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9" r:id="rId3"/>
    <p:sldId id="274" r:id="rId4"/>
    <p:sldId id="297" r:id="rId5"/>
    <p:sldId id="258" r:id="rId6"/>
    <p:sldId id="281" r:id="rId7"/>
    <p:sldId id="266" r:id="rId8"/>
    <p:sldId id="257" r:id="rId9"/>
    <p:sldId id="302" r:id="rId10"/>
    <p:sldId id="261" r:id="rId11"/>
    <p:sldId id="268" r:id="rId12"/>
    <p:sldId id="287" r:id="rId13"/>
    <p:sldId id="270" r:id="rId14"/>
    <p:sldId id="300" r:id="rId15"/>
    <p:sldId id="285" r:id="rId16"/>
    <p:sldId id="289" r:id="rId17"/>
    <p:sldId id="292" r:id="rId18"/>
    <p:sldId id="294" r:id="rId19"/>
    <p:sldId id="295" r:id="rId20"/>
    <p:sldId id="273" r:id="rId21"/>
    <p:sldId id="272" r:id="rId22"/>
    <p:sldId id="283" r:id="rId23"/>
    <p:sldId id="275" r:id="rId24"/>
    <p:sldId id="286" r:id="rId25"/>
    <p:sldId id="276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9" autoAdjust="0"/>
    <p:restoredTop sz="87663" autoAdjust="0"/>
  </p:normalViewPr>
  <p:slideViewPr>
    <p:cSldViewPr snapToGrid="0">
      <p:cViewPr varScale="1">
        <p:scale>
          <a:sx n="81" d="100"/>
          <a:sy n="81" d="100"/>
        </p:scale>
        <p:origin x="24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rveenp\SkyDrive\Work\SLB%20Paper\Tex\paper\measurements\micro\fastpat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121071404535968"/>
          <c:y val="2.18911481332625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044556329497275"/>
          <c:y val="0.13232710661362609"/>
          <c:w val="0.56443514446716958"/>
          <c:h val="0.805647995155725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Traffic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23194539785090965"/>
                  <c:y val="-8.01793465348640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563743634609777"/>
                  <c:y val="6.24213735747411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DIP Traffic</c:v>
                </c:pt>
                <c:pt idx="1">
                  <c:v>VIP Traffic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VIP </a:t>
            </a:r>
            <a:r>
              <a:rPr lang="en-US" dirty="0"/>
              <a:t>Traffic</a:t>
            </a:r>
          </a:p>
        </c:rich>
      </c:tx>
      <c:layout>
        <c:manualLayout>
          <c:xMode val="edge"/>
          <c:yMode val="edge"/>
          <c:x val="0.39121071404535968"/>
          <c:y val="2.18911481332625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044556329497275"/>
          <c:y val="0.13232710661362609"/>
          <c:w val="0.56443514446716958"/>
          <c:h val="0.805647995155725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VIP Traffic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2233983893039011"/>
                  <c:y val="-0.1859865625122994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0714740785606928"/>
                  <c:y val="4.2727384246244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3274199699396549"/>
                  <c:y val="0.2011244925462364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Intra-DC</c:v>
                </c:pt>
                <c:pt idx="1">
                  <c:v>Inter-DC</c:v>
                </c:pt>
                <c:pt idx="2">
                  <c:v>Internet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</c:v>
                </c:pt>
                <c:pt idx="1">
                  <c:v>0.16</c:v>
                </c:pt>
                <c:pt idx="2">
                  <c:v>0.14000000000000001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VIP Traffic</a:t>
            </a:r>
            <a:endParaRPr lang="en-US" dirty="0"/>
          </a:p>
        </c:rich>
      </c:tx>
      <c:layout>
        <c:manualLayout>
          <c:xMode val="edge"/>
          <c:yMode val="edge"/>
          <c:x val="0.39121071404535968"/>
          <c:y val="2.18911481332625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044556329497275"/>
          <c:y val="0.13232710661362609"/>
          <c:w val="0.56443514446716958"/>
          <c:h val="0.805647995155725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VIP Traffic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24619041209592391"/>
                  <c:y val="-7.208852757322258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4845794916661051"/>
                  <c:y val="6.24213735747411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81207797743228"/>
                      <c:h val="0.2393067343434480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Inbound</c:v>
                </c:pt>
                <c:pt idx="1">
                  <c:v>Outbound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13648293963255"/>
          <c:y val="2.5428331875182269E-2"/>
          <c:w val="0.82230796150481189"/>
          <c:h val="0.80479913969087202"/>
        </c:manualLayout>
      </c:layout>
      <c:barChart>
        <c:barDir val="col"/>
        <c:grouping val="clustered"/>
        <c:varyColors val="0"/>
        <c:ser>
          <c:idx val="0"/>
          <c:order val="0"/>
          <c:tx>
            <c:v>No Fastpath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Host</c:v>
              </c:pt>
              <c:pt idx="1">
                <c:v>Mux</c:v>
              </c:pt>
            </c:strLit>
          </c:cat>
          <c:val>
            <c:numRef>
              <c:f>Sheet1!$B$2:$C$2</c:f>
              <c:numCache>
                <c:formatCode>General</c:formatCode>
                <c:ptCount val="2"/>
                <c:pt idx="0">
                  <c:v>10</c:v>
                </c:pt>
                <c:pt idx="1">
                  <c:v>55</c:v>
                </c:pt>
              </c:numCache>
            </c:numRef>
          </c:val>
        </c:ser>
        <c:ser>
          <c:idx val="1"/>
          <c:order val="1"/>
          <c:tx>
            <c:v>Fastpath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Host</c:v>
              </c:pt>
              <c:pt idx="1">
                <c:v>Mux</c:v>
              </c:pt>
            </c:strLit>
          </c:cat>
          <c:val>
            <c:numRef>
              <c:f>Sheet1!$B$3:$C$3</c:f>
              <c:numCache>
                <c:formatCode>General</c:formatCode>
                <c:ptCount val="2"/>
                <c:pt idx="0">
                  <c:v>13</c:v>
                </c:pt>
                <c:pt idx="1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4821792"/>
        <c:axId val="594822184"/>
      </c:barChart>
      <c:catAx>
        <c:axId val="59482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822184"/>
        <c:crosses val="autoZero"/>
        <c:auto val="1"/>
        <c:lblAlgn val="ctr"/>
        <c:lblOffset val="100"/>
        <c:noMultiLvlLbl val="0"/>
      </c:catAx>
      <c:valAx>
        <c:axId val="594822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CPU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82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5109361329834"/>
          <c:y val="7.3598177236937137E-2"/>
          <c:w val="0.38493110236220474"/>
          <c:h val="0.218914696983291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0B80A-3567-4930-A84C-3F608EAD8C3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D28D6-E9EE-44A1-9748-D177C181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379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9FA21-ABDA-4A63-BD87-FFA40907FCA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2EA7C-7F5D-431E-B9C1-04F4BE068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679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27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Show</a:t>
            </a:r>
            <a:r>
              <a:rPr lang="en-US" baseline="0" dirty="0" smtClean="0"/>
              <a:t> packet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78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Show packet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64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Show packet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00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Show packet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88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Show packet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741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74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works,</a:t>
            </a:r>
            <a:r>
              <a:rPr lang="en-US" baseline="0" dirty="0" smtClean="0"/>
              <a:t> and it’s huge</a:t>
            </a:r>
          </a:p>
          <a:p>
            <a:endParaRPr lang="en-US" baseline="0" dirty="0" smtClean="0"/>
          </a:p>
          <a:p>
            <a:r>
              <a:rPr lang="en-US" dirty="0" smtClean="0"/>
              <a:t>Stats released</a:t>
            </a:r>
            <a:r>
              <a:rPr lang="en-US" baseline="0" dirty="0" smtClean="0"/>
              <a:t> </a:t>
            </a:r>
            <a:r>
              <a:rPr lang="en-US" baseline="0" dirty="0" smtClean="0"/>
              <a:t>in April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Sites, numbers fast growth … </a:t>
            </a:r>
            <a:r>
              <a:rPr lang="en-US" baseline="0" dirty="0" smtClean="0"/>
              <a:t>quite </a:t>
            </a:r>
            <a:r>
              <a:rPr lang="en-US" baseline="0" dirty="0" smtClean="0"/>
              <a:t>stale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CB0F-5F51-4821-A97A-981DE0B07B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5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63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Same</a:t>
            </a:r>
            <a:r>
              <a:rPr lang="en-US" baseline="0" dirty="0" smtClean="0"/>
              <a:t> things happen between the front-end and back-end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1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25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This is just</a:t>
            </a:r>
            <a:r>
              <a:rPr lang="en-US" baseline="0" dirty="0" smtClean="0"/>
              <a:t> the current usage. In reality, we expect the intra-DC VIP traffic to increase faster and that is what we have provisioned for.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204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High-level design SLBM, Mux and HP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24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74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1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155B-0CDB-4BA0-877F-782ABC45AF37}" type="datetime1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598B-DBB2-471C-8812-30813F9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6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4A3D-6DB7-4C6A-810B-8C15290B875C}" type="datetime1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598B-DBB2-471C-8812-30813F9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2E09-347C-49C2-B003-C01C091A9C58}" type="datetime1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598B-DBB2-471C-8812-30813F9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4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54F9-AFD8-4D45-AA33-43EFB4ED1118}" type="datetime1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598B-DBB2-471C-8812-30813F9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225B4-21F3-45CD-98B3-7F35280A21AA}" type="datetime1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598B-DBB2-471C-8812-30813F9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4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B0C4-2078-4ED1-8E81-93BDA5B4329B}" type="datetime1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598B-DBB2-471C-8812-30813F9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8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F211-9C92-4DC8-BB98-75017D89B93C}" type="datetime1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598B-DBB2-471C-8812-30813F9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6EE4-D71D-4F35-9298-4CC68CECAE18}" type="datetime1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598B-DBB2-471C-8812-30813F9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8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9C93-53AF-41C1-B5D7-46C8F4C474CB}" type="datetime1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598B-DBB2-471C-8812-30813F9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4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F601-C1F6-4BD1-80F0-BB8B50E9B088}" type="datetime1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598B-DBB2-471C-8812-30813F9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3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895E-3359-45A3-9C3D-4E3198308BE8}" type="datetime1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598B-DBB2-471C-8812-30813F9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4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67EB-CE55-4869-B0B8-FBD32D45A95F}" type="datetime1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D598B-DBB2-471C-8812-30813F9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1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Ananta: </a:t>
            </a:r>
            <a:br>
              <a:rPr lang="en-US" dirty="0" smtClean="0"/>
            </a:br>
            <a:r>
              <a:rPr lang="en-US" dirty="0" smtClean="0"/>
              <a:t>Cloud Scale Load Balancing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68134"/>
          </a:xfrm>
        </p:spPr>
        <p:txBody>
          <a:bodyPr>
            <a:normAutofit fontScale="92500" lnSpcReduction="10000"/>
          </a:bodyPr>
          <a:lstStyle/>
          <a:p>
            <a:r>
              <a:rPr lang="en-US" sz="3400" b="1" dirty="0" smtClean="0"/>
              <a:t>Parveen Patel</a:t>
            </a:r>
            <a:endParaRPr lang="en-US" b="1" dirty="0" smtClean="0"/>
          </a:p>
          <a:p>
            <a:r>
              <a:rPr lang="en-US" dirty="0" smtClean="0"/>
              <a:t>Deepak Bansal, </a:t>
            </a:r>
            <a:r>
              <a:rPr lang="en-US" dirty="0" err="1" smtClean="0"/>
              <a:t>Lihua</a:t>
            </a:r>
            <a:r>
              <a:rPr lang="en-US" dirty="0" smtClean="0"/>
              <a:t> Yuan, Ashwin Murthy, Albert Greenberg, </a:t>
            </a:r>
          </a:p>
          <a:p>
            <a:r>
              <a:rPr lang="en-US" dirty="0" smtClean="0"/>
              <a:t>David A. Maltz, Randy Kern, Hemant Kumar, Marios Zikos, </a:t>
            </a:r>
          </a:p>
          <a:p>
            <a:r>
              <a:rPr lang="en-US" dirty="0" err="1" smtClean="0"/>
              <a:t>Hongyu</a:t>
            </a:r>
            <a:r>
              <a:rPr lang="en-US" dirty="0" smtClean="0"/>
              <a:t> Wu, Changhoon Kim, Naveen Karri</a:t>
            </a:r>
          </a:p>
          <a:p>
            <a:endParaRPr lang="en-US" dirty="0" smtClean="0"/>
          </a:p>
          <a:p>
            <a:r>
              <a:rPr lang="en-US" sz="3600" b="1" dirty="0" smtClean="0"/>
              <a:t>Microsoft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051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/>
          <p:cNvGrpSpPr/>
          <p:nvPr/>
        </p:nvGrpSpPr>
        <p:grpSpPr>
          <a:xfrm>
            <a:off x="7236499" y="4134228"/>
            <a:ext cx="2048451" cy="1978441"/>
            <a:chOff x="762000" y="4105225"/>
            <a:chExt cx="1694136" cy="1381171"/>
          </a:xfrm>
        </p:grpSpPr>
        <p:sp>
          <p:nvSpPr>
            <p:cNvPr id="99" name="Rectangle 98"/>
            <p:cNvSpPr/>
            <p:nvPr/>
          </p:nvSpPr>
          <p:spPr>
            <a:xfrm>
              <a:off x="762000" y="4105225"/>
              <a:ext cx="1694136" cy="1381171"/>
            </a:xfrm>
            <a:prstGeom prst="rect">
              <a:avLst/>
            </a:prstGeom>
            <a:solidFill>
              <a:schemeClr val="bg2">
                <a:lumMod val="90000"/>
                <a:alpha val="80000"/>
              </a:schemeClr>
            </a:solidFill>
            <a:ln w="127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00" b="1" dirty="0">
                <a:solidFill>
                  <a:schemeClr val="dk1"/>
                </a:solidFill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937711" y="4168632"/>
              <a:ext cx="1354398" cy="69329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VM Switch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829324" y="5176966"/>
              <a:ext cx="564871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600" b="1" baseline="-25000" dirty="0" smtClean="0">
                  <a:solidFill>
                    <a:schemeClr val="tx2">
                      <a:lumMod val="50000"/>
                    </a:schemeClr>
                  </a:solidFill>
                </a:rPr>
                <a:t>N</a:t>
              </a:r>
              <a:endParaRPr lang="en-US" sz="1600" b="1" baseline="-25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975111" y="4280014"/>
              <a:ext cx="1279598" cy="31105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Host Agent</a:t>
              </a: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H="1">
              <a:off x="1006122" y="4873331"/>
              <a:ext cx="200704" cy="301762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 flipV="1">
              <a:off x="1937683" y="4854365"/>
              <a:ext cx="187954" cy="330317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ounded Rectangle 104"/>
            <p:cNvSpPr/>
            <p:nvPr/>
          </p:nvSpPr>
          <p:spPr>
            <a:xfrm>
              <a:off x="792998" y="5175095"/>
              <a:ext cx="564872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600" b="1" baseline="-25000" dirty="0">
                  <a:solidFill>
                    <a:schemeClr val="tx2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330995" y="4966315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. . .</a:t>
              </a:r>
              <a:endParaRPr lang="en-US" sz="2400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537382" y="4134228"/>
            <a:ext cx="2048451" cy="1978441"/>
            <a:chOff x="762000" y="4105225"/>
            <a:chExt cx="1694136" cy="1381171"/>
          </a:xfrm>
        </p:grpSpPr>
        <p:sp>
          <p:nvSpPr>
            <p:cNvPr id="90" name="Rectangle 89"/>
            <p:cNvSpPr/>
            <p:nvPr/>
          </p:nvSpPr>
          <p:spPr>
            <a:xfrm>
              <a:off x="762000" y="4105225"/>
              <a:ext cx="1694136" cy="1381171"/>
            </a:xfrm>
            <a:prstGeom prst="rect">
              <a:avLst/>
            </a:prstGeom>
            <a:solidFill>
              <a:schemeClr val="bg2">
                <a:lumMod val="90000"/>
                <a:alpha val="80000"/>
              </a:schemeClr>
            </a:solidFill>
            <a:ln w="127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00" b="1" dirty="0">
                <a:solidFill>
                  <a:schemeClr val="dk1"/>
                </a:solidFill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937711" y="4168632"/>
              <a:ext cx="1354398" cy="69329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VM Switch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1829324" y="5176966"/>
              <a:ext cx="564871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600" b="1" baseline="-25000" dirty="0" smtClean="0">
                  <a:solidFill>
                    <a:schemeClr val="tx2">
                      <a:lumMod val="50000"/>
                    </a:schemeClr>
                  </a:solidFill>
                </a:rPr>
                <a:t>N</a:t>
              </a:r>
              <a:endParaRPr lang="en-US" sz="1600" b="1" baseline="-25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975111" y="4280014"/>
              <a:ext cx="1279598" cy="31105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Host Agent</a:t>
              </a: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H="1">
              <a:off x="1006122" y="4873331"/>
              <a:ext cx="200704" cy="301762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 flipV="1">
              <a:off x="1937683" y="4854365"/>
              <a:ext cx="187954" cy="330317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ounded Rectangle 95"/>
            <p:cNvSpPr/>
            <p:nvPr/>
          </p:nvSpPr>
          <p:spPr>
            <a:xfrm>
              <a:off x="792998" y="5175095"/>
              <a:ext cx="564872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600" b="1" baseline="-25000" dirty="0">
                  <a:solidFill>
                    <a:schemeClr val="tx2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330995" y="4966315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. . .</a:t>
              </a:r>
              <a:endParaRPr lang="en-US" sz="2400" dirty="0"/>
            </a:p>
          </p:txBody>
        </p:sp>
      </p:grpSp>
      <p:sp>
        <p:nvSpPr>
          <p:cNvPr id="107" name="Rounded Rectangle 106"/>
          <p:cNvSpPr/>
          <p:nvPr/>
        </p:nvSpPr>
        <p:spPr>
          <a:xfrm>
            <a:off x="115262" y="2652360"/>
            <a:ext cx="1531917" cy="10342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106" name="Rounded Rectangle 105"/>
          <p:cNvSpPr/>
          <p:nvPr/>
        </p:nvSpPr>
        <p:spPr>
          <a:xfrm>
            <a:off x="209995" y="2785508"/>
            <a:ext cx="1531917" cy="10342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31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Key idea: decompose and distribute functionality</a:t>
            </a:r>
            <a:endParaRPr lang="en-US" sz="4000" dirty="0"/>
          </a:p>
        </p:txBody>
      </p:sp>
      <p:sp>
        <p:nvSpPr>
          <p:cNvPr id="29" name="Rounded Rectangle 28"/>
          <p:cNvSpPr/>
          <p:nvPr/>
        </p:nvSpPr>
        <p:spPr>
          <a:xfrm>
            <a:off x="304728" y="2876176"/>
            <a:ext cx="1531917" cy="10342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Ananta </a:t>
            </a:r>
          </a:p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Manager</a:t>
            </a:r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30" name="Straight Arrow Connector 29"/>
          <p:cNvCxnSpPr>
            <a:stCxn id="29" idx="3"/>
            <a:endCxn id="39" idx="2"/>
          </p:cNvCxnSpPr>
          <p:nvPr/>
        </p:nvCxnSpPr>
        <p:spPr>
          <a:xfrm flipV="1">
            <a:off x="1836645" y="2785508"/>
            <a:ext cx="1753273" cy="607787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own Arrow 33"/>
          <p:cNvSpPr/>
          <p:nvPr/>
        </p:nvSpPr>
        <p:spPr>
          <a:xfrm>
            <a:off x="550248" y="1629681"/>
            <a:ext cx="199186" cy="1022679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49434" y="1609558"/>
            <a:ext cx="1885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VIP Configuration: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VIP, ports, # DIPs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952327" y="2343138"/>
            <a:ext cx="1275182" cy="44237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Multiplexer</a:t>
            </a:r>
            <a:endParaRPr lang="en-US" baseline="-160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19187" y="2328308"/>
            <a:ext cx="1390093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Multiplexer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22997" y="2343138"/>
            <a:ext cx="1398578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Multiplexer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77120" y="2264114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 . .</a:t>
            </a:r>
            <a:endParaRPr lang="en-US" sz="24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2345720" y="4134228"/>
            <a:ext cx="2048451" cy="1978441"/>
            <a:chOff x="762000" y="4105225"/>
            <a:chExt cx="1694136" cy="1381171"/>
          </a:xfrm>
        </p:grpSpPr>
        <p:sp>
          <p:nvSpPr>
            <p:cNvPr id="51" name="Rectangle 50"/>
            <p:cNvSpPr/>
            <p:nvPr/>
          </p:nvSpPr>
          <p:spPr>
            <a:xfrm>
              <a:off x="762000" y="4105225"/>
              <a:ext cx="1694136" cy="1381171"/>
            </a:xfrm>
            <a:prstGeom prst="rect">
              <a:avLst/>
            </a:prstGeom>
            <a:solidFill>
              <a:schemeClr val="bg2">
                <a:lumMod val="90000"/>
                <a:alpha val="80000"/>
              </a:schemeClr>
            </a:solidFill>
            <a:ln w="127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00" b="1" dirty="0">
                <a:solidFill>
                  <a:schemeClr val="dk1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937711" y="4168632"/>
              <a:ext cx="1354398" cy="69329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VM Switch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829324" y="5176966"/>
              <a:ext cx="564871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600" b="1" baseline="-25000" dirty="0" smtClean="0">
                  <a:solidFill>
                    <a:schemeClr val="tx2">
                      <a:lumMod val="50000"/>
                    </a:schemeClr>
                  </a:solidFill>
                </a:rPr>
                <a:t>N</a:t>
              </a:r>
              <a:endParaRPr lang="en-US" sz="1600" b="1" baseline="-25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975111" y="4280014"/>
              <a:ext cx="1279598" cy="31105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Host Agent</a:t>
              </a: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H="1">
              <a:off x="1006122" y="4873331"/>
              <a:ext cx="200704" cy="301762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H="1" flipV="1">
              <a:off x="1937683" y="4854365"/>
              <a:ext cx="187954" cy="330317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/>
            <p:cNvSpPr/>
            <p:nvPr/>
          </p:nvSpPr>
          <p:spPr>
            <a:xfrm>
              <a:off x="792998" y="5175095"/>
              <a:ext cx="564872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600" b="1" baseline="-25000" dirty="0">
                  <a:solidFill>
                    <a:schemeClr val="tx2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330995" y="4966315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. . .</a:t>
              </a:r>
              <a:endParaRPr lang="en-US" sz="24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663152" y="4566226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 . .</a:t>
            </a:r>
            <a:endParaRPr lang="en-US" sz="2400" dirty="0"/>
          </a:p>
        </p:txBody>
      </p:sp>
      <p:cxnSp>
        <p:nvCxnSpPr>
          <p:cNvPr id="84" name="Straight Arrow Connector 83"/>
          <p:cNvCxnSpPr>
            <a:stCxn id="29" idx="3"/>
            <a:endCxn id="41" idx="2"/>
          </p:cNvCxnSpPr>
          <p:nvPr/>
        </p:nvCxnSpPr>
        <p:spPr>
          <a:xfrm flipV="1">
            <a:off x="1836645" y="2800338"/>
            <a:ext cx="5685641" cy="592957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9" idx="3"/>
            <a:endCxn id="40" idx="2"/>
          </p:cNvCxnSpPr>
          <p:nvPr/>
        </p:nvCxnSpPr>
        <p:spPr>
          <a:xfrm flipV="1">
            <a:off x="1836645" y="2785508"/>
            <a:ext cx="3277589" cy="607787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9" idx="3"/>
            <a:endCxn id="102" idx="1"/>
          </p:cNvCxnSpPr>
          <p:nvPr/>
        </p:nvCxnSpPr>
        <p:spPr>
          <a:xfrm>
            <a:off x="1836645" y="3393295"/>
            <a:ext cx="5657535" cy="12140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93" idx="1"/>
          </p:cNvCxnSpPr>
          <p:nvPr/>
        </p:nvCxnSpPr>
        <p:spPr>
          <a:xfrm>
            <a:off x="1836645" y="3393295"/>
            <a:ext cx="2958418" cy="12140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3"/>
            <a:endCxn id="53" idx="1"/>
          </p:cNvCxnSpPr>
          <p:nvPr/>
        </p:nvCxnSpPr>
        <p:spPr>
          <a:xfrm>
            <a:off x="1836645" y="3393295"/>
            <a:ext cx="766756" cy="12140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9655195" y="2185344"/>
            <a:ext cx="2171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Software router</a:t>
            </a:r>
          </a:p>
          <a:p>
            <a:r>
              <a:rPr lang="en-US" dirty="0" smtClean="0"/>
              <a:t>(Needs to scale to Internet bandwidth)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9655195" y="4225055"/>
            <a:ext cx="2173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Hosts</a:t>
            </a:r>
          </a:p>
          <a:p>
            <a:r>
              <a:rPr lang="en-US" dirty="0" smtClean="0"/>
              <a:t>(Scales naturally with</a:t>
            </a:r>
          </a:p>
          <a:p>
            <a:r>
              <a:rPr lang="en-US" dirty="0" smtClean="0"/>
              <a:t># of servers)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97" y="-11689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Ananta: data plane</a:t>
            </a:r>
            <a:endParaRPr lang="en-US" dirty="0"/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8101297" y="3132517"/>
            <a:ext cx="2544972" cy="110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nd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Tier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Provides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connection-level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(layer-4) load spreading, implemented in servers.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8101297" y="1303717"/>
            <a:ext cx="3200400" cy="115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kumimoji="0" lang="en-US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Tier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Provides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packet-level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(layer-3) load spreading, implemented in routers via ECMP.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8101297" y="5021020"/>
            <a:ext cx="2621172" cy="126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r>
              <a:rPr kumimoji="0" lang="en-US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Tier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Provides stateful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NAT implemented in the virtual switch in every server.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7656" y="1817635"/>
            <a:ext cx="653224" cy="6424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336" y="1817635"/>
            <a:ext cx="653224" cy="642414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>
            <a:off x="3907819" y="997911"/>
            <a:ext cx="703107" cy="7308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91017" y="3429780"/>
            <a:ext cx="1275182" cy="44237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Multiplexer</a:t>
            </a:r>
            <a:endParaRPr lang="en-US" baseline="-160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7877" y="3414950"/>
            <a:ext cx="1390093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Multiplexer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61687" y="3429780"/>
            <a:ext cx="1398578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Multiplexer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15810" y="3350756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 . .</a:t>
            </a:r>
            <a:endParaRPr lang="en-US" sz="2400" dirty="0"/>
          </a:p>
        </p:txBody>
      </p:sp>
      <p:sp>
        <p:nvSpPr>
          <p:cNvPr id="43" name="Down Arrow 42"/>
          <p:cNvSpPr/>
          <p:nvPr/>
        </p:nvSpPr>
        <p:spPr>
          <a:xfrm>
            <a:off x="3940814" y="2506993"/>
            <a:ext cx="703107" cy="7308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>
            <a:off x="3907819" y="4041445"/>
            <a:ext cx="703107" cy="7308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61712" y="6496262"/>
            <a:ext cx="4114800" cy="365125"/>
          </a:xfrm>
        </p:spPr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5864899" y="4792629"/>
            <a:ext cx="2048451" cy="1978441"/>
            <a:chOff x="762000" y="4105225"/>
            <a:chExt cx="1694136" cy="1381171"/>
          </a:xfrm>
        </p:grpSpPr>
        <p:sp>
          <p:nvSpPr>
            <p:cNvPr id="46" name="Rectangle 45"/>
            <p:cNvSpPr/>
            <p:nvPr/>
          </p:nvSpPr>
          <p:spPr>
            <a:xfrm>
              <a:off x="762000" y="4105225"/>
              <a:ext cx="1694136" cy="1381171"/>
            </a:xfrm>
            <a:prstGeom prst="rect">
              <a:avLst/>
            </a:prstGeom>
            <a:solidFill>
              <a:schemeClr val="bg2">
                <a:lumMod val="90000"/>
                <a:alpha val="80000"/>
              </a:schemeClr>
            </a:solidFill>
            <a:ln w="127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00" b="1" dirty="0">
                <a:solidFill>
                  <a:schemeClr val="dk1"/>
                </a:solidFill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937711" y="4168632"/>
              <a:ext cx="1354398" cy="69329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VM Switch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1829324" y="5176966"/>
              <a:ext cx="564871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600" b="1" baseline="-25000" dirty="0" smtClean="0">
                  <a:solidFill>
                    <a:schemeClr val="tx2">
                      <a:lumMod val="50000"/>
                    </a:schemeClr>
                  </a:solidFill>
                </a:rPr>
                <a:t>N</a:t>
              </a:r>
              <a:endParaRPr lang="en-US" sz="1600" b="1" baseline="-25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975111" y="4280014"/>
              <a:ext cx="1279598" cy="31105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Host Agent</a:t>
              </a: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1006122" y="4873331"/>
              <a:ext cx="200704" cy="301762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 flipV="1">
              <a:off x="1937683" y="4854365"/>
              <a:ext cx="187954" cy="330317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ounded Rectangle 51"/>
            <p:cNvSpPr/>
            <p:nvPr/>
          </p:nvSpPr>
          <p:spPr>
            <a:xfrm>
              <a:off x="792998" y="5175095"/>
              <a:ext cx="564872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600" b="1" baseline="-25000" dirty="0">
                  <a:solidFill>
                    <a:schemeClr val="tx2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330995" y="4966315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. . .</a:t>
              </a:r>
              <a:endParaRPr lang="en-US" sz="24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165782" y="4792629"/>
            <a:ext cx="2048451" cy="1978441"/>
            <a:chOff x="762000" y="4105225"/>
            <a:chExt cx="1694136" cy="1381171"/>
          </a:xfrm>
        </p:grpSpPr>
        <p:sp>
          <p:nvSpPr>
            <p:cNvPr id="55" name="Rectangle 54"/>
            <p:cNvSpPr/>
            <p:nvPr/>
          </p:nvSpPr>
          <p:spPr>
            <a:xfrm>
              <a:off x="762000" y="4105225"/>
              <a:ext cx="1694136" cy="1381171"/>
            </a:xfrm>
            <a:prstGeom prst="rect">
              <a:avLst/>
            </a:prstGeom>
            <a:solidFill>
              <a:schemeClr val="bg2">
                <a:lumMod val="90000"/>
                <a:alpha val="80000"/>
              </a:schemeClr>
            </a:solidFill>
            <a:ln w="127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00" b="1" dirty="0">
                <a:solidFill>
                  <a:schemeClr val="dk1"/>
                </a:solidFill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937711" y="4168632"/>
              <a:ext cx="1354398" cy="69329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VM Switch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829324" y="5176966"/>
              <a:ext cx="564871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600" b="1" baseline="-25000" dirty="0" smtClean="0">
                  <a:solidFill>
                    <a:schemeClr val="tx2">
                      <a:lumMod val="50000"/>
                    </a:schemeClr>
                  </a:solidFill>
                </a:rPr>
                <a:t>N</a:t>
              </a:r>
              <a:endParaRPr lang="en-US" sz="1600" b="1" baseline="-25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975111" y="4280014"/>
              <a:ext cx="1279598" cy="31105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Host Agent</a:t>
              </a: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H="1">
              <a:off x="1006122" y="4873331"/>
              <a:ext cx="200704" cy="301762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 flipV="1">
              <a:off x="1937683" y="4854365"/>
              <a:ext cx="187954" cy="330317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>
              <a:off x="792998" y="5175095"/>
              <a:ext cx="564872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600" b="1" baseline="-25000" dirty="0">
                  <a:solidFill>
                    <a:schemeClr val="tx2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30995" y="4966315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. . .</a:t>
              </a:r>
              <a:endParaRPr lang="en-US" sz="24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974120" y="4792629"/>
            <a:ext cx="2048451" cy="1978441"/>
            <a:chOff x="762000" y="4105225"/>
            <a:chExt cx="1694136" cy="1381171"/>
          </a:xfrm>
        </p:grpSpPr>
        <p:sp>
          <p:nvSpPr>
            <p:cNvPr id="64" name="Rectangle 63"/>
            <p:cNvSpPr/>
            <p:nvPr/>
          </p:nvSpPr>
          <p:spPr>
            <a:xfrm>
              <a:off x="762000" y="4105225"/>
              <a:ext cx="1694136" cy="1381171"/>
            </a:xfrm>
            <a:prstGeom prst="rect">
              <a:avLst/>
            </a:prstGeom>
            <a:solidFill>
              <a:schemeClr val="bg2">
                <a:lumMod val="90000"/>
                <a:alpha val="80000"/>
              </a:schemeClr>
            </a:solidFill>
            <a:ln w="127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00" b="1" dirty="0">
                <a:solidFill>
                  <a:schemeClr val="dk1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937711" y="4168632"/>
              <a:ext cx="1354398" cy="69329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VM Switch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829324" y="5176966"/>
              <a:ext cx="564871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600" b="1" baseline="-25000" dirty="0" smtClean="0">
                  <a:solidFill>
                    <a:schemeClr val="tx2">
                      <a:lumMod val="50000"/>
                    </a:schemeClr>
                  </a:solidFill>
                </a:rPr>
                <a:t>N</a:t>
              </a:r>
              <a:endParaRPr lang="en-US" sz="1600" b="1" baseline="-25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975111" y="4280014"/>
              <a:ext cx="1279598" cy="31105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Host Agent</a:t>
              </a: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H="1">
              <a:off x="1006122" y="4873331"/>
              <a:ext cx="200704" cy="301762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 flipV="1">
              <a:off x="1937683" y="4854365"/>
              <a:ext cx="187954" cy="330317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ounded Rectangle 69"/>
            <p:cNvSpPr/>
            <p:nvPr/>
          </p:nvSpPr>
          <p:spPr>
            <a:xfrm>
              <a:off x="792998" y="5175095"/>
              <a:ext cx="564872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600" b="1" baseline="-25000" dirty="0">
                  <a:solidFill>
                    <a:schemeClr val="tx2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330995" y="4966315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. . .</a:t>
              </a:r>
              <a:endParaRPr lang="en-US" sz="24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5291552" y="5224627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 .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17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Inbound connections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333697" y="3289108"/>
            <a:ext cx="1147489" cy="1193293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/>
              </a:rPr>
              <a:t>Router</a:t>
            </a:r>
            <a:endParaRPr kumimoji="0" lang="en-US" sz="2800" b="1" i="0" u="none" strike="noStrike" kern="1200" cap="none" spc="0" normalizeH="0" baseline="-16000" noProof="0" dirty="0">
              <a:ln>
                <a:noFill/>
              </a:ln>
              <a:solidFill>
                <a:srgbClr val="EEECE1">
                  <a:lumMod val="1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238073" y="3412286"/>
            <a:ext cx="1147489" cy="1193293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/>
              </a:rPr>
              <a:t>Router</a:t>
            </a:r>
            <a:endParaRPr kumimoji="0" lang="en-US" sz="2800" b="1" i="0" u="none" strike="noStrike" kern="1200" cap="none" spc="0" normalizeH="0" baseline="-16000" noProof="0" dirty="0">
              <a:ln>
                <a:noFill/>
              </a:ln>
              <a:solidFill>
                <a:srgbClr val="EEECE1">
                  <a:lumMod val="1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170545" y="3573954"/>
            <a:ext cx="956241" cy="73907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rPr>
              <a:t>MUX</a:t>
            </a:r>
            <a:endParaRPr kumimoji="0" lang="en-US" sz="2800" b="1" i="0" u="none" strike="noStrike" kern="1200" cap="none" spc="0" normalizeH="0" baseline="-1600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888875" y="2857984"/>
            <a:ext cx="2486227" cy="2340387"/>
          </a:xfrm>
          <a:prstGeom prst="rect">
            <a:avLst/>
          </a:prstGeom>
          <a:solidFill>
            <a:srgbClr val="EEECE1">
              <a:lumMod val="90000"/>
              <a:alpha val="80000"/>
            </a:srgbClr>
          </a:solidFill>
          <a:ln w="12700" cap="flat" cmpd="sng" algn="ctr">
            <a:solidFill>
              <a:srgbClr val="8064A2">
                <a:lumMod val="50000"/>
              </a:srgbClr>
            </a:solidFill>
            <a:prstDash val="solid"/>
          </a:ln>
          <a:effectLst/>
        </p:spPr>
        <p:txBody>
          <a:bodyPr lIns="91440" tIns="9144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Host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097847" y="3669984"/>
            <a:ext cx="956241" cy="73907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rPr>
              <a:t>MUX</a:t>
            </a:r>
            <a:endParaRPr kumimoji="0" lang="en-US" sz="2800" b="1" i="0" u="none" strike="noStrike" kern="1200" cap="none" spc="0" normalizeH="0" baseline="-1600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097614" y="3553424"/>
            <a:ext cx="1147489" cy="1193293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/>
              </a:rPr>
              <a:t>Router</a:t>
            </a:r>
            <a:endParaRPr kumimoji="0" lang="en-US" sz="2800" b="1" i="0" u="none" strike="noStrike" kern="1200" cap="none" spc="0" normalizeH="0" baseline="-16000" noProof="0" dirty="0">
              <a:ln>
                <a:noFill/>
              </a:ln>
              <a:solidFill>
                <a:srgbClr val="EEECE1">
                  <a:lumMod val="1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020152" y="3781821"/>
            <a:ext cx="956241" cy="73907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rPr>
              <a:t>MUX</a:t>
            </a:r>
            <a:endParaRPr kumimoji="0" lang="en-US" sz="2800" b="1" i="0" u="none" strike="noStrike" kern="1200" cap="none" spc="0" normalizeH="0" baseline="-1600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9416153" y="4313024"/>
            <a:ext cx="956241" cy="739070"/>
          </a:xfrm>
          <a:prstGeom prst="roundRect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2" name="TextBox 14"/>
          <p:cNvSpPr txBox="1"/>
          <p:nvPr/>
        </p:nvSpPr>
        <p:spPr>
          <a:xfrm rot="5400000">
            <a:off x="9695786" y="3257960"/>
            <a:ext cx="5389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23" name="Straight Arrow Connector 122"/>
          <p:cNvCxnSpPr>
            <a:stCxn id="118" idx="3"/>
            <a:endCxn id="119" idx="1"/>
          </p:cNvCxnSpPr>
          <p:nvPr/>
        </p:nvCxnSpPr>
        <p:spPr>
          <a:xfrm>
            <a:off x="3245104" y="4150070"/>
            <a:ext cx="1775048" cy="1285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stealth" w="lg" len="lg"/>
          </a:ln>
          <a:effectLst/>
        </p:spPr>
      </p:cxnSp>
      <p:cxnSp>
        <p:nvCxnSpPr>
          <p:cNvPr id="124" name="Straight Arrow Connector 123"/>
          <p:cNvCxnSpPr>
            <a:stCxn id="119" idx="3"/>
            <a:endCxn id="126" idx="1"/>
          </p:cNvCxnSpPr>
          <p:nvPr/>
        </p:nvCxnSpPr>
        <p:spPr>
          <a:xfrm>
            <a:off x="5976393" y="4151356"/>
            <a:ext cx="2199354" cy="0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stealth" w="lg" len="lg"/>
          </a:ln>
          <a:effectLst/>
        </p:spPr>
      </p:cxnSp>
      <p:sp>
        <p:nvSpPr>
          <p:cNvPr id="126" name="Rectangle 125"/>
          <p:cNvSpPr/>
          <p:nvPr/>
        </p:nvSpPr>
        <p:spPr>
          <a:xfrm>
            <a:off x="8175748" y="3597054"/>
            <a:ext cx="788899" cy="1108604"/>
          </a:xfrm>
          <a:prstGeom prst="rect">
            <a:avLst/>
          </a:prstGeom>
          <a:solidFill>
            <a:srgbClr val="4BACC6"/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/>
              </a:rPr>
              <a:t>Host Agent</a:t>
            </a:r>
            <a:endParaRPr kumimoji="0" lang="en-US" b="1" i="0" u="none" strike="noStrike" kern="1200" cap="none" spc="0" normalizeH="0" baseline="-16000" noProof="0" dirty="0">
              <a:ln>
                <a:noFill/>
              </a:ln>
              <a:solidFill>
                <a:srgbClr val="EEECE1">
                  <a:lumMod val="10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-16000" noProof="0" dirty="0">
              <a:ln>
                <a:noFill/>
              </a:ln>
              <a:solidFill>
                <a:srgbClr val="EEECE1">
                  <a:lumMod val="10000"/>
                </a:srgbClr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27" name="Straight Connector 126"/>
          <p:cNvCxnSpPr>
            <a:stCxn id="121" idx="1"/>
          </p:cNvCxnSpPr>
          <p:nvPr/>
        </p:nvCxnSpPr>
        <p:spPr>
          <a:xfrm rot="10800000">
            <a:off x="9009750" y="4220640"/>
            <a:ext cx="406402" cy="461918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  <a:alpha val="6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28" name="Straight Arrow Connector 127"/>
          <p:cNvCxnSpPr>
            <a:endCxn id="118" idx="1"/>
          </p:cNvCxnSpPr>
          <p:nvPr/>
        </p:nvCxnSpPr>
        <p:spPr>
          <a:xfrm>
            <a:off x="1314153" y="4150070"/>
            <a:ext cx="783461" cy="0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lg"/>
            <a:tailEnd type="stealth" w="lg" len="lg"/>
          </a:ln>
          <a:effectLst/>
        </p:spPr>
      </p:cxnSp>
      <p:sp>
        <p:nvSpPr>
          <p:cNvPr id="129" name="Oval 128"/>
          <p:cNvSpPr/>
          <p:nvPr/>
        </p:nvSpPr>
        <p:spPr>
          <a:xfrm>
            <a:off x="3956334" y="3784388"/>
            <a:ext cx="286872" cy="369535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5402648" y="3165930"/>
            <a:ext cx="286872" cy="369535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2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6825057" y="3720232"/>
            <a:ext cx="286872" cy="369535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3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4" name="TextBox 38"/>
          <p:cNvSpPr txBox="1"/>
          <p:nvPr/>
        </p:nvSpPr>
        <p:spPr>
          <a:xfrm>
            <a:off x="9559710" y="4378113"/>
            <a:ext cx="583814" cy="707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itchFamily="18" charset="0"/>
              </a:rPr>
              <a:t>VM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itchFamily="18" charset="0"/>
              </a:rPr>
              <a:t>DIP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8549264" y="3289108"/>
            <a:ext cx="286872" cy="369535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4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9166437" y="3964350"/>
            <a:ext cx="286872" cy="369535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5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9000461" y="4795181"/>
            <a:ext cx="286872" cy="350912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6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8416370" y="4580242"/>
            <a:ext cx="286872" cy="369535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7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471816" y="4399964"/>
            <a:ext cx="286872" cy="369535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8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40" name="Straight Arrow Connector 139"/>
          <p:cNvCxnSpPr/>
          <p:nvPr/>
        </p:nvCxnSpPr>
        <p:spPr>
          <a:xfrm>
            <a:off x="9023000" y="4118323"/>
            <a:ext cx="394449" cy="461918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stealth" w="lg" len="lg"/>
          </a:ln>
          <a:effectLst/>
        </p:spPr>
      </p:cxnSp>
      <p:cxnSp>
        <p:nvCxnSpPr>
          <p:cNvPr id="141" name="Straight Arrow Connector 140"/>
          <p:cNvCxnSpPr/>
          <p:nvPr/>
        </p:nvCxnSpPr>
        <p:spPr>
          <a:xfrm rot="10800000">
            <a:off x="8987143" y="4426269"/>
            <a:ext cx="394449" cy="431124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stealth" w="lg" len="lg"/>
          </a:ln>
          <a:effectLst/>
        </p:spPr>
      </p:cxnSp>
      <p:sp>
        <p:nvSpPr>
          <p:cNvPr id="142" name="Freeform 141"/>
          <p:cNvSpPr/>
          <p:nvPr/>
        </p:nvSpPr>
        <p:spPr>
          <a:xfrm rot="330377">
            <a:off x="3280961" y="4382310"/>
            <a:ext cx="4896842" cy="689030"/>
          </a:xfrm>
          <a:custGeom>
            <a:avLst/>
            <a:gdLst>
              <a:gd name="connsiteX0" fmla="*/ 5273749 w 5273749"/>
              <a:gd name="connsiteY0" fmla="*/ 0 h 1026043"/>
              <a:gd name="connsiteX1" fmla="*/ 3434316 w 5273749"/>
              <a:gd name="connsiteY1" fmla="*/ 903768 h 1026043"/>
              <a:gd name="connsiteX2" fmla="*/ 1573619 w 5273749"/>
              <a:gd name="connsiteY2" fmla="*/ 733647 h 1026043"/>
              <a:gd name="connsiteX3" fmla="*/ 0 w 5273749"/>
              <a:gd name="connsiteY3" fmla="*/ 616689 h 102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3749" h="1026043">
                <a:moveTo>
                  <a:pt x="5273749" y="0"/>
                </a:moveTo>
                <a:cubicBezTo>
                  <a:pt x="4662376" y="390747"/>
                  <a:pt x="4051004" y="781494"/>
                  <a:pt x="3434316" y="903768"/>
                </a:cubicBezTo>
                <a:cubicBezTo>
                  <a:pt x="2817628" y="1026043"/>
                  <a:pt x="1573619" y="733647"/>
                  <a:pt x="1573619" y="733647"/>
                </a:cubicBezTo>
                <a:lnTo>
                  <a:pt x="0" y="616689"/>
                </a:lnTo>
              </a:path>
            </a:pathLst>
          </a:custGeom>
          <a:noFill/>
          <a:ln w="12700" cap="flat" cmpd="sng" algn="ctr">
            <a:solidFill>
              <a:sysClr val="windowText" lastClr="000000"/>
            </a:solidFill>
            <a:prstDash val="solid"/>
            <a:headEnd type="none" w="med" len="med"/>
            <a:tailEnd type="stealth" w="lg" len="lg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64" name="Straight Arrow Connector 163"/>
          <p:cNvCxnSpPr/>
          <p:nvPr/>
        </p:nvCxnSpPr>
        <p:spPr>
          <a:xfrm flipH="1" flipV="1">
            <a:off x="4453275" y="2469551"/>
            <a:ext cx="1" cy="1497037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tailEnd type="arrow"/>
          </a:ln>
          <a:effectLst/>
        </p:spPr>
      </p:cxnSp>
      <p:grpSp>
        <p:nvGrpSpPr>
          <p:cNvPr id="184" name="Group 41"/>
          <p:cNvGrpSpPr/>
          <p:nvPr/>
        </p:nvGrpSpPr>
        <p:grpSpPr>
          <a:xfrm>
            <a:off x="3048646" y="1517208"/>
            <a:ext cx="2640874" cy="778718"/>
            <a:chOff x="2362200" y="4464547"/>
            <a:chExt cx="1981200" cy="607613"/>
          </a:xfrm>
        </p:grpSpPr>
        <p:sp>
          <p:nvSpPr>
            <p:cNvPr id="185" name="Rectangle 184"/>
            <p:cNvSpPr/>
            <p:nvPr/>
          </p:nvSpPr>
          <p:spPr>
            <a:xfrm>
              <a:off x="2362200" y="4495800"/>
              <a:ext cx="1981200" cy="5557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cxnSp>
          <p:nvCxnSpPr>
            <p:cNvPr id="186" name="Straight Connector 185"/>
            <p:cNvCxnSpPr/>
            <p:nvPr/>
          </p:nvCxnSpPr>
          <p:spPr>
            <a:xfrm flipH="1">
              <a:off x="3637332" y="4496595"/>
              <a:ext cx="8268" cy="554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H="1">
              <a:off x="2893024" y="4495800"/>
              <a:ext cx="4165" cy="5763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TextBox 187"/>
            <p:cNvSpPr txBox="1"/>
            <p:nvPr/>
          </p:nvSpPr>
          <p:spPr>
            <a:xfrm>
              <a:off x="2370919" y="4464547"/>
              <a:ext cx="507731" cy="576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Dest</a:t>
              </a:r>
              <a:r>
                <a:rPr lang="en-US" dirty="0" smtClean="0"/>
                <a:t>:</a:t>
              </a:r>
            </a:p>
            <a:p>
              <a:r>
                <a:rPr lang="en-US" sz="2400" dirty="0" smtClean="0"/>
                <a:t>VIP</a:t>
              </a:r>
              <a:endParaRPr lang="en-US" sz="24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971800" y="4475202"/>
              <a:ext cx="753732" cy="576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Src</a:t>
              </a:r>
              <a:r>
                <a:rPr lang="en-US" dirty="0" smtClean="0"/>
                <a:t>:</a:t>
              </a:r>
            </a:p>
            <a:p>
              <a:r>
                <a:rPr lang="en-US" sz="2400" dirty="0" smtClean="0"/>
                <a:t>Client</a:t>
              </a:r>
              <a:endParaRPr lang="en-US" sz="2400" dirty="0"/>
            </a:p>
          </p:txBody>
        </p:sp>
      </p:grpSp>
      <p:sp>
        <p:nvSpPr>
          <p:cNvPr id="198" name="Left Brace 197"/>
          <p:cNvSpPr/>
          <p:nvPr/>
        </p:nvSpPr>
        <p:spPr>
          <a:xfrm>
            <a:off x="2418846" y="1442999"/>
            <a:ext cx="155448" cy="914400"/>
          </a:xfrm>
          <a:prstGeom prst="leftBrac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/>
          <p:cNvSpPr txBox="1"/>
          <p:nvPr/>
        </p:nvSpPr>
        <p:spPr>
          <a:xfrm>
            <a:off x="1373467" y="1590232"/>
            <a:ext cx="1045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Packet</a:t>
            </a:r>
          </a:p>
          <a:p>
            <a:r>
              <a:rPr lang="en-US" sz="2000" dirty="0" smtClean="0"/>
              <a:t>Headers</a:t>
            </a:r>
            <a:endParaRPr lang="en-US" sz="2000" dirty="0"/>
          </a:p>
        </p:txBody>
      </p:sp>
      <p:grpSp>
        <p:nvGrpSpPr>
          <p:cNvPr id="222" name="Group 221"/>
          <p:cNvGrpSpPr/>
          <p:nvPr/>
        </p:nvGrpSpPr>
        <p:grpSpPr>
          <a:xfrm>
            <a:off x="6227277" y="1517208"/>
            <a:ext cx="3541090" cy="2441565"/>
            <a:chOff x="6227277" y="1517208"/>
            <a:chExt cx="3541090" cy="2441565"/>
          </a:xfrm>
        </p:grpSpPr>
        <p:cxnSp>
          <p:nvCxnSpPr>
            <p:cNvPr id="165" name="Straight Arrow Connector 164"/>
            <p:cNvCxnSpPr/>
            <p:nvPr/>
          </p:nvCxnSpPr>
          <p:spPr>
            <a:xfrm flipH="1" flipV="1">
              <a:off x="6652631" y="2513668"/>
              <a:ext cx="15270" cy="1445105"/>
            </a:xfrm>
            <a:prstGeom prst="straightConnector1">
              <a:avLst/>
            </a:prstGeom>
            <a:noFill/>
            <a:ln w="19050" cap="flat" cmpd="sng" algn="ctr">
              <a:solidFill>
                <a:schemeClr val="accent1"/>
              </a:solidFill>
              <a:prstDash val="dash"/>
              <a:tailEnd type="arrow"/>
            </a:ln>
            <a:effectLst/>
          </p:spPr>
        </p:cxnSp>
        <p:grpSp>
          <p:nvGrpSpPr>
            <p:cNvPr id="218" name="Group 217"/>
            <p:cNvGrpSpPr/>
            <p:nvPr/>
          </p:nvGrpSpPr>
          <p:grpSpPr>
            <a:xfrm>
              <a:off x="6227277" y="1517208"/>
              <a:ext cx="3541090" cy="789728"/>
              <a:chOff x="6227277" y="1517208"/>
              <a:chExt cx="3541090" cy="789728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6227277" y="1544615"/>
                <a:ext cx="2045963" cy="7500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cxnSp>
            <p:nvCxnSpPr>
              <p:cNvPr id="191" name="Straight Connector 190"/>
              <p:cNvCxnSpPr/>
              <p:nvPr/>
            </p:nvCxnSpPr>
            <p:spPr>
              <a:xfrm rot="5400000">
                <a:off x="7267892" y="1920099"/>
                <a:ext cx="750001" cy="1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>
                <a:off x="6467346" y="1917492"/>
                <a:ext cx="750001" cy="1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3" name="TextBox 192"/>
              <p:cNvSpPr txBox="1"/>
              <p:nvPr/>
            </p:nvSpPr>
            <p:spPr>
              <a:xfrm>
                <a:off x="7634305" y="1531160"/>
                <a:ext cx="691296" cy="738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Dest</a:t>
                </a:r>
                <a:r>
                  <a:rPr lang="en-US" dirty="0" smtClean="0"/>
                  <a:t>:</a:t>
                </a:r>
              </a:p>
              <a:p>
                <a:r>
                  <a:rPr lang="en-US" sz="2400" dirty="0" smtClean="0"/>
                  <a:t>VIP</a:t>
                </a:r>
                <a:endParaRPr lang="en-US" sz="2400" dirty="0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8273240" y="1543606"/>
                <a:ext cx="1495127" cy="75529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cxnSp>
            <p:nvCxnSpPr>
              <p:cNvPr id="195" name="Straight Connector 194"/>
              <p:cNvCxnSpPr/>
              <p:nvPr/>
            </p:nvCxnSpPr>
            <p:spPr>
              <a:xfrm rot="5400000">
                <a:off x="8851060" y="1923522"/>
                <a:ext cx="750002" cy="16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6" name="TextBox 195"/>
              <p:cNvSpPr txBox="1"/>
              <p:nvPr/>
            </p:nvSpPr>
            <p:spPr>
              <a:xfrm>
                <a:off x="6238297" y="1568273"/>
                <a:ext cx="691296" cy="738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Dest</a:t>
                </a:r>
                <a:r>
                  <a:rPr lang="en-US" dirty="0" smtClean="0"/>
                  <a:t>:</a:t>
                </a:r>
              </a:p>
              <a:p>
                <a:r>
                  <a:rPr lang="en-US" sz="2400" dirty="0" smtClean="0"/>
                  <a:t>DIP</a:t>
                </a:r>
                <a:endParaRPr lang="en-US" sz="2800" dirty="0"/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6909860" y="1544666"/>
                <a:ext cx="778371" cy="738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Src</a:t>
                </a:r>
                <a:r>
                  <a:rPr lang="en-US" dirty="0" smtClean="0"/>
                  <a:t>:</a:t>
                </a:r>
              </a:p>
              <a:p>
                <a:r>
                  <a:rPr lang="en-US" sz="2400" dirty="0" err="1" smtClean="0"/>
                  <a:t>Mux</a:t>
                </a:r>
                <a:endParaRPr lang="en-US" sz="2800" dirty="0"/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8275687" y="1517208"/>
                <a:ext cx="91547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Src</a:t>
                </a:r>
                <a:r>
                  <a:rPr lang="en-US" dirty="0" smtClean="0"/>
                  <a:t>:</a:t>
                </a:r>
              </a:p>
              <a:p>
                <a:r>
                  <a:rPr lang="en-US" sz="2400" dirty="0" smtClean="0"/>
                  <a:t>Client</a:t>
                </a:r>
                <a:endParaRPr lang="en-US" sz="2400" dirty="0"/>
              </a:p>
            </p:txBody>
          </p:sp>
        </p:grpSp>
      </p:grpSp>
      <p:sp>
        <p:nvSpPr>
          <p:cNvPr id="202" name="Footer Placeholder 201"/>
          <p:cNvSpPr>
            <a:spLocks noGrp="1"/>
          </p:cNvSpPr>
          <p:nvPr>
            <p:ph type="ftr" sz="quarter" idx="11"/>
          </p:nvPr>
        </p:nvSpPr>
        <p:spPr>
          <a:xfrm>
            <a:off x="4038600" y="6301873"/>
            <a:ext cx="4114800" cy="365125"/>
          </a:xfrm>
        </p:spPr>
        <p:txBody>
          <a:bodyPr/>
          <a:lstStyle/>
          <a:p>
            <a:r>
              <a:rPr lang="en-US" dirty="0" smtClean="0"/>
              <a:t>Microsoft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1908610" y="5046783"/>
            <a:ext cx="6784090" cy="1417415"/>
            <a:chOff x="1908610" y="5046783"/>
            <a:chExt cx="6784090" cy="1417415"/>
          </a:xfrm>
        </p:grpSpPr>
        <p:grpSp>
          <p:nvGrpSpPr>
            <p:cNvPr id="220" name="Group 219"/>
            <p:cNvGrpSpPr/>
            <p:nvPr/>
          </p:nvGrpSpPr>
          <p:grpSpPr>
            <a:xfrm>
              <a:off x="6051826" y="5046783"/>
              <a:ext cx="2640874" cy="1265351"/>
              <a:chOff x="6051826" y="5046783"/>
              <a:chExt cx="2640874" cy="1265351"/>
            </a:xfrm>
          </p:grpSpPr>
          <p:cxnSp>
            <p:nvCxnSpPr>
              <p:cNvPr id="206" name="Straight Arrow Connector 205"/>
              <p:cNvCxnSpPr/>
              <p:nvPr/>
            </p:nvCxnSpPr>
            <p:spPr>
              <a:xfrm>
                <a:off x="7076070" y="5046783"/>
                <a:ext cx="0" cy="43707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accent1"/>
                </a:solidFill>
                <a:prstDash val="dash"/>
                <a:tailEnd type="arrow"/>
              </a:ln>
              <a:effectLst/>
            </p:spPr>
          </p:cxnSp>
          <p:grpSp>
            <p:nvGrpSpPr>
              <p:cNvPr id="217" name="Group 216"/>
              <p:cNvGrpSpPr/>
              <p:nvPr/>
            </p:nvGrpSpPr>
            <p:grpSpPr>
              <a:xfrm>
                <a:off x="6051826" y="5553296"/>
                <a:ext cx="2640874" cy="758838"/>
                <a:chOff x="6051826" y="5553296"/>
                <a:chExt cx="2640874" cy="758838"/>
              </a:xfrm>
            </p:grpSpPr>
            <p:sp>
              <p:nvSpPr>
                <p:cNvPr id="210" name="Rectangle 209"/>
                <p:cNvSpPr/>
                <p:nvPr/>
              </p:nvSpPr>
              <p:spPr>
                <a:xfrm>
                  <a:off x="6051826" y="5587111"/>
                  <a:ext cx="2640874" cy="71226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cxnSp>
              <p:nvCxnSpPr>
                <p:cNvPr id="211" name="Straight Connector 210"/>
                <p:cNvCxnSpPr/>
                <p:nvPr/>
              </p:nvCxnSpPr>
              <p:spPr>
                <a:xfrm flipH="1">
                  <a:off x="7751535" y="5588130"/>
                  <a:ext cx="11021" cy="71124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H="1">
                  <a:off x="6987313" y="5573470"/>
                  <a:ext cx="5552" cy="73866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3" name="TextBox 212"/>
                <p:cNvSpPr txBox="1"/>
                <p:nvPr/>
              </p:nvSpPr>
              <p:spPr>
                <a:xfrm>
                  <a:off x="6101263" y="5560713"/>
                  <a:ext cx="904735" cy="738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/>
                    <a:t>Dest</a:t>
                  </a:r>
                  <a:r>
                    <a:rPr lang="en-US" dirty="0" smtClean="0"/>
                    <a:t>:</a:t>
                  </a:r>
                </a:p>
                <a:p>
                  <a:r>
                    <a:rPr lang="en-US" sz="2400" dirty="0" smtClean="0"/>
                    <a:t>Client</a:t>
                  </a:r>
                  <a:endParaRPr lang="en-US" sz="2400" dirty="0"/>
                </a:p>
              </p:txBody>
            </p:sp>
            <p:sp>
              <p:nvSpPr>
                <p:cNvPr id="214" name="TextBox 213"/>
                <p:cNvSpPr txBox="1"/>
                <p:nvPr/>
              </p:nvSpPr>
              <p:spPr>
                <a:xfrm>
                  <a:off x="7005998" y="5553296"/>
                  <a:ext cx="100470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Src</a:t>
                  </a:r>
                  <a:r>
                    <a:rPr lang="en-US" dirty="0" smtClean="0"/>
                    <a:t>:</a:t>
                  </a:r>
                </a:p>
                <a:p>
                  <a:r>
                    <a:rPr lang="en-US" sz="2400" dirty="0" smtClean="0"/>
                    <a:t>VIP</a:t>
                  </a:r>
                  <a:endParaRPr lang="en-US" sz="2400" dirty="0"/>
                </a:p>
              </p:txBody>
            </p:sp>
          </p:grpSp>
        </p:grpSp>
        <p:sp>
          <p:nvSpPr>
            <p:cNvPr id="215" name="Left Brace 214"/>
            <p:cNvSpPr/>
            <p:nvPr/>
          </p:nvSpPr>
          <p:spPr>
            <a:xfrm>
              <a:off x="2953989" y="5549798"/>
              <a:ext cx="155448" cy="914400"/>
            </a:xfrm>
            <a:prstGeom prst="leftBrac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1908610" y="5697031"/>
              <a:ext cx="1045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Packet</a:t>
              </a:r>
            </a:p>
            <a:p>
              <a:r>
                <a:rPr lang="en-US" sz="2000" dirty="0" smtClean="0"/>
                <a:t>Headers</a:t>
              </a:r>
              <a:endParaRPr lang="en-US" sz="2000" dirty="0"/>
            </a:p>
          </p:txBody>
        </p:sp>
      </p:grpSp>
      <p:sp>
        <p:nvSpPr>
          <p:cNvPr id="226" name="Freeform 27"/>
          <p:cNvSpPr>
            <a:spLocks noChangeAspect="1" noEditPoints="1"/>
          </p:cNvSpPr>
          <p:nvPr/>
        </p:nvSpPr>
        <p:spPr bwMode="black">
          <a:xfrm>
            <a:off x="355810" y="3913255"/>
            <a:ext cx="919495" cy="592238"/>
          </a:xfrm>
          <a:custGeom>
            <a:avLst/>
            <a:gdLst/>
            <a:ahLst/>
            <a:cxnLst>
              <a:cxn ang="0">
                <a:pos x="340" y="182"/>
              </a:cxn>
              <a:cxn ang="0">
                <a:pos x="340" y="16"/>
              </a:cxn>
              <a:cxn ang="0">
                <a:pos x="324" y="0"/>
              </a:cxn>
              <a:cxn ang="0">
                <a:pos x="47" y="0"/>
              </a:cxn>
              <a:cxn ang="0">
                <a:pos x="31" y="16"/>
              </a:cxn>
              <a:cxn ang="0">
                <a:pos x="31" y="182"/>
              </a:cxn>
              <a:cxn ang="0">
                <a:pos x="0" y="220"/>
              </a:cxn>
              <a:cxn ang="0">
                <a:pos x="19" y="240"/>
              </a:cxn>
              <a:cxn ang="0">
                <a:pos x="352" y="240"/>
              </a:cxn>
              <a:cxn ang="0">
                <a:pos x="371" y="220"/>
              </a:cxn>
              <a:cxn ang="0">
                <a:pos x="340" y="182"/>
              </a:cxn>
              <a:cxn ang="0">
                <a:pos x="211" y="225"/>
              </a:cxn>
              <a:cxn ang="0">
                <a:pos x="154" y="225"/>
              </a:cxn>
              <a:cxn ang="0">
                <a:pos x="148" y="222"/>
              </a:cxn>
              <a:cxn ang="0">
                <a:pos x="155" y="209"/>
              </a:cxn>
              <a:cxn ang="0">
                <a:pos x="160" y="207"/>
              </a:cxn>
              <a:cxn ang="0">
                <a:pos x="205" y="207"/>
              </a:cxn>
              <a:cxn ang="0">
                <a:pos x="210" y="209"/>
              </a:cxn>
              <a:cxn ang="0">
                <a:pos x="217" y="222"/>
              </a:cxn>
              <a:cxn ang="0">
                <a:pos x="211" y="225"/>
              </a:cxn>
              <a:cxn ang="0">
                <a:pos x="315" y="178"/>
              </a:cxn>
              <a:cxn ang="0">
                <a:pos x="56" y="178"/>
              </a:cxn>
              <a:cxn ang="0">
                <a:pos x="56" y="33"/>
              </a:cxn>
              <a:cxn ang="0">
                <a:pos x="63" y="25"/>
              </a:cxn>
              <a:cxn ang="0">
                <a:pos x="308" y="25"/>
              </a:cxn>
              <a:cxn ang="0">
                <a:pos x="315" y="33"/>
              </a:cxn>
              <a:cxn ang="0">
                <a:pos x="315" y="178"/>
              </a:cxn>
            </a:cxnLst>
            <a:rect l="0" t="0" r="r" b="b"/>
            <a:pathLst>
              <a:path w="371" h="240">
                <a:moveTo>
                  <a:pt x="340" y="182"/>
                </a:moveTo>
                <a:cubicBezTo>
                  <a:pt x="340" y="16"/>
                  <a:pt x="340" y="16"/>
                  <a:pt x="340" y="16"/>
                </a:cubicBezTo>
                <a:cubicBezTo>
                  <a:pt x="340" y="8"/>
                  <a:pt x="333" y="0"/>
                  <a:pt x="324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38" y="0"/>
                  <a:pt x="31" y="8"/>
                  <a:pt x="31" y="16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31"/>
                  <a:pt x="9" y="240"/>
                  <a:pt x="19" y="240"/>
                </a:cubicBezTo>
                <a:cubicBezTo>
                  <a:pt x="352" y="240"/>
                  <a:pt x="352" y="240"/>
                  <a:pt x="352" y="240"/>
                </a:cubicBezTo>
                <a:cubicBezTo>
                  <a:pt x="362" y="240"/>
                  <a:pt x="371" y="231"/>
                  <a:pt x="371" y="220"/>
                </a:cubicBezTo>
                <a:lnTo>
                  <a:pt x="340" y="182"/>
                </a:lnTo>
                <a:close/>
                <a:moveTo>
                  <a:pt x="211" y="225"/>
                </a:moveTo>
                <a:cubicBezTo>
                  <a:pt x="154" y="225"/>
                  <a:pt x="154" y="225"/>
                  <a:pt x="154" y="225"/>
                </a:cubicBezTo>
                <a:cubicBezTo>
                  <a:pt x="151" y="225"/>
                  <a:pt x="148" y="223"/>
                  <a:pt x="148" y="222"/>
                </a:cubicBezTo>
                <a:cubicBezTo>
                  <a:pt x="155" y="209"/>
                  <a:pt x="155" y="209"/>
                  <a:pt x="155" y="209"/>
                </a:cubicBezTo>
                <a:cubicBezTo>
                  <a:pt x="155" y="208"/>
                  <a:pt x="157" y="207"/>
                  <a:pt x="160" y="207"/>
                </a:cubicBezTo>
                <a:cubicBezTo>
                  <a:pt x="205" y="207"/>
                  <a:pt x="205" y="207"/>
                  <a:pt x="205" y="207"/>
                </a:cubicBezTo>
                <a:cubicBezTo>
                  <a:pt x="208" y="207"/>
                  <a:pt x="210" y="208"/>
                  <a:pt x="210" y="209"/>
                </a:cubicBezTo>
                <a:cubicBezTo>
                  <a:pt x="217" y="222"/>
                  <a:pt x="217" y="222"/>
                  <a:pt x="217" y="222"/>
                </a:cubicBezTo>
                <a:cubicBezTo>
                  <a:pt x="217" y="223"/>
                  <a:pt x="214" y="225"/>
                  <a:pt x="211" y="225"/>
                </a:cubicBezTo>
                <a:close/>
                <a:moveTo>
                  <a:pt x="315" y="178"/>
                </a:moveTo>
                <a:cubicBezTo>
                  <a:pt x="56" y="178"/>
                  <a:pt x="56" y="178"/>
                  <a:pt x="56" y="178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28"/>
                  <a:pt x="59" y="25"/>
                  <a:pt x="63" y="25"/>
                </a:cubicBezTo>
                <a:cubicBezTo>
                  <a:pt x="308" y="25"/>
                  <a:pt x="308" y="25"/>
                  <a:pt x="308" y="25"/>
                </a:cubicBezTo>
                <a:cubicBezTo>
                  <a:pt x="312" y="25"/>
                  <a:pt x="315" y="28"/>
                  <a:pt x="315" y="33"/>
                </a:cubicBezTo>
                <a:lnTo>
                  <a:pt x="315" y="178"/>
                </a:lnTo>
                <a:close/>
              </a:path>
            </a:pathLst>
          </a:custGeom>
          <a:solidFill>
            <a:schemeClr val="accent2"/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384782" y="4520891"/>
            <a:ext cx="786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Client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92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9594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Outbound </a:t>
            </a:r>
            <a:r>
              <a:rPr lang="en-US" dirty="0" smtClean="0"/>
              <a:t>(SNAT) connections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" y="1129618"/>
            <a:ext cx="10317480" cy="3840480"/>
          </a:xfrm>
          <a:prstGeom prst="rect">
            <a:avLst/>
          </a:prstGeom>
        </p:spPr>
      </p:pic>
      <p:sp>
        <p:nvSpPr>
          <p:cNvPr id="11" name="Left Brace 10"/>
          <p:cNvSpPr/>
          <p:nvPr/>
        </p:nvSpPr>
        <p:spPr>
          <a:xfrm>
            <a:off x="1627789" y="5440542"/>
            <a:ext cx="155448" cy="914400"/>
          </a:xfrm>
          <a:prstGeom prst="leftBrac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2410" y="5587775"/>
            <a:ext cx="1045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Packet</a:t>
            </a:r>
          </a:p>
          <a:p>
            <a:r>
              <a:rPr lang="en-US" sz="2000" dirty="0" smtClean="0"/>
              <a:t>Headers</a:t>
            </a:r>
            <a:endParaRPr lang="en-US" sz="20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4327502" y="5493969"/>
            <a:ext cx="2825102" cy="775294"/>
            <a:chOff x="4327502" y="5493969"/>
            <a:chExt cx="2825102" cy="775294"/>
          </a:xfrm>
        </p:grpSpPr>
        <p:sp>
          <p:nvSpPr>
            <p:cNvPr id="21" name="Rectangle 20"/>
            <p:cNvSpPr/>
            <p:nvPr/>
          </p:nvSpPr>
          <p:spPr>
            <a:xfrm>
              <a:off x="4359446" y="5556997"/>
              <a:ext cx="2640874" cy="7122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5664899" y="5530599"/>
              <a:ext cx="11021" cy="712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327502" y="5493969"/>
              <a:ext cx="138037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Dest</a:t>
              </a:r>
              <a:r>
                <a:rPr lang="en-US" dirty="0" smtClean="0"/>
                <a:t>:</a:t>
              </a:r>
            </a:p>
            <a:p>
              <a:r>
                <a:rPr lang="en-US" sz="2400" dirty="0" smtClean="0"/>
                <a:t>Server:80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96859" y="5529691"/>
              <a:ext cx="145574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Src</a:t>
              </a:r>
              <a:r>
                <a:rPr lang="en-US" dirty="0" smtClean="0"/>
                <a:t>:</a:t>
              </a:r>
            </a:p>
            <a:p>
              <a:r>
                <a:rPr lang="en-US" sz="2400" dirty="0" smtClean="0"/>
                <a:t>VIP</a:t>
              </a:r>
              <a:r>
                <a:rPr lang="en-US" sz="2400" dirty="0" smtClean="0"/>
                <a:t>:1025</a:t>
              </a:r>
              <a:endParaRPr lang="en-US" sz="2400" dirty="0"/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>
            <a:off x="5311984" y="4612943"/>
            <a:ext cx="0" cy="917656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>
          <a:xfrm>
            <a:off x="10109287" y="4438294"/>
            <a:ext cx="1" cy="1092305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tailEnd type="arrow"/>
          </a:ln>
          <a:effectLst/>
        </p:spPr>
      </p:cxn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24252" y="2495860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VIP:1025 </a:t>
            </a:r>
            <a:r>
              <a:rPr lang="en-US" dirty="0" smtClean="0">
                <a:sym typeface="Wingdings" panose="05000000000000000000" pitchFamily="2" charset="2"/>
              </a:rPr>
              <a:t> DIP2</a:t>
            </a:r>
            <a:endParaRPr lang="en-US" dirty="0"/>
          </a:p>
        </p:txBody>
      </p:sp>
      <p:pic>
        <p:nvPicPr>
          <p:cNvPr id="1026" name="Picture 2" descr="https://encrypted-tbn0.gstatic.com/images?q=tbn:ANd9GcQr7h05QFazEJY-UfgYWAkDprUYTw-cCYEnqB3zfnJlO0iAOIoVa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515096"/>
            <a:ext cx="682625" cy="42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02071" y="3887774"/>
            <a:ext cx="854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Server</a:t>
            </a:r>
            <a:endParaRPr lang="en-US" sz="20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8464658" y="5493061"/>
            <a:ext cx="2812225" cy="775294"/>
            <a:chOff x="4327502" y="5493969"/>
            <a:chExt cx="2812225" cy="775294"/>
          </a:xfrm>
        </p:grpSpPr>
        <p:sp>
          <p:nvSpPr>
            <p:cNvPr id="42" name="Rectangle 41"/>
            <p:cNvSpPr/>
            <p:nvPr/>
          </p:nvSpPr>
          <p:spPr>
            <a:xfrm>
              <a:off x="4359446" y="5556997"/>
              <a:ext cx="2640874" cy="7122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5664899" y="5530599"/>
              <a:ext cx="11021" cy="712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327502" y="5493969"/>
              <a:ext cx="138037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Dest</a:t>
              </a:r>
              <a:r>
                <a:rPr lang="en-US" dirty="0" smtClean="0"/>
                <a:t>:</a:t>
              </a:r>
            </a:p>
            <a:p>
              <a:r>
                <a:rPr lang="en-US" sz="2400" dirty="0" smtClean="0"/>
                <a:t>Server:80</a:t>
              </a:r>
              <a:endParaRPr lang="en-US" sz="2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19942" y="5493969"/>
              <a:ext cx="151978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Src</a:t>
              </a:r>
              <a:r>
                <a:rPr lang="en-US" dirty="0" smtClean="0"/>
                <a:t>:</a:t>
              </a:r>
            </a:p>
            <a:p>
              <a:r>
                <a:rPr lang="en-US" sz="2400" dirty="0" smtClean="0"/>
                <a:t>DIP2</a:t>
              </a:r>
              <a:r>
                <a:rPr lang="en-US" sz="2400" dirty="0" smtClean="0"/>
                <a:t>:5555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7601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2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Managing latency for SNAT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4648609"/>
          </a:xfrm>
        </p:spPr>
        <p:txBody>
          <a:bodyPr/>
          <a:lstStyle/>
          <a:p>
            <a:r>
              <a:rPr lang="en-US" dirty="0" smtClean="0"/>
              <a:t>Batching </a:t>
            </a:r>
          </a:p>
          <a:p>
            <a:pPr lvl="1"/>
            <a:r>
              <a:rPr lang="en-US" dirty="0" smtClean="0"/>
              <a:t>Ports allocated in slots of 8 ports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Pre-allocation</a:t>
            </a:r>
          </a:p>
          <a:p>
            <a:pPr lvl="1"/>
            <a:r>
              <a:rPr lang="en-US" dirty="0" smtClean="0"/>
              <a:t>160 ports per VM</a:t>
            </a:r>
          </a:p>
          <a:p>
            <a:pPr lvl="1"/>
            <a:endParaRPr lang="en-US" dirty="0"/>
          </a:p>
          <a:p>
            <a:r>
              <a:rPr lang="en-US" dirty="0" smtClean="0"/>
              <a:t>Demand prediction (details in the paper)</a:t>
            </a:r>
          </a:p>
          <a:p>
            <a:endParaRPr lang="en-US" dirty="0"/>
          </a:p>
          <a:p>
            <a:r>
              <a:rPr lang="en-US" dirty="0" smtClean="0"/>
              <a:t>Less than 1% of outbound connections ever hit Ananta Manager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SNAT Latency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411" y="1227909"/>
            <a:ext cx="9366069" cy="518595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/>
              <a:t>Fastpath</a:t>
            </a:r>
            <a:r>
              <a:rPr lang="en-US" dirty="0" smtClean="0"/>
              <a:t>: </a:t>
            </a:r>
            <a:r>
              <a:rPr lang="en-US" dirty="0" smtClean="0"/>
              <a:t>forward traffic</a:t>
            </a:r>
            <a:endParaRPr lang="en-US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1352061" y="1214438"/>
            <a:ext cx="8170761" cy="5292445"/>
            <a:chOff x="1352062" y="1214438"/>
            <a:chExt cx="6739440" cy="4592445"/>
          </a:xfrm>
        </p:grpSpPr>
        <p:sp>
          <p:nvSpPr>
            <p:cNvPr id="83" name="Rectangle 82"/>
            <p:cNvSpPr/>
            <p:nvPr/>
          </p:nvSpPr>
          <p:spPr>
            <a:xfrm>
              <a:off x="5867400" y="12144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Host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879401" y="166697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821470" y="1726378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759557" y="179556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MUX1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7237912" y="1703944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8288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Calibri"/>
                </a:rPr>
                <a:t>VM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8" name="TextBox 15"/>
            <p:cNvSpPr txBox="1"/>
            <p:nvPr/>
          </p:nvSpPr>
          <p:spPr>
            <a:xfrm rot="5400000">
              <a:off x="7506472" y="2159811"/>
              <a:ext cx="437047" cy="533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…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338902" y="16716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EECE1">
                      <a:lumMod val="10000"/>
                    </a:srgbClr>
                  </a:solidFill>
                  <a:effectLst/>
                  <a:uLnTx/>
                  <a:uFillTx/>
                  <a:latin typeface="Calibri"/>
                </a:rPr>
                <a:t>Host Agent</a:t>
              </a:r>
              <a:endParaRPr kumimoji="0" lang="en-US" sz="2000" b="1" i="0" u="none" strike="noStrike" kern="1200" cap="none" spc="0" normalizeH="0" baseline="-16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5650952" y="2365118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1" name="TextBox 31"/>
            <p:cNvSpPr txBox="1"/>
            <p:nvPr/>
          </p:nvSpPr>
          <p:spPr>
            <a:xfrm>
              <a:off x="7368092" y="1893165"/>
              <a:ext cx="554264" cy="320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DIP1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H="1">
              <a:off x="4046523" y="2243138"/>
              <a:ext cx="2222373" cy="1948064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stealth" w="lg" len="lg"/>
            </a:ln>
            <a:effectLst/>
          </p:spPr>
        </p:cxnSp>
        <p:sp>
          <p:nvSpPr>
            <p:cNvPr id="97" name="Rectangle 96"/>
            <p:cNvSpPr/>
            <p:nvPr/>
          </p:nvSpPr>
          <p:spPr>
            <a:xfrm>
              <a:off x="3785367" y="425251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727436" y="4311917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665523" y="438110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MUX2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5127611" y="4330695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865798" y="38052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Host</a:t>
              </a: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7261225" y="4291268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8288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Calibri"/>
                </a:rPr>
                <a:t>VM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5" name="TextBox 15"/>
            <p:cNvSpPr txBox="1"/>
            <p:nvPr/>
          </p:nvSpPr>
          <p:spPr>
            <a:xfrm rot="5400000">
              <a:off x="7532912" y="4698479"/>
              <a:ext cx="437047" cy="533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…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337300" y="42624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EECE1">
                      <a:lumMod val="10000"/>
                    </a:srgbClr>
                  </a:solidFill>
                  <a:effectLst/>
                  <a:uLnTx/>
                  <a:uFillTx/>
                  <a:latin typeface="Calibri"/>
                </a:rPr>
                <a:t>Host Agent</a:t>
              </a:r>
              <a:endParaRPr kumimoji="0" lang="en-US" sz="2000" b="1" i="0" u="none" strike="noStrike" kern="1200" cap="none" spc="0" normalizeH="0" baseline="-16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7" name="TextBox 36"/>
            <p:cNvSpPr txBox="1"/>
            <p:nvPr/>
          </p:nvSpPr>
          <p:spPr>
            <a:xfrm>
              <a:off x="7384564" y="4466193"/>
              <a:ext cx="554264" cy="320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DIP2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cxnSp>
          <p:nvCxnSpPr>
            <p:cNvPr id="108" name="Straight Arrow Connector 107"/>
            <p:cNvCxnSpPr>
              <a:stCxn id="99" idx="3"/>
            </p:cNvCxnSpPr>
            <p:nvPr/>
          </p:nvCxnSpPr>
          <p:spPr>
            <a:xfrm flipV="1">
              <a:off x="4427523" y="4605338"/>
              <a:ext cx="1841372" cy="4363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stealth" w="lg" len="lg"/>
            </a:ln>
            <a:effectLst/>
          </p:spPr>
        </p:cxnSp>
        <p:cxnSp>
          <p:nvCxnSpPr>
            <p:cNvPr id="116" name="Straight Arrow Connector 115"/>
            <p:cNvCxnSpPr/>
            <p:nvPr/>
          </p:nvCxnSpPr>
          <p:spPr>
            <a:xfrm>
              <a:off x="1352062" y="2357438"/>
              <a:ext cx="552938" cy="0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none" w="lg" len="lg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905000" y="2146083"/>
              <a:ext cx="1147931" cy="320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Data Packets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397715" y="5486400"/>
              <a:ext cx="1046121" cy="320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Destination</a:t>
              </a:r>
            </a:p>
          </p:txBody>
        </p:sp>
        <p:sp>
          <p:nvSpPr>
            <p:cNvPr id="120" name="TextBox 31"/>
            <p:cNvSpPr txBox="1"/>
            <p:nvPr/>
          </p:nvSpPr>
          <p:spPr>
            <a:xfrm>
              <a:off x="3283150" y="1521023"/>
              <a:ext cx="543687" cy="320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VIP1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sp>
          <p:nvSpPr>
            <p:cNvPr id="121" name="TextBox 31"/>
            <p:cNvSpPr txBox="1"/>
            <p:nvPr/>
          </p:nvSpPr>
          <p:spPr>
            <a:xfrm>
              <a:off x="3178096" y="4028203"/>
              <a:ext cx="543687" cy="320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VIP2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</p:grpSp>
      <p:sp>
        <p:nvSpPr>
          <p:cNvPr id="163" name="Footer Placeholder 1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164" name="TextBox 163"/>
          <p:cNvSpPr txBox="1"/>
          <p:nvPr/>
        </p:nvSpPr>
        <p:spPr>
          <a:xfrm>
            <a:off x="6030427" y="2780043"/>
            <a:ext cx="549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4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/>
              <a:t>Fastpath</a:t>
            </a:r>
            <a:r>
              <a:rPr lang="en-US" dirty="0" smtClean="0"/>
              <a:t>: </a:t>
            </a:r>
            <a:r>
              <a:rPr lang="en-US" dirty="0" smtClean="0"/>
              <a:t>return </a:t>
            </a:r>
            <a:r>
              <a:rPr lang="en-US" dirty="0" smtClean="0"/>
              <a:t>traffic</a:t>
            </a:r>
            <a:endParaRPr lang="en-US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1352061" y="1214438"/>
            <a:ext cx="8170761" cy="5292445"/>
            <a:chOff x="1352062" y="1214438"/>
            <a:chExt cx="6739440" cy="4592445"/>
          </a:xfrm>
        </p:grpSpPr>
        <p:sp>
          <p:nvSpPr>
            <p:cNvPr id="83" name="Rectangle 82"/>
            <p:cNvSpPr/>
            <p:nvPr/>
          </p:nvSpPr>
          <p:spPr>
            <a:xfrm>
              <a:off x="5867400" y="12144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Host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879401" y="166697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821470" y="1726378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759557" y="179556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MUX1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7237912" y="1703944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8288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Calibri"/>
                </a:rPr>
                <a:t>VM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8" name="TextBox 15"/>
            <p:cNvSpPr txBox="1"/>
            <p:nvPr/>
          </p:nvSpPr>
          <p:spPr>
            <a:xfrm rot="5400000">
              <a:off x="7506472" y="2159811"/>
              <a:ext cx="437047" cy="533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…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338902" y="16716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EECE1">
                      <a:lumMod val="10000"/>
                    </a:srgbClr>
                  </a:solidFill>
                  <a:effectLst/>
                  <a:uLnTx/>
                  <a:uFillTx/>
                  <a:latin typeface="Calibri"/>
                </a:rPr>
                <a:t>Host Agent</a:t>
              </a:r>
              <a:endParaRPr kumimoji="0" lang="en-US" sz="2000" b="1" i="0" u="none" strike="noStrike" kern="1200" cap="none" spc="0" normalizeH="0" baseline="-16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5650952" y="2365118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1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1" name="TextBox 31"/>
            <p:cNvSpPr txBox="1"/>
            <p:nvPr/>
          </p:nvSpPr>
          <p:spPr>
            <a:xfrm>
              <a:off x="7368092" y="1893165"/>
              <a:ext cx="554264" cy="320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DIP1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5199802" y="1748784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4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4641401" y="2055019"/>
              <a:ext cx="1627494" cy="6845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stealth" w="lg" len="lg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>
            <a:xfrm flipH="1">
              <a:off x="4046523" y="2243138"/>
              <a:ext cx="2222373" cy="1948064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stealth" w="lg" len="lg"/>
            </a:ln>
            <a:effectLst/>
          </p:spPr>
        </p:cxnSp>
        <p:sp>
          <p:nvSpPr>
            <p:cNvPr id="97" name="Rectangle 96"/>
            <p:cNvSpPr/>
            <p:nvPr/>
          </p:nvSpPr>
          <p:spPr>
            <a:xfrm>
              <a:off x="3785367" y="425251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727436" y="4311917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665523" y="438110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MUX2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5127611" y="4330695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2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5727947" y="3234374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3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865798" y="38052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Host</a:t>
              </a: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7261225" y="4291268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8288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Calibri"/>
                </a:rPr>
                <a:t>VM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5" name="TextBox 15"/>
            <p:cNvSpPr txBox="1"/>
            <p:nvPr/>
          </p:nvSpPr>
          <p:spPr>
            <a:xfrm rot="5400000">
              <a:off x="7532912" y="4698479"/>
              <a:ext cx="437047" cy="533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…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337300" y="42624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EECE1">
                      <a:lumMod val="10000"/>
                    </a:srgbClr>
                  </a:solidFill>
                  <a:effectLst/>
                  <a:uLnTx/>
                  <a:uFillTx/>
                  <a:latin typeface="Calibri"/>
                </a:rPr>
                <a:t>Host Agent</a:t>
              </a:r>
              <a:endParaRPr kumimoji="0" lang="en-US" sz="2000" b="1" i="0" u="none" strike="noStrike" kern="1200" cap="none" spc="0" normalizeH="0" baseline="-16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7" name="TextBox 36"/>
            <p:cNvSpPr txBox="1"/>
            <p:nvPr/>
          </p:nvSpPr>
          <p:spPr>
            <a:xfrm>
              <a:off x="7384564" y="4466193"/>
              <a:ext cx="554264" cy="320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DIP2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cxnSp>
          <p:nvCxnSpPr>
            <p:cNvPr id="108" name="Straight Arrow Connector 107"/>
            <p:cNvCxnSpPr>
              <a:stCxn id="99" idx="3"/>
            </p:cNvCxnSpPr>
            <p:nvPr/>
          </p:nvCxnSpPr>
          <p:spPr>
            <a:xfrm flipV="1">
              <a:off x="4427523" y="4605338"/>
              <a:ext cx="1841372" cy="4363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stealth" w="lg" len="lg"/>
            </a:ln>
            <a:effectLst/>
          </p:spPr>
        </p:cxnSp>
        <p:cxnSp>
          <p:nvCxnSpPr>
            <p:cNvPr id="109" name="Straight Arrow Connector 108"/>
            <p:cNvCxnSpPr/>
            <p:nvPr/>
          </p:nvCxnSpPr>
          <p:spPr>
            <a:xfrm flipH="1" flipV="1">
              <a:off x="4542421" y="2180926"/>
              <a:ext cx="1782180" cy="2022873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stealth" w="lg" len="lg"/>
            </a:ln>
            <a:effectLst/>
          </p:spPr>
        </p:cxnSp>
        <p:cxnSp>
          <p:nvCxnSpPr>
            <p:cNvPr id="116" name="Straight Arrow Connector 115"/>
            <p:cNvCxnSpPr/>
            <p:nvPr/>
          </p:nvCxnSpPr>
          <p:spPr>
            <a:xfrm>
              <a:off x="1352062" y="2357438"/>
              <a:ext cx="552938" cy="0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none" w="lg" len="lg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905000" y="2146083"/>
              <a:ext cx="1147931" cy="320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Data Packets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397715" y="5486400"/>
              <a:ext cx="1046121" cy="320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Destination</a:t>
              </a:r>
            </a:p>
          </p:txBody>
        </p:sp>
        <p:sp>
          <p:nvSpPr>
            <p:cNvPr id="120" name="TextBox 31"/>
            <p:cNvSpPr txBox="1"/>
            <p:nvPr/>
          </p:nvSpPr>
          <p:spPr>
            <a:xfrm>
              <a:off x="3283150" y="1521023"/>
              <a:ext cx="543687" cy="320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VIP1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sp>
          <p:nvSpPr>
            <p:cNvPr id="121" name="TextBox 31"/>
            <p:cNvSpPr txBox="1"/>
            <p:nvPr/>
          </p:nvSpPr>
          <p:spPr>
            <a:xfrm>
              <a:off x="3178096" y="4028203"/>
              <a:ext cx="543687" cy="320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VIP2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115238" y="2769757"/>
            <a:ext cx="549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711758" y="3784102"/>
            <a:ext cx="995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SYN-ACK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2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/>
              <a:t>Fastpath</a:t>
            </a:r>
            <a:r>
              <a:rPr lang="en-US" dirty="0" smtClean="0"/>
              <a:t>: </a:t>
            </a:r>
            <a:r>
              <a:rPr lang="en-US" dirty="0" smtClean="0"/>
              <a:t>redirect packets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352061" y="1214438"/>
            <a:ext cx="8993721" cy="5426479"/>
            <a:chOff x="1352062" y="1214438"/>
            <a:chExt cx="6739440" cy="4583951"/>
          </a:xfrm>
        </p:grpSpPr>
        <p:sp>
          <p:nvSpPr>
            <p:cNvPr id="44" name="Rectangle 43"/>
            <p:cNvSpPr/>
            <p:nvPr/>
          </p:nvSpPr>
          <p:spPr>
            <a:xfrm>
              <a:off x="5867400" y="12144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Host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879401" y="166697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821470" y="1726378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59557" y="179556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MUX1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7237912" y="1703944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8288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Calibri"/>
                </a:rPr>
                <a:t>VM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9" name="TextBox 15"/>
            <p:cNvSpPr txBox="1"/>
            <p:nvPr/>
          </p:nvSpPr>
          <p:spPr>
            <a:xfrm rot="5400000">
              <a:off x="7512262" y="2184202"/>
              <a:ext cx="425464" cy="484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…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338902" y="16716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EECE1">
                      <a:lumMod val="10000"/>
                    </a:srgbClr>
                  </a:solidFill>
                  <a:effectLst/>
                  <a:uLnTx/>
                  <a:uFillTx/>
                  <a:latin typeface="Calibri"/>
                </a:rPr>
                <a:t>Host Agent</a:t>
              </a:r>
              <a:endParaRPr kumimoji="0" lang="en-US" sz="2000" b="1" i="0" u="none" strike="noStrike" kern="1200" cap="none" spc="0" normalizeH="0" baseline="-16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2" name="TextBox 31"/>
            <p:cNvSpPr txBox="1"/>
            <p:nvPr/>
          </p:nvSpPr>
          <p:spPr>
            <a:xfrm>
              <a:off x="7368092" y="1893165"/>
              <a:ext cx="503547" cy="31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DIP1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599980" y="3338327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6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5188874" y="2405162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7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785367" y="425251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727436" y="4311917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65523" y="438110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MUX2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865798" y="38052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Host</a:t>
              </a: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7261225" y="4291268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8288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Calibri"/>
                </a:rPr>
                <a:t>VM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6" name="TextBox 15"/>
            <p:cNvSpPr txBox="1"/>
            <p:nvPr/>
          </p:nvSpPr>
          <p:spPr>
            <a:xfrm rot="5400000">
              <a:off x="7538703" y="4722869"/>
              <a:ext cx="425464" cy="484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…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337300" y="42624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EECE1">
                      <a:lumMod val="10000"/>
                    </a:srgbClr>
                  </a:solidFill>
                  <a:effectLst/>
                  <a:uLnTx/>
                  <a:uFillTx/>
                  <a:latin typeface="Calibri"/>
                </a:rPr>
                <a:t>Host Agent</a:t>
              </a:r>
              <a:endParaRPr kumimoji="0" lang="en-US" sz="2000" b="1" i="0" u="none" strike="noStrike" kern="1200" cap="none" spc="0" normalizeH="0" baseline="-16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8" name="TextBox 36"/>
            <p:cNvSpPr txBox="1"/>
            <p:nvPr/>
          </p:nvSpPr>
          <p:spPr>
            <a:xfrm>
              <a:off x="7384564" y="4466193"/>
              <a:ext cx="503547" cy="31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DIP2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V="1">
              <a:off x="3885413" y="2312169"/>
              <a:ext cx="787" cy="1891630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stealth" w="lg" len="lg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>
            <a:xfrm>
              <a:off x="4057333" y="2362200"/>
              <a:ext cx="2180054" cy="10127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stealth" w="lg" len="lg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>
            <a:xfrm>
              <a:off x="4038600" y="2362200"/>
              <a:ext cx="1858834" cy="2053239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stealth" w="lg" len="lg"/>
            </a:ln>
            <a:effectLst/>
          </p:spPr>
        </p:cxnSp>
        <p:sp>
          <p:nvSpPr>
            <p:cNvPr id="75" name="Oval 74"/>
            <p:cNvSpPr/>
            <p:nvPr/>
          </p:nvSpPr>
          <p:spPr>
            <a:xfrm>
              <a:off x="4412849" y="3026524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7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1352062" y="2055019"/>
              <a:ext cx="552938" cy="0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none" w="lg" len="lg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1881906" y="1853367"/>
              <a:ext cx="1301150" cy="31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Redirect Packets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397715" y="5486400"/>
              <a:ext cx="950397" cy="31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Destination</a:t>
              </a:r>
            </a:p>
          </p:txBody>
        </p:sp>
        <p:sp>
          <p:nvSpPr>
            <p:cNvPr id="81" name="TextBox 31"/>
            <p:cNvSpPr txBox="1"/>
            <p:nvPr/>
          </p:nvSpPr>
          <p:spPr>
            <a:xfrm>
              <a:off x="3283150" y="1521023"/>
              <a:ext cx="493937" cy="31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VIP1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sp>
          <p:nvSpPr>
            <p:cNvPr id="82" name="TextBox 31"/>
            <p:cNvSpPr txBox="1"/>
            <p:nvPr/>
          </p:nvSpPr>
          <p:spPr>
            <a:xfrm>
              <a:off x="3178096" y="4028203"/>
              <a:ext cx="493937" cy="31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VIP2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cxnSp>
        <p:nvCxnSpPr>
          <p:cNvPr id="84" name="Straight Arrow Connector 83"/>
          <p:cNvCxnSpPr/>
          <p:nvPr/>
        </p:nvCxnSpPr>
        <p:spPr>
          <a:xfrm flipH="1">
            <a:off x="5277603" y="2610529"/>
            <a:ext cx="2694360" cy="2244996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stealth" w="lg" len="lg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6396862" y="3233332"/>
            <a:ext cx="55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</a:t>
            </a: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1352061" y="2567521"/>
            <a:ext cx="737891" cy="0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none" w="lg" len="lg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2089952" y="2317319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Data Packets</a:t>
            </a:r>
          </a:p>
        </p:txBody>
      </p:sp>
      <p:sp>
        <p:nvSpPr>
          <p:cNvPr id="88" name="Oval 87"/>
          <p:cNvSpPr/>
          <p:nvPr/>
        </p:nvSpPr>
        <p:spPr>
          <a:xfrm>
            <a:off x="7021829" y="2948430"/>
            <a:ext cx="305065" cy="270617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5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13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469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Fastpath</a:t>
            </a:r>
            <a:r>
              <a:rPr lang="en-US" sz="3600" dirty="0" smtClean="0"/>
              <a:t>: low latency </a:t>
            </a:r>
            <a:r>
              <a:rPr lang="en-US" sz="3600" dirty="0" smtClean="0"/>
              <a:t>and high bandwidth for </a:t>
            </a:r>
            <a:r>
              <a:rPr lang="en-US" sz="3600" dirty="0" smtClean="0"/>
              <a:t>intra-DC traffic</a:t>
            </a:r>
            <a:endParaRPr lang="en-US" sz="3600" dirty="0"/>
          </a:p>
        </p:txBody>
      </p:sp>
      <p:grpSp>
        <p:nvGrpSpPr>
          <p:cNvPr id="83" name="Group 82"/>
          <p:cNvGrpSpPr/>
          <p:nvPr/>
        </p:nvGrpSpPr>
        <p:grpSpPr>
          <a:xfrm>
            <a:off x="1352061" y="1214438"/>
            <a:ext cx="8993721" cy="5426479"/>
            <a:chOff x="1352062" y="1214438"/>
            <a:chExt cx="6739440" cy="4583951"/>
          </a:xfrm>
        </p:grpSpPr>
        <p:sp>
          <p:nvSpPr>
            <p:cNvPr id="44" name="Rectangle 43"/>
            <p:cNvSpPr/>
            <p:nvPr/>
          </p:nvSpPr>
          <p:spPr>
            <a:xfrm>
              <a:off x="5867400" y="12144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Host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879401" y="166697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821470" y="1726378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59557" y="179556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MUX1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7237912" y="1703944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8288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Calibri"/>
                </a:rPr>
                <a:t>VM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9" name="TextBox 15"/>
            <p:cNvSpPr txBox="1"/>
            <p:nvPr/>
          </p:nvSpPr>
          <p:spPr>
            <a:xfrm rot="5400000">
              <a:off x="7512262" y="2184202"/>
              <a:ext cx="425464" cy="484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…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338902" y="16716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EECE1">
                      <a:lumMod val="10000"/>
                    </a:srgbClr>
                  </a:solidFill>
                  <a:effectLst/>
                  <a:uLnTx/>
                  <a:uFillTx/>
                  <a:latin typeface="Calibri"/>
                </a:rPr>
                <a:t>Host Agent</a:t>
              </a:r>
              <a:endParaRPr kumimoji="0" lang="en-US" sz="2000" b="1" i="0" u="none" strike="noStrike" kern="1200" cap="none" spc="0" normalizeH="0" baseline="-16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2" name="TextBox 31"/>
            <p:cNvSpPr txBox="1"/>
            <p:nvPr/>
          </p:nvSpPr>
          <p:spPr>
            <a:xfrm>
              <a:off x="7368092" y="1893165"/>
              <a:ext cx="503547" cy="31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DIP1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785367" y="425251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727436" y="4311917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65523" y="438110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63300"/>
                  </a:solidFill>
                  <a:effectLst/>
                  <a:uLnTx/>
                  <a:uFillTx/>
                  <a:latin typeface="Calibri"/>
                </a:rPr>
                <a:t>MUX2</a:t>
              </a:r>
              <a:endParaRPr kumimoji="0" lang="en-US" sz="2400" b="1" i="0" u="none" strike="noStrike" kern="1200" cap="none" spc="0" normalizeH="0" baseline="-16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6632861" y="3276187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8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865798" y="38052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91440" tIns="9144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Host</a:t>
              </a: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7261225" y="4291268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8288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50000"/>
                    </a:srgbClr>
                  </a:solidFill>
                  <a:effectLst/>
                  <a:uLnTx/>
                  <a:uFillTx/>
                  <a:latin typeface="Calibri"/>
                </a:rPr>
                <a:t>VM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6" name="TextBox 15"/>
            <p:cNvSpPr txBox="1"/>
            <p:nvPr/>
          </p:nvSpPr>
          <p:spPr>
            <a:xfrm rot="5400000">
              <a:off x="7538703" y="4722869"/>
              <a:ext cx="425464" cy="484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…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337300" y="42624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EECE1">
                      <a:lumMod val="10000"/>
                    </a:srgbClr>
                  </a:solidFill>
                  <a:effectLst/>
                  <a:uLnTx/>
                  <a:uFillTx/>
                  <a:latin typeface="Calibri"/>
                </a:rPr>
                <a:t>Host Agent</a:t>
              </a:r>
              <a:endParaRPr kumimoji="0" lang="en-US" sz="2000" b="1" i="0" u="none" strike="noStrike" kern="1200" cap="none" spc="0" normalizeH="0" baseline="-16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8" name="TextBox 36"/>
            <p:cNvSpPr txBox="1"/>
            <p:nvPr/>
          </p:nvSpPr>
          <p:spPr>
            <a:xfrm>
              <a:off x="7384564" y="4466193"/>
              <a:ext cx="503547" cy="31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DIP2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6575959" y="2433638"/>
              <a:ext cx="3441" cy="1757564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stealth" w="lg" len="lg"/>
              <a:tailEnd type="stealth" w="lg" len="lg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>
            <a:xfrm>
              <a:off x="1352062" y="2055019"/>
              <a:ext cx="552938" cy="0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none" w="lg" len="lg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>
            <a:xfrm>
              <a:off x="1352062" y="2357438"/>
              <a:ext cx="552938" cy="0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none" w="lg" len="lg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1881906" y="1853367"/>
              <a:ext cx="1301150" cy="31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Redirect Packets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905000" y="2146083"/>
              <a:ext cx="1042891" cy="31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Data Packets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397715" y="5486400"/>
              <a:ext cx="950397" cy="31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Destination</a:t>
              </a:r>
            </a:p>
          </p:txBody>
        </p:sp>
        <p:sp>
          <p:nvSpPr>
            <p:cNvPr id="81" name="TextBox 31"/>
            <p:cNvSpPr txBox="1"/>
            <p:nvPr/>
          </p:nvSpPr>
          <p:spPr>
            <a:xfrm>
              <a:off x="3283150" y="1521023"/>
              <a:ext cx="493937" cy="31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VIP1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  <p:sp>
          <p:nvSpPr>
            <p:cNvPr id="82" name="TextBox 31"/>
            <p:cNvSpPr txBox="1"/>
            <p:nvPr/>
          </p:nvSpPr>
          <p:spPr>
            <a:xfrm>
              <a:off x="3178096" y="4028203"/>
              <a:ext cx="493937" cy="311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prstClr val="black"/>
                  </a:solidFill>
                  <a:latin typeface="Cambria" pitchFamily="18" charset="0"/>
                </a:rPr>
                <a:t>VIP2</a:t>
              </a:r>
              <a:endParaRPr lang="en-US" dirty="0">
                <a:solidFill>
                  <a:prstClr val="black"/>
                </a:solidFill>
                <a:latin typeface="Cambria" pitchFamily="18" charset="0"/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222" y="40976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Windows Azure - Some Stats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354" y="1366539"/>
            <a:ext cx="5535706" cy="515528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More than 50% of Fortune 500 companies using Azure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Nearly </a:t>
            </a:r>
            <a:r>
              <a:rPr lang="en-US" dirty="0"/>
              <a:t>1000 customers signing up every </a:t>
            </a:r>
            <a:r>
              <a:rPr lang="en-US" dirty="0" smtClean="0"/>
              <a:t>day</a:t>
            </a:r>
          </a:p>
          <a:p>
            <a:endParaRPr lang="en-US" dirty="0" smtClean="0"/>
          </a:p>
          <a:p>
            <a:r>
              <a:rPr lang="en-US" dirty="0" smtClean="0"/>
              <a:t>Hundreds </a:t>
            </a:r>
            <a:r>
              <a:rPr lang="en-US" dirty="0"/>
              <a:t>of thousands of </a:t>
            </a:r>
            <a:r>
              <a:rPr lang="en-US" dirty="0" smtClean="0"/>
              <a:t>servers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We </a:t>
            </a:r>
            <a:r>
              <a:rPr lang="en-US" dirty="0"/>
              <a:t>are doubling compute and storage capacity every 6-9 months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Azure </a:t>
            </a:r>
            <a:r>
              <a:rPr lang="en-US" dirty="0" smtClean="0"/>
              <a:t>Storage is Massive – over 4 </a:t>
            </a:r>
            <a:r>
              <a:rPr lang="en-US" dirty="0"/>
              <a:t>trillion objects </a:t>
            </a:r>
            <a:r>
              <a:rPr lang="en-US" dirty="0" smtClean="0"/>
              <a:t>stored</a:t>
            </a:r>
            <a:endParaRPr lang="en-US" dirty="0" smtClean="0"/>
          </a:p>
        </p:txBody>
      </p:sp>
      <p:pic>
        <p:nvPicPr>
          <p:cNvPr id="4" name="Map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835" y="1249830"/>
            <a:ext cx="7069231" cy="3530850"/>
          </a:xfrm>
          <a:prstGeom prst="rect">
            <a:avLst/>
          </a:prstGeom>
        </p:spPr>
      </p:pic>
      <p:grpSp>
        <p:nvGrpSpPr>
          <p:cNvPr id="5" name="CDN--Content Display Network"/>
          <p:cNvGrpSpPr/>
          <p:nvPr/>
        </p:nvGrpSpPr>
        <p:grpSpPr>
          <a:xfrm>
            <a:off x="5740802" y="1973367"/>
            <a:ext cx="5479191" cy="2298107"/>
            <a:chOff x="2874137" y="2354019"/>
            <a:chExt cx="8080217" cy="3329166"/>
          </a:xfrm>
          <a:solidFill>
            <a:schemeClr val="accent6"/>
          </a:solidFill>
        </p:grpSpPr>
        <p:sp>
          <p:nvSpPr>
            <p:cNvPr id="6" name="Oval 5"/>
            <p:cNvSpPr/>
            <p:nvPr/>
          </p:nvSpPr>
          <p:spPr bwMode="auto">
            <a:xfrm>
              <a:off x="10515735" y="2920400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9696650" y="4387932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0042146" y="3464191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9988652" y="3975407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0790237" y="5519068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956196" y="2894915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120313" y="3449881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874137" y="3079588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597993" y="3449840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767932" y="3073115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313237" y="3150599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068424" y="3507735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143298" y="3281763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7754721" y="2398466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6874989" y="2708274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710873" y="2563861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6417070" y="2644642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310969" y="2480525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6931853" y="2354019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6741223" y="2865232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7078534" y="2774413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9777883" y="3651897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5086619" y="5218930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10445081" y="3314716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7836779" y="3628308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</p:grpSp>
      <p:grpSp>
        <p:nvGrpSpPr>
          <p:cNvPr id="31" name="Global Data Centers"/>
          <p:cNvGrpSpPr/>
          <p:nvPr/>
        </p:nvGrpSpPr>
        <p:grpSpPr>
          <a:xfrm>
            <a:off x="5832616" y="2060693"/>
            <a:ext cx="4700901" cy="1636902"/>
            <a:chOff x="3009535" y="2475109"/>
            <a:chExt cx="6932465" cy="2371308"/>
          </a:xfrm>
          <a:solidFill>
            <a:schemeClr val="accent5"/>
          </a:solidFill>
        </p:grpSpPr>
        <p:sp>
          <p:nvSpPr>
            <p:cNvPr id="32" name="Oval 31"/>
            <p:cNvSpPr/>
            <p:nvPr/>
          </p:nvSpPr>
          <p:spPr bwMode="auto">
            <a:xfrm>
              <a:off x="9715378" y="4682300"/>
              <a:ext cx="164118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3009535" y="3270558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3567781" y="3502319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3767932" y="3073115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143298" y="3281763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6710873" y="2559514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6310969" y="2475109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9777883" y="3646481"/>
              <a:ext cx="164117" cy="164117"/>
            </a:xfrm>
            <a:prstGeom prst="ellipse">
              <a:avLst/>
            </a:prstGeom>
            <a:grpFill/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</p:grpSp>
      <p:grpSp>
        <p:nvGrpSpPr>
          <p:cNvPr id="43" name="TXT: Global CDN"/>
          <p:cNvGrpSpPr/>
          <p:nvPr/>
        </p:nvGrpSpPr>
        <p:grpSpPr>
          <a:xfrm>
            <a:off x="6231648" y="5691076"/>
            <a:ext cx="2817637" cy="376498"/>
            <a:chOff x="0" y="4574115"/>
            <a:chExt cx="2874137" cy="384048"/>
          </a:xfrm>
        </p:grpSpPr>
        <p:sp>
          <p:nvSpPr>
            <p:cNvPr id="44" name="TextBox 43"/>
            <p:cNvSpPr txBox="1"/>
            <p:nvPr/>
          </p:nvSpPr>
          <p:spPr>
            <a:xfrm>
              <a:off x="0" y="4574115"/>
              <a:ext cx="2874137" cy="384048"/>
            </a:xfrm>
            <a:prstGeom prst="rect">
              <a:avLst/>
            </a:prstGeom>
            <a:solidFill>
              <a:schemeClr val="tx2">
                <a:alpha val="95000"/>
              </a:schemeClr>
            </a:solidFill>
          </p:spPr>
          <p:txBody>
            <a:bodyPr wrap="square" lIns="313749" rIns="0" anchor="ctr" anchorCtr="0">
              <a:noAutofit/>
            </a:bodyPr>
            <a:lstStyle>
              <a:defPPr>
                <a:defRPr lang="en-US"/>
              </a:defPPr>
              <a:lvl1pPr>
                <a:defRPr sz="2600">
                  <a:gradFill>
                    <a:gsLst>
                      <a:gs pos="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0"/>
                  </a:gradFill>
                  <a:latin typeface="+mj-lt"/>
                </a:defRPr>
              </a:lvl1pPr>
            </a:lstStyle>
            <a:p>
              <a:pPr defTabSz="1624651">
                <a:spcBef>
                  <a:spcPct val="20000"/>
                </a:spcBef>
                <a:buSzPct val="80000"/>
              </a:pPr>
              <a:r>
                <a:rPr lang="en-US" sz="1765">
                  <a:gradFill>
                    <a:gsLst>
                      <a:gs pos="36283">
                        <a:srgbClr val="EFEFEF"/>
                      </a:gs>
                      <a:gs pos="28000">
                        <a:srgbClr val="EFEFEF"/>
                      </a:gs>
                    </a:gsLst>
                    <a:lin ang="5400000" scaled="0"/>
                  </a:gradFill>
                  <a:latin typeface="Segoe UI"/>
                </a:rPr>
                <a:t>Global CDN</a:t>
              </a:r>
              <a:endParaRPr lang="en-US" sz="1765" dirty="0">
                <a:gradFill>
                  <a:gsLst>
                    <a:gs pos="36283">
                      <a:srgbClr val="EFEFEF"/>
                    </a:gs>
                    <a:gs pos="28000">
                      <a:srgbClr val="EFEFEF"/>
                    </a:gs>
                  </a:gsLst>
                  <a:lin ang="5400000" scaled="0"/>
                </a:gradFill>
                <a:latin typeface="Segoe UI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2536863" y="4658056"/>
              <a:ext cx="216168" cy="216166"/>
            </a:xfrm>
            <a:prstGeom prst="ellipse">
              <a:avLst/>
            </a:prstGeom>
            <a:solidFill>
              <a:schemeClr val="accent6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</p:grpSp>
      <p:grpSp>
        <p:nvGrpSpPr>
          <p:cNvPr id="47" name="TXT: Global Data Center"/>
          <p:cNvGrpSpPr/>
          <p:nvPr/>
        </p:nvGrpSpPr>
        <p:grpSpPr>
          <a:xfrm>
            <a:off x="6222558" y="5177341"/>
            <a:ext cx="2817637" cy="376498"/>
            <a:chOff x="0" y="4062992"/>
            <a:chExt cx="2874137" cy="384048"/>
          </a:xfrm>
        </p:grpSpPr>
        <p:sp>
          <p:nvSpPr>
            <p:cNvPr id="48" name="TextBox 47"/>
            <p:cNvSpPr txBox="1"/>
            <p:nvPr/>
          </p:nvSpPr>
          <p:spPr>
            <a:xfrm>
              <a:off x="0" y="4062992"/>
              <a:ext cx="2874137" cy="384048"/>
            </a:xfrm>
            <a:prstGeom prst="rect">
              <a:avLst/>
            </a:prstGeom>
            <a:solidFill>
              <a:schemeClr val="tx2">
                <a:alpha val="95000"/>
              </a:schemeClr>
            </a:solidFill>
          </p:spPr>
          <p:txBody>
            <a:bodyPr wrap="square" lIns="313749" rIns="0" anchor="ctr" anchorCtr="0">
              <a:noAutofit/>
            </a:bodyPr>
            <a:lstStyle>
              <a:defPPr>
                <a:defRPr lang="en-US"/>
              </a:defPPr>
              <a:lvl1pPr>
                <a:defRPr sz="2600">
                  <a:gradFill>
                    <a:gsLst>
                      <a:gs pos="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0"/>
                  </a:gradFill>
                  <a:latin typeface="+mj-lt"/>
                </a:defRPr>
              </a:lvl1pPr>
            </a:lstStyle>
            <a:p>
              <a:pPr defTabSz="1624651">
                <a:spcBef>
                  <a:spcPct val="20000"/>
                </a:spcBef>
                <a:buSzPct val="80000"/>
              </a:pPr>
              <a:r>
                <a:rPr lang="en-US" sz="1765" dirty="0">
                  <a:gradFill>
                    <a:gsLst>
                      <a:gs pos="36283">
                        <a:srgbClr val="EFEFEF"/>
                      </a:gs>
                      <a:gs pos="28000">
                        <a:srgbClr val="EFEFEF"/>
                      </a:gs>
                    </a:gsLst>
                    <a:lin ang="5400000" scaled="0"/>
                  </a:gradFill>
                  <a:latin typeface="Segoe UI"/>
                </a:rPr>
                <a:t>Global datacenters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2536863" y="4146933"/>
              <a:ext cx="216168" cy="216166"/>
            </a:xfrm>
            <a:prstGeom prst="ellipse">
              <a:avLst/>
            </a:prstGeom>
            <a:solidFill>
              <a:schemeClr val="accent5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96091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961" spc="-49" dirty="0">
                <a:gradFill>
                  <a:gsLst>
                    <a:gs pos="1250">
                      <a:srgbClr val="EFEFEF"/>
                    </a:gs>
                    <a:gs pos="10417">
                      <a:srgbClr val="EFEFEF"/>
                    </a:gs>
                  </a:gsLst>
                  <a:lin ang="5400000" scaled="0"/>
                </a:gradFill>
              </a:endParaRPr>
            </a:p>
          </p:txBody>
        </p:sp>
      </p:grp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3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Impact of </a:t>
            </a:r>
            <a:r>
              <a:rPr lang="en-US" dirty="0" err="1" smtClean="0"/>
              <a:t>Fastpath</a:t>
            </a:r>
            <a:r>
              <a:rPr lang="en-US" dirty="0" smtClean="0"/>
              <a:t> on Mux and Host CPU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371633"/>
              </p:ext>
            </p:extLst>
          </p:nvPr>
        </p:nvGraphicFramePr>
        <p:xfrm>
          <a:off x="1071155" y="1201783"/>
          <a:ext cx="9757954" cy="5368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731" y="-23465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Tenant isolation – SNAT request processing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0175" y="1364674"/>
            <a:ext cx="762000" cy="102607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4" idx="2"/>
            <a:endCxn id="23" idx="0"/>
          </p:cNvCxnSpPr>
          <p:nvPr/>
        </p:nvCxnSpPr>
        <p:spPr>
          <a:xfrm>
            <a:off x="1831175" y="2390752"/>
            <a:ext cx="1279598" cy="6399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9" idx="2"/>
            <a:endCxn id="23" idx="0"/>
          </p:cNvCxnSpPr>
          <p:nvPr/>
        </p:nvCxnSpPr>
        <p:spPr>
          <a:xfrm>
            <a:off x="3085012" y="2380360"/>
            <a:ext cx="25761" cy="6503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0" idx="2"/>
            <a:endCxn id="23" idx="0"/>
          </p:cNvCxnSpPr>
          <p:nvPr/>
        </p:nvCxnSpPr>
        <p:spPr>
          <a:xfrm flipH="1">
            <a:off x="3110773" y="2380360"/>
            <a:ext cx="1193439" cy="6503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5" idx="2"/>
            <a:endCxn id="28" idx="0"/>
          </p:cNvCxnSpPr>
          <p:nvPr/>
        </p:nvCxnSpPr>
        <p:spPr>
          <a:xfrm flipH="1">
            <a:off x="6223656" y="2349272"/>
            <a:ext cx="22666" cy="7587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704012" y="1364674"/>
            <a:ext cx="762000" cy="10156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23212" y="1364673"/>
            <a:ext cx="762000" cy="10156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18362" y="5372901"/>
            <a:ext cx="3203863" cy="8198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4812" y="907474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DIP1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04012" y="907474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DIP2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23212" y="91914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DIP3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870085" y="87976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DIP4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716660" y="359199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VIP1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58933" y="357595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VIP2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450176" y="1969078"/>
            <a:ext cx="762000" cy="37580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717216" y="1974274"/>
            <a:ext cx="744441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23213" y="1990418"/>
            <a:ext cx="762000" cy="3544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07240" y="131587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Pending SNAT Requests per DIP. At most one per DIP.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463073" y="3030683"/>
            <a:ext cx="1295400" cy="14642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95006" y="3108064"/>
            <a:ext cx="1257300" cy="142494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10149" y="5371983"/>
            <a:ext cx="427663" cy="82079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65322" y="1290783"/>
            <a:ext cx="762000" cy="10584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807240" y="3298951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Pending SNAT Requests per VIP.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50" idx="2"/>
          </p:cNvCxnSpPr>
          <p:nvPr/>
        </p:nvCxnSpPr>
        <p:spPr>
          <a:xfrm>
            <a:off x="3118566" y="4494960"/>
            <a:ext cx="1347396" cy="75630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8" idx="2"/>
          </p:cNvCxnSpPr>
          <p:nvPr/>
        </p:nvCxnSpPr>
        <p:spPr>
          <a:xfrm flipH="1">
            <a:off x="4685212" y="4533004"/>
            <a:ext cx="1538444" cy="7182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450175" y="5372901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SNAT processing queue</a:t>
            </a:r>
          </a:p>
          <a:p>
            <a:endParaRPr lang="en-US" dirty="0"/>
          </a:p>
        </p:txBody>
      </p:sp>
      <p:cxnSp>
        <p:nvCxnSpPr>
          <p:cNvPr id="45" name="Straight Arrow Connector 44"/>
          <p:cNvCxnSpPr>
            <a:stCxn id="30" idx="3"/>
          </p:cNvCxnSpPr>
          <p:nvPr/>
        </p:nvCxnSpPr>
        <p:spPr>
          <a:xfrm flipV="1">
            <a:off x="6437812" y="5772800"/>
            <a:ext cx="994954" cy="95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807240" y="4820863"/>
            <a:ext cx="18723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Global queue. Round-robin </a:t>
            </a:r>
            <a:r>
              <a:rPr lang="en-US" dirty="0" err="1" smtClean="0"/>
              <a:t>dequeue</a:t>
            </a:r>
            <a:r>
              <a:rPr lang="en-US" dirty="0" smtClean="0"/>
              <a:t> from VIP queues. Processed by thread pool.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865321" y="2000809"/>
            <a:ext cx="762000" cy="3544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872466" y="1309877"/>
            <a:ext cx="747712" cy="3544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872466" y="1643343"/>
            <a:ext cx="747712" cy="3544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478659" y="4119155"/>
            <a:ext cx="1279813" cy="37580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478658" y="3238851"/>
            <a:ext cx="1279813" cy="37580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470651" y="3680538"/>
            <a:ext cx="1279813" cy="37580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595006" y="4137119"/>
            <a:ext cx="1257300" cy="37580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522275" y="5362861"/>
            <a:ext cx="427663" cy="83995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0" name="Rectangle 79"/>
          <p:cNvSpPr/>
          <p:nvPr/>
        </p:nvSpPr>
        <p:spPr>
          <a:xfrm>
            <a:off x="5000731" y="5362861"/>
            <a:ext cx="427663" cy="83995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465962" y="5362861"/>
            <a:ext cx="427663" cy="83995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6010149" y="1737361"/>
            <a:ext cx="427663" cy="192529"/>
            <a:chOff x="6010149" y="1737361"/>
            <a:chExt cx="427663" cy="192529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6010149" y="1776549"/>
              <a:ext cx="427663" cy="1170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6010149" y="1737361"/>
              <a:ext cx="427663" cy="19252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6032298" y="1380065"/>
            <a:ext cx="427663" cy="192529"/>
            <a:chOff x="6010149" y="1737361"/>
            <a:chExt cx="427663" cy="192529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6010149" y="1776549"/>
              <a:ext cx="427663" cy="1170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6010149" y="1737361"/>
              <a:ext cx="427663" cy="19252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8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Tenant isolation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983" y="1136468"/>
            <a:ext cx="8660674" cy="5512525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Overall availability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31" y="1306285"/>
            <a:ext cx="9588137" cy="5447211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dirty="0" smtClean="0"/>
              <a:t>Microsoft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7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CPU distribution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6" y="1149531"/>
            <a:ext cx="9496697" cy="5238206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7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Lessons learnt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4900"/>
            <a:ext cx="10515600" cy="53350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Centralized controllers work</a:t>
            </a:r>
            <a:endParaRPr lang="en-US" dirty="0" smtClean="0"/>
          </a:p>
          <a:p>
            <a:pPr lvl="1"/>
            <a:r>
              <a:rPr lang="en-US" dirty="0" smtClean="0"/>
              <a:t>There are significant challenges in doing per-flow processing, e.g., SNAT</a:t>
            </a:r>
          </a:p>
          <a:p>
            <a:pPr lvl="1"/>
            <a:r>
              <a:rPr lang="en-US" dirty="0" smtClean="0"/>
              <a:t>Provide overall higher reliability and easier to manage system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Co-location </a:t>
            </a:r>
            <a:r>
              <a:rPr lang="en-US" dirty="0" smtClean="0"/>
              <a:t>of control plane and data </a:t>
            </a:r>
            <a:r>
              <a:rPr lang="en-US" dirty="0" smtClean="0"/>
              <a:t>plane provides faste</a:t>
            </a:r>
            <a:r>
              <a:rPr lang="en-US" dirty="0" smtClean="0"/>
              <a:t>r local recovery</a:t>
            </a:r>
            <a:endParaRPr lang="en-US" dirty="0" smtClean="0"/>
          </a:p>
          <a:p>
            <a:pPr lvl="1"/>
            <a:r>
              <a:rPr lang="en-US" dirty="0" smtClean="0"/>
              <a:t>Fate sharing </a:t>
            </a:r>
            <a:r>
              <a:rPr lang="en-US" dirty="0" smtClean="0"/>
              <a:t>eliminates the need for a separate, highly-available management channel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Protocol semantics are violated on the Internet</a:t>
            </a:r>
          </a:p>
          <a:p>
            <a:pPr lvl="1"/>
            <a:r>
              <a:rPr lang="en-US" dirty="0" smtClean="0"/>
              <a:t>Bugs in external code forced us to change network MTU</a:t>
            </a:r>
          </a:p>
          <a:p>
            <a:endParaRPr lang="en-US" dirty="0" smtClean="0"/>
          </a:p>
          <a:p>
            <a:r>
              <a:rPr lang="en-US" dirty="0" smtClean="0"/>
              <a:t>Owning our own software has been a key enabler for:</a:t>
            </a:r>
            <a:endParaRPr lang="en-US" dirty="0" smtClean="0"/>
          </a:p>
          <a:p>
            <a:pPr lvl="1"/>
            <a:r>
              <a:rPr lang="en-US" dirty="0" smtClean="0"/>
              <a:t>Faster turn-around on bugs, </a:t>
            </a:r>
            <a:r>
              <a:rPr lang="en-US" dirty="0" err="1" smtClean="0"/>
              <a:t>DoS</a:t>
            </a:r>
            <a:r>
              <a:rPr lang="en-US" dirty="0"/>
              <a:t> </a:t>
            </a:r>
            <a:r>
              <a:rPr lang="en-US" dirty="0" smtClean="0"/>
              <a:t>detection, flexibility to design new features</a:t>
            </a:r>
            <a:endParaRPr lang="en-US" dirty="0" smtClean="0"/>
          </a:p>
          <a:p>
            <a:pPr lvl="1"/>
            <a:r>
              <a:rPr lang="en-US" dirty="0" smtClean="0"/>
              <a:t>Better monitoring and management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823" y="2585810"/>
            <a:ext cx="10515600" cy="1325563"/>
          </a:xfrm>
        </p:spPr>
        <p:txBody>
          <a:bodyPr/>
          <a:lstStyle/>
          <a:p>
            <a:pPr algn="ctr"/>
            <a:r>
              <a:rPr lang="en-US" sz="5400" dirty="0" smtClean="0"/>
              <a:t>We are hiring!</a:t>
            </a:r>
            <a:br>
              <a:rPr lang="en-US" sz="5400" dirty="0" smtClean="0"/>
            </a:br>
            <a:r>
              <a:rPr lang="en-US" sz="2800" dirty="0" smtClean="0"/>
              <a:t>(email: parveen.patel@Microsoft.com)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Ananta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231900"/>
            <a:ext cx="10795000" cy="5537199"/>
          </a:xfrm>
        </p:spPr>
        <p:txBody>
          <a:bodyPr/>
          <a:lstStyle/>
          <a:p>
            <a:r>
              <a:rPr lang="en-US" dirty="0" smtClean="0"/>
              <a:t>Is NOT hardware load balancer code running on commodity hardware</a:t>
            </a:r>
          </a:p>
          <a:p>
            <a:endParaRPr lang="en-US" dirty="0"/>
          </a:p>
          <a:p>
            <a:r>
              <a:rPr lang="en-US" dirty="0" smtClean="0"/>
              <a:t>Is distributed, scalable architecture for Layer-4 load balancing </a:t>
            </a:r>
            <a:r>
              <a:rPr lang="en-US" dirty="0"/>
              <a:t>and NAT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Has been in production in Bing and Azure for three years serving multiple </a:t>
            </a:r>
            <a:r>
              <a:rPr lang="en-US" dirty="0" err="1" smtClean="0"/>
              <a:t>Tbps</a:t>
            </a:r>
            <a:r>
              <a:rPr lang="en-US" dirty="0" smtClean="0"/>
              <a:t> of traffic</a:t>
            </a:r>
          </a:p>
          <a:p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Scale on demand, higher </a:t>
            </a:r>
            <a:r>
              <a:rPr lang="en-US" dirty="0" smtClean="0"/>
              <a:t>reliability, </a:t>
            </a:r>
            <a:r>
              <a:rPr lang="en-US" dirty="0"/>
              <a:t>lower cost, </a:t>
            </a:r>
            <a:r>
              <a:rPr lang="en-US" dirty="0" smtClean="0"/>
              <a:t>flexibility </a:t>
            </a:r>
            <a:r>
              <a:rPr lang="en-US" dirty="0"/>
              <a:t>to innovate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8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7798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How are load balancing and NAT used in Azure?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6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7"/>
          <p:cNvSpPr>
            <a:spLocks noChangeAspect="1" noEditPoints="1"/>
          </p:cNvSpPr>
          <p:nvPr/>
        </p:nvSpPr>
        <p:spPr bwMode="black">
          <a:xfrm>
            <a:off x="4151626" y="848823"/>
            <a:ext cx="919495" cy="592238"/>
          </a:xfrm>
          <a:custGeom>
            <a:avLst/>
            <a:gdLst/>
            <a:ahLst/>
            <a:cxnLst>
              <a:cxn ang="0">
                <a:pos x="340" y="182"/>
              </a:cxn>
              <a:cxn ang="0">
                <a:pos x="340" y="16"/>
              </a:cxn>
              <a:cxn ang="0">
                <a:pos x="324" y="0"/>
              </a:cxn>
              <a:cxn ang="0">
                <a:pos x="47" y="0"/>
              </a:cxn>
              <a:cxn ang="0">
                <a:pos x="31" y="16"/>
              </a:cxn>
              <a:cxn ang="0">
                <a:pos x="31" y="182"/>
              </a:cxn>
              <a:cxn ang="0">
                <a:pos x="0" y="220"/>
              </a:cxn>
              <a:cxn ang="0">
                <a:pos x="19" y="240"/>
              </a:cxn>
              <a:cxn ang="0">
                <a:pos x="352" y="240"/>
              </a:cxn>
              <a:cxn ang="0">
                <a:pos x="371" y="220"/>
              </a:cxn>
              <a:cxn ang="0">
                <a:pos x="340" y="182"/>
              </a:cxn>
              <a:cxn ang="0">
                <a:pos x="211" y="225"/>
              </a:cxn>
              <a:cxn ang="0">
                <a:pos x="154" y="225"/>
              </a:cxn>
              <a:cxn ang="0">
                <a:pos x="148" y="222"/>
              </a:cxn>
              <a:cxn ang="0">
                <a:pos x="155" y="209"/>
              </a:cxn>
              <a:cxn ang="0">
                <a:pos x="160" y="207"/>
              </a:cxn>
              <a:cxn ang="0">
                <a:pos x="205" y="207"/>
              </a:cxn>
              <a:cxn ang="0">
                <a:pos x="210" y="209"/>
              </a:cxn>
              <a:cxn ang="0">
                <a:pos x="217" y="222"/>
              </a:cxn>
              <a:cxn ang="0">
                <a:pos x="211" y="225"/>
              </a:cxn>
              <a:cxn ang="0">
                <a:pos x="315" y="178"/>
              </a:cxn>
              <a:cxn ang="0">
                <a:pos x="56" y="178"/>
              </a:cxn>
              <a:cxn ang="0">
                <a:pos x="56" y="33"/>
              </a:cxn>
              <a:cxn ang="0">
                <a:pos x="63" y="25"/>
              </a:cxn>
              <a:cxn ang="0">
                <a:pos x="308" y="25"/>
              </a:cxn>
              <a:cxn ang="0">
                <a:pos x="315" y="33"/>
              </a:cxn>
              <a:cxn ang="0">
                <a:pos x="315" y="178"/>
              </a:cxn>
            </a:cxnLst>
            <a:rect l="0" t="0" r="r" b="b"/>
            <a:pathLst>
              <a:path w="371" h="240">
                <a:moveTo>
                  <a:pt x="340" y="182"/>
                </a:moveTo>
                <a:cubicBezTo>
                  <a:pt x="340" y="16"/>
                  <a:pt x="340" y="16"/>
                  <a:pt x="340" y="16"/>
                </a:cubicBezTo>
                <a:cubicBezTo>
                  <a:pt x="340" y="8"/>
                  <a:pt x="333" y="0"/>
                  <a:pt x="324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38" y="0"/>
                  <a:pt x="31" y="8"/>
                  <a:pt x="31" y="16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31"/>
                  <a:pt x="9" y="240"/>
                  <a:pt x="19" y="240"/>
                </a:cubicBezTo>
                <a:cubicBezTo>
                  <a:pt x="352" y="240"/>
                  <a:pt x="352" y="240"/>
                  <a:pt x="352" y="240"/>
                </a:cubicBezTo>
                <a:cubicBezTo>
                  <a:pt x="362" y="240"/>
                  <a:pt x="371" y="231"/>
                  <a:pt x="371" y="220"/>
                </a:cubicBezTo>
                <a:lnTo>
                  <a:pt x="340" y="182"/>
                </a:lnTo>
                <a:close/>
                <a:moveTo>
                  <a:pt x="211" y="225"/>
                </a:moveTo>
                <a:cubicBezTo>
                  <a:pt x="154" y="225"/>
                  <a:pt x="154" y="225"/>
                  <a:pt x="154" y="225"/>
                </a:cubicBezTo>
                <a:cubicBezTo>
                  <a:pt x="151" y="225"/>
                  <a:pt x="148" y="223"/>
                  <a:pt x="148" y="222"/>
                </a:cubicBezTo>
                <a:cubicBezTo>
                  <a:pt x="155" y="209"/>
                  <a:pt x="155" y="209"/>
                  <a:pt x="155" y="209"/>
                </a:cubicBezTo>
                <a:cubicBezTo>
                  <a:pt x="155" y="208"/>
                  <a:pt x="157" y="207"/>
                  <a:pt x="160" y="207"/>
                </a:cubicBezTo>
                <a:cubicBezTo>
                  <a:pt x="205" y="207"/>
                  <a:pt x="205" y="207"/>
                  <a:pt x="205" y="207"/>
                </a:cubicBezTo>
                <a:cubicBezTo>
                  <a:pt x="208" y="207"/>
                  <a:pt x="210" y="208"/>
                  <a:pt x="210" y="209"/>
                </a:cubicBezTo>
                <a:cubicBezTo>
                  <a:pt x="217" y="222"/>
                  <a:pt x="217" y="222"/>
                  <a:pt x="217" y="222"/>
                </a:cubicBezTo>
                <a:cubicBezTo>
                  <a:pt x="217" y="223"/>
                  <a:pt x="214" y="225"/>
                  <a:pt x="211" y="225"/>
                </a:cubicBezTo>
                <a:close/>
                <a:moveTo>
                  <a:pt x="315" y="178"/>
                </a:moveTo>
                <a:cubicBezTo>
                  <a:pt x="56" y="178"/>
                  <a:pt x="56" y="178"/>
                  <a:pt x="56" y="178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28"/>
                  <a:pt x="59" y="25"/>
                  <a:pt x="63" y="25"/>
                </a:cubicBezTo>
                <a:cubicBezTo>
                  <a:pt x="308" y="25"/>
                  <a:pt x="308" y="25"/>
                  <a:pt x="308" y="25"/>
                </a:cubicBezTo>
                <a:cubicBezTo>
                  <a:pt x="312" y="25"/>
                  <a:pt x="315" y="28"/>
                  <a:pt x="315" y="33"/>
                </a:cubicBezTo>
                <a:lnTo>
                  <a:pt x="315" y="178"/>
                </a:lnTo>
                <a:close/>
              </a:path>
            </a:pathLst>
          </a:custGeom>
          <a:solidFill>
            <a:schemeClr val="accent2"/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7"/>
          <p:cNvSpPr>
            <a:spLocks noChangeAspect="1" noEditPoints="1"/>
          </p:cNvSpPr>
          <p:nvPr/>
        </p:nvSpPr>
        <p:spPr bwMode="black">
          <a:xfrm>
            <a:off x="3971910" y="932156"/>
            <a:ext cx="919495" cy="592238"/>
          </a:xfrm>
          <a:custGeom>
            <a:avLst/>
            <a:gdLst/>
            <a:ahLst/>
            <a:cxnLst>
              <a:cxn ang="0">
                <a:pos x="340" y="182"/>
              </a:cxn>
              <a:cxn ang="0">
                <a:pos x="340" y="16"/>
              </a:cxn>
              <a:cxn ang="0">
                <a:pos x="324" y="0"/>
              </a:cxn>
              <a:cxn ang="0">
                <a:pos x="47" y="0"/>
              </a:cxn>
              <a:cxn ang="0">
                <a:pos x="31" y="16"/>
              </a:cxn>
              <a:cxn ang="0">
                <a:pos x="31" y="182"/>
              </a:cxn>
              <a:cxn ang="0">
                <a:pos x="0" y="220"/>
              </a:cxn>
              <a:cxn ang="0">
                <a:pos x="19" y="240"/>
              </a:cxn>
              <a:cxn ang="0">
                <a:pos x="352" y="240"/>
              </a:cxn>
              <a:cxn ang="0">
                <a:pos x="371" y="220"/>
              </a:cxn>
              <a:cxn ang="0">
                <a:pos x="340" y="182"/>
              </a:cxn>
              <a:cxn ang="0">
                <a:pos x="211" y="225"/>
              </a:cxn>
              <a:cxn ang="0">
                <a:pos x="154" y="225"/>
              </a:cxn>
              <a:cxn ang="0">
                <a:pos x="148" y="222"/>
              </a:cxn>
              <a:cxn ang="0">
                <a:pos x="155" y="209"/>
              </a:cxn>
              <a:cxn ang="0">
                <a:pos x="160" y="207"/>
              </a:cxn>
              <a:cxn ang="0">
                <a:pos x="205" y="207"/>
              </a:cxn>
              <a:cxn ang="0">
                <a:pos x="210" y="209"/>
              </a:cxn>
              <a:cxn ang="0">
                <a:pos x="217" y="222"/>
              </a:cxn>
              <a:cxn ang="0">
                <a:pos x="211" y="225"/>
              </a:cxn>
              <a:cxn ang="0">
                <a:pos x="315" y="178"/>
              </a:cxn>
              <a:cxn ang="0">
                <a:pos x="56" y="178"/>
              </a:cxn>
              <a:cxn ang="0">
                <a:pos x="56" y="33"/>
              </a:cxn>
              <a:cxn ang="0">
                <a:pos x="63" y="25"/>
              </a:cxn>
              <a:cxn ang="0">
                <a:pos x="308" y="25"/>
              </a:cxn>
              <a:cxn ang="0">
                <a:pos x="315" y="33"/>
              </a:cxn>
              <a:cxn ang="0">
                <a:pos x="315" y="178"/>
              </a:cxn>
            </a:cxnLst>
            <a:rect l="0" t="0" r="r" b="b"/>
            <a:pathLst>
              <a:path w="371" h="240">
                <a:moveTo>
                  <a:pt x="340" y="182"/>
                </a:moveTo>
                <a:cubicBezTo>
                  <a:pt x="340" y="16"/>
                  <a:pt x="340" y="16"/>
                  <a:pt x="340" y="16"/>
                </a:cubicBezTo>
                <a:cubicBezTo>
                  <a:pt x="340" y="8"/>
                  <a:pt x="333" y="0"/>
                  <a:pt x="324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38" y="0"/>
                  <a:pt x="31" y="8"/>
                  <a:pt x="31" y="16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31"/>
                  <a:pt x="9" y="240"/>
                  <a:pt x="19" y="240"/>
                </a:cubicBezTo>
                <a:cubicBezTo>
                  <a:pt x="352" y="240"/>
                  <a:pt x="352" y="240"/>
                  <a:pt x="352" y="240"/>
                </a:cubicBezTo>
                <a:cubicBezTo>
                  <a:pt x="362" y="240"/>
                  <a:pt x="371" y="231"/>
                  <a:pt x="371" y="220"/>
                </a:cubicBezTo>
                <a:lnTo>
                  <a:pt x="340" y="182"/>
                </a:lnTo>
                <a:close/>
                <a:moveTo>
                  <a:pt x="211" y="225"/>
                </a:moveTo>
                <a:cubicBezTo>
                  <a:pt x="154" y="225"/>
                  <a:pt x="154" y="225"/>
                  <a:pt x="154" y="225"/>
                </a:cubicBezTo>
                <a:cubicBezTo>
                  <a:pt x="151" y="225"/>
                  <a:pt x="148" y="223"/>
                  <a:pt x="148" y="222"/>
                </a:cubicBezTo>
                <a:cubicBezTo>
                  <a:pt x="155" y="209"/>
                  <a:pt x="155" y="209"/>
                  <a:pt x="155" y="209"/>
                </a:cubicBezTo>
                <a:cubicBezTo>
                  <a:pt x="155" y="208"/>
                  <a:pt x="157" y="207"/>
                  <a:pt x="160" y="207"/>
                </a:cubicBezTo>
                <a:cubicBezTo>
                  <a:pt x="205" y="207"/>
                  <a:pt x="205" y="207"/>
                  <a:pt x="205" y="207"/>
                </a:cubicBezTo>
                <a:cubicBezTo>
                  <a:pt x="208" y="207"/>
                  <a:pt x="210" y="208"/>
                  <a:pt x="210" y="209"/>
                </a:cubicBezTo>
                <a:cubicBezTo>
                  <a:pt x="217" y="222"/>
                  <a:pt x="217" y="222"/>
                  <a:pt x="217" y="222"/>
                </a:cubicBezTo>
                <a:cubicBezTo>
                  <a:pt x="217" y="223"/>
                  <a:pt x="214" y="225"/>
                  <a:pt x="211" y="225"/>
                </a:cubicBezTo>
                <a:close/>
                <a:moveTo>
                  <a:pt x="315" y="178"/>
                </a:moveTo>
                <a:cubicBezTo>
                  <a:pt x="56" y="178"/>
                  <a:pt x="56" y="178"/>
                  <a:pt x="56" y="178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28"/>
                  <a:pt x="59" y="25"/>
                  <a:pt x="63" y="25"/>
                </a:cubicBezTo>
                <a:cubicBezTo>
                  <a:pt x="308" y="25"/>
                  <a:pt x="308" y="25"/>
                  <a:pt x="308" y="25"/>
                </a:cubicBezTo>
                <a:cubicBezTo>
                  <a:pt x="312" y="25"/>
                  <a:pt x="315" y="28"/>
                  <a:pt x="315" y="33"/>
                </a:cubicBezTo>
                <a:lnTo>
                  <a:pt x="315" y="178"/>
                </a:lnTo>
                <a:close/>
              </a:path>
            </a:pathLst>
          </a:custGeom>
          <a:solidFill>
            <a:schemeClr val="accent2"/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442" y="-17443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Background: Inbound VIP communication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8442158" y="1719544"/>
            <a:ext cx="2164375" cy="1200329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Terminology: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VIP – Virtual IP</a:t>
            </a:r>
          </a:p>
          <a:p>
            <a:r>
              <a:rPr lang="en-US" sz="2400" dirty="0" smtClean="0"/>
              <a:t>  DIP – Direct IP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52" idx="3"/>
          </p:cNvCxnSpPr>
          <p:nvPr/>
        </p:nvCxnSpPr>
        <p:spPr>
          <a:xfrm>
            <a:off x="4259360" y="4036568"/>
            <a:ext cx="1264091" cy="1085237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2" idx="3"/>
            <a:endCxn id="66" idx="0"/>
          </p:cNvCxnSpPr>
          <p:nvPr/>
        </p:nvCxnSpPr>
        <p:spPr>
          <a:xfrm flipH="1">
            <a:off x="4254417" y="4036568"/>
            <a:ext cx="4943" cy="107363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2" idx="3"/>
          </p:cNvCxnSpPr>
          <p:nvPr/>
        </p:nvCxnSpPr>
        <p:spPr>
          <a:xfrm flipH="1">
            <a:off x="3096130" y="4036568"/>
            <a:ext cx="1163230" cy="1050109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395552" y="3212649"/>
            <a:ext cx="6287948" cy="346755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707796" y="5101230"/>
            <a:ext cx="1427279" cy="63063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Front-end</a:t>
            </a:r>
            <a:endParaRPr lang="en-US" dirty="0"/>
          </a:p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52" name="Isosceles Triangle 51"/>
          <p:cNvSpPr/>
          <p:nvPr/>
        </p:nvSpPr>
        <p:spPr>
          <a:xfrm>
            <a:off x="3651525" y="3067019"/>
            <a:ext cx="1215670" cy="969549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LB</a:t>
            </a:r>
            <a:endParaRPr lang="en-US" dirty="0"/>
          </a:p>
        </p:txBody>
      </p:sp>
      <p:cxnSp>
        <p:nvCxnSpPr>
          <p:cNvPr id="60" name="Straight Arrow Connector 59"/>
          <p:cNvCxnSpPr>
            <a:endCxn id="52" idx="0"/>
          </p:cNvCxnSpPr>
          <p:nvPr/>
        </p:nvCxnSpPr>
        <p:spPr>
          <a:xfrm>
            <a:off x="4259360" y="1589960"/>
            <a:ext cx="0" cy="1477059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3540776" y="5110206"/>
            <a:ext cx="1427279" cy="63063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Front-end</a:t>
            </a:r>
          </a:p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5511099" y="5136358"/>
            <a:ext cx="1427279" cy="63063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Front-end</a:t>
            </a:r>
          </a:p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3229407" y="1942487"/>
            <a:ext cx="2008650" cy="715794"/>
          </a:xfrm>
          <a:prstGeom prst="cloud">
            <a:avLst/>
          </a:prstGeom>
          <a:solidFill>
            <a:schemeClr val="accent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571548" y="5862942"/>
            <a:ext cx="1699774" cy="42323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DIP = 10.0.1.1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383845" y="5871972"/>
            <a:ext cx="1699774" cy="42323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DIP = 10.0.1.2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374851" y="5862942"/>
            <a:ext cx="1699774" cy="42323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DIP = 10.0.1.3</a:t>
            </a:r>
            <a:endParaRPr lang="en-US" dirty="0"/>
          </a:p>
        </p:txBody>
      </p:sp>
      <p:sp>
        <p:nvSpPr>
          <p:cNvPr id="59" name="Freeform 27"/>
          <p:cNvSpPr>
            <a:spLocks noChangeAspect="1" noEditPoints="1"/>
          </p:cNvSpPr>
          <p:nvPr/>
        </p:nvSpPr>
        <p:spPr bwMode="black">
          <a:xfrm>
            <a:off x="3773984" y="1003300"/>
            <a:ext cx="919495" cy="592238"/>
          </a:xfrm>
          <a:custGeom>
            <a:avLst/>
            <a:gdLst/>
            <a:ahLst/>
            <a:cxnLst>
              <a:cxn ang="0">
                <a:pos x="340" y="182"/>
              </a:cxn>
              <a:cxn ang="0">
                <a:pos x="340" y="16"/>
              </a:cxn>
              <a:cxn ang="0">
                <a:pos x="324" y="0"/>
              </a:cxn>
              <a:cxn ang="0">
                <a:pos x="47" y="0"/>
              </a:cxn>
              <a:cxn ang="0">
                <a:pos x="31" y="16"/>
              </a:cxn>
              <a:cxn ang="0">
                <a:pos x="31" y="182"/>
              </a:cxn>
              <a:cxn ang="0">
                <a:pos x="0" y="220"/>
              </a:cxn>
              <a:cxn ang="0">
                <a:pos x="19" y="240"/>
              </a:cxn>
              <a:cxn ang="0">
                <a:pos x="352" y="240"/>
              </a:cxn>
              <a:cxn ang="0">
                <a:pos x="371" y="220"/>
              </a:cxn>
              <a:cxn ang="0">
                <a:pos x="340" y="182"/>
              </a:cxn>
              <a:cxn ang="0">
                <a:pos x="211" y="225"/>
              </a:cxn>
              <a:cxn ang="0">
                <a:pos x="154" y="225"/>
              </a:cxn>
              <a:cxn ang="0">
                <a:pos x="148" y="222"/>
              </a:cxn>
              <a:cxn ang="0">
                <a:pos x="155" y="209"/>
              </a:cxn>
              <a:cxn ang="0">
                <a:pos x="160" y="207"/>
              </a:cxn>
              <a:cxn ang="0">
                <a:pos x="205" y="207"/>
              </a:cxn>
              <a:cxn ang="0">
                <a:pos x="210" y="209"/>
              </a:cxn>
              <a:cxn ang="0">
                <a:pos x="217" y="222"/>
              </a:cxn>
              <a:cxn ang="0">
                <a:pos x="211" y="225"/>
              </a:cxn>
              <a:cxn ang="0">
                <a:pos x="315" y="178"/>
              </a:cxn>
              <a:cxn ang="0">
                <a:pos x="56" y="178"/>
              </a:cxn>
              <a:cxn ang="0">
                <a:pos x="56" y="33"/>
              </a:cxn>
              <a:cxn ang="0">
                <a:pos x="63" y="25"/>
              </a:cxn>
              <a:cxn ang="0">
                <a:pos x="308" y="25"/>
              </a:cxn>
              <a:cxn ang="0">
                <a:pos x="315" y="33"/>
              </a:cxn>
              <a:cxn ang="0">
                <a:pos x="315" y="178"/>
              </a:cxn>
            </a:cxnLst>
            <a:rect l="0" t="0" r="r" b="b"/>
            <a:pathLst>
              <a:path w="371" h="240">
                <a:moveTo>
                  <a:pt x="340" y="182"/>
                </a:moveTo>
                <a:cubicBezTo>
                  <a:pt x="340" y="16"/>
                  <a:pt x="340" y="16"/>
                  <a:pt x="340" y="16"/>
                </a:cubicBezTo>
                <a:cubicBezTo>
                  <a:pt x="340" y="8"/>
                  <a:pt x="333" y="0"/>
                  <a:pt x="324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38" y="0"/>
                  <a:pt x="31" y="8"/>
                  <a:pt x="31" y="16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31"/>
                  <a:pt x="9" y="240"/>
                  <a:pt x="19" y="240"/>
                </a:cubicBezTo>
                <a:cubicBezTo>
                  <a:pt x="352" y="240"/>
                  <a:pt x="352" y="240"/>
                  <a:pt x="352" y="240"/>
                </a:cubicBezTo>
                <a:cubicBezTo>
                  <a:pt x="362" y="240"/>
                  <a:pt x="371" y="231"/>
                  <a:pt x="371" y="220"/>
                </a:cubicBezTo>
                <a:lnTo>
                  <a:pt x="340" y="182"/>
                </a:lnTo>
                <a:close/>
                <a:moveTo>
                  <a:pt x="211" y="225"/>
                </a:moveTo>
                <a:cubicBezTo>
                  <a:pt x="154" y="225"/>
                  <a:pt x="154" y="225"/>
                  <a:pt x="154" y="225"/>
                </a:cubicBezTo>
                <a:cubicBezTo>
                  <a:pt x="151" y="225"/>
                  <a:pt x="148" y="223"/>
                  <a:pt x="148" y="222"/>
                </a:cubicBezTo>
                <a:cubicBezTo>
                  <a:pt x="155" y="209"/>
                  <a:pt x="155" y="209"/>
                  <a:pt x="155" y="209"/>
                </a:cubicBezTo>
                <a:cubicBezTo>
                  <a:pt x="155" y="208"/>
                  <a:pt x="157" y="207"/>
                  <a:pt x="160" y="207"/>
                </a:cubicBezTo>
                <a:cubicBezTo>
                  <a:pt x="205" y="207"/>
                  <a:pt x="205" y="207"/>
                  <a:pt x="205" y="207"/>
                </a:cubicBezTo>
                <a:cubicBezTo>
                  <a:pt x="208" y="207"/>
                  <a:pt x="210" y="208"/>
                  <a:pt x="210" y="209"/>
                </a:cubicBezTo>
                <a:cubicBezTo>
                  <a:pt x="217" y="222"/>
                  <a:pt x="217" y="222"/>
                  <a:pt x="217" y="222"/>
                </a:cubicBezTo>
                <a:cubicBezTo>
                  <a:pt x="217" y="223"/>
                  <a:pt x="214" y="225"/>
                  <a:pt x="211" y="225"/>
                </a:cubicBezTo>
                <a:close/>
                <a:moveTo>
                  <a:pt x="315" y="178"/>
                </a:moveTo>
                <a:cubicBezTo>
                  <a:pt x="56" y="178"/>
                  <a:pt x="56" y="178"/>
                  <a:pt x="56" y="178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28"/>
                  <a:pt x="59" y="25"/>
                  <a:pt x="63" y="25"/>
                </a:cubicBezTo>
                <a:cubicBezTo>
                  <a:pt x="308" y="25"/>
                  <a:pt x="308" y="25"/>
                  <a:pt x="308" y="25"/>
                </a:cubicBezTo>
                <a:cubicBezTo>
                  <a:pt x="312" y="25"/>
                  <a:pt x="315" y="28"/>
                  <a:pt x="315" y="33"/>
                </a:cubicBezTo>
                <a:lnTo>
                  <a:pt x="315" y="178"/>
                </a:lnTo>
                <a:close/>
              </a:path>
            </a:pathLst>
          </a:custGeom>
          <a:solidFill>
            <a:schemeClr val="accent2"/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8397141" y="4216991"/>
            <a:ext cx="3008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LB load balances and </a:t>
            </a:r>
          </a:p>
          <a:p>
            <a:r>
              <a:rPr lang="en-US" sz="2400" dirty="0" smtClean="0"/>
              <a:t>NATs VIP traffic to DIPs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4866248" y="2579787"/>
            <a:ext cx="13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</a:t>
            </a:r>
            <a:r>
              <a:rPr lang="en-US" dirty="0" smtClean="0">
                <a:sym typeface="Wingdings" panose="05000000000000000000" pitchFamily="2" charset="2"/>
              </a:rPr>
              <a:t> VIP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4866248" y="4216991"/>
            <a:ext cx="1376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</a:t>
            </a:r>
            <a:r>
              <a:rPr lang="en-US" dirty="0" smtClean="0">
                <a:sym typeface="Wingdings" panose="05000000000000000000" pitchFamily="2" charset="2"/>
              </a:rPr>
              <a:t> DIP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866248" y="3374801"/>
            <a:ext cx="1354858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VIP </a:t>
            </a:r>
            <a:r>
              <a:rPr lang="en-US" dirty="0" smtClean="0"/>
              <a:t>= </a:t>
            </a:r>
            <a:r>
              <a:rPr lang="en-US" dirty="0" smtClean="0"/>
              <a:t>1.2.3.4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dirty="0" smtClean="0"/>
              <a:t>Microsoft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8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8153"/>
            <a:ext cx="12192000" cy="1325563"/>
          </a:xfrm>
        </p:spPr>
        <p:txBody>
          <a:bodyPr/>
          <a:lstStyle/>
          <a:p>
            <a:pPr algn="ctr"/>
            <a:r>
              <a:rPr lang="en-US" dirty="0" smtClean="0"/>
              <a:t>Background: Outbound (SNAT) VIP communication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2" idx="3"/>
            <a:endCxn id="66" idx="0"/>
          </p:cNvCxnSpPr>
          <p:nvPr/>
        </p:nvCxnSpPr>
        <p:spPr>
          <a:xfrm>
            <a:off x="2847263" y="3816917"/>
            <a:ext cx="1090072" cy="1004171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2" idx="3"/>
          </p:cNvCxnSpPr>
          <p:nvPr/>
        </p:nvCxnSpPr>
        <p:spPr>
          <a:xfrm flipH="1">
            <a:off x="1838895" y="3816917"/>
            <a:ext cx="1008368" cy="916366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055929" y="3025431"/>
            <a:ext cx="3792432" cy="302591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237011" y="4797379"/>
            <a:ext cx="1237264" cy="55031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Front-end</a:t>
            </a:r>
            <a:endParaRPr lang="en-US" dirty="0"/>
          </a:p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52" name="Isosceles Triangle 51"/>
          <p:cNvSpPr/>
          <p:nvPr/>
        </p:nvSpPr>
        <p:spPr>
          <a:xfrm>
            <a:off x="2320350" y="2970851"/>
            <a:ext cx="1053826" cy="846066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LB</a:t>
            </a:r>
            <a:endParaRPr lang="en-US" dirty="0"/>
          </a:p>
        </p:txBody>
      </p:sp>
      <p:sp>
        <p:nvSpPr>
          <p:cNvPr id="66" name="Rounded Rectangle 65"/>
          <p:cNvSpPr/>
          <p:nvPr/>
        </p:nvSpPr>
        <p:spPr>
          <a:xfrm>
            <a:off x="3318703" y="4821088"/>
            <a:ext cx="1237264" cy="55031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Back-end</a:t>
            </a:r>
            <a:endParaRPr lang="en-US" dirty="0"/>
          </a:p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149901" y="5398349"/>
            <a:ext cx="1473481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DIP = 10.0.1.1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182664" y="5396935"/>
            <a:ext cx="1589742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DIP = 10.0.1.20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31" idx="3"/>
          </p:cNvCxnSpPr>
          <p:nvPr/>
        </p:nvCxnSpPr>
        <p:spPr>
          <a:xfrm>
            <a:off x="8628801" y="3844206"/>
            <a:ext cx="1102953" cy="947020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1" idx="3"/>
            <a:endCxn id="32" idx="0"/>
          </p:cNvCxnSpPr>
          <p:nvPr/>
        </p:nvCxnSpPr>
        <p:spPr>
          <a:xfrm flipH="1">
            <a:off x="8624488" y="3844206"/>
            <a:ext cx="4313" cy="92419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1" idx="3"/>
          </p:cNvCxnSpPr>
          <p:nvPr/>
        </p:nvCxnSpPr>
        <p:spPr>
          <a:xfrm flipH="1">
            <a:off x="7613852" y="3844206"/>
            <a:ext cx="1014949" cy="916366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6283614" y="3052720"/>
            <a:ext cx="5002273" cy="302591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402494" y="4760572"/>
            <a:ext cx="1245339" cy="55031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Front-end</a:t>
            </a:r>
            <a:endParaRPr lang="en-US" dirty="0"/>
          </a:p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31" name="Isosceles Triangle 30"/>
          <p:cNvSpPr/>
          <p:nvPr/>
        </p:nvSpPr>
        <p:spPr>
          <a:xfrm>
            <a:off x="8098449" y="2998140"/>
            <a:ext cx="1060704" cy="846066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LB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8001818" y="4768404"/>
            <a:ext cx="1245339" cy="55031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Front-end</a:t>
            </a:r>
          </a:p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9720977" y="4791226"/>
            <a:ext cx="1245339" cy="55031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Front-end</a:t>
            </a:r>
          </a:p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283614" y="5336371"/>
            <a:ext cx="1483098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DIP = 10.0.2.1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864891" y="5344251"/>
            <a:ext cx="1483098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DIP = 10.0.2.2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602097" y="5361771"/>
            <a:ext cx="1483098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DIP = 10.0.2.3</a:t>
            </a:r>
            <a:endParaRPr lang="en-US" dirty="0"/>
          </a:p>
        </p:txBody>
      </p:sp>
      <p:cxnSp>
        <p:nvCxnSpPr>
          <p:cNvPr id="12" name="Elbow Connector 11"/>
          <p:cNvCxnSpPr>
            <a:stCxn id="52" idx="0"/>
            <a:endCxn id="31" idx="0"/>
          </p:cNvCxnSpPr>
          <p:nvPr/>
        </p:nvCxnSpPr>
        <p:spPr>
          <a:xfrm rot="16200000" flipH="1">
            <a:off x="5724387" y="93726"/>
            <a:ext cx="27289" cy="5781538"/>
          </a:xfrm>
          <a:prstGeom prst="bentConnector3">
            <a:avLst>
              <a:gd name="adj1" fmla="val -4840045"/>
            </a:avLst>
          </a:prstGeom>
          <a:ln w="76200">
            <a:solidFill>
              <a:schemeClr val="accent1">
                <a:lumMod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38776" y="6087553"/>
            <a:ext cx="1028358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Service 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110308" y="6157720"/>
            <a:ext cx="1028358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Service 2</a:t>
            </a:r>
            <a:endParaRPr lang="en-US" dirty="0"/>
          </a:p>
        </p:txBody>
      </p:sp>
      <p:sp>
        <p:nvSpPr>
          <p:cNvPr id="51" name="Freeform 128"/>
          <p:cNvSpPr>
            <a:spLocks noChangeAspect="1"/>
          </p:cNvSpPr>
          <p:nvPr/>
        </p:nvSpPr>
        <p:spPr bwMode="black">
          <a:xfrm>
            <a:off x="4281008" y="988507"/>
            <a:ext cx="2404446" cy="1070751"/>
          </a:xfrm>
          <a:custGeom>
            <a:avLst/>
            <a:gdLst>
              <a:gd name="T0" fmla="*/ 396 w 509"/>
              <a:gd name="T1" fmla="*/ 281 h 281"/>
              <a:gd name="T2" fmla="*/ 57 w 509"/>
              <a:gd name="T3" fmla="*/ 281 h 281"/>
              <a:gd name="T4" fmla="*/ 0 w 509"/>
              <a:gd name="T5" fmla="*/ 223 h 281"/>
              <a:gd name="T6" fmla="*/ 43 w 509"/>
              <a:gd name="T7" fmla="*/ 168 h 281"/>
              <a:gd name="T8" fmla="*/ 110 w 509"/>
              <a:gd name="T9" fmla="*/ 116 h 281"/>
              <a:gd name="T10" fmla="*/ 232 w 509"/>
              <a:gd name="T11" fmla="*/ 0 h 281"/>
              <a:gd name="T12" fmla="*/ 343 w 509"/>
              <a:gd name="T13" fmla="*/ 70 h 281"/>
              <a:gd name="T14" fmla="*/ 396 w 509"/>
              <a:gd name="T15" fmla="*/ 56 h 281"/>
              <a:gd name="T16" fmla="*/ 509 w 509"/>
              <a:gd name="T17" fmla="*/ 169 h 281"/>
              <a:gd name="T18" fmla="*/ 396 w 509"/>
              <a:gd name="T19" fmla="*/ 28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9" h="281">
                <a:moveTo>
                  <a:pt x="396" y="281"/>
                </a:moveTo>
                <a:cubicBezTo>
                  <a:pt x="57" y="281"/>
                  <a:pt x="57" y="281"/>
                  <a:pt x="57" y="281"/>
                </a:cubicBezTo>
                <a:cubicBezTo>
                  <a:pt x="26" y="281"/>
                  <a:pt x="0" y="255"/>
                  <a:pt x="0" y="223"/>
                </a:cubicBezTo>
                <a:cubicBezTo>
                  <a:pt x="0" y="196"/>
                  <a:pt x="18" y="174"/>
                  <a:pt x="43" y="168"/>
                </a:cubicBezTo>
                <a:cubicBezTo>
                  <a:pt x="55" y="140"/>
                  <a:pt x="80" y="120"/>
                  <a:pt x="110" y="116"/>
                </a:cubicBezTo>
                <a:cubicBezTo>
                  <a:pt x="113" y="52"/>
                  <a:pt x="167" y="0"/>
                  <a:pt x="232" y="0"/>
                </a:cubicBezTo>
                <a:cubicBezTo>
                  <a:pt x="280" y="0"/>
                  <a:pt x="323" y="28"/>
                  <a:pt x="343" y="70"/>
                </a:cubicBezTo>
                <a:cubicBezTo>
                  <a:pt x="359" y="61"/>
                  <a:pt x="377" y="56"/>
                  <a:pt x="396" y="56"/>
                </a:cubicBezTo>
                <a:cubicBezTo>
                  <a:pt x="458" y="56"/>
                  <a:pt x="509" y="107"/>
                  <a:pt x="509" y="169"/>
                </a:cubicBezTo>
                <a:cubicBezTo>
                  <a:pt x="509" y="230"/>
                  <a:pt x="458" y="281"/>
                  <a:pt x="396" y="281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xtLst/>
        </p:spPr>
        <p:txBody>
          <a:bodyPr vert="horz" wrap="square" lIns="640080" tIns="45720" rIns="91440" bIns="457200" numCol="1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Datacenter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Network</a:t>
            </a:r>
            <a:endParaRPr lang="en-US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8970" y="2143492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1.2.3.4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5.6.7.8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364769" y="398259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DIP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5.6.7.8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9347989" y="3982591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VIP1 </a:t>
            </a:r>
            <a:r>
              <a:rPr lang="en-US" dirty="0" smtClean="0">
                <a:sym typeface="Wingdings" panose="05000000000000000000" pitchFamily="2" charset="2"/>
              </a:rPr>
              <a:t> DIP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177854" y="3153671"/>
            <a:ext cx="1471878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VIP1 = 1.2.3.4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9054005" y="3265798"/>
            <a:ext cx="1471878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VIP2 = 5.6.7.8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6837" y="6318148"/>
            <a:ext cx="4114800" cy="365125"/>
          </a:xfrm>
        </p:spPr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4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86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VIP traffic in a data center</a:t>
            </a:r>
            <a:endParaRPr lang="en-US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156768624"/>
              </p:ext>
            </p:extLst>
          </p:nvPr>
        </p:nvGraphicFramePr>
        <p:xfrm>
          <a:off x="-266700" y="1862666"/>
          <a:ext cx="4457700" cy="3480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460739677"/>
              </p:ext>
            </p:extLst>
          </p:nvPr>
        </p:nvGraphicFramePr>
        <p:xfrm>
          <a:off x="3390900" y="1862666"/>
          <a:ext cx="4457700" cy="3480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123466325"/>
              </p:ext>
            </p:extLst>
          </p:nvPr>
        </p:nvGraphicFramePr>
        <p:xfrm>
          <a:off x="6896100" y="1862666"/>
          <a:ext cx="4457700" cy="3480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8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7798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Why </a:t>
            </a:r>
            <a:r>
              <a:rPr lang="en-US" sz="3600" dirty="0" smtClean="0">
                <a:solidFill>
                  <a:srgbClr val="FF0000"/>
                </a:solidFill>
              </a:rPr>
              <a:t>does our world need yet another load balancer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90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Traditional LB/NAT design does not meet cloud requirements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890623"/>
              </p:ext>
            </p:extLst>
          </p:nvPr>
        </p:nvGraphicFramePr>
        <p:xfrm>
          <a:off x="350021" y="914400"/>
          <a:ext cx="11572805" cy="528371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80524"/>
                <a:gridCol w="6353652"/>
                <a:gridCol w="3538629"/>
              </a:tblGrid>
              <a:tr h="4773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Requirement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Details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State-of-the-art</a:t>
                      </a:r>
                      <a:endParaRPr lang="en-US" sz="2000" dirty="0"/>
                    </a:p>
                  </a:txBody>
                  <a:tcPr/>
                </a:tc>
              </a:tr>
              <a:tr h="1458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Scale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Throughput: ~40 </a:t>
                      </a:r>
                      <a:r>
                        <a:rPr lang="en-US" sz="2000" dirty="0" err="1" smtClean="0"/>
                        <a:t>Tbps</a:t>
                      </a:r>
                      <a:r>
                        <a:rPr lang="en-US" sz="2000" dirty="0" smtClean="0"/>
                        <a:t> using 400 servers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100Gbps for a single VIP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Configure 1000s of VIPs in seconds in the event of a disaster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20Gbps</a:t>
                      </a:r>
                      <a:r>
                        <a:rPr lang="en-US" sz="2000" baseline="0" dirty="0" smtClean="0"/>
                        <a:t> for $80,000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Up to 20Gbps per VIP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One VIP/sec configuration rate</a:t>
                      </a:r>
                      <a:endParaRPr lang="en-US" sz="2000" dirty="0"/>
                    </a:p>
                  </a:txBody>
                  <a:tcPr/>
                </a:tc>
              </a:tr>
              <a:tr h="1054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Reliability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N+1 redundancy</a:t>
                      </a:r>
                    </a:p>
                    <a:p>
                      <a:pPr marL="4572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Quick</a:t>
                      </a:r>
                      <a:r>
                        <a:rPr lang="en-US" sz="2000" baseline="0" dirty="0" smtClean="0"/>
                        <a:t> failover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1+1 redundancy</a:t>
                      </a:r>
                      <a:r>
                        <a:rPr lang="en-US" sz="2000" baseline="0" dirty="0" smtClean="0"/>
                        <a:t> or slow failover</a:t>
                      </a:r>
                      <a:endParaRPr lang="en-US" sz="20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000" dirty="0" smtClean="0"/>
                    </a:p>
                  </a:txBody>
                  <a:tcPr/>
                </a:tc>
              </a:tr>
              <a:tr h="1081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Any service anywhere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Servers and LB/NAT are placed across L2 boundaries for scalability and flexibility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NAT and Direct</a:t>
                      </a:r>
                      <a:r>
                        <a:rPr lang="en-US" sz="2000" baseline="0" dirty="0" smtClean="0"/>
                        <a:t> Server Return (DSR) supported only in the same L2</a:t>
                      </a:r>
                      <a:endParaRPr lang="en-US" sz="2000" dirty="0"/>
                    </a:p>
                  </a:txBody>
                  <a:tcPr/>
                </a:tc>
              </a:tr>
              <a:tr h="1211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Tenant isolation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An overloaded or abusive tenant cannot affect other tenants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Excessive</a:t>
                      </a:r>
                      <a:r>
                        <a:rPr lang="en-US" sz="2000" baseline="0" dirty="0" smtClean="0"/>
                        <a:t> SNAT from one tenant causes complete outage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52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6715</TotalTime>
  <Words>1069</Words>
  <Application>Microsoft Office PowerPoint</Application>
  <PresentationFormat>Widescreen</PresentationFormat>
  <Paragraphs>438</Paragraphs>
  <Slides>26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Segoe UI</vt:lpstr>
      <vt:lpstr>Wingdings</vt:lpstr>
      <vt:lpstr>office theme</vt:lpstr>
      <vt:lpstr>Ananta:  Cloud Scale Load Balancing</vt:lpstr>
      <vt:lpstr>Windows Azure - Some Stats</vt:lpstr>
      <vt:lpstr>Ananta in a nutshell</vt:lpstr>
      <vt:lpstr>PowerPoint Presentation</vt:lpstr>
      <vt:lpstr>Background: Inbound VIP communication</vt:lpstr>
      <vt:lpstr>Background: Outbound (SNAT) VIP communication</vt:lpstr>
      <vt:lpstr>VIP traffic in a data center</vt:lpstr>
      <vt:lpstr>PowerPoint Presentation</vt:lpstr>
      <vt:lpstr>Traditional LB/NAT design does not meet cloud requirements</vt:lpstr>
      <vt:lpstr>Key idea: decompose and distribute functionality</vt:lpstr>
      <vt:lpstr>Ananta: data plane</vt:lpstr>
      <vt:lpstr>Inbound connections</vt:lpstr>
      <vt:lpstr>Outbound (SNAT) connections</vt:lpstr>
      <vt:lpstr>Managing latency for SNAT</vt:lpstr>
      <vt:lpstr>SNAT Latency</vt:lpstr>
      <vt:lpstr>Fastpath: forward traffic</vt:lpstr>
      <vt:lpstr>Fastpath: return traffic</vt:lpstr>
      <vt:lpstr>Fastpath: redirect packets</vt:lpstr>
      <vt:lpstr>Fastpath: low latency and high bandwidth for intra-DC traffic</vt:lpstr>
      <vt:lpstr>Impact of Fastpath on Mux and Host CPU</vt:lpstr>
      <vt:lpstr>Tenant isolation – SNAT request processing</vt:lpstr>
      <vt:lpstr>Tenant isolation</vt:lpstr>
      <vt:lpstr>Overall availability</vt:lpstr>
      <vt:lpstr>CPU distribution</vt:lpstr>
      <vt:lpstr>Lessons learnt</vt:lpstr>
      <vt:lpstr>We are hiring! (email: parveen.patel@Microsoft.com)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Ananta:  Cloud Scale Load Balancing</dc:title>
  <dc:creator>Parveen Patel</dc:creator>
  <cp:lastModifiedBy>Parveen Patel</cp:lastModifiedBy>
  <cp:revision>104</cp:revision>
  <dcterms:created xsi:type="dcterms:W3CDTF">2013-08-06T18:40:46Z</dcterms:created>
  <dcterms:modified xsi:type="dcterms:W3CDTF">2013-08-14T05:20:56Z</dcterms:modified>
</cp:coreProperties>
</file>