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mp4"/>
  <Default Extension="emf" ContentType="image/x-emf"/>
  <Default Extension="mov" ContentType="video/quicktime"/>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84" r:id="rId1"/>
  </p:sldMasterIdLst>
  <p:notesMasterIdLst>
    <p:notesMasterId r:id="rId22"/>
  </p:notesMasterIdLst>
  <p:sldIdLst>
    <p:sldId id="256" r:id="rId2"/>
    <p:sldId id="302" r:id="rId3"/>
    <p:sldId id="280" r:id="rId4"/>
    <p:sldId id="277" r:id="rId5"/>
    <p:sldId id="312" r:id="rId6"/>
    <p:sldId id="289" r:id="rId7"/>
    <p:sldId id="328" r:id="rId8"/>
    <p:sldId id="274" r:id="rId9"/>
    <p:sldId id="326" r:id="rId10"/>
    <p:sldId id="317" r:id="rId11"/>
    <p:sldId id="324" r:id="rId12"/>
    <p:sldId id="281" r:id="rId13"/>
    <p:sldId id="279" r:id="rId14"/>
    <p:sldId id="319" r:id="rId15"/>
    <p:sldId id="307" r:id="rId16"/>
    <p:sldId id="330" r:id="rId17"/>
    <p:sldId id="282" r:id="rId18"/>
    <p:sldId id="320" r:id="rId19"/>
    <p:sldId id="308" r:id="rId20"/>
    <p:sldId id="309"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C41E1F"/>
    <a:srgbClr val="ED411D"/>
    <a:srgbClr val="2379B5"/>
    <a:srgbClr val="F5E4D0"/>
    <a:srgbClr val="1C9900"/>
    <a:srgbClr val="0070C0"/>
    <a:srgbClr val="3365FF"/>
    <a:srgbClr val="00ACEA"/>
    <a:srgbClr val="A5A5A5"/>
    <a:srgbClr val="1966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4"/>
    <p:restoredTop sz="52691"/>
  </p:normalViewPr>
  <p:slideViewPr>
    <p:cSldViewPr snapToGrid="0" snapToObjects="1">
      <p:cViewPr>
        <p:scale>
          <a:sx n="82" d="100"/>
          <a:sy n="82" d="100"/>
        </p:scale>
        <p:origin x="1680" y="24"/>
      </p:cViewPr>
      <p:guideLst/>
    </p:cSldViewPr>
  </p:slideViewPr>
  <p:notesTextViewPr>
    <p:cViewPr>
      <p:scale>
        <a:sx n="95" d="100"/>
        <a:sy n="9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mohammad/Downloads/network_trac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969035403844"/>
          <c:y val="0.0921781393006033"/>
          <c:w val="0.75701442058195"/>
          <c:h val="0.772101297838365"/>
        </c:manualLayout>
      </c:layout>
      <c:scatterChart>
        <c:scatterStyle val="lineMarker"/>
        <c:varyColors val="0"/>
        <c:ser>
          <c:idx val="0"/>
          <c:order val="0"/>
          <c:tx>
            <c:strRef>
              <c:f>Sheet1!$B$1</c:f>
              <c:strCache>
                <c:ptCount val="1"/>
                <c:pt idx="0">
                  <c:v>throughput (mbps)</c:v>
                </c:pt>
              </c:strCache>
            </c:strRef>
          </c:tx>
          <c:spPr>
            <a:ln w="19050" cap="rnd">
              <a:solidFill>
                <a:srgbClr val="0070C0"/>
              </a:solidFill>
              <a:round/>
            </a:ln>
            <a:effectLst/>
          </c:spPr>
          <c:marker>
            <c:symbol val="none"/>
          </c:marker>
          <c:xVal>
            <c:numRef>
              <c:f>Sheet1!$M$1:$M$266</c:f>
              <c:numCache>
                <c:formatCode>General</c:formatCode>
                <c:ptCount val="266"/>
                <c:pt idx="1">
                  <c:v>0.0</c:v>
                </c:pt>
                <c:pt idx="2">
                  <c:v>1.15999984741</c:v>
                </c:pt>
                <c:pt idx="3">
                  <c:v>1.89999985695</c:v>
                </c:pt>
                <c:pt idx="4">
                  <c:v>3.339999914169998</c:v>
                </c:pt>
                <c:pt idx="5">
                  <c:v>5.07999992371</c:v>
                </c:pt>
                <c:pt idx="6">
                  <c:v>6.26999998093</c:v>
                </c:pt>
                <c:pt idx="7">
                  <c:v>6.82999992371</c:v>
                </c:pt>
                <c:pt idx="8">
                  <c:v>7.42999982834</c:v>
                </c:pt>
                <c:pt idx="9">
                  <c:v>8.1899998188</c:v>
                </c:pt>
                <c:pt idx="10">
                  <c:v>8.95999979973</c:v>
                </c:pt>
                <c:pt idx="11">
                  <c:v>9.59999990463</c:v>
                </c:pt>
                <c:pt idx="12">
                  <c:v>10.1499998569</c:v>
                </c:pt>
                <c:pt idx="13">
                  <c:v>10.8699998856</c:v>
                </c:pt>
                <c:pt idx="14">
                  <c:v>11.5099999905</c:v>
                </c:pt>
                <c:pt idx="15">
                  <c:v>12.1699998379</c:v>
                </c:pt>
                <c:pt idx="16">
                  <c:v>12.6599998474</c:v>
                </c:pt>
                <c:pt idx="17">
                  <c:v>13.25</c:v>
                </c:pt>
                <c:pt idx="18">
                  <c:v>13.8099999428</c:v>
                </c:pt>
                <c:pt idx="19">
                  <c:v>14.4299998283</c:v>
                </c:pt>
                <c:pt idx="20">
                  <c:v>14.9099998474</c:v>
                </c:pt>
                <c:pt idx="21">
                  <c:v>15.5999999046</c:v>
                </c:pt>
                <c:pt idx="22">
                  <c:v>16.0299999714</c:v>
                </c:pt>
                <c:pt idx="23">
                  <c:v>16.5499999523</c:v>
                </c:pt>
                <c:pt idx="24">
                  <c:v>17.1699998379</c:v>
                </c:pt>
                <c:pt idx="25">
                  <c:v>17.8599998951</c:v>
                </c:pt>
                <c:pt idx="26">
                  <c:v>18.5699999332</c:v>
                </c:pt>
                <c:pt idx="27">
                  <c:v>19.2999999523</c:v>
                </c:pt>
                <c:pt idx="28">
                  <c:v>19.7399997711</c:v>
                </c:pt>
                <c:pt idx="29">
                  <c:v>20.4499998093</c:v>
                </c:pt>
                <c:pt idx="30">
                  <c:v>21.1199998856</c:v>
                </c:pt>
                <c:pt idx="31">
                  <c:v>21.8199999332</c:v>
                </c:pt>
                <c:pt idx="32">
                  <c:v>22.6399998665</c:v>
                </c:pt>
                <c:pt idx="33">
                  <c:v>24.0599999428</c:v>
                </c:pt>
                <c:pt idx="34">
                  <c:v>25.2599999905</c:v>
                </c:pt>
                <c:pt idx="35">
                  <c:v>26.3499999046</c:v>
                </c:pt>
                <c:pt idx="36">
                  <c:v>27.0599999428</c:v>
                </c:pt>
                <c:pt idx="37">
                  <c:v>27.7099997997</c:v>
                </c:pt>
                <c:pt idx="38">
                  <c:v>28.4299998283</c:v>
                </c:pt>
                <c:pt idx="39">
                  <c:v>29.3299999237</c:v>
                </c:pt>
                <c:pt idx="40">
                  <c:v>30.0999999046</c:v>
                </c:pt>
                <c:pt idx="41">
                  <c:v>30.6799998283</c:v>
                </c:pt>
                <c:pt idx="42">
                  <c:v>31.4099998474</c:v>
                </c:pt>
                <c:pt idx="43">
                  <c:v>32.0599999428</c:v>
                </c:pt>
                <c:pt idx="44">
                  <c:v>32.6899998188</c:v>
                </c:pt>
                <c:pt idx="45">
                  <c:v>33.2899999619</c:v>
                </c:pt>
                <c:pt idx="46">
                  <c:v>33.9299998283</c:v>
                </c:pt>
                <c:pt idx="47">
                  <c:v>34.5899999142</c:v>
                </c:pt>
                <c:pt idx="48">
                  <c:v>35.1499998569</c:v>
                </c:pt>
                <c:pt idx="49">
                  <c:v>35.7099997997</c:v>
                </c:pt>
                <c:pt idx="50">
                  <c:v>36.3199999332</c:v>
                </c:pt>
                <c:pt idx="51">
                  <c:v>36.9699997902</c:v>
                </c:pt>
                <c:pt idx="52">
                  <c:v>37.5499999523</c:v>
                </c:pt>
                <c:pt idx="53">
                  <c:v>38.129999876</c:v>
                </c:pt>
                <c:pt idx="54">
                  <c:v>38.7199997902</c:v>
                </c:pt>
                <c:pt idx="55">
                  <c:v>39.2899999619</c:v>
                </c:pt>
                <c:pt idx="56">
                  <c:v>39.9499998093</c:v>
                </c:pt>
                <c:pt idx="57">
                  <c:v>40.5499999523</c:v>
                </c:pt>
                <c:pt idx="58">
                  <c:v>41.0299999714</c:v>
                </c:pt>
                <c:pt idx="59">
                  <c:v>41.2799999714</c:v>
                </c:pt>
                <c:pt idx="60">
                  <c:v>42.0699999332</c:v>
                </c:pt>
                <c:pt idx="61">
                  <c:v>42.6699998379</c:v>
                </c:pt>
                <c:pt idx="62">
                  <c:v>43.2799999714</c:v>
                </c:pt>
                <c:pt idx="63">
                  <c:v>43.5399999619</c:v>
                </c:pt>
                <c:pt idx="64">
                  <c:v>43.7599999905</c:v>
                </c:pt>
                <c:pt idx="65">
                  <c:v>44.0699999332</c:v>
                </c:pt>
                <c:pt idx="66">
                  <c:v>45.7199997902</c:v>
                </c:pt>
                <c:pt idx="67">
                  <c:v>46.5</c:v>
                </c:pt>
                <c:pt idx="68">
                  <c:v>47.0299999714</c:v>
                </c:pt>
                <c:pt idx="69">
                  <c:v>47.8699998856</c:v>
                </c:pt>
                <c:pt idx="70">
                  <c:v>48.7199997902</c:v>
                </c:pt>
                <c:pt idx="71">
                  <c:v>49.9699997902</c:v>
                </c:pt>
                <c:pt idx="72">
                  <c:v>50.629999876</c:v>
                </c:pt>
                <c:pt idx="73">
                  <c:v>51.4199998379</c:v>
                </c:pt>
                <c:pt idx="74">
                  <c:v>52.3599998951</c:v>
                </c:pt>
                <c:pt idx="75">
                  <c:v>53.1899998188</c:v>
                </c:pt>
                <c:pt idx="76">
                  <c:v>54.1999998093</c:v>
                </c:pt>
                <c:pt idx="77">
                  <c:v>54.9699997902</c:v>
                </c:pt>
                <c:pt idx="78">
                  <c:v>55.8299999237</c:v>
                </c:pt>
                <c:pt idx="79">
                  <c:v>56.5599999428</c:v>
                </c:pt>
                <c:pt idx="80">
                  <c:v>57.2899999619</c:v>
                </c:pt>
                <c:pt idx="81">
                  <c:v>57.9099998474</c:v>
                </c:pt>
                <c:pt idx="82">
                  <c:v>58.6199998856</c:v>
                </c:pt>
                <c:pt idx="83">
                  <c:v>59.2699999809</c:v>
                </c:pt>
                <c:pt idx="84">
                  <c:v>60.0499999523</c:v>
                </c:pt>
                <c:pt idx="85">
                  <c:v>60.6799998283</c:v>
                </c:pt>
                <c:pt idx="86">
                  <c:v>61.5799999237</c:v>
                </c:pt>
                <c:pt idx="87">
                  <c:v>62.0399999619</c:v>
                </c:pt>
                <c:pt idx="88">
                  <c:v>62.6099998951</c:v>
                </c:pt>
                <c:pt idx="89">
                  <c:v>63.2899999619</c:v>
                </c:pt>
                <c:pt idx="90">
                  <c:v>64.0299999714</c:v>
                </c:pt>
                <c:pt idx="91">
                  <c:v>64.6999998093</c:v>
                </c:pt>
                <c:pt idx="92">
                  <c:v>65.2899999619</c:v>
                </c:pt>
                <c:pt idx="93">
                  <c:v>65.7199997902</c:v>
                </c:pt>
                <c:pt idx="94">
                  <c:v>66.8099999428</c:v>
                </c:pt>
                <c:pt idx="95">
                  <c:v>67.7199997902</c:v>
                </c:pt>
                <c:pt idx="96">
                  <c:v>68.4799997807</c:v>
                </c:pt>
                <c:pt idx="97">
                  <c:v>69.1999998093</c:v>
                </c:pt>
                <c:pt idx="98">
                  <c:v>70.0499999523</c:v>
                </c:pt>
                <c:pt idx="99">
                  <c:v>70.8699998856</c:v>
                </c:pt>
                <c:pt idx="100">
                  <c:v>72.1999998093</c:v>
                </c:pt>
                <c:pt idx="101">
                  <c:v>73.8699998856</c:v>
                </c:pt>
                <c:pt idx="102">
                  <c:v>75.0</c:v>
                </c:pt>
                <c:pt idx="103">
                  <c:v>75.8999998569</c:v>
                </c:pt>
                <c:pt idx="104">
                  <c:v>76.7099997997</c:v>
                </c:pt>
                <c:pt idx="105">
                  <c:v>77.7299997807</c:v>
                </c:pt>
                <c:pt idx="106">
                  <c:v>78.68999981879888</c:v>
                </c:pt>
                <c:pt idx="107">
                  <c:v>79.8099999428</c:v>
                </c:pt>
                <c:pt idx="108">
                  <c:v>80.7899999619</c:v>
                </c:pt>
                <c:pt idx="109">
                  <c:v>81.68999981879888</c:v>
                </c:pt>
                <c:pt idx="110">
                  <c:v>82.5799999237</c:v>
                </c:pt>
                <c:pt idx="111">
                  <c:v>83.4299998283</c:v>
                </c:pt>
                <c:pt idx="112">
                  <c:v>84.3999998569</c:v>
                </c:pt>
                <c:pt idx="113">
                  <c:v>85.3399999142</c:v>
                </c:pt>
                <c:pt idx="114">
                  <c:v>86.5</c:v>
                </c:pt>
                <c:pt idx="115">
                  <c:v>87.61999988559998</c:v>
                </c:pt>
                <c:pt idx="116">
                  <c:v>88.9099998474</c:v>
                </c:pt>
                <c:pt idx="117">
                  <c:v>89.7599999905</c:v>
                </c:pt>
                <c:pt idx="118">
                  <c:v>90.8299999237</c:v>
                </c:pt>
                <c:pt idx="119">
                  <c:v>92.2699999809</c:v>
                </c:pt>
                <c:pt idx="120">
                  <c:v>93.16999983789918</c:v>
                </c:pt>
                <c:pt idx="121">
                  <c:v>94.2799999714</c:v>
                </c:pt>
                <c:pt idx="122">
                  <c:v>95.37999987599945</c:v>
                </c:pt>
                <c:pt idx="123">
                  <c:v>96.6099998951</c:v>
                </c:pt>
                <c:pt idx="124">
                  <c:v>97.1499998569</c:v>
                </c:pt>
                <c:pt idx="125">
                  <c:v>98.7999999523</c:v>
                </c:pt>
                <c:pt idx="126">
                  <c:v>100.039999962</c:v>
                </c:pt>
                <c:pt idx="127">
                  <c:v>101.109999895</c:v>
                </c:pt>
                <c:pt idx="128">
                  <c:v>101.479999781</c:v>
                </c:pt>
                <c:pt idx="129">
                  <c:v>101.75999999</c:v>
                </c:pt>
                <c:pt idx="130">
                  <c:v>102.429999828</c:v>
                </c:pt>
                <c:pt idx="131">
                  <c:v>105.329999924</c:v>
                </c:pt>
                <c:pt idx="132">
                  <c:v>107.179999828</c:v>
                </c:pt>
                <c:pt idx="133">
                  <c:v>108.109999895</c:v>
                </c:pt>
                <c:pt idx="134">
                  <c:v>109.589999914</c:v>
                </c:pt>
                <c:pt idx="135">
                  <c:v>110.75</c:v>
                </c:pt>
                <c:pt idx="136">
                  <c:v>112.809999943</c:v>
                </c:pt>
                <c:pt idx="137">
                  <c:v>113.989999771</c:v>
                </c:pt>
                <c:pt idx="138">
                  <c:v>115.159999847</c:v>
                </c:pt>
                <c:pt idx="139">
                  <c:v>116.869999886</c:v>
                </c:pt>
                <c:pt idx="140">
                  <c:v>118.50999999</c:v>
                </c:pt>
                <c:pt idx="141">
                  <c:v>119.739999771</c:v>
                </c:pt>
                <c:pt idx="142">
                  <c:v>121.169999838</c:v>
                </c:pt>
                <c:pt idx="143">
                  <c:v>123.039999962</c:v>
                </c:pt>
                <c:pt idx="144">
                  <c:v>124.929999828</c:v>
                </c:pt>
                <c:pt idx="145">
                  <c:v>127.489999771</c:v>
                </c:pt>
                <c:pt idx="146">
                  <c:v>128.319999933</c:v>
                </c:pt>
                <c:pt idx="147">
                  <c:v>131.149999857</c:v>
                </c:pt>
                <c:pt idx="148">
                  <c:v>135.75999999</c:v>
                </c:pt>
                <c:pt idx="149">
                  <c:v>139.50999999</c:v>
                </c:pt>
                <c:pt idx="150">
                  <c:v>140.829999924</c:v>
                </c:pt>
                <c:pt idx="151">
                  <c:v>144.539999962</c:v>
                </c:pt>
                <c:pt idx="152">
                  <c:v>146.369999886</c:v>
                </c:pt>
                <c:pt idx="153">
                  <c:v>149.75999999</c:v>
                </c:pt>
                <c:pt idx="154">
                  <c:v>151.889999866</c:v>
                </c:pt>
                <c:pt idx="155">
                  <c:v>153.319999933</c:v>
                </c:pt>
                <c:pt idx="156">
                  <c:v>154.739999771</c:v>
                </c:pt>
                <c:pt idx="157">
                  <c:v>155.7099998</c:v>
                </c:pt>
                <c:pt idx="158">
                  <c:v>156.339999914</c:v>
                </c:pt>
                <c:pt idx="159">
                  <c:v>157.50999999</c:v>
                </c:pt>
                <c:pt idx="160">
                  <c:v>158.989999771</c:v>
                </c:pt>
                <c:pt idx="161">
                  <c:v>160.119999886</c:v>
                </c:pt>
                <c:pt idx="162">
                  <c:v>161.169999838</c:v>
                </c:pt>
                <c:pt idx="163">
                  <c:v>162.319999933</c:v>
                </c:pt>
                <c:pt idx="164">
                  <c:v>163.369999886</c:v>
                </c:pt>
                <c:pt idx="165">
                  <c:v>164.669999838</c:v>
                </c:pt>
                <c:pt idx="166">
                  <c:v>165.609999895</c:v>
                </c:pt>
                <c:pt idx="167">
                  <c:v>166.549999952</c:v>
                </c:pt>
                <c:pt idx="168">
                  <c:v>167.639999866</c:v>
                </c:pt>
                <c:pt idx="169">
                  <c:v>168.7199997899999</c:v>
                </c:pt>
                <c:pt idx="170">
                  <c:v>170.589999914</c:v>
                </c:pt>
                <c:pt idx="171">
                  <c:v>172.109999895</c:v>
                </c:pt>
                <c:pt idx="172">
                  <c:v>173.289999962</c:v>
                </c:pt>
                <c:pt idx="173">
                  <c:v>174.229999781</c:v>
                </c:pt>
                <c:pt idx="174">
                  <c:v>175.519999981</c:v>
                </c:pt>
                <c:pt idx="175">
                  <c:v>177.019999981</c:v>
                </c:pt>
                <c:pt idx="176">
                  <c:v>178.559999943</c:v>
                </c:pt>
                <c:pt idx="177">
                  <c:v>179.949999809</c:v>
                </c:pt>
                <c:pt idx="178">
                  <c:v>180.869999886</c:v>
                </c:pt>
                <c:pt idx="179">
                  <c:v>181.779999971</c:v>
                </c:pt>
                <c:pt idx="180">
                  <c:v>182.689999819</c:v>
                </c:pt>
                <c:pt idx="181">
                  <c:v>183.5</c:v>
                </c:pt>
                <c:pt idx="182">
                  <c:v>184.239999771</c:v>
                </c:pt>
                <c:pt idx="183">
                  <c:v>185.039999962</c:v>
                </c:pt>
                <c:pt idx="184">
                  <c:v>185.819999933</c:v>
                </c:pt>
                <c:pt idx="185">
                  <c:v>186.50999999</c:v>
                </c:pt>
                <c:pt idx="186">
                  <c:v>187.4599998</c:v>
                </c:pt>
                <c:pt idx="187">
                  <c:v>188.359999895</c:v>
                </c:pt>
                <c:pt idx="188">
                  <c:v>189.049999952</c:v>
                </c:pt>
                <c:pt idx="189">
                  <c:v>189.379999876</c:v>
                </c:pt>
                <c:pt idx="190">
                  <c:v>190.5</c:v>
                </c:pt>
                <c:pt idx="191">
                  <c:v>191.189999819</c:v>
                </c:pt>
                <c:pt idx="192">
                  <c:v>191.849999905</c:v>
                </c:pt>
                <c:pt idx="193">
                  <c:v>192.149999857</c:v>
                </c:pt>
                <c:pt idx="194">
                  <c:v>192.389999866</c:v>
                </c:pt>
                <c:pt idx="195">
                  <c:v>192.769999981</c:v>
                </c:pt>
                <c:pt idx="196">
                  <c:v>194.699999809</c:v>
                </c:pt>
                <c:pt idx="197">
                  <c:v>195.699999809</c:v>
                </c:pt>
                <c:pt idx="198">
                  <c:v>196.419999838</c:v>
                </c:pt>
                <c:pt idx="199">
                  <c:v>197.4599998</c:v>
                </c:pt>
                <c:pt idx="200">
                  <c:v>198.2199997899999</c:v>
                </c:pt>
                <c:pt idx="201">
                  <c:v>199.329999924</c:v>
                </c:pt>
                <c:pt idx="202">
                  <c:v>200.089999914</c:v>
                </c:pt>
                <c:pt idx="203">
                  <c:v>201.679999828</c:v>
                </c:pt>
                <c:pt idx="204">
                  <c:v>203.7199997899999</c:v>
                </c:pt>
                <c:pt idx="205">
                  <c:v>204.919999838</c:v>
                </c:pt>
                <c:pt idx="206">
                  <c:v>205.919999838</c:v>
                </c:pt>
                <c:pt idx="207">
                  <c:v>206.669999838</c:v>
                </c:pt>
                <c:pt idx="208">
                  <c:v>207.659999847</c:v>
                </c:pt>
                <c:pt idx="209">
                  <c:v>208.75</c:v>
                </c:pt>
                <c:pt idx="210">
                  <c:v>210.059999943</c:v>
                </c:pt>
                <c:pt idx="211">
                  <c:v>210.909999847</c:v>
                </c:pt>
                <c:pt idx="212">
                  <c:v>212.039999962</c:v>
                </c:pt>
                <c:pt idx="213">
                  <c:v>213.319999933</c:v>
                </c:pt>
                <c:pt idx="214">
                  <c:v>214.9599998</c:v>
                </c:pt>
                <c:pt idx="215">
                  <c:v>216.5</c:v>
                </c:pt>
                <c:pt idx="216">
                  <c:v>218.96999979</c:v>
                </c:pt>
                <c:pt idx="217">
                  <c:v>220.229999781</c:v>
                </c:pt>
                <c:pt idx="218">
                  <c:v>222.579999924</c:v>
                </c:pt>
                <c:pt idx="219">
                  <c:v>227.779999971</c:v>
                </c:pt>
                <c:pt idx="220">
                  <c:v>232.669999838</c:v>
                </c:pt>
                <c:pt idx="221">
                  <c:v>237.699999809</c:v>
                </c:pt>
                <c:pt idx="222">
                  <c:v>241.299999952</c:v>
                </c:pt>
                <c:pt idx="223">
                  <c:v>244.899999857</c:v>
                </c:pt>
                <c:pt idx="224">
                  <c:v>249.049999952</c:v>
                </c:pt>
                <c:pt idx="225">
                  <c:v>253.779999971</c:v>
                </c:pt>
                <c:pt idx="226">
                  <c:v>256.7399997709986</c:v>
                </c:pt>
                <c:pt idx="227">
                  <c:v>257.869999886</c:v>
                </c:pt>
                <c:pt idx="228">
                  <c:v>258.859999895</c:v>
                </c:pt>
                <c:pt idx="229">
                  <c:v>259.7299997809992</c:v>
                </c:pt>
                <c:pt idx="230">
                  <c:v>260.829999924</c:v>
                </c:pt>
                <c:pt idx="231">
                  <c:v>261.859999895</c:v>
                </c:pt>
                <c:pt idx="232">
                  <c:v>262.5999999049992</c:v>
                </c:pt>
                <c:pt idx="233">
                  <c:v>263.5399999619966</c:v>
                </c:pt>
                <c:pt idx="234">
                  <c:v>264.5399999619966</c:v>
                </c:pt>
                <c:pt idx="235">
                  <c:v>266.389999866</c:v>
                </c:pt>
                <c:pt idx="236">
                  <c:v>268.549999952</c:v>
                </c:pt>
                <c:pt idx="237">
                  <c:v>273.2999999519951</c:v>
                </c:pt>
                <c:pt idx="238">
                  <c:v>275.549999952</c:v>
                </c:pt>
                <c:pt idx="239">
                  <c:v>276.9799997809992</c:v>
                </c:pt>
                <c:pt idx="240">
                  <c:v>278.109999895</c:v>
                </c:pt>
                <c:pt idx="241">
                  <c:v>279.329999924</c:v>
                </c:pt>
                <c:pt idx="242">
                  <c:v>280.5999999049992</c:v>
                </c:pt>
                <c:pt idx="243">
                  <c:v>281.939999819</c:v>
                </c:pt>
                <c:pt idx="244">
                  <c:v>283.119999886</c:v>
                </c:pt>
                <c:pt idx="245">
                  <c:v>284.7999999519951</c:v>
                </c:pt>
                <c:pt idx="246">
                  <c:v>286.189999819</c:v>
                </c:pt>
                <c:pt idx="247">
                  <c:v>287.389999866</c:v>
                </c:pt>
                <c:pt idx="248">
                  <c:v>288.439999819</c:v>
                </c:pt>
                <c:pt idx="249">
                  <c:v>289.369999886</c:v>
                </c:pt>
                <c:pt idx="250">
                  <c:v>290.199999809</c:v>
                </c:pt>
                <c:pt idx="251">
                  <c:v>291.21999979</c:v>
                </c:pt>
                <c:pt idx="252">
                  <c:v>291.9799997809992</c:v>
                </c:pt>
                <c:pt idx="253">
                  <c:v>292.71999979</c:v>
                </c:pt>
                <c:pt idx="254">
                  <c:v>293.079999924</c:v>
                </c:pt>
                <c:pt idx="255">
                  <c:v>294.4299998279996</c:v>
                </c:pt>
                <c:pt idx="256">
                  <c:v>295.319999933</c:v>
                </c:pt>
                <c:pt idx="257">
                  <c:v>296.069999933</c:v>
                </c:pt>
                <c:pt idx="258">
                  <c:v>296.46999979</c:v>
                </c:pt>
                <c:pt idx="259">
                  <c:v>296.7899999619966</c:v>
                </c:pt>
                <c:pt idx="260">
                  <c:v>297.2999999519951</c:v>
                </c:pt>
                <c:pt idx="261">
                  <c:v>299.4899997709986</c:v>
                </c:pt>
                <c:pt idx="262">
                  <c:v>300.4299998279996</c:v>
                </c:pt>
                <c:pt idx="263">
                  <c:v>301.0</c:v>
                </c:pt>
                <c:pt idx="264">
                  <c:v>302.00999999</c:v>
                </c:pt>
                <c:pt idx="265">
                  <c:v>302.829999924</c:v>
                </c:pt>
              </c:numCache>
            </c:numRef>
          </c:xVal>
          <c:yVal>
            <c:numRef>
              <c:f>Sheet1!$N$1:$N$266</c:f>
              <c:numCache>
                <c:formatCode>General</c:formatCode>
                <c:ptCount val="266"/>
                <c:pt idx="1">
                  <c:v>1.36915354108</c:v>
                </c:pt>
                <c:pt idx="2">
                  <c:v>1.79363599182</c:v>
                </c:pt>
                <c:pt idx="3">
                  <c:v>1.66459534884</c:v>
                </c:pt>
                <c:pt idx="4">
                  <c:v>1.32246203554</c:v>
                </c:pt>
                <c:pt idx="5">
                  <c:v>0.935101634684</c:v>
                </c:pt>
                <c:pt idx="6">
                  <c:v>1.696543618</c:v>
                </c:pt>
                <c:pt idx="7">
                  <c:v>2.36278185745</c:v>
                </c:pt>
                <c:pt idx="8">
                  <c:v>2.335782524269998</c:v>
                </c:pt>
                <c:pt idx="9">
                  <c:v>2.33369879518</c:v>
                </c:pt>
                <c:pt idx="10">
                  <c:v>2.28492762186</c:v>
                </c:pt>
                <c:pt idx="11">
                  <c:v>2.75121454545</c:v>
                </c:pt>
                <c:pt idx="12">
                  <c:v>2.63898494624</c:v>
                </c:pt>
                <c:pt idx="13">
                  <c:v>2.491605095539997</c:v>
                </c:pt>
                <c:pt idx="14">
                  <c:v>2.591254113349998</c:v>
                </c:pt>
                <c:pt idx="15">
                  <c:v>2.70812765957</c:v>
                </c:pt>
                <c:pt idx="16">
                  <c:v>3.06232098765</c:v>
                </c:pt>
                <c:pt idx="17">
                  <c:v>2.96463073852</c:v>
                </c:pt>
                <c:pt idx="18">
                  <c:v>2.79222033898</c:v>
                </c:pt>
                <c:pt idx="19">
                  <c:v>2.7239772296</c:v>
                </c:pt>
                <c:pt idx="20">
                  <c:v>2.7070848329</c:v>
                </c:pt>
                <c:pt idx="21">
                  <c:v>2.657872909699999</c:v>
                </c:pt>
                <c:pt idx="22">
                  <c:v>2.68104651163</c:v>
                </c:pt>
                <c:pt idx="23">
                  <c:v>2.78016901408</c:v>
                </c:pt>
                <c:pt idx="24">
                  <c:v>2.76772623574</c:v>
                </c:pt>
                <c:pt idx="25">
                  <c:v>2.66721594684</c:v>
                </c:pt>
                <c:pt idx="26">
                  <c:v>2.28873429952</c:v>
                </c:pt>
                <c:pt idx="27">
                  <c:v>2.23816455696</c:v>
                </c:pt>
                <c:pt idx="28">
                  <c:v>2.5097765043</c:v>
                </c:pt>
                <c:pt idx="29">
                  <c:v>2.60945104334</c:v>
                </c:pt>
                <c:pt idx="30">
                  <c:v>2.72444290657</c:v>
                </c:pt>
                <c:pt idx="31">
                  <c:v>2.12182594417</c:v>
                </c:pt>
                <c:pt idx="32">
                  <c:v>1.65292643052</c:v>
                </c:pt>
                <c:pt idx="33">
                  <c:v>1.10284592145</c:v>
                </c:pt>
                <c:pt idx="34">
                  <c:v>1.25106968326</c:v>
                </c:pt>
                <c:pt idx="35">
                  <c:v>1.691256</c:v>
                </c:pt>
                <c:pt idx="36">
                  <c:v>2.2482487725</c:v>
                </c:pt>
                <c:pt idx="37">
                  <c:v>2.48532363636</c:v>
                </c:pt>
                <c:pt idx="38">
                  <c:v>2.27348807631</c:v>
                </c:pt>
                <c:pt idx="39">
                  <c:v>1.74371180124</c:v>
                </c:pt>
                <c:pt idx="40">
                  <c:v>2.17692035398</c:v>
                </c:pt>
                <c:pt idx="41">
                  <c:v>2.52567689162</c:v>
                </c:pt>
                <c:pt idx="42">
                  <c:v>2.57109034268</c:v>
                </c:pt>
                <c:pt idx="43">
                  <c:v>2.52143369176</c:v>
                </c:pt>
                <c:pt idx="44">
                  <c:v>2.68690225564</c:v>
                </c:pt>
                <c:pt idx="45">
                  <c:v>2.73333858268</c:v>
                </c:pt>
                <c:pt idx="46">
                  <c:v>2.5117676951</c:v>
                </c:pt>
                <c:pt idx="47">
                  <c:v>2.68280353982</c:v>
                </c:pt>
                <c:pt idx="48">
                  <c:v>2.8909958159</c:v>
                </c:pt>
                <c:pt idx="49">
                  <c:v>2.80139055794</c:v>
                </c:pt>
                <c:pt idx="50">
                  <c:v>2.77682442748</c:v>
                </c:pt>
                <c:pt idx="51">
                  <c:v>2.68810108303</c:v>
                </c:pt>
                <c:pt idx="52">
                  <c:v>2.70421399177</c:v>
                </c:pt>
                <c:pt idx="53">
                  <c:v>2.76903018109</c:v>
                </c:pt>
                <c:pt idx="54">
                  <c:v>2.7626506986</c:v>
                </c:pt>
                <c:pt idx="55">
                  <c:v>2.75988110403</c:v>
                </c:pt>
                <c:pt idx="56">
                  <c:v>2.80251388889</c:v>
                </c:pt>
                <c:pt idx="57">
                  <c:v>2.80167920792</c:v>
                </c:pt>
                <c:pt idx="58">
                  <c:v>2.82678350515</c:v>
                </c:pt>
                <c:pt idx="59">
                  <c:v>2.85075</c:v>
                </c:pt>
                <c:pt idx="60">
                  <c:v>2.6653086771</c:v>
                </c:pt>
                <c:pt idx="61">
                  <c:v>2.73257821782</c:v>
                </c:pt>
                <c:pt idx="62">
                  <c:v>2.82072657744</c:v>
                </c:pt>
                <c:pt idx="63">
                  <c:v>2.89759064327</c:v>
                </c:pt>
                <c:pt idx="64">
                  <c:v>2.88453333333</c:v>
                </c:pt>
                <c:pt idx="65">
                  <c:v>2.91357142857</c:v>
                </c:pt>
                <c:pt idx="66">
                  <c:v>2.55001846154</c:v>
                </c:pt>
                <c:pt idx="67">
                  <c:v>2.54228405797</c:v>
                </c:pt>
                <c:pt idx="68">
                  <c:v>2.49109976798</c:v>
                </c:pt>
                <c:pt idx="69">
                  <c:v>2.182944</c:v>
                </c:pt>
                <c:pt idx="70">
                  <c:v>1.72662467192</c:v>
                </c:pt>
                <c:pt idx="71">
                  <c:v>1.58723024055</c:v>
                </c:pt>
                <c:pt idx="72">
                  <c:v>1.91924210526</c:v>
                </c:pt>
                <c:pt idx="73">
                  <c:v>1.745904209</c:v>
                </c:pt>
                <c:pt idx="74">
                  <c:v>1.8251778563</c:v>
                </c:pt>
                <c:pt idx="75">
                  <c:v>2.081959623149999</c:v>
                </c:pt>
                <c:pt idx="76">
                  <c:v>1.64653754081</c:v>
                </c:pt>
                <c:pt idx="77">
                  <c:v>1.80725773196</c:v>
                </c:pt>
                <c:pt idx="78">
                  <c:v>2.05075753604</c:v>
                </c:pt>
                <c:pt idx="79">
                  <c:v>2.2112574103</c:v>
                </c:pt>
                <c:pt idx="80">
                  <c:v>2.375402799379997</c:v>
                </c:pt>
                <c:pt idx="81">
                  <c:v>2.38049904031</c:v>
                </c:pt>
                <c:pt idx="82">
                  <c:v>2.38407704655</c:v>
                </c:pt>
                <c:pt idx="83">
                  <c:v>2.40059744991</c:v>
                </c:pt>
                <c:pt idx="84">
                  <c:v>2.08048695652</c:v>
                </c:pt>
                <c:pt idx="85">
                  <c:v>1.94649907579</c:v>
                </c:pt>
                <c:pt idx="86">
                  <c:v>1.96465760198</c:v>
                </c:pt>
                <c:pt idx="87">
                  <c:v>2.50619565217</c:v>
                </c:pt>
                <c:pt idx="88">
                  <c:v>2.49337263158</c:v>
                </c:pt>
                <c:pt idx="89">
                  <c:v>2.46749830508</c:v>
                </c:pt>
                <c:pt idx="90">
                  <c:v>2.44393302892</c:v>
                </c:pt>
                <c:pt idx="91">
                  <c:v>2.48046073298</c:v>
                </c:pt>
                <c:pt idx="92">
                  <c:v>2.83470941884</c:v>
                </c:pt>
                <c:pt idx="93">
                  <c:v>2.57621176471</c:v>
                </c:pt>
                <c:pt idx="94">
                  <c:v>1.79634033149</c:v>
                </c:pt>
                <c:pt idx="95">
                  <c:v>1.92981372549</c:v>
                </c:pt>
                <c:pt idx="96">
                  <c:v>1.92864477612</c:v>
                </c:pt>
                <c:pt idx="97">
                  <c:v>1.90462794349</c:v>
                </c:pt>
                <c:pt idx="98">
                  <c:v>1.94948998665</c:v>
                </c:pt>
                <c:pt idx="99">
                  <c:v>1.89374246575</c:v>
                </c:pt>
                <c:pt idx="100">
                  <c:v>1.36062429606</c:v>
                </c:pt>
                <c:pt idx="101">
                  <c:v>0.874398472311</c:v>
                </c:pt>
                <c:pt idx="102">
                  <c:v>1.31309125841</c:v>
                </c:pt>
                <c:pt idx="103">
                  <c:v>1.77202478315</c:v>
                </c:pt>
                <c:pt idx="104">
                  <c:v>1.95772384937</c:v>
                </c:pt>
                <c:pt idx="105">
                  <c:v>1.57687179487</c:v>
                </c:pt>
                <c:pt idx="106">
                  <c:v>1.43444367015</c:v>
                </c:pt>
                <c:pt idx="107">
                  <c:v>1.611953125</c:v>
                </c:pt>
                <c:pt idx="108">
                  <c:v>1.59158371041</c:v>
                </c:pt>
                <c:pt idx="109">
                  <c:v>1.75821894219</c:v>
                </c:pt>
                <c:pt idx="110">
                  <c:v>1.74220326223</c:v>
                </c:pt>
                <c:pt idx="111">
                  <c:v>1.84285486019</c:v>
                </c:pt>
                <c:pt idx="112">
                  <c:v>1.72444141069</c:v>
                </c:pt>
                <c:pt idx="113">
                  <c:v>1.62004220399</c:v>
                </c:pt>
                <c:pt idx="114">
                  <c:v>1.2292354049</c:v>
                </c:pt>
                <c:pt idx="115">
                  <c:v>1.4099379845</c:v>
                </c:pt>
                <c:pt idx="116">
                  <c:v>1.24724288107</c:v>
                </c:pt>
                <c:pt idx="117">
                  <c:v>1.74767021277</c:v>
                </c:pt>
                <c:pt idx="118">
                  <c:v>1.41149538462</c:v>
                </c:pt>
                <c:pt idx="119">
                  <c:v>1.03136214605</c:v>
                </c:pt>
                <c:pt idx="120">
                  <c:v>1.59889790898</c:v>
                </c:pt>
                <c:pt idx="121">
                  <c:v>1.58414916585</c:v>
                </c:pt>
                <c:pt idx="122">
                  <c:v>1.39945400593</c:v>
                </c:pt>
                <c:pt idx="123">
                  <c:v>0.967188712522</c:v>
                </c:pt>
                <c:pt idx="124">
                  <c:v>1.03663636364</c:v>
                </c:pt>
                <c:pt idx="125">
                  <c:v>1.20651126851</c:v>
                </c:pt>
                <c:pt idx="126">
                  <c:v>1.2083642732</c:v>
                </c:pt>
                <c:pt idx="127">
                  <c:v>1.51929969104</c:v>
                </c:pt>
                <c:pt idx="128">
                  <c:v>1.81497435897</c:v>
                </c:pt>
                <c:pt idx="129">
                  <c:v>1.7750974359</c:v>
                </c:pt>
                <c:pt idx="130">
                  <c:v>1.14297723292</c:v>
                </c:pt>
                <c:pt idx="131">
                  <c:v>1.20809912536</c:v>
                </c:pt>
                <c:pt idx="132">
                  <c:v>0.998392714855</c:v>
                </c:pt>
                <c:pt idx="133">
                  <c:v>1.29201444043</c:v>
                </c:pt>
                <c:pt idx="134">
                  <c:v>1.18039509733</c:v>
                </c:pt>
                <c:pt idx="135">
                  <c:v>1.23887758945</c:v>
                </c:pt>
                <c:pt idx="136">
                  <c:v>0.939743641913</c:v>
                </c:pt>
                <c:pt idx="137">
                  <c:v>1.01106099815</c:v>
                </c:pt>
                <c:pt idx="138">
                  <c:v>1.12318207283</c:v>
                </c:pt>
                <c:pt idx="139">
                  <c:v>0.961872129112</c:v>
                </c:pt>
                <c:pt idx="140">
                  <c:v>1.00057956016</c:v>
                </c:pt>
                <c:pt idx="141">
                  <c:v>1.33908672566</c:v>
                </c:pt>
                <c:pt idx="142">
                  <c:v>0.919197003745</c:v>
                </c:pt>
                <c:pt idx="143">
                  <c:v>0.881040540541</c:v>
                </c:pt>
                <c:pt idx="144">
                  <c:v>0.793625979843</c:v>
                </c:pt>
                <c:pt idx="145">
                  <c:v>0.620635514019</c:v>
                </c:pt>
                <c:pt idx="146">
                  <c:v>1.69663474692</c:v>
                </c:pt>
                <c:pt idx="147">
                  <c:v>0.543461397731</c:v>
                </c:pt>
                <c:pt idx="148">
                  <c:v>0.29170606463</c:v>
                </c:pt>
                <c:pt idx="149">
                  <c:v>0.392544708778</c:v>
                </c:pt>
                <c:pt idx="150">
                  <c:v>0.861747954173</c:v>
                </c:pt>
                <c:pt idx="151">
                  <c:v>0.440645411699</c:v>
                </c:pt>
                <c:pt idx="152">
                  <c:v>0.531267281106</c:v>
                </c:pt>
                <c:pt idx="153">
                  <c:v>0.360423615338</c:v>
                </c:pt>
                <c:pt idx="154">
                  <c:v>0.716448818898</c:v>
                </c:pt>
                <c:pt idx="155">
                  <c:v>1.21090799397</c:v>
                </c:pt>
                <c:pt idx="156">
                  <c:v>1.07106556142</c:v>
                </c:pt>
                <c:pt idx="157">
                  <c:v>1.61659428571</c:v>
                </c:pt>
                <c:pt idx="158">
                  <c:v>1.6341641791</c:v>
                </c:pt>
                <c:pt idx="159">
                  <c:v>1.50248428835</c:v>
                </c:pt>
                <c:pt idx="160">
                  <c:v>1.13863195951</c:v>
                </c:pt>
                <c:pt idx="161">
                  <c:v>1.25212403101</c:v>
                </c:pt>
                <c:pt idx="162">
                  <c:v>1.25725181347</c:v>
                </c:pt>
                <c:pt idx="163">
                  <c:v>1.3959541109</c:v>
                </c:pt>
                <c:pt idx="164">
                  <c:v>1.43554724818</c:v>
                </c:pt>
                <c:pt idx="165">
                  <c:v>1.4023681592</c:v>
                </c:pt>
                <c:pt idx="166">
                  <c:v>1.61609411765</c:v>
                </c:pt>
                <c:pt idx="167">
                  <c:v>1.61766627219</c:v>
                </c:pt>
                <c:pt idx="168">
                  <c:v>1.43432698094</c:v>
                </c:pt>
                <c:pt idx="169">
                  <c:v>1.42361866126</c:v>
                </c:pt>
                <c:pt idx="170">
                  <c:v>0.832460236887</c:v>
                </c:pt>
                <c:pt idx="171">
                  <c:v>0.866098176718</c:v>
                </c:pt>
                <c:pt idx="172">
                  <c:v>1.51852805888</c:v>
                </c:pt>
                <c:pt idx="173">
                  <c:v>1.66110979929</c:v>
                </c:pt>
                <c:pt idx="174">
                  <c:v>1.19617740586</c:v>
                </c:pt>
                <c:pt idx="175">
                  <c:v>0.984777304965</c:v>
                </c:pt>
                <c:pt idx="176">
                  <c:v>0.95843767313</c:v>
                </c:pt>
                <c:pt idx="177">
                  <c:v>1.17230007734</c:v>
                </c:pt>
                <c:pt idx="178">
                  <c:v>1.66493493976</c:v>
                </c:pt>
                <c:pt idx="179">
                  <c:v>1.59981372549</c:v>
                </c:pt>
                <c:pt idx="180">
                  <c:v>1.80528039702</c:v>
                </c:pt>
                <c:pt idx="181">
                  <c:v>2.06834444444</c:v>
                </c:pt>
                <c:pt idx="182">
                  <c:v>2.03443962848</c:v>
                </c:pt>
                <c:pt idx="183">
                  <c:v>1.93832112676</c:v>
                </c:pt>
                <c:pt idx="184">
                  <c:v>2.014684133919999</c:v>
                </c:pt>
                <c:pt idx="185">
                  <c:v>2.18104697987</c:v>
                </c:pt>
                <c:pt idx="186">
                  <c:v>1.87050753187</c:v>
                </c:pt>
                <c:pt idx="187">
                  <c:v>1.74457213317</c:v>
                </c:pt>
                <c:pt idx="188">
                  <c:v>1.86212563667</c:v>
                </c:pt>
                <c:pt idx="189">
                  <c:v>1.88479338843</c:v>
                </c:pt>
                <c:pt idx="190">
                  <c:v>2.00826580922</c:v>
                </c:pt>
                <c:pt idx="191">
                  <c:v>2.32315151515</c:v>
                </c:pt>
                <c:pt idx="192">
                  <c:v>2.57458987784</c:v>
                </c:pt>
                <c:pt idx="193">
                  <c:v>2.39366183575</c:v>
                </c:pt>
                <c:pt idx="194">
                  <c:v>2.30762666667</c:v>
                </c:pt>
                <c:pt idx="195">
                  <c:v>2.29802816901</c:v>
                </c:pt>
                <c:pt idx="196">
                  <c:v>1.9251010453</c:v>
                </c:pt>
                <c:pt idx="197">
                  <c:v>1.93191189427</c:v>
                </c:pt>
                <c:pt idx="198">
                  <c:v>1.70693799682</c:v>
                </c:pt>
                <c:pt idx="199">
                  <c:v>1.71795173137</c:v>
                </c:pt>
                <c:pt idx="200">
                  <c:v>1.99045083207</c:v>
                </c:pt>
                <c:pt idx="201">
                  <c:v>1.82382625864</c:v>
                </c:pt>
                <c:pt idx="202">
                  <c:v>1.64259459459</c:v>
                </c:pt>
                <c:pt idx="203">
                  <c:v>0.803559118236</c:v>
                </c:pt>
                <c:pt idx="204">
                  <c:v>0.797106995885</c:v>
                </c:pt>
                <c:pt idx="205">
                  <c:v>1.40754868062</c:v>
                </c:pt>
                <c:pt idx="206">
                  <c:v>1.66282197802</c:v>
                </c:pt>
                <c:pt idx="207">
                  <c:v>1.890798151</c:v>
                </c:pt>
                <c:pt idx="208">
                  <c:v>1.74440133779</c:v>
                </c:pt>
                <c:pt idx="209">
                  <c:v>1.41883483483</c:v>
                </c:pt>
                <c:pt idx="210">
                  <c:v>1.2591788953</c:v>
                </c:pt>
                <c:pt idx="211">
                  <c:v>1.65807486631</c:v>
                </c:pt>
                <c:pt idx="212">
                  <c:v>1.43090558767</c:v>
                </c:pt>
                <c:pt idx="213">
                  <c:v>1.11030160067</c:v>
                </c:pt>
                <c:pt idx="214">
                  <c:v>0.930353856124</c:v>
                </c:pt>
                <c:pt idx="215">
                  <c:v>0.735374301676</c:v>
                </c:pt>
                <c:pt idx="216">
                  <c:v>0.668661337821</c:v>
                </c:pt>
                <c:pt idx="217">
                  <c:v>0.79301805675</c:v>
                </c:pt>
                <c:pt idx="218">
                  <c:v>0.528492637216</c:v>
                </c:pt>
                <c:pt idx="219">
                  <c:v>0.285679748823</c:v>
                </c:pt>
                <c:pt idx="220">
                  <c:v>0.345081452826</c:v>
                </c:pt>
                <c:pt idx="221">
                  <c:v>0.288706886045</c:v>
                </c:pt>
                <c:pt idx="222">
                  <c:v>0.446502525253</c:v>
                </c:pt>
                <c:pt idx="223">
                  <c:v>0.249832287507</c:v>
                </c:pt>
                <c:pt idx="224">
                  <c:v>0.404098434004</c:v>
                </c:pt>
                <c:pt idx="225">
                  <c:v>0.341145580589</c:v>
                </c:pt>
                <c:pt idx="226">
                  <c:v>0.452131560532</c:v>
                </c:pt>
                <c:pt idx="227">
                  <c:v>1.17448983543</c:v>
                </c:pt>
                <c:pt idx="228">
                  <c:v>1.63695964126</c:v>
                </c:pt>
                <c:pt idx="229">
                  <c:v>1.77234871795</c:v>
                </c:pt>
                <c:pt idx="230">
                  <c:v>1.68451792829</c:v>
                </c:pt>
                <c:pt idx="231">
                  <c:v>1.48025862069</c:v>
                </c:pt>
                <c:pt idx="232">
                  <c:v>2.09973579109</c:v>
                </c:pt>
                <c:pt idx="233">
                  <c:v>1.6903356974</c:v>
                </c:pt>
                <c:pt idx="234">
                  <c:v>1.5544717608</c:v>
                </c:pt>
                <c:pt idx="235">
                  <c:v>0.838132879046</c:v>
                </c:pt>
                <c:pt idx="236">
                  <c:v>0.598379844961</c:v>
                </c:pt>
                <c:pt idx="237">
                  <c:v>0.35512908778</c:v>
                </c:pt>
                <c:pt idx="238">
                  <c:v>0.653488156061</c:v>
                </c:pt>
                <c:pt idx="239">
                  <c:v>1.07234208552</c:v>
                </c:pt>
                <c:pt idx="240">
                  <c:v>1.33770327553</c:v>
                </c:pt>
                <c:pt idx="241">
                  <c:v>1.230208</c:v>
                </c:pt>
                <c:pt idx="242">
                  <c:v>1.28674363328</c:v>
                </c:pt>
                <c:pt idx="243">
                  <c:v>1.10995662651</c:v>
                </c:pt>
                <c:pt idx="244">
                  <c:v>1.20317788018</c:v>
                </c:pt>
                <c:pt idx="245">
                  <c:v>0.919757269279</c:v>
                </c:pt>
                <c:pt idx="246">
                  <c:v>1.14730970724</c:v>
                </c:pt>
                <c:pt idx="247">
                  <c:v>1.1850748422</c:v>
                </c:pt>
                <c:pt idx="248">
                  <c:v>1.44256603774</c:v>
                </c:pt>
                <c:pt idx="249">
                  <c:v>1.65362962963</c:v>
                </c:pt>
                <c:pt idx="250">
                  <c:v>1.75662702703</c:v>
                </c:pt>
                <c:pt idx="251">
                  <c:v>1.7661356674</c:v>
                </c:pt>
                <c:pt idx="252">
                  <c:v>2.10230014859</c:v>
                </c:pt>
                <c:pt idx="253">
                  <c:v>1.70045271318</c:v>
                </c:pt>
                <c:pt idx="254">
                  <c:v>1.70194029851</c:v>
                </c:pt>
                <c:pt idx="255">
                  <c:v>1.49062211615</c:v>
                </c:pt>
                <c:pt idx="256">
                  <c:v>1.74456637168</c:v>
                </c:pt>
                <c:pt idx="257">
                  <c:v>2.22174698795</c:v>
                </c:pt>
                <c:pt idx="258">
                  <c:v>1.6035210356</c:v>
                </c:pt>
                <c:pt idx="259">
                  <c:v>1.57338181818</c:v>
                </c:pt>
                <c:pt idx="260">
                  <c:v>1.59960784314</c:v>
                </c:pt>
                <c:pt idx="261">
                  <c:v>1.68617700916</c:v>
                </c:pt>
                <c:pt idx="262">
                  <c:v>2.09079380215</c:v>
                </c:pt>
                <c:pt idx="263">
                  <c:v>2.21374020619</c:v>
                </c:pt>
                <c:pt idx="264">
                  <c:v>1.80508048512</c:v>
                </c:pt>
                <c:pt idx="265">
                  <c:v>1.79984678523</c:v>
                </c:pt>
              </c:numCache>
            </c:numRef>
          </c:yVal>
          <c:smooth val="0"/>
        </c:ser>
        <c:dLbls>
          <c:showLegendKey val="0"/>
          <c:showVal val="0"/>
          <c:showCatName val="0"/>
          <c:showSerName val="0"/>
          <c:showPercent val="0"/>
          <c:showBubbleSize val="0"/>
        </c:dLbls>
        <c:axId val="-506087056"/>
        <c:axId val="-508510880"/>
      </c:scatterChart>
      <c:valAx>
        <c:axId val="-506087056"/>
        <c:scaling>
          <c:orientation val="minMax"/>
          <c:max val="300.0"/>
          <c:min val="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smtClean="0">
                    <a:solidFill>
                      <a:schemeClr val="tx1"/>
                    </a:solidFill>
                  </a:rPr>
                  <a:t>Time</a:t>
                </a:r>
                <a:endParaRPr lang="en-US" dirty="0">
                  <a:solidFill>
                    <a:schemeClr val="tx1"/>
                  </a:solidFill>
                </a:endParaRP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solidFill>
            <a:round/>
            <a:tailEnd type="triangle" w="sm" len="med"/>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508510880"/>
        <c:crosses val="autoZero"/>
        <c:crossBetween val="midCat"/>
      </c:valAx>
      <c:valAx>
        <c:axId val="-508510880"/>
        <c:scaling>
          <c:orientation val="minMax"/>
          <c:max val="3.5"/>
          <c:min val="0.0"/>
        </c:scaling>
        <c:delete val="0"/>
        <c:axPos val="l"/>
        <c:title>
          <c:tx>
            <c:rich>
              <a:bodyPr rot="-5400000" spcFirstLastPara="1" vertOverflow="ellipsis" vert="horz" wrap="square" anchor="ctr" anchorCtr="1"/>
              <a:lstStyle/>
              <a:p>
                <a:pPr>
                  <a:defRPr sz="1400" b="0" i="0" u="none" strike="noStrike" kern="1200" baseline="0">
                    <a:solidFill>
                      <a:srgbClr val="0070C0"/>
                    </a:solidFill>
                    <a:latin typeface="+mn-lt"/>
                    <a:ea typeface="+mn-ea"/>
                    <a:cs typeface="+mn-cs"/>
                  </a:defRPr>
                </a:pPr>
                <a:r>
                  <a:rPr lang="en-US" b="1" dirty="0" smtClean="0">
                    <a:solidFill>
                      <a:srgbClr val="0070C0"/>
                    </a:solidFill>
                  </a:rPr>
                  <a:t>Throughput</a:t>
                </a:r>
                <a:endParaRPr lang="en-US" b="1" dirty="0">
                  <a:solidFill>
                    <a:srgbClr val="0070C0"/>
                  </a:solidFill>
                </a:endParaRPr>
              </a:p>
            </c:rich>
          </c:tx>
          <c:layout>
            <c:manualLayout>
              <c:xMode val="edge"/>
              <c:yMode val="edge"/>
              <c:x val="0.125217573650394"/>
              <c:y val="0.21546474616596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rgbClr val="0070C0"/>
                  </a:solidFill>
                  <a:latin typeface="+mn-lt"/>
                  <a:ea typeface="+mn-ea"/>
                  <a:cs typeface="+mn-cs"/>
                </a:defRPr>
              </a:pPr>
              <a:endParaRPr lang="en-US"/>
            </a:p>
          </c:txPr>
        </c:title>
        <c:numFmt formatCode="General" sourceLinked="1"/>
        <c:majorTickMark val="out"/>
        <c:minorTickMark val="none"/>
        <c:tickLblPos val="nextTo"/>
        <c:spPr>
          <a:solidFill>
            <a:schemeClr val="bg1"/>
          </a:solidFill>
          <a:ln w="9525" cap="flat" cmpd="sng" algn="ctr">
            <a:solidFill>
              <a:schemeClr val="tx1"/>
            </a:solidFill>
            <a:round/>
            <a:headEnd type="none" w="sm" len="med"/>
            <a:tailEnd type="triangle" w="sm" len="sm"/>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506087056"/>
        <c:crosses val="autoZero"/>
        <c:crossBetween val="midCat"/>
        <c:majorUnit val="1.0"/>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EE27E-D0E0-754F-89D9-7E996A41275D}" type="datetimeFigureOut">
              <a:rPr lang="en-US" smtClean="0"/>
              <a:t>8/23/17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58D69D-E82F-E54F-B8DC-D196FC61EE80}" type="slidenum">
              <a:rPr lang="en-US" smtClean="0"/>
              <a:t>‹#›</a:t>
            </a:fld>
            <a:endParaRPr lang="en-US"/>
          </a:p>
        </p:txBody>
      </p:sp>
    </p:spTree>
    <p:extLst>
      <p:ext uri="{BB962C8B-B14F-4D97-AF65-F5344CB8AC3E}">
        <p14:creationId xmlns:p14="http://schemas.microsoft.com/office/powerpoint/2010/main" val="53254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I’m going to talk about neural adaptive video streaming with </a:t>
            </a:r>
            <a:r>
              <a:rPr lang="en-US" baseline="0" dirty="0" err="1" smtClean="0"/>
              <a:t>Pensieve</a:t>
            </a:r>
            <a:r>
              <a:rPr lang="en-US" baseline="0" dirty="0" smtClean="0"/>
              <a:t>. This is a joint work with Ravi and Mohammad from MIT. </a:t>
            </a:r>
          </a:p>
          <a:p>
            <a:endParaRPr lang="en-US" baseline="0" dirty="0" smtClean="0"/>
          </a:p>
        </p:txBody>
      </p:sp>
      <p:sp>
        <p:nvSpPr>
          <p:cNvPr id="4" name="Slide Number Placeholder 3"/>
          <p:cNvSpPr>
            <a:spLocks noGrp="1"/>
          </p:cNvSpPr>
          <p:nvPr>
            <p:ph type="sldNum" sz="quarter" idx="10"/>
          </p:nvPr>
        </p:nvSpPr>
        <p:spPr/>
        <p:txBody>
          <a:bodyPr/>
          <a:lstStyle/>
          <a:p>
            <a:fld id="{E958D69D-E82F-E54F-B8DC-D196FC61EE80}" type="slidenum">
              <a:rPr lang="en-US" smtClean="0"/>
              <a:t>0</a:t>
            </a:fld>
            <a:endParaRPr lang="en-US"/>
          </a:p>
        </p:txBody>
      </p:sp>
    </p:spTree>
    <p:extLst>
      <p:ext uri="{BB962C8B-B14F-4D97-AF65-F5344CB8AC3E}">
        <p14:creationId xmlns:p14="http://schemas.microsoft.com/office/powerpoint/2010/main" val="2003978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how do we train the neural network? Or in other words, how do we improve the bitrate adaptation policy?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key idea is you run the system, you collect experience data, which is the trajectory of state, action and reward: what state did I visited, what action did I take and what reward did I receive.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train, we basically use gradient descent to move the neural network parameters in a direction that can increase the reward.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Remember, the goal is to maximize total reward, we can take the gradient of the total reward and move the neural net parameter in the direction of the gradient. </a:t>
            </a:r>
          </a:p>
          <a:p>
            <a:endParaRPr lang="en-US" baseline="0" dirty="0" smtClean="0"/>
          </a:p>
          <a:p>
            <a:r>
              <a:rPr lang="en-US" baseline="0" dirty="0" smtClean="0"/>
              <a:t>[click] In practice, the gradient of total reward can be estimated empirically from the experience data.</a:t>
            </a:r>
          </a:p>
          <a:p>
            <a:endParaRPr lang="en-US" baseline="0" dirty="0" smtClean="0"/>
          </a:p>
          <a:p>
            <a:r>
              <a:rPr lang="en-US" baseline="0" dirty="0" smtClean="0"/>
              <a:t>The details of this math and the specific algorithm is in the paper, but the key take away is that we train the neural network essentially through a guided process of trial and error, exploring different actions and learning what actions provide better reward.</a:t>
            </a:r>
          </a:p>
        </p:txBody>
      </p:sp>
      <p:sp>
        <p:nvSpPr>
          <p:cNvPr id="4" name="Slide Number Placeholder 3"/>
          <p:cNvSpPr>
            <a:spLocks noGrp="1"/>
          </p:cNvSpPr>
          <p:nvPr>
            <p:ph type="sldNum" sz="quarter" idx="10"/>
          </p:nvPr>
        </p:nvSpPr>
        <p:spPr/>
        <p:txBody>
          <a:bodyPr/>
          <a:lstStyle/>
          <a:p>
            <a:fld id="{E958D69D-E82F-E54F-B8DC-D196FC61EE80}" type="slidenum">
              <a:rPr lang="en-US" smtClean="0"/>
              <a:t>9</a:t>
            </a:fld>
            <a:endParaRPr lang="en-US"/>
          </a:p>
        </p:txBody>
      </p:sp>
    </p:spTree>
    <p:extLst>
      <p:ext uri="{BB962C8B-B14F-4D97-AF65-F5344CB8AC3E}">
        <p14:creationId xmlns:p14="http://schemas.microsoft.com/office/powerpoint/2010/main" val="1702867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At a high level, there are some nice properties of this Reinforcement Learning framework that fit exactly for the bitrate adaptation problem.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First, unlike the heuristics based methods, the learning approach can adapt faithfully to the underlining characteristics of the network </a:t>
            </a:r>
            <a:r>
              <a:rPr lang="en-US" baseline="0" dirty="0" smtClean="0"/>
              <a:t>in a data-driven way</a:t>
            </a:r>
            <a:r>
              <a:rPr lang="en-US" sz="1200" kern="1200" baseline="0" dirty="0" smtClean="0">
                <a:solidFill>
                  <a:schemeClr val="tx1"/>
                </a:solidFill>
                <a:effectLst/>
                <a:latin typeface="+mn-lt"/>
                <a:ea typeface="+mn-ea"/>
                <a:cs typeface="+mn-cs"/>
              </a:rPr>
              <a:t>. For example, after seeing many many examples in the cellular network, it will figure out quantitatively how much buffer it needs to build to cope for uncertainty  in the nature of the network.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Also, the framework allows you to optimize for a high level </a:t>
            </a:r>
            <a:r>
              <a:rPr lang="en-US" sz="1200" kern="1200" baseline="0" dirty="0" err="1" smtClean="0">
                <a:solidFill>
                  <a:schemeClr val="tx1"/>
                </a:solidFill>
                <a:effectLst/>
                <a:latin typeface="+mn-lt"/>
                <a:ea typeface="+mn-ea"/>
                <a:cs typeface="+mn-cs"/>
              </a:rPr>
              <a:t>QoE</a:t>
            </a:r>
            <a:r>
              <a:rPr lang="en-US" sz="1200" kern="1200" baseline="0" dirty="0" smtClean="0">
                <a:solidFill>
                  <a:schemeClr val="tx1"/>
                </a:solidFill>
                <a:effectLst/>
                <a:latin typeface="+mn-lt"/>
                <a:ea typeface="+mn-ea"/>
                <a:cs typeface="+mn-cs"/>
              </a:rPr>
              <a:t> metric end-to-end, without having to explicitly model how it is impacted by low level decisions. We can optimize for any arbitrary </a:t>
            </a:r>
            <a:r>
              <a:rPr lang="en-US" sz="1200" kern="1200" baseline="0" dirty="0" err="1" smtClean="0">
                <a:solidFill>
                  <a:schemeClr val="tx1"/>
                </a:solidFill>
                <a:effectLst/>
                <a:latin typeface="+mn-lt"/>
                <a:ea typeface="+mn-ea"/>
                <a:cs typeface="+mn-cs"/>
              </a:rPr>
              <a:t>QoE</a:t>
            </a:r>
            <a:r>
              <a:rPr lang="en-US" sz="1200" kern="1200" baseline="0" dirty="0" smtClean="0">
                <a:solidFill>
                  <a:schemeClr val="tx1"/>
                </a:solidFill>
                <a:effectLst/>
                <a:latin typeface="+mn-lt"/>
                <a:ea typeface="+mn-ea"/>
                <a:cs typeface="+mn-cs"/>
              </a:rPr>
              <a:t> metric as long as we can represent it through the reward signal.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addition, you can learn an ABR algorithm that takes as input raw high-dimensional signals, like the sequence of throughput samples, and extract useful information out of it. That's from the power of the underlining neural network.</a:t>
            </a:r>
            <a:endParaRPr lang="en-US" dirty="0"/>
          </a:p>
        </p:txBody>
      </p:sp>
      <p:sp>
        <p:nvSpPr>
          <p:cNvPr id="4" name="Slide Number Placeholder 3"/>
          <p:cNvSpPr>
            <a:spLocks noGrp="1"/>
          </p:cNvSpPr>
          <p:nvPr>
            <p:ph type="sldNum" sz="quarter" idx="10"/>
          </p:nvPr>
        </p:nvSpPr>
        <p:spPr/>
        <p:txBody>
          <a:bodyPr/>
          <a:lstStyle/>
          <a:p>
            <a:fld id="{E958D69D-E82F-E54F-B8DC-D196FC61EE80}" type="slidenum">
              <a:rPr lang="en-US" smtClean="0"/>
              <a:t>10</a:t>
            </a:fld>
            <a:endParaRPr lang="en-US"/>
          </a:p>
        </p:txBody>
      </p:sp>
    </p:spTree>
    <p:extLst>
      <p:ext uri="{BB962C8B-B14F-4D97-AF65-F5344CB8AC3E}">
        <p14:creationId xmlns:p14="http://schemas.microsoft.com/office/powerpoint/2010/main" val="1609666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in our actual implementation, we built a parallel training system to speed up the training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first collect large corpus of network traces from various datasets.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Using these traces, we have multiple workers that simulate the video streaming session over randomly sampled network traces.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parallel workers collect experience in the form of [state, action, reward] and communicate with a master.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master will compute the gradient using the method I described, and periodically update the neural net parameters, and send them back to the workers.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training will continue for roughly 10,000 video streaming sessions, until the bitrate adaptation policy converges.</a:t>
            </a:r>
          </a:p>
        </p:txBody>
      </p:sp>
      <p:sp>
        <p:nvSpPr>
          <p:cNvPr id="4" name="Slide Number Placeholder 3"/>
          <p:cNvSpPr>
            <a:spLocks noGrp="1"/>
          </p:cNvSpPr>
          <p:nvPr>
            <p:ph type="sldNum" sz="quarter" idx="10"/>
          </p:nvPr>
        </p:nvSpPr>
        <p:spPr/>
        <p:txBody>
          <a:bodyPr/>
          <a:lstStyle/>
          <a:p>
            <a:fld id="{E958D69D-E82F-E54F-B8DC-D196FC61EE80}" type="slidenum">
              <a:rPr lang="en-US" smtClean="0"/>
              <a:t>11</a:t>
            </a:fld>
            <a:endParaRPr lang="en-US"/>
          </a:p>
        </p:txBody>
      </p:sp>
    </p:spTree>
    <p:extLst>
      <p:ext uri="{BB962C8B-B14F-4D97-AF65-F5344CB8AC3E}">
        <p14:creationId xmlns:p14="http://schemas.microsoft.com/office/powerpoint/2010/main" val="566059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Now let me show you a quick demo of </a:t>
            </a:r>
            <a:r>
              <a:rPr lang="en-US" baseline="0" dirty="0" err="1" smtClean="0"/>
              <a:t>Pensieve</a:t>
            </a:r>
            <a:r>
              <a:rPr lang="en-US" baseline="0" dirty="0" smtClean="0"/>
              <a: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Pensieve</a:t>
            </a:r>
            <a:r>
              <a:rPr lang="en-US" baseline="0" dirty="0" smtClean="0"/>
              <a:t> is shown on the top and the state-of-the-art comparing scheme </a:t>
            </a:r>
            <a:r>
              <a:rPr lang="en-US" baseline="0" dirty="0" err="1" smtClean="0"/>
              <a:t>robustMPC</a:t>
            </a:r>
            <a:r>
              <a:rPr lang="en-US" baseline="0" dirty="0" smtClean="0"/>
              <a:t> is shown on the bottom.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black curve shows the network throughput,  you can see the inherent variability and [click] some chances of outages in the network. A good bitrate adaptation policy for this network, should strategically maintain some amount of buffer to deal with the risk of sudden degradation of network throughput.</a:t>
            </a:r>
          </a:p>
          <a:p>
            <a:endParaRPr lang="en-US" baseline="0" dirty="0" smtClean="0"/>
          </a:p>
          <a:p>
            <a:r>
              <a:rPr lang="en-US" baseline="0" dirty="0" smtClean="0"/>
              <a:t>The buffer occupancy of the two schemes are also plotted.</a:t>
            </a:r>
          </a:p>
          <a:p>
            <a:endParaRPr lang="en-US" baseline="0" dirty="0" smtClean="0"/>
          </a:p>
          <a:p>
            <a:r>
              <a:rPr lang="en-US" baseline="0" dirty="0" smtClean="0"/>
              <a:t>(Play video)</a:t>
            </a:r>
          </a:p>
          <a:p>
            <a:endParaRPr lang="en-US" baseline="0" dirty="0" smtClean="0"/>
          </a:p>
          <a:p>
            <a:r>
              <a:rPr lang="en-US" baseline="0" dirty="0" smtClean="0"/>
              <a:t>In the beginning, the network throughput is relatively stable. Since MPC only considers current and local throughput conditions, it quickly shifts to a higher bit rate. </a:t>
            </a:r>
            <a:r>
              <a:rPr lang="en-US" baseline="0" dirty="0" err="1" smtClean="0"/>
              <a:t>Pensieve</a:t>
            </a:r>
            <a:r>
              <a:rPr lang="en-US" baseline="0" dirty="0" smtClean="0"/>
              <a:t> however, has observed from many many such network examples, that understand there's a chance of outage. Therefore it plays more cautiously and builds up its buffer. </a:t>
            </a:r>
          </a:p>
          <a:p>
            <a:endParaRPr lang="en-US" baseline="0" dirty="0" smtClean="0"/>
          </a:p>
          <a:p>
            <a:r>
              <a:rPr lang="en-US" baseline="0" dirty="0" smtClean="0"/>
              <a:t>Now the network comes to an outage period, and MPC wouldn’t have any buffer to play and it suffers from severe </a:t>
            </a:r>
            <a:r>
              <a:rPr lang="en-US" baseline="0" dirty="0" err="1" smtClean="0"/>
              <a:t>rebuffering</a:t>
            </a:r>
            <a:r>
              <a:rPr lang="en-US" baseline="0" dirty="0" smtClean="0"/>
              <a:t>. </a:t>
            </a:r>
            <a:r>
              <a:rPr lang="en-US" baseline="0" dirty="0" err="1" smtClean="0"/>
              <a:t>Pensieve</a:t>
            </a:r>
            <a:r>
              <a:rPr lang="en-US" baseline="0" dirty="0" smtClean="0"/>
              <a:t> however, have enough cushion and can gracefully shift to lower bitrate without stopping. </a:t>
            </a:r>
          </a:p>
          <a:p>
            <a:endParaRPr lang="en-US" baseline="0" dirty="0" smtClean="0"/>
          </a:p>
          <a:p>
            <a:r>
              <a:rPr lang="en-US" baseline="0" dirty="0" smtClean="0"/>
              <a:t>This little example shows that </a:t>
            </a:r>
            <a:r>
              <a:rPr lang="en-US" baseline="0" dirty="0" err="1" smtClean="0"/>
              <a:t>Pensieve</a:t>
            </a:r>
            <a:r>
              <a:rPr lang="en-US" baseline="0" dirty="0" smtClean="0"/>
              <a:t> has a way to understand the underlining characteristic of this network.</a:t>
            </a:r>
          </a:p>
          <a:p>
            <a:endParaRPr lang="en-US" baseline="0" dirty="0" smtClean="0"/>
          </a:p>
        </p:txBody>
      </p:sp>
      <p:sp>
        <p:nvSpPr>
          <p:cNvPr id="4" name="Slide Number Placeholder 3"/>
          <p:cNvSpPr>
            <a:spLocks noGrp="1"/>
          </p:cNvSpPr>
          <p:nvPr>
            <p:ph type="sldNum" sz="quarter" idx="10"/>
          </p:nvPr>
        </p:nvSpPr>
        <p:spPr/>
        <p:txBody>
          <a:bodyPr/>
          <a:lstStyle/>
          <a:p>
            <a:fld id="{E958D69D-E82F-E54F-B8DC-D196FC61EE80}" type="slidenum">
              <a:rPr lang="en-US" smtClean="0"/>
              <a:t>12</a:t>
            </a:fld>
            <a:endParaRPr lang="en-US"/>
          </a:p>
        </p:txBody>
      </p:sp>
    </p:spTree>
    <p:extLst>
      <p:ext uri="{BB962C8B-B14F-4D97-AF65-F5344CB8AC3E}">
        <p14:creationId xmlns:p14="http://schemas.microsoft.com/office/powerpoint/2010/main" val="1953593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will show</a:t>
            </a:r>
            <a:r>
              <a:rPr lang="en-US" baseline="0" dirty="0" smtClean="0"/>
              <a:t> you a wide range of experiments that we did.</a:t>
            </a:r>
            <a:endParaRPr lang="en-US" dirty="0" smtClean="0"/>
          </a:p>
          <a:p>
            <a:endParaRPr lang="en-US" dirty="0" smtClean="0"/>
          </a:p>
          <a:p>
            <a:r>
              <a:rPr lang="en-US" dirty="0" smtClean="0"/>
              <a:t>We did</a:t>
            </a:r>
            <a:r>
              <a:rPr lang="en-US" baseline="0" dirty="0" smtClean="0"/>
              <a:t> our actual comparison with other schemes using real network traces, a 3G cellular network and a broadband network. Each dataset has 1000 traces, each about 300 seconds long. The video we tested is around 200 seconds long, and is </a:t>
            </a:r>
            <a:r>
              <a:rPr lang="en-US" baseline="0" dirty="0" err="1" smtClean="0"/>
              <a:t>ecnoded</a:t>
            </a:r>
            <a:r>
              <a:rPr lang="en-US" baseline="0" dirty="0" smtClean="0"/>
              <a:t> in 6 bitrates. We put the video server in a apache server, and a DASH video client in a google chrome browser. </a:t>
            </a:r>
          </a:p>
          <a:p>
            <a:endParaRPr lang="en-US" baseline="0" dirty="0" smtClean="0"/>
          </a:p>
          <a:p>
            <a:r>
              <a:rPr lang="en-US" baseline="0" dirty="0" smtClean="0"/>
              <a:t>Here are the the CDF of </a:t>
            </a:r>
            <a:r>
              <a:rPr lang="en-US" baseline="0" dirty="0" err="1" smtClean="0"/>
              <a:t>QoE</a:t>
            </a:r>
            <a:r>
              <a:rPr lang="en-US" baseline="0" dirty="0" smtClean="0"/>
              <a:t> of the existing schemes. This </a:t>
            </a:r>
            <a:r>
              <a:rPr lang="en-US" baseline="0" dirty="0" err="1" smtClean="0"/>
              <a:t>QoE</a:t>
            </a:r>
            <a:r>
              <a:rPr lang="en-US" baseline="0" dirty="0" smtClean="0"/>
              <a:t> objective considers bitrates, </a:t>
            </a:r>
            <a:r>
              <a:rPr lang="en-US" baseline="0" dirty="0" err="1" smtClean="0"/>
              <a:t>rebuffering</a:t>
            </a:r>
            <a:r>
              <a:rPr lang="en-US" baseline="0" dirty="0" smtClean="0"/>
              <a:t> and smoothness. </a:t>
            </a:r>
          </a:p>
          <a:p>
            <a:endParaRPr lang="en-US" baseline="0" dirty="0" smtClean="0"/>
          </a:p>
          <a:p>
            <a:r>
              <a:rPr lang="en-US" baseline="0" dirty="0" smtClean="0"/>
              <a:t>And this is what </a:t>
            </a:r>
            <a:r>
              <a:rPr lang="en-US" baseline="0" dirty="0" err="1" smtClean="0"/>
              <a:t>Pensieve</a:t>
            </a:r>
            <a:r>
              <a:rPr lang="en-US" baseline="0" dirty="0" smtClean="0"/>
              <a:t> achieves. </a:t>
            </a:r>
          </a:p>
          <a:p>
            <a:endParaRPr lang="en-US" baseline="0" dirty="0" smtClean="0"/>
          </a:p>
          <a:p>
            <a:r>
              <a:rPr lang="en-US" baseline="0" dirty="0" smtClean="0"/>
              <a:t>We can also obtain an offline optimal using dynamic programming. </a:t>
            </a:r>
            <a:r>
              <a:rPr lang="en-US" sz="1200" b="0" i="0" kern="1200" dirty="0" smtClean="0">
                <a:solidFill>
                  <a:schemeClr val="tx1"/>
                </a:solidFill>
                <a:effectLst/>
                <a:latin typeface="+mn-lt"/>
                <a:ea typeface="+mn-ea"/>
                <a:cs typeface="+mn-cs"/>
              </a:rPr>
              <a:t>Offline optimal serves as an upper bound to any scheme with perfect information about future network throughput,</a:t>
            </a:r>
            <a:r>
              <a:rPr lang="en-US" sz="1200" b="0" i="0" kern="1200" baseline="0" dirty="0" smtClean="0">
                <a:solidFill>
                  <a:schemeClr val="tx1"/>
                </a:solidFill>
                <a:effectLst/>
                <a:latin typeface="+mn-lt"/>
                <a:ea typeface="+mn-ea"/>
                <a:cs typeface="+mn-cs"/>
              </a:rPr>
              <a:t> which is not practical.</a:t>
            </a:r>
            <a:r>
              <a:rPr lang="en-US" baseline="0" dirty="0" smtClean="0"/>
              <a:t> </a:t>
            </a:r>
            <a:r>
              <a:rPr lang="en-US" baseline="0" dirty="0" err="1" smtClean="0"/>
              <a:t>Nontheless</a:t>
            </a:r>
            <a:r>
              <a:rPr lang="en-US" baseline="0" dirty="0" smtClean="0"/>
              <a:t>, </a:t>
            </a:r>
            <a:r>
              <a:rPr lang="en-US" baseline="0" dirty="0" err="1" smtClean="0"/>
              <a:t>Pensieve</a:t>
            </a:r>
            <a:r>
              <a:rPr lang="en-US" baseline="0" dirty="0" smtClean="0"/>
              <a:t> is still very close to the offline optimal.</a:t>
            </a:r>
          </a:p>
          <a:p>
            <a:endParaRPr lang="en-US" baseline="0" dirty="0" smtClean="0"/>
          </a:p>
          <a:p>
            <a:r>
              <a:rPr lang="en-US" baseline="0" dirty="0" smtClean="0"/>
              <a:t>Overall, </a:t>
            </a:r>
            <a:r>
              <a:rPr lang="en-US" baseline="0" dirty="0" err="1" smtClean="0"/>
              <a:t>Pensieve</a:t>
            </a:r>
            <a:r>
              <a:rPr lang="en-US" baseline="0" dirty="0" smtClean="0"/>
              <a:t> improves the average </a:t>
            </a:r>
            <a:r>
              <a:rPr lang="en-US" baseline="0" dirty="0" err="1" smtClean="0"/>
              <a:t>QoE</a:t>
            </a:r>
            <a:r>
              <a:rPr lang="en-US" baseline="0" dirty="0" smtClean="0"/>
              <a:t> by 12-25% over the best previous scheme, and only within 9-14% to the offline optimal.</a:t>
            </a:r>
          </a:p>
          <a:p>
            <a:endParaRPr lang="en-US" dirty="0"/>
          </a:p>
        </p:txBody>
      </p:sp>
      <p:sp>
        <p:nvSpPr>
          <p:cNvPr id="4" name="Slide Number Placeholder 3"/>
          <p:cNvSpPr>
            <a:spLocks noGrp="1"/>
          </p:cNvSpPr>
          <p:nvPr>
            <p:ph type="sldNum" sz="quarter" idx="10"/>
          </p:nvPr>
        </p:nvSpPr>
        <p:spPr/>
        <p:txBody>
          <a:bodyPr/>
          <a:lstStyle/>
          <a:p>
            <a:fld id="{E958D69D-E82F-E54F-B8DC-D196FC61EE80}" type="slidenum">
              <a:rPr lang="en-US" smtClean="0"/>
              <a:t>13</a:t>
            </a:fld>
            <a:endParaRPr lang="en-US"/>
          </a:p>
        </p:txBody>
      </p:sp>
    </p:spTree>
    <p:extLst>
      <p:ext uri="{BB962C8B-B14F-4D97-AF65-F5344CB8AC3E}">
        <p14:creationId xmlns:p14="http://schemas.microsoft.com/office/powerpoint/2010/main" val="144940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a:t>
            </a:r>
            <a:r>
              <a:rPr lang="en-US" baseline="0" dirty="0" smtClean="0"/>
              <a:t> a bit deeper, we can actually breakdown [click] each term in the </a:t>
            </a:r>
            <a:r>
              <a:rPr lang="en-US" baseline="0" dirty="0" err="1" smtClean="0"/>
              <a:t>QoE</a:t>
            </a:r>
            <a:r>
              <a:rPr lang="en-US" baseline="0" dirty="0" smtClean="0"/>
              <a:t> objective and see how each scheme performs. </a:t>
            </a:r>
          </a:p>
          <a:p>
            <a:endParaRPr lang="en-US" baseline="0" dirty="0" smtClean="0"/>
          </a:p>
          <a:p>
            <a:r>
              <a:rPr lang="en-US" baseline="0" dirty="0" smtClean="0"/>
              <a:t>[click] </a:t>
            </a:r>
          </a:p>
          <a:p>
            <a:endParaRPr lang="en-US" baseline="0" dirty="0" smtClean="0"/>
          </a:p>
          <a:p>
            <a:r>
              <a:rPr lang="en-US" baseline="0" dirty="0" smtClean="0"/>
              <a:t>This shows more clearly where </a:t>
            </a:r>
            <a:r>
              <a:rPr lang="en-US" baseline="0" dirty="0" err="1" smtClean="0"/>
              <a:t>Pensieve</a:t>
            </a:r>
            <a:r>
              <a:rPr lang="en-US" baseline="0" dirty="0" smtClean="0"/>
              <a:t> wins.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Notice that </a:t>
            </a:r>
            <a:r>
              <a:rPr lang="en-US" baseline="0" dirty="0" err="1" smtClean="0"/>
              <a:t>Pensieve</a:t>
            </a:r>
            <a:r>
              <a:rPr lang="en-US" baseline="0" dirty="0" smtClean="0"/>
              <a:t> is not outperforming existing schemes in every dimension. But </a:t>
            </a:r>
            <a:r>
              <a:rPr lang="en-US" baseline="0" dirty="0" err="1" smtClean="0"/>
              <a:t>Pensieve</a:t>
            </a:r>
            <a:r>
              <a:rPr lang="en-US" baseline="0" dirty="0" smtClean="0"/>
              <a:t> is able to achieve the best collective </a:t>
            </a:r>
            <a:r>
              <a:rPr lang="en-US" baseline="0" dirty="0" err="1" smtClean="0"/>
              <a:t>QoE</a:t>
            </a:r>
            <a:r>
              <a:rPr lang="en-US" baseline="0" dirty="0" smtClean="0"/>
              <a:t> by balancing different conflicting factors.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Pensieve</a:t>
            </a:r>
            <a:r>
              <a:rPr lang="en-US" baseline="0" dirty="0" smtClean="0"/>
              <a:t> achieve similar average bitrate as other schemes, [click] but reduces </a:t>
            </a:r>
            <a:r>
              <a:rPr lang="en-US" baseline="0" dirty="0" err="1" smtClean="0"/>
              <a:t>rebuffering</a:t>
            </a:r>
            <a:r>
              <a:rPr lang="en-US" baseline="0" dirty="0" smtClean="0"/>
              <a:t> by 10-30% compared with the second best scheme. </a:t>
            </a:r>
          </a:p>
        </p:txBody>
      </p:sp>
      <p:sp>
        <p:nvSpPr>
          <p:cNvPr id="4" name="Slide Number Placeholder 3"/>
          <p:cNvSpPr>
            <a:spLocks noGrp="1"/>
          </p:cNvSpPr>
          <p:nvPr>
            <p:ph type="sldNum" sz="quarter" idx="10"/>
          </p:nvPr>
        </p:nvSpPr>
        <p:spPr/>
        <p:txBody>
          <a:bodyPr/>
          <a:lstStyle/>
          <a:p>
            <a:fld id="{E958D69D-E82F-E54F-B8DC-D196FC61EE80}" type="slidenum">
              <a:rPr lang="en-US" smtClean="0"/>
              <a:t>14</a:t>
            </a:fld>
            <a:endParaRPr lang="en-US"/>
          </a:p>
        </p:txBody>
      </p:sp>
    </p:spTree>
    <p:extLst>
      <p:ext uri="{BB962C8B-B14F-4D97-AF65-F5344CB8AC3E}">
        <p14:creationId xmlns:p14="http://schemas.microsoft.com/office/powerpoint/2010/main" val="1933676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a critical question you may ask about learning based system is whether or not it can generalize. In our main comparison results, </a:t>
            </a:r>
            <a:r>
              <a:rPr lang="en-US" baseline="0" dirty="0" err="1" smtClean="0"/>
              <a:t>Pensieve</a:t>
            </a:r>
            <a:r>
              <a:rPr lang="en-US" baseline="0" dirty="0" smtClean="0"/>
              <a:t> outperforms others in its testing dataset, which means </a:t>
            </a:r>
            <a:r>
              <a:rPr lang="en-US" baseline="0" dirty="0" err="1" smtClean="0"/>
              <a:t>Pensieve</a:t>
            </a:r>
            <a:r>
              <a:rPr lang="en-US" baseline="0" dirty="0" smtClean="0"/>
              <a:t> didn’t see those traces during its training time. But the training and testing data is drawn from the same dataset, which means the underlining network behavior are pretty much the same. </a:t>
            </a:r>
          </a:p>
          <a:p>
            <a:endParaRPr lang="en-US" baseline="0" dirty="0" smtClean="0"/>
          </a:p>
          <a:p>
            <a:r>
              <a:rPr lang="en-US" baseline="0" dirty="0" smtClean="0"/>
              <a:t>But in practice, video may be streamed over all different kinds of networks, some of which has never been seven before.</a:t>
            </a:r>
          </a:p>
          <a:p>
            <a:endParaRPr lang="en-US" baseline="0" dirty="0" smtClean="0"/>
          </a:p>
          <a:p>
            <a:r>
              <a:rPr lang="en-US" baseline="0" dirty="0" smtClean="0"/>
              <a:t>So we tried to evaluate </a:t>
            </a:r>
            <a:r>
              <a:rPr lang="en-US" baseline="0" dirty="0" err="1" smtClean="0"/>
              <a:t>Pensieve's</a:t>
            </a:r>
            <a:r>
              <a:rPr lang="en-US" baseline="0" dirty="0" smtClean="0"/>
              <a:t> ability to </a:t>
            </a:r>
            <a:r>
              <a:rPr lang="en-US" baseline="0" dirty="0" err="1" smtClean="0"/>
              <a:t>generlize</a:t>
            </a:r>
            <a:r>
              <a:rPr lang="en-US" baseline="0" dirty="0" smtClean="0"/>
              <a:t>. </a:t>
            </a:r>
          </a:p>
          <a:p>
            <a:endParaRPr lang="en-US" baseline="0" dirty="0" smtClean="0"/>
          </a:p>
          <a:p>
            <a:r>
              <a:rPr lang="en-US" baseline="0" dirty="0" smtClean="0"/>
              <a:t>[click] Here are the real network traces on which we will test our scheme. Instead of training the learning agent with this real network, we train it with purely synthetic network. [click] </a:t>
            </a:r>
          </a:p>
          <a:p>
            <a:endParaRPr lang="en-US" baseline="0" dirty="0" smtClean="0"/>
          </a:p>
          <a:p>
            <a:r>
              <a:rPr lang="en-US" baseline="0" dirty="0" smtClean="0"/>
              <a:t>How do we generate the synthetic network trace? Well, we actually did something very simple. We didn't try to fit the real network trace, [click] we just pick a Hidden Markov model that we thought will create a diverse set of network in terms of network throughput, variation and probability of transition between throughput levels. [click] And we sweep the parameters to crate a very diverse set of network traces. Here's some samples of the synthetic trace.</a:t>
            </a:r>
          </a:p>
          <a:p>
            <a:endParaRPr lang="en-US" baseline="0" dirty="0" smtClean="0"/>
          </a:p>
          <a:p>
            <a:r>
              <a:rPr lang="en-US" baseline="0" dirty="0" smtClean="0"/>
              <a:t>As you can see, there are some similarity between the datasets, the synthetic trace resembles the real networks to some degree, but they are not exactly the same </a:t>
            </a:r>
            <a:r>
              <a:rPr lang="mr-IN" baseline="0" dirty="0" smtClean="0"/>
              <a:t>–</a:t>
            </a:r>
            <a:r>
              <a:rPr lang="en-US" baseline="0" dirty="0" smtClean="0"/>
              <a:t> the synthetic network doesn’t capture all the details you may see in real networks. For example, in our case the transition between the throughput level is sudden but in reality it can be much more smooth. </a:t>
            </a:r>
          </a:p>
          <a:p>
            <a:endParaRPr lang="en-US" dirty="0"/>
          </a:p>
        </p:txBody>
      </p:sp>
      <p:sp>
        <p:nvSpPr>
          <p:cNvPr id="4" name="Slide Number Placeholder 3"/>
          <p:cNvSpPr>
            <a:spLocks noGrp="1"/>
          </p:cNvSpPr>
          <p:nvPr>
            <p:ph type="sldNum" sz="quarter" idx="10"/>
          </p:nvPr>
        </p:nvSpPr>
        <p:spPr/>
        <p:txBody>
          <a:bodyPr/>
          <a:lstStyle/>
          <a:p>
            <a:fld id="{E958D69D-E82F-E54F-B8DC-D196FC61EE80}" type="slidenum">
              <a:rPr lang="en-US" smtClean="0"/>
              <a:t>15</a:t>
            </a:fld>
            <a:endParaRPr lang="en-US"/>
          </a:p>
        </p:txBody>
      </p:sp>
    </p:spTree>
    <p:extLst>
      <p:ext uri="{BB962C8B-B14F-4D97-AF65-F5344CB8AC3E}">
        <p14:creationId xmlns:p14="http://schemas.microsoft.com/office/powerpoint/2010/main" val="2076222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Then we take the </a:t>
            </a:r>
            <a:r>
              <a:rPr lang="en-US" baseline="0" dirty="0" err="1" smtClean="0"/>
              <a:t>Pensieve</a:t>
            </a:r>
            <a:r>
              <a:rPr lang="en-US" baseline="0" dirty="0" smtClean="0"/>
              <a:t> agent trained on synthetic network and test it on the real network trace. [click]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turns out there’s only 5% degradation [click] compared with the </a:t>
            </a:r>
            <a:r>
              <a:rPr lang="en-US" baseline="0" dirty="0" err="1" smtClean="0"/>
              <a:t>Pensieve</a:t>
            </a:r>
            <a:r>
              <a:rPr lang="en-US" baseline="0" dirty="0" smtClean="0"/>
              <a:t> agent that was actually trained on real network, and is still better than the state-of-art scheme.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this suggests something very interesting. It shows we can train very robust and powerful models without even collecting a large amount of real network data. Also It means this agent is not just doing pattern recognition, it’s learning a control logic that is generalizable across datasets. </a:t>
            </a:r>
          </a:p>
        </p:txBody>
      </p:sp>
      <p:sp>
        <p:nvSpPr>
          <p:cNvPr id="4" name="Slide Number Placeholder 3"/>
          <p:cNvSpPr>
            <a:spLocks noGrp="1"/>
          </p:cNvSpPr>
          <p:nvPr>
            <p:ph type="sldNum" sz="quarter" idx="10"/>
          </p:nvPr>
        </p:nvSpPr>
        <p:spPr/>
        <p:txBody>
          <a:bodyPr/>
          <a:lstStyle/>
          <a:p>
            <a:fld id="{E958D69D-E82F-E54F-B8DC-D196FC61EE80}" type="slidenum">
              <a:rPr lang="en-US" smtClean="0"/>
              <a:t>16</a:t>
            </a:fld>
            <a:endParaRPr lang="en-US"/>
          </a:p>
        </p:txBody>
      </p:sp>
    </p:spTree>
    <p:extLst>
      <p:ext uri="{BB962C8B-B14F-4D97-AF65-F5344CB8AC3E}">
        <p14:creationId xmlns:p14="http://schemas.microsoft.com/office/powerpoint/2010/main" val="735177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lot more evaluations that we did in the paper but I don’t have time to cover in details, let me just summarize the highlights </a:t>
            </a:r>
            <a:r>
              <a:rPr lang="mr-IN" baseline="0" dirty="0" smtClean="0"/>
              <a:t>–</a:t>
            </a:r>
            <a:endParaRPr lang="en-US" baseline="0" dirty="0" smtClean="0"/>
          </a:p>
          <a:p>
            <a:endParaRPr lang="en-US" baseline="0" dirty="0" smtClean="0"/>
          </a:p>
          <a:p>
            <a:r>
              <a:rPr lang="en-US" baseline="0" dirty="0" smtClean="0"/>
              <a:t>We </a:t>
            </a:r>
            <a:r>
              <a:rPr lang="en-US" baseline="0" dirty="0" err="1" smtClean="0"/>
              <a:t>depolyed</a:t>
            </a:r>
            <a:r>
              <a:rPr lang="en-US" baseline="0" dirty="0" smtClean="0"/>
              <a:t> </a:t>
            </a:r>
            <a:r>
              <a:rPr lang="en-US" baseline="0" dirty="0" err="1" smtClean="0"/>
              <a:t>Pensieve</a:t>
            </a:r>
            <a:r>
              <a:rPr lang="en-US" baseline="0" dirty="0" smtClean="0"/>
              <a:t> in the wild with different kinds of real world network conditions. </a:t>
            </a:r>
          </a:p>
          <a:p>
            <a:endParaRPr lang="en-US" baseline="0" dirty="0" smtClean="0"/>
          </a:p>
          <a:p>
            <a:r>
              <a:rPr lang="en-US" baseline="0" dirty="0" smtClean="0"/>
              <a:t>We performed a controlled experiment to test how far </a:t>
            </a:r>
            <a:r>
              <a:rPr lang="en-US" baseline="0" dirty="0" err="1" smtClean="0"/>
              <a:t>Pensieve</a:t>
            </a:r>
            <a:r>
              <a:rPr lang="en-US" baseline="0" dirty="0" smtClean="0"/>
              <a:t> is from the attainable online optimal.</a:t>
            </a:r>
          </a:p>
          <a:p>
            <a:endParaRPr lang="en-US" baseline="0" dirty="0" smtClean="0"/>
          </a:p>
          <a:p>
            <a:r>
              <a:rPr lang="en-US" baseline="0" dirty="0" smtClean="0"/>
              <a:t>We also have an extension in </a:t>
            </a:r>
            <a:r>
              <a:rPr lang="en-US" baseline="0" dirty="0" err="1" smtClean="0"/>
              <a:t>Pensieve’s</a:t>
            </a:r>
            <a:r>
              <a:rPr lang="en-US" baseline="0" dirty="0" smtClean="0"/>
              <a:t> design to support multiple videos using a single model. </a:t>
            </a:r>
          </a:p>
          <a:p>
            <a:endParaRPr lang="en-US" baseline="0" dirty="0" smtClean="0"/>
          </a:p>
          <a:p>
            <a:r>
              <a:rPr lang="en-US" baseline="0" dirty="0" smtClean="0"/>
              <a:t>And we've done sensitivity analysis about system parameters.</a:t>
            </a:r>
          </a:p>
          <a:p>
            <a:endParaRPr lang="en-US" baseline="0" dirty="0" smtClean="0"/>
          </a:p>
          <a:p>
            <a:r>
              <a:rPr lang="en-US" baseline="0" dirty="0" smtClean="0"/>
              <a:t>--</a:t>
            </a:r>
          </a:p>
          <a:p>
            <a:endParaRPr lang="en-US" baseline="0" dirty="0" smtClean="0"/>
          </a:p>
          <a:p>
            <a:r>
              <a:rPr lang="en-US" baseline="0" dirty="0" smtClean="0"/>
              <a:t>(Details:</a:t>
            </a:r>
          </a:p>
          <a:p>
            <a:endParaRPr lang="en-US" baseline="0" dirty="0" smtClean="0"/>
          </a:p>
          <a:p>
            <a:r>
              <a:rPr lang="en-US" baseline="0" dirty="0" smtClean="0"/>
              <a:t>To test real world practicality, we took the learning agent that is trained with past network traces and deploy in the wild. We tested with Verizon LTE, a public </a:t>
            </a:r>
            <a:r>
              <a:rPr lang="en-US" baseline="0" dirty="0" err="1" smtClean="0"/>
              <a:t>WiFi</a:t>
            </a:r>
            <a:r>
              <a:rPr lang="en-US" baseline="0" dirty="0" smtClean="0"/>
              <a:t> and when I travelled back to China an international link between Shanghai and Boston. It turns out </a:t>
            </a:r>
            <a:r>
              <a:rPr lang="en-US" baseline="0" dirty="0" err="1" smtClean="0"/>
              <a:t>Pensieve</a:t>
            </a:r>
            <a:r>
              <a:rPr lang="en-US" baseline="0" dirty="0" smtClean="0"/>
              <a:t> can still outperform the best comparing schemes by a sizable margin in those real networks.</a:t>
            </a:r>
          </a:p>
          <a:p>
            <a:endParaRPr lang="en-US" baseline="0" dirty="0" smtClean="0"/>
          </a:p>
          <a:p>
            <a:r>
              <a:rPr lang="en-US" baseline="0" dirty="0" smtClean="0"/>
              <a:t>We also did a controlled experiment to see how far </a:t>
            </a:r>
            <a:r>
              <a:rPr lang="en-US" baseline="0" dirty="0" err="1" smtClean="0"/>
              <a:t>Pensieve</a:t>
            </a:r>
            <a:r>
              <a:rPr lang="en-US" baseline="0" dirty="0" smtClean="0"/>
              <a:t> is from the online achievable optimal. The problem with getting a statistical optimal scheme in real network is that we can’t really determine the exact network characteristics. So we construct a controlled network and use dynamic programming to obtain an online optimal. Then we train a </a:t>
            </a:r>
            <a:r>
              <a:rPr lang="en-US" baseline="0" dirty="0" err="1" smtClean="0"/>
              <a:t>Pensieve</a:t>
            </a:r>
            <a:r>
              <a:rPr lang="en-US" baseline="0" dirty="0" smtClean="0"/>
              <a:t> agent in this environment using exactly the same setting as before. It turns out </a:t>
            </a:r>
            <a:r>
              <a:rPr lang="en-US" baseline="0" dirty="0" err="1" smtClean="0"/>
              <a:t>Pensieve</a:t>
            </a:r>
            <a:r>
              <a:rPr lang="en-US" baseline="0" dirty="0" smtClean="0"/>
              <a:t> can actually discover a policy that is very close to the achievable optimal. We think this is an interesting experiment </a:t>
            </a:r>
            <a:r>
              <a:rPr lang="mr-IN" baseline="0" dirty="0" smtClean="0"/>
              <a:t>–</a:t>
            </a:r>
            <a:r>
              <a:rPr lang="en-US" baseline="0" dirty="0" smtClean="0"/>
              <a:t>- It not only shows </a:t>
            </a:r>
            <a:r>
              <a:rPr lang="en-US" baseline="0" dirty="0" err="1" smtClean="0"/>
              <a:t>Pensieve</a:t>
            </a:r>
            <a:r>
              <a:rPr lang="en-US" baseline="0" dirty="0" smtClean="0"/>
              <a:t> is capable of learning the optimal scheme, it but also provide a scientific way to test how far a scheme is from the attainable optimal.</a:t>
            </a:r>
          </a:p>
          <a:p>
            <a:endParaRPr lang="en-US" baseline="0" dirty="0" smtClean="0"/>
          </a:p>
          <a:p>
            <a:r>
              <a:rPr lang="en-US" baseline="0" dirty="0" smtClean="0"/>
              <a:t>As an extension, we also have an enhancement in </a:t>
            </a:r>
            <a:r>
              <a:rPr lang="en-US" baseline="0" dirty="0" err="1" smtClean="0"/>
              <a:t>Pensieve’s</a:t>
            </a:r>
            <a:r>
              <a:rPr lang="en-US" baseline="0" dirty="0" smtClean="0"/>
              <a:t> design to support multiple videos. The key idea is we include the properties of a video in the state space, and modify the action space such that it can choose among variable number of bitrates. The experiments show this enhancement allows </a:t>
            </a:r>
            <a:r>
              <a:rPr lang="en-US" baseline="0" dirty="0" err="1" smtClean="0"/>
              <a:t>Pensieve</a:t>
            </a:r>
            <a:r>
              <a:rPr lang="en-US" baseline="0" dirty="0" smtClean="0"/>
              <a:t> to generalize well even on a new unseen video.)</a:t>
            </a:r>
          </a:p>
        </p:txBody>
      </p:sp>
      <p:sp>
        <p:nvSpPr>
          <p:cNvPr id="4" name="Slide Number Placeholder 3"/>
          <p:cNvSpPr>
            <a:spLocks noGrp="1"/>
          </p:cNvSpPr>
          <p:nvPr>
            <p:ph type="sldNum" sz="quarter" idx="10"/>
          </p:nvPr>
        </p:nvSpPr>
        <p:spPr/>
        <p:txBody>
          <a:bodyPr/>
          <a:lstStyle/>
          <a:p>
            <a:fld id="{E958D69D-E82F-E54F-B8DC-D196FC61EE80}" type="slidenum">
              <a:rPr lang="en-US" smtClean="0"/>
              <a:t>17</a:t>
            </a:fld>
            <a:endParaRPr lang="en-US"/>
          </a:p>
        </p:txBody>
      </p:sp>
    </p:spTree>
    <p:extLst>
      <p:ext uri="{BB962C8B-B14F-4D97-AF65-F5344CB8AC3E}">
        <p14:creationId xmlns:p14="http://schemas.microsoft.com/office/powerpoint/2010/main" val="243162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Pensieve</a:t>
            </a:r>
            <a:r>
              <a:rPr lang="en-US" dirty="0" smtClean="0"/>
              <a:t> is one of the </a:t>
            </a:r>
            <a:r>
              <a:rPr lang="en-US" baseline="0" dirty="0" smtClean="0"/>
              <a:t>first network systems that uses the cutting edge reinforcement learning techniques. These </a:t>
            </a:r>
            <a:r>
              <a:rPr lang="en-US" baseline="0" dirty="0" err="1" smtClean="0"/>
              <a:t>technqiues</a:t>
            </a:r>
            <a:r>
              <a:rPr lang="en-US" baseline="0" dirty="0" smtClean="0"/>
              <a:t> can be applied to many other networking control problems as well. Here we just want to share a few lessons we learned over the course of developing </a:t>
            </a:r>
            <a:r>
              <a:rPr lang="en-US" baseline="0" dirty="0" err="1" smtClean="0"/>
              <a:t>Pensieve</a:t>
            </a:r>
            <a:r>
              <a:rPr lang="en-US" baseline="0" dirty="0" smtClean="0"/>
              <a:t>.</a:t>
            </a:r>
          </a:p>
          <a:p>
            <a:endParaRPr lang="en-US" baseline="0" dirty="0" smtClean="0"/>
          </a:p>
          <a:p>
            <a:r>
              <a:rPr lang="en-US" dirty="0" smtClean="0"/>
              <a:t>First</a:t>
            </a:r>
            <a:r>
              <a:rPr lang="en-US" baseline="0" dirty="0" smtClean="0"/>
              <a:t>, this kind of deep reinforcement learning techniques need a large amount of data, therefore the training of the agent is often bottlenecked by the ability to perform experiment or simulation quickly. The first thing you want is to build a very fast experimentation/simulation platform. For example, although </a:t>
            </a:r>
            <a:r>
              <a:rPr lang="en-US" baseline="0" dirty="0" err="1" smtClean="0"/>
              <a:t>Pensieve</a:t>
            </a:r>
            <a:r>
              <a:rPr lang="en-US" baseline="0" dirty="0" smtClean="0"/>
              <a:t> can be trained on real video streaming session, [click] we chose to train it with simple but fast simulator that operates at the level of video chunk. It doesn't model the network packet, it doesn't model TCP. But it's super fast, it can replay many days of video in the matter of minutes. </a:t>
            </a:r>
            <a:endParaRPr lang="en-US" dirty="0" smtClean="0"/>
          </a:p>
          <a:p>
            <a:endParaRPr lang="en-US" dirty="0" smtClean="0"/>
          </a:p>
          <a:p>
            <a:r>
              <a:rPr lang="en-US" dirty="0" smtClean="0"/>
              <a:t>Next, when</a:t>
            </a:r>
            <a:r>
              <a:rPr lang="en-US" baseline="0" dirty="0" smtClean="0"/>
              <a:t> training these deep reinforcement learning models, data diversity helps. You want the learning agent to experience very diverse mix of network conditions. From a a statistical learning perspective, </a:t>
            </a:r>
            <a:r>
              <a:rPr lang="en-US" sz="1200" b="0" i="0" kern="1200" dirty="0" smtClean="0">
                <a:solidFill>
                  <a:schemeClr val="tx1"/>
                </a:solidFill>
                <a:effectLst/>
                <a:latin typeface="+mn-lt"/>
                <a:ea typeface="+mn-ea"/>
                <a:cs typeface="+mn-cs"/>
              </a:rPr>
              <a:t>training with more varied input examples</a:t>
            </a:r>
            <a:r>
              <a:rPr lang="en-US" sz="1200" b="0" i="0" kern="1200" baseline="0" dirty="0" smtClean="0">
                <a:solidFill>
                  <a:schemeClr val="tx1"/>
                </a:solidFill>
                <a:effectLst/>
                <a:latin typeface="+mn-lt"/>
                <a:ea typeface="+mn-ea"/>
                <a:cs typeface="+mn-cs"/>
              </a:rPr>
              <a:t> </a:t>
            </a:r>
            <a:r>
              <a:rPr lang="en-US" baseline="0" dirty="0" smtClean="0"/>
              <a:t>is actually a good thing for the learning algorithms to generalize. In fact, this is also why the coarse grained simulator is sufficient for </a:t>
            </a:r>
            <a:r>
              <a:rPr lang="en-US" baseline="0" dirty="0" err="1" smtClean="0"/>
              <a:t>Pensieve</a:t>
            </a:r>
            <a:r>
              <a:rPr lang="en-US" baseline="0" dirty="0" smtClean="0"/>
              <a:t>, we don’t have to have very high fidelity for any specific network trace, some noise actually helps the learning algorithm generalize. </a:t>
            </a:r>
            <a:endParaRPr lang="en-US"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lastly, we need to think carefully about the design of controller state space.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There's a tradeoff between including more information in the state space and reducing the complexity of control policy. If the learning agent observes too much information, it makes the learning slow and difficult. If we confine the state space, that might lose some useful information from the environment. What we learned is, when in doubt, include rather than cut the signal. You don’t want to lose any little information that’s useful to make the control decisions. The underlining neural network is capable of extracting lots of mileage from this little but subtle information.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 me give an example, if you remember, in our throughout representation, we include the download time of the chunk. [click] This might look strange, what we really need is throughput measurements, but reason we also include the download time is that it provides the time scale of the throughput measurements -- this is useful information, for example, the network throughput over a longer time scale is more stable than over a shorter time scale, this sequence of intervals lets you estimate the variance of the network. We found that if we omit this information, it actually hurts the performance by 2 to 3%.</a:t>
            </a:r>
          </a:p>
          <a:p>
            <a:endParaRPr lang="en-US" baseline="0" dirty="0" smtClean="0"/>
          </a:p>
          <a:p>
            <a:r>
              <a:rPr lang="en-US" baseline="0" dirty="0" smtClean="0"/>
              <a:t>So </a:t>
            </a:r>
            <a:r>
              <a:rPr lang="en-US" baseline="0" dirty="0" err="1" smtClean="0"/>
              <a:t>Pensieve</a:t>
            </a:r>
            <a:r>
              <a:rPr lang="en-US" baseline="0" dirty="0" smtClean="0"/>
              <a:t> can make use of all this kind of little information to make best decision for the next bitrate, through its experience of interacting with the environment. </a:t>
            </a:r>
          </a:p>
          <a:p>
            <a:endParaRPr lang="en-US" baseline="0" dirty="0" smtClean="0"/>
          </a:p>
        </p:txBody>
      </p:sp>
      <p:sp>
        <p:nvSpPr>
          <p:cNvPr id="4" name="Slide Number Placeholder 3"/>
          <p:cNvSpPr>
            <a:spLocks noGrp="1"/>
          </p:cNvSpPr>
          <p:nvPr>
            <p:ph type="sldNum" sz="quarter" idx="10"/>
          </p:nvPr>
        </p:nvSpPr>
        <p:spPr/>
        <p:txBody>
          <a:bodyPr/>
          <a:lstStyle/>
          <a:p>
            <a:fld id="{E958D69D-E82F-E54F-B8DC-D196FC61EE80}" type="slidenum">
              <a:rPr lang="en-US" smtClean="0"/>
              <a:t>18</a:t>
            </a:fld>
            <a:endParaRPr lang="en-US"/>
          </a:p>
        </p:txBody>
      </p:sp>
    </p:spTree>
    <p:extLst>
      <p:ext uri="{BB962C8B-B14F-4D97-AF65-F5344CB8AC3E}">
        <p14:creationId xmlns:p14="http://schemas.microsoft.com/office/powerpoint/2010/main" val="47975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stream a video from the</a:t>
            </a:r>
            <a:r>
              <a:rPr lang="en-US" baseline="0" dirty="0" smtClean="0"/>
              <a:t> internet</a:t>
            </a:r>
            <a:r>
              <a:rPr lang="en-US" dirty="0" smtClean="0"/>
              <a:t>, we all have this annoying</a:t>
            </a:r>
            <a:r>
              <a:rPr lang="en-US" baseline="0" dirty="0" smtClean="0"/>
              <a:t> experience -- the video suddenly gets stuck and starts </a:t>
            </a:r>
            <a:r>
              <a:rPr lang="en-US" baseline="0" dirty="0" err="1" smtClean="0"/>
              <a:t>rebuffering</a:t>
            </a:r>
            <a:r>
              <a:rPr lang="en-US" baseline="0" dirty="0" smtClean="0"/>
              <a:t> .. </a:t>
            </a:r>
          </a:p>
          <a:p>
            <a:endParaRPr lang="en-US" baseline="0" dirty="0" smtClean="0"/>
          </a:p>
          <a:p>
            <a:r>
              <a:rPr lang="en-US" baseline="0" dirty="0" smtClean="0"/>
              <a:t>Studies actually show that users start leaving if the video doesn’t play in 2 seconds.</a:t>
            </a:r>
            <a:endParaRPr lang="en-US" dirty="0" smtClean="0"/>
          </a:p>
          <a:p>
            <a:endParaRPr lang="en-US" dirty="0" smtClean="0"/>
          </a:p>
          <a:p>
            <a:r>
              <a:rPr lang="en-US" dirty="0" smtClean="0"/>
              <a:t>And given that fact that </a:t>
            </a:r>
            <a:r>
              <a:rPr lang="en-US" baseline="0" dirty="0" smtClean="0"/>
              <a:t>video streaming has been dominating today's internet traffic, this kind of bad experience will lead to tremendous loss of users. Therefore industry and academia have devoted lots efforts to improve video streaming experience.</a:t>
            </a:r>
          </a:p>
        </p:txBody>
      </p:sp>
      <p:sp>
        <p:nvSpPr>
          <p:cNvPr id="4" name="Slide Number Placeholder 3"/>
          <p:cNvSpPr>
            <a:spLocks noGrp="1"/>
          </p:cNvSpPr>
          <p:nvPr>
            <p:ph type="sldNum" sz="quarter" idx="10"/>
          </p:nvPr>
        </p:nvSpPr>
        <p:spPr/>
        <p:txBody>
          <a:bodyPr/>
          <a:lstStyle/>
          <a:p>
            <a:fld id="{E958D69D-E82F-E54F-B8DC-D196FC61EE80}" type="slidenum">
              <a:rPr lang="en-US" smtClean="0"/>
              <a:t>1</a:t>
            </a:fld>
            <a:endParaRPr lang="en-US"/>
          </a:p>
        </p:txBody>
      </p:sp>
    </p:spTree>
    <p:extLst>
      <p:ext uri="{BB962C8B-B14F-4D97-AF65-F5344CB8AC3E}">
        <p14:creationId xmlns:p14="http://schemas.microsoft.com/office/powerpoint/2010/main" val="1632811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a:t>
            </a:r>
            <a:r>
              <a:rPr lang="en-US" dirty="0" err="1" smtClean="0"/>
              <a:t>summray</a:t>
            </a:r>
            <a:r>
              <a:rPr lang="en-US" dirty="0" smtClean="0"/>
              <a:t>, </a:t>
            </a:r>
            <a:r>
              <a:rPr lang="en-US" dirty="0" err="1" smtClean="0"/>
              <a:t>Pensieve</a:t>
            </a:r>
            <a:r>
              <a:rPr lang="en-US" dirty="0" smtClean="0"/>
              <a:t> is a system that uses reinforcement learning to </a:t>
            </a:r>
            <a:r>
              <a:rPr lang="en-US" dirty="0" err="1" smtClean="0"/>
              <a:t>genreate</a:t>
            </a:r>
            <a:r>
              <a:rPr lang="en-US" dirty="0" smtClean="0"/>
              <a:t> ABR algorithms. It optimizes for different network conditions</a:t>
            </a:r>
            <a:r>
              <a:rPr lang="en-US" baseline="0" dirty="0" smtClean="0"/>
              <a:t> through experience. </a:t>
            </a:r>
            <a:r>
              <a:rPr lang="en-US" baseline="0" dirty="0" err="1" smtClean="0"/>
              <a:t>Pensieve</a:t>
            </a:r>
            <a:r>
              <a:rPr lang="en-US" baseline="0" dirty="0" smtClean="0"/>
              <a:t> outperforms state-of-the-art schemes in a wide range of settings. And it generalizes well even for the network conditions on which it is not explicitly trained. </a:t>
            </a:r>
          </a:p>
          <a:p>
            <a:endParaRPr lang="en-US" baseline="0" dirty="0" smtClean="0"/>
          </a:p>
          <a:p>
            <a:r>
              <a:rPr lang="en-US" baseline="0" dirty="0" smtClean="0"/>
              <a:t>More information and the open-sourced code can be found in our website.</a:t>
            </a:r>
          </a:p>
          <a:p>
            <a:endParaRPr lang="en-US" baseline="0" dirty="0" smtClean="0"/>
          </a:p>
          <a:p>
            <a:r>
              <a:rPr lang="en-US" baseline="0" dirty="0" smtClean="0"/>
              <a:t>With that, thank you and I’m happy to take questions</a:t>
            </a:r>
          </a:p>
        </p:txBody>
      </p:sp>
      <p:sp>
        <p:nvSpPr>
          <p:cNvPr id="4" name="Slide Number Placeholder 3"/>
          <p:cNvSpPr>
            <a:spLocks noGrp="1"/>
          </p:cNvSpPr>
          <p:nvPr>
            <p:ph type="sldNum" sz="quarter" idx="10"/>
          </p:nvPr>
        </p:nvSpPr>
        <p:spPr/>
        <p:txBody>
          <a:bodyPr/>
          <a:lstStyle/>
          <a:p>
            <a:fld id="{E958D69D-E82F-E54F-B8DC-D196FC61EE80}" type="slidenum">
              <a:rPr lang="en-US" smtClean="0"/>
              <a:t>19</a:t>
            </a:fld>
            <a:endParaRPr lang="en-US"/>
          </a:p>
        </p:txBody>
      </p:sp>
    </p:spTree>
    <p:extLst>
      <p:ext uri="{BB962C8B-B14F-4D97-AF65-F5344CB8AC3E}">
        <p14:creationId xmlns:p14="http://schemas.microsoft.com/office/powerpoint/2010/main" val="1513720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main framework to improve the quality of experience is dynamic streaming over HTTP or DASH. It's a very standard framework and I will give an overview of how it works.</a:t>
            </a:r>
          </a:p>
          <a:p>
            <a:endParaRPr lang="en-US" baseline="0" dirty="0" smtClean="0"/>
          </a:p>
          <a:p>
            <a:r>
              <a:rPr lang="en-US" baseline="0" dirty="0" smtClean="0"/>
              <a:t>To load a video, a video client periodically requests individual chunk of video from a video server. Each chunk represents several seconds of video and can be requested at one of several bitrates. As the video chunks are downloaded, they are stored in a playback buffer. In this abstract figure, each pink bar represents a video chunk in the buffer. The width of the bar is 1 second of the video and the height indicates the bitrate. The higher bitrate corresponds to higher resolution or higher quality of the video. </a:t>
            </a:r>
          </a:p>
          <a:p>
            <a:endParaRPr lang="en-US" baseline="0" dirty="0" smtClean="0"/>
          </a:p>
          <a:p>
            <a:r>
              <a:rPr lang="en-US" baseline="0" dirty="0" smtClean="0"/>
              <a:t>As the video is playing, the playback buffer is continually drained at a fixed rate since the user watches videos in ‘real time’, but the buffer will be populated at a variable rate, depending on the requested bitrate and network condition.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[play video]</a:t>
            </a:r>
          </a:p>
          <a:p>
            <a:endParaRPr lang="en-US" baseline="0" dirty="0" smtClean="0"/>
          </a:p>
          <a:p>
            <a:r>
              <a:rPr lang="en-US" baseline="0" dirty="0" smtClean="0"/>
              <a:t>This can become problematic if the chunks we request have higher bitrates than the network can support, therefore chunks are being drained faster than they are </a:t>
            </a:r>
            <a:r>
              <a:rPr lang="en-US" baseline="0" dirty="0" err="1" smtClean="0"/>
              <a:t>enqueued</a:t>
            </a:r>
            <a:r>
              <a:rPr lang="en-US" baseline="0" dirty="0" smtClean="0"/>
              <a:t> -- this ultimately leads to an empty buffer and thus a </a:t>
            </a:r>
            <a:r>
              <a:rPr lang="en-US" baseline="0" dirty="0" err="1" smtClean="0"/>
              <a:t>rebuffering</a:t>
            </a:r>
            <a:r>
              <a:rPr lang="en-US" baseline="0" dirty="0" smtClean="0"/>
              <a:t> period.</a:t>
            </a:r>
          </a:p>
          <a:p>
            <a:endParaRPr lang="en-US" baseline="0" dirty="0" smtClean="0"/>
          </a:p>
          <a:p>
            <a:r>
              <a:rPr lang="en-US" baseline="0" dirty="0" smtClean="0"/>
              <a:t>To prevent issues like this, video players use Adaptive Bitrate Algorithms, or ABR algorithms. These algorithms decide both when and at which bitrate to download each video chunk. </a:t>
            </a:r>
          </a:p>
          <a:p>
            <a:endParaRPr lang="en-US" baseline="0" dirty="0" smtClean="0"/>
          </a:p>
          <a:p>
            <a:r>
              <a:rPr lang="en-US" baseline="0" dirty="0" smtClean="0"/>
              <a:t>[click] Specifically, these algorithms choose among a few available bitrates adaptively depending on the network and playback buffer condition.</a:t>
            </a:r>
          </a:p>
          <a:p>
            <a:r>
              <a:rPr lang="en-US" baseline="0" dirty="0" smtClean="0"/>
              <a:t> </a:t>
            </a:r>
          </a:p>
          <a:p>
            <a:r>
              <a:rPr lang="en-US" baseline="0" dirty="0" smtClean="0"/>
              <a:t>Because of that, these algorithms have a large impact on quality of experience.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958D69D-E82F-E54F-B8DC-D196FC61EE80}" type="slidenum">
              <a:rPr lang="en-US" smtClean="0"/>
              <a:t>2</a:t>
            </a:fld>
            <a:endParaRPr lang="en-US"/>
          </a:p>
        </p:txBody>
      </p:sp>
    </p:spTree>
    <p:extLst>
      <p:ext uri="{BB962C8B-B14F-4D97-AF65-F5344CB8AC3E}">
        <p14:creationId xmlns:p14="http://schemas.microsoft.com/office/powerpoint/2010/main" val="1159931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With this context, now let’s look at why designing ABR algorithms is so challenging? Let me use this example. Say we have streamed a video for a while..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Now at this point, how would the future throughput look like? it go higher, or it could could remain steady for a while and then drop, in fact it can be one of the many many possibilities -- past throughput observations cannot accurately predict what will happen exactly . It’s very challenging to select a bitrate that adapt to this noisy cloud of future possibilities. </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Next, in practice, there’s tension and tradeoff among multiple conflicting </a:t>
            </a:r>
            <a:r>
              <a:rPr lang="en-US" baseline="0" dirty="0" err="1" smtClean="0"/>
              <a:t>QoE</a:t>
            </a:r>
            <a:r>
              <a:rPr lang="en-US" baseline="0" dirty="0" smtClean="0"/>
              <a:t> goals. People don't simply just want higher quality, they don't want </a:t>
            </a:r>
            <a:r>
              <a:rPr lang="en-US" baseline="0" dirty="0" err="1" smtClean="0"/>
              <a:t>rebuffering</a:t>
            </a:r>
            <a:r>
              <a:rPr lang="en-US" baseline="0" dirty="0" smtClean="0"/>
              <a:t>, and no bitrate fluctuations. However, selecting higher bitrates could result in </a:t>
            </a:r>
            <a:r>
              <a:rPr lang="en-US" baseline="0" dirty="0" err="1" smtClean="0"/>
              <a:t>rebuffering</a:t>
            </a:r>
            <a:r>
              <a:rPr lang="en-US" baseline="0" dirty="0" smtClean="0"/>
              <a:t> if there’s no enough playback buffer.</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Finally, the bitrate decision for the next chunk can affect the decisions in the future. For example, using a high bitrate at the current time may deplete the video buffer, which leaves little cushion to </a:t>
            </a:r>
            <a:r>
              <a:rPr lang="en-US" baseline="0" dirty="0" err="1" smtClean="0"/>
              <a:t>deak</a:t>
            </a:r>
            <a:r>
              <a:rPr lang="en-US" baseline="0" dirty="0" smtClean="0"/>
              <a:t> with the risk </a:t>
            </a:r>
            <a:r>
              <a:rPr lang="en-US" baseline="0" dirty="0" err="1" smtClean="0"/>
              <a:t>rebuffering</a:t>
            </a:r>
            <a:r>
              <a:rPr lang="en-US" baseline="0" dirty="0" smtClean="0"/>
              <a:t> in case of network fluctuations. So, ABR algorithms must plan for the future.</a:t>
            </a:r>
          </a:p>
        </p:txBody>
      </p:sp>
      <p:sp>
        <p:nvSpPr>
          <p:cNvPr id="4" name="Slide Number Placeholder 3"/>
          <p:cNvSpPr>
            <a:spLocks noGrp="1"/>
          </p:cNvSpPr>
          <p:nvPr>
            <p:ph type="sldNum" sz="quarter" idx="10"/>
          </p:nvPr>
        </p:nvSpPr>
        <p:spPr/>
        <p:txBody>
          <a:bodyPr/>
          <a:lstStyle/>
          <a:p>
            <a:fld id="{E958D69D-E82F-E54F-B8DC-D196FC61EE80}" type="slidenum">
              <a:rPr lang="en-US" smtClean="0"/>
              <a:t>3</a:t>
            </a:fld>
            <a:endParaRPr lang="en-US"/>
          </a:p>
        </p:txBody>
      </p:sp>
    </p:spTree>
    <p:extLst>
      <p:ext uri="{BB962C8B-B14F-4D97-AF65-F5344CB8AC3E}">
        <p14:creationId xmlns:p14="http://schemas.microsoft.com/office/powerpoint/2010/main" val="671058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work, we built </a:t>
            </a:r>
            <a:r>
              <a:rPr lang="en-US" baseline="0" dirty="0" err="1" smtClean="0"/>
              <a:t>Pensieve</a:t>
            </a:r>
            <a:r>
              <a:rPr lang="en-US" baseline="0" dirty="0" smtClean="0"/>
              <a:t>, a system that uses reinforcement learning to learn an ABR algorithm automatically through experience. </a:t>
            </a:r>
            <a:r>
              <a:rPr lang="en-US" baseline="0" dirty="0" err="1" smtClean="0"/>
              <a:t>Pensieve</a:t>
            </a:r>
            <a:r>
              <a:rPr lang="en-US" baseline="0" dirty="0" smtClean="0"/>
              <a:t> represents the ABR algorithm as a neural network, that takes as input the observation from video client and output the bitrate decision for the next video chunk. It trains this neural network using data from a large number of video streaming sessions in actual network conditions.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contribution with </a:t>
            </a:r>
            <a:r>
              <a:rPr lang="en-US" baseline="0" dirty="0" err="1" smtClean="0"/>
              <a:t>Pensieve</a:t>
            </a:r>
            <a:r>
              <a:rPr lang="en-US" baseline="0" dirty="0" smtClean="0"/>
              <a:t>, is that, to our knowledge, this is a first network control system that uses modern "deep" reinforcement learning techniques.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outperforms existing ABR algorithms substantially, improving the quality of experience by 12-25%, with 10-30% less </a:t>
            </a:r>
            <a:r>
              <a:rPr lang="en-US" baseline="0" dirty="0" err="1" smtClean="0"/>
              <a:t>rebuffering</a:t>
            </a:r>
            <a:r>
              <a:rPr lang="en-US" baseline="0" dirty="0" smtClean="0"/>
              <a:t> over the best previous schemes in realistic network conditions.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found that </a:t>
            </a:r>
            <a:r>
              <a:rPr lang="en-US" baseline="0" dirty="0" err="1" smtClean="0"/>
              <a:t>Pensieve</a:t>
            </a:r>
            <a:r>
              <a:rPr lang="en-US" baseline="0" dirty="0" smtClean="0"/>
              <a:t> is able to achieve this performance fundamentally because it learns rules for ABR that are specifically tailored for the underlining network characteristics.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Further, in building </a:t>
            </a:r>
            <a:r>
              <a:rPr lang="en-US" baseline="0" dirty="0" err="1" smtClean="0"/>
              <a:t>Pensieve</a:t>
            </a:r>
            <a:r>
              <a:rPr lang="en-US" baseline="0" dirty="0" smtClean="0"/>
              <a:t>, we learned several lessons about using deep reinforcement learning for network control systems. We believe these techniques are very powerful and can be applied to many other such problems, therefore I will share a few lessons that we learned near the end of this talk.</a:t>
            </a:r>
          </a:p>
        </p:txBody>
      </p:sp>
      <p:sp>
        <p:nvSpPr>
          <p:cNvPr id="4" name="Slide Number Placeholder 3"/>
          <p:cNvSpPr>
            <a:spLocks noGrp="1"/>
          </p:cNvSpPr>
          <p:nvPr>
            <p:ph type="sldNum" sz="quarter" idx="10"/>
          </p:nvPr>
        </p:nvSpPr>
        <p:spPr/>
        <p:txBody>
          <a:bodyPr/>
          <a:lstStyle/>
          <a:p>
            <a:fld id="{E958D69D-E82F-E54F-B8DC-D196FC61EE80}" type="slidenum">
              <a:rPr lang="en-US" smtClean="0"/>
              <a:t>4</a:t>
            </a:fld>
            <a:endParaRPr lang="en-US"/>
          </a:p>
        </p:txBody>
      </p:sp>
    </p:spTree>
    <p:extLst>
      <p:ext uri="{BB962C8B-B14F-4D97-AF65-F5344CB8AC3E}">
        <p14:creationId xmlns:p14="http://schemas.microsoft.com/office/powerpoint/2010/main" val="86904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Before we talk about </a:t>
            </a:r>
            <a:r>
              <a:rPr lang="en-US" baseline="0" dirty="0" err="1" smtClean="0"/>
              <a:t>Pensieve</a:t>
            </a:r>
            <a:r>
              <a:rPr lang="en-US" baseline="0" dirty="0" smtClean="0"/>
              <a:t>, let's first look at previous schemes. All existing develop fixed rules in the ABR algorithms based on human insights. </a:t>
            </a:r>
          </a:p>
          <a:p>
            <a:endParaRPr lang="en-US" baseline="0" dirty="0" smtClean="0"/>
          </a:p>
          <a:p>
            <a:r>
              <a:rPr lang="en-US" baseline="0" dirty="0" smtClean="0"/>
              <a:t>For example, there are algorithms using throughput prediction; there are some others determining the bitrates based on the buffer occupancy. Each of these schemes doesn't use all the available information.</a:t>
            </a:r>
          </a:p>
          <a:p>
            <a:endParaRPr lang="en-US" baseline="0" dirty="0" smtClean="0"/>
          </a:p>
          <a:p>
            <a:r>
              <a:rPr lang="en-US" baseline="0" dirty="0" smtClean="0"/>
              <a:t>Therefore more sophisticated methods have been proposed to combine both signals. For example MPC, the state of the art approach from SIGCOMM 2015.</a:t>
            </a:r>
          </a:p>
          <a:p>
            <a:endParaRPr lang="en-US" baseline="0" dirty="0" smtClean="0"/>
          </a:p>
          <a:p>
            <a:r>
              <a:rPr lang="en-US" baseline="0" dirty="0" smtClean="0"/>
              <a:t>However, as I mentioned, all these schemes use fixed heuristics based on designer’s insight. The problem with these approaches [click]  is that they rely on simplified inaccurate models to come up with their algorithms, as I will show, this can lead to suboptimal performance under actual network conditions.</a:t>
            </a:r>
          </a:p>
        </p:txBody>
      </p:sp>
      <p:sp>
        <p:nvSpPr>
          <p:cNvPr id="4" name="Slide Number Placeholder 3"/>
          <p:cNvSpPr>
            <a:spLocks noGrp="1"/>
          </p:cNvSpPr>
          <p:nvPr>
            <p:ph type="sldNum" sz="quarter" idx="10"/>
          </p:nvPr>
        </p:nvSpPr>
        <p:spPr/>
        <p:txBody>
          <a:bodyPr/>
          <a:lstStyle/>
          <a:p>
            <a:fld id="{E958D69D-E82F-E54F-B8DC-D196FC61EE80}" type="slidenum">
              <a:rPr lang="en-US" smtClean="0"/>
              <a:t>5</a:t>
            </a:fld>
            <a:endParaRPr lang="en-US"/>
          </a:p>
        </p:txBody>
      </p:sp>
    </p:spTree>
    <p:extLst>
      <p:ext uri="{BB962C8B-B14F-4D97-AF65-F5344CB8AC3E}">
        <p14:creationId xmlns:p14="http://schemas.microsoft.com/office/powerpoint/2010/main" val="1949742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Let me</a:t>
            </a:r>
            <a:r>
              <a:rPr lang="en-US" baseline="0" dirty="0" smtClean="0"/>
              <a:t> give you an example using</a:t>
            </a:r>
            <a:r>
              <a:rPr lang="en-US" dirty="0" smtClean="0"/>
              <a:t> the</a:t>
            </a:r>
            <a:r>
              <a:rPr lang="en-US" baseline="0" dirty="0" smtClean="0"/>
              <a:t> </a:t>
            </a:r>
            <a:r>
              <a:rPr lang="en-US" dirty="0" smtClean="0"/>
              <a:t>MPC</a:t>
            </a:r>
            <a:r>
              <a:rPr lang="en-US" baseline="0" dirty="0" smtClean="0"/>
              <a:t> scheme that I just mentioned. MPC uses a framework called Model Predictive Control, what it does is it looks ahead in a future horizon and solves an optimization problem. It maximizes the </a:t>
            </a:r>
            <a:r>
              <a:rPr lang="en-US" baseline="0" dirty="0" err="1" smtClean="0"/>
              <a:t>QoE</a:t>
            </a:r>
            <a:r>
              <a:rPr lang="en-US" baseline="0" dirty="0" smtClean="0"/>
              <a:t> objective over the future horizon, subject to the system dynamic. Then it picks first step of the solution as the next bitrate decision.</a:t>
            </a:r>
          </a:p>
          <a:p>
            <a:endParaRPr lang="en-US" baseline="0" dirty="0" smtClean="0"/>
          </a:p>
          <a:p>
            <a:r>
              <a:rPr lang="en-US" baseline="0" dirty="0" smtClean="0"/>
              <a:t>[click] The problem with this approach is that it needs an accurate model for network throughput. To express the optimization problem, we need to plug in some model for how future throughput would evolve. But as I explained, [click] we can’t really predict the future network trajectory. And therefore what practical schemes end up with doing is they rely on a simplified estimate of throughput, such as average throughput or conservative throughput estimation. But such heuristics are hard to get right in real networks and can lead to suboptimal decisions. </a:t>
            </a:r>
          </a:p>
          <a:p>
            <a:endParaRPr lang="en-US" baseline="0" dirty="0" smtClean="0"/>
          </a:p>
          <a:p>
            <a:r>
              <a:rPr lang="en-US" baseline="0" dirty="0" smtClean="0"/>
              <a:t>-</a:t>
            </a:r>
          </a:p>
          <a:p>
            <a:endParaRPr lang="en-US" baseline="0" dirty="0" smtClean="0"/>
          </a:p>
          <a:p>
            <a:r>
              <a:rPr lang="en-US" baseline="0" dirty="0" smtClean="0"/>
              <a:t>To overcome the issues with today's fixed ABR algorithms, we turn to design a general purposed learning algorithm. </a:t>
            </a:r>
            <a:r>
              <a:rPr lang="en-US" sz="1200" kern="1200" dirty="0" smtClean="0">
                <a:solidFill>
                  <a:schemeClr val="tx1"/>
                </a:solidFill>
                <a:effectLst/>
                <a:latin typeface="+mn-lt"/>
                <a:ea typeface="+mn-ea"/>
                <a:cs typeface="+mn-cs"/>
              </a:rPr>
              <a:t>Specifically</a:t>
            </a:r>
            <a:r>
              <a:rPr lang="en-US" sz="1200" kern="1200" baseline="0" dirty="0" smtClean="0">
                <a:solidFill>
                  <a:schemeClr val="tx1"/>
                </a:solidFill>
                <a:effectLst/>
                <a:latin typeface="+mn-lt"/>
                <a:ea typeface="+mn-ea"/>
                <a:cs typeface="+mn-cs"/>
              </a:rPr>
              <a:t>, we are proposing to learn bitrate adaptation policies, by interacting with the video streaming environment in actual network conditions</a:t>
            </a:r>
            <a:endParaRPr lang="en-US" baseline="0" dirty="0" smtClean="0"/>
          </a:p>
          <a:p>
            <a:endParaRPr lang="en-US" baseline="0" dirty="0" smtClean="0"/>
          </a:p>
          <a:p>
            <a:r>
              <a:rPr lang="en-US" baseline="0" dirty="0" smtClean="0"/>
              <a:t>--</a:t>
            </a:r>
          </a:p>
          <a:p>
            <a:endParaRPr lang="en-US" baseline="0" dirty="0" smtClean="0"/>
          </a:p>
          <a:p>
            <a:r>
              <a:rPr lang="en-US" baseline="0" dirty="0" smtClean="0"/>
              <a:t>short future horizon -&gt; unclear how to set the length of future horizon / fixed opt horizon, the designer is forced to design the length, if it's too long, too short.. (might drop this point)</a:t>
            </a:r>
          </a:p>
          <a:p>
            <a:endParaRPr lang="en-US" baseline="0" dirty="0" smtClean="0"/>
          </a:p>
          <a:p>
            <a:r>
              <a:rPr lang="en-US" baseline="0" dirty="0" smtClean="0"/>
              <a:t>Add a banner, solution: learn the model from actual video streaming session</a:t>
            </a:r>
          </a:p>
        </p:txBody>
      </p:sp>
      <p:sp>
        <p:nvSpPr>
          <p:cNvPr id="4" name="Slide Number Placeholder 3"/>
          <p:cNvSpPr>
            <a:spLocks noGrp="1"/>
          </p:cNvSpPr>
          <p:nvPr>
            <p:ph type="sldNum" sz="quarter" idx="10"/>
          </p:nvPr>
        </p:nvSpPr>
        <p:spPr/>
        <p:txBody>
          <a:bodyPr/>
          <a:lstStyle/>
          <a:p>
            <a:fld id="{E958D69D-E82F-E54F-B8DC-D196FC61EE80}" type="slidenum">
              <a:rPr lang="en-US" smtClean="0"/>
              <a:t>6</a:t>
            </a:fld>
            <a:endParaRPr lang="en-US"/>
          </a:p>
        </p:txBody>
      </p:sp>
    </p:spTree>
    <p:extLst>
      <p:ext uri="{BB962C8B-B14F-4D97-AF65-F5344CB8AC3E}">
        <p14:creationId xmlns:p14="http://schemas.microsoft.com/office/powerpoint/2010/main" val="581903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a:t>
            </a:r>
            <a:r>
              <a:rPr lang="mr-IN" baseline="0" dirty="0" smtClean="0"/>
              <a:t>…</a:t>
            </a:r>
            <a:r>
              <a:rPr lang="en-US" baseline="0" dirty="0" smtClean="0"/>
              <a:t>]</a:t>
            </a:r>
            <a:r>
              <a:rPr lang="en-US" sz="1200" kern="1200" baseline="0" dirty="0" smtClean="0">
                <a:solidFill>
                  <a:schemeClr val="tx1"/>
                </a:solidFill>
                <a:effectLst/>
                <a:latin typeface="+mn-lt"/>
                <a:ea typeface="+mn-ea"/>
                <a:cs typeface="+mn-cs"/>
              </a:rPr>
              <a:t>, using Reinforcement Learning.</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Let me first give you an overview of reinforcement learning</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Reinforcement</a:t>
            </a:r>
            <a:r>
              <a:rPr lang="en-US" sz="1200" kern="1200" baseline="0" dirty="0" smtClean="0">
                <a:solidFill>
                  <a:schemeClr val="tx1"/>
                </a:solidFill>
                <a:effectLst/>
                <a:latin typeface="+mn-lt"/>
                <a:ea typeface="+mn-ea"/>
                <a:cs typeface="+mn-cs"/>
              </a:rPr>
              <a:t> Learning poses a general framework, where an agent interacts with an environment. At each time step, the agent observes a state from the environment, and takes an action. As a feedback, the environment returns the agent a reward signal, indicating how good the action is. The goal of the learning agent is to maximize the total reward in the environment.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t>
            </a:r>
            <a:r>
              <a:rPr lang="mr-IN"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 </a:t>
            </a:r>
            <a:r>
              <a:rPr lang="en-US" baseline="0" dirty="0" smtClean="0"/>
              <a:t>To overcome the issues with today's fixed ABR algorithms, we turn to design a general purposed learning algorithm. </a:t>
            </a:r>
            <a:r>
              <a:rPr lang="en-US" sz="1200" kern="1200" dirty="0" smtClean="0">
                <a:solidFill>
                  <a:schemeClr val="tx1"/>
                </a:solidFill>
                <a:effectLst/>
                <a:latin typeface="+mn-lt"/>
                <a:ea typeface="+mn-ea"/>
                <a:cs typeface="+mn-cs"/>
              </a:rPr>
              <a:t>Specifically</a:t>
            </a:r>
            <a:r>
              <a:rPr lang="en-US" sz="1200" kern="1200" baseline="0" dirty="0" smtClean="0">
                <a:solidFill>
                  <a:schemeClr val="tx1"/>
                </a:solidFill>
                <a:effectLst/>
                <a:latin typeface="+mn-lt"/>
                <a:ea typeface="+mn-ea"/>
                <a:cs typeface="+mn-cs"/>
              </a:rPr>
              <a:t>, we are proposing to learn bitrate adaptation policies, by interacting with the video streaming environment in actual network conditions</a:t>
            </a:r>
          </a:p>
        </p:txBody>
      </p:sp>
      <p:sp>
        <p:nvSpPr>
          <p:cNvPr id="4" name="Slide Number Placeholder 3"/>
          <p:cNvSpPr>
            <a:spLocks noGrp="1"/>
          </p:cNvSpPr>
          <p:nvPr>
            <p:ph type="sldNum" sz="quarter" idx="10"/>
          </p:nvPr>
        </p:nvSpPr>
        <p:spPr/>
        <p:txBody>
          <a:bodyPr/>
          <a:lstStyle/>
          <a:p>
            <a:fld id="{E958D69D-E82F-E54F-B8DC-D196FC61EE80}" type="slidenum">
              <a:rPr lang="en-US" smtClean="0"/>
              <a:t>7</a:t>
            </a:fld>
            <a:endParaRPr lang="en-US"/>
          </a:p>
        </p:txBody>
      </p:sp>
    </p:spTree>
    <p:extLst>
      <p:ext uri="{BB962C8B-B14F-4D97-AF65-F5344CB8AC3E}">
        <p14:creationId xmlns:p14="http://schemas.microsoft.com/office/powerpoint/2010/main" val="1378204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Following</a:t>
            </a:r>
            <a:r>
              <a:rPr lang="en-US" sz="1200" kern="1200" baseline="0" dirty="0" smtClean="0">
                <a:solidFill>
                  <a:schemeClr val="tx1"/>
                </a:solidFill>
                <a:effectLst/>
                <a:latin typeface="+mn-lt"/>
                <a:ea typeface="+mn-ea"/>
                <a:cs typeface="+mn-cs"/>
              </a:rPr>
              <a:t> the reinforcement learning framework, this is how we build the learning system for bit rate adaptation. Here the environment would be video steaming application on top a network.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To explain </a:t>
            </a:r>
            <a:r>
              <a:rPr lang="en-US" sz="1200" kern="1200" baseline="0" dirty="0" err="1" smtClean="0">
                <a:solidFill>
                  <a:schemeClr val="tx1"/>
                </a:solidFill>
                <a:effectLst/>
                <a:latin typeface="+mn-lt"/>
                <a:ea typeface="+mn-ea"/>
                <a:cs typeface="+mn-cs"/>
              </a:rPr>
              <a:t>Pensieve's</a:t>
            </a:r>
            <a:r>
              <a:rPr lang="en-US" sz="1200" kern="1200" baseline="0" dirty="0" smtClean="0">
                <a:solidFill>
                  <a:schemeClr val="tx1"/>
                </a:solidFill>
                <a:effectLst/>
                <a:latin typeface="+mn-lt"/>
                <a:ea typeface="+mn-ea"/>
                <a:cs typeface="+mn-cs"/>
              </a:rPr>
              <a:t> design, I need to tell you what's the state space, what's the action space and what's the reward signal.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Let's start with the state space.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state space needs to include all the information that's relevant to make bitrate decisions. So what are these?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first thing is throughput observation [click]. we have a sequence of throughput measurements, and the time interval of these samples. These observations are collected when past chunks are downloaded.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r>
              <a:rPr lang="en-US" baseline="0" dirty="0" smtClean="0"/>
              <a:t>Next, we provided the actual file size for different bitrates of the next chunk. This is useful because the chunk sizes for different bitrates can vary across videos and even across chunks in the same video, depending on the complexity of the video frame. </a:t>
            </a:r>
          </a:p>
          <a:p>
            <a:endParaRPr lang="en-US" baseline="0" dirty="0" smtClean="0"/>
          </a:p>
          <a:p>
            <a:r>
              <a:rPr lang="en-US" baseline="0" dirty="0" smtClean="0"/>
              <a:t>Also we show the agent the playback buffer occupancy.</a:t>
            </a:r>
          </a:p>
          <a:p>
            <a:endParaRPr lang="en-US" baseline="0" dirty="0" smtClean="0"/>
          </a:p>
          <a:p>
            <a:r>
              <a:rPr lang="en-US" baseline="0" dirty="0" smtClean="0"/>
              <a:t>And we gave the agent the number chunks until the end as well. If you think about this problem, it’s finite horizon control problem. Towards the end of video playing, maintaining a large buffer doesn’t buy you too much. The bitrate selection policy towards the end can be more aggressive. And this term reflects how safe it is to be aggressive.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last thing is the current bitrate. The agent needs to know what bitrate it’s currently at, to control the smoothness of the video.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Next, the action space. The action to take would be the bitrate for the the next chunk.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Then, as the feedback, the reward signal can be derived directly from the </a:t>
            </a:r>
            <a:r>
              <a:rPr lang="en-US" sz="1200" kern="1200" baseline="0" dirty="0" err="1" smtClean="0">
                <a:solidFill>
                  <a:schemeClr val="tx1"/>
                </a:solidFill>
                <a:effectLst/>
                <a:latin typeface="+mn-lt"/>
                <a:ea typeface="+mn-ea"/>
                <a:cs typeface="+mn-cs"/>
              </a:rPr>
              <a:t>QoE</a:t>
            </a:r>
            <a:r>
              <a:rPr lang="en-US" sz="1200" kern="1200" baseline="0" dirty="0" smtClean="0">
                <a:solidFill>
                  <a:schemeClr val="tx1"/>
                </a:solidFill>
                <a:effectLst/>
                <a:latin typeface="+mn-lt"/>
                <a:ea typeface="+mn-ea"/>
                <a:cs typeface="+mn-cs"/>
              </a:rPr>
              <a:t> metric, which considers the 3 </a:t>
            </a:r>
            <a:r>
              <a:rPr lang="en-US" sz="1200" kern="1200" baseline="0" dirty="0" err="1" smtClean="0">
                <a:solidFill>
                  <a:schemeClr val="tx1"/>
                </a:solidFill>
                <a:effectLst/>
                <a:latin typeface="+mn-lt"/>
                <a:ea typeface="+mn-ea"/>
                <a:cs typeface="+mn-cs"/>
              </a:rPr>
              <a:t>QoE</a:t>
            </a:r>
            <a:r>
              <a:rPr lang="en-US" sz="1200" kern="1200" baseline="0" dirty="0" smtClean="0">
                <a:solidFill>
                  <a:schemeClr val="tx1"/>
                </a:solidFill>
                <a:effectLst/>
                <a:latin typeface="+mn-lt"/>
                <a:ea typeface="+mn-ea"/>
                <a:cs typeface="+mn-cs"/>
              </a:rPr>
              <a:t> factors that I described earlier: bitrate, </a:t>
            </a:r>
            <a:r>
              <a:rPr lang="en-US" sz="1200" kern="1200" baseline="0" dirty="0" err="1" smtClean="0">
                <a:solidFill>
                  <a:schemeClr val="tx1"/>
                </a:solidFill>
                <a:effectLst/>
                <a:latin typeface="+mn-lt"/>
                <a:ea typeface="+mn-ea"/>
                <a:cs typeface="+mn-cs"/>
              </a:rPr>
              <a:t>rebuffering</a:t>
            </a:r>
            <a:r>
              <a:rPr lang="en-US" sz="1200" kern="1200" baseline="0" dirty="0" smtClean="0">
                <a:solidFill>
                  <a:schemeClr val="tx1"/>
                </a:solidFill>
                <a:effectLst/>
                <a:latin typeface="+mn-lt"/>
                <a:ea typeface="+mn-ea"/>
                <a:cs typeface="+mn-cs"/>
              </a:rPr>
              <a:t>, smoothness. Specifically, we want the quality to be higher, so positive reward. We don't want </a:t>
            </a:r>
            <a:r>
              <a:rPr lang="en-US" sz="1200" kern="1200" baseline="0" dirty="0" err="1" smtClean="0">
                <a:solidFill>
                  <a:schemeClr val="tx1"/>
                </a:solidFill>
                <a:effectLst/>
                <a:latin typeface="+mn-lt"/>
                <a:ea typeface="+mn-ea"/>
                <a:cs typeface="+mn-cs"/>
              </a:rPr>
              <a:t>rebuffering</a:t>
            </a:r>
            <a:r>
              <a:rPr lang="en-US" sz="1200" kern="1200" baseline="0" dirty="0" smtClean="0">
                <a:solidFill>
                  <a:schemeClr val="tx1"/>
                </a:solidFill>
                <a:effectLst/>
                <a:latin typeface="+mn-lt"/>
                <a:ea typeface="+mn-ea"/>
                <a:cs typeface="+mn-cs"/>
              </a:rPr>
              <a:t> or bitrate fluctuations, so give penalty whenever the video </a:t>
            </a:r>
            <a:r>
              <a:rPr lang="en-US" sz="1200" kern="1200" baseline="0" dirty="0" err="1" smtClean="0">
                <a:solidFill>
                  <a:schemeClr val="tx1"/>
                </a:solidFill>
                <a:effectLst/>
                <a:latin typeface="+mn-lt"/>
                <a:ea typeface="+mn-ea"/>
                <a:cs typeface="+mn-cs"/>
              </a:rPr>
              <a:t>rebuffers</a:t>
            </a:r>
            <a:r>
              <a:rPr lang="en-US" sz="1200" kern="1200" baseline="0" dirty="0" smtClean="0">
                <a:solidFill>
                  <a:schemeClr val="tx1"/>
                </a:solidFill>
                <a:effectLst/>
                <a:latin typeface="+mn-lt"/>
                <a:ea typeface="+mn-ea"/>
                <a:cs typeface="+mn-cs"/>
              </a:rPr>
              <a:t> or bitrate gets changed. The mu and lambda are balancing factors, which can be customized for different preference.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Now there's an neural network that maps the raw state input to the probability distribution of next bitrate. This neural network encodes the bitrate adaptation policy.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internal architecture of the neural network has has 2 hidden layers, and it has 1D convolutional networks, which process the three sequential inputs. The entire neural network has roughly 80,000 parameters.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Remove the text when </a:t>
            </a:r>
            <a:r>
              <a:rPr lang="en-US" sz="1200" kern="1200" baseline="0" dirty="0" err="1" smtClean="0">
                <a:solidFill>
                  <a:schemeClr val="tx1"/>
                </a:solidFill>
                <a:effectLst/>
                <a:latin typeface="+mn-lt"/>
                <a:ea typeface="+mn-ea"/>
                <a:cs typeface="+mn-cs"/>
              </a:rPr>
              <a:t>nn</a:t>
            </a:r>
            <a:r>
              <a:rPr lang="en-US" sz="1200" kern="1200" baseline="0" dirty="0" smtClean="0">
                <a:solidFill>
                  <a:schemeClr val="tx1"/>
                </a:solidFill>
                <a:effectLst/>
                <a:latin typeface="+mn-lt"/>
                <a:ea typeface="+mn-ea"/>
                <a:cs typeface="+mn-cs"/>
              </a:rPr>
              <a:t> shows up</a:t>
            </a:r>
          </a:p>
        </p:txBody>
      </p:sp>
      <p:sp>
        <p:nvSpPr>
          <p:cNvPr id="4" name="Slide Number Placeholder 3"/>
          <p:cNvSpPr>
            <a:spLocks noGrp="1"/>
          </p:cNvSpPr>
          <p:nvPr>
            <p:ph type="sldNum" sz="quarter" idx="10"/>
          </p:nvPr>
        </p:nvSpPr>
        <p:spPr/>
        <p:txBody>
          <a:bodyPr/>
          <a:lstStyle/>
          <a:p>
            <a:fld id="{E958D69D-E82F-E54F-B8DC-D196FC61EE80}" type="slidenum">
              <a:rPr lang="en-US" smtClean="0"/>
              <a:t>8</a:t>
            </a:fld>
            <a:endParaRPr lang="en-US"/>
          </a:p>
        </p:txBody>
      </p:sp>
    </p:spTree>
    <p:extLst>
      <p:ext uri="{BB962C8B-B14F-4D97-AF65-F5344CB8AC3E}">
        <p14:creationId xmlns:p14="http://schemas.microsoft.com/office/powerpoint/2010/main" val="468814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23AD43-9F29-6045-ACA8-0E0E332B61D2}" type="datetime1">
              <a:rPr lang="en-US" smtClean="0"/>
              <a:t>8/23/17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157049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7A3671-ECD7-C145-932E-F2DA001BA9CA}" type="datetime1">
              <a:rPr lang="en-US" smtClean="0"/>
              <a:t>8/23/17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832683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E0EEE7-D28E-A44D-B0F8-A042E585A815}" type="datetime1">
              <a:rPr lang="en-US" smtClean="0"/>
              <a:t>8/23/17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1915266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4EFAB6-8994-7544-8051-97EE846E1CE0}" type="datetime1">
              <a:rPr lang="en-US" smtClean="0"/>
              <a:t>8/23/17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270216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ECCBE1-EAA7-934B-B0D2-438621195880}" type="datetime1">
              <a:rPr lang="en-US" smtClean="0"/>
              <a:t>8/23/17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1749142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6E6B4F-9E50-2A49-A07D-9F1D20E8A857}" type="datetime1">
              <a:rPr lang="en-US" smtClean="0"/>
              <a:t>8/23/17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94105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A14250-CE8D-9045-8050-F2D68362543E}" type="datetime1">
              <a:rPr lang="en-US" smtClean="0"/>
              <a:t>8/23/17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173485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4C27A33-7DDD-9B43-BD84-ADFA3B511A7C}" type="datetime1">
              <a:rPr lang="en-US" smtClean="0"/>
              <a:t>8/23/17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1640783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BA8A20-3EC2-ED4A-9E44-D229BA818A2D}" type="datetime1">
              <a:rPr lang="en-US" smtClean="0"/>
              <a:t>8/23/17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814571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BAC4F4-2295-1D4F-9632-CBA11581116D}" type="datetime1">
              <a:rPr lang="en-US" smtClean="0"/>
              <a:t>8/23/17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299236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FF97A3-97BA-0E4B-B4E7-722A10372C75}" type="datetime1">
              <a:rPr lang="en-US" smtClean="0"/>
              <a:t>8/23/17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20113269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CBB3947-3A7A-474A-BB4F-333CE1ECBEDD}" type="datetime1">
              <a:rPr lang="en-US" smtClean="0"/>
              <a:t>8/23/17</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1D68F6D-792F-C840-8BAC-1A964D3CE3FA}" type="slidenum">
              <a:rPr lang="en-US" smtClean="0"/>
              <a:t>‹#›</a:t>
            </a:fld>
            <a:endParaRPr lang="en-US"/>
          </a:p>
        </p:txBody>
      </p:sp>
    </p:spTree>
    <p:extLst>
      <p:ext uri="{BB962C8B-B14F-4D97-AF65-F5344CB8AC3E}">
        <p14:creationId xmlns:p14="http://schemas.microsoft.com/office/powerpoint/2010/main" val="19761491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emf"/><Relationship Id="rId8" Type="http://schemas.openxmlformats.org/officeDocument/2006/relationships/image" Target="../media/image38.emf"/><Relationship Id="rId9" Type="http://schemas.openxmlformats.org/officeDocument/2006/relationships/image" Target="../media/image39.emf"/><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video" Target="../media/media3.mp4"/><Relationship Id="rId4" Type="http://schemas.openxmlformats.org/officeDocument/2006/relationships/slideLayout" Target="../slideLayouts/slideLayout2.xml"/><Relationship Id="rId5" Type="http://schemas.openxmlformats.org/officeDocument/2006/relationships/notesSlide" Target="../notesSlides/notesSlide13.xml"/><Relationship Id="rId6" Type="http://schemas.openxmlformats.org/officeDocument/2006/relationships/image" Target="../media/image40.png"/><Relationship Id="rId7" Type="http://schemas.openxmlformats.org/officeDocument/2006/relationships/image" Target="../media/image4.gif"/><Relationship Id="rId1" Type="http://schemas.openxmlformats.org/officeDocument/2006/relationships/tags" Target="../tags/tag12.xml"/><Relationship Id="rId2" Type="http://schemas.microsoft.com/office/2007/relationships/media" Target="../media/media3.mp4"/></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41.emf"/><Relationship Id="rId5" Type="http://schemas.openxmlformats.org/officeDocument/2006/relationships/image" Target="../media/image42.emf"/><Relationship Id="rId6" Type="http://schemas.openxmlformats.org/officeDocument/2006/relationships/image" Target="../media/image43.emf"/><Relationship Id="rId7" Type="http://schemas.openxmlformats.org/officeDocument/2006/relationships/image" Target="../media/image44.emf"/><Relationship Id="rId8" Type="http://schemas.openxmlformats.org/officeDocument/2006/relationships/image" Target="../media/image45.emf"/><Relationship Id="rId9" Type="http://schemas.openxmlformats.org/officeDocument/2006/relationships/image" Target="../media/image46.emf"/><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47.emf"/><Relationship Id="rId5" Type="http://schemas.openxmlformats.org/officeDocument/2006/relationships/image" Target="../media/image48.png"/><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1" Type="http://schemas.openxmlformats.org/officeDocument/2006/relationships/image" Target="../media/image57.emf"/><Relationship Id="rId12" Type="http://schemas.openxmlformats.org/officeDocument/2006/relationships/image" Target="../media/image58.emf"/><Relationship Id="rId13" Type="http://schemas.openxmlformats.org/officeDocument/2006/relationships/image" Target="../media/image59.emf"/><Relationship Id="rId14" Type="http://schemas.openxmlformats.org/officeDocument/2006/relationships/image" Target="../media/image60.emf"/><Relationship Id="rId15" Type="http://schemas.openxmlformats.org/officeDocument/2006/relationships/image" Target="../media/image61.emf"/><Relationship Id="rId16" Type="http://schemas.openxmlformats.org/officeDocument/2006/relationships/image" Target="../media/image62.emf"/><Relationship Id="rId17" Type="http://schemas.openxmlformats.org/officeDocument/2006/relationships/image" Target="../media/image63.emf"/><Relationship Id="rId18" Type="http://schemas.openxmlformats.org/officeDocument/2006/relationships/image" Target="../media/image64.emf"/><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51.emf"/><Relationship Id="rId6" Type="http://schemas.openxmlformats.org/officeDocument/2006/relationships/image" Target="../media/image52.emf"/><Relationship Id="rId7" Type="http://schemas.openxmlformats.org/officeDocument/2006/relationships/image" Target="../media/image53.emf"/><Relationship Id="rId8" Type="http://schemas.openxmlformats.org/officeDocument/2006/relationships/image" Target="../media/image54.emf"/><Relationship Id="rId9" Type="http://schemas.openxmlformats.org/officeDocument/2006/relationships/image" Target="../media/image55.emf"/><Relationship Id="rId10" Type="http://schemas.openxmlformats.org/officeDocument/2006/relationships/image" Target="../media/image56.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65.emf"/><Relationship Id="rId5" Type="http://schemas.openxmlformats.org/officeDocument/2006/relationships/image" Target="../media/image66.emf"/><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34.png"/><Relationship Id="rId5" Type="http://schemas.openxmlformats.org/officeDocument/2006/relationships/image" Target="../media/image36.png"/><Relationship Id="rId6" Type="http://schemas.openxmlformats.org/officeDocument/2006/relationships/image" Target="../media/image67.png"/><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4" Type="http://schemas.openxmlformats.org/officeDocument/2006/relationships/slideLayout" Target="../slideLayouts/slideLayout2.xml"/><Relationship Id="rId5" Type="http://schemas.openxmlformats.org/officeDocument/2006/relationships/notesSlide" Target="../notesSlides/notesSlide2.xml"/><Relationship Id="rId6" Type="http://schemas.openxmlformats.org/officeDocument/2006/relationships/image" Target="../media/image3.png"/><Relationship Id="rId7" Type="http://schemas.openxmlformats.org/officeDocument/2006/relationships/image" Target="../media/image4.gif"/><Relationship Id="rId8" Type="http://schemas.openxmlformats.org/officeDocument/2006/relationships/image" Target="../media/image5.emf"/><Relationship Id="rId1" Type="http://schemas.openxmlformats.org/officeDocument/2006/relationships/tags" Target="../tags/tag1.xml"/><Relationship Id="rId2" Type="http://schemas.microsoft.com/office/2007/relationships/media"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eb.mit.edu/pensieve/" TargetMode="External"/></Relationships>
</file>

<file path=ppt/slides/_rels/slide3.xml.rels><?xml version="1.0" encoding="UTF-8" standalone="yes"?>
<Relationships xmlns="http://schemas.openxmlformats.org/package/2006/relationships"><Relationship Id="rId11" Type="http://schemas.openxmlformats.org/officeDocument/2006/relationships/image" Target="../media/image4.gif"/><Relationship Id="rId12" Type="http://schemas.openxmlformats.org/officeDocument/2006/relationships/chart" Target="../charts/chart1.xml"/><Relationship Id="rId13" Type="http://schemas.openxmlformats.org/officeDocument/2006/relationships/image" Target="../media/image11.png"/><Relationship Id="rId14" Type="http://schemas.openxmlformats.org/officeDocument/2006/relationships/image" Target="../media/image12.emf"/><Relationship Id="rId1" Type="http://schemas.openxmlformats.org/officeDocument/2006/relationships/tags" Target="../tags/tag2.xml"/><Relationship Id="rId2" Type="http://schemas.microsoft.com/office/2007/relationships/media" Target="../media/media2.mov"/><Relationship Id="rId3" Type="http://schemas.openxmlformats.org/officeDocument/2006/relationships/video" Target="../media/media2.mov"/><Relationship Id="rId4" Type="http://schemas.openxmlformats.org/officeDocument/2006/relationships/slideLayout" Target="../slideLayouts/slideLayout2.xml"/><Relationship Id="rId5" Type="http://schemas.openxmlformats.org/officeDocument/2006/relationships/notesSlide" Target="../notesSlides/notesSlide3.xml"/><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3.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3.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emf"/><Relationship Id="rId13" Type="http://schemas.openxmlformats.org/officeDocument/2006/relationships/image" Target="../media/image31.png"/><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9.xml"/><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emf"/><Relationship Id="rId7" Type="http://schemas.openxmlformats.org/officeDocument/2006/relationships/image" Target="../media/image26.emf"/><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324526" y="498610"/>
            <a:ext cx="6515101" cy="1404553"/>
          </a:xfrm>
        </p:spPr>
        <p:txBody>
          <a:bodyPr>
            <a:normAutofit/>
          </a:bodyPr>
          <a:lstStyle/>
          <a:p>
            <a:r>
              <a:rPr lang="en-US" sz="3600" dirty="0" smtClean="0">
                <a:effectLst>
                  <a:outerShdw blurRad="63500" dist="76200" dir="2700000" algn="tl" rotWithShape="0">
                    <a:prstClr val="black">
                      <a:alpha val="10000"/>
                    </a:prstClr>
                  </a:outerShdw>
                </a:effectLst>
                <a:latin typeface="+mn-lt"/>
              </a:rPr>
              <a:t>Neural Adaptive Video Streaming with </a:t>
            </a:r>
            <a:r>
              <a:rPr lang="en-US" sz="3600" dirty="0" err="1" smtClean="0">
                <a:effectLst>
                  <a:outerShdw blurRad="63500" dist="76200" dir="2700000" algn="tl" rotWithShape="0">
                    <a:prstClr val="black">
                      <a:alpha val="10000"/>
                    </a:prstClr>
                  </a:outerShdw>
                </a:effectLst>
                <a:latin typeface="+mn-lt"/>
              </a:rPr>
              <a:t>Pensieve</a:t>
            </a:r>
            <a:endParaRPr lang="en-US" sz="3600" dirty="0">
              <a:effectLst>
                <a:outerShdw blurRad="63500" dist="76200" dir="2700000" algn="tl" rotWithShape="0">
                  <a:prstClr val="black">
                    <a:alpha val="10000"/>
                  </a:prstClr>
                </a:outerShdw>
              </a:effectLst>
              <a:latin typeface="+mn-lt"/>
            </a:endParaRPr>
          </a:p>
        </p:txBody>
      </p:sp>
      <p:sp>
        <p:nvSpPr>
          <p:cNvPr id="5" name="Subtitle 2"/>
          <p:cNvSpPr>
            <a:spLocks noGrp="1"/>
          </p:cNvSpPr>
          <p:nvPr>
            <p:ph type="subTitle" idx="1"/>
          </p:nvPr>
        </p:nvSpPr>
        <p:spPr>
          <a:xfrm>
            <a:off x="1603132" y="2643762"/>
            <a:ext cx="5957888" cy="1157106"/>
          </a:xfrm>
        </p:spPr>
        <p:txBody>
          <a:bodyPr>
            <a:normAutofit/>
          </a:bodyPr>
          <a:lstStyle/>
          <a:p>
            <a:r>
              <a:rPr lang="en-US" sz="2025" dirty="0"/>
              <a:t>Hongzi Mao   </a:t>
            </a:r>
            <a:endParaRPr lang="en-US" sz="2025" dirty="0" smtClean="0"/>
          </a:p>
          <a:p>
            <a:r>
              <a:rPr lang="en-US" sz="2025" dirty="0" smtClean="0">
                <a:solidFill>
                  <a:schemeClr val="tx1">
                    <a:lumMod val="75000"/>
                    <a:lumOff val="25000"/>
                  </a:schemeClr>
                </a:solidFill>
              </a:rPr>
              <a:t>Ravi </a:t>
            </a:r>
            <a:r>
              <a:rPr lang="en-US" sz="2025" dirty="0">
                <a:solidFill>
                  <a:schemeClr val="tx1">
                    <a:lumMod val="75000"/>
                    <a:lumOff val="25000"/>
                  </a:schemeClr>
                </a:solidFill>
              </a:rPr>
              <a:t>Netravali   Mohammad </a:t>
            </a:r>
            <a:r>
              <a:rPr lang="en-US" sz="2025" dirty="0" err="1">
                <a:solidFill>
                  <a:schemeClr val="tx1">
                    <a:lumMod val="75000"/>
                    <a:lumOff val="25000"/>
                  </a:schemeClr>
                </a:solidFill>
              </a:rPr>
              <a:t>Alizadeh</a:t>
            </a:r>
            <a:endParaRPr lang="en-US" sz="2025" dirty="0">
              <a:solidFill>
                <a:schemeClr val="tx1">
                  <a:lumMod val="75000"/>
                  <a:lumOff val="25000"/>
                </a:schemeClr>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8064" y="3800868"/>
            <a:ext cx="1071563" cy="1071563"/>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6609" y="3800868"/>
            <a:ext cx="1496275" cy="997516"/>
          </a:xfrm>
          <a:prstGeom prst="rect">
            <a:avLst/>
          </a:prstGeom>
        </p:spPr>
      </p:pic>
    </p:spTree>
    <p:extLst>
      <p:ext uri="{BB962C8B-B14F-4D97-AF65-F5344CB8AC3E}">
        <p14:creationId xmlns:p14="http://schemas.microsoft.com/office/powerpoint/2010/main" val="1841248202"/>
      </p:ext>
    </p:extLst>
  </p:cSld>
  <p:clrMapOvr>
    <a:masterClrMapping/>
  </p:clrMapOvr>
  <mc:AlternateContent xmlns:mc="http://schemas.openxmlformats.org/markup-compatibility/2006" xmlns:p14="http://schemas.microsoft.com/office/powerpoint/2010/main">
    <mc:Choice Requires="p14">
      <p:transition spd="slow" p14:dur="2000" advTm="8814"/>
    </mc:Choice>
    <mc:Fallback xmlns="">
      <p:transition spd="slow" advTm="881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D68F6D-792F-C840-8BAC-1A964D3CE3FA}" type="slidenum">
              <a:rPr lang="en-US" smtClean="0"/>
              <a:t>9</a:t>
            </a:fld>
            <a:endParaRPr lang="en-US"/>
          </a:p>
        </p:txBody>
      </p:sp>
      <p:sp>
        <p:nvSpPr>
          <p:cNvPr id="5" name="Title 1"/>
          <p:cNvSpPr txBox="1">
            <a:spLocks/>
          </p:cNvSpPr>
          <p:nvPr/>
        </p:nvSpPr>
        <p:spPr>
          <a:xfrm>
            <a:off x="2321461" y="184473"/>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How to Train the ABR Agent</a:t>
            </a:r>
            <a:endParaRPr lang="en-US" sz="2700" b="1" dirty="0"/>
          </a:p>
        </p:txBody>
      </p:sp>
      <p:sp>
        <p:nvSpPr>
          <p:cNvPr id="77" name="Rectangle 76"/>
          <p:cNvSpPr/>
          <p:nvPr/>
        </p:nvSpPr>
        <p:spPr>
          <a:xfrm>
            <a:off x="2495542" y="887511"/>
            <a:ext cx="3987107" cy="2228028"/>
          </a:xfrm>
          <a:prstGeom prst="rect">
            <a:avLst/>
          </a:prstGeom>
          <a:solidFill>
            <a:srgbClr val="F5E4D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8" name="TextBox 77"/>
          <p:cNvSpPr txBox="1"/>
          <p:nvPr/>
        </p:nvSpPr>
        <p:spPr>
          <a:xfrm>
            <a:off x="2495542" y="883831"/>
            <a:ext cx="1488515" cy="400110"/>
          </a:xfrm>
          <a:prstGeom prst="rect">
            <a:avLst/>
          </a:prstGeom>
          <a:noFill/>
          <a:ln w="19050">
            <a:noFill/>
          </a:ln>
        </p:spPr>
        <p:txBody>
          <a:bodyPr wrap="square" rtlCol="0">
            <a:spAutoFit/>
          </a:bodyPr>
          <a:lstStyle/>
          <a:p>
            <a:r>
              <a:rPr lang="en-US" sz="1950" b="1" dirty="0" smtClean="0"/>
              <a:t>ABR agent</a:t>
            </a:r>
            <a:endParaRPr lang="en-US" sz="1950" b="1" dirty="0"/>
          </a:p>
        </p:txBody>
      </p:sp>
      <p:sp>
        <p:nvSpPr>
          <p:cNvPr id="79" name="TextBox 78"/>
          <p:cNvSpPr txBox="1"/>
          <p:nvPr/>
        </p:nvSpPr>
        <p:spPr>
          <a:xfrm>
            <a:off x="2651778" y="1649298"/>
            <a:ext cx="786771" cy="1015663"/>
          </a:xfrm>
          <a:prstGeom prst="rect">
            <a:avLst/>
          </a:prstGeom>
          <a:noFill/>
          <a:ln w="19050" cmpd="sng">
            <a:solidFill>
              <a:schemeClr val="tx1"/>
            </a:solidFill>
          </a:ln>
        </p:spPr>
        <p:txBody>
          <a:bodyPr wrap="square" rtlCol="0">
            <a:spAutoFit/>
          </a:bodyPr>
          <a:lstStyle/>
          <a:p>
            <a:pPr algn="ctr"/>
            <a:endParaRPr lang="en-US" sz="2000" dirty="0" smtClean="0"/>
          </a:p>
          <a:p>
            <a:pPr algn="ctr"/>
            <a:r>
              <a:rPr lang="en-US" sz="2000" dirty="0" smtClean="0"/>
              <a:t>state</a:t>
            </a:r>
          </a:p>
          <a:p>
            <a:pPr algn="ctr"/>
            <a:endParaRPr lang="en-US" sz="2000" i="1" dirty="0"/>
          </a:p>
        </p:txBody>
      </p:sp>
      <p:sp>
        <p:nvSpPr>
          <p:cNvPr id="80" name="TextBox 79"/>
          <p:cNvSpPr txBox="1"/>
          <p:nvPr/>
        </p:nvSpPr>
        <p:spPr>
          <a:xfrm>
            <a:off x="3826351" y="1187818"/>
            <a:ext cx="1957962" cy="323165"/>
          </a:xfrm>
          <a:prstGeom prst="rect">
            <a:avLst/>
          </a:prstGeom>
          <a:noFill/>
        </p:spPr>
        <p:txBody>
          <a:bodyPr wrap="square" rtlCol="0">
            <a:spAutoFit/>
          </a:bodyPr>
          <a:lstStyle/>
          <a:p>
            <a:r>
              <a:rPr lang="en-US" sz="1500" dirty="0" smtClean="0"/>
              <a:t>Neural Network</a:t>
            </a:r>
            <a:endParaRPr lang="en-US" sz="1500" dirty="0"/>
          </a:p>
        </p:txBody>
      </p:sp>
      <p:grpSp>
        <p:nvGrpSpPr>
          <p:cNvPr id="81" name="Group 80"/>
          <p:cNvGrpSpPr/>
          <p:nvPr/>
        </p:nvGrpSpPr>
        <p:grpSpPr>
          <a:xfrm>
            <a:off x="3438549" y="1476737"/>
            <a:ext cx="1879021" cy="1333615"/>
            <a:chOff x="2752752" y="2458368"/>
            <a:chExt cx="1879021" cy="1333615"/>
          </a:xfrm>
        </p:grpSpPr>
        <p:sp>
          <p:nvSpPr>
            <p:cNvPr id="82" name="Oval 81"/>
            <p:cNvSpPr/>
            <p:nvPr/>
          </p:nvSpPr>
          <p:spPr>
            <a:xfrm>
              <a:off x="3171696" y="275873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3171696" y="304963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3171696" y="334738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3794347" y="275873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3794347" y="304963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3794347" y="334738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3176140" y="364402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3798791" y="364402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4483817" y="2654774"/>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4483817" y="294398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4483817" y="323859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3" name="Straight Connector 92"/>
            <p:cNvCxnSpPr/>
            <p:nvPr/>
          </p:nvCxnSpPr>
          <p:spPr>
            <a:xfrm flipV="1">
              <a:off x="2757196" y="2832714"/>
              <a:ext cx="414500" cy="15075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a:off x="2761642" y="3123608"/>
              <a:ext cx="410054" cy="239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761339" y="3287459"/>
              <a:ext cx="410357" cy="13389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757196" y="3448775"/>
              <a:ext cx="418944" cy="26923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3319652" y="2832714"/>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3319652" y="3123608"/>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3319652" y="3421358"/>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3324096" y="3718005"/>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3319652" y="2832714"/>
              <a:ext cx="474695"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3319652" y="2832714"/>
              <a:ext cx="474695"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3319652" y="2832714"/>
              <a:ext cx="474695"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3319652" y="3123608"/>
              <a:ext cx="479139" cy="59439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3319652" y="2832714"/>
              <a:ext cx="479139" cy="88529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3319652" y="3123608"/>
              <a:ext cx="474695" cy="29775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V="1">
              <a:off x="3319652" y="2832714"/>
              <a:ext cx="474695"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3319652" y="3421358"/>
              <a:ext cx="479139" cy="29664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V="1">
              <a:off x="3319652" y="3123608"/>
              <a:ext cx="474695" cy="29775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V="1">
              <a:off x="3324096" y="3123608"/>
              <a:ext cx="470251" cy="59439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3324096" y="3421358"/>
              <a:ext cx="470251" cy="29664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3324096" y="2832714"/>
              <a:ext cx="470251" cy="88529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13" name="Oval 112"/>
            <p:cNvSpPr/>
            <p:nvPr/>
          </p:nvSpPr>
          <p:spPr>
            <a:xfrm>
              <a:off x="3171696" y="245836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3794347" y="245836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5" name="Straight Connector 114"/>
            <p:cNvCxnSpPr/>
            <p:nvPr/>
          </p:nvCxnSpPr>
          <p:spPr>
            <a:xfrm>
              <a:off x="3319652" y="2532346"/>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3319652" y="2532346"/>
              <a:ext cx="474695" cy="3003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319652" y="2532346"/>
              <a:ext cx="474695" cy="5912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319652" y="2532346"/>
              <a:ext cx="474695" cy="889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3319652" y="2532346"/>
              <a:ext cx="479139" cy="118565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3319652" y="2532346"/>
              <a:ext cx="474695" cy="3003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V="1">
              <a:off x="3319652" y="2532346"/>
              <a:ext cx="474695" cy="5912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V="1">
              <a:off x="3319652" y="2532346"/>
              <a:ext cx="474695" cy="889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V="1">
              <a:off x="3324096" y="2532346"/>
              <a:ext cx="470251" cy="118565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2752752" y="2532346"/>
              <a:ext cx="418944" cy="30261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3942303" y="2532346"/>
              <a:ext cx="541514" cy="19640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V="1">
              <a:off x="3942303" y="2728752"/>
              <a:ext cx="541514" cy="1039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V="1">
              <a:off x="3942303" y="2728752"/>
              <a:ext cx="541514" cy="39485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8" name="Oval 127"/>
            <p:cNvSpPr/>
            <p:nvPr/>
          </p:nvSpPr>
          <p:spPr>
            <a:xfrm>
              <a:off x="4483817" y="3536225"/>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9" name="Straight Connector 128"/>
            <p:cNvCxnSpPr/>
            <p:nvPr/>
          </p:nvCxnSpPr>
          <p:spPr>
            <a:xfrm flipV="1">
              <a:off x="3942303" y="2728752"/>
              <a:ext cx="541514" cy="69260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V="1">
              <a:off x="3946747" y="2728752"/>
              <a:ext cx="537070" cy="98925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3942303" y="2532346"/>
              <a:ext cx="541514" cy="48562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942303" y="2832714"/>
              <a:ext cx="541514" cy="18525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V="1">
              <a:off x="3942303" y="3017966"/>
              <a:ext cx="541514" cy="10564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V="1">
              <a:off x="3942303" y="3017966"/>
              <a:ext cx="541514" cy="40339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V="1">
              <a:off x="3946747" y="3017966"/>
              <a:ext cx="537070" cy="70003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3942303" y="2532346"/>
              <a:ext cx="541514" cy="7802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3942303" y="2832714"/>
              <a:ext cx="541514" cy="47986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3942303" y="3123608"/>
              <a:ext cx="541514" cy="18896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V="1">
              <a:off x="3942303" y="3312574"/>
              <a:ext cx="541514" cy="10878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flipV="1">
              <a:off x="3946747" y="3312574"/>
              <a:ext cx="537070" cy="40543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3942303" y="2532346"/>
              <a:ext cx="541514" cy="107785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3942303" y="2832714"/>
              <a:ext cx="541514" cy="77748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3942303" y="3123608"/>
              <a:ext cx="541514" cy="48659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3942303" y="3421358"/>
              <a:ext cx="541514" cy="18884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3946747" y="3610203"/>
              <a:ext cx="537070" cy="10780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47" name="Group 146"/>
          <p:cNvGrpSpPr/>
          <p:nvPr/>
        </p:nvGrpSpPr>
        <p:grpSpPr>
          <a:xfrm>
            <a:off x="5244628" y="1502225"/>
            <a:ext cx="3498669" cy="1414161"/>
            <a:chOff x="4558831" y="2483856"/>
            <a:chExt cx="3498669" cy="1414161"/>
          </a:xfrm>
        </p:grpSpPr>
        <p:sp>
          <p:nvSpPr>
            <p:cNvPr id="149" name="Oval 148"/>
            <p:cNvSpPr/>
            <p:nvPr/>
          </p:nvSpPr>
          <p:spPr>
            <a:xfrm>
              <a:off x="5615148" y="3264753"/>
              <a:ext cx="73978" cy="73978"/>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4588174" y="2516117"/>
              <a:ext cx="654346" cy="369332"/>
            </a:xfrm>
            <a:prstGeom prst="rect">
              <a:avLst/>
            </a:prstGeom>
            <a:noFill/>
          </p:spPr>
          <p:txBody>
            <a:bodyPr wrap="none" rtlCol="0">
              <a:spAutoFit/>
            </a:bodyPr>
            <a:lstStyle/>
            <a:p>
              <a:r>
                <a:rPr lang="en-US" dirty="0" smtClean="0"/>
                <a:t>240P</a:t>
              </a:r>
              <a:endParaRPr lang="en-US" dirty="0"/>
            </a:p>
          </p:txBody>
        </p:sp>
        <p:sp>
          <p:nvSpPr>
            <p:cNvPr id="151" name="TextBox 150"/>
            <p:cNvSpPr txBox="1"/>
            <p:nvPr/>
          </p:nvSpPr>
          <p:spPr>
            <a:xfrm>
              <a:off x="4581875" y="2828407"/>
              <a:ext cx="654346" cy="369332"/>
            </a:xfrm>
            <a:prstGeom prst="rect">
              <a:avLst/>
            </a:prstGeom>
            <a:noFill/>
          </p:spPr>
          <p:txBody>
            <a:bodyPr wrap="none" rtlCol="0">
              <a:spAutoFit/>
            </a:bodyPr>
            <a:lstStyle/>
            <a:p>
              <a:r>
                <a:rPr lang="en-US" dirty="0" smtClean="0"/>
                <a:t>480P</a:t>
              </a:r>
              <a:endParaRPr lang="en-US" dirty="0"/>
            </a:p>
          </p:txBody>
        </p:sp>
        <p:sp>
          <p:nvSpPr>
            <p:cNvPr id="152" name="TextBox 151"/>
            <p:cNvSpPr txBox="1"/>
            <p:nvPr/>
          </p:nvSpPr>
          <p:spPr>
            <a:xfrm>
              <a:off x="4592834" y="3126004"/>
              <a:ext cx="654346" cy="369332"/>
            </a:xfrm>
            <a:prstGeom prst="rect">
              <a:avLst/>
            </a:prstGeom>
            <a:noFill/>
          </p:spPr>
          <p:txBody>
            <a:bodyPr wrap="none" rtlCol="0">
              <a:spAutoFit/>
            </a:bodyPr>
            <a:lstStyle/>
            <a:p>
              <a:r>
                <a:rPr lang="en-US" dirty="0" smtClean="0"/>
                <a:t>720P</a:t>
              </a:r>
              <a:endParaRPr lang="en-US" dirty="0"/>
            </a:p>
          </p:txBody>
        </p:sp>
        <p:sp>
          <p:nvSpPr>
            <p:cNvPr id="153" name="TextBox 152"/>
            <p:cNvSpPr txBox="1"/>
            <p:nvPr/>
          </p:nvSpPr>
          <p:spPr>
            <a:xfrm>
              <a:off x="4558831" y="3423917"/>
              <a:ext cx="771365" cy="369332"/>
            </a:xfrm>
            <a:prstGeom prst="rect">
              <a:avLst/>
            </a:prstGeom>
            <a:noFill/>
          </p:spPr>
          <p:txBody>
            <a:bodyPr wrap="none" rtlCol="0">
              <a:spAutoFit/>
            </a:bodyPr>
            <a:lstStyle/>
            <a:p>
              <a:r>
                <a:rPr lang="en-US" dirty="0" smtClean="0"/>
                <a:t>1080P</a:t>
              </a:r>
              <a:endParaRPr lang="en-US" dirty="0"/>
            </a:p>
          </p:txBody>
        </p:sp>
        <p:cxnSp>
          <p:nvCxnSpPr>
            <p:cNvPr id="154" name="Straight Arrow Connector 153"/>
            <p:cNvCxnSpPr/>
            <p:nvPr/>
          </p:nvCxnSpPr>
          <p:spPr>
            <a:xfrm>
              <a:off x="5692938" y="3301742"/>
              <a:ext cx="2364562" cy="8928"/>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pic>
          <p:nvPicPr>
            <p:cNvPr id="155" name="Picture 154" descr="Screen Shot 2016-07-15 at 8.47.09 PM.png"/>
            <p:cNvPicPr>
              <a:picLocks noChangeAspect="1"/>
            </p:cNvPicPr>
            <p:nvPr/>
          </p:nvPicPr>
          <p:blipFill>
            <a:blip r:embed="rId4" cstate="screen">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5230131" y="2483856"/>
              <a:ext cx="357176" cy="1414161"/>
            </a:xfrm>
            <a:prstGeom prst="rect">
              <a:avLst/>
            </a:prstGeom>
          </p:spPr>
        </p:pic>
      </p:grpSp>
      <p:cxnSp>
        <p:nvCxnSpPr>
          <p:cNvPr id="156" name="Straight Arrow Connector 155"/>
          <p:cNvCxnSpPr/>
          <p:nvPr/>
        </p:nvCxnSpPr>
        <p:spPr>
          <a:xfrm>
            <a:off x="524531" y="2167432"/>
            <a:ext cx="2127247" cy="0"/>
          </a:xfrm>
          <a:prstGeom prst="straightConnector1">
            <a:avLst/>
          </a:prstGeom>
          <a:ln w="12700" cmpd="sng">
            <a:solidFill>
              <a:srgbClr val="000000"/>
            </a:solidFill>
            <a:headEnd type="none"/>
            <a:tailEnd type="triangle" w="sm" len="lg"/>
          </a:ln>
          <a:effectLst/>
        </p:spPr>
        <p:style>
          <a:lnRef idx="2">
            <a:schemeClr val="accent1"/>
          </a:lnRef>
          <a:fillRef idx="0">
            <a:schemeClr val="accent1"/>
          </a:fillRef>
          <a:effectRef idx="1">
            <a:schemeClr val="accent1"/>
          </a:effectRef>
          <a:fontRef idx="minor">
            <a:schemeClr val="tx1"/>
          </a:fontRef>
        </p:style>
      </p:cxnSp>
      <p:sp>
        <p:nvSpPr>
          <p:cNvPr id="157" name="TextBox 156"/>
          <p:cNvSpPr txBox="1"/>
          <p:nvPr/>
        </p:nvSpPr>
        <p:spPr>
          <a:xfrm>
            <a:off x="5379960" y="899381"/>
            <a:ext cx="1283402" cy="646331"/>
          </a:xfrm>
          <a:prstGeom prst="rect">
            <a:avLst/>
          </a:prstGeom>
          <a:noFill/>
        </p:spPr>
        <p:txBody>
          <a:bodyPr wrap="square" rtlCol="0">
            <a:spAutoFit/>
          </a:bodyPr>
          <a:lstStyle/>
          <a:p>
            <a:r>
              <a:rPr lang="en-US" dirty="0" smtClean="0"/>
              <a:t> policy </a:t>
            </a:r>
          </a:p>
          <a:p>
            <a:r>
              <a:rPr lang="en-US" dirty="0" smtClean="0"/>
              <a:t>π</a:t>
            </a:r>
            <a:r>
              <a:rPr lang="en-US" baseline="-25000" dirty="0" err="1" smtClean="0"/>
              <a:t>θ</a:t>
            </a:r>
            <a:r>
              <a:rPr lang="en-US" dirty="0" smtClean="0"/>
              <a:t>(</a:t>
            </a:r>
            <a:r>
              <a:rPr lang="en-US" i="1" dirty="0" smtClean="0"/>
              <a:t>s, a</a:t>
            </a:r>
            <a:r>
              <a:rPr lang="en-US" dirty="0" smtClean="0"/>
              <a:t>)</a:t>
            </a:r>
            <a:endParaRPr lang="en-US" dirty="0"/>
          </a:p>
        </p:txBody>
      </p:sp>
      <p:sp>
        <p:nvSpPr>
          <p:cNvPr id="158" name="TextBox 157"/>
          <p:cNvSpPr txBox="1"/>
          <p:nvPr/>
        </p:nvSpPr>
        <p:spPr>
          <a:xfrm>
            <a:off x="6700974" y="1951885"/>
            <a:ext cx="3005213" cy="707886"/>
          </a:xfrm>
          <a:prstGeom prst="rect">
            <a:avLst/>
          </a:prstGeom>
          <a:noFill/>
        </p:spPr>
        <p:txBody>
          <a:bodyPr wrap="square" rtlCol="0">
            <a:spAutoFit/>
          </a:bodyPr>
          <a:lstStyle/>
          <a:p>
            <a:r>
              <a:rPr lang="en-US" sz="2000" dirty="0" smtClean="0"/>
              <a:t>Take action </a:t>
            </a:r>
            <a:r>
              <a:rPr lang="en-US" sz="2000" i="1" dirty="0" smtClean="0"/>
              <a:t>a</a:t>
            </a:r>
          </a:p>
          <a:p>
            <a:r>
              <a:rPr lang="en-US" sz="2000" dirty="0"/>
              <a:t>n</a:t>
            </a:r>
            <a:r>
              <a:rPr lang="en-US" sz="2000" dirty="0" smtClean="0"/>
              <a:t>ext bitrate</a:t>
            </a:r>
            <a:endParaRPr lang="en-US" sz="2000" dirty="0"/>
          </a:p>
        </p:txBody>
      </p:sp>
      <p:sp>
        <p:nvSpPr>
          <p:cNvPr id="161" name="Rectangle 160"/>
          <p:cNvSpPr/>
          <p:nvPr/>
        </p:nvSpPr>
        <p:spPr>
          <a:xfrm>
            <a:off x="656024" y="1807652"/>
            <a:ext cx="1780680" cy="400110"/>
          </a:xfrm>
          <a:prstGeom prst="rect">
            <a:avLst/>
          </a:prstGeom>
        </p:spPr>
        <p:txBody>
          <a:bodyPr wrap="none">
            <a:spAutoFit/>
          </a:bodyPr>
          <a:lstStyle/>
          <a:p>
            <a:r>
              <a:rPr lang="en-US" sz="2000" dirty="0" smtClean="0"/>
              <a:t>Observe state </a:t>
            </a:r>
            <a:r>
              <a:rPr lang="en-US" sz="2000" i="1" dirty="0" smtClean="0"/>
              <a:t>s</a:t>
            </a:r>
            <a:endParaRPr lang="en-US" sz="2000" i="1" dirty="0"/>
          </a:p>
        </p:txBody>
      </p:sp>
      <p:sp>
        <p:nvSpPr>
          <p:cNvPr id="167" name="TextBox 166"/>
          <p:cNvSpPr txBox="1"/>
          <p:nvPr/>
        </p:nvSpPr>
        <p:spPr>
          <a:xfrm>
            <a:off x="3862405" y="2766358"/>
            <a:ext cx="1354382" cy="369332"/>
          </a:xfrm>
          <a:prstGeom prst="rect">
            <a:avLst/>
          </a:prstGeom>
          <a:noFill/>
        </p:spPr>
        <p:txBody>
          <a:bodyPr wrap="none" rtlCol="0">
            <a:spAutoFit/>
          </a:bodyPr>
          <a:lstStyle/>
          <a:p>
            <a:r>
              <a:rPr lang="en-US" dirty="0" smtClean="0"/>
              <a:t>parameter </a:t>
            </a:r>
            <a:r>
              <a:rPr lang="en-US" dirty="0" err="1" smtClean="0"/>
              <a:t>θ</a:t>
            </a:r>
            <a:endParaRPr lang="en-US" dirty="0"/>
          </a:p>
        </p:txBody>
      </p:sp>
      <p:pic>
        <p:nvPicPr>
          <p:cNvPr id="169" name="Picture 16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7814" y="4016295"/>
            <a:ext cx="2884840" cy="834171"/>
          </a:xfrm>
          <a:prstGeom prst="rect">
            <a:avLst/>
          </a:prstGeom>
        </p:spPr>
      </p:pic>
      <p:cxnSp>
        <p:nvCxnSpPr>
          <p:cNvPr id="170" name="Straight Arrow Connector 169"/>
          <p:cNvCxnSpPr>
            <a:stCxn id="169" idx="0"/>
            <a:endCxn id="172" idx="1"/>
          </p:cNvCxnSpPr>
          <p:nvPr/>
        </p:nvCxnSpPr>
        <p:spPr>
          <a:xfrm>
            <a:off x="3950234" y="4016295"/>
            <a:ext cx="1694842" cy="696567"/>
          </a:xfrm>
          <a:prstGeom prst="straightConnector1">
            <a:avLst/>
          </a:prstGeom>
          <a:ln w="25400" cmpd="sng">
            <a:solidFill>
              <a:srgbClr val="ED411D"/>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72" name="TextBox 171"/>
          <p:cNvSpPr txBox="1"/>
          <p:nvPr/>
        </p:nvSpPr>
        <p:spPr>
          <a:xfrm>
            <a:off x="5645076" y="4358919"/>
            <a:ext cx="1714957" cy="707886"/>
          </a:xfrm>
          <a:prstGeom prst="rect">
            <a:avLst/>
          </a:prstGeom>
          <a:noFill/>
        </p:spPr>
        <p:txBody>
          <a:bodyPr wrap="none" rtlCol="0">
            <a:spAutoFit/>
          </a:bodyPr>
          <a:lstStyle/>
          <a:p>
            <a:r>
              <a:rPr lang="en-US" sz="2000" dirty="0">
                <a:solidFill>
                  <a:srgbClr val="ED411D"/>
                </a:solidFill>
              </a:rPr>
              <a:t>e</a:t>
            </a:r>
            <a:r>
              <a:rPr lang="en-US" sz="2000" dirty="0" smtClean="0">
                <a:solidFill>
                  <a:srgbClr val="ED411D"/>
                </a:solidFill>
              </a:rPr>
              <a:t>stimate </a:t>
            </a:r>
            <a:r>
              <a:rPr lang="en-US" sz="2000">
                <a:solidFill>
                  <a:srgbClr val="ED411D"/>
                </a:solidFill>
              </a:rPr>
              <a:t>from </a:t>
            </a:r>
            <a:endParaRPr lang="en-US" sz="2000" smtClean="0">
              <a:solidFill>
                <a:srgbClr val="ED411D"/>
              </a:solidFill>
            </a:endParaRPr>
          </a:p>
          <a:p>
            <a:r>
              <a:rPr lang="en-US" sz="2000" dirty="0" smtClean="0">
                <a:solidFill>
                  <a:srgbClr val="ED411D"/>
                </a:solidFill>
              </a:rPr>
              <a:t>empirical data</a:t>
            </a:r>
            <a:endParaRPr lang="en-US" sz="2000" dirty="0">
              <a:solidFill>
                <a:srgbClr val="ED411D"/>
              </a:solidFill>
            </a:endParaRPr>
          </a:p>
        </p:txBody>
      </p:sp>
      <p:sp>
        <p:nvSpPr>
          <p:cNvPr id="176" name="Rectangle 175"/>
          <p:cNvSpPr/>
          <p:nvPr/>
        </p:nvSpPr>
        <p:spPr>
          <a:xfrm>
            <a:off x="1254758" y="4158864"/>
            <a:ext cx="1102353" cy="400110"/>
          </a:xfrm>
          <a:prstGeom prst="rect">
            <a:avLst/>
          </a:prstGeom>
        </p:spPr>
        <p:txBody>
          <a:bodyPr wrap="none">
            <a:spAutoFit/>
          </a:bodyPr>
          <a:lstStyle/>
          <a:p>
            <a:r>
              <a:rPr lang="en-US" sz="2000" b="1" dirty="0" smtClean="0"/>
              <a:t>Training</a:t>
            </a:r>
            <a:r>
              <a:rPr lang="en-US" sz="2000" dirty="0" smtClean="0"/>
              <a:t>:</a:t>
            </a:r>
            <a:endParaRPr lang="en-US" sz="2000" i="1" dirty="0"/>
          </a:p>
        </p:txBody>
      </p:sp>
      <p:sp>
        <p:nvSpPr>
          <p:cNvPr id="146" name="Rectangle 145"/>
          <p:cNvSpPr/>
          <p:nvPr/>
        </p:nvSpPr>
        <p:spPr>
          <a:xfrm>
            <a:off x="1254758" y="3493935"/>
            <a:ext cx="6397842" cy="400110"/>
          </a:xfrm>
          <a:prstGeom prst="rect">
            <a:avLst/>
          </a:prstGeom>
        </p:spPr>
        <p:txBody>
          <a:bodyPr wrap="none">
            <a:spAutoFit/>
          </a:bodyPr>
          <a:lstStyle/>
          <a:p>
            <a:r>
              <a:rPr lang="en-US" sz="2000" b="1" dirty="0" smtClean="0"/>
              <a:t>Collect experience data</a:t>
            </a:r>
            <a:r>
              <a:rPr lang="en-US" sz="2000" dirty="0" smtClean="0"/>
              <a:t>: trajectory of [state, action, reward]</a:t>
            </a:r>
            <a:endParaRPr lang="en-US" sz="2000" i="1" dirty="0"/>
          </a:p>
        </p:txBody>
      </p:sp>
    </p:spTree>
    <p:custDataLst>
      <p:tags r:id="rId1"/>
    </p:custDataLst>
    <p:extLst>
      <p:ext uri="{BB962C8B-B14F-4D97-AF65-F5344CB8AC3E}">
        <p14:creationId xmlns:p14="http://schemas.microsoft.com/office/powerpoint/2010/main" val="907290817"/>
      </p:ext>
    </p:extLst>
  </p:cSld>
  <p:clrMapOvr>
    <a:masterClrMapping/>
  </p:clrMapOvr>
  <mc:AlternateContent xmlns:mc="http://schemas.openxmlformats.org/markup-compatibility/2006" xmlns:p14="http://schemas.microsoft.com/office/powerpoint/2010/main">
    <mc:Choice Requires="p14">
      <p:transition spd="slow" p14:dur="2000" advTm="46442"/>
    </mc:Choice>
    <mc:Fallback xmlns="">
      <p:transition spd="slow" advTm="464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Effect transition="in" filter="fade">
                                      <p:cBhvr>
                                        <p:cTn id="12" dur="500"/>
                                        <p:tgtEl>
                                          <p:spTgt spid="1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6"/>
                                        </p:tgtEl>
                                        <p:attrNameLst>
                                          <p:attrName>style.visibility</p:attrName>
                                        </p:attrNameLst>
                                      </p:cBhvr>
                                      <p:to>
                                        <p:strVal val="visible"/>
                                      </p:to>
                                    </p:set>
                                    <p:animEffect transition="in" filter="fade">
                                      <p:cBhvr>
                                        <p:cTn id="15" dur="500"/>
                                        <p:tgtEl>
                                          <p:spTgt spid="17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0"/>
                                        </p:tgtEl>
                                        <p:attrNameLst>
                                          <p:attrName>style.visibility</p:attrName>
                                        </p:attrNameLst>
                                      </p:cBhvr>
                                      <p:to>
                                        <p:strVal val="visible"/>
                                      </p:to>
                                    </p:set>
                                    <p:animEffect transition="in" filter="fade">
                                      <p:cBhvr>
                                        <p:cTn id="20" dur="500"/>
                                        <p:tgtEl>
                                          <p:spTgt spid="17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2"/>
                                        </p:tgtEl>
                                        <p:attrNameLst>
                                          <p:attrName>style.visibility</p:attrName>
                                        </p:attrNameLst>
                                      </p:cBhvr>
                                      <p:to>
                                        <p:strVal val="visible"/>
                                      </p:to>
                                    </p:set>
                                    <p:animEffect transition="in" filter="fade">
                                      <p:cBhvr>
                                        <p:cTn id="23"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76" grpId="0"/>
      <p:bldP spid="1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D68F6D-792F-C840-8BAC-1A964D3CE3FA}" type="slidenum">
              <a:rPr lang="en-US" smtClean="0"/>
              <a:t>10</a:t>
            </a:fld>
            <a:endParaRPr lang="en-US"/>
          </a:p>
        </p:txBody>
      </p:sp>
      <p:sp>
        <p:nvSpPr>
          <p:cNvPr id="5" name="Title 1"/>
          <p:cNvSpPr>
            <a:spLocks noGrp="1"/>
          </p:cNvSpPr>
          <p:nvPr>
            <p:ph type="title"/>
          </p:nvPr>
        </p:nvSpPr>
        <p:spPr>
          <a:xfrm>
            <a:off x="2244580" y="443946"/>
            <a:ext cx="4629150" cy="642938"/>
          </a:xfrm>
        </p:spPr>
        <p:txBody>
          <a:bodyPr/>
          <a:lstStyle/>
          <a:p>
            <a:pPr algn="ctr"/>
            <a:r>
              <a:rPr lang="en-US" sz="2700" b="1" dirty="0" smtClean="0"/>
              <a:t>What </a:t>
            </a:r>
            <a:r>
              <a:rPr lang="en-US" sz="2700" b="1" dirty="0" err="1" smtClean="0"/>
              <a:t>Pensieve</a:t>
            </a:r>
            <a:r>
              <a:rPr lang="en-US" sz="2700" b="1" dirty="0" smtClean="0"/>
              <a:t> is good at</a:t>
            </a:r>
            <a:endParaRPr lang="en-US" sz="2700" b="1" dirty="0"/>
          </a:p>
        </p:txBody>
      </p:sp>
      <p:sp>
        <p:nvSpPr>
          <p:cNvPr id="6" name="Content Placeholder 2"/>
          <p:cNvSpPr>
            <a:spLocks noGrp="1"/>
          </p:cNvSpPr>
          <p:nvPr>
            <p:ph idx="1"/>
          </p:nvPr>
        </p:nvSpPr>
        <p:spPr>
          <a:xfrm>
            <a:off x="1229883" y="1515166"/>
            <a:ext cx="6790517" cy="2823814"/>
          </a:xfrm>
        </p:spPr>
        <p:txBody>
          <a:bodyPr>
            <a:noAutofit/>
          </a:bodyPr>
          <a:lstStyle/>
          <a:p>
            <a:endParaRPr lang="en-US" sz="2200" dirty="0"/>
          </a:p>
          <a:p>
            <a:r>
              <a:rPr lang="en-US" sz="2200" dirty="0"/>
              <a:t>Learn the dynamics </a:t>
            </a:r>
            <a:r>
              <a:rPr lang="en-US" sz="2200" b="1" dirty="0" smtClean="0">
                <a:solidFill>
                  <a:srgbClr val="C00000"/>
                </a:solidFill>
              </a:rPr>
              <a:t>directly </a:t>
            </a:r>
            <a:r>
              <a:rPr lang="en-US" sz="2200" b="1" dirty="0">
                <a:solidFill>
                  <a:srgbClr val="C00000"/>
                </a:solidFill>
              </a:rPr>
              <a:t>from experience</a:t>
            </a:r>
          </a:p>
          <a:p>
            <a:endParaRPr lang="en-US" sz="2200" dirty="0"/>
          </a:p>
          <a:p>
            <a:r>
              <a:rPr lang="en-US" sz="2200" dirty="0"/>
              <a:t>Optimize </a:t>
            </a:r>
            <a:r>
              <a:rPr lang="en-US" sz="2200" dirty="0" smtClean="0"/>
              <a:t>the high level </a:t>
            </a:r>
            <a:r>
              <a:rPr lang="en-US" sz="2200" dirty="0" err="1" smtClean="0"/>
              <a:t>QoE</a:t>
            </a:r>
            <a:r>
              <a:rPr lang="en-US" sz="2200" dirty="0" smtClean="0"/>
              <a:t> </a:t>
            </a:r>
            <a:r>
              <a:rPr lang="en-US" sz="2200" dirty="0"/>
              <a:t>objective </a:t>
            </a:r>
            <a:r>
              <a:rPr lang="en-US" sz="2200" b="1" dirty="0" smtClean="0">
                <a:solidFill>
                  <a:srgbClr val="C00000"/>
                </a:solidFill>
              </a:rPr>
              <a:t>end-to-end </a:t>
            </a:r>
            <a:endParaRPr lang="en-US" sz="2200" b="1" dirty="0">
              <a:solidFill>
                <a:srgbClr val="C00000"/>
              </a:solidFill>
            </a:endParaRPr>
          </a:p>
          <a:p>
            <a:endParaRPr lang="en-US" sz="2200" dirty="0"/>
          </a:p>
          <a:p>
            <a:r>
              <a:rPr lang="en-US" sz="2200" dirty="0" smtClean="0"/>
              <a:t>Extract control rules from </a:t>
            </a:r>
            <a:r>
              <a:rPr lang="en-US" sz="2200" b="1" dirty="0" smtClean="0">
                <a:solidFill>
                  <a:srgbClr val="C00000"/>
                </a:solidFill>
              </a:rPr>
              <a:t>raw high-dimensional</a:t>
            </a:r>
            <a:r>
              <a:rPr lang="en-US" sz="2200" dirty="0" smtClean="0"/>
              <a:t> signals</a:t>
            </a:r>
            <a:endParaRPr lang="en-US" sz="2200" dirty="0"/>
          </a:p>
        </p:txBody>
      </p:sp>
    </p:spTree>
    <p:custDataLst>
      <p:tags r:id="rId1"/>
    </p:custDataLst>
    <p:extLst>
      <p:ext uri="{BB962C8B-B14F-4D97-AF65-F5344CB8AC3E}">
        <p14:creationId xmlns:p14="http://schemas.microsoft.com/office/powerpoint/2010/main" val="149455393"/>
      </p:ext>
    </p:extLst>
  </p:cSld>
  <p:clrMapOvr>
    <a:masterClrMapping/>
  </p:clrMapOvr>
  <mc:AlternateContent xmlns:mc="http://schemas.openxmlformats.org/markup-compatibility/2006" xmlns:p14="http://schemas.microsoft.com/office/powerpoint/2010/main">
    <mc:Choice Requires="p14">
      <p:transition spd="slow" p14:dur="2000" advTm="60560"/>
    </mc:Choice>
    <mc:Fallback xmlns="">
      <p:transition spd="slow" advTm="605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35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35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fade">
                                      <p:cBhvr>
                                        <p:cTn id="17" dur="35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30038" y="115856"/>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err="1" smtClean="0"/>
              <a:t>Pensieve</a:t>
            </a:r>
            <a:r>
              <a:rPr lang="en-US" sz="2700" b="1" dirty="0" smtClean="0"/>
              <a:t> Training System</a:t>
            </a:r>
            <a:endParaRPr lang="en-US" sz="2700" b="1" dirty="0"/>
          </a:p>
        </p:txBody>
      </p:sp>
      <p:sp>
        <p:nvSpPr>
          <p:cNvPr id="46" name="TextBox 45"/>
          <p:cNvSpPr txBox="1"/>
          <p:nvPr/>
        </p:nvSpPr>
        <p:spPr>
          <a:xfrm>
            <a:off x="6315305" y="2084893"/>
            <a:ext cx="2043424" cy="584775"/>
          </a:xfrm>
          <a:prstGeom prst="rect">
            <a:avLst/>
          </a:prstGeom>
          <a:noFill/>
        </p:spPr>
        <p:txBody>
          <a:bodyPr wrap="square" rtlCol="0">
            <a:spAutoFit/>
          </a:bodyPr>
          <a:lstStyle/>
          <a:p>
            <a:pPr algn="ctr"/>
            <a:r>
              <a:rPr lang="en-US" sz="1600" dirty="0"/>
              <a:t>{state, action, reward</a:t>
            </a:r>
            <a:r>
              <a:rPr lang="en-US" sz="1600" dirty="0" smtClean="0"/>
              <a:t>}</a:t>
            </a:r>
          </a:p>
          <a:p>
            <a:pPr algn="ctr"/>
            <a:r>
              <a:rPr lang="en-US" sz="1600" dirty="0" smtClean="0"/>
              <a:t>experiences</a:t>
            </a:r>
            <a:endParaRPr lang="en-US" sz="1600" dirty="0"/>
          </a:p>
        </p:txBody>
      </p:sp>
      <p:sp>
        <p:nvSpPr>
          <p:cNvPr id="50" name="TextBox 49"/>
          <p:cNvSpPr txBox="1"/>
          <p:nvPr/>
        </p:nvSpPr>
        <p:spPr>
          <a:xfrm>
            <a:off x="6389945" y="4058807"/>
            <a:ext cx="1874219" cy="584775"/>
          </a:xfrm>
          <a:prstGeom prst="rect">
            <a:avLst/>
          </a:prstGeom>
          <a:noFill/>
        </p:spPr>
        <p:txBody>
          <a:bodyPr wrap="square" rtlCol="0">
            <a:spAutoFit/>
          </a:bodyPr>
          <a:lstStyle/>
          <a:p>
            <a:pPr algn="ctr"/>
            <a:r>
              <a:rPr lang="en-US" sz="1600" dirty="0" smtClean="0"/>
              <a:t>updated neural </a:t>
            </a:r>
          </a:p>
          <a:p>
            <a:pPr algn="ctr"/>
            <a:r>
              <a:rPr lang="en-US" sz="1600" dirty="0" smtClean="0"/>
              <a:t>network parameters</a:t>
            </a:r>
            <a:endParaRPr lang="en-US" sz="1600" dirty="0"/>
          </a:p>
        </p:txBody>
      </p:sp>
      <p:sp>
        <p:nvSpPr>
          <p:cNvPr id="3" name="Slide Number Placeholder 2"/>
          <p:cNvSpPr>
            <a:spLocks noGrp="1"/>
          </p:cNvSpPr>
          <p:nvPr>
            <p:ph type="sldNum" sz="quarter" idx="12"/>
          </p:nvPr>
        </p:nvSpPr>
        <p:spPr/>
        <p:txBody>
          <a:bodyPr/>
          <a:lstStyle/>
          <a:p>
            <a:fld id="{81D68F6D-792F-C840-8BAC-1A964D3CE3FA}" type="slidenum">
              <a:rPr lang="en-US" smtClean="0"/>
              <a:t>11</a:t>
            </a:fld>
            <a:endParaRPr lang="en-US"/>
          </a:p>
        </p:txBody>
      </p:sp>
      <p:grpSp>
        <p:nvGrpSpPr>
          <p:cNvPr id="1210" name="Group 1209"/>
          <p:cNvGrpSpPr/>
          <p:nvPr/>
        </p:nvGrpSpPr>
        <p:grpSpPr>
          <a:xfrm>
            <a:off x="1857660" y="977161"/>
            <a:ext cx="4157012" cy="3752516"/>
            <a:chOff x="1857660" y="977161"/>
            <a:chExt cx="4157012" cy="3752516"/>
          </a:xfrm>
        </p:grpSpPr>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3720" y="2153383"/>
              <a:ext cx="399652" cy="302684"/>
            </a:xfrm>
            <a:prstGeom prst="rect">
              <a:avLst/>
            </a:prstGeom>
          </p:spPr>
        </p:pic>
        <p:sp>
          <p:nvSpPr>
            <p:cNvPr id="22" name="Rectangle 21"/>
            <p:cNvSpPr/>
            <p:nvPr/>
          </p:nvSpPr>
          <p:spPr>
            <a:xfrm>
              <a:off x="3165994" y="2023595"/>
              <a:ext cx="959689" cy="55606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8333" y="3015764"/>
              <a:ext cx="405039" cy="309731"/>
            </a:xfrm>
            <a:prstGeom prst="rect">
              <a:avLst/>
            </a:prstGeom>
          </p:spPr>
        </p:pic>
        <p:sp>
          <p:nvSpPr>
            <p:cNvPr id="24" name="Rectangle 23"/>
            <p:cNvSpPr/>
            <p:nvPr/>
          </p:nvSpPr>
          <p:spPr>
            <a:xfrm>
              <a:off x="3165994" y="2890867"/>
              <a:ext cx="959689" cy="55606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3318" y="4296303"/>
              <a:ext cx="405039" cy="306764"/>
            </a:xfrm>
            <a:prstGeom prst="rect">
              <a:avLst/>
            </a:prstGeom>
          </p:spPr>
        </p:pic>
        <p:sp>
          <p:nvSpPr>
            <p:cNvPr id="26" name="Rectangle 25"/>
            <p:cNvSpPr/>
            <p:nvPr/>
          </p:nvSpPr>
          <p:spPr>
            <a:xfrm>
              <a:off x="3165994" y="4137498"/>
              <a:ext cx="959689" cy="592179"/>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Oval 26"/>
            <p:cNvSpPr/>
            <p:nvPr/>
          </p:nvSpPr>
          <p:spPr>
            <a:xfrm>
              <a:off x="3606773" y="3692843"/>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Oval 27"/>
            <p:cNvSpPr/>
            <p:nvPr/>
          </p:nvSpPr>
          <p:spPr>
            <a:xfrm>
              <a:off x="3606773" y="3793436"/>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Oval 28"/>
            <p:cNvSpPr/>
            <p:nvPr/>
          </p:nvSpPr>
          <p:spPr>
            <a:xfrm>
              <a:off x="3606773" y="3894402"/>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0" name="Straight Arrow Connector 29"/>
            <p:cNvCxnSpPr>
              <a:stCxn id="15" idx="3"/>
              <a:endCxn id="22" idx="1"/>
            </p:cNvCxnSpPr>
            <p:nvPr/>
          </p:nvCxnSpPr>
          <p:spPr>
            <a:xfrm>
              <a:off x="1919971" y="2301184"/>
              <a:ext cx="1246023" cy="0"/>
            </a:xfrm>
            <a:prstGeom prst="straightConnector1">
              <a:avLst/>
            </a:pr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1" idx="3"/>
              <a:endCxn id="24" idx="1"/>
            </p:cNvCxnSpPr>
            <p:nvPr/>
          </p:nvCxnSpPr>
          <p:spPr>
            <a:xfrm>
              <a:off x="1857660" y="3164914"/>
              <a:ext cx="1308334" cy="3983"/>
            </a:xfrm>
            <a:prstGeom prst="straightConnector1">
              <a:avLst/>
            </a:pr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7" idx="3"/>
              <a:endCxn id="26" idx="1"/>
            </p:cNvCxnSpPr>
            <p:nvPr/>
          </p:nvCxnSpPr>
          <p:spPr>
            <a:xfrm flipV="1">
              <a:off x="1890821" y="4433588"/>
              <a:ext cx="1275173" cy="2775"/>
            </a:xfrm>
            <a:prstGeom prst="straightConnector1">
              <a:avLst/>
            </a:pr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45022" y="2141018"/>
              <a:ext cx="297465" cy="316778"/>
            </a:xfrm>
            <a:prstGeom prst="rect">
              <a:avLst/>
            </a:prstGeom>
          </p:spPr>
        </p:pic>
        <p:pic>
          <p:nvPicPr>
            <p:cNvPr id="34" name="Picture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45023" y="3000674"/>
              <a:ext cx="297465" cy="316778"/>
            </a:xfrm>
            <a:prstGeom prst="rect">
              <a:avLst/>
            </a:prstGeom>
          </p:spPr>
        </p:pic>
        <p:pic>
          <p:nvPicPr>
            <p:cNvPr id="35" name="Picture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42218" y="4277974"/>
              <a:ext cx="300269" cy="316778"/>
            </a:xfrm>
            <a:prstGeom prst="rect">
              <a:avLst/>
            </a:prstGeom>
          </p:spPr>
        </p:pic>
        <p:sp>
          <p:nvSpPr>
            <p:cNvPr id="39" name="Oval 38"/>
            <p:cNvSpPr/>
            <p:nvPr/>
          </p:nvSpPr>
          <p:spPr>
            <a:xfrm>
              <a:off x="5261656" y="3677286"/>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Oval 39"/>
            <p:cNvSpPr/>
            <p:nvPr/>
          </p:nvSpPr>
          <p:spPr>
            <a:xfrm>
              <a:off x="5261656" y="3787303"/>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Oval 40"/>
            <p:cNvSpPr/>
            <p:nvPr/>
          </p:nvSpPr>
          <p:spPr>
            <a:xfrm>
              <a:off x="5261656" y="3898191"/>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TextBox 51"/>
            <p:cNvSpPr txBox="1"/>
            <p:nvPr/>
          </p:nvSpPr>
          <p:spPr>
            <a:xfrm>
              <a:off x="3081674" y="977161"/>
              <a:ext cx="2932998" cy="615553"/>
            </a:xfrm>
            <a:prstGeom prst="rect">
              <a:avLst/>
            </a:prstGeom>
            <a:noFill/>
          </p:spPr>
          <p:txBody>
            <a:bodyPr wrap="square" rtlCol="0">
              <a:spAutoFit/>
            </a:bodyPr>
            <a:lstStyle/>
            <a:p>
              <a:pPr algn="ctr"/>
              <a:r>
                <a:rPr lang="en-US" sz="1800" b="1" dirty="0" smtClean="0"/>
                <a:t>Video playback</a:t>
              </a:r>
            </a:p>
            <a:p>
              <a:pPr algn="ctr"/>
              <a:r>
                <a:rPr lang="en-US" sz="1600" i="1" dirty="0" smtClean="0">
                  <a:solidFill>
                    <a:srgbClr val="3167FF"/>
                  </a:solidFill>
                </a:rPr>
                <a:t>Fast chunk-level simulator</a:t>
              </a:r>
              <a:endParaRPr lang="en-US" sz="1600" i="1" dirty="0">
                <a:solidFill>
                  <a:srgbClr val="3167FF"/>
                </a:solidFill>
              </a:endParaRPr>
            </a:p>
          </p:txBody>
        </p:sp>
        <p:sp>
          <p:nvSpPr>
            <p:cNvPr id="66" name="Rectangle 65"/>
            <p:cNvSpPr/>
            <p:nvPr/>
          </p:nvSpPr>
          <p:spPr>
            <a:xfrm>
              <a:off x="4819767" y="2016835"/>
              <a:ext cx="959689" cy="556060"/>
            </a:xfrm>
            <a:prstGeom prst="rect">
              <a:avLst/>
            </a:prstGeom>
            <a:solidFill>
              <a:srgbClr val="F5E4D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tx1"/>
                  </a:solidFill>
                </a:rPr>
                <a:t>Pensieve</a:t>
              </a:r>
              <a:r>
                <a:rPr lang="en-US" sz="1400" b="1" dirty="0" smtClean="0">
                  <a:solidFill>
                    <a:schemeClr val="tx1"/>
                  </a:solidFill>
                </a:rPr>
                <a:t> worker</a:t>
              </a:r>
              <a:endParaRPr lang="en-US" sz="1400" b="1" dirty="0">
                <a:solidFill>
                  <a:schemeClr val="tx1"/>
                </a:solidFill>
              </a:endParaRPr>
            </a:p>
          </p:txBody>
        </p:sp>
        <p:sp>
          <p:nvSpPr>
            <p:cNvPr id="68" name="Rectangle 67"/>
            <p:cNvSpPr/>
            <p:nvPr/>
          </p:nvSpPr>
          <p:spPr>
            <a:xfrm>
              <a:off x="4819767" y="2888875"/>
              <a:ext cx="959689" cy="556060"/>
            </a:xfrm>
            <a:prstGeom prst="rect">
              <a:avLst/>
            </a:prstGeom>
            <a:solidFill>
              <a:srgbClr val="F5E4D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tx1"/>
                  </a:solidFill>
                </a:rPr>
                <a:t>Pensieve</a:t>
              </a:r>
              <a:r>
                <a:rPr lang="en-US" sz="1400" b="1" dirty="0" smtClean="0">
                  <a:solidFill>
                    <a:schemeClr val="tx1"/>
                  </a:solidFill>
                </a:rPr>
                <a:t> </a:t>
              </a:r>
              <a:r>
                <a:rPr lang="en-US" sz="1400" b="1" dirty="0">
                  <a:solidFill>
                    <a:schemeClr val="tx1"/>
                  </a:solidFill>
                </a:rPr>
                <a:t>worker</a:t>
              </a:r>
            </a:p>
          </p:txBody>
        </p:sp>
        <p:sp>
          <p:nvSpPr>
            <p:cNvPr id="69" name="Rectangle 68"/>
            <p:cNvSpPr/>
            <p:nvPr/>
          </p:nvSpPr>
          <p:spPr>
            <a:xfrm>
              <a:off x="4819767" y="4164690"/>
              <a:ext cx="959689" cy="556060"/>
            </a:xfrm>
            <a:prstGeom prst="rect">
              <a:avLst/>
            </a:prstGeom>
            <a:solidFill>
              <a:srgbClr val="F5E4D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tx1"/>
                  </a:solidFill>
                </a:rPr>
                <a:t>Pensieve</a:t>
              </a:r>
              <a:r>
                <a:rPr lang="en-US" sz="1400" b="1" dirty="0" smtClean="0">
                  <a:solidFill>
                    <a:schemeClr val="tx1"/>
                  </a:solidFill>
                </a:rPr>
                <a:t> </a:t>
              </a:r>
              <a:r>
                <a:rPr lang="en-US" sz="1400" b="1" dirty="0">
                  <a:solidFill>
                    <a:schemeClr val="tx1"/>
                  </a:solidFill>
                </a:rPr>
                <a:t>worker</a:t>
              </a:r>
            </a:p>
          </p:txBody>
        </p:sp>
      </p:grpSp>
      <p:sp>
        <p:nvSpPr>
          <p:cNvPr id="42" name="Rectangle 41"/>
          <p:cNvSpPr/>
          <p:nvPr/>
        </p:nvSpPr>
        <p:spPr>
          <a:xfrm>
            <a:off x="7762683" y="2814950"/>
            <a:ext cx="1002963" cy="985350"/>
          </a:xfrm>
          <a:prstGeom prst="rect">
            <a:avLst/>
          </a:prstGeom>
          <a:solidFill>
            <a:schemeClr val="accent5">
              <a:lumMod val="20000"/>
              <a:lumOff val="8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Pensieve</a:t>
            </a:r>
            <a:r>
              <a:rPr lang="en-US" sz="1600" dirty="0">
                <a:solidFill>
                  <a:schemeClr val="tx1"/>
                </a:solidFill>
              </a:rPr>
              <a:t> master</a:t>
            </a:r>
          </a:p>
        </p:txBody>
      </p:sp>
      <p:cxnSp>
        <p:nvCxnSpPr>
          <p:cNvPr id="43" name="Straight Arrow Connector 42"/>
          <p:cNvCxnSpPr/>
          <p:nvPr/>
        </p:nvCxnSpPr>
        <p:spPr>
          <a:xfrm>
            <a:off x="5791070" y="2168929"/>
            <a:ext cx="1959256" cy="1030427"/>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809762" y="1035450"/>
            <a:ext cx="2114977" cy="615553"/>
          </a:xfrm>
          <a:prstGeom prst="rect">
            <a:avLst/>
          </a:prstGeom>
          <a:noFill/>
        </p:spPr>
        <p:txBody>
          <a:bodyPr wrap="square" rtlCol="0">
            <a:spAutoFit/>
          </a:bodyPr>
          <a:lstStyle/>
          <a:p>
            <a:pPr algn="ctr"/>
            <a:r>
              <a:rPr lang="en-US" sz="1800" b="1" dirty="0" smtClean="0"/>
              <a:t>Model update </a:t>
            </a:r>
          </a:p>
          <a:p>
            <a:pPr algn="ctr"/>
            <a:r>
              <a:rPr lang="en-US" sz="1600" i="1" dirty="0" err="1" smtClean="0">
                <a:solidFill>
                  <a:srgbClr val="3167FF"/>
                </a:solidFill>
              </a:rPr>
              <a:t>TensorFlow</a:t>
            </a:r>
            <a:endParaRPr lang="en-US" sz="1400" i="1" dirty="0">
              <a:solidFill>
                <a:srgbClr val="3167FF"/>
              </a:solidFill>
            </a:endParaRPr>
          </a:p>
        </p:txBody>
      </p:sp>
      <p:cxnSp>
        <p:nvCxnSpPr>
          <p:cNvPr id="1182" name="Straight Arrow Connector 1181"/>
          <p:cNvCxnSpPr/>
          <p:nvPr/>
        </p:nvCxnSpPr>
        <p:spPr>
          <a:xfrm>
            <a:off x="5789100" y="3061089"/>
            <a:ext cx="1961226" cy="237809"/>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cxnSp>
        <p:nvCxnSpPr>
          <p:cNvPr id="1185" name="Straight Arrow Connector 1184"/>
          <p:cNvCxnSpPr/>
          <p:nvPr/>
        </p:nvCxnSpPr>
        <p:spPr>
          <a:xfrm flipV="1">
            <a:off x="5789100" y="3450314"/>
            <a:ext cx="1961226" cy="1144438"/>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cxnSp>
        <p:nvCxnSpPr>
          <p:cNvPr id="1190" name="Straight Arrow Connector 1189"/>
          <p:cNvCxnSpPr/>
          <p:nvPr/>
        </p:nvCxnSpPr>
        <p:spPr>
          <a:xfrm flipH="1" flipV="1">
            <a:off x="5771564" y="2456067"/>
            <a:ext cx="1967378" cy="994247"/>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cxnSp>
        <p:nvCxnSpPr>
          <p:cNvPr id="1195" name="Straight Arrow Connector 1194"/>
          <p:cNvCxnSpPr/>
          <p:nvPr/>
        </p:nvCxnSpPr>
        <p:spPr>
          <a:xfrm flipH="1">
            <a:off x="5767552" y="3199356"/>
            <a:ext cx="1979282" cy="1115608"/>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cxnSp>
        <p:nvCxnSpPr>
          <p:cNvPr id="1200" name="Straight Arrow Connector 1199"/>
          <p:cNvCxnSpPr/>
          <p:nvPr/>
        </p:nvCxnSpPr>
        <p:spPr>
          <a:xfrm flipH="1" flipV="1">
            <a:off x="5775065" y="3305032"/>
            <a:ext cx="1955994" cy="202421"/>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grpSp>
        <p:nvGrpSpPr>
          <p:cNvPr id="1209" name="Group 1208"/>
          <p:cNvGrpSpPr/>
          <p:nvPr/>
        </p:nvGrpSpPr>
        <p:grpSpPr>
          <a:xfrm>
            <a:off x="114300" y="901456"/>
            <a:ext cx="2733741" cy="3957450"/>
            <a:chOff x="114300" y="901456"/>
            <a:chExt cx="2733741" cy="3957450"/>
          </a:xfrm>
        </p:grpSpPr>
        <p:sp>
          <p:nvSpPr>
            <p:cNvPr id="6" name="Rectangle 5"/>
            <p:cNvSpPr/>
            <p:nvPr/>
          </p:nvSpPr>
          <p:spPr>
            <a:xfrm>
              <a:off x="722124" y="2152823"/>
              <a:ext cx="958954"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p:cNvSpPr/>
            <p:nvPr/>
          </p:nvSpPr>
          <p:spPr>
            <a:xfrm>
              <a:off x="810415" y="2092176"/>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Rectangle 7"/>
            <p:cNvSpPr/>
            <p:nvPr/>
          </p:nvSpPr>
          <p:spPr>
            <a:xfrm>
              <a:off x="898706" y="2023595"/>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8"/>
            <p:cNvSpPr/>
            <p:nvPr/>
          </p:nvSpPr>
          <p:spPr>
            <a:xfrm>
              <a:off x="722124" y="3018329"/>
              <a:ext cx="958954"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p:cNvSpPr/>
            <p:nvPr/>
          </p:nvSpPr>
          <p:spPr>
            <a:xfrm>
              <a:off x="810415" y="2957682"/>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p:cNvSpPr/>
            <p:nvPr/>
          </p:nvSpPr>
          <p:spPr>
            <a:xfrm>
              <a:off x="898706" y="2889102"/>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11"/>
            <p:cNvSpPr/>
            <p:nvPr/>
          </p:nvSpPr>
          <p:spPr>
            <a:xfrm>
              <a:off x="722124" y="4307283"/>
              <a:ext cx="958954"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p:cNvSpPr/>
            <p:nvPr/>
          </p:nvSpPr>
          <p:spPr>
            <a:xfrm>
              <a:off x="810415" y="4246636"/>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Rectangle 13"/>
            <p:cNvSpPr/>
            <p:nvPr/>
          </p:nvSpPr>
          <p:spPr>
            <a:xfrm>
              <a:off x="898706" y="4178055"/>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4693" y="2002320"/>
              <a:ext cx="1025278" cy="597728"/>
            </a:xfrm>
            <a:prstGeom prst="rect">
              <a:avLst/>
            </a:prstGeom>
            <a:effectLst/>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5543" y="2849199"/>
              <a:ext cx="1025278" cy="597728"/>
            </a:xfrm>
            <a:prstGeom prst="rect">
              <a:avLst/>
            </a:prstGeom>
          </p:spPr>
        </p:pic>
        <p:pic>
          <p:nvPicPr>
            <p:cNvPr id="17" name="Picture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5543" y="4137499"/>
              <a:ext cx="1025278" cy="597728"/>
            </a:xfrm>
            <a:prstGeom prst="rect">
              <a:avLst/>
            </a:prstGeom>
          </p:spPr>
        </p:pic>
        <p:sp>
          <p:nvSpPr>
            <p:cNvPr id="18" name="Oval 17"/>
            <p:cNvSpPr/>
            <p:nvPr/>
          </p:nvSpPr>
          <p:spPr>
            <a:xfrm>
              <a:off x="1257888" y="3728463"/>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Oval 18"/>
            <p:cNvSpPr/>
            <p:nvPr/>
          </p:nvSpPr>
          <p:spPr>
            <a:xfrm>
              <a:off x="1257888" y="3826774"/>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Oval 19"/>
            <p:cNvSpPr/>
            <p:nvPr/>
          </p:nvSpPr>
          <p:spPr>
            <a:xfrm>
              <a:off x="1257888" y="39250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TextBox 50"/>
            <p:cNvSpPr txBox="1"/>
            <p:nvPr/>
          </p:nvSpPr>
          <p:spPr>
            <a:xfrm>
              <a:off x="114300" y="901456"/>
              <a:ext cx="2733741" cy="892552"/>
            </a:xfrm>
            <a:prstGeom prst="rect">
              <a:avLst/>
            </a:prstGeom>
            <a:noFill/>
          </p:spPr>
          <p:txBody>
            <a:bodyPr wrap="square" rtlCol="0">
              <a:spAutoFit/>
            </a:bodyPr>
            <a:lstStyle/>
            <a:p>
              <a:pPr algn="ctr"/>
              <a:r>
                <a:rPr lang="en-US" sz="1800" b="1" dirty="0"/>
                <a:t>Large corpus of </a:t>
              </a:r>
            </a:p>
            <a:p>
              <a:pPr algn="ctr"/>
              <a:r>
                <a:rPr lang="en-US" sz="1800" b="1" dirty="0"/>
                <a:t>network </a:t>
              </a:r>
              <a:r>
                <a:rPr lang="en-US" sz="1800" b="1" dirty="0" smtClean="0"/>
                <a:t>traces</a:t>
              </a:r>
            </a:p>
            <a:p>
              <a:pPr algn="ctr"/>
              <a:r>
                <a:rPr lang="en-US" sz="1600" i="1" dirty="0" smtClean="0">
                  <a:solidFill>
                    <a:srgbClr val="3167FF"/>
                  </a:solidFill>
                </a:rPr>
                <a:t>cellular, broadband, synthetic</a:t>
              </a:r>
              <a:endParaRPr lang="en-US" sz="1600" i="1" dirty="0">
                <a:solidFill>
                  <a:srgbClr val="3167FF"/>
                </a:solidFill>
              </a:endParaRPr>
            </a:p>
          </p:txBody>
        </p:sp>
        <p:sp>
          <p:nvSpPr>
            <p:cNvPr id="54" name="Rectangle 53"/>
            <p:cNvSpPr/>
            <p:nvPr/>
          </p:nvSpPr>
          <p:spPr>
            <a:xfrm>
              <a:off x="916931" y="2022722"/>
              <a:ext cx="973890"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Rectangle 56"/>
            <p:cNvSpPr/>
            <p:nvPr/>
          </p:nvSpPr>
          <p:spPr>
            <a:xfrm>
              <a:off x="894693" y="2872272"/>
              <a:ext cx="958955"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 name="Rectangle 58"/>
            <p:cNvSpPr/>
            <p:nvPr/>
          </p:nvSpPr>
          <p:spPr>
            <a:xfrm>
              <a:off x="895410" y="4166211"/>
              <a:ext cx="961413"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7" name="Rectangle 1206"/>
            <p:cNvSpPr/>
            <p:nvPr/>
          </p:nvSpPr>
          <p:spPr>
            <a:xfrm>
              <a:off x="883692" y="2002320"/>
              <a:ext cx="18288" cy="589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 name="Rectangle 1207"/>
            <p:cNvSpPr/>
            <p:nvPr/>
          </p:nvSpPr>
          <p:spPr>
            <a:xfrm>
              <a:off x="874462" y="4728928"/>
              <a:ext cx="100584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436066798"/>
      </p:ext>
    </p:extLst>
  </p:cSld>
  <p:clrMapOvr>
    <a:masterClrMapping/>
  </p:clrMapOvr>
  <mc:AlternateContent xmlns:mc="http://schemas.openxmlformats.org/markup-compatibility/2006" xmlns:p14="http://schemas.microsoft.com/office/powerpoint/2010/main">
    <mc:Choice Requires="p14">
      <p:transition spd="slow" p14:dur="2000" advTm="41936"/>
    </mc:Choice>
    <mc:Fallback xmlns="">
      <p:transition spd="slow" advTm="419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9"/>
                                        </p:tgtEl>
                                        <p:attrNameLst>
                                          <p:attrName>style.visibility</p:attrName>
                                        </p:attrNameLst>
                                      </p:cBhvr>
                                      <p:to>
                                        <p:strVal val="visible"/>
                                      </p:to>
                                    </p:set>
                                    <p:animEffect transition="in" filter="fade">
                                      <p:cBhvr>
                                        <p:cTn id="7" dur="500"/>
                                        <p:tgtEl>
                                          <p:spTgt spid="12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10"/>
                                        </p:tgtEl>
                                        <p:attrNameLst>
                                          <p:attrName>style.visibility</p:attrName>
                                        </p:attrNameLst>
                                      </p:cBhvr>
                                      <p:to>
                                        <p:strVal val="visible"/>
                                      </p:to>
                                    </p:set>
                                    <p:animEffect transition="in" filter="wipe(left)">
                                      <p:cBhvr>
                                        <p:cTn id="12" dur="500"/>
                                        <p:tgtEl>
                                          <p:spTgt spid="12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22" presetClass="entr" presetSubtype="8"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par>
                                <p:cTn id="24" presetID="22" presetClass="entr" presetSubtype="8" fill="hold" nodeType="withEffect">
                                  <p:stCondLst>
                                    <p:cond delay="0"/>
                                  </p:stCondLst>
                                  <p:childTnLst>
                                    <p:set>
                                      <p:cBhvr>
                                        <p:cTn id="25" dur="1" fill="hold">
                                          <p:stCondLst>
                                            <p:cond delay="0"/>
                                          </p:stCondLst>
                                        </p:cTn>
                                        <p:tgtEl>
                                          <p:spTgt spid="1182"/>
                                        </p:tgtEl>
                                        <p:attrNameLst>
                                          <p:attrName>style.visibility</p:attrName>
                                        </p:attrNameLst>
                                      </p:cBhvr>
                                      <p:to>
                                        <p:strVal val="visible"/>
                                      </p:to>
                                    </p:set>
                                    <p:animEffect transition="in" filter="wipe(left)">
                                      <p:cBhvr>
                                        <p:cTn id="26" dur="500"/>
                                        <p:tgtEl>
                                          <p:spTgt spid="1182"/>
                                        </p:tgtEl>
                                      </p:cBhvr>
                                    </p:animEffect>
                                  </p:childTnLst>
                                </p:cTn>
                              </p:par>
                              <p:par>
                                <p:cTn id="27" presetID="22" presetClass="entr" presetSubtype="8" fill="hold" nodeType="withEffect">
                                  <p:stCondLst>
                                    <p:cond delay="0"/>
                                  </p:stCondLst>
                                  <p:childTnLst>
                                    <p:set>
                                      <p:cBhvr>
                                        <p:cTn id="28" dur="1" fill="hold">
                                          <p:stCondLst>
                                            <p:cond delay="0"/>
                                          </p:stCondLst>
                                        </p:cTn>
                                        <p:tgtEl>
                                          <p:spTgt spid="1185"/>
                                        </p:tgtEl>
                                        <p:attrNameLst>
                                          <p:attrName>style.visibility</p:attrName>
                                        </p:attrNameLst>
                                      </p:cBhvr>
                                      <p:to>
                                        <p:strVal val="visible"/>
                                      </p:to>
                                    </p:set>
                                    <p:animEffect transition="in" filter="wipe(left)">
                                      <p:cBhvr>
                                        <p:cTn id="29" dur="500"/>
                                        <p:tgtEl>
                                          <p:spTgt spid="11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195"/>
                                        </p:tgtEl>
                                        <p:attrNameLst>
                                          <p:attrName>style.visibility</p:attrName>
                                        </p:attrNameLst>
                                      </p:cBhvr>
                                      <p:to>
                                        <p:strVal val="visible"/>
                                      </p:to>
                                    </p:set>
                                    <p:animEffect transition="in" filter="wipe(right)">
                                      <p:cBhvr>
                                        <p:cTn id="37" dur="500"/>
                                        <p:tgtEl>
                                          <p:spTgt spid="1195"/>
                                        </p:tgtEl>
                                      </p:cBhvr>
                                    </p:animEffect>
                                  </p:childTnLst>
                                </p:cTn>
                              </p:par>
                              <p:par>
                                <p:cTn id="38" presetID="22" presetClass="entr" presetSubtype="2" fill="hold" nodeType="withEffect">
                                  <p:stCondLst>
                                    <p:cond delay="0"/>
                                  </p:stCondLst>
                                  <p:childTnLst>
                                    <p:set>
                                      <p:cBhvr>
                                        <p:cTn id="39" dur="1" fill="hold">
                                          <p:stCondLst>
                                            <p:cond delay="0"/>
                                          </p:stCondLst>
                                        </p:cTn>
                                        <p:tgtEl>
                                          <p:spTgt spid="1200"/>
                                        </p:tgtEl>
                                        <p:attrNameLst>
                                          <p:attrName>style.visibility</p:attrName>
                                        </p:attrNameLst>
                                      </p:cBhvr>
                                      <p:to>
                                        <p:strVal val="visible"/>
                                      </p:to>
                                    </p:set>
                                    <p:animEffect transition="in" filter="wipe(right)">
                                      <p:cBhvr>
                                        <p:cTn id="40" dur="500"/>
                                        <p:tgtEl>
                                          <p:spTgt spid="1200"/>
                                        </p:tgtEl>
                                      </p:cBhvr>
                                    </p:animEffect>
                                  </p:childTnLst>
                                </p:cTn>
                              </p:par>
                              <p:par>
                                <p:cTn id="41" presetID="22" presetClass="entr" presetSubtype="2" fill="hold" nodeType="withEffect">
                                  <p:stCondLst>
                                    <p:cond delay="0"/>
                                  </p:stCondLst>
                                  <p:childTnLst>
                                    <p:set>
                                      <p:cBhvr>
                                        <p:cTn id="42" dur="1" fill="hold">
                                          <p:stCondLst>
                                            <p:cond delay="0"/>
                                          </p:stCondLst>
                                        </p:cTn>
                                        <p:tgtEl>
                                          <p:spTgt spid="1190"/>
                                        </p:tgtEl>
                                        <p:attrNameLst>
                                          <p:attrName>style.visibility</p:attrName>
                                        </p:attrNameLst>
                                      </p:cBhvr>
                                      <p:to>
                                        <p:strVal val="visible"/>
                                      </p:to>
                                    </p:set>
                                    <p:animEffect transition="in" filter="wipe(right)">
                                      <p:cBhvr>
                                        <p:cTn id="43" dur="500"/>
                                        <p:tgtEl>
                                          <p:spTgt spid="1190"/>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right)">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0" grpId="0"/>
      <p:bldP spid="42" grpId="0" animBg="1"/>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m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73844" y="489313"/>
            <a:ext cx="10617895" cy="4551317"/>
          </a:xfrm>
          <a:prstGeom prst="rect">
            <a:avLst/>
          </a:prstGeom>
        </p:spPr>
      </p:pic>
      <p:sp>
        <p:nvSpPr>
          <p:cNvPr id="3" name="Slide Number Placeholder 2"/>
          <p:cNvSpPr>
            <a:spLocks noGrp="1"/>
          </p:cNvSpPr>
          <p:nvPr>
            <p:ph type="sldNum" sz="quarter" idx="12"/>
          </p:nvPr>
        </p:nvSpPr>
        <p:spPr/>
        <p:txBody>
          <a:bodyPr/>
          <a:lstStyle/>
          <a:p>
            <a:fld id="{81D68F6D-792F-C840-8BAC-1A964D3CE3FA}" type="slidenum">
              <a:rPr lang="en-US" smtClean="0"/>
              <a:t>12</a:t>
            </a:fld>
            <a:endParaRPr lang="en-US"/>
          </a:p>
        </p:txBody>
      </p:sp>
      <p:sp>
        <p:nvSpPr>
          <p:cNvPr id="2" name="TextBox 1"/>
          <p:cNvSpPr txBox="1"/>
          <p:nvPr/>
        </p:nvSpPr>
        <p:spPr>
          <a:xfrm>
            <a:off x="271625" y="1449938"/>
            <a:ext cx="461665" cy="1026878"/>
          </a:xfrm>
          <a:prstGeom prst="rect">
            <a:avLst/>
          </a:prstGeom>
          <a:solidFill>
            <a:schemeClr val="bg1"/>
          </a:solidFill>
        </p:spPr>
        <p:txBody>
          <a:bodyPr vert="vert270" wrap="square" rtlCol="0">
            <a:spAutoFit/>
          </a:bodyPr>
          <a:lstStyle/>
          <a:p>
            <a:pPr algn="ctr"/>
            <a:r>
              <a:rPr lang="en-US" dirty="0" err="1" smtClean="0">
                <a:solidFill>
                  <a:srgbClr val="ED411D"/>
                </a:solidFill>
              </a:rPr>
              <a:t>Pensieve</a:t>
            </a:r>
            <a:endParaRPr lang="en-US" dirty="0">
              <a:solidFill>
                <a:srgbClr val="ED411D"/>
              </a:solidFill>
            </a:endParaRPr>
          </a:p>
        </p:txBody>
      </p:sp>
      <p:sp>
        <p:nvSpPr>
          <p:cNvPr id="6" name="TextBox 5"/>
          <p:cNvSpPr txBox="1"/>
          <p:nvPr/>
        </p:nvSpPr>
        <p:spPr>
          <a:xfrm>
            <a:off x="271624" y="3437441"/>
            <a:ext cx="461665" cy="615811"/>
          </a:xfrm>
          <a:prstGeom prst="rect">
            <a:avLst/>
          </a:prstGeom>
          <a:solidFill>
            <a:schemeClr val="bg1"/>
          </a:solidFill>
        </p:spPr>
        <p:txBody>
          <a:bodyPr vert="vert270" wrap="square" rtlCol="0">
            <a:spAutoFit/>
          </a:bodyPr>
          <a:lstStyle/>
          <a:p>
            <a:pPr algn="ctr"/>
            <a:r>
              <a:rPr lang="en-US" dirty="0" smtClean="0">
                <a:solidFill>
                  <a:srgbClr val="0070C0"/>
                </a:solidFill>
              </a:rPr>
              <a:t>MPC</a:t>
            </a:r>
            <a:endParaRPr lang="en-US" dirty="0">
              <a:solidFill>
                <a:srgbClr val="0070C0"/>
              </a:solidFill>
            </a:endParaRPr>
          </a:p>
        </p:txBody>
      </p:sp>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52978" y="3085413"/>
            <a:ext cx="1220892" cy="1220892"/>
          </a:xfrm>
          <a:prstGeom prst="rect">
            <a:avLst/>
          </a:prstGeom>
        </p:spPr>
      </p:pic>
      <p:sp>
        <p:nvSpPr>
          <p:cNvPr id="4" name="Title 1"/>
          <p:cNvSpPr txBox="1">
            <a:spLocks/>
          </p:cNvSpPr>
          <p:nvPr/>
        </p:nvSpPr>
        <p:spPr>
          <a:xfrm>
            <a:off x="2423886" y="204411"/>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t>Demo</a:t>
            </a:r>
          </a:p>
        </p:txBody>
      </p:sp>
      <p:sp>
        <p:nvSpPr>
          <p:cNvPr id="9" name="TextBox 8"/>
          <p:cNvSpPr txBox="1"/>
          <p:nvPr/>
        </p:nvSpPr>
        <p:spPr>
          <a:xfrm rot="5400000" flipH="1">
            <a:off x="6711289" y="2971585"/>
            <a:ext cx="553998" cy="1730211"/>
          </a:xfrm>
          <a:prstGeom prst="rect">
            <a:avLst/>
          </a:prstGeom>
          <a:noFill/>
        </p:spPr>
        <p:txBody>
          <a:bodyPr vert="vert270" wrap="square" rtlCol="0">
            <a:spAutoFit/>
          </a:bodyPr>
          <a:lstStyle/>
          <a:p>
            <a:pPr algn="ctr"/>
            <a:r>
              <a:rPr lang="en-US" sz="2400" dirty="0" err="1" smtClean="0">
                <a:solidFill>
                  <a:srgbClr val="ED411D"/>
                </a:solidFill>
              </a:rPr>
              <a:t>Rebuffering</a:t>
            </a:r>
            <a:endParaRPr lang="en-US" sz="2400" dirty="0">
              <a:solidFill>
                <a:srgbClr val="ED411D"/>
              </a:solidFill>
            </a:endParaRPr>
          </a:p>
        </p:txBody>
      </p:sp>
      <p:sp>
        <p:nvSpPr>
          <p:cNvPr id="7" name="Rectangle 6"/>
          <p:cNvSpPr/>
          <p:nvPr/>
        </p:nvSpPr>
        <p:spPr>
          <a:xfrm>
            <a:off x="271624" y="763633"/>
            <a:ext cx="3674075" cy="400363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84140" y="4581525"/>
            <a:ext cx="347619" cy="18170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6666505" y="2625394"/>
            <a:ext cx="258944" cy="460019"/>
          </a:xfrm>
          <a:prstGeom prst="straightConnector1">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486650" y="2635268"/>
            <a:ext cx="57738" cy="429293"/>
          </a:xfrm>
          <a:prstGeom prst="straightConnector1">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03023" y="2635268"/>
            <a:ext cx="227840" cy="369930"/>
          </a:xfrm>
          <a:prstGeom prst="straightConnector1">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09246" y="2280253"/>
            <a:ext cx="2402247" cy="400110"/>
          </a:xfrm>
          <a:prstGeom prst="rect">
            <a:avLst/>
          </a:prstGeom>
          <a:noFill/>
        </p:spPr>
        <p:txBody>
          <a:bodyPr wrap="square" rtlCol="0">
            <a:spAutoFit/>
          </a:bodyPr>
          <a:lstStyle/>
          <a:p>
            <a:r>
              <a:rPr lang="en-US" sz="2000" dirty="0"/>
              <a:t>c</a:t>
            </a:r>
            <a:r>
              <a:rPr lang="en-US" sz="2000" dirty="0" smtClean="0"/>
              <a:t>hances of outage</a:t>
            </a:r>
            <a:endParaRPr lang="en-US" sz="2000" dirty="0"/>
          </a:p>
        </p:txBody>
      </p:sp>
      <p:sp>
        <p:nvSpPr>
          <p:cNvPr id="16" name="Rectangle 15"/>
          <p:cNvSpPr/>
          <p:nvPr/>
        </p:nvSpPr>
        <p:spPr>
          <a:xfrm rot="16200000">
            <a:off x="3397284" y="1346584"/>
            <a:ext cx="1294225" cy="441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ED411D"/>
                </a:solidFill>
              </a:rPr>
              <a:t>Pensieve</a:t>
            </a:r>
            <a:r>
              <a:rPr lang="en-US" sz="1600" dirty="0" smtClean="0">
                <a:solidFill>
                  <a:srgbClr val="ED411D"/>
                </a:solidFill>
              </a:rPr>
              <a:t> buffer (sec)</a:t>
            </a:r>
            <a:endParaRPr lang="en-US" sz="1600" dirty="0">
              <a:solidFill>
                <a:srgbClr val="ED411D"/>
              </a:solidFill>
            </a:endParaRPr>
          </a:p>
        </p:txBody>
      </p:sp>
      <p:sp>
        <p:nvSpPr>
          <p:cNvPr id="20" name="Rectangle 19"/>
          <p:cNvSpPr/>
          <p:nvPr/>
        </p:nvSpPr>
        <p:spPr>
          <a:xfrm rot="16200000">
            <a:off x="3415861" y="3778933"/>
            <a:ext cx="1271711" cy="45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2379B5"/>
                </a:solidFill>
              </a:rPr>
              <a:t>MPC </a:t>
            </a:r>
          </a:p>
          <a:p>
            <a:pPr algn="ctr"/>
            <a:r>
              <a:rPr lang="en-US" sz="1600" dirty="0" smtClean="0">
                <a:solidFill>
                  <a:srgbClr val="2379B5"/>
                </a:solidFill>
              </a:rPr>
              <a:t>buffer (sec)</a:t>
            </a:r>
            <a:endParaRPr lang="en-US" sz="1600" dirty="0">
              <a:solidFill>
                <a:srgbClr val="2379B5"/>
              </a:solidFill>
            </a:endParaRPr>
          </a:p>
        </p:txBody>
      </p:sp>
      <p:sp>
        <p:nvSpPr>
          <p:cNvPr id="22" name="Rectangle 21"/>
          <p:cNvSpPr/>
          <p:nvPr/>
        </p:nvSpPr>
        <p:spPr>
          <a:xfrm rot="16200000">
            <a:off x="3429627" y="2564726"/>
            <a:ext cx="1189951" cy="45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Throughput (mbps)</a:t>
            </a:r>
            <a:endParaRPr lang="en-US" sz="1600" dirty="0">
              <a:solidFill>
                <a:schemeClr val="tx1"/>
              </a:solidFill>
            </a:endParaRPr>
          </a:p>
        </p:txBody>
      </p:sp>
      <p:sp>
        <p:nvSpPr>
          <p:cNvPr id="10" name="Rectangle 9"/>
          <p:cNvSpPr/>
          <p:nvPr/>
        </p:nvSpPr>
        <p:spPr>
          <a:xfrm>
            <a:off x="3834031" y="949371"/>
            <a:ext cx="4977461" cy="124636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32110" y="2190576"/>
            <a:ext cx="4979381" cy="121510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23854" y="3424844"/>
            <a:ext cx="4821382" cy="119193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42506176"/>
      </p:ext>
    </p:extLst>
  </p:cSld>
  <p:clrMapOvr>
    <a:masterClrMapping/>
  </p:clrMapOvr>
  <mc:AlternateContent xmlns:mc="http://schemas.openxmlformats.org/markup-compatibility/2006" xmlns:p14="http://schemas.microsoft.com/office/powerpoint/2010/main">
    <mc:Choice Requires="p14">
      <p:transition spd="slow" p14:dur="2000" advTm="69596"/>
    </mc:Choice>
    <mc:Fallback xmlns="">
      <p:transition spd="slow" advTm="695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5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4667" fill="hold"/>
                                        <p:tgtEl>
                                          <p:spTgt spid="5"/>
                                        </p:tgtEl>
                                      </p:cBhvr>
                                    </p:cmd>
                                  </p:childTnLst>
                                </p:cTn>
                              </p:par>
                              <p:par>
                                <p:cTn id="42" presetID="1" presetClass="exit" presetSubtype="0" fill="hold" grpId="1" nodeType="withEffect">
                                  <p:stCondLst>
                                    <p:cond delay="0"/>
                                  </p:stCondLst>
                                  <p:childTnLst>
                                    <p:set>
                                      <p:cBhvr>
                                        <p:cTn id="43" dur="1" fill="hold">
                                          <p:stCondLst>
                                            <p:cond delay="0"/>
                                          </p:stCondLst>
                                        </p:cTn>
                                        <p:tgtEl>
                                          <p:spTgt spid="21"/>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7"/>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 presetClass="entr" presetSubtype="0" fill="hold" nodeType="withEffect">
                                  <p:stCondLst>
                                    <p:cond delay="19300"/>
                                  </p:stCondLst>
                                  <p:childTnLst>
                                    <p:set>
                                      <p:cBhvr>
                                        <p:cTn id="51" dur="1" fill="hold">
                                          <p:stCondLst>
                                            <p:cond delay="0"/>
                                          </p:stCondLst>
                                        </p:cTn>
                                        <p:tgtEl>
                                          <p:spTgt spid="8"/>
                                        </p:tgtEl>
                                        <p:attrNameLst>
                                          <p:attrName>style.visibility</p:attrName>
                                        </p:attrNameLst>
                                      </p:cBhvr>
                                      <p:to>
                                        <p:strVal val="visible"/>
                                      </p:to>
                                    </p:set>
                                  </p:childTnLst>
                                </p:cTn>
                              </p:par>
                              <p:par>
                                <p:cTn id="52" presetID="1" presetClass="exit" presetSubtype="0" fill="hold" nodeType="withEffect">
                                  <p:stCondLst>
                                    <p:cond delay="24700"/>
                                  </p:stCondLst>
                                  <p:childTnLst>
                                    <p:set>
                                      <p:cBhvr>
                                        <p:cTn id="53" dur="1" fill="hold">
                                          <p:stCondLst>
                                            <p:cond delay="0"/>
                                          </p:stCondLst>
                                        </p:cTn>
                                        <p:tgtEl>
                                          <p:spTgt spid="8"/>
                                        </p:tgtEl>
                                        <p:attrNameLst>
                                          <p:attrName>style.visibility</p:attrName>
                                        </p:attrNameLst>
                                      </p:cBhvr>
                                      <p:to>
                                        <p:strVal val="hidden"/>
                                      </p:to>
                                    </p:set>
                                  </p:childTnLst>
                                </p:cTn>
                              </p:par>
                              <p:par>
                                <p:cTn id="54" presetID="10" presetClass="entr" presetSubtype="0" fill="hold" grpId="0" nodeType="withEffect">
                                  <p:stCondLst>
                                    <p:cond delay="1930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00"/>
                                        <p:tgtEl>
                                          <p:spTgt spid="9"/>
                                        </p:tgtEl>
                                      </p:cBhvr>
                                    </p:animEffect>
                                  </p:childTnLst>
                                </p:cTn>
                              </p:par>
                              <p:par>
                                <p:cTn id="57" presetID="1" presetClass="exit" presetSubtype="0" fill="hold" grpId="1" nodeType="withEffect">
                                  <p:stCondLst>
                                    <p:cond delay="24700"/>
                                  </p:stCondLst>
                                  <p:childTnLst>
                                    <p:set>
                                      <p:cBhvr>
                                        <p:cTn id="5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5"/>
                                        </p:tgtEl>
                                      </p:cBhvr>
                                    </p:cmd>
                                  </p:childTnLst>
                                </p:cTn>
                              </p:par>
                            </p:childTnLst>
                          </p:cTn>
                        </p:par>
                      </p:childTnLst>
                    </p:cTn>
                  </p:par>
                </p:childTnLst>
              </p:cTn>
              <p:nextCondLst>
                <p:cond evt="onClick" delay="0">
                  <p:tgtEl>
                    <p:spTgt spid="5"/>
                  </p:tgtEl>
                </p:cond>
              </p:nextCondLst>
            </p:seq>
            <p:video>
              <p:cMediaNode vol="80000">
                <p:cTn id="64" fill="hold" display="0">
                  <p:stCondLst>
                    <p:cond delay="indefinite"/>
                  </p:stCondLst>
                </p:cTn>
                <p:tgtEl>
                  <p:spTgt spid="5"/>
                </p:tgtEl>
              </p:cMediaNode>
            </p:video>
          </p:childTnLst>
        </p:cTn>
      </p:par>
    </p:tnLst>
    <p:bldLst>
      <p:bldP spid="9" grpId="0"/>
      <p:bldP spid="9" grpId="1"/>
      <p:bldP spid="7" grpId="0" animBg="1"/>
      <p:bldP spid="13" grpId="0" animBg="1"/>
      <p:bldP spid="21" grpId="0"/>
      <p:bldP spid="21" grpId="1"/>
      <p:bldP spid="10" grpId="0" animBg="1"/>
      <p:bldP spid="11" grpId="0" animBg="1"/>
      <p:bldP spid="12" grpId="0" animBg="1"/>
    </p:bldLst>
  </p:timing>
  <p:extLst mod="1">
    <p:ext uri="{E180D4A7-C9FB-4DFB-919C-405C955672EB}">
      <p14:showEvtLst xmlns:p14="http://schemas.microsoft.com/office/powerpoint/2010/main">
        <p14:playEvt time="34448" objId="5"/>
        <p14:stopEvt time="69107"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0673" y="1764314"/>
            <a:ext cx="3905941" cy="275456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70280" y="1764314"/>
            <a:ext cx="3941322" cy="275892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0673" y="1764314"/>
            <a:ext cx="3905941" cy="2754563"/>
          </a:xfrm>
          <a:prstGeom prst="rect">
            <a:avLst/>
          </a:prstGeom>
          <a:effectLst/>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69809" y="1760592"/>
            <a:ext cx="3935090" cy="275456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671198" y="1760584"/>
            <a:ext cx="3935090" cy="2754563"/>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10202" y="1764313"/>
            <a:ext cx="3905941" cy="2754563"/>
          </a:xfrm>
          <a:prstGeom prst="rect">
            <a:avLst/>
          </a:prstGeom>
        </p:spPr>
      </p:pic>
      <p:sp>
        <p:nvSpPr>
          <p:cNvPr id="11" name="Title 1"/>
          <p:cNvSpPr txBox="1">
            <a:spLocks/>
          </p:cNvSpPr>
          <p:nvPr/>
        </p:nvSpPr>
        <p:spPr>
          <a:xfrm>
            <a:off x="2367391" y="74638"/>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Trace-driven Evaluation</a:t>
            </a:r>
            <a:endParaRPr lang="en-US" sz="2700" b="1" dirty="0"/>
          </a:p>
        </p:txBody>
      </p:sp>
      <p:sp>
        <p:nvSpPr>
          <p:cNvPr id="12" name="Rectangle 11"/>
          <p:cNvSpPr/>
          <p:nvPr/>
        </p:nvSpPr>
        <p:spPr>
          <a:xfrm>
            <a:off x="565969" y="637034"/>
            <a:ext cx="8727914" cy="830997"/>
          </a:xfrm>
          <a:prstGeom prst="rect">
            <a:avLst/>
          </a:prstGeom>
        </p:spPr>
        <p:txBody>
          <a:bodyPr wrap="square">
            <a:spAutoFit/>
          </a:bodyPr>
          <a:lstStyle/>
          <a:p>
            <a:pPr marL="285750" indent="-285750">
              <a:buFont typeface="Arial" charset="0"/>
              <a:buChar char="•"/>
            </a:pPr>
            <a:r>
              <a:rPr lang="en-US" sz="1600" b="1" dirty="0" smtClean="0"/>
              <a:t>Dataset:</a:t>
            </a:r>
            <a:r>
              <a:rPr lang="en-US" sz="1600" dirty="0" smtClean="0"/>
              <a:t> Two datasets, each dataset consists of 1000 </a:t>
            </a:r>
            <a:r>
              <a:rPr lang="en-US" sz="1600" dirty="0"/>
              <a:t>traces, each </a:t>
            </a:r>
            <a:r>
              <a:rPr lang="en-US" sz="1600" dirty="0" smtClean="0"/>
              <a:t>trace 320 seconds.</a:t>
            </a:r>
          </a:p>
          <a:p>
            <a:pPr marL="285750" indent="-285750">
              <a:buFont typeface="Arial" charset="0"/>
              <a:buChar char="•"/>
            </a:pPr>
            <a:r>
              <a:rPr lang="en-US" sz="1600" b="1" dirty="0" smtClean="0"/>
              <a:t>Video:</a:t>
            </a:r>
            <a:r>
              <a:rPr lang="en-US" sz="1600" dirty="0" smtClean="0"/>
              <a:t> 193 seconds. encoded at bitrates: </a:t>
            </a:r>
            <a:r>
              <a:rPr lang="en-US" sz="1600" dirty="0"/>
              <a:t>{300, 750, 1200, 1850, 2850, 4300} </a:t>
            </a:r>
            <a:r>
              <a:rPr lang="en-US" sz="1600" dirty="0" smtClean="0"/>
              <a:t>kbps.</a:t>
            </a:r>
          </a:p>
          <a:p>
            <a:pPr marL="285750" indent="-285750">
              <a:buFont typeface="Arial" charset="0"/>
              <a:buChar char="•"/>
            </a:pPr>
            <a:r>
              <a:rPr lang="en-US" sz="1600" b="1" dirty="0"/>
              <a:t>V</a:t>
            </a:r>
            <a:r>
              <a:rPr lang="en-US" sz="1600" b="1" dirty="0" smtClean="0"/>
              <a:t>ideo player:</a:t>
            </a:r>
            <a:r>
              <a:rPr lang="en-US" sz="1600" dirty="0" smtClean="0"/>
              <a:t> Google </a:t>
            </a:r>
            <a:r>
              <a:rPr lang="en-US" sz="1600" dirty="0"/>
              <a:t>Chrome </a:t>
            </a:r>
            <a:r>
              <a:rPr lang="en-US" sz="1600" dirty="0" smtClean="0"/>
              <a:t>browser  </a:t>
            </a:r>
            <a:r>
              <a:rPr lang="en-US" sz="1600" b="1" dirty="0" smtClean="0"/>
              <a:t>Video server:</a:t>
            </a:r>
            <a:r>
              <a:rPr lang="en-US" sz="1600" dirty="0" smtClean="0"/>
              <a:t> Apache server</a:t>
            </a:r>
            <a:endParaRPr lang="en-US" sz="1600" dirty="0"/>
          </a:p>
        </p:txBody>
      </p:sp>
      <p:sp>
        <p:nvSpPr>
          <p:cNvPr id="13" name="TextBox 12"/>
          <p:cNvSpPr txBox="1"/>
          <p:nvPr/>
        </p:nvSpPr>
        <p:spPr>
          <a:xfrm>
            <a:off x="1453058" y="1575313"/>
            <a:ext cx="2429832" cy="338554"/>
          </a:xfrm>
          <a:prstGeom prst="rect">
            <a:avLst/>
          </a:prstGeom>
          <a:noFill/>
        </p:spPr>
        <p:txBody>
          <a:bodyPr wrap="none" rtlCol="0">
            <a:spAutoFit/>
          </a:bodyPr>
          <a:lstStyle/>
          <a:p>
            <a:r>
              <a:rPr lang="en-US" sz="1600" dirty="0" smtClean="0"/>
              <a:t>Norway 3G </a:t>
            </a:r>
            <a:r>
              <a:rPr lang="en-US" altLang="zh-CN" sz="1600" smtClean="0"/>
              <a:t>c</a:t>
            </a:r>
            <a:r>
              <a:rPr lang="en-US" sz="1600" smtClean="0"/>
              <a:t>ellular dataset</a:t>
            </a:r>
            <a:endParaRPr lang="en-US" sz="1600" dirty="0"/>
          </a:p>
        </p:txBody>
      </p:sp>
      <p:sp>
        <p:nvSpPr>
          <p:cNvPr id="15" name="TextBox 14"/>
          <p:cNvSpPr txBox="1"/>
          <p:nvPr/>
        </p:nvSpPr>
        <p:spPr>
          <a:xfrm>
            <a:off x="5898911" y="1575313"/>
            <a:ext cx="2117246" cy="338554"/>
          </a:xfrm>
          <a:prstGeom prst="rect">
            <a:avLst/>
          </a:prstGeom>
          <a:noFill/>
        </p:spPr>
        <p:txBody>
          <a:bodyPr wrap="none" rtlCol="0">
            <a:spAutoFit/>
          </a:bodyPr>
          <a:lstStyle/>
          <a:p>
            <a:r>
              <a:rPr lang="en-US" sz="1600" dirty="0" smtClean="0"/>
              <a:t>FCC broadband dataset</a:t>
            </a:r>
            <a:endParaRPr lang="en-US" sz="1600" dirty="0"/>
          </a:p>
        </p:txBody>
      </p:sp>
      <p:sp>
        <p:nvSpPr>
          <p:cNvPr id="16" name="Down Arrow 15"/>
          <p:cNvSpPr/>
          <p:nvPr/>
        </p:nvSpPr>
        <p:spPr>
          <a:xfrm rot="16200000">
            <a:off x="2267104" y="3279294"/>
            <a:ext cx="393078" cy="685213"/>
          </a:xfrm>
          <a:prstGeom prst="downArrow">
            <a:avLst>
              <a:gd name="adj1" fmla="val 51396"/>
              <a:gd name="adj2" fmla="val 6686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tx1"/>
                </a:solidFill>
              </a:rPr>
              <a:t>better</a:t>
            </a:r>
            <a:endParaRPr lang="en-US" sz="1400" dirty="0">
              <a:solidFill>
                <a:schemeClr val="tx1"/>
              </a:solidFill>
            </a:endParaRPr>
          </a:p>
        </p:txBody>
      </p:sp>
      <p:sp>
        <p:nvSpPr>
          <p:cNvPr id="17" name="Down Arrow 16"/>
          <p:cNvSpPr/>
          <p:nvPr/>
        </p:nvSpPr>
        <p:spPr>
          <a:xfrm rot="16200000">
            <a:off x="6450156" y="3279295"/>
            <a:ext cx="393078" cy="685213"/>
          </a:xfrm>
          <a:prstGeom prst="downArrow">
            <a:avLst>
              <a:gd name="adj1" fmla="val 51396"/>
              <a:gd name="adj2" fmla="val 6686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tx1"/>
                </a:solidFill>
              </a:rPr>
              <a:t>better</a:t>
            </a:r>
            <a:endParaRPr lang="en-US" sz="1400" dirty="0">
              <a:solidFill>
                <a:schemeClr val="tx1"/>
              </a:solidFill>
            </a:endParaRPr>
          </a:p>
        </p:txBody>
      </p:sp>
      <p:sp>
        <p:nvSpPr>
          <p:cNvPr id="14" name="Rectangle 13"/>
          <p:cNvSpPr/>
          <p:nvPr/>
        </p:nvSpPr>
        <p:spPr>
          <a:xfrm>
            <a:off x="0" y="4123112"/>
            <a:ext cx="9144000" cy="1023553"/>
          </a:xfrm>
          <a:prstGeom prst="rect">
            <a:avLst/>
          </a:prstGeom>
          <a:solidFill>
            <a:srgbClr val="CB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Pensieve</a:t>
            </a:r>
            <a:r>
              <a:rPr lang="en-US" sz="2400" dirty="0"/>
              <a:t> improves </a:t>
            </a:r>
            <a:r>
              <a:rPr lang="en-US" sz="2400" dirty="0" smtClean="0"/>
              <a:t>the best previous scheme </a:t>
            </a:r>
            <a:r>
              <a:rPr lang="en-US" sz="2400" dirty="0"/>
              <a:t>by </a:t>
            </a:r>
            <a:r>
              <a:rPr lang="en-US" sz="2400" dirty="0" smtClean="0"/>
              <a:t>12-25%</a:t>
            </a:r>
          </a:p>
          <a:p>
            <a:pPr algn="ctr"/>
            <a:r>
              <a:rPr lang="en-US" sz="2400" dirty="0"/>
              <a:t>a</a:t>
            </a:r>
            <a:r>
              <a:rPr lang="en-US" sz="2400" dirty="0" smtClean="0"/>
              <a:t>nd is within 9-14% of the offline optimal</a:t>
            </a:r>
            <a:endParaRPr lang="en-US" sz="2400" dirty="0"/>
          </a:p>
        </p:txBody>
      </p:sp>
      <p:sp>
        <p:nvSpPr>
          <p:cNvPr id="4" name="Slide Number Placeholder 3"/>
          <p:cNvSpPr>
            <a:spLocks noGrp="1"/>
          </p:cNvSpPr>
          <p:nvPr>
            <p:ph type="sldNum" sz="quarter" idx="12"/>
          </p:nvPr>
        </p:nvSpPr>
        <p:spPr>
          <a:xfrm>
            <a:off x="6803660" y="4754515"/>
            <a:ext cx="2057400" cy="273844"/>
          </a:xfrm>
        </p:spPr>
        <p:txBody>
          <a:bodyPr/>
          <a:lstStyle/>
          <a:p>
            <a:fld id="{81D68F6D-792F-C840-8BAC-1A964D3CE3FA}" type="slidenum">
              <a:rPr lang="en-US" smtClean="0"/>
              <a:t>13</a:t>
            </a:fld>
            <a:endParaRPr lang="en-US" dirty="0"/>
          </a:p>
        </p:txBody>
      </p:sp>
    </p:spTree>
    <p:custDataLst>
      <p:tags r:id="rId1"/>
    </p:custDataLst>
    <p:extLst>
      <p:ext uri="{BB962C8B-B14F-4D97-AF65-F5344CB8AC3E}">
        <p14:creationId xmlns:p14="http://schemas.microsoft.com/office/powerpoint/2010/main" val="1595541879"/>
      </p:ext>
    </p:extLst>
  </p:cSld>
  <p:clrMapOvr>
    <a:masterClrMapping/>
  </p:clrMapOvr>
  <mc:AlternateContent xmlns:mc="http://schemas.openxmlformats.org/markup-compatibility/2006" xmlns:p14="http://schemas.microsoft.com/office/powerpoint/2010/main">
    <mc:Choice Requires="p14">
      <p:transition spd="slow" p14:dur="2000" advTm="71631"/>
    </mc:Choice>
    <mc:Fallback xmlns="">
      <p:transition spd="slow" advTm="716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par>
                                <p:cTn id="43" presetID="22" presetClass="entr" presetSubtype="8"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par>
                                <p:cTn id="51" presetID="22" presetClass="entr" presetSubtype="8"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animBg="1"/>
      <p:bldP spid="17"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08035" y="253397"/>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err="1"/>
              <a:t>QoE</a:t>
            </a:r>
            <a:r>
              <a:rPr lang="en-US" sz="2700" b="1" dirty="0"/>
              <a:t> </a:t>
            </a:r>
            <a:r>
              <a:rPr lang="en-US" sz="2700" b="1" dirty="0" smtClean="0"/>
              <a:t>Breakdown</a:t>
            </a:r>
            <a:endParaRPr lang="en-US" sz="2700" b="1" dirty="0"/>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4144" y="1019312"/>
            <a:ext cx="8124049" cy="3059212"/>
          </a:xfrm>
          <a:prstGeom prst="rect">
            <a:avLst/>
          </a:prstGeom>
        </p:spPr>
      </p:pic>
      <p:grpSp>
        <p:nvGrpSpPr>
          <p:cNvPr id="2" name="Group 1"/>
          <p:cNvGrpSpPr/>
          <p:nvPr/>
        </p:nvGrpSpPr>
        <p:grpSpPr>
          <a:xfrm>
            <a:off x="1231514" y="4376312"/>
            <a:ext cx="6957622" cy="369333"/>
            <a:chOff x="1631482" y="4534853"/>
            <a:chExt cx="6957622" cy="369333"/>
          </a:xfrm>
        </p:grpSpPr>
        <p:sp>
          <p:nvSpPr>
            <p:cNvPr id="12" name="TextBox 11"/>
            <p:cNvSpPr txBox="1"/>
            <p:nvPr/>
          </p:nvSpPr>
          <p:spPr>
            <a:xfrm>
              <a:off x="1631482" y="4534854"/>
              <a:ext cx="1371722" cy="369332"/>
            </a:xfrm>
            <a:prstGeom prst="rect">
              <a:avLst/>
            </a:prstGeom>
            <a:noFill/>
          </p:spPr>
          <p:txBody>
            <a:bodyPr wrap="none" rtlCol="0">
              <a:spAutoFit/>
            </a:bodyPr>
            <a:lstStyle/>
            <a:p>
              <a:r>
                <a:rPr lang="en-US" dirty="0" smtClean="0"/>
                <a:t>Reward/</a:t>
              </a:r>
              <a:r>
                <a:rPr lang="en-US" dirty="0" err="1" smtClean="0"/>
                <a:t>QoE</a:t>
              </a:r>
              <a:endParaRPr lang="en-US" dirty="0"/>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2216" y="4611400"/>
              <a:ext cx="229025" cy="229025"/>
            </a:xfrm>
            <a:prstGeom prst="rect">
              <a:avLst/>
            </a:prstGeom>
          </p:spPr>
        </p:pic>
        <p:sp>
          <p:nvSpPr>
            <p:cNvPr id="14" name="TextBox 13"/>
            <p:cNvSpPr txBox="1"/>
            <p:nvPr/>
          </p:nvSpPr>
          <p:spPr>
            <a:xfrm>
              <a:off x="3241486" y="4534853"/>
              <a:ext cx="5347618" cy="369332"/>
            </a:xfrm>
            <a:prstGeom prst="rect">
              <a:avLst/>
            </a:prstGeom>
            <a:noFill/>
          </p:spPr>
          <p:txBody>
            <a:bodyPr wrap="none" rtlCol="0">
              <a:spAutoFit/>
            </a:bodyPr>
            <a:lstStyle/>
            <a:p>
              <a:r>
                <a:rPr lang="en-US" dirty="0" smtClean="0"/>
                <a:t>+ Bitrate utility </a:t>
              </a:r>
              <a:r>
                <a:rPr lang="mr-IN" dirty="0" smtClean="0"/>
                <a:t>–</a:t>
              </a:r>
              <a:r>
                <a:rPr lang="en-US" dirty="0" smtClean="0"/>
                <a:t> </a:t>
              </a:r>
              <a:r>
                <a:rPr lang="en-US" dirty="0" err="1" smtClean="0"/>
                <a:t>rebuffering</a:t>
              </a:r>
              <a:r>
                <a:rPr lang="en-US" dirty="0" smtClean="0"/>
                <a:t> </a:t>
              </a:r>
              <a:r>
                <a:rPr lang="en-US" dirty="0"/>
                <a:t>p</a:t>
              </a:r>
              <a:r>
                <a:rPr lang="en-US" dirty="0" smtClean="0"/>
                <a:t>enalty </a:t>
              </a:r>
              <a:r>
                <a:rPr lang="mr-IN" dirty="0" smtClean="0"/>
                <a:t>–</a:t>
              </a:r>
              <a:r>
                <a:rPr lang="en-US" dirty="0" smtClean="0"/>
                <a:t> smooth penalty </a:t>
              </a:r>
              <a:endParaRPr lang="en-US" dirty="0"/>
            </a:p>
          </p:txBody>
        </p:sp>
      </p:grpSp>
      <p:sp>
        <p:nvSpPr>
          <p:cNvPr id="15" name="Down Arrow 14"/>
          <p:cNvSpPr/>
          <p:nvPr/>
        </p:nvSpPr>
        <p:spPr>
          <a:xfrm rot="10800000">
            <a:off x="3276046" y="1316281"/>
            <a:ext cx="555096" cy="868118"/>
          </a:xfrm>
          <a:prstGeom prst="downArrow">
            <a:avLst>
              <a:gd name="adj1" fmla="val 51396"/>
              <a:gd name="adj2" fmla="val 6686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solidFill>
                  <a:schemeClr val="tx1"/>
                </a:solidFill>
              </a:rPr>
              <a:t>better</a:t>
            </a:r>
            <a:endParaRPr lang="en-US" dirty="0">
              <a:solidFill>
                <a:schemeClr val="tx1"/>
              </a:solidFill>
            </a:endParaRPr>
          </a:p>
        </p:txBody>
      </p:sp>
      <p:sp>
        <p:nvSpPr>
          <p:cNvPr id="17" name="Down Arrow 16"/>
          <p:cNvSpPr/>
          <p:nvPr/>
        </p:nvSpPr>
        <p:spPr>
          <a:xfrm>
            <a:off x="5618150" y="1405180"/>
            <a:ext cx="555096" cy="880819"/>
          </a:xfrm>
          <a:prstGeom prst="downArrow">
            <a:avLst>
              <a:gd name="adj1" fmla="val 51396"/>
              <a:gd name="adj2" fmla="val 6686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tx1"/>
                </a:solidFill>
              </a:rPr>
              <a:t>b</a:t>
            </a:r>
            <a:r>
              <a:rPr lang="en-US" dirty="0" smtClean="0">
                <a:solidFill>
                  <a:schemeClr val="tx1"/>
                </a:solidFill>
              </a:rPr>
              <a:t>etter</a:t>
            </a:r>
            <a:endParaRPr lang="en-US" dirty="0">
              <a:solidFill>
                <a:schemeClr val="tx1"/>
              </a:solidFill>
            </a:endParaRPr>
          </a:p>
        </p:txBody>
      </p:sp>
      <p:sp>
        <p:nvSpPr>
          <p:cNvPr id="18" name="Down Arrow 17"/>
          <p:cNvSpPr/>
          <p:nvPr/>
        </p:nvSpPr>
        <p:spPr>
          <a:xfrm>
            <a:off x="7960254" y="1405180"/>
            <a:ext cx="555096" cy="880819"/>
          </a:xfrm>
          <a:prstGeom prst="downArrow">
            <a:avLst>
              <a:gd name="adj1" fmla="val 51396"/>
              <a:gd name="adj2" fmla="val 6686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tx1"/>
                </a:solidFill>
              </a:rPr>
              <a:t>b</a:t>
            </a:r>
            <a:r>
              <a:rPr lang="en-US" smtClean="0">
                <a:solidFill>
                  <a:schemeClr val="tx1"/>
                </a:solidFill>
              </a:rPr>
              <a:t>etter</a:t>
            </a:r>
            <a:endParaRPr lang="en-US" dirty="0">
              <a:solidFill>
                <a:schemeClr val="tx1"/>
              </a:solidFill>
            </a:endParaRPr>
          </a:p>
        </p:txBody>
      </p:sp>
      <p:sp>
        <p:nvSpPr>
          <p:cNvPr id="16" name="Rectangle 15"/>
          <p:cNvSpPr/>
          <p:nvPr/>
        </p:nvSpPr>
        <p:spPr>
          <a:xfrm>
            <a:off x="0" y="4141470"/>
            <a:ext cx="9144000" cy="895008"/>
          </a:xfrm>
          <a:prstGeom prst="rect">
            <a:avLst/>
          </a:prstGeom>
          <a:solidFill>
            <a:srgbClr val="CB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Pensieve</a:t>
            </a:r>
            <a:r>
              <a:rPr lang="en-US" sz="2400" dirty="0"/>
              <a:t> reduces </a:t>
            </a:r>
            <a:r>
              <a:rPr lang="en-US" sz="2400" dirty="0" err="1"/>
              <a:t>rebuffering</a:t>
            </a:r>
            <a:r>
              <a:rPr lang="en-US" sz="2400" dirty="0"/>
              <a:t> by </a:t>
            </a:r>
            <a:r>
              <a:rPr lang="en-US" sz="2400" dirty="0" smtClean="0"/>
              <a:t>10-32% over second best algorithm</a:t>
            </a:r>
            <a:endParaRPr lang="en-US" sz="2400" dirty="0"/>
          </a:p>
        </p:txBody>
      </p:sp>
      <p:sp>
        <p:nvSpPr>
          <p:cNvPr id="3" name="Slide Number Placeholder 2"/>
          <p:cNvSpPr>
            <a:spLocks noGrp="1"/>
          </p:cNvSpPr>
          <p:nvPr>
            <p:ph type="sldNum" sz="quarter" idx="12"/>
          </p:nvPr>
        </p:nvSpPr>
        <p:spPr/>
        <p:txBody>
          <a:bodyPr/>
          <a:lstStyle/>
          <a:p>
            <a:fld id="{81D68F6D-792F-C840-8BAC-1A964D3CE3FA}" type="slidenum">
              <a:rPr lang="en-US" smtClean="0"/>
              <a:t>14</a:t>
            </a:fld>
            <a:endParaRPr lang="en-US" dirty="0"/>
          </a:p>
        </p:txBody>
      </p:sp>
      <p:sp>
        <p:nvSpPr>
          <p:cNvPr id="5" name="Rectangle 4"/>
          <p:cNvSpPr/>
          <p:nvPr/>
        </p:nvSpPr>
        <p:spPr>
          <a:xfrm>
            <a:off x="1346617" y="1049428"/>
            <a:ext cx="7345168" cy="2627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62539" y="3763617"/>
            <a:ext cx="6546574" cy="315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23655466"/>
      </p:ext>
    </p:extLst>
  </p:cSld>
  <p:clrMapOvr>
    <a:masterClrMapping/>
  </p:clrMapOvr>
  <mc:AlternateContent xmlns:mc="http://schemas.openxmlformats.org/markup-compatibility/2006" xmlns:p14="http://schemas.microsoft.com/office/powerpoint/2010/main">
    <mc:Choice Requires="p14">
      <p:transition spd="slow" p14:dur="2000" advTm="32938"/>
    </mc:Choice>
    <mc:Fallback xmlns="">
      <p:transition spd="slow" advTm="329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D68F6D-792F-C840-8BAC-1A964D3CE3FA}" type="slidenum">
              <a:rPr lang="en-US" smtClean="0"/>
              <a:t>15</a:t>
            </a:fld>
            <a:endParaRPr lang="en-US"/>
          </a:p>
        </p:txBody>
      </p:sp>
      <p:sp>
        <p:nvSpPr>
          <p:cNvPr id="7" name="Title 1"/>
          <p:cNvSpPr txBox="1">
            <a:spLocks/>
          </p:cNvSpPr>
          <p:nvPr/>
        </p:nvSpPr>
        <p:spPr>
          <a:xfrm>
            <a:off x="2374738" y="183601"/>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Does </a:t>
            </a:r>
            <a:r>
              <a:rPr lang="en-US" sz="2700" b="1" dirty="0" err="1" smtClean="0"/>
              <a:t>Pensieve</a:t>
            </a:r>
            <a:r>
              <a:rPr lang="en-US" sz="2700" b="1" dirty="0" smtClean="0"/>
              <a:t> Generalize?</a:t>
            </a:r>
            <a:endParaRPr lang="en-US" sz="2700" b="1" dirty="0"/>
          </a:p>
        </p:txBody>
      </p:sp>
      <p:grpSp>
        <p:nvGrpSpPr>
          <p:cNvPr id="8" name="Group 7"/>
          <p:cNvGrpSpPr/>
          <p:nvPr/>
        </p:nvGrpSpPr>
        <p:grpSpPr>
          <a:xfrm>
            <a:off x="972262" y="952304"/>
            <a:ext cx="2594642" cy="3839731"/>
            <a:chOff x="364126" y="927532"/>
            <a:chExt cx="2594642" cy="3839731"/>
          </a:xfrm>
        </p:grpSpPr>
        <p:grpSp>
          <p:nvGrpSpPr>
            <p:cNvPr id="9" name="Group 8"/>
            <p:cNvGrpSpPr/>
            <p:nvPr/>
          </p:nvGrpSpPr>
          <p:grpSpPr>
            <a:xfrm>
              <a:off x="364126" y="1084446"/>
              <a:ext cx="2594642" cy="3682817"/>
              <a:chOff x="529007" y="855748"/>
              <a:chExt cx="2801786" cy="3976836"/>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476" y="903666"/>
                <a:ext cx="1397495" cy="1041210"/>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007" y="1903290"/>
                <a:ext cx="1392151" cy="1041809"/>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9180" y="3793365"/>
                <a:ext cx="1392151" cy="1037229"/>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843" y="2863882"/>
                <a:ext cx="1394930" cy="1039299"/>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0985" y="2872605"/>
                <a:ext cx="1392151" cy="1037229"/>
              </a:xfrm>
              <a:prstGeom prst="rect">
                <a:avLst/>
              </a:prstGeom>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32495" y="855748"/>
                <a:ext cx="1398298" cy="1041809"/>
              </a:xfrm>
              <a:prstGeom prst="rect">
                <a:avLst/>
              </a:prstGeom>
            </p:spPr>
          </p:pic>
          <p:pic>
            <p:nvPicPr>
              <p:cNvPr id="17" name="Picture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32897" y="3791374"/>
                <a:ext cx="1397494" cy="1041210"/>
              </a:xfrm>
              <a:prstGeom prst="rect">
                <a:avLst/>
              </a:prstGeom>
            </p:spPr>
          </p:pic>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20985" y="1936469"/>
                <a:ext cx="1397494" cy="1041210"/>
              </a:xfrm>
              <a:prstGeom prst="rect">
                <a:avLst/>
              </a:prstGeom>
            </p:spPr>
          </p:pic>
        </p:grpSp>
        <p:sp>
          <p:nvSpPr>
            <p:cNvPr id="10" name="TextBox 9"/>
            <p:cNvSpPr txBox="1"/>
            <p:nvPr/>
          </p:nvSpPr>
          <p:spPr>
            <a:xfrm>
              <a:off x="814821" y="927532"/>
              <a:ext cx="1811906" cy="369332"/>
            </a:xfrm>
            <a:prstGeom prst="rect">
              <a:avLst/>
            </a:prstGeom>
            <a:noFill/>
          </p:spPr>
          <p:txBody>
            <a:bodyPr wrap="none" rtlCol="0">
              <a:spAutoFit/>
            </a:bodyPr>
            <a:lstStyle/>
            <a:p>
              <a:r>
                <a:rPr lang="en-US" dirty="0" smtClean="0">
                  <a:solidFill>
                    <a:srgbClr val="2379B5"/>
                  </a:solidFill>
                </a:rPr>
                <a:t>3G network trace</a:t>
              </a:r>
              <a:endParaRPr lang="en-US" dirty="0">
                <a:solidFill>
                  <a:srgbClr val="2379B5"/>
                </a:solidFill>
              </a:endParaRPr>
            </a:p>
          </p:txBody>
        </p:sp>
      </p:grpSp>
      <p:sp>
        <p:nvSpPr>
          <p:cNvPr id="19" name="TextBox 18"/>
          <p:cNvSpPr txBox="1"/>
          <p:nvPr/>
        </p:nvSpPr>
        <p:spPr>
          <a:xfrm>
            <a:off x="6784644" y="1790522"/>
            <a:ext cx="2140224" cy="2585323"/>
          </a:xfrm>
          <a:prstGeom prst="rect">
            <a:avLst/>
          </a:prstGeom>
          <a:noFill/>
        </p:spPr>
        <p:txBody>
          <a:bodyPr wrap="square" rtlCol="0">
            <a:spAutoFit/>
          </a:bodyPr>
          <a:lstStyle/>
          <a:p>
            <a:pPr marL="285750" indent="-285750">
              <a:buFont typeface="Arial" charset="0"/>
              <a:buChar char="•"/>
            </a:pPr>
            <a:r>
              <a:rPr lang="en-US" sz="1800" dirty="0" smtClean="0"/>
              <a:t>Trace generated from a Hidden Markov model</a:t>
            </a:r>
          </a:p>
          <a:p>
            <a:pPr marL="285750" indent="-285750">
              <a:buFont typeface="Arial" charset="0"/>
              <a:buChar char="•"/>
            </a:pPr>
            <a:endParaRPr lang="en-US" dirty="0"/>
          </a:p>
          <a:p>
            <a:pPr marL="285750" indent="-285750">
              <a:buFont typeface="Arial" charset="0"/>
              <a:buChar char="•"/>
            </a:pPr>
            <a:endParaRPr lang="en-US" sz="1800" dirty="0" smtClean="0"/>
          </a:p>
          <a:p>
            <a:pPr marL="285750" indent="-285750">
              <a:buFont typeface="Arial" charset="0"/>
              <a:buChar char="•"/>
            </a:pPr>
            <a:r>
              <a:rPr lang="en-US" sz="1800" dirty="0" smtClean="0"/>
              <a:t>Covers a wide range of average throughput and network variation</a:t>
            </a:r>
            <a:endParaRPr lang="en-US" sz="1800" dirty="0"/>
          </a:p>
        </p:txBody>
      </p:sp>
      <p:grpSp>
        <p:nvGrpSpPr>
          <p:cNvPr id="20" name="Group 19"/>
          <p:cNvGrpSpPr/>
          <p:nvPr/>
        </p:nvGrpSpPr>
        <p:grpSpPr>
          <a:xfrm>
            <a:off x="4091360" y="929375"/>
            <a:ext cx="2699676" cy="3860817"/>
            <a:chOff x="4091360" y="929375"/>
            <a:chExt cx="2699676" cy="3860817"/>
          </a:xfrm>
        </p:grpSpPr>
        <p:pic>
          <p:nvPicPr>
            <p:cNvPr id="21" name="Picture 2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91360" y="1174399"/>
              <a:ext cx="1257281" cy="936744"/>
            </a:xfrm>
            <a:prstGeom prst="rect">
              <a:avLst/>
            </a:prstGeom>
          </p:spPr>
        </p:pic>
        <p:pic>
          <p:nvPicPr>
            <p:cNvPr id="22" name="Picture 2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91360" y="2893776"/>
              <a:ext cx="1257281" cy="936744"/>
            </a:xfrm>
            <a:prstGeom prst="rect">
              <a:avLst/>
            </a:prstGeom>
          </p:spPr>
        </p:pic>
        <p:pic>
          <p:nvPicPr>
            <p:cNvPr id="23" name="Picture 2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526600" y="1118091"/>
              <a:ext cx="1264436" cy="942075"/>
            </a:xfrm>
            <a:prstGeom prst="rect">
              <a:avLst/>
            </a:prstGeom>
          </p:spPr>
        </p:pic>
        <p:pic>
          <p:nvPicPr>
            <p:cNvPr id="24" name="Picture 2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489606" y="2897970"/>
              <a:ext cx="1251652" cy="932549"/>
            </a:xfrm>
            <a:prstGeom prst="rect">
              <a:avLst/>
            </a:prstGeom>
          </p:spPr>
        </p:pic>
        <p:pic>
          <p:nvPicPr>
            <p:cNvPr id="25" name="Picture 2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137078" y="3834714"/>
              <a:ext cx="1251652" cy="932549"/>
            </a:xfrm>
            <a:prstGeom prst="rect">
              <a:avLst/>
            </a:prstGeom>
          </p:spPr>
        </p:pic>
        <p:sp>
          <p:nvSpPr>
            <p:cNvPr id="26" name="TextBox 25"/>
            <p:cNvSpPr txBox="1"/>
            <p:nvPr/>
          </p:nvSpPr>
          <p:spPr>
            <a:xfrm>
              <a:off x="4729360" y="929375"/>
              <a:ext cx="1634422" cy="369332"/>
            </a:xfrm>
            <a:prstGeom prst="rect">
              <a:avLst/>
            </a:prstGeom>
            <a:noFill/>
          </p:spPr>
          <p:txBody>
            <a:bodyPr wrap="none" rtlCol="0">
              <a:spAutoFit/>
            </a:bodyPr>
            <a:lstStyle/>
            <a:p>
              <a:r>
                <a:rPr lang="en-US" dirty="0" smtClean="0">
                  <a:solidFill>
                    <a:srgbClr val="1C9900"/>
                  </a:solidFill>
                </a:rPr>
                <a:t>Synthetic trace </a:t>
              </a:r>
              <a:endParaRPr lang="en-US" dirty="0">
                <a:solidFill>
                  <a:srgbClr val="1C9900"/>
                </a:solidFill>
              </a:endParaRPr>
            </a:p>
          </p:txBody>
        </p:sp>
        <p:pic>
          <p:nvPicPr>
            <p:cNvPr id="27" name="Picture 2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526600" y="3848118"/>
              <a:ext cx="1264436" cy="942074"/>
            </a:xfrm>
            <a:prstGeom prst="rect">
              <a:avLst/>
            </a:prstGeom>
          </p:spPr>
        </p:pic>
        <p:pic>
          <p:nvPicPr>
            <p:cNvPr id="28" name="Picture 2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572957" y="2110039"/>
              <a:ext cx="1168301" cy="870448"/>
            </a:xfrm>
            <a:prstGeom prst="rect">
              <a:avLst/>
            </a:prstGeom>
          </p:spPr>
        </p:pic>
        <p:pic>
          <p:nvPicPr>
            <p:cNvPr id="29" name="Picture 28"/>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137078" y="2117823"/>
              <a:ext cx="1211563" cy="902681"/>
            </a:xfrm>
            <a:prstGeom prst="rect">
              <a:avLst/>
            </a:prstGeom>
          </p:spPr>
        </p:pic>
      </p:grpSp>
    </p:spTree>
    <p:extLst>
      <p:ext uri="{BB962C8B-B14F-4D97-AF65-F5344CB8AC3E}">
        <p14:creationId xmlns:p14="http://schemas.microsoft.com/office/powerpoint/2010/main" val="79690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87095" y="358114"/>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Does </a:t>
            </a:r>
            <a:r>
              <a:rPr lang="en-US" sz="2700" b="1" dirty="0" err="1" smtClean="0"/>
              <a:t>Pensieve</a:t>
            </a:r>
            <a:r>
              <a:rPr lang="en-US" sz="2700" b="1" dirty="0" smtClean="0"/>
              <a:t> Generalize?</a:t>
            </a:r>
            <a:endParaRPr lang="en-US" sz="2700" b="1" dirty="0"/>
          </a:p>
        </p:txBody>
      </p:sp>
      <p:sp>
        <p:nvSpPr>
          <p:cNvPr id="3" name="Slide Number Placeholder 2"/>
          <p:cNvSpPr>
            <a:spLocks noGrp="1"/>
          </p:cNvSpPr>
          <p:nvPr>
            <p:ph type="sldNum" sz="quarter" idx="12"/>
          </p:nvPr>
        </p:nvSpPr>
        <p:spPr/>
        <p:txBody>
          <a:bodyPr/>
          <a:lstStyle/>
          <a:p>
            <a:fld id="{81D68F6D-792F-C840-8BAC-1A964D3CE3FA}" type="slidenum">
              <a:rPr lang="en-US" smtClean="0"/>
              <a:t>16</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40152" y="1274091"/>
            <a:ext cx="4917798" cy="314446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38478" y="1274091"/>
            <a:ext cx="4919472" cy="3145536"/>
          </a:xfrm>
          <a:prstGeom prst="rect">
            <a:avLst/>
          </a:prstGeom>
        </p:spPr>
      </p:pic>
      <p:sp>
        <p:nvSpPr>
          <p:cNvPr id="10" name="TextBox 9"/>
          <p:cNvSpPr txBox="1"/>
          <p:nvPr/>
        </p:nvSpPr>
        <p:spPr>
          <a:xfrm>
            <a:off x="6685004" y="1437540"/>
            <a:ext cx="2273643" cy="923330"/>
          </a:xfrm>
          <a:prstGeom prst="rect">
            <a:avLst/>
          </a:prstGeom>
          <a:noFill/>
        </p:spPr>
        <p:txBody>
          <a:bodyPr wrap="square" rtlCol="0">
            <a:spAutoFit/>
          </a:bodyPr>
          <a:lstStyle/>
          <a:p>
            <a:r>
              <a:rPr lang="en-US" dirty="0" smtClean="0"/>
              <a:t>Train on </a:t>
            </a:r>
            <a:r>
              <a:rPr lang="en-US" dirty="0" smtClean="0">
                <a:solidFill>
                  <a:srgbClr val="1C9900"/>
                </a:solidFill>
              </a:rPr>
              <a:t>synthetic traces </a:t>
            </a:r>
            <a:r>
              <a:rPr lang="en-US" dirty="0" smtClean="0"/>
              <a:t>then test on </a:t>
            </a:r>
            <a:r>
              <a:rPr lang="en-US" dirty="0" smtClean="0">
                <a:solidFill>
                  <a:srgbClr val="2379B5"/>
                </a:solidFill>
              </a:rPr>
              <a:t>real 3G network trace</a:t>
            </a:r>
            <a:endParaRPr lang="en-US" dirty="0">
              <a:solidFill>
                <a:srgbClr val="2379B5"/>
              </a:solidFill>
            </a:endParaRPr>
          </a:p>
        </p:txBody>
      </p:sp>
      <p:sp>
        <p:nvSpPr>
          <p:cNvPr id="11" name="TextBox 10"/>
          <p:cNvSpPr txBox="1"/>
          <p:nvPr/>
        </p:nvSpPr>
        <p:spPr>
          <a:xfrm>
            <a:off x="6685004" y="3000912"/>
            <a:ext cx="2273643" cy="1200329"/>
          </a:xfrm>
          <a:prstGeom prst="rect">
            <a:avLst/>
          </a:prstGeom>
          <a:noFill/>
        </p:spPr>
        <p:txBody>
          <a:bodyPr wrap="square" rtlCol="0">
            <a:spAutoFit/>
          </a:bodyPr>
          <a:lstStyle/>
          <a:p>
            <a:r>
              <a:rPr lang="en-US" dirty="0" smtClean="0"/>
              <a:t>Only 5% degradation compared with </a:t>
            </a:r>
            <a:r>
              <a:rPr lang="en-US" dirty="0" err="1" smtClean="0"/>
              <a:t>Pensieve</a:t>
            </a:r>
            <a:r>
              <a:rPr lang="en-US" dirty="0" smtClean="0"/>
              <a:t> trained on real network trace</a:t>
            </a:r>
            <a:endParaRPr lang="en-US" dirty="0"/>
          </a:p>
        </p:txBody>
      </p:sp>
      <p:sp>
        <p:nvSpPr>
          <p:cNvPr id="8" name="Down Arrow 7"/>
          <p:cNvSpPr/>
          <p:nvPr/>
        </p:nvSpPr>
        <p:spPr>
          <a:xfrm rot="16200000">
            <a:off x="2934374" y="1616517"/>
            <a:ext cx="393078" cy="685213"/>
          </a:xfrm>
          <a:prstGeom prst="downArrow">
            <a:avLst>
              <a:gd name="adj1" fmla="val 51396"/>
              <a:gd name="adj2" fmla="val 6686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tx1"/>
                </a:solidFill>
              </a:rPr>
              <a:t>better</a:t>
            </a:r>
            <a:endParaRPr lang="en-US" sz="1400" dirty="0">
              <a:solidFill>
                <a:schemeClr val="tx1"/>
              </a:solidFill>
            </a:endParaRPr>
          </a:p>
        </p:txBody>
      </p:sp>
    </p:spTree>
    <p:custDataLst>
      <p:tags r:id="rId1"/>
    </p:custDataLst>
    <p:extLst>
      <p:ext uri="{BB962C8B-B14F-4D97-AF65-F5344CB8AC3E}">
        <p14:creationId xmlns:p14="http://schemas.microsoft.com/office/powerpoint/2010/main" val="876158433"/>
      </p:ext>
    </p:extLst>
  </p:cSld>
  <p:clrMapOvr>
    <a:masterClrMapping/>
  </p:clrMapOvr>
  <mc:AlternateContent xmlns:mc="http://schemas.openxmlformats.org/markup-compatibility/2006" xmlns:p14="http://schemas.microsoft.com/office/powerpoint/2010/main">
    <mc:Choice Requires="p14">
      <p:transition spd="slow" p14:dur="2000" advTm="33577"/>
    </mc:Choice>
    <mc:Fallback xmlns="">
      <p:transition spd="slow" advTm="335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1D68F6D-792F-C840-8BAC-1A964D3CE3FA}" type="slidenum">
              <a:rPr lang="en-US" smtClean="0"/>
              <a:t>17</a:t>
            </a:fld>
            <a:endParaRPr lang="en-US"/>
          </a:p>
        </p:txBody>
      </p:sp>
      <p:sp>
        <p:nvSpPr>
          <p:cNvPr id="5" name="Title 1"/>
          <p:cNvSpPr txBox="1">
            <a:spLocks/>
          </p:cNvSpPr>
          <p:nvPr/>
        </p:nvSpPr>
        <p:spPr>
          <a:xfrm>
            <a:off x="2353864" y="463711"/>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Other Evaluations </a:t>
            </a:r>
            <a:endParaRPr lang="en-US" sz="2700" b="1" dirty="0"/>
          </a:p>
        </p:txBody>
      </p:sp>
      <p:sp>
        <p:nvSpPr>
          <p:cNvPr id="2" name="Content Placeholder 1"/>
          <p:cNvSpPr>
            <a:spLocks noGrp="1"/>
          </p:cNvSpPr>
          <p:nvPr>
            <p:ph idx="1"/>
          </p:nvPr>
        </p:nvSpPr>
        <p:spPr>
          <a:xfrm>
            <a:off x="1132248" y="1095375"/>
            <a:ext cx="6879499" cy="3671888"/>
          </a:xfrm>
        </p:spPr>
        <p:txBody>
          <a:bodyPr/>
          <a:lstStyle/>
          <a:p>
            <a:endParaRPr lang="en-US" dirty="0" smtClean="0"/>
          </a:p>
          <a:p>
            <a:r>
              <a:rPr lang="en-US" dirty="0" smtClean="0"/>
              <a:t>Experiments in the wild (LTE, public </a:t>
            </a:r>
            <a:r>
              <a:rPr lang="en-US" dirty="0" err="1" smtClean="0"/>
              <a:t>WiFi</a:t>
            </a:r>
            <a:r>
              <a:rPr lang="en-US" dirty="0" smtClean="0"/>
              <a:t>, international link)</a:t>
            </a:r>
          </a:p>
          <a:p>
            <a:endParaRPr lang="en-US" dirty="0"/>
          </a:p>
          <a:p>
            <a:r>
              <a:rPr lang="en-US" dirty="0" smtClean="0"/>
              <a:t>Controlled experiment for testing optimality</a:t>
            </a:r>
          </a:p>
          <a:p>
            <a:endParaRPr lang="en-US" dirty="0"/>
          </a:p>
          <a:p>
            <a:r>
              <a:rPr lang="en-US" dirty="0" smtClean="0"/>
              <a:t>Multi-video extension</a:t>
            </a:r>
          </a:p>
          <a:p>
            <a:endParaRPr lang="en-US" dirty="0"/>
          </a:p>
          <a:p>
            <a:r>
              <a:rPr lang="en-US" dirty="0" smtClean="0"/>
              <a:t>Sensitivity analysis</a:t>
            </a:r>
            <a:endParaRPr lang="en-US" dirty="0"/>
          </a:p>
        </p:txBody>
      </p:sp>
    </p:spTree>
    <p:extLst>
      <p:ext uri="{BB962C8B-B14F-4D97-AF65-F5344CB8AC3E}">
        <p14:creationId xmlns:p14="http://schemas.microsoft.com/office/powerpoint/2010/main" val="1937055706"/>
      </p:ext>
    </p:extLst>
  </p:cSld>
  <p:clrMapOvr>
    <a:masterClrMapping/>
  </p:clrMapOvr>
  <mc:AlternateContent xmlns:mc="http://schemas.openxmlformats.org/markup-compatibility/2006" xmlns:p14="http://schemas.microsoft.com/office/powerpoint/2010/main">
    <mc:Choice Requires="p14">
      <p:transition spd="slow" p14:dur="2000" advTm="30881"/>
    </mc:Choice>
    <mc:Fallback xmlns="">
      <p:transition spd="slow" advTm="3088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034" y="1369219"/>
            <a:ext cx="8352889" cy="3263504"/>
          </a:xfrm>
        </p:spPr>
        <p:txBody>
          <a:bodyPr/>
          <a:lstStyle/>
          <a:p>
            <a:pPr marL="0" indent="0">
              <a:buNone/>
            </a:pPr>
            <a:r>
              <a:rPr lang="en-US" dirty="0" smtClean="0"/>
              <a:t>1.  Build a fast experimentation/simulation platform</a:t>
            </a:r>
          </a:p>
          <a:p>
            <a:pPr marL="0" indent="0">
              <a:buNone/>
            </a:pPr>
            <a:endParaRPr lang="en-US" dirty="0"/>
          </a:p>
          <a:p>
            <a:pPr marL="0" indent="0">
              <a:buNone/>
            </a:pPr>
            <a:r>
              <a:rPr lang="en-US" dirty="0" smtClean="0"/>
              <a:t>2.  Data </a:t>
            </a:r>
            <a:r>
              <a:rPr lang="en-US" dirty="0"/>
              <a:t>diversity is more important than “accuracy</a:t>
            </a:r>
            <a:r>
              <a:rPr lang="en-US" dirty="0" smtClean="0"/>
              <a:t>”</a:t>
            </a:r>
            <a:endParaRPr lang="en-US" sz="1200" dirty="0" smtClean="0"/>
          </a:p>
          <a:p>
            <a:pPr marL="0" indent="0">
              <a:buNone/>
            </a:pPr>
            <a:endParaRPr lang="en-US" dirty="0" smtClean="0"/>
          </a:p>
          <a:p>
            <a:pPr marL="0" indent="0">
              <a:buNone/>
            </a:pPr>
            <a:r>
              <a:rPr lang="en-US" dirty="0" smtClean="0"/>
              <a:t>3.  Think carefully about controller state space (observation signals)</a:t>
            </a:r>
          </a:p>
          <a:p>
            <a:pPr lvl="1">
              <a:buFont typeface="Arial" charset="0"/>
              <a:buChar char="•"/>
            </a:pPr>
            <a:r>
              <a:rPr lang="en-US" sz="2000" dirty="0" smtClean="0"/>
              <a:t>Too </a:t>
            </a:r>
            <a:r>
              <a:rPr lang="en-US" sz="2000" dirty="0"/>
              <a:t>large a state space </a:t>
            </a:r>
            <a:r>
              <a:rPr lang="en-US" sz="2000" dirty="0" smtClean="0"/>
              <a:t>⟶ slow </a:t>
            </a:r>
            <a:r>
              <a:rPr lang="en-US" sz="2000" dirty="0"/>
              <a:t>&amp; difficult </a:t>
            </a:r>
            <a:r>
              <a:rPr lang="en-US" sz="2000" dirty="0" smtClean="0"/>
              <a:t>learning</a:t>
            </a:r>
          </a:p>
          <a:p>
            <a:pPr lvl="1">
              <a:buFont typeface="Arial" charset="0"/>
              <a:buChar char="•"/>
            </a:pPr>
            <a:r>
              <a:rPr lang="en-US" sz="2000" dirty="0"/>
              <a:t>Too small a state </a:t>
            </a:r>
            <a:r>
              <a:rPr lang="en-US" sz="2000" dirty="0" smtClean="0"/>
              <a:t>space ⟶ loss </a:t>
            </a:r>
            <a:r>
              <a:rPr lang="en-US" sz="2000" dirty="0"/>
              <a:t>of </a:t>
            </a:r>
            <a:r>
              <a:rPr lang="en-US" sz="2000" dirty="0" smtClean="0"/>
              <a:t>information</a:t>
            </a:r>
          </a:p>
          <a:p>
            <a:pPr lvl="1">
              <a:buFont typeface="Arial" charset="0"/>
              <a:buChar char="•"/>
            </a:pPr>
            <a:r>
              <a:rPr lang="en-US" sz="2000" dirty="0" smtClean="0"/>
              <a:t>⟶ When </a:t>
            </a:r>
            <a:r>
              <a:rPr lang="en-US" sz="2000" dirty="0"/>
              <a:t>in doubt, include rather than cut the signal</a:t>
            </a:r>
          </a:p>
          <a:p>
            <a:pPr lvl="1">
              <a:buFont typeface="Arial" charset="0"/>
              <a:buChar char="•"/>
            </a:pPr>
            <a:endParaRPr lang="en-US" sz="2000" dirty="0" smtClean="0"/>
          </a:p>
        </p:txBody>
      </p:sp>
      <p:sp>
        <p:nvSpPr>
          <p:cNvPr id="5" name="Slide Number Placeholder 4"/>
          <p:cNvSpPr>
            <a:spLocks noGrp="1"/>
          </p:cNvSpPr>
          <p:nvPr>
            <p:ph type="sldNum" sz="quarter" idx="12"/>
          </p:nvPr>
        </p:nvSpPr>
        <p:spPr/>
        <p:txBody>
          <a:bodyPr/>
          <a:lstStyle/>
          <a:p>
            <a:fld id="{81D68F6D-792F-C840-8BAC-1A964D3CE3FA}" type="slidenum">
              <a:rPr lang="en-US" smtClean="0"/>
              <a:t>18</a:t>
            </a:fld>
            <a:endParaRPr lang="en-US"/>
          </a:p>
        </p:txBody>
      </p:sp>
      <p:sp>
        <p:nvSpPr>
          <p:cNvPr id="6" name="Title 1"/>
          <p:cNvSpPr txBox="1">
            <a:spLocks/>
          </p:cNvSpPr>
          <p:nvPr/>
        </p:nvSpPr>
        <p:spPr>
          <a:xfrm>
            <a:off x="2353864" y="463711"/>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Lessons We </a:t>
            </a:r>
            <a:r>
              <a:rPr lang="en-US" sz="2700" b="1" dirty="0"/>
              <a:t>L</a:t>
            </a:r>
            <a:r>
              <a:rPr lang="en-US" sz="2700" b="1" dirty="0" smtClean="0"/>
              <a:t>earned</a:t>
            </a:r>
            <a:endParaRPr lang="en-US" sz="2700" b="1" dirty="0"/>
          </a:p>
        </p:txBody>
      </p:sp>
      <p:grpSp>
        <p:nvGrpSpPr>
          <p:cNvPr id="20" name="Group 19"/>
          <p:cNvGrpSpPr/>
          <p:nvPr/>
        </p:nvGrpSpPr>
        <p:grpSpPr>
          <a:xfrm>
            <a:off x="6086428" y="1425001"/>
            <a:ext cx="2971776" cy="920629"/>
            <a:chOff x="1742162" y="1654009"/>
            <a:chExt cx="2971776" cy="920629"/>
          </a:xfrm>
        </p:grpSpPr>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4539" y="2148366"/>
              <a:ext cx="399652" cy="302684"/>
            </a:xfrm>
            <a:prstGeom prst="rect">
              <a:avLst/>
            </a:prstGeom>
          </p:spPr>
        </p:pic>
        <p:grpSp>
          <p:nvGrpSpPr>
            <p:cNvPr id="19" name="Group 18"/>
            <p:cNvGrpSpPr/>
            <p:nvPr/>
          </p:nvGrpSpPr>
          <p:grpSpPr>
            <a:xfrm>
              <a:off x="1742162" y="1654009"/>
              <a:ext cx="2971776" cy="920629"/>
              <a:chOff x="1742162" y="1654009"/>
              <a:chExt cx="2971776" cy="920629"/>
            </a:xfrm>
          </p:grpSpPr>
          <p:sp>
            <p:nvSpPr>
              <p:cNvPr id="12" name="Rectangle 11"/>
              <p:cNvSpPr/>
              <p:nvPr/>
            </p:nvSpPr>
            <p:spPr>
              <a:xfrm>
                <a:off x="1926813" y="2018578"/>
                <a:ext cx="959689" cy="55606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5841" y="2136001"/>
                <a:ext cx="297465" cy="316778"/>
              </a:xfrm>
              <a:prstGeom prst="rect">
                <a:avLst/>
              </a:prstGeom>
            </p:spPr>
          </p:pic>
          <p:sp>
            <p:nvSpPr>
              <p:cNvPr id="14" name="Rectangle 13"/>
              <p:cNvSpPr/>
              <p:nvPr/>
            </p:nvSpPr>
            <p:spPr>
              <a:xfrm>
                <a:off x="3580586" y="2011818"/>
                <a:ext cx="959689" cy="556060"/>
              </a:xfrm>
              <a:prstGeom prst="rect">
                <a:avLst/>
              </a:prstGeom>
              <a:solidFill>
                <a:srgbClr val="F5E4D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tx1"/>
                    </a:solidFill>
                  </a:rPr>
                  <a:t>Pensieve</a:t>
                </a:r>
                <a:r>
                  <a:rPr lang="en-US" sz="1400" b="1" dirty="0" smtClean="0">
                    <a:solidFill>
                      <a:schemeClr val="tx1"/>
                    </a:solidFill>
                  </a:rPr>
                  <a:t> agent</a:t>
                </a:r>
                <a:endParaRPr lang="en-US" sz="1400" b="1" dirty="0">
                  <a:solidFill>
                    <a:schemeClr val="tx1"/>
                  </a:solidFill>
                </a:endParaRPr>
              </a:p>
            </p:txBody>
          </p:sp>
          <p:sp>
            <p:nvSpPr>
              <p:cNvPr id="2" name="TextBox 1"/>
              <p:cNvSpPr txBox="1"/>
              <p:nvPr/>
            </p:nvSpPr>
            <p:spPr>
              <a:xfrm>
                <a:off x="1742162" y="1654009"/>
                <a:ext cx="2971776" cy="369332"/>
              </a:xfrm>
              <a:prstGeom prst="rect">
                <a:avLst/>
              </a:prstGeom>
              <a:noFill/>
            </p:spPr>
            <p:txBody>
              <a:bodyPr wrap="none" rtlCol="0">
                <a:spAutoFit/>
              </a:bodyPr>
              <a:lstStyle/>
              <a:p>
                <a:r>
                  <a:rPr lang="en-US" b="1" dirty="0" smtClean="0">
                    <a:solidFill>
                      <a:srgbClr val="3365FF"/>
                    </a:solidFill>
                  </a:rPr>
                  <a:t>Coarse-grain chunk simulator</a:t>
                </a:r>
                <a:endParaRPr lang="en-US" b="1" dirty="0">
                  <a:solidFill>
                    <a:srgbClr val="3365FF"/>
                  </a:solidFill>
                </a:endParaRPr>
              </a:p>
            </p:txBody>
          </p:sp>
        </p:grpSp>
      </p:gr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15333" y="3376294"/>
            <a:ext cx="2167011" cy="1256429"/>
          </a:xfrm>
          <a:prstGeom prst="rect">
            <a:avLst/>
          </a:prstGeom>
        </p:spPr>
      </p:pic>
      <p:sp>
        <p:nvSpPr>
          <p:cNvPr id="9" name="Rounded Rectangle 8"/>
          <p:cNvSpPr/>
          <p:nvPr/>
        </p:nvSpPr>
        <p:spPr>
          <a:xfrm>
            <a:off x="6498090" y="3987800"/>
            <a:ext cx="2204586" cy="663575"/>
          </a:xfrm>
          <a:prstGeom prst="roundRect">
            <a:avLst>
              <a:gd name="adj" fmla="val 6270"/>
            </a:avLst>
          </a:prstGeom>
          <a:noFill/>
          <a:ln w="3810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53090914"/>
      </p:ext>
    </p:extLst>
  </p:cSld>
  <p:clrMapOvr>
    <a:masterClrMapping/>
  </p:clrMapOvr>
  <mc:AlternateContent xmlns:mc="http://schemas.openxmlformats.org/markup-compatibility/2006" xmlns:p14="http://schemas.microsoft.com/office/powerpoint/2010/main">
    <mc:Choice Requires="p14">
      <p:transition spd="slow" p14:dur="2000" advTm="154809"/>
    </mc:Choice>
    <mc:Fallback xmlns="">
      <p:transition spd="slow" advTm="1548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a_luna_clip">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60193" y="331863"/>
            <a:ext cx="7431075" cy="4179979"/>
          </a:xfrm>
          <a:prstGeom prst="rect">
            <a:avLst/>
          </a:prstGeom>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15417" y="1465269"/>
            <a:ext cx="1913166" cy="1913166"/>
          </a:xfrm>
          <a:prstGeom prst="rect">
            <a:avLst/>
          </a:prstGeom>
        </p:spPr>
      </p:pic>
      <p:sp>
        <p:nvSpPr>
          <p:cNvPr id="8" name="TextBox 7"/>
          <p:cNvSpPr txBox="1"/>
          <p:nvPr/>
        </p:nvSpPr>
        <p:spPr>
          <a:xfrm>
            <a:off x="-59961" y="4902607"/>
            <a:ext cx="7994923" cy="276999"/>
          </a:xfrm>
          <a:prstGeom prst="rect">
            <a:avLst/>
          </a:prstGeom>
          <a:noFill/>
        </p:spPr>
        <p:txBody>
          <a:bodyPr wrap="square" rtlCol="0">
            <a:spAutoFit/>
          </a:bodyPr>
          <a:lstStyle/>
          <a:p>
            <a:r>
              <a:rPr lang="en-US" sz="600" dirty="0">
                <a:solidFill>
                  <a:schemeClr val="tx1">
                    <a:lumMod val="65000"/>
                    <a:lumOff val="35000"/>
                  </a:schemeClr>
                </a:solidFill>
              </a:rPr>
              <a:t>https://</a:t>
            </a:r>
            <a:r>
              <a:rPr lang="en-US" sz="600" dirty="0" err="1">
                <a:solidFill>
                  <a:schemeClr val="tx1">
                    <a:lumMod val="65000"/>
                    <a:lumOff val="35000"/>
                  </a:schemeClr>
                </a:solidFill>
              </a:rPr>
              <a:t>gigaom.com</a:t>
            </a:r>
            <a:r>
              <a:rPr lang="en-US" sz="600" dirty="0">
                <a:solidFill>
                  <a:schemeClr val="tx1">
                    <a:lumMod val="65000"/>
                    <a:lumOff val="35000"/>
                  </a:schemeClr>
                </a:solidFill>
              </a:rPr>
              <a:t>/2012/11/09/online-viewers-start-leaving-if-video-doesnt-play-in-2-seconds-says-study</a:t>
            </a:r>
            <a:r>
              <a:rPr lang="en-US" sz="600" dirty="0" smtClean="0">
                <a:solidFill>
                  <a:schemeClr val="tx1">
                    <a:lumMod val="65000"/>
                    <a:lumOff val="35000"/>
                  </a:schemeClr>
                </a:solidFill>
              </a:rPr>
              <a:t>/</a:t>
            </a:r>
          </a:p>
          <a:p>
            <a:r>
              <a:rPr lang="en-US" sz="600" dirty="0" smtClean="0">
                <a:solidFill>
                  <a:schemeClr val="tx1">
                    <a:lumMod val="65000"/>
                    <a:lumOff val="35000"/>
                  </a:schemeClr>
                </a:solidFill>
              </a:rPr>
              <a:t>Video: La Luna (Pixar 2011)</a:t>
            </a:r>
            <a:endParaRPr lang="en-US" sz="600" dirty="0">
              <a:solidFill>
                <a:schemeClr val="tx1">
                  <a:lumMod val="65000"/>
                  <a:lumOff val="35000"/>
                </a:schemeClr>
              </a:solidFill>
            </a:endParaRPr>
          </a:p>
        </p:txBody>
      </p:sp>
      <p:sp>
        <p:nvSpPr>
          <p:cNvPr id="9" name="Rectangle 8"/>
          <p:cNvSpPr/>
          <p:nvPr/>
        </p:nvSpPr>
        <p:spPr>
          <a:xfrm>
            <a:off x="0" y="3714750"/>
            <a:ext cx="9144000" cy="1008207"/>
          </a:xfrm>
          <a:prstGeom prst="rect">
            <a:avLst/>
          </a:prstGeom>
          <a:solidFill>
            <a:srgbClr val="CB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bg1"/>
                </a:solidFill>
              </a:rPr>
              <a:t>Users </a:t>
            </a:r>
            <a:r>
              <a:rPr lang="en-US" sz="2800" dirty="0">
                <a:solidFill>
                  <a:schemeClr val="bg1"/>
                </a:solidFill>
              </a:rPr>
              <a:t>start leaving if video doesn’t play in </a:t>
            </a:r>
            <a:r>
              <a:rPr lang="en-US" sz="2800">
                <a:solidFill>
                  <a:schemeClr val="bg1"/>
                </a:solidFill>
              </a:rPr>
              <a:t>2 </a:t>
            </a:r>
            <a:r>
              <a:rPr lang="en-US" sz="2800" smtClean="0">
                <a:solidFill>
                  <a:schemeClr val="bg1"/>
                </a:solidFill>
              </a:rPr>
              <a:t>seconds</a:t>
            </a:r>
            <a:endParaRPr lang="en-US" sz="2800" dirty="0">
              <a:solidFill>
                <a:schemeClr val="bg1"/>
              </a:solidFill>
            </a:endParaRPr>
          </a:p>
        </p:txBody>
      </p:sp>
      <p:sp>
        <p:nvSpPr>
          <p:cNvPr id="3" name="Slide Number Placeholder 2"/>
          <p:cNvSpPr>
            <a:spLocks noGrp="1"/>
          </p:cNvSpPr>
          <p:nvPr>
            <p:ph type="sldNum" sz="quarter" idx="12"/>
          </p:nvPr>
        </p:nvSpPr>
        <p:spPr/>
        <p:txBody>
          <a:bodyPr/>
          <a:lstStyle/>
          <a:p>
            <a:fld id="{81D68F6D-792F-C840-8BAC-1A964D3CE3FA}" type="slidenum">
              <a:rPr lang="en-US" smtClean="0"/>
              <a:t>1</a:t>
            </a:fld>
            <a:endParaRPr lang="en-US"/>
          </a:p>
        </p:txBody>
      </p:sp>
      <p:pic>
        <p:nvPicPr>
          <p:cNvPr id="2" name="Picture 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615417" y="1460735"/>
            <a:ext cx="1905000" cy="1917700"/>
          </a:xfrm>
          <a:prstGeom prst="rect">
            <a:avLst/>
          </a:prstGeom>
        </p:spPr>
      </p:pic>
    </p:spTree>
    <p:custDataLst>
      <p:tags r:id="rId1"/>
    </p:custDataLst>
    <p:extLst>
      <p:ext uri="{BB962C8B-B14F-4D97-AF65-F5344CB8AC3E}">
        <p14:creationId xmlns:p14="http://schemas.microsoft.com/office/powerpoint/2010/main" val="1394675311"/>
      </p:ext>
    </p:extLst>
  </p:cSld>
  <p:clrMapOvr>
    <a:masterClrMapping/>
  </p:clrMapOvr>
  <mc:AlternateContent xmlns:mc="http://schemas.openxmlformats.org/markup-compatibility/2006" xmlns:p14="http://schemas.microsoft.com/office/powerpoint/2010/main">
    <mc:Choice Requires="p14">
      <p:transition spd="slow" p14:dur="2000" advTm="26968"/>
    </mc:Choice>
    <mc:Fallback xmlns="">
      <p:transition spd="slow" advTm="26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0" fill="hold"/>
                                        <p:tgtEl>
                                          <p:spTgt spid="6"/>
                                        </p:tgtEl>
                                      </p:cBhvr>
                                    </p:cmd>
                                  </p:childTnLst>
                                </p:cTn>
                              </p:par>
                            </p:childTnLst>
                          </p:cTn>
                        </p:par>
                        <p:par>
                          <p:cTn id="7" fill="hold">
                            <p:stCondLst>
                              <p:cond delay="35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hold" display="0">
                  <p:stCondLst>
                    <p:cond delay="indefinite"/>
                  </p:stCondLst>
                </p:cTn>
                <p:tgtEl>
                  <p:spTgt spid="6"/>
                </p:tgtEl>
              </p:cMediaNode>
            </p:video>
          </p:childTnLst>
        </p:cTn>
      </p:par>
    </p:tnLst>
    <p:bldLst>
      <p:bldP spid="8" grpId="0"/>
      <p:bldP spid="9" grpId="0" animBg="1"/>
    </p:bldLst>
  </p:timing>
  <p:extLst>
    <p:ext uri="{E180D4A7-C9FB-4DFB-919C-405C955672EB}">
      <p14:showEvtLst xmlns:p14="http://schemas.microsoft.com/office/powerpoint/2010/main">
        <p14:playEvt time="16" objId="6"/>
        <p14:stopEvt time="3654"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6634" y="1258568"/>
            <a:ext cx="7750722" cy="3263504"/>
          </a:xfrm>
        </p:spPr>
        <p:txBody>
          <a:bodyPr>
            <a:normAutofit/>
          </a:bodyPr>
          <a:lstStyle/>
          <a:p>
            <a:r>
              <a:rPr lang="en-US" dirty="0" err="1" smtClean="0"/>
              <a:t>Pensieve</a:t>
            </a:r>
            <a:r>
              <a:rPr lang="en-US" dirty="0"/>
              <a:t> </a:t>
            </a:r>
            <a:r>
              <a:rPr lang="en-US" dirty="0" smtClean="0"/>
              <a:t>uses </a:t>
            </a:r>
            <a:r>
              <a:rPr lang="en-US" dirty="0"/>
              <a:t>R</a:t>
            </a:r>
            <a:r>
              <a:rPr lang="en-US" dirty="0" smtClean="0"/>
              <a:t>einforcement </a:t>
            </a:r>
            <a:r>
              <a:rPr lang="en-US" dirty="0"/>
              <a:t>L</a:t>
            </a:r>
            <a:r>
              <a:rPr lang="en-US" dirty="0" smtClean="0"/>
              <a:t>earning to generate ABR algorithms</a:t>
            </a:r>
          </a:p>
          <a:p>
            <a:endParaRPr lang="en-US" sz="1000" dirty="0" smtClean="0"/>
          </a:p>
          <a:p>
            <a:r>
              <a:rPr lang="en-US" dirty="0" err="1" smtClean="0"/>
              <a:t>Pensieve</a:t>
            </a:r>
            <a:r>
              <a:rPr lang="en-US" dirty="0" smtClean="0"/>
              <a:t> optimizes different network conditions through experience</a:t>
            </a:r>
          </a:p>
          <a:p>
            <a:endParaRPr lang="en-US" sz="1000" dirty="0" smtClean="0"/>
          </a:p>
          <a:p>
            <a:r>
              <a:rPr lang="en-US" dirty="0" err="1" smtClean="0"/>
              <a:t>Pensieve</a:t>
            </a:r>
            <a:r>
              <a:rPr lang="en-US" dirty="0" smtClean="0"/>
              <a:t> outperforms existing approaches across a wide range of network environments and </a:t>
            </a:r>
            <a:r>
              <a:rPr lang="en-US" dirty="0" err="1" smtClean="0"/>
              <a:t>QoE</a:t>
            </a:r>
            <a:r>
              <a:rPr lang="en-US" dirty="0" smtClean="0"/>
              <a:t> preferences</a:t>
            </a:r>
          </a:p>
          <a:p>
            <a:endParaRPr lang="en-US" sz="1000" dirty="0" smtClean="0"/>
          </a:p>
          <a:p>
            <a:r>
              <a:rPr lang="en-US" dirty="0" smtClean="0"/>
              <a:t>Policies generated by </a:t>
            </a:r>
            <a:r>
              <a:rPr lang="en-US" dirty="0" err="1" smtClean="0"/>
              <a:t>Pensieve</a:t>
            </a:r>
            <a:r>
              <a:rPr lang="en-US" dirty="0" smtClean="0"/>
              <a:t> have strong ability to generalize</a:t>
            </a:r>
          </a:p>
          <a:p>
            <a:endParaRPr lang="en-US" dirty="0"/>
          </a:p>
          <a:p>
            <a:pPr marL="0" indent="0">
              <a:buNone/>
            </a:pPr>
            <a:endParaRPr lang="en-US" dirty="0" smtClean="0"/>
          </a:p>
        </p:txBody>
      </p:sp>
      <p:sp>
        <p:nvSpPr>
          <p:cNvPr id="5" name="Slide Number Placeholder 4"/>
          <p:cNvSpPr>
            <a:spLocks noGrp="1"/>
          </p:cNvSpPr>
          <p:nvPr>
            <p:ph type="sldNum" sz="quarter" idx="12"/>
          </p:nvPr>
        </p:nvSpPr>
        <p:spPr/>
        <p:txBody>
          <a:bodyPr/>
          <a:lstStyle/>
          <a:p>
            <a:fld id="{81D68F6D-792F-C840-8BAC-1A964D3CE3FA}" type="slidenum">
              <a:rPr lang="en-US" smtClean="0"/>
              <a:t>19</a:t>
            </a:fld>
            <a:endParaRPr lang="en-US"/>
          </a:p>
        </p:txBody>
      </p:sp>
      <p:sp>
        <p:nvSpPr>
          <p:cNvPr id="6" name="Title 1"/>
          <p:cNvSpPr txBox="1">
            <a:spLocks/>
          </p:cNvSpPr>
          <p:nvPr/>
        </p:nvSpPr>
        <p:spPr>
          <a:xfrm>
            <a:off x="2353863" y="454156"/>
            <a:ext cx="4359782"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Summary</a:t>
            </a:r>
            <a:endParaRPr lang="en-US" sz="2700" b="1" dirty="0"/>
          </a:p>
        </p:txBody>
      </p:sp>
      <p:sp>
        <p:nvSpPr>
          <p:cNvPr id="2" name="TextBox 1"/>
          <p:cNvSpPr txBox="1"/>
          <p:nvPr/>
        </p:nvSpPr>
        <p:spPr>
          <a:xfrm>
            <a:off x="3061229" y="4110857"/>
            <a:ext cx="3021533" cy="369332"/>
          </a:xfrm>
          <a:prstGeom prst="rect">
            <a:avLst/>
          </a:prstGeom>
          <a:noFill/>
        </p:spPr>
        <p:txBody>
          <a:bodyPr wrap="none" rtlCol="0">
            <a:spAutoFit/>
          </a:bodyPr>
          <a:lstStyle/>
          <a:p>
            <a:r>
              <a:rPr lang="en-US" dirty="0">
                <a:solidFill>
                  <a:srgbClr val="ED411D"/>
                </a:solidFill>
                <a:hlinkClick r:id="rId3"/>
              </a:rPr>
              <a:t>http://web.mit.edu/pensieve</a:t>
            </a:r>
            <a:r>
              <a:rPr lang="en-US" dirty="0" smtClean="0">
                <a:solidFill>
                  <a:srgbClr val="ED411D"/>
                </a:solidFill>
                <a:hlinkClick r:id="rId3"/>
              </a:rPr>
              <a:t>/</a:t>
            </a:r>
            <a:endParaRPr lang="en-US" dirty="0">
              <a:solidFill>
                <a:srgbClr val="ED411D"/>
              </a:solidFill>
            </a:endParaRPr>
          </a:p>
        </p:txBody>
      </p:sp>
    </p:spTree>
    <p:extLst>
      <p:ext uri="{BB962C8B-B14F-4D97-AF65-F5344CB8AC3E}">
        <p14:creationId xmlns:p14="http://schemas.microsoft.com/office/powerpoint/2010/main" val="1251504739"/>
      </p:ext>
    </p:extLst>
  </p:cSld>
  <p:clrMapOvr>
    <a:masterClrMapping/>
  </p:clrMapOvr>
  <mc:AlternateContent xmlns:mc="http://schemas.openxmlformats.org/markup-compatibility/2006" xmlns:p14="http://schemas.microsoft.com/office/powerpoint/2010/main">
    <mc:Choice Requires="p14">
      <p:transition spd="slow" p14:dur="2000" advTm="29767"/>
    </mc:Choice>
    <mc:Fallback xmlns="">
      <p:transition spd="slow" advTm="2976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rebuffer_animate.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064231" y="435949"/>
            <a:ext cx="5685995" cy="2337576"/>
          </a:xfrm>
          <a:prstGeom prst="rect">
            <a:avLst/>
          </a:prstGeom>
        </p:spPr>
      </p:pic>
      <p:sp>
        <p:nvSpPr>
          <p:cNvPr id="81" name="Rectangle 80"/>
          <p:cNvSpPr/>
          <p:nvPr/>
        </p:nvSpPr>
        <p:spPr>
          <a:xfrm>
            <a:off x="5757398" y="1425093"/>
            <a:ext cx="1813756" cy="1325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1582918" y="1255793"/>
            <a:ext cx="2069003" cy="116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41340" y="1385451"/>
            <a:ext cx="1503440" cy="990994"/>
          </a:xfrm>
          <a:prstGeom prst="rect">
            <a:avLst/>
          </a:prstGeom>
        </p:spPr>
      </p:pic>
      <p:pic>
        <p:nvPicPr>
          <p:cNvPr id="84" name="Picture 8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25954" y="1795668"/>
            <a:ext cx="382837" cy="269517"/>
          </a:xfrm>
          <a:prstGeom prst="rect">
            <a:avLst/>
          </a:prstGeom>
        </p:spPr>
      </p:pic>
      <p:sp>
        <p:nvSpPr>
          <p:cNvPr id="85" name="Rectangle 84"/>
          <p:cNvSpPr/>
          <p:nvPr/>
        </p:nvSpPr>
        <p:spPr>
          <a:xfrm>
            <a:off x="1341340" y="1385451"/>
            <a:ext cx="1503440" cy="1121477"/>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6" name="Rectangle 85"/>
          <p:cNvSpPr/>
          <p:nvPr/>
        </p:nvSpPr>
        <p:spPr>
          <a:xfrm>
            <a:off x="2386181" y="2381898"/>
            <a:ext cx="188216" cy="1304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7" name="Rectangle 86"/>
          <p:cNvSpPr/>
          <p:nvPr/>
        </p:nvSpPr>
        <p:spPr>
          <a:xfrm>
            <a:off x="1341336" y="2379113"/>
            <a:ext cx="1044972" cy="1304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8" name="Rectangle 87"/>
          <p:cNvSpPr/>
          <p:nvPr/>
        </p:nvSpPr>
        <p:spPr>
          <a:xfrm>
            <a:off x="1341338" y="2379113"/>
            <a:ext cx="611261" cy="130484"/>
          </a:xfrm>
          <a:prstGeom prst="rect">
            <a:avLst/>
          </a:prstGeom>
          <a:solidFill>
            <a:srgbClr val="D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9" name="Rectangle 88"/>
          <p:cNvSpPr/>
          <p:nvPr/>
        </p:nvSpPr>
        <p:spPr>
          <a:xfrm>
            <a:off x="1341338" y="2377443"/>
            <a:ext cx="1503441" cy="130484"/>
          </a:xfrm>
          <a:prstGeom prst="rect">
            <a:avLst/>
          </a:prstGeom>
          <a:no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0" name="Oval 89"/>
          <p:cNvSpPr/>
          <p:nvPr/>
        </p:nvSpPr>
        <p:spPr>
          <a:xfrm>
            <a:off x="1860156" y="2355290"/>
            <a:ext cx="185078" cy="185078"/>
          </a:xfrm>
          <a:prstGeom prst="ellipse">
            <a:avLst/>
          </a:prstGeom>
          <a:solidFill>
            <a:schemeClr val="bg1"/>
          </a:solidFill>
          <a:ln w="6350">
            <a:solidFill>
              <a:schemeClr val="bg1">
                <a:lumMod val="85000"/>
              </a:schemeClr>
            </a:solidFill>
          </a:ln>
          <a:effectLst>
            <a:outerShdw blurRad="50800" dist="76200" dir="2700000" sx="83000" sy="8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1" name="Oval 90"/>
          <p:cNvSpPr/>
          <p:nvPr/>
        </p:nvSpPr>
        <p:spPr>
          <a:xfrm>
            <a:off x="1916572" y="2410893"/>
            <a:ext cx="72056" cy="72056"/>
          </a:xfrm>
          <a:prstGeom prst="ellipse">
            <a:avLst/>
          </a:prstGeom>
          <a:solidFill>
            <a:schemeClr val="bg1">
              <a:lumMod val="6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2" name="TextBox 91"/>
          <p:cNvSpPr txBox="1"/>
          <p:nvPr/>
        </p:nvSpPr>
        <p:spPr>
          <a:xfrm>
            <a:off x="1498329" y="2637585"/>
            <a:ext cx="1093808" cy="308674"/>
          </a:xfrm>
          <a:prstGeom prst="rect">
            <a:avLst/>
          </a:prstGeom>
          <a:noFill/>
        </p:spPr>
        <p:txBody>
          <a:bodyPr wrap="square" rtlCol="0">
            <a:spAutoFit/>
          </a:bodyPr>
          <a:lstStyle/>
          <a:p>
            <a:pPr algn="ctr"/>
            <a:r>
              <a:rPr lang="en-US" sz="1406" b="1" dirty="0"/>
              <a:t>Video Client</a:t>
            </a:r>
          </a:p>
        </p:txBody>
      </p:sp>
      <p:sp>
        <p:nvSpPr>
          <p:cNvPr id="93" name="TextBox 92"/>
          <p:cNvSpPr txBox="1"/>
          <p:nvPr/>
        </p:nvSpPr>
        <p:spPr>
          <a:xfrm>
            <a:off x="6296700" y="2572227"/>
            <a:ext cx="1483967" cy="308674"/>
          </a:xfrm>
          <a:prstGeom prst="rect">
            <a:avLst/>
          </a:prstGeom>
          <a:noFill/>
        </p:spPr>
        <p:txBody>
          <a:bodyPr wrap="square" rtlCol="0">
            <a:spAutoFit/>
          </a:bodyPr>
          <a:lstStyle/>
          <a:p>
            <a:pPr algn="ctr"/>
            <a:r>
              <a:rPr lang="en-US" sz="1406" b="1" dirty="0"/>
              <a:t>Video </a:t>
            </a:r>
            <a:r>
              <a:rPr lang="en-US" sz="1406" b="1" dirty="0" smtClean="0"/>
              <a:t>Server</a:t>
            </a:r>
            <a:endParaRPr lang="en-US" sz="1406" b="1" dirty="0"/>
          </a:p>
        </p:txBody>
      </p:sp>
      <p:cxnSp>
        <p:nvCxnSpPr>
          <p:cNvPr id="94" name="Straight Arrow Connector 93"/>
          <p:cNvCxnSpPr/>
          <p:nvPr/>
        </p:nvCxnSpPr>
        <p:spPr>
          <a:xfrm>
            <a:off x="3199491" y="1742697"/>
            <a:ext cx="2828925"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3455833" y="1160189"/>
            <a:ext cx="2421478" cy="554895"/>
          </a:xfrm>
          <a:prstGeom prst="rect">
            <a:avLst/>
          </a:prstGeom>
          <a:noFill/>
        </p:spPr>
        <p:txBody>
          <a:bodyPr wrap="square" rtlCol="0">
            <a:spAutoFit/>
          </a:bodyPr>
          <a:lstStyle/>
          <a:p>
            <a:r>
              <a:rPr lang="en-US" sz="1600" b="1" dirty="0"/>
              <a:t>Request</a:t>
            </a:r>
            <a:r>
              <a:rPr lang="en-US" sz="1600" dirty="0"/>
              <a:t>: </a:t>
            </a:r>
          </a:p>
          <a:p>
            <a:r>
              <a:rPr lang="en-US" sz="1406" dirty="0"/>
              <a:t>next video chunk  at bitrate </a:t>
            </a:r>
            <a:r>
              <a:rPr lang="en-US" sz="1406" i="1" dirty="0"/>
              <a:t>r</a:t>
            </a:r>
          </a:p>
        </p:txBody>
      </p:sp>
      <p:cxnSp>
        <p:nvCxnSpPr>
          <p:cNvPr id="96" name="Straight Arrow Connector 95"/>
          <p:cNvCxnSpPr/>
          <p:nvPr/>
        </p:nvCxnSpPr>
        <p:spPr>
          <a:xfrm flipH="1">
            <a:off x="3152732" y="2012213"/>
            <a:ext cx="2828925"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3470298" y="2026694"/>
            <a:ext cx="1534988" cy="554895"/>
          </a:xfrm>
          <a:prstGeom prst="rect">
            <a:avLst/>
          </a:prstGeom>
          <a:noFill/>
        </p:spPr>
        <p:txBody>
          <a:bodyPr wrap="square" rtlCol="0">
            <a:spAutoFit/>
          </a:bodyPr>
          <a:lstStyle/>
          <a:p>
            <a:r>
              <a:rPr lang="en-US" sz="1600" b="1" dirty="0"/>
              <a:t>Response</a:t>
            </a:r>
            <a:r>
              <a:rPr lang="en-US" sz="1600" dirty="0"/>
              <a:t>: </a:t>
            </a:r>
          </a:p>
          <a:p>
            <a:r>
              <a:rPr lang="en-US" sz="1406" dirty="0"/>
              <a:t>video content</a:t>
            </a:r>
          </a:p>
        </p:txBody>
      </p:sp>
      <p:pic>
        <p:nvPicPr>
          <p:cNvPr id="98" name="Picture 9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06536" y="1273826"/>
            <a:ext cx="1426796" cy="1122812"/>
          </a:xfrm>
          <a:prstGeom prst="rect">
            <a:avLst/>
          </a:prstGeom>
        </p:spPr>
      </p:pic>
      <p:sp>
        <p:nvSpPr>
          <p:cNvPr id="146" name="Rectangle 145"/>
          <p:cNvSpPr/>
          <p:nvPr/>
        </p:nvSpPr>
        <p:spPr>
          <a:xfrm>
            <a:off x="3666890" y="1541881"/>
            <a:ext cx="2058937" cy="794173"/>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147" name="Group 146"/>
          <p:cNvGrpSpPr/>
          <p:nvPr/>
        </p:nvGrpSpPr>
        <p:grpSpPr>
          <a:xfrm>
            <a:off x="5460092" y="1612829"/>
            <a:ext cx="1411247" cy="322865"/>
            <a:chOff x="4928863" y="3926411"/>
            <a:chExt cx="1310714" cy="322865"/>
          </a:xfrm>
        </p:grpSpPr>
        <p:sp>
          <p:nvSpPr>
            <p:cNvPr id="148" name="TextBox 147"/>
            <p:cNvSpPr txBox="1"/>
            <p:nvPr/>
          </p:nvSpPr>
          <p:spPr>
            <a:xfrm>
              <a:off x="4928863" y="3926411"/>
              <a:ext cx="1310714" cy="307777"/>
            </a:xfrm>
            <a:prstGeom prst="rect">
              <a:avLst/>
            </a:prstGeom>
            <a:noFill/>
          </p:spPr>
          <p:txBody>
            <a:bodyPr wrap="square" rtlCol="0">
              <a:spAutoFit/>
            </a:bodyPr>
            <a:lstStyle/>
            <a:p>
              <a:pPr algn="ctr"/>
              <a:r>
                <a:rPr lang="en-US" sz="1400" b="1" smtClean="0"/>
                <a:t>Input</a:t>
              </a:r>
              <a:endParaRPr lang="en-US" sz="1400" b="1" dirty="0" smtClean="0"/>
            </a:p>
          </p:txBody>
        </p:sp>
        <p:cxnSp>
          <p:nvCxnSpPr>
            <p:cNvPr id="149" name="Straight Arrow Connector 148"/>
            <p:cNvCxnSpPr/>
            <p:nvPr/>
          </p:nvCxnSpPr>
          <p:spPr>
            <a:xfrm flipH="1">
              <a:off x="5190547" y="4242656"/>
              <a:ext cx="752946" cy="6620"/>
            </a:xfrm>
            <a:prstGeom prst="straightConnector1">
              <a:avLst/>
            </a:prstGeom>
            <a:ln w="1905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grpSp>
      <p:grpSp>
        <p:nvGrpSpPr>
          <p:cNvPr id="150" name="Group 149"/>
          <p:cNvGrpSpPr/>
          <p:nvPr/>
        </p:nvGrpSpPr>
        <p:grpSpPr>
          <a:xfrm>
            <a:off x="2635025" y="1612829"/>
            <a:ext cx="1310714" cy="630942"/>
            <a:chOff x="1908383" y="3926411"/>
            <a:chExt cx="1310714" cy="630942"/>
          </a:xfrm>
        </p:grpSpPr>
        <p:sp>
          <p:nvSpPr>
            <p:cNvPr id="151" name="TextBox 150"/>
            <p:cNvSpPr txBox="1"/>
            <p:nvPr/>
          </p:nvSpPr>
          <p:spPr>
            <a:xfrm>
              <a:off x="1908383" y="3926411"/>
              <a:ext cx="1310714" cy="630942"/>
            </a:xfrm>
            <a:prstGeom prst="rect">
              <a:avLst/>
            </a:prstGeom>
            <a:noFill/>
          </p:spPr>
          <p:txBody>
            <a:bodyPr wrap="square" rtlCol="0">
              <a:spAutoFit/>
            </a:bodyPr>
            <a:lstStyle/>
            <a:p>
              <a:pPr algn="ctr"/>
              <a:r>
                <a:rPr lang="en-US" sz="1400" b="1" dirty="0" smtClean="0"/>
                <a:t>Output</a:t>
              </a:r>
            </a:p>
            <a:p>
              <a:pPr algn="ctr"/>
              <a:endParaRPr lang="en-US" sz="700" b="1" dirty="0"/>
            </a:p>
            <a:p>
              <a:pPr algn="ctr"/>
              <a:r>
                <a:rPr lang="en-US" sz="1400" b="1" dirty="0" smtClean="0"/>
                <a:t>1 sec/sec</a:t>
              </a:r>
              <a:endParaRPr lang="en-US" sz="1400" b="1" dirty="0"/>
            </a:p>
          </p:txBody>
        </p:sp>
        <p:cxnSp>
          <p:nvCxnSpPr>
            <p:cNvPr id="152" name="Straight Arrow Connector 151"/>
            <p:cNvCxnSpPr/>
            <p:nvPr/>
          </p:nvCxnSpPr>
          <p:spPr>
            <a:xfrm flipH="1">
              <a:off x="2170067" y="4242656"/>
              <a:ext cx="752946" cy="6620"/>
            </a:xfrm>
            <a:prstGeom prst="straightConnector1">
              <a:avLst/>
            </a:prstGeom>
            <a:ln w="1905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grpSp>
      <p:pic>
        <p:nvPicPr>
          <p:cNvPr id="153" name="Picture 15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45154" y="1381088"/>
            <a:ext cx="1505331" cy="990981"/>
          </a:xfrm>
          <a:prstGeom prst="rect">
            <a:avLst/>
          </a:prstGeom>
        </p:spPr>
      </p:pic>
      <p:pic>
        <p:nvPicPr>
          <p:cNvPr id="154" name="Picture 15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93498" y="1494606"/>
            <a:ext cx="763944" cy="763944"/>
          </a:xfrm>
          <a:prstGeom prst="rect">
            <a:avLst/>
          </a:prstGeom>
        </p:spPr>
      </p:pic>
      <p:graphicFrame>
        <p:nvGraphicFramePr>
          <p:cNvPr id="155" name="Chart 154"/>
          <p:cNvGraphicFramePr>
            <a:graphicFrameLocks/>
          </p:cNvGraphicFramePr>
          <p:nvPr>
            <p:extLst>
              <p:ext uri="{D42A27DB-BD31-4B8C-83A1-F6EECF244321}">
                <p14:modId xmlns:p14="http://schemas.microsoft.com/office/powerpoint/2010/main" val="798713178"/>
              </p:ext>
            </p:extLst>
          </p:nvPr>
        </p:nvGraphicFramePr>
        <p:xfrm>
          <a:off x="3551388" y="3027086"/>
          <a:ext cx="4158362" cy="1866180"/>
        </p:xfrm>
        <a:graphic>
          <a:graphicData uri="http://schemas.openxmlformats.org/drawingml/2006/chart">
            <c:chart xmlns:c="http://schemas.openxmlformats.org/drawingml/2006/chart" xmlns:r="http://schemas.openxmlformats.org/officeDocument/2006/relationships" r:id="rId12"/>
          </a:graphicData>
        </a:graphic>
      </p:graphicFrame>
      <p:sp>
        <p:nvSpPr>
          <p:cNvPr id="79" name="TextBox 78"/>
          <p:cNvSpPr txBox="1"/>
          <p:nvPr/>
        </p:nvSpPr>
        <p:spPr>
          <a:xfrm>
            <a:off x="0" y="4958136"/>
            <a:ext cx="7994923" cy="184666"/>
          </a:xfrm>
          <a:prstGeom prst="rect">
            <a:avLst/>
          </a:prstGeom>
          <a:noFill/>
        </p:spPr>
        <p:txBody>
          <a:bodyPr wrap="square" rtlCol="0">
            <a:spAutoFit/>
          </a:bodyPr>
          <a:lstStyle/>
          <a:p>
            <a:r>
              <a:rPr lang="en-US" sz="600" dirty="0" smtClean="0">
                <a:solidFill>
                  <a:schemeClr val="tx1">
                    <a:lumMod val="65000"/>
                    <a:lumOff val="35000"/>
                  </a:schemeClr>
                </a:solidFill>
              </a:rPr>
              <a:t>Animation borrowed from </a:t>
            </a:r>
            <a:r>
              <a:rPr lang="en-US" sz="600" dirty="0" err="1" smtClean="0">
                <a:solidFill>
                  <a:schemeClr val="tx1">
                    <a:lumMod val="65000"/>
                    <a:lumOff val="35000"/>
                  </a:schemeClr>
                </a:solidFill>
              </a:rPr>
              <a:t>Te</a:t>
            </a:r>
            <a:r>
              <a:rPr lang="en-US" sz="600" dirty="0">
                <a:solidFill>
                  <a:schemeClr val="tx1">
                    <a:lumMod val="65000"/>
                    <a:lumOff val="35000"/>
                  </a:schemeClr>
                </a:solidFill>
              </a:rPr>
              <a:t>-Yuan Huang (SIGCOMM ‘</a:t>
            </a:r>
            <a:r>
              <a:rPr lang="en-US" sz="600" dirty="0" smtClean="0">
                <a:solidFill>
                  <a:schemeClr val="tx1">
                    <a:lumMod val="65000"/>
                    <a:lumOff val="35000"/>
                  </a:schemeClr>
                </a:solidFill>
              </a:rPr>
              <a:t>14) </a:t>
            </a:r>
            <a:r>
              <a:rPr lang="en-US" sz="600" dirty="0">
                <a:solidFill>
                  <a:schemeClr val="tx1">
                    <a:lumMod val="65000"/>
                    <a:lumOff val="35000"/>
                  </a:schemeClr>
                </a:solidFill>
              </a:rPr>
              <a:t>http://</a:t>
            </a:r>
            <a:r>
              <a:rPr lang="en-US" sz="600" dirty="0" err="1">
                <a:solidFill>
                  <a:schemeClr val="tx1">
                    <a:lumMod val="65000"/>
                    <a:lumOff val="35000"/>
                  </a:schemeClr>
                </a:solidFill>
              </a:rPr>
              <a:t>conferences.sigcomm.org</a:t>
            </a:r>
            <a:r>
              <a:rPr lang="en-US" sz="600" dirty="0">
                <a:solidFill>
                  <a:schemeClr val="tx1">
                    <a:lumMod val="65000"/>
                    <a:lumOff val="35000"/>
                  </a:schemeClr>
                </a:solidFill>
              </a:rPr>
              <a:t>/</a:t>
            </a:r>
            <a:r>
              <a:rPr lang="en-US" sz="600" dirty="0" err="1">
                <a:solidFill>
                  <a:schemeClr val="tx1">
                    <a:lumMod val="65000"/>
                    <a:lumOff val="35000"/>
                  </a:schemeClr>
                </a:solidFill>
              </a:rPr>
              <a:t>sigcomm</a:t>
            </a:r>
            <a:r>
              <a:rPr lang="en-US" sz="600" dirty="0">
                <a:solidFill>
                  <a:schemeClr val="tx1">
                    <a:lumMod val="65000"/>
                    <a:lumOff val="35000"/>
                  </a:schemeClr>
                </a:solidFill>
              </a:rPr>
              <a:t>/2014/doc/slides/38.pdf</a:t>
            </a:r>
          </a:p>
        </p:txBody>
      </p:sp>
      <p:sp>
        <p:nvSpPr>
          <p:cNvPr id="3" name="Slide Number Placeholder 2"/>
          <p:cNvSpPr>
            <a:spLocks noGrp="1"/>
          </p:cNvSpPr>
          <p:nvPr>
            <p:ph type="sldNum" sz="quarter" idx="12"/>
          </p:nvPr>
        </p:nvSpPr>
        <p:spPr/>
        <p:txBody>
          <a:bodyPr/>
          <a:lstStyle/>
          <a:p>
            <a:fld id="{81D68F6D-792F-C840-8BAC-1A964D3CE3FA}" type="slidenum">
              <a:rPr lang="en-US" smtClean="0"/>
              <a:t>2</a:t>
            </a:fld>
            <a:endParaRPr lang="en-US"/>
          </a:p>
        </p:txBody>
      </p:sp>
      <p:pic>
        <p:nvPicPr>
          <p:cNvPr id="34" name="Picture 3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62559" y="1538363"/>
            <a:ext cx="2100331" cy="804672"/>
          </a:xfrm>
          <a:prstGeom prst="rect">
            <a:avLst/>
          </a:prstGeom>
        </p:spPr>
      </p:pic>
      <p:grpSp>
        <p:nvGrpSpPr>
          <p:cNvPr id="18" name="Group 17"/>
          <p:cNvGrpSpPr/>
          <p:nvPr/>
        </p:nvGrpSpPr>
        <p:grpSpPr>
          <a:xfrm>
            <a:off x="4392790" y="3638461"/>
            <a:ext cx="3807819" cy="892325"/>
            <a:chOff x="3067634" y="3692693"/>
            <a:chExt cx="3807819" cy="892325"/>
          </a:xfrm>
        </p:grpSpPr>
        <p:cxnSp>
          <p:nvCxnSpPr>
            <p:cNvPr id="7" name="Straight Connector 6"/>
            <p:cNvCxnSpPr/>
            <p:nvPr/>
          </p:nvCxnSpPr>
          <p:spPr>
            <a:xfrm flipV="1">
              <a:off x="3067634" y="3707626"/>
              <a:ext cx="822960" cy="3949"/>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884244" y="3692693"/>
              <a:ext cx="0" cy="64008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867897" y="4318256"/>
              <a:ext cx="1018590" cy="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853288" y="3868724"/>
              <a:ext cx="457200" cy="3949"/>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867837" y="3858521"/>
              <a:ext cx="0" cy="45720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299065" y="3853498"/>
              <a:ext cx="0" cy="73152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5299065" y="4571998"/>
              <a:ext cx="704088" cy="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5978962" y="4031589"/>
              <a:ext cx="228600" cy="3949"/>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990843" y="4036378"/>
              <a:ext cx="0" cy="54864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90201" y="3868724"/>
              <a:ext cx="685252" cy="307777"/>
            </a:xfrm>
            <a:prstGeom prst="rect">
              <a:avLst/>
            </a:prstGeom>
            <a:noFill/>
          </p:spPr>
          <p:txBody>
            <a:bodyPr wrap="none" rtlCol="0">
              <a:spAutoFit/>
            </a:bodyPr>
            <a:lstStyle/>
            <a:p>
              <a:r>
                <a:rPr lang="en-US" sz="1400" b="1" dirty="0" smtClean="0">
                  <a:solidFill>
                    <a:srgbClr val="FD36FC"/>
                  </a:solidFill>
                </a:rPr>
                <a:t>bitrate</a:t>
              </a:r>
              <a:endParaRPr lang="en-US" sz="1400" b="1" dirty="0">
                <a:solidFill>
                  <a:srgbClr val="FD36FC"/>
                </a:solidFill>
              </a:endParaRPr>
            </a:p>
          </p:txBody>
        </p:sp>
      </p:grpSp>
      <p:sp>
        <p:nvSpPr>
          <p:cNvPr id="47" name="Title 1"/>
          <p:cNvSpPr txBox="1">
            <a:spLocks/>
          </p:cNvSpPr>
          <p:nvPr/>
        </p:nvSpPr>
        <p:spPr>
          <a:xfrm>
            <a:off x="544007" y="3250542"/>
            <a:ext cx="3284685" cy="1525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smtClean="0"/>
              <a:t>Adaptive Bitrate (ABR) </a:t>
            </a:r>
          </a:p>
          <a:p>
            <a:pPr algn="ctr"/>
            <a:r>
              <a:rPr lang="en-US" sz="2400" b="1" dirty="0" smtClean="0"/>
              <a:t>Algorithms</a:t>
            </a:r>
            <a:endParaRPr lang="en-US" sz="2400" b="1" dirty="0"/>
          </a:p>
        </p:txBody>
      </p:sp>
      <p:sp>
        <p:nvSpPr>
          <p:cNvPr id="4" name="Title 1"/>
          <p:cNvSpPr>
            <a:spLocks noGrp="1"/>
          </p:cNvSpPr>
          <p:nvPr>
            <p:ph type="title"/>
          </p:nvPr>
        </p:nvSpPr>
        <p:spPr>
          <a:xfrm>
            <a:off x="1806426" y="249029"/>
            <a:ext cx="5584974" cy="642938"/>
          </a:xfrm>
        </p:spPr>
        <p:txBody>
          <a:bodyPr>
            <a:normAutofit/>
          </a:bodyPr>
          <a:lstStyle/>
          <a:p>
            <a:pPr algn="ctr"/>
            <a:r>
              <a:rPr lang="en-US" sz="2400" b="1" dirty="0" smtClean="0"/>
              <a:t>Dynamic Streaming over HTTP (DASH)</a:t>
            </a:r>
            <a:endParaRPr lang="en-US" sz="2400" b="1" dirty="0"/>
          </a:p>
        </p:txBody>
      </p:sp>
      <p:grpSp>
        <p:nvGrpSpPr>
          <p:cNvPr id="11" name="Group 10"/>
          <p:cNvGrpSpPr/>
          <p:nvPr/>
        </p:nvGrpSpPr>
        <p:grpSpPr>
          <a:xfrm>
            <a:off x="4952524" y="1938968"/>
            <a:ext cx="1147575" cy="1142731"/>
            <a:chOff x="4952524" y="1938968"/>
            <a:chExt cx="1147575" cy="1142731"/>
          </a:xfrm>
        </p:grpSpPr>
        <p:cxnSp>
          <p:nvCxnSpPr>
            <p:cNvPr id="5" name="Straight Arrow Connector 4"/>
            <p:cNvCxnSpPr/>
            <p:nvPr/>
          </p:nvCxnSpPr>
          <p:spPr>
            <a:xfrm>
              <a:off x="5222100" y="2383106"/>
              <a:ext cx="196300" cy="0"/>
            </a:xfrm>
            <a:prstGeom prst="straightConnector1">
              <a:avLst/>
            </a:prstGeom>
            <a:ln w="12700">
              <a:solidFill>
                <a:srgbClr val="0070C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5452090" y="1938968"/>
              <a:ext cx="0" cy="385972"/>
            </a:xfrm>
            <a:prstGeom prst="straightConnector1">
              <a:avLst/>
            </a:prstGeom>
            <a:ln w="12700">
              <a:solidFill>
                <a:srgbClr val="0070C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952524" y="2343035"/>
              <a:ext cx="748923" cy="738664"/>
            </a:xfrm>
            <a:prstGeom prst="rect">
              <a:avLst/>
            </a:prstGeom>
            <a:noFill/>
          </p:spPr>
          <p:txBody>
            <a:bodyPr wrap="none" rtlCol="0">
              <a:spAutoFit/>
            </a:bodyPr>
            <a:lstStyle/>
            <a:p>
              <a:pPr algn="ctr"/>
              <a:r>
                <a:rPr lang="en-US" sz="1400" dirty="0" smtClean="0">
                  <a:solidFill>
                    <a:srgbClr val="0070C0"/>
                  </a:solidFill>
                </a:rPr>
                <a:t>1 sec </a:t>
              </a:r>
            </a:p>
            <a:p>
              <a:pPr algn="ctr"/>
              <a:r>
                <a:rPr lang="en-US" sz="1400" dirty="0" smtClean="0">
                  <a:solidFill>
                    <a:srgbClr val="0070C0"/>
                  </a:solidFill>
                </a:rPr>
                <a:t>video </a:t>
              </a:r>
            </a:p>
            <a:p>
              <a:pPr algn="ctr"/>
              <a:r>
                <a:rPr lang="en-US" sz="1400" dirty="0" smtClean="0">
                  <a:solidFill>
                    <a:srgbClr val="0070C0"/>
                  </a:solidFill>
                </a:rPr>
                <a:t>content</a:t>
              </a:r>
              <a:endParaRPr lang="en-US" sz="1400" dirty="0">
                <a:solidFill>
                  <a:srgbClr val="0070C0"/>
                </a:solidFill>
              </a:endParaRPr>
            </a:p>
          </p:txBody>
        </p:sp>
        <p:sp>
          <p:nvSpPr>
            <p:cNvPr id="54" name="TextBox 53"/>
            <p:cNvSpPr txBox="1"/>
            <p:nvPr/>
          </p:nvSpPr>
          <p:spPr>
            <a:xfrm>
              <a:off x="5326986" y="1985476"/>
              <a:ext cx="773113" cy="307777"/>
            </a:xfrm>
            <a:prstGeom prst="rect">
              <a:avLst/>
            </a:prstGeom>
            <a:noFill/>
          </p:spPr>
          <p:txBody>
            <a:bodyPr wrap="square" rtlCol="0">
              <a:spAutoFit/>
            </a:bodyPr>
            <a:lstStyle/>
            <a:p>
              <a:pPr algn="ctr"/>
              <a:r>
                <a:rPr lang="en-US" sz="1400" smtClean="0">
                  <a:solidFill>
                    <a:srgbClr val="0070C0"/>
                  </a:solidFill>
                </a:rPr>
                <a:t>bitrate</a:t>
              </a:r>
              <a:endParaRPr lang="en-US" sz="1400" dirty="0">
                <a:solidFill>
                  <a:srgbClr val="0070C0"/>
                </a:solidFill>
              </a:endParaRPr>
            </a:p>
          </p:txBody>
        </p:sp>
      </p:grpSp>
      <p:pic>
        <p:nvPicPr>
          <p:cNvPr id="2" name="Picture 1"/>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695864" y="1496541"/>
            <a:ext cx="762000" cy="762000"/>
          </a:xfrm>
          <a:prstGeom prst="rect">
            <a:avLst/>
          </a:prstGeom>
        </p:spPr>
      </p:pic>
    </p:spTree>
    <p:custDataLst>
      <p:tags r:id="rId1"/>
    </p:custDataLst>
    <p:extLst>
      <p:ext uri="{BB962C8B-B14F-4D97-AF65-F5344CB8AC3E}">
        <p14:creationId xmlns:p14="http://schemas.microsoft.com/office/powerpoint/2010/main" val="1553964754"/>
      </p:ext>
    </p:extLst>
  </p:cSld>
  <p:clrMapOvr>
    <a:masterClrMapping/>
  </p:clrMapOvr>
  <mc:AlternateContent xmlns:mc="http://schemas.openxmlformats.org/markup-compatibility/2006" xmlns:p14="http://schemas.microsoft.com/office/powerpoint/2010/main">
    <mc:Choice Requires="p14">
      <p:transition spd="slow" p14:dur="2000" advTm="91827"/>
    </mc:Choice>
    <mc:Fallback xmlns="">
      <p:transition spd="slow" advTm="918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fade">
                                      <p:cBhvr>
                                        <p:cTn id="16" dur="500"/>
                                        <p:tgtEl>
                                          <p:spTgt spid="9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childTnLst>
                                    <p:set>
                                      <p:cBhvr>
                                        <p:cTn id="20" dur="1" fill="hold">
                                          <p:stCondLst>
                                            <p:cond delay="0"/>
                                          </p:stCondLst>
                                        </p:cTn>
                                        <p:tgtEl>
                                          <p:spTgt spid="146"/>
                                        </p:tgtEl>
                                        <p:attrNameLst>
                                          <p:attrName>style.visibility</p:attrName>
                                        </p:attrNameLst>
                                      </p:cBhvr>
                                      <p:to>
                                        <p:strVal val="visible"/>
                                      </p:to>
                                    </p:set>
                                    <p:anim calcmode="lin" valueType="num">
                                      <p:cBhvr>
                                        <p:cTn id="21" dur="500" fill="hold"/>
                                        <p:tgtEl>
                                          <p:spTgt spid="146"/>
                                        </p:tgtEl>
                                        <p:attrNameLst>
                                          <p:attrName>ppt_w</p:attrName>
                                        </p:attrNameLst>
                                      </p:cBhvr>
                                      <p:tavLst>
                                        <p:tav tm="0">
                                          <p:val>
                                            <p:fltVal val="0"/>
                                          </p:val>
                                        </p:tav>
                                        <p:tav tm="100000">
                                          <p:val>
                                            <p:strVal val="#ppt_w"/>
                                          </p:val>
                                        </p:tav>
                                      </p:tavLst>
                                    </p:anim>
                                    <p:anim calcmode="lin" valueType="num">
                                      <p:cBhvr>
                                        <p:cTn id="22" dur="500" fill="hold"/>
                                        <p:tgtEl>
                                          <p:spTgt spid="146"/>
                                        </p:tgtEl>
                                        <p:attrNameLst>
                                          <p:attrName>ppt_h</p:attrName>
                                        </p:attrNameLst>
                                      </p:cBhvr>
                                      <p:tavLst>
                                        <p:tav tm="0">
                                          <p:val>
                                            <p:fltVal val="0"/>
                                          </p:val>
                                        </p:tav>
                                        <p:tav tm="100000">
                                          <p:val>
                                            <p:strVal val="#ppt_h"/>
                                          </p:val>
                                        </p:tav>
                                      </p:tavLst>
                                    </p:anim>
                                  </p:childTnLst>
                                </p:cTn>
                              </p:par>
                              <p:par>
                                <p:cTn id="23" presetID="0" presetClass="path" presetSubtype="0" accel="50000" decel="50000" fill="hold" grpId="0" nodeType="withEffect">
                                  <p:stCondLst>
                                    <p:cond delay="0"/>
                                  </p:stCondLst>
                                  <p:childTnLst>
                                    <p:animMotion origin="layout" path="M -0.31753 0.13179 L -1.66667E-6 -1.85185E-6 " pathEditMode="relative" rAng="0" ptsTypes="AA">
                                      <p:cBhvr>
                                        <p:cTn id="24" dur="1000" fill="hold"/>
                                        <p:tgtEl>
                                          <p:spTgt spid="146"/>
                                        </p:tgtEl>
                                        <p:attrNameLst>
                                          <p:attrName>ppt_x</p:attrName>
                                          <p:attrName>ppt_y</p:attrName>
                                        </p:attrNameLst>
                                      </p:cBhvr>
                                      <p:rCtr x="15868" y="-6605"/>
                                    </p:animMotion>
                                  </p:childTnLst>
                                </p:cTn>
                              </p:par>
                              <p:par>
                                <p:cTn id="25" presetID="10" presetClass="exit" presetSubtype="0" fill="hold" nodeType="withEffect">
                                  <p:stCondLst>
                                    <p:cond delay="0"/>
                                  </p:stCondLst>
                                  <p:childTnLst>
                                    <p:animEffect transition="out" filter="fade">
                                      <p:cBhvr>
                                        <p:cTn id="26" dur="500"/>
                                        <p:tgtEl>
                                          <p:spTgt spid="84"/>
                                        </p:tgtEl>
                                      </p:cBhvr>
                                    </p:animEffect>
                                    <p:set>
                                      <p:cBhvr>
                                        <p:cTn id="27" dur="1" fill="hold">
                                          <p:stCondLst>
                                            <p:cond delay="499"/>
                                          </p:stCondLst>
                                        </p:cTn>
                                        <p:tgtEl>
                                          <p:spTgt spid="84"/>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88"/>
                                        </p:tgtEl>
                                      </p:cBhvr>
                                    </p:animEffect>
                                    <p:set>
                                      <p:cBhvr>
                                        <p:cTn id="30" dur="1" fill="hold">
                                          <p:stCondLst>
                                            <p:cond delay="499"/>
                                          </p:stCondLst>
                                        </p:cTn>
                                        <p:tgtEl>
                                          <p:spTgt spid="88"/>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85"/>
                                        </p:tgtEl>
                                      </p:cBhvr>
                                    </p:animEffect>
                                    <p:set>
                                      <p:cBhvr>
                                        <p:cTn id="33" dur="1" fill="hold">
                                          <p:stCondLst>
                                            <p:cond delay="499"/>
                                          </p:stCondLst>
                                        </p:cTn>
                                        <p:tgtEl>
                                          <p:spTgt spid="85"/>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91"/>
                                        </p:tgtEl>
                                      </p:cBhvr>
                                    </p:animEffect>
                                    <p:set>
                                      <p:cBhvr>
                                        <p:cTn id="36" dur="1" fill="hold">
                                          <p:stCondLst>
                                            <p:cond delay="499"/>
                                          </p:stCondLst>
                                        </p:cTn>
                                        <p:tgtEl>
                                          <p:spTgt spid="91"/>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90"/>
                                        </p:tgtEl>
                                      </p:cBhvr>
                                    </p:animEffect>
                                    <p:set>
                                      <p:cBhvr>
                                        <p:cTn id="39" dur="1" fill="hold">
                                          <p:stCondLst>
                                            <p:cond delay="499"/>
                                          </p:stCondLst>
                                        </p:cTn>
                                        <p:tgtEl>
                                          <p:spTgt spid="90"/>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87"/>
                                        </p:tgtEl>
                                      </p:cBhvr>
                                    </p:animEffect>
                                    <p:set>
                                      <p:cBhvr>
                                        <p:cTn id="42" dur="1" fill="hold">
                                          <p:stCondLst>
                                            <p:cond delay="499"/>
                                          </p:stCondLst>
                                        </p:cTn>
                                        <p:tgtEl>
                                          <p:spTgt spid="87"/>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86"/>
                                        </p:tgtEl>
                                      </p:cBhvr>
                                    </p:animEffect>
                                    <p:set>
                                      <p:cBhvr>
                                        <p:cTn id="45" dur="1" fill="hold">
                                          <p:stCondLst>
                                            <p:cond delay="499"/>
                                          </p:stCondLst>
                                        </p:cTn>
                                        <p:tgtEl>
                                          <p:spTgt spid="86"/>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89"/>
                                        </p:tgtEl>
                                      </p:cBhvr>
                                    </p:animEffect>
                                    <p:set>
                                      <p:cBhvr>
                                        <p:cTn id="48" dur="1" fill="hold">
                                          <p:stCondLst>
                                            <p:cond delay="499"/>
                                          </p:stCondLst>
                                        </p:cTn>
                                        <p:tgtEl>
                                          <p:spTgt spid="8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5"/>
                                        </p:tgtEl>
                                      </p:cBhvr>
                                    </p:animEffect>
                                    <p:set>
                                      <p:cBhvr>
                                        <p:cTn id="51" dur="1" fill="hold">
                                          <p:stCondLst>
                                            <p:cond delay="499"/>
                                          </p:stCondLst>
                                        </p:cTn>
                                        <p:tgtEl>
                                          <p:spTgt spid="9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97"/>
                                        </p:tgtEl>
                                      </p:cBhvr>
                                    </p:animEffect>
                                    <p:set>
                                      <p:cBhvr>
                                        <p:cTn id="54" dur="1" fill="hold">
                                          <p:stCondLst>
                                            <p:cond delay="499"/>
                                          </p:stCondLst>
                                        </p:cTn>
                                        <p:tgtEl>
                                          <p:spTgt spid="9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94"/>
                                        </p:tgtEl>
                                      </p:cBhvr>
                                    </p:animEffect>
                                    <p:set>
                                      <p:cBhvr>
                                        <p:cTn id="57" dur="1" fill="hold">
                                          <p:stCondLst>
                                            <p:cond delay="499"/>
                                          </p:stCondLst>
                                        </p:cTn>
                                        <p:tgtEl>
                                          <p:spTgt spid="9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6"/>
                                        </p:tgtEl>
                                      </p:cBhvr>
                                    </p:animEffect>
                                    <p:set>
                                      <p:cBhvr>
                                        <p:cTn id="60" dur="1" fill="hold">
                                          <p:stCondLst>
                                            <p:cond delay="499"/>
                                          </p:stCondLst>
                                        </p:cTn>
                                        <p:tgtEl>
                                          <p:spTgt spid="96"/>
                                        </p:tgtEl>
                                        <p:attrNameLst>
                                          <p:attrName>style.visibility</p:attrName>
                                        </p:attrNameLst>
                                      </p:cBhvr>
                                      <p:to>
                                        <p:strVal val="hidden"/>
                                      </p:to>
                                    </p:se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cTn>
                              </p:par>
                            </p:childTnLst>
                          </p:cTn>
                        </p:par>
                        <p:par>
                          <p:cTn id="65" fill="hold">
                            <p:stCondLst>
                              <p:cond delay="1500"/>
                            </p:stCondLst>
                            <p:childTnLst>
                              <p:par>
                                <p:cTn id="66" presetID="1" presetClass="exit" presetSubtype="0" fill="hold" grpId="2" nodeType="afterEffect">
                                  <p:stCondLst>
                                    <p:cond delay="0"/>
                                  </p:stCondLst>
                                  <p:childTnLst>
                                    <p:set>
                                      <p:cBhvr>
                                        <p:cTn id="67" dur="1" fill="hold">
                                          <p:stCondLst>
                                            <p:cond delay="0"/>
                                          </p:stCondLst>
                                        </p:cTn>
                                        <p:tgtEl>
                                          <p:spTgt spid="146"/>
                                        </p:tgtEl>
                                        <p:attrNameLst>
                                          <p:attrName>style.visibility</p:attrName>
                                        </p:attrNameLst>
                                      </p:cBhvr>
                                      <p:to>
                                        <p:strVal val="hidden"/>
                                      </p:to>
                                    </p:set>
                                  </p:child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9"/>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par>
                          <p:cTn id="75" fill="hold">
                            <p:stCondLst>
                              <p:cond delay="1500"/>
                            </p:stCondLst>
                            <p:childTnLst>
                              <p:par>
                                <p:cTn id="76" presetID="1" presetClass="entr" presetSubtype="0" fill="hold" nodeType="afterEffect">
                                  <p:stCondLst>
                                    <p:cond delay="0"/>
                                  </p:stCondLst>
                                  <p:childTnLst>
                                    <p:set>
                                      <p:cBhvr>
                                        <p:cTn id="77" dur="1" fill="hold">
                                          <p:stCondLst>
                                            <p:cond delay="0"/>
                                          </p:stCondLst>
                                        </p:cTn>
                                        <p:tgtEl>
                                          <p:spTgt spid="147"/>
                                        </p:tgtEl>
                                        <p:attrNameLst>
                                          <p:attrName>style.visibility</p:attrName>
                                        </p:attrNameLst>
                                      </p:cBhvr>
                                      <p:to>
                                        <p:strVal val="visible"/>
                                      </p:to>
                                    </p:set>
                                  </p:childTnLst>
                                </p:cTn>
                              </p:par>
                            </p:childTnLst>
                          </p:cTn>
                        </p:par>
                        <p:par>
                          <p:cTn id="78" fill="hold">
                            <p:stCondLst>
                              <p:cond delay="1500"/>
                            </p:stCondLst>
                            <p:childTnLst>
                              <p:par>
                                <p:cTn id="79" presetID="1" presetClass="entr" presetSubtype="0" fill="hold" nodeType="afterEffect">
                                  <p:stCondLst>
                                    <p:cond delay="0"/>
                                  </p:stCondLst>
                                  <p:childTnLst>
                                    <p:set>
                                      <p:cBhvr>
                                        <p:cTn id="80" dur="1" fill="hold">
                                          <p:stCondLst>
                                            <p:cond delay="0"/>
                                          </p:stCondLst>
                                        </p:cTn>
                                        <p:tgtEl>
                                          <p:spTgt spid="15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childTnLst>
                                </p:cTn>
                              </p:par>
                              <p:par>
                                <p:cTn id="85" presetID="10" presetClass="entr" presetSubtype="0" fill="hold"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12068" fill="hold"/>
                                        <p:tgtEl>
                                          <p:spTgt spid="80"/>
                                        </p:tgtEl>
                                      </p:cBhvr>
                                    </p:cmd>
                                  </p:childTnLst>
                                </p:cTn>
                              </p:par>
                              <p:par>
                                <p:cTn id="92" presetID="10" presetClass="exit" presetSubtype="0" fill="hold" nodeType="withEffect">
                                  <p:stCondLst>
                                    <p:cond delay="0"/>
                                  </p:stCondLst>
                                  <p:childTnLst>
                                    <p:animEffect transition="out" filter="fade">
                                      <p:cBhvr>
                                        <p:cTn id="93" dur="200"/>
                                        <p:tgtEl>
                                          <p:spTgt spid="11"/>
                                        </p:tgtEl>
                                      </p:cBhvr>
                                    </p:animEffect>
                                    <p:set>
                                      <p:cBhvr>
                                        <p:cTn id="94" dur="1" fill="hold">
                                          <p:stCondLst>
                                            <p:cond delay="199"/>
                                          </p:stCondLst>
                                        </p:cTn>
                                        <p:tgtEl>
                                          <p:spTgt spid="11"/>
                                        </p:tgtEl>
                                        <p:attrNameLst>
                                          <p:attrName>style.visibility</p:attrName>
                                        </p:attrNameLst>
                                      </p:cBhvr>
                                      <p:to>
                                        <p:strVal val="hidden"/>
                                      </p:to>
                                    </p:set>
                                  </p:childTnLst>
                                </p:cTn>
                              </p:par>
                              <p:par>
                                <p:cTn id="95" presetID="1" presetClass="entr" presetSubtype="0" fill="hold" nodeType="withEffect">
                                  <p:stCondLst>
                                    <p:cond delay="10000"/>
                                  </p:stCondLst>
                                  <p:childTnLst>
                                    <p:set>
                                      <p:cBhvr>
                                        <p:cTn id="96" dur="1" fill="hold">
                                          <p:stCondLst>
                                            <p:cond delay="0"/>
                                          </p:stCondLst>
                                        </p:cTn>
                                        <p:tgtEl>
                                          <p:spTgt spid="153"/>
                                        </p:tgtEl>
                                        <p:attrNameLst>
                                          <p:attrName>style.visibility</p:attrName>
                                        </p:attrNameLst>
                                      </p:cBhvr>
                                      <p:to>
                                        <p:strVal val="visible"/>
                                      </p:to>
                                    </p:set>
                                  </p:childTnLst>
                                </p:cTn>
                              </p:par>
                              <p:par>
                                <p:cTn id="97" presetID="1" presetClass="entr" presetSubtype="0" fill="hold" nodeType="withEffect">
                                  <p:stCondLst>
                                    <p:cond delay="10000"/>
                                  </p:stCondLst>
                                  <p:childTnLst>
                                    <p:set>
                                      <p:cBhvr>
                                        <p:cTn id="98" dur="1" fill="hold">
                                          <p:stCondLst>
                                            <p:cond delay="0"/>
                                          </p:stCondLst>
                                        </p:cTn>
                                        <p:tgtEl>
                                          <p:spTgt spid="15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55"/>
                                        </p:tgtEl>
                                        <p:attrNameLst>
                                          <p:attrName>style.visibility</p:attrName>
                                        </p:attrNameLst>
                                      </p:cBhvr>
                                      <p:to>
                                        <p:strVal val="visible"/>
                                      </p:to>
                                    </p:set>
                                    <p:animEffect transition="in" filter="fade">
                                      <p:cBhvr>
                                        <p:cTn id="103" dur="200"/>
                                        <p:tgtEl>
                                          <p:spTgt spid="155"/>
                                        </p:tgtEl>
                                      </p:cBhvr>
                                    </p:animEffect>
                                  </p:childTnLst>
                                </p:cTn>
                              </p:par>
                              <p:par>
                                <p:cTn id="104" presetID="1" presetClass="entr" presetSubtype="0" fill="hold" nodeType="withEffect">
                                  <p:stCondLst>
                                    <p:cond delay="0"/>
                                  </p:stCondLst>
                                  <p:childTnLst>
                                    <p:set>
                                      <p:cBhvr>
                                        <p:cTn id="105" dur="1" fill="hold">
                                          <p:stCondLst>
                                            <p:cond delay="0"/>
                                          </p:stCondLst>
                                        </p:cTn>
                                        <p:tgtEl>
                                          <p:spTgt spid="2"/>
                                        </p:tgtEl>
                                        <p:attrNameLst>
                                          <p:attrName>style.visibility</p:attrName>
                                        </p:attrNameLst>
                                      </p:cBhvr>
                                      <p:to>
                                        <p:strVal val="visible"/>
                                      </p:to>
                                    </p:set>
                                  </p:childTnLst>
                                </p:cTn>
                              </p:par>
                              <p:par>
                                <p:cTn id="106" presetID="1" presetClass="exit" presetSubtype="0" fill="hold" nodeType="withEffect">
                                  <p:stCondLst>
                                    <p:cond delay="0"/>
                                  </p:stCondLst>
                                  <p:childTnLst>
                                    <p:set>
                                      <p:cBhvr>
                                        <p:cTn id="107" dur="1" fill="hold">
                                          <p:stCondLst>
                                            <p:cond delay="0"/>
                                          </p:stCondLst>
                                        </p:cTn>
                                        <p:tgtEl>
                                          <p:spTgt spid="154"/>
                                        </p:tgtEl>
                                        <p:attrNameLst>
                                          <p:attrName>style.visibility</p:attrName>
                                        </p:attrNameLst>
                                      </p:cBhvr>
                                      <p:to>
                                        <p:strVal val="hidden"/>
                                      </p:to>
                                    </p:set>
                                  </p:childTnLst>
                                </p:cTn>
                              </p:par>
                              <p:par>
                                <p:cTn id="108" presetID="10" presetClass="entr" presetSubtype="0" fill="hold" grpId="0" nodeType="with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fade">
                                      <p:cBhvr>
                                        <p:cTn id="110" dur="500"/>
                                        <p:tgtEl>
                                          <p:spTgt spid="47"/>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wipe(left)">
                                      <p:cBhvr>
                                        <p:cTn id="1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6" fill="hold" display="0">
                  <p:stCondLst>
                    <p:cond delay="indefinite"/>
                  </p:stCondLst>
                </p:cTn>
                <p:tgtEl>
                  <p:spTgt spid="80"/>
                </p:tgtEl>
              </p:cMediaNode>
            </p:video>
          </p:childTnLst>
        </p:cTn>
      </p:par>
    </p:tnLst>
    <p:bldLst>
      <p:bldP spid="81" grpId="0" animBg="1"/>
      <p:bldP spid="82" grpId="0" animBg="1"/>
      <p:bldP spid="85" grpId="0" animBg="1"/>
      <p:bldP spid="86" grpId="0" animBg="1"/>
      <p:bldP spid="87" grpId="0" animBg="1"/>
      <p:bldP spid="88" grpId="0" animBg="1"/>
      <p:bldP spid="89" grpId="0" animBg="1"/>
      <p:bldP spid="90" grpId="0" animBg="1"/>
      <p:bldP spid="91" grpId="0" animBg="1"/>
      <p:bldP spid="95" grpId="0"/>
      <p:bldP spid="95" grpId="1"/>
      <p:bldP spid="97" grpId="0"/>
      <p:bldP spid="97" grpId="1"/>
      <p:bldP spid="146" grpId="0" animBg="1"/>
      <p:bldP spid="146" grpId="1" animBg="1"/>
      <p:bldP spid="146" grpId="2" animBg="1"/>
      <p:bldGraphic spid="155" grpId="0">
        <p:bldAsOne/>
      </p:bldGraphic>
      <p:bldP spid="79" grpId="0"/>
      <p:bldP spid="47" grpId="0"/>
    </p:bldLst>
  </p:timing>
  <p:extLst mod="1">
    <p:ext uri="{E180D4A7-C9FB-4DFB-919C-405C955672EB}">
      <p14:showEvtLst xmlns:p14="http://schemas.microsoft.com/office/powerpoint/2010/main">
        <p14:playEvt time="54873" objId="80"/>
        <p14:stopEvt time="66944" objId="8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2358876" y="229979"/>
            <a:ext cx="4629150" cy="642938"/>
          </a:xfrm>
        </p:spPr>
        <p:txBody>
          <a:bodyPr/>
          <a:lstStyle/>
          <a:p>
            <a:pPr algn="ctr"/>
            <a:r>
              <a:rPr lang="en-US" sz="2700" b="1" dirty="0" smtClean="0"/>
              <a:t>Why is ABR Challenging?</a:t>
            </a:r>
            <a:endParaRPr lang="en-US" sz="2700" b="1" dirty="0"/>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871" y="1216161"/>
            <a:ext cx="5191506" cy="3819906"/>
          </a:xfrm>
          <a:prstGeom prst="rect">
            <a:avLst/>
          </a:prstGeom>
        </p:spPr>
      </p:pic>
      <p:sp>
        <p:nvSpPr>
          <p:cNvPr id="14" name="TextBox 13"/>
          <p:cNvSpPr txBox="1"/>
          <p:nvPr/>
        </p:nvSpPr>
        <p:spPr>
          <a:xfrm>
            <a:off x="2768046" y="1205344"/>
            <a:ext cx="1397546" cy="338554"/>
          </a:xfrm>
          <a:prstGeom prst="rect">
            <a:avLst/>
          </a:prstGeom>
          <a:noFill/>
        </p:spPr>
        <p:txBody>
          <a:bodyPr wrap="square" rtlCol="0">
            <a:spAutoFit/>
          </a:bodyPr>
          <a:lstStyle/>
          <a:p>
            <a:r>
              <a:rPr lang="en-US" sz="1600" b="1">
                <a:solidFill>
                  <a:srgbClr val="ED411D"/>
                </a:solidFill>
              </a:rPr>
              <a:t>Throughput</a:t>
            </a:r>
            <a:endParaRPr lang="en-US" sz="1600" b="1" dirty="0">
              <a:solidFill>
                <a:srgbClr val="ED411D"/>
              </a:solidFill>
            </a:endParaRPr>
          </a:p>
        </p:txBody>
      </p:sp>
      <p:sp>
        <p:nvSpPr>
          <p:cNvPr id="15" name="TextBox 14"/>
          <p:cNvSpPr txBox="1"/>
          <p:nvPr/>
        </p:nvSpPr>
        <p:spPr>
          <a:xfrm>
            <a:off x="1900653" y="2534044"/>
            <a:ext cx="1582943" cy="338554"/>
          </a:xfrm>
          <a:prstGeom prst="rect">
            <a:avLst/>
          </a:prstGeom>
          <a:noFill/>
        </p:spPr>
        <p:txBody>
          <a:bodyPr wrap="square" rtlCol="0">
            <a:spAutoFit/>
          </a:bodyPr>
          <a:lstStyle/>
          <a:p>
            <a:r>
              <a:rPr lang="en-US" sz="1600" b="1">
                <a:solidFill>
                  <a:schemeClr val="accent3"/>
                </a:solidFill>
              </a:rPr>
              <a:t>Video bitrate</a:t>
            </a:r>
          </a:p>
        </p:txBody>
      </p:sp>
      <p:sp>
        <p:nvSpPr>
          <p:cNvPr id="16" name="Freeform 15"/>
          <p:cNvSpPr/>
          <p:nvPr/>
        </p:nvSpPr>
        <p:spPr>
          <a:xfrm>
            <a:off x="1577595" y="2059398"/>
            <a:ext cx="2464095" cy="526311"/>
          </a:xfrm>
          <a:custGeom>
            <a:avLst/>
            <a:gdLst>
              <a:gd name="connsiteX0" fmla="*/ 0 w 3285460"/>
              <a:gd name="connsiteY0" fmla="*/ 701748 h 701748"/>
              <a:gd name="connsiteX1" fmla="*/ 414669 w 3285460"/>
              <a:gd name="connsiteY1" fmla="*/ 701748 h 701748"/>
              <a:gd name="connsiteX2" fmla="*/ 414669 w 3285460"/>
              <a:gd name="connsiteY2" fmla="*/ 0 h 701748"/>
              <a:gd name="connsiteX3" fmla="*/ 2594344 w 3285460"/>
              <a:gd name="connsiteY3" fmla="*/ 0 h 701748"/>
              <a:gd name="connsiteX4" fmla="*/ 2594344 w 3285460"/>
              <a:gd name="connsiteY4" fmla="*/ 340241 h 701748"/>
              <a:gd name="connsiteX5" fmla="*/ 3285460 w 3285460"/>
              <a:gd name="connsiteY5" fmla="*/ 340241 h 70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460" h="701748">
                <a:moveTo>
                  <a:pt x="0" y="701748"/>
                </a:moveTo>
                <a:lnTo>
                  <a:pt x="414669" y="701748"/>
                </a:lnTo>
                <a:lnTo>
                  <a:pt x="414669" y="0"/>
                </a:lnTo>
                <a:lnTo>
                  <a:pt x="2594344" y="0"/>
                </a:lnTo>
                <a:lnTo>
                  <a:pt x="2594344" y="340241"/>
                </a:lnTo>
                <a:lnTo>
                  <a:pt x="3285460" y="340241"/>
                </a:lnTo>
              </a:path>
            </a:pathLst>
          </a:cu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solidFill>
                <a:schemeClr val="accent3"/>
              </a:solidFill>
            </a:endParaRPr>
          </a:p>
        </p:txBody>
      </p:sp>
      <p:grpSp>
        <p:nvGrpSpPr>
          <p:cNvPr id="17" name="Group 16"/>
          <p:cNvGrpSpPr/>
          <p:nvPr/>
        </p:nvGrpSpPr>
        <p:grpSpPr>
          <a:xfrm>
            <a:off x="1574297" y="1165459"/>
            <a:ext cx="2496392" cy="3303751"/>
            <a:chOff x="1648848" y="1370527"/>
            <a:chExt cx="3328522" cy="4405001"/>
          </a:xfrm>
        </p:grpSpPr>
        <p:grpSp>
          <p:nvGrpSpPr>
            <p:cNvPr id="18" name="Group 17"/>
            <p:cNvGrpSpPr/>
            <p:nvPr/>
          </p:nvGrpSpPr>
          <p:grpSpPr>
            <a:xfrm>
              <a:off x="1648848" y="1370527"/>
              <a:ext cx="3328522" cy="4391796"/>
              <a:chOff x="957966" y="1306729"/>
              <a:chExt cx="3254108" cy="4391796"/>
            </a:xfrm>
            <a:solidFill>
              <a:schemeClr val="bg1"/>
            </a:solidFill>
          </p:grpSpPr>
          <p:sp>
            <p:nvSpPr>
              <p:cNvPr id="20" name="Rounded Rectangle 19"/>
              <p:cNvSpPr/>
              <p:nvPr/>
            </p:nvSpPr>
            <p:spPr>
              <a:xfrm>
                <a:off x="957966" y="1306729"/>
                <a:ext cx="3232039" cy="2330973"/>
              </a:xfrm>
              <a:prstGeom prst="roundRect">
                <a:avLst>
                  <a:gd name="adj" fmla="val 35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ounded Rectangle 20"/>
              <p:cNvSpPr/>
              <p:nvPr/>
            </p:nvSpPr>
            <p:spPr>
              <a:xfrm>
                <a:off x="980033" y="3798534"/>
                <a:ext cx="3232041" cy="1899991"/>
              </a:xfrm>
              <a:prstGeom prst="roundRect">
                <a:avLst>
                  <a:gd name="adj" fmla="val 35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cxnSp>
          <p:nvCxnSpPr>
            <p:cNvPr id="19" name="Straight Connector 18"/>
            <p:cNvCxnSpPr/>
            <p:nvPr/>
          </p:nvCxnSpPr>
          <p:spPr>
            <a:xfrm>
              <a:off x="1652944" y="1438130"/>
              <a:ext cx="0" cy="4337398"/>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2" name="Content Placeholder 2"/>
          <p:cNvSpPr>
            <a:spLocks noGrp="1"/>
          </p:cNvSpPr>
          <p:nvPr>
            <p:ph idx="1"/>
          </p:nvPr>
        </p:nvSpPr>
        <p:spPr>
          <a:xfrm>
            <a:off x="6637007" y="1289349"/>
            <a:ext cx="2288508" cy="793551"/>
          </a:xfrm>
        </p:spPr>
        <p:txBody>
          <a:bodyPr>
            <a:noAutofit/>
          </a:bodyPr>
          <a:lstStyle/>
          <a:p>
            <a:pPr marL="0" indent="0">
              <a:buNone/>
            </a:pPr>
            <a:r>
              <a:rPr lang="en-US" sz="1800" dirty="0" smtClean="0"/>
              <a:t>Network throughput </a:t>
            </a:r>
            <a:r>
              <a:rPr lang="en-US" sz="1800" dirty="0"/>
              <a:t>is </a:t>
            </a:r>
            <a:r>
              <a:rPr lang="en-US" sz="1800" dirty="0" smtClean="0"/>
              <a:t>variable &amp; uncertain</a:t>
            </a:r>
            <a:endParaRPr lang="en-US" sz="1800" dirty="0"/>
          </a:p>
        </p:txBody>
      </p:sp>
      <p:sp>
        <p:nvSpPr>
          <p:cNvPr id="23" name="Content Placeholder 2"/>
          <p:cNvSpPr txBox="1">
            <a:spLocks/>
          </p:cNvSpPr>
          <p:nvPr/>
        </p:nvSpPr>
        <p:spPr>
          <a:xfrm>
            <a:off x="6665691" y="2287357"/>
            <a:ext cx="2086414" cy="1415698"/>
          </a:xfrm>
          <a:prstGeom prst="rect">
            <a:avLst/>
          </a:prstGeom>
        </p:spPr>
        <p:txBody>
          <a:bodyPr vert="horz" lIns="51435" tIns="25718" rIns="51435" bIns="25718"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Conflicting </a:t>
            </a:r>
            <a:r>
              <a:rPr lang="en-US" sz="1800" dirty="0" err="1"/>
              <a:t>QoE</a:t>
            </a:r>
            <a:r>
              <a:rPr lang="en-US" sz="1800" dirty="0"/>
              <a:t> </a:t>
            </a:r>
            <a:r>
              <a:rPr lang="en-US" sz="1800" dirty="0" smtClean="0"/>
              <a:t>goals</a:t>
            </a:r>
            <a:endParaRPr lang="en-US" sz="1800" dirty="0"/>
          </a:p>
          <a:p>
            <a:r>
              <a:rPr lang="en-US" sz="1800" dirty="0"/>
              <a:t>Bitrate</a:t>
            </a:r>
          </a:p>
          <a:p>
            <a:r>
              <a:rPr lang="en-US" sz="1800" dirty="0" err="1" smtClean="0"/>
              <a:t>Rebuffering</a:t>
            </a:r>
            <a:r>
              <a:rPr lang="en-US" sz="1800" dirty="0" smtClean="0"/>
              <a:t> </a:t>
            </a:r>
            <a:r>
              <a:rPr lang="en-US" sz="1800" dirty="0"/>
              <a:t>time</a:t>
            </a:r>
          </a:p>
          <a:p>
            <a:r>
              <a:rPr lang="en-US" sz="1800" dirty="0"/>
              <a:t>Smoothness</a:t>
            </a:r>
            <a:endParaRPr lang="en-US" sz="1600" dirty="0">
              <a:solidFill>
                <a:srgbClr val="0432FF"/>
              </a:solidFill>
            </a:endParaRPr>
          </a:p>
        </p:txBody>
      </p:sp>
      <p:sp>
        <p:nvSpPr>
          <p:cNvPr id="24" name="Content Placeholder 2"/>
          <p:cNvSpPr txBox="1">
            <a:spLocks/>
          </p:cNvSpPr>
          <p:nvPr/>
        </p:nvSpPr>
        <p:spPr>
          <a:xfrm>
            <a:off x="6708657" y="3899446"/>
            <a:ext cx="1889699" cy="717684"/>
          </a:xfrm>
          <a:prstGeom prst="rect">
            <a:avLst/>
          </a:prstGeom>
        </p:spPr>
        <p:txBody>
          <a:bodyPr vert="horz" lIns="51435" tIns="25718" rIns="51435" bIns="25718"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Cascading effects of decisions</a:t>
            </a:r>
          </a:p>
        </p:txBody>
      </p:sp>
      <p:sp>
        <p:nvSpPr>
          <p:cNvPr id="25" name="Freeform 24"/>
          <p:cNvSpPr/>
          <p:nvPr/>
        </p:nvSpPr>
        <p:spPr>
          <a:xfrm>
            <a:off x="4071573" y="1397807"/>
            <a:ext cx="1778295" cy="1330310"/>
          </a:xfrm>
          <a:custGeom>
            <a:avLst/>
            <a:gdLst>
              <a:gd name="connsiteX0" fmla="*/ 0 w 2371060"/>
              <a:gd name="connsiteY0" fmla="*/ 1210698 h 1774708"/>
              <a:gd name="connsiteX1" fmla="*/ 31897 w 2371060"/>
              <a:gd name="connsiteY1" fmla="*/ 1433982 h 1774708"/>
              <a:gd name="connsiteX2" fmla="*/ 95693 w 2371060"/>
              <a:gd name="connsiteY2" fmla="*/ 1497777 h 1774708"/>
              <a:gd name="connsiteX3" fmla="*/ 95693 w 2371060"/>
              <a:gd name="connsiteY3" fmla="*/ 1263861 h 1774708"/>
              <a:gd name="connsiteX4" fmla="*/ 116958 w 2371060"/>
              <a:gd name="connsiteY4" fmla="*/ 1423349 h 1774708"/>
              <a:gd name="connsiteX5" fmla="*/ 116958 w 2371060"/>
              <a:gd name="connsiteY5" fmla="*/ 1561572 h 1774708"/>
              <a:gd name="connsiteX6" fmla="*/ 191386 w 2371060"/>
              <a:gd name="connsiteY6" fmla="*/ 1370186 h 1774708"/>
              <a:gd name="connsiteX7" fmla="*/ 191386 w 2371060"/>
              <a:gd name="connsiteY7" fmla="*/ 1774224 h 1774708"/>
              <a:gd name="connsiteX8" fmla="*/ 297711 w 2371060"/>
              <a:gd name="connsiteY8" fmla="*/ 1455247 h 1774708"/>
              <a:gd name="connsiteX9" fmla="*/ 297711 w 2371060"/>
              <a:gd name="connsiteY9" fmla="*/ 1582837 h 1774708"/>
              <a:gd name="connsiteX10" fmla="*/ 308344 w 2371060"/>
              <a:gd name="connsiteY10" fmla="*/ 1295758 h 1774708"/>
              <a:gd name="connsiteX11" fmla="*/ 308344 w 2371060"/>
              <a:gd name="connsiteY11" fmla="*/ 1593470 h 1774708"/>
              <a:gd name="connsiteX12" fmla="*/ 361507 w 2371060"/>
              <a:gd name="connsiteY12" fmla="*/ 1380819 h 1774708"/>
              <a:gd name="connsiteX13" fmla="*/ 372139 w 2371060"/>
              <a:gd name="connsiteY13" fmla="*/ 1508410 h 1774708"/>
              <a:gd name="connsiteX14" fmla="*/ 478465 w 2371060"/>
              <a:gd name="connsiteY14" fmla="*/ 1168168 h 1774708"/>
              <a:gd name="connsiteX15" fmla="*/ 616688 w 2371060"/>
              <a:gd name="connsiteY15" fmla="*/ 1348921 h 1774708"/>
              <a:gd name="connsiteX16" fmla="*/ 659218 w 2371060"/>
              <a:gd name="connsiteY16" fmla="*/ 817293 h 1774708"/>
              <a:gd name="connsiteX17" fmla="*/ 691116 w 2371060"/>
              <a:gd name="connsiteY17" fmla="*/ 1083107 h 1774708"/>
              <a:gd name="connsiteX18" fmla="*/ 723014 w 2371060"/>
              <a:gd name="connsiteY18" fmla="*/ 912986 h 1774708"/>
              <a:gd name="connsiteX19" fmla="*/ 723014 w 2371060"/>
              <a:gd name="connsiteY19" fmla="*/ 998047 h 1774708"/>
              <a:gd name="connsiteX20" fmla="*/ 808074 w 2371060"/>
              <a:gd name="connsiteY20" fmla="*/ 881089 h 1774708"/>
              <a:gd name="connsiteX21" fmla="*/ 808074 w 2371060"/>
              <a:gd name="connsiteY21" fmla="*/ 1040577 h 1774708"/>
              <a:gd name="connsiteX22" fmla="*/ 882502 w 2371060"/>
              <a:gd name="connsiteY22" fmla="*/ 827926 h 1774708"/>
              <a:gd name="connsiteX23" fmla="*/ 882502 w 2371060"/>
              <a:gd name="connsiteY23" fmla="*/ 966149 h 1774708"/>
              <a:gd name="connsiteX24" fmla="*/ 956930 w 2371060"/>
              <a:gd name="connsiteY24" fmla="*/ 785396 h 1774708"/>
              <a:gd name="connsiteX25" fmla="*/ 999460 w 2371060"/>
              <a:gd name="connsiteY25" fmla="*/ 881089 h 1774708"/>
              <a:gd name="connsiteX26" fmla="*/ 1095153 w 2371060"/>
              <a:gd name="connsiteY26" fmla="*/ 30484 h 1774708"/>
              <a:gd name="connsiteX27" fmla="*/ 1095153 w 2371060"/>
              <a:gd name="connsiteY27" fmla="*/ 189972 h 1774708"/>
              <a:gd name="connsiteX28" fmla="*/ 1222744 w 2371060"/>
              <a:gd name="connsiteY28" fmla="*/ 200605 h 1774708"/>
              <a:gd name="connsiteX29" fmla="*/ 1180214 w 2371060"/>
              <a:gd name="connsiteY29" fmla="*/ 466419 h 1774708"/>
              <a:gd name="connsiteX30" fmla="*/ 1318437 w 2371060"/>
              <a:gd name="connsiteY30" fmla="*/ 455786 h 1774708"/>
              <a:gd name="connsiteX31" fmla="*/ 1350335 w 2371060"/>
              <a:gd name="connsiteY31" fmla="*/ 434521 h 1774708"/>
              <a:gd name="connsiteX32" fmla="*/ 1403497 w 2371060"/>
              <a:gd name="connsiteY32" fmla="*/ 349461 h 1774708"/>
              <a:gd name="connsiteX33" fmla="*/ 1403497 w 2371060"/>
              <a:gd name="connsiteY33" fmla="*/ 710968 h 1774708"/>
              <a:gd name="connsiteX34" fmla="*/ 1531088 w 2371060"/>
              <a:gd name="connsiteY34" fmla="*/ 402624 h 1774708"/>
              <a:gd name="connsiteX35" fmla="*/ 1541721 w 2371060"/>
              <a:gd name="connsiteY35" fmla="*/ 647172 h 1774708"/>
              <a:gd name="connsiteX36" fmla="*/ 1648046 w 2371060"/>
              <a:gd name="connsiteY36" fmla="*/ 381358 h 1774708"/>
              <a:gd name="connsiteX37" fmla="*/ 1648046 w 2371060"/>
              <a:gd name="connsiteY37" fmla="*/ 572744 h 1774708"/>
              <a:gd name="connsiteX38" fmla="*/ 1722474 w 2371060"/>
              <a:gd name="connsiteY38" fmla="*/ 317563 h 1774708"/>
              <a:gd name="connsiteX39" fmla="*/ 1733107 w 2371060"/>
              <a:gd name="connsiteY39" fmla="*/ 434521 h 1774708"/>
              <a:gd name="connsiteX40" fmla="*/ 1754372 w 2371060"/>
              <a:gd name="connsiteY40" fmla="*/ 615275 h 1774708"/>
              <a:gd name="connsiteX41" fmla="*/ 1796902 w 2371060"/>
              <a:gd name="connsiteY41" fmla="*/ 360093 h 1774708"/>
              <a:gd name="connsiteX42" fmla="*/ 1796902 w 2371060"/>
              <a:gd name="connsiteY42" fmla="*/ 562112 h 1774708"/>
              <a:gd name="connsiteX43" fmla="*/ 1860697 w 2371060"/>
              <a:gd name="connsiteY43" fmla="*/ 381358 h 1774708"/>
              <a:gd name="connsiteX44" fmla="*/ 1892595 w 2371060"/>
              <a:gd name="connsiteY44" fmla="*/ 976782 h 1774708"/>
              <a:gd name="connsiteX45" fmla="*/ 1956390 w 2371060"/>
              <a:gd name="connsiteY45" fmla="*/ 753498 h 1774708"/>
              <a:gd name="connsiteX46" fmla="*/ 1956390 w 2371060"/>
              <a:gd name="connsiteY46" fmla="*/ 838558 h 1774708"/>
              <a:gd name="connsiteX47" fmla="*/ 2020186 w 2371060"/>
              <a:gd name="connsiteY47" fmla="*/ 732233 h 1774708"/>
              <a:gd name="connsiteX48" fmla="*/ 2041451 w 2371060"/>
              <a:gd name="connsiteY48" fmla="*/ 774763 h 1774708"/>
              <a:gd name="connsiteX49" fmla="*/ 2094614 w 2371060"/>
              <a:gd name="connsiteY49" fmla="*/ 636540 h 1774708"/>
              <a:gd name="connsiteX50" fmla="*/ 2105246 w 2371060"/>
              <a:gd name="connsiteY50" fmla="*/ 955517 h 1774708"/>
              <a:gd name="connsiteX51" fmla="*/ 2105246 w 2371060"/>
              <a:gd name="connsiteY51" fmla="*/ 700335 h 1774708"/>
              <a:gd name="connsiteX52" fmla="*/ 2115879 w 2371060"/>
              <a:gd name="connsiteY52" fmla="*/ 849191 h 1774708"/>
              <a:gd name="connsiteX53" fmla="*/ 2158409 w 2371060"/>
              <a:gd name="connsiteY53" fmla="*/ 700335 h 1774708"/>
              <a:gd name="connsiteX54" fmla="*/ 2232837 w 2371060"/>
              <a:gd name="connsiteY54" fmla="*/ 796028 h 1774708"/>
              <a:gd name="connsiteX55" fmla="*/ 2296632 w 2371060"/>
              <a:gd name="connsiteY55" fmla="*/ 636540 h 1774708"/>
              <a:gd name="connsiteX56" fmla="*/ 2296632 w 2371060"/>
              <a:gd name="connsiteY56" fmla="*/ 870456 h 1774708"/>
              <a:gd name="connsiteX57" fmla="*/ 2371060 w 2371060"/>
              <a:gd name="connsiteY57" fmla="*/ 636540 h 1774708"/>
              <a:gd name="connsiteX0" fmla="*/ 0 w 2371060"/>
              <a:gd name="connsiteY0" fmla="*/ 1210698 h 1774708"/>
              <a:gd name="connsiteX1" fmla="*/ 31897 w 2371060"/>
              <a:gd name="connsiteY1" fmla="*/ 1433982 h 1774708"/>
              <a:gd name="connsiteX2" fmla="*/ 95693 w 2371060"/>
              <a:gd name="connsiteY2" fmla="*/ 1497777 h 1774708"/>
              <a:gd name="connsiteX3" fmla="*/ 95693 w 2371060"/>
              <a:gd name="connsiteY3" fmla="*/ 1263861 h 1774708"/>
              <a:gd name="connsiteX4" fmla="*/ 116958 w 2371060"/>
              <a:gd name="connsiteY4" fmla="*/ 1423349 h 1774708"/>
              <a:gd name="connsiteX5" fmla="*/ 116958 w 2371060"/>
              <a:gd name="connsiteY5" fmla="*/ 1561572 h 1774708"/>
              <a:gd name="connsiteX6" fmla="*/ 191386 w 2371060"/>
              <a:gd name="connsiteY6" fmla="*/ 1370186 h 1774708"/>
              <a:gd name="connsiteX7" fmla="*/ 191386 w 2371060"/>
              <a:gd name="connsiteY7" fmla="*/ 1774224 h 1774708"/>
              <a:gd name="connsiteX8" fmla="*/ 297711 w 2371060"/>
              <a:gd name="connsiteY8" fmla="*/ 1455247 h 1774708"/>
              <a:gd name="connsiteX9" fmla="*/ 297711 w 2371060"/>
              <a:gd name="connsiteY9" fmla="*/ 1582837 h 1774708"/>
              <a:gd name="connsiteX10" fmla="*/ 308344 w 2371060"/>
              <a:gd name="connsiteY10" fmla="*/ 1295758 h 1774708"/>
              <a:gd name="connsiteX11" fmla="*/ 308344 w 2371060"/>
              <a:gd name="connsiteY11" fmla="*/ 1593470 h 1774708"/>
              <a:gd name="connsiteX12" fmla="*/ 361507 w 2371060"/>
              <a:gd name="connsiteY12" fmla="*/ 1380819 h 1774708"/>
              <a:gd name="connsiteX13" fmla="*/ 372139 w 2371060"/>
              <a:gd name="connsiteY13" fmla="*/ 1508410 h 1774708"/>
              <a:gd name="connsiteX14" fmla="*/ 478465 w 2371060"/>
              <a:gd name="connsiteY14" fmla="*/ 1168168 h 1774708"/>
              <a:gd name="connsiteX15" fmla="*/ 616688 w 2371060"/>
              <a:gd name="connsiteY15" fmla="*/ 1348921 h 1774708"/>
              <a:gd name="connsiteX16" fmla="*/ 659218 w 2371060"/>
              <a:gd name="connsiteY16" fmla="*/ 817293 h 1774708"/>
              <a:gd name="connsiteX17" fmla="*/ 691116 w 2371060"/>
              <a:gd name="connsiteY17" fmla="*/ 1083107 h 1774708"/>
              <a:gd name="connsiteX18" fmla="*/ 723014 w 2371060"/>
              <a:gd name="connsiteY18" fmla="*/ 912986 h 1774708"/>
              <a:gd name="connsiteX19" fmla="*/ 723014 w 2371060"/>
              <a:gd name="connsiteY19" fmla="*/ 998047 h 1774708"/>
              <a:gd name="connsiteX20" fmla="*/ 808074 w 2371060"/>
              <a:gd name="connsiteY20" fmla="*/ 881089 h 1774708"/>
              <a:gd name="connsiteX21" fmla="*/ 808074 w 2371060"/>
              <a:gd name="connsiteY21" fmla="*/ 1040577 h 1774708"/>
              <a:gd name="connsiteX22" fmla="*/ 882502 w 2371060"/>
              <a:gd name="connsiteY22" fmla="*/ 827926 h 1774708"/>
              <a:gd name="connsiteX23" fmla="*/ 882502 w 2371060"/>
              <a:gd name="connsiteY23" fmla="*/ 966149 h 1774708"/>
              <a:gd name="connsiteX24" fmla="*/ 956930 w 2371060"/>
              <a:gd name="connsiteY24" fmla="*/ 785396 h 1774708"/>
              <a:gd name="connsiteX25" fmla="*/ 999460 w 2371060"/>
              <a:gd name="connsiteY25" fmla="*/ 881089 h 1774708"/>
              <a:gd name="connsiteX26" fmla="*/ 1095153 w 2371060"/>
              <a:gd name="connsiteY26" fmla="*/ 30484 h 1774708"/>
              <a:gd name="connsiteX27" fmla="*/ 1095153 w 2371060"/>
              <a:gd name="connsiteY27" fmla="*/ 189972 h 1774708"/>
              <a:gd name="connsiteX28" fmla="*/ 1222744 w 2371060"/>
              <a:gd name="connsiteY28" fmla="*/ 200605 h 1774708"/>
              <a:gd name="connsiteX29" fmla="*/ 1243714 w 2371060"/>
              <a:gd name="connsiteY29" fmla="*/ 441019 h 1774708"/>
              <a:gd name="connsiteX30" fmla="*/ 1318437 w 2371060"/>
              <a:gd name="connsiteY30" fmla="*/ 455786 h 1774708"/>
              <a:gd name="connsiteX31" fmla="*/ 1350335 w 2371060"/>
              <a:gd name="connsiteY31" fmla="*/ 434521 h 1774708"/>
              <a:gd name="connsiteX32" fmla="*/ 1403497 w 2371060"/>
              <a:gd name="connsiteY32" fmla="*/ 349461 h 1774708"/>
              <a:gd name="connsiteX33" fmla="*/ 1403497 w 2371060"/>
              <a:gd name="connsiteY33" fmla="*/ 710968 h 1774708"/>
              <a:gd name="connsiteX34" fmla="*/ 1531088 w 2371060"/>
              <a:gd name="connsiteY34" fmla="*/ 402624 h 1774708"/>
              <a:gd name="connsiteX35" fmla="*/ 1541721 w 2371060"/>
              <a:gd name="connsiteY35" fmla="*/ 647172 h 1774708"/>
              <a:gd name="connsiteX36" fmla="*/ 1648046 w 2371060"/>
              <a:gd name="connsiteY36" fmla="*/ 381358 h 1774708"/>
              <a:gd name="connsiteX37" fmla="*/ 1648046 w 2371060"/>
              <a:gd name="connsiteY37" fmla="*/ 572744 h 1774708"/>
              <a:gd name="connsiteX38" fmla="*/ 1722474 w 2371060"/>
              <a:gd name="connsiteY38" fmla="*/ 317563 h 1774708"/>
              <a:gd name="connsiteX39" fmla="*/ 1733107 w 2371060"/>
              <a:gd name="connsiteY39" fmla="*/ 434521 h 1774708"/>
              <a:gd name="connsiteX40" fmla="*/ 1754372 w 2371060"/>
              <a:gd name="connsiteY40" fmla="*/ 615275 h 1774708"/>
              <a:gd name="connsiteX41" fmla="*/ 1796902 w 2371060"/>
              <a:gd name="connsiteY41" fmla="*/ 360093 h 1774708"/>
              <a:gd name="connsiteX42" fmla="*/ 1796902 w 2371060"/>
              <a:gd name="connsiteY42" fmla="*/ 562112 h 1774708"/>
              <a:gd name="connsiteX43" fmla="*/ 1860697 w 2371060"/>
              <a:gd name="connsiteY43" fmla="*/ 381358 h 1774708"/>
              <a:gd name="connsiteX44" fmla="*/ 1892595 w 2371060"/>
              <a:gd name="connsiteY44" fmla="*/ 976782 h 1774708"/>
              <a:gd name="connsiteX45" fmla="*/ 1956390 w 2371060"/>
              <a:gd name="connsiteY45" fmla="*/ 753498 h 1774708"/>
              <a:gd name="connsiteX46" fmla="*/ 1956390 w 2371060"/>
              <a:gd name="connsiteY46" fmla="*/ 838558 h 1774708"/>
              <a:gd name="connsiteX47" fmla="*/ 2020186 w 2371060"/>
              <a:gd name="connsiteY47" fmla="*/ 732233 h 1774708"/>
              <a:gd name="connsiteX48" fmla="*/ 2041451 w 2371060"/>
              <a:gd name="connsiteY48" fmla="*/ 774763 h 1774708"/>
              <a:gd name="connsiteX49" fmla="*/ 2094614 w 2371060"/>
              <a:gd name="connsiteY49" fmla="*/ 636540 h 1774708"/>
              <a:gd name="connsiteX50" fmla="*/ 2105246 w 2371060"/>
              <a:gd name="connsiteY50" fmla="*/ 955517 h 1774708"/>
              <a:gd name="connsiteX51" fmla="*/ 2105246 w 2371060"/>
              <a:gd name="connsiteY51" fmla="*/ 700335 h 1774708"/>
              <a:gd name="connsiteX52" fmla="*/ 2115879 w 2371060"/>
              <a:gd name="connsiteY52" fmla="*/ 849191 h 1774708"/>
              <a:gd name="connsiteX53" fmla="*/ 2158409 w 2371060"/>
              <a:gd name="connsiteY53" fmla="*/ 700335 h 1774708"/>
              <a:gd name="connsiteX54" fmla="*/ 2232837 w 2371060"/>
              <a:gd name="connsiteY54" fmla="*/ 796028 h 1774708"/>
              <a:gd name="connsiteX55" fmla="*/ 2296632 w 2371060"/>
              <a:gd name="connsiteY55" fmla="*/ 636540 h 1774708"/>
              <a:gd name="connsiteX56" fmla="*/ 2296632 w 2371060"/>
              <a:gd name="connsiteY56" fmla="*/ 870456 h 1774708"/>
              <a:gd name="connsiteX57" fmla="*/ 2371060 w 2371060"/>
              <a:gd name="connsiteY57" fmla="*/ 636540 h 1774708"/>
              <a:gd name="connsiteX0" fmla="*/ 0 w 2371060"/>
              <a:gd name="connsiteY0" fmla="*/ 1209736 h 1773746"/>
              <a:gd name="connsiteX1" fmla="*/ 31897 w 2371060"/>
              <a:gd name="connsiteY1" fmla="*/ 1433020 h 1773746"/>
              <a:gd name="connsiteX2" fmla="*/ 95693 w 2371060"/>
              <a:gd name="connsiteY2" fmla="*/ 1496815 h 1773746"/>
              <a:gd name="connsiteX3" fmla="*/ 95693 w 2371060"/>
              <a:gd name="connsiteY3" fmla="*/ 1262899 h 1773746"/>
              <a:gd name="connsiteX4" fmla="*/ 116958 w 2371060"/>
              <a:gd name="connsiteY4" fmla="*/ 1422387 h 1773746"/>
              <a:gd name="connsiteX5" fmla="*/ 116958 w 2371060"/>
              <a:gd name="connsiteY5" fmla="*/ 1560610 h 1773746"/>
              <a:gd name="connsiteX6" fmla="*/ 191386 w 2371060"/>
              <a:gd name="connsiteY6" fmla="*/ 1369224 h 1773746"/>
              <a:gd name="connsiteX7" fmla="*/ 191386 w 2371060"/>
              <a:gd name="connsiteY7" fmla="*/ 1773262 h 1773746"/>
              <a:gd name="connsiteX8" fmla="*/ 297711 w 2371060"/>
              <a:gd name="connsiteY8" fmla="*/ 1454285 h 1773746"/>
              <a:gd name="connsiteX9" fmla="*/ 297711 w 2371060"/>
              <a:gd name="connsiteY9" fmla="*/ 1581875 h 1773746"/>
              <a:gd name="connsiteX10" fmla="*/ 308344 w 2371060"/>
              <a:gd name="connsiteY10" fmla="*/ 1294796 h 1773746"/>
              <a:gd name="connsiteX11" fmla="*/ 308344 w 2371060"/>
              <a:gd name="connsiteY11" fmla="*/ 1592508 h 1773746"/>
              <a:gd name="connsiteX12" fmla="*/ 361507 w 2371060"/>
              <a:gd name="connsiteY12" fmla="*/ 1379857 h 1773746"/>
              <a:gd name="connsiteX13" fmla="*/ 372139 w 2371060"/>
              <a:gd name="connsiteY13" fmla="*/ 1507448 h 1773746"/>
              <a:gd name="connsiteX14" fmla="*/ 478465 w 2371060"/>
              <a:gd name="connsiteY14" fmla="*/ 1167206 h 1773746"/>
              <a:gd name="connsiteX15" fmla="*/ 616688 w 2371060"/>
              <a:gd name="connsiteY15" fmla="*/ 1347959 h 1773746"/>
              <a:gd name="connsiteX16" fmla="*/ 659218 w 2371060"/>
              <a:gd name="connsiteY16" fmla="*/ 816331 h 1773746"/>
              <a:gd name="connsiteX17" fmla="*/ 691116 w 2371060"/>
              <a:gd name="connsiteY17" fmla="*/ 1082145 h 1773746"/>
              <a:gd name="connsiteX18" fmla="*/ 723014 w 2371060"/>
              <a:gd name="connsiteY18" fmla="*/ 912024 h 1773746"/>
              <a:gd name="connsiteX19" fmla="*/ 723014 w 2371060"/>
              <a:gd name="connsiteY19" fmla="*/ 997085 h 1773746"/>
              <a:gd name="connsiteX20" fmla="*/ 808074 w 2371060"/>
              <a:gd name="connsiteY20" fmla="*/ 880127 h 1773746"/>
              <a:gd name="connsiteX21" fmla="*/ 808074 w 2371060"/>
              <a:gd name="connsiteY21" fmla="*/ 1039615 h 1773746"/>
              <a:gd name="connsiteX22" fmla="*/ 882502 w 2371060"/>
              <a:gd name="connsiteY22" fmla="*/ 826964 h 1773746"/>
              <a:gd name="connsiteX23" fmla="*/ 882502 w 2371060"/>
              <a:gd name="connsiteY23" fmla="*/ 965187 h 1773746"/>
              <a:gd name="connsiteX24" fmla="*/ 956930 w 2371060"/>
              <a:gd name="connsiteY24" fmla="*/ 784434 h 1773746"/>
              <a:gd name="connsiteX25" fmla="*/ 999460 w 2371060"/>
              <a:gd name="connsiteY25" fmla="*/ 880127 h 1773746"/>
              <a:gd name="connsiteX26" fmla="*/ 1095153 w 2371060"/>
              <a:gd name="connsiteY26" fmla="*/ 29522 h 1773746"/>
              <a:gd name="connsiteX27" fmla="*/ 1139603 w 2371060"/>
              <a:gd name="connsiteY27" fmla="*/ 195360 h 1773746"/>
              <a:gd name="connsiteX28" fmla="*/ 1222744 w 2371060"/>
              <a:gd name="connsiteY28" fmla="*/ 199643 h 1773746"/>
              <a:gd name="connsiteX29" fmla="*/ 1243714 w 2371060"/>
              <a:gd name="connsiteY29" fmla="*/ 440057 h 1773746"/>
              <a:gd name="connsiteX30" fmla="*/ 1318437 w 2371060"/>
              <a:gd name="connsiteY30" fmla="*/ 454824 h 1773746"/>
              <a:gd name="connsiteX31" fmla="*/ 1350335 w 2371060"/>
              <a:gd name="connsiteY31" fmla="*/ 433559 h 1773746"/>
              <a:gd name="connsiteX32" fmla="*/ 1403497 w 2371060"/>
              <a:gd name="connsiteY32" fmla="*/ 348499 h 1773746"/>
              <a:gd name="connsiteX33" fmla="*/ 1403497 w 2371060"/>
              <a:gd name="connsiteY33" fmla="*/ 710006 h 1773746"/>
              <a:gd name="connsiteX34" fmla="*/ 1531088 w 2371060"/>
              <a:gd name="connsiteY34" fmla="*/ 401662 h 1773746"/>
              <a:gd name="connsiteX35" fmla="*/ 1541721 w 2371060"/>
              <a:gd name="connsiteY35" fmla="*/ 646210 h 1773746"/>
              <a:gd name="connsiteX36" fmla="*/ 1648046 w 2371060"/>
              <a:gd name="connsiteY36" fmla="*/ 380396 h 1773746"/>
              <a:gd name="connsiteX37" fmla="*/ 1648046 w 2371060"/>
              <a:gd name="connsiteY37" fmla="*/ 571782 h 1773746"/>
              <a:gd name="connsiteX38" fmla="*/ 1722474 w 2371060"/>
              <a:gd name="connsiteY38" fmla="*/ 316601 h 1773746"/>
              <a:gd name="connsiteX39" fmla="*/ 1733107 w 2371060"/>
              <a:gd name="connsiteY39" fmla="*/ 433559 h 1773746"/>
              <a:gd name="connsiteX40" fmla="*/ 1754372 w 2371060"/>
              <a:gd name="connsiteY40" fmla="*/ 614313 h 1773746"/>
              <a:gd name="connsiteX41" fmla="*/ 1796902 w 2371060"/>
              <a:gd name="connsiteY41" fmla="*/ 359131 h 1773746"/>
              <a:gd name="connsiteX42" fmla="*/ 1796902 w 2371060"/>
              <a:gd name="connsiteY42" fmla="*/ 561150 h 1773746"/>
              <a:gd name="connsiteX43" fmla="*/ 1860697 w 2371060"/>
              <a:gd name="connsiteY43" fmla="*/ 380396 h 1773746"/>
              <a:gd name="connsiteX44" fmla="*/ 1892595 w 2371060"/>
              <a:gd name="connsiteY44" fmla="*/ 975820 h 1773746"/>
              <a:gd name="connsiteX45" fmla="*/ 1956390 w 2371060"/>
              <a:gd name="connsiteY45" fmla="*/ 752536 h 1773746"/>
              <a:gd name="connsiteX46" fmla="*/ 1956390 w 2371060"/>
              <a:gd name="connsiteY46" fmla="*/ 837596 h 1773746"/>
              <a:gd name="connsiteX47" fmla="*/ 2020186 w 2371060"/>
              <a:gd name="connsiteY47" fmla="*/ 731271 h 1773746"/>
              <a:gd name="connsiteX48" fmla="*/ 2041451 w 2371060"/>
              <a:gd name="connsiteY48" fmla="*/ 773801 h 1773746"/>
              <a:gd name="connsiteX49" fmla="*/ 2094614 w 2371060"/>
              <a:gd name="connsiteY49" fmla="*/ 635578 h 1773746"/>
              <a:gd name="connsiteX50" fmla="*/ 2105246 w 2371060"/>
              <a:gd name="connsiteY50" fmla="*/ 954555 h 1773746"/>
              <a:gd name="connsiteX51" fmla="*/ 2105246 w 2371060"/>
              <a:gd name="connsiteY51" fmla="*/ 699373 h 1773746"/>
              <a:gd name="connsiteX52" fmla="*/ 2115879 w 2371060"/>
              <a:gd name="connsiteY52" fmla="*/ 848229 h 1773746"/>
              <a:gd name="connsiteX53" fmla="*/ 2158409 w 2371060"/>
              <a:gd name="connsiteY53" fmla="*/ 699373 h 1773746"/>
              <a:gd name="connsiteX54" fmla="*/ 2232837 w 2371060"/>
              <a:gd name="connsiteY54" fmla="*/ 795066 h 1773746"/>
              <a:gd name="connsiteX55" fmla="*/ 2296632 w 2371060"/>
              <a:gd name="connsiteY55" fmla="*/ 635578 h 1773746"/>
              <a:gd name="connsiteX56" fmla="*/ 2296632 w 2371060"/>
              <a:gd name="connsiteY56" fmla="*/ 869494 h 1773746"/>
              <a:gd name="connsiteX57" fmla="*/ 2371060 w 2371060"/>
              <a:gd name="connsiteY57" fmla="*/ 635578 h 177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371060" h="1773746">
                <a:moveTo>
                  <a:pt x="0" y="1209736"/>
                </a:moveTo>
                <a:cubicBezTo>
                  <a:pt x="7974" y="1297455"/>
                  <a:pt x="15948" y="1385174"/>
                  <a:pt x="31897" y="1433020"/>
                </a:cubicBezTo>
                <a:cubicBezTo>
                  <a:pt x="47846" y="1480866"/>
                  <a:pt x="85060" y="1525169"/>
                  <a:pt x="95693" y="1496815"/>
                </a:cubicBezTo>
                <a:cubicBezTo>
                  <a:pt x="106326" y="1468461"/>
                  <a:pt x="92149" y="1275304"/>
                  <a:pt x="95693" y="1262899"/>
                </a:cubicBezTo>
                <a:cubicBezTo>
                  <a:pt x="99237" y="1250494"/>
                  <a:pt x="113414" y="1372769"/>
                  <a:pt x="116958" y="1422387"/>
                </a:cubicBezTo>
                <a:cubicBezTo>
                  <a:pt x="120502" y="1472005"/>
                  <a:pt x="104553" y="1569470"/>
                  <a:pt x="116958" y="1560610"/>
                </a:cubicBezTo>
                <a:cubicBezTo>
                  <a:pt x="129363" y="1551750"/>
                  <a:pt x="178981" y="1333782"/>
                  <a:pt x="191386" y="1369224"/>
                </a:cubicBezTo>
                <a:cubicBezTo>
                  <a:pt x="203791" y="1404666"/>
                  <a:pt x="173665" y="1759085"/>
                  <a:pt x="191386" y="1773262"/>
                </a:cubicBezTo>
                <a:cubicBezTo>
                  <a:pt x="209107" y="1787439"/>
                  <a:pt x="279990" y="1486183"/>
                  <a:pt x="297711" y="1454285"/>
                </a:cubicBezTo>
                <a:cubicBezTo>
                  <a:pt x="315432" y="1422387"/>
                  <a:pt x="295939" y="1608456"/>
                  <a:pt x="297711" y="1581875"/>
                </a:cubicBezTo>
                <a:cubicBezTo>
                  <a:pt x="299483" y="1555294"/>
                  <a:pt x="306572" y="1293024"/>
                  <a:pt x="308344" y="1294796"/>
                </a:cubicBezTo>
                <a:cubicBezTo>
                  <a:pt x="310116" y="1296568"/>
                  <a:pt x="299484" y="1578331"/>
                  <a:pt x="308344" y="1592508"/>
                </a:cubicBezTo>
                <a:cubicBezTo>
                  <a:pt x="317204" y="1606685"/>
                  <a:pt x="350875" y="1394034"/>
                  <a:pt x="361507" y="1379857"/>
                </a:cubicBezTo>
                <a:cubicBezTo>
                  <a:pt x="372139" y="1365680"/>
                  <a:pt x="352646" y="1542890"/>
                  <a:pt x="372139" y="1507448"/>
                </a:cubicBezTo>
                <a:cubicBezTo>
                  <a:pt x="391632" y="1472006"/>
                  <a:pt x="437707" y="1193787"/>
                  <a:pt x="478465" y="1167206"/>
                </a:cubicBezTo>
                <a:cubicBezTo>
                  <a:pt x="519223" y="1140625"/>
                  <a:pt x="586563" y="1406438"/>
                  <a:pt x="616688" y="1347959"/>
                </a:cubicBezTo>
                <a:cubicBezTo>
                  <a:pt x="646813" y="1289480"/>
                  <a:pt x="646813" y="860633"/>
                  <a:pt x="659218" y="816331"/>
                </a:cubicBezTo>
                <a:cubicBezTo>
                  <a:pt x="671623" y="772029"/>
                  <a:pt x="680483" y="1066196"/>
                  <a:pt x="691116" y="1082145"/>
                </a:cubicBezTo>
                <a:cubicBezTo>
                  <a:pt x="701749" y="1098094"/>
                  <a:pt x="717698" y="926201"/>
                  <a:pt x="723014" y="912024"/>
                </a:cubicBezTo>
                <a:cubicBezTo>
                  <a:pt x="728330" y="897847"/>
                  <a:pt x="708837" y="1002401"/>
                  <a:pt x="723014" y="997085"/>
                </a:cubicBezTo>
                <a:cubicBezTo>
                  <a:pt x="737191" y="991769"/>
                  <a:pt x="793897" y="873039"/>
                  <a:pt x="808074" y="880127"/>
                </a:cubicBezTo>
                <a:cubicBezTo>
                  <a:pt x="822251" y="887215"/>
                  <a:pt x="795669" y="1048475"/>
                  <a:pt x="808074" y="1039615"/>
                </a:cubicBezTo>
                <a:cubicBezTo>
                  <a:pt x="820479" y="1030755"/>
                  <a:pt x="870097" y="839369"/>
                  <a:pt x="882502" y="826964"/>
                </a:cubicBezTo>
                <a:cubicBezTo>
                  <a:pt x="894907" y="814559"/>
                  <a:pt x="870097" y="972275"/>
                  <a:pt x="882502" y="965187"/>
                </a:cubicBezTo>
                <a:cubicBezTo>
                  <a:pt x="894907" y="958099"/>
                  <a:pt x="937437" y="798611"/>
                  <a:pt x="956930" y="784434"/>
                </a:cubicBezTo>
                <a:cubicBezTo>
                  <a:pt x="976423" y="770257"/>
                  <a:pt x="976423" y="1005946"/>
                  <a:pt x="999460" y="880127"/>
                </a:cubicBezTo>
                <a:cubicBezTo>
                  <a:pt x="1022497" y="754308"/>
                  <a:pt x="1071796" y="143650"/>
                  <a:pt x="1095153" y="29522"/>
                </a:cubicBezTo>
                <a:cubicBezTo>
                  <a:pt x="1118510" y="-84606"/>
                  <a:pt x="1118338" y="167006"/>
                  <a:pt x="1139603" y="195360"/>
                </a:cubicBezTo>
                <a:cubicBezTo>
                  <a:pt x="1160868" y="223714"/>
                  <a:pt x="1205392" y="158860"/>
                  <a:pt x="1222744" y="199643"/>
                </a:cubicBezTo>
                <a:cubicBezTo>
                  <a:pt x="1240096" y="240426"/>
                  <a:pt x="1227765" y="397527"/>
                  <a:pt x="1243714" y="440057"/>
                </a:cubicBezTo>
                <a:cubicBezTo>
                  <a:pt x="1259663" y="482587"/>
                  <a:pt x="1300667" y="455907"/>
                  <a:pt x="1318437" y="454824"/>
                </a:cubicBezTo>
                <a:cubicBezTo>
                  <a:pt x="1336207" y="453741"/>
                  <a:pt x="1336158" y="451280"/>
                  <a:pt x="1350335" y="433559"/>
                </a:cubicBezTo>
                <a:cubicBezTo>
                  <a:pt x="1364512" y="415838"/>
                  <a:pt x="1394637" y="302424"/>
                  <a:pt x="1403497" y="348499"/>
                </a:cubicBezTo>
                <a:cubicBezTo>
                  <a:pt x="1412357" y="394574"/>
                  <a:pt x="1382232" y="701146"/>
                  <a:pt x="1403497" y="710006"/>
                </a:cubicBezTo>
                <a:cubicBezTo>
                  <a:pt x="1424762" y="718866"/>
                  <a:pt x="1508051" y="412295"/>
                  <a:pt x="1531088" y="401662"/>
                </a:cubicBezTo>
                <a:cubicBezTo>
                  <a:pt x="1554125" y="391029"/>
                  <a:pt x="1522228" y="649754"/>
                  <a:pt x="1541721" y="646210"/>
                </a:cubicBezTo>
                <a:cubicBezTo>
                  <a:pt x="1561214" y="642666"/>
                  <a:pt x="1630325" y="392801"/>
                  <a:pt x="1648046" y="380396"/>
                </a:cubicBezTo>
                <a:cubicBezTo>
                  <a:pt x="1665767" y="367991"/>
                  <a:pt x="1635641" y="582414"/>
                  <a:pt x="1648046" y="571782"/>
                </a:cubicBezTo>
                <a:cubicBezTo>
                  <a:pt x="1660451" y="561150"/>
                  <a:pt x="1708297" y="339638"/>
                  <a:pt x="1722474" y="316601"/>
                </a:cubicBezTo>
                <a:cubicBezTo>
                  <a:pt x="1736651" y="293564"/>
                  <a:pt x="1727791" y="383940"/>
                  <a:pt x="1733107" y="433559"/>
                </a:cubicBezTo>
                <a:cubicBezTo>
                  <a:pt x="1738423" y="483178"/>
                  <a:pt x="1743740" y="626718"/>
                  <a:pt x="1754372" y="614313"/>
                </a:cubicBezTo>
                <a:cubicBezTo>
                  <a:pt x="1765004" y="601908"/>
                  <a:pt x="1789814" y="367992"/>
                  <a:pt x="1796902" y="359131"/>
                </a:cubicBezTo>
                <a:cubicBezTo>
                  <a:pt x="1803990" y="350270"/>
                  <a:pt x="1786270" y="557606"/>
                  <a:pt x="1796902" y="561150"/>
                </a:cubicBezTo>
                <a:cubicBezTo>
                  <a:pt x="1807534" y="564694"/>
                  <a:pt x="1844748" y="311284"/>
                  <a:pt x="1860697" y="380396"/>
                </a:cubicBezTo>
                <a:cubicBezTo>
                  <a:pt x="1876646" y="449508"/>
                  <a:pt x="1876646" y="913797"/>
                  <a:pt x="1892595" y="975820"/>
                </a:cubicBezTo>
                <a:cubicBezTo>
                  <a:pt x="1908544" y="1037843"/>
                  <a:pt x="1945758" y="775573"/>
                  <a:pt x="1956390" y="752536"/>
                </a:cubicBezTo>
                <a:cubicBezTo>
                  <a:pt x="1967022" y="729499"/>
                  <a:pt x="1945757" y="841140"/>
                  <a:pt x="1956390" y="837596"/>
                </a:cubicBezTo>
                <a:cubicBezTo>
                  <a:pt x="1967023" y="834052"/>
                  <a:pt x="2006009" y="741903"/>
                  <a:pt x="2020186" y="731271"/>
                </a:cubicBezTo>
                <a:cubicBezTo>
                  <a:pt x="2034363" y="720639"/>
                  <a:pt x="2029046" y="789750"/>
                  <a:pt x="2041451" y="773801"/>
                </a:cubicBezTo>
                <a:cubicBezTo>
                  <a:pt x="2053856" y="757852"/>
                  <a:pt x="2083981" y="605452"/>
                  <a:pt x="2094614" y="635578"/>
                </a:cubicBezTo>
                <a:cubicBezTo>
                  <a:pt x="2105247" y="665704"/>
                  <a:pt x="2103474" y="943922"/>
                  <a:pt x="2105246" y="954555"/>
                </a:cubicBezTo>
                <a:cubicBezTo>
                  <a:pt x="2107018" y="965188"/>
                  <a:pt x="2103474" y="717094"/>
                  <a:pt x="2105246" y="699373"/>
                </a:cubicBezTo>
                <a:cubicBezTo>
                  <a:pt x="2107018" y="681652"/>
                  <a:pt x="2107019" y="848229"/>
                  <a:pt x="2115879" y="848229"/>
                </a:cubicBezTo>
                <a:cubicBezTo>
                  <a:pt x="2124739" y="848229"/>
                  <a:pt x="2138916" y="708233"/>
                  <a:pt x="2158409" y="699373"/>
                </a:cubicBezTo>
                <a:cubicBezTo>
                  <a:pt x="2177902" y="690513"/>
                  <a:pt x="2209800" y="805699"/>
                  <a:pt x="2232837" y="795066"/>
                </a:cubicBezTo>
                <a:cubicBezTo>
                  <a:pt x="2255874" y="784433"/>
                  <a:pt x="2286000" y="623173"/>
                  <a:pt x="2296632" y="635578"/>
                </a:cubicBezTo>
                <a:cubicBezTo>
                  <a:pt x="2307264" y="647983"/>
                  <a:pt x="2284227" y="869494"/>
                  <a:pt x="2296632" y="869494"/>
                </a:cubicBezTo>
                <a:cubicBezTo>
                  <a:pt x="2309037" y="869494"/>
                  <a:pt x="2371060" y="635578"/>
                  <a:pt x="2371060" y="635578"/>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6" name="Freeform 25"/>
          <p:cNvSpPr/>
          <p:nvPr/>
        </p:nvSpPr>
        <p:spPr>
          <a:xfrm>
            <a:off x="4083439" y="1716982"/>
            <a:ext cx="1821744" cy="923299"/>
          </a:xfrm>
          <a:custGeom>
            <a:avLst/>
            <a:gdLst>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17600 w 2428992"/>
              <a:gd name="connsiteY31" fmla="*/ 571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12950 w 2428992"/>
              <a:gd name="connsiteY58" fmla="*/ 419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55700 w 2428992"/>
              <a:gd name="connsiteY31" fmla="*/ 825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12950 w 2428992"/>
              <a:gd name="connsiteY58" fmla="*/ 419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55700 w 2428992"/>
              <a:gd name="connsiteY31" fmla="*/ 825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32000 w 2428992"/>
              <a:gd name="connsiteY58" fmla="*/ 292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428992" h="1231065">
                <a:moveTo>
                  <a:pt x="0" y="781050"/>
                </a:moveTo>
                <a:cubicBezTo>
                  <a:pt x="26458" y="649287"/>
                  <a:pt x="52917" y="517525"/>
                  <a:pt x="69850" y="533400"/>
                </a:cubicBezTo>
                <a:cubicBezTo>
                  <a:pt x="86783" y="549275"/>
                  <a:pt x="92075" y="866775"/>
                  <a:pt x="101600" y="876300"/>
                </a:cubicBezTo>
                <a:cubicBezTo>
                  <a:pt x="111125" y="885825"/>
                  <a:pt x="115358" y="709083"/>
                  <a:pt x="127000" y="590550"/>
                </a:cubicBezTo>
                <a:cubicBezTo>
                  <a:pt x="138642" y="472017"/>
                  <a:pt x="159808" y="215900"/>
                  <a:pt x="171450" y="165100"/>
                </a:cubicBezTo>
                <a:cubicBezTo>
                  <a:pt x="183092" y="114300"/>
                  <a:pt x="186267" y="274108"/>
                  <a:pt x="196850" y="285750"/>
                </a:cubicBezTo>
                <a:cubicBezTo>
                  <a:pt x="207433" y="297392"/>
                  <a:pt x="229658" y="219075"/>
                  <a:pt x="234950" y="234950"/>
                </a:cubicBezTo>
                <a:cubicBezTo>
                  <a:pt x="240242" y="250825"/>
                  <a:pt x="220133" y="374650"/>
                  <a:pt x="228600" y="381000"/>
                </a:cubicBezTo>
                <a:cubicBezTo>
                  <a:pt x="237067" y="387350"/>
                  <a:pt x="271992" y="281517"/>
                  <a:pt x="285750" y="273050"/>
                </a:cubicBezTo>
                <a:cubicBezTo>
                  <a:pt x="299508" y="264583"/>
                  <a:pt x="297392" y="330200"/>
                  <a:pt x="311150" y="330200"/>
                </a:cubicBezTo>
                <a:cubicBezTo>
                  <a:pt x="324908" y="330200"/>
                  <a:pt x="358775" y="274108"/>
                  <a:pt x="368300" y="273050"/>
                </a:cubicBezTo>
                <a:cubicBezTo>
                  <a:pt x="377825" y="271992"/>
                  <a:pt x="343958" y="333375"/>
                  <a:pt x="368300" y="323850"/>
                </a:cubicBezTo>
                <a:cubicBezTo>
                  <a:pt x="392642" y="314325"/>
                  <a:pt x="480483" y="221192"/>
                  <a:pt x="514350" y="215900"/>
                </a:cubicBezTo>
                <a:cubicBezTo>
                  <a:pt x="548217" y="210608"/>
                  <a:pt x="551392" y="212725"/>
                  <a:pt x="571500" y="292100"/>
                </a:cubicBezTo>
                <a:cubicBezTo>
                  <a:pt x="591608" y="371475"/>
                  <a:pt x="620183" y="642408"/>
                  <a:pt x="635000" y="692150"/>
                </a:cubicBezTo>
                <a:cubicBezTo>
                  <a:pt x="649817" y="741892"/>
                  <a:pt x="651933" y="590550"/>
                  <a:pt x="660400" y="590550"/>
                </a:cubicBezTo>
                <a:cubicBezTo>
                  <a:pt x="668867" y="590550"/>
                  <a:pt x="676275" y="690033"/>
                  <a:pt x="685800" y="692150"/>
                </a:cubicBezTo>
                <a:cubicBezTo>
                  <a:pt x="695325" y="694267"/>
                  <a:pt x="706967" y="604308"/>
                  <a:pt x="717550" y="603250"/>
                </a:cubicBezTo>
                <a:cubicBezTo>
                  <a:pt x="728133" y="602192"/>
                  <a:pt x="735542" y="680508"/>
                  <a:pt x="749300" y="685800"/>
                </a:cubicBezTo>
                <a:cubicBezTo>
                  <a:pt x="763058" y="691092"/>
                  <a:pt x="788458" y="635000"/>
                  <a:pt x="800100" y="635000"/>
                </a:cubicBezTo>
                <a:cubicBezTo>
                  <a:pt x="811742" y="635000"/>
                  <a:pt x="813858" y="685800"/>
                  <a:pt x="819150" y="685800"/>
                </a:cubicBezTo>
                <a:cubicBezTo>
                  <a:pt x="824442" y="685800"/>
                  <a:pt x="827617" y="576792"/>
                  <a:pt x="831850" y="635000"/>
                </a:cubicBezTo>
                <a:cubicBezTo>
                  <a:pt x="836083" y="693208"/>
                  <a:pt x="832908" y="938742"/>
                  <a:pt x="844550" y="1035050"/>
                </a:cubicBezTo>
                <a:cubicBezTo>
                  <a:pt x="856192" y="1131358"/>
                  <a:pt x="886883" y="1283758"/>
                  <a:pt x="901700" y="1212850"/>
                </a:cubicBezTo>
                <a:cubicBezTo>
                  <a:pt x="916517" y="1141942"/>
                  <a:pt x="928158" y="699558"/>
                  <a:pt x="933450" y="609600"/>
                </a:cubicBezTo>
                <a:cubicBezTo>
                  <a:pt x="938742" y="519642"/>
                  <a:pt x="927100" y="672042"/>
                  <a:pt x="933450" y="673100"/>
                </a:cubicBezTo>
                <a:cubicBezTo>
                  <a:pt x="939800" y="674158"/>
                  <a:pt x="963083" y="618067"/>
                  <a:pt x="971550" y="615950"/>
                </a:cubicBezTo>
                <a:cubicBezTo>
                  <a:pt x="980017" y="613833"/>
                  <a:pt x="980017" y="663575"/>
                  <a:pt x="984250" y="660400"/>
                </a:cubicBezTo>
                <a:cubicBezTo>
                  <a:pt x="988483" y="657225"/>
                  <a:pt x="988483" y="592667"/>
                  <a:pt x="996950" y="596900"/>
                </a:cubicBezTo>
                <a:cubicBezTo>
                  <a:pt x="1005417" y="601133"/>
                  <a:pt x="1016000" y="717550"/>
                  <a:pt x="1035050" y="685800"/>
                </a:cubicBezTo>
                <a:cubicBezTo>
                  <a:pt x="1054100" y="654050"/>
                  <a:pt x="1091142" y="383117"/>
                  <a:pt x="1111250" y="406400"/>
                </a:cubicBezTo>
                <a:cubicBezTo>
                  <a:pt x="1131358" y="429683"/>
                  <a:pt x="1143000" y="806450"/>
                  <a:pt x="1155700" y="825500"/>
                </a:cubicBezTo>
                <a:cubicBezTo>
                  <a:pt x="1168400" y="844550"/>
                  <a:pt x="1166283" y="573617"/>
                  <a:pt x="1187450" y="520700"/>
                </a:cubicBezTo>
                <a:cubicBezTo>
                  <a:pt x="1208617" y="467783"/>
                  <a:pt x="1267883" y="502708"/>
                  <a:pt x="1282700" y="508000"/>
                </a:cubicBezTo>
                <a:cubicBezTo>
                  <a:pt x="1297517" y="513292"/>
                  <a:pt x="1262592" y="543983"/>
                  <a:pt x="1276350" y="552450"/>
                </a:cubicBezTo>
                <a:cubicBezTo>
                  <a:pt x="1290108" y="560917"/>
                  <a:pt x="1350433" y="565150"/>
                  <a:pt x="1365250" y="558800"/>
                </a:cubicBezTo>
                <a:cubicBezTo>
                  <a:pt x="1380067" y="552450"/>
                  <a:pt x="1355725" y="516467"/>
                  <a:pt x="1365250" y="514350"/>
                </a:cubicBezTo>
                <a:cubicBezTo>
                  <a:pt x="1374775" y="512233"/>
                  <a:pt x="1409700" y="556683"/>
                  <a:pt x="1422400" y="546100"/>
                </a:cubicBezTo>
                <a:cubicBezTo>
                  <a:pt x="1435100" y="535517"/>
                  <a:pt x="1435100" y="452967"/>
                  <a:pt x="1441450" y="450850"/>
                </a:cubicBezTo>
                <a:cubicBezTo>
                  <a:pt x="1447800" y="448733"/>
                  <a:pt x="1449917" y="546100"/>
                  <a:pt x="1460500" y="533400"/>
                </a:cubicBezTo>
                <a:cubicBezTo>
                  <a:pt x="1471083" y="520700"/>
                  <a:pt x="1495425" y="378883"/>
                  <a:pt x="1504950" y="374650"/>
                </a:cubicBezTo>
                <a:cubicBezTo>
                  <a:pt x="1514475" y="370417"/>
                  <a:pt x="1509183" y="500592"/>
                  <a:pt x="1517650" y="508000"/>
                </a:cubicBezTo>
                <a:cubicBezTo>
                  <a:pt x="1526117" y="515408"/>
                  <a:pt x="1540934" y="407458"/>
                  <a:pt x="1555750" y="419100"/>
                </a:cubicBezTo>
                <a:cubicBezTo>
                  <a:pt x="1570566" y="430742"/>
                  <a:pt x="1597025" y="591608"/>
                  <a:pt x="1606550" y="577850"/>
                </a:cubicBezTo>
                <a:cubicBezTo>
                  <a:pt x="1616075" y="564092"/>
                  <a:pt x="1611842" y="338667"/>
                  <a:pt x="1612900" y="336550"/>
                </a:cubicBezTo>
                <a:cubicBezTo>
                  <a:pt x="1613958" y="334433"/>
                  <a:pt x="1602317" y="537633"/>
                  <a:pt x="1612900" y="565150"/>
                </a:cubicBezTo>
                <a:cubicBezTo>
                  <a:pt x="1623483" y="592667"/>
                  <a:pt x="1656292" y="539750"/>
                  <a:pt x="1676400" y="501650"/>
                </a:cubicBezTo>
                <a:cubicBezTo>
                  <a:pt x="1696508" y="463550"/>
                  <a:pt x="1724025" y="334433"/>
                  <a:pt x="1733550" y="336550"/>
                </a:cubicBezTo>
                <a:cubicBezTo>
                  <a:pt x="1743075" y="338667"/>
                  <a:pt x="1732492" y="501650"/>
                  <a:pt x="1733550" y="514350"/>
                </a:cubicBezTo>
                <a:cubicBezTo>
                  <a:pt x="1734608" y="527050"/>
                  <a:pt x="1734608" y="426508"/>
                  <a:pt x="1739900" y="412750"/>
                </a:cubicBezTo>
                <a:cubicBezTo>
                  <a:pt x="1745192" y="398992"/>
                  <a:pt x="1761067" y="421217"/>
                  <a:pt x="1765300" y="431800"/>
                </a:cubicBezTo>
                <a:cubicBezTo>
                  <a:pt x="1769533" y="442383"/>
                  <a:pt x="1755775" y="476250"/>
                  <a:pt x="1765300" y="476250"/>
                </a:cubicBezTo>
                <a:cubicBezTo>
                  <a:pt x="1774825" y="476250"/>
                  <a:pt x="1812925" y="430742"/>
                  <a:pt x="1822450" y="431800"/>
                </a:cubicBezTo>
                <a:cubicBezTo>
                  <a:pt x="1831975" y="432858"/>
                  <a:pt x="1820333" y="480483"/>
                  <a:pt x="1822450" y="482600"/>
                </a:cubicBezTo>
                <a:cubicBezTo>
                  <a:pt x="1824567" y="484717"/>
                  <a:pt x="1824567" y="441325"/>
                  <a:pt x="1835150" y="444500"/>
                </a:cubicBezTo>
                <a:cubicBezTo>
                  <a:pt x="1845733" y="447675"/>
                  <a:pt x="1875367" y="505883"/>
                  <a:pt x="1885950" y="501650"/>
                </a:cubicBezTo>
                <a:cubicBezTo>
                  <a:pt x="1896533" y="497417"/>
                  <a:pt x="1878542" y="418042"/>
                  <a:pt x="1898650" y="419100"/>
                </a:cubicBezTo>
                <a:cubicBezTo>
                  <a:pt x="1918758" y="420158"/>
                  <a:pt x="1984375" y="529167"/>
                  <a:pt x="2006600" y="508000"/>
                </a:cubicBezTo>
                <a:cubicBezTo>
                  <a:pt x="2028825" y="486833"/>
                  <a:pt x="2024592" y="285750"/>
                  <a:pt x="2032000" y="292100"/>
                </a:cubicBezTo>
                <a:cubicBezTo>
                  <a:pt x="2039408" y="298450"/>
                  <a:pt x="2037292" y="566208"/>
                  <a:pt x="2051050" y="546100"/>
                </a:cubicBezTo>
                <a:cubicBezTo>
                  <a:pt x="2064808" y="525992"/>
                  <a:pt x="2099733" y="213783"/>
                  <a:pt x="2114550" y="171450"/>
                </a:cubicBezTo>
                <a:cubicBezTo>
                  <a:pt x="2129367" y="129117"/>
                  <a:pt x="2134658" y="287867"/>
                  <a:pt x="2139950" y="292100"/>
                </a:cubicBezTo>
                <a:cubicBezTo>
                  <a:pt x="2145242" y="296333"/>
                  <a:pt x="2137833" y="202142"/>
                  <a:pt x="2146300" y="196850"/>
                </a:cubicBezTo>
                <a:cubicBezTo>
                  <a:pt x="2154767" y="191558"/>
                  <a:pt x="2178050" y="265642"/>
                  <a:pt x="2190750" y="260350"/>
                </a:cubicBezTo>
                <a:cubicBezTo>
                  <a:pt x="2203450" y="255058"/>
                  <a:pt x="2217208" y="169333"/>
                  <a:pt x="2222500" y="165100"/>
                </a:cubicBezTo>
                <a:cubicBezTo>
                  <a:pt x="2227792" y="160867"/>
                  <a:pt x="2208742" y="238125"/>
                  <a:pt x="2222500" y="234950"/>
                </a:cubicBezTo>
                <a:cubicBezTo>
                  <a:pt x="2236258" y="231775"/>
                  <a:pt x="2291292" y="140758"/>
                  <a:pt x="2305050" y="146050"/>
                </a:cubicBezTo>
                <a:cubicBezTo>
                  <a:pt x="2318808" y="151342"/>
                  <a:pt x="2300817" y="257175"/>
                  <a:pt x="2305050" y="266700"/>
                </a:cubicBezTo>
                <a:cubicBezTo>
                  <a:pt x="2309283" y="276225"/>
                  <a:pt x="2323042" y="204258"/>
                  <a:pt x="2330450" y="203200"/>
                </a:cubicBezTo>
                <a:cubicBezTo>
                  <a:pt x="2337858" y="202142"/>
                  <a:pt x="2346325" y="277283"/>
                  <a:pt x="2349500" y="260350"/>
                </a:cubicBezTo>
                <a:cubicBezTo>
                  <a:pt x="2352675" y="243417"/>
                  <a:pt x="2349500" y="101600"/>
                  <a:pt x="2349500" y="101600"/>
                </a:cubicBezTo>
                <a:cubicBezTo>
                  <a:pt x="2349500" y="111125"/>
                  <a:pt x="2345267" y="324908"/>
                  <a:pt x="2349500" y="317500"/>
                </a:cubicBezTo>
                <a:cubicBezTo>
                  <a:pt x="2353733" y="310092"/>
                  <a:pt x="2369608" y="69850"/>
                  <a:pt x="2374900" y="57150"/>
                </a:cubicBezTo>
                <a:cubicBezTo>
                  <a:pt x="2380192" y="44450"/>
                  <a:pt x="2372783" y="250825"/>
                  <a:pt x="2381250" y="241300"/>
                </a:cubicBezTo>
                <a:cubicBezTo>
                  <a:pt x="2389717" y="231775"/>
                  <a:pt x="2418292" y="0"/>
                  <a:pt x="2425700" y="0"/>
                </a:cubicBezTo>
                <a:cubicBezTo>
                  <a:pt x="2433108" y="0"/>
                  <a:pt x="2425700" y="241300"/>
                  <a:pt x="2425700" y="241300"/>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7" name="Freeform 26"/>
          <p:cNvSpPr/>
          <p:nvPr/>
        </p:nvSpPr>
        <p:spPr>
          <a:xfrm>
            <a:off x="4072193" y="1624225"/>
            <a:ext cx="1843088" cy="1177817"/>
          </a:xfrm>
          <a:custGeom>
            <a:avLst/>
            <a:gdLst>
              <a:gd name="connsiteX0" fmla="*/ 0 w 2457450"/>
              <a:gd name="connsiteY0" fmla="*/ 901781 h 1570423"/>
              <a:gd name="connsiteX1" fmla="*/ 38100 w 2457450"/>
              <a:gd name="connsiteY1" fmla="*/ 952581 h 1570423"/>
              <a:gd name="connsiteX2" fmla="*/ 120650 w 2457450"/>
              <a:gd name="connsiteY2" fmla="*/ 317581 h 1570423"/>
              <a:gd name="connsiteX3" fmla="*/ 152400 w 2457450"/>
              <a:gd name="connsiteY3" fmla="*/ 431881 h 1570423"/>
              <a:gd name="connsiteX4" fmla="*/ 152400 w 2457450"/>
              <a:gd name="connsiteY4" fmla="*/ 241381 h 1570423"/>
              <a:gd name="connsiteX5" fmla="*/ 171450 w 2457450"/>
              <a:gd name="connsiteY5" fmla="*/ 362031 h 1570423"/>
              <a:gd name="connsiteX6" fmla="*/ 196850 w 2457450"/>
              <a:gd name="connsiteY6" fmla="*/ 260431 h 1570423"/>
              <a:gd name="connsiteX7" fmla="*/ 215900 w 2457450"/>
              <a:gd name="connsiteY7" fmla="*/ 374731 h 1570423"/>
              <a:gd name="connsiteX8" fmla="*/ 222250 w 2457450"/>
              <a:gd name="connsiteY8" fmla="*/ 152481 h 1570423"/>
              <a:gd name="connsiteX9" fmla="*/ 247650 w 2457450"/>
              <a:gd name="connsiteY9" fmla="*/ 298531 h 1570423"/>
              <a:gd name="connsiteX10" fmla="*/ 323850 w 2457450"/>
              <a:gd name="connsiteY10" fmla="*/ 81 h 1570423"/>
              <a:gd name="connsiteX11" fmla="*/ 330200 w 2457450"/>
              <a:gd name="connsiteY11" fmla="*/ 266781 h 1570423"/>
              <a:gd name="connsiteX12" fmla="*/ 425450 w 2457450"/>
              <a:gd name="connsiteY12" fmla="*/ 114381 h 1570423"/>
              <a:gd name="connsiteX13" fmla="*/ 457200 w 2457450"/>
              <a:gd name="connsiteY13" fmla="*/ 469981 h 1570423"/>
              <a:gd name="connsiteX14" fmla="*/ 495300 w 2457450"/>
              <a:gd name="connsiteY14" fmla="*/ 241381 h 1570423"/>
              <a:gd name="connsiteX15" fmla="*/ 508000 w 2457450"/>
              <a:gd name="connsiteY15" fmla="*/ 660481 h 1570423"/>
              <a:gd name="connsiteX16" fmla="*/ 565150 w 2457450"/>
              <a:gd name="connsiteY16" fmla="*/ 482681 h 1570423"/>
              <a:gd name="connsiteX17" fmla="*/ 635000 w 2457450"/>
              <a:gd name="connsiteY17" fmla="*/ 755731 h 1570423"/>
              <a:gd name="connsiteX18" fmla="*/ 660400 w 2457450"/>
              <a:gd name="connsiteY18" fmla="*/ 82631 h 1570423"/>
              <a:gd name="connsiteX19" fmla="*/ 762000 w 2457450"/>
              <a:gd name="connsiteY19" fmla="*/ 768431 h 1570423"/>
              <a:gd name="connsiteX20" fmla="*/ 800100 w 2457450"/>
              <a:gd name="connsiteY20" fmla="*/ 444581 h 1570423"/>
              <a:gd name="connsiteX21" fmla="*/ 831850 w 2457450"/>
              <a:gd name="connsiteY21" fmla="*/ 666831 h 1570423"/>
              <a:gd name="connsiteX22" fmla="*/ 869950 w 2457450"/>
              <a:gd name="connsiteY22" fmla="*/ 539831 h 1570423"/>
              <a:gd name="connsiteX23" fmla="*/ 869950 w 2457450"/>
              <a:gd name="connsiteY23" fmla="*/ 635081 h 1570423"/>
              <a:gd name="connsiteX24" fmla="*/ 895350 w 2457450"/>
              <a:gd name="connsiteY24" fmla="*/ 571581 h 1570423"/>
              <a:gd name="connsiteX25" fmla="*/ 895350 w 2457450"/>
              <a:gd name="connsiteY25" fmla="*/ 660481 h 1570423"/>
              <a:gd name="connsiteX26" fmla="*/ 901700 w 2457450"/>
              <a:gd name="connsiteY26" fmla="*/ 603331 h 1570423"/>
              <a:gd name="connsiteX27" fmla="*/ 984250 w 2457450"/>
              <a:gd name="connsiteY27" fmla="*/ 692231 h 1570423"/>
              <a:gd name="connsiteX28" fmla="*/ 984250 w 2457450"/>
              <a:gd name="connsiteY28" fmla="*/ 647781 h 1570423"/>
              <a:gd name="connsiteX29" fmla="*/ 1016000 w 2457450"/>
              <a:gd name="connsiteY29" fmla="*/ 971631 h 1570423"/>
              <a:gd name="connsiteX30" fmla="*/ 1085850 w 2457450"/>
              <a:gd name="connsiteY30" fmla="*/ 838281 h 1570423"/>
              <a:gd name="connsiteX31" fmla="*/ 1149350 w 2457450"/>
              <a:gd name="connsiteY31" fmla="*/ 1136731 h 1570423"/>
              <a:gd name="connsiteX32" fmla="*/ 1270000 w 2457450"/>
              <a:gd name="connsiteY32" fmla="*/ 876381 h 1570423"/>
              <a:gd name="connsiteX33" fmla="*/ 1314450 w 2457450"/>
              <a:gd name="connsiteY33" fmla="*/ 1104981 h 1570423"/>
              <a:gd name="connsiteX34" fmla="*/ 1314450 w 2457450"/>
              <a:gd name="connsiteY34" fmla="*/ 952581 h 1570423"/>
              <a:gd name="connsiteX35" fmla="*/ 1352550 w 2457450"/>
              <a:gd name="connsiteY35" fmla="*/ 1085931 h 1570423"/>
              <a:gd name="connsiteX36" fmla="*/ 1473200 w 2457450"/>
              <a:gd name="connsiteY36" fmla="*/ 1282781 h 1570423"/>
              <a:gd name="connsiteX37" fmla="*/ 1473200 w 2457450"/>
              <a:gd name="connsiteY37" fmla="*/ 1085931 h 1570423"/>
              <a:gd name="connsiteX38" fmla="*/ 1555750 w 2457450"/>
              <a:gd name="connsiteY38" fmla="*/ 1251031 h 1570423"/>
              <a:gd name="connsiteX39" fmla="*/ 1587500 w 2457450"/>
              <a:gd name="connsiteY39" fmla="*/ 1225631 h 1570423"/>
              <a:gd name="connsiteX40" fmla="*/ 1657350 w 2457450"/>
              <a:gd name="connsiteY40" fmla="*/ 1562181 h 1570423"/>
              <a:gd name="connsiteX41" fmla="*/ 1682750 w 2457450"/>
              <a:gd name="connsiteY41" fmla="*/ 1473281 h 1570423"/>
              <a:gd name="connsiteX42" fmla="*/ 1682750 w 2457450"/>
              <a:gd name="connsiteY42" fmla="*/ 1543131 h 1570423"/>
              <a:gd name="connsiteX43" fmla="*/ 1708150 w 2457450"/>
              <a:gd name="connsiteY43" fmla="*/ 997031 h 1570423"/>
              <a:gd name="connsiteX44" fmla="*/ 1778000 w 2457450"/>
              <a:gd name="connsiteY44" fmla="*/ 1282781 h 1570423"/>
              <a:gd name="connsiteX45" fmla="*/ 1847850 w 2457450"/>
              <a:gd name="connsiteY45" fmla="*/ 698581 h 1570423"/>
              <a:gd name="connsiteX46" fmla="*/ 1847850 w 2457450"/>
              <a:gd name="connsiteY46" fmla="*/ 908131 h 1570423"/>
              <a:gd name="connsiteX47" fmla="*/ 1898650 w 2457450"/>
              <a:gd name="connsiteY47" fmla="*/ 533481 h 1570423"/>
              <a:gd name="connsiteX48" fmla="*/ 1936750 w 2457450"/>
              <a:gd name="connsiteY48" fmla="*/ 717631 h 1570423"/>
              <a:gd name="connsiteX49" fmla="*/ 1943100 w 2457450"/>
              <a:gd name="connsiteY49" fmla="*/ 298531 h 1570423"/>
              <a:gd name="connsiteX50" fmla="*/ 2006600 w 2457450"/>
              <a:gd name="connsiteY50" fmla="*/ 501731 h 1570423"/>
              <a:gd name="connsiteX51" fmla="*/ 2006600 w 2457450"/>
              <a:gd name="connsiteY51" fmla="*/ 342981 h 1570423"/>
              <a:gd name="connsiteX52" fmla="*/ 2057400 w 2457450"/>
              <a:gd name="connsiteY52" fmla="*/ 425531 h 1570423"/>
              <a:gd name="connsiteX53" fmla="*/ 2089150 w 2457450"/>
              <a:gd name="connsiteY53" fmla="*/ 317581 h 1570423"/>
              <a:gd name="connsiteX54" fmla="*/ 2089150 w 2457450"/>
              <a:gd name="connsiteY54" fmla="*/ 419181 h 1570423"/>
              <a:gd name="connsiteX55" fmla="*/ 2120900 w 2457450"/>
              <a:gd name="connsiteY55" fmla="*/ 355681 h 1570423"/>
              <a:gd name="connsiteX56" fmla="*/ 2120900 w 2457450"/>
              <a:gd name="connsiteY56" fmla="*/ 469981 h 1570423"/>
              <a:gd name="connsiteX57" fmla="*/ 2171700 w 2457450"/>
              <a:gd name="connsiteY57" fmla="*/ 349331 h 1570423"/>
              <a:gd name="connsiteX58" fmla="*/ 2171700 w 2457450"/>
              <a:gd name="connsiteY58" fmla="*/ 558881 h 1570423"/>
              <a:gd name="connsiteX59" fmla="*/ 2209800 w 2457450"/>
              <a:gd name="connsiteY59" fmla="*/ 323931 h 1570423"/>
              <a:gd name="connsiteX60" fmla="*/ 2209800 w 2457450"/>
              <a:gd name="connsiteY60" fmla="*/ 609681 h 1570423"/>
              <a:gd name="connsiteX61" fmla="*/ 2216150 w 2457450"/>
              <a:gd name="connsiteY61" fmla="*/ 184231 h 1570423"/>
              <a:gd name="connsiteX62" fmla="*/ 2241550 w 2457450"/>
              <a:gd name="connsiteY62" fmla="*/ 495381 h 1570423"/>
              <a:gd name="connsiteX63" fmla="*/ 2241550 w 2457450"/>
              <a:gd name="connsiteY63" fmla="*/ 330281 h 1570423"/>
              <a:gd name="connsiteX64" fmla="*/ 2286000 w 2457450"/>
              <a:gd name="connsiteY64" fmla="*/ 412831 h 1570423"/>
              <a:gd name="connsiteX65" fmla="*/ 2355850 w 2457450"/>
              <a:gd name="connsiteY65" fmla="*/ 177881 h 1570423"/>
              <a:gd name="connsiteX66" fmla="*/ 2387600 w 2457450"/>
              <a:gd name="connsiteY66" fmla="*/ 469981 h 1570423"/>
              <a:gd name="connsiteX67" fmla="*/ 2432050 w 2457450"/>
              <a:gd name="connsiteY67" fmla="*/ 235031 h 1570423"/>
              <a:gd name="connsiteX68" fmla="*/ 2457450 w 2457450"/>
              <a:gd name="connsiteY68" fmla="*/ 317581 h 157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457450" h="1570423">
                <a:moveTo>
                  <a:pt x="0" y="901781"/>
                </a:moveTo>
                <a:cubicBezTo>
                  <a:pt x="8996" y="975864"/>
                  <a:pt x="17992" y="1049948"/>
                  <a:pt x="38100" y="952581"/>
                </a:cubicBezTo>
                <a:cubicBezTo>
                  <a:pt x="58208" y="855214"/>
                  <a:pt x="101600" y="404364"/>
                  <a:pt x="120650" y="317581"/>
                </a:cubicBezTo>
                <a:cubicBezTo>
                  <a:pt x="139700" y="230798"/>
                  <a:pt x="147108" y="444581"/>
                  <a:pt x="152400" y="431881"/>
                </a:cubicBezTo>
                <a:cubicBezTo>
                  <a:pt x="157692" y="419181"/>
                  <a:pt x="149225" y="253023"/>
                  <a:pt x="152400" y="241381"/>
                </a:cubicBezTo>
                <a:cubicBezTo>
                  <a:pt x="155575" y="229739"/>
                  <a:pt x="164042" y="358856"/>
                  <a:pt x="171450" y="362031"/>
                </a:cubicBezTo>
                <a:cubicBezTo>
                  <a:pt x="178858" y="365206"/>
                  <a:pt x="189442" y="258314"/>
                  <a:pt x="196850" y="260431"/>
                </a:cubicBezTo>
                <a:cubicBezTo>
                  <a:pt x="204258" y="262548"/>
                  <a:pt x="211667" y="392723"/>
                  <a:pt x="215900" y="374731"/>
                </a:cubicBezTo>
                <a:cubicBezTo>
                  <a:pt x="220133" y="356739"/>
                  <a:pt x="216958" y="165181"/>
                  <a:pt x="222250" y="152481"/>
                </a:cubicBezTo>
                <a:cubicBezTo>
                  <a:pt x="227542" y="139781"/>
                  <a:pt x="230717" y="323931"/>
                  <a:pt x="247650" y="298531"/>
                </a:cubicBezTo>
                <a:cubicBezTo>
                  <a:pt x="264583" y="273131"/>
                  <a:pt x="310092" y="5373"/>
                  <a:pt x="323850" y="81"/>
                </a:cubicBezTo>
                <a:cubicBezTo>
                  <a:pt x="337608" y="-5211"/>
                  <a:pt x="313267" y="247731"/>
                  <a:pt x="330200" y="266781"/>
                </a:cubicBezTo>
                <a:cubicBezTo>
                  <a:pt x="347133" y="285831"/>
                  <a:pt x="404283" y="80514"/>
                  <a:pt x="425450" y="114381"/>
                </a:cubicBezTo>
                <a:cubicBezTo>
                  <a:pt x="446617" y="148248"/>
                  <a:pt x="445558" y="448814"/>
                  <a:pt x="457200" y="469981"/>
                </a:cubicBezTo>
                <a:cubicBezTo>
                  <a:pt x="468842" y="491148"/>
                  <a:pt x="486833" y="209631"/>
                  <a:pt x="495300" y="241381"/>
                </a:cubicBezTo>
                <a:cubicBezTo>
                  <a:pt x="503767" y="273131"/>
                  <a:pt x="496358" y="620264"/>
                  <a:pt x="508000" y="660481"/>
                </a:cubicBezTo>
                <a:cubicBezTo>
                  <a:pt x="519642" y="700698"/>
                  <a:pt x="543983" y="466806"/>
                  <a:pt x="565150" y="482681"/>
                </a:cubicBezTo>
                <a:cubicBezTo>
                  <a:pt x="586317" y="498556"/>
                  <a:pt x="619125" y="822406"/>
                  <a:pt x="635000" y="755731"/>
                </a:cubicBezTo>
                <a:cubicBezTo>
                  <a:pt x="650875" y="689056"/>
                  <a:pt x="639233" y="80514"/>
                  <a:pt x="660400" y="82631"/>
                </a:cubicBezTo>
                <a:cubicBezTo>
                  <a:pt x="681567" y="84748"/>
                  <a:pt x="738717" y="708106"/>
                  <a:pt x="762000" y="768431"/>
                </a:cubicBezTo>
                <a:cubicBezTo>
                  <a:pt x="785283" y="828756"/>
                  <a:pt x="788458" y="461514"/>
                  <a:pt x="800100" y="444581"/>
                </a:cubicBezTo>
                <a:cubicBezTo>
                  <a:pt x="811742" y="427648"/>
                  <a:pt x="820208" y="650956"/>
                  <a:pt x="831850" y="666831"/>
                </a:cubicBezTo>
                <a:cubicBezTo>
                  <a:pt x="843492" y="682706"/>
                  <a:pt x="863600" y="545123"/>
                  <a:pt x="869950" y="539831"/>
                </a:cubicBezTo>
                <a:cubicBezTo>
                  <a:pt x="876300" y="534539"/>
                  <a:pt x="865717" y="629789"/>
                  <a:pt x="869950" y="635081"/>
                </a:cubicBezTo>
                <a:cubicBezTo>
                  <a:pt x="874183" y="640373"/>
                  <a:pt x="891117" y="567348"/>
                  <a:pt x="895350" y="571581"/>
                </a:cubicBezTo>
                <a:cubicBezTo>
                  <a:pt x="899583" y="575814"/>
                  <a:pt x="894292" y="655190"/>
                  <a:pt x="895350" y="660481"/>
                </a:cubicBezTo>
                <a:cubicBezTo>
                  <a:pt x="896408" y="665772"/>
                  <a:pt x="886883" y="598039"/>
                  <a:pt x="901700" y="603331"/>
                </a:cubicBezTo>
                <a:cubicBezTo>
                  <a:pt x="916517" y="608623"/>
                  <a:pt x="970492" y="684823"/>
                  <a:pt x="984250" y="692231"/>
                </a:cubicBezTo>
                <a:cubicBezTo>
                  <a:pt x="998008" y="699639"/>
                  <a:pt x="978958" y="601214"/>
                  <a:pt x="984250" y="647781"/>
                </a:cubicBezTo>
                <a:cubicBezTo>
                  <a:pt x="989542" y="694348"/>
                  <a:pt x="999067" y="939881"/>
                  <a:pt x="1016000" y="971631"/>
                </a:cubicBezTo>
                <a:cubicBezTo>
                  <a:pt x="1032933" y="1003381"/>
                  <a:pt x="1063625" y="810764"/>
                  <a:pt x="1085850" y="838281"/>
                </a:cubicBezTo>
                <a:cubicBezTo>
                  <a:pt x="1108075" y="865798"/>
                  <a:pt x="1118658" y="1130381"/>
                  <a:pt x="1149350" y="1136731"/>
                </a:cubicBezTo>
                <a:cubicBezTo>
                  <a:pt x="1180042" y="1143081"/>
                  <a:pt x="1242483" y="881673"/>
                  <a:pt x="1270000" y="876381"/>
                </a:cubicBezTo>
                <a:cubicBezTo>
                  <a:pt x="1297517" y="871089"/>
                  <a:pt x="1307042" y="1092281"/>
                  <a:pt x="1314450" y="1104981"/>
                </a:cubicBezTo>
                <a:cubicBezTo>
                  <a:pt x="1321858" y="1117681"/>
                  <a:pt x="1308100" y="955756"/>
                  <a:pt x="1314450" y="952581"/>
                </a:cubicBezTo>
                <a:cubicBezTo>
                  <a:pt x="1320800" y="949406"/>
                  <a:pt x="1326092" y="1030898"/>
                  <a:pt x="1352550" y="1085931"/>
                </a:cubicBezTo>
                <a:cubicBezTo>
                  <a:pt x="1379008" y="1140964"/>
                  <a:pt x="1453092" y="1282781"/>
                  <a:pt x="1473200" y="1282781"/>
                </a:cubicBezTo>
                <a:cubicBezTo>
                  <a:pt x="1493308" y="1282781"/>
                  <a:pt x="1459442" y="1091223"/>
                  <a:pt x="1473200" y="1085931"/>
                </a:cubicBezTo>
                <a:cubicBezTo>
                  <a:pt x="1486958" y="1080639"/>
                  <a:pt x="1536700" y="1227748"/>
                  <a:pt x="1555750" y="1251031"/>
                </a:cubicBezTo>
                <a:cubicBezTo>
                  <a:pt x="1574800" y="1274314"/>
                  <a:pt x="1570567" y="1173773"/>
                  <a:pt x="1587500" y="1225631"/>
                </a:cubicBezTo>
                <a:cubicBezTo>
                  <a:pt x="1604433" y="1277489"/>
                  <a:pt x="1641475" y="1520906"/>
                  <a:pt x="1657350" y="1562181"/>
                </a:cubicBezTo>
                <a:cubicBezTo>
                  <a:pt x="1673225" y="1603456"/>
                  <a:pt x="1678517" y="1476456"/>
                  <a:pt x="1682750" y="1473281"/>
                </a:cubicBezTo>
                <a:cubicBezTo>
                  <a:pt x="1686983" y="1470106"/>
                  <a:pt x="1678517" y="1622506"/>
                  <a:pt x="1682750" y="1543131"/>
                </a:cubicBezTo>
                <a:cubicBezTo>
                  <a:pt x="1686983" y="1463756"/>
                  <a:pt x="1692275" y="1040423"/>
                  <a:pt x="1708150" y="997031"/>
                </a:cubicBezTo>
                <a:cubicBezTo>
                  <a:pt x="1724025" y="953639"/>
                  <a:pt x="1754717" y="1332523"/>
                  <a:pt x="1778000" y="1282781"/>
                </a:cubicBezTo>
                <a:cubicBezTo>
                  <a:pt x="1801283" y="1233039"/>
                  <a:pt x="1836208" y="761023"/>
                  <a:pt x="1847850" y="698581"/>
                </a:cubicBezTo>
                <a:cubicBezTo>
                  <a:pt x="1859492" y="636139"/>
                  <a:pt x="1839383" y="935648"/>
                  <a:pt x="1847850" y="908131"/>
                </a:cubicBezTo>
                <a:cubicBezTo>
                  <a:pt x="1856317" y="880614"/>
                  <a:pt x="1883833" y="565231"/>
                  <a:pt x="1898650" y="533481"/>
                </a:cubicBezTo>
                <a:cubicBezTo>
                  <a:pt x="1913467" y="501731"/>
                  <a:pt x="1929342" y="756789"/>
                  <a:pt x="1936750" y="717631"/>
                </a:cubicBezTo>
                <a:cubicBezTo>
                  <a:pt x="1944158" y="678473"/>
                  <a:pt x="1931458" y="334514"/>
                  <a:pt x="1943100" y="298531"/>
                </a:cubicBezTo>
                <a:cubicBezTo>
                  <a:pt x="1954742" y="262548"/>
                  <a:pt x="1996017" y="494323"/>
                  <a:pt x="2006600" y="501731"/>
                </a:cubicBezTo>
                <a:cubicBezTo>
                  <a:pt x="2017183" y="509139"/>
                  <a:pt x="1998133" y="355681"/>
                  <a:pt x="2006600" y="342981"/>
                </a:cubicBezTo>
                <a:cubicBezTo>
                  <a:pt x="2015067" y="330281"/>
                  <a:pt x="2043642" y="429764"/>
                  <a:pt x="2057400" y="425531"/>
                </a:cubicBezTo>
                <a:cubicBezTo>
                  <a:pt x="2071158" y="421298"/>
                  <a:pt x="2083859" y="318639"/>
                  <a:pt x="2089150" y="317581"/>
                </a:cubicBezTo>
                <a:cubicBezTo>
                  <a:pt x="2094441" y="316523"/>
                  <a:pt x="2083858" y="412831"/>
                  <a:pt x="2089150" y="419181"/>
                </a:cubicBezTo>
                <a:cubicBezTo>
                  <a:pt x="2094442" y="425531"/>
                  <a:pt x="2115608" y="347214"/>
                  <a:pt x="2120900" y="355681"/>
                </a:cubicBezTo>
                <a:cubicBezTo>
                  <a:pt x="2126192" y="364148"/>
                  <a:pt x="2112433" y="471039"/>
                  <a:pt x="2120900" y="469981"/>
                </a:cubicBezTo>
                <a:cubicBezTo>
                  <a:pt x="2129367" y="468923"/>
                  <a:pt x="2163233" y="334514"/>
                  <a:pt x="2171700" y="349331"/>
                </a:cubicBezTo>
                <a:cubicBezTo>
                  <a:pt x="2180167" y="364148"/>
                  <a:pt x="2165350" y="563114"/>
                  <a:pt x="2171700" y="558881"/>
                </a:cubicBezTo>
                <a:cubicBezTo>
                  <a:pt x="2178050" y="554648"/>
                  <a:pt x="2203450" y="315464"/>
                  <a:pt x="2209800" y="323931"/>
                </a:cubicBezTo>
                <a:cubicBezTo>
                  <a:pt x="2216150" y="332398"/>
                  <a:pt x="2208742" y="632964"/>
                  <a:pt x="2209800" y="609681"/>
                </a:cubicBezTo>
                <a:cubicBezTo>
                  <a:pt x="2210858" y="586398"/>
                  <a:pt x="2210858" y="203281"/>
                  <a:pt x="2216150" y="184231"/>
                </a:cubicBezTo>
                <a:cubicBezTo>
                  <a:pt x="2221442" y="165181"/>
                  <a:pt x="2237317" y="471039"/>
                  <a:pt x="2241550" y="495381"/>
                </a:cubicBezTo>
                <a:cubicBezTo>
                  <a:pt x="2245783" y="519723"/>
                  <a:pt x="2234142" y="344039"/>
                  <a:pt x="2241550" y="330281"/>
                </a:cubicBezTo>
                <a:cubicBezTo>
                  <a:pt x="2248958" y="316523"/>
                  <a:pt x="2266950" y="438231"/>
                  <a:pt x="2286000" y="412831"/>
                </a:cubicBezTo>
                <a:cubicBezTo>
                  <a:pt x="2305050" y="387431"/>
                  <a:pt x="2338917" y="168356"/>
                  <a:pt x="2355850" y="177881"/>
                </a:cubicBezTo>
                <a:cubicBezTo>
                  <a:pt x="2372783" y="187406"/>
                  <a:pt x="2374900" y="460456"/>
                  <a:pt x="2387600" y="469981"/>
                </a:cubicBezTo>
                <a:cubicBezTo>
                  <a:pt x="2400300" y="479506"/>
                  <a:pt x="2420408" y="260431"/>
                  <a:pt x="2432050" y="235031"/>
                </a:cubicBezTo>
                <a:cubicBezTo>
                  <a:pt x="2443692" y="209631"/>
                  <a:pt x="2457450" y="317581"/>
                  <a:pt x="2457450" y="317581"/>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8" name="Freeform 27"/>
          <p:cNvSpPr/>
          <p:nvPr/>
        </p:nvSpPr>
        <p:spPr>
          <a:xfrm>
            <a:off x="4072194" y="1796311"/>
            <a:ext cx="1952625" cy="714529"/>
          </a:xfrm>
          <a:custGeom>
            <a:avLst/>
            <a:gdLst>
              <a:gd name="connsiteX0" fmla="*/ 0 w 2603500"/>
              <a:gd name="connsiteY0" fmla="*/ 673293 h 952705"/>
              <a:gd name="connsiteX1" fmla="*/ 50800 w 2603500"/>
              <a:gd name="connsiteY1" fmla="*/ 952693 h 952705"/>
              <a:gd name="connsiteX2" fmla="*/ 120650 w 2603500"/>
              <a:gd name="connsiteY2" fmla="*/ 685993 h 952705"/>
              <a:gd name="connsiteX3" fmla="*/ 133350 w 2603500"/>
              <a:gd name="connsiteY3" fmla="*/ 914593 h 952705"/>
              <a:gd name="connsiteX4" fmla="*/ 209550 w 2603500"/>
              <a:gd name="connsiteY4" fmla="*/ 692343 h 952705"/>
              <a:gd name="connsiteX5" fmla="*/ 234950 w 2603500"/>
              <a:gd name="connsiteY5" fmla="*/ 793943 h 952705"/>
              <a:gd name="connsiteX6" fmla="*/ 298450 w 2603500"/>
              <a:gd name="connsiteY6" fmla="*/ 660593 h 952705"/>
              <a:gd name="connsiteX7" fmla="*/ 336550 w 2603500"/>
              <a:gd name="connsiteY7" fmla="*/ 812993 h 952705"/>
              <a:gd name="connsiteX8" fmla="*/ 406400 w 2603500"/>
              <a:gd name="connsiteY8" fmla="*/ 711393 h 952705"/>
              <a:gd name="connsiteX9" fmla="*/ 482600 w 2603500"/>
              <a:gd name="connsiteY9" fmla="*/ 908243 h 952705"/>
              <a:gd name="connsiteX10" fmla="*/ 520700 w 2603500"/>
              <a:gd name="connsiteY10" fmla="*/ 711393 h 952705"/>
              <a:gd name="connsiteX11" fmla="*/ 584200 w 2603500"/>
              <a:gd name="connsiteY11" fmla="*/ 819343 h 952705"/>
              <a:gd name="connsiteX12" fmla="*/ 692150 w 2603500"/>
              <a:gd name="connsiteY12" fmla="*/ 838393 h 952705"/>
              <a:gd name="connsiteX13" fmla="*/ 692150 w 2603500"/>
              <a:gd name="connsiteY13" fmla="*/ 933643 h 952705"/>
              <a:gd name="connsiteX14" fmla="*/ 723900 w 2603500"/>
              <a:gd name="connsiteY14" fmla="*/ 711393 h 952705"/>
              <a:gd name="connsiteX15" fmla="*/ 736600 w 2603500"/>
              <a:gd name="connsiteY15" fmla="*/ 825693 h 952705"/>
              <a:gd name="connsiteX16" fmla="*/ 812800 w 2603500"/>
              <a:gd name="connsiteY16" fmla="*/ 622493 h 952705"/>
              <a:gd name="connsiteX17" fmla="*/ 825500 w 2603500"/>
              <a:gd name="connsiteY17" fmla="*/ 698693 h 952705"/>
              <a:gd name="connsiteX18" fmla="*/ 895350 w 2603500"/>
              <a:gd name="connsiteY18" fmla="*/ 482793 h 952705"/>
              <a:gd name="connsiteX19" fmla="*/ 908050 w 2603500"/>
              <a:gd name="connsiteY19" fmla="*/ 584393 h 952705"/>
              <a:gd name="connsiteX20" fmla="*/ 908050 w 2603500"/>
              <a:gd name="connsiteY20" fmla="*/ 451043 h 952705"/>
              <a:gd name="connsiteX21" fmla="*/ 984250 w 2603500"/>
              <a:gd name="connsiteY21" fmla="*/ 470093 h 952705"/>
              <a:gd name="connsiteX22" fmla="*/ 1073150 w 2603500"/>
              <a:gd name="connsiteY22" fmla="*/ 197043 h 952705"/>
              <a:gd name="connsiteX23" fmla="*/ 1092200 w 2603500"/>
              <a:gd name="connsiteY23" fmla="*/ 317693 h 952705"/>
              <a:gd name="connsiteX24" fmla="*/ 1136650 w 2603500"/>
              <a:gd name="connsiteY24" fmla="*/ 260543 h 952705"/>
              <a:gd name="connsiteX25" fmla="*/ 1250950 w 2603500"/>
              <a:gd name="connsiteY25" fmla="*/ 203393 h 952705"/>
              <a:gd name="connsiteX26" fmla="*/ 1352550 w 2603500"/>
              <a:gd name="connsiteY26" fmla="*/ 228793 h 952705"/>
              <a:gd name="connsiteX27" fmla="*/ 1365250 w 2603500"/>
              <a:gd name="connsiteY27" fmla="*/ 6543 h 952705"/>
              <a:gd name="connsiteX28" fmla="*/ 1498600 w 2603500"/>
              <a:gd name="connsiteY28" fmla="*/ 216093 h 952705"/>
              <a:gd name="connsiteX29" fmla="*/ 1543050 w 2603500"/>
              <a:gd name="connsiteY29" fmla="*/ 114493 h 952705"/>
              <a:gd name="connsiteX30" fmla="*/ 1574800 w 2603500"/>
              <a:gd name="connsiteY30" fmla="*/ 152593 h 952705"/>
              <a:gd name="connsiteX31" fmla="*/ 1663700 w 2603500"/>
              <a:gd name="connsiteY31" fmla="*/ 120843 h 952705"/>
              <a:gd name="connsiteX32" fmla="*/ 1670050 w 2603500"/>
              <a:gd name="connsiteY32" fmla="*/ 209743 h 952705"/>
              <a:gd name="connsiteX33" fmla="*/ 1733550 w 2603500"/>
              <a:gd name="connsiteY33" fmla="*/ 108143 h 952705"/>
              <a:gd name="connsiteX34" fmla="*/ 1778000 w 2603500"/>
              <a:gd name="connsiteY34" fmla="*/ 177993 h 952705"/>
              <a:gd name="connsiteX35" fmla="*/ 1816100 w 2603500"/>
              <a:gd name="connsiteY35" fmla="*/ 57343 h 952705"/>
              <a:gd name="connsiteX36" fmla="*/ 1879600 w 2603500"/>
              <a:gd name="connsiteY36" fmla="*/ 235143 h 952705"/>
              <a:gd name="connsiteX37" fmla="*/ 1911350 w 2603500"/>
              <a:gd name="connsiteY37" fmla="*/ 50993 h 952705"/>
              <a:gd name="connsiteX38" fmla="*/ 1987550 w 2603500"/>
              <a:gd name="connsiteY38" fmla="*/ 241493 h 952705"/>
              <a:gd name="connsiteX39" fmla="*/ 2006600 w 2603500"/>
              <a:gd name="connsiteY39" fmla="*/ 95443 h 952705"/>
              <a:gd name="connsiteX40" fmla="*/ 2025650 w 2603500"/>
              <a:gd name="connsiteY40" fmla="*/ 228793 h 952705"/>
              <a:gd name="connsiteX41" fmla="*/ 2152650 w 2603500"/>
              <a:gd name="connsiteY41" fmla="*/ 101793 h 952705"/>
              <a:gd name="connsiteX42" fmla="*/ 2178050 w 2603500"/>
              <a:gd name="connsiteY42" fmla="*/ 184343 h 952705"/>
              <a:gd name="connsiteX43" fmla="*/ 2298700 w 2603500"/>
              <a:gd name="connsiteY43" fmla="*/ 193 h 952705"/>
              <a:gd name="connsiteX44" fmla="*/ 2336800 w 2603500"/>
              <a:gd name="connsiteY44" fmla="*/ 146243 h 952705"/>
              <a:gd name="connsiteX45" fmla="*/ 2451100 w 2603500"/>
              <a:gd name="connsiteY45" fmla="*/ 584393 h 952705"/>
              <a:gd name="connsiteX46" fmla="*/ 2476500 w 2603500"/>
              <a:gd name="connsiteY46" fmla="*/ 311343 h 952705"/>
              <a:gd name="connsiteX47" fmla="*/ 2565400 w 2603500"/>
              <a:gd name="connsiteY47" fmla="*/ 470093 h 952705"/>
              <a:gd name="connsiteX48" fmla="*/ 2603500 w 2603500"/>
              <a:gd name="connsiteY48" fmla="*/ 374843 h 95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03500" h="952705">
                <a:moveTo>
                  <a:pt x="0" y="673293"/>
                </a:moveTo>
                <a:cubicBezTo>
                  <a:pt x="15346" y="811934"/>
                  <a:pt x="30692" y="950576"/>
                  <a:pt x="50800" y="952693"/>
                </a:cubicBezTo>
                <a:cubicBezTo>
                  <a:pt x="70908" y="954810"/>
                  <a:pt x="106892" y="692343"/>
                  <a:pt x="120650" y="685993"/>
                </a:cubicBezTo>
                <a:cubicBezTo>
                  <a:pt x="134408" y="679643"/>
                  <a:pt x="118533" y="913535"/>
                  <a:pt x="133350" y="914593"/>
                </a:cubicBezTo>
                <a:cubicBezTo>
                  <a:pt x="148167" y="915651"/>
                  <a:pt x="192617" y="712451"/>
                  <a:pt x="209550" y="692343"/>
                </a:cubicBezTo>
                <a:cubicBezTo>
                  <a:pt x="226483" y="672235"/>
                  <a:pt x="220133" y="799235"/>
                  <a:pt x="234950" y="793943"/>
                </a:cubicBezTo>
                <a:cubicBezTo>
                  <a:pt x="249767" y="788651"/>
                  <a:pt x="281517" y="657418"/>
                  <a:pt x="298450" y="660593"/>
                </a:cubicBezTo>
                <a:cubicBezTo>
                  <a:pt x="315383" y="663768"/>
                  <a:pt x="318558" y="804526"/>
                  <a:pt x="336550" y="812993"/>
                </a:cubicBezTo>
                <a:cubicBezTo>
                  <a:pt x="354542" y="821460"/>
                  <a:pt x="382058" y="695518"/>
                  <a:pt x="406400" y="711393"/>
                </a:cubicBezTo>
                <a:cubicBezTo>
                  <a:pt x="430742" y="727268"/>
                  <a:pt x="463550" y="908243"/>
                  <a:pt x="482600" y="908243"/>
                </a:cubicBezTo>
                <a:cubicBezTo>
                  <a:pt x="501650" y="908243"/>
                  <a:pt x="503767" y="726210"/>
                  <a:pt x="520700" y="711393"/>
                </a:cubicBezTo>
                <a:cubicBezTo>
                  <a:pt x="537633" y="696576"/>
                  <a:pt x="555625" y="798176"/>
                  <a:pt x="584200" y="819343"/>
                </a:cubicBezTo>
                <a:cubicBezTo>
                  <a:pt x="612775" y="840510"/>
                  <a:pt x="674158" y="819343"/>
                  <a:pt x="692150" y="838393"/>
                </a:cubicBezTo>
                <a:cubicBezTo>
                  <a:pt x="710142" y="857443"/>
                  <a:pt x="686858" y="954809"/>
                  <a:pt x="692150" y="933643"/>
                </a:cubicBezTo>
                <a:cubicBezTo>
                  <a:pt x="697442" y="912477"/>
                  <a:pt x="716492" y="729385"/>
                  <a:pt x="723900" y="711393"/>
                </a:cubicBezTo>
                <a:cubicBezTo>
                  <a:pt x="731308" y="693401"/>
                  <a:pt x="721783" y="840510"/>
                  <a:pt x="736600" y="825693"/>
                </a:cubicBezTo>
                <a:cubicBezTo>
                  <a:pt x="751417" y="810876"/>
                  <a:pt x="797983" y="643660"/>
                  <a:pt x="812800" y="622493"/>
                </a:cubicBezTo>
                <a:cubicBezTo>
                  <a:pt x="827617" y="601326"/>
                  <a:pt x="811742" y="721976"/>
                  <a:pt x="825500" y="698693"/>
                </a:cubicBezTo>
                <a:cubicBezTo>
                  <a:pt x="839258" y="675410"/>
                  <a:pt x="881592" y="501843"/>
                  <a:pt x="895350" y="482793"/>
                </a:cubicBezTo>
                <a:cubicBezTo>
                  <a:pt x="909108" y="463743"/>
                  <a:pt x="905933" y="589685"/>
                  <a:pt x="908050" y="584393"/>
                </a:cubicBezTo>
                <a:cubicBezTo>
                  <a:pt x="910167" y="579101"/>
                  <a:pt x="895350" y="470093"/>
                  <a:pt x="908050" y="451043"/>
                </a:cubicBezTo>
                <a:cubicBezTo>
                  <a:pt x="920750" y="431993"/>
                  <a:pt x="956733" y="512426"/>
                  <a:pt x="984250" y="470093"/>
                </a:cubicBezTo>
                <a:cubicBezTo>
                  <a:pt x="1011767" y="427760"/>
                  <a:pt x="1055158" y="222443"/>
                  <a:pt x="1073150" y="197043"/>
                </a:cubicBezTo>
                <a:cubicBezTo>
                  <a:pt x="1091142" y="171643"/>
                  <a:pt x="1081617" y="307110"/>
                  <a:pt x="1092200" y="317693"/>
                </a:cubicBezTo>
                <a:cubicBezTo>
                  <a:pt x="1102783" y="328276"/>
                  <a:pt x="1110192" y="279593"/>
                  <a:pt x="1136650" y="260543"/>
                </a:cubicBezTo>
                <a:cubicBezTo>
                  <a:pt x="1163108" y="241493"/>
                  <a:pt x="1214967" y="208685"/>
                  <a:pt x="1250950" y="203393"/>
                </a:cubicBezTo>
                <a:cubicBezTo>
                  <a:pt x="1286933" y="198101"/>
                  <a:pt x="1333500" y="261601"/>
                  <a:pt x="1352550" y="228793"/>
                </a:cubicBezTo>
                <a:cubicBezTo>
                  <a:pt x="1371600" y="195985"/>
                  <a:pt x="1340908" y="8660"/>
                  <a:pt x="1365250" y="6543"/>
                </a:cubicBezTo>
                <a:cubicBezTo>
                  <a:pt x="1389592" y="4426"/>
                  <a:pt x="1468967" y="198101"/>
                  <a:pt x="1498600" y="216093"/>
                </a:cubicBezTo>
                <a:cubicBezTo>
                  <a:pt x="1528233" y="234085"/>
                  <a:pt x="1530350" y="125076"/>
                  <a:pt x="1543050" y="114493"/>
                </a:cubicBezTo>
                <a:cubicBezTo>
                  <a:pt x="1555750" y="103910"/>
                  <a:pt x="1554692" y="151535"/>
                  <a:pt x="1574800" y="152593"/>
                </a:cubicBezTo>
                <a:cubicBezTo>
                  <a:pt x="1594908" y="153651"/>
                  <a:pt x="1647825" y="111318"/>
                  <a:pt x="1663700" y="120843"/>
                </a:cubicBezTo>
                <a:cubicBezTo>
                  <a:pt x="1679575" y="130368"/>
                  <a:pt x="1658408" y="211860"/>
                  <a:pt x="1670050" y="209743"/>
                </a:cubicBezTo>
                <a:cubicBezTo>
                  <a:pt x="1681692" y="207626"/>
                  <a:pt x="1715558" y="113435"/>
                  <a:pt x="1733550" y="108143"/>
                </a:cubicBezTo>
                <a:cubicBezTo>
                  <a:pt x="1751542" y="102851"/>
                  <a:pt x="1764242" y="186460"/>
                  <a:pt x="1778000" y="177993"/>
                </a:cubicBezTo>
                <a:cubicBezTo>
                  <a:pt x="1791758" y="169526"/>
                  <a:pt x="1799167" y="47818"/>
                  <a:pt x="1816100" y="57343"/>
                </a:cubicBezTo>
                <a:cubicBezTo>
                  <a:pt x="1833033" y="66868"/>
                  <a:pt x="1863725" y="236201"/>
                  <a:pt x="1879600" y="235143"/>
                </a:cubicBezTo>
                <a:cubicBezTo>
                  <a:pt x="1895475" y="234085"/>
                  <a:pt x="1893359" y="49935"/>
                  <a:pt x="1911350" y="50993"/>
                </a:cubicBezTo>
                <a:cubicBezTo>
                  <a:pt x="1929341" y="52051"/>
                  <a:pt x="1971675" y="234085"/>
                  <a:pt x="1987550" y="241493"/>
                </a:cubicBezTo>
                <a:cubicBezTo>
                  <a:pt x="2003425" y="248901"/>
                  <a:pt x="2000250" y="97560"/>
                  <a:pt x="2006600" y="95443"/>
                </a:cubicBezTo>
                <a:cubicBezTo>
                  <a:pt x="2012950" y="93326"/>
                  <a:pt x="2001308" y="227735"/>
                  <a:pt x="2025650" y="228793"/>
                </a:cubicBezTo>
                <a:cubicBezTo>
                  <a:pt x="2049992" y="229851"/>
                  <a:pt x="2127250" y="109201"/>
                  <a:pt x="2152650" y="101793"/>
                </a:cubicBezTo>
                <a:cubicBezTo>
                  <a:pt x="2178050" y="94385"/>
                  <a:pt x="2153708" y="201276"/>
                  <a:pt x="2178050" y="184343"/>
                </a:cubicBezTo>
                <a:cubicBezTo>
                  <a:pt x="2202392" y="167410"/>
                  <a:pt x="2272242" y="6543"/>
                  <a:pt x="2298700" y="193"/>
                </a:cubicBezTo>
                <a:cubicBezTo>
                  <a:pt x="2325158" y="-6157"/>
                  <a:pt x="2336800" y="146243"/>
                  <a:pt x="2336800" y="146243"/>
                </a:cubicBezTo>
                <a:cubicBezTo>
                  <a:pt x="2362200" y="243610"/>
                  <a:pt x="2427817" y="556876"/>
                  <a:pt x="2451100" y="584393"/>
                </a:cubicBezTo>
                <a:cubicBezTo>
                  <a:pt x="2474383" y="611910"/>
                  <a:pt x="2457450" y="330393"/>
                  <a:pt x="2476500" y="311343"/>
                </a:cubicBezTo>
                <a:cubicBezTo>
                  <a:pt x="2495550" y="292293"/>
                  <a:pt x="2544233" y="459510"/>
                  <a:pt x="2565400" y="470093"/>
                </a:cubicBezTo>
                <a:cubicBezTo>
                  <a:pt x="2586567" y="480676"/>
                  <a:pt x="2603500" y="374843"/>
                  <a:pt x="2603500" y="374843"/>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9" name="Freeform 28"/>
          <p:cNvSpPr/>
          <p:nvPr/>
        </p:nvSpPr>
        <p:spPr>
          <a:xfrm>
            <a:off x="4072193" y="1417262"/>
            <a:ext cx="1833563" cy="1223018"/>
          </a:xfrm>
          <a:custGeom>
            <a:avLst/>
            <a:gdLst>
              <a:gd name="connsiteX0" fmla="*/ 0 w 2444750"/>
              <a:gd name="connsiteY0" fmla="*/ 1175916 h 1285121"/>
              <a:gd name="connsiteX1" fmla="*/ 82550 w 2444750"/>
              <a:gd name="connsiteY1" fmla="*/ 636166 h 1285121"/>
              <a:gd name="connsiteX2" fmla="*/ 127000 w 2444750"/>
              <a:gd name="connsiteY2" fmla="*/ 744116 h 1285121"/>
              <a:gd name="connsiteX3" fmla="*/ 146050 w 2444750"/>
              <a:gd name="connsiteY3" fmla="*/ 629816 h 1285121"/>
              <a:gd name="connsiteX4" fmla="*/ 209550 w 2444750"/>
              <a:gd name="connsiteY4" fmla="*/ 712366 h 1285121"/>
              <a:gd name="connsiteX5" fmla="*/ 209550 w 2444750"/>
              <a:gd name="connsiteY5" fmla="*/ 680616 h 1285121"/>
              <a:gd name="connsiteX6" fmla="*/ 234950 w 2444750"/>
              <a:gd name="connsiteY6" fmla="*/ 737766 h 1285121"/>
              <a:gd name="connsiteX7" fmla="*/ 298450 w 2444750"/>
              <a:gd name="connsiteY7" fmla="*/ 598066 h 1285121"/>
              <a:gd name="connsiteX8" fmla="*/ 330200 w 2444750"/>
              <a:gd name="connsiteY8" fmla="*/ 718716 h 1285121"/>
              <a:gd name="connsiteX9" fmla="*/ 336550 w 2444750"/>
              <a:gd name="connsiteY9" fmla="*/ 585366 h 1285121"/>
              <a:gd name="connsiteX10" fmla="*/ 374650 w 2444750"/>
              <a:gd name="connsiteY10" fmla="*/ 667916 h 1285121"/>
              <a:gd name="connsiteX11" fmla="*/ 393700 w 2444750"/>
              <a:gd name="connsiteY11" fmla="*/ 579016 h 1285121"/>
              <a:gd name="connsiteX12" fmla="*/ 438150 w 2444750"/>
              <a:gd name="connsiteY12" fmla="*/ 750466 h 1285121"/>
              <a:gd name="connsiteX13" fmla="*/ 457200 w 2444750"/>
              <a:gd name="connsiteY13" fmla="*/ 629816 h 1285121"/>
              <a:gd name="connsiteX14" fmla="*/ 457200 w 2444750"/>
              <a:gd name="connsiteY14" fmla="*/ 794916 h 1285121"/>
              <a:gd name="connsiteX15" fmla="*/ 552450 w 2444750"/>
              <a:gd name="connsiteY15" fmla="*/ 623466 h 1285121"/>
              <a:gd name="connsiteX16" fmla="*/ 577850 w 2444750"/>
              <a:gd name="connsiteY16" fmla="*/ 839366 h 1285121"/>
              <a:gd name="connsiteX17" fmla="*/ 654050 w 2444750"/>
              <a:gd name="connsiteY17" fmla="*/ 572666 h 1285121"/>
              <a:gd name="connsiteX18" fmla="*/ 704850 w 2444750"/>
              <a:gd name="connsiteY18" fmla="*/ 744116 h 1285121"/>
              <a:gd name="connsiteX19" fmla="*/ 717550 w 2444750"/>
              <a:gd name="connsiteY19" fmla="*/ 699666 h 1285121"/>
              <a:gd name="connsiteX20" fmla="*/ 692150 w 2444750"/>
              <a:gd name="connsiteY20" fmla="*/ 1080666 h 1285121"/>
              <a:gd name="connsiteX21" fmla="*/ 844550 w 2444750"/>
              <a:gd name="connsiteY21" fmla="*/ 1042566 h 1285121"/>
              <a:gd name="connsiteX22" fmla="*/ 939800 w 2444750"/>
              <a:gd name="connsiteY22" fmla="*/ 1283866 h 1285121"/>
              <a:gd name="connsiteX23" fmla="*/ 1022350 w 2444750"/>
              <a:gd name="connsiteY23" fmla="*/ 921916 h 1285121"/>
              <a:gd name="connsiteX24" fmla="*/ 1047750 w 2444750"/>
              <a:gd name="connsiteY24" fmla="*/ 1106066 h 1285121"/>
              <a:gd name="connsiteX25" fmla="*/ 1143000 w 2444750"/>
              <a:gd name="connsiteY25" fmla="*/ 1004466 h 1285121"/>
              <a:gd name="connsiteX26" fmla="*/ 1219200 w 2444750"/>
              <a:gd name="connsiteY26" fmla="*/ 1150516 h 1285121"/>
              <a:gd name="connsiteX27" fmla="*/ 1225550 w 2444750"/>
              <a:gd name="connsiteY27" fmla="*/ 1029866 h 1285121"/>
              <a:gd name="connsiteX28" fmla="*/ 1250950 w 2444750"/>
              <a:gd name="connsiteY28" fmla="*/ 1118766 h 1285121"/>
              <a:gd name="connsiteX29" fmla="*/ 1282700 w 2444750"/>
              <a:gd name="connsiteY29" fmla="*/ 1029866 h 1285121"/>
              <a:gd name="connsiteX30" fmla="*/ 1358900 w 2444750"/>
              <a:gd name="connsiteY30" fmla="*/ 1093366 h 1285121"/>
              <a:gd name="connsiteX31" fmla="*/ 1358900 w 2444750"/>
              <a:gd name="connsiteY31" fmla="*/ 998116 h 1285121"/>
              <a:gd name="connsiteX32" fmla="*/ 1416050 w 2444750"/>
              <a:gd name="connsiteY32" fmla="*/ 1112416 h 1285121"/>
              <a:gd name="connsiteX33" fmla="*/ 1485900 w 2444750"/>
              <a:gd name="connsiteY33" fmla="*/ 998116 h 1285121"/>
              <a:gd name="connsiteX34" fmla="*/ 1517650 w 2444750"/>
              <a:gd name="connsiteY34" fmla="*/ 1131466 h 1285121"/>
              <a:gd name="connsiteX35" fmla="*/ 1574800 w 2444750"/>
              <a:gd name="connsiteY35" fmla="*/ 972716 h 1285121"/>
              <a:gd name="connsiteX36" fmla="*/ 1593850 w 2444750"/>
              <a:gd name="connsiteY36" fmla="*/ 1010816 h 1285121"/>
              <a:gd name="connsiteX37" fmla="*/ 1657350 w 2444750"/>
              <a:gd name="connsiteY37" fmla="*/ 756816 h 1285121"/>
              <a:gd name="connsiteX38" fmla="*/ 1670050 w 2444750"/>
              <a:gd name="connsiteY38" fmla="*/ 845716 h 1285121"/>
              <a:gd name="connsiteX39" fmla="*/ 1866900 w 2444750"/>
              <a:gd name="connsiteY39" fmla="*/ 236116 h 1285121"/>
              <a:gd name="connsiteX40" fmla="*/ 1866900 w 2444750"/>
              <a:gd name="connsiteY40" fmla="*/ 1166 h 1285121"/>
              <a:gd name="connsiteX41" fmla="*/ 1943100 w 2444750"/>
              <a:gd name="connsiteY41" fmla="*/ 140866 h 1285121"/>
              <a:gd name="connsiteX42" fmla="*/ 1949450 w 2444750"/>
              <a:gd name="connsiteY42" fmla="*/ 26566 h 1285121"/>
              <a:gd name="connsiteX43" fmla="*/ 1962150 w 2444750"/>
              <a:gd name="connsiteY43" fmla="*/ 109116 h 1285121"/>
              <a:gd name="connsiteX44" fmla="*/ 2019300 w 2444750"/>
              <a:gd name="connsiteY44" fmla="*/ 71016 h 1285121"/>
              <a:gd name="connsiteX45" fmla="*/ 2038350 w 2444750"/>
              <a:gd name="connsiteY45" fmla="*/ 172616 h 1285121"/>
              <a:gd name="connsiteX46" fmla="*/ 2095500 w 2444750"/>
              <a:gd name="connsiteY46" fmla="*/ 7516 h 1285121"/>
              <a:gd name="connsiteX47" fmla="*/ 2127250 w 2444750"/>
              <a:gd name="connsiteY47" fmla="*/ 267866 h 1285121"/>
              <a:gd name="connsiteX48" fmla="*/ 2216150 w 2444750"/>
              <a:gd name="connsiteY48" fmla="*/ 147216 h 1285121"/>
              <a:gd name="connsiteX49" fmla="*/ 2241550 w 2444750"/>
              <a:gd name="connsiteY49" fmla="*/ 299616 h 1285121"/>
              <a:gd name="connsiteX50" fmla="*/ 2305050 w 2444750"/>
              <a:gd name="connsiteY50" fmla="*/ 242466 h 1285121"/>
              <a:gd name="connsiteX51" fmla="*/ 2336800 w 2444750"/>
              <a:gd name="connsiteY51" fmla="*/ 318666 h 1285121"/>
              <a:gd name="connsiteX52" fmla="*/ 2362200 w 2444750"/>
              <a:gd name="connsiteY52" fmla="*/ 223416 h 1285121"/>
              <a:gd name="connsiteX53" fmla="*/ 2387600 w 2444750"/>
              <a:gd name="connsiteY53" fmla="*/ 350416 h 1285121"/>
              <a:gd name="connsiteX54" fmla="*/ 2419350 w 2444750"/>
              <a:gd name="connsiteY54" fmla="*/ 267866 h 1285121"/>
              <a:gd name="connsiteX55" fmla="*/ 2444750 w 2444750"/>
              <a:gd name="connsiteY55" fmla="*/ 299616 h 1285121"/>
              <a:gd name="connsiteX0" fmla="*/ 0 w 2444750"/>
              <a:gd name="connsiteY0" fmla="*/ 1188544 h 1297749"/>
              <a:gd name="connsiteX1" fmla="*/ 82550 w 2444750"/>
              <a:gd name="connsiteY1" fmla="*/ 648794 h 1297749"/>
              <a:gd name="connsiteX2" fmla="*/ 127000 w 2444750"/>
              <a:gd name="connsiteY2" fmla="*/ 756744 h 1297749"/>
              <a:gd name="connsiteX3" fmla="*/ 146050 w 2444750"/>
              <a:gd name="connsiteY3" fmla="*/ 642444 h 1297749"/>
              <a:gd name="connsiteX4" fmla="*/ 209550 w 2444750"/>
              <a:gd name="connsiteY4" fmla="*/ 724994 h 1297749"/>
              <a:gd name="connsiteX5" fmla="*/ 209550 w 2444750"/>
              <a:gd name="connsiteY5" fmla="*/ 693244 h 1297749"/>
              <a:gd name="connsiteX6" fmla="*/ 234950 w 2444750"/>
              <a:gd name="connsiteY6" fmla="*/ 750394 h 1297749"/>
              <a:gd name="connsiteX7" fmla="*/ 298450 w 2444750"/>
              <a:gd name="connsiteY7" fmla="*/ 610694 h 1297749"/>
              <a:gd name="connsiteX8" fmla="*/ 330200 w 2444750"/>
              <a:gd name="connsiteY8" fmla="*/ 731344 h 1297749"/>
              <a:gd name="connsiteX9" fmla="*/ 336550 w 2444750"/>
              <a:gd name="connsiteY9" fmla="*/ 597994 h 1297749"/>
              <a:gd name="connsiteX10" fmla="*/ 374650 w 2444750"/>
              <a:gd name="connsiteY10" fmla="*/ 680544 h 1297749"/>
              <a:gd name="connsiteX11" fmla="*/ 393700 w 2444750"/>
              <a:gd name="connsiteY11" fmla="*/ 591644 h 1297749"/>
              <a:gd name="connsiteX12" fmla="*/ 438150 w 2444750"/>
              <a:gd name="connsiteY12" fmla="*/ 763094 h 1297749"/>
              <a:gd name="connsiteX13" fmla="*/ 457200 w 2444750"/>
              <a:gd name="connsiteY13" fmla="*/ 642444 h 1297749"/>
              <a:gd name="connsiteX14" fmla="*/ 457200 w 2444750"/>
              <a:gd name="connsiteY14" fmla="*/ 807544 h 1297749"/>
              <a:gd name="connsiteX15" fmla="*/ 552450 w 2444750"/>
              <a:gd name="connsiteY15" fmla="*/ 636094 h 1297749"/>
              <a:gd name="connsiteX16" fmla="*/ 577850 w 2444750"/>
              <a:gd name="connsiteY16" fmla="*/ 851994 h 1297749"/>
              <a:gd name="connsiteX17" fmla="*/ 654050 w 2444750"/>
              <a:gd name="connsiteY17" fmla="*/ 585294 h 1297749"/>
              <a:gd name="connsiteX18" fmla="*/ 704850 w 2444750"/>
              <a:gd name="connsiteY18" fmla="*/ 756744 h 1297749"/>
              <a:gd name="connsiteX19" fmla="*/ 717550 w 2444750"/>
              <a:gd name="connsiteY19" fmla="*/ 712294 h 1297749"/>
              <a:gd name="connsiteX20" fmla="*/ 692150 w 2444750"/>
              <a:gd name="connsiteY20" fmla="*/ 1093294 h 1297749"/>
              <a:gd name="connsiteX21" fmla="*/ 844550 w 2444750"/>
              <a:gd name="connsiteY21" fmla="*/ 1055194 h 1297749"/>
              <a:gd name="connsiteX22" fmla="*/ 939800 w 2444750"/>
              <a:gd name="connsiteY22" fmla="*/ 1296494 h 1297749"/>
              <a:gd name="connsiteX23" fmla="*/ 1022350 w 2444750"/>
              <a:gd name="connsiteY23" fmla="*/ 934544 h 1297749"/>
              <a:gd name="connsiteX24" fmla="*/ 1047750 w 2444750"/>
              <a:gd name="connsiteY24" fmla="*/ 1118694 h 1297749"/>
              <a:gd name="connsiteX25" fmla="*/ 1143000 w 2444750"/>
              <a:gd name="connsiteY25" fmla="*/ 1017094 h 1297749"/>
              <a:gd name="connsiteX26" fmla="*/ 1219200 w 2444750"/>
              <a:gd name="connsiteY26" fmla="*/ 1163144 h 1297749"/>
              <a:gd name="connsiteX27" fmla="*/ 1225550 w 2444750"/>
              <a:gd name="connsiteY27" fmla="*/ 1042494 h 1297749"/>
              <a:gd name="connsiteX28" fmla="*/ 1250950 w 2444750"/>
              <a:gd name="connsiteY28" fmla="*/ 1131394 h 1297749"/>
              <a:gd name="connsiteX29" fmla="*/ 1282700 w 2444750"/>
              <a:gd name="connsiteY29" fmla="*/ 1042494 h 1297749"/>
              <a:gd name="connsiteX30" fmla="*/ 1358900 w 2444750"/>
              <a:gd name="connsiteY30" fmla="*/ 1105994 h 1297749"/>
              <a:gd name="connsiteX31" fmla="*/ 1358900 w 2444750"/>
              <a:gd name="connsiteY31" fmla="*/ 1010744 h 1297749"/>
              <a:gd name="connsiteX32" fmla="*/ 1416050 w 2444750"/>
              <a:gd name="connsiteY32" fmla="*/ 1125044 h 1297749"/>
              <a:gd name="connsiteX33" fmla="*/ 1485900 w 2444750"/>
              <a:gd name="connsiteY33" fmla="*/ 1010744 h 1297749"/>
              <a:gd name="connsiteX34" fmla="*/ 1517650 w 2444750"/>
              <a:gd name="connsiteY34" fmla="*/ 1144094 h 1297749"/>
              <a:gd name="connsiteX35" fmla="*/ 1574800 w 2444750"/>
              <a:gd name="connsiteY35" fmla="*/ 985344 h 1297749"/>
              <a:gd name="connsiteX36" fmla="*/ 1593850 w 2444750"/>
              <a:gd name="connsiteY36" fmla="*/ 1023444 h 1297749"/>
              <a:gd name="connsiteX37" fmla="*/ 1657350 w 2444750"/>
              <a:gd name="connsiteY37" fmla="*/ 769444 h 1297749"/>
              <a:gd name="connsiteX38" fmla="*/ 1670050 w 2444750"/>
              <a:gd name="connsiteY38" fmla="*/ 858344 h 1297749"/>
              <a:gd name="connsiteX39" fmla="*/ 1866900 w 2444750"/>
              <a:gd name="connsiteY39" fmla="*/ 248744 h 1297749"/>
              <a:gd name="connsiteX40" fmla="*/ 1898650 w 2444750"/>
              <a:gd name="connsiteY40" fmla="*/ 1094 h 1297749"/>
              <a:gd name="connsiteX41" fmla="*/ 1943100 w 2444750"/>
              <a:gd name="connsiteY41" fmla="*/ 153494 h 1297749"/>
              <a:gd name="connsiteX42" fmla="*/ 1949450 w 2444750"/>
              <a:gd name="connsiteY42" fmla="*/ 39194 h 1297749"/>
              <a:gd name="connsiteX43" fmla="*/ 1962150 w 2444750"/>
              <a:gd name="connsiteY43" fmla="*/ 121744 h 1297749"/>
              <a:gd name="connsiteX44" fmla="*/ 2019300 w 2444750"/>
              <a:gd name="connsiteY44" fmla="*/ 83644 h 1297749"/>
              <a:gd name="connsiteX45" fmla="*/ 2038350 w 2444750"/>
              <a:gd name="connsiteY45" fmla="*/ 185244 h 1297749"/>
              <a:gd name="connsiteX46" fmla="*/ 2095500 w 2444750"/>
              <a:gd name="connsiteY46" fmla="*/ 20144 h 1297749"/>
              <a:gd name="connsiteX47" fmla="*/ 2127250 w 2444750"/>
              <a:gd name="connsiteY47" fmla="*/ 280494 h 1297749"/>
              <a:gd name="connsiteX48" fmla="*/ 2216150 w 2444750"/>
              <a:gd name="connsiteY48" fmla="*/ 159844 h 1297749"/>
              <a:gd name="connsiteX49" fmla="*/ 2241550 w 2444750"/>
              <a:gd name="connsiteY49" fmla="*/ 312244 h 1297749"/>
              <a:gd name="connsiteX50" fmla="*/ 2305050 w 2444750"/>
              <a:gd name="connsiteY50" fmla="*/ 255094 h 1297749"/>
              <a:gd name="connsiteX51" fmla="*/ 2336800 w 2444750"/>
              <a:gd name="connsiteY51" fmla="*/ 331294 h 1297749"/>
              <a:gd name="connsiteX52" fmla="*/ 2362200 w 2444750"/>
              <a:gd name="connsiteY52" fmla="*/ 236044 h 1297749"/>
              <a:gd name="connsiteX53" fmla="*/ 2387600 w 2444750"/>
              <a:gd name="connsiteY53" fmla="*/ 363044 h 1297749"/>
              <a:gd name="connsiteX54" fmla="*/ 2419350 w 2444750"/>
              <a:gd name="connsiteY54" fmla="*/ 280494 h 1297749"/>
              <a:gd name="connsiteX55" fmla="*/ 2444750 w 2444750"/>
              <a:gd name="connsiteY55" fmla="*/ 312244 h 1297749"/>
              <a:gd name="connsiteX0" fmla="*/ 0 w 2444750"/>
              <a:gd name="connsiteY0" fmla="*/ 1188544 h 1630691"/>
              <a:gd name="connsiteX1" fmla="*/ 82550 w 2444750"/>
              <a:gd name="connsiteY1" fmla="*/ 648794 h 1630691"/>
              <a:gd name="connsiteX2" fmla="*/ 127000 w 2444750"/>
              <a:gd name="connsiteY2" fmla="*/ 756744 h 1630691"/>
              <a:gd name="connsiteX3" fmla="*/ 146050 w 2444750"/>
              <a:gd name="connsiteY3" fmla="*/ 642444 h 1630691"/>
              <a:gd name="connsiteX4" fmla="*/ 209550 w 2444750"/>
              <a:gd name="connsiteY4" fmla="*/ 724994 h 1630691"/>
              <a:gd name="connsiteX5" fmla="*/ 209550 w 2444750"/>
              <a:gd name="connsiteY5" fmla="*/ 693244 h 1630691"/>
              <a:gd name="connsiteX6" fmla="*/ 234950 w 2444750"/>
              <a:gd name="connsiteY6" fmla="*/ 750394 h 1630691"/>
              <a:gd name="connsiteX7" fmla="*/ 298450 w 2444750"/>
              <a:gd name="connsiteY7" fmla="*/ 610694 h 1630691"/>
              <a:gd name="connsiteX8" fmla="*/ 330200 w 2444750"/>
              <a:gd name="connsiteY8" fmla="*/ 731344 h 1630691"/>
              <a:gd name="connsiteX9" fmla="*/ 336550 w 2444750"/>
              <a:gd name="connsiteY9" fmla="*/ 597994 h 1630691"/>
              <a:gd name="connsiteX10" fmla="*/ 374650 w 2444750"/>
              <a:gd name="connsiteY10" fmla="*/ 680544 h 1630691"/>
              <a:gd name="connsiteX11" fmla="*/ 393700 w 2444750"/>
              <a:gd name="connsiteY11" fmla="*/ 591644 h 1630691"/>
              <a:gd name="connsiteX12" fmla="*/ 438150 w 2444750"/>
              <a:gd name="connsiteY12" fmla="*/ 763094 h 1630691"/>
              <a:gd name="connsiteX13" fmla="*/ 457200 w 2444750"/>
              <a:gd name="connsiteY13" fmla="*/ 642444 h 1630691"/>
              <a:gd name="connsiteX14" fmla="*/ 457200 w 2444750"/>
              <a:gd name="connsiteY14" fmla="*/ 807544 h 1630691"/>
              <a:gd name="connsiteX15" fmla="*/ 552450 w 2444750"/>
              <a:gd name="connsiteY15" fmla="*/ 636094 h 1630691"/>
              <a:gd name="connsiteX16" fmla="*/ 577850 w 2444750"/>
              <a:gd name="connsiteY16" fmla="*/ 851994 h 1630691"/>
              <a:gd name="connsiteX17" fmla="*/ 654050 w 2444750"/>
              <a:gd name="connsiteY17" fmla="*/ 585294 h 1630691"/>
              <a:gd name="connsiteX18" fmla="*/ 704850 w 2444750"/>
              <a:gd name="connsiteY18" fmla="*/ 756744 h 1630691"/>
              <a:gd name="connsiteX19" fmla="*/ 717550 w 2444750"/>
              <a:gd name="connsiteY19" fmla="*/ 712294 h 1630691"/>
              <a:gd name="connsiteX20" fmla="*/ 793750 w 2444750"/>
              <a:gd name="connsiteY20" fmla="*/ 1626694 h 1630691"/>
              <a:gd name="connsiteX21" fmla="*/ 844550 w 2444750"/>
              <a:gd name="connsiteY21" fmla="*/ 1055194 h 1630691"/>
              <a:gd name="connsiteX22" fmla="*/ 939800 w 2444750"/>
              <a:gd name="connsiteY22" fmla="*/ 1296494 h 1630691"/>
              <a:gd name="connsiteX23" fmla="*/ 1022350 w 2444750"/>
              <a:gd name="connsiteY23" fmla="*/ 934544 h 1630691"/>
              <a:gd name="connsiteX24" fmla="*/ 1047750 w 2444750"/>
              <a:gd name="connsiteY24" fmla="*/ 1118694 h 1630691"/>
              <a:gd name="connsiteX25" fmla="*/ 1143000 w 2444750"/>
              <a:gd name="connsiteY25" fmla="*/ 1017094 h 1630691"/>
              <a:gd name="connsiteX26" fmla="*/ 1219200 w 2444750"/>
              <a:gd name="connsiteY26" fmla="*/ 1163144 h 1630691"/>
              <a:gd name="connsiteX27" fmla="*/ 1225550 w 2444750"/>
              <a:gd name="connsiteY27" fmla="*/ 1042494 h 1630691"/>
              <a:gd name="connsiteX28" fmla="*/ 1250950 w 2444750"/>
              <a:gd name="connsiteY28" fmla="*/ 1131394 h 1630691"/>
              <a:gd name="connsiteX29" fmla="*/ 1282700 w 2444750"/>
              <a:gd name="connsiteY29" fmla="*/ 1042494 h 1630691"/>
              <a:gd name="connsiteX30" fmla="*/ 1358900 w 2444750"/>
              <a:gd name="connsiteY30" fmla="*/ 1105994 h 1630691"/>
              <a:gd name="connsiteX31" fmla="*/ 1358900 w 2444750"/>
              <a:gd name="connsiteY31" fmla="*/ 1010744 h 1630691"/>
              <a:gd name="connsiteX32" fmla="*/ 1416050 w 2444750"/>
              <a:gd name="connsiteY32" fmla="*/ 1125044 h 1630691"/>
              <a:gd name="connsiteX33" fmla="*/ 1485900 w 2444750"/>
              <a:gd name="connsiteY33" fmla="*/ 1010744 h 1630691"/>
              <a:gd name="connsiteX34" fmla="*/ 1517650 w 2444750"/>
              <a:gd name="connsiteY34" fmla="*/ 1144094 h 1630691"/>
              <a:gd name="connsiteX35" fmla="*/ 1574800 w 2444750"/>
              <a:gd name="connsiteY35" fmla="*/ 985344 h 1630691"/>
              <a:gd name="connsiteX36" fmla="*/ 1593850 w 2444750"/>
              <a:gd name="connsiteY36" fmla="*/ 1023444 h 1630691"/>
              <a:gd name="connsiteX37" fmla="*/ 1657350 w 2444750"/>
              <a:gd name="connsiteY37" fmla="*/ 769444 h 1630691"/>
              <a:gd name="connsiteX38" fmla="*/ 1670050 w 2444750"/>
              <a:gd name="connsiteY38" fmla="*/ 858344 h 1630691"/>
              <a:gd name="connsiteX39" fmla="*/ 1866900 w 2444750"/>
              <a:gd name="connsiteY39" fmla="*/ 248744 h 1630691"/>
              <a:gd name="connsiteX40" fmla="*/ 1898650 w 2444750"/>
              <a:gd name="connsiteY40" fmla="*/ 1094 h 1630691"/>
              <a:gd name="connsiteX41" fmla="*/ 1943100 w 2444750"/>
              <a:gd name="connsiteY41" fmla="*/ 153494 h 1630691"/>
              <a:gd name="connsiteX42" fmla="*/ 1949450 w 2444750"/>
              <a:gd name="connsiteY42" fmla="*/ 39194 h 1630691"/>
              <a:gd name="connsiteX43" fmla="*/ 1962150 w 2444750"/>
              <a:gd name="connsiteY43" fmla="*/ 121744 h 1630691"/>
              <a:gd name="connsiteX44" fmla="*/ 2019300 w 2444750"/>
              <a:gd name="connsiteY44" fmla="*/ 83644 h 1630691"/>
              <a:gd name="connsiteX45" fmla="*/ 2038350 w 2444750"/>
              <a:gd name="connsiteY45" fmla="*/ 185244 h 1630691"/>
              <a:gd name="connsiteX46" fmla="*/ 2095500 w 2444750"/>
              <a:gd name="connsiteY46" fmla="*/ 20144 h 1630691"/>
              <a:gd name="connsiteX47" fmla="*/ 2127250 w 2444750"/>
              <a:gd name="connsiteY47" fmla="*/ 280494 h 1630691"/>
              <a:gd name="connsiteX48" fmla="*/ 2216150 w 2444750"/>
              <a:gd name="connsiteY48" fmla="*/ 159844 h 1630691"/>
              <a:gd name="connsiteX49" fmla="*/ 2241550 w 2444750"/>
              <a:gd name="connsiteY49" fmla="*/ 312244 h 1630691"/>
              <a:gd name="connsiteX50" fmla="*/ 2305050 w 2444750"/>
              <a:gd name="connsiteY50" fmla="*/ 255094 h 1630691"/>
              <a:gd name="connsiteX51" fmla="*/ 2336800 w 2444750"/>
              <a:gd name="connsiteY51" fmla="*/ 331294 h 1630691"/>
              <a:gd name="connsiteX52" fmla="*/ 2362200 w 2444750"/>
              <a:gd name="connsiteY52" fmla="*/ 236044 h 1630691"/>
              <a:gd name="connsiteX53" fmla="*/ 2387600 w 2444750"/>
              <a:gd name="connsiteY53" fmla="*/ 363044 h 1630691"/>
              <a:gd name="connsiteX54" fmla="*/ 2419350 w 2444750"/>
              <a:gd name="connsiteY54" fmla="*/ 280494 h 1630691"/>
              <a:gd name="connsiteX55" fmla="*/ 2444750 w 2444750"/>
              <a:gd name="connsiteY55" fmla="*/ 312244 h 16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44750" h="1630691">
                <a:moveTo>
                  <a:pt x="0" y="1188544"/>
                </a:moveTo>
                <a:cubicBezTo>
                  <a:pt x="30691" y="954652"/>
                  <a:pt x="61383" y="720761"/>
                  <a:pt x="82550" y="648794"/>
                </a:cubicBezTo>
                <a:cubicBezTo>
                  <a:pt x="103717" y="576827"/>
                  <a:pt x="116417" y="757802"/>
                  <a:pt x="127000" y="756744"/>
                </a:cubicBezTo>
                <a:cubicBezTo>
                  <a:pt x="137583" y="755686"/>
                  <a:pt x="132292" y="647736"/>
                  <a:pt x="146050" y="642444"/>
                </a:cubicBezTo>
                <a:cubicBezTo>
                  <a:pt x="159808" y="637152"/>
                  <a:pt x="198967" y="716527"/>
                  <a:pt x="209550" y="724994"/>
                </a:cubicBezTo>
                <a:cubicBezTo>
                  <a:pt x="220133" y="733461"/>
                  <a:pt x="205317" y="689011"/>
                  <a:pt x="209550" y="693244"/>
                </a:cubicBezTo>
                <a:cubicBezTo>
                  <a:pt x="213783" y="697477"/>
                  <a:pt x="220133" y="764152"/>
                  <a:pt x="234950" y="750394"/>
                </a:cubicBezTo>
                <a:cubicBezTo>
                  <a:pt x="249767" y="736636"/>
                  <a:pt x="282575" y="613869"/>
                  <a:pt x="298450" y="610694"/>
                </a:cubicBezTo>
                <a:cubicBezTo>
                  <a:pt x="314325" y="607519"/>
                  <a:pt x="323850" y="733461"/>
                  <a:pt x="330200" y="731344"/>
                </a:cubicBezTo>
                <a:cubicBezTo>
                  <a:pt x="336550" y="729227"/>
                  <a:pt x="329142" y="606461"/>
                  <a:pt x="336550" y="597994"/>
                </a:cubicBezTo>
                <a:cubicBezTo>
                  <a:pt x="343958" y="589527"/>
                  <a:pt x="365125" y="681602"/>
                  <a:pt x="374650" y="680544"/>
                </a:cubicBezTo>
                <a:cubicBezTo>
                  <a:pt x="384175" y="679486"/>
                  <a:pt x="383117" y="577886"/>
                  <a:pt x="393700" y="591644"/>
                </a:cubicBezTo>
                <a:cubicBezTo>
                  <a:pt x="404283" y="605402"/>
                  <a:pt x="427567" y="754627"/>
                  <a:pt x="438150" y="763094"/>
                </a:cubicBezTo>
                <a:cubicBezTo>
                  <a:pt x="448733" y="771561"/>
                  <a:pt x="454025" y="635036"/>
                  <a:pt x="457200" y="642444"/>
                </a:cubicBezTo>
                <a:cubicBezTo>
                  <a:pt x="460375" y="649852"/>
                  <a:pt x="441325" y="808602"/>
                  <a:pt x="457200" y="807544"/>
                </a:cubicBezTo>
                <a:cubicBezTo>
                  <a:pt x="473075" y="806486"/>
                  <a:pt x="532342" y="628686"/>
                  <a:pt x="552450" y="636094"/>
                </a:cubicBezTo>
                <a:cubicBezTo>
                  <a:pt x="572558" y="643502"/>
                  <a:pt x="560917" y="860461"/>
                  <a:pt x="577850" y="851994"/>
                </a:cubicBezTo>
                <a:cubicBezTo>
                  <a:pt x="594783" y="843527"/>
                  <a:pt x="632883" y="601169"/>
                  <a:pt x="654050" y="585294"/>
                </a:cubicBezTo>
                <a:cubicBezTo>
                  <a:pt x="675217" y="569419"/>
                  <a:pt x="694267" y="735577"/>
                  <a:pt x="704850" y="756744"/>
                </a:cubicBezTo>
                <a:cubicBezTo>
                  <a:pt x="715433" y="777911"/>
                  <a:pt x="702733" y="567302"/>
                  <a:pt x="717550" y="712294"/>
                </a:cubicBezTo>
                <a:cubicBezTo>
                  <a:pt x="732367" y="857286"/>
                  <a:pt x="772583" y="1569544"/>
                  <a:pt x="793750" y="1626694"/>
                </a:cubicBezTo>
                <a:cubicBezTo>
                  <a:pt x="814917" y="1683844"/>
                  <a:pt x="820208" y="1110227"/>
                  <a:pt x="844550" y="1055194"/>
                </a:cubicBezTo>
                <a:cubicBezTo>
                  <a:pt x="868892" y="1000161"/>
                  <a:pt x="910167" y="1316602"/>
                  <a:pt x="939800" y="1296494"/>
                </a:cubicBezTo>
                <a:cubicBezTo>
                  <a:pt x="969433" y="1276386"/>
                  <a:pt x="1004358" y="964177"/>
                  <a:pt x="1022350" y="934544"/>
                </a:cubicBezTo>
                <a:cubicBezTo>
                  <a:pt x="1040342" y="904911"/>
                  <a:pt x="1027642" y="1104936"/>
                  <a:pt x="1047750" y="1118694"/>
                </a:cubicBezTo>
                <a:cubicBezTo>
                  <a:pt x="1067858" y="1132452"/>
                  <a:pt x="1114425" y="1009686"/>
                  <a:pt x="1143000" y="1017094"/>
                </a:cubicBezTo>
                <a:cubicBezTo>
                  <a:pt x="1171575" y="1024502"/>
                  <a:pt x="1205442" y="1158911"/>
                  <a:pt x="1219200" y="1163144"/>
                </a:cubicBezTo>
                <a:cubicBezTo>
                  <a:pt x="1232958" y="1167377"/>
                  <a:pt x="1220258" y="1047786"/>
                  <a:pt x="1225550" y="1042494"/>
                </a:cubicBezTo>
                <a:cubicBezTo>
                  <a:pt x="1230842" y="1037202"/>
                  <a:pt x="1241425" y="1131394"/>
                  <a:pt x="1250950" y="1131394"/>
                </a:cubicBezTo>
                <a:cubicBezTo>
                  <a:pt x="1260475" y="1131394"/>
                  <a:pt x="1264708" y="1046727"/>
                  <a:pt x="1282700" y="1042494"/>
                </a:cubicBezTo>
                <a:cubicBezTo>
                  <a:pt x="1300692" y="1038261"/>
                  <a:pt x="1346200" y="1111286"/>
                  <a:pt x="1358900" y="1105994"/>
                </a:cubicBezTo>
                <a:cubicBezTo>
                  <a:pt x="1371600" y="1100702"/>
                  <a:pt x="1349375" y="1007569"/>
                  <a:pt x="1358900" y="1010744"/>
                </a:cubicBezTo>
                <a:cubicBezTo>
                  <a:pt x="1368425" y="1013919"/>
                  <a:pt x="1394883" y="1125044"/>
                  <a:pt x="1416050" y="1125044"/>
                </a:cubicBezTo>
                <a:cubicBezTo>
                  <a:pt x="1437217" y="1125044"/>
                  <a:pt x="1468967" y="1007569"/>
                  <a:pt x="1485900" y="1010744"/>
                </a:cubicBezTo>
                <a:cubicBezTo>
                  <a:pt x="1502833" y="1013919"/>
                  <a:pt x="1502833" y="1148327"/>
                  <a:pt x="1517650" y="1144094"/>
                </a:cubicBezTo>
                <a:cubicBezTo>
                  <a:pt x="1532467" y="1139861"/>
                  <a:pt x="1562100" y="1005452"/>
                  <a:pt x="1574800" y="985344"/>
                </a:cubicBezTo>
                <a:cubicBezTo>
                  <a:pt x="1587500" y="965236"/>
                  <a:pt x="1580092" y="1059427"/>
                  <a:pt x="1593850" y="1023444"/>
                </a:cubicBezTo>
                <a:cubicBezTo>
                  <a:pt x="1607608" y="987461"/>
                  <a:pt x="1644650" y="796961"/>
                  <a:pt x="1657350" y="769444"/>
                </a:cubicBezTo>
                <a:cubicBezTo>
                  <a:pt x="1670050" y="741927"/>
                  <a:pt x="1635125" y="945127"/>
                  <a:pt x="1670050" y="858344"/>
                </a:cubicBezTo>
                <a:cubicBezTo>
                  <a:pt x="1704975" y="771561"/>
                  <a:pt x="1828800" y="391619"/>
                  <a:pt x="1866900" y="248744"/>
                </a:cubicBezTo>
                <a:cubicBezTo>
                  <a:pt x="1905000" y="105869"/>
                  <a:pt x="1885950" y="16969"/>
                  <a:pt x="1898650" y="1094"/>
                </a:cubicBezTo>
                <a:cubicBezTo>
                  <a:pt x="1911350" y="-14781"/>
                  <a:pt x="1934633" y="147144"/>
                  <a:pt x="1943100" y="153494"/>
                </a:cubicBezTo>
                <a:cubicBezTo>
                  <a:pt x="1951567" y="159844"/>
                  <a:pt x="1946275" y="44486"/>
                  <a:pt x="1949450" y="39194"/>
                </a:cubicBezTo>
                <a:cubicBezTo>
                  <a:pt x="1952625" y="33902"/>
                  <a:pt x="1950508" y="114336"/>
                  <a:pt x="1962150" y="121744"/>
                </a:cubicBezTo>
                <a:cubicBezTo>
                  <a:pt x="1973792" y="129152"/>
                  <a:pt x="2006600" y="73061"/>
                  <a:pt x="2019300" y="83644"/>
                </a:cubicBezTo>
                <a:cubicBezTo>
                  <a:pt x="2032000" y="94227"/>
                  <a:pt x="2025650" y="195827"/>
                  <a:pt x="2038350" y="185244"/>
                </a:cubicBezTo>
                <a:cubicBezTo>
                  <a:pt x="2051050" y="174661"/>
                  <a:pt x="2080683" y="4269"/>
                  <a:pt x="2095500" y="20144"/>
                </a:cubicBezTo>
                <a:cubicBezTo>
                  <a:pt x="2110317" y="36019"/>
                  <a:pt x="2107142" y="257211"/>
                  <a:pt x="2127250" y="280494"/>
                </a:cubicBezTo>
                <a:cubicBezTo>
                  <a:pt x="2147358" y="303777"/>
                  <a:pt x="2197100" y="154552"/>
                  <a:pt x="2216150" y="159844"/>
                </a:cubicBezTo>
                <a:cubicBezTo>
                  <a:pt x="2235200" y="165136"/>
                  <a:pt x="2226733" y="296369"/>
                  <a:pt x="2241550" y="312244"/>
                </a:cubicBezTo>
                <a:cubicBezTo>
                  <a:pt x="2256367" y="328119"/>
                  <a:pt x="2289175" y="251919"/>
                  <a:pt x="2305050" y="255094"/>
                </a:cubicBezTo>
                <a:cubicBezTo>
                  <a:pt x="2320925" y="258269"/>
                  <a:pt x="2327275" y="334469"/>
                  <a:pt x="2336800" y="331294"/>
                </a:cubicBezTo>
                <a:cubicBezTo>
                  <a:pt x="2346325" y="328119"/>
                  <a:pt x="2353733" y="230752"/>
                  <a:pt x="2362200" y="236044"/>
                </a:cubicBezTo>
                <a:cubicBezTo>
                  <a:pt x="2370667" y="241336"/>
                  <a:pt x="2378075" y="355636"/>
                  <a:pt x="2387600" y="363044"/>
                </a:cubicBezTo>
                <a:cubicBezTo>
                  <a:pt x="2397125" y="370452"/>
                  <a:pt x="2409825" y="288961"/>
                  <a:pt x="2419350" y="280494"/>
                </a:cubicBezTo>
                <a:cubicBezTo>
                  <a:pt x="2428875" y="272027"/>
                  <a:pt x="2444750" y="312244"/>
                  <a:pt x="2444750" y="312244"/>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0" name="Freeform 29"/>
          <p:cNvSpPr/>
          <p:nvPr/>
        </p:nvSpPr>
        <p:spPr>
          <a:xfrm>
            <a:off x="4074393" y="1693666"/>
            <a:ext cx="1795463" cy="1005733"/>
          </a:xfrm>
          <a:custGeom>
            <a:avLst/>
            <a:gdLst>
              <a:gd name="connsiteX0" fmla="*/ 0 w 2393950"/>
              <a:gd name="connsiteY0" fmla="*/ 812812 h 1340977"/>
              <a:gd name="connsiteX1" fmla="*/ 44450 w 2393950"/>
              <a:gd name="connsiteY1" fmla="*/ 863612 h 1340977"/>
              <a:gd name="connsiteX2" fmla="*/ 82550 w 2393950"/>
              <a:gd name="connsiteY2" fmla="*/ 723912 h 1340977"/>
              <a:gd name="connsiteX3" fmla="*/ 82550 w 2393950"/>
              <a:gd name="connsiteY3" fmla="*/ 882662 h 1340977"/>
              <a:gd name="connsiteX4" fmla="*/ 127000 w 2393950"/>
              <a:gd name="connsiteY4" fmla="*/ 781062 h 1340977"/>
              <a:gd name="connsiteX5" fmla="*/ 196850 w 2393950"/>
              <a:gd name="connsiteY5" fmla="*/ 920762 h 1340977"/>
              <a:gd name="connsiteX6" fmla="*/ 203200 w 2393950"/>
              <a:gd name="connsiteY6" fmla="*/ 825512 h 1340977"/>
              <a:gd name="connsiteX7" fmla="*/ 247650 w 2393950"/>
              <a:gd name="connsiteY7" fmla="*/ 946162 h 1340977"/>
              <a:gd name="connsiteX8" fmla="*/ 374650 w 2393950"/>
              <a:gd name="connsiteY8" fmla="*/ 749312 h 1340977"/>
              <a:gd name="connsiteX9" fmla="*/ 508000 w 2393950"/>
              <a:gd name="connsiteY9" fmla="*/ 1282712 h 1340977"/>
              <a:gd name="connsiteX10" fmla="*/ 565150 w 2393950"/>
              <a:gd name="connsiteY10" fmla="*/ 1143012 h 1340977"/>
              <a:gd name="connsiteX11" fmla="*/ 571500 w 2393950"/>
              <a:gd name="connsiteY11" fmla="*/ 1225562 h 1340977"/>
              <a:gd name="connsiteX12" fmla="*/ 584200 w 2393950"/>
              <a:gd name="connsiteY12" fmla="*/ 1136662 h 1340977"/>
              <a:gd name="connsiteX13" fmla="*/ 615950 w 2393950"/>
              <a:gd name="connsiteY13" fmla="*/ 1219212 h 1340977"/>
              <a:gd name="connsiteX14" fmla="*/ 615950 w 2393950"/>
              <a:gd name="connsiteY14" fmla="*/ 1104912 h 1340977"/>
              <a:gd name="connsiteX15" fmla="*/ 660400 w 2393950"/>
              <a:gd name="connsiteY15" fmla="*/ 1225562 h 1340977"/>
              <a:gd name="connsiteX16" fmla="*/ 666750 w 2393950"/>
              <a:gd name="connsiteY16" fmla="*/ 965212 h 1340977"/>
              <a:gd name="connsiteX17" fmla="*/ 704850 w 2393950"/>
              <a:gd name="connsiteY17" fmla="*/ 1168412 h 1340977"/>
              <a:gd name="connsiteX18" fmla="*/ 736600 w 2393950"/>
              <a:gd name="connsiteY18" fmla="*/ 1022362 h 1340977"/>
              <a:gd name="connsiteX19" fmla="*/ 774700 w 2393950"/>
              <a:gd name="connsiteY19" fmla="*/ 1117612 h 1340977"/>
              <a:gd name="connsiteX20" fmla="*/ 819150 w 2393950"/>
              <a:gd name="connsiteY20" fmla="*/ 196862 h 1340977"/>
              <a:gd name="connsiteX21" fmla="*/ 838200 w 2393950"/>
              <a:gd name="connsiteY21" fmla="*/ 342912 h 1340977"/>
              <a:gd name="connsiteX22" fmla="*/ 908050 w 2393950"/>
              <a:gd name="connsiteY22" fmla="*/ 273062 h 1340977"/>
              <a:gd name="connsiteX23" fmla="*/ 914400 w 2393950"/>
              <a:gd name="connsiteY23" fmla="*/ 381012 h 1340977"/>
              <a:gd name="connsiteX24" fmla="*/ 977900 w 2393950"/>
              <a:gd name="connsiteY24" fmla="*/ 241312 h 1340977"/>
              <a:gd name="connsiteX25" fmla="*/ 1016000 w 2393950"/>
              <a:gd name="connsiteY25" fmla="*/ 355612 h 1340977"/>
              <a:gd name="connsiteX26" fmla="*/ 1035050 w 2393950"/>
              <a:gd name="connsiteY26" fmla="*/ 254012 h 1340977"/>
              <a:gd name="connsiteX27" fmla="*/ 1162050 w 2393950"/>
              <a:gd name="connsiteY27" fmla="*/ 444512 h 1340977"/>
              <a:gd name="connsiteX28" fmla="*/ 1168400 w 2393950"/>
              <a:gd name="connsiteY28" fmla="*/ 196862 h 1340977"/>
              <a:gd name="connsiteX29" fmla="*/ 1206500 w 2393950"/>
              <a:gd name="connsiteY29" fmla="*/ 406412 h 1340977"/>
              <a:gd name="connsiteX30" fmla="*/ 1244600 w 2393950"/>
              <a:gd name="connsiteY30" fmla="*/ 25412 h 1340977"/>
              <a:gd name="connsiteX31" fmla="*/ 1257300 w 2393950"/>
              <a:gd name="connsiteY31" fmla="*/ 431812 h 1340977"/>
              <a:gd name="connsiteX32" fmla="*/ 1314450 w 2393950"/>
              <a:gd name="connsiteY32" fmla="*/ 44462 h 1340977"/>
              <a:gd name="connsiteX33" fmla="*/ 1377950 w 2393950"/>
              <a:gd name="connsiteY33" fmla="*/ 374662 h 1340977"/>
              <a:gd name="connsiteX34" fmla="*/ 1422400 w 2393950"/>
              <a:gd name="connsiteY34" fmla="*/ 57162 h 1340977"/>
              <a:gd name="connsiteX35" fmla="*/ 1504950 w 2393950"/>
              <a:gd name="connsiteY35" fmla="*/ 450862 h 1340977"/>
              <a:gd name="connsiteX36" fmla="*/ 1517650 w 2393950"/>
              <a:gd name="connsiteY36" fmla="*/ 12 h 1340977"/>
              <a:gd name="connsiteX37" fmla="*/ 1663700 w 2393950"/>
              <a:gd name="connsiteY37" fmla="*/ 438162 h 1340977"/>
              <a:gd name="connsiteX38" fmla="*/ 1746250 w 2393950"/>
              <a:gd name="connsiteY38" fmla="*/ 1085862 h 1340977"/>
              <a:gd name="connsiteX39" fmla="*/ 1809750 w 2393950"/>
              <a:gd name="connsiteY39" fmla="*/ 901712 h 1340977"/>
              <a:gd name="connsiteX40" fmla="*/ 1809750 w 2393950"/>
              <a:gd name="connsiteY40" fmla="*/ 1028712 h 1340977"/>
              <a:gd name="connsiteX41" fmla="*/ 1841500 w 2393950"/>
              <a:gd name="connsiteY41" fmla="*/ 596912 h 1340977"/>
              <a:gd name="connsiteX42" fmla="*/ 1949450 w 2393950"/>
              <a:gd name="connsiteY42" fmla="*/ 933462 h 1340977"/>
              <a:gd name="connsiteX43" fmla="*/ 1987550 w 2393950"/>
              <a:gd name="connsiteY43" fmla="*/ 1339862 h 1340977"/>
              <a:gd name="connsiteX44" fmla="*/ 2057400 w 2393950"/>
              <a:gd name="connsiteY44" fmla="*/ 1060462 h 1340977"/>
              <a:gd name="connsiteX45" fmla="*/ 2089150 w 2393950"/>
              <a:gd name="connsiteY45" fmla="*/ 1257312 h 1340977"/>
              <a:gd name="connsiteX46" fmla="*/ 2228850 w 2393950"/>
              <a:gd name="connsiteY46" fmla="*/ 1136662 h 1340977"/>
              <a:gd name="connsiteX47" fmla="*/ 2260600 w 2393950"/>
              <a:gd name="connsiteY47" fmla="*/ 1257312 h 1340977"/>
              <a:gd name="connsiteX48" fmla="*/ 2292350 w 2393950"/>
              <a:gd name="connsiteY48" fmla="*/ 984262 h 1340977"/>
              <a:gd name="connsiteX49" fmla="*/ 2305050 w 2393950"/>
              <a:gd name="connsiteY49" fmla="*/ 1219212 h 1340977"/>
              <a:gd name="connsiteX50" fmla="*/ 2324100 w 2393950"/>
              <a:gd name="connsiteY50" fmla="*/ 1009662 h 1340977"/>
              <a:gd name="connsiteX51" fmla="*/ 2330450 w 2393950"/>
              <a:gd name="connsiteY51" fmla="*/ 1206512 h 1340977"/>
              <a:gd name="connsiteX52" fmla="*/ 2381250 w 2393950"/>
              <a:gd name="connsiteY52" fmla="*/ 1003312 h 1340977"/>
              <a:gd name="connsiteX53" fmla="*/ 2381250 w 2393950"/>
              <a:gd name="connsiteY53" fmla="*/ 1149362 h 1340977"/>
              <a:gd name="connsiteX54" fmla="*/ 2393950 w 2393950"/>
              <a:gd name="connsiteY54" fmla="*/ 977912 h 13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93950" h="1340977">
                <a:moveTo>
                  <a:pt x="0" y="812812"/>
                </a:moveTo>
                <a:cubicBezTo>
                  <a:pt x="15346" y="845620"/>
                  <a:pt x="30692" y="878429"/>
                  <a:pt x="44450" y="863612"/>
                </a:cubicBezTo>
                <a:cubicBezTo>
                  <a:pt x="58208" y="848795"/>
                  <a:pt x="76200" y="720737"/>
                  <a:pt x="82550" y="723912"/>
                </a:cubicBezTo>
                <a:cubicBezTo>
                  <a:pt x="88900" y="727087"/>
                  <a:pt x="75142" y="873137"/>
                  <a:pt x="82550" y="882662"/>
                </a:cubicBezTo>
                <a:cubicBezTo>
                  <a:pt x="89958" y="892187"/>
                  <a:pt x="107950" y="774712"/>
                  <a:pt x="127000" y="781062"/>
                </a:cubicBezTo>
                <a:cubicBezTo>
                  <a:pt x="146050" y="787412"/>
                  <a:pt x="184150" y="913354"/>
                  <a:pt x="196850" y="920762"/>
                </a:cubicBezTo>
                <a:cubicBezTo>
                  <a:pt x="209550" y="928170"/>
                  <a:pt x="194733" y="821279"/>
                  <a:pt x="203200" y="825512"/>
                </a:cubicBezTo>
                <a:cubicBezTo>
                  <a:pt x="211667" y="829745"/>
                  <a:pt x="219075" y="958862"/>
                  <a:pt x="247650" y="946162"/>
                </a:cubicBezTo>
                <a:cubicBezTo>
                  <a:pt x="276225" y="933462"/>
                  <a:pt x="331258" y="693220"/>
                  <a:pt x="374650" y="749312"/>
                </a:cubicBezTo>
                <a:cubicBezTo>
                  <a:pt x="418042" y="805404"/>
                  <a:pt x="476250" y="1217095"/>
                  <a:pt x="508000" y="1282712"/>
                </a:cubicBezTo>
                <a:cubicBezTo>
                  <a:pt x="539750" y="1348329"/>
                  <a:pt x="554567" y="1152537"/>
                  <a:pt x="565150" y="1143012"/>
                </a:cubicBezTo>
                <a:cubicBezTo>
                  <a:pt x="575733" y="1133487"/>
                  <a:pt x="568325" y="1226620"/>
                  <a:pt x="571500" y="1225562"/>
                </a:cubicBezTo>
                <a:cubicBezTo>
                  <a:pt x="574675" y="1224504"/>
                  <a:pt x="576792" y="1137720"/>
                  <a:pt x="584200" y="1136662"/>
                </a:cubicBezTo>
                <a:cubicBezTo>
                  <a:pt x="591608" y="1135604"/>
                  <a:pt x="610658" y="1224504"/>
                  <a:pt x="615950" y="1219212"/>
                </a:cubicBezTo>
                <a:cubicBezTo>
                  <a:pt x="621242" y="1213920"/>
                  <a:pt x="608542" y="1103854"/>
                  <a:pt x="615950" y="1104912"/>
                </a:cubicBezTo>
                <a:cubicBezTo>
                  <a:pt x="623358" y="1105970"/>
                  <a:pt x="651933" y="1248845"/>
                  <a:pt x="660400" y="1225562"/>
                </a:cubicBezTo>
                <a:cubicBezTo>
                  <a:pt x="668867" y="1202279"/>
                  <a:pt x="659342" y="974737"/>
                  <a:pt x="666750" y="965212"/>
                </a:cubicBezTo>
                <a:cubicBezTo>
                  <a:pt x="674158" y="955687"/>
                  <a:pt x="693208" y="1158887"/>
                  <a:pt x="704850" y="1168412"/>
                </a:cubicBezTo>
                <a:cubicBezTo>
                  <a:pt x="716492" y="1177937"/>
                  <a:pt x="724958" y="1030829"/>
                  <a:pt x="736600" y="1022362"/>
                </a:cubicBezTo>
                <a:cubicBezTo>
                  <a:pt x="748242" y="1013895"/>
                  <a:pt x="760942" y="1255195"/>
                  <a:pt x="774700" y="1117612"/>
                </a:cubicBezTo>
                <a:cubicBezTo>
                  <a:pt x="788458" y="980029"/>
                  <a:pt x="808567" y="325979"/>
                  <a:pt x="819150" y="196862"/>
                </a:cubicBezTo>
                <a:cubicBezTo>
                  <a:pt x="829733" y="67745"/>
                  <a:pt x="823383" y="330212"/>
                  <a:pt x="838200" y="342912"/>
                </a:cubicBezTo>
                <a:cubicBezTo>
                  <a:pt x="853017" y="355612"/>
                  <a:pt x="895350" y="266712"/>
                  <a:pt x="908050" y="273062"/>
                </a:cubicBezTo>
                <a:cubicBezTo>
                  <a:pt x="920750" y="279412"/>
                  <a:pt x="902758" y="386304"/>
                  <a:pt x="914400" y="381012"/>
                </a:cubicBezTo>
                <a:cubicBezTo>
                  <a:pt x="926042" y="375720"/>
                  <a:pt x="960967" y="245545"/>
                  <a:pt x="977900" y="241312"/>
                </a:cubicBezTo>
                <a:cubicBezTo>
                  <a:pt x="994833" y="237079"/>
                  <a:pt x="1006475" y="353495"/>
                  <a:pt x="1016000" y="355612"/>
                </a:cubicBezTo>
                <a:cubicBezTo>
                  <a:pt x="1025525" y="357729"/>
                  <a:pt x="1010708" y="239195"/>
                  <a:pt x="1035050" y="254012"/>
                </a:cubicBezTo>
                <a:cubicBezTo>
                  <a:pt x="1059392" y="268829"/>
                  <a:pt x="1139825" y="454037"/>
                  <a:pt x="1162050" y="444512"/>
                </a:cubicBezTo>
                <a:cubicBezTo>
                  <a:pt x="1184275" y="434987"/>
                  <a:pt x="1160992" y="203212"/>
                  <a:pt x="1168400" y="196862"/>
                </a:cubicBezTo>
                <a:cubicBezTo>
                  <a:pt x="1175808" y="190512"/>
                  <a:pt x="1193800" y="434987"/>
                  <a:pt x="1206500" y="406412"/>
                </a:cubicBezTo>
                <a:cubicBezTo>
                  <a:pt x="1219200" y="377837"/>
                  <a:pt x="1236133" y="21179"/>
                  <a:pt x="1244600" y="25412"/>
                </a:cubicBezTo>
                <a:cubicBezTo>
                  <a:pt x="1253067" y="29645"/>
                  <a:pt x="1245658" y="428637"/>
                  <a:pt x="1257300" y="431812"/>
                </a:cubicBezTo>
                <a:cubicBezTo>
                  <a:pt x="1268942" y="434987"/>
                  <a:pt x="1294342" y="53987"/>
                  <a:pt x="1314450" y="44462"/>
                </a:cubicBezTo>
                <a:cubicBezTo>
                  <a:pt x="1334558" y="34937"/>
                  <a:pt x="1359958" y="372545"/>
                  <a:pt x="1377950" y="374662"/>
                </a:cubicBezTo>
                <a:cubicBezTo>
                  <a:pt x="1395942" y="376779"/>
                  <a:pt x="1401233" y="44462"/>
                  <a:pt x="1422400" y="57162"/>
                </a:cubicBezTo>
                <a:cubicBezTo>
                  <a:pt x="1443567" y="69862"/>
                  <a:pt x="1489075" y="460387"/>
                  <a:pt x="1504950" y="450862"/>
                </a:cubicBezTo>
                <a:cubicBezTo>
                  <a:pt x="1520825" y="441337"/>
                  <a:pt x="1491192" y="2129"/>
                  <a:pt x="1517650" y="12"/>
                </a:cubicBezTo>
                <a:cubicBezTo>
                  <a:pt x="1544108" y="-2105"/>
                  <a:pt x="1625600" y="257187"/>
                  <a:pt x="1663700" y="438162"/>
                </a:cubicBezTo>
                <a:cubicBezTo>
                  <a:pt x="1701800" y="619137"/>
                  <a:pt x="1721908" y="1008604"/>
                  <a:pt x="1746250" y="1085862"/>
                </a:cubicBezTo>
                <a:cubicBezTo>
                  <a:pt x="1770592" y="1163120"/>
                  <a:pt x="1799167" y="911237"/>
                  <a:pt x="1809750" y="901712"/>
                </a:cubicBezTo>
                <a:cubicBezTo>
                  <a:pt x="1820333" y="892187"/>
                  <a:pt x="1804458" y="1079512"/>
                  <a:pt x="1809750" y="1028712"/>
                </a:cubicBezTo>
                <a:cubicBezTo>
                  <a:pt x="1815042" y="977912"/>
                  <a:pt x="1818217" y="612787"/>
                  <a:pt x="1841500" y="596912"/>
                </a:cubicBezTo>
                <a:cubicBezTo>
                  <a:pt x="1864783" y="581037"/>
                  <a:pt x="1925108" y="809637"/>
                  <a:pt x="1949450" y="933462"/>
                </a:cubicBezTo>
                <a:cubicBezTo>
                  <a:pt x="1973792" y="1057287"/>
                  <a:pt x="1969558" y="1318695"/>
                  <a:pt x="1987550" y="1339862"/>
                </a:cubicBezTo>
                <a:cubicBezTo>
                  <a:pt x="2005542" y="1361029"/>
                  <a:pt x="2040467" y="1074220"/>
                  <a:pt x="2057400" y="1060462"/>
                </a:cubicBezTo>
                <a:cubicBezTo>
                  <a:pt x="2074333" y="1046704"/>
                  <a:pt x="2060575" y="1244612"/>
                  <a:pt x="2089150" y="1257312"/>
                </a:cubicBezTo>
                <a:cubicBezTo>
                  <a:pt x="2117725" y="1270012"/>
                  <a:pt x="2200275" y="1136662"/>
                  <a:pt x="2228850" y="1136662"/>
                </a:cubicBezTo>
                <a:cubicBezTo>
                  <a:pt x="2257425" y="1136662"/>
                  <a:pt x="2250017" y="1282712"/>
                  <a:pt x="2260600" y="1257312"/>
                </a:cubicBezTo>
                <a:cubicBezTo>
                  <a:pt x="2271183" y="1231912"/>
                  <a:pt x="2284942" y="990612"/>
                  <a:pt x="2292350" y="984262"/>
                </a:cubicBezTo>
                <a:cubicBezTo>
                  <a:pt x="2299758" y="977912"/>
                  <a:pt x="2299758" y="1214979"/>
                  <a:pt x="2305050" y="1219212"/>
                </a:cubicBezTo>
                <a:cubicBezTo>
                  <a:pt x="2310342" y="1223445"/>
                  <a:pt x="2319867" y="1011779"/>
                  <a:pt x="2324100" y="1009662"/>
                </a:cubicBezTo>
                <a:cubicBezTo>
                  <a:pt x="2328333" y="1007545"/>
                  <a:pt x="2320925" y="1207570"/>
                  <a:pt x="2330450" y="1206512"/>
                </a:cubicBezTo>
                <a:cubicBezTo>
                  <a:pt x="2339975" y="1205454"/>
                  <a:pt x="2372783" y="1012837"/>
                  <a:pt x="2381250" y="1003312"/>
                </a:cubicBezTo>
                <a:cubicBezTo>
                  <a:pt x="2389717" y="993787"/>
                  <a:pt x="2379133" y="1153595"/>
                  <a:pt x="2381250" y="1149362"/>
                </a:cubicBezTo>
                <a:cubicBezTo>
                  <a:pt x="2383367" y="1145129"/>
                  <a:pt x="2393950" y="977912"/>
                  <a:pt x="2393950" y="977912"/>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1" name="Freeform 30"/>
          <p:cNvSpPr/>
          <p:nvPr/>
        </p:nvSpPr>
        <p:spPr>
          <a:xfrm>
            <a:off x="4083162" y="1561339"/>
            <a:ext cx="1862138" cy="1299813"/>
          </a:xfrm>
          <a:custGeom>
            <a:avLst/>
            <a:gdLst>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603250 w 2482850"/>
              <a:gd name="connsiteY19" fmla="*/ 590552 h 1183140"/>
              <a:gd name="connsiteX20" fmla="*/ 577850 w 2482850"/>
              <a:gd name="connsiteY20" fmla="*/ 1714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577850 w 2482850"/>
              <a:gd name="connsiteY20" fmla="*/ 1714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863600 w 2482850"/>
              <a:gd name="connsiteY27" fmla="*/ 2540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57250 w 2482850"/>
              <a:gd name="connsiteY26" fmla="*/ 31752 h 1183140"/>
              <a:gd name="connsiteX27" fmla="*/ 863600 w 2482850"/>
              <a:gd name="connsiteY27" fmla="*/ 2540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57202 h 1202190"/>
              <a:gd name="connsiteX1" fmla="*/ 38100 w 2482850"/>
              <a:gd name="connsiteY1" fmla="*/ 577852 h 1202190"/>
              <a:gd name="connsiteX2" fmla="*/ 82550 w 2482850"/>
              <a:gd name="connsiteY2" fmla="*/ 400052 h 1202190"/>
              <a:gd name="connsiteX3" fmla="*/ 95250 w 2482850"/>
              <a:gd name="connsiteY3" fmla="*/ 615952 h 1202190"/>
              <a:gd name="connsiteX4" fmla="*/ 165100 w 2482850"/>
              <a:gd name="connsiteY4" fmla="*/ 361952 h 1202190"/>
              <a:gd name="connsiteX5" fmla="*/ 165100 w 2482850"/>
              <a:gd name="connsiteY5" fmla="*/ 622302 h 1202190"/>
              <a:gd name="connsiteX6" fmla="*/ 234950 w 2482850"/>
              <a:gd name="connsiteY6" fmla="*/ 393702 h 1202190"/>
              <a:gd name="connsiteX7" fmla="*/ 298450 w 2482850"/>
              <a:gd name="connsiteY7" fmla="*/ 565152 h 1202190"/>
              <a:gd name="connsiteX8" fmla="*/ 298450 w 2482850"/>
              <a:gd name="connsiteY8" fmla="*/ 330202 h 1202190"/>
              <a:gd name="connsiteX9" fmla="*/ 330200 w 2482850"/>
              <a:gd name="connsiteY9" fmla="*/ 527052 h 1202190"/>
              <a:gd name="connsiteX10" fmla="*/ 330200 w 2482850"/>
              <a:gd name="connsiteY10" fmla="*/ 336552 h 1202190"/>
              <a:gd name="connsiteX11" fmla="*/ 355600 w 2482850"/>
              <a:gd name="connsiteY11" fmla="*/ 539752 h 1202190"/>
              <a:gd name="connsiteX12" fmla="*/ 374650 w 2482850"/>
              <a:gd name="connsiteY12" fmla="*/ 317502 h 1202190"/>
              <a:gd name="connsiteX13" fmla="*/ 374650 w 2482850"/>
              <a:gd name="connsiteY13" fmla="*/ 520702 h 1202190"/>
              <a:gd name="connsiteX14" fmla="*/ 444500 w 2482850"/>
              <a:gd name="connsiteY14" fmla="*/ 336552 h 1202190"/>
              <a:gd name="connsiteX15" fmla="*/ 444500 w 2482850"/>
              <a:gd name="connsiteY15" fmla="*/ 476252 h 1202190"/>
              <a:gd name="connsiteX16" fmla="*/ 488950 w 2482850"/>
              <a:gd name="connsiteY16" fmla="*/ 342902 h 1202190"/>
              <a:gd name="connsiteX17" fmla="*/ 501650 w 2482850"/>
              <a:gd name="connsiteY17" fmla="*/ 469902 h 1202190"/>
              <a:gd name="connsiteX18" fmla="*/ 501650 w 2482850"/>
              <a:gd name="connsiteY18" fmla="*/ 317502 h 1202190"/>
              <a:gd name="connsiteX19" fmla="*/ 577850 w 2482850"/>
              <a:gd name="connsiteY19" fmla="*/ 628652 h 1202190"/>
              <a:gd name="connsiteX20" fmla="*/ 628650 w 2482850"/>
              <a:gd name="connsiteY20" fmla="*/ 152402 h 1202190"/>
              <a:gd name="connsiteX21" fmla="*/ 654050 w 2482850"/>
              <a:gd name="connsiteY21" fmla="*/ 311152 h 1202190"/>
              <a:gd name="connsiteX22" fmla="*/ 723900 w 2482850"/>
              <a:gd name="connsiteY22" fmla="*/ 127002 h 1202190"/>
              <a:gd name="connsiteX23" fmla="*/ 730250 w 2482850"/>
              <a:gd name="connsiteY23" fmla="*/ 260352 h 1202190"/>
              <a:gd name="connsiteX24" fmla="*/ 793750 w 2482850"/>
              <a:gd name="connsiteY24" fmla="*/ 139702 h 1202190"/>
              <a:gd name="connsiteX25" fmla="*/ 793750 w 2482850"/>
              <a:gd name="connsiteY25" fmla="*/ 266702 h 1202190"/>
              <a:gd name="connsiteX26" fmla="*/ 857250 w 2482850"/>
              <a:gd name="connsiteY26" fmla="*/ 50802 h 1202190"/>
              <a:gd name="connsiteX27" fmla="*/ 863600 w 2482850"/>
              <a:gd name="connsiteY27" fmla="*/ 273052 h 1202190"/>
              <a:gd name="connsiteX28" fmla="*/ 971550 w 2482850"/>
              <a:gd name="connsiteY28" fmla="*/ 44452 h 1202190"/>
              <a:gd name="connsiteX29" fmla="*/ 990600 w 2482850"/>
              <a:gd name="connsiteY29" fmla="*/ 311152 h 1202190"/>
              <a:gd name="connsiteX30" fmla="*/ 1041400 w 2482850"/>
              <a:gd name="connsiteY30" fmla="*/ 2 h 1202190"/>
              <a:gd name="connsiteX31" fmla="*/ 1066800 w 2482850"/>
              <a:gd name="connsiteY31" fmla="*/ 304802 h 1202190"/>
              <a:gd name="connsiteX32" fmla="*/ 1073150 w 2482850"/>
              <a:gd name="connsiteY32" fmla="*/ 31752 h 1202190"/>
              <a:gd name="connsiteX33" fmla="*/ 1092200 w 2482850"/>
              <a:gd name="connsiteY33" fmla="*/ 215902 h 1202190"/>
              <a:gd name="connsiteX34" fmla="*/ 1200150 w 2482850"/>
              <a:gd name="connsiteY34" fmla="*/ 800102 h 1202190"/>
              <a:gd name="connsiteX35" fmla="*/ 1231900 w 2482850"/>
              <a:gd name="connsiteY35" fmla="*/ 685802 h 1202190"/>
              <a:gd name="connsiteX36" fmla="*/ 1301750 w 2482850"/>
              <a:gd name="connsiteY36" fmla="*/ 908052 h 1202190"/>
              <a:gd name="connsiteX37" fmla="*/ 1314450 w 2482850"/>
              <a:gd name="connsiteY37" fmla="*/ 736602 h 1202190"/>
              <a:gd name="connsiteX38" fmla="*/ 1327150 w 2482850"/>
              <a:gd name="connsiteY38" fmla="*/ 996952 h 1202190"/>
              <a:gd name="connsiteX39" fmla="*/ 1371600 w 2482850"/>
              <a:gd name="connsiteY39" fmla="*/ 711202 h 1202190"/>
              <a:gd name="connsiteX40" fmla="*/ 1606550 w 2482850"/>
              <a:gd name="connsiteY40" fmla="*/ 1200152 h 1202190"/>
              <a:gd name="connsiteX41" fmla="*/ 1644650 w 2482850"/>
              <a:gd name="connsiteY41" fmla="*/ 889002 h 1202190"/>
              <a:gd name="connsiteX42" fmla="*/ 1701800 w 2482850"/>
              <a:gd name="connsiteY42" fmla="*/ 971552 h 1202190"/>
              <a:gd name="connsiteX43" fmla="*/ 1765300 w 2482850"/>
              <a:gd name="connsiteY43" fmla="*/ 768352 h 1202190"/>
              <a:gd name="connsiteX44" fmla="*/ 1784350 w 2482850"/>
              <a:gd name="connsiteY44" fmla="*/ 889002 h 1202190"/>
              <a:gd name="connsiteX45" fmla="*/ 1790700 w 2482850"/>
              <a:gd name="connsiteY45" fmla="*/ 673102 h 1202190"/>
              <a:gd name="connsiteX46" fmla="*/ 1835150 w 2482850"/>
              <a:gd name="connsiteY46" fmla="*/ 933452 h 1202190"/>
              <a:gd name="connsiteX47" fmla="*/ 1873250 w 2482850"/>
              <a:gd name="connsiteY47" fmla="*/ 552452 h 1202190"/>
              <a:gd name="connsiteX48" fmla="*/ 1873250 w 2482850"/>
              <a:gd name="connsiteY48" fmla="*/ 736602 h 1202190"/>
              <a:gd name="connsiteX49" fmla="*/ 1930400 w 2482850"/>
              <a:gd name="connsiteY49" fmla="*/ 520702 h 1202190"/>
              <a:gd name="connsiteX50" fmla="*/ 1968500 w 2482850"/>
              <a:gd name="connsiteY50" fmla="*/ 704852 h 1202190"/>
              <a:gd name="connsiteX51" fmla="*/ 1981200 w 2482850"/>
              <a:gd name="connsiteY51" fmla="*/ 533402 h 1202190"/>
              <a:gd name="connsiteX52" fmla="*/ 2095500 w 2482850"/>
              <a:gd name="connsiteY52" fmla="*/ 742952 h 1202190"/>
              <a:gd name="connsiteX53" fmla="*/ 2114550 w 2482850"/>
              <a:gd name="connsiteY53" fmla="*/ 514352 h 1202190"/>
              <a:gd name="connsiteX54" fmla="*/ 2127250 w 2482850"/>
              <a:gd name="connsiteY54" fmla="*/ 723902 h 1202190"/>
              <a:gd name="connsiteX55" fmla="*/ 2139950 w 2482850"/>
              <a:gd name="connsiteY55" fmla="*/ 590552 h 1202190"/>
              <a:gd name="connsiteX56" fmla="*/ 2139950 w 2482850"/>
              <a:gd name="connsiteY56" fmla="*/ 704852 h 1202190"/>
              <a:gd name="connsiteX57" fmla="*/ 2190750 w 2482850"/>
              <a:gd name="connsiteY57" fmla="*/ 596902 h 1202190"/>
              <a:gd name="connsiteX58" fmla="*/ 2235200 w 2482850"/>
              <a:gd name="connsiteY58" fmla="*/ 762002 h 1202190"/>
              <a:gd name="connsiteX59" fmla="*/ 2235200 w 2482850"/>
              <a:gd name="connsiteY59" fmla="*/ 533402 h 1202190"/>
              <a:gd name="connsiteX60" fmla="*/ 2286000 w 2482850"/>
              <a:gd name="connsiteY60" fmla="*/ 800102 h 1202190"/>
              <a:gd name="connsiteX61" fmla="*/ 2330450 w 2482850"/>
              <a:gd name="connsiteY61" fmla="*/ 552452 h 1202190"/>
              <a:gd name="connsiteX62" fmla="*/ 2343150 w 2482850"/>
              <a:gd name="connsiteY62" fmla="*/ 819152 h 1202190"/>
              <a:gd name="connsiteX63" fmla="*/ 2413000 w 2482850"/>
              <a:gd name="connsiteY63" fmla="*/ 590552 h 1202190"/>
              <a:gd name="connsiteX64" fmla="*/ 2482850 w 2482850"/>
              <a:gd name="connsiteY64" fmla="*/ 863602 h 1202190"/>
              <a:gd name="connsiteX0" fmla="*/ 0 w 2482850"/>
              <a:gd name="connsiteY0" fmla="*/ 838251 h 1583239"/>
              <a:gd name="connsiteX1" fmla="*/ 38100 w 2482850"/>
              <a:gd name="connsiteY1" fmla="*/ 958901 h 1583239"/>
              <a:gd name="connsiteX2" fmla="*/ 82550 w 2482850"/>
              <a:gd name="connsiteY2" fmla="*/ 781101 h 1583239"/>
              <a:gd name="connsiteX3" fmla="*/ 95250 w 2482850"/>
              <a:gd name="connsiteY3" fmla="*/ 997001 h 1583239"/>
              <a:gd name="connsiteX4" fmla="*/ 165100 w 2482850"/>
              <a:gd name="connsiteY4" fmla="*/ 743001 h 1583239"/>
              <a:gd name="connsiteX5" fmla="*/ 165100 w 2482850"/>
              <a:gd name="connsiteY5" fmla="*/ 1003351 h 1583239"/>
              <a:gd name="connsiteX6" fmla="*/ 234950 w 2482850"/>
              <a:gd name="connsiteY6" fmla="*/ 774751 h 1583239"/>
              <a:gd name="connsiteX7" fmla="*/ 298450 w 2482850"/>
              <a:gd name="connsiteY7" fmla="*/ 946201 h 1583239"/>
              <a:gd name="connsiteX8" fmla="*/ 298450 w 2482850"/>
              <a:gd name="connsiteY8" fmla="*/ 711251 h 1583239"/>
              <a:gd name="connsiteX9" fmla="*/ 330200 w 2482850"/>
              <a:gd name="connsiteY9" fmla="*/ 908101 h 1583239"/>
              <a:gd name="connsiteX10" fmla="*/ 330200 w 2482850"/>
              <a:gd name="connsiteY10" fmla="*/ 717601 h 1583239"/>
              <a:gd name="connsiteX11" fmla="*/ 355600 w 2482850"/>
              <a:gd name="connsiteY11" fmla="*/ 920801 h 1583239"/>
              <a:gd name="connsiteX12" fmla="*/ 374650 w 2482850"/>
              <a:gd name="connsiteY12" fmla="*/ 698551 h 1583239"/>
              <a:gd name="connsiteX13" fmla="*/ 374650 w 2482850"/>
              <a:gd name="connsiteY13" fmla="*/ 901751 h 1583239"/>
              <a:gd name="connsiteX14" fmla="*/ 444500 w 2482850"/>
              <a:gd name="connsiteY14" fmla="*/ 717601 h 1583239"/>
              <a:gd name="connsiteX15" fmla="*/ 444500 w 2482850"/>
              <a:gd name="connsiteY15" fmla="*/ 857301 h 1583239"/>
              <a:gd name="connsiteX16" fmla="*/ 488950 w 2482850"/>
              <a:gd name="connsiteY16" fmla="*/ 723951 h 1583239"/>
              <a:gd name="connsiteX17" fmla="*/ 501650 w 2482850"/>
              <a:gd name="connsiteY17" fmla="*/ 850951 h 1583239"/>
              <a:gd name="connsiteX18" fmla="*/ 501650 w 2482850"/>
              <a:gd name="connsiteY18" fmla="*/ 698551 h 1583239"/>
              <a:gd name="connsiteX19" fmla="*/ 577850 w 2482850"/>
              <a:gd name="connsiteY19" fmla="*/ 1009701 h 1583239"/>
              <a:gd name="connsiteX20" fmla="*/ 628650 w 2482850"/>
              <a:gd name="connsiteY20" fmla="*/ 533451 h 1583239"/>
              <a:gd name="connsiteX21" fmla="*/ 654050 w 2482850"/>
              <a:gd name="connsiteY21" fmla="*/ 692201 h 1583239"/>
              <a:gd name="connsiteX22" fmla="*/ 723900 w 2482850"/>
              <a:gd name="connsiteY22" fmla="*/ 508051 h 1583239"/>
              <a:gd name="connsiteX23" fmla="*/ 730250 w 2482850"/>
              <a:gd name="connsiteY23" fmla="*/ 641401 h 1583239"/>
              <a:gd name="connsiteX24" fmla="*/ 793750 w 2482850"/>
              <a:gd name="connsiteY24" fmla="*/ 520751 h 1583239"/>
              <a:gd name="connsiteX25" fmla="*/ 793750 w 2482850"/>
              <a:gd name="connsiteY25" fmla="*/ 647751 h 1583239"/>
              <a:gd name="connsiteX26" fmla="*/ 857250 w 2482850"/>
              <a:gd name="connsiteY26" fmla="*/ 431851 h 1583239"/>
              <a:gd name="connsiteX27" fmla="*/ 863600 w 2482850"/>
              <a:gd name="connsiteY27" fmla="*/ 654101 h 1583239"/>
              <a:gd name="connsiteX28" fmla="*/ 933450 w 2482850"/>
              <a:gd name="connsiteY28" fmla="*/ 51 h 1583239"/>
              <a:gd name="connsiteX29" fmla="*/ 990600 w 2482850"/>
              <a:gd name="connsiteY29" fmla="*/ 692201 h 1583239"/>
              <a:gd name="connsiteX30" fmla="*/ 1041400 w 2482850"/>
              <a:gd name="connsiteY30" fmla="*/ 381051 h 1583239"/>
              <a:gd name="connsiteX31" fmla="*/ 1066800 w 2482850"/>
              <a:gd name="connsiteY31" fmla="*/ 685851 h 1583239"/>
              <a:gd name="connsiteX32" fmla="*/ 1073150 w 2482850"/>
              <a:gd name="connsiteY32" fmla="*/ 412801 h 1583239"/>
              <a:gd name="connsiteX33" fmla="*/ 1092200 w 2482850"/>
              <a:gd name="connsiteY33" fmla="*/ 596951 h 1583239"/>
              <a:gd name="connsiteX34" fmla="*/ 1200150 w 2482850"/>
              <a:gd name="connsiteY34" fmla="*/ 1181151 h 1583239"/>
              <a:gd name="connsiteX35" fmla="*/ 1231900 w 2482850"/>
              <a:gd name="connsiteY35" fmla="*/ 1066851 h 1583239"/>
              <a:gd name="connsiteX36" fmla="*/ 1301750 w 2482850"/>
              <a:gd name="connsiteY36" fmla="*/ 1289101 h 1583239"/>
              <a:gd name="connsiteX37" fmla="*/ 1314450 w 2482850"/>
              <a:gd name="connsiteY37" fmla="*/ 1117651 h 1583239"/>
              <a:gd name="connsiteX38" fmla="*/ 1327150 w 2482850"/>
              <a:gd name="connsiteY38" fmla="*/ 1378001 h 1583239"/>
              <a:gd name="connsiteX39" fmla="*/ 1371600 w 2482850"/>
              <a:gd name="connsiteY39" fmla="*/ 1092251 h 1583239"/>
              <a:gd name="connsiteX40" fmla="*/ 1606550 w 2482850"/>
              <a:gd name="connsiteY40" fmla="*/ 1581201 h 1583239"/>
              <a:gd name="connsiteX41" fmla="*/ 1644650 w 2482850"/>
              <a:gd name="connsiteY41" fmla="*/ 1270051 h 1583239"/>
              <a:gd name="connsiteX42" fmla="*/ 1701800 w 2482850"/>
              <a:gd name="connsiteY42" fmla="*/ 1352601 h 1583239"/>
              <a:gd name="connsiteX43" fmla="*/ 1765300 w 2482850"/>
              <a:gd name="connsiteY43" fmla="*/ 1149401 h 1583239"/>
              <a:gd name="connsiteX44" fmla="*/ 1784350 w 2482850"/>
              <a:gd name="connsiteY44" fmla="*/ 1270051 h 1583239"/>
              <a:gd name="connsiteX45" fmla="*/ 1790700 w 2482850"/>
              <a:gd name="connsiteY45" fmla="*/ 1054151 h 1583239"/>
              <a:gd name="connsiteX46" fmla="*/ 1835150 w 2482850"/>
              <a:gd name="connsiteY46" fmla="*/ 1314501 h 1583239"/>
              <a:gd name="connsiteX47" fmla="*/ 1873250 w 2482850"/>
              <a:gd name="connsiteY47" fmla="*/ 933501 h 1583239"/>
              <a:gd name="connsiteX48" fmla="*/ 1873250 w 2482850"/>
              <a:gd name="connsiteY48" fmla="*/ 1117651 h 1583239"/>
              <a:gd name="connsiteX49" fmla="*/ 1930400 w 2482850"/>
              <a:gd name="connsiteY49" fmla="*/ 901751 h 1583239"/>
              <a:gd name="connsiteX50" fmla="*/ 1968500 w 2482850"/>
              <a:gd name="connsiteY50" fmla="*/ 1085901 h 1583239"/>
              <a:gd name="connsiteX51" fmla="*/ 1981200 w 2482850"/>
              <a:gd name="connsiteY51" fmla="*/ 914451 h 1583239"/>
              <a:gd name="connsiteX52" fmla="*/ 2095500 w 2482850"/>
              <a:gd name="connsiteY52" fmla="*/ 1124001 h 1583239"/>
              <a:gd name="connsiteX53" fmla="*/ 2114550 w 2482850"/>
              <a:gd name="connsiteY53" fmla="*/ 895401 h 1583239"/>
              <a:gd name="connsiteX54" fmla="*/ 2127250 w 2482850"/>
              <a:gd name="connsiteY54" fmla="*/ 1104951 h 1583239"/>
              <a:gd name="connsiteX55" fmla="*/ 2139950 w 2482850"/>
              <a:gd name="connsiteY55" fmla="*/ 971601 h 1583239"/>
              <a:gd name="connsiteX56" fmla="*/ 2139950 w 2482850"/>
              <a:gd name="connsiteY56" fmla="*/ 1085901 h 1583239"/>
              <a:gd name="connsiteX57" fmla="*/ 2190750 w 2482850"/>
              <a:gd name="connsiteY57" fmla="*/ 977951 h 1583239"/>
              <a:gd name="connsiteX58" fmla="*/ 2235200 w 2482850"/>
              <a:gd name="connsiteY58" fmla="*/ 1143051 h 1583239"/>
              <a:gd name="connsiteX59" fmla="*/ 2235200 w 2482850"/>
              <a:gd name="connsiteY59" fmla="*/ 914451 h 1583239"/>
              <a:gd name="connsiteX60" fmla="*/ 2286000 w 2482850"/>
              <a:gd name="connsiteY60" fmla="*/ 1181151 h 1583239"/>
              <a:gd name="connsiteX61" fmla="*/ 2330450 w 2482850"/>
              <a:gd name="connsiteY61" fmla="*/ 933501 h 1583239"/>
              <a:gd name="connsiteX62" fmla="*/ 2343150 w 2482850"/>
              <a:gd name="connsiteY62" fmla="*/ 1200201 h 1583239"/>
              <a:gd name="connsiteX63" fmla="*/ 2413000 w 2482850"/>
              <a:gd name="connsiteY63" fmla="*/ 971601 h 1583239"/>
              <a:gd name="connsiteX64" fmla="*/ 2482850 w 2482850"/>
              <a:gd name="connsiteY64" fmla="*/ 1244651 h 1583239"/>
              <a:gd name="connsiteX0" fmla="*/ 0 w 2482850"/>
              <a:gd name="connsiteY0" fmla="*/ 838251 h 1587616"/>
              <a:gd name="connsiteX1" fmla="*/ 38100 w 2482850"/>
              <a:gd name="connsiteY1" fmla="*/ 958901 h 1587616"/>
              <a:gd name="connsiteX2" fmla="*/ 82550 w 2482850"/>
              <a:gd name="connsiteY2" fmla="*/ 781101 h 1587616"/>
              <a:gd name="connsiteX3" fmla="*/ 95250 w 2482850"/>
              <a:gd name="connsiteY3" fmla="*/ 997001 h 1587616"/>
              <a:gd name="connsiteX4" fmla="*/ 165100 w 2482850"/>
              <a:gd name="connsiteY4" fmla="*/ 743001 h 1587616"/>
              <a:gd name="connsiteX5" fmla="*/ 165100 w 2482850"/>
              <a:gd name="connsiteY5" fmla="*/ 1003351 h 1587616"/>
              <a:gd name="connsiteX6" fmla="*/ 234950 w 2482850"/>
              <a:gd name="connsiteY6" fmla="*/ 774751 h 1587616"/>
              <a:gd name="connsiteX7" fmla="*/ 298450 w 2482850"/>
              <a:gd name="connsiteY7" fmla="*/ 946201 h 1587616"/>
              <a:gd name="connsiteX8" fmla="*/ 298450 w 2482850"/>
              <a:gd name="connsiteY8" fmla="*/ 711251 h 1587616"/>
              <a:gd name="connsiteX9" fmla="*/ 330200 w 2482850"/>
              <a:gd name="connsiteY9" fmla="*/ 908101 h 1587616"/>
              <a:gd name="connsiteX10" fmla="*/ 330200 w 2482850"/>
              <a:gd name="connsiteY10" fmla="*/ 717601 h 1587616"/>
              <a:gd name="connsiteX11" fmla="*/ 355600 w 2482850"/>
              <a:gd name="connsiteY11" fmla="*/ 920801 h 1587616"/>
              <a:gd name="connsiteX12" fmla="*/ 374650 w 2482850"/>
              <a:gd name="connsiteY12" fmla="*/ 698551 h 1587616"/>
              <a:gd name="connsiteX13" fmla="*/ 374650 w 2482850"/>
              <a:gd name="connsiteY13" fmla="*/ 901751 h 1587616"/>
              <a:gd name="connsiteX14" fmla="*/ 444500 w 2482850"/>
              <a:gd name="connsiteY14" fmla="*/ 717601 h 1587616"/>
              <a:gd name="connsiteX15" fmla="*/ 444500 w 2482850"/>
              <a:gd name="connsiteY15" fmla="*/ 857301 h 1587616"/>
              <a:gd name="connsiteX16" fmla="*/ 488950 w 2482850"/>
              <a:gd name="connsiteY16" fmla="*/ 723951 h 1587616"/>
              <a:gd name="connsiteX17" fmla="*/ 501650 w 2482850"/>
              <a:gd name="connsiteY17" fmla="*/ 850951 h 1587616"/>
              <a:gd name="connsiteX18" fmla="*/ 501650 w 2482850"/>
              <a:gd name="connsiteY18" fmla="*/ 698551 h 1587616"/>
              <a:gd name="connsiteX19" fmla="*/ 577850 w 2482850"/>
              <a:gd name="connsiteY19" fmla="*/ 1009701 h 1587616"/>
              <a:gd name="connsiteX20" fmla="*/ 628650 w 2482850"/>
              <a:gd name="connsiteY20" fmla="*/ 533451 h 1587616"/>
              <a:gd name="connsiteX21" fmla="*/ 654050 w 2482850"/>
              <a:gd name="connsiteY21" fmla="*/ 692201 h 1587616"/>
              <a:gd name="connsiteX22" fmla="*/ 723900 w 2482850"/>
              <a:gd name="connsiteY22" fmla="*/ 508051 h 1587616"/>
              <a:gd name="connsiteX23" fmla="*/ 730250 w 2482850"/>
              <a:gd name="connsiteY23" fmla="*/ 641401 h 1587616"/>
              <a:gd name="connsiteX24" fmla="*/ 793750 w 2482850"/>
              <a:gd name="connsiteY24" fmla="*/ 520751 h 1587616"/>
              <a:gd name="connsiteX25" fmla="*/ 793750 w 2482850"/>
              <a:gd name="connsiteY25" fmla="*/ 647751 h 1587616"/>
              <a:gd name="connsiteX26" fmla="*/ 857250 w 2482850"/>
              <a:gd name="connsiteY26" fmla="*/ 431851 h 1587616"/>
              <a:gd name="connsiteX27" fmla="*/ 863600 w 2482850"/>
              <a:gd name="connsiteY27" fmla="*/ 654101 h 1587616"/>
              <a:gd name="connsiteX28" fmla="*/ 933450 w 2482850"/>
              <a:gd name="connsiteY28" fmla="*/ 51 h 1587616"/>
              <a:gd name="connsiteX29" fmla="*/ 990600 w 2482850"/>
              <a:gd name="connsiteY29" fmla="*/ 692201 h 1587616"/>
              <a:gd name="connsiteX30" fmla="*/ 1041400 w 2482850"/>
              <a:gd name="connsiteY30" fmla="*/ 381051 h 1587616"/>
              <a:gd name="connsiteX31" fmla="*/ 1066800 w 2482850"/>
              <a:gd name="connsiteY31" fmla="*/ 685851 h 1587616"/>
              <a:gd name="connsiteX32" fmla="*/ 1073150 w 2482850"/>
              <a:gd name="connsiteY32" fmla="*/ 412801 h 1587616"/>
              <a:gd name="connsiteX33" fmla="*/ 1092200 w 2482850"/>
              <a:gd name="connsiteY33" fmla="*/ 596951 h 1587616"/>
              <a:gd name="connsiteX34" fmla="*/ 1200150 w 2482850"/>
              <a:gd name="connsiteY34" fmla="*/ 1181151 h 1587616"/>
              <a:gd name="connsiteX35" fmla="*/ 1231900 w 2482850"/>
              <a:gd name="connsiteY35" fmla="*/ 1066851 h 1587616"/>
              <a:gd name="connsiteX36" fmla="*/ 1301750 w 2482850"/>
              <a:gd name="connsiteY36" fmla="*/ 1289101 h 1587616"/>
              <a:gd name="connsiteX37" fmla="*/ 1314450 w 2482850"/>
              <a:gd name="connsiteY37" fmla="*/ 1117651 h 1587616"/>
              <a:gd name="connsiteX38" fmla="*/ 1327150 w 2482850"/>
              <a:gd name="connsiteY38" fmla="*/ 1378001 h 1587616"/>
              <a:gd name="connsiteX39" fmla="*/ 1441450 w 2482850"/>
              <a:gd name="connsiteY39" fmla="*/ 933501 h 1587616"/>
              <a:gd name="connsiteX40" fmla="*/ 1606550 w 2482850"/>
              <a:gd name="connsiteY40" fmla="*/ 1581201 h 1587616"/>
              <a:gd name="connsiteX41" fmla="*/ 1644650 w 2482850"/>
              <a:gd name="connsiteY41" fmla="*/ 1270051 h 1587616"/>
              <a:gd name="connsiteX42" fmla="*/ 1701800 w 2482850"/>
              <a:gd name="connsiteY42" fmla="*/ 1352601 h 1587616"/>
              <a:gd name="connsiteX43" fmla="*/ 1765300 w 2482850"/>
              <a:gd name="connsiteY43" fmla="*/ 1149401 h 1587616"/>
              <a:gd name="connsiteX44" fmla="*/ 1784350 w 2482850"/>
              <a:gd name="connsiteY44" fmla="*/ 1270051 h 1587616"/>
              <a:gd name="connsiteX45" fmla="*/ 1790700 w 2482850"/>
              <a:gd name="connsiteY45" fmla="*/ 1054151 h 1587616"/>
              <a:gd name="connsiteX46" fmla="*/ 1835150 w 2482850"/>
              <a:gd name="connsiteY46" fmla="*/ 1314501 h 1587616"/>
              <a:gd name="connsiteX47" fmla="*/ 1873250 w 2482850"/>
              <a:gd name="connsiteY47" fmla="*/ 933501 h 1587616"/>
              <a:gd name="connsiteX48" fmla="*/ 1873250 w 2482850"/>
              <a:gd name="connsiteY48" fmla="*/ 1117651 h 1587616"/>
              <a:gd name="connsiteX49" fmla="*/ 1930400 w 2482850"/>
              <a:gd name="connsiteY49" fmla="*/ 901751 h 1587616"/>
              <a:gd name="connsiteX50" fmla="*/ 1968500 w 2482850"/>
              <a:gd name="connsiteY50" fmla="*/ 1085901 h 1587616"/>
              <a:gd name="connsiteX51" fmla="*/ 1981200 w 2482850"/>
              <a:gd name="connsiteY51" fmla="*/ 914451 h 1587616"/>
              <a:gd name="connsiteX52" fmla="*/ 2095500 w 2482850"/>
              <a:gd name="connsiteY52" fmla="*/ 1124001 h 1587616"/>
              <a:gd name="connsiteX53" fmla="*/ 2114550 w 2482850"/>
              <a:gd name="connsiteY53" fmla="*/ 895401 h 1587616"/>
              <a:gd name="connsiteX54" fmla="*/ 2127250 w 2482850"/>
              <a:gd name="connsiteY54" fmla="*/ 1104951 h 1587616"/>
              <a:gd name="connsiteX55" fmla="*/ 2139950 w 2482850"/>
              <a:gd name="connsiteY55" fmla="*/ 971601 h 1587616"/>
              <a:gd name="connsiteX56" fmla="*/ 2139950 w 2482850"/>
              <a:gd name="connsiteY56" fmla="*/ 1085901 h 1587616"/>
              <a:gd name="connsiteX57" fmla="*/ 2190750 w 2482850"/>
              <a:gd name="connsiteY57" fmla="*/ 977951 h 1587616"/>
              <a:gd name="connsiteX58" fmla="*/ 2235200 w 2482850"/>
              <a:gd name="connsiteY58" fmla="*/ 1143051 h 1587616"/>
              <a:gd name="connsiteX59" fmla="*/ 2235200 w 2482850"/>
              <a:gd name="connsiteY59" fmla="*/ 914451 h 1587616"/>
              <a:gd name="connsiteX60" fmla="*/ 2286000 w 2482850"/>
              <a:gd name="connsiteY60" fmla="*/ 1181151 h 1587616"/>
              <a:gd name="connsiteX61" fmla="*/ 2330450 w 2482850"/>
              <a:gd name="connsiteY61" fmla="*/ 933501 h 1587616"/>
              <a:gd name="connsiteX62" fmla="*/ 2343150 w 2482850"/>
              <a:gd name="connsiteY62" fmla="*/ 1200201 h 1587616"/>
              <a:gd name="connsiteX63" fmla="*/ 2413000 w 2482850"/>
              <a:gd name="connsiteY63" fmla="*/ 971601 h 1587616"/>
              <a:gd name="connsiteX64" fmla="*/ 2482850 w 2482850"/>
              <a:gd name="connsiteY64" fmla="*/ 1244651 h 1587616"/>
              <a:gd name="connsiteX0" fmla="*/ 0 w 2482850"/>
              <a:gd name="connsiteY0" fmla="*/ 838251 h 1587616"/>
              <a:gd name="connsiteX1" fmla="*/ 38100 w 2482850"/>
              <a:gd name="connsiteY1" fmla="*/ 958901 h 1587616"/>
              <a:gd name="connsiteX2" fmla="*/ 82550 w 2482850"/>
              <a:gd name="connsiteY2" fmla="*/ 781101 h 1587616"/>
              <a:gd name="connsiteX3" fmla="*/ 95250 w 2482850"/>
              <a:gd name="connsiteY3" fmla="*/ 997001 h 1587616"/>
              <a:gd name="connsiteX4" fmla="*/ 165100 w 2482850"/>
              <a:gd name="connsiteY4" fmla="*/ 743001 h 1587616"/>
              <a:gd name="connsiteX5" fmla="*/ 165100 w 2482850"/>
              <a:gd name="connsiteY5" fmla="*/ 1003351 h 1587616"/>
              <a:gd name="connsiteX6" fmla="*/ 234950 w 2482850"/>
              <a:gd name="connsiteY6" fmla="*/ 774751 h 1587616"/>
              <a:gd name="connsiteX7" fmla="*/ 298450 w 2482850"/>
              <a:gd name="connsiteY7" fmla="*/ 946201 h 1587616"/>
              <a:gd name="connsiteX8" fmla="*/ 298450 w 2482850"/>
              <a:gd name="connsiteY8" fmla="*/ 711251 h 1587616"/>
              <a:gd name="connsiteX9" fmla="*/ 330200 w 2482850"/>
              <a:gd name="connsiteY9" fmla="*/ 908101 h 1587616"/>
              <a:gd name="connsiteX10" fmla="*/ 330200 w 2482850"/>
              <a:gd name="connsiteY10" fmla="*/ 717601 h 1587616"/>
              <a:gd name="connsiteX11" fmla="*/ 355600 w 2482850"/>
              <a:gd name="connsiteY11" fmla="*/ 920801 h 1587616"/>
              <a:gd name="connsiteX12" fmla="*/ 374650 w 2482850"/>
              <a:gd name="connsiteY12" fmla="*/ 698551 h 1587616"/>
              <a:gd name="connsiteX13" fmla="*/ 374650 w 2482850"/>
              <a:gd name="connsiteY13" fmla="*/ 901751 h 1587616"/>
              <a:gd name="connsiteX14" fmla="*/ 444500 w 2482850"/>
              <a:gd name="connsiteY14" fmla="*/ 717601 h 1587616"/>
              <a:gd name="connsiteX15" fmla="*/ 444500 w 2482850"/>
              <a:gd name="connsiteY15" fmla="*/ 857301 h 1587616"/>
              <a:gd name="connsiteX16" fmla="*/ 488950 w 2482850"/>
              <a:gd name="connsiteY16" fmla="*/ 723951 h 1587616"/>
              <a:gd name="connsiteX17" fmla="*/ 501650 w 2482850"/>
              <a:gd name="connsiteY17" fmla="*/ 850951 h 1587616"/>
              <a:gd name="connsiteX18" fmla="*/ 501650 w 2482850"/>
              <a:gd name="connsiteY18" fmla="*/ 698551 h 1587616"/>
              <a:gd name="connsiteX19" fmla="*/ 577850 w 2482850"/>
              <a:gd name="connsiteY19" fmla="*/ 1009701 h 1587616"/>
              <a:gd name="connsiteX20" fmla="*/ 628650 w 2482850"/>
              <a:gd name="connsiteY20" fmla="*/ 533451 h 1587616"/>
              <a:gd name="connsiteX21" fmla="*/ 654050 w 2482850"/>
              <a:gd name="connsiteY21" fmla="*/ 692201 h 1587616"/>
              <a:gd name="connsiteX22" fmla="*/ 723900 w 2482850"/>
              <a:gd name="connsiteY22" fmla="*/ 508051 h 1587616"/>
              <a:gd name="connsiteX23" fmla="*/ 730250 w 2482850"/>
              <a:gd name="connsiteY23" fmla="*/ 641401 h 1587616"/>
              <a:gd name="connsiteX24" fmla="*/ 793750 w 2482850"/>
              <a:gd name="connsiteY24" fmla="*/ 520751 h 1587616"/>
              <a:gd name="connsiteX25" fmla="*/ 793750 w 2482850"/>
              <a:gd name="connsiteY25" fmla="*/ 647751 h 1587616"/>
              <a:gd name="connsiteX26" fmla="*/ 857250 w 2482850"/>
              <a:gd name="connsiteY26" fmla="*/ 431851 h 1587616"/>
              <a:gd name="connsiteX27" fmla="*/ 863600 w 2482850"/>
              <a:gd name="connsiteY27" fmla="*/ 654101 h 1587616"/>
              <a:gd name="connsiteX28" fmla="*/ 933450 w 2482850"/>
              <a:gd name="connsiteY28" fmla="*/ 51 h 1587616"/>
              <a:gd name="connsiteX29" fmla="*/ 990600 w 2482850"/>
              <a:gd name="connsiteY29" fmla="*/ 692201 h 1587616"/>
              <a:gd name="connsiteX30" fmla="*/ 1041400 w 2482850"/>
              <a:gd name="connsiteY30" fmla="*/ 381051 h 1587616"/>
              <a:gd name="connsiteX31" fmla="*/ 1066800 w 2482850"/>
              <a:gd name="connsiteY31" fmla="*/ 685851 h 1587616"/>
              <a:gd name="connsiteX32" fmla="*/ 1073150 w 2482850"/>
              <a:gd name="connsiteY32" fmla="*/ 412801 h 1587616"/>
              <a:gd name="connsiteX33" fmla="*/ 1092200 w 2482850"/>
              <a:gd name="connsiteY33" fmla="*/ 596951 h 1587616"/>
              <a:gd name="connsiteX34" fmla="*/ 1200150 w 2482850"/>
              <a:gd name="connsiteY34" fmla="*/ 1181151 h 1587616"/>
              <a:gd name="connsiteX35" fmla="*/ 1231900 w 2482850"/>
              <a:gd name="connsiteY35" fmla="*/ 1066851 h 1587616"/>
              <a:gd name="connsiteX36" fmla="*/ 1270000 w 2482850"/>
              <a:gd name="connsiteY36" fmla="*/ 1295451 h 1587616"/>
              <a:gd name="connsiteX37" fmla="*/ 1314450 w 2482850"/>
              <a:gd name="connsiteY37" fmla="*/ 1117651 h 1587616"/>
              <a:gd name="connsiteX38" fmla="*/ 1327150 w 2482850"/>
              <a:gd name="connsiteY38" fmla="*/ 1378001 h 1587616"/>
              <a:gd name="connsiteX39" fmla="*/ 1441450 w 2482850"/>
              <a:gd name="connsiteY39" fmla="*/ 933501 h 1587616"/>
              <a:gd name="connsiteX40" fmla="*/ 1606550 w 2482850"/>
              <a:gd name="connsiteY40" fmla="*/ 1581201 h 1587616"/>
              <a:gd name="connsiteX41" fmla="*/ 1644650 w 2482850"/>
              <a:gd name="connsiteY41" fmla="*/ 1270051 h 1587616"/>
              <a:gd name="connsiteX42" fmla="*/ 1701800 w 2482850"/>
              <a:gd name="connsiteY42" fmla="*/ 1352601 h 1587616"/>
              <a:gd name="connsiteX43" fmla="*/ 1765300 w 2482850"/>
              <a:gd name="connsiteY43" fmla="*/ 1149401 h 1587616"/>
              <a:gd name="connsiteX44" fmla="*/ 1784350 w 2482850"/>
              <a:gd name="connsiteY44" fmla="*/ 1270051 h 1587616"/>
              <a:gd name="connsiteX45" fmla="*/ 1790700 w 2482850"/>
              <a:gd name="connsiteY45" fmla="*/ 1054151 h 1587616"/>
              <a:gd name="connsiteX46" fmla="*/ 1835150 w 2482850"/>
              <a:gd name="connsiteY46" fmla="*/ 1314501 h 1587616"/>
              <a:gd name="connsiteX47" fmla="*/ 1873250 w 2482850"/>
              <a:gd name="connsiteY47" fmla="*/ 933501 h 1587616"/>
              <a:gd name="connsiteX48" fmla="*/ 1873250 w 2482850"/>
              <a:gd name="connsiteY48" fmla="*/ 1117651 h 1587616"/>
              <a:gd name="connsiteX49" fmla="*/ 1930400 w 2482850"/>
              <a:gd name="connsiteY49" fmla="*/ 901751 h 1587616"/>
              <a:gd name="connsiteX50" fmla="*/ 1968500 w 2482850"/>
              <a:gd name="connsiteY50" fmla="*/ 1085901 h 1587616"/>
              <a:gd name="connsiteX51" fmla="*/ 1981200 w 2482850"/>
              <a:gd name="connsiteY51" fmla="*/ 914451 h 1587616"/>
              <a:gd name="connsiteX52" fmla="*/ 2095500 w 2482850"/>
              <a:gd name="connsiteY52" fmla="*/ 1124001 h 1587616"/>
              <a:gd name="connsiteX53" fmla="*/ 2114550 w 2482850"/>
              <a:gd name="connsiteY53" fmla="*/ 895401 h 1587616"/>
              <a:gd name="connsiteX54" fmla="*/ 2127250 w 2482850"/>
              <a:gd name="connsiteY54" fmla="*/ 1104951 h 1587616"/>
              <a:gd name="connsiteX55" fmla="*/ 2139950 w 2482850"/>
              <a:gd name="connsiteY55" fmla="*/ 971601 h 1587616"/>
              <a:gd name="connsiteX56" fmla="*/ 2139950 w 2482850"/>
              <a:gd name="connsiteY56" fmla="*/ 1085901 h 1587616"/>
              <a:gd name="connsiteX57" fmla="*/ 2190750 w 2482850"/>
              <a:gd name="connsiteY57" fmla="*/ 977951 h 1587616"/>
              <a:gd name="connsiteX58" fmla="*/ 2235200 w 2482850"/>
              <a:gd name="connsiteY58" fmla="*/ 1143051 h 1587616"/>
              <a:gd name="connsiteX59" fmla="*/ 2235200 w 2482850"/>
              <a:gd name="connsiteY59" fmla="*/ 914451 h 1587616"/>
              <a:gd name="connsiteX60" fmla="*/ 2286000 w 2482850"/>
              <a:gd name="connsiteY60" fmla="*/ 1181151 h 1587616"/>
              <a:gd name="connsiteX61" fmla="*/ 2330450 w 2482850"/>
              <a:gd name="connsiteY61" fmla="*/ 933501 h 1587616"/>
              <a:gd name="connsiteX62" fmla="*/ 2343150 w 2482850"/>
              <a:gd name="connsiteY62" fmla="*/ 1200201 h 1587616"/>
              <a:gd name="connsiteX63" fmla="*/ 2413000 w 2482850"/>
              <a:gd name="connsiteY63" fmla="*/ 971601 h 1587616"/>
              <a:gd name="connsiteX64" fmla="*/ 2482850 w 2482850"/>
              <a:gd name="connsiteY64" fmla="*/ 1244651 h 1587616"/>
              <a:gd name="connsiteX0" fmla="*/ 0 w 2482850"/>
              <a:gd name="connsiteY0" fmla="*/ 838251 h 1568856"/>
              <a:gd name="connsiteX1" fmla="*/ 38100 w 2482850"/>
              <a:gd name="connsiteY1" fmla="*/ 958901 h 1568856"/>
              <a:gd name="connsiteX2" fmla="*/ 82550 w 2482850"/>
              <a:gd name="connsiteY2" fmla="*/ 781101 h 1568856"/>
              <a:gd name="connsiteX3" fmla="*/ 95250 w 2482850"/>
              <a:gd name="connsiteY3" fmla="*/ 997001 h 1568856"/>
              <a:gd name="connsiteX4" fmla="*/ 165100 w 2482850"/>
              <a:gd name="connsiteY4" fmla="*/ 743001 h 1568856"/>
              <a:gd name="connsiteX5" fmla="*/ 165100 w 2482850"/>
              <a:gd name="connsiteY5" fmla="*/ 1003351 h 1568856"/>
              <a:gd name="connsiteX6" fmla="*/ 234950 w 2482850"/>
              <a:gd name="connsiteY6" fmla="*/ 774751 h 1568856"/>
              <a:gd name="connsiteX7" fmla="*/ 298450 w 2482850"/>
              <a:gd name="connsiteY7" fmla="*/ 946201 h 1568856"/>
              <a:gd name="connsiteX8" fmla="*/ 298450 w 2482850"/>
              <a:gd name="connsiteY8" fmla="*/ 711251 h 1568856"/>
              <a:gd name="connsiteX9" fmla="*/ 330200 w 2482850"/>
              <a:gd name="connsiteY9" fmla="*/ 908101 h 1568856"/>
              <a:gd name="connsiteX10" fmla="*/ 330200 w 2482850"/>
              <a:gd name="connsiteY10" fmla="*/ 717601 h 1568856"/>
              <a:gd name="connsiteX11" fmla="*/ 355600 w 2482850"/>
              <a:gd name="connsiteY11" fmla="*/ 920801 h 1568856"/>
              <a:gd name="connsiteX12" fmla="*/ 374650 w 2482850"/>
              <a:gd name="connsiteY12" fmla="*/ 698551 h 1568856"/>
              <a:gd name="connsiteX13" fmla="*/ 374650 w 2482850"/>
              <a:gd name="connsiteY13" fmla="*/ 901751 h 1568856"/>
              <a:gd name="connsiteX14" fmla="*/ 444500 w 2482850"/>
              <a:gd name="connsiteY14" fmla="*/ 717601 h 1568856"/>
              <a:gd name="connsiteX15" fmla="*/ 444500 w 2482850"/>
              <a:gd name="connsiteY15" fmla="*/ 857301 h 1568856"/>
              <a:gd name="connsiteX16" fmla="*/ 488950 w 2482850"/>
              <a:gd name="connsiteY16" fmla="*/ 723951 h 1568856"/>
              <a:gd name="connsiteX17" fmla="*/ 501650 w 2482850"/>
              <a:gd name="connsiteY17" fmla="*/ 850951 h 1568856"/>
              <a:gd name="connsiteX18" fmla="*/ 501650 w 2482850"/>
              <a:gd name="connsiteY18" fmla="*/ 698551 h 1568856"/>
              <a:gd name="connsiteX19" fmla="*/ 577850 w 2482850"/>
              <a:gd name="connsiteY19" fmla="*/ 1009701 h 1568856"/>
              <a:gd name="connsiteX20" fmla="*/ 628650 w 2482850"/>
              <a:gd name="connsiteY20" fmla="*/ 533451 h 1568856"/>
              <a:gd name="connsiteX21" fmla="*/ 654050 w 2482850"/>
              <a:gd name="connsiteY21" fmla="*/ 692201 h 1568856"/>
              <a:gd name="connsiteX22" fmla="*/ 723900 w 2482850"/>
              <a:gd name="connsiteY22" fmla="*/ 508051 h 1568856"/>
              <a:gd name="connsiteX23" fmla="*/ 730250 w 2482850"/>
              <a:gd name="connsiteY23" fmla="*/ 641401 h 1568856"/>
              <a:gd name="connsiteX24" fmla="*/ 793750 w 2482850"/>
              <a:gd name="connsiteY24" fmla="*/ 520751 h 1568856"/>
              <a:gd name="connsiteX25" fmla="*/ 793750 w 2482850"/>
              <a:gd name="connsiteY25" fmla="*/ 647751 h 1568856"/>
              <a:gd name="connsiteX26" fmla="*/ 857250 w 2482850"/>
              <a:gd name="connsiteY26" fmla="*/ 431851 h 1568856"/>
              <a:gd name="connsiteX27" fmla="*/ 863600 w 2482850"/>
              <a:gd name="connsiteY27" fmla="*/ 654101 h 1568856"/>
              <a:gd name="connsiteX28" fmla="*/ 933450 w 2482850"/>
              <a:gd name="connsiteY28" fmla="*/ 51 h 1568856"/>
              <a:gd name="connsiteX29" fmla="*/ 990600 w 2482850"/>
              <a:gd name="connsiteY29" fmla="*/ 692201 h 1568856"/>
              <a:gd name="connsiteX30" fmla="*/ 1041400 w 2482850"/>
              <a:gd name="connsiteY30" fmla="*/ 381051 h 1568856"/>
              <a:gd name="connsiteX31" fmla="*/ 1066800 w 2482850"/>
              <a:gd name="connsiteY31" fmla="*/ 685851 h 1568856"/>
              <a:gd name="connsiteX32" fmla="*/ 1073150 w 2482850"/>
              <a:gd name="connsiteY32" fmla="*/ 412801 h 1568856"/>
              <a:gd name="connsiteX33" fmla="*/ 1092200 w 2482850"/>
              <a:gd name="connsiteY33" fmla="*/ 596951 h 1568856"/>
              <a:gd name="connsiteX34" fmla="*/ 1200150 w 2482850"/>
              <a:gd name="connsiteY34" fmla="*/ 1181151 h 1568856"/>
              <a:gd name="connsiteX35" fmla="*/ 1231900 w 2482850"/>
              <a:gd name="connsiteY35" fmla="*/ 1066851 h 1568856"/>
              <a:gd name="connsiteX36" fmla="*/ 1270000 w 2482850"/>
              <a:gd name="connsiteY36" fmla="*/ 1295451 h 1568856"/>
              <a:gd name="connsiteX37" fmla="*/ 1314450 w 2482850"/>
              <a:gd name="connsiteY37" fmla="*/ 1117651 h 1568856"/>
              <a:gd name="connsiteX38" fmla="*/ 1327150 w 2482850"/>
              <a:gd name="connsiteY38" fmla="*/ 1378001 h 1568856"/>
              <a:gd name="connsiteX39" fmla="*/ 1441450 w 2482850"/>
              <a:gd name="connsiteY39" fmla="*/ 933501 h 1568856"/>
              <a:gd name="connsiteX40" fmla="*/ 1460500 w 2482850"/>
              <a:gd name="connsiteY40" fmla="*/ 1562151 h 1568856"/>
              <a:gd name="connsiteX41" fmla="*/ 1644650 w 2482850"/>
              <a:gd name="connsiteY41" fmla="*/ 1270051 h 1568856"/>
              <a:gd name="connsiteX42" fmla="*/ 1701800 w 2482850"/>
              <a:gd name="connsiteY42" fmla="*/ 1352601 h 1568856"/>
              <a:gd name="connsiteX43" fmla="*/ 1765300 w 2482850"/>
              <a:gd name="connsiteY43" fmla="*/ 1149401 h 1568856"/>
              <a:gd name="connsiteX44" fmla="*/ 1784350 w 2482850"/>
              <a:gd name="connsiteY44" fmla="*/ 1270051 h 1568856"/>
              <a:gd name="connsiteX45" fmla="*/ 1790700 w 2482850"/>
              <a:gd name="connsiteY45" fmla="*/ 1054151 h 1568856"/>
              <a:gd name="connsiteX46" fmla="*/ 1835150 w 2482850"/>
              <a:gd name="connsiteY46" fmla="*/ 1314501 h 1568856"/>
              <a:gd name="connsiteX47" fmla="*/ 1873250 w 2482850"/>
              <a:gd name="connsiteY47" fmla="*/ 933501 h 1568856"/>
              <a:gd name="connsiteX48" fmla="*/ 1873250 w 2482850"/>
              <a:gd name="connsiteY48" fmla="*/ 1117651 h 1568856"/>
              <a:gd name="connsiteX49" fmla="*/ 1930400 w 2482850"/>
              <a:gd name="connsiteY49" fmla="*/ 901751 h 1568856"/>
              <a:gd name="connsiteX50" fmla="*/ 1968500 w 2482850"/>
              <a:gd name="connsiteY50" fmla="*/ 1085901 h 1568856"/>
              <a:gd name="connsiteX51" fmla="*/ 1981200 w 2482850"/>
              <a:gd name="connsiteY51" fmla="*/ 914451 h 1568856"/>
              <a:gd name="connsiteX52" fmla="*/ 2095500 w 2482850"/>
              <a:gd name="connsiteY52" fmla="*/ 1124001 h 1568856"/>
              <a:gd name="connsiteX53" fmla="*/ 2114550 w 2482850"/>
              <a:gd name="connsiteY53" fmla="*/ 895401 h 1568856"/>
              <a:gd name="connsiteX54" fmla="*/ 2127250 w 2482850"/>
              <a:gd name="connsiteY54" fmla="*/ 1104951 h 1568856"/>
              <a:gd name="connsiteX55" fmla="*/ 2139950 w 2482850"/>
              <a:gd name="connsiteY55" fmla="*/ 971601 h 1568856"/>
              <a:gd name="connsiteX56" fmla="*/ 2139950 w 2482850"/>
              <a:gd name="connsiteY56" fmla="*/ 1085901 h 1568856"/>
              <a:gd name="connsiteX57" fmla="*/ 2190750 w 2482850"/>
              <a:gd name="connsiteY57" fmla="*/ 977951 h 1568856"/>
              <a:gd name="connsiteX58" fmla="*/ 2235200 w 2482850"/>
              <a:gd name="connsiteY58" fmla="*/ 1143051 h 1568856"/>
              <a:gd name="connsiteX59" fmla="*/ 2235200 w 2482850"/>
              <a:gd name="connsiteY59" fmla="*/ 914451 h 1568856"/>
              <a:gd name="connsiteX60" fmla="*/ 2286000 w 2482850"/>
              <a:gd name="connsiteY60" fmla="*/ 1181151 h 1568856"/>
              <a:gd name="connsiteX61" fmla="*/ 2330450 w 2482850"/>
              <a:gd name="connsiteY61" fmla="*/ 933501 h 1568856"/>
              <a:gd name="connsiteX62" fmla="*/ 2343150 w 2482850"/>
              <a:gd name="connsiteY62" fmla="*/ 1200201 h 1568856"/>
              <a:gd name="connsiteX63" fmla="*/ 2413000 w 2482850"/>
              <a:gd name="connsiteY63" fmla="*/ 971601 h 1568856"/>
              <a:gd name="connsiteX64" fmla="*/ 2482850 w 2482850"/>
              <a:gd name="connsiteY64" fmla="*/ 1244651 h 1568856"/>
              <a:gd name="connsiteX0" fmla="*/ 0 w 2482850"/>
              <a:gd name="connsiteY0" fmla="*/ 838251 h 1567896"/>
              <a:gd name="connsiteX1" fmla="*/ 38100 w 2482850"/>
              <a:gd name="connsiteY1" fmla="*/ 958901 h 1567896"/>
              <a:gd name="connsiteX2" fmla="*/ 82550 w 2482850"/>
              <a:gd name="connsiteY2" fmla="*/ 781101 h 1567896"/>
              <a:gd name="connsiteX3" fmla="*/ 95250 w 2482850"/>
              <a:gd name="connsiteY3" fmla="*/ 997001 h 1567896"/>
              <a:gd name="connsiteX4" fmla="*/ 165100 w 2482850"/>
              <a:gd name="connsiteY4" fmla="*/ 743001 h 1567896"/>
              <a:gd name="connsiteX5" fmla="*/ 165100 w 2482850"/>
              <a:gd name="connsiteY5" fmla="*/ 1003351 h 1567896"/>
              <a:gd name="connsiteX6" fmla="*/ 234950 w 2482850"/>
              <a:gd name="connsiteY6" fmla="*/ 774751 h 1567896"/>
              <a:gd name="connsiteX7" fmla="*/ 298450 w 2482850"/>
              <a:gd name="connsiteY7" fmla="*/ 946201 h 1567896"/>
              <a:gd name="connsiteX8" fmla="*/ 298450 w 2482850"/>
              <a:gd name="connsiteY8" fmla="*/ 711251 h 1567896"/>
              <a:gd name="connsiteX9" fmla="*/ 330200 w 2482850"/>
              <a:gd name="connsiteY9" fmla="*/ 908101 h 1567896"/>
              <a:gd name="connsiteX10" fmla="*/ 330200 w 2482850"/>
              <a:gd name="connsiteY10" fmla="*/ 717601 h 1567896"/>
              <a:gd name="connsiteX11" fmla="*/ 355600 w 2482850"/>
              <a:gd name="connsiteY11" fmla="*/ 920801 h 1567896"/>
              <a:gd name="connsiteX12" fmla="*/ 374650 w 2482850"/>
              <a:gd name="connsiteY12" fmla="*/ 698551 h 1567896"/>
              <a:gd name="connsiteX13" fmla="*/ 374650 w 2482850"/>
              <a:gd name="connsiteY13" fmla="*/ 901751 h 1567896"/>
              <a:gd name="connsiteX14" fmla="*/ 444500 w 2482850"/>
              <a:gd name="connsiteY14" fmla="*/ 717601 h 1567896"/>
              <a:gd name="connsiteX15" fmla="*/ 444500 w 2482850"/>
              <a:gd name="connsiteY15" fmla="*/ 857301 h 1567896"/>
              <a:gd name="connsiteX16" fmla="*/ 488950 w 2482850"/>
              <a:gd name="connsiteY16" fmla="*/ 723951 h 1567896"/>
              <a:gd name="connsiteX17" fmla="*/ 501650 w 2482850"/>
              <a:gd name="connsiteY17" fmla="*/ 850951 h 1567896"/>
              <a:gd name="connsiteX18" fmla="*/ 501650 w 2482850"/>
              <a:gd name="connsiteY18" fmla="*/ 698551 h 1567896"/>
              <a:gd name="connsiteX19" fmla="*/ 577850 w 2482850"/>
              <a:gd name="connsiteY19" fmla="*/ 1009701 h 1567896"/>
              <a:gd name="connsiteX20" fmla="*/ 628650 w 2482850"/>
              <a:gd name="connsiteY20" fmla="*/ 533451 h 1567896"/>
              <a:gd name="connsiteX21" fmla="*/ 654050 w 2482850"/>
              <a:gd name="connsiteY21" fmla="*/ 692201 h 1567896"/>
              <a:gd name="connsiteX22" fmla="*/ 723900 w 2482850"/>
              <a:gd name="connsiteY22" fmla="*/ 508051 h 1567896"/>
              <a:gd name="connsiteX23" fmla="*/ 730250 w 2482850"/>
              <a:gd name="connsiteY23" fmla="*/ 641401 h 1567896"/>
              <a:gd name="connsiteX24" fmla="*/ 793750 w 2482850"/>
              <a:gd name="connsiteY24" fmla="*/ 520751 h 1567896"/>
              <a:gd name="connsiteX25" fmla="*/ 793750 w 2482850"/>
              <a:gd name="connsiteY25" fmla="*/ 647751 h 1567896"/>
              <a:gd name="connsiteX26" fmla="*/ 857250 w 2482850"/>
              <a:gd name="connsiteY26" fmla="*/ 431851 h 1567896"/>
              <a:gd name="connsiteX27" fmla="*/ 863600 w 2482850"/>
              <a:gd name="connsiteY27" fmla="*/ 654101 h 1567896"/>
              <a:gd name="connsiteX28" fmla="*/ 933450 w 2482850"/>
              <a:gd name="connsiteY28" fmla="*/ 51 h 1567896"/>
              <a:gd name="connsiteX29" fmla="*/ 990600 w 2482850"/>
              <a:gd name="connsiteY29" fmla="*/ 692201 h 1567896"/>
              <a:gd name="connsiteX30" fmla="*/ 1041400 w 2482850"/>
              <a:gd name="connsiteY30" fmla="*/ 381051 h 1567896"/>
              <a:gd name="connsiteX31" fmla="*/ 1066800 w 2482850"/>
              <a:gd name="connsiteY31" fmla="*/ 685851 h 1567896"/>
              <a:gd name="connsiteX32" fmla="*/ 1073150 w 2482850"/>
              <a:gd name="connsiteY32" fmla="*/ 412801 h 1567896"/>
              <a:gd name="connsiteX33" fmla="*/ 1092200 w 2482850"/>
              <a:gd name="connsiteY33" fmla="*/ 596951 h 1567896"/>
              <a:gd name="connsiteX34" fmla="*/ 1200150 w 2482850"/>
              <a:gd name="connsiteY34" fmla="*/ 1181151 h 1567896"/>
              <a:gd name="connsiteX35" fmla="*/ 1231900 w 2482850"/>
              <a:gd name="connsiteY35" fmla="*/ 1066851 h 1567896"/>
              <a:gd name="connsiteX36" fmla="*/ 1270000 w 2482850"/>
              <a:gd name="connsiteY36" fmla="*/ 1295451 h 1567896"/>
              <a:gd name="connsiteX37" fmla="*/ 1314450 w 2482850"/>
              <a:gd name="connsiteY37" fmla="*/ 1117651 h 1567896"/>
              <a:gd name="connsiteX38" fmla="*/ 1327150 w 2482850"/>
              <a:gd name="connsiteY38" fmla="*/ 1378001 h 1567896"/>
              <a:gd name="connsiteX39" fmla="*/ 1441450 w 2482850"/>
              <a:gd name="connsiteY39" fmla="*/ 933501 h 1567896"/>
              <a:gd name="connsiteX40" fmla="*/ 1460500 w 2482850"/>
              <a:gd name="connsiteY40" fmla="*/ 1562151 h 1567896"/>
              <a:gd name="connsiteX41" fmla="*/ 1568450 w 2482850"/>
              <a:gd name="connsiteY41" fmla="*/ 1251001 h 1567896"/>
              <a:gd name="connsiteX42" fmla="*/ 1701800 w 2482850"/>
              <a:gd name="connsiteY42" fmla="*/ 1352601 h 1567896"/>
              <a:gd name="connsiteX43" fmla="*/ 1765300 w 2482850"/>
              <a:gd name="connsiteY43" fmla="*/ 1149401 h 1567896"/>
              <a:gd name="connsiteX44" fmla="*/ 1784350 w 2482850"/>
              <a:gd name="connsiteY44" fmla="*/ 1270051 h 1567896"/>
              <a:gd name="connsiteX45" fmla="*/ 1790700 w 2482850"/>
              <a:gd name="connsiteY45" fmla="*/ 1054151 h 1567896"/>
              <a:gd name="connsiteX46" fmla="*/ 1835150 w 2482850"/>
              <a:gd name="connsiteY46" fmla="*/ 1314501 h 1567896"/>
              <a:gd name="connsiteX47" fmla="*/ 1873250 w 2482850"/>
              <a:gd name="connsiteY47" fmla="*/ 933501 h 1567896"/>
              <a:gd name="connsiteX48" fmla="*/ 1873250 w 2482850"/>
              <a:gd name="connsiteY48" fmla="*/ 1117651 h 1567896"/>
              <a:gd name="connsiteX49" fmla="*/ 1930400 w 2482850"/>
              <a:gd name="connsiteY49" fmla="*/ 901751 h 1567896"/>
              <a:gd name="connsiteX50" fmla="*/ 1968500 w 2482850"/>
              <a:gd name="connsiteY50" fmla="*/ 1085901 h 1567896"/>
              <a:gd name="connsiteX51" fmla="*/ 1981200 w 2482850"/>
              <a:gd name="connsiteY51" fmla="*/ 914451 h 1567896"/>
              <a:gd name="connsiteX52" fmla="*/ 2095500 w 2482850"/>
              <a:gd name="connsiteY52" fmla="*/ 1124001 h 1567896"/>
              <a:gd name="connsiteX53" fmla="*/ 2114550 w 2482850"/>
              <a:gd name="connsiteY53" fmla="*/ 895401 h 1567896"/>
              <a:gd name="connsiteX54" fmla="*/ 2127250 w 2482850"/>
              <a:gd name="connsiteY54" fmla="*/ 1104951 h 1567896"/>
              <a:gd name="connsiteX55" fmla="*/ 2139950 w 2482850"/>
              <a:gd name="connsiteY55" fmla="*/ 971601 h 1567896"/>
              <a:gd name="connsiteX56" fmla="*/ 2139950 w 2482850"/>
              <a:gd name="connsiteY56" fmla="*/ 1085901 h 1567896"/>
              <a:gd name="connsiteX57" fmla="*/ 2190750 w 2482850"/>
              <a:gd name="connsiteY57" fmla="*/ 977951 h 1567896"/>
              <a:gd name="connsiteX58" fmla="*/ 2235200 w 2482850"/>
              <a:gd name="connsiteY58" fmla="*/ 1143051 h 1567896"/>
              <a:gd name="connsiteX59" fmla="*/ 2235200 w 2482850"/>
              <a:gd name="connsiteY59" fmla="*/ 914451 h 1567896"/>
              <a:gd name="connsiteX60" fmla="*/ 2286000 w 2482850"/>
              <a:gd name="connsiteY60" fmla="*/ 1181151 h 1567896"/>
              <a:gd name="connsiteX61" fmla="*/ 2330450 w 2482850"/>
              <a:gd name="connsiteY61" fmla="*/ 933501 h 1567896"/>
              <a:gd name="connsiteX62" fmla="*/ 2343150 w 2482850"/>
              <a:gd name="connsiteY62" fmla="*/ 1200201 h 1567896"/>
              <a:gd name="connsiteX63" fmla="*/ 2413000 w 2482850"/>
              <a:gd name="connsiteY63" fmla="*/ 971601 h 1567896"/>
              <a:gd name="connsiteX64" fmla="*/ 2482850 w 2482850"/>
              <a:gd name="connsiteY64" fmla="*/ 1244651 h 1567896"/>
              <a:gd name="connsiteX0" fmla="*/ 0 w 2482850"/>
              <a:gd name="connsiteY0" fmla="*/ 838251 h 1561630"/>
              <a:gd name="connsiteX1" fmla="*/ 38100 w 2482850"/>
              <a:gd name="connsiteY1" fmla="*/ 958901 h 1561630"/>
              <a:gd name="connsiteX2" fmla="*/ 82550 w 2482850"/>
              <a:gd name="connsiteY2" fmla="*/ 781101 h 1561630"/>
              <a:gd name="connsiteX3" fmla="*/ 95250 w 2482850"/>
              <a:gd name="connsiteY3" fmla="*/ 997001 h 1561630"/>
              <a:gd name="connsiteX4" fmla="*/ 165100 w 2482850"/>
              <a:gd name="connsiteY4" fmla="*/ 743001 h 1561630"/>
              <a:gd name="connsiteX5" fmla="*/ 165100 w 2482850"/>
              <a:gd name="connsiteY5" fmla="*/ 1003351 h 1561630"/>
              <a:gd name="connsiteX6" fmla="*/ 234950 w 2482850"/>
              <a:gd name="connsiteY6" fmla="*/ 774751 h 1561630"/>
              <a:gd name="connsiteX7" fmla="*/ 298450 w 2482850"/>
              <a:gd name="connsiteY7" fmla="*/ 946201 h 1561630"/>
              <a:gd name="connsiteX8" fmla="*/ 298450 w 2482850"/>
              <a:gd name="connsiteY8" fmla="*/ 711251 h 1561630"/>
              <a:gd name="connsiteX9" fmla="*/ 330200 w 2482850"/>
              <a:gd name="connsiteY9" fmla="*/ 908101 h 1561630"/>
              <a:gd name="connsiteX10" fmla="*/ 330200 w 2482850"/>
              <a:gd name="connsiteY10" fmla="*/ 717601 h 1561630"/>
              <a:gd name="connsiteX11" fmla="*/ 355600 w 2482850"/>
              <a:gd name="connsiteY11" fmla="*/ 920801 h 1561630"/>
              <a:gd name="connsiteX12" fmla="*/ 374650 w 2482850"/>
              <a:gd name="connsiteY12" fmla="*/ 698551 h 1561630"/>
              <a:gd name="connsiteX13" fmla="*/ 374650 w 2482850"/>
              <a:gd name="connsiteY13" fmla="*/ 901751 h 1561630"/>
              <a:gd name="connsiteX14" fmla="*/ 444500 w 2482850"/>
              <a:gd name="connsiteY14" fmla="*/ 717601 h 1561630"/>
              <a:gd name="connsiteX15" fmla="*/ 444500 w 2482850"/>
              <a:gd name="connsiteY15" fmla="*/ 857301 h 1561630"/>
              <a:gd name="connsiteX16" fmla="*/ 488950 w 2482850"/>
              <a:gd name="connsiteY16" fmla="*/ 723951 h 1561630"/>
              <a:gd name="connsiteX17" fmla="*/ 501650 w 2482850"/>
              <a:gd name="connsiteY17" fmla="*/ 850951 h 1561630"/>
              <a:gd name="connsiteX18" fmla="*/ 501650 w 2482850"/>
              <a:gd name="connsiteY18" fmla="*/ 698551 h 1561630"/>
              <a:gd name="connsiteX19" fmla="*/ 577850 w 2482850"/>
              <a:gd name="connsiteY19" fmla="*/ 1009701 h 1561630"/>
              <a:gd name="connsiteX20" fmla="*/ 628650 w 2482850"/>
              <a:gd name="connsiteY20" fmla="*/ 533451 h 1561630"/>
              <a:gd name="connsiteX21" fmla="*/ 654050 w 2482850"/>
              <a:gd name="connsiteY21" fmla="*/ 692201 h 1561630"/>
              <a:gd name="connsiteX22" fmla="*/ 723900 w 2482850"/>
              <a:gd name="connsiteY22" fmla="*/ 508051 h 1561630"/>
              <a:gd name="connsiteX23" fmla="*/ 730250 w 2482850"/>
              <a:gd name="connsiteY23" fmla="*/ 641401 h 1561630"/>
              <a:gd name="connsiteX24" fmla="*/ 793750 w 2482850"/>
              <a:gd name="connsiteY24" fmla="*/ 520751 h 1561630"/>
              <a:gd name="connsiteX25" fmla="*/ 793750 w 2482850"/>
              <a:gd name="connsiteY25" fmla="*/ 647751 h 1561630"/>
              <a:gd name="connsiteX26" fmla="*/ 857250 w 2482850"/>
              <a:gd name="connsiteY26" fmla="*/ 431851 h 1561630"/>
              <a:gd name="connsiteX27" fmla="*/ 863600 w 2482850"/>
              <a:gd name="connsiteY27" fmla="*/ 654101 h 1561630"/>
              <a:gd name="connsiteX28" fmla="*/ 933450 w 2482850"/>
              <a:gd name="connsiteY28" fmla="*/ 51 h 1561630"/>
              <a:gd name="connsiteX29" fmla="*/ 990600 w 2482850"/>
              <a:gd name="connsiteY29" fmla="*/ 692201 h 1561630"/>
              <a:gd name="connsiteX30" fmla="*/ 1041400 w 2482850"/>
              <a:gd name="connsiteY30" fmla="*/ 381051 h 1561630"/>
              <a:gd name="connsiteX31" fmla="*/ 1066800 w 2482850"/>
              <a:gd name="connsiteY31" fmla="*/ 685851 h 1561630"/>
              <a:gd name="connsiteX32" fmla="*/ 1073150 w 2482850"/>
              <a:gd name="connsiteY32" fmla="*/ 412801 h 1561630"/>
              <a:gd name="connsiteX33" fmla="*/ 1092200 w 2482850"/>
              <a:gd name="connsiteY33" fmla="*/ 596951 h 1561630"/>
              <a:gd name="connsiteX34" fmla="*/ 1200150 w 2482850"/>
              <a:gd name="connsiteY34" fmla="*/ 1181151 h 1561630"/>
              <a:gd name="connsiteX35" fmla="*/ 1231900 w 2482850"/>
              <a:gd name="connsiteY35" fmla="*/ 1066851 h 1561630"/>
              <a:gd name="connsiteX36" fmla="*/ 1270000 w 2482850"/>
              <a:gd name="connsiteY36" fmla="*/ 1295451 h 1561630"/>
              <a:gd name="connsiteX37" fmla="*/ 1314450 w 2482850"/>
              <a:gd name="connsiteY37" fmla="*/ 1117651 h 1561630"/>
              <a:gd name="connsiteX38" fmla="*/ 1327150 w 2482850"/>
              <a:gd name="connsiteY38" fmla="*/ 1378001 h 1561630"/>
              <a:gd name="connsiteX39" fmla="*/ 1441450 w 2482850"/>
              <a:gd name="connsiteY39" fmla="*/ 933501 h 1561630"/>
              <a:gd name="connsiteX40" fmla="*/ 1498600 w 2482850"/>
              <a:gd name="connsiteY40" fmla="*/ 1555801 h 1561630"/>
              <a:gd name="connsiteX41" fmla="*/ 1568450 w 2482850"/>
              <a:gd name="connsiteY41" fmla="*/ 1251001 h 1561630"/>
              <a:gd name="connsiteX42" fmla="*/ 1701800 w 2482850"/>
              <a:gd name="connsiteY42" fmla="*/ 1352601 h 1561630"/>
              <a:gd name="connsiteX43" fmla="*/ 1765300 w 2482850"/>
              <a:gd name="connsiteY43" fmla="*/ 1149401 h 1561630"/>
              <a:gd name="connsiteX44" fmla="*/ 1784350 w 2482850"/>
              <a:gd name="connsiteY44" fmla="*/ 1270051 h 1561630"/>
              <a:gd name="connsiteX45" fmla="*/ 1790700 w 2482850"/>
              <a:gd name="connsiteY45" fmla="*/ 1054151 h 1561630"/>
              <a:gd name="connsiteX46" fmla="*/ 1835150 w 2482850"/>
              <a:gd name="connsiteY46" fmla="*/ 1314501 h 1561630"/>
              <a:gd name="connsiteX47" fmla="*/ 1873250 w 2482850"/>
              <a:gd name="connsiteY47" fmla="*/ 933501 h 1561630"/>
              <a:gd name="connsiteX48" fmla="*/ 1873250 w 2482850"/>
              <a:gd name="connsiteY48" fmla="*/ 1117651 h 1561630"/>
              <a:gd name="connsiteX49" fmla="*/ 1930400 w 2482850"/>
              <a:gd name="connsiteY49" fmla="*/ 901751 h 1561630"/>
              <a:gd name="connsiteX50" fmla="*/ 1968500 w 2482850"/>
              <a:gd name="connsiteY50" fmla="*/ 1085901 h 1561630"/>
              <a:gd name="connsiteX51" fmla="*/ 1981200 w 2482850"/>
              <a:gd name="connsiteY51" fmla="*/ 914451 h 1561630"/>
              <a:gd name="connsiteX52" fmla="*/ 2095500 w 2482850"/>
              <a:gd name="connsiteY52" fmla="*/ 1124001 h 1561630"/>
              <a:gd name="connsiteX53" fmla="*/ 2114550 w 2482850"/>
              <a:gd name="connsiteY53" fmla="*/ 895401 h 1561630"/>
              <a:gd name="connsiteX54" fmla="*/ 2127250 w 2482850"/>
              <a:gd name="connsiteY54" fmla="*/ 1104951 h 1561630"/>
              <a:gd name="connsiteX55" fmla="*/ 2139950 w 2482850"/>
              <a:gd name="connsiteY55" fmla="*/ 971601 h 1561630"/>
              <a:gd name="connsiteX56" fmla="*/ 2139950 w 2482850"/>
              <a:gd name="connsiteY56" fmla="*/ 1085901 h 1561630"/>
              <a:gd name="connsiteX57" fmla="*/ 2190750 w 2482850"/>
              <a:gd name="connsiteY57" fmla="*/ 977951 h 1561630"/>
              <a:gd name="connsiteX58" fmla="*/ 2235200 w 2482850"/>
              <a:gd name="connsiteY58" fmla="*/ 1143051 h 1561630"/>
              <a:gd name="connsiteX59" fmla="*/ 2235200 w 2482850"/>
              <a:gd name="connsiteY59" fmla="*/ 914451 h 1561630"/>
              <a:gd name="connsiteX60" fmla="*/ 2286000 w 2482850"/>
              <a:gd name="connsiteY60" fmla="*/ 1181151 h 1561630"/>
              <a:gd name="connsiteX61" fmla="*/ 2330450 w 2482850"/>
              <a:gd name="connsiteY61" fmla="*/ 933501 h 1561630"/>
              <a:gd name="connsiteX62" fmla="*/ 2343150 w 2482850"/>
              <a:gd name="connsiteY62" fmla="*/ 1200201 h 1561630"/>
              <a:gd name="connsiteX63" fmla="*/ 2413000 w 2482850"/>
              <a:gd name="connsiteY63" fmla="*/ 971601 h 1561630"/>
              <a:gd name="connsiteX64" fmla="*/ 2482850 w 2482850"/>
              <a:gd name="connsiteY64" fmla="*/ 1244651 h 1561630"/>
              <a:gd name="connsiteX0" fmla="*/ 0 w 2482850"/>
              <a:gd name="connsiteY0" fmla="*/ 1009691 h 1733070"/>
              <a:gd name="connsiteX1" fmla="*/ 38100 w 2482850"/>
              <a:gd name="connsiteY1" fmla="*/ 1130341 h 1733070"/>
              <a:gd name="connsiteX2" fmla="*/ 82550 w 2482850"/>
              <a:gd name="connsiteY2" fmla="*/ 952541 h 1733070"/>
              <a:gd name="connsiteX3" fmla="*/ 95250 w 2482850"/>
              <a:gd name="connsiteY3" fmla="*/ 1168441 h 1733070"/>
              <a:gd name="connsiteX4" fmla="*/ 165100 w 2482850"/>
              <a:gd name="connsiteY4" fmla="*/ 914441 h 1733070"/>
              <a:gd name="connsiteX5" fmla="*/ 165100 w 2482850"/>
              <a:gd name="connsiteY5" fmla="*/ 1174791 h 1733070"/>
              <a:gd name="connsiteX6" fmla="*/ 234950 w 2482850"/>
              <a:gd name="connsiteY6" fmla="*/ 946191 h 1733070"/>
              <a:gd name="connsiteX7" fmla="*/ 298450 w 2482850"/>
              <a:gd name="connsiteY7" fmla="*/ 1117641 h 1733070"/>
              <a:gd name="connsiteX8" fmla="*/ 298450 w 2482850"/>
              <a:gd name="connsiteY8" fmla="*/ 882691 h 1733070"/>
              <a:gd name="connsiteX9" fmla="*/ 330200 w 2482850"/>
              <a:gd name="connsiteY9" fmla="*/ 1079541 h 1733070"/>
              <a:gd name="connsiteX10" fmla="*/ 330200 w 2482850"/>
              <a:gd name="connsiteY10" fmla="*/ 889041 h 1733070"/>
              <a:gd name="connsiteX11" fmla="*/ 355600 w 2482850"/>
              <a:gd name="connsiteY11" fmla="*/ 1092241 h 1733070"/>
              <a:gd name="connsiteX12" fmla="*/ 374650 w 2482850"/>
              <a:gd name="connsiteY12" fmla="*/ 869991 h 1733070"/>
              <a:gd name="connsiteX13" fmla="*/ 374650 w 2482850"/>
              <a:gd name="connsiteY13" fmla="*/ 1073191 h 1733070"/>
              <a:gd name="connsiteX14" fmla="*/ 444500 w 2482850"/>
              <a:gd name="connsiteY14" fmla="*/ 889041 h 1733070"/>
              <a:gd name="connsiteX15" fmla="*/ 444500 w 2482850"/>
              <a:gd name="connsiteY15" fmla="*/ 1028741 h 1733070"/>
              <a:gd name="connsiteX16" fmla="*/ 488950 w 2482850"/>
              <a:gd name="connsiteY16" fmla="*/ 895391 h 1733070"/>
              <a:gd name="connsiteX17" fmla="*/ 501650 w 2482850"/>
              <a:gd name="connsiteY17" fmla="*/ 1022391 h 1733070"/>
              <a:gd name="connsiteX18" fmla="*/ 501650 w 2482850"/>
              <a:gd name="connsiteY18" fmla="*/ 869991 h 1733070"/>
              <a:gd name="connsiteX19" fmla="*/ 577850 w 2482850"/>
              <a:gd name="connsiteY19" fmla="*/ 1181141 h 1733070"/>
              <a:gd name="connsiteX20" fmla="*/ 628650 w 2482850"/>
              <a:gd name="connsiteY20" fmla="*/ 704891 h 1733070"/>
              <a:gd name="connsiteX21" fmla="*/ 654050 w 2482850"/>
              <a:gd name="connsiteY21" fmla="*/ 863641 h 1733070"/>
              <a:gd name="connsiteX22" fmla="*/ 723900 w 2482850"/>
              <a:gd name="connsiteY22" fmla="*/ 679491 h 1733070"/>
              <a:gd name="connsiteX23" fmla="*/ 730250 w 2482850"/>
              <a:gd name="connsiteY23" fmla="*/ 812841 h 1733070"/>
              <a:gd name="connsiteX24" fmla="*/ 793750 w 2482850"/>
              <a:gd name="connsiteY24" fmla="*/ 692191 h 1733070"/>
              <a:gd name="connsiteX25" fmla="*/ 793750 w 2482850"/>
              <a:gd name="connsiteY25" fmla="*/ 819191 h 1733070"/>
              <a:gd name="connsiteX26" fmla="*/ 857250 w 2482850"/>
              <a:gd name="connsiteY26" fmla="*/ 603291 h 1733070"/>
              <a:gd name="connsiteX27" fmla="*/ 863600 w 2482850"/>
              <a:gd name="connsiteY27" fmla="*/ 825541 h 1733070"/>
              <a:gd name="connsiteX28" fmla="*/ 933450 w 2482850"/>
              <a:gd name="connsiteY28" fmla="*/ 41 h 1733070"/>
              <a:gd name="connsiteX29" fmla="*/ 990600 w 2482850"/>
              <a:gd name="connsiteY29" fmla="*/ 863641 h 1733070"/>
              <a:gd name="connsiteX30" fmla="*/ 1041400 w 2482850"/>
              <a:gd name="connsiteY30" fmla="*/ 552491 h 1733070"/>
              <a:gd name="connsiteX31" fmla="*/ 1066800 w 2482850"/>
              <a:gd name="connsiteY31" fmla="*/ 857291 h 1733070"/>
              <a:gd name="connsiteX32" fmla="*/ 1073150 w 2482850"/>
              <a:gd name="connsiteY32" fmla="*/ 584241 h 1733070"/>
              <a:gd name="connsiteX33" fmla="*/ 1092200 w 2482850"/>
              <a:gd name="connsiteY33" fmla="*/ 768391 h 1733070"/>
              <a:gd name="connsiteX34" fmla="*/ 1200150 w 2482850"/>
              <a:gd name="connsiteY34" fmla="*/ 1352591 h 1733070"/>
              <a:gd name="connsiteX35" fmla="*/ 1231900 w 2482850"/>
              <a:gd name="connsiteY35" fmla="*/ 1238291 h 1733070"/>
              <a:gd name="connsiteX36" fmla="*/ 1270000 w 2482850"/>
              <a:gd name="connsiteY36" fmla="*/ 1466891 h 1733070"/>
              <a:gd name="connsiteX37" fmla="*/ 1314450 w 2482850"/>
              <a:gd name="connsiteY37" fmla="*/ 1289091 h 1733070"/>
              <a:gd name="connsiteX38" fmla="*/ 1327150 w 2482850"/>
              <a:gd name="connsiteY38" fmla="*/ 1549441 h 1733070"/>
              <a:gd name="connsiteX39" fmla="*/ 1441450 w 2482850"/>
              <a:gd name="connsiteY39" fmla="*/ 1104941 h 1733070"/>
              <a:gd name="connsiteX40" fmla="*/ 1498600 w 2482850"/>
              <a:gd name="connsiteY40" fmla="*/ 1727241 h 1733070"/>
              <a:gd name="connsiteX41" fmla="*/ 1568450 w 2482850"/>
              <a:gd name="connsiteY41" fmla="*/ 1422441 h 1733070"/>
              <a:gd name="connsiteX42" fmla="*/ 1701800 w 2482850"/>
              <a:gd name="connsiteY42" fmla="*/ 1524041 h 1733070"/>
              <a:gd name="connsiteX43" fmla="*/ 1765300 w 2482850"/>
              <a:gd name="connsiteY43" fmla="*/ 1320841 h 1733070"/>
              <a:gd name="connsiteX44" fmla="*/ 1784350 w 2482850"/>
              <a:gd name="connsiteY44" fmla="*/ 1441491 h 1733070"/>
              <a:gd name="connsiteX45" fmla="*/ 1790700 w 2482850"/>
              <a:gd name="connsiteY45" fmla="*/ 1225591 h 1733070"/>
              <a:gd name="connsiteX46" fmla="*/ 1835150 w 2482850"/>
              <a:gd name="connsiteY46" fmla="*/ 1485941 h 1733070"/>
              <a:gd name="connsiteX47" fmla="*/ 1873250 w 2482850"/>
              <a:gd name="connsiteY47" fmla="*/ 1104941 h 1733070"/>
              <a:gd name="connsiteX48" fmla="*/ 1873250 w 2482850"/>
              <a:gd name="connsiteY48" fmla="*/ 1289091 h 1733070"/>
              <a:gd name="connsiteX49" fmla="*/ 1930400 w 2482850"/>
              <a:gd name="connsiteY49" fmla="*/ 1073191 h 1733070"/>
              <a:gd name="connsiteX50" fmla="*/ 1968500 w 2482850"/>
              <a:gd name="connsiteY50" fmla="*/ 1257341 h 1733070"/>
              <a:gd name="connsiteX51" fmla="*/ 1981200 w 2482850"/>
              <a:gd name="connsiteY51" fmla="*/ 1085891 h 1733070"/>
              <a:gd name="connsiteX52" fmla="*/ 2095500 w 2482850"/>
              <a:gd name="connsiteY52" fmla="*/ 1295441 h 1733070"/>
              <a:gd name="connsiteX53" fmla="*/ 2114550 w 2482850"/>
              <a:gd name="connsiteY53" fmla="*/ 1066841 h 1733070"/>
              <a:gd name="connsiteX54" fmla="*/ 2127250 w 2482850"/>
              <a:gd name="connsiteY54" fmla="*/ 1276391 h 1733070"/>
              <a:gd name="connsiteX55" fmla="*/ 2139950 w 2482850"/>
              <a:gd name="connsiteY55" fmla="*/ 1143041 h 1733070"/>
              <a:gd name="connsiteX56" fmla="*/ 2139950 w 2482850"/>
              <a:gd name="connsiteY56" fmla="*/ 1257341 h 1733070"/>
              <a:gd name="connsiteX57" fmla="*/ 2190750 w 2482850"/>
              <a:gd name="connsiteY57" fmla="*/ 1149391 h 1733070"/>
              <a:gd name="connsiteX58" fmla="*/ 2235200 w 2482850"/>
              <a:gd name="connsiteY58" fmla="*/ 1314491 h 1733070"/>
              <a:gd name="connsiteX59" fmla="*/ 2235200 w 2482850"/>
              <a:gd name="connsiteY59" fmla="*/ 1085891 h 1733070"/>
              <a:gd name="connsiteX60" fmla="*/ 2286000 w 2482850"/>
              <a:gd name="connsiteY60" fmla="*/ 1352591 h 1733070"/>
              <a:gd name="connsiteX61" fmla="*/ 2330450 w 2482850"/>
              <a:gd name="connsiteY61" fmla="*/ 1104941 h 1733070"/>
              <a:gd name="connsiteX62" fmla="*/ 2343150 w 2482850"/>
              <a:gd name="connsiteY62" fmla="*/ 1371641 h 1733070"/>
              <a:gd name="connsiteX63" fmla="*/ 2413000 w 2482850"/>
              <a:gd name="connsiteY63" fmla="*/ 1143041 h 1733070"/>
              <a:gd name="connsiteX64" fmla="*/ 2482850 w 2482850"/>
              <a:gd name="connsiteY64" fmla="*/ 1416091 h 1733070"/>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41400 w 2482850"/>
              <a:gd name="connsiteY30" fmla="*/ 552505 h 1733084"/>
              <a:gd name="connsiteX31" fmla="*/ 1066800 w 2482850"/>
              <a:gd name="connsiteY31" fmla="*/ 857305 h 1733084"/>
              <a:gd name="connsiteX32" fmla="*/ 1073150 w 2482850"/>
              <a:gd name="connsiteY32" fmla="*/ 584255 h 1733084"/>
              <a:gd name="connsiteX33" fmla="*/ 1092200 w 2482850"/>
              <a:gd name="connsiteY33" fmla="*/ 76840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092200 w 2482850"/>
              <a:gd name="connsiteY33" fmla="*/ 76840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104900 w 2482850"/>
              <a:gd name="connsiteY33" fmla="*/ 77475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136650 w 2482850"/>
              <a:gd name="connsiteY33" fmla="*/ 74935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482850" h="1733084">
                <a:moveTo>
                  <a:pt x="0" y="1009705"/>
                </a:moveTo>
                <a:cubicBezTo>
                  <a:pt x="12171" y="1074792"/>
                  <a:pt x="24342" y="1139880"/>
                  <a:pt x="38100" y="1130355"/>
                </a:cubicBezTo>
                <a:cubicBezTo>
                  <a:pt x="51858" y="1120830"/>
                  <a:pt x="73025" y="946205"/>
                  <a:pt x="82550" y="952555"/>
                </a:cubicBezTo>
                <a:cubicBezTo>
                  <a:pt x="92075" y="958905"/>
                  <a:pt x="81492" y="1174805"/>
                  <a:pt x="95250" y="1168455"/>
                </a:cubicBezTo>
                <a:cubicBezTo>
                  <a:pt x="109008" y="1162105"/>
                  <a:pt x="153458" y="913397"/>
                  <a:pt x="165100" y="914455"/>
                </a:cubicBezTo>
                <a:cubicBezTo>
                  <a:pt x="176742" y="915513"/>
                  <a:pt x="153458" y="1169513"/>
                  <a:pt x="165100" y="1174805"/>
                </a:cubicBezTo>
                <a:cubicBezTo>
                  <a:pt x="176742" y="1180097"/>
                  <a:pt x="212725" y="955730"/>
                  <a:pt x="234950" y="946205"/>
                </a:cubicBezTo>
                <a:cubicBezTo>
                  <a:pt x="257175" y="936680"/>
                  <a:pt x="287867" y="1128238"/>
                  <a:pt x="298450" y="1117655"/>
                </a:cubicBezTo>
                <a:cubicBezTo>
                  <a:pt x="309033" y="1107072"/>
                  <a:pt x="293158" y="889055"/>
                  <a:pt x="298450" y="882705"/>
                </a:cubicBezTo>
                <a:cubicBezTo>
                  <a:pt x="303742" y="876355"/>
                  <a:pt x="324909" y="1078497"/>
                  <a:pt x="330200" y="1079555"/>
                </a:cubicBezTo>
                <a:cubicBezTo>
                  <a:pt x="335491" y="1080613"/>
                  <a:pt x="325967" y="886938"/>
                  <a:pt x="330200" y="889055"/>
                </a:cubicBezTo>
                <a:cubicBezTo>
                  <a:pt x="334433" y="891172"/>
                  <a:pt x="348192" y="1095430"/>
                  <a:pt x="355600" y="1092255"/>
                </a:cubicBezTo>
                <a:cubicBezTo>
                  <a:pt x="363008" y="1089080"/>
                  <a:pt x="371475" y="873180"/>
                  <a:pt x="374650" y="870005"/>
                </a:cubicBezTo>
                <a:cubicBezTo>
                  <a:pt x="377825" y="866830"/>
                  <a:pt x="363008" y="1070030"/>
                  <a:pt x="374650" y="1073205"/>
                </a:cubicBezTo>
                <a:cubicBezTo>
                  <a:pt x="386292" y="1076380"/>
                  <a:pt x="432858" y="896463"/>
                  <a:pt x="444500" y="889055"/>
                </a:cubicBezTo>
                <a:cubicBezTo>
                  <a:pt x="456142" y="881647"/>
                  <a:pt x="437092" y="1027697"/>
                  <a:pt x="444500" y="1028755"/>
                </a:cubicBezTo>
                <a:cubicBezTo>
                  <a:pt x="451908" y="1029813"/>
                  <a:pt x="479425" y="896463"/>
                  <a:pt x="488950" y="895405"/>
                </a:cubicBezTo>
                <a:cubicBezTo>
                  <a:pt x="498475" y="894347"/>
                  <a:pt x="499533" y="1026638"/>
                  <a:pt x="501650" y="1022405"/>
                </a:cubicBezTo>
                <a:cubicBezTo>
                  <a:pt x="503767" y="1018172"/>
                  <a:pt x="488950" y="843547"/>
                  <a:pt x="501650" y="870005"/>
                </a:cubicBezTo>
                <a:cubicBezTo>
                  <a:pt x="514350" y="896463"/>
                  <a:pt x="556683" y="1208672"/>
                  <a:pt x="577850" y="1181155"/>
                </a:cubicBezTo>
                <a:cubicBezTo>
                  <a:pt x="599017" y="1153638"/>
                  <a:pt x="615950" y="757822"/>
                  <a:pt x="628650" y="704905"/>
                </a:cubicBezTo>
                <a:cubicBezTo>
                  <a:pt x="641350" y="651988"/>
                  <a:pt x="638175" y="867888"/>
                  <a:pt x="654050" y="863655"/>
                </a:cubicBezTo>
                <a:cubicBezTo>
                  <a:pt x="669925" y="859422"/>
                  <a:pt x="711200" y="687972"/>
                  <a:pt x="723900" y="679505"/>
                </a:cubicBezTo>
                <a:cubicBezTo>
                  <a:pt x="736600" y="671038"/>
                  <a:pt x="718608" y="810738"/>
                  <a:pt x="730250" y="812855"/>
                </a:cubicBezTo>
                <a:cubicBezTo>
                  <a:pt x="741892" y="814972"/>
                  <a:pt x="783167" y="691147"/>
                  <a:pt x="793750" y="692205"/>
                </a:cubicBezTo>
                <a:cubicBezTo>
                  <a:pt x="804333" y="693263"/>
                  <a:pt x="783167" y="834022"/>
                  <a:pt x="793750" y="819205"/>
                </a:cubicBezTo>
                <a:cubicBezTo>
                  <a:pt x="804333" y="804388"/>
                  <a:pt x="845608" y="602247"/>
                  <a:pt x="857250" y="603305"/>
                </a:cubicBezTo>
                <a:cubicBezTo>
                  <a:pt x="868892" y="604363"/>
                  <a:pt x="850900" y="926097"/>
                  <a:pt x="863600" y="825555"/>
                </a:cubicBezTo>
                <a:cubicBezTo>
                  <a:pt x="876300" y="725013"/>
                  <a:pt x="916517" y="-7353"/>
                  <a:pt x="933450" y="55"/>
                </a:cubicBezTo>
                <a:cubicBezTo>
                  <a:pt x="950383" y="7463"/>
                  <a:pt x="952500" y="775813"/>
                  <a:pt x="965200" y="870005"/>
                </a:cubicBezTo>
                <a:cubicBezTo>
                  <a:pt x="977900" y="964197"/>
                  <a:pt x="992717" y="567322"/>
                  <a:pt x="1009650" y="565205"/>
                </a:cubicBezTo>
                <a:cubicBezTo>
                  <a:pt x="1026583" y="563088"/>
                  <a:pt x="1056217" y="854130"/>
                  <a:pt x="1066800" y="857305"/>
                </a:cubicBezTo>
                <a:cubicBezTo>
                  <a:pt x="1077383" y="860480"/>
                  <a:pt x="1061508" y="602247"/>
                  <a:pt x="1073150" y="584255"/>
                </a:cubicBezTo>
                <a:cubicBezTo>
                  <a:pt x="1084792" y="566263"/>
                  <a:pt x="1115483" y="621297"/>
                  <a:pt x="1136650" y="749355"/>
                </a:cubicBezTo>
                <a:cubicBezTo>
                  <a:pt x="1157817" y="877413"/>
                  <a:pt x="1184275" y="1271113"/>
                  <a:pt x="1200150" y="1352605"/>
                </a:cubicBezTo>
                <a:cubicBezTo>
                  <a:pt x="1216025" y="1434097"/>
                  <a:pt x="1220258" y="1219255"/>
                  <a:pt x="1231900" y="1238305"/>
                </a:cubicBezTo>
                <a:cubicBezTo>
                  <a:pt x="1243542" y="1257355"/>
                  <a:pt x="1256242" y="1458438"/>
                  <a:pt x="1270000" y="1466905"/>
                </a:cubicBezTo>
                <a:cubicBezTo>
                  <a:pt x="1283758" y="1475372"/>
                  <a:pt x="1304925" y="1275347"/>
                  <a:pt x="1314450" y="1289105"/>
                </a:cubicBezTo>
                <a:cubicBezTo>
                  <a:pt x="1323975" y="1302863"/>
                  <a:pt x="1305983" y="1580147"/>
                  <a:pt x="1327150" y="1549455"/>
                </a:cubicBezTo>
                <a:cubicBezTo>
                  <a:pt x="1348317" y="1518763"/>
                  <a:pt x="1412875" y="1075322"/>
                  <a:pt x="1441450" y="1104955"/>
                </a:cubicBezTo>
                <a:cubicBezTo>
                  <a:pt x="1470025" y="1134588"/>
                  <a:pt x="1477433" y="1674338"/>
                  <a:pt x="1498600" y="1727255"/>
                </a:cubicBezTo>
                <a:cubicBezTo>
                  <a:pt x="1519767" y="1780172"/>
                  <a:pt x="1534583" y="1456322"/>
                  <a:pt x="1568450" y="1422455"/>
                </a:cubicBezTo>
                <a:cubicBezTo>
                  <a:pt x="1602317" y="1388588"/>
                  <a:pt x="1668992" y="1540988"/>
                  <a:pt x="1701800" y="1524055"/>
                </a:cubicBezTo>
                <a:cubicBezTo>
                  <a:pt x="1734608" y="1507122"/>
                  <a:pt x="1751542" y="1334613"/>
                  <a:pt x="1765300" y="1320855"/>
                </a:cubicBezTo>
                <a:cubicBezTo>
                  <a:pt x="1779058" y="1307097"/>
                  <a:pt x="1780117" y="1457380"/>
                  <a:pt x="1784350" y="1441505"/>
                </a:cubicBezTo>
                <a:cubicBezTo>
                  <a:pt x="1788583" y="1425630"/>
                  <a:pt x="1782233" y="1218197"/>
                  <a:pt x="1790700" y="1225605"/>
                </a:cubicBezTo>
                <a:cubicBezTo>
                  <a:pt x="1799167" y="1233013"/>
                  <a:pt x="1821392" y="1506063"/>
                  <a:pt x="1835150" y="1485955"/>
                </a:cubicBezTo>
                <a:cubicBezTo>
                  <a:pt x="1848908" y="1465847"/>
                  <a:pt x="1866900" y="1137763"/>
                  <a:pt x="1873250" y="1104955"/>
                </a:cubicBezTo>
                <a:cubicBezTo>
                  <a:pt x="1879600" y="1072147"/>
                  <a:pt x="1863725" y="1294397"/>
                  <a:pt x="1873250" y="1289105"/>
                </a:cubicBezTo>
                <a:cubicBezTo>
                  <a:pt x="1882775" y="1283813"/>
                  <a:pt x="1914525" y="1078497"/>
                  <a:pt x="1930400" y="1073205"/>
                </a:cubicBezTo>
                <a:cubicBezTo>
                  <a:pt x="1946275" y="1067913"/>
                  <a:pt x="1960033" y="1255238"/>
                  <a:pt x="1968500" y="1257355"/>
                </a:cubicBezTo>
                <a:cubicBezTo>
                  <a:pt x="1976967" y="1259472"/>
                  <a:pt x="1960033" y="1079555"/>
                  <a:pt x="1981200" y="1085905"/>
                </a:cubicBezTo>
                <a:cubicBezTo>
                  <a:pt x="2002367" y="1092255"/>
                  <a:pt x="2073275" y="1298630"/>
                  <a:pt x="2095500" y="1295455"/>
                </a:cubicBezTo>
                <a:cubicBezTo>
                  <a:pt x="2117725" y="1292280"/>
                  <a:pt x="2109258" y="1070030"/>
                  <a:pt x="2114550" y="1066855"/>
                </a:cubicBezTo>
                <a:cubicBezTo>
                  <a:pt x="2119842" y="1063680"/>
                  <a:pt x="2123017" y="1263705"/>
                  <a:pt x="2127250" y="1276405"/>
                </a:cubicBezTo>
                <a:cubicBezTo>
                  <a:pt x="2131483" y="1289105"/>
                  <a:pt x="2137833" y="1146230"/>
                  <a:pt x="2139950" y="1143055"/>
                </a:cubicBezTo>
                <a:cubicBezTo>
                  <a:pt x="2142067" y="1139880"/>
                  <a:pt x="2131483" y="1256297"/>
                  <a:pt x="2139950" y="1257355"/>
                </a:cubicBezTo>
                <a:cubicBezTo>
                  <a:pt x="2148417" y="1258413"/>
                  <a:pt x="2174875" y="1139880"/>
                  <a:pt x="2190750" y="1149405"/>
                </a:cubicBezTo>
                <a:cubicBezTo>
                  <a:pt x="2206625" y="1158930"/>
                  <a:pt x="2227792" y="1325088"/>
                  <a:pt x="2235200" y="1314505"/>
                </a:cubicBezTo>
                <a:cubicBezTo>
                  <a:pt x="2242608" y="1303922"/>
                  <a:pt x="2226733" y="1079555"/>
                  <a:pt x="2235200" y="1085905"/>
                </a:cubicBezTo>
                <a:cubicBezTo>
                  <a:pt x="2243667" y="1092255"/>
                  <a:pt x="2270125" y="1349430"/>
                  <a:pt x="2286000" y="1352605"/>
                </a:cubicBezTo>
                <a:cubicBezTo>
                  <a:pt x="2301875" y="1355780"/>
                  <a:pt x="2320925" y="1101780"/>
                  <a:pt x="2330450" y="1104955"/>
                </a:cubicBezTo>
                <a:cubicBezTo>
                  <a:pt x="2339975" y="1108130"/>
                  <a:pt x="2329392" y="1365305"/>
                  <a:pt x="2343150" y="1371655"/>
                </a:cubicBezTo>
                <a:cubicBezTo>
                  <a:pt x="2356908" y="1378005"/>
                  <a:pt x="2389717" y="1135647"/>
                  <a:pt x="2413000" y="1143055"/>
                </a:cubicBezTo>
                <a:cubicBezTo>
                  <a:pt x="2436283" y="1150463"/>
                  <a:pt x="2482850" y="1416105"/>
                  <a:pt x="2482850" y="1416105"/>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2" name="Freeform 31"/>
          <p:cNvSpPr/>
          <p:nvPr/>
        </p:nvSpPr>
        <p:spPr>
          <a:xfrm>
            <a:off x="4056365" y="1949694"/>
            <a:ext cx="1860256" cy="705532"/>
          </a:xfrm>
          <a:custGeom>
            <a:avLst/>
            <a:gdLst>
              <a:gd name="connsiteX0" fmla="*/ 0 w 2480341"/>
              <a:gd name="connsiteY0" fmla="*/ 460376 h 937541"/>
              <a:gd name="connsiteX1" fmla="*/ 34925 w 2480341"/>
              <a:gd name="connsiteY1" fmla="*/ 901701 h 937541"/>
              <a:gd name="connsiteX2" fmla="*/ 85725 w 2480341"/>
              <a:gd name="connsiteY2" fmla="*/ 669926 h 937541"/>
              <a:gd name="connsiteX3" fmla="*/ 133350 w 2480341"/>
              <a:gd name="connsiteY3" fmla="*/ 730251 h 937541"/>
              <a:gd name="connsiteX4" fmla="*/ 165100 w 2480341"/>
              <a:gd name="connsiteY4" fmla="*/ 625476 h 937541"/>
              <a:gd name="connsiteX5" fmla="*/ 219075 w 2480341"/>
              <a:gd name="connsiteY5" fmla="*/ 635001 h 937541"/>
              <a:gd name="connsiteX6" fmla="*/ 269875 w 2480341"/>
              <a:gd name="connsiteY6" fmla="*/ 165101 h 937541"/>
              <a:gd name="connsiteX7" fmla="*/ 330200 w 2480341"/>
              <a:gd name="connsiteY7" fmla="*/ 225426 h 937541"/>
              <a:gd name="connsiteX8" fmla="*/ 330200 w 2480341"/>
              <a:gd name="connsiteY8" fmla="*/ 336551 h 937541"/>
              <a:gd name="connsiteX9" fmla="*/ 355600 w 2480341"/>
              <a:gd name="connsiteY9" fmla="*/ 73026 h 937541"/>
              <a:gd name="connsiteX10" fmla="*/ 390525 w 2480341"/>
              <a:gd name="connsiteY10" fmla="*/ 206376 h 937541"/>
              <a:gd name="connsiteX11" fmla="*/ 390525 w 2480341"/>
              <a:gd name="connsiteY11" fmla="*/ 428626 h 937541"/>
              <a:gd name="connsiteX12" fmla="*/ 434975 w 2480341"/>
              <a:gd name="connsiteY12" fmla="*/ 25401 h 937541"/>
              <a:gd name="connsiteX13" fmla="*/ 479425 w 2480341"/>
              <a:gd name="connsiteY13" fmla="*/ 257176 h 937541"/>
              <a:gd name="connsiteX14" fmla="*/ 485775 w 2480341"/>
              <a:gd name="connsiteY14" fmla="*/ 171451 h 937541"/>
              <a:gd name="connsiteX15" fmla="*/ 530225 w 2480341"/>
              <a:gd name="connsiteY15" fmla="*/ 301626 h 937541"/>
              <a:gd name="connsiteX16" fmla="*/ 577850 w 2480341"/>
              <a:gd name="connsiteY16" fmla="*/ 244476 h 937541"/>
              <a:gd name="connsiteX17" fmla="*/ 593725 w 2480341"/>
              <a:gd name="connsiteY17" fmla="*/ 352426 h 937541"/>
              <a:gd name="connsiteX18" fmla="*/ 584200 w 2480341"/>
              <a:gd name="connsiteY18" fmla="*/ 168276 h 937541"/>
              <a:gd name="connsiteX19" fmla="*/ 631825 w 2480341"/>
              <a:gd name="connsiteY19" fmla="*/ 352426 h 937541"/>
              <a:gd name="connsiteX20" fmla="*/ 695325 w 2480341"/>
              <a:gd name="connsiteY20" fmla="*/ 165101 h 937541"/>
              <a:gd name="connsiteX21" fmla="*/ 746125 w 2480341"/>
              <a:gd name="connsiteY21" fmla="*/ 498476 h 937541"/>
              <a:gd name="connsiteX22" fmla="*/ 793750 w 2480341"/>
              <a:gd name="connsiteY22" fmla="*/ 425451 h 937541"/>
              <a:gd name="connsiteX23" fmla="*/ 844550 w 2480341"/>
              <a:gd name="connsiteY23" fmla="*/ 577851 h 937541"/>
              <a:gd name="connsiteX24" fmla="*/ 860425 w 2480341"/>
              <a:gd name="connsiteY24" fmla="*/ 457201 h 937541"/>
              <a:gd name="connsiteX25" fmla="*/ 898525 w 2480341"/>
              <a:gd name="connsiteY25" fmla="*/ 549276 h 937541"/>
              <a:gd name="connsiteX26" fmla="*/ 898525 w 2480341"/>
              <a:gd name="connsiteY26" fmla="*/ 406401 h 937541"/>
              <a:gd name="connsiteX27" fmla="*/ 939800 w 2480341"/>
              <a:gd name="connsiteY27" fmla="*/ 660401 h 937541"/>
              <a:gd name="connsiteX28" fmla="*/ 990600 w 2480341"/>
              <a:gd name="connsiteY28" fmla="*/ 473076 h 937541"/>
              <a:gd name="connsiteX29" fmla="*/ 971550 w 2480341"/>
              <a:gd name="connsiteY29" fmla="*/ 936626 h 937541"/>
              <a:gd name="connsiteX30" fmla="*/ 1019175 w 2480341"/>
              <a:gd name="connsiteY30" fmla="*/ 596901 h 937541"/>
              <a:gd name="connsiteX31" fmla="*/ 1060450 w 2480341"/>
              <a:gd name="connsiteY31" fmla="*/ 784226 h 937541"/>
              <a:gd name="connsiteX32" fmla="*/ 1057275 w 2480341"/>
              <a:gd name="connsiteY32" fmla="*/ 615951 h 937541"/>
              <a:gd name="connsiteX33" fmla="*/ 1101725 w 2480341"/>
              <a:gd name="connsiteY33" fmla="*/ 765176 h 937541"/>
              <a:gd name="connsiteX34" fmla="*/ 1101725 w 2480341"/>
              <a:gd name="connsiteY34" fmla="*/ 561976 h 937541"/>
              <a:gd name="connsiteX35" fmla="*/ 1152525 w 2480341"/>
              <a:gd name="connsiteY35" fmla="*/ 771526 h 937541"/>
              <a:gd name="connsiteX36" fmla="*/ 1155700 w 2480341"/>
              <a:gd name="connsiteY36" fmla="*/ 631826 h 937541"/>
              <a:gd name="connsiteX37" fmla="*/ 1168400 w 2480341"/>
              <a:gd name="connsiteY37" fmla="*/ 752476 h 937541"/>
              <a:gd name="connsiteX38" fmla="*/ 1193800 w 2480341"/>
              <a:gd name="connsiteY38" fmla="*/ 615951 h 937541"/>
              <a:gd name="connsiteX39" fmla="*/ 1228725 w 2480341"/>
              <a:gd name="connsiteY39" fmla="*/ 720726 h 937541"/>
              <a:gd name="connsiteX40" fmla="*/ 1235075 w 2480341"/>
              <a:gd name="connsiteY40" fmla="*/ 641351 h 937541"/>
              <a:gd name="connsiteX41" fmla="*/ 1308100 w 2480341"/>
              <a:gd name="connsiteY41" fmla="*/ 723901 h 937541"/>
              <a:gd name="connsiteX42" fmla="*/ 1323975 w 2480341"/>
              <a:gd name="connsiteY42" fmla="*/ 609601 h 937541"/>
              <a:gd name="connsiteX43" fmla="*/ 1393825 w 2480341"/>
              <a:gd name="connsiteY43" fmla="*/ 793751 h 937541"/>
              <a:gd name="connsiteX44" fmla="*/ 1393825 w 2480341"/>
              <a:gd name="connsiteY44" fmla="*/ 587376 h 937541"/>
              <a:gd name="connsiteX45" fmla="*/ 1428750 w 2480341"/>
              <a:gd name="connsiteY45" fmla="*/ 781051 h 937541"/>
              <a:gd name="connsiteX46" fmla="*/ 1425575 w 2480341"/>
              <a:gd name="connsiteY46" fmla="*/ 377826 h 937541"/>
              <a:gd name="connsiteX47" fmla="*/ 1457325 w 2480341"/>
              <a:gd name="connsiteY47" fmla="*/ 488951 h 937541"/>
              <a:gd name="connsiteX48" fmla="*/ 1463675 w 2480341"/>
              <a:gd name="connsiteY48" fmla="*/ 381001 h 937541"/>
              <a:gd name="connsiteX49" fmla="*/ 1485900 w 2480341"/>
              <a:gd name="connsiteY49" fmla="*/ 577851 h 937541"/>
              <a:gd name="connsiteX50" fmla="*/ 1495425 w 2480341"/>
              <a:gd name="connsiteY50" fmla="*/ 425451 h 937541"/>
              <a:gd name="connsiteX51" fmla="*/ 1552575 w 2480341"/>
              <a:gd name="connsiteY51" fmla="*/ 625476 h 937541"/>
              <a:gd name="connsiteX52" fmla="*/ 1555750 w 2480341"/>
              <a:gd name="connsiteY52" fmla="*/ 415926 h 937541"/>
              <a:gd name="connsiteX53" fmla="*/ 1612900 w 2480341"/>
              <a:gd name="connsiteY53" fmla="*/ 673101 h 937541"/>
              <a:gd name="connsiteX54" fmla="*/ 1628775 w 2480341"/>
              <a:gd name="connsiteY54" fmla="*/ 412751 h 937541"/>
              <a:gd name="connsiteX55" fmla="*/ 1654175 w 2480341"/>
              <a:gd name="connsiteY55" fmla="*/ 606426 h 937541"/>
              <a:gd name="connsiteX56" fmla="*/ 1654175 w 2480341"/>
              <a:gd name="connsiteY56" fmla="*/ 444501 h 937541"/>
              <a:gd name="connsiteX57" fmla="*/ 1682750 w 2480341"/>
              <a:gd name="connsiteY57" fmla="*/ 590551 h 937541"/>
              <a:gd name="connsiteX58" fmla="*/ 1682750 w 2480341"/>
              <a:gd name="connsiteY58" fmla="*/ 355601 h 937541"/>
              <a:gd name="connsiteX59" fmla="*/ 1768475 w 2480341"/>
              <a:gd name="connsiteY59" fmla="*/ 819151 h 937541"/>
              <a:gd name="connsiteX60" fmla="*/ 1809750 w 2480341"/>
              <a:gd name="connsiteY60" fmla="*/ 130176 h 937541"/>
              <a:gd name="connsiteX61" fmla="*/ 1825625 w 2480341"/>
              <a:gd name="connsiteY61" fmla="*/ 1 h 937541"/>
              <a:gd name="connsiteX62" fmla="*/ 1835150 w 2480341"/>
              <a:gd name="connsiteY62" fmla="*/ 127001 h 937541"/>
              <a:gd name="connsiteX63" fmla="*/ 1860550 w 2480341"/>
              <a:gd name="connsiteY63" fmla="*/ 28576 h 937541"/>
              <a:gd name="connsiteX64" fmla="*/ 1898650 w 2480341"/>
              <a:gd name="connsiteY64" fmla="*/ 238126 h 937541"/>
              <a:gd name="connsiteX65" fmla="*/ 1898650 w 2480341"/>
              <a:gd name="connsiteY65" fmla="*/ 63501 h 937541"/>
              <a:gd name="connsiteX66" fmla="*/ 1933575 w 2480341"/>
              <a:gd name="connsiteY66" fmla="*/ 317501 h 937541"/>
              <a:gd name="connsiteX67" fmla="*/ 1997075 w 2480341"/>
              <a:gd name="connsiteY67" fmla="*/ 92076 h 937541"/>
              <a:gd name="connsiteX68" fmla="*/ 1997075 w 2480341"/>
              <a:gd name="connsiteY68" fmla="*/ 447676 h 937541"/>
              <a:gd name="connsiteX69" fmla="*/ 2016125 w 2480341"/>
              <a:gd name="connsiteY69" fmla="*/ 231776 h 937541"/>
              <a:gd name="connsiteX70" fmla="*/ 2054225 w 2480341"/>
              <a:gd name="connsiteY70" fmla="*/ 463551 h 937541"/>
              <a:gd name="connsiteX71" fmla="*/ 2054225 w 2480341"/>
              <a:gd name="connsiteY71" fmla="*/ 279401 h 937541"/>
              <a:gd name="connsiteX72" fmla="*/ 2095500 w 2480341"/>
              <a:gd name="connsiteY72" fmla="*/ 415926 h 937541"/>
              <a:gd name="connsiteX73" fmla="*/ 2136775 w 2480341"/>
              <a:gd name="connsiteY73" fmla="*/ 241301 h 937541"/>
              <a:gd name="connsiteX74" fmla="*/ 2146300 w 2480341"/>
              <a:gd name="connsiteY74" fmla="*/ 517526 h 937541"/>
              <a:gd name="connsiteX75" fmla="*/ 2162175 w 2480341"/>
              <a:gd name="connsiteY75" fmla="*/ 330201 h 937541"/>
              <a:gd name="connsiteX76" fmla="*/ 2171700 w 2480341"/>
              <a:gd name="connsiteY76" fmla="*/ 492126 h 937541"/>
              <a:gd name="connsiteX77" fmla="*/ 2181225 w 2480341"/>
              <a:gd name="connsiteY77" fmla="*/ 193676 h 937541"/>
              <a:gd name="connsiteX78" fmla="*/ 2190750 w 2480341"/>
              <a:gd name="connsiteY78" fmla="*/ 361951 h 937541"/>
              <a:gd name="connsiteX79" fmla="*/ 2200275 w 2480341"/>
              <a:gd name="connsiteY79" fmla="*/ 155576 h 937541"/>
              <a:gd name="connsiteX80" fmla="*/ 2219325 w 2480341"/>
              <a:gd name="connsiteY80" fmla="*/ 403226 h 937541"/>
              <a:gd name="connsiteX81" fmla="*/ 2225675 w 2480341"/>
              <a:gd name="connsiteY81" fmla="*/ 184151 h 937541"/>
              <a:gd name="connsiteX82" fmla="*/ 2228850 w 2480341"/>
              <a:gd name="connsiteY82" fmla="*/ 393701 h 937541"/>
              <a:gd name="connsiteX83" fmla="*/ 2241550 w 2480341"/>
              <a:gd name="connsiteY83" fmla="*/ 203201 h 937541"/>
              <a:gd name="connsiteX84" fmla="*/ 2266950 w 2480341"/>
              <a:gd name="connsiteY84" fmla="*/ 393701 h 937541"/>
              <a:gd name="connsiteX85" fmla="*/ 2289175 w 2480341"/>
              <a:gd name="connsiteY85" fmla="*/ 92076 h 937541"/>
              <a:gd name="connsiteX86" fmla="*/ 2327275 w 2480341"/>
              <a:gd name="connsiteY86" fmla="*/ 473076 h 937541"/>
              <a:gd name="connsiteX87" fmla="*/ 2327275 w 2480341"/>
              <a:gd name="connsiteY87" fmla="*/ 231776 h 937541"/>
              <a:gd name="connsiteX88" fmla="*/ 2355850 w 2480341"/>
              <a:gd name="connsiteY88" fmla="*/ 422276 h 937541"/>
              <a:gd name="connsiteX89" fmla="*/ 2374900 w 2480341"/>
              <a:gd name="connsiteY89" fmla="*/ 254001 h 937541"/>
              <a:gd name="connsiteX90" fmla="*/ 2400300 w 2480341"/>
              <a:gd name="connsiteY90" fmla="*/ 415926 h 937541"/>
              <a:gd name="connsiteX91" fmla="*/ 2419350 w 2480341"/>
              <a:gd name="connsiteY91" fmla="*/ 555626 h 937541"/>
              <a:gd name="connsiteX92" fmla="*/ 2419350 w 2480341"/>
              <a:gd name="connsiteY92" fmla="*/ 368301 h 937541"/>
              <a:gd name="connsiteX93" fmla="*/ 2473325 w 2480341"/>
              <a:gd name="connsiteY93" fmla="*/ 577851 h 937541"/>
              <a:gd name="connsiteX94" fmla="*/ 2479675 w 2480341"/>
              <a:gd name="connsiteY94" fmla="*/ 311151 h 937541"/>
              <a:gd name="connsiteX0" fmla="*/ 0 w 2480341"/>
              <a:gd name="connsiteY0" fmla="*/ 460376 h 940709"/>
              <a:gd name="connsiteX1" fmla="*/ 34925 w 2480341"/>
              <a:gd name="connsiteY1" fmla="*/ 901701 h 940709"/>
              <a:gd name="connsiteX2" fmla="*/ 85725 w 2480341"/>
              <a:gd name="connsiteY2" fmla="*/ 669926 h 940709"/>
              <a:gd name="connsiteX3" fmla="*/ 133350 w 2480341"/>
              <a:gd name="connsiteY3" fmla="*/ 730251 h 940709"/>
              <a:gd name="connsiteX4" fmla="*/ 165100 w 2480341"/>
              <a:gd name="connsiteY4" fmla="*/ 625476 h 940709"/>
              <a:gd name="connsiteX5" fmla="*/ 219075 w 2480341"/>
              <a:gd name="connsiteY5" fmla="*/ 635001 h 940709"/>
              <a:gd name="connsiteX6" fmla="*/ 269875 w 2480341"/>
              <a:gd name="connsiteY6" fmla="*/ 165101 h 940709"/>
              <a:gd name="connsiteX7" fmla="*/ 330200 w 2480341"/>
              <a:gd name="connsiteY7" fmla="*/ 225426 h 940709"/>
              <a:gd name="connsiteX8" fmla="*/ 330200 w 2480341"/>
              <a:gd name="connsiteY8" fmla="*/ 336551 h 940709"/>
              <a:gd name="connsiteX9" fmla="*/ 355600 w 2480341"/>
              <a:gd name="connsiteY9" fmla="*/ 73026 h 940709"/>
              <a:gd name="connsiteX10" fmla="*/ 390525 w 2480341"/>
              <a:gd name="connsiteY10" fmla="*/ 206376 h 940709"/>
              <a:gd name="connsiteX11" fmla="*/ 390525 w 2480341"/>
              <a:gd name="connsiteY11" fmla="*/ 428626 h 940709"/>
              <a:gd name="connsiteX12" fmla="*/ 434975 w 2480341"/>
              <a:gd name="connsiteY12" fmla="*/ 25401 h 940709"/>
              <a:gd name="connsiteX13" fmla="*/ 479425 w 2480341"/>
              <a:gd name="connsiteY13" fmla="*/ 257176 h 940709"/>
              <a:gd name="connsiteX14" fmla="*/ 485775 w 2480341"/>
              <a:gd name="connsiteY14" fmla="*/ 171451 h 940709"/>
              <a:gd name="connsiteX15" fmla="*/ 530225 w 2480341"/>
              <a:gd name="connsiteY15" fmla="*/ 301626 h 940709"/>
              <a:gd name="connsiteX16" fmla="*/ 577850 w 2480341"/>
              <a:gd name="connsiteY16" fmla="*/ 244476 h 940709"/>
              <a:gd name="connsiteX17" fmla="*/ 593725 w 2480341"/>
              <a:gd name="connsiteY17" fmla="*/ 352426 h 940709"/>
              <a:gd name="connsiteX18" fmla="*/ 584200 w 2480341"/>
              <a:gd name="connsiteY18" fmla="*/ 168276 h 940709"/>
              <a:gd name="connsiteX19" fmla="*/ 631825 w 2480341"/>
              <a:gd name="connsiteY19" fmla="*/ 352426 h 940709"/>
              <a:gd name="connsiteX20" fmla="*/ 695325 w 2480341"/>
              <a:gd name="connsiteY20" fmla="*/ 165101 h 940709"/>
              <a:gd name="connsiteX21" fmla="*/ 746125 w 2480341"/>
              <a:gd name="connsiteY21" fmla="*/ 498476 h 940709"/>
              <a:gd name="connsiteX22" fmla="*/ 793750 w 2480341"/>
              <a:gd name="connsiteY22" fmla="*/ 425451 h 940709"/>
              <a:gd name="connsiteX23" fmla="*/ 844550 w 2480341"/>
              <a:gd name="connsiteY23" fmla="*/ 577851 h 940709"/>
              <a:gd name="connsiteX24" fmla="*/ 860425 w 2480341"/>
              <a:gd name="connsiteY24" fmla="*/ 457201 h 940709"/>
              <a:gd name="connsiteX25" fmla="*/ 898525 w 2480341"/>
              <a:gd name="connsiteY25" fmla="*/ 549276 h 940709"/>
              <a:gd name="connsiteX26" fmla="*/ 898525 w 2480341"/>
              <a:gd name="connsiteY26" fmla="*/ 406401 h 940709"/>
              <a:gd name="connsiteX27" fmla="*/ 939800 w 2480341"/>
              <a:gd name="connsiteY27" fmla="*/ 660401 h 940709"/>
              <a:gd name="connsiteX28" fmla="*/ 990600 w 2480341"/>
              <a:gd name="connsiteY28" fmla="*/ 473076 h 940709"/>
              <a:gd name="connsiteX29" fmla="*/ 1009650 w 2480341"/>
              <a:gd name="connsiteY29" fmla="*/ 939801 h 940709"/>
              <a:gd name="connsiteX30" fmla="*/ 1019175 w 2480341"/>
              <a:gd name="connsiteY30" fmla="*/ 596901 h 940709"/>
              <a:gd name="connsiteX31" fmla="*/ 1060450 w 2480341"/>
              <a:gd name="connsiteY31" fmla="*/ 784226 h 940709"/>
              <a:gd name="connsiteX32" fmla="*/ 1057275 w 2480341"/>
              <a:gd name="connsiteY32" fmla="*/ 615951 h 940709"/>
              <a:gd name="connsiteX33" fmla="*/ 1101725 w 2480341"/>
              <a:gd name="connsiteY33" fmla="*/ 765176 h 940709"/>
              <a:gd name="connsiteX34" fmla="*/ 1101725 w 2480341"/>
              <a:gd name="connsiteY34" fmla="*/ 561976 h 940709"/>
              <a:gd name="connsiteX35" fmla="*/ 1152525 w 2480341"/>
              <a:gd name="connsiteY35" fmla="*/ 771526 h 940709"/>
              <a:gd name="connsiteX36" fmla="*/ 1155700 w 2480341"/>
              <a:gd name="connsiteY36" fmla="*/ 631826 h 940709"/>
              <a:gd name="connsiteX37" fmla="*/ 1168400 w 2480341"/>
              <a:gd name="connsiteY37" fmla="*/ 752476 h 940709"/>
              <a:gd name="connsiteX38" fmla="*/ 1193800 w 2480341"/>
              <a:gd name="connsiteY38" fmla="*/ 615951 h 940709"/>
              <a:gd name="connsiteX39" fmla="*/ 1228725 w 2480341"/>
              <a:gd name="connsiteY39" fmla="*/ 720726 h 940709"/>
              <a:gd name="connsiteX40" fmla="*/ 1235075 w 2480341"/>
              <a:gd name="connsiteY40" fmla="*/ 641351 h 940709"/>
              <a:gd name="connsiteX41" fmla="*/ 1308100 w 2480341"/>
              <a:gd name="connsiteY41" fmla="*/ 723901 h 940709"/>
              <a:gd name="connsiteX42" fmla="*/ 1323975 w 2480341"/>
              <a:gd name="connsiteY42" fmla="*/ 609601 h 940709"/>
              <a:gd name="connsiteX43" fmla="*/ 1393825 w 2480341"/>
              <a:gd name="connsiteY43" fmla="*/ 793751 h 940709"/>
              <a:gd name="connsiteX44" fmla="*/ 1393825 w 2480341"/>
              <a:gd name="connsiteY44" fmla="*/ 587376 h 940709"/>
              <a:gd name="connsiteX45" fmla="*/ 1428750 w 2480341"/>
              <a:gd name="connsiteY45" fmla="*/ 781051 h 940709"/>
              <a:gd name="connsiteX46" fmla="*/ 1425575 w 2480341"/>
              <a:gd name="connsiteY46" fmla="*/ 377826 h 940709"/>
              <a:gd name="connsiteX47" fmla="*/ 1457325 w 2480341"/>
              <a:gd name="connsiteY47" fmla="*/ 488951 h 940709"/>
              <a:gd name="connsiteX48" fmla="*/ 1463675 w 2480341"/>
              <a:gd name="connsiteY48" fmla="*/ 381001 h 940709"/>
              <a:gd name="connsiteX49" fmla="*/ 1485900 w 2480341"/>
              <a:gd name="connsiteY49" fmla="*/ 577851 h 940709"/>
              <a:gd name="connsiteX50" fmla="*/ 1495425 w 2480341"/>
              <a:gd name="connsiteY50" fmla="*/ 425451 h 940709"/>
              <a:gd name="connsiteX51" fmla="*/ 1552575 w 2480341"/>
              <a:gd name="connsiteY51" fmla="*/ 625476 h 940709"/>
              <a:gd name="connsiteX52" fmla="*/ 1555750 w 2480341"/>
              <a:gd name="connsiteY52" fmla="*/ 415926 h 940709"/>
              <a:gd name="connsiteX53" fmla="*/ 1612900 w 2480341"/>
              <a:gd name="connsiteY53" fmla="*/ 673101 h 940709"/>
              <a:gd name="connsiteX54" fmla="*/ 1628775 w 2480341"/>
              <a:gd name="connsiteY54" fmla="*/ 412751 h 940709"/>
              <a:gd name="connsiteX55" fmla="*/ 1654175 w 2480341"/>
              <a:gd name="connsiteY55" fmla="*/ 606426 h 940709"/>
              <a:gd name="connsiteX56" fmla="*/ 1654175 w 2480341"/>
              <a:gd name="connsiteY56" fmla="*/ 444501 h 940709"/>
              <a:gd name="connsiteX57" fmla="*/ 1682750 w 2480341"/>
              <a:gd name="connsiteY57" fmla="*/ 590551 h 940709"/>
              <a:gd name="connsiteX58" fmla="*/ 1682750 w 2480341"/>
              <a:gd name="connsiteY58" fmla="*/ 355601 h 940709"/>
              <a:gd name="connsiteX59" fmla="*/ 1768475 w 2480341"/>
              <a:gd name="connsiteY59" fmla="*/ 819151 h 940709"/>
              <a:gd name="connsiteX60" fmla="*/ 1809750 w 2480341"/>
              <a:gd name="connsiteY60" fmla="*/ 130176 h 940709"/>
              <a:gd name="connsiteX61" fmla="*/ 1825625 w 2480341"/>
              <a:gd name="connsiteY61" fmla="*/ 1 h 940709"/>
              <a:gd name="connsiteX62" fmla="*/ 1835150 w 2480341"/>
              <a:gd name="connsiteY62" fmla="*/ 127001 h 940709"/>
              <a:gd name="connsiteX63" fmla="*/ 1860550 w 2480341"/>
              <a:gd name="connsiteY63" fmla="*/ 28576 h 940709"/>
              <a:gd name="connsiteX64" fmla="*/ 1898650 w 2480341"/>
              <a:gd name="connsiteY64" fmla="*/ 238126 h 940709"/>
              <a:gd name="connsiteX65" fmla="*/ 1898650 w 2480341"/>
              <a:gd name="connsiteY65" fmla="*/ 63501 h 940709"/>
              <a:gd name="connsiteX66" fmla="*/ 1933575 w 2480341"/>
              <a:gd name="connsiteY66" fmla="*/ 317501 h 940709"/>
              <a:gd name="connsiteX67" fmla="*/ 1997075 w 2480341"/>
              <a:gd name="connsiteY67" fmla="*/ 92076 h 940709"/>
              <a:gd name="connsiteX68" fmla="*/ 1997075 w 2480341"/>
              <a:gd name="connsiteY68" fmla="*/ 447676 h 940709"/>
              <a:gd name="connsiteX69" fmla="*/ 2016125 w 2480341"/>
              <a:gd name="connsiteY69" fmla="*/ 231776 h 940709"/>
              <a:gd name="connsiteX70" fmla="*/ 2054225 w 2480341"/>
              <a:gd name="connsiteY70" fmla="*/ 463551 h 940709"/>
              <a:gd name="connsiteX71" fmla="*/ 2054225 w 2480341"/>
              <a:gd name="connsiteY71" fmla="*/ 279401 h 940709"/>
              <a:gd name="connsiteX72" fmla="*/ 2095500 w 2480341"/>
              <a:gd name="connsiteY72" fmla="*/ 415926 h 940709"/>
              <a:gd name="connsiteX73" fmla="*/ 2136775 w 2480341"/>
              <a:gd name="connsiteY73" fmla="*/ 241301 h 940709"/>
              <a:gd name="connsiteX74" fmla="*/ 2146300 w 2480341"/>
              <a:gd name="connsiteY74" fmla="*/ 517526 h 940709"/>
              <a:gd name="connsiteX75" fmla="*/ 2162175 w 2480341"/>
              <a:gd name="connsiteY75" fmla="*/ 330201 h 940709"/>
              <a:gd name="connsiteX76" fmla="*/ 2171700 w 2480341"/>
              <a:gd name="connsiteY76" fmla="*/ 492126 h 940709"/>
              <a:gd name="connsiteX77" fmla="*/ 2181225 w 2480341"/>
              <a:gd name="connsiteY77" fmla="*/ 193676 h 940709"/>
              <a:gd name="connsiteX78" fmla="*/ 2190750 w 2480341"/>
              <a:gd name="connsiteY78" fmla="*/ 361951 h 940709"/>
              <a:gd name="connsiteX79" fmla="*/ 2200275 w 2480341"/>
              <a:gd name="connsiteY79" fmla="*/ 155576 h 940709"/>
              <a:gd name="connsiteX80" fmla="*/ 2219325 w 2480341"/>
              <a:gd name="connsiteY80" fmla="*/ 403226 h 940709"/>
              <a:gd name="connsiteX81" fmla="*/ 2225675 w 2480341"/>
              <a:gd name="connsiteY81" fmla="*/ 184151 h 940709"/>
              <a:gd name="connsiteX82" fmla="*/ 2228850 w 2480341"/>
              <a:gd name="connsiteY82" fmla="*/ 393701 h 940709"/>
              <a:gd name="connsiteX83" fmla="*/ 2241550 w 2480341"/>
              <a:gd name="connsiteY83" fmla="*/ 203201 h 940709"/>
              <a:gd name="connsiteX84" fmla="*/ 2266950 w 2480341"/>
              <a:gd name="connsiteY84" fmla="*/ 393701 h 940709"/>
              <a:gd name="connsiteX85" fmla="*/ 2289175 w 2480341"/>
              <a:gd name="connsiteY85" fmla="*/ 92076 h 940709"/>
              <a:gd name="connsiteX86" fmla="*/ 2327275 w 2480341"/>
              <a:gd name="connsiteY86" fmla="*/ 473076 h 940709"/>
              <a:gd name="connsiteX87" fmla="*/ 2327275 w 2480341"/>
              <a:gd name="connsiteY87" fmla="*/ 231776 h 940709"/>
              <a:gd name="connsiteX88" fmla="*/ 2355850 w 2480341"/>
              <a:gd name="connsiteY88" fmla="*/ 422276 h 940709"/>
              <a:gd name="connsiteX89" fmla="*/ 2374900 w 2480341"/>
              <a:gd name="connsiteY89" fmla="*/ 254001 h 940709"/>
              <a:gd name="connsiteX90" fmla="*/ 2400300 w 2480341"/>
              <a:gd name="connsiteY90" fmla="*/ 415926 h 940709"/>
              <a:gd name="connsiteX91" fmla="*/ 2419350 w 2480341"/>
              <a:gd name="connsiteY91" fmla="*/ 555626 h 940709"/>
              <a:gd name="connsiteX92" fmla="*/ 2419350 w 2480341"/>
              <a:gd name="connsiteY92" fmla="*/ 368301 h 940709"/>
              <a:gd name="connsiteX93" fmla="*/ 2473325 w 2480341"/>
              <a:gd name="connsiteY93" fmla="*/ 577851 h 940709"/>
              <a:gd name="connsiteX94" fmla="*/ 2479675 w 2480341"/>
              <a:gd name="connsiteY94" fmla="*/ 311151 h 94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480341" h="940709">
                <a:moveTo>
                  <a:pt x="0" y="460376"/>
                </a:moveTo>
                <a:cubicBezTo>
                  <a:pt x="10319" y="663576"/>
                  <a:pt x="20638" y="866776"/>
                  <a:pt x="34925" y="901701"/>
                </a:cubicBezTo>
                <a:cubicBezTo>
                  <a:pt x="49213" y="936626"/>
                  <a:pt x="69321" y="698501"/>
                  <a:pt x="85725" y="669926"/>
                </a:cubicBezTo>
                <a:cubicBezTo>
                  <a:pt x="102129" y="641351"/>
                  <a:pt x="120121" y="737659"/>
                  <a:pt x="133350" y="730251"/>
                </a:cubicBezTo>
                <a:cubicBezTo>
                  <a:pt x="146579" y="722843"/>
                  <a:pt x="150813" y="641351"/>
                  <a:pt x="165100" y="625476"/>
                </a:cubicBezTo>
                <a:cubicBezTo>
                  <a:pt x="179388" y="609601"/>
                  <a:pt x="201613" y="711730"/>
                  <a:pt x="219075" y="635001"/>
                </a:cubicBezTo>
                <a:cubicBezTo>
                  <a:pt x="236537" y="558272"/>
                  <a:pt x="251354" y="233363"/>
                  <a:pt x="269875" y="165101"/>
                </a:cubicBezTo>
                <a:cubicBezTo>
                  <a:pt x="288396" y="96839"/>
                  <a:pt x="320146" y="196851"/>
                  <a:pt x="330200" y="225426"/>
                </a:cubicBezTo>
                <a:cubicBezTo>
                  <a:pt x="340254" y="254001"/>
                  <a:pt x="325967" y="361951"/>
                  <a:pt x="330200" y="336551"/>
                </a:cubicBezTo>
                <a:cubicBezTo>
                  <a:pt x="334433" y="311151"/>
                  <a:pt x="345546" y="94722"/>
                  <a:pt x="355600" y="73026"/>
                </a:cubicBezTo>
                <a:cubicBezTo>
                  <a:pt x="365654" y="51330"/>
                  <a:pt x="384704" y="147109"/>
                  <a:pt x="390525" y="206376"/>
                </a:cubicBezTo>
                <a:cubicBezTo>
                  <a:pt x="396346" y="265643"/>
                  <a:pt x="383117" y="458788"/>
                  <a:pt x="390525" y="428626"/>
                </a:cubicBezTo>
                <a:cubicBezTo>
                  <a:pt x="397933" y="398464"/>
                  <a:pt x="420158" y="53976"/>
                  <a:pt x="434975" y="25401"/>
                </a:cubicBezTo>
                <a:cubicBezTo>
                  <a:pt x="449792" y="-3174"/>
                  <a:pt x="470958" y="232834"/>
                  <a:pt x="479425" y="257176"/>
                </a:cubicBezTo>
                <a:cubicBezTo>
                  <a:pt x="487892" y="281518"/>
                  <a:pt x="477308" y="164043"/>
                  <a:pt x="485775" y="171451"/>
                </a:cubicBezTo>
                <a:cubicBezTo>
                  <a:pt x="494242" y="178859"/>
                  <a:pt x="514879" y="289455"/>
                  <a:pt x="530225" y="301626"/>
                </a:cubicBezTo>
                <a:cubicBezTo>
                  <a:pt x="545571" y="313797"/>
                  <a:pt x="567267" y="236009"/>
                  <a:pt x="577850" y="244476"/>
                </a:cubicBezTo>
                <a:cubicBezTo>
                  <a:pt x="588433" y="252943"/>
                  <a:pt x="592667" y="365126"/>
                  <a:pt x="593725" y="352426"/>
                </a:cubicBezTo>
                <a:cubicBezTo>
                  <a:pt x="594783" y="339726"/>
                  <a:pt x="577850" y="168276"/>
                  <a:pt x="584200" y="168276"/>
                </a:cubicBezTo>
                <a:cubicBezTo>
                  <a:pt x="590550" y="168276"/>
                  <a:pt x="613304" y="352955"/>
                  <a:pt x="631825" y="352426"/>
                </a:cubicBezTo>
                <a:cubicBezTo>
                  <a:pt x="650346" y="351897"/>
                  <a:pt x="676275" y="140759"/>
                  <a:pt x="695325" y="165101"/>
                </a:cubicBezTo>
                <a:cubicBezTo>
                  <a:pt x="714375" y="189443"/>
                  <a:pt x="729721" y="455084"/>
                  <a:pt x="746125" y="498476"/>
                </a:cubicBezTo>
                <a:cubicBezTo>
                  <a:pt x="762529" y="541868"/>
                  <a:pt x="777346" y="412222"/>
                  <a:pt x="793750" y="425451"/>
                </a:cubicBezTo>
                <a:cubicBezTo>
                  <a:pt x="810154" y="438680"/>
                  <a:pt x="833438" y="572559"/>
                  <a:pt x="844550" y="577851"/>
                </a:cubicBezTo>
                <a:cubicBezTo>
                  <a:pt x="855663" y="583143"/>
                  <a:pt x="851429" y="461963"/>
                  <a:pt x="860425" y="457201"/>
                </a:cubicBezTo>
                <a:cubicBezTo>
                  <a:pt x="869421" y="452439"/>
                  <a:pt x="892175" y="557743"/>
                  <a:pt x="898525" y="549276"/>
                </a:cubicBezTo>
                <a:cubicBezTo>
                  <a:pt x="904875" y="540809"/>
                  <a:pt x="891646" y="387880"/>
                  <a:pt x="898525" y="406401"/>
                </a:cubicBezTo>
                <a:cubicBezTo>
                  <a:pt x="905404" y="424922"/>
                  <a:pt x="924454" y="649289"/>
                  <a:pt x="939800" y="660401"/>
                </a:cubicBezTo>
                <a:cubicBezTo>
                  <a:pt x="955146" y="671513"/>
                  <a:pt x="978958" y="426509"/>
                  <a:pt x="990600" y="473076"/>
                </a:cubicBezTo>
                <a:cubicBezTo>
                  <a:pt x="1002242" y="519643"/>
                  <a:pt x="1004888" y="919164"/>
                  <a:pt x="1009650" y="939801"/>
                </a:cubicBezTo>
                <a:cubicBezTo>
                  <a:pt x="1014412" y="960438"/>
                  <a:pt x="1010708" y="622830"/>
                  <a:pt x="1019175" y="596901"/>
                </a:cubicBezTo>
                <a:cubicBezTo>
                  <a:pt x="1027642" y="570972"/>
                  <a:pt x="1054100" y="781051"/>
                  <a:pt x="1060450" y="784226"/>
                </a:cubicBezTo>
                <a:cubicBezTo>
                  <a:pt x="1066800" y="787401"/>
                  <a:pt x="1050396" y="619126"/>
                  <a:pt x="1057275" y="615951"/>
                </a:cubicBezTo>
                <a:cubicBezTo>
                  <a:pt x="1064154" y="612776"/>
                  <a:pt x="1094317" y="774172"/>
                  <a:pt x="1101725" y="765176"/>
                </a:cubicBezTo>
                <a:cubicBezTo>
                  <a:pt x="1109133" y="756180"/>
                  <a:pt x="1093258" y="560918"/>
                  <a:pt x="1101725" y="561976"/>
                </a:cubicBezTo>
                <a:cubicBezTo>
                  <a:pt x="1110192" y="563034"/>
                  <a:pt x="1143529" y="759884"/>
                  <a:pt x="1152525" y="771526"/>
                </a:cubicBezTo>
                <a:cubicBezTo>
                  <a:pt x="1161521" y="783168"/>
                  <a:pt x="1153054" y="635001"/>
                  <a:pt x="1155700" y="631826"/>
                </a:cubicBezTo>
                <a:cubicBezTo>
                  <a:pt x="1158346" y="628651"/>
                  <a:pt x="1162050" y="755122"/>
                  <a:pt x="1168400" y="752476"/>
                </a:cubicBezTo>
                <a:cubicBezTo>
                  <a:pt x="1174750" y="749830"/>
                  <a:pt x="1183746" y="621243"/>
                  <a:pt x="1193800" y="615951"/>
                </a:cubicBezTo>
                <a:cubicBezTo>
                  <a:pt x="1203854" y="610659"/>
                  <a:pt x="1221846" y="716493"/>
                  <a:pt x="1228725" y="720726"/>
                </a:cubicBezTo>
                <a:cubicBezTo>
                  <a:pt x="1235604" y="724959"/>
                  <a:pt x="1221846" y="640822"/>
                  <a:pt x="1235075" y="641351"/>
                </a:cubicBezTo>
                <a:cubicBezTo>
                  <a:pt x="1248304" y="641880"/>
                  <a:pt x="1293283" y="729193"/>
                  <a:pt x="1308100" y="723901"/>
                </a:cubicBezTo>
                <a:cubicBezTo>
                  <a:pt x="1322917" y="718609"/>
                  <a:pt x="1309688" y="597959"/>
                  <a:pt x="1323975" y="609601"/>
                </a:cubicBezTo>
                <a:cubicBezTo>
                  <a:pt x="1338262" y="621243"/>
                  <a:pt x="1382183" y="797455"/>
                  <a:pt x="1393825" y="793751"/>
                </a:cubicBezTo>
                <a:cubicBezTo>
                  <a:pt x="1405467" y="790047"/>
                  <a:pt x="1388004" y="589493"/>
                  <a:pt x="1393825" y="587376"/>
                </a:cubicBezTo>
                <a:cubicBezTo>
                  <a:pt x="1399646" y="585259"/>
                  <a:pt x="1423458" y="815976"/>
                  <a:pt x="1428750" y="781051"/>
                </a:cubicBezTo>
                <a:cubicBezTo>
                  <a:pt x="1434042" y="746126"/>
                  <a:pt x="1420813" y="426509"/>
                  <a:pt x="1425575" y="377826"/>
                </a:cubicBezTo>
                <a:cubicBezTo>
                  <a:pt x="1430338" y="329143"/>
                  <a:pt x="1450975" y="488422"/>
                  <a:pt x="1457325" y="488951"/>
                </a:cubicBezTo>
                <a:cubicBezTo>
                  <a:pt x="1463675" y="489480"/>
                  <a:pt x="1458912" y="366184"/>
                  <a:pt x="1463675" y="381001"/>
                </a:cubicBezTo>
                <a:cubicBezTo>
                  <a:pt x="1468438" y="395818"/>
                  <a:pt x="1480608" y="570443"/>
                  <a:pt x="1485900" y="577851"/>
                </a:cubicBezTo>
                <a:cubicBezTo>
                  <a:pt x="1491192" y="585259"/>
                  <a:pt x="1484313" y="417513"/>
                  <a:pt x="1495425" y="425451"/>
                </a:cubicBezTo>
                <a:cubicBezTo>
                  <a:pt x="1506538" y="433388"/>
                  <a:pt x="1542521" y="627063"/>
                  <a:pt x="1552575" y="625476"/>
                </a:cubicBezTo>
                <a:cubicBezTo>
                  <a:pt x="1562629" y="623889"/>
                  <a:pt x="1545696" y="407989"/>
                  <a:pt x="1555750" y="415926"/>
                </a:cubicBezTo>
                <a:cubicBezTo>
                  <a:pt x="1565804" y="423863"/>
                  <a:pt x="1600729" y="673630"/>
                  <a:pt x="1612900" y="673101"/>
                </a:cubicBezTo>
                <a:cubicBezTo>
                  <a:pt x="1625071" y="672572"/>
                  <a:pt x="1621896" y="423863"/>
                  <a:pt x="1628775" y="412751"/>
                </a:cubicBezTo>
                <a:cubicBezTo>
                  <a:pt x="1635654" y="401639"/>
                  <a:pt x="1649942" y="601134"/>
                  <a:pt x="1654175" y="606426"/>
                </a:cubicBezTo>
                <a:cubicBezTo>
                  <a:pt x="1658408" y="611718"/>
                  <a:pt x="1649413" y="447147"/>
                  <a:pt x="1654175" y="444501"/>
                </a:cubicBezTo>
                <a:cubicBezTo>
                  <a:pt x="1658937" y="441855"/>
                  <a:pt x="1677987" y="605368"/>
                  <a:pt x="1682750" y="590551"/>
                </a:cubicBezTo>
                <a:cubicBezTo>
                  <a:pt x="1687513" y="575734"/>
                  <a:pt x="1668463" y="317501"/>
                  <a:pt x="1682750" y="355601"/>
                </a:cubicBezTo>
                <a:cubicBezTo>
                  <a:pt x="1697037" y="393701"/>
                  <a:pt x="1747308" y="856722"/>
                  <a:pt x="1768475" y="819151"/>
                </a:cubicBezTo>
                <a:cubicBezTo>
                  <a:pt x="1789642" y="781580"/>
                  <a:pt x="1800225" y="266701"/>
                  <a:pt x="1809750" y="130176"/>
                </a:cubicBezTo>
                <a:cubicBezTo>
                  <a:pt x="1819275" y="-6349"/>
                  <a:pt x="1821392" y="530"/>
                  <a:pt x="1825625" y="1"/>
                </a:cubicBezTo>
                <a:cubicBezTo>
                  <a:pt x="1829858" y="-528"/>
                  <a:pt x="1829329" y="122239"/>
                  <a:pt x="1835150" y="127001"/>
                </a:cubicBezTo>
                <a:cubicBezTo>
                  <a:pt x="1840971" y="131763"/>
                  <a:pt x="1849967" y="10055"/>
                  <a:pt x="1860550" y="28576"/>
                </a:cubicBezTo>
                <a:cubicBezTo>
                  <a:pt x="1871133" y="47097"/>
                  <a:pt x="1892300" y="232305"/>
                  <a:pt x="1898650" y="238126"/>
                </a:cubicBezTo>
                <a:cubicBezTo>
                  <a:pt x="1905000" y="243947"/>
                  <a:pt x="1892829" y="50272"/>
                  <a:pt x="1898650" y="63501"/>
                </a:cubicBezTo>
                <a:cubicBezTo>
                  <a:pt x="1904471" y="76730"/>
                  <a:pt x="1917171" y="312738"/>
                  <a:pt x="1933575" y="317501"/>
                </a:cubicBezTo>
                <a:cubicBezTo>
                  <a:pt x="1949979" y="322264"/>
                  <a:pt x="1986492" y="70380"/>
                  <a:pt x="1997075" y="92076"/>
                </a:cubicBezTo>
                <a:cubicBezTo>
                  <a:pt x="2007658" y="113772"/>
                  <a:pt x="1993900" y="424393"/>
                  <a:pt x="1997075" y="447676"/>
                </a:cubicBezTo>
                <a:cubicBezTo>
                  <a:pt x="2000250" y="470959"/>
                  <a:pt x="2006600" y="229130"/>
                  <a:pt x="2016125" y="231776"/>
                </a:cubicBezTo>
                <a:cubicBezTo>
                  <a:pt x="2025650" y="234422"/>
                  <a:pt x="2047875" y="455614"/>
                  <a:pt x="2054225" y="463551"/>
                </a:cubicBezTo>
                <a:cubicBezTo>
                  <a:pt x="2060575" y="471488"/>
                  <a:pt x="2047346" y="287339"/>
                  <a:pt x="2054225" y="279401"/>
                </a:cubicBezTo>
                <a:cubicBezTo>
                  <a:pt x="2061104" y="271463"/>
                  <a:pt x="2081742" y="422276"/>
                  <a:pt x="2095500" y="415926"/>
                </a:cubicBezTo>
                <a:cubicBezTo>
                  <a:pt x="2109258" y="409576"/>
                  <a:pt x="2128308" y="224368"/>
                  <a:pt x="2136775" y="241301"/>
                </a:cubicBezTo>
                <a:cubicBezTo>
                  <a:pt x="2145242" y="258234"/>
                  <a:pt x="2142067" y="502709"/>
                  <a:pt x="2146300" y="517526"/>
                </a:cubicBezTo>
                <a:cubicBezTo>
                  <a:pt x="2150533" y="532343"/>
                  <a:pt x="2157942" y="334434"/>
                  <a:pt x="2162175" y="330201"/>
                </a:cubicBezTo>
                <a:cubicBezTo>
                  <a:pt x="2166408" y="325968"/>
                  <a:pt x="2168525" y="514880"/>
                  <a:pt x="2171700" y="492126"/>
                </a:cubicBezTo>
                <a:cubicBezTo>
                  <a:pt x="2174875" y="469372"/>
                  <a:pt x="2178050" y="215372"/>
                  <a:pt x="2181225" y="193676"/>
                </a:cubicBezTo>
                <a:cubicBezTo>
                  <a:pt x="2184400" y="171980"/>
                  <a:pt x="2187575" y="368301"/>
                  <a:pt x="2190750" y="361951"/>
                </a:cubicBezTo>
                <a:cubicBezTo>
                  <a:pt x="2193925" y="355601"/>
                  <a:pt x="2195513" y="148697"/>
                  <a:pt x="2200275" y="155576"/>
                </a:cubicBezTo>
                <a:cubicBezTo>
                  <a:pt x="2205037" y="162455"/>
                  <a:pt x="2215092" y="398464"/>
                  <a:pt x="2219325" y="403226"/>
                </a:cubicBezTo>
                <a:cubicBezTo>
                  <a:pt x="2223558" y="407988"/>
                  <a:pt x="2224088" y="185738"/>
                  <a:pt x="2225675" y="184151"/>
                </a:cubicBezTo>
                <a:cubicBezTo>
                  <a:pt x="2227262" y="182564"/>
                  <a:pt x="2226204" y="390526"/>
                  <a:pt x="2228850" y="393701"/>
                </a:cubicBezTo>
                <a:cubicBezTo>
                  <a:pt x="2231496" y="396876"/>
                  <a:pt x="2235200" y="203201"/>
                  <a:pt x="2241550" y="203201"/>
                </a:cubicBezTo>
                <a:cubicBezTo>
                  <a:pt x="2247900" y="203201"/>
                  <a:pt x="2259013" y="412222"/>
                  <a:pt x="2266950" y="393701"/>
                </a:cubicBezTo>
                <a:cubicBezTo>
                  <a:pt x="2274887" y="375180"/>
                  <a:pt x="2279121" y="78847"/>
                  <a:pt x="2289175" y="92076"/>
                </a:cubicBezTo>
                <a:cubicBezTo>
                  <a:pt x="2299229" y="105305"/>
                  <a:pt x="2320925" y="449793"/>
                  <a:pt x="2327275" y="473076"/>
                </a:cubicBezTo>
                <a:cubicBezTo>
                  <a:pt x="2333625" y="496359"/>
                  <a:pt x="2322512" y="240243"/>
                  <a:pt x="2327275" y="231776"/>
                </a:cubicBezTo>
                <a:cubicBezTo>
                  <a:pt x="2332038" y="223309"/>
                  <a:pt x="2347913" y="418572"/>
                  <a:pt x="2355850" y="422276"/>
                </a:cubicBezTo>
                <a:cubicBezTo>
                  <a:pt x="2363787" y="425980"/>
                  <a:pt x="2367492" y="255059"/>
                  <a:pt x="2374900" y="254001"/>
                </a:cubicBezTo>
                <a:cubicBezTo>
                  <a:pt x="2382308" y="252943"/>
                  <a:pt x="2392892" y="365655"/>
                  <a:pt x="2400300" y="415926"/>
                </a:cubicBezTo>
                <a:cubicBezTo>
                  <a:pt x="2407708" y="466197"/>
                  <a:pt x="2416175" y="563564"/>
                  <a:pt x="2419350" y="555626"/>
                </a:cubicBezTo>
                <a:cubicBezTo>
                  <a:pt x="2422525" y="547688"/>
                  <a:pt x="2410354" y="364597"/>
                  <a:pt x="2419350" y="368301"/>
                </a:cubicBezTo>
                <a:cubicBezTo>
                  <a:pt x="2428346" y="372005"/>
                  <a:pt x="2463271" y="587376"/>
                  <a:pt x="2473325" y="577851"/>
                </a:cubicBezTo>
                <a:cubicBezTo>
                  <a:pt x="2483379" y="568326"/>
                  <a:pt x="2479675" y="311151"/>
                  <a:pt x="2479675" y="311151"/>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3" name="Freeform 32"/>
          <p:cNvSpPr/>
          <p:nvPr/>
        </p:nvSpPr>
        <p:spPr>
          <a:xfrm>
            <a:off x="4051603" y="1412857"/>
            <a:ext cx="1893094" cy="1115819"/>
          </a:xfrm>
          <a:custGeom>
            <a:avLst/>
            <a:gdLst>
              <a:gd name="connsiteX0" fmla="*/ 0 w 2524125"/>
              <a:gd name="connsiteY0" fmla="*/ 1204733 h 1487758"/>
              <a:gd name="connsiteX1" fmla="*/ 44450 w 2524125"/>
              <a:gd name="connsiteY1" fmla="*/ 1344433 h 1487758"/>
              <a:gd name="connsiteX2" fmla="*/ 152400 w 2524125"/>
              <a:gd name="connsiteY2" fmla="*/ 795158 h 1487758"/>
              <a:gd name="connsiteX3" fmla="*/ 152400 w 2524125"/>
              <a:gd name="connsiteY3" fmla="*/ 931683 h 1487758"/>
              <a:gd name="connsiteX4" fmla="*/ 200025 w 2524125"/>
              <a:gd name="connsiteY4" fmla="*/ 804683 h 1487758"/>
              <a:gd name="connsiteX5" fmla="*/ 200025 w 2524125"/>
              <a:gd name="connsiteY5" fmla="*/ 918983 h 1487758"/>
              <a:gd name="connsiteX6" fmla="*/ 250825 w 2524125"/>
              <a:gd name="connsiteY6" fmla="*/ 782458 h 1487758"/>
              <a:gd name="connsiteX7" fmla="*/ 266700 w 2524125"/>
              <a:gd name="connsiteY7" fmla="*/ 928508 h 1487758"/>
              <a:gd name="connsiteX8" fmla="*/ 295275 w 2524125"/>
              <a:gd name="connsiteY8" fmla="*/ 785633 h 1487758"/>
              <a:gd name="connsiteX9" fmla="*/ 307975 w 2524125"/>
              <a:gd name="connsiteY9" fmla="*/ 966608 h 1487758"/>
              <a:gd name="connsiteX10" fmla="*/ 339725 w 2524125"/>
              <a:gd name="connsiteY10" fmla="*/ 772933 h 1487758"/>
              <a:gd name="connsiteX11" fmla="*/ 381000 w 2524125"/>
              <a:gd name="connsiteY11" fmla="*/ 960258 h 1487758"/>
              <a:gd name="connsiteX12" fmla="*/ 406400 w 2524125"/>
              <a:gd name="connsiteY12" fmla="*/ 1071383 h 1487758"/>
              <a:gd name="connsiteX13" fmla="*/ 466725 w 2524125"/>
              <a:gd name="connsiteY13" fmla="*/ 934858 h 1487758"/>
              <a:gd name="connsiteX14" fmla="*/ 463550 w 2524125"/>
              <a:gd name="connsiteY14" fmla="*/ 1074558 h 1487758"/>
              <a:gd name="connsiteX15" fmla="*/ 514350 w 2524125"/>
              <a:gd name="connsiteY15" fmla="*/ 1004708 h 1487758"/>
              <a:gd name="connsiteX16" fmla="*/ 571500 w 2524125"/>
              <a:gd name="connsiteY16" fmla="*/ 1084083 h 1487758"/>
              <a:gd name="connsiteX17" fmla="*/ 577850 w 2524125"/>
              <a:gd name="connsiteY17" fmla="*/ 1026933 h 1487758"/>
              <a:gd name="connsiteX18" fmla="*/ 600075 w 2524125"/>
              <a:gd name="connsiteY18" fmla="*/ 1176158 h 1487758"/>
              <a:gd name="connsiteX19" fmla="*/ 609600 w 2524125"/>
              <a:gd name="connsiteY19" fmla="*/ 1087258 h 1487758"/>
              <a:gd name="connsiteX20" fmla="*/ 641350 w 2524125"/>
              <a:gd name="connsiteY20" fmla="*/ 1306333 h 1487758"/>
              <a:gd name="connsiteX21" fmla="*/ 669925 w 2524125"/>
              <a:gd name="connsiteY21" fmla="*/ 1195208 h 1487758"/>
              <a:gd name="connsiteX22" fmla="*/ 711200 w 2524125"/>
              <a:gd name="connsiteY22" fmla="*/ 1287283 h 1487758"/>
              <a:gd name="connsiteX23" fmla="*/ 711200 w 2524125"/>
              <a:gd name="connsiteY23" fmla="*/ 1147583 h 1487758"/>
              <a:gd name="connsiteX24" fmla="*/ 746125 w 2524125"/>
              <a:gd name="connsiteY24" fmla="*/ 1315858 h 1487758"/>
              <a:gd name="connsiteX25" fmla="*/ 758825 w 2524125"/>
              <a:gd name="connsiteY25" fmla="*/ 1207908 h 1487758"/>
              <a:gd name="connsiteX26" fmla="*/ 850900 w 2524125"/>
              <a:gd name="connsiteY26" fmla="*/ 1449208 h 1487758"/>
              <a:gd name="connsiteX27" fmla="*/ 939800 w 2524125"/>
              <a:gd name="connsiteY27" fmla="*/ 1274583 h 1487758"/>
              <a:gd name="connsiteX28" fmla="*/ 993775 w 2524125"/>
              <a:gd name="connsiteY28" fmla="*/ 1487308 h 1487758"/>
              <a:gd name="connsiteX29" fmla="*/ 1038225 w 2524125"/>
              <a:gd name="connsiteY29" fmla="*/ 1204733 h 1487758"/>
              <a:gd name="connsiteX30" fmla="*/ 1085850 w 2524125"/>
              <a:gd name="connsiteY30" fmla="*/ 1347608 h 1487758"/>
              <a:gd name="connsiteX31" fmla="*/ 1095375 w 2524125"/>
              <a:gd name="connsiteY31" fmla="*/ 1128533 h 1487758"/>
              <a:gd name="connsiteX32" fmla="*/ 1139825 w 2524125"/>
              <a:gd name="connsiteY32" fmla="*/ 1217433 h 1487758"/>
              <a:gd name="connsiteX33" fmla="*/ 1158875 w 2524125"/>
              <a:gd name="connsiteY33" fmla="*/ 1074558 h 1487758"/>
              <a:gd name="connsiteX34" fmla="*/ 1190625 w 2524125"/>
              <a:gd name="connsiteY34" fmla="*/ 1172983 h 1487758"/>
              <a:gd name="connsiteX35" fmla="*/ 1209675 w 2524125"/>
              <a:gd name="connsiteY35" fmla="*/ 963433 h 1487758"/>
              <a:gd name="connsiteX36" fmla="*/ 1244600 w 2524125"/>
              <a:gd name="connsiteY36" fmla="*/ 1068208 h 1487758"/>
              <a:gd name="connsiteX37" fmla="*/ 1244600 w 2524125"/>
              <a:gd name="connsiteY37" fmla="*/ 884058 h 1487758"/>
              <a:gd name="connsiteX38" fmla="*/ 1263650 w 2524125"/>
              <a:gd name="connsiteY38" fmla="*/ 979308 h 1487758"/>
              <a:gd name="connsiteX39" fmla="*/ 1279525 w 2524125"/>
              <a:gd name="connsiteY39" fmla="*/ 871358 h 1487758"/>
              <a:gd name="connsiteX40" fmla="*/ 1365250 w 2524125"/>
              <a:gd name="connsiteY40" fmla="*/ 1039633 h 1487758"/>
              <a:gd name="connsiteX41" fmla="*/ 1377950 w 2524125"/>
              <a:gd name="connsiteY41" fmla="*/ 712608 h 1487758"/>
              <a:gd name="connsiteX42" fmla="*/ 1384300 w 2524125"/>
              <a:gd name="connsiteY42" fmla="*/ 776108 h 1487758"/>
              <a:gd name="connsiteX43" fmla="*/ 1397000 w 2524125"/>
              <a:gd name="connsiteY43" fmla="*/ 690383 h 1487758"/>
              <a:gd name="connsiteX44" fmla="*/ 1400175 w 2524125"/>
              <a:gd name="connsiteY44" fmla="*/ 747533 h 1487758"/>
              <a:gd name="connsiteX45" fmla="*/ 1416050 w 2524125"/>
              <a:gd name="connsiteY45" fmla="*/ 617358 h 1487758"/>
              <a:gd name="connsiteX46" fmla="*/ 1454150 w 2524125"/>
              <a:gd name="connsiteY46" fmla="*/ 744358 h 1487758"/>
              <a:gd name="connsiteX47" fmla="*/ 1466850 w 2524125"/>
              <a:gd name="connsiteY47" fmla="*/ 617358 h 1487758"/>
              <a:gd name="connsiteX48" fmla="*/ 1466850 w 2524125"/>
              <a:gd name="connsiteY48" fmla="*/ 684033 h 1487758"/>
              <a:gd name="connsiteX49" fmla="*/ 1470025 w 2524125"/>
              <a:gd name="connsiteY49" fmla="*/ 722133 h 1487758"/>
              <a:gd name="connsiteX50" fmla="*/ 1450975 w 2524125"/>
              <a:gd name="connsiteY50" fmla="*/ 531633 h 1487758"/>
              <a:gd name="connsiteX51" fmla="*/ 1504950 w 2524125"/>
              <a:gd name="connsiteY51" fmla="*/ 661808 h 1487758"/>
              <a:gd name="connsiteX52" fmla="*/ 1498600 w 2524125"/>
              <a:gd name="connsiteY52" fmla="*/ 7758 h 1487758"/>
              <a:gd name="connsiteX53" fmla="*/ 1520825 w 2524125"/>
              <a:gd name="connsiteY53" fmla="*/ 293508 h 1487758"/>
              <a:gd name="connsiteX54" fmla="*/ 1546225 w 2524125"/>
              <a:gd name="connsiteY54" fmla="*/ 156983 h 1487758"/>
              <a:gd name="connsiteX55" fmla="*/ 1565275 w 2524125"/>
              <a:gd name="connsiteY55" fmla="*/ 306208 h 1487758"/>
              <a:gd name="connsiteX56" fmla="*/ 1584325 w 2524125"/>
              <a:gd name="connsiteY56" fmla="*/ 271283 h 1487758"/>
              <a:gd name="connsiteX57" fmla="*/ 1590675 w 2524125"/>
              <a:gd name="connsiteY57" fmla="*/ 299858 h 1487758"/>
              <a:gd name="connsiteX58" fmla="*/ 1606550 w 2524125"/>
              <a:gd name="connsiteY58" fmla="*/ 230008 h 1487758"/>
              <a:gd name="connsiteX59" fmla="*/ 1619250 w 2524125"/>
              <a:gd name="connsiteY59" fmla="*/ 328433 h 1487758"/>
              <a:gd name="connsiteX60" fmla="*/ 1625600 w 2524125"/>
              <a:gd name="connsiteY60" fmla="*/ 217308 h 1487758"/>
              <a:gd name="connsiteX61" fmla="*/ 1638300 w 2524125"/>
              <a:gd name="connsiteY61" fmla="*/ 350658 h 1487758"/>
              <a:gd name="connsiteX62" fmla="*/ 1660525 w 2524125"/>
              <a:gd name="connsiteY62" fmla="*/ 210958 h 1487758"/>
              <a:gd name="connsiteX63" fmla="*/ 1670050 w 2524125"/>
              <a:gd name="connsiteY63" fmla="*/ 382408 h 1487758"/>
              <a:gd name="connsiteX64" fmla="*/ 1685925 w 2524125"/>
              <a:gd name="connsiteY64" fmla="*/ 264933 h 1487758"/>
              <a:gd name="connsiteX65" fmla="*/ 1685925 w 2524125"/>
              <a:gd name="connsiteY65" fmla="*/ 306208 h 1487758"/>
              <a:gd name="connsiteX66" fmla="*/ 1730375 w 2524125"/>
              <a:gd name="connsiteY66" fmla="*/ 230008 h 1487758"/>
              <a:gd name="connsiteX67" fmla="*/ 1771650 w 2524125"/>
              <a:gd name="connsiteY67" fmla="*/ 306208 h 1487758"/>
              <a:gd name="connsiteX68" fmla="*/ 1825625 w 2524125"/>
              <a:gd name="connsiteY68" fmla="*/ 242708 h 1487758"/>
              <a:gd name="connsiteX69" fmla="*/ 1863725 w 2524125"/>
              <a:gd name="connsiteY69" fmla="*/ 337958 h 1487758"/>
              <a:gd name="connsiteX70" fmla="*/ 1879600 w 2524125"/>
              <a:gd name="connsiteY70" fmla="*/ 274458 h 1487758"/>
              <a:gd name="connsiteX71" fmla="*/ 1892300 w 2524125"/>
              <a:gd name="connsiteY71" fmla="*/ 325258 h 1487758"/>
              <a:gd name="connsiteX72" fmla="*/ 1898650 w 2524125"/>
              <a:gd name="connsiteY72" fmla="*/ 280808 h 1487758"/>
              <a:gd name="connsiteX73" fmla="*/ 1930400 w 2524125"/>
              <a:gd name="connsiteY73" fmla="*/ 315733 h 1487758"/>
              <a:gd name="connsiteX74" fmla="*/ 1930400 w 2524125"/>
              <a:gd name="connsiteY74" fmla="*/ 274458 h 1487758"/>
              <a:gd name="connsiteX75" fmla="*/ 1930400 w 2524125"/>
              <a:gd name="connsiteY75" fmla="*/ 372883 h 1487758"/>
              <a:gd name="connsiteX76" fmla="*/ 1930400 w 2524125"/>
              <a:gd name="connsiteY76" fmla="*/ 220483 h 1487758"/>
              <a:gd name="connsiteX77" fmla="*/ 1949450 w 2524125"/>
              <a:gd name="connsiteY77" fmla="*/ 404633 h 1487758"/>
              <a:gd name="connsiteX78" fmla="*/ 1958975 w 2524125"/>
              <a:gd name="connsiteY78" fmla="*/ 280808 h 1487758"/>
              <a:gd name="connsiteX79" fmla="*/ 1958975 w 2524125"/>
              <a:gd name="connsiteY79" fmla="*/ 366533 h 1487758"/>
              <a:gd name="connsiteX80" fmla="*/ 2009775 w 2524125"/>
              <a:gd name="connsiteY80" fmla="*/ 277633 h 1487758"/>
              <a:gd name="connsiteX81" fmla="*/ 2035175 w 2524125"/>
              <a:gd name="connsiteY81" fmla="*/ 420508 h 1487758"/>
              <a:gd name="connsiteX82" fmla="*/ 2073275 w 2524125"/>
              <a:gd name="connsiteY82" fmla="*/ 255408 h 1487758"/>
              <a:gd name="connsiteX83" fmla="*/ 2092325 w 2524125"/>
              <a:gd name="connsiteY83" fmla="*/ 458608 h 1487758"/>
              <a:gd name="connsiteX84" fmla="*/ 2098675 w 2524125"/>
              <a:gd name="connsiteY84" fmla="*/ 334783 h 1487758"/>
              <a:gd name="connsiteX85" fmla="*/ 2111375 w 2524125"/>
              <a:gd name="connsiteY85" fmla="*/ 433208 h 1487758"/>
              <a:gd name="connsiteX86" fmla="*/ 2130425 w 2524125"/>
              <a:gd name="connsiteY86" fmla="*/ 299858 h 1487758"/>
              <a:gd name="connsiteX87" fmla="*/ 2146300 w 2524125"/>
              <a:gd name="connsiteY87" fmla="*/ 433208 h 1487758"/>
              <a:gd name="connsiteX88" fmla="*/ 2168525 w 2524125"/>
              <a:gd name="connsiteY88" fmla="*/ 299858 h 1487758"/>
              <a:gd name="connsiteX89" fmla="*/ 2184400 w 2524125"/>
              <a:gd name="connsiteY89" fmla="*/ 442733 h 1487758"/>
              <a:gd name="connsiteX90" fmla="*/ 2193925 w 2524125"/>
              <a:gd name="connsiteY90" fmla="*/ 372883 h 1487758"/>
              <a:gd name="connsiteX91" fmla="*/ 2209800 w 2524125"/>
              <a:gd name="connsiteY91" fmla="*/ 442733 h 1487758"/>
              <a:gd name="connsiteX92" fmla="*/ 2228850 w 2524125"/>
              <a:gd name="connsiteY92" fmla="*/ 334783 h 1487758"/>
              <a:gd name="connsiteX93" fmla="*/ 2238375 w 2524125"/>
              <a:gd name="connsiteY93" fmla="*/ 407808 h 1487758"/>
              <a:gd name="connsiteX94" fmla="*/ 2257425 w 2524125"/>
              <a:gd name="connsiteY94" fmla="*/ 312558 h 1487758"/>
              <a:gd name="connsiteX95" fmla="*/ 2314575 w 2524125"/>
              <a:gd name="connsiteY95" fmla="*/ 474483 h 1487758"/>
              <a:gd name="connsiteX96" fmla="*/ 2317750 w 2524125"/>
              <a:gd name="connsiteY96" fmla="*/ 334783 h 1487758"/>
              <a:gd name="connsiteX97" fmla="*/ 2346325 w 2524125"/>
              <a:gd name="connsiteY97" fmla="*/ 550683 h 1487758"/>
              <a:gd name="connsiteX98" fmla="*/ 2359025 w 2524125"/>
              <a:gd name="connsiteY98" fmla="*/ 398283 h 1487758"/>
              <a:gd name="connsiteX99" fmla="*/ 2378075 w 2524125"/>
              <a:gd name="connsiteY99" fmla="*/ 518933 h 1487758"/>
              <a:gd name="connsiteX100" fmla="*/ 2381250 w 2524125"/>
              <a:gd name="connsiteY100" fmla="*/ 426858 h 1487758"/>
              <a:gd name="connsiteX101" fmla="*/ 2476500 w 2524125"/>
              <a:gd name="connsiteY101" fmla="*/ 820558 h 1487758"/>
              <a:gd name="connsiteX102" fmla="*/ 2486025 w 2524125"/>
              <a:gd name="connsiteY102" fmla="*/ 699908 h 1487758"/>
              <a:gd name="connsiteX103" fmla="*/ 2524125 w 2524125"/>
              <a:gd name="connsiteY103" fmla="*/ 823733 h 148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524125" h="1487758">
                <a:moveTo>
                  <a:pt x="0" y="1204733"/>
                </a:moveTo>
                <a:cubicBezTo>
                  <a:pt x="9525" y="1308714"/>
                  <a:pt x="19050" y="1412696"/>
                  <a:pt x="44450" y="1344433"/>
                </a:cubicBezTo>
                <a:cubicBezTo>
                  <a:pt x="69850" y="1276171"/>
                  <a:pt x="134408" y="863950"/>
                  <a:pt x="152400" y="795158"/>
                </a:cubicBezTo>
                <a:cubicBezTo>
                  <a:pt x="170392" y="726366"/>
                  <a:pt x="144462" y="930095"/>
                  <a:pt x="152400" y="931683"/>
                </a:cubicBezTo>
                <a:cubicBezTo>
                  <a:pt x="160338" y="933271"/>
                  <a:pt x="192088" y="806800"/>
                  <a:pt x="200025" y="804683"/>
                </a:cubicBezTo>
                <a:cubicBezTo>
                  <a:pt x="207962" y="802566"/>
                  <a:pt x="191558" y="922687"/>
                  <a:pt x="200025" y="918983"/>
                </a:cubicBezTo>
                <a:cubicBezTo>
                  <a:pt x="208492" y="915279"/>
                  <a:pt x="239713" y="780871"/>
                  <a:pt x="250825" y="782458"/>
                </a:cubicBezTo>
                <a:cubicBezTo>
                  <a:pt x="261937" y="784045"/>
                  <a:pt x="259292" y="927979"/>
                  <a:pt x="266700" y="928508"/>
                </a:cubicBezTo>
                <a:cubicBezTo>
                  <a:pt x="274108" y="929037"/>
                  <a:pt x="288396" y="779283"/>
                  <a:pt x="295275" y="785633"/>
                </a:cubicBezTo>
                <a:cubicBezTo>
                  <a:pt x="302154" y="791983"/>
                  <a:pt x="300567" y="968725"/>
                  <a:pt x="307975" y="966608"/>
                </a:cubicBezTo>
                <a:cubicBezTo>
                  <a:pt x="315383" y="964491"/>
                  <a:pt x="327554" y="773991"/>
                  <a:pt x="339725" y="772933"/>
                </a:cubicBezTo>
                <a:cubicBezTo>
                  <a:pt x="351896" y="771875"/>
                  <a:pt x="369888" y="910516"/>
                  <a:pt x="381000" y="960258"/>
                </a:cubicBezTo>
                <a:cubicBezTo>
                  <a:pt x="392112" y="1010000"/>
                  <a:pt x="392113" y="1075616"/>
                  <a:pt x="406400" y="1071383"/>
                </a:cubicBezTo>
                <a:cubicBezTo>
                  <a:pt x="420687" y="1067150"/>
                  <a:pt x="457200" y="934329"/>
                  <a:pt x="466725" y="934858"/>
                </a:cubicBezTo>
                <a:cubicBezTo>
                  <a:pt x="476250" y="935387"/>
                  <a:pt x="455613" y="1062916"/>
                  <a:pt x="463550" y="1074558"/>
                </a:cubicBezTo>
                <a:cubicBezTo>
                  <a:pt x="471488" y="1086200"/>
                  <a:pt x="496358" y="1003120"/>
                  <a:pt x="514350" y="1004708"/>
                </a:cubicBezTo>
                <a:cubicBezTo>
                  <a:pt x="532342" y="1006295"/>
                  <a:pt x="560917" y="1080379"/>
                  <a:pt x="571500" y="1084083"/>
                </a:cubicBezTo>
                <a:cubicBezTo>
                  <a:pt x="582083" y="1087787"/>
                  <a:pt x="573087" y="1011587"/>
                  <a:pt x="577850" y="1026933"/>
                </a:cubicBezTo>
                <a:cubicBezTo>
                  <a:pt x="582613" y="1042279"/>
                  <a:pt x="594783" y="1166104"/>
                  <a:pt x="600075" y="1176158"/>
                </a:cubicBezTo>
                <a:cubicBezTo>
                  <a:pt x="605367" y="1186212"/>
                  <a:pt x="602721" y="1065562"/>
                  <a:pt x="609600" y="1087258"/>
                </a:cubicBezTo>
                <a:cubicBezTo>
                  <a:pt x="616479" y="1108954"/>
                  <a:pt x="631296" y="1288341"/>
                  <a:pt x="641350" y="1306333"/>
                </a:cubicBezTo>
                <a:cubicBezTo>
                  <a:pt x="651404" y="1324325"/>
                  <a:pt x="658283" y="1198383"/>
                  <a:pt x="669925" y="1195208"/>
                </a:cubicBezTo>
                <a:cubicBezTo>
                  <a:pt x="681567" y="1192033"/>
                  <a:pt x="704321" y="1295221"/>
                  <a:pt x="711200" y="1287283"/>
                </a:cubicBezTo>
                <a:cubicBezTo>
                  <a:pt x="718079" y="1279345"/>
                  <a:pt x="705379" y="1142821"/>
                  <a:pt x="711200" y="1147583"/>
                </a:cubicBezTo>
                <a:cubicBezTo>
                  <a:pt x="717021" y="1152345"/>
                  <a:pt x="738188" y="1305804"/>
                  <a:pt x="746125" y="1315858"/>
                </a:cubicBezTo>
                <a:cubicBezTo>
                  <a:pt x="754062" y="1325912"/>
                  <a:pt x="741363" y="1185683"/>
                  <a:pt x="758825" y="1207908"/>
                </a:cubicBezTo>
                <a:cubicBezTo>
                  <a:pt x="776287" y="1230133"/>
                  <a:pt x="820738" y="1438096"/>
                  <a:pt x="850900" y="1449208"/>
                </a:cubicBezTo>
                <a:cubicBezTo>
                  <a:pt x="881062" y="1460320"/>
                  <a:pt x="915988" y="1268233"/>
                  <a:pt x="939800" y="1274583"/>
                </a:cubicBezTo>
                <a:cubicBezTo>
                  <a:pt x="963612" y="1280933"/>
                  <a:pt x="977371" y="1498950"/>
                  <a:pt x="993775" y="1487308"/>
                </a:cubicBezTo>
                <a:cubicBezTo>
                  <a:pt x="1010179" y="1475666"/>
                  <a:pt x="1022879" y="1228016"/>
                  <a:pt x="1038225" y="1204733"/>
                </a:cubicBezTo>
                <a:cubicBezTo>
                  <a:pt x="1053571" y="1181450"/>
                  <a:pt x="1076325" y="1360308"/>
                  <a:pt x="1085850" y="1347608"/>
                </a:cubicBezTo>
                <a:cubicBezTo>
                  <a:pt x="1095375" y="1334908"/>
                  <a:pt x="1086379" y="1150229"/>
                  <a:pt x="1095375" y="1128533"/>
                </a:cubicBezTo>
                <a:cubicBezTo>
                  <a:pt x="1104371" y="1106837"/>
                  <a:pt x="1129242" y="1226429"/>
                  <a:pt x="1139825" y="1217433"/>
                </a:cubicBezTo>
                <a:cubicBezTo>
                  <a:pt x="1150408" y="1208437"/>
                  <a:pt x="1150408" y="1081966"/>
                  <a:pt x="1158875" y="1074558"/>
                </a:cubicBezTo>
                <a:cubicBezTo>
                  <a:pt x="1167342" y="1067150"/>
                  <a:pt x="1182158" y="1191504"/>
                  <a:pt x="1190625" y="1172983"/>
                </a:cubicBezTo>
                <a:cubicBezTo>
                  <a:pt x="1199092" y="1154462"/>
                  <a:pt x="1200679" y="980895"/>
                  <a:pt x="1209675" y="963433"/>
                </a:cubicBezTo>
                <a:cubicBezTo>
                  <a:pt x="1218671" y="945970"/>
                  <a:pt x="1238779" y="1081437"/>
                  <a:pt x="1244600" y="1068208"/>
                </a:cubicBezTo>
                <a:cubicBezTo>
                  <a:pt x="1250421" y="1054979"/>
                  <a:pt x="1241425" y="898875"/>
                  <a:pt x="1244600" y="884058"/>
                </a:cubicBezTo>
                <a:cubicBezTo>
                  <a:pt x="1247775" y="869241"/>
                  <a:pt x="1257829" y="981425"/>
                  <a:pt x="1263650" y="979308"/>
                </a:cubicBezTo>
                <a:cubicBezTo>
                  <a:pt x="1269471" y="977191"/>
                  <a:pt x="1262592" y="861304"/>
                  <a:pt x="1279525" y="871358"/>
                </a:cubicBezTo>
                <a:cubicBezTo>
                  <a:pt x="1296458" y="881412"/>
                  <a:pt x="1348846" y="1066091"/>
                  <a:pt x="1365250" y="1039633"/>
                </a:cubicBezTo>
                <a:cubicBezTo>
                  <a:pt x="1381654" y="1013175"/>
                  <a:pt x="1374775" y="756529"/>
                  <a:pt x="1377950" y="712608"/>
                </a:cubicBezTo>
                <a:cubicBezTo>
                  <a:pt x="1381125" y="668687"/>
                  <a:pt x="1381125" y="779812"/>
                  <a:pt x="1384300" y="776108"/>
                </a:cubicBezTo>
                <a:cubicBezTo>
                  <a:pt x="1387475" y="772404"/>
                  <a:pt x="1394354" y="695145"/>
                  <a:pt x="1397000" y="690383"/>
                </a:cubicBezTo>
                <a:cubicBezTo>
                  <a:pt x="1399646" y="685621"/>
                  <a:pt x="1397000" y="759704"/>
                  <a:pt x="1400175" y="747533"/>
                </a:cubicBezTo>
                <a:cubicBezTo>
                  <a:pt x="1403350" y="735362"/>
                  <a:pt x="1407054" y="617887"/>
                  <a:pt x="1416050" y="617358"/>
                </a:cubicBezTo>
                <a:cubicBezTo>
                  <a:pt x="1425046" y="616829"/>
                  <a:pt x="1445683" y="744358"/>
                  <a:pt x="1454150" y="744358"/>
                </a:cubicBezTo>
                <a:cubicBezTo>
                  <a:pt x="1462617" y="744358"/>
                  <a:pt x="1464733" y="627412"/>
                  <a:pt x="1466850" y="617358"/>
                </a:cubicBezTo>
                <a:cubicBezTo>
                  <a:pt x="1468967" y="607304"/>
                  <a:pt x="1466321" y="666571"/>
                  <a:pt x="1466850" y="684033"/>
                </a:cubicBezTo>
                <a:cubicBezTo>
                  <a:pt x="1467379" y="701495"/>
                  <a:pt x="1472671" y="747533"/>
                  <a:pt x="1470025" y="722133"/>
                </a:cubicBezTo>
                <a:cubicBezTo>
                  <a:pt x="1467379" y="696733"/>
                  <a:pt x="1445154" y="541687"/>
                  <a:pt x="1450975" y="531633"/>
                </a:cubicBezTo>
                <a:cubicBezTo>
                  <a:pt x="1456796" y="521579"/>
                  <a:pt x="1497012" y="749121"/>
                  <a:pt x="1504950" y="661808"/>
                </a:cubicBezTo>
                <a:cubicBezTo>
                  <a:pt x="1512888" y="574495"/>
                  <a:pt x="1495954" y="69141"/>
                  <a:pt x="1498600" y="7758"/>
                </a:cubicBezTo>
                <a:cubicBezTo>
                  <a:pt x="1501246" y="-53625"/>
                  <a:pt x="1512888" y="268637"/>
                  <a:pt x="1520825" y="293508"/>
                </a:cubicBezTo>
                <a:cubicBezTo>
                  <a:pt x="1528762" y="318379"/>
                  <a:pt x="1538817" y="154866"/>
                  <a:pt x="1546225" y="156983"/>
                </a:cubicBezTo>
                <a:cubicBezTo>
                  <a:pt x="1553633" y="159100"/>
                  <a:pt x="1558925" y="287158"/>
                  <a:pt x="1565275" y="306208"/>
                </a:cubicBezTo>
                <a:cubicBezTo>
                  <a:pt x="1571625" y="325258"/>
                  <a:pt x="1580092" y="272341"/>
                  <a:pt x="1584325" y="271283"/>
                </a:cubicBezTo>
                <a:cubicBezTo>
                  <a:pt x="1588558" y="270225"/>
                  <a:pt x="1586971" y="306737"/>
                  <a:pt x="1590675" y="299858"/>
                </a:cubicBezTo>
                <a:cubicBezTo>
                  <a:pt x="1594379" y="292979"/>
                  <a:pt x="1601788" y="225246"/>
                  <a:pt x="1606550" y="230008"/>
                </a:cubicBezTo>
                <a:cubicBezTo>
                  <a:pt x="1611312" y="234770"/>
                  <a:pt x="1616075" y="330550"/>
                  <a:pt x="1619250" y="328433"/>
                </a:cubicBezTo>
                <a:cubicBezTo>
                  <a:pt x="1622425" y="326316"/>
                  <a:pt x="1622425" y="213604"/>
                  <a:pt x="1625600" y="217308"/>
                </a:cubicBezTo>
                <a:cubicBezTo>
                  <a:pt x="1628775" y="221012"/>
                  <a:pt x="1632479" y="351716"/>
                  <a:pt x="1638300" y="350658"/>
                </a:cubicBezTo>
                <a:cubicBezTo>
                  <a:pt x="1644121" y="349600"/>
                  <a:pt x="1655233" y="205666"/>
                  <a:pt x="1660525" y="210958"/>
                </a:cubicBezTo>
                <a:cubicBezTo>
                  <a:pt x="1665817" y="216250"/>
                  <a:pt x="1665817" y="373412"/>
                  <a:pt x="1670050" y="382408"/>
                </a:cubicBezTo>
                <a:cubicBezTo>
                  <a:pt x="1674283" y="391404"/>
                  <a:pt x="1683279" y="277633"/>
                  <a:pt x="1685925" y="264933"/>
                </a:cubicBezTo>
                <a:cubicBezTo>
                  <a:pt x="1688571" y="252233"/>
                  <a:pt x="1678517" y="312029"/>
                  <a:pt x="1685925" y="306208"/>
                </a:cubicBezTo>
                <a:cubicBezTo>
                  <a:pt x="1693333" y="300387"/>
                  <a:pt x="1716088" y="230008"/>
                  <a:pt x="1730375" y="230008"/>
                </a:cubicBezTo>
                <a:cubicBezTo>
                  <a:pt x="1744662" y="230008"/>
                  <a:pt x="1755775" y="304091"/>
                  <a:pt x="1771650" y="306208"/>
                </a:cubicBezTo>
                <a:cubicBezTo>
                  <a:pt x="1787525" y="308325"/>
                  <a:pt x="1810279" y="237416"/>
                  <a:pt x="1825625" y="242708"/>
                </a:cubicBezTo>
                <a:cubicBezTo>
                  <a:pt x="1840971" y="248000"/>
                  <a:pt x="1854729" y="332666"/>
                  <a:pt x="1863725" y="337958"/>
                </a:cubicBezTo>
                <a:cubicBezTo>
                  <a:pt x="1872721" y="343250"/>
                  <a:pt x="1874838" y="276575"/>
                  <a:pt x="1879600" y="274458"/>
                </a:cubicBezTo>
                <a:cubicBezTo>
                  <a:pt x="1884362" y="272341"/>
                  <a:pt x="1889125" y="324200"/>
                  <a:pt x="1892300" y="325258"/>
                </a:cubicBezTo>
                <a:cubicBezTo>
                  <a:pt x="1895475" y="326316"/>
                  <a:pt x="1892300" y="282395"/>
                  <a:pt x="1898650" y="280808"/>
                </a:cubicBezTo>
                <a:cubicBezTo>
                  <a:pt x="1905000" y="279220"/>
                  <a:pt x="1925109" y="316791"/>
                  <a:pt x="1930400" y="315733"/>
                </a:cubicBezTo>
                <a:cubicBezTo>
                  <a:pt x="1935691" y="314675"/>
                  <a:pt x="1930400" y="274458"/>
                  <a:pt x="1930400" y="274458"/>
                </a:cubicBezTo>
                <a:lnTo>
                  <a:pt x="1930400" y="372883"/>
                </a:lnTo>
                <a:cubicBezTo>
                  <a:pt x="1930400" y="363887"/>
                  <a:pt x="1927225" y="215191"/>
                  <a:pt x="1930400" y="220483"/>
                </a:cubicBezTo>
                <a:cubicBezTo>
                  <a:pt x="1933575" y="225775"/>
                  <a:pt x="1944688" y="394579"/>
                  <a:pt x="1949450" y="404633"/>
                </a:cubicBezTo>
                <a:cubicBezTo>
                  <a:pt x="1954213" y="414687"/>
                  <a:pt x="1957388" y="287158"/>
                  <a:pt x="1958975" y="280808"/>
                </a:cubicBezTo>
                <a:cubicBezTo>
                  <a:pt x="1960563" y="274458"/>
                  <a:pt x="1950508" y="367062"/>
                  <a:pt x="1958975" y="366533"/>
                </a:cubicBezTo>
                <a:cubicBezTo>
                  <a:pt x="1967442" y="366004"/>
                  <a:pt x="1997075" y="268637"/>
                  <a:pt x="2009775" y="277633"/>
                </a:cubicBezTo>
                <a:cubicBezTo>
                  <a:pt x="2022475" y="286629"/>
                  <a:pt x="2024592" y="424212"/>
                  <a:pt x="2035175" y="420508"/>
                </a:cubicBezTo>
                <a:cubicBezTo>
                  <a:pt x="2045758" y="416804"/>
                  <a:pt x="2063750" y="249058"/>
                  <a:pt x="2073275" y="255408"/>
                </a:cubicBezTo>
                <a:cubicBezTo>
                  <a:pt x="2082800" y="261758"/>
                  <a:pt x="2088092" y="445379"/>
                  <a:pt x="2092325" y="458608"/>
                </a:cubicBezTo>
                <a:cubicBezTo>
                  <a:pt x="2096558" y="471837"/>
                  <a:pt x="2095500" y="339016"/>
                  <a:pt x="2098675" y="334783"/>
                </a:cubicBezTo>
                <a:cubicBezTo>
                  <a:pt x="2101850" y="330550"/>
                  <a:pt x="2106083" y="439029"/>
                  <a:pt x="2111375" y="433208"/>
                </a:cubicBezTo>
                <a:cubicBezTo>
                  <a:pt x="2116667" y="427387"/>
                  <a:pt x="2124604" y="299858"/>
                  <a:pt x="2130425" y="299858"/>
                </a:cubicBezTo>
                <a:cubicBezTo>
                  <a:pt x="2136246" y="299858"/>
                  <a:pt x="2139950" y="433208"/>
                  <a:pt x="2146300" y="433208"/>
                </a:cubicBezTo>
                <a:cubicBezTo>
                  <a:pt x="2152650" y="433208"/>
                  <a:pt x="2162175" y="298270"/>
                  <a:pt x="2168525" y="299858"/>
                </a:cubicBezTo>
                <a:cubicBezTo>
                  <a:pt x="2174875" y="301445"/>
                  <a:pt x="2180167" y="430562"/>
                  <a:pt x="2184400" y="442733"/>
                </a:cubicBezTo>
                <a:cubicBezTo>
                  <a:pt x="2188633" y="454904"/>
                  <a:pt x="2189692" y="372883"/>
                  <a:pt x="2193925" y="372883"/>
                </a:cubicBezTo>
                <a:cubicBezTo>
                  <a:pt x="2198158" y="372883"/>
                  <a:pt x="2203979" y="449083"/>
                  <a:pt x="2209800" y="442733"/>
                </a:cubicBezTo>
                <a:cubicBezTo>
                  <a:pt x="2215621" y="436383"/>
                  <a:pt x="2224088" y="340604"/>
                  <a:pt x="2228850" y="334783"/>
                </a:cubicBezTo>
                <a:cubicBezTo>
                  <a:pt x="2233612" y="328962"/>
                  <a:pt x="2233613" y="411512"/>
                  <a:pt x="2238375" y="407808"/>
                </a:cubicBezTo>
                <a:cubicBezTo>
                  <a:pt x="2243137" y="404104"/>
                  <a:pt x="2244725" y="301446"/>
                  <a:pt x="2257425" y="312558"/>
                </a:cubicBezTo>
                <a:cubicBezTo>
                  <a:pt x="2270125" y="323670"/>
                  <a:pt x="2304521" y="470779"/>
                  <a:pt x="2314575" y="474483"/>
                </a:cubicBezTo>
                <a:cubicBezTo>
                  <a:pt x="2324629" y="478187"/>
                  <a:pt x="2312458" y="322083"/>
                  <a:pt x="2317750" y="334783"/>
                </a:cubicBezTo>
                <a:cubicBezTo>
                  <a:pt x="2323042" y="347483"/>
                  <a:pt x="2339446" y="540100"/>
                  <a:pt x="2346325" y="550683"/>
                </a:cubicBezTo>
                <a:cubicBezTo>
                  <a:pt x="2353204" y="561266"/>
                  <a:pt x="2353733" y="403575"/>
                  <a:pt x="2359025" y="398283"/>
                </a:cubicBezTo>
                <a:cubicBezTo>
                  <a:pt x="2364317" y="392991"/>
                  <a:pt x="2374371" y="514171"/>
                  <a:pt x="2378075" y="518933"/>
                </a:cubicBezTo>
                <a:cubicBezTo>
                  <a:pt x="2381779" y="523695"/>
                  <a:pt x="2364846" y="376587"/>
                  <a:pt x="2381250" y="426858"/>
                </a:cubicBezTo>
                <a:cubicBezTo>
                  <a:pt x="2397654" y="477129"/>
                  <a:pt x="2459038" y="775050"/>
                  <a:pt x="2476500" y="820558"/>
                </a:cubicBezTo>
                <a:cubicBezTo>
                  <a:pt x="2493962" y="866066"/>
                  <a:pt x="2478088" y="699379"/>
                  <a:pt x="2486025" y="699908"/>
                </a:cubicBezTo>
                <a:cubicBezTo>
                  <a:pt x="2493963" y="700437"/>
                  <a:pt x="2524125" y="823733"/>
                  <a:pt x="2524125" y="823733"/>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4" name="Freeform 33"/>
          <p:cNvSpPr/>
          <p:nvPr/>
        </p:nvSpPr>
        <p:spPr>
          <a:xfrm>
            <a:off x="4049665" y="3686179"/>
            <a:ext cx="382445" cy="526312"/>
          </a:xfrm>
          <a:custGeom>
            <a:avLst/>
            <a:gdLst>
              <a:gd name="connsiteX0" fmla="*/ 0 w 361507"/>
              <a:gd name="connsiteY0" fmla="*/ 0 h 701749"/>
              <a:gd name="connsiteX1" fmla="*/ 180753 w 361507"/>
              <a:gd name="connsiteY1" fmla="*/ 446568 h 701749"/>
              <a:gd name="connsiteX2" fmla="*/ 308344 w 361507"/>
              <a:gd name="connsiteY2" fmla="*/ 584791 h 701749"/>
              <a:gd name="connsiteX3" fmla="*/ 361507 w 361507"/>
              <a:gd name="connsiteY3" fmla="*/ 701749 h 701749"/>
            </a:gdLst>
            <a:ahLst/>
            <a:cxnLst>
              <a:cxn ang="0">
                <a:pos x="connsiteX0" y="connsiteY0"/>
              </a:cxn>
              <a:cxn ang="0">
                <a:pos x="connsiteX1" y="connsiteY1"/>
              </a:cxn>
              <a:cxn ang="0">
                <a:pos x="connsiteX2" y="connsiteY2"/>
              </a:cxn>
              <a:cxn ang="0">
                <a:pos x="connsiteX3" y="connsiteY3"/>
              </a:cxn>
            </a:cxnLst>
            <a:rect l="l" t="t" r="r" b="b"/>
            <a:pathLst>
              <a:path w="361507" h="701749">
                <a:moveTo>
                  <a:pt x="0" y="0"/>
                </a:moveTo>
                <a:cubicBezTo>
                  <a:pt x="64681" y="174551"/>
                  <a:pt x="129362" y="349103"/>
                  <a:pt x="180753" y="446568"/>
                </a:cubicBezTo>
                <a:cubicBezTo>
                  <a:pt x="232144" y="544033"/>
                  <a:pt x="278218" y="542261"/>
                  <a:pt x="308344" y="584791"/>
                </a:cubicBezTo>
                <a:cubicBezTo>
                  <a:pt x="338470" y="627321"/>
                  <a:pt x="361507" y="701749"/>
                  <a:pt x="361507" y="701749"/>
                </a:cubicBezTo>
              </a:path>
            </a:pathLst>
          </a:custGeom>
          <a:noFill/>
          <a:ln w="31750">
            <a:solidFill>
              <a:srgbClr val="00B1F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grpSp>
        <p:nvGrpSpPr>
          <p:cNvPr id="44" name="Group 43"/>
          <p:cNvGrpSpPr/>
          <p:nvPr/>
        </p:nvGrpSpPr>
        <p:grpSpPr>
          <a:xfrm>
            <a:off x="4057311" y="1311931"/>
            <a:ext cx="2101920" cy="1593147"/>
            <a:chOff x="4252587" y="1565824"/>
            <a:chExt cx="2802560" cy="2124196"/>
          </a:xfrm>
        </p:grpSpPr>
        <p:sp>
          <p:nvSpPr>
            <p:cNvPr id="45" name="Rounded Rectangle 44"/>
            <p:cNvSpPr/>
            <p:nvPr/>
          </p:nvSpPr>
          <p:spPr>
            <a:xfrm>
              <a:off x="4260970" y="1565824"/>
              <a:ext cx="2794177" cy="2124196"/>
            </a:xfrm>
            <a:prstGeom prst="roundRect">
              <a:avLst>
                <a:gd name="adj" fmla="val 3593"/>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6" name="Freeform 45"/>
            <p:cNvSpPr/>
            <p:nvPr/>
          </p:nvSpPr>
          <p:spPr>
            <a:xfrm>
              <a:off x="4252587" y="2194221"/>
              <a:ext cx="499731" cy="755574"/>
            </a:xfrm>
            <a:custGeom>
              <a:avLst/>
              <a:gdLst>
                <a:gd name="connsiteX0" fmla="*/ 0 w 3285460"/>
                <a:gd name="connsiteY0" fmla="*/ 701748 h 701748"/>
                <a:gd name="connsiteX1" fmla="*/ 414669 w 3285460"/>
                <a:gd name="connsiteY1" fmla="*/ 701748 h 701748"/>
                <a:gd name="connsiteX2" fmla="*/ 414669 w 3285460"/>
                <a:gd name="connsiteY2" fmla="*/ 0 h 701748"/>
                <a:gd name="connsiteX3" fmla="*/ 2594344 w 3285460"/>
                <a:gd name="connsiteY3" fmla="*/ 0 h 701748"/>
                <a:gd name="connsiteX4" fmla="*/ 2594344 w 3285460"/>
                <a:gd name="connsiteY4" fmla="*/ 340241 h 701748"/>
                <a:gd name="connsiteX5" fmla="*/ 3285460 w 3285460"/>
                <a:gd name="connsiteY5" fmla="*/ 340241 h 701748"/>
                <a:gd name="connsiteX0" fmla="*/ 0 w 2870791"/>
                <a:gd name="connsiteY0" fmla="*/ 701748 h 701748"/>
                <a:gd name="connsiteX1" fmla="*/ 0 w 2870791"/>
                <a:gd name="connsiteY1" fmla="*/ 0 h 701748"/>
                <a:gd name="connsiteX2" fmla="*/ 2179675 w 2870791"/>
                <a:gd name="connsiteY2" fmla="*/ 0 h 701748"/>
                <a:gd name="connsiteX3" fmla="*/ 2179675 w 2870791"/>
                <a:gd name="connsiteY3" fmla="*/ 340241 h 701748"/>
                <a:gd name="connsiteX4" fmla="*/ 2870791 w 2870791"/>
                <a:gd name="connsiteY4" fmla="*/ 340241 h 701748"/>
                <a:gd name="connsiteX0" fmla="*/ 0 w 2179675"/>
                <a:gd name="connsiteY0" fmla="*/ 701748 h 701748"/>
                <a:gd name="connsiteX1" fmla="*/ 0 w 2179675"/>
                <a:gd name="connsiteY1" fmla="*/ 0 h 701748"/>
                <a:gd name="connsiteX2" fmla="*/ 2179675 w 2179675"/>
                <a:gd name="connsiteY2" fmla="*/ 0 h 701748"/>
                <a:gd name="connsiteX3" fmla="*/ 2179675 w 2179675"/>
                <a:gd name="connsiteY3" fmla="*/ 340241 h 701748"/>
                <a:gd name="connsiteX0" fmla="*/ 0 w 2179675"/>
                <a:gd name="connsiteY0" fmla="*/ 701748 h 701748"/>
                <a:gd name="connsiteX1" fmla="*/ 0 w 2179675"/>
                <a:gd name="connsiteY1" fmla="*/ 0 h 701748"/>
                <a:gd name="connsiteX2" fmla="*/ 2179675 w 2179675"/>
                <a:gd name="connsiteY2" fmla="*/ 0 h 701748"/>
                <a:gd name="connsiteX0" fmla="*/ 0 w 499731"/>
                <a:gd name="connsiteY0" fmla="*/ 701748 h 701748"/>
                <a:gd name="connsiteX1" fmla="*/ 0 w 499731"/>
                <a:gd name="connsiteY1" fmla="*/ 0 h 701748"/>
                <a:gd name="connsiteX2" fmla="*/ 499731 w 499731"/>
                <a:gd name="connsiteY2" fmla="*/ 0 h 701748"/>
              </a:gdLst>
              <a:ahLst/>
              <a:cxnLst>
                <a:cxn ang="0">
                  <a:pos x="connsiteX0" y="connsiteY0"/>
                </a:cxn>
                <a:cxn ang="0">
                  <a:pos x="connsiteX1" y="connsiteY1"/>
                </a:cxn>
                <a:cxn ang="0">
                  <a:pos x="connsiteX2" y="connsiteY2"/>
                </a:cxn>
              </a:cxnLst>
              <a:rect l="l" t="t" r="r" b="b"/>
              <a:pathLst>
                <a:path w="499731" h="701748">
                  <a:moveTo>
                    <a:pt x="0" y="701748"/>
                  </a:moveTo>
                  <a:lnTo>
                    <a:pt x="0" y="0"/>
                  </a:lnTo>
                  <a:lnTo>
                    <a:pt x="499731" y="0"/>
                  </a:lnTo>
                </a:path>
              </a:pathLst>
            </a:custGeom>
            <a:noFill/>
            <a:ln w="6350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grpSp>
      <p:grpSp>
        <p:nvGrpSpPr>
          <p:cNvPr id="47" name="Group 46"/>
          <p:cNvGrpSpPr/>
          <p:nvPr/>
        </p:nvGrpSpPr>
        <p:grpSpPr>
          <a:xfrm>
            <a:off x="1587002" y="1193205"/>
            <a:ext cx="2496392" cy="3262289"/>
            <a:chOff x="957966" y="1424818"/>
            <a:chExt cx="3254108" cy="4273707"/>
          </a:xfrm>
          <a:solidFill>
            <a:schemeClr val="bg1"/>
          </a:solidFill>
        </p:grpSpPr>
        <p:sp>
          <p:nvSpPr>
            <p:cNvPr id="48" name="Rounded Rectangle 47"/>
            <p:cNvSpPr/>
            <p:nvPr/>
          </p:nvSpPr>
          <p:spPr>
            <a:xfrm>
              <a:off x="957966" y="1424818"/>
              <a:ext cx="3232039" cy="2212884"/>
            </a:xfrm>
            <a:prstGeom prst="roundRect">
              <a:avLst>
                <a:gd name="adj" fmla="val 35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9" name="Rounded Rectangle 48"/>
            <p:cNvSpPr/>
            <p:nvPr/>
          </p:nvSpPr>
          <p:spPr>
            <a:xfrm>
              <a:off x="980033" y="3798534"/>
              <a:ext cx="3232041" cy="1899991"/>
            </a:xfrm>
            <a:prstGeom prst="roundRect">
              <a:avLst>
                <a:gd name="adj" fmla="val 35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50" name="Rectangle 49"/>
          <p:cNvSpPr/>
          <p:nvPr/>
        </p:nvSpPr>
        <p:spPr>
          <a:xfrm>
            <a:off x="768743" y="1453553"/>
            <a:ext cx="388418" cy="1645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rot="16200000">
            <a:off x="-8926" y="1691192"/>
            <a:ext cx="1521665" cy="923330"/>
          </a:xfrm>
          <a:prstGeom prst="rect">
            <a:avLst/>
          </a:prstGeom>
          <a:noFill/>
        </p:spPr>
        <p:txBody>
          <a:bodyPr wrap="square" rtlCol="0">
            <a:spAutoFit/>
          </a:bodyPr>
          <a:lstStyle/>
          <a:p>
            <a:pPr algn="ctr"/>
            <a:r>
              <a:rPr lang="en-US" b="1" dirty="0" smtClean="0">
                <a:solidFill>
                  <a:srgbClr val="ED411D"/>
                </a:solidFill>
              </a:rPr>
              <a:t>Throughput </a:t>
            </a:r>
            <a:endParaRPr lang="en-US" b="1" dirty="0">
              <a:solidFill>
                <a:srgbClr val="ED411D"/>
              </a:solidFill>
            </a:endParaRPr>
          </a:p>
          <a:p>
            <a:pPr algn="ctr"/>
            <a:r>
              <a:rPr lang="en-US" b="1" dirty="0" smtClean="0">
                <a:solidFill>
                  <a:srgbClr val="A5A5A5"/>
                </a:solidFill>
              </a:rPr>
              <a:t>Bitrate</a:t>
            </a:r>
          </a:p>
          <a:p>
            <a:pPr algn="ctr"/>
            <a:r>
              <a:rPr lang="en-US" dirty="0" smtClean="0"/>
              <a:t> (Mbps)</a:t>
            </a:r>
            <a:endParaRPr lang="en-US" dirty="0"/>
          </a:p>
        </p:txBody>
      </p:sp>
      <p:sp>
        <p:nvSpPr>
          <p:cNvPr id="3" name="Slide Number Placeholder 2"/>
          <p:cNvSpPr>
            <a:spLocks noGrp="1"/>
          </p:cNvSpPr>
          <p:nvPr>
            <p:ph type="sldNum" sz="quarter" idx="12"/>
          </p:nvPr>
        </p:nvSpPr>
        <p:spPr/>
        <p:txBody>
          <a:bodyPr/>
          <a:lstStyle/>
          <a:p>
            <a:fld id="{81D68F6D-792F-C840-8BAC-1A964D3CE3FA}" type="slidenum">
              <a:rPr lang="en-US" smtClean="0"/>
              <a:t>3</a:t>
            </a:fld>
            <a:endParaRPr lang="en-US"/>
          </a:p>
        </p:txBody>
      </p:sp>
      <p:sp>
        <p:nvSpPr>
          <p:cNvPr id="2" name="Rectangle 1"/>
          <p:cNvSpPr/>
          <p:nvPr/>
        </p:nvSpPr>
        <p:spPr>
          <a:xfrm>
            <a:off x="867871" y="3126114"/>
            <a:ext cx="345701" cy="1343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rot="16200000">
            <a:off x="88505" y="3351356"/>
            <a:ext cx="1521665" cy="646331"/>
          </a:xfrm>
          <a:prstGeom prst="rect">
            <a:avLst/>
          </a:prstGeom>
          <a:noFill/>
        </p:spPr>
        <p:txBody>
          <a:bodyPr wrap="square" rtlCol="0">
            <a:spAutoFit/>
          </a:bodyPr>
          <a:lstStyle/>
          <a:p>
            <a:pPr algn="ctr"/>
            <a:r>
              <a:rPr lang="en-US" b="1" dirty="0" smtClean="0">
                <a:solidFill>
                  <a:srgbClr val="00ACEA"/>
                </a:solidFill>
              </a:rPr>
              <a:t>Buffer size</a:t>
            </a:r>
          </a:p>
          <a:p>
            <a:pPr algn="ctr"/>
            <a:r>
              <a:rPr lang="en-US" dirty="0" smtClean="0"/>
              <a:t> (sec)</a:t>
            </a:r>
            <a:endParaRPr lang="en-US" dirty="0"/>
          </a:p>
        </p:txBody>
      </p:sp>
    </p:spTree>
    <p:custDataLst>
      <p:tags r:id="rId1"/>
    </p:custDataLst>
    <p:extLst>
      <p:ext uri="{BB962C8B-B14F-4D97-AF65-F5344CB8AC3E}">
        <p14:creationId xmlns:p14="http://schemas.microsoft.com/office/powerpoint/2010/main" val="1275815003"/>
      </p:ext>
    </p:extLst>
  </p:cSld>
  <p:clrMapOvr>
    <a:masterClrMapping/>
  </p:clrMapOvr>
  <mc:AlternateContent xmlns:mc="http://schemas.openxmlformats.org/markup-compatibility/2006" xmlns:p14="http://schemas.microsoft.com/office/powerpoint/2010/main">
    <mc:Choice Requires="p14">
      <p:transition spd="slow" p14:dur="2000" advTm="65443"/>
    </mc:Choice>
    <mc:Fallback xmlns="">
      <p:transition spd="slow" advTm="654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7"/>
                                        </p:tgtEl>
                                        <p:attrNameLst>
                                          <p:attrName>style.visibility</p:attrName>
                                        </p:attrNameLst>
                                      </p:cBhvr>
                                      <p:to>
                                        <p:strVal val="hidden"/>
                                      </p:to>
                                    </p:set>
                                  </p:childTnLst>
                                </p:cTn>
                              </p:par>
                              <p:par>
                                <p:cTn id="9" presetID="63" presetClass="path" presetSubtype="0" fill="hold" nodeType="withEffect">
                                  <p:stCondLst>
                                    <p:cond delay="0"/>
                                  </p:stCondLst>
                                  <p:childTnLst>
                                    <p:animMotion origin="layout" path="M -5.55556E-7 -8.64198E-7 L 0.27101 -8.64198E-7 " pathEditMode="relative" rAng="0" ptsTypes="AA">
                                      <p:cBhvr>
                                        <p:cTn id="10" dur="2000" fill="hold"/>
                                        <p:tgtEl>
                                          <p:spTgt spid="17"/>
                                        </p:tgtEl>
                                        <p:attrNameLst>
                                          <p:attrName>ppt_x</p:attrName>
                                          <p:attrName>ppt_y</p:attrName>
                                        </p:attrNameLst>
                                      </p:cBhvr>
                                      <p:rCtr x="13542" y="0"/>
                                    </p:animMotion>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par>
                          <p:cTn id="43" fill="hold">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par>
                          <p:cTn id="55" fill="hold">
                            <p:stCondLst>
                              <p:cond delay="3500"/>
                            </p:stCondLst>
                            <p:childTnLst>
                              <p:par>
                                <p:cTn id="56" presetID="10" presetClass="entr" presetSubtype="0" fill="hold" grpId="0" nodeType="after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fade">
                                      <p:cBhvr>
                                        <p:cTn id="58" dur="500"/>
                                        <p:tgtEl>
                                          <p:spTgt spid="22">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10" presetClass="entr" presetSubtype="0"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2" grpId="0" build="p"/>
      <p:bldP spid="23" grpId="0"/>
      <p:bldP spid="24" grpId="0"/>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D68F6D-792F-C840-8BAC-1A964D3CE3FA}" type="slidenum">
              <a:rPr lang="en-US" smtClean="0"/>
              <a:t>4</a:t>
            </a:fld>
            <a:endParaRPr lang="en-US"/>
          </a:p>
        </p:txBody>
      </p:sp>
      <p:grpSp>
        <p:nvGrpSpPr>
          <p:cNvPr id="6" name="Group 5"/>
          <p:cNvGrpSpPr/>
          <p:nvPr/>
        </p:nvGrpSpPr>
        <p:grpSpPr>
          <a:xfrm>
            <a:off x="1275804" y="1213848"/>
            <a:ext cx="6641376" cy="2703301"/>
            <a:chOff x="2103740" y="1177898"/>
            <a:chExt cx="5975656" cy="2324955"/>
          </a:xfrm>
        </p:grpSpPr>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47831" y="1268850"/>
              <a:ext cx="2031565" cy="1575604"/>
            </a:xfrm>
            <a:prstGeom prst="rect">
              <a:avLst/>
            </a:prstGeom>
          </p:spPr>
        </p:pic>
        <p:sp>
          <p:nvSpPr>
            <p:cNvPr id="9" name="TextBox 8"/>
            <p:cNvSpPr txBox="1"/>
            <p:nvPr/>
          </p:nvSpPr>
          <p:spPr>
            <a:xfrm>
              <a:off x="2103740" y="2529588"/>
              <a:ext cx="908280" cy="338554"/>
            </a:xfrm>
            <a:prstGeom prst="rect">
              <a:avLst/>
            </a:prstGeom>
            <a:solidFill>
              <a:schemeClr val="bg1"/>
            </a:solidFill>
          </p:spPr>
          <p:txBody>
            <a:bodyPr wrap="square" rtlCol="0">
              <a:spAutoFit/>
            </a:bodyPr>
            <a:lstStyle/>
            <a:p>
              <a:pPr algn="ctr"/>
              <a:r>
                <a:rPr lang="en-US" sz="1600" dirty="0" smtClean="0"/>
                <a:t>buffer</a:t>
              </a: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7455" y="2814714"/>
              <a:ext cx="964421" cy="32959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8594" y="2071057"/>
              <a:ext cx="926679" cy="382135"/>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60333" y="1862563"/>
              <a:ext cx="599171" cy="421816"/>
            </a:xfrm>
            <a:prstGeom prst="rect">
              <a:avLst/>
            </a:prstGeom>
          </p:spPr>
        </p:pic>
        <p:sp>
          <p:nvSpPr>
            <p:cNvPr id="13" name="Rectangle 12"/>
            <p:cNvSpPr/>
            <p:nvPr/>
          </p:nvSpPr>
          <p:spPr>
            <a:xfrm>
              <a:off x="6041475" y="1267144"/>
              <a:ext cx="2037921" cy="180156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41471" y="2841483"/>
              <a:ext cx="1681985" cy="2319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41471" y="2841483"/>
              <a:ext cx="1086687" cy="231971"/>
            </a:xfrm>
            <a:prstGeom prst="rect">
              <a:avLst/>
            </a:prstGeom>
            <a:solidFill>
              <a:srgbClr val="D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41473" y="2838515"/>
              <a:ext cx="2037923" cy="231971"/>
            </a:xfrm>
            <a:prstGeom prst="rect">
              <a:avLst/>
            </a:prstGeom>
            <a:no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963817" y="2799131"/>
              <a:ext cx="329026" cy="329026"/>
            </a:xfrm>
            <a:prstGeom prst="ellipse">
              <a:avLst/>
            </a:prstGeom>
            <a:solidFill>
              <a:schemeClr val="bg1"/>
            </a:solidFill>
            <a:ln w="6350">
              <a:solidFill>
                <a:schemeClr val="bg1">
                  <a:lumMod val="85000"/>
                </a:schemeClr>
              </a:solidFill>
            </a:ln>
            <a:effectLst>
              <a:outerShdw blurRad="50800" dist="76200" dir="2700000" sx="83000" sy="8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59919" y="2899594"/>
              <a:ext cx="128099" cy="128099"/>
            </a:xfrm>
            <a:prstGeom prst="ellipse">
              <a:avLst/>
            </a:prstGeom>
            <a:solidFill>
              <a:schemeClr val="bg1">
                <a:lumMod val="6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426471" y="1267144"/>
              <a:ext cx="2402145" cy="1820207"/>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3426471" y="1233073"/>
              <a:ext cx="1488515" cy="400110"/>
            </a:xfrm>
            <a:prstGeom prst="rect">
              <a:avLst/>
            </a:prstGeom>
            <a:noFill/>
            <a:ln w="19050">
              <a:noFill/>
            </a:ln>
          </p:spPr>
          <p:txBody>
            <a:bodyPr wrap="square" rtlCol="0">
              <a:spAutoFit/>
            </a:bodyPr>
            <a:lstStyle/>
            <a:p>
              <a:r>
                <a:rPr lang="en-US" sz="1950" b="1" dirty="0" smtClean="0"/>
                <a:t>ABR agent</a:t>
              </a:r>
              <a:endParaRPr lang="en-US" sz="1950" b="1" dirty="0"/>
            </a:p>
          </p:txBody>
        </p:sp>
        <p:sp>
          <p:nvSpPr>
            <p:cNvPr id="21" name="Oval 20"/>
            <p:cNvSpPr/>
            <p:nvPr/>
          </p:nvSpPr>
          <p:spPr>
            <a:xfrm>
              <a:off x="3617029" y="190869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617029" y="219959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617029" y="249734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239680" y="209394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239680" y="2384842"/>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246043" y="2682592"/>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929150" y="1804734"/>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929150" y="209394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929150" y="238855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3764985" y="1982674"/>
              <a:ext cx="474695" cy="18525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764985" y="2273568"/>
              <a:ext cx="474695" cy="18525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3764985" y="2458820"/>
              <a:ext cx="474695" cy="11249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3764985" y="1877800"/>
              <a:ext cx="474695" cy="69351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764985" y="1982674"/>
              <a:ext cx="474695" cy="47614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764985" y="1982674"/>
              <a:ext cx="481058" cy="77389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764985" y="2273568"/>
              <a:ext cx="481058" cy="48300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764985" y="2571318"/>
              <a:ext cx="481058" cy="18525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3764985" y="2167925"/>
              <a:ext cx="474695" cy="40339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785377" y="1358212"/>
              <a:ext cx="1092399" cy="400110"/>
            </a:xfrm>
            <a:prstGeom prst="rect">
              <a:avLst/>
            </a:prstGeom>
            <a:noFill/>
          </p:spPr>
          <p:txBody>
            <a:bodyPr wrap="square" rtlCol="0">
              <a:spAutoFit/>
            </a:bodyPr>
            <a:lstStyle/>
            <a:p>
              <a:r>
                <a:rPr lang="en-US" sz="2000" dirty="0" smtClean="0"/>
                <a:t>bitrates</a:t>
              </a:r>
              <a:endParaRPr lang="en-US" sz="2000" dirty="0"/>
            </a:p>
          </p:txBody>
        </p:sp>
        <p:sp>
          <p:nvSpPr>
            <p:cNvPr id="40" name="Oval 39"/>
            <p:cNvSpPr/>
            <p:nvPr/>
          </p:nvSpPr>
          <p:spPr>
            <a:xfrm>
              <a:off x="4239680" y="1803822"/>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V="1">
              <a:off x="3764985" y="1877800"/>
              <a:ext cx="474695" cy="10487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764985" y="2167925"/>
              <a:ext cx="474695" cy="10564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3764985" y="1877800"/>
              <a:ext cx="474695" cy="3957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387636" y="1877800"/>
              <a:ext cx="541514" cy="9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4387636" y="1878712"/>
              <a:ext cx="541514" cy="28921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4393999" y="1878712"/>
              <a:ext cx="535151" cy="87785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4929150" y="2686185"/>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Connector 47"/>
            <p:cNvCxnSpPr/>
            <p:nvPr/>
          </p:nvCxnSpPr>
          <p:spPr>
            <a:xfrm flipV="1">
              <a:off x="4387636" y="1878712"/>
              <a:ext cx="541514" cy="58010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387636" y="1877800"/>
              <a:ext cx="541514" cy="29012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387636" y="2167925"/>
              <a:ext cx="541514" cy="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4393999" y="2167926"/>
              <a:ext cx="535151"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4387636" y="2167926"/>
              <a:ext cx="541514"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387636" y="1877800"/>
              <a:ext cx="541514" cy="58473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387636" y="2167925"/>
              <a:ext cx="541514" cy="29460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4393999" y="2462534"/>
              <a:ext cx="535151" cy="29403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387636" y="2458820"/>
              <a:ext cx="541514" cy="371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4387636" y="1877800"/>
              <a:ext cx="541514" cy="88236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387636" y="2167925"/>
              <a:ext cx="541514" cy="59223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4393999" y="2756570"/>
              <a:ext cx="535151" cy="359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387636" y="2458820"/>
              <a:ext cx="541514" cy="30134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1" name="Oval 60"/>
            <p:cNvSpPr/>
            <p:nvPr/>
          </p:nvSpPr>
          <p:spPr>
            <a:xfrm>
              <a:off x="5681689" y="2405988"/>
              <a:ext cx="73978" cy="73978"/>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5033507" y="1666077"/>
              <a:ext cx="654346" cy="369332"/>
            </a:xfrm>
            <a:prstGeom prst="rect">
              <a:avLst/>
            </a:prstGeom>
            <a:noFill/>
          </p:spPr>
          <p:txBody>
            <a:bodyPr wrap="none" rtlCol="0">
              <a:spAutoFit/>
            </a:bodyPr>
            <a:lstStyle/>
            <a:p>
              <a:r>
                <a:rPr lang="en-US" dirty="0" smtClean="0"/>
                <a:t>240P</a:t>
              </a:r>
              <a:endParaRPr lang="en-US" dirty="0"/>
            </a:p>
          </p:txBody>
        </p:sp>
        <p:sp>
          <p:nvSpPr>
            <p:cNvPr id="63" name="TextBox 62"/>
            <p:cNvSpPr txBox="1"/>
            <p:nvPr/>
          </p:nvSpPr>
          <p:spPr>
            <a:xfrm>
              <a:off x="5027208" y="1978367"/>
              <a:ext cx="654346" cy="369332"/>
            </a:xfrm>
            <a:prstGeom prst="rect">
              <a:avLst/>
            </a:prstGeom>
            <a:noFill/>
          </p:spPr>
          <p:txBody>
            <a:bodyPr wrap="none" rtlCol="0">
              <a:spAutoFit/>
            </a:bodyPr>
            <a:lstStyle/>
            <a:p>
              <a:r>
                <a:rPr lang="en-US" dirty="0" smtClean="0"/>
                <a:t>480P</a:t>
              </a:r>
              <a:endParaRPr lang="en-US" dirty="0"/>
            </a:p>
          </p:txBody>
        </p:sp>
        <p:sp>
          <p:nvSpPr>
            <p:cNvPr id="64" name="TextBox 63"/>
            <p:cNvSpPr txBox="1"/>
            <p:nvPr/>
          </p:nvSpPr>
          <p:spPr>
            <a:xfrm>
              <a:off x="5038167" y="2275964"/>
              <a:ext cx="654346" cy="369332"/>
            </a:xfrm>
            <a:prstGeom prst="rect">
              <a:avLst/>
            </a:prstGeom>
            <a:noFill/>
          </p:spPr>
          <p:txBody>
            <a:bodyPr wrap="none" rtlCol="0">
              <a:spAutoFit/>
            </a:bodyPr>
            <a:lstStyle/>
            <a:p>
              <a:r>
                <a:rPr lang="en-US" dirty="0" smtClean="0"/>
                <a:t>720P</a:t>
              </a:r>
              <a:endParaRPr lang="en-US" dirty="0"/>
            </a:p>
          </p:txBody>
        </p:sp>
        <p:sp>
          <p:nvSpPr>
            <p:cNvPr id="65" name="TextBox 64"/>
            <p:cNvSpPr txBox="1"/>
            <p:nvPr/>
          </p:nvSpPr>
          <p:spPr>
            <a:xfrm>
              <a:off x="5004164" y="2573877"/>
              <a:ext cx="771365" cy="369332"/>
            </a:xfrm>
            <a:prstGeom prst="rect">
              <a:avLst/>
            </a:prstGeom>
            <a:noFill/>
          </p:spPr>
          <p:txBody>
            <a:bodyPr wrap="none" rtlCol="0">
              <a:spAutoFit/>
            </a:bodyPr>
            <a:lstStyle/>
            <a:p>
              <a:r>
                <a:rPr lang="en-US" dirty="0" smtClean="0"/>
                <a:t>1080P</a:t>
              </a:r>
              <a:endParaRPr lang="en-US" dirty="0"/>
            </a:p>
          </p:txBody>
        </p:sp>
        <p:cxnSp>
          <p:nvCxnSpPr>
            <p:cNvPr id="66" name="Straight Arrow Connector 65"/>
            <p:cNvCxnSpPr/>
            <p:nvPr/>
          </p:nvCxnSpPr>
          <p:spPr>
            <a:xfrm>
              <a:off x="5755667" y="2442977"/>
              <a:ext cx="285804" cy="617"/>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2549860" y="3092268"/>
              <a:ext cx="0" cy="384048"/>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3104611" y="3102743"/>
              <a:ext cx="4800206" cy="400110"/>
            </a:xfrm>
            <a:prstGeom prst="rect">
              <a:avLst/>
            </a:prstGeom>
            <a:noFill/>
          </p:spPr>
          <p:txBody>
            <a:bodyPr wrap="square" rtlCol="0">
              <a:spAutoFit/>
            </a:bodyPr>
            <a:lstStyle/>
            <a:p>
              <a:r>
                <a:rPr lang="en-US" sz="2000" dirty="0" smtClean="0"/>
                <a:t>network and </a:t>
              </a:r>
              <a:r>
                <a:rPr lang="en-US" sz="2000" smtClean="0"/>
                <a:t>video measurements</a:t>
              </a:r>
              <a:endParaRPr lang="en-US" sz="2000" dirty="0"/>
            </a:p>
          </p:txBody>
        </p:sp>
        <p:sp>
          <p:nvSpPr>
            <p:cNvPr id="69" name="TextBox 68"/>
            <p:cNvSpPr txBox="1"/>
            <p:nvPr/>
          </p:nvSpPr>
          <p:spPr>
            <a:xfrm>
              <a:off x="2216309" y="1177898"/>
              <a:ext cx="1082348" cy="338554"/>
            </a:xfrm>
            <a:prstGeom prst="rect">
              <a:avLst/>
            </a:prstGeom>
            <a:noFill/>
          </p:spPr>
          <p:txBody>
            <a:bodyPr wrap="none" rtlCol="0">
              <a:spAutoFit/>
            </a:bodyPr>
            <a:lstStyle/>
            <a:p>
              <a:r>
                <a:rPr lang="en-US" sz="1600" dirty="0" smtClean="0"/>
                <a:t>bandwidth</a:t>
              </a:r>
              <a:endParaRPr lang="en-US" sz="1600" dirty="0"/>
            </a:p>
          </p:txBody>
        </p:sp>
        <p:sp>
          <p:nvSpPr>
            <p:cNvPr id="70" name="TextBox 69"/>
            <p:cNvSpPr txBox="1"/>
            <p:nvPr/>
          </p:nvSpPr>
          <p:spPr>
            <a:xfrm>
              <a:off x="2210255" y="1854847"/>
              <a:ext cx="787395" cy="338554"/>
            </a:xfrm>
            <a:prstGeom prst="rect">
              <a:avLst/>
            </a:prstGeom>
            <a:noFill/>
          </p:spPr>
          <p:txBody>
            <a:bodyPr wrap="none" rtlCol="0">
              <a:spAutoFit/>
            </a:bodyPr>
            <a:lstStyle/>
            <a:p>
              <a:r>
                <a:rPr lang="en-US" sz="1600" dirty="0"/>
                <a:t>b</a:t>
              </a:r>
              <a:r>
                <a:rPr lang="en-US" sz="1600" dirty="0" smtClean="0"/>
                <a:t>it rate</a:t>
              </a:r>
              <a:endParaRPr lang="en-US" sz="1600" dirty="0"/>
            </a:p>
          </p:txBody>
        </p:sp>
        <p:pic>
          <p:nvPicPr>
            <p:cNvPr id="71" name="Picture 7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2299981" y="1420203"/>
              <a:ext cx="883413" cy="389834"/>
            </a:xfrm>
            <a:prstGeom prst="rect">
              <a:avLst/>
            </a:prstGeom>
          </p:spPr>
        </p:pic>
        <p:sp>
          <p:nvSpPr>
            <p:cNvPr id="72" name="Rectangle 71"/>
            <p:cNvSpPr/>
            <p:nvPr/>
          </p:nvSpPr>
          <p:spPr>
            <a:xfrm>
              <a:off x="6050062" y="2453020"/>
              <a:ext cx="700900" cy="38961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720P</a:t>
              </a:r>
              <a:endParaRPr lang="en-US" dirty="0"/>
            </a:p>
          </p:txBody>
        </p:sp>
        <p:cxnSp>
          <p:nvCxnSpPr>
            <p:cNvPr id="73" name="Straight Arrow Connector 72"/>
            <p:cNvCxnSpPr/>
            <p:nvPr/>
          </p:nvCxnSpPr>
          <p:spPr>
            <a:xfrm>
              <a:off x="2557644" y="3465145"/>
              <a:ext cx="4893039" cy="0"/>
            </a:xfrm>
            <a:prstGeom prst="straightConnector1">
              <a:avLst/>
            </a:prstGeom>
            <a:ln w="1905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7442899" y="3068707"/>
              <a:ext cx="0" cy="402336"/>
            </a:xfrm>
            <a:prstGeom prst="straightConnector1">
              <a:avLst/>
            </a:prstGeom>
            <a:ln w="1905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75" name="Bent Arrow 74"/>
            <p:cNvSpPr/>
            <p:nvPr/>
          </p:nvSpPr>
          <p:spPr>
            <a:xfrm rot="10800000" flipH="1">
              <a:off x="3043847" y="1642143"/>
              <a:ext cx="554342" cy="363822"/>
            </a:xfrm>
            <a:prstGeom prst="bentArrow">
              <a:avLst>
                <a:gd name="adj1" fmla="val 3459"/>
                <a:gd name="adj2" fmla="val 7138"/>
                <a:gd name="adj3" fmla="val 32001"/>
                <a:gd name="adj4" fmla="val 931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Bent Arrow 75"/>
            <p:cNvSpPr/>
            <p:nvPr/>
          </p:nvSpPr>
          <p:spPr>
            <a:xfrm rot="10800000" flipH="1" flipV="1">
              <a:off x="3064009" y="2547425"/>
              <a:ext cx="534180" cy="332570"/>
            </a:xfrm>
            <a:prstGeom prst="bentArrow">
              <a:avLst>
                <a:gd name="adj1" fmla="val 3724"/>
                <a:gd name="adj2" fmla="val 7130"/>
                <a:gd name="adj3" fmla="val 35514"/>
                <a:gd name="adj4"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7" name="Straight Arrow Connector 76"/>
            <p:cNvCxnSpPr/>
            <p:nvPr/>
          </p:nvCxnSpPr>
          <p:spPr>
            <a:xfrm>
              <a:off x="3068626" y="2266090"/>
              <a:ext cx="532030" cy="1724"/>
            </a:xfrm>
            <a:prstGeom prst="straightConnector1">
              <a:avLst/>
            </a:prstGeom>
            <a:ln w="12700" cmpd="sng">
              <a:solidFill>
                <a:srgbClr val="000000"/>
              </a:solidFill>
              <a:headEnd type="none"/>
              <a:tailEnd type="triangle" w="sm" len="lg"/>
            </a:ln>
            <a:effectLst/>
          </p:spPr>
          <p:style>
            <a:lnRef idx="2">
              <a:schemeClr val="accent1"/>
            </a:lnRef>
            <a:fillRef idx="0">
              <a:schemeClr val="accent1"/>
            </a:fillRef>
            <a:effectRef idx="1">
              <a:schemeClr val="accent1"/>
            </a:effectRef>
            <a:fontRef idx="minor">
              <a:schemeClr val="tx1"/>
            </a:fontRef>
          </p:style>
        </p:cxnSp>
      </p:grpSp>
      <p:sp>
        <p:nvSpPr>
          <p:cNvPr id="116" name="Content Placeholder 2"/>
          <p:cNvSpPr>
            <a:spLocks noGrp="1"/>
          </p:cNvSpPr>
          <p:nvPr>
            <p:ph idx="1"/>
          </p:nvPr>
        </p:nvSpPr>
        <p:spPr>
          <a:xfrm>
            <a:off x="526473" y="2898020"/>
            <a:ext cx="8257309" cy="2000773"/>
          </a:xfrm>
          <a:noFill/>
        </p:spPr>
        <p:txBody>
          <a:bodyPr>
            <a:noAutofit/>
          </a:bodyPr>
          <a:lstStyle/>
          <a:p>
            <a:pPr marL="342900" indent="-342900">
              <a:lnSpc>
                <a:spcPct val="120000"/>
              </a:lnSpc>
              <a:buFont typeface="+mj-lt"/>
              <a:buAutoNum type="arabicPeriod"/>
            </a:pPr>
            <a:r>
              <a:rPr lang="en-US" sz="2000" dirty="0"/>
              <a:t>First </a:t>
            </a:r>
            <a:r>
              <a:rPr lang="en-US" sz="2000" dirty="0" smtClean="0"/>
              <a:t>network </a:t>
            </a:r>
            <a:r>
              <a:rPr lang="en-US" sz="2000" dirty="0"/>
              <a:t>control system </a:t>
            </a:r>
            <a:r>
              <a:rPr lang="en-US" sz="2000" dirty="0" smtClean="0"/>
              <a:t>using </a:t>
            </a:r>
            <a:r>
              <a:rPr lang="en-US" sz="2000" dirty="0"/>
              <a:t>modern </a:t>
            </a:r>
            <a:r>
              <a:rPr lang="en-US" sz="2000" dirty="0" smtClean="0"/>
              <a:t>“deep” reinforcement learning</a:t>
            </a:r>
          </a:p>
          <a:p>
            <a:pPr marL="342900" indent="-342900">
              <a:lnSpc>
                <a:spcPct val="120000"/>
              </a:lnSpc>
              <a:buFont typeface="+mj-lt"/>
              <a:buAutoNum type="arabicPeriod"/>
            </a:pPr>
            <a:r>
              <a:rPr lang="en-US" sz="2000" dirty="0" smtClean="0"/>
              <a:t>Delivers </a:t>
            </a:r>
            <a:r>
              <a:rPr lang="en-US" sz="2000" dirty="0"/>
              <a:t>12-25% better </a:t>
            </a:r>
            <a:r>
              <a:rPr lang="en-US" sz="2000" dirty="0" err="1"/>
              <a:t>QoE</a:t>
            </a:r>
            <a:r>
              <a:rPr lang="en-US" sz="2000" dirty="0"/>
              <a:t>, with 10-30% less </a:t>
            </a:r>
            <a:r>
              <a:rPr lang="en-US" sz="2000" dirty="0" err="1"/>
              <a:t>rebuffering</a:t>
            </a:r>
            <a:r>
              <a:rPr lang="en-US" sz="2000" dirty="0"/>
              <a:t> than previous </a:t>
            </a:r>
            <a:r>
              <a:rPr lang="en-US" sz="2000" dirty="0" smtClean="0"/>
              <a:t>ABR algorithms</a:t>
            </a:r>
          </a:p>
          <a:p>
            <a:pPr marL="342900" indent="-342900">
              <a:lnSpc>
                <a:spcPct val="120000"/>
              </a:lnSpc>
              <a:buFont typeface="+mj-lt"/>
              <a:buAutoNum type="arabicPeriod"/>
            </a:pPr>
            <a:r>
              <a:rPr lang="en-US" sz="2000" dirty="0" smtClean="0"/>
              <a:t>Tailors ABR decisions </a:t>
            </a:r>
            <a:r>
              <a:rPr lang="en-US" sz="2000" dirty="0"/>
              <a:t>for different network </a:t>
            </a:r>
            <a:r>
              <a:rPr lang="en-US" sz="2000" dirty="0" smtClean="0"/>
              <a:t>conditions in a data-driven way</a:t>
            </a:r>
            <a:endParaRPr lang="en-US" sz="2000" dirty="0"/>
          </a:p>
        </p:txBody>
      </p:sp>
      <p:sp>
        <p:nvSpPr>
          <p:cNvPr id="7" name="Title 1"/>
          <p:cNvSpPr>
            <a:spLocks noGrp="1"/>
          </p:cNvSpPr>
          <p:nvPr>
            <p:ph type="title"/>
          </p:nvPr>
        </p:nvSpPr>
        <p:spPr>
          <a:xfrm>
            <a:off x="1799527" y="260340"/>
            <a:ext cx="5584974" cy="642938"/>
          </a:xfrm>
        </p:spPr>
        <p:txBody>
          <a:bodyPr>
            <a:normAutofit/>
          </a:bodyPr>
          <a:lstStyle/>
          <a:p>
            <a:pPr algn="ctr"/>
            <a:r>
              <a:rPr lang="en-US" sz="2800" b="1" dirty="0" smtClean="0"/>
              <a:t>Our Contribution: </a:t>
            </a:r>
            <a:r>
              <a:rPr lang="en-US" sz="2800" b="1" dirty="0" err="1" smtClean="0"/>
              <a:t>Pensieve</a:t>
            </a:r>
            <a:endParaRPr lang="en-US" sz="2800" b="1" dirty="0"/>
          </a:p>
        </p:txBody>
      </p:sp>
      <p:sp>
        <p:nvSpPr>
          <p:cNvPr id="2" name="TextBox 1"/>
          <p:cNvSpPr txBox="1"/>
          <p:nvPr/>
        </p:nvSpPr>
        <p:spPr>
          <a:xfrm>
            <a:off x="342900" y="4092409"/>
            <a:ext cx="8321040" cy="430887"/>
          </a:xfrm>
          <a:prstGeom prst="rect">
            <a:avLst/>
          </a:prstGeom>
          <a:noFill/>
        </p:spPr>
        <p:txBody>
          <a:bodyPr wrap="square" rtlCol="0">
            <a:spAutoFit/>
          </a:bodyPr>
          <a:lstStyle/>
          <a:p>
            <a:pPr algn="ctr"/>
            <a:r>
              <a:rPr lang="en-US" sz="2200" b="1" dirty="0" err="1" smtClean="0"/>
              <a:t>Pensieve</a:t>
            </a:r>
            <a:r>
              <a:rPr lang="en-US" sz="2200" b="1" dirty="0" smtClean="0"/>
              <a:t> </a:t>
            </a:r>
            <a:r>
              <a:rPr lang="en-US" sz="2200" b="1" dirty="0" smtClean="0">
                <a:solidFill>
                  <a:srgbClr val="C41E1F"/>
                </a:solidFill>
              </a:rPr>
              <a:t>learns </a:t>
            </a:r>
            <a:r>
              <a:rPr lang="en-US" sz="2200" b="1" dirty="0" smtClean="0"/>
              <a:t>ABR algorithm </a:t>
            </a:r>
            <a:r>
              <a:rPr lang="en-US" sz="2200" b="1" dirty="0" smtClean="0">
                <a:solidFill>
                  <a:srgbClr val="C41E1F"/>
                </a:solidFill>
              </a:rPr>
              <a:t>automatically </a:t>
            </a:r>
            <a:r>
              <a:rPr lang="en-US" sz="2200" b="1" dirty="0" smtClean="0"/>
              <a:t>through experience</a:t>
            </a:r>
            <a:endParaRPr lang="en-US" sz="2200" b="1" dirty="0"/>
          </a:p>
        </p:txBody>
      </p:sp>
    </p:spTree>
    <p:custDataLst>
      <p:tags r:id="rId1"/>
    </p:custDataLst>
    <p:extLst>
      <p:ext uri="{BB962C8B-B14F-4D97-AF65-F5344CB8AC3E}">
        <p14:creationId xmlns:p14="http://schemas.microsoft.com/office/powerpoint/2010/main" val="1706813351"/>
      </p:ext>
    </p:extLst>
  </p:cSld>
  <p:clrMapOvr>
    <a:masterClrMapping/>
  </p:clrMapOvr>
  <mc:AlternateContent xmlns:mc="http://schemas.openxmlformats.org/markup-compatibility/2006" xmlns:p14="http://schemas.microsoft.com/office/powerpoint/2010/main">
    <mc:Choice Requires="p14">
      <p:transition spd="slow" p14:dur="2000" advTm="58699"/>
    </mc:Choice>
    <mc:Fallback xmlns="">
      <p:transition spd="slow" advTm="586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decel="50000" fill="hold" nodeType="clickEffect">
                                  <p:stCondLst>
                                    <p:cond delay="0"/>
                                  </p:stCondLst>
                                  <p:childTnLst>
                                    <p:animScale>
                                      <p:cBhvr>
                                        <p:cTn id="6" dur="1000" fill="hold"/>
                                        <p:tgtEl>
                                          <p:spTgt spid="6"/>
                                        </p:tgtEl>
                                      </p:cBhvr>
                                      <p:by x="55000" y="55000"/>
                                    </p:animScale>
                                  </p:childTnLst>
                                </p:cTn>
                              </p:par>
                              <p:par>
                                <p:cTn id="7" presetID="0" presetClass="path" presetSubtype="0" accel="50000" decel="50000" fill="hold" nodeType="withEffect">
                                  <p:stCondLst>
                                    <p:cond delay="0"/>
                                  </p:stCondLst>
                                  <p:childTnLst>
                                    <p:animMotion origin="layout" path="M 0.00018 0.00061 L -0.00052 -0.13272 " pathEditMode="relative" rAng="0" ptsTypes="AA">
                                      <p:cBhvr>
                                        <p:cTn id="8" dur="1000" fill="hold"/>
                                        <p:tgtEl>
                                          <p:spTgt spid="6"/>
                                        </p:tgtEl>
                                        <p:attrNameLst>
                                          <p:attrName>ppt_x</p:attrName>
                                          <p:attrName>ppt_y</p:attrName>
                                        </p:attrNameLst>
                                      </p:cBhvr>
                                      <p:rCtr x="-35" y="-6667"/>
                                    </p:animMotion>
                                  </p:childTnLst>
                                </p:cTn>
                              </p:par>
                              <p:par>
                                <p:cTn id="9" presetID="10" presetClass="exit" presetSubtype="0" fill="hold" grpId="0" nodeType="withEffect">
                                  <p:stCondLst>
                                    <p:cond delay="0"/>
                                  </p:stCondLst>
                                  <p:childTnLst>
                                    <p:animEffect transition="out" filter="fade">
                                      <p:cBhvr>
                                        <p:cTn id="10" dur="350"/>
                                        <p:tgtEl>
                                          <p:spTgt spid="2"/>
                                        </p:tgtEl>
                                      </p:cBhvr>
                                    </p:animEffect>
                                    <p:set>
                                      <p:cBhvr>
                                        <p:cTn id="11" dur="1" fill="hold">
                                          <p:stCondLst>
                                            <p:cond delay="34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6">
                                            <p:txEl>
                                              <p:pRg st="0" end="0"/>
                                            </p:txEl>
                                          </p:spTgt>
                                        </p:tgtEl>
                                        <p:attrNameLst>
                                          <p:attrName>style.visibility</p:attrName>
                                        </p:attrNameLst>
                                      </p:cBhvr>
                                      <p:to>
                                        <p:strVal val="visible"/>
                                      </p:to>
                                    </p:set>
                                    <p:animEffect transition="in" filter="fade">
                                      <p:cBhvr>
                                        <p:cTn id="15" dur="500"/>
                                        <p:tgtEl>
                                          <p:spTgt spid="1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6">
                                            <p:txEl>
                                              <p:pRg st="1" end="1"/>
                                            </p:txEl>
                                          </p:spTgt>
                                        </p:tgtEl>
                                        <p:attrNameLst>
                                          <p:attrName>style.visibility</p:attrName>
                                        </p:attrNameLst>
                                      </p:cBhvr>
                                      <p:to>
                                        <p:strVal val="visible"/>
                                      </p:to>
                                    </p:set>
                                    <p:animEffect transition="in" filter="fade">
                                      <p:cBhvr>
                                        <p:cTn id="20" dur="500"/>
                                        <p:tgtEl>
                                          <p:spTgt spid="1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6">
                                            <p:txEl>
                                              <p:pRg st="2" end="2"/>
                                            </p:txEl>
                                          </p:spTgt>
                                        </p:tgtEl>
                                        <p:attrNameLst>
                                          <p:attrName>style.visibility</p:attrName>
                                        </p:attrNameLst>
                                      </p:cBhvr>
                                      <p:to>
                                        <p:strVal val="visible"/>
                                      </p:to>
                                    </p:set>
                                    <p:animEffect transition="in" filter="fade">
                                      <p:cBhvr>
                                        <p:cTn id="25" dur="500"/>
                                        <p:tgtEl>
                                          <p:spTgt spid="1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3301"/>
            <a:ext cx="8229600" cy="3517506"/>
          </a:xfrm>
        </p:spPr>
        <p:txBody>
          <a:bodyPr>
            <a:normAutofit/>
          </a:bodyPr>
          <a:lstStyle/>
          <a:p>
            <a:r>
              <a:rPr lang="en-US" dirty="0" smtClean="0"/>
              <a:t>Rate-based: pick bitrate based on </a:t>
            </a:r>
            <a:r>
              <a:rPr lang="en-US" dirty="0" smtClean="0">
                <a:solidFill>
                  <a:srgbClr val="3365FF"/>
                </a:solidFill>
              </a:rPr>
              <a:t>predicted</a:t>
            </a:r>
            <a:r>
              <a:rPr lang="en-US" dirty="0" smtClean="0">
                <a:solidFill>
                  <a:srgbClr val="3366FF"/>
                </a:solidFill>
              </a:rPr>
              <a:t> throughput</a:t>
            </a:r>
          </a:p>
          <a:p>
            <a:pPr lvl="1"/>
            <a:r>
              <a:rPr lang="en-US" dirty="0" smtClean="0"/>
              <a:t>FESTIVE </a:t>
            </a:r>
            <a:r>
              <a:rPr lang="en-US" sz="2000" dirty="0" smtClean="0">
                <a:solidFill>
                  <a:srgbClr val="C00000"/>
                </a:solidFill>
              </a:rPr>
              <a:t>[CoNEXT’12]</a:t>
            </a:r>
            <a:r>
              <a:rPr lang="en-US" dirty="0" smtClean="0"/>
              <a:t>, PANDA </a:t>
            </a:r>
            <a:r>
              <a:rPr lang="en-US" dirty="0" smtClean="0">
                <a:solidFill>
                  <a:srgbClr val="C00000"/>
                </a:solidFill>
              </a:rPr>
              <a:t>[JSAC’14]</a:t>
            </a:r>
            <a:r>
              <a:rPr lang="en-US" dirty="0" smtClean="0"/>
              <a:t>, CS2P </a:t>
            </a:r>
            <a:r>
              <a:rPr lang="en-US" dirty="0" smtClean="0">
                <a:solidFill>
                  <a:srgbClr val="C00000"/>
                </a:solidFill>
              </a:rPr>
              <a:t>[SIGCOMM’16]</a:t>
            </a:r>
          </a:p>
          <a:p>
            <a:pPr lvl="1"/>
            <a:endParaRPr lang="en-US" sz="800" dirty="0">
              <a:solidFill>
                <a:srgbClr val="3366FF"/>
              </a:solidFill>
            </a:endParaRPr>
          </a:p>
          <a:p>
            <a:r>
              <a:rPr lang="en-US" dirty="0" smtClean="0"/>
              <a:t>Buffer-based: pick bitrate based on </a:t>
            </a:r>
            <a:r>
              <a:rPr lang="en-US" dirty="0" smtClean="0">
                <a:solidFill>
                  <a:srgbClr val="3366FF"/>
                </a:solidFill>
              </a:rPr>
              <a:t>buffer occupancy </a:t>
            </a:r>
            <a:endParaRPr lang="en-US" dirty="0" smtClean="0"/>
          </a:p>
          <a:p>
            <a:pPr lvl="1"/>
            <a:r>
              <a:rPr lang="en-US" dirty="0" smtClean="0"/>
              <a:t>BBA </a:t>
            </a:r>
            <a:r>
              <a:rPr lang="en-US" sz="2000" dirty="0" smtClean="0">
                <a:solidFill>
                  <a:srgbClr val="C00000"/>
                </a:solidFill>
              </a:rPr>
              <a:t>[SIGCOMM’14]</a:t>
            </a:r>
            <a:r>
              <a:rPr lang="en-US" dirty="0" smtClean="0"/>
              <a:t>, BOLA </a:t>
            </a:r>
            <a:r>
              <a:rPr lang="en-US" sz="2000" dirty="0" smtClean="0">
                <a:solidFill>
                  <a:srgbClr val="C00000"/>
                </a:solidFill>
              </a:rPr>
              <a:t>[INFOCOM’16]</a:t>
            </a:r>
          </a:p>
          <a:p>
            <a:pPr lvl="1"/>
            <a:endParaRPr lang="en-US" sz="800" dirty="0" smtClean="0">
              <a:solidFill>
                <a:srgbClr val="C00000"/>
              </a:solidFill>
            </a:endParaRPr>
          </a:p>
          <a:p>
            <a:r>
              <a:rPr lang="en-US" dirty="0" smtClean="0"/>
              <a:t>Hybrid: use both throughput prediction &amp; buffer occupancy</a:t>
            </a:r>
          </a:p>
          <a:p>
            <a:pPr lvl="1"/>
            <a:r>
              <a:rPr lang="en-US" dirty="0" smtClean="0"/>
              <a:t>PBA </a:t>
            </a:r>
            <a:r>
              <a:rPr lang="en-US" sz="2000" dirty="0" smtClean="0">
                <a:solidFill>
                  <a:srgbClr val="C00000"/>
                </a:solidFill>
              </a:rPr>
              <a:t>[HotMobile’15]</a:t>
            </a:r>
            <a:r>
              <a:rPr lang="en-US" sz="2000" dirty="0" smtClean="0"/>
              <a:t>, </a:t>
            </a:r>
            <a:r>
              <a:rPr lang="en-US" dirty="0" smtClean="0"/>
              <a:t>MPC </a:t>
            </a:r>
            <a:r>
              <a:rPr lang="en-US" sz="2000" dirty="0" smtClean="0">
                <a:solidFill>
                  <a:srgbClr val="C00000"/>
                </a:solidFill>
              </a:rPr>
              <a:t>[SIGCOMM’15]</a:t>
            </a:r>
          </a:p>
          <a:p>
            <a:pPr lvl="1"/>
            <a:endParaRPr lang="en-US" sz="800" dirty="0" smtClean="0"/>
          </a:p>
        </p:txBody>
      </p:sp>
      <p:sp>
        <p:nvSpPr>
          <p:cNvPr id="6" name="Rectangle 5"/>
          <p:cNvSpPr/>
          <p:nvPr/>
        </p:nvSpPr>
        <p:spPr>
          <a:xfrm>
            <a:off x="0" y="3986713"/>
            <a:ext cx="9144000" cy="1054394"/>
          </a:xfrm>
          <a:prstGeom prst="rect">
            <a:avLst/>
          </a:prstGeom>
          <a:solidFill>
            <a:srgbClr val="CB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bg1"/>
                </a:solidFill>
              </a:rPr>
              <a:t>S</a:t>
            </a:r>
            <a:r>
              <a:rPr lang="en-US" sz="2600" dirty="0" smtClean="0">
                <a:solidFill>
                  <a:schemeClr val="bg1"/>
                </a:solidFill>
              </a:rPr>
              <a:t>implified inaccurate model leads to suboptimal performance</a:t>
            </a:r>
            <a:endParaRPr lang="en-US" sz="2600" dirty="0">
              <a:solidFill>
                <a:schemeClr val="bg1"/>
              </a:solidFill>
            </a:endParaRPr>
          </a:p>
        </p:txBody>
      </p:sp>
      <p:sp>
        <p:nvSpPr>
          <p:cNvPr id="4" name="Slide Number Placeholder 3"/>
          <p:cNvSpPr>
            <a:spLocks noGrp="1"/>
          </p:cNvSpPr>
          <p:nvPr>
            <p:ph type="sldNum" sz="quarter" idx="12"/>
          </p:nvPr>
        </p:nvSpPr>
        <p:spPr/>
        <p:txBody>
          <a:bodyPr/>
          <a:lstStyle/>
          <a:p>
            <a:fld id="{81D68F6D-792F-C840-8BAC-1A964D3CE3FA}" type="slidenum">
              <a:rPr lang="en-US" smtClean="0"/>
              <a:t>5</a:t>
            </a:fld>
            <a:endParaRPr lang="en-US" dirty="0"/>
          </a:p>
        </p:txBody>
      </p:sp>
      <p:sp>
        <p:nvSpPr>
          <p:cNvPr id="5" name="Title 1"/>
          <p:cNvSpPr>
            <a:spLocks noGrp="1"/>
          </p:cNvSpPr>
          <p:nvPr>
            <p:ph type="title"/>
          </p:nvPr>
        </p:nvSpPr>
        <p:spPr>
          <a:xfrm>
            <a:off x="2358876" y="229979"/>
            <a:ext cx="4629150" cy="642938"/>
          </a:xfrm>
        </p:spPr>
        <p:txBody>
          <a:bodyPr/>
          <a:lstStyle/>
          <a:p>
            <a:pPr algn="ctr"/>
            <a:r>
              <a:rPr lang="en-US" sz="2700" b="1" dirty="0" smtClean="0"/>
              <a:t>Previous Fixed ABR Algorithms</a:t>
            </a:r>
            <a:endParaRPr lang="en-US" sz="2700" b="1" dirty="0"/>
          </a:p>
        </p:txBody>
      </p:sp>
    </p:spTree>
    <p:custDataLst>
      <p:tags r:id="rId1"/>
    </p:custDataLst>
    <p:extLst>
      <p:ext uri="{BB962C8B-B14F-4D97-AF65-F5344CB8AC3E}">
        <p14:creationId xmlns:p14="http://schemas.microsoft.com/office/powerpoint/2010/main" val="1551736840"/>
      </p:ext>
    </p:extLst>
  </p:cSld>
  <p:clrMapOvr>
    <a:masterClrMapping/>
  </p:clrMapOvr>
  <mc:AlternateContent xmlns:mc="http://schemas.openxmlformats.org/markup-compatibility/2006" xmlns:p14="http://schemas.microsoft.com/office/powerpoint/2010/main">
    <mc:Choice Requires="p14">
      <p:transition spd="slow" p14:dur="2000" advTm="44918"/>
    </mc:Choice>
    <mc:Fallback xmlns="">
      <p:transition spd="slow" advTm="449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1574199" y="222444"/>
            <a:ext cx="5288817" cy="642938"/>
          </a:xfrm>
        </p:spPr>
        <p:txBody>
          <a:bodyPr>
            <a:normAutofit/>
          </a:bodyPr>
          <a:lstStyle/>
          <a:p>
            <a:pPr algn="ctr"/>
            <a:r>
              <a:rPr lang="en-US" sz="2700" b="1" dirty="0" smtClean="0"/>
              <a:t>Example: Model Predictive Control</a:t>
            </a:r>
            <a:endParaRPr lang="en-US" sz="2700" b="1" dirty="0"/>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871" y="1216161"/>
            <a:ext cx="5191506" cy="3819906"/>
          </a:xfrm>
          <a:prstGeom prst="rect">
            <a:avLst/>
          </a:prstGeom>
        </p:spPr>
      </p:pic>
      <p:sp>
        <p:nvSpPr>
          <p:cNvPr id="30" name="TextBox 29"/>
          <p:cNvSpPr txBox="1"/>
          <p:nvPr/>
        </p:nvSpPr>
        <p:spPr>
          <a:xfrm>
            <a:off x="2768046" y="1205344"/>
            <a:ext cx="1397546" cy="338554"/>
          </a:xfrm>
          <a:prstGeom prst="rect">
            <a:avLst/>
          </a:prstGeom>
          <a:noFill/>
        </p:spPr>
        <p:txBody>
          <a:bodyPr wrap="square" rtlCol="0">
            <a:spAutoFit/>
          </a:bodyPr>
          <a:lstStyle/>
          <a:p>
            <a:r>
              <a:rPr lang="en-US" sz="1600" b="1">
                <a:solidFill>
                  <a:srgbClr val="ED411D"/>
                </a:solidFill>
              </a:rPr>
              <a:t>Throughput</a:t>
            </a:r>
            <a:endParaRPr lang="en-US" sz="1600" b="1" dirty="0">
              <a:solidFill>
                <a:srgbClr val="ED411D"/>
              </a:solidFill>
            </a:endParaRPr>
          </a:p>
        </p:txBody>
      </p:sp>
      <p:sp>
        <p:nvSpPr>
          <p:cNvPr id="31" name="Freeform 30"/>
          <p:cNvSpPr/>
          <p:nvPr/>
        </p:nvSpPr>
        <p:spPr>
          <a:xfrm>
            <a:off x="4071573" y="1397807"/>
            <a:ext cx="1778295" cy="1330310"/>
          </a:xfrm>
          <a:custGeom>
            <a:avLst/>
            <a:gdLst>
              <a:gd name="connsiteX0" fmla="*/ 0 w 2371060"/>
              <a:gd name="connsiteY0" fmla="*/ 1210698 h 1774708"/>
              <a:gd name="connsiteX1" fmla="*/ 31897 w 2371060"/>
              <a:gd name="connsiteY1" fmla="*/ 1433982 h 1774708"/>
              <a:gd name="connsiteX2" fmla="*/ 95693 w 2371060"/>
              <a:gd name="connsiteY2" fmla="*/ 1497777 h 1774708"/>
              <a:gd name="connsiteX3" fmla="*/ 95693 w 2371060"/>
              <a:gd name="connsiteY3" fmla="*/ 1263861 h 1774708"/>
              <a:gd name="connsiteX4" fmla="*/ 116958 w 2371060"/>
              <a:gd name="connsiteY4" fmla="*/ 1423349 h 1774708"/>
              <a:gd name="connsiteX5" fmla="*/ 116958 w 2371060"/>
              <a:gd name="connsiteY5" fmla="*/ 1561572 h 1774708"/>
              <a:gd name="connsiteX6" fmla="*/ 191386 w 2371060"/>
              <a:gd name="connsiteY6" fmla="*/ 1370186 h 1774708"/>
              <a:gd name="connsiteX7" fmla="*/ 191386 w 2371060"/>
              <a:gd name="connsiteY7" fmla="*/ 1774224 h 1774708"/>
              <a:gd name="connsiteX8" fmla="*/ 297711 w 2371060"/>
              <a:gd name="connsiteY8" fmla="*/ 1455247 h 1774708"/>
              <a:gd name="connsiteX9" fmla="*/ 297711 w 2371060"/>
              <a:gd name="connsiteY9" fmla="*/ 1582837 h 1774708"/>
              <a:gd name="connsiteX10" fmla="*/ 308344 w 2371060"/>
              <a:gd name="connsiteY10" fmla="*/ 1295758 h 1774708"/>
              <a:gd name="connsiteX11" fmla="*/ 308344 w 2371060"/>
              <a:gd name="connsiteY11" fmla="*/ 1593470 h 1774708"/>
              <a:gd name="connsiteX12" fmla="*/ 361507 w 2371060"/>
              <a:gd name="connsiteY12" fmla="*/ 1380819 h 1774708"/>
              <a:gd name="connsiteX13" fmla="*/ 372139 w 2371060"/>
              <a:gd name="connsiteY13" fmla="*/ 1508410 h 1774708"/>
              <a:gd name="connsiteX14" fmla="*/ 478465 w 2371060"/>
              <a:gd name="connsiteY14" fmla="*/ 1168168 h 1774708"/>
              <a:gd name="connsiteX15" fmla="*/ 616688 w 2371060"/>
              <a:gd name="connsiteY15" fmla="*/ 1348921 h 1774708"/>
              <a:gd name="connsiteX16" fmla="*/ 659218 w 2371060"/>
              <a:gd name="connsiteY16" fmla="*/ 817293 h 1774708"/>
              <a:gd name="connsiteX17" fmla="*/ 691116 w 2371060"/>
              <a:gd name="connsiteY17" fmla="*/ 1083107 h 1774708"/>
              <a:gd name="connsiteX18" fmla="*/ 723014 w 2371060"/>
              <a:gd name="connsiteY18" fmla="*/ 912986 h 1774708"/>
              <a:gd name="connsiteX19" fmla="*/ 723014 w 2371060"/>
              <a:gd name="connsiteY19" fmla="*/ 998047 h 1774708"/>
              <a:gd name="connsiteX20" fmla="*/ 808074 w 2371060"/>
              <a:gd name="connsiteY20" fmla="*/ 881089 h 1774708"/>
              <a:gd name="connsiteX21" fmla="*/ 808074 w 2371060"/>
              <a:gd name="connsiteY21" fmla="*/ 1040577 h 1774708"/>
              <a:gd name="connsiteX22" fmla="*/ 882502 w 2371060"/>
              <a:gd name="connsiteY22" fmla="*/ 827926 h 1774708"/>
              <a:gd name="connsiteX23" fmla="*/ 882502 w 2371060"/>
              <a:gd name="connsiteY23" fmla="*/ 966149 h 1774708"/>
              <a:gd name="connsiteX24" fmla="*/ 956930 w 2371060"/>
              <a:gd name="connsiteY24" fmla="*/ 785396 h 1774708"/>
              <a:gd name="connsiteX25" fmla="*/ 999460 w 2371060"/>
              <a:gd name="connsiteY25" fmla="*/ 881089 h 1774708"/>
              <a:gd name="connsiteX26" fmla="*/ 1095153 w 2371060"/>
              <a:gd name="connsiteY26" fmla="*/ 30484 h 1774708"/>
              <a:gd name="connsiteX27" fmla="*/ 1095153 w 2371060"/>
              <a:gd name="connsiteY27" fmla="*/ 189972 h 1774708"/>
              <a:gd name="connsiteX28" fmla="*/ 1222744 w 2371060"/>
              <a:gd name="connsiteY28" fmla="*/ 200605 h 1774708"/>
              <a:gd name="connsiteX29" fmla="*/ 1180214 w 2371060"/>
              <a:gd name="connsiteY29" fmla="*/ 466419 h 1774708"/>
              <a:gd name="connsiteX30" fmla="*/ 1318437 w 2371060"/>
              <a:gd name="connsiteY30" fmla="*/ 455786 h 1774708"/>
              <a:gd name="connsiteX31" fmla="*/ 1350335 w 2371060"/>
              <a:gd name="connsiteY31" fmla="*/ 434521 h 1774708"/>
              <a:gd name="connsiteX32" fmla="*/ 1403497 w 2371060"/>
              <a:gd name="connsiteY32" fmla="*/ 349461 h 1774708"/>
              <a:gd name="connsiteX33" fmla="*/ 1403497 w 2371060"/>
              <a:gd name="connsiteY33" fmla="*/ 710968 h 1774708"/>
              <a:gd name="connsiteX34" fmla="*/ 1531088 w 2371060"/>
              <a:gd name="connsiteY34" fmla="*/ 402624 h 1774708"/>
              <a:gd name="connsiteX35" fmla="*/ 1541721 w 2371060"/>
              <a:gd name="connsiteY35" fmla="*/ 647172 h 1774708"/>
              <a:gd name="connsiteX36" fmla="*/ 1648046 w 2371060"/>
              <a:gd name="connsiteY36" fmla="*/ 381358 h 1774708"/>
              <a:gd name="connsiteX37" fmla="*/ 1648046 w 2371060"/>
              <a:gd name="connsiteY37" fmla="*/ 572744 h 1774708"/>
              <a:gd name="connsiteX38" fmla="*/ 1722474 w 2371060"/>
              <a:gd name="connsiteY38" fmla="*/ 317563 h 1774708"/>
              <a:gd name="connsiteX39" fmla="*/ 1733107 w 2371060"/>
              <a:gd name="connsiteY39" fmla="*/ 434521 h 1774708"/>
              <a:gd name="connsiteX40" fmla="*/ 1754372 w 2371060"/>
              <a:gd name="connsiteY40" fmla="*/ 615275 h 1774708"/>
              <a:gd name="connsiteX41" fmla="*/ 1796902 w 2371060"/>
              <a:gd name="connsiteY41" fmla="*/ 360093 h 1774708"/>
              <a:gd name="connsiteX42" fmla="*/ 1796902 w 2371060"/>
              <a:gd name="connsiteY42" fmla="*/ 562112 h 1774708"/>
              <a:gd name="connsiteX43" fmla="*/ 1860697 w 2371060"/>
              <a:gd name="connsiteY43" fmla="*/ 381358 h 1774708"/>
              <a:gd name="connsiteX44" fmla="*/ 1892595 w 2371060"/>
              <a:gd name="connsiteY44" fmla="*/ 976782 h 1774708"/>
              <a:gd name="connsiteX45" fmla="*/ 1956390 w 2371060"/>
              <a:gd name="connsiteY45" fmla="*/ 753498 h 1774708"/>
              <a:gd name="connsiteX46" fmla="*/ 1956390 w 2371060"/>
              <a:gd name="connsiteY46" fmla="*/ 838558 h 1774708"/>
              <a:gd name="connsiteX47" fmla="*/ 2020186 w 2371060"/>
              <a:gd name="connsiteY47" fmla="*/ 732233 h 1774708"/>
              <a:gd name="connsiteX48" fmla="*/ 2041451 w 2371060"/>
              <a:gd name="connsiteY48" fmla="*/ 774763 h 1774708"/>
              <a:gd name="connsiteX49" fmla="*/ 2094614 w 2371060"/>
              <a:gd name="connsiteY49" fmla="*/ 636540 h 1774708"/>
              <a:gd name="connsiteX50" fmla="*/ 2105246 w 2371060"/>
              <a:gd name="connsiteY50" fmla="*/ 955517 h 1774708"/>
              <a:gd name="connsiteX51" fmla="*/ 2105246 w 2371060"/>
              <a:gd name="connsiteY51" fmla="*/ 700335 h 1774708"/>
              <a:gd name="connsiteX52" fmla="*/ 2115879 w 2371060"/>
              <a:gd name="connsiteY52" fmla="*/ 849191 h 1774708"/>
              <a:gd name="connsiteX53" fmla="*/ 2158409 w 2371060"/>
              <a:gd name="connsiteY53" fmla="*/ 700335 h 1774708"/>
              <a:gd name="connsiteX54" fmla="*/ 2232837 w 2371060"/>
              <a:gd name="connsiteY54" fmla="*/ 796028 h 1774708"/>
              <a:gd name="connsiteX55" fmla="*/ 2296632 w 2371060"/>
              <a:gd name="connsiteY55" fmla="*/ 636540 h 1774708"/>
              <a:gd name="connsiteX56" fmla="*/ 2296632 w 2371060"/>
              <a:gd name="connsiteY56" fmla="*/ 870456 h 1774708"/>
              <a:gd name="connsiteX57" fmla="*/ 2371060 w 2371060"/>
              <a:gd name="connsiteY57" fmla="*/ 636540 h 1774708"/>
              <a:gd name="connsiteX0" fmla="*/ 0 w 2371060"/>
              <a:gd name="connsiteY0" fmla="*/ 1210698 h 1774708"/>
              <a:gd name="connsiteX1" fmla="*/ 31897 w 2371060"/>
              <a:gd name="connsiteY1" fmla="*/ 1433982 h 1774708"/>
              <a:gd name="connsiteX2" fmla="*/ 95693 w 2371060"/>
              <a:gd name="connsiteY2" fmla="*/ 1497777 h 1774708"/>
              <a:gd name="connsiteX3" fmla="*/ 95693 w 2371060"/>
              <a:gd name="connsiteY3" fmla="*/ 1263861 h 1774708"/>
              <a:gd name="connsiteX4" fmla="*/ 116958 w 2371060"/>
              <a:gd name="connsiteY4" fmla="*/ 1423349 h 1774708"/>
              <a:gd name="connsiteX5" fmla="*/ 116958 w 2371060"/>
              <a:gd name="connsiteY5" fmla="*/ 1561572 h 1774708"/>
              <a:gd name="connsiteX6" fmla="*/ 191386 w 2371060"/>
              <a:gd name="connsiteY6" fmla="*/ 1370186 h 1774708"/>
              <a:gd name="connsiteX7" fmla="*/ 191386 w 2371060"/>
              <a:gd name="connsiteY7" fmla="*/ 1774224 h 1774708"/>
              <a:gd name="connsiteX8" fmla="*/ 297711 w 2371060"/>
              <a:gd name="connsiteY8" fmla="*/ 1455247 h 1774708"/>
              <a:gd name="connsiteX9" fmla="*/ 297711 w 2371060"/>
              <a:gd name="connsiteY9" fmla="*/ 1582837 h 1774708"/>
              <a:gd name="connsiteX10" fmla="*/ 308344 w 2371060"/>
              <a:gd name="connsiteY10" fmla="*/ 1295758 h 1774708"/>
              <a:gd name="connsiteX11" fmla="*/ 308344 w 2371060"/>
              <a:gd name="connsiteY11" fmla="*/ 1593470 h 1774708"/>
              <a:gd name="connsiteX12" fmla="*/ 361507 w 2371060"/>
              <a:gd name="connsiteY12" fmla="*/ 1380819 h 1774708"/>
              <a:gd name="connsiteX13" fmla="*/ 372139 w 2371060"/>
              <a:gd name="connsiteY13" fmla="*/ 1508410 h 1774708"/>
              <a:gd name="connsiteX14" fmla="*/ 478465 w 2371060"/>
              <a:gd name="connsiteY14" fmla="*/ 1168168 h 1774708"/>
              <a:gd name="connsiteX15" fmla="*/ 616688 w 2371060"/>
              <a:gd name="connsiteY15" fmla="*/ 1348921 h 1774708"/>
              <a:gd name="connsiteX16" fmla="*/ 659218 w 2371060"/>
              <a:gd name="connsiteY16" fmla="*/ 817293 h 1774708"/>
              <a:gd name="connsiteX17" fmla="*/ 691116 w 2371060"/>
              <a:gd name="connsiteY17" fmla="*/ 1083107 h 1774708"/>
              <a:gd name="connsiteX18" fmla="*/ 723014 w 2371060"/>
              <a:gd name="connsiteY18" fmla="*/ 912986 h 1774708"/>
              <a:gd name="connsiteX19" fmla="*/ 723014 w 2371060"/>
              <a:gd name="connsiteY19" fmla="*/ 998047 h 1774708"/>
              <a:gd name="connsiteX20" fmla="*/ 808074 w 2371060"/>
              <a:gd name="connsiteY20" fmla="*/ 881089 h 1774708"/>
              <a:gd name="connsiteX21" fmla="*/ 808074 w 2371060"/>
              <a:gd name="connsiteY21" fmla="*/ 1040577 h 1774708"/>
              <a:gd name="connsiteX22" fmla="*/ 882502 w 2371060"/>
              <a:gd name="connsiteY22" fmla="*/ 827926 h 1774708"/>
              <a:gd name="connsiteX23" fmla="*/ 882502 w 2371060"/>
              <a:gd name="connsiteY23" fmla="*/ 966149 h 1774708"/>
              <a:gd name="connsiteX24" fmla="*/ 956930 w 2371060"/>
              <a:gd name="connsiteY24" fmla="*/ 785396 h 1774708"/>
              <a:gd name="connsiteX25" fmla="*/ 999460 w 2371060"/>
              <a:gd name="connsiteY25" fmla="*/ 881089 h 1774708"/>
              <a:gd name="connsiteX26" fmla="*/ 1095153 w 2371060"/>
              <a:gd name="connsiteY26" fmla="*/ 30484 h 1774708"/>
              <a:gd name="connsiteX27" fmla="*/ 1095153 w 2371060"/>
              <a:gd name="connsiteY27" fmla="*/ 189972 h 1774708"/>
              <a:gd name="connsiteX28" fmla="*/ 1222744 w 2371060"/>
              <a:gd name="connsiteY28" fmla="*/ 200605 h 1774708"/>
              <a:gd name="connsiteX29" fmla="*/ 1243714 w 2371060"/>
              <a:gd name="connsiteY29" fmla="*/ 441019 h 1774708"/>
              <a:gd name="connsiteX30" fmla="*/ 1318437 w 2371060"/>
              <a:gd name="connsiteY30" fmla="*/ 455786 h 1774708"/>
              <a:gd name="connsiteX31" fmla="*/ 1350335 w 2371060"/>
              <a:gd name="connsiteY31" fmla="*/ 434521 h 1774708"/>
              <a:gd name="connsiteX32" fmla="*/ 1403497 w 2371060"/>
              <a:gd name="connsiteY32" fmla="*/ 349461 h 1774708"/>
              <a:gd name="connsiteX33" fmla="*/ 1403497 w 2371060"/>
              <a:gd name="connsiteY33" fmla="*/ 710968 h 1774708"/>
              <a:gd name="connsiteX34" fmla="*/ 1531088 w 2371060"/>
              <a:gd name="connsiteY34" fmla="*/ 402624 h 1774708"/>
              <a:gd name="connsiteX35" fmla="*/ 1541721 w 2371060"/>
              <a:gd name="connsiteY35" fmla="*/ 647172 h 1774708"/>
              <a:gd name="connsiteX36" fmla="*/ 1648046 w 2371060"/>
              <a:gd name="connsiteY36" fmla="*/ 381358 h 1774708"/>
              <a:gd name="connsiteX37" fmla="*/ 1648046 w 2371060"/>
              <a:gd name="connsiteY37" fmla="*/ 572744 h 1774708"/>
              <a:gd name="connsiteX38" fmla="*/ 1722474 w 2371060"/>
              <a:gd name="connsiteY38" fmla="*/ 317563 h 1774708"/>
              <a:gd name="connsiteX39" fmla="*/ 1733107 w 2371060"/>
              <a:gd name="connsiteY39" fmla="*/ 434521 h 1774708"/>
              <a:gd name="connsiteX40" fmla="*/ 1754372 w 2371060"/>
              <a:gd name="connsiteY40" fmla="*/ 615275 h 1774708"/>
              <a:gd name="connsiteX41" fmla="*/ 1796902 w 2371060"/>
              <a:gd name="connsiteY41" fmla="*/ 360093 h 1774708"/>
              <a:gd name="connsiteX42" fmla="*/ 1796902 w 2371060"/>
              <a:gd name="connsiteY42" fmla="*/ 562112 h 1774708"/>
              <a:gd name="connsiteX43" fmla="*/ 1860697 w 2371060"/>
              <a:gd name="connsiteY43" fmla="*/ 381358 h 1774708"/>
              <a:gd name="connsiteX44" fmla="*/ 1892595 w 2371060"/>
              <a:gd name="connsiteY44" fmla="*/ 976782 h 1774708"/>
              <a:gd name="connsiteX45" fmla="*/ 1956390 w 2371060"/>
              <a:gd name="connsiteY45" fmla="*/ 753498 h 1774708"/>
              <a:gd name="connsiteX46" fmla="*/ 1956390 w 2371060"/>
              <a:gd name="connsiteY46" fmla="*/ 838558 h 1774708"/>
              <a:gd name="connsiteX47" fmla="*/ 2020186 w 2371060"/>
              <a:gd name="connsiteY47" fmla="*/ 732233 h 1774708"/>
              <a:gd name="connsiteX48" fmla="*/ 2041451 w 2371060"/>
              <a:gd name="connsiteY48" fmla="*/ 774763 h 1774708"/>
              <a:gd name="connsiteX49" fmla="*/ 2094614 w 2371060"/>
              <a:gd name="connsiteY49" fmla="*/ 636540 h 1774708"/>
              <a:gd name="connsiteX50" fmla="*/ 2105246 w 2371060"/>
              <a:gd name="connsiteY50" fmla="*/ 955517 h 1774708"/>
              <a:gd name="connsiteX51" fmla="*/ 2105246 w 2371060"/>
              <a:gd name="connsiteY51" fmla="*/ 700335 h 1774708"/>
              <a:gd name="connsiteX52" fmla="*/ 2115879 w 2371060"/>
              <a:gd name="connsiteY52" fmla="*/ 849191 h 1774708"/>
              <a:gd name="connsiteX53" fmla="*/ 2158409 w 2371060"/>
              <a:gd name="connsiteY53" fmla="*/ 700335 h 1774708"/>
              <a:gd name="connsiteX54" fmla="*/ 2232837 w 2371060"/>
              <a:gd name="connsiteY54" fmla="*/ 796028 h 1774708"/>
              <a:gd name="connsiteX55" fmla="*/ 2296632 w 2371060"/>
              <a:gd name="connsiteY55" fmla="*/ 636540 h 1774708"/>
              <a:gd name="connsiteX56" fmla="*/ 2296632 w 2371060"/>
              <a:gd name="connsiteY56" fmla="*/ 870456 h 1774708"/>
              <a:gd name="connsiteX57" fmla="*/ 2371060 w 2371060"/>
              <a:gd name="connsiteY57" fmla="*/ 636540 h 1774708"/>
              <a:gd name="connsiteX0" fmla="*/ 0 w 2371060"/>
              <a:gd name="connsiteY0" fmla="*/ 1209736 h 1773746"/>
              <a:gd name="connsiteX1" fmla="*/ 31897 w 2371060"/>
              <a:gd name="connsiteY1" fmla="*/ 1433020 h 1773746"/>
              <a:gd name="connsiteX2" fmla="*/ 95693 w 2371060"/>
              <a:gd name="connsiteY2" fmla="*/ 1496815 h 1773746"/>
              <a:gd name="connsiteX3" fmla="*/ 95693 w 2371060"/>
              <a:gd name="connsiteY3" fmla="*/ 1262899 h 1773746"/>
              <a:gd name="connsiteX4" fmla="*/ 116958 w 2371060"/>
              <a:gd name="connsiteY4" fmla="*/ 1422387 h 1773746"/>
              <a:gd name="connsiteX5" fmla="*/ 116958 w 2371060"/>
              <a:gd name="connsiteY5" fmla="*/ 1560610 h 1773746"/>
              <a:gd name="connsiteX6" fmla="*/ 191386 w 2371060"/>
              <a:gd name="connsiteY6" fmla="*/ 1369224 h 1773746"/>
              <a:gd name="connsiteX7" fmla="*/ 191386 w 2371060"/>
              <a:gd name="connsiteY7" fmla="*/ 1773262 h 1773746"/>
              <a:gd name="connsiteX8" fmla="*/ 297711 w 2371060"/>
              <a:gd name="connsiteY8" fmla="*/ 1454285 h 1773746"/>
              <a:gd name="connsiteX9" fmla="*/ 297711 w 2371060"/>
              <a:gd name="connsiteY9" fmla="*/ 1581875 h 1773746"/>
              <a:gd name="connsiteX10" fmla="*/ 308344 w 2371060"/>
              <a:gd name="connsiteY10" fmla="*/ 1294796 h 1773746"/>
              <a:gd name="connsiteX11" fmla="*/ 308344 w 2371060"/>
              <a:gd name="connsiteY11" fmla="*/ 1592508 h 1773746"/>
              <a:gd name="connsiteX12" fmla="*/ 361507 w 2371060"/>
              <a:gd name="connsiteY12" fmla="*/ 1379857 h 1773746"/>
              <a:gd name="connsiteX13" fmla="*/ 372139 w 2371060"/>
              <a:gd name="connsiteY13" fmla="*/ 1507448 h 1773746"/>
              <a:gd name="connsiteX14" fmla="*/ 478465 w 2371060"/>
              <a:gd name="connsiteY14" fmla="*/ 1167206 h 1773746"/>
              <a:gd name="connsiteX15" fmla="*/ 616688 w 2371060"/>
              <a:gd name="connsiteY15" fmla="*/ 1347959 h 1773746"/>
              <a:gd name="connsiteX16" fmla="*/ 659218 w 2371060"/>
              <a:gd name="connsiteY16" fmla="*/ 816331 h 1773746"/>
              <a:gd name="connsiteX17" fmla="*/ 691116 w 2371060"/>
              <a:gd name="connsiteY17" fmla="*/ 1082145 h 1773746"/>
              <a:gd name="connsiteX18" fmla="*/ 723014 w 2371060"/>
              <a:gd name="connsiteY18" fmla="*/ 912024 h 1773746"/>
              <a:gd name="connsiteX19" fmla="*/ 723014 w 2371060"/>
              <a:gd name="connsiteY19" fmla="*/ 997085 h 1773746"/>
              <a:gd name="connsiteX20" fmla="*/ 808074 w 2371060"/>
              <a:gd name="connsiteY20" fmla="*/ 880127 h 1773746"/>
              <a:gd name="connsiteX21" fmla="*/ 808074 w 2371060"/>
              <a:gd name="connsiteY21" fmla="*/ 1039615 h 1773746"/>
              <a:gd name="connsiteX22" fmla="*/ 882502 w 2371060"/>
              <a:gd name="connsiteY22" fmla="*/ 826964 h 1773746"/>
              <a:gd name="connsiteX23" fmla="*/ 882502 w 2371060"/>
              <a:gd name="connsiteY23" fmla="*/ 965187 h 1773746"/>
              <a:gd name="connsiteX24" fmla="*/ 956930 w 2371060"/>
              <a:gd name="connsiteY24" fmla="*/ 784434 h 1773746"/>
              <a:gd name="connsiteX25" fmla="*/ 999460 w 2371060"/>
              <a:gd name="connsiteY25" fmla="*/ 880127 h 1773746"/>
              <a:gd name="connsiteX26" fmla="*/ 1095153 w 2371060"/>
              <a:gd name="connsiteY26" fmla="*/ 29522 h 1773746"/>
              <a:gd name="connsiteX27" fmla="*/ 1139603 w 2371060"/>
              <a:gd name="connsiteY27" fmla="*/ 195360 h 1773746"/>
              <a:gd name="connsiteX28" fmla="*/ 1222744 w 2371060"/>
              <a:gd name="connsiteY28" fmla="*/ 199643 h 1773746"/>
              <a:gd name="connsiteX29" fmla="*/ 1243714 w 2371060"/>
              <a:gd name="connsiteY29" fmla="*/ 440057 h 1773746"/>
              <a:gd name="connsiteX30" fmla="*/ 1318437 w 2371060"/>
              <a:gd name="connsiteY30" fmla="*/ 454824 h 1773746"/>
              <a:gd name="connsiteX31" fmla="*/ 1350335 w 2371060"/>
              <a:gd name="connsiteY31" fmla="*/ 433559 h 1773746"/>
              <a:gd name="connsiteX32" fmla="*/ 1403497 w 2371060"/>
              <a:gd name="connsiteY32" fmla="*/ 348499 h 1773746"/>
              <a:gd name="connsiteX33" fmla="*/ 1403497 w 2371060"/>
              <a:gd name="connsiteY33" fmla="*/ 710006 h 1773746"/>
              <a:gd name="connsiteX34" fmla="*/ 1531088 w 2371060"/>
              <a:gd name="connsiteY34" fmla="*/ 401662 h 1773746"/>
              <a:gd name="connsiteX35" fmla="*/ 1541721 w 2371060"/>
              <a:gd name="connsiteY35" fmla="*/ 646210 h 1773746"/>
              <a:gd name="connsiteX36" fmla="*/ 1648046 w 2371060"/>
              <a:gd name="connsiteY36" fmla="*/ 380396 h 1773746"/>
              <a:gd name="connsiteX37" fmla="*/ 1648046 w 2371060"/>
              <a:gd name="connsiteY37" fmla="*/ 571782 h 1773746"/>
              <a:gd name="connsiteX38" fmla="*/ 1722474 w 2371060"/>
              <a:gd name="connsiteY38" fmla="*/ 316601 h 1773746"/>
              <a:gd name="connsiteX39" fmla="*/ 1733107 w 2371060"/>
              <a:gd name="connsiteY39" fmla="*/ 433559 h 1773746"/>
              <a:gd name="connsiteX40" fmla="*/ 1754372 w 2371060"/>
              <a:gd name="connsiteY40" fmla="*/ 614313 h 1773746"/>
              <a:gd name="connsiteX41" fmla="*/ 1796902 w 2371060"/>
              <a:gd name="connsiteY41" fmla="*/ 359131 h 1773746"/>
              <a:gd name="connsiteX42" fmla="*/ 1796902 w 2371060"/>
              <a:gd name="connsiteY42" fmla="*/ 561150 h 1773746"/>
              <a:gd name="connsiteX43" fmla="*/ 1860697 w 2371060"/>
              <a:gd name="connsiteY43" fmla="*/ 380396 h 1773746"/>
              <a:gd name="connsiteX44" fmla="*/ 1892595 w 2371060"/>
              <a:gd name="connsiteY44" fmla="*/ 975820 h 1773746"/>
              <a:gd name="connsiteX45" fmla="*/ 1956390 w 2371060"/>
              <a:gd name="connsiteY45" fmla="*/ 752536 h 1773746"/>
              <a:gd name="connsiteX46" fmla="*/ 1956390 w 2371060"/>
              <a:gd name="connsiteY46" fmla="*/ 837596 h 1773746"/>
              <a:gd name="connsiteX47" fmla="*/ 2020186 w 2371060"/>
              <a:gd name="connsiteY47" fmla="*/ 731271 h 1773746"/>
              <a:gd name="connsiteX48" fmla="*/ 2041451 w 2371060"/>
              <a:gd name="connsiteY48" fmla="*/ 773801 h 1773746"/>
              <a:gd name="connsiteX49" fmla="*/ 2094614 w 2371060"/>
              <a:gd name="connsiteY49" fmla="*/ 635578 h 1773746"/>
              <a:gd name="connsiteX50" fmla="*/ 2105246 w 2371060"/>
              <a:gd name="connsiteY50" fmla="*/ 954555 h 1773746"/>
              <a:gd name="connsiteX51" fmla="*/ 2105246 w 2371060"/>
              <a:gd name="connsiteY51" fmla="*/ 699373 h 1773746"/>
              <a:gd name="connsiteX52" fmla="*/ 2115879 w 2371060"/>
              <a:gd name="connsiteY52" fmla="*/ 848229 h 1773746"/>
              <a:gd name="connsiteX53" fmla="*/ 2158409 w 2371060"/>
              <a:gd name="connsiteY53" fmla="*/ 699373 h 1773746"/>
              <a:gd name="connsiteX54" fmla="*/ 2232837 w 2371060"/>
              <a:gd name="connsiteY54" fmla="*/ 795066 h 1773746"/>
              <a:gd name="connsiteX55" fmla="*/ 2296632 w 2371060"/>
              <a:gd name="connsiteY55" fmla="*/ 635578 h 1773746"/>
              <a:gd name="connsiteX56" fmla="*/ 2296632 w 2371060"/>
              <a:gd name="connsiteY56" fmla="*/ 869494 h 1773746"/>
              <a:gd name="connsiteX57" fmla="*/ 2371060 w 2371060"/>
              <a:gd name="connsiteY57" fmla="*/ 635578 h 177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371060" h="1773746">
                <a:moveTo>
                  <a:pt x="0" y="1209736"/>
                </a:moveTo>
                <a:cubicBezTo>
                  <a:pt x="7974" y="1297455"/>
                  <a:pt x="15948" y="1385174"/>
                  <a:pt x="31897" y="1433020"/>
                </a:cubicBezTo>
                <a:cubicBezTo>
                  <a:pt x="47846" y="1480866"/>
                  <a:pt x="85060" y="1525169"/>
                  <a:pt x="95693" y="1496815"/>
                </a:cubicBezTo>
                <a:cubicBezTo>
                  <a:pt x="106326" y="1468461"/>
                  <a:pt x="92149" y="1275304"/>
                  <a:pt x="95693" y="1262899"/>
                </a:cubicBezTo>
                <a:cubicBezTo>
                  <a:pt x="99237" y="1250494"/>
                  <a:pt x="113414" y="1372769"/>
                  <a:pt x="116958" y="1422387"/>
                </a:cubicBezTo>
                <a:cubicBezTo>
                  <a:pt x="120502" y="1472005"/>
                  <a:pt x="104553" y="1569470"/>
                  <a:pt x="116958" y="1560610"/>
                </a:cubicBezTo>
                <a:cubicBezTo>
                  <a:pt x="129363" y="1551750"/>
                  <a:pt x="178981" y="1333782"/>
                  <a:pt x="191386" y="1369224"/>
                </a:cubicBezTo>
                <a:cubicBezTo>
                  <a:pt x="203791" y="1404666"/>
                  <a:pt x="173665" y="1759085"/>
                  <a:pt x="191386" y="1773262"/>
                </a:cubicBezTo>
                <a:cubicBezTo>
                  <a:pt x="209107" y="1787439"/>
                  <a:pt x="279990" y="1486183"/>
                  <a:pt x="297711" y="1454285"/>
                </a:cubicBezTo>
                <a:cubicBezTo>
                  <a:pt x="315432" y="1422387"/>
                  <a:pt x="295939" y="1608456"/>
                  <a:pt x="297711" y="1581875"/>
                </a:cubicBezTo>
                <a:cubicBezTo>
                  <a:pt x="299483" y="1555294"/>
                  <a:pt x="306572" y="1293024"/>
                  <a:pt x="308344" y="1294796"/>
                </a:cubicBezTo>
                <a:cubicBezTo>
                  <a:pt x="310116" y="1296568"/>
                  <a:pt x="299484" y="1578331"/>
                  <a:pt x="308344" y="1592508"/>
                </a:cubicBezTo>
                <a:cubicBezTo>
                  <a:pt x="317204" y="1606685"/>
                  <a:pt x="350875" y="1394034"/>
                  <a:pt x="361507" y="1379857"/>
                </a:cubicBezTo>
                <a:cubicBezTo>
                  <a:pt x="372139" y="1365680"/>
                  <a:pt x="352646" y="1542890"/>
                  <a:pt x="372139" y="1507448"/>
                </a:cubicBezTo>
                <a:cubicBezTo>
                  <a:pt x="391632" y="1472006"/>
                  <a:pt x="437707" y="1193787"/>
                  <a:pt x="478465" y="1167206"/>
                </a:cubicBezTo>
                <a:cubicBezTo>
                  <a:pt x="519223" y="1140625"/>
                  <a:pt x="586563" y="1406438"/>
                  <a:pt x="616688" y="1347959"/>
                </a:cubicBezTo>
                <a:cubicBezTo>
                  <a:pt x="646813" y="1289480"/>
                  <a:pt x="646813" y="860633"/>
                  <a:pt x="659218" y="816331"/>
                </a:cubicBezTo>
                <a:cubicBezTo>
                  <a:pt x="671623" y="772029"/>
                  <a:pt x="680483" y="1066196"/>
                  <a:pt x="691116" y="1082145"/>
                </a:cubicBezTo>
                <a:cubicBezTo>
                  <a:pt x="701749" y="1098094"/>
                  <a:pt x="717698" y="926201"/>
                  <a:pt x="723014" y="912024"/>
                </a:cubicBezTo>
                <a:cubicBezTo>
                  <a:pt x="728330" y="897847"/>
                  <a:pt x="708837" y="1002401"/>
                  <a:pt x="723014" y="997085"/>
                </a:cubicBezTo>
                <a:cubicBezTo>
                  <a:pt x="737191" y="991769"/>
                  <a:pt x="793897" y="873039"/>
                  <a:pt x="808074" y="880127"/>
                </a:cubicBezTo>
                <a:cubicBezTo>
                  <a:pt x="822251" y="887215"/>
                  <a:pt x="795669" y="1048475"/>
                  <a:pt x="808074" y="1039615"/>
                </a:cubicBezTo>
                <a:cubicBezTo>
                  <a:pt x="820479" y="1030755"/>
                  <a:pt x="870097" y="839369"/>
                  <a:pt x="882502" y="826964"/>
                </a:cubicBezTo>
                <a:cubicBezTo>
                  <a:pt x="894907" y="814559"/>
                  <a:pt x="870097" y="972275"/>
                  <a:pt x="882502" y="965187"/>
                </a:cubicBezTo>
                <a:cubicBezTo>
                  <a:pt x="894907" y="958099"/>
                  <a:pt x="937437" y="798611"/>
                  <a:pt x="956930" y="784434"/>
                </a:cubicBezTo>
                <a:cubicBezTo>
                  <a:pt x="976423" y="770257"/>
                  <a:pt x="976423" y="1005946"/>
                  <a:pt x="999460" y="880127"/>
                </a:cubicBezTo>
                <a:cubicBezTo>
                  <a:pt x="1022497" y="754308"/>
                  <a:pt x="1071796" y="143650"/>
                  <a:pt x="1095153" y="29522"/>
                </a:cubicBezTo>
                <a:cubicBezTo>
                  <a:pt x="1118510" y="-84606"/>
                  <a:pt x="1118338" y="167006"/>
                  <a:pt x="1139603" y="195360"/>
                </a:cubicBezTo>
                <a:cubicBezTo>
                  <a:pt x="1160868" y="223714"/>
                  <a:pt x="1205392" y="158860"/>
                  <a:pt x="1222744" y="199643"/>
                </a:cubicBezTo>
                <a:cubicBezTo>
                  <a:pt x="1240096" y="240426"/>
                  <a:pt x="1227765" y="397527"/>
                  <a:pt x="1243714" y="440057"/>
                </a:cubicBezTo>
                <a:cubicBezTo>
                  <a:pt x="1259663" y="482587"/>
                  <a:pt x="1300667" y="455907"/>
                  <a:pt x="1318437" y="454824"/>
                </a:cubicBezTo>
                <a:cubicBezTo>
                  <a:pt x="1336207" y="453741"/>
                  <a:pt x="1336158" y="451280"/>
                  <a:pt x="1350335" y="433559"/>
                </a:cubicBezTo>
                <a:cubicBezTo>
                  <a:pt x="1364512" y="415838"/>
                  <a:pt x="1394637" y="302424"/>
                  <a:pt x="1403497" y="348499"/>
                </a:cubicBezTo>
                <a:cubicBezTo>
                  <a:pt x="1412357" y="394574"/>
                  <a:pt x="1382232" y="701146"/>
                  <a:pt x="1403497" y="710006"/>
                </a:cubicBezTo>
                <a:cubicBezTo>
                  <a:pt x="1424762" y="718866"/>
                  <a:pt x="1508051" y="412295"/>
                  <a:pt x="1531088" y="401662"/>
                </a:cubicBezTo>
                <a:cubicBezTo>
                  <a:pt x="1554125" y="391029"/>
                  <a:pt x="1522228" y="649754"/>
                  <a:pt x="1541721" y="646210"/>
                </a:cubicBezTo>
                <a:cubicBezTo>
                  <a:pt x="1561214" y="642666"/>
                  <a:pt x="1630325" y="392801"/>
                  <a:pt x="1648046" y="380396"/>
                </a:cubicBezTo>
                <a:cubicBezTo>
                  <a:pt x="1665767" y="367991"/>
                  <a:pt x="1635641" y="582414"/>
                  <a:pt x="1648046" y="571782"/>
                </a:cubicBezTo>
                <a:cubicBezTo>
                  <a:pt x="1660451" y="561150"/>
                  <a:pt x="1708297" y="339638"/>
                  <a:pt x="1722474" y="316601"/>
                </a:cubicBezTo>
                <a:cubicBezTo>
                  <a:pt x="1736651" y="293564"/>
                  <a:pt x="1727791" y="383940"/>
                  <a:pt x="1733107" y="433559"/>
                </a:cubicBezTo>
                <a:cubicBezTo>
                  <a:pt x="1738423" y="483178"/>
                  <a:pt x="1743740" y="626718"/>
                  <a:pt x="1754372" y="614313"/>
                </a:cubicBezTo>
                <a:cubicBezTo>
                  <a:pt x="1765004" y="601908"/>
                  <a:pt x="1789814" y="367992"/>
                  <a:pt x="1796902" y="359131"/>
                </a:cubicBezTo>
                <a:cubicBezTo>
                  <a:pt x="1803990" y="350270"/>
                  <a:pt x="1786270" y="557606"/>
                  <a:pt x="1796902" y="561150"/>
                </a:cubicBezTo>
                <a:cubicBezTo>
                  <a:pt x="1807534" y="564694"/>
                  <a:pt x="1844748" y="311284"/>
                  <a:pt x="1860697" y="380396"/>
                </a:cubicBezTo>
                <a:cubicBezTo>
                  <a:pt x="1876646" y="449508"/>
                  <a:pt x="1876646" y="913797"/>
                  <a:pt x="1892595" y="975820"/>
                </a:cubicBezTo>
                <a:cubicBezTo>
                  <a:pt x="1908544" y="1037843"/>
                  <a:pt x="1945758" y="775573"/>
                  <a:pt x="1956390" y="752536"/>
                </a:cubicBezTo>
                <a:cubicBezTo>
                  <a:pt x="1967022" y="729499"/>
                  <a:pt x="1945757" y="841140"/>
                  <a:pt x="1956390" y="837596"/>
                </a:cubicBezTo>
                <a:cubicBezTo>
                  <a:pt x="1967023" y="834052"/>
                  <a:pt x="2006009" y="741903"/>
                  <a:pt x="2020186" y="731271"/>
                </a:cubicBezTo>
                <a:cubicBezTo>
                  <a:pt x="2034363" y="720639"/>
                  <a:pt x="2029046" y="789750"/>
                  <a:pt x="2041451" y="773801"/>
                </a:cubicBezTo>
                <a:cubicBezTo>
                  <a:pt x="2053856" y="757852"/>
                  <a:pt x="2083981" y="605452"/>
                  <a:pt x="2094614" y="635578"/>
                </a:cubicBezTo>
                <a:cubicBezTo>
                  <a:pt x="2105247" y="665704"/>
                  <a:pt x="2103474" y="943922"/>
                  <a:pt x="2105246" y="954555"/>
                </a:cubicBezTo>
                <a:cubicBezTo>
                  <a:pt x="2107018" y="965188"/>
                  <a:pt x="2103474" y="717094"/>
                  <a:pt x="2105246" y="699373"/>
                </a:cubicBezTo>
                <a:cubicBezTo>
                  <a:pt x="2107018" y="681652"/>
                  <a:pt x="2107019" y="848229"/>
                  <a:pt x="2115879" y="848229"/>
                </a:cubicBezTo>
                <a:cubicBezTo>
                  <a:pt x="2124739" y="848229"/>
                  <a:pt x="2138916" y="708233"/>
                  <a:pt x="2158409" y="699373"/>
                </a:cubicBezTo>
                <a:cubicBezTo>
                  <a:pt x="2177902" y="690513"/>
                  <a:pt x="2209800" y="805699"/>
                  <a:pt x="2232837" y="795066"/>
                </a:cubicBezTo>
                <a:cubicBezTo>
                  <a:pt x="2255874" y="784433"/>
                  <a:pt x="2286000" y="623173"/>
                  <a:pt x="2296632" y="635578"/>
                </a:cubicBezTo>
                <a:cubicBezTo>
                  <a:pt x="2307264" y="647983"/>
                  <a:pt x="2284227" y="869494"/>
                  <a:pt x="2296632" y="869494"/>
                </a:cubicBezTo>
                <a:cubicBezTo>
                  <a:pt x="2309037" y="869494"/>
                  <a:pt x="2371060" y="635578"/>
                  <a:pt x="2371060" y="635578"/>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2" name="Freeform 31"/>
          <p:cNvSpPr/>
          <p:nvPr/>
        </p:nvSpPr>
        <p:spPr>
          <a:xfrm>
            <a:off x="4083439" y="1716982"/>
            <a:ext cx="1821744" cy="923299"/>
          </a:xfrm>
          <a:custGeom>
            <a:avLst/>
            <a:gdLst>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17600 w 2428992"/>
              <a:gd name="connsiteY31" fmla="*/ 571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12950 w 2428992"/>
              <a:gd name="connsiteY58" fmla="*/ 419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55700 w 2428992"/>
              <a:gd name="connsiteY31" fmla="*/ 825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12950 w 2428992"/>
              <a:gd name="connsiteY58" fmla="*/ 419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55700 w 2428992"/>
              <a:gd name="connsiteY31" fmla="*/ 825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32000 w 2428992"/>
              <a:gd name="connsiteY58" fmla="*/ 292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428992" h="1231065">
                <a:moveTo>
                  <a:pt x="0" y="781050"/>
                </a:moveTo>
                <a:cubicBezTo>
                  <a:pt x="26458" y="649287"/>
                  <a:pt x="52917" y="517525"/>
                  <a:pt x="69850" y="533400"/>
                </a:cubicBezTo>
                <a:cubicBezTo>
                  <a:pt x="86783" y="549275"/>
                  <a:pt x="92075" y="866775"/>
                  <a:pt x="101600" y="876300"/>
                </a:cubicBezTo>
                <a:cubicBezTo>
                  <a:pt x="111125" y="885825"/>
                  <a:pt x="115358" y="709083"/>
                  <a:pt x="127000" y="590550"/>
                </a:cubicBezTo>
                <a:cubicBezTo>
                  <a:pt x="138642" y="472017"/>
                  <a:pt x="159808" y="215900"/>
                  <a:pt x="171450" y="165100"/>
                </a:cubicBezTo>
                <a:cubicBezTo>
                  <a:pt x="183092" y="114300"/>
                  <a:pt x="186267" y="274108"/>
                  <a:pt x="196850" y="285750"/>
                </a:cubicBezTo>
                <a:cubicBezTo>
                  <a:pt x="207433" y="297392"/>
                  <a:pt x="229658" y="219075"/>
                  <a:pt x="234950" y="234950"/>
                </a:cubicBezTo>
                <a:cubicBezTo>
                  <a:pt x="240242" y="250825"/>
                  <a:pt x="220133" y="374650"/>
                  <a:pt x="228600" y="381000"/>
                </a:cubicBezTo>
                <a:cubicBezTo>
                  <a:pt x="237067" y="387350"/>
                  <a:pt x="271992" y="281517"/>
                  <a:pt x="285750" y="273050"/>
                </a:cubicBezTo>
                <a:cubicBezTo>
                  <a:pt x="299508" y="264583"/>
                  <a:pt x="297392" y="330200"/>
                  <a:pt x="311150" y="330200"/>
                </a:cubicBezTo>
                <a:cubicBezTo>
                  <a:pt x="324908" y="330200"/>
                  <a:pt x="358775" y="274108"/>
                  <a:pt x="368300" y="273050"/>
                </a:cubicBezTo>
                <a:cubicBezTo>
                  <a:pt x="377825" y="271992"/>
                  <a:pt x="343958" y="333375"/>
                  <a:pt x="368300" y="323850"/>
                </a:cubicBezTo>
                <a:cubicBezTo>
                  <a:pt x="392642" y="314325"/>
                  <a:pt x="480483" y="221192"/>
                  <a:pt x="514350" y="215900"/>
                </a:cubicBezTo>
                <a:cubicBezTo>
                  <a:pt x="548217" y="210608"/>
                  <a:pt x="551392" y="212725"/>
                  <a:pt x="571500" y="292100"/>
                </a:cubicBezTo>
                <a:cubicBezTo>
                  <a:pt x="591608" y="371475"/>
                  <a:pt x="620183" y="642408"/>
                  <a:pt x="635000" y="692150"/>
                </a:cubicBezTo>
                <a:cubicBezTo>
                  <a:pt x="649817" y="741892"/>
                  <a:pt x="651933" y="590550"/>
                  <a:pt x="660400" y="590550"/>
                </a:cubicBezTo>
                <a:cubicBezTo>
                  <a:pt x="668867" y="590550"/>
                  <a:pt x="676275" y="690033"/>
                  <a:pt x="685800" y="692150"/>
                </a:cubicBezTo>
                <a:cubicBezTo>
                  <a:pt x="695325" y="694267"/>
                  <a:pt x="706967" y="604308"/>
                  <a:pt x="717550" y="603250"/>
                </a:cubicBezTo>
                <a:cubicBezTo>
                  <a:pt x="728133" y="602192"/>
                  <a:pt x="735542" y="680508"/>
                  <a:pt x="749300" y="685800"/>
                </a:cubicBezTo>
                <a:cubicBezTo>
                  <a:pt x="763058" y="691092"/>
                  <a:pt x="788458" y="635000"/>
                  <a:pt x="800100" y="635000"/>
                </a:cubicBezTo>
                <a:cubicBezTo>
                  <a:pt x="811742" y="635000"/>
                  <a:pt x="813858" y="685800"/>
                  <a:pt x="819150" y="685800"/>
                </a:cubicBezTo>
                <a:cubicBezTo>
                  <a:pt x="824442" y="685800"/>
                  <a:pt x="827617" y="576792"/>
                  <a:pt x="831850" y="635000"/>
                </a:cubicBezTo>
                <a:cubicBezTo>
                  <a:pt x="836083" y="693208"/>
                  <a:pt x="832908" y="938742"/>
                  <a:pt x="844550" y="1035050"/>
                </a:cubicBezTo>
                <a:cubicBezTo>
                  <a:pt x="856192" y="1131358"/>
                  <a:pt x="886883" y="1283758"/>
                  <a:pt x="901700" y="1212850"/>
                </a:cubicBezTo>
                <a:cubicBezTo>
                  <a:pt x="916517" y="1141942"/>
                  <a:pt x="928158" y="699558"/>
                  <a:pt x="933450" y="609600"/>
                </a:cubicBezTo>
                <a:cubicBezTo>
                  <a:pt x="938742" y="519642"/>
                  <a:pt x="927100" y="672042"/>
                  <a:pt x="933450" y="673100"/>
                </a:cubicBezTo>
                <a:cubicBezTo>
                  <a:pt x="939800" y="674158"/>
                  <a:pt x="963083" y="618067"/>
                  <a:pt x="971550" y="615950"/>
                </a:cubicBezTo>
                <a:cubicBezTo>
                  <a:pt x="980017" y="613833"/>
                  <a:pt x="980017" y="663575"/>
                  <a:pt x="984250" y="660400"/>
                </a:cubicBezTo>
                <a:cubicBezTo>
                  <a:pt x="988483" y="657225"/>
                  <a:pt x="988483" y="592667"/>
                  <a:pt x="996950" y="596900"/>
                </a:cubicBezTo>
                <a:cubicBezTo>
                  <a:pt x="1005417" y="601133"/>
                  <a:pt x="1016000" y="717550"/>
                  <a:pt x="1035050" y="685800"/>
                </a:cubicBezTo>
                <a:cubicBezTo>
                  <a:pt x="1054100" y="654050"/>
                  <a:pt x="1091142" y="383117"/>
                  <a:pt x="1111250" y="406400"/>
                </a:cubicBezTo>
                <a:cubicBezTo>
                  <a:pt x="1131358" y="429683"/>
                  <a:pt x="1143000" y="806450"/>
                  <a:pt x="1155700" y="825500"/>
                </a:cubicBezTo>
                <a:cubicBezTo>
                  <a:pt x="1168400" y="844550"/>
                  <a:pt x="1166283" y="573617"/>
                  <a:pt x="1187450" y="520700"/>
                </a:cubicBezTo>
                <a:cubicBezTo>
                  <a:pt x="1208617" y="467783"/>
                  <a:pt x="1267883" y="502708"/>
                  <a:pt x="1282700" y="508000"/>
                </a:cubicBezTo>
                <a:cubicBezTo>
                  <a:pt x="1297517" y="513292"/>
                  <a:pt x="1262592" y="543983"/>
                  <a:pt x="1276350" y="552450"/>
                </a:cubicBezTo>
                <a:cubicBezTo>
                  <a:pt x="1290108" y="560917"/>
                  <a:pt x="1350433" y="565150"/>
                  <a:pt x="1365250" y="558800"/>
                </a:cubicBezTo>
                <a:cubicBezTo>
                  <a:pt x="1380067" y="552450"/>
                  <a:pt x="1355725" y="516467"/>
                  <a:pt x="1365250" y="514350"/>
                </a:cubicBezTo>
                <a:cubicBezTo>
                  <a:pt x="1374775" y="512233"/>
                  <a:pt x="1409700" y="556683"/>
                  <a:pt x="1422400" y="546100"/>
                </a:cubicBezTo>
                <a:cubicBezTo>
                  <a:pt x="1435100" y="535517"/>
                  <a:pt x="1435100" y="452967"/>
                  <a:pt x="1441450" y="450850"/>
                </a:cubicBezTo>
                <a:cubicBezTo>
                  <a:pt x="1447800" y="448733"/>
                  <a:pt x="1449917" y="546100"/>
                  <a:pt x="1460500" y="533400"/>
                </a:cubicBezTo>
                <a:cubicBezTo>
                  <a:pt x="1471083" y="520700"/>
                  <a:pt x="1495425" y="378883"/>
                  <a:pt x="1504950" y="374650"/>
                </a:cubicBezTo>
                <a:cubicBezTo>
                  <a:pt x="1514475" y="370417"/>
                  <a:pt x="1509183" y="500592"/>
                  <a:pt x="1517650" y="508000"/>
                </a:cubicBezTo>
                <a:cubicBezTo>
                  <a:pt x="1526117" y="515408"/>
                  <a:pt x="1540934" y="407458"/>
                  <a:pt x="1555750" y="419100"/>
                </a:cubicBezTo>
                <a:cubicBezTo>
                  <a:pt x="1570566" y="430742"/>
                  <a:pt x="1597025" y="591608"/>
                  <a:pt x="1606550" y="577850"/>
                </a:cubicBezTo>
                <a:cubicBezTo>
                  <a:pt x="1616075" y="564092"/>
                  <a:pt x="1611842" y="338667"/>
                  <a:pt x="1612900" y="336550"/>
                </a:cubicBezTo>
                <a:cubicBezTo>
                  <a:pt x="1613958" y="334433"/>
                  <a:pt x="1602317" y="537633"/>
                  <a:pt x="1612900" y="565150"/>
                </a:cubicBezTo>
                <a:cubicBezTo>
                  <a:pt x="1623483" y="592667"/>
                  <a:pt x="1656292" y="539750"/>
                  <a:pt x="1676400" y="501650"/>
                </a:cubicBezTo>
                <a:cubicBezTo>
                  <a:pt x="1696508" y="463550"/>
                  <a:pt x="1724025" y="334433"/>
                  <a:pt x="1733550" y="336550"/>
                </a:cubicBezTo>
                <a:cubicBezTo>
                  <a:pt x="1743075" y="338667"/>
                  <a:pt x="1732492" y="501650"/>
                  <a:pt x="1733550" y="514350"/>
                </a:cubicBezTo>
                <a:cubicBezTo>
                  <a:pt x="1734608" y="527050"/>
                  <a:pt x="1734608" y="426508"/>
                  <a:pt x="1739900" y="412750"/>
                </a:cubicBezTo>
                <a:cubicBezTo>
                  <a:pt x="1745192" y="398992"/>
                  <a:pt x="1761067" y="421217"/>
                  <a:pt x="1765300" y="431800"/>
                </a:cubicBezTo>
                <a:cubicBezTo>
                  <a:pt x="1769533" y="442383"/>
                  <a:pt x="1755775" y="476250"/>
                  <a:pt x="1765300" y="476250"/>
                </a:cubicBezTo>
                <a:cubicBezTo>
                  <a:pt x="1774825" y="476250"/>
                  <a:pt x="1812925" y="430742"/>
                  <a:pt x="1822450" y="431800"/>
                </a:cubicBezTo>
                <a:cubicBezTo>
                  <a:pt x="1831975" y="432858"/>
                  <a:pt x="1820333" y="480483"/>
                  <a:pt x="1822450" y="482600"/>
                </a:cubicBezTo>
                <a:cubicBezTo>
                  <a:pt x="1824567" y="484717"/>
                  <a:pt x="1824567" y="441325"/>
                  <a:pt x="1835150" y="444500"/>
                </a:cubicBezTo>
                <a:cubicBezTo>
                  <a:pt x="1845733" y="447675"/>
                  <a:pt x="1875367" y="505883"/>
                  <a:pt x="1885950" y="501650"/>
                </a:cubicBezTo>
                <a:cubicBezTo>
                  <a:pt x="1896533" y="497417"/>
                  <a:pt x="1878542" y="418042"/>
                  <a:pt x="1898650" y="419100"/>
                </a:cubicBezTo>
                <a:cubicBezTo>
                  <a:pt x="1918758" y="420158"/>
                  <a:pt x="1984375" y="529167"/>
                  <a:pt x="2006600" y="508000"/>
                </a:cubicBezTo>
                <a:cubicBezTo>
                  <a:pt x="2028825" y="486833"/>
                  <a:pt x="2024592" y="285750"/>
                  <a:pt x="2032000" y="292100"/>
                </a:cubicBezTo>
                <a:cubicBezTo>
                  <a:pt x="2039408" y="298450"/>
                  <a:pt x="2037292" y="566208"/>
                  <a:pt x="2051050" y="546100"/>
                </a:cubicBezTo>
                <a:cubicBezTo>
                  <a:pt x="2064808" y="525992"/>
                  <a:pt x="2099733" y="213783"/>
                  <a:pt x="2114550" y="171450"/>
                </a:cubicBezTo>
                <a:cubicBezTo>
                  <a:pt x="2129367" y="129117"/>
                  <a:pt x="2134658" y="287867"/>
                  <a:pt x="2139950" y="292100"/>
                </a:cubicBezTo>
                <a:cubicBezTo>
                  <a:pt x="2145242" y="296333"/>
                  <a:pt x="2137833" y="202142"/>
                  <a:pt x="2146300" y="196850"/>
                </a:cubicBezTo>
                <a:cubicBezTo>
                  <a:pt x="2154767" y="191558"/>
                  <a:pt x="2178050" y="265642"/>
                  <a:pt x="2190750" y="260350"/>
                </a:cubicBezTo>
                <a:cubicBezTo>
                  <a:pt x="2203450" y="255058"/>
                  <a:pt x="2217208" y="169333"/>
                  <a:pt x="2222500" y="165100"/>
                </a:cubicBezTo>
                <a:cubicBezTo>
                  <a:pt x="2227792" y="160867"/>
                  <a:pt x="2208742" y="238125"/>
                  <a:pt x="2222500" y="234950"/>
                </a:cubicBezTo>
                <a:cubicBezTo>
                  <a:pt x="2236258" y="231775"/>
                  <a:pt x="2291292" y="140758"/>
                  <a:pt x="2305050" y="146050"/>
                </a:cubicBezTo>
                <a:cubicBezTo>
                  <a:pt x="2318808" y="151342"/>
                  <a:pt x="2300817" y="257175"/>
                  <a:pt x="2305050" y="266700"/>
                </a:cubicBezTo>
                <a:cubicBezTo>
                  <a:pt x="2309283" y="276225"/>
                  <a:pt x="2323042" y="204258"/>
                  <a:pt x="2330450" y="203200"/>
                </a:cubicBezTo>
                <a:cubicBezTo>
                  <a:pt x="2337858" y="202142"/>
                  <a:pt x="2346325" y="277283"/>
                  <a:pt x="2349500" y="260350"/>
                </a:cubicBezTo>
                <a:cubicBezTo>
                  <a:pt x="2352675" y="243417"/>
                  <a:pt x="2349500" y="101600"/>
                  <a:pt x="2349500" y="101600"/>
                </a:cubicBezTo>
                <a:cubicBezTo>
                  <a:pt x="2349500" y="111125"/>
                  <a:pt x="2345267" y="324908"/>
                  <a:pt x="2349500" y="317500"/>
                </a:cubicBezTo>
                <a:cubicBezTo>
                  <a:pt x="2353733" y="310092"/>
                  <a:pt x="2369608" y="69850"/>
                  <a:pt x="2374900" y="57150"/>
                </a:cubicBezTo>
                <a:cubicBezTo>
                  <a:pt x="2380192" y="44450"/>
                  <a:pt x="2372783" y="250825"/>
                  <a:pt x="2381250" y="241300"/>
                </a:cubicBezTo>
                <a:cubicBezTo>
                  <a:pt x="2389717" y="231775"/>
                  <a:pt x="2418292" y="0"/>
                  <a:pt x="2425700" y="0"/>
                </a:cubicBezTo>
                <a:cubicBezTo>
                  <a:pt x="2433108" y="0"/>
                  <a:pt x="2425700" y="241300"/>
                  <a:pt x="2425700" y="241300"/>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4" name="Freeform 33"/>
          <p:cNvSpPr/>
          <p:nvPr/>
        </p:nvSpPr>
        <p:spPr>
          <a:xfrm>
            <a:off x="4072193" y="1624225"/>
            <a:ext cx="1843088" cy="1177817"/>
          </a:xfrm>
          <a:custGeom>
            <a:avLst/>
            <a:gdLst>
              <a:gd name="connsiteX0" fmla="*/ 0 w 2457450"/>
              <a:gd name="connsiteY0" fmla="*/ 901781 h 1570423"/>
              <a:gd name="connsiteX1" fmla="*/ 38100 w 2457450"/>
              <a:gd name="connsiteY1" fmla="*/ 952581 h 1570423"/>
              <a:gd name="connsiteX2" fmla="*/ 120650 w 2457450"/>
              <a:gd name="connsiteY2" fmla="*/ 317581 h 1570423"/>
              <a:gd name="connsiteX3" fmla="*/ 152400 w 2457450"/>
              <a:gd name="connsiteY3" fmla="*/ 431881 h 1570423"/>
              <a:gd name="connsiteX4" fmla="*/ 152400 w 2457450"/>
              <a:gd name="connsiteY4" fmla="*/ 241381 h 1570423"/>
              <a:gd name="connsiteX5" fmla="*/ 171450 w 2457450"/>
              <a:gd name="connsiteY5" fmla="*/ 362031 h 1570423"/>
              <a:gd name="connsiteX6" fmla="*/ 196850 w 2457450"/>
              <a:gd name="connsiteY6" fmla="*/ 260431 h 1570423"/>
              <a:gd name="connsiteX7" fmla="*/ 215900 w 2457450"/>
              <a:gd name="connsiteY7" fmla="*/ 374731 h 1570423"/>
              <a:gd name="connsiteX8" fmla="*/ 222250 w 2457450"/>
              <a:gd name="connsiteY8" fmla="*/ 152481 h 1570423"/>
              <a:gd name="connsiteX9" fmla="*/ 247650 w 2457450"/>
              <a:gd name="connsiteY9" fmla="*/ 298531 h 1570423"/>
              <a:gd name="connsiteX10" fmla="*/ 323850 w 2457450"/>
              <a:gd name="connsiteY10" fmla="*/ 81 h 1570423"/>
              <a:gd name="connsiteX11" fmla="*/ 330200 w 2457450"/>
              <a:gd name="connsiteY11" fmla="*/ 266781 h 1570423"/>
              <a:gd name="connsiteX12" fmla="*/ 425450 w 2457450"/>
              <a:gd name="connsiteY12" fmla="*/ 114381 h 1570423"/>
              <a:gd name="connsiteX13" fmla="*/ 457200 w 2457450"/>
              <a:gd name="connsiteY13" fmla="*/ 469981 h 1570423"/>
              <a:gd name="connsiteX14" fmla="*/ 495300 w 2457450"/>
              <a:gd name="connsiteY14" fmla="*/ 241381 h 1570423"/>
              <a:gd name="connsiteX15" fmla="*/ 508000 w 2457450"/>
              <a:gd name="connsiteY15" fmla="*/ 660481 h 1570423"/>
              <a:gd name="connsiteX16" fmla="*/ 565150 w 2457450"/>
              <a:gd name="connsiteY16" fmla="*/ 482681 h 1570423"/>
              <a:gd name="connsiteX17" fmla="*/ 635000 w 2457450"/>
              <a:gd name="connsiteY17" fmla="*/ 755731 h 1570423"/>
              <a:gd name="connsiteX18" fmla="*/ 660400 w 2457450"/>
              <a:gd name="connsiteY18" fmla="*/ 82631 h 1570423"/>
              <a:gd name="connsiteX19" fmla="*/ 762000 w 2457450"/>
              <a:gd name="connsiteY19" fmla="*/ 768431 h 1570423"/>
              <a:gd name="connsiteX20" fmla="*/ 800100 w 2457450"/>
              <a:gd name="connsiteY20" fmla="*/ 444581 h 1570423"/>
              <a:gd name="connsiteX21" fmla="*/ 831850 w 2457450"/>
              <a:gd name="connsiteY21" fmla="*/ 666831 h 1570423"/>
              <a:gd name="connsiteX22" fmla="*/ 869950 w 2457450"/>
              <a:gd name="connsiteY22" fmla="*/ 539831 h 1570423"/>
              <a:gd name="connsiteX23" fmla="*/ 869950 w 2457450"/>
              <a:gd name="connsiteY23" fmla="*/ 635081 h 1570423"/>
              <a:gd name="connsiteX24" fmla="*/ 895350 w 2457450"/>
              <a:gd name="connsiteY24" fmla="*/ 571581 h 1570423"/>
              <a:gd name="connsiteX25" fmla="*/ 895350 w 2457450"/>
              <a:gd name="connsiteY25" fmla="*/ 660481 h 1570423"/>
              <a:gd name="connsiteX26" fmla="*/ 901700 w 2457450"/>
              <a:gd name="connsiteY26" fmla="*/ 603331 h 1570423"/>
              <a:gd name="connsiteX27" fmla="*/ 984250 w 2457450"/>
              <a:gd name="connsiteY27" fmla="*/ 692231 h 1570423"/>
              <a:gd name="connsiteX28" fmla="*/ 984250 w 2457450"/>
              <a:gd name="connsiteY28" fmla="*/ 647781 h 1570423"/>
              <a:gd name="connsiteX29" fmla="*/ 1016000 w 2457450"/>
              <a:gd name="connsiteY29" fmla="*/ 971631 h 1570423"/>
              <a:gd name="connsiteX30" fmla="*/ 1085850 w 2457450"/>
              <a:gd name="connsiteY30" fmla="*/ 838281 h 1570423"/>
              <a:gd name="connsiteX31" fmla="*/ 1149350 w 2457450"/>
              <a:gd name="connsiteY31" fmla="*/ 1136731 h 1570423"/>
              <a:gd name="connsiteX32" fmla="*/ 1270000 w 2457450"/>
              <a:gd name="connsiteY32" fmla="*/ 876381 h 1570423"/>
              <a:gd name="connsiteX33" fmla="*/ 1314450 w 2457450"/>
              <a:gd name="connsiteY33" fmla="*/ 1104981 h 1570423"/>
              <a:gd name="connsiteX34" fmla="*/ 1314450 w 2457450"/>
              <a:gd name="connsiteY34" fmla="*/ 952581 h 1570423"/>
              <a:gd name="connsiteX35" fmla="*/ 1352550 w 2457450"/>
              <a:gd name="connsiteY35" fmla="*/ 1085931 h 1570423"/>
              <a:gd name="connsiteX36" fmla="*/ 1473200 w 2457450"/>
              <a:gd name="connsiteY36" fmla="*/ 1282781 h 1570423"/>
              <a:gd name="connsiteX37" fmla="*/ 1473200 w 2457450"/>
              <a:gd name="connsiteY37" fmla="*/ 1085931 h 1570423"/>
              <a:gd name="connsiteX38" fmla="*/ 1555750 w 2457450"/>
              <a:gd name="connsiteY38" fmla="*/ 1251031 h 1570423"/>
              <a:gd name="connsiteX39" fmla="*/ 1587500 w 2457450"/>
              <a:gd name="connsiteY39" fmla="*/ 1225631 h 1570423"/>
              <a:gd name="connsiteX40" fmla="*/ 1657350 w 2457450"/>
              <a:gd name="connsiteY40" fmla="*/ 1562181 h 1570423"/>
              <a:gd name="connsiteX41" fmla="*/ 1682750 w 2457450"/>
              <a:gd name="connsiteY41" fmla="*/ 1473281 h 1570423"/>
              <a:gd name="connsiteX42" fmla="*/ 1682750 w 2457450"/>
              <a:gd name="connsiteY42" fmla="*/ 1543131 h 1570423"/>
              <a:gd name="connsiteX43" fmla="*/ 1708150 w 2457450"/>
              <a:gd name="connsiteY43" fmla="*/ 997031 h 1570423"/>
              <a:gd name="connsiteX44" fmla="*/ 1778000 w 2457450"/>
              <a:gd name="connsiteY44" fmla="*/ 1282781 h 1570423"/>
              <a:gd name="connsiteX45" fmla="*/ 1847850 w 2457450"/>
              <a:gd name="connsiteY45" fmla="*/ 698581 h 1570423"/>
              <a:gd name="connsiteX46" fmla="*/ 1847850 w 2457450"/>
              <a:gd name="connsiteY46" fmla="*/ 908131 h 1570423"/>
              <a:gd name="connsiteX47" fmla="*/ 1898650 w 2457450"/>
              <a:gd name="connsiteY47" fmla="*/ 533481 h 1570423"/>
              <a:gd name="connsiteX48" fmla="*/ 1936750 w 2457450"/>
              <a:gd name="connsiteY48" fmla="*/ 717631 h 1570423"/>
              <a:gd name="connsiteX49" fmla="*/ 1943100 w 2457450"/>
              <a:gd name="connsiteY49" fmla="*/ 298531 h 1570423"/>
              <a:gd name="connsiteX50" fmla="*/ 2006600 w 2457450"/>
              <a:gd name="connsiteY50" fmla="*/ 501731 h 1570423"/>
              <a:gd name="connsiteX51" fmla="*/ 2006600 w 2457450"/>
              <a:gd name="connsiteY51" fmla="*/ 342981 h 1570423"/>
              <a:gd name="connsiteX52" fmla="*/ 2057400 w 2457450"/>
              <a:gd name="connsiteY52" fmla="*/ 425531 h 1570423"/>
              <a:gd name="connsiteX53" fmla="*/ 2089150 w 2457450"/>
              <a:gd name="connsiteY53" fmla="*/ 317581 h 1570423"/>
              <a:gd name="connsiteX54" fmla="*/ 2089150 w 2457450"/>
              <a:gd name="connsiteY54" fmla="*/ 419181 h 1570423"/>
              <a:gd name="connsiteX55" fmla="*/ 2120900 w 2457450"/>
              <a:gd name="connsiteY55" fmla="*/ 355681 h 1570423"/>
              <a:gd name="connsiteX56" fmla="*/ 2120900 w 2457450"/>
              <a:gd name="connsiteY56" fmla="*/ 469981 h 1570423"/>
              <a:gd name="connsiteX57" fmla="*/ 2171700 w 2457450"/>
              <a:gd name="connsiteY57" fmla="*/ 349331 h 1570423"/>
              <a:gd name="connsiteX58" fmla="*/ 2171700 w 2457450"/>
              <a:gd name="connsiteY58" fmla="*/ 558881 h 1570423"/>
              <a:gd name="connsiteX59" fmla="*/ 2209800 w 2457450"/>
              <a:gd name="connsiteY59" fmla="*/ 323931 h 1570423"/>
              <a:gd name="connsiteX60" fmla="*/ 2209800 w 2457450"/>
              <a:gd name="connsiteY60" fmla="*/ 609681 h 1570423"/>
              <a:gd name="connsiteX61" fmla="*/ 2216150 w 2457450"/>
              <a:gd name="connsiteY61" fmla="*/ 184231 h 1570423"/>
              <a:gd name="connsiteX62" fmla="*/ 2241550 w 2457450"/>
              <a:gd name="connsiteY62" fmla="*/ 495381 h 1570423"/>
              <a:gd name="connsiteX63" fmla="*/ 2241550 w 2457450"/>
              <a:gd name="connsiteY63" fmla="*/ 330281 h 1570423"/>
              <a:gd name="connsiteX64" fmla="*/ 2286000 w 2457450"/>
              <a:gd name="connsiteY64" fmla="*/ 412831 h 1570423"/>
              <a:gd name="connsiteX65" fmla="*/ 2355850 w 2457450"/>
              <a:gd name="connsiteY65" fmla="*/ 177881 h 1570423"/>
              <a:gd name="connsiteX66" fmla="*/ 2387600 w 2457450"/>
              <a:gd name="connsiteY66" fmla="*/ 469981 h 1570423"/>
              <a:gd name="connsiteX67" fmla="*/ 2432050 w 2457450"/>
              <a:gd name="connsiteY67" fmla="*/ 235031 h 1570423"/>
              <a:gd name="connsiteX68" fmla="*/ 2457450 w 2457450"/>
              <a:gd name="connsiteY68" fmla="*/ 317581 h 157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457450" h="1570423">
                <a:moveTo>
                  <a:pt x="0" y="901781"/>
                </a:moveTo>
                <a:cubicBezTo>
                  <a:pt x="8996" y="975864"/>
                  <a:pt x="17992" y="1049948"/>
                  <a:pt x="38100" y="952581"/>
                </a:cubicBezTo>
                <a:cubicBezTo>
                  <a:pt x="58208" y="855214"/>
                  <a:pt x="101600" y="404364"/>
                  <a:pt x="120650" y="317581"/>
                </a:cubicBezTo>
                <a:cubicBezTo>
                  <a:pt x="139700" y="230798"/>
                  <a:pt x="147108" y="444581"/>
                  <a:pt x="152400" y="431881"/>
                </a:cubicBezTo>
                <a:cubicBezTo>
                  <a:pt x="157692" y="419181"/>
                  <a:pt x="149225" y="253023"/>
                  <a:pt x="152400" y="241381"/>
                </a:cubicBezTo>
                <a:cubicBezTo>
                  <a:pt x="155575" y="229739"/>
                  <a:pt x="164042" y="358856"/>
                  <a:pt x="171450" y="362031"/>
                </a:cubicBezTo>
                <a:cubicBezTo>
                  <a:pt x="178858" y="365206"/>
                  <a:pt x="189442" y="258314"/>
                  <a:pt x="196850" y="260431"/>
                </a:cubicBezTo>
                <a:cubicBezTo>
                  <a:pt x="204258" y="262548"/>
                  <a:pt x="211667" y="392723"/>
                  <a:pt x="215900" y="374731"/>
                </a:cubicBezTo>
                <a:cubicBezTo>
                  <a:pt x="220133" y="356739"/>
                  <a:pt x="216958" y="165181"/>
                  <a:pt x="222250" y="152481"/>
                </a:cubicBezTo>
                <a:cubicBezTo>
                  <a:pt x="227542" y="139781"/>
                  <a:pt x="230717" y="323931"/>
                  <a:pt x="247650" y="298531"/>
                </a:cubicBezTo>
                <a:cubicBezTo>
                  <a:pt x="264583" y="273131"/>
                  <a:pt x="310092" y="5373"/>
                  <a:pt x="323850" y="81"/>
                </a:cubicBezTo>
                <a:cubicBezTo>
                  <a:pt x="337608" y="-5211"/>
                  <a:pt x="313267" y="247731"/>
                  <a:pt x="330200" y="266781"/>
                </a:cubicBezTo>
                <a:cubicBezTo>
                  <a:pt x="347133" y="285831"/>
                  <a:pt x="404283" y="80514"/>
                  <a:pt x="425450" y="114381"/>
                </a:cubicBezTo>
                <a:cubicBezTo>
                  <a:pt x="446617" y="148248"/>
                  <a:pt x="445558" y="448814"/>
                  <a:pt x="457200" y="469981"/>
                </a:cubicBezTo>
                <a:cubicBezTo>
                  <a:pt x="468842" y="491148"/>
                  <a:pt x="486833" y="209631"/>
                  <a:pt x="495300" y="241381"/>
                </a:cubicBezTo>
                <a:cubicBezTo>
                  <a:pt x="503767" y="273131"/>
                  <a:pt x="496358" y="620264"/>
                  <a:pt x="508000" y="660481"/>
                </a:cubicBezTo>
                <a:cubicBezTo>
                  <a:pt x="519642" y="700698"/>
                  <a:pt x="543983" y="466806"/>
                  <a:pt x="565150" y="482681"/>
                </a:cubicBezTo>
                <a:cubicBezTo>
                  <a:pt x="586317" y="498556"/>
                  <a:pt x="619125" y="822406"/>
                  <a:pt x="635000" y="755731"/>
                </a:cubicBezTo>
                <a:cubicBezTo>
                  <a:pt x="650875" y="689056"/>
                  <a:pt x="639233" y="80514"/>
                  <a:pt x="660400" y="82631"/>
                </a:cubicBezTo>
                <a:cubicBezTo>
                  <a:pt x="681567" y="84748"/>
                  <a:pt x="738717" y="708106"/>
                  <a:pt x="762000" y="768431"/>
                </a:cubicBezTo>
                <a:cubicBezTo>
                  <a:pt x="785283" y="828756"/>
                  <a:pt x="788458" y="461514"/>
                  <a:pt x="800100" y="444581"/>
                </a:cubicBezTo>
                <a:cubicBezTo>
                  <a:pt x="811742" y="427648"/>
                  <a:pt x="820208" y="650956"/>
                  <a:pt x="831850" y="666831"/>
                </a:cubicBezTo>
                <a:cubicBezTo>
                  <a:pt x="843492" y="682706"/>
                  <a:pt x="863600" y="545123"/>
                  <a:pt x="869950" y="539831"/>
                </a:cubicBezTo>
                <a:cubicBezTo>
                  <a:pt x="876300" y="534539"/>
                  <a:pt x="865717" y="629789"/>
                  <a:pt x="869950" y="635081"/>
                </a:cubicBezTo>
                <a:cubicBezTo>
                  <a:pt x="874183" y="640373"/>
                  <a:pt x="891117" y="567348"/>
                  <a:pt x="895350" y="571581"/>
                </a:cubicBezTo>
                <a:cubicBezTo>
                  <a:pt x="899583" y="575814"/>
                  <a:pt x="894292" y="655190"/>
                  <a:pt x="895350" y="660481"/>
                </a:cubicBezTo>
                <a:cubicBezTo>
                  <a:pt x="896408" y="665772"/>
                  <a:pt x="886883" y="598039"/>
                  <a:pt x="901700" y="603331"/>
                </a:cubicBezTo>
                <a:cubicBezTo>
                  <a:pt x="916517" y="608623"/>
                  <a:pt x="970492" y="684823"/>
                  <a:pt x="984250" y="692231"/>
                </a:cubicBezTo>
                <a:cubicBezTo>
                  <a:pt x="998008" y="699639"/>
                  <a:pt x="978958" y="601214"/>
                  <a:pt x="984250" y="647781"/>
                </a:cubicBezTo>
                <a:cubicBezTo>
                  <a:pt x="989542" y="694348"/>
                  <a:pt x="999067" y="939881"/>
                  <a:pt x="1016000" y="971631"/>
                </a:cubicBezTo>
                <a:cubicBezTo>
                  <a:pt x="1032933" y="1003381"/>
                  <a:pt x="1063625" y="810764"/>
                  <a:pt x="1085850" y="838281"/>
                </a:cubicBezTo>
                <a:cubicBezTo>
                  <a:pt x="1108075" y="865798"/>
                  <a:pt x="1118658" y="1130381"/>
                  <a:pt x="1149350" y="1136731"/>
                </a:cubicBezTo>
                <a:cubicBezTo>
                  <a:pt x="1180042" y="1143081"/>
                  <a:pt x="1242483" y="881673"/>
                  <a:pt x="1270000" y="876381"/>
                </a:cubicBezTo>
                <a:cubicBezTo>
                  <a:pt x="1297517" y="871089"/>
                  <a:pt x="1307042" y="1092281"/>
                  <a:pt x="1314450" y="1104981"/>
                </a:cubicBezTo>
                <a:cubicBezTo>
                  <a:pt x="1321858" y="1117681"/>
                  <a:pt x="1308100" y="955756"/>
                  <a:pt x="1314450" y="952581"/>
                </a:cubicBezTo>
                <a:cubicBezTo>
                  <a:pt x="1320800" y="949406"/>
                  <a:pt x="1326092" y="1030898"/>
                  <a:pt x="1352550" y="1085931"/>
                </a:cubicBezTo>
                <a:cubicBezTo>
                  <a:pt x="1379008" y="1140964"/>
                  <a:pt x="1453092" y="1282781"/>
                  <a:pt x="1473200" y="1282781"/>
                </a:cubicBezTo>
                <a:cubicBezTo>
                  <a:pt x="1493308" y="1282781"/>
                  <a:pt x="1459442" y="1091223"/>
                  <a:pt x="1473200" y="1085931"/>
                </a:cubicBezTo>
                <a:cubicBezTo>
                  <a:pt x="1486958" y="1080639"/>
                  <a:pt x="1536700" y="1227748"/>
                  <a:pt x="1555750" y="1251031"/>
                </a:cubicBezTo>
                <a:cubicBezTo>
                  <a:pt x="1574800" y="1274314"/>
                  <a:pt x="1570567" y="1173773"/>
                  <a:pt x="1587500" y="1225631"/>
                </a:cubicBezTo>
                <a:cubicBezTo>
                  <a:pt x="1604433" y="1277489"/>
                  <a:pt x="1641475" y="1520906"/>
                  <a:pt x="1657350" y="1562181"/>
                </a:cubicBezTo>
                <a:cubicBezTo>
                  <a:pt x="1673225" y="1603456"/>
                  <a:pt x="1678517" y="1476456"/>
                  <a:pt x="1682750" y="1473281"/>
                </a:cubicBezTo>
                <a:cubicBezTo>
                  <a:pt x="1686983" y="1470106"/>
                  <a:pt x="1678517" y="1622506"/>
                  <a:pt x="1682750" y="1543131"/>
                </a:cubicBezTo>
                <a:cubicBezTo>
                  <a:pt x="1686983" y="1463756"/>
                  <a:pt x="1692275" y="1040423"/>
                  <a:pt x="1708150" y="997031"/>
                </a:cubicBezTo>
                <a:cubicBezTo>
                  <a:pt x="1724025" y="953639"/>
                  <a:pt x="1754717" y="1332523"/>
                  <a:pt x="1778000" y="1282781"/>
                </a:cubicBezTo>
                <a:cubicBezTo>
                  <a:pt x="1801283" y="1233039"/>
                  <a:pt x="1836208" y="761023"/>
                  <a:pt x="1847850" y="698581"/>
                </a:cubicBezTo>
                <a:cubicBezTo>
                  <a:pt x="1859492" y="636139"/>
                  <a:pt x="1839383" y="935648"/>
                  <a:pt x="1847850" y="908131"/>
                </a:cubicBezTo>
                <a:cubicBezTo>
                  <a:pt x="1856317" y="880614"/>
                  <a:pt x="1883833" y="565231"/>
                  <a:pt x="1898650" y="533481"/>
                </a:cubicBezTo>
                <a:cubicBezTo>
                  <a:pt x="1913467" y="501731"/>
                  <a:pt x="1929342" y="756789"/>
                  <a:pt x="1936750" y="717631"/>
                </a:cubicBezTo>
                <a:cubicBezTo>
                  <a:pt x="1944158" y="678473"/>
                  <a:pt x="1931458" y="334514"/>
                  <a:pt x="1943100" y="298531"/>
                </a:cubicBezTo>
                <a:cubicBezTo>
                  <a:pt x="1954742" y="262548"/>
                  <a:pt x="1996017" y="494323"/>
                  <a:pt x="2006600" y="501731"/>
                </a:cubicBezTo>
                <a:cubicBezTo>
                  <a:pt x="2017183" y="509139"/>
                  <a:pt x="1998133" y="355681"/>
                  <a:pt x="2006600" y="342981"/>
                </a:cubicBezTo>
                <a:cubicBezTo>
                  <a:pt x="2015067" y="330281"/>
                  <a:pt x="2043642" y="429764"/>
                  <a:pt x="2057400" y="425531"/>
                </a:cubicBezTo>
                <a:cubicBezTo>
                  <a:pt x="2071158" y="421298"/>
                  <a:pt x="2083859" y="318639"/>
                  <a:pt x="2089150" y="317581"/>
                </a:cubicBezTo>
                <a:cubicBezTo>
                  <a:pt x="2094441" y="316523"/>
                  <a:pt x="2083858" y="412831"/>
                  <a:pt x="2089150" y="419181"/>
                </a:cubicBezTo>
                <a:cubicBezTo>
                  <a:pt x="2094442" y="425531"/>
                  <a:pt x="2115608" y="347214"/>
                  <a:pt x="2120900" y="355681"/>
                </a:cubicBezTo>
                <a:cubicBezTo>
                  <a:pt x="2126192" y="364148"/>
                  <a:pt x="2112433" y="471039"/>
                  <a:pt x="2120900" y="469981"/>
                </a:cubicBezTo>
                <a:cubicBezTo>
                  <a:pt x="2129367" y="468923"/>
                  <a:pt x="2163233" y="334514"/>
                  <a:pt x="2171700" y="349331"/>
                </a:cubicBezTo>
                <a:cubicBezTo>
                  <a:pt x="2180167" y="364148"/>
                  <a:pt x="2165350" y="563114"/>
                  <a:pt x="2171700" y="558881"/>
                </a:cubicBezTo>
                <a:cubicBezTo>
                  <a:pt x="2178050" y="554648"/>
                  <a:pt x="2203450" y="315464"/>
                  <a:pt x="2209800" y="323931"/>
                </a:cubicBezTo>
                <a:cubicBezTo>
                  <a:pt x="2216150" y="332398"/>
                  <a:pt x="2208742" y="632964"/>
                  <a:pt x="2209800" y="609681"/>
                </a:cubicBezTo>
                <a:cubicBezTo>
                  <a:pt x="2210858" y="586398"/>
                  <a:pt x="2210858" y="203281"/>
                  <a:pt x="2216150" y="184231"/>
                </a:cubicBezTo>
                <a:cubicBezTo>
                  <a:pt x="2221442" y="165181"/>
                  <a:pt x="2237317" y="471039"/>
                  <a:pt x="2241550" y="495381"/>
                </a:cubicBezTo>
                <a:cubicBezTo>
                  <a:pt x="2245783" y="519723"/>
                  <a:pt x="2234142" y="344039"/>
                  <a:pt x="2241550" y="330281"/>
                </a:cubicBezTo>
                <a:cubicBezTo>
                  <a:pt x="2248958" y="316523"/>
                  <a:pt x="2266950" y="438231"/>
                  <a:pt x="2286000" y="412831"/>
                </a:cubicBezTo>
                <a:cubicBezTo>
                  <a:pt x="2305050" y="387431"/>
                  <a:pt x="2338917" y="168356"/>
                  <a:pt x="2355850" y="177881"/>
                </a:cubicBezTo>
                <a:cubicBezTo>
                  <a:pt x="2372783" y="187406"/>
                  <a:pt x="2374900" y="460456"/>
                  <a:pt x="2387600" y="469981"/>
                </a:cubicBezTo>
                <a:cubicBezTo>
                  <a:pt x="2400300" y="479506"/>
                  <a:pt x="2420408" y="260431"/>
                  <a:pt x="2432050" y="235031"/>
                </a:cubicBezTo>
                <a:cubicBezTo>
                  <a:pt x="2443692" y="209631"/>
                  <a:pt x="2457450" y="317581"/>
                  <a:pt x="2457450" y="317581"/>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7" name="Freeform 36"/>
          <p:cNvSpPr/>
          <p:nvPr/>
        </p:nvSpPr>
        <p:spPr>
          <a:xfrm>
            <a:off x="4072194" y="1796311"/>
            <a:ext cx="1952625" cy="714529"/>
          </a:xfrm>
          <a:custGeom>
            <a:avLst/>
            <a:gdLst>
              <a:gd name="connsiteX0" fmla="*/ 0 w 2603500"/>
              <a:gd name="connsiteY0" fmla="*/ 673293 h 952705"/>
              <a:gd name="connsiteX1" fmla="*/ 50800 w 2603500"/>
              <a:gd name="connsiteY1" fmla="*/ 952693 h 952705"/>
              <a:gd name="connsiteX2" fmla="*/ 120650 w 2603500"/>
              <a:gd name="connsiteY2" fmla="*/ 685993 h 952705"/>
              <a:gd name="connsiteX3" fmla="*/ 133350 w 2603500"/>
              <a:gd name="connsiteY3" fmla="*/ 914593 h 952705"/>
              <a:gd name="connsiteX4" fmla="*/ 209550 w 2603500"/>
              <a:gd name="connsiteY4" fmla="*/ 692343 h 952705"/>
              <a:gd name="connsiteX5" fmla="*/ 234950 w 2603500"/>
              <a:gd name="connsiteY5" fmla="*/ 793943 h 952705"/>
              <a:gd name="connsiteX6" fmla="*/ 298450 w 2603500"/>
              <a:gd name="connsiteY6" fmla="*/ 660593 h 952705"/>
              <a:gd name="connsiteX7" fmla="*/ 336550 w 2603500"/>
              <a:gd name="connsiteY7" fmla="*/ 812993 h 952705"/>
              <a:gd name="connsiteX8" fmla="*/ 406400 w 2603500"/>
              <a:gd name="connsiteY8" fmla="*/ 711393 h 952705"/>
              <a:gd name="connsiteX9" fmla="*/ 482600 w 2603500"/>
              <a:gd name="connsiteY9" fmla="*/ 908243 h 952705"/>
              <a:gd name="connsiteX10" fmla="*/ 520700 w 2603500"/>
              <a:gd name="connsiteY10" fmla="*/ 711393 h 952705"/>
              <a:gd name="connsiteX11" fmla="*/ 584200 w 2603500"/>
              <a:gd name="connsiteY11" fmla="*/ 819343 h 952705"/>
              <a:gd name="connsiteX12" fmla="*/ 692150 w 2603500"/>
              <a:gd name="connsiteY12" fmla="*/ 838393 h 952705"/>
              <a:gd name="connsiteX13" fmla="*/ 692150 w 2603500"/>
              <a:gd name="connsiteY13" fmla="*/ 933643 h 952705"/>
              <a:gd name="connsiteX14" fmla="*/ 723900 w 2603500"/>
              <a:gd name="connsiteY14" fmla="*/ 711393 h 952705"/>
              <a:gd name="connsiteX15" fmla="*/ 736600 w 2603500"/>
              <a:gd name="connsiteY15" fmla="*/ 825693 h 952705"/>
              <a:gd name="connsiteX16" fmla="*/ 812800 w 2603500"/>
              <a:gd name="connsiteY16" fmla="*/ 622493 h 952705"/>
              <a:gd name="connsiteX17" fmla="*/ 825500 w 2603500"/>
              <a:gd name="connsiteY17" fmla="*/ 698693 h 952705"/>
              <a:gd name="connsiteX18" fmla="*/ 895350 w 2603500"/>
              <a:gd name="connsiteY18" fmla="*/ 482793 h 952705"/>
              <a:gd name="connsiteX19" fmla="*/ 908050 w 2603500"/>
              <a:gd name="connsiteY19" fmla="*/ 584393 h 952705"/>
              <a:gd name="connsiteX20" fmla="*/ 908050 w 2603500"/>
              <a:gd name="connsiteY20" fmla="*/ 451043 h 952705"/>
              <a:gd name="connsiteX21" fmla="*/ 984250 w 2603500"/>
              <a:gd name="connsiteY21" fmla="*/ 470093 h 952705"/>
              <a:gd name="connsiteX22" fmla="*/ 1073150 w 2603500"/>
              <a:gd name="connsiteY22" fmla="*/ 197043 h 952705"/>
              <a:gd name="connsiteX23" fmla="*/ 1092200 w 2603500"/>
              <a:gd name="connsiteY23" fmla="*/ 317693 h 952705"/>
              <a:gd name="connsiteX24" fmla="*/ 1136650 w 2603500"/>
              <a:gd name="connsiteY24" fmla="*/ 260543 h 952705"/>
              <a:gd name="connsiteX25" fmla="*/ 1250950 w 2603500"/>
              <a:gd name="connsiteY25" fmla="*/ 203393 h 952705"/>
              <a:gd name="connsiteX26" fmla="*/ 1352550 w 2603500"/>
              <a:gd name="connsiteY26" fmla="*/ 228793 h 952705"/>
              <a:gd name="connsiteX27" fmla="*/ 1365250 w 2603500"/>
              <a:gd name="connsiteY27" fmla="*/ 6543 h 952705"/>
              <a:gd name="connsiteX28" fmla="*/ 1498600 w 2603500"/>
              <a:gd name="connsiteY28" fmla="*/ 216093 h 952705"/>
              <a:gd name="connsiteX29" fmla="*/ 1543050 w 2603500"/>
              <a:gd name="connsiteY29" fmla="*/ 114493 h 952705"/>
              <a:gd name="connsiteX30" fmla="*/ 1574800 w 2603500"/>
              <a:gd name="connsiteY30" fmla="*/ 152593 h 952705"/>
              <a:gd name="connsiteX31" fmla="*/ 1663700 w 2603500"/>
              <a:gd name="connsiteY31" fmla="*/ 120843 h 952705"/>
              <a:gd name="connsiteX32" fmla="*/ 1670050 w 2603500"/>
              <a:gd name="connsiteY32" fmla="*/ 209743 h 952705"/>
              <a:gd name="connsiteX33" fmla="*/ 1733550 w 2603500"/>
              <a:gd name="connsiteY33" fmla="*/ 108143 h 952705"/>
              <a:gd name="connsiteX34" fmla="*/ 1778000 w 2603500"/>
              <a:gd name="connsiteY34" fmla="*/ 177993 h 952705"/>
              <a:gd name="connsiteX35" fmla="*/ 1816100 w 2603500"/>
              <a:gd name="connsiteY35" fmla="*/ 57343 h 952705"/>
              <a:gd name="connsiteX36" fmla="*/ 1879600 w 2603500"/>
              <a:gd name="connsiteY36" fmla="*/ 235143 h 952705"/>
              <a:gd name="connsiteX37" fmla="*/ 1911350 w 2603500"/>
              <a:gd name="connsiteY37" fmla="*/ 50993 h 952705"/>
              <a:gd name="connsiteX38" fmla="*/ 1987550 w 2603500"/>
              <a:gd name="connsiteY38" fmla="*/ 241493 h 952705"/>
              <a:gd name="connsiteX39" fmla="*/ 2006600 w 2603500"/>
              <a:gd name="connsiteY39" fmla="*/ 95443 h 952705"/>
              <a:gd name="connsiteX40" fmla="*/ 2025650 w 2603500"/>
              <a:gd name="connsiteY40" fmla="*/ 228793 h 952705"/>
              <a:gd name="connsiteX41" fmla="*/ 2152650 w 2603500"/>
              <a:gd name="connsiteY41" fmla="*/ 101793 h 952705"/>
              <a:gd name="connsiteX42" fmla="*/ 2178050 w 2603500"/>
              <a:gd name="connsiteY42" fmla="*/ 184343 h 952705"/>
              <a:gd name="connsiteX43" fmla="*/ 2298700 w 2603500"/>
              <a:gd name="connsiteY43" fmla="*/ 193 h 952705"/>
              <a:gd name="connsiteX44" fmla="*/ 2336800 w 2603500"/>
              <a:gd name="connsiteY44" fmla="*/ 146243 h 952705"/>
              <a:gd name="connsiteX45" fmla="*/ 2451100 w 2603500"/>
              <a:gd name="connsiteY45" fmla="*/ 584393 h 952705"/>
              <a:gd name="connsiteX46" fmla="*/ 2476500 w 2603500"/>
              <a:gd name="connsiteY46" fmla="*/ 311343 h 952705"/>
              <a:gd name="connsiteX47" fmla="*/ 2565400 w 2603500"/>
              <a:gd name="connsiteY47" fmla="*/ 470093 h 952705"/>
              <a:gd name="connsiteX48" fmla="*/ 2603500 w 2603500"/>
              <a:gd name="connsiteY48" fmla="*/ 374843 h 95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03500" h="952705">
                <a:moveTo>
                  <a:pt x="0" y="673293"/>
                </a:moveTo>
                <a:cubicBezTo>
                  <a:pt x="15346" y="811934"/>
                  <a:pt x="30692" y="950576"/>
                  <a:pt x="50800" y="952693"/>
                </a:cubicBezTo>
                <a:cubicBezTo>
                  <a:pt x="70908" y="954810"/>
                  <a:pt x="106892" y="692343"/>
                  <a:pt x="120650" y="685993"/>
                </a:cubicBezTo>
                <a:cubicBezTo>
                  <a:pt x="134408" y="679643"/>
                  <a:pt x="118533" y="913535"/>
                  <a:pt x="133350" y="914593"/>
                </a:cubicBezTo>
                <a:cubicBezTo>
                  <a:pt x="148167" y="915651"/>
                  <a:pt x="192617" y="712451"/>
                  <a:pt x="209550" y="692343"/>
                </a:cubicBezTo>
                <a:cubicBezTo>
                  <a:pt x="226483" y="672235"/>
                  <a:pt x="220133" y="799235"/>
                  <a:pt x="234950" y="793943"/>
                </a:cubicBezTo>
                <a:cubicBezTo>
                  <a:pt x="249767" y="788651"/>
                  <a:pt x="281517" y="657418"/>
                  <a:pt x="298450" y="660593"/>
                </a:cubicBezTo>
                <a:cubicBezTo>
                  <a:pt x="315383" y="663768"/>
                  <a:pt x="318558" y="804526"/>
                  <a:pt x="336550" y="812993"/>
                </a:cubicBezTo>
                <a:cubicBezTo>
                  <a:pt x="354542" y="821460"/>
                  <a:pt x="382058" y="695518"/>
                  <a:pt x="406400" y="711393"/>
                </a:cubicBezTo>
                <a:cubicBezTo>
                  <a:pt x="430742" y="727268"/>
                  <a:pt x="463550" y="908243"/>
                  <a:pt x="482600" y="908243"/>
                </a:cubicBezTo>
                <a:cubicBezTo>
                  <a:pt x="501650" y="908243"/>
                  <a:pt x="503767" y="726210"/>
                  <a:pt x="520700" y="711393"/>
                </a:cubicBezTo>
                <a:cubicBezTo>
                  <a:pt x="537633" y="696576"/>
                  <a:pt x="555625" y="798176"/>
                  <a:pt x="584200" y="819343"/>
                </a:cubicBezTo>
                <a:cubicBezTo>
                  <a:pt x="612775" y="840510"/>
                  <a:pt x="674158" y="819343"/>
                  <a:pt x="692150" y="838393"/>
                </a:cubicBezTo>
                <a:cubicBezTo>
                  <a:pt x="710142" y="857443"/>
                  <a:pt x="686858" y="954809"/>
                  <a:pt x="692150" y="933643"/>
                </a:cubicBezTo>
                <a:cubicBezTo>
                  <a:pt x="697442" y="912477"/>
                  <a:pt x="716492" y="729385"/>
                  <a:pt x="723900" y="711393"/>
                </a:cubicBezTo>
                <a:cubicBezTo>
                  <a:pt x="731308" y="693401"/>
                  <a:pt x="721783" y="840510"/>
                  <a:pt x="736600" y="825693"/>
                </a:cubicBezTo>
                <a:cubicBezTo>
                  <a:pt x="751417" y="810876"/>
                  <a:pt x="797983" y="643660"/>
                  <a:pt x="812800" y="622493"/>
                </a:cubicBezTo>
                <a:cubicBezTo>
                  <a:pt x="827617" y="601326"/>
                  <a:pt x="811742" y="721976"/>
                  <a:pt x="825500" y="698693"/>
                </a:cubicBezTo>
                <a:cubicBezTo>
                  <a:pt x="839258" y="675410"/>
                  <a:pt x="881592" y="501843"/>
                  <a:pt x="895350" y="482793"/>
                </a:cubicBezTo>
                <a:cubicBezTo>
                  <a:pt x="909108" y="463743"/>
                  <a:pt x="905933" y="589685"/>
                  <a:pt x="908050" y="584393"/>
                </a:cubicBezTo>
                <a:cubicBezTo>
                  <a:pt x="910167" y="579101"/>
                  <a:pt x="895350" y="470093"/>
                  <a:pt x="908050" y="451043"/>
                </a:cubicBezTo>
                <a:cubicBezTo>
                  <a:pt x="920750" y="431993"/>
                  <a:pt x="956733" y="512426"/>
                  <a:pt x="984250" y="470093"/>
                </a:cubicBezTo>
                <a:cubicBezTo>
                  <a:pt x="1011767" y="427760"/>
                  <a:pt x="1055158" y="222443"/>
                  <a:pt x="1073150" y="197043"/>
                </a:cubicBezTo>
                <a:cubicBezTo>
                  <a:pt x="1091142" y="171643"/>
                  <a:pt x="1081617" y="307110"/>
                  <a:pt x="1092200" y="317693"/>
                </a:cubicBezTo>
                <a:cubicBezTo>
                  <a:pt x="1102783" y="328276"/>
                  <a:pt x="1110192" y="279593"/>
                  <a:pt x="1136650" y="260543"/>
                </a:cubicBezTo>
                <a:cubicBezTo>
                  <a:pt x="1163108" y="241493"/>
                  <a:pt x="1214967" y="208685"/>
                  <a:pt x="1250950" y="203393"/>
                </a:cubicBezTo>
                <a:cubicBezTo>
                  <a:pt x="1286933" y="198101"/>
                  <a:pt x="1333500" y="261601"/>
                  <a:pt x="1352550" y="228793"/>
                </a:cubicBezTo>
                <a:cubicBezTo>
                  <a:pt x="1371600" y="195985"/>
                  <a:pt x="1340908" y="8660"/>
                  <a:pt x="1365250" y="6543"/>
                </a:cubicBezTo>
                <a:cubicBezTo>
                  <a:pt x="1389592" y="4426"/>
                  <a:pt x="1468967" y="198101"/>
                  <a:pt x="1498600" y="216093"/>
                </a:cubicBezTo>
                <a:cubicBezTo>
                  <a:pt x="1528233" y="234085"/>
                  <a:pt x="1530350" y="125076"/>
                  <a:pt x="1543050" y="114493"/>
                </a:cubicBezTo>
                <a:cubicBezTo>
                  <a:pt x="1555750" y="103910"/>
                  <a:pt x="1554692" y="151535"/>
                  <a:pt x="1574800" y="152593"/>
                </a:cubicBezTo>
                <a:cubicBezTo>
                  <a:pt x="1594908" y="153651"/>
                  <a:pt x="1647825" y="111318"/>
                  <a:pt x="1663700" y="120843"/>
                </a:cubicBezTo>
                <a:cubicBezTo>
                  <a:pt x="1679575" y="130368"/>
                  <a:pt x="1658408" y="211860"/>
                  <a:pt x="1670050" y="209743"/>
                </a:cubicBezTo>
                <a:cubicBezTo>
                  <a:pt x="1681692" y="207626"/>
                  <a:pt x="1715558" y="113435"/>
                  <a:pt x="1733550" y="108143"/>
                </a:cubicBezTo>
                <a:cubicBezTo>
                  <a:pt x="1751542" y="102851"/>
                  <a:pt x="1764242" y="186460"/>
                  <a:pt x="1778000" y="177993"/>
                </a:cubicBezTo>
                <a:cubicBezTo>
                  <a:pt x="1791758" y="169526"/>
                  <a:pt x="1799167" y="47818"/>
                  <a:pt x="1816100" y="57343"/>
                </a:cubicBezTo>
                <a:cubicBezTo>
                  <a:pt x="1833033" y="66868"/>
                  <a:pt x="1863725" y="236201"/>
                  <a:pt x="1879600" y="235143"/>
                </a:cubicBezTo>
                <a:cubicBezTo>
                  <a:pt x="1895475" y="234085"/>
                  <a:pt x="1893359" y="49935"/>
                  <a:pt x="1911350" y="50993"/>
                </a:cubicBezTo>
                <a:cubicBezTo>
                  <a:pt x="1929341" y="52051"/>
                  <a:pt x="1971675" y="234085"/>
                  <a:pt x="1987550" y="241493"/>
                </a:cubicBezTo>
                <a:cubicBezTo>
                  <a:pt x="2003425" y="248901"/>
                  <a:pt x="2000250" y="97560"/>
                  <a:pt x="2006600" y="95443"/>
                </a:cubicBezTo>
                <a:cubicBezTo>
                  <a:pt x="2012950" y="93326"/>
                  <a:pt x="2001308" y="227735"/>
                  <a:pt x="2025650" y="228793"/>
                </a:cubicBezTo>
                <a:cubicBezTo>
                  <a:pt x="2049992" y="229851"/>
                  <a:pt x="2127250" y="109201"/>
                  <a:pt x="2152650" y="101793"/>
                </a:cubicBezTo>
                <a:cubicBezTo>
                  <a:pt x="2178050" y="94385"/>
                  <a:pt x="2153708" y="201276"/>
                  <a:pt x="2178050" y="184343"/>
                </a:cubicBezTo>
                <a:cubicBezTo>
                  <a:pt x="2202392" y="167410"/>
                  <a:pt x="2272242" y="6543"/>
                  <a:pt x="2298700" y="193"/>
                </a:cubicBezTo>
                <a:cubicBezTo>
                  <a:pt x="2325158" y="-6157"/>
                  <a:pt x="2336800" y="146243"/>
                  <a:pt x="2336800" y="146243"/>
                </a:cubicBezTo>
                <a:cubicBezTo>
                  <a:pt x="2362200" y="243610"/>
                  <a:pt x="2427817" y="556876"/>
                  <a:pt x="2451100" y="584393"/>
                </a:cubicBezTo>
                <a:cubicBezTo>
                  <a:pt x="2474383" y="611910"/>
                  <a:pt x="2457450" y="330393"/>
                  <a:pt x="2476500" y="311343"/>
                </a:cubicBezTo>
                <a:cubicBezTo>
                  <a:pt x="2495550" y="292293"/>
                  <a:pt x="2544233" y="459510"/>
                  <a:pt x="2565400" y="470093"/>
                </a:cubicBezTo>
                <a:cubicBezTo>
                  <a:pt x="2586567" y="480676"/>
                  <a:pt x="2603500" y="374843"/>
                  <a:pt x="2603500" y="374843"/>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9" name="Freeform 38"/>
          <p:cNvSpPr/>
          <p:nvPr/>
        </p:nvSpPr>
        <p:spPr>
          <a:xfrm>
            <a:off x="4072193" y="1417262"/>
            <a:ext cx="1833563" cy="1223018"/>
          </a:xfrm>
          <a:custGeom>
            <a:avLst/>
            <a:gdLst>
              <a:gd name="connsiteX0" fmla="*/ 0 w 2444750"/>
              <a:gd name="connsiteY0" fmla="*/ 1175916 h 1285121"/>
              <a:gd name="connsiteX1" fmla="*/ 82550 w 2444750"/>
              <a:gd name="connsiteY1" fmla="*/ 636166 h 1285121"/>
              <a:gd name="connsiteX2" fmla="*/ 127000 w 2444750"/>
              <a:gd name="connsiteY2" fmla="*/ 744116 h 1285121"/>
              <a:gd name="connsiteX3" fmla="*/ 146050 w 2444750"/>
              <a:gd name="connsiteY3" fmla="*/ 629816 h 1285121"/>
              <a:gd name="connsiteX4" fmla="*/ 209550 w 2444750"/>
              <a:gd name="connsiteY4" fmla="*/ 712366 h 1285121"/>
              <a:gd name="connsiteX5" fmla="*/ 209550 w 2444750"/>
              <a:gd name="connsiteY5" fmla="*/ 680616 h 1285121"/>
              <a:gd name="connsiteX6" fmla="*/ 234950 w 2444750"/>
              <a:gd name="connsiteY6" fmla="*/ 737766 h 1285121"/>
              <a:gd name="connsiteX7" fmla="*/ 298450 w 2444750"/>
              <a:gd name="connsiteY7" fmla="*/ 598066 h 1285121"/>
              <a:gd name="connsiteX8" fmla="*/ 330200 w 2444750"/>
              <a:gd name="connsiteY8" fmla="*/ 718716 h 1285121"/>
              <a:gd name="connsiteX9" fmla="*/ 336550 w 2444750"/>
              <a:gd name="connsiteY9" fmla="*/ 585366 h 1285121"/>
              <a:gd name="connsiteX10" fmla="*/ 374650 w 2444750"/>
              <a:gd name="connsiteY10" fmla="*/ 667916 h 1285121"/>
              <a:gd name="connsiteX11" fmla="*/ 393700 w 2444750"/>
              <a:gd name="connsiteY11" fmla="*/ 579016 h 1285121"/>
              <a:gd name="connsiteX12" fmla="*/ 438150 w 2444750"/>
              <a:gd name="connsiteY12" fmla="*/ 750466 h 1285121"/>
              <a:gd name="connsiteX13" fmla="*/ 457200 w 2444750"/>
              <a:gd name="connsiteY13" fmla="*/ 629816 h 1285121"/>
              <a:gd name="connsiteX14" fmla="*/ 457200 w 2444750"/>
              <a:gd name="connsiteY14" fmla="*/ 794916 h 1285121"/>
              <a:gd name="connsiteX15" fmla="*/ 552450 w 2444750"/>
              <a:gd name="connsiteY15" fmla="*/ 623466 h 1285121"/>
              <a:gd name="connsiteX16" fmla="*/ 577850 w 2444750"/>
              <a:gd name="connsiteY16" fmla="*/ 839366 h 1285121"/>
              <a:gd name="connsiteX17" fmla="*/ 654050 w 2444750"/>
              <a:gd name="connsiteY17" fmla="*/ 572666 h 1285121"/>
              <a:gd name="connsiteX18" fmla="*/ 704850 w 2444750"/>
              <a:gd name="connsiteY18" fmla="*/ 744116 h 1285121"/>
              <a:gd name="connsiteX19" fmla="*/ 717550 w 2444750"/>
              <a:gd name="connsiteY19" fmla="*/ 699666 h 1285121"/>
              <a:gd name="connsiteX20" fmla="*/ 692150 w 2444750"/>
              <a:gd name="connsiteY20" fmla="*/ 1080666 h 1285121"/>
              <a:gd name="connsiteX21" fmla="*/ 844550 w 2444750"/>
              <a:gd name="connsiteY21" fmla="*/ 1042566 h 1285121"/>
              <a:gd name="connsiteX22" fmla="*/ 939800 w 2444750"/>
              <a:gd name="connsiteY22" fmla="*/ 1283866 h 1285121"/>
              <a:gd name="connsiteX23" fmla="*/ 1022350 w 2444750"/>
              <a:gd name="connsiteY23" fmla="*/ 921916 h 1285121"/>
              <a:gd name="connsiteX24" fmla="*/ 1047750 w 2444750"/>
              <a:gd name="connsiteY24" fmla="*/ 1106066 h 1285121"/>
              <a:gd name="connsiteX25" fmla="*/ 1143000 w 2444750"/>
              <a:gd name="connsiteY25" fmla="*/ 1004466 h 1285121"/>
              <a:gd name="connsiteX26" fmla="*/ 1219200 w 2444750"/>
              <a:gd name="connsiteY26" fmla="*/ 1150516 h 1285121"/>
              <a:gd name="connsiteX27" fmla="*/ 1225550 w 2444750"/>
              <a:gd name="connsiteY27" fmla="*/ 1029866 h 1285121"/>
              <a:gd name="connsiteX28" fmla="*/ 1250950 w 2444750"/>
              <a:gd name="connsiteY28" fmla="*/ 1118766 h 1285121"/>
              <a:gd name="connsiteX29" fmla="*/ 1282700 w 2444750"/>
              <a:gd name="connsiteY29" fmla="*/ 1029866 h 1285121"/>
              <a:gd name="connsiteX30" fmla="*/ 1358900 w 2444750"/>
              <a:gd name="connsiteY30" fmla="*/ 1093366 h 1285121"/>
              <a:gd name="connsiteX31" fmla="*/ 1358900 w 2444750"/>
              <a:gd name="connsiteY31" fmla="*/ 998116 h 1285121"/>
              <a:gd name="connsiteX32" fmla="*/ 1416050 w 2444750"/>
              <a:gd name="connsiteY32" fmla="*/ 1112416 h 1285121"/>
              <a:gd name="connsiteX33" fmla="*/ 1485900 w 2444750"/>
              <a:gd name="connsiteY33" fmla="*/ 998116 h 1285121"/>
              <a:gd name="connsiteX34" fmla="*/ 1517650 w 2444750"/>
              <a:gd name="connsiteY34" fmla="*/ 1131466 h 1285121"/>
              <a:gd name="connsiteX35" fmla="*/ 1574800 w 2444750"/>
              <a:gd name="connsiteY35" fmla="*/ 972716 h 1285121"/>
              <a:gd name="connsiteX36" fmla="*/ 1593850 w 2444750"/>
              <a:gd name="connsiteY36" fmla="*/ 1010816 h 1285121"/>
              <a:gd name="connsiteX37" fmla="*/ 1657350 w 2444750"/>
              <a:gd name="connsiteY37" fmla="*/ 756816 h 1285121"/>
              <a:gd name="connsiteX38" fmla="*/ 1670050 w 2444750"/>
              <a:gd name="connsiteY38" fmla="*/ 845716 h 1285121"/>
              <a:gd name="connsiteX39" fmla="*/ 1866900 w 2444750"/>
              <a:gd name="connsiteY39" fmla="*/ 236116 h 1285121"/>
              <a:gd name="connsiteX40" fmla="*/ 1866900 w 2444750"/>
              <a:gd name="connsiteY40" fmla="*/ 1166 h 1285121"/>
              <a:gd name="connsiteX41" fmla="*/ 1943100 w 2444750"/>
              <a:gd name="connsiteY41" fmla="*/ 140866 h 1285121"/>
              <a:gd name="connsiteX42" fmla="*/ 1949450 w 2444750"/>
              <a:gd name="connsiteY42" fmla="*/ 26566 h 1285121"/>
              <a:gd name="connsiteX43" fmla="*/ 1962150 w 2444750"/>
              <a:gd name="connsiteY43" fmla="*/ 109116 h 1285121"/>
              <a:gd name="connsiteX44" fmla="*/ 2019300 w 2444750"/>
              <a:gd name="connsiteY44" fmla="*/ 71016 h 1285121"/>
              <a:gd name="connsiteX45" fmla="*/ 2038350 w 2444750"/>
              <a:gd name="connsiteY45" fmla="*/ 172616 h 1285121"/>
              <a:gd name="connsiteX46" fmla="*/ 2095500 w 2444750"/>
              <a:gd name="connsiteY46" fmla="*/ 7516 h 1285121"/>
              <a:gd name="connsiteX47" fmla="*/ 2127250 w 2444750"/>
              <a:gd name="connsiteY47" fmla="*/ 267866 h 1285121"/>
              <a:gd name="connsiteX48" fmla="*/ 2216150 w 2444750"/>
              <a:gd name="connsiteY48" fmla="*/ 147216 h 1285121"/>
              <a:gd name="connsiteX49" fmla="*/ 2241550 w 2444750"/>
              <a:gd name="connsiteY49" fmla="*/ 299616 h 1285121"/>
              <a:gd name="connsiteX50" fmla="*/ 2305050 w 2444750"/>
              <a:gd name="connsiteY50" fmla="*/ 242466 h 1285121"/>
              <a:gd name="connsiteX51" fmla="*/ 2336800 w 2444750"/>
              <a:gd name="connsiteY51" fmla="*/ 318666 h 1285121"/>
              <a:gd name="connsiteX52" fmla="*/ 2362200 w 2444750"/>
              <a:gd name="connsiteY52" fmla="*/ 223416 h 1285121"/>
              <a:gd name="connsiteX53" fmla="*/ 2387600 w 2444750"/>
              <a:gd name="connsiteY53" fmla="*/ 350416 h 1285121"/>
              <a:gd name="connsiteX54" fmla="*/ 2419350 w 2444750"/>
              <a:gd name="connsiteY54" fmla="*/ 267866 h 1285121"/>
              <a:gd name="connsiteX55" fmla="*/ 2444750 w 2444750"/>
              <a:gd name="connsiteY55" fmla="*/ 299616 h 1285121"/>
              <a:gd name="connsiteX0" fmla="*/ 0 w 2444750"/>
              <a:gd name="connsiteY0" fmla="*/ 1188544 h 1297749"/>
              <a:gd name="connsiteX1" fmla="*/ 82550 w 2444750"/>
              <a:gd name="connsiteY1" fmla="*/ 648794 h 1297749"/>
              <a:gd name="connsiteX2" fmla="*/ 127000 w 2444750"/>
              <a:gd name="connsiteY2" fmla="*/ 756744 h 1297749"/>
              <a:gd name="connsiteX3" fmla="*/ 146050 w 2444750"/>
              <a:gd name="connsiteY3" fmla="*/ 642444 h 1297749"/>
              <a:gd name="connsiteX4" fmla="*/ 209550 w 2444750"/>
              <a:gd name="connsiteY4" fmla="*/ 724994 h 1297749"/>
              <a:gd name="connsiteX5" fmla="*/ 209550 w 2444750"/>
              <a:gd name="connsiteY5" fmla="*/ 693244 h 1297749"/>
              <a:gd name="connsiteX6" fmla="*/ 234950 w 2444750"/>
              <a:gd name="connsiteY6" fmla="*/ 750394 h 1297749"/>
              <a:gd name="connsiteX7" fmla="*/ 298450 w 2444750"/>
              <a:gd name="connsiteY7" fmla="*/ 610694 h 1297749"/>
              <a:gd name="connsiteX8" fmla="*/ 330200 w 2444750"/>
              <a:gd name="connsiteY8" fmla="*/ 731344 h 1297749"/>
              <a:gd name="connsiteX9" fmla="*/ 336550 w 2444750"/>
              <a:gd name="connsiteY9" fmla="*/ 597994 h 1297749"/>
              <a:gd name="connsiteX10" fmla="*/ 374650 w 2444750"/>
              <a:gd name="connsiteY10" fmla="*/ 680544 h 1297749"/>
              <a:gd name="connsiteX11" fmla="*/ 393700 w 2444750"/>
              <a:gd name="connsiteY11" fmla="*/ 591644 h 1297749"/>
              <a:gd name="connsiteX12" fmla="*/ 438150 w 2444750"/>
              <a:gd name="connsiteY12" fmla="*/ 763094 h 1297749"/>
              <a:gd name="connsiteX13" fmla="*/ 457200 w 2444750"/>
              <a:gd name="connsiteY13" fmla="*/ 642444 h 1297749"/>
              <a:gd name="connsiteX14" fmla="*/ 457200 w 2444750"/>
              <a:gd name="connsiteY14" fmla="*/ 807544 h 1297749"/>
              <a:gd name="connsiteX15" fmla="*/ 552450 w 2444750"/>
              <a:gd name="connsiteY15" fmla="*/ 636094 h 1297749"/>
              <a:gd name="connsiteX16" fmla="*/ 577850 w 2444750"/>
              <a:gd name="connsiteY16" fmla="*/ 851994 h 1297749"/>
              <a:gd name="connsiteX17" fmla="*/ 654050 w 2444750"/>
              <a:gd name="connsiteY17" fmla="*/ 585294 h 1297749"/>
              <a:gd name="connsiteX18" fmla="*/ 704850 w 2444750"/>
              <a:gd name="connsiteY18" fmla="*/ 756744 h 1297749"/>
              <a:gd name="connsiteX19" fmla="*/ 717550 w 2444750"/>
              <a:gd name="connsiteY19" fmla="*/ 712294 h 1297749"/>
              <a:gd name="connsiteX20" fmla="*/ 692150 w 2444750"/>
              <a:gd name="connsiteY20" fmla="*/ 1093294 h 1297749"/>
              <a:gd name="connsiteX21" fmla="*/ 844550 w 2444750"/>
              <a:gd name="connsiteY21" fmla="*/ 1055194 h 1297749"/>
              <a:gd name="connsiteX22" fmla="*/ 939800 w 2444750"/>
              <a:gd name="connsiteY22" fmla="*/ 1296494 h 1297749"/>
              <a:gd name="connsiteX23" fmla="*/ 1022350 w 2444750"/>
              <a:gd name="connsiteY23" fmla="*/ 934544 h 1297749"/>
              <a:gd name="connsiteX24" fmla="*/ 1047750 w 2444750"/>
              <a:gd name="connsiteY24" fmla="*/ 1118694 h 1297749"/>
              <a:gd name="connsiteX25" fmla="*/ 1143000 w 2444750"/>
              <a:gd name="connsiteY25" fmla="*/ 1017094 h 1297749"/>
              <a:gd name="connsiteX26" fmla="*/ 1219200 w 2444750"/>
              <a:gd name="connsiteY26" fmla="*/ 1163144 h 1297749"/>
              <a:gd name="connsiteX27" fmla="*/ 1225550 w 2444750"/>
              <a:gd name="connsiteY27" fmla="*/ 1042494 h 1297749"/>
              <a:gd name="connsiteX28" fmla="*/ 1250950 w 2444750"/>
              <a:gd name="connsiteY28" fmla="*/ 1131394 h 1297749"/>
              <a:gd name="connsiteX29" fmla="*/ 1282700 w 2444750"/>
              <a:gd name="connsiteY29" fmla="*/ 1042494 h 1297749"/>
              <a:gd name="connsiteX30" fmla="*/ 1358900 w 2444750"/>
              <a:gd name="connsiteY30" fmla="*/ 1105994 h 1297749"/>
              <a:gd name="connsiteX31" fmla="*/ 1358900 w 2444750"/>
              <a:gd name="connsiteY31" fmla="*/ 1010744 h 1297749"/>
              <a:gd name="connsiteX32" fmla="*/ 1416050 w 2444750"/>
              <a:gd name="connsiteY32" fmla="*/ 1125044 h 1297749"/>
              <a:gd name="connsiteX33" fmla="*/ 1485900 w 2444750"/>
              <a:gd name="connsiteY33" fmla="*/ 1010744 h 1297749"/>
              <a:gd name="connsiteX34" fmla="*/ 1517650 w 2444750"/>
              <a:gd name="connsiteY34" fmla="*/ 1144094 h 1297749"/>
              <a:gd name="connsiteX35" fmla="*/ 1574800 w 2444750"/>
              <a:gd name="connsiteY35" fmla="*/ 985344 h 1297749"/>
              <a:gd name="connsiteX36" fmla="*/ 1593850 w 2444750"/>
              <a:gd name="connsiteY36" fmla="*/ 1023444 h 1297749"/>
              <a:gd name="connsiteX37" fmla="*/ 1657350 w 2444750"/>
              <a:gd name="connsiteY37" fmla="*/ 769444 h 1297749"/>
              <a:gd name="connsiteX38" fmla="*/ 1670050 w 2444750"/>
              <a:gd name="connsiteY38" fmla="*/ 858344 h 1297749"/>
              <a:gd name="connsiteX39" fmla="*/ 1866900 w 2444750"/>
              <a:gd name="connsiteY39" fmla="*/ 248744 h 1297749"/>
              <a:gd name="connsiteX40" fmla="*/ 1898650 w 2444750"/>
              <a:gd name="connsiteY40" fmla="*/ 1094 h 1297749"/>
              <a:gd name="connsiteX41" fmla="*/ 1943100 w 2444750"/>
              <a:gd name="connsiteY41" fmla="*/ 153494 h 1297749"/>
              <a:gd name="connsiteX42" fmla="*/ 1949450 w 2444750"/>
              <a:gd name="connsiteY42" fmla="*/ 39194 h 1297749"/>
              <a:gd name="connsiteX43" fmla="*/ 1962150 w 2444750"/>
              <a:gd name="connsiteY43" fmla="*/ 121744 h 1297749"/>
              <a:gd name="connsiteX44" fmla="*/ 2019300 w 2444750"/>
              <a:gd name="connsiteY44" fmla="*/ 83644 h 1297749"/>
              <a:gd name="connsiteX45" fmla="*/ 2038350 w 2444750"/>
              <a:gd name="connsiteY45" fmla="*/ 185244 h 1297749"/>
              <a:gd name="connsiteX46" fmla="*/ 2095500 w 2444750"/>
              <a:gd name="connsiteY46" fmla="*/ 20144 h 1297749"/>
              <a:gd name="connsiteX47" fmla="*/ 2127250 w 2444750"/>
              <a:gd name="connsiteY47" fmla="*/ 280494 h 1297749"/>
              <a:gd name="connsiteX48" fmla="*/ 2216150 w 2444750"/>
              <a:gd name="connsiteY48" fmla="*/ 159844 h 1297749"/>
              <a:gd name="connsiteX49" fmla="*/ 2241550 w 2444750"/>
              <a:gd name="connsiteY49" fmla="*/ 312244 h 1297749"/>
              <a:gd name="connsiteX50" fmla="*/ 2305050 w 2444750"/>
              <a:gd name="connsiteY50" fmla="*/ 255094 h 1297749"/>
              <a:gd name="connsiteX51" fmla="*/ 2336800 w 2444750"/>
              <a:gd name="connsiteY51" fmla="*/ 331294 h 1297749"/>
              <a:gd name="connsiteX52" fmla="*/ 2362200 w 2444750"/>
              <a:gd name="connsiteY52" fmla="*/ 236044 h 1297749"/>
              <a:gd name="connsiteX53" fmla="*/ 2387600 w 2444750"/>
              <a:gd name="connsiteY53" fmla="*/ 363044 h 1297749"/>
              <a:gd name="connsiteX54" fmla="*/ 2419350 w 2444750"/>
              <a:gd name="connsiteY54" fmla="*/ 280494 h 1297749"/>
              <a:gd name="connsiteX55" fmla="*/ 2444750 w 2444750"/>
              <a:gd name="connsiteY55" fmla="*/ 312244 h 1297749"/>
              <a:gd name="connsiteX0" fmla="*/ 0 w 2444750"/>
              <a:gd name="connsiteY0" fmla="*/ 1188544 h 1630691"/>
              <a:gd name="connsiteX1" fmla="*/ 82550 w 2444750"/>
              <a:gd name="connsiteY1" fmla="*/ 648794 h 1630691"/>
              <a:gd name="connsiteX2" fmla="*/ 127000 w 2444750"/>
              <a:gd name="connsiteY2" fmla="*/ 756744 h 1630691"/>
              <a:gd name="connsiteX3" fmla="*/ 146050 w 2444750"/>
              <a:gd name="connsiteY3" fmla="*/ 642444 h 1630691"/>
              <a:gd name="connsiteX4" fmla="*/ 209550 w 2444750"/>
              <a:gd name="connsiteY4" fmla="*/ 724994 h 1630691"/>
              <a:gd name="connsiteX5" fmla="*/ 209550 w 2444750"/>
              <a:gd name="connsiteY5" fmla="*/ 693244 h 1630691"/>
              <a:gd name="connsiteX6" fmla="*/ 234950 w 2444750"/>
              <a:gd name="connsiteY6" fmla="*/ 750394 h 1630691"/>
              <a:gd name="connsiteX7" fmla="*/ 298450 w 2444750"/>
              <a:gd name="connsiteY7" fmla="*/ 610694 h 1630691"/>
              <a:gd name="connsiteX8" fmla="*/ 330200 w 2444750"/>
              <a:gd name="connsiteY8" fmla="*/ 731344 h 1630691"/>
              <a:gd name="connsiteX9" fmla="*/ 336550 w 2444750"/>
              <a:gd name="connsiteY9" fmla="*/ 597994 h 1630691"/>
              <a:gd name="connsiteX10" fmla="*/ 374650 w 2444750"/>
              <a:gd name="connsiteY10" fmla="*/ 680544 h 1630691"/>
              <a:gd name="connsiteX11" fmla="*/ 393700 w 2444750"/>
              <a:gd name="connsiteY11" fmla="*/ 591644 h 1630691"/>
              <a:gd name="connsiteX12" fmla="*/ 438150 w 2444750"/>
              <a:gd name="connsiteY12" fmla="*/ 763094 h 1630691"/>
              <a:gd name="connsiteX13" fmla="*/ 457200 w 2444750"/>
              <a:gd name="connsiteY13" fmla="*/ 642444 h 1630691"/>
              <a:gd name="connsiteX14" fmla="*/ 457200 w 2444750"/>
              <a:gd name="connsiteY14" fmla="*/ 807544 h 1630691"/>
              <a:gd name="connsiteX15" fmla="*/ 552450 w 2444750"/>
              <a:gd name="connsiteY15" fmla="*/ 636094 h 1630691"/>
              <a:gd name="connsiteX16" fmla="*/ 577850 w 2444750"/>
              <a:gd name="connsiteY16" fmla="*/ 851994 h 1630691"/>
              <a:gd name="connsiteX17" fmla="*/ 654050 w 2444750"/>
              <a:gd name="connsiteY17" fmla="*/ 585294 h 1630691"/>
              <a:gd name="connsiteX18" fmla="*/ 704850 w 2444750"/>
              <a:gd name="connsiteY18" fmla="*/ 756744 h 1630691"/>
              <a:gd name="connsiteX19" fmla="*/ 717550 w 2444750"/>
              <a:gd name="connsiteY19" fmla="*/ 712294 h 1630691"/>
              <a:gd name="connsiteX20" fmla="*/ 793750 w 2444750"/>
              <a:gd name="connsiteY20" fmla="*/ 1626694 h 1630691"/>
              <a:gd name="connsiteX21" fmla="*/ 844550 w 2444750"/>
              <a:gd name="connsiteY21" fmla="*/ 1055194 h 1630691"/>
              <a:gd name="connsiteX22" fmla="*/ 939800 w 2444750"/>
              <a:gd name="connsiteY22" fmla="*/ 1296494 h 1630691"/>
              <a:gd name="connsiteX23" fmla="*/ 1022350 w 2444750"/>
              <a:gd name="connsiteY23" fmla="*/ 934544 h 1630691"/>
              <a:gd name="connsiteX24" fmla="*/ 1047750 w 2444750"/>
              <a:gd name="connsiteY24" fmla="*/ 1118694 h 1630691"/>
              <a:gd name="connsiteX25" fmla="*/ 1143000 w 2444750"/>
              <a:gd name="connsiteY25" fmla="*/ 1017094 h 1630691"/>
              <a:gd name="connsiteX26" fmla="*/ 1219200 w 2444750"/>
              <a:gd name="connsiteY26" fmla="*/ 1163144 h 1630691"/>
              <a:gd name="connsiteX27" fmla="*/ 1225550 w 2444750"/>
              <a:gd name="connsiteY27" fmla="*/ 1042494 h 1630691"/>
              <a:gd name="connsiteX28" fmla="*/ 1250950 w 2444750"/>
              <a:gd name="connsiteY28" fmla="*/ 1131394 h 1630691"/>
              <a:gd name="connsiteX29" fmla="*/ 1282700 w 2444750"/>
              <a:gd name="connsiteY29" fmla="*/ 1042494 h 1630691"/>
              <a:gd name="connsiteX30" fmla="*/ 1358900 w 2444750"/>
              <a:gd name="connsiteY30" fmla="*/ 1105994 h 1630691"/>
              <a:gd name="connsiteX31" fmla="*/ 1358900 w 2444750"/>
              <a:gd name="connsiteY31" fmla="*/ 1010744 h 1630691"/>
              <a:gd name="connsiteX32" fmla="*/ 1416050 w 2444750"/>
              <a:gd name="connsiteY32" fmla="*/ 1125044 h 1630691"/>
              <a:gd name="connsiteX33" fmla="*/ 1485900 w 2444750"/>
              <a:gd name="connsiteY33" fmla="*/ 1010744 h 1630691"/>
              <a:gd name="connsiteX34" fmla="*/ 1517650 w 2444750"/>
              <a:gd name="connsiteY34" fmla="*/ 1144094 h 1630691"/>
              <a:gd name="connsiteX35" fmla="*/ 1574800 w 2444750"/>
              <a:gd name="connsiteY35" fmla="*/ 985344 h 1630691"/>
              <a:gd name="connsiteX36" fmla="*/ 1593850 w 2444750"/>
              <a:gd name="connsiteY36" fmla="*/ 1023444 h 1630691"/>
              <a:gd name="connsiteX37" fmla="*/ 1657350 w 2444750"/>
              <a:gd name="connsiteY37" fmla="*/ 769444 h 1630691"/>
              <a:gd name="connsiteX38" fmla="*/ 1670050 w 2444750"/>
              <a:gd name="connsiteY38" fmla="*/ 858344 h 1630691"/>
              <a:gd name="connsiteX39" fmla="*/ 1866900 w 2444750"/>
              <a:gd name="connsiteY39" fmla="*/ 248744 h 1630691"/>
              <a:gd name="connsiteX40" fmla="*/ 1898650 w 2444750"/>
              <a:gd name="connsiteY40" fmla="*/ 1094 h 1630691"/>
              <a:gd name="connsiteX41" fmla="*/ 1943100 w 2444750"/>
              <a:gd name="connsiteY41" fmla="*/ 153494 h 1630691"/>
              <a:gd name="connsiteX42" fmla="*/ 1949450 w 2444750"/>
              <a:gd name="connsiteY42" fmla="*/ 39194 h 1630691"/>
              <a:gd name="connsiteX43" fmla="*/ 1962150 w 2444750"/>
              <a:gd name="connsiteY43" fmla="*/ 121744 h 1630691"/>
              <a:gd name="connsiteX44" fmla="*/ 2019300 w 2444750"/>
              <a:gd name="connsiteY44" fmla="*/ 83644 h 1630691"/>
              <a:gd name="connsiteX45" fmla="*/ 2038350 w 2444750"/>
              <a:gd name="connsiteY45" fmla="*/ 185244 h 1630691"/>
              <a:gd name="connsiteX46" fmla="*/ 2095500 w 2444750"/>
              <a:gd name="connsiteY46" fmla="*/ 20144 h 1630691"/>
              <a:gd name="connsiteX47" fmla="*/ 2127250 w 2444750"/>
              <a:gd name="connsiteY47" fmla="*/ 280494 h 1630691"/>
              <a:gd name="connsiteX48" fmla="*/ 2216150 w 2444750"/>
              <a:gd name="connsiteY48" fmla="*/ 159844 h 1630691"/>
              <a:gd name="connsiteX49" fmla="*/ 2241550 w 2444750"/>
              <a:gd name="connsiteY49" fmla="*/ 312244 h 1630691"/>
              <a:gd name="connsiteX50" fmla="*/ 2305050 w 2444750"/>
              <a:gd name="connsiteY50" fmla="*/ 255094 h 1630691"/>
              <a:gd name="connsiteX51" fmla="*/ 2336800 w 2444750"/>
              <a:gd name="connsiteY51" fmla="*/ 331294 h 1630691"/>
              <a:gd name="connsiteX52" fmla="*/ 2362200 w 2444750"/>
              <a:gd name="connsiteY52" fmla="*/ 236044 h 1630691"/>
              <a:gd name="connsiteX53" fmla="*/ 2387600 w 2444750"/>
              <a:gd name="connsiteY53" fmla="*/ 363044 h 1630691"/>
              <a:gd name="connsiteX54" fmla="*/ 2419350 w 2444750"/>
              <a:gd name="connsiteY54" fmla="*/ 280494 h 1630691"/>
              <a:gd name="connsiteX55" fmla="*/ 2444750 w 2444750"/>
              <a:gd name="connsiteY55" fmla="*/ 312244 h 16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44750" h="1630691">
                <a:moveTo>
                  <a:pt x="0" y="1188544"/>
                </a:moveTo>
                <a:cubicBezTo>
                  <a:pt x="30691" y="954652"/>
                  <a:pt x="61383" y="720761"/>
                  <a:pt x="82550" y="648794"/>
                </a:cubicBezTo>
                <a:cubicBezTo>
                  <a:pt x="103717" y="576827"/>
                  <a:pt x="116417" y="757802"/>
                  <a:pt x="127000" y="756744"/>
                </a:cubicBezTo>
                <a:cubicBezTo>
                  <a:pt x="137583" y="755686"/>
                  <a:pt x="132292" y="647736"/>
                  <a:pt x="146050" y="642444"/>
                </a:cubicBezTo>
                <a:cubicBezTo>
                  <a:pt x="159808" y="637152"/>
                  <a:pt x="198967" y="716527"/>
                  <a:pt x="209550" y="724994"/>
                </a:cubicBezTo>
                <a:cubicBezTo>
                  <a:pt x="220133" y="733461"/>
                  <a:pt x="205317" y="689011"/>
                  <a:pt x="209550" y="693244"/>
                </a:cubicBezTo>
                <a:cubicBezTo>
                  <a:pt x="213783" y="697477"/>
                  <a:pt x="220133" y="764152"/>
                  <a:pt x="234950" y="750394"/>
                </a:cubicBezTo>
                <a:cubicBezTo>
                  <a:pt x="249767" y="736636"/>
                  <a:pt x="282575" y="613869"/>
                  <a:pt x="298450" y="610694"/>
                </a:cubicBezTo>
                <a:cubicBezTo>
                  <a:pt x="314325" y="607519"/>
                  <a:pt x="323850" y="733461"/>
                  <a:pt x="330200" y="731344"/>
                </a:cubicBezTo>
                <a:cubicBezTo>
                  <a:pt x="336550" y="729227"/>
                  <a:pt x="329142" y="606461"/>
                  <a:pt x="336550" y="597994"/>
                </a:cubicBezTo>
                <a:cubicBezTo>
                  <a:pt x="343958" y="589527"/>
                  <a:pt x="365125" y="681602"/>
                  <a:pt x="374650" y="680544"/>
                </a:cubicBezTo>
                <a:cubicBezTo>
                  <a:pt x="384175" y="679486"/>
                  <a:pt x="383117" y="577886"/>
                  <a:pt x="393700" y="591644"/>
                </a:cubicBezTo>
                <a:cubicBezTo>
                  <a:pt x="404283" y="605402"/>
                  <a:pt x="427567" y="754627"/>
                  <a:pt x="438150" y="763094"/>
                </a:cubicBezTo>
                <a:cubicBezTo>
                  <a:pt x="448733" y="771561"/>
                  <a:pt x="454025" y="635036"/>
                  <a:pt x="457200" y="642444"/>
                </a:cubicBezTo>
                <a:cubicBezTo>
                  <a:pt x="460375" y="649852"/>
                  <a:pt x="441325" y="808602"/>
                  <a:pt x="457200" y="807544"/>
                </a:cubicBezTo>
                <a:cubicBezTo>
                  <a:pt x="473075" y="806486"/>
                  <a:pt x="532342" y="628686"/>
                  <a:pt x="552450" y="636094"/>
                </a:cubicBezTo>
                <a:cubicBezTo>
                  <a:pt x="572558" y="643502"/>
                  <a:pt x="560917" y="860461"/>
                  <a:pt x="577850" y="851994"/>
                </a:cubicBezTo>
                <a:cubicBezTo>
                  <a:pt x="594783" y="843527"/>
                  <a:pt x="632883" y="601169"/>
                  <a:pt x="654050" y="585294"/>
                </a:cubicBezTo>
                <a:cubicBezTo>
                  <a:pt x="675217" y="569419"/>
                  <a:pt x="694267" y="735577"/>
                  <a:pt x="704850" y="756744"/>
                </a:cubicBezTo>
                <a:cubicBezTo>
                  <a:pt x="715433" y="777911"/>
                  <a:pt x="702733" y="567302"/>
                  <a:pt x="717550" y="712294"/>
                </a:cubicBezTo>
                <a:cubicBezTo>
                  <a:pt x="732367" y="857286"/>
                  <a:pt x="772583" y="1569544"/>
                  <a:pt x="793750" y="1626694"/>
                </a:cubicBezTo>
                <a:cubicBezTo>
                  <a:pt x="814917" y="1683844"/>
                  <a:pt x="820208" y="1110227"/>
                  <a:pt x="844550" y="1055194"/>
                </a:cubicBezTo>
                <a:cubicBezTo>
                  <a:pt x="868892" y="1000161"/>
                  <a:pt x="910167" y="1316602"/>
                  <a:pt x="939800" y="1296494"/>
                </a:cubicBezTo>
                <a:cubicBezTo>
                  <a:pt x="969433" y="1276386"/>
                  <a:pt x="1004358" y="964177"/>
                  <a:pt x="1022350" y="934544"/>
                </a:cubicBezTo>
                <a:cubicBezTo>
                  <a:pt x="1040342" y="904911"/>
                  <a:pt x="1027642" y="1104936"/>
                  <a:pt x="1047750" y="1118694"/>
                </a:cubicBezTo>
                <a:cubicBezTo>
                  <a:pt x="1067858" y="1132452"/>
                  <a:pt x="1114425" y="1009686"/>
                  <a:pt x="1143000" y="1017094"/>
                </a:cubicBezTo>
                <a:cubicBezTo>
                  <a:pt x="1171575" y="1024502"/>
                  <a:pt x="1205442" y="1158911"/>
                  <a:pt x="1219200" y="1163144"/>
                </a:cubicBezTo>
                <a:cubicBezTo>
                  <a:pt x="1232958" y="1167377"/>
                  <a:pt x="1220258" y="1047786"/>
                  <a:pt x="1225550" y="1042494"/>
                </a:cubicBezTo>
                <a:cubicBezTo>
                  <a:pt x="1230842" y="1037202"/>
                  <a:pt x="1241425" y="1131394"/>
                  <a:pt x="1250950" y="1131394"/>
                </a:cubicBezTo>
                <a:cubicBezTo>
                  <a:pt x="1260475" y="1131394"/>
                  <a:pt x="1264708" y="1046727"/>
                  <a:pt x="1282700" y="1042494"/>
                </a:cubicBezTo>
                <a:cubicBezTo>
                  <a:pt x="1300692" y="1038261"/>
                  <a:pt x="1346200" y="1111286"/>
                  <a:pt x="1358900" y="1105994"/>
                </a:cubicBezTo>
                <a:cubicBezTo>
                  <a:pt x="1371600" y="1100702"/>
                  <a:pt x="1349375" y="1007569"/>
                  <a:pt x="1358900" y="1010744"/>
                </a:cubicBezTo>
                <a:cubicBezTo>
                  <a:pt x="1368425" y="1013919"/>
                  <a:pt x="1394883" y="1125044"/>
                  <a:pt x="1416050" y="1125044"/>
                </a:cubicBezTo>
                <a:cubicBezTo>
                  <a:pt x="1437217" y="1125044"/>
                  <a:pt x="1468967" y="1007569"/>
                  <a:pt x="1485900" y="1010744"/>
                </a:cubicBezTo>
                <a:cubicBezTo>
                  <a:pt x="1502833" y="1013919"/>
                  <a:pt x="1502833" y="1148327"/>
                  <a:pt x="1517650" y="1144094"/>
                </a:cubicBezTo>
                <a:cubicBezTo>
                  <a:pt x="1532467" y="1139861"/>
                  <a:pt x="1562100" y="1005452"/>
                  <a:pt x="1574800" y="985344"/>
                </a:cubicBezTo>
                <a:cubicBezTo>
                  <a:pt x="1587500" y="965236"/>
                  <a:pt x="1580092" y="1059427"/>
                  <a:pt x="1593850" y="1023444"/>
                </a:cubicBezTo>
                <a:cubicBezTo>
                  <a:pt x="1607608" y="987461"/>
                  <a:pt x="1644650" y="796961"/>
                  <a:pt x="1657350" y="769444"/>
                </a:cubicBezTo>
                <a:cubicBezTo>
                  <a:pt x="1670050" y="741927"/>
                  <a:pt x="1635125" y="945127"/>
                  <a:pt x="1670050" y="858344"/>
                </a:cubicBezTo>
                <a:cubicBezTo>
                  <a:pt x="1704975" y="771561"/>
                  <a:pt x="1828800" y="391619"/>
                  <a:pt x="1866900" y="248744"/>
                </a:cubicBezTo>
                <a:cubicBezTo>
                  <a:pt x="1905000" y="105869"/>
                  <a:pt x="1885950" y="16969"/>
                  <a:pt x="1898650" y="1094"/>
                </a:cubicBezTo>
                <a:cubicBezTo>
                  <a:pt x="1911350" y="-14781"/>
                  <a:pt x="1934633" y="147144"/>
                  <a:pt x="1943100" y="153494"/>
                </a:cubicBezTo>
                <a:cubicBezTo>
                  <a:pt x="1951567" y="159844"/>
                  <a:pt x="1946275" y="44486"/>
                  <a:pt x="1949450" y="39194"/>
                </a:cubicBezTo>
                <a:cubicBezTo>
                  <a:pt x="1952625" y="33902"/>
                  <a:pt x="1950508" y="114336"/>
                  <a:pt x="1962150" y="121744"/>
                </a:cubicBezTo>
                <a:cubicBezTo>
                  <a:pt x="1973792" y="129152"/>
                  <a:pt x="2006600" y="73061"/>
                  <a:pt x="2019300" y="83644"/>
                </a:cubicBezTo>
                <a:cubicBezTo>
                  <a:pt x="2032000" y="94227"/>
                  <a:pt x="2025650" y="195827"/>
                  <a:pt x="2038350" y="185244"/>
                </a:cubicBezTo>
                <a:cubicBezTo>
                  <a:pt x="2051050" y="174661"/>
                  <a:pt x="2080683" y="4269"/>
                  <a:pt x="2095500" y="20144"/>
                </a:cubicBezTo>
                <a:cubicBezTo>
                  <a:pt x="2110317" y="36019"/>
                  <a:pt x="2107142" y="257211"/>
                  <a:pt x="2127250" y="280494"/>
                </a:cubicBezTo>
                <a:cubicBezTo>
                  <a:pt x="2147358" y="303777"/>
                  <a:pt x="2197100" y="154552"/>
                  <a:pt x="2216150" y="159844"/>
                </a:cubicBezTo>
                <a:cubicBezTo>
                  <a:pt x="2235200" y="165136"/>
                  <a:pt x="2226733" y="296369"/>
                  <a:pt x="2241550" y="312244"/>
                </a:cubicBezTo>
                <a:cubicBezTo>
                  <a:pt x="2256367" y="328119"/>
                  <a:pt x="2289175" y="251919"/>
                  <a:pt x="2305050" y="255094"/>
                </a:cubicBezTo>
                <a:cubicBezTo>
                  <a:pt x="2320925" y="258269"/>
                  <a:pt x="2327275" y="334469"/>
                  <a:pt x="2336800" y="331294"/>
                </a:cubicBezTo>
                <a:cubicBezTo>
                  <a:pt x="2346325" y="328119"/>
                  <a:pt x="2353733" y="230752"/>
                  <a:pt x="2362200" y="236044"/>
                </a:cubicBezTo>
                <a:cubicBezTo>
                  <a:pt x="2370667" y="241336"/>
                  <a:pt x="2378075" y="355636"/>
                  <a:pt x="2387600" y="363044"/>
                </a:cubicBezTo>
                <a:cubicBezTo>
                  <a:pt x="2397125" y="370452"/>
                  <a:pt x="2409825" y="288961"/>
                  <a:pt x="2419350" y="280494"/>
                </a:cubicBezTo>
                <a:cubicBezTo>
                  <a:pt x="2428875" y="272027"/>
                  <a:pt x="2444750" y="312244"/>
                  <a:pt x="2444750" y="312244"/>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40" name="Freeform 39"/>
          <p:cNvSpPr/>
          <p:nvPr/>
        </p:nvSpPr>
        <p:spPr>
          <a:xfrm>
            <a:off x="4074393" y="1693666"/>
            <a:ext cx="1795463" cy="1005733"/>
          </a:xfrm>
          <a:custGeom>
            <a:avLst/>
            <a:gdLst>
              <a:gd name="connsiteX0" fmla="*/ 0 w 2393950"/>
              <a:gd name="connsiteY0" fmla="*/ 812812 h 1340977"/>
              <a:gd name="connsiteX1" fmla="*/ 44450 w 2393950"/>
              <a:gd name="connsiteY1" fmla="*/ 863612 h 1340977"/>
              <a:gd name="connsiteX2" fmla="*/ 82550 w 2393950"/>
              <a:gd name="connsiteY2" fmla="*/ 723912 h 1340977"/>
              <a:gd name="connsiteX3" fmla="*/ 82550 w 2393950"/>
              <a:gd name="connsiteY3" fmla="*/ 882662 h 1340977"/>
              <a:gd name="connsiteX4" fmla="*/ 127000 w 2393950"/>
              <a:gd name="connsiteY4" fmla="*/ 781062 h 1340977"/>
              <a:gd name="connsiteX5" fmla="*/ 196850 w 2393950"/>
              <a:gd name="connsiteY5" fmla="*/ 920762 h 1340977"/>
              <a:gd name="connsiteX6" fmla="*/ 203200 w 2393950"/>
              <a:gd name="connsiteY6" fmla="*/ 825512 h 1340977"/>
              <a:gd name="connsiteX7" fmla="*/ 247650 w 2393950"/>
              <a:gd name="connsiteY7" fmla="*/ 946162 h 1340977"/>
              <a:gd name="connsiteX8" fmla="*/ 374650 w 2393950"/>
              <a:gd name="connsiteY8" fmla="*/ 749312 h 1340977"/>
              <a:gd name="connsiteX9" fmla="*/ 508000 w 2393950"/>
              <a:gd name="connsiteY9" fmla="*/ 1282712 h 1340977"/>
              <a:gd name="connsiteX10" fmla="*/ 565150 w 2393950"/>
              <a:gd name="connsiteY10" fmla="*/ 1143012 h 1340977"/>
              <a:gd name="connsiteX11" fmla="*/ 571500 w 2393950"/>
              <a:gd name="connsiteY11" fmla="*/ 1225562 h 1340977"/>
              <a:gd name="connsiteX12" fmla="*/ 584200 w 2393950"/>
              <a:gd name="connsiteY12" fmla="*/ 1136662 h 1340977"/>
              <a:gd name="connsiteX13" fmla="*/ 615950 w 2393950"/>
              <a:gd name="connsiteY13" fmla="*/ 1219212 h 1340977"/>
              <a:gd name="connsiteX14" fmla="*/ 615950 w 2393950"/>
              <a:gd name="connsiteY14" fmla="*/ 1104912 h 1340977"/>
              <a:gd name="connsiteX15" fmla="*/ 660400 w 2393950"/>
              <a:gd name="connsiteY15" fmla="*/ 1225562 h 1340977"/>
              <a:gd name="connsiteX16" fmla="*/ 666750 w 2393950"/>
              <a:gd name="connsiteY16" fmla="*/ 965212 h 1340977"/>
              <a:gd name="connsiteX17" fmla="*/ 704850 w 2393950"/>
              <a:gd name="connsiteY17" fmla="*/ 1168412 h 1340977"/>
              <a:gd name="connsiteX18" fmla="*/ 736600 w 2393950"/>
              <a:gd name="connsiteY18" fmla="*/ 1022362 h 1340977"/>
              <a:gd name="connsiteX19" fmla="*/ 774700 w 2393950"/>
              <a:gd name="connsiteY19" fmla="*/ 1117612 h 1340977"/>
              <a:gd name="connsiteX20" fmla="*/ 819150 w 2393950"/>
              <a:gd name="connsiteY20" fmla="*/ 196862 h 1340977"/>
              <a:gd name="connsiteX21" fmla="*/ 838200 w 2393950"/>
              <a:gd name="connsiteY21" fmla="*/ 342912 h 1340977"/>
              <a:gd name="connsiteX22" fmla="*/ 908050 w 2393950"/>
              <a:gd name="connsiteY22" fmla="*/ 273062 h 1340977"/>
              <a:gd name="connsiteX23" fmla="*/ 914400 w 2393950"/>
              <a:gd name="connsiteY23" fmla="*/ 381012 h 1340977"/>
              <a:gd name="connsiteX24" fmla="*/ 977900 w 2393950"/>
              <a:gd name="connsiteY24" fmla="*/ 241312 h 1340977"/>
              <a:gd name="connsiteX25" fmla="*/ 1016000 w 2393950"/>
              <a:gd name="connsiteY25" fmla="*/ 355612 h 1340977"/>
              <a:gd name="connsiteX26" fmla="*/ 1035050 w 2393950"/>
              <a:gd name="connsiteY26" fmla="*/ 254012 h 1340977"/>
              <a:gd name="connsiteX27" fmla="*/ 1162050 w 2393950"/>
              <a:gd name="connsiteY27" fmla="*/ 444512 h 1340977"/>
              <a:gd name="connsiteX28" fmla="*/ 1168400 w 2393950"/>
              <a:gd name="connsiteY28" fmla="*/ 196862 h 1340977"/>
              <a:gd name="connsiteX29" fmla="*/ 1206500 w 2393950"/>
              <a:gd name="connsiteY29" fmla="*/ 406412 h 1340977"/>
              <a:gd name="connsiteX30" fmla="*/ 1244600 w 2393950"/>
              <a:gd name="connsiteY30" fmla="*/ 25412 h 1340977"/>
              <a:gd name="connsiteX31" fmla="*/ 1257300 w 2393950"/>
              <a:gd name="connsiteY31" fmla="*/ 431812 h 1340977"/>
              <a:gd name="connsiteX32" fmla="*/ 1314450 w 2393950"/>
              <a:gd name="connsiteY32" fmla="*/ 44462 h 1340977"/>
              <a:gd name="connsiteX33" fmla="*/ 1377950 w 2393950"/>
              <a:gd name="connsiteY33" fmla="*/ 374662 h 1340977"/>
              <a:gd name="connsiteX34" fmla="*/ 1422400 w 2393950"/>
              <a:gd name="connsiteY34" fmla="*/ 57162 h 1340977"/>
              <a:gd name="connsiteX35" fmla="*/ 1504950 w 2393950"/>
              <a:gd name="connsiteY35" fmla="*/ 450862 h 1340977"/>
              <a:gd name="connsiteX36" fmla="*/ 1517650 w 2393950"/>
              <a:gd name="connsiteY36" fmla="*/ 12 h 1340977"/>
              <a:gd name="connsiteX37" fmla="*/ 1663700 w 2393950"/>
              <a:gd name="connsiteY37" fmla="*/ 438162 h 1340977"/>
              <a:gd name="connsiteX38" fmla="*/ 1746250 w 2393950"/>
              <a:gd name="connsiteY38" fmla="*/ 1085862 h 1340977"/>
              <a:gd name="connsiteX39" fmla="*/ 1809750 w 2393950"/>
              <a:gd name="connsiteY39" fmla="*/ 901712 h 1340977"/>
              <a:gd name="connsiteX40" fmla="*/ 1809750 w 2393950"/>
              <a:gd name="connsiteY40" fmla="*/ 1028712 h 1340977"/>
              <a:gd name="connsiteX41" fmla="*/ 1841500 w 2393950"/>
              <a:gd name="connsiteY41" fmla="*/ 596912 h 1340977"/>
              <a:gd name="connsiteX42" fmla="*/ 1949450 w 2393950"/>
              <a:gd name="connsiteY42" fmla="*/ 933462 h 1340977"/>
              <a:gd name="connsiteX43" fmla="*/ 1987550 w 2393950"/>
              <a:gd name="connsiteY43" fmla="*/ 1339862 h 1340977"/>
              <a:gd name="connsiteX44" fmla="*/ 2057400 w 2393950"/>
              <a:gd name="connsiteY44" fmla="*/ 1060462 h 1340977"/>
              <a:gd name="connsiteX45" fmla="*/ 2089150 w 2393950"/>
              <a:gd name="connsiteY45" fmla="*/ 1257312 h 1340977"/>
              <a:gd name="connsiteX46" fmla="*/ 2228850 w 2393950"/>
              <a:gd name="connsiteY46" fmla="*/ 1136662 h 1340977"/>
              <a:gd name="connsiteX47" fmla="*/ 2260600 w 2393950"/>
              <a:gd name="connsiteY47" fmla="*/ 1257312 h 1340977"/>
              <a:gd name="connsiteX48" fmla="*/ 2292350 w 2393950"/>
              <a:gd name="connsiteY48" fmla="*/ 984262 h 1340977"/>
              <a:gd name="connsiteX49" fmla="*/ 2305050 w 2393950"/>
              <a:gd name="connsiteY49" fmla="*/ 1219212 h 1340977"/>
              <a:gd name="connsiteX50" fmla="*/ 2324100 w 2393950"/>
              <a:gd name="connsiteY50" fmla="*/ 1009662 h 1340977"/>
              <a:gd name="connsiteX51" fmla="*/ 2330450 w 2393950"/>
              <a:gd name="connsiteY51" fmla="*/ 1206512 h 1340977"/>
              <a:gd name="connsiteX52" fmla="*/ 2381250 w 2393950"/>
              <a:gd name="connsiteY52" fmla="*/ 1003312 h 1340977"/>
              <a:gd name="connsiteX53" fmla="*/ 2381250 w 2393950"/>
              <a:gd name="connsiteY53" fmla="*/ 1149362 h 1340977"/>
              <a:gd name="connsiteX54" fmla="*/ 2393950 w 2393950"/>
              <a:gd name="connsiteY54" fmla="*/ 977912 h 13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93950" h="1340977">
                <a:moveTo>
                  <a:pt x="0" y="812812"/>
                </a:moveTo>
                <a:cubicBezTo>
                  <a:pt x="15346" y="845620"/>
                  <a:pt x="30692" y="878429"/>
                  <a:pt x="44450" y="863612"/>
                </a:cubicBezTo>
                <a:cubicBezTo>
                  <a:pt x="58208" y="848795"/>
                  <a:pt x="76200" y="720737"/>
                  <a:pt x="82550" y="723912"/>
                </a:cubicBezTo>
                <a:cubicBezTo>
                  <a:pt x="88900" y="727087"/>
                  <a:pt x="75142" y="873137"/>
                  <a:pt x="82550" y="882662"/>
                </a:cubicBezTo>
                <a:cubicBezTo>
                  <a:pt x="89958" y="892187"/>
                  <a:pt x="107950" y="774712"/>
                  <a:pt x="127000" y="781062"/>
                </a:cubicBezTo>
                <a:cubicBezTo>
                  <a:pt x="146050" y="787412"/>
                  <a:pt x="184150" y="913354"/>
                  <a:pt x="196850" y="920762"/>
                </a:cubicBezTo>
                <a:cubicBezTo>
                  <a:pt x="209550" y="928170"/>
                  <a:pt x="194733" y="821279"/>
                  <a:pt x="203200" y="825512"/>
                </a:cubicBezTo>
                <a:cubicBezTo>
                  <a:pt x="211667" y="829745"/>
                  <a:pt x="219075" y="958862"/>
                  <a:pt x="247650" y="946162"/>
                </a:cubicBezTo>
                <a:cubicBezTo>
                  <a:pt x="276225" y="933462"/>
                  <a:pt x="331258" y="693220"/>
                  <a:pt x="374650" y="749312"/>
                </a:cubicBezTo>
                <a:cubicBezTo>
                  <a:pt x="418042" y="805404"/>
                  <a:pt x="476250" y="1217095"/>
                  <a:pt x="508000" y="1282712"/>
                </a:cubicBezTo>
                <a:cubicBezTo>
                  <a:pt x="539750" y="1348329"/>
                  <a:pt x="554567" y="1152537"/>
                  <a:pt x="565150" y="1143012"/>
                </a:cubicBezTo>
                <a:cubicBezTo>
                  <a:pt x="575733" y="1133487"/>
                  <a:pt x="568325" y="1226620"/>
                  <a:pt x="571500" y="1225562"/>
                </a:cubicBezTo>
                <a:cubicBezTo>
                  <a:pt x="574675" y="1224504"/>
                  <a:pt x="576792" y="1137720"/>
                  <a:pt x="584200" y="1136662"/>
                </a:cubicBezTo>
                <a:cubicBezTo>
                  <a:pt x="591608" y="1135604"/>
                  <a:pt x="610658" y="1224504"/>
                  <a:pt x="615950" y="1219212"/>
                </a:cubicBezTo>
                <a:cubicBezTo>
                  <a:pt x="621242" y="1213920"/>
                  <a:pt x="608542" y="1103854"/>
                  <a:pt x="615950" y="1104912"/>
                </a:cubicBezTo>
                <a:cubicBezTo>
                  <a:pt x="623358" y="1105970"/>
                  <a:pt x="651933" y="1248845"/>
                  <a:pt x="660400" y="1225562"/>
                </a:cubicBezTo>
                <a:cubicBezTo>
                  <a:pt x="668867" y="1202279"/>
                  <a:pt x="659342" y="974737"/>
                  <a:pt x="666750" y="965212"/>
                </a:cubicBezTo>
                <a:cubicBezTo>
                  <a:pt x="674158" y="955687"/>
                  <a:pt x="693208" y="1158887"/>
                  <a:pt x="704850" y="1168412"/>
                </a:cubicBezTo>
                <a:cubicBezTo>
                  <a:pt x="716492" y="1177937"/>
                  <a:pt x="724958" y="1030829"/>
                  <a:pt x="736600" y="1022362"/>
                </a:cubicBezTo>
                <a:cubicBezTo>
                  <a:pt x="748242" y="1013895"/>
                  <a:pt x="760942" y="1255195"/>
                  <a:pt x="774700" y="1117612"/>
                </a:cubicBezTo>
                <a:cubicBezTo>
                  <a:pt x="788458" y="980029"/>
                  <a:pt x="808567" y="325979"/>
                  <a:pt x="819150" y="196862"/>
                </a:cubicBezTo>
                <a:cubicBezTo>
                  <a:pt x="829733" y="67745"/>
                  <a:pt x="823383" y="330212"/>
                  <a:pt x="838200" y="342912"/>
                </a:cubicBezTo>
                <a:cubicBezTo>
                  <a:pt x="853017" y="355612"/>
                  <a:pt x="895350" y="266712"/>
                  <a:pt x="908050" y="273062"/>
                </a:cubicBezTo>
                <a:cubicBezTo>
                  <a:pt x="920750" y="279412"/>
                  <a:pt x="902758" y="386304"/>
                  <a:pt x="914400" y="381012"/>
                </a:cubicBezTo>
                <a:cubicBezTo>
                  <a:pt x="926042" y="375720"/>
                  <a:pt x="960967" y="245545"/>
                  <a:pt x="977900" y="241312"/>
                </a:cubicBezTo>
                <a:cubicBezTo>
                  <a:pt x="994833" y="237079"/>
                  <a:pt x="1006475" y="353495"/>
                  <a:pt x="1016000" y="355612"/>
                </a:cubicBezTo>
                <a:cubicBezTo>
                  <a:pt x="1025525" y="357729"/>
                  <a:pt x="1010708" y="239195"/>
                  <a:pt x="1035050" y="254012"/>
                </a:cubicBezTo>
                <a:cubicBezTo>
                  <a:pt x="1059392" y="268829"/>
                  <a:pt x="1139825" y="454037"/>
                  <a:pt x="1162050" y="444512"/>
                </a:cubicBezTo>
                <a:cubicBezTo>
                  <a:pt x="1184275" y="434987"/>
                  <a:pt x="1160992" y="203212"/>
                  <a:pt x="1168400" y="196862"/>
                </a:cubicBezTo>
                <a:cubicBezTo>
                  <a:pt x="1175808" y="190512"/>
                  <a:pt x="1193800" y="434987"/>
                  <a:pt x="1206500" y="406412"/>
                </a:cubicBezTo>
                <a:cubicBezTo>
                  <a:pt x="1219200" y="377837"/>
                  <a:pt x="1236133" y="21179"/>
                  <a:pt x="1244600" y="25412"/>
                </a:cubicBezTo>
                <a:cubicBezTo>
                  <a:pt x="1253067" y="29645"/>
                  <a:pt x="1245658" y="428637"/>
                  <a:pt x="1257300" y="431812"/>
                </a:cubicBezTo>
                <a:cubicBezTo>
                  <a:pt x="1268942" y="434987"/>
                  <a:pt x="1294342" y="53987"/>
                  <a:pt x="1314450" y="44462"/>
                </a:cubicBezTo>
                <a:cubicBezTo>
                  <a:pt x="1334558" y="34937"/>
                  <a:pt x="1359958" y="372545"/>
                  <a:pt x="1377950" y="374662"/>
                </a:cubicBezTo>
                <a:cubicBezTo>
                  <a:pt x="1395942" y="376779"/>
                  <a:pt x="1401233" y="44462"/>
                  <a:pt x="1422400" y="57162"/>
                </a:cubicBezTo>
                <a:cubicBezTo>
                  <a:pt x="1443567" y="69862"/>
                  <a:pt x="1489075" y="460387"/>
                  <a:pt x="1504950" y="450862"/>
                </a:cubicBezTo>
                <a:cubicBezTo>
                  <a:pt x="1520825" y="441337"/>
                  <a:pt x="1491192" y="2129"/>
                  <a:pt x="1517650" y="12"/>
                </a:cubicBezTo>
                <a:cubicBezTo>
                  <a:pt x="1544108" y="-2105"/>
                  <a:pt x="1625600" y="257187"/>
                  <a:pt x="1663700" y="438162"/>
                </a:cubicBezTo>
                <a:cubicBezTo>
                  <a:pt x="1701800" y="619137"/>
                  <a:pt x="1721908" y="1008604"/>
                  <a:pt x="1746250" y="1085862"/>
                </a:cubicBezTo>
                <a:cubicBezTo>
                  <a:pt x="1770592" y="1163120"/>
                  <a:pt x="1799167" y="911237"/>
                  <a:pt x="1809750" y="901712"/>
                </a:cubicBezTo>
                <a:cubicBezTo>
                  <a:pt x="1820333" y="892187"/>
                  <a:pt x="1804458" y="1079512"/>
                  <a:pt x="1809750" y="1028712"/>
                </a:cubicBezTo>
                <a:cubicBezTo>
                  <a:pt x="1815042" y="977912"/>
                  <a:pt x="1818217" y="612787"/>
                  <a:pt x="1841500" y="596912"/>
                </a:cubicBezTo>
                <a:cubicBezTo>
                  <a:pt x="1864783" y="581037"/>
                  <a:pt x="1925108" y="809637"/>
                  <a:pt x="1949450" y="933462"/>
                </a:cubicBezTo>
                <a:cubicBezTo>
                  <a:pt x="1973792" y="1057287"/>
                  <a:pt x="1969558" y="1318695"/>
                  <a:pt x="1987550" y="1339862"/>
                </a:cubicBezTo>
                <a:cubicBezTo>
                  <a:pt x="2005542" y="1361029"/>
                  <a:pt x="2040467" y="1074220"/>
                  <a:pt x="2057400" y="1060462"/>
                </a:cubicBezTo>
                <a:cubicBezTo>
                  <a:pt x="2074333" y="1046704"/>
                  <a:pt x="2060575" y="1244612"/>
                  <a:pt x="2089150" y="1257312"/>
                </a:cubicBezTo>
                <a:cubicBezTo>
                  <a:pt x="2117725" y="1270012"/>
                  <a:pt x="2200275" y="1136662"/>
                  <a:pt x="2228850" y="1136662"/>
                </a:cubicBezTo>
                <a:cubicBezTo>
                  <a:pt x="2257425" y="1136662"/>
                  <a:pt x="2250017" y="1282712"/>
                  <a:pt x="2260600" y="1257312"/>
                </a:cubicBezTo>
                <a:cubicBezTo>
                  <a:pt x="2271183" y="1231912"/>
                  <a:pt x="2284942" y="990612"/>
                  <a:pt x="2292350" y="984262"/>
                </a:cubicBezTo>
                <a:cubicBezTo>
                  <a:pt x="2299758" y="977912"/>
                  <a:pt x="2299758" y="1214979"/>
                  <a:pt x="2305050" y="1219212"/>
                </a:cubicBezTo>
                <a:cubicBezTo>
                  <a:pt x="2310342" y="1223445"/>
                  <a:pt x="2319867" y="1011779"/>
                  <a:pt x="2324100" y="1009662"/>
                </a:cubicBezTo>
                <a:cubicBezTo>
                  <a:pt x="2328333" y="1007545"/>
                  <a:pt x="2320925" y="1207570"/>
                  <a:pt x="2330450" y="1206512"/>
                </a:cubicBezTo>
                <a:cubicBezTo>
                  <a:pt x="2339975" y="1205454"/>
                  <a:pt x="2372783" y="1012837"/>
                  <a:pt x="2381250" y="1003312"/>
                </a:cubicBezTo>
                <a:cubicBezTo>
                  <a:pt x="2389717" y="993787"/>
                  <a:pt x="2379133" y="1153595"/>
                  <a:pt x="2381250" y="1149362"/>
                </a:cubicBezTo>
                <a:cubicBezTo>
                  <a:pt x="2383367" y="1145129"/>
                  <a:pt x="2393950" y="977912"/>
                  <a:pt x="2393950" y="977912"/>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41" name="Freeform 40"/>
          <p:cNvSpPr/>
          <p:nvPr/>
        </p:nvSpPr>
        <p:spPr>
          <a:xfrm>
            <a:off x="4083162" y="1561339"/>
            <a:ext cx="1862138" cy="1299813"/>
          </a:xfrm>
          <a:custGeom>
            <a:avLst/>
            <a:gdLst>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603250 w 2482850"/>
              <a:gd name="connsiteY19" fmla="*/ 590552 h 1183140"/>
              <a:gd name="connsiteX20" fmla="*/ 577850 w 2482850"/>
              <a:gd name="connsiteY20" fmla="*/ 1714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577850 w 2482850"/>
              <a:gd name="connsiteY20" fmla="*/ 1714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863600 w 2482850"/>
              <a:gd name="connsiteY27" fmla="*/ 2540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57250 w 2482850"/>
              <a:gd name="connsiteY26" fmla="*/ 31752 h 1183140"/>
              <a:gd name="connsiteX27" fmla="*/ 863600 w 2482850"/>
              <a:gd name="connsiteY27" fmla="*/ 2540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57202 h 1202190"/>
              <a:gd name="connsiteX1" fmla="*/ 38100 w 2482850"/>
              <a:gd name="connsiteY1" fmla="*/ 577852 h 1202190"/>
              <a:gd name="connsiteX2" fmla="*/ 82550 w 2482850"/>
              <a:gd name="connsiteY2" fmla="*/ 400052 h 1202190"/>
              <a:gd name="connsiteX3" fmla="*/ 95250 w 2482850"/>
              <a:gd name="connsiteY3" fmla="*/ 615952 h 1202190"/>
              <a:gd name="connsiteX4" fmla="*/ 165100 w 2482850"/>
              <a:gd name="connsiteY4" fmla="*/ 361952 h 1202190"/>
              <a:gd name="connsiteX5" fmla="*/ 165100 w 2482850"/>
              <a:gd name="connsiteY5" fmla="*/ 622302 h 1202190"/>
              <a:gd name="connsiteX6" fmla="*/ 234950 w 2482850"/>
              <a:gd name="connsiteY6" fmla="*/ 393702 h 1202190"/>
              <a:gd name="connsiteX7" fmla="*/ 298450 w 2482850"/>
              <a:gd name="connsiteY7" fmla="*/ 565152 h 1202190"/>
              <a:gd name="connsiteX8" fmla="*/ 298450 w 2482850"/>
              <a:gd name="connsiteY8" fmla="*/ 330202 h 1202190"/>
              <a:gd name="connsiteX9" fmla="*/ 330200 w 2482850"/>
              <a:gd name="connsiteY9" fmla="*/ 527052 h 1202190"/>
              <a:gd name="connsiteX10" fmla="*/ 330200 w 2482850"/>
              <a:gd name="connsiteY10" fmla="*/ 336552 h 1202190"/>
              <a:gd name="connsiteX11" fmla="*/ 355600 w 2482850"/>
              <a:gd name="connsiteY11" fmla="*/ 539752 h 1202190"/>
              <a:gd name="connsiteX12" fmla="*/ 374650 w 2482850"/>
              <a:gd name="connsiteY12" fmla="*/ 317502 h 1202190"/>
              <a:gd name="connsiteX13" fmla="*/ 374650 w 2482850"/>
              <a:gd name="connsiteY13" fmla="*/ 520702 h 1202190"/>
              <a:gd name="connsiteX14" fmla="*/ 444500 w 2482850"/>
              <a:gd name="connsiteY14" fmla="*/ 336552 h 1202190"/>
              <a:gd name="connsiteX15" fmla="*/ 444500 w 2482850"/>
              <a:gd name="connsiteY15" fmla="*/ 476252 h 1202190"/>
              <a:gd name="connsiteX16" fmla="*/ 488950 w 2482850"/>
              <a:gd name="connsiteY16" fmla="*/ 342902 h 1202190"/>
              <a:gd name="connsiteX17" fmla="*/ 501650 w 2482850"/>
              <a:gd name="connsiteY17" fmla="*/ 469902 h 1202190"/>
              <a:gd name="connsiteX18" fmla="*/ 501650 w 2482850"/>
              <a:gd name="connsiteY18" fmla="*/ 317502 h 1202190"/>
              <a:gd name="connsiteX19" fmla="*/ 577850 w 2482850"/>
              <a:gd name="connsiteY19" fmla="*/ 628652 h 1202190"/>
              <a:gd name="connsiteX20" fmla="*/ 628650 w 2482850"/>
              <a:gd name="connsiteY20" fmla="*/ 152402 h 1202190"/>
              <a:gd name="connsiteX21" fmla="*/ 654050 w 2482850"/>
              <a:gd name="connsiteY21" fmla="*/ 311152 h 1202190"/>
              <a:gd name="connsiteX22" fmla="*/ 723900 w 2482850"/>
              <a:gd name="connsiteY22" fmla="*/ 127002 h 1202190"/>
              <a:gd name="connsiteX23" fmla="*/ 730250 w 2482850"/>
              <a:gd name="connsiteY23" fmla="*/ 260352 h 1202190"/>
              <a:gd name="connsiteX24" fmla="*/ 793750 w 2482850"/>
              <a:gd name="connsiteY24" fmla="*/ 139702 h 1202190"/>
              <a:gd name="connsiteX25" fmla="*/ 793750 w 2482850"/>
              <a:gd name="connsiteY25" fmla="*/ 266702 h 1202190"/>
              <a:gd name="connsiteX26" fmla="*/ 857250 w 2482850"/>
              <a:gd name="connsiteY26" fmla="*/ 50802 h 1202190"/>
              <a:gd name="connsiteX27" fmla="*/ 863600 w 2482850"/>
              <a:gd name="connsiteY27" fmla="*/ 273052 h 1202190"/>
              <a:gd name="connsiteX28" fmla="*/ 971550 w 2482850"/>
              <a:gd name="connsiteY28" fmla="*/ 44452 h 1202190"/>
              <a:gd name="connsiteX29" fmla="*/ 990600 w 2482850"/>
              <a:gd name="connsiteY29" fmla="*/ 311152 h 1202190"/>
              <a:gd name="connsiteX30" fmla="*/ 1041400 w 2482850"/>
              <a:gd name="connsiteY30" fmla="*/ 2 h 1202190"/>
              <a:gd name="connsiteX31" fmla="*/ 1066800 w 2482850"/>
              <a:gd name="connsiteY31" fmla="*/ 304802 h 1202190"/>
              <a:gd name="connsiteX32" fmla="*/ 1073150 w 2482850"/>
              <a:gd name="connsiteY32" fmla="*/ 31752 h 1202190"/>
              <a:gd name="connsiteX33" fmla="*/ 1092200 w 2482850"/>
              <a:gd name="connsiteY33" fmla="*/ 215902 h 1202190"/>
              <a:gd name="connsiteX34" fmla="*/ 1200150 w 2482850"/>
              <a:gd name="connsiteY34" fmla="*/ 800102 h 1202190"/>
              <a:gd name="connsiteX35" fmla="*/ 1231900 w 2482850"/>
              <a:gd name="connsiteY35" fmla="*/ 685802 h 1202190"/>
              <a:gd name="connsiteX36" fmla="*/ 1301750 w 2482850"/>
              <a:gd name="connsiteY36" fmla="*/ 908052 h 1202190"/>
              <a:gd name="connsiteX37" fmla="*/ 1314450 w 2482850"/>
              <a:gd name="connsiteY37" fmla="*/ 736602 h 1202190"/>
              <a:gd name="connsiteX38" fmla="*/ 1327150 w 2482850"/>
              <a:gd name="connsiteY38" fmla="*/ 996952 h 1202190"/>
              <a:gd name="connsiteX39" fmla="*/ 1371600 w 2482850"/>
              <a:gd name="connsiteY39" fmla="*/ 711202 h 1202190"/>
              <a:gd name="connsiteX40" fmla="*/ 1606550 w 2482850"/>
              <a:gd name="connsiteY40" fmla="*/ 1200152 h 1202190"/>
              <a:gd name="connsiteX41" fmla="*/ 1644650 w 2482850"/>
              <a:gd name="connsiteY41" fmla="*/ 889002 h 1202190"/>
              <a:gd name="connsiteX42" fmla="*/ 1701800 w 2482850"/>
              <a:gd name="connsiteY42" fmla="*/ 971552 h 1202190"/>
              <a:gd name="connsiteX43" fmla="*/ 1765300 w 2482850"/>
              <a:gd name="connsiteY43" fmla="*/ 768352 h 1202190"/>
              <a:gd name="connsiteX44" fmla="*/ 1784350 w 2482850"/>
              <a:gd name="connsiteY44" fmla="*/ 889002 h 1202190"/>
              <a:gd name="connsiteX45" fmla="*/ 1790700 w 2482850"/>
              <a:gd name="connsiteY45" fmla="*/ 673102 h 1202190"/>
              <a:gd name="connsiteX46" fmla="*/ 1835150 w 2482850"/>
              <a:gd name="connsiteY46" fmla="*/ 933452 h 1202190"/>
              <a:gd name="connsiteX47" fmla="*/ 1873250 w 2482850"/>
              <a:gd name="connsiteY47" fmla="*/ 552452 h 1202190"/>
              <a:gd name="connsiteX48" fmla="*/ 1873250 w 2482850"/>
              <a:gd name="connsiteY48" fmla="*/ 736602 h 1202190"/>
              <a:gd name="connsiteX49" fmla="*/ 1930400 w 2482850"/>
              <a:gd name="connsiteY49" fmla="*/ 520702 h 1202190"/>
              <a:gd name="connsiteX50" fmla="*/ 1968500 w 2482850"/>
              <a:gd name="connsiteY50" fmla="*/ 704852 h 1202190"/>
              <a:gd name="connsiteX51" fmla="*/ 1981200 w 2482850"/>
              <a:gd name="connsiteY51" fmla="*/ 533402 h 1202190"/>
              <a:gd name="connsiteX52" fmla="*/ 2095500 w 2482850"/>
              <a:gd name="connsiteY52" fmla="*/ 742952 h 1202190"/>
              <a:gd name="connsiteX53" fmla="*/ 2114550 w 2482850"/>
              <a:gd name="connsiteY53" fmla="*/ 514352 h 1202190"/>
              <a:gd name="connsiteX54" fmla="*/ 2127250 w 2482850"/>
              <a:gd name="connsiteY54" fmla="*/ 723902 h 1202190"/>
              <a:gd name="connsiteX55" fmla="*/ 2139950 w 2482850"/>
              <a:gd name="connsiteY55" fmla="*/ 590552 h 1202190"/>
              <a:gd name="connsiteX56" fmla="*/ 2139950 w 2482850"/>
              <a:gd name="connsiteY56" fmla="*/ 704852 h 1202190"/>
              <a:gd name="connsiteX57" fmla="*/ 2190750 w 2482850"/>
              <a:gd name="connsiteY57" fmla="*/ 596902 h 1202190"/>
              <a:gd name="connsiteX58" fmla="*/ 2235200 w 2482850"/>
              <a:gd name="connsiteY58" fmla="*/ 762002 h 1202190"/>
              <a:gd name="connsiteX59" fmla="*/ 2235200 w 2482850"/>
              <a:gd name="connsiteY59" fmla="*/ 533402 h 1202190"/>
              <a:gd name="connsiteX60" fmla="*/ 2286000 w 2482850"/>
              <a:gd name="connsiteY60" fmla="*/ 800102 h 1202190"/>
              <a:gd name="connsiteX61" fmla="*/ 2330450 w 2482850"/>
              <a:gd name="connsiteY61" fmla="*/ 552452 h 1202190"/>
              <a:gd name="connsiteX62" fmla="*/ 2343150 w 2482850"/>
              <a:gd name="connsiteY62" fmla="*/ 819152 h 1202190"/>
              <a:gd name="connsiteX63" fmla="*/ 2413000 w 2482850"/>
              <a:gd name="connsiteY63" fmla="*/ 590552 h 1202190"/>
              <a:gd name="connsiteX64" fmla="*/ 2482850 w 2482850"/>
              <a:gd name="connsiteY64" fmla="*/ 863602 h 1202190"/>
              <a:gd name="connsiteX0" fmla="*/ 0 w 2482850"/>
              <a:gd name="connsiteY0" fmla="*/ 838251 h 1583239"/>
              <a:gd name="connsiteX1" fmla="*/ 38100 w 2482850"/>
              <a:gd name="connsiteY1" fmla="*/ 958901 h 1583239"/>
              <a:gd name="connsiteX2" fmla="*/ 82550 w 2482850"/>
              <a:gd name="connsiteY2" fmla="*/ 781101 h 1583239"/>
              <a:gd name="connsiteX3" fmla="*/ 95250 w 2482850"/>
              <a:gd name="connsiteY3" fmla="*/ 997001 h 1583239"/>
              <a:gd name="connsiteX4" fmla="*/ 165100 w 2482850"/>
              <a:gd name="connsiteY4" fmla="*/ 743001 h 1583239"/>
              <a:gd name="connsiteX5" fmla="*/ 165100 w 2482850"/>
              <a:gd name="connsiteY5" fmla="*/ 1003351 h 1583239"/>
              <a:gd name="connsiteX6" fmla="*/ 234950 w 2482850"/>
              <a:gd name="connsiteY6" fmla="*/ 774751 h 1583239"/>
              <a:gd name="connsiteX7" fmla="*/ 298450 w 2482850"/>
              <a:gd name="connsiteY7" fmla="*/ 946201 h 1583239"/>
              <a:gd name="connsiteX8" fmla="*/ 298450 w 2482850"/>
              <a:gd name="connsiteY8" fmla="*/ 711251 h 1583239"/>
              <a:gd name="connsiteX9" fmla="*/ 330200 w 2482850"/>
              <a:gd name="connsiteY9" fmla="*/ 908101 h 1583239"/>
              <a:gd name="connsiteX10" fmla="*/ 330200 w 2482850"/>
              <a:gd name="connsiteY10" fmla="*/ 717601 h 1583239"/>
              <a:gd name="connsiteX11" fmla="*/ 355600 w 2482850"/>
              <a:gd name="connsiteY11" fmla="*/ 920801 h 1583239"/>
              <a:gd name="connsiteX12" fmla="*/ 374650 w 2482850"/>
              <a:gd name="connsiteY12" fmla="*/ 698551 h 1583239"/>
              <a:gd name="connsiteX13" fmla="*/ 374650 w 2482850"/>
              <a:gd name="connsiteY13" fmla="*/ 901751 h 1583239"/>
              <a:gd name="connsiteX14" fmla="*/ 444500 w 2482850"/>
              <a:gd name="connsiteY14" fmla="*/ 717601 h 1583239"/>
              <a:gd name="connsiteX15" fmla="*/ 444500 w 2482850"/>
              <a:gd name="connsiteY15" fmla="*/ 857301 h 1583239"/>
              <a:gd name="connsiteX16" fmla="*/ 488950 w 2482850"/>
              <a:gd name="connsiteY16" fmla="*/ 723951 h 1583239"/>
              <a:gd name="connsiteX17" fmla="*/ 501650 w 2482850"/>
              <a:gd name="connsiteY17" fmla="*/ 850951 h 1583239"/>
              <a:gd name="connsiteX18" fmla="*/ 501650 w 2482850"/>
              <a:gd name="connsiteY18" fmla="*/ 698551 h 1583239"/>
              <a:gd name="connsiteX19" fmla="*/ 577850 w 2482850"/>
              <a:gd name="connsiteY19" fmla="*/ 1009701 h 1583239"/>
              <a:gd name="connsiteX20" fmla="*/ 628650 w 2482850"/>
              <a:gd name="connsiteY20" fmla="*/ 533451 h 1583239"/>
              <a:gd name="connsiteX21" fmla="*/ 654050 w 2482850"/>
              <a:gd name="connsiteY21" fmla="*/ 692201 h 1583239"/>
              <a:gd name="connsiteX22" fmla="*/ 723900 w 2482850"/>
              <a:gd name="connsiteY22" fmla="*/ 508051 h 1583239"/>
              <a:gd name="connsiteX23" fmla="*/ 730250 w 2482850"/>
              <a:gd name="connsiteY23" fmla="*/ 641401 h 1583239"/>
              <a:gd name="connsiteX24" fmla="*/ 793750 w 2482850"/>
              <a:gd name="connsiteY24" fmla="*/ 520751 h 1583239"/>
              <a:gd name="connsiteX25" fmla="*/ 793750 w 2482850"/>
              <a:gd name="connsiteY25" fmla="*/ 647751 h 1583239"/>
              <a:gd name="connsiteX26" fmla="*/ 857250 w 2482850"/>
              <a:gd name="connsiteY26" fmla="*/ 431851 h 1583239"/>
              <a:gd name="connsiteX27" fmla="*/ 863600 w 2482850"/>
              <a:gd name="connsiteY27" fmla="*/ 654101 h 1583239"/>
              <a:gd name="connsiteX28" fmla="*/ 933450 w 2482850"/>
              <a:gd name="connsiteY28" fmla="*/ 51 h 1583239"/>
              <a:gd name="connsiteX29" fmla="*/ 990600 w 2482850"/>
              <a:gd name="connsiteY29" fmla="*/ 692201 h 1583239"/>
              <a:gd name="connsiteX30" fmla="*/ 1041400 w 2482850"/>
              <a:gd name="connsiteY30" fmla="*/ 381051 h 1583239"/>
              <a:gd name="connsiteX31" fmla="*/ 1066800 w 2482850"/>
              <a:gd name="connsiteY31" fmla="*/ 685851 h 1583239"/>
              <a:gd name="connsiteX32" fmla="*/ 1073150 w 2482850"/>
              <a:gd name="connsiteY32" fmla="*/ 412801 h 1583239"/>
              <a:gd name="connsiteX33" fmla="*/ 1092200 w 2482850"/>
              <a:gd name="connsiteY33" fmla="*/ 596951 h 1583239"/>
              <a:gd name="connsiteX34" fmla="*/ 1200150 w 2482850"/>
              <a:gd name="connsiteY34" fmla="*/ 1181151 h 1583239"/>
              <a:gd name="connsiteX35" fmla="*/ 1231900 w 2482850"/>
              <a:gd name="connsiteY35" fmla="*/ 1066851 h 1583239"/>
              <a:gd name="connsiteX36" fmla="*/ 1301750 w 2482850"/>
              <a:gd name="connsiteY36" fmla="*/ 1289101 h 1583239"/>
              <a:gd name="connsiteX37" fmla="*/ 1314450 w 2482850"/>
              <a:gd name="connsiteY37" fmla="*/ 1117651 h 1583239"/>
              <a:gd name="connsiteX38" fmla="*/ 1327150 w 2482850"/>
              <a:gd name="connsiteY38" fmla="*/ 1378001 h 1583239"/>
              <a:gd name="connsiteX39" fmla="*/ 1371600 w 2482850"/>
              <a:gd name="connsiteY39" fmla="*/ 1092251 h 1583239"/>
              <a:gd name="connsiteX40" fmla="*/ 1606550 w 2482850"/>
              <a:gd name="connsiteY40" fmla="*/ 1581201 h 1583239"/>
              <a:gd name="connsiteX41" fmla="*/ 1644650 w 2482850"/>
              <a:gd name="connsiteY41" fmla="*/ 1270051 h 1583239"/>
              <a:gd name="connsiteX42" fmla="*/ 1701800 w 2482850"/>
              <a:gd name="connsiteY42" fmla="*/ 1352601 h 1583239"/>
              <a:gd name="connsiteX43" fmla="*/ 1765300 w 2482850"/>
              <a:gd name="connsiteY43" fmla="*/ 1149401 h 1583239"/>
              <a:gd name="connsiteX44" fmla="*/ 1784350 w 2482850"/>
              <a:gd name="connsiteY44" fmla="*/ 1270051 h 1583239"/>
              <a:gd name="connsiteX45" fmla="*/ 1790700 w 2482850"/>
              <a:gd name="connsiteY45" fmla="*/ 1054151 h 1583239"/>
              <a:gd name="connsiteX46" fmla="*/ 1835150 w 2482850"/>
              <a:gd name="connsiteY46" fmla="*/ 1314501 h 1583239"/>
              <a:gd name="connsiteX47" fmla="*/ 1873250 w 2482850"/>
              <a:gd name="connsiteY47" fmla="*/ 933501 h 1583239"/>
              <a:gd name="connsiteX48" fmla="*/ 1873250 w 2482850"/>
              <a:gd name="connsiteY48" fmla="*/ 1117651 h 1583239"/>
              <a:gd name="connsiteX49" fmla="*/ 1930400 w 2482850"/>
              <a:gd name="connsiteY49" fmla="*/ 901751 h 1583239"/>
              <a:gd name="connsiteX50" fmla="*/ 1968500 w 2482850"/>
              <a:gd name="connsiteY50" fmla="*/ 1085901 h 1583239"/>
              <a:gd name="connsiteX51" fmla="*/ 1981200 w 2482850"/>
              <a:gd name="connsiteY51" fmla="*/ 914451 h 1583239"/>
              <a:gd name="connsiteX52" fmla="*/ 2095500 w 2482850"/>
              <a:gd name="connsiteY52" fmla="*/ 1124001 h 1583239"/>
              <a:gd name="connsiteX53" fmla="*/ 2114550 w 2482850"/>
              <a:gd name="connsiteY53" fmla="*/ 895401 h 1583239"/>
              <a:gd name="connsiteX54" fmla="*/ 2127250 w 2482850"/>
              <a:gd name="connsiteY54" fmla="*/ 1104951 h 1583239"/>
              <a:gd name="connsiteX55" fmla="*/ 2139950 w 2482850"/>
              <a:gd name="connsiteY55" fmla="*/ 971601 h 1583239"/>
              <a:gd name="connsiteX56" fmla="*/ 2139950 w 2482850"/>
              <a:gd name="connsiteY56" fmla="*/ 1085901 h 1583239"/>
              <a:gd name="connsiteX57" fmla="*/ 2190750 w 2482850"/>
              <a:gd name="connsiteY57" fmla="*/ 977951 h 1583239"/>
              <a:gd name="connsiteX58" fmla="*/ 2235200 w 2482850"/>
              <a:gd name="connsiteY58" fmla="*/ 1143051 h 1583239"/>
              <a:gd name="connsiteX59" fmla="*/ 2235200 w 2482850"/>
              <a:gd name="connsiteY59" fmla="*/ 914451 h 1583239"/>
              <a:gd name="connsiteX60" fmla="*/ 2286000 w 2482850"/>
              <a:gd name="connsiteY60" fmla="*/ 1181151 h 1583239"/>
              <a:gd name="connsiteX61" fmla="*/ 2330450 w 2482850"/>
              <a:gd name="connsiteY61" fmla="*/ 933501 h 1583239"/>
              <a:gd name="connsiteX62" fmla="*/ 2343150 w 2482850"/>
              <a:gd name="connsiteY62" fmla="*/ 1200201 h 1583239"/>
              <a:gd name="connsiteX63" fmla="*/ 2413000 w 2482850"/>
              <a:gd name="connsiteY63" fmla="*/ 971601 h 1583239"/>
              <a:gd name="connsiteX64" fmla="*/ 2482850 w 2482850"/>
              <a:gd name="connsiteY64" fmla="*/ 1244651 h 1583239"/>
              <a:gd name="connsiteX0" fmla="*/ 0 w 2482850"/>
              <a:gd name="connsiteY0" fmla="*/ 838251 h 1587616"/>
              <a:gd name="connsiteX1" fmla="*/ 38100 w 2482850"/>
              <a:gd name="connsiteY1" fmla="*/ 958901 h 1587616"/>
              <a:gd name="connsiteX2" fmla="*/ 82550 w 2482850"/>
              <a:gd name="connsiteY2" fmla="*/ 781101 h 1587616"/>
              <a:gd name="connsiteX3" fmla="*/ 95250 w 2482850"/>
              <a:gd name="connsiteY3" fmla="*/ 997001 h 1587616"/>
              <a:gd name="connsiteX4" fmla="*/ 165100 w 2482850"/>
              <a:gd name="connsiteY4" fmla="*/ 743001 h 1587616"/>
              <a:gd name="connsiteX5" fmla="*/ 165100 w 2482850"/>
              <a:gd name="connsiteY5" fmla="*/ 1003351 h 1587616"/>
              <a:gd name="connsiteX6" fmla="*/ 234950 w 2482850"/>
              <a:gd name="connsiteY6" fmla="*/ 774751 h 1587616"/>
              <a:gd name="connsiteX7" fmla="*/ 298450 w 2482850"/>
              <a:gd name="connsiteY7" fmla="*/ 946201 h 1587616"/>
              <a:gd name="connsiteX8" fmla="*/ 298450 w 2482850"/>
              <a:gd name="connsiteY8" fmla="*/ 711251 h 1587616"/>
              <a:gd name="connsiteX9" fmla="*/ 330200 w 2482850"/>
              <a:gd name="connsiteY9" fmla="*/ 908101 h 1587616"/>
              <a:gd name="connsiteX10" fmla="*/ 330200 w 2482850"/>
              <a:gd name="connsiteY10" fmla="*/ 717601 h 1587616"/>
              <a:gd name="connsiteX11" fmla="*/ 355600 w 2482850"/>
              <a:gd name="connsiteY11" fmla="*/ 920801 h 1587616"/>
              <a:gd name="connsiteX12" fmla="*/ 374650 w 2482850"/>
              <a:gd name="connsiteY12" fmla="*/ 698551 h 1587616"/>
              <a:gd name="connsiteX13" fmla="*/ 374650 w 2482850"/>
              <a:gd name="connsiteY13" fmla="*/ 901751 h 1587616"/>
              <a:gd name="connsiteX14" fmla="*/ 444500 w 2482850"/>
              <a:gd name="connsiteY14" fmla="*/ 717601 h 1587616"/>
              <a:gd name="connsiteX15" fmla="*/ 444500 w 2482850"/>
              <a:gd name="connsiteY15" fmla="*/ 857301 h 1587616"/>
              <a:gd name="connsiteX16" fmla="*/ 488950 w 2482850"/>
              <a:gd name="connsiteY16" fmla="*/ 723951 h 1587616"/>
              <a:gd name="connsiteX17" fmla="*/ 501650 w 2482850"/>
              <a:gd name="connsiteY17" fmla="*/ 850951 h 1587616"/>
              <a:gd name="connsiteX18" fmla="*/ 501650 w 2482850"/>
              <a:gd name="connsiteY18" fmla="*/ 698551 h 1587616"/>
              <a:gd name="connsiteX19" fmla="*/ 577850 w 2482850"/>
              <a:gd name="connsiteY19" fmla="*/ 1009701 h 1587616"/>
              <a:gd name="connsiteX20" fmla="*/ 628650 w 2482850"/>
              <a:gd name="connsiteY20" fmla="*/ 533451 h 1587616"/>
              <a:gd name="connsiteX21" fmla="*/ 654050 w 2482850"/>
              <a:gd name="connsiteY21" fmla="*/ 692201 h 1587616"/>
              <a:gd name="connsiteX22" fmla="*/ 723900 w 2482850"/>
              <a:gd name="connsiteY22" fmla="*/ 508051 h 1587616"/>
              <a:gd name="connsiteX23" fmla="*/ 730250 w 2482850"/>
              <a:gd name="connsiteY23" fmla="*/ 641401 h 1587616"/>
              <a:gd name="connsiteX24" fmla="*/ 793750 w 2482850"/>
              <a:gd name="connsiteY24" fmla="*/ 520751 h 1587616"/>
              <a:gd name="connsiteX25" fmla="*/ 793750 w 2482850"/>
              <a:gd name="connsiteY25" fmla="*/ 647751 h 1587616"/>
              <a:gd name="connsiteX26" fmla="*/ 857250 w 2482850"/>
              <a:gd name="connsiteY26" fmla="*/ 431851 h 1587616"/>
              <a:gd name="connsiteX27" fmla="*/ 863600 w 2482850"/>
              <a:gd name="connsiteY27" fmla="*/ 654101 h 1587616"/>
              <a:gd name="connsiteX28" fmla="*/ 933450 w 2482850"/>
              <a:gd name="connsiteY28" fmla="*/ 51 h 1587616"/>
              <a:gd name="connsiteX29" fmla="*/ 990600 w 2482850"/>
              <a:gd name="connsiteY29" fmla="*/ 692201 h 1587616"/>
              <a:gd name="connsiteX30" fmla="*/ 1041400 w 2482850"/>
              <a:gd name="connsiteY30" fmla="*/ 381051 h 1587616"/>
              <a:gd name="connsiteX31" fmla="*/ 1066800 w 2482850"/>
              <a:gd name="connsiteY31" fmla="*/ 685851 h 1587616"/>
              <a:gd name="connsiteX32" fmla="*/ 1073150 w 2482850"/>
              <a:gd name="connsiteY32" fmla="*/ 412801 h 1587616"/>
              <a:gd name="connsiteX33" fmla="*/ 1092200 w 2482850"/>
              <a:gd name="connsiteY33" fmla="*/ 596951 h 1587616"/>
              <a:gd name="connsiteX34" fmla="*/ 1200150 w 2482850"/>
              <a:gd name="connsiteY34" fmla="*/ 1181151 h 1587616"/>
              <a:gd name="connsiteX35" fmla="*/ 1231900 w 2482850"/>
              <a:gd name="connsiteY35" fmla="*/ 1066851 h 1587616"/>
              <a:gd name="connsiteX36" fmla="*/ 1301750 w 2482850"/>
              <a:gd name="connsiteY36" fmla="*/ 1289101 h 1587616"/>
              <a:gd name="connsiteX37" fmla="*/ 1314450 w 2482850"/>
              <a:gd name="connsiteY37" fmla="*/ 1117651 h 1587616"/>
              <a:gd name="connsiteX38" fmla="*/ 1327150 w 2482850"/>
              <a:gd name="connsiteY38" fmla="*/ 1378001 h 1587616"/>
              <a:gd name="connsiteX39" fmla="*/ 1441450 w 2482850"/>
              <a:gd name="connsiteY39" fmla="*/ 933501 h 1587616"/>
              <a:gd name="connsiteX40" fmla="*/ 1606550 w 2482850"/>
              <a:gd name="connsiteY40" fmla="*/ 1581201 h 1587616"/>
              <a:gd name="connsiteX41" fmla="*/ 1644650 w 2482850"/>
              <a:gd name="connsiteY41" fmla="*/ 1270051 h 1587616"/>
              <a:gd name="connsiteX42" fmla="*/ 1701800 w 2482850"/>
              <a:gd name="connsiteY42" fmla="*/ 1352601 h 1587616"/>
              <a:gd name="connsiteX43" fmla="*/ 1765300 w 2482850"/>
              <a:gd name="connsiteY43" fmla="*/ 1149401 h 1587616"/>
              <a:gd name="connsiteX44" fmla="*/ 1784350 w 2482850"/>
              <a:gd name="connsiteY44" fmla="*/ 1270051 h 1587616"/>
              <a:gd name="connsiteX45" fmla="*/ 1790700 w 2482850"/>
              <a:gd name="connsiteY45" fmla="*/ 1054151 h 1587616"/>
              <a:gd name="connsiteX46" fmla="*/ 1835150 w 2482850"/>
              <a:gd name="connsiteY46" fmla="*/ 1314501 h 1587616"/>
              <a:gd name="connsiteX47" fmla="*/ 1873250 w 2482850"/>
              <a:gd name="connsiteY47" fmla="*/ 933501 h 1587616"/>
              <a:gd name="connsiteX48" fmla="*/ 1873250 w 2482850"/>
              <a:gd name="connsiteY48" fmla="*/ 1117651 h 1587616"/>
              <a:gd name="connsiteX49" fmla="*/ 1930400 w 2482850"/>
              <a:gd name="connsiteY49" fmla="*/ 901751 h 1587616"/>
              <a:gd name="connsiteX50" fmla="*/ 1968500 w 2482850"/>
              <a:gd name="connsiteY50" fmla="*/ 1085901 h 1587616"/>
              <a:gd name="connsiteX51" fmla="*/ 1981200 w 2482850"/>
              <a:gd name="connsiteY51" fmla="*/ 914451 h 1587616"/>
              <a:gd name="connsiteX52" fmla="*/ 2095500 w 2482850"/>
              <a:gd name="connsiteY52" fmla="*/ 1124001 h 1587616"/>
              <a:gd name="connsiteX53" fmla="*/ 2114550 w 2482850"/>
              <a:gd name="connsiteY53" fmla="*/ 895401 h 1587616"/>
              <a:gd name="connsiteX54" fmla="*/ 2127250 w 2482850"/>
              <a:gd name="connsiteY54" fmla="*/ 1104951 h 1587616"/>
              <a:gd name="connsiteX55" fmla="*/ 2139950 w 2482850"/>
              <a:gd name="connsiteY55" fmla="*/ 971601 h 1587616"/>
              <a:gd name="connsiteX56" fmla="*/ 2139950 w 2482850"/>
              <a:gd name="connsiteY56" fmla="*/ 1085901 h 1587616"/>
              <a:gd name="connsiteX57" fmla="*/ 2190750 w 2482850"/>
              <a:gd name="connsiteY57" fmla="*/ 977951 h 1587616"/>
              <a:gd name="connsiteX58" fmla="*/ 2235200 w 2482850"/>
              <a:gd name="connsiteY58" fmla="*/ 1143051 h 1587616"/>
              <a:gd name="connsiteX59" fmla="*/ 2235200 w 2482850"/>
              <a:gd name="connsiteY59" fmla="*/ 914451 h 1587616"/>
              <a:gd name="connsiteX60" fmla="*/ 2286000 w 2482850"/>
              <a:gd name="connsiteY60" fmla="*/ 1181151 h 1587616"/>
              <a:gd name="connsiteX61" fmla="*/ 2330450 w 2482850"/>
              <a:gd name="connsiteY61" fmla="*/ 933501 h 1587616"/>
              <a:gd name="connsiteX62" fmla="*/ 2343150 w 2482850"/>
              <a:gd name="connsiteY62" fmla="*/ 1200201 h 1587616"/>
              <a:gd name="connsiteX63" fmla="*/ 2413000 w 2482850"/>
              <a:gd name="connsiteY63" fmla="*/ 971601 h 1587616"/>
              <a:gd name="connsiteX64" fmla="*/ 2482850 w 2482850"/>
              <a:gd name="connsiteY64" fmla="*/ 1244651 h 1587616"/>
              <a:gd name="connsiteX0" fmla="*/ 0 w 2482850"/>
              <a:gd name="connsiteY0" fmla="*/ 838251 h 1587616"/>
              <a:gd name="connsiteX1" fmla="*/ 38100 w 2482850"/>
              <a:gd name="connsiteY1" fmla="*/ 958901 h 1587616"/>
              <a:gd name="connsiteX2" fmla="*/ 82550 w 2482850"/>
              <a:gd name="connsiteY2" fmla="*/ 781101 h 1587616"/>
              <a:gd name="connsiteX3" fmla="*/ 95250 w 2482850"/>
              <a:gd name="connsiteY3" fmla="*/ 997001 h 1587616"/>
              <a:gd name="connsiteX4" fmla="*/ 165100 w 2482850"/>
              <a:gd name="connsiteY4" fmla="*/ 743001 h 1587616"/>
              <a:gd name="connsiteX5" fmla="*/ 165100 w 2482850"/>
              <a:gd name="connsiteY5" fmla="*/ 1003351 h 1587616"/>
              <a:gd name="connsiteX6" fmla="*/ 234950 w 2482850"/>
              <a:gd name="connsiteY6" fmla="*/ 774751 h 1587616"/>
              <a:gd name="connsiteX7" fmla="*/ 298450 w 2482850"/>
              <a:gd name="connsiteY7" fmla="*/ 946201 h 1587616"/>
              <a:gd name="connsiteX8" fmla="*/ 298450 w 2482850"/>
              <a:gd name="connsiteY8" fmla="*/ 711251 h 1587616"/>
              <a:gd name="connsiteX9" fmla="*/ 330200 w 2482850"/>
              <a:gd name="connsiteY9" fmla="*/ 908101 h 1587616"/>
              <a:gd name="connsiteX10" fmla="*/ 330200 w 2482850"/>
              <a:gd name="connsiteY10" fmla="*/ 717601 h 1587616"/>
              <a:gd name="connsiteX11" fmla="*/ 355600 w 2482850"/>
              <a:gd name="connsiteY11" fmla="*/ 920801 h 1587616"/>
              <a:gd name="connsiteX12" fmla="*/ 374650 w 2482850"/>
              <a:gd name="connsiteY12" fmla="*/ 698551 h 1587616"/>
              <a:gd name="connsiteX13" fmla="*/ 374650 w 2482850"/>
              <a:gd name="connsiteY13" fmla="*/ 901751 h 1587616"/>
              <a:gd name="connsiteX14" fmla="*/ 444500 w 2482850"/>
              <a:gd name="connsiteY14" fmla="*/ 717601 h 1587616"/>
              <a:gd name="connsiteX15" fmla="*/ 444500 w 2482850"/>
              <a:gd name="connsiteY15" fmla="*/ 857301 h 1587616"/>
              <a:gd name="connsiteX16" fmla="*/ 488950 w 2482850"/>
              <a:gd name="connsiteY16" fmla="*/ 723951 h 1587616"/>
              <a:gd name="connsiteX17" fmla="*/ 501650 w 2482850"/>
              <a:gd name="connsiteY17" fmla="*/ 850951 h 1587616"/>
              <a:gd name="connsiteX18" fmla="*/ 501650 w 2482850"/>
              <a:gd name="connsiteY18" fmla="*/ 698551 h 1587616"/>
              <a:gd name="connsiteX19" fmla="*/ 577850 w 2482850"/>
              <a:gd name="connsiteY19" fmla="*/ 1009701 h 1587616"/>
              <a:gd name="connsiteX20" fmla="*/ 628650 w 2482850"/>
              <a:gd name="connsiteY20" fmla="*/ 533451 h 1587616"/>
              <a:gd name="connsiteX21" fmla="*/ 654050 w 2482850"/>
              <a:gd name="connsiteY21" fmla="*/ 692201 h 1587616"/>
              <a:gd name="connsiteX22" fmla="*/ 723900 w 2482850"/>
              <a:gd name="connsiteY22" fmla="*/ 508051 h 1587616"/>
              <a:gd name="connsiteX23" fmla="*/ 730250 w 2482850"/>
              <a:gd name="connsiteY23" fmla="*/ 641401 h 1587616"/>
              <a:gd name="connsiteX24" fmla="*/ 793750 w 2482850"/>
              <a:gd name="connsiteY24" fmla="*/ 520751 h 1587616"/>
              <a:gd name="connsiteX25" fmla="*/ 793750 w 2482850"/>
              <a:gd name="connsiteY25" fmla="*/ 647751 h 1587616"/>
              <a:gd name="connsiteX26" fmla="*/ 857250 w 2482850"/>
              <a:gd name="connsiteY26" fmla="*/ 431851 h 1587616"/>
              <a:gd name="connsiteX27" fmla="*/ 863600 w 2482850"/>
              <a:gd name="connsiteY27" fmla="*/ 654101 h 1587616"/>
              <a:gd name="connsiteX28" fmla="*/ 933450 w 2482850"/>
              <a:gd name="connsiteY28" fmla="*/ 51 h 1587616"/>
              <a:gd name="connsiteX29" fmla="*/ 990600 w 2482850"/>
              <a:gd name="connsiteY29" fmla="*/ 692201 h 1587616"/>
              <a:gd name="connsiteX30" fmla="*/ 1041400 w 2482850"/>
              <a:gd name="connsiteY30" fmla="*/ 381051 h 1587616"/>
              <a:gd name="connsiteX31" fmla="*/ 1066800 w 2482850"/>
              <a:gd name="connsiteY31" fmla="*/ 685851 h 1587616"/>
              <a:gd name="connsiteX32" fmla="*/ 1073150 w 2482850"/>
              <a:gd name="connsiteY32" fmla="*/ 412801 h 1587616"/>
              <a:gd name="connsiteX33" fmla="*/ 1092200 w 2482850"/>
              <a:gd name="connsiteY33" fmla="*/ 596951 h 1587616"/>
              <a:gd name="connsiteX34" fmla="*/ 1200150 w 2482850"/>
              <a:gd name="connsiteY34" fmla="*/ 1181151 h 1587616"/>
              <a:gd name="connsiteX35" fmla="*/ 1231900 w 2482850"/>
              <a:gd name="connsiteY35" fmla="*/ 1066851 h 1587616"/>
              <a:gd name="connsiteX36" fmla="*/ 1270000 w 2482850"/>
              <a:gd name="connsiteY36" fmla="*/ 1295451 h 1587616"/>
              <a:gd name="connsiteX37" fmla="*/ 1314450 w 2482850"/>
              <a:gd name="connsiteY37" fmla="*/ 1117651 h 1587616"/>
              <a:gd name="connsiteX38" fmla="*/ 1327150 w 2482850"/>
              <a:gd name="connsiteY38" fmla="*/ 1378001 h 1587616"/>
              <a:gd name="connsiteX39" fmla="*/ 1441450 w 2482850"/>
              <a:gd name="connsiteY39" fmla="*/ 933501 h 1587616"/>
              <a:gd name="connsiteX40" fmla="*/ 1606550 w 2482850"/>
              <a:gd name="connsiteY40" fmla="*/ 1581201 h 1587616"/>
              <a:gd name="connsiteX41" fmla="*/ 1644650 w 2482850"/>
              <a:gd name="connsiteY41" fmla="*/ 1270051 h 1587616"/>
              <a:gd name="connsiteX42" fmla="*/ 1701800 w 2482850"/>
              <a:gd name="connsiteY42" fmla="*/ 1352601 h 1587616"/>
              <a:gd name="connsiteX43" fmla="*/ 1765300 w 2482850"/>
              <a:gd name="connsiteY43" fmla="*/ 1149401 h 1587616"/>
              <a:gd name="connsiteX44" fmla="*/ 1784350 w 2482850"/>
              <a:gd name="connsiteY44" fmla="*/ 1270051 h 1587616"/>
              <a:gd name="connsiteX45" fmla="*/ 1790700 w 2482850"/>
              <a:gd name="connsiteY45" fmla="*/ 1054151 h 1587616"/>
              <a:gd name="connsiteX46" fmla="*/ 1835150 w 2482850"/>
              <a:gd name="connsiteY46" fmla="*/ 1314501 h 1587616"/>
              <a:gd name="connsiteX47" fmla="*/ 1873250 w 2482850"/>
              <a:gd name="connsiteY47" fmla="*/ 933501 h 1587616"/>
              <a:gd name="connsiteX48" fmla="*/ 1873250 w 2482850"/>
              <a:gd name="connsiteY48" fmla="*/ 1117651 h 1587616"/>
              <a:gd name="connsiteX49" fmla="*/ 1930400 w 2482850"/>
              <a:gd name="connsiteY49" fmla="*/ 901751 h 1587616"/>
              <a:gd name="connsiteX50" fmla="*/ 1968500 w 2482850"/>
              <a:gd name="connsiteY50" fmla="*/ 1085901 h 1587616"/>
              <a:gd name="connsiteX51" fmla="*/ 1981200 w 2482850"/>
              <a:gd name="connsiteY51" fmla="*/ 914451 h 1587616"/>
              <a:gd name="connsiteX52" fmla="*/ 2095500 w 2482850"/>
              <a:gd name="connsiteY52" fmla="*/ 1124001 h 1587616"/>
              <a:gd name="connsiteX53" fmla="*/ 2114550 w 2482850"/>
              <a:gd name="connsiteY53" fmla="*/ 895401 h 1587616"/>
              <a:gd name="connsiteX54" fmla="*/ 2127250 w 2482850"/>
              <a:gd name="connsiteY54" fmla="*/ 1104951 h 1587616"/>
              <a:gd name="connsiteX55" fmla="*/ 2139950 w 2482850"/>
              <a:gd name="connsiteY55" fmla="*/ 971601 h 1587616"/>
              <a:gd name="connsiteX56" fmla="*/ 2139950 w 2482850"/>
              <a:gd name="connsiteY56" fmla="*/ 1085901 h 1587616"/>
              <a:gd name="connsiteX57" fmla="*/ 2190750 w 2482850"/>
              <a:gd name="connsiteY57" fmla="*/ 977951 h 1587616"/>
              <a:gd name="connsiteX58" fmla="*/ 2235200 w 2482850"/>
              <a:gd name="connsiteY58" fmla="*/ 1143051 h 1587616"/>
              <a:gd name="connsiteX59" fmla="*/ 2235200 w 2482850"/>
              <a:gd name="connsiteY59" fmla="*/ 914451 h 1587616"/>
              <a:gd name="connsiteX60" fmla="*/ 2286000 w 2482850"/>
              <a:gd name="connsiteY60" fmla="*/ 1181151 h 1587616"/>
              <a:gd name="connsiteX61" fmla="*/ 2330450 w 2482850"/>
              <a:gd name="connsiteY61" fmla="*/ 933501 h 1587616"/>
              <a:gd name="connsiteX62" fmla="*/ 2343150 w 2482850"/>
              <a:gd name="connsiteY62" fmla="*/ 1200201 h 1587616"/>
              <a:gd name="connsiteX63" fmla="*/ 2413000 w 2482850"/>
              <a:gd name="connsiteY63" fmla="*/ 971601 h 1587616"/>
              <a:gd name="connsiteX64" fmla="*/ 2482850 w 2482850"/>
              <a:gd name="connsiteY64" fmla="*/ 1244651 h 1587616"/>
              <a:gd name="connsiteX0" fmla="*/ 0 w 2482850"/>
              <a:gd name="connsiteY0" fmla="*/ 838251 h 1568856"/>
              <a:gd name="connsiteX1" fmla="*/ 38100 w 2482850"/>
              <a:gd name="connsiteY1" fmla="*/ 958901 h 1568856"/>
              <a:gd name="connsiteX2" fmla="*/ 82550 w 2482850"/>
              <a:gd name="connsiteY2" fmla="*/ 781101 h 1568856"/>
              <a:gd name="connsiteX3" fmla="*/ 95250 w 2482850"/>
              <a:gd name="connsiteY3" fmla="*/ 997001 h 1568856"/>
              <a:gd name="connsiteX4" fmla="*/ 165100 w 2482850"/>
              <a:gd name="connsiteY4" fmla="*/ 743001 h 1568856"/>
              <a:gd name="connsiteX5" fmla="*/ 165100 w 2482850"/>
              <a:gd name="connsiteY5" fmla="*/ 1003351 h 1568856"/>
              <a:gd name="connsiteX6" fmla="*/ 234950 w 2482850"/>
              <a:gd name="connsiteY6" fmla="*/ 774751 h 1568856"/>
              <a:gd name="connsiteX7" fmla="*/ 298450 w 2482850"/>
              <a:gd name="connsiteY7" fmla="*/ 946201 h 1568856"/>
              <a:gd name="connsiteX8" fmla="*/ 298450 w 2482850"/>
              <a:gd name="connsiteY8" fmla="*/ 711251 h 1568856"/>
              <a:gd name="connsiteX9" fmla="*/ 330200 w 2482850"/>
              <a:gd name="connsiteY9" fmla="*/ 908101 h 1568856"/>
              <a:gd name="connsiteX10" fmla="*/ 330200 w 2482850"/>
              <a:gd name="connsiteY10" fmla="*/ 717601 h 1568856"/>
              <a:gd name="connsiteX11" fmla="*/ 355600 w 2482850"/>
              <a:gd name="connsiteY11" fmla="*/ 920801 h 1568856"/>
              <a:gd name="connsiteX12" fmla="*/ 374650 w 2482850"/>
              <a:gd name="connsiteY12" fmla="*/ 698551 h 1568856"/>
              <a:gd name="connsiteX13" fmla="*/ 374650 w 2482850"/>
              <a:gd name="connsiteY13" fmla="*/ 901751 h 1568856"/>
              <a:gd name="connsiteX14" fmla="*/ 444500 w 2482850"/>
              <a:gd name="connsiteY14" fmla="*/ 717601 h 1568856"/>
              <a:gd name="connsiteX15" fmla="*/ 444500 w 2482850"/>
              <a:gd name="connsiteY15" fmla="*/ 857301 h 1568856"/>
              <a:gd name="connsiteX16" fmla="*/ 488950 w 2482850"/>
              <a:gd name="connsiteY16" fmla="*/ 723951 h 1568856"/>
              <a:gd name="connsiteX17" fmla="*/ 501650 w 2482850"/>
              <a:gd name="connsiteY17" fmla="*/ 850951 h 1568856"/>
              <a:gd name="connsiteX18" fmla="*/ 501650 w 2482850"/>
              <a:gd name="connsiteY18" fmla="*/ 698551 h 1568856"/>
              <a:gd name="connsiteX19" fmla="*/ 577850 w 2482850"/>
              <a:gd name="connsiteY19" fmla="*/ 1009701 h 1568856"/>
              <a:gd name="connsiteX20" fmla="*/ 628650 w 2482850"/>
              <a:gd name="connsiteY20" fmla="*/ 533451 h 1568856"/>
              <a:gd name="connsiteX21" fmla="*/ 654050 w 2482850"/>
              <a:gd name="connsiteY21" fmla="*/ 692201 h 1568856"/>
              <a:gd name="connsiteX22" fmla="*/ 723900 w 2482850"/>
              <a:gd name="connsiteY22" fmla="*/ 508051 h 1568856"/>
              <a:gd name="connsiteX23" fmla="*/ 730250 w 2482850"/>
              <a:gd name="connsiteY23" fmla="*/ 641401 h 1568856"/>
              <a:gd name="connsiteX24" fmla="*/ 793750 w 2482850"/>
              <a:gd name="connsiteY24" fmla="*/ 520751 h 1568856"/>
              <a:gd name="connsiteX25" fmla="*/ 793750 w 2482850"/>
              <a:gd name="connsiteY25" fmla="*/ 647751 h 1568856"/>
              <a:gd name="connsiteX26" fmla="*/ 857250 w 2482850"/>
              <a:gd name="connsiteY26" fmla="*/ 431851 h 1568856"/>
              <a:gd name="connsiteX27" fmla="*/ 863600 w 2482850"/>
              <a:gd name="connsiteY27" fmla="*/ 654101 h 1568856"/>
              <a:gd name="connsiteX28" fmla="*/ 933450 w 2482850"/>
              <a:gd name="connsiteY28" fmla="*/ 51 h 1568856"/>
              <a:gd name="connsiteX29" fmla="*/ 990600 w 2482850"/>
              <a:gd name="connsiteY29" fmla="*/ 692201 h 1568856"/>
              <a:gd name="connsiteX30" fmla="*/ 1041400 w 2482850"/>
              <a:gd name="connsiteY30" fmla="*/ 381051 h 1568856"/>
              <a:gd name="connsiteX31" fmla="*/ 1066800 w 2482850"/>
              <a:gd name="connsiteY31" fmla="*/ 685851 h 1568856"/>
              <a:gd name="connsiteX32" fmla="*/ 1073150 w 2482850"/>
              <a:gd name="connsiteY32" fmla="*/ 412801 h 1568856"/>
              <a:gd name="connsiteX33" fmla="*/ 1092200 w 2482850"/>
              <a:gd name="connsiteY33" fmla="*/ 596951 h 1568856"/>
              <a:gd name="connsiteX34" fmla="*/ 1200150 w 2482850"/>
              <a:gd name="connsiteY34" fmla="*/ 1181151 h 1568856"/>
              <a:gd name="connsiteX35" fmla="*/ 1231900 w 2482850"/>
              <a:gd name="connsiteY35" fmla="*/ 1066851 h 1568856"/>
              <a:gd name="connsiteX36" fmla="*/ 1270000 w 2482850"/>
              <a:gd name="connsiteY36" fmla="*/ 1295451 h 1568856"/>
              <a:gd name="connsiteX37" fmla="*/ 1314450 w 2482850"/>
              <a:gd name="connsiteY37" fmla="*/ 1117651 h 1568856"/>
              <a:gd name="connsiteX38" fmla="*/ 1327150 w 2482850"/>
              <a:gd name="connsiteY38" fmla="*/ 1378001 h 1568856"/>
              <a:gd name="connsiteX39" fmla="*/ 1441450 w 2482850"/>
              <a:gd name="connsiteY39" fmla="*/ 933501 h 1568856"/>
              <a:gd name="connsiteX40" fmla="*/ 1460500 w 2482850"/>
              <a:gd name="connsiteY40" fmla="*/ 1562151 h 1568856"/>
              <a:gd name="connsiteX41" fmla="*/ 1644650 w 2482850"/>
              <a:gd name="connsiteY41" fmla="*/ 1270051 h 1568856"/>
              <a:gd name="connsiteX42" fmla="*/ 1701800 w 2482850"/>
              <a:gd name="connsiteY42" fmla="*/ 1352601 h 1568856"/>
              <a:gd name="connsiteX43" fmla="*/ 1765300 w 2482850"/>
              <a:gd name="connsiteY43" fmla="*/ 1149401 h 1568856"/>
              <a:gd name="connsiteX44" fmla="*/ 1784350 w 2482850"/>
              <a:gd name="connsiteY44" fmla="*/ 1270051 h 1568856"/>
              <a:gd name="connsiteX45" fmla="*/ 1790700 w 2482850"/>
              <a:gd name="connsiteY45" fmla="*/ 1054151 h 1568856"/>
              <a:gd name="connsiteX46" fmla="*/ 1835150 w 2482850"/>
              <a:gd name="connsiteY46" fmla="*/ 1314501 h 1568856"/>
              <a:gd name="connsiteX47" fmla="*/ 1873250 w 2482850"/>
              <a:gd name="connsiteY47" fmla="*/ 933501 h 1568856"/>
              <a:gd name="connsiteX48" fmla="*/ 1873250 w 2482850"/>
              <a:gd name="connsiteY48" fmla="*/ 1117651 h 1568856"/>
              <a:gd name="connsiteX49" fmla="*/ 1930400 w 2482850"/>
              <a:gd name="connsiteY49" fmla="*/ 901751 h 1568856"/>
              <a:gd name="connsiteX50" fmla="*/ 1968500 w 2482850"/>
              <a:gd name="connsiteY50" fmla="*/ 1085901 h 1568856"/>
              <a:gd name="connsiteX51" fmla="*/ 1981200 w 2482850"/>
              <a:gd name="connsiteY51" fmla="*/ 914451 h 1568856"/>
              <a:gd name="connsiteX52" fmla="*/ 2095500 w 2482850"/>
              <a:gd name="connsiteY52" fmla="*/ 1124001 h 1568856"/>
              <a:gd name="connsiteX53" fmla="*/ 2114550 w 2482850"/>
              <a:gd name="connsiteY53" fmla="*/ 895401 h 1568856"/>
              <a:gd name="connsiteX54" fmla="*/ 2127250 w 2482850"/>
              <a:gd name="connsiteY54" fmla="*/ 1104951 h 1568856"/>
              <a:gd name="connsiteX55" fmla="*/ 2139950 w 2482850"/>
              <a:gd name="connsiteY55" fmla="*/ 971601 h 1568856"/>
              <a:gd name="connsiteX56" fmla="*/ 2139950 w 2482850"/>
              <a:gd name="connsiteY56" fmla="*/ 1085901 h 1568856"/>
              <a:gd name="connsiteX57" fmla="*/ 2190750 w 2482850"/>
              <a:gd name="connsiteY57" fmla="*/ 977951 h 1568856"/>
              <a:gd name="connsiteX58" fmla="*/ 2235200 w 2482850"/>
              <a:gd name="connsiteY58" fmla="*/ 1143051 h 1568856"/>
              <a:gd name="connsiteX59" fmla="*/ 2235200 w 2482850"/>
              <a:gd name="connsiteY59" fmla="*/ 914451 h 1568856"/>
              <a:gd name="connsiteX60" fmla="*/ 2286000 w 2482850"/>
              <a:gd name="connsiteY60" fmla="*/ 1181151 h 1568856"/>
              <a:gd name="connsiteX61" fmla="*/ 2330450 w 2482850"/>
              <a:gd name="connsiteY61" fmla="*/ 933501 h 1568856"/>
              <a:gd name="connsiteX62" fmla="*/ 2343150 w 2482850"/>
              <a:gd name="connsiteY62" fmla="*/ 1200201 h 1568856"/>
              <a:gd name="connsiteX63" fmla="*/ 2413000 w 2482850"/>
              <a:gd name="connsiteY63" fmla="*/ 971601 h 1568856"/>
              <a:gd name="connsiteX64" fmla="*/ 2482850 w 2482850"/>
              <a:gd name="connsiteY64" fmla="*/ 1244651 h 1568856"/>
              <a:gd name="connsiteX0" fmla="*/ 0 w 2482850"/>
              <a:gd name="connsiteY0" fmla="*/ 838251 h 1567896"/>
              <a:gd name="connsiteX1" fmla="*/ 38100 w 2482850"/>
              <a:gd name="connsiteY1" fmla="*/ 958901 h 1567896"/>
              <a:gd name="connsiteX2" fmla="*/ 82550 w 2482850"/>
              <a:gd name="connsiteY2" fmla="*/ 781101 h 1567896"/>
              <a:gd name="connsiteX3" fmla="*/ 95250 w 2482850"/>
              <a:gd name="connsiteY3" fmla="*/ 997001 h 1567896"/>
              <a:gd name="connsiteX4" fmla="*/ 165100 w 2482850"/>
              <a:gd name="connsiteY4" fmla="*/ 743001 h 1567896"/>
              <a:gd name="connsiteX5" fmla="*/ 165100 w 2482850"/>
              <a:gd name="connsiteY5" fmla="*/ 1003351 h 1567896"/>
              <a:gd name="connsiteX6" fmla="*/ 234950 w 2482850"/>
              <a:gd name="connsiteY6" fmla="*/ 774751 h 1567896"/>
              <a:gd name="connsiteX7" fmla="*/ 298450 w 2482850"/>
              <a:gd name="connsiteY7" fmla="*/ 946201 h 1567896"/>
              <a:gd name="connsiteX8" fmla="*/ 298450 w 2482850"/>
              <a:gd name="connsiteY8" fmla="*/ 711251 h 1567896"/>
              <a:gd name="connsiteX9" fmla="*/ 330200 w 2482850"/>
              <a:gd name="connsiteY9" fmla="*/ 908101 h 1567896"/>
              <a:gd name="connsiteX10" fmla="*/ 330200 w 2482850"/>
              <a:gd name="connsiteY10" fmla="*/ 717601 h 1567896"/>
              <a:gd name="connsiteX11" fmla="*/ 355600 w 2482850"/>
              <a:gd name="connsiteY11" fmla="*/ 920801 h 1567896"/>
              <a:gd name="connsiteX12" fmla="*/ 374650 w 2482850"/>
              <a:gd name="connsiteY12" fmla="*/ 698551 h 1567896"/>
              <a:gd name="connsiteX13" fmla="*/ 374650 w 2482850"/>
              <a:gd name="connsiteY13" fmla="*/ 901751 h 1567896"/>
              <a:gd name="connsiteX14" fmla="*/ 444500 w 2482850"/>
              <a:gd name="connsiteY14" fmla="*/ 717601 h 1567896"/>
              <a:gd name="connsiteX15" fmla="*/ 444500 w 2482850"/>
              <a:gd name="connsiteY15" fmla="*/ 857301 h 1567896"/>
              <a:gd name="connsiteX16" fmla="*/ 488950 w 2482850"/>
              <a:gd name="connsiteY16" fmla="*/ 723951 h 1567896"/>
              <a:gd name="connsiteX17" fmla="*/ 501650 w 2482850"/>
              <a:gd name="connsiteY17" fmla="*/ 850951 h 1567896"/>
              <a:gd name="connsiteX18" fmla="*/ 501650 w 2482850"/>
              <a:gd name="connsiteY18" fmla="*/ 698551 h 1567896"/>
              <a:gd name="connsiteX19" fmla="*/ 577850 w 2482850"/>
              <a:gd name="connsiteY19" fmla="*/ 1009701 h 1567896"/>
              <a:gd name="connsiteX20" fmla="*/ 628650 w 2482850"/>
              <a:gd name="connsiteY20" fmla="*/ 533451 h 1567896"/>
              <a:gd name="connsiteX21" fmla="*/ 654050 w 2482850"/>
              <a:gd name="connsiteY21" fmla="*/ 692201 h 1567896"/>
              <a:gd name="connsiteX22" fmla="*/ 723900 w 2482850"/>
              <a:gd name="connsiteY22" fmla="*/ 508051 h 1567896"/>
              <a:gd name="connsiteX23" fmla="*/ 730250 w 2482850"/>
              <a:gd name="connsiteY23" fmla="*/ 641401 h 1567896"/>
              <a:gd name="connsiteX24" fmla="*/ 793750 w 2482850"/>
              <a:gd name="connsiteY24" fmla="*/ 520751 h 1567896"/>
              <a:gd name="connsiteX25" fmla="*/ 793750 w 2482850"/>
              <a:gd name="connsiteY25" fmla="*/ 647751 h 1567896"/>
              <a:gd name="connsiteX26" fmla="*/ 857250 w 2482850"/>
              <a:gd name="connsiteY26" fmla="*/ 431851 h 1567896"/>
              <a:gd name="connsiteX27" fmla="*/ 863600 w 2482850"/>
              <a:gd name="connsiteY27" fmla="*/ 654101 h 1567896"/>
              <a:gd name="connsiteX28" fmla="*/ 933450 w 2482850"/>
              <a:gd name="connsiteY28" fmla="*/ 51 h 1567896"/>
              <a:gd name="connsiteX29" fmla="*/ 990600 w 2482850"/>
              <a:gd name="connsiteY29" fmla="*/ 692201 h 1567896"/>
              <a:gd name="connsiteX30" fmla="*/ 1041400 w 2482850"/>
              <a:gd name="connsiteY30" fmla="*/ 381051 h 1567896"/>
              <a:gd name="connsiteX31" fmla="*/ 1066800 w 2482850"/>
              <a:gd name="connsiteY31" fmla="*/ 685851 h 1567896"/>
              <a:gd name="connsiteX32" fmla="*/ 1073150 w 2482850"/>
              <a:gd name="connsiteY32" fmla="*/ 412801 h 1567896"/>
              <a:gd name="connsiteX33" fmla="*/ 1092200 w 2482850"/>
              <a:gd name="connsiteY33" fmla="*/ 596951 h 1567896"/>
              <a:gd name="connsiteX34" fmla="*/ 1200150 w 2482850"/>
              <a:gd name="connsiteY34" fmla="*/ 1181151 h 1567896"/>
              <a:gd name="connsiteX35" fmla="*/ 1231900 w 2482850"/>
              <a:gd name="connsiteY35" fmla="*/ 1066851 h 1567896"/>
              <a:gd name="connsiteX36" fmla="*/ 1270000 w 2482850"/>
              <a:gd name="connsiteY36" fmla="*/ 1295451 h 1567896"/>
              <a:gd name="connsiteX37" fmla="*/ 1314450 w 2482850"/>
              <a:gd name="connsiteY37" fmla="*/ 1117651 h 1567896"/>
              <a:gd name="connsiteX38" fmla="*/ 1327150 w 2482850"/>
              <a:gd name="connsiteY38" fmla="*/ 1378001 h 1567896"/>
              <a:gd name="connsiteX39" fmla="*/ 1441450 w 2482850"/>
              <a:gd name="connsiteY39" fmla="*/ 933501 h 1567896"/>
              <a:gd name="connsiteX40" fmla="*/ 1460500 w 2482850"/>
              <a:gd name="connsiteY40" fmla="*/ 1562151 h 1567896"/>
              <a:gd name="connsiteX41" fmla="*/ 1568450 w 2482850"/>
              <a:gd name="connsiteY41" fmla="*/ 1251001 h 1567896"/>
              <a:gd name="connsiteX42" fmla="*/ 1701800 w 2482850"/>
              <a:gd name="connsiteY42" fmla="*/ 1352601 h 1567896"/>
              <a:gd name="connsiteX43" fmla="*/ 1765300 w 2482850"/>
              <a:gd name="connsiteY43" fmla="*/ 1149401 h 1567896"/>
              <a:gd name="connsiteX44" fmla="*/ 1784350 w 2482850"/>
              <a:gd name="connsiteY44" fmla="*/ 1270051 h 1567896"/>
              <a:gd name="connsiteX45" fmla="*/ 1790700 w 2482850"/>
              <a:gd name="connsiteY45" fmla="*/ 1054151 h 1567896"/>
              <a:gd name="connsiteX46" fmla="*/ 1835150 w 2482850"/>
              <a:gd name="connsiteY46" fmla="*/ 1314501 h 1567896"/>
              <a:gd name="connsiteX47" fmla="*/ 1873250 w 2482850"/>
              <a:gd name="connsiteY47" fmla="*/ 933501 h 1567896"/>
              <a:gd name="connsiteX48" fmla="*/ 1873250 w 2482850"/>
              <a:gd name="connsiteY48" fmla="*/ 1117651 h 1567896"/>
              <a:gd name="connsiteX49" fmla="*/ 1930400 w 2482850"/>
              <a:gd name="connsiteY49" fmla="*/ 901751 h 1567896"/>
              <a:gd name="connsiteX50" fmla="*/ 1968500 w 2482850"/>
              <a:gd name="connsiteY50" fmla="*/ 1085901 h 1567896"/>
              <a:gd name="connsiteX51" fmla="*/ 1981200 w 2482850"/>
              <a:gd name="connsiteY51" fmla="*/ 914451 h 1567896"/>
              <a:gd name="connsiteX52" fmla="*/ 2095500 w 2482850"/>
              <a:gd name="connsiteY52" fmla="*/ 1124001 h 1567896"/>
              <a:gd name="connsiteX53" fmla="*/ 2114550 w 2482850"/>
              <a:gd name="connsiteY53" fmla="*/ 895401 h 1567896"/>
              <a:gd name="connsiteX54" fmla="*/ 2127250 w 2482850"/>
              <a:gd name="connsiteY54" fmla="*/ 1104951 h 1567896"/>
              <a:gd name="connsiteX55" fmla="*/ 2139950 w 2482850"/>
              <a:gd name="connsiteY55" fmla="*/ 971601 h 1567896"/>
              <a:gd name="connsiteX56" fmla="*/ 2139950 w 2482850"/>
              <a:gd name="connsiteY56" fmla="*/ 1085901 h 1567896"/>
              <a:gd name="connsiteX57" fmla="*/ 2190750 w 2482850"/>
              <a:gd name="connsiteY57" fmla="*/ 977951 h 1567896"/>
              <a:gd name="connsiteX58" fmla="*/ 2235200 w 2482850"/>
              <a:gd name="connsiteY58" fmla="*/ 1143051 h 1567896"/>
              <a:gd name="connsiteX59" fmla="*/ 2235200 w 2482850"/>
              <a:gd name="connsiteY59" fmla="*/ 914451 h 1567896"/>
              <a:gd name="connsiteX60" fmla="*/ 2286000 w 2482850"/>
              <a:gd name="connsiteY60" fmla="*/ 1181151 h 1567896"/>
              <a:gd name="connsiteX61" fmla="*/ 2330450 w 2482850"/>
              <a:gd name="connsiteY61" fmla="*/ 933501 h 1567896"/>
              <a:gd name="connsiteX62" fmla="*/ 2343150 w 2482850"/>
              <a:gd name="connsiteY62" fmla="*/ 1200201 h 1567896"/>
              <a:gd name="connsiteX63" fmla="*/ 2413000 w 2482850"/>
              <a:gd name="connsiteY63" fmla="*/ 971601 h 1567896"/>
              <a:gd name="connsiteX64" fmla="*/ 2482850 w 2482850"/>
              <a:gd name="connsiteY64" fmla="*/ 1244651 h 1567896"/>
              <a:gd name="connsiteX0" fmla="*/ 0 w 2482850"/>
              <a:gd name="connsiteY0" fmla="*/ 838251 h 1561630"/>
              <a:gd name="connsiteX1" fmla="*/ 38100 w 2482850"/>
              <a:gd name="connsiteY1" fmla="*/ 958901 h 1561630"/>
              <a:gd name="connsiteX2" fmla="*/ 82550 w 2482850"/>
              <a:gd name="connsiteY2" fmla="*/ 781101 h 1561630"/>
              <a:gd name="connsiteX3" fmla="*/ 95250 w 2482850"/>
              <a:gd name="connsiteY3" fmla="*/ 997001 h 1561630"/>
              <a:gd name="connsiteX4" fmla="*/ 165100 w 2482850"/>
              <a:gd name="connsiteY4" fmla="*/ 743001 h 1561630"/>
              <a:gd name="connsiteX5" fmla="*/ 165100 w 2482850"/>
              <a:gd name="connsiteY5" fmla="*/ 1003351 h 1561630"/>
              <a:gd name="connsiteX6" fmla="*/ 234950 w 2482850"/>
              <a:gd name="connsiteY6" fmla="*/ 774751 h 1561630"/>
              <a:gd name="connsiteX7" fmla="*/ 298450 w 2482850"/>
              <a:gd name="connsiteY7" fmla="*/ 946201 h 1561630"/>
              <a:gd name="connsiteX8" fmla="*/ 298450 w 2482850"/>
              <a:gd name="connsiteY8" fmla="*/ 711251 h 1561630"/>
              <a:gd name="connsiteX9" fmla="*/ 330200 w 2482850"/>
              <a:gd name="connsiteY9" fmla="*/ 908101 h 1561630"/>
              <a:gd name="connsiteX10" fmla="*/ 330200 w 2482850"/>
              <a:gd name="connsiteY10" fmla="*/ 717601 h 1561630"/>
              <a:gd name="connsiteX11" fmla="*/ 355600 w 2482850"/>
              <a:gd name="connsiteY11" fmla="*/ 920801 h 1561630"/>
              <a:gd name="connsiteX12" fmla="*/ 374650 w 2482850"/>
              <a:gd name="connsiteY12" fmla="*/ 698551 h 1561630"/>
              <a:gd name="connsiteX13" fmla="*/ 374650 w 2482850"/>
              <a:gd name="connsiteY13" fmla="*/ 901751 h 1561630"/>
              <a:gd name="connsiteX14" fmla="*/ 444500 w 2482850"/>
              <a:gd name="connsiteY14" fmla="*/ 717601 h 1561630"/>
              <a:gd name="connsiteX15" fmla="*/ 444500 w 2482850"/>
              <a:gd name="connsiteY15" fmla="*/ 857301 h 1561630"/>
              <a:gd name="connsiteX16" fmla="*/ 488950 w 2482850"/>
              <a:gd name="connsiteY16" fmla="*/ 723951 h 1561630"/>
              <a:gd name="connsiteX17" fmla="*/ 501650 w 2482850"/>
              <a:gd name="connsiteY17" fmla="*/ 850951 h 1561630"/>
              <a:gd name="connsiteX18" fmla="*/ 501650 w 2482850"/>
              <a:gd name="connsiteY18" fmla="*/ 698551 h 1561630"/>
              <a:gd name="connsiteX19" fmla="*/ 577850 w 2482850"/>
              <a:gd name="connsiteY19" fmla="*/ 1009701 h 1561630"/>
              <a:gd name="connsiteX20" fmla="*/ 628650 w 2482850"/>
              <a:gd name="connsiteY20" fmla="*/ 533451 h 1561630"/>
              <a:gd name="connsiteX21" fmla="*/ 654050 w 2482850"/>
              <a:gd name="connsiteY21" fmla="*/ 692201 h 1561630"/>
              <a:gd name="connsiteX22" fmla="*/ 723900 w 2482850"/>
              <a:gd name="connsiteY22" fmla="*/ 508051 h 1561630"/>
              <a:gd name="connsiteX23" fmla="*/ 730250 w 2482850"/>
              <a:gd name="connsiteY23" fmla="*/ 641401 h 1561630"/>
              <a:gd name="connsiteX24" fmla="*/ 793750 w 2482850"/>
              <a:gd name="connsiteY24" fmla="*/ 520751 h 1561630"/>
              <a:gd name="connsiteX25" fmla="*/ 793750 w 2482850"/>
              <a:gd name="connsiteY25" fmla="*/ 647751 h 1561630"/>
              <a:gd name="connsiteX26" fmla="*/ 857250 w 2482850"/>
              <a:gd name="connsiteY26" fmla="*/ 431851 h 1561630"/>
              <a:gd name="connsiteX27" fmla="*/ 863600 w 2482850"/>
              <a:gd name="connsiteY27" fmla="*/ 654101 h 1561630"/>
              <a:gd name="connsiteX28" fmla="*/ 933450 w 2482850"/>
              <a:gd name="connsiteY28" fmla="*/ 51 h 1561630"/>
              <a:gd name="connsiteX29" fmla="*/ 990600 w 2482850"/>
              <a:gd name="connsiteY29" fmla="*/ 692201 h 1561630"/>
              <a:gd name="connsiteX30" fmla="*/ 1041400 w 2482850"/>
              <a:gd name="connsiteY30" fmla="*/ 381051 h 1561630"/>
              <a:gd name="connsiteX31" fmla="*/ 1066800 w 2482850"/>
              <a:gd name="connsiteY31" fmla="*/ 685851 h 1561630"/>
              <a:gd name="connsiteX32" fmla="*/ 1073150 w 2482850"/>
              <a:gd name="connsiteY32" fmla="*/ 412801 h 1561630"/>
              <a:gd name="connsiteX33" fmla="*/ 1092200 w 2482850"/>
              <a:gd name="connsiteY33" fmla="*/ 596951 h 1561630"/>
              <a:gd name="connsiteX34" fmla="*/ 1200150 w 2482850"/>
              <a:gd name="connsiteY34" fmla="*/ 1181151 h 1561630"/>
              <a:gd name="connsiteX35" fmla="*/ 1231900 w 2482850"/>
              <a:gd name="connsiteY35" fmla="*/ 1066851 h 1561630"/>
              <a:gd name="connsiteX36" fmla="*/ 1270000 w 2482850"/>
              <a:gd name="connsiteY36" fmla="*/ 1295451 h 1561630"/>
              <a:gd name="connsiteX37" fmla="*/ 1314450 w 2482850"/>
              <a:gd name="connsiteY37" fmla="*/ 1117651 h 1561630"/>
              <a:gd name="connsiteX38" fmla="*/ 1327150 w 2482850"/>
              <a:gd name="connsiteY38" fmla="*/ 1378001 h 1561630"/>
              <a:gd name="connsiteX39" fmla="*/ 1441450 w 2482850"/>
              <a:gd name="connsiteY39" fmla="*/ 933501 h 1561630"/>
              <a:gd name="connsiteX40" fmla="*/ 1498600 w 2482850"/>
              <a:gd name="connsiteY40" fmla="*/ 1555801 h 1561630"/>
              <a:gd name="connsiteX41" fmla="*/ 1568450 w 2482850"/>
              <a:gd name="connsiteY41" fmla="*/ 1251001 h 1561630"/>
              <a:gd name="connsiteX42" fmla="*/ 1701800 w 2482850"/>
              <a:gd name="connsiteY42" fmla="*/ 1352601 h 1561630"/>
              <a:gd name="connsiteX43" fmla="*/ 1765300 w 2482850"/>
              <a:gd name="connsiteY43" fmla="*/ 1149401 h 1561630"/>
              <a:gd name="connsiteX44" fmla="*/ 1784350 w 2482850"/>
              <a:gd name="connsiteY44" fmla="*/ 1270051 h 1561630"/>
              <a:gd name="connsiteX45" fmla="*/ 1790700 w 2482850"/>
              <a:gd name="connsiteY45" fmla="*/ 1054151 h 1561630"/>
              <a:gd name="connsiteX46" fmla="*/ 1835150 w 2482850"/>
              <a:gd name="connsiteY46" fmla="*/ 1314501 h 1561630"/>
              <a:gd name="connsiteX47" fmla="*/ 1873250 w 2482850"/>
              <a:gd name="connsiteY47" fmla="*/ 933501 h 1561630"/>
              <a:gd name="connsiteX48" fmla="*/ 1873250 w 2482850"/>
              <a:gd name="connsiteY48" fmla="*/ 1117651 h 1561630"/>
              <a:gd name="connsiteX49" fmla="*/ 1930400 w 2482850"/>
              <a:gd name="connsiteY49" fmla="*/ 901751 h 1561630"/>
              <a:gd name="connsiteX50" fmla="*/ 1968500 w 2482850"/>
              <a:gd name="connsiteY50" fmla="*/ 1085901 h 1561630"/>
              <a:gd name="connsiteX51" fmla="*/ 1981200 w 2482850"/>
              <a:gd name="connsiteY51" fmla="*/ 914451 h 1561630"/>
              <a:gd name="connsiteX52" fmla="*/ 2095500 w 2482850"/>
              <a:gd name="connsiteY52" fmla="*/ 1124001 h 1561630"/>
              <a:gd name="connsiteX53" fmla="*/ 2114550 w 2482850"/>
              <a:gd name="connsiteY53" fmla="*/ 895401 h 1561630"/>
              <a:gd name="connsiteX54" fmla="*/ 2127250 w 2482850"/>
              <a:gd name="connsiteY54" fmla="*/ 1104951 h 1561630"/>
              <a:gd name="connsiteX55" fmla="*/ 2139950 w 2482850"/>
              <a:gd name="connsiteY55" fmla="*/ 971601 h 1561630"/>
              <a:gd name="connsiteX56" fmla="*/ 2139950 w 2482850"/>
              <a:gd name="connsiteY56" fmla="*/ 1085901 h 1561630"/>
              <a:gd name="connsiteX57" fmla="*/ 2190750 w 2482850"/>
              <a:gd name="connsiteY57" fmla="*/ 977951 h 1561630"/>
              <a:gd name="connsiteX58" fmla="*/ 2235200 w 2482850"/>
              <a:gd name="connsiteY58" fmla="*/ 1143051 h 1561630"/>
              <a:gd name="connsiteX59" fmla="*/ 2235200 w 2482850"/>
              <a:gd name="connsiteY59" fmla="*/ 914451 h 1561630"/>
              <a:gd name="connsiteX60" fmla="*/ 2286000 w 2482850"/>
              <a:gd name="connsiteY60" fmla="*/ 1181151 h 1561630"/>
              <a:gd name="connsiteX61" fmla="*/ 2330450 w 2482850"/>
              <a:gd name="connsiteY61" fmla="*/ 933501 h 1561630"/>
              <a:gd name="connsiteX62" fmla="*/ 2343150 w 2482850"/>
              <a:gd name="connsiteY62" fmla="*/ 1200201 h 1561630"/>
              <a:gd name="connsiteX63" fmla="*/ 2413000 w 2482850"/>
              <a:gd name="connsiteY63" fmla="*/ 971601 h 1561630"/>
              <a:gd name="connsiteX64" fmla="*/ 2482850 w 2482850"/>
              <a:gd name="connsiteY64" fmla="*/ 1244651 h 1561630"/>
              <a:gd name="connsiteX0" fmla="*/ 0 w 2482850"/>
              <a:gd name="connsiteY0" fmla="*/ 1009691 h 1733070"/>
              <a:gd name="connsiteX1" fmla="*/ 38100 w 2482850"/>
              <a:gd name="connsiteY1" fmla="*/ 1130341 h 1733070"/>
              <a:gd name="connsiteX2" fmla="*/ 82550 w 2482850"/>
              <a:gd name="connsiteY2" fmla="*/ 952541 h 1733070"/>
              <a:gd name="connsiteX3" fmla="*/ 95250 w 2482850"/>
              <a:gd name="connsiteY3" fmla="*/ 1168441 h 1733070"/>
              <a:gd name="connsiteX4" fmla="*/ 165100 w 2482850"/>
              <a:gd name="connsiteY4" fmla="*/ 914441 h 1733070"/>
              <a:gd name="connsiteX5" fmla="*/ 165100 w 2482850"/>
              <a:gd name="connsiteY5" fmla="*/ 1174791 h 1733070"/>
              <a:gd name="connsiteX6" fmla="*/ 234950 w 2482850"/>
              <a:gd name="connsiteY6" fmla="*/ 946191 h 1733070"/>
              <a:gd name="connsiteX7" fmla="*/ 298450 w 2482850"/>
              <a:gd name="connsiteY7" fmla="*/ 1117641 h 1733070"/>
              <a:gd name="connsiteX8" fmla="*/ 298450 w 2482850"/>
              <a:gd name="connsiteY8" fmla="*/ 882691 h 1733070"/>
              <a:gd name="connsiteX9" fmla="*/ 330200 w 2482850"/>
              <a:gd name="connsiteY9" fmla="*/ 1079541 h 1733070"/>
              <a:gd name="connsiteX10" fmla="*/ 330200 w 2482850"/>
              <a:gd name="connsiteY10" fmla="*/ 889041 h 1733070"/>
              <a:gd name="connsiteX11" fmla="*/ 355600 w 2482850"/>
              <a:gd name="connsiteY11" fmla="*/ 1092241 h 1733070"/>
              <a:gd name="connsiteX12" fmla="*/ 374650 w 2482850"/>
              <a:gd name="connsiteY12" fmla="*/ 869991 h 1733070"/>
              <a:gd name="connsiteX13" fmla="*/ 374650 w 2482850"/>
              <a:gd name="connsiteY13" fmla="*/ 1073191 h 1733070"/>
              <a:gd name="connsiteX14" fmla="*/ 444500 w 2482850"/>
              <a:gd name="connsiteY14" fmla="*/ 889041 h 1733070"/>
              <a:gd name="connsiteX15" fmla="*/ 444500 w 2482850"/>
              <a:gd name="connsiteY15" fmla="*/ 1028741 h 1733070"/>
              <a:gd name="connsiteX16" fmla="*/ 488950 w 2482850"/>
              <a:gd name="connsiteY16" fmla="*/ 895391 h 1733070"/>
              <a:gd name="connsiteX17" fmla="*/ 501650 w 2482850"/>
              <a:gd name="connsiteY17" fmla="*/ 1022391 h 1733070"/>
              <a:gd name="connsiteX18" fmla="*/ 501650 w 2482850"/>
              <a:gd name="connsiteY18" fmla="*/ 869991 h 1733070"/>
              <a:gd name="connsiteX19" fmla="*/ 577850 w 2482850"/>
              <a:gd name="connsiteY19" fmla="*/ 1181141 h 1733070"/>
              <a:gd name="connsiteX20" fmla="*/ 628650 w 2482850"/>
              <a:gd name="connsiteY20" fmla="*/ 704891 h 1733070"/>
              <a:gd name="connsiteX21" fmla="*/ 654050 w 2482850"/>
              <a:gd name="connsiteY21" fmla="*/ 863641 h 1733070"/>
              <a:gd name="connsiteX22" fmla="*/ 723900 w 2482850"/>
              <a:gd name="connsiteY22" fmla="*/ 679491 h 1733070"/>
              <a:gd name="connsiteX23" fmla="*/ 730250 w 2482850"/>
              <a:gd name="connsiteY23" fmla="*/ 812841 h 1733070"/>
              <a:gd name="connsiteX24" fmla="*/ 793750 w 2482850"/>
              <a:gd name="connsiteY24" fmla="*/ 692191 h 1733070"/>
              <a:gd name="connsiteX25" fmla="*/ 793750 w 2482850"/>
              <a:gd name="connsiteY25" fmla="*/ 819191 h 1733070"/>
              <a:gd name="connsiteX26" fmla="*/ 857250 w 2482850"/>
              <a:gd name="connsiteY26" fmla="*/ 603291 h 1733070"/>
              <a:gd name="connsiteX27" fmla="*/ 863600 w 2482850"/>
              <a:gd name="connsiteY27" fmla="*/ 825541 h 1733070"/>
              <a:gd name="connsiteX28" fmla="*/ 933450 w 2482850"/>
              <a:gd name="connsiteY28" fmla="*/ 41 h 1733070"/>
              <a:gd name="connsiteX29" fmla="*/ 990600 w 2482850"/>
              <a:gd name="connsiteY29" fmla="*/ 863641 h 1733070"/>
              <a:gd name="connsiteX30" fmla="*/ 1041400 w 2482850"/>
              <a:gd name="connsiteY30" fmla="*/ 552491 h 1733070"/>
              <a:gd name="connsiteX31" fmla="*/ 1066800 w 2482850"/>
              <a:gd name="connsiteY31" fmla="*/ 857291 h 1733070"/>
              <a:gd name="connsiteX32" fmla="*/ 1073150 w 2482850"/>
              <a:gd name="connsiteY32" fmla="*/ 584241 h 1733070"/>
              <a:gd name="connsiteX33" fmla="*/ 1092200 w 2482850"/>
              <a:gd name="connsiteY33" fmla="*/ 768391 h 1733070"/>
              <a:gd name="connsiteX34" fmla="*/ 1200150 w 2482850"/>
              <a:gd name="connsiteY34" fmla="*/ 1352591 h 1733070"/>
              <a:gd name="connsiteX35" fmla="*/ 1231900 w 2482850"/>
              <a:gd name="connsiteY35" fmla="*/ 1238291 h 1733070"/>
              <a:gd name="connsiteX36" fmla="*/ 1270000 w 2482850"/>
              <a:gd name="connsiteY36" fmla="*/ 1466891 h 1733070"/>
              <a:gd name="connsiteX37" fmla="*/ 1314450 w 2482850"/>
              <a:gd name="connsiteY37" fmla="*/ 1289091 h 1733070"/>
              <a:gd name="connsiteX38" fmla="*/ 1327150 w 2482850"/>
              <a:gd name="connsiteY38" fmla="*/ 1549441 h 1733070"/>
              <a:gd name="connsiteX39" fmla="*/ 1441450 w 2482850"/>
              <a:gd name="connsiteY39" fmla="*/ 1104941 h 1733070"/>
              <a:gd name="connsiteX40" fmla="*/ 1498600 w 2482850"/>
              <a:gd name="connsiteY40" fmla="*/ 1727241 h 1733070"/>
              <a:gd name="connsiteX41" fmla="*/ 1568450 w 2482850"/>
              <a:gd name="connsiteY41" fmla="*/ 1422441 h 1733070"/>
              <a:gd name="connsiteX42" fmla="*/ 1701800 w 2482850"/>
              <a:gd name="connsiteY42" fmla="*/ 1524041 h 1733070"/>
              <a:gd name="connsiteX43" fmla="*/ 1765300 w 2482850"/>
              <a:gd name="connsiteY43" fmla="*/ 1320841 h 1733070"/>
              <a:gd name="connsiteX44" fmla="*/ 1784350 w 2482850"/>
              <a:gd name="connsiteY44" fmla="*/ 1441491 h 1733070"/>
              <a:gd name="connsiteX45" fmla="*/ 1790700 w 2482850"/>
              <a:gd name="connsiteY45" fmla="*/ 1225591 h 1733070"/>
              <a:gd name="connsiteX46" fmla="*/ 1835150 w 2482850"/>
              <a:gd name="connsiteY46" fmla="*/ 1485941 h 1733070"/>
              <a:gd name="connsiteX47" fmla="*/ 1873250 w 2482850"/>
              <a:gd name="connsiteY47" fmla="*/ 1104941 h 1733070"/>
              <a:gd name="connsiteX48" fmla="*/ 1873250 w 2482850"/>
              <a:gd name="connsiteY48" fmla="*/ 1289091 h 1733070"/>
              <a:gd name="connsiteX49" fmla="*/ 1930400 w 2482850"/>
              <a:gd name="connsiteY49" fmla="*/ 1073191 h 1733070"/>
              <a:gd name="connsiteX50" fmla="*/ 1968500 w 2482850"/>
              <a:gd name="connsiteY50" fmla="*/ 1257341 h 1733070"/>
              <a:gd name="connsiteX51" fmla="*/ 1981200 w 2482850"/>
              <a:gd name="connsiteY51" fmla="*/ 1085891 h 1733070"/>
              <a:gd name="connsiteX52" fmla="*/ 2095500 w 2482850"/>
              <a:gd name="connsiteY52" fmla="*/ 1295441 h 1733070"/>
              <a:gd name="connsiteX53" fmla="*/ 2114550 w 2482850"/>
              <a:gd name="connsiteY53" fmla="*/ 1066841 h 1733070"/>
              <a:gd name="connsiteX54" fmla="*/ 2127250 w 2482850"/>
              <a:gd name="connsiteY54" fmla="*/ 1276391 h 1733070"/>
              <a:gd name="connsiteX55" fmla="*/ 2139950 w 2482850"/>
              <a:gd name="connsiteY55" fmla="*/ 1143041 h 1733070"/>
              <a:gd name="connsiteX56" fmla="*/ 2139950 w 2482850"/>
              <a:gd name="connsiteY56" fmla="*/ 1257341 h 1733070"/>
              <a:gd name="connsiteX57" fmla="*/ 2190750 w 2482850"/>
              <a:gd name="connsiteY57" fmla="*/ 1149391 h 1733070"/>
              <a:gd name="connsiteX58" fmla="*/ 2235200 w 2482850"/>
              <a:gd name="connsiteY58" fmla="*/ 1314491 h 1733070"/>
              <a:gd name="connsiteX59" fmla="*/ 2235200 w 2482850"/>
              <a:gd name="connsiteY59" fmla="*/ 1085891 h 1733070"/>
              <a:gd name="connsiteX60" fmla="*/ 2286000 w 2482850"/>
              <a:gd name="connsiteY60" fmla="*/ 1352591 h 1733070"/>
              <a:gd name="connsiteX61" fmla="*/ 2330450 w 2482850"/>
              <a:gd name="connsiteY61" fmla="*/ 1104941 h 1733070"/>
              <a:gd name="connsiteX62" fmla="*/ 2343150 w 2482850"/>
              <a:gd name="connsiteY62" fmla="*/ 1371641 h 1733070"/>
              <a:gd name="connsiteX63" fmla="*/ 2413000 w 2482850"/>
              <a:gd name="connsiteY63" fmla="*/ 1143041 h 1733070"/>
              <a:gd name="connsiteX64" fmla="*/ 2482850 w 2482850"/>
              <a:gd name="connsiteY64" fmla="*/ 1416091 h 1733070"/>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41400 w 2482850"/>
              <a:gd name="connsiteY30" fmla="*/ 552505 h 1733084"/>
              <a:gd name="connsiteX31" fmla="*/ 1066800 w 2482850"/>
              <a:gd name="connsiteY31" fmla="*/ 857305 h 1733084"/>
              <a:gd name="connsiteX32" fmla="*/ 1073150 w 2482850"/>
              <a:gd name="connsiteY32" fmla="*/ 584255 h 1733084"/>
              <a:gd name="connsiteX33" fmla="*/ 1092200 w 2482850"/>
              <a:gd name="connsiteY33" fmla="*/ 76840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092200 w 2482850"/>
              <a:gd name="connsiteY33" fmla="*/ 76840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104900 w 2482850"/>
              <a:gd name="connsiteY33" fmla="*/ 77475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136650 w 2482850"/>
              <a:gd name="connsiteY33" fmla="*/ 74935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482850" h="1733084">
                <a:moveTo>
                  <a:pt x="0" y="1009705"/>
                </a:moveTo>
                <a:cubicBezTo>
                  <a:pt x="12171" y="1074792"/>
                  <a:pt x="24342" y="1139880"/>
                  <a:pt x="38100" y="1130355"/>
                </a:cubicBezTo>
                <a:cubicBezTo>
                  <a:pt x="51858" y="1120830"/>
                  <a:pt x="73025" y="946205"/>
                  <a:pt x="82550" y="952555"/>
                </a:cubicBezTo>
                <a:cubicBezTo>
                  <a:pt x="92075" y="958905"/>
                  <a:pt x="81492" y="1174805"/>
                  <a:pt x="95250" y="1168455"/>
                </a:cubicBezTo>
                <a:cubicBezTo>
                  <a:pt x="109008" y="1162105"/>
                  <a:pt x="153458" y="913397"/>
                  <a:pt x="165100" y="914455"/>
                </a:cubicBezTo>
                <a:cubicBezTo>
                  <a:pt x="176742" y="915513"/>
                  <a:pt x="153458" y="1169513"/>
                  <a:pt x="165100" y="1174805"/>
                </a:cubicBezTo>
                <a:cubicBezTo>
                  <a:pt x="176742" y="1180097"/>
                  <a:pt x="212725" y="955730"/>
                  <a:pt x="234950" y="946205"/>
                </a:cubicBezTo>
                <a:cubicBezTo>
                  <a:pt x="257175" y="936680"/>
                  <a:pt x="287867" y="1128238"/>
                  <a:pt x="298450" y="1117655"/>
                </a:cubicBezTo>
                <a:cubicBezTo>
                  <a:pt x="309033" y="1107072"/>
                  <a:pt x="293158" y="889055"/>
                  <a:pt x="298450" y="882705"/>
                </a:cubicBezTo>
                <a:cubicBezTo>
                  <a:pt x="303742" y="876355"/>
                  <a:pt x="324909" y="1078497"/>
                  <a:pt x="330200" y="1079555"/>
                </a:cubicBezTo>
                <a:cubicBezTo>
                  <a:pt x="335491" y="1080613"/>
                  <a:pt x="325967" y="886938"/>
                  <a:pt x="330200" y="889055"/>
                </a:cubicBezTo>
                <a:cubicBezTo>
                  <a:pt x="334433" y="891172"/>
                  <a:pt x="348192" y="1095430"/>
                  <a:pt x="355600" y="1092255"/>
                </a:cubicBezTo>
                <a:cubicBezTo>
                  <a:pt x="363008" y="1089080"/>
                  <a:pt x="371475" y="873180"/>
                  <a:pt x="374650" y="870005"/>
                </a:cubicBezTo>
                <a:cubicBezTo>
                  <a:pt x="377825" y="866830"/>
                  <a:pt x="363008" y="1070030"/>
                  <a:pt x="374650" y="1073205"/>
                </a:cubicBezTo>
                <a:cubicBezTo>
                  <a:pt x="386292" y="1076380"/>
                  <a:pt x="432858" y="896463"/>
                  <a:pt x="444500" y="889055"/>
                </a:cubicBezTo>
                <a:cubicBezTo>
                  <a:pt x="456142" y="881647"/>
                  <a:pt x="437092" y="1027697"/>
                  <a:pt x="444500" y="1028755"/>
                </a:cubicBezTo>
                <a:cubicBezTo>
                  <a:pt x="451908" y="1029813"/>
                  <a:pt x="479425" y="896463"/>
                  <a:pt x="488950" y="895405"/>
                </a:cubicBezTo>
                <a:cubicBezTo>
                  <a:pt x="498475" y="894347"/>
                  <a:pt x="499533" y="1026638"/>
                  <a:pt x="501650" y="1022405"/>
                </a:cubicBezTo>
                <a:cubicBezTo>
                  <a:pt x="503767" y="1018172"/>
                  <a:pt x="488950" y="843547"/>
                  <a:pt x="501650" y="870005"/>
                </a:cubicBezTo>
                <a:cubicBezTo>
                  <a:pt x="514350" y="896463"/>
                  <a:pt x="556683" y="1208672"/>
                  <a:pt x="577850" y="1181155"/>
                </a:cubicBezTo>
                <a:cubicBezTo>
                  <a:pt x="599017" y="1153638"/>
                  <a:pt x="615950" y="757822"/>
                  <a:pt x="628650" y="704905"/>
                </a:cubicBezTo>
                <a:cubicBezTo>
                  <a:pt x="641350" y="651988"/>
                  <a:pt x="638175" y="867888"/>
                  <a:pt x="654050" y="863655"/>
                </a:cubicBezTo>
                <a:cubicBezTo>
                  <a:pt x="669925" y="859422"/>
                  <a:pt x="711200" y="687972"/>
                  <a:pt x="723900" y="679505"/>
                </a:cubicBezTo>
                <a:cubicBezTo>
                  <a:pt x="736600" y="671038"/>
                  <a:pt x="718608" y="810738"/>
                  <a:pt x="730250" y="812855"/>
                </a:cubicBezTo>
                <a:cubicBezTo>
                  <a:pt x="741892" y="814972"/>
                  <a:pt x="783167" y="691147"/>
                  <a:pt x="793750" y="692205"/>
                </a:cubicBezTo>
                <a:cubicBezTo>
                  <a:pt x="804333" y="693263"/>
                  <a:pt x="783167" y="834022"/>
                  <a:pt x="793750" y="819205"/>
                </a:cubicBezTo>
                <a:cubicBezTo>
                  <a:pt x="804333" y="804388"/>
                  <a:pt x="845608" y="602247"/>
                  <a:pt x="857250" y="603305"/>
                </a:cubicBezTo>
                <a:cubicBezTo>
                  <a:pt x="868892" y="604363"/>
                  <a:pt x="850900" y="926097"/>
                  <a:pt x="863600" y="825555"/>
                </a:cubicBezTo>
                <a:cubicBezTo>
                  <a:pt x="876300" y="725013"/>
                  <a:pt x="916517" y="-7353"/>
                  <a:pt x="933450" y="55"/>
                </a:cubicBezTo>
                <a:cubicBezTo>
                  <a:pt x="950383" y="7463"/>
                  <a:pt x="952500" y="775813"/>
                  <a:pt x="965200" y="870005"/>
                </a:cubicBezTo>
                <a:cubicBezTo>
                  <a:pt x="977900" y="964197"/>
                  <a:pt x="992717" y="567322"/>
                  <a:pt x="1009650" y="565205"/>
                </a:cubicBezTo>
                <a:cubicBezTo>
                  <a:pt x="1026583" y="563088"/>
                  <a:pt x="1056217" y="854130"/>
                  <a:pt x="1066800" y="857305"/>
                </a:cubicBezTo>
                <a:cubicBezTo>
                  <a:pt x="1077383" y="860480"/>
                  <a:pt x="1061508" y="602247"/>
                  <a:pt x="1073150" y="584255"/>
                </a:cubicBezTo>
                <a:cubicBezTo>
                  <a:pt x="1084792" y="566263"/>
                  <a:pt x="1115483" y="621297"/>
                  <a:pt x="1136650" y="749355"/>
                </a:cubicBezTo>
                <a:cubicBezTo>
                  <a:pt x="1157817" y="877413"/>
                  <a:pt x="1184275" y="1271113"/>
                  <a:pt x="1200150" y="1352605"/>
                </a:cubicBezTo>
                <a:cubicBezTo>
                  <a:pt x="1216025" y="1434097"/>
                  <a:pt x="1220258" y="1219255"/>
                  <a:pt x="1231900" y="1238305"/>
                </a:cubicBezTo>
                <a:cubicBezTo>
                  <a:pt x="1243542" y="1257355"/>
                  <a:pt x="1256242" y="1458438"/>
                  <a:pt x="1270000" y="1466905"/>
                </a:cubicBezTo>
                <a:cubicBezTo>
                  <a:pt x="1283758" y="1475372"/>
                  <a:pt x="1304925" y="1275347"/>
                  <a:pt x="1314450" y="1289105"/>
                </a:cubicBezTo>
                <a:cubicBezTo>
                  <a:pt x="1323975" y="1302863"/>
                  <a:pt x="1305983" y="1580147"/>
                  <a:pt x="1327150" y="1549455"/>
                </a:cubicBezTo>
                <a:cubicBezTo>
                  <a:pt x="1348317" y="1518763"/>
                  <a:pt x="1412875" y="1075322"/>
                  <a:pt x="1441450" y="1104955"/>
                </a:cubicBezTo>
                <a:cubicBezTo>
                  <a:pt x="1470025" y="1134588"/>
                  <a:pt x="1477433" y="1674338"/>
                  <a:pt x="1498600" y="1727255"/>
                </a:cubicBezTo>
                <a:cubicBezTo>
                  <a:pt x="1519767" y="1780172"/>
                  <a:pt x="1534583" y="1456322"/>
                  <a:pt x="1568450" y="1422455"/>
                </a:cubicBezTo>
                <a:cubicBezTo>
                  <a:pt x="1602317" y="1388588"/>
                  <a:pt x="1668992" y="1540988"/>
                  <a:pt x="1701800" y="1524055"/>
                </a:cubicBezTo>
                <a:cubicBezTo>
                  <a:pt x="1734608" y="1507122"/>
                  <a:pt x="1751542" y="1334613"/>
                  <a:pt x="1765300" y="1320855"/>
                </a:cubicBezTo>
                <a:cubicBezTo>
                  <a:pt x="1779058" y="1307097"/>
                  <a:pt x="1780117" y="1457380"/>
                  <a:pt x="1784350" y="1441505"/>
                </a:cubicBezTo>
                <a:cubicBezTo>
                  <a:pt x="1788583" y="1425630"/>
                  <a:pt x="1782233" y="1218197"/>
                  <a:pt x="1790700" y="1225605"/>
                </a:cubicBezTo>
                <a:cubicBezTo>
                  <a:pt x="1799167" y="1233013"/>
                  <a:pt x="1821392" y="1506063"/>
                  <a:pt x="1835150" y="1485955"/>
                </a:cubicBezTo>
                <a:cubicBezTo>
                  <a:pt x="1848908" y="1465847"/>
                  <a:pt x="1866900" y="1137763"/>
                  <a:pt x="1873250" y="1104955"/>
                </a:cubicBezTo>
                <a:cubicBezTo>
                  <a:pt x="1879600" y="1072147"/>
                  <a:pt x="1863725" y="1294397"/>
                  <a:pt x="1873250" y="1289105"/>
                </a:cubicBezTo>
                <a:cubicBezTo>
                  <a:pt x="1882775" y="1283813"/>
                  <a:pt x="1914525" y="1078497"/>
                  <a:pt x="1930400" y="1073205"/>
                </a:cubicBezTo>
                <a:cubicBezTo>
                  <a:pt x="1946275" y="1067913"/>
                  <a:pt x="1960033" y="1255238"/>
                  <a:pt x="1968500" y="1257355"/>
                </a:cubicBezTo>
                <a:cubicBezTo>
                  <a:pt x="1976967" y="1259472"/>
                  <a:pt x="1960033" y="1079555"/>
                  <a:pt x="1981200" y="1085905"/>
                </a:cubicBezTo>
                <a:cubicBezTo>
                  <a:pt x="2002367" y="1092255"/>
                  <a:pt x="2073275" y="1298630"/>
                  <a:pt x="2095500" y="1295455"/>
                </a:cubicBezTo>
                <a:cubicBezTo>
                  <a:pt x="2117725" y="1292280"/>
                  <a:pt x="2109258" y="1070030"/>
                  <a:pt x="2114550" y="1066855"/>
                </a:cubicBezTo>
                <a:cubicBezTo>
                  <a:pt x="2119842" y="1063680"/>
                  <a:pt x="2123017" y="1263705"/>
                  <a:pt x="2127250" y="1276405"/>
                </a:cubicBezTo>
                <a:cubicBezTo>
                  <a:pt x="2131483" y="1289105"/>
                  <a:pt x="2137833" y="1146230"/>
                  <a:pt x="2139950" y="1143055"/>
                </a:cubicBezTo>
                <a:cubicBezTo>
                  <a:pt x="2142067" y="1139880"/>
                  <a:pt x="2131483" y="1256297"/>
                  <a:pt x="2139950" y="1257355"/>
                </a:cubicBezTo>
                <a:cubicBezTo>
                  <a:pt x="2148417" y="1258413"/>
                  <a:pt x="2174875" y="1139880"/>
                  <a:pt x="2190750" y="1149405"/>
                </a:cubicBezTo>
                <a:cubicBezTo>
                  <a:pt x="2206625" y="1158930"/>
                  <a:pt x="2227792" y="1325088"/>
                  <a:pt x="2235200" y="1314505"/>
                </a:cubicBezTo>
                <a:cubicBezTo>
                  <a:pt x="2242608" y="1303922"/>
                  <a:pt x="2226733" y="1079555"/>
                  <a:pt x="2235200" y="1085905"/>
                </a:cubicBezTo>
                <a:cubicBezTo>
                  <a:pt x="2243667" y="1092255"/>
                  <a:pt x="2270125" y="1349430"/>
                  <a:pt x="2286000" y="1352605"/>
                </a:cubicBezTo>
                <a:cubicBezTo>
                  <a:pt x="2301875" y="1355780"/>
                  <a:pt x="2320925" y="1101780"/>
                  <a:pt x="2330450" y="1104955"/>
                </a:cubicBezTo>
                <a:cubicBezTo>
                  <a:pt x="2339975" y="1108130"/>
                  <a:pt x="2329392" y="1365305"/>
                  <a:pt x="2343150" y="1371655"/>
                </a:cubicBezTo>
                <a:cubicBezTo>
                  <a:pt x="2356908" y="1378005"/>
                  <a:pt x="2389717" y="1135647"/>
                  <a:pt x="2413000" y="1143055"/>
                </a:cubicBezTo>
                <a:cubicBezTo>
                  <a:pt x="2436283" y="1150463"/>
                  <a:pt x="2482850" y="1416105"/>
                  <a:pt x="2482850" y="1416105"/>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42" name="Freeform 41"/>
          <p:cNvSpPr/>
          <p:nvPr/>
        </p:nvSpPr>
        <p:spPr>
          <a:xfrm>
            <a:off x="4056365" y="1949694"/>
            <a:ext cx="1860256" cy="705532"/>
          </a:xfrm>
          <a:custGeom>
            <a:avLst/>
            <a:gdLst>
              <a:gd name="connsiteX0" fmla="*/ 0 w 2480341"/>
              <a:gd name="connsiteY0" fmla="*/ 460376 h 937541"/>
              <a:gd name="connsiteX1" fmla="*/ 34925 w 2480341"/>
              <a:gd name="connsiteY1" fmla="*/ 901701 h 937541"/>
              <a:gd name="connsiteX2" fmla="*/ 85725 w 2480341"/>
              <a:gd name="connsiteY2" fmla="*/ 669926 h 937541"/>
              <a:gd name="connsiteX3" fmla="*/ 133350 w 2480341"/>
              <a:gd name="connsiteY3" fmla="*/ 730251 h 937541"/>
              <a:gd name="connsiteX4" fmla="*/ 165100 w 2480341"/>
              <a:gd name="connsiteY4" fmla="*/ 625476 h 937541"/>
              <a:gd name="connsiteX5" fmla="*/ 219075 w 2480341"/>
              <a:gd name="connsiteY5" fmla="*/ 635001 h 937541"/>
              <a:gd name="connsiteX6" fmla="*/ 269875 w 2480341"/>
              <a:gd name="connsiteY6" fmla="*/ 165101 h 937541"/>
              <a:gd name="connsiteX7" fmla="*/ 330200 w 2480341"/>
              <a:gd name="connsiteY7" fmla="*/ 225426 h 937541"/>
              <a:gd name="connsiteX8" fmla="*/ 330200 w 2480341"/>
              <a:gd name="connsiteY8" fmla="*/ 336551 h 937541"/>
              <a:gd name="connsiteX9" fmla="*/ 355600 w 2480341"/>
              <a:gd name="connsiteY9" fmla="*/ 73026 h 937541"/>
              <a:gd name="connsiteX10" fmla="*/ 390525 w 2480341"/>
              <a:gd name="connsiteY10" fmla="*/ 206376 h 937541"/>
              <a:gd name="connsiteX11" fmla="*/ 390525 w 2480341"/>
              <a:gd name="connsiteY11" fmla="*/ 428626 h 937541"/>
              <a:gd name="connsiteX12" fmla="*/ 434975 w 2480341"/>
              <a:gd name="connsiteY12" fmla="*/ 25401 h 937541"/>
              <a:gd name="connsiteX13" fmla="*/ 479425 w 2480341"/>
              <a:gd name="connsiteY13" fmla="*/ 257176 h 937541"/>
              <a:gd name="connsiteX14" fmla="*/ 485775 w 2480341"/>
              <a:gd name="connsiteY14" fmla="*/ 171451 h 937541"/>
              <a:gd name="connsiteX15" fmla="*/ 530225 w 2480341"/>
              <a:gd name="connsiteY15" fmla="*/ 301626 h 937541"/>
              <a:gd name="connsiteX16" fmla="*/ 577850 w 2480341"/>
              <a:gd name="connsiteY16" fmla="*/ 244476 h 937541"/>
              <a:gd name="connsiteX17" fmla="*/ 593725 w 2480341"/>
              <a:gd name="connsiteY17" fmla="*/ 352426 h 937541"/>
              <a:gd name="connsiteX18" fmla="*/ 584200 w 2480341"/>
              <a:gd name="connsiteY18" fmla="*/ 168276 h 937541"/>
              <a:gd name="connsiteX19" fmla="*/ 631825 w 2480341"/>
              <a:gd name="connsiteY19" fmla="*/ 352426 h 937541"/>
              <a:gd name="connsiteX20" fmla="*/ 695325 w 2480341"/>
              <a:gd name="connsiteY20" fmla="*/ 165101 h 937541"/>
              <a:gd name="connsiteX21" fmla="*/ 746125 w 2480341"/>
              <a:gd name="connsiteY21" fmla="*/ 498476 h 937541"/>
              <a:gd name="connsiteX22" fmla="*/ 793750 w 2480341"/>
              <a:gd name="connsiteY22" fmla="*/ 425451 h 937541"/>
              <a:gd name="connsiteX23" fmla="*/ 844550 w 2480341"/>
              <a:gd name="connsiteY23" fmla="*/ 577851 h 937541"/>
              <a:gd name="connsiteX24" fmla="*/ 860425 w 2480341"/>
              <a:gd name="connsiteY24" fmla="*/ 457201 h 937541"/>
              <a:gd name="connsiteX25" fmla="*/ 898525 w 2480341"/>
              <a:gd name="connsiteY25" fmla="*/ 549276 h 937541"/>
              <a:gd name="connsiteX26" fmla="*/ 898525 w 2480341"/>
              <a:gd name="connsiteY26" fmla="*/ 406401 h 937541"/>
              <a:gd name="connsiteX27" fmla="*/ 939800 w 2480341"/>
              <a:gd name="connsiteY27" fmla="*/ 660401 h 937541"/>
              <a:gd name="connsiteX28" fmla="*/ 990600 w 2480341"/>
              <a:gd name="connsiteY28" fmla="*/ 473076 h 937541"/>
              <a:gd name="connsiteX29" fmla="*/ 971550 w 2480341"/>
              <a:gd name="connsiteY29" fmla="*/ 936626 h 937541"/>
              <a:gd name="connsiteX30" fmla="*/ 1019175 w 2480341"/>
              <a:gd name="connsiteY30" fmla="*/ 596901 h 937541"/>
              <a:gd name="connsiteX31" fmla="*/ 1060450 w 2480341"/>
              <a:gd name="connsiteY31" fmla="*/ 784226 h 937541"/>
              <a:gd name="connsiteX32" fmla="*/ 1057275 w 2480341"/>
              <a:gd name="connsiteY32" fmla="*/ 615951 h 937541"/>
              <a:gd name="connsiteX33" fmla="*/ 1101725 w 2480341"/>
              <a:gd name="connsiteY33" fmla="*/ 765176 h 937541"/>
              <a:gd name="connsiteX34" fmla="*/ 1101725 w 2480341"/>
              <a:gd name="connsiteY34" fmla="*/ 561976 h 937541"/>
              <a:gd name="connsiteX35" fmla="*/ 1152525 w 2480341"/>
              <a:gd name="connsiteY35" fmla="*/ 771526 h 937541"/>
              <a:gd name="connsiteX36" fmla="*/ 1155700 w 2480341"/>
              <a:gd name="connsiteY36" fmla="*/ 631826 h 937541"/>
              <a:gd name="connsiteX37" fmla="*/ 1168400 w 2480341"/>
              <a:gd name="connsiteY37" fmla="*/ 752476 h 937541"/>
              <a:gd name="connsiteX38" fmla="*/ 1193800 w 2480341"/>
              <a:gd name="connsiteY38" fmla="*/ 615951 h 937541"/>
              <a:gd name="connsiteX39" fmla="*/ 1228725 w 2480341"/>
              <a:gd name="connsiteY39" fmla="*/ 720726 h 937541"/>
              <a:gd name="connsiteX40" fmla="*/ 1235075 w 2480341"/>
              <a:gd name="connsiteY40" fmla="*/ 641351 h 937541"/>
              <a:gd name="connsiteX41" fmla="*/ 1308100 w 2480341"/>
              <a:gd name="connsiteY41" fmla="*/ 723901 h 937541"/>
              <a:gd name="connsiteX42" fmla="*/ 1323975 w 2480341"/>
              <a:gd name="connsiteY42" fmla="*/ 609601 h 937541"/>
              <a:gd name="connsiteX43" fmla="*/ 1393825 w 2480341"/>
              <a:gd name="connsiteY43" fmla="*/ 793751 h 937541"/>
              <a:gd name="connsiteX44" fmla="*/ 1393825 w 2480341"/>
              <a:gd name="connsiteY44" fmla="*/ 587376 h 937541"/>
              <a:gd name="connsiteX45" fmla="*/ 1428750 w 2480341"/>
              <a:gd name="connsiteY45" fmla="*/ 781051 h 937541"/>
              <a:gd name="connsiteX46" fmla="*/ 1425575 w 2480341"/>
              <a:gd name="connsiteY46" fmla="*/ 377826 h 937541"/>
              <a:gd name="connsiteX47" fmla="*/ 1457325 w 2480341"/>
              <a:gd name="connsiteY47" fmla="*/ 488951 h 937541"/>
              <a:gd name="connsiteX48" fmla="*/ 1463675 w 2480341"/>
              <a:gd name="connsiteY48" fmla="*/ 381001 h 937541"/>
              <a:gd name="connsiteX49" fmla="*/ 1485900 w 2480341"/>
              <a:gd name="connsiteY49" fmla="*/ 577851 h 937541"/>
              <a:gd name="connsiteX50" fmla="*/ 1495425 w 2480341"/>
              <a:gd name="connsiteY50" fmla="*/ 425451 h 937541"/>
              <a:gd name="connsiteX51" fmla="*/ 1552575 w 2480341"/>
              <a:gd name="connsiteY51" fmla="*/ 625476 h 937541"/>
              <a:gd name="connsiteX52" fmla="*/ 1555750 w 2480341"/>
              <a:gd name="connsiteY52" fmla="*/ 415926 h 937541"/>
              <a:gd name="connsiteX53" fmla="*/ 1612900 w 2480341"/>
              <a:gd name="connsiteY53" fmla="*/ 673101 h 937541"/>
              <a:gd name="connsiteX54" fmla="*/ 1628775 w 2480341"/>
              <a:gd name="connsiteY54" fmla="*/ 412751 h 937541"/>
              <a:gd name="connsiteX55" fmla="*/ 1654175 w 2480341"/>
              <a:gd name="connsiteY55" fmla="*/ 606426 h 937541"/>
              <a:gd name="connsiteX56" fmla="*/ 1654175 w 2480341"/>
              <a:gd name="connsiteY56" fmla="*/ 444501 h 937541"/>
              <a:gd name="connsiteX57" fmla="*/ 1682750 w 2480341"/>
              <a:gd name="connsiteY57" fmla="*/ 590551 h 937541"/>
              <a:gd name="connsiteX58" fmla="*/ 1682750 w 2480341"/>
              <a:gd name="connsiteY58" fmla="*/ 355601 h 937541"/>
              <a:gd name="connsiteX59" fmla="*/ 1768475 w 2480341"/>
              <a:gd name="connsiteY59" fmla="*/ 819151 h 937541"/>
              <a:gd name="connsiteX60" fmla="*/ 1809750 w 2480341"/>
              <a:gd name="connsiteY60" fmla="*/ 130176 h 937541"/>
              <a:gd name="connsiteX61" fmla="*/ 1825625 w 2480341"/>
              <a:gd name="connsiteY61" fmla="*/ 1 h 937541"/>
              <a:gd name="connsiteX62" fmla="*/ 1835150 w 2480341"/>
              <a:gd name="connsiteY62" fmla="*/ 127001 h 937541"/>
              <a:gd name="connsiteX63" fmla="*/ 1860550 w 2480341"/>
              <a:gd name="connsiteY63" fmla="*/ 28576 h 937541"/>
              <a:gd name="connsiteX64" fmla="*/ 1898650 w 2480341"/>
              <a:gd name="connsiteY64" fmla="*/ 238126 h 937541"/>
              <a:gd name="connsiteX65" fmla="*/ 1898650 w 2480341"/>
              <a:gd name="connsiteY65" fmla="*/ 63501 h 937541"/>
              <a:gd name="connsiteX66" fmla="*/ 1933575 w 2480341"/>
              <a:gd name="connsiteY66" fmla="*/ 317501 h 937541"/>
              <a:gd name="connsiteX67" fmla="*/ 1997075 w 2480341"/>
              <a:gd name="connsiteY67" fmla="*/ 92076 h 937541"/>
              <a:gd name="connsiteX68" fmla="*/ 1997075 w 2480341"/>
              <a:gd name="connsiteY68" fmla="*/ 447676 h 937541"/>
              <a:gd name="connsiteX69" fmla="*/ 2016125 w 2480341"/>
              <a:gd name="connsiteY69" fmla="*/ 231776 h 937541"/>
              <a:gd name="connsiteX70" fmla="*/ 2054225 w 2480341"/>
              <a:gd name="connsiteY70" fmla="*/ 463551 h 937541"/>
              <a:gd name="connsiteX71" fmla="*/ 2054225 w 2480341"/>
              <a:gd name="connsiteY71" fmla="*/ 279401 h 937541"/>
              <a:gd name="connsiteX72" fmla="*/ 2095500 w 2480341"/>
              <a:gd name="connsiteY72" fmla="*/ 415926 h 937541"/>
              <a:gd name="connsiteX73" fmla="*/ 2136775 w 2480341"/>
              <a:gd name="connsiteY73" fmla="*/ 241301 h 937541"/>
              <a:gd name="connsiteX74" fmla="*/ 2146300 w 2480341"/>
              <a:gd name="connsiteY74" fmla="*/ 517526 h 937541"/>
              <a:gd name="connsiteX75" fmla="*/ 2162175 w 2480341"/>
              <a:gd name="connsiteY75" fmla="*/ 330201 h 937541"/>
              <a:gd name="connsiteX76" fmla="*/ 2171700 w 2480341"/>
              <a:gd name="connsiteY76" fmla="*/ 492126 h 937541"/>
              <a:gd name="connsiteX77" fmla="*/ 2181225 w 2480341"/>
              <a:gd name="connsiteY77" fmla="*/ 193676 h 937541"/>
              <a:gd name="connsiteX78" fmla="*/ 2190750 w 2480341"/>
              <a:gd name="connsiteY78" fmla="*/ 361951 h 937541"/>
              <a:gd name="connsiteX79" fmla="*/ 2200275 w 2480341"/>
              <a:gd name="connsiteY79" fmla="*/ 155576 h 937541"/>
              <a:gd name="connsiteX80" fmla="*/ 2219325 w 2480341"/>
              <a:gd name="connsiteY80" fmla="*/ 403226 h 937541"/>
              <a:gd name="connsiteX81" fmla="*/ 2225675 w 2480341"/>
              <a:gd name="connsiteY81" fmla="*/ 184151 h 937541"/>
              <a:gd name="connsiteX82" fmla="*/ 2228850 w 2480341"/>
              <a:gd name="connsiteY82" fmla="*/ 393701 h 937541"/>
              <a:gd name="connsiteX83" fmla="*/ 2241550 w 2480341"/>
              <a:gd name="connsiteY83" fmla="*/ 203201 h 937541"/>
              <a:gd name="connsiteX84" fmla="*/ 2266950 w 2480341"/>
              <a:gd name="connsiteY84" fmla="*/ 393701 h 937541"/>
              <a:gd name="connsiteX85" fmla="*/ 2289175 w 2480341"/>
              <a:gd name="connsiteY85" fmla="*/ 92076 h 937541"/>
              <a:gd name="connsiteX86" fmla="*/ 2327275 w 2480341"/>
              <a:gd name="connsiteY86" fmla="*/ 473076 h 937541"/>
              <a:gd name="connsiteX87" fmla="*/ 2327275 w 2480341"/>
              <a:gd name="connsiteY87" fmla="*/ 231776 h 937541"/>
              <a:gd name="connsiteX88" fmla="*/ 2355850 w 2480341"/>
              <a:gd name="connsiteY88" fmla="*/ 422276 h 937541"/>
              <a:gd name="connsiteX89" fmla="*/ 2374900 w 2480341"/>
              <a:gd name="connsiteY89" fmla="*/ 254001 h 937541"/>
              <a:gd name="connsiteX90" fmla="*/ 2400300 w 2480341"/>
              <a:gd name="connsiteY90" fmla="*/ 415926 h 937541"/>
              <a:gd name="connsiteX91" fmla="*/ 2419350 w 2480341"/>
              <a:gd name="connsiteY91" fmla="*/ 555626 h 937541"/>
              <a:gd name="connsiteX92" fmla="*/ 2419350 w 2480341"/>
              <a:gd name="connsiteY92" fmla="*/ 368301 h 937541"/>
              <a:gd name="connsiteX93" fmla="*/ 2473325 w 2480341"/>
              <a:gd name="connsiteY93" fmla="*/ 577851 h 937541"/>
              <a:gd name="connsiteX94" fmla="*/ 2479675 w 2480341"/>
              <a:gd name="connsiteY94" fmla="*/ 311151 h 937541"/>
              <a:gd name="connsiteX0" fmla="*/ 0 w 2480341"/>
              <a:gd name="connsiteY0" fmla="*/ 460376 h 940709"/>
              <a:gd name="connsiteX1" fmla="*/ 34925 w 2480341"/>
              <a:gd name="connsiteY1" fmla="*/ 901701 h 940709"/>
              <a:gd name="connsiteX2" fmla="*/ 85725 w 2480341"/>
              <a:gd name="connsiteY2" fmla="*/ 669926 h 940709"/>
              <a:gd name="connsiteX3" fmla="*/ 133350 w 2480341"/>
              <a:gd name="connsiteY3" fmla="*/ 730251 h 940709"/>
              <a:gd name="connsiteX4" fmla="*/ 165100 w 2480341"/>
              <a:gd name="connsiteY4" fmla="*/ 625476 h 940709"/>
              <a:gd name="connsiteX5" fmla="*/ 219075 w 2480341"/>
              <a:gd name="connsiteY5" fmla="*/ 635001 h 940709"/>
              <a:gd name="connsiteX6" fmla="*/ 269875 w 2480341"/>
              <a:gd name="connsiteY6" fmla="*/ 165101 h 940709"/>
              <a:gd name="connsiteX7" fmla="*/ 330200 w 2480341"/>
              <a:gd name="connsiteY7" fmla="*/ 225426 h 940709"/>
              <a:gd name="connsiteX8" fmla="*/ 330200 w 2480341"/>
              <a:gd name="connsiteY8" fmla="*/ 336551 h 940709"/>
              <a:gd name="connsiteX9" fmla="*/ 355600 w 2480341"/>
              <a:gd name="connsiteY9" fmla="*/ 73026 h 940709"/>
              <a:gd name="connsiteX10" fmla="*/ 390525 w 2480341"/>
              <a:gd name="connsiteY10" fmla="*/ 206376 h 940709"/>
              <a:gd name="connsiteX11" fmla="*/ 390525 w 2480341"/>
              <a:gd name="connsiteY11" fmla="*/ 428626 h 940709"/>
              <a:gd name="connsiteX12" fmla="*/ 434975 w 2480341"/>
              <a:gd name="connsiteY12" fmla="*/ 25401 h 940709"/>
              <a:gd name="connsiteX13" fmla="*/ 479425 w 2480341"/>
              <a:gd name="connsiteY13" fmla="*/ 257176 h 940709"/>
              <a:gd name="connsiteX14" fmla="*/ 485775 w 2480341"/>
              <a:gd name="connsiteY14" fmla="*/ 171451 h 940709"/>
              <a:gd name="connsiteX15" fmla="*/ 530225 w 2480341"/>
              <a:gd name="connsiteY15" fmla="*/ 301626 h 940709"/>
              <a:gd name="connsiteX16" fmla="*/ 577850 w 2480341"/>
              <a:gd name="connsiteY16" fmla="*/ 244476 h 940709"/>
              <a:gd name="connsiteX17" fmla="*/ 593725 w 2480341"/>
              <a:gd name="connsiteY17" fmla="*/ 352426 h 940709"/>
              <a:gd name="connsiteX18" fmla="*/ 584200 w 2480341"/>
              <a:gd name="connsiteY18" fmla="*/ 168276 h 940709"/>
              <a:gd name="connsiteX19" fmla="*/ 631825 w 2480341"/>
              <a:gd name="connsiteY19" fmla="*/ 352426 h 940709"/>
              <a:gd name="connsiteX20" fmla="*/ 695325 w 2480341"/>
              <a:gd name="connsiteY20" fmla="*/ 165101 h 940709"/>
              <a:gd name="connsiteX21" fmla="*/ 746125 w 2480341"/>
              <a:gd name="connsiteY21" fmla="*/ 498476 h 940709"/>
              <a:gd name="connsiteX22" fmla="*/ 793750 w 2480341"/>
              <a:gd name="connsiteY22" fmla="*/ 425451 h 940709"/>
              <a:gd name="connsiteX23" fmla="*/ 844550 w 2480341"/>
              <a:gd name="connsiteY23" fmla="*/ 577851 h 940709"/>
              <a:gd name="connsiteX24" fmla="*/ 860425 w 2480341"/>
              <a:gd name="connsiteY24" fmla="*/ 457201 h 940709"/>
              <a:gd name="connsiteX25" fmla="*/ 898525 w 2480341"/>
              <a:gd name="connsiteY25" fmla="*/ 549276 h 940709"/>
              <a:gd name="connsiteX26" fmla="*/ 898525 w 2480341"/>
              <a:gd name="connsiteY26" fmla="*/ 406401 h 940709"/>
              <a:gd name="connsiteX27" fmla="*/ 939800 w 2480341"/>
              <a:gd name="connsiteY27" fmla="*/ 660401 h 940709"/>
              <a:gd name="connsiteX28" fmla="*/ 990600 w 2480341"/>
              <a:gd name="connsiteY28" fmla="*/ 473076 h 940709"/>
              <a:gd name="connsiteX29" fmla="*/ 1009650 w 2480341"/>
              <a:gd name="connsiteY29" fmla="*/ 939801 h 940709"/>
              <a:gd name="connsiteX30" fmla="*/ 1019175 w 2480341"/>
              <a:gd name="connsiteY30" fmla="*/ 596901 h 940709"/>
              <a:gd name="connsiteX31" fmla="*/ 1060450 w 2480341"/>
              <a:gd name="connsiteY31" fmla="*/ 784226 h 940709"/>
              <a:gd name="connsiteX32" fmla="*/ 1057275 w 2480341"/>
              <a:gd name="connsiteY32" fmla="*/ 615951 h 940709"/>
              <a:gd name="connsiteX33" fmla="*/ 1101725 w 2480341"/>
              <a:gd name="connsiteY33" fmla="*/ 765176 h 940709"/>
              <a:gd name="connsiteX34" fmla="*/ 1101725 w 2480341"/>
              <a:gd name="connsiteY34" fmla="*/ 561976 h 940709"/>
              <a:gd name="connsiteX35" fmla="*/ 1152525 w 2480341"/>
              <a:gd name="connsiteY35" fmla="*/ 771526 h 940709"/>
              <a:gd name="connsiteX36" fmla="*/ 1155700 w 2480341"/>
              <a:gd name="connsiteY36" fmla="*/ 631826 h 940709"/>
              <a:gd name="connsiteX37" fmla="*/ 1168400 w 2480341"/>
              <a:gd name="connsiteY37" fmla="*/ 752476 h 940709"/>
              <a:gd name="connsiteX38" fmla="*/ 1193800 w 2480341"/>
              <a:gd name="connsiteY38" fmla="*/ 615951 h 940709"/>
              <a:gd name="connsiteX39" fmla="*/ 1228725 w 2480341"/>
              <a:gd name="connsiteY39" fmla="*/ 720726 h 940709"/>
              <a:gd name="connsiteX40" fmla="*/ 1235075 w 2480341"/>
              <a:gd name="connsiteY40" fmla="*/ 641351 h 940709"/>
              <a:gd name="connsiteX41" fmla="*/ 1308100 w 2480341"/>
              <a:gd name="connsiteY41" fmla="*/ 723901 h 940709"/>
              <a:gd name="connsiteX42" fmla="*/ 1323975 w 2480341"/>
              <a:gd name="connsiteY42" fmla="*/ 609601 h 940709"/>
              <a:gd name="connsiteX43" fmla="*/ 1393825 w 2480341"/>
              <a:gd name="connsiteY43" fmla="*/ 793751 h 940709"/>
              <a:gd name="connsiteX44" fmla="*/ 1393825 w 2480341"/>
              <a:gd name="connsiteY44" fmla="*/ 587376 h 940709"/>
              <a:gd name="connsiteX45" fmla="*/ 1428750 w 2480341"/>
              <a:gd name="connsiteY45" fmla="*/ 781051 h 940709"/>
              <a:gd name="connsiteX46" fmla="*/ 1425575 w 2480341"/>
              <a:gd name="connsiteY46" fmla="*/ 377826 h 940709"/>
              <a:gd name="connsiteX47" fmla="*/ 1457325 w 2480341"/>
              <a:gd name="connsiteY47" fmla="*/ 488951 h 940709"/>
              <a:gd name="connsiteX48" fmla="*/ 1463675 w 2480341"/>
              <a:gd name="connsiteY48" fmla="*/ 381001 h 940709"/>
              <a:gd name="connsiteX49" fmla="*/ 1485900 w 2480341"/>
              <a:gd name="connsiteY49" fmla="*/ 577851 h 940709"/>
              <a:gd name="connsiteX50" fmla="*/ 1495425 w 2480341"/>
              <a:gd name="connsiteY50" fmla="*/ 425451 h 940709"/>
              <a:gd name="connsiteX51" fmla="*/ 1552575 w 2480341"/>
              <a:gd name="connsiteY51" fmla="*/ 625476 h 940709"/>
              <a:gd name="connsiteX52" fmla="*/ 1555750 w 2480341"/>
              <a:gd name="connsiteY52" fmla="*/ 415926 h 940709"/>
              <a:gd name="connsiteX53" fmla="*/ 1612900 w 2480341"/>
              <a:gd name="connsiteY53" fmla="*/ 673101 h 940709"/>
              <a:gd name="connsiteX54" fmla="*/ 1628775 w 2480341"/>
              <a:gd name="connsiteY54" fmla="*/ 412751 h 940709"/>
              <a:gd name="connsiteX55" fmla="*/ 1654175 w 2480341"/>
              <a:gd name="connsiteY55" fmla="*/ 606426 h 940709"/>
              <a:gd name="connsiteX56" fmla="*/ 1654175 w 2480341"/>
              <a:gd name="connsiteY56" fmla="*/ 444501 h 940709"/>
              <a:gd name="connsiteX57" fmla="*/ 1682750 w 2480341"/>
              <a:gd name="connsiteY57" fmla="*/ 590551 h 940709"/>
              <a:gd name="connsiteX58" fmla="*/ 1682750 w 2480341"/>
              <a:gd name="connsiteY58" fmla="*/ 355601 h 940709"/>
              <a:gd name="connsiteX59" fmla="*/ 1768475 w 2480341"/>
              <a:gd name="connsiteY59" fmla="*/ 819151 h 940709"/>
              <a:gd name="connsiteX60" fmla="*/ 1809750 w 2480341"/>
              <a:gd name="connsiteY60" fmla="*/ 130176 h 940709"/>
              <a:gd name="connsiteX61" fmla="*/ 1825625 w 2480341"/>
              <a:gd name="connsiteY61" fmla="*/ 1 h 940709"/>
              <a:gd name="connsiteX62" fmla="*/ 1835150 w 2480341"/>
              <a:gd name="connsiteY62" fmla="*/ 127001 h 940709"/>
              <a:gd name="connsiteX63" fmla="*/ 1860550 w 2480341"/>
              <a:gd name="connsiteY63" fmla="*/ 28576 h 940709"/>
              <a:gd name="connsiteX64" fmla="*/ 1898650 w 2480341"/>
              <a:gd name="connsiteY64" fmla="*/ 238126 h 940709"/>
              <a:gd name="connsiteX65" fmla="*/ 1898650 w 2480341"/>
              <a:gd name="connsiteY65" fmla="*/ 63501 h 940709"/>
              <a:gd name="connsiteX66" fmla="*/ 1933575 w 2480341"/>
              <a:gd name="connsiteY66" fmla="*/ 317501 h 940709"/>
              <a:gd name="connsiteX67" fmla="*/ 1997075 w 2480341"/>
              <a:gd name="connsiteY67" fmla="*/ 92076 h 940709"/>
              <a:gd name="connsiteX68" fmla="*/ 1997075 w 2480341"/>
              <a:gd name="connsiteY68" fmla="*/ 447676 h 940709"/>
              <a:gd name="connsiteX69" fmla="*/ 2016125 w 2480341"/>
              <a:gd name="connsiteY69" fmla="*/ 231776 h 940709"/>
              <a:gd name="connsiteX70" fmla="*/ 2054225 w 2480341"/>
              <a:gd name="connsiteY70" fmla="*/ 463551 h 940709"/>
              <a:gd name="connsiteX71" fmla="*/ 2054225 w 2480341"/>
              <a:gd name="connsiteY71" fmla="*/ 279401 h 940709"/>
              <a:gd name="connsiteX72" fmla="*/ 2095500 w 2480341"/>
              <a:gd name="connsiteY72" fmla="*/ 415926 h 940709"/>
              <a:gd name="connsiteX73" fmla="*/ 2136775 w 2480341"/>
              <a:gd name="connsiteY73" fmla="*/ 241301 h 940709"/>
              <a:gd name="connsiteX74" fmla="*/ 2146300 w 2480341"/>
              <a:gd name="connsiteY74" fmla="*/ 517526 h 940709"/>
              <a:gd name="connsiteX75" fmla="*/ 2162175 w 2480341"/>
              <a:gd name="connsiteY75" fmla="*/ 330201 h 940709"/>
              <a:gd name="connsiteX76" fmla="*/ 2171700 w 2480341"/>
              <a:gd name="connsiteY76" fmla="*/ 492126 h 940709"/>
              <a:gd name="connsiteX77" fmla="*/ 2181225 w 2480341"/>
              <a:gd name="connsiteY77" fmla="*/ 193676 h 940709"/>
              <a:gd name="connsiteX78" fmla="*/ 2190750 w 2480341"/>
              <a:gd name="connsiteY78" fmla="*/ 361951 h 940709"/>
              <a:gd name="connsiteX79" fmla="*/ 2200275 w 2480341"/>
              <a:gd name="connsiteY79" fmla="*/ 155576 h 940709"/>
              <a:gd name="connsiteX80" fmla="*/ 2219325 w 2480341"/>
              <a:gd name="connsiteY80" fmla="*/ 403226 h 940709"/>
              <a:gd name="connsiteX81" fmla="*/ 2225675 w 2480341"/>
              <a:gd name="connsiteY81" fmla="*/ 184151 h 940709"/>
              <a:gd name="connsiteX82" fmla="*/ 2228850 w 2480341"/>
              <a:gd name="connsiteY82" fmla="*/ 393701 h 940709"/>
              <a:gd name="connsiteX83" fmla="*/ 2241550 w 2480341"/>
              <a:gd name="connsiteY83" fmla="*/ 203201 h 940709"/>
              <a:gd name="connsiteX84" fmla="*/ 2266950 w 2480341"/>
              <a:gd name="connsiteY84" fmla="*/ 393701 h 940709"/>
              <a:gd name="connsiteX85" fmla="*/ 2289175 w 2480341"/>
              <a:gd name="connsiteY85" fmla="*/ 92076 h 940709"/>
              <a:gd name="connsiteX86" fmla="*/ 2327275 w 2480341"/>
              <a:gd name="connsiteY86" fmla="*/ 473076 h 940709"/>
              <a:gd name="connsiteX87" fmla="*/ 2327275 w 2480341"/>
              <a:gd name="connsiteY87" fmla="*/ 231776 h 940709"/>
              <a:gd name="connsiteX88" fmla="*/ 2355850 w 2480341"/>
              <a:gd name="connsiteY88" fmla="*/ 422276 h 940709"/>
              <a:gd name="connsiteX89" fmla="*/ 2374900 w 2480341"/>
              <a:gd name="connsiteY89" fmla="*/ 254001 h 940709"/>
              <a:gd name="connsiteX90" fmla="*/ 2400300 w 2480341"/>
              <a:gd name="connsiteY90" fmla="*/ 415926 h 940709"/>
              <a:gd name="connsiteX91" fmla="*/ 2419350 w 2480341"/>
              <a:gd name="connsiteY91" fmla="*/ 555626 h 940709"/>
              <a:gd name="connsiteX92" fmla="*/ 2419350 w 2480341"/>
              <a:gd name="connsiteY92" fmla="*/ 368301 h 940709"/>
              <a:gd name="connsiteX93" fmla="*/ 2473325 w 2480341"/>
              <a:gd name="connsiteY93" fmla="*/ 577851 h 940709"/>
              <a:gd name="connsiteX94" fmla="*/ 2479675 w 2480341"/>
              <a:gd name="connsiteY94" fmla="*/ 311151 h 94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480341" h="940709">
                <a:moveTo>
                  <a:pt x="0" y="460376"/>
                </a:moveTo>
                <a:cubicBezTo>
                  <a:pt x="10319" y="663576"/>
                  <a:pt x="20638" y="866776"/>
                  <a:pt x="34925" y="901701"/>
                </a:cubicBezTo>
                <a:cubicBezTo>
                  <a:pt x="49213" y="936626"/>
                  <a:pt x="69321" y="698501"/>
                  <a:pt x="85725" y="669926"/>
                </a:cubicBezTo>
                <a:cubicBezTo>
                  <a:pt x="102129" y="641351"/>
                  <a:pt x="120121" y="737659"/>
                  <a:pt x="133350" y="730251"/>
                </a:cubicBezTo>
                <a:cubicBezTo>
                  <a:pt x="146579" y="722843"/>
                  <a:pt x="150813" y="641351"/>
                  <a:pt x="165100" y="625476"/>
                </a:cubicBezTo>
                <a:cubicBezTo>
                  <a:pt x="179388" y="609601"/>
                  <a:pt x="201613" y="711730"/>
                  <a:pt x="219075" y="635001"/>
                </a:cubicBezTo>
                <a:cubicBezTo>
                  <a:pt x="236537" y="558272"/>
                  <a:pt x="251354" y="233363"/>
                  <a:pt x="269875" y="165101"/>
                </a:cubicBezTo>
                <a:cubicBezTo>
                  <a:pt x="288396" y="96839"/>
                  <a:pt x="320146" y="196851"/>
                  <a:pt x="330200" y="225426"/>
                </a:cubicBezTo>
                <a:cubicBezTo>
                  <a:pt x="340254" y="254001"/>
                  <a:pt x="325967" y="361951"/>
                  <a:pt x="330200" y="336551"/>
                </a:cubicBezTo>
                <a:cubicBezTo>
                  <a:pt x="334433" y="311151"/>
                  <a:pt x="345546" y="94722"/>
                  <a:pt x="355600" y="73026"/>
                </a:cubicBezTo>
                <a:cubicBezTo>
                  <a:pt x="365654" y="51330"/>
                  <a:pt x="384704" y="147109"/>
                  <a:pt x="390525" y="206376"/>
                </a:cubicBezTo>
                <a:cubicBezTo>
                  <a:pt x="396346" y="265643"/>
                  <a:pt x="383117" y="458788"/>
                  <a:pt x="390525" y="428626"/>
                </a:cubicBezTo>
                <a:cubicBezTo>
                  <a:pt x="397933" y="398464"/>
                  <a:pt x="420158" y="53976"/>
                  <a:pt x="434975" y="25401"/>
                </a:cubicBezTo>
                <a:cubicBezTo>
                  <a:pt x="449792" y="-3174"/>
                  <a:pt x="470958" y="232834"/>
                  <a:pt x="479425" y="257176"/>
                </a:cubicBezTo>
                <a:cubicBezTo>
                  <a:pt x="487892" y="281518"/>
                  <a:pt x="477308" y="164043"/>
                  <a:pt x="485775" y="171451"/>
                </a:cubicBezTo>
                <a:cubicBezTo>
                  <a:pt x="494242" y="178859"/>
                  <a:pt x="514879" y="289455"/>
                  <a:pt x="530225" y="301626"/>
                </a:cubicBezTo>
                <a:cubicBezTo>
                  <a:pt x="545571" y="313797"/>
                  <a:pt x="567267" y="236009"/>
                  <a:pt x="577850" y="244476"/>
                </a:cubicBezTo>
                <a:cubicBezTo>
                  <a:pt x="588433" y="252943"/>
                  <a:pt x="592667" y="365126"/>
                  <a:pt x="593725" y="352426"/>
                </a:cubicBezTo>
                <a:cubicBezTo>
                  <a:pt x="594783" y="339726"/>
                  <a:pt x="577850" y="168276"/>
                  <a:pt x="584200" y="168276"/>
                </a:cubicBezTo>
                <a:cubicBezTo>
                  <a:pt x="590550" y="168276"/>
                  <a:pt x="613304" y="352955"/>
                  <a:pt x="631825" y="352426"/>
                </a:cubicBezTo>
                <a:cubicBezTo>
                  <a:pt x="650346" y="351897"/>
                  <a:pt x="676275" y="140759"/>
                  <a:pt x="695325" y="165101"/>
                </a:cubicBezTo>
                <a:cubicBezTo>
                  <a:pt x="714375" y="189443"/>
                  <a:pt x="729721" y="455084"/>
                  <a:pt x="746125" y="498476"/>
                </a:cubicBezTo>
                <a:cubicBezTo>
                  <a:pt x="762529" y="541868"/>
                  <a:pt x="777346" y="412222"/>
                  <a:pt x="793750" y="425451"/>
                </a:cubicBezTo>
                <a:cubicBezTo>
                  <a:pt x="810154" y="438680"/>
                  <a:pt x="833438" y="572559"/>
                  <a:pt x="844550" y="577851"/>
                </a:cubicBezTo>
                <a:cubicBezTo>
                  <a:pt x="855663" y="583143"/>
                  <a:pt x="851429" y="461963"/>
                  <a:pt x="860425" y="457201"/>
                </a:cubicBezTo>
                <a:cubicBezTo>
                  <a:pt x="869421" y="452439"/>
                  <a:pt x="892175" y="557743"/>
                  <a:pt x="898525" y="549276"/>
                </a:cubicBezTo>
                <a:cubicBezTo>
                  <a:pt x="904875" y="540809"/>
                  <a:pt x="891646" y="387880"/>
                  <a:pt x="898525" y="406401"/>
                </a:cubicBezTo>
                <a:cubicBezTo>
                  <a:pt x="905404" y="424922"/>
                  <a:pt x="924454" y="649289"/>
                  <a:pt x="939800" y="660401"/>
                </a:cubicBezTo>
                <a:cubicBezTo>
                  <a:pt x="955146" y="671513"/>
                  <a:pt x="978958" y="426509"/>
                  <a:pt x="990600" y="473076"/>
                </a:cubicBezTo>
                <a:cubicBezTo>
                  <a:pt x="1002242" y="519643"/>
                  <a:pt x="1004888" y="919164"/>
                  <a:pt x="1009650" y="939801"/>
                </a:cubicBezTo>
                <a:cubicBezTo>
                  <a:pt x="1014412" y="960438"/>
                  <a:pt x="1010708" y="622830"/>
                  <a:pt x="1019175" y="596901"/>
                </a:cubicBezTo>
                <a:cubicBezTo>
                  <a:pt x="1027642" y="570972"/>
                  <a:pt x="1054100" y="781051"/>
                  <a:pt x="1060450" y="784226"/>
                </a:cubicBezTo>
                <a:cubicBezTo>
                  <a:pt x="1066800" y="787401"/>
                  <a:pt x="1050396" y="619126"/>
                  <a:pt x="1057275" y="615951"/>
                </a:cubicBezTo>
                <a:cubicBezTo>
                  <a:pt x="1064154" y="612776"/>
                  <a:pt x="1094317" y="774172"/>
                  <a:pt x="1101725" y="765176"/>
                </a:cubicBezTo>
                <a:cubicBezTo>
                  <a:pt x="1109133" y="756180"/>
                  <a:pt x="1093258" y="560918"/>
                  <a:pt x="1101725" y="561976"/>
                </a:cubicBezTo>
                <a:cubicBezTo>
                  <a:pt x="1110192" y="563034"/>
                  <a:pt x="1143529" y="759884"/>
                  <a:pt x="1152525" y="771526"/>
                </a:cubicBezTo>
                <a:cubicBezTo>
                  <a:pt x="1161521" y="783168"/>
                  <a:pt x="1153054" y="635001"/>
                  <a:pt x="1155700" y="631826"/>
                </a:cubicBezTo>
                <a:cubicBezTo>
                  <a:pt x="1158346" y="628651"/>
                  <a:pt x="1162050" y="755122"/>
                  <a:pt x="1168400" y="752476"/>
                </a:cubicBezTo>
                <a:cubicBezTo>
                  <a:pt x="1174750" y="749830"/>
                  <a:pt x="1183746" y="621243"/>
                  <a:pt x="1193800" y="615951"/>
                </a:cubicBezTo>
                <a:cubicBezTo>
                  <a:pt x="1203854" y="610659"/>
                  <a:pt x="1221846" y="716493"/>
                  <a:pt x="1228725" y="720726"/>
                </a:cubicBezTo>
                <a:cubicBezTo>
                  <a:pt x="1235604" y="724959"/>
                  <a:pt x="1221846" y="640822"/>
                  <a:pt x="1235075" y="641351"/>
                </a:cubicBezTo>
                <a:cubicBezTo>
                  <a:pt x="1248304" y="641880"/>
                  <a:pt x="1293283" y="729193"/>
                  <a:pt x="1308100" y="723901"/>
                </a:cubicBezTo>
                <a:cubicBezTo>
                  <a:pt x="1322917" y="718609"/>
                  <a:pt x="1309688" y="597959"/>
                  <a:pt x="1323975" y="609601"/>
                </a:cubicBezTo>
                <a:cubicBezTo>
                  <a:pt x="1338262" y="621243"/>
                  <a:pt x="1382183" y="797455"/>
                  <a:pt x="1393825" y="793751"/>
                </a:cubicBezTo>
                <a:cubicBezTo>
                  <a:pt x="1405467" y="790047"/>
                  <a:pt x="1388004" y="589493"/>
                  <a:pt x="1393825" y="587376"/>
                </a:cubicBezTo>
                <a:cubicBezTo>
                  <a:pt x="1399646" y="585259"/>
                  <a:pt x="1423458" y="815976"/>
                  <a:pt x="1428750" y="781051"/>
                </a:cubicBezTo>
                <a:cubicBezTo>
                  <a:pt x="1434042" y="746126"/>
                  <a:pt x="1420813" y="426509"/>
                  <a:pt x="1425575" y="377826"/>
                </a:cubicBezTo>
                <a:cubicBezTo>
                  <a:pt x="1430338" y="329143"/>
                  <a:pt x="1450975" y="488422"/>
                  <a:pt x="1457325" y="488951"/>
                </a:cubicBezTo>
                <a:cubicBezTo>
                  <a:pt x="1463675" y="489480"/>
                  <a:pt x="1458912" y="366184"/>
                  <a:pt x="1463675" y="381001"/>
                </a:cubicBezTo>
                <a:cubicBezTo>
                  <a:pt x="1468438" y="395818"/>
                  <a:pt x="1480608" y="570443"/>
                  <a:pt x="1485900" y="577851"/>
                </a:cubicBezTo>
                <a:cubicBezTo>
                  <a:pt x="1491192" y="585259"/>
                  <a:pt x="1484313" y="417513"/>
                  <a:pt x="1495425" y="425451"/>
                </a:cubicBezTo>
                <a:cubicBezTo>
                  <a:pt x="1506538" y="433388"/>
                  <a:pt x="1542521" y="627063"/>
                  <a:pt x="1552575" y="625476"/>
                </a:cubicBezTo>
                <a:cubicBezTo>
                  <a:pt x="1562629" y="623889"/>
                  <a:pt x="1545696" y="407989"/>
                  <a:pt x="1555750" y="415926"/>
                </a:cubicBezTo>
                <a:cubicBezTo>
                  <a:pt x="1565804" y="423863"/>
                  <a:pt x="1600729" y="673630"/>
                  <a:pt x="1612900" y="673101"/>
                </a:cubicBezTo>
                <a:cubicBezTo>
                  <a:pt x="1625071" y="672572"/>
                  <a:pt x="1621896" y="423863"/>
                  <a:pt x="1628775" y="412751"/>
                </a:cubicBezTo>
                <a:cubicBezTo>
                  <a:pt x="1635654" y="401639"/>
                  <a:pt x="1649942" y="601134"/>
                  <a:pt x="1654175" y="606426"/>
                </a:cubicBezTo>
                <a:cubicBezTo>
                  <a:pt x="1658408" y="611718"/>
                  <a:pt x="1649413" y="447147"/>
                  <a:pt x="1654175" y="444501"/>
                </a:cubicBezTo>
                <a:cubicBezTo>
                  <a:pt x="1658937" y="441855"/>
                  <a:pt x="1677987" y="605368"/>
                  <a:pt x="1682750" y="590551"/>
                </a:cubicBezTo>
                <a:cubicBezTo>
                  <a:pt x="1687513" y="575734"/>
                  <a:pt x="1668463" y="317501"/>
                  <a:pt x="1682750" y="355601"/>
                </a:cubicBezTo>
                <a:cubicBezTo>
                  <a:pt x="1697037" y="393701"/>
                  <a:pt x="1747308" y="856722"/>
                  <a:pt x="1768475" y="819151"/>
                </a:cubicBezTo>
                <a:cubicBezTo>
                  <a:pt x="1789642" y="781580"/>
                  <a:pt x="1800225" y="266701"/>
                  <a:pt x="1809750" y="130176"/>
                </a:cubicBezTo>
                <a:cubicBezTo>
                  <a:pt x="1819275" y="-6349"/>
                  <a:pt x="1821392" y="530"/>
                  <a:pt x="1825625" y="1"/>
                </a:cubicBezTo>
                <a:cubicBezTo>
                  <a:pt x="1829858" y="-528"/>
                  <a:pt x="1829329" y="122239"/>
                  <a:pt x="1835150" y="127001"/>
                </a:cubicBezTo>
                <a:cubicBezTo>
                  <a:pt x="1840971" y="131763"/>
                  <a:pt x="1849967" y="10055"/>
                  <a:pt x="1860550" y="28576"/>
                </a:cubicBezTo>
                <a:cubicBezTo>
                  <a:pt x="1871133" y="47097"/>
                  <a:pt x="1892300" y="232305"/>
                  <a:pt x="1898650" y="238126"/>
                </a:cubicBezTo>
                <a:cubicBezTo>
                  <a:pt x="1905000" y="243947"/>
                  <a:pt x="1892829" y="50272"/>
                  <a:pt x="1898650" y="63501"/>
                </a:cubicBezTo>
                <a:cubicBezTo>
                  <a:pt x="1904471" y="76730"/>
                  <a:pt x="1917171" y="312738"/>
                  <a:pt x="1933575" y="317501"/>
                </a:cubicBezTo>
                <a:cubicBezTo>
                  <a:pt x="1949979" y="322264"/>
                  <a:pt x="1986492" y="70380"/>
                  <a:pt x="1997075" y="92076"/>
                </a:cubicBezTo>
                <a:cubicBezTo>
                  <a:pt x="2007658" y="113772"/>
                  <a:pt x="1993900" y="424393"/>
                  <a:pt x="1997075" y="447676"/>
                </a:cubicBezTo>
                <a:cubicBezTo>
                  <a:pt x="2000250" y="470959"/>
                  <a:pt x="2006600" y="229130"/>
                  <a:pt x="2016125" y="231776"/>
                </a:cubicBezTo>
                <a:cubicBezTo>
                  <a:pt x="2025650" y="234422"/>
                  <a:pt x="2047875" y="455614"/>
                  <a:pt x="2054225" y="463551"/>
                </a:cubicBezTo>
                <a:cubicBezTo>
                  <a:pt x="2060575" y="471488"/>
                  <a:pt x="2047346" y="287339"/>
                  <a:pt x="2054225" y="279401"/>
                </a:cubicBezTo>
                <a:cubicBezTo>
                  <a:pt x="2061104" y="271463"/>
                  <a:pt x="2081742" y="422276"/>
                  <a:pt x="2095500" y="415926"/>
                </a:cubicBezTo>
                <a:cubicBezTo>
                  <a:pt x="2109258" y="409576"/>
                  <a:pt x="2128308" y="224368"/>
                  <a:pt x="2136775" y="241301"/>
                </a:cubicBezTo>
                <a:cubicBezTo>
                  <a:pt x="2145242" y="258234"/>
                  <a:pt x="2142067" y="502709"/>
                  <a:pt x="2146300" y="517526"/>
                </a:cubicBezTo>
                <a:cubicBezTo>
                  <a:pt x="2150533" y="532343"/>
                  <a:pt x="2157942" y="334434"/>
                  <a:pt x="2162175" y="330201"/>
                </a:cubicBezTo>
                <a:cubicBezTo>
                  <a:pt x="2166408" y="325968"/>
                  <a:pt x="2168525" y="514880"/>
                  <a:pt x="2171700" y="492126"/>
                </a:cubicBezTo>
                <a:cubicBezTo>
                  <a:pt x="2174875" y="469372"/>
                  <a:pt x="2178050" y="215372"/>
                  <a:pt x="2181225" y="193676"/>
                </a:cubicBezTo>
                <a:cubicBezTo>
                  <a:pt x="2184400" y="171980"/>
                  <a:pt x="2187575" y="368301"/>
                  <a:pt x="2190750" y="361951"/>
                </a:cubicBezTo>
                <a:cubicBezTo>
                  <a:pt x="2193925" y="355601"/>
                  <a:pt x="2195513" y="148697"/>
                  <a:pt x="2200275" y="155576"/>
                </a:cubicBezTo>
                <a:cubicBezTo>
                  <a:pt x="2205037" y="162455"/>
                  <a:pt x="2215092" y="398464"/>
                  <a:pt x="2219325" y="403226"/>
                </a:cubicBezTo>
                <a:cubicBezTo>
                  <a:pt x="2223558" y="407988"/>
                  <a:pt x="2224088" y="185738"/>
                  <a:pt x="2225675" y="184151"/>
                </a:cubicBezTo>
                <a:cubicBezTo>
                  <a:pt x="2227262" y="182564"/>
                  <a:pt x="2226204" y="390526"/>
                  <a:pt x="2228850" y="393701"/>
                </a:cubicBezTo>
                <a:cubicBezTo>
                  <a:pt x="2231496" y="396876"/>
                  <a:pt x="2235200" y="203201"/>
                  <a:pt x="2241550" y="203201"/>
                </a:cubicBezTo>
                <a:cubicBezTo>
                  <a:pt x="2247900" y="203201"/>
                  <a:pt x="2259013" y="412222"/>
                  <a:pt x="2266950" y="393701"/>
                </a:cubicBezTo>
                <a:cubicBezTo>
                  <a:pt x="2274887" y="375180"/>
                  <a:pt x="2279121" y="78847"/>
                  <a:pt x="2289175" y="92076"/>
                </a:cubicBezTo>
                <a:cubicBezTo>
                  <a:pt x="2299229" y="105305"/>
                  <a:pt x="2320925" y="449793"/>
                  <a:pt x="2327275" y="473076"/>
                </a:cubicBezTo>
                <a:cubicBezTo>
                  <a:pt x="2333625" y="496359"/>
                  <a:pt x="2322512" y="240243"/>
                  <a:pt x="2327275" y="231776"/>
                </a:cubicBezTo>
                <a:cubicBezTo>
                  <a:pt x="2332038" y="223309"/>
                  <a:pt x="2347913" y="418572"/>
                  <a:pt x="2355850" y="422276"/>
                </a:cubicBezTo>
                <a:cubicBezTo>
                  <a:pt x="2363787" y="425980"/>
                  <a:pt x="2367492" y="255059"/>
                  <a:pt x="2374900" y="254001"/>
                </a:cubicBezTo>
                <a:cubicBezTo>
                  <a:pt x="2382308" y="252943"/>
                  <a:pt x="2392892" y="365655"/>
                  <a:pt x="2400300" y="415926"/>
                </a:cubicBezTo>
                <a:cubicBezTo>
                  <a:pt x="2407708" y="466197"/>
                  <a:pt x="2416175" y="563564"/>
                  <a:pt x="2419350" y="555626"/>
                </a:cubicBezTo>
                <a:cubicBezTo>
                  <a:pt x="2422525" y="547688"/>
                  <a:pt x="2410354" y="364597"/>
                  <a:pt x="2419350" y="368301"/>
                </a:cubicBezTo>
                <a:cubicBezTo>
                  <a:pt x="2428346" y="372005"/>
                  <a:pt x="2463271" y="587376"/>
                  <a:pt x="2473325" y="577851"/>
                </a:cubicBezTo>
                <a:cubicBezTo>
                  <a:pt x="2483379" y="568326"/>
                  <a:pt x="2479675" y="311151"/>
                  <a:pt x="2479675" y="311151"/>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43" name="Freeform 42"/>
          <p:cNvSpPr/>
          <p:nvPr/>
        </p:nvSpPr>
        <p:spPr>
          <a:xfrm>
            <a:off x="4051603" y="1412857"/>
            <a:ext cx="1893094" cy="1115819"/>
          </a:xfrm>
          <a:custGeom>
            <a:avLst/>
            <a:gdLst>
              <a:gd name="connsiteX0" fmla="*/ 0 w 2524125"/>
              <a:gd name="connsiteY0" fmla="*/ 1204733 h 1487758"/>
              <a:gd name="connsiteX1" fmla="*/ 44450 w 2524125"/>
              <a:gd name="connsiteY1" fmla="*/ 1344433 h 1487758"/>
              <a:gd name="connsiteX2" fmla="*/ 152400 w 2524125"/>
              <a:gd name="connsiteY2" fmla="*/ 795158 h 1487758"/>
              <a:gd name="connsiteX3" fmla="*/ 152400 w 2524125"/>
              <a:gd name="connsiteY3" fmla="*/ 931683 h 1487758"/>
              <a:gd name="connsiteX4" fmla="*/ 200025 w 2524125"/>
              <a:gd name="connsiteY4" fmla="*/ 804683 h 1487758"/>
              <a:gd name="connsiteX5" fmla="*/ 200025 w 2524125"/>
              <a:gd name="connsiteY5" fmla="*/ 918983 h 1487758"/>
              <a:gd name="connsiteX6" fmla="*/ 250825 w 2524125"/>
              <a:gd name="connsiteY6" fmla="*/ 782458 h 1487758"/>
              <a:gd name="connsiteX7" fmla="*/ 266700 w 2524125"/>
              <a:gd name="connsiteY7" fmla="*/ 928508 h 1487758"/>
              <a:gd name="connsiteX8" fmla="*/ 295275 w 2524125"/>
              <a:gd name="connsiteY8" fmla="*/ 785633 h 1487758"/>
              <a:gd name="connsiteX9" fmla="*/ 307975 w 2524125"/>
              <a:gd name="connsiteY9" fmla="*/ 966608 h 1487758"/>
              <a:gd name="connsiteX10" fmla="*/ 339725 w 2524125"/>
              <a:gd name="connsiteY10" fmla="*/ 772933 h 1487758"/>
              <a:gd name="connsiteX11" fmla="*/ 381000 w 2524125"/>
              <a:gd name="connsiteY11" fmla="*/ 960258 h 1487758"/>
              <a:gd name="connsiteX12" fmla="*/ 406400 w 2524125"/>
              <a:gd name="connsiteY12" fmla="*/ 1071383 h 1487758"/>
              <a:gd name="connsiteX13" fmla="*/ 466725 w 2524125"/>
              <a:gd name="connsiteY13" fmla="*/ 934858 h 1487758"/>
              <a:gd name="connsiteX14" fmla="*/ 463550 w 2524125"/>
              <a:gd name="connsiteY14" fmla="*/ 1074558 h 1487758"/>
              <a:gd name="connsiteX15" fmla="*/ 514350 w 2524125"/>
              <a:gd name="connsiteY15" fmla="*/ 1004708 h 1487758"/>
              <a:gd name="connsiteX16" fmla="*/ 571500 w 2524125"/>
              <a:gd name="connsiteY16" fmla="*/ 1084083 h 1487758"/>
              <a:gd name="connsiteX17" fmla="*/ 577850 w 2524125"/>
              <a:gd name="connsiteY17" fmla="*/ 1026933 h 1487758"/>
              <a:gd name="connsiteX18" fmla="*/ 600075 w 2524125"/>
              <a:gd name="connsiteY18" fmla="*/ 1176158 h 1487758"/>
              <a:gd name="connsiteX19" fmla="*/ 609600 w 2524125"/>
              <a:gd name="connsiteY19" fmla="*/ 1087258 h 1487758"/>
              <a:gd name="connsiteX20" fmla="*/ 641350 w 2524125"/>
              <a:gd name="connsiteY20" fmla="*/ 1306333 h 1487758"/>
              <a:gd name="connsiteX21" fmla="*/ 669925 w 2524125"/>
              <a:gd name="connsiteY21" fmla="*/ 1195208 h 1487758"/>
              <a:gd name="connsiteX22" fmla="*/ 711200 w 2524125"/>
              <a:gd name="connsiteY22" fmla="*/ 1287283 h 1487758"/>
              <a:gd name="connsiteX23" fmla="*/ 711200 w 2524125"/>
              <a:gd name="connsiteY23" fmla="*/ 1147583 h 1487758"/>
              <a:gd name="connsiteX24" fmla="*/ 746125 w 2524125"/>
              <a:gd name="connsiteY24" fmla="*/ 1315858 h 1487758"/>
              <a:gd name="connsiteX25" fmla="*/ 758825 w 2524125"/>
              <a:gd name="connsiteY25" fmla="*/ 1207908 h 1487758"/>
              <a:gd name="connsiteX26" fmla="*/ 850900 w 2524125"/>
              <a:gd name="connsiteY26" fmla="*/ 1449208 h 1487758"/>
              <a:gd name="connsiteX27" fmla="*/ 939800 w 2524125"/>
              <a:gd name="connsiteY27" fmla="*/ 1274583 h 1487758"/>
              <a:gd name="connsiteX28" fmla="*/ 993775 w 2524125"/>
              <a:gd name="connsiteY28" fmla="*/ 1487308 h 1487758"/>
              <a:gd name="connsiteX29" fmla="*/ 1038225 w 2524125"/>
              <a:gd name="connsiteY29" fmla="*/ 1204733 h 1487758"/>
              <a:gd name="connsiteX30" fmla="*/ 1085850 w 2524125"/>
              <a:gd name="connsiteY30" fmla="*/ 1347608 h 1487758"/>
              <a:gd name="connsiteX31" fmla="*/ 1095375 w 2524125"/>
              <a:gd name="connsiteY31" fmla="*/ 1128533 h 1487758"/>
              <a:gd name="connsiteX32" fmla="*/ 1139825 w 2524125"/>
              <a:gd name="connsiteY32" fmla="*/ 1217433 h 1487758"/>
              <a:gd name="connsiteX33" fmla="*/ 1158875 w 2524125"/>
              <a:gd name="connsiteY33" fmla="*/ 1074558 h 1487758"/>
              <a:gd name="connsiteX34" fmla="*/ 1190625 w 2524125"/>
              <a:gd name="connsiteY34" fmla="*/ 1172983 h 1487758"/>
              <a:gd name="connsiteX35" fmla="*/ 1209675 w 2524125"/>
              <a:gd name="connsiteY35" fmla="*/ 963433 h 1487758"/>
              <a:gd name="connsiteX36" fmla="*/ 1244600 w 2524125"/>
              <a:gd name="connsiteY36" fmla="*/ 1068208 h 1487758"/>
              <a:gd name="connsiteX37" fmla="*/ 1244600 w 2524125"/>
              <a:gd name="connsiteY37" fmla="*/ 884058 h 1487758"/>
              <a:gd name="connsiteX38" fmla="*/ 1263650 w 2524125"/>
              <a:gd name="connsiteY38" fmla="*/ 979308 h 1487758"/>
              <a:gd name="connsiteX39" fmla="*/ 1279525 w 2524125"/>
              <a:gd name="connsiteY39" fmla="*/ 871358 h 1487758"/>
              <a:gd name="connsiteX40" fmla="*/ 1365250 w 2524125"/>
              <a:gd name="connsiteY40" fmla="*/ 1039633 h 1487758"/>
              <a:gd name="connsiteX41" fmla="*/ 1377950 w 2524125"/>
              <a:gd name="connsiteY41" fmla="*/ 712608 h 1487758"/>
              <a:gd name="connsiteX42" fmla="*/ 1384300 w 2524125"/>
              <a:gd name="connsiteY42" fmla="*/ 776108 h 1487758"/>
              <a:gd name="connsiteX43" fmla="*/ 1397000 w 2524125"/>
              <a:gd name="connsiteY43" fmla="*/ 690383 h 1487758"/>
              <a:gd name="connsiteX44" fmla="*/ 1400175 w 2524125"/>
              <a:gd name="connsiteY44" fmla="*/ 747533 h 1487758"/>
              <a:gd name="connsiteX45" fmla="*/ 1416050 w 2524125"/>
              <a:gd name="connsiteY45" fmla="*/ 617358 h 1487758"/>
              <a:gd name="connsiteX46" fmla="*/ 1454150 w 2524125"/>
              <a:gd name="connsiteY46" fmla="*/ 744358 h 1487758"/>
              <a:gd name="connsiteX47" fmla="*/ 1466850 w 2524125"/>
              <a:gd name="connsiteY47" fmla="*/ 617358 h 1487758"/>
              <a:gd name="connsiteX48" fmla="*/ 1466850 w 2524125"/>
              <a:gd name="connsiteY48" fmla="*/ 684033 h 1487758"/>
              <a:gd name="connsiteX49" fmla="*/ 1470025 w 2524125"/>
              <a:gd name="connsiteY49" fmla="*/ 722133 h 1487758"/>
              <a:gd name="connsiteX50" fmla="*/ 1450975 w 2524125"/>
              <a:gd name="connsiteY50" fmla="*/ 531633 h 1487758"/>
              <a:gd name="connsiteX51" fmla="*/ 1504950 w 2524125"/>
              <a:gd name="connsiteY51" fmla="*/ 661808 h 1487758"/>
              <a:gd name="connsiteX52" fmla="*/ 1498600 w 2524125"/>
              <a:gd name="connsiteY52" fmla="*/ 7758 h 1487758"/>
              <a:gd name="connsiteX53" fmla="*/ 1520825 w 2524125"/>
              <a:gd name="connsiteY53" fmla="*/ 293508 h 1487758"/>
              <a:gd name="connsiteX54" fmla="*/ 1546225 w 2524125"/>
              <a:gd name="connsiteY54" fmla="*/ 156983 h 1487758"/>
              <a:gd name="connsiteX55" fmla="*/ 1565275 w 2524125"/>
              <a:gd name="connsiteY55" fmla="*/ 306208 h 1487758"/>
              <a:gd name="connsiteX56" fmla="*/ 1584325 w 2524125"/>
              <a:gd name="connsiteY56" fmla="*/ 271283 h 1487758"/>
              <a:gd name="connsiteX57" fmla="*/ 1590675 w 2524125"/>
              <a:gd name="connsiteY57" fmla="*/ 299858 h 1487758"/>
              <a:gd name="connsiteX58" fmla="*/ 1606550 w 2524125"/>
              <a:gd name="connsiteY58" fmla="*/ 230008 h 1487758"/>
              <a:gd name="connsiteX59" fmla="*/ 1619250 w 2524125"/>
              <a:gd name="connsiteY59" fmla="*/ 328433 h 1487758"/>
              <a:gd name="connsiteX60" fmla="*/ 1625600 w 2524125"/>
              <a:gd name="connsiteY60" fmla="*/ 217308 h 1487758"/>
              <a:gd name="connsiteX61" fmla="*/ 1638300 w 2524125"/>
              <a:gd name="connsiteY61" fmla="*/ 350658 h 1487758"/>
              <a:gd name="connsiteX62" fmla="*/ 1660525 w 2524125"/>
              <a:gd name="connsiteY62" fmla="*/ 210958 h 1487758"/>
              <a:gd name="connsiteX63" fmla="*/ 1670050 w 2524125"/>
              <a:gd name="connsiteY63" fmla="*/ 382408 h 1487758"/>
              <a:gd name="connsiteX64" fmla="*/ 1685925 w 2524125"/>
              <a:gd name="connsiteY64" fmla="*/ 264933 h 1487758"/>
              <a:gd name="connsiteX65" fmla="*/ 1685925 w 2524125"/>
              <a:gd name="connsiteY65" fmla="*/ 306208 h 1487758"/>
              <a:gd name="connsiteX66" fmla="*/ 1730375 w 2524125"/>
              <a:gd name="connsiteY66" fmla="*/ 230008 h 1487758"/>
              <a:gd name="connsiteX67" fmla="*/ 1771650 w 2524125"/>
              <a:gd name="connsiteY67" fmla="*/ 306208 h 1487758"/>
              <a:gd name="connsiteX68" fmla="*/ 1825625 w 2524125"/>
              <a:gd name="connsiteY68" fmla="*/ 242708 h 1487758"/>
              <a:gd name="connsiteX69" fmla="*/ 1863725 w 2524125"/>
              <a:gd name="connsiteY69" fmla="*/ 337958 h 1487758"/>
              <a:gd name="connsiteX70" fmla="*/ 1879600 w 2524125"/>
              <a:gd name="connsiteY70" fmla="*/ 274458 h 1487758"/>
              <a:gd name="connsiteX71" fmla="*/ 1892300 w 2524125"/>
              <a:gd name="connsiteY71" fmla="*/ 325258 h 1487758"/>
              <a:gd name="connsiteX72" fmla="*/ 1898650 w 2524125"/>
              <a:gd name="connsiteY72" fmla="*/ 280808 h 1487758"/>
              <a:gd name="connsiteX73" fmla="*/ 1930400 w 2524125"/>
              <a:gd name="connsiteY73" fmla="*/ 315733 h 1487758"/>
              <a:gd name="connsiteX74" fmla="*/ 1930400 w 2524125"/>
              <a:gd name="connsiteY74" fmla="*/ 274458 h 1487758"/>
              <a:gd name="connsiteX75" fmla="*/ 1930400 w 2524125"/>
              <a:gd name="connsiteY75" fmla="*/ 372883 h 1487758"/>
              <a:gd name="connsiteX76" fmla="*/ 1930400 w 2524125"/>
              <a:gd name="connsiteY76" fmla="*/ 220483 h 1487758"/>
              <a:gd name="connsiteX77" fmla="*/ 1949450 w 2524125"/>
              <a:gd name="connsiteY77" fmla="*/ 404633 h 1487758"/>
              <a:gd name="connsiteX78" fmla="*/ 1958975 w 2524125"/>
              <a:gd name="connsiteY78" fmla="*/ 280808 h 1487758"/>
              <a:gd name="connsiteX79" fmla="*/ 1958975 w 2524125"/>
              <a:gd name="connsiteY79" fmla="*/ 366533 h 1487758"/>
              <a:gd name="connsiteX80" fmla="*/ 2009775 w 2524125"/>
              <a:gd name="connsiteY80" fmla="*/ 277633 h 1487758"/>
              <a:gd name="connsiteX81" fmla="*/ 2035175 w 2524125"/>
              <a:gd name="connsiteY81" fmla="*/ 420508 h 1487758"/>
              <a:gd name="connsiteX82" fmla="*/ 2073275 w 2524125"/>
              <a:gd name="connsiteY82" fmla="*/ 255408 h 1487758"/>
              <a:gd name="connsiteX83" fmla="*/ 2092325 w 2524125"/>
              <a:gd name="connsiteY83" fmla="*/ 458608 h 1487758"/>
              <a:gd name="connsiteX84" fmla="*/ 2098675 w 2524125"/>
              <a:gd name="connsiteY84" fmla="*/ 334783 h 1487758"/>
              <a:gd name="connsiteX85" fmla="*/ 2111375 w 2524125"/>
              <a:gd name="connsiteY85" fmla="*/ 433208 h 1487758"/>
              <a:gd name="connsiteX86" fmla="*/ 2130425 w 2524125"/>
              <a:gd name="connsiteY86" fmla="*/ 299858 h 1487758"/>
              <a:gd name="connsiteX87" fmla="*/ 2146300 w 2524125"/>
              <a:gd name="connsiteY87" fmla="*/ 433208 h 1487758"/>
              <a:gd name="connsiteX88" fmla="*/ 2168525 w 2524125"/>
              <a:gd name="connsiteY88" fmla="*/ 299858 h 1487758"/>
              <a:gd name="connsiteX89" fmla="*/ 2184400 w 2524125"/>
              <a:gd name="connsiteY89" fmla="*/ 442733 h 1487758"/>
              <a:gd name="connsiteX90" fmla="*/ 2193925 w 2524125"/>
              <a:gd name="connsiteY90" fmla="*/ 372883 h 1487758"/>
              <a:gd name="connsiteX91" fmla="*/ 2209800 w 2524125"/>
              <a:gd name="connsiteY91" fmla="*/ 442733 h 1487758"/>
              <a:gd name="connsiteX92" fmla="*/ 2228850 w 2524125"/>
              <a:gd name="connsiteY92" fmla="*/ 334783 h 1487758"/>
              <a:gd name="connsiteX93" fmla="*/ 2238375 w 2524125"/>
              <a:gd name="connsiteY93" fmla="*/ 407808 h 1487758"/>
              <a:gd name="connsiteX94" fmla="*/ 2257425 w 2524125"/>
              <a:gd name="connsiteY94" fmla="*/ 312558 h 1487758"/>
              <a:gd name="connsiteX95" fmla="*/ 2314575 w 2524125"/>
              <a:gd name="connsiteY95" fmla="*/ 474483 h 1487758"/>
              <a:gd name="connsiteX96" fmla="*/ 2317750 w 2524125"/>
              <a:gd name="connsiteY96" fmla="*/ 334783 h 1487758"/>
              <a:gd name="connsiteX97" fmla="*/ 2346325 w 2524125"/>
              <a:gd name="connsiteY97" fmla="*/ 550683 h 1487758"/>
              <a:gd name="connsiteX98" fmla="*/ 2359025 w 2524125"/>
              <a:gd name="connsiteY98" fmla="*/ 398283 h 1487758"/>
              <a:gd name="connsiteX99" fmla="*/ 2378075 w 2524125"/>
              <a:gd name="connsiteY99" fmla="*/ 518933 h 1487758"/>
              <a:gd name="connsiteX100" fmla="*/ 2381250 w 2524125"/>
              <a:gd name="connsiteY100" fmla="*/ 426858 h 1487758"/>
              <a:gd name="connsiteX101" fmla="*/ 2476500 w 2524125"/>
              <a:gd name="connsiteY101" fmla="*/ 820558 h 1487758"/>
              <a:gd name="connsiteX102" fmla="*/ 2486025 w 2524125"/>
              <a:gd name="connsiteY102" fmla="*/ 699908 h 1487758"/>
              <a:gd name="connsiteX103" fmla="*/ 2524125 w 2524125"/>
              <a:gd name="connsiteY103" fmla="*/ 823733 h 148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524125" h="1487758">
                <a:moveTo>
                  <a:pt x="0" y="1204733"/>
                </a:moveTo>
                <a:cubicBezTo>
                  <a:pt x="9525" y="1308714"/>
                  <a:pt x="19050" y="1412696"/>
                  <a:pt x="44450" y="1344433"/>
                </a:cubicBezTo>
                <a:cubicBezTo>
                  <a:pt x="69850" y="1276171"/>
                  <a:pt x="134408" y="863950"/>
                  <a:pt x="152400" y="795158"/>
                </a:cubicBezTo>
                <a:cubicBezTo>
                  <a:pt x="170392" y="726366"/>
                  <a:pt x="144462" y="930095"/>
                  <a:pt x="152400" y="931683"/>
                </a:cubicBezTo>
                <a:cubicBezTo>
                  <a:pt x="160338" y="933271"/>
                  <a:pt x="192088" y="806800"/>
                  <a:pt x="200025" y="804683"/>
                </a:cubicBezTo>
                <a:cubicBezTo>
                  <a:pt x="207962" y="802566"/>
                  <a:pt x="191558" y="922687"/>
                  <a:pt x="200025" y="918983"/>
                </a:cubicBezTo>
                <a:cubicBezTo>
                  <a:pt x="208492" y="915279"/>
                  <a:pt x="239713" y="780871"/>
                  <a:pt x="250825" y="782458"/>
                </a:cubicBezTo>
                <a:cubicBezTo>
                  <a:pt x="261937" y="784045"/>
                  <a:pt x="259292" y="927979"/>
                  <a:pt x="266700" y="928508"/>
                </a:cubicBezTo>
                <a:cubicBezTo>
                  <a:pt x="274108" y="929037"/>
                  <a:pt x="288396" y="779283"/>
                  <a:pt x="295275" y="785633"/>
                </a:cubicBezTo>
                <a:cubicBezTo>
                  <a:pt x="302154" y="791983"/>
                  <a:pt x="300567" y="968725"/>
                  <a:pt x="307975" y="966608"/>
                </a:cubicBezTo>
                <a:cubicBezTo>
                  <a:pt x="315383" y="964491"/>
                  <a:pt x="327554" y="773991"/>
                  <a:pt x="339725" y="772933"/>
                </a:cubicBezTo>
                <a:cubicBezTo>
                  <a:pt x="351896" y="771875"/>
                  <a:pt x="369888" y="910516"/>
                  <a:pt x="381000" y="960258"/>
                </a:cubicBezTo>
                <a:cubicBezTo>
                  <a:pt x="392112" y="1010000"/>
                  <a:pt x="392113" y="1075616"/>
                  <a:pt x="406400" y="1071383"/>
                </a:cubicBezTo>
                <a:cubicBezTo>
                  <a:pt x="420687" y="1067150"/>
                  <a:pt x="457200" y="934329"/>
                  <a:pt x="466725" y="934858"/>
                </a:cubicBezTo>
                <a:cubicBezTo>
                  <a:pt x="476250" y="935387"/>
                  <a:pt x="455613" y="1062916"/>
                  <a:pt x="463550" y="1074558"/>
                </a:cubicBezTo>
                <a:cubicBezTo>
                  <a:pt x="471488" y="1086200"/>
                  <a:pt x="496358" y="1003120"/>
                  <a:pt x="514350" y="1004708"/>
                </a:cubicBezTo>
                <a:cubicBezTo>
                  <a:pt x="532342" y="1006295"/>
                  <a:pt x="560917" y="1080379"/>
                  <a:pt x="571500" y="1084083"/>
                </a:cubicBezTo>
                <a:cubicBezTo>
                  <a:pt x="582083" y="1087787"/>
                  <a:pt x="573087" y="1011587"/>
                  <a:pt x="577850" y="1026933"/>
                </a:cubicBezTo>
                <a:cubicBezTo>
                  <a:pt x="582613" y="1042279"/>
                  <a:pt x="594783" y="1166104"/>
                  <a:pt x="600075" y="1176158"/>
                </a:cubicBezTo>
                <a:cubicBezTo>
                  <a:pt x="605367" y="1186212"/>
                  <a:pt x="602721" y="1065562"/>
                  <a:pt x="609600" y="1087258"/>
                </a:cubicBezTo>
                <a:cubicBezTo>
                  <a:pt x="616479" y="1108954"/>
                  <a:pt x="631296" y="1288341"/>
                  <a:pt x="641350" y="1306333"/>
                </a:cubicBezTo>
                <a:cubicBezTo>
                  <a:pt x="651404" y="1324325"/>
                  <a:pt x="658283" y="1198383"/>
                  <a:pt x="669925" y="1195208"/>
                </a:cubicBezTo>
                <a:cubicBezTo>
                  <a:pt x="681567" y="1192033"/>
                  <a:pt x="704321" y="1295221"/>
                  <a:pt x="711200" y="1287283"/>
                </a:cubicBezTo>
                <a:cubicBezTo>
                  <a:pt x="718079" y="1279345"/>
                  <a:pt x="705379" y="1142821"/>
                  <a:pt x="711200" y="1147583"/>
                </a:cubicBezTo>
                <a:cubicBezTo>
                  <a:pt x="717021" y="1152345"/>
                  <a:pt x="738188" y="1305804"/>
                  <a:pt x="746125" y="1315858"/>
                </a:cubicBezTo>
                <a:cubicBezTo>
                  <a:pt x="754062" y="1325912"/>
                  <a:pt x="741363" y="1185683"/>
                  <a:pt x="758825" y="1207908"/>
                </a:cubicBezTo>
                <a:cubicBezTo>
                  <a:pt x="776287" y="1230133"/>
                  <a:pt x="820738" y="1438096"/>
                  <a:pt x="850900" y="1449208"/>
                </a:cubicBezTo>
                <a:cubicBezTo>
                  <a:pt x="881062" y="1460320"/>
                  <a:pt x="915988" y="1268233"/>
                  <a:pt x="939800" y="1274583"/>
                </a:cubicBezTo>
                <a:cubicBezTo>
                  <a:pt x="963612" y="1280933"/>
                  <a:pt x="977371" y="1498950"/>
                  <a:pt x="993775" y="1487308"/>
                </a:cubicBezTo>
                <a:cubicBezTo>
                  <a:pt x="1010179" y="1475666"/>
                  <a:pt x="1022879" y="1228016"/>
                  <a:pt x="1038225" y="1204733"/>
                </a:cubicBezTo>
                <a:cubicBezTo>
                  <a:pt x="1053571" y="1181450"/>
                  <a:pt x="1076325" y="1360308"/>
                  <a:pt x="1085850" y="1347608"/>
                </a:cubicBezTo>
                <a:cubicBezTo>
                  <a:pt x="1095375" y="1334908"/>
                  <a:pt x="1086379" y="1150229"/>
                  <a:pt x="1095375" y="1128533"/>
                </a:cubicBezTo>
                <a:cubicBezTo>
                  <a:pt x="1104371" y="1106837"/>
                  <a:pt x="1129242" y="1226429"/>
                  <a:pt x="1139825" y="1217433"/>
                </a:cubicBezTo>
                <a:cubicBezTo>
                  <a:pt x="1150408" y="1208437"/>
                  <a:pt x="1150408" y="1081966"/>
                  <a:pt x="1158875" y="1074558"/>
                </a:cubicBezTo>
                <a:cubicBezTo>
                  <a:pt x="1167342" y="1067150"/>
                  <a:pt x="1182158" y="1191504"/>
                  <a:pt x="1190625" y="1172983"/>
                </a:cubicBezTo>
                <a:cubicBezTo>
                  <a:pt x="1199092" y="1154462"/>
                  <a:pt x="1200679" y="980895"/>
                  <a:pt x="1209675" y="963433"/>
                </a:cubicBezTo>
                <a:cubicBezTo>
                  <a:pt x="1218671" y="945970"/>
                  <a:pt x="1238779" y="1081437"/>
                  <a:pt x="1244600" y="1068208"/>
                </a:cubicBezTo>
                <a:cubicBezTo>
                  <a:pt x="1250421" y="1054979"/>
                  <a:pt x="1241425" y="898875"/>
                  <a:pt x="1244600" y="884058"/>
                </a:cubicBezTo>
                <a:cubicBezTo>
                  <a:pt x="1247775" y="869241"/>
                  <a:pt x="1257829" y="981425"/>
                  <a:pt x="1263650" y="979308"/>
                </a:cubicBezTo>
                <a:cubicBezTo>
                  <a:pt x="1269471" y="977191"/>
                  <a:pt x="1262592" y="861304"/>
                  <a:pt x="1279525" y="871358"/>
                </a:cubicBezTo>
                <a:cubicBezTo>
                  <a:pt x="1296458" y="881412"/>
                  <a:pt x="1348846" y="1066091"/>
                  <a:pt x="1365250" y="1039633"/>
                </a:cubicBezTo>
                <a:cubicBezTo>
                  <a:pt x="1381654" y="1013175"/>
                  <a:pt x="1374775" y="756529"/>
                  <a:pt x="1377950" y="712608"/>
                </a:cubicBezTo>
                <a:cubicBezTo>
                  <a:pt x="1381125" y="668687"/>
                  <a:pt x="1381125" y="779812"/>
                  <a:pt x="1384300" y="776108"/>
                </a:cubicBezTo>
                <a:cubicBezTo>
                  <a:pt x="1387475" y="772404"/>
                  <a:pt x="1394354" y="695145"/>
                  <a:pt x="1397000" y="690383"/>
                </a:cubicBezTo>
                <a:cubicBezTo>
                  <a:pt x="1399646" y="685621"/>
                  <a:pt x="1397000" y="759704"/>
                  <a:pt x="1400175" y="747533"/>
                </a:cubicBezTo>
                <a:cubicBezTo>
                  <a:pt x="1403350" y="735362"/>
                  <a:pt x="1407054" y="617887"/>
                  <a:pt x="1416050" y="617358"/>
                </a:cubicBezTo>
                <a:cubicBezTo>
                  <a:pt x="1425046" y="616829"/>
                  <a:pt x="1445683" y="744358"/>
                  <a:pt x="1454150" y="744358"/>
                </a:cubicBezTo>
                <a:cubicBezTo>
                  <a:pt x="1462617" y="744358"/>
                  <a:pt x="1464733" y="627412"/>
                  <a:pt x="1466850" y="617358"/>
                </a:cubicBezTo>
                <a:cubicBezTo>
                  <a:pt x="1468967" y="607304"/>
                  <a:pt x="1466321" y="666571"/>
                  <a:pt x="1466850" y="684033"/>
                </a:cubicBezTo>
                <a:cubicBezTo>
                  <a:pt x="1467379" y="701495"/>
                  <a:pt x="1472671" y="747533"/>
                  <a:pt x="1470025" y="722133"/>
                </a:cubicBezTo>
                <a:cubicBezTo>
                  <a:pt x="1467379" y="696733"/>
                  <a:pt x="1445154" y="541687"/>
                  <a:pt x="1450975" y="531633"/>
                </a:cubicBezTo>
                <a:cubicBezTo>
                  <a:pt x="1456796" y="521579"/>
                  <a:pt x="1497012" y="749121"/>
                  <a:pt x="1504950" y="661808"/>
                </a:cubicBezTo>
                <a:cubicBezTo>
                  <a:pt x="1512888" y="574495"/>
                  <a:pt x="1495954" y="69141"/>
                  <a:pt x="1498600" y="7758"/>
                </a:cubicBezTo>
                <a:cubicBezTo>
                  <a:pt x="1501246" y="-53625"/>
                  <a:pt x="1512888" y="268637"/>
                  <a:pt x="1520825" y="293508"/>
                </a:cubicBezTo>
                <a:cubicBezTo>
                  <a:pt x="1528762" y="318379"/>
                  <a:pt x="1538817" y="154866"/>
                  <a:pt x="1546225" y="156983"/>
                </a:cubicBezTo>
                <a:cubicBezTo>
                  <a:pt x="1553633" y="159100"/>
                  <a:pt x="1558925" y="287158"/>
                  <a:pt x="1565275" y="306208"/>
                </a:cubicBezTo>
                <a:cubicBezTo>
                  <a:pt x="1571625" y="325258"/>
                  <a:pt x="1580092" y="272341"/>
                  <a:pt x="1584325" y="271283"/>
                </a:cubicBezTo>
                <a:cubicBezTo>
                  <a:pt x="1588558" y="270225"/>
                  <a:pt x="1586971" y="306737"/>
                  <a:pt x="1590675" y="299858"/>
                </a:cubicBezTo>
                <a:cubicBezTo>
                  <a:pt x="1594379" y="292979"/>
                  <a:pt x="1601788" y="225246"/>
                  <a:pt x="1606550" y="230008"/>
                </a:cubicBezTo>
                <a:cubicBezTo>
                  <a:pt x="1611312" y="234770"/>
                  <a:pt x="1616075" y="330550"/>
                  <a:pt x="1619250" y="328433"/>
                </a:cubicBezTo>
                <a:cubicBezTo>
                  <a:pt x="1622425" y="326316"/>
                  <a:pt x="1622425" y="213604"/>
                  <a:pt x="1625600" y="217308"/>
                </a:cubicBezTo>
                <a:cubicBezTo>
                  <a:pt x="1628775" y="221012"/>
                  <a:pt x="1632479" y="351716"/>
                  <a:pt x="1638300" y="350658"/>
                </a:cubicBezTo>
                <a:cubicBezTo>
                  <a:pt x="1644121" y="349600"/>
                  <a:pt x="1655233" y="205666"/>
                  <a:pt x="1660525" y="210958"/>
                </a:cubicBezTo>
                <a:cubicBezTo>
                  <a:pt x="1665817" y="216250"/>
                  <a:pt x="1665817" y="373412"/>
                  <a:pt x="1670050" y="382408"/>
                </a:cubicBezTo>
                <a:cubicBezTo>
                  <a:pt x="1674283" y="391404"/>
                  <a:pt x="1683279" y="277633"/>
                  <a:pt x="1685925" y="264933"/>
                </a:cubicBezTo>
                <a:cubicBezTo>
                  <a:pt x="1688571" y="252233"/>
                  <a:pt x="1678517" y="312029"/>
                  <a:pt x="1685925" y="306208"/>
                </a:cubicBezTo>
                <a:cubicBezTo>
                  <a:pt x="1693333" y="300387"/>
                  <a:pt x="1716088" y="230008"/>
                  <a:pt x="1730375" y="230008"/>
                </a:cubicBezTo>
                <a:cubicBezTo>
                  <a:pt x="1744662" y="230008"/>
                  <a:pt x="1755775" y="304091"/>
                  <a:pt x="1771650" y="306208"/>
                </a:cubicBezTo>
                <a:cubicBezTo>
                  <a:pt x="1787525" y="308325"/>
                  <a:pt x="1810279" y="237416"/>
                  <a:pt x="1825625" y="242708"/>
                </a:cubicBezTo>
                <a:cubicBezTo>
                  <a:pt x="1840971" y="248000"/>
                  <a:pt x="1854729" y="332666"/>
                  <a:pt x="1863725" y="337958"/>
                </a:cubicBezTo>
                <a:cubicBezTo>
                  <a:pt x="1872721" y="343250"/>
                  <a:pt x="1874838" y="276575"/>
                  <a:pt x="1879600" y="274458"/>
                </a:cubicBezTo>
                <a:cubicBezTo>
                  <a:pt x="1884362" y="272341"/>
                  <a:pt x="1889125" y="324200"/>
                  <a:pt x="1892300" y="325258"/>
                </a:cubicBezTo>
                <a:cubicBezTo>
                  <a:pt x="1895475" y="326316"/>
                  <a:pt x="1892300" y="282395"/>
                  <a:pt x="1898650" y="280808"/>
                </a:cubicBezTo>
                <a:cubicBezTo>
                  <a:pt x="1905000" y="279220"/>
                  <a:pt x="1925109" y="316791"/>
                  <a:pt x="1930400" y="315733"/>
                </a:cubicBezTo>
                <a:cubicBezTo>
                  <a:pt x="1935691" y="314675"/>
                  <a:pt x="1930400" y="274458"/>
                  <a:pt x="1930400" y="274458"/>
                </a:cubicBezTo>
                <a:lnTo>
                  <a:pt x="1930400" y="372883"/>
                </a:lnTo>
                <a:cubicBezTo>
                  <a:pt x="1930400" y="363887"/>
                  <a:pt x="1927225" y="215191"/>
                  <a:pt x="1930400" y="220483"/>
                </a:cubicBezTo>
                <a:cubicBezTo>
                  <a:pt x="1933575" y="225775"/>
                  <a:pt x="1944688" y="394579"/>
                  <a:pt x="1949450" y="404633"/>
                </a:cubicBezTo>
                <a:cubicBezTo>
                  <a:pt x="1954213" y="414687"/>
                  <a:pt x="1957388" y="287158"/>
                  <a:pt x="1958975" y="280808"/>
                </a:cubicBezTo>
                <a:cubicBezTo>
                  <a:pt x="1960563" y="274458"/>
                  <a:pt x="1950508" y="367062"/>
                  <a:pt x="1958975" y="366533"/>
                </a:cubicBezTo>
                <a:cubicBezTo>
                  <a:pt x="1967442" y="366004"/>
                  <a:pt x="1997075" y="268637"/>
                  <a:pt x="2009775" y="277633"/>
                </a:cubicBezTo>
                <a:cubicBezTo>
                  <a:pt x="2022475" y="286629"/>
                  <a:pt x="2024592" y="424212"/>
                  <a:pt x="2035175" y="420508"/>
                </a:cubicBezTo>
                <a:cubicBezTo>
                  <a:pt x="2045758" y="416804"/>
                  <a:pt x="2063750" y="249058"/>
                  <a:pt x="2073275" y="255408"/>
                </a:cubicBezTo>
                <a:cubicBezTo>
                  <a:pt x="2082800" y="261758"/>
                  <a:pt x="2088092" y="445379"/>
                  <a:pt x="2092325" y="458608"/>
                </a:cubicBezTo>
                <a:cubicBezTo>
                  <a:pt x="2096558" y="471837"/>
                  <a:pt x="2095500" y="339016"/>
                  <a:pt x="2098675" y="334783"/>
                </a:cubicBezTo>
                <a:cubicBezTo>
                  <a:pt x="2101850" y="330550"/>
                  <a:pt x="2106083" y="439029"/>
                  <a:pt x="2111375" y="433208"/>
                </a:cubicBezTo>
                <a:cubicBezTo>
                  <a:pt x="2116667" y="427387"/>
                  <a:pt x="2124604" y="299858"/>
                  <a:pt x="2130425" y="299858"/>
                </a:cubicBezTo>
                <a:cubicBezTo>
                  <a:pt x="2136246" y="299858"/>
                  <a:pt x="2139950" y="433208"/>
                  <a:pt x="2146300" y="433208"/>
                </a:cubicBezTo>
                <a:cubicBezTo>
                  <a:pt x="2152650" y="433208"/>
                  <a:pt x="2162175" y="298270"/>
                  <a:pt x="2168525" y="299858"/>
                </a:cubicBezTo>
                <a:cubicBezTo>
                  <a:pt x="2174875" y="301445"/>
                  <a:pt x="2180167" y="430562"/>
                  <a:pt x="2184400" y="442733"/>
                </a:cubicBezTo>
                <a:cubicBezTo>
                  <a:pt x="2188633" y="454904"/>
                  <a:pt x="2189692" y="372883"/>
                  <a:pt x="2193925" y="372883"/>
                </a:cubicBezTo>
                <a:cubicBezTo>
                  <a:pt x="2198158" y="372883"/>
                  <a:pt x="2203979" y="449083"/>
                  <a:pt x="2209800" y="442733"/>
                </a:cubicBezTo>
                <a:cubicBezTo>
                  <a:pt x="2215621" y="436383"/>
                  <a:pt x="2224088" y="340604"/>
                  <a:pt x="2228850" y="334783"/>
                </a:cubicBezTo>
                <a:cubicBezTo>
                  <a:pt x="2233612" y="328962"/>
                  <a:pt x="2233613" y="411512"/>
                  <a:pt x="2238375" y="407808"/>
                </a:cubicBezTo>
                <a:cubicBezTo>
                  <a:pt x="2243137" y="404104"/>
                  <a:pt x="2244725" y="301446"/>
                  <a:pt x="2257425" y="312558"/>
                </a:cubicBezTo>
                <a:cubicBezTo>
                  <a:pt x="2270125" y="323670"/>
                  <a:pt x="2304521" y="470779"/>
                  <a:pt x="2314575" y="474483"/>
                </a:cubicBezTo>
                <a:cubicBezTo>
                  <a:pt x="2324629" y="478187"/>
                  <a:pt x="2312458" y="322083"/>
                  <a:pt x="2317750" y="334783"/>
                </a:cubicBezTo>
                <a:cubicBezTo>
                  <a:pt x="2323042" y="347483"/>
                  <a:pt x="2339446" y="540100"/>
                  <a:pt x="2346325" y="550683"/>
                </a:cubicBezTo>
                <a:cubicBezTo>
                  <a:pt x="2353204" y="561266"/>
                  <a:pt x="2353733" y="403575"/>
                  <a:pt x="2359025" y="398283"/>
                </a:cubicBezTo>
                <a:cubicBezTo>
                  <a:pt x="2364317" y="392991"/>
                  <a:pt x="2374371" y="514171"/>
                  <a:pt x="2378075" y="518933"/>
                </a:cubicBezTo>
                <a:cubicBezTo>
                  <a:pt x="2381779" y="523695"/>
                  <a:pt x="2364846" y="376587"/>
                  <a:pt x="2381250" y="426858"/>
                </a:cubicBezTo>
                <a:cubicBezTo>
                  <a:pt x="2397654" y="477129"/>
                  <a:pt x="2459038" y="775050"/>
                  <a:pt x="2476500" y="820558"/>
                </a:cubicBezTo>
                <a:cubicBezTo>
                  <a:pt x="2493962" y="866066"/>
                  <a:pt x="2478088" y="699379"/>
                  <a:pt x="2486025" y="699908"/>
                </a:cubicBezTo>
                <a:cubicBezTo>
                  <a:pt x="2493963" y="700437"/>
                  <a:pt x="2524125" y="823733"/>
                  <a:pt x="2524125" y="823733"/>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44" name="Rectangle 43"/>
          <p:cNvSpPr/>
          <p:nvPr/>
        </p:nvSpPr>
        <p:spPr>
          <a:xfrm>
            <a:off x="768743" y="1453553"/>
            <a:ext cx="388418" cy="1645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4030623" y="1318014"/>
            <a:ext cx="0" cy="312326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1577595" y="2059398"/>
            <a:ext cx="2464095" cy="526311"/>
          </a:xfrm>
          <a:custGeom>
            <a:avLst/>
            <a:gdLst>
              <a:gd name="connsiteX0" fmla="*/ 0 w 3285460"/>
              <a:gd name="connsiteY0" fmla="*/ 701748 h 701748"/>
              <a:gd name="connsiteX1" fmla="*/ 414669 w 3285460"/>
              <a:gd name="connsiteY1" fmla="*/ 701748 h 701748"/>
              <a:gd name="connsiteX2" fmla="*/ 414669 w 3285460"/>
              <a:gd name="connsiteY2" fmla="*/ 0 h 701748"/>
              <a:gd name="connsiteX3" fmla="*/ 2594344 w 3285460"/>
              <a:gd name="connsiteY3" fmla="*/ 0 h 701748"/>
              <a:gd name="connsiteX4" fmla="*/ 2594344 w 3285460"/>
              <a:gd name="connsiteY4" fmla="*/ 340241 h 701748"/>
              <a:gd name="connsiteX5" fmla="*/ 3285460 w 3285460"/>
              <a:gd name="connsiteY5" fmla="*/ 340241 h 70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460" h="701748">
                <a:moveTo>
                  <a:pt x="0" y="701748"/>
                </a:moveTo>
                <a:lnTo>
                  <a:pt x="414669" y="701748"/>
                </a:lnTo>
                <a:lnTo>
                  <a:pt x="414669" y="0"/>
                </a:lnTo>
                <a:lnTo>
                  <a:pt x="2594344" y="0"/>
                </a:lnTo>
                <a:lnTo>
                  <a:pt x="2594344" y="340241"/>
                </a:lnTo>
                <a:lnTo>
                  <a:pt x="3285460" y="340241"/>
                </a:lnTo>
              </a:path>
            </a:pathLst>
          </a:cu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solidFill>
                <a:schemeClr val="accent3"/>
              </a:solidFill>
            </a:endParaRPr>
          </a:p>
        </p:txBody>
      </p:sp>
      <p:sp>
        <p:nvSpPr>
          <p:cNvPr id="48" name="TextBox 47"/>
          <p:cNvSpPr txBox="1"/>
          <p:nvPr/>
        </p:nvSpPr>
        <p:spPr>
          <a:xfrm>
            <a:off x="1900653" y="2534044"/>
            <a:ext cx="1582943" cy="338554"/>
          </a:xfrm>
          <a:prstGeom prst="rect">
            <a:avLst/>
          </a:prstGeom>
          <a:noFill/>
        </p:spPr>
        <p:txBody>
          <a:bodyPr wrap="square" rtlCol="0">
            <a:spAutoFit/>
          </a:bodyPr>
          <a:lstStyle/>
          <a:p>
            <a:r>
              <a:rPr lang="en-US" sz="1600" b="1">
                <a:solidFill>
                  <a:schemeClr val="accent3"/>
                </a:solidFill>
              </a:rPr>
              <a:t>Video bitrate</a:t>
            </a:r>
          </a:p>
        </p:txBody>
      </p:sp>
      <p:sp>
        <p:nvSpPr>
          <p:cNvPr id="49" name="Rounded Rectangle 48"/>
          <p:cNvSpPr/>
          <p:nvPr/>
        </p:nvSpPr>
        <p:spPr>
          <a:xfrm>
            <a:off x="4046688" y="1296237"/>
            <a:ext cx="2095633" cy="1593147"/>
          </a:xfrm>
          <a:prstGeom prst="roundRect">
            <a:avLst>
              <a:gd name="adj" fmla="val 3593"/>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50" name="Straight Connector 49"/>
          <p:cNvCxnSpPr/>
          <p:nvPr/>
        </p:nvCxnSpPr>
        <p:spPr>
          <a:xfrm>
            <a:off x="4030623" y="1318014"/>
            <a:ext cx="0" cy="312326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999724" y="959496"/>
            <a:ext cx="548548" cy="338554"/>
          </a:xfrm>
          <a:prstGeom prst="rect">
            <a:avLst/>
          </a:prstGeom>
          <a:noFill/>
        </p:spPr>
        <p:txBody>
          <a:bodyPr wrap="none" rtlCol="0">
            <a:spAutoFit/>
          </a:bodyPr>
          <a:lstStyle/>
          <a:p>
            <a:r>
              <a:rPr lang="en-US" sz="1600" smtClean="0"/>
              <a:t>t + T</a:t>
            </a:r>
            <a:endParaRPr lang="en-US" sz="1600" dirty="0"/>
          </a:p>
        </p:txBody>
      </p:sp>
      <p:sp>
        <p:nvSpPr>
          <p:cNvPr id="52" name="TextBox 51"/>
          <p:cNvSpPr txBox="1"/>
          <p:nvPr/>
        </p:nvSpPr>
        <p:spPr>
          <a:xfrm>
            <a:off x="6095852" y="1238173"/>
            <a:ext cx="2886102" cy="646331"/>
          </a:xfrm>
          <a:prstGeom prst="rect">
            <a:avLst/>
          </a:prstGeom>
          <a:noFill/>
        </p:spPr>
        <p:txBody>
          <a:bodyPr wrap="square" rtlCol="0">
            <a:spAutoFit/>
          </a:bodyPr>
          <a:lstStyle/>
          <a:p>
            <a:r>
              <a:rPr lang="en-US" sz="1800" dirty="0" smtClean="0"/>
              <a:t>maximize      </a:t>
            </a:r>
            <a:r>
              <a:rPr lang="en-US" sz="1800" dirty="0" err="1" smtClean="0">
                <a:solidFill>
                  <a:srgbClr val="C00000"/>
                </a:solidFill>
              </a:rPr>
              <a:t>QoE</a:t>
            </a:r>
            <a:r>
              <a:rPr lang="en-US" sz="1800" dirty="0" smtClean="0">
                <a:solidFill>
                  <a:srgbClr val="C00000"/>
                </a:solidFill>
              </a:rPr>
              <a:t> (t, t + T)</a:t>
            </a:r>
          </a:p>
          <a:p>
            <a:r>
              <a:rPr lang="en-US" sz="1800" dirty="0" smtClean="0"/>
              <a:t>subject to    </a:t>
            </a:r>
            <a:r>
              <a:rPr lang="en-US" sz="1800" dirty="0" smtClean="0">
                <a:solidFill>
                  <a:srgbClr val="3366FF"/>
                </a:solidFill>
              </a:rPr>
              <a:t>system dynamics</a:t>
            </a:r>
            <a:endParaRPr lang="en-US" sz="1800" dirty="0">
              <a:solidFill>
                <a:srgbClr val="3366FF"/>
              </a:solidFill>
            </a:endParaRPr>
          </a:p>
        </p:txBody>
      </p:sp>
      <p:sp>
        <p:nvSpPr>
          <p:cNvPr id="53" name="TextBox 52"/>
          <p:cNvSpPr txBox="1"/>
          <p:nvPr/>
        </p:nvSpPr>
        <p:spPr>
          <a:xfrm>
            <a:off x="3908514" y="959496"/>
            <a:ext cx="253596" cy="338554"/>
          </a:xfrm>
          <a:prstGeom prst="rect">
            <a:avLst/>
          </a:prstGeom>
          <a:noFill/>
        </p:spPr>
        <p:txBody>
          <a:bodyPr wrap="none" rtlCol="0">
            <a:spAutoFit/>
          </a:bodyPr>
          <a:lstStyle/>
          <a:p>
            <a:r>
              <a:rPr lang="en-US" sz="1600" dirty="0" smtClean="0"/>
              <a:t>t</a:t>
            </a:r>
            <a:endParaRPr lang="en-US" sz="1600" dirty="0"/>
          </a:p>
        </p:txBody>
      </p:sp>
      <p:cxnSp>
        <p:nvCxnSpPr>
          <p:cNvPr id="54" name="Straight Connector 53"/>
          <p:cNvCxnSpPr/>
          <p:nvPr/>
        </p:nvCxnSpPr>
        <p:spPr>
          <a:xfrm>
            <a:off x="4051603" y="2153575"/>
            <a:ext cx="1496669" cy="0"/>
          </a:xfrm>
          <a:prstGeom prst="line">
            <a:avLst/>
          </a:prstGeom>
          <a:ln w="63500">
            <a:solidFill>
              <a:srgbClr val="ED411D"/>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221567" y="3459325"/>
            <a:ext cx="2922433" cy="646331"/>
          </a:xfrm>
          <a:prstGeom prst="rect">
            <a:avLst/>
          </a:prstGeom>
          <a:noFill/>
        </p:spPr>
        <p:txBody>
          <a:bodyPr wrap="square" rtlCol="0">
            <a:spAutoFit/>
          </a:bodyPr>
          <a:lstStyle/>
          <a:p>
            <a:r>
              <a:rPr lang="en-US" b="1" dirty="0" smtClean="0"/>
              <a:t>Problem: </a:t>
            </a:r>
            <a:r>
              <a:rPr lang="en-US" dirty="0" smtClean="0"/>
              <a:t>Needs accurate throughput model</a:t>
            </a:r>
          </a:p>
        </p:txBody>
      </p:sp>
      <p:sp>
        <p:nvSpPr>
          <p:cNvPr id="56" name="TextBox 55"/>
          <p:cNvSpPr txBox="1"/>
          <p:nvPr/>
        </p:nvSpPr>
        <p:spPr>
          <a:xfrm>
            <a:off x="5548272" y="2176780"/>
            <a:ext cx="2446188" cy="584775"/>
          </a:xfrm>
          <a:prstGeom prst="rect">
            <a:avLst/>
          </a:prstGeom>
          <a:noFill/>
        </p:spPr>
        <p:txBody>
          <a:bodyPr wrap="square" rtlCol="0">
            <a:spAutoFit/>
          </a:bodyPr>
          <a:lstStyle/>
          <a:p>
            <a:pPr algn="ctr"/>
            <a:r>
              <a:rPr lang="en-US" sz="1600" b="1" dirty="0" smtClean="0">
                <a:solidFill>
                  <a:srgbClr val="ED411D"/>
                </a:solidFill>
              </a:rPr>
              <a:t>Conservative Throughput </a:t>
            </a:r>
          </a:p>
          <a:p>
            <a:pPr algn="ctr"/>
            <a:r>
              <a:rPr lang="en-US" sz="1600" b="1" dirty="0" smtClean="0">
                <a:solidFill>
                  <a:srgbClr val="ED411D"/>
                </a:solidFill>
              </a:rPr>
              <a:t>Prediction</a:t>
            </a:r>
            <a:endParaRPr lang="en-US" sz="1600" b="1" dirty="0">
              <a:solidFill>
                <a:srgbClr val="ED411D"/>
              </a:solidFill>
            </a:endParaRPr>
          </a:p>
        </p:txBody>
      </p:sp>
      <p:sp>
        <p:nvSpPr>
          <p:cNvPr id="3" name="Slide Number Placeholder 2"/>
          <p:cNvSpPr>
            <a:spLocks noGrp="1"/>
          </p:cNvSpPr>
          <p:nvPr>
            <p:ph type="sldNum" sz="quarter" idx="12"/>
          </p:nvPr>
        </p:nvSpPr>
        <p:spPr/>
        <p:txBody>
          <a:bodyPr/>
          <a:lstStyle/>
          <a:p>
            <a:fld id="{81D68F6D-792F-C840-8BAC-1A964D3CE3FA}" type="slidenum">
              <a:rPr lang="en-US" smtClean="0"/>
              <a:t>6</a:t>
            </a:fld>
            <a:endParaRPr lang="en-US"/>
          </a:p>
        </p:txBody>
      </p:sp>
      <p:sp>
        <p:nvSpPr>
          <p:cNvPr id="28" name="TextBox 27"/>
          <p:cNvSpPr txBox="1"/>
          <p:nvPr/>
        </p:nvSpPr>
        <p:spPr>
          <a:xfrm rot="16200000">
            <a:off x="-8926" y="1691192"/>
            <a:ext cx="1521665" cy="923330"/>
          </a:xfrm>
          <a:prstGeom prst="rect">
            <a:avLst/>
          </a:prstGeom>
          <a:noFill/>
        </p:spPr>
        <p:txBody>
          <a:bodyPr wrap="square" rtlCol="0">
            <a:spAutoFit/>
          </a:bodyPr>
          <a:lstStyle/>
          <a:p>
            <a:pPr algn="ctr"/>
            <a:r>
              <a:rPr lang="en-US" b="1" dirty="0" smtClean="0">
                <a:solidFill>
                  <a:srgbClr val="ED411D"/>
                </a:solidFill>
              </a:rPr>
              <a:t>Throughput </a:t>
            </a:r>
            <a:endParaRPr lang="en-US" b="1" dirty="0">
              <a:solidFill>
                <a:srgbClr val="ED411D"/>
              </a:solidFill>
            </a:endParaRPr>
          </a:p>
          <a:p>
            <a:pPr algn="ctr"/>
            <a:r>
              <a:rPr lang="en-US" b="1" dirty="0" smtClean="0">
                <a:solidFill>
                  <a:srgbClr val="A5A5A5"/>
                </a:solidFill>
              </a:rPr>
              <a:t>Bitrate</a:t>
            </a:r>
          </a:p>
          <a:p>
            <a:pPr algn="ctr"/>
            <a:r>
              <a:rPr lang="en-US" dirty="0" smtClean="0"/>
              <a:t> (Mbps)</a:t>
            </a:r>
            <a:endParaRPr lang="en-US" dirty="0"/>
          </a:p>
        </p:txBody>
      </p:sp>
      <p:sp>
        <p:nvSpPr>
          <p:cNvPr id="29" name="Rectangle 28"/>
          <p:cNvSpPr/>
          <p:nvPr/>
        </p:nvSpPr>
        <p:spPr>
          <a:xfrm>
            <a:off x="867871" y="3126114"/>
            <a:ext cx="345701" cy="1343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rot="16200000">
            <a:off x="88505" y="3351356"/>
            <a:ext cx="1521665" cy="646331"/>
          </a:xfrm>
          <a:prstGeom prst="rect">
            <a:avLst/>
          </a:prstGeom>
          <a:noFill/>
        </p:spPr>
        <p:txBody>
          <a:bodyPr wrap="square" rtlCol="0">
            <a:spAutoFit/>
          </a:bodyPr>
          <a:lstStyle/>
          <a:p>
            <a:pPr algn="ctr"/>
            <a:r>
              <a:rPr lang="en-US" b="1" dirty="0" smtClean="0">
                <a:solidFill>
                  <a:srgbClr val="00ACEA"/>
                </a:solidFill>
              </a:rPr>
              <a:t>Buffer size</a:t>
            </a:r>
          </a:p>
          <a:p>
            <a:pPr algn="ctr"/>
            <a:r>
              <a:rPr lang="en-US" dirty="0" smtClean="0"/>
              <a:t> (sec)</a:t>
            </a:r>
            <a:endParaRPr lang="en-US" dirty="0"/>
          </a:p>
        </p:txBody>
      </p:sp>
      <p:sp>
        <p:nvSpPr>
          <p:cNvPr id="2" name="Rectangle 1"/>
          <p:cNvSpPr/>
          <p:nvPr/>
        </p:nvSpPr>
        <p:spPr>
          <a:xfrm>
            <a:off x="0" y="0"/>
            <a:ext cx="9144000" cy="51435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C41E1F"/>
                </a:solidFill>
              </a:rPr>
              <a:t>Solution: learn from video streaming sessions </a:t>
            </a:r>
          </a:p>
          <a:p>
            <a:pPr algn="ctr"/>
            <a:r>
              <a:rPr lang="en-US" sz="3600" dirty="0" smtClean="0">
                <a:solidFill>
                  <a:srgbClr val="C41E1F"/>
                </a:solidFill>
              </a:rPr>
              <a:t>in actual network conditions</a:t>
            </a:r>
            <a:endParaRPr lang="en-US" sz="3600" dirty="0">
              <a:solidFill>
                <a:srgbClr val="C41E1F"/>
              </a:solidFill>
            </a:endParaRPr>
          </a:p>
        </p:txBody>
      </p:sp>
    </p:spTree>
    <p:custDataLst>
      <p:tags r:id="rId1"/>
    </p:custDataLst>
    <p:extLst>
      <p:ext uri="{BB962C8B-B14F-4D97-AF65-F5344CB8AC3E}">
        <p14:creationId xmlns:p14="http://schemas.microsoft.com/office/powerpoint/2010/main" val="678765695"/>
      </p:ext>
    </p:extLst>
  </p:cSld>
  <p:clrMapOvr>
    <a:masterClrMapping/>
  </p:clrMapOvr>
  <mc:AlternateContent xmlns:mc="http://schemas.openxmlformats.org/markup-compatibility/2006" xmlns:p14="http://schemas.microsoft.com/office/powerpoint/2010/main">
    <mc:Choice Requires="p14">
      <p:transition spd="slow" p14:dur="2000" advTm="61695"/>
    </mc:Choice>
    <mc:Fallback xmlns="">
      <p:transition spd="slow" advTm="616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38889E-6 3.45679E-6 L 0.12917 3.45679E-6 " pathEditMode="relative" rAng="0" ptsTypes="AA">
                                      <p:cBhvr>
                                        <p:cTn id="6" dur="1000" fill="hold"/>
                                        <p:tgtEl>
                                          <p:spTgt spid="50"/>
                                        </p:tgtEl>
                                        <p:attrNameLst>
                                          <p:attrName>ppt_x</p:attrName>
                                          <p:attrName>ppt_y</p:attrName>
                                        </p:attrNameLst>
                                      </p:cBhvr>
                                      <p:rCtr x="6458" y="0"/>
                                    </p:animMotion>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9"/>
                                        </p:tgtEl>
                                      </p:cBhvr>
                                    </p:animEffect>
                                    <p:set>
                                      <p:cBhvr>
                                        <p:cTn id="22" dur="1" fill="hold">
                                          <p:stCondLst>
                                            <p:cond delay="499"/>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3.61111E-6 2.83951E-6 L 3.61111E-6 0.06419 " pathEditMode="relative" rAng="0" ptsTypes="AA">
                                      <p:cBhvr>
                                        <p:cTn id="32" dur="1000" fill="hold"/>
                                        <p:tgtEl>
                                          <p:spTgt spid="54"/>
                                        </p:tgtEl>
                                        <p:attrNameLst>
                                          <p:attrName>ppt_x</p:attrName>
                                          <p:attrName>ppt_y</p:attrName>
                                        </p:attrNameLst>
                                      </p:cBhvr>
                                      <p:rCtr x="0" y="3210"/>
                                    </p:animMotion>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1" grpId="0"/>
      <p:bldP spid="52" grpId="0"/>
      <p:bldP spid="55" grpId="0"/>
      <p:bldP spid="56"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06646" y="314083"/>
            <a:ext cx="4629150" cy="642938"/>
          </a:xfrm>
        </p:spPr>
        <p:txBody>
          <a:bodyPr/>
          <a:lstStyle/>
          <a:p>
            <a:pPr algn="ctr"/>
            <a:r>
              <a:rPr lang="en-US" sz="2700" b="1" dirty="0"/>
              <a:t>Reinforcement Learning</a:t>
            </a:r>
          </a:p>
        </p:txBody>
      </p:sp>
      <p:sp>
        <p:nvSpPr>
          <p:cNvPr id="38" name="TextBox 37"/>
          <p:cNvSpPr txBox="1"/>
          <p:nvPr/>
        </p:nvSpPr>
        <p:spPr>
          <a:xfrm>
            <a:off x="1941397" y="4353193"/>
            <a:ext cx="4244432" cy="400110"/>
          </a:xfrm>
          <a:prstGeom prst="rect">
            <a:avLst/>
          </a:prstGeom>
          <a:noFill/>
        </p:spPr>
        <p:txBody>
          <a:bodyPr wrap="none" rtlCol="0">
            <a:spAutoFit/>
          </a:bodyPr>
          <a:lstStyle/>
          <a:p>
            <a:r>
              <a:rPr lang="en-US" sz="2000" dirty="0"/>
              <a:t>Goal: maximize the cumulative reward </a:t>
            </a:r>
            <a:endParaRPr lang="en-US" sz="2000" i="1" dirty="0"/>
          </a:p>
        </p:txBody>
      </p:sp>
      <p:cxnSp>
        <p:nvCxnSpPr>
          <p:cNvPr id="25" name="Straight Arrow Connector 24"/>
          <p:cNvCxnSpPr/>
          <p:nvPr/>
        </p:nvCxnSpPr>
        <p:spPr>
          <a:xfrm flipV="1">
            <a:off x="3235793" y="2728672"/>
            <a:ext cx="1987779" cy="2352"/>
          </a:xfrm>
          <a:prstGeom prst="straightConnector1">
            <a:avLst/>
          </a:prstGeom>
          <a:ln w="22860" cmpd="sng">
            <a:solidFill>
              <a:srgbClr val="000000"/>
            </a:solidFill>
            <a:headEnd type="none" w="med" len="lg"/>
            <a:tailEnd type="triangle" w="med" len="lg"/>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2721219" y="3259965"/>
            <a:ext cx="3378709" cy="697232"/>
            <a:chOff x="2721219" y="3280904"/>
            <a:chExt cx="3378709" cy="822983"/>
          </a:xfrm>
        </p:grpSpPr>
        <p:cxnSp>
          <p:nvCxnSpPr>
            <p:cNvPr id="29" name="Straight Arrow Connector 28"/>
            <p:cNvCxnSpPr/>
            <p:nvPr/>
          </p:nvCxnSpPr>
          <p:spPr>
            <a:xfrm flipH="1" flipV="1">
              <a:off x="6097765" y="3280904"/>
              <a:ext cx="2162" cy="820877"/>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721219" y="3280904"/>
              <a:ext cx="0" cy="820877"/>
            </a:xfrm>
            <a:prstGeom prst="straightConnector1">
              <a:avLst/>
            </a:prstGeom>
            <a:ln w="2286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2721220" y="4101981"/>
              <a:ext cx="3378708" cy="1906"/>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grpSp>
      <p:sp>
        <p:nvSpPr>
          <p:cNvPr id="34" name="Rectangle 33"/>
          <p:cNvSpPr/>
          <p:nvPr/>
        </p:nvSpPr>
        <p:spPr>
          <a:xfrm>
            <a:off x="2206646" y="2064826"/>
            <a:ext cx="1029150" cy="1199842"/>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Agent</a:t>
            </a:r>
            <a:endParaRPr lang="en-US" sz="2000" dirty="0">
              <a:solidFill>
                <a:schemeClr val="tx1"/>
              </a:solidFill>
            </a:endParaRPr>
          </a:p>
        </p:txBody>
      </p:sp>
      <p:sp>
        <p:nvSpPr>
          <p:cNvPr id="35" name="Rectangle 34"/>
          <p:cNvSpPr/>
          <p:nvPr/>
        </p:nvSpPr>
        <p:spPr>
          <a:xfrm>
            <a:off x="5223572" y="2060122"/>
            <a:ext cx="1688092" cy="120454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Environment</a:t>
            </a:r>
            <a:endParaRPr lang="en-US" sz="2000" dirty="0">
              <a:solidFill>
                <a:schemeClr val="tx1"/>
              </a:solidFill>
            </a:endParaRPr>
          </a:p>
        </p:txBody>
      </p:sp>
      <p:grpSp>
        <p:nvGrpSpPr>
          <p:cNvPr id="6" name="Group 5"/>
          <p:cNvGrpSpPr/>
          <p:nvPr/>
        </p:nvGrpSpPr>
        <p:grpSpPr>
          <a:xfrm>
            <a:off x="2719059" y="1470986"/>
            <a:ext cx="3380868" cy="595022"/>
            <a:chOff x="2719059" y="1431657"/>
            <a:chExt cx="3380868" cy="655291"/>
          </a:xfrm>
        </p:grpSpPr>
        <p:cxnSp>
          <p:nvCxnSpPr>
            <p:cNvPr id="28" name="Straight Arrow Connector 27"/>
            <p:cNvCxnSpPr/>
            <p:nvPr/>
          </p:nvCxnSpPr>
          <p:spPr>
            <a:xfrm flipH="1">
              <a:off x="2720466" y="1432832"/>
              <a:ext cx="754" cy="654116"/>
            </a:xfrm>
            <a:prstGeom prst="straightConnector1">
              <a:avLst/>
            </a:prstGeom>
            <a:ln w="2286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2719059" y="1431657"/>
              <a:ext cx="3378708" cy="1906"/>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6097765" y="1431657"/>
              <a:ext cx="2162" cy="649203"/>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3385864" y="3512354"/>
            <a:ext cx="1808251" cy="400111"/>
            <a:chOff x="3385864" y="3533294"/>
            <a:chExt cx="1808251" cy="400111"/>
          </a:xfrm>
        </p:grpSpPr>
        <p:sp>
          <p:nvSpPr>
            <p:cNvPr id="32" name="TextBox 31"/>
            <p:cNvSpPr txBox="1"/>
            <p:nvPr/>
          </p:nvSpPr>
          <p:spPr>
            <a:xfrm>
              <a:off x="3385864" y="3533294"/>
              <a:ext cx="1681294" cy="400111"/>
            </a:xfrm>
            <a:prstGeom prst="rect">
              <a:avLst/>
            </a:prstGeom>
            <a:noFill/>
          </p:spPr>
          <p:txBody>
            <a:bodyPr wrap="none" rtlCol="0">
              <a:spAutoFit/>
            </a:bodyPr>
            <a:lstStyle/>
            <a:p>
              <a:r>
                <a:rPr lang="en-US" sz="2000" dirty="0"/>
                <a:t>Observe state </a:t>
              </a:r>
              <a:endParaRPr lang="en-US" sz="2000" i="1" dirty="0">
                <a:latin typeface="Cambria Math" charset="0"/>
                <a:ea typeface="Cambria Math" charset="0"/>
                <a:cs typeface="Cambria Math" charset="0"/>
              </a:endParaRPr>
            </a:p>
          </p:txBody>
        </p:sp>
        <p:pic>
          <p:nvPicPr>
            <p:cNvPr id="39" name="Picture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7181" y="3640897"/>
              <a:ext cx="246934" cy="257954"/>
            </a:xfrm>
            <a:prstGeom prst="rect">
              <a:avLst/>
            </a:prstGeom>
          </p:spPr>
        </p:pic>
      </p:grpSp>
      <p:grpSp>
        <p:nvGrpSpPr>
          <p:cNvPr id="8" name="Group 7"/>
          <p:cNvGrpSpPr/>
          <p:nvPr/>
        </p:nvGrpSpPr>
        <p:grpSpPr>
          <a:xfrm>
            <a:off x="3385864" y="2271788"/>
            <a:ext cx="1577691" cy="400111"/>
            <a:chOff x="3385864" y="2292728"/>
            <a:chExt cx="1577691" cy="400111"/>
          </a:xfrm>
        </p:grpSpPr>
        <p:sp>
          <p:nvSpPr>
            <p:cNvPr id="27" name="TextBox 26"/>
            <p:cNvSpPr txBox="1"/>
            <p:nvPr/>
          </p:nvSpPr>
          <p:spPr>
            <a:xfrm>
              <a:off x="3385864" y="2292728"/>
              <a:ext cx="1355499" cy="400111"/>
            </a:xfrm>
            <a:prstGeom prst="rect">
              <a:avLst/>
            </a:prstGeom>
            <a:noFill/>
          </p:spPr>
          <p:txBody>
            <a:bodyPr wrap="none" rtlCol="0">
              <a:spAutoFit/>
            </a:bodyPr>
            <a:lstStyle/>
            <a:p>
              <a:r>
                <a:rPr lang="en-US" sz="2000" dirty="0"/>
                <a:t>Take action</a:t>
              </a:r>
              <a:endParaRPr lang="en-US" sz="2000" i="1" dirty="0">
                <a:latin typeface="Cambria Math" charset="0"/>
                <a:ea typeface="Cambria Math" charset="0"/>
                <a:cs typeface="Cambria Math" charset="0"/>
              </a:endParaRPr>
            </a:p>
          </p:txBody>
        </p:sp>
        <p:pic>
          <p:nvPicPr>
            <p:cNvPr id="40" name="Picture 3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0626" y="2401716"/>
              <a:ext cx="282929" cy="260371"/>
            </a:xfrm>
            <a:prstGeom prst="rect">
              <a:avLst/>
            </a:prstGeom>
          </p:spPr>
        </p:pic>
      </p:grpSp>
      <p:grpSp>
        <p:nvGrpSpPr>
          <p:cNvPr id="7" name="Group 6"/>
          <p:cNvGrpSpPr/>
          <p:nvPr/>
        </p:nvGrpSpPr>
        <p:grpSpPr>
          <a:xfrm>
            <a:off x="3786795" y="1061258"/>
            <a:ext cx="1160386" cy="400111"/>
            <a:chOff x="3803169" y="1014144"/>
            <a:chExt cx="1160386" cy="400111"/>
          </a:xfrm>
        </p:grpSpPr>
        <p:sp>
          <p:nvSpPr>
            <p:cNvPr id="33" name="TextBox 32"/>
            <p:cNvSpPr txBox="1"/>
            <p:nvPr/>
          </p:nvSpPr>
          <p:spPr>
            <a:xfrm>
              <a:off x="3803169" y="1014144"/>
              <a:ext cx="971420" cy="400111"/>
            </a:xfrm>
            <a:prstGeom prst="rect">
              <a:avLst/>
            </a:prstGeom>
            <a:noFill/>
          </p:spPr>
          <p:txBody>
            <a:bodyPr wrap="none" rtlCol="0">
              <a:spAutoFit/>
            </a:bodyPr>
            <a:lstStyle/>
            <a:p>
              <a:r>
                <a:rPr lang="en-US" sz="2000" dirty="0"/>
                <a:t>Reward</a:t>
              </a:r>
              <a:endParaRPr lang="en-US" sz="2000" i="1" dirty="0">
                <a:latin typeface="Cambria Math" charset="0"/>
                <a:ea typeface="Cambria Math" charset="0"/>
                <a:cs typeface="Cambria Math" charset="0"/>
              </a:endParaRPr>
            </a:p>
          </p:txBody>
        </p:sp>
        <p:pic>
          <p:nvPicPr>
            <p:cNvPr id="41" name="Picture 4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36457" y="1126955"/>
              <a:ext cx="227098" cy="233207"/>
            </a:xfrm>
            <a:prstGeom prst="rect">
              <a:avLst/>
            </a:prstGeom>
          </p:spPr>
        </p:pic>
      </p:grpSp>
      <p:pic>
        <p:nvPicPr>
          <p:cNvPr id="42" name="Picture 4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67618" y="4350648"/>
            <a:ext cx="639120" cy="565101"/>
          </a:xfrm>
          <a:prstGeom prst="rect">
            <a:avLst/>
          </a:prstGeom>
        </p:spPr>
      </p:pic>
      <p:sp>
        <p:nvSpPr>
          <p:cNvPr id="3" name="Slide Number Placeholder 2"/>
          <p:cNvSpPr>
            <a:spLocks noGrp="1"/>
          </p:cNvSpPr>
          <p:nvPr>
            <p:ph type="sldNum" sz="quarter" idx="12"/>
          </p:nvPr>
        </p:nvSpPr>
        <p:spPr/>
        <p:txBody>
          <a:bodyPr/>
          <a:lstStyle/>
          <a:p>
            <a:fld id="{81D68F6D-792F-C840-8BAC-1A964D3CE3FA}" type="slidenum">
              <a:rPr lang="en-US" smtClean="0"/>
              <a:t>7</a:t>
            </a:fld>
            <a:endParaRPr lang="en-US"/>
          </a:p>
        </p:txBody>
      </p:sp>
    </p:spTree>
    <p:custDataLst>
      <p:tags r:id="rId1"/>
    </p:custDataLst>
    <p:extLst>
      <p:ext uri="{BB962C8B-B14F-4D97-AF65-F5344CB8AC3E}">
        <p14:creationId xmlns:p14="http://schemas.microsoft.com/office/powerpoint/2010/main" val="1096219443"/>
      </p:ext>
    </p:extLst>
  </p:cSld>
  <p:clrMapOvr>
    <a:masterClrMapping/>
  </p:clrMapOvr>
  <mc:AlternateContent xmlns:mc="http://schemas.openxmlformats.org/markup-compatibility/2006" xmlns:p14="http://schemas.microsoft.com/office/powerpoint/2010/main">
    <mc:Choice Requires="p14">
      <p:transition spd="slow" p14:dur="2000" advTm="42130"/>
    </mc:Choice>
    <mc:Fallback xmlns="">
      <p:transition spd="slow" advTm="421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350"/>
                                        <p:tgtEl>
                                          <p:spTgt spid="4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3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4555" y="659760"/>
            <a:ext cx="6287730" cy="424442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9654" y="775871"/>
            <a:ext cx="2568038" cy="39507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067005" y="3222248"/>
            <a:ext cx="936514" cy="430887"/>
          </a:xfrm>
          <a:prstGeom prst="rect">
            <a:avLst/>
          </a:prstGeom>
          <a:noFill/>
        </p:spPr>
        <p:txBody>
          <a:bodyPr wrap="square" rtlCol="0">
            <a:spAutoFit/>
          </a:bodyPr>
          <a:lstStyle/>
          <a:p>
            <a:r>
              <a:rPr lang="en-US" sz="2200" dirty="0" smtClean="0"/>
              <a:t>Action </a:t>
            </a:r>
            <a:endParaRPr lang="en-US" sz="2200" dirty="0"/>
          </a:p>
        </p:txBody>
      </p:sp>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2301" y="3341436"/>
            <a:ext cx="295366" cy="233743"/>
          </a:xfrm>
          <a:prstGeom prst="rect">
            <a:avLst/>
          </a:prstGeom>
        </p:spPr>
      </p:pic>
      <p:cxnSp>
        <p:nvCxnSpPr>
          <p:cNvPr id="27" name="Straight Arrow Connector 26"/>
          <p:cNvCxnSpPr/>
          <p:nvPr/>
        </p:nvCxnSpPr>
        <p:spPr>
          <a:xfrm flipV="1">
            <a:off x="7921012" y="1499316"/>
            <a:ext cx="0" cy="613113"/>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6270666" y="3465747"/>
            <a:ext cx="389698" cy="285"/>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4667" y="896890"/>
            <a:ext cx="252850" cy="227137"/>
          </a:xfrm>
          <a:prstGeom prst="rect">
            <a:avLst/>
          </a:prstGeom>
        </p:spPr>
      </p:pic>
      <p:sp>
        <p:nvSpPr>
          <p:cNvPr id="30" name="Title 1"/>
          <p:cNvSpPr txBox="1">
            <a:spLocks/>
          </p:cNvSpPr>
          <p:nvPr/>
        </p:nvSpPr>
        <p:spPr>
          <a:xfrm>
            <a:off x="925729" y="61872"/>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err="1" smtClean="0"/>
              <a:t>Pensieve</a:t>
            </a:r>
            <a:r>
              <a:rPr lang="en-US" sz="2700" b="1" dirty="0" smtClean="0"/>
              <a:t> </a:t>
            </a:r>
            <a:r>
              <a:rPr lang="en-US" sz="2700" b="1" dirty="0"/>
              <a:t>D</a:t>
            </a:r>
            <a:r>
              <a:rPr lang="en-US" sz="2700" b="1" dirty="0" smtClean="0"/>
              <a:t>esign</a:t>
            </a:r>
            <a:endParaRPr lang="en-US" sz="2700" b="1" dirty="0"/>
          </a:p>
        </p:txBody>
      </p:sp>
      <p:sp>
        <p:nvSpPr>
          <p:cNvPr id="31" name="TextBox 30"/>
          <p:cNvSpPr txBox="1"/>
          <p:nvPr/>
        </p:nvSpPr>
        <p:spPr>
          <a:xfrm>
            <a:off x="166450" y="775871"/>
            <a:ext cx="786809" cy="430887"/>
          </a:xfrm>
          <a:prstGeom prst="rect">
            <a:avLst/>
          </a:prstGeom>
          <a:noFill/>
        </p:spPr>
        <p:txBody>
          <a:bodyPr wrap="square" rtlCol="0">
            <a:spAutoFit/>
          </a:bodyPr>
          <a:lstStyle/>
          <a:p>
            <a:r>
              <a:rPr lang="en-US" sz="2200" dirty="0" smtClean="0"/>
              <a:t>State</a:t>
            </a:r>
            <a:endParaRPr lang="en-US" sz="2200" dirty="0"/>
          </a:p>
        </p:txBody>
      </p:sp>
      <p:pic>
        <p:nvPicPr>
          <p:cNvPr id="67" name="Picture 6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580" y="659760"/>
            <a:ext cx="6287729" cy="4244425"/>
          </a:xfrm>
          <a:prstGeom prst="rect">
            <a:avLst/>
          </a:prstGeom>
          <a:ln>
            <a:noFill/>
          </a:ln>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586" y="738090"/>
            <a:ext cx="2705100" cy="4025900"/>
          </a:xfrm>
          <a:prstGeom prst="rect">
            <a:avLst/>
          </a:prstGeom>
        </p:spPr>
      </p:pic>
      <p:grpSp>
        <p:nvGrpSpPr>
          <p:cNvPr id="38" name="Group 37"/>
          <p:cNvGrpSpPr/>
          <p:nvPr/>
        </p:nvGrpSpPr>
        <p:grpSpPr>
          <a:xfrm>
            <a:off x="6674139" y="2128488"/>
            <a:ext cx="2403002" cy="1845939"/>
            <a:chOff x="6136341" y="1953553"/>
            <a:chExt cx="2672786" cy="2053186"/>
          </a:xfrm>
        </p:grpSpPr>
        <p:pic>
          <p:nvPicPr>
            <p:cNvPr id="39" name="Picture 3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36345" y="1953554"/>
              <a:ext cx="2672782" cy="1761766"/>
            </a:xfrm>
            <a:prstGeom prst="rect">
              <a:avLst/>
            </a:prstGeom>
          </p:spPr>
        </p:pic>
        <p:pic>
          <p:nvPicPr>
            <p:cNvPr id="40" name="Picture 3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5659" y="2682829"/>
              <a:ext cx="680599" cy="479141"/>
            </a:xfrm>
            <a:prstGeom prst="rect">
              <a:avLst/>
            </a:prstGeom>
          </p:spPr>
        </p:pic>
        <p:sp>
          <p:nvSpPr>
            <p:cNvPr id="41" name="Rectangle 40"/>
            <p:cNvSpPr/>
            <p:nvPr/>
          </p:nvSpPr>
          <p:spPr>
            <a:xfrm>
              <a:off x="6136345" y="1953553"/>
              <a:ext cx="2672782" cy="1993737"/>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136341" y="3720065"/>
              <a:ext cx="1857728" cy="2319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136341" y="3720065"/>
              <a:ext cx="1086687" cy="231971"/>
            </a:xfrm>
            <a:prstGeom prst="rect">
              <a:avLst/>
            </a:prstGeom>
            <a:solidFill>
              <a:srgbClr val="D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136343" y="3717097"/>
              <a:ext cx="2672784" cy="231971"/>
            </a:xfrm>
            <a:prstGeom prst="rect">
              <a:avLst/>
            </a:prstGeom>
            <a:no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058687" y="3677713"/>
              <a:ext cx="329026" cy="329026"/>
            </a:xfrm>
            <a:prstGeom prst="ellipse">
              <a:avLst/>
            </a:prstGeom>
            <a:solidFill>
              <a:schemeClr val="bg1"/>
            </a:solidFill>
            <a:ln w="6350">
              <a:solidFill>
                <a:schemeClr val="bg1">
                  <a:lumMod val="85000"/>
                </a:schemeClr>
              </a:solidFill>
            </a:ln>
            <a:effectLst>
              <a:outerShdw blurRad="50800" dist="76200" dir="2700000" sx="83000" sy="8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154789" y="3778176"/>
              <a:ext cx="128099" cy="128099"/>
            </a:xfrm>
            <a:prstGeom prst="ellipse">
              <a:avLst/>
            </a:prstGeom>
            <a:solidFill>
              <a:schemeClr val="bg1">
                <a:lumMod val="6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180066" y="3920979"/>
            <a:ext cx="6774301" cy="1091466"/>
            <a:chOff x="1180066" y="3920979"/>
            <a:chExt cx="6774301" cy="1091466"/>
          </a:xfrm>
        </p:grpSpPr>
        <p:cxnSp>
          <p:nvCxnSpPr>
            <p:cNvPr id="22" name="Straight Arrow Connector 21"/>
            <p:cNvCxnSpPr/>
            <p:nvPr/>
          </p:nvCxnSpPr>
          <p:spPr>
            <a:xfrm>
              <a:off x="1180066" y="5005700"/>
              <a:ext cx="6774301" cy="0"/>
            </a:xfrm>
            <a:prstGeom prst="straightConnector1">
              <a:avLst/>
            </a:prstGeom>
            <a:ln w="1905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7954367" y="3920979"/>
              <a:ext cx="0" cy="1091466"/>
            </a:xfrm>
            <a:prstGeom prst="straightConnector1">
              <a:avLst/>
            </a:prstGeom>
            <a:ln w="1905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1189980" y="4733319"/>
              <a:ext cx="0" cy="274320"/>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9" name="Rectangle 28"/>
          <p:cNvSpPr/>
          <p:nvPr/>
        </p:nvSpPr>
        <p:spPr>
          <a:xfrm>
            <a:off x="6671263" y="2121346"/>
            <a:ext cx="2405878" cy="19324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Environment</a:t>
            </a:r>
            <a:endParaRPr lang="en-US" sz="2200" dirty="0">
              <a:solidFill>
                <a:schemeClr val="tx1"/>
              </a:solidFill>
            </a:endParaRPr>
          </a:p>
        </p:txBody>
      </p:sp>
      <p:cxnSp>
        <p:nvCxnSpPr>
          <p:cNvPr id="85" name="Straight Arrow Connector 84"/>
          <p:cNvCxnSpPr/>
          <p:nvPr/>
        </p:nvCxnSpPr>
        <p:spPr>
          <a:xfrm>
            <a:off x="5805061" y="3465747"/>
            <a:ext cx="846154" cy="1784"/>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grpSp>
        <p:nvGrpSpPr>
          <p:cNvPr id="59" name="Group 58"/>
          <p:cNvGrpSpPr/>
          <p:nvPr/>
        </p:nvGrpSpPr>
        <p:grpSpPr>
          <a:xfrm>
            <a:off x="4835474" y="347247"/>
            <a:ext cx="3833917" cy="1146310"/>
            <a:chOff x="4786168" y="940391"/>
            <a:chExt cx="3814576" cy="1003754"/>
          </a:xfrm>
        </p:grpSpPr>
        <p:grpSp>
          <p:nvGrpSpPr>
            <p:cNvPr id="61" name="Group 60"/>
            <p:cNvGrpSpPr/>
            <p:nvPr/>
          </p:nvGrpSpPr>
          <p:grpSpPr>
            <a:xfrm>
              <a:off x="4786168" y="940391"/>
              <a:ext cx="3814576" cy="1003754"/>
              <a:chOff x="4823961" y="675236"/>
              <a:chExt cx="3814576" cy="1003754"/>
            </a:xfrm>
          </p:grpSpPr>
          <p:grpSp>
            <p:nvGrpSpPr>
              <p:cNvPr id="63" name="Group 62"/>
              <p:cNvGrpSpPr/>
              <p:nvPr/>
            </p:nvGrpSpPr>
            <p:grpSpPr>
              <a:xfrm>
                <a:off x="4823961" y="675236"/>
                <a:ext cx="3814576" cy="1003754"/>
                <a:chOff x="4823961" y="675236"/>
                <a:chExt cx="3814576" cy="1003754"/>
              </a:xfrm>
            </p:grpSpPr>
            <p:sp>
              <p:nvSpPr>
                <p:cNvPr id="65" name="Rectangle 64"/>
                <p:cNvSpPr/>
                <p:nvPr/>
              </p:nvSpPr>
              <p:spPr>
                <a:xfrm>
                  <a:off x="4894376" y="675236"/>
                  <a:ext cx="3676863" cy="10037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6" name="TextBox 65"/>
                    <p:cNvSpPr txBox="1"/>
                    <p:nvPr/>
                  </p:nvSpPr>
                  <p:spPr>
                    <a:xfrm>
                      <a:off x="4823961" y="1020272"/>
                      <a:ext cx="3814576" cy="323402"/>
                    </a:xfrm>
                    <a:prstGeom prst="rect">
                      <a:avLst/>
                    </a:prstGeom>
                    <a:noFill/>
                    <a:ln w="19050" cmpd="sng">
                      <a:noFill/>
                    </a:ln>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800" b="0" i="1" smtClean="0">
                                <a:latin typeface="Cambria Math" charset="0"/>
                              </a:rPr>
                              <m:t>+ </m:t>
                            </m:r>
                            <m:r>
                              <a:rPr lang="en-US" sz="1800" b="0" i="1" smtClean="0">
                                <a:latin typeface="Cambria Math" charset="0"/>
                              </a:rPr>
                              <m:t>𝑞</m:t>
                            </m:r>
                            <m:d>
                              <m:dPr>
                                <m:ctrlPr>
                                  <a:rPr lang="en-US"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rPr>
                                      <m:t>𝑏</m:t>
                                    </m:r>
                                  </m:e>
                                  <m:sub>
                                    <m:r>
                                      <a:rPr lang="en-US" sz="1800" b="0" i="1" smtClean="0">
                                        <a:latin typeface="Cambria Math" charset="0"/>
                                      </a:rPr>
                                      <m:t>𝑡</m:t>
                                    </m:r>
                                  </m:sub>
                                </m:sSub>
                              </m:e>
                            </m:d>
                            <m:r>
                              <a:rPr lang="en-US" sz="1800" b="0" i="1" smtClean="0">
                                <a:latin typeface="Cambria Math" charset="0"/>
                              </a:rPr>
                              <m:t>−</m:t>
                            </m:r>
                            <m:r>
                              <a:rPr lang="en-US" sz="1800" b="0" i="1" smtClean="0">
                                <a:latin typeface="Cambria Math" charset="0"/>
                                <a:ea typeface="Cambria Math" charset="0"/>
                                <a:cs typeface="Cambria Math" charset="0"/>
                              </a:rPr>
                              <m:t>𝜇</m:t>
                            </m:r>
                            <m:sSub>
                              <m:sSubPr>
                                <m:ctrlPr>
                                  <a:rPr lang="en-US" sz="1800" b="0" i="1" smtClean="0">
                                    <a:latin typeface="Cambria Math" charset="0"/>
                                    <a:ea typeface="Cambria Math" charset="0"/>
                                    <a:cs typeface="Cambria Math" charset="0"/>
                                  </a:rPr>
                                </m:ctrlPr>
                              </m:sSubPr>
                              <m:e>
                                <m:r>
                                  <a:rPr lang="en-US" sz="1800" b="0" i="1" smtClean="0">
                                    <a:latin typeface="Cambria Math" charset="0"/>
                                    <a:ea typeface="Cambria Math" charset="0"/>
                                    <a:cs typeface="Cambria Math" charset="0"/>
                                  </a:rPr>
                                  <m:t>𝑇</m:t>
                                </m:r>
                              </m:e>
                              <m:sub>
                                <m:r>
                                  <a:rPr lang="en-US" sz="1800" b="0" i="1" smtClean="0">
                                    <a:latin typeface="Cambria Math" charset="0"/>
                                    <a:ea typeface="Cambria Math" charset="0"/>
                                    <a:cs typeface="Cambria Math" charset="0"/>
                                  </a:rPr>
                                  <m:t>𝑡</m:t>
                                </m:r>
                              </m:sub>
                            </m:sSub>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𝜆</m:t>
                            </m:r>
                            <m:d>
                              <m:dPr>
                                <m:begChr m:val="|"/>
                                <m:endChr m:val="|"/>
                                <m:ctrlPr>
                                  <a:rPr lang="hr-HR" sz="1800" b="0" i="1" smtClean="0">
                                    <a:latin typeface="Cambria Math" charset="0"/>
                                    <a:ea typeface="Cambria Math" charset="0"/>
                                    <a:cs typeface="Cambria Math" charset="0"/>
                                  </a:rPr>
                                </m:ctrlPr>
                              </m:dPr>
                              <m:e>
                                <m:r>
                                  <a:rPr lang="en-US" sz="1800" i="1">
                                    <a:latin typeface="Cambria Math" charset="0"/>
                                  </a:rPr>
                                  <m:t>𝑞</m:t>
                                </m:r>
                                <m:d>
                                  <m:dPr>
                                    <m:ctrlPr>
                                      <a:rPr lang="en-US" sz="1800" i="1">
                                        <a:latin typeface="Cambria Math" charset="0"/>
                                      </a:rPr>
                                    </m:ctrlPr>
                                  </m:dPr>
                                  <m:e>
                                    <m:sSub>
                                      <m:sSubPr>
                                        <m:ctrlPr>
                                          <a:rPr lang="en-US" sz="1800" i="1" smtClean="0">
                                            <a:latin typeface="Cambria Math" charset="0"/>
                                          </a:rPr>
                                        </m:ctrlPr>
                                      </m:sSubPr>
                                      <m:e>
                                        <m:r>
                                          <a:rPr lang="en-US" sz="1800" b="0" i="1" smtClean="0">
                                            <a:latin typeface="Cambria Math" charset="0"/>
                                          </a:rPr>
                                          <m:t>𝑏</m:t>
                                        </m:r>
                                      </m:e>
                                      <m:sub>
                                        <m:r>
                                          <a:rPr lang="en-US" sz="1800" i="1">
                                            <a:latin typeface="Cambria Math" charset="0"/>
                                          </a:rPr>
                                          <m:t>𝑡</m:t>
                                        </m:r>
                                      </m:sub>
                                    </m:sSub>
                                  </m:e>
                                </m:d>
                                <m:r>
                                  <a:rPr lang="en-US" sz="1800" b="0" i="1" smtClean="0">
                                    <a:latin typeface="Cambria Math" charset="0"/>
                                  </a:rPr>
                                  <m:t>−</m:t>
                                </m:r>
                                <m:r>
                                  <a:rPr lang="en-US" sz="1800" i="1">
                                    <a:latin typeface="Cambria Math" charset="0"/>
                                  </a:rPr>
                                  <m:t>𝑞</m:t>
                                </m:r>
                                <m:d>
                                  <m:dPr>
                                    <m:ctrlPr>
                                      <a:rPr lang="en-US" sz="1800" i="1">
                                        <a:latin typeface="Cambria Math" charset="0"/>
                                      </a:rPr>
                                    </m:ctrlPr>
                                  </m:dPr>
                                  <m:e>
                                    <m:sSub>
                                      <m:sSubPr>
                                        <m:ctrlPr>
                                          <a:rPr lang="en-US" sz="1800" i="1" smtClean="0">
                                            <a:latin typeface="Cambria Math" charset="0"/>
                                          </a:rPr>
                                        </m:ctrlPr>
                                      </m:sSubPr>
                                      <m:e>
                                        <m:r>
                                          <a:rPr lang="en-US" sz="1800" b="0" i="1" smtClean="0">
                                            <a:latin typeface="Cambria Math" charset="0"/>
                                          </a:rPr>
                                          <m:t>𝑏</m:t>
                                        </m:r>
                                      </m:e>
                                      <m:sub>
                                        <m:r>
                                          <a:rPr lang="en-US" sz="1800" i="1">
                                            <a:latin typeface="Cambria Math" charset="0"/>
                                          </a:rPr>
                                          <m:t>𝑡</m:t>
                                        </m:r>
                                        <m:r>
                                          <a:rPr lang="en-US" sz="1800" b="0" i="1" smtClean="0">
                                            <a:latin typeface="Cambria Math" charset="0"/>
                                          </a:rPr>
                                          <m:t>−1</m:t>
                                        </m:r>
                                      </m:sub>
                                    </m:sSub>
                                  </m:e>
                                </m:d>
                              </m:e>
                            </m:d>
                          </m:oMath>
                        </m:oMathPara>
                      </a14:m>
                      <a:endParaRPr lang="en-US" sz="1800" i="1" dirty="0"/>
                    </a:p>
                  </p:txBody>
                </p:sp>
              </mc:Choice>
              <mc:Fallback xmlns="">
                <p:sp>
                  <p:nvSpPr>
                    <p:cNvPr id="66" name="TextBox 65"/>
                    <p:cNvSpPr txBox="1">
                      <a:spLocks noRot="1" noChangeAspect="1" noMove="1" noResize="1" noEditPoints="1" noAdjustHandles="1" noChangeArrowheads="1" noChangeShapeType="1" noTextEdit="1"/>
                    </p:cNvSpPr>
                    <p:nvPr/>
                  </p:nvSpPr>
                  <p:spPr>
                    <a:xfrm>
                      <a:off x="4823961" y="1020272"/>
                      <a:ext cx="3814576" cy="323402"/>
                    </a:xfrm>
                    <a:prstGeom prst="rect">
                      <a:avLst/>
                    </a:prstGeom>
                    <a:blipFill rotWithShape="0">
                      <a:blip r:embed="rId10"/>
                      <a:stretch>
                        <a:fillRect t="-98333" b="-123333"/>
                      </a:stretch>
                    </a:blipFill>
                    <a:ln w="19050" cmpd="sng">
                      <a:noFill/>
                    </a:ln>
                  </p:spPr>
                  <p:txBody>
                    <a:bodyPr/>
                    <a:lstStyle/>
                    <a:p>
                      <a:r>
                        <a:rPr lang="en-US">
                          <a:noFill/>
                        </a:rPr>
                        <a:t> </a:t>
                      </a:r>
                    </a:p>
                  </p:txBody>
                </p:sp>
              </mc:Fallback>
            </mc:AlternateContent>
          </p:grpSp>
          <p:sp>
            <p:nvSpPr>
              <p:cNvPr id="64" name="TextBox 63"/>
              <p:cNvSpPr txBox="1"/>
              <p:nvPr/>
            </p:nvSpPr>
            <p:spPr>
              <a:xfrm>
                <a:off x="4964742" y="677967"/>
                <a:ext cx="1276125" cy="377302"/>
              </a:xfrm>
              <a:prstGeom prst="rect">
                <a:avLst/>
              </a:prstGeom>
              <a:noFill/>
            </p:spPr>
            <p:txBody>
              <a:bodyPr wrap="none" rtlCol="0">
                <a:spAutoFit/>
              </a:bodyPr>
              <a:lstStyle/>
              <a:p>
                <a:r>
                  <a:rPr lang="en-US" sz="2200" b="1" dirty="0" smtClean="0"/>
                  <a:t>Reward</a:t>
                </a:r>
                <a:r>
                  <a:rPr lang="en-US" sz="1600" b="1" dirty="0" smtClean="0"/>
                  <a:t> </a:t>
                </a:r>
                <a:r>
                  <a:rPr lang="en-US" sz="2200" dirty="0" err="1" smtClean="0"/>
                  <a:t>r</a:t>
                </a:r>
                <a:r>
                  <a:rPr lang="en-US" sz="2200" baseline="-25000" dirty="0" err="1" smtClean="0"/>
                  <a:t>t</a:t>
                </a:r>
                <a:endParaRPr lang="en-US" sz="2200" dirty="0"/>
              </a:p>
            </p:txBody>
          </p:sp>
        </p:grpSp>
        <p:sp>
          <p:nvSpPr>
            <p:cNvPr id="62" name="TextBox 61"/>
            <p:cNvSpPr txBox="1"/>
            <p:nvPr/>
          </p:nvSpPr>
          <p:spPr>
            <a:xfrm>
              <a:off x="4880870" y="1571000"/>
              <a:ext cx="3566680" cy="296451"/>
            </a:xfrm>
            <a:prstGeom prst="rect">
              <a:avLst/>
            </a:prstGeom>
            <a:noFill/>
          </p:spPr>
          <p:txBody>
            <a:bodyPr wrap="none" rtlCol="0">
              <a:spAutoFit/>
            </a:bodyPr>
            <a:lstStyle/>
            <a:p>
              <a:r>
                <a:rPr lang="en-US" sz="1600" b="1" dirty="0" smtClean="0">
                  <a:solidFill>
                    <a:srgbClr val="3365FF"/>
                  </a:solidFill>
                </a:rPr>
                <a:t>+ (bitrate) - (</a:t>
              </a:r>
              <a:r>
                <a:rPr lang="en-US" sz="1600" b="1" dirty="0" err="1" smtClean="0">
                  <a:solidFill>
                    <a:srgbClr val="3365FF"/>
                  </a:solidFill>
                </a:rPr>
                <a:t>rebuffering</a:t>
              </a:r>
              <a:r>
                <a:rPr lang="en-US" sz="1600" b="1" dirty="0" smtClean="0">
                  <a:solidFill>
                    <a:srgbClr val="3365FF"/>
                  </a:solidFill>
                </a:rPr>
                <a:t>) - (smoothness)</a:t>
              </a:r>
              <a:endParaRPr lang="en-US" sz="1600" b="1" dirty="0">
                <a:solidFill>
                  <a:srgbClr val="3365FF"/>
                </a:solidFill>
              </a:endParaRPr>
            </a:p>
          </p:txBody>
        </p:sp>
      </p:grpSp>
      <p:sp>
        <p:nvSpPr>
          <p:cNvPr id="87" name="Oval 86"/>
          <p:cNvSpPr/>
          <p:nvPr/>
        </p:nvSpPr>
        <p:spPr>
          <a:xfrm>
            <a:off x="5727305" y="3430462"/>
            <a:ext cx="73978" cy="73978"/>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7" name="Picture 136" descr="Screen Shot 2016-07-15 at 8.47.09 PM.png"/>
          <p:cNvPicPr>
            <a:picLocks noChangeAspect="1"/>
          </p:cNvPicPr>
          <p:nvPr/>
        </p:nvPicPr>
        <p:blipFill>
          <a:blip r:embed="rId11" cstate="screen">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5611763" y="2014408"/>
            <a:ext cx="642607" cy="2544263"/>
          </a:xfrm>
          <a:prstGeom prst="rect">
            <a:avLst/>
          </a:prstGeom>
        </p:spPr>
      </p:pic>
      <p:sp>
        <p:nvSpPr>
          <p:cNvPr id="80" name="Rectangle 79"/>
          <p:cNvSpPr/>
          <p:nvPr/>
        </p:nvSpPr>
        <p:spPr>
          <a:xfrm>
            <a:off x="6681863" y="3222248"/>
            <a:ext cx="821522" cy="48699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720P</a:t>
            </a:r>
            <a:endParaRPr lang="en-US" sz="1800" dirty="0"/>
          </a:p>
        </p:txBody>
      </p:sp>
      <p:sp>
        <p:nvSpPr>
          <p:cNvPr id="81" name="TextBox 80"/>
          <p:cNvSpPr txBox="1"/>
          <p:nvPr/>
        </p:nvSpPr>
        <p:spPr>
          <a:xfrm>
            <a:off x="5101573" y="2159469"/>
            <a:ext cx="654346" cy="369332"/>
          </a:xfrm>
          <a:prstGeom prst="rect">
            <a:avLst/>
          </a:prstGeom>
          <a:noFill/>
        </p:spPr>
        <p:txBody>
          <a:bodyPr wrap="none" rtlCol="0">
            <a:spAutoFit/>
          </a:bodyPr>
          <a:lstStyle/>
          <a:p>
            <a:r>
              <a:rPr lang="en-US" smtClean="0"/>
              <a:t>240P</a:t>
            </a:r>
            <a:endParaRPr lang="en-US"/>
          </a:p>
        </p:txBody>
      </p:sp>
      <p:sp>
        <p:nvSpPr>
          <p:cNvPr id="82" name="TextBox 81"/>
          <p:cNvSpPr txBox="1"/>
          <p:nvPr/>
        </p:nvSpPr>
        <p:spPr>
          <a:xfrm>
            <a:off x="5110848" y="2740388"/>
            <a:ext cx="793364" cy="369332"/>
          </a:xfrm>
          <a:prstGeom prst="rect">
            <a:avLst/>
          </a:prstGeom>
          <a:noFill/>
        </p:spPr>
        <p:txBody>
          <a:bodyPr wrap="square" rtlCol="0">
            <a:spAutoFit/>
          </a:bodyPr>
          <a:lstStyle/>
          <a:p>
            <a:r>
              <a:rPr lang="en-US" smtClean="0"/>
              <a:t>360P</a:t>
            </a:r>
            <a:endParaRPr lang="en-US"/>
          </a:p>
        </p:txBody>
      </p:sp>
      <p:sp>
        <p:nvSpPr>
          <p:cNvPr id="83" name="TextBox 82"/>
          <p:cNvSpPr txBox="1"/>
          <p:nvPr/>
        </p:nvSpPr>
        <p:spPr>
          <a:xfrm>
            <a:off x="5107160" y="3273717"/>
            <a:ext cx="654346" cy="369332"/>
          </a:xfrm>
          <a:prstGeom prst="rect">
            <a:avLst/>
          </a:prstGeom>
          <a:noFill/>
        </p:spPr>
        <p:txBody>
          <a:bodyPr wrap="none" rtlCol="0">
            <a:spAutoFit/>
          </a:bodyPr>
          <a:lstStyle/>
          <a:p>
            <a:r>
              <a:rPr lang="en-US" smtClean="0"/>
              <a:t>720P</a:t>
            </a:r>
            <a:endParaRPr lang="en-US"/>
          </a:p>
        </p:txBody>
      </p:sp>
      <p:sp>
        <p:nvSpPr>
          <p:cNvPr id="84" name="TextBox 83"/>
          <p:cNvSpPr txBox="1"/>
          <p:nvPr/>
        </p:nvSpPr>
        <p:spPr>
          <a:xfrm>
            <a:off x="5067005" y="3854669"/>
            <a:ext cx="793364" cy="369332"/>
          </a:xfrm>
          <a:prstGeom prst="rect">
            <a:avLst/>
          </a:prstGeom>
          <a:noFill/>
        </p:spPr>
        <p:txBody>
          <a:bodyPr wrap="square" rtlCol="0">
            <a:spAutoFit/>
          </a:bodyPr>
          <a:lstStyle/>
          <a:p>
            <a:r>
              <a:rPr lang="en-US" smtClean="0"/>
              <a:t>1080P</a:t>
            </a:r>
            <a:endParaRPr lang="en-US"/>
          </a:p>
        </p:txBody>
      </p:sp>
      <p:sp>
        <p:nvSpPr>
          <p:cNvPr id="89" name="Trapezoid 88"/>
          <p:cNvSpPr/>
          <p:nvPr/>
        </p:nvSpPr>
        <p:spPr>
          <a:xfrm rot="5400000">
            <a:off x="2470517" y="2187093"/>
            <a:ext cx="3132464" cy="1980875"/>
          </a:xfrm>
          <a:prstGeom prst="trapezoid">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32"/>
          <p:cNvGrpSpPr/>
          <p:nvPr/>
        </p:nvGrpSpPr>
        <p:grpSpPr>
          <a:xfrm rot="5400000">
            <a:off x="3465029" y="2864276"/>
            <a:ext cx="1231248" cy="735633"/>
            <a:chOff x="1040728" y="3511051"/>
            <a:chExt cx="2777155" cy="1642242"/>
          </a:xfrm>
          <a:effectLst/>
        </p:grpSpPr>
        <p:sp>
          <p:nvSpPr>
            <p:cNvPr id="91" name="Freeform 90"/>
            <p:cNvSpPr/>
            <p:nvPr/>
          </p:nvSpPr>
          <p:spPr>
            <a:xfrm>
              <a:off x="1040728" y="3511051"/>
              <a:ext cx="1384147" cy="818378"/>
            </a:xfrm>
            <a:custGeom>
              <a:avLst/>
              <a:gdLst>
                <a:gd name="connsiteX0" fmla="*/ 0 w 1171320"/>
                <a:gd name="connsiteY0" fmla="*/ 0 h 480831"/>
                <a:gd name="connsiteX1" fmla="*/ 715121 w 1171320"/>
                <a:gd name="connsiteY1" fmla="*/ 147948 h 480831"/>
                <a:gd name="connsiteX2" fmla="*/ 1171320 w 1171320"/>
                <a:gd name="connsiteY2" fmla="*/ 480831 h 480831"/>
              </a:gdLst>
              <a:ahLst/>
              <a:cxnLst>
                <a:cxn ang="0">
                  <a:pos x="connsiteX0" y="connsiteY0"/>
                </a:cxn>
                <a:cxn ang="0">
                  <a:pos x="connsiteX1" y="connsiteY1"/>
                </a:cxn>
                <a:cxn ang="0">
                  <a:pos x="connsiteX2" y="connsiteY2"/>
                </a:cxn>
              </a:cxnLst>
              <a:rect l="l" t="t" r="r" b="b"/>
              <a:pathLst>
                <a:path w="1171320" h="480831">
                  <a:moveTo>
                    <a:pt x="0" y="0"/>
                  </a:moveTo>
                  <a:cubicBezTo>
                    <a:pt x="259950" y="33905"/>
                    <a:pt x="519901" y="67810"/>
                    <a:pt x="715121" y="147948"/>
                  </a:cubicBezTo>
                  <a:cubicBezTo>
                    <a:pt x="910341" y="228087"/>
                    <a:pt x="1040830" y="354459"/>
                    <a:pt x="1171320" y="480831"/>
                  </a:cubicBezTo>
                </a:path>
              </a:pathLst>
            </a:custGeom>
            <a:ln w="254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sp>
          <p:nvSpPr>
            <p:cNvPr id="92" name="Freeform 91"/>
            <p:cNvSpPr/>
            <p:nvPr/>
          </p:nvSpPr>
          <p:spPr>
            <a:xfrm flipH="1" flipV="1">
              <a:off x="2411547" y="4311599"/>
              <a:ext cx="1384147" cy="818378"/>
            </a:xfrm>
            <a:custGeom>
              <a:avLst/>
              <a:gdLst>
                <a:gd name="connsiteX0" fmla="*/ 0 w 1171320"/>
                <a:gd name="connsiteY0" fmla="*/ 0 h 480831"/>
                <a:gd name="connsiteX1" fmla="*/ 715121 w 1171320"/>
                <a:gd name="connsiteY1" fmla="*/ 147948 h 480831"/>
                <a:gd name="connsiteX2" fmla="*/ 1171320 w 1171320"/>
                <a:gd name="connsiteY2" fmla="*/ 480831 h 480831"/>
              </a:gdLst>
              <a:ahLst/>
              <a:cxnLst>
                <a:cxn ang="0">
                  <a:pos x="connsiteX0" y="connsiteY0"/>
                </a:cxn>
                <a:cxn ang="0">
                  <a:pos x="connsiteX1" y="connsiteY1"/>
                </a:cxn>
                <a:cxn ang="0">
                  <a:pos x="connsiteX2" y="connsiteY2"/>
                </a:cxn>
              </a:cxnLst>
              <a:rect l="l" t="t" r="r" b="b"/>
              <a:pathLst>
                <a:path w="1171320" h="480831">
                  <a:moveTo>
                    <a:pt x="0" y="0"/>
                  </a:moveTo>
                  <a:cubicBezTo>
                    <a:pt x="259950" y="33905"/>
                    <a:pt x="519901" y="67810"/>
                    <a:pt x="715121" y="147948"/>
                  </a:cubicBezTo>
                  <a:cubicBezTo>
                    <a:pt x="910341" y="228087"/>
                    <a:pt x="1040830" y="354459"/>
                    <a:pt x="1171320" y="480831"/>
                  </a:cubicBezTo>
                </a:path>
              </a:pathLst>
            </a:custGeom>
            <a:ln w="254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sp>
          <p:nvSpPr>
            <p:cNvPr id="93" name="Freeform 92"/>
            <p:cNvSpPr/>
            <p:nvPr/>
          </p:nvSpPr>
          <p:spPr>
            <a:xfrm flipH="1">
              <a:off x="2433736" y="3534367"/>
              <a:ext cx="1384147" cy="818378"/>
            </a:xfrm>
            <a:custGeom>
              <a:avLst/>
              <a:gdLst>
                <a:gd name="connsiteX0" fmla="*/ 0 w 1171320"/>
                <a:gd name="connsiteY0" fmla="*/ 0 h 480831"/>
                <a:gd name="connsiteX1" fmla="*/ 715121 w 1171320"/>
                <a:gd name="connsiteY1" fmla="*/ 147948 h 480831"/>
                <a:gd name="connsiteX2" fmla="*/ 1171320 w 1171320"/>
                <a:gd name="connsiteY2" fmla="*/ 480831 h 480831"/>
              </a:gdLst>
              <a:ahLst/>
              <a:cxnLst>
                <a:cxn ang="0">
                  <a:pos x="connsiteX0" y="connsiteY0"/>
                </a:cxn>
                <a:cxn ang="0">
                  <a:pos x="connsiteX1" y="connsiteY1"/>
                </a:cxn>
                <a:cxn ang="0">
                  <a:pos x="connsiteX2" y="connsiteY2"/>
                </a:cxn>
              </a:cxnLst>
              <a:rect l="l" t="t" r="r" b="b"/>
              <a:pathLst>
                <a:path w="1171320" h="480831">
                  <a:moveTo>
                    <a:pt x="0" y="0"/>
                  </a:moveTo>
                  <a:cubicBezTo>
                    <a:pt x="259950" y="33905"/>
                    <a:pt x="519901" y="67810"/>
                    <a:pt x="715121" y="147948"/>
                  </a:cubicBezTo>
                  <a:cubicBezTo>
                    <a:pt x="910341" y="228087"/>
                    <a:pt x="1040830" y="354459"/>
                    <a:pt x="1171320" y="480831"/>
                  </a:cubicBezTo>
                </a:path>
              </a:pathLst>
            </a:custGeom>
            <a:ln w="254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sp>
          <p:nvSpPr>
            <p:cNvPr id="94" name="Freeform 93"/>
            <p:cNvSpPr/>
            <p:nvPr/>
          </p:nvSpPr>
          <p:spPr>
            <a:xfrm flipV="1">
              <a:off x="1062916" y="4334915"/>
              <a:ext cx="1384147" cy="818378"/>
            </a:xfrm>
            <a:custGeom>
              <a:avLst/>
              <a:gdLst>
                <a:gd name="connsiteX0" fmla="*/ 0 w 1171320"/>
                <a:gd name="connsiteY0" fmla="*/ 0 h 480831"/>
                <a:gd name="connsiteX1" fmla="*/ 715121 w 1171320"/>
                <a:gd name="connsiteY1" fmla="*/ 147948 h 480831"/>
                <a:gd name="connsiteX2" fmla="*/ 1171320 w 1171320"/>
                <a:gd name="connsiteY2" fmla="*/ 480831 h 480831"/>
              </a:gdLst>
              <a:ahLst/>
              <a:cxnLst>
                <a:cxn ang="0">
                  <a:pos x="connsiteX0" y="connsiteY0"/>
                </a:cxn>
                <a:cxn ang="0">
                  <a:pos x="connsiteX1" y="connsiteY1"/>
                </a:cxn>
                <a:cxn ang="0">
                  <a:pos x="connsiteX2" y="connsiteY2"/>
                </a:cxn>
              </a:cxnLst>
              <a:rect l="l" t="t" r="r" b="b"/>
              <a:pathLst>
                <a:path w="1171320" h="480831">
                  <a:moveTo>
                    <a:pt x="0" y="0"/>
                  </a:moveTo>
                  <a:cubicBezTo>
                    <a:pt x="259950" y="33905"/>
                    <a:pt x="519901" y="67810"/>
                    <a:pt x="715121" y="147948"/>
                  </a:cubicBezTo>
                  <a:cubicBezTo>
                    <a:pt x="910341" y="228087"/>
                    <a:pt x="1040830" y="354459"/>
                    <a:pt x="1171320" y="480831"/>
                  </a:cubicBezTo>
                </a:path>
              </a:pathLst>
            </a:custGeom>
            <a:ln w="254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grpSp>
      <p:cxnSp>
        <p:nvCxnSpPr>
          <p:cNvPr id="101" name="Straight Arrow Connector 100"/>
          <p:cNvCxnSpPr>
            <a:endCxn id="89" idx="2"/>
          </p:cNvCxnSpPr>
          <p:nvPr/>
        </p:nvCxnSpPr>
        <p:spPr>
          <a:xfrm>
            <a:off x="2737692" y="3177531"/>
            <a:ext cx="308620" cy="0"/>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rot="16200000">
            <a:off x="5679265" y="2471898"/>
            <a:ext cx="1620518" cy="430887"/>
          </a:xfrm>
          <a:prstGeom prst="rect">
            <a:avLst/>
          </a:prstGeom>
          <a:noFill/>
        </p:spPr>
        <p:txBody>
          <a:bodyPr wrap="square" rtlCol="0">
            <a:spAutoFit/>
          </a:bodyPr>
          <a:lstStyle/>
          <a:p>
            <a:r>
              <a:rPr lang="en-US" sz="2200" b="1" dirty="0" smtClean="0"/>
              <a:t>Action</a:t>
            </a:r>
            <a:r>
              <a:rPr lang="en-US" sz="2200" dirty="0" smtClean="0"/>
              <a:t> a</a:t>
            </a:r>
            <a:r>
              <a:rPr lang="en-US" sz="2200" baseline="-25000" dirty="0" smtClean="0"/>
              <a:t>t</a:t>
            </a:r>
            <a:endParaRPr lang="en-US" sz="2200" dirty="0"/>
          </a:p>
        </p:txBody>
      </p:sp>
      <p:sp>
        <p:nvSpPr>
          <p:cNvPr id="19" name="Rectangle 18"/>
          <p:cNvSpPr/>
          <p:nvPr/>
        </p:nvSpPr>
        <p:spPr>
          <a:xfrm>
            <a:off x="4906246" y="349737"/>
            <a:ext cx="3695504" cy="114621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Reward   </a:t>
            </a:r>
            <a:endParaRPr lang="en-US" sz="2200" dirty="0">
              <a:solidFill>
                <a:schemeClr val="tx1"/>
              </a:solidFill>
            </a:endParaRPr>
          </a:p>
        </p:txBody>
      </p:sp>
      <p:grpSp>
        <p:nvGrpSpPr>
          <p:cNvPr id="123" name="Group 122"/>
          <p:cNvGrpSpPr/>
          <p:nvPr/>
        </p:nvGrpSpPr>
        <p:grpSpPr>
          <a:xfrm>
            <a:off x="2546970" y="1532082"/>
            <a:ext cx="4104245" cy="3019363"/>
            <a:chOff x="2963685" y="1388891"/>
            <a:chExt cx="4104245" cy="3019363"/>
          </a:xfrm>
        </p:grpSpPr>
        <p:cxnSp>
          <p:nvCxnSpPr>
            <p:cNvPr id="124" name="Straight Arrow Connector 123"/>
            <p:cNvCxnSpPr/>
            <p:nvPr/>
          </p:nvCxnSpPr>
          <p:spPr>
            <a:xfrm flipV="1">
              <a:off x="2967545" y="2635200"/>
              <a:ext cx="389126" cy="186145"/>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2967545" y="2103900"/>
              <a:ext cx="389126" cy="109907"/>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V="1">
              <a:off x="2963685" y="3202218"/>
              <a:ext cx="562297" cy="133593"/>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V="1">
              <a:off x="2967545" y="3679747"/>
              <a:ext cx="558433" cy="124973"/>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V="1">
              <a:off x="2963685" y="4148656"/>
              <a:ext cx="583166" cy="160129"/>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2967545" y="1388891"/>
              <a:ext cx="389126" cy="371073"/>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130" name="Group 129"/>
            <p:cNvGrpSpPr/>
            <p:nvPr/>
          </p:nvGrpSpPr>
          <p:grpSpPr>
            <a:xfrm>
              <a:off x="3356671" y="1469891"/>
              <a:ext cx="3711259" cy="2938363"/>
              <a:chOff x="2837725" y="1616663"/>
              <a:chExt cx="3711259" cy="2938363"/>
            </a:xfrm>
          </p:grpSpPr>
          <p:pic>
            <p:nvPicPr>
              <p:cNvPr id="131" name="Picture 130"/>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837725" y="1616663"/>
                <a:ext cx="3313821" cy="2938363"/>
              </a:xfrm>
              <a:prstGeom prst="rect">
                <a:avLst/>
              </a:prstGeom>
            </p:spPr>
          </p:pic>
          <p:sp>
            <p:nvSpPr>
              <p:cNvPr id="132" name="Oval 131"/>
              <p:cNvSpPr/>
              <p:nvPr/>
            </p:nvSpPr>
            <p:spPr>
              <a:xfrm>
                <a:off x="6125734" y="3428210"/>
                <a:ext cx="73978" cy="73978"/>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3" name="Straight Arrow Connector 132"/>
              <p:cNvCxnSpPr/>
              <p:nvPr/>
            </p:nvCxnSpPr>
            <p:spPr>
              <a:xfrm>
                <a:off x="6203524" y="3465199"/>
                <a:ext cx="345460" cy="4129"/>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grpSp>
      </p:grpSp>
      <p:sp>
        <p:nvSpPr>
          <p:cNvPr id="135" name="Oval 134"/>
          <p:cNvSpPr/>
          <p:nvPr/>
        </p:nvSpPr>
        <p:spPr>
          <a:xfrm>
            <a:off x="6226974" y="3426798"/>
            <a:ext cx="73978" cy="73978"/>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02309" y="825439"/>
            <a:ext cx="266933" cy="235719"/>
          </a:xfrm>
          <a:prstGeom prst="rect">
            <a:avLst/>
          </a:prstGeom>
        </p:spPr>
      </p:pic>
      <p:sp>
        <p:nvSpPr>
          <p:cNvPr id="138" name="Rectangle 137"/>
          <p:cNvSpPr/>
          <p:nvPr/>
        </p:nvSpPr>
        <p:spPr>
          <a:xfrm>
            <a:off x="241414" y="1124027"/>
            <a:ext cx="2417966" cy="1404774"/>
          </a:xfrm>
          <a:prstGeom prst="rect">
            <a:avLst/>
          </a:prstGeom>
          <a:solidFill>
            <a:srgbClr val="F5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249562" y="2510812"/>
            <a:ext cx="2417966" cy="695512"/>
          </a:xfrm>
          <a:prstGeom prst="rect">
            <a:avLst/>
          </a:prstGeom>
          <a:solidFill>
            <a:srgbClr val="F5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228308" y="3222248"/>
            <a:ext cx="2417966" cy="502923"/>
          </a:xfrm>
          <a:prstGeom prst="rect">
            <a:avLst/>
          </a:prstGeom>
          <a:solidFill>
            <a:srgbClr val="F5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234937" y="3725171"/>
            <a:ext cx="2417966" cy="502923"/>
          </a:xfrm>
          <a:prstGeom prst="rect">
            <a:avLst/>
          </a:prstGeom>
          <a:solidFill>
            <a:srgbClr val="F5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219541" y="4211878"/>
            <a:ext cx="2417966" cy="502923"/>
          </a:xfrm>
          <a:prstGeom prst="rect">
            <a:avLst/>
          </a:prstGeom>
          <a:solidFill>
            <a:srgbClr val="F5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939956" y="714790"/>
            <a:ext cx="1441864" cy="461665"/>
          </a:xfrm>
          <a:prstGeom prst="rect">
            <a:avLst/>
          </a:prstGeom>
          <a:noFill/>
        </p:spPr>
        <p:txBody>
          <a:bodyPr wrap="square" rtlCol="0">
            <a:spAutoFit/>
          </a:bodyPr>
          <a:lstStyle/>
          <a:p>
            <a:r>
              <a:rPr lang="en-US" sz="2400" dirty="0" smtClean="0"/>
              <a:t>Agent</a:t>
            </a:r>
            <a:endParaRPr lang="en-US" sz="2400" dirty="0"/>
          </a:p>
        </p:txBody>
      </p:sp>
    </p:spTree>
    <p:custDataLst>
      <p:tags r:id="rId1"/>
    </p:custDataLst>
    <p:extLst>
      <p:ext uri="{BB962C8B-B14F-4D97-AF65-F5344CB8AC3E}">
        <p14:creationId xmlns:p14="http://schemas.microsoft.com/office/powerpoint/2010/main" val="1341129604"/>
      </p:ext>
    </p:extLst>
  </p:cSld>
  <p:clrMapOvr>
    <a:masterClrMapping/>
  </p:clrMapOvr>
  <mc:AlternateContent xmlns:mc="http://schemas.openxmlformats.org/markup-compatibility/2006" xmlns:p14="http://schemas.microsoft.com/office/powerpoint/2010/main">
    <mc:Choice Requires="p14">
      <p:transition spd="slow" p14:dur="2000" advTm="148891"/>
    </mc:Choice>
    <mc:Fallback xmlns="">
      <p:transition spd="slow" advTm="1488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
                                        <p:tgtEl>
                                          <p:spTgt spid="29"/>
                                        </p:tgtEl>
                                      </p:cBhvr>
                                    </p:animEffect>
                                    <p:set>
                                      <p:cBhvr>
                                        <p:cTn id="7" dur="1" fill="hold">
                                          <p:stCondLst>
                                            <p:cond delay="299"/>
                                          </p:stCondLst>
                                        </p:cTn>
                                        <p:tgtEl>
                                          <p:spTgt spid="2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3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38"/>
                                        </p:tgtEl>
                                      </p:cBhvr>
                                    </p:animEffect>
                                    <p:set>
                                      <p:cBhvr>
                                        <p:cTn id="31" dur="1" fill="hold">
                                          <p:stCondLst>
                                            <p:cond delay="499"/>
                                          </p:stCondLst>
                                        </p:cTn>
                                        <p:tgtEl>
                                          <p:spTgt spid="13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39"/>
                                        </p:tgtEl>
                                      </p:cBhvr>
                                    </p:animEffect>
                                    <p:set>
                                      <p:cBhvr>
                                        <p:cTn id="36" dur="1" fill="hold">
                                          <p:stCondLst>
                                            <p:cond delay="499"/>
                                          </p:stCondLst>
                                        </p:cTn>
                                        <p:tgtEl>
                                          <p:spTgt spid="13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40"/>
                                        </p:tgtEl>
                                      </p:cBhvr>
                                    </p:animEffect>
                                    <p:set>
                                      <p:cBhvr>
                                        <p:cTn id="41" dur="1" fill="hold">
                                          <p:stCondLst>
                                            <p:cond delay="499"/>
                                          </p:stCondLst>
                                        </p:cTn>
                                        <p:tgtEl>
                                          <p:spTgt spid="14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41"/>
                                        </p:tgtEl>
                                      </p:cBhvr>
                                    </p:animEffect>
                                    <p:set>
                                      <p:cBhvr>
                                        <p:cTn id="46" dur="1" fill="hold">
                                          <p:stCondLst>
                                            <p:cond delay="499"/>
                                          </p:stCondLst>
                                        </p:cTn>
                                        <p:tgtEl>
                                          <p:spTgt spid="14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44"/>
                                        </p:tgtEl>
                                      </p:cBhvr>
                                    </p:animEffect>
                                    <p:set>
                                      <p:cBhvr>
                                        <p:cTn id="51" dur="1" fill="hold">
                                          <p:stCondLst>
                                            <p:cond delay="499"/>
                                          </p:stCondLst>
                                        </p:cTn>
                                        <p:tgtEl>
                                          <p:spTgt spid="14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fade">
                                      <p:cBhvr>
                                        <p:cTn id="56" dur="500"/>
                                        <p:tgtEl>
                                          <p:spTgt spid="6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500"/>
                                        <p:tgtEl>
                                          <p:spTgt spid="8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fade">
                                      <p:cBhvr>
                                        <p:cTn id="65" dur="500"/>
                                        <p:tgtEl>
                                          <p:spTgt spid="8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fade">
                                      <p:cBhvr>
                                        <p:cTn id="68" dur="500"/>
                                        <p:tgtEl>
                                          <p:spTgt spid="8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3"/>
                                        </p:tgtEl>
                                        <p:attrNameLst>
                                          <p:attrName>style.visibility</p:attrName>
                                        </p:attrNameLst>
                                      </p:cBhvr>
                                      <p:to>
                                        <p:strVal val="visible"/>
                                      </p:to>
                                    </p:set>
                                    <p:animEffect transition="in" filter="fade">
                                      <p:cBhvr>
                                        <p:cTn id="71" dur="500"/>
                                        <p:tgtEl>
                                          <p:spTgt spid="83"/>
                                        </p:tgtEl>
                                      </p:cBhvr>
                                    </p:animEffect>
                                  </p:childTnLst>
                                </p:cTn>
                              </p:par>
                              <p:par>
                                <p:cTn id="72" presetID="10" presetClass="entr" presetSubtype="0" fill="hold" nodeType="with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fade">
                                      <p:cBhvr>
                                        <p:cTn id="74" dur="500"/>
                                        <p:tgtEl>
                                          <p:spTgt spid="8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fade">
                                      <p:cBhvr>
                                        <p:cTn id="77" dur="500"/>
                                        <p:tgtEl>
                                          <p:spTgt spid="8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05"/>
                                        </p:tgtEl>
                                        <p:attrNameLst>
                                          <p:attrName>style.visibility</p:attrName>
                                        </p:attrNameLst>
                                      </p:cBhvr>
                                      <p:to>
                                        <p:strVal val="visible"/>
                                      </p:to>
                                    </p:set>
                                    <p:animEffect transition="in" filter="fade">
                                      <p:cBhvr>
                                        <p:cTn id="80" dur="500"/>
                                        <p:tgtEl>
                                          <p:spTgt spid="10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200"/>
                                        <p:tgtEl>
                                          <p:spTgt spid="19"/>
                                        </p:tgtEl>
                                      </p:cBhvr>
                                    </p:animEffect>
                                    <p:set>
                                      <p:cBhvr>
                                        <p:cTn id="85" dur="1" fill="hold">
                                          <p:stCondLst>
                                            <p:cond delay="199"/>
                                          </p:stCondLst>
                                        </p:cTn>
                                        <p:tgtEl>
                                          <p:spTgt spid="1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01"/>
                                        </p:tgtEl>
                                        <p:attrNameLst>
                                          <p:attrName>style.visibility</p:attrName>
                                        </p:attrNameLst>
                                      </p:cBhvr>
                                      <p:to>
                                        <p:strVal val="visible"/>
                                      </p:to>
                                    </p:set>
                                    <p:animEffect transition="in" filter="fade">
                                      <p:cBhvr>
                                        <p:cTn id="96" dur="500"/>
                                        <p:tgtEl>
                                          <p:spTgt spid="101"/>
                                        </p:tgtEl>
                                      </p:cBhvr>
                                    </p:animEffect>
                                  </p:childTnLst>
                                </p:cTn>
                              </p:par>
                              <p:par>
                                <p:cTn id="97" presetID="10" presetClass="entr" presetSubtype="0" fill="hold" nodeType="withEffect">
                                  <p:stCondLst>
                                    <p:cond delay="0"/>
                                  </p:stCondLst>
                                  <p:childTnLst>
                                    <p:set>
                                      <p:cBhvr>
                                        <p:cTn id="98" dur="1" fill="hold">
                                          <p:stCondLst>
                                            <p:cond delay="0"/>
                                          </p:stCondLst>
                                        </p:cTn>
                                        <p:tgtEl>
                                          <p:spTgt spid="90"/>
                                        </p:tgtEl>
                                        <p:attrNameLst>
                                          <p:attrName>style.visibility</p:attrName>
                                        </p:attrNameLst>
                                      </p:cBhvr>
                                      <p:to>
                                        <p:strVal val="visible"/>
                                      </p:to>
                                    </p:set>
                                    <p:animEffect transition="in" filter="fade">
                                      <p:cBhvr>
                                        <p:cTn id="99" dur="500"/>
                                        <p:tgtEl>
                                          <p:spTgt spid="9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fade">
                                      <p:cBhvr>
                                        <p:cTn id="102" dur="500"/>
                                        <p:tgtEl>
                                          <p:spTgt spid="89"/>
                                        </p:tgtEl>
                                      </p:cBhvr>
                                    </p:animEffect>
                                  </p:childTnLst>
                                </p:cTn>
                              </p:par>
                              <p:par>
                                <p:cTn id="103" presetID="10" presetClass="entr" presetSubtype="0" fill="hold" nodeType="withEffect">
                                  <p:stCondLst>
                                    <p:cond delay="0"/>
                                  </p:stCondLst>
                                  <p:childTnLst>
                                    <p:set>
                                      <p:cBhvr>
                                        <p:cTn id="104" dur="1" fill="hold">
                                          <p:stCondLst>
                                            <p:cond delay="0"/>
                                          </p:stCondLst>
                                        </p:cTn>
                                        <p:tgtEl>
                                          <p:spTgt spid="137"/>
                                        </p:tgtEl>
                                        <p:attrNameLst>
                                          <p:attrName>style.visibility</p:attrName>
                                        </p:attrNameLst>
                                      </p:cBhvr>
                                      <p:to>
                                        <p:strVal val="visible"/>
                                      </p:to>
                                    </p:set>
                                    <p:animEffect transition="in" filter="fade">
                                      <p:cBhvr>
                                        <p:cTn id="105" dur="500"/>
                                        <p:tgtEl>
                                          <p:spTgt spid="13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35"/>
                                        </p:tgtEl>
                                        <p:attrNameLst>
                                          <p:attrName>style.visibility</p:attrName>
                                        </p:attrNameLst>
                                      </p:cBhvr>
                                      <p:to>
                                        <p:strVal val="visible"/>
                                      </p:to>
                                    </p:set>
                                    <p:animEffect transition="in" filter="fade">
                                      <p:cBhvr>
                                        <p:cTn id="108" dur="500"/>
                                        <p:tgtEl>
                                          <p:spTgt spid="135"/>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500"/>
                                        <p:tgtEl>
                                          <p:spTgt spid="87"/>
                                        </p:tgtEl>
                                      </p:cBhvr>
                                    </p:animEffect>
                                    <p:set>
                                      <p:cBhvr>
                                        <p:cTn id="113" dur="1" fill="hold">
                                          <p:stCondLst>
                                            <p:cond delay="499"/>
                                          </p:stCondLst>
                                        </p:cTn>
                                        <p:tgtEl>
                                          <p:spTgt spid="87"/>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85"/>
                                        </p:tgtEl>
                                      </p:cBhvr>
                                    </p:animEffect>
                                    <p:set>
                                      <p:cBhvr>
                                        <p:cTn id="116" dur="1" fill="hold">
                                          <p:stCondLst>
                                            <p:cond delay="499"/>
                                          </p:stCondLst>
                                        </p:cTn>
                                        <p:tgtEl>
                                          <p:spTgt spid="8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81"/>
                                        </p:tgtEl>
                                      </p:cBhvr>
                                    </p:animEffect>
                                    <p:set>
                                      <p:cBhvr>
                                        <p:cTn id="119" dur="1" fill="hold">
                                          <p:stCondLst>
                                            <p:cond delay="499"/>
                                          </p:stCondLst>
                                        </p:cTn>
                                        <p:tgtEl>
                                          <p:spTgt spid="81"/>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82"/>
                                        </p:tgtEl>
                                      </p:cBhvr>
                                    </p:animEffect>
                                    <p:set>
                                      <p:cBhvr>
                                        <p:cTn id="122" dur="1" fill="hold">
                                          <p:stCondLst>
                                            <p:cond delay="499"/>
                                          </p:stCondLst>
                                        </p:cTn>
                                        <p:tgtEl>
                                          <p:spTgt spid="82"/>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83"/>
                                        </p:tgtEl>
                                      </p:cBhvr>
                                    </p:animEffect>
                                    <p:set>
                                      <p:cBhvr>
                                        <p:cTn id="125" dur="1" fill="hold">
                                          <p:stCondLst>
                                            <p:cond delay="499"/>
                                          </p:stCondLst>
                                        </p:cTn>
                                        <p:tgtEl>
                                          <p:spTgt spid="8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84"/>
                                        </p:tgtEl>
                                      </p:cBhvr>
                                    </p:animEffect>
                                    <p:set>
                                      <p:cBhvr>
                                        <p:cTn id="128" dur="1" fill="hold">
                                          <p:stCondLst>
                                            <p:cond delay="499"/>
                                          </p:stCondLst>
                                        </p:cTn>
                                        <p:tgtEl>
                                          <p:spTgt spid="84"/>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90"/>
                                        </p:tgtEl>
                                      </p:cBhvr>
                                    </p:animEffect>
                                    <p:set>
                                      <p:cBhvr>
                                        <p:cTn id="131" dur="1" fill="hold">
                                          <p:stCondLst>
                                            <p:cond delay="499"/>
                                          </p:stCondLst>
                                        </p:cTn>
                                        <p:tgtEl>
                                          <p:spTgt spid="90"/>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89"/>
                                        </p:tgtEl>
                                      </p:cBhvr>
                                    </p:animEffect>
                                    <p:set>
                                      <p:cBhvr>
                                        <p:cTn id="134" dur="1" fill="hold">
                                          <p:stCondLst>
                                            <p:cond delay="499"/>
                                          </p:stCondLst>
                                        </p:cTn>
                                        <p:tgtEl>
                                          <p:spTgt spid="89"/>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101"/>
                                        </p:tgtEl>
                                      </p:cBhvr>
                                    </p:animEffect>
                                    <p:set>
                                      <p:cBhvr>
                                        <p:cTn id="137" dur="1" fill="hold">
                                          <p:stCondLst>
                                            <p:cond delay="499"/>
                                          </p:stCondLst>
                                        </p:cTn>
                                        <p:tgtEl>
                                          <p:spTgt spid="101"/>
                                        </p:tgtEl>
                                        <p:attrNameLst>
                                          <p:attrName>style.visibility</p:attrName>
                                        </p:attrNameLst>
                                      </p:cBhvr>
                                      <p:to>
                                        <p:strVal val="hidden"/>
                                      </p:to>
                                    </p:set>
                                  </p:childTnLst>
                                </p:cTn>
                              </p:par>
                              <p:par>
                                <p:cTn id="138" presetID="10" presetClass="entr" presetSubtype="0" fill="hold" nodeType="withEffect">
                                  <p:stCondLst>
                                    <p:cond delay="0"/>
                                  </p:stCondLst>
                                  <p:childTnLst>
                                    <p:set>
                                      <p:cBhvr>
                                        <p:cTn id="139" dur="1" fill="hold">
                                          <p:stCondLst>
                                            <p:cond delay="0"/>
                                          </p:stCondLst>
                                        </p:cTn>
                                        <p:tgtEl>
                                          <p:spTgt spid="123"/>
                                        </p:tgtEl>
                                        <p:attrNameLst>
                                          <p:attrName>style.visibility</p:attrName>
                                        </p:attrNameLst>
                                      </p:cBhvr>
                                      <p:to>
                                        <p:strVal val="visible"/>
                                      </p:to>
                                    </p:set>
                                    <p:animEffect transition="in" filter="fade">
                                      <p:cBhvr>
                                        <p:cTn id="140"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P spid="87" grpId="0" animBg="1"/>
      <p:bldP spid="87" grpId="1" animBg="1"/>
      <p:bldP spid="80" grpId="0" animBg="1"/>
      <p:bldP spid="81" grpId="0"/>
      <p:bldP spid="81" grpId="1"/>
      <p:bldP spid="82" grpId="0"/>
      <p:bldP spid="82" grpId="1"/>
      <p:bldP spid="83" grpId="0"/>
      <p:bldP spid="83" grpId="1"/>
      <p:bldP spid="84" grpId="0"/>
      <p:bldP spid="84" grpId="1"/>
      <p:bldP spid="89" grpId="0" animBg="1"/>
      <p:bldP spid="89" grpId="1" animBg="1"/>
      <p:bldP spid="105" grpId="0"/>
      <p:bldP spid="19" grpId="0" animBg="1"/>
      <p:bldP spid="135" grpId="0" animBg="1"/>
      <p:bldP spid="138" grpId="0" animBg="1"/>
      <p:bldP spid="138" grpId="1" animBg="1"/>
      <p:bldP spid="139" grpId="0" animBg="1"/>
      <p:bldP spid="139" grpId="1" animBg="1"/>
      <p:bldP spid="140" grpId="0" animBg="1"/>
      <p:bldP spid="140" grpId="1" animBg="1"/>
      <p:bldP spid="141" grpId="0" animBg="1"/>
      <p:bldP spid="141" grpId="1" animBg="1"/>
      <p:bldP spid="144" grpId="0" animBg="1"/>
      <p:bldP spid="14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1"/>
</p:tagLst>
</file>

<file path=ppt/tags/tag10.xml><?xml version="1.0" encoding="utf-8"?>
<p:tagLst xmlns:a="http://schemas.openxmlformats.org/drawingml/2006/main" xmlns:r="http://schemas.openxmlformats.org/officeDocument/2006/relationships" xmlns:p="http://schemas.openxmlformats.org/presentationml/2006/main">
  <p:tag name="TIMING" val="|7.9|20.6|17.1"/>
</p:tagLst>
</file>

<file path=ppt/tags/tag11.xml><?xml version="1.0" encoding="utf-8"?>
<p:tagLst xmlns:a="http://schemas.openxmlformats.org/drawingml/2006/main" xmlns:r="http://schemas.openxmlformats.org/officeDocument/2006/relationships" xmlns:p="http://schemas.openxmlformats.org/presentationml/2006/main">
  <p:tag name="TIMING" val="|4.4|7|10.3|10.2"/>
</p:tagLst>
</file>

<file path=ppt/tags/tag12.xml><?xml version="1.0" encoding="utf-8"?>
<p:tagLst xmlns:a="http://schemas.openxmlformats.org/drawingml/2006/main" xmlns:r="http://schemas.openxmlformats.org/officeDocument/2006/relationships" xmlns:p="http://schemas.openxmlformats.org/presentationml/2006/main">
  <p:tag name="TIMING" val="|5|5.2|5.1|15.2|3.8"/>
</p:tagLst>
</file>

<file path=ppt/tags/tag13.xml><?xml version="1.0" encoding="utf-8"?>
<p:tagLst xmlns:a="http://schemas.openxmlformats.org/drawingml/2006/main" xmlns:r="http://schemas.openxmlformats.org/officeDocument/2006/relationships" xmlns:p="http://schemas.openxmlformats.org/presentationml/2006/main">
  <p:tag name="TIMING" val="|4.7|15.8|4|5.5|7.9|7.5|13.6"/>
</p:tagLst>
</file>

<file path=ppt/tags/tag14.xml><?xml version="1.0" encoding="utf-8"?>
<p:tagLst xmlns:a="http://schemas.openxmlformats.org/drawingml/2006/main" xmlns:r="http://schemas.openxmlformats.org/officeDocument/2006/relationships" xmlns:p="http://schemas.openxmlformats.org/presentationml/2006/main">
  <p:tag name="TIMING" val="|4.6|3|19.4"/>
</p:tagLst>
</file>

<file path=ppt/tags/tag15.xml><?xml version="1.0" encoding="utf-8"?>
<p:tagLst xmlns:a="http://schemas.openxmlformats.org/drawingml/2006/main" xmlns:r="http://schemas.openxmlformats.org/officeDocument/2006/relationships" xmlns:p="http://schemas.openxmlformats.org/presentationml/2006/main">
  <p:tag name="TIMING" val="|5.8|6.3"/>
</p:tagLst>
</file>

<file path=ppt/tags/tag16.xml><?xml version="1.0" encoding="utf-8"?>
<p:tagLst xmlns:a="http://schemas.openxmlformats.org/drawingml/2006/main" xmlns:r="http://schemas.openxmlformats.org/officeDocument/2006/relationships" xmlns:p="http://schemas.openxmlformats.org/presentationml/2006/main">
  <p:tag name="TIMING" val="|16.1|8.5|42.9|0.4|11.3|6|6.7|16.7|4.9"/>
</p:tagLst>
</file>

<file path=ppt/tags/tag2.xml><?xml version="1.0" encoding="utf-8"?>
<p:tagLst xmlns:a="http://schemas.openxmlformats.org/drawingml/2006/main" xmlns:r="http://schemas.openxmlformats.org/officeDocument/2006/relationships" xmlns:p="http://schemas.openxmlformats.org/presentationml/2006/main">
  <p:tag name="TIMING" val="|13.7|10.8|30.2|15.7|11.3"/>
</p:tagLst>
</file>

<file path=ppt/tags/tag3.xml><?xml version="1.0" encoding="utf-8"?>
<p:tagLst xmlns:a="http://schemas.openxmlformats.org/drawingml/2006/main" xmlns:r="http://schemas.openxmlformats.org/officeDocument/2006/relationships" xmlns:p="http://schemas.openxmlformats.org/presentationml/2006/main">
  <p:tag name="TIMING" val="|8.2|6.5|1.8|2.2|13.8|16.9"/>
</p:tagLst>
</file>

<file path=ppt/tags/tag4.xml><?xml version="1.0" encoding="utf-8"?>
<p:tagLst xmlns:a="http://schemas.openxmlformats.org/drawingml/2006/main" xmlns:r="http://schemas.openxmlformats.org/officeDocument/2006/relationships" xmlns:p="http://schemas.openxmlformats.org/presentationml/2006/main">
  <p:tag name="TIMING" val="|20|7.9|7"/>
</p:tagLst>
</file>

<file path=ppt/tags/tag5.xml><?xml version="1.0" encoding="utf-8"?>
<p:tagLst xmlns:a="http://schemas.openxmlformats.org/drawingml/2006/main" xmlns:r="http://schemas.openxmlformats.org/officeDocument/2006/relationships" xmlns:p="http://schemas.openxmlformats.org/presentationml/2006/main">
  <p:tag name="TIMING" val="|33.5"/>
</p:tagLst>
</file>

<file path=ppt/tags/tag6.xml><?xml version="1.0" encoding="utf-8"?>
<p:tagLst xmlns:a="http://schemas.openxmlformats.org/drawingml/2006/main" xmlns:r="http://schemas.openxmlformats.org/officeDocument/2006/relationships" xmlns:p="http://schemas.openxmlformats.org/presentationml/2006/main">
  <p:tag name="TIMING" val="|8.9|4.3|12.3|13.1|5.4|5.8"/>
</p:tagLst>
</file>

<file path=ppt/tags/tag7.xml><?xml version="1.0" encoding="utf-8"?>
<p:tagLst xmlns:a="http://schemas.openxmlformats.org/drawingml/2006/main" xmlns:r="http://schemas.openxmlformats.org/officeDocument/2006/relationships" xmlns:p="http://schemas.openxmlformats.org/presentationml/2006/main">
  <p:tag name="TIMING" val="|19.3|8.3|1.3|2.8|5.6"/>
</p:tagLst>
</file>

<file path=ppt/tags/tag8.xml><?xml version="1.0" encoding="utf-8"?>
<p:tagLst xmlns:a="http://schemas.openxmlformats.org/drawingml/2006/main" xmlns:r="http://schemas.openxmlformats.org/officeDocument/2006/relationships" xmlns:p="http://schemas.openxmlformats.org/presentationml/2006/main">
  <p:tag name="TIMING" val="|7.5|12.4|9.2|9.9|15.8|4.5|19|9.4|6.6|29|11.9"/>
</p:tagLst>
</file>

<file path=ppt/tags/tag9.xml><?xml version="1.0" encoding="utf-8"?>
<p:tagLst xmlns:a="http://schemas.openxmlformats.org/drawingml/2006/main" xmlns:r="http://schemas.openxmlformats.org/officeDocument/2006/relationships" xmlns:p="http://schemas.openxmlformats.org/presentationml/2006/main">
  <p:tag name="TIMING" val="|16.1|8.9|9.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16499</TotalTime>
  <Words>5033</Words>
  <Application>Microsoft Macintosh PowerPoint</Application>
  <PresentationFormat>On-screen Show (16:9)</PresentationFormat>
  <Paragraphs>473</Paragraphs>
  <Slides>20</Slides>
  <Notes>20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Calibri Light</vt:lpstr>
      <vt:lpstr>Cambria Math</vt:lpstr>
      <vt:lpstr>Mangal</vt:lpstr>
      <vt:lpstr>宋体</vt:lpstr>
      <vt:lpstr>Arial</vt:lpstr>
      <vt:lpstr>Office Theme</vt:lpstr>
      <vt:lpstr>Neural Adaptive Video Streaming with Pensieve</vt:lpstr>
      <vt:lpstr>PowerPoint Presentation</vt:lpstr>
      <vt:lpstr>Dynamic Streaming over HTTP (DASH)</vt:lpstr>
      <vt:lpstr>Why is ABR Challenging?</vt:lpstr>
      <vt:lpstr>Our Contribution: Pensieve</vt:lpstr>
      <vt:lpstr>Previous Fixed ABR Algorithms</vt:lpstr>
      <vt:lpstr>Example: Model Predictive Control</vt:lpstr>
      <vt:lpstr>Reinforcement Learning</vt:lpstr>
      <vt:lpstr>PowerPoint Presentation</vt:lpstr>
      <vt:lpstr>PowerPoint Presentation</vt:lpstr>
      <vt:lpstr>What Pensieve is good 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Neural Adaptive Bitrate Streaming with Pensieve</dc:title>
  <dc:creator>Hongzi Mao</dc:creator>
  <cp:lastModifiedBy>Alex Afanasyev</cp:lastModifiedBy>
  <cp:revision>2048</cp:revision>
  <cp:lastPrinted>2017-03-22T20:20:39Z</cp:lastPrinted>
  <dcterms:created xsi:type="dcterms:W3CDTF">2017-03-13T13:56:05Z</dcterms:created>
  <dcterms:modified xsi:type="dcterms:W3CDTF">2017-08-23T21:36:24Z</dcterms:modified>
</cp:coreProperties>
</file>