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46" r:id="rId2"/>
    <p:sldId id="447" r:id="rId3"/>
    <p:sldId id="555" r:id="rId4"/>
    <p:sldId id="556" r:id="rId5"/>
    <p:sldId id="558" r:id="rId6"/>
    <p:sldId id="557" r:id="rId7"/>
    <p:sldId id="559" r:id="rId8"/>
    <p:sldId id="450" r:id="rId9"/>
    <p:sldId id="565" r:id="rId10"/>
    <p:sldId id="561" r:id="rId11"/>
    <p:sldId id="562" r:id="rId12"/>
    <p:sldId id="563" r:id="rId13"/>
    <p:sldId id="564" r:id="rId14"/>
    <p:sldId id="566" r:id="rId15"/>
    <p:sldId id="568" r:id="rId16"/>
    <p:sldId id="569" r:id="rId17"/>
    <p:sldId id="567" r:id="rId18"/>
    <p:sldId id="570" r:id="rId19"/>
    <p:sldId id="571" r:id="rId20"/>
    <p:sldId id="583" r:id="rId21"/>
    <p:sldId id="572" r:id="rId22"/>
    <p:sldId id="573" r:id="rId23"/>
    <p:sldId id="574" r:id="rId24"/>
    <p:sldId id="575" r:id="rId25"/>
    <p:sldId id="552" r:id="rId26"/>
    <p:sldId id="576" r:id="rId27"/>
    <p:sldId id="577" r:id="rId28"/>
    <p:sldId id="578" r:id="rId29"/>
    <p:sldId id="581" r:id="rId30"/>
    <p:sldId id="582" r:id="rId31"/>
    <p:sldId id="580" r:id="rId32"/>
    <p:sldId id="323" r:id="rId33"/>
  </p:sldIdLst>
  <p:sldSz cx="9144000" cy="6858000" type="screen4x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9"/>
    <p:restoredTop sz="84505" autoAdjust="0"/>
  </p:normalViewPr>
  <p:slideViewPr>
    <p:cSldViewPr>
      <p:cViewPr varScale="1">
        <p:scale>
          <a:sx n="75" d="100"/>
          <a:sy n="75" d="100"/>
        </p:scale>
        <p:origin x="1128" y="160"/>
      </p:cViewPr>
      <p:guideLst>
        <p:guide orient="horz" pos="288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96" d="100"/>
          <a:sy n="96" d="100"/>
        </p:scale>
        <p:origin x="2360" y="16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0B1623A-6680-471F-A8BB-E32D5FC21DC2}" type="datetimeFigureOut">
              <a:rPr lang="zh-CN" altLang="en-US" smtClean="0"/>
              <a:t>2019/8/18</a:t>
            </a:fld>
            <a:endParaRPr lang="zh-CN" altLang="en-US"/>
          </a:p>
        </p:txBody>
      </p:sp>
      <p:sp>
        <p:nvSpPr>
          <p:cNvPr id="4" name="幻灯片图像占位符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1702B24-38A8-4BD0-8F5B-7DB2B5CB17F0}" type="slidenum">
              <a:rPr lang="zh-CN" altLang="en-US" smtClean="0"/>
              <a:t>‹#›</a:t>
            </a:fld>
            <a:endParaRPr lang="zh-CN" altLang="en-US"/>
          </a:p>
        </p:txBody>
      </p:sp>
    </p:spTree>
    <p:extLst>
      <p:ext uri="{BB962C8B-B14F-4D97-AF65-F5344CB8AC3E}">
        <p14:creationId xmlns:p14="http://schemas.microsoft.com/office/powerpoint/2010/main" val="274990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Hello, everyone. I am </a:t>
            </a:r>
            <a:r>
              <a:rPr lang="en-US" altLang="zh-CN" baseline="0" dirty="0" err="1" smtClean="0"/>
              <a:t>Jinkun</a:t>
            </a:r>
            <a:r>
              <a:rPr lang="en-US" altLang="zh-CN" baseline="0" dirty="0" smtClean="0"/>
              <a:t> </a:t>
            </a:r>
            <a:r>
              <a:rPr lang="en-US" altLang="zh-CN" baseline="0" dirty="0" err="1" smtClean="0"/>
              <a:t>Geng</a:t>
            </a:r>
            <a:r>
              <a:rPr lang="en-US" altLang="zh-CN" baseline="0" dirty="0" smtClean="0"/>
              <a:t> from Tsinghua University. Today the topic I would like to share with you is “accelerating distributed machine</a:t>
            </a:r>
            <a:r>
              <a:rPr lang="mr-IN" altLang="zh-CN" baseline="0" dirty="0" smtClean="0"/>
              <a:t>…</a:t>
            </a:r>
            <a:r>
              <a:rPr lang="en-US" altLang="zh-CN" baseline="0" dirty="0" smtClean="0"/>
              <a:t>”, this work was cooperated with my supervisor Professor Dan Li, and Mr. </a:t>
            </a:r>
            <a:r>
              <a:rPr lang="en-US" altLang="zh-CN" baseline="0" dirty="0" err="1" smtClean="0"/>
              <a:t>Shuai</a:t>
            </a:r>
            <a:r>
              <a:rPr lang="en-US" altLang="zh-CN" baseline="0" dirty="0" smtClean="0"/>
              <a:t> Wang. </a:t>
            </a:r>
            <a:endParaRPr lang="zh-CN" altLang="en-US" baseline="0" dirty="0" smtClean="0"/>
          </a:p>
        </p:txBody>
      </p:sp>
      <p:sp>
        <p:nvSpPr>
          <p:cNvPr id="4" name="灯片编号占位符 3"/>
          <p:cNvSpPr>
            <a:spLocks noGrp="1"/>
          </p:cNvSpPr>
          <p:nvPr>
            <p:ph type="sldNum" sz="quarter" idx="10"/>
          </p:nvPr>
        </p:nvSpPr>
        <p:spPr/>
        <p:txBody>
          <a:bodyPr/>
          <a:lstStyle/>
          <a:p>
            <a:fld id="{A1702B24-38A8-4BD0-8F5B-7DB2B5CB17F0}" type="slidenum">
              <a:rPr lang="zh-CN" altLang="en-US" smtClean="0"/>
              <a:t>1</a:t>
            </a:fld>
            <a:endParaRPr lang="zh-CN" altLang="en-US"/>
          </a:p>
        </p:txBody>
      </p:sp>
    </p:spTree>
    <p:extLst>
      <p:ext uri="{BB962C8B-B14F-4D97-AF65-F5344CB8AC3E}">
        <p14:creationId xmlns:p14="http://schemas.microsoft.com/office/powerpoint/2010/main" val="1345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If</a:t>
            </a:r>
            <a:r>
              <a:rPr lang="zh-CN" altLang="en-US" baseline="0" dirty="0" smtClean="0"/>
              <a:t> </a:t>
            </a:r>
            <a:r>
              <a:rPr lang="en-US" altLang="zh-CN" baseline="0" dirty="0" smtClean="0"/>
              <a:t>we</a:t>
            </a:r>
            <a:r>
              <a:rPr lang="zh-CN" altLang="en-US" baseline="0" dirty="0" smtClean="0"/>
              <a:t> </a:t>
            </a:r>
            <a:r>
              <a:rPr lang="en-US" altLang="zh-CN" baseline="0" dirty="0" smtClean="0"/>
              <a:t>depict</a:t>
            </a:r>
            <a:r>
              <a:rPr lang="zh-CN" altLang="en-US" baseline="0" dirty="0" smtClean="0"/>
              <a:t> </a:t>
            </a:r>
            <a:r>
              <a:rPr lang="en-US" altLang="zh-CN" baseline="0" dirty="0" smtClean="0"/>
              <a:t>the</a:t>
            </a:r>
            <a:r>
              <a:rPr lang="zh-CN" altLang="en-US" baseline="0" dirty="0" smtClean="0"/>
              <a:t> </a:t>
            </a:r>
            <a:r>
              <a:rPr lang="en-US" altLang="zh-CN" baseline="0" dirty="0" smtClean="0"/>
              <a:t>four</a:t>
            </a:r>
            <a:r>
              <a:rPr lang="zh-CN" altLang="en-US" baseline="0" dirty="0" smtClean="0"/>
              <a:t> </a:t>
            </a:r>
            <a:r>
              <a:rPr lang="en-US" altLang="zh-CN" baseline="0" dirty="0" smtClean="0"/>
              <a:t>phases</a:t>
            </a:r>
            <a:r>
              <a:rPr lang="zh-CN" altLang="en-US" baseline="0" dirty="0" smtClean="0"/>
              <a:t> </a:t>
            </a:r>
            <a:r>
              <a:rPr lang="en-US" altLang="zh-CN" baseline="0" dirty="0" smtClean="0"/>
              <a:t>in</a:t>
            </a:r>
            <a:r>
              <a:rPr lang="zh-CN" altLang="en-US" baseline="0" dirty="0" smtClean="0"/>
              <a:t> </a:t>
            </a:r>
            <a:r>
              <a:rPr lang="en-US" altLang="zh-CN" baseline="0" dirty="0" smtClean="0"/>
              <a:t>timeline,</a:t>
            </a:r>
            <a:r>
              <a:rPr lang="zh-CN" altLang="en-US" baseline="0" dirty="0" smtClean="0"/>
              <a:t> </a:t>
            </a:r>
            <a:r>
              <a:rPr lang="en-US" altLang="zh-CN" baseline="0" dirty="0" smtClean="0"/>
              <a:t>it</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illustrated</a:t>
            </a:r>
            <a:r>
              <a:rPr lang="zh-CN" altLang="en-US" baseline="0" dirty="0" smtClean="0"/>
              <a:t> </a:t>
            </a:r>
            <a:r>
              <a:rPr lang="en-US" altLang="zh-CN" baseline="0" dirty="0" smtClean="0"/>
              <a:t>as</a:t>
            </a:r>
            <a:r>
              <a:rPr lang="zh-CN" altLang="en-US" baseline="0" dirty="0" smtClean="0"/>
              <a:t> </a:t>
            </a:r>
            <a:r>
              <a:rPr lang="en-US" altLang="zh-CN" baseline="0" dirty="0" smtClean="0"/>
              <a:t>this</a:t>
            </a:r>
            <a:r>
              <a:rPr lang="zh-CN" altLang="en-US" baseline="0" dirty="0" smtClean="0"/>
              <a:t> </a:t>
            </a:r>
            <a:r>
              <a:rPr lang="en-US" altLang="zh-CN" baseline="0" dirty="0" smtClean="0"/>
              <a:t>picture.</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see</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err="1" smtClean="0"/>
              <a:t>makespan</a:t>
            </a:r>
            <a:r>
              <a:rPr lang="zh-CN" altLang="en-US" baseline="0" dirty="0" smtClean="0"/>
              <a:t> </a:t>
            </a:r>
            <a:r>
              <a:rPr lang="en-US" altLang="zh-CN" baseline="0" dirty="0" smtClean="0"/>
              <a:t>of</a:t>
            </a:r>
            <a:r>
              <a:rPr lang="zh-CN" altLang="en-US" baseline="0" dirty="0" smtClean="0"/>
              <a:t> </a:t>
            </a:r>
            <a:r>
              <a:rPr lang="en-US" altLang="zh-CN" baseline="0" dirty="0" smtClean="0"/>
              <a:t>one</a:t>
            </a:r>
            <a:r>
              <a:rPr lang="zh-CN" altLang="en-US" baseline="0" dirty="0" smtClean="0"/>
              <a:t> </a:t>
            </a:r>
            <a:r>
              <a:rPr lang="en-US" altLang="zh-CN" baseline="0" dirty="0" smtClean="0"/>
              <a:t>iteration</a:t>
            </a:r>
            <a:r>
              <a:rPr lang="zh-CN" altLang="en-US" baseline="0" dirty="0" smtClean="0"/>
              <a:t> </a:t>
            </a:r>
            <a:r>
              <a:rPr lang="en-US" altLang="zh-CN" baseline="0" dirty="0" smtClean="0"/>
              <a:t>is</a:t>
            </a:r>
            <a:r>
              <a:rPr lang="zh-CN" altLang="en-US" baseline="0" dirty="0" smtClean="0"/>
              <a:t> </a:t>
            </a:r>
            <a:r>
              <a:rPr lang="en-US" altLang="zh-CN" baseline="0" dirty="0" smtClean="0"/>
              <a:t>composed</a:t>
            </a:r>
            <a:r>
              <a:rPr lang="zh-CN" altLang="en-US" baseline="0" dirty="0" smtClean="0"/>
              <a:t> </a:t>
            </a:r>
            <a:r>
              <a:rPr lang="en-US" altLang="zh-CN" baseline="0" dirty="0" smtClean="0"/>
              <a:t>of</a:t>
            </a:r>
            <a:r>
              <a:rPr lang="zh-CN" altLang="en-US" baseline="0" dirty="0" smtClean="0"/>
              <a:t> </a:t>
            </a:r>
            <a:r>
              <a:rPr lang="en-US" altLang="zh-CN" baseline="0" dirty="0" smtClean="0"/>
              <a:t>four</a:t>
            </a:r>
            <a:r>
              <a:rPr lang="zh-CN" altLang="en-US" baseline="0" dirty="0" smtClean="0"/>
              <a:t> </a:t>
            </a:r>
            <a:r>
              <a:rPr lang="en-US" altLang="zh-CN" baseline="0" dirty="0" smtClean="0"/>
              <a:t>main</a:t>
            </a:r>
            <a:r>
              <a:rPr lang="zh-CN" altLang="en-US" baseline="0" dirty="0" smtClean="0"/>
              <a:t> </a:t>
            </a:r>
            <a:r>
              <a:rPr lang="en-US" altLang="zh-CN" baseline="0" dirty="0" smtClean="0"/>
              <a:t>parts.</a:t>
            </a:r>
            <a:r>
              <a:rPr lang="zh-CN" altLang="en-US" baseline="0" dirty="0" smtClean="0"/>
              <a:t> </a:t>
            </a:r>
          </a:p>
        </p:txBody>
      </p:sp>
      <p:sp>
        <p:nvSpPr>
          <p:cNvPr id="4" name="灯片编号占位符 3"/>
          <p:cNvSpPr>
            <a:spLocks noGrp="1"/>
          </p:cNvSpPr>
          <p:nvPr>
            <p:ph type="sldNum" sz="quarter" idx="10"/>
          </p:nvPr>
        </p:nvSpPr>
        <p:spPr/>
        <p:txBody>
          <a:bodyPr/>
          <a:lstStyle/>
          <a:p>
            <a:fld id="{A1702B24-38A8-4BD0-8F5B-7DB2B5CB17F0}" type="slidenum">
              <a:rPr lang="zh-CN" altLang="en-US" smtClean="0"/>
              <a:t>10</a:t>
            </a:fld>
            <a:endParaRPr lang="zh-CN" altLang="en-US"/>
          </a:p>
        </p:txBody>
      </p:sp>
    </p:spTree>
    <p:extLst>
      <p:ext uri="{BB962C8B-B14F-4D97-AF65-F5344CB8AC3E}">
        <p14:creationId xmlns:p14="http://schemas.microsoft.com/office/powerpoint/2010/main" val="599223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In</a:t>
            </a:r>
            <a:r>
              <a:rPr lang="zh-CN" altLang="en-US" baseline="0" dirty="0" smtClean="0"/>
              <a:t> </a:t>
            </a:r>
            <a:r>
              <a:rPr lang="en-US" altLang="zh-CN" baseline="0" dirty="0" smtClean="0"/>
              <a:t>our</a:t>
            </a:r>
            <a:r>
              <a:rPr lang="zh-CN" altLang="en-US" baseline="0" dirty="0" smtClean="0"/>
              <a:t> </a:t>
            </a:r>
            <a:r>
              <a:rPr lang="en-US" altLang="zh-CN" baseline="0" dirty="0" smtClean="0"/>
              <a:t>work</a:t>
            </a:r>
            <a:r>
              <a:rPr lang="zh-CN" altLang="en-US" baseline="0" dirty="0" smtClean="0"/>
              <a:t> </a:t>
            </a:r>
            <a:r>
              <a:rPr lang="en-US" altLang="zh-CN" baseline="0" dirty="0" smtClean="0"/>
              <a:t>of</a:t>
            </a:r>
            <a:r>
              <a:rPr lang="zh-CN" altLang="en-US" baseline="0" dirty="0" smtClean="0"/>
              <a:t> </a:t>
            </a:r>
            <a:r>
              <a:rPr lang="en-US" altLang="zh-CN" baseline="0" dirty="0" err="1" smtClean="0"/>
              <a:t>SmartPS</a:t>
            </a:r>
            <a:r>
              <a:rPr lang="en-US" altLang="zh-CN" baseline="0" dirty="0" smtClean="0"/>
              <a:t>,</a:t>
            </a:r>
            <a:r>
              <a:rPr lang="zh-CN" altLang="en-US" baseline="0" dirty="0" smtClean="0"/>
              <a:t> </a:t>
            </a:r>
            <a:r>
              <a:rPr lang="en-US" altLang="zh-CN" baseline="0" dirty="0" smtClean="0"/>
              <a:t>we</a:t>
            </a:r>
            <a:r>
              <a:rPr lang="zh-CN" altLang="en-US" baseline="0" dirty="0" smtClean="0"/>
              <a:t> </a:t>
            </a:r>
            <a:r>
              <a:rPr lang="en-US" altLang="zh-CN" baseline="0" dirty="0" err="1" smtClean="0"/>
              <a:t>mainy</a:t>
            </a:r>
            <a:r>
              <a:rPr lang="zh-CN" altLang="en-US" baseline="0" dirty="0" smtClean="0"/>
              <a:t> </a:t>
            </a:r>
            <a:r>
              <a:rPr lang="en-US" altLang="zh-CN" baseline="0" dirty="0" smtClean="0"/>
              <a:t>focus</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three</a:t>
            </a:r>
            <a:r>
              <a:rPr lang="zh-CN" altLang="en-US" baseline="0" dirty="0" smtClean="0"/>
              <a:t> </a:t>
            </a:r>
            <a:r>
              <a:rPr lang="en-US" altLang="zh-CN" baseline="0" dirty="0" smtClean="0"/>
              <a:t>parts</a:t>
            </a:r>
            <a:r>
              <a:rPr lang="zh-CN" altLang="en-US" baseline="0" dirty="0" smtClean="0"/>
              <a:t> </a:t>
            </a:r>
            <a:r>
              <a:rPr lang="en-US" altLang="zh-CN" baseline="0" dirty="0" smtClean="0"/>
              <a:t>and</a:t>
            </a:r>
            <a:r>
              <a:rPr lang="zh-CN" altLang="en-US" baseline="0" dirty="0" smtClean="0"/>
              <a:t> </a:t>
            </a:r>
            <a:r>
              <a:rPr lang="en-US" altLang="zh-CN" baseline="0" dirty="0" smtClean="0"/>
              <a:t>try</a:t>
            </a:r>
            <a:r>
              <a:rPr lang="zh-CN" altLang="en-US" baseline="0" dirty="0" smtClean="0"/>
              <a:t> </a:t>
            </a:r>
            <a:r>
              <a:rPr lang="en-US" altLang="zh-CN" baseline="0" dirty="0" smtClean="0"/>
              <a:t>to</a:t>
            </a:r>
            <a:r>
              <a:rPr lang="zh-CN" altLang="en-US" baseline="0" dirty="0" smtClean="0"/>
              <a:t> </a:t>
            </a:r>
            <a:r>
              <a:rPr lang="en-US" altLang="zh-CN" baseline="0" dirty="0" err="1" smtClean="0"/>
              <a:t>acclerate</a:t>
            </a:r>
            <a:r>
              <a:rPr lang="zh-CN" altLang="en-US" baseline="0" dirty="0" smtClean="0"/>
              <a:t> </a:t>
            </a:r>
            <a:r>
              <a:rPr lang="en-US" altLang="zh-CN" baseline="0" dirty="0" smtClean="0"/>
              <a:t>DML</a:t>
            </a:r>
            <a:r>
              <a:rPr lang="zh-CN" altLang="en-US" baseline="0" dirty="0" smtClean="0"/>
              <a:t> </a:t>
            </a:r>
            <a:r>
              <a:rPr lang="en-US" altLang="zh-CN" baseline="0" dirty="0" smtClean="0"/>
              <a:t>by</a:t>
            </a:r>
            <a:r>
              <a:rPr lang="zh-CN" altLang="en-US" baseline="0" dirty="0" smtClean="0"/>
              <a:t> </a:t>
            </a:r>
            <a:r>
              <a:rPr lang="en-US" altLang="zh-CN" baseline="0" dirty="0" smtClean="0"/>
              <a:t>optimizing</a:t>
            </a:r>
            <a:r>
              <a:rPr lang="zh-CN" altLang="en-US" baseline="0" dirty="0" smtClean="0"/>
              <a:t> </a:t>
            </a:r>
            <a:r>
              <a:rPr lang="en-US" altLang="zh-CN" baseline="0" dirty="0" smtClean="0"/>
              <a:t>them.</a:t>
            </a:r>
            <a:r>
              <a:rPr lang="zh-CN" altLang="en-US" baseline="0" dirty="0" smtClean="0"/>
              <a:t> </a:t>
            </a:r>
            <a:r>
              <a:rPr lang="en-US" altLang="zh-CN" baseline="0" dirty="0" smtClean="0"/>
              <a:t>As</a:t>
            </a:r>
            <a:r>
              <a:rPr lang="zh-CN" altLang="en-US" baseline="0" dirty="0" smtClean="0"/>
              <a:t> </a:t>
            </a:r>
            <a:r>
              <a:rPr lang="en-US" altLang="zh-CN" baseline="0" dirty="0" smtClean="0"/>
              <a:t>for</a:t>
            </a:r>
            <a:r>
              <a:rPr lang="zh-CN" altLang="en-US" baseline="0" dirty="0" smtClean="0"/>
              <a:t> </a:t>
            </a:r>
            <a:r>
              <a:rPr lang="en-US" altLang="zh-CN" baseline="0" dirty="0" smtClean="0"/>
              <a:t>the</a:t>
            </a:r>
            <a:r>
              <a:rPr lang="zh-CN" altLang="en-US" baseline="0" dirty="0" smtClean="0"/>
              <a:t> </a:t>
            </a:r>
            <a:r>
              <a:rPr lang="en-US" altLang="zh-CN" baseline="0" dirty="0" smtClean="0"/>
              <a:t>remaining</a:t>
            </a:r>
            <a:r>
              <a:rPr lang="zh-CN" altLang="en-US" baseline="0" dirty="0" smtClean="0"/>
              <a:t> </a:t>
            </a:r>
            <a:r>
              <a:rPr lang="en-US" altLang="zh-CN" baseline="0" dirty="0" err="1" smtClean="0"/>
              <a:t>tc</a:t>
            </a:r>
            <a:r>
              <a:rPr lang="en-US" altLang="zh-CN" baseline="0" dirty="0" smtClean="0"/>
              <a:t>,</a:t>
            </a:r>
            <a:r>
              <a:rPr lang="zh-CN" altLang="en-US" baseline="0" dirty="0" smtClean="0"/>
              <a:t> </a:t>
            </a:r>
            <a:r>
              <a:rPr lang="en-US" altLang="zh-CN" baseline="0" dirty="0" smtClean="0"/>
              <a:t>there</a:t>
            </a:r>
            <a:r>
              <a:rPr lang="zh-CN" altLang="en-US" baseline="0" dirty="0" smtClean="0"/>
              <a:t> </a:t>
            </a:r>
            <a:r>
              <a:rPr lang="en-US" altLang="zh-CN" baseline="0" dirty="0" smtClean="0"/>
              <a:t>have</a:t>
            </a:r>
            <a:r>
              <a:rPr lang="zh-CN" altLang="en-US" baseline="0" dirty="0" smtClean="0"/>
              <a:t> </a:t>
            </a:r>
            <a:r>
              <a:rPr lang="en-US" altLang="zh-CN" baseline="0" dirty="0" smtClean="0"/>
              <a:t>been</a:t>
            </a:r>
            <a:r>
              <a:rPr lang="zh-CN" altLang="en-US" baseline="0" dirty="0" smtClean="0"/>
              <a:t> </a:t>
            </a:r>
            <a:r>
              <a:rPr lang="en-US" altLang="zh-CN" baseline="0" dirty="0" smtClean="0"/>
              <a:t>a</a:t>
            </a:r>
            <a:r>
              <a:rPr lang="zh-CN" altLang="en-US" baseline="0" dirty="0" smtClean="0"/>
              <a:t> </a:t>
            </a:r>
            <a:r>
              <a:rPr lang="en-US" altLang="zh-CN" baseline="0" dirty="0" smtClean="0"/>
              <a:t>series</a:t>
            </a:r>
            <a:r>
              <a:rPr lang="zh-CN" altLang="en-US" baseline="0" dirty="0" smtClean="0"/>
              <a:t> </a:t>
            </a:r>
            <a:r>
              <a:rPr lang="en-US" altLang="zh-CN" baseline="0" dirty="0" smtClean="0"/>
              <a:t>of</a:t>
            </a:r>
            <a:r>
              <a:rPr lang="zh-CN" altLang="en-US" baseline="0" dirty="0" smtClean="0"/>
              <a:t> </a:t>
            </a:r>
            <a:r>
              <a:rPr lang="en-US" altLang="zh-CN" baseline="0" dirty="0" smtClean="0"/>
              <a:t>existing</a:t>
            </a:r>
            <a:r>
              <a:rPr lang="zh-CN" altLang="en-US" baseline="0" dirty="0" smtClean="0"/>
              <a:t> </a:t>
            </a:r>
            <a:r>
              <a:rPr lang="en-US" altLang="zh-CN" baseline="0" dirty="0" smtClean="0"/>
              <a:t>works,</a:t>
            </a:r>
            <a:r>
              <a:rPr lang="zh-CN" altLang="en-US" baseline="0" dirty="0" smtClean="0"/>
              <a:t> </a:t>
            </a:r>
            <a:r>
              <a:rPr lang="en-US" altLang="zh-CN" baseline="0" dirty="0" smtClean="0"/>
              <a:t>such</a:t>
            </a:r>
            <a:r>
              <a:rPr lang="zh-CN" altLang="en-US" baseline="0" dirty="0" smtClean="0"/>
              <a:t> </a:t>
            </a:r>
            <a:r>
              <a:rPr lang="en-US" altLang="zh-CN" baseline="0" dirty="0" smtClean="0"/>
              <a:t>as</a:t>
            </a:r>
            <a:r>
              <a:rPr lang="zh-CN" altLang="en-US" baseline="0" dirty="0" smtClean="0"/>
              <a:t> </a:t>
            </a:r>
            <a:r>
              <a:rPr lang="en-US" altLang="zh-CN" baseline="0" dirty="0" smtClean="0"/>
              <a:t>work</a:t>
            </a:r>
            <a:r>
              <a:rPr lang="zh-CN" altLang="en-US" baseline="0" dirty="0" smtClean="0"/>
              <a:t> </a:t>
            </a:r>
            <a:r>
              <a:rPr lang="en-US" altLang="zh-CN" baseline="0" dirty="0" smtClean="0"/>
              <a:t>stealing,</a:t>
            </a:r>
            <a:r>
              <a:rPr lang="zh-CN" altLang="en-US" baseline="0" dirty="0" smtClean="0"/>
              <a:t> </a:t>
            </a:r>
            <a:r>
              <a:rPr lang="en-US" altLang="zh-CN" baseline="0" dirty="0" smtClean="0"/>
              <a:t>to</a:t>
            </a:r>
            <a:r>
              <a:rPr lang="zh-CN" altLang="en-US" baseline="0" dirty="0" smtClean="0"/>
              <a:t> </a:t>
            </a:r>
            <a:r>
              <a:rPr lang="en-US" altLang="zh-CN" baseline="0" dirty="0" smtClean="0"/>
              <a:t>optimize</a:t>
            </a:r>
            <a:r>
              <a:rPr lang="zh-CN" altLang="en-US" baseline="0" dirty="0" smtClean="0"/>
              <a:t> </a:t>
            </a:r>
            <a:r>
              <a:rPr lang="en-US" altLang="zh-CN" baseline="0" dirty="0" smtClean="0"/>
              <a:t>them.</a:t>
            </a:r>
            <a:r>
              <a:rPr lang="zh-CN" altLang="en-US" baseline="0" dirty="0" smtClean="0"/>
              <a:t> </a:t>
            </a:r>
            <a:r>
              <a:rPr lang="en-US" altLang="zh-CN" baseline="0" dirty="0" smtClean="0"/>
              <a:t>And</a:t>
            </a:r>
            <a:r>
              <a:rPr lang="zh-CN" altLang="en-US" baseline="0" dirty="0" smtClean="0"/>
              <a:t> </a:t>
            </a:r>
            <a:r>
              <a:rPr lang="en-US" altLang="zh-CN" baseline="0" dirty="0" smtClean="0"/>
              <a:t>these</a:t>
            </a:r>
            <a:r>
              <a:rPr lang="zh-CN" altLang="en-US" baseline="0" dirty="0" smtClean="0"/>
              <a:t> </a:t>
            </a:r>
            <a:r>
              <a:rPr lang="en-US" altLang="zh-CN" baseline="0" dirty="0" smtClean="0"/>
              <a:t>works</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further</a:t>
            </a:r>
            <a:r>
              <a:rPr lang="zh-CN" altLang="en-US" baseline="0" dirty="0" smtClean="0"/>
              <a:t> </a:t>
            </a:r>
            <a:r>
              <a:rPr lang="en-US" altLang="zh-CN" baseline="0" dirty="0" smtClean="0"/>
              <a:t>complimented</a:t>
            </a:r>
            <a:r>
              <a:rPr lang="zh-CN" altLang="en-US" baseline="0" dirty="0" smtClean="0"/>
              <a:t> </a:t>
            </a:r>
            <a:r>
              <a:rPr lang="en-US" altLang="zh-CN" baseline="0" dirty="0" smtClean="0"/>
              <a:t>with</a:t>
            </a:r>
            <a:r>
              <a:rPr lang="zh-CN" altLang="en-US" baseline="0" dirty="0" smtClean="0"/>
              <a:t> </a:t>
            </a:r>
            <a:r>
              <a:rPr lang="en-US" altLang="zh-CN" baseline="0" dirty="0" err="1" smtClean="0"/>
              <a:t>SmartPS</a:t>
            </a:r>
            <a:r>
              <a:rPr lang="zh-CN" altLang="en-US" baseline="0" dirty="0" smtClean="0"/>
              <a:t> </a:t>
            </a:r>
            <a:r>
              <a:rPr lang="en-US" altLang="zh-CN" baseline="0" dirty="0" smtClean="0"/>
              <a:t>to</a:t>
            </a:r>
            <a:r>
              <a:rPr lang="zh-CN" altLang="en-US" baseline="0" dirty="0" smtClean="0"/>
              <a:t> </a:t>
            </a:r>
            <a:r>
              <a:rPr lang="en-US" altLang="zh-CN" baseline="0" dirty="0" smtClean="0"/>
              <a:t>further</a:t>
            </a:r>
            <a:r>
              <a:rPr lang="zh-CN" altLang="en-US" baseline="0" dirty="0" smtClean="0"/>
              <a:t> </a:t>
            </a:r>
            <a:r>
              <a:rPr lang="en-US" altLang="zh-CN" baseline="0" dirty="0" smtClean="0"/>
              <a:t>improve</a:t>
            </a:r>
            <a:r>
              <a:rPr lang="zh-CN" altLang="en-US" baseline="0" dirty="0" smtClean="0"/>
              <a:t> </a:t>
            </a:r>
            <a:r>
              <a:rPr lang="en-US" altLang="zh-CN" baseline="0" dirty="0" smtClean="0"/>
              <a:t>the</a:t>
            </a:r>
            <a:r>
              <a:rPr lang="zh-CN" altLang="en-US" baseline="0" dirty="0" smtClean="0"/>
              <a:t> </a:t>
            </a:r>
            <a:r>
              <a:rPr lang="en-US" altLang="zh-CN" baseline="0" dirty="0" smtClean="0"/>
              <a:t>DML</a:t>
            </a:r>
            <a:r>
              <a:rPr lang="zh-CN" altLang="en-US" baseline="0" dirty="0" smtClean="0"/>
              <a:t> </a:t>
            </a:r>
            <a:r>
              <a:rPr lang="en-US" altLang="zh-CN" baseline="0" dirty="0" smtClean="0"/>
              <a:t>performance.</a:t>
            </a:r>
            <a:endParaRPr lang="zh-CN" altLang="en-US" baseline="0" dirty="0" smtClean="0"/>
          </a:p>
        </p:txBody>
      </p:sp>
      <p:sp>
        <p:nvSpPr>
          <p:cNvPr id="4" name="灯片编号占位符 3"/>
          <p:cNvSpPr>
            <a:spLocks noGrp="1"/>
          </p:cNvSpPr>
          <p:nvPr>
            <p:ph type="sldNum" sz="quarter" idx="10"/>
          </p:nvPr>
        </p:nvSpPr>
        <p:spPr/>
        <p:txBody>
          <a:bodyPr/>
          <a:lstStyle/>
          <a:p>
            <a:fld id="{A1702B24-38A8-4BD0-8F5B-7DB2B5CB17F0}" type="slidenum">
              <a:rPr lang="zh-CN" altLang="en-US" smtClean="0"/>
              <a:t>11</a:t>
            </a:fld>
            <a:endParaRPr lang="zh-CN" altLang="en-US"/>
          </a:p>
        </p:txBody>
      </p:sp>
    </p:spTree>
    <p:extLst>
      <p:ext uri="{BB962C8B-B14F-4D97-AF65-F5344CB8AC3E}">
        <p14:creationId xmlns:p14="http://schemas.microsoft.com/office/powerpoint/2010/main" val="1520166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zh-CN" altLang="en-US" dirty="0" smtClean="0"/>
              <a:t> </a:t>
            </a:r>
            <a:r>
              <a:rPr lang="en-US" altLang="zh-CN" dirty="0" smtClean="0"/>
              <a:t>order</a:t>
            </a:r>
            <a:r>
              <a:rPr lang="zh-CN" altLang="en-US" dirty="0" smtClean="0"/>
              <a:t> </a:t>
            </a:r>
            <a:r>
              <a:rPr lang="en-US" altLang="zh-CN" dirty="0" smtClean="0"/>
              <a:t>to</a:t>
            </a:r>
            <a:r>
              <a:rPr lang="zh-CN" altLang="en-US" dirty="0" smtClean="0"/>
              <a:t> </a:t>
            </a:r>
            <a:r>
              <a:rPr lang="en-US" altLang="zh-CN" dirty="0" smtClean="0"/>
              <a:t>accelerate</a:t>
            </a:r>
            <a:r>
              <a:rPr lang="zh-CN" altLang="en-US" baseline="0" dirty="0" smtClean="0"/>
              <a:t> </a:t>
            </a:r>
            <a:r>
              <a:rPr lang="en-US" altLang="zh-CN" baseline="0" dirty="0" smtClean="0"/>
              <a:t>DML</a:t>
            </a:r>
            <a:r>
              <a:rPr lang="zh-CN" altLang="en-US" baseline="0" dirty="0" smtClean="0"/>
              <a:t> </a:t>
            </a:r>
            <a:r>
              <a:rPr lang="en-US" altLang="zh-CN" baseline="0" dirty="0" smtClean="0"/>
              <a:t>with</a:t>
            </a:r>
            <a:r>
              <a:rPr lang="zh-CN" altLang="en-US" baseline="0" dirty="0" smtClean="0"/>
              <a:t> </a:t>
            </a:r>
            <a:r>
              <a:rPr lang="en-US" altLang="zh-CN" baseline="0" dirty="0" smtClean="0"/>
              <a:t>more</a:t>
            </a:r>
            <a:r>
              <a:rPr lang="zh-CN" altLang="en-US" baseline="0" dirty="0" smtClean="0"/>
              <a:t> </a:t>
            </a:r>
            <a:r>
              <a:rPr lang="en-US" altLang="zh-CN" baseline="0" dirty="0" smtClean="0"/>
              <a:t>intelligence</a:t>
            </a:r>
            <a:r>
              <a:rPr lang="zh-CN" altLang="en-US" baseline="0" dirty="0" smtClean="0"/>
              <a:t> </a:t>
            </a:r>
            <a:r>
              <a:rPr lang="en-US" altLang="zh-CN" baseline="0" dirty="0" smtClean="0"/>
              <a:t>in</a:t>
            </a:r>
            <a:r>
              <a:rPr lang="zh-CN" altLang="en-US" baseline="0" dirty="0" smtClean="0"/>
              <a:t> </a:t>
            </a:r>
            <a:r>
              <a:rPr lang="en-US" altLang="zh-CN" baseline="0" dirty="0" smtClean="0"/>
              <a:t>PS,</a:t>
            </a:r>
            <a:r>
              <a:rPr lang="zh-CN" altLang="en-US" baseline="0" dirty="0" smtClean="0"/>
              <a:t> </a:t>
            </a:r>
            <a:r>
              <a:rPr lang="en-US" altLang="zh-CN" baseline="0" dirty="0" smtClean="0"/>
              <a:t>we</a:t>
            </a:r>
            <a:r>
              <a:rPr lang="zh-CN" altLang="en-US" baseline="0" dirty="0" smtClean="0"/>
              <a:t> </a:t>
            </a:r>
            <a:r>
              <a:rPr lang="en-US" altLang="zh-CN" baseline="0" dirty="0" smtClean="0"/>
              <a:t>design</a:t>
            </a:r>
            <a:r>
              <a:rPr lang="zh-CN" altLang="en-US" baseline="0" dirty="0" smtClean="0"/>
              <a:t> </a:t>
            </a:r>
            <a:r>
              <a:rPr lang="en-US" altLang="zh-CN" baseline="0" dirty="0" smtClean="0"/>
              <a:t>four</a:t>
            </a:r>
            <a:r>
              <a:rPr lang="zh-CN" altLang="en-US" baseline="0" dirty="0" smtClean="0"/>
              <a:t> </a:t>
            </a:r>
            <a:r>
              <a:rPr lang="en-US" altLang="zh-CN" baseline="0" dirty="0" smtClean="0"/>
              <a:t>main</a:t>
            </a:r>
            <a:r>
              <a:rPr lang="zh-CN" altLang="en-US" baseline="0" dirty="0" smtClean="0"/>
              <a:t> </a:t>
            </a:r>
            <a:r>
              <a:rPr lang="en-US" altLang="zh-CN" baseline="0" dirty="0" err="1" smtClean="0"/>
              <a:t>stategies</a:t>
            </a:r>
            <a:r>
              <a:rPr lang="en-US" altLang="zh-CN" baseline="0" dirty="0" smtClean="0"/>
              <a:t>.</a:t>
            </a:r>
            <a:r>
              <a:rPr lang="zh-CN" altLang="en-US" baseline="0" dirty="0" smtClean="0"/>
              <a:t> </a:t>
            </a:r>
          </a:p>
          <a:p>
            <a:endParaRPr lang="zh-CN" altLang="en-US" baseline="0" dirty="0" smtClean="0"/>
          </a:p>
          <a:p>
            <a:r>
              <a:rPr lang="en-US" altLang="zh-CN" baseline="0" dirty="0" smtClean="0"/>
              <a:t>And</a:t>
            </a:r>
            <a:r>
              <a:rPr lang="zh-CN" altLang="en-US" baseline="0" dirty="0" smtClean="0"/>
              <a:t> </a:t>
            </a:r>
            <a:r>
              <a:rPr lang="en-US" altLang="zh-CN" baseline="0" dirty="0" smtClean="0"/>
              <a:t>I</a:t>
            </a:r>
            <a:r>
              <a:rPr lang="zh-CN" altLang="en-US" baseline="0" dirty="0" smtClean="0"/>
              <a:t> </a:t>
            </a:r>
            <a:r>
              <a:rPr lang="en-US" altLang="zh-CN" baseline="0" dirty="0" smtClean="0"/>
              <a:t>will</a:t>
            </a:r>
            <a:r>
              <a:rPr lang="zh-CN" altLang="en-US" baseline="0" dirty="0" smtClean="0"/>
              <a:t> </a:t>
            </a:r>
            <a:r>
              <a:rPr lang="en-US" altLang="zh-CN" baseline="0" dirty="0" smtClean="0"/>
              <a:t>introduce</a:t>
            </a:r>
            <a:r>
              <a:rPr lang="zh-CN" altLang="en-US" baseline="0" dirty="0" smtClean="0"/>
              <a:t> </a:t>
            </a:r>
            <a:r>
              <a:rPr lang="en-US" altLang="zh-CN" baseline="0" dirty="0" smtClean="0"/>
              <a:t>them</a:t>
            </a:r>
            <a:r>
              <a:rPr lang="zh-CN" altLang="en-US" baseline="0" dirty="0" smtClean="0"/>
              <a:t> </a:t>
            </a:r>
            <a:r>
              <a:rPr lang="en-US" altLang="zh-CN" baseline="0" dirty="0" smtClean="0"/>
              <a:t>one</a:t>
            </a:r>
            <a:r>
              <a:rPr lang="zh-CN" altLang="en-US" baseline="0" dirty="0" smtClean="0"/>
              <a:t> </a:t>
            </a:r>
            <a:r>
              <a:rPr lang="en-US" altLang="zh-CN" baseline="0" dirty="0" smtClean="0"/>
              <a:t>by</a:t>
            </a:r>
            <a:r>
              <a:rPr lang="zh-CN" altLang="en-US" baseline="0" dirty="0" smtClean="0"/>
              <a:t> </a:t>
            </a:r>
            <a:r>
              <a:rPr lang="en-US" altLang="zh-CN" baseline="0" dirty="0" smtClean="0"/>
              <a:t>one.</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12</a:t>
            </a:fld>
            <a:endParaRPr lang="zh-CN" altLang="en-US"/>
          </a:p>
        </p:txBody>
      </p:sp>
    </p:spTree>
    <p:extLst>
      <p:ext uri="{BB962C8B-B14F-4D97-AF65-F5344CB8AC3E}">
        <p14:creationId xmlns:p14="http://schemas.microsoft.com/office/powerpoint/2010/main" val="1470959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Recall</a:t>
            </a:r>
            <a:r>
              <a:rPr lang="zh-CN" altLang="en-US" dirty="0" smtClean="0"/>
              <a:t> </a:t>
            </a:r>
            <a:r>
              <a:rPr lang="en-US" altLang="zh-CN" dirty="0" smtClean="0"/>
              <a:t>the</a:t>
            </a:r>
            <a:r>
              <a:rPr lang="zh-CN" altLang="en-US" dirty="0" smtClean="0"/>
              <a:t> </a:t>
            </a:r>
            <a:r>
              <a:rPr lang="en-US" altLang="zh-CN" dirty="0" smtClean="0"/>
              <a:t>workflow</a:t>
            </a:r>
            <a:r>
              <a:rPr lang="zh-CN" altLang="en-US" baseline="0" dirty="0" smtClean="0"/>
              <a:t> </a:t>
            </a:r>
            <a:r>
              <a:rPr lang="en-US" altLang="zh-CN" baseline="0" dirty="0" smtClean="0"/>
              <a:t>of</a:t>
            </a:r>
            <a:r>
              <a:rPr lang="zh-CN" altLang="en-US" baseline="0" dirty="0" smtClean="0"/>
              <a:t> </a:t>
            </a:r>
            <a:r>
              <a:rPr lang="en-US" altLang="zh-CN" baseline="0" dirty="0" smtClean="0"/>
              <a:t>DML.</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see</a:t>
            </a:r>
            <a:r>
              <a:rPr lang="zh-CN" altLang="en-US" baseline="0" dirty="0" smtClean="0"/>
              <a:t> </a:t>
            </a:r>
            <a:r>
              <a:rPr lang="en-US" altLang="zh-CN" baseline="0" dirty="0" smtClean="0"/>
              <a:t>for</a:t>
            </a:r>
            <a:r>
              <a:rPr lang="zh-CN" altLang="en-US" baseline="0" dirty="0" smtClean="0"/>
              <a:t> </a:t>
            </a:r>
            <a:r>
              <a:rPr lang="en-US" altLang="zh-CN" baseline="0" dirty="0" smtClean="0"/>
              <a:t>the</a:t>
            </a:r>
            <a:r>
              <a:rPr lang="zh-CN" altLang="en-US" baseline="0" dirty="0" smtClean="0"/>
              <a:t> </a:t>
            </a:r>
            <a:r>
              <a:rPr lang="en-US" altLang="zh-CN" baseline="0" dirty="0" smtClean="0"/>
              <a:t>typical</a:t>
            </a:r>
            <a:r>
              <a:rPr lang="zh-CN" altLang="en-US" baseline="0" dirty="0" smtClean="0"/>
              <a:t> </a:t>
            </a:r>
            <a:r>
              <a:rPr lang="en-US" altLang="zh-CN" baseline="0" dirty="0" smtClean="0"/>
              <a:t>DML</a:t>
            </a:r>
            <a:r>
              <a:rPr lang="zh-CN" altLang="en-US" baseline="0" dirty="0" smtClean="0"/>
              <a:t> </a:t>
            </a:r>
            <a:r>
              <a:rPr lang="en-US" altLang="zh-CN" baseline="0" dirty="0" smtClean="0"/>
              <a:t>tasks,</a:t>
            </a:r>
            <a:r>
              <a:rPr lang="zh-CN" altLang="en-US" baseline="0" dirty="0" smtClean="0"/>
              <a:t> </a:t>
            </a:r>
            <a:r>
              <a:rPr lang="en-US" altLang="zh-CN" baseline="0" dirty="0" smtClean="0"/>
              <a:t>especially</a:t>
            </a:r>
            <a:r>
              <a:rPr lang="zh-CN" altLang="en-US" baseline="0" dirty="0" smtClean="0"/>
              <a:t> </a:t>
            </a:r>
            <a:r>
              <a:rPr lang="en-US" altLang="zh-CN" baseline="0" dirty="0" smtClean="0"/>
              <a:t>those</a:t>
            </a:r>
            <a:r>
              <a:rPr lang="zh-CN" altLang="en-US" baseline="0" dirty="0" smtClean="0"/>
              <a:t> </a:t>
            </a:r>
            <a:r>
              <a:rPr lang="en-US" altLang="zh-CN" baseline="0" dirty="0" smtClean="0"/>
              <a:t>model-parallel</a:t>
            </a:r>
            <a:r>
              <a:rPr lang="zh-CN" altLang="en-US" baseline="0" dirty="0" smtClean="0"/>
              <a:t> </a:t>
            </a:r>
            <a:r>
              <a:rPr lang="en-US" altLang="zh-CN" baseline="0" dirty="0" smtClean="0"/>
              <a:t>tasks,</a:t>
            </a:r>
            <a:r>
              <a:rPr lang="zh-CN" altLang="en-US" baseline="0" dirty="0" smtClean="0"/>
              <a:t> </a:t>
            </a:r>
            <a:r>
              <a:rPr lang="en-US" altLang="zh-CN" baseline="0" dirty="0" smtClean="0"/>
              <a:t>not</a:t>
            </a:r>
            <a:r>
              <a:rPr lang="zh-CN" altLang="en-US" baseline="0" dirty="0" smtClean="0"/>
              <a:t> </a:t>
            </a:r>
            <a:r>
              <a:rPr lang="en-US" altLang="zh-CN" baseline="0" dirty="0" smtClean="0"/>
              <a:t>every</a:t>
            </a:r>
            <a:r>
              <a:rPr lang="zh-CN" altLang="en-US" baseline="0" dirty="0" smtClean="0"/>
              <a:t> </a:t>
            </a:r>
            <a:r>
              <a:rPr lang="en-US" altLang="zh-CN" baseline="0" dirty="0" smtClean="0"/>
              <a:t>worker</a:t>
            </a:r>
            <a:r>
              <a:rPr lang="zh-CN" altLang="en-US" baseline="0" dirty="0" smtClean="0"/>
              <a:t> </a:t>
            </a:r>
            <a:r>
              <a:rPr lang="en-US" altLang="zh-CN" baseline="0" dirty="0" smtClean="0"/>
              <a:t>needs</a:t>
            </a:r>
            <a:r>
              <a:rPr lang="zh-CN" altLang="en-US" baseline="0" dirty="0" smtClean="0"/>
              <a:t> </a:t>
            </a:r>
            <a:r>
              <a:rPr lang="en-US" altLang="zh-CN" baseline="0" dirty="0" smtClean="0"/>
              <a:t>all</a:t>
            </a:r>
            <a:r>
              <a:rPr lang="zh-CN" altLang="en-US" baseline="0" dirty="0" smtClean="0"/>
              <a:t> </a:t>
            </a:r>
            <a:r>
              <a:rPr lang="en-US" altLang="zh-CN" baseline="0" dirty="0" smtClean="0"/>
              <a:t>fresh</a:t>
            </a:r>
            <a:r>
              <a:rPr lang="zh-CN" altLang="en-US" baseline="0" dirty="0" smtClean="0"/>
              <a:t> </a:t>
            </a:r>
            <a:r>
              <a:rPr lang="en-US" altLang="zh-CN" baseline="0" dirty="0" smtClean="0"/>
              <a:t>parameters</a:t>
            </a:r>
            <a:r>
              <a:rPr lang="zh-CN" altLang="en-US" baseline="0" dirty="0" smtClean="0"/>
              <a:t> </a:t>
            </a:r>
            <a:r>
              <a:rPr lang="en-US" altLang="zh-CN" baseline="0" dirty="0" smtClean="0"/>
              <a:t>during</a:t>
            </a:r>
            <a:r>
              <a:rPr lang="zh-CN" altLang="en-US" baseline="0" dirty="0" smtClean="0"/>
              <a:t> </a:t>
            </a:r>
            <a:r>
              <a:rPr lang="en-US" altLang="zh-CN" baseline="0" dirty="0" smtClean="0"/>
              <a:t>one</a:t>
            </a:r>
            <a:r>
              <a:rPr lang="zh-CN" altLang="en-US" baseline="0" dirty="0" smtClean="0"/>
              <a:t> </a:t>
            </a:r>
            <a:r>
              <a:rPr lang="en-US" altLang="zh-CN" baseline="0" dirty="0" smtClean="0"/>
              <a:t>iteration.</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13</a:t>
            </a:fld>
            <a:endParaRPr lang="zh-CN" altLang="en-US"/>
          </a:p>
        </p:txBody>
      </p:sp>
    </p:spTree>
    <p:extLst>
      <p:ext uri="{BB962C8B-B14F-4D97-AF65-F5344CB8AC3E}">
        <p14:creationId xmlns:p14="http://schemas.microsoft.com/office/powerpoint/2010/main" val="598735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a:t>
            </a:r>
            <a:r>
              <a:rPr lang="zh-CN" altLang="en-US" dirty="0" smtClean="0"/>
              <a:t> </a:t>
            </a:r>
            <a:r>
              <a:rPr lang="en-US" altLang="zh-CN" dirty="0" smtClean="0"/>
              <a:t>example,</a:t>
            </a:r>
            <a:r>
              <a:rPr lang="zh-CN" altLang="en-US" baseline="0" dirty="0" smtClean="0"/>
              <a:t> </a:t>
            </a:r>
            <a:r>
              <a:rPr lang="en-US" altLang="zh-CN" baseline="0" dirty="0" smtClean="0"/>
              <a:t>we</a:t>
            </a:r>
            <a:r>
              <a:rPr lang="zh-CN" altLang="en-US" baseline="0" dirty="0" smtClean="0"/>
              <a:t> </a:t>
            </a:r>
            <a:r>
              <a:rPr lang="en-US" altLang="zh-CN" baseline="0" dirty="0" smtClean="0"/>
              <a:t>suppose</a:t>
            </a:r>
            <a:r>
              <a:rPr lang="zh-CN" altLang="en-US" baseline="0" dirty="0" smtClean="0"/>
              <a:t> </a:t>
            </a:r>
            <a:r>
              <a:rPr lang="en-US" altLang="zh-CN" baseline="0" dirty="0" smtClean="0"/>
              <a:t>there</a:t>
            </a:r>
            <a:r>
              <a:rPr lang="zh-CN" altLang="en-US" baseline="0" dirty="0" smtClean="0"/>
              <a:t> </a:t>
            </a:r>
            <a:r>
              <a:rPr lang="en-US" altLang="zh-CN" baseline="0" dirty="0" smtClean="0"/>
              <a:t>are</a:t>
            </a:r>
            <a:r>
              <a:rPr lang="zh-CN" altLang="en-US" baseline="0" dirty="0" smtClean="0"/>
              <a:t> </a:t>
            </a:r>
            <a:r>
              <a:rPr lang="en-US" altLang="zh-CN" baseline="0" dirty="0" smtClean="0"/>
              <a:t>four</a:t>
            </a:r>
            <a:r>
              <a:rPr lang="zh-CN" altLang="en-US" baseline="0" dirty="0" smtClean="0"/>
              <a:t> </a:t>
            </a:r>
            <a:r>
              <a:rPr lang="en-US" altLang="zh-CN" baseline="0" dirty="0" smtClean="0"/>
              <a:t>workers</a:t>
            </a:r>
            <a:r>
              <a:rPr lang="zh-CN" altLang="en-US" baseline="0" dirty="0" smtClean="0"/>
              <a:t> </a:t>
            </a:r>
            <a:r>
              <a:rPr lang="en-US" altLang="zh-CN" baseline="0" dirty="0" smtClean="0"/>
              <a:t>and</a:t>
            </a:r>
            <a:r>
              <a:rPr lang="zh-CN" altLang="en-US" baseline="0" dirty="0" smtClean="0"/>
              <a:t> </a:t>
            </a:r>
            <a:r>
              <a:rPr lang="en-US" altLang="zh-CN" baseline="0" dirty="0" smtClean="0"/>
              <a:t>each</a:t>
            </a:r>
            <a:r>
              <a:rPr lang="zh-CN" altLang="en-US" baseline="0" dirty="0" smtClean="0"/>
              <a:t> </a:t>
            </a:r>
            <a:r>
              <a:rPr lang="en-US" altLang="zh-CN" baseline="0" dirty="0" smtClean="0"/>
              <a:t>worker</a:t>
            </a:r>
            <a:r>
              <a:rPr lang="zh-CN" altLang="en-US" baseline="0" dirty="0" smtClean="0"/>
              <a:t> </a:t>
            </a:r>
            <a:r>
              <a:rPr lang="en-US" altLang="zh-CN" baseline="0" dirty="0" smtClean="0"/>
              <a:t>holds</a:t>
            </a:r>
            <a:r>
              <a:rPr lang="zh-CN" altLang="en-US" baseline="0" dirty="0" smtClean="0"/>
              <a:t> </a:t>
            </a:r>
            <a:r>
              <a:rPr lang="en-US" altLang="zh-CN" baseline="0" dirty="0" smtClean="0"/>
              <a:t>just</a:t>
            </a:r>
            <a:r>
              <a:rPr lang="zh-CN" altLang="en-US" baseline="0" dirty="0" smtClean="0"/>
              <a:t> </a:t>
            </a:r>
            <a:r>
              <a:rPr lang="en-US" altLang="zh-CN" baseline="0" dirty="0" smtClean="0"/>
              <a:t>one</a:t>
            </a:r>
            <a:r>
              <a:rPr lang="zh-CN" altLang="en-US" baseline="0" dirty="0" smtClean="0"/>
              <a:t> </a:t>
            </a:r>
            <a:r>
              <a:rPr lang="en-US" altLang="zh-CN" baseline="0" dirty="0" smtClean="0"/>
              <a:t>PU.</a:t>
            </a:r>
            <a:r>
              <a:rPr lang="zh-CN" altLang="en-US" baseline="0" dirty="0" smtClean="0"/>
              <a:t> </a:t>
            </a:r>
            <a:r>
              <a:rPr lang="en-US" altLang="zh-CN" baseline="0" dirty="0" smtClean="0"/>
              <a:t>The</a:t>
            </a:r>
            <a:r>
              <a:rPr lang="zh-CN" altLang="en-US" baseline="0" dirty="0" smtClean="0"/>
              <a:t> </a:t>
            </a:r>
            <a:r>
              <a:rPr lang="en-US" altLang="zh-CN" baseline="0" dirty="0" smtClean="0"/>
              <a:t>dependency</a:t>
            </a:r>
            <a:r>
              <a:rPr lang="zh-CN" altLang="en-US" baseline="0" dirty="0" smtClean="0"/>
              <a:t> </a:t>
            </a:r>
            <a:r>
              <a:rPr lang="en-US" altLang="zh-CN" baseline="0" dirty="0" smtClean="0"/>
              <a:t>among</a:t>
            </a:r>
            <a:r>
              <a:rPr lang="zh-CN" altLang="en-US" baseline="0" dirty="0" smtClean="0"/>
              <a:t> </a:t>
            </a:r>
            <a:r>
              <a:rPr lang="en-US" altLang="zh-CN" baseline="0" dirty="0" smtClean="0"/>
              <a:t>PUs</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illustrated</a:t>
            </a:r>
            <a:r>
              <a:rPr lang="zh-CN" altLang="en-US" baseline="0" dirty="0" smtClean="0"/>
              <a:t> </a:t>
            </a:r>
            <a:r>
              <a:rPr lang="en-US" altLang="zh-CN" baseline="0" dirty="0" smtClean="0"/>
              <a:t>in</a:t>
            </a:r>
            <a:r>
              <a:rPr lang="zh-CN" altLang="en-US" baseline="0" dirty="0" smtClean="0"/>
              <a:t> </a:t>
            </a:r>
            <a:r>
              <a:rPr lang="en-US" altLang="zh-CN" baseline="0" dirty="0" smtClean="0"/>
              <a:t>this</a:t>
            </a:r>
            <a:r>
              <a:rPr lang="zh-CN" altLang="en-US" baseline="0" dirty="0" smtClean="0"/>
              <a:t> </a:t>
            </a:r>
            <a:r>
              <a:rPr lang="en-US" altLang="zh-CN" baseline="0" dirty="0" smtClean="0"/>
              <a:t>picture.</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14</a:t>
            </a:fld>
            <a:endParaRPr lang="zh-CN" altLang="en-US"/>
          </a:p>
        </p:txBody>
      </p:sp>
    </p:spTree>
    <p:extLst>
      <p:ext uri="{BB962C8B-B14F-4D97-AF65-F5344CB8AC3E}">
        <p14:creationId xmlns:p14="http://schemas.microsoft.com/office/powerpoint/2010/main" val="1652446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a:t>
            </a:r>
            <a:r>
              <a:rPr lang="zh-CN" altLang="en-US" baseline="0" dirty="0" smtClean="0"/>
              <a:t> </a:t>
            </a:r>
            <a:r>
              <a:rPr lang="en-US" altLang="zh-CN" baseline="0" dirty="0" smtClean="0"/>
              <a:t>we</a:t>
            </a:r>
            <a:r>
              <a:rPr lang="zh-CN" altLang="en-US" baseline="0" dirty="0" smtClean="0"/>
              <a:t> </a:t>
            </a:r>
            <a:r>
              <a:rPr lang="en-US" altLang="zh-CN" baseline="0" dirty="0" smtClean="0"/>
              <a:t>use</a:t>
            </a:r>
            <a:r>
              <a:rPr lang="zh-CN" altLang="en-US" baseline="0" dirty="0" smtClean="0"/>
              <a:t> </a:t>
            </a:r>
            <a:r>
              <a:rPr lang="en-US" altLang="zh-CN" baseline="0" dirty="0" smtClean="0"/>
              <a:t>BSP</a:t>
            </a:r>
            <a:r>
              <a:rPr lang="zh-CN" altLang="en-US" baseline="0" dirty="0" smtClean="0"/>
              <a:t> </a:t>
            </a:r>
            <a:r>
              <a:rPr lang="en-US" altLang="zh-CN" baseline="0" dirty="0" smtClean="0"/>
              <a:t>for</a:t>
            </a:r>
            <a:r>
              <a:rPr lang="zh-CN" altLang="en-US" baseline="0" dirty="0" smtClean="0"/>
              <a:t> </a:t>
            </a:r>
            <a:r>
              <a:rPr lang="en-US" altLang="zh-CN" baseline="0" dirty="0" smtClean="0"/>
              <a:t>DML,</a:t>
            </a:r>
            <a:r>
              <a:rPr lang="zh-CN" altLang="en-US" baseline="0" dirty="0" smtClean="0"/>
              <a:t> </a:t>
            </a:r>
            <a:r>
              <a:rPr lang="en-US" altLang="zh-CN" baseline="0" dirty="0" smtClean="0"/>
              <a:t>the</a:t>
            </a:r>
            <a:r>
              <a:rPr lang="zh-CN" altLang="en-US" baseline="0" dirty="0" smtClean="0"/>
              <a:t> </a:t>
            </a:r>
            <a:r>
              <a:rPr lang="en-US" altLang="zh-CN" baseline="0" dirty="0" smtClean="0"/>
              <a:t>overall</a:t>
            </a:r>
            <a:r>
              <a:rPr lang="zh-CN" altLang="en-US" baseline="0" dirty="0" smtClean="0"/>
              <a:t> </a:t>
            </a:r>
            <a:r>
              <a:rPr lang="en-US" altLang="zh-CN" baseline="0" dirty="0" smtClean="0"/>
              <a:t>performance</a:t>
            </a:r>
            <a:r>
              <a:rPr lang="zh-CN" altLang="en-US" baseline="0" dirty="0" smtClean="0"/>
              <a:t> </a:t>
            </a:r>
            <a:r>
              <a:rPr lang="en-US" altLang="zh-CN" baseline="0" dirty="0" smtClean="0"/>
              <a:t>is</a:t>
            </a:r>
            <a:r>
              <a:rPr lang="zh-CN" altLang="en-US" baseline="0" dirty="0" smtClean="0"/>
              <a:t> </a:t>
            </a:r>
            <a:r>
              <a:rPr lang="en-US" altLang="zh-CN" baseline="0" dirty="0" smtClean="0"/>
              <a:t>mainly</a:t>
            </a:r>
            <a:r>
              <a:rPr lang="zh-CN" altLang="en-US" baseline="0" dirty="0" smtClean="0"/>
              <a:t> </a:t>
            </a:r>
            <a:r>
              <a:rPr lang="en-US" altLang="zh-CN" baseline="0" dirty="0" smtClean="0"/>
              <a:t>determined</a:t>
            </a:r>
            <a:r>
              <a:rPr lang="zh-CN" altLang="en-US" baseline="0" dirty="0" smtClean="0"/>
              <a:t> </a:t>
            </a:r>
            <a:r>
              <a:rPr lang="en-US" altLang="zh-CN" baseline="0" dirty="0" smtClean="0"/>
              <a:t>by</a:t>
            </a:r>
            <a:r>
              <a:rPr lang="zh-CN" altLang="en-US" baseline="0" dirty="0" smtClean="0"/>
              <a:t> </a:t>
            </a:r>
            <a:r>
              <a:rPr lang="en-US" altLang="zh-CN" baseline="0" dirty="0" smtClean="0"/>
              <a:t>the</a:t>
            </a:r>
            <a:r>
              <a:rPr lang="zh-CN" altLang="en-US" baseline="0" dirty="0" smtClean="0"/>
              <a:t> </a:t>
            </a:r>
            <a:r>
              <a:rPr lang="en-US" altLang="zh-CN" baseline="0" dirty="0" smtClean="0"/>
              <a:t>slowest</a:t>
            </a:r>
            <a:r>
              <a:rPr lang="zh-CN" altLang="en-US" baseline="0" dirty="0" smtClean="0"/>
              <a:t> </a:t>
            </a:r>
            <a:r>
              <a:rPr lang="en-US" altLang="zh-CN" baseline="0" dirty="0" smtClean="0"/>
              <a:t>worker,</a:t>
            </a:r>
            <a:r>
              <a:rPr lang="zh-CN" altLang="en-US" baseline="0" dirty="0" smtClean="0"/>
              <a:t> </a:t>
            </a:r>
            <a:r>
              <a:rPr lang="en-US" altLang="zh-CN" baseline="0" dirty="0" smtClean="0"/>
              <a:t>that</a:t>
            </a:r>
            <a:r>
              <a:rPr lang="zh-CN" altLang="en-US" baseline="0" dirty="0" smtClean="0"/>
              <a:t> </a:t>
            </a:r>
            <a:r>
              <a:rPr lang="en-US" altLang="zh-CN" baseline="0" dirty="0" smtClean="0"/>
              <a:t>is</a:t>
            </a:r>
            <a:r>
              <a:rPr lang="zh-CN" altLang="en-US" baseline="0" dirty="0" smtClean="0"/>
              <a:t> </a:t>
            </a:r>
            <a:r>
              <a:rPr lang="en-US" altLang="zh-CN" baseline="0" dirty="0" smtClean="0"/>
              <a:t>worker</a:t>
            </a:r>
            <a:r>
              <a:rPr lang="zh-CN" altLang="en-US" baseline="0" dirty="0" smtClean="0"/>
              <a:t> </a:t>
            </a:r>
            <a:r>
              <a:rPr lang="en-US" altLang="zh-CN" baseline="0" dirty="0" smtClean="0"/>
              <a:t>3.</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15</a:t>
            </a:fld>
            <a:endParaRPr lang="zh-CN" altLang="en-US"/>
          </a:p>
        </p:txBody>
      </p:sp>
    </p:spTree>
    <p:extLst>
      <p:ext uri="{BB962C8B-B14F-4D97-AF65-F5344CB8AC3E}">
        <p14:creationId xmlns:p14="http://schemas.microsoft.com/office/powerpoint/2010/main" val="48088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a:t>
            </a:r>
            <a:r>
              <a:rPr lang="zh-CN" altLang="en-US" dirty="0" smtClean="0"/>
              <a:t> </a:t>
            </a:r>
            <a:r>
              <a:rPr lang="en-US" altLang="zh-CN" dirty="0" smtClean="0"/>
              <a:t>we</a:t>
            </a:r>
            <a:r>
              <a:rPr lang="zh-CN" altLang="en-US" dirty="0" smtClean="0"/>
              <a:t> </a:t>
            </a:r>
            <a:r>
              <a:rPr lang="en-US" altLang="zh-CN" dirty="0" smtClean="0"/>
              <a:t>can</a:t>
            </a:r>
            <a:r>
              <a:rPr lang="zh-CN" altLang="en-US" dirty="0" smtClean="0"/>
              <a:t> </a:t>
            </a:r>
            <a:r>
              <a:rPr lang="en-US" altLang="zh-CN" dirty="0" smtClean="0"/>
              <a:t>see</a:t>
            </a:r>
            <a:r>
              <a:rPr lang="zh-CN" altLang="en-US" dirty="0" smtClean="0"/>
              <a:t> </a:t>
            </a:r>
            <a:r>
              <a:rPr lang="en-US" altLang="zh-CN" dirty="0" smtClean="0"/>
              <a:t>that,</a:t>
            </a:r>
            <a:r>
              <a:rPr lang="zh-CN" altLang="en-US" baseline="0" dirty="0" smtClean="0"/>
              <a:t> </a:t>
            </a:r>
            <a:r>
              <a:rPr lang="en-US" altLang="zh-CN" baseline="0" dirty="0" smtClean="0"/>
              <a:t>during</a:t>
            </a:r>
            <a:r>
              <a:rPr lang="zh-CN" altLang="en-US" baseline="0" dirty="0" smtClean="0"/>
              <a:t> </a:t>
            </a:r>
            <a:r>
              <a:rPr lang="en-US" altLang="zh-CN" baseline="0" dirty="0" smtClean="0"/>
              <a:t>the</a:t>
            </a:r>
            <a:r>
              <a:rPr lang="zh-CN" altLang="en-US" baseline="0" dirty="0" smtClean="0"/>
              <a:t> </a:t>
            </a:r>
            <a:r>
              <a:rPr lang="en-US" altLang="zh-CN" baseline="0" dirty="0" smtClean="0"/>
              <a:t>two</a:t>
            </a:r>
            <a:r>
              <a:rPr lang="zh-CN" altLang="en-US" baseline="0" dirty="0" smtClean="0"/>
              <a:t> </a:t>
            </a:r>
            <a:r>
              <a:rPr lang="en-US" altLang="zh-CN" baseline="0" dirty="0" smtClean="0"/>
              <a:t>iterations,</a:t>
            </a:r>
            <a:r>
              <a:rPr lang="zh-CN" altLang="en-US" baseline="0" dirty="0" smtClean="0"/>
              <a:t>  </a:t>
            </a:r>
            <a:r>
              <a:rPr lang="en-US" altLang="zh-CN" baseline="0" dirty="0" smtClean="0"/>
              <a:t>the</a:t>
            </a:r>
            <a:r>
              <a:rPr lang="zh-CN" altLang="en-US" baseline="0" dirty="0" smtClean="0"/>
              <a:t> </a:t>
            </a:r>
            <a:r>
              <a:rPr lang="en-US" altLang="zh-CN" baseline="0" dirty="0" smtClean="0"/>
              <a:t>PU</a:t>
            </a:r>
            <a:r>
              <a:rPr lang="zh-CN" altLang="en-US" baseline="0" dirty="0" smtClean="0"/>
              <a:t> </a:t>
            </a:r>
            <a:r>
              <a:rPr lang="en-US" altLang="zh-CN" baseline="0" dirty="0" smtClean="0"/>
              <a:t>on</a:t>
            </a:r>
            <a:r>
              <a:rPr lang="zh-CN" altLang="en-US" baseline="0" dirty="0" smtClean="0"/>
              <a:t> </a:t>
            </a:r>
            <a:r>
              <a:rPr lang="en-US" altLang="zh-CN" baseline="0" dirty="0" smtClean="0"/>
              <a:t>worker</a:t>
            </a:r>
            <a:r>
              <a:rPr lang="zh-CN" altLang="en-US" baseline="0" dirty="0" smtClean="0"/>
              <a:t> </a:t>
            </a:r>
            <a:r>
              <a:rPr lang="en-US" altLang="zh-CN" baseline="0" dirty="0" smtClean="0"/>
              <a:t>0</a:t>
            </a:r>
            <a:r>
              <a:rPr lang="zh-CN" altLang="en-US" baseline="0" dirty="0" smtClean="0"/>
              <a:t> </a:t>
            </a:r>
            <a:r>
              <a:rPr lang="en-US" altLang="zh-CN" baseline="0" dirty="0" smtClean="0"/>
              <a:t>does</a:t>
            </a:r>
            <a:r>
              <a:rPr lang="zh-CN" altLang="en-US" baseline="0" dirty="0" smtClean="0"/>
              <a:t> </a:t>
            </a:r>
            <a:r>
              <a:rPr lang="en-US" altLang="zh-CN" baseline="0" dirty="0" smtClean="0"/>
              <a:t>not</a:t>
            </a:r>
            <a:r>
              <a:rPr lang="zh-CN" altLang="en-US" baseline="0" dirty="0" smtClean="0"/>
              <a:t>  </a:t>
            </a:r>
            <a:r>
              <a:rPr lang="en-US" altLang="zh-CN" baseline="0" dirty="0" smtClean="0"/>
              <a:t>depend</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PUs</a:t>
            </a:r>
            <a:r>
              <a:rPr lang="zh-CN" altLang="en-US" baseline="0" dirty="0" smtClean="0"/>
              <a:t> </a:t>
            </a:r>
            <a:r>
              <a:rPr lang="en-US" altLang="zh-CN" baseline="0" dirty="0" smtClean="0"/>
              <a:t>from</a:t>
            </a:r>
            <a:r>
              <a:rPr lang="zh-CN" altLang="en-US" baseline="0" dirty="0" smtClean="0"/>
              <a:t> </a:t>
            </a:r>
            <a:r>
              <a:rPr lang="en-US" altLang="zh-CN" baseline="0" dirty="0" smtClean="0"/>
              <a:t>worker</a:t>
            </a:r>
            <a:r>
              <a:rPr lang="zh-CN" altLang="en-US" baseline="0" dirty="0" smtClean="0"/>
              <a:t> </a:t>
            </a:r>
            <a:r>
              <a:rPr lang="en-US" altLang="zh-CN" baseline="0" dirty="0" smtClean="0"/>
              <a:t>3,</a:t>
            </a:r>
            <a:r>
              <a:rPr lang="zh-CN" altLang="en-US" baseline="0" dirty="0" smtClean="0"/>
              <a:t> </a:t>
            </a:r>
            <a:r>
              <a:rPr lang="en-US" altLang="zh-CN" baseline="0" dirty="0" smtClean="0"/>
              <a:t>so</a:t>
            </a:r>
            <a:r>
              <a:rPr lang="zh-CN" altLang="en-US" baseline="0" dirty="0" smtClean="0"/>
              <a:t> </a:t>
            </a:r>
            <a:r>
              <a:rPr lang="en-US" altLang="zh-CN" baseline="0" dirty="0" smtClean="0"/>
              <a:t>it</a:t>
            </a:r>
            <a:r>
              <a:rPr lang="zh-CN" altLang="en-US" baseline="0" dirty="0" smtClean="0"/>
              <a:t> </a:t>
            </a:r>
            <a:r>
              <a:rPr lang="en-US" altLang="zh-CN" baseline="0" dirty="0" smtClean="0"/>
              <a:t>does</a:t>
            </a:r>
            <a:r>
              <a:rPr lang="zh-CN" altLang="en-US" baseline="0" dirty="0" smtClean="0"/>
              <a:t> </a:t>
            </a:r>
            <a:r>
              <a:rPr lang="en-US" altLang="zh-CN" baseline="0" dirty="0" smtClean="0"/>
              <a:t>not</a:t>
            </a:r>
            <a:r>
              <a:rPr lang="zh-CN" altLang="en-US" baseline="0" dirty="0" smtClean="0"/>
              <a:t> </a:t>
            </a:r>
            <a:r>
              <a:rPr lang="en-US" altLang="zh-CN" baseline="0" dirty="0" smtClean="0"/>
              <a:t>need</a:t>
            </a:r>
            <a:r>
              <a:rPr lang="zh-CN" altLang="en-US" baseline="0" dirty="0" smtClean="0"/>
              <a:t> </a:t>
            </a:r>
            <a:r>
              <a:rPr lang="en-US" altLang="zh-CN" baseline="0" dirty="0" smtClean="0"/>
              <a:t>to</a:t>
            </a:r>
            <a:r>
              <a:rPr lang="zh-CN" altLang="en-US" baseline="0" dirty="0" smtClean="0"/>
              <a:t> </a:t>
            </a:r>
            <a:r>
              <a:rPr lang="en-US" altLang="zh-CN" baseline="0" dirty="0" smtClean="0"/>
              <a:t>pull</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from</a:t>
            </a:r>
            <a:r>
              <a:rPr lang="zh-CN" altLang="en-US" baseline="0" dirty="0" smtClean="0"/>
              <a:t> </a:t>
            </a:r>
            <a:r>
              <a:rPr lang="en-US" altLang="zh-CN" baseline="0" dirty="0" smtClean="0"/>
              <a:t>worker</a:t>
            </a:r>
            <a:r>
              <a:rPr lang="zh-CN" altLang="en-US" baseline="0" dirty="0" smtClean="0"/>
              <a:t> </a:t>
            </a:r>
            <a:r>
              <a:rPr lang="en-US" altLang="zh-CN" baseline="0" dirty="0" smtClean="0"/>
              <a:t>3.</a:t>
            </a:r>
            <a:r>
              <a:rPr lang="zh-CN" altLang="en-US" baseline="0" dirty="0" smtClean="0"/>
              <a:t> </a:t>
            </a:r>
            <a:r>
              <a:rPr lang="en-US" altLang="zh-CN" baseline="0" dirty="0" smtClean="0"/>
              <a:t>Instead,</a:t>
            </a:r>
            <a:r>
              <a:rPr lang="zh-CN" altLang="en-US" baseline="0" dirty="0" smtClean="0"/>
              <a:t> </a:t>
            </a:r>
            <a:r>
              <a:rPr lang="en-US" altLang="zh-CN" baseline="0" dirty="0" smtClean="0"/>
              <a:t>it</a:t>
            </a:r>
            <a:r>
              <a:rPr lang="zh-CN" altLang="en-US" baseline="0" dirty="0" smtClean="0"/>
              <a:t> </a:t>
            </a:r>
            <a:r>
              <a:rPr lang="en-US" altLang="zh-CN" baseline="0" dirty="0" smtClean="0"/>
              <a:t>just</a:t>
            </a:r>
            <a:r>
              <a:rPr lang="zh-CN" altLang="en-US" baseline="0" dirty="0" smtClean="0"/>
              <a:t> </a:t>
            </a:r>
            <a:r>
              <a:rPr lang="en-US" altLang="zh-CN" baseline="0" dirty="0" smtClean="0"/>
              <a:t>need</a:t>
            </a:r>
            <a:r>
              <a:rPr lang="zh-CN" altLang="en-US" baseline="0" dirty="0" smtClean="0"/>
              <a:t> </a:t>
            </a:r>
            <a:r>
              <a:rPr lang="en-US" altLang="zh-CN" baseline="0" dirty="0" smtClean="0"/>
              <a:t>to</a:t>
            </a:r>
            <a:r>
              <a:rPr lang="zh-CN" altLang="en-US" baseline="0" dirty="0" smtClean="0"/>
              <a:t> </a:t>
            </a:r>
            <a:r>
              <a:rPr lang="en-US" altLang="zh-CN" baseline="0" dirty="0" smtClean="0"/>
              <a:t>selectively</a:t>
            </a:r>
            <a:r>
              <a:rPr lang="zh-CN" altLang="en-US" baseline="0" dirty="0" smtClean="0"/>
              <a:t> </a:t>
            </a:r>
            <a:r>
              <a:rPr lang="en-US" altLang="zh-CN" baseline="0" dirty="0" smtClean="0"/>
              <a:t>pull</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from</a:t>
            </a:r>
            <a:r>
              <a:rPr lang="zh-CN" altLang="en-US" baseline="0" dirty="0" smtClean="0"/>
              <a:t> </a:t>
            </a:r>
            <a:r>
              <a:rPr lang="en-US" altLang="zh-CN" baseline="0" dirty="0" smtClean="0"/>
              <a:t>worker</a:t>
            </a:r>
            <a:r>
              <a:rPr lang="zh-CN" altLang="en-US" baseline="0" dirty="0" smtClean="0"/>
              <a:t> </a:t>
            </a:r>
            <a:r>
              <a:rPr lang="en-US" altLang="zh-CN" baseline="0" dirty="0" smtClean="0"/>
              <a:t>1</a:t>
            </a:r>
            <a:r>
              <a:rPr lang="zh-CN" altLang="en-US" baseline="0" dirty="0" smtClean="0"/>
              <a:t> </a:t>
            </a:r>
            <a:r>
              <a:rPr lang="en-US" altLang="zh-CN" baseline="0" dirty="0" smtClean="0"/>
              <a:t>to</a:t>
            </a:r>
            <a:r>
              <a:rPr lang="zh-CN" altLang="en-US" baseline="0" dirty="0" smtClean="0"/>
              <a:t> </a:t>
            </a:r>
            <a:r>
              <a:rPr lang="en-US" altLang="zh-CN" baseline="0" dirty="0" smtClean="0"/>
              <a:t>update</a:t>
            </a:r>
            <a:r>
              <a:rPr lang="zh-CN" altLang="en-US" baseline="0" dirty="0" smtClean="0"/>
              <a:t> </a:t>
            </a:r>
            <a:r>
              <a:rPr lang="en-US" altLang="zh-CN" baseline="0" dirty="0" smtClean="0"/>
              <a:t>its</a:t>
            </a:r>
            <a:r>
              <a:rPr lang="zh-CN" altLang="en-US" baseline="0" dirty="0" smtClean="0"/>
              <a:t> </a:t>
            </a:r>
            <a:r>
              <a:rPr lang="en-US" altLang="zh-CN" baseline="0" dirty="0" smtClean="0"/>
              <a:t>local</a:t>
            </a:r>
            <a:r>
              <a:rPr lang="zh-CN" altLang="en-US" baseline="0" dirty="0" smtClean="0"/>
              <a:t> </a:t>
            </a:r>
            <a:r>
              <a:rPr lang="en-US" altLang="zh-CN" baseline="0" dirty="0" smtClean="0"/>
              <a:t>parameters.</a:t>
            </a:r>
            <a:r>
              <a:rPr lang="zh-CN" altLang="en-US" baseline="0" dirty="0" smtClean="0"/>
              <a:t> </a:t>
            </a:r>
            <a:r>
              <a:rPr lang="en-US" altLang="zh-CN" baseline="0" dirty="0" smtClean="0"/>
              <a:t>So</a:t>
            </a:r>
            <a:r>
              <a:rPr lang="zh-CN" altLang="en-US" baseline="0" dirty="0" smtClean="0"/>
              <a:t> </a:t>
            </a:r>
            <a:r>
              <a:rPr lang="en-US" altLang="zh-CN" baseline="0" dirty="0" smtClean="0"/>
              <a:t>the</a:t>
            </a:r>
            <a:r>
              <a:rPr lang="zh-CN" altLang="en-US" baseline="0" dirty="0" smtClean="0"/>
              <a:t> </a:t>
            </a:r>
            <a:r>
              <a:rPr lang="en-US" altLang="zh-CN" baseline="0" dirty="0" smtClean="0"/>
              <a:t>transmission</a:t>
            </a:r>
            <a:r>
              <a:rPr lang="zh-CN" altLang="en-US" baseline="0" dirty="0" smtClean="0"/>
              <a:t> </a:t>
            </a:r>
            <a:r>
              <a:rPr lang="en-US" altLang="zh-CN" baseline="0" dirty="0" smtClean="0"/>
              <a:t>time</a:t>
            </a:r>
            <a:r>
              <a:rPr lang="zh-CN" altLang="en-US" baseline="0" dirty="0" smtClean="0"/>
              <a:t> </a:t>
            </a:r>
            <a:r>
              <a:rPr lang="en-US" altLang="zh-CN" baseline="0" dirty="0" smtClean="0"/>
              <a:t>is</a:t>
            </a:r>
            <a:r>
              <a:rPr lang="zh-CN" altLang="en-US" baseline="0" dirty="0" smtClean="0"/>
              <a:t> </a:t>
            </a:r>
            <a:r>
              <a:rPr lang="en-US" altLang="zh-CN" baseline="0" dirty="0" smtClean="0"/>
              <a:t>saved.</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16</a:t>
            </a:fld>
            <a:endParaRPr lang="zh-CN" altLang="en-US"/>
          </a:p>
        </p:txBody>
      </p:sp>
    </p:spTree>
    <p:extLst>
      <p:ext uri="{BB962C8B-B14F-4D97-AF65-F5344CB8AC3E}">
        <p14:creationId xmlns:p14="http://schemas.microsoft.com/office/powerpoint/2010/main" val="1239785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Meanwhile,</a:t>
            </a:r>
            <a:r>
              <a:rPr lang="zh-CN" altLang="en-US" baseline="0" dirty="0" smtClean="0"/>
              <a:t> </a:t>
            </a:r>
            <a:r>
              <a:rPr lang="en-US" altLang="zh-CN" baseline="0" dirty="0" smtClean="0"/>
              <a:t>though</a:t>
            </a:r>
            <a:r>
              <a:rPr lang="zh-CN" altLang="en-US" baseline="0" dirty="0" smtClean="0"/>
              <a:t> </a:t>
            </a:r>
            <a:r>
              <a:rPr lang="en-US" altLang="zh-CN" baseline="0" dirty="0" smtClean="0"/>
              <a:t>worker</a:t>
            </a:r>
            <a:r>
              <a:rPr lang="zh-CN" altLang="en-US" baseline="0" dirty="0" smtClean="0"/>
              <a:t> </a:t>
            </a:r>
            <a:r>
              <a:rPr lang="en-US" altLang="zh-CN" baseline="0" dirty="0" smtClean="0"/>
              <a:t>0</a:t>
            </a:r>
            <a:r>
              <a:rPr lang="zh-CN" altLang="en-US" baseline="0" dirty="0" smtClean="0"/>
              <a:t> </a:t>
            </a:r>
            <a:r>
              <a:rPr lang="en-US" altLang="zh-CN" baseline="0" dirty="0" smtClean="0"/>
              <a:t>does</a:t>
            </a:r>
            <a:r>
              <a:rPr lang="zh-CN" altLang="en-US" baseline="0" dirty="0" smtClean="0"/>
              <a:t> </a:t>
            </a:r>
            <a:r>
              <a:rPr lang="en-US" altLang="zh-CN" baseline="0" dirty="0" smtClean="0"/>
              <a:t>not</a:t>
            </a:r>
            <a:r>
              <a:rPr lang="zh-CN" altLang="en-US" baseline="0" dirty="0" smtClean="0"/>
              <a:t> </a:t>
            </a:r>
            <a:r>
              <a:rPr lang="en-US" altLang="zh-CN" baseline="0" dirty="0" smtClean="0"/>
              <a:t>depend</a:t>
            </a:r>
            <a:r>
              <a:rPr lang="zh-CN" altLang="en-US" baseline="0" dirty="0" smtClean="0"/>
              <a:t> </a:t>
            </a:r>
            <a:r>
              <a:rPr lang="en-US" altLang="zh-CN" baseline="0" dirty="0" smtClean="0"/>
              <a:t>on</a:t>
            </a:r>
            <a:r>
              <a:rPr lang="zh-CN" altLang="en-US" baseline="0" dirty="0" smtClean="0"/>
              <a:t> </a:t>
            </a:r>
            <a:r>
              <a:rPr lang="en-US" altLang="zh-CN" baseline="0" dirty="0" smtClean="0"/>
              <a:t>worker</a:t>
            </a:r>
            <a:r>
              <a:rPr lang="zh-CN" altLang="en-US" baseline="0" dirty="0" smtClean="0"/>
              <a:t> </a:t>
            </a:r>
            <a:r>
              <a:rPr lang="en-US" altLang="zh-CN" baseline="0" dirty="0" smtClean="0"/>
              <a:t>3,</a:t>
            </a:r>
            <a:r>
              <a:rPr lang="zh-CN" altLang="en-US" baseline="0" dirty="0" smtClean="0"/>
              <a:t> </a:t>
            </a:r>
            <a:r>
              <a:rPr lang="en-US" altLang="zh-CN" baseline="0" dirty="0" smtClean="0"/>
              <a:t>but</a:t>
            </a:r>
            <a:r>
              <a:rPr lang="zh-CN" altLang="en-US" baseline="0" dirty="0" smtClean="0"/>
              <a:t> </a:t>
            </a:r>
            <a:r>
              <a:rPr lang="en-US" altLang="zh-CN" baseline="0" dirty="0" smtClean="0"/>
              <a:t>worker</a:t>
            </a:r>
            <a:r>
              <a:rPr lang="zh-CN" altLang="en-US" baseline="0" dirty="0" smtClean="0"/>
              <a:t> </a:t>
            </a:r>
            <a:r>
              <a:rPr lang="en-US" altLang="zh-CN" baseline="0" dirty="0" smtClean="0"/>
              <a:t>3</a:t>
            </a:r>
            <a:r>
              <a:rPr lang="zh-CN" altLang="en-US" baseline="0" dirty="0" smtClean="0"/>
              <a:t> </a:t>
            </a:r>
            <a:r>
              <a:rPr lang="en-US" altLang="zh-CN" baseline="0" dirty="0" smtClean="0"/>
              <a:t>depends</a:t>
            </a:r>
            <a:r>
              <a:rPr lang="zh-CN" altLang="en-US" baseline="0" dirty="0" smtClean="0"/>
              <a:t> </a:t>
            </a:r>
            <a:r>
              <a:rPr lang="en-US" altLang="zh-CN" baseline="0" dirty="0" smtClean="0"/>
              <a:t>on</a:t>
            </a:r>
            <a:r>
              <a:rPr lang="zh-CN" altLang="en-US" baseline="0" dirty="0" smtClean="0"/>
              <a:t> </a:t>
            </a:r>
            <a:r>
              <a:rPr lang="en-US" altLang="zh-CN" baseline="0" dirty="0" smtClean="0"/>
              <a:t>worker</a:t>
            </a:r>
            <a:r>
              <a:rPr lang="zh-CN" altLang="en-US" baseline="0" dirty="0" smtClean="0"/>
              <a:t> </a:t>
            </a:r>
            <a:r>
              <a:rPr lang="en-US" altLang="zh-CN" baseline="0" dirty="0" smtClean="0"/>
              <a:t>0.</a:t>
            </a:r>
            <a:r>
              <a:rPr lang="zh-CN" altLang="en-US" baseline="0" dirty="0" smtClean="0"/>
              <a:t> </a:t>
            </a:r>
            <a:r>
              <a:rPr lang="en-US" altLang="zh-CN" baseline="0" dirty="0" smtClean="0"/>
              <a:t>Remember</a:t>
            </a:r>
            <a:r>
              <a:rPr lang="zh-CN" altLang="en-US" baseline="0" dirty="0" smtClean="0"/>
              <a:t> </a:t>
            </a:r>
            <a:r>
              <a:rPr lang="en-US" altLang="zh-CN" baseline="0" dirty="0" smtClean="0"/>
              <a:t>that</a:t>
            </a:r>
            <a:r>
              <a:rPr lang="zh-CN" altLang="en-US" baseline="0" dirty="0" smtClean="0"/>
              <a:t> </a:t>
            </a:r>
            <a:r>
              <a:rPr lang="en-US" altLang="zh-CN" baseline="0" dirty="0" smtClean="0"/>
              <a:t>worker</a:t>
            </a:r>
            <a:r>
              <a:rPr lang="zh-CN" altLang="en-US" baseline="0" dirty="0" smtClean="0"/>
              <a:t> </a:t>
            </a:r>
            <a:r>
              <a:rPr lang="en-US" altLang="zh-CN" baseline="0" dirty="0" smtClean="0"/>
              <a:t>3</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slowest</a:t>
            </a:r>
            <a:r>
              <a:rPr lang="zh-CN" altLang="en-US" baseline="0" dirty="0" smtClean="0"/>
              <a:t> </a:t>
            </a:r>
            <a:r>
              <a:rPr lang="en-US" altLang="zh-CN" baseline="0" dirty="0" smtClean="0"/>
              <a:t>whereas</a:t>
            </a:r>
            <a:r>
              <a:rPr lang="zh-CN" altLang="en-US" baseline="0" dirty="0" smtClean="0"/>
              <a:t> </a:t>
            </a:r>
            <a:r>
              <a:rPr lang="en-US" altLang="zh-CN" baseline="0" dirty="0" smtClean="0"/>
              <a:t>worker</a:t>
            </a:r>
            <a:r>
              <a:rPr lang="zh-CN" altLang="en-US" baseline="0" dirty="0" smtClean="0"/>
              <a:t> </a:t>
            </a:r>
            <a:r>
              <a:rPr lang="en-US" altLang="zh-CN" baseline="0" dirty="0" smtClean="0"/>
              <a:t>0</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fastest.</a:t>
            </a:r>
            <a:r>
              <a:rPr lang="zh-CN" altLang="en-US" baseline="0" dirty="0" smtClean="0"/>
              <a:t> </a:t>
            </a:r>
            <a:r>
              <a:rPr lang="en-US" altLang="zh-CN" baseline="0" dirty="0" smtClean="0"/>
              <a:t>So</a:t>
            </a:r>
            <a:r>
              <a:rPr lang="zh-CN" altLang="en-US" baseline="0" dirty="0" smtClean="0"/>
              <a:t> </a:t>
            </a:r>
            <a:r>
              <a:rPr lang="en-US" altLang="zh-CN" baseline="0" dirty="0" smtClean="0"/>
              <a:t>even</a:t>
            </a:r>
            <a:r>
              <a:rPr lang="zh-CN" altLang="en-US" baseline="0" dirty="0" smtClean="0"/>
              <a:t> </a:t>
            </a:r>
            <a:r>
              <a:rPr lang="en-US" altLang="zh-CN" baseline="0" dirty="0" smtClean="0"/>
              <a:t>worker</a:t>
            </a:r>
            <a:r>
              <a:rPr lang="zh-CN" altLang="en-US" baseline="0" dirty="0" smtClean="0"/>
              <a:t> </a:t>
            </a:r>
            <a:r>
              <a:rPr lang="en-US" altLang="zh-CN" baseline="0" dirty="0" smtClean="0"/>
              <a:t>3</a:t>
            </a:r>
            <a:r>
              <a:rPr lang="zh-CN" altLang="en-US" baseline="0" dirty="0" smtClean="0"/>
              <a:t> </a:t>
            </a:r>
            <a:r>
              <a:rPr lang="en-US" altLang="zh-CN" baseline="0" dirty="0" smtClean="0"/>
              <a:t>is</a:t>
            </a:r>
            <a:r>
              <a:rPr lang="zh-CN" altLang="en-US" baseline="0" dirty="0" smtClean="0"/>
              <a:t> </a:t>
            </a:r>
            <a:r>
              <a:rPr lang="en-US" altLang="zh-CN" baseline="0" dirty="0" smtClean="0"/>
              <a:t>still</a:t>
            </a:r>
            <a:r>
              <a:rPr lang="zh-CN" altLang="en-US" baseline="0" dirty="0" smtClean="0"/>
              <a:t> </a:t>
            </a:r>
            <a:r>
              <a:rPr lang="en-US" altLang="zh-CN" baseline="0" dirty="0" smtClean="0"/>
              <a:t>computing</a:t>
            </a:r>
            <a:r>
              <a:rPr lang="zh-CN" altLang="en-US" baseline="0" dirty="0" smtClean="0"/>
              <a:t> </a:t>
            </a:r>
            <a:r>
              <a:rPr lang="en-US" altLang="zh-CN" baseline="0" dirty="0" smtClean="0"/>
              <a:t>and</a:t>
            </a:r>
            <a:r>
              <a:rPr lang="zh-CN" altLang="en-US" baseline="0" dirty="0" smtClean="0"/>
              <a:t> </a:t>
            </a:r>
            <a:r>
              <a:rPr lang="en-US" altLang="zh-CN" baseline="0" dirty="0" smtClean="0"/>
              <a:t>has</a:t>
            </a:r>
            <a:r>
              <a:rPr lang="zh-CN" altLang="en-US" baseline="0" dirty="0" smtClean="0"/>
              <a:t> </a:t>
            </a:r>
            <a:r>
              <a:rPr lang="en-US" altLang="zh-CN" baseline="0" dirty="0" smtClean="0"/>
              <a:t>not</a:t>
            </a:r>
            <a:r>
              <a:rPr lang="zh-CN" altLang="en-US" baseline="0" dirty="0" smtClean="0"/>
              <a:t> </a:t>
            </a:r>
            <a:r>
              <a:rPr lang="en-US" altLang="zh-CN" baseline="0" dirty="0" smtClean="0"/>
              <a:t>asked</a:t>
            </a:r>
            <a:r>
              <a:rPr lang="zh-CN" altLang="en-US" baseline="0" dirty="0" smtClean="0"/>
              <a:t> </a:t>
            </a:r>
            <a:r>
              <a:rPr lang="en-US" altLang="zh-CN" baseline="0" dirty="0" smtClean="0"/>
              <a:t>for</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worker</a:t>
            </a:r>
            <a:r>
              <a:rPr lang="zh-CN" altLang="en-US" baseline="0" dirty="0" smtClean="0"/>
              <a:t> </a:t>
            </a:r>
            <a:r>
              <a:rPr lang="en-US" altLang="zh-CN" baseline="0" dirty="0" smtClean="0"/>
              <a:t>0</a:t>
            </a:r>
            <a:r>
              <a:rPr lang="zh-CN" altLang="en-US" baseline="0" dirty="0" smtClean="0"/>
              <a:t> </a:t>
            </a:r>
            <a:r>
              <a:rPr lang="en-US" altLang="zh-CN" baseline="0" dirty="0" smtClean="0"/>
              <a:t>has</a:t>
            </a:r>
            <a:r>
              <a:rPr lang="zh-CN" altLang="en-US" baseline="0" dirty="0" smtClean="0"/>
              <a:t> </a:t>
            </a:r>
            <a:r>
              <a:rPr lang="en-US" altLang="zh-CN" baseline="0" dirty="0" smtClean="0"/>
              <a:t>prepared</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and</a:t>
            </a:r>
            <a:r>
              <a:rPr lang="zh-CN" altLang="en-US" baseline="0" dirty="0" smtClean="0"/>
              <a:t> </a:t>
            </a:r>
            <a:r>
              <a:rPr lang="en-US" altLang="zh-CN" baseline="0" dirty="0" smtClean="0"/>
              <a:t>pushed</a:t>
            </a:r>
            <a:r>
              <a:rPr lang="zh-CN" altLang="en-US" baseline="0" dirty="0" smtClean="0"/>
              <a:t> </a:t>
            </a:r>
            <a:r>
              <a:rPr lang="en-US" altLang="zh-CN" baseline="0" dirty="0" smtClean="0"/>
              <a:t>it</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PS.</a:t>
            </a:r>
            <a:r>
              <a:rPr lang="zh-CN" altLang="en-US" baseline="0" dirty="0" smtClean="0"/>
              <a:t> </a:t>
            </a:r>
            <a:r>
              <a:rPr lang="en-US" altLang="zh-CN" baseline="0" dirty="0" smtClean="0"/>
              <a:t>So</a:t>
            </a:r>
            <a:r>
              <a:rPr lang="zh-CN" altLang="en-US" baseline="0" dirty="0" smtClean="0"/>
              <a:t> </a:t>
            </a:r>
            <a:r>
              <a:rPr lang="en-US" altLang="zh-CN" baseline="0" dirty="0" smtClean="0"/>
              <a:t>PS</a:t>
            </a:r>
            <a:r>
              <a:rPr lang="zh-CN" altLang="en-US" baseline="0" dirty="0" smtClean="0"/>
              <a:t> </a:t>
            </a:r>
            <a:r>
              <a:rPr lang="en-US" altLang="zh-CN" baseline="0" dirty="0" smtClean="0"/>
              <a:t>can</a:t>
            </a:r>
            <a:r>
              <a:rPr lang="zh-CN" altLang="en-US" baseline="0" dirty="0" smtClean="0"/>
              <a:t> </a:t>
            </a:r>
            <a:r>
              <a:rPr lang="en-US" altLang="zh-CN" baseline="0" dirty="0" smtClean="0"/>
              <a:t>proactively</a:t>
            </a:r>
            <a:r>
              <a:rPr lang="zh-CN" altLang="en-US" baseline="0" dirty="0" smtClean="0"/>
              <a:t> </a:t>
            </a:r>
            <a:r>
              <a:rPr lang="en-US" altLang="zh-CN" baseline="0" dirty="0" smtClean="0"/>
              <a:t>push</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to</a:t>
            </a:r>
            <a:r>
              <a:rPr lang="zh-CN" altLang="en-US" baseline="0" dirty="0" smtClean="0"/>
              <a:t> </a:t>
            </a:r>
            <a:r>
              <a:rPr lang="en-US" altLang="zh-CN" baseline="0" dirty="0" smtClean="0"/>
              <a:t>worker</a:t>
            </a:r>
            <a:r>
              <a:rPr lang="zh-CN" altLang="en-US" baseline="0" dirty="0" smtClean="0"/>
              <a:t> </a:t>
            </a:r>
            <a:r>
              <a:rPr lang="en-US" altLang="zh-CN" baseline="0" dirty="0" smtClean="0"/>
              <a:t>3</a:t>
            </a:r>
            <a:r>
              <a:rPr lang="zh-CN" altLang="en-US" baseline="0" dirty="0" smtClean="0"/>
              <a:t> </a:t>
            </a:r>
            <a:r>
              <a:rPr lang="en-US" altLang="zh-CN" baseline="0" dirty="0" smtClean="0"/>
              <a:t>even</a:t>
            </a:r>
            <a:r>
              <a:rPr lang="zh-CN" altLang="en-US" baseline="0" dirty="0" smtClean="0"/>
              <a:t> </a:t>
            </a:r>
            <a:r>
              <a:rPr lang="en-US" altLang="zh-CN" baseline="0" dirty="0" smtClean="0"/>
              <a:t>before</a:t>
            </a:r>
            <a:r>
              <a:rPr lang="zh-CN" altLang="en-US" baseline="0" dirty="0" smtClean="0"/>
              <a:t> </a:t>
            </a:r>
            <a:r>
              <a:rPr lang="en-US" altLang="zh-CN" baseline="0" dirty="0" smtClean="0"/>
              <a:t>it</a:t>
            </a:r>
            <a:r>
              <a:rPr lang="zh-CN" altLang="en-US" baseline="0" dirty="0" smtClean="0"/>
              <a:t> </a:t>
            </a:r>
            <a:r>
              <a:rPr lang="en-US" altLang="zh-CN" baseline="0" dirty="0" smtClean="0"/>
              <a:t>asked</a:t>
            </a:r>
            <a:r>
              <a:rPr lang="zh-CN" altLang="en-US" baseline="0" dirty="0" smtClean="0"/>
              <a:t> </a:t>
            </a:r>
            <a:r>
              <a:rPr lang="en-US" altLang="zh-CN" baseline="0" dirty="0" smtClean="0"/>
              <a:t>for</a:t>
            </a:r>
            <a:r>
              <a:rPr lang="zh-CN" altLang="en-US" baseline="0" dirty="0" smtClean="0"/>
              <a:t> </a:t>
            </a:r>
            <a:r>
              <a:rPr lang="en-US" altLang="zh-CN" baseline="0" dirty="0" smtClean="0"/>
              <a:t>that.</a:t>
            </a:r>
            <a:r>
              <a:rPr lang="zh-CN" altLang="en-US" baseline="0" dirty="0" smtClean="0"/>
              <a:t> </a:t>
            </a:r>
            <a:r>
              <a:rPr lang="en-US" altLang="zh-CN" baseline="0" dirty="0" smtClean="0"/>
              <a:t>In</a:t>
            </a:r>
            <a:r>
              <a:rPr lang="zh-CN" altLang="en-US" baseline="0" dirty="0" smtClean="0"/>
              <a:t> </a:t>
            </a:r>
            <a:r>
              <a:rPr lang="en-US" altLang="zh-CN" baseline="0" dirty="0" smtClean="0"/>
              <a:t>this</a:t>
            </a:r>
            <a:r>
              <a:rPr lang="zh-CN" altLang="en-US" baseline="0" dirty="0" smtClean="0"/>
              <a:t> </a:t>
            </a:r>
            <a:r>
              <a:rPr lang="en-US" altLang="zh-CN" baseline="0" dirty="0" smtClean="0"/>
              <a:t>way,</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do</a:t>
            </a:r>
            <a:r>
              <a:rPr lang="zh-CN" altLang="en-US" baseline="0" dirty="0" smtClean="0"/>
              <a:t> </a:t>
            </a:r>
            <a:r>
              <a:rPr lang="en-US" altLang="zh-CN" baseline="0" dirty="0" smtClean="0"/>
              <a:t>not</a:t>
            </a:r>
            <a:r>
              <a:rPr lang="zh-CN" altLang="en-US" baseline="0" dirty="0" smtClean="0"/>
              <a:t> </a:t>
            </a:r>
            <a:r>
              <a:rPr lang="en-US" altLang="zh-CN" baseline="0" dirty="0" smtClean="0"/>
              <a:t>need</a:t>
            </a:r>
            <a:r>
              <a:rPr lang="zh-CN" altLang="en-US" baseline="0" dirty="0" smtClean="0"/>
              <a:t> </a:t>
            </a:r>
            <a:r>
              <a:rPr lang="en-US" altLang="zh-CN" baseline="0" dirty="0" smtClean="0"/>
              <a:t>to</a:t>
            </a:r>
            <a:r>
              <a:rPr lang="zh-CN" altLang="en-US" baseline="0" dirty="0" smtClean="0"/>
              <a:t> </a:t>
            </a:r>
            <a:r>
              <a:rPr lang="en-US" altLang="zh-CN" baseline="0" dirty="0" smtClean="0"/>
              <a:t>remain</a:t>
            </a:r>
            <a:r>
              <a:rPr lang="zh-CN" altLang="en-US" baseline="0" dirty="0" smtClean="0"/>
              <a:t> </a:t>
            </a:r>
            <a:r>
              <a:rPr lang="en-US" altLang="zh-CN" baseline="0" dirty="0" smtClean="0"/>
              <a:t>idle</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PS</a:t>
            </a:r>
            <a:r>
              <a:rPr lang="zh-CN" altLang="en-US" baseline="0" dirty="0" smtClean="0"/>
              <a:t> </a:t>
            </a:r>
            <a:r>
              <a:rPr lang="en-US" altLang="zh-CN" baseline="0" dirty="0" smtClean="0"/>
              <a:t>and</a:t>
            </a:r>
            <a:r>
              <a:rPr lang="zh-CN" altLang="en-US" baseline="0" dirty="0" smtClean="0"/>
              <a:t> </a:t>
            </a:r>
            <a:r>
              <a:rPr lang="en-US" altLang="zh-CN" baseline="0" dirty="0" smtClean="0"/>
              <a:t>they</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accessed</a:t>
            </a:r>
            <a:r>
              <a:rPr lang="zh-CN" altLang="en-US" baseline="0" dirty="0" smtClean="0"/>
              <a:t> </a:t>
            </a:r>
            <a:r>
              <a:rPr lang="en-US" altLang="zh-CN" baseline="0" dirty="0" smtClean="0"/>
              <a:t>by</a:t>
            </a:r>
            <a:r>
              <a:rPr lang="zh-CN" altLang="en-US" baseline="0" dirty="0" smtClean="0"/>
              <a:t> </a:t>
            </a:r>
            <a:r>
              <a:rPr lang="en-US" altLang="zh-CN" baseline="0" dirty="0" smtClean="0"/>
              <a:t>the</a:t>
            </a:r>
            <a:r>
              <a:rPr lang="zh-CN" altLang="en-US" baseline="0" dirty="0" smtClean="0"/>
              <a:t> </a:t>
            </a:r>
            <a:r>
              <a:rPr lang="en-US" altLang="zh-CN" baseline="0" dirty="0" smtClean="0"/>
              <a:t>worker</a:t>
            </a:r>
            <a:r>
              <a:rPr lang="zh-CN" altLang="en-US" baseline="0" dirty="0" smtClean="0"/>
              <a:t> </a:t>
            </a:r>
            <a:r>
              <a:rPr lang="en-US" altLang="zh-CN" baseline="0" dirty="0" smtClean="0"/>
              <a:t>at</a:t>
            </a:r>
            <a:r>
              <a:rPr lang="zh-CN" altLang="en-US" baseline="0" dirty="0" smtClean="0"/>
              <a:t> </a:t>
            </a:r>
            <a:r>
              <a:rPr lang="en-US" altLang="zh-CN" baseline="0" dirty="0" smtClean="0"/>
              <a:t>an</a:t>
            </a:r>
            <a:r>
              <a:rPr lang="zh-CN" altLang="en-US" baseline="0" dirty="0" smtClean="0"/>
              <a:t> </a:t>
            </a:r>
            <a:r>
              <a:rPr lang="en-US" altLang="zh-CN" baseline="0" dirty="0" smtClean="0"/>
              <a:t>earlier</a:t>
            </a:r>
            <a:r>
              <a:rPr lang="zh-CN" altLang="en-US" baseline="0" dirty="0" smtClean="0"/>
              <a:t> </a:t>
            </a:r>
            <a:r>
              <a:rPr lang="en-US" altLang="zh-CN" baseline="0" dirty="0" smtClean="0"/>
              <a:t>time.</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17</a:t>
            </a:fld>
            <a:endParaRPr lang="zh-CN" altLang="en-US"/>
          </a:p>
        </p:txBody>
      </p:sp>
    </p:spTree>
    <p:extLst>
      <p:ext uri="{BB962C8B-B14F-4D97-AF65-F5344CB8AC3E}">
        <p14:creationId xmlns:p14="http://schemas.microsoft.com/office/powerpoint/2010/main" val="38504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a:t>
            </a:r>
            <a:r>
              <a:rPr lang="zh-CN" altLang="en-US" dirty="0" smtClean="0"/>
              <a:t> </a:t>
            </a:r>
            <a:r>
              <a:rPr lang="en-US" altLang="zh-CN" dirty="0" smtClean="0"/>
              <a:t>for</a:t>
            </a:r>
            <a:r>
              <a:rPr lang="zh-CN" altLang="en-US" dirty="0" smtClean="0"/>
              <a:t> </a:t>
            </a:r>
            <a:r>
              <a:rPr lang="en-US" altLang="zh-CN" dirty="0" smtClean="0"/>
              <a:t>the</a:t>
            </a:r>
            <a:r>
              <a:rPr lang="zh-CN" altLang="en-US" dirty="0" smtClean="0"/>
              <a:t> </a:t>
            </a:r>
            <a:r>
              <a:rPr lang="en-US" altLang="zh-CN" dirty="0" smtClean="0"/>
              <a:t>third</a:t>
            </a:r>
            <a:r>
              <a:rPr lang="zh-CN" altLang="en-US" baseline="0" dirty="0" smtClean="0"/>
              <a:t> </a:t>
            </a:r>
            <a:r>
              <a:rPr lang="en-US" altLang="zh-CN" baseline="0" dirty="0" smtClean="0"/>
              <a:t>strategy,</a:t>
            </a:r>
            <a:r>
              <a:rPr lang="zh-CN" altLang="en-US" baseline="0" dirty="0" smtClean="0"/>
              <a:t> </a:t>
            </a:r>
            <a:r>
              <a:rPr lang="en-US" altLang="zh-CN" baseline="0" dirty="0" smtClean="0"/>
              <a:t>we</a:t>
            </a:r>
            <a:r>
              <a:rPr lang="zh-CN" altLang="en-US" baseline="0" dirty="0" smtClean="0"/>
              <a:t> </a:t>
            </a:r>
            <a:r>
              <a:rPr lang="en-US" altLang="zh-CN" baseline="0" dirty="0" smtClean="0"/>
              <a:t>try</a:t>
            </a:r>
            <a:r>
              <a:rPr lang="zh-CN" altLang="en-US" baseline="0" dirty="0" smtClean="0"/>
              <a:t> </a:t>
            </a:r>
            <a:r>
              <a:rPr lang="en-US" altLang="zh-CN" baseline="0" dirty="0" smtClean="0"/>
              <a:t>to</a:t>
            </a:r>
            <a:r>
              <a:rPr lang="zh-CN" altLang="en-US" baseline="0" dirty="0" smtClean="0"/>
              <a:t> </a:t>
            </a:r>
            <a:r>
              <a:rPr lang="en-US" altLang="zh-CN" baseline="0" dirty="0" smtClean="0"/>
              <a:t>assist</a:t>
            </a:r>
            <a:r>
              <a:rPr lang="zh-CN" altLang="en-US" baseline="0" dirty="0" smtClean="0"/>
              <a:t> </a:t>
            </a:r>
            <a:r>
              <a:rPr lang="en-US" altLang="zh-CN" baseline="0" dirty="0" smtClean="0"/>
              <a:t>the</a:t>
            </a:r>
            <a:r>
              <a:rPr lang="zh-CN" altLang="en-US" baseline="0" dirty="0" smtClean="0"/>
              <a:t> </a:t>
            </a:r>
            <a:r>
              <a:rPr lang="en-US" altLang="zh-CN" baseline="0" dirty="0" smtClean="0"/>
              <a:t>stragglers</a:t>
            </a:r>
            <a:r>
              <a:rPr lang="zh-CN" altLang="en-US" baseline="0" dirty="0" smtClean="0"/>
              <a:t> </a:t>
            </a:r>
            <a:r>
              <a:rPr lang="en-US" altLang="zh-CN" baseline="0" dirty="0" smtClean="0"/>
              <a:t>by</a:t>
            </a:r>
            <a:r>
              <a:rPr lang="zh-CN" altLang="en-US" baseline="0" dirty="0" smtClean="0"/>
              <a:t> </a:t>
            </a:r>
            <a:r>
              <a:rPr lang="en-US" altLang="zh-CN" baseline="0" dirty="0" smtClean="0"/>
              <a:t>prioritized</a:t>
            </a:r>
            <a:r>
              <a:rPr lang="zh-CN" altLang="en-US" baseline="0" dirty="0" smtClean="0"/>
              <a:t> </a:t>
            </a:r>
            <a:r>
              <a:rPr lang="en-US" altLang="zh-CN" baseline="0" dirty="0" smtClean="0"/>
              <a:t>parameters</a:t>
            </a:r>
            <a:r>
              <a:rPr lang="zh-CN" altLang="en-US" baseline="0" dirty="0" smtClean="0"/>
              <a:t> </a:t>
            </a:r>
            <a:r>
              <a:rPr lang="en-US" altLang="zh-CN" baseline="0" dirty="0" smtClean="0"/>
              <a:t>transmission.</a:t>
            </a:r>
            <a:r>
              <a:rPr lang="zh-CN" altLang="en-US" baseline="0" dirty="0" smtClean="0"/>
              <a:t> </a:t>
            </a:r>
            <a:r>
              <a:rPr lang="en-US" altLang="zh-CN" baseline="0" dirty="0" smtClean="0"/>
              <a:t>Take</a:t>
            </a:r>
            <a:r>
              <a:rPr lang="zh-CN" altLang="en-US" baseline="0" dirty="0" smtClean="0"/>
              <a:t> </a:t>
            </a:r>
            <a:r>
              <a:rPr lang="en-US" altLang="zh-CN" baseline="0" dirty="0" smtClean="0"/>
              <a:t>the</a:t>
            </a:r>
            <a:r>
              <a:rPr lang="zh-CN" altLang="en-US" baseline="0" dirty="0" smtClean="0"/>
              <a:t> </a:t>
            </a:r>
            <a:r>
              <a:rPr lang="en-US" altLang="zh-CN" baseline="0" dirty="0" smtClean="0"/>
              <a:t>data-parallel</a:t>
            </a:r>
            <a:r>
              <a:rPr lang="zh-CN" altLang="en-US" baseline="0" dirty="0" smtClean="0"/>
              <a:t> </a:t>
            </a:r>
            <a:r>
              <a:rPr lang="en-US" altLang="zh-CN" baseline="0" dirty="0" smtClean="0"/>
              <a:t>DML</a:t>
            </a:r>
            <a:r>
              <a:rPr lang="zh-CN" altLang="en-US" baseline="0" dirty="0" smtClean="0"/>
              <a:t> </a:t>
            </a:r>
            <a:r>
              <a:rPr lang="en-US" altLang="zh-CN" baseline="0" dirty="0" smtClean="0"/>
              <a:t>tasks</a:t>
            </a:r>
            <a:r>
              <a:rPr lang="zh-CN" altLang="en-US" baseline="0" dirty="0" smtClean="0"/>
              <a:t> </a:t>
            </a:r>
            <a:r>
              <a:rPr lang="en-US" altLang="zh-CN" baseline="0" dirty="0" smtClean="0"/>
              <a:t>as</a:t>
            </a:r>
            <a:r>
              <a:rPr lang="zh-CN" altLang="en-US" baseline="0" dirty="0" smtClean="0"/>
              <a:t> </a:t>
            </a:r>
            <a:r>
              <a:rPr lang="en-US" altLang="zh-CN" baseline="0" dirty="0" smtClean="0"/>
              <a:t>an</a:t>
            </a:r>
            <a:r>
              <a:rPr lang="zh-CN" altLang="en-US" baseline="0" dirty="0" smtClean="0"/>
              <a:t> </a:t>
            </a:r>
            <a:r>
              <a:rPr lang="en-US" altLang="zh-CN" baseline="0" dirty="0" smtClean="0"/>
              <a:t>example,</a:t>
            </a:r>
            <a:r>
              <a:rPr lang="zh-CN" altLang="en-US" baseline="0" dirty="0" smtClean="0"/>
              <a:t> </a:t>
            </a:r>
            <a:r>
              <a:rPr lang="en-US" altLang="zh-CN" baseline="0" dirty="0" smtClean="0"/>
              <a:t>the</a:t>
            </a:r>
            <a:r>
              <a:rPr lang="zh-CN" altLang="en-US" baseline="0" dirty="0" smtClean="0"/>
              <a:t> </a:t>
            </a:r>
            <a:r>
              <a:rPr lang="en-US" altLang="zh-CN" baseline="0" dirty="0" smtClean="0"/>
              <a:t>PUs</a:t>
            </a:r>
            <a:r>
              <a:rPr lang="zh-CN" altLang="en-US" baseline="0" dirty="0" smtClean="0"/>
              <a:t> </a:t>
            </a:r>
            <a:r>
              <a:rPr lang="en-US" altLang="zh-CN" baseline="0" dirty="0" smtClean="0"/>
              <a:t>on</a:t>
            </a:r>
            <a:r>
              <a:rPr lang="zh-CN" altLang="en-US" baseline="0" dirty="0" smtClean="0"/>
              <a:t> </a:t>
            </a:r>
            <a:r>
              <a:rPr lang="en-US" altLang="zh-CN" baseline="0" dirty="0" smtClean="0"/>
              <a:t>each</a:t>
            </a:r>
            <a:r>
              <a:rPr lang="zh-CN" altLang="en-US" baseline="0" dirty="0" smtClean="0"/>
              <a:t> </a:t>
            </a:r>
            <a:r>
              <a:rPr lang="en-US" altLang="zh-CN" baseline="0" dirty="0" smtClean="0"/>
              <a:t>worker</a:t>
            </a:r>
            <a:r>
              <a:rPr lang="zh-CN" altLang="en-US" baseline="0" dirty="0" smtClean="0"/>
              <a:t> </a:t>
            </a:r>
            <a:r>
              <a:rPr lang="en-US" altLang="zh-CN" baseline="0" dirty="0" smtClean="0"/>
              <a:t>is</a:t>
            </a:r>
            <a:r>
              <a:rPr lang="zh-CN" altLang="en-US" baseline="0" dirty="0" smtClean="0"/>
              <a:t> </a:t>
            </a:r>
            <a:r>
              <a:rPr lang="en-US" altLang="zh-CN" baseline="0" dirty="0" smtClean="0"/>
              <a:t>needed</a:t>
            </a:r>
            <a:r>
              <a:rPr lang="zh-CN" altLang="en-US" baseline="0" dirty="0" smtClean="0"/>
              <a:t> </a:t>
            </a:r>
            <a:r>
              <a:rPr lang="en-US" altLang="zh-CN" baseline="0" dirty="0" smtClean="0"/>
              <a:t>by</a:t>
            </a:r>
            <a:r>
              <a:rPr lang="zh-CN" altLang="en-US" baseline="0" dirty="0" smtClean="0"/>
              <a:t> </a:t>
            </a:r>
            <a:r>
              <a:rPr lang="en-US" altLang="zh-CN" baseline="0" dirty="0" smtClean="0"/>
              <a:t>the</a:t>
            </a:r>
            <a:r>
              <a:rPr lang="zh-CN" altLang="en-US" baseline="0" dirty="0" smtClean="0"/>
              <a:t> </a:t>
            </a:r>
            <a:r>
              <a:rPr lang="en-US" altLang="zh-CN" baseline="0" dirty="0" smtClean="0"/>
              <a:t>PUs</a:t>
            </a:r>
            <a:r>
              <a:rPr lang="zh-CN" altLang="en-US" baseline="0" dirty="0" smtClean="0"/>
              <a:t> </a:t>
            </a:r>
            <a:r>
              <a:rPr lang="en-US" altLang="zh-CN" baseline="0" dirty="0" smtClean="0"/>
              <a:t>of</a:t>
            </a:r>
            <a:r>
              <a:rPr lang="zh-CN" altLang="en-US" baseline="0" dirty="0" smtClean="0"/>
              <a:t> </a:t>
            </a:r>
            <a:r>
              <a:rPr lang="en-US" altLang="zh-CN" baseline="0" dirty="0" smtClean="0"/>
              <a:t>all</a:t>
            </a:r>
            <a:r>
              <a:rPr lang="zh-CN" altLang="en-US" baseline="0" dirty="0" smtClean="0"/>
              <a:t> </a:t>
            </a:r>
            <a:r>
              <a:rPr lang="en-US" altLang="zh-CN" baseline="0" dirty="0" smtClean="0"/>
              <a:t>the</a:t>
            </a:r>
            <a:r>
              <a:rPr lang="zh-CN" altLang="en-US" baseline="0" dirty="0" smtClean="0"/>
              <a:t> </a:t>
            </a:r>
            <a:r>
              <a:rPr lang="en-US" altLang="zh-CN" baseline="0" dirty="0" smtClean="0"/>
              <a:t>others.</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18</a:t>
            </a:fld>
            <a:endParaRPr lang="zh-CN" altLang="en-US"/>
          </a:p>
        </p:txBody>
      </p:sp>
    </p:spTree>
    <p:extLst>
      <p:ext uri="{BB962C8B-B14F-4D97-AF65-F5344CB8AC3E}">
        <p14:creationId xmlns:p14="http://schemas.microsoft.com/office/powerpoint/2010/main" val="12560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zh-CN" altLang="en-US" baseline="0" dirty="0" smtClean="0"/>
              <a:t> </a:t>
            </a:r>
            <a:r>
              <a:rPr lang="en-US" altLang="zh-CN" baseline="0" dirty="0" smtClean="0"/>
              <a:t>assume</a:t>
            </a:r>
            <a:r>
              <a:rPr lang="zh-CN" altLang="en-US" baseline="0" dirty="0" smtClean="0"/>
              <a:t> </a:t>
            </a:r>
            <a:r>
              <a:rPr lang="en-US" altLang="zh-CN" baseline="0" dirty="0" smtClean="0"/>
              <a:t>that</a:t>
            </a:r>
            <a:r>
              <a:rPr lang="zh-CN" altLang="en-US" baseline="0" dirty="0" smtClean="0"/>
              <a:t> </a:t>
            </a:r>
            <a:r>
              <a:rPr lang="en-US" altLang="zh-CN" baseline="0" dirty="0" smtClean="0"/>
              <a:t>worker</a:t>
            </a:r>
            <a:r>
              <a:rPr lang="zh-CN" altLang="en-US" baseline="0" dirty="0" smtClean="0"/>
              <a:t> </a:t>
            </a:r>
            <a:r>
              <a:rPr lang="en-US" altLang="zh-CN" baseline="0" dirty="0" smtClean="0"/>
              <a:t>0</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slowest,</a:t>
            </a:r>
            <a:r>
              <a:rPr lang="zh-CN" altLang="en-US" baseline="0" dirty="0" smtClean="0"/>
              <a:t> </a:t>
            </a:r>
            <a:r>
              <a:rPr lang="en-US" altLang="zh-CN" baseline="0" dirty="0" smtClean="0"/>
              <a:t>whereas</a:t>
            </a:r>
            <a:r>
              <a:rPr lang="zh-CN" altLang="en-US" baseline="0" dirty="0" smtClean="0"/>
              <a:t> </a:t>
            </a:r>
            <a:r>
              <a:rPr lang="en-US" altLang="zh-CN" baseline="0" dirty="0" smtClean="0"/>
              <a:t>worker</a:t>
            </a:r>
            <a:r>
              <a:rPr lang="zh-CN" altLang="en-US" baseline="0" dirty="0" smtClean="0"/>
              <a:t> </a:t>
            </a:r>
            <a:r>
              <a:rPr lang="en-US" altLang="zh-CN" baseline="0" dirty="0" smtClean="0"/>
              <a:t>2</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fasters.</a:t>
            </a:r>
            <a:r>
              <a:rPr lang="zh-CN" altLang="en-US" baseline="0" dirty="0" smtClean="0"/>
              <a:t> </a:t>
            </a:r>
            <a:r>
              <a:rPr lang="en-US" altLang="zh-CN" baseline="0" dirty="0" smtClean="0"/>
              <a:t>Then</a:t>
            </a:r>
            <a:r>
              <a:rPr lang="zh-CN" altLang="en-US" baseline="0" dirty="0" smtClean="0"/>
              <a:t> </a:t>
            </a:r>
            <a:r>
              <a:rPr lang="en-US" altLang="zh-CN" baseline="0" dirty="0" smtClean="0"/>
              <a:t>worker</a:t>
            </a:r>
            <a:r>
              <a:rPr lang="zh-CN" altLang="en-US" baseline="0" dirty="0" smtClean="0"/>
              <a:t> </a:t>
            </a:r>
            <a:r>
              <a:rPr lang="en-US" altLang="zh-CN" baseline="0" dirty="0" smtClean="0"/>
              <a:t>0</a:t>
            </a:r>
            <a:r>
              <a:rPr lang="zh-CN" altLang="en-US" baseline="0" dirty="0" smtClean="0"/>
              <a:t> </a:t>
            </a:r>
            <a:r>
              <a:rPr lang="en-US" altLang="zh-CN" baseline="0" dirty="0" smtClean="0"/>
              <a:t>becomes</a:t>
            </a:r>
            <a:r>
              <a:rPr lang="zh-CN" altLang="en-US" baseline="0" dirty="0" smtClean="0"/>
              <a:t> </a:t>
            </a:r>
            <a:r>
              <a:rPr lang="en-US" altLang="zh-CN" baseline="0" dirty="0" smtClean="0"/>
              <a:t>the</a:t>
            </a:r>
            <a:r>
              <a:rPr lang="zh-CN" altLang="en-US" baseline="0" dirty="0" smtClean="0"/>
              <a:t> </a:t>
            </a:r>
            <a:r>
              <a:rPr lang="en-US" altLang="zh-CN" baseline="0" dirty="0" smtClean="0"/>
              <a:t>straggler.</a:t>
            </a:r>
            <a:r>
              <a:rPr lang="zh-CN" altLang="en-US" baseline="0" dirty="0" smtClean="0"/>
              <a:t> </a:t>
            </a:r>
            <a:r>
              <a:rPr lang="en-US" altLang="zh-CN" baseline="0" dirty="0" smtClean="0"/>
              <a:t>If</a:t>
            </a:r>
            <a:r>
              <a:rPr lang="zh-CN" altLang="en-US" baseline="0" dirty="0" smtClean="0"/>
              <a:t> </a:t>
            </a:r>
            <a:r>
              <a:rPr lang="en-US" altLang="zh-CN" baseline="0" dirty="0" smtClean="0"/>
              <a:t>we</a:t>
            </a:r>
            <a:r>
              <a:rPr lang="zh-CN" altLang="en-US" baseline="0" dirty="0" smtClean="0"/>
              <a:t> </a:t>
            </a:r>
            <a:r>
              <a:rPr lang="en-US" altLang="zh-CN" baseline="0" dirty="0" smtClean="0"/>
              <a:t>treat</a:t>
            </a:r>
            <a:r>
              <a:rPr lang="zh-CN" altLang="en-US" baseline="0" dirty="0" smtClean="0"/>
              <a:t> </a:t>
            </a:r>
            <a:r>
              <a:rPr lang="en-US" altLang="zh-CN" baseline="0" dirty="0" smtClean="0"/>
              <a:t>them</a:t>
            </a:r>
            <a:r>
              <a:rPr lang="zh-CN" altLang="en-US" baseline="0" dirty="0" smtClean="0"/>
              <a:t> </a:t>
            </a:r>
            <a:r>
              <a:rPr lang="en-US" altLang="zh-CN" baseline="0" dirty="0" smtClean="0"/>
              <a:t>as</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Then</a:t>
            </a:r>
            <a:r>
              <a:rPr lang="zh-CN" altLang="en-US" baseline="0" dirty="0" smtClean="0"/>
              <a:t> </a:t>
            </a:r>
            <a:r>
              <a:rPr lang="en-US" altLang="zh-CN" baseline="0" dirty="0" smtClean="0"/>
              <a:t>when</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are</a:t>
            </a:r>
            <a:r>
              <a:rPr lang="zh-CN" altLang="en-US" baseline="0" dirty="0" smtClean="0"/>
              <a:t> </a:t>
            </a:r>
            <a:r>
              <a:rPr lang="en-US" altLang="zh-CN" baseline="0" dirty="0" smtClean="0"/>
              <a:t>available</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PS,</a:t>
            </a:r>
            <a:r>
              <a:rPr lang="zh-CN" altLang="en-US" baseline="0" dirty="0" smtClean="0"/>
              <a:t> </a:t>
            </a:r>
            <a:r>
              <a:rPr lang="en-US" altLang="zh-CN" baseline="0" dirty="0" smtClean="0"/>
              <a:t>the</a:t>
            </a:r>
            <a:r>
              <a:rPr lang="zh-CN" altLang="en-US" baseline="0" dirty="0" smtClean="0"/>
              <a:t> </a:t>
            </a:r>
            <a:r>
              <a:rPr lang="en-US" altLang="zh-CN" baseline="0" dirty="0" smtClean="0"/>
              <a:t>PS</a:t>
            </a:r>
            <a:r>
              <a:rPr lang="zh-CN" altLang="en-US" baseline="0" dirty="0" smtClean="0"/>
              <a:t> </a:t>
            </a:r>
            <a:r>
              <a:rPr lang="en-US" altLang="zh-CN" baseline="0" dirty="0" smtClean="0"/>
              <a:t>will</a:t>
            </a:r>
            <a:r>
              <a:rPr lang="zh-CN" altLang="en-US" baseline="0" dirty="0" smtClean="0"/>
              <a:t> </a:t>
            </a:r>
            <a:r>
              <a:rPr lang="en-US" altLang="zh-CN" baseline="0" dirty="0" smtClean="0"/>
              <a:t>transmit</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to</a:t>
            </a:r>
            <a:r>
              <a:rPr lang="zh-CN" altLang="en-US" baseline="0" dirty="0" smtClean="0"/>
              <a:t> </a:t>
            </a:r>
            <a:r>
              <a:rPr lang="en-US" altLang="zh-CN" baseline="0" dirty="0" smtClean="0"/>
              <a:t>each</a:t>
            </a:r>
            <a:r>
              <a:rPr lang="zh-CN" altLang="en-US" baseline="0" dirty="0" smtClean="0"/>
              <a:t> </a:t>
            </a:r>
            <a:r>
              <a:rPr lang="en-US" altLang="zh-CN" baseline="0" dirty="0" smtClean="0"/>
              <a:t>worker</a:t>
            </a:r>
            <a:r>
              <a:rPr lang="zh-CN" altLang="en-US" baseline="0" dirty="0" smtClean="0"/>
              <a:t> </a:t>
            </a:r>
            <a:r>
              <a:rPr lang="en-US" altLang="zh-CN" baseline="0" dirty="0" smtClean="0"/>
              <a:t>equally.</a:t>
            </a:r>
            <a:r>
              <a:rPr lang="zh-CN" altLang="en-US" baseline="0" dirty="0" smtClean="0"/>
              <a:t> </a:t>
            </a:r>
            <a:r>
              <a:rPr lang="en-US" altLang="zh-CN" baseline="0" dirty="0" smtClean="0"/>
              <a:t>That</a:t>
            </a:r>
            <a:r>
              <a:rPr lang="zh-CN" altLang="en-US" baseline="0" dirty="0" smtClean="0"/>
              <a:t> </a:t>
            </a:r>
            <a:r>
              <a:rPr lang="en-US" altLang="zh-CN" baseline="0" dirty="0" smtClean="0"/>
              <a:t>is</a:t>
            </a:r>
            <a:r>
              <a:rPr lang="zh-CN" altLang="en-US" baseline="0" dirty="0" smtClean="0"/>
              <a:t> </a:t>
            </a:r>
            <a:r>
              <a:rPr lang="en-US" altLang="zh-CN" baseline="0" dirty="0" smtClean="0"/>
              <a:t>to</a:t>
            </a:r>
            <a:r>
              <a:rPr lang="zh-CN" altLang="en-US" baseline="0" dirty="0" smtClean="0"/>
              <a:t> </a:t>
            </a:r>
            <a:r>
              <a:rPr lang="en-US" altLang="zh-CN" baseline="0" dirty="0" smtClean="0"/>
              <a:t>say,</a:t>
            </a:r>
            <a:r>
              <a:rPr lang="zh-CN" altLang="en-US" baseline="0" dirty="0" smtClean="0"/>
              <a:t> </a:t>
            </a:r>
            <a:r>
              <a:rPr lang="en-US" altLang="zh-CN" baseline="0" dirty="0" smtClean="0"/>
              <a:t>they</a:t>
            </a:r>
            <a:r>
              <a:rPr lang="zh-CN" altLang="en-US" baseline="0" dirty="0" smtClean="0"/>
              <a:t> </a:t>
            </a:r>
            <a:r>
              <a:rPr lang="en-US" altLang="zh-CN" baseline="0" dirty="0" smtClean="0"/>
              <a:t>will</a:t>
            </a:r>
            <a:r>
              <a:rPr lang="zh-CN" altLang="en-US" baseline="0" dirty="0" smtClean="0"/>
              <a:t> </a:t>
            </a:r>
            <a:r>
              <a:rPr lang="en-US" altLang="zh-CN" baseline="0" dirty="0" smtClean="0"/>
              <a:t>share</a:t>
            </a:r>
            <a:r>
              <a:rPr lang="zh-CN" altLang="en-US" baseline="0" dirty="0" smtClean="0"/>
              <a:t> </a:t>
            </a:r>
            <a:r>
              <a:rPr lang="en-US" altLang="zh-CN" baseline="0" dirty="0" smtClean="0"/>
              <a:t>the</a:t>
            </a:r>
            <a:r>
              <a:rPr lang="zh-CN" altLang="en-US" baseline="0" dirty="0" smtClean="0"/>
              <a:t> </a:t>
            </a:r>
            <a:r>
              <a:rPr lang="en-US" altLang="zh-CN" baseline="0" dirty="0" smtClean="0"/>
              <a:t>bandwidth,</a:t>
            </a:r>
            <a:r>
              <a:rPr lang="zh-CN" altLang="en-US" baseline="0" dirty="0" smtClean="0"/>
              <a:t> </a:t>
            </a:r>
            <a:r>
              <a:rPr lang="en-US" altLang="zh-CN" baseline="0" dirty="0" smtClean="0"/>
              <a:t>and</a:t>
            </a:r>
            <a:r>
              <a:rPr lang="zh-CN" altLang="en-US" baseline="0" dirty="0" smtClean="0"/>
              <a:t> </a:t>
            </a:r>
            <a:r>
              <a:rPr lang="en-US" altLang="zh-CN" baseline="0" dirty="0" smtClean="0"/>
              <a:t>will</a:t>
            </a:r>
            <a:r>
              <a:rPr lang="zh-CN" altLang="en-US" baseline="0" dirty="0" smtClean="0"/>
              <a:t> </a:t>
            </a:r>
            <a:r>
              <a:rPr lang="en-US" altLang="zh-CN" baseline="0" dirty="0" smtClean="0"/>
              <a:t>access</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at</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time.</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19</a:t>
            </a:fld>
            <a:endParaRPr lang="zh-CN" altLang="en-US"/>
          </a:p>
        </p:txBody>
      </p:sp>
    </p:spTree>
    <p:extLst>
      <p:ext uri="{BB962C8B-B14F-4D97-AF65-F5344CB8AC3E}">
        <p14:creationId xmlns:p14="http://schemas.microsoft.com/office/powerpoint/2010/main" val="3184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we</a:t>
            </a:r>
            <a:r>
              <a:rPr lang="en-US" altLang="zh-CN" baseline="0" dirty="0" smtClean="0"/>
              <a:t> all know, machine learning has become the hottest topic in every field, and distributed machine learning has become the common practice. On one hand, the training data is experiencing an explosive growth,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a:t>
            </a:fld>
            <a:endParaRPr lang="zh-CN" altLang="en-US"/>
          </a:p>
        </p:txBody>
      </p:sp>
    </p:spTree>
    <p:extLst>
      <p:ext uri="{BB962C8B-B14F-4D97-AF65-F5344CB8AC3E}">
        <p14:creationId xmlns:p14="http://schemas.microsoft.com/office/powerpoint/2010/main" val="162155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a:t>
            </a:r>
            <a:r>
              <a:rPr lang="zh-CN" altLang="en-US" baseline="0" dirty="0" smtClean="0"/>
              <a:t> </a:t>
            </a:r>
            <a:r>
              <a:rPr lang="en-US" altLang="zh-CN" baseline="0" dirty="0" smtClean="0"/>
              <a:t>if</a:t>
            </a:r>
            <a:r>
              <a:rPr lang="zh-CN" altLang="en-US" baseline="0" dirty="0" smtClean="0"/>
              <a:t> </a:t>
            </a:r>
            <a:r>
              <a:rPr lang="en-US" altLang="zh-CN" baseline="0" dirty="0" smtClean="0"/>
              <a:t>we</a:t>
            </a:r>
            <a:r>
              <a:rPr lang="zh-CN" altLang="en-US" baseline="0" dirty="0" smtClean="0"/>
              <a:t> </a:t>
            </a:r>
            <a:r>
              <a:rPr lang="en-US" altLang="zh-CN" baseline="0" dirty="0" smtClean="0"/>
              <a:t>first</a:t>
            </a:r>
            <a:r>
              <a:rPr lang="zh-CN" altLang="en-US" baseline="0" dirty="0" smtClean="0"/>
              <a:t> </a:t>
            </a:r>
            <a:r>
              <a:rPr lang="en-US" altLang="zh-CN" baseline="0" dirty="0" smtClean="0"/>
              <a:t>transmit</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to</a:t>
            </a:r>
            <a:r>
              <a:rPr lang="zh-CN" altLang="en-US" baseline="0" dirty="0" smtClean="0"/>
              <a:t> </a:t>
            </a:r>
            <a:r>
              <a:rPr lang="en-US" altLang="zh-CN" baseline="0" dirty="0" smtClean="0"/>
              <a:t>worker</a:t>
            </a:r>
            <a:r>
              <a:rPr lang="zh-CN" altLang="en-US" baseline="0" dirty="0" smtClean="0"/>
              <a:t> </a:t>
            </a:r>
            <a:r>
              <a:rPr lang="en-US" altLang="zh-CN" baseline="0" dirty="0" smtClean="0"/>
              <a:t>0,</a:t>
            </a:r>
            <a:r>
              <a:rPr lang="zh-CN" altLang="en-US" baseline="0" dirty="0" smtClean="0"/>
              <a:t> </a:t>
            </a:r>
            <a:r>
              <a:rPr lang="en-US" altLang="zh-CN" baseline="0" dirty="0" smtClean="0"/>
              <a:t>then</a:t>
            </a:r>
            <a:r>
              <a:rPr lang="zh-CN" altLang="en-US" baseline="0" dirty="0" smtClean="0"/>
              <a:t> </a:t>
            </a:r>
            <a:r>
              <a:rPr lang="en-US" altLang="zh-CN" baseline="0" dirty="0" smtClean="0"/>
              <a:t>to</a:t>
            </a:r>
            <a:r>
              <a:rPr lang="zh-CN" altLang="en-US" baseline="0" dirty="0" smtClean="0"/>
              <a:t> </a:t>
            </a:r>
            <a:r>
              <a:rPr lang="en-US" altLang="zh-CN" baseline="0" dirty="0" smtClean="0"/>
              <a:t>worker</a:t>
            </a:r>
            <a:r>
              <a:rPr lang="zh-CN" altLang="en-US" baseline="0" dirty="0" smtClean="0"/>
              <a:t> </a:t>
            </a:r>
            <a:r>
              <a:rPr lang="en-US" altLang="zh-CN" baseline="0" dirty="0" smtClean="0"/>
              <a:t>1,</a:t>
            </a:r>
            <a:r>
              <a:rPr lang="zh-CN" altLang="en-US" baseline="0" dirty="0" smtClean="0"/>
              <a:t> </a:t>
            </a:r>
            <a:r>
              <a:rPr lang="en-US" altLang="zh-CN" baseline="0" dirty="0" smtClean="0"/>
              <a:t>and</a:t>
            </a:r>
            <a:r>
              <a:rPr lang="zh-CN" altLang="en-US" baseline="0" dirty="0" smtClean="0"/>
              <a:t> </a:t>
            </a:r>
            <a:r>
              <a:rPr lang="en-US" altLang="zh-CN" baseline="0" dirty="0" smtClean="0"/>
              <a:t>finally</a:t>
            </a:r>
            <a:r>
              <a:rPr lang="zh-CN" altLang="en-US" baseline="0" dirty="0" smtClean="0"/>
              <a:t> </a:t>
            </a:r>
            <a:r>
              <a:rPr lang="en-US" altLang="zh-CN" baseline="0" dirty="0" smtClean="0"/>
              <a:t>to</a:t>
            </a:r>
            <a:r>
              <a:rPr lang="zh-CN" altLang="en-US" baseline="0" dirty="0" smtClean="0"/>
              <a:t> </a:t>
            </a:r>
            <a:r>
              <a:rPr lang="en-US" altLang="zh-CN" baseline="0" dirty="0" smtClean="0"/>
              <a:t>worker</a:t>
            </a:r>
            <a:r>
              <a:rPr lang="zh-CN" altLang="en-US" baseline="0" dirty="0" smtClean="0"/>
              <a:t> </a:t>
            </a:r>
            <a:r>
              <a:rPr lang="en-US" altLang="zh-CN" baseline="0" dirty="0" smtClean="0"/>
              <a:t>2,</a:t>
            </a:r>
            <a:r>
              <a:rPr lang="zh-CN" altLang="en-US" baseline="0" dirty="0" smtClean="0"/>
              <a:t> </a:t>
            </a:r>
            <a:r>
              <a:rPr lang="en-US" altLang="zh-CN" baseline="0" dirty="0" smtClean="0"/>
              <a:t>then</a:t>
            </a:r>
            <a:r>
              <a:rPr lang="zh-CN" altLang="en-US" baseline="0" dirty="0" smtClean="0"/>
              <a:t> </a:t>
            </a:r>
            <a:r>
              <a:rPr lang="en-US" altLang="zh-CN" baseline="0" dirty="0" smtClean="0"/>
              <a:t>worker</a:t>
            </a:r>
            <a:r>
              <a:rPr lang="zh-CN" altLang="en-US" baseline="0" dirty="0" smtClean="0"/>
              <a:t> </a:t>
            </a:r>
            <a:r>
              <a:rPr lang="en-US" altLang="zh-CN" baseline="0" dirty="0" smtClean="0"/>
              <a:t>0</a:t>
            </a:r>
            <a:r>
              <a:rPr lang="zh-CN" altLang="en-US" baseline="0" dirty="0" smtClean="0"/>
              <a:t> </a:t>
            </a:r>
            <a:r>
              <a:rPr lang="en-US" altLang="zh-CN" baseline="0" dirty="0" smtClean="0"/>
              <a:t>can</a:t>
            </a:r>
            <a:r>
              <a:rPr lang="zh-CN" altLang="en-US" baseline="0" dirty="0" smtClean="0"/>
              <a:t> </a:t>
            </a:r>
            <a:r>
              <a:rPr lang="en-US" altLang="zh-CN" baseline="0" dirty="0" smtClean="0"/>
              <a:t>access</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earlier</a:t>
            </a:r>
            <a:r>
              <a:rPr lang="zh-CN" altLang="en-US" baseline="0" dirty="0" smtClean="0"/>
              <a:t> </a:t>
            </a:r>
            <a:r>
              <a:rPr lang="en-US" altLang="zh-CN" baseline="0" dirty="0" smtClean="0"/>
              <a:t>and</a:t>
            </a:r>
            <a:r>
              <a:rPr lang="zh-CN" altLang="en-US" baseline="0" dirty="0" smtClean="0"/>
              <a:t> </a:t>
            </a:r>
            <a:r>
              <a:rPr lang="en-US" altLang="zh-CN" baseline="0" dirty="0" smtClean="0"/>
              <a:t>start</a:t>
            </a:r>
            <a:r>
              <a:rPr lang="zh-CN" altLang="en-US" baseline="0" dirty="0" smtClean="0"/>
              <a:t> </a:t>
            </a:r>
            <a:r>
              <a:rPr lang="en-US" altLang="zh-CN" baseline="0" dirty="0" smtClean="0"/>
              <a:t>the</a:t>
            </a:r>
            <a:r>
              <a:rPr lang="zh-CN" altLang="en-US" baseline="0" dirty="0" smtClean="0"/>
              <a:t> </a:t>
            </a:r>
            <a:r>
              <a:rPr lang="en-US" altLang="zh-CN" baseline="0" dirty="0" smtClean="0"/>
              <a:t>next</a:t>
            </a:r>
            <a:r>
              <a:rPr lang="zh-CN" altLang="en-US" baseline="0" dirty="0" smtClean="0"/>
              <a:t> </a:t>
            </a:r>
            <a:r>
              <a:rPr lang="en-US" altLang="zh-CN" baseline="0" dirty="0" smtClean="0"/>
              <a:t>iteration</a:t>
            </a:r>
            <a:r>
              <a:rPr lang="zh-CN" altLang="en-US" baseline="0" dirty="0" smtClean="0"/>
              <a:t> </a:t>
            </a:r>
            <a:r>
              <a:rPr lang="en-US" altLang="zh-CN" baseline="0" dirty="0" smtClean="0"/>
              <a:t>earlier.</a:t>
            </a:r>
            <a:r>
              <a:rPr lang="zh-CN" altLang="en-US" baseline="0" dirty="0" smtClean="0"/>
              <a:t> </a:t>
            </a:r>
            <a:r>
              <a:rPr lang="en-US" altLang="zh-CN" baseline="0" dirty="0" smtClean="0"/>
              <a:t>In</a:t>
            </a:r>
            <a:r>
              <a:rPr lang="zh-CN" altLang="en-US" baseline="0" dirty="0" smtClean="0"/>
              <a:t> </a:t>
            </a:r>
            <a:r>
              <a:rPr lang="en-US" altLang="zh-CN" baseline="0" dirty="0" smtClean="0"/>
              <a:t>this</a:t>
            </a:r>
            <a:r>
              <a:rPr lang="zh-CN" altLang="en-US" baseline="0" dirty="0" smtClean="0"/>
              <a:t> </a:t>
            </a:r>
            <a:r>
              <a:rPr lang="en-US" altLang="zh-CN" baseline="0" dirty="0" smtClean="0"/>
              <a:t>way,</a:t>
            </a:r>
            <a:r>
              <a:rPr lang="zh-CN" altLang="en-US" baseline="0" dirty="0" smtClean="0"/>
              <a:t> </a:t>
            </a:r>
            <a:r>
              <a:rPr lang="en-US" altLang="zh-CN" baseline="0" dirty="0" smtClean="0"/>
              <a:t>the</a:t>
            </a:r>
            <a:r>
              <a:rPr lang="zh-CN" altLang="en-US" baseline="0" dirty="0" smtClean="0"/>
              <a:t> </a:t>
            </a:r>
            <a:r>
              <a:rPr lang="en-US" altLang="zh-CN" baseline="0" dirty="0" smtClean="0"/>
              <a:t>performance</a:t>
            </a:r>
            <a:r>
              <a:rPr lang="zh-CN" altLang="en-US" baseline="0" dirty="0" smtClean="0"/>
              <a:t> </a:t>
            </a:r>
            <a:r>
              <a:rPr lang="en-US" altLang="zh-CN" baseline="0" dirty="0" smtClean="0"/>
              <a:t>gap</a:t>
            </a:r>
            <a:r>
              <a:rPr lang="zh-CN" altLang="en-US" baseline="0" dirty="0" smtClean="0"/>
              <a:t> </a:t>
            </a:r>
            <a:r>
              <a:rPr lang="en-US" altLang="zh-CN" baseline="0" dirty="0" smtClean="0"/>
              <a:t>between</a:t>
            </a:r>
            <a:r>
              <a:rPr lang="zh-CN" altLang="en-US" baseline="0" dirty="0" smtClean="0"/>
              <a:t> </a:t>
            </a:r>
            <a:r>
              <a:rPr lang="en-US" altLang="zh-CN" baseline="0" dirty="0" smtClean="0"/>
              <a:t>worker</a:t>
            </a:r>
            <a:r>
              <a:rPr lang="zh-CN" altLang="en-US" baseline="0" dirty="0" smtClean="0"/>
              <a:t> </a:t>
            </a:r>
            <a:r>
              <a:rPr lang="en-US" altLang="zh-CN" baseline="0" dirty="0" smtClean="0"/>
              <a:t>0</a:t>
            </a:r>
            <a:r>
              <a:rPr lang="zh-CN" altLang="en-US" baseline="0" dirty="0" smtClean="0"/>
              <a:t> </a:t>
            </a:r>
            <a:r>
              <a:rPr lang="en-US" altLang="zh-CN" baseline="0" dirty="0" smtClean="0"/>
              <a:t>and</a:t>
            </a:r>
            <a:r>
              <a:rPr lang="zh-CN" altLang="en-US" baseline="0" dirty="0" smtClean="0"/>
              <a:t> </a:t>
            </a:r>
            <a:r>
              <a:rPr lang="en-US" altLang="zh-CN" baseline="0" dirty="0" smtClean="0"/>
              <a:t>worker</a:t>
            </a:r>
            <a:r>
              <a:rPr lang="zh-CN" altLang="en-US" baseline="0" dirty="0" smtClean="0"/>
              <a:t> </a:t>
            </a:r>
            <a:r>
              <a:rPr lang="en-US" altLang="zh-CN" baseline="0" dirty="0" smtClean="0"/>
              <a:t>1</a:t>
            </a:r>
            <a:r>
              <a:rPr lang="zh-CN" altLang="en-US" baseline="0" dirty="0" smtClean="0"/>
              <a:t> </a:t>
            </a:r>
            <a:r>
              <a:rPr lang="en-US" altLang="zh-CN" baseline="0" dirty="0" smtClean="0"/>
              <a:t>is</a:t>
            </a:r>
            <a:r>
              <a:rPr lang="zh-CN" altLang="en-US" baseline="0" dirty="0" smtClean="0"/>
              <a:t> </a:t>
            </a:r>
            <a:r>
              <a:rPr lang="en-US" altLang="zh-CN" baseline="0" dirty="0" smtClean="0"/>
              <a:t>narrowed</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following</a:t>
            </a:r>
            <a:r>
              <a:rPr lang="zh-CN" altLang="en-US" baseline="0" dirty="0" smtClean="0"/>
              <a:t> </a:t>
            </a:r>
            <a:r>
              <a:rPr lang="en-US" altLang="zh-CN" baseline="0" dirty="0" smtClean="0"/>
              <a:t>iterations,</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overall</a:t>
            </a:r>
            <a:r>
              <a:rPr lang="zh-CN" altLang="en-US" baseline="0" dirty="0" smtClean="0"/>
              <a:t> </a:t>
            </a:r>
            <a:r>
              <a:rPr lang="en-US" altLang="zh-CN" baseline="0" dirty="0" smtClean="0"/>
              <a:t>training</a:t>
            </a:r>
            <a:r>
              <a:rPr lang="zh-CN" altLang="en-US" baseline="0" dirty="0" smtClean="0"/>
              <a:t> </a:t>
            </a:r>
            <a:r>
              <a:rPr lang="en-US" altLang="zh-CN" baseline="0" dirty="0" smtClean="0"/>
              <a:t>performance</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accelerated.</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20</a:t>
            </a:fld>
            <a:endParaRPr lang="zh-CN" altLang="en-US"/>
          </a:p>
        </p:txBody>
      </p:sp>
    </p:spTree>
    <p:extLst>
      <p:ext uri="{BB962C8B-B14F-4D97-AF65-F5344CB8AC3E}">
        <p14:creationId xmlns:p14="http://schemas.microsoft.com/office/powerpoint/2010/main" val="1795011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a:t>
            </a:r>
            <a:r>
              <a:rPr lang="zh-CN" altLang="en-US" dirty="0" smtClean="0"/>
              <a:t> </a:t>
            </a:r>
            <a:r>
              <a:rPr lang="en-US" altLang="zh-CN" dirty="0" smtClean="0"/>
              <a:t>as</a:t>
            </a:r>
            <a:r>
              <a:rPr lang="zh-CN" altLang="en-US" dirty="0" smtClean="0"/>
              <a:t> </a:t>
            </a:r>
            <a:r>
              <a:rPr lang="en-US" altLang="zh-CN" dirty="0" smtClean="0"/>
              <a:t>for</a:t>
            </a:r>
            <a:r>
              <a:rPr lang="zh-CN" altLang="en-US" dirty="0" smtClean="0"/>
              <a:t> </a:t>
            </a:r>
            <a:r>
              <a:rPr lang="en-US" altLang="zh-CN" dirty="0" smtClean="0"/>
              <a:t>the</a:t>
            </a:r>
            <a:r>
              <a:rPr lang="zh-CN" altLang="en-US" dirty="0" smtClean="0"/>
              <a:t> </a:t>
            </a:r>
            <a:r>
              <a:rPr lang="en-US" altLang="zh-CN" dirty="0" smtClean="0"/>
              <a:t>last</a:t>
            </a:r>
            <a:r>
              <a:rPr lang="zh-CN" altLang="en-US" dirty="0" smtClean="0"/>
              <a:t> </a:t>
            </a:r>
            <a:r>
              <a:rPr lang="en-US" altLang="zh-CN" dirty="0" smtClean="0"/>
              <a:t>strategy,</a:t>
            </a:r>
            <a:r>
              <a:rPr lang="zh-CN" altLang="en-US" dirty="0" smtClean="0"/>
              <a:t> </a:t>
            </a:r>
            <a:r>
              <a:rPr lang="en-US" altLang="zh-CN" dirty="0" smtClean="0"/>
              <a:t>we</a:t>
            </a:r>
            <a:r>
              <a:rPr lang="zh-CN" altLang="en-US" baseline="0" dirty="0" smtClean="0"/>
              <a:t> </a:t>
            </a:r>
            <a:r>
              <a:rPr lang="en-US" altLang="zh-CN" baseline="0" dirty="0" smtClean="0"/>
              <a:t>try</a:t>
            </a:r>
            <a:r>
              <a:rPr lang="zh-CN" altLang="en-US" baseline="0" dirty="0" smtClean="0"/>
              <a:t> </a:t>
            </a:r>
            <a:r>
              <a:rPr lang="en-US" altLang="zh-CN" baseline="0" dirty="0" smtClean="0"/>
              <a:t>to</a:t>
            </a:r>
            <a:r>
              <a:rPr lang="zh-CN" altLang="en-US" baseline="0" dirty="0" smtClean="0"/>
              <a:t> </a:t>
            </a:r>
            <a:r>
              <a:rPr lang="en-US" altLang="zh-CN" baseline="0" dirty="0" smtClean="0"/>
              <a:t>utilize</a:t>
            </a:r>
            <a:r>
              <a:rPr lang="zh-CN" altLang="en-US" baseline="0" dirty="0" smtClean="0"/>
              <a:t> </a:t>
            </a:r>
            <a:r>
              <a:rPr lang="en-US" altLang="zh-CN" baseline="0" dirty="0" smtClean="0"/>
              <a:t>the</a:t>
            </a:r>
            <a:r>
              <a:rPr lang="zh-CN" altLang="en-US" baseline="0" dirty="0" smtClean="0"/>
              <a:t> </a:t>
            </a:r>
            <a:r>
              <a:rPr lang="en-US" altLang="zh-CN" baseline="0" dirty="0" smtClean="0"/>
              <a:t>data</a:t>
            </a:r>
            <a:r>
              <a:rPr lang="zh-CN" altLang="en-US" baseline="0" dirty="0" smtClean="0"/>
              <a:t> </a:t>
            </a:r>
            <a:r>
              <a:rPr lang="en-US" altLang="zh-CN" baseline="0" dirty="0" smtClean="0"/>
              <a:t>locality</a:t>
            </a:r>
            <a:r>
              <a:rPr lang="zh-CN" altLang="en-US" baseline="0" dirty="0" smtClean="0"/>
              <a:t> </a:t>
            </a:r>
            <a:r>
              <a:rPr lang="en-US" altLang="zh-CN" baseline="0" dirty="0" smtClean="0"/>
              <a:t>of</a:t>
            </a:r>
            <a:r>
              <a:rPr lang="zh-CN" altLang="en-US" baseline="0" dirty="0" smtClean="0"/>
              <a:t> </a:t>
            </a:r>
            <a:r>
              <a:rPr lang="en-US" altLang="zh-CN" baseline="0" dirty="0" smtClean="0"/>
              <a:t>DML</a:t>
            </a:r>
            <a:r>
              <a:rPr lang="zh-CN" altLang="en-US" baseline="0" dirty="0" smtClean="0"/>
              <a:t> </a:t>
            </a:r>
            <a:r>
              <a:rPr lang="en-US" altLang="zh-CN" baseline="0" dirty="0" smtClean="0"/>
              <a:t>tasks.</a:t>
            </a:r>
            <a:r>
              <a:rPr lang="zh-CN" altLang="en-US" baseline="0" dirty="0" smtClean="0"/>
              <a:t> </a:t>
            </a:r>
            <a:r>
              <a:rPr lang="en-US" altLang="zh-CN" baseline="0" dirty="0" smtClean="0"/>
              <a:t>For</a:t>
            </a:r>
            <a:r>
              <a:rPr lang="zh-CN" altLang="en-US" baseline="0" dirty="0" smtClean="0"/>
              <a:t> </a:t>
            </a:r>
            <a:r>
              <a:rPr lang="en-US" altLang="zh-CN" baseline="0" dirty="0" smtClean="0"/>
              <a:t>example,</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see</a:t>
            </a:r>
            <a:r>
              <a:rPr lang="zh-CN" altLang="en-US" baseline="0" dirty="0" smtClean="0"/>
              <a:t> </a:t>
            </a:r>
            <a:r>
              <a:rPr lang="en-US" altLang="zh-CN" baseline="0" dirty="0" smtClean="0"/>
              <a:t>that</a:t>
            </a:r>
            <a:r>
              <a:rPr lang="zh-CN" altLang="en-US" baseline="0" dirty="0" smtClean="0"/>
              <a:t> </a:t>
            </a:r>
            <a:r>
              <a:rPr lang="en-US" altLang="zh-CN" baseline="0" dirty="0" smtClean="0"/>
              <a:t>for</a:t>
            </a:r>
            <a:r>
              <a:rPr lang="zh-CN" altLang="en-US" baseline="0" dirty="0" smtClean="0"/>
              <a:t> </a:t>
            </a:r>
            <a:r>
              <a:rPr lang="en-US" altLang="zh-CN" baseline="0" dirty="0" smtClean="0"/>
              <a:t>worker</a:t>
            </a:r>
            <a:r>
              <a:rPr lang="zh-CN" altLang="en-US" baseline="0" dirty="0" smtClean="0"/>
              <a:t> </a:t>
            </a:r>
            <a:r>
              <a:rPr lang="en-US" altLang="zh-CN" baseline="0" dirty="0" smtClean="0"/>
              <a:t>2,</a:t>
            </a:r>
            <a:r>
              <a:rPr lang="zh-CN" altLang="en-US" baseline="0" dirty="0" smtClean="0"/>
              <a:t> </a:t>
            </a:r>
            <a:r>
              <a:rPr lang="en-US" altLang="zh-CN" baseline="0" dirty="0" smtClean="0"/>
              <a:t>the</a:t>
            </a:r>
            <a:r>
              <a:rPr lang="zh-CN" altLang="en-US" baseline="0" dirty="0" smtClean="0"/>
              <a:t> </a:t>
            </a:r>
            <a:r>
              <a:rPr lang="en-US" altLang="zh-CN" baseline="0" dirty="0" smtClean="0"/>
              <a:t>PU</a:t>
            </a:r>
            <a:r>
              <a:rPr lang="zh-CN" altLang="en-US" baseline="0" dirty="0" smtClean="0"/>
              <a:t> </a:t>
            </a:r>
            <a:r>
              <a:rPr lang="en-US" altLang="zh-CN" baseline="0" dirty="0" smtClean="0"/>
              <a:t>on</a:t>
            </a:r>
            <a:r>
              <a:rPr lang="zh-CN" altLang="en-US" baseline="0" dirty="0" smtClean="0"/>
              <a:t> </a:t>
            </a:r>
            <a:r>
              <a:rPr lang="en-US" altLang="zh-CN" baseline="0" dirty="0" smtClean="0"/>
              <a:t>its</a:t>
            </a:r>
            <a:r>
              <a:rPr lang="zh-CN" altLang="en-US" baseline="0" dirty="0" smtClean="0"/>
              <a:t> </a:t>
            </a:r>
            <a:r>
              <a:rPr lang="en-US" altLang="zh-CN" baseline="0" dirty="0" smtClean="0"/>
              <a:t>server</a:t>
            </a:r>
            <a:r>
              <a:rPr lang="zh-CN" altLang="en-US" baseline="0" dirty="0" smtClean="0"/>
              <a:t> </a:t>
            </a:r>
            <a:r>
              <a:rPr lang="en-US" altLang="zh-CN" baseline="0" dirty="0" smtClean="0"/>
              <a:t>is</a:t>
            </a:r>
            <a:r>
              <a:rPr lang="zh-CN" altLang="en-US" baseline="0" dirty="0" smtClean="0"/>
              <a:t> </a:t>
            </a:r>
            <a:r>
              <a:rPr lang="en-US" altLang="zh-CN" baseline="0" dirty="0" smtClean="0"/>
              <a:t>not</a:t>
            </a:r>
            <a:r>
              <a:rPr lang="zh-CN" altLang="en-US" baseline="0" dirty="0" smtClean="0"/>
              <a:t> </a:t>
            </a:r>
            <a:r>
              <a:rPr lang="en-US" altLang="zh-CN" baseline="0" dirty="0" smtClean="0"/>
              <a:t>needed</a:t>
            </a:r>
            <a:r>
              <a:rPr lang="zh-CN" altLang="en-US" baseline="0" dirty="0" smtClean="0"/>
              <a:t> </a:t>
            </a:r>
            <a:r>
              <a:rPr lang="en-US" altLang="zh-CN" baseline="0" dirty="0" smtClean="0"/>
              <a:t>by</a:t>
            </a:r>
            <a:r>
              <a:rPr lang="zh-CN" altLang="en-US" baseline="0" dirty="0" smtClean="0"/>
              <a:t> </a:t>
            </a:r>
            <a:r>
              <a:rPr lang="en-US" altLang="zh-CN" baseline="0" dirty="0" smtClean="0"/>
              <a:t>the</a:t>
            </a:r>
            <a:r>
              <a:rPr lang="zh-CN" altLang="en-US" baseline="0" dirty="0" smtClean="0"/>
              <a:t> </a:t>
            </a:r>
            <a:r>
              <a:rPr lang="en-US" altLang="zh-CN" baseline="0" dirty="0" smtClean="0"/>
              <a:t>others</a:t>
            </a:r>
            <a:r>
              <a:rPr lang="zh-CN" altLang="en-US" baseline="0" dirty="0" smtClean="0"/>
              <a:t> </a:t>
            </a:r>
            <a:r>
              <a:rPr lang="en-US" altLang="zh-CN" baseline="0" dirty="0" smtClean="0"/>
              <a:t>during</a:t>
            </a:r>
            <a:r>
              <a:rPr lang="zh-CN" altLang="en-US" baseline="0" dirty="0" smtClean="0"/>
              <a:t> </a:t>
            </a:r>
            <a:r>
              <a:rPr lang="en-US" altLang="zh-CN" baseline="0" dirty="0" smtClean="0"/>
              <a:t>the</a:t>
            </a:r>
            <a:r>
              <a:rPr lang="zh-CN" altLang="en-US" baseline="0" dirty="0" smtClean="0"/>
              <a:t> </a:t>
            </a:r>
            <a:r>
              <a:rPr lang="en-US" altLang="zh-CN" baseline="0" dirty="0" smtClean="0"/>
              <a:t>two</a:t>
            </a:r>
            <a:r>
              <a:rPr lang="zh-CN" altLang="en-US" baseline="0" dirty="0" smtClean="0"/>
              <a:t> </a:t>
            </a:r>
            <a:r>
              <a:rPr lang="en-US" altLang="zh-CN" baseline="0" dirty="0" smtClean="0"/>
              <a:t>iterations,</a:t>
            </a:r>
            <a:r>
              <a:rPr lang="zh-CN" altLang="en-US" baseline="0" dirty="0" smtClean="0"/>
              <a:t> </a:t>
            </a:r>
            <a:r>
              <a:rPr lang="en-US" altLang="zh-CN" baseline="0" dirty="0" smtClean="0"/>
              <a:t>therefore,</a:t>
            </a:r>
            <a:r>
              <a:rPr lang="zh-CN" altLang="en-US" baseline="0" dirty="0" smtClean="0"/>
              <a:t> </a:t>
            </a:r>
            <a:r>
              <a:rPr lang="en-US" altLang="zh-CN" baseline="0" dirty="0" smtClean="0"/>
              <a:t>after</a:t>
            </a:r>
            <a:r>
              <a:rPr lang="zh-CN" altLang="en-US" baseline="0" dirty="0" smtClean="0"/>
              <a:t> </a:t>
            </a:r>
            <a:r>
              <a:rPr lang="en-US" altLang="zh-CN" baseline="0" dirty="0" smtClean="0"/>
              <a:t>the</a:t>
            </a:r>
            <a:r>
              <a:rPr lang="zh-CN" altLang="en-US" baseline="0" dirty="0" smtClean="0"/>
              <a:t> </a:t>
            </a:r>
            <a:r>
              <a:rPr lang="en-US" altLang="zh-CN" baseline="0" dirty="0" smtClean="0"/>
              <a:t>first</a:t>
            </a:r>
            <a:r>
              <a:rPr lang="zh-CN" altLang="en-US" baseline="0" dirty="0" smtClean="0"/>
              <a:t> </a:t>
            </a:r>
            <a:r>
              <a:rPr lang="en-US" altLang="zh-CN" baseline="0" dirty="0" smtClean="0"/>
              <a:t>iteration,</a:t>
            </a:r>
            <a:r>
              <a:rPr lang="zh-CN" altLang="en-US" baseline="0" dirty="0" smtClean="0"/>
              <a:t> </a:t>
            </a:r>
            <a:r>
              <a:rPr lang="en-US" altLang="zh-CN" baseline="0" dirty="0" smtClean="0"/>
              <a:t>it</a:t>
            </a:r>
            <a:r>
              <a:rPr lang="zh-CN" altLang="en-US" baseline="0" dirty="0" smtClean="0"/>
              <a:t> </a:t>
            </a:r>
            <a:r>
              <a:rPr lang="en-US" altLang="zh-CN" baseline="0" dirty="0" smtClean="0"/>
              <a:t>does</a:t>
            </a:r>
            <a:r>
              <a:rPr lang="zh-CN" altLang="en-US" baseline="0" dirty="0" smtClean="0"/>
              <a:t> </a:t>
            </a:r>
            <a:r>
              <a:rPr lang="en-US" altLang="zh-CN" baseline="0" dirty="0" smtClean="0"/>
              <a:t>not</a:t>
            </a:r>
            <a:r>
              <a:rPr lang="zh-CN" altLang="en-US" baseline="0" dirty="0" smtClean="0"/>
              <a:t> </a:t>
            </a:r>
            <a:r>
              <a:rPr lang="en-US" altLang="zh-CN" baseline="0" dirty="0" smtClean="0"/>
              <a:t>need</a:t>
            </a:r>
            <a:r>
              <a:rPr lang="zh-CN" altLang="en-US" baseline="0" dirty="0" smtClean="0"/>
              <a:t> </a:t>
            </a:r>
            <a:r>
              <a:rPr lang="en-US" altLang="zh-CN" baseline="0" dirty="0" smtClean="0"/>
              <a:t>to</a:t>
            </a:r>
            <a:r>
              <a:rPr lang="zh-CN" altLang="en-US" baseline="0" dirty="0" smtClean="0"/>
              <a:t> </a:t>
            </a:r>
            <a:r>
              <a:rPr lang="en-US" altLang="zh-CN" baseline="0" dirty="0" smtClean="0"/>
              <a:t>push</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PS.</a:t>
            </a:r>
            <a:r>
              <a:rPr lang="zh-CN" altLang="en-US" baseline="0" dirty="0" smtClean="0"/>
              <a:t> </a:t>
            </a:r>
            <a:r>
              <a:rPr lang="en-US" altLang="zh-CN" baseline="0" dirty="0" smtClean="0"/>
              <a:t>In</a:t>
            </a:r>
            <a:r>
              <a:rPr lang="zh-CN" altLang="en-US" baseline="0" dirty="0" smtClean="0"/>
              <a:t> </a:t>
            </a:r>
            <a:r>
              <a:rPr lang="en-US" altLang="zh-CN" baseline="0" dirty="0" smtClean="0"/>
              <a:t>other</a:t>
            </a:r>
            <a:r>
              <a:rPr lang="zh-CN" altLang="en-US" baseline="0" dirty="0" smtClean="0"/>
              <a:t> </a:t>
            </a:r>
            <a:r>
              <a:rPr lang="en-US" altLang="zh-CN" baseline="0" dirty="0" smtClean="0"/>
              <a:t>words,</a:t>
            </a:r>
            <a:r>
              <a:rPr lang="zh-CN" altLang="en-US" baseline="0" dirty="0" smtClean="0"/>
              <a:t> </a:t>
            </a:r>
            <a:r>
              <a:rPr lang="en-US" altLang="zh-CN" baseline="0" dirty="0" smtClean="0"/>
              <a:t>we</a:t>
            </a:r>
            <a:r>
              <a:rPr lang="zh-CN" altLang="en-US" baseline="0" dirty="0" smtClean="0"/>
              <a:t> </a:t>
            </a:r>
            <a:r>
              <a:rPr lang="en-US" altLang="zh-CN" baseline="0" dirty="0" smtClean="0"/>
              <a:t>just</a:t>
            </a:r>
            <a:r>
              <a:rPr lang="zh-CN" altLang="en-US" baseline="0" dirty="0" smtClean="0"/>
              <a:t> </a:t>
            </a:r>
            <a:r>
              <a:rPr lang="en-US" altLang="zh-CN" baseline="0" dirty="0" smtClean="0"/>
              <a:t>block</a:t>
            </a:r>
            <a:r>
              <a:rPr lang="zh-CN" altLang="en-US" baseline="0" dirty="0" smtClean="0"/>
              <a:t> </a:t>
            </a:r>
            <a:r>
              <a:rPr lang="en-US" altLang="zh-CN" baseline="0" dirty="0" smtClean="0"/>
              <a:t>the</a:t>
            </a:r>
            <a:r>
              <a:rPr lang="zh-CN" altLang="en-US" baseline="0" dirty="0" smtClean="0"/>
              <a:t> </a:t>
            </a:r>
            <a:r>
              <a:rPr lang="en-US" altLang="zh-CN" baseline="0" dirty="0" smtClean="0"/>
              <a:t>unnecessary</a:t>
            </a:r>
            <a:r>
              <a:rPr lang="zh-CN" altLang="en-US" baseline="0" dirty="0" smtClean="0"/>
              <a:t> </a:t>
            </a:r>
            <a:r>
              <a:rPr lang="en-US" altLang="zh-CN" baseline="0" dirty="0" smtClean="0"/>
              <a:t>pushes</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save</a:t>
            </a:r>
            <a:r>
              <a:rPr lang="zh-CN" altLang="en-US" baseline="0" dirty="0" smtClean="0"/>
              <a:t> </a:t>
            </a:r>
            <a:r>
              <a:rPr lang="en-US" altLang="zh-CN" baseline="0" dirty="0" smtClean="0"/>
              <a:t>the</a:t>
            </a:r>
            <a:r>
              <a:rPr lang="zh-CN" altLang="en-US" baseline="0" dirty="0" smtClean="0"/>
              <a:t> </a:t>
            </a:r>
            <a:r>
              <a:rPr lang="en-US" altLang="zh-CN" baseline="0" dirty="0" err="1" smtClean="0"/>
              <a:t>tranismission</a:t>
            </a:r>
            <a:r>
              <a:rPr lang="zh-CN" altLang="en-US" baseline="0" dirty="0" smtClean="0"/>
              <a:t> </a:t>
            </a:r>
            <a:r>
              <a:rPr lang="en-US" altLang="zh-CN" baseline="0" dirty="0" smtClean="0"/>
              <a:t>bandwidth</a:t>
            </a:r>
            <a:r>
              <a:rPr lang="zh-CN" altLang="en-US" baseline="0" dirty="0" smtClean="0"/>
              <a:t> </a:t>
            </a:r>
            <a:r>
              <a:rPr lang="en-US" altLang="zh-CN" baseline="0" dirty="0" smtClean="0"/>
              <a:t>and</a:t>
            </a:r>
            <a:r>
              <a:rPr lang="zh-CN" altLang="en-US" baseline="0" dirty="0" smtClean="0"/>
              <a:t> </a:t>
            </a:r>
            <a:r>
              <a:rPr lang="en-US" altLang="zh-CN" baseline="0" dirty="0" smtClean="0"/>
              <a:t>time.</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21</a:t>
            </a:fld>
            <a:endParaRPr lang="zh-CN" altLang="en-US"/>
          </a:p>
        </p:txBody>
      </p:sp>
    </p:spTree>
    <p:extLst>
      <p:ext uri="{BB962C8B-B14F-4D97-AF65-F5344CB8AC3E}">
        <p14:creationId xmlns:p14="http://schemas.microsoft.com/office/powerpoint/2010/main" val="440410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Okay,</a:t>
            </a:r>
            <a:r>
              <a:rPr lang="zh-CN" altLang="en-US" dirty="0" smtClean="0"/>
              <a:t> </a:t>
            </a:r>
            <a:r>
              <a:rPr lang="en-US" altLang="zh-CN" dirty="0" smtClean="0"/>
              <a:t>so</a:t>
            </a:r>
            <a:r>
              <a:rPr lang="zh-CN" altLang="en-US" dirty="0" smtClean="0"/>
              <a:t> </a:t>
            </a:r>
            <a:r>
              <a:rPr lang="en-US" altLang="zh-CN"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four</a:t>
            </a:r>
            <a:r>
              <a:rPr lang="zh-CN" altLang="en-US" baseline="0" dirty="0" smtClean="0"/>
              <a:t> </a:t>
            </a:r>
            <a:r>
              <a:rPr lang="en-US" altLang="zh-CN" baseline="0" dirty="0" smtClean="0"/>
              <a:t>intelligent</a:t>
            </a:r>
            <a:r>
              <a:rPr lang="zh-CN" altLang="en-US" baseline="0" dirty="0" smtClean="0"/>
              <a:t> </a:t>
            </a:r>
            <a:r>
              <a:rPr lang="en-US" altLang="zh-CN" baseline="0" dirty="0" smtClean="0"/>
              <a:t>strategies</a:t>
            </a:r>
            <a:r>
              <a:rPr lang="zh-CN" altLang="en-US" baseline="0" dirty="0" smtClean="0"/>
              <a:t> </a:t>
            </a:r>
            <a:r>
              <a:rPr lang="en-US" altLang="zh-CN" baseline="0" dirty="0" smtClean="0"/>
              <a:t>integrated,</a:t>
            </a:r>
            <a:r>
              <a:rPr lang="zh-CN" altLang="en-US" baseline="0" dirty="0" smtClean="0"/>
              <a:t> </a:t>
            </a:r>
            <a:r>
              <a:rPr lang="en-US" altLang="zh-CN" baseline="0" dirty="0" smtClean="0"/>
              <a:t>we</a:t>
            </a:r>
            <a:r>
              <a:rPr lang="zh-CN" altLang="en-US" baseline="0" dirty="0" smtClean="0"/>
              <a:t> </a:t>
            </a:r>
            <a:r>
              <a:rPr lang="en-US" altLang="zh-CN" baseline="0" dirty="0" smtClean="0"/>
              <a:t>conduct</a:t>
            </a:r>
            <a:r>
              <a:rPr lang="zh-CN" altLang="en-US" baseline="0" dirty="0" smtClean="0"/>
              <a:t> </a:t>
            </a:r>
            <a:r>
              <a:rPr lang="en-US" altLang="zh-CN" baseline="0" dirty="0" smtClean="0"/>
              <a:t>comparative</a:t>
            </a:r>
            <a:r>
              <a:rPr lang="zh-CN" altLang="en-US" baseline="0" dirty="0" smtClean="0"/>
              <a:t> </a:t>
            </a:r>
            <a:r>
              <a:rPr lang="en-US" altLang="zh-CN" baseline="0" dirty="0" smtClean="0"/>
              <a:t>experiments</a:t>
            </a:r>
            <a:r>
              <a:rPr lang="zh-CN" altLang="en-US" baseline="0" dirty="0" smtClean="0"/>
              <a:t> </a:t>
            </a:r>
            <a:r>
              <a:rPr lang="en-US" altLang="zh-CN" baseline="0" dirty="0" smtClean="0"/>
              <a:t>to</a:t>
            </a:r>
            <a:r>
              <a:rPr lang="zh-CN" altLang="en-US" baseline="0" dirty="0" smtClean="0"/>
              <a:t> </a:t>
            </a:r>
            <a:r>
              <a:rPr lang="en-US" altLang="zh-CN" baseline="0" dirty="0" smtClean="0"/>
              <a:t>evaluate</a:t>
            </a:r>
            <a:r>
              <a:rPr lang="zh-CN" altLang="en-US" baseline="0" dirty="0" smtClean="0"/>
              <a:t> </a:t>
            </a:r>
            <a:r>
              <a:rPr lang="en-US" altLang="zh-CN" baseline="0" dirty="0" smtClean="0"/>
              <a:t>the</a:t>
            </a:r>
            <a:r>
              <a:rPr lang="zh-CN" altLang="en-US" baseline="0" dirty="0" smtClean="0"/>
              <a:t> </a:t>
            </a:r>
            <a:r>
              <a:rPr lang="en-US" altLang="zh-CN" baseline="0" dirty="0" err="1" smtClean="0"/>
              <a:t>SmartPS</a:t>
            </a:r>
            <a:r>
              <a:rPr lang="en-US" altLang="zh-CN" baseline="0" dirty="0" smtClean="0"/>
              <a:t>.</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22</a:t>
            </a:fld>
            <a:endParaRPr lang="zh-CN" altLang="en-US"/>
          </a:p>
        </p:txBody>
      </p:sp>
    </p:spTree>
    <p:extLst>
      <p:ext uri="{BB962C8B-B14F-4D97-AF65-F5344CB8AC3E}">
        <p14:creationId xmlns:p14="http://schemas.microsoft.com/office/powerpoint/2010/main" val="1813858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23</a:t>
            </a:fld>
            <a:endParaRPr lang="zh-CN" altLang="en-US"/>
          </a:p>
        </p:txBody>
      </p:sp>
    </p:spTree>
    <p:extLst>
      <p:ext uri="{BB962C8B-B14F-4D97-AF65-F5344CB8AC3E}">
        <p14:creationId xmlns:p14="http://schemas.microsoft.com/office/powerpoint/2010/main" val="48150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24</a:t>
            </a:fld>
            <a:endParaRPr lang="zh-CN" altLang="en-US"/>
          </a:p>
        </p:txBody>
      </p:sp>
    </p:spTree>
    <p:extLst>
      <p:ext uri="{BB962C8B-B14F-4D97-AF65-F5344CB8AC3E}">
        <p14:creationId xmlns:p14="http://schemas.microsoft.com/office/powerpoint/2010/main" val="80953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25</a:t>
            </a:fld>
            <a:endParaRPr lang="zh-CN" altLang="en-US"/>
          </a:p>
        </p:txBody>
      </p:sp>
    </p:spTree>
    <p:extLst>
      <p:ext uri="{BB962C8B-B14F-4D97-AF65-F5344CB8AC3E}">
        <p14:creationId xmlns:p14="http://schemas.microsoft.com/office/powerpoint/2010/main" val="1756212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26</a:t>
            </a:fld>
            <a:endParaRPr lang="zh-CN" altLang="en-US"/>
          </a:p>
        </p:txBody>
      </p:sp>
    </p:spTree>
    <p:extLst>
      <p:ext uri="{BB962C8B-B14F-4D97-AF65-F5344CB8AC3E}">
        <p14:creationId xmlns:p14="http://schemas.microsoft.com/office/powerpoint/2010/main" val="839949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27</a:t>
            </a:fld>
            <a:endParaRPr lang="zh-CN" altLang="en-US"/>
          </a:p>
        </p:txBody>
      </p:sp>
    </p:spTree>
    <p:extLst>
      <p:ext uri="{BB962C8B-B14F-4D97-AF65-F5344CB8AC3E}">
        <p14:creationId xmlns:p14="http://schemas.microsoft.com/office/powerpoint/2010/main" val="559744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28</a:t>
            </a:fld>
            <a:endParaRPr lang="zh-CN" altLang="en-US"/>
          </a:p>
        </p:txBody>
      </p:sp>
    </p:spTree>
    <p:extLst>
      <p:ext uri="{BB962C8B-B14F-4D97-AF65-F5344CB8AC3E}">
        <p14:creationId xmlns:p14="http://schemas.microsoft.com/office/powerpoint/2010/main" val="2064877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29</a:t>
            </a:fld>
            <a:endParaRPr lang="zh-CN" altLang="en-US"/>
          </a:p>
        </p:txBody>
      </p:sp>
    </p:spTree>
    <p:extLst>
      <p:ext uri="{BB962C8B-B14F-4D97-AF65-F5344CB8AC3E}">
        <p14:creationId xmlns:p14="http://schemas.microsoft.com/office/powerpoint/2010/main" val="164374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on the other hand, the training model</a:t>
            </a:r>
            <a:r>
              <a:rPr lang="en-US" altLang="zh-CN" baseline="0" dirty="0" smtClean="0"/>
              <a:t> is also becoming more and more complex, in order to gain stronger learning capability.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3</a:t>
            </a:fld>
            <a:endParaRPr lang="zh-CN" altLang="en-US"/>
          </a:p>
        </p:txBody>
      </p:sp>
    </p:spTree>
    <p:extLst>
      <p:ext uri="{BB962C8B-B14F-4D97-AF65-F5344CB8AC3E}">
        <p14:creationId xmlns:p14="http://schemas.microsoft.com/office/powerpoint/2010/main" val="109526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30</a:t>
            </a:fld>
            <a:endParaRPr lang="zh-CN" altLang="en-US"/>
          </a:p>
        </p:txBody>
      </p:sp>
    </p:spTree>
    <p:extLst>
      <p:ext uri="{BB962C8B-B14F-4D97-AF65-F5344CB8AC3E}">
        <p14:creationId xmlns:p14="http://schemas.microsoft.com/office/powerpoint/2010/main" val="1852190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31</a:t>
            </a:fld>
            <a:endParaRPr lang="zh-CN" altLang="en-US"/>
          </a:p>
        </p:txBody>
      </p:sp>
    </p:spTree>
    <p:extLst>
      <p:ext uri="{BB962C8B-B14F-4D97-AF65-F5344CB8AC3E}">
        <p14:creationId xmlns:p14="http://schemas.microsoft.com/office/powerpoint/2010/main" val="1936056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32</a:t>
            </a:fld>
            <a:endParaRPr lang="zh-CN" altLang="en-US"/>
          </a:p>
        </p:txBody>
      </p:sp>
    </p:spTree>
    <p:extLst>
      <p:ext uri="{BB962C8B-B14F-4D97-AF65-F5344CB8AC3E}">
        <p14:creationId xmlns:p14="http://schemas.microsoft.com/office/powerpoint/2010/main" val="91466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Both the increasing size of</a:t>
            </a:r>
            <a:r>
              <a:rPr lang="en-US" altLang="zh-CN" baseline="0" dirty="0" smtClean="0"/>
              <a:t> training data and training model motivate the development of DML systems. And parameter server system has is widely supported by the mainstream DML systems, such as </a:t>
            </a:r>
            <a:r>
              <a:rPr lang="en-US" altLang="zh-CN" baseline="0" dirty="0" err="1" smtClean="0"/>
              <a:t>Tensorflow</a:t>
            </a:r>
            <a:r>
              <a:rPr lang="en-US" altLang="zh-CN" baseline="0" dirty="0" smtClean="0"/>
              <a:t>, </a:t>
            </a:r>
            <a:r>
              <a:rPr lang="en-US" altLang="zh-CN" baseline="0" dirty="0" err="1" smtClean="0"/>
              <a:t>MXNEt</a:t>
            </a:r>
            <a:r>
              <a:rPr lang="en-US" altLang="zh-CN" baseline="0" dirty="0" smtClean="0"/>
              <a:t>, </a:t>
            </a:r>
            <a:r>
              <a:rPr lang="en-US" altLang="zh-CN" baseline="0" dirty="0" err="1" smtClean="0"/>
              <a:t>Pytorch</a:t>
            </a:r>
            <a:r>
              <a:rPr lang="en-US" altLang="zh-CN" baseline="0" dirty="0" smtClean="0"/>
              <a:t> and so on.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4</a:t>
            </a:fld>
            <a:endParaRPr lang="zh-CN" altLang="en-US"/>
          </a:p>
        </p:txBody>
      </p:sp>
    </p:spTree>
    <p:extLst>
      <p:ext uri="{BB962C8B-B14F-4D97-AF65-F5344CB8AC3E}">
        <p14:creationId xmlns:p14="http://schemas.microsoft.com/office/powerpoint/2010/main" val="122342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2700" indent="0">
              <a:lnSpc>
                <a:spcPct val="100000"/>
              </a:lnSpc>
              <a:spcBef>
                <a:spcPts val="1925"/>
              </a:spcBef>
              <a:buClr>
                <a:srgbClr val="3333CC"/>
              </a:buClr>
              <a:buSzPct val="58928"/>
              <a:buFont typeface="Wingdings"/>
              <a:buNone/>
              <a:tabLst>
                <a:tab pos="354965" algn="l"/>
                <a:tab pos="355600" algn="l"/>
              </a:tabLst>
            </a:pPr>
            <a:r>
              <a:rPr lang="en-US" altLang="zh-CN" sz="1200" b="0" spc="-5" dirty="0" smtClean="0">
                <a:latin typeface="微软雅黑" panose="020B0503020204020204" pitchFamily="34" charset="-122"/>
                <a:ea typeface="微软雅黑" panose="020B0503020204020204" pitchFamily="34" charset="-122"/>
                <a:cs typeface="Times New Roman"/>
              </a:rPr>
              <a:t>However,</a:t>
            </a:r>
            <a:r>
              <a:rPr lang="zh-CN" altLang="en-US" sz="1200" b="0" spc="-5" dirty="0" smtClean="0">
                <a:latin typeface="微软雅黑" panose="020B0503020204020204" pitchFamily="34" charset="-122"/>
                <a:ea typeface="微软雅黑" panose="020B0503020204020204" pitchFamily="34" charset="-122"/>
                <a:cs typeface="Times New Roman"/>
              </a:rPr>
              <a:t> </a:t>
            </a:r>
            <a:r>
              <a:rPr lang="en-US" altLang="zh-CN" sz="1200" b="0" spc="-5" dirty="0" smtClean="0">
                <a:latin typeface="微软雅黑" panose="020B0503020204020204" pitchFamily="34" charset="-122"/>
                <a:ea typeface="微软雅黑" panose="020B0503020204020204" pitchFamily="34" charset="-122"/>
                <a:cs typeface="Times New Roman"/>
              </a:rPr>
              <a:t>the</a:t>
            </a:r>
            <a:r>
              <a:rPr lang="zh-CN" altLang="en-US" sz="1200" b="0" spc="-5" dirty="0" smtClean="0">
                <a:latin typeface="微软雅黑" panose="020B0503020204020204" pitchFamily="34" charset="-122"/>
                <a:ea typeface="微软雅黑" panose="020B0503020204020204" pitchFamily="34" charset="-122"/>
                <a:cs typeface="Times New Roman"/>
              </a:rPr>
              <a:t> </a:t>
            </a:r>
            <a:r>
              <a:rPr lang="en-US" altLang="zh-CN" sz="1200" b="0" spc="-5" dirty="0" smtClean="0">
                <a:latin typeface="微软雅黑" panose="020B0503020204020204" pitchFamily="34" charset="-122"/>
                <a:ea typeface="微软雅黑" panose="020B0503020204020204" pitchFamily="34" charset="-122"/>
                <a:cs typeface="Times New Roman"/>
              </a:rPr>
              <a:t>power</a:t>
            </a:r>
            <a:r>
              <a:rPr lang="zh-CN" altLang="en-US" sz="1200" b="0" spc="-5" dirty="0" smtClean="0">
                <a:latin typeface="微软雅黑" panose="020B0503020204020204" pitchFamily="34" charset="-122"/>
                <a:ea typeface="微软雅黑" panose="020B0503020204020204" pitchFamily="34" charset="-122"/>
                <a:cs typeface="Times New Roman"/>
              </a:rPr>
              <a:t> </a:t>
            </a:r>
            <a:r>
              <a:rPr lang="en-US" altLang="zh-CN" sz="1200" b="0" spc="-5" dirty="0" smtClean="0">
                <a:latin typeface="微软雅黑" panose="020B0503020204020204" pitchFamily="34" charset="-122"/>
                <a:ea typeface="微软雅黑" panose="020B0503020204020204" pitchFamily="34" charset="-122"/>
                <a:cs typeface="Times New Roman"/>
              </a:rPr>
              <a:t>of</a:t>
            </a:r>
            <a:r>
              <a:rPr lang="zh-CN" altLang="en-US" sz="1200" b="0" spc="-5" dirty="0" smtClean="0">
                <a:latin typeface="微软雅黑" panose="020B0503020204020204" pitchFamily="34" charset="-122"/>
                <a:ea typeface="微软雅黑" panose="020B0503020204020204" pitchFamily="34" charset="-122"/>
                <a:cs typeface="Times New Roman"/>
              </a:rPr>
              <a:t> </a:t>
            </a:r>
            <a:r>
              <a:rPr lang="en-US" altLang="zh-CN" sz="1200" b="0" spc="-5" dirty="0" smtClean="0">
                <a:latin typeface="微软雅黑" panose="020B0503020204020204" pitchFamily="34" charset="-122"/>
                <a:ea typeface="微软雅黑" panose="020B0503020204020204" pitchFamily="34" charset="-122"/>
                <a:cs typeface="Times New Roman"/>
              </a:rPr>
              <a:t>PS</a:t>
            </a:r>
            <a:r>
              <a:rPr lang="zh-CN" altLang="en-US" sz="1200" b="0" spc="-5" dirty="0" smtClean="0">
                <a:latin typeface="微软雅黑" panose="020B0503020204020204" pitchFamily="34" charset="-122"/>
                <a:ea typeface="微软雅黑" panose="020B0503020204020204" pitchFamily="34" charset="-122"/>
                <a:cs typeface="Times New Roman"/>
              </a:rPr>
              <a:t> </a:t>
            </a:r>
            <a:r>
              <a:rPr lang="en-US" altLang="zh-CN" sz="1200" b="0" spc="-5" dirty="0" smtClean="0">
                <a:latin typeface="微软雅黑" panose="020B0503020204020204" pitchFamily="34" charset="-122"/>
                <a:ea typeface="微软雅黑" panose="020B0503020204020204" pitchFamily="34" charset="-122"/>
                <a:cs typeface="Times New Roman"/>
              </a:rPr>
              <a:t>architecture</a:t>
            </a:r>
            <a:r>
              <a:rPr lang="zh-CN" altLang="en-US" sz="1200" b="0" spc="-5" dirty="0" smtClean="0">
                <a:latin typeface="微软雅黑" panose="020B0503020204020204" pitchFamily="34" charset="-122"/>
                <a:ea typeface="微软雅黑" panose="020B0503020204020204" pitchFamily="34" charset="-122"/>
                <a:cs typeface="Times New Roman"/>
              </a:rPr>
              <a:t> </a:t>
            </a:r>
            <a:r>
              <a:rPr lang="en-US" altLang="zh-CN" sz="1200" b="0" spc="-5" dirty="0" smtClean="0">
                <a:latin typeface="微软雅黑" panose="020B0503020204020204" pitchFamily="34" charset="-122"/>
                <a:ea typeface="微软雅黑" panose="020B0503020204020204" pitchFamily="34" charset="-122"/>
                <a:cs typeface="Times New Roman"/>
              </a:rPr>
              <a:t>has</a:t>
            </a:r>
            <a:r>
              <a:rPr lang="zh-CN" altLang="en-US" sz="1200" b="0" spc="-5" dirty="0" smtClean="0">
                <a:latin typeface="微软雅黑" panose="020B0503020204020204" pitchFamily="34" charset="-122"/>
                <a:ea typeface="微软雅黑" panose="020B0503020204020204" pitchFamily="34" charset="-122"/>
                <a:cs typeface="Times New Roman"/>
              </a:rPr>
              <a:t> </a:t>
            </a:r>
            <a:r>
              <a:rPr lang="en-US" altLang="zh-CN" sz="1200" b="0" spc="-5" dirty="0" smtClean="0">
                <a:latin typeface="微软雅黑" panose="020B0503020204020204" pitchFamily="34" charset="-122"/>
                <a:ea typeface="微软雅黑" panose="020B0503020204020204" pitchFamily="34" charset="-122"/>
                <a:cs typeface="Times New Roman"/>
              </a:rPr>
              <a:t>not</a:t>
            </a:r>
            <a:r>
              <a:rPr lang="zh-CN" altLang="en-US" sz="1200" b="0" spc="-5" dirty="0" smtClean="0">
                <a:latin typeface="微软雅黑" panose="020B0503020204020204" pitchFamily="34" charset="-122"/>
                <a:ea typeface="微软雅黑" panose="020B0503020204020204" pitchFamily="34" charset="-122"/>
                <a:cs typeface="Times New Roman"/>
              </a:rPr>
              <a:t> </a:t>
            </a:r>
            <a:r>
              <a:rPr lang="en-US" altLang="zh-CN" sz="1200" b="0" spc="-5" dirty="0" smtClean="0">
                <a:latin typeface="微软雅黑" panose="020B0503020204020204" pitchFamily="34" charset="-122"/>
                <a:ea typeface="微软雅黑" panose="020B0503020204020204" pitchFamily="34" charset="-122"/>
                <a:cs typeface="Times New Roman"/>
              </a:rPr>
              <a:t>been</a:t>
            </a:r>
            <a:r>
              <a:rPr lang="zh-CN" altLang="en-US" sz="1200" b="0" spc="-5" dirty="0" smtClean="0">
                <a:latin typeface="微软雅黑" panose="020B0503020204020204" pitchFamily="34" charset="-122"/>
                <a:ea typeface="微软雅黑" panose="020B0503020204020204" pitchFamily="34" charset="-122"/>
                <a:cs typeface="Times New Roman"/>
              </a:rPr>
              <a:t> </a:t>
            </a:r>
            <a:r>
              <a:rPr lang="en-US" altLang="zh-CN" sz="1200" b="0" spc="-5" dirty="0" smtClean="0">
                <a:latin typeface="微软雅黑" panose="020B0503020204020204" pitchFamily="34" charset="-122"/>
                <a:ea typeface="微软雅黑" panose="020B0503020204020204" pitchFamily="34" charset="-122"/>
                <a:cs typeface="Times New Roman"/>
              </a:rPr>
              <a:t>fully</a:t>
            </a:r>
            <a:r>
              <a:rPr lang="zh-CN" altLang="en-US" sz="1200" b="0" spc="-5" dirty="0" smtClean="0">
                <a:latin typeface="微软雅黑" panose="020B0503020204020204" pitchFamily="34" charset="-122"/>
                <a:ea typeface="微软雅黑" panose="020B0503020204020204" pitchFamily="34" charset="-122"/>
                <a:cs typeface="Times New Roman"/>
              </a:rPr>
              <a:t> </a:t>
            </a:r>
            <a:r>
              <a:rPr lang="en-US" altLang="zh-CN" sz="1200" b="0" spc="-5" dirty="0" smtClean="0">
                <a:latin typeface="微软雅黑" panose="020B0503020204020204" pitchFamily="34" charset="-122"/>
                <a:ea typeface="微软雅黑" panose="020B0503020204020204" pitchFamily="34" charset="-122"/>
                <a:cs typeface="Times New Roman"/>
              </a:rPr>
              <a:t>exploited.</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first</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issue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is</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communication</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redundancy.</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During</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iterative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DML</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process,</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there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is</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much</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communication</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redundancy</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involved.</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second</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issue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is</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straggler</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problem.</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As</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mentioned</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in</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talk</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of</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yesterday,</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when</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we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use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BSP</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for</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DML,</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overall</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performance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actually</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is</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determined</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by</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slowest</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worker,</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that</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is,</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the</a:t>
            </a:r>
            <a:r>
              <a:rPr lang="zh-CN" altLang="en-US" sz="1200" b="0" spc="-5" baseline="0" dirty="0" smtClean="0">
                <a:latin typeface="微软雅黑" panose="020B0503020204020204" pitchFamily="34" charset="-122"/>
                <a:ea typeface="微软雅黑" panose="020B0503020204020204" pitchFamily="34" charset="-122"/>
                <a:cs typeface="Times New Roman"/>
              </a:rPr>
              <a:t> </a:t>
            </a:r>
            <a:r>
              <a:rPr lang="en-US" altLang="zh-CN" sz="1200" b="0" spc="-5" baseline="0" dirty="0" smtClean="0">
                <a:latin typeface="微软雅黑" panose="020B0503020204020204" pitchFamily="34" charset="-122"/>
                <a:ea typeface="微软雅黑" panose="020B0503020204020204" pitchFamily="34" charset="-122"/>
                <a:cs typeface="Times New Roman"/>
              </a:rPr>
              <a:t>straggler.</a:t>
            </a:r>
            <a:r>
              <a:rPr lang="zh-CN" altLang="en-US" sz="1200" b="0" spc="-5" baseline="0" dirty="0" smtClean="0">
                <a:latin typeface="微软雅黑" panose="020B0503020204020204" pitchFamily="34" charset="-122"/>
                <a:ea typeface="微软雅黑" panose="020B0503020204020204" pitchFamily="34" charset="-122"/>
                <a:cs typeface="Times New Roman"/>
              </a:rPr>
              <a:t> </a:t>
            </a:r>
            <a:endParaRPr lang="zh-CN" altLang="en-US" sz="1200" b="0" spc="-5" dirty="0" smtClean="0">
              <a:latin typeface="微软雅黑" panose="020B0503020204020204" pitchFamily="34" charset="-122"/>
              <a:ea typeface="微软雅黑" panose="020B0503020204020204" pitchFamily="34" charset="-122"/>
              <a:cs typeface="Times New Roman"/>
            </a:endParaRPr>
          </a:p>
        </p:txBody>
      </p:sp>
      <p:sp>
        <p:nvSpPr>
          <p:cNvPr id="4" name="灯片编号占位符 3"/>
          <p:cNvSpPr>
            <a:spLocks noGrp="1"/>
          </p:cNvSpPr>
          <p:nvPr>
            <p:ph type="sldNum" sz="quarter" idx="10"/>
          </p:nvPr>
        </p:nvSpPr>
        <p:spPr/>
        <p:txBody>
          <a:bodyPr/>
          <a:lstStyle/>
          <a:p>
            <a:fld id="{A1702B24-38A8-4BD0-8F5B-7DB2B5CB17F0}" type="slidenum">
              <a:rPr lang="zh-CN" altLang="en-US" smtClean="0"/>
              <a:t>5</a:t>
            </a:fld>
            <a:endParaRPr lang="zh-CN" altLang="en-US"/>
          </a:p>
        </p:txBody>
      </p:sp>
    </p:spTree>
    <p:extLst>
      <p:ext uri="{BB962C8B-B14F-4D97-AF65-F5344CB8AC3E}">
        <p14:creationId xmlns:p14="http://schemas.microsoft.com/office/powerpoint/2010/main" val="101497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zh-CN" altLang="en-US" baseline="0" dirty="0" smtClean="0"/>
              <a:t> </a:t>
            </a:r>
            <a:r>
              <a:rPr lang="en-US" altLang="zh-CN" baseline="0" dirty="0" smtClean="0"/>
              <a:t>how</a:t>
            </a:r>
            <a:r>
              <a:rPr lang="zh-CN" altLang="en-US" baseline="0" dirty="0" smtClean="0"/>
              <a:t> </a:t>
            </a:r>
            <a:r>
              <a:rPr lang="en-US" altLang="zh-CN" baseline="0" dirty="0" smtClean="0"/>
              <a:t>can</a:t>
            </a:r>
            <a:r>
              <a:rPr lang="zh-CN" altLang="en-US" baseline="0" dirty="0" smtClean="0"/>
              <a:t> </a:t>
            </a:r>
            <a:r>
              <a:rPr lang="en-US" altLang="zh-CN" baseline="0" dirty="0" smtClean="0"/>
              <a:t>we</a:t>
            </a:r>
            <a:r>
              <a:rPr lang="zh-CN" altLang="en-US" baseline="0" dirty="0" smtClean="0"/>
              <a:t> </a:t>
            </a:r>
            <a:r>
              <a:rPr lang="en-US" altLang="zh-CN" baseline="0" dirty="0" smtClean="0"/>
              <a:t>try</a:t>
            </a:r>
            <a:r>
              <a:rPr lang="zh-CN" altLang="en-US" baseline="0" dirty="0" smtClean="0"/>
              <a:t> </a:t>
            </a:r>
            <a:r>
              <a:rPr lang="en-US" altLang="zh-CN" baseline="0" dirty="0" smtClean="0"/>
              <a:t>to</a:t>
            </a:r>
            <a:r>
              <a:rPr lang="zh-CN" altLang="en-US" baseline="0" dirty="0" smtClean="0"/>
              <a:t> </a:t>
            </a:r>
            <a:r>
              <a:rPr lang="en-US" altLang="zh-CN" baseline="0" dirty="0" smtClean="0"/>
              <a:t>optimize</a:t>
            </a:r>
            <a:r>
              <a:rPr lang="zh-CN" altLang="en-US" baseline="0" dirty="0" smtClean="0"/>
              <a:t> </a:t>
            </a:r>
            <a:r>
              <a:rPr lang="en-US" altLang="zh-CN" baseline="0" dirty="0" smtClean="0"/>
              <a:t>the</a:t>
            </a:r>
            <a:r>
              <a:rPr lang="zh-CN" altLang="en-US" baseline="0" dirty="0" smtClean="0"/>
              <a:t> </a:t>
            </a:r>
            <a:r>
              <a:rPr lang="en-US" altLang="zh-CN" baseline="0" dirty="0" smtClean="0"/>
              <a:t>DML</a:t>
            </a:r>
            <a:r>
              <a:rPr lang="zh-CN" altLang="en-US" baseline="0" dirty="0" smtClean="0"/>
              <a:t> </a:t>
            </a:r>
            <a:r>
              <a:rPr lang="en-US" altLang="zh-CN" baseline="0" dirty="0" smtClean="0"/>
              <a:t>performance</a:t>
            </a:r>
            <a:r>
              <a:rPr lang="zh-CN" altLang="en-US" baseline="0" dirty="0" smtClean="0"/>
              <a:t> </a:t>
            </a:r>
            <a:r>
              <a:rPr lang="en-US" altLang="zh-CN" baseline="0" dirty="0" smtClean="0"/>
              <a:t>and</a:t>
            </a:r>
            <a:r>
              <a:rPr lang="zh-CN" altLang="en-US" baseline="0" dirty="0" smtClean="0"/>
              <a:t> </a:t>
            </a:r>
            <a:r>
              <a:rPr lang="en-US" altLang="zh-CN" baseline="0" dirty="0" smtClean="0"/>
              <a:t>mitigate</a:t>
            </a:r>
            <a:r>
              <a:rPr lang="zh-CN" altLang="en-US" baseline="0" dirty="0" smtClean="0"/>
              <a:t> </a:t>
            </a:r>
            <a:r>
              <a:rPr lang="en-US" altLang="zh-CN" baseline="0" dirty="0" smtClean="0"/>
              <a:t>the</a:t>
            </a:r>
            <a:r>
              <a:rPr lang="zh-CN" altLang="en-US" baseline="0" dirty="0" smtClean="0"/>
              <a:t> </a:t>
            </a:r>
            <a:r>
              <a:rPr lang="en-US" altLang="zh-CN" baseline="0" dirty="0" smtClean="0"/>
              <a:t>two</a:t>
            </a:r>
            <a:r>
              <a:rPr lang="zh-CN" altLang="en-US" baseline="0" dirty="0" smtClean="0"/>
              <a:t> </a:t>
            </a:r>
            <a:r>
              <a:rPr lang="en-US" altLang="zh-CN" baseline="0" dirty="0" smtClean="0"/>
              <a:t>problems?</a:t>
            </a:r>
            <a:r>
              <a:rPr lang="zh-CN" altLang="en-US" baseline="0" dirty="0" smtClean="0"/>
              <a:t> </a:t>
            </a:r>
            <a:r>
              <a:rPr lang="en-US" altLang="zh-CN" baseline="0" dirty="0" smtClean="0"/>
              <a:t>With</a:t>
            </a:r>
            <a:r>
              <a:rPr lang="zh-CN" altLang="en-US" baseline="0" dirty="0" smtClean="0"/>
              <a:t> </a:t>
            </a:r>
            <a:r>
              <a:rPr lang="en-US" altLang="zh-CN" baseline="0" dirty="0" smtClean="0"/>
              <a:t>a</a:t>
            </a:r>
            <a:r>
              <a:rPr lang="zh-CN" altLang="en-US" baseline="0" dirty="0" smtClean="0"/>
              <a:t> </a:t>
            </a:r>
            <a:r>
              <a:rPr lang="en-US" altLang="zh-CN" baseline="0" dirty="0" smtClean="0"/>
              <a:t>deep</a:t>
            </a:r>
            <a:r>
              <a:rPr lang="zh-CN" altLang="en-US" baseline="0" dirty="0" smtClean="0"/>
              <a:t> </a:t>
            </a:r>
            <a:r>
              <a:rPr lang="en-US" altLang="zh-CN" baseline="0" dirty="0" smtClean="0"/>
              <a:t>insight</a:t>
            </a:r>
            <a:r>
              <a:rPr lang="zh-CN" altLang="en-US" baseline="0" dirty="0" smtClean="0"/>
              <a:t> </a:t>
            </a:r>
            <a:r>
              <a:rPr lang="en-US" altLang="zh-CN" baseline="0" dirty="0" smtClean="0"/>
              <a:t>into</a:t>
            </a:r>
            <a:r>
              <a:rPr lang="zh-CN" altLang="en-US" baseline="0" dirty="0" smtClean="0"/>
              <a:t> </a:t>
            </a:r>
            <a:r>
              <a:rPr lang="en-US" altLang="zh-CN" baseline="0" dirty="0" smtClean="0"/>
              <a:t>the</a:t>
            </a:r>
            <a:r>
              <a:rPr lang="zh-CN" altLang="en-US" baseline="0" dirty="0" smtClean="0"/>
              <a:t> </a:t>
            </a:r>
            <a:r>
              <a:rPr lang="en-US" altLang="zh-CN" baseline="0" dirty="0" smtClean="0"/>
              <a:t>current</a:t>
            </a:r>
            <a:r>
              <a:rPr lang="zh-CN" altLang="en-US" baseline="0" dirty="0" smtClean="0"/>
              <a:t> </a:t>
            </a:r>
            <a:r>
              <a:rPr lang="en-US" altLang="zh-CN" baseline="0" dirty="0" smtClean="0"/>
              <a:t>PS-based</a:t>
            </a:r>
            <a:r>
              <a:rPr lang="zh-CN" altLang="en-US" baseline="0" dirty="0" smtClean="0"/>
              <a:t> </a:t>
            </a:r>
            <a:r>
              <a:rPr lang="en-US" altLang="zh-CN" baseline="0" dirty="0" smtClean="0"/>
              <a:t>arch,</a:t>
            </a:r>
            <a:r>
              <a:rPr lang="zh-CN" altLang="en-US" baseline="0" dirty="0" smtClean="0"/>
              <a:t> </a:t>
            </a:r>
            <a:r>
              <a:rPr lang="en-US" altLang="zh-CN" baseline="0" dirty="0" smtClean="0"/>
              <a:t>we</a:t>
            </a:r>
            <a:r>
              <a:rPr lang="zh-CN" altLang="en-US" baseline="0" dirty="0" smtClean="0"/>
              <a:t> </a:t>
            </a:r>
            <a:r>
              <a:rPr lang="en-US" altLang="zh-CN" baseline="0" dirty="0" smtClean="0"/>
              <a:t>note</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smtClean="0"/>
              <a:t>existing</a:t>
            </a:r>
            <a:r>
              <a:rPr lang="zh-CN" altLang="en-US" baseline="0" dirty="0" smtClean="0"/>
              <a:t> </a:t>
            </a:r>
            <a:r>
              <a:rPr lang="en-US" altLang="zh-CN" baseline="0" dirty="0" smtClean="0"/>
              <a:t>works</a:t>
            </a:r>
            <a:r>
              <a:rPr lang="zh-CN" altLang="en-US" baseline="0" dirty="0" smtClean="0"/>
              <a:t> </a:t>
            </a:r>
            <a:r>
              <a:rPr lang="en-US" altLang="zh-CN" baseline="0" dirty="0" smtClean="0"/>
              <a:t>all</a:t>
            </a:r>
            <a:r>
              <a:rPr lang="zh-CN" altLang="en-US" baseline="0" dirty="0" smtClean="0"/>
              <a:t> </a:t>
            </a:r>
            <a:r>
              <a:rPr lang="en-US" altLang="zh-CN" baseline="0" dirty="0" smtClean="0"/>
              <a:t>follows</a:t>
            </a:r>
            <a:r>
              <a:rPr lang="zh-CN" altLang="en-US" baseline="0" dirty="0" smtClean="0"/>
              <a:t> </a:t>
            </a:r>
            <a:r>
              <a:rPr lang="en-US" altLang="zh-CN" baseline="0" dirty="0" smtClean="0"/>
              <a:t>the</a:t>
            </a:r>
            <a:r>
              <a:rPr lang="zh-CN" altLang="en-US" baseline="0" dirty="0" smtClean="0"/>
              <a:t> </a:t>
            </a:r>
            <a:r>
              <a:rPr lang="en-US" altLang="zh-CN" baseline="0" dirty="0" smtClean="0"/>
              <a:t>worker-centric</a:t>
            </a:r>
            <a:r>
              <a:rPr lang="zh-CN" altLang="en-US" baseline="0" dirty="0" smtClean="0"/>
              <a:t> </a:t>
            </a:r>
            <a:r>
              <a:rPr lang="en-US" altLang="zh-CN" baseline="0" dirty="0" smtClean="0"/>
              <a:t>design,</a:t>
            </a:r>
            <a:r>
              <a:rPr lang="zh-CN" altLang="en-US" baseline="0" dirty="0" smtClean="0"/>
              <a:t> </a:t>
            </a:r>
            <a:r>
              <a:rPr lang="en-US" altLang="zh-CN" baseline="0" dirty="0" smtClean="0"/>
              <a:t>which</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less</a:t>
            </a:r>
            <a:r>
              <a:rPr lang="zh-CN" altLang="en-US" baseline="0" dirty="0" smtClean="0"/>
              <a:t> </a:t>
            </a:r>
            <a:r>
              <a:rPr lang="en-US" altLang="zh-CN" baseline="0" dirty="0" smtClean="0"/>
              <a:t>efficient.</a:t>
            </a:r>
            <a:r>
              <a:rPr lang="zh-CN" altLang="en-US" baseline="0" dirty="0" smtClean="0"/>
              <a:t> </a:t>
            </a:r>
            <a:r>
              <a:rPr lang="en-US" altLang="zh-CN" baseline="0" dirty="0" smtClean="0"/>
              <a:t>Actually,</a:t>
            </a:r>
            <a:r>
              <a:rPr lang="zh-CN" altLang="en-US" baseline="0" dirty="0" smtClean="0"/>
              <a:t> </a:t>
            </a:r>
            <a:r>
              <a:rPr lang="en-US" altLang="zh-CN" baseline="0" dirty="0" smtClean="0"/>
              <a:t>the</a:t>
            </a:r>
            <a:r>
              <a:rPr lang="zh-CN" altLang="en-US" baseline="0" dirty="0" smtClean="0"/>
              <a:t> </a:t>
            </a:r>
            <a:r>
              <a:rPr lang="en-US" altLang="zh-CN" baseline="0" dirty="0" smtClean="0"/>
              <a:t>parameter</a:t>
            </a:r>
            <a:r>
              <a:rPr lang="zh-CN" altLang="en-US" baseline="0" dirty="0" smtClean="0"/>
              <a:t> </a:t>
            </a:r>
            <a:r>
              <a:rPr lang="en-US" altLang="zh-CN" baseline="0" dirty="0" smtClean="0"/>
              <a:t>server</a:t>
            </a:r>
            <a:r>
              <a:rPr lang="zh-CN" altLang="en-US" baseline="0" dirty="0" smtClean="0"/>
              <a:t> </a:t>
            </a:r>
            <a:r>
              <a:rPr lang="en-US" altLang="zh-CN" baseline="0" dirty="0" smtClean="0"/>
              <a:t>can</a:t>
            </a:r>
            <a:r>
              <a:rPr lang="zh-CN" altLang="en-US" baseline="0" dirty="0" smtClean="0"/>
              <a:t> </a:t>
            </a:r>
            <a:r>
              <a:rPr lang="en-US" altLang="zh-CN" baseline="0" dirty="0" smtClean="0"/>
              <a:t>usually</a:t>
            </a:r>
            <a:r>
              <a:rPr lang="zh-CN" altLang="en-US" baseline="0" dirty="0" smtClean="0"/>
              <a:t> </a:t>
            </a:r>
            <a:r>
              <a:rPr lang="en-US" altLang="zh-CN" baseline="0" dirty="0" smtClean="0"/>
              <a:t>hold</a:t>
            </a:r>
            <a:r>
              <a:rPr lang="zh-CN" altLang="en-US" baseline="0" dirty="0" smtClean="0"/>
              <a:t> </a:t>
            </a:r>
            <a:r>
              <a:rPr lang="en-US" altLang="zh-CN" baseline="0" dirty="0" smtClean="0"/>
              <a:t>more</a:t>
            </a:r>
            <a:r>
              <a:rPr lang="zh-CN" altLang="en-US" baseline="0" dirty="0" smtClean="0"/>
              <a:t> </a:t>
            </a:r>
            <a:r>
              <a:rPr lang="en-US" altLang="zh-CN" baseline="0" dirty="0" smtClean="0"/>
              <a:t>information</a:t>
            </a:r>
            <a:r>
              <a:rPr lang="zh-CN" altLang="en-US" baseline="0" dirty="0" smtClean="0"/>
              <a:t> </a:t>
            </a:r>
            <a:r>
              <a:rPr lang="en-US" altLang="zh-CN" baseline="0" dirty="0" smtClean="0"/>
              <a:t>than</a:t>
            </a:r>
            <a:r>
              <a:rPr lang="zh-CN" altLang="en-US" baseline="0" dirty="0" smtClean="0"/>
              <a:t> </a:t>
            </a:r>
            <a:r>
              <a:rPr lang="en-US" altLang="zh-CN" baseline="0" dirty="0" smtClean="0"/>
              <a:t>the</a:t>
            </a:r>
            <a:r>
              <a:rPr lang="zh-CN" altLang="en-US" baseline="0" dirty="0" smtClean="0"/>
              <a:t> </a:t>
            </a:r>
            <a:r>
              <a:rPr lang="en-US" altLang="zh-CN" baseline="0" dirty="0" smtClean="0"/>
              <a:t>worker,</a:t>
            </a:r>
            <a:r>
              <a:rPr lang="zh-CN" altLang="en-US" baseline="0" dirty="0" smtClean="0"/>
              <a:t> </a:t>
            </a:r>
            <a:r>
              <a:rPr lang="en-US" altLang="zh-CN" baseline="0" dirty="0" smtClean="0"/>
              <a:t>which</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better</a:t>
            </a:r>
            <a:r>
              <a:rPr lang="zh-CN" altLang="en-US" baseline="0" dirty="0" smtClean="0"/>
              <a:t> </a:t>
            </a:r>
            <a:r>
              <a:rPr lang="en-US" altLang="zh-CN" baseline="0" dirty="0" smtClean="0"/>
              <a:t>exploited.</a:t>
            </a:r>
            <a:r>
              <a:rPr lang="zh-CN" altLang="en-US" baseline="0" dirty="0" smtClean="0"/>
              <a:t> </a:t>
            </a:r>
            <a:r>
              <a:rPr lang="en-US" altLang="zh-CN" baseline="0" dirty="0" smtClean="0"/>
              <a:t>In</a:t>
            </a:r>
            <a:r>
              <a:rPr lang="zh-CN" altLang="en-US" baseline="0" dirty="0" smtClean="0"/>
              <a:t> </a:t>
            </a:r>
            <a:r>
              <a:rPr lang="en-US" altLang="zh-CN" baseline="0" dirty="0" smtClean="0"/>
              <a:t>other</a:t>
            </a:r>
            <a:r>
              <a:rPr lang="zh-CN" altLang="en-US" baseline="0" dirty="0" smtClean="0"/>
              <a:t> </a:t>
            </a:r>
            <a:r>
              <a:rPr lang="en-US" altLang="zh-CN" baseline="0" dirty="0" smtClean="0"/>
              <a:t>words,</a:t>
            </a:r>
            <a:r>
              <a:rPr lang="zh-CN" altLang="en-US" baseline="0" dirty="0" smtClean="0"/>
              <a:t> </a:t>
            </a:r>
            <a:r>
              <a:rPr lang="en-US" altLang="zh-CN" baseline="0" dirty="0" smtClean="0"/>
              <a:t>PS</a:t>
            </a:r>
            <a:r>
              <a:rPr lang="zh-CN" altLang="en-US" baseline="0" dirty="0" smtClean="0"/>
              <a:t> </a:t>
            </a:r>
            <a:r>
              <a:rPr lang="en-US" altLang="zh-CN" baseline="0" dirty="0" smtClean="0"/>
              <a:t>can</a:t>
            </a:r>
            <a:r>
              <a:rPr lang="zh-CN" altLang="en-US" baseline="0" dirty="0" smtClean="0"/>
              <a:t> </a:t>
            </a:r>
            <a:r>
              <a:rPr lang="en-US" altLang="zh-CN" baseline="0" dirty="0" smtClean="0"/>
              <a:t>hold</a:t>
            </a:r>
            <a:r>
              <a:rPr lang="zh-CN" altLang="en-US" baseline="0" dirty="0" smtClean="0"/>
              <a:t> </a:t>
            </a:r>
            <a:r>
              <a:rPr lang="en-US" altLang="zh-CN" baseline="0" dirty="0" smtClean="0"/>
              <a:t>a</a:t>
            </a:r>
            <a:r>
              <a:rPr lang="zh-CN" altLang="en-US" baseline="0" dirty="0" smtClean="0"/>
              <a:t> </a:t>
            </a:r>
            <a:r>
              <a:rPr lang="en-US" altLang="zh-CN" baseline="0" dirty="0" smtClean="0"/>
              <a:t>global</a:t>
            </a:r>
            <a:r>
              <a:rPr lang="zh-CN" altLang="en-US" baseline="0" dirty="0" smtClean="0"/>
              <a:t> </a:t>
            </a:r>
            <a:r>
              <a:rPr lang="en-US" altLang="zh-CN" baseline="0" dirty="0" smtClean="0"/>
              <a:t>view</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parameter</a:t>
            </a:r>
            <a:r>
              <a:rPr lang="zh-CN" altLang="en-US" baseline="0" dirty="0" smtClean="0"/>
              <a:t> </a:t>
            </a:r>
            <a:r>
              <a:rPr lang="en-US" altLang="zh-CN" baseline="0" dirty="0" smtClean="0"/>
              <a:t>dependencies</a:t>
            </a:r>
            <a:r>
              <a:rPr lang="zh-CN" altLang="en-US" baseline="0" dirty="0" smtClean="0"/>
              <a:t> </a:t>
            </a:r>
            <a:r>
              <a:rPr lang="en-US" altLang="zh-CN" baseline="0" dirty="0" smtClean="0"/>
              <a:t>whereas</a:t>
            </a:r>
            <a:r>
              <a:rPr lang="zh-CN" altLang="en-US" baseline="0" dirty="0" smtClean="0"/>
              <a:t> </a:t>
            </a:r>
            <a:r>
              <a:rPr lang="en-US" altLang="zh-CN" baseline="0" dirty="0" smtClean="0"/>
              <a:t>workers</a:t>
            </a:r>
            <a:r>
              <a:rPr lang="zh-CN" altLang="en-US" baseline="0" dirty="0" smtClean="0"/>
              <a:t> </a:t>
            </a:r>
            <a:r>
              <a:rPr lang="en-US" altLang="zh-CN" baseline="0" dirty="0" smtClean="0"/>
              <a:t>only</a:t>
            </a:r>
            <a:r>
              <a:rPr lang="zh-CN" altLang="en-US" baseline="0" dirty="0" smtClean="0"/>
              <a:t> </a:t>
            </a:r>
            <a:r>
              <a:rPr lang="en-US" altLang="zh-CN" baseline="0" dirty="0" smtClean="0"/>
              <a:t>hold</a:t>
            </a:r>
            <a:r>
              <a:rPr lang="zh-CN" altLang="en-US" baseline="0" dirty="0" smtClean="0"/>
              <a:t> </a:t>
            </a:r>
            <a:r>
              <a:rPr lang="en-US" altLang="zh-CN" baseline="0" dirty="0" smtClean="0"/>
              <a:t>a</a:t>
            </a:r>
            <a:r>
              <a:rPr lang="zh-CN" altLang="en-US" baseline="0" dirty="0" smtClean="0"/>
              <a:t> </a:t>
            </a:r>
            <a:r>
              <a:rPr lang="en-US" altLang="zh-CN" baseline="0" dirty="0" err="1" smtClean="0"/>
              <a:t>partical</a:t>
            </a:r>
            <a:r>
              <a:rPr lang="zh-CN" altLang="en-US" baseline="0" dirty="0" smtClean="0"/>
              <a:t> </a:t>
            </a:r>
            <a:r>
              <a:rPr lang="en-US" altLang="zh-CN" baseline="0" dirty="0" smtClean="0"/>
              <a:t>view</a:t>
            </a:r>
            <a:r>
              <a:rPr lang="zh-CN" altLang="en-US" baseline="0" dirty="0" smtClean="0"/>
              <a:t> </a:t>
            </a:r>
            <a:r>
              <a:rPr lang="en-US" altLang="zh-CN" baseline="0" dirty="0" smtClean="0"/>
              <a:t>of</a:t>
            </a:r>
            <a:r>
              <a:rPr lang="zh-CN" altLang="en-US" baseline="0" dirty="0" smtClean="0"/>
              <a:t> </a:t>
            </a:r>
            <a:r>
              <a:rPr lang="en-US" altLang="zh-CN" baseline="0" dirty="0" smtClean="0"/>
              <a:t>itself.</a:t>
            </a:r>
            <a:r>
              <a:rPr lang="zh-CN" altLang="en-US" baseline="0" dirty="0" smtClean="0"/>
              <a:t> </a:t>
            </a:r>
            <a:r>
              <a:rPr lang="en-US" altLang="zh-CN" baseline="0" dirty="0" smtClean="0"/>
              <a:t>Therefore,</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make</a:t>
            </a:r>
            <a:r>
              <a:rPr lang="zh-CN" altLang="en-US" baseline="0" dirty="0" smtClean="0"/>
              <a:t> </a:t>
            </a:r>
            <a:r>
              <a:rPr lang="en-US" altLang="zh-CN" baseline="0" dirty="0" smtClean="0"/>
              <a:t>the</a:t>
            </a:r>
            <a:r>
              <a:rPr lang="zh-CN" altLang="en-US" baseline="0" dirty="0" smtClean="0"/>
              <a:t> </a:t>
            </a:r>
            <a:r>
              <a:rPr lang="en-US" altLang="zh-CN" baseline="0" dirty="0" smtClean="0"/>
              <a:t>PS</a:t>
            </a:r>
            <a:r>
              <a:rPr lang="zh-CN" altLang="en-US" baseline="0" dirty="0" smtClean="0"/>
              <a:t> </a:t>
            </a:r>
            <a:r>
              <a:rPr lang="en-US" altLang="zh-CN" baseline="0" dirty="0" smtClean="0"/>
              <a:t>more</a:t>
            </a:r>
            <a:r>
              <a:rPr lang="zh-CN" altLang="en-US" baseline="0" dirty="0" smtClean="0"/>
              <a:t> </a:t>
            </a:r>
            <a:r>
              <a:rPr lang="en-US" altLang="zh-CN" baseline="0" dirty="0" smtClean="0"/>
              <a:t>intelligent</a:t>
            </a:r>
            <a:r>
              <a:rPr lang="zh-CN" altLang="en-US" baseline="0" dirty="0" smtClean="0"/>
              <a:t> </a:t>
            </a:r>
            <a:r>
              <a:rPr lang="en-US" altLang="zh-CN" baseline="0" dirty="0" smtClean="0"/>
              <a:t>and</a:t>
            </a:r>
            <a:r>
              <a:rPr lang="zh-CN" altLang="en-US" baseline="0" dirty="0" smtClean="0"/>
              <a:t> </a:t>
            </a:r>
            <a:r>
              <a:rPr lang="en-US" altLang="zh-CN" baseline="0" dirty="0" smtClean="0"/>
              <a:t>design</a:t>
            </a:r>
            <a:r>
              <a:rPr lang="zh-CN" altLang="en-US" baseline="0" dirty="0" smtClean="0"/>
              <a:t> </a:t>
            </a:r>
            <a:r>
              <a:rPr lang="en-US" altLang="zh-CN" baseline="0" dirty="0" smtClean="0"/>
              <a:t>a</a:t>
            </a:r>
            <a:r>
              <a:rPr lang="zh-CN" altLang="en-US" baseline="0" dirty="0" smtClean="0"/>
              <a:t> </a:t>
            </a:r>
            <a:r>
              <a:rPr lang="en-US" altLang="zh-CN" baseline="0" dirty="0" smtClean="0"/>
              <a:t>smart</a:t>
            </a:r>
            <a:r>
              <a:rPr lang="zh-CN" altLang="en-US" baseline="0" dirty="0" smtClean="0"/>
              <a:t> </a:t>
            </a:r>
            <a:r>
              <a:rPr lang="en-US" altLang="zh-CN" baseline="0" dirty="0" smtClean="0"/>
              <a:t>PS.</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6</a:t>
            </a:fld>
            <a:endParaRPr lang="zh-CN" altLang="en-US"/>
          </a:p>
        </p:txBody>
      </p:sp>
    </p:spTree>
    <p:extLst>
      <p:ext uri="{BB962C8B-B14F-4D97-AF65-F5344CB8AC3E}">
        <p14:creationId xmlns:p14="http://schemas.microsoft.com/office/powerpoint/2010/main" val="40699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Targeting</a:t>
            </a:r>
            <a:r>
              <a:rPr lang="zh-CN" altLang="en-US" baseline="0" dirty="0" smtClean="0"/>
              <a:t> </a:t>
            </a:r>
            <a:r>
              <a:rPr lang="en-US" altLang="zh-CN" baseline="0" dirty="0" smtClean="0"/>
              <a:t>at</a:t>
            </a:r>
            <a:r>
              <a:rPr lang="zh-CN" altLang="en-US" baseline="0" dirty="0" smtClean="0"/>
              <a:t> </a:t>
            </a:r>
            <a:r>
              <a:rPr lang="en-US" altLang="zh-CN" baseline="0" dirty="0" smtClean="0"/>
              <a:t>the</a:t>
            </a:r>
            <a:r>
              <a:rPr lang="zh-CN" altLang="en-US" baseline="0" dirty="0" smtClean="0"/>
              <a:t> </a:t>
            </a:r>
            <a:r>
              <a:rPr lang="en-US" altLang="zh-CN" baseline="0" dirty="0" smtClean="0"/>
              <a:t>aforementioned</a:t>
            </a:r>
            <a:r>
              <a:rPr lang="zh-CN" altLang="en-US" baseline="0" dirty="0" smtClean="0"/>
              <a:t> </a:t>
            </a:r>
            <a:r>
              <a:rPr lang="en-US" altLang="zh-CN" baseline="0" dirty="0" smtClean="0"/>
              <a:t>two</a:t>
            </a:r>
            <a:r>
              <a:rPr lang="zh-CN" altLang="en-US" baseline="0" dirty="0" smtClean="0"/>
              <a:t> </a:t>
            </a:r>
            <a:r>
              <a:rPr lang="en-US" altLang="zh-CN" baseline="0" dirty="0" smtClean="0"/>
              <a:t>problems,</a:t>
            </a:r>
            <a:r>
              <a:rPr lang="zh-CN" altLang="en-US" baseline="0" dirty="0" smtClean="0"/>
              <a:t> </a:t>
            </a:r>
            <a:r>
              <a:rPr lang="en-US" altLang="zh-CN" baseline="0" dirty="0" smtClean="0"/>
              <a:t>if</a:t>
            </a:r>
            <a:r>
              <a:rPr lang="zh-CN" altLang="en-US" baseline="0" dirty="0" smtClean="0"/>
              <a:t> </a:t>
            </a:r>
            <a:r>
              <a:rPr lang="en-US" altLang="zh-CN" baseline="0" dirty="0" smtClean="0"/>
              <a:t>we</a:t>
            </a:r>
            <a:r>
              <a:rPr lang="zh-CN" altLang="en-US" baseline="0" dirty="0" smtClean="0"/>
              <a:t> </a:t>
            </a:r>
            <a:r>
              <a:rPr lang="en-US" altLang="zh-CN" baseline="0" dirty="0" smtClean="0"/>
              <a:t>want</a:t>
            </a:r>
            <a:r>
              <a:rPr lang="zh-CN" altLang="en-US" baseline="0" dirty="0" smtClean="0"/>
              <a:t> </a:t>
            </a:r>
            <a:r>
              <a:rPr lang="en-US" altLang="zh-CN" baseline="0" dirty="0" smtClean="0"/>
              <a:t>to</a:t>
            </a:r>
            <a:r>
              <a:rPr lang="zh-CN" altLang="en-US" baseline="0" dirty="0" smtClean="0"/>
              <a:t> </a:t>
            </a:r>
            <a:r>
              <a:rPr lang="en-US" altLang="zh-CN" baseline="0" dirty="0" smtClean="0"/>
              <a:t>accelerate</a:t>
            </a:r>
            <a:r>
              <a:rPr lang="zh-CN" altLang="en-US" baseline="0" dirty="0" smtClean="0"/>
              <a:t> </a:t>
            </a:r>
            <a:r>
              <a:rPr lang="en-US" altLang="zh-CN" baseline="0" dirty="0" smtClean="0"/>
              <a:t>DML</a:t>
            </a:r>
            <a:r>
              <a:rPr lang="zh-CN" altLang="en-US" baseline="0" dirty="0" smtClean="0"/>
              <a:t> </a:t>
            </a:r>
            <a:r>
              <a:rPr lang="en-US" altLang="zh-CN" baseline="0" dirty="0" smtClean="0"/>
              <a:t>with a</a:t>
            </a:r>
            <a:r>
              <a:rPr lang="zh-CN" altLang="en-US" baseline="0" dirty="0" smtClean="0"/>
              <a:t> </a:t>
            </a:r>
            <a:r>
              <a:rPr lang="en-US" altLang="zh-CN" baseline="0" dirty="0" smtClean="0"/>
              <a:t>smart</a:t>
            </a:r>
            <a:r>
              <a:rPr lang="zh-CN" altLang="en-US" baseline="0" dirty="0" smtClean="0"/>
              <a:t> </a:t>
            </a:r>
            <a:r>
              <a:rPr lang="en-US" altLang="zh-CN" baseline="0" dirty="0" smtClean="0"/>
              <a:t>PS,</a:t>
            </a:r>
            <a:r>
              <a:rPr lang="zh-CN" altLang="en-US" baseline="0" dirty="0" smtClean="0"/>
              <a:t> </a:t>
            </a:r>
            <a:r>
              <a:rPr lang="en-US" altLang="zh-CN" baseline="0" dirty="0" smtClean="0"/>
              <a:t>then</a:t>
            </a:r>
            <a:r>
              <a:rPr lang="zh-CN" altLang="en-US" baseline="0" dirty="0" smtClean="0"/>
              <a:t> </a:t>
            </a:r>
            <a:r>
              <a:rPr lang="en-US" altLang="zh-CN" baseline="0" dirty="0" smtClean="0"/>
              <a:t>the</a:t>
            </a:r>
            <a:r>
              <a:rPr lang="zh-CN" altLang="en-US" baseline="0" dirty="0" smtClean="0"/>
              <a:t> </a:t>
            </a:r>
            <a:r>
              <a:rPr lang="en-US" altLang="zh-CN" baseline="0" dirty="0" smtClean="0"/>
              <a:t>PS</a:t>
            </a:r>
            <a:r>
              <a:rPr lang="zh-CN" altLang="en-US" baseline="0" dirty="0" smtClean="0"/>
              <a:t> </a:t>
            </a:r>
            <a:r>
              <a:rPr lang="en-US" altLang="zh-CN" baseline="0" dirty="0" smtClean="0"/>
              <a:t>should</a:t>
            </a:r>
            <a:r>
              <a:rPr lang="zh-CN" altLang="en-US" baseline="0" dirty="0" smtClean="0"/>
              <a:t> </a:t>
            </a:r>
            <a:r>
              <a:rPr lang="en-US" altLang="zh-CN" baseline="0" dirty="0" smtClean="0"/>
              <a:t>be</a:t>
            </a:r>
            <a:r>
              <a:rPr lang="zh-CN" altLang="en-US" baseline="0" dirty="0" smtClean="0"/>
              <a:t> </a:t>
            </a:r>
            <a:r>
              <a:rPr lang="en-US" altLang="zh-CN" baseline="0" dirty="0" smtClean="0"/>
              <a:t>dependency-aware,</a:t>
            </a:r>
            <a:r>
              <a:rPr lang="zh-CN" altLang="en-US" baseline="0" dirty="0" smtClean="0"/>
              <a:t> </a:t>
            </a:r>
            <a:r>
              <a:rPr lang="en-US" altLang="zh-CN" baseline="0" dirty="0" smtClean="0"/>
              <a:t>as</a:t>
            </a:r>
            <a:r>
              <a:rPr lang="zh-CN" altLang="en-US" baseline="0" dirty="0" smtClean="0"/>
              <a:t> </a:t>
            </a:r>
            <a:r>
              <a:rPr lang="en-US" altLang="zh-CN" baseline="0" dirty="0" smtClean="0"/>
              <a:t>well</a:t>
            </a:r>
            <a:r>
              <a:rPr lang="zh-CN" altLang="en-US" baseline="0" dirty="0" smtClean="0"/>
              <a:t> </a:t>
            </a:r>
            <a:r>
              <a:rPr lang="en-US" altLang="zh-CN" baseline="0" dirty="0" smtClean="0"/>
              <a:t>as</a:t>
            </a:r>
            <a:r>
              <a:rPr lang="zh-CN" altLang="en-US" baseline="0" dirty="0" smtClean="0"/>
              <a:t> </a:t>
            </a:r>
            <a:r>
              <a:rPr lang="en-US" altLang="zh-CN" baseline="0" dirty="0" smtClean="0"/>
              <a:t>straggler-assistant.</a:t>
            </a:r>
            <a:r>
              <a:rPr lang="zh-CN" altLang="en-US" baseline="0" dirty="0" smtClean="0"/>
              <a:t> </a:t>
            </a:r>
            <a:r>
              <a:rPr lang="en-US" altLang="zh-CN" baseline="0" dirty="0" smtClean="0"/>
              <a:t>I</a:t>
            </a:r>
            <a:r>
              <a:rPr lang="zh-CN" altLang="en-US" baseline="0" dirty="0" smtClean="0"/>
              <a:t> </a:t>
            </a:r>
            <a:r>
              <a:rPr lang="en-US" altLang="zh-CN" baseline="0" dirty="0" smtClean="0"/>
              <a:t>will</a:t>
            </a:r>
            <a:r>
              <a:rPr lang="zh-CN" altLang="en-US" baseline="0" dirty="0" smtClean="0"/>
              <a:t> </a:t>
            </a:r>
            <a:r>
              <a:rPr lang="en-US" altLang="zh-CN" baseline="0" dirty="0" smtClean="0"/>
              <a:t>talk</a:t>
            </a:r>
            <a:r>
              <a:rPr lang="zh-CN" altLang="en-US" baseline="0" dirty="0" smtClean="0"/>
              <a:t> </a:t>
            </a:r>
            <a:r>
              <a:rPr lang="en-US" altLang="zh-CN" baseline="0" dirty="0" smtClean="0"/>
              <a:t>about</a:t>
            </a:r>
            <a:r>
              <a:rPr lang="zh-CN" altLang="en-US" baseline="0" dirty="0" smtClean="0"/>
              <a:t> </a:t>
            </a:r>
            <a:r>
              <a:rPr lang="en-US" altLang="zh-CN" baseline="0" dirty="0" smtClean="0"/>
              <a:t>the</a:t>
            </a:r>
            <a:r>
              <a:rPr lang="zh-CN" altLang="en-US" baseline="0" dirty="0" smtClean="0"/>
              <a:t> </a:t>
            </a:r>
            <a:r>
              <a:rPr lang="en-US" altLang="zh-CN" baseline="0" dirty="0" smtClean="0"/>
              <a:t>two</a:t>
            </a:r>
            <a:r>
              <a:rPr lang="zh-CN" altLang="en-US" baseline="0" dirty="0" smtClean="0"/>
              <a:t> </a:t>
            </a:r>
            <a:r>
              <a:rPr lang="en-US" altLang="zh-CN" baseline="0" dirty="0" smtClean="0"/>
              <a:t>features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following</a:t>
            </a:r>
            <a:r>
              <a:rPr lang="zh-CN" altLang="en-US" baseline="0" dirty="0" smtClean="0"/>
              <a:t> </a:t>
            </a:r>
            <a:r>
              <a:rPr lang="en-US" altLang="zh-CN" baseline="0" dirty="0" smtClean="0"/>
              <a:t>slides.</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A1702B24-38A8-4BD0-8F5B-7DB2B5CB17F0}" type="slidenum">
              <a:rPr lang="zh-CN" altLang="en-US" smtClean="0"/>
              <a:t>7</a:t>
            </a:fld>
            <a:endParaRPr lang="zh-CN" altLang="en-US"/>
          </a:p>
        </p:txBody>
      </p:sp>
    </p:spTree>
    <p:extLst>
      <p:ext uri="{BB962C8B-B14F-4D97-AF65-F5344CB8AC3E}">
        <p14:creationId xmlns:p14="http://schemas.microsoft.com/office/powerpoint/2010/main" val="2120590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In</a:t>
            </a:r>
            <a:r>
              <a:rPr lang="zh-CN" altLang="en-US" baseline="0" dirty="0" smtClean="0"/>
              <a:t> </a:t>
            </a:r>
            <a:r>
              <a:rPr lang="en-US" altLang="zh-CN" baseline="0" dirty="0" smtClean="0"/>
              <a:t>order</a:t>
            </a:r>
            <a:r>
              <a:rPr lang="zh-CN" altLang="en-US" baseline="0" dirty="0" smtClean="0"/>
              <a:t> </a:t>
            </a:r>
            <a:r>
              <a:rPr lang="en-US" altLang="zh-CN" baseline="0" dirty="0" smtClean="0"/>
              <a:t>to</a:t>
            </a:r>
            <a:r>
              <a:rPr lang="zh-CN" altLang="en-US" baseline="0" dirty="0" smtClean="0"/>
              <a:t> </a:t>
            </a:r>
            <a:r>
              <a:rPr lang="en-US" altLang="zh-CN" baseline="0" dirty="0" smtClean="0"/>
              <a:t>study</a:t>
            </a:r>
            <a:r>
              <a:rPr lang="zh-CN" altLang="en-US" baseline="0" dirty="0" smtClean="0"/>
              <a:t> </a:t>
            </a:r>
            <a:r>
              <a:rPr lang="en-US" altLang="zh-CN" baseline="0" dirty="0" smtClean="0"/>
              <a:t>the</a:t>
            </a:r>
            <a:r>
              <a:rPr lang="zh-CN" altLang="en-US" baseline="0" dirty="0" smtClean="0"/>
              <a:t> </a:t>
            </a:r>
            <a:r>
              <a:rPr lang="en-US" altLang="zh-CN" baseline="0" dirty="0" smtClean="0"/>
              <a:t>dependency</a:t>
            </a:r>
            <a:r>
              <a:rPr lang="zh-CN" altLang="en-US" baseline="0" dirty="0" smtClean="0"/>
              <a:t> </a:t>
            </a:r>
            <a:r>
              <a:rPr lang="en-US" altLang="zh-CN" baseline="0" dirty="0" smtClean="0"/>
              <a:t>among</a:t>
            </a:r>
            <a:r>
              <a:rPr lang="zh-CN" altLang="en-US" baseline="0" dirty="0" smtClean="0"/>
              <a:t> </a:t>
            </a:r>
            <a:r>
              <a:rPr lang="en-US" altLang="zh-CN" baseline="0" dirty="0" smtClean="0"/>
              <a:t>parameters,</a:t>
            </a:r>
            <a:r>
              <a:rPr lang="zh-CN" altLang="en-US" baseline="0" dirty="0" smtClean="0"/>
              <a:t> </a:t>
            </a:r>
            <a:r>
              <a:rPr lang="en-US" altLang="zh-CN" baseline="0" dirty="0" smtClean="0"/>
              <a:t>we</a:t>
            </a:r>
            <a:r>
              <a:rPr lang="zh-CN" altLang="en-US" baseline="0" dirty="0" smtClean="0"/>
              <a:t> </a:t>
            </a:r>
            <a:r>
              <a:rPr lang="en-US" altLang="zh-CN" baseline="0" dirty="0" smtClean="0"/>
              <a:t>first</a:t>
            </a:r>
            <a:r>
              <a:rPr lang="zh-CN" altLang="en-US" baseline="0" dirty="0" smtClean="0"/>
              <a:t> </a:t>
            </a:r>
            <a:r>
              <a:rPr lang="en-US" altLang="zh-CN" baseline="0" dirty="0" smtClean="0"/>
              <a:t>need</a:t>
            </a:r>
            <a:r>
              <a:rPr lang="zh-CN" altLang="en-US" baseline="0" dirty="0" smtClean="0"/>
              <a:t> </a:t>
            </a:r>
            <a:r>
              <a:rPr lang="en-US" altLang="zh-CN" baseline="0" dirty="0" smtClean="0"/>
              <a:t>to</a:t>
            </a:r>
            <a:r>
              <a:rPr lang="zh-CN" altLang="en-US" baseline="0" dirty="0" smtClean="0"/>
              <a:t> </a:t>
            </a:r>
            <a:r>
              <a:rPr lang="en-US" altLang="zh-CN" baseline="0" dirty="0" smtClean="0"/>
              <a:t>generate</a:t>
            </a:r>
            <a:r>
              <a:rPr lang="zh-CN" altLang="en-US" baseline="0" dirty="0" smtClean="0"/>
              <a:t> </a:t>
            </a:r>
            <a:r>
              <a:rPr lang="en-US" altLang="zh-CN" baseline="0" dirty="0" smtClean="0"/>
              <a:t>a</a:t>
            </a:r>
            <a:r>
              <a:rPr lang="zh-CN" altLang="en-US" baseline="0" dirty="0" smtClean="0"/>
              <a:t> </a:t>
            </a:r>
            <a:r>
              <a:rPr lang="en-US" altLang="zh-CN" baseline="0" dirty="0" smtClean="0"/>
              <a:t>simple</a:t>
            </a:r>
            <a:r>
              <a:rPr lang="zh-CN" altLang="en-US" baseline="0" dirty="0" smtClean="0"/>
              <a:t> </a:t>
            </a:r>
            <a:r>
              <a:rPr lang="en-US" altLang="zh-CN" baseline="0" dirty="0" smtClean="0"/>
              <a:t>model</a:t>
            </a:r>
            <a:r>
              <a:rPr lang="zh-CN" altLang="en-US" baseline="0" dirty="0" smtClean="0"/>
              <a:t> </a:t>
            </a:r>
            <a:r>
              <a:rPr lang="en-US" altLang="zh-CN" baseline="0" dirty="0" smtClean="0"/>
              <a:t>for</a:t>
            </a:r>
            <a:r>
              <a:rPr lang="zh-CN" altLang="en-US" baseline="0" dirty="0" smtClean="0"/>
              <a:t> </a:t>
            </a:r>
            <a:r>
              <a:rPr lang="en-US" altLang="zh-CN" baseline="0" dirty="0" smtClean="0"/>
              <a:t>parameters,</a:t>
            </a:r>
            <a:r>
              <a:rPr lang="zh-CN" altLang="en-US" baseline="0" dirty="0" smtClean="0"/>
              <a:t> </a:t>
            </a:r>
            <a:r>
              <a:rPr lang="en-US" altLang="zh-CN" baseline="0" dirty="0" smtClean="0"/>
              <a:t>because</a:t>
            </a:r>
            <a:r>
              <a:rPr lang="zh-CN" altLang="en-US" baseline="0" dirty="0" smtClean="0"/>
              <a:t> </a:t>
            </a:r>
            <a:r>
              <a:rPr lang="en-US" altLang="zh-CN" baseline="0" dirty="0" smtClean="0"/>
              <a:t>as</a:t>
            </a:r>
            <a:r>
              <a:rPr lang="zh-CN" altLang="en-US" baseline="0" dirty="0" smtClean="0"/>
              <a:t> </a:t>
            </a:r>
            <a:r>
              <a:rPr lang="en-US" altLang="zh-CN" baseline="0" dirty="0" smtClean="0"/>
              <a:t>we</a:t>
            </a:r>
            <a:r>
              <a:rPr lang="zh-CN" altLang="en-US" baseline="0" dirty="0" smtClean="0"/>
              <a:t> </a:t>
            </a:r>
            <a:r>
              <a:rPr lang="en-US" altLang="zh-CN" baseline="0" dirty="0" smtClean="0"/>
              <a:t>know,</a:t>
            </a:r>
            <a:r>
              <a:rPr lang="zh-CN" altLang="en-US" baseline="0" dirty="0" smtClean="0"/>
              <a:t> </a:t>
            </a:r>
            <a:r>
              <a:rPr lang="en-US" altLang="zh-CN" baseline="0" dirty="0" smtClean="0"/>
              <a:t>the</a:t>
            </a:r>
            <a:r>
              <a:rPr lang="zh-CN" altLang="en-US" baseline="0" dirty="0" smtClean="0"/>
              <a:t> </a:t>
            </a:r>
            <a:r>
              <a:rPr lang="en-US" altLang="zh-CN" baseline="0" dirty="0" smtClean="0"/>
              <a:t>current</a:t>
            </a:r>
            <a:r>
              <a:rPr lang="zh-CN" altLang="en-US" baseline="0" dirty="0" smtClean="0"/>
              <a:t> </a:t>
            </a:r>
            <a:r>
              <a:rPr lang="en-US" altLang="zh-CN" baseline="0" dirty="0" smtClean="0"/>
              <a:t>DML</a:t>
            </a:r>
            <a:r>
              <a:rPr lang="zh-CN" altLang="en-US" baseline="0" dirty="0" smtClean="0"/>
              <a:t> </a:t>
            </a:r>
            <a:r>
              <a:rPr lang="en-US" altLang="zh-CN" baseline="0" dirty="0" smtClean="0"/>
              <a:t>models</a:t>
            </a:r>
            <a:r>
              <a:rPr lang="zh-CN" altLang="en-US" baseline="0" dirty="0" smtClean="0"/>
              <a:t> </a:t>
            </a:r>
            <a:r>
              <a:rPr lang="en-US" altLang="zh-CN" baseline="0" dirty="0" smtClean="0"/>
              <a:t>may</a:t>
            </a:r>
            <a:r>
              <a:rPr lang="zh-CN" altLang="en-US" baseline="0" dirty="0" smtClean="0"/>
              <a:t> </a:t>
            </a:r>
            <a:r>
              <a:rPr lang="en-US" altLang="zh-CN" baseline="0" dirty="0" smtClean="0"/>
              <a:t>have</a:t>
            </a:r>
            <a:r>
              <a:rPr lang="zh-CN" altLang="en-US" baseline="0" dirty="0" smtClean="0"/>
              <a:t> </a:t>
            </a:r>
            <a:r>
              <a:rPr lang="en-US" altLang="zh-CN" baseline="0" dirty="0" smtClean="0"/>
              <a:t>millions</a:t>
            </a:r>
            <a:r>
              <a:rPr lang="zh-CN" altLang="en-US" baseline="0" dirty="0" smtClean="0"/>
              <a:t> </a:t>
            </a:r>
            <a:r>
              <a:rPr lang="en-US" altLang="zh-CN" baseline="0" dirty="0" smtClean="0"/>
              <a:t>of,</a:t>
            </a:r>
            <a:r>
              <a:rPr lang="zh-CN" altLang="en-US" baseline="0" dirty="0" smtClean="0"/>
              <a:t> </a:t>
            </a:r>
            <a:r>
              <a:rPr lang="en-US" altLang="zh-CN" baseline="0" dirty="0" smtClean="0"/>
              <a:t>or</a:t>
            </a:r>
            <a:r>
              <a:rPr lang="zh-CN" altLang="en-US" baseline="0" dirty="0" smtClean="0"/>
              <a:t> </a:t>
            </a:r>
            <a:r>
              <a:rPr lang="en-US" altLang="zh-CN" baseline="0" dirty="0" smtClean="0"/>
              <a:t>even</a:t>
            </a:r>
            <a:r>
              <a:rPr lang="zh-CN" altLang="en-US" baseline="0" dirty="0" smtClean="0"/>
              <a:t> </a:t>
            </a:r>
            <a:r>
              <a:rPr lang="en-US" altLang="zh-CN" baseline="0" dirty="0" smtClean="0"/>
              <a:t>billions</a:t>
            </a:r>
            <a:r>
              <a:rPr lang="zh-CN" altLang="en-US" baseline="0" dirty="0" smtClean="0"/>
              <a:t> </a:t>
            </a:r>
            <a:r>
              <a:rPr lang="en-US" altLang="zh-CN" baseline="0" dirty="0" smtClean="0"/>
              <a:t>of</a:t>
            </a:r>
            <a:r>
              <a:rPr lang="zh-CN" altLang="en-US" baseline="0" dirty="0" smtClean="0"/>
              <a:t> </a:t>
            </a:r>
            <a:r>
              <a:rPr lang="en-US" altLang="zh-CN" baseline="0" dirty="0" smtClean="0"/>
              <a:t>parameters,</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cost</a:t>
            </a:r>
            <a:r>
              <a:rPr lang="zh-CN" altLang="en-US" baseline="0" dirty="0" smtClean="0"/>
              <a:t> </a:t>
            </a:r>
            <a:r>
              <a:rPr lang="en-US" altLang="zh-CN" baseline="0" dirty="0" smtClean="0"/>
              <a:t>is</a:t>
            </a:r>
            <a:r>
              <a:rPr lang="zh-CN" altLang="en-US" baseline="0" dirty="0" smtClean="0"/>
              <a:t> </a:t>
            </a:r>
            <a:r>
              <a:rPr lang="en-US" altLang="zh-CN" baseline="0" dirty="0" smtClean="0"/>
              <a:t>unaffordable</a:t>
            </a:r>
            <a:r>
              <a:rPr lang="zh-CN" altLang="en-US" baseline="0" dirty="0" smtClean="0"/>
              <a:t> </a:t>
            </a:r>
            <a:r>
              <a:rPr lang="en-US" altLang="zh-CN" baseline="0" dirty="0" smtClean="0"/>
              <a:t>if</a:t>
            </a:r>
            <a:r>
              <a:rPr lang="zh-CN" altLang="en-US" baseline="0" dirty="0" smtClean="0"/>
              <a:t> </a:t>
            </a:r>
            <a:r>
              <a:rPr lang="en-US" altLang="zh-CN" baseline="0" dirty="0" smtClean="0"/>
              <a:t>we</a:t>
            </a:r>
            <a:r>
              <a:rPr lang="zh-CN" altLang="en-US" baseline="0" dirty="0" smtClean="0"/>
              <a:t> </a:t>
            </a:r>
            <a:r>
              <a:rPr lang="en-US" altLang="zh-CN" baseline="0" dirty="0" smtClean="0"/>
              <a:t>study</a:t>
            </a:r>
            <a:r>
              <a:rPr lang="zh-CN" altLang="en-US" baseline="0" dirty="0" smtClean="0"/>
              <a:t> </a:t>
            </a:r>
            <a:r>
              <a:rPr lang="en-US" altLang="zh-CN" baseline="0" dirty="0" smtClean="0"/>
              <a:t>the</a:t>
            </a:r>
            <a:r>
              <a:rPr lang="zh-CN" altLang="en-US" baseline="0" dirty="0" smtClean="0"/>
              <a:t> </a:t>
            </a:r>
            <a:r>
              <a:rPr lang="en-US" altLang="zh-CN" baseline="0" dirty="0" smtClean="0"/>
              <a:t>dependency</a:t>
            </a:r>
            <a:r>
              <a:rPr lang="zh-CN" altLang="en-US" baseline="0" dirty="0" smtClean="0"/>
              <a:t> </a:t>
            </a:r>
            <a:r>
              <a:rPr lang="en-US" altLang="zh-CN" baseline="0" dirty="0" smtClean="0"/>
              <a:t>among</a:t>
            </a:r>
            <a:r>
              <a:rPr lang="zh-CN" altLang="en-US" baseline="0" dirty="0" smtClean="0"/>
              <a:t> </a:t>
            </a:r>
            <a:r>
              <a:rPr lang="en-US" altLang="zh-CN" baseline="0" dirty="0" smtClean="0"/>
              <a:t>each</a:t>
            </a:r>
            <a:r>
              <a:rPr lang="zh-CN" altLang="en-US" baseline="0" dirty="0" smtClean="0"/>
              <a:t> </a:t>
            </a:r>
            <a:r>
              <a:rPr lang="en-US" altLang="zh-CN" baseline="0" dirty="0" smtClean="0"/>
              <a:t>two</a:t>
            </a:r>
            <a:r>
              <a:rPr lang="zh-CN" altLang="en-US" baseline="0" dirty="0" smtClean="0"/>
              <a:t> </a:t>
            </a:r>
            <a:r>
              <a:rPr lang="en-US" altLang="zh-CN" baseline="0" dirty="0" smtClean="0"/>
              <a:t>of</a:t>
            </a:r>
            <a:r>
              <a:rPr lang="zh-CN" altLang="en-US" baseline="0" dirty="0" smtClean="0"/>
              <a:t> </a:t>
            </a:r>
            <a:r>
              <a:rPr lang="en-US" altLang="zh-CN" baseline="0" dirty="0" smtClean="0"/>
              <a:t>them.</a:t>
            </a:r>
            <a:r>
              <a:rPr lang="zh-CN" altLang="en-US" baseline="0" dirty="0" smtClean="0"/>
              <a:t> </a:t>
            </a:r>
            <a:r>
              <a:rPr lang="en-US" altLang="zh-CN" baseline="0" dirty="0" smtClean="0"/>
              <a:t>Fortunately,</a:t>
            </a:r>
            <a:r>
              <a:rPr lang="zh-CN" altLang="en-US" baseline="0" dirty="0" smtClean="0"/>
              <a:t> </a:t>
            </a:r>
            <a:r>
              <a:rPr lang="en-US" altLang="zh-CN" baseline="0" dirty="0" smtClean="0"/>
              <a:t>reviewing</a:t>
            </a:r>
            <a:r>
              <a:rPr lang="zh-CN" altLang="en-US" baseline="0" dirty="0" smtClean="0"/>
              <a:t> </a:t>
            </a:r>
            <a:r>
              <a:rPr lang="en-US" altLang="zh-CN" baseline="0" dirty="0" smtClean="0"/>
              <a:t>the</a:t>
            </a:r>
            <a:r>
              <a:rPr lang="zh-CN" altLang="en-US" baseline="0" dirty="0" smtClean="0"/>
              <a:t> </a:t>
            </a:r>
            <a:r>
              <a:rPr lang="en-US" altLang="zh-CN" baseline="0" dirty="0" smtClean="0"/>
              <a:t>typical</a:t>
            </a:r>
            <a:r>
              <a:rPr lang="zh-CN" altLang="en-US" baseline="0" dirty="0" smtClean="0"/>
              <a:t> </a:t>
            </a:r>
            <a:r>
              <a:rPr lang="en-US" altLang="zh-CN" baseline="0" dirty="0" smtClean="0"/>
              <a:t>DML</a:t>
            </a:r>
            <a:r>
              <a:rPr lang="zh-CN" altLang="en-US" baseline="0" dirty="0" smtClean="0"/>
              <a:t> </a:t>
            </a:r>
            <a:r>
              <a:rPr lang="en-US" altLang="zh-CN" baseline="0" dirty="0" smtClean="0"/>
              <a:t>models,</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find</a:t>
            </a:r>
            <a:r>
              <a:rPr lang="zh-CN" altLang="en-US" baseline="0" dirty="0" smtClean="0"/>
              <a:t> </a:t>
            </a:r>
            <a:r>
              <a:rPr lang="en-US" altLang="zh-CN" baseline="0" dirty="0" smtClean="0"/>
              <a:t>that</a:t>
            </a:r>
            <a:r>
              <a:rPr lang="zh-CN" altLang="en-US" baseline="0" dirty="0" smtClean="0"/>
              <a:t> </a:t>
            </a:r>
            <a:r>
              <a:rPr lang="en-US" altLang="zh-CN" baseline="0" dirty="0" smtClean="0"/>
              <a:t>a</a:t>
            </a:r>
            <a:r>
              <a:rPr lang="zh-CN" altLang="en-US" baseline="0" dirty="0" smtClean="0"/>
              <a:t> </a:t>
            </a:r>
            <a:r>
              <a:rPr lang="en-US" altLang="zh-CN" baseline="0" dirty="0" smtClean="0"/>
              <a:t>certain</a:t>
            </a:r>
            <a:r>
              <a:rPr lang="zh-CN" altLang="en-US" baseline="0" dirty="0" smtClean="0"/>
              <a:t> </a:t>
            </a:r>
            <a:r>
              <a:rPr lang="en-US" altLang="zh-CN" baseline="0" dirty="0" smtClean="0"/>
              <a:t>group</a:t>
            </a:r>
            <a:r>
              <a:rPr lang="zh-CN" altLang="en-US" baseline="0" dirty="0" smtClean="0"/>
              <a:t> </a:t>
            </a:r>
            <a:r>
              <a:rPr lang="en-US" altLang="zh-CN" baseline="0" dirty="0" smtClean="0"/>
              <a:t>of</a:t>
            </a:r>
            <a:r>
              <a:rPr lang="zh-CN" altLang="en-US" baseline="0" dirty="0" smtClean="0"/>
              <a:t> </a:t>
            </a:r>
            <a:r>
              <a:rPr lang="en-US" altLang="zh-CN" baseline="0" dirty="0" smtClean="0"/>
              <a:t>parameters</a:t>
            </a:r>
            <a:r>
              <a:rPr lang="zh-CN" altLang="en-US" baseline="0" dirty="0" smtClean="0"/>
              <a:t> </a:t>
            </a:r>
            <a:r>
              <a:rPr lang="en-US" altLang="zh-CN" baseline="0" dirty="0" smtClean="0"/>
              <a:t>may</a:t>
            </a:r>
            <a:r>
              <a:rPr lang="zh-CN" altLang="en-US" baseline="0" dirty="0" smtClean="0"/>
              <a:t> </a:t>
            </a:r>
            <a:r>
              <a:rPr lang="en-US" altLang="zh-CN" baseline="0" dirty="0" smtClean="0"/>
              <a:t>have</a:t>
            </a:r>
            <a:r>
              <a:rPr lang="zh-CN" altLang="en-US" baseline="0" dirty="0" smtClean="0"/>
              <a:t> </a:t>
            </a:r>
            <a:r>
              <a:rPr lang="en-US" altLang="zh-CN" baseline="0" dirty="0" smtClean="0"/>
              <a:t>similar</a:t>
            </a:r>
            <a:r>
              <a:rPr lang="zh-CN" altLang="en-US" baseline="0" dirty="0" smtClean="0"/>
              <a:t> </a:t>
            </a:r>
            <a:r>
              <a:rPr lang="en-US" altLang="zh-CN" baseline="0" dirty="0" smtClean="0"/>
              <a:t>behavior</a:t>
            </a:r>
            <a:r>
              <a:rPr lang="zh-CN" altLang="en-US" baseline="0" dirty="0" smtClean="0"/>
              <a:t> </a:t>
            </a:r>
            <a:r>
              <a:rPr lang="en-US" altLang="zh-CN" baseline="0" dirty="0" smtClean="0"/>
              <a:t>during</a:t>
            </a:r>
            <a:r>
              <a:rPr lang="zh-CN" altLang="en-US" baseline="0" dirty="0" smtClean="0"/>
              <a:t> </a:t>
            </a:r>
            <a:r>
              <a:rPr lang="en-US" altLang="zh-CN" baseline="0" dirty="0" smtClean="0"/>
              <a:t>the</a:t>
            </a:r>
            <a:r>
              <a:rPr lang="zh-CN" altLang="en-US" baseline="0" dirty="0" smtClean="0"/>
              <a:t> </a:t>
            </a:r>
            <a:r>
              <a:rPr lang="en-US" altLang="zh-CN" baseline="0" dirty="0" smtClean="0"/>
              <a:t>DML</a:t>
            </a:r>
            <a:r>
              <a:rPr lang="zh-CN" altLang="en-US" baseline="0" dirty="0" smtClean="0"/>
              <a:t> </a:t>
            </a:r>
            <a:r>
              <a:rPr lang="en-US" altLang="zh-CN" baseline="0" dirty="0" smtClean="0"/>
              <a:t>process,</a:t>
            </a:r>
            <a:r>
              <a:rPr lang="zh-CN" altLang="en-US" baseline="0" dirty="0" smtClean="0"/>
              <a:t> </a:t>
            </a:r>
            <a:r>
              <a:rPr lang="en-US" altLang="zh-CN" baseline="0" dirty="0" smtClean="0"/>
              <a:t>and</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just</a:t>
            </a:r>
            <a:r>
              <a:rPr lang="zh-CN" altLang="en-US" baseline="0" dirty="0" smtClean="0"/>
              <a:t> </a:t>
            </a:r>
            <a:r>
              <a:rPr lang="en-US" altLang="zh-CN" baseline="0" dirty="0" smtClean="0"/>
              <a:t>treat</a:t>
            </a:r>
            <a:r>
              <a:rPr lang="zh-CN" altLang="en-US" baseline="0" dirty="0" smtClean="0"/>
              <a:t> </a:t>
            </a:r>
            <a:r>
              <a:rPr lang="en-US" altLang="zh-CN" baseline="0" dirty="0" smtClean="0"/>
              <a:t>them</a:t>
            </a:r>
            <a:r>
              <a:rPr lang="zh-CN" altLang="en-US" baseline="0" dirty="0" smtClean="0"/>
              <a:t> </a:t>
            </a:r>
            <a:r>
              <a:rPr lang="en-US" altLang="zh-CN" baseline="0" dirty="0" smtClean="0"/>
              <a:t>as</a:t>
            </a:r>
            <a:r>
              <a:rPr lang="zh-CN" altLang="en-US" baseline="0" dirty="0" smtClean="0"/>
              <a:t> </a:t>
            </a:r>
            <a:r>
              <a:rPr lang="en-US" altLang="zh-CN" baseline="0" dirty="0" smtClean="0"/>
              <a:t>one</a:t>
            </a:r>
            <a:r>
              <a:rPr lang="zh-CN" altLang="en-US" baseline="0" dirty="0" smtClean="0"/>
              <a:t> </a:t>
            </a:r>
            <a:r>
              <a:rPr lang="en-US" altLang="zh-CN" baseline="0" dirty="0" smtClean="0"/>
              <a:t>unit.</a:t>
            </a:r>
            <a:r>
              <a:rPr lang="zh-CN" altLang="en-US" baseline="0" dirty="0" smtClean="0"/>
              <a:t> </a:t>
            </a:r>
            <a:r>
              <a:rPr lang="en-US" altLang="zh-CN" baseline="0" dirty="0" smtClean="0"/>
              <a:t>For</a:t>
            </a:r>
            <a:r>
              <a:rPr lang="zh-CN" altLang="en-US" baseline="0" dirty="0" smtClean="0"/>
              <a:t> </a:t>
            </a:r>
            <a:r>
              <a:rPr lang="en-US" altLang="zh-CN" baseline="0" dirty="0" smtClean="0"/>
              <a:t>example,</a:t>
            </a:r>
            <a:r>
              <a:rPr lang="zh-CN" altLang="en-US" baseline="0" dirty="0" smtClean="0"/>
              <a:t> </a:t>
            </a:r>
            <a:r>
              <a:rPr lang="en-US" altLang="zh-CN" baseline="0" dirty="0" smtClean="0"/>
              <a:t>in</a:t>
            </a:r>
            <a:r>
              <a:rPr lang="zh-CN" altLang="en-US" baseline="0" dirty="0" smtClean="0"/>
              <a:t> </a:t>
            </a:r>
            <a:r>
              <a:rPr lang="en-US" altLang="zh-CN" baseline="0" dirty="0" smtClean="0"/>
              <a:t>deep</a:t>
            </a:r>
            <a:r>
              <a:rPr lang="zh-CN" altLang="en-US" baseline="0" dirty="0" smtClean="0"/>
              <a:t> </a:t>
            </a:r>
            <a:r>
              <a:rPr lang="en-US" altLang="zh-CN" baseline="0" dirty="0" smtClean="0"/>
              <a:t>neural</a:t>
            </a:r>
            <a:r>
              <a:rPr lang="zh-CN" altLang="en-US" baseline="0" dirty="0" smtClean="0"/>
              <a:t> </a:t>
            </a:r>
            <a:r>
              <a:rPr lang="en-US" altLang="zh-CN" baseline="0" dirty="0" smtClean="0"/>
              <a:t>network,</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in</a:t>
            </a:r>
            <a:r>
              <a:rPr lang="zh-CN" altLang="en-US" baseline="0" dirty="0" smtClean="0"/>
              <a:t> </a:t>
            </a:r>
            <a:r>
              <a:rPr lang="en-US" altLang="zh-CN" baseline="0" dirty="0" smtClean="0"/>
              <a:t>one</a:t>
            </a:r>
            <a:r>
              <a:rPr lang="zh-CN" altLang="en-US" baseline="0" dirty="0" smtClean="0"/>
              <a:t> </a:t>
            </a:r>
            <a:r>
              <a:rPr lang="en-US" altLang="zh-CN" baseline="0" dirty="0" smtClean="0"/>
              <a:t>layer</a:t>
            </a:r>
            <a:r>
              <a:rPr lang="zh-CN" altLang="en-US" baseline="0" dirty="0" smtClean="0"/>
              <a:t> </a:t>
            </a:r>
            <a:r>
              <a:rPr lang="en-US" altLang="zh-CN" baseline="0" dirty="0" smtClean="0"/>
              <a:t>share</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behavior,</a:t>
            </a:r>
            <a:r>
              <a:rPr lang="zh-CN" altLang="en-US" baseline="0" dirty="0" smtClean="0"/>
              <a:t> </a:t>
            </a:r>
            <a:r>
              <a:rPr lang="en-US" altLang="zh-CN" baseline="0" dirty="0" smtClean="0"/>
              <a:t>so</a:t>
            </a:r>
            <a:r>
              <a:rPr lang="zh-CN" altLang="en-US" baseline="0" dirty="0" smtClean="0"/>
              <a:t> </a:t>
            </a:r>
            <a:r>
              <a:rPr lang="en-US" altLang="zh-CN" baseline="0" dirty="0" smtClean="0"/>
              <a:t>we</a:t>
            </a:r>
            <a:r>
              <a:rPr lang="zh-CN" altLang="en-US" baseline="0" dirty="0" smtClean="0"/>
              <a:t> </a:t>
            </a:r>
            <a:r>
              <a:rPr lang="en-US" altLang="zh-CN" baseline="0" dirty="0" smtClean="0"/>
              <a:t>partition</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in</a:t>
            </a:r>
            <a:r>
              <a:rPr lang="zh-CN" altLang="en-US" baseline="0" dirty="0" smtClean="0"/>
              <a:t> </a:t>
            </a:r>
            <a:r>
              <a:rPr lang="en-US" altLang="zh-CN" baseline="0" dirty="0" smtClean="0"/>
              <a:t>to</a:t>
            </a:r>
            <a:r>
              <a:rPr lang="zh-CN" altLang="en-US" baseline="0" dirty="0" smtClean="0"/>
              <a:t> </a:t>
            </a:r>
            <a:r>
              <a:rPr lang="en-US" altLang="zh-CN" baseline="0" dirty="0" smtClean="0"/>
              <a:t>parameter</a:t>
            </a:r>
            <a:r>
              <a:rPr lang="zh-CN" altLang="en-US" baseline="0" dirty="0" smtClean="0"/>
              <a:t> </a:t>
            </a:r>
            <a:r>
              <a:rPr lang="en-US" altLang="zh-CN" baseline="0" dirty="0" smtClean="0"/>
              <a:t>units</a:t>
            </a:r>
            <a:r>
              <a:rPr lang="zh-CN" altLang="en-US" baseline="0" dirty="0" smtClean="0"/>
              <a:t> </a:t>
            </a:r>
            <a:r>
              <a:rPr lang="en-US" altLang="zh-CN" baseline="0" dirty="0" smtClean="0"/>
              <a:t>(PU)</a:t>
            </a:r>
            <a:r>
              <a:rPr lang="zh-CN" altLang="en-US" baseline="0" dirty="0" smtClean="0"/>
              <a:t> </a:t>
            </a:r>
            <a:r>
              <a:rPr lang="en-US" altLang="zh-CN" baseline="0" dirty="0" smtClean="0"/>
              <a:t>in</a:t>
            </a:r>
            <a:r>
              <a:rPr lang="zh-CN" altLang="en-US" baseline="0" dirty="0" smtClean="0"/>
              <a:t> </a:t>
            </a:r>
            <a:r>
              <a:rPr lang="en-US" altLang="zh-CN" baseline="0" dirty="0" smtClean="0"/>
              <a:t>a</a:t>
            </a:r>
            <a:r>
              <a:rPr lang="zh-CN" altLang="en-US" baseline="0" dirty="0" smtClean="0"/>
              <a:t> </a:t>
            </a:r>
            <a:r>
              <a:rPr lang="en-US" altLang="zh-CN" baseline="0" dirty="0" smtClean="0"/>
              <a:t>layer-wise</a:t>
            </a:r>
            <a:r>
              <a:rPr lang="zh-CN" altLang="en-US" baseline="0" dirty="0" smtClean="0"/>
              <a:t> </a:t>
            </a:r>
            <a:r>
              <a:rPr lang="en-US" altLang="zh-CN" baseline="0" dirty="0" smtClean="0"/>
              <a:t>manner.</a:t>
            </a:r>
            <a:r>
              <a:rPr lang="zh-CN" altLang="en-US" baseline="0" dirty="0" smtClean="0"/>
              <a:t> </a:t>
            </a:r>
            <a:r>
              <a:rPr lang="en-US" altLang="zh-CN" baseline="0" dirty="0" smtClean="0"/>
              <a:t>Another</a:t>
            </a:r>
            <a:r>
              <a:rPr lang="zh-CN" altLang="en-US" baseline="0" dirty="0" smtClean="0"/>
              <a:t> </a:t>
            </a:r>
            <a:r>
              <a:rPr lang="en-US" altLang="zh-CN" baseline="0" dirty="0" smtClean="0"/>
              <a:t>example,</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matrix</a:t>
            </a:r>
            <a:r>
              <a:rPr lang="zh-CN" altLang="en-US" baseline="0" dirty="0" smtClean="0"/>
              <a:t> </a:t>
            </a:r>
            <a:r>
              <a:rPr lang="en-US" altLang="zh-CN" baseline="0" dirty="0" smtClean="0"/>
              <a:t>factorization.</a:t>
            </a:r>
            <a:r>
              <a:rPr lang="zh-CN" altLang="en-US" baseline="0" dirty="0" smtClean="0"/>
              <a:t> </a:t>
            </a:r>
            <a:r>
              <a:rPr lang="en-US" altLang="zh-CN" baseline="0" dirty="0" smtClean="0"/>
              <a:t>Each</a:t>
            </a:r>
            <a:r>
              <a:rPr lang="zh-CN" altLang="en-US" baseline="0" dirty="0" smtClean="0"/>
              <a:t> </a:t>
            </a:r>
            <a:r>
              <a:rPr lang="en-US" altLang="zh-CN" baseline="0" dirty="0" smtClean="0"/>
              <a:t>matrix</a:t>
            </a:r>
            <a:r>
              <a:rPr lang="zh-CN" altLang="en-US" baseline="0" dirty="0" smtClean="0"/>
              <a:t> </a:t>
            </a:r>
            <a:r>
              <a:rPr lang="en-US" altLang="zh-CN" baseline="0" dirty="0" smtClean="0"/>
              <a:t>block</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considered</a:t>
            </a:r>
            <a:r>
              <a:rPr lang="zh-CN" altLang="en-US" baseline="0" dirty="0" smtClean="0"/>
              <a:t> </a:t>
            </a:r>
            <a:r>
              <a:rPr lang="en-US" altLang="zh-CN" baseline="0" dirty="0" smtClean="0"/>
              <a:t>as</a:t>
            </a:r>
            <a:r>
              <a:rPr lang="zh-CN" altLang="en-US" baseline="0" dirty="0" smtClean="0"/>
              <a:t> </a:t>
            </a:r>
            <a:r>
              <a:rPr lang="en-US" altLang="zh-CN" baseline="0" dirty="0" smtClean="0"/>
              <a:t>one</a:t>
            </a:r>
            <a:r>
              <a:rPr lang="zh-CN" altLang="en-US" baseline="0" dirty="0" smtClean="0"/>
              <a:t> </a:t>
            </a:r>
            <a:r>
              <a:rPr lang="en-US" altLang="zh-CN" baseline="0" dirty="0" smtClean="0"/>
              <a:t>unit.</a:t>
            </a:r>
            <a:r>
              <a:rPr lang="zh-CN" altLang="en-US" baseline="0" dirty="0" smtClean="0"/>
              <a:t>  </a:t>
            </a:r>
            <a:r>
              <a:rPr lang="en-US" altLang="zh-CN" baseline="0" dirty="0" smtClean="0"/>
              <a:t>The</a:t>
            </a:r>
            <a:r>
              <a:rPr lang="zh-CN" altLang="en-US" baseline="0" dirty="0" smtClean="0"/>
              <a:t> </a:t>
            </a:r>
            <a:r>
              <a:rPr lang="en-US" altLang="zh-CN" baseline="0" dirty="0" smtClean="0"/>
              <a:t>partition</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is</a:t>
            </a:r>
            <a:r>
              <a:rPr lang="zh-CN" altLang="en-US" baseline="0" dirty="0" smtClean="0"/>
              <a:t> </a:t>
            </a:r>
            <a:r>
              <a:rPr lang="en-US" altLang="zh-CN" baseline="0" dirty="0" smtClean="0"/>
              <a:t>user-defined</a:t>
            </a:r>
            <a:r>
              <a:rPr lang="zh-CN" altLang="en-US" baseline="0" dirty="0" smtClean="0"/>
              <a:t> </a:t>
            </a:r>
            <a:r>
              <a:rPr lang="en-US" altLang="zh-CN" baseline="0" dirty="0" smtClean="0"/>
              <a:t>and</a:t>
            </a:r>
            <a:r>
              <a:rPr lang="zh-CN" altLang="en-US" baseline="0" dirty="0" smtClean="0"/>
              <a:t> </a:t>
            </a:r>
            <a:r>
              <a:rPr lang="en-US" altLang="zh-CN" baseline="0" dirty="0" smtClean="0"/>
              <a:t>here</a:t>
            </a:r>
            <a:r>
              <a:rPr lang="zh-CN" altLang="en-US" baseline="0" dirty="0" smtClean="0"/>
              <a:t> </a:t>
            </a:r>
            <a:r>
              <a:rPr lang="en-US" altLang="zh-CN" baseline="0" dirty="0" smtClean="0"/>
              <a:t>we</a:t>
            </a:r>
            <a:r>
              <a:rPr lang="zh-CN" altLang="en-US" baseline="0" dirty="0" smtClean="0"/>
              <a:t> </a:t>
            </a:r>
            <a:r>
              <a:rPr lang="en-US" altLang="zh-CN" baseline="0" dirty="0" smtClean="0"/>
              <a:t>just</a:t>
            </a:r>
            <a:r>
              <a:rPr lang="zh-CN" altLang="en-US" baseline="0" dirty="0" smtClean="0"/>
              <a:t> </a:t>
            </a:r>
            <a:r>
              <a:rPr lang="en-US" altLang="zh-CN" baseline="0" dirty="0" smtClean="0"/>
              <a:t>illustrate</a:t>
            </a:r>
            <a:r>
              <a:rPr lang="zh-CN" altLang="en-US" baseline="0" dirty="0" smtClean="0"/>
              <a:t> </a:t>
            </a:r>
            <a:r>
              <a:rPr lang="en-US" altLang="zh-CN" baseline="0" dirty="0" smtClean="0"/>
              <a:t>them</a:t>
            </a:r>
            <a:r>
              <a:rPr lang="zh-CN" altLang="en-US" baseline="0" dirty="0" smtClean="0"/>
              <a:t> </a:t>
            </a:r>
            <a:r>
              <a:rPr lang="en-US" altLang="zh-CN" baseline="0" dirty="0" smtClean="0"/>
              <a:t>with</a:t>
            </a:r>
            <a:r>
              <a:rPr lang="zh-CN" altLang="en-US" baseline="0" dirty="0" smtClean="0"/>
              <a:t> </a:t>
            </a:r>
            <a:r>
              <a:rPr lang="en-US" altLang="zh-CN" baseline="0" dirty="0" smtClean="0"/>
              <a:t>some</a:t>
            </a:r>
            <a:r>
              <a:rPr lang="zh-CN" altLang="en-US" baseline="0" dirty="0" smtClean="0"/>
              <a:t> </a:t>
            </a:r>
            <a:r>
              <a:rPr lang="en-US" altLang="zh-CN" baseline="0" dirty="0" smtClean="0"/>
              <a:t>typical</a:t>
            </a:r>
            <a:r>
              <a:rPr lang="zh-CN" altLang="en-US" baseline="0" dirty="0" smtClean="0"/>
              <a:t> </a:t>
            </a:r>
            <a:r>
              <a:rPr lang="en-US" altLang="zh-CN" baseline="0" dirty="0" smtClean="0"/>
              <a:t>examples.</a:t>
            </a:r>
            <a:r>
              <a:rPr lang="zh-CN" altLang="en-US" baseline="0" dirty="0" smtClean="0"/>
              <a:t> </a:t>
            </a:r>
            <a:r>
              <a:rPr lang="en-US" altLang="zh-CN" baseline="0" dirty="0" smtClean="0"/>
              <a:t>Users</a:t>
            </a:r>
            <a:r>
              <a:rPr lang="zh-CN" altLang="en-US" baseline="0" dirty="0" smtClean="0"/>
              <a:t> </a:t>
            </a:r>
            <a:r>
              <a:rPr lang="en-US" altLang="zh-CN" baseline="0" dirty="0" smtClean="0"/>
              <a:t>can</a:t>
            </a:r>
            <a:r>
              <a:rPr lang="zh-CN" altLang="en-US" baseline="0" dirty="0" smtClean="0"/>
              <a:t> </a:t>
            </a:r>
            <a:r>
              <a:rPr lang="en-US" altLang="zh-CN" baseline="0" dirty="0" smtClean="0"/>
              <a:t>choose</a:t>
            </a:r>
            <a:r>
              <a:rPr lang="zh-CN" altLang="en-US" baseline="0" dirty="0" smtClean="0"/>
              <a:t> </a:t>
            </a:r>
            <a:r>
              <a:rPr lang="en-US" altLang="zh-CN" baseline="0" dirty="0" smtClean="0"/>
              <a:t>their</a:t>
            </a:r>
            <a:r>
              <a:rPr lang="zh-CN" altLang="en-US" baseline="0" dirty="0" smtClean="0"/>
              <a:t> </a:t>
            </a:r>
            <a:r>
              <a:rPr lang="en-US" altLang="zh-CN" baseline="0" dirty="0" smtClean="0"/>
              <a:t>own</a:t>
            </a:r>
            <a:r>
              <a:rPr lang="zh-CN" altLang="en-US" baseline="0" dirty="0" smtClean="0"/>
              <a:t> </a:t>
            </a:r>
            <a:r>
              <a:rPr lang="en-US" altLang="zh-CN" baseline="0" dirty="0" smtClean="0"/>
              <a:t>way</a:t>
            </a:r>
            <a:r>
              <a:rPr lang="zh-CN" altLang="en-US" baseline="0" dirty="0" smtClean="0"/>
              <a:t> </a:t>
            </a:r>
            <a:r>
              <a:rPr lang="en-US" altLang="zh-CN" baseline="0" dirty="0" smtClean="0"/>
              <a:t>to</a:t>
            </a:r>
            <a:r>
              <a:rPr lang="zh-CN" altLang="en-US" baseline="0" dirty="0" smtClean="0"/>
              <a:t> </a:t>
            </a:r>
            <a:r>
              <a:rPr lang="en-US" altLang="zh-CN" baseline="0" dirty="0" smtClean="0"/>
              <a:t>define</a:t>
            </a:r>
            <a:r>
              <a:rPr lang="zh-CN" altLang="en-US" baseline="0" dirty="0" smtClean="0"/>
              <a:t> </a:t>
            </a:r>
            <a:r>
              <a:rPr lang="en-US" altLang="zh-CN" baseline="0" dirty="0" smtClean="0"/>
              <a:t>the</a:t>
            </a:r>
            <a:r>
              <a:rPr lang="zh-CN" altLang="en-US" baseline="0" dirty="0" smtClean="0"/>
              <a:t> </a:t>
            </a:r>
            <a:r>
              <a:rPr lang="en-US" altLang="zh-CN" baseline="0" dirty="0" smtClean="0"/>
              <a:t>parameter</a:t>
            </a:r>
            <a:r>
              <a:rPr lang="zh-CN" altLang="en-US" baseline="0" dirty="0" smtClean="0"/>
              <a:t> </a:t>
            </a:r>
            <a:r>
              <a:rPr lang="en-US" altLang="zh-CN" baseline="0" dirty="0" smtClean="0"/>
              <a:t>unit.</a:t>
            </a:r>
            <a:endParaRPr lang="zh-CN" altLang="en-US" baseline="0" dirty="0" smtClean="0"/>
          </a:p>
        </p:txBody>
      </p:sp>
      <p:sp>
        <p:nvSpPr>
          <p:cNvPr id="4" name="灯片编号占位符 3"/>
          <p:cNvSpPr>
            <a:spLocks noGrp="1"/>
          </p:cNvSpPr>
          <p:nvPr>
            <p:ph type="sldNum" sz="quarter" idx="10"/>
          </p:nvPr>
        </p:nvSpPr>
        <p:spPr/>
        <p:txBody>
          <a:bodyPr/>
          <a:lstStyle/>
          <a:p>
            <a:fld id="{A1702B24-38A8-4BD0-8F5B-7DB2B5CB17F0}" type="slidenum">
              <a:rPr lang="zh-CN" altLang="en-US" smtClean="0"/>
              <a:t>8</a:t>
            </a:fld>
            <a:endParaRPr lang="zh-CN" altLang="en-US"/>
          </a:p>
        </p:txBody>
      </p:sp>
    </p:spTree>
    <p:extLst>
      <p:ext uri="{BB962C8B-B14F-4D97-AF65-F5344CB8AC3E}">
        <p14:creationId xmlns:p14="http://schemas.microsoft.com/office/powerpoint/2010/main" val="70602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So</a:t>
            </a:r>
            <a:r>
              <a:rPr lang="zh-CN" altLang="en-US" baseline="0" dirty="0" smtClean="0"/>
              <a:t> </a:t>
            </a:r>
            <a:r>
              <a:rPr lang="en-US" altLang="zh-CN" baseline="0"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simple</a:t>
            </a:r>
            <a:r>
              <a:rPr lang="zh-CN" altLang="en-US" baseline="0" dirty="0" smtClean="0"/>
              <a:t> </a:t>
            </a:r>
            <a:r>
              <a:rPr lang="en-US" altLang="zh-CN" baseline="0" dirty="0" smtClean="0"/>
              <a:t>model</a:t>
            </a:r>
            <a:r>
              <a:rPr lang="zh-CN" altLang="en-US" baseline="0" dirty="0" smtClean="0"/>
              <a:t> </a:t>
            </a:r>
            <a:r>
              <a:rPr lang="en-US" altLang="zh-CN" baseline="0" dirty="0" smtClean="0"/>
              <a:t>of</a:t>
            </a:r>
            <a:r>
              <a:rPr lang="zh-CN" altLang="en-US" baseline="0" dirty="0" smtClean="0"/>
              <a:t> </a:t>
            </a:r>
            <a:r>
              <a:rPr lang="en-US" altLang="zh-CN" baseline="0" dirty="0" smtClean="0"/>
              <a:t>PU,</a:t>
            </a:r>
            <a:r>
              <a:rPr lang="zh-CN" altLang="en-US" baseline="0" dirty="0" smtClean="0"/>
              <a:t> </a:t>
            </a:r>
            <a:r>
              <a:rPr lang="en-US" altLang="zh-CN" baseline="0" dirty="0" smtClean="0"/>
              <a:t>let’s</a:t>
            </a:r>
            <a:r>
              <a:rPr lang="zh-CN" altLang="en-US" baseline="0" dirty="0" smtClean="0"/>
              <a:t> </a:t>
            </a:r>
            <a:r>
              <a:rPr lang="en-US" altLang="zh-CN" baseline="0" dirty="0" smtClean="0"/>
              <a:t>have</a:t>
            </a:r>
            <a:r>
              <a:rPr lang="zh-CN" altLang="en-US" baseline="0" dirty="0" smtClean="0"/>
              <a:t> </a:t>
            </a:r>
            <a:r>
              <a:rPr lang="en-US" altLang="zh-CN" baseline="0" dirty="0" smtClean="0"/>
              <a:t>a</a:t>
            </a:r>
            <a:r>
              <a:rPr lang="zh-CN" altLang="en-US" baseline="0" dirty="0" smtClean="0"/>
              <a:t> </a:t>
            </a:r>
            <a:r>
              <a:rPr lang="en-US" altLang="zh-CN" baseline="0" dirty="0" smtClean="0"/>
              <a:t>look</a:t>
            </a:r>
            <a:r>
              <a:rPr lang="zh-CN" altLang="en-US" baseline="0" dirty="0" smtClean="0"/>
              <a:t> </a:t>
            </a:r>
            <a:r>
              <a:rPr lang="en-US" altLang="zh-CN" baseline="0" dirty="0" smtClean="0"/>
              <a:t>at</a:t>
            </a:r>
            <a:r>
              <a:rPr lang="zh-CN" altLang="en-US" baseline="0" dirty="0" smtClean="0"/>
              <a:t> </a:t>
            </a:r>
            <a:r>
              <a:rPr lang="en-US" altLang="zh-CN" baseline="0" dirty="0" smtClean="0"/>
              <a:t>the</a:t>
            </a:r>
            <a:r>
              <a:rPr lang="zh-CN" altLang="en-US" baseline="0" dirty="0" smtClean="0"/>
              <a:t> </a:t>
            </a:r>
            <a:r>
              <a:rPr lang="en-US" altLang="zh-CN" baseline="0" dirty="0" smtClean="0"/>
              <a:t>workflow</a:t>
            </a:r>
            <a:r>
              <a:rPr lang="zh-CN" altLang="en-US" baseline="0" dirty="0" smtClean="0"/>
              <a:t> </a:t>
            </a:r>
            <a:r>
              <a:rPr lang="en-US" altLang="zh-CN" baseline="0" dirty="0" smtClean="0"/>
              <a:t>of</a:t>
            </a:r>
            <a:r>
              <a:rPr lang="zh-CN" altLang="en-US" baseline="0" dirty="0" smtClean="0"/>
              <a:t> </a:t>
            </a:r>
            <a:r>
              <a:rPr lang="en-US" altLang="zh-CN" baseline="0" dirty="0" smtClean="0"/>
              <a:t>PS-based</a:t>
            </a:r>
            <a:r>
              <a:rPr lang="zh-CN" altLang="en-US" baseline="0" dirty="0" smtClean="0"/>
              <a:t> </a:t>
            </a:r>
            <a:r>
              <a:rPr lang="en-US" altLang="zh-CN" baseline="0" dirty="0" smtClean="0"/>
              <a:t>DML.</a:t>
            </a:r>
            <a:r>
              <a:rPr lang="zh-CN" altLang="en-US" baseline="0" dirty="0" smtClean="0"/>
              <a:t> </a:t>
            </a:r>
            <a:r>
              <a:rPr lang="en-US" altLang="zh-CN" baseline="0" dirty="0" smtClean="0"/>
              <a:t>Generally</a:t>
            </a:r>
            <a:r>
              <a:rPr lang="zh-CN" altLang="en-US" baseline="0" dirty="0" smtClean="0"/>
              <a:t> </a:t>
            </a:r>
            <a:r>
              <a:rPr lang="en-US" altLang="zh-CN" baseline="0" dirty="0" smtClean="0"/>
              <a:t>speaking,</a:t>
            </a:r>
            <a:r>
              <a:rPr lang="zh-CN" altLang="en-US" baseline="0" dirty="0" smtClean="0"/>
              <a:t> </a:t>
            </a:r>
            <a:r>
              <a:rPr lang="en-US" altLang="zh-CN" baseline="0" dirty="0" smtClean="0"/>
              <a:t>the</a:t>
            </a:r>
            <a:r>
              <a:rPr lang="zh-CN" altLang="en-US" baseline="0" dirty="0" smtClean="0"/>
              <a:t> </a:t>
            </a:r>
            <a:r>
              <a:rPr lang="en-US" altLang="zh-CN" baseline="0" dirty="0" smtClean="0"/>
              <a:t>workflow</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divided</a:t>
            </a:r>
            <a:r>
              <a:rPr lang="zh-CN" altLang="en-US" baseline="0" dirty="0" smtClean="0"/>
              <a:t> </a:t>
            </a:r>
            <a:r>
              <a:rPr lang="en-US" altLang="zh-CN" baseline="0" dirty="0" smtClean="0"/>
              <a:t>into</a:t>
            </a:r>
            <a:r>
              <a:rPr lang="zh-CN" altLang="en-US" baseline="0" dirty="0" smtClean="0"/>
              <a:t> </a:t>
            </a:r>
            <a:r>
              <a:rPr lang="en-US" altLang="zh-CN" baseline="0" dirty="0" smtClean="0"/>
              <a:t>four</a:t>
            </a:r>
            <a:r>
              <a:rPr lang="zh-CN" altLang="en-US" baseline="0" dirty="0" smtClean="0"/>
              <a:t> </a:t>
            </a:r>
            <a:r>
              <a:rPr lang="en-US" altLang="zh-CN" baseline="0" dirty="0" smtClean="0"/>
              <a:t>phases.</a:t>
            </a:r>
            <a:r>
              <a:rPr lang="zh-CN" altLang="en-US" baseline="0" dirty="0" smtClean="0"/>
              <a:t> </a:t>
            </a:r>
            <a:r>
              <a:rPr lang="en-US" altLang="zh-CN" baseline="0" dirty="0" smtClean="0"/>
              <a:t>During</a:t>
            </a:r>
            <a:r>
              <a:rPr lang="zh-CN" altLang="en-US" baseline="0" dirty="0" smtClean="0"/>
              <a:t> </a:t>
            </a:r>
            <a:r>
              <a:rPr lang="en-US" altLang="zh-CN" baseline="0" dirty="0" smtClean="0"/>
              <a:t>the</a:t>
            </a:r>
            <a:r>
              <a:rPr lang="zh-CN" altLang="en-US" baseline="0" dirty="0" smtClean="0"/>
              <a:t> </a:t>
            </a:r>
            <a:r>
              <a:rPr lang="en-US" altLang="zh-CN" baseline="0" dirty="0" smtClean="0"/>
              <a:t>first</a:t>
            </a:r>
            <a:r>
              <a:rPr lang="zh-CN" altLang="en-US" baseline="0" dirty="0" smtClean="0"/>
              <a:t> </a:t>
            </a:r>
            <a:r>
              <a:rPr lang="en-US" altLang="zh-CN" baseline="0" dirty="0" smtClean="0"/>
              <a:t>step,</a:t>
            </a:r>
            <a:r>
              <a:rPr lang="zh-CN" altLang="en-US" baseline="0" dirty="0" smtClean="0"/>
              <a:t> </a:t>
            </a:r>
            <a:r>
              <a:rPr lang="en-US" altLang="zh-CN" baseline="0" dirty="0" smtClean="0"/>
              <a:t>workers</a:t>
            </a:r>
            <a:r>
              <a:rPr lang="zh-CN" altLang="en-US" baseline="0" dirty="0" smtClean="0"/>
              <a:t> </a:t>
            </a:r>
            <a:r>
              <a:rPr lang="en-US" altLang="zh-CN" baseline="0" dirty="0" smtClean="0"/>
              <a:t>pull</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from</a:t>
            </a:r>
            <a:r>
              <a:rPr lang="zh-CN" altLang="en-US" baseline="0" dirty="0" smtClean="0"/>
              <a:t> </a:t>
            </a:r>
            <a:r>
              <a:rPr lang="en-US" altLang="zh-CN" baseline="0" dirty="0" smtClean="0"/>
              <a:t>the</a:t>
            </a:r>
            <a:r>
              <a:rPr lang="zh-CN" altLang="en-US" baseline="0" dirty="0" smtClean="0"/>
              <a:t> </a:t>
            </a:r>
            <a:r>
              <a:rPr lang="en-US" altLang="zh-CN" baseline="0" dirty="0" smtClean="0"/>
              <a:t>PS.</a:t>
            </a:r>
            <a:r>
              <a:rPr lang="zh-CN" altLang="en-US" baseline="0" dirty="0" smtClean="0"/>
              <a:t> </a:t>
            </a:r>
            <a:r>
              <a:rPr lang="en-US" altLang="zh-CN" baseline="0" dirty="0" smtClean="0"/>
              <a:t>During</a:t>
            </a:r>
            <a:r>
              <a:rPr lang="zh-CN" altLang="en-US" baseline="0" dirty="0" smtClean="0"/>
              <a:t> </a:t>
            </a:r>
            <a:r>
              <a:rPr lang="en-US" altLang="zh-CN" baseline="0" dirty="0" smtClean="0"/>
              <a:t>the</a:t>
            </a:r>
            <a:r>
              <a:rPr lang="zh-CN" altLang="en-US" baseline="0" dirty="0" smtClean="0"/>
              <a:t> </a:t>
            </a:r>
            <a:r>
              <a:rPr lang="en-US" altLang="zh-CN" baseline="0" dirty="0" smtClean="0"/>
              <a:t>second</a:t>
            </a:r>
            <a:r>
              <a:rPr lang="zh-CN" altLang="en-US" baseline="0" dirty="0" smtClean="0"/>
              <a:t> </a:t>
            </a:r>
            <a:r>
              <a:rPr lang="en-US" altLang="zh-CN" baseline="0" dirty="0" smtClean="0"/>
              <a:t>step,</a:t>
            </a:r>
            <a:r>
              <a:rPr lang="zh-CN" altLang="en-US" baseline="0" dirty="0" smtClean="0"/>
              <a:t> </a:t>
            </a:r>
            <a:r>
              <a:rPr lang="en-US" altLang="zh-CN" baseline="0" dirty="0" smtClean="0"/>
              <a:t>workers</a:t>
            </a:r>
            <a:r>
              <a:rPr lang="zh-CN" altLang="en-US" baseline="0" dirty="0" smtClean="0"/>
              <a:t> </a:t>
            </a:r>
            <a:r>
              <a:rPr lang="en-US" altLang="zh-CN" baseline="0" dirty="0" smtClean="0"/>
              <a:t>compute</a:t>
            </a:r>
            <a:r>
              <a:rPr lang="zh-CN" altLang="en-US" baseline="0" dirty="0" smtClean="0"/>
              <a:t> </a:t>
            </a:r>
            <a:r>
              <a:rPr lang="en-US" altLang="zh-CN" baseline="0" dirty="0" smtClean="0"/>
              <a:t>for</a:t>
            </a:r>
            <a:r>
              <a:rPr lang="zh-CN" altLang="en-US" baseline="0" dirty="0" smtClean="0"/>
              <a:t> </a:t>
            </a:r>
            <a:r>
              <a:rPr lang="en-US" altLang="zh-CN" baseline="0" dirty="0" smtClean="0"/>
              <a:t>parameter</a:t>
            </a:r>
            <a:r>
              <a:rPr lang="zh-CN" altLang="en-US" baseline="0" dirty="0" smtClean="0"/>
              <a:t> </a:t>
            </a:r>
            <a:r>
              <a:rPr lang="en-US" altLang="zh-CN" baseline="0" dirty="0" smtClean="0"/>
              <a:t>refinement.</a:t>
            </a:r>
            <a:r>
              <a:rPr lang="zh-CN" altLang="en-US" baseline="0" dirty="0" smtClean="0"/>
              <a:t> </a:t>
            </a:r>
            <a:r>
              <a:rPr lang="en-US" altLang="zh-CN" baseline="0" dirty="0" smtClean="0"/>
              <a:t>During</a:t>
            </a:r>
            <a:r>
              <a:rPr lang="zh-CN" altLang="en-US" baseline="0" dirty="0" smtClean="0"/>
              <a:t> </a:t>
            </a:r>
            <a:r>
              <a:rPr lang="en-US" altLang="zh-CN" baseline="0" dirty="0" smtClean="0"/>
              <a:t>the</a:t>
            </a:r>
            <a:r>
              <a:rPr lang="zh-CN" altLang="en-US" baseline="0" dirty="0" smtClean="0"/>
              <a:t> </a:t>
            </a:r>
            <a:r>
              <a:rPr lang="en-US" altLang="zh-CN" baseline="0" dirty="0" smtClean="0"/>
              <a:t>third</a:t>
            </a:r>
            <a:r>
              <a:rPr lang="zh-CN" altLang="en-US" baseline="0" dirty="0" smtClean="0"/>
              <a:t> </a:t>
            </a:r>
            <a:r>
              <a:rPr lang="en-US" altLang="zh-CN" baseline="0" dirty="0" smtClean="0"/>
              <a:t>step,</a:t>
            </a:r>
            <a:r>
              <a:rPr lang="zh-CN" altLang="en-US" baseline="0" dirty="0" smtClean="0"/>
              <a:t> </a:t>
            </a:r>
            <a:r>
              <a:rPr lang="en-US" altLang="zh-CN" baseline="0" dirty="0" smtClean="0"/>
              <a:t>they</a:t>
            </a:r>
            <a:r>
              <a:rPr lang="zh-CN" altLang="en-US" baseline="0" dirty="0" smtClean="0"/>
              <a:t> </a:t>
            </a:r>
            <a:r>
              <a:rPr lang="en-US" altLang="zh-CN" baseline="0" dirty="0" smtClean="0"/>
              <a:t>push</a:t>
            </a:r>
            <a:r>
              <a:rPr lang="zh-CN" altLang="en-US" baseline="0" dirty="0" smtClean="0"/>
              <a:t> </a:t>
            </a:r>
            <a:r>
              <a:rPr lang="en-US" altLang="zh-CN" baseline="0" dirty="0" smtClean="0"/>
              <a:t>the</a:t>
            </a:r>
            <a:r>
              <a:rPr lang="zh-CN" altLang="en-US" baseline="0" dirty="0" smtClean="0"/>
              <a:t> </a:t>
            </a:r>
            <a:r>
              <a:rPr lang="en-US" altLang="zh-CN" baseline="0" dirty="0" smtClean="0"/>
              <a:t>refined</a:t>
            </a:r>
            <a:r>
              <a:rPr lang="zh-CN" altLang="en-US" baseline="0" dirty="0" smtClean="0"/>
              <a:t> </a:t>
            </a:r>
            <a:r>
              <a:rPr lang="en-US" altLang="zh-CN" baseline="0" dirty="0" smtClean="0"/>
              <a:t>parameters</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err="1" smtClean="0"/>
              <a:t>Pses</a:t>
            </a:r>
            <a:r>
              <a:rPr lang="en-US" altLang="zh-CN" baseline="0" dirty="0" smtClean="0"/>
              <a:t>.</a:t>
            </a:r>
            <a:r>
              <a:rPr lang="zh-CN" altLang="en-US" baseline="0" dirty="0" smtClean="0"/>
              <a:t> </a:t>
            </a:r>
            <a:r>
              <a:rPr lang="en-US" altLang="zh-CN" baseline="0" dirty="0" smtClean="0"/>
              <a:t>During</a:t>
            </a:r>
            <a:r>
              <a:rPr lang="zh-CN" altLang="en-US" baseline="0" dirty="0" smtClean="0"/>
              <a:t> </a:t>
            </a:r>
            <a:r>
              <a:rPr lang="en-US" altLang="zh-CN" baseline="0" dirty="0" smtClean="0"/>
              <a:t>the</a:t>
            </a:r>
            <a:r>
              <a:rPr lang="zh-CN" altLang="en-US" baseline="0" dirty="0" smtClean="0"/>
              <a:t> </a:t>
            </a:r>
            <a:r>
              <a:rPr lang="en-US" altLang="zh-CN" baseline="0" dirty="0" smtClean="0"/>
              <a:t>forth</a:t>
            </a:r>
            <a:r>
              <a:rPr lang="zh-CN" altLang="en-US" baseline="0" dirty="0" smtClean="0"/>
              <a:t> </a:t>
            </a:r>
            <a:r>
              <a:rPr lang="en-US" altLang="zh-CN" baseline="0" dirty="0" smtClean="0"/>
              <a:t>step,</a:t>
            </a:r>
            <a:r>
              <a:rPr lang="zh-CN" altLang="en-US" baseline="0" dirty="0" smtClean="0"/>
              <a:t> </a:t>
            </a:r>
            <a:r>
              <a:rPr lang="en-US" altLang="zh-CN" baseline="0" dirty="0" smtClean="0"/>
              <a:t>parameters</a:t>
            </a:r>
            <a:r>
              <a:rPr lang="zh-CN" altLang="en-US" baseline="0" dirty="0" smtClean="0"/>
              <a:t> </a:t>
            </a:r>
            <a:r>
              <a:rPr lang="en-US" altLang="zh-CN" baseline="0" dirty="0" smtClean="0"/>
              <a:t>aggregate</a:t>
            </a:r>
            <a:r>
              <a:rPr lang="zh-CN" altLang="en-US" baseline="0" dirty="0" smtClean="0"/>
              <a:t> </a:t>
            </a:r>
            <a:r>
              <a:rPr lang="en-US" altLang="zh-CN" baseline="0" dirty="0" smtClean="0"/>
              <a:t>the</a:t>
            </a:r>
            <a:r>
              <a:rPr lang="zh-CN" altLang="en-US" baseline="0" dirty="0" smtClean="0"/>
              <a:t> </a:t>
            </a:r>
            <a:r>
              <a:rPr lang="en-US" altLang="zh-CN" baseline="0" dirty="0" smtClean="0"/>
              <a:t>parameters</a:t>
            </a:r>
            <a:r>
              <a:rPr lang="zh-CN" altLang="en-US" baseline="0" dirty="0" smtClean="0"/>
              <a:t> </a:t>
            </a:r>
            <a:r>
              <a:rPr lang="en-US" altLang="zh-CN" baseline="0" dirty="0" smtClean="0"/>
              <a:t>and</a:t>
            </a:r>
            <a:r>
              <a:rPr lang="zh-CN" altLang="en-US" baseline="0" dirty="0" smtClean="0"/>
              <a:t> </a:t>
            </a:r>
            <a:r>
              <a:rPr lang="en-US" altLang="zh-CN" baseline="0" dirty="0" smtClean="0"/>
              <a:t>wait</a:t>
            </a:r>
            <a:r>
              <a:rPr lang="zh-CN" altLang="en-US" baseline="0" dirty="0" smtClean="0"/>
              <a:t> </a:t>
            </a:r>
            <a:r>
              <a:rPr lang="en-US" altLang="zh-CN" baseline="0" dirty="0" smtClean="0"/>
              <a:t>for</a:t>
            </a:r>
            <a:r>
              <a:rPr lang="zh-CN" altLang="en-US" baseline="0" dirty="0" smtClean="0"/>
              <a:t> </a:t>
            </a:r>
            <a:r>
              <a:rPr lang="en-US" altLang="zh-CN" baseline="0" dirty="0" smtClean="0"/>
              <a:t>the</a:t>
            </a:r>
            <a:r>
              <a:rPr lang="zh-CN" altLang="en-US" baseline="0" dirty="0" smtClean="0"/>
              <a:t> </a:t>
            </a:r>
            <a:r>
              <a:rPr lang="en-US" altLang="zh-CN" baseline="0" dirty="0" smtClean="0"/>
              <a:t>worker</a:t>
            </a:r>
            <a:r>
              <a:rPr lang="zh-CN" altLang="en-US" baseline="0" dirty="0" smtClean="0"/>
              <a:t> </a:t>
            </a:r>
            <a:r>
              <a:rPr lang="en-US" altLang="zh-CN" baseline="0" dirty="0" smtClean="0"/>
              <a:t>to</a:t>
            </a:r>
            <a:r>
              <a:rPr lang="zh-CN" altLang="en-US" baseline="0" dirty="0" smtClean="0"/>
              <a:t> </a:t>
            </a:r>
            <a:r>
              <a:rPr lang="en-US" altLang="zh-CN" baseline="0" dirty="0" smtClean="0"/>
              <a:t>pull</a:t>
            </a:r>
            <a:r>
              <a:rPr lang="zh-CN" altLang="en-US" baseline="0" dirty="0" smtClean="0"/>
              <a:t> </a:t>
            </a:r>
            <a:r>
              <a:rPr lang="en-US" altLang="zh-CN" baseline="0" dirty="0" smtClean="0"/>
              <a:t>them</a:t>
            </a:r>
            <a:r>
              <a:rPr lang="zh-CN" altLang="en-US" baseline="0" dirty="0" smtClean="0"/>
              <a:t> </a:t>
            </a:r>
            <a:r>
              <a:rPr lang="en-US" altLang="zh-CN" baseline="0" dirty="0" smtClean="0"/>
              <a:t>back</a:t>
            </a:r>
            <a:r>
              <a:rPr lang="zh-CN" altLang="en-US" baseline="0" dirty="0" smtClean="0"/>
              <a:t> </a:t>
            </a:r>
            <a:r>
              <a:rPr lang="en-US" altLang="zh-CN" baseline="0" dirty="0" smtClean="0"/>
              <a:t>and</a:t>
            </a:r>
            <a:r>
              <a:rPr lang="zh-CN" altLang="en-US" baseline="0" dirty="0" smtClean="0"/>
              <a:t> </a:t>
            </a:r>
            <a:r>
              <a:rPr lang="en-US" altLang="zh-CN" baseline="0" dirty="0" smtClean="0"/>
              <a:t>start</a:t>
            </a:r>
            <a:r>
              <a:rPr lang="zh-CN" altLang="en-US" baseline="0" dirty="0" smtClean="0"/>
              <a:t> </a:t>
            </a:r>
            <a:r>
              <a:rPr lang="en-US" altLang="zh-CN" baseline="0" dirty="0" smtClean="0"/>
              <a:t>the</a:t>
            </a:r>
            <a:r>
              <a:rPr lang="zh-CN" altLang="en-US" baseline="0" dirty="0" smtClean="0"/>
              <a:t> </a:t>
            </a:r>
            <a:r>
              <a:rPr lang="en-US" altLang="zh-CN" baseline="0" dirty="0" smtClean="0"/>
              <a:t>next</a:t>
            </a:r>
            <a:r>
              <a:rPr lang="zh-CN" altLang="en-US" baseline="0" dirty="0" smtClean="0"/>
              <a:t> </a:t>
            </a:r>
            <a:r>
              <a:rPr lang="en-US" altLang="zh-CN" baseline="0" dirty="0" smtClean="0"/>
              <a:t>iteration.</a:t>
            </a:r>
            <a:r>
              <a:rPr lang="zh-CN" altLang="en-US" baseline="0" dirty="0" smtClean="0"/>
              <a:t> </a:t>
            </a:r>
          </a:p>
        </p:txBody>
      </p:sp>
      <p:sp>
        <p:nvSpPr>
          <p:cNvPr id="4" name="灯片编号占位符 3"/>
          <p:cNvSpPr>
            <a:spLocks noGrp="1"/>
          </p:cNvSpPr>
          <p:nvPr>
            <p:ph type="sldNum" sz="quarter" idx="10"/>
          </p:nvPr>
        </p:nvSpPr>
        <p:spPr/>
        <p:txBody>
          <a:bodyPr/>
          <a:lstStyle/>
          <a:p>
            <a:fld id="{A1702B24-38A8-4BD0-8F5B-7DB2B5CB17F0}" type="slidenum">
              <a:rPr lang="zh-CN" altLang="en-US" smtClean="0"/>
              <a:t>9</a:t>
            </a:fld>
            <a:endParaRPr lang="zh-CN" altLang="en-US"/>
          </a:p>
        </p:txBody>
      </p:sp>
    </p:spTree>
    <p:extLst>
      <p:ext uri="{BB962C8B-B14F-4D97-AF65-F5344CB8AC3E}">
        <p14:creationId xmlns:p14="http://schemas.microsoft.com/office/powerpoint/2010/main" val="1258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957829" y="1901825"/>
            <a:ext cx="3228340" cy="681355"/>
          </a:xfrm>
          <a:prstGeom prst="rect">
            <a:avLst/>
          </a:prstGeom>
        </p:spPr>
        <p:txBody>
          <a:bodyPr wrap="square" lIns="0" tIns="0" rIns="0" bIns="0">
            <a:spAutoFit/>
          </a:bodyPr>
          <a:lstStyle>
            <a:lvl1pPr>
              <a:defRPr sz="4400" b="1" i="0">
                <a:solidFill>
                  <a:srgbClr val="333399"/>
                </a:solidFill>
                <a:latin typeface="Times New Roman"/>
                <a:cs typeface="Times New Roman"/>
              </a:defRPr>
            </a:lvl1pPr>
          </a:lstStyle>
          <a:p>
            <a:endParaRPr/>
          </a:p>
        </p:txBody>
      </p:sp>
      <p:sp>
        <p:nvSpPr>
          <p:cNvPr id="3" name="Holder 3"/>
          <p:cNvSpPr>
            <a:spLocks noGrp="1"/>
          </p:cNvSpPr>
          <p:nvPr>
            <p:ph type="subTitle" idx="4"/>
          </p:nvPr>
        </p:nvSpPr>
        <p:spPr>
          <a:xfrm>
            <a:off x="2790444" y="3965722"/>
            <a:ext cx="3563111" cy="1182370"/>
          </a:xfrm>
          <a:prstGeom prst="rect">
            <a:avLst/>
          </a:prstGeom>
        </p:spPr>
        <p:txBody>
          <a:bodyPr wrap="square" lIns="0" tIns="0" rIns="0" bIns="0">
            <a:spAutoFit/>
          </a:bodyPr>
          <a:lstStyle>
            <a:lvl1pPr>
              <a:defRPr sz="32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8/18/19</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ahoma"/>
                <a:cs typeface="Tahoma"/>
              </a:defRPr>
            </a:lvl1pPr>
          </a:lstStyle>
          <a:p>
            <a:pPr marL="122555">
              <a:lnSpc>
                <a:spcPts val="154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333399"/>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8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8/18/19</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ahoma"/>
                <a:cs typeface="Tahoma"/>
              </a:defRPr>
            </a:lvl1pPr>
          </a:lstStyle>
          <a:p>
            <a:pPr marL="122555">
              <a:lnSpc>
                <a:spcPts val="1545"/>
              </a:lnSpc>
            </a:pPr>
            <a:fld id="{81D60167-4931-47E6-BA6A-407CBD079E47}" type="slidenum">
              <a:rPr dirty="0"/>
              <a:t>‹#›</a:t>
            </a:fld>
            <a:endParaRP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333399"/>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8/18/19</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Tahoma"/>
                <a:cs typeface="Tahoma"/>
              </a:defRPr>
            </a:lvl1pPr>
          </a:lstStyle>
          <a:p>
            <a:pPr marL="122555">
              <a:lnSpc>
                <a:spcPts val="154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333399"/>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8/18/19</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Tahoma"/>
                <a:cs typeface="Tahoma"/>
              </a:defRPr>
            </a:lvl1pPr>
          </a:lstStyle>
          <a:p>
            <a:pPr marL="122555">
              <a:lnSpc>
                <a:spcPts val="154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8/18/19</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Tahoma"/>
                <a:cs typeface="Tahoma"/>
              </a:defRPr>
            </a:lvl1pPr>
          </a:lstStyle>
          <a:p>
            <a:pPr marL="122555">
              <a:lnSpc>
                <a:spcPts val="154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3483" y="1484375"/>
            <a:ext cx="8226552" cy="3200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071168" y="81534"/>
            <a:ext cx="7001662" cy="1229995"/>
          </a:xfrm>
          <a:prstGeom prst="rect">
            <a:avLst/>
          </a:prstGeom>
        </p:spPr>
        <p:txBody>
          <a:bodyPr wrap="square" lIns="0" tIns="0" rIns="0" bIns="0">
            <a:spAutoFit/>
          </a:bodyPr>
          <a:lstStyle>
            <a:lvl1pPr>
              <a:defRPr sz="4000" b="1" i="0">
                <a:solidFill>
                  <a:srgbClr val="333399"/>
                </a:solidFill>
                <a:latin typeface="Times New Roman"/>
                <a:cs typeface="Times New Roman"/>
              </a:defRPr>
            </a:lvl1pPr>
          </a:lstStyle>
          <a:p>
            <a:endParaRPr/>
          </a:p>
        </p:txBody>
      </p:sp>
      <p:sp>
        <p:nvSpPr>
          <p:cNvPr id="3" name="Holder 3"/>
          <p:cNvSpPr>
            <a:spLocks noGrp="1"/>
          </p:cNvSpPr>
          <p:nvPr>
            <p:ph type="body" idx="1"/>
          </p:nvPr>
        </p:nvSpPr>
        <p:spPr>
          <a:xfrm>
            <a:off x="437794" y="1547621"/>
            <a:ext cx="7900034" cy="2498725"/>
          </a:xfrm>
          <a:prstGeom prst="rect">
            <a:avLst/>
          </a:prstGeom>
        </p:spPr>
        <p:txBody>
          <a:bodyPr wrap="square" lIns="0" tIns="0" rIns="0" bIns="0">
            <a:spAutoFit/>
          </a:bodyPr>
          <a:lstStyle>
            <a:lvl1pPr>
              <a:defRPr sz="28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8/18/19</a:t>
            </a:fld>
            <a:endParaRPr lang="en-US"/>
          </a:p>
        </p:txBody>
      </p:sp>
      <p:sp>
        <p:nvSpPr>
          <p:cNvPr id="6" name="Holder 6"/>
          <p:cNvSpPr>
            <a:spLocks noGrp="1"/>
          </p:cNvSpPr>
          <p:nvPr>
            <p:ph type="sldNum" sz="quarter" idx="7"/>
          </p:nvPr>
        </p:nvSpPr>
        <p:spPr>
          <a:xfrm>
            <a:off x="8374888" y="6540279"/>
            <a:ext cx="246379" cy="204470"/>
          </a:xfrm>
          <a:prstGeom prst="rect">
            <a:avLst/>
          </a:prstGeom>
        </p:spPr>
        <p:txBody>
          <a:bodyPr wrap="square" lIns="0" tIns="0" rIns="0" bIns="0">
            <a:spAutoFit/>
          </a:bodyPr>
          <a:lstStyle>
            <a:lvl1pPr>
              <a:defRPr sz="1400" b="0" i="0">
                <a:solidFill>
                  <a:schemeClr val="tx1"/>
                </a:solidFill>
                <a:latin typeface="Tahoma"/>
                <a:cs typeface="Tahoma"/>
              </a:defRPr>
            </a:lvl1pPr>
          </a:lstStyle>
          <a:p>
            <a:pPr marL="122555">
              <a:lnSpc>
                <a:spcPts val="154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4" Type="http://schemas.openxmlformats.org/officeDocument/2006/relationships/image" Target="../media/image20.png"/><Relationship Id="rId5"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4" Type="http://schemas.openxmlformats.org/officeDocument/2006/relationships/image" Target="../media/image20.png"/><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4" Type="http://schemas.openxmlformats.org/officeDocument/2006/relationships/image" Target="../media/image20.png"/><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4" Type="http://schemas.openxmlformats.org/officeDocument/2006/relationships/image" Target="../media/image23.png"/><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4" Type="http://schemas.openxmlformats.org/officeDocument/2006/relationships/image" Target="../media/image22.png"/><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nasp.cs.tsinghua.edu.cn/" TargetMode="External"/><Relationship Id="rId5" Type="http://schemas.openxmlformats.org/officeDocument/2006/relationships/hyperlink" Target="https://www.gengjinkun.com/" TargetMode="External"/><Relationship Id="rId6"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0" y="2209800"/>
            <a:ext cx="9144000" cy="1846659"/>
          </a:xfrm>
          <a:prstGeom prst="rect">
            <a:avLst/>
          </a:prstGeom>
        </p:spPr>
        <p:txBody>
          <a:bodyPr vert="horz" wrap="square" lIns="0" tIns="0" rIns="0" bIns="0" rtlCol="0">
            <a:spAutoFit/>
          </a:bodyPr>
          <a:lstStyle/>
          <a:p>
            <a:pPr marL="14604" algn="ctr">
              <a:lnSpc>
                <a:spcPct val="100000"/>
              </a:lnSpc>
            </a:pPr>
            <a:r>
              <a:rPr lang="en-US" altLang="zh-CN" sz="2800" dirty="0" smtClean="0">
                <a:latin typeface="微软雅黑" panose="020B0503020204020204" pitchFamily="34" charset="-122"/>
                <a:ea typeface="微软雅黑" panose="020B0503020204020204" pitchFamily="34" charset="-122"/>
              </a:rPr>
              <a:t>Accelerating</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Distributed</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Machine</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Learning</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by</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Smart</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Parameter</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Server</a:t>
            </a:r>
            <a:r>
              <a:rPr lang="en-US" altLang="zh-CN" sz="3200" dirty="0">
                <a:latin typeface="微软雅黑" panose="020B0503020204020204" pitchFamily="34" charset="-122"/>
                <a:ea typeface="微软雅黑" panose="020B0503020204020204" pitchFamily="34" charset="-122"/>
              </a:rPr>
              <a:t/>
            </a:r>
            <a:br>
              <a:rPr lang="en-US" altLang="zh-CN" sz="3200" dirty="0">
                <a:latin typeface="微软雅黑" panose="020B0503020204020204" pitchFamily="34" charset="-122"/>
                <a:ea typeface="微软雅黑" panose="020B0503020204020204" pitchFamily="34" charset="-122"/>
              </a:rPr>
            </a:br>
            <a:r>
              <a:rPr lang="en-US" altLang="zh-CN" sz="3200" dirty="0">
                <a:latin typeface="微软雅黑" panose="020B0503020204020204" pitchFamily="34" charset="-122"/>
                <a:ea typeface="微软雅黑" panose="020B0503020204020204" pitchFamily="34" charset="-122"/>
              </a:rPr>
              <a:t/>
            </a:r>
            <a:br>
              <a:rPr lang="en-US" altLang="zh-CN" sz="3200" dirty="0">
                <a:latin typeface="微软雅黑" panose="020B0503020204020204" pitchFamily="34" charset="-122"/>
                <a:ea typeface="微软雅黑" panose="020B0503020204020204" pitchFamily="34" charset="-122"/>
              </a:rPr>
            </a:br>
            <a:endParaRPr sz="3200" spc="-5" dirty="0">
              <a:latin typeface="微软雅黑" panose="020B0503020204020204" pitchFamily="34" charset="-122"/>
              <a:ea typeface="微软雅黑" panose="020B0503020204020204" pitchFamily="34" charset="-122"/>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150" y="4991777"/>
            <a:ext cx="2425700" cy="762000"/>
          </a:xfrm>
          <a:prstGeom prst="rect">
            <a:avLst/>
          </a:prstGeom>
        </p:spPr>
      </p:pic>
      <p:sp>
        <p:nvSpPr>
          <p:cNvPr id="6" name="object 2"/>
          <p:cNvSpPr txBox="1">
            <a:spLocks/>
          </p:cNvSpPr>
          <p:nvPr/>
        </p:nvSpPr>
        <p:spPr>
          <a:xfrm>
            <a:off x="0" y="3669199"/>
            <a:ext cx="9296400" cy="369332"/>
          </a:xfrm>
          <a:prstGeom prst="rect">
            <a:avLst/>
          </a:prstGeom>
        </p:spPr>
        <p:txBody>
          <a:bodyPr vert="horz" wrap="square" lIns="0" tIns="0" rIns="0" bIns="0" rtlCol="0">
            <a:spAutoFit/>
          </a:bodyPr>
          <a:lstStyle>
            <a:lvl1pPr>
              <a:defRPr sz="4400" b="1" i="0">
                <a:solidFill>
                  <a:srgbClr val="333399"/>
                </a:solidFill>
                <a:latin typeface="Times New Roman"/>
                <a:ea typeface="+mj-ea"/>
                <a:cs typeface="Times New Roman"/>
              </a:defRPr>
            </a:lvl1pPr>
          </a:lstStyle>
          <a:p>
            <a:pPr marL="14604" algn="ctr"/>
            <a:r>
              <a:rPr lang="en-US" altLang="zh-CN" sz="2400" kern="0" dirty="0" err="1" smtClean="0">
                <a:solidFill>
                  <a:srgbClr val="FF0000"/>
                </a:solidFill>
                <a:latin typeface="微软雅黑" panose="020B0503020204020204" pitchFamily="34" charset="-122"/>
                <a:ea typeface="微软雅黑" panose="020B0503020204020204" pitchFamily="34" charset="-122"/>
              </a:rPr>
              <a:t>Jinkun</a:t>
            </a:r>
            <a:r>
              <a:rPr lang="en-US" altLang="zh-CN" sz="2400" kern="0" dirty="0" smtClean="0">
                <a:solidFill>
                  <a:srgbClr val="FF0000"/>
                </a:solidFill>
                <a:latin typeface="微软雅黑" panose="020B0503020204020204" pitchFamily="34" charset="-122"/>
                <a:ea typeface="微软雅黑" panose="020B0503020204020204" pitchFamily="34" charset="-122"/>
              </a:rPr>
              <a:t> </a:t>
            </a:r>
            <a:r>
              <a:rPr lang="en-US" altLang="zh-CN" sz="2400" kern="0" dirty="0" err="1" smtClean="0">
                <a:solidFill>
                  <a:srgbClr val="FF0000"/>
                </a:solidFill>
                <a:latin typeface="微软雅黑" panose="020B0503020204020204" pitchFamily="34" charset="-122"/>
                <a:ea typeface="微软雅黑" panose="020B0503020204020204" pitchFamily="34" charset="-122"/>
              </a:rPr>
              <a:t>Geng</a:t>
            </a:r>
            <a:r>
              <a:rPr lang="en-US" altLang="zh-CN" sz="2400" kern="0" dirty="0" smtClean="0">
                <a:solidFill>
                  <a:schemeClr val="tx1"/>
                </a:solidFill>
                <a:latin typeface="微软雅黑" panose="020B0503020204020204" pitchFamily="34" charset="-122"/>
                <a:ea typeface="微软雅黑" panose="020B0503020204020204" pitchFamily="34" charset="-122"/>
              </a:rPr>
              <a:t>, Dan Li and </a:t>
            </a:r>
            <a:r>
              <a:rPr lang="en-US" altLang="zh-CN" sz="2400" kern="0" dirty="0" err="1" smtClean="0">
                <a:solidFill>
                  <a:schemeClr val="tx1"/>
                </a:solidFill>
                <a:latin typeface="微软雅黑" panose="020B0503020204020204" pitchFamily="34" charset="-122"/>
                <a:ea typeface="微软雅黑" panose="020B0503020204020204" pitchFamily="34" charset="-122"/>
              </a:rPr>
              <a:t>Shuai</a:t>
            </a:r>
            <a:r>
              <a:rPr lang="en-US" altLang="zh-CN" sz="2400" kern="0" dirty="0" smtClean="0">
                <a:solidFill>
                  <a:schemeClr val="tx1"/>
                </a:solidFill>
                <a:latin typeface="微软雅黑" panose="020B0503020204020204" pitchFamily="34" charset="-122"/>
                <a:ea typeface="微软雅黑" panose="020B0503020204020204" pitchFamily="34" charset="-122"/>
              </a:rPr>
              <a:t> Wang</a:t>
            </a:r>
            <a:endParaRPr lang="zh-CN" altLang="en-US" sz="2400" kern="0" dirty="0" smtClean="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9287551"/>
      </p:ext>
    </p:extLst>
  </p:cSld>
  <p:clrMapOvr>
    <a:masterClrMapping/>
  </p:clrMapOvr>
  <mc:AlternateContent xmlns:mc="http://schemas.openxmlformats.org/markup-compatibility/2006" xmlns:p14="http://schemas.microsoft.com/office/powerpoint/2010/main">
    <mc:Choice Requires="p14">
      <p:transition spd="slow" p14:dur="2000" advTm="23001"/>
    </mc:Choice>
    <mc:Fallback xmlns="">
      <p:transition spd="slow" advTm="2300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Workflow</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of</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PS-based</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DML</a:t>
            </a:r>
            <a:endParaRPr sz="3200" spc="-5" dirty="0">
              <a:latin typeface="微软雅黑" panose="020B0503020204020204" pitchFamily="34" charset="-122"/>
              <a:ea typeface="微软雅黑" panose="020B0503020204020204" pitchFamily="34" charset="-12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92" y="2133600"/>
            <a:ext cx="7913357" cy="3924300"/>
          </a:xfrm>
          <a:prstGeom prst="rect">
            <a:avLst/>
          </a:prstGeom>
        </p:spPr>
      </p:pic>
      <p:sp>
        <p:nvSpPr>
          <p:cNvPr id="7" name="Oval 6"/>
          <p:cNvSpPr/>
          <p:nvPr/>
        </p:nvSpPr>
        <p:spPr>
          <a:xfrm>
            <a:off x="2971800" y="2895600"/>
            <a:ext cx="1295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87964"/>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3.33333E-6 1.11111E-6 L 0.02917 0.14444 " pathEditMode="relative" rAng="0" ptsTypes="AA">
                                      <p:cBhvr>
                                        <p:cTn id="11" dur="500" fill="hold"/>
                                        <p:tgtEl>
                                          <p:spTgt spid="7"/>
                                        </p:tgtEl>
                                        <p:attrNameLst>
                                          <p:attrName>ppt_x</p:attrName>
                                          <p:attrName>ppt_y</p:attrName>
                                        </p:attrNameLst>
                                      </p:cBhvr>
                                      <p:rCtr x="1458" y="7222"/>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2" nodeType="clickEffect">
                                  <p:stCondLst>
                                    <p:cond delay="0"/>
                                  </p:stCondLst>
                                  <p:childTnLst>
                                    <p:animMotion origin="layout" path="M 0.02917 0.14444 L 0.1875 0.3 " pathEditMode="relative" rAng="0" ptsTypes="AA">
                                      <p:cBhvr>
                                        <p:cTn id="15" dur="500" fill="hold"/>
                                        <p:tgtEl>
                                          <p:spTgt spid="7"/>
                                        </p:tgtEl>
                                        <p:attrNameLst>
                                          <p:attrName>ppt_x</p:attrName>
                                          <p:attrName>ppt_y</p:attrName>
                                        </p:attrNameLst>
                                      </p:cBhvr>
                                      <p:rCtr x="7917" y="7778"/>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3" nodeType="clickEffect">
                                  <p:stCondLst>
                                    <p:cond delay="0"/>
                                  </p:stCondLst>
                                  <p:childTnLst>
                                    <p:animMotion origin="layout" path="M 0.1875 0.3 L 0.22084 0.13333 " pathEditMode="relative" rAng="0" ptsTypes="AA">
                                      <p:cBhvr>
                                        <p:cTn id="19" dur="500" fill="hold"/>
                                        <p:tgtEl>
                                          <p:spTgt spid="7"/>
                                        </p:tgtEl>
                                        <p:attrNameLst>
                                          <p:attrName>ppt_x</p:attrName>
                                          <p:attrName>ppt_y</p:attrName>
                                        </p:attrNameLst>
                                      </p:cBhvr>
                                      <p:rCtr x="1667" y="-8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Workflow</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of</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PS-based</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DML</a:t>
            </a:r>
            <a:endParaRPr sz="3200" spc="-5" dirty="0">
              <a:latin typeface="微软雅黑" panose="020B0503020204020204" pitchFamily="34" charset="-122"/>
              <a:ea typeface="微软雅黑" panose="020B0503020204020204" pitchFamily="34" charset="-12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92" y="2133600"/>
            <a:ext cx="7913357" cy="3924300"/>
          </a:xfrm>
          <a:prstGeom prst="rect">
            <a:avLst/>
          </a:prstGeom>
        </p:spPr>
      </p:pic>
      <p:sp>
        <p:nvSpPr>
          <p:cNvPr id="7" name="Oval 6"/>
          <p:cNvSpPr/>
          <p:nvPr/>
        </p:nvSpPr>
        <p:spPr>
          <a:xfrm>
            <a:off x="2971800" y="2895600"/>
            <a:ext cx="1295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99770" y="3858106"/>
            <a:ext cx="1295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24400" y="4958003"/>
            <a:ext cx="1295400" cy="914400"/>
          </a:xfrm>
          <a:prstGeom prst="ellipse">
            <a:avLst/>
          </a:prstGeom>
          <a:solidFill>
            <a:schemeClr val="bg1">
              <a:lumMod val="50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29200" y="3858106"/>
            <a:ext cx="1295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59469"/>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Design</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Strategies</a:t>
            </a:r>
            <a:endParaRPr sz="3200" spc="-5"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 name="object 3"/>
              <p:cNvSpPr txBox="1"/>
              <p:nvPr/>
            </p:nvSpPr>
            <p:spPr>
              <a:xfrm>
                <a:off x="258266" y="1734439"/>
                <a:ext cx="8885734" cy="3159839"/>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To</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make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more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intelligent</a:t>
                </a:r>
                <a:r>
                  <a:rPr lang="mr-IN" altLang="zh-CN" sz="2800" b="1" spc="-5" dirty="0" smtClean="0">
                    <a:latin typeface="微软雅黑" panose="020B0503020204020204" pitchFamily="34" charset="-122"/>
                    <a:ea typeface="微软雅黑" panose="020B0503020204020204" pitchFamily="34" charset="-122"/>
                    <a:cs typeface="Times New Roman"/>
                  </a:rPr>
                  <a:t>…</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1.</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Selective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update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a:t>
                </a:r>
                <a14:m>
                  <m:oMath xmlns:m="http://schemas.openxmlformats.org/officeDocument/2006/math">
                    <m:sSup>
                      <m:sSupPr>
                        <m:ctrlPr>
                          <a:rPr lang="en-US" altLang="zh-CN" sz="2800" b="1" i="1" spc="-5" smtClean="0">
                            <a:latin typeface="Cambria Math" charset="0"/>
                            <a:ea typeface="微软雅黑" panose="020B0503020204020204" pitchFamily="34" charset="-122"/>
                            <a:cs typeface="Times New Roman"/>
                          </a:rPr>
                        </m:ctrlPr>
                      </m:sSupPr>
                      <m:e>
                        <m:r>
                          <a:rPr lang="en-US" altLang="zh-CN" sz="2800" b="1" i="1" spc="-5" smtClean="0">
                            <a:latin typeface="Cambria Math" charset="0"/>
                            <a:ea typeface="微软雅黑" panose="020B0503020204020204" pitchFamily="34" charset="-122"/>
                            <a:cs typeface="Times New Roman"/>
                          </a:rPr>
                          <m:t>𝒕</m:t>
                        </m:r>
                      </m:e>
                      <m:sup>
                        <m:r>
                          <a:rPr lang="en-US" altLang="zh-CN" sz="2800" b="1" i="1" spc="-5" smtClean="0">
                            <a:latin typeface="Cambria Math" charset="0"/>
                            <a:ea typeface="微软雅黑" panose="020B0503020204020204" pitchFamily="34" charset="-122"/>
                            <a:cs typeface="Times New Roman"/>
                          </a:rPr>
                          <m:t>𝑹</m:t>
                        </m:r>
                      </m:sup>
                    </m:sSup>
                  </m:oMath>
                </a14:m>
                <a:r>
                  <a:rPr lang="en-US" altLang="zh-CN" sz="2800" b="1" spc="-5" dirty="0" smtClean="0">
                    <a:latin typeface="微软雅黑" panose="020B0503020204020204" pitchFamily="34" charset="-122"/>
                    <a:ea typeface="微软雅黑" panose="020B0503020204020204" pitchFamily="34" charset="-122"/>
                    <a:cs typeface="Times New Roman"/>
                  </a:rPr>
                  <a:t>)</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2.</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Proactive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push</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a:t>
                </a:r>
                <a14:m>
                  <m:oMath xmlns:m="http://schemas.openxmlformats.org/officeDocument/2006/math">
                    <m:sSup>
                      <m:sSupPr>
                        <m:ctrlPr>
                          <a:rPr lang="en-US" altLang="zh-CN" sz="2800" b="1" i="1" spc="-5">
                            <a:latin typeface="Cambria Math" charset="0"/>
                            <a:ea typeface="微软雅黑" panose="020B0503020204020204" pitchFamily="34" charset="-122"/>
                            <a:cs typeface="Times New Roman"/>
                          </a:rPr>
                        </m:ctrlPr>
                      </m:sSupPr>
                      <m:e>
                        <m:r>
                          <a:rPr lang="en-US" altLang="zh-CN" sz="2800" b="1" i="1" spc="-5">
                            <a:latin typeface="Cambria Math" charset="0"/>
                            <a:ea typeface="微软雅黑" panose="020B0503020204020204" pitchFamily="34" charset="-122"/>
                            <a:cs typeface="Times New Roman"/>
                          </a:rPr>
                          <m:t>𝒕</m:t>
                        </m:r>
                      </m:e>
                      <m:sup>
                        <m:r>
                          <a:rPr lang="en-US" altLang="zh-CN" sz="2800" b="1" i="1" spc="-5" smtClean="0">
                            <a:latin typeface="Cambria Math" charset="0"/>
                            <a:ea typeface="微软雅黑" panose="020B0503020204020204" pitchFamily="34" charset="-122"/>
                            <a:cs typeface="Times New Roman"/>
                          </a:rPr>
                          <m:t>𝑰</m:t>
                        </m:r>
                      </m:sup>
                    </m:sSup>
                  </m:oMath>
                </a14:m>
                <a:r>
                  <a:rPr lang="en-US" altLang="zh-CN" sz="2800" b="1" spc="-5" dirty="0">
                    <a:latin typeface="微软雅黑" panose="020B0503020204020204" pitchFamily="34" charset="-122"/>
                    <a:ea typeface="微软雅黑" panose="020B0503020204020204" pitchFamily="34" charset="-122"/>
                    <a:cs typeface="Times New Roman"/>
                  </a:rPr>
                  <a:t>)</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3.</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Prioritized</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transmission</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a:t>
                </a:r>
                <a14:m>
                  <m:oMath xmlns:m="http://schemas.openxmlformats.org/officeDocument/2006/math">
                    <m:sSup>
                      <m:sSupPr>
                        <m:ctrlPr>
                          <a:rPr lang="en-US" altLang="zh-CN" sz="2800" b="1" i="1" spc="-5">
                            <a:latin typeface="Cambria Math" charset="0"/>
                            <a:ea typeface="微软雅黑" panose="020B0503020204020204" pitchFamily="34" charset="-122"/>
                            <a:cs typeface="Times New Roman"/>
                          </a:rPr>
                        </m:ctrlPr>
                      </m:sSupPr>
                      <m:e>
                        <m:r>
                          <a:rPr lang="en-US" altLang="zh-CN" sz="2800" b="1" i="1" spc="-5">
                            <a:latin typeface="Cambria Math" charset="0"/>
                            <a:ea typeface="微软雅黑" panose="020B0503020204020204" pitchFamily="34" charset="-122"/>
                            <a:cs typeface="Times New Roman"/>
                          </a:rPr>
                          <m:t>𝒕</m:t>
                        </m:r>
                      </m:e>
                      <m:sup>
                        <m:r>
                          <a:rPr lang="en-US" altLang="zh-CN" sz="2800" b="1" i="1" spc="-5" smtClean="0">
                            <a:latin typeface="Cambria Math" charset="0"/>
                            <a:ea typeface="微软雅黑" panose="020B0503020204020204" pitchFamily="34" charset="-122"/>
                            <a:cs typeface="Times New Roman"/>
                          </a:rPr>
                          <m:t>𝑹</m:t>
                        </m:r>
                      </m:sup>
                    </m:sSup>
                    <m:r>
                      <a:rPr lang="zh-CN" altLang="en-US" sz="2800" b="1" i="1" spc="-5">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𝒂𝒏𝒅</m:t>
                    </m:r>
                    <m:r>
                      <a:rPr lang="zh-CN" altLang="en-US" sz="2800" b="1" i="1" spc="-5" smtClean="0">
                        <a:latin typeface="Cambria Math" charset="0"/>
                        <a:ea typeface="微软雅黑" panose="020B0503020204020204" pitchFamily="34" charset="-122"/>
                        <a:cs typeface="Times New Roman"/>
                      </a:rPr>
                      <m:t> </m:t>
                    </m:r>
                    <m:sSup>
                      <m:sSupPr>
                        <m:ctrlPr>
                          <a:rPr lang="en-US" altLang="zh-CN" sz="2800" b="1" i="1" spc="-5">
                            <a:latin typeface="Cambria Math" charset="0"/>
                            <a:ea typeface="微软雅黑" panose="020B0503020204020204" pitchFamily="34" charset="-122"/>
                            <a:cs typeface="Times New Roman"/>
                          </a:rPr>
                        </m:ctrlPr>
                      </m:sSupPr>
                      <m:e>
                        <m:r>
                          <a:rPr lang="en-US" altLang="zh-CN" sz="2800" b="1" i="1" spc="-5">
                            <a:latin typeface="Cambria Math" charset="0"/>
                            <a:ea typeface="微软雅黑" panose="020B0503020204020204" pitchFamily="34" charset="-122"/>
                            <a:cs typeface="Times New Roman"/>
                          </a:rPr>
                          <m:t>𝒕</m:t>
                        </m:r>
                      </m:e>
                      <m:sup>
                        <m:r>
                          <a:rPr lang="en-US" altLang="zh-CN" sz="2800" b="1" i="1" spc="-5">
                            <a:latin typeface="Cambria Math" charset="0"/>
                            <a:ea typeface="微软雅黑" panose="020B0503020204020204" pitchFamily="34" charset="-122"/>
                            <a:cs typeface="Times New Roman"/>
                          </a:rPr>
                          <m:t>𝑰</m:t>
                        </m:r>
                      </m:sup>
                    </m:sSup>
                  </m:oMath>
                </a14:m>
                <a:r>
                  <a:rPr lang="en-US" altLang="zh-CN" sz="2800" b="1" spc="-5" dirty="0" smtClean="0">
                    <a:latin typeface="微软雅黑" panose="020B0503020204020204" pitchFamily="34" charset="-122"/>
                    <a:ea typeface="微软雅黑" panose="020B0503020204020204" pitchFamily="34" charset="-122"/>
                    <a:cs typeface="Times New Roman"/>
                  </a:rPr>
                  <a:t>)</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4.</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Unnecessary</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push</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blockage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a:t>
                </a:r>
                <a14:m>
                  <m:oMath xmlns:m="http://schemas.openxmlformats.org/officeDocument/2006/math">
                    <m:sSup>
                      <m:sSupPr>
                        <m:ctrlPr>
                          <a:rPr lang="en-US" altLang="zh-CN" sz="2800" b="1" i="1" spc="-5">
                            <a:latin typeface="Cambria Math" charset="0"/>
                            <a:ea typeface="微软雅黑" panose="020B0503020204020204" pitchFamily="34" charset="-122"/>
                            <a:cs typeface="Times New Roman"/>
                          </a:rPr>
                        </m:ctrlPr>
                      </m:sSupPr>
                      <m:e>
                        <m:r>
                          <a:rPr lang="en-US" altLang="zh-CN" sz="2800" b="1" i="1" spc="-5">
                            <a:latin typeface="Cambria Math" charset="0"/>
                            <a:ea typeface="微软雅黑" panose="020B0503020204020204" pitchFamily="34" charset="-122"/>
                            <a:cs typeface="Times New Roman"/>
                          </a:rPr>
                          <m:t>𝒕</m:t>
                        </m:r>
                      </m:e>
                      <m:sup>
                        <m:r>
                          <a:rPr lang="en-US" altLang="zh-CN" sz="2800" b="1" i="1" spc="-5" smtClean="0">
                            <a:latin typeface="Cambria Math" charset="0"/>
                            <a:ea typeface="微软雅黑" panose="020B0503020204020204" pitchFamily="34" charset="-122"/>
                            <a:cs typeface="Times New Roman"/>
                          </a:rPr>
                          <m:t>𝑺</m:t>
                        </m:r>
                      </m:sup>
                    </m:sSup>
                    <m:r>
                      <a:rPr lang="zh-CN" altLang="en-US"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𝒂𝒏𝒅</m:t>
                    </m:r>
                    <m:r>
                      <a:rPr lang="zh-CN" altLang="en-US" sz="2800" b="1" i="1" spc="-5" smtClean="0">
                        <a:latin typeface="Cambria Math" charset="0"/>
                        <a:ea typeface="微软雅黑" panose="020B0503020204020204" pitchFamily="34" charset="-122"/>
                        <a:cs typeface="Times New Roman"/>
                      </a:rPr>
                      <m:t> </m:t>
                    </m:r>
                    <m:sSup>
                      <m:sSupPr>
                        <m:ctrlPr>
                          <a:rPr lang="en-US" altLang="zh-CN" sz="2800" b="1" i="1" spc="-5">
                            <a:latin typeface="Cambria Math" charset="0"/>
                            <a:ea typeface="微软雅黑" panose="020B0503020204020204" pitchFamily="34" charset="-122"/>
                            <a:cs typeface="Times New Roman"/>
                          </a:rPr>
                        </m:ctrlPr>
                      </m:sSupPr>
                      <m:e>
                        <m:r>
                          <a:rPr lang="en-US" altLang="zh-CN" sz="2800" b="1" i="1" spc="-5">
                            <a:latin typeface="Cambria Math" charset="0"/>
                            <a:ea typeface="微软雅黑" panose="020B0503020204020204" pitchFamily="34" charset="-122"/>
                            <a:cs typeface="Times New Roman"/>
                          </a:rPr>
                          <m:t>𝒕</m:t>
                        </m:r>
                      </m:e>
                      <m:sup>
                        <m:r>
                          <a:rPr lang="en-US" altLang="zh-CN" sz="2800" b="1" i="1" spc="-5" smtClean="0">
                            <a:latin typeface="Cambria Math" charset="0"/>
                            <a:ea typeface="微软雅黑" panose="020B0503020204020204" pitchFamily="34" charset="-122"/>
                            <a:cs typeface="Times New Roman"/>
                          </a:rPr>
                          <m:t>𝑹</m:t>
                        </m:r>
                      </m:sup>
                    </m:sSup>
                  </m:oMath>
                </a14:m>
                <a:r>
                  <a:rPr lang="en-US" altLang="zh-CN" sz="2800" b="1" spc="-5" dirty="0" smtClean="0">
                    <a:latin typeface="微软雅黑" panose="020B0503020204020204" pitchFamily="34" charset="-122"/>
                    <a:ea typeface="微软雅黑" panose="020B0503020204020204" pitchFamily="34" charset="-122"/>
                    <a:cs typeface="Times New Roman"/>
                  </a:rPr>
                  <a:t>)</a:t>
                </a:r>
                <a:endParaRPr lang="zh-CN" altLang="en-US" sz="2800" b="1" spc="-5" dirty="0">
                  <a:latin typeface="微软雅黑" panose="020B0503020204020204" pitchFamily="34" charset="-122"/>
                  <a:ea typeface="微软雅黑" panose="020B0503020204020204" pitchFamily="34" charset="-122"/>
                  <a:cs typeface="Times New Roman"/>
                </a:endParaRPr>
              </a:p>
            </p:txBody>
          </p:sp>
        </mc:Choice>
        <mc:Fallback xmlns="">
          <p:sp>
            <p:nvSpPr>
              <p:cNvPr id="3" name="object 3"/>
              <p:cNvSpPr txBox="1">
                <a:spLocks noRot="1" noChangeAspect="1" noMove="1" noResize="1" noEditPoints="1" noAdjustHandles="1" noChangeArrowheads="1" noChangeShapeType="1" noTextEdit="1"/>
              </p:cNvSpPr>
              <p:nvPr/>
            </p:nvSpPr>
            <p:spPr>
              <a:xfrm>
                <a:off x="258266" y="1734439"/>
                <a:ext cx="8885734" cy="3159839"/>
              </a:xfrm>
              <a:prstGeom prst="rect">
                <a:avLst/>
              </a:prstGeom>
              <a:blipFill rotWithShape="0">
                <a:blip r:embed="rId3"/>
                <a:stretch>
                  <a:fillRect l="-1166" t="-3475" b="-5985"/>
                </a:stretch>
              </a:blipFill>
            </p:spPr>
            <p:txBody>
              <a:bodyPr/>
              <a:lstStyle/>
              <a:p>
                <a:r>
                  <a:rPr lang="en-US">
                    <a:noFill/>
                  </a:rPr>
                  <a:t> </a:t>
                </a:r>
              </a:p>
            </p:txBody>
          </p:sp>
        </mc:Fallback>
      </mc:AlternateContent>
    </p:spTree>
    <p:extLst>
      <p:ext uri="{BB962C8B-B14F-4D97-AF65-F5344CB8AC3E}">
        <p14:creationId xmlns:p14="http://schemas.microsoft.com/office/powerpoint/2010/main" val="1410319984"/>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Strategy</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1:</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Selective</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Update</a:t>
            </a:r>
            <a:endParaRPr sz="3200" spc="-5" dirty="0">
              <a:latin typeface="微软雅黑" panose="020B0503020204020204" pitchFamily="34" charset="-122"/>
              <a:ea typeface="微软雅黑" panose="020B0503020204020204" pitchFamily="34" charset="-12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67656"/>
            <a:ext cx="7086600" cy="5290344"/>
          </a:xfrm>
          <a:prstGeom prst="rect">
            <a:avLst/>
          </a:prstGeom>
        </p:spPr>
      </p:pic>
    </p:spTree>
    <p:extLst>
      <p:ext uri="{BB962C8B-B14F-4D97-AF65-F5344CB8AC3E}">
        <p14:creationId xmlns:p14="http://schemas.microsoft.com/office/powerpoint/2010/main" val="59705694"/>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Strategy</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1:</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Selective</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Update</a:t>
            </a:r>
            <a:endParaRPr sz="3200" spc="-5" dirty="0">
              <a:latin typeface="微软雅黑" panose="020B0503020204020204" pitchFamily="34" charset="-122"/>
              <a:ea typeface="微软雅黑" panose="020B0503020204020204" pitchFamily="34" charset="-122"/>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50" y="2514600"/>
            <a:ext cx="7327900" cy="3365500"/>
          </a:xfrm>
          <a:prstGeom prst="rect">
            <a:avLst/>
          </a:prstGeom>
        </p:spPr>
      </p:pic>
      <mc:AlternateContent xmlns:mc="http://schemas.openxmlformats.org/markup-compatibility/2006" xmlns:a14="http://schemas.microsoft.com/office/drawing/2010/main">
        <mc:Choice Requires="a14">
          <p:sp>
            <p:nvSpPr>
              <p:cNvPr id="5" name="object 3"/>
              <p:cNvSpPr txBox="1"/>
              <p:nvPr/>
            </p:nvSpPr>
            <p:spPr>
              <a:xfrm>
                <a:off x="457200" y="1736034"/>
                <a:ext cx="8885734" cy="471668"/>
              </a:xfrm>
              <a:prstGeom prst="rect">
                <a:avLst/>
              </a:prstGeom>
            </p:spPr>
            <p:txBody>
              <a:bodyPr vert="horz" wrap="square" lIns="0" tIns="0" rIns="0" bIns="0" rtlCol="0">
                <a:spAutoFit/>
              </a:bodyPr>
              <a:lstStyle/>
              <a:p>
                <a:pPr marL="12700">
                  <a:lnSpc>
                    <a:spcPct val="100000"/>
                  </a:lnSpc>
                  <a:spcBef>
                    <a:spcPts val="1925"/>
                  </a:spcBef>
                  <a:buClr>
                    <a:srgbClr val="3333CC"/>
                  </a:buClr>
                  <a:buSzPct val="58928"/>
                  <a:tabLst>
                    <a:tab pos="354965" algn="l"/>
                    <a:tab pos="355600" algn="l"/>
                  </a:tabLst>
                </a:pPr>
                <a14:m>
                  <m:oMathPara xmlns:m="http://schemas.openxmlformats.org/officeDocument/2006/math">
                    <m:oMathParaPr>
                      <m:jc m:val="left"/>
                    </m:oMathParaPr>
                    <m:oMath xmlns:m="http://schemas.openxmlformats.org/officeDocument/2006/math">
                      <m:r>
                        <a:rPr lang="en-US" altLang="zh-CN" sz="2800" b="1" i="1" spc="-5" smtClean="0">
                          <a:latin typeface="Cambria Math" charset="0"/>
                          <a:ea typeface="微软雅黑" panose="020B0503020204020204" pitchFamily="34" charset="-122"/>
                          <a:cs typeface="Times New Roman"/>
                        </a:rPr>
                        <m:t>𝑷𝑼</m:t>
                      </m:r>
                      <m:d>
                        <m:dPr>
                          <m:ctrlPr>
                            <a:rPr lang="en-US" altLang="zh-CN" sz="2800" b="1" i="1" spc="-5" smtClean="0">
                              <a:latin typeface="Cambria Math" charset="0"/>
                              <a:ea typeface="微软雅黑" panose="020B0503020204020204" pitchFamily="34" charset="-122"/>
                              <a:cs typeface="Times New Roman"/>
                            </a:rPr>
                          </m:ctrlPr>
                        </m:dPr>
                        <m:e>
                          <m:r>
                            <a:rPr lang="en-US" altLang="zh-CN" sz="2800" b="1" i="1" spc="-5" smtClean="0">
                              <a:latin typeface="Cambria Math" charset="0"/>
                              <a:ea typeface="微软雅黑" panose="020B0503020204020204" pitchFamily="34" charset="-122"/>
                              <a:cs typeface="Times New Roman"/>
                            </a:rPr>
                            <m:t>𝒊</m:t>
                          </m:r>
                          <m:r>
                            <a:rPr lang="en-US" altLang="zh-CN" sz="2800" b="1" i="1" spc="-5" smtClean="0">
                              <a:latin typeface="Cambria Math" charset="0"/>
                              <a:ea typeface="微软雅黑" panose="020B0503020204020204" pitchFamily="34" charset="-122"/>
                              <a:cs typeface="Times New Roman"/>
                            </a:rPr>
                            <m:t>,</m:t>
                          </m:r>
                          <m:r>
                            <a:rPr lang="en-US" altLang="zh-CN" sz="2800" b="1" i="1" spc="-5" smtClean="0">
                              <a:latin typeface="Cambria Math" charset="0"/>
                              <a:ea typeface="微软雅黑" panose="020B0503020204020204" pitchFamily="34" charset="-122"/>
                              <a:cs typeface="Times New Roman"/>
                            </a:rPr>
                            <m:t>𝒋</m:t>
                          </m:r>
                        </m:e>
                      </m:d>
                      <m:r>
                        <a:rPr lang="en-US" altLang="zh-CN"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𝒅𝒆𝒏𝒐𝒕𝒆𝒔</m:t>
                      </m:r>
                      <m:r>
                        <a:rPr lang="en-US" altLang="zh-CN" sz="2800" b="1" i="1" spc="-5" smtClean="0">
                          <a:latin typeface="Cambria Math" charset="0"/>
                          <a:ea typeface="微软雅黑" panose="020B0503020204020204" pitchFamily="34" charset="-122"/>
                          <a:cs typeface="Times New Roman"/>
                        </a:rPr>
                        <m:t> </m:t>
                      </m:r>
                      <m:sSub>
                        <m:sSubPr>
                          <m:ctrlPr>
                            <a:rPr lang="en-US" altLang="zh-CN" sz="2800" b="1" i="1" spc="-5" smtClean="0">
                              <a:latin typeface="Cambria Math" charset="0"/>
                              <a:ea typeface="微软雅黑" panose="020B0503020204020204" pitchFamily="34" charset="-122"/>
                              <a:cs typeface="Times New Roman"/>
                            </a:rPr>
                          </m:ctrlPr>
                        </m:sSubPr>
                        <m:e>
                          <m:r>
                            <a:rPr lang="en-US" altLang="zh-CN" sz="2800" b="1" i="1" spc="-5" smtClean="0">
                              <a:latin typeface="Cambria Math" charset="0"/>
                              <a:ea typeface="微软雅黑" panose="020B0503020204020204" pitchFamily="34" charset="-122"/>
                              <a:cs typeface="Times New Roman"/>
                            </a:rPr>
                            <m:t>𝑷𝑼</m:t>
                          </m:r>
                        </m:e>
                        <m:sub>
                          <m:r>
                            <a:rPr lang="en-US" altLang="zh-CN" sz="2800" b="1" i="1" spc="-5" smtClean="0">
                              <a:latin typeface="Cambria Math" charset="0"/>
                              <a:ea typeface="微软雅黑" panose="020B0503020204020204" pitchFamily="34" charset="-122"/>
                              <a:cs typeface="Times New Roman"/>
                            </a:rPr>
                            <m:t>𝒋</m:t>
                          </m:r>
                        </m:sub>
                      </m:sSub>
                      <m:r>
                        <a:rPr lang="en-US" altLang="zh-CN"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𝒊𝒏</m:t>
                      </m:r>
                      <m:r>
                        <a:rPr lang="en-US" altLang="zh-CN" sz="2800" b="1" i="1" spc="-5" smtClean="0">
                          <a:latin typeface="Cambria Math" charset="0"/>
                          <a:ea typeface="微软雅黑" panose="020B0503020204020204" pitchFamily="34" charset="-122"/>
                          <a:cs typeface="Times New Roman"/>
                        </a:rPr>
                        <m:t>  </m:t>
                      </m:r>
                      <m:sSub>
                        <m:sSubPr>
                          <m:ctrlPr>
                            <a:rPr lang="en-US" altLang="zh-CN" sz="2800" b="1" i="1" spc="-5" smtClean="0">
                              <a:latin typeface="Cambria Math" charset="0"/>
                              <a:ea typeface="微软雅黑" panose="020B0503020204020204" pitchFamily="34" charset="-122"/>
                              <a:cs typeface="Times New Roman"/>
                            </a:rPr>
                          </m:ctrlPr>
                        </m:sSubPr>
                        <m:e>
                          <m:r>
                            <a:rPr lang="en-US" altLang="zh-CN" sz="2800" b="1" i="1" spc="-5" smtClean="0">
                              <a:latin typeface="Cambria Math" charset="0"/>
                              <a:ea typeface="微软雅黑" panose="020B0503020204020204" pitchFamily="34" charset="-122"/>
                              <a:cs typeface="Times New Roman"/>
                            </a:rPr>
                            <m:t>𝑰𝒕𝒆𝒓𝒂𝒕𝒊𝒐𝒏</m:t>
                          </m:r>
                        </m:e>
                        <m:sub>
                          <m:r>
                            <a:rPr lang="en-US" altLang="zh-CN" sz="2800" b="1" i="1" spc="-5" smtClean="0">
                              <a:latin typeface="Cambria Math" charset="0"/>
                              <a:ea typeface="微软雅黑" panose="020B0503020204020204" pitchFamily="34" charset="-122"/>
                              <a:cs typeface="Times New Roman"/>
                            </a:rPr>
                            <m:t>𝒊</m:t>
                          </m:r>
                        </m:sub>
                      </m:sSub>
                    </m:oMath>
                  </m:oMathPara>
                </a14:m>
                <a:endParaRPr lang="zh-CN" altLang="en-US" sz="2800" b="1" spc="-5" dirty="0" smtClean="0">
                  <a:latin typeface="微软雅黑" panose="020B0503020204020204" pitchFamily="34" charset="-122"/>
                  <a:ea typeface="微软雅黑" panose="020B0503020204020204" pitchFamily="34" charset="-122"/>
                  <a:cs typeface="Times New Roman"/>
                </a:endParaRPr>
              </a:p>
            </p:txBody>
          </p:sp>
        </mc:Choice>
        <mc:Fallback xmlns="">
          <p:sp>
            <p:nvSpPr>
              <p:cNvPr id="5" name="object 3"/>
              <p:cNvSpPr txBox="1">
                <a:spLocks noRot="1" noChangeAspect="1" noMove="1" noResize="1" noEditPoints="1" noAdjustHandles="1" noChangeArrowheads="1" noChangeShapeType="1" noTextEdit="1"/>
              </p:cNvSpPr>
              <p:nvPr/>
            </p:nvSpPr>
            <p:spPr>
              <a:xfrm>
                <a:off x="457200" y="1736034"/>
                <a:ext cx="8885734" cy="471668"/>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8659629"/>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Strategy</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1:</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Selective</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Update</a:t>
            </a:r>
            <a:endParaRPr sz="3200" spc="-5"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5" name="object 3"/>
              <p:cNvSpPr txBox="1"/>
              <p:nvPr/>
            </p:nvSpPr>
            <p:spPr>
              <a:xfrm>
                <a:off x="457200" y="1736034"/>
                <a:ext cx="8885734" cy="471668"/>
              </a:xfrm>
              <a:prstGeom prst="rect">
                <a:avLst/>
              </a:prstGeom>
            </p:spPr>
            <p:txBody>
              <a:bodyPr vert="horz" wrap="square" lIns="0" tIns="0" rIns="0" bIns="0" rtlCol="0">
                <a:spAutoFit/>
              </a:bodyPr>
              <a:lstStyle/>
              <a:p>
                <a:pPr marL="12700">
                  <a:lnSpc>
                    <a:spcPct val="100000"/>
                  </a:lnSpc>
                  <a:spcBef>
                    <a:spcPts val="1925"/>
                  </a:spcBef>
                  <a:buClr>
                    <a:srgbClr val="3333CC"/>
                  </a:buClr>
                  <a:buSzPct val="58928"/>
                  <a:tabLst>
                    <a:tab pos="354965" algn="l"/>
                    <a:tab pos="355600" algn="l"/>
                  </a:tabLst>
                </a:pPr>
                <a14:m>
                  <m:oMathPara xmlns:m="http://schemas.openxmlformats.org/officeDocument/2006/math">
                    <m:oMathParaPr>
                      <m:jc m:val="left"/>
                    </m:oMathParaPr>
                    <m:oMath xmlns:m="http://schemas.openxmlformats.org/officeDocument/2006/math">
                      <m:r>
                        <a:rPr lang="en-US" altLang="zh-CN" sz="2800" b="1" i="1" spc="-5" smtClean="0">
                          <a:latin typeface="Cambria Math" charset="0"/>
                          <a:ea typeface="微软雅黑" panose="020B0503020204020204" pitchFamily="34" charset="-122"/>
                          <a:cs typeface="Times New Roman"/>
                        </a:rPr>
                        <m:t>𝑷𝑼</m:t>
                      </m:r>
                      <m:d>
                        <m:dPr>
                          <m:ctrlPr>
                            <a:rPr lang="en-US" altLang="zh-CN" sz="2800" b="1" i="1" spc="-5" smtClean="0">
                              <a:latin typeface="Cambria Math" charset="0"/>
                              <a:ea typeface="微软雅黑" panose="020B0503020204020204" pitchFamily="34" charset="-122"/>
                              <a:cs typeface="Times New Roman"/>
                            </a:rPr>
                          </m:ctrlPr>
                        </m:dPr>
                        <m:e>
                          <m:r>
                            <a:rPr lang="en-US" altLang="zh-CN" sz="2800" b="1" i="1" spc="-5" smtClean="0">
                              <a:latin typeface="Cambria Math" charset="0"/>
                              <a:ea typeface="微软雅黑" panose="020B0503020204020204" pitchFamily="34" charset="-122"/>
                              <a:cs typeface="Times New Roman"/>
                            </a:rPr>
                            <m:t>𝒊</m:t>
                          </m:r>
                          <m:r>
                            <a:rPr lang="en-US" altLang="zh-CN" sz="2800" b="1" i="1" spc="-5" smtClean="0">
                              <a:latin typeface="Cambria Math" charset="0"/>
                              <a:ea typeface="微软雅黑" panose="020B0503020204020204" pitchFamily="34" charset="-122"/>
                              <a:cs typeface="Times New Roman"/>
                            </a:rPr>
                            <m:t>,</m:t>
                          </m:r>
                          <m:r>
                            <a:rPr lang="en-US" altLang="zh-CN" sz="2800" b="1" i="1" spc="-5" smtClean="0">
                              <a:latin typeface="Cambria Math" charset="0"/>
                              <a:ea typeface="微软雅黑" panose="020B0503020204020204" pitchFamily="34" charset="-122"/>
                              <a:cs typeface="Times New Roman"/>
                            </a:rPr>
                            <m:t>𝒋</m:t>
                          </m:r>
                        </m:e>
                      </m:d>
                      <m:r>
                        <a:rPr lang="en-US" altLang="zh-CN"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𝒅𝒆𝒏𝒐𝒕𝒆𝒔</m:t>
                      </m:r>
                      <m:r>
                        <a:rPr lang="en-US" altLang="zh-CN" sz="2800" b="1" i="1" spc="-5" smtClean="0">
                          <a:latin typeface="Cambria Math" charset="0"/>
                          <a:ea typeface="微软雅黑" panose="020B0503020204020204" pitchFamily="34" charset="-122"/>
                          <a:cs typeface="Times New Roman"/>
                        </a:rPr>
                        <m:t> </m:t>
                      </m:r>
                      <m:sSub>
                        <m:sSubPr>
                          <m:ctrlPr>
                            <a:rPr lang="en-US" altLang="zh-CN" sz="2800" b="1" i="1" spc="-5" smtClean="0">
                              <a:latin typeface="Cambria Math" charset="0"/>
                              <a:ea typeface="微软雅黑" panose="020B0503020204020204" pitchFamily="34" charset="-122"/>
                              <a:cs typeface="Times New Roman"/>
                            </a:rPr>
                          </m:ctrlPr>
                        </m:sSubPr>
                        <m:e>
                          <m:r>
                            <a:rPr lang="en-US" altLang="zh-CN" sz="2800" b="1" i="1" spc="-5" smtClean="0">
                              <a:latin typeface="Cambria Math" charset="0"/>
                              <a:ea typeface="微软雅黑" panose="020B0503020204020204" pitchFamily="34" charset="-122"/>
                              <a:cs typeface="Times New Roman"/>
                            </a:rPr>
                            <m:t>𝑷𝑼</m:t>
                          </m:r>
                        </m:e>
                        <m:sub>
                          <m:r>
                            <a:rPr lang="en-US" altLang="zh-CN" sz="2800" b="1" i="1" spc="-5" smtClean="0">
                              <a:latin typeface="Cambria Math" charset="0"/>
                              <a:ea typeface="微软雅黑" panose="020B0503020204020204" pitchFamily="34" charset="-122"/>
                              <a:cs typeface="Times New Roman"/>
                            </a:rPr>
                            <m:t>𝒋</m:t>
                          </m:r>
                        </m:sub>
                      </m:sSub>
                      <m:r>
                        <a:rPr lang="en-US" altLang="zh-CN"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𝒊𝒏</m:t>
                      </m:r>
                      <m:r>
                        <a:rPr lang="en-US" altLang="zh-CN" sz="2800" b="1" i="1" spc="-5" smtClean="0">
                          <a:latin typeface="Cambria Math" charset="0"/>
                          <a:ea typeface="微软雅黑" panose="020B0503020204020204" pitchFamily="34" charset="-122"/>
                          <a:cs typeface="Times New Roman"/>
                        </a:rPr>
                        <m:t>  </m:t>
                      </m:r>
                      <m:sSub>
                        <m:sSubPr>
                          <m:ctrlPr>
                            <a:rPr lang="en-US" altLang="zh-CN" sz="2800" b="1" i="1" spc="-5" smtClean="0">
                              <a:latin typeface="Cambria Math" charset="0"/>
                              <a:ea typeface="微软雅黑" panose="020B0503020204020204" pitchFamily="34" charset="-122"/>
                              <a:cs typeface="Times New Roman"/>
                            </a:rPr>
                          </m:ctrlPr>
                        </m:sSubPr>
                        <m:e>
                          <m:r>
                            <a:rPr lang="en-US" altLang="zh-CN" sz="2800" b="1" i="1" spc="-5" smtClean="0">
                              <a:latin typeface="Cambria Math" charset="0"/>
                              <a:ea typeface="微软雅黑" panose="020B0503020204020204" pitchFamily="34" charset="-122"/>
                              <a:cs typeface="Times New Roman"/>
                            </a:rPr>
                            <m:t>𝑰𝒕𝒆𝒓𝒂𝒕𝒊𝒐𝒏</m:t>
                          </m:r>
                        </m:e>
                        <m:sub>
                          <m:r>
                            <a:rPr lang="en-US" altLang="zh-CN" sz="2800" b="1" i="1" spc="-5" smtClean="0">
                              <a:latin typeface="Cambria Math" charset="0"/>
                              <a:ea typeface="微软雅黑" panose="020B0503020204020204" pitchFamily="34" charset="-122"/>
                              <a:cs typeface="Times New Roman"/>
                            </a:rPr>
                            <m:t>𝒊</m:t>
                          </m:r>
                        </m:sub>
                      </m:sSub>
                    </m:oMath>
                  </m:oMathPara>
                </a14:m>
                <a:endParaRPr lang="zh-CN" altLang="en-US" sz="2800" b="1" spc="-5" dirty="0" smtClean="0">
                  <a:latin typeface="微软雅黑" panose="020B0503020204020204" pitchFamily="34" charset="-122"/>
                  <a:ea typeface="微软雅黑" panose="020B0503020204020204" pitchFamily="34" charset="-122"/>
                  <a:cs typeface="Times New Roman"/>
                </a:endParaRPr>
              </a:p>
            </p:txBody>
          </p:sp>
        </mc:Choice>
        <mc:Fallback xmlns="">
          <p:sp>
            <p:nvSpPr>
              <p:cNvPr id="5" name="object 3"/>
              <p:cNvSpPr txBox="1">
                <a:spLocks noRot="1" noChangeAspect="1" noMove="1" noResize="1" noEditPoints="1" noAdjustHandles="1" noChangeArrowheads="1" noChangeShapeType="1" noTextEdit="1"/>
              </p:cNvSpPr>
              <p:nvPr/>
            </p:nvSpPr>
            <p:spPr>
              <a:xfrm>
                <a:off x="457200" y="1736034"/>
                <a:ext cx="8885734" cy="471668"/>
              </a:xfrm>
              <a:prstGeom prst="rect">
                <a:avLst/>
              </a:prstGeom>
              <a:blipFill rotWithShape="0">
                <a:blip r:embed="rId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753951"/>
            <a:ext cx="7882030" cy="2961049"/>
          </a:xfrm>
          <a:prstGeom prst="rect">
            <a:avLst/>
          </a:prstGeom>
        </p:spPr>
      </p:pic>
    </p:spTree>
    <p:extLst>
      <p:ext uri="{BB962C8B-B14F-4D97-AF65-F5344CB8AC3E}">
        <p14:creationId xmlns:p14="http://schemas.microsoft.com/office/powerpoint/2010/main" val="2004406310"/>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Strategy</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1:</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Selective</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Update</a:t>
            </a:r>
            <a:endParaRPr sz="3200" spc="-5" dirty="0">
              <a:latin typeface="微软雅黑" panose="020B0503020204020204" pitchFamily="34" charset="-122"/>
              <a:ea typeface="微软雅黑" panose="020B0503020204020204" pitchFamily="34" charset="-122"/>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50" y="2514600"/>
            <a:ext cx="7327900" cy="3365500"/>
          </a:xfrm>
          <a:prstGeom prst="rect">
            <a:avLst/>
          </a:prstGeom>
        </p:spPr>
      </p:pic>
      <mc:AlternateContent xmlns:mc="http://schemas.openxmlformats.org/markup-compatibility/2006" xmlns:a14="http://schemas.microsoft.com/office/drawing/2010/main">
        <mc:Choice Requires="a14">
          <p:sp>
            <p:nvSpPr>
              <p:cNvPr id="5" name="object 3"/>
              <p:cNvSpPr txBox="1"/>
              <p:nvPr/>
            </p:nvSpPr>
            <p:spPr>
              <a:xfrm>
                <a:off x="457200" y="1736034"/>
                <a:ext cx="8885734" cy="471668"/>
              </a:xfrm>
              <a:prstGeom prst="rect">
                <a:avLst/>
              </a:prstGeom>
            </p:spPr>
            <p:txBody>
              <a:bodyPr vert="horz" wrap="square" lIns="0" tIns="0" rIns="0" bIns="0" rtlCol="0">
                <a:spAutoFit/>
              </a:bodyPr>
              <a:lstStyle/>
              <a:p>
                <a:pPr marL="12700">
                  <a:lnSpc>
                    <a:spcPct val="100000"/>
                  </a:lnSpc>
                  <a:spcBef>
                    <a:spcPts val="1925"/>
                  </a:spcBef>
                  <a:buClr>
                    <a:srgbClr val="3333CC"/>
                  </a:buClr>
                  <a:buSzPct val="58928"/>
                  <a:tabLst>
                    <a:tab pos="354965" algn="l"/>
                    <a:tab pos="355600" algn="l"/>
                  </a:tabLst>
                </a:pPr>
                <a14:m>
                  <m:oMathPara xmlns:m="http://schemas.openxmlformats.org/officeDocument/2006/math">
                    <m:oMathParaPr>
                      <m:jc m:val="left"/>
                    </m:oMathParaPr>
                    <m:oMath xmlns:m="http://schemas.openxmlformats.org/officeDocument/2006/math">
                      <m:r>
                        <a:rPr lang="en-US" altLang="zh-CN" sz="2800" b="1" i="1" spc="-5" smtClean="0">
                          <a:latin typeface="Cambria Math" charset="0"/>
                          <a:ea typeface="微软雅黑" panose="020B0503020204020204" pitchFamily="34" charset="-122"/>
                          <a:cs typeface="Times New Roman"/>
                        </a:rPr>
                        <m:t>𝑷𝑼</m:t>
                      </m:r>
                      <m:d>
                        <m:dPr>
                          <m:ctrlPr>
                            <a:rPr lang="en-US" altLang="zh-CN" sz="2800" b="1" i="1" spc="-5" smtClean="0">
                              <a:latin typeface="Cambria Math" charset="0"/>
                              <a:ea typeface="微软雅黑" panose="020B0503020204020204" pitchFamily="34" charset="-122"/>
                              <a:cs typeface="Times New Roman"/>
                            </a:rPr>
                          </m:ctrlPr>
                        </m:dPr>
                        <m:e>
                          <m:r>
                            <a:rPr lang="en-US" altLang="zh-CN" sz="2800" b="1" i="1" spc="-5" smtClean="0">
                              <a:latin typeface="Cambria Math" charset="0"/>
                              <a:ea typeface="微软雅黑" panose="020B0503020204020204" pitchFamily="34" charset="-122"/>
                              <a:cs typeface="Times New Roman"/>
                            </a:rPr>
                            <m:t>𝒊</m:t>
                          </m:r>
                          <m:r>
                            <a:rPr lang="en-US" altLang="zh-CN" sz="2800" b="1" i="1" spc="-5" smtClean="0">
                              <a:latin typeface="Cambria Math" charset="0"/>
                              <a:ea typeface="微软雅黑" panose="020B0503020204020204" pitchFamily="34" charset="-122"/>
                              <a:cs typeface="Times New Roman"/>
                            </a:rPr>
                            <m:t>,</m:t>
                          </m:r>
                          <m:r>
                            <a:rPr lang="en-US" altLang="zh-CN" sz="2800" b="1" i="1" spc="-5" smtClean="0">
                              <a:latin typeface="Cambria Math" charset="0"/>
                              <a:ea typeface="微软雅黑" panose="020B0503020204020204" pitchFamily="34" charset="-122"/>
                              <a:cs typeface="Times New Roman"/>
                            </a:rPr>
                            <m:t>𝒋</m:t>
                          </m:r>
                        </m:e>
                      </m:d>
                      <m:r>
                        <a:rPr lang="en-US" altLang="zh-CN"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𝒅𝒆𝒏𝒐𝒕𝒆𝒔</m:t>
                      </m:r>
                      <m:r>
                        <a:rPr lang="en-US" altLang="zh-CN" sz="2800" b="1" i="1" spc="-5" smtClean="0">
                          <a:latin typeface="Cambria Math" charset="0"/>
                          <a:ea typeface="微软雅黑" panose="020B0503020204020204" pitchFamily="34" charset="-122"/>
                          <a:cs typeface="Times New Roman"/>
                        </a:rPr>
                        <m:t> </m:t>
                      </m:r>
                      <m:sSub>
                        <m:sSubPr>
                          <m:ctrlPr>
                            <a:rPr lang="en-US" altLang="zh-CN" sz="2800" b="1" i="1" spc="-5" smtClean="0">
                              <a:latin typeface="Cambria Math" charset="0"/>
                              <a:ea typeface="微软雅黑" panose="020B0503020204020204" pitchFamily="34" charset="-122"/>
                              <a:cs typeface="Times New Roman"/>
                            </a:rPr>
                          </m:ctrlPr>
                        </m:sSubPr>
                        <m:e>
                          <m:r>
                            <a:rPr lang="en-US" altLang="zh-CN" sz="2800" b="1" i="1" spc="-5" smtClean="0">
                              <a:latin typeface="Cambria Math" charset="0"/>
                              <a:ea typeface="微软雅黑" panose="020B0503020204020204" pitchFamily="34" charset="-122"/>
                              <a:cs typeface="Times New Roman"/>
                            </a:rPr>
                            <m:t>𝑷𝑼</m:t>
                          </m:r>
                        </m:e>
                        <m:sub>
                          <m:r>
                            <a:rPr lang="en-US" altLang="zh-CN" sz="2800" b="1" i="1" spc="-5" smtClean="0">
                              <a:latin typeface="Cambria Math" charset="0"/>
                              <a:ea typeface="微软雅黑" panose="020B0503020204020204" pitchFamily="34" charset="-122"/>
                              <a:cs typeface="Times New Roman"/>
                            </a:rPr>
                            <m:t>𝒋</m:t>
                          </m:r>
                        </m:sub>
                      </m:sSub>
                      <m:r>
                        <a:rPr lang="en-US" altLang="zh-CN"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𝒊𝒏</m:t>
                      </m:r>
                      <m:r>
                        <a:rPr lang="en-US" altLang="zh-CN" sz="2800" b="1" i="1" spc="-5" smtClean="0">
                          <a:latin typeface="Cambria Math" charset="0"/>
                          <a:ea typeface="微软雅黑" panose="020B0503020204020204" pitchFamily="34" charset="-122"/>
                          <a:cs typeface="Times New Roman"/>
                        </a:rPr>
                        <m:t>  </m:t>
                      </m:r>
                      <m:sSub>
                        <m:sSubPr>
                          <m:ctrlPr>
                            <a:rPr lang="en-US" altLang="zh-CN" sz="2800" b="1" i="1" spc="-5" smtClean="0">
                              <a:latin typeface="Cambria Math" charset="0"/>
                              <a:ea typeface="微软雅黑" panose="020B0503020204020204" pitchFamily="34" charset="-122"/>
                              <a:cs typeface="Times New Roman"/>
                            </a:rPr>
                          </m:ctrlPr>
                        </m:sSubPr>
                        <m:e>
                          <m:r>
                            <a:rPr lang="en-US" altLang="zh-CN" sz="2800" b="1" i="1" spc="-5" smtClean="0">
                              <a:latin typeface="Cambria Math" charset="0"/>
                              <a:ea typeface="微软雅黑" panose="020B0503020204020204" pitchFamily="34" charset="-122"/>
                              <a:cs typeface="Times New Roman"/>
                            </a:rPr>
                            <m:t>𝑰𝒕𝒆𝒓𝒂𝒕𝒊𝒐𝒏</m:t>
                          </m:r>
                        </m:e>
                        <m:sub>
                          <m:r>
                            <a:rPr lang="en-US" altLang="zh-CN" sz="2800" b="1" i="1" spc="-5" smtClean="0">
                              <a:latin typeface="Cambria Math" charset="0"/>
                              <a:ea typeface="微软雅黑" panose="020B0503020204020204" pitchFamily="34" charset="-122"/>
                              <a:cs typeface="Times New Roman"/>
                            </a:rPr>
                            <m:t>𝒊</m:t>
                          </m:r>
                        </m:sub>
                      </m:sSub>
                    </m:oMath>
                  </m:oMathPara>
                </a14:m>
                <a:endParaRPr lang="zh-CN" altLang="en-US" sz="2800" b="1" spc="-5" dirty="0" smtClean="0">
                  <a:latin typeface="微软雅黑" panose="020B0503020204020204" pitchFamily="34" charset="-122"/>
                  <a:ea typeface="微软雅黑" panose="020B0503020204020204" pitchFamily="34" charset="-122"/>
                  <a:cs typeface="Times New Roman"/>
                </a:endParaRPr>
              </a:p>
            </p:txBody>
          </p:sp>
        </mc:Choice>
        <mc:Fallback xmlns="">
          <p:sp>
            <p:nvSpPr>
              <p:cNvPr id="5" name="object 3"/>
              <p:cNvSpPr txBox="1">
                <a:spLocks noRot="1" noChangeAspect="1" noMove="1" noResize="1" noEditPoints="1" noAdjustHandles="1" noChangeArrowheads="1" noChangeShapeType="1" noTextEdit="1"/>
              </p:cNvSpPr>
              <p:nvPr/>
            </p:nvSpPr>
            <p:spPr>
              <a:xfrm>
                <a:off x="457200" y="1736034"/>
                <a:ext cx="8885734" cy="471668"/>
              </a:xfrm>
              <a:prstGeom prst="rect">
                <a:avLst/>
              </a:prstGeom>
              <a:blipFill rotWithShape="0">
                <a:blip r:embed="rId5"/>
                <a:stretch>
                  <a:fillRect/>
                </a:stretch>
              </a:blipFill>
            </p:spPr>
            <p:txBody>
              <a:bodyPr/>
              <a:lstStyle/>
              <a:p>
                <a:r>
                  <a:rPr lang="en-US">
                    <a:noFill/>
                  </a:rPr>
                  <a:t> </a:t>
                </a:r>
              </a:p>
            </p:txBody>
          </p:sp>
        </mc:Fallback>
      </mc:AlternateContent>
      <p:sp>
        <p:nvSpPr>
          <p:cNvPr id="6" name="Oval 5"/>
          <p:cNvSpPr/>
          <p:nvPr/>
        </p:nvSpPr>
        <p:spPr>
          <a:xfrm>
            <a:off x="908051" y="2543354"/>
            <a:ext cx="1606550" cy="657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43994" y="5198613"/>
            <a:ext cx="1606550" cy="657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3818467" y="2871876"/>
            <a:ext cx="905933" cy="8382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873776"/>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Strategy</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a:latin typeface="微软雅黑" panose="020B0503020204020204" pitchFamily="34" charset="-122"/>
                <a:ea typeface="微软雅黑" panose="020B0503020204020204" pitchFamily="34" charset="-122"/>
              </a:rPr>
              <a:t>2</a:t>
            </a:r>
            <a:r>
              <a:rPr lang="en-US" altLang="zh-CN" sz="3200" spc="-5" dirty="0" smtClean="0">
                <a:latin typeface="微软雅黑" panose="020B0503020204020204" pitchFamily="34" charset="-122"/>
                <a:ea typeface="微软雅黑" panose="020B0503020204020204" pitchFamily="34" charset="-122"/>
              </a:rPr>
              <a:t>:</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Proactive Push</a:t>
            </a:r>
            <a:endParaRPr sz="3200" spc="-5"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5" name="object 3"/>
              <p:cNvSpPr txBox="1"/>
              <p:nvPr/>
            </p:nvSpPr>
            <p:spPr>
              <a:xfrm>
                <a:off x="457200" y="1736034"/>
                <a:ext cx="8885734" cy="471668"/>
              </a:xfrm>
              <a:prstGeom prst="rect">
                <a:avLst/>
              </a:prstGeom>
            </p:spPr>
            <p:txBody>
              <a:bodyPr vert="horz" wrap="square" lIns="0" tIns="0" rIns="0" bIns="0" rtlCol="0">
                <a:spAutoFit/>
              </a:bodyPr>
              <a:lstStyle/>
              <a:p>
                <a:pPr marL="12700">
                  <a:lnSpc>
                    <a:spcPct val="100000"/>
                  </a:lnSpc>
                  <a:spcBef>
                    <a:spcPts val="1925"/>
                  </a:spcBef>
                  <a:buClr>
                    <a:srgbClr val="3333CC"/>
                  </a:buClr>
                  <a:buSzPct val="58928"/>
                  <a:tabLst>
                    <a:tab pos="354965" algn="l"/>
                    <a:tab pos="355600" algn="l"/>
                  </a:tabLst>
                </a:pPr>
                <a14:m>
                  <m:oMathPara xmlns:m="http://schemas.openxmlformats.org/officeDocument/2006/math">
                    <m:oMathParaPr>
                      <m:jc m:val="left"/>
                    </m:oMathParaPr>
                    <m:oMath xmlns:m="http://schemas.openxmlformats.org/officeDocument/2006/math">
                      <m:r>
                        <a:rPr lang="en-US" altLang="zh-CN" sz="2800" b="1" i="1" spc="-5" smtClean="0">
                          <a:latin typeface="Cambria Math" charset="0"/>
                          <a:ea typeface="微软雅黑" panose="020B0503020204020204" pitchFamily="34" charset="-122"/>
                          <a:cs typeface="Times New Roman"/>
                        </a:rPr>
                        <m:t>𝑷𝑼</m:t>
                      </m:r>
                      <m:d>
                        <m:dPr>
                          <m:ctrlPr>
                            <a:rPr lang="en-US" altLang="zh-CN" sz="2800" b="1" i="1" spc="-5" smtClean="0">
                              <a:latin typeface="Cambria Math" charset="0"/>
                              <a:ea typeface="微软雅黑" panose="020B0503020204020204" pitchFamily="34" charset="-122"/>
                              <a:cs typeface="Times New Roman"/>
                            </a:rPr>
                          </m:ctrlPr>
                        </m:dPr>
                        <m:e>
                          <m:r>
                            <a:rPr lang="en-US" altLang="zh-CN" sz="2800" b="1" i="1" spc="-5" smtClean="0">
                              <a:latin typeface="Cambria Math" charset="0"/>
                              <a:ea typeface="微软雅黑" panose="020B0503020204020204" pitchFamily="34" charset="-122"/>
                              <a:cs typeface="Times New Roman"/>
                            </a:rPr>
                            <m:t>𝒊</m:t>
                          </m:r>
                          <m:r>
                            <a:rPr lang="en-US" altLang="zh-CN" sz="2800" b="1" i="1" spc="-5" smtClean="0">
                              <a:latin typeface="Cambria Math" charset="0"/>
                              <a:ea typeface="微软雅黑" panose="020B0503020204020204" pitchFamily="34" charset="-122"/>
                              <a:cs typeface="Times New Roman"/>
                            </a:rPr>
                            <m:t>,</m:t>
                          </m:r>
                          <m:r>
                            <a:rPr lang="en-US" altLang="zh-CN" sz="2800" b="1" i="1" spc="-5" smtClean="0">
                              <a:latin typeface="Cambria Math" charset="0"/>
                              <a:ea typeface="微软雅黑" panose="020B0503020204020204" pitchFamily="34" charset="-122"/>
                              <a:cs typeface="Times New Roman"/>
                            </a:rPr>
                            <m:t>𝒋</m:t>
                          </m:r>
                        </m:e>
                      </m:d>
                      <m:r>
                        <a:rPr lang="en-US" altLang="zh-CN"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𝒅𝒆𝒏𝒐𝒕𝒆𝒔</m:t>
                      </m:r>
                      <m:r>
                        <a:rPr lang="en-US" altLang="zh-CN" sz="2800" b="1" i="1" spc="-5" smtClean="0">
                          <a:latin typeface="Cambria Math" charset="0"/>
                          <a:ea typeface="微软雅黑" panose="020B0503020204020204" pitchFamily="34" charset="-122"/>
                          <a:cs typeface="Times New Roman"/>
                        </a:rPr>
                        <m:t> </m:t>
                      </m:r>
                      <m:sSub>
                        <m:sSubPr>
                          <m:ctrlPr>
                            <a:rPr lang="en-US" altLang="zh-CN" sz="2800" b="1" i="1" spc="-5" smtClean="0">
                              <a:latin typeface="Cambria Math" charset="0"/>
                              <a:ea typeface="微软雅黑" panose="020B0503020204020204" pitchFamily="34" charset="-122"/>
                              <a:cs typeface="Times New Roman"/>
                            </a:rPr>
                          </m:ctrlPr>
                        </m:sSubPr>
                        <m:e>
                          <m:r>
                            <a:rPr lang="en-US" altLang="zh-CN" sz="2800" b="1" i="1" spc="-5" smtClean="0">
                              <a:latin typeface="Cambria Math" charset="0"/>
                              <a:ea typeface="微软雅黑" panose="020B0503020204020204" pitchFamily="34" charset="-122"/>
                              <a:cs typeface="Times New Roman"/>
                            </a:rPr>
                            <m:t>𝑷𝑼</m:t>
                          </m:r>
                        </m:e>
                        <m:sub>
                          <m:r>
                            <a:rPr lang="en-US" altLang="zh-CN" sz="2800" b="1" i="1" spc="-5" smtClean="0">
                              <a:latin typeface="Cambria Math" charset="0"/>
                              <a:ea typeface="微软雅黑" panose="020B0503020204020204" pitchFamily="34" charset="-122"/>
                              <a:cs typeface="Times New Roman"/>
                            </a:rPr>
                            <m:t>𝒋</m:t>
                          </m:r>
                        </m:sub>
                      </m:sSub>
                      <m:r>
                        <a:rPr lang="en-US" altLang="zh-CN"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𝒊𝒏</m:t>
                      </m:r>
                      <m:r>
                        <a:rPr lang="en-US" altLang="zh-CN" sz="2800" b="1" i="1" spc="-5" smtClean="0">
                          <a:latin typeface="Cambria Math" charset="0"/>
                          <a:ea typeface="微软雅黑" panose="020B0503020204020204" pitchFamily="34" charset="-122"/>
                          <a:cs typeface="Times New Roman"/>
                        </a:rPr>
                        <m:t>  </m:t>
                      </m:r>
                      <m:sSub>
                        <m:sSubPr>
                          <m:ctrlPr>
                            <a:rPr lang="en-US" altLang="zh-CN" sz="2800" b="1" i="1" spc="-5" smtClean="0">
                              <a:latin typeface="Cambria Math" charset="0"/>
                              <a:ea typeface="微软雅黑" panose="020B0503020204020204" pitchFamily="34" charset="-122"/>
                              <a:cs typeface="Times New Roman"/>
                            </a:rPr>
                          </m:ctrlPr>
                        </m:sSubPr>
                        <m:e>
                          <m:r>
                            <a:rPr lang="en-US" altLang="zh-CN" sz="2800" b="1" i="1" spc="-5" smtClean="0">
                              <a:latin typeface="Cambria Math" charset="0"/>
                              <a:ea typeface="微软雅黑" panose="020B0503020204020204" pitchFamily="34" charset="-122"/>
                              <a:cs typeface="Times New Roman"/>
                            </a:rPr>
                            <m:t>𝑰𝒕𝒆𝒓𝒂𝒕𝒊𝒐𝒏</m:t>
                          </m:r>
                        </m:e>
                        <m:sub>
                          <m:r>
                            <a:rPr lang="en-US" altLang="zh-CN" sz="2800" b="1" i="1" spc="-5" smtClean="0">
                              <a:latin typeface="Cambria Math" charset="0"/>
                              <a:ea typeface="微软雅黑" panose="020B0503020204020204" pitchFamily="34" charset="-122"/>
                              <a:cs typeface="Times New Roman"/>
                            </a:rPr>
                            <m:t>𝒊</m:t>
                          </m:r>
                        </m:sub>
                      </m:sSub>
                    </m:oMath>
                  </m:oMathPara>
                </a14:m>
                <a:endParaRPr lang="zh-CN" altLang="en-US" sz="2800" b="1" spc="-5" dirty="0" smtClean="0">
                  <a:latin typeface="微软雅黑" panose="020B0503020204020204" pitchFamily="34" charset="-122"/>
                  <a:ea typeface="微软雅黑" panose="020B0503020204020204" pitchFamily="34" charset="-122"/>
                  <a:cs typeface="Times New Roman"/>
                </a:endParaRPr>
              </a:p>
            </p:txBody>
          </p:sp>
        </mc:Choice>
        <mc:Fallback xmlns="">
          <p:sp>
            <p:nvSpPr>
              <p:cNvPr id="5" name="object 3"/>
              <p:cNvSpPr txBox="1">
                <a:spLocks noRot="1" noChangeAspect="1" noMove="1" noResize="1" noEditPoints="1" noAdjustHandles="1" noChangeArrowheads="1" noChangeShapeType="1" noTextEdit="1"/>
              </p:cNvSpPr>
              <p:nvPr/>
            </p:nvSpPr>
            <p:spPr>
              <a:xfrm>
                <a:off x="457200" y="1736034"/>
                <a:ext cx="8885734" cy="471668"/>
              </a:xfrm>
              <a:prstGeom prst="rect">
                <a:avLst/>
              </a:prstGeom>
              <a:blipFill rotWithShape="0">
                <a:blip r:embed="rId4"/>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2753951"/>
            <a:ext cx="7327900" cy="3365500"/>
          </a:xfrm>
          <a:prstGeom prst="rect">
            <a:avLst/>
          </a:prstGeom>
        </p:spPr>
      </p:pic>
      <p:sp>
        <p:nvSpPr>
          <p:cNvPr id="7" name="Oval 6"/>
          <p:cNvSpPr/>
          <p:nvPr/>
        </p:nvSpPr>
        <p:spPr>
          <a:xfrm>
            <a:off x="766313" y="5462406"/>
            <a:ext cx="1606550" cy="657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6313" y="2766891"/>
            <a:ext cx="1606550" cy="657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791200" y="3200400"/>
            <a:ext cx="838200" cy="2438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681619"/>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050" y="101949"/>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Strategy</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3:</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Straggler-Assistant</a:t>
            </a:r>
            <a:endParaRPr sz="3200" spc="-5"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5" name="object 3"/>
              <p:cNvSpPr txBox="1"/>
              <p:nvPr/>
            </p:nvSpPr>
            <p:spPr>
              <a:xfrm>
                <a:off x="457200" y="1736034"/>
                <a:ext cx="8885734" cy="471668"/>
              </a:xfrm>
              <a:prstGeom prst="rect">
                <a:avLst/>
              </a:prstGeom>
            </p:spPr>
            <p:txBody>
              <a:bodyPr vert="horz" wrap="square" lIns="0" tIns="0" rIns="0" bIns="0" rtlCol="0">
                <a:spAutoFit/>
              </a:bodyPr>
              <a:lstStyle/>
              <a:p>
                <a:pPr marL="12700">
                  <a:lnSpc>
                    <a:spcPct val="100000"/>
                  </a:lnSpc>
                  <a:spcBef>
                    <a:spcPts val="1925"/>
                  </a:spcBef>
                  <a:buClr>
                    <a:srgbClr val="3333CC"/>
                  </a:buClr>
                  <a:buSzPct val="58928"/>
                  <a:tabLst>
                    <a:tab pos="354965" algn="l"/>
                    <a:tab pos="355600" algn="l"/>
                  </a:tabLst>
                </a:pPr>
                <a14:m>
                  <m:oMathPara xmlns:m="http://schemas.openxmlformats.org/officeDocument/2006/math">
                    <m:oMathParaPr>
                      <m:jc m:val="left"/>
                    </m:oMathParaPr>
                    <m:oMath xmlns:m="http://schemas.openxmlformats.org/officeDocument/2006/math">
                      <m:r>
                        <a:rPr lang="en-US" altLang="zh-CN" sz="2800" b="1" i="1" spc="-5" smtClean="0">
                          <a:latin typeface="Cambria Math" charset="0"/>
                          <a:ea typeface="微软雅黑" panose="020B0503020204020204" pitchFamily="34" charset="-122"/>
                          <a:cs typeface="Times New Roman"/>
                        </a:rPr>
                        <m:t>𝑷𝑼</m:t>
                      </m:r>
                      <m:d>
                        <m:dPr>
                          <m:ctrlPr>
                            <a:rPr lang="en-US" altLang="zh-CN" sz="2800" b="1" i="1" spc="-5" smtClean="0">
                              <a:latin typeface="Cambria Math" charset="0"/>
                              <a:ea typeface="微软雅黑" panose="020B0503020204020204" pitchFamily="34" charset="-122"/>
                              <a:cs typeface="Times New Roman"/>
                            </a:rPr>
                          </m:ctrlPr>
                        </m:dPr>
                        <m:e>
                          <m:r>
                            <a:rPr lang="en-US" altLang="zh-CN" sz="2800" b="1" i="1" spc="-5" smtClean="0">
                              <a:latin typeface="Cambria Math" charset="0"/>
                              <a:ea typeface="微软雅黑" panose="020B0503020204020204" pitchFamily="34" charset="-122"/>
                              <a:cs typeface="Times New Roman"/>
                            </a:rPr>
                            <m:t>𝒊</m:t>
                          </m:r>
                          <m:r>
                            <a:rPr lang="en-US" altLang="zh-CN" sz="2800" b="1" i="1" spc="-5" smtClean="0">
                              <a:latin typeface="Cambria Math" charset="0"/>
                              <a:ea typeface="微软雅黑" panose="020B0503020204020204" pitchFamily="34" charset="-122"/>
                              <a:cs typeface="Times New Roman"/>
                            </a:rPr>
                            <m:t>,</m:t>
                          </m:r>
                          <m:r>
                            <a:rPr lang="en-US" altLang="zh-CN" sz="2800" b="1" i="1" spc="-5" smtClean="0">
                              <a:latin typeface="Cambria Math" charset="0"/>
                              <a:ea typeface="微软雅黑" panose="020B0503020204020204" pitchFamily="34" charset="-122"/>
                              <a:cs typeface="Times New Roman"/>
                            </a:rPr>
                            <m:t>𝒋</m:t>
                          </m:r>
                        </m:e>
                      </m:d>
                      <m:r>
                        <a:rPr lang="en-US" altLang="zh-CN"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𝒅𝒆𝒏𝒐𝒕𝒆𝒔</m:t>
                      </m:r>
                      <m:r>
                        <a:rPr lang="en-US" altLang="zh-CN" sz="2800" b="1" i="1" spc="-5" smtClean="0">
                          <a:latin typeface="Cambria Math" charset="0"/>
                          <a:ea typeface="微软雅黑" panose="020B0503020204020204" pitchFamily="34" charset="-122"/>
                          <a:cs typeface="Times New Roman"/>
                        </a:rPr>
                        <m:t> </m:t>
                      </m:r>
                      <m:sSub>
                        <m:sSubPr>
                          <m:ctrlPr>
                            <a:rPr lang="en-US" altLang="zh-CN" sz="2800" b="1" i="1" spc="-5" smtClean="0">
                              <a:latin typeface="Cambria Math" charset="0"/>
                              <a:ea typeface="微软雅黑" panose="020B0503020204020204" pitchFamily="34" charset="-122"/>
                              <a:cs typeface="Times New Roman"/>
                            </a:rPr>
                          </m:ctrlPr>
                        </m:sSubPr>
                        <m:e>
                          <m:r>
                            <a:rPr lang="en-US" altLang="zh-CN" sz="2800" b="1" i="1" spc="-5" smtClean="0">
                              <a:latin typeface="Cambria Math" charset="0"/>
                              <a:ea typeface="微软雅黑" panose="020B0503020204020204" pitchFamily="34" charset="-122"/>
                              <a:cs typeface="Times New Roman"/>
                            </a:rPr>
                            <m:t>𝑷𝑼</m:t>
                          </m:r>
                        </m:e>
                        <m:sub>
                          <m:r>
                            <a:rPr lang="en-US" altLang="zh-CN" sz="2800" b="1" i="1" spc="-5" smtClean="0">
                              <a:latin typeface="Cambria Math" charset="0"/>
                              <a:ea typeface="微软雅黑" panose="020B0503020204020204" pitchFamily="34" charset="-122"/>
                              <a:cs typeface="Times New Roman"/>
                            </a:rPr>
                            <m:t>𝒋</m:t>
                          </m:r>
                        </m:sub>
                      </m:sSub>
                      <m:r>
                        <a:rPr lang="en-US" altLang="zh-CN" sz="2800" b="1" i="1" spc="-5" smtClean="0">
                          <a:latin typeface="Cambria Math" charset="0"/>
                          <a:ea typeface="微软雅黑" panose="020B0503020204020204" pitchFamily="34" charset="-122"/>
                          <a:cs typeface="Times New Roman"/>
                        </a:rPr>
                        <m:t> </m:t>
                      </m:r>
                      <m:r>
                        <a:rPr lang="en-US" altLang="zh-CN" sz="2800" b="1" i="1" spc="-5" smtClean="0">
                          <a:latin typeface="Cambria Math" charset="0"/>
                          <a:ea typeface="微软雅黑" panose="020B0503020204020204" pitchFamily="34" charset="-122"/>
                          <a:cs typeface="Times New Roman"/>
                        </a:rPr>
                        <m:t>𝒊𝒏</m:t>
                      </m:r>
                      <m:r>
                        <a:rPr lang="en-US" altLang="zh-CN" sz="2800" b="1" i="1" spc="-5" smtClean="0">
                          <a:latin typeface="Cambria Math" charset="0"/>
                          <a:ea typeface="微软雅黑" panose="020B0503020204020204" pitchFamily="34" charset="-122"/>
                          <a:cs typeface="Times New Roman"/>
                        </a:rPr>
                        <m:t>  </m:t>
                      </m:r>
                      <m:sSub>
                        <m:sSubPr>
                          <m:ctrlPr>
                            <a:rPr lang="en-US" altLang="zh-CN" sz="2800" b="1" i="1" spc="-5" smtClean="0">
                              <a:latin typeface="Cambria Math" charset="0"/>
                              <a:ea typeface="微软雅黑" panose="020B0503020204020204" pitchFamily="34" charset="-122"/>
                              <a:cs typeface="Times New Roman"/>
                            </a:rPr>
                          </m:ctrlPr>
                        </m:sSubPr>
                        <m:e>
                          <m:r>
                            <a:rPr lang="en-US" altLang="zh-CN" sz="2800" b="1" i="1" spc="-5" smtClean="0">
                              <a:latin typeface="Cambria Math" charset="0"/>
                              <a:ea typeface="微软雅黑" panose="020B0503020204020204" pitchFamily="34" charset="-122"/>
                              <a:cs typeface="Times New Roman"/>
                            </a:rPr>
                            <m:t>𝑰𝒕𝒆𝒓𝒂𝒕𝒊𝒐𝒏</m:t>
                          </m:r>
                        </m:e>
                        <m:sub>
                          <m:r>
                            <a:rPr lang="en-US" altLang="zh-CN" sz="2800" b="1" i="1" spc="-5" smtClean="0">
                              <a:latin typeface="Cambria Math" charset="0"/>
                              <a:ea typeface="微软雅黑" panose="020B0503020204020204" pitchFamily="34" charset="-122"/>
                              <a:cs typeface="Times New Roman"/>
                            </a:rPr>
                            <m:t>𝒊</m:t>
                          </m:r>
                        </m:sub>
                      </m:sSub>
                    </m:oMath>
                  </m:oMathPara>
                </a14:m>
                <a:endParaRPr lang="zh-CN" altLang="en-US" sz="2800" b="1" spc="-5" dirty="0" smtClean="0">
                  <a:latin typeface="微软雅黑" panose="020B0503020204020204" pitchFamily="34" charset="-122"/>
                  <a:ea typeface="微软雅黑" panose="020B0503020204020204" pitchFamily="34" charset="-122"/>
                  <a:cs typeface="Times New Roman"/>
                </a:endParaRPr>
              </a:p>
            </p:txBody>
          </p:sp>
        </mc:Choice>
        <mc:Fallback xmlns="">
          <p:sp>
            <p:nvSpPr>
              <p:cNvPr id="5" name="object 3"/>
              <p:cNvSpPr txBox="1">
                <a:spLocks noRot="1" noChangeAspect="1" noMove="1" noResize="1" noEditPoints="1" noAdjustHandles="1" noChangeArrowheads="1" noChangeShapeType="1" noTextEdit="1"/>
              </p:cNvSpPr>
              <p:nvPr/>
            </p:nvSpPr>
            <p:spPr>
              <a:xfrm>
                <a:off x="457200" y="1736034"/>
                <a:ext cx="8885734" cy="471668"/>
              </a:xfrm>
              <a:prstGeom prst="rect">
                <a:avLst/>
              </a:prstGeom>
              <a:blipFill rotWithShape="0">
                <a:blip r:embed="rId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642" y="3048000"/>
            <a:ext cx="7518400" cy="2476500"/>
          </a:xfrm>
          <a:prstGeom prst="rect">
            <a:avLst/>
          </a:prstGeom>
        </p:spPr>
      </p:pic>
    </p:spTree>
    <p:extLst>
      <p:ext uri="{BB962C8B-B14F-4D97-AF65-F5344CB8AC3E}">
        <p14:creationId xmlns:p14="http://schemas.microsoft.com/office/powerpoint/2010/main" val="519916497"/>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050" y="101949"/>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Strategy</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3:</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Straggler-Assistant</a:t>
            </a:r>
            <a:endParaRPr sz="3200" spc="-5"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5" name="object 3"/>
              <p:cNvSpPr txBox="1"/>
              <p:nvPr/>
            </p:nvSpPr>
            <p:spPr>
              <a:xfrm>
                <a:off x="457200" y="1736034"/>
                <a:ext cx="8885734" cy="430887"/>
              </a:xfrm>
              <a:prstGeom prst="rect">
                <a:avLst/>
              </a:prstGeom>
            </p:spPr>
            <p:txBody>
              <a:bodyPr vert="horz" wrap="square" lIns="0" tIns="0" rIns="0" bIns="0" rtlCol="0">
                <a:spAutoFit/>
              </a:bodyPr>
              <a:lstStyle/>
              <a:p>
                <a:pPr marL="12700">
                  <a:lnSpc>
                    <a:spcPct val="100000"/>
                  </a:lnSpc>
                  <a:spcBef>
                    <a:spcPts val="1925"/>
                  </a:spcBef>
                  <a:buClr>
                    <a:srgbClr val="3333CC"/>
                  </a:buClr>
                  <a:buSzPct val="58928"/>
                  <a:tabLst>
                    <a:tab pos="354965" algn="l"/>
                    <a:tab pos="355600" algn="l"/>
                  </a:tabLst>
                </a:pPr>
                <a14:m>
                  <m:oMathPara xmlns:m="http://schemas.openxmlformats.org/officeDocument/2006/math">
                    <m:oMathParaPr>
                      <m:jc m:val="left"/>
                    </m:oMathParaPr>
                    <m:oMath xmlns:m="http://schemas.openxmlformats.org/officeDocument/2006/math">
                      <m:r>
                        <a:rPr lang="en-US" altLang="zh-CN" sz="2800" b="1" i="0" spc="-5" smtClean="0">
                          <a:latin typeface="Cambria Math" charset="0"/>
                          <a:ea typeface="Cambria Math" charset="0"/>
                          <a:cs typeface="Cambria Math" charset="0"/>
                        </a:rPr>
                        <m:t>𝐁𝐚𝐬𝐞𝐥𝐢𝐧𝐞</m:t>
                      </m:r>
                      <m:r>
                        <a:rPr lang="en-US" altLang="zh-CN" sz="2800" b="1" i="0" spc="-5" smtClean="0">
                          <a:latin typeface="Cambria Math" charset="0"/>
                          <a:ea typeface="Cambria Math" charset="0"/>
                          <a:cs typeface="Cambria Math" charset="0"/>
                        </a:rPr>
                        <m:t> (</m:t>
                      </m:r>
                      <m:r>
                        <a:rPr lang="en-US" altLang="zh-CN" sz="2800" b="1" i="0" spc="-5" smtClean="0">
                          <a:latin typeface="Cambria Math" charset="0"/>
                          <a:ea typeface="Cambria Math" charset="0"/>
                          <a:cs typeface="Cambria Math" charset="0"/>
                        </a:rPr>
                        <m:t>𝐍𝐨</m:t>
                      </m:r>
                      <m:r>
                        <a:rPr lang="en-US" altLang="zh-CN" sz="2800" b="1" i="0" spc="-5" smtClean="0">
                          <a:latin typeface="Cambria Math" charset="0"/>
                          <a:ea typeface="Cambria Math" charset="0"/>
                          <a:cs typeface="Cambria Math" charset="0"/>
                        </a:rPr>
                        <m:t> </m:t>
                      </m:r>
                      <m:r>
                        <a:rPr lang="en-US" altLang="zh-CN" sz="2800" b="1" i="0" spc="-5" smtClean="0">
                          <a:latin typeface="Cambria Math" charset="0"/>
                          <a:ea typeface="Cambria Math" charset="0"/>
                          <a:cs typeface="Cambria Math" charset="0"/>
                        </a:rPr>
                        <m:t>𝐀𝐬𝐬𝐢𝐬𝐭𝐚𝐧𝐜𝐞</m:t>
                      </m:r>
                      <m:r>
                        <a:rPr lang="en-US" altLang="zh-CN" sz="2800" b="1" i="0" spc="-5" smtClean="0">
                          <a:latin typeface="Cambria Math" charset="0"/>
                          <a:ea typeface="Cambria Math" charset="0"/>
                          <a:cs typeface="Cambria Math" charset="0"/>
                        </a:rPr>
                        <m:t>): </m:t>
                      </m:r>
                    </m:oMath>
                  </m:oMathPara>
                </a14:m>
                <a:endParaRPr lang="zh-CN" altLang="en-US" sz="2800" b="1" spc="-5" dirty="0" smtClean="0">
                  <a:latin typeface="Cambria Math" charset="0"/>
                  <a:ea typeface="Cambria Math" charset="0"/>
                  <a:cs typeface="Cambria Math" charset="0"/>
                </a:endParaRPr>
              </a:p>
            </p:txBody>
          </p:sp>
        </mc:Choice>
        <mc:Fallback xmlns="">
          <p:sp>
            <p:nvSpPr>
              <p:cNvPr id="5" name="object 3"/>
              <p:cNvSpPr txBox="1">
                <a:spLocks noRot="1" noChangeAspect="1" noMove="1" noResize="1" noEditPoints="1" noAdjustHandles="1" noChangeArrowheads="1" noChangeShapeType="1" noTextEdit="1"/>
              </p:cNvSpPr>
              <p:nvPr/>
            </p:nvSpPr>
            <p:spPr>
              <a:xfrm>
                <a:off x="457200" y="1736034"/>
                <a:ext cx="8885734" cy="430887"/>
              </a:xfrm>
              <a:prstGeom prst="rect">
                <a:avLst/>
              </a:prstGeom>
              <a:blipFill rotWithShape="0">
                <a:blip r:embed="rId4"/>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0"/>
            <a:ext cx="9144000" cy="3088694"/>
          </a:xfrm>
          <a:prstGeom prst="rect">
            <a:avLst/>
          </a:prstGeom>
        </p:spPr>
      </p:pic>
    </p:spTree>
    <p:extLst>
      <p:ext uri="{BB962C8B-B14F-4D97-AF65-F5344CB8AC3E}">
        <p14:creationId xmlns:p14="http://schemas.microsoft.com/office/powerpoint/2010/main" val="1085179417"/>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Background</a:t>
            </a:r>
            <a:endParaRPr sz="3200" spc="-5" dirty="0">
              <a:latin typeface="微软雅黑" panose="020B0503020204020204" pitchFamily="34" charset="-122"/>
              <a:ea typeface="微软雅黑" panose="020B0503020204020204" pitchFamily="34" charset="-122"/>
            </a:endParaRPr>
          </a:p>
        </p:txBody>
      </p:sp>
      <p:sp>
        <p:nvSpPr>
          <p:cNvPr id="3" name="object 3"/>
          <p:cNvSpPr txBox="1"/>
          <p:nvPr/>
        </p:nvSpPr>
        <p:spPr>
          <a:xfrm>
            <a:off x="258266" y="1734439"/>
            <a:ext cx="8226857" cy="1536318"/>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Distributed</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machine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learning</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becomes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the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common</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practice,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because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of:</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1.</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The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explosive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growth</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of</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data</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size</a:t>
            </a:r>
            <a:r>
              <a:rPr lang="zh-CN" altLang="en-US" sz="2800" b="1" spc="-5" dirty="0" smtClean="0">
                <a:latin typeface="微软雅黑" panose="020B0503020204020204" pitchFamily="34" charset="-122"/>
                <a:ea typeface="微软雅黑" panose="020B0503020204020204" pitchFamily="34" charset="-122"/>
                <a:cs typeface="Times New Roman"/>
              </a:rPr>
              <a:t> </a:t>
            </a:r>
          </a:p>
        </p:txBody>
      </p:sp>
      <p:pic>
        <p:nvPicPr>
          <p:cNvPr id="10" name="Picture 9"/>
          <p:cNvPicPr>
            <a:picLocks noChangeAspect="1"/>
          </p:cNvPicPr>
          <p:nvPr/>
        </p:nvPicPr>
        <p:blipFill>
          <a:blip r:embed="rId3"/>
          <a:stretch>
            <a:fillRect/>
          </a:stretch>
        </p:blipFill>
        <p:spPr>
          <a:xfrm>
            <a:off x="457200" y="3815411"/>
            <a:ext cx="8273874" cy="2890189"/>
          </a:xfrm>
          <a:prstGeom prst="rect">
            <a:avLst/>
          </a:prstGeom>
        </p:spPr>
      </p:pic>
    </p:spTree>
    <p:extLst>
      <p:ext uri="{BB962C8B-B14F-4D97-AF65-F5344CB8AC3E}">
        <p14:creationId xmlns:p14="http://schemas.microsoft.com/office/powerpoint/2010/main" val="693562408"/>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050" y="101949"/>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Strategy</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3:</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Straggler-Assistant</a:t>
            </a:r>
            <a:endParaRPr sz="3200" spc="-5"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5" name="object 3"/>
              <p:cNvSpPr txBox="1"/>
              <p:nvPr/>
            </p:nvSpPr>
            <p:spPr>
              <a:xfrm>
                <a:off x="457200" y="1736034"/>
                <a:ext cx="8885734" cy="430887"/>
              </a:xfrm>
              <a:prstGeom prst="rect">
                <a:avLst/>
              </a:prstGeom>
            </p:spPr>
            <p:txBody>
              <a:bodyPr vert="horz" wrap="square" lIns="0" tIns="0" rIns="0" bIns="0" rtlCol="0">
                <a:spAutoFit/>
              </a:bodyPr>
              <a:lstStyle/>
              <a:p>
                <a:pPr marL="12700">
                  <a:lnSpc>
                    <a:spcPct val="100000"/>
                  </a:lnSpc>
                  <a:spcBef>
                    <a:spcPts val="1925"/>
                  </a:spcBef>
                  <a:buClr>
                    <a:srgbClr val="3333CC"/>
                  </a:buClr>
                  <a:buSzPct val="58928"/>
                  <a:tabLst>
                    <a:tab pos="354965" algn="l"/>
                    <a:tab pos="355600" algn="l"/>
                  </a:tabLst>
                </a:pPr>
                <a14:m>
                  <m:oMathPara xmlns:m="http://schemas.openxmlformats.org/officeDocument/2006/math">
                    <m:oMathParaPr>
                      <m:jc m:val="left"/>
                    </m:oMathParaPr>
                    <m:oMath xmlns:m="http://schemas.openxmlformats.org/officeDocument/2006/math">
                      <m:r>
                        <a:rPr lang="en-US" altLang="zh-CN" sz="2800" b="1" i="0" spc="-5" smtClean="0">
                          <a:latin typeface="Cambria Math" charset="0"/>
                          <a:ea typeface="Cambria Math" charset="0"/>
                          <a:cs typeface="Cambria Math" charset="0"/>
                        </a:rPr>
                        <m:t>𝐒𝐭𝐫𝐚𝐠𝐠𝐥𝐞𝐫</m:t>
                      </m:r>
                      <m:r>
                        <a:rPr lang="en-US" altLang="zh-CN" sz="2800" b="1" i="0" spc="-5" smtClean="0">
                          <a:latin typeface="Cambria Math" charset="0"/>
                          <a:ea typeface="Cambria Math" charset="0"/>
                          <a:cs typeface="Cambria Math" charset="0"/>
                        </a:rPr>
                        <m:t>−</m:t>
                      </m:r>
                      <m:r>
                        <a:rPr lang="en-US" altLang="zh-CN" sz="2800" b="1" i="0" spc="-5" smtClean="0">
                          <a:latin typeface="Cambria Math" charset="0"/>
                          <a:ea typeface="Cambria Math" charset="0"/>
                          <a:cs typeface="Cambria Math" charset="0"/>
                        </a:rPr>
                        <m:t>𝐀𝐬𝐬𝐢𝐬𝐭𝐚𝐧𝐭</m:t>
                      </m:r>
                      <m:r>
                        <a:rPr lang="en-US" altLang="zh-CN" sz="2800" b="1" i="0" spc="-5" smtClean="0">
                          <a:latin typeface="Cambria Math" charset="0"/>
                          <a:ea typeface="Cambria Math" charset="0"/>
                          <a:cs typeface="Cambria Math" charset="0"/>
                        </a:rPr>
                        <m:t>: </m:t>
                      </m:r>
                    </m:oMath>
                  </m:oMathPara>
                </a14:m>
                <a:endParaRPr lang="zh-CN" altLang="en-US" sz="2800" b="1" spc="-5" dirty="0" smtClean="0">
                  <a:latin typeface="Cambria Math" charset="0"/>
                  <a:ea typeface="Cambria Math" charset="0"/>
                  <a:cs typeface="Cambria Math" charset="0"/>
                </a:endParaRPr>
              </a:p>
            </p:txBody>
          </p:sp>
        </mc:Choice>
        <mc:Fallback xmlns="">
          <p:sp>
            <p:nvSpPr>
              <p:cNvPr id="5" name="object 3"/>
              <p:cNvSpPr txBox="1">
                <a:spLocks noRot="1" noChangeAspect="1" noMove="1" noResize="1" noEditPoints="1" noAdjustHandles="1" noChangeArrowheads="1" noChangeShapeType="1" noTextEdit="1"/>
              </p:cNvSpPr>
              <p:nvPr/>
            </p:nvSpPr>
            <p:spPr>
              <a:xfrm>
                <a:off x="457200" y="1736034"/>
                <a:ext cx="8885734" cy="430887"/>
              </a:xfrm>
              <a:prstGeom prst="rect">
                <a:avLst/>
              </a:prstGeom>
              <a:blipFill rotWithShape="0">
                <a:blip r:embed="rId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7" y="2895600"/>
            <a:ext cx="8813800" cy="3200400"/>
          </a:xfrm>
          <a:prstGeom prst="rect">
            <a:avLst/>
          </a:prstGeom>
        </p:spPr>
      </p:pic>
    </p:spTree>
    <p:extLst>
      <p:ext uri="{BB962C8B-B14F-4D97-AF65-F5344CB8AC3E}">
        <p14:creationId xmlns:p14="http://schemas.microsoft.com/office/powerpoint/2010/main" val="5856594"/>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050" y="101949"/>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Strategy</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a:latin typeface="微软雅黑" panose="020B0503020204020204" pitchFamily="34" charset="-122"/>
                <a:ea typeface="微软雅黑" panose="020B0503020204020204" pitchFamily="34" charset="-122"/>
              </a:rPr>
              <a:t>4</a:t>
            </a:r>
            <a:r>
              <a:rPr lang="en-US" altLang="zh-CN" sz="3200" spc="-5" dirty="0" smtClean="0">
                <a:latin typeface="微软雅黑" panose="020B0503020204020204" pitchFamily="34" charset="-122"/>
                <a:ea typeface="微软雅黑" panose="020B0503020204020204" pitchFamily="34" charset="-122"/>
              </a:rPr>
              <a:t>:</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Blocking Unnecessary Pushes</a:t>
            </a:r>
            <a:endParaRPr sz="3200" spc="-5"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5" name="object 3"/>
              <p:cNvSpPr txBox="1"/>
              <p:nvPr/>
            </p:nvSpPr>
            <p:spPr>
              <a:xfrm>
                <a:off x="457200" y="1736034"/>
                <a:ext cx="8885734" cy="430887"/>
              </a:xfrm>
              <a:prstGeom prst="rect">
                <a:avLst/>
              </a:prstGeom>
            </p:spPr>
            <p:txBody>
              <a:bodyPr vert="horz" wrap="square" lIns="0" tIns="0" rIns="0" bIns="0" rtlCol="0">
                <a:spAutoFit/>
              </a:bodyPr>
              <a:lstStyle/>
              <a:p>
                <a:pPr marL="12700">
                  <a:lnSpc>
                    <a:spcPct val="100000"/>
                  </a:lnSpc>
                  <a:spcBef>
                    <a:spcPts val="1925"/>
                  </a:spcBef>
                  <a:buClr>
                    <a:srgbClr val="3333CC"/>
                  </a:buClr>
                  <a:buSzPct val="58928"/>
                  <a:tabLst>
                    <a:tab pos="354965" algn="l"/>
                    <a:tab pos="355600" algn="l"/>
                  </a:tabLst>
                </a:pPr>
                <a14:m>
                  <m:oMathPara xmlns:m="http://schemas.openxmlformats.org/officeDocument/2006/math">
                    <m:oMathParaPr>
                      <m:jc m:val="left"/>
                    </m:oMathParaPr>
                    <m:oMath xmlns:m="http://schemas.openxmlformats.org/officeDocument/2006/math">
                      <m:r>
                        <a:rPr lang="en-US" altLang="zh-CN" sz="2800" b="1" i="0" spc="-5" smtClean="0">
                          <a:latin typeface="Cambria Math" charset="0"/>
                          <a:ea typeface="Cambria Math" charset="0"/>
                          <a:cs typeface="Cambria Math" charset="0"/>
                        </a:rPr>
                        <m:t>𝐒𝐭𝐫𝐚𝐠𝐠𝐥𝐞𝐫</m:t>
                      </m:r>
                      <m:r>
                        <a:rPr lang="en-US" altLang="zh-CN" sz="2800" b="1" i="0" spc="-5" smtClean="0">
                          <a:latin typeface="Cambria Math" charset="0"/>
                          <a:ea typeface="Cambria Math" charset="0"/>
                          <a:cs typeface="Cambria Math" charset="0"/>
                        </a:rPr>
                        <m:t> </m:t>
                      </m:r>
                      <m:r>
                        <a:rPr lang="en-US" altLang="zh-CN" sz="2800" b="1" i="0" spc="-5" smtClean="0">
                          <a:latin typeface="Cambria Math" charset="0"/>
                          <a:ea typeface="Cambria Math" charset="0"/>
                          <a:cs typeface="Cambria Math" charset="0"/>
                        </a:rPr>
                        <m:t>𝐀𝐬𝐬𝐢𝐬𝐭𝐚𝐧𝐭</m:t>
                      </m:r>
                      <m:r>
                        <a:rPr lang="en-US" altLang="zh-CN" sz="2800" b="1" i="0" spc="-5" smtClean="0">
                          <a:latin typeface="Cambria Math" charset="0"/>
                          <a:ea typeface="Cambria Math" charset="0"/>
                          <a:cs typeface="Cambria Math" charset="0"/>
                        </a:rPr>
                        <m:t> </m:t>
                      </m:r>
                      <m:r>
                        <a:rPr lang="en-US" altLang="zh-CN" sz="2800" b="1" i="0" spc="-5" smtClean="0">
                          <a:latin typeface="Cambria Math" charset="0"/>
                          <a:ea typeface="Cambria Math" charset="0"/>
                          <a:cs typeface="Cambria Math" charset="0"/>
                        </a:rPr>
                        <m:t>𝐓𝐫𝐚𝐧𝐬𝐦𝐢𝐬𝐬𝐢𝐨𝐧</m:t>
                      </m:r>
                      <m:r>
                        <a:rPr lang="en-US" altLang="zh-CN" sz="2800" b="1" i="0" spc="-5" smtClean="0">
                          <a:latin typeface="Cambria Math" charset="0"/>
                          <a:ea typeface="Cambria Math" charset="0"/>
                          <a:cs typeface="Cambria Math" charset="0"/>
                        </a:rPr>
                        <m:t>: </m:t>
                      </m:r>
                    </m:oMath>
                  </m:oMathPara>
                </a14:m>
                <a:endParaRPr lang="zh-CN" altLang="en-US" sz="2800" b="1" spc="-5" dirty="0" smtClean="0">
                  <a:latin typeface="Cambria Math" charset="0"/>
                  <a:ea typeface="Cambria Math" charset="0"/>
                  <a:cs typeface="Cambria Math" charset="0"/>
                </a:endParaRPr>
              </a:p>
            </p:txBody>
          </p:sp>
        </mc:Choice>
        <mc:Fallback xmlns="">
          <p:sp>
            <p:nvSpPr>
              <p:cNvPr id="5" name="object 3"/>
              <p:cNvSpPr txBox="1">
                <a:spLocks noRot="1" noChangeAspect="1" noMove="1" noResize="1" noEditPoints="1" noAdjustHandles="1" noChangeArrowheads="1" noChangeShapeType="1" noTextEdit="1"/>
              </p:cNvSpPr>
              <p:nvPr/>
            </p:nvSpPr>
            <p:spPr>
              <a:xfrm>
                <a:off x="457200" y="1736034"/>
                <a:ext cx="8885734" cy="430887"/>
              </a:xfrm>
              <a:prstGeom prst="rect">
                <a:avLst/>
              </a:prstGeom>
              <a:blipFill rotWithShape="0">
                <a:blip r:embed="rId3"/>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664000"/>
            <a:ext cx="7327900" cy="3365500"/>
          </a:xfrm>
          <a:prstGeom prst="rect">
            <a:avLst/>
          </a:prstGeom>
        </p:spPr>
      </p:pic>
      <p:sp>
        <p:nvSpPr>
          <p:cNvPr id="8" name="Oval 7"/>
          <p:cNvSpPr/>
          <p:nvPr/>
        </p:nvSpPr>
        <p:spPr>
          <a:xfrm>
            <a:off x="762000" y="4419600"/>
            <a:ext cx="1606550" cy="657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657600" y="4724400"/>
            <a:ext cx="29718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355090"/>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050" y="101949"/>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Evaluation</a:t>
            </a:r>
            <a:endParaRPr sz="3200" spc="-5" dirty="0">
              <a:latin typeface="微软雅黑" panose="020B0503020204020204" pitchFamily="34" charset="-122"/>
              <a:ea typeface="微软雅黑" panose="020B0503020204020204" pitchFamily="34" charset="-122"/>
            </a:endParaRPr>
          </a:p>
        </p:txBody>
      </p:sp>
      <p:sp>
        <p:nvSpPr>
          <p:cNvPr id="6" name="object 3"/>
          <p:cNvSpPr txBox="1"/>
          <p:nvPr/>
        </p:nvSpPr>
        <p:spPr>
          <a:xfrm>
            <a:off x="258266" y="1734439"/>
            <a:ext cx="8885734" cy="5339923"/>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Experiment</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Setting</a:t>
            </a:r>
            <a:r>
              <a:rPr lang="zh-CN" altLang="en-US" sz="2800" b="1" spc="-5" dirty="0" smtClean="0">
                <a:latin typeface="微软雅黑" panose="020B0503020204020204" pitchFamily="34" charset="-122"/>
                <a:ea typeface="微软雅黑" panose="020B0503020204020204" pitchFamily="34" charset="-122"/>
                <a:cs typeface="Times New Roman"/>
              </a:rPr>
              <a:t>：</a:t>
            </a: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17</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Nodes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with</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different</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performance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configurations: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1</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16</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Worker</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2</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Benchmarks:</a:t>
            </a:r>
            <a:r>
              <a:rPr lang="zh-CN" altLang="en-US" sz="2800" b="1" spc="-5" dirty="0" smtClean="0">
                <a:latin typeface="微软雅黑" panose="020B0503020204020204" pitchFamily="34" charset="-122"/>
                <a:ea typeface="微软雅黑" panose="020B0503020204020204" pitchFamily="34" charset="-122"/>
                <a:cs typeface="Times New Roman"/>
              </a:rPr>
              <a:t> </a:t>
            </a:r>
          </a:p>
          <a:p>
            <a:pPr marL="12700">
              <a:lnSpc>
                <a:spcPct val="100000"/>
              </a:lnSpc>
              <a:spcBef>
                <a:spcPts val="1925"/>
              </a:spcBef>
              <a:buClr>
                <a:srgbClr val="3333CC"/>
              </a:buClr>
              <a:buSzPct val="58928"/>
              <a:tabLst>
                <a:tab pos="354965" algn="l"/>
                <a:tab pos="355600" algn="l"/>
              </a:tabLst>
            </a:pP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Matrix</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Factorization</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and</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PageRank</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5</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Baselines</a:t>
            </a:r>
            <a:r>
              <a:rPr lang="zh-CN" altLang="en-US" sz="2800" b="1" spc="-5" dirty="0" smtClean="0">
                <a:latin typeface="微软雅黑" panose="020B0503020204020204" pitchFamily="34" charset="-122"/>
                <a:ea typeface="微软雅黑" panose="020B0503020204020204" pitchFamily="34" charset="-122"/>
                <a:cs typeface="Times New Roman"/>
              </a:rPr>
              <a:t>： </a:t>
            </a:r>
          </a:p>
          <a:p>
            <a:pPr marL="12700">
              <a:lnSpc>
                <a:spcPct val="100000"/>
              </a:lnSpc>
              <a:spcBef>
                <a:spcPts val="1925"/>
              </a:spcBef>
              <a:buClr>
                <a:srgbClr val="3333CC"/>
              </a:buClr>
              <a:buSzPct val="58928"/>
              <a:tabLst>
                <a:tab pos="354965" algn="l"/>
                <a:tab pos="355600" algn="l"/>
              </a:tabLst>
            </a:pP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BSP</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ASP</a:t>
            </a:r>
            <a:r>
              <a:rPr lang="zh-CN" altLang="en-US" sz="2800" b="1" spc="-5" dirty="0" smtClean="0">
                <a:latin typeface="微软雅黑" panose="020B0503020204020204" pitchFamily="34" charset="-122"/>
                <a:ea typeface="微软雅黑" panose="020B0503020204020204" pitchFamily="34" charset="-122"/>
                <a:cs typeface="Times New Roman"/>
              </a:rPr>
              <a:t>，</a:t>
            </a:r>
            <a:r>
              <a:rPr lang="en-US" altLang="zh-CN" sz="2800" b="1" spc="-5" dirty="0" smtClean="0">
                <a:latin typeface="微软雅黑" panose="020B0503020204020204" pitchFamily="34" charset="-122"/>
                <a:ea typeface="微软雅黑" panose="020B0503020204020204" pitchFamily="34" charset="-122"/>
                <a:cs typeface="Times New Roman"/>
              </a:rPr>
              <a:t>SSP</a:t>
            </a:r>
            <a:r>
              <a:rPr lang="zh-CN" altLang="en-US" sz="2800" b="1" spc="-5" dirty="0" smtClean="0">
                <a:latin typeface="微软雅黑" panose="020B0503020204020204" pitchFamily="34" charset="-122"/>
                <a:ea typeface="微软雅黑" panose="020B0503020204020204" pitchFamily="34" charset="-122"/>
                <a:cs typeface="Times New Roman"/>
              </a:rPr>
              <a:t>（</a:t>
            </a:r>
            <a:r>
              <a:rPr lang="en-US" altLang="zh-CN" sz="2800" b="1" spc="-5" dirty="0" smtClean="0">
                <a:latin typeface="微软雅黑" panose="020B0503020204020204" pitchFamily="34" charset="-122"/>
                <a:ea typeface="微软雅黑" panose="020B0503020204020204" pitchFamily="34" charset="-122"/>
                <a:cs typeface="Times New Roman"/>
              </a:rPr>
              <a:t>slack=1</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SSP</a:t>
            </a:r>
            <a:r>
              <a:rPr lang="zh-CN" altLang="en-US" sz="2800" b="1" spc="-5" dirty="0" smtClean="0">
                <a:latin typeface="微软雅黑" panose="020B0503020204020204" pitchFamily="34" charset="-122"/>
                <a:ea typeface="微软雅黑" panose="020B0503020204020204" pitchFamily="34" charset="-122"/>
                <a:cs typeface="Times New Roman"/>
              </a:rPr>
              <a:t>（</a:t>
            </a:r>
            <a:r>
              <a:rPr lang="en-US" altLang="zh-CN" sz="2800" b="1" spc="-5" dirty="0" smtClean="0">
                <a:latin typeface="微软雅黑" panose="020B0503020204020204" pitchFamily="34" charset="-122"/>
                <a:ea typeface="微软雅黑" panose="020B0503020204020204" pitchFamily="34" charset="-122"/>
                <a:cs typeface="Times New Roman"/>
              </a:rPr>
              <a:t>slack</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=2</a:t>
            </a:r>
            <a:r>
              <a:rPr lang="zh-CN" altLang="en-US" sz="2800" b="1" spc="-5" dirty="0" smtClean="0">
                <a:latin typeface="微软雅黑" panose="020B0503020204020204" pitchFamily="34" charset="-122"/>
                <a:ea typeface="微软雅黑" panose="020B0503020204020204" pitchFamily="34" charset="-122"/>
                <a:cs typeface="Times New Roman"/>
              </a:rPr>
              <a:t>），</a:t>
            </a:r>
            <a:r>
              <a:rPr lang="en-US" altLang="zh-CN" sz="2800" b="1" spc="-5" dirty="0" smtClean="0">
                <a:latin typeface="微软雅黑" panose="020B0503020204020204" pitchFamily="34" charset="-122"/>
                <a:ea typeface="微软雅黑" panose="020B0503020204020204" pitchFamily="34" charset="-122"/>
                <a:cs typeface="Times New Roman"/>
              </a:rPr>
              <a:t>SSP</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slack</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=3</a:t>
            </a:r>
            <a:r>
              <a:rPr lang="zh-CN" altLang="en-US" sz="2800" b="1" spc="-5" dirty="0" smtClean="0">
                <a:latin typeface="微软雅黑" panose="020B0503020204020204" pitchFamily="34" charset="-122"/>
                <a:ea typeface="微软雅黑" panose="020B0503020204020204" pitchFamily="34" charset="-122"/>
                <a:cs typeface="Times New Roman"/>
              </a:rPr>
              <a:t>）</a:t>
            </a:r>
          </a:p>
          <a:p>
            <a:pPr marL="355600" indent="-342900">
              <a:lnSpc>
                <a:spcPct val="100000"/>
              </a:lnSpc>
              <a:spcBef>
                <a:spcPts val="1925"/>
              </a:spcBef>
              <a:buClr>
                <a:srgbClr val="3333CC"/>
              </a:buClr>
              <a:buSzPct val="58928"/>
              <a:buFont typeface="Wingdings"/>
              <a:buChar char=""/>
              <a:tabLst>
                <a:tab pos="354965" algn="l"/>
                <a:tab pos="355600" algn="l"/>
              </a:tabLst>
            </a:pPr>
            <a:endParaRPr lang="zh-CN" altLang="en-US" sz="2800" b="1" spc="-5" dirty="0" smtClean="0">
              <a:latin typeface="微软雅黑" panose="020B0503020204020204" pitchFamily="34" charset="-122"/>
              <a:ea typeface="微软雅黑" panose="020B0503020204020204" pitchFamily="34" charset="-122"/>
              <a:cs typeface="Times New Roman"/>
            </a:endParaRPr>
          </a:p>
        </p:txBody>
      </p:sp>
    </p:spTree>
    <p:extLst>
      <p:ext uri="{BB962C8B-B14F-4D97-AF65-F5344CB8AC3E}">
        <p14:creationId xmlns:p14="http://schemas.microsoft.com/office/powerpoint/2010/main" val="669639327"/>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050" y="101949"/>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Evaluation</a:t>
            </a:r>
            <a:endParaRPr sz="3200" spc="-5" dirty="0">
              <a:latin typeface="微软雅黑" panose="020B0503020204020204" pitchFamily="34" charset="-122"/>
              <a:ea typeface="微软雅黑" panose="020B0503020204020204" pitchFamily="34" charset="-122"/>
            </a:endParaRPr>
          </a:p>
        </p:txBody>
      </p:sp>
      <p:sp>
        <p:nvSpPr>
          <p:cNvPr id="6" name="object 3"/>
          <p:cNvSpPr txBox="1"/>
          <p:nvPr/>
        </p:nvSpPr>
        <p:spPr>
          <a:xfrm>
            <a:off x="5638800" y="1905000"/>
            <a:ext cx="3359150" cy="2459648"/>
          </a:xfrm>
          <a:prstGeom prst="rect">
            <a:avLst/>
          </a:prstGeom>
        </p:spPr>
        <p:txBody>
          <a:bodyPr vert="horz" wrap="square" lIns="0" tIns="0" rIns="0" bIns="0" rtlCol="0">
            <a:spAutoFit/>
          </a:bodyPr>
          <a:lstStyle/>
          <a:p>
            <a:pPr marL="12700">
              <a:lnSpc>
                <a:spcPct val="100000"/>
              </a:lnSpc>
              <a:spcBef>
                <a:spcPts val="1925"/>
              </a:spcBef>
              <a:buClr>
                <a:srgbClr val="3333CC"/>
              </a:buClr>
              <a:buSzPct val="58928"/>
              <a:tabLst>
                <a:tab pos="354965" algn="l"/>
                <a:tab pos="355600" algn="l"/>
              </a:tabLst>
            </a:pPr>
            <a:r>
              <a:rPr lang="en-US" altLang="zh-CN" sz="2400" b="1" spc="-5" dirty="0" smtClean="0">
                <a:latin typeface="Times New Roman" charset="0"/>
                <a:ea typeface="Times New Roman" charset="0"/>
                <a:cs typeface="Times New Roman" charset="0"/>
              </a:rPr>
              <a:t>MF</a:t>
            </a:r>
            <a:r>
              <a:rPr lang="zh-CN" altLang="en-US" sz="2400" b="1" spc="-5" dirty="0" smtClean="0">
                <a:latin typeface="Times New Roman" charset="0"/>
                <a:ea typeface="Times New Roman" charset="0"/>
                <a:cs typeface="Times New Roman" charset="0"/>
              </a:rPr>
              <a:t> </a:t>
            </a:r>
            <a:r>
              <a:rPr lang="en-US" altLang="zh-CN" sz="2400" b="1" spc="-5" dirty="0" smtClean="0">
                <a:latin typeface="Times New Roman" charset="0"/>
                <a:ea typeface="Times New Roman" charset="0"/>
                <a:cs typeface="Times New Roman" charset="0"/>
              </a:rPr>
              <a:t>Benchmark:</a:t>
            </a:r>
            <a:endParaRPr lang="zh-CN" altLang="en-US" sz="2400" b="1" spc="-5" dirty="0" smtClean="0">
              <a:latin typeface="Times New Roman" charset="0"/>
              <a:ea typeface="Times New Roman" charset="0"/>
              <a:cs typeface="Times New Roman" charset="0"/>
            </a:endParaRPr>
          </a:p>
          <a:p>
            <a:pPr marL="12700">
              <a:lnSpc>
                <a:spcPct val="100000"/>
              </a:lnSpc>
              <a:spcBef>
                <a:spcPts val="1925"/>
              </a:spcBef>
              <a:buClr>
                <a:srgbClr val="3333CC"/>
              </a:buClr>
              <a:buSzPct val="58928"/>
              <a:tabLst>
                <a:tab pos="354965" algn="l"/>
                <a:tab pos="355600" algn="l"/>
              </a:tabLst>
            </a:pPr>
            <a:r>
              <a:rPr lang="en-US" altLang="zh-CN" sz="2400" spc="-5" dirty="0" smtClean="0">
                <a:latin typeface="Times New Roman" charset="0"/>
                <a:ea typeface="Times New Roman" charset="0"/>
                <a:cs typeface="Times New Roman" charset="0"/>
              </a:rPr>
              <a:t>With</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a</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common</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threshold,</a:t>
            </a:r>
            <a:r>
              <a:rPr lang="zh-CN" altLang="en-US" sz="2400" spc="-5" dirty="0" smtClean="0">
                <a:latin typeface="Times New Roman" charset="0"/>
                <a:ea typeface="Times New Roman" charset="0"/>
                <a:cs typeface="Times New Roman" charset="0"/>
              </a:rPr>
              <a:t> </a:t>
            </a:r>
            <a:r>
              <a:rPr lang="en-US" altLang="zh-CN" sz="2400" b="1" spc="-5" dirty="0" err="1" smtClean="0">
                <a:latin typeface="Times New Roman" charset="0"/>
                <a:ea typeface="Times New Roman" charset="0"/>
                <a:cs typeface="Times New Roman" charset="0"/>
              </a:rPr>
              <a:t>SmartPS</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reduces</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the</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training</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time</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by</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68.1%~90.3%</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compared</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with</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the</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baselines.</a:t>
            </a:r>
            <a:endParaRPr lang="zh-CN" altLang="en-US" sz="2400" spc="-5" dirty="0" smtClean="0">
              <a:latin typeface="Times New Roman" charset="0"/>
              <a:ea typeface="Times New Roman" charset="0"/>
              <a:cs typeface="Times New Roman"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7" y="1506747"/>
            <a:ext cx="5486400" cy="5471160"/>
          </a:xfrm>
          <a:prstGeom prst="rect">
            <a:avLst/>
          </a:prstGeom>
        </p:spPr>
      </p:pic>
      <p:cxnSp>
        <p:nvCxnSpPr>
          <p:cNvPr id="7" name="Straight Connector 6"/>
          <p:cNvCxnSpPr/>
          <p:nvPr/>
        </p:nvCxnSpPr>
        <p:spPr>
          <a:xfrm>
            <a:off x="533400" y="4495800"/>
            <a:ext cx="5638800" cy="0"/>
          </a:xfrm>
          <a:prstGeom prst="line">
            <a:avLst/>
          </a:prstGeom>
          <a:ln w="6350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437378"/>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050" y="101949"/>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Evaluation</a:t>
            </a:r>
            <a:endParaRPr sz="3200" spc="-5" dirty="0">
              <a:latin typeface="微软雅黑" panose="020B0503020204020204" pitchFamily="34" charset="-122"/>
              <a:ea typeface="微软雅黑" panose="020B0503020204020204" pitchFamily="34" charset="-122"/>
            </a:endParaRPr>
          </a:p>
        </p:txBody>
      </p:sp>
      <p:sp>
        <p:nvSpPr>
          <p:cNvPr id="6" name="object 3"/>
          <p:cNvSpPr txBox="1"/>
          <p:nvPr/>
        </p:nvSpPr>
        <p:spPr>
          <a:xfrm>
            <a:off x="5638800" y="1905000"/>
            <a:ext cx="3359150" cy="2459648"/>
          </a:xfrm>
          <a:prstGeom prst="rect">
            <a:avLst/>
          </a:prstGeom>
        </p:spPr>
        <p:txBody>
          <a:bodyPr vert="horz" wrap="square" lIns="0" tIns="0" rIns="0" bIns="0" rtlCol="0">
            <a:spAutoFit/>
          </a:bodyPr>
          <a:lstStyle/>
          <a:p>
            <a:pPr marL="12700">
              <a:lnSpc>
                <a:spcPct val="100000"/>
              </a:lnSpc>
              <a:spcBef>
                <a:spcPts val="1925"/>
              </a:spcBef>
              <a:buClr>
                <a:srgbClr val="3333CC"/>
              </a:buClr>
              <a:buSzPct val="58928"/>
              <a:tabLst>
                <a:tab pos="354965" algn="l"/>
                <a:tab pos="355600" algn="l"/>
              </a:tabLst>
            </a:pPr>
            <a:r>
              <a:rPr lang="en-US" altLang="zh-CN" sz="2400" b="1" spc="-5" dirty="0" smtClean="0">
                <a:latin typeface="Times New Roman" charset="0"/>
                <a:ea typeface="Times New Roman" charset="0"/>
                <a:cs typeface="Times New Roman" charset="0"/>
              </a:rPr>
              <a:t>PR</a:t>
            </a:r>
            <a:r>
              <a:rPr lang="zh-CN" altLang="en-US" sz="2400" b="1" spc="-5" dirty="0" smtClean="0">
                <a:latin typeface="Times New Roman" charset="0"/>
                <a:ea typeface="Times New Roman" charset="0"/>
                <a:cs typeface="Times New Roman" charset="0"/>
              </a:rPr>
              <a:t> </a:t>
            </a:r>
            <a:r>
              <a:rPr lang="en-US" altLang="zh-CN" sz="2400" b="1" spc="-5" dirty="0" smtClean="0">
                <a:latin typeface="Times New Roman" charset="0"/>
                <a:ea typeface="Times New Roman" charset="0"/>
                <a:cs typeface="Times New Roman" charset="0"/>
              </a:rPr>
              <a:t>Benchmark:</a:t>
            </a:r>
            <a:endParaRPr lang="zh-CN" altLang="en-US" sz="2400" b="1" spc="-5" dirty="0" smtClean="0">
              <a:latin typeface="Times New Roman" charset="0"/>
              <a:ea typeface="Times New Roman" charset="0"/>
              <a:cs typeface="Times New Roman" charset="0"/>
            </a:endParaRPr>
          </a:p>
          <a:p>
            <a:pPr marL="12700">
              <a:lnSpc>
                <a:spcPct val="100000"/>
              </a:lnSpc>
              <a:spcBef>
                <a:spcPts val="1925"/>
              </a:spcBef>
              <a:buClr>
                <a:srgbClr val="3333CC"/>
              </a:buClr>
              <a:buSzPct val="58928"/>
              <a:tabLst>
                <a:tab pos="354965" algn="l"/>
                <a:tab pos="355600" algn="l"/>
              </a:tabLst>
            </a:pPr>
            <a:r>
              <a:rPr lang="en-US" altLang="zh-CN" sz="2400" spc="-5" dirty="0" smtClean="0">
                <a:latin typeface="Times New Roman" charset="0"/>
                <a:ea typeface="Times New Roman" charset="0"/>
                <a:cs typeface="Times New Roman" charset="0"/>
              </a:rPr>
              <a:t>With</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a</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common</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threshold,</a:t>
            </a:r>
            <a:r>
              <a:rPr lang="zh-CN" altLang="en-US" sz="2400" spc="-5" dirty="0" smtClean="0">
                <a:latin typeface="Times New Roman" charset="0"/>
                <a:ea typeface="Times New Roman" charset="0"/>
                <a:cs typeface="Times New Roman" charset="0"/>
              </a:rPr>
              <a:t> </a:t>
            </a:r>
            <a:r>
              <a:rPr lang="en-US" altLang="zh-CN" sz="2400" b="1" spc="-5" dirty="0" err="1" smtClean="0">
                <a:latin typeface="Times New Roman" charset="0"/>
                <a:ea typeface="Times New Roman" charset="0"/>
                <a:cs typeface="Times New Roman" charset="0"/>
              </a:rPr>
              <a:t>SmartPS</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reduces</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the</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training</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time</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by</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65.7%~84.9%</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compared</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with</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the</a:t>
            </a:r>
            <a:r>
              <a:rPr lang="zh-CN" altLang="en-US" sz="2400" spc="-5" dirty="0" smtClean="0">
                <a:latin typeface="Times New Roman" charset="0"/>
                <a:ea typeface="Times New Roman" charset="0"/>
                <a:cs typeface="Times New Roman" charset="0"/>
              </a:rPr>
              <a:t> </a:t>
            </a:r>
            <a:r>
              <a:rPr lang="en-US" altLang="zh-CN" sz="2400" spc="-5" dirty="0" smtClean="0">
                <a:latin typeface="Times New Roman" charset="0"/>
                <a:ea typeface="Times New Roman" charset="0"/>
                <a:cs typeface="Times New Roman" charset="0"/>
              </a:rPr>
              <a:t>baselines.</a:t>
            </a:r>
            <a:endParaRPr lang="zh-CN" altLang="en-US" sz="2400" spc="-5" dirty="0" smtClean="0">
              <a:latin typeface="Times New Roman" charset="0"/>
              <a:ea typeface="Times New Roman" charset="0"/>
              <a:cs typeface="Times New Roman" charset="0"/>
            </a:endParaRPr>
          </a:p>
        </p:txBody>
      </p:sp>
      <p:cxnSp>
        <p:nvCxnSpPr>
          <p:cNvPr id="7" name="Straight Connector 6"/>
          <p:cNvCxnSpPr/>
          <p:nvPr/>
        </p:nvCxnSpPr>
        <p:spPr>
          <a:xfrm>
            <a:off x="457200" y="4495800"/>
            <a:ext cx="5638800" cy="0"/>
          </a:xfrm>
          <a:prstGeom prst="line">
            <a:avLst/>
          </a:prstGeom>
          <a:ln w="63500">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5164667" cy="5164667"/>
          </a:xfrm>
          <a:prstGeom prst="rect">
            <a:avLst/>
          </a:prstGeom>
        </p:spPr>
      </p:pic>
    </p:spTree>
    <p:extLst>
      <p:ext uri="{BB962C8B-B14F-4D97-AF65-F5344CB8AC3E}">
        <p14:creationId xmlns:p14="http://schemas.microsoft.com/office/powerpoint/2010/main" val="636315197"/>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Further</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Discussion</a:t>
            </a:r>
            <a:endParaRPr sz="3200" spc="-5" dirty="0">
              <a:latin typeface="微软雅黑" panose="020B0503020204020204" pitchFamily="34" charset="-122"/>
              <a:ea typeface="微软雅黑" panose="020B0503020204020204" pitchFamily="34" charset="-122"/>
            </a:endParaRPr>
          </a:p>
        </p:txBody>
      </p:sp>
      <p:sp>
        <p:nvSpPr>
          <p:cNvPr id="3" name="object 3"/>
          <p:cNvSpPr txBox="1"/>
          <p:nvPr/>
        </p:nvSpPr>
        <p:spPr>
          <a:xfrm>
            <a:off x="304800" y="1524000"/>
            <a:ext cx="9038134" cy="492443"/>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3200" b="1" spc="-5" dirty="0" smtClean="0">
                <a:latin typeface="微软雅黑" panose="020B0503020204020204" pitchFamily="34" charset="-122"/>
                <a:ea typeface="微软雅黑" panose="020B0503020204020204" pitchFamily="34" charset="-122"/>
                <a:cs typeface="Times New Roman"/>
              </a:rPr>
              <a:t>Comparison</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to</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some</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recent</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works:</a:t>
            </a:r>
            <a:endParaRPr lang="zh-CN" altLang="en-US" sz="2200" b="1" spc="-5" dirty="0">
              <a:latin typeface="微软雅黑" panose="020B0503020204020204" pitchFamily="34" charset="-122"/>
              <a:ea typeface="微软雅黑" panose="020B0503020204020204" pitchFamily="34" charset="-122"/>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824917708"/>
              </p:ext>
            </p:extLst>
          </p:nvPr>
        </p:nvGraphicFramePr>
        <p:xfrm>
          <a:off x="685800" y="2350658"/>
          <a:ext cx="7772400" cy="3169920"/>
        </p:xfrm>
        <a:graphic>
          <a:graphicData uri="http://schemas.openxmlformats.org/drawingml/2006/table">
            <a:tbl>
              <a:tblPr firstRow="1" bandRow="1">
                <a:tableStyleId>{5C22544A-7EE6-4342-B048-85BDC9FD1C3A}</a:tableStyleId>
              </a:tblPr>
              <a:tblGrid>
                <a:gridCol w="3886200"/>
                <a:gridCol w="3886200"/>
              </a:tblGrid>
              <a:tr h="640080">
                <a:tc>
                  <a:txBody>
                    <a:bodyPr/>
                    <a:lstStyle/>
                    <a:p>
                      <a:pPr algn="ctr"/>
                      <a:r>
                        <a:rPr lang="en-US" altLang="zh-CN" sz="3200" dirty="0" err="1" smtClean="0"/>
                        <a:t>SmartPS</a:t>
                      </a:r>
                      <a:endParaRPr lang="en-US" sz="3200" dirty="0"/>
                    </a:p>
                  </a:txBody>
                  <a:tcPr/>
                </a:tc>
                <a:tc>
                  <a:txBody>
                    <a:bodyPr/>
                    <a:lstStyle/>
                    <a:p>
                      <a:pPr algn="ctr"/>
                      <a:r>
                        <a:rPr lang="en-US" altLang="zh-CN" sz="3200" dirty="0" smtClean="0"/>
                        <a:t>TICTAC/P3</a:t>
                      </a:r>
                      <a:endParaRPr lang="en-US" sz="3200" dirty="0"/>
                    </a:p>
                  </a:txBody>
                  <a:tcPr/>
                </a:tc>
              </a:tr>
              <a:tr h="640080">
                <a:tc gridSpan="2">
                  <a:txBody>
                    <a:bodyPr/>
                    <a:lstStyle/>
                    <a:p>
                      <a:pPr marL="514350" indent="-514350" algn="just">
                        <a:buAutoNum type="arabicPeriod"/>
                      </a:pPr>
                      <a:endParaRPr lang="zh-CN" altLang="en-US" sz="3200" dirty="0" smtClean="0"/>
                    </a:p>
                    <a:p>
                      <a:pPr marL="514350" indent="-514350" algn="just">
                        <a:buAutoNum type="arabicPeriod"/>
                      </a:pPr>
                      <a:endParaRPr lang="zh-CN" altLang="en-US" sz="3200" dirty="0" smtClean="0"/>
                    </a:p>
                    <a:p>
                      <a:pPr marL="514350" indent="-514350" algn="just">
                        <a:buAutoNum type="arabicPeriod"/>
                      </a:pPr>
                      <a:endParaRPr lang="zh-CN" altLang="en-US" sz="3200" dirty="0" smtClean="0"/>
                    </a:p>
                    <a:p>
                      <a:pPr marL="514350" indent="-514350" algn="just">
                        <a:buAutoNum type="arabicPeriod"/>
                      </a:pPr>
                      <a:endParaRPr lang="zh-CN" altLang="en-US" sz="3200" dirty="0" smtClean="0"/>
                    </a:p>
                    <a:p>
                      <a:pPr marL="514350" indent="-514350" algn="just">
                        <a:buAutoNum type="arabicPeriod"/>
                      </a:pPr>
                      <a:endParaRPr lang="en-US" sz="3200" dirty="0"/>
                    </a:p>
                  </a:txBody>
                  <a:tcPr/>
                </a:tc>
                <a:tc hMerge="1">
                  <a:txBody>
                    <a:bodyPr/>
                    <a:lstStyle/>
                    <a:p>
                      <a:pPr algn="ctr"/>
                      <a:endParaRPr lang="en-US" sz="3200" dirty="0"/>
                    </a:p>
                  </a:txBody>
                  <a:tcPr/>
                </a:tc>
              </a:tr>
            </a:tbl>
          </a:graphicData>
        </a:graphic>
      </p:graphicFrame>
      <p:sp>
        <p:nvSpPr>
          <p:cNvPr id="7" name="Rectangle 6"/>
          <p:cNvSpPr/>
          <p:nvPr/>
        </p:nvSpPr>
        <p:spPr>
          <a:xfrm>
            <a:off x="838200" y="3048000"/>
            <a:ext cx="7086600" cy="1077218"/>
          </a:xfrm>
          <a:prstGeom prst="rect">
            <a:avLst/>
          </a:prstGeom>
        </p:spPr>
        <p:txBody>
          <a:bodyPr wrap="square">
            <a:spAutoFit/>
          </a:bodyPr>
          <a:lstStyle/>
          <a:p>
            <a:pPr marL="514350" indent="-514350" algn="just">
              <a:buAutoNum type="arabicPeriod"/>
            </a:pPr>
            <a:r>
              <a:rPr lang="en-US" altLang="zh-CN" sz="3200" dirty="0"/>
              <a:t>Both</a:t>
            </a:r>
            <a:r>
              <a:rPr lang="zh-CN" altLang="en-US" sz="3200" dirty="0"/>
              <a:t> </a:t>
            </a:r>
            <a:r>
              <a:rPr lang="en-US" altLang="zh-CN" sz="3200" dirty="0"/>
              <a:t>leverage</a:t>
            </a:r>
            <a:r>
              <a:rPr lang="zh-CN" altLang="en-US" sz="3200" dirty="0"/>
              <a:t> </a:t>
            </a:r>
            <a:r>
              <a:rPr lang="en-US" altLang="zh-CN" sz="3200" dirty="0"/>
              <a:t>the</a:t>
            </a:r>
            <a:r>
              <a:rPr lang="zh-CN" altLang="en-US" sz="3200" dirty="0"/>
              <a:t> </a:t>
            </a:r>
            <a:r>
              <a:rPr lang="en-US" altLang="zh-CN" sz="3200" dirty="0"/>
              <a:t>knowledge</a:t>
            </a:r>
            <a:r>
              <a:rPr lang="zh-CN" altLang="en-US" sz="3200" dirty="0"/>
              <a:t> </a:t>
            </a:r>
            <a:r>
              <a:rPr lang="en-US" altLang="zh-CN" sz="3200" dirty="0"/>
              <a:t>of</a:t>
            </a:r>
            <a:r>
              <a:rPr lang="zh-CN" altLang="en-US" sz="3200" dirty="0"/>
              <a:t> </a:t>
            </a:r>
            <a:r>
              <a:rPr lang="en-US" altLang="zh-CN" sz="3200" dirty="0"/>
              <a:t>parameter</a:t>
            </a:r>
            <a:r>
              <a:rPr lang="zh-CN" altLang="en-US" sz="3200" dirty="0"/>
              <a:t> </a:t>
            </a:r>
            <a:r>
              <a:rPr lang="en-US" altLang="zh-CN" sz="3200" dirty="0" smtClean="0"/>
              <a:t>dependency</a:t>
            </a:r>
            <a:endParaRPr lang="zh-CN" altLang="en-US" sz="3200" dirty="0"/>
          </a:p>
        </p:txBody>
      </p:sp>
      <p:sp>
        <p:nvSpPr>
          <p:cNvPr id="8" name="Rectangle 7"/>
          <p:cNvSpPr/>
          <p:nvPr/>
        </p:nvSpPr>
        <p:spPr>
          <a:xfrm>
            <a:off x="849702" y="4283951"/>
            <a:ext cx="7086600" cy="1077218"/>
          </a:xfrm>
          <a:prstGeom prst="rect">
            <a:avLst/>
          </a:prstGeom>
        </p:spPr>
        <p:txBody>
          <a:bodyPr wrap="square">
            <a:spAutoFit/>
          </a:bodyPr>
          <a:lstStyle/>
          <a:p>
            <a:pPr algn="just"/>
            <a:r>
              <a:rPr lang="en-US" altLang="zh-CN" sz="3200" dirty="0" smtClean="0"/>
              <a:t>2.</a:t>
            </a:r>
            <a:r>
              <a:rPr lang="zh-CN" altLang="en-US" sz="3200" dirty="0" smtClean="0"/>
              <a:t> </a:t>
            </a:r>
            <a:r>
              <a:rPr lang="en-US" altLang="zh-CN" sz="3200" dirty="0" smtClean="0"/>
              <a:t>Both</a:t>
            </a:r>
            <a:r>
              <a:rPr lang="zh-CN" altLang="en-US" sz="3200" dirty="0" smtClean="0"/>
              <a:t> </a:t>
            </a:r>
            <a:r>
              <a:rPr lang="en-US" altLang="zh-CN" sz="3200" dirty="0"/>
              <a:t>leverage</a:t>
            </a:r>
            <a:r>
              <a:rPr lang="zh-CN" altLang="en-US" sz="3200" dirty="0"/>
              <a:t> </a:t>
            </a:r>
            <a:r>
              <a:rPr lang="en-US" altLang="zh-CN" sz="3200" dirty="0"/>
              <a:t>prioritized</a:t>
            </a:r>
            <a:r>
              <a:rPr lang="zh-CN" altLang="en-US" sz="3200" dirty="0"/>
              <a:t> </a:t>
            </a:r>
            <a:r>
              <a:rPr lang="en-US" altLang="zh-CN" sz="3200" dirty="0"/>
              <a:t>transmission</a:t>
            </a:r>
            <a:r>
              <a:rPr lang="zh-CN" altLang="en-US" sz="3200" dirty="0"/>
              <a:t>  </a:t>
            </a:r>
            <a:r>
              <a:rPr lang="zh-CN" altLang="en-US" sz="3200" dirty="0" smtClean="0"/>
              <a:t>     </a:t>
            </a:r>
          </a:p>
          <a:p>
            <a:pPr algn="just"/>
            <a:r>
              <a:rPr lang="zh-CN" altLang="en-US" sz="3200" dirty="0"/>
              <a:t> </a:t>
            </a:r>
            <a:r>
              <a:rPr lang="zh-CN" altLang="en-US" sz="3200" dirty="0" smtClean="0"/>
              <a:t>    </a:t>
            </a:r>
            <a:r>
              <a:rPr lang="en-US" altLang="zh-CN" sz="3200" dirty="0" smtClean="0"/>
              <a:t>for</a:t>
            </a:r>
            <a:r>
              <a:rPr lang="zh-CN" altLang="en-US" sz="3200" dirty="0" smtClean="0"/>
              <a:t> </a:t>
            </a:r>
            <a:r>
              <a:rPr lang="en-US" altLang="zh-CN" sz="3200" dirty="0"/>
              <a:t>DML</a:t>
            </a:r>
            <a:r>
              <a:rPr lang="zh-CN" altLang="en-US" sz="3200" dirty="0"/>
              <a:t> </a:t>
            </a:r>
            <a:r>
              <a:rPr lang="en-US" altLang="zh-CN" sz="3200" dirty="0"/>
              <a:t>acceleration</a:t>
            </a:r>
            <a:endParaRPr lang="en-US" sz="3200" dirty="0"/>
          </a:p>
        </p:txBody>
      </p:sp>
    </p:spTree>
    <p:extLst>
      <p:ext uri="{BB962C8B-B14F-4D97-AF65-F5344CB8AC3E}">
        <p14:creationId xmlns:p14="http://schemas.microsoft.com/office/powerpoint/2010/main" val="1947750904"/>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Further</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Discussion</a:t>
            </a:r>
            <a:endParaRPr sz="3200" spc="-5" dirty="0">
              <a:latin typeface="微软雅黑" panose="020B0503020204020204" pitchFamily="34" charset="-122"/>
              <a:ea typeface="微软雅黑" panose="020B0503020204020204" pitchFamily="34" charset="-122"/>
            </a:endParaRPr>
          </a:p>
        </p:txBody>
      </p:sp>
      <p:sp>
        <p:nvSpPr>
          <p:cNvPr id="3" name="object 3"/>
          <p:cNvSpPr txBox="1"/>
          <p:nvPr/>
        </p:nvSpPr>
        <p:spPr>
          <a:xfrm>
            <a:off x="304800" y="1524000"/>
            <a:ext cx="9038134" cy="492443"/>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3200" b="1" spc="-5" dirty="0" smtClean="0">
                <a:latin typeface="微软雅黑" panose="020B0503020204020204" pitchFamily="34" charset="-122"/>
                <a:ea typeface="微软雅黑" panose="020B0503020204020204" pitchFamily="34" charset="-122"/>
                <a:cs typeface="Times New Roman"/>
              </a:rPr>
              <a:t>Comparison</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to</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some</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recent</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works:</a:t>
            </a:r>
            <a:endParaRPr lang="zh-CN" altLang="en-US" sz="2200" b="1" spc="-5" dirty="0">
              <a:latin typeface="微软雅黑" panose="020B0503020204020204" pitchFamily="34" charset="-122"/>
              <a:ea typeface="微软雅黑" panose="020B0503020204020204" pitchFamily="34" charset="-122"/>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723539398"/>
              </p:ext>
            </p:extLst>
          </p:nvPr>
        </p:nvGraphicFramePr>
        <p:xfrm>
          <a:off x="685800" y="2030301"/>
          <a:ext cx="7772400" cy="4114800"/>
        </p:xfrm>
        <a:graphic>
          <a:graphicData uri="http://schemas.openxmlformats.org/drawingml/2006/table">
            <a:tbl>
              <a:tblPr firstRow="1" bandRow="1">
                <a:tableStyleId>{5C22544A-7EE6-4342-B048-85BDC9FD1C3A}</a:tableStyleId>
              </a:tblPr>
              <a:tblGrid>
                <a:gridCol w="3886200"/>
                <a:gridCol w="3886200"/>
              </a:tblGrid>
              <a:tr h="640080">
                <a:tc>
                  <a:txBody>
                    <a:bodyPr/>
                    <a:lstStyle/>
                    <a:p>
                      <a:pPr algn="ctr"/>
                      <a:r>
                        <a:rPr lang="en-US" altLang="zh-CN" sz="3200" dirty="0" err="1" smtClean="0"/>
                        <a:t>SmartPS</a:t>
                      </a:r>
                      <a:endParaRPr lang="en-US" sz="3200" dirty="0"/>
                    </a:p>
                  </a:txBody>
                  <a:tcPr/>
                </a:tc>
                <a:tc>
                  <a:txBody>
                    <a:bodyPr/>
                    <a:lstStyle/>
                    <a:p>
                      <a:pPr algn="ctr"/>
                      <a:r>
                        <a:rPr lang="en-US" altLang="zh-CN" sz="3200" dirty="0" smtClean="0"/>
                        <a:t>TICTAC/P3</a:t>
                      </a:r>
                      <a:endParaRPr lang="en-US" sz="3200" dirty="0"/>
                    </a:p>
                  </a:txBody>
                  <a:tcPr/>
                </a:tc>
              </a:tr>
              <a:tr h="640080">
                <a:tc>
                  <a:txBody>
                    <a:bodyPr/>
                    <a:lstStyle/>
                    <a:p>
                      <a:pPr algn="ctr"/>
                      <a:r>
                        <a:rPr lang="en-US" altLang="zh-CN" sz="2400" dirty="0" smtClean="0"/>
                        <a:t>General</a:t>
                      </a:r>
                      <a:r>
                        <a:rPr lang="zh-CN" altLang="en-US" sz="2400" baseline="0" dirty="0" smtClean="0"/>
                        <a:t> </a:t>
                      </a:r>
                      <a:r>
                        <a:rPr lang="en-US" altLang="zh-CN" sz="2400" baseline="0" dirty="0" smtClean="0"/>
                        <a:t>Solution</a:t>
                      </a:r>
                      <a:r>
                        <a:rPr lang="zh-CN" altLang="en-US" sz="2400" baseline="0" dirty="0" smtClean="0"/>
                        <a:t> </a:t>
                      </a:r>
                      <a:r>
                        <a:rPr lang="en-US" altLang="zh-CN" sz="2400" baseline="0" dirty="0" smtClean="0"/>
                        <a:t>(Data-Parallel</a:t>
                      </a:r>
                      <a:r>
                        <a:rPr lang="zh-CN" altLang="en-US" sz="2400" baseline="0" dirty="0" smtClean="0"/>
                        <a:t> </a:t>
                      </a:r>
                      <a:r>
                        <a:rPr lang="en-US" altLang="zh-CN" sz="2400" baseline="0" dirty="0" smtClean="0"/>
                        <a:t>and</a:t>
                      </a:r>
                      <a:r>
                        <a:rPr lang="zh-CN" altLang="en-US" sz="2400" baseline="0" dirty="0" smtClean="0"/>
                        <a:t> </a:t>
                      </a:r>
                      <a:r>
                        <a:rPr lang="en-US" altLang="zh-CN" sz="2400" baseline="0" dirty="0" smtClean="0"/>
                        <a:t>Model-Parallel)</a:t>
                      </a:r>
                      <a:endParaRPr lang="en-US" sz="2400" dirty="0"/>
                    </a:p>
                  </a:txBody>
                  <a:tcPr/>
                </a:tc>
                <a:tc>
                  <a:txBody>
                    <a:bodyPr/>
                    <a:lstStyle/>
                    <a:p>
                      <a:pPr algn="ctr"/>
                      <a:r>
                        <a:rPr lang="en-US" altLang="zh-CN" sz="2400" dirty="0" smtClean="0"/>
                        <a:t>CNN-Specific</a:t>
                      </a:r>
                      <a:endParaRPr lang="en-US" sz="2400" dirty="0"/>
                    </a:p>
                  </a:txBody>
                  <a:tcPr/>
                </a:tc>
              </a:tr>
              <a:tr h="640080">
                <a:tc>
                  <a:txBody>
                    <a:bodyPr/>
                    <a:lstStyle/>
                    <a:p>
                      <a:pPr algn="ctr"/>
                      <a:r>
                        <a:rPr lang="en-US" altLang="zh-CN" sz="2400" dirty="0" smtClean="0"/>
                        <a:t>Straggler-Assistant</a:t>
                      </a:r>
                      <a:endParaRPr lang="en-US" sz="2400" dirty="0"/>
                    </a:p>
                  </a:txBody>
                  <a:tcPr/>
                </a:tc>
                <a:tc>
                  <a:txBody>
                    <a:bodyPr/>
                    <a:lstStyle/>
                    <a:p>
                      <a:pPr algn="ctr"/>
                      <a:r>
                        <a:rPr lang="en-US" altLang="zh-CN" sz="2400" dirty="0" smtClean="0"/>
                        <a:t>Straggler-Oblivious</a:t>
                      </a:r>
                      <a:endParaRPr lang="en-US" sz="2400" dirty="0"/>
                    </a:p>
                  </a:txBody>
                  <a:tcPr/>
                </a:tc>
              </a:tr>
              <a:tr h="640080">
                <a:tc>
                  <a:txBody>
                    <a:bodyPr/>
                    <a:lstStyle/>
                    <a:p>
                      <a:pPr algn="ctr"/>
                      <a:r>
                        <a:rPr lang="en-US" altLang="zh-CN" sz="2400" dirty="0" smtClean="0"/>
                        <a:t>Inter-</a:t>
                      </a:r>
                      <a:r>
                        <a:rPr lang="zh-CN" altLang="en-US" sz="2400" dirty="0" smtClean="0"/>
                        <a:t> </a:t>
                      </a:r>
                      <a:r>
                        <a:rPr lang="en-US" altLang="zh-CN" sz="2400" dirty="0" smtClean="0"/>
                        <a:t>and</a:t>
                      </a:r>
                      <a:r>
                        <a:rPr lang="zh-CN" altLang="en-US" sz="2400" dirty="0" smtClean="0"/>
                        <a:t> </a:t>
                      </a:r>
                      <a:r>
                        <a:rPr lang="en-US" altLang="zh-CN" sz="2400" dirty="0" smtClean="0"/>
                        <a:t>Intra-Iteration</a:t>
                      </a:r>
                      <a:r>
                        <a:rPr lang="zh-CN" altLang="en-US" sz="2400" dirty="0" smtClean="0"/>
                        <a:t> </a:t>
                      </a:r>
                      <a:r>
                        <a:rPr lang="en-US" altLang="zh-CN" sz="2400" dirty="0" smtClean="0"/>
                        <a:t>Overlap</a:t>
                      </a:r>
                      <a:endParaRPr lang="en-US" sz="2400" dirty="0"/>
                    </a:p>
                  </a:txBody>
                  <a:tcPr/>
                </a:tc>
                <a:tc>
                  <a:txBody>
                    <a:bodyPr/>
                    <a:lstStyle/>
                    <a:p>
                      <a:pPr algn="ctr"/>
                      <a:r>
                        <a:rPr lang="en-US" altLang="zh-CN" sz="2400" dirty="0" smtClean="0"/>
                        <a:t>Only</a:t>
                      </a:r>
                      <a:r>
                        <a:rPr lang="zh-CN" altLang="en-US" sz="2400" dirty="0" smtClean="0"/>
                        <a:t> </a:t>
                      </a:r>
                      <a:r>
                        <a:rPr lang="en-US" altLang="zh-CN" sz="2400" dirty="0" smtClean="0"/>
                        <a:t>Inter-Iteration</a:t>
                      </a:r>
                      <a:r>
                        <a:rPr lang="zh-CN" altLang="en-US" sz="2400" dirty="0" smtClean="0"/>
                        <a:t> </a:t>
                      </a:r>
                      <a:r>
                        <a:rPr lang="en-US" altLang="zh-CN" sz="2400" dirty="0" smtClean="0"/>
                        <a:t>Overlap</a:t>
                      </a:r>
                      <a:endParaRPr lang="en-US" sz="2400" dirty="0"/>
                    </a:p>
                  </a:txBody>
                  <a:tcPr/>
                </a:tc>
              </a:tr>
              <a:tr h="640080">
                <a:tc>
                  <a:txBody>
                    <a:bodyPr/>
                    <a:lstStyle/>
                    <a:p>
                      <a:pPr algn="ctr"/>
                      <a:r>
                        <a:rPr lang="en-US" altLang="zh-CN" sz="2400" dirty="0" smtClean="0"/>
                        <a:t>Compatible</a:t>
                      </a:r>
                      <a:r>
                        <a:rPr lang="zh-CN" altLang="en-US" sz="2400" dirty="0" smtClean="0"/>
                        <a:t> </a:t>
                      </a:r>
                      <a:r>
                        <a:rPr lang="en-US" altLang="zh-CN" sz="2400" dirty="0" smtClean="0"/>
                        <a:t>to</a:t>
                      </a:r>
                      <a:r>
                        <a:rPr lang="zh-CN" altLang="en-US" sz="2400" dirty="0" smtClean="0"/>
                        <a:t> </a:t>
                      </a:r>
                      <a:r>
                        <a:rPr lang="en-US" altLang="zh-CN" sz="2400" dirty="0" smtClean="0"/>
                        <a:t>ASP</a:t>
                      </a:r>
                      <a:r>
                        <a:rPr lang="zh-CN" altLang="en-US" sz="2400" dirty="0" smtClean="0"/>
                        <a:t> </a:t>
                      </a:r>
                      <a:r>
                        <a:rPr lang="en-US" altLang="zh-CN" sz="2400" dirty="0" smtClean="0"/>
                        <a:t>and</a:t>
                      </a:r>
                      <a:r>
                        <a:rPr lang="zh-CN" altLang="en-US" sz="2400" dirty="0" smtClean="0"/>
                        <a:t> </a:t>
                      </a:r>
                      <a:r>
                        <a:rPr lang="en-US" altLang="zh-CN" sz="2400" dirty="0" smtClean="0"/>
                        <a:t>SSP</a:t>
                      </a:r>
                      <a:endParaRPr lang="en-US" sz="2400" dirty="0"/>
                    </a:p>
                  </a:txBody>
                  <a:tcPr/>
                </a:tc>
                <a:tc>
                  <a:txBody>
                    <a:bodyPr/>
                    <a:lstStyle/>
                    <a:p>
                      <a:pPr algn="ctr"/>
                      <a:r>
                        <a:rPr lang="en-US" altLang="zh-CN" sz="2400" dirty="0" smtClean="0"/>
                        <a:t>Only</a:t>
                      </a:r>
                      <a:r>
                        <a:rPr lang="zh-CN" altLang="en-US" sz="2400" baseline="0" dirty="0" smtClean="0"/>
                        <a:t> </a:t>
                      </a:r>
                      <a:r>
                        <a:rPr lang="en-US" altLang="zh-CN" sz="2400" baseline="0" dirty="0" smtClean="0"/>
                        <a:t>work</a:t>
                      </a:r>
                      <a:r>
                        <a:rPr lang="zh-CN" altLang="en-US" sz="2400" baseline="0" dirty="0" smtClean="0"/>
                        <a:t> </a:t>
                      </a:r>
                      <a:r>
                        <a:rPr lang="en-US" altLang="zh-CN" sz="2400" baseline="0" dirty="0" smtClean="0"/>
                        <a:t>for</a:t>
                      </a:r>
                      <a:r>
                        <a:rPr lang="zh-CN" altLang="en-US" sz="2400" baseline="0" dirty="0" smtClean="0"/>
                        <a:t> </a:t>
                      </a:r>
                      <a:r>
                        <a:rPr lang="en-US" altLang="zh-CN" sz="2400" baseline="0" dirty="0" smtClean="0"/>
                        <a:t>BSP</a:t>
                      </a:r>
                      <a:r>
                        <a:rPr lang="zh-CN" altLang="en-US" sz="2400" baseline="0" dirty="0" smtClean="0"/>
                        <a:t> </a:t>
                      </a:r>
                    </a:p>
                    <a:p>
                      <a:pPr algn="ctr"/>
                      <a:r>
                        <a:rPr lang="en-US" altLang="zh-CN" sz="2400" baseline="0" dirty="0" smtClean="0"/>
                        <a:t>(</a:t>
                      </a:r>
                      <a:r>
                        <a:rPr lang="en-US" altLang="zh-CN" sz="2400" baseline="0" dirty="0" smtClean="0"/>
                        <a:t>worsen</a:t>
                      </a:r>
                      <a:r>
                        <a:rPr lang="zh-CN" altLang="en-US" sz="2400" baseline="0" dirty="0" smtClean="0"/>
                        <a:t> </a:t>
                      </a:r>
                      <a:r>
                        <a:rPr lang="en-US" altLang="zh-CN" sz="2400" baseline="0" dirty="0" smtClean="0"/>
                        <a:t>the</a:t>
                      </a:r>
                      <a:r>
                        <a:rPr lang="zh-CN" altLang="en-US" sz="2400" baseline="0" dirty="0" smtClean="0"/>
                        <a:t> </a:t>
                      </a:r>
                      <a:r>
                        <a:rPr lang="en-US" altLang="zh-CN" sz="2400" baseline="0" dirty="0" smtClean="0"/>
                        <a:t>performance</a:t>
                      </a:r>
                      <a:r>
                        <a:rPr lang="zh-CN" altLang="en-US" sz="2400" baseline="0" dirty="0" smtClean="0"/>
                        <a:t> </a:t>
                      </a:r>
                      <a:r>
                        <a:rPr lang="en-US" altLang="zh-CN" sz="2400" baseline="0" dirty="0" smtClean="0"/>
                        <a:t>gap</a:t>
                      </a:r>
                      <a:r>
                        <a:rPr lang="zh-CN" altLang="en-US" sz="2400" baseline="0" smtClean="0"/>
                        <a:t> </a:t>
                      </a:r>
                      <a:r>
                        <a:rPr lang="en-US" altLang="zh-CN" sz="2400" baseline="0" smtClean="0"/>
                        <a:t>under</a:t>
                      </a:r>
                      <a:r>
                        <a:rPr lang="zh-CN" altLang="en-US" sz="2400" baseline="0" dirty="0" smtClean="0"/>
                        <a:t> </a:t>
                      </a:r>
                      <a:r>
                        <a:rPr lang="en-US" altLang="zh-CN" sz="2400" baseline="0" dirty="0" smtClean="0"/>
                        <a:t>ASP)</a:t>
                      </a:r>
                      <a:endParaRPr lang="en-US" sz="2400" dirty="0"/>
                    </a:p>
                  </a:txBody>
                  <a:tcPr/>
                </a:tc>
              </a:tr>
            </a:tbl>
          </a:graphicData>
        </a:graphic>
      </p:graphicFrame>
    </p:spTree>
    <p:extLst>
      <p:ext uri="{BB962C8B-B14F-4D97-AF65-F5344CB8AC3E}">
        <p14:creationId xmlns:p14="http://schemas.microsoft.com/office/powerpoint/2010/main" val="155166603"/>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Ongoing</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Work</a:t>
            </a:r>
            <a:endParaRPr sz="3200" spc="-5" dirty="0">
              <a:latin typeface="微软雅黑" panose="020B0503020204020204" pitchFamily="34" charset="-122"/>
              <a:ea typeface="微软雅黑" panose="020B0503020204020204" pitchFamily="34" charset="-122"/>
            </a:endParaRPr>
          </a:p>
        </p:txBody>
      </p:sp>
      <p:sp>
        <p:nvSpPr>
          <p:cNvPr id="3" name="object 3"/>
          <p:cNvSpPr txBox="1"/>
          <p:nvPr/>
        </p:nvSpPr>
        <p:spPr>
          <a:xfrm>
            <a:off x="152400" y="1540933"/>
            <a:ext cx="9753600" cy="4508927"/>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3200" b="1" spc="-5" dirty="0" smtClean="0">
                <a:latin typeface="微软雅黑" panose="020B0503020204020204" pitchFamily="34" charset="-122"/>
                <a:ea typeface="微软雅黑" panose="020B0503020204020204" pitchFamily="34" charset="-122"/>
                <a:cs typeface="Times New Roman"/>
              </a:rPr>
              <a:t>A</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deeper</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insight</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into</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PS-based</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arch</a:t>
            </a:r>
            <a:r>
              <a:rPr lang="mr-IN" altLang="zh-CN" sz="3200" b="1" spc="-5" dirty="0" smtClean="0">
                <a:latin typeface="微软雅黑" panose="020B0503020204020204" pitchFamily="34" charset="-122"/>
                <a:ea typeface="微软雅黑" panose="020B0503020204020204" pitchFamily="34" charset="-122"/>
                <a:cs typeface="Times New Roman"/>
              </a:rPr>
              <a:t>…</a:t>
            </a:r>
            <a:endParaRPr lang="zh-CN" altLang="en-US" sz="32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3200" b="1" spc="-5" dirty="0" smtClean="0">
                <a:latin typeface="微软雅黑" panose="020B0503020204020204" pitchFamily="34" charset="-122"/>
                <a:ea typeface="微软雅黑" panose="020B0503020204020204" pitchFamily="34" charset="-122"/>
                <a:cs typeface="Times New Roman"/>
              </a:rPr>
              <a:t>Function</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of</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PS:</a:t>
            </a:r>
            <a:endParaRPr lang="zh-CN" altLang="en-US" sz="3200" b="1" spc="-5" dirty="0" smtClean="0">
              <a:latin typeface="微软雅黑" panose="020B0503020204020204" pitchFamily="34" charset="-122"/>
              <a:ea typeface="微软雅黑" panose="020B0503020204020204" pitchFamily="34" charset="-122"/>
              <a:cs typeface="Times New Roman"/>
            </a:endParaRPr>
          </a:p>
          <a:p>
            <a:pPr marL="12700">
              <a:lnSpc>
                <a:spcPct val="100000"/>
              </a:lnSpc>
              <a:spcBef>
                <a:spcPts val="1925"/>
              </a:spcBef>
              <a:buClr>
                <a:srgbClr val="3333CC"/>
              </a:buClr>
              <a:buSzPct val="58928"/>
              <a:tabLst>
                <a:tab pos="354965" algn="l"/>
                <a:tab pos="355600" algn="l"/>
              </a:tabLst>
            </a:pPr>
            <a:r>
              <a:rPr lang="zh-CN" altLang="en-US" sz="2400" b="1" spc="-5" dirty="0" smtClean="0">
                <a:latin typeface="微软雅黑" panose="020B0503020204020204" pitchFamily="34" charset="-122"/>
                <a:ea typeface="微软雅黑" panose="020B0503020204020204" pitchFamily="34" charset="-122"/>
                <a:cs typeface="Times New Roman"/>
              </a:rPr>
              <a:t>	</a:t>
            </a:r>
            <a:r>
              <a:rPr lang="en-US" altLang="zh-CN" sz="2400" b="1" spc="-5" dirty="0" smtClean="0">
                <a:latin typeface="微软雅黑" panose="020B0503020204020204" pitchFamily="34" charset="-122"/>
                <a:ea typeface="微软雅黑" panose="020B0503020204020204" pitchFamily="34" charset="-122"/>
                <a:cs typeface="Times New Roman"/>
              </a:rPr>
              <a:t>1.</a:t>
            </a:r>
            <a:r>
              <a:rPr lang="zh-CN" altLang="en-US" sz="2400" b="1" spc="-5" dirty="0" smtClean="0">
                <a:latin typeface="微软雅黑" panose="020B0503020204020204" pitchFamily="34" charset="-122"/>
                <a:ea typeface="微软雅黑" panose="020B0503020204020204" pitchFamily="34" charset="-122"/>
                <a:cs typeface="Times New Roman"/>
              </a:rPr>
              <a:t> </a:t>
            </a:r>
            <a:r>
              <a:rPr lang="en-US" altLang="zh-CN" sz="2400" b="1" spc="-5" dirty="0" smtClean="0">
                <a:latin typeface="微软雅黑" panose="020B0503020204020204" pitchFamily="34" charset="-122"/>
                <a:ea typeface="微软雅黑" panose="020B0503020204020204" pitchFamily="34" charset="-122"/>
                <a:cs typeface="Times New Roman"/>
              </a:rPr>
              <a:t>Parameter</a:t>
            </a:r>
            <a:r>
              <a:rPr lang="zh-CN" altLang="en-US" sz="2400" b="1" spc="-5" dirty="0" smtClean="0">
                <a:latin typeface="微软雅黑" panose="020B0503020204020204" pitchFamily="34" charset="-122"/>
                <a:ea typeface="微软雅黑" panose="020B0503020204020204" pitchFamily="34" charset="-122"/>
                <a:cs typeface="Times New Roman"/>
              </a:rPr>
              <a:t> </a:t>
            </a:r>
            <a:r>
              <a:rPr lang="en-US" altLang="zh-CN" sz="2400" b="1" spc="-5" dirty="0" smtClean="0">
                <a:latin typeface="微软雅黑" panose="020B0503020204020204" pitchFamily="34" charset="-122"/>
                <a:ea typeface="微软雅黑" panose="020B0503020204020204" pitchFamily="34" charset="-122"/>
                <a:cs typeface="Times New Roman"/>
              </a:rPr>
              <a:t>Distribution</a:t>
            </a:r>
            <a:endParaRPr lang="zh-CN" altLang="en-US" sz="2400" b="1" spc="-5" dirty="0" smtClean="0">
              <a:solidFill>
                <a:srgbClr val="FF0000"/>
              </a:solidFill>
              <a:latin typeface="微软雅黑" panose="020B0503020204020204" pitchFamily="34" charset="-122"/>
              <a:ea typeface="微软雅黑" panose="020B0503020204020204" pitchFamily="34" charset="-122"/>
              <a:cs typeface="Times New Roman"/>
            </a:endParaRPr>
          </a:p>
          <a:p>
            <a:pPr marL="12700">
              <a:lnSpc>
                <a:spcPct val="100000"/>
              </a:lnSpc>
              <a:spcBef>
                <a:spcPts val="1925"/>
              </a:spcBef>
              <a:buClr>
                <a:srgbClr val="3333CC"/>
              </a:buClr>
              <a:buSzPct val="58928"/>
              <a:tabLst>
                <a:tab pos="354965" algn="l"/>
                <a:tab pos="355600" algn="l"/>
              </a:tabLst>
            </a:pPr>
            <a:r>
              <a:rPr lang="zh-CN" altLang="en-US" sz="2400" b="1" spc="-5" dirty="0" smtClean="0">
                <a:latin typeface="微软雅黑" panose="020B0503020204020204" pitchFamily="34" charset="-122"/>
                <a:ea typeface="微软雅黑" panose="020B0503020204020204" pitchFamily="34" charset="-122"/>
                <a:cs typeface="Times New Roman"/>
              </a:rPr>
              <a:t>	</a:t>
            </a:r>
            <a:r>
              <a:rPr lang="en-US" altLang="zh-CN" sz="2400" b="1" spc="-5" dirty="0" smtClean="0">
                <a:latin typeface="微软雅黑" panose="020B0503020204020204" pitchFamily="34" charset="-122"/>
                <a:ea typeface="微软雅黑" panose="020B0503020204020204" pitchFamily="34" charset="-122"/>
                <a:cs typeface="Times New Roman"/>
              </a:rPr>
              <a:t>2.</a:t>
            </a:r>
            <a:r>
              <a:rPr lang="zh-CN" altLang="en-US" sz="2400" b="1" spc="-5" dirty="0" smtClean="0">
                <a:latin typeface="微软雅黑" panose="020B0503020204020204" pitchFamily="34" charset="-122"/>
                <a:ea typeface="微软雅黑" panose="020B0503020204020204" pitchFamily="34" charset="-122"/>
                <a:cs typeface="Times New Roman"/>
              </a:rPr>
              <a:t> </a:t>
            </a:r>
            <a:r>
              <a:rPr lang="en-US" altLang="zh-CN" sz="2400" b="1" spc="-5" dirty="0" smtClean="0">
                <a:latin typeface="微软雅黑" panose="020B0503020204020204" pitchFamily="34" charset="-122"/>
                <a:ea typeface="微软雅黑" panose="020B0503020204020204" pitchFamily="34" charset="-122"/>
                <a:cs typeface="Times New Roman"/>
              </a:rPr>
              <a:t>Parameter</a:t>
            </a:r>
            <a:r>
              <a:rPr lang="zh-CN" altLang="en-US" sz="2400" b="1" spc="-5" dirty="0" smtClean="0">
                <a:latin typeface="微软雅黑" panose="020B0503020204020204" pitchFamily="34" charset="-122"/>
                <a:ea typeface="微软雅黑" panose="020B0503020204020204" pitchFamily="34" charset="-122"/>
                <a:cs typeface="Times New Roman"/>
              </a:rPr>
              <a:t> </a:t>
            </a:r>
            <a:r>
              <a:rPr lang="en-US" altLang="zh-CN" sz="2400" b="1" spc="-5" dirty="0" smtClean="0">
                <a:latin typeface="微软雅黑" panose="020B0503020204020204" pitchFamily="34" charset="-122"/>
                <a:ea typeface="微软雅黑" panose="020B0503020204020204" pitchFamily="34" charset="-122"/>
                <a:cs typeface="Times New Roman"/>
              </a:rPr>
              <a:t>Aggregation</a:t>
            </a:r>
            <a:endParaRPr lang="zh-CN" altLang="en-US" sz="24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3200" b="1" spc="-5" dirty="0" smtClean="0">
                <a:latin typeface="微软雅黑" panose="020B0503020204020204" pitchFamily="34" charset="-122"/>
                <a:ea typeface="微软雅黑" panose="020B0503020204020204" pitchFamily="34" charset="-122"/>
                <a:cs typeface="Times New Roman"/>
              </a:rPr>
              <a:t>Function</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of</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Worker:</a:t>
            </a:r>
            <a:endParaRPr lang="zh-CN" altLang="en-US" sz="3200" b="1" spc="-5" dirty="0" smtClean="0">
              <a:latin typeface="微软雅黑" panose="020B0503020204020204" pitchFamily="34" charset="-122"/>
              <a:ea typeface="微软雅黑" panose="020B0503020204020204" pitchFamily="34" charset="-122"/>
              <a:cs typeface="Times New Roman"/>
            </a:endParaRPr>
          </a:p>
          <a:p>
            <a:pPr marL="12700">
              <a:lnSpc>
                <a:spcPct val="100000"/>
              </a:lnSpc>
              <a:spcBef>
                <a:spcPts val="1925"/>
              </a:spcBef>
              <a:buClr>
                <a:srgbClr val="3333CC"/>
              </a:buClr>
              <a:buSzPct val="58928"/>
              <a:tabLst>
                <a:tab pos="354965" algn="l"/>
                <a:tab pos="355600" algn="l"/>
              </a:tabLst>
            </a:pPr>
            <a:r>
              <a:rPr lang="zh-CN" altLang="en-US" sz="2400" b="1" spc="-5" dirty="0" smtClean="0">
                <a:latin typeface="微软雅黑" panose="020B0503020204020204" pitchFamily="34" charset="-122"/>
                <a:ea typeface="微软雅黑" panose="020B0503020204020204" pitchFamily="34" charset="-122"/>
                <a:cs typeface="Times New Roman"/>
              </a:rPr>
              <a:t>	</a:t>
            </a:r>
            <a:r>
              <a:rPr lang="en-US" altLang="zh-CN" sz="2400" b="1" spc="-5" dirty="0" smtClean="0">
                <a:latin typeface="微软雅黑" panose="020B0503020204020204" pitchFamily="34" charset="-122"/>
                <a:ea typeface="微软雅黑" panose="020B0503020204020204" pitchFamily="34" charset="-122"/>
                <a:cs typeface="Times New Roman"/>
              </a:rPr>
              <a:t>1.</a:t>
            </a:r>
            <a:r>
              <a:rPr lang="zh-CN" altLang="en-US" sz="2400" b="1" spc="-5" dirty="0" smtClean="0">
                <a:latin typeface="微软雅黑" panose="020B0503020204020204" pitchFamily="34" charset="-122"/>
                <a:ea typeface="微软雅黑" panose="020B0503020204020204" pitchFamily="34" charset="-122"/>
                <a:cs typeface="Times New Roman"/>
              </a:rPr>
              <a:t> </a:t>
            </a:r>
            <a:r>
              <a:rPr lang="en-US" altLang="zh-CN" sz="2400" b="1" spc="-5" dirty="0" smtClean="0">
                <a:latin typeface="微软雅黑" panose="020B0503020204020204" pitchFamily="34" charset="-122"/>
                <a:ea typeface="微软雅黑" panose="020B0503020204020204" pitchFamily="34" charset="-122"/>
                <a:cs typeface="Times New Roman"/>
              </a:rPr>
              <a:t>Parameter</a:t>
            </a:r>
            <a:r>
              <a:rPr lang="zh-CN" altLang="en-US" sz="2400" b="1" spc="-5" dirty="0" smtClean="0">
                <a:latin typeface="微软雅黑" panose="020B0503020204020204" pitchFamily="34" charset="-122"/>
                <a:ea typeface="微软雅黑" panose="020B0503020204020204" pitchFamily="34" charset="-122"/>
                <a:cs typeface="Times New Roman"/>
              </a:rPr>
              <a:t> </a:t>
            </a:r>
            <a:r>
              <a:rPr lang="en-US" altLang="zh-CN" sz="2400" b="1" spc="-5" dirty="0" smtClean="0">
                <a:latin typeface="微软雅黑" panose="020B0503020204020204" pitchFamily="34" charset="-122"/>
                <a:ea typeface="微软雅黑" panose="020B0503020204020204" pitchFamily="34" charset="-122"/>
                <a:cs typeface="Times New Roman"/>
              </a:rPr>
              <a:t>Refinement</a:t>
            </a:r>
            <a:endParaRPr lang="zh-CN" altLang="en-US" sz="2400" b="1" spc="-5" dirty="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endParaRPr lang="zh-CN" altLang="en-US" sz="2200" b="1" spc="-5" dirty="0">
              <a:latin typeface="微软雅黑" panose="020B0503020204020204" pitchFamily="34" charset="-122"/>
              <a:ea typeface="微软雅黑" panose="020B0503020204020204" pitchFamily="34" charset="-122"/>
              <a:cs typeface="Times New Roman"/>
            </a:endParaRPr>
          </a:p>
        </p:txBody>
      </p:sp>
      <p:sp>
        <p:nvSpPr>
          <p:cNvPr id="6" name="TextBox 5"/>
          <p:cNvSpPr txBox="1"/>
          <p:nvPr/>
        </p:nvSpPr>
        <p:spPr>
          <a:xfrm>
            <a:off x="4768062" y="2971800"/>
            <a:ext cx="3731214" cy="461665"/>
          </a:xfrm>
          <a:prstGeom prst="rect">
            <a:avLst/>
          </a:prstGeom>
          <a:noFill/>
        </p:spPr>
        <p:txBody>
          <a:bodyPr wrap="none" rtlCol="0">
            <a:spAutoFit/>
          </a:bodyPr>
          <a:lstStyle/>
          <a:p>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-&gt;</a:t>
            </a:r>
            <a:r>
              <a:rPr lang="zh-CN" altLang="en-US" sz="2400" b="1" spc="-5" dirty="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Data</a:t>
            </a:r>
            <a:r>
              <a:rPr lang="zh-CN" altLang="en-US" sz="2400" b="1" spc="-5" dirty="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Access</a:t>
            </a:r>
            <a:r>
              <a:rPr lang="zh-CN" altLang="en-US" sz="2400" b="1" spc="-5" dirty="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Control</a:t>
            </a:r>
            <a:endParaRPr lang="en-US" sz="2400" dirty="0"/>
          </a:p>
        </p:txBody>
      </p:sp>
      <p:sp>
        <p:nvSpPr>
          <p:cNvPr id="7" name="TextBox 6"/>
          <p:cNvSpPr txBox="1"/>
          <p:nvPr/>
        </p:nvSpPr>
        <p:spPr>
          <a:xfrm>
            <a:off x="4784995" y="3564563"/>
            <a:ext cx="3017493" cy="461665"/>
          </a:xfrm>
          <a:prstGeom prst="rect">
            <a:avLst/>
          </a:prstGeom>
          <a:noFill/>
        </p:spPr>
        <p:txBody>
          <a:bodyPr wrap="none" rtlCol="0">
            <a:spAutoFit/>
          </a:bodyPr>
          <a:lstStyle/>
          <a:p>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-&gt;</a:t>
            </a:r>
            <a:r>
              <a:rPr lang="zh-CN" altLang="en-US" sz="2400" b="1" spc="-5" dirty="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Data</a:t>
            </a:r>
            <a:r>
              <a:rPr lang="zh-CN" altLang="en-US" sz="2400" b="1" spc="-5" dirty="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Operation</a:t>
            </a:r>
            <a:endParaRPr lang="en-US" sz="2400" dirty="0"/>
          </a:p>
        </p:txBody>
      </p:sp>
      <p:sp>
        <p:nvSpPr>
          <p:cNvPr id="8" name="TextBox 7"/>
          <p:cNvSpPr txBox="1"/>
          <p:nvPr/>
        </p:nvSpPr>
        <p:spPr>
          <a:xfrm>
            <a:off x="4818862" y="4868797"/>
            <a:ext cx="3017493" cy="461665"/>
          </a:xfrm>
          <a:prstGeom prst="rect">
            <a:avLst/>
          </a:prstGeom>
          <a:noFill/>
        </p:spPr>
        <p:txBody>
          <a:bodyPr wrap="none" rtlCol="0">
            <a:spAutoFit/>
          </a:bodyPr>
          <a:lstStyle/>
          <a:p>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-&gt;</a:t>
            </a:r>
            <a:r>
              <a:rPr lang="zh-CN" altLang="en-US" sz="2400" b="1" spc="-5" dirty="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Data</a:t>
            </a:r>
            <a:r>
              <a:rPr lang="zh-CN" altLang="en-US" sz="2400" b="1" spc="-5" dirty="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Operation</a:t>
            </a:r>
            <a:endParaRPr lang="en-US" sz="2400" dirty="0"/>
          </a:p>
        </p:txBody>
      </p:sp>
    </p:spTree>
    <p:extLst>
      <p:ext uri="{BB962C8B-B14F-4D97-AF65-F5344CB8AC3E}">
        <p14:creationId xmlns:p14="http://schemas.microsoft.com/office/powerpoint/2010/main" val="1680889339"/>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Ongoing</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Work</a:t>
            </a:r>
            <a:endParaRPr sz="3200" spc="-5" dirty="0">
              <a:latin typeface="微软雅黑" panose="020B0503020204020204" pitchFamily="34" charset="-122"/>
              <a:ea typeface="微软雅黑" panose="020B0503020204020204" pitchFamily="34" charset="-122"/>
            </a:endParaRPr>
          </a:p>
        </p:txBody>
      </p:sp>
      <p:sp>
        <p:nvSpPr>
          <p:cNvPr id="9" name="Rounded Rectangle 8"/>
          <p:cNvSpPr/>
          <p:nvPr/>
        </p:nvSpPr>
        <p:spPr>
          <a:xfrm>
            <a:off x="2530540" y="1609070"/>
            <a:ext cx="4155855" cy="13790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89597" y="4952891"/>
            <a:ext cx="912292" cy="9227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2"/>
            <a:endCxn id="10" idx="0"/>
          </p:cNvCxnSpPr>
          <p:nvPr/>
        </p:nvCxnSpPr>
        <p:spPr>
          <a:xfrm flipH="1">
            <a:off x="2945743" y="2988111"/>
            <a:ext cx="1662725" cy="1964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 idx="2"/>
            <a:endCxn id="16" idx="0"/>
          </p:cNvCxnSpPr>
          <p:nvPr/>
        </p:nvCxnSpPr>
        <p:spPr>
          <a:xfrm>
            <a:off x="4608468" y="2988111"/>
            <a:ext cx="23602" cy="1982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2"/>
            <a:endCxn id="17" idx="0"/>
          </p:cNvCxnSpPr>
          <p:nvPr/>
        </p:nvCxnSpPr>
        <p:spPr>
          <a:xfrm>
            <a:off x="4608468" y="2988111"/>
            <a:ext cx="1776804" cy="1967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147063" y="4970687"/>
            <a:ext cx="970013" cy="9168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14711" y="4955428"/>
            <a:ext cx="941122" cy="9176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763849" y="2385106"/>
            <a:ext cx="3813673" cy="461665"/>
          </a:xfrm>
          <a:prstGeom prst="rect">
            <a:avLst/>
          </a:prstGeom>
          <a:solidFill>
            <a:srgbClr val="FFC000"/>
          </a:solidFill>
        </p:spPr>
        <p:txBody>
          <a:bodyPr wrap="none" rtlCol="0">
            <a:spAutoFit/>
          </a:bodyPr>
          <a:lstStyle/>
          <a:p>
            <a:r>
              <a:rPr lang="en-US" altLang="zh-CN" sz="2400" b="1" spc="-5" smtClean="0">
                <a:solidFill>
                  <a:srgbClr val="FF0000"/>
                </a:solidFill>
                <a:latin typeface="微软雅黑" panose="020B0503020204020204" pitchFamily="34" charset="-122"/>
                <a:ea typeface="微软雅黑" panose="020B0503020204020204" pitchFamily="34" charset="-122"/>
                <a:cs typeface="Times New Roman"/>
              </a:rPr>
              <a:t>Parameter</a:t>
            </a:r>
            <a:r>
              <a:rPr lang="zh-CN" altLang="en-US" sz="24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Aggregation</a:t>
            </a:r>
            <a:endParaRPr lang="en-US" sz="2400" dirty="0"/>
          </a:p>
        </p:txBody>
      </p:sp>
      <p:sp>
        <p:nvSpPr>
          <p:cNvPr id="32" name="TextBox 31"/>
          <p:cNvSpPr txBox="1"/>
          <p:nvPr/>
        </p:nvSpPr>
        <p:spPr>
          <a:xfrm>
            <a:off x="2770984" y="1796725"/>
            <a:ext cx="3722173" cy="461665"/>
          </a:xfrm>
          <a:prstGeom prst="rect">
            <a:avLst/>
          </a:prstGeom>
          <a:solidFill>
            <a:schemeClr val="accent3">
              <a:lumMod val="20000"/>
              <a:lumOff val="80000"/>
            </a:schemeClr>
          </a:solidFill>
        </p:spPr>
        <p:txBody>
          <a:bodyPr wrap="none" rtlCol="0">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Parameter</a:t>
            </a:r>
            <a:r>
              <a:rPr lang="zh-CN" altLang="en-US" sz="24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Distribution</a:t>
            </a:r>
            <a:endParaRPr lang="en-US" sz="2400" dirty="0"/>
          </a:p>
        </p:txBody>
      </p:sp>
      <p:cxnSp>
        <p:nvCxnSpPr>
          <p:cNvPr id="33" name="Straight Connector 32"/>
          <p:cNvCxnSpPr/>
          <p:nvPr/>
        </p:nvCxnSpPr>
        <p:spPr>
          <a:xfrm>
            <a:off x="472922" y="3962400"/>
            <a:ext cx="8137678" cy="0"/>
          </a:xfrm>
          <a:prstGeom prst="line">
            <a:avLst/>
          </a:prstGeom>
          <a:ln w="635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8707" y="4265423"/>
            <a:ext cx="3651705" cy="461665"/>
          </a:xfrm>
          <a:prstGeom prst="rect">
            <a:avLst/>
          </a:prstGeom>
          <a:solidFill>
            <a:srgbClr val="FFC000"/>
          </a:solidFill>
        </p:spPr>
        <p:txBody>
          <a:bodyPr wrap="none" rtlCol="0">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Parameter</a:t>
            </a:r>
            <a:r>
              <a:rPr lang="zh-CN" altLang="en-US" sz="24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Refinement</a:t>
            </a:r>
            <a:endParaRPr lang="en-US" sz="2400" dirty="0"/>
          </a:p>
        </p:txBody>
      </p:sp>
    </p:spTree>
    <p:extLst>
      <p:ext uri="{BB962C8B-B14F-4D97-AF65-F5344CB8AC3E}">
        <p14:creationId xmlns:p14="http://schemas.microsoft.com/office/powerpoint/2010/main" val="1428882431"/>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Ongoing</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Work</a:t>
            </a:r>
            <a:endParaRPr sz="3200" spc="-5" dirty="0">
              <a:latin typeface="微软雅黑" panose="020B0503020204020204" pitchFamily="34" charset="-122"/>
              <a:ea typeface="微软雅黑" panose="020B0503020204020204" pitchFamily="34" charset="-122"/>
            </a:endParaRPr>
          </a:p>
        </p:txBody>
      </p:sp>
      <p:sp>
        <p:nvSpPr>
          <p:cNvPr id="9" name="Rounded Rectangle 8"/>
          <p:cNvSpPr/>
          <p:nvPr/>
        </p:nvSpPr>
        <p:spPr>
          <a:xfrm>
            <a:off x="2530540" y="1609070"/>
            <a:ext cx="4155855" cy="13790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89597" y="4952891"/>
            <a:ext cx="912292" cy="9227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2"/>
            <a:endCxn id="10" idx="0"/>
          </p:cNvCxnSpPr>
          <p:nvPr/>
        </p:nvCxnSpPr>
        <p:spPr>
          <a:xfrm flipH="1">
            <a:off x="2945743" y="2988111"/>
            <a:ext cx="1662725" cy="1964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 idx="2"/>
            <a:endCxn id="16" idx="0"/>
          </p:cNvCxnSpPr>
          <p:nvPr/>
        </p:nvCxnSpPr>
        <p:spPr>
          <a:xfrm>
            <a:off x="4608468" y="2988111"/>
            <a:ext cx="23602" cy="1982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2"/>
            <a:endCxn id="17" idx="0"/>
          </p:cNvCxnSpPr>
          <p:nvPr/>
        </p:nvCxnSpPr>
        <p:spPr>
          <a:xfrm>
            <a:off x="4608468" y="2988111"/>
            <a:ext cx="1776804" cy="1967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147063" y="4970687"/>
            <a:ext cx="970013" cy="9168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14711" y="4955428"/>
            <a:ext cx="941122" cy="9176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72922" y="3962400"/>
            <a:ext cx="8137678" cy="0"/>
          </a:xfrm>
          <a:prstGeom prst="line">
            <a:avLst/>
          </a:prstGeom>
          <a:ln w="635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8707" y="4265423"/>
            <a:ext cx="2559355" cy="461665"/>
          </a:xfrm>
          <a:prstGeom prst="rect">
            <a:avLst/>
          </a:prstGeom>
          <a:solidFill>
            <a:srgbClr val="FFC000"/>
          </a:solidFill>
        </p:spPr>
        <p:txBody>
          <a:bodyPr wrap="none" rtlCol="0">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Data</a:t>
            </a:r>
            <a:r>
              <a:rPr lang="zh-CN" altLang="en-US" sz="24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Operation</a:t>
            </a:r>
            <a:endParaRPr lang="en-US" sz="2400" dirty="0"/>
          </a:p>
        </p:txBody>
      </p:sp>
      <p:sp>
        <p:nvSpPr>
          <p:cNvPr id="18" name="TextBox 17"/>
          <p:cNvSpPr txBox="1"/>
          <p:nvPr/>
        </p:nvSpPr>
        <p:spPr>
          <a:xfrm>
            <a:off x="3292322" y="2385106"/>
            <a:ext cx="2559355" cy="461665"/>
          </a:xfrm>
          <a:prstGeom prst="rect">
            <a:avLst/>
          </a:prstGeom>
          <a:solidFill>
            <a:srgbClr val="FFC000"/>
          </a:solidFill>
        </p:spPr>
        <p:txBody>
          <a:bodyPr wrap="none" rtlCol="0">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Data</a:t>
            </a:r>
            <a:r>
              <a:rPr lang="zh-CN" altLang="en-US" sz="24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Operation</a:t>
            </a:r>
            <a:endParaRPr lang="en-US" sz="2400" dirty="0"/>
          </a:p>
        </p:txBody>
      </p:sp>
      <p:sp>
        <p:nvSpPr>
          <p:cNvPr id="20" name="TextBox 19"/>
          <p:cNvSpPr txBox="1"/>
          <p:nvPr/>
        </p:nvSpPr>
        <p:spPr>
          <a:xfrm>
            <a:off x="2971929" y="1782101"/>
            <a:ext cx="3273076" cy="461665"/>
          </a:xfrm>
          <a:prstGeom prst="rect">
            <a:avLst/>
          </a:prstGeom>
          <a:solidFill>
            <a:schemeClr val="accent3">
              <a:lumMod val="20000"/>
              <a:lumOff val="80000"/>
            </a:schemeClr>
          </a:solidFill>
        </p:spPr>
        <p:txBody>
          <a:bodyPr wrap="none" rtlCol="0">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Data</a:t>
            </a:r>
            <a:r>
              <a:rPr lang="zh-CN" altLang="en-US" sz="24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Access</a:t>
            </a:r>
            <a:r>
              <a:rPr lang="zh-CN" altLang="en-US" sz="2400" b="1" spc="-5" dirty="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Control</a:t>
            </a:r>
            <a:endParaRPr lang="en-US" sz="2400" dirty="0"/>
          </a:p>
        </p:txBody>
      </p:sp>
    </p:spTree>
    <p:extLst>
      <p:ext uri="{BB962C8B-B14F-4D97-AF65-F5344CB8AC3E}">
        <p14:creationId xmlns:p14="http://schemas.microsoft.com/office/powerpoint/2010/main" val="1042854631"/>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333 0.02986 L -0.28333 0.28542 " pathEditMode="relative" ptsTypes="AA">
                                      <p:cBhvr>
                                        <p:cTn id="6"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Background</a:t>
            </a:r>
            <a:endParaRPr sz="3200" spc="-5" dirty="0">
              <a:latin typeface="微软雅黑" panose="020B0503020204020204" pitchFamily="34" charset="-122"/>
              <a:ea typeface="微软雅黑" panose="020B0503020204020204" pitchFamily="34" charset="-122"/>
            </a:endParaRPr>
          </a:p>
        </p:txBody>
      </p:sp>
      <p:sp>
        <p:nvSpPr>
          <p:cNvPr id="3" name="object 3"/>
          <p:cNvSpPr txBox="1"/>
          <p:nvPr/>
        </p:nvSpPr>
        <p:spPr>
          <a:xfrm>
            <a:off x="258266" y="1734439"/>
            <a:ext cx="8885734" cy="1536318"/>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Distributed</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machine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learning</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becomes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the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common</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practice,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because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of:</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12700">
              <a:lnSpc>
                <a:spcPct val="100000"/>
              </a:lnSpc>
              <a:spcBef>
                <a:spcPts val="1925"/>
              </a:spcBef>
              <a:buClr>
                <a:srgbClr val="3333CC"/>
              </a:buClr>
              <a:buSzPct val="58928"/>
              <a:tabLst>
                <a:tab pos="354965" algn="l"/>
                <a:tab pos="355600" algn="l"/>
              </a:tabLst>
            </a:pP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2.</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The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increasing</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complexity</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of</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training</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model</a:t>
            </a:r>
            <a:endParaRPr lang="zh-CN" altLang="en-US" sz="2800" b="1" spc="-5" dirty="0" smtClean="0">
              <a:latin typeface="微软雅黑" panose="020B0503020204020204" pitchFamily="34" charset="-122"/>
              <a:ea typeface="微软雅黑" panose="020B0503020204020204" pitchFamily="34" charset="-122"/>
              <a:cs typeface="Times New Roman"/>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6" y="3625876"/>
            <a:ext cx="5386873" cy="3232124"/>
          </a:xfrm>
          <a:prstGeom prst="rect">
            <a:avLst/>
          </a:prstGeom>
        </p:spPr>
      </p:pic>
      <p:sp>
        <p:nvSpPr>
          <p:cNvPr id="7" name="Rectangle 6"/>
          <p:cNvSpPr/>
          <p:nvPr/>
        </p:nvSpPr>
        <p:spPr>
          <a:xfrm>
            <a:off x="5638800" y="3840480"/>
            <a:ext cx="3200400" cy="2308324"/>
          </a:xfrm>
          <a:prstGeom prst="rect">
            <a:avLst/>
          </a:prstGeom>
        </p:spPr>
        <p:txBody>
          <a:bodyPr wrap="square">
            <a:spAutoFit/>
          </a:bodyPr>
          <a:lstStyle/>
          <a:p>
            <a:r>
              <a:rPr lang="en-US" sz="2400" dirty="0" err="1" smtClean="0"/>
              <a:t>ImageNet</a:t>
            </a:r>
            <a:r>
              <a:rPr lang="en-US" sz="2400" dirty="0" smtClean="0"/>
              <a:t> </a:t>
            </a:r>
            <a:r>
              <a:rPr lang="en-US" sz="2400" dirty="0"/>
              <a:t>Competition</a:t>
            </a:r>
            <a:r>
              <a:rPr lang="en-US" sz="2400" dirty="0" smtClean="0"/>
              <a:t>:</a:t>
            </a:r>
            <a:endParaRPr lang="zh-CN" altLang="en-US" sz="2400" dirty="0" smtClean="0"/>
          </a:p>
          <a:p>
            <a:endParaRPr lang="zh-CN" altLang="en-US" sz="2400" dirty="0" smtClean="0"/>
          </a:p>
          <a:p>
            <a:r>
              <a:rPr lang="en-US" sz="2400" dirty="0" smtClean="0"/>
              <a:t>&lt;</a:t>
            </a:r>
            <a:r>
              <a:rPr lang="en-US" sz="2400" dirty="0"/>
              <a:t>10(Hinton, 2012</a:t>
            </a:r>
            <a:r>
              <a:rPr lang="en-US" sz="2400" dirty="0" smtClean="0"/>
              <a:t>),</a:t>
            </a:r>
            <a:endParaRPr lang="zh-CN" altLang="en-US" sz="2400" dirty="0" smtClean="0"/>
          </a:p>
          <a:p>
            <a:r>
              <a:rPr lang="en-US" sz="2400" dirty="0" smtClean="0"/>
              <a:t>22 </a:t>
            </a:r>
            <a:r>
              <a:rPr lang="en-US" sz="2400" dirty="0"/>
              <a:t>(Google, 2014), </a:t>
            </a:r>
            <a:endParaRPr lang="zh-CN" altLang="en-US" sz="2400" dirty="0" smtClean="0"/>
          </a:p>
          <a:p>
            <a:r>
              <a:rPr lang="en-US" sz="2400" dirty="0" smtClean="0"/>
              <a:t>152 </a:t>
            </a:r>
            <a:r>
              <a:rPr lang="en-US" sz="2400" dirty="0"/>
              <a:t>(Microsoft, 2015), 1207 (</a:t>
            </a:r>
            <a:r>
              <a:rPr lang="en-US" sz="2400" dirty="0" err="1"/>
              <a:t>SenseTime</a:t>
            </a:r>
            <a:r>
              <a:rPr lang="en-US" sz="2400" dirty="0"/>
              <a:t>, 2016</a:t>
            </a:r>
            <a:r>
              <a:rPr lang="en-US" sz="2400" dirty="0" smtClean="0"/>
              <a:t>)</a:t>
            </a:r>
            <a:endParaRPr lang="en-US" sz="2400" dirty="0"/>
          </a:p>
        </p:txBody>
      </p:sp>
    </p:spTree>
    <p:extLst>
      <p:ext uri="{BB962C8B-B14F-4D97-AF65-F5344CB8AC3E}">
        <p14:creationId xmlns:p14="http://schemas.microsoft.com/office/powerpoint/2010/main" val="1372290349"/>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Ongoing</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Work</a:t>
            </a:r>
            <a:endParaRPr sz="3200" spc="-5" dirty="0">
              <a:latin typeface="微软雅黑" panose="020B0503020204020204" pitchFamily="34" charset="-122"/>
              <a:ea typeface="微软雅黑" panose="020B0503020204020204" pitchFamily="34" charset="-122"/>
            </a:endParaRPr>
          </a:p>
        </p:txBody>
      </p:sp>
      <p:sp>
        <p:nvSpPr>
          <p:cNvPr id="9" name="Rounded Rectangle 8"/>
          <p:cNvSpPr/>
          <p:nvPr/>
        </p:nvSpPr>
        <p:spPr>
          <a:xfrm>
            <a:off x="2530540" y="1609070"/>
            <a:ext cx="4155855" cy="13790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89597" y="4952891"/>
            <a:ext cx="912292" cy="9227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2"/>
            <a:endCxn id="10" idx="0"/>
          </p:cNvCxnSpPr>
          <p:nvPr/>
        </p:nvCxnSpPr>
        <p:spPr>
          <a:xfrm flipH="1">
            <a:off x="2945743" y="2988111"/>
            <a:ext cx="1662725" cy="196478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 idx="2"/>
            <a:endCxn id="16" idx="0"/>
          </p:cNvCxnSpPr>
          <p:nvPr/>
        </p:nvCxnSpPr>
        <p:spPr>
          <a:xfrm>
            <a:off x="4608468" y="2988111"/>
            <a:ext cx="23602" cy="1982576"/>
          </a:xfrm>
          <a:prstGeom prst="line">
            <a:avLst/>
          </a:prstGeom>
          <a:ln w="127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2"/>
            <a:endCxn id="17" idx="0"/>
          </p:cNvCxnSpPr>
          <p:nvPr/>
        </p:nvCxnSpPr>
        <p:spPr>
          <a:xfrm>
            <a:off x="4608468" y="2988111"/>
            <a:ext cx="1776804" cy="1967317"/>
          </a:xfrm>
          <a:prstGeom prst="line">
            <a:avLst/>
          </a:prstGeom>
          <a:ln w="127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147063" y="4970687"/>
            <a:ext cx="970013" cy="9168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14711" y="4955428"/>
            <a:ext cx="941122" cy="9176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72922" y="3962400"/>
            <a:ext cx="8137678" cy="0"/>
          </a:xfrm>
          <a:prstGeom prst="line">
            <a:avLst/>
          </a:prstGeom>
          <a:ln w="635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8707" y="4265423"/>
            <a:ext cx="2559355" cy="461665"/>
          </a:xfrm>
          <a:prstGeom prst="rect">
            <a:avLst/>
          </a:prstGeom>
          <a:solidFill>
            <a:srgbClr val="FFC000"/>
          </a:solidFill>
        </p:spPr>
        <p:txBody>
          <a:bodyPr wrap="none" rtlCol="0">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Data</a:t>
            </a:r>
            <a:r>
              <a:rPr lang="zh-CN" altLang="en-US" sz="24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Operation</a:t>
            </a:r>
            <a:endParaRPr lang="en-US" sz="2400" dirty="0"/>
          </a:p>
        </p:txBody>
      </p:sp>
      <p:sp>
        <p:nvSpPr>
          <p:cNvPr id="20" name="TextBox 19"/>
          <p:cNvSpPr txBox="1"/>
          <p:nvPr/>
        </p:nvSpPr>
        <p:spPr>
          <a:xfrm>
            <a:off x="3078329" y="2098694"/>
            <a:ext cx="3273076" cy="461665"/>
          </a:xfrm>
          <a:prstGeom prst="rect">
            <a:avLst/>
          </a:prstGeom>
          <a:solidFill>
            <a:schemeClr val="accent3">
              <a:lumMod val="20000"/>
              <a:lumOff val="80000"/>
            </a:schemeClr>
          </a:solidFill>
        </p:spPr>
        <p:txBody>
          <a:bodyPr wrap="none" rtlCol="0">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Data</a:t>
            </a:r>
            <a:r>
              <a:rPr lang="zh-CN" altLang="en-US" sz="24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Access</a:t>
            </a:r>
            <a:r>
              <a:rPr lang="zh-CN" altLang="en-US" sz="2400" b="1" spc="-5" dirty="0">
                <a:solidFill>
                  <a:srgbClr val="FF0000"/>
                </a:solidFill>
                <a:latin typeface="微软雅黑" panose="020B0503020204020204" pitchFamily="34" charset="-122"/>
                <a:ea typeface="微软雅黑" panose="020B0503020204020204" pitchFamily="34" charset="-122"/>
                <a:cs typeface="Times New Roman"/>
              </a:rPr>
              <a:t> </a:t>
            </a:r>
            <a:r>
              <a:rPr lang="en-US" altLang="zh-CN" sz="2400" b="1" spc="-5" dirty="0">
                <a:solidFill>
                  <a:srgbClr val="FF0000"/>
                </a:solidFill>
                <a:latin typeface="微软雅黑" panose="020B0503020204020204" pitchFamily="34" charset="-122"/>
                <a:ea typeface="微软雅黑" panose="020B0503020204020204" pitchFamily="34" charset="-122"/>
                <a:cs typeface="Times New Roman"/>
              </a:rPr>
              <a:t>Control</a:t>
            </a:r>
            <a:endParaRPr lang="en-US" sz="2400" dirty="0"/>
          </a:p>
        </p:txBody>
      </p:sp>
      <p:cxnSp>
        <p:nvCxnSpPr>
          <p:cNvPr id="8" name="Curved Connector 7"/>
          <p:cNvCxnSpPr>
            <a:endCxn id="16" idx="1"/>
          </p:cNvCxnSpPr>
          <p:nvPr/>
        </p:nvCxnSpPr>
        <p:spPr>
          <a:xfrm flipV="1">
            <a:off x="3078329" y="5104950"/>
            <a:ext cx="1210789" cy="782540"/>
          </a:xfrm>
          <a:prstGeom prst="curvedConnector4">
            <a:avLst>
              <a:gd name="adj1" fmla="val 44134"/>
              <a:gd name="adj2" fmla="val 14637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urved Connector 20"/>
          <p:cNvCxnSpPr>
            <a:endCxn id="17" idx="4"/>
          </p:cNvCxnSpPr>
          <p:nvPr/>
        </p:nvCxnSpPr>
        <p:spPr>
          <a:xfrm>
            <a:off x="5128313" y="5361957"/>
            <a:ext cx="1256959" cy="511169"/>
          </a:xfrm>
          <a:prstGeom prst="curvedConnector4">
            <a:avLst>
              <a:gd name="adj1" fmla="val 31282"/>
              <a:gd name="adj2" fmla="val 14472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6" idx="4"/>
            <a:endCxn id="10" idx="7"/>
          </p:cNvCxnSpPr>
          <p:nvPr/>
        </p:nvCxnSpPr>
        <p:spPr>
          <a:xfrm rot="5400000" flipH="1">
            <a:off x="3550448" y="4805868"/>
            <a:ext cx="799462" cy="1363783"/>
          </a:xfrm>
          <a:prstGeom prst="curvedConnector5">
            <a:avLst>
              <a:gd name="adj1" fmla="val -28594"/>
              <a:gd name="adj2" fmla="val 62883"/>
              <a:gd name="adj3" fmla="val 128594"/>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11008" y="3153589"/>
            <a:ext cx="1102097" cy="461665"/>
          </a:xfrm>
          <a:prstGeom prst="rect">
            <a:avLst/>
          </a:prstGeom>
          <a:solidFill>
            <a:schemeClr val="tx2">
              <a:lumMod val="20000"/>
              <a:lumOff val="80000"/>
            </a:schemeClr>
          </a:solidFill>
        </p:spPr>
        <p:txBody>
          <a:bodyPr wrap="none" rtlCol="0">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Token</a:t>
            </a:r>
            <a:endParaRPr lang="en-US" sz="2400" dirty="0"/>
          </a:p>
        </p:txBody>
      </p:sp>
      <p:sp>
        <p:nvSpPr>
          <p:cNvPr id="26" name="TextBox 25"/>
          <p:cNvSpPr txBox="1"/>
          <p:nvPr/>
        </p:nvSpPr>
        <p:spPr>
          <a:xfrm>
            <a:off x="4047840" y="3140170"/>
            <a:ext cx="1102097" cy="461665"/>
          </a:xfrm>
          <a:prstGeom prst="rect">
            <a:avLst/>
          </a:prstGeom>
          <a:solidFill>
            <a:schemeClr val="tx2">
              <a:lumMod val="20000"/>
              <a:lumOff val="80000"/>
            </a:schemeClr>
          </a:solidFill>
        </p:spPr>
        <p:txBody>
          <a:bodyPr wrap="none" rtlCol="0">
            <a:spAutoFit/>
          </a:bodyPr>
          <a:lstStyle/>
          <a:p>
            <a:r>
              <a:rPr lang="en-US" altLang="zh-CN" sz="2400" b="1" spc="-5" dirty="0" smtClean="0">
                <a:solidFill>
                  <a:srgbClr val="FF0000"/>
                </a:solidFill>
                <a:latin typeface="微软雅黑" panose="020B0503020204020204" pitchFamily="34" charset="-122"/>
                <a:ea typeface="微软雅黑" panose="020B0503020204020204" pitchFamily="34" charset="-122"/>
                <a:cs typeface="Times New Roman"/>
              </a:rPr>
              <a:t>Token</a:t>
            </a:r>
            <a:endParaRPr lang="en-US" sz="2400" dirty="0"/>
          </a:p>
        </p:txBody>
      </p:sp>
      <p:sp>
        <p:nvSpPr>
          <p:cNvPr id="27" name="TextBox 26"/>
          <p:cNvSpPr txBox="1"/>
          <p:nvPr/>
        </p:nvSpPr>
        <p:spPr>
          <a:xfrm>
            <a:off x="5266167" y="3153589"/>
            <a:ext cx="1102097" cy="461665"/>
          </a:xfrm>
          <a:prstGeom prst="rect">
            <a:avLst/>
          </a:prstGeom>
          <a:solidFill>
            <a:schemeClr val="tx2">
              <a:lumMod val="20000"/>
              <a:lumOff val="80000"/>
            </a:schemeClr>
          </a:solidFill>
        </p:spPr>
        <p:txBody>
          <a:bodyPr wrap="none" rtlCol="0">
            <a:spAutoFit/>
          </a:bodyPr>
          <a:lstStyle/>
          <a:p>
            <a:r>
              <a:rPr lang="en-US" altLang="zh-CN" sz="2400" b="1" spc="-5" smtClean="0">
                <a:solidFill>
                  <a:srgbClr val="FF0000"/>
                </a:solidFill>
                <a:latin typeface="微软雅黑" panose="020B0503020204020204" pitchFamily="34" charset="-122"/>
                <a:ea typeface="微软雅黑" panose="020B0503020204020204" pitchFamily="34" charset="-122"/>
                <a:cs typeface="Times New Roman"/>
              </a:rPr>
              <a:t>Token</a:t>
            </a:r>
            <a:endParaRPr lang="en-US" sz="2400" dirty="0"/>
          </a:p>
        </p:txBody>
      </p:sp>
    </p:spTree>
    <p:extLst>
      <p:ext uri="{BB962C8B-B14F-4D97-AF65-F5344CB8AC3E}">
        <p14:creationId xmlns:p14="http://schemas.microsoft.com/office/powerpoint/2010/main" val="912921721"/>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158 0.01574 L 0.00104 0.25555 " pathEditMode="relative" rAng="0" ptsTypes="AA">
                                      <p:cBhvr>
                                        <p:cTn id="14" dur="2000" fill="hold"/>
                                        <p:tgtEl>
                                          <p:spTgt spid="26"/>
                                        </p:tgtEl>
                                        <p:attrNameLst>
                                          <p:attrName>ppt_x</p:attrName>
                                          <p:attrName>ppt_y</p:attrName>
                                        </p:attrNameLst>
                                      </p:cBhvr>
                                      <p:rCtr x="-747" y="11991"/>
                                    </p:animMotion>
                                  </p:childTnLst>
                                </p:cTn>
                              </p:par>
                              <p:par>
                                <p:cTn id="15" presetID="0" presetClass="path" presetSubtype="0" accel="50000" decel="50000" fill="hold" grpId="0" nodeType="withEffect">
                                  <p:stCondLst>
                                    <p:cond delay="0"/>
                                  </p:stCondLst>
                                  <p:childTnLst>
                                    <p:animMotion origin="layout" path="M 0.0184 0.00324 L -0.06024 0.29097 " pathEditMode="relative" rAng="0" ptsTypes="AA">
                                      <p:cBhvr>
                                        <p:cTn id="16" dur="2000" fill="hold"/>
                                        <p:tgtEl>
                                          <p:spTgt spid="25"/>
                                        </p:tgtEl>
                                        <p:attrNameLst>
                                          <p:attrName>ppt_x</p:attrName>
                                          <p:attrName>ppt_y</p:attrName>
                                        </p:attrNameLst>
                                      </p:cBhvr>
                                      <p:rCtr x="-3941" y="14375"/>
                                    </p:animMotion>
                                  </p:childTnLst>
                                </p:cTn>
                              </p:par>
                              <p:par>
                                <p:cTn id="17" presetID="0" presetClass="path" presetSubtype="0" accel="50000" decel="50000" fill="hold" grpId="0" nodeType="withEffect">
                                  <p:stCondLst>
                                    <p:cond delay="0"/>
                                  </p:stCondLst>
                                  <p:childTnLst>
                                    <p:animMotion origin="layout" path="M -1.11111E-6 1.48148E-6 L 0.06736 0.28842 " pathEditMode="relative" rAng="0" ptsTypes="AA">
                                      <p:cBhvr>
                                        <p:cTn id="18" dur="2000" fill="hold"/>
                                        <p:tgtEl>
                                          <p:spTgt spid="27"/>
                                        </p:tgtEl>
                                        <p:attrNameLst>
                                          <p:attrName>ppt_x</p:attrName>
                                          <p:attrName>ppt_y</p:attrName>
                                        </p:attrNameLst>
                                      </p:cBhvr>
                                      <p:rCtr x="3368" y="14421"/>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Next</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Generation</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of</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err="1" smtClean="0">
                <a:latin typeface="微软雅黑" panose="020B0503020204020204" pitchFamily="34" charset="-122"/>
                <a:ea typeface="微软雅黑" panose="020B0503020204020204" pitchFamily="34" charset="-122"/>
              </a:rPr>
              <a:t>SmartPS</a:t>
            </a:r>
            <a:endParaRPr sz="3200" spc="-5" dirty="0">
              <a:latin typeface="微软雅黑" panose="020B0503020204020204" pitchFamily="34" charset="-122"/>
              <a:ea typeface="微软雅黑" panose="020B0503020204020204" pitchFamily="34" charset="-122"/>
            </a:endParaRPr>
          </a:p>
        </p:txBody>
      </p:sp>
      <p:sp>
        <p:nvSpPr>
          <p:cNvPr id="3" name="object 3"/>
          <p:cNvSpPr txBox="1"/>
          <p:nvPr/>
        </p:nvSpPr>
        <p:spPr>
          <a:xfrm>
            <a:off x="152400" y="1540933"/>
            <a:ext cx="8229600" cy="4267835"/>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3200" b="1" spc="-5" dirty="0" smtClean="0">
                <a:latin typeface="微软雅黑" panose="020B0503020204020204" pitchFamily="34" charset="-122"/>
                <a:ea typeface="微软雅黑" panose="020B0503020204020204" pitchFamily="34" charset="-122"/>
                <a:cs typeface="Times New Roman"/>
              </a:rPr>
              <a:t>Parameter</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Server</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-&gt;</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Token</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Server</a:t>
            </a:r>
            <a:endParaRPr lang="zh-CN" altLang="en-US" sz="32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3200" b="1" spc="-5" dirty="0" smtClean="0">
                <a:latin typeface="微软雅黑" panose="020B0503020204020204" pitchFamily="34" charset="-122"/>
                <a:ea typeface="微软雅黑" panose="020B0503020204020204" pitchFamily="34" charset="-122"/>
                <a:cs typeface="Times New Roman"/>
              </a:rPr>
              <a:t>1.</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Decouple</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a:solidFill>
                  <a:srgbClr val="FF0000"/>
                </a:solidFill>
                <a:latin typeface="微软雅黑" panose="020B0503020204020204" pitchFamily="34" charset="-122"/>
                <a:ea typeface="微软雅黑" panose="020B0503020204020204" pitchFamily="34" charset="-122"/>
                <a:cs typeface="Times New Roman"/>
              </a:rPr>
              <a:t>d</a:t>
            </a:r>
            <a:r>
              <a:rPr lang="en-US" altLang="zh-CN" sz="3200" b="1" spc="-5" dirty="0" smtClean="0">
                <a:solidFill>
                  <a:srgbClr val="FF0000"/>
                </a:solidFill>
                <a:latin typeface="微软雅黑" panose="020B0503020204020204" pitchFamily="34" charset="-122"/>
                <a:ea typeface="微软雅黑" panose="020B0503020204020204" pitchFamily="34" charset="-122"/>
                <a:cs typeface="Times New Roman"/>
              </a:rPr>
              <a:t>ata</a:t>
            </a:r>
            <a:r>
              <a:rPr lang="zh-CN" altLang="en-US" sz="32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3200" b="1" spc="-5" dirty="0" smtClean="0">
                <a:solidFill>
                  <a:srgbClr val="FF0000"/>
                </a:solidFill>
                <a:latin typeface="微软雅黑" panose="020B0503020204020204" pitchFamily="34" charset="-122"/>
                <a:ea typeface="微软雅黑" panose="020B0503020204020204" pitchFamily="34" charset="-122"/>
                <a:cs typeface="Times New Roman"/>
              </a:rPr>
              <a:t>(access)</a:t>
            </a:r>
            <a:r>
              <a:rPr lang="zh-CN" altLang="en-US" sz="32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3200" b="1" spc="-5" dirty="0">
                <a:solidFill>
                  <a:srgbClr val="FF0000"/>
                </a:solidFill>
                <a:latin typeface="微软雅黑" panose="020B0503020204020204" pitchFamily="34" charset="-122"/>
                <a:ea typeface="微软雅黑" panose="020B0503020204020204" pitchFamily="34" charset="-122"/>
                <a:cs typeface="Times New Roman"/>
              </a:rPr>
              <a:t>c</a:t>
            </a:r>
            <a:r>
              <a:rPr lang="en-US" altLang="zh-CN" sz="3200" b="1" spc="-5" dirty="0" smtClean="0">
                <a:solidFill>
                  <a:srgbClr val="FF0000"/>
                </a:solidFill>
                <a:latin typeface="微软雅黑" panose="020B0503020204020204" pitchFamily="34" charset="-122"/>
                <a:ea typeface="微软雅黑" panose="020B0503020204020204" pitchFamily="34" charset="-122"/>
                <a:cs typeface="Times New Roman"/>
              </a:rPr>
              <a:t>ontrol</a:t>
            </a:r>
            <a:r>
              <a:rPr lang="zh-CN" altLang="en-US" sz="32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and</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a:solidFill>
                  <a:srgbClr val="FF0000"/>
                </a:solidFill>
                <a:latin typeface="微软雅黑" panose="020B0503020204020204" pitchFamily="34" charset="-122"/>
                <a:ea typeface="微软雅黑" panose="020B0503020204020204" pitchFamily="34" charset="-122"/>
                <a:cs typeface="Times New Roman"/>
              </a:rPr>
              <a:t>d</a:t>
            </a:r>
            <a:r>
              <a:rPr lang="en-US" altLang="zh-CN" sz="3200" b="1" spc="-5" dirty="0" smtClean="0">
                <a:solidFill>
                  <a:srgbClr val="FF0000"/>
                </a:solidFill>
                <a:latin typeface="微软雅黑" panose="020B0503020204020204" pitchFamily="34" charset="-122"/>
                <a:ea typeface="微软雅黑" panose="020B0503020204020204" pitchFamily="34" charset="-122"/>
                <a:cs typeface="Times New Roman"/>
              </a:rPr>
              <a:t>ata</a:t>
            </a:r>
            <a:r>
              <a:rPr lang="zh-CN" altLang="en-US" sz="32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3200" b="1" spc="-5" dirty="0" smtClean="0">
                <a:solidFill>
                  <a:srgbClr val="FF0000"/>
                </a:solidFill>
                <a:latin typeface="微软雅黑" panose="020B0503020204020204" pitchFamily="34" charset="-122"/>
                <a:ea typeface="微软雅黑" panose="020B0503020204020204" pitchFamily="34" charset="-122"/>
                <a:cs typeface="Times New Roman"/>
              </a:rPr>
              <a:t>operation</a:t>
            </a:r>
            <a:endParaRPr lang="zh-CN" altLang="en-US" sz="3200" b="1" spc="-5" dirty="0" smtClean="0">
              <a:solidFill>
                <a:srgbClr val="FF0000"/>
              </a:solidFill>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3200" b="1" spc="-5" dirty="0" smtClean="0">
                <a:latin typeface="微软雅黑" panose="020B0503020204020204" pitchFamily="34" charset="-122"/>
                <a:ea typeface="微软雅黑" panose="020B0503020204020204" pitchFamily="34" charset="-122"/>
                <a:cs typeface="Times New Roman"/>
              </a:rPr>
              <a:t>2.</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A</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light-weight</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and</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smart</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solidFill>
                  <a:srgbClr val="FF0000"/>
                </a:solidFill>
                <a:latin typeface="微软雅黑" panose="020B0503020204020204" pitchFamily="34" charset="-122"/>
                <a:ea typeface="微软雅黑" panose="020B0503020204020204" pitchFamily="34" charset="-122"/>
                <a:cs typeface="Times New Roman"/>
              </a:rPr>
              <a:t>Token</a:t>
            </a:r>
            <a:r>
              <a:rPr lang="zh-CN" altLang="en-US" sz="32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3200" b="1" spc="-5" dirty="0" smtClean="0">
                <a:solidFill>
                  <a:srgbClr val="FF0000"/>
                </a:solidFill>
                <a:latin typeface="微软雅黑" panose="020B0503020204020204" pitchFamily="34" charset="-122"/>
                <a:ea typeface="微软雅黑" panose="020B0503020204020204" pitchFamily="34" charset="-122"/>
                <a:cs typeface="Times New Roman"/>
              </a:rPr>
              <a:t>Server</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instead</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latin typeface="微软雅黑" panose="020B0503020204020204" pitchFamily="34" charset="-122"/>
                <a:ea typeface="微软雅黑" panose="020B0503020204020204" pitchFamily="34" charset="-122"/>
                <a:cs typeface="Times New Roman"/>
              </a:rPr>
              <a:t>of</a:t>
            </a:r>
            <a:r>
              <a:rPr lang="zh-CN" altLang="en-US" sz="3200" b="1" spc="-5" dirty="0" smtClean="0">
                <a:latin typeface="微软雅黑" panose="020B0503020204020204" pitchFamily="34" charset="-122"/>
                <a:ea typeface="微软雅黑" panose="020B0503020204020204" pitchFamily="34" charset="-122"/>
                <a:cs typeface="Times New Roman"/>
              </a:rPr>
              <a:t> </a:t>
            </a:r>
            <a:r>
              <a:rPr lang="en-US" altLang="zh-CN" sz="3200" b="1" spc="-5" dirty="0" smtClean="0">
                <a:solidFill>
                  <a:srgbClr val="FF0000"/>
                </a:solidFill>
                <a:latin typeface="微软雅黑" panose="020B0503020204020204" pitchFamily="34" charset="-122"/>
                <a:ea typeface="微软雅黑" panose="020B0503020204020204" pitchFamily="34" charset="-122"/>
                <a:cs typeface="Times New Roman"/>
              </a:rPr>
              <a:t>Parameter</a:t>
            </a:r>
            <a:r>
              <a:rPr lang="zh-CN" altLang="en-US" sz="32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3200" b="1" spc="-5" dirty="0" smtClean="0">
                <a:solidFill>
                  <a:srgbClr val="FF0000"/>
                </a:solidFill>
                <a:latin typeface="微软雅黑" panose="020B0503020204020204" pitchFamily="34" charset="-122"/>
                <a:ea typeface="微软雅黑" panose="020B0503020204020204" pitchFamily="34" charset="-122"/>
                <a:cs typeface="Times New Roman"/>
              </a:rPr>
              <a:t>Server</a:t>
            </a:r>
            <a:r>
              <a:rPr lang="en-US" altLang="zh-CN" sz="3200" b="1" spc="-5" dirty="0" smtClean="0">
                <a:latin typeface="微软雅黑" panose="020B0503020204020204" pitchFamily="34" charset="-122"/>
                <a:ea typeface="微软雅黑" panose="020B0503020204020204" pitchFamily="34" charset="-122"/>
                <a:cs typeface="Times New Roman"/>
              </a:rPr>
              <a:t>.</a:t>
            </a:r>
            <a:endParaRPr lang="zh-CN" altLang="en-US" sz="3200" b="1" spc="-5" dirty="0" smtClean="0">
              <a:latin typeface="微软雅黑" panose="020B0503020204020204" pitchFamily="34" charset="-122"/>
              <a:ea typeface="微软雅黑" panose="020B0503020204020204" pitchFamily="34" charset="-122"/>
              <a:cs typeface="Times New Roman"/>
            </a:endParaRPr>
          </a:p>
          <a:p>
            <a:pPr marL="12700">
              <a:lnSpc>
                <a:spcPct val="100000"/>
              </a:lnSpc>
              <a:spcBef>
                <a:spcPts val="1925"/>
              </a:spcBef>
              <a:buClr>
                <a:srgbClr val="3333CC"/>
              </a:buClr>
              <a:buSzPct val="58928"/>
              <a:tabLst>
                <a:tab pos="354965" algn="l"/>
                <a:tab pos="355600" algn="l"/>
              </a:tabLst>
            </a:pPr>
            <a:endParaRPr lang="zh-CN" altLang="en-US" sz="32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endParaRPr lang="zh-CN" altLang="en-US" sz="2200" b="1" spc="-5" dirty="0">
              <a:latin typeface="微软雅黑" panose="020B0503020204020204" pitchFamily="34" charset="-122"/>
              <a:ea typeface="微软雅黑" panose="020B0503020204020204" pitchFamily="34" charset="-122"/>
              <a:cs typeface="Times New Roman"/>
            </a:endParaRPr>
          </a:p>
        </p:txBody>
      </p:sp>
      <p:sp>
        <p:nvSpPr>
          <p:cNvPr id="8" name="Rectangle 7"/>
          <p:cNvSpPr/>
          <p:nvPr/>
        </p:nvSpPr>
        <p:spPr>
          <a:xfrm>
            <a:off x="1458799" y="4977771"/>
            <a:ext cx="5540299" cy="830997"/>
          </a:xfrm>
          <a:prstGeom prst="rect">
            <a:avLst/>
          </a:prstGeom>
        </p:spPr>
        <p:txBody>
          <a:bodyPr wrap="none">
            <a:spAutoFit/>
          </a:bodyPr>
          <a:lstStyle/>
          <a:p>
            <a:r>
              <a:rPr lang="en-US" altLang="zh-CN" sz="4800" b="1" spc="-5" dirty="0">
                <a:solidFill>
                  <a:srgbClr val="FF0000"/>
                </a:solidFill>
                <a:latin typeface="微软雅黑" panose="020B0503020204020204" pitchFamily="34" charset="-122"/>
                <a:ea typeface="微软雅黑" panose="020B0503020204020204" pitchFamily="34" charset="-122"/>
                <a:cs typeface="Times New Roman"/>
              </a:rPr>
              <a:t>Parameter</a:t>
            </a:r>
            <a:r>
              <a:rPr lang="zh-CN" altLang="en-US" sz="4800" b="1" spc="-5" dirty="0">
                <a:solidFill>
                  <a:srgbClr val="FF0000"/>
                </a:solidFill>
                <a:latin typeface="微软雅黑" panose="020B0503020204020204" pitchFamily="34" charset="-122"/>
                <a:ea typeface="微软雅黑" panose="020B0503020204020204" pitchFamily="34" charset="-122"/>
                <a:cs typeface="Times New Roman"/>
              </a:rPr>
              <a:t> </a:t>
            </a:r>
            <a:r>
              <a:rPr lang="en-US" altLang="zh-CN" sz="4800" b="1" spc="-5" dirty="0">
                <a:latin typeface="微软雅黑" panose="020B0503020204020204" pitchFamily="34" charset="-122"/>
                <a:ea typeface="微软雅黑" panose="020B0503020204020204" pitchFamily="34" charset="-122"/>
                <a:cs typeface="Times New Roman"/>
              </a:rPr>
              <a:t>Server</a:t>
            </a:r>
            <a:endParaRPr lang="en-US" sz="4800" dirty="0"/>
          </a:p>
        </p:txBody>
      </p:sp>
      <p:sp>
        <p:nvSpPr>
          <p:cNvPr id="9" name="Rectangle 8"/>
          <p:cNvSpPr/>
          <p:nvPr/>
        </p:nvSpPr>
        <p:spPr>
          <a:xfrm>
            <a:off x="2750022" y="4977770"/>
            <a:ext cx="4190699" cy="830997"/>
          </a:xfrm>
          <a:prstGeom prst="rect">
            <a:avLst/>
          </a:prstGeom>
        </p:spPr>
        <p:txBody>
          <a:bodyPr wrap="none">
            <a:spAutoFit/>
          </a:bodyPr>
          <a:lstStyle/>
          <a:p>
            <a:r>
              <a:rPr lang="en-US" altLang="zh-CN" sz="4800" b="1" spc="-5" dirty="0" smtClean="0">
                <a:solidFill>
                  <a:srgbClr val="FF0000"/>
                </a:solidFill>
                <a:latin typeface="微软雅黑" panose="020B0503020204020204" pitchFamily="34" charset="-122"/>
                <a:ea typeface="微软雅黑" panose="020B0503020204020204" pitchFamily="34" charset="-122"/>
                <a:cs typeface="Times New Roman"/>
              </a:rPr>
              <a:t>Token</a:t>
            </a:r>
            <a:r>
              <a:rPr lang="zh-CN" altLang="en-US" sz="4800" b="1" spc="-5" dirty="0" smtClean="0">
                <a:solidFill>
                  <a:srgbClr val="FF0000"/>
                </a:solidFill>
                <a:latin typeface="微软雅黑" panose="020B0503020204020204" pitchFamily="34" charset="-122"/>
                <a:ea typeface="微软雅黑" panose="020B0503020204020204" pitchFamily="34" charset="-122"/>
                <a:cs typeface="Times New Roman"/>
              </a:rPr>
              <a:t> </a:t>
            </a:r>
            <a:r>
              <a:rPr lang="en-US" altLang="zh-CN" sz="4800" b="1" spc="-5" dirty="0">
                <a:latin typeface="微软雅黑" panose="020B0503020204020204" pitchFamily="34" charset="-122"/>
                <a:ea typeface="微软雅黑" panose="020B0503020204020204" pitchFamily="34" charset="-122"/>
                <a:cs typeface="Times New Roman"/>
              </a:rPr>
              <a:t>Server</a:t>
            </a:r>
            <a:endParaRPr lang="en-US" sz="4800" dirty="0"/>
          </a:p>
        </p:txBody>
      </p:sp>
    </p:spTree>
    <p:extLst>
      <p:ext uri="{BB962C8B-B14F-4D97-AF65-F5344CB8AC3E}">
        <p14:creationId xmlns:p14="http://schemas.microsoft.com/office/powerpoint/2010/main" val="350341449"/>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0" y="2895600"/>
            <a:ext cx="9144000" cy="492443"/>
          </a:xfrm>
          <a:prstGeom prst="rect">
            <a:avLst/>
          </a:prstGeom>
        </p:spPr>
        <p:txBody>
          <a:bodyPr vert="horz" wrap="square" lIns="0" tIns="0" rIns="0" bIns="0" rtlCol="0">
            <a:spAutoFit/>
          </a:bodyPr>
          <a:lstStyle/>
          <a:p>
            <a:pPr marL="14604" algn="ctr">
              <a:lnSpc>
                <a:spcPct val="100000"/>
              </a:lnSpc>
            </a:pPr>
            <a:r>
              <a:rPr lang="en-US" altLang="zh-CN" sz="3200" dirty="0" smtClean="0">
                <a:latin typeface="微软雅黑" panose="020B0503020204020204" pitchFamily="34" charset="-122"/>
                <a:ea typeface="微软雅黑" panose="020B0503020204020204" pitchFamily="34" charset="-122"/>
              </a:rPr>
              <a:t>Thanks!</a:t>
            </a:r>
            <a:endParaRPr sz="3200" spc="-5" dirty="0">
              <a:latin typeface="微软雅黑" panose="020B0503020204020204" pitchFamily="34" charset="-122"/>
              <a:ea typeface="微软雅黑" panose="020B0503020204020204" pitchFamily="34" charset="-122"/>
            </a:endParaRPr>
          </a:p>
        </p:txBody>
      </p:sp>
      <p:sp>
        <p:nvSpPr>
          <p:cNvPr id="3" name="object 3"/>
          <p:cNvSpPr txBox="1">
            <a:spLocks noGrp="1"/>
          </p:cNvSpPr>
          <p:nvPr>
            <p:ph type="subTitle" idx="4"/>
          </p:nvPr>
        </p:nvSpPr>
        <p:spPr>
          <a:xfrm>
            <a:off x="0" y="3641024"/>
            <a:ext cx="8382000" cy="590931"/>
          </a:xfrm>
          <a:prstGeom prst="rect">
            <a:avLst/>
          </a:prstGeom>
        </p:spPr>
        <p:txBody>
          <a:bodyPr vert="horz" wrap="square" lIns="0" tIns="0" rIns="0" bIns="0" rtlCol="0">
            <a:spAutoFit/>
          </a:bodyPr>
          <a:lstStyle/>
          <a:p>
            <a:pPr marL="13335" marR="5080" indent="1163955" algn="ctr">
              <a:lnSpc>
                <a:spcPct val="120100"/>
              </a:lnSpc>
            </a:pPr>
            <a:r>
              <a:rPr lang="en-US" altLang="zh-CN" b="0" spc="-5" dirty="0" smtClean="0"/>
              <a:t>NASP</a:t>
            </a:r>
            <a:r>
              <a:rPr lang="zh-CN" altLang="en-US" b="0" spc="-5" dirty="0" smtClean="0"/>
              <a:t> </a:t>
            </a:r>
            <a:r>
              <a:rPr lang="en-US" altLang="zh-CN" b="0" spc="-5" dirty="0" smtClean="0"/>
              <a:t>Research</a:t>
            </a:r>
            <a:r>
              <a:rPr lang="zh-CN" altLang="en-US" b="0" spc="-5" dirty="0" smtClean="0"/>
              <a:t> </a:t>
            </a:r>
            <a:r>
              <a:rPr lang="en-US" altLang="zh-CN" b="0" spc="-5" dirty="0" smtClean="0"/>
              <a:t>Group</a:t>
            </a:r>
            <a:endParaRPr lang="en-US" altLang="zh-CN" b="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0999" y="5867959"/>
            <a:ext cx="2425700" cy="762000"/>
          </a:xfrm>
          <a:prstGeom prst="rect">
            <a:avLst/>
          </a:prstGeom>
        </p:spPr>
      </p:pic>
      <p:sp>
        <p:nvSpPr>
          <p:cNvPr id="5" name="object 3"/>
          <p:cNvSpPr txBox="1">
            <a:spLocks/>
          </p:cNvSpPr>
          <p:nvPr/>
        </p:nvSpPr>
        <p:spPr>
          <a:xfrm>
            <a:off x="21566" y="4341870"/>
            <a:ext cx="8382000" cy="1181862"/>
          </a:xfrm>
          <a:prstGeom prst="rect">
            <a:avLst/>
          </a:prstGeom>
        </p:spPr>
        <p:txBody>
          <a:bodyPr vert="horz" wrap="square" lIns="0" tIns="0" rIns="0" bIns="0" rtlCol="0">
            <a:spAutoFit/>
          </a:bodyPr>
          <a:lstStyle>
            <a:lvl1pPr marL="0">
              <a:defRPr sz="3200" b="1" i="0">
                <a:solidFill>
                  <a:schemeClr val="tx1"/>
                </a:solidFill>
                <a:latin typeface="Times New Roman"/>
                <a:ea typeface="+mn-ea"/>
                <a:cs typeface="Times New Roman"/>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3335" marR="5080" indent="1163955" algn="ctr">
              <a:lnSpc>
                <a:spcPct val="120100"/>
              </a:lnSpc>
            </a:pPr>
            <a:r>
              <a:rPr lang="en-US" altLang="zh-CN" b="0" kern="0" spc="-5" dirty="0">
                <a:hlinkClick r:id="rId4"/>
              </a:rPr>
              <a:t>https://nasp.cs.tsinghua.edu.cn</a:t>
            </a:r>
            <a:r>
              <a:rPr lang="en-US" altLang="zh-CN" b="0" kern="0" spc="-5" dirty="0" smtClean="0">
                <a:hlinkClick r:id="rId4"/>
              </a:rPr>
              <a:t>/</a:t>
            </a:r>
            <a:endParaRPr lang="zh-CN" altLang="en-US" b="0" kern="0" spc="-5" dirty="0" smtClean="0"/>
          </a:p>
          <a:p>
            <a:pPr marL="13335" marR="5080" indent="1163955" algn="ctr">
              <a:lnSpc>
                <a:spcPct val="120100"/>
              </a:lnSpc>
            </a:pPr>
            <a:r>
              <a:rPr lang="en-US" altLang="zh-CN" b="0" kern="0" spc="-5" dirty="0">
                <a:hlinkClick r:id="rId5"/>
              </a:rPr>
              <a:t>https://www.gengjinkun.com</a:t>
            </a:r>
            <a:r>
              <a:rPr lang="en-US" altLang="zh-CN" b="0" kern="0" spc="-5" dirty="0" smtClean="0">
                <a:hlinkClick r:id="rId5"/>
              </a:rPr>
              <a:t>/</a:t>
            </a:r>
            <a:r>
              <a:rPr lang="zh-CN" altLang="en-US" b="0" kern="0" spc="-5" dirty="0" smtClean="0"/>
              <a:t>  </a:t>
            </a:r>
            <a:endParaRPr lang="en-US" altLang="zh-CN" b="0" kern="0" spc="-5" dirty="0" smtClean="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6157" y="25259"/>
            <a:ext cx="2815384" cy="2815384"/>
          </a:xfrm>
          <a:prstGeom prst="rect">
            <a:avLst/>
          </a:prstGeom>
        </p:spPr>
      </p:pic>
    </p:spTree>
    <p:extLst>
      <p:ext uri="{BB962C8B-B14F-4D97-AF65-F5344CB8AC3E}">
        <p14:creationId xmlns:p14="http://schemas.microsoft.com/office/powerpoint/2010/main" val="1904769048"/>
      </p:ext>
    </p:extLst>
  </p:cSld>
  <p:clrMapOvr>
    <a:masterClrMapping/>
  </p:clrMapOvr>
  <mc:AlternateContent xmlns:mc="http://schemas.openxmlformats.org/markup-compatibility/2006" xmlns:p14="http://schemas.microsoft.com/office/powerpoint/2010/main">
    <mc:Choice Requires="p14">
      <p:transition spd="slow" p14:dur="2000" advTm="80221"/>
    </mc:Choice>
    <mc:Fallback xmlns="">
      <p:transition spd="slow" advTm="8022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Background</a:t>
            </a:r>
            <a:endParaRPr sz="3200" spc="-5" dirty="0">
              <a:latin typeface="微软雅黑" panose="020B0503020204020204" pitchFamily="34" charset="-122"/>
              <a:ea typeface="微软雅黑" panose="020B0503020204020204" pitchFamily="34" charset="-122"/>
            </a:endParaRPr>
          </a:p>
        </p:txBody>
      </p:sp>
      <p:sp>
        <p:nvSpPr>
          <p:cNvPr id="3" name="object 3"/>
          <p:cNvSpPr txBox="1"/>
          <p:nvPr/>
        </p:nvSpPr>
        <p:spPr>
          <a:xfrm>
            <a:off x="258266" y="1734439"/>
            <a:ext cx="8885734" cy="861774"/>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a:latin typeface="微软雅黑" panose="020B0503020204020204" pitchFamily="34" charset="-122"/>
                <a:ea typeface="微软雅黑" panose="020B0503020204020204" pitchFamily="34" charset="-122"/>
                <a:cs typeface="Times New Roman"/>
              </a:rPr>
              <a:t>Parameter</a:t>
            </a: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Server</a:t>
            </a: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(PS)-based</a:t>
            </a: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architecture</a:t>
            </a: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is</a:t>
            </a: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widely</a:t>
            </a: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supported</a:t>
            </a: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by</a:t>
            </a: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mainstream</a:t>
            </a: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DML</a:t>
            </a:r>
            <a:r>
              <a:rPr lang="zh-CN" altLang="en-US" sz="2800" b="1" spc="-5" dirty="0">
                <a:latin typeface="微软雅黑" panose="020B0503020204020204" pitchFamily="34" charset="-122"/>
                <a:ea typeface="微软雅黑" panose="020B0503020204020204" pitchFamily="34" charset="-122"/>
                <a:cs typeface="Times New Roman"/>
              </a:rPr>
              <a:t> </a:t>
            </a:r>
            <a:r>
              <a:rPr lang="en-US" altLang="zh-CN" sz="2800" b="1" spc="-5" dirty="0">
                <a:latin typeface="微软雅黑" panose="020B0503020204020204" pitchFamily="34" charset="-122"/>
                <a:ea typeface="微软雅黑" panose="020B0503020204020204" pitchFamily="34" charset="-122"/>
                <a:cs typeface="Times New Roman"/>
              </a:rPr>
              <a:t>systems</a:t>
            </a:r>
            <a:r>
              <a:rPr lang="en-US" altLang="zh-CN" sz="2800" b="1" spc="-5" dirty="0" smtClean="0">
                <a:latin typeface="微软雅黑" panose="020B0503020204020204" pitchFamily="34" charset="-122"/>
                <a:ea typeface="微软雅黑" panose="020B0503020204020204" pitchFamily="34" charset="-122"/>
                <a:cs typeface="Times New Roman"/>
              </a:rPr>
              <a:t>.</a:t>
            </a:r>
            <a:endParaRPr lang="zh-CN" altLang="en-US" sz="2800" b="1" spc="-5" dirty="0">
              <a:latin typeface="微软雅黑" panose="020B0503020204020204" pitchFamily="34" charset="-122"/>
              <a:ea typeface="微软雅黑" panose="020B0503020204020204" pitchFamily="34" charset="-122"/>
              <a:cs typeface="Times New Roman"/>
            </a:endParaRPr>
          </a:p>
        </p:txBody>
      </p:sp>
      <p:pic>
        <p:nvPicPr>
          <p:cNvPr id="5" name="Picture 4"/>
          <p:cNvPicPr>
            <a:picLocks noChangeAspect="1"/>
          </p:cNvPicPr>
          <p:nvPr/>
        </p:nvPicPr>
        <p:blipFill>
          <a:blip r:embed="rId3"/>
          <a:stretch>
            <a:fillRect/>
          </a:stretch>
        </p:blipFill>
        <p:spPr>
          <a:xfrm>
            <a:off x="258266" y="2700333"/>
            <a:ext cx="3822667" cy="2140693"/>
          </a:xfrm>
          <a:prstGeom prst="rect">
            <a:avLst/>
          </a:prstGeom>
        </p:spPr>
      </p:pic>
      <p:pic>
        <p:nvPicPr>
          <p:cNvPr id="8" name="Picture 7"/>
          <p:cNvPicPr>
            <a:picLocks noChangeAspect="1"/>
          </p:cNvPicPr>
          <p:nvPr/>
        </p:nvPicPr>
        <p:blipFill>
          <a:blip r:embed="rId4"/>
          <a:stretch>
            <a:fillRect/>
          </a:stretch>
        </p:blipFill>
        <p:spPr>
          <a:xfrm>
            <a:off x="2362200" y="5281315"/>
            <a:ext cx="3807568" cy="838200"/>
          </a:xfrm>
          <a:prstGeom prst="rect">
            <a:avLst/>
          </a:prstGeom>
        </p:spPr>
      </p:pic>
      <p:pic>
        <p:nvPicPr>
          <p:cNvPr id="10" name="Picture 9"/>
          <p:cNvPicPr>
            <a:picLocks noChangeAspect="1"/>
          </p:cNvPicPr>
          <p:nvPr/>
        </p:nvPicPr>
        <p:blipFill>
          <a:blip r:embed="rId5"/>
          <a:stretch>
            <a:fillRect/>
          </a:stretch>
        </p:blipFill>
        <p:spPr>
          <a:xfrm>
            <a:off x="4953000" y="3036502"/>
            <a:ext cx="3741029" cy="1468354"/>
          </a:xfrm>
          <a:prstGeom prst="rect">
            <a:avLst/>
          </a:prstGeom>
        </p:spPr>
      </p:pic>
    </p:spTree>
    <p:extLst>
      <p:ext uri="{BB962C8B-B14F-4D97-AF65-F5344CB8AC3E}">
        <p14:creationId xmlns:p14="http://schemas.microsoft.com/office/powerpoint/2010/main" val="509248870"/>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Background</a:t>
            </a:r>
            <a:endParaRPr sz="3200" spc="-5" dirty="0">
              <a:latin typeface="微软雅黑" panose="020B0503020204020204" pitchFamily="34" charset="-122"/>
              <a:ea typeface="微软雅黑" panose="020B0503020204020204" pitchFamily="34" charset="-122"/>
            </a:endParaRPr>
          </a:p>
        </p:txBody>
      </p:sp>
      <p:sp>
        <p:nvSpPr>
          <p:cNvPr id="3" name="object 3"/>
          <p:cNvSpPr txBox="1"/>
          <p:nvPr/>
        </p:nvSpPr>
        <p:spPr>
          <a:xfrm>
            <a:off x="258266" y="1734439"/>
            <a:ext cx="8885734" cy="2885405"/>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However,</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the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power</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of</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architecture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has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not</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been</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fully</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exploited.</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1.</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Communication</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redundancy</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2.</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Straggler</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problem</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527050" indent="-514350">
              <a:lnSpc>
                <a:spcPct val="100000"/>
              </a:lnSpc>
              <a:spcBef>
                <a:spcPts val="1925"/>
              </a:spcBef>
              <a:buClr>
                <a:srgbClr val="3333CC"/>
              </a:buClr>
              <a:buSzPct val="58928"/>
              <a:buFont typeface="Arial" charset="0"/>
              <a:buChar char="•"/>
              <a:tabLst>
                <a:tab pos="354965" algn="l"/>
                <a:tab pos="355600" algn="l"/>
              </a:tabLst>
            </a:pPr>
            <a:endParaRPr lang="zh-CN" altLang="en-US" sz="2800" b="1" spc="-5" dirty="0">
              <a:latin typeface="微软雅黑" panose="020B0503020204020204" pitchFamily="34" charset="-122"/>
              <a:ea typeface="微软雅黑" panose="020B0503020204020204" pitchFamily="34" charset="-122"/>
              <a:cs typeface="Times New Roma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39000" y="4838750"/>
            <a:ext cx="1722697" cy="1659298"/>
          </a:xfrm>
          <a:prstGeom prst="rect">
            <a:avLst/>
          </a:prstGeom>
        </p:spPr>
      </p:pic>
    </p:spTree>
    <p:extLst>
      <p:ext uri="{BB962C8B-B14F-4D97-AF65-F5344CB8AC3E}">
        <p14:creationId xmlns:p14="http://schemas.microsoft.com/office/powerpoint/2010/main" val="898177993"/>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Background</a:t>
            </a:r>
            <a:endParaRPr sz="3200" spc="-5" dirty="0">
              <a:latin typeface="微软雅黑" panose="020B0503020204020204" pitchFamily="34" charset="-122"/>
              <a:ea typeface="微软雅黑" panose="020B0503020204020204" pitchFamily="34" charset="-122"/>
            </a:endParaRPr>
          </a:p>
        </p:txBody>
      </p:sp>
      <p:sp>
        <p:nvSpPr>
          <p:cNvPr id="3" name="object 3"/>
          <p:cNvSpPr txBox="1"/>
          <p:nvPr/>
        </p:nvSpPr>
        <p:spPr>
          <a:xfrm>
            <a:off x="258266" y="1734439"/>
            <a:ext cx="8885734" cy="2454518"/>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A</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deeper</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insight</a:t>
            </a:r>
            <a:r>
              <a:rPr lang="mr-IN" altLang="zh-CN" sz="2800" b="1" spc="-5" dirty="0" smtClean="0">
                <a:latin typeface="微软雅黑" panose="020B0503020204020204" pitchFamily="34" charset="-122"/>
                <a:ea typeface="微软雅黑" panose="020B0503020204020204" pitchFamily="34" charset="-122"/>
                <a:cs typeface="Times New Roman"/>
              </a:rPr>
              <a:t>…</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1.</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Worker-centric</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design</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is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less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efficient</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2.</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can</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be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more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intelligent</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(i.e.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Smart</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PS)</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527050" indent="-514350">
              <a:lnSpc>
                <a:spcPct val="100000"/>
              </a:lnSpc>
              <a:spcBef>
                <a:spcPts val="1925"/>
              </a:spcBef>
              <a:buClr>
                <a:srgbClr val="3333CC"/>
              </a:buClr>
              <a:buSzPct val="58928"/>
              <a:buFont typeface="Arial" charset="0"/>
              <a:buChar char="•"/>
              <a:tabLst>
                <a:tab pos="354965" algn="l"/>
                <a:tab pos="355600" algn="l"/>
              </a:tabLst>
            </a:pPr>
            <a:endParaRPr lang="zh-CN" altLang="en-US" sz="2800" b="1" spc="-5" dirty="0">
              <a:latin typeface="微软雅黑" panose="020B0503020204020204" pitchFamily="34" charset="-122"/>
              <a:ea typeface="微软雅黑" panose="020B0503020204020204" pitchFamily="34" charset="-122"/>
              <a:cs typeface="Times New Roman"/>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555" y="3925802"/>
            <a:ext cx="1233988" cy="281753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709738"/>
            <a:ext cx="2569068" cy="1371600"/>
          </a:xfrm>
          <a:prstGeom prst="rect">
            <a:avLst/>
          </a:prstGeom>
        </p:spPr>
      </p:pic>
      <p:sp>
        <p:nvSpPr>
          <p:cNvPr id="13" name="TextBox 12"/>
          <p:cNvSpPr txBox="1"/>
          <p:nvPr/>
        </p:nvSpPr>
        <p:spPr>
          <a:xfrm>
            <a:off x="4949273" y="3942735"/>
            <a:ext cx="1966922" cy="492443"/>
          </a:xfrm>
          <a:prstGeom prst="rect">
            <a:avLst/>
          </a:prstGeom>
          <a:noFill/>
        </p:spPr>
        <p:txBody>
          <a:bodyPr wrap="square" rtlCol="0">
            <a:spAutoFit/>
          </a:bodyPr>
          <a:lstStyle/>
          <a:p>
            <a:r>
              <a:rPr lang="en-US" altLang="zh-CN" sz="2600" b="1" dirty="0" smtClean="0">
                <a:solidFill>
                  <a:srgbClr val="FF0000"/>
                </a:solidFill>
                <a:latin typeface="Microsoft YaHei" charset="0"/>
                <a:ea typeface="Microsoft YaHei" charset="0"/>
                <a:cs typeface="Microsoft YaHei" charset="0"/>
              </a:rPr>
              <a:t>Smart</a:t>
            </a:r>
            <a:r>
              <a:rPr lang="zh-CN" altLang="en-US" sz="2600" b="1" dirty="0" smtClean="0">
                <a:solidFill>
                  <a:srgbClr val="FF0000"/>
                </a:solidFill>
                <a:latin typeface="Microsoft YaHei" charset="0"/>
                <a:ea typeface="Microsoft YaHei" charset="0"/>
                <a:cs typeface="Microsoft YaHei" charset="0"/>
              </a:rPr>
              <a:t> </a:t>
            </a:r>
            <a:r>
              <a:rPr lang="en-US" altLang="zh-CN" sz="2600" b="1" dirty="0" smtClean="0">
                <a:solidFill>
                  <a:srgbClr val="FF0000"/>
                </a:solidFill>
                <a:latin typeface="Microsoft YaHei" charset="0"/>
                <a:ea typeface="Microsoft YaHei" charset="0"/>
                <a:cs typeface="Microsoft YaHei" charset="0"/>
              </a:rPr>
              <a:t>PS</a:t>
            </a:r>
            <a:endParaRPr lang="zh-CN" altLang="en-US" sz="2600" b="1" dirty="0" smtClean="0">
              <a:solidFill>
                <a:srgbClr val="FF0000"/>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202497507"/>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Background</a:t>
            </a:r>
            <a:endParaRPr sz="3200" spc="-5" dirty="0">
              <a:latin typeface="微软雅黑" panose="020B0503020204020204" pitchFamily="34" charset="-122"/>
              <a:ea typeface="微软雅黑" panose="020B0503020204020204" pitchFamily="34" charset="-122"/>
            </a:endParaRPr>
          </a:p>
        </p:txBody>
      </p:sp>
      <p:sp>
        <p:nvSpPr>
          <p:cNvPr id="3" name="object 3"/>
          <p:cNvSpPr txBox="1"/>
          <p:nvPr/>
        </p:nvSpPr>
        <p:spPr>
          <a:xfrm>
            <a:off x="258266" y="1734439"/>
            <a:ext cx="8885734" cy="2454518"/>
          </a:xfrm>
          <a:prstGeom prst="rect">
            <a:avLst/>
          </a:prstGeom>
        </p:spPr>
        <p:txBody>
          <a:bodyPr vert="horz" wrap="square" lIns="0" tIns="0" rIns="0" bIns="0" rtlCol="0">
            <a:spAutoFit/>
          </a:bodyPr>
          <a:lstStyle/>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To</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make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PS</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more</a:t>
            </a:r>
            <a:r>
              <a:rPr lang="zh-CN" altLang="en-US" sz="2800" b="1" spc="-5" dirty="0" smtClean="0">
                <a:latin typeface="微软雅黑" panose="020B0503020204020204" pitchFamily="34" charset="-122"/>
                <a:ea typeface="微软雅黑" panose="020B0503020204020204" pitchFamily="34" charset="-122"/>
                <a:cs typeface="Times New Roman"/>
              </a:rPr>
              <a:t> </a:t>
            </a:r>
            <a:r>
              <a:rPr lang="en-US" altLang="zh-CN" sz="2800" b="1" spc="-5" dirty="0" smtClean="0">
                <a:latin typeface="微软雅黑" panose="020B0503020204020204" pitchFamily="34" charset="-122"/>
                <a:ea typeface="微软雅黑" panose="020B0503020204020204" pitchFamily="34" charset="-122"/>
                <a:cs typeface="Times New Roman"/>
              </a:rPr>
              <a:t>intelligent</a:t>
            </a:r>
            <a:r>
              <a:rPr lang="mr-IN" altLang="zh-CN" sz="2800" b="1" spc="-5" dirty="0" smtClean="0">
                <a:latin typeface="微软雅黑" panose="020B0503020204020204" pitchFamily="34" charset="-122"/>
                <a:ea typeface="微软雅黑" panose="020B0503020204020204" pitchFamily="34" charset="-122"/>
                <a:cs typeface="Times New Roman"/>
              </a:rPr>
              <a:t>…</a:t>
            </a:r>
            <a:endParaRPr lang="zh-CN" altLang="en-US" sz="2800" b="1" spc="-5" dirty="0" smtClean="0">
              <a:latin typeface="微软雅黑" panose="020B0503020204020204" pitchFamily="34" charset="-122"/>
              <a:ea typeface="微软雅黑" panose="020B0503020204020204" pitchFamily="34" charset="-122"/>
              <a:cs typeface="Times New Roman"/>
            </a:endParaRP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Dependency-Aware</a:t>
            </a:r>
            <a:r>
              <a:rPr lang="zh-CN" altLang="en-US" sz="2800" b="1" spc="-5" dirty="0" smtClean="0">
                <a:latin typeface="微软雅黑" panose="020B0503020204020204" pitchFamily="34" charset="-122"/>
                <a:ea typeface="微软雅黑" panose="020B0503020204020204" pitchFamily="34" charset="-122"/>
                <a:cs typeface="Times New Roman"/>
              </a:rPr>
              <a:t> </a:t>
            </a:r>
          </a:p>
          <a:p>
            <a:pPr marL="355600" indent="-342900">
              <a:lnSpc>
                <a:spcPct val="100000"/>
              </a:lnSpc>
              <a:spcBef>
                <a:spcPts val="1925"/>
              </a:spcBef>
              <a:buClr>
                <a:srgbClr val="3333CC"/>
              </a:buClr>
              <a:buSzPct val="58928"/>
              <a:buFont typeface="Wingdings"/>
              <a:buChar char=""/>
              <a:tabLst>
                <a:tab pos="354965" algn="l"/>
                <a:tab pos="355600" algn="l"/>
              </a:tabLst>
            </a:pPr>
            <a:r>
              <a:rPr lang="en-US" altLang="zh-CN" sz="2800" b="1" spc="-5" dirty="0" smtClean="0">
                <a:latin typeface="微软雅黑" panose="020B0503020204020204" pitchFamily="34" charset="-122"/>
                <a:ea typeface="微软雅黑" panose="020B0503020204020204" pitchFamily="34" charset="-122"/>
                <a:cs typeface="Times New Roman"/>
              </a:rPr>
              <a:t>Straggler-Assistant</a:t>
            </a:r>
            <a:r>
              <a:rPr lang="zh-CN" altLang="en-US" sz="2800" b="1" spc="-5" dirty="0" smtClean="0">
                <a:latin typeface="微软雅黑" panose="020B0503020204020204" pitchFamily="34" charset="-122"/>
                <a:ea typeface="微软雅黑" panose="020B0503020204020204" pitchFamily="34" charset="-122"/>
                <a:cs typeface="Times New Roman"/>
              </a:rPr>
              <a:t> </a:t>
            </a:r>
          </a:p>
          <a:p>
            <a:pPr marL="527050" indent="-514350">
              <a:lnSpc>
                <a:spcPct val="100000"/>
              </a:lnSpc>
              <a:spcBef>
                <a:spcPts val="1925"/>
              </a:spcBef>
              <a:buClr>
                <a:srgbClr val="3333CC"/>
              </a:buClr>
              <a:buSzPct val="58928"/>
              <a:buFont typeface="Arial" charset="0"/>
              <a:buChar char="•"/>
              <a:tabLst>
                <a:tab pos="354965" algn="l"/>
                <a:tab pos="355600" algn="l"/>
              </a:tabLst>
            </a:pPr>
            <a:endParaRPr lang="zh-CN" altLang="en-US" sz="2800" b="1" spc="-5" dirty="0">
              <a:latin typeface="微软雅黑" panose="020B0503020204020204" pitchFamily="34" charset="-122"/>
              <a:ea typeface="微软雅黑" panose="020B0503020204020204" pitchFamily="34" charset="-122"/>
              <a:cs typeface="Times New Roman"/>
            </a:endParaRPr>
          </a:p>
        </p:txBody>
      </p:sp>
    </p:spTree>
    <p:extLst>
      <p:ext uri="{BB962C8B-B14F-4D97-AF65-F5344CB8AC3E}">
        <p14:creationId xmlns:p14="http://schemas.microsoft.com/office/powerpoint/2010/main" val="1209371442"/>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771" y="0"/>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A</a:t>
            </a:r>
            <a:r>
              <a:rPr lang="zh-CN" altLang="en-US" sz="3200" spc="-5" dirty="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Simple</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Model</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of</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Parameters</a:t>
            </a:r>
            <a:endParaRPr sz="3200" spc="-5" dirty="0">
              <a:latin typeface="微软雅黑" panose="020B0503020204020204" pitchFamily="34" charset="-122"/>
              <a:ea typeface="微软雅黑" panose="020B0503020204020204" pitchFamily="34" charset="-12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4342440"/>
            <a:ext cx="3376225" cy="208471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390" y="2101602"/>
            <a:ext cx="3385610" cy="16888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639" y="3896975"/>
            <a:ext cx="3325065" cy="23257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244" y="2014258"/>
            <a:ext cx="2872136" cy="1863549"/>
          </a:xfrm>
          <a:prstGeom prst="rect">
            <a:avLst/>
          </a:prstGeom>
        </p:spPr>
      </p:pic>
    </p:spTree>
    <p:extLst>
      <p:ext uri="{BB962C8B-B14F-4D97-AF65-F5344CB8AC3E}">
        <p14:creationId xmlns:p14="http://schemas.microsoft.com/office/powerpoint/2010/main" val="42462700"/>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534"/>
            <a:ext cx="9144000" cy="1108251"/>
          </a:xfrm>
          <a:prstGeom prst="rect">
            <a:avLst/>
          </a:prstGeom>
        </p:spPr>
        <p:txBody>
          <a:bodyPr vert="horz" wrap="square" lIns="0" tIns="609853" rIns="0" bIns="0" rtlCol="0">
            <a:spAutoFit/>
          </a:bodyPr>
          <a:lstStyle/>
          <a:p>
            <a:pPr algn="ctr">
              <a:lnSpc>
                <a:spcPct val="100000"/>
              </a:lnSpc>
            </a:pPr>
            <a:r>
              <a:rPr lang="en-US" altLang="zh-CN" sz="3200" spc="-5" dirty="0" smtClean="0">
                <a:latin typeface="微软雅黑" panose="020B0503020204020204" pitchFamily="34" charset="-122"/>
                <a:ea typeface="微软雅黑" panose="020B0503020204020204" pitchFamily="34" charset="-122"/>
              </a:rPr>
              <a:t>Workflow</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of</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PS-based</a:t>
            </a:r>
            <a:r>
              <a:rPr lang="zh-CN" altLang="en-US" sz="3200" spc="-5" dirty="0" smtClean="0">
                <a:latin typeface="微软雅黑" panose="020B0503020204020204" pitchFamily="34" charset="-122"/>
                <a:ea typeface="微软雅黑" panose="020B0503020204020204" pitchFamily="34" charset="-122"/>
              </a:rPr>
              <a:t> </a:t>
            </a:r>
            <a:r>
              <a:rPr lang="en-US" altLang="zh-CN" sz="3200" spc="-5" dirty="0" smtClean="0">
                <a:latin typeface="微软雅黑" panose="020B0503020204020204" pitchFamily="34" charset="-122"/>
                <a:ea typeface="微软雅黑" panose="020B0503020204020204" pitchFamily="34" charset="-122"/>
              </a:rPr>
              <a:t>DML</a:t>
            </a:r>
            <a:endParaRPr sz="3200" spc="-5" dirty="0">
              <a:latin typeface="微软雅黑" panose="020B0503020204020204" pitchFamily="34" charset="-122"/>
              <a:ea typeface="微软雅黑" panose="020B0503020204020204" pitchFamily="34" charset="-122"/>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67656"/>
            <a:ext cx="7086600" cy="5290344"/>
          </a:xfrm>
          <a:prstGeom prst="rect">
            <a:avLst/>
          </a:prstGeom>
        </p:spPr>
      </p:pic>
    </p:spTree>
    <p:extLst>
      <p:ext uri="{BB962C8B-B14F-4D97-AF65-F5344CB8AC3E}">
        <p14:creationId xmlns:p14="http://schemas.microsoft.com/office/powerpoint/2010/main" val="393797655"/>
      </p:ext>
    </p:extLst>
  </p:cSld>
  <p:clrMapOvr>
    <a:masterClrMapping/>
  </p:clrMapOvr>
  <mc:AlternateContent xmlns:mc="http://schemas.openxmlformats.org/markup-compatibility/2006" xmlns:p14="http://schemas.microsoft.com/office/powerpoint/2010/main">
    <mc:Choice Requires="p14">
      <p:transition spd="slow" p14:dur="2000" advTm="7642"/>
    </mc:Choice>
    <mc:Fallback xmlns="">
      <p:transition spd="slow" advTm="7642"/>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25133</TotalTime>
  <Words>1817</Words>
  <Application>Microsoft Macintosh PowerPoint</Application>
  <PresentationFormat>On-screen Show (4:3)</PresentationFormat>
  <Paragraphs>181</Paragraphs>
  <Slides>32</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Calibri</vt:lpstr>
      <vt:lpstr>Cambria Math</vt:lpstr>
      <vt:lpstr>Mangal</vt:lpstr>
      <vt:lpstr>Microsoft YaHei</vt:lpstr>
      <vt:lpstr>Tahoma</vt:lpstr>
      <vt:lpstr>Times New Roman</vt:lpstr>
      <vt:lpstr>Wingdings</vt:lpstr>
      <vt:lpstr>宋体</vt:lpstr>
      <vt:lpstr>微软雅黑</vt:lpstr>
      <vt:lpstr>等线</vt:lpstr>
      <vt:lpstr>Office Theme</vt:lpstr>
      <vt:lpstr>Accelerating Distributed Machine Learning by Smart Parameter Server  </vt:lpstr>
      <vt:lpstr>Background</vt:lpstr>
      <vt:lpstr>Background</vt:lpstr>
      <vt:lpstr>Background</vt:lpstr>
      <vt:lpstr>Background</vt:lpstr>
      <vt:lpstr>Background</vt:lpstr>
      <vt:lpstr>Background</vt:lpstr>
      <vt:lpstr>A Simple Model of Parameters</vt:lpstr>
      <vt:lpstr>Workflow of PS-based DML</vt:lpstr>
      <vt:lpstr>Workflow of PS-based DML</vt:lpstr>
      <vt:lpstr>Workflow of PS-based DML</vt:lpstr>
      <vt:lpstr>Design Strategies</vt:lpstr>
      <vt:lpstr>Strategy 1: Selective Update</vt:lpstr>
      <vt:lpstr>Strategy 1: Selective Update</vt:lpstr>
      <vt:lpstr>Strategy 1: Selective Update</vt:lpstr>
      <vt:lpstr>Strategy 1: Selective Update</vt:lpstr>
      <vt:lpstr>Strategy 2: Proactive Push</vt:lpstr>
      <vt:lpstr>Strategy 3: Straggler-Assistant</vt:lpstr>
      <vt:lpstr>Strategy 3: Straggler-Assistant</vt:lpstr>
      <vt:lpstr>Strategy 3: Straggler-Assistant</vt:lpstr>
      <vt:lpstr>Strategy 4: Blocking Unnecessary Pushes</vt:lpstr>
      <vt:lpstr>Evaluation</vt:lpstr>
      <vt:lpstr>Evaluation</vt:lpstr>
      <vt:lpstr>Evaluation</vt:lpstr>
      <vt:lpstr>Further Discussion</vt:lpstr>
      <vt:lpstr>Further Discussion</vt:lpstr>
      <vt:lpstr>Ongoing Work</vt:lpstr>
      <vt:lpstr>Ongoing Work</vt:lpstr>
      <vt:lpstr>Ongoing Work</vt:lpstr>
      <vt:lpstr>Ongoing Work</vt:lpstr>
      <vt:lpstr>Next Generation of SmartPS</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lidan</dc:creator>
  <cp:lastModifiedBy>Microsoft Office User</cp:lastModifiedBy>
  <cp:revision>726</cp:revision>
  <dcterms:created xsi:type="dcterms:W3CDTF">2016-12-13T06:35:25Z</dcterms:created>
  <dcterms:modified xsi:type="dcterms:W3CDTF">2019-08-18T01:00:58Z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2016-06-01T00:00:00Z</vt:filetime>
  </property>
  <property fmtid="{D5CDD505-2E9C-101B-9397-08002B2CF9AE}" pid="3" name="Creator">
    <vt:lpwstr>Microsoft® PowerPoint® 2013</vt:lpwstr>
  </property>
  <property fmtid="{D5CDD505-2E9C-101B-9397-08002B2CF9AE}" pid="4" name="LastSaved">
    <vt:filetime>2016-12-13T00:00:00Z</vt:filetime>
  </property>
</Properties>
</file>