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25"/>
  </p:normalViewPr>
  <p:slideViewPr>
    <p:cSldViewPr snapToGrid="0" snapToObjects="1">
      <p:cViewPr varScale="1">
        <p:scale>
          <a:sx n="155" d="100"/>
          <a:sy n="155" d="100"/>
        </p:scale>
        <p:origin x="5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2080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01168" y="0"/>
            <a:ext cx="8942832" cy="16459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20" y="594360"/>
            <a:ext cx="8046720" cy="7132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900" b="1" i="0">
                <a:solidFill>
                  <a:srgbClr val="20808D"/>
                </a:solidFill>
                <a:latin typeface="Calibri"/>
              </a:rPr>
              <a:t>Taming the Long Tail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389888"/>
            <a:ext cx="7726679" cy="8686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2550" b="0" i="0">
                <a:solidFill>
                  <a:srgbClr val="FFFFFF"/>
                </a:solidFill>
                <a:latin typeface="Calibri"/>
              </a:rPr>
              <a:t>Infrastructure for RL Post-Training</a:t>
            </a:r>
          </a:p>
          <a:p>
            <a:pPr algn="l"/>
            <a:r>
              <a:rPr sz="2550" b="0" i="0">
                <a:solidFill>
                  <a:srgbClr val="FFFFFF"/>
                </a:solidFill>
                <a:latin typeface="Calibri"/>
              </a:rPr>
              <a:t>of Large Language Models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02920" y="2359152"/>
            <a:ext cx="6995159" cy="0"/>
          </a:xfrm>
          <a:prstGeom prst="line">
            <a:avLst/>
          </a:prstGeom>
          <a:ln w="25400">
            <a:solidFill>
              <a:srgbClr val="20808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02920" y="3337560"/>
            <a:ext cx="8183879" cy="1143000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3447288"/>
            <a:ext cx="7818120" cy="960263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lang="en-US" sz="2000" b="1" i="0" dirty="0">
                <a:solidFill>
                  <a:srgbClr val="BCE2E7"/>
                </a:solidFill>
                <a:latin typeface="Calibri"/>
              </a:rPr>
              <a:t>Wang Wei</a:t>
            </a:r>
          </a:p>
          <a:p>
            <a:pPr algn="l"/>
            <a:r>
              <a:rPr lang="en-US" sz="2000" b="1" i="0" dirty="0">
                <a:solidFill>
                  <a:srgbClr val="BCE2E7"/>
                </a:solidFill>
                <a:latin typeface="Calibri"/>
              </a:rPr>
              <a:t>CSE@HKUST</a:t>
            </a:r>
          </a:p>
          <a:p>
            <a:pPr algn="l"/>
            <a:r>
              <a:rPr lang="en-US" sz="2000" b="1" dirty="0" err="1">
                <a:solidFill>
                  <a:srgbClr val="BCE2E7"/>
                </a:solidFill>
                <a:latin typeface="Calibri"/>
              </a:rPr>
              <a:t>APNet</a:t>
            </a:r>
            <a:r>
              <a:rPr lang="en-US" sz="2000" b="1" dirty="0">
                <a:solidFill>
                  <a:srgbClr val="BCE2E7"/>
                </a:solidFill>
                <a:latin typeface="Calibri"/>
              </a:rPr>
              <a:t> 2026</a:t>
            </a:r>
            <a:endParaRPr b="1" i="0" dirty="0">
              <a:solidFill>
                <a:srgbClr val="BCE2E7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2792" y="4736592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 dirty="0">
                <a:solidFill>
                  <a:srgbClr val="7D7973"/>
                </a:solidFill>
                <a:latin typeface="Apto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Aptos Display"/>
              </a:rPr>
              <a:t>Existing Single-Job RL Solutions Trade Accuracy for Efficiency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The target is one strict on-policy RLVR job: no stale weights, no external tenant, no quality regression.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10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106424"/>
            <a:ext cx="4892040" cy="324612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7" y="1078992"/>
            <a:ext cx="8093863" cy="1426465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78992"/>
            <a:ext cx="8093862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52144"/>
            <a:ext cx="7516203" cy="23163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400" b="1" dirty="0">
                <a:solidFill>
                  <a:srgbClr val="FFFFFF"/>
                </a:solidFill>
                <a:latin typeface="Aptos"/>
              </a:rPr>
              <a:t>Stage overlap under synchronization constraints, e.g.. </a:t>
            </a:r>
            <a:r>
              <a:rPr lang="en-US" sz="1400" b="1" dirty="0" err="1">
                <a:solidFill>
                  <a:srgbClr val="FFFFFF"/>
                </a:solidFill>
                <a:latin typeface="Aptos"/>
              </a:rPr>
              <a:t>RLHFuse</a:t>
            </a:r>
            <a:r>
              <a:rPr lang="en-US" sz="1400" b="1" dirty="0">
                <a:solidFill>
                  <a:srgbClr val="FFFFFF"/>
                </a:solidFill>
                <a:latin typeface="Aptos"/>
              </a:rPr>
              <a:t> [NSDI ’25]</a:t>
            </a:r>
            <a:endParaRPr sz="140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628821" y="4592339"/>
            <a:ext cx="7726679" cy="329184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797915" y="4659704"/>
            <a:ext cx="5764497" cy="2766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 defTabSz="914400">
              <a:defRPr/>
            </a:pPr>
            <a:r>
              <a:rPr lang="en-US" altLang="zh-CN" sz="1350" b="1" dirty="0">
                <a:solidFill>
                  <a:srgbClr val="FFFFFF"/>
                </a:solidFill>
                <a:latin typeface="Aptos"/>
              </a:rPr>
              <a:t>We propose </a:t>
            </a:r>
            <a:r>
              <a:rPr lang="en-US" altLang="zh-CN" sz="1350" b="1" i="1" u="sng" dirty="0">
                <a:solidFill>
                  <a:srgbClr val="FFFF00"/>
                </a:solidFill>
                <a:latin typeface="Aptos"/>
              </a:rPr>
              <a:t>tail batching</a:t>
            </a:r>
            <a:r>
              <a:rPr lang="en-US" altLang="zh-CN" sz="1350" b="1" i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ptos"/>
              </a:rPr>
              <a:t> </a:t>
            </a:r>
            <a:r>
              <a:rPr lang="en-US" altLang="zh-CN" sz="1350" b="1" dirty="0">
                <a:solidFill>
                  <a:srgbClr val="FFFFFF"/>
                </a:solidFill>
                <a:latin typeface="Aptos"/>
              </a:rPr>
              <a:t>to balance accuracy and efficiency</a:t>
            </a:r>
            <a:endParaRPr lang="en" altLang="zh-CN" sz="1350" b="1" dirty="0">
              <a:solidFill>
                <a:srgbClr val="FFFFFF"/>
              </a:solidFill>
              <a:latin typeface="Aptos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A446924-2854-6653-AAEF-36C0FDC2772C}"/>
              </a:ext>
            </a:extLst>
          </p:cNvPr>
          <p:cNvGrpSpPr>
            <a:grpSpLocks noChangeAspect="1"/>
          </p:cNvGrpSpPr>
          <p:nvPr/>
        </p:nvGrpSpPr>
        <p:grpSpPr>
          <a:xfrm>
            <a:off x="417356" y="1538493"/>
            <a:ext cx="4008339" cy="835200"/>
            <a:chOff x="-88566" y="1643863"/>
            <a:chExt cx="7459959" cy="1554399"/>
          </a:xfrm>
        </p:grpSpPr>
        <p:sp>
          <p:nvSpPr>
            <p:cNvPr id="58" name="矩形 5">
              <a:extLst>
                <a:ext uri="{FF2B5EF4-FFF2-40B4-BE49-F238E27FC236}">
                  <a16:creationId xmlns:a16="http://schemas.microsoft.com/office/drawing/2014/main" id="{19C3CD5B-2749-505D-D8EA-E72734B13D88}"/>
                </a:ext>
              </a:extLst>
            </p:cNvPr>
            <p:cNvSpPr/>
            <p:nvPr/>
          </p:nvSpPr>
          <p:spPr>
            <a:xfrm>
              <a:off x="304994" y="2107707"/>
              <a:ext cx="1820141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59" name="图形 6">
              <a:extLst>
                <a:ext uri="{FF2B5EF4-FFF2-40B4-BE49-F238E27FC236}">
                  <a16:creationId xmlns:a16="http://schemas.microsoft.com/office/drawing/2014/main" id="{2F6141FE-B8DA-2BE1-A29C-102B8E3BF8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88566" y="2013881"/>
              <a:ext cx="320986" cy="320986"/>
            </a:xfrm>
            <a:prstGeom prst="rect">
              <a:avLst/>
            </a:prstGeom>
          </p:spPr>
        </p:pic>
        <p:pic>
          <p:nvPicPr>
            <p:cNvPr id="60" name="图形 7">
              <a:extLst>
                <a:ext uri="{FF2B5EF4-FFF2-40B4-BE49-F238E27FC236}">
                  <a16:creationId xmlns:a16="http://schemas.microsoft.com/office/drawing/2014/main" id="{F1A5B08C-BBBA-71B7-1E0D-A46381FCDE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88566" y="2301679"/>
              <a:ext cx="320986" cy="320986"/>
            </a:xfrm>
            <a:prstGeom prst="rect">
              <a:avLst/>
            </a:prstGeom>
          </p:spPr>
        </p:pic>
        <p:sp>
          <p:nvSpPr>
            <p:cNvPr id="61" name="矩形 8">
              <a:extLst>
                <a:ext uri="{FF2B5EF4-FFF2-40B4-BE49-F238E27FC236}">
                  <a16:creationId xmlns:a16="http://schemas.microsoft.com/office/drawing/2014/main" id="{5ED3D109-44EA-076B-D3D1-AE3F7DD1887E}"/>
                </a:ext>
              </a:extLst>
            </p:cNvPr>
            <p:cNvSpPr/>
            <p:nvPr/>
          </p:nvSpPr>
          <p:spPr>
            <a:xfrm>
              <a:off x="2163672" y="2108513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2" name="矩形 10">
              <a:extLst>
                <a:ext uri="{FF2B5EF4-FFF2-40B4-BE49-F238E27FC236}">
                  <a16:creationId xmlns:a16="http://schemas.microsoft.com/office/drawing/2014/main" id="{3CB63596-D721-E75F-37D8-F15E76E6AB9B}"/>
                </a:ext>
              </a:extLst>
            </p:cNvPr>
            <p:cNvSpPr/>
            <p:nvPr/>
          </p:nvSpPr>
          <p:spPr>
            <a:xfrm>
              <a:off x="2393521" y="2103379"/>
              <a:ext cx="379330" cy="953095"/>
            </a:xfrm>
            <a:prstGeom prst="rect">
              <a:avLst/>
            </a:prstGeom>
            <a:pattFill prst="wdUpDiag">
              <a:fgClr>
                <a:srgbClr val="FFC000"/>
              </a:fgClr>
              <a:bgClr>
                <a:schemeClr val="bg1"/>
              </a:bgClr>
            </a:patt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63" name="矩形 11">
              <a:extLst>
                <a:ext uri="{FF2B5EF4-FFF2-40B4-BE49-F238E27FC236}">
                  <a16:creationId xmlns:a16="http://schemas.microsoft.com/office/drawing/2014/main" id="{51411546-F8CB-E0AE-1F98-296F8B096847}"/>
                </a:ext>
              </a:extLst>
            </p:cNvPr>
            <p:cNvSpPr/>
            <p:nvPr/>
          </p:nvSpPr>
          <p:spPr>
            <a:xfrm>
              <a:off x="2813436" y="2103379"/>
              <a:ext cx="132582" cy="953095"/>
            </a:xfrm>
            <a:prstGeom prst="rect">
              <a:avLst/>
            </a:prstGeom>
            <a:solidFill>
              <a:schemeClr val="bg2">
                <a:lumMod val="50000"/>
                <a:alpha val="75000"/>
              </a:schemeClr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64" name="矩形 12">
              <a:extLst>
                <a:ext uri="{FF2B5EF4-FFF2-40B4-BE49-F238E27FC236}">
                  <a16:creationId xmlns:a16="http://schemas.microsoft.com/office/drawing/2014/main" id="{97EAD61C-97DF-C1A9-5D88-3715B1044F36}"/>
                </a:ext>
              </a:extLst>
            </p:cNvPr>
            <p:cNvSpPr/>
            <p:nvPr/>
          </p:nvSpPr>
          <p:spPr>
            <a:xfrm>
              <a:off x="304994" y="2364932"/>
              <a:ext cx="586895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5" name="矩形 13">
              <a:extLst>
                <a:ext uri="{FF2B5EF4-FFF2-40B4-BE49-F238E27FC236}">
                  <a16:creationId xmlns:a16="http://schemas.microsoft.com/office/drawing/2014/main" id="{E594B66A-A319-76CD-4785-CBF2351E9C58}"/>
                </a:ext>
              </a:extLst>
            </p:cNvPr>
            <p:cNvSpPr/>
            <p:nvPr/>
          </p:nvSpPr>
          <p:spPr>
            <a:xfrm>
              <a:off x="930426" y="2365738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6" name="矩形 14">
              <a:extLst>
                <a:ext uri="{FF2B5EF4-FFF2-40B4-BE49-F238E27FC236}">
                  <a16:creationId xmlns:a16="http://schemas.microsoft.com/office/drawing/2014/main" id="{DB8B396E-4AC6-D3FB-A8AF-0272D5D7B96B}"/>
                </a:ext>
              </a:extLst>
            </p:cNvPr>
            <p:cNvSpPr/>
            <p:nvPr/>
          </p:nvSpPr>
          <p:spPr>
            <a:xfrm>
              <a:off x="304995" y="2622157"/>
              <a:ext cx="945044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7" name="矩形 16">
              <a:extLst>
                <a:ext uri="{FF2B5EF4-FFF2-40B4-BE49-F238E27FC236}">
                  <a16:creationId xmlns:a16="http://schemas.microsoft.com/office/drawing/2014/main" id="{B62BFBA3-B319-680A-159C-67A02AB1CFE2}"/>
                </a:ext>
              </a:extLst>
            </p:cNvPr>
            <p:cNvSpPr/>
            <p:nvPr/>
          </p:nvSpPr>
          <p:spPr>
            <a:xfrm>
              <a:off x="1288575" y="2622963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8" name="矩形 17">
              <a:extLst>
                <a:ext uri="{FF2B5EF4-FFF2-40B4-BE49-F238E27FC236}">
                  <a16:creationId xmlns:a16="http://schemas.microsoft.com/office/drawing/2014/main" id="{4B5801B5-8E19-0BAC-F409-03E63B5648E8}"/>
                </a:ext>
              </a:extLst>
            </p:cNvPr>
            <p:cNvSpPr/>
            <p:nvPr/>
          </p:nvSpPr>
          <p:spPr>
            <a:xfrm>
              <a:off x="304994" y="2882810"/>
              <a:ext cx="833933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9" name="矩形 18">
              <a:extLst>
                <a:ext uri="{FF2B5EF4-FFF2-40B4-BE49-F238E27FC236}">
                  <a16:creationId xmlns:a16="http://schemas.microsoft.com/office/drawing/2014/main" id="{7EE62589-E6C5-7112-BE59-9A31746CEECC}"/>
                </a:ext>
              </a:extLst>
            </p:cNvPr>
            <p:cNvSpPr/>
            <p:nvPr/>
          </p:nvSpPr>
          <p:spPr>
            <a:xfrm>
              <a:off x="1177464" y="2883616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70" name="图形 19">
              <a:extLst>
                <a:ext uri="{FF2B5EF4-FFF2-40B4-BE49-F238E27FC236}">
                  <a16:creationId xmlns:a16="http://schemas.microsoft.com/office/drawing/2014/main" id="{81255C20-5AF0-A7C6-3705-A9729CB905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88566" y="2589339"/>
              <a:ext cx="320986" cy="320986"/>
            </a:xfrm>
            <a:prstGeom prst="rect">
              <a:avLst/>
            </a:prstGeom>
          </p:spPr>
        </p:pic>
        <p:pic>
          <p:nvPicPr>
            <p:cNvPr id="71" name="图形 20">
              <a:extLst>
                <a:ext uri="{FF2B5EF4-FFF2-40B4-BE49-F238E27FC236}">
                  <a16:creationId xmlns:a16="http://schemas.microsoft.com/office/drawing/2014/main" id="{D2D02694-8E5C-AC2B-FFC7-DE6AD69190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88566" y="2877276"/>
              <a:ext cx="320986" cy="320986"/>
            </a:xfrm>
            <a:prstGeom prst="rect">
              <a:avLst/>
            </a:prstGeom>
          </p:spPr>
        </p:pic>
        <p:sp>
          <p:nvSpPr>
            <p:cNvPr id="72" name="矩形 21">
              <a:extLst>
                <a:ext uri="{FF2B5EF4-FFF2-40B4-BE49-F238E27FC236}">
                  <a16:creationId xmlns:a16="http://schemas.microsoft.com/office/drawing/2014/main" id="{3B142D50-7FAA-C8C4-1416-FB75E1739F3A}"/>
                </a:ext>
              </a:extLst>
            </p:cNvPr>
            <p:cNvSpPr/>
            <p:nvPr/>
          </p:nvSpPr>
          <p:spPr>
            <a:xfrm>
              <a:off x="2993556" y="2861302"/>
              <a:ext cx="1820141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3" name="矩形 22">
              <a:extLst>
                <a:ext uri="{FF2B5EF4-FFF2-40B4-BE49-F238E27FC236}">
                  <a16:creationId xmlns:a16="http://schemas.microsoft.com/office/drawing/2014/main" id="{26B7B158-EBB5-E7ED-E267-3A7CE9F44AE6}"/>
                </a:ext>
              </a:extLst>
            </p:cNvPr>
            <p:cNvSpPr/>
            <p:nvPr/>
          </p:nvSpPr>
          <p:spPr>
            <a:xfrm>
              <a:off x="4852234" y="2862108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4" name="矩形 23">
              <a:extLst>
                <a:ext uri="{FF2B5EF4-FFF2-40B4-BE49-F238E27FC236}">
                  <a16:creationId xmlns:a16="http://schemas.microsoft.com/office/drawing/2014/main" id="{7C1296FD-90B9-56AD-D09B-0EAA7BA99970}"/>
                </a:ext>
              </a:extLst>
            </p:cNvPr>
            <p:cNvSpPr/>
            <p:nvPr/>
          </p:nvSpPr>
          <p:spPr>
            <a:xfrm>
              <a:off x="5084946" y="2092625"/>
              <a:ext cx="379330" cy="953095"/>
            </a:xfrm>
            <a:prstGeom prst="rect">
              <a:avLst/>
            </a:prstGeom>
            <a:pattFill prst="wdUpDiag">
              <a:fgClr>
                <a:srgbClr val="FFC000"/>
              </a:fgClr>
              <a:bgClr>
                <a:schemeClr val="bg1"/>
              </a:bgClr>
            </a:patt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5" name="矩形 24">
              <a:extLst>
                <a:ext uri="{FF2B5EF4-FFF2-40B4-BE49-F238E27FC236}">
                  <a16:creationId xmlns:a16="http://schemas.microsoft.com/office/drawing/2014/main" id="{ABDE7ECB-27B4-E4FC-C44F-DA796E3A769A}"/>
                </a:ext>
              </a:extLst>
            </p:cNvPr>
            <p:cNvSpPr/>
            <p:nvPr/>
          </p:nvSpPr>
          <p:spPr>
            <a:xfrm>
              <a:off x="5504861" y="2092625"/>
              <a:ext cx="132582" cy="953095"/>
            </a:xfrm>
            <a:prstGeom prst="rect">
              <a:avLst/>
            </a:prstGeom>
            <a:solidFill>
              <a:schemeClr val="bg2">
                <a:lumMod val="50000"/>
                <a:alpha val="75000"/>
              </a:schemeClr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6" name="矩形 25">
              <a:extLst>
                <a:ext uri="{FF2B5EF4-FFF2-40B4-BE49-F238E27FC236}">
                  <a16:creationId xmlns:a16="http://schemas.microsoft.com/office/drawing/2014/main" id="{0F44B907-661A-E1AA-ADF2-A2FDF395C328}"/>
                </a:ext>
              </a:extLst>
            </p:cNvPr>
            <p:cNvSpPr/>
            <p:nvPr/>
          </p:nvSpPr>
          <p:spPr>
            <a:xfrm>
              <a:off x="2996419" y="2354178"/>
              <a:ext cx="586895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7" name="矩形 26">
              <a:extLst>
                <a:ext uri="{FF2B5EF4-FFF2-40B4-BE49-F238E27FC236}">
                  <a16:creationId xmlns:a16="http://schemas.microsoft.com/office/drawing/2014/main" id="{D7CCDAF2-5E0A-2293-82FB-A94590E97234}"/>
                </a:ext>
              </a:extLst>
            </p:cNvPr>
            <p:cNvSpPr/>
            <p:nvPr/>
          </p:nvSpPr>
          <p:spPr>
            <a:xfrm>
              <a:off x="3621851" y="2354984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8" name="矩形 27">
              <a:extLst>
                <a:ext uri="{FF2B5EF4-FFF2-40B4-BE49-F238E27FC236}">
                  <a16:creationId xmlns:a16="http://schemas.microsoft.com/office/drawing/2014/main" id="{26C1ED56-D8CE-914C-7F82-E8A06144FA92}"/>
                </a:ext>
              </a:extLst>
            </p:cNvPr>
            <p:cNvSpPr/>
            <p:nvPr/>
          </p:nvSpPr>
          <p:spPr>
            <a:xfrm>
              <a:off x="2996419" y="2105227"/>
              <a:ext cx="945044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9" name="矩形 28">
              <a:extLst>
                <a:ext uri="{FF2B5EF4-FFF2-40B4-BE49-F238E27FC236}">
                  <a16:creationId xmlns:a16="http://schemas.microsoft.com/office/drawing/2014/main" id="{06337A99-8D40-B3E5-E270-2EFADE06397B}"/>
                </a:ext>
              </a:extLst>
            </p:cNvPr>
            <p:cNvSpPr/>
            <p:nvPr/>
          </p:nvSpPr>
          <p:spPr>
            <a:xfrm>
              <a:off x="3979999" y="2106033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0" name="矩形 29">
              <a:extLst>
                <a:ext uri="{FF2B5EF4-FFF2-40B4-BE49-F238E27FC236}">
                  <a16:creationId xmlns:a16="http://schemas.microsoft.com/office/drawing/2014/main" id="{CC5D4F22-AD77-D0E1-7E21-7C50767A89AB}"/>
                </a:ext>
              </a:extLst>
            </p:cNvPr>
            <p:cNvSpPr/>
            <p:nvPr/>
          </p:nvSpPr>
          <p:spPr>
            <a:xfrm>
              <a:off x="2993556" y="2612351"/>
              <a:ext cx="833933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1" name="矩形 30">
              <a:extLst>
                <a:ext uri="{FF2B5EF4-FFF2-40B4-BE49-F238E27FC236}">
                  <a16:creationId xmlns:a16="http://schemas.microsoft.com/office/drawing/2014/main" id="{6B9CCB66-9B18-258E-DA4D-5F35C435E1D2}"/>
                </a:ext>
              </a:extLst>
            </p:cNvPr>
            <p:cNvSpPr/>
            <p:nvPr/>
          </p:nvSpPr>
          <p:spPr>
            <a:xfrm>
              <a:off x="3866026" y="2613157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2" name="矩形 31">
              <a:extLst>
                <a:ext uri="{FF2B5EF4-FFF2-40B4-BE49-F238E27FC236}">
                  <a16:creationId xmlns:a16="http://schemas.microsoft.com/office/drawing/2014/main" id="{80E9AF55-B869-8D45-8720-D8747E68E6D5}"/>
                </a:ext>
              </a:extLst>
            </p:cNvPr>
            <p:cNvSpPr/>
            <p:nvPr/>
          </p:nvSpPr>
          <p:spPr>
            <a:xfrm>
              <a:off x="5687568" y="2861302"/>
              <a:ext cx="1460114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3" name="矩形 32">
              <a:extLst>
                <a:ext uri="{FF2B5EF4-FFF2-40B4-BE49-F238E27FC236}">
                  <a16:creationId xmlns:a16="http://schemas.microsoft.com/office/drawing/2014/main" id="{D2F2A8B6-7AF4-E7F1-A7C5-E44CB4550AE0}"/>
                </a:ext>
              </a:extLst>
            </p:cNvPr>
            <p:cNvSpPr/>
            <p:nvPr/>
          </p:nvSpPr>
          <p:spPr>
            <a:xfrm>
              <a:off x="7186219" y="2862108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4" name="矩形 33">
              <a:extLst>
                <a:ext uri="{FF2B5EF4-FFF2-40B4-BE49-F238E27FC236}">
                  <a16:creationId xmlns:a16="http://schemas.microsoft.com/office/drawing/2014/main" id="{EF2320F2-F55D-FB51-371C-707BA55ED728}"/>
                </a:ext>
              </a:extLst>
            </p:cNvPr>
            <p:cNvSpPr/>
            <p:nvPr/>
          </p:nvSpPr>
          <p:spPr>
            <a:xfrm>
              <a:off x="5690431" y="2354178"/>
              <a:ext cx="586895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5" name="矩形 34">
              <a:extLst>
                <a:ext uri="{FF2B5EF4-FFF2-40B4-BE49-F238E27FC236}">
                  <a16:creationId xmlns:a16="http://schemas.microsoft.com/office/drawing/2014/main" id="{D75D3DAC-807B-2A07-3DB5-B28E9C72F86F}"/>
                </a:ext>
              </a:extLst>
            </p:cNvPr>
            <p:cNvSpPr/>
            <p:nvPr/>
          </p:nvSpPr>
          <p:spPr>
            <a:xfrm>
              <a:off x="6315863" y="2354984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6" name="矩形 35">
              <a:extLst>
                <a:ext uri="{FF2B5EF4-FFF2-40B4-BE49-F238E27FC236}">
                  <a16:creationId xmlns:a16="http://schemas.microsoft.com/office/drawing/2014/main" id="{36000183-E6D0-CDDE-17B3-9E6D02DA0A58}"/>
                </a:ext>
              </a:extLst>
            </p:cNvPr>
            <p:cNvSpPr/>
            <p:nvPr/>
          </p:nvSpPr>
          <p:spPr>
            <a:xfrm>
              <a:off x="5690431" y="2105227"/>
              <a:ext cx="945044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7" name="矩形 36">
              <a:extLst>
                <a:ext uri="{FF2B5EF4-FFF2-40B4-BE49-F238E27FC236}">
                  <a16:creationId xmlns:a16="http://schemas.microsoft.com/office/drawing/2014/main" id="{2F1AA45D-180A-076C-EAA0-70887FE7B1B7}"/>
                </a:ext>
              </a:extLst>
            </p:cNvPr>
            <p:cNvSpPr/>
            <p:nvPr/>
          </p:nvSpPr>
          <p:spPr>
            <a:xfrm>
              <a:off x="6674011" y="2106033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8" name="矩形 37">
              <a:extLst>
                <a:ext uri="{FF2B5EF4-FFF2-40B4-BE49-F238E27FC236}">
                  <a16:creationId xmlns:a16="http://schemas.microsoft.com/office/drawing/2014/main" id="{127E47CF-A731-8E4C-A9E0-35ADF49F3E11}"/>
                </a:ext>
              </a:extLst>
            </p:cNvPr>
            <p:cNvSpPr/>
            <p:nvPr/>
          </p:nvSpPr>
          <p:spPr>
            <a:xfrm>
              <a:off x="5687568" y="2612351"/>
              <a:ext cx="833933" cy="184418"/>
            </a:xfrm>
            <a:prstGeom prst="rect">
              <a:avLst/>
            </a:prstGeom>
            <a:solidFill>
              <a:srgbClr val="00C28C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9" name="矩形 38">
              <a:extLst>
                <a:ext uri="{FF2B5EF4-FFF2-40B4-BE49-F238E27FC236}">
                  <a16:creationId xmlns:a16="http://schemas.microsoft.com/office/drawing/2014/main" id="{9932911D-164B-5DFF-7928-AAD593D4D5E1}"/>
                </a:ext>
              </a:extLst>
            </p:cNvPr>
            <p:cNvSpPr/>
            <p:nvPr/>
          </p:nvSpPr>
          <p:spPr>
            <a:xfrm>
              <a:off x="6560038" y="2613157"/>
              <a:ext cx="185174" cy="183612"/>
            </a:xfrm>
            <a:prstGeom prst="rect">
              <a:avLst/>
            </a:prstGeom>
            <a:solidFill>
              <a:srgbClr val="FF7520"/>
            </a:solidFill>
            <a:ln w="889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0" name="图片 45">
              <a:extLst>
                <a:ext uri="{FF2B5EF4-FFF2-40B4-BE49-F238E27FC236}">
                  <a16:creationId xmlns:a16="http://schemas.microsoft.com/office/drawing/2014/main" id="{176A8D1E-F99A-0147-4FE1-EBDB7D814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082" r="989" b="79645"/>
            <a:stretch>
              <a:fillRect/>
            </a:stretch>
          </p:blipFill>
          <p:spPr>
            <a:xfrm>
              <a:off x="-6124" y="1643863"/>
              <a:ext cx="7273130" cy="340336"/>
            </a:xfrm>
            <a:prstGeom prst="rect">
              <a:avLst/>
            </a:prstGeom>
          </p:spPr>
        </p:pic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70B4CD99-5753-8A87-7E2D-D27B386CBE09}"/>
              </a:ext>
            </a:extLst>
          </p:cNvPr>
          <p:cNvSpPr/>
          <p:nvPr/>
        </p:nvSpPr>
        <p:spPr>
          <a:xfrm>
            <a:off x="384048" y="2526117"/>
            <a:ext cx="8093862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5114610-40E7-84FE-227D-6D5C58ABA27D}"/>
              </a:ext>
            </a:extLst>
          </p:cNvPr>
          <p:cNvSpPr txBox="1"/>
          <p:nvPr/>
        </p:nvSpPr>
        <p:spPr>
          <a:xfrm>
            <a:off x="548640" y="2599268"/>
            <a:ext cx="7757028" cy="25004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HK" altLang="zh-CN" sz="1400" b="1" dirty="0">
                <a:solidFill>
                  <a:srgbClr val="FFFFFF"/>
                </a:solidFill>
                <a:latin typeface="Aptos"/>
              </a:rPr>
              <a:t>Relaxed Synchronization, e.g., </a:t>
            </a:r>
            <a:r>
              <a:rPr lang="en-HK" altLang="zh-CN" sz="1400" b="1" dirty="0" err="1">
                <a:solidFill>
                  <a:srgbClr val="FFFFFF"/>
                </a:solidFill>
                <a:latin typeface="Aptos"/>
              </a:rPr>
              <a:t>StreamRL</a:t>
            </a:r>
            <a:r>
              <a:rPr lang="en-HK" altLang="zh-CN" sz="1400" b="1" dirty="0">
                <a:solidFill>
                  <a:srgbClr val="FFFFFF"/>
                </a:solidFill>
                <a:latin typeface="Aptos"/>
              </a:rPr>
              <a:t>, </a:t>
            </a:r>
            <a:r>
              <a:rPr lang="en-HK" altLang="zh-CN" sz="1400" b="1" dirty="0" err="1">
                <a:solidFill>
                  <a:srgbClr val="FFFFFF"/>
                </a:solidFill>
                <a:latin typeface="Aptos"/>
              </a:rPr>
              <a:t>AsyncFlow</a:t>
            </a:r>
            <a:r>
              <a:rPr lang="en-HK" altLang="zh-CN" sz="1400" b="1" dirty="0">
                <a:solidFill>
                  <a:srgbClr val="FFFFFF"/>
                </a:solidFill>
                <a:latin typeface="Aptos"/>
              </a:rPr>
              <a:t>, </a:t>
            </a:r>
            <a:r>
              <a:rPr lang="en-HK" altLang="zh-CN" sz="1400" b="1" dirty="0" err="1">
                <a:solidFill>
                  <a:srgbClr val="FFFFFF"/>
                </a:solidFill>
                <a:latin typeface="Aptos"/>
              </a:rPr>
              <a:t>AReaL</a:t>
            </a:r>
            <a:r>
              <a:rPr lang="en-HK" altLang="zh-CN" sz="1400" b="1" dirty="0">
                <a:solidFill>
                  <a:srgbClr val="FFFFFF"/>
                </a:solidFill>
                <a:latin typeface="Aptos"/>
              </a:rPr>
              <a:t>, </a:t>
            </a:r>
            <a:r>
              <a:rPr lang="en-HK" altLang="zh-CN" sz="1400" b="1" dirty="0" err="1">
                <a:solidFill>
                  <a:srgbClr val="FFFFFF"/>
                </a:solidFill>
                <a:latin typeface="Aptos"/>
              </a:rPr>
              <a:t>RhymeRL</a:t>
            </a:r>
            <a:endParaRPr lang="en" altLang="zh-CN" sz="14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41BE402-069A-FC75-9F39-332A6B62F79C}"/>
              </a:ext>
            </a:extLst>
          </p:cNvPr>
          <p:cNvSpPr/>
          <p:nvPr/>
        </p:nvSpPr>
        <p:spPr>
          <a:xfrm>
            <a:off x="383649" y="2866977"/>
            <a:ext cx="8093862" cy="1480995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83A8B64-5B19-3B9E-5191-E33EC53D4F96}"/>
              </a:ext>
            </a:extLst>
          </p:cNvPr>
          <p:cNvSpPr txBox="1"/>
          <p:nvPr/>
        </p:nvSpPr>
        <p:spPr>
          <a:xfrm>
            <a:off x="5232498" y="1488507"/>
            <a:ext cx="30731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121823"/>
                </a:solidFill>
                <a:latin typeface="Aptos"/>
              </a:rPr>
              <a:t>Hides latency only when dependencies allow; the rollout barrier still waits.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30949" y="3091017"/>
            <a:ext cx="3099675" cy="97349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400" dirty="0">
                <a:solidFill>
                  <a:srgbClr val="121823"/>
                </a:solidFill>
                <a:latin typeface="Aptos"/>
              </a:rPr>
              <a:t>Raises utilization with stale/off-policy execution, risking accuracy for speed.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5371EA1-B06A-5825-1C5D-58658A46D515}"/>
              </a:ext>
            </a:extLst>
          </p:cNvPr>
          <p:cNvGrpSpPr>
            <a:grpSpLocks noChangeAspect="1"/>
          </p:cNvGrpSpPr>
          <p:nvPr/>
        </p:nvGrpSpPr>
        <p:grpSpPr>
          <a:xfrm>
            <a:off x="399057" y="3111742"/>
            <a:ext cx="3897435" cy="835200"/>
            <a:chOff x="-978816" y="3096245"/>
            <a:chExt cx="5852233" cy="1254103"/>
          </a:xfrm>
        </p:grpSpPr>
        <p:pic>
          <p:nvPicPr>
            <p:cNvPr id="97" name="图片 4">
              <a:extLst>
                <a:ext uri="{FF2B5EF4-FFF2-40B4-BE49-F238E27FC236}">
                  <a16:creationId xmlns:a16="http://schemas.microsoft.com/office/drawing/2014/main" id="{F1B530B3-0578-3931-C2F9-17BA35FB4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978815" y="3235725"/>
              <a:ext cx="5749598" cy="1114623"/>
            </a:xfrm>
            <a:prstGeom prst="rect">
              <a:avLst/>
            </a:prstGeom>
          </p:spPr>
        </p:pic>
        <p:sp>
          <p:nvSpPr>
            <p:cNvPr id="98" name="矩形 39">
              <a:extLst>
                <a:ext uri="{FF2B5EF4-FFF2-40B4-BE49-F238E27FC236}">
                  <a16:creationId xmlns:a16="http://schemas.microsoft.com/office/drawing/2014/main" id="{93C1DED6-2F4C-59E2-2D91-74E584E04B1B}"/>
                </a:ext>
              </a:extLst>
            </p:cNvPr>
            <p:cNvSpPr/>
            <p:nvPr/>
          </p:nvSpPr>
          <p:spPr>
            <a:xfrm>
              <a:off x="-978816" y="3278468"/>
              <a:ext cx="501143" cy="1395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99" name="图片 46">
              <a:extLst>
                <a:ext uri="{FF2B5EF4-FFF2-40B4-BE49-F238E27FC236}">
                  <a16:creationId xmlns:a16="http://schemas.microsoft.com/office/drawing/2014/main" id="{34ADB5D0-179F-427B-15A2-A01B7ADD4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082" r="989" b="79645"/>
            <a:stretch>
              <a:fillRect/>
            </a:stretch>
          </p:blipFill>
          <p:spPr>
            <a:xfrm>
              <a:off x="-506848" y="3096245"/>
              <a:ext cx="5380265" cy="2517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Aptos Display"/>
              </a:rPr>
              <a:t>Tail Batching: Speculative Execution &amp; Long-Prompt Queue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Move long tails off the critical path, but make sure hard prompts are still learned.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048" y="909630"/>
            <a:ext cx="8677656" cy="1925311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909630"/>
            <a:ext cx="8677656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982782"/>
            <a:ext cx="803757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Speculative execution: launch extra work, keep the fastest valid samples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" y="1311966"/>
            <a:ext cx="2423160" cy="292608"/>
          </a:xfrm>
          <a:prstGeom prst="roundRect">
            <a:avLst/>
          </a:prstGeom>
          <a:solidFill>
            <a:srgbClr val="EBF8F8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13232" y="1385118"/>
            <a:ext cx="2313432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1" i="0" dirty="0">
                <a:solidFill>
                  <a:srgbClr val="096269"/>
                </a:solidFill>
                <a:latin typeface="Aptos"/>
              </a:rPr>
              <a:t>1. Over-sampl</a:t>
            </a:r>
            <a:r>
              <a:rPr lang="en-US" sz="1230" b="1" i="0" dirty="0">
                <a:solidFill>
                  <a:srgbClr val="096269"/>
                </a:solidFill>
                <a:latin typeface="Aptos"/>
              </a:rPr>
              <a:t>ing</a:t>
            </a:r>
            <a:endParaRPr sz="1230" b="1" i="0" dirty="0">
              <a:solidFill>
                <a:srgbClr val="096269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355848" y="1311966"/>
            <a:ext cx="2423160" cy="292608"/>
          </a:xfrm>
          <a:prstGeom prst="roundRect">
            <a:avLst/>
          </a:prstGeom>
          <a:solidFill>
            <a:srgbClr val="EBF8F8"/>
          </a:solidFill>
          <a:ln w="15240">
            <a:solidFill>
              <a:srgbClr val="0F8F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410712" y="1385118"/>
            <a:ext cx="2313432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1" i="0" dirty="0">
                <a:solidFill>
                  <a:srgbClr val="0F8F96"/>
                </a:solidFill>
                <a:latin typeface="Aptos"/>
              </a:rPr>
              <a:t>2. </a:t>
            </a:r>
            <a:r>
              <a:rPr lang="en-US" sz="1230" b="1" i="0" dirty="0">
                <a:solidFill>
                  <a:srgbClr val="0F8F96"/>
                </a:solidFill>
                <a:latin typeface="Aptos"/>
              </a:rPr>
              <a:t>Retain</a:t>
            </a:r>
            <a:r>
              <a:rPr sz="1230" b="1" i="0" dirty="0">
                <a:solidFill>
                  <a:srgbClr val="0F8F96"/>
                </a:solidFill>
                <a:latin typeface="Aptos"/>
              </a:rPr>
              <a:t> fast</a:t>
            </a:r>
            <a:r>
              <a:rPr lang="en-US" sz="1230" b="1" i="0" dirty="0">
                <a:solidFill>
                  <a:srgbClr val="0F8F96"/>
                </a:solidFill>
                <a:latin typeface="Aptos"/>
              </a:rPr>
              <a:t> rollouts</a:t>
            </a:r>
            <a:endParaRPr sz="1230" b="1" i="0" dirty="0">
              <a:solidFill>
                <a:srgbClr val="0F8F96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053328" y="1311966"/>
            <a:ext cx="2423160" cy="292608"/>
          </a:xfrm>
          <a:prstGeom prst="roundRect">
            <a:avLst/>
          </a:prstGeom>
          <a:solidFill>
            <a:srgbClr val="FADEE2"/>
          </a:solidFill>
          <a:ln w="15240"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08192" y="1385118"/>
            <a:ext cx="2313432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1" i="0" dirty="0">
                <a:solidFill>
                  <a:srgbClr val="BB3646"/>
                </a:solidFill>
                <a:latin typeface="Aptos"/>
              </a:rPr>
              <a:t>3. Abort </a:t>
            </a:r>
            <a:r>
              <a:rPr lang="en-US" sz="1230" b="1" i="0" dirty="0">
                <a:solidFill>
                  <a:srgbClr val="BB3646"/>
                </a:solidFill>
                <a:latin typeface="Aptos"/>
              </a:rPr>
              <a:t>long-</a:t>
            </a:r>
            <a:r>
              <a:rPr sz="1230" b="1" i="0" dirty="0">
                <a:solidFill>
                  <a:srgbClr val="BB3646"/>
                </a:solidFill>
                <a:latin typeface="Aptos"/>
              </a:rPr>
              <a:t>tail</a:t>
            </a:r>
            <a:r>
              <a:rPr lang="en-US" sz="1230" b="1" i="0" dirty="0">
                <a:solidFill>
                  <a:srgbClr val="BB3646"/>
                </a:solidFill>
                <a:latin typeface="Aptos"/>
              </a:rPr>
              <a:t> prompt</a:t>
            </a:r>
            <a:r>
              <a:rPr sz="1230" b="1" i="0" dirty="0">
                <a:solidFill>
                  <a:srgbClr val="BB3646"/>
                </a:solidFill>
                <a:latin typeface="Aptos"/>
              </a:rPr>
              <a:t>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4048" y="3059167"/>
            <a:ext cx="8677656" cy="192531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84048" y="3066818"/>
            <a:ext cx="867765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8640" y="3139970"/>
            <a:ext cx="803757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Long-prompt queue: the accuracy guardrail</a:t>
            </a:r>
          </a:p>
        </p:txBody>
      </p:sp>
      <p:pic>
        <p:nvPicPr>
          <p:cNvPr id="27" name="图片 6">
            <a:extLst>
              <a:ext uri="{FF2B5EF4-FFF2-40B4-BE49-F238E27FC236}">
                <a16:creationId xmlns:a16="http://schemas.microsoft.com/office/drawing/2014/main" id="{02C0AB71-2C1F-3545-49F2-6B8C5074E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01"/>
          <a:stretch>
            <a:fillRect/>
          </a:stretch>
        </p:blipFill>
        <p:spPr>
          <a:xfrm>
            <a:off x="4928887" y="3059167"/>
            <a:ext cx="4132817" cy="192531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A8C259D-740C-8186-E84D-2F18D22565E5}"/>
              </a:ext>
            </a:extLst>
          </p:cNvPr>
          <p:cNvSpPr txBox="1"/>
          <p:nvPr/>
        </p:nvSpPr>
        <p:spPr>
          <a:xfrm>
            <a:off x="366423" y="3620228"/>
            <a:ext cx="59788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Excluding long prompts harms model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No prompt should be permanently excluded</a:t>
            </a:r>
            <a:endParaRPr lang="en-US" altLang="zh-CN" sz="14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i="1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Long prompt queue</a:t>
            </a:r>
            <a:r>
              <a:rPr lang="en-US" altLang="zh-CN" sz="1400" dirty="0"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triggers a </a:t>
            </a:r>
            <a:r>
              <a:rPr lang="en-US" altLang="zh-CN" sz="1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long round 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without </a:t>
            </a:r>
            <a:b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speculative execution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AF4FC36C-61A9-2C76-53F0-78F3178CE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705145"/>
            <a:ext cx="4923448" cy="10856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  <a:latin typeface="Aptos Display"/>
              </a:rPr>
              <a:t>Tail Batching: Accuracy Preserved, Rollout Efficiency </a:t>
            </a:r>
            <a:r>
              <a:rPr lang="en-US" sz="2000" b="1" i="0" dirty="0">
                <a:solidFill>
                  <a:srgbClr val="FFFFFF"/>
                </a:solidFill>
                <a:latin typeface="Aptos Display"/>
              </a:rPr>
              <a:t>Preserved</a:t>
            </a:r>
            <a:endParaRPr sz="2000" b="1" i="0" dirty="0">
              <a:solidFill>
                <a:srgbClr val="FFFFFF"/>
              </a:solidFill>
              <a:latin typeface="Aptos Display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The key result is not just faster execution: the learning trajectory stays aligned.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236551" y="1088136"/>
            <a:ext cx="4617720" cy="3328416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9120" y="1060704"/>
            <a:ext cx="4617720" cy="332841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09120" y="1060704"/>
            <a:ext cx="46177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3712" y="1133856"/>
            <a:ext cx="428853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Accuracy: validation curves align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772" y="1482038"/>
            <a:ext cx="4702799" cy="3291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lang="en-US" sz="1250" b="0" i="0" dirty="0">
                <a:solidFill>
                  <a:srgbClr val="121823"/>
                </a:solidFill>
                <a:latin typeface="Aptos"/>
              </a:rPr>
              <a:t>Reward</a:t>
            </a:r>
            <a:r>
              <a:rPr sz="1250" b="0" i="0" dirty="0">
                <a:solidFill>
                  <a:srgbClr val="121823"/>
                </a:solidFill>
                <a:latin typeface="Aptos"/>
              </a:rPr>
              <a:t> curves show no </a:t>
            </a:r>
            <a:r>
              <a:rPr lang="en-US" sz="1250" dirty="0">
                <a:solidFill>
                  <a:srgbClr val="121823"/>
                </a:solidFill>
                <a:latin typeface="Aptos"/>
              </a:rPr>
              <a:t>accuracy </a:t>
            </a:r>
            <a:r>
              <a:rPr sz="1250" b="0" i="0" dirty="0">
                <a:solidFill>
                  <a:srgbClr val="121823"/>
                </a:solidFill>
                <a:latin typeface="Aptos"/>
              </a:rPr>
              <a:t>degradation across model</a:t>
            </a:r>
            <a:r>
              <a:rPr lang="en-US" sz="1250" b="0" i="0" dirty="0">
                <a:solidFill>
                  <a:srgbClr val="121823"/>
                </a:solidFill>
                <a:latin typeface="Aptos"/>
              </a:rPr>
              <a:t>s</a:t>
            </a:r>
            <a:r>
              <a:rPr sz="1250" b="0" i="0" dirty="0">
                <a:solidFill>
                  <a:srgbClr val="121823"/>
                </a:solidFill>
                <a:latin typeface="Aptos"/>
              </a:rPr>
              <a:t>.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300926" y="3081130"/>
            <a:ext cx="4361322" cy="1221122"/>
          </a:xfrm>
          <a:prstGeom prst="roundRect">
            <a:avLst>
              <a:gd name="adj" fmla="val 4946"/>
            </a:avLst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410653" y="3154882"/>
            <a:ext cx="4215283" cy="105583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96269"/>
                </a:solidFill>
                <a:latin typeface="Aptos"/>
              </a:rPr>
              <a:t>Tail batching statistically maintains the underlying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096269"/>
              </a:solidFill>
              <a:latin typeface="Apto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96269"/>
                </a:solidFill>
                <a:latin typeface="Aptos"/>
              </a:rPr>
              <a:t>Recent algorithmic works also reorder prompts </a:t>
            </a:r>
            <a:br>
              <a:rPr lang="en-US" altLang="zh-CN" sz="1400" b="1" dirty="0">
                <a:solidFill>
                  <a:srgbClr val="096269"/>
                </a:solidFill>
                <a:latin typeface="Aptos"/>
              </a:rPr>
            </a:br>
            <a:r>
              <a:rPr lang="en-US" altLang="zh-CN" sz="1400" b="1" dirty="0">
                <a:solidFill>
                  <a:srgbClr val="096269"/>
                </a:solidFill>
                <a:latin typeface="Aptos"/>
              </a:rPr>
              <a:t>for efficiency</a:t>
            </a:r>
            <a:endParaRPr lang="en" altLang="zh-CN" sz="1400" b="1" dirty="0">
              <a:solidFill>
                <a:srgbClr val="096269"/>
              </a:solidFill>
              <a:latin typeface="Apto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923844" y="1088136"/>
            <a:ext cx="4161551" cy="3328416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4936567" y="1074420"/>
            <a:ext cx="4148828" cy="332841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4896413" y="1060704"/>
            <a:ext cx="352044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5061004" y="1133856"/>
            <a:ext cx="319125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ptos"/>
              </a:rPr>
              <a:t>Efficiency: fewer rollout bubbles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530352" y="4546555"/>
            <a:ext cx="7726679" cy="329184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TextBox 85"/>
          <p:cNvSpPr txBox="1"/>
          <p:nvPr/>
        </p:nvSpPr>
        <p:spPr>
          <a:xfrm>
            <a:off x="585216" y="4619707"/>
            <a:ext cx="7616952" cy="2377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50" b="1" i="0" dirty="0">
                <a:solidFill>
                  <a:srgbClr val="FFFFFF"/>
                </a:solidFill>
                <a:latin typeface="Aptos"/>
              </a:rPr>
              <a:t>Same on-policy contract; fewer idle GPUs at the rollout barrier.</a:t>
            </a:r>
          </a:p>
        </p:txBody>
      </p:sp>
      <p:pic>
        <p:nvPicPr>
          <p:cNvPr id="88" name="图片 9">
            <a:extLst>
              <a:ext uri="{FF2B5EF4-FFF2-40B4-BE49-F238E27FC236}">
                <a16:creationId xmlns:a16="http://schemas.microsoft.com/office/drawing/2014/main" id="{035D92D2-0D68-BB57-1488-05ECE6B12B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05"/>
          <a:stretch>
            <a:fillRect/>
          </a:stretch>
        </p:blipFill>
        <p:spPr>
          <a:xfrm>
            <a:off x="2422112" y="1733983"/>
            <a:ext cx="2157473" cy="1351867"/>
          </a:xfrm>
          <a:prstGeom prst="rect">
            <a:avLst/>
          </a:prstGeom>
        </p:spPr>
      </p:pic>
      <p:pic>
        <p:nvPicPr>
          <p:cNvPr id="90" name="图片 2">
            <a:extLst>
              <a:ext uri="{FF2B5EF4-FFF2-40B4-BE49-F238E27FC236}">
                <a16:creationId xmlns:a16="http://schemas.microsoft.com/office/drawing/2014/main" id="{5854E7C3-E28A-8A87-F3EA-A609851AD2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58"/>
          <a:stretch>
            <a:fillRect/>
          </a:stretch>
        </p:blipFill>
        <p:spPr>
          <a:xfrm>
            <a:off x="283483" y="1718877"/>
            <a:ext cx="2138630" cy="1335082"/>
          </a:xfrm>
          <a:prstGeom prst="rect">
            <a:avLst/>
          </a:prstGeom>
        </p:spPr>
      </p:pic>
      <p:pic>
        <p:nvPicPr>
          <p:cNvPr id="91" name="图片 7">
            <a:extLst>
              <a:ext uri="{FF2B5EF4-FFF2-40B4-BE49-F238E27FC236}">
                <a16:creationId xmlns:a16="http://schemas.microsoft.com/office/drawing/2014/main" id="{3BB96974-A22C-D4F1-F745-3C6872119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061" y="1864344"/>
            <a:ext cx="1835891" cy="1177180"/>
          </a:xfrm>
          <a:prstGeom prst="rect">
            <a:avLst/>
          </a:prstGeom>
        </p:spPr>
      </p:pic>
      <p:pic>
        <p:nvPicPr>
          <p:cNvPr id="92" name="图片 2">
            <a:extLst>
              <a:ext uri="{FF2B5EF4-FFF2-40B4-BE49-F238E27FC236}">
                <a16:creationId xmlns:a16="http://schemas.microsoft.com/office/drawing/2014/main" id="{1802B720-EAE8-A1A4-74EA-8E7A30C5A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632" y="2107596"/>
            <a:ext cx="2466253" cy="880805"/>
          </a:xfrm>
          <a:prstGeom prst="rect">
            <a:avLst/>
          </a:prstGeom>
        </p:spPr>
      </p:pic>
      <p:pic>
        <p:nvPicPr>
          <p:cNvPr id="93" name="图片 5">
            <a:extLst>
              <a:ext uri="{FF2B5EF4-FFF2-40B4-BE49-F238E27FC236}">
                <a16:creationId xmlns:a16="http://schemas.microsoft.com/office/drawing/2014/main" id="{8DC77265-C774-1596-5E12-476833BF32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" r="9600" b="9761"/>
          <a:stretch>
            <a:fillRect/>
          </a:stretch>
        </p:blipFill>
        <p:spPr>
          <a:xfrm>
            <a:off x="6704164" y="1912646"/>
            <a:ext cx="2371188" cy="169068"/>
          </a:xfrm>
          <a:prstGeom prst="rect">
            <a:avLst/>
          </a:prstGeom>
        </p:spPr>
      </p:pic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8B1B45D4-6B69-418C-1AB8-0A18043163DD}"/>
              </a:ext>
            </a:extLst>
          </p:cNvPr>
          <p:cNvSpPr/>
          <p:nvPr/>
        </p:nvSpPr>
        <p:spPr>
          <a:xfrm>
            <a:off x="5006140" y="3053959"/>
            <a:ext cx="4079255" cy="1248292"/>
          </a:xfrm>
          <a:prstGeom prst="roundRect">
            <a:avLst>
              <a:gd name="adj" fmla="val 5136"/>
            </a:avLst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604514D-1FC5-09EB-8E3F-86BBB42A6818}"/>
              </a:ext>
            </a:extLst>
          </p:cNvPr>
          <p:cNvSpPr txBox="1"/>
          <p:nvPr/>
        </p:nvSpPr>
        <p:spPr>
          <a:xfrm>
            <a:off x="5027158" y="3070698"/>
            <a:ext cx="3958986" cy="8545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96269"/>
                </a:solidFill>
                <a:latin typeface="Aptos"/>
              </a:rPr>
              <a:t>Tail batching yields shorter &amp; more balanced responses in </a:t>
            </a:r>
            <a:r>
              <a:rPr lang="en-US" altLang="zh-CN" sz="1400" b="1" i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ptos"/>
              </a:rPr>
              <a:t>short rounds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b="1" dirty="0">
                <a:solidFill>
                  <a:srgbClr val="096269"/>
                </a:solidFill>
                <a:latin typeface="Aptos"/>
              </a:rPr>
              <a:t>Training time breakdown with tail batching</a:t>
            </a:r>
            <a:endParaRPr lang="en" altLang="zh-CN" sz="1400" b="1" dirty="0">
              <a:solidFill>
                <a:srgbClr val="096269"/>
              </a:solidFill>
              <a:latin typeface="Aptos"/>
            </a:endParaRPr>
          </a:p>
          <a:p>
            <a:pPr marL="800100" lvl="1" indent="-342900" defTabSz="914400">
              <a:buSzPct val="55000"/>
              <a:buFont typeface="Wingdings" pitchFamily="2" charset="2"/>
              <a:buChar char="n"/>
              <a:defRPr/>
            </a:pPr>
            <a:r>
              <a:rPr lang="en-US" altLang="zh-CN" sz="1200" b="1" dirty="0">
                <a:solidFill>
                  <a:srgbClr val="096269"/>
                </a:solidFill>
                <a:latin typeface="Aptos"/>
              </a:rPr>
              <a:t>Reward stages become non-trivial</a:t>
            </a:r>
            <a:endParaRPr lang="en" altLang="zh-CN" sz="1200" b="1" dirty="0">
              <a:solidFill>
                <a:srgbClr val="096269"/>
              </a:solidFill>
              <a:latin typeface="Aptos"/>
            </a:endParaRPr>
          </a:p>
          <a:p>
            <a:pPr marL="800100" lvl="1" indent="-342900">
              <a:buSzPct val="55000"/>
              <a:buFont typeface="Wingdings" pitchFamily="2" charset="2"/>
              <a:buChar char="n"/>
              <a:defRPr/>
            </a:pPr>
            <a:r>
              <a:rPr lang="en" altLang="zh-CN" sz="1200" b="1" dirty="0">
                <a:solidFill>
                  <a:srgbClr val="096269"/>
                </a:solidFill>
                <a:latin typeface="Aptos"/>
              </a:rPr>
              <a:t>Both short and long rounds still contribute substantially to total latency</a:t>
            </a:r>
            <a:endParaRPr lang="en-US" altLang="zh-CN" sz="1200" b="1" dirty="0">
              <a:solidFill>
                <a:srgbClr val="096269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759" y="1869948"/>
            <a:ext cx="1243584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50" b="1" i="0" dirty="0">
                <a:solidFill>
                  <a:srgbClr val="121823"/>
                </a:solidFill>
                <a:latin typeface="Aptos"/>
              </a:rPr>
              <a:t>7B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377684" y="1864344"/>
            <a:ext cx="1243584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50" b="1" i="0" dirty="0">
                <a:solidFill>
                  <a:srgbClr val="121823"/>
                </a:solidFill>
                <a:latin typeface="Aptos"/>
              </a:rPr>
              <a:t>32B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8BA3238-5609-0351-AE5E-D1BA4D64E4EE}"/>
              </a:ext>
            </a:extLst>
          </p:cNvPr>
          <p:cNvSpPr txBox="1"/>
          <p:nvPr/>
        </p:nvSpPr>
        <p:spPr>
          <a:xfrm>
            <a:off x="4962808" y="1476820"/>
            <a:ext cx="4122587" cy="3702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lang="en-US" sz="1250" dirty="0">
                <a:solidFill>
                  <a:srgbClr val="121823"/>
                </a:solidFill>
                <a:latin typeface="Aptos"/>
              </a:rPr>
              <a:t>Length distribution and performance breakdown shows efficiency of tail batching</a:t>
            </a:r>
            <a:endParaRPr sz="1250" b="0" i="0" dirty="0">
              <a:solidFill>
                <a:srgbClr val="121823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Aptos Display"/>
              </a:rPr>
              <a:t>Tail Batching Introduces KV-Cache Overhead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Speculation shortens rollout tails, but extra concurrent requests shift pressure to KV cache.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78992"/>
            <a:ext cx="2606040" cy="102412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51560"/>
            <a:ext cx="26060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51560"/>
            <a:ext cx="260604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24712"/>
            <a:ext cx="227685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Latency cost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" y="1481328"/>
            <a:ext cx="2240280" cy="3840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30" b="0" i="0">
                <a:solidFill>
                  <a:srgbClr val="121823"/>
                </a:solidFill>
                <a:latin typeface="Aptos"/>
              </a:rPr>
              <a:t>Speculative execution adds negligible rollout latency.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00984" y="1078992"/>
            <a:ext cx="2606040" cy="102412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273552" y="1051560"/>
            <a:ext cx="26060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273552" y="1051560"/>
            <a:ext cx="260604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438144" y="1124712"/>
            <a:ext cx="227685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KV-cache pressure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56432" y="1472184"/>
            <a:ext cx="2240280" cy="40233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30" b="0" i="0">
                <a:solidFill>
                  <a:srgbClr val="121823"/>
                </a:solidFill>
                <a:latin typeface="Aptos"/>
              </a:rPr>
              <a:t>Short rounds carry more concurrent tokens.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0488" y="1078992"/>
            <a:ext cx="2606040" cy="102412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163056" y="1051560"/>
            <a:ext cx="26060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63056" y="1051560"/>
            <a:ext cx="260604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7648" y="1124712"/>
            <a:ext cx="227685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Implication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5936" y="1463040"/>
            <a:ext cx="2478024" cy="4206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10" b="0" i="0" dirty="0">
                <a:solidFill>
                  <a:srgbClr val="121823"/>
                </a:solidFill>
                <a:latin typeface="Aptos"/>
              </a:rPr>
              <a:t>System optimizations must manage memory, not only time.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1479" y="2295144"/>
            <a:ext cx="4069080" cy="226771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84048" y="2267712"/>
            <a:ext cx="4069080" cy="2267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84048" y="2267712"/>
            <a:ext cx="406908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2340864"/>
            <a:ext cx="373989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Rollout Latency</a:t>
            </a:r>
          </a:p>
        </p:txBody>
      </p:sp>
      <p:pic>
        <p:nvPicPr>
          <p:cNvPr id="27" name="Picture 26" descr="kv_latency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79" y="2651760"/>
            <a:ext cx="3127929" cy="182462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736592" y="2295144"/>
            <a:ext cx="4069080" cy="226771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709160" y="2267712"/>
            <a:ext cx="4069080" cy="2267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4709160" y="2267712"/>
            <a:ext cx="406908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873752" y="2340864"/>
            <a:ext cx="373989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Concurrent Rollout Tokens</a:t>
            </a:r>
          </a:p>
        </p:txBody>
      </p:sp>
      <p:pic>
        <p:nvPicPr>
          <p:cNvPr id="32" name="Picture 31" descr="kv_tokens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973" y="2670048"/>
            <a:ext cx="3035808" cy="1770888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1152144" y="4590288"/>
            <a:ext cx="6812280" cy="292608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207008" y="4663440"/>
            <a:ext cx="6702552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80" b="1">
                <a:solidFill>
                  <a:srgbClr val="FFFFFF"/>
                </a:solidFill>
                <a:latin typeface="Aptos"/>
              </a:rPr>
              <a:t>Takeaway: KV-cache-aware scheduling becomes necessary.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System Overview &amp;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RollPacker wraps tail batching with system components that handle memory, reward, and training overlap.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14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943820"/>
            <a:ext cx="8366760" cy="7132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916388"/>
            <a:ext cx="836676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916388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989540"/>
            <a:ext cx="8037576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Three designated system optimizations in RollPacker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" y="1300436"/>
            <a:ext cx="2331720" cy="256032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13232" y="1373588"/>
            <a:ext cx="2221991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1" i="0">
                <a:solidFill>
                  <a:srgbClr val="096269"/>
                </a:solidFill>
                <a:latin typeface="Aptos"/>
              </a:rPr>
              <a:t>Parallelism Planner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01568" y="1300436"/>
            <a:ext cx="2331720" cy="256032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456432" y="1373588"/>
            <a:ext cx="2221991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1" i="0">
                <a:solidFill>
                  <a:srgbClr val="E77500"/>
                </a:solidFill>
                <a:latin typeface="Aptos"/>
              </a:rPr>
              <a:t>Reward Scheduler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44768" y="1300436"/>
            <a:ext cx="2331720" cy="256032"/>
          </a:xfrm>
          <a:prstGeom prst="roundRect">
            <a:avLst/>
          </a:prstGeom>
          <a:solidFill>
            <a:srgbClr val="FFF6CC"/>
          </a:solidFill>
          <a:ln w="15240">
            <a:solidFill>
              <a:srgbClr val="D49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99631" y="1373588"/>
            <a:ext cx="2221991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1" i="0">
                <a:solidFill>
                  <a:srgbClr val="966900"/>
                </a:solidFill>
                <a:latin typeface="Aptos"/>
              </a:rPr>
              <a:t>Stream Trainer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4047" y="1751751"/>
            <a:ext cx="8394192" cy="3320585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89614" y="1672756"/>
            <a:ext cx="8366760" cy="338387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system_workflow-1.png"/>
          <p:cNvPicPr>
            <a:picLocks noChangeAspect="1"/>
          </p:cNvPicPr>
          <p:nvPr/>
        </p:nvPicPr>
        <p:blipFill>
          <a:blip r:embed="rId2"/>
          <a:srcRect b="3791"/>
          <a:stretch>
            <a:fillRect/>
          </a:stretch>
        </p:blipFill>
        <p:spPr>
          <a:xfrm>
            <a:off x="713232" y="1781171"/>
            <a:ext cx="7007089" cy="327546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Evaluation 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Matched RLVR workloads across model scale, context length, and baseline systems.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51560"/>
            <a:ext cx="2331720" cy="7132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24128"/>
            <a:ext cx="23317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24128"/>
            <a:ext cx="233172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FFFFFF"/>
                </a:solidFill>
                <a:latin typeface="Aptos"/>
              </a:rPr>
              <a:t>Tasks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1207" y="1389888"/>
            <a:ext cx="205740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0" i="0">
                <a:solidFill>
                  <a:srgbClr val="121823"/>
                </a:solidFill>
                <a:latin typeface="Aptos"/>
              </a:rPr>
              <a:t>Code, Math
LLM-as-a-Judge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79" y="1874519"/>
            <a:ext cx="2331720" cy="7132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84048" y="1847088"/>
            <a:ext cx="23317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84048" y="1847088"/>
            <a:ext cx="23317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8640" y="1920240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FFFFFF"/>
                </a:solidFill>
                <a:latin typeface="Aptos"/>
              </a:rPr>
              <a:t>Cluster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1207" y="2212848"/>
            <a:ext cx="205740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0" i="0">
                <a:solidFill>
                  <a:srgbClr val="121823"/>
                </a:solidFill>
                <a:latin typeface="Aptos"/>
              </a:rPr>
              <a:t>16 x 8 H800 GPUs
400Gbps InfiniBand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1479" y="2697479"/>
            <a:ext cx="2331720" cy="7132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84048" y="2670048"/>
            <a:ext cx="23317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84048" y="2670048"/>
            <a:ext cx="2331720" cy="329184"/>
          </a:xfrm>
          <a:prstGeom prst="rect">
            <a:avLst/>
          </a:prstGeom>
          <a:solidFill>
            <a:srgbClr val="E77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48640" y="2743200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FFFFFF"/>
                </a:solidFill>
                <a:latin typeface="Aptos"/>
              </a:rPr>
              <a:t>Baselines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1207" y="3035808"/>
            <a:ext cx="205740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0" i="0">
                <a:solidFill>
                  <a:srgbClr val="121823"/>
                </a:solidFill>
                <a:latin typeface="Aptos"/>
              </a:rPr>
              <a:t>veRL (EuroSys'25)
RLHFuse (NSDI'25)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1479" y="3520440"/>
            <a:ext cx="2331720" cy="7132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84048" y="3493008"/>
            <a:ext cx="23317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84048" y="3493008"/>
            <a:ext cx="233172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3566160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FFFFFF"/>
                </a:solidFill>
                <a:latin typeface="Aptos"/>
              </a:rPr>
              <a:t>Metric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1207" y="3858768"/>
            <a:ext cx="205740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0" i="0">
                <a:solidFill>
                  <a:srgbClr val="121823"/>
                </a:solidFill>
                <a:latin typeface="Aptos"/>
              </a:rPr>
              <a:t>End-to-end
training time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99232" y="1051560"/>
            <a:ext cx="5779008" cy="34564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2971800" y="1024128"/>
            <a:ext cx="5779008" cy="34564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2971800" y="1024128"/>
            <a:ext cx="5779008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136392" y="1097280"/>
            <a:ext cx="5449824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Workload matrix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688" y="1600200"/>
            <a:ext cx="5285232" cy="2642616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960120" y="4617720"/>
            <a:ext cx="722376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014984" y="4690872"/>
            <a:ext cx="7114032" cy="18287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50" b="1" i="0" dirty="0">
                <a:solidFill>
                  <a:srgbClr val="FFFFFF"/>
                </a:solidFill>
                <a:latin typeface="Aptos"/>
              </a:rPr>
              <a:t>Evaluation scales from 7B/8K on 16 GPUs to 32B/32K on 64 GPUs.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End-to-End 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Step-time gains across model scales; bounded async is shown with step time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16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14984"/>
            <a:ext cx="4105656" cy="17556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987552"/>
            <a:ext cx="4105656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987552"/>
            <a:ext cx="4105656" cy="301752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0352" y="1056132"/>
            <a:ext cx="3813048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20" b="1" i="0">
                <a:solidFill>
                  <a:srgbClr val="FFFFFF"/>
                </a:solidFill>
                <a:latin typeface="Aptos"/>
              </a:rPr>
              <a:t>7B / 8K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569" y="1344168"/>
            <a:ext cx="2288612" cy="133502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672584" y="1014984"/>
            <a:ext cx="4105656" cy="17556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645152" y="987552"/>
            <a:ext cx="4105656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645152" y="987552"/>
            <a:ext cx="4105656" cy="30175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91456" y="1056132"/>
            <a:ext cx="3813048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20" b="1" i="0">
                <a:solidFill>
                  <a:srgbClr val="FFFFFF"/>
                </a:solidFill>
                <a:latin typeface="Aptos"/>
              </a:rPr>
              <a:t>14B / 16K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673" y="1344168"/>
            <a:ext cx="2288612" cy="133502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11479" y="2807208"/>
            <a:ext cx="4105656" cy="17556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84048" y="2779776"/>
            <a:ext cx="4105656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84048" y="2779776"/>
            <a:ext cx="4105656" cy="30175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30352" y="2848356"/>
            <a:ext cx="3813048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20" b="1" i="0">
                <a:solidFill>
                  <a:srgbClr val="FFFFFF"/>
                </a:solidFill>
                <a:latin typeface="Aptos"/>
              </a:rPr>
              <a:t>32B / 32K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569" y="3136392"/>
            <a:ext cx="2288612" cy="133502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672584" y="2807208"/>
            <a:ext cx="4105656" cy="17556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645152" y="2779776"/>
            <a:ext cx="4105656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645152" y="2779776"/>
            <a:ext cx="4105656" cy="301752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791456" y="2848356"/>
            <a:ext cx="3813048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20" b="1" i="0" dirty="0">
                <a:solidFill>
                  <a:srgbClr val="FFFFFF"/>
                </a:solidFill>
                <a:latin typeface="Aptos"/>
              </a:rPr>
              <a:t>Bounded Async Training</a:t>
            </a:r>
            <a:r>
              <a:rPr lang="en-US" sz="1320" b="1" i="0" dirty="0">
                <a:solidFill>
                  <a:srgbClr val="FFFFFF"/>
                </a:solidFill>
                <a:latin typeface="Aptos"/>
              </a:rPr>
              <a:t> (One-Step Off Policy)</a:t>
            </a:r>
            <a:endParaRPr sz="1320" b="1" i="0" dirty="0">
              <a:solidFill>
                <a:srgbClr val="FFFFFF"/>
              </a:solidFill>
              <a:latin typeface="Aptos"/>
            </a:endParaRPr>
          </a:p>
        </p:txBody>
      </p:sp>
      <p:pic>
        <p:nvPicPr>
          <p:cNvPr id="27" name="Picture 26" descr="bounded_async_step_tim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188" y="3136392"/>
            <a:ext cx="2423582" cy="1335024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207008" y="4645152"/>
            <a:ext cx="6693408" cy="22860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261872" y="4704588"/>
            <a:ext cx="6583680" cy="15544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Takeaway: RollPacker lowers critical-path step time under the same RLVR semantics.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18872"/>
            <a:ext cx="8732520" cy="34747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Microbenchmarks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39496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Ablations isolate where the speedup comes from and how it changes across workloads.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69848"/>
            <a:ext cx="8366760" cy="676656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42415"/>
            <a:ext cx="8366760" cy="67665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42415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15568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What each component contributes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417320"/>
            <a:ext cx="784555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40" b="0" i="0">
                <a:solidFill>
                  <a:srgbClr val="121823"/>
                </a:solidFill>
                <a:latin typeface="Aptos"/>
              </a:rPr>
              <a:t>Tail batching grows with response length; scheduler/planner/trainer compound the gain.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79" y="1929384"/>
            <a:ext cx="4251960" cy="263347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84048" y="1901952"/>
            <a:ext cx="4251960" cy="2633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84048" y="1901952"/>
            <a:ext cx="425196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8640" y="1975104"/>
            <a:ext cx="39227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Ablation speedup over veRL baseline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88" y="2340864"/>
            <a:ext cx="3838023" cy="155448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96112" y="4142232"/>
            <a:ext cx="3200400" cy="256032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0976" y="4191531"/>
            <a:ext cx="3090672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096269"/>
                </a:solidFill>
                <a:latin typeface="Aptos"/>
              </a:rPr>
              <a:t>Tail Batching: 2.21x at 32B/32K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19472" y="1929384"/>
            <a:ext cx="3858768" cy="263347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892040" y="1901952"/>
            <a:ext cx="3858768" cy="26334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892040" y="1901952"/>
            <a:ext cx="3858768" cy="329184"/>
          </a:xfrm>
          <a:prstGeom prst="rect">
            <a:avLst/>
          </a:prstGeom>
          <a:solidFill>
            <a:srgbClr val="E77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056631" y="1975104"/>
            <a:ext cx="3529584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Step time breakdown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692" y="2258568"/>
            <a:ext cx="3213462" cy="1874519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5413248" y="4142232"/>
            <a:ext cx="2816352" cy="256032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68112" y="4183580"/>
            <a:ext cx="2706624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E77500"/>
                </a:solidFill>
                <a:latin typeface="Aptos"/>
              </a:rPr>
              <a:t>Short rounds reduce step time.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30352" y="749808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200" b="1" i="0">
                <a:solidFill>
                  <a:srgbClr val="0F8F96"/>
                </a:solidFill>
                <a:latin typeface="Aptos Display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43584"/>
            <a:ext cx="7635240" cy="50292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sz="3300" b="1" i="0" dirty="0">
                <a:solidFill>
                  <a:srgbClr val="FFFFFF"/>
                </a:solidFill>
                <a:latin typeface="Aptos Display"/>
              </a:rPr>
              <a:t>Weave</a:t>
            </a:r>
            <a:r>
              <a:rPr lang="en-US" sz="3300" baseline="30000" dirty="0">
                <a:solidFill>
                  <a:srgbClr val="FFFFFF"/>
                </a:solidFill>
                <a:latin typeface="Aptos Display"/>
              </a:rPr>
              <a:t> [OSDI ’26] </a:t>
            </a:r>
            <a:r>
              <a:rPr sz="3300" b="1" i="0" dirty="0">
                <a:solidFill>
                  <a:srgbClr val="FFFFFF"/>
                </a:solidFill>
                <a:latin typeface="Aptos Display"/>
              </a:rPr>
              <a:t>: </a:t>
            </a:r>
            <a:r>
              <a:rPr lang="en-CA" sz="3300" b="1" i="0" dirty="0">
                <a:solidFill>
                  <a:srgbClr val="FFFFFF"/>
                </a:solidFill>
                <a:latin typeface="Aptos Display"/>
              </a:rPr>
              <a:t>Multi-Tenant</a:t>
            </a:r>
            <a:r>
              <a:rPr sz="3300" b="1" i="0" dirty="0">
                <a:solidFill>
                  <a:srgbClr val="FFFFFF"/>
                </a:solidFill>
                <a:latin typeface="Aptos Display"/>
              </a:rPr>
              <a:t> RLVR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011680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550" b="0" i="1" dirty="0">
                <a:solidFill>
                  <a:srgbClr val="CCE5E6"/>
                </a:solidFill>
                <a:latin typeface="Aptos"/>
              </a:rPr>
              <a:t>Fill dependency bubbles across co-scheduled RLVR jobs in shared</a:t>
            </a:r>
            <a:r>
              <a:rPr lang="en-US" sz="1550" b="0" i="1" dirty="0">
                <a:solidFill>
                  <a:srgbClr val="CCE5E6"/>
                </a:solidFill>
                <a:latin typeface="Aptos"/>
              </a:rPr>
              <a:t>, multi-tenant</a:t>
            </a:r>
            <a:r>
              <a:rPr sz="1550" b="0" i="1" dirty="0">
                <a:solidFill>
                  <a:srgbClr val="CCE5E6"/>
                </a:solidFill>
                <a:latin typeface="Aptos"/>
              </a:rPr>
              <a:t> clusters.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2971800"/>
            <a:ext cx="8119872" cy="1225296"/>
          </a:xfrm>
          <a:prstGeom prst="rect">
            <a:avLst/>
          </a:prstGeom>
          <a:solidFill>
            <a:srgbClr val="0E60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8288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9019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Co-execution groups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862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93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Marginal-cost placement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0" y="3346704"/>
            <a:ext cx="173736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016752" y="3483864"/>
            <a:ext cx="159105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Cluster-level utilization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9952" y="4846320"/>
            <a:ext cx="2286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F339D2-5891-ED1B-E0B9-F08CECE55250}"/>
              </a:ext>
            </a:extLst>
          </p:cNvPr>
          <p:cNvSpPr txBox="1"/>
          <p:nvPr/>
        </p:nvSpPr>
        <p:spPr>
          <a:xfrm>
            <a:off x="566928" y="4608576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200" dirty="0">
                <a:solidFill>
                  <a:srgbClr val="CCE5E6"/>
                </a:solidFill>
                <a:latin typeface="Aptos"/>
              </a:rPr>
              <a:t>Wu et al., “Weave: Efficient Co-Scheduling for Disaggregated RL Post-Training,” in OSDI ’26.</a:t>
            </a:r>
            <a:endParaRPr sz="1200" b="0" dirty="0">
              <a:solidFill>
                <a:srgbClr val="CCE5E6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Aptos Display"/>
              </a:rPr>
              <a:t>Disaggregation Matches Hardware, but Exposes Bubbles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Rollout and training prefer different GPU pools; on-policy dependencies serialize their progress.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3986784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3986784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3986784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365760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Hardware specialization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1554480"/>
            <a:ext cx="347472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Rollout is serving-like; training is compute-heavy.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1901952"/>
            <a:ext cx="713232" cy="347472"/>
          </a:xfrm>
          <a:prstGeom prst="rect">
            <a:avLst/>
          </a:prstGeom>
          <a:solidFill>
            <a:srgbClr val="09626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22376" y="1993392"/>
            <a:ext cx="64008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GPU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99032" y="1901952"/>
            <a:ext cx="841248" cy="347472"/>
          </a:xfrm>
          <a:prstGeom prst="rect">
            <a:avLst/>
          </a:prstGeom>
          <a:solidFill>
            <a:srgbClr val="09626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435608" y="1993392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TFLOPS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40280" y="1901952"/>
            <a:ext cx="841248" cy="347472"/>
          </a:xfrm>
          <a:prstGeom prst="rect">
            <a:avLst/>
          </a:prstGeom>
          <a:solidFill>
            <a:srgbClr val="09626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276856" y="1993392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HBM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81528" y="1901952"/>
            <a:ext cx="1005840" cy="347472"/>
          </a:xfrm>
          <a:prstGeom prst="rect">
            <a:avLst/>
          </a:prstGeom>
          <a:solidFill>
            <a:srgbClr val="09626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118104" y="1993392"/>
            <a:ext cx="93268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Cost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2249424"/>
            <a:ext cx="713232" cy="347472"/>
          </a:xfrm>
          <a:prstGeom prst="rect">
            <a:avLst/>
          </a:prstGeom>
          <a:solidFill>
            <a:srgbClr val="EBF8F8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22376" y="2340864"/>
            <a:ext cx="64008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121823"/>
                </a:solidFill>
                <a:latin typeface="Aptos"/>
              </a:rPr>
              <a:t>H20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99032" y="2249424"/>
            <a:ext cx="841248" cy="347472"/>
          </a:xfrm>
          <a:prstGeom prst="rect">
            <a:avLst/>
          </a:prstGeom>
          <a:solidFill>
            <a:srgbClr val="EBF8F8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435608" y="2340864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148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40280" y="2249424"/>
            <a:ext cx="841248" cy="347472"/>
          </a:xfrm>
          <a:prstGeom prst="rect">
            <a:avLst/>
          </a:prstGeom>
          <a:solidFill>
            <a:srgbClr val="EBF8F8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276856" y="2340864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121823"/>
                </a:solidFill>
                <a:latin typeface="Aptos"/>
              </a:rPr>
              <a:t>96GB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81528" y="2249424"/>
            <a:ext cx="1005840" cy="347472"/>
          </a:xfrm>
          <a:prstGeom prst="rect">
            <a:avLst/>
          </a:prstGeom>
          <a:solidFill>
            <a:srgbClr val="EBF8F8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118104" y="2340864"/>
            <a:ext cx="93268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121823"/>
                </a:solidFill>
                <a:latin typeface="Aptos"/>
              </a:rPr>
              <a:t>$1.85/h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2596896"/>
            <a:ext cx="713232" cy="347472"/>
          </a:xfrm>
          <a:prstGeom prst="rect">
            <a:avLst/>
          </a:prstGeom>
          <a:solidFill>
            <a:srgbClr val="FFFFFF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22376" y="2688336"/>
            <a:ext cx="64008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H800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99032" y="2596896"/>
            <a:ext cx="841248" cy="347472"/>
          </a:xfrm>
          <a:prstGeom prst="rect">
            <a:avLst/>
          </a:prstGeom>
          <a:solidFill>
            <a:srgbClr val="FFFFFF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1435608" y="2688336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989.5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240280" y="2596896"/>
            <a:ext cx="841248" cy="347472"/>
          </a:xfrm>
          <a:prstGeom prst="rect">
            <a:avLst/>
          </a:prstGeom>
          <a:solidFill>
            <a:srgbClr val="FFFFFF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2276856" y="2688336"/>
            <a:ext cx="768096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80GB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081528" y="2596896"/>
            <a:ext cx="1005840" cy="347472"/>
          </a:xfrm>
          <a:prstGeom prst="rect">
            <a:avLst/>
          </a:prstGeom>
          <a:solidFill>
            <a:srgbClr val="FFFFFF"/>
          </a:solidFill>
          <a:ln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3118104" y="2688336"/>
            <a:ext cx="932688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$5.28/h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8368" y="3090672"/>
            <a:ext cx="3438144" cy="6400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Use H20-style memory-rich GPUs for rollout.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Keep H800-style compute GPUs for training.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90872" y="1088136"/>
            <a:ext cx="4087368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4663440" y="1060704"/>
            <a:ext cx="408736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4663440" y="1060704"/>
            <a:ext cx="4087368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4828031" y="1133856"/>
            <a:ext cx="3758183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Dependency bubbles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937760" y="1517904"/>
            <a:ext cx="786384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1" i="0">
                <a:solidFill>
                  <a:srgbClr val="121823"/>
                </a:solidFill>
                <a:latin typeface="Aptos"/>
              </a:rPr>
              <a:t>Rollout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37760" y="2011680"/>
            <a:ext cx="786384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1" i="0">
                <a:solidFill>
                  <a:srgbClr val="121823"/>
                </a:solidFill>
                <a:latin typeface="Aptos"/>
              </a:rPr>
              <a:t>Training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833872" y="1444752"/>
            <a:ext cx="1779422" cy="310896"/>
          </a:xfrm>
          <a:prstGeom prst="rect">
            <a:avLst/>
          </a:prstGeom>
          <a:solidFill>
            <a:srgbClr val="E77500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861304" y="1527048"/>
            <a:ext cx="1724558" cy="14630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121823"/>
                </a:solidFill>
                <a:latin typeface="Aptos"/>
              </a:rPr>
              <a:t>rollout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613294" y="1444752"/>
            <a:ext cx="762609" cy="310896"/>
          </a:xfrm>
          <a:prstGeom prst="rect">
            <a:avLst/>
          </a:prstGeom>
          <a:solidFill>
            <a:srgbClr val="DCDCDC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7640726" y="1527048"/>
            <a:ext cx="707745" cy="14630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121823"/>
                </a:solidFill>
                <a:latin typeface="Aptos"/>
              </a:rPr>
              <a:t>idle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833872" y="1938528"/>
            <a:ext cx="1779422" cy="310896"/>
          </a:xfrm>
          <a:prstGeom prst="rect">
            <a:avLst/>
          </a:prstGeom>
          <a:solidFill>
            <a:srgbClr val="DCDCDC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5861304" y="2020824"/>
            <a:ext cx="1724558" cy="14630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121823"/>
                </a:solidFill>
                <a:latin typeface="Aptos"/>
              </a:rPr>
              <a:t>idle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613294" y="1938528"/>
            <a:ext cx="762609" cy="310896"/>
          </a:xfrm>
          <a:prstGeom prst="rect">
            <a:avLst/>
          </a:prstGeom>
          <a:solidFill>
            <a:srgbClr val="4F9CCF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7640726" y="2020824"/>
            <a:ext cx="707745" cy="14630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121823"/>
                </a:solidFill>
                <a:latin typeface="Aptos"/>
              </a:rPr>
              <a:t>train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56048" y="2578608"/>
            <a:ext cx="3547872" cy="7132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0" i="0">
                <a:solidFill>
                  <a:srgbClr val="121823"/>
                </a:solidFill>
                <a:latin typeface="Aptos"/>
              </a:rPr>
              <a:t>A strict on-policy step makes the next phase wait for the previous phase, so one hardware pool is idle while the other is active.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577840" y="3584448"/>
            <a:ext cx="2322576" cy="310896"/>
          </a:xfrm>
          <a:prstGeom prst="roundRect">
            <a:avLst/>
          </a:prstGeom>
          <a:solidFill>
            <a:srgbClr val="FADEE2"/>
          </a:solidFill>
          <a:ln w="15240"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5632703" y="3653028"/>
            <a:ext cx="2212848" cy="228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BB3646"/>
                </a:solidFill>
                <a:latin typeface="Aptos"/>
              </a:rPr>
              <a:t>GPU idle becomes cluster idle.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63040" y="4608576"/>
            <a:ext cx="617220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1517904" y="4677156"/>
            <a:ext cx="606247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Preserve on-policy semantics while reducing cluster-wide idle bubbles.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2080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73152"/>
            <a:ext cx="8595360" cy="43891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300" b="1" i="0">
                <a:solidFill>
                  <a:srgbClr val="FFFFFF"/>
                </a:solidFill>
                <a:latin typeface="Calibri"/>
              </a:rPr>
              <a:t>Talk Roadmap</a:t>
            </a:r>
          </a:p>
        </p:txBody>
      </p:sp>
      <p:sp>
        <p:nvSpPr>
          <p:cNvPr id="6" name="Rectangle 5"/>
          <p:cNvSpPr/>
          <p:nvPr/>
        </p:nvSpPr>
        <p:spPr>
          <a:xfrm>
            <a:off x="201168" y="896112"/>
            <a:ext cx="411480" cy="530352"/>
          </a:xfrm>
          <a:prstGeom prst="rect">
            <a:avLst/>
          </a:prstGeom>
          <a:solidFill>
            <a:srgbClr val="2080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01168" y="914400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896112"/>
            <a:ext cx="8138160" cy="530352"/>
          </a:xfrm>
          <a:prstGeom prst="rect">
            <a:avLst/>
          </a:prstGeom>
          <a:solidFill>
            <a:srgbClr val="20808D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0392" y="969264"/>
            <a:ext cx="2926080" cy="255455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lang="en-US" sz="1420" b="1" i="0" dirty="0">
                <a:solidFill>
                  <a:srgbClr val="FFFFFF"/>
                </a:solidFill>
                <a:latin typeface="Calibri"/>
              </a:rPr>
              <a:t>A Primer on </a:t>
            </a:r>
            <a:r>
              <a:rPr sz="1420" b="1" i="0" dirty="0">
                <a:solidFill>
                  <a:srgbClr val="FFFFFF"/>
                </a:solidFill>
                <a:latin typeface="Calibri"/>
              </a:rPr>
              <a:t>RL Post-Training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1207008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D9F2F5"/>
                </a:solidFill>
                <a:latin typeface="Calibri"/>
              </a:rPr>
              <a:t>Capability gains, fleet-scale cost, RLVR/GRPO stages, and synchronization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1168" y="1517904"/>
            <a:ext cx="411480" cy="53035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01168" y="1536192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" y="1517904"/>
            <a:ext cx="813816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50392" y="1591056"/>
            <a:ext cx="292608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420" b="1" i="0">
                <a:solidFill>
                  <a:srgbClr val="0F1923"/>
                </a:solidFill>
                <a:latin typeface="Calibri"/>
              </a:rPr>
              <a:t>Long-Tail Characteristics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" y="1828800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4A4845"/>
                </a:solidFill>
                <a:latin typeface="Calibri"/>
              </a:rPr>
              <a:t>Heavy-tailed rollouts naturally create GPU bubbles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1168" y="2139696"/>
            <a:ext cx="411480" cy="53035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01168" y="2157984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8368" y="2139696"/>
            <a:ext cx="813816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50392" y="2212848"/>
            <a:ext cx="292608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420" b="1" i="0">
                <a:solidFill>
                  <a:srgbClr val="0F1923"/>
                </a:solidFill>
                <a:latin typeface="Calibri"/>
              </a:rPr>
              <a:t>RollPacker: Single-Job RLVR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" y="2450591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4A4845"/>
                </a:solidFill>
                <a:latin typeface="Calibri"/>
              </a:rPr>
              <a:t>Shrink bubbles inside one strict on-policy RL job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1168" y="2761488"/>
            <a:ext cx="411480" cy="53035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01168" y="2779776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8368" y="2761488"/>
            <a:ext cx="813816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50392" y="2834640"/>
            <a:ext cx="292608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420" b="1" i="0">
                <a:solidFill>
                  <a:srgbClr val="0F1923"/>
                </a:solidFill>
                <a:latin typeface="Calibri"/>
              </a:rPr>
              <a:t>Weave: Multi-Tenant RLVR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" y="3072384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4A4845"/>
                </a:solidFill>
                <a:latin typeface="Calibri"/>
              </a:rPr>
              <a:t>Reuse bubbles across co-scheduled RL jobs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1168" y="3383280"/>
            <a:ext cx="411480" cy="53035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01168" y="3401568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58368" y="3383280"/>
            <a:ext cx="813816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50392" y="3456432"/>
            <a:ext cx="292608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420" b="1" i="0">
                <a:solidFill>
                  <a:srgbClr val="0F1923"/>
                </a:solidFill>
                <a:latin typeface="Calibri"/>
              </a:rPr>
              <a:t>RollArt: Agentic RL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0392" y="3694176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4A4845"/>
                </a:solidFill>
                <a:latin typeface="Calibri"/>
              </a:rPr>
              <a:t>Disaggregation and trajectory-level bounded asynchrony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01168" y="4005072"/>
            <a:ext cx="411480" cy="53035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201168" y="4023360"/>
            <a:ext cx="411480" cy="4754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8368" y="4005072"/>
            <a:ext cx="8138160" cy="530352"/>
          </a:xfrm>
          <a:prstGeom prst="rect">
            <a:avLst/>
          </a:prstGeom>
          <a:solidFill>
            <a:srgbClr val="FFFFFF"/>
          </a:solidFill>
          <a:ln w="15240">
            <a:solidFill>
              <a:srgbClr val="E8E6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50392" y="4078224"/>
            <a:ext cx="2926080" cy="255455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r>
              <a:rPr lang="en-US" sz="1420" b="1" dirty="0">
                <a:solidFill>
                  <a:srgbClr val="0F1923"/>
                </a:solidFill>
              </a:rPr>
              <a:t>Conclusion and </a:t>
            </a:r>
            <a:r>
              <a:rPr sz="1420" b="1" i="0" dirty="0">
                <a:solidFill>
                  <a:srgbClr val="0F1923"/>
                </a:solidFill>
                <a:latin typeface="Calibri"/>
              </a:rPr>
              <a:t>Future Work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0392" y="4315968"/>
            <a:ext cx="7635240" cy="1645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0">
                <a:solidFill>
                  <a:srgbClr val="4A4845"/>
                </a:solidFill>
                <a:latin typeface="Calibri"/>
              </a:rPr>
              <a:t>Toward RL-semantic infrastructure for post-training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Weave: Co-Scheduling RLVR Jobs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Phase-level co-scheduling turns on-policy bubbles into useful cluster work.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19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5650992" cy="3328416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5650992" cy="332841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5650992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5321807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One job has bubbles; a cluster has complementary jobs</a:t>
            </a:r>
          </a:p>
        </p:txBody>
      </p:sp>
      <p:pic>
        <p:nvPicPr>
          <p:cNvPr id="12" name="Picture 11" descr="core_insight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360" y="1536192"/>
            <a:ext cx="4414080" cy="22128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8368" y="3913632"/>
            <a:ext cx="5102352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Solo disaggregation exposes rollout/training dependency bubbles; co-scheduling overlaps other jobs' active phases.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18504" y="1088136"/>
            <a:ext cx="2459736" cy="3328416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91072" y="1060704"/>
            <a:ext cx="2459736" cy="3328416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291072" y="1060704"/>
            <a:ext cx="245973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55664" y="1133856"/>
            <a:ext cx="213055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Cluster opportunity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0528" y="1554480"/>
            <a:ext cx="1993392" cy="144475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Many RLVR jobs run concurrently.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Different jobs spend time in different phases.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Fill one job's wait time with another job's rollout or training.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73952" y="3547872"/>
            <a:ext cx="2084831" cy="347472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528816" y="3616452"/>
            <a:ext cx="1975103" cy="26517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80" b="1" i="0">
                <a:solidFill>
                  <a:srgbClr val="096269"/>
                </a:solidFill>
                <a:latin typeface="Aptos"/>
              </a:rPr>
              <a:t>Weave jobs, not steps.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188720" y="4608576"/>
            <a:ext cx="672084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243584" y="4677156"/>
            <a:ext cx="661111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30" b="1" i="0">
                <a:solidFill>
                  <a:srgbClr val="FFFFFF"/>
                </a:solidFill>
                <a:latin typeface="Aptos"/>
              </a:rPr>
              <a:t>Multi-tenant RLVR exposes scheduling freedom hidden by a single-job view.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500" b="1" i="0">
                <a:solidFill>
                  <a:srgbClr val="FFFFFF"/>
                </a:solidFill>
                <a:latin typeface="Aptos Display"/>
              </a:rPr>
              <a:t>Key Abstraction: Co-Execution Groups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Weave decomposes global multi-job scheduling into placement between groups and ordering inside a group.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21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3767328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376732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3767328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3438144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What is a group?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1536192"/>
            <a:ext cx="3154680" cy="10789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A small set of RLVR jobs.</a:t>
            </a:r>
          </a:p>
          <a:p>
            <a:pPr algn="l">
              <a:spcAft>
                <a:spcPts val="3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Shared rollout and training pools.</a:t>
            </a:r>
          </a:p>
          <a:p>
            <a:pPr algn="l">
              <a:spcAft>
                <a:spcPts val="3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Pinned placements and cached actor states.</a:t>
            </a:r>
          </a:p>
          <a:p>
            <a:pPr algn="l">
              <a:spcAft>
                <a:spcPts val="3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One runtime envelope for scheduling.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5986" y="2907792"/>
            <a:ext cx="694944" cy="301752"/>
          </a:xfrm>
          <a:prstGeom prst="roundRect">
            <a:avLst/>
          </a:prstGeom>
          <a:solidFill>
            <a:srgbClr val="096269"/>
          </a:solidFill>
          <a:ln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4" name="TextBox 13"/>
          <p:cNvSpPr txBox="1"/>
          <p:nvPr/>
        </p:nvSpPr>
        <p:spPr>
          <a:xfrm>
            <a:off x="943418" y="2990088"/>
            <a:ext cx="640080" cy="10972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Job 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876106" y="2907792"/>
            <a:ext cx="694944" cy="301752"/>
          </a:xfrm>
          <a:prstGeom prst="roundRect">
            <a:avLst/>
          </a:prstGeom>
          <a:solidFill>
            <a:srgbClr val="E77500"/>
          </a:solidFill>
          <a:ln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903538" y="2990088"/>
            <a:ext cx="640080" cy="10972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Job 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836226" y="2907792"/>
            <a:ext cx="694944" cy="301752"/>
          </a:xfrm>
          <a:prstGeom prst="roundRect">
            <a:avLst/>
          </a:prstGeom>
          <a:solidFill>
            <a:srgbClr val="7466AC"/>
          </a:solidFill>
          <a:ln>
            <a:solidFill>
              <a:srgbClr val="746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863658" y="2990088"/>
            <a:ext cx="640080" cy="10972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Job C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60120" y="3529584"/>
            <a:ext cx="1060704" cy="493776"/>
          </a:xfrm>
          <a:prstGeom prst="roundRect">
            <a:avLst/>
          </a:prstGeom>
          <a:solidFill>
            <a:srgbClr val="FFEBD9"/>
          </a:solidFill>
          <a:ln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92124" y="3575304"/>
            <a:ext cx="950976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121823"/>
                </a:solidFill>
                <a:latin typeface="Aptos"/>
              </a:rPr>
              <a:t>Rollout
pool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377440" y="3529584"/>
            <a:ext cx="1060704" cy="493776"/>
          </a:xfrm>
          <a:prstGeom prst="roundRect">
            <a:avLst/>
          </a:prstGeom>
          <a:solidFill>
            <a:srgbClr val="D9F0F1"/>
          </a:solidFill>
          <a:ln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432304" y="3617446"/>
            <a:ext cx="950976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121823"/>
                </a:solidFill>
                <a:latin typeface="Aptos"/>
              </a:rPr>
              <a:t>Training
pool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71416" y="1088136"/>
            <a:ext cx="4306824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443984" y="1060704"/>
            <a:ext cx="4306824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443984" y="1060704"/>
            <a:ext cx="4306824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608576" y="1133856"/>
            <a:ext cx="3977639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Which groups are safe to admit?</a:t>
            </a:r>
          </a:p>
        </p:txBody>
      </p:sp>
      <p:pic>
        <p:nvPicPr>
          <p:cNvPr id="28" name="Picture 27" descr="cluster_status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235" y="1554480"/>
            <a:ext cx="3440888" cy="16459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754880" y="3310128"/>
            <a:ext cx="3566160" cy="53035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121823"/>
                </a:solidFill>
                <a:latin typeface="Aptos"/>
              </a:rPr>
              <a:t>- Under-utilized groups have bubbles to absorb work.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121823"/>
                </a:solidFill>
                <a:latin typeface="Aptos"/>
              </a:rPr>
              <a:t>- Full groups preserve SLO but offer little slack.</a:t>
            </a:r>
          </a:p>
          <a:p>
            <a:pPr algn="l">
              <a:spcAft>
                <a:spcPts val="300"/>
              </a:spcAft>
            </a:pPr>
            <a:r>
              <a:rPr sz="1200" b="0" i="0">
                <a:solidFill>
                  <a:srgbClr val="121823"/>
                </a:solidFill>
                <a:latin typeface="Aptos"/>
              </a:rPr>
              <a:t>- Over-saturated groups risk slowdown.</a:t>
            </a:r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A2E186B7-17DC-948E-1F87-DEF15F6BF793}"/>
              </a:ext>
            </a:extLst>
          </p:cNvPr>
          <p:cNvSpPr/>
          <p:nvPr/>
        </p:nvSpPr>
        <p:spPr>
          <a:xfrm rot="5400000">
            <a:off x="2129160" y="2129161"/>
            <a:ext cx="155448" cy="249352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Weave System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A global scheduler, group scheduler, runtime hooks, and model-sync path coordinate disaggregated RLVR.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22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617720" cy="343814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617720" cy="343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6177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4288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System overview</a:t>
            </a:r>
          </a:p>
        </p:txBody>
      </p:sp>
      <p:pic>
        <p:nvPicPr>
          <p:cNvPr id="12" name="Picture 11" descr="sys_overview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962" y="1517904"/>
            <a:ext cx="3299034" cy="254203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12664" y="1088136"/>
            <a:ext cx="3465576" cy="343814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285232" y="1060704"/>
            <a:ext cx="3465576" cy="343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285232" y="1060704"/>
            <a:ext cx="346557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49824" y="1133856"/>
            <a:ext cx="313639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Control responsibilities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32120" y="1554480"/>
            <a:ext cx="2834640" cy="173736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Inter-group scheduler admits jobs into groups.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Intra-group scheduler runs round-robin meta-iterations.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Runtime hooks expose rollout, training, sync, and migration.</a:t>
            </a:r>
          </a:p>
          <a:p>
            <a:pPr algn="l">
              <a:spcAft>
                <a:spcPts val="3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Topology-aware sync keeps rollout weights fresh.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32704" y="3767328"/>
            <a:ext cx="2615184" cy="310896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687568" y="3835908"/>
            <a:ext cx="2505456" cy="228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096269"/>
                </a:solidFill>
                <a:latin typeface="Aptos"/>
              </a:rPr>
              <a:t>Scheduler + runtime hooks.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500" b="1" i="0">
                <a:solidFill>
                  <a:srgbClr val="FFFFFF"/>
                </a:solidFill>
                <a:latin typeface="Aptos Display"/>
              </a:rPr>
              <a:t>Inter-Group Scheduler: Pack by Marginal Cost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For each arriving job, Weave searches placements that satisfy SLO and memory-residency constraints.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23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901184" cy="343814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901184" cy="343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901184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457200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Placement search</a:t>
            </a:r>
          </a:p>
        </p:txBody>
      </p:sp>
      <p:pic>
        <p:nvPicPr>
          <p:cNvPr id="12" name="Picture 11" descr="placement_strategy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61" y="1517904"/>
            <a:ext cx="4310644" cy="250545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586984" y="1088136"/>
            <a:ext cx="3191256" cy="343814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559552" y="1060704"/>
            <a:ext cx="3191256" cy="343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559552" y="1060704"/>
            <a:ext cx="319125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724144" y="1133856"/>
            <a:ext cx="286207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Candidate order</a:t>
            </a:r>
          </a:p>
        </p:txBody>
      </p:sp>
      <p:sp>
        <p:nvSpPr>
          <p:cNvPr id="17" name="Oval 16"/>
          <p:cNvSpPr/>
          <p:nvPr/>
        </p:nvSpPr>
        <p:spPr>
          <a:xfrm>
            <a:off x="5760720" y="1554480"/>
            <a:ext cx="310896" cy="310896"/>
          </a:xfrm>
          <a:prstGeom prst="ellipse">
            <a:avLst/>
          </a:prstGeom>
          <a:solidFill>
            <a:srgbClr val="096269"/>
          </a:solidFill>
          <a:ln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852160" y="1636776"/>
            <a:ext cx="128016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0" y="1554480"/>
            <a:ext cx="20116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1" i="0">
                <a:solidFill>
                  <a:srgbClr val="096269"/>
                </a:solidFill>
                <a:latin typeface="Aptos"/>
              </a:rPr>
              <a:t>Direct packing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0" y="1810512"/>
            <a:ext cx="210312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00" b="0" i="0">
                <a:solidFill>
                  <a:srgbClr val="121823"/>
                </a:solidFill>
                <a:latin typeface="Aptos"/>
              </a:rPr>
              <a:t>reuse current pools</a:t>
            </a:r>
          </a:p>
        </p:txBody>
      </p:sp>
      <p:sp>
        <p:nvSpPr>
          <p:cNvPr id="21" name="Oval 20"/>
          <p:cNvSpPr/>
          <p:nvPr/>
        </p:nvSpPr>
        <p:spPr>
          <a:xfrm>
            <a:off x="5760720" y="2212848"/>
            <a:ext cx="310896" cy="310896"/>
          </a:xfrm>
          <a:prstGeom prst="ellipse">
            <a:avLst/>
          </a:prstGeom>
          <a:solidFill>
            <a:srgbClr val="E77500"/>
          </a:solidFill>
          <a:ln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852160" y="2295144"/>
            <a:ext cx="128016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0" y="2212848"/>
            <a:ext cx="20116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1" i="0">
                <a:solidFill>
                  <a:srgbClr val="E77500"/>
                </a:solidFill>
                <a:latin typeface="Aptos"/>
              </a:rPr>
              <a:t>Rollout scaling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2468880"/>
            <a:ext cx="210312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00" b="0" i="0">
                <a:solidFill>
                  <a:srgbClr val="121823"/>
                </a:solidFill>
                <a:latin typeface="Aptos"/>
              </a:rPr>
              <a:t>add cheap rollout GPUs</a:t>
            </a:r>
          </a:p>
        </p:txBody>
      </p:sp>
      <p:sp>
        <p:nvSpPr>
          <p:cNvPr id="25" name="Oval 24"/>
          <p:cNvSpPr/>
          <p:nvPr/>
        </p:nvSpPr>
        <p:spPr>
          <a:xfrm>
            <a:off x="5760720" y="2871215"/>
            <a:ext cx="310896" cy="310896"/>
          </a:xfrm>
          <a:prstGeom prst="ellipse">
            <a:avLst/>
          </a:prstGeom>
          <a:solidFill>
            <a:srgbClr val="BB3646"/>
          </a:solidFill>
          <a:ln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852160" y="2953511"/>
            <a:ext cx="128016" cy="1097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7920" y="2871215"/>
            <a:ext cx="2011680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1" i="0">
                <a:solidFill>
                  <a:srgbClr val="BB3646"/>
                </a:solidFill>
                <a:latin typeface="Aptos"/>
              </a:rPr>
              <a:t>New group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0" y="3127248"/>
            <a:ext cx="2103120" cy="14630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00" b="0" i="0">
                <a:solidFill>
                  <a:srgbClr val="121823"/>
                </a:solidFill>
                <a:latin typeface="Aptos"/>
              </a:rPr>
              <a:t>isolated fallback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833872" y="3639312"/>
            <a:ext cx="2331720" cy="310896"/>
          </a:xfrm>
          <a:prstGeom prst="roundRect">
            <a:avLst/>
          </a:prstGeom>
          <a:solidFill>
            <a:srgbClr val="FADEE2"/>
          </a:solidFill>
          <a:ln w="15240"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888736" y="3707891"/>
            <a:ext cx="2221991" cy="228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10" b="1" i="0">
                <a:solidFill>
                  <a:srgbClr val="BB3646"/>
                </a:solidFill>
                <a:latin typeface="Aptos"/>
              </a:rPr>
              <a:t>SLO + memory must pass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463040" y="4608576"/>
            <a:ext cx="617220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1517904" y="4677156"/>
            <a:ext cx="606247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Minimize marginal cost while keeping every job within its SLO.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Intra-Group Scheduler: Round-Robin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Inside a non-overloaded group, each job gets one rollout and one training phase per meta-iteration.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24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041648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04164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041648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3712463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Direct-packed group</a:t>
            </a:r>
          </a:p>
        </p:txBody>
      </p:sp>
      <p:pic>
        <p:nvPicPr>
          <p:cNvPr id="12" name="Picture 11" descr="case1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" y="1563258"/>
            <a:ext cx="3611880" cy="1152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80" y="2944368"/>
            <a:ext cx="3493008" cy="31089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Balanced phases fill most dependency bubbles without solving a global ordering problem.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36592" y="1088136"/>
            <a:ext cx="4041648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709160" y="1060704"/>
            <a:ext cx="404164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709160" y="1060704"/>
            <a:ext cx="4041648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873752" y="1133856"/>
            <a:ext cx="3712463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Rollout-scaled group</a:t>
            </a:r>
          </a:p>
        </p:txBody>
      </p:sp>
      <p:pic>
        <p:nvPicPr>
          <p:cNvPr id="18" name="Picture 17" descr="case3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284" y="1472184"/>
            <a:ext cx="3469111" cy="149961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937760" y="3090672"/>
            <a:ext cx="3566160" cy="31089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20" b="0" i="0">
                <a:solidFill>
                  <a:srgbClr val="121823"/>
                </a:solidFill>
                <a:latin typeface="Aptos"/>
              </a:rPr>
              <a:t>When rollout is the bottleneck, extra rollout capacity creates feasible group cycles.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17320" y="4608576"/>
            <a:ext cx="626364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472184" y="4677156"/>
            <a:ext cx="615391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Round-robin is easy to simulate and effective for non-overloaded groups.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500" b="1" i="0">
                <a:solidFill>
                  <a:srgbClr val="FFFFFF"/>
                </a:solidFill>
                <a:latin typeface="Aptos Display"/>
              </a:rPr>
              <a:t>Runtime Optimization: Migrate Long-Tail Rollouts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When a few rollout requests lag behind, Weave consolidates tails and starts the next job early.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25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5486400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54864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548640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515721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Long-tail migration</a:t>
            </a:r>
          </a:p>
        </p:txBody>
      </p:sp>
      <p:pic>
        <p:nvPicPr>
          <p:cNvPr id="12" name="Picture 11" descr="migration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" y="1653976"/>
            <a:ext cx="4846320" cy="212358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72200" y="1088136"/>
            <a:ext cx="2606040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144768" y="1060704"/>
            <a:ext cx="26060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144768" y="1060704"/>
            <a:ext cx="260604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09359" y="1133856"/>
            <a:ext cx="227685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Why it matters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2511" y="1572768"/>
            <a:ext cx="2350009" cy="251002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10" b="0" i="0" dirty="0">
                <a:solidFill>
                  <a:srgbClr val="121823"/>
                </a:solidFill>
                <a:latin typeface="Aptos"/>
              </a:rPr>
              <a:t>- Rollout durations are stochastic.</a:t>
            </a:r>
            <a:endParaRPr lang="en-US"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endParaRPr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r>
              <a:rPr sz="1210" b="0" i="0" dirty="0">
                <a:solidFill>
                  <a:srgbClr val="121823"/>
                </a:solidFill>
                <a:latin typeface="Aptos"/>
              </a:rPr>
              <a:t>- Most requests finish early.</a:t>
            </a:r>
            <a:endParaRPr lang="en-US"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endParaRPr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r>
              <a:rPr sz="1210" b="0" i="0" dirty="0">
                <a:solidFill>
                  <a:srgbClr val="121823"/>
                </a:solidFill>
                <a:latin typeface="Aptos"/>
              </a:rPr>
              <a:t>- A few stragglers fragment </a:t>
            </a:r>
            <a:br>
              <a:rPr lang="en-US" sz="1210" b="0" i="0" dirty="0">
                <a:solidFill>
                  <a:srgbClr val="121823"/>
                </a:solidFill>
                <a:latin typeface="Aptos"/>
              </a:rPr>
            </a:br>
            <a:r>
              <a:rPr sz="1210" b="0" i="0" dirty="0">
                <a:solidFill>
                  <a:srgbClr val="121823"/>
                </a:solidFill>
                <a:latin typeface="Aptos"/>
              </a:rPr>
              <a:t>rollout GPUs.</a:t>
            </a:r>
            <a:endParaRPr lang="en-US"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endParaRPr sz="1210" b="0" i="0" dirty="0">
              <a:solidFill>
                <a:srgbClr val="121823"/>
              </a:solidFill>
              <a:latin typeface="Aptos"/>
            </a:endParaRPr>
          </a:p>
          <a:p>
            <a:pPr algn="l">
              <a:spcAft>
                <a:spcPts val="300"/>
              </a:spcAft>
            </a:pPr>
            <a:r>
              <a:rPr sz="1210" b="0" i="0" dirty="0">
                <a:solidFill>
                  <a:srgbClr val="121823"/>
                </a:solidFill>
                <a:latin typeface="Aptos"/>
              </a:rPr>
              <a:t>- Migrating tails frees GPUs </a:t>
            </a:r>
            <a:br>
              <a:rPr lang="en-US" sz="1210" dirty="0">
                <a:solidFill>
                  <a:srgbClr val="121823"/>
                </a:solidFill>
                <a:latin typeface="Aptos"/>
              </a:rPr>
            </a:br>
            <a:r>
              <a:rPr sz="1210" b="0" i="0" dirty="0">
                <a:solidFill>
                  <a:srgbClr val="121823"/>
                </a:solidFill>
                <a:latin typeface="Aptos"/>
              </a:rPr>
              <a:t>for the next rollout.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72184" y="4677156"/>
            <a:ext cx="615391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Runtime repair is needed because admission cannot predict every tail.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500" b="1" i="0">
                <a:solidFill>
                  <a:srgbClr val="FFFFFF"/>
                </a:solidFill>
                <a:latin typeface="Aptos Display"/>
              </a:rPr>
              <a:t>Evaluation: Scheduler and Runtime Ablations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Weave stays near optimal across workload mixes and turns runtime mechanisms into measurable throughput gains.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26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892040" cy="3429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892040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89204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4562855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 dirty="0">
                <a:solidFill>
                  <a:srgbClr val="FFFFFF"/>
                </a:solidFill>
                <a:latin typeface="Aptos"/>
              </a:rPr>
              <a:t>Inter-group scheduler optimality</a:t>
            </a:r>
          </a:p>
        </p:txBody>
      </p:sp>
      <p:pic>
        <p:nvPicPr>
          <p:cNvPr id="12" name="Picture 11" descr="ablation_type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81" y="1435608"/>
            <a:ext cx="3232154" cy="1448341"/>
          </a:xfrm>
          <a:prstGeom prst="rect">
            <a:avLst/>
          </a:prstGeom>
        </p:spPr>
      </p:pic>
      <p:pic>
        <p:nvPicPr>
          <p:cNvPr id="13" name="Picture 12" descr="ablation_slo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81" y="3040732"/>
            <a:ext cx="3232155" cy="142576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586984" y="1088136"/>
            <a:ext cx="3191256" cy="3429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559552" y="1060704"/>
            <a:ext cx="3191256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559552" y="1060704"/>
            <a:ext cx="319125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724144" y="1133856"/>
            <a:ext cx="286207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Runtime gains</a:t>
            </a:r>
          </a:p>
        </p:txBody>
      </p:sp>
      <p:pic>
        <p:nvPicPr>
          <p:cNvPr id="19" name="Picture 18" descr="eval_migration_c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983" y="1485918"/>
            <a:ext cx="3126776" cy="92769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5852160" y="2770234"/>
            <a:ext cx="2487168" cy="329184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907024" y="2838814"/>
            <a:ext cx="2377440" cy="24688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60" b="1" i="0">
                <a:solidFill>
                  <a:srgbClr val="096269"/>
                </a:solidFill>
                <a:latin typeface="Aptos"/>
              </a:rPr>
              <a:t>100% SLO attainment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852160" y="3209146"/>
            <a:ext cx="2487168" cy="329184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07024" y="3277726"/>
            <a:ext cx="2377440" cy="24688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60" b="1" i="0">
                <a:solidFill>
                  <a:srgbClr val="E77500"/>
                </a:solidFill>
                <a:latin typeface="Aptos"/>
              </a:rPr>
              <a:t>1.06-1.28x migration gain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97296" y="3602736"/>
            <a:ext cx="2487168" cy="3291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10" b="0" i="0">
                <a:solidFill>
                  <a:srgbClr val="121823"/>
                </a:solidFill>
                <a:latin typeface="Aptos"/>
              </a:rPr>
              <a:t>Scheduler cost tracks the offline optimum while runtime migration recovers tail slack.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783080" y="4608576"/>
            <a:ext cx="553212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837943" y="4677156"/>
            <a:ext cx="542239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Aptos"/>
              </a:rPr>
              <a:t>Placement + runtime recover cluster bubbles.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900" b="1" i="0">
                <a:solidFill>
                  <a:srgbClr val="FFFFFF"/>
                </a:solidFill>
                <a:latin typeface="Aptos Display"/>
              </a:rPr>
              <a:t>Production-Scale Trace Replay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On a two-week production workload, Weave reduces cost while preserving SLOs.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27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983480" cy="336499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983480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98348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465429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Per-hour cluster cost over time</a:t>
            </a:r>
          </a:p>
        </p:txBody>
      </p:sp>
      <p:pic>
        <p:nvPicPr>
          <p:cNvPr id="12" name="Picture 11" descr="wild_time_cost_c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1697297"/>
            <a:ext cx="4370832" cy="180834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678424" y="1088136"/>
            <a:ext cx="3099816" cy="336499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650992" y="1060704"/>
            <a:ext cx="3099816" cy="336499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650992" y="1060704"/>
            <a:ext cx="309981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815583" y="1133856"/>
            <a:ext cx="277063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50" b="1" i="0">
                <a:solidFill>
                  <a:srgbClr val="FFFFFF"/>
                </a:solidFill>
                <a:latin typeface="Aptos"/>
              </a:rPr>
              <a:t>Headline results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07024" y="1536192"/>
            <a:ext cx="2487168" cy="8412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spcAft>
                <a:spcPts val="3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- 328 H20 GPUs for rollout.</a:t>
            </a:r>
          </a:p>
          <a:p>
            <a:pPr algn="l">
              <a:spcAft>
                <a:spcPts val="3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- 328 H800 GPUs for training.</a:t>
            </a:r>
          </a:p>
          <a:p>
            <a:pPr algn="l">
              <a:spcAft>
                <a:spcPts val="3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Two-week production workload.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52160" y="2450592"/>
            <a:ext cx="2688336" cy="329184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07024" y="2519172"/>
            <a:ext cx="2578608" cy="24688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30" b="1" i="0">
                <a:solidFill>
                  <a:srgbClr val="096269"/>
                </a:solidFill>
                <a:latin typeface="Aptos"/>
              </a:rPr>
              <a:t>1.84x lower cost vs solo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52160" y="2889504"/>
            <a:ext cx="2688336" cy="329184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907024" y="2958084"/>
            <a:ext cx="2578608" cy="24688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30" b="1" i="0">
                <a:solidFill>
                  <a:srgbClr val="E77500"/>
                </a:solidFill>
                <a:latin typeface="Aptos"/>
              </a:rPr>
              <a:t>1.38x lower cost vs veRL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44768" y="3621024"/>
            <a:ext cx="2103120" cy="310896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199631" y="3689604"/>
            <a:ext cx="1993391" cy="22860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096269"/>
                </a:solidFill>
                <a:latin typeface="Aptos"/>
              </a:rPr>
              <a:t>100% SLO attainment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417320" y="4608576"/>
            <a:ext cx="6263640" cy="274320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472184" y="4677156"/>
            <a:ext cx="6153912" cy="1920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Long-tail bubbles are per-job; waste is avoidable across jobs.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30352" y="749808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200" b="1" i="0">
                <a:solidFill>
                  <a:srgbClr val="0F8F96"/>
                </a:solidFill>
                <a:latin typeface="Aptos Display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43584"/>
            <a:ext cx="7635240" cy="50292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sz="3300" b="1" i="0" dirty="0" err="1">
                <a:solidFill>
                  <a:srgbClr val="FFFFFF"/>
                </a:solidFill>
                <a:latin typeface="Aptos Display"/>
              </a:rPr>
              <a:t>RollArt</a:t>
            </a:r>
            <a:r>
              <a:rPr lang="en-US" sz="3300" baseline="30000" dirty="0">
                <a:solidFill>
                  <a:srgbClr val="FFFFFF"/>
                </a:solidFill>
                <a:latin typeface="Aptos Display"/>
              </a:rPr>
              <a:t> [OSDI ’26]</a:t>
            </a:r>
            <a:r>
              <a:rPr sz="3300" b="1" i="0" dirty="0">
                <a:solidFill>
                  <a:srgbClr val="FFFFFF"/>
                </a:solidFill>
                <a:latin typeface="Aptos Display"/>
              </a:rPr>
              <a:t>: Agentic 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011680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550" b="0" i="1">
                <a:solidFill>
                  <a:srgbClr val="CCE5E6"/>
                </a:solidFill>
                <a:latin typeface="Aptos"/>
              </a:rPr>
              <a:t>Disaggregate heterogeneous agentic pipelines and schedule at trajectory granularity.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2971800"/>
            <a:ext cx="8119872" cy="1225296"/>
          </a:xfrm>
          <a:prstGeom prst="rect">
            <a:avLst/>
          </a:prstGeom>
          <a:solidFill>
            <a:srgbClr val="0E60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8288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9019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Heterogeneous resources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862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93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Trajectory-level asynchrony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0" y="3346704"/>
            <a:ext cx="173736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016752" y="3483864"/>
            <a:ext cx="159105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Production-scale agents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9952" y="4846320"/>
            <a:ext cx="2286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631008-E45F-C452-4133-B1575EA1AAA7}"/>
              </a:ext>
            </a:extLst>
          </p:cNvPr>
          <p:cNvSpPr txBox="1"/>
          <p:nvPr/>
        </p:nvSpPr>
        <p:spPr>
          <a:xfrm>
            <a:off x="566928" y="4608576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200" dirty="0">
                <a:solidFill>
                  <a:srgbClr val="CCE5E6"/>
                </a:solidFill>
                <a:latin typeface="Aptos"/>
              </a:rPr>
              <a:t>Gao et al., “</a:t>
            </a:r>
            <a:r>
              <a:rPr lang="en-US" sz="1200" dirty="0" err="1">
                <a:solidFill>
                  <a:srgbClr val="CCE5E6"/>
                </a:solidFill>
                <a:latin typeface="Aptos"/>
              </a:rPr>
              <a:t>RollArt</a:t>
            </a:r>
            <a:r>
              <a:rPr lang="en-US" sz="1200" dirty="0">
                <a:solidFill>
                  <a:srgbClr val="CCE5E6"/>
                </a:solidFill>
                <a:latin typeface="Aptos"/>
              </a:rPr>
              <a:t>: Disaggregated Multi-Task Agentic RL Training at Scale,” in OSDI ’26.</a:t>
            </a:r>
            <a:endParaRPr sz="1200" b="0" dirty="0">
              <a:solidFill>
                <a:srgbClr val="CCE5E6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Agentic RL Is a Heterogeneous Pipeline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Multi-turn environments add CPU, GPU, reward, and synchronization work to every trajectory.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29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8366760" cy="133502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8366760" cy="1335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Agentic RL training loop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13631" y="2629844"/>
            <a:ext cx="4864608" cy="1856231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886200" y="2602413"/>
            <a:ext cx="4864608" cy="1856231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886200" y="2602413"/>
            <a:ext cx="4864608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050792" y="2675565"/>
            <a:ext cx="4535424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No single stage dominates</a:t>
            </a:r>
          </a:p>
        </p:txBody>
      </p:sp>
      <p:pic>
        <p:nvPicPr>
          <p:cNvPr id="33" name="Picture 32" descr="slide02_shap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470" y="2968173"/>
            <a:ext cx="3869498" cy="103327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251960" y="4120316"/>
            <a:ext cx="4160520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0" i="0">
                <a:solidFill>
                  <a:srgbClr val="121823"/>
                </a:solidFill>
                <a:latin typeface="Aptos"/>
              </a:rPr>
              <a:t>Work shifts across all stages in agentic RL.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11480" y="2629844"/>
            <a:ext cx="3218688" cy="1856231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384048" y="2602413"/>
            <a:ext cx="3218688" cy="1856231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384048" y="2602413"/>
            <a:ext cx="3218688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48640" y="2675565"/>
            <a:ext cx="2889504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lang="en-CN" sz="1400" b="1" dirty="0">
                <a:solidFill>
                  <a:srgbClr val="FFFFFF"/>
                </a:solidFill>
                <a:latin typeface="Aptos"/>
              </a:rPr>
              <a:t>Four Heterogeneous Workloads</a:t>
            </a:r>
            <a:endParaRPr sz="140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2648" y="2986461"/>
            <a:ext cx="2761488" cy="10972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7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70" dirty="0">
                <a:solidFill>
                  <a:srgbClr val="121823"/>
                </a:solidFill>
                <a:latin typeface="Aptos"/>
              </a:rPr>
              <a:t>LLM Generation [GPU]</a:t>
            </a:r>
          </a:p>
          <a:p>
            <a:pPr>
              <a:spcAft>
                <a:spcPts val="400"/>
              </a:spcAft>
            </a:pPr>
            <a:r>
              <a:rPr sz="127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70" dirty="0">
                <a:solidFill>
                  <a:srgbClr val="121823"/>
                </a:solidFill>
                <a:latin typeface="Aptos"/>
              </a:rPr>
              <a:t>Environment Interaction [CPU/GPU]</a:t>
            </a:r>
          </a:p>
          <a:p>
            <a:pPr>
              <a:spcAft>
                <a:spcPts val="400"/>
              </a:spcAft>
            </a:pPr>
            <a:r>
              <a:rPr sz="127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70" dirty="0">
                <a:solidFill>
                  <a:srgbClr val="121823"/>
                </a:solidFill>
                <a:latin typeface="Aptos"/>
              </a:rPr>
              <a:t>Reward Compute [CPU/GPU]</a:t>
            </a:r>
          </a:p>
          <a:p>
            <a:pPr>
              <a:spcAft>
                <a:spcPts val="400"/>
              </a:spcAft>
            </a:pPr>
            <a:r>
              <a:rPr lang="en-US" sz="127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70" dirty="0">
                <a:solidFill>
                  <a:srgbClr val="121823"/>
                </a:solidFill>
                <a:latin typeface="Aptos"/>
              </a:rPr>
              <a:t>Model Training [GPU]</a:t>
            </a:r>
            <a:endParaRPr sz="1270" b="0" i="0" dirty="0">
              <a:solidFill>
                <a:srgbClr val="121823"/>
              </a:solidFill>
              <a:latin typeface="Aptos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005840" y="4599432"/>
            <a:ext cx="7086600" cy="283464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060704" y="4665327"/>
            <a:ext cx="6976872" cy="1920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80" b="1" i="0" dirty="0">
                <a:solidFill>
                  <a:srgbClr val="FFFFFF"/>
                </a:solidFill>
                <a:latin typeface="Aptos"/>
              </a:rPr>
              <a:t>Agentic RL requires scheduling across stages, devices, and trajectories.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6B59E9CC-02E8-B9A1-9A68-081CC49F8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493" y="1435608"/>
            <a:ext cx="4231059" cy="9242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7170"/>
            <a:ext cx="8595360" cy="39087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300" b="1" i="0" dirty="0">
                <a:solidFill>
                  <a:srgbClr val="FFFFFF"/>
                </a:solidFill>
                <a:latin typeface="Calibri"/>
              </a:rPr>
              <a:t>Why </a:t>
            </a:r>
            <a:r>
              <a:rPr lang="en-US" sz="2300" b="1" dirty="0">
                <a:solidFill>
                  <a:srgbClr val="FFFFFF"/>
                </a:solidFill>
                <a:latin typeface="Calibri"/>
              </a:rPr>
              <a:t>Optimize </a:t>
            </a:r>
            <a:r>
              <a:rPr sz="2300" b="1" i="0" dirty="0">
                <a:solidFill>
                  <a:srgbClr val="FFFFFF"/>
                </a:solidFill>
                <a:latin typeface="Calibri"/>
              </a:rPr>
              <a:t>RL Post-Training?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84632"/>
            <a:ext cx="85953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/>
            <a:r>
              <a:rPr sz="1200" b="0" i="1">
                <a:solidFill>
                  <a:srgbClr val="BCE2E7"/>
                </a:solidFill>
                <a:latin typeface="Calibri"/>
              </a:rPr>
              <a:t>Pre-training predicts the next token; RL post-training optimizes trajectories toward task success.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</a:t>
            </a:r>
          </a:p>
        </p:txBody>
      </p:sp>
      <p:sp>
        <p:nvSpPr>
          <p:cNvPr id="94" name="Rectangle 93"/>
          <p:cNvSpPr/>
          <p:nvPr/>
        </p:nvSpPr>
        <p:spPr>
          <a:xfrm>
            <a:off x="310896" y="896112"/>
            <a:ext cx="2331720" cy="603504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Rectangle 94"/>
          <p:cNvSpPr/>
          <p:nvPr/>
        </p:nvSpPr>
        <p:spPr>
          <a:xfrm>
            <a:off x="310896" y="896112"/>
            <a:ext cx="164592" cy="603504"/>
          </a:xfrm>
          <a:prstGeom prst="rect">
            <a:avLst/>
          </a:prstGeom>
          <a:solidFill>
            <a:srgbClr val="A9A69E"/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TextBox 95"/>
          <p:cNvSpPr txBox="1"/>
          <p:nvPr/>
        </p:nvSpPr>
        <p:spPr>
          <a:xfrm>
            <a:off x="603504" y="1005840"/>
            <a:ext cx="164592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111923"/>
                </a:solidFill>
                <a:latin typeface="Calibri"/>
              </a:rPr>
              <a:t>Pre-training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03504" y="1243584"/>
            <a:ext cx="1783080" cy="14630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next-token prediction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2834640" y="1197864"/>
            <a:ext cx="914399" cy="0"/>
          </a:xfrm>
          <a:prstGeom prst="line">
            <a:avLst/>
          </a:prstGeom>
          <a:ln w="19050">
            <a:solidFill>
              <a:srgbClr val="0E87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2816352" y="988696"/>
            <a:ext cx="96012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0B5B63"/>
                </a:solidFill>
                <a:latin typeface="Calibri"/>
              </a:rPr>
              <a:t>from tokens
to outcomes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3986784" y="896112"/>
            <a:ext cx="4663440" cy="603504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TextBox 100"/>
          <p:cNvSpPr txBox="1"/>
          <p:nvPr/>
        </p:nvSpPr>
        <p:spPr>
          <a:xfrm>
            <a:off x="4224528" y="1005840"/>
            <a:ext cx="201168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500" b="1" i="0">
                <a:solidFill>
                  <a:srgbClr val="CBECEF"/>
                </a:solidFill>
                <a:latin typeface="Calibri"/>
              </a:rPr>
              <a:t>RL post-training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224528" y="1243584"/>
            <a:ext cx="3977639" cy="14630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CBECEF"/>
                </a:solidFill>
                <a:latin typeface="Calibri"/>
              </a:rPr>
              <a:t>optimize trajectories toward task success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10896" y="1719072"/>
            <a:ext cx="4617720" cy="2596896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Rectangle 103"/>
          <p:cNvSpPr/>
          <p:nvPr/>
        </p:nvSpPr>
        <p:spPr>
          <a:xfrm>
            <a:off x="310896" y="1719072"/>
            <a:ext cx="4617720" cy="310896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extBox 104"/>
          <p:cNvSpPr txBox="1"/>
          <p:nvPr/>
        </p:nvSpPr>
        <p:spPr>
          <a:xfrm>
            <a:off x="475488" y="1801368"/>
            <a:ext cx="41148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FFFFF"/>
                </a:solidFill>
                <a:latin typeface="Calibri"/>
              </a:rPr>
              <a:t>Concrete reported gains (score %, before -&gt; after)</a:t>
            </a:r>
          </a:p>
        </p:txBody>
      </p:sp>
      <p:cxnSp>
        <p:nvCxnSpPr>
          <p:cNvPr id="106" name="Connector 105"/>
          <p:cNvCxnSpPr/>
          <p:nvPr/>
        </p:nvCxnSpPr>
        <p:spPr>
          <a:xfrm>
            <a:off x="749808" y="3621024"/>
            <a:ext cx="3767328" cy="0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47472" y="3566160"/>
            <a:ext cx="347472" cy="1828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0</a:t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749808" y="2962656"/>
            <a:ext cx="3767328" cy="0"/>
          </a:xfrm>
          <a:prstGeom prst="line">
            <a:avLst/>
          </a:prstGeom>
          <a:ln w="6350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47472" y="2907792"/>
            <a:ext cx="347472" cy="1828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50</a:t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749808" y="2304288"/>
            <a:ext cx="3767328" cy="0"/>
          </a:xfrm>
          <a:prstGeom prst="line">
            <a:avLst/>
          </a:prstGeom>
          <a:ln w="6350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347472" y="2249424"/>
            <a:ext cx="347472" cy="1828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100</a:t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749808" y="3621024"/>
            <a:ext cx="3767328" cy="0"/>
          </a:xfrm>
          <a:prstGeom prst="line">
            <a:avLst/>
          </a:prstGeom>
          <a:ln w="9525">
            <a:solidFill>
              <a:srgbClr val="8B88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1069848" y="3463015"/>
            <a:ext cx="128016" cy="158008"/>
          </a:xfrm>
          <a:prstGeom prst="rect">
            <a:avLst/>
          </a:prstGeom>
          <a:solidFill>
            <a:srgbClr val="A9A69E"/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Rectangle 113"/>
          <p:cNvSpPr/>
          <p:nvPr/>
        </p:nvSpPr>
        <p:spPr>
          <a:xfrm>
            <a:off x="1243584" y="2646639"/>
            <a:ext cx="128016" cy="974384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Rounded Rectangle 114"/>
          <p:cNvSpPr/>
          <p:nvPr/>
        </p:nvSpPr>
        <p:spPr>
          <a:xfrm>
            <a:off x="973836" y="2084832"/>
            <a:ext cx="493776" cy="182880"/>
          </a:xfrm>
          <a:prstGeom prst="roundRect">
            <a:avLst>
              <a:gd name="adj" fmla="val 14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TextBox 115"/>
          <p:cNvSpPr txBox="1"/>
          <p:nvPr/>
        </p:nvSpPr>
        <p:spPr>
          <a:xfrm>
            <a:off x="1010412" y="2103976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0B5B63"/>
                </a:solidFill>
                <a:latin typeface="Calibri"/>
              </a:rPr>
              <a:t>+62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90956" y="3694176"/>
            <a:ext cx="859536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OpenAI o1
AIME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2011680" y="3415613"/>
            <a:ext cx="128016" cy="205410"/>
          </a:xfrm>
          <a:prstGeom prst="rect">
            <a:avLst/>
          </a:prstGeom>
          <a:solidFill>
            <a:srgbClr val="A9A69E"/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Rectangle 118"/>
          <p:cNvSpPr/>
          <p:nvPr/>
        </p:nvSpPr>
        <p:spPr>
          <a:xfrm>
            <a:off x="2185416" y="2686141"/>
            <a:ext cx="128016" cy="934882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Rounded Rectangle 119"/>
          <p:cNvSpPr/>
          <p:nvPr/>
        </p:nvSpPr>
        <p:spPr>
          <a:xfrm>
            <a:off x="1915668" y="2084832"/>
            <a:ext cx="493776" cy="182880"/>
          </a:xfrm>
          <a:prstGeom prst="roundRect">
            <a:avLst>
              <a:gd name="adj" fmla="val 14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1952244" y="2103976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0B5B63"/>
                </a:solidFill>
                <a:latin typeface="Calibri"/>
              </a:rPr>
              <a:t>+55.4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732788" y="3694176"/>
            <a:ext cx="859536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DeepSeek R1
AIME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2953512" y="2873117"/>
            <a:ext cx="128016" cy="747906"/>
          </a:xfrm>
          <a:prstGeom prst="rect">
            <a:avLst/>
          </a:prstGeom>
          <a:solidFill>
            <a:srgbClr val="A9A69E"/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4" name="Rectangle 123"/>
          <p:cNvSpPr/>
          <p:nvPr/>
        </p:nvSpPr>
        <p:spPr>
          <a:xfrm>
            <a:off x="3127248" y="2389875"/>
            <a:ext cx="128016" cy="1231148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Rounded Rectangle 124"/>
          <p:cNvSpPr/>
          <p:nvPr/>
        </p:nvSpPr>
        <p:spPr>
          <a:xfrm>
            <a:off x="2857500" y="2084832"/>
            <a:ext cx="493776" cy="182880"/>
          </a:xfrm>
          <a:prstGeom prst="roundRect">
            <a:avLst>
              <a:gd name="adj" fmla="val 14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TextBox 125"/>
          <p:cNvSpPr txBox="1"/>
          <p:nvPr/>
        </p:nvSpPr>
        <p:spPr>
          <a:xfrm>
            <a:off x="2894076" y="2103976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0B5B63"/>
                </a:solidFill>
                <a:latin typeface="Calibri"/>
              </a:rPr>
              <a:t>+36.7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2674620" y="3694176"/>
            <a:ext cx="859536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DeepSeek V4
LCB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3895344" y="2936321"/>
            <a:ext cx="128016" cy="684702"/>
          </a:xfrm>
          <a:prstGeom prst="rect">
            <a:avLst/>
          </a:prstGeom>
          <a:solidFill>
            <a:srgbClr val="A9A69E"/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Rectangle 128"/>
          <p:cNvSpPr/>
          <p:nvPr/>
        </p:nvSpPr>
        <p:spPr>
          <a:xfrm>
            <a:off x="4069079" y="2728276"/>
            <a:ext cx="128016" cy="892747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Rounded Rectangle 129"/>
          <p:cNvSpPr/>
          <p:nvPr/>
        </p:nvSpPr>
        <p:spPr>
          <a:xfrm>
            <a:off x="3799331" y="2084832"/>
            <a:ext cx="493776" cy="182880"/>
          </a:xfrm>
          <a:prstGeom prst="roundRect">
            <a:avLst>
              <a:gd name="adj" fmla="val 14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TextBox 130"/>
          <p:cNvSpPr txBox="1"/>
          <p:nvPr/>
        </p:nvSpPr>
        <p:spPr>
          <a:xfrm>
            <a:off x="3835907" y="2103976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0B5B63"/>
                </a:solidFill>
                <a:latin typeface="Calibri"/>
              </a:rPr>
              <a:t>+15.8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3616452" y="3694176"/>
            <a:ext cx="859536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GLM-5
MCP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5138928" y="1719072"/>
            <a:ext cx="3511296" cy="2596896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Rectangle 134"/>
          <p:cNvSpPr/>
          <p:nvPr/>
        </p:nvSpPr>
        <p:spPr>
          <a:xfrm>
            <a:off x="5138928" y="1719072"/>
            <a:ext cx="3511296" cy="310896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TextBox 135"/>
          <p:cNvSpPr txBox="1"/>
          <p:nvPr/>
        </p:nvSpPr>
        <p:spPr>
          <a:xfrm>
            <a:off x="5303520" y="1801368"/>
            <a:ext cx="3182112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CBECEF"/>
                </a:solidFill>
                <a:latin typeface="Calibri"/>
              </a:rPr>
              <a:t>Public reports expose RL scale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5321808" y="2212848"/>
            <a:ext cx="3127248" cy="338328"/>
          </a:xfrm>
          <a:prstGeom prst="rect">
            <a:avLst/>
          </a:prstGeom>
          <a:solidFill>
            <a:srgbClr val="DCEEE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8" name="TextBox 137"/>
          <p:cNvSpPr txBox="1"/>
          <p:nvPr/>
        </p:nvSpPr>
        <p:spPr>
          <a:xfrm>
            <a:off x="5486400" y="2295144"/>
            <a:ext cx="1508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xAI Grok 4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7022592" y="2286000"/>
            <a:ext cx="123444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300" b="1" i="0">
                <a:solidFill>
                  <a:srgbClr val="0B5B63"/>
                </a:solidFill>
                <a:latin typeface="Calibri"/>
              </a:rPr>
              <a:t>200K GPUs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5321808" y="2670048"/>
            <a:ext cx="3127248" cy="33832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TextBox 140"/>
          <p:cNvSpPr txBox="1"/>
          <p:nvPr/>
        </p:nvSpPr>
        <p:spPr>
          <a:xfrm>
            <a:off x="5486400" y="2752344"/>
            <a:ext cx="1508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Qoder / RollArt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022592" y="2743200"/>
            <a:ext cx="123444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300" b="1" i="0">
                <a:solidFill>
                  <a:srgbClr val="0B5B63"/>
                </a:solidFill>
                <a:latin typeface="Calibri"/>
              </a:rPr>
              <a:t>3,000+ GPUs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5321808" y="3127248"/>
            <a:ext cx="3127248" cy="33832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" name="TextBox 143"/>
          <p:cNvSpPr txBox="1"/>
          <p:nvPr/>
        </p:nvSpPr>
        <p:spPr>
          <a:xfrm>
            <a:off x="5486400" y="3209544"/>
            <a:ext cx="1508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Laminar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7022592" y="3200400"/>
            <a:ext cx="123444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300" b="1" i="0">
                <a:solidFill>
                  <a:srgbClr val="0B5B63"/>
                </a:solidFill>
                <a:latin typeface="Calibri"/>
              </a:rPr>
              <a:t>1,024 GPUs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5321808" y="3584448"/>
            <a:ext cx="3127248" cy="33832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TextBox 146"/>
          <p:cNvSpPr txBox="1"/>
          <p:nvPr/>
        </p:nvSpPr>
        <p:spPr>
          <a:xfrm>
            <a:off x="5486400" y="3666744"/>
            <a:ext cx="1508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TensorHub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7022592" y="3657600"/>
            <a:ext cx="123444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300" b="1" i="0">
                <a:solidFill>
                  <a:srgbClr val="0B5B63"/>
                </a:solidFill>
                <a:latin typeface="Calibri"/>
              </a:rPr>
              <a:t>1,024 GPUs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310896" y="4462272"/>
            <a:ext cx="8339327" cy="274320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TextBox 149"/>
          <p:cNvSpPr txBox="1"/>
          <p:nvPr/>
        </p:nvSpPr>
        <p:spPr>
          <a:xfrm>
            <a:off x="502920" y="4511361"/>
            <a:ext cx="7955279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300" b="1" i="0" dirty="0">
                <a:solidFill>
                  <a:srgbClr val="CBECEF"/>
                </a:solidFill>
                <a:latin typeface="Calibri"/>
              </a:rPr>
              <a:t>RL post-training improves capability enough to become a fleet-scale infrastructure workload.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228600" y="4800600"/>
            <a:ext cx="8412480" cy="12801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700" b="0" i="0">
                <a:solidFill>
                  <a:srgbClr val="8B887F"/>
                </a:solidFill>
                <a:latin typeface="Calibri"/>
              </a:rPr>
              <a:t>Sources: OpenAI o1 announcement; DeepSeek-R1 report; DeepSeek-V4 Table 7; GLM-5 Table 7; RL-scale sources on right.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Why Disaggregate Agentic RL?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Environments and stages demand different resources, but disaggregation creates orchestration challenges.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30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3931920" cy="331012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3931920" cy="3310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39319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36027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Extreme environment diversity</a:t>
            </a:r>
          </a:p>
        </p:txBody>
      </p:sp>
      <p:pic>
        <p:nvPicPr>
          <p:cNvPr id="12" name="Picture 11" descr="slide03_shap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" y="1550783"/>
            <a:ext cx="3547872" cy="11778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5800" y="2926080"/>
            <a:ext cx="3273552" cy="8778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SWE, web, game, math, and tool-use environments expose different turn counts.</a:t>
            </a:r>
          </a:p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Modalities and runtimes mix text, vision, I/O, and sandboxed code.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45152" y="1088136"/>
            <a:ext cx="4133087" cy="331012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617720" y="1060704"/>
            <a:ext cx="4133087" cy="3310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617720" y="1060704"/>
            <a:ext cx="4133087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782312" y="1133856"/>
            <a:ext cx="3803903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Disaggregated infrastructure</a:t>
            </a:r>
          </a:p>
        </p:txBody>
      </p:sp>
      <p:pic>
        <p:nvPicPr>
          <p:cNvPr id="18" name="Picture 17" descr="slide03_shap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032" y="1744740"/>
            <a:ext cx="3730752" cy="8081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919472" y="2926080"/>
            <a:ext cx="3383280" cy="8778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GPU pools specialize for compute or bandwidth.</a:t>
            </a:r>
          </a:p>
          <a:p>
            <a:pPr>
              <a:spcAft>
                <a:spcPts val="4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CPU/serverless workers handle environments and reward.</a:t>
            </a:r>
          </a:p>
          <a:p>
            <a:pPr>
              <a:spcAft>
                <a:spcPts val="400"/>
              </a:spcAft>
            </a:pPr>
            <a:r>
              <a:rPr sz="1230" b="0" i="0">
                <a:solidFill>
                  <a:srgbClr val="121823"/>
                </a:solidFill>
                <a:latin typeface="Aptos"/>
              </a:rPr>
              <a:t>- Distributed storage and RDMA/TCP become part of the critical path.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17320" y="4599432"/>
            <a:ext cx="6263640" cy="283464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472184" y="4672584"/>
            <a:ext cx="6153912" cy="1920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1" i="0">
                <a:solidFill>
                  <a:srgbClr val="FFFFFF"/>
                </a:solidFill>
                <a:latin typeface="Aptos"/>
              </a:rPr>
              <a:t>Better utilization requires placement and progress control.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400" b="1" i="0">
                <a:solidFill>
                  <a:srgbClr val="FFFFFF"/>
                </a:solidFill>
                <a:latin typeface="Aptos Display"/>
              </a:rPr>
              <a:t>Generation Is Not Uniformly Bandwidth-Bound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The best GPU allocation depends on whether a task is prefill-heavy or decoding-heavy.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31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5715000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57150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571500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538581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Task-aware GPU selection</a:t>
            </a:r>
          </a:p>
        </p:txBody>
      </p:sp>
      <p:pic>
        <p:nvPicPr>
          <p:cNvPr id="12" name="Picture 11" descr="slide04_shap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621732"/>
            <a:ext cx="5212080" cy="1529703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097280" y="3401568"/>
            <a:ext cx="1874519" cy="310896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52144" y="3474720"/>
            <a:ext cx="1764791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096269"/>
                </a:solidFill>
                <a:latin typeface="Aptos"/>
              </a:rPr>
              <a:t>Prefill</a:t>
            </a:r>
            <a:r>
              <a:rPr lang="en-US" sz="1200" b="1" i="0" dirty="0">
                <a:solidFill>
                  <a:srgbClr val="096269"/>
                </a:solidFill>
                <a:latin typeface="Aptos"/>
              </a:rPr>
              <a:t>-heavy</a:t>
            </a:r>
            <a:r>
              <a:rPr sz="1200" b="1" i="0" dirty="0">
                <a:solidFill>
                  <a:srgbClr val="096269"/>
                </a:solidFill>
                <a:latin typeface="Aptos"/>
              </a:rPr>
              <a:t>: compute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29000" y="3401568"/>
            <a:ext cx="1920240" cy="310896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450953" y="3467121"/>
            <a:ext cx="1865376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E77500"/>
                </a:solidFill>
                <a:latin typeface="Aptos"/>
              </a:rPr>
              <a:t>Decode</a:t>
            </a:r>
            <a:r>
              <a:rPr lang="en-US" sz="1200" b="1" i="0" dirty="0">
                <a:solidFill>
                  <a:srgbClr val="E77500"/>
                </a:solidFill>
                <a:latin typeface="Aptos"/>
              </a:rPr>
              <a:t>-heavy</a:t>
            </a:r>
            <a:r>
              <a:rPr sz="1200" b="1" i="0" dirty="0">
                <a:solidFill>
                  <a:srgbClr val="E77500"/>
                </a:solidFill>
                <a:latin typeface="Aptos"/>
              </a:rPr>
              <a:t>: bandwidth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8" y="3913632"/>
            <a:ext cx="4956048" cy="2377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0" i="0">
                <a:solidFill>
                  <a:srgbClr val="121823"/>
                </a:solidFill>
                <a:latin typeface="Aptos"/>
              </a:rPr>
              <a:t>Static GPU binding leaves performance on the table; task-aware selection improves rollout throughput.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55080" y="1088136"/>
            <a:ext cx="2423160" cy="33832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327648" y="1060704"/>
            <a:ext cx="242316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327648" y="1060704"/>
            <a:ext cx="242316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92240" y="1133856"/>
            <a:ext cx="20939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H20 vs H800</a:t>
            </a:r>
          </a:p>
        </p:txBody>
      </p:sp>
      <p:pic>
        <p:nvPicPr>
          <p:cNvPr id="22" name="Picture 21" descr="slide04_shap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528" y="1665086"/>
            <a:ext cx="2066543" cy="88521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492240" y="2852928"/>
            <a:ext cx="1993392" cy="9144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H800: high compute.</a:t>
            </a:r>
          </a:p>
          <a:p>
            <a:pPr>
              <a:spcAft>
                <a:spcPts val="4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H20: high memory capacity and lower normalized cost.</a:t>
            </a:r>
          </a:p>
          <a:p>
            <a:pPr>
              <a:spcAft>
                <a:spcPts val="400"/>
              </a:spcAft>
            </a:pPr>
            <a:r>
              <a:rPr sz="1210" b="0" i="0">
                <a:solidFill>
                  <a:srgbClr val="121823"/>
                </a:solidFill>
                <a:latin typeface="Aptos"/>
              </a:rPr>
              <a:t>- Rollout mapping should depend on task shape.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05840" y="4599432"/>
            <a:ext cx="7086600" cy="283464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60704" y="4672584"/>
            <a:ext cx="6976872" cy="1920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Aptos"/>
              </a:rPr>
              <a:t>R1</a:t>
            </a:r>
            <a:r>
              <a:rPr lang="en-US" sz="1260" b="1" i="0" dirty="0">
                <a:solidFill>
                  <a:srgbClr val="FFFFFF"/>
                </a:solidFill>
                <a:latin typeface="Aptos"/>
              </a:rPr>
              <a:t>: </a:t>
            </a:r>
            <a:r>
              <a:rPr sz="1260" b="1" i="0" dirty="0">
                <a:solidFill>
                  <a:srgbClr val="FFFFFF"/>
                </a:solidFill>
                <a:latin typeface="Aptos"/>
              </a:rPr>
              <a:t>Agentic rollout needs heterogeneity-aware placement, not one fixed GPU type.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Agentic RL Adds New Long-Tail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Environment calls, reward workers, and weight synchronization create stragglers beyond LLM generation.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32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88136"/>
            <a:ext cx="4846320" cy="192024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60704"/>
            <a:ext cx="4846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60704"/>
            <a:ext cx="48463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33856"/>
            <a:ext cx="45171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Environment execution is heavy-tailed</a:t>
            </a:r>
          </a:p>
        </p:txBody>
      </p:sp>
      <p:pic>
        <p:nvPicPr>
          <p:cNvPr id="12" name="Picture 11" descr="slide05_shap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91" y="1508760"/>
            <a:ext cx="3866513" cy="10332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4944" y="2596896"/>
            <a:ext cx="4160520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30" b="1" i="0">
                <a:solidFill>
                  <a:srgbClr val="096269"/>
                </a:solidFill>
                <a:latin typeface="Aptos"/>
              </a:rPr>
              <a:t>Batched interaction can inflate rollout time by up to 21.3%.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95544" y="1088136"/>
            <a:ext cx="3282696" cy="192024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468112" y="1060704"/>
            <a:ext cx="3282696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468112" y="1060704"/>
            <a:ext cx="3282696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632704" y="1133856"/>
            <a:ext cx="295351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Reward is lightweight</a:t>
            </a:r>
          </a:p>
        </p:txBody>
      </p:sp>
      <p:pic>
        <p:nvPicPr>
          <p:cNvPr id="18" name="Picture 17" descr="slide06_shap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243" y="1572768"/>
            <a:ext cx="2851000" cy="71323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60720" y="2450592"/>
            <a:ext cx="265176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0" i="0">
                <a:solidFill>
                  <a:srgbClr val="121823"/>
                </a:solidFill>
                <a:latin typeface="Aptos"/>
              </a:rPr>
              <a:t>Mean GPU utilization is only 7.4%.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79" y="3246120"/>
            <a:ext cx="4846320" cy="13258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84048" y="3218688"/>
            <a:ext cx="484632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384048" y="3218688"/>
            <a:ext cx="484632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48640" y="3291840"/>
            <a:ext cx="45171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Weight synchronization is costly</a:t>
            </a:r>
          </a:p>
        </p:txBody>
      </p:sp>
      <p:pic>
        <p:nvPicPr>
          <p:cNvPr id="24" name="Picture 23" descr="slide06_shap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639311"/>
            <a:ext cx="3603080" cy="80467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5495544" y="3246120"/>
            <a:ext cx="3282696" cy="132588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468112" y="3218688"/>
            <a:ext cx="3282696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468112" y="3218688"/>
            <a:ext cx="3282696" cy="329184"/>
          </a:xfrm>
          <a:prstGeom prst="rect">
            <a:avLst/>
          </a:prstGeom>
          <a:solidFill>
            <a:srgbClr val="E77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632704" y="3291840"/>
            <a:ext cx="295351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Design implication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05855" y="3602736"/>
            <a:ext cx="3026665" cy="91897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0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00" b="1" i="0" dirty="0">
                <a:solidFill>
                  <a:srgbClr val="FF0000"/>
                </a:solidFill>
                <a:latin typeface="Aptos"/>
              </a:rPr>
              <a:t>R2</a:t>
            </a:r>
            <a:r>
              <a:rPr lang="en-US" sz="1200" b="0" i="0" dirty="0">
                <a:solidFill>
                  <a:srgbClr val="121823"/>
                </a:solidFill>
                <a:latin typeface="Aptos"/>
              </a:rPr>
              <a:t>: </a:t>
            </a:r>
            <a:r>
              <a:rPr sz="1200" b="0" i="0" dirty="0">
                <a:solidFill>
                  <a:srgbClr val="121823"/>
                </a:solidFill>
                <a:latin typeface="Aptos"/>
              </a:rPr>
              <a:t>Manage progress per trajectory.</a:t>
            </a:r>
          </a:p>
          <a:p>
            <a:pPr>
              <a:spcAft>
                <a:spcPts val="400"/>
              </a:spcAft>
            </a:pPr>
            <a:r>
              <a:rPr sz="120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00" b="1" dirty="0">
                <a:solidFill>
                  <a:srgbClr val="FF0000"/>
                </a:solidFill>
                <a:latin typeface="Aptos"/>
              </a:rPr>
              <a:t>R3</a:t>
            </a:r>
            <a:r>
              <a:rPr lang="en-US" sz="1200" b="0" i="0" dirty="0">
                <a:solidFill>
                  <a:srgbClr val="121823"/>
                </a:solidFill>
                <a:latin typeface="Aptos"/>
              </a:rPr>
              <a:t>: </a:t>
            </a:r>
            <a:r>
              <a:rPr sz="1200" b="0" i="0" dirty="0">
                <a:solidFill>
                  <a:srgbClr val="121823"/>
                </a:solidFill>
                <a:latin typeface="Aptos"/>
              </a:rPr>
              <a:t>Offload stateless reward work.</a:t>
            </a:r>
          </a:p>
          <a:p>
            <a:pPr>
              <a:spcAft>
                <a:spcPts val="400"/>
              </a:spcAft>
            </a:pPr>
            <a:r>
              <a:rPr sz="1200" b="0" i="0" dirty="0">
                <a:solidFill>
                  <a:srgbClr val="121823"/>
                </a:solidFill>
                <a:latin typeface="Aptos"/>
              </a:rPr>
              <a:t>- </a:t>
            </a:r>
            <a:r>
              <a:rPr lang="en-US" sz="1200" b="1" dirty="0">
                <a:solidFill>
                  <a:srgbClr val="FF0000"/>
                </a:solidFill>
                <a:latin typeface="Aptos"/>
              </a:rPr>
              <a:t>R4</a:t>
            </a:r>
            <a:r>
              <a:rPr lang="en-US" sz="1200" b="0" i="0" dirty="0">
                <a:solidFill>
                  <a:srgbClr val="121823"/>
                </a:solidFill>
                <a:latin typeface="Aptos"/>
              </a:rPr>
              <a:t>: </a:t>
            </a:r>
            <a:r>
              <a:rPr sz="1200" b="0" i="0" dirty="0">
                <a:solidFill>
                  <a:srgbClr val="121823"/>
                </a:solidFill>
                <a:latin typeface="Aptos"/>
              </a:rPr>
              <a:t>Bound weight staleness instead of </a:t>
            </a:r>
            <a:r>
              <a:rPr lang="en-US" sz="1200" dirty="0">
                <a:solidFill>
                  <a:srgbClr val="121823"/>
                </a:solidFill>
                <a:latin typeface="Aptos"/>
              </a:rPr>
              <a:t>  </a:t>
            </a:r>
            <a:r>
              <a:rPr sz="1200" b="0" i="0" dirty="0">
                <a:solidFill>
                  <a:srgbClr val="121823"/>
                </a:solidFill>
                <a:latin typeface="Aptos"/>
              </a:rPr>
              <a:t>globally synchronizing every step.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RollArt: Three-Plane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Separate what to run, where to run it, and how trajectories make progress.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33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78992"/>
            <a:ext cx="8366760" cy="343814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51560"/>
            <a:ext cx="8366760" cy="343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51560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24712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Three coordinated planes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3232" y="1627632"/>
            <a:ext cx="7754112" cy="566928"/>
          </a:xfrm>
          <a:prstGeom prst="roundRect">
            <a:avLst/>
          </a:prstGeom>
          <a:solidFill>
            <a:srgbClr val="EBF8F8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96112" y="1728216"/>
            <a:ext cx="141732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096269"/>
                </a:solidFill>
                <a:latin typeface="Aptos"/>
              </a:rPr>
              <a:t>Control Plane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1720" y="1700784"/>
            <a:ext cx="338328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 dirty="0">
                <a:solidFill>
                  <a:srgbClr val="121823"/>
                </a:solidFill>
                <a:latin typeface="Aptos"/>
              </a:rPr>
              <a:t>LLM proxy, request scheduler, sample buffer, model-update coordination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53328" y="1746504"/>
            <a:ext cx="1993392" cy="274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25312" y="1805940"/>
            <a:ext cx="2249424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096269"/>
                </a:solidFill>
                <a:latin typeface="Aptos"/>
              </a:rPr>
              <a:t>R2/R4 </a:t>
            </a:r>
            <a:r>
              <a:rPr lang="en-US" sz="1200" b="1" i="0" dirty="0">
                <a:solidFill>
                  <a:srgbClr val="096269"/>
                </a:solidFill>
                <a:latin typeface="Aptos"/>
              </a:rPr>
              <a:t>rollout/train </a:t>
            </a:r>
            <a:r>
              <a:rPr sz="1200" b="1" i="0" dirty="0">
                <a:solidFill>
                  <a:srgbClr val="096269"/>
                </a:solidFill>
                <a:latin typeface="Aptos"/>
              </a:rPr>
              <a:t>progress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13232" y="2468880"/>
            <a:ext cx="7754112" cy="566928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96112" y="2569464"/>
            <a:ext cx="141732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E77500"/>
                </a:solidFill>
                <a:latin typeface="Aptos"/>
              </a:rPr>
              <a:t>Data Plane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1720" y="2542032"/>
            <a:ext cx="338328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>
                <a:solidFill>
                  <a:srgbClr val="121823"/>
                </a:solidFill>
                <a:latin typeface="Aptos"/>
              </a:rPr>
              <a:t>environment cluster, action cluster, reward cluster, buffer cluster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53328" y="2587752"/>
            <a:ext cx="1993392" cy="274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108192" y="2660904"/>
            <a:ext cx="1883664" cy="18287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E77500"/>
                </a:solidFill>
                <a:latin typeface="Aptos"/>
              </a:rPr>
              <a:t>R3 reward offload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" y="3310128"/>
            <a:ext cx="7754112" cy="566928"/>
          </a:xfrm>
          <a:prstGeom prst="roundRect">
            <a:avLst/>
          </a:prstGeom>
          <a:solidFill>
            <a:srgbClr val="ECE8F8"/>
          </a:solidFill>
          <a:ln w="15240">
            <a:solidFill>
              <a:srgbClr val="746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96112" y="3410712"/>
            <a:ext cx="141732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270" b="1" i="0">
                <a:solidFill>
                  <a:srgbClr val="7466AC"/>
                </a:solidFill>
                <a:latin typeface="Aptos"/>
              </a:rPr>
              <a:t>Resource Plane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31720" y="3383280"/>
            <a:ext cx="338328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>
                <a:solidFill>
                  <a:srgbClr val="121823"/>
                </a:solidFill>
                <a:latin typeface="Aptos"/>
              </a:rPr>
              <a:t>CPU nodes, serverless backend, H20/H800 GPU pools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053328" y="3429000"/>
            <a:ext cx="1993392" cy="274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746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108192" y="3502152"/>
            <a:ext cx="1883664" cy="18287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7466AC"/>
                </a:solidFill>
                <a:latin typeface="Aptos"/>
              </a:rPr>
              <a:t>R1 affinity mapping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97280" y="3977639"/>
            <a:ext cx="6858000" cy="310896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152144" y="4050791"/>
            <a:ext cx="6748272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 dirty="0">
                <a:solidFill>
                  <a:srgbClr val="FFFFFF"/>
                </a:solidFill>
                <a:latin typeface="Aptos"/>
              </a:rPr>
              <a:t>Programming model hides distributed orchestration from users.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RollArt Architecture: End-to-End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Rollout, reward evaluation, and training proceed asynchronously over disaggregated resources.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34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51560"/>
            <a:ext cx="8366760" cy="3621024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24128"/>
            <a:ext cx="8366760" cy="3621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24128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Workflow over heterogeneous clusters</a:t>
            </a:r>
          </a:p>
        </p:txBody>
      </p:sp>
      <p:pic>
        <p:nvPicPr>
          <p:cNvPr id="12" name="Picture 11" descr="slide08_shap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848" y="1392234"/>
            <a:ext cx="4278231" cy="3213995"/>
          </a:xfrm>
          <a:prstGeom prst="rect">
            <a:avLst/>
          </a:prstGeom>
        </p:spPr>
      </p:pic>
      <p:sp>
        <p:nvSpPr>
          <p:cNvPr id="22" name="文本框 6">
            <a:extLst>
              <a:ext uri="{FF2B5EF4-FFF2-40B4-BE49-F238E27FC236}">
                <a16:creationId xmlns:a16="http://schemas.microsoft.com/office/drawing/2014/main" id="{F8294AE3-EA40-250A-922C-B8416A442C0F}"/>
              </a:ext>
            </a:extLst>
          </p:cNvPr>
          <p:cNvSpPr txBox="1"/>
          <p:nvPr/>
        </p:nvSpPr>
        <p:spPr>
          <a:xfrm>
            <a:off x="6399510" y="3893974"/>
            <a:ext cx="21494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① Bind heterogeneous </a:t>
            </a:r>
            <a:b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zh-CN" altLang="en-US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</a:t>
            </a:r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resources</a:t>
            </a:r>
            <a:endParaRPr lang="en" altLang="zh-CN" sz="14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3" name="文本框 4">
            <a:extLst>
              <a:ext uri="{FF2B5EF4-FFF2-40B4-BE49-F238E27FC236}">
                <a16:creationId xmlns:a16="http://schemas.microsoft.com/office/drawing/2014/main" id="{34067E95-4AD6-569C-CEAC-BA46BF3BD7D6}"/>
              </a:ext>
            </a:extLst>
          </p:cNvPr>
          <p:cNvSpPr txBox="1"/>
          <p:nvPr/>
        </p:nvSpPr>
        <p:spPr>
          <a:xfrm>
            <a:off x="6399510" y="2819558"/>
            <a:ext cx="1997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② Instantiate clusters</a:t>
            </a:r>
            <a:endParaRPr lang="en" altLang="zh-CN" sz="1400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4" name="文本框 9">
            <a:extLst>
              <a:ext uri="{FF2B5EF4-FFF2-40B4-BE49-F238E27FC236}">
                <a16:creationId xmlns:a16="http://schemas.microsoft.com/office/drawing/2014/main" id="{9A6EE7A1-BCB2-B6A0-8633-7A0EF995105A}"/>
              </a:ext>
            </a:extLst>
          </p:cNvPr>
          <p:cNvSpPr txBox="1"/>
          <p:nvPr/>
        </p:nvSpPr>
        <p:spPr>
          <a:xfrm>
            <a:off x="6399510" y="1414891"/>
            <a:ext cx="1917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⑤ Buffer Completed</a:t>
            </a:r>
          </a:p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Trajectories</a:t>
            </a:r>
            <a:endParaRPr lang="en" altLang="zh-CN" sz="1400" dirty="0">
              <a:latin typeface="PT Mono" panose="02060509020205020204" pitchFamily="49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5" name="文本框 5">
            <a:extLst>
              <a:ext uri="{FF2B5EF4-FFF2-40B4-BE49-F238E27FC236}">
                <a16:creationId xmlns:a16="http://schemas.microsoft.com/office/drawing/2014/main" id="{14E4BBF0-7519-F0A3-7004-DBC834BE5225}"/>
              </a:ext>
            </a:extLst>
          </p:cNvPr>
          <p:cNvSpPr txBox="1"/>
          <p:nvPr/>
        </p:nvSpPr>
        <p:spPr>
          <a:xfrm>
            <a:off x="620525" y="3002315"/>
            <a:ext cx="17666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③ Launch</a:t>
            </a:r>
          </a:p>
          <a:p>
            <a:r>
              <a:rPr lang="zh-CN" altLang="en-US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</a:t>
            </a:r>
            <a:r>
              <a:rPr lang="en-US" altLang="zh-CN" sz="1400" dirty="0" err="1">
                <a:latin typeface="PT Mono" panose="02060509020205020204" pitchFamily="49" charset="0"/>
                <a:ea typeface="Arial Unicode MS" panose="020B0604020202020204" pitchFamily="34" charset="-128"/>
                <a:cs typeface="Arial" panose="020B0604020202020204" pitchFamily="34" charset="0"/>
              </a:rPr>
              <a:t>EnvManagers</a:t>
            </a:r>
            <a:endParaRPr lang="en" altLang="zh-CN" sz="1400" dirty="0">
              <a:latin typeface="PT Mono" panose="02060509020205020204" pitchFamily="49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6" name="文本框 8">
            <a:extLst>
              <a:ext uri="{FF2B5EF4-FFF2-40B4-BE49-F238E27FC236}">
                <a16:creationId xmlns:a16="http://schemas.microsoft.com/office/drawing/2014/main" id="{77D9C2A3-A1DA-CF51-DAA3-E55FF27E2F3E}"/>
              </a:ext>
            </a:extLst>
          </p:cNvPr>
          <p:cNvSpPr txBox="1"/>
          <p:nvPr/>
        </p:nvSpPr>
        <p:spPr>
          <a:xfrm>
            <a:off x="620524" y="1912539"/>
            <a:ext cx="14458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④ Interact via</a:t>
            </a:r>
          </a:p>
          <a:p>
            <a:r>
              <a:rPr lang="zh-CN" altLang="en-US" sz="14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</a:t>
            </a:r>
            <a:r>
              <a:rPr lang="en-US" altLang="zh-CN" sz="1400" dirty="0" err="1">
                <a:latin typeface="PT Mono" panose="02060509020205020204" pitchFamily="49" charset="0"/>
                <a:ea typeface="Arial Unicode MS" panose="020B0604020202020204" pitchFamily="34" charset="-128"/>
                <a:cs typeface="Arial" panose="020B0604020202020204" pitchFamily="34" charset="0"/>
              </a:rPr>
              <a:t>LLMProxy</a:t>
            </a:r>
            <a:endParaRPr lang="en" altLang="zh-CN" sz="1400" dirty="0">
              <a:latin typeface="PT Mono" panose="02060509020205020204" pitchFamily="49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3A00BAD-EED7-F39E-A9C9-23855B574931}"/>
              </a:ext>
            </a:extLst>
          </p:cNvPr>
          <p:cNvSpPr/>
          <p:nvPr/>
        </p:nvSpPr>
        <p:spPr>
          <a:xfrm>
            <a:off x="1124712" y="4747547"/>
            <a:ext cx="6858000" cy="310896"/>
          </a:xfrm>
          <a:prstGeom prst="roundRect">
            <a:avLst/>
          </a:prstGeom>
          <a:solidFill>
            <a:srgbClr val="096269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F4F3D4-1E6E-7504-4E18-2E961C642D32}"/>
              </a:ext>
            </a:extLst>
          </p:cNvPr>
          <p:cNvSpPr txBox="1"/>
          <p:nvPr/>
        </p:nvSpPr>
        <p:spPr>
          <a:xfrm>
            <a:off x="1179576" y="4820699"/>
            <a:ext cx="6748272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1240" b="1" dirty="0">
                <a:solidFill>
                  <a:srgbClr val="FFFFFF"/>
                </a:solidFill>
                <a:latin typeface="Aptos"/>
              </a:rPr>
              <a:t>Rollout, reward evaluation, and training proceed asynchronously</a:t>
            </a:r>
            <a:endParaRPr sz="1240" b="1" i="0" dirty="0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Trajectory-Level Asynchrony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RollArt decouples generation, environment interaction, reward, and training while bounding staleness.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35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51560"/>
            <a:ext cx="8366760" cy="162763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24128"/>
            <a:ext cx="836676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24128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Trajectory-level rollout</a:t>
            </a:r>
          </a:p>
        </p:txBody>
      </p:sp>
      <p:pic>
        <p:nvPicPr>
          <p:cNvPr id="12" name="Picture 11" descr="slide11_shap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1444752"/>
            <a:ext cx="4032504" cy="8961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14400" y="2313432"/>
            <a:ext cx="7388352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096269"/>
                </a:solidFill>
                <a:latin typeface="Aptos"/>
              </a:rPr>
              <a:t>Fail-slow and fail-stop trajectories never block the rest of the batch.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6685" y="2789502"/>
            <a:ext cx="4595222" cy="230886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96685" y="2762070"/>
            <a:ext cx="4567791" cy="23088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6685" y="2762070"/>
            <a:ext cx="4567792" cy="456698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19840" y="2847832"/>
            <a:ext cx="3631474" cy="253721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Aptos"/>
              </a:rPr>
              <a:t>Bounded asynchronous orchestration</a:t>
            </a:r>
          </a:p>
        </p:txBody>
      </p:sp>
      <p:pic>
        <p:nvPicPr>
          <p:cNvPr id="18" name="Picture 17" descr="slide12_shap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76" y="3263307"/>
            <a:ext cx="2798282" cy="171618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547941" y="2789502"/>
            <a:ext cx="2852928" cy="230886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520509" y="2762070"/>
            <a:ext cx="2852928" cy="23088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520509" y="2762070"/>
            <a:ext cx="2852928" cy="456698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685101" y="2835221"/>
            <a:ext cx="2523744" cy="253721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Learning guardrail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02804" y="3450659"/>
            <a:ext cx="2852928" cy="114174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20" b="0" i="0" dirty="0">
                <a:solidFill>
                  <a:srgbClr val="121823"/>
                </a:solidFill>
                <a:latin typeface="Aptos"/>
              </a:rPr>
              <a:t>- Per-trajectory staleness bound alpha.</a:t>
            </a:r>
          </a:p>
          <a:p>
            <a:pPr>
              <a:spcAft>
                <a:spcPts val="400"/>
              </a:spcAft>
            </a:pPr>
            <a:r>
              <a:rPr sz="1220" b="0" i="0" dirty="0">
                <a:solidFill>
                  <a:srgbClr val="121823"/>
                </a:solidFill>
                <a:latin typeface="Aptos"/>
              </a:rPr>
              <a:t>- Buffer size O(alpha * E).</a:t>
            </a:r>
          </a:p>
          <a:p>
            <a:pPr>
              <a:spcAft>
                <a:spcPts val="400"/>
              </a:spcAft>
            </a:pPr>
            <a:r>
              <a:rPr sz="1220" b="0" i="0" dirty="0">
                <a:solidFill>
                  <a:srgbClr val="121823"/>
                </a:solidFill>
                <a:latin typeface="Aptos"/>
              </a:rPr>
              <a:t>- alpha = 1 balances speed and stability.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End-to-End Evaluation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RollArt improves convergence time and normalized throughput across model sizes and cluster scales.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36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69847"/>
            <a:ext cx="8366760" cy="255230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4890" y="1049273"/>
            <a:ext cx="8366760" cy="2527163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42415"/>
            <a:ext cx="836676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15568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Results across convergence, model size, and cluster scale</a:t>
            </a:r>
          </a:p>
        </p:txBody>
      </p:sp>
      <p:pic>
        <p:nvPicPr>
          <p:cNvPr id="12" name="Picture 11" descr="slide14_shape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78" y="1517905"/>
            <a:ext cx="8262541" cy="163895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697480" y="3231962"/>
            <a:ext cx="3749039" cy="256032"/>
          </a:xfrm>
          <a:prstGeom prst="roundRect">
            <a:avLst/>
          </a:prstGeom>
          <a:solidFill>
            <a:srgbClr val="EBF8F8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747772" y="3275990"/>
            <a:ext cx="3639311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1" i="0" dirty="0">
                <a:solidFill>
                  <a:srgbClr val="096269"/>
                </a:solidFill>
                <a:latin typeface="Aptos"/>
              </a:rPr>
              <a:t>Faster convergence + throughput.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79" y="3863290"/>
            <a:ext cx="2560320" cy="8412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84048" y="3835858"/>
            <a:ext cx="256032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4048" y="3835858"/>
            <a:ext cx="256032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3909010"/>
            <a:ext cx="22311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Setup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4258078"/>
            <a:ext cx="2103120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>
                <a:solidFill>
                  <a:srgbClr val="121823"/>
                </a:solidFill>
                <a:latin typeface="Aptos"/>
              </a:rPr>
              <a:t>Qwen3-8B to 32B; H800 + H20, 128 GPUs.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73551" y="3863290"/>
            <a:ext cx="2331720" cy="8412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246120" y="3835858"/>
            <a:ext cx="233172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3246120" y="3835858"/>
            <a:ext cx="233172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410712" y="3909010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Baselines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29000" y="4258078"/>
            <a:ext cx="1965960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>
                <a:solidFill>
                  <a:srgbClr val="121823"/>
                </a:solidFill>
                <a:latin typeface="Aptos"/>
              </a:rPr>
              <a:t>Sync, Sync+, One-Off, AReaL.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07024" y="3863290"/>
            <a:ext cx="2871216" cy="841248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879592" y="3835858"/>
            <a:ext cx="287121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879592" y="3835858"/>
            <a:ext cx="2871216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044183" y="3909010"/>
            <a:ext cx="2542032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Takeaway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08192" y="4230645"/>
            <a:ext cx="2395728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096269"/>
                </a:solidFill>
                <a:latin typeface="Aptos"/>
              </a:rPr>
              <a:t>1.31-2.05x E2E time reduction.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841248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8732520" cy="42062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700" b="1" i="0">
                <a:solidFill>
                  <a:srgbClr val="FFFFFF"/>
                </a:solidFill>
                <a:latin typeface="Aptos Display"/>
              </a:rPr>
              <a:t>RollArt in Production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28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The same design scales to production-grade agentic RL on heterogeneous clusters.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37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79" y="1069848"/>
            <a:ext cx="2880360" cy="181051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4048" y="1042415"/>
            <a:ext cx="288036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1042415"/>
            <a:ext cx="28803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115568"/>
            <a:ext cx="25511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Production deployment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463040"/>
            <a:ext cx="2359152" cy="8961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Agentic RL on 3000+ GPUs.</a:t>
            </a:r>
          </a:p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Hundreds-of-billions-parameter MoE.</a:t>
            </a:r>
          </a:p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Production multi-task environment mix.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20439" y="1069848"/>
            <a:ext cx="2331720" cy="181051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93008" y="1042415"/>
            <a:ext cx="233172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493008" y="1042415"/>
            <a:ext cx="2331720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657600" y="1115568"/>
            <a:ext cx="200253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Workload heterogeneity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30752" y="1463040"/>
            <a:ext cx="1847088" cy="8961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Max response length &gt; 5x mean.</a:t>
            </a:r>
          </a:p>
          <a:p>
            <a:pPr>
              <a:spcAft>
                <a:spcPts val="400"/>
              </a:spcAft>
            </a:pPr>
            <a:r>
              <a:rPr sz="1240" b="0" i="0">
                <a:solidFill>
                  <a:srgbClr val="121823"/>
                </a:solidFill>
                <a:latin typeface="Aptos"/>
              </a:rPr>
              <a:t>- Max environment turns &gt; 40x mean.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80760" y="1069848"/>
            <a:ext cx="2697480" cy="181051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053328" y="1042415"/>
            <a:ext cx="2697480" cy="18105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053328" y="1042415"/>
            <a:ext cx="2697480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217920" y="1115568"/>
            <a:ext cx="236829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Aptos"/>
              </a:rPr>
              <a:t>At-scale optimization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83680" y="1536192"/>
            <a:ext cx="1627632" cy="402336"/>
          </a:xfrm>
          <a:prstGeom prst="roundRect">
            <a:avLst/>
          </a:prstGeom>
          <a:solidFill>
            <a:srgbClr val="D9F0F1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638544" y="1609344"/>
            <a:ext cx="1517904" cy="31089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300" b="1" i="0" dirty="0">
                <a:solidFill>
                  <a:srgbClr val="096269"/>
                </a:solidFill>
                <a:latin typeface="Aptos"/>
              </a:rPr>
              <a:t>1.6</a:t>
            </a:r>
            <a:r>
              <a:rPr lang="en-US" sz="1300" b="1" i="0" dirty="0">
                <a:solidFill>
                  <a:srgbClr val="096269"/>
                </a:solidFill>
                <a:latin typeface="Aptos"/>
              </a:rPr>
              <a:t>7</a:t>
            </a:r>
            <a:r>
              <a:rPr sz="1300" b="1" i="0" dirty="0">
                <a:solidFill>
                  <a:srgbClr val="096269"/>
                </a:solidFill>
                <a:latin typeface="Aptos"/>
              </a:rPr>
              <a:t>x E2E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80" y="2240280"/>
            <a:ext cx="2103120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0" i="0">
                <a:solidFill>
                  <a:srgbClr val="121823"/>
                </a:solidFill>
                <a:latin typeface="Aptos"/>
              </a:rPr>
              <a:t>Benefits hold in the wild.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11479" y="2922161"/>
            <a:ext cx="8366760" cy="1979022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84048" y="2894730"/>
            <a:ext cx="8366760" cy="1979022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384048" y="2894731"/>
            <a:ext cx="8366760" cy="462628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48640" y="2967883"/>
            <a:ext cx="8037576" cy="25701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lang="en-US" sz="1400" b="1" i="0" dirty="0">
                <a:solidFill>
                  <a:srgbClr val="FFFFFF"/>
                </a:solidFill>
                <a:latin typeface="Aptos"/>
              </a:rPr>
              <a:t>Production evidence</a:t>
            </a:r>
            <a:endParaRPr sz="1400" b="1" i="0" dirty="0">
              <a:solidFill>
                <a:srgbClr val="FFFFFF"/>
              </a:solidFill>
              <a:latin typeface="Aptos"/>
            </a:endParaRPr>
          </a:p>
        </p:txBody>
      </p:sp>
      <p:pic>
        <p:nvPicPr>
          <p:cNvPr id="29" name="Picture 28" descr="slide15_shape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78" y="3563026"/>
            <a:ext cx="8277649" cy="131072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30352" y="749808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200" b="1" i="0">
                <a:solidFill>
                  <a:srgbClr val="0F8F96"/>
                </a:solidFill>
                <a:latin typeface="Aptos Display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43584"/>
            <a:ext cx="7772400" cy="50292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lang="en-US" sz="3300" b="1" dirty="0">
                <a:solidFill>
                  <a:srgbClr val="FFFFFF"/>
                </a:solidFill>
                <a:latin typeface="Aptos Display"/>
              </a:rPr>
              <a:t>Conclusion  &amp; </a:t>
            </a:r>
            <a:r>
              <a:rPr sz="3300" b="1" i="0" dirty="0">
                <a:solidFill>
                  <a:srgbClr val="FFFFFF"/>
                </a:solidFill>
                <a:latin typeface="Aptos Display"/>
              </a:rPr>
              <a:t>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011680"/>
            <a:ext cx="8001000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550" b="0" i="1">
                <a:solidFill>
                  <a:srgbClr val="D4ECED"/>
                </a:solidFill>
                <a:latin typeface="Aptos"/>
              </a:rPr>
              <a:t>RL post-training keeps widening across tenants, agents, environments, and model families.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2971800"/>
            <a:ext cx="8119872" cy="1225296"/>
          </a:xfrm>
          <a:prstGeom prst="rect">
            <a:avLst/>
          </a:prstGeom>
          <a:solidFill>
            <a:srgbClr val="0E60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645920" y="3310128"/>
            <a:ext cx="1828800" cy="54864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719072" y="3447288"/>
            <a:ext cx="1682496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Multi-tenant
agentic RL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94760" y="3310128"/>
            <a:ext cx="1600200" cy="54864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867912" y="3447288"/>
            <a:ext cx="1453896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Evolving RL
paradigms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15000" y="3310128"/>
            <a:ext cx="1920240" cy="54864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88152" y="3447288"/>
            <a:ext cx="1773936" cy="20116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Agentic
infrastructure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9952" y="4846320"/>
            <a:ext cx="2286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3152" y="0"/>
            <a:ext cx="9070848" cy="841248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73152" y="793541"/>
            <a:ext cx="9070848" cy="32004"/>
          </a:xfrm>
          <a:prstGeom prst="rect">
            <a:avLst/>
          </a:prstGeom>
          <a:solidFill>
            <a:srgbClr val="8282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100584"/>
            <a:ext cx="8732520" cy="4114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2500" b="1" i="0" dirty="0">
                <a:solidFill>
                  <a:srgbClr val="FFFFFF"/>
                </a:solidFill>
                <a:latin typeface="Aptos Display"/>
              </a:rPr>
              <a:t>Conclusion</a:t>
            </a:r>
            <a:r>
              <a:rPr lang="en-US" sz="2500" b="1" i="0" dirty="0">
                <a:solidFill>
                  <a:srgbClr val="FFFFFF"/>
                </a:solidFill>
                <a:latin typeface="Aptos Display"/>
              </a:rPr>
              <a:t> &amp; Future Work</a:t>
            </a:r>
            <a:r>
              <a:rPr sz="2500" b="1" i="0" dirty="0">
                <a:solidFill>
                  <a:srgbClr val="FFFFFF"/>
                </a:solidFill>
                <a:latin typeface="Aptos Display"/>
              </a:rPr>
              <a:t>: Taming the Long Tail Across Scopes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557784"/>
            <a:ext cx="8549640" cy="21945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250" b="0" i="1">
                <a:solidFill>
                  <a:srgbClr val="D4ECED"/>
                </a:solidFill>
                <a:latin typeface="Aptos"/>
              </a:rPr>
              <a:t>Long-tail stragglers are inevitable; idle accelerators are not.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4873752"/>
            <a:ext cx="201168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lang="en-US" sz="1200" b="0" i="0" dirty="0">
                <a:solidFill>
                  <a:srgbClr val="7D7973"/>
                </a:solidFill>
                <a:latin typeface="Aptos"/>
              </a:rPr>
              <a:t>39</a:t>
            </a:r>
            <a:endParaRPr sz="1200" b="0" i="0" dirty="0">
              <a:solidFill>
                <a:srgbClr val="7D7973"/>
              </a:solidFill>
              <a:latin typeface="Apto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4048" y="906450"/>
            <a:ext cx="8366760" cy="1769759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" y="906450"/>
            <a:ext cx="8366760" cy="32918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979602"/>
            <a:ext cx="8037576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sz="1350" b="1" i="0" dirty="0">
                <a:solidFill>
                  <a:srgbClr val="FFFFFF"/>
                </a:solidFill>
                <a:latin typeface="Aptos"/>
              </a:rPr>
              <a:t>A widening optimization scope</a:t>
            </a:r>
            <a:r>
              <a:rPr lang="en-US" sz="1350" b="1" i="0" dirty="0">
                <a:solidFill>
                  <a:srgbClr val="FFFFFF"/>
                </a:solidFill>
                <a:latin typeface="Aptos"/>
              </a:rPr>
              <a:t>: </a:t>
            </a:r>
            <a:r>
              <a:rPr lang="en-US" sz="1400" b="1" i="0" dirty="0">
                <a:solidFill>
                  <a:srgbClr val="FFFFFF"/>
                </a:solidFill>
                <a:latin typeface="Aptos"/>
              </a:rPr>
              <a:t>e</a:t>
            </a:r>
            <a:r>
              <a:rPr lang="en-US" sz="1400" b="1" dirty="0">
                <a:solidFill>
                  <a:srgbClr val="FFFFFF"/>
                </a:solidFill>
                <a:latin typeface="Aptos"/>
              </a:rPr>
              <a:t>very bubble can become useful work.</a:t>
            </a:r>
          </a:p>
          <a:p>
            <a:pPr algn="l"/>
            <a:endParaRPr sz="135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68680" y="1356096"/>
            <a:ext cx="2057400" cy="1248753"/>
          </a:xfrm>
          <a:prstGeom prst="roundRect">
            <a:avLst/>
          </a:prstGeom>
          <a:solidFill>
            <a:srgbClr val="D9F0F1"/>
          </a:solidFill>
          <a:ln w="1778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78407" y="1420901"/>
            <a:ext cx="1837943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20" b="1" i="0" dirty="0">
                <a:solidFill>
                  <a:srgbClr val="096269"/>
                </a:solidFill>
                <a:latin typeface="Aptos"/>
              </a:rPr>
              <a:t>Single Job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8407" y="1608154"/>
            <a:ext cx="1837943" cy="21945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800" b="1" i="0">
                <a:solidFill>
                  <a:srgbClr val="096269"/>
                </a:solidFill>
                <a:latin typeface="Aptos Display"/>
              </a:rPr>
              <a:t>RollPacker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4982" y="2065354"/>
            <a:ext cx="1764792" cy="3291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 dirty="0">
                <a:solidFill>
                  <a:srgbClr val="121823"/>
                </a:solidFill>
                <a:latin typeface="Aptos"/>
              </a:rPr>
              <a:t>Reorder long rollouts
while staying on-policy.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017520" y="1855042"/>
            <a:ext cx="256032" cy="0"/>
          </a:xfrm>
          <a:prstGeom prst="line">
            <a:avLst/>
          </a:prstGeom>
          <a:ln w="19050">
            <a:solidFill>
              <a:srgbClr val="0962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383280" y="1356096"/>
            <a:ext cx="2057400" cy="1248754"/>
          </a:xfrm>
          <a:prstGeom prst="roundRect">
            <a:avLst/>
          </a:prstGeom>
          <a:solidFill>
            <a:srgbClr val="FFEBD9"/>
          </a:solidFill>
          <a:ln w="1778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493008" y="1420901"/>
            <a:ext cx="1837943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E77500"/>
                </a:solidFill>
                <a:latin typeface="Aptos"/>
              </a:rPr>
              <a:t>Multi-Tenant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93008" y="1608154"/>
            <a:ext cx="1837943" cy="21945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800" b="1" i="0">
                <a:solidFill>
                  <a:srgbClr val="E77500"/>
                </a:solidFill>
                <a:latin typeface="Aptos Display"/>
              </a:rPr>
              <a:t>Weave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93008" y="2014068"/>
            <a:ext cx="1764792" cy="3291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 dirty="0">
                <a:solidFill>
                  <a:srgbClr val="121823"/>
                </a:solidFill>
                <a:latin typeface="Aptos"/>
              </a:rPr>
              <a:t>Co-schedule RLVR jobs
to fill dependency bubbles.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532120" y="1855042"/>
            <a:ext cx="256032" cy="0"/>
          </a:xfrm>
          <a:prstGeom prst="line">
            <a:avLst/>
          </a:prstGeom>
          <a:ln w="19050">
            <a:solidFill>
              <a:srgbClr val="0962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897880" y="1356096"/>
            <a:ext cx="2057400" cy="1248754"/>
          </a:xfrm>
          <a:prstGeom prst="roundRect">
            <a:avLst/>
          </a:prstGeom>
          <a:solidFill>
            <a:srgbClr val="FADEE2"/>
          </a:solidFill>
          <a:ln w="17780"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007608" y="1420901"/>
            <a:ext cx="1837943" cy="16459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20" b="1" i="0">
                <a:solidFill>
                  <a:srgbClr val="BB3646"/>
                </a:solidFill>
                <a:latin typeface="Aptos"/>
              </a:rPr>
              <a:t>Agentic RL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07608" y="1608154"/>
            <a:ext cx="1837943" cy="21945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800" b="1" i="0">
                <a:solidFill>
                  <a:srgbClr val="BB3646"/>
                </a:solidFill>
                <a:latin typeface="Aptos Display"/>
              </a:rPr>
              <a:t>RollArt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44184" y="2092786"/>
            <a:ext cx="1764792" cy="3291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00" b="0" i="0">
                <a:solidFill>
                  <a:srgbClr val="121823"/>
                </a:solidFill>
                <a:latin typeface="Aptos"/>
              </a:rPr>
              <a:t>Disaggregate pipelines
and schedule trajectories.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8AA5E1-095B-7DA7-1EEB-9ACDE8F6F448}"/>
              </a:ext>
            </a:extLst>
          </p:cNvPr>
          <p:cNvSpPr/>
          <p:nvPr/>
        </p:nvSpPr>
        <p:spPr>
          <a:xfrm>
            <a:off x="384048" y="2791307"/>
            <a:ext cx="8366760" cy="1972321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CCFFF5-8F74-517B-FD8A-8D611E632C2D}"/>
              </a:ext>
            </a:extLst>
          </p:cNvPr>
          <p:cNvSpPr/>
          <p:nvPr/>
        </p:nvSpPr>
        <p:spPr>
          <a:xfrm>
            <a:off x="384048" y="2791307"/>
            <a:ext cx="8366760" cy="299154"/>
          </a:xfrm>
          <a:prstGeom prst="rect">
            <a:avLst/>
          </a:prstGeom>
          <a:solidFill>
            <a:srgbClr val="0713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2386AA-D150-7D55-3B95-136BCEB4EC82}"/>
              </a:ext>
            </a:extLst>
          </p:cNvPr>
          <p:cNvSpPr txBox="1"/>
          <p:nvPr/>
        </p:nvSpPr>
        <p:spPr>
          <a:xfrm>
            <a:off x="548640" y="2848557"/>
            <a:ext cx="8037576" cy="166197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lang="en-US" sz="1400" b="1" dirty="0">
                <a:solidFill>
                  <a:srgbClr val="FFFFFF"/>
                </a:solidFill>
                <a:latin typeface="Aptos Display"/>
              </a:rPr>
              <a:t>RL Keeps Evolving : </a:t>
            </a:r>
            <a:r>
              <a:rPr lang="en-US" sz="1350" b="1" dirty="0">
                <a:solidFill>
                  <a:srgbClr val="FFFFFF"/>
                </a:solidFill>
                <a:latin typeface="Aptos"/>
              </a:rPr>
              <a:t>next systems frontier spans scheduling scope, RL tasks, and agentic infrastructure.</a:t>
            </a:r>
            <a:endParaRPr sz="135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FFCF060-A53D-50B2-D788-AA9023048282}"/>
              </a:ext>
            </a:extLst>
          </p:cNvPr>
          <p:cNvSpPr/>
          <p:nvPr/>
        </p:nvSpPr>
        <p:spPr>
          <a:xfrm>
            <a:off x="633713" y="3396096"/>
            <a:ext cx="2615184" cy="108932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3AC90A1-FBF6-55B7-B432-7EBBB409A1CC}"/>
              </a:ext>
            </a:extLst>
          </p:cNvPr>
          <p:cNvSpPr/>
          <p:nvPr/>
        </p:nvSpPr>
        <p:spPr>
          <a:xfrm>
            <a:off x="606282" y="3368664"/>
            <a:ext cx="2615184" cy="1089329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7A4DBF0-EAF7-F772-1C42-089AC85D2599}"/>
              </a:ext>
            </a:extLst>
          </p:cNvPr>
          <p:cNvSpPr/>
          <p:nvPr/>
        </p:nvSpPr>
        <p:spPr>
          <a:xfrm>
            <a:off x="606282" y="3368664"/>
            <a:ext cx="2615184" cy="329184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B4E1F53-CF2F-1FB9-CDB4-A65C59E4FE87}"/>
              </a:ext>
            </a:extLst>
          </p:cNvPr>
          <p:cNvSpPr txBox="1"/>
          <p:nvPr/>
        </p:nvSpPr>
        <p:spPr>
          <a:xfrm>
            <a:off x="770874" y="3441816"/>
            <a:ext cx="228600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Multi-Tenant Agentic RL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FC644C0-E319-5B02-DCD9-83C414BDD052}"/>
              </a:ext>
            </a:extLst>
          </p:cNvPr>
          <p:cNvSpPr/>
          <p:nvPr/>
        </p:nvSpPr>
        <p:spPr>
          <a:xfrm>
            <a:off x="770874" y="3844152"/>
            <a:ext cx="2286000" cy="7315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05900752-2E43-0697-E064-0366F855F96E}"/>
              </a:ext>
            </a:extLst>
          </p:cNvPr>
          <p:cNvSpPr/>
          <p:nvPr/>
        </p:nvSpPr>
        <p:spPr>
          <a:xfrm>
            <a:off x="943418" y="4036176"/>
            <a:ext cx="1938528" cy="292608"/>
          </a:xfrm>
          <a:prstGeom prst="roundRect">
            <a:avLst/>
          </a:prstGeom>
          <a:solidFill>
            <a:srgbClr val="EBF8F8"/>
          </a:solidFill>
          <a:ln w="15240">
            <a:solidFill>
              <a:srgbClr val="096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E8A5869-C0AA-5712-B956-E5495FF14F98}"/>
              </a:ext>
            </a:extLst>
          </p:cNvPr>
          <p:cNvSpPr txBox="1"/>
          <p:nvPr/>
        </p:nvSpPr>
        <p:spPr>
          <a:xfrm>
            <a:off x="998282" y="4104756"/>
            <a:ext cx="1828800" cy="21031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096269"/>
                </a:solidFill>
                <a:latin typeface="Aptos"/>
              </a:rPr>
              <a:t>Beyond RLVR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D35AD73-3F01-BA9A-CFF6-5E87F78F8D36}"/>
              </a:ext>
            </a:extLst>
          </p:cNvPr>
          <p:cNvSpPr/>
          <p:nvPr/>
        </p:nvSpPr>
        <p:spPr>
          <a:xfrm>
            <a:off x="3343522" y="3396096"/>
            <a:ext cx="2615184" cy="108932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2D2E85A-F2E8-4E3A-52D4-E7F83AA05970}"/>
              </a:ext>
            </a:extLst>
          </p:cNvPr>
          <p:cNvSpPr/>
          <p:nvPr/>
        </p:nvSpPr>
        <p:spPr>
          <a:xfrm>
            <a:off x="3316090" y="3368664"/>
            <a:ext cx="2615184" cy="1089329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E795FA2-8F0D-5FBD-3D7A-5796BEB43164}"/>
              </a:ext>
            </a:extLst>
          </p:cNvPr>
          <p:cNvSpPr/>
          <p:nvPr/>
        </p:nvSpPr>
        <p:spPr>
          <a:xfrm>
            <a:off x="3316090" y="3368664"/>
            <a:ext cx="2615184" cy="329184"/>
          </a:xfrm>
          <a:prstGeom prst="rect">
            <a:avLst/>
          </a:prstGeom>
          <a:solidFill>
            <a:srgbClr val="E77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4500778-F012-EB58-5B66-EBA0A36DD4EF}"/>
              </a:ext>
            </a:extLst>
          </p:cNvPr>
          <p:cNvSpPr txBox="1"/>
          <p:nvPr/>
        </p:nvSpPr>
        <p:spPr>
          <a:xfrm>
            <a:off x="3480682" y="3441816"/>
            <a:ext cx="228600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Evolving RL Workloads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02EBB1B-A1FB-8CE4-F095-DC653C5321A4}"/>
              </a:ext>
            </a:extLst>
          </p:cNvPr>
          <p:cNvSpPr/>
          <p:nvPr/>
        </p:nvSpPr>
        <p:spPr>
          <a:xfrm>
            <a:off x="3480682" y="3844152"/>
            <a:ext cx="2286000" cy="73152"/>
          </a:xfrm>
          <a:prstGeom prst="rect">
            <a:avLst/>
          </a:prstGeom>
          <a:solidFill>
            <a:srgbClr val="E77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0F830B2-9E76-C3C5-5909-6BC4B9815376}"/>
              </a:ext>
            </a:extLst>
          </p:cNvPr>
          <p:cNvSpPr/>
          <p:nvPr/>
        </p:nvSpPr>
        <p:spPr>
          <a:xfrm>
            <a:off x="3653226" y="4036176"/>
            <a:ext cx="1938528" cy="292608"/>
          </a:xfrm>
          <a:prstGeom prst="roundRect">
            <a:avLst/>
          </a:prstGeom>
          <a:solidFill>
            <a:srgbClr val="FFEBD9"/>
          </a:solidFill>
          <a:ln w="15240">
            <a:solidFill>
              <a:srgbClr val="E775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E82C41B-10AE-907A-5255-4A5E647D1BA8}"/>
              </a:ext>
            </a:extLst>
          </p:cNvPr>
          <p:cNvSpPr txBox="1"/>
          <p:nvPr/>
        </p:nvSpPr>
        <p:spPr>
          <a:xfrm>
            <a:off x="3708090" y="4104756"/>
            <a:ext cx="1828800" cy="21031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E77500"/>
                </a:solidFill>
                <a:latin typeface="Aptos"/>
              </a:rPr>
              <a:t>New compute shapes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13CAEC6-433B-9C75-F395-3EFD22EB10D3}"/>
              </a:ext>
            </a:extLst>
          </p:cNvPr>
          <p:cNvSpPr/>
          <p:nvPr/>
        </p:nvSpPr>
        <p:spPr>
          <a:xfrm>
            <a:off x="6053328" y="3396096"/>
            <a:ext cx="2615184" cy="108932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F6CE1D0-A55C-093E-2087-44C731A110E8}"/>
              </a:ext>
            </a:extLst>
          </p:cNvPr>
          <p:cNvSpPr/>
          <p:nvPr/>
        </p:nvSpPr>
        <p:spPr>
          <a:xfrm>
            <a:off x="6025896" y="3368664"/>
            <a:ext cx="2615184" cy="1089329"/>
          </a:xfrm>
          <a:prstGeom prst="rect">
            <a:avLst/>
          </a:prstGeom>
          <a:solidFill>
            <a:srgbClr val="FFFFFF"/>
          </a:solidFill>
          <a:ln w="12700">
            <a:solidFill>
              <a:srgbClr val="D0CCC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320799F-D576-F6B5-4949-F84C2A23E93D}"/>
              </a:ext>
            </a:extLst>
          </p:cNvPr>
          <p:cNvSpPr/>
          <p:nvPr/>
        </p:nvSpPr>
        <p:spPr>
          <a:xfrm>
            <a:off x="6025896" y="3368664"/>
            <a:ext cx="2615184" cy="329184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B371A40-9E06-0484-C8AC-F2BF1D8B08DB}"/>
              </a:ext>
            </a:extLst>
          </p:cNvPr>
          <p:cNvSpPr txBox="1"/>
          <p:nvPr/>
        </p:nvSpPr>
        <p:spPr>
          <a:xfrm>
            <a:off x="6190488" y="3441816"/>
            <a:ext cx="2286000" cy="1828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Aptos"/>
              </a:rPr>
              <a:t>Agentic Infrastructure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39ED7DE-F85C-20E2-E10F-792F62445A2C}"/>
              </a:ext>
            </a:extLst>
          </p:cNvPr>
          <p:cNvSpPr/>
          <p:nvPr/>
        </p:nvSpPr>
        <p:spPr>
          <a:xfrm>
            <a:off x="6190488" y="3844152"/>
            <a:ext cx="2286000" cy="73152"/>
          </a:xfrm>
          <a:prstGeom prst="rect">
            <a:avLst/>
          </a:prstGeom>
          <a:solidFill>
            <a:srgbClr val="BB36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C94E65A-D695-CA06-E69D-9B9EEC3D1513}"/>
              </a:ext>
            </a:extLst>
          </p:cNvPr>
          <p:cNvSpPr/>
          <p:nvPr/>
        </p:nvSpPr>
        <p:spPr>
          <a:xfrm>
            <a:off x="6363032" y="4036176"/>
            <a:ext cx="1938528" cy="292608"/>
          </a:xfrm>
          <a:prstGeom prst="roundRect">
            <a:avLst/>
          </a:prstGeom>
          <a:solidFill>
            <a:srgbClr val="FADEE2"/>
          </a:solidFill>
          <a:ln w="15240">
            <a:solidFill>
              <a:srgbClr val="BB36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27F5E49-6F5A-C891-5C8B-0B800461CB4E}"/>
              </a:ext>
            </a:extLst>
          </p:cNvPr>
          <p:cNvSpPr txBox="1"/>
          <p:nvPr/>
        </p:nvSpPr>
        <p:spPr>
          <a:xfrm>
            <a:off x="6417896" y="4104756"/>
            <a:ext cx="1828800" cy="21031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/>
            <a:r>
              <a:rPr sz="1200" b="1" i="0">
                <a:solidFill>
                  <a:srgbClr val="BB3646"/>
                </a:solidFill>
                <a:latin typeface="Aptos"/>
              </a:rPr>
              <a:t>Optimize the env layer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97170"/>
            <a:ext cx="8595360" cy="39087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300" b="1" i="0" dirty="0">
                <a:solidFill>
                  <a:srgbClr val="FFFFFF"/>
                </a:solidFill>
                <a:latin typeface="Calibri"/>
              </a:rPr>
              <a:t>A Typical </a:t>
            </a:r>
            <a:r>
              <a:rPr lang="en-US" sz="2300" b="1" i="0" dirty="0">
                <a:solidFill>
                  <a:srgbClr val="FFFFFF"/>
                </a:solidFill>
                <a:latin typeface="Calibri"/>
              </a:rPr>
              <a:t>Synchronous </a:t>
            </a:r>
            <a:r>
              <a:rPr sz="2300" b="1" i="0" dirty="0">
                <a:solidFill>
                  <a:srgbClr val="FFFFFF"/>
                </a:solidFill>
                <a:latin typeface="Calibri"/>
              </a:rPr>
              <a:t>RL Post-Training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84632"/>
            <a:ext cx="8595360" cy="213905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r>
              <a:rPr sz="1200" i="1">
                <a:solidFill>
                  <a:srgbClr val="BCE2E7"/>
                </a:solidFill>
                <a:latin typeface="Calibri"/>
              </a:rPr>
              <a:t>Each stage ends with a synchronization point: complete rollouts, complete rewards/logprobs, then sync weights.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4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84048" y="896112"/>
            <a:ext cx="8375904" cy="221284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extBox 104"/>
          <p:cNvSpPr txBox="1"/>
          <p:nvPr/>
        </p:nvSpPr>
        <p:spPr>
          <a:xfrm>
            <a:off x="566928" y="1024128"/>
            <a:ext cx="192024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111923"/>
                </a:solidFill>
                <a:latin typeface="Calibri"/>
              </a:rPr>
              <a:t>Synchronous on-policy iteration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880360" y="943918"/>
            <a:ext cx="338328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0" i="1" dirty="0">
                <a:solidFill>
                  <a:srgbClr val="817E76"/>
                </a:solidFill>
                <a:latin typeface="Calibri"/>
              </a:rPr>
              <a:t>Each stage waits for the whole batch to finish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6629400" y="941832"/>
            <a:ext cx="1847088" cy="256032"/>
          </a:xfrm>
          <a:prstGeom prst="roundRect">
            <a:avLst>
              <a:gd name="adj" fmla="val 13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6739128" y="982900"/>
            <a:ext cx="1627632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0B5B63"/>
                </a:solidFill>
                <a:latin typeface="Calibri"/>
              </a:rPr>
              <a:t>barrier = all workers wait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621792" y="1490472"/>
            <a:ext cx="804672" cy="658368"/>
          </a:xfrm>
          <a:prstGeom prst="roundRect">
            <a:avLst>
              <a:gd name="adj" fmla="val 13000"/>
            </a:avLst>
          </a:prstGeom>
          <a:solidFill>
            <a:srgbClr val="F6F3EC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TextBox 109"/>
          <p:cNvSpPr txBox="1"/>
          <p:nvPr/>
        </p:nvSpPr>
        <p:spPr>
          <a:xfrm>
            <a:off x="713232" y="1664208"/>
            <a:ext cx="621792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Prompt
batch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1828800" y="1417320"/>
            <a:ext cx="1572768" cy="804672"/>
          </a:xfrm>
          <a:prstGeom prst="roundRect">
            <a:avLst>
              <a:gd name="adj" fmla="val 13000"/>
            </a:avLst>
          </a:prstGeom>
          <a:solidFill>
            <a:srgbClr val="EAF6F6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Rectangle 111"/>
          <p:cNvSpPr/>
          <p:nvPr/>
        </p:nvSpPr>
        <p:spPr>
          <a:xfrm>
            <a:off x="1828800" y="1417320"/>
            <a:ext cx="1572768" cy="109728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TextBox 112"/>
          <p:cNvSpPr txBox="1"/>
          <p:nvPr/>
        </p:nvSpPr>
        <p:spPr>
          <a:xfrm>
            <a:off x="1956816" y="1600200"/>
            <a:ext cx="13167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1" i="0">
                <a:solidFill>
                  <a:srgbClr val="111923"/>
                </a:solidFill>
                <a:latin typeface="Calibri"/>
              </a:rPr>
              <a:t>1. Rollout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956816" y="1856232"/>
            <a:ext cx="1316736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sample K responses
with policy v_t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3913632" y="1417320"/>
            <a:ext cx="1572768" cy="804672"/>
          </a:xfrm>
          <a:prstGeom prst="roundRect">
            <a:avLst>
              <a:gd name="adj" fmla="val 13000"/>
            </a:avLst>
          </a:prstGeom>
          <a:solidFill>
            <a:srgbClr val="F6F3EC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Rectangle 115"/>
          <p:cNvSpPr/>
          <p:nvPr/>
        </p:nvSpPr>
        <p:spPr>
          <a:xfrm>
            <a:off x="3913632" y="1417320"/>
            <a:ext cx="1572768" cy="109728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TextBox 116"/>
          <p:cNvSpPr txBox="1"/>
          <p:nvPr/>
        </p:nvSpPr>
        <p:spPr>
          <a:xfrm>
            <a:off x="4041648" y="1600200"/>
            <a:ext cx="13167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1" i="0">
                <a:solidFill>
                  <a:srgbClr val="111923"/>
                </a:solidFill>
                <a:latin typeface="Calibri"/>
              </a:rPr>
              <a:t>2. Score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041648" y="1856232"/>
            <a:ext cx="1316736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reward, logprob,
advantage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5998464" y="1417320"/>
            <a:ext cx="1572768" cy="804672"/>
          </a:xfrm>
          <a:prstGeom prst="roundRect">
            <a:avLst>
              <a:gd name="adj" fmla="val 13000"/>
            </a:avLst>
          </a:prstGeom>
          <a:solidFill>
            <a:srgbClr val="E8EEF8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0" name="Rectangle 119"/>
          <p:cNvSpPr/>
          <p:nvPr/>
        </p:nvSpPr>
        <p:spPr>
          <a:xfrm>
            <a:off x="5998464" y="1417320"/>
            <a:ext cx="1572768" cy="109728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TextBox 120"/>
          <p:cNvSpPr txBox="1"/>
          <p:nvPr/>
        </p:nvSpPr>
        <p:spPr>
          <a:xfrm>
            <a:off x="6126479" y="1600200"/>
            <a:ext cx="13167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1" i="0">
                <a:solidFill>
                  <a:srgbClr val="111923"/>
                </a:solidFill>
                <a:latin typeface="Calibri"/>
              </a:rPr>
              <a:t>3. Update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26479" y="1856232"/>
            <a:ext cx="1316736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optimize policy
then sync weights</a:t>
            </a:r>
          </a:p>
        </p:txBody>
      </p:sp>
      <p:cxnSp>
        <p:nvCxnSpPr>
          <p:cNvPr id="123" name="Connector 122"/>
          <p:cNvCxnSpPr/>
          <p:nvPr/>
        </p:nvCxnSpPr>
        <p:spPr>
          <a:xfrm>
            <a:off x="1426464" y="1819656"/>
            <a:ext cx="402336" cy="0"/>
          </a:xfrm>
          <a:prstGeom prst="line">
            <a:avLst/>
          </a:prstGeom>
          <a:ln w="15240">
            <a:solidFill>
              <a:srgbClr val="0B5B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Rounded Rectangle 123"/>
          <p:cNvSpPr/>
          <p:nvPr/>
        </p:nvSpPr>
        <p:spPr>
          <a:xfrm>
            <a:off x="1792224" y="1773936"/>
            <a:ext cx="73152" cy="91440"/>
          </a:xfrm>
          <a:prstGeom prst="roundRect">
            <a:avLst>
              <a:gd name="adj" fmla="val 13000"/>
            </a:avLst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25" name="Connector 124"/>
          <p:cNvCxnSpPr/>
          <p:nvPr/>
        </p:nvCxnSpPr>
        <p:spPr>
          <a:xfrm>
            <a:off x="3401568" y="1819656"/>
            <a:ext cx="512064" cy="0"/>
          </a:xfrm>
          <a:prstGeom prst="line">
            <a:avLst/>
          </a:prstGeom>
          <a:ln w="15240">
            <a:solidFill>
              <a:srgbClr val="0B5B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ounded Rectangle 125"/>
          <p:cNvSpPr/>
          <p:nvPr/>
        </p:nvSpPr>
        <p:spPr>
          <a:xfrm>
            <a:off x="3877056" y="1773936"/>
            <a:ext cx="73152" cy="91440"/>
          </a:xfrm>
          <a:prstGeom prst="roundRect">
            <a:avLst>
              <a:gd name="adj" fmla="val 13000"/>
            </a:avLst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27" name="Connector 126"/>
          <p:cNvCxnSpPr/>
          <p:nvPr/>
        </p:nvCxnSpPr>
        <p:spPr>
          <a:xfrm>
            <a:off x="5486400" y="1819656"/>
            <a:ext cx="512064" cy="0"/>
          </a:xfrm>
          <a:prstGeom prst="line">
            <a:avLst/>
          </a:prstGeom>
          <a:ln w="15240">
            <a:solidFill>
              <a:srgbClr val="0B5B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/>
          <p:cNvSpPr/>
          <p:nvPr/>
        </p:nvSpPr>
        <p:spPr>
          <a:xfrm>
            <a:off x="5961888" y="1773936"/>
            <a:ext cx="73152" cy="91440"/>
          </a:xfrm>
          <a:prstGeom prst="roundRect">
            <a:avLst>
              <a:gd name="adj" fmla="val 13000"/>
            </a:avLst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29" name="Connector 128"/>
          <p:cNvCxnSpPr/>
          <p:nvPr/>
        </p:nvCxnSpPr>
        <p:spPr>
          <a:xfrm>
            <a:off x="7571231" y="1819656"/>
            <a:ext cx="457200" cy="0"/>
          </a:xfrm>
          <a:prstGeom prst="line">
            <a:avLst/>
          </a:prstGeom>
          <a:ln w="15240">
            <a:solidFill>
              <a:srgbClr val="0B5B6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/>
          <p:cNvSpPr/>
          <p:nvPr/>
        </p:nvSpPr>
        <p:spPr>
          <a:xfrm>
            <a:off x="7991856" y="1773936"/>
            <a:ext cx="73152" cy="91440"/>
          </a:xfrm>
          <a:prstGeom prst="roundRect">
            <a:avLst>
              <a:gd name="adj" fmla="val 13000"/>
            </a:avLst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31" name="Connector 130"/>
          <p:cNvCxnSpPr/>
          <p:nvPr/>
        </p:nvCxnSpPr>
        <p:spPr>
          <a:xfrm>
            <a:off x="3547872" y="1243584"/>
            <a:ext cx="0" cy="1280160"/>
          </a:xfrm>
          <a:prstGeom prst="line">
            <a:avLst/>
          </a:prstGeom>
          <a:ln w="15240">
            <a:solidFill>
              <a:srgbClr val="B33A4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131"/>
          <p:cNvSpPr/>
          <p:nvPr/>
        </p:nvSpPr>
        <p:spPr>
          <a:xfrm>
            <a:off x="3236976" y="1170432"/>
            <a:ext cx="621792" cy="347472"/>
          </a:xfrm>
          <a:prstGeom prst="roundRect">
            <a:avLst>
              <a:gd name="adj" fmla="val 13000"/>
            </a:avLst>
          </a:prstGeom>
          <a:solidFill>
            <a:srgbClr val="F3E2E5"/>
          </a:solidFill>
          <a:ln w="10160">
            <a:solidFill>
              <a:srgbClr val="B33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TextBox 132"/>
          <p:cNvSpPr txBox="1"/>
          <p:nvPr/>
        </p:nvSpPr>
        <p:spPr>
          <a:xfrm>
            <a:off x="3273552" y="1170144"/>
            <a:ext cx="5486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B33A4B"/>
                </a:solidFill>
                <a:latin typeface="Calibri"/>
              </a:rPr>
              <a:t>Rollout</a:t>
            </a:r>
            <a:r>
              <a:rPr sz="1200" b="1" dirty="0">
                <a:solidFill>
                  <a:srgbClr val="B33A4B"/>
                </a:solidFill>
                <a:latin typeface="Calibri"/>
              </a:rPr>
              <a:t>
Done</a:t>
            </a:r>
          </a:p>
        </p:txBody>
      </p:sp>
      <p:cxnSp>
        <p:nvCxnSpPr>
          <p:cNvPr id="134" name="Connector 133"/>
          <p:cNvCxnSpPr/>
          <p:nvPr/>
        </p:nvCxnSpPr>
        <p:spPr>
          <a:xfrm>
            <a:off x="5632704" y="1243584"/>
            <a:ext cx="0" cy="1280160"/>
          </a:xfrm>
          <a:prstGeom prst="line">
            <a:avLst/>
          </a:prstGeom>
          <a:ln w="15240">
            <a:solidFill>
              <a:srgbClr val="B33A4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Rounded Rectangle 134"/>
          <p:cNvSpPr/>
          <p:nvPr/>
        </p:nvSpPr>
        <p:spPr>
          <a:xfrm>
            <a:off x="5321808" y="1170432"/>
            <a:ext cx="621792" cy="347472"/>
          </a:xfrm>
          <a:prstGeom prst="roundRect">
            <a:avLst>
              <a:gd name="adj" fmla="val 13000"/>
            </a:avLst>
          </a:prstGeom>
          <a:solidFill>
            <a:srgbClr val="F3E2E5"/>
          </a:solidFill>
          <a:ln w="10160">
            <a:solidFill>
              <a:srgbClr val="B33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TextBox 135"/>
          <p:cNvSpPr txBox="1"/>
          <p:nvPr/>
        </p:nvSpPr>
        <p:spPr>
          <a:xfrm>
            <a:off x="5358384" y="1170144"/>
            <a:ext cx="5486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B33A4B"/>
                </a:solidFill>
                <a:latin typeface="Calibri"/>
              </a:rPr>
              <a:t>Reward</a:t>
            </a:r>
            <a:r>
              <a:rPr sz="1200" b="1" dirty="0">
                <a:solidFill>
                  <a:srgbClr val="B33A4B"/>
                </a:solidFill>
                <a:latin typeface="Calibri"/>
              </a:rPr>
              <a:t>
Done</a:t>
            </a:r>
          </a:p>
        </p:txBody>
      </p:sp>
      <p:cxnSp>
        <p:nvCxnSpPr>
          <p:cNvPr id="137" name="Connector 136"/>
          <p:cNvCxnSpPr/>
          <p:nvPr/>
        </p:nvCxnSpPr>
        <p:spPr>
          <a:xfrm>
            <a:off x="7955279" y="1243584"/>
            <a:ext cx="0" cy="1280160"/>
          </a:xfrm>
          <a:prstGeom prst="line">
            <a:avLst/>
          </a:prstGeom>
          <a:ln w="15240">
            <a:solidFill>
              <a:srgbClr val="B33A4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7644383" y="1170432"/>
            <a:ext cx="621792" cy="347472"/>
          </a:xfrm>
          <a:prstGeom prst="roundRect">
            <a:avLst>
              <a:gd name="adj" fmla="val 13000"/>
            </a:avLst>
          </a:prstGeom>
          <a:solidFill>
            <a:srgbClr val="F3E2E5"/>
          </a:solidFill>
          <a:ln w="10160">
            <a:solidFill>
              <a:srgbClr val="B33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TextBox 138"/>
          <p:cNvSpPr txBox="1"/>
          <p:nvPr/>
        </p:nvSpPr>
        <p:spPr>
          <a:xfrm>
            <a:off x="7680959" y="1155856"/>
            <a:ext cx="5486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200" b="1" dirty="0">
                <a:solidFill>
                  <a:srgbClr val="B33A4B"/>
                </a:solidFill>
                <a:latin typeface="Calibri"/>
              </a:rPr>
              <a:t>Weight</a:t>
            </a:r>
            <a:r>
              <a:rPr sz="1200" b="1" dirty="0">
                <a:solidFill>
                  <a:srgbClr val="B33A4B"/>
                </a:solidFill>
                <a:latin typeface="Calibri"/>
              </a:rPr>
              <a:t>
Sync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621792" y="2487168"/>
            <a:ext cx="7717536" cy="310896"/>
          </a:xfrm>
          <a:prstGeom prst="roundRect">
            <a:avLst>
              <a:gd name="adj" fmla="val 13000"/>
            </a:avLst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TextBox 140"/>
          <p:cNvSpPr txBox="1"/>
          <p:nvPr/>
        </p:nvSpPr>
        <p:spPr>
          <a:xfrm>
            <a:off x="822960" y="2569464"/>
            <a:ext cx="73152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The critical path is max rollout latency + synchronized reward/logprob + synchronized policy update.</a:t>
            </a:r>
          </a:p>
        </p:txBody>
      </p:sp>
      <p:sp>
        <p:nvSpPr>
          <p:cNvPr id="142" name="Rectangle 141"/>
          <p:cNvSpPr/>
          <p:nvPr/>
        </p:nvSpPr>
        <p:spPr>
          <a:xfrm>
            <a:off x="384048" y="3310128"/>
            <a:ext cx="8375904" cy="11704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Rectangle 142"/>
          <p:cNvSpPr/>
          <p:nvPr/>
        </p:nvSpPr>
        <p:spPr>
          <a:xfrm>
            <a:off x="384048" y="3310128"/>
            <a:ext cx="8375904" cy="292608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4" name="TextBox 143"/>
          <p:cNvSpPr txBox="1"/>
          <p:nvPr/>
        </p:nvSpPr>
        <p:spPr>
          <a:xfrm>
            <a:off x="566928" y="3383280"/>
            <a:ext cx="33832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 dirty="0">
                <a:solidFill>
                  <a:srgbClr val="FFFFFF"/>
                </a:solidFill>
                <a:latin typeface="Calibri"/>
              </a:rPr>
              <a:t>Time Breakdown Across RL Post-Training Tasks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6355080" y="3401568"/>
            <a:ext cx="91440" cy="91440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TextBox 145"/>
          <p:cNvSpPr txBox="1"/>
          <p:nvPr/>
        </p:nvSpPr>
        <p:spPr>
          <a:xfrm>
            <a:off x="6483096" y="3355848"/>
            <a:ext cx="658368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CBECEF"/>
                </a:solidFill>
                <a:latin typeface="Calibri"/>
              </a:rPr>
              <a:t>Rollout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7086600" y="3401568"/>
            <a:ext cx="91440" cy="91440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TextBox 147"/>
          <p:cNvSpPr txBox="1"/>
          <p:nvPr/>
        </p:nvSpPr>
        <p:spPr>
          <a:xfrm>
            <a:off x="7214616" y="3355848"/>
            <a:ext cx="658368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CBECEF"/>
                </a:solidFill>
                <a:latin typeface="Calibri"/>
              </a:rPr>
              <a:t>Reward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7818120" y="3401568"/>
            <a:ext cx="91440" cy="91440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0" name="TextBox 149"/>
          <p:cNvSpPr txBox="1"/>
          <p:nvPr/>
        </p:nvSpPr>
        <p:spPr>
          <a:xfrm>
            <a:off x="7946136" y="3355848"/>
            <a:ext cx="658368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CBECEF"/>
                </a:solidFill>
                <a:latin typeface="Calibri"/>
              </a:rPr>
              <a:t>Training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13232" y="378561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111923"/>
                </a:solidFill>
                <a:latin typeface="Calibri"/>
              </a:rPr>
              <a:t>Math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1993392" y="3803904"/>
            <a:ext cx="4174053" cy="146304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3" name="TextBox 152"/>
          <p:cNvSpPr txBox="1"/>
          <p:nvPr/>
        </p:nvSpPr>
        <p:spPr>
          <a:xfrm>
            <a:off x="3915826" y="3791861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72%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6167445" y="3803904"/>
            <a:ext cx="289864" cy="146304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5" name="TextBox 154"/>
          <p:cNvSpPr txBox="1"/>
          <p:nvPr/>
        </p:nvSpPr>
        <p:spPr>
          <a:xfrm>
            <a:off x="6147785" y="3791861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5%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6457309" y="3803904"/>
            <a:ext cx="1333378" cy="146304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TextBox 156"/>
          <p:cNvSpPr txBox="1"/>
          <p:nvPr/>
        </p:nvSpPr>
        <p:spPr>
          <a:xfrm>
            <a:off x="6959406" y="3798128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23%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713232" y="396849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111923"/>
                </a:solidFill>
                <a:latin typeface="Calibri"/>
              </a:rPr>
              <a:t>Code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1993392" y="3986784"/>
            <a:ext cx="3826215" cy="146304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0" name="TextBox 159"/>
          <p:cNvSpPr txBox="1"/>
          <p:nvPr/>
        </p:nvSpPr>
        <p:spPr>
          <a:xfrm>
            <a:off x="3741907" y="3974742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66%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5819607" y="3986784"/>
            <a:ext cx="753648" cy="146304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2" name="TextBox 161"/>
          <p:cNvSpPr txBox="1"/>
          <p:nvPr/>
        </p:nvSpPr>
        <p:spPr>
          <a:xfrm>
            <a:off x="6031839" y="3974742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13%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6573255" y="3986784"/>
            <a:ext cx="1217432" cy="146304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4" name="TextBox 163"/>
          <p:cNvSpPr txBox="1"/>
          <p:nvPr/>
        </p:nvSpPr>
        <p:spPr>
          <a:xfrm>
            <a:off x="7017379" y="3981009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21%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13232" y="415137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111923"/>
                </a:solidFill>
                <a:latin typeface="Calibri"/>
              </a:rPr>
              <a:t>LLM Judge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1993392" y="4169664"/>
            <a:ext cx="4116080" cy="146304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7" name="TextBox 166"/>
          <p:cNvSpPr txBox="1"/>
          <p:nvPr/>
        </p:nvSpPr>
        <p:spPr>
          <a:xfrm>
            <a:off x="3886840" y="4157622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71%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09472" y="4169664"/>
            <a:ext cx="405810" cy="146304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TextBox 168"/>
          <p:cNvSpPr txBox="1"/>
          <p:nvPr/>
        </p:nvSpPr>
        <p:spPr>
          <a:xfrm>
            <a:off x="6147785" y="4157622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7%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6515282" y="4169664"/>
            <a:ext cx="1275405" cy="146304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1" name="TextBox 170"/>
          <p:cNvSpPr txBox="1"/>
          <p:nvPr/>
        </p:nvSpPr>
        <p:spPr>
          <a:xfrm>
            <a:off x="6988393" y="4171910"/>
            <a:ext cx="3291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22%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384048" y="4608576"/>
            <a:ext cx="8375904" cy="219456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3" name="TextBox 172"/>
          <p:cNvSpPr txBox="1"/>
          <p:nvPr/>
        </p:nvSpPr>
        <p:spPr>
          <a:xfrm>
            <a:off x="594360" y="4653724"/>
            <a:ext cx="7955279" cy="822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Calibri"/>
              </a:rPr>
              <a:t>Rollout Dominates End-to-end Time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4592"/>
            <a:ext cx="9144000" cy="5143500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2080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01168" y="0"/>
            <a:ext cx="8942832" cy="164592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2920" y="621792"/>
            <a:ext cx="960120" cy="438912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2400" b="1" i="0">
                <a:solidFill>
                  <a:srgbClr val="20808D"/>
                </a:solidFill>
                <a:latin typeface="Calibri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97280"/>
            <a:ext cx="7863840" cy="566928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Calibri"/>
              </a:rPr>
              <a:t>Long-Tail Characteristics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783080"/>
            <a:ext cx="7909560" cy="256993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1550" b="0" i="1" dirty="0">
                <a:solidFill>
                  <a:srgbClr val="BCE2E7"/>
                </a:solidFill>
                <a:latin typeface="Calibri"/>
              </a:rPr>
              <a:t>Why synchronized RL post-training </a:t>
            </a:r>
            <a:r>
              <a:rPr lang="en-US" sz="1550" b="0" i="1" dirty="0">
                <a:solidFill>
                  <a:srgbClr val="BCE2E7"/>
                </a:solidFill>
                <a:latin typeface="Calibri"/>
              </a:rPr>
              <a:t>suffers from </a:t>
            </a:r>
            <a:r>
              <a:rPr lang="en-US" sz="1550" i="1" dirty="0">
                <a:solidFill>
                  <a:srgbClr val="BCE2E7"/>
                </a:solidFill>
                <a:latin typeface="Calibri"/>
              </a:rPr>
              <a:t>significant GPU Underutilization?</a:t>
            </a:r>
            <a:endParaRPr sz="1550" b="0" i="1" dirty="0">
              <a:solidFill>
                <a:srgbClr val="BCE2E7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0352" y="2468880"/>
            <a:ext cx="8119872" cy="1389888"/>
          </a:xfrm>
          <a:prstGeom prst="rect">
            <a:avLst/>
          </a:prstGeom>
          <a:solidFill>
            <a:srgbClr val="0E54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1820508" y="2889216"/>
            <a:ext cx="1554480" cy="680400"/>
          </a:xfrm>
          <a:prstGeom prst="roundRect">
            <a:avLst/>
          </a:prstGeom>
          <a:solidFill>
            <a:srgbClr val="162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820508" y="2973961"/>
            <a:ext cx="1481328" cy="510909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ctr"/>
            <a:r>
              <a:rPr lang="en-US" sz="1600" b="1" i="0" dirty="0">
                <a:solidFill>
                  <a:srgbClr val="FFFFFF"/>
                </a:solidFill>
                <a:latin typeface="Calibri"/>
              </a:rPr>
              <a:t>Long</a:t>
            </a:r>
            <a:r>
              <a:rPr sz="1600" b="1" i="0" dirty="0">
                <a:solidFill>
                  <a:srgbClr val="FFFFFF"/>
                </a:solidFill>
                <a:latin typeface="Calibri"/>
              </a:rPr>
              <a:t>-tailed</a:t>
            </a:r>
            <a:endParaRPr lang="en-US" sz="1600" b="1" i="0" dirty="0">
              <a:solidFill>
                <a:srgbClr val="FFFFFF"/>
              </a:solidFill>
              <a:latin typeface="Calibri"/>
            </a:endParaRPr>
          </a:p>
          <a:p>
            <a:pPr algn="ctr"/>
            <a:r>
              <a:rPr lang="en-CN" sz="1600" b="1" dirty="0">
                <a:solidFill>
                  <a:srgbClr val="FFFFFF"/>
                </a:solidFill>
                <a:latin typeface="Calibri"/>
              </a:rPr>
              <a:t>Latency</a:t>
            </a:r>
            <a:endParaRPr sz="16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905340" y="2889216"/>
            <a:ext cx="1554480" cy="680400"/>
          </a:xfrm>
          <a:prstGeom prst="roundRect">
            <a:avLst/>
          </a:prstGeom>
          <a:solidFill>
            <a:srgbClr val="162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5953596" y="2889216"/>
            <a:ext cx="1554480" cy="680400"/>
          </a:xfrm>
          <a:prstGeom prst="roundRect">
            <a:avLst/>
          </a:prstGeom>
          <a:solidFill>
            <a:srgbClr val="1622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BDEFDE-656B-B381-F045-D580A9E908D4}"/>
              </a:ext>
            </a:extLst>
          </p:cNvPr>
          <p:cNvSpPr txBox="1"/>
          <p:nvPr/>
        </p:nvSpPr>
        <p:spPr>
          <a:xfrm>
            <a:off x="3905340" y="2973960"/>
            <a:ext cx="1481328" cy="510909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ctr"/>
            <a:r>
              <a:rPr lang="en-US" sz="1600" b="1" i="0" dirty="0">
                <a:solidFill>
                  <a:srgbClr val="FFFFFF"/>
                </a:solidFill>
                <a:latin typeface="Calibri"/>
              </a:rPr>
              <a:t>Heavy</a:t>
            </a:r>
          </a:p>
          <a:p>
            <a:pPr algn="ctr"/>
            <a:r>
              <a:rPr lang="en-US" sz="1600" b="1" i="0" dirty="0">
                <a:solidFill>
                  <a:srgbClr val="FFFFFF"/>
                </a:solidFill>
                <a:latin typeface="Calibri"/>
              </a:rPr>
              <a:t>Bubbles</a:t>
            </a:r>
            <a:endParaRPr sz="16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90416A-2150-C8B6-5942-9FC494751442}"/>
              </a:ext>
            </a:extLst>
          </p:cNvPr>
          <p:cNvSpPr txBox="1"/>
          <p:nvPr/>
        </p:nvSpPr>
        <p:spPr>
          <a:xfrm>
            <a:off x="5990172" y="2947829"/>
            <a:ext cx="1481328" cy="510909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ctr"/>
            <a:r>
              <a:rPr lang="en-US" sz="1600" b="1" i="0" dirty="0">
                <a:solidFill>
                  <a:srgbClr val="FFFFFF"/>
                </a:solidFill>
                <a:latin typeface="Calibri"/>
              </a:rPr>
              <a:t>Underutilized</a:t>
            </a:r>
          </a:p>
          <a:p>
            <a:pPr algn="ctr"/>
            <a:r>
              <a:rPr lang="en-US" sz="1600" b="1" dirty="0">
                <a:solidFill>
                  <a:srgbClr val="FFFFFF"/>
                </a:solidFill>
                <a:latin typeface="Calibri"/>
              </a:rPr>
              <a:t>GPUs</a:t>
            </a:r>
            <a:endParaRPr sz="1600" b="1" i="0" dirty="0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73152"/>
            <a:ext cx="8595360" cy="438912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l"/>
            <a:r>
              <a:rPr sz="2300" b="1" i="0">
                <a:solidFill>
                  <a:srgbClr val="FFFFFF"/>
                </a:solidFill>
                <a:latin typeface="Calibri"/>
              </a:rPr>
              <a:t>Characteristic 1: Rollout Latency Is Heavy-Tailed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84632"/>
            <a:ext cx="8595360" cy="201168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1200" b="0" i="1">
                <a:solidFill>
                  <a:srgbClr val="BCE2E7"/>
                </a:solidFill>
                <a:latin typeface="Calibri"/>
              </a:rPr>
              <a:t>Within one prompt batch, most responses finish quickly; a few long samples determine the step time.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84048" y="932688"/>
            <a:ext cx="4590288" cy="3675887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384048" y="932688"/>
            <a:ext cx="4590288" cy="310896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48640" y="1014984"/>
            <a:ext cx="34747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Response length / latency distribution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03504" y="1353312"/>
            <a:ext cx="388620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817E76"/>
                </a:solidFill>
                <a:latin typeface="Calibri"/>
              </a:rPr>
              <a:t>CDF of rollout output lengths across reasoning workloads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804672" y="3645246"/>
            <a:ext cx="3703320" cy="0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02920" y="3590382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17E76"/>
                </a:solidFill>
                <a:latin typeface="Calibri"/>
              </a:rPr>
              <a:t>0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804672" y="2753706"/>
            <a:ext cx="3703320" cy="0"/>
          </a:xfrm>
          <a:prstGeom prst="line">
            <a:avLst/>
          </a:prstGeom>
          <a:ln w="6350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2920" y="2698842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17E76"/>
                </a:solidFill>
                <a:latin typeface="Calibri"/>
              </a:rPr>
              <a:t>0.5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804672" y="1862166"/>
            <a:ext cx="3703320" cy="0"/>
          </a:xfrm>
          <a:prstGeom prst="line">
            <a:avLst/>
          </a:prstGeom>
          <a:ln w="6350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2920" y="1807302"/>
            <a:ext cx="2286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17E76"/>
                </a:solidFill>
                <a:latin typeface="Calibri"/>
              </a:rPr>
              <a:t>1.0</a:t>
            </a:r>
          </a:p>
        </p:txBody>
      </p:sp>
      <p:cxnSp>
        <p:nvCxnSpPr>
          <p:cNvPr id="55" name="Connector 54"/>
          <p:cNvCxnSpPr/>
          <p:nvPr/>
        </p:nvCxnSpPr>
        <p:spPr>
          <a:xfrm flipV="1">
            <a:off x="804672" y="1862167"/>
            <a:ext cx="0" cy="1783079"/>
          </a:xfrm>
          <a:prstGeom prst="line">
            <a:avLst/>
          </a:prstGeom>
          <a:ln w="5080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03504" y="3718399"/>
            <a:ext cx="4023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0</a:t>
            </a:r>
          </a:p>
        </p:txBody>
      </p:sp>
      <p:cxnSp>
        <p:nvCxnSpPr>
          <p:cNvPr id="57" name="Connector 56"/>
          <p:cNvCxnSpPr/>
          <p:nvPr/>
        </p:nvCxnSpPr>
        <p:spPr>
          <a:xfrm flipV="1">
            <a:off x="2656332" y="1862167"/>
            <a:ext cx="0" cy="1783079"/>
          </a:xfrm>
          <a:prstGeom prst="line">
            <a:avLst/>
          </a:prstGeom>
          <a:ln w="5080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455163" y="3718399"/>
            <a:ext cx="4023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50k</a:t>
            </a:r>
          </a:p>
        </p:txBody>
      </p:sp>
      <p:cxnSp>
        <p:nvCxnSpPr>
          <p:cNvPr id="59" name="Connector 58"/>
          <p:cNvCxnSpPr/>
          <p:nvPr/>
        </p:nvCxnSpPr>
        <p:spPr>
          <a:xfrm flipV="1">
            <a:off x="4507992" y="1862167"/>
            <a:ext cx="0" cy="1783079"/>
          </a:xfrm>
          <a:prstGeom prst="line">
            <a:avLst/>
          </a:prstGeom>
          <a:ln w="5080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306824" y="3718399"/>
            <a:ext cx="402336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0" i="0">
                <a:solidFill>
                  <a:srgbClr val="817E76"/>
                </a:solidFill>
                <a:latin typeface="Calibri"/>
              </a:rPr>
              <a:t>100k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804672" y="3645246"/>
            <a:ext cx="3703320" cy="0"/>
          </a:xfrm>
          <a:prstGeom prst="line">
            <a:avLst/>
          </a:prstGeom>
          <a:ln w="10160">
            <a:solidFill>
              <a:srgbClr val="817E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 flipV="1">
            <a:off x="804672" y="1862167"/>
            <a:ext cx="0" cy="1783079"/>
          </a:xfrm>
          <a:prstGeom prst="line">
            <a:avLst/>
          </a:prstGeom>
          <a:ln w="10160">
            <a:solidFill>
              <a:srgbClr val="817E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58952" y="1670143"/>
            <a:ext cx="5029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CDF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061972" y="3849624"/>
            <a:ext cx="11887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Output Length</a:t>
            </a:r>
          </a:p>
        </p:txBody>
      </p:sp>
      <p:cxnSp>
        <p:nvCxnSpPr>
          <p:cNvPr id="65" name="Connector 64"/>
          <p:cNvCxnSpPr/>
          <p:nvPr/>
        </p:nvCxnSpPr>
        <p:spPr>
          <a:xfrm flipV="1">
            <a:off x="804672" y="3324292"/>
            <a:ext cx="185166" cy="320954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 flipV="1">
            <a:off x="989838" y="3074661"/>
            <a:ext cx="185166" cy="249631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 flipV="1">
            <a:off x="1175004" y="2611060"/>
            <a:ext cx="370332" cy="463601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 flipV="1">
            <a:off x="1545336" y="2361429"/>
            <a:ext cx="370332" cy="249631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 flipV="1">
            <a:off x="1915668" y="2218782"/>
            <a:ext cx="370332" cy="142647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 flipV="1">
            <a:off x="2286000" y="2076136"/>
            <a:ext cx="740664" cy="142646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 flipV="1">
            <a:off x="3026664" y="2040474"/>
            <a:ext cx="185165" cy="35662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 flipV="1">
            <a:off x="3211829" y="1862166"/>
            <a:ext cx="7407" cy="178308"/>
          </a:xfrm>
          <a:prstGeom prst="line">
            <a:avLst/>
          </a:prstGeom>
          <a:ln w="2032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 flipV="1">
            <a:off x="804672" y="2753706"/>
            <a:ext cx="111099" cy="891540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 flipV="1">
            <a:off x="915771" y="2539737"/>
            <a:ext cx="74067" cy="213969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 flipV="1">
            <a:off x="989838" y="2254444"/>
            <a:ext cx="185166" cy="285293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 flipV="1">
            <a:off x="1175004" y="2076136"/>
            <a:ext cx="370332" cy="178308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 flipV="1">
            <a:off x="1545336" y="1969151"/>
            <a:ext cx="370332" cy="106985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 flipV="1">
            <a:off x="1915668" y="1897828"/>
            <a:ext cx="407365" cy="71323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 flipV="1">
            <a:off x="2323033" y="1862166"/>
            <a:ext cx="7406" cy="35662"/>
          </a:xfrm>
          <a:prstGeom prst="line">
            <a:avLst/>
          </a:prstGeom>
          <a:ln w="2032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 flipV="1">
            <a:off x="804672" y="3466939"/>
            <a:ext cx="370332" cy="178307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 flipV="1">
            <a:off x="1175004" y="3324292"/>
            <a:ext cx="370332" cy="142647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 flipV="1">
            <a:off x="1545336" y="3074661"/>
            <a:ext cx="370332" cy="249631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 flipV="1">
            <a:off x="1915668" y="2753706"/>
            <a:ext cx="370332" cy="320955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 flipV="1">
            <a:off x="2286000" y="2397090"/>
            <a:ext cx="740664" cy="356616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 flipV="1">
            <a:off x="3026664" y="2040474"/>
            <a:ext cx="740664" cy="356616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 flipV="1">
            <a:off x="3767328" y="1879997"/>
            <a:ext cx="740664" cy="160477"/>
          </a:xfrm>
          <a:prstGeom prst="line">
            <a:avLst/>
          </a:prstGeom>
          <a:ln w="2032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713232" y="4130777"/>
            <a:ext cx="210312" cy="0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978408" y="404533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dirty="0">
                <a:solidFill>
                  <a:srgbClr val="111923"/>
                </a:solidFill>
                <a:latin typeface="Calibri"/>
              </a:rPr>
              <a:t>Moonlight 22k</a:t>
            </a:r>
          </a:p>
        </p:txBody>
      </p:sp>
      <p:cxnSp>
        <p:nvCxnSpPr>
          <p:cNvPr id="89" name="Connector 88"/>
          <p:cNvCxnSpPr/>
          <p:nvPr/>
        </p:nvCxnSpPr>
        <p:spPr>
          <a:xfrm>
            <a:off x="1965960" y="4130777"/>
            <a:ext cx="210312" cy="0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231136" y="404533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Qwen2-VL 7.6k</a:t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3273552" y="4137921"/>
            <a:ext cx="210312" cy="0"/>
          </a:xfrm>
          <a:prstGeom prst="line">
            <a:avLst/>
          </a:prstGeom>
          <a:ln w="19050">
            <a:solidFill>
              <a:srgbClr val="3FA35B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538728" y="4045336"/>
            <a:ext cx="9601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Kimi-K2 39k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3447288" y="1624423"/>
            <a:ext cx="877824" cy="256032"/>
          </a:xfrm>
          <a:prstGeom prst="roundRect">
            <a:avLst>
              <a:gd name="adj" fmla="val 13000"/>
            </a:avLst>
          </a:prstGeom>
          <a:solidFill>
            <a:srgbClr val="F6F3EC"/>
          </a:solidFill>
          <a:ln w="10160">
            <a:solidFill>
              <a:srgbClr val="E07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TextBox 93"/>
          <p:cNvSpPr txBox="1"/>
          <p:nvPr/>
        </p:nvSpPr>
        <p:spPr>
          <a:xfrm>
            <a:off x="3520440" y="1693003"/>
            <a:ext cx="7315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E07000"/>
                </a:solidFill>
                <a:latin typeface="Calibri"/>
              </a:rPr>
              <a:t>tail ~100k</a:t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3913632" y="1880455"/>
            <a:ext cx="149961" cy="124358"/>
          </a:xfrm>
          <a:prstGeom prst="line">
            <a:avLst/>
          </a:prstGeom>
          <a:ln w="12700">
            <a:solidFill>
              <a:srgbClr val="E07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5376672" y="932688"/>
            <a:ext cx="3401568" cy="93268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Rectangle 96"/>
          <p:cNvSpPr/>
          <p:nvPr/>
        </p:nvSpPr>
        <p:spPr>
          <a:xfrm>
            <a:off x="5376672" y="932688"/>
            <a:ext cx="3401568" cy="292608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TextBox 97"/>
          <p:cNvSpPr txBox="1"/>
          <p:nvPr/>
        </p:nvSpPr>
        <p:spPr>
          <a:xfrm>
            <a:off x="5522976" y="1014984"/>
            <a:ext cx="31089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FFFFF"/>
                </a:solidFill>
                <a:latin typeface="Calibri"/>
              </a:rPr>
              <a:t>Where variance comes from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518404" y="1344411"/>
            <a:ext cx="328269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dirty="0">
                <a:solidFill>
                  <a:srgbClr val="111923"/>
                </a:solidFill>
                <a:latin typeface="Calibri"/>
              </a:rPr>
              <a:t>Prompt difficulty, sampling, reasoning depth, and verifier behavior change latency.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5376672" y="2157984"/>
            <a:ext cx="3401568" cy="932688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Rectangle 100"/>
          <p:cNvSpPr/>
          <p:nvPr/>
        </p:nvSpPr>
        <p:spPr>
          <a:xfrm>
            <a:off x="5376672" y="2157984"/>
            <a:ext cx="3401568" cy="292608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101"/>
          <p:cNvSpPr txBox="1"/>
          <p:nvPr/>
        </p:nvSpPr>
        <p:spPr>
          <a:xfrm>
            <a:off x="5522976" y="2240279"/>
            <a:ext cx="31089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 dirty="0">
                <a:solidFill>
                  <a:srgbClr val="FFFFFF"/>
                </a:solidFill>
                <a:latin typeface="Calibri"/>
              </a:rPr>
              <a:t>Why batching amplifies it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0687" y="2559201"/>
            <a:ext cx="328269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dirty="0">
                <a:solidFill>
                  <a:srgbClr val="111923"/>
                </a:solidFill>
                <a:latin typeface="Calibri"/>
              </a:rPr>
              <a:t>One update consumes a completed group of samples, so wall-clock time tracks the tail.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376672" y="3511296"/>
            <a:ext cx="3401568" cy="603504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extBox 104"/>
          <p:cNvSpPr txBox="1"/>
          <p:nvPr/>
        </p:nvSpPr>
        <p:spPr>
          <a:xfrm>
            <a:off x="5468112" y="3590382"/>
            <a:ext cx="307238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1" i="0" dirty="0">
                <a:solidFill>
                  <a:srgbClr val="FFFFFF"/>
                </a:solidFill>
                <a:latin typeface="Calibri"/>
              </a:rPr>
              <a:t>Step latency roughly follows max</a:t>
            </a:r>
            <a:r>
              <a:rPr lang="en-US" sz="1400" b="1" dirty="0">
                <a:solidFill>
                  <a:srgbClr val="FFFFFF"/>
                </a:solidFill>
                <a:latin typeface="Calibri"/>
              </a:rPr>
              <a:t>{length(</a:t>
            </a:r>
            <a:r>
              <a:rPr lang="en-US" sz="1400" b="1" dirty="0" err="1">
                <a:solidFill>
                  <a:srgbClr val="FFFFFF"/>
                </a:solidFill>
                <a:latin typeface="Calibri"/>
              </a:rPr>
              <a:t>resp</a:t>
            </a:r>
            <a:r>
              <a:rPr lang="en-US" sz="1400" b="1" baseline="-25000" dirty="0" err="1">
                <a:solidFill>
                  <a:srgbClr val="FFFFFF"/>
                </a:solidFill>
                <a:latin typeface="Calibri"/>
              </a:rPr>
              <a:t>i</a:t>
            </a:r>
            <a:r>
              <a:rPr lang="en-US" sz="1400" b="1" dirty="0">
                <a:solidFill>
                  <a:srgbClr val="FFFFFF"/>
                </a:solidFill>
                <a:latin typeface="Calibri"/>
              </a:rPr>
              <a:t>)}</a:t>
            </a:r>
            <a:endParaRPr sz="14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28600" y="4782312"/>
            <a:ext cx="850392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700" b="0" i="0">
                <a:solidFill>
                  <a:srgbClr val="817E76"/>
                </a:solidFill>
                <a:latin typeface="Calibri"/>
              </a:rPr>
              <a:t>Length distribution redrawn from Seer Figure 2; rollout lengths span hundreds to ~100k tokens across reasoning workloads.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73152"/>
            <a:ext cx="8595360" cy="438912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l"/>
            <a:r>
              <a:rPr sz="2300" b="1" i="0" dirty="0">
                <a:solidFill>
                  <a:srgbClr val="FFFFFF"/>
                </a:solidFill>
                <a:latin typeface="Calibri"/>
              </a:rPr>
              <a:t>Characteristic 2: Synchronization Turns Tails into Bubbles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84632"/>
            <a:ext cx="8595360" cy="201168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1300" i="1">
                <a:solidFill>
                  <a:srgbClr val="CBECEF"/>
                </a:solidFill>
                <a:latin typeface="Calibri"/>
              </a:rPr>
              <a:t>Fast rollout workers finish early, SM utilization drops, and the step waits at the synchronization barrier.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7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84048" y="932688"/>
            <a:ext cx="4681728" cy="3383280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384048" y="932688"/>
            <a:ext cx="4681728" cy="310896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34924" y="979854"/>
            <a:ext cx="434340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Calibri"/>
              </a:rPr>
              <a:t>Rollout bubbles appear before every barrier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3504" y="1353312"/>
            <a:ext cx="4206240" cy="14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Short responses finish early; the batch waits for the long tail.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58368" y="1627632"/>
            <a:ext cx="109728" cy="82296"/>
          </a:xfrm>
          <a:prstGeom prst="rect">
            <a:avLst/>
          </a:prstGeom>
          <a:solidFill>
            <a:srgbClr val="18A999"/>
          </a:solidFill>
          <a:ln w="10160">
            <a:solidFill>
              <a:srgbClr val="18A9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04672" y="1591056"/>
            <a:ext cx="7863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Rollout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618488" y="1627632"/>
            <a:ext cx="109728" cy="82296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1764792" y="1591056"/>
            <a:ext cx="7863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Reward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542032" y="1627632"/>
            <a:ext cx="109728" cy="82296"/>
          </a:xfrm>
          <a:prstGeom prst="rect">
            <a:avLst/>
          </a:prstGeom>
          <a:solidFill>
            <a:srgbClr val="2E62B2"/>
          </a:solidFill>
          <a:ln w="10160">
            <a:solidFill>
              <a:srgbClr val="2E6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2" name="TextBox 51"/>
          <p:cNvSpPr txBox="1"/>
          <p:nvPr/>
        </p:nvSpPr>
        <p:spPr>
          <a:xfrm>
            <a:off x="2688336" y="1591056"/>
            <a:ext cx="7863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Train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337560" y="1627632"/>
            <a:ext cx="109728" cy="82296"/>
          </a:xfrm>
          <a:prstGeom prst="rect">
            <a:avLst/>
          </a:prstGeom>
          <a:solidFill>
            <a:schemeClr val="bg1">
              <a:lumMod val="65000"/>
            </a:schemeClr>
          </a:solidFill>
          <a:ln w="10160">
            <a:solidFill>
              <a:srgbClr val="F2C4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3483864" y="1591056"/>
            <a:ext cx="78638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>
                <a:solidFill>
                  <a:srgbClr val="111923"/>
                </a:solidFill>
                <a:latin typeface="Calibri"/>
              </a:rPr>
              <a:t>Idle bubble</a:t>
            </a:r>
          </a:p>
        </p:txBody>
      </p:sp>
      <p:cxnSp>
        <p:nvCxnSpPr>
          <p:cNvPr id="55" name="Connector 54"/>
          <p:cNvCxnSpPr>
            <a:cxnSpLocks/>
          </p:cNvCxnSpPr>
          <p:nvPr/>
        </p:nvCxnSpPr>
        <p:spPr>
          <a:xfrm>
            <a:off x="838042" y="2011680"/>
            <a:ext cx="3427586" cy="0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78761" y="1914089"/>
            <a:ext cx="641907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sz="1200" b="0" i="0" dirty="0">
                <a:solidFill>
                  <a:srgbClr val="817E76"/>
                </a:solidFill>
                <a:latin typeface="Calibri"/>
              </a:rPr>
              <a:t>GPU</a:t>
            </a:r>
            <a:r>
              <a:rPr sz="1200" b="0" i="0" dirty="0">
                <a:solidFill>
                  <a:srgbClr val="817E76"/>
                </a:solidFill>
                <a:latin typeface="Calibri"/>
              </a:rPr>
              <a:t>1</a:t>
            </a:r>
          </a:p>
        </p:txBody>
      </p:sp>
      <p:cxnSp>
        <p:nvCxnSpPr>
          <p:cNvPr id="57" name="Connector 56"/>
          <p:cNvCxnSpPr>
            <a:cxnSpLocks/>
          </p:cNvCxnSpPr>
          <p:nvPr/>
        </p:nvCxnSpPr>
        <p:spPr>
          <a:xfrm flipV="1">
            <a:off x="838042" y="2278997"/>
            <a:ext cx="3427586" cy="7003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>
            <a:cxnSpLocks/>
          </p:cNvCxnSpPr>
          <p:nvPr/>
        </p:nvCxnSpPr>
        <p:spPr>
          <a:xfrm>
            <a:off x="838042" y="2560320"/>
            <a:ext cx="3427586" cy="27432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>
            <a:cxnSpLocks/>
          </p:cNvCxnSpPr>
          <p:nvPr/>
        </p:nvCxnSpPr>
        <p:spPr>
          <a:xfrm>
            <a:off x="838042" y="2834640"/>
            <a:ext cx="3427586" cy="0"/>
          </a:xfrm>
          <a:prstGeom prst="line">
            <a:avLst/>
          </a:prstGeom>
          <a:ln w="6350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892906" y="1938528"/>
            <a:ext cx="1170432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892906" y="2212848"/>
            <a:ext cx="548640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892906" y="2487168"/>
            <a:ext cx="841248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892906" y="2761488"/>
            <a:ext cx="685800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2154778" y="1847088"/>
            <a:ext cx="91440" cy="1078992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ectangle 76"/>
          <p:cNvSpPr/>
          <p:nvPr/>
        </p:nvSpPr>
        <p:spPr>
          <a:xfrm>
            <a:off x="2374233" y="1847088"/>
            <a:ext cx="91440" cy="10789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8" name="Rectangle 77"/>
          <p:cNvSpPr/>
          <p:nvPr/>
        </p:nvSpPr>
        <p:spPr>
          <a:xfrm>
            <a:off x="2577482" y="1938528"/>
            <a:ext cx="621792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Rectangle 78"/>
          <p:cNvSpPr/>
          <p:nvPr/>
        </p:nvSpPr>
        <p:spPr>
          <a:xfrm>
            <a:off x="2577482" y="2212848"/>
            <a:ext cx="438912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Rectangle 79"/>
          <p:cNvSpPr/>
          <p:nvPr/>
        </p:nvSpPr>
        <p:spPr>
          <a:xfrm>
            <a:off x="2577482" y="2487168"/>
            <a:ext cx="566928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ectangle 80"/>
          <p:cNvSpPr/>
          <p:nvPr/>
        </p:nvSpPr>
        <p:spPr>
          <a:xfrm>
            <a:off x="2577482" y="2761488"/>
            <a:ext cx="1170432" cy="128016"/>
          </a:xfrm>
          <a:prstGeom prst="rect">
            <a:avLst/>
          </a:prstGeom>
          <a:solidFill>
            <a:srgbClr val="18A999"/>
          </a:solidFill>
          <a:ln w="10160">
            <a:solidFill>
              <a:srgbClr val="1680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Rectangle 81"/>
          <p:cNvSpPr/>
          <p:nvPr/>
        </p:nvSpPr>
        <p:spPr>
          <a:xfrm>
            <a:off x="3784489" y="1847088"/>
            <a:ext cx="91440" cy="1078992"/>
          </a:xfrm>
          <a:prstGeom prst="rect">
            <a:avLst/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Rectangle 91"/>
          <p:cNvSpPr/>
          <p:nvPr/>
        </p:nvSpPr>
        <p:spPr>
          <a:xfrm>
            <a:off x="4054237" y="1847088"/>
            <a:ext cx="91440" cy="107899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0160">
            <a:solidFill>
              <a:srgbClr val="A9A6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93" name="Connector 92"/>
          <p:cNvCxnSpPr>
            <a:cxnSpLocks/>
          </p:cNvCxnSpPr>
          <p:nvPr/>
        </p:nvCxnSpPr>
        <p:spPr>
          <a:xfrm>
            <a:off x="2035906" y="2834640"/>
            <a:ext cx="155448" cy="411480"/>
          </a:xfrm>
          <a:prstGeom prst="line">
            <a:avLst/>
          </a:prstGeom>
          <a:ln w="11430">
            <a:solidFill>
              <a:srgbClr val="E07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93"/>
          <p:cNvSpPr/>
          <p:nvPr/>
        </p:nvSpPr>
        <p:spPr>
          <a:xfrm>
            <a:off x="2099914" y="3246120"/>
            <a:ext cx="713232" cy="347472"/>
          </a:xfrm>
          <a:prstGeom prst="roundRect">
            <a:avLst>
              <a:gd name="adj" fmla="val 13000"/>
            </a:avLst>
          </a:prstGeom>
          <a:solidFill>
            <a:srgbClr val="F6F3EC"/>
          </a:solidFill>
          <a:ln w="10160">
            <a:solidFill>
              <a:srgbClr val="E07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TextBox 94"/>
          <p:cNvSpPr txBox="1"/>
          <p:nvPr/>
        </p:nvSpPr>
        <p:spPr>
          <a:xfrm>
            <a:off x="2154778" y="3235545"/>
            <a:ext cx="60350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E07000"/>
                </a:solidFill>
                <a:latin typeface="Calibri"/>
              </a:rPr>
              <a:t>idle
bubble</a:t>
            </a:r>
          </a:p>
        </p:txBody>
      </p:sp>
      <p:cxnSp>
        <p:nvCxnSpPr>
          <p:cNvPr id="96" name="Connector 95"/>
          <p:cNvCxnSpPr>
            <a:cxnSpLocks/>
          </p:cNvCxnSpPr>
          <p:nvPr/>
        </p:nvCxnSpPr>
        <p:spPr>
          <a:xfrm>
            <a:off x="3476041" y="2567324"/>
            <a:ext cx="274320" cy="678796"/>
          </a:xfrm>
          <a:prstGeom prst="line">
            <a:avLst/>
          </a:prstGeom>
          <a:ln w="11430">
            <a:solidFill>
              <a:srgbClr val="E07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3658921" y="3246120"/>
            <a:ext cx="713232" cy="347472"/>
          </a:xfrm>
          <a:prstGeom prst="roundRect">
            <a:avLst>
              <a:gd name="adj" fmla="val 13000"/>
            </a:avLst>
          </a:prstGeom>
          <a:solidFill>
            <a:srgbClr val="F6F3EC"/>
          </a:solidFill>
          <a:ln w="10160">
            <a:solidFill>
              <a:srgbClr val="E07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TextBox 97"/>
          <p:cNvSpPr txBox="1"/>
          <p:nvPr/>
        </p:nvSpPr>
        <p:spPr>
          <a:xfrm>
            <a:off x="3713784" y="3242688"/>
            <a:ext cx="603504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E07000"/>
                </a:solidFill>
                <a:latin typeface="Calibri"/>
              </a:rPr>
              <a:t>idle
bubble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3505" y="3808184"/>
            <a:ext cx="4303680" cy="306615"/>
          </a:xfrm>
          <a:prstGeom prst="rect">
            <a:avLst/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636937" y="3869909"/>
            <a:ext cx="4270248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1" i="0" dirty="0">
                <a:solidFill>
                  <a:srgbClr val="0B5B63"/>
                </a:solidFill>
                <a:latin typeface="Calibri"/>
              </a:rPr>
              <a:t>Barrier turns tail latency into reserved-but-idle GPU time.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413248" y="932688"/>
            <a:ext cx="3364992" cy="3383280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Rectangle 101"/>
          <p:cNvSpPr/>
          <p:nvPr/>
        </p:nvSpPr>
        <p:spPr>
          <a:xfrm>
            <a:off x="5413248" y="932688"/>
            <a:ext cx="3364992" cy="310896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TextBox 102"/>
          <p:cNvSpPr txBox="1"/>
          <p:nvPr/>
        </p:nvSpPr>
        <p:spPr>
          <a:xfrm>
            <a:off x="5577840" y="993552"/>
            <a:ext cx="29260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CBECEF"/>
                </a:solidFill>
                <a:latin typeface="Calibri"/>
              </a:rPr>
              <a:t>SM utilization confirms the bubble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566928" y="4572000"/>
            <a:ext cx="7955279" cy="256032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8" name="TextBox 157"/>
          <p:cNvSpPr txBox="1"/>
          <p:nvPr/>
        </p:nvSpPr>
        <p:spPr>
          <a:xfrm>
            <a:off x="713232" y="4640580"/>
            <a:ext cx="7662672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long-tail rollout -&gt; rollout bubbles -&gt; low SM utilization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5669280" y="1362456"/>
            <a:ext cx="877824" cy="11887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111923"/>
                </a:solidFill>
                <a:latin typeface="Calibri"/>
              </a:rPr>
              <a:t>SM Util. (%)</a:t>
            </a:r>
          </a:p>
        </p:txBody>
      </p:sp>
      <p:cxnSp>
        <p:nvCxnSpPr>
          <p:cNvPr id="160" name="Connector 159"/>
          <p:cNvCxnSpPr/>
          <p:nvPr/>
        </p:nvCxnSpPr>
        <p:spPr>
          <a:xfrm>
            <a:off x="6547104" y="1399032"/>
            <a:ext cx="201168" cy="0"/>
          </a:xfrm>
          <a:prstGeom prst="line">
            <a:avLst/>
          </a:prstGeom>
          <a:ln w="1651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TextBox 160"/>
          <p:cNvSpPr txBox="1"/>
          <p:nvPr/>
        </p:nvSpPr>
        <p:spPr>
          <a:xfrm>
            <a:off x="6784848" y="1344168"/>
            <a:ext cx="60350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111923"/>
                </a:solidFill>
                <a:latin typeface="Calibri"/>
              </a:rPr>
              <a:t>GPU #0</a:t>
            </a:r>
          </a:p>
        </p:txBody>
      </p:sp>
      <p:cxnSp>
        <p:nvCxnSpPr>
          <p:cNvPr id="162" name="Connector 161"/>
          <p:cNvCxnSpPr/>
          <p:nvPr/>
        </p:nvCxnSpPr>
        <p:spPr>
          <a:xfrm>
            <a:off x="7424927" y="1399032"/>
            <a:ext cx="201169" cy="0"/>
          </a:xfrm>
          <a:prstGeom prst="line">
            <a:avLst/>
          </a:prstGeom>
          <a:ln w="1651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7662671" y="1344168"/>
            <a:ext cx="60350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111923"/>
                </a:solidFill>
                <a:latin typeface="Calibri"/>
              </a:rPr>
              <a:t>GPU #2</a:t>
            </a:r>
          </a:p>
        </p:txBody>
      </p:sp>
      <p:cxnSp>
        <p:nvCxnSpPr>
          <p:cNvPr id="164" name="Connector 163"/>
          <p:cNvCxnSpPr/>
          <p:nvPr/>
        </p:nvCxnSpPr>
        <p:spPr>
          <a:xfrm>
            <a:off x="6547104" y="1572768"/>
            <a:ext cx="201168" cy="0"/>
          </a:xfrm>
          <a:prstGeom prst="line">
            <a:avLst/>
          </a:prstGeom>
          <a:ln w="16510">
            <a:solidFill>
              <a:srgbClr val="3FA35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6784848" y="1517904"/>
            <a:ext cx="60350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111923"/>
                </a:solidFill>
                <a:latin typeface="Calibri"/>
              </a:rPr>
              <a:t>GPU #4</a:t>
            </a:r>
          </a:p>
        </p:txBody>
      </p:sp>
      <p:cxnSp>
        <p:nvCxnSpPr>
          <p:cNvPr id="166" name="Connector 165"/>
          <p:cNvCxnSpPr/>
          <p:nvPr/>
        </p:nvCxnSpPr>
        <p:spPr>
          <a:xfrm>
            <a:off x="7424927" y="1572768"/>
            <a:ext cx="201169" cy="0"/>
          </a:xfrm>
          <a:prstGeom prst="line">
            <a:avLst/>
          </a:prstGeom>
          <a:ln w="1651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TextBox 166"/>
          <p:cNvSpPr txBox="1"/>
          <p:nvPr/>
        </p:nvSpPr>
        <p:spPr>
          <a:xfrm>
            <a:off x="7662671" y="1517904"/>
            <a:ext cx="60350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111923"/>
                </a:solidFill>
                <a:latin typeface="Calibri"/>
              </a:rPr>
              <a:t>GPU #6</a:t>
            </a:r>
          </a:p>
        </p:txBody>
      </p:sp>
      <p:cxnSp>
        <p:nvCxnSpPr>
          <p:cNvPr id="168" name="Connector 167"/>
          <p:cNvCxnSpPr/>
          <p:nvPr/>
        </p:nvCxnSpPr>
        <p:spPr>
          <a:xfrm>
            <a:off x="5989320" y="3054096"/>
            <a:ext cx="2359151" cy="0"/>
          </a:xfrm>
          <a:prstGeom prst="line">
            <a:avLst/>
          </a:prstGeom>
          <a:ln w="5715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5687568" y="2999232"/>
            <a:ext cx="23774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1200" b="0">
                <a:solidFill>
                  <a:srgbClr val="817E76"/>
                </a:solidFill>
                <a:latin typeface="Calibri"/>
              </a:rPr>
              <a:t>0</a:t>
            </a:r>
          </a:p>
        </p:txBody>
      </p:sp>
      <p:cxnSp>
        <p:nvCxnSpPr>
          <p:cNvPr id="170" name="Connector 169"/>
          <p:cNvCxnSpPr/>
          <p:nvPr/>
        </p:nvCxnSpPr>
        <p:spPr>
          <a:xfrm>
            <a:off x="5989320" y="2423160"/>
            <a:ext cx="2359151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687568" y="2368296"/>
            <a:ext cx="23774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1200" b="0">
                <a:solidFill>
                  <a:srgbClr val="817E76"/>
                </a:solidFill>
                <a:latin typeface="Calibri"/>
              </a:rPr>
              <a:t>50</a:t>
            </a:r>
          </a:p>
        </p:txBody>
      </p:sp>
      <p:cxnSp>
        <p:nvCxnSpPr>
          <p:cNvPr id="172" name="Connector 171"/>
          <p:cNvCxnSpPr/>
          <p:nvPr/>
        </p:nvCxnSpPr>
        <p:spPr>
          <a:xfrm>
            <a:off x="5989320" y="1792224"/>
            <a:ext cx="2359151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5687568" y="1737360"/>
            <a:ext cx="237744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1200" b="0">
                <a:solidFill>
                  <a:srgbClr val="817E76"/>
                </a:solidFill>
                <a:latin typeface="Calibri"/>
              </a:rPr>
              <a:t>100</a:t>
            </a:r>
          </a:p>
        </p:txBody>
      </p:sp>
      <p:cxnSp>
        <p:nvCxnSpPr>
          <p:cNvPr id="174" name="Connector 173"/>
          <p:cNvCxnSpPr/>
          <p:nvPr/>
        </p:nvCxnSpPr>
        <p:spPr>
          <a:xfrm flipV="1">
            <a:off x="5989320" y="1792224"/>
            <a:ext cx="0" cy="1261872"/>
          </a:xfrm>
          <a:prstGeom prst="line">
            <a:avLst/>
          </a:prstGeom>
          <a:ln w="4445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TextBox 174"/>
          <p:cNvSpPr txBox="1"/>
          <p:nvPr/>
        </p:nvSpPr>
        <p:spPr>
          <a:xfrm>
            <a:off x="5843016" y="3127248"/>
            <a:ext cx="292608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00" b="0">
                <a:solidFill>
                  <a:srgbClr val="817E76"/>
                </a:solidFill>
                <a:latin typeface="Calibri"/>
              </a:rPr>
              <a:t>0</a:t>
            </a:r>
          </a:p>
        </p:txBody>
      </p:sp>
      <p:cxnSp>
        <p:nvCxnSpPr>
          <p:cNvPr id="176" name="Connector 175"/>
          <p:cNvCxnSpPr/>
          <p:nvPr/>
        </p:nvCxnSpPr>
        <p:spPr>
          <a:xfrm flipV="1">
            <a:off x="6775704" y="1792224"/>
            <a:ext cx="0" cy="1261872"/>
          </a:xfrm>
          <a:prstGeom prst="line">
            <a:avLst/>
          </a:prstGeom>
          <a:ln w="4445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TextBox 176"/>
          <p:cNvSpPr txBox="1"/>
          <p:nvPr/>
        </p:nvSpPr>
        <p:spPr>
          <a:xfrm>
            <a:off x="6629400" y="3127248"/>
            <a:ext cx="292608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00" b="0">
                <a:solidFill>
                  <a:srgbClr val="817E76"/>
                </a:solidFill>
                <a:latin typeface="Calibri"/>
              </a:rPr>
              <a:t>100</a:t>
            </a:r>
          </a:p>
        </p:txBody>
      </p:sp>
      <p:cxnSp>
        <p:nvCxnSpPr>
          <p:cNvPr id="178" name="Connector 177"/>
          <p:cNvCxnSpPr/>
          <p:nvPr/>
        </p:nvCxnSpPr>
        <p:spPr>
          <a:xfrm flipV="1">
            <a:off x="7562088" y="1792224"/>
            <a:ext cx="0" cy="1261872"/>
          </a:xfrm>
          <a:prstGeom prst="line">
            <a:avLst/>
          </a:prstGeom>
          <a:ln w="4445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7415783" y="3127248"/>
            <a:ext cx="292608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00" b="0">
                <a:solidFill>
                  <a:srgbClr val="817E76"/>
                </a:solidFill>
                <a:latin typeface="Calibri"/>
              </a:rPr>
              <a:t>200</a:t>
            </a:r>
          </a:p>
        </p:txBody>
      </p:sp>
      <p:cxnSp>
        <p:nvCxnSpPr>
          <p:cNvPr id="180" name="Connector 179"/>
          <p:cNvCxnSpPr/>
          <p:nvPr/>
        </p:nvCxnSpPr>
        <p:spPr>
          <a:xfrm flipV="1">
            <a:off x="8348471" y="1792224"/>
            <a:ext cx="0" cy="1261872"/>
          </a:xfrm>
          <a:prstGeom prst="line">
            <a:avLst/>
          </a:prstGeom>
          <a:ln w="4445">
            <a:solidFill>
              <a:srgbClr val="ECE7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TextBox 180"/>
          <p:cNvSpPr txBox="1"/>
          <p:nvPr/>
        </p:nvSpPr>
        <p:spPr>
          <a:xfrm>
            <a:off x="8202167" y="3127248"/>
            <a:ext cx="292608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00" b="0">
                <a:solidFill>
                  <a:srgbClr val="817E76"/>
                </a:solidFill>
                <a:latin typeface="Calibri"/>
              </a:rPr>
              <a:t>300</a:t>
            </a:r>
          </a:p>
        </p:txBody>
      </p:sp>
      <p:cxnSp>
        <p:nvCxnSpPr>
          <p:cNvPr id="182" name="Connector 181"/>
          <p:cNvCxnSpPr/>
          <p:nvPr/>
        </p:nvCxnSpPr>
        <p:spPr>
          <a:xfrm>
            <a:off x="5989320" y="3054096"/>
            <a:ext cx="2359151" cy="0"/>
          </a:xfrm>
          <a:prstGeom prst="line">
            <a:avLst/>
          </a:prstGeom>
          <a:ln w="10160">
            <a:solidFill>
              <a:srgbClr val="817E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Connector 182"/>
          <p:cNvCxnSpPr/>
          <p:nvPr/>
        </p:nvCxnSpPr>
        <p:spPr>
          <a:xfrm flipV="1">
            <a:off x="5989320" y="1792224"/>
            <a:ext cx="0" cy="1261872"/>
          </a:xfrm>
          <a:prstGeom prst="line">
            <a:avLst/>
          </a:prstGeom>
          <a:ln w="10160">
            <a:solidFill>
              <a:srgbClr val="817E7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6812280" y="3273552"/>
            <a:ext cx="731520" cy="1097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200" b="1">
                <a:solidFill>
                  <a:srgbClr val="111923"/>
                </a:solidFill>
                <a:latin typeface="Calibri"/>
              </a:rPr>
              <a:t>Time (s)</a:t>
            </a:r>
          </a:p>
        </p:txBody>
      </p:sp>
      <p:cxnSp>
        <p:nvCxnSpPr>
          <p:cNvPr id="185" name="Connector 184"/>
          <p:cNvCxnSpPr/>
          <p:nvPr/>
        </p:nvCxnSpPr>
        <p:spPr>
          <a:xfrm>
            <a:off x="5989320" y="2069835"/>
            <a:ext cx="235915" cy="0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ctor 185"/>
          <p:cNvCxnSpPr/>
          <p:nvPr/>
        </p:nvCxnSpPr>
        <p:spPr>
          <a:xfrm>
            <a:off x="6225235" y="2069835"/>
            <a:ext cx="314553" cy="50475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Connector 186"/>
          <p:cNvCxnSpPr/>
          <p:nvPr/>
        </p:nvCxnSpPr>
        <p:spPr>
          <a:xfrm>
            <a:off x="6539788" y="2120310"/>
            <a:ext cx="275235" cy="151425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 187"/>
          <p:cNvCxnSpPr/>
          <p:nvPr/>
        </p:nvCxnSpPr>
        <p:spPr>
          <a:xfrm>
            <a:off x="6815023" y="2271735"/>
            <a:ext cx="196596" cy="25237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 188"/>
          <p:cNvCxnSpPr/>
          <p:nvPr/>
        </p:nvCxnSpPr>
        <p:spPr>
          <a:xfrm>
            <a:off x="7011619" y="2296972"/>
            <a:ext cx="157277" cy="757124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 189"/>
          <p:cNvCxnSpPr/>
          <p:nvPr/>
        </p:nvCxnSpPr>
        <p:spPr>
          <a:xfrm>
            <a:off x="7168896" y="3054096"/>
            <a:ext cx="1179575" cy="0"/>
          </a:xfrm>
          <a:prstGeom prst="line">
            <a:avLst/>
          </a:prstGeom>
          <a:ln w="19050">
            <a:solidFill>
              <a:srgbClr val="72B7D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Connector 190"/>
          <p:cNvCxnSpPr/>
          <p:nvPr/>
        </p:nvCxnSpPr>
        <p:spPr>
          <a:xfrm>
            <a:off x="5989320" y="2120310"/>
            <a:ext cx="314553" cy="0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Connector 191"/>
          <p:cNvCxnSpPr/>
          <p:nvPr/>
        </p:nvCxnSpPr>
        <p:spPr>
          <a:xfrm>
            <a:off x="6303873" y="2120310"/>
            <a:ext cx="314554" cy="50475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Connector 192"/>
          <p:cNvCxnSpPr/>
          <p:nvPr/>
        </p:nvCxnSpPr>
        <p:spPr>
          <a:xfrm>
            <a:off x="6618427" y="2170785"/>
            <a:ext cx="314553" cy="50475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Connector 193"/>
          <p:cNvCxnSpPr/>
          <p:nvPr/>
        </p:nvCxnSpPr>
        <p:spPr>
          <a:xfrm>
            <a:off x="6932980" y="2221260"/>
            <a:ext cx="157277" cy="25237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Connector 194"/>
          <p:cNvCxnSpPr/>
          <p:nvPr/>
        </p:nvCxnSpPr>
        <p:spPr>
          <a:xfrm>
            <a:off x="7090257" y="2246497"/>
            <a:ext cx="78639" cy="807599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Connector 195"/>
          <p:cNvCxnSpPr/>
          <p:nvPr/>
        </p:nvCxnSpPr>
        <p:spPr>
          <a:xfrm>
            <a:off x="7168896" y="3054096"/>
            <a:ext cx="1179575" cy="0"/>
          </a:xfrm>
          <a:prstGeom prst="line">
            <a:avLst/>
          </a:prstGeom>
          <a:ln w="19050">
            <a:solidFill>
              <a:srgbClr val="E94D3D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Connector 196"/>
          <p:cNvCxnSpPr/>
          <p:nvPr/>
        </p:nvCxnSpPr>
        <p:spPr>
          <a:xfrm>
            <a:off x="5989320" y="2069835"/>
            <a:ext cx="235915" cy="0"/>
          </a:xfrm>
          <a:prstGeom prst="line">
            <a:avLst/>
          </a:prstGeom>
          <a:ln w="19050">
            <a:solidFill>
              <a:srgbClr val="3FA35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Connector 197"/>
          <p:cNvCxnSpPr/>
          <p:nvPr/>
        </p:nvCxnSpPr>
        <p:spPr>
          <a:xfrm>
            <a:off x="6225235" y="2069835"/>
            <a:ext cx="314553" cy="126188"/>
          </a:xfrm>
          <a:prstGeom prst="line">
            <a:avLst/>
          </a:prstGeom>
          <a:ln w="19050">
            <a:solidFill>
              <a:srgbClr val="3FA35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9" name="Connector 198"/>
          <p:cNvCxnSpPr/>
          <p:nvPr/>
        </p:nvCxnSpPr>
        <p:spPr>
          <a:xfrm>
            <a:off x="6539788" y="2196023"/>
            <a:ext cx="117958" cy="858073"/>
          </a:xfrm>
          <a:prstGeom prst="line">
            <a:avLst/>
          </a:prstGeom>
          <a:ln w="19050">
            <a:solidFill>
              <a:srgbClr val="3FA35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 199"/>
          <p:cNvCxnSpPr/>
          <p:nvPr/>
        </p:nvCxnSpPr>
        <p:spPr>
          <a:xfrm>
            <a:off x="6657746" y="3054096"/>
            <a:ext cx="1690725" cy="0"/>
          </a:xfrm>
          <a:prstGeom prst="line">
            <a:avLst/>
          </a:prstGeom>
          <a:ln w="19050">
            <a:solidFill>
              <a:srgbClr val="3FA35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Connector 200"/>
          <p:cNvCxnSpPr/>
          <p:nvPr/>
        </p:nvCxnSpPr>
        <p:spPr>
          <a:xfrm>
            <a:off x="5989320" y="2044598"/>
            <a:ext cx="471830" cy="25237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Connector 201"/>
          <p:cNvCxnSpPr/>
          <p:nvPr/>
        </p:nvCxnSpPr>
        <p:spPr>
          <a:xfrm>
            <a:off x="6461150" y="2069835"/>
            <a:ext cx="314554" cy="25238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 202"/>
          <p:cNvCxnSpPr/>
          <p:nvPr/>
        </p:nvCxnSpPr>
        <p:spPr>
          <a:xfrm>
            <a:off x="6775704" y="2095073"/>
            <a:ext cx="393192" cy="75712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Connector 203"/>
          <p:cNvCxnSpPr/>
          <p:nvPr/>
        </p:nvCxnSpPr>
        <p:spPr>
          <a:xfrm>
            <a:off x="7168896" y="2170785"/>
            <a:ext cx="314553" cy="126187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 204"/>
          <p:cNvCxnSpPr/>
          <p:nvPr/>
        </p:nvCxnSpPr>
        <p:spPr>
          <a:xfrm flipV="1">
            <a:off x="7483449" y="2196023"/>
            <a:ext cx="353873" cy="100949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Connector 205"/>
          <p:cNvCxnSpPr/>
          <p:nvPr/>
        </p:nvCxnSpPr>
        <p:spPr>
          <a:xfrm>
            <a:off x="7837322" y="2196023"/>
            <a:ext cx="196596" cy="25237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Connector 206"/>
          <p:cNvCxnSpPr/>
          <p:nvPr/>
        </p:nvCxnSpPr>
        <p:spPr>
          <a:xfrm>
            <a:off x="8033918" y="2221260"/>
            <a:ext cx="78638" cy="138806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Connector 207"/>
          <p:cNvCxnSpPr/>
          <p:nvPr/>
        </p:nvCxnSpPr>
        <p:spPr>
          <a:xfrm>
            <a:off x="8112556" y="2360066"/>
            <a:ext cx="39319" cy="694030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" name="Connector 208"/>
          <p:cNvCxnSpPr/>
          <p:nvPr/>
        </p:nvCxnSpPr>
        <p:spPr>
          <a:xfrm>
            <a:off x="8151875" y="3054096"/>
            <a:ext cx="196596" cy="0"/>
          </a:xfrm>
          <a:prstGeom prst="line">
            <a:avLst/>
          </a:prstGeom>
          <a:ln w="1905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" name="Rounded Rectangle 209"/>
          <p:cNvSpPr/>
          <p:nvPr/>
        </p:nvSpPr>
        <p:spPr>
          <a:xfrm>
            <a:off x="5705856" y="3803904"/>
            <a:ext cx="2779776" cy="329184"/>
          </a:xfrm>
          <a:prstGeom prst="roundRect">
            <a:avLst>
              <a:gd name="adj" fmla="val 14000"/>
            </a:avLst>
          </a:prstGeom>
          <a:solidFill>
            <a:srgbClr val="F6F3EC"/>
          </a:solidFill>
          <a:ln w="10160">
            <a:solidFill>
              <a:srgbClr val="E07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1" name="TextBox 210"/>
          <p:cNvSpPr txBox="1"/>
          <p:nvPr/>
        </p:nvSpPr>
        <p:spPr>
          <a:xfrm>
            <a:off x="5755701" y="3868776"/>
            <a:ext cx="2620205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1400" b="1" dirty="0">
                <a:solidFill>
                  <a:srgbClr val="E07000"/>
                </a:solidFill>
                <a:latin typeface="Calibri"/>
              </a:rPr>
              <a:t>Finished GPUs drop to</a:t>
            </a:r>
            <a:r>
              <a:rPr lang="en-US" sz="1400" b="1" dirty="0">
                <a:solidFill>
                  <a:srgbClr val="E07000"/>
                </a:solidFill>
                <a:latin typeface="Calibri"/>
              </a:rPr>
              <a:t> ~</a:t>
            </a:r>
            <a:r>
              <a:rPr sz="1400" b="1" dirty="0">
                <a:solidFill>
                  <a:srgbClr val="E07000"/>
                </a:solidFill>
                <a:latin typeface="Calibri"/>
              </a:rPr>
              <a:t>0% SM util.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9FA96B-15E6-33DC-38FA-323A4CC25E1B}"/>
              </a:ext>
            </a:extLst>
          </p:cNvPr>
          <p:cNvSpPr txBox="1"/>
          <p:nvPr/>
        </p:nvSpPr>
        <p:spPr>
          <a:xfrm>
            <a:off x="168631" y="2183630"/>
            <a:ext cx="641907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sz="1200" b="0" i="0" dirty="0">
                <a:solidFill>
                  <a:srgbClr val="817E76"/>
                </a:solidFill>
                <a:latin typeface="Calibri"/>
              </a:rPr>
              <a:t>GPU2</a:t>
            </a:r>
            <a:endParaRPr sz="1200" b="0" i="0" dirty="0">
              <a:solidFill>
                <a:srgbClr val="817E76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0059BB-B848-5DFE-7DDD-21C407873B85}"/>
              </a:ext>
            </a:extLst>
          </p:cNvPr>
          <p:cNvSpPr txBox="1"/>
          <p:nvPr/>
        </p:nvSpPr>
        <p:spPr>
          <a:xfrm>
            <a:off x="158209" y="2456413"/>
            <a:ext cx="641907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sz="1200" b="0" i="0" dirty="0">
                <a:solidFill>
                  <a:srgbClr val="817E76"/>
                </a:solidFill>
                <a:latin typeface="Calibri"/>
              </a:rPr>
              <a:t>GPU3</a:t>
            </a:r>
            <a:endParaRPr sz="1200" b="0" i="0" dirty="0">
              <a:solidFill>
                <a:srgbClr val="817E76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01FDFE-8DCE-A018-E9BC-FF9D401159C8}"/>
              </a:ext>
            </a:extLst>
          </p:cNvPr>
          <p:cNvSpPr txBox="1"/>
          <p:nvPr/>
        </p:nvSpPr>
        <p:spPr>
          <a:xfrm>
            <a:off x="158209" y="2742307"/>
            <a:ext cx="641907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sz="1200" b="0" i="0" dirty="0">
                <a:solidFill>
                  <a:srgbClr val="817E76"/>
                </a:solidFill>
                <a:latin typeface="Calibri"/>
              </a:rPr>
              <a:t>GPU</a:t>
            </a:r>
            <a:r>
              <a:rPr lang="en-US" altLang="zh-CN" sz="1200" b="0" i="0" dirty="0">
                <a:solidFill>
                  <a:srgbClr val="817E76"/>
                </a:solidFill>
                <a:latin typeface="Calibri"/>
              </a:rPr>
              <a:t>4</a:t>
            </a:r>
            <a:endParaRPr sz="1200" b="0" i="0" dirty="0">
              <a:solidFill>
                <a:srgbClr val="817E76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" y="0"/>
            <a:ext cx="9070848" cy="713232"/>
          </a:xfrm>
          <a:prstGeom prst="rect">
            <a:avLst/>
          </a:prstGeom>
          <a:solidFill>
            <a:srgbClr val="0F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28600" y="73152"/>
            <a:ext cx="8595360" cy="438912"/>
          </a:xfrm>
          <a:prstGeom prst="rect">
            <a:avLst/>
          </a:prstGeom>
          <a:noFill/>
        </p:spPr>
        <p:txBody>
          <a:bodyPr wrap="square" lIns="27432" tIns="9144" rIns="27432" bIns="9144" anchor="ctr">
            <a:spAutoFit/>
          </a:bodyPr>
          <a:lstStyle/>
          <a:p>
            <a:pPr algn="l"/>
            <a:r>
              <a:rPr sz="2300" b="1" i="0" dirty="0">
                <a:solidFill>
                  <a:srgbClr val="FFFFFF"/>
                </a:solidFill>
                <a:latin typeface="Calibri"/>
              </a:rPr>
              <a:t>Characteristic 3: Resource Utilization Drops at Scale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84632"/>
            <a:ext cx="8595360" cy="201168"/>
          </a:xfrm>
          <a:prstGeom prst="rect">
            <a:avLst/>
          </a:prstGeom>
          <a:noFill/>
        </p:spPr>
        <p:txBody>
          <a:bodyPr wrap="square" lIns="27432" tIns="9144" rIns="27432" bIns="9144" anchor="t">
            <a:spAutoFit/>
          </a:bodyPr>
          <a:lstStyle/>
          <a:p>
            <a:pPr algn="l"/>
            <a:r>
              <a:rPr sz="1300" i="1">
                <a:solidFill>
                  <a:srgbClr val="CBECEF"/>
                </a:solidFill>
                <a:latin typeface="Calibri"/>
              </a:rPr>
              <a:t>Synchronous on-policy rollout falls far below linear scaling as GPU count grows.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622792" y="4855464"/>
            <a:ext cx="384048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8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84048" y="932688"/>
            <a:ext cx="5897880" cy="3621024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384048" y="932688"/>
            <a:ext cx="5897880" cy="310896"/>
          </a:xfrm>
          <a:prstGeom prst="rect">
            <a:avLst/>
          </a:prstGeom>
          <a:solidFill>
            <a:srgbClr val="0B1620"/>
          </a:solidFill>
          <a:ln w="10160">
            <a:solidFill>
              <a:srgbClr val="0B16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530352" y="1000696"/>
            <a:ext cx="289630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Calibri"/>
              </a:rPr>
              <a:t>Measured Scaling: Synchronous rollout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40080" y="1417320"/>
            <a:ext cx="5385816" cy="14630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400" b="1" i="0">
                <a:solidFill>
                  <a:srgbClr val="111923"/>
                </a:solidFill>
                <a:latin typeface="Calibri"/>
              </a:rPr>
              <a:t>Synchronous on-policy rollout vs. expected linear scaling</a:t>
            </a:r>
          </a:p>
        </p:txBody>
      </p:sp>
      <p:sp>
        <p:nvSpPr>
          <p:cNvPr id="75" name="Rectangle 74"/>
          <p:cNvSpPr/>
          <p:nvPr/>
        </p:nvSpPr>
        <p:spPr>
          <a:xfrm>
            <a:off x="914400" y="1645920"/>
            <a:ext cx="109728" cy="82296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1078992" y="1618488"/>
            <a:ext cx="205740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Qwen3-8B-Think
Avg Len=11k, Max Len=32k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218688" y="1645920"/>
            <a:ext cx="109728" cy="82296"/>
          </a:xfrm>
          <a:prstGeom prst="rect">
            <a:avLst/>
          </a:prstGeom>
          <a:solidFill>
            <a:srgbClr val="78B9D5"/>
          </a:solidFill>
          <a:ln w="10160">
            <a:solidFill>
              <a:srgbClr val="78B9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3383279" y="1618488"/>
            <a:ext cx="201168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111923"/>
                </a:solidFill>
                <a:latin typeface="Calibri"/>
              </a:rPr>
              <a:t>Qwen3-8B-Base
Avg Len=2k, Max Len=32k</a:t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5138928" y="1691640"/>
            <a:ext cx="274320" cy="0"/>
          </a:xfrm>
          <a:prstGeom prst="line">
            <a:avLst/>
          </a:prstGeom>
          <a:ln w="1651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486400" y="1618488"/>
            <a:ext cx="640080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E07000"/>
                </a:solidFill>
                <a:latin typeface="Calibri"/>
              </a:rPr>
              <a:t>Expected
linear</a:t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868680" y="3840479"/>
            <a:ext cx="5212080" cy="0"/>
          </a:xfrm>
          <a:prstGeom prst="line">
            <a:avLst/>
          </a:prstGeom>
          <a:ln w="5715">
            <a:solidFill>
              <a:srgbClr val="D8D2C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57783" y="3785615"/>
            <a:ext cx="2286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0</a:t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868680" y="3401567"/>
            <a:ext cx="5212080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7783" y="3346703"/>
            <a:ext cx="2286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2</a:t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868680" y="2962655"/>
            <a:ext cx="5212080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57783" y="2907791"/>
            <a:ext cx="2286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4</a:t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868680" y="2523743"/>
            <a:ext cx="5212080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557783" y="2468879"/>
            <a:ext cx="2286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6</a:t>
            </a:r>
          </a:p>
        </p:txBody>
      </p:sp>
      <p:cxnSp>
        <p:nvCxnSpPr>
          <p:cNvPr id="89" name="Connector 88"/>
          <p:cNvCxnSpPr/>
          <p:nvPr/>
        </p:nvCxnSpPr>
        <p:spPr>
          <a:xfrm>
            <a:off x="868680" y="2084831"/>
            <a:ext cx="5212080" cy="0"/>
          </a:xfrm>
          <a:prstGeom prst="line">
            <a:avLst/>
          </a:prstGeom>
          <a:ln w="5715">
            <a:solidFill>
              <a:srgbClr val="D8D2C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57783" y="2029967"/>
            <a:ext cx="22860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/>
            <a:r>
              <a:rPr sz="1200" b="0" i="0">
                <a:solidFill>
                  <a:srgbClr val="8B887F"/>
                </a:solidFill>
                <a:latin typeface="Calibri"/>
              </a:rPr>
              <a:t>8</a:t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868680" y="3840479"/>
            <a:ext cx="5212080" cy="0"/>
          </a:xfrm>
          <a:prstGeom prst="line">
            <a:avLst/>
          </a:prstGeom>
          <a:ln w="9525">
            <a:solidFill>
              <a:srgbClr val="8B88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 flipV="1">
            <a:off x="868680" y="2084831"/>
            <a:ext cx="0" cy="1755648"/>
          </a:xfrm>
          <a:prstGeom prst="line">
            <a:avLst/>
          </a:prstGeom>
          <a:ln w="9525">
            <a:solidFill>
              <a:srgbClr val="8B88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 flipV="1">
            <a:off x="1520190" y="3401567"/>
            <a:ext cx="1303020" cy="219456"/>
          </a:xfrm>
          <a:prstGeom prst="line">
            <a:avLst/>
          </a:prstGeom>
          <a:ln w="1651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 flipV="1">
            <a:off x="2823210" y="2962655"/>
            <a:ext cx="1303020" cy="438912"/>
          </a:xfrm>
          <a:prstGeom prst="line">
            <a:avLst/>
          </a:prstGeom>
          <a:ln w="1651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 flipV="1">
            <a:off x="4126230" y="2084831"/>
            <a:ext cx="1303020" cy="877824"/>
          </a:xfrm>
          <a:prstGeom prst="line">
            <a:avLst/>
          </a:prstGeom>
          <a:ln w="16510">
            <a:solidFill>
              <a:srgbClr val="E07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1488186" y="3589019"/>
            <a:ext cx="64008" cy="64008"/>
          </a:xfrm>
          <a:prstGeom prst="roundRect">
            <a:avLst>
              <a:gd name="adj" fmla="val 14000"/>
            </a:avLst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Rounded Rectangle 97"/>
          <p:cNvSpPr/>
          <p:nvPr/>
        </p:nvSpPr>
        <p:spPr>
          <a:xfrm>
            <a:off x="2791206" y="3369563"/>
            <a:ext cx="64008" cy="64008"/>
          </a:xfrm>
          <a:prstGeom prst="roundRect">
            <a:avLst>
              <a:gd name="adj" fmla="val 14000"/>
            </a:avLst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TextBox 98"/>
          <p:cNvSpPr txBox="1"/>
          <p:nvPr/>
        </p:nvSpPr>
        <p:spPr>
          <a:xfrm>
            <a:off x="2658618" y="3218687"/>
            <a:ext cx="32918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E07000"/>
                </a:solidFill>
                <a:latin typeface="Calibri"/>
              </a:rPr>
              <a:t>2x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4094226" y="2930651"/>
            <a:ext cx="64008" cy="64008"/>
          </a:xfrm>
          <a:prstGeom prst="roundRect">
            <a:avLst>
              <a:gd name="adj" fmla="val 14000"/>
            </a:avLst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TextBox 100"/>
          <p:cNvSpPr txBox="1"/>
          <p:nvPr/>
        </p:nvSpPr>
        <p:spPr>
          <a:xfrm>
            <a:off x="3961638" y="2779775"/>
            <a:ext cx="32918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E07000"/>
                </a:solidFill>
                <a:latin typeface="Calibri"/>
              </a:rPr>
              <a:t>4x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5397246" y="2052827"/>
            <a:ext cx="64008" cy="64008"/>
          </a:xfrm>
          <a:prstGeom prst="roundRect">
            <a:avLst>
              <a:gd name="adj" fmla="val 14000"/>
            </a:avLst>
          </a:prstGeom>
          <a:solidFill>
            <a:srgbClr val="E07000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4" name="Rectangle 103"/>
          <p:cNvSpPr/>
          <p:nvPr/>
        </p:nvSpPr>
        <p:spPr>
          <a:xfrm>
            <a:off x="1319022" y="3616634"/>
            <a:ext cx="164592" cy="223845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Rectangle 105"/>
          <p:cNvSpPr/>
          <p:nvPr/>
        </p:nvSpPr>
        <p:spPr>
          <a:xfrm>
            <a:off x="1556766" y="3621023"/>
            <a:ext cx="164592" cy="219456"/>
          </a:xfrm>
          <a:prstGeom prst="rect">
            <a:avLst/>
          </a:prstGeom>
          <a:solidFill>
            <a:srgbClr val="78B9D5"/>
          </a:solidFill>
          <a:ln w="10160">
            <a:solidFill>
              <a:srgbClr val="78B9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1337310" y="3913631"/>
            <a:ext cx="365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16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2622042" y="3495934"/>
            <a:ext cx="164592" cy="344545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0" name="TextBox 109"/>
          <p:cNvSpPr txBox="1"/>
          <p:nvPr/>
        </p:nvSpPr>
        <p:spPr>
          <a:xfrm>
            <a:off x="2494026" y="3349630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1.57x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2859786" y="3563965"/>
            <a:ext cx="164592" cy="276514"/>
          </a:xfrm>
          <a:prstGeom prst="rect">
            <a:avLst/>
          </a:prstGeom>
          <a:solidFill>
            <a:srgbClr val="78B9D5"/>
          </a:solidFill>
          <a:ln w="10160">
            <a:solidFill>
              <a:srgbClr val="78B9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TextBox 111"/>
          <p:cNvSpPr txBox="1"/>
          <p:nvPr/>
        </p:nvSpPr>
        <p:spPr>
          <a:xfrm>
            <a:off x="2731770" y="3417661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1.26x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640329" y="3913631"/>
            <a:ext cx="365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32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3925062" y="3333536"/>
            <a:ext cx="164592" cy="506943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TextBox 114"/>
          <p:cNvSpPr txBox="1"/>
          <p:nvPr/>
        </p:nvSpPr>
        <p:spPr>
          <a:xfrm>
            <a:off x="3797046" y="3187232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2.31x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4162806" y="3515685"/>
            <a:ext cx="164592" cy="324794"/>
          </a:xfrm>
          <a:prstGeom prst="rect">
            <a:avLst/>
          </a:prstGeom>
          <a:solidFill>
            <a:srgbClr val="78B9D5"/>
          </a:solidFill>
          <a:ln w="10160">
            <a:solidFill>
              <a:srgbClr val="78B9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TextBox 116"/>
          <p:cNvSpPr txBox="1"/>
          <p:nvPr/>
        </p:nvSpPr>
        <p:spPr>
          <a:xfrm>
            <a:off x="4034790" y="3369381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1.48x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943350" y="3913631"/>
            <a:ext cx="365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64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5228082" y="3057022"/>
            <a:ext cx="164592" cy="783457"/>
          </a:xfrm>
          <a:prstGeom prst="rect">
            <a:avLst/>
          </a:prstGeom>
          <a:solidFill>
            <a:srgbClr val="0E8793"/>
          </a:solidFill>
          <a:ln w="10160">
            <a:solidFill>
              <a:srgbClr val="0E87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Rectangle 120"/>
          <p:cNvSpPr/>
          <p:nvPr/>
        </p:nvSpPr>
        <p:spPr>
          <a:xfrm>
            <a:off x="5465826" y="3478377"/>
            <a:ext cx="164592" cy="362102"/>
          </a:xfrm>
          <a:prstGeom prst="rect">
            <a:avLst/>
          </a:prstGeom>
          <a:solidFill>
            <a:srgbClr val="78B9D5"/>
          </a:solidFill>
          <a:ln w="10160">
            <a:solidFill>
              <a:srgbClr val="78B9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2" name="TextBox 121"/>
          <p:cNvSpPr txBox="1"/>
          <p:nvPr/>
        </p:nvSpPr>
        <p:spPr>
          <a:xfrm>
            <a:off x="5337810" y="3332073"/>
            <a:ext cx="4206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111923"/>
                </a:solidFill>
                <a:latin typeface="Calibri"/>
              </a:rPr>
              <a:t>1.65x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246370" y="3913631"/>
            <a:ext cx="36576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128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880360" y="4123943"/>
            <a:ext cx="118872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111923"/>
                </a:solidFill>
                <a:latin typeface="Calibri"/>
              </a:rPr>
              <a:t>GPU Count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4754880" y="2607467"/>
            <a:ext cx="1097280" cy="310896"/>
          </a:xfrm>
          <a:prstGeom prst="roundRect">
            <a:avLst>
              <a:gd name="adj" fmla="val 14000"/>
            </a:avLst>
          </a:prstGeom>
          <a:solidFill>
            <a:srgbClr val="F6F3EC"/>
          </a:solidFill>
          <a:ln w="10160">
            <a:solidFill>
              <a:srgbClr val="E07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6" name="TextBox 125"/>
          <p:cNvSpPr txBox="1"/>
          <p:nvPr/>
        </p:nvSpPr>
        <p:spPr>
          <a:xfrm>
            <a:off x="4856321" y="2655414"/>
            <a:ext cx="877824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 dirty="0">
                <a:solidFill>
                  <a:srgbClr val="E07000"/>
                </a:solidFill>
                <a:latin typeface="Calibri"/>
              </a:rPr>
              <a:t>large gap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713232" y="4279392"/>
            <a:ext cx="5074920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0B5B63"/>
                </a:solidFill>
                <a:latin typeface="Calibri"/>
              </a:rPr>
              <a:t>At 128 GPUs: Qwen3-8B-Think 3.57x, Qwen3-8B-Base 1.65x; ideal is 8x.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6473952" y="932688"/>
            <a:ext cx="2258568" cy="3621024"/>
          </a:xfrm>
          <a:prstGeom prst="rect">
            <a:avLst/>
          </a:prstGeom>
          <a:solidFill>
            <a:srgbClr val="FFFFFF"/>
          </a:solidFill>
          <a:ln w="1016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0" name="Rectangle 129"/>
          <p:cNvSpPr/>
          <p:nvPr/>
        </p:nvSpPr>
        <p:spPr>
          <a:xfrm>
            <a:off x="6473952" y="932688"/>
            <a:ext cx="2258568" cy="310896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TextBox 130"/>
          <p:cNvSpPr txBox="1"/>
          <p:nvPr/>
        </p:nvSpPr>
        <p:spPr>
          <a:xfrm>
            <a:off x="6622463" y="978408"/>
            <a:ext cx="2043765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400" b="1" i="0" dirty="0">
                <a:solidFill>
                  <a:srgbClr val="CBECEF"/>
                </a:solidFill>
                <a:latin typeface="Calibri"/>
              </a:rPr>
              <a:t>Why scal</a:t>
            </a:r>
            <a:r>
              <a:rPr lang="en-US" sz="1400" b="1" i="0" dirty="0">
                <a:solidFill>
                  <a:srgbClr val="CBECEF"/>
                </a:solidFill>
                <a:latin typeface="Calibri"/>
              </a:rPr>
              <a:t>ing</a:t>
            </a:r>
            <a:r>
              <a:rPr sz="1400" b="1" i="0" dirty="0">
                <a:solidFill>
                  <a:srgbClr val="CBECEF"/>
                </a:solidFill>
                <a:latin typeface="Calibri"/>
              </a:rPr>
              <a:t> makes it worse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537960" y="1416916"/>
            <a:ext cx="189280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111923"/>
                </a:solidFill>
                <a:latin typeface="Calibri"/>
              </a:rPr>
              <a:t>1. More rollout slots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6557676" y="1616265"/>
            <a:ext cx="2026902" cy="3693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lvl="0"/>
            <a:r>
              <a:rPr lang="en-CN" sz="1200" dirty="0">
                <a:solidFill>
                  <a:srgbClr val="111923"/>
                </a:solidFill>
                <a:latin typeface="Calibri"/>
              </a:rPr>
              <a:t>With more GPUs, </a:t>
            </a:r>
          </a:p>
          <a:p>
            <a:pPr lvl="0"/>
            <a:r>
              <a:rPr lang="en-CN" sz="1200" dirty="0">
                <a:solidFill>
                  <a:srgbClr val="111923"/>
                </a:solidFill>
                <a:latin typeface="Calibri"/>
              </a:rPr>
              <a:t>tail latency becomes more likely.</a:t>
            </a:r>
          </a:p>
        </p:txBody>
      </p:sp>
      <p:sp>
        <p:nvSpPr>
          <p:cNvPr id="134" name="Rounded Rectangle 133"/>
          <p:cNvSpPr/>
          <p:nvPr/>
        </p:nvSpPr>
        <p:spPr>
          <a:xfrm>
            <a:off x="6656832" y="2055112"/>
            <a:ext cx="1892807" cy="384048"/>
          </a:xfrm>
          <a:prstGeom prst="roundRect">
            <a:avLst>
              <a:gd name="adj" fmla="val 14000"/>
            </a:avLst>
          </a:prstGeom>
          <a:solidFill>
            <a:srgbClr val="DCEEEF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TextBox 134"/>
          <p:cNvSpPr txBox="1"/>
          <p:nvPr/>
        </p:nvSpPr>
        <p:spPr>
          <a:xfrm>
            <a:off x="6711696" y="2176272"/>
            <a:ext cx="1783080" cy="1828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0B5B63"/>
                </a:solidFill>
                <a:latin typeface="Calibri"/>
              </a:rPr>
              <a:t>P(any tail)=1-(1-p)^N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6839712" y="2539744"/>
            <a:ext cx="152704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>
                <a:solidFill>
                  <a:srgbClr val="8B887F"/>
                </a:solidFill>
                <a:latin typeface="Calibri"/>
              </a:rPr>
              <a:t>N grows with GPU count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558429" y="2918968"/>
            <a:ext cx="1892807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1" i="0" dirty="0">
                <a:solidFill>
                  <a:srgbClr val="111923"/>
                </a:solidFill>
                <a:latin typeface="Calibri"/>
              </a:rPr>
              <a:t>2. Barrier amplifies tails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551961" y="3271766"/>
            <a:ext cx="2206501" cy="3693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sz="1200" b="0" i="0" dirty="0">
                <a:solidFill>
                  <a:srgbClr val="111923"/>
                </a:solidFill>
                <a:latin typeface="Calibri"/>
              </a:rPr>
              <a:t>All workers wait for</a:t>
            </a:r>
            <a:r>
              <a:rPr lang="en-US" sz="1200" b="0" i="0" dirty="0">
                <a:solidFill>
                  <a:srgbClr val="111923"/>
                </a:solidFill>
                <a:latin typeface="Calibri"/>
              </a:rPr>
              <a:t> </a:t>
            </a:r>
            <a:r>
              <a:rPr sz="1200" b="0" i="0" dirty="0">
                <a:solidFill>
                  <a:srgbClr val="111923"/>
                </a:solidFill>
                <a:latin typeface="Calibri"/>
              </a:rPr>
              <a:t>slowest rollout </a:t>
            </a:r>
            <a:endParaRPr lang="en-US" sz="1200" b="0" i="0" dirty="0">
              <a:solidFill>
                <a:srgbClr val="111923"/>
              </a:solidFill>
              <a:latin typeface="Calibri"/>
            </a:endParaRPr>
          </a:p>
          <a:p>
            <a:pPr algn="l"/>
            <a:r>
              <a:rPr sz="1200" b="0" i="0" dirty="0">
                <a:solidFill>
                  <a:srgbClr val="111923"/>
                </a:solidFill>
                <a:latin typeface="Calibri"/>
              </a:rPr>
              <a:t>before reward</a:t>
            </a:r>
            <a:r>
              <a:rPr lang="en-US" sz="1200" dirty="0">
                <a:solidFill>
                  <a:srgbClr val="111923"/>
                </a:solidFill>
                <a:latin typeface="Calibri"/>
              </a:rPr>
              <a:t> </a:t>
            </a:r>
            <a:r>
              <a:rPr sz="1200" b="0" i="0" dirty="0">
                <a:solidFill>
                  <a:srgbClr val="111923"/>
                </a:solidFill>
                <a:latin typeface="Calibri"/>
              </a:rPr>
              <a:t>and policy update.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384048" y="4572000"/>
            <a:ext cx="8348472" cy="237744"/>
          </a:xfrm>
          <a:prstGeom prst="rect">
            <a:avLst/>
          </a:prstGeom>
          <a:solidFill>
            <a:srgbClr val="0B5B63"/>
          </a:solidFill>
          <a:ln w="10160">
            <a:solidFill>
              <a:srgbClr val="0B5B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TextBox 145"/>
          <p:cNvSpPr txBox="1"/>
          <p:nvPr/>
        </p:nvSpPr>
        <p:spPr>
          <a:xfrm>
            <a:off x="566928" y="4640580"/>
            <a:ext cx="797356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CBECEF"/>
                </a:solidFill>
                <a:latin typeface="Calibri"/>
              </a:rPr>
              <a:t>Synchronous rollout preserves on-policy semantics, but exposes scale-dependent idle bubbles.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28600" y="4901184"/>
            <a:ext cx="1468351" cy="9695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630" b="0" i="0" dirty="0">
                <a:solidFill>
                  <a:srgbClr val="8B887F"/>
                </a:solidFill>
                <a:latin typeface="Calibri"/>
              </a:rPr>
              <a:t>Note: </a:t>
            </a:r>
            <a:r>
              <a:rPr sz="630" b="0" i="0" dirty="0">
                <a:solidFill>
                  <a:srgbClr val="8B887F"/>
                </a:solidFill>
                <a:latin typeface="Calibri"/>
              </a:rPr>
              <a:t>Base is renormalized so 16 GPUs = 1.0.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1252728" y="3456432"/>
            <a:ext cx="56692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sz="1200" b="1" i="0">
                <a:solidFill>
                  <a:srgbClr val="111923"/>
                </a:solidFill>
                <a:latin typeface="Calibri"/>
              </a:rPr>
              <a:t>~1.0x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4695B6-A751-C3F9-F00B-01EE94A35C51}"/>
              </a:ext>
            </a:extLst>
          </p:cNvPr>
          <p:cNvSpPr txBox="1"/>
          <p:nvPr/>
        </p:nvSpPr>
        <p:spPr>
          <a:xfrm>
            <a:off x="5140452" y="2900164"/>
            <a:ext cx="347852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200" b="1" i="0" dirty="0">
                <a:solidFill>
                  <a:srgbClr val="111923"/>
                </a:solidFill>
                <a:latin typeface="Calibri"/>
              </a:rPr>
              <a:t>3.</a:t>
            </a:r>
            <a:r>
              <a:rPr sz="1200" b="1" i="0" dirty="0">
                <a:solidFill>
                  <a:srgbClr val="111923"/>
                </a:solidFill>
                <a:latin typeface="Calibri"/>
              </a:rPr>
              <a:t>5</a:t>
            </a:r>
            <a:r>
              <a:rPr lang="en-US" sz="1200" b="1" i="0" dirty="0">
                <a:solidFill>
                  <a:srgbClr val="111923"/>
                </a:solidFill>
                <a:latin typeface="Calibri"/>
              </a:rPr>
              <a:t>7</a:t>
            </a:r>
            <a:r>
              <a:rPr sz="1200" b="1" i="0" dirty="0">
                <a:solidFill>
                  <a:srgbClr val="111923"/>
                </a:solidFill>
                <a:latin typeface="Calibri"/>
              </a:rPr>
              <a:t>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02E8F-1DF5-FEE5-FB4F-3CE75BB92231}"/>
              </a:ext>
            </a:extLst>
          </p:cNvPr>
          <p:cNvSpPr txBox="1"/>
          <p:nvPr/>
        </p:nvSpPr>
        <p:spPr>
          <a:xfrm rot="16200000">
            <a:off x="66208" y="2687441"/>
            <a:ext cx="940129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1200" b="1" i="0" dirty="0">
                <a:solidFill>
                  <a:srgbClr val="111923"/>
                </a:solidFill>
                <a:latin typeface="Calibri"/>
              </a:rPr>
              <a:t>Relative</a:t>
            </a:r>
            <a:r>
              <a:rPr sz="1200" b="1" i="0" dirty="0">
                <a:solidFill>
                  <a:srgbClr val="111923"/>
                </a:solidFill>
                <a:latin typeface="Calibri"/>
              </a:rPr>
              <a:t> </a:t>
            </a:r>
            <a:r>
              <a:rPr lang="en-US" sz="1200" b="1" i="0" dirty="0" err="1">
                <a:solidFill>
                  <a:srgbClr val="111923"/>
                </a:solidFill>
                <a:latin typeface="Calibri"/>
              </a:rPr>
              <a:t>Thrpt</a:t>
            </a:r>
            <a:r>
              <a:rPr lang="en-US" sz="1200" b="1" i="0" dirty="0">
                <a:solidFill>
                  <a:srgbClr val="111923"/>
                </a:solidFill>
                <a:latin typeface="Calibri"/>
              </a:rPr>
              <a:t>.</a:t>
            </a:r>
            <a:endParaRPr sz="1200" b="1" i="0" dirty="0">
              <a:solidFill>
                <a:srgbClr val="111923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3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F8F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096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30352" y="749808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2200" b="1" i="0">
                <a:solidFill>
                  <a:srgbClr val="0F8F96"/>
                </a:solidFill>
                <a:latin typeface="Aptos Display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43584"/>
            <a:ext cx="7635240" cy="50292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l"/>
            <a:r>
              <a:rPr sz="3300" b="1" i="0" dirty="0" err="1">
                <a:solidFill>
                  <a:srgbClr val="FFFFFF"/>
                </a:solidFill>
                <a:latin typeface="Aptos Display"/>
              </a:rPr>
              <a:t>RollPacker</a:t>
            </a:r>
            <a:r>
              <a:rPr lang="en-US" sz="3300" i="0" baseline="30000" dirty="0">
                <a:solidFill>
                  <a:srgbClr val="FFFFFF"/>
                </a:solidFill>
                <a:latin typeface="Aptos Display"/>
              </a:rPr>
              <a:t>[NSDI ’26]</a:t>
            </a:r>
            <a:r>
              <a:rPr sz="3300" b="1" i="0" dirty="0">
                <a:solidFill>
                  <a:srgbClr val="FFFFFF"/>
                </a:solidFill>
                <a:latin typeface="Aptos Display"/>
              </a:rPr>
              <a:t>: Single-Job RLVR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2011680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sz="1550" b="0" i="1" dirty="0">
                <a:solidFill>
                  <a:srgbClr val="CCE5E6"/>
                </a:solidFill>
                <a:latin typeface="Aptos"/>
              </a:rPr>
              <a:t>Recover rollout bubbles inside one synchronized on-policy</a:t>
            </a:r>
            <a:r>
              <a:rPr lang="en-US" sz="1550" b="0" i="1" dirty="0">
                <a:solidFill>
                  <a:srgbClr val="CCE5E6"/>
                </a:solidFill>
                <a:latin typeface="Aptos"/>
              </a:rPr>
              <a:t> RLVR</a:t>
            </a:r>
            <a:r>
              <a:rPr sz="1550" b="0" i="1" dirty="0">
                <a:solidFill>
                  <a:srgbClr val="CCE5E6"/>
                </a:solidFill>
                <a:latin typeface="Aptos"/>
              </a:rPr>
              <a:t> job.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2971800"/>
            <a:ext cx="8119872" cy="1225296"/>
          </a:xfrm>
          <a:prstGeom prst="rect">
            <a:avLst/>
          </a:prstGeom>
          <a:solidFill>
            <a:srgbClr val="0E60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8288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9019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Strict on-policy semantics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86200" y="3346704"/>
            <a:ext cx="155448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9352" y="3483864"/>
            <a:ext cx="140817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Tail batching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0" y="3346704"/>
            <a:ext cx="1737360" cy="502920"/>
          </a:xfrm>
          <a:prstGeom prst="roundRect">
            <a:avLst/>
          </a:prstGeom>
          <a:solidFill>
            <a:srgbClr val="16212F"/>
          </a:solidFill>
          <a:ln>
            <a:solidFill>
              <a:srgbClr val="1621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016752" y="3483864"/>
            <a:ext cx="1591056" cy="16459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sz="1240" b="1" i="0">
                <a:solidFill>
                  <a:srgbClr val="FFFFFF"/>
                </a:solidFill>
                <a:latin typeface="Aptos"/>
              </a:rPr>
              <a:t>Accuracy + efficiency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9952" y="4846320"/>
            <a:ext cx="228600" cy="18288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r"/>
            <a:r>
              <a:rPr sz="1200" b="0" i="0">
                <a:solidFill>
                  <a:srgbClr val="7D7973"/>
                </a:solidFill>
                <a:latin typeface="Aptos"/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D78EA1-266C-A366-CD22-2AB67D42151D}"/>
              </a:ext>
            </a:extLst>
          </p:cNvPr>
          <p:cNvSpPr txBox="1"/>
          <p:nvPr/>
        </p:nvSpPr>
        <p:spPr>
          <a:xfrm>
            <a:off x="566928" y="4608576"/>
            <a:ext cx="7955279" cy="27432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200" dirty="0">
                <a:solidFill>
                  <a:srgbClr val="CCE5E6"/>
                </a:solidFill>
                <a:latin typeface="Aptos"/>
              </a:rPr>
              <a:t>Gao et al., “</a:t>
            </a:r>
            <a:r>
              <a:rPr lang="en-US" sz="1200" dirty="0" err="1">
                <a:solidFill>
                  <a:srgbClr val="CCE5E6"/>
                </a:solidFill>
                <a:latin typeface="Aptos"/>
              </a:rPr>
              <a:t>RollPacker</a:t>
            </a:r>
            <a:r>
              <a:rPr lang="en-US" sz="1200" dirty="0">
                <a:solidFill>
                  <a:srgbClr val="CCE5E6"/>
                </a:solidFill>
                <a:latin typeface="Aptos"/>
              </a:rPr>
              <a:t>: Taming Long-Tail Rollouts for RL Post-Training with Tail Batching,” in NSDI ’26.</a:t>
            </a:r>
            <a:endParaRPr sz="1200" b="0" dirty="0">
              <a:solidFill>
                <a:srgbClr val="CCE5E6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4431</TotalTime>
  <Words>3018</Words>
  <Application>Microsoft Macintosh PowerPoint</Application>
  <PresentationFormat>On-screen Show (16:9)</PresentationFormat>
  <Paragraphs>568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PT Mono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Wei Wang</cp:lastModifiedBy>
  <cp:revision>40</cp:revision>
  <dcterms:created xsi:type="dcterms:W3CDTF">2013-01-27T09:14:16Z</dcterms:created>
  <dcterms:modified xsi:type="dcterms:W3CDTF">2026-08-06T07:13:07Z</dcterms:modified>
  <cp:category/>
</cp:coreProperties>
</file>