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320" r:id="rId3"/>
    <p:sldId id="321" r:id="rId4"/>
    <p:sldId id="322" r:id="rId5"/>
    <p:sldId id="323" r:id="rId6"/>
    <p:sldId id="324" r:id="rId7"/>
    <p:sldId id="325" r:id="rId8"/>
    <p:sldId id="326" r:id="rId9"/>
    <p:sldId id="327" r:id="rId10"/>
    <p:sldId id="333" r:id="rId11"/>
    <p:sldId id="328" r:id="rId12"/>
    <p:sldId id="329" r:id="rId13"/>
    <p:sldId id="332" r:id="rId14"/>
    <p:sldId id="330" r:id="rId15"/>
    <p:sldId id="331" r:id="rId16"/>
    <p:sldId id="319" r:id="rId1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Alibaba Sans"/>
      </a:defRPr>
    </a:lvl1pPr>
    <a:lvl2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Alibaba Sans"/>
      </a:defRPr>
    </a:lvl2pPr>
    <a:lvl3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Alibaba Sans"/>
      </a:defRPr>
    </a:lvl3pPr>
    <a:lvl4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Alibaba Sans"/>
      </a:defRPr>
    </a:lvl4pPr>
    <a:lvl5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Alibaba Sans"/>
      </a:defRPr>
    </a:lvl5pPr>
    <a:lvl6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Alibaba Sans"/>
      </a:defRPr>
    </a:lvl6pPr>
    <a:lvl7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Alibaba Sans"/>
      </a:defRPr>
    </a:lvl7pPr>
    <a:lvl8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Alibaba Sans"/>
      </a:defRPr>
    </a:lvl8pPr>
    <a:lvl9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Alibaba San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B06"/>
    <a:srgbClr val="0034CC"/>
    <a:srgbClr val="54595F"/>
    <a:srgbClr val="F9F9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5E5E5E"/>
        </a:fontRef>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a:tcStyle>
        <a:tcBdr/>
        <a:fill>
          <a:solidFill>
            <a:srgbClr val="E9E9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 styleId="{2708684C-4D16-4618-839F-0558EEFCDFE6}" styleName="">
    <a:tblBg/>
    <a:wholeTbl>
      <a:tcTxStyle b="off"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wholeTbl>
    <a:band2H>
      <a:tcTxStyle/>
      <a:tcStyle>
        <a:tcBdr/>
        <a:fill>
          <a:solidFill>
            <a:srgbClr val="FFFFFF"/>
          </a:solidFill>
        </a:fill>
      </a:tcStyle>
    </a:band2H>
    <a:firstCol>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firstCol>
    <a:la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508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lastRow>
    <a:fir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254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66"/>
    <p:restoredTop sz="53180"/>
  </p:normalViewPr>
  <p:slideViewPr>
    <p:cSldViewPr snapToGrid="0">
      <p:cViewPr varScale="1">
        <p:scale>
          <a:sx n="32" d="100"/>
          <a:sy n="32" d="100"/>
        </p:scale>
        <p:origin x="359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7" name="Shape 127"/>
          <p:cNvSpPr>
            <a:spLocks noGrp="1" noRot="1" noChangeAspect="1"/>
          </p:cNvSpPr>
          <p:nvPr>
            <p:ph type="sldImg"/>
          </p:nvPr>
        </p:nvSpPr>
        <p:spPr>
          <a:xfrm>
            <a:off x="1143000" y="685800"/>
            <a:ext cx="4572000" cy="3429000"/>
          </a:xfrm>
          <a:prstGeom prst="rect">
            <a:avLst/>
          </a:prstGeom>
        </p:spPr>
        <p:txBody>
          <a:bodyPr/>
          <a:lstStyle/>
          <a:p>
            <a:endParaRPr/>
          </a:p>
        </p:txBody>
      </p:sp>
      <p:sp>
        <p:nvSpPr>
          <p:cNvPr id="128" name="Shape 12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Alibaba Sans"/>
      </a:defRPr>
    </a:lvl1pPr>
    <a:lvl2pPr indent="228600" defTabSz="457200" latinLnBrk="0">
      <a:lnSpc>
        <a:spcPct val="117999"/>
      </a:lnSpc>
      <a:defRPr sz="2200">
        <a:latin typeface="+mn-lt"/>
        <a:ea typeface="+mn-ea"/>
        <a:cs typeface="+mn-cs"/>
        <a:sym typeface="Alibaba Sans"/>
      </a:defRPr>
    </a:lvl2pPr>
    <a:lvl3pPr indent="457200" defTabSz="457200" latinLnBrk="0">
      <a:lnSpc>
        <a:spcPct val="117999"/>
      </a:lnSpc>
      <a:defRPr sz="2200">
        <a:latin typeface="+mn-lt"/>
        <a:ea typeface="+mn-ea"/>
        <a:cs typeface="+mn-cs"/>
        <a:sym typeface="Alibaba Sans"/>
      </a:defRPr>
    </a:lvl3pPr>
    <a:lvl4pPr indent="685800" defTabSz="457200" latinLnBrk="0">
      <a:lnSpc>
        <a:spcPct val="117999"/>
      </a:lnSpc>
      <a:defRPr sz="2200">
        <a:latin typeface="+mn-lt"/>
        <a:ea typeface="+mn-ea"/>
        <a:cs typeface="+mn-cs"/>
        <a:sym typeface="Alibaba Sans"/>
      </a:defRPr>
    </a:lvl4pPr>
    <a:lvl5pPr indent="914400" defTabSz="457200" latinLnBrk="0">
      <a:lnSpc>
        <a:spcPct val="117999"/>
      </a:lnSpc>
      <a:defRPr sz="2200">
        <a:latin typeface="+mn-lt"/>
        <a:ea typeface="+mn-ea"/>
        <a:cs typeface="+mn-cs"/>
        <a:sym typeface="Alibaba Sans"/>
      </a:defRPr>
    </a:lvl5pPr>
    <a:lvl6pPr indent="1143000" defTabSz="457200" latinLnBrk="0">
      <a:lnSpc>
        <a:spcPct val="117999"/>
      </a:lnSpc>
      <a:defRPr sz="2200">
        <a:latin typeface="+mn-lt"/>
        <a:ea typeface="+mn-ea"/>
        <a:cs typeface="+mn-cs"/>
        <a:sym typeface="Alibaba Sans"/>
      </a:defRPr>
    </a:lvl6pPr>
    <a:lvl7pPr indent="1371600" defTabSz="457200" latinLnBrk="0">
      <a:lnSpc>
        <a:spcPct val="117999"/>
      </a:lnSpc>
      <a:defRPr sz="2200">
        <a:latin typeface="+mn-lt"/>
        <a:ea typeface="+mn-ea"/>
        <a:cs typeface="+mn-cs"/>
        <a:sym typeface="Alibaba Sans"/>
      </a:defRPr>
    </a:lvl7pPr>
    <a:lvl8pPr indent="1600200" defTabSz="457200" latinLnBrk="0">
      <a:lnSpc>
        <a:spcPct val="117999"/>
      </a:lnSpc>
      <a:defRPr sz="2200">
        <a:latin typeface="+mn-lt"/>
        <a:ea typeface="+mn-ea"/>
        <a:cs typeface="+mn-cs"/>
        <a:sym typeface="Alibaba Sans"/>
      </a:defRPr>
    </a:lvl8pPr>
    <a:lvl9pPr indent="1828800" defTabSz="457200" latinLnBrk="0">
      <a:lnSpc>
        <a:spcPct val="117999"/>
      </a:lnSpc>
      <a:defRPr sz="2200">
        <a:latin typeface="+mn-lt"/>
        <a:ea typeface="+mn-ea"/>
        <a:cs typeface="+mn-cs"/>
        <a:sym typeface="Alibaba San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553744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64306-0D23-121E-E6E5-E5CC531D5D6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FE9C203-FE7F-BCF8-742D-045196929DDE}"/>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59587F60-4479-6812-FF44-B673955C4EFB}"/>
              </a:ext>
            </a:extLst>
          </p:cNvPr>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2896936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98B67-524B-9A63-7E7B-B26828B3576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764DE1E-9699-683C-E14C-C8F15676EFC1}"/>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898FAB28-5DDB-CC95-9610-ACCD9FB79218}"/>
              </a:ext>
            </a:extLst>
          </p:cNvPr>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4058539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AB651-F1AF-686A-2247-5A33A93440F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64B6E56-133E-2489-0D7D-FF6E74477393}"/>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DD3DFE83-82B6-1FF2-78E7-011BADC894DF}"/>
              </a:ext>
            </a:extLst>
          </p:cNvPr>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4142761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E65C7-9112-EE1F-90DE-13B44B49DCC3}"/>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ACDC79B-8827-CF5F-E999-099EA08EE295}"/>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61FB2A9F-FFC7-3F8C-A6BC-FF16BE158B8A}"/>
              </a:ext>
            </a:extLst>
          </p:cNvPr>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256265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0A015-DCD0-5C32-F887-CBD52EEA69D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8550B5C-6D23-7E7B-B1B7-A86C58D072FA}"/>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283C3541-EEE8-F49A-941C-35BB36C3A8E2}"/>
              </a:ext>
            </a:extLst>
          </p:cNvPr>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4120066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2318569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440D5-9A63-4230-EFF8-4AF5D098572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0E56988-C34B-38E2-5C2A-B101BE261B1E}"/>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F90B475D-97BC-1CCA-F50B-72E9801FE33E}"/>
              </a:ext>
            </a:extLst>
          </p:cNvPr>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3993422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D6E2A-103E-06B7-0319-1A94991250E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52DC9E7-726D-3863-7938-243F0FB2FDEB}"/>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D7BC5E1B-E731-9171-6075-CA312478DB64}"/>
              </a:ext>
            </a:extLst>
          </p:cNvPr>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3416499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22AE4-98B8-54E7-8597-CA8440DE2E9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DC020BE-9548-58D5-8359-CDEF60DE9B85}"/>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F3AF6B7E-3E91-7721-4C2F-B51D0E067C19}"/>
              </a:ext>
            </a:extLst>
          </p:cNvPr>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2987591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D6C9D-4FBF-C461-EE7D-24F3EA94AB9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8813E82-75B2-16B3-DDED-9A63DBA3E986}"/>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9D2635F9-CE9E-6BE5-B201-603D1B20F30C}"/>
              </a:ext>
            </a:extLst>
          </p:cNvPr>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4060763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D4D16-7265-85CA-13F3-133E4A3FCC1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DAF85FC-7359-3346-48E0-0EA88F7B8D4A}"/>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BAF32CDF-D999-631A-B349-790676D1BDF5}"/>
              </a:ext>
            </a:extLst>
          </p:cNvPr>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3446027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11C94-C451-68C7-2F71-B44A4D365EB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F31D02C-D5BC-1819-0A40-499D8A0AA61E}"/>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67CFED5A-BA96-BD5E-2B15-3847824F6907}"/>
              </a:ext>
            </a:extLst>
          </p:cNvPr>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3665404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605C6-F1E6-2468-5EFF-14938D70DB2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4160645-2F3B-4D28-45F8-515AE3ADABC7}"/>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9FA71DA7-3A2F-208B-2098-BD5174A99A56}"/>
              </a:ext>
            </a:extLst>
          </p:cNvPr>
          <p:cNvSpPr>
            <a:spLocks noGrp="1"/>
          </p:cNvSpPr>
          <p:nvPr>
            <p:ph type="body" idx="1"/>
          </p:nvPr>
        </p:nvSpPr>
        <p:spPr/>
        <p:txBody>
          <a:bodyPr/>
          <a:lstStyle/>
          <a:p>
            <a:endParaRPr kumimoji="1" lang="zh-CN" altLang="en-US" dirty="0"/>
          </a:p>
        </p:txBody>
      </p:sp>
    </p:spTree>
    <p:extLst>
      <p:ext uri="{BB962C8B-B14F-4D97-AF65-F5344CB8AC3E}">
        <p14:creationId xmlns:p14="http://schemas.microsoft.com/office/powerpoint/2010/main" val="1146363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封面 2">
    <p:spTree>
      <p:nvGrpSpPr>
        <p:cNvPr id="1" name=""/>
        <p:cNvGrpSpPr/>
        <p:nvPr/>
      </p:nvGrpSpPr>
      <p:grpSpPr>
        <a:xfrm>
          <a:off x="0" y="0"/>
          <a:ext cx="0" cy="0"/>
          <a:chOff x="0" y="0"/>
          <a:chExt cx="0" cy="0"/>
        </a:xfrm>
      </p:grpSpPr>
      <p:sp>
        <p:nvSpPr>
          <p:cNvPr id="14"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章节3">
    <p:bg>
      <p:bgPr>
        <a:solidFill>
          <a:srgbClr val="FFFFFF"/>
        </a:solidFill>
        <a:effectLst/>
      </p:bgPr>
    </p:bg>
    <p:spTree>
      <p:nvGrpSpPr>
        <p:cNvPr id="1" name=""/>
        <p:cNvGrpSpPr/>
        <p:nvPr/>
      </p:nvGrpSpPr>
      <p:grpSpPr>
        <a:xfrm>
          <a:off x="0" y="0"/>
          <a:ext cx="0" cy="0"/>
          <a:chOff x="0" y="0"/>
          <a:chExt cx="0" cy="0"/>
        </a:xfrm>
      </p:grpSpPr>
      <p:pic>
        <p:nvPicPr>
          <p:cNvPr id="76" name="style04.png" descr="style04.png"/>
          <p:cNvPicPr>
            <a:picLocks noChangeAspect="1"/>
          </p:cNvPicPr>
          <p:nvPr/>
        </p:nvPicPr>
        <p:blipFill>
          <a:blip r:embed="rId2"/>
          <a:srcRect l="19383" r="47282"/>
          <a:stretch>
            <a:fillRect/>
          </a:stretch>
        </p:blipFill>
        <p:spPr>
          <a:xfrm rot="10800000" flipH="1">
            <a:off x="-1" y="0"/>
            <a:ext cx="8128001" cy="13716001"/>
          </a:xfrm>
          <a:prstGeom prst="rect">
            <a:avLst/>
          </a:prstGeom>
          <a:ln w="12700">
            <a:miter lim="400000"/>
          </a:ln>
        </p:spPr>
      </p:pic>
      <p:sp>
        <p:nvSpPr>
          <p:cNvPr id="77" name="正方形"/>
          <p:cNvSpPr/>
          <p:nvPr/>
        </p:nvSpPr>
        <p:spPr>
          <a:xfrm>
            <a:off x="23070049" y="12422814"/>
            <a:ext cx="1131855" cy="1125060"/>
          </a:xfrm>
          <a:prstGeom prst="rect">
            <a:avLst/>
          </a:prstGeom>
          <a:solidFill>
            <a:srgbClr val="1D45D3"/>
          </a:solidFill>
          <a:ln w="12700">
            <a:miter lim="400000"/>
          </a:ln>
        </p:spPr>
        <p:txBody>
          <a:bodyPr lIns="50800" tIns="50800" rIns="50800" bIns="50800" anchor="ctr"/>
          <a:lstStyle/>
          <a:p>
            <a:endParaRPr/>
          </a:p>
        </p:txBody>
      </p:sp>
      <p:sp>
        <p:nvSpPr>
          <p:cNvPr id="78" name="正方形"/>
          <p:cNvSpPr/>
          <p:nvPr/>
        </p:nvSpPr>
        <p:spPr>
          <a:xfrm>
            <a:off x="23432059" y="12782651"/>
            <a:ext cx="407834" cy="405386"/>
          </a:xfrm>
          <a:prstGeom prst="rect">
            <a:avLst/>
          </a:prstGeom>
          <a:solidFill>
            <a:srgbClr val="060C7F"/>
          </a:solidFill>
          <a:ln w="12700">
            <a:miter lim="400000"/>
          </a:ln>
        </p:spPr>
        <p:txBody>
          <a:bodyPr lIns="50800" tIns="50800" rIns="50800" bIns="50800" anchor="ctr"/>
          <a:lstStyle/>
          <a:p>
            <a:endParaRPr/>
          </a:p>
        </p:txBody>
      </p:sp>
      <p:sp>
        <p:nvSpPr>
          <p:cNvPr id="79" name="矩形"/>
          <p:cNvSpPr/>
          <p:nvPr/>
        </p:nvSpPr>
        <p:spPr>
          <a:xfrm>
            <a:off x="22845827" y="12201596"/>
            <a:ext cx="527471" cy="524305"/>
          </a:xfrm>
          <a:prstGeom prst="rect">
            <a:avLst/>
          </a:prstGeom>
          <a:solidFill>
            <a:srgbClr val="23A1FF"/>
          </a:solidFill>
          <a:ln w="12700">
            <a:miter lim="400000"/>
          </a:ln>
        </p:spPr>
        <p:txBody>
          <a:bodyPr lIns="50800" tIns="50800" rIns="50800" bIns="50800" anchor="ctr"/>
          <a:lstStyle/>
          <a:p>
            <a:endParaRPr/>
          </a:p>
        </p:txBody>
      </p:sp>
      <p:sp>
        <p:nvSpPr>
          <p:cNvPr id="81" name="幻灯片编号"/>
          <p:cNvSpPr txBox="1">
            <a:spLocks noGrp="1"/>
          </p:cNvSpPr>
          <p:nvPr>
            <p:ph type="sldNum" sz="quarter" idx="2"/>
          </p:nvPr>
        </p:nvSpPr>
        <p:spPr>
          <a:xfrm>
            <a:off x="17286605" y="12255500"/>
            <a:ext cx="377191" cy="457201"/>
          </a:xfrm>
          <a:prstGeom prst="rect">
            <a:avLst/>
          </a:prstGeom>
        </p:spPr>
        <p:txBody>
          <a:bodyPr anchor="b"/>
          <a:lstStyle>
            <a:lvl1pPr defTabSz="584200">
              <a:defRPr sz="1800">
                <a:latin typeface="+mn-lt"/>
                <a:ea typeface="+mn-ea"/>
                <a:cs typeface="+mn-cs"/>
                <a:sym typeface="Alibaba Sans"/>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浅色底图3">
    <p:bg>
      <p:bgPr>
        <a:solidFill>
          <a:srgbClr val="FFFFFF"/>
        </a:solidFill>
        <a:effectLst/>
      </p:bgPr>
    </p:bg>
    <p:spTree>
      <p:nvGrpSpPr>
        <p:cNvPr id="1" name=""/>
        <p:cNvGrpSpPr/>
        <p:nvPr/>
      </p:nvGrpSpPr>
      <p:grpSpPr>
        <a:xfrm>
          <a:off x="0" y="0"/>
          <a:ext cx="0" cy="0"/>
          <a:chOff x="0" y="0"/>
          <a:chExt cx="0" cy="0"/>
        </a:xfrm>
      </p:grpSpPr>
      <p:pic>
        <p:nvPicPr>
          <p:cNvPr id="118" name="style.png" descr="style.png"/>
          <p:cNvPicPr>
            <a:picLocks noChangeAspect="1"/>
          </p:cNvPicPr>
          <p:nvPr/>
        </p:nvPicPr>
        <p:blipFill>
          <a:blip r:embed="rId2">
            <a:alphaModFix amt="38346"/>
          </a:blip>
          <a:stretch>
            <a:fillRect/>
          </a:stretch>
        </p:blipFill>
        <p:spPr>
          <a:xfrm>
            <a:off x="0" y="0"/>
            <a:ext cx="24384000" cy="13716000"/>
          </a:xfrm>
          <a:prstGeom prst="rect">
            <a:avLst/>
          </a:prstGeom>
          <a:ln w="12700">
            <a:miter lim="400000"/>
          </a:ln>
        </p:spPr>
      </p:pic>
      <p:sp>
        <p:nvSpPr>
          <p:cNvPr id="119" name="矩形"/>
          <p:cNvSpPr/>
          <p:nvPr/>
        </p:nvSpPr>
        <p:spPr>
          <a:xfrm>
            <a:off x="-113490" y="-103340"/>
            <a:ext cx="24610980" cy="13935628"/>
          </a:xfrm>
          <a:prstGeom prst="rect">
            <a:avLst/>
          </a:prstGeom>
          <a:gradFill>
            <a:gsLst>
              <a:gs pos="0">
                <a:schemeClr val="accent1">
                  <a:hueOff val="922619"/>
                  <a:lumOff val="46439"/>
                  <a:alpha val="0"/>
                </a:schemeClr>
              </a:gs>
              <a:gs pos="100000">
                <a:srgbClr val="F0F0F0"/>
              </a:gs>
            </a:gsLst>
            <a:lin ang="16200000"/>
          </a:gradFill>
          <a:ln w="12700">
            <a:miter lim="400000"/>
          </a:ln>
        </p:spPr>
        <p:txBody>
          <a:bodyPr lIns="50800" tIns="50800" rIns="50800" bIns="50800" anchor="ctr"/>
          <a:lstStyle/>
          <a:p>
            <a:endParaRPr/>
          </a:p>
        </p:txBody>
      </p:sp>
      <p:sp>
        <p:nvSpPr>
          <p:cNvPr id="121" name="幻灯片编号"/>
          <p:cNvSpPr txBox="1">
            <a:spLocks noGrp="1"/>
          </p:cNvSpPr>
          <p:nvPr>
            <p:ph type="sldNum" sz="quarter" idx="2"/>
          </p:nvPr>
        </p:nvSpPr>
        <p:spPr>
          <a:xfrm>
            <a:off x="17286605" y="12255500"/>
            <a:ext cx="377191" cy="457201"/>
          </a:xfrm>
          <a:prstGeom prst="rect">
            <a:avLst/>
          </a:prstGeom>
        </p:spPr>
        <p:txBody>
          <a:bodyPr anchor="b"/>
          <a:lstStyle>
            <a:lvl1pPr defTabSz="584200">
              <a:defRPr sz="1800">
                <a:latin typeface="+mn-lt"/>
                <a:ea typeface="+mn-ea"/>
                <a:cs typeface="+mn-cs"/>
                <a:sym typeface="Alibaba Sans"/>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pic>
        <p:nvPicPr>
          <p:cNvPr id="2" name="style02.png" descr="style02.png"/>
          <p:cNvPicPr>
            <a:picLocks noChangeAspect="1"/>
          </p:cNvPicPr>
          <p:nvPr/>
        </p:nvPicPr>
        <p:blipFill>
          <a:blip r:embed="rId5">
            <a:alphaModFix amt="79790"/>
          </a:blip>
          <a:stretch>
            <a:fillRect/>
          </a:stretch>
        </p:blipFill>
        <p:spPr>
          <a:xfrm>
            <a:off x="0" y="0"/>
            <a:ext cx="24384000" cy="13716000"/>
          </a:xfrm>
          <a:prstGeom prst="rect">
            <a:avLst/>
          </a:prstGeom>
          <a:ln w="12700">
            <a:miter lim="400000"/>
          </a:ln>
        </p:spPr>
      </p:pic>
      <p:sp>
        <p:nvSpPr>
          <p:cNvPr id="3" name="矩形"/>
          <p:cNvSpPr/>
          <p:nvPr/>
        </p:nvSpPr>
        <p:spPr>
          <a:xfrm>
            <a:off x="-61916" y="-21953"/>
            <a:ext cx="24507831" cy="13759906"/>
          </a:xfrm>
          <a:prstGeom prst="rect">
            <a:avLst/>
          </a:prstGeom>
          <a:gradFill>
            <a:gsLst>
              <a:gs pos="0">
                <a:srgbClr val="002081">
                  <a:alpha val="90000"/>
                </a:srgbClr>
              </a:gs>
              <a:gs pos="100000">
                <a:srgbClr val="0033CC">
                  <a:alpha val="0"/>
                </a:srgbClr>
              </a:gs>
            </a:gsLst>
            <a:lin ang="16200000"/>
          </a:gradFill>
          <a:ln w="12700">
            <a:miter lim="400000"/>
          </a:ln>
        </p:spPr>
        <p:txBody>
          <a:bodyPr lIns="50800" tIns="50800" rIns="50800" bIns="50800" anchor="ctr"/>
          <a:lstStyle/>
          <a:p>
            <a:pPr defTabSz="825500">
              <a:defRPr sz="3200">
                <a:solidFill>
                  <a:srgbClr val="FFFFFF"/>
                </a:solidFill>
                <a:latin typeface="Alibaba Sans Medium"/>
                <a:ea typeface="Alibaba Sans Medium"/>
                <a:cs typeface="Alibaba Sans Medium"/>
                <a:sym typeface="Alibaba Sans Medium"/>
              </a:defRPr>
            </a:pPr>
            <a:endParaRPr/>
          </a:p>
        </p:txBody>
      </p:sp>
      <p:sp>
        <p:nvSpPr>
          <p:cNvPr id="5" name="标题文本"/>
          <p:cNvSpPr txBox="1">
            <a:spLocks noGrp="1"/>
          </p:cNvSpPr>
          <p:nvPr>
            <p:ph type="title"/>
          </p:nvPr>
        </p:nvSpPr>
        <p:spPr>
          <a:xfrm>
            <a:off x="3653366" y="1958422"/>
            <a:ext cx="19507201" cy="24998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标题文本</a:t>
            </a:r>
          </a:p>
        </p:txBody>
      </p:sp>
      <p:sp>
        <p:nvSpPr>
          <p:cNvPr id="6" name="正文级别 1…"/>
          <p:cNvSpPr txBox="1">
            <a:spLocks noGrp="1"/>
          </p:cNvSpPr>
          <p:nvPr>
            <p:ph type="body" idx="1"/>
          </p:nvPr>
        </p:nvSpPr>
        <p:spPr>
          <a:xfrm>
            <a:off x="13610166" y="4458252"/>
            <a:ext cx="9550401" cy="87618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正文级别 1</a:t>
            </a:r>
          </a:p>
          <a:p>
            <a:pPr lvl="1"/>
            <a:r>
              <a:t>正文级别 2</a:t>
            </a:r>
          </a:p>
          <a:p>
            <a:pPr lvl="2"/>
            <a:r>
              <a:t>正文级别 3</a:t>
            </a:r>
          </a:p>
          <a:p>
            <a:pPr lvl="3"/>
            <a:r>
              <a:t>正文级别 4</a:t>
            </a:r>
          </a:p>
          <a:p>
            <a:pPr lvl="4"/>
            <a:r>
              <a:t>正文级别 5</a:t>
            </a:r>
          </a:p>
        </p:txBody>
      </p:sp>
      <p:sp>
        <p:nvSpPr>
          <p:cNvPr id="7" name="幻灯片编号"/>
          <p:cNvSpPr txBox="1">
            <a:spLocks noGrp="1"/>
          </p:cNvSpPr>
          <p:nvPr>
            <p:ph type="sldNum" sz="quarter" idx="2"/>
          </p:nvPr>
        </p:nvSpPr>
        <p:spPr>
          <a:xfrm>
            <a:off x="11958116" y="13081000"/>
            <a:ext cx="455068" cy="520700"/>
          </a:xfrm>
          <a:prstGeom prst="rect">
            <a:avLst/>
          </a:prstGeom>
          <a:ln w="12700">
            <a:miter lim="400000"/>
          </a:ln>
        </p:spPr>
        <p:txBody>
          <a:bodyPr wrap="none" lIns="50800" tIns="50800" rIns="50800" bIns="50800">
            <a:spAutoFit/>
          </a:bodyPr>
          <a:lstStyle>
            <a:lvl1pPr defTabSz="825500">
              <a:defRPr>
                <a:solidFill>
                  <a:srgbClr val="000000"/>
                </a:solidFill>
                <a:latin typeface="Alibaba PuHuiTi 2 45 Light"/>
                <a:ea typeface="Alibaba PuHuiTi 2 45 Light"/>
                <a:cs typeface="Alibaba PuHuiTi 2 45 Light"/>
                <a:sym typeface="Alibaba PuHuiTi 2 45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5" r:id="rId2"/>
    <p:sldLayoutId id="2147483659" r:id="rId3"/>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Alibaba PuHuiTi 2 45 Light"/>
          <a:ea typeface="Alibaba PuHuiTi 2 45 Light"/>
          <a:cs typeface="Alibaba PuHuiTi 2 45 Light"/>
          <a:sym typeface="Alibaba PuHuiTi 2 45 Light"/>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Alibaba PuHuiTi 2 45 Light"/>
          <a:ea typeface="Alibaba PuHuiTi 2 45 Light"/>
          <a:cs typeface="Alibaba PuHuiTi 2 45 Light"/>
          <a:sym typeface="Alibaba PuHuiTi 2 45 Light"/>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Alibaba PuHuiTi 2 45 Light"/>
          <a:ea typeface="Alibaba PuHuiTi 2 45 Light"/>
          <a:cs typeface="Alibaba PuHuiTi 2 45 Light"/>
          <a:sym typeface="Alibaba PuHuiTi 2 45 Light"/>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Alibaba PuHuiTi 2 45 Light"/>
          <a:ea typeface="Alibaba PuHuiTi 2 45 Light"/>
          <a:cs typeface="Alibaba PuHuiTi 2 45 Light"/>
          <a:sym typeface="Alibaba PuHuiTi 2 45 Light"/>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Alibaba PuHuiTi 2 45 Light"/>
          <a:ea typeface="Alibaba PuHuiTi 2 45 Light"/>
          <a:cs typeface="Alibaba PuHuiTi 2 45 Light"/>
          <a:sym typeface="Alibaba PuHuiTi 2 45 Light"/>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Alibaba PuHuiTi 2 45 Light"/>
          <a:ea typeface="Alibaba PuHuiTi 2 45 Light"/>
          <a:cs typeface="Alibaba PuHuiTi 2 45 Light"/>
          <a:sym typeface="Alibaba PuHuiTi 2 45 Light"/>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Alibaba PuHuiTi 2 45 Light"/>
          <a:ea typeface="Alibaba PuHuiTi 2 45 Light"/>
          <a:cs typeface="Alibaba PuHuiTi 2 45 Light"/>
          <a:sym typeface="Alibaba PuHuiTi 2 45 Light"/>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Alibaba PuHuiTi 2 45 Light"/>
          <a:ea typeface="Alibaba PuHuiTi 2 45 Light"/>
          <a:cs typeface="Alibaba PuHuiTi 2 45 Light"/>
          <a:sym typeface="Alibaba PuHuiTi 2 45 Light"/>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Alibaba PuHuiTi 2 45 Light"/>
          <a:ea typeface="Alibaba PuHuiTi 2 45 Light"/>
          <a:cs typeface="Alibaba PuHuiTi 2 45 Light"/>
          <a:sym typeface="Alibaba PuHuiTi 2 45 Light"/>
        </a:defRPr>
      </a:lvl9pPr>
    </p:titleStyle>
    <p:bodyStyle>
      <a:lvl1pPr marL="635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Alibaba PuHuiTi 2 45 Light"/>
          <a:ea typeface="Alibaba PuHuiTi 2 45 Light"/>
          <a:cs typeface="Alibaba PuHuiTi 2 45 Light"/>
          <a:sym typeface="Alibaba PuHuiTi 2 45 Light"/>
        </a:defRPr>
      </a:lvl1pPr>
      <a:lvl2pPr marL="1270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Alibaba PuHuiTi 2 45 Light"/>
          <a:ea typeface="Alibaba PuHuiTi 2 45 Light"/>
          <a:cs typeface="Alibaba PuHuiTi 2 45 Light"/>
          <a:sym typeface="Alibaba PuHuiTi 2 45 Light"/>
        </a:defRPr>
      </a:lvl2pPr>
      <a:lvl3pPr marL="1905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Alibaba PuHuiTi 2 45 Light"/>
          <a:ea typeface="Alibaba PuHuiTi 2 45 Light"/>
          <a:cs typeface="Alibaba PuHuiTi 2 45 Light"/>
          <a:sym typeface="Alibaba PuHuiTi 2 45 Light"/>
        </a:defRPr>
      </a:lvl3pPr>
      <a:lvl4pPr marL="2540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Alibaba PuHuiTi 2 45 Light"/>
          <a:ea typeface="Alibaba PuHuiTi 2 45 Light"/>
          <a:cs typeface="Alibaba PuHuiTi 2 45 Light"/>
          <a:sym typeface="Alibaba PuHuiTi 2 45 Light"/>
        </a:defRPr>
      </a:lvl4pPr>
      <a:lvl5pPr marL="3175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Alibaba PuHuiTi 2 45 Light"/>
          <a:ea typeface="Alibaba PuHuiTi 2 45 Light"/>
          <a:cs typeface="Alibaba PuHuiTi 2 45 Light"/>
          <a:sym typeface="Alibaba PuHuiTi 2 45 Light"/>
        </a:defRPr>
      </a:lvl5pPr>
      <a:lvl6pPr marL="3810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Alibaba PuHuiTi 2 45 Light"/>
          <a:ea typeface="Alibaba PuHuiTi 2 45 Light"/>
          <a:cs typeface="Alibaba PuHuiTi 2 45 Light"/>
          <a:sym typeface="Alibaba PuHuiTi 2 45 Light"/>
        </a:defRPr>
      </a:lvl6pPr>
      <a:lvl7pPr marL="4445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Alibaba PuHuiTi 2 45 Light"/>
          <a:ea typeface="Alibaba PuHuiTi 2 45 Light"/>
          <a:cs typeface="Alibaba PuHuiTi 2 45 Light"/>
          <a:sym typeface="Alibaba PuHuiTi 2 45 Light"/>
        </a:defRPr>
      </a:lvl7pPr>
      <a:lvl8pPr marL="5080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Alibaba PuHuiTi 2 45 Light"/>
          <a:ea typeface="Alibaba PuHuiTi 2 45 Light"/>
          <a:cs typeface="Alibaba PuHuiTi 2 45 Light"/>
          <a:sym typeface="Alibaba PuHuiTi 2 45 Light"/>
        </a:defRPr>
      </a:lvl8pPr>
      <a:lvl9pPr marL="5715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Alibaba PuHuiTi 2 45 Light"/>
          <a:ea typeface="Alibaba PuHuiTi 2 45 Light"/>
          <a:cs typeface="Alibaba PuHuiTi 2 45 Light"/>
          <a:sym typeface="Alibaba PuHuiTi 2 45 Light"/>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libaba PuHuiTi 2 45 Light"/>
        </a:defRPr>
      </a:lvl1pPr>
      <a:lvl2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libaba PuHuiTi 2 45 Light"/>
        </a:defRPr>
      </a:lvl2pPr>
      <a:lvl3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libaba PuHuiTi 2 45 Light"/>
        </a:defRPr>
      </a:lvl3pPr>
      <a:lvl4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libaba PuHuiTi 2 45 Light"/>
        </a:defRPr>
      </a:lvl4pPr>
      <a:lvl5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libaba PuHuiTi 2 45 Light"/>
        </a:defRPr>
      </a:lvl5pPr>
      <a:lvl6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libaba PuHuiTi 2 45 Light"/>
        </a:defRPr>
      </a:lvl6pPr>
      <a:lvl7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libaba PuHuiTi 2 45 Light"/>
        </a:defRPr>
      </a:lvl7pPr>
      <a:lvl8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libaba PuHuiTi 2 45 Light"/>
        </a:defRPr>
      </a:lvl8pPr>
      <a:lvl9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Alibaba PuHuiTi 2 45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这里是标题标题标题标题"/>
          <p:cNvSpPr txBox="1"/>
          <p:nvPr/>
        </p:nvSpPr>
        <p:spPr>
          <a:xfrm>
            <a:off x="1489165" y="4131275"/>
            <a:ext cx="22063165" cy="24622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defTabSz="821530">
              <a:defRPr sz="12000">
                <a:solidFill>
                  <a:srgbClr val="FFFFFF"/>
                </a:solidFill>
                <a:latin typeface="Alibaba PuHuiTi 2 85 Bold"/>
                <a:ea typeface="Alibaba PuHuiTi 2 85 Bold"/>
                <a:cs typeface="Alibaba PuHuiTi 2 85 Bold"/>
                <a:sym typeface="Alibaba PuHuiTi 2 85 Bold"/>
              </a:defRPr>
            </a:lvl1pPr>
          </a:lstStyle>
          <a:p>
            <a:pPr algn="l"/>
            <a:r>
              <a:rPr lang="en" sz="8000" dirty="0"/>
              <a:t>Unlocking AI Inference: Mastering EP Load Balancing and Communication in Diverse AI Applications</a:t>
            </a:r>
            <a:endParaRPr sz="8000" dirty="0"/>
          </a:p>
        </p:txBody>
      </p:sp>
      <p:sp>
        <p:nvSpPr>
          <p:cNvPr id="131" name="演讲人姓名"/>
          <p:cNvSpPr txBox="1"/>
          <p:nvPr/>
        </p:nvSpPr>
        <p:spPr>
          <a:xfrm>
            <a:off x="1489166" y="7937074"/>
            <a:ext cx="7562917" cy="9233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821530">
              <a:defRPr sz="6000">
                <a:solidFill>
                  <a:srgbClr val="FFFFFF"/>
                </a:solidFill>
                <a:latin typeface="Alibaba PuHuiTi 2 55 Regular"/>
                <a:ea typeface="Alibaba PuHuiTi 2 55 Regular"/>
                <a:cs typeface="Alibaba PuHuiTi 2 55 Regular"/>
                <a:sym typeface="Alibaba PuHuiTi 2 55 Regular"/>
              </a:defRPr>
            </a:lvl1pPr>
          </a:lstStyle>
          <a:p>
            <a:pPr algn="l"/>
            <a:r>
              <a:rPr lang="en-US" altLang="zh-CN" dirty="0" err="1"/>
              <a:t>Binzhang</a:t>
            </a:r>
            <a:r>
              <a:rPr lang="zh-CN" altLang="en-US" dirty="0"/>
              <a:t> </a:t>
            </a:r>
            <a:r>
              <a:rPr lang="en-US" altLang="zh-CN" dirty="0"/>
              <a:t>Fu</a:t>
            </a:r>
            <a:endParaRPr dirty="0"/>
          </a:p>
        </p:txBody>
      </p:sp>
      <p:sp>
        <p:nvSpPr>
          <p:cNvPr id="132" name="职位名称阿里云智能副总裁"/>
          <p:cNvSpPr txBox="1"/>
          <p:nvPr/>
        </p:nvSpPr>
        <p:spPr>
          <a:xfrm>
            <a:off x="1489166" y="9103937"/>
            <a:ext cx="11069036" cy="6155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821530">
              <a:defRPr sz="4000">
                <a:solidFill>
                  <a:srgbClr val="FFFFFF"/>
                </a:solidFill>
                <a:latin typeface="Alibaba PuHuiTi 2 55 Regular"/>
                <a:ea typeface="Alibaba PuHuiTi 2 55 Regular"/>
                <a:cs typeface="Alibaba PuHuiTi 2 55 Regular"/>
                <a:sym typeface="Alibaba PuHuiTi 2 55 Regular"/>
              </a:defRPr>
            </a:lvl1pPr>
          </a:lstStyle>
          <a:p>
            <a:pPr algn="l"/>
            <a:r>
              <a:rPr lang="en-US" altLang="zh-CN" dirty="0"/>
              <a:t>Alibaba</a:t>
            </a:r>
            <a:r>
              <a:rPr lang="zh-CN" altLang="en-US" dirty="0"/>
              <a:t> </a:t>
            </a:r>
            <a:r>
              <a:rPr lang="en-US" altLang="zh-CN" dirty="0"/>
              <a:t>Cloud</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EDB49-E2F8-CA38-1A0B-A464D906ED42}"/>
            </a:ext>
          </a:extLst>
        </p:cNvPr>
        <p:cNvGrpSpPr/>
        <p:nvPr/>
      </p:nvGrpSpPr>
      <p:grpSpPr>
        <a:xfrm>
          <a:off x="0" y="0"/>
          <a:ext cx="0" cy="0"/>
          <a:chOff x="0" y="0"/>
          <a:chExt cx="0" cy="0"/>
        </a:xfrm>
      </p:grpSpPr>
      <p:sp>
        <p:nvSpPr>
          <p:cNvPr id="9" name="例:这里是标题标题标题">
            <a:extLst>
              <a:ext uri="{FF2B5EF4-FFF2-40B4-BE49-F238E27FC236}">
                <a16:creationId xmlns:a16="http://schemas.microsoft.com/office/drawing/2014/main" id="{4133DC94-05DB-8351-9856-97714188D425}"/>
              </a:ext>
            </a:extLst>
          </p:cNvPr>
          <p:cNvSpPr txBox="1"/>
          <p:nvPr/>
        </p:nvSpPr>
        <p:spPr>
          <a:xfrm>
            <a:off x="898358" y="1575657"/>
            <a:ext cx="22779789" cy="115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576" tIns="22576" rIns="22576" bIns="22576" anchor="ctr">
            <a:spAutoFit/>
          </a:bodyPr>
          <a:lstStyle>
            <a:lvl1pPr defTabSz="366887">
              <a:defRPr sz="8000">
                <a:solidFill>
                  <a:srgbClr val="1E1E1E"/>
                </a:solidFill>
                <a:latin typeface="Alibaba PuHuiTi 2 55 Regular"/>
                <a:ea typeface="Alibaba PuHuiTi 2 55 Regular"/>
                <a:cs typeface="Alibaba PuHuiTi 2 55 Regular"/>
                <a:sym typeface="Alibaba PuHuiTi 2 55 Regular"/>
              </a:defRPr>
            </a:lvl1pPr>
          </a:lstStyle>
          <a:p>
            <a:r>
              <a:rPr lang="en" sz="7200" dirty="0">
                <a:solidFill>
                  <a:srgbClr val="FF6B06"/>
                </a:solidFill>
                <a:latin typeface="+mj-lt"/>
                <a:ea typeface="STKaiti" panose="02010600040101010101" pitchFamily="2" charset="-122"/>
              </a:rPr>
              <a:t>Our</a:t>
            </a:r>
            <a:r>
              <a:rPr lang="zh-CN" altLang="en-US" sz="7200" dirty="0">
                <a:solidFill>
                  <a:srgbClr val="FF6B06"/>
                </a:solidFill>
                <a:latin typeface="+mj-lt"/>
                <a:ea typeface="STKaiti" panose="02010600040101010101" pitchFamily="2" charset="-122"/>
              </a:rPr>
              <a:t> </a:t>
            </a:r>
            <a:r>
              <a:rPr lang="en-US" altLang="zh-CN" sz="7200" dirty="0">
                <a:solidFill>
                  <a:srgbClr val="FF6B06"/>
                </a:solidFill>
                <a:latin typeface="+mj-lt"/>
                <a:ea typeface="STKaiti" panose="02010600040101010101" pitchFamily="2" charset="-122"/>
              </a:rPr>
              <a:t>Solutions</a:t>
            </a:r>
            <a:endParaRPr lang="en" sz="7200" dirty="0">
              <a:solidFill>
                <a:srgbClr val="FF6B06"/>
              </a:solidFill>
              <a:latin typeface="+mj-lt"/>
              <a:ea typeface="STKaiti" panose="02010600040101010101" pitchFamily="2" charset="-122"/>
            </a:endParaRPr>
          </a:p>
        </p:txBody>
      </p:sp>
      <p:sp>
        <p:nvSpPr>
          <p:cNvPr id="2" name="文本框 1">
            <a:extLst>
              <a:ext uri="{FF2B5EF4-FFF2-40B4-BE49-F238E27FC236}">
                <a16:creationId xmlns:a16="http://schemas.microsoft.com/office/drawing/2014/main" id="{E93BAFA3-3B1D-F7E7-62AC-AB2CB6E50C8D}"/>
              </a:ext>
            </a:extLst>
          </p:cNvPr>
          <p:cNvSpPr txBox="1"/>
          <p:nvPr/>
        </p:nvSpPr>
        <p:spPr>
          <a:xfrm>
            <a:off x="1207226" y="4919228"/>
            <a:ext cx="8908323" cy="692497"/>
          </a:xfrm>
          <a:prstGeom prst="rect">
            <a:avLst/>
          </a:prstGeom>
          <a:solidFill>
            <a:srgbClr val="F9F9F9"/>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zh-CN" sz="3900" i="1" dirty="0">
                <a:solidFill>
                  <a:srgbClr val="0034CC"/>
                </a:solidFill>
              </a:rPr>
              <a:t>Challenge-1:</a:t>
            </a:r>
            <a:r>
              <a:rPr lang="zh-CN" altLang="en-US" sz="3900" i="1" dirty="0">
                <a:solidFill>
                  <a:srgbClr val="0034CC"/>
                </a:solidFill>
              </a:rPr>
              <a:t> </a:t>
            </a:r>
            <a:r>
              <a:rPr lang="en" altLang="zh-CN" sz="3900" i="1" dirty="0">
                <a:solidFill>
                  <a:srgbClr val="0034CC"/>
                </a:solidFill>
              </a:rPr>
              <a:t>Expert workload imbalance. </a:t>
            </a:r>
            <a:endParaRPr lang="en" altLang="zh-CN" sz="3900" i="1" dirty="0">
              <a:solidFill>
                <a:srgbClr val="54595F"/>
              </a:solidFill>
            </a:endParaRPr>
          </a:p>
        </p:txBody>
      </p:sp>
      <p:sp>
        <p:nvSpPr>
          <p:cNvPr id="5" name="文本框 4">
            <a:extLst>
              <a:ext uri="{FF2B5EF4-FFF2-40B4-BE49-F238E27FC236}">
                <a16:creationId xmlns:a16="http://schemas.microsoft.com/office/drawing/2014/main" id="{1CE71621-B46B-10E4-7438-A9F3E7C054DF}"/>
              </a:ext>
            </a:extLst>
          </p:cNvPr>
          <p:cNvSpPr txBox="1"/>
          <p:nvPr/>
        </p:nvSpPr>
        <p:spPr>
          <a:xfrm>
            <a:off x="1207227" y="7116424"/>
            <a:ext cx="8908323" cy="1292662"/>
          </a:xfrm>
          <a:prstGeom prst="rect">
            <a:avLst/>
          </a:prstGeom>
          <a:solidFill>
            <a:srgbClr val="F9F9F9"/>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900" i="1">
                <a:solidFill>
                  <a:srgbClr val="0034CC"/>
                </a:solidFill>
              </a:defRPr>
            </a:lvl1pPr>
          </a:lstStyle>
          <a:p>
            <a:r>
              <a:rPr lang="en-US" altLang="zh-CN" dirty="0"/>
              <a:t>Challenge-2:</a:t>
            </a:r>
            <a:r>
              <a:rPr lang="zh-CN" altLang="en-US" dirty="0"/>
              <a:t> </a:t>
            </a:r>
            <a:r>
              <a:rPr lang="en" altLang="zh-CN" dirty="0"/>
              <a:t>TBO does not perform well under small batch size scenarios.</a:t>
            </a:r>
          </a:p>
        </p:txBody>
      </p:sp>
      <p:sp>
        <p:nvSpPr>
          <p:cNvPr id="10" name="文本框 9">
            <a:extLst>
              <a:ext uri="{FF2B5EF4-FFF2-40B4-BE49-F238E27FC236}">
                <a16:creationId xmlns:a16="http://schemas.microsoft.com/office/drawing/2014/main" id="{2C88DBF5-27CE-D462-C684-AC16553CB0A6}"/>
              </a:ext>
            </a:extLst>
          </p:cNvPr>
          <p:cNvSpPr txBox="1"/>
          <p:nvPr/>
        </p:nvSpPr>
        <p:spPr>
          <a:xfrm>
            <a:off x="1207226" y="9913785"/>
            <a:ext cx="8908323" cy="1292662"/>
          </a:xfrm>
          <a:prstGeom prst="rect">
            <a:avLst/>
          </a:prstGeom>
          <a:solidFill>
            <a:srgbClr val="F9F9F9"/>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zh-CN" sz="3900" i="1" dirty="0">
                <a:solidFill>
                  <a:srgbClr val="0034CC"/>
                </a:solidFill>
              </a:rPr>
              <a:t>Challenge-3:</a:t>
            </a:r>
            <a:r>
              <a:rPr lang="zh-CN" altLang="en-US" sz="3900" i="1" dirty="0">
                <a:solidFill>
                  <a:srgbClr val="0034CC"/>
                </a:solidFill>
              </a:rPr>
              <a:t> </a:t>
            </a:r>
            <a:r>
              <a:rPr lang="en" altLang="zh-CN" sz="3900" i="1" dirty="0">
                <a:solidFill>
                  <a:srgbClr val="0034CC"/>
                </a:solidFill>
              </a:rPr>
              <a:t>GPU-centric communication is very complicated. </a:t>
            </a:r>
          </a:p>
        </p:txBody>
      </p:sp>
      <p:sp>
        <p:nvSpPr>
          <p:cNvPr id="11" name="文本框 10">
            <a:extLst>
              <a:ext uri="{FF2B5EF4-FFF2-40B4-BE49-F238E27FC236}">
                <a16:creationId xmlns:a16="http://schemas.microsoft.com/office/drawing/2014/main" id="{AFE2F693-53A0-2E38-C349-6A7C07905BC6}"/>
              </a:ext>
            </a:extLst>
          </p:cNvPr>
          <p:cNvSpPr txBox="1"/>
          <p:nvPr/>
        </p:nvSpPr>
        <p:spPr>
          <a:xfrm>
            <a:off x="12789626" y="4919228"/>
            <a:ext cx="10120448" cy="692497"/>
          </a:xfrm>
          <a:prstGeom prst="rect">
            <a:avLst/>
          </a:prstGeom>
          <a:solidFill>
            <a:srgbClr val="F9F9F9"/>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zh-CN" sz="3900" i="1" dirty="0">
                <a:solidFill>
                  <a:srgbClr val="0034CC"/>
                </a:solidFill>
              </a:rPr>
              <a:t>Optimization-1:</a:t>
            </a:r>
            <a:r>
              <a:rPr lang="zh-CN" altLang="en-US" sz="3900" i="1" dirty="0">
                <a:solidFill>
                  <a:srgbClr val="0034CC"/>
                </a:solidFill>
              </a:rPr>
              <a:t> </a:t>
            </a:r>
            <a:r>
              <a:rPr lang="en" altLang="zh-CN" sz="3900" i="1" dirty="0">
                <a:solidFill>
                  <a:srgbClr val="0034CC"/>
                </a:solidFill>
              </a:rPr>
              <a:t>Per</a:t>
            </a:r>
            <a:r>
              <a:rPr lang="en-US" altLang="zh-CN" sz="3900" i="1" dirty="0">
                <a:solidFill>
                  <a:srgbClr val="0034CC"/>
                </a:solidFill>
              </a:rPr>
              <a:t>-step</a:t>
            </a:r>
            <a:r>
              <a:rPr lang="zh-CN" altLang="en-US" sz="3900" i="1" dirty="0">
                <a:solidFill>
                  <a:srgbClr val="0034CC"/>
                </a:solidFill>
              </a:rPr>
              <a:t> </a:t>
            </a:r>
            <a:r>
              <a:rPr lang="en-US" altLang="zh-CN" sz="3900" i="1" dirty="0">
                <a:solidFill>
                  <a:srgbClr val="0034CC"/>
                </a:solidFill>
              </a:rPr>
              <a:t>EPLB</a:t>
            </a:r>
            <a:endParaRPr lang="en" altLang="zh-CN" sz="3900" i="1" dirty="0">
              <a:solidFill>
                <a:srgbClr val="54595F"/>
              </a:solidFill>
            </a:endParaRPr>
          </a:p>
        </p:txBody>
      </p:sp>
      <p:sp>
        <p:nvSpPr>
          <p:cNvPr id="14" name="文本框 13">
            <a:extLst>
              <a:ext uri="{FF2B5EF4-FFF2-40B4-BE49-F238E27FC236}">
                <a16:creationId xmlns:a16="http://schemas.microsoft.com/office/drawing/2014/main" id="{43D40B64-13BF-75E6-2A34-547E2FB1ACC9}"/>
              </a:ext>
            </a:extLst>
          </p:cNvPr>
          <p:cNvSpPr txBox="1"/>
          <p:nvPr/>
        </p:nvSpPr>
        <p:spPr>
          <a:xfrm>
            <a:off x="12789626" y="6584080"/>
            <a:ext cx="10120448" cy="692497"/>
          </a:xfrm>
          <a:prstGeom prst="rect">
            <a:avLst/>
          </a:prstGeom>
          <a:solidFill>
            <a:srgbClr val="F9F9F9"/>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zh-CN" sz="3900" i="1" dirty="0">
                <a:solidFill>
                  <a:srgbClr val="0034CC"/>
                </a:solidFill>
              </a:rPr>
              <a:t>Optimization-2:</a:t>
            </a:r>
            <a:r>
              <a:rPr lang="zh-CN" altLang="en-US" sz="3900" i="1" dirty="0">
                <a:solidFill>
                  <a:srgbClr val="0034CC"/>
                </a:solidFill>
              </a:rPr>
              <a:t> </a:t>
            </a:r>
            <a:r>
              <a:rPr lang="en-US" altLang="zh-CN" sz="3900" i="1" dirty="0">
                <a:solidFill>
                  <a:srgbClr val="0034CC"/>
                </a:solidFill>
              </a:rPr>
              <a:t>Token drop</a:t>
            </a:r>
            <a:endParaRPr lang="en" altLang="zh-CN" sz="3900" i="1" dirty="0">
              <a:solidFill>
                <a:srgbClr val="54595F"/>
              </a:solidFill>
            </a:endParaRPr>
          </a:p>
        </p:txBody>
      </p:sp>
      <p:sp>
        <p:nvSpPr>
          <p:cNvPr id="15" name="文本框 14">
            <a:extLst>
              <a:ext uri="{FF2B5EF4-FFF2-40B4-BE49-F238E27FC236}">
                <a16:creationId xmlns:a16="http://schemas.microsoft.com/office/drawing/2014/main" id="{97562CCC-9EF8-A69D-BD09-B0675C3F2565}"/>
              </a:ext>
            </a:extLst>
          </p:cNvPr>
          <p:cNvSpPr txBox="1"/>
          <p:nvPr/>
        </p:nvSpPr>
        <p:spPr>
          <a:xfrm>
            <a:off x="12789625" y="8248932"/>
            <a:ext cx="10120448" cy="692497"/>
          </a:xfrm>
          <a:prstGeom prst="rect">
            <a:avLst/>
          </a:prstGeom>
          <a:solidFill>
            <a:srgbClr val="F9F9F9"/>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zh-CN" sz="3900" i="1" dirty="0">
                <a:solidFill>
                  <a:srgbClr val="0034CC"/>
                </a:solidFill>
              </a:rPr>
              <a:t>Optimization-3:</a:t>
            </a:r>
            <a:r>
              <a:rPr lang="zh-CN" altLang="en-US" sz="3900" i="1" dirty="0">
                <a:solidFill>
                  <a:srgbClr val="0034CC"/>
                </a:solidFill>
              </a:rPr>
              <a:t> </a:t>
            </a:r>
            <a:r>
              <a:rPr lang="en-US" altLang="zh-CN" sz="3900" i="1" dirty="0">
                <a:solidFill>
                  <a:srgbClr val="0034CC"/>
                </a:solidFill>
              </a:rPr>
              <a:t>Per-expert overlap</a:t>
            </a:r>
            <a:endParaRPr lang="en" altLang="zh-CN" sz="3900" i="1" dirty="0">
              <a:solidFill>
                <a:srgbClr val="54595F"/>
              </a:solidFill>
            </a:endParaRPr>
          </a:p>
        </p:txBody>
      </p:sp>
      <p:sp>
        <p:nvSpPr>
          <p:cNvPr id="17" name="文本框 16">
            <a:extLst>
              <a:ext uri="{FF2B5EF4-FFF2-40B4-BE49-F238E27FC236}">
                <a16:creationId xmlns:a16="http://schemas.microsoft.com/office/drawing/2014/main" id="{1F4F2834-2E7E-D4E8-E361-1C5DA20F375A}"/>
              </a:ext>
            </a:extLst>
          </p:cNvPr>
          <p:cNvSpPr txBox="1"/>
          <p:nvPr/>
        </p:nvSpPr>
        <p:spPr>
          <a:xfrm>
            <a:off x="12789625" y="9913785"/>
            <a:ext cx="10120448" cy="1292662"/>
          </a:xfrm>
          <a:prstGeom prst="rect">
            <a:avLst/>
          </a:prstGeom>
          <a:solidFill>
            <a:srgbClr val="F9F9F9"/>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zh-CN" sz="3900" i="1" dirty="0">
                <a:solidFill>
                  <a:srgbClr val="0034CC"/>
                </a:solidFill>
              </a:rPr>
              <a:t>Optimization-4:</a:t>
            </a:r>
            <a:r>
              <a:rPr lang="zh-CN" altLang="en-US" sz="3900" i="1" dirty="0">
                <a:solidFill>
                  <a:srgbClr val="0034CC"/>
                </a:solidFill>
              </a:rPr>
              <a:t> </a:t>
            </a:r>
            <a:r>
              <a:rPr lang="en-US" altLang="zh-CN" sz="3900" i="1" dirty="0">
                <a:solidFill>
                  <a:srgbClr val="0034CC"/>
                </a:solidFill>
              </a:rPr>
              <a:t>A set of communication optimizations for scale-up networks</a:t>
            </a:r>
          </a:p>
        </p:txBody>
      </p:sp>
      <p:cxnSp>
        <p:nvCxnSpPr>
          <p:cNvPr id="19" name="直线箭头连接符 18">
            <a:extLst>
              <a:ext uri="{FF2B5EF4-FFF2-40B4-BE49-F238E27FC236}">
                <a16:creationId xmlns:a16="http://schemas.microsoft.com/office/drawing/2014/main" id="{2EB57A41-56CD-2471-F3D1-06782A16BFC5}"/>
              </a:ext>
            </a:extLst>
          </p:cNvPr>
          <p:cNvCxnSpPr>
            <a:stCxn id="2" idx="3"/>
            <a:endCxn id="11" idx="1"/>
          </p:cNvCxnSpPr>
          <p:nvPr/>
        </p:nvCxnSpPr>
        <p:spPr>
          <a:xfrm>
            <a:off x="10115549" y="5265477"/>
            <a:ext cx="2674077" cy="0"/>
          </a:xfrm>
          <a:prstGeom prst="straightConnector1">
            <a:avLst/>
          </a:prstGeom>
          <a:noFill/>
          <a:ln w="57150" cap="flat">
            <a:solidFill>
              <a:srgbClr val="FF6B06"/>
            </a:solidFill>
            <a:prstDash val="solid"/>
            <a:round/>
            <a:tailEnd type="triangle"/>
          </a:ln>
          <a:effectLst/>
          <a:sp3d/>
        </p:spPr>
        <p:style>
          <a:lnRef idx="0">
            <a:scrgbClr r="0" g="0" b="0"/>
          </a:lnRef>
          <a:fillRef idx="0">
            <a:scrgbClr r="0" g="0" b="0"/>
          </a:fillRef>
          <a:effectRef idx="0">
            <a:scrgbClr r="0" g="0" b="0"/>
          </a:effectRef>
          <a:fontRef idx="none"/>
        </p:style>
      </p:cxnSp>
      <p:cxnSp>
        <p:nvCxnSpPr>
          <p:cNvPr id="21" name="直线箭头连接符 20">
            <a:extLst>
              <a:ext uri="{FF2B5EF4-FFF2-40B4-BE49-F238E27FC236}">
                <a16:creationId xmlns:a16="http://schemas.microsoft.com/office/drawing/2014/main" id="{16052851-ACCE-7FE5-3D8C-D062CEDCC9F8}"/>
              </a:ext>
            </a:extLst>
          </p:cNvPr>
          <p:cNvCxnSpPr>
            <a:stCxn id="2" idx="3"/>
            <a:endCxn id="14" idx="1"/>
          </p:cNvCxnSpPr>
          <p:nvPr/>
        </p:nvCxnSpPr>
        <p:spPr>
          <a:xfrm>
            <a:off x="10115549" y="5265477"/>
            <a:ext cx="2674077" cy="1664852"/>
          </a:xfrm>
          <a:prstGeom prst="straightConnector1">
            <a:avLst/>
          </a:prstGeom>
          <a:noFill/>
          <a:ln w="57150" cap="flat">
            <a:solidFill>
              <a:srgbClr val="FF6B06"/>
            </a:solidFill>
            <a:prstDash val="solid"/>
            <a:round/>
            <a:tailEnd type="triangle"/>
          </a:ln>
          <a:effectLst/>
          <a:sp3d/>
        </p:spPr>
        <p:style>
          <a:lnRef idx="0">
            <a:scrgbClr r="0" g="0" b="0"/>
          </a:lnRef>
          <a:fillRef idx="0">
            <a:scrgbClr r="0" g="0" b="0"/>
          </a:fillRef>
          <a:effectRef idx="0">
            <a:scrgbClr r="0" g="0" b="0"/>
          </a:effectRef>
          <a:fontRef idx="none"/>
        </p:style>
      </p:cxnSp>
      <p:cxnSp>
        <p:nvCxnSpPr>
          <p:cNvPr id="23" name="直线箭头连接符 22">
            <a:extLst>
              <a:ext uri="{FF2B5EF4-FFF2-40B4-BE49-F238E27FC236}">
                <a16:creationId xmlns:a16="http://schemas.microsoft.com/office/drawing/2014/main" id="{41803003-6076-D2D6-F1E4-989DAB7D82E6}"/>
              </a:ext>
            </a:extLst>
          </p:cNvPr>
          <p:cNvCxnSpPr>
            <a:stCxn id="5" idx="3"/>
            <a:endCxn id="15" idx="1"/>
          </p:cNvCxnSpPr>
          <p:nvPr/>
        </p:nvCxnSpPr>
        <p:spPr>
          <a:xfrm>
            <a:off x="10115550" y="7762755"/>
            <a:ext cx="2674075" cy="832426"/>
          </a:xfrm>
          <a:prstGeom prst="straightConnector1">
            <a:avLst/>
          </a:prstGeom>
          <a:noFill/>
          <a:ln w="57150" cap="flat">
            <a:solidFill>
              <a:srgbClr val="FF6B06"/>
            </a:solidFill>
            <a:prstDash val="solid"/>
            <a:round/>
            <a:tailEnd type="triangle"/>
          </a:ln>
          <a:effectLst/>
          <a:sp3d/>
        </p:spPr>
        <p:style>
          <a:lnRef idx="0">
            <a:scrgbClr r="0" g="0" b="0"/>
          </a:lnRef>
          <a:fillRef idx="0">
            <a:scrgbClr r="0" g="0" b="0"/>
          </a:fillRef>
          <a:effectRef idx="0">
            <a:scrgbClr r="0" g="0" b="0"/>
          </a:effectRef>
          <a:fontRef idx="none"/>
        </p:style>
      </p:cxnSp>
      <p:cxnSp>
        <p:nvCxnSpPr>
          <p:cNvPr id="25" name="直线箭头连接符 24">
            <a:extLst>
              <a:ext uri="{FF2B5EF4-FFF2-40B4-BE49-F238E27FC236}">
                <a16:creationId xmlns:a16="http://schemas.microsoft.com/office/drawing/2014/main" id="{8BE9FC7E-1B07-1E4E-7A7C-6E69261BF05B}"/>
              </a:ext>
            </a:extLst>
          </p:cNvPr>
          <p:cNvCxnSpPr>
            <a:endCxn id="17" idx="1"/>
          </p:cNvCxnSpPr>
          <p:nvPr/>
        </p:nvCxnSpPr>
        <p:spPr>
          <a:xfrm>
            <a:off x="10115549" y="10560116"/>
            <a:ext cx="2674076" cy="0"/>
          </a:xfrm>
          <a:prstGeom prst="straightConnector1">
            <a:avLst/>
          </a:prstGeom>
          <a:noFill/>
          <a:ln w="57150" cap="flat">
            <a:solidFill>
              <a:srgbClr val="FF6B06"/>
            </a:solidFill>
            <a:prstDash val="solid"/>
            <a:round/>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19613577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94738-5384-ADFB-9657-956ED138EACA}"/>
            </a:ext>
          </a:extLst>
        </p:cNvPr>
        <p:cNvGrpSpPr/>
        <p:nvPr/>
      </p:nvGrpSpPr>
      <p:grpSpPr>
        <a:xfrm>
          <a:off x="0" y="0"/>
          <a:ext cx="0" cy="0"/>
          <a:chOff x="0" y="0"/>
          <a:chExt cx="0" cy="0"/>
        </a:xfrm>
      </p:grpSpPr>
      <p:sp>
        <p:nvSpPr>
          <p:cNvPr id="9" name="例:这里是标题标题标题">
            <a:extLst>
              <a:ext uri="{FF2B5EF4-FFF2-40B4-BE49-F238E27FC236}">
                <a16:creationId xmlns:a16="http://schemas.microsoft.com/office/drawing/2014/main" id="{C173D4FC-0958-E6FA-8CBF-6B94CCA6DA7C}"/>
              </a:ext>
            </a:extLst>
          </p:cNvPr>
          <p:cNvSpPr txBox="1"/>
          <p:nvPr/>
        </p:nvSpPr>
        <p:spPr>
          <a:xfrm>
            <a:off x="898358" y="1575657"/>
            <a:ext cx="22779789" cy="115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576" tIns="22576" rIns="22576" bIns="22576" anchor="ctr">
            <a:spAutoFit/>
          </a:bodyPr>
          <a:lstStyle>
            <a:lvl1pPr defTabSz="366887">
              <a:defRPr sz="8000">
                <a:solidFill>
                  <a:srgbClr val="1E1E1E"/>
                </a:solidFill>
                <a:latin typeface="Alibaba PuHuiTi 2 55 Regular"/>
                <a:ea typeface="Alibaba PuHuiTi 2 55 Regular"/>
                <a:cs typeface="Alibaba PuHuiTi 2 55 Regular"/>
                <a:sym typeface="Alibaba PuHuiTi 2 55 Regular"/>
              </a:defRPr>
            </a:lvl1pPr>
          </a:lstStyle>
          <a:p>
            <a:r>
              <a:rPr lang="en" sz="7200" dirty="0">
                <a:solidFill>
                  <a:srgbClr val="FF6B06"/>
                </a:solidFill>
                <a:latin typeface="+mj-lt"/>
                <a:ea typeface="STKaiti" panose="02010600040101010101" pitchFamily="2" charset="-122"/>
              </a:rPr>
              <a:t>Our</a:t>
            </a:r>
            <a:r>
              <a:rPr lang="zh-CN" altLang="en-US" sz="7200" dirty="0">
                <a:solidFill>
                  <a:srgbClr val="FF6B06"/>
                </a:solidFill>
                <a:latin typeface="+mj-lt"/>
                <a:ea typeface="STKaiti" panose="02010600040101010101" pitchFamily="2" charset="-122"/>
              </a:rPr>
              <a:t> </a:t>
            </a:r>
            <a:r>
              <a:rPr lang="en-US" altLang="zh-CN" sz="7200" dirty="0">
                <a:solidFill>
                  <a:srgbClr val="FF6B06"/>
                </a:solidFill>
                <a:latin typeface="+mj-lt"/>
                <a:ea typeface="STKaiti" panose="02010600040101010101" pitchFamily="2" charset="-122"/>
              </a:rPr>
              <a:t>Solutions</a:t>
            </a:r>
            <a:endParaRPr lang="en" sz="7200" dirty="0">
              <a:solidFill>
                <a:srgbClr val="FF6B06"/>
              </a:solidFill>
              <a:latin typeface="+mj-lt"/>
              <a:ea typeface="STKaiti" panose="02010600040101010101" pitchFamily="2" charset="-122"/>
            </a:endParaRPr>
          </a:p>
        </p:txBody>
      </p:sp>
      <p:pic>
        <p:nvPicPr>
          <p:cNvPr id="3" name="图片 2">
            <a:extLst>
              <a:ext uri="{FF2B5EF4-FFF2-40B4-BE49-F238E27FC236}">
                <a16:creationId xmlns:a16="http://schemas.microsoft.com/office/drawing/2014/main" id="{23208F8B-7165-9B99-4745-C607FCFAE5DE}"/>
              </a:ext>
            </a:extLst>
          </p:cNvPr>
          <p:cNvPicPr>
            <a:picLocks noChangeAspect="1"/>
          </p:cNvPicPr>
          <p:nvPr/>
        </p:nvPicPr>
        <p:blipFill>
          <a:blip r:embed="rId3"/>
          <a:stretch>
            <a:fillRect/>
          </a:stretch>
        </p:blipFill>
        <p:spPr>
          <a:xfrm>
            <a:off x="1852285" y="3684175"/>
            <a:ext cx="20145452" cy="4780276"/>
          </a:xfrm>
          <a:prstGeom prst="rect">
            <a:avLst/>
          </a:prstGeom>
        </p:spPr>
      </p:pic>
      <p:sp>
        <p:nvSpPr>
          <p:cNvPr id="6" name="文本框 5">
            <a:extLst>
              <a:ext uri="{FF2B5EF4-FFF2-40B4-BE49-F238E27FC236}">
                <a16:creationId xmlns:a16="http://schemas.microsoft.com/office/drawing/2014/main" id="{4302D1F3-5F66-9E45-D16C-B0F3CAAEFE43}"/>
              </a:ext>
            </a:extLst>
          </p:cNvPr>
          <p:cNvSpPr txBox="1"/>
          <p:nvPr/>
        </p:nvSpPr>
        <p:spPr>
          <a:xfrm>
            <a:off x="1852285" y="9328912"/>
            <a:ext cx="20145452" cy="3708708"/>
          </a:xfrm>
          <a:prstGeom prst="rect">
            <a:avLst/>
          </a:prstGeom>
          <a:solidFill>
            <a:srgbClr val="F9F9F9"/>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zh-CN" sz="3900" i="1" dirty="0">
                <a:solidFill>
                  <a:srgbClr val="0034CC"/>
                </a:solidFill>
              </a:rPr>
              <a:t>Optimization-1:</a:t>
            </a:r>
            <a:r>
              <a:rPr lang="zh-CN" altLang="en-US" sz="3900" i="1" dirty="0">
                <a:solidFill>
                  <a:srgbClr val="0034CC"/>
                </a:solidFill>
              </a:rPr>
              <a:t> </a:t>
            </a:r>
            <a:r>
              <a:rPr lang="en" altLang="zh-CN" sz="3900" i="1" dirty="0">
                <a:solidFill>
                  <a:srgbClr val="0034CC"/>
                </a:solidFill>
              </a:rPr>
              <a:t>Per-step EPLB.</a:t>
            </a:r>
          </a:p>
          <a:p>
            <a:pPr marL="457200" indent="-457200" algn="l">
              <a:buFont typeface="Arial" panose="020B0604020202020204" pitchFamily="34" charset="0"/>
              <a:buChar char="•"/>
            </a:pPr>
            <a:r>
              <a:rPr lang="en-US" altLang="zh-CN" sz="2800" i="1" dirty="0">
                <a:solidFill>
                  <a:srgbClr val="54595F"/>
                </a:solidFill>
              </a:rPr>
              <a:t>We perform rebalance immediately after gating and fuse it into a single kernel with dispatch communication. </a:t>
            </a:r>
          </a:p>
          <a:p>
            <a:pPr marL="457200" indent="-457200" algn="l">
              <a:buFont typeface="Arial" panose="020B0604020202020204" pitchFamily="34" charset="0"/>
              <a:buChar char="•"/>
            </a:pPr>
            <a:r>
              <a:rPr lang="en" altLang="zh-CN" sz="2800" i="1" dirty="0">
                <a:solidFill>
                  <a:srgbClr val="54595F"/>
                </a:solidFill>
              </a:rPr>
              <a:t>Unlike the original EPLB, our approach accounts for both compute and communication imbalances, delivering extra gains in bandwidth-constrained scenarios.</a:t>
            </a:r>
            <a:endParaRPr lang="en-US" altLang="zh-CN" sz="2800" i="1" dirty="0">
              <a:solidFill>
                <a:srgbClr val="54595F"/>
              </a:solidFill>
            </a:endParaRPr>
          </a:p>
          <a:p>
            <a:pPr marL="457200" indent="-457200" algn="l">
              <a:buFont typeface="Arial" panose="020B0604020202020204" pitchFamily="34" charset="0"/>
              <a:buChar char="•"/>
            </a:pPr>
            <a:r>
              <a:rPr lang="en-US" altLang="zh-CN" sz="2800" i="1" dirty="0">
                <a:solidFill>
                  <a:srgbClr val="54595F"/>
                </a:solidFill>
              </a:rPr>
              <a:t>In production across EP8–EP64 deployments of open-source models such as DeepSeek-R1 and </a:t>
            </a:r>
            <a:r>
              <a:rPr lang="en-US" altLang="zh-CN" sz="2800" i="1" dirty="0" err="1">
                <a:solidFill>
                  <a:srgbClr val="54595F"/>
                </a:solidFill>
              </a:rPr>
              <a:t>Qwen</a:t>
            </a:r>
            <a:r>
              <a:rPr lang="en-US" altLang="zh-CN" sz="2800" i="1" dirty="0">
                <a:solidFill>
                  <a:srgbClr val="54595F"/>
                </a:solidFill>
              </a:rPr>
              <a:t>-Coder, our imbalance-oriented mechanisms </a:t>
            </a:r>
            <a:r>
              <a:rPr lang="en-US" altLang="zh-CN" sz="2800" i="1" dirty="0">
                <a:solidFill>
                  <a:srgbClr val="FF6B06"/>
                </a:solidFill>
              </a:rPr>
              <a:t>reduce the imbalance ratio by about 40% versus naive EPLB and cut TPOT by 10–18%.</a:t>
            </a:r>
          </a:p>
          <a:p>
            <a:pPr marL="457200" indent="-457200" algn="l">
              <a:buFont typeface="Arial" panose="020B0604020202020204" pitchFamily="34" charset="0"/>
              <a:buChar char="•"/>
            </a:pPr>
            <a:r>
              <a:rPr lang="en" altLang="zh-CN" sz="2800" i="1" dirty="0">
                <a:solidFill>
                  <a:srgbClr val="54595F"/>
                </a:solidFill>
              </a:rPr>
              <a:t>Currently, per-step expert swapping is only supported within the scale-up domain, as its sufficiently high bandwidth can significantly reduce expert swap overhead.</a:t>
            </a:r>
          </a:p>
        </p:txBody>
      </p:sp>
      <p:sp>
        <p:nvSpPr>
          <p:cNvPr id="7" name="文本框 6">
            <a:extLst>
              <a:ext uri="{FF2B5EF4-FFF2-40B4-BE49-F238E27FC236}">
                <a16:creationId xmlns:a16="http://schemas.microsoft.com/office/drawing/2014/main" id="{75B3EA46-17EF-F2BD-1063-923B5CAFE71F}"/>
              </a:ext>
            </a:extLst>
          </p:cNvPr>
          <p:cNvSpPr txBox="1"/>
          <p:nvPr/>
        </p:nvSpPr>
        <p:spPr>
          <a:xfrm>
            <a:off x="3382021" y="8628610"/>
            <a:ext cx="3037691"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en-US" altLang="zh-CN" sz="2800" dirty="0"/>
              <a:t>Compute Imbalance</a:t>
            </a:r>
            <a:endParaRPr kumimoji="0" lang="zh-CN" altLang="en-US" sz="2800" b="0" i="0" u="none" strike="noStrike" cap="none" spc="0" normalizeH="0" baseline="0" dirty="0">
              <a:ln>
                <a:noFill/>
              </a:ln>
              <a:solidFill>
                <a:srgbClr val="5E5E5E"/>
              </a:solidFill>
              <a:effectLst/>
              <a:uFillTx/>
              <a:latin typeface="+mn-lt"/>
              <a:ea typeface="+mn-ea"/>
              <a:cs typeface="+mn-cs"/>
              <a:sym typeface="Alibaba Sans"/>
            </a:endParaRPr>
          </a:p>
        </p:txBody>
      </p:sp>
      <p:sp>
        <p:nvSpPr>
          <p:cNvPr id="12" name="文本框 11">
            <a:extLst>
              <a:ext uri="{FF2B5EF4-FFF2-40B4-BE49-F238E27FC236}">
                <a16:creationId xmlns:a16="http://schemas.microsoft.com/office/drawing/2014/main" id="{07F99799-0610-AD1E-5349-DE71A1E48B86}"/>
              </a:ext>
            </a:extLst>
          </p:cNvPr>
          <p:cNvSpPr txBox="1"/>
          <p:nvPr/>
        </p:nvSpPr>
        <p:spPr>
          <a:xfrm>
            <a:off x="9918853" y="8628610"/>
            <a:ext cx="4012317"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en-US" altLang="zh-CN" sz="2800" dirty="0"/>
              <a:t>Communication Imbalance</a:t>
            </a:r>
            <a:endParaRPr kumimoji="0" lang="zh-CN" altLang="en-US" sz="2800" b="0" i="0" u="none" strike="noStrike" cap="none" spc="0" normalizeH="0" baseline="0" dirty="0">
              <a:ln>
                <a:noFill/>
              </a:ln>
              <a:solidFill>
                <a:srgbClr val="5E5E5E"/>
              </a:solidFill>
              <a:effectLst/>
              <a:uFillTx/>
              <a:latin typeface="+mn-lt"/>
              <a:ea typeface="+mn-ea"/>
              <a:cs typeface="+mn-cs"/>
              <a:sym typeface="Alibaba Sans"/>
            </a:endParaRPr>
          </a:p>
        </p:txBody>
      </p:sp>
      <p:sp>
        <p:nvSpPr>
          <p:cNvPr id="13" name="文本框 12">
            <a:extLst>
              <a:ext uri="{FF2B5EF4-FFF2-40B4-BE49-F238E27FC236}">
                <a16:creationId xmlns:a16="http://schemas.microsoft.com/office/drawing/2014/main" id="{948A3263-5C08-9493-B9BB-0E438F78A124}"/>
              </a:ext>
            </a:extLst>
          </p:cNvPr>
          <p:cNvSpPr txBox="1"/>
          <p:nvPr/>
        </p:nvSpPr>
        <p:spPr>
          <a:xfrm>
            <a:off x="17610027" y="8628610"/>
            <a:ext cx="2771593"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en-US" altLang="zh-CN" sz="2800" dirty="0"/>
              <a:t>After load balance</a:t>
            </a:r>
            <a:endParaRPr kumimoji="0" lang="zh-CN" altLang="en-US" sz="2800" b="0" i="0" u="none" strike="noStrike" cap="none" spc="0" normalizeH="0" baseline="0" dirty="0">
              <a:ln>
                <a:noFill/>
              </a:ln>
              <a:solidFill>
                <a:srgbClr val="5E5E5E"/>
              </a:solidFill>
              <a:effectLst/>
              <a:uFillTx/>
              <a:latin typeface="+mn-lt"/>
              <a:ea typeface="+mn-ea"/>
              <a:cs typeface="+mn-cs"/>
              <a:sym typeface="Alibaba Sans"/>
            </a:endParaRPr>
          </a:p>
        </p:txBody>
      </p:sp>
    </p:spTree>
    <p:extLst>
      <p:ext uri="{BB962C8B-B14F-4D97-AF65-F5344CB8AC3E}">
        <p14:creationId xmlns:p14="http://schemas.microsoft.com/office/powerpoint/2010/main" val="366509881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5849D-D505-2961-EFC4-83D173BC3B21}"/>
            </a:ext>
          </a:extLst>
        </p:cNvPr>
        <p:cNvGrpSpPr/>
        <p:nvPr/>
      </p:nvGrpSpPr>
      <p:grpSpPr>
        <a:xfrm>
          <a:off x="0" y="0"/>
          <a:ext cx="0" cy="0"/>
          <a:chOff x="0" y="0"/>
          <a:chExt cx="0" cy="0"/>
        </a:xfrm>
      </p:grpSpPr>
      <p:sp>
        <p:nvSpPr>
          <p:cNvPr id="9" name="例:这里是标题标题标题">
            <a:extLst>
              <a:ext uri="{FF2B5EF4-FFF2-40B4-BE49-F238E27FC236}">
                <a16:creationId xmlns:a16="http://schemas.microsoft.com/office/drawing/2014/main" id="{6D4CDAA9-8C83-A607-24FE-6EEDBFF8827B}"/>
              </a:ext>
            </a:extLst>
          </p:cNvPr>
          <p:cNvSpPr txBox="1"/>
          <p:nvPr/>
        </p:nvSpPr>
        <p:spPr>
          <a:xfrm>
            <a:off x="898358" y="1575657"/>
            <a:ext cx="22779789" cy="115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576" tIns="22576" rIns="22576" bIns="22576" anchor="ctr">
            <a:spAutoFit/>
          </a:bodyPr>
          <a:lstStyle>
            <a:lvl1pPr defTabSz="366887">
              <a:defRPr sz="8000">
                <a:solidFill>
                  <a:srgbClr val="1E1E1E"/>
                </a:solidFill>
                <a:latin typeface="Alibaba PuHuiTi 2 55 Regular"/>
                <a:ea typeface="Alibaba PuHuiTi 2 55 Regular"/>
                <a:cs typeface="Alibaba PuHuiTi 2 55 Regular"/>
                <a:sym typeface="Alibaba PuHuiTi 2 55 Regular"/>
              </a:defRPr>
            </a:lvl1pPr>
          </a:lstStyle>
          <a:p>
            <a:r>
              <a:rPr lang="en" sz="7200" dirty="0">
                <a:solidFill>
                  <a:srgbClr val="FF6B06"/>
                </a:solidFill>
                <a:latin typeface="+mj-lt"/>
                <a:ea typeface="STKaiti" panose="02010600040101010101" pitchFamily="2" charset="-122"/>
              </a:rPr>
              <a:t>Our</a:t>
            </a:r>
            <a:r>
              <a:rPr lang="zh-CN" altLang="en-US" sz="7200" dirty="0">
                <a:solidFill>
                  <a:srgbClr val="FF6B06"/>
                </a:solidFill>
                <a:latin typeface="+mj-lt"/>
                <a:ea typeface="STKaiti" panose="02010600040101010101" pitchFamily="2" charset="-122"/>
              </a:rPr>
              <a:t> </a:t>
            </a:r>
            <a:r>
              <a:rPr lang="en-US" altLang="zh-CN" sz="7200" dirty="0">
                <a:solidFill>
                  <a:srgbClr val="FF6B06"/>
                </a:solidFill>
                <a:latin typeface="+mj-lt"/>
                <a:ea typeface="STKaiti" panose="02010600040101010101" pitchFamily="2" charset="-122"/>
              </a:rPr>
              <a:t>Solutions</a:t>
            </a:r>
            <a:endParaRPr lang="en" sz="7200" dirty="0">
              <a:solidFill>
                <a:srgbClr val="FF6B06"/>
              </a:solidFill>
              <a:latin typeface="+mj-lt"/>
              <a:ea typeface="STKaiti" panose="02010600040101010101" pitchFamily="2" charset="-122"/>
            </a:endParaRPr>
          </a:p>
        </p:txBody>
      </p:sp>
      <p:sp>
        <p:nvSpPr>
          <p:cNvPr id="6" name="文本框 5">
            <a:extLst>
              <a:ext uri="{FF2B5EF4-FFF2-40B4-BE49-F238E27FC236}">
                <a16:creationId xmlns:a16="http://schemas.microsoft.com/office/drawing/2014/main" id="{21D22F68-30DD-5337-820F-A127BF07875C}"/>
              </a:ext>
            </a:extLst>
          </p:cNvPr>
          <p:cNvSpPr txBox="1"/>
          <p:nvPr/>
        </p:nvSpPr>
        <p:spPr>
          <a:xfrm>
            <a:off x="1466500" y="10437338"/>
            <a:ext cx="21450999" cy="1554272"/>
          </a:xfrm>
          <a:prstGeom prst="rect">
            <a:avLst/>
          </a:prstGeom>
          <a:solidFill>
            <a:srgbClr val="F9F9F9"/>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zh-CN" sz="3900" i="1" dirty="0">
                <a:solidFill>
                  <a:srgbClr val="0034CC"/>
                </a:solidFill>
              </a:rPr>
              <a:t>Optimization-2:</a:t>
            </a:r>
            <a:r>
              <a:rPr lang="zh-CN" altLang="en-US" sz="3900" i="1" dirty="0">
                <a:solidFill>
                  <a:srgbClr val="0034CC"/>
                </a:solidFill>
              </a:rPr>
              <a:t> </a:t>
            </a:r>
            <a:r>
              <a:rPr lang="en" altLang="zh-CN" sz="3900" i="1" dirty="0">
                <a:solidFill>
                  <a:srgbClr val="0034CC"/>
                </a:solidFill>
              </a:rPr>
              <a:t>Token</a:t>
            </a:r>
            <a:r>
              <a:rPr lang="zh-CN" altLang="en-US" sz="3900" i="1" dirty="0">
                <a:solidFill>
                  <a:srgbClr val="0034CC"/>
                </a:solidFill>
              </a:rPr>
              <a:t> </a:t>
            </a:r>
            <a:r>
              <a:rPr lang="en-US" altLang="zh-CN" sz="3900" i="1" dirty="0">
                <a:solidFill>
                  <a:srgbClr val="0034CC"/>
                </a:solidFill>
              </a:rPr>
              <a:t>drop.</a:t>
            </a:r>
            <a:endParaRPr lang="en" altLang="zh-CN" sz="3900" i="1" dirty="0">
              <a:solidFill>
                <a:srgbClr val="0034CC"/>
              </a:solidFill>
            </a:endParaRPr>
          </a:p>
          <a:p>
            <a:pPr marL="457200" indent="-457200" algn="l">
              <a:buFont typeface="Arial" panose="020B0604020202020204" pitchFamily="34" charset="0"/>
              <a:buChar char="•"/>
            </a:pPr>
            <a:r>
              <a:rPr lang="en-US" altLang="zh-CN" sz="2800" b="1" i="1" dirty="0">
                <a:solidFill>
                  <a:srgbClr val="54595F"/>
                </a:solidFill>
              </a:rPr>
              <a:t>Observation</a:t>
            </a:r>
            <a:r>
              <a:rPr lang="en-US" altLang="zh-CN" sz="2800" i="1" dirty="0">
                <a:solidFill>
                  <a:srgbClr val="54595F"/>
                </a:solidFill>
              </a:rPr>
              <a:t>: Dropping low-weight tokens (skipping their computation) yields negligible differences in the final inference outcomes.</a:t>
            </a:r>
          </a:p>
          <a:p>
            <a:pPr marL="457200" indent="-457200" algn="l">
              <a:buFont typeface="Arial" panose="020B0604020202020204" pitchFamily="34" charset="0"/>
              <a:buChar char="•"/>
            </a:pPr>
            <a:r>
              <a:rPr lang="en" altLang="zh-CN" sz="2800" i="1" dirty="0">
                <a:solidFill>
                  <a:srgbClr val="54595F"/>
                </a:solidFill>
              </a:rPr>
              <a:t>At the Qwen3-Coder-480B TP1EP32 GBS2048 workload, we achieved a </a:t>
            </a:r>
            <a:r>
              <a:rPr lang="en" altLang="zh-CN" sz="2800" b="1" i="1" dirty="0">
                <a:solidFill>
                  <a:srgbClr val="FF6B06"/>
                </a:solidFill>
              </a:rPr>
              <a:t>20% reduction in end-to-end latency</a:t>
            </a:r>
            <a:r>
              <a:rPr lang="en" altLang="zh-CN" sz="2800" i="1" dirty="0">
                <a:solidFill>
                  <a:srgbClr val="54595F"/>
                </a:solidFill>
              </a:rPr>
              <a:t>.</a:t>
            </a:r>
            <a:endParaRPr lang="en-US" altLang="zh-CN" sz="2800" i="1" dirty="0">
              <a:solidFill>
                <a:srgbClr val="54595F"/>
              </a:solidFill>
            </a:endParaRPr>
          </a:p>
        </p:txBody>
      </p:sp>
      <p:grpSp>
        <p:nvGrpSpPr>
          <p:cNvPr id="31" name="组合 30">
            <a:extLst>
              <a:ext uri="{FF2B5EF4-FFF2-40B4-BE49-F238E27FC236}">
                <a16:creationId xmlns:a16="http://schemas.microsoft.com/office/drawing/2014/main" id="{4DA9B873-7688-2DBC-6D78-2F0D62CEC727}"/>
              </a:ext>
            </a:extLst>
          </p:cNvPr>
          <p:cNvGrpSpPr/>
          <p:nvPr/>
        </p:nvGrpSpPr>
        <p:grpSpPr>
          <a:xfrm>
            <a:off x="1466500" y="3313046"/>
            <a:ext cx="21450999" cy="6916816"/>
            <a:chOff x="1466500" y="2898695"/>
            <a:chExt cx="21450999" cy="6916816"/>
          </a:xfrm>
        </p:grpSpPr>
        <p:sp>
          <p:nvSpPr>
            <p:cNvPr id="10" name="矩形 9">
              <a:extLst>
                <a:ext uri="{FF2B5EF4-FFF2-40B4-BE49-F238E27FC236}">
                  <a16:creationId xmlns:a16="http://schemas.microsoft.com/office/drawing/2014/main" id="{99FC5BF0-A4B4-9548-B556-61B1B3DBF3E5}"/>
                </a:ext>
              </a:extLst>
            </p:cNvPr>
            <p:cNvSpPr/>
            <p:nvPr/>
          </p:nvSpPr>
          <p:spPr>
            <a:xfrm>
              <a:off x="1466500" y="2898695"/>
              <a:ext cx="21450999" cy="6916816"/>
            </a:xfrm>
            <a:prstGeom prst="rect">
              <a:avLst/>
            </a:prstGeom>
            <a:solidFill>
              <a:srgbClr val="FFFFFF"/>
            </a:solidFill>
            <a:ln w="25400" cap="flat">
              <a:solidFill>
                <a:schemeClr val="bg1">
                  <a:lumMod val="8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zh-CN" altLang="en-US" sz="2400" b="0" i="0" u="none" strike="noStrike" cap="none" spc="0" normalizeH="0" baseline="0">
                <a:ln>
                  <a:noFill/>
                </a:ln>
                <a:solidFill>
                  <a:srgbClr val="5E5E5E"/>
                </a:solidFill>
                <a:effectLst/>
                <a:uFillTx/>
                <a:latin typeface="+mn-lt"/>
                <a:ea typeface="+mn-ea"/>
                <a:cs typeface="+mn-cs"/>
                <a:sym typeface="Alibaba Sans"/>
              </a:endParaRPr>
            </a:p>
          </p:txBody>
        </p:sp>
        <p:grpSp>
          <p:nvGrpSpPr>
            <p:cNvPr id="29" name="组合 28">
              <a:extLst>
                <a:ext uri="{FF2B5EF4-FFF2-40B4-BE49-F238E27FC236}">
                  <a16:creationId xmlns:a16="http://schemas.microsoft.com/office/drawing/2014/main" id="{1776B7D7-3F2B-F414-7A78-0315476219CC}"/>
                </a:ext>
              </a:extLst>
            </p:cNvPr>
            <p:cNvGrpSpPr/>
            <p:nvPr/>
          </p:nvGrpSpPr>
          <p:grpSpPr>
            <a:xfrm>
              <a:off x="2522745" y="3012309"/>
              <a:ext cx="19531013" cy="6690549"/>
              <a:chOff x="2686050" y="3763045"/>
              <a:chExt cx="19531013" cy="6690549"/>
            </a:xfrm>
          </p:grpSpPr>
          <p:pic>
            <p:nvPicPr>
              <p:cNvPr id="5" name="图片 4">
                <a:extLst>
                  <a:ext uri="{FF2B5EF4-FFF2-40B4-BE49-F238E27FC236}">
                    <a16:creationId xmlns:a16="http://schemas.microsoft.com/office/drawing/2014/main" id="{77E50C3B-19D4-F194-8969-2B6A78346252}"/>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3273895" y="4199096"/>
                <a:ext cx="9351241" cy="3062746"/>
              </a:xfrm>
              <a:prstGeom prst="rect">
                <a:avLst/>
              </a:prstGeom>
            </p:spPr>
          </p:pic>
          <p:pic>
            <p:nvPicPr>
              <p:cNvPr id="8" name="图片 7">
                <a:extLst>
                  <a:ext uri="{FF2B5EF4-FFF2-40B4-BE49-F238E27FC236}">
                    <a16:creationId xmlns:a16="http://schemas.microsoft.com/office/drawing/2014/main" id="{D8AFF94E-C452-C560-E1AE-DF3E4EF6726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055772" y="3763045"/>
                <a:ext cx="6686670" cy="3934848"/>
              </a:xfrm>
              <a:prstGeom prst="rect">
                <a:avLst/>
              </a:prstGeom>
            </p:spPr>
          </p:pic>
          <p:sp>
            <p:nvSpPr>
              <p:cNvPr id="11" name="乘 10">
                <a:extLst>
                  <a:ext uri="{FF2B5EF4-FFF2-40B4-BE49-F238E27FC236}">
                    <a16:creationId xmlns:a16="http://schemas.microsoft.com/office/drawing/2014/main" id="{CA51D5CD-26B2-8F74-1E9F-6E23BE842AC4}"/>
                  </a:ext>
                </a:extLst>
              </p:cNvPr>
              <p:cNvSpPr>
                <a:spLocks noChangeAspect="1"/>
              </p:cNvSpPr>
              <p:nvPr/>
            </p:nvSpPr>
            <p:spPr>
              <a:xfrm>
                <a:off x="17085640" y="6055242"/>
                <a:ext cx="288000" cy="288000"/>
              </a:xfrm>
              <a:prstGeom prst="mathMultiply">
                <a:avLst>
                  <a:gd name="adj1" fmla="val 14906"/>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zh-CN" altLang="en-US" sz="2400" b="0" i="0" u="none" strike="noStrike" cap="none" spc="0" normalizeH="0" baseline="0">
                  <a:ln>
                    <a:noFill/>
                  </a:ln>
                  <a:solidFill>
                    <a:srgbClr val="5E5E5E"/>
                  </a:solidFill>
                  <a:effectLst/>
                  <a:uFillTx/>
                  <a:latin typeface="+mn-lt"/>
                  <a:ea typeface="+mn-ea"/>
                  <a:cs typeface="+mn-cs"/>
                  <a:sym typeface="Alibaba Sans"/>
                </a:endParaRPr>
              </a:p>
            </p:txBody>
          </p:sp>
          <p:sp>
            <p:nvSpPr>
              <p:cNvPr id="14" name="乘 13">
                <a:extLst>
                  <a:ext uri="{FF2B5EF4-FFF2-40B4-BE49-F238E27FC236}">
                    <a16:creationId xmlns:a16="http://schemas.microsoft.com/office/drawing/2014/main" id="{313C4D88-EFF8-C24E-C604-20C6F7308F13}"/>
                  </a:ext>
                </a:extLst>
              </p:cNvPr>
              <p:cNvSpPr>
                <a:spLocks noChangeAspect="1"/>
              </p:cNvSpPr>
              <p:nvPr/>
            </p:nvSpPr>
            <p:spPr>
              <a:xfrm>
                <a:off x="17705873" y="6055242"/>
                <a:ext cx="288000" cy="288000"/>
              </a:xfrm>
              <a:prstGeom prst="mathMultiply">
                <a:avLst>
                  <a:gd name="adj1" fmla="val 14906"/>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zh-CN" altLang="en-US" sz="2400" b="0" i="0" u="none" strike="noStrike" cap="none" spc="0" normalizeH="0" baseline="0">
                  <a:ln>
                    <a:noFill/>
                  </a:ln>
                  <a:solidFill>
                    <a:srgbClr val="5E5E5E"/>
                  </a:solidFill>
                  <a:effectLst/>
                  <a:uFillTx/>
                  <a:latin typeface="+mn-lt"/>
                  <a:ea typeface="+mn-ea"/>
                  <a:cs typeface="+mn-cs"/>
                  <a:sym typeface="Alibaba Sans"/>
                </a:endParaRPr>
              </a:p>
            </p:txBody>
          </p:sp>
          <p:sp>
            <p:nvSpPr>
              <p:cNvPr id="15" name="乘 14">
                <a:extLst>
                  <a:ext uri="{FF2B5EF4-FFF2-40B4-BE49-F238E27FC236}">
                    <a16:creationId xmlns:a16="http://schemas.microsoft.com/office/drawing/2014/main" id="{ECE49101-76CF-E3E6-821B-C53CA6B94E8E}"/>
                  </a:ext>
                </a:extLst>
              </p:cNvPr>
              <p:cNvSpPr>
                <a:spLocks noChangeAspect="1"/>
              </p:cNvSpPr>
              <p:nvPr/>
            </p:nvSpPr>
            <p:spPr>
              <a:xfrm>
                <a:off x="16663882" y="4733443"/>
                <a:ext cx="288000" cy="288000"/>
              </a:xfrm>
              <a:prstGeom prst="mathMultiply">
                <a:avLst>
                  <a:gd name="adj1" fmla="val 14906"/>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zh-CN" altLang="en-US" sz="2400" b="0" i="0" u="none" strike="noStrike" cap="none" spc="0" normalizeH="0" baseline="0">
                  <a:ln>
                    <a:noFill/>
                  </a:ln>
                  <a:solidFill>
                    <a:srgbClr val="5E5E5E"/>
                  </a:solidFill>
                  <a:effectLst/>
                  <a:uFillTx/>
                  <a:latin typeface="+mn-lt"/>
                  <a:ea typeface="+mn-ea"/>
                  <a:cs typeface="+mn-cs"/>
                  <a:sym typeface="Alibaba Sans"/>
                </a:endParaRPr>
              </a:p>
            </p:txBody>
          </p:sp>
          <p:sp>
            <p:nvSpPr>
              <p:cNvPr id="16" name="乘 15">
                <a:extLst>
                  <a:ext uri="{FF2B5EF4-FFF2-40B4-BE49-F238E27FC236}">
                    <a16:creationId xmlns:a16="http://schemas.microsoft.com/office/drawing/2014/main" id="{2532AC61-84F0-998D-E8FC-C959C730EBCA}"/>
                  </a:ext>
                </a:extLst>
              </p:cNvPr>
              <p:cNvSpPr>
                <a:spLocks noChangeAspect="1"/>
              </p:cNvSpPr>
              <p:nvPr/>
            </p:nvSpPr>
            <p:spPr>
              <a:xfrm>
                <a:off x="17655536" y="4725226"/>
                <a:ext cx="288000" cy="288000"/>
              </a:xfrm>
              <a:prstGeom prst="mathMultiply">
                <a:avLst>
                  <a:gd name="adj1" fmla="val 14906"/>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zh-CN" altLang="en-US" sz="2400" b="0" i="0" u="none" strike="noStrike" cap="none" spc="0" normalizeH="0" baseline="0">
                  <a:ln>
                    <a:noFill/>
                  </a:ln>
                  <a:solidFill>
                    <a:srgbClr val="5E5E5E"/>
                  </a:solidFill>
                  <a:effectLst/>
                  <a:uFillTx/>
                  <a:latin typeface="+mn-lt"/>
                  <a:ea typeface="+mn-ea"/>
                  <a:cs typeface="+mn-cs"/>
                  <a:sym typeface="Alibaba Sans"/>
                </a:endParaRPr>
              </a:p>
            </p:txBody>
          </p:sp>
          <p:sp>
            <p:nvSpPr>
              <p:cNvPr id="17" name="文本框 16">
                <a:extLst>
                  <a:ext uri="{FF2B5EF4-FFF2-40B4-BE49-F238E27FC236}">
                    <a16:creationId xmlns:a16="http://schemas.microsoft.com/office/drawing/2014/main" id="{C84327C3-4D64-52F5-F323-F7942A1EEF9F}"/>
                  </a:ext>
                </a:extLst>
              </p:cNvPr>
              <p:cNvSpPr txBox="1"/>
              <p:nvPr/>
            </p:nvSpPr>
            <p:spPr>
              <a:xfrm>
                <a:off x="19881751" y="6272325"/>
                <a:ext cx="1387502"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en-US" altLang="zh-CN" sz="1600" b="0" i="0" u="none" strike="noStrike" cap="none" spc="0" normalizeH="0" baseline="0" dirty="0">
                    <a:ln>
                      <a:noFill/>
                    </a:ln>
                    <a:solidFill>
                      <a:srgbClr val="5E5E5E"/>
                    </a:solidFill>
                    <a:effectLst/>
                    <a:uFillTx/>
                    <a:latin typeface="+mn-lt"/>
                    <a:ea typeface="+mn-ea"/>
                    <a:cs typeface="+mn-cs"/>
                    <a:sym typeface="Alibaba Sans"/>
                  </a:rPr>
                  <a:t>Least weighted token drop</a:t>
                </a:r>
                <a:endParaRPr kumimoji="0" lang="zh-CN" altLang="en-US" sz="1600" b="0" i="0" u="none" strike="noStrike" cap="none" spc="0" normalizeH="0" baseline="0" dirty="0">
                  <a:ln>
                    <a:noFill/>
                  </a:ln>
                  <a:solidFill>
                    <a:srgbClr val="5E5E5E"/>
                  </a:solidFill>
                  <a:effectLst/>
                  <a:uFillTx/>
                  <a:latin typeface="+mn-lt"/>
                  <a:ea typeface="+mn-ea"/>
                  <a:cs typeface="+mn-cs"/>
                  <a:sym typeface="Alibaba Sans"/>
                </a:endParaRPr>
              </a:p>
            </p:txBody>
          </p:sp>
          <p:cxnSp>
            <p:nvCxnSpPr>
              <p:cNvPr id="19" name="直线箭头连接符 18">
                <a:extLst>
                  <a:ext uri="{FF2B5EF4-FFF2-40B4-BE49-F238E27FC236}">
                    <a16:creationId xmlns:a16="http://schemas.microsoft.com/office/drawing/2014/main" id="{8320CD51-69DD-0767-F236-C62DF2FC8328}"/>
                  </a:ext>
                </a:extLst>
              </p:cNvPr>
              <p:cNvCxnSpPr>
                <a:cxnSpLocks/>
                <a:stCxn id="17" idx="1"/>
              </p:cNvCxnSpPr>
              <p:nvPr/>
            </p:nvCxnSpPr>
            <p:spPr>
              <a:xfrm flipH="1" flipV="1">
                <a:off x="17993873" y="6272325"/>
                <a:ext cx="1887878" cy="297518"/>
              </a:xfrm>
              <a:prstGeom prst="straightConnector1">
                <a:avLst/>
              </a:prstGeom>
              <a:noFill/>
              <a:ln w="19050" cap="flat">
                <a:solidFill>
                  <a:schemeClr val="accent1"/>
                </a:solidFill>
                <a:prstDash val="dash"/>
                <a:round/>
                <a:tailEnd type="triangle"/>
              </a:ln>
              <a:effectLst/>
              <a:sp3d/>
            </p:spPr>
            <p:style>
              <a:lnRef idx="0">
                <a:scrgbClr r="0" g="0" b="0"/>
              </a:lnRef>
              <a:fillRef idx="0">
                <a:scrgbClr r="0" g="0" b="0"/>
              </a:fillRef>
              <a:effectRef idx="0">
                <a:scrgbClr r="0" g="0" b="0"/>
              </a:effectRef>
              <a:fontRef idx="none"/>
            </p:style>
          </p:cxnSp>
          <p:cxnSp>
            <p:nvCxnSpPr>
              <p:cNvPr id="20" name="直线箭头连接符 19">
                <a:extLst>
                  <a:ext uri="{FF2B5EF4-FFF2-40B4-BE49-F238E27FC236}">
                    <a16:creationId xmlns:a16="http://schemas.microsoft.com/office/drawing/2014/main" id="{F6719C27-0A16-6DEA-26B4-D10902AD89C4}"/>
                  </a:ext>
                </a:extLst>
              </p:cNvPr>
              <p:cNvCxnSpPr>
                <a:cxnSpLocks/>
                <a:stCxn id="17" idx="1"/>
              </p:cNvCxnSpPr>
              <p:nvPr/>
            </p:nvCxnSpPr>
            <p:spPr>
              <a:xfrm flipH="1" flipV="1">
                <a:off x="17943536" y="4997455"/>
                <a:ext cx="1938215" cy="1572388"/>
              </a:xfrm>
              <a:prstGeom prst="straightConnector1">
                <a:avLst/>
              </a:prstGeom>
              <a:noFill/>
              <a:ln w="19050" cap="flat">
                <a:solidFill>
                  <a:schemeClr val="accent1"/>
                </a:solidFill>
                <a:prstDash val="dash"/>
                <a:round/>
                <a:tailEnd type="triangle"/>
              </a:ln>
              <a:effectLst/>
              <a:sp3d/>
            </p:spPr>
            <p:style>
              <a:lnRef idx="0">
                <a:scrgbClr r="0" g="0" b="0"/>
              </a:lnRef>
              <a:fillRef idx="0">
                <a:scrgbClr r="0" g="0" b="0"/>
              </a:fillRef>
              <a:effectRef idx="0">
                <a:scrgbClr r="0" g="0" b="0"/>
              </a:effectRef>
              <a:fontRef idx="none"/>
            </p:style>
          </p:cxnSp>
          <p:pic>
            <p:nvPicPr>
              <p:cNvPr id="28" name="Picture 4">
                <a:extLst>
                  <a:ext uri="{FF2B5EF4-FFF2-40B4-BE49-F238E27FC236}">
                    <a16:creationId xmlns:a16="http://schemas.microsoft.com/office/drawing/2014/main" id="{6E9EB35B-6CFC-0973-5D06-578F4E3E126B}"/>
                  </a:ext>
                </a:extLst>
              </p:cNvPr>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86050" y="7924494"/>
                <a:ext cx="19531013" cy="2529100"/>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184008698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63682-8132-FD1B-4C49-B89EC23DA431}"/>
            </a:ext>
          </a:extLst>
        </p:cNvPr>
        <p:cNvGrpSpPr/>
        <p:nvPr/>
      </p:nvGrpSpPr>
      <p:grpSpPr>
        <a:xfrm>
          <a:off x="0" y="0"/>
          <a:ext cx="0" cy="0"/>
          <a:chOff x="0" y="0"/>
          <a:chExt cx="0" cy="0"/>
        </a:xfrm>
      </p:grpSpPr>
      <p:sp>
        <p:nvSpPr>
          <p:cNvPr id="9" name="例:这里是标题标题标题">
            <a:extLst>
              <a:ext uri="{FF2B5EF4-FFF2-40B4-BE49-F238E27FC236}">
                <a16:creationId xmlns:a16="http://schemas.microsoft.com/office/drawing/2014/main" id="{9D3A053B-60E2-2C5E-6A1B-46F99DD9EE98}"/>
              </a:ext>
            </a:extLst>
          </p:cNvPr>
          <p:cNvSpPr txBox="1"/>
          <p:nvPr/>
        </p:nvSpPr>
        <p:spPr>
          <a:xfrm>
            <a:off x="898358" y="1575657"/>
            <a:ext cx="22779789" cy="115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576" tIns="22576" rIns="22576" bIns="22576" anchor="ctr">
            <a:spAutoFit/>
          </a:bodyPr>
          <a:lstStyle>
            <a:lvl1pPr defTabSz="366887">
              <a:defRPr sz="8000">
                <a:solidFill>
                  <a:srgbClr val="1E1E1E"/>
                </a:solidFill>
                <a:latin typeface="Alibaba PuHuiTi 2 55 Regular"/>
                <a:ea typeface="Alibaba PuHuiTi 2 55 Regular"/>
                <a:cs typeface="Alibaba PuHuiTi 2 55 Regular"/>
                <a:sym typeface="Alibaba PuHuiTi 2 55 Regular"/>
              </a:defRPr>
            </a:lvl1pPr>
          </a:lstStyle>
          <a:p>
            <a:r>
              <a:rPr lang="en" sz="7200" dirty="0">
                <a:solidFill>
                  <a:srgbClr val="FF6B06"/>
                </a:solidFill>
                <a:latin typeface="+mj-lt"/>
                <a:ea typeface="STKaiti" panose="02010600040101010101" pitchFamily="2" charset="-122"/>
              </a:rPr>
              <a:t>Our</a:t>
            </a:r>
            <a:r>
              <a:rPr lang="zh-CN" altLang="en-US" sz="7200" dirty="0">
                <a:solidFill>
                  <a:srgbClr val="FF6B06"/>
                </a:solidFill>
                <a:latin typeface="+mj-lt"/>
                <a:ea typeface="STKaiti" panose="02010600040101010101" pitchFamily="2" charset="-122"/>
              </a:rPr>
              <a:t> </a:t>
            </a:r>
            <a:r>
              <a:rPr lang="en-US" altLang="zh-CN" sz="7200" dirty="0">
                <a:solidFill>
                  <a:srgbClr val="FF6B06"/>
                </a:solidFill>
                <a:latin typeface="+mj-lt"/>
                <a:ea typeface="STKaiti" panose="02010600040101010101" pitchFamily="2" charset="-122"/>
              </a:rPr>
              <a:t>Solutions</a:t>
            </a:r>
            <a:endParaRPr lang="en" sz="7200" dirty="0">
              <a:solidFill>
                <a:srgbClr val="FF6B06"/>
              </a:solidFill>
              <a:latin typeface="+mj-lt"/>
              <a:ea typeface="STKaiti" panose="02010600040101010101" pitchFamily="2" charset="-122"/>
            </a:endParaRPr>
          </a:p>
        </p:txBody>
      </p:sp>
      <p:sp>
        <p:nvSpPr>
          <p:cNvPr id="6" name="文本框 5">
            <a:extLst>
              <a:ext uri="{FF2B5EF4-FFF2-40B4-BE49-F238E27FC236}">
                <a16:creationId xmlns:a16="http://schemas.microsoft.com/office/drawing/2014/main" id="{D32EBBDE-2AA8-E104-44A4-8D5754F3EE85}"/>
              </a:ext>
            </a:extLst>
          </p:cNvPr>
          <p:cNvSpPr txBox="1"/>
          <p:nvPr/>
        </p:nvSpPr>
        <p:spPr>
          <a:xfrm>
            <a:off x="14613775" y="3823855"/>
            <a:ext cx="8627769" cy="7714208"/>
          </a:xfrm>
          <a:prstGeom prst="rect">
            <a:avLst/>
          </a:prstGeom>
          <a:solidFill>
            <a:srgbClr val="F9F9F9"/>
          </a:solidFill>
          <a:ln w="12700" cap="flat">
            <a:noFill/>
            <a:miter lim="400000"/>
          </a:ln>
          <a:effectLst/>
          <a:sp3d/>
        </p:spPr>
        <p:style>
          <a:lnRef idx="0">
            <a:scrgbClr r="0" g="0" b="0"/>
          </a:lnRef>
          <a:fillRef idx="0">
            <a:scrgbClr r="0" g="0" b="0"/>
          </a:fillRef>
          <a:effectRef idx="0">
            <a:scrgbClr r="0" g="0" b="0"/>
          </a:effectRef>
          <a:fontRef idx="none"/>
        </p:style>
        <p:txBody>
          <a:bodyPr wrap="square">
            <a:noAutofit/>
          </a:bodyPr>
          <a:lstStyle/>
          <a:p>
            <a:pPr algn="l"/>
            <a:r>
              <a:rPr lang="en-US" altLang="zh-CN" sz="3900" i="1" dirty="0">
                <a:solidFill>
                  <a:srgbClr val="0034CC"/>
                </a:solidFill>
              </a:rPr>
              <a:t>Optimization-3:</a:t>
            </a:r>
            <a:r>
              <a:rPr lang="zh-CN" altLang="en-US" sz="3900" i="1" dirty="0">
                <a:solidFill>
                  <a:srgbClr val="0034CC"/>
                </a:solidFill>
              </a:rPr>
              <a:t> </a:t>
            </a:r>
            <a:r>
              <a:rPr lang="en-US" altLang="zh-CN" sz="3900" i="1" dirty="0">
                <a:solidFill>
                  <a:srgbClr val="0034CC"/>
                </a:solidFill>
              </a:rPr>
              <a:t>Per-expert</a:t>
            </a:r>
            <a:r>
              <a:rPr lang="zh-CN" altLang="en-US" sz="3900" i="1" dirty="0">
                <a:solidFill>
                  <a:srgbClr val="0034CC"/>
                </a:solidFill>
              </a:rPr>
              <a:t> </a:t>
            </a:r>
            <a:r>
              <a:rPr lang="en-US" altLang="zh-CN" sz="3900" i="1" dirty="0">
                <a:solidFill>
                  <a:srgbClr val="0034CC"/>
                </a:solidFill>
              </a:rPr>
              <a:t>overlap.</a:t>
            </a:r>
            <a:endParaRPr lang="en" altLang="zh-CN" sz="3900" i="1" dirty="0">
              <a:solidFill>
                <a:srgbClr val="0034CC"/>
              </a:solidFill>
            </a:endParaRPr>
          </a:p>
          <a:p>
            <a:pPr algn="l"/>
            <a:br>
              <a:rPr lang="en-US" altLang="zh-CN" sz="2800" b="1" i="1" dirty="0">
                <a:solidFill>
                  <a:srgbClr val="54595F"/>
                </a:solidFill>
              </a:rPr>
            </a:br>
            <a:r>
              <a:rPr lang="en-US" altLang="zh-CN" sz="2800" b="1" i="1" dirty="0">
                <a:solidFill>
                  <a:srgbClr val="54595F"/>
                </a:solidFill>
              </a:rPr>
              <a:t>Observation</a:t>
            </a:r>
            <a:r>
              <a:rPr lang="en-US" altLang="zh-CN" sz="2800" i="1" dirty="0">
                <a:solidFill>
                  <a:srgbClr val="54595F"/>
                </a:solidFill>
              </a:rPr>
              <a:t>: </a:t>
            </a:r>
            <a:r>
              <a:rPr lang="en" altLang="zh-CN" sz="2800" i="1" dirty="0">
                <a:solidFill>
                  <a:srgbClr val="54595F"/>
                </a:solidFill>
              </a:rPr>
              <a:t>experts have no inter-dependencies after gating:</a:t>
            </a:r>
            <a:r>
              <a:rPr lang="zh-CN" altLang="en-US" sz="2800" i="1" dirty="0">
                <a:solidFill>
                  <a:srgbClr val="54595F"/>
                </a:solidFill>
              </a:rPr>
              <a:t> </a:t>
            </a:r>
            <a:r>
              <a:rPr lang="en" altLang="zh-CN" sz="2800" i="1" dirty="0">
                <a:solidFill>
                  <a:srgbClr val="54595F"/>
                </a:solidFill>
              </a:rPr>
              <a:t>each expert processes its own tokens independently</a:t>
            </a:r>
            <a:r>
              <a:rPr lang="en-US" altLang="zh-CN" sz="2800" i="1" dirty="0">
                <a:solidFill>
                  <a:srgbClr val="54595F"/>
                </a:solidFill>
              </a:rPr>
              <a:t>. </a:t>
            </a:r>
          </a:p>
          <a:p>
            <a:pPr marL="457200" indent="-457200" algn="l">
              <a:spcBef>
                <a:spcPts val="600"/>
              </a:spcBef>
              <a:buFont typeface="Arial" panose="020B0604020202020204" pitchFamily="34" charset="0"/>
              <a:buChar char="•"/>
            </a:pPr>
            <a:r>
              <a:rPr lang="en" altLang="zh-CN" sz="2800" i="1" dirty="0">
                <a:solidFill>
                  <a:srgbClr val="54595F"/>
                </a:solidFill>
              </a:rPr>
              <a:t>Leveraging this independence, </a:t>
            </a:r>
            <a:r>
              <a:rPr lang="en" altLang="zh-CN" sz="2800" b="1" i="1" dirty="0">
                <a:solidFill>
                  <a:srgbClr val="FF6B06"/>
                </a:solidFill>
              </a:rPr>
              <a:t>PEO</a:t>
            </a:r>
            <a:r>
              <a:rPr lang="en" altLang="zh-CN" sz="2800" i="1" dirty="0">
                <a:solidFill>
                  <a:srgbClr val="54595F"/>
                </a:solidFill>
              </a:rPr>
              <a:t> (Per-expert-overlap) partitions each GPU’s local experts into multiple groups and pipelines dispatch, compute, and combine </a:t>
            </a:r>
            <a:r>
              <a:rPr lang="en" altLang="zh-CN" sz="2800" b="1" i="1" dirty="0">
                <a:solidFill>
                  <a:srgbClr val="FF6B06"/>
                </a:solidFill>
              </a:rPr>
              <a:t>at the granularity of groups</a:t>
            </a:r>
            <a:r>
              <a:rPr lang="en" altLang="zh-CN" sz="2800" i="1" dirty="0">
                <a:solidFill>
                  <a:srgbClr val="54595F"/>
                </a:solidFill>
              </a:rPr>
              <a:t>.</a:t>
            </a:r>
          </a:p>
          <a:p>
            <a:pPr marL="457200" indent="-457200" algn="l">
              <a:spcBef>
                <a:spcPts val="600"/>
              </a:spcBef>
              <a:buFont typeface="Arial" panose="020B0604020202020204" pitchFamily="34" charset="0"/>
              <a:buChar char="•"/>
            </a:pPr>
            <a:r>
              <a:rPr lang="en" altLang="zh-CN" sz="2800" i="1" dirty="0">
                <a:solidFill>
                  <a:srgbClr val="54595F"/>
                </a:solidFill>
              </a:rPr>
              <a:t>Across groups, we stagger these stages to form a pipeline, allowing different groups to occupy different phases concurrently while enforcing minimal dependencies to prevent NIC and SM contention. </a:t>
            </a:r>
          </a:p>
          <a:p>
            <a:pPr marL="457200" indent="-457200" algn="l">
              <a:spcBef>
                <a:spcPts val="600"/>
              </a:spcBef>
              <a:buFont typeface="Arial" panose="020B0604020202020204" pitchFamily="34" charset="0"/>
              <a:buChar char="•"/>
            </a:pPr>
            <a:r>
              <a:rPr lang="en" altLang="zh-CN" sz="2800" i="1" dirty="0">
                <a:solidFill>
                  <a:srgbClr val="54595F"/>
                </a:solidFill>
              </a:rPr>
              <a:t>For batch size ≤ 128, PEO consistently lowers TPOT by 0.9–17.6% and 1.8–8.3% compared to TBO and Non-Overlap, respectively</a:t>
            </a:r>
            <a:r>
              <a:rPr lang="en-US" altLang="zh-CN" sz="2800" i="1" dirty="0">
                <a:solidFill>
                  <a:srgbClr val="54595F"/>
                </a:solidFill>
              </a:rPr>
              <a:t>.</a:t>
            </a:r>
            <a:endParaRPr lang="en" altLang="zh-CN" sz="2800" i="1" dirty="0">
              <a:solidFill>
                <a:srgbClr val="54595F"/>
              </a:solidFill>
            </a:endParaRPr>
          </a:p>
          <a:p>
            <a:pPr marL="457200" indent="-457200" algn="l">
              <a:spcBef>
                <a:spcPts val="600"/>
              </a:spcBef>
              <a:buFont typeface="Arial" panose="020B0604020202020204" pitchFamily="34" charset="0"/>
              <a:buChar char="•"/>
            </a:pPr>
            <a:endParaRPr lang="en" altLang="zh-CN" sz="2800" i="1" dirty="0">
              <a:solidFill>
                <a:srgbClr val="54595F"/>
              </a:solidFill>
            </a:endParaRPr>
          </a:p>
          <a:p>
            <a:pPr algn="l"/>
            <a:endParaRPr lang="en-US" altLang="zh-CN" sz="2800" b="1" i="1" dirty="0">
              <a:solidFill>
                <a:srgbClr val="54595F"/>
              </a:solidFill>
            </a:endParaRPr>
          </a:p>
        </p:txBody>
      </p:sp>
      <p:pic>
        <p:nvPicPr>
          <p:cNvPr id="2" name="图片 1">
            <a:extLst>
              <a:ext uri="{FF2B5EF4-FFF2-40B4-BE49-F238E27FC236}">
                <a16:creationId xmlns:a16="http://schemas.microsoft.com/office/drawing/2014/main" id="{3C6439B7-8292-CD45-138D-2926721215C8}"/>
              </a:ext>
            </a:extLst>
          </p:cNvPr>
          <p:cNvPicPr>
            <a:picLocks noChangeAspect="1"/>
          </p:cNvPicPr>
          <p:nvPr/>
        </p:nvPicPr>
        <p:blipFill>
          <a:blip r:embed="rId3"/>
          <a:stretch>
            <a:fillRect/>
          </a:stretch>
        </p:blipFill>
        <p:spPr>
          <a:xfrm>
            <a:off x="1142456" y="3823856"/>
            <a:ext cx="13338313" cy="7714209"/>
          </a:xfrm>
          <a:prstGeom prst="rect">
            <a:avLst/>
          </a:prstGeom>
        </p:spPr>
      </p:pic>
    </p:spTree>
    <p:extLst>
      <p:ext uri="{BB962C8B-B14F-4D97-AF65-F5344CB8AC3E}">
        <p14:creationId xmlns:p14="http://schemas.microsoft.com/office/powerpoint/2010/main" val="28312086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28B79-AB72-65BE-345B-06058FB4884B}"/>
            </a:ext>
          </a:extLst>
        </p:cNvPr>
        <p:cNvGrpSpPr/>
        <p:nvPr/>
      </p:nvGrpSpPr>
      <p:grpSpPr>
        <a:xfrm>
          <a:off x="0" y="0"/>
          <a:ext cx="0" cy="0"/>
          <a:chOff x="0" y="0"/>
          <a:chExt cx="0" cy="0"/>
        </a:xfrm>
      </p:grpSpPr>
      <p:sp>
        <p:nvSpPr>
          <p:cNvPr id="9" name="例:这里是标题标题标题">
            <a:extLst>
              <a:ext uri="{FF2B5EF4-FFF2-40B4-BE49-F238E27FC236}">
                <a16:creationId xmlns:a16="http://schemas.microsoft.com/office/drawing/2014/main" id="{373D86F1-EE01-C35D-25E0-0A12EAF2316B}"/>
              </a:ext>
            </a:extLst>
          </p:cNvPr>
          <p:cNvSpPr txBox="1"/>
          <p:nvPr/>
        </p:nvSpPr>
        <p:spPr>
          <a:xfrm>
            <a:off x="898358" y="1575657"/>
            <a:ext cx="22779789" cy="115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576" tIns="22576" rIns="22576" bIns="22576" anchor="ctr">
            <a:spAutoFit/>
          </a:bodyPr>
          <a:lstStyle>
            <a:lvl1pPr defTabSz="366887">
              <a:defRPr sz="8000">
                <a:solidFill>
                  <a:srgbClr val="1E1E1E"/>
                </a:solidFill>
                <a:latin typeface="Alibaba PuHuiTi 2 55 Regular"/>
                <a:ea typeface="Alibaba PuHuiTi 2 55 Regular"/>
                <a:cs typeface="Alibaba PuHuiTi 2 55 Regular"/>
                <a:sym typeface="Alibaba PuHuiTi 2 55 Regular"/>
              </a:defRPr>
            </a:lvl1pPr>
          </a:lstStyle>
          <a:p>
            <a:r>
              <a:rPr lang="en" sz="7200" dirty="0">
                <a:solidFill>
                  <a:srgbClr val="FF6B06"/>
                </a:solidFill>
                <a:latin typeface="+mj-lt"/>
                <a:ea typeface="STKaiti" panose="02010600040101010101" pitchFamily="2" charset="-122"/>
              </a:rPr>
              <a:t>Our</a:t>
            </a:r>
            <a:r>
              <a:rPr lang="zh-CN" altLang="en-US" sz="7200" dirty="0">
                <a:solidFill>
                  <a:srgbClr val="FF6B06"/>
                </a:solidFill>
                <a:latin typeface="+mj-lt"/>
                <a:ea typeface="STKaiti" panose="02010600040101010101" pitchFamily="2" charset="-122"/>
              </a:rPr>
              <a:t> </a:t>
            </a:r>
            <a:r>
              <a:rPr lang="en-US" altLang="zh-CN" sz="7200" dirty="0">
                <a:solidFill>
                  <a:srgbClr val="FF6B06"/>
                </a:solidFill>
                <a:latin typeface="+mj-lt"/>
                <a:ea typeface="STKaiti" panose="02010600040101010101" pitchFamily="2" charset="-122"/>
              </a:rPr>
              <a:t>Solutions</a:t>
            </a:r>
            <a:endParaRPr lang="en" sz="7200" dirty="0">
              <a:solidFill>
                <a:srgbClr val="FF6B06"/>
              </a:solidFill>
              <a:latin typeface="+mj-lt"/>
              <a:ea typeface="STKaiti" panose="02010600040101010101" pitchFamily="2" charset="-122"/>
            </a:endParaRPr>
          </a:p>
        </p:txBody>
      </p:sp>
      <p:sp>
        <p:nvSpPr>
          <p:cNvPr id="6" name="文本框 5">
            <a:extLst>
              <a:ext uri="{FF2B5EF4-FFF2-40B4-BE49-F238E27FC236}">
                <a16:creationId xmlns:a16="http://schemas.microsoft.com/office/drawing/2014/main" id="{0D6FA1DC-CB48-6E09-B1A6-0E9C29525684}"/>
              </a:ext>
            </a:extLst>
          </p:cNvPr>
          <p:cNvSpPr txBox="1"/>
          <p:nvPr/>
        </p:nvSpPr>
        <p:spPr>
          <a:xfrm>
            <a:off x="1339453" y="11004882"/>
            <a:ext cx="21450999" cy="1985159"/>
          </a:xfrm>
          <a:prstGeom prst="rect">
            <a:avLst/>
          </a:prstGeom>
          <a:solidFill>
            <a:srgbClr val="F9F9F9"/>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zh-CN" sz="3900" i="1" dirty="0">
                <a:solidFill>
                  <a:srgbClr val="0034CC"/>
                </a:solidFill>
              </a:rPr>
              <a:t>Optimization-4:</a:t>
            </a:r>
            <a:r>
              <a:rPr lang="zh-CN" altLang="en-US" sz="3900" i="1" dirty="0">
                <a:solidFill>
                  <a:srgbClr val="0034CC"/>
                </a:solidFill>
              </a:rPr>
              <a:t> </a:t>
            </a:r>
            <a:r>
              <a:rPr lang="en-US" altLang="zh-CN" sz="3900" i="1" dirty="0">
                <a:solidFill>
                  <a:srgbClr val="0034CC"/>
                </a:solidFill>
              </a:rPr>
              <a:t>A set of communication optimizations for scale-up networks</a:t>
            </a:r>
          </a:p>
          <a:p>
            <a:pPr marL="457200" indent="-457200" algn="l">
              <a:buFont typeface="Arial" panose="020B0604020202020204" pitchFamily="34" charset="0"/>
              <a:buChar char="•"/>
            </a:pPr>
            <a:r>
              <a:rPr lang="en" altLang="zh-CN" sz="2800" i="1" dirty="0">
                <a:solidFill>
                  <a:srgbClr val="54595F"/>
                </a:solidFill>
              </a:rPr>
              <a:t>For </a:t>
            </a:r>
            <a:r>
              <a:rPr lang="en" altLang="zh-CN" sz="2800" i="1" dirty="0" err="1">
                <a:solidFill>
                  <a:srgbClr val="54595F"/>
                </a:solidFill>
              </a:rPr>
              <a:t>ll</a:t>
            </a:r>
            <a:r>
              <a:rPr lang="zh-CN" altLang="en-US" sz="2800" i="1" dirty="0">
                <a:solidFill>
                  <a:srgbClr val="54595F"/>
                </a:solidFill>
              </a:rPr>
              <a:t> </a:t>
            </a:r>
            <a:r>
              <a:rPr lang="en" altLang="zh-CN" sz="2800" i="1" dirty="0">
                <a:solidFill>
                  <a:srgbClr val="54595F"/>
                </a:solidFill>
              </a:rPr>
              <a:t>kernel (per-rank tokens=128, hidden-size=7168), we achieved a 7.7%–24.6% performance boost across EP4 to EP64. </a:t>
            </a:r>
          </a:p>
          <a:p>
            <a:pPr marL="457200" indent="-457200" algn="l">
              <a:buFont typeface="Arial" panose="020B0604020202020204" pitchFamily="34" charset="0"/>
              <a:buChar char="•"/>
            </a:pPr>
            <a:r>
              <a:rPr lang="en" altLang="zh-CN" sz="2800" i="1" dirty="0">
                <a:solidFill>
                  <a:srgbClr val="54595F"/>
                </a:solidFill>
              </a:rPr>
              <a:t>For the normal kernel (per-rank tokens=4096, hidden-size=7168, BF16, 32SM), performance gains reached 8.8%–123.4% across the same EP scales.</a:t>
            </a:r>
          </a:p>
        </p:txBody>
      </p:sp>
      <p:graphicFrame>
        <p:nvGraphicFramePr>
          <p:cNvPr id="12" name="表格 11">
            <a:extLst>
              <a:ext uri="{FF2B5EF4-FFF2-40B4-BE49-F238E27FC236}">
                <a16:creationId xmlns:a16="http://schemas.microsoft.com/office/drawing/2014/main" id="{86D9485E-A509-B51B-255E-0ACA97AE376E}"/>
              </a:ext>
            </a:extLst>
          </p:cNvPr>
          <p:cNvGraphicFramePr>
            <a:graphicFrameLocks noGrp="1"/>
          </p:cNvGraphicFramePr>
          <p:nvPr>
            <p:extLst>
              <p:ext uri="{D42A27DB-BD31-4B8C-83A1-F6EECF244321}">
                <p14:modId xmlns:p14="http://schemas.microsoft.com/office/powerpoint/2010/main" val="2561215519"/>
              </p:ext>
            </p:extLst>
          </p:nvPr>
        </p:nvGraphicFramePr>
        <p:xfrm>
          <a:off x="1369660" y="3418930"/>
          <a:ext cx="21450997" cy="6807464"/>
        </p:xfrm>
        <a:graphic>
          <a:graphicData uri="http://schemas.openxmlformats.org/drawingml/2006/table">
            <a:tbl>
              <a:tblPr/>
              <a:tblGrid>
                <a:gridCol w="2112098">
                  <a:extLst>
                    <a:ext uri="{9D8B030D-6E8A-4147-A177-3AD203B41FA5}">
                      <a16:colId xmlns:a16="http://schemas.microsoft.com/office/drawing/2014/main" val="3240983287"/>
                    </a:ext>
                  </a:extLst>
                </a:gridCol>
                <a:gridCol w="2838132">
                  <a:extLst>
                    <a:ext uri="{9D8B030D-6E8A-4147-A177-3AD203B41FA5}">
                      <a16:colId xmlns:a16="http://schemas.microsoft.com/office/drawing/2014/main" val="2752963157"/>
                    </a:ext>
                  </a:extLst>
                </a:gridCol>
                <a:gridCol w="3993184">
                  <a:extLst>
                    <a:ext uri="{9D8B030D-6E8A-4147-A177-3AD203B41FA5}">
                      <a16:colId xmlns:a16="http://schemas.microsoft.com/office/drawing/2014/main" val="528285794"/>
                    </a:ext>
                  </a:extLst>
                </a:gridCol>
                <a:gridCol w="3696173">
                  <a:extLst>
                    <a:ext uri="{9D8B030D-6E8A-4147-A177-3AD203B41FA5}">
                      <a16:colId xmlns:a16="http://schemas.microsoft.com/office/drawing/2014/main" val="3456263240"/>
                    </a:ext>
                  </a:extLst>
                </a:gridCol>
                <a:gridCol w="3003140">
                  <a:extLst>
                    <a:ext uri="{9D8B030D-6E8A-4147-A177-3AD203B41FA5}">
                      <a16:colId xmlns:a16="http://schemas.microsoft.com/office/drawing/2014/main" val="531309911"/>
                    </a:ext>
                  </a:extLst>
                </a:gridCol>
                <a:gridCol w="5808270">
                  <a:extLst>
                    <a:ext uri="{9D8B030D-6E8A-4147-A177-3AD203B41FA5}">
                      <a16:colId xmlns:a16="http://schemas.microsoft.com/office/drawing/2014/main" val="2173997067"/>
                    </a:ext>
                  </a:extLst>
                </a:gridCol>
              </a:tblGrid>
              <a:tr h="717596">
                <a:tc gridSpan="3">
                  <a:txBody>
                    <a:bodyPr/>
                    <a:lstStyle/>
                    <a:p>
                      <a:pPr algn="ctr" fontAlgn="t"/>
                      <a:r>
                        <a:rPr lang="en-US" altLang="zh-CN" sz="3600" b="1" dirty="0">
                          <a:solidFill>
                            <a:schemeClr val="bg1"/>
                          </a:solidFill>
                          <a:effectLst/>
                          <a:latin typeface="+mj-lt"/>
                        </a:rPr>
                        <a:t>OPTIMIZATIONS</a:t>
                      </a:r>
                      <a:endParaRPr lang="zh-CN" altLang="en-US" sz="3600" b="1" dirty="0">
                        <a:solidFill>
                          <a:schemeClr val="bg1"/>
                        </a:solidFill>
                        <a:effectLst/>
                        <a:latin typeface="+mj-lt"/>
                      </a:endParaRP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rgbClr val="0070C0"/>
                    </a:solidFill>
                  </a:tcPr>
                </a:tc>
                <a:tc hMerge="1">
                  <a:txBody>
                    <a:bodyPr/>
                    <a:lstStyle/>
                    <a:p>
                      <a:endParaRPr lang="zh-CN" altLang="en-US"/>
                    </a:p>
                  </a:txBody>
                  <a:tcPr/>
                </a:tc>
                <a:tc hMerge="1">
                  <a:txBody>
                    <a:bodyPr/>
                    <a:lstStyle/>
                    <a:p>
                      <a:endParaRPr lang="zh-CN" altLang="en-US"/>
                    </a:p>
                  </a:txBody>
                  <a:tcPr/>
                </a:tc>
                <a:tc>
                  <a:txBody>
                    <a:bodyPr/>
                    <a:lstStyle/>
                    <a:p>
                      <a:pPr algn="ctr" fontAlgn="t"/>
                      <a:r>
                        <a:rPr lang="en" sz="3600" b="1" dirty="0" err="1">
                          <a:solidFill>
                            <a:schemeClr val="bg1"/>
                          </a:solidFill>
                          <a:effectLst/>
                          <a:latin typeface="+mj-lt"/>
                        </a:rPr>
                        <a:t>DeepEP</a:t>
                      </a:r>
                      <a:endParaRPr lang="en" sz="3600" b="1" dirty="0">
                        <a:solidFill>
                          <a:schemeClr val="bg1"/>
                        </a:solidFill>
                        <a:effectLst/>
                        <a:latin typeface="+mj-lt"/>
                      </a:endParaRP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0070C0"/>
                    </a:solidFill>
                  </a:tcPr>
                </a:tc>
                <a:tc>
                  <a:txBody>
                    <a:bodyPr/>
                    <a:lstStyle/>
                    <a:p>
                      <a:pPr algn="ctr" fontAlgn="t"/>
                      <a:r>
                        <a:rPr lang="en" sz="3600" b="1" dirty="0" err="1">
                          <a:solidFill>
                            <a:schemeClr val="bg1"/>
                          </a:solidFill>
                          <a:effectLst/>
                          <a:latin typeface="+mj-lt"/>
                        </a:rPr>
                        <a:t>HybridEP</a:t>
                      </a:r>
                      <a:endParaRPr lang="en" sz="3600" b="1" dirty="0">
                        <a:solidFill>
                          <a:schemeClr val="bg1"/>
                        </a:solidFill>
                        <a:effectLst/>
                        <a:latin typeface="+mj-lt"/>
                      </a:endParaRP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0070C0"/>
                    </a:solidFill>
                  </a:tcPr>
                </a:tc>
                <a:tc>
                  <a:txBody>
                    <a:bodyPr/>
                    <a:lstStyle/>
                    <a:p>
                      <a:pPr algn="ctr" fontAlgn="t"/>
                      <a:r>
                        <a:rPr lang="en" sz="3600" b="1" dirty="0" err="1">
                          <a:solidFill>
                            <a:schemeClr val="bg1"/>
                          </a:solidFill>
                          <a:effectLst/>
                          <a:latin typeface="+mj-lt"/>
                        </a:rPr>
                        <a:t>AcclEP</a:t>
                      </a:r>
                      <a:endParaRPr lang="en" sz="3600" b="1" dirty="0">
                        <a:solidFill>
                          <a:schemeClr val="bg1"/>
                        </a:solidFill>
                        <a:effectLst/>
                        <a:latin typeface="+mj-lt"/>
                      </a:endParaRP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rgbClr val="0070C0"/>
                    </a:solidFill>
                  </a:tcPr>
                </a:tc>
                <a:extLst>
                  <a:ext uri="{0D108BD9-81ED-4DB2-BD59-A6C34878D82A}">
                    <a16:rowId xmlns:a16="http://schemas.microsoft.com/office/drawing/2014/main" val="3382625612"/>
                  </a:ext>
                </a:extLst>
              </a:tr>
              <a:tr h="562440">
                <a:tc rowSpan="4">
                  <a:txBody>
                    <a:bodyPr/>
                    <a:lstStyle/>
                    <a:p>
                      <a:pPr algn="ctr" fontAlgn="ctr"/>
                      <a:r>
                        <a:rPr lang="en" sz="2800" dirty="0">
                          <a:effectLst/>
                        </a:rPr>
                        <a:t>LOW</a:t>
                      </a:r>
                      <a:br>
                        <a:rPr lang="en-US" sz="2800" dirty="0">
                          <a:effectLst/>
                        </a:rPr>
                      </a:br>
                      <a:r>
                        <a:rPr lang="en-US" sz="2800" dirty="0">
                          <a:effectLst/>
                        </a:rPr>
                        <a:t>LATENCY</a:t>
                      </a:r>
                      <a:endParaRPr lang="en" sz="2800" dirty="0">
                        <a:effectLst/>
                      </a:endParaRP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fontAlgn="ctr"/>
                      <a:r>
                        <a:rPr lang="en" sz="2800" dirty="0">
                          <a:effectLst/>
                        </a:rPr>
                        <a:t>Dispatch</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altLang="zh-CN" sz="2800" dirty="0">
                          <a:effectLst/>
                        </a:rPr>
                        <a:t>Avoid synchronization</a:t>
                      </a:r>
                      <a:endParaRPr lang="zh-CN" altLang="en-US" sz="2800" dirty="0">
                        <a:effectLst/>
                      </a:endParaRP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4">
                  <a:txBody>
                    <a:bodyPr/>
                    <a:lstStyle/>
                    <a:p>
                      <a:pPr algn="ctr" fontAlgn="ctr"/>
                      <a:r>
                        <a:rPr lang="zh-CN" altLang="en-US" sz="2800" dirty="0">
                          <a:effectLst/>
                        </a:rPr>
                        <a:t>❌</a:t>
                      </a:r>
                    </a:p>
                    <a:p>
                      <a:pPr algn="ctr" fontAlgn="ctr"/>
                      <a:r>
                        <a:rPr lang="en-US" altLang="zh-CN" sz="2800" dirty="0">
                          <a:effectLst/>
                        </a:rPr>
                        <a:t>(N/A)</a:t>
                      </a:r>
                      <a:endParaRPr lang="zh-CN" altLang="en-US" sz="2800" dirty="0">
                        <a:effectLst/>
                      </a:endParaRP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259523"/>
                  </a:ext>
                </a:extLst>
              </a:tr>
              <a:tr h="1027908">
                <a:tc vMerge="1">
                  <a:txBody>
                    <a:bodyPr/>
                    <a:lstStyle/>
                    <a:p>
                      <a:endParaRPr lang="zh-CN" altLang="en-US"/>
                    </a:p>
                  </a:txBody>
                  <a:tcPr/>
                </a:tc>
                <a:tc vMerge="1">
                  <a:txBody>
                    <a:bodyPr/>
                    <a:lstStyle/>
                    <a:p>
                      <a:endParaRPr lang="zh-CN" altLang="en-US"/>
                    </a:p>
                  </a:txBody>
                  <a:tcPr/>
                </a:tc>
                <a:tc>
                  <a:txBody>
                    <a:bodyPr/>
                    <a:lstStyle/>
                    <a:p>
                      <a:pPr algn="ctr" fontAlgn="t"/>
                      <a:r>
                        <a:rPr lang="en" sz="2800" dirty="0">
                          <a:effectLst/>
                        </a:rPr>
                        <a:t>TMA enabled</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dirty="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zh-CN" altLang="en-US"/>
                    </a:p>
                  </a:txBody>
                  <a:tcPr/>
                </a:tc>
                <a:tc>
                  <a:txBody>
                    <a:bodyPr/>
                    <a:lstStyle/>
                    <a:p>
                      <a:pPr algn="ctr" fontAlgn="ctr"/>
                      <a:r>
                        <a:rPr lang="zh-CN" altLang="en-US" sz="2800" dirty="0">
                          <a:effectLst/>
                        </a:rPr>
                        <a:t>❌</a:t>
                      </a:r>
                    </a:p>
                    <a:p>
                      <a:pPr algn="ctr" fontAlgn="ctr"/>
                      <a:r>
                        <a:rPr lang="zh-CN" altLang="en-US" sz="2800" dirty="0">
                          <a:effectLst/>
                        </a:rPr>
                        <a:t>（</a:t>
                      </a:r>
                      <a:r>
                        <a:rPr lang="en-US" altLang="zh-CN" sz="2800" dirty="0">
                          <a:effectLst/>
                        </a:rPr>
                        <a:t>N/A, ll128-based algorithm</a:t>
                      </a:r>
                      <a:r>
                        <a:rPr lang="en" sz="2800" dirty="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2213348"/>
                  </a:ext>
                </a:extLst>
              </a:tr>
              <a:tr h="562440">
                <a:tc vMerge="1">
                  <a:txBody>
                    <a:bodyPr/>
                    <a:lstStyle/>
                    <a:p>
                      <a:endParaRPr lang="zh-CN" altLang="en-US"/>
                    </a:p>
                  </a:txBody>
                  <a:tcPr/>
                </a:tc>
                <a:tc rowSpan="2">
                  <a:txBody>
                    <a:bodyPr/>
                    <a:lstStyle/>
                    <a:p>
                      <a:pPr algn="ctr" fontAlgn="ctr"/>
                      <a:r>
                        <a:rPr lang="en" sz="2800" dirty="0">
                          <a:effectLst/>
                        </a:rPr>
                        <a:t>Combine</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altLang="zh-CN" sz="2800" dirty="0">
                          <a:effectLst/>
                        </a:rPr>
                        <a:t>Avoid synchronization</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zh-CN" altLang="en-US"/>
                    </a:p>
                  </a:txBody>
                  <a:tcPr/>
                </a:tc>
                <a:tc>
                  <a:txBody>
                    <a:bodyPr/>
                    <a:lstStyle/>
                    <a:p>
                      <a:pPr algn="ctr" fontAlgn="ctr"/>
                      <a:r>
                        <a:rPr lang="zh-CN" altLang="en-US" sz="2800" dirty="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4385090"/>
                  </a:ext>
                </a:extLst>
              </a:tr>
              <a:tr h="562440">
                <a:tc vMerge="1">
                  <a:txBody>
                    <a:bodyPr/>
                    <a:lstStyle/>
                    <a:p>
                      <a:endParaRPr lang="zh-CN" altLang="en-US"/>
                    </a:p>
                  </a:txBody>
                  <a:tcPr/>
                </a:tc>
                <a:tc vMerge="1">
                  <a:txBody>
                    <a:bodyPr/>
                    <a:lstStyle/>
                    <a:p>
                      <a:endParaRPr lang="zh-CN" altLang="en-US"/>
                    </a:p>
                  </a:txBody>
                  <a:tcPr/>
                </a:tc>
                <a:tc>
                  <a:txBody>
                    <a:bodyPr/>
                    <a:lstStyle/>
                    <a:p>
                      <a:pPr algn="ctr" fontAlgn="t"/>
                      <a:r>
                        <a:rPr lang="en" altLang="zh-CN" sz="2800" dirty="0">
                          <a:effectLst/>
                        </a:rPr>
                        <a:t>TMA enabled</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zh-CN" altLang="en-US"/>
                    </a:p>
                  </a:txBody>
                  <a:tcPr/>
                </a:tc>
                <a:tc>
                  <a:txBody>
                    <a:bodyPr/>
                    <a:lstStyle/>
                    <a:p>
                      <a:pPr algn="ctr" fontAlgn="ctr"/>
                      <a:r>
                        <a:rPr lang="zh-CN" altLang="en-US" sz="2800" dirty="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6264974"/>
                  </a:ext>
                </a:extLst>
              </a:tr>
              <a:tr h="562440">
                <a:tc rowSpan="6">
                  <a:txBody>
                    <a:bodyPr/>
                    <a:lstStyle/>
                    <a:p>
                      <a:pPr algn="ctr" fontAlgn="ctr"/>
                      <a:r>
                        <a:rPr lang="en" sz="2800" dirty="0">
                          <a:effectLst/>
                        </a:rPr>
                        <a:t>NORMAL</a:t>
                      </a:r>
                    </a:p>
                    <a:p>
                      <a:pPr algn="ctr" fontAlgn="ctr"/>
                      <a:r>
                        <a:rPr lang="en" sz="2400" dirty="0">
                          <a:effectLst/>
                        </a:rPr>
                        <a:t>（intra node）</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ctr" fontAlgn="ctr"/>
                      <a:r>
                        <a:rPr lang="en" sz="2800" dirty="0">
                          <a:effectLst/>
                        </a:rPr>
                        <a:t>Dispatch</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altLang="zh-CN" sz="2800" dirty="0">
                          <a:effectLst/>
                        </a:rPr>
                        <a:t>Avoid register spills</a:t>
                      </a:r>
                      <a:endParaRPr lang="zh-CN" altLang="en-US" sz="2800" dirty="0">
                        <a:effectLst/>
                      </a:endParaRP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dirty="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0060969"/>
                  </a:ext>
                </a:extLst>
              </a:tr>
              <a:tr h="562440">
                <a:tc vMerge="1">
                  <a:txBody>
                    <a:bodyPr/>
                    <a:lstStyle/>
                    <a:p>
                      <a:endParaRPr lang="zh-CN" altLang="en-US"/>
                    </a:p>
                  </a:txBody>
                  <a:tcPr/>
                </a:tc>
                <a:tc vMerge="1">
                  <a:txBody>
                    <a:bodyPr/>
                    <a:lstStyle/>
                    <a:p>
                      <a:endParaRPr lang="zh-CN" altLang="en-US"/>
                    </a:p>
                  </a:txBody>
                  <a:tcPr/>
                </a:tc>
                <a:tc>
                  <a:txBody>
                    <a:bodyPr/>
                    <a:lstStyle/>
                    <a:p>
                      <a:pPr algn="ctr" fontAlgn="t"/>
                      <a:r>
                        <a:rPr lang="en" altLang="zh-CN" sz="2800" dirty="0">
                          <a:effectLst/>
                        </a:rPr>
                        <a:t>TMA enabled</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dirty="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dirty="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6889419"/>
                  </a:ext>
                </a:extLst>
              </a:tr>
              <a:tr h="562440">
                <a:tc vMerge="1">
                  <a:txBody>
                    <a:bodyPr/>
                    <a:lstStyle/>
                    <a:p>
                      <a:endParaRPr lang="zh-CN" altLang="en-US"/>
                    </a:p>
                  </a:txBody>
                  <a:tcPr/>
                </a:tc>
                <a:tc vMerge="1">
                  <a:txBody>
                    <a:bodyPr/>
                    <a:lstStyle/>
                    <a:p>
                      <a:endParaRPr lang="zh-CN" altLang="en-US"/>
                    </a:p>
                  </a:txBody>
                  <a:tcPr/>
                </a:tc>
                <a:tc>
                  <a:txBody>
                    <a:bodyPr/>
                    <a:lstStyle/>
                    <a:p>
                      <a:pPr algn="ctr" fontAlgn="t"/>
                      <a:r>
                        <a:rPr lang="en-US" altLang="zh-CN" sz="2800" dirty="0">
                          <a:effectLst/>
                        </a:rPr>
                        <a:t>Zero copy</a:t>
                      </a:r>
                      <a:endParaRPr lang="zh-CN" altLang="en-US" sz="2800" dirty="0">
                        <a:effectLst/>
                      </a:endParaRP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dirty="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dirty="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575887"/>
                  </a:ext>
                </a:extLst>
              </a:tr>
              <a:tr h="562440">
                <a:tc vMerge="1">
                  <a:txBody>
                    <a:bodyPr/>
                    <a:lstStyle/>
                    <a:p>
                      <a:endParaRPr lang="zh-CN" altLang="en-US"/>
                    </a:p>
                  </a:txBody>
                  <a:tcPr/>
                </a:tc>
                <a:tc rowSpan="3">
                  <a:txBody>
                    <a:bodyPr/>
                    <a:lstStyle/>
                    <a:p>
                      <a:pPr algn="ctr" fontAlgn="ctr"/>
                      <a:r>
                        <a:rPr lang="en" sz="2800">
                          <a:effectLst/>
                        </a:rPr>
                        <a:t>Combine</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 altLang="zh-CN" sz="2800" dirty="0">
                          <a:effectLst/>
                        </a:rPr>
                        <a:t>Avoid register spills</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dirty="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7121494"/>
                  </a:ext>
                </a:extLst>
              </a:tr>
              <a:tr h="562440">
                <a:tc vMerge="1">
                  <a:txBody>
                    <a:bodyPr/>
                    <a:lstStyle/>
                    <a:p>
                      <a:endParaRPr lang="zh-CN" altLang="en-US"/>
                    </a:p>
                  </a:txBody>
                  <a:tcPr/>
                </a:tc>
                <a:tc vMerge="1">
                  <a:txBody>
                    <a:bodyPr/>
                    <a:lstStyle/>
                    <a:p>
                      <a:endParaRPr lang="zh-CN" altLang="en-US"/>
                    </a:p>
                  </a:txBody>
                  <a:tcPr/>
                </a:tc>
                <a:tc>
                  <a:txBody>
                    <a:bodyPr/>
                    <a:lstStyle/>
                    <a:p>
                      <a:pPr algn="ctr" fontAlgn="t"/>
                      <a:r>
                        <a:rPr lang="en" altLang="zh-CN" sz="2800" dirty="0">
                          <a:effectLst/>
                        </a:rPr>
                        <a:t>TMA enabled</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49341188"/>
                  </a:ext>
                </a:extLst>
              </a:tr>
              <a:tr h="562440">
                <a:tc vMerge="1">
                  <a:txBody>
                    <a:bodyPr/>
                    <a:lstStyle/>
                    <a:p>
                      <a:endParaRPr lang="zh-CN" altLang="en-US"/>
                    </a:p>
                  </a:txBody>
                  <a:tcPr/>
                </a:tc>
                <a:tc vMerge="1">
                  <a:txBody>
                    <a:bodyPr/>
                    <a:lstStyle/>
                    <a:p>
                      <a:endParaRPr lang="zh-CN" altLang="en-US"/>
                    </a:p>
                  </a:txBody>
                  <a:tcPr/>
                </a:tc>
                <a:tc>
                  <a:txBody>
                    <a:bodyPr/>
                    <a:lstStyle/>
                    <a:p>
                      <a:pPr algn="ctr" fontAlgn="t"/>
                      <a:r>
                        <a:rPr lang="en" altLang="zh-CN" sz="2800" dirty="0">
                          <a:effectLst/>
                        </a:rPr>
                        <a:t>Zero copy</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dirty="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CN" altLang="en-US" sz="2800" dirty="0">
                          <a:effectLst/>
                        </a:rPr>
                        <a:t>✅</a:t>
                      </a:r>
                    </a:p>
                  </a:txBody>
                  <a:tcPr marL="76200" marR="762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9129371"/>
                  </a:ext>
                </a:extLst>
              </a:tr>
            </a:tbl>
          </a:graphicData>
        </a:graphic>
      </p:graphicFrame>
      <p:sp>
        <p:nvSpPr>
          <p:cNvPr id="18" name="文本框 17">
            <a:extLst>
              <a:ext uri="{FF2B5EF4-FFF2-40B4-BE49-F238E27FC236}">
                <a16:creationId xmlns:a16="http://schemas.microsoft.com/office/drawing/2014/main" id="{D10D82F6-9E50-1B0F-8866-1BF52A163C8D}"/>
              </a:ext>
            </a:extLst>
          </p:cNvPr>
          <p:cNvSpPr txBox="1"/>
          <p:nvPr/>
        </p:nvSpPr>
        <p:spPr>
          <a:xfrm>
            <a:off x="1339453" y="10415584"/>
            <a:ext cx="16491347"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 altLang="zh-CN" sz="2000" i="1" dirty="0">
                <a:effectLst/>
              </a:rPr>
              <a:t>Note: </a:t>
            </a:r>
            <a:r>
              <a:rPr lang="en" altLang="zh-CN" sz="2000" i="1" dirty="0" err="1">
                <a:effectLst/>
              </a:rPr>
              <a:t>DeepEP</a:t>
            </a:r>
            <a:r>
              <a:rPr lang="en" altLang="zh-CN" sz="2000" i="1" dirty="0">
                <a:effectLst/>
              </a:rPr>
              <a:t> LL kernel</a:t>
            </a:r>
            <a:r>
              <a:rPr lang="en-US" altLang="zh-CN" sz="2000" i="1" dirty="0"/>
              <a:t>’s </a:t>
            </a:r>
            <a:r>
              <a:rPr lang="en" altLang="zh-CN" sz="2000" i="1" dirty="0">
                <a:effectLst/>
              </a:rPr>
              <a:t>commit-id</a:t>
            </a:r>
            <a:r>
              <a:rPr lang="en-US" altLang="zh-CN" sz="2000" i="1" dirty="0">
                <a:effectLst/>
              </a:rPr>
              <a:t> is </a:t>
            </a:r>
            <a:r>
              <a:rPr lang="en" altLang="zh-CN" sz="2000" i="1" dirty="0">
                <a:effectLst/>
              </a:rPr>
              <a:t>b57e5e2, </a:t>
            </a:r>
            <a:r>
              <a:rPr lang="en" altLang="zh-CN" sz="2000" i="1" dirty="0" err="1">
                <a:effectLst/>
              </a:rPr>
              <a:t>DeepEP</a:t>
            </a:r>
            <a:r>
              <a:rPr lang="en" altLang="zh-CN" sz="2000" i="1" dirty="0">
                <a:effectLst/>
              </a:rPr>
              <a:t> normal kernel</a:t>
            </a:r>
            <a:r>
              <a:rPr lang="en" altLang="zh-CN" sz="2000" i="1" dirty="0"/>
              <a:t>’s </a:t>
            </a:r>
            <a:r>
              <a:rPr lang="en" altLang="zh-CN" sz="2000" i="1" dirty="0">
                <a:effectLst/>
              </a:rPr>
              <a:t>commit-id</a:t>
            </a:r>
            <a:r>
              <a:rPr lang="en" altLang="zh-CN" sz="2000" i="1" dirty="0"/>
              <a:t> is </a:t>
            </a:r>
            <a:r>
              <a:rPr lang="en" altLang="zh-CN" sz="2000" i="1" dirty="0">
                <a:effectLst/>
              </a:rPr>
              <a:t>1b14ad6</a:t>
            </a:r>
            <a:r>
              <a:rPr lang="en" altLang="zh-CN" sz="2000" i="1" dirty="0"/>
              <a:t>, </a:t>
            </a:r>
            <a:r>
              <a:rPr lang="en" altLang="zh-CN" sz="2000" i="1" dirty="0" err="1">
                <a:effectLst/>
              </a:rPr>
              <a:t>HybridEP’s</a:t>
            </a:r>
            <a:r>
              <a:rPr lang="en" altLang="zh-CN" sz="2000" i="1" dirty="0">
                <a:effectLst/>
              </a:rPr>
              <a:t> commit-id is </a:t>
            </a:r>
            <a:r>
              <a:rPr lang="en-US" altLang="zh-CN" sz="2000" i="1" dirty="0">
                <a:effectLst/>
              </a:rPr>
              <a:t>83</a:t>
            </a:r>
            <a:r>
              <a:rPr lang="en" altLang="zh-CN" sz="2000" i="1" dirty="0">
                <a:effectLst/>
              </a:rPr>
              <a:t>e0d15</a:t>
            </a:r>
          </a:p>
        </p:txBody>
      </p:sp>
    </p:spTree>
    <p:extLst>
      <p:ext uri="{BB962C8B-B14F-4D97-AF65-F5344CB8AC3E}">
        <p14:creationId xmlns:p14="http://schemas.microsoft.com/office/powerpoint/2010/main" val="28829593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例:这里是标题标题标题">
            <a:extLst>
              <a:ext uri="{FF2B5EF4-FFF2-40B4-BE49-F238E27FC236}">
                <a16:creationId xmlns:a16="http://schemas.microsoft.com/office/drawing/2014/main" id="{5D1C9411-FA93-23B0-CFB0-36C2F2EC6010}"/>
              </a:ext>
            </a:extLst>
          </p:cNvPr>
          <p:cNvSpPr txBox="1"/>
          <p:nvPr/>
        </p:nvSpPr>
        <p:spPr>
          <a:xfrm>
            <a:off x="898358" y="1575657"/>
            <a:ext cx="22779789" cy="115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576" tIns="22576" rIns="22576" bIns="22576" anchor="ctr">
            <a:spAutoFit/>
          </a:bodyPr>
          <a:lstStyle>
            <a:lvl1pPr defTabSz="366887">
              <a:defRPr sz="8000">
                <a:solidFill>
                  <a:srgbClr val="1E1E1E"/>
                </a:solidFill>
                <a:latin typeface="Alibaba PuHuiTi 2 55 Regular"/>
                <a:ea typeface="Alibaba PuHuiTi 2 55 Regular"/>
                <a:cs typeface="Alibaba PuHuiTi 2 55 Regular"/>
                <a:sym typeface="Alibaba PuHuiTi 2 55 Regular"/>
              </a:defRPr>
            </a:lvl1pPr>
          </a:lstStyle>
          <a:p>
            <a:r>
              <a:rPr lang="en" sz="7200" dirty="0">
                <a:solidFill>
                  <a:srgbClr val="FF6B06"/>
                </a:solidFill>
                <a:latin typeface="+mj-lt"/>
                <a:ea typeface="STKaiti" panose="02010600040101010101" pitchFamily="2" charset="-122"/>
              </a:rPr>
              <a:t>Key Takeaways</a:t>
            </a:r>
          </a:p>
        </p:txBody>
      </p:sp>
      <p:sp>
        <p:nvSpPr>
          <p:cNvPr id="4" name="文本框 3">
            <a:extLst>
              <a:ext uri="{FF2B5EF4-FFF2-40B4-BE49-F238E27FC236}">
                <a16:creationId xmlns:a16="http://schemas.microsoft.com/office/drawing/2014/main" id="{5895EA4B-743F-B298-664B-28418804708B}"/>
              </a:ext>
            </a:extLst>
          </p:cNvPr>
          <p:cNvSpPr txBox="1"/>
          <p:nvPr/>
        </p:nvSpPr>
        <p:spPr>
          <a:xfrm>
            <a:off x="2268141" y="4092207"/>
            <a:ext cx="17291447"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 altLang="zh-CN" sz="4000" b="1" dirty="0">
                <a:effectLst/>
                <a:latin typeface="+mj-lt"/>
              </a:rPr>
              <a:t>#1</a:t>
            </a:r>
            <a:r>
              <a:rPr lang="en" altLang="zh-CN" sz="4000" dirty="0">
                <a:effectLst/>
                <a:latin typeface="+mj-lt"/>
              </a:rPr>
              <a:t>: CCLs should cross boundaries and integrate</a:t>
            </a:r>
            <a:r>
              <a:rPr lang="zh-CN" altLang="en-US" sz="4000" dirty="0">
                <a:effectLst/>
                <a:latin typeface="+mj-lt"/>
              </a:rPr>
              <a:t> </a:t>
            </a:r>
            <a:r>
              <a:rPr lang="en" altLang="zh-CN" sz="4000" dirty="0">
                <a:effectLst/>
                <a:latin typeface="+mj-lt"/>
              </a:rPr>
              <a:t>tightly with compute.</a:t>
            </a:r>
          </a:p>
        </p:txBody>
      </p:sp>
      <p:sp>
        <p:nvSpPr>
          <p:cNvPr id="5" name="文本框 4">
            <a:extLst>
              <a:ext uri="{FF2B5EF4-FFF2-40B4-BE49-F238E27FC236}">
                <a16:creationId xmlns:a16="http://schemas.microsoft.com/office/drawing/2014/main" id="{3DC08DE5-9129-8DAB-A125-C35E4BE659C4}"/>
              </a:ext>
            </a:extLst>
          </p:cNvPr>
          <p:cNvSpPr txBox="1"/>
          <p:nvPr/>
        </p:nvSpPr>
        <p:spPr>
          <a:xfrm>
            <a:off x="2268141" y="5710252"/>
            <a:ext cx="19977497" cy="1323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 altLang="zh-CN" sz="4000" b="1" dirty="0">
                <a:effectLst/>
                <a:latin typeface="+mj-lt"/>
              </a:rPr>
              <a:t>#</a:t>
            </a:r>
            <a:r>
              <a:rPr lang="en-US" altLang="zh-CN" sz="4000" b="1" dirty="0">
                <a:effectLst/>
                <a:latin typeface="+mj-lt"/>
              </a:rPr>
              <a:t>2</a:t>
            </a:r>
            <a:r>
              <a:rPr lang="en" altLang="zh-CN" sz="4000" dirty="0">
                <a:effectLst/>
                <a:latin typeface="+mj-lt"/>
              </a:rPr>
              <a:t>: </a:t>
            </a:r>
            <a:r>
              <a:rPr lang="en" altLang="zh-CN" sz="4000" dirty="0">
                <a:latin typeface="+mj-lt"/>
              </a:rPr>
              <a:t>There is no ‘silver bullet’ that works for all workloads. Given the rapid evolution of model architectures, optimizing inference performance remains highly resource-intensive.</a:t>
            </a:r>
            <a:r>
              <a:rPr lang="zh-CN" altLang="en-US" sz="4000" dirty="0">
                <a:latin typeface="+mj-lt"/>
              </a:rPr>
              <a:t> </a:t>
            </a:r>
            <a:endParaRPr lang="en" altLang="zh-CN" sz="4000" dirty="0">
              <a:latin typeface="+mj-lt"/>
            </a:endParaRPr>
          </a:p>
        </p:txBody>
      </p:sp>
      <p:sp>
        <p:nvSpPr>
          <p:cNvPr id="6" name="文本框 5">
            <a:extLst>
              <a:ext uri="{FF2B5EF4-FFF2-40B4-BE49-F238E27FC236}">
                <a16:creationId xmlns:a16="http://schemas.microsoft.com/office/drawing/2014/main" id="{E2119A19-9433-8476-5F67-6BA8D324CA07}"/>
              </a:ext>
            </a:extLst>
          </p:cNvPr>
          <p:cNvSpPr txBox="1"/>
          <p:nvPr/>
        </p:nvSpPr>
        <p:spPr>
          <a:xfrm>
            <a:off x="2268141" y="7943850"/>
            <a:ext cx="22406373"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 altLang="zh-CN" sz="4000" b="1" dirty="0">
                <a:effectLst/>
                <a:latin typeface="+mj-lt"/>
              </a:rPr>
              <a:t>#</a:t>
            </a:r>
            <a:r>
              <a:rPr lang="en-US" altLang="zh-CN" sz="4000" b="1" dirty="0">
                <a:latin typeface="+mj-lt"/>
              </a:rPr>
              <a:t>3</a:t>
            </a:r>
            <a:r>
              <a:rPr lang="en" altLang="zh-CN" sz="4000" dirty="0">
                <a:effectLst/>
                <a:latin typeface="+mj-lt"/>
              </a:rPr>
              <a:t>: Ample optimization opportunities remain for fully exploiting hardware capabilities.</a:t>
            </a:r>
          </a:p>
        </p:txBody>
      </p:sp>
    </p:spTree>
    <p:extLst>
      <p:ext uri="{BB962C8B-B14F-4D97-AF65-F5344CB8AC3E}">
        <p14:creationId xmlns:p14="http://schemas.microsoft.com/office/powerpoint/2010/main" val="207965405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9" name="THANKS"/>
          <p:cNvSpPr txBox="1"/>
          <p:nvPr/>
        </p:nvSpPr>
        <p:spPr>
          <a:xfrm>
            <a:off x="4657873" y="5676900"/>
            <a:ext cx="15068254" cy="2362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821530">
              <a:defRPr sz="12000">
                <a:solidFill>
                  <a:srgbClr val="FFFFFF"/>
                </a:solidFill>
                <a:latin typeface="Alibaba Sans Medium"/>
                <a:ea typeface="Alibaba Sans Medium"/>
                <a:cs typeface="Alibaba Sans Medium"/>
                <a:sym typeface="Alibaba Sans Medium"/>
              </a:defRPr>
            </a:lvl1pPr>
          </a:lstStyle>
          <a:p>
            <a:r>
              <a:t>THANKS  </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77FA0-05E6-1835-DDF3-59A0B4BAC577}"/>
            </a:ext>
          </a:extLst>
        </p:cNvPr>
        <p:cNvGrpSpPr/>
        <p:nvPr/>
      </p:nvGrpSpPr>
      <p:grpSpPr>
        <a:xfrm>
          <a:off x="0" y="0"/>
          <a:ext cx="0" cy="0"/>
          <a:chOff x="0" y="0"/>
          <a:chExt cx="0" cy="0"/>
        </a:xfrm>
      </p:grpSpPr>
      <p:sp>
        <p:nvSpPr>
          <p:cNvPr id="256" name="例:这里是标题标题标题">
            <a:extLst>
              <a:ext uri="{FF2B5EF4-FFF2-40B4-BE49-F238E27FC236}">
                <a16:creationId xmlns:a16="http://schemas.microsoft.com/office/drawing/2014/main" id="{F7CDE412-0CA4-07D4-EAD2-BB0215230AEB}"/>
              </a:ext>
            </a:extLst>
          </p:cNvPr>
          <p:cNvSpPr txBox="1"/>
          <p:nvPr/>
        </p:nvSpPr>
        <p:spPr>
          <a:xfrm>
            <a:off x="6748863" y="1514102"/>
            <a:ext cx="10886275" cy="12766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576" tIns="22576" rIns="22576" bIns="22576" anchor="ctr">
            <a:spAutoFit/>
          </a:bodyPr>
          <a:lstStyle>
            <a:lvl1pPr defTabSz="366887">
              <a:defRPr sz="8000">
                <a:solidFill>
                  <a:srgbClr val="1E1E1E"/>
                </a:solidFill>
                <a:latin typeface="Alibaba PuHuiTi 2 55 Regular"/>
                <a:ea typeface="Alibaba PuHuiTi 2 55 Regular"/>
                <a:cs typeface="Alibaba PuHuiTi 2 55 Regular"/>
                <a:sym typeface="Alibaba PuHuiTi 2 55 Regular"/>
              </a:defRPr>
            </a:lvl1pPr>
          </a:lstStyle>
          <a:p>
            <a:r>
              <a:rPr lang="en" dirty="0">
                <a:solidFill>
                  <a:srgbClr val="FF6B06"/>
                </a:solidFill>
                <a:latin typeface="+mj-lt"/>
                <a:ea typeface="STKaiti" panose="02010600040101010101" pitchFamily="2" charset="-122"/>
              </a:rPr>
              <a:t>The LLM Renaissance</a:t>
            </a:r>
          </a:p>
        </p:txBody>
      </p:sp>
      <p:grpSp>
        <p:nvGrpSpPr>
          <p:cNvPr id="19" name="组合 18">
            <a:extLst>
              <a:ext uri="{FF2B5EF4-FFF2-40B4-BE49-F238E27FC236}">
                <a16:creationId xmlns:a16="http://schemas.microsoft.com/office/drawing/2014/main" id="{BD3E10BE-CF0A-B637-8B8F-339AD7D231D8}"/>
              </a:ext>
            </a:extLst>
          </p:cNvPr>
          <p:cNvGrpSpPr/>
          <p:nvPr/>
        </p:nvGrpSpPr>
        <p:grpSpPr>
          <a:xfrm>
            <a:off x="455272" y="3692564"/>
            <a:ext cx="7560001" cy="8240276"/>
            <a:chOff x="497959" y="3915455"/>
            <a:chExt cx="7560001" cy="8240276"/>
          </a:xfrm>
        </p:grpSpPr>
        <p:sp>
          <p:nvSpPr>
            <p:cNvPr id="6" name="文本框 5">
              <a:extLst>
                <a:ext uri="{FF2B5EF4-FFF2-40B4-BE49-F238E27FC236}">
                  <a16:creationId xmlns:a16="http://schemas.microsoft.com/office/drawing/2014/main" id="{2C36C53E-6315-ED9F-4B6B-555FCCDA26FF}"/>
                </a:ext>
              </a:extLst>
            </p:cNvPr>
            <p:cNvSpPr txBox="1"/>
            <p:nvPr/>
          </p:nvSpPr>
          <p:spPr>
            <a:xfrm>
              <a:off x="635329" y="11324734"/>
              <a:ext cx="7285259"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 altLang="zh-CN" sz="1600" dirty="0">
                  <a:solidFill>
                    <a:srgbClr val="54595F"/>
                  </a:solidFill>
                </a:rPr>
                <a:t>IEA (2026), Electricity consumption by data </a:t>
              </a:r>
              <a:r>
                <a:rPr lang="en" altLang="zh-CN" sz="1600" dirty="0" err="1">
                  <a:solidFill>
                    <a:srgbClr val="54595F"/>
                  </a:solidFill>
                </a:rPr>
                <a:t>centres</a:t>
              </a:r>
              <a:r>
                <a:rPr lang="en" altLang="zh-CN" sz="1600" dirty="0">
                  <a:solidFill>
                    <a:srgbClr val="54595F"/>
                  </a:solidFill>
                </a:rPr>
                <a:t>, 2020-2035, IEA, Paris https://</a:t>
              </a:r>
              <a:r>
                <a:rPr lang="en" altLang="zh-CN" sz="1600" dirty="0" err="1">
                  <a:solidFill>
                    <a:srgbClr val="54595F"/>
                  </a:solidFill>
                </a:rPr>
                <a:t>www.iea.org</a:t>
              </a:r>
              <a:r>
                <a:rPr lang="en" altLang="zh-CN" sz="1600" dirty="0">
                  <a:solidFill>
                    <a:srgbClr val="54595F"/>
                  </a:solidFill>
                </a:rPr>
                <a:t>/data-and-statistics/charts/electricity-consumption-by-data-centres-2020-2035, </a:t>
              </a:r>
              <a:r>
                <a:rPr lang="en" altLang="zh-CN" sz="1600" dirty="0" err="1">
                  <a:solidFill>
                    <a:srgbClr val="54595F"/>
                  </a:solidFill>
                </a:rPr>
                <a:t>Licence</a:t>
              </a:r>
              <a:r>
                <a:rPr lang="en" altLang="zh-CN" sz="1600" dirty="0">
                  <a:solidFill>
                    <a:srgbClr val="54595F"/>
                  </a:solidFill>
                </a:rPr>
                <a:t>: CC BY 4.0</a:t>
              </a:r>
              <a:endParaRPr lang="zh-CN" altLang="en-US" sz="1600" dirty="0">
                <a:solidFill>
                  <a:srgbClr val="54595F"/>
                </a:solidFill>
              </a:endParaRPr>
            </a:p>
          </p:txBody>
        </p:sp>
        <p:sp>
          <p:nvSpPr>
            <p:cNvPr id="8" name="文本框 7">
              <a:extLst>
                <a:ext uri="{FF2B5EF4-FFF2-40B4-BE49-F238E27FC236}">
                  <a16:creationId xmlns:a16="http://schemas.microsoft.com/office/drawing/2014/main" id="{74BF7AD4-830C-B54D-A05E-0C3A1289F791}"/>
                </a:ext>
              </a:extLst>
            </p:cNvPr>
            <p:cNvSpPr txBox="1"/>
            <p:nvPr/>
          </p:nvSpPr>
          <p:spPr>
            <a:xfrm>
              <a:off x="497959" y="3915455"/>
              <a:ext cx="7560001" cy="10341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90000"/>
                </a:lnSpc>
              </a:pPr>
              <a:r>
                <a:rPr lang="en" altLang="zh-CN" sz="3200" b="0" i="0" dirty="0">
                  <a:solidFill>
                    <a:srgbClr val="0034CC"/>
                  </a:solidFill>
                  <a:effectLst/>
                  <a:latin typeface="+mj-lt"/>
                  <a:cs typeface="+mj-cs"/>
                </a:rPr>
                <a:t>DC</a:t>
              </a:r>
              <a:r>
                <a:rPr lang="zh-CN" altLang="en-US" sz="3200" b="0" i="0" dirty="0">
                  <a:solidFill>
                    <a:srgbClr val="0034CC"/>
                  </a:solidFill>
                  <a:effectLst/>
                  <a:latin typeface="+mj-lt"/>
                  <a:cs typeface="+mj-cs"/>
                </a:rPr>
                <a:t> </a:t>
              </a:r>
              <a:r>
                <a:rPr lang="en" altLang="zh-CN" sz="3200" dirty="0">
                  <a:solidFill>
                    <a:srgbClr val="0034CC"/>
                  </a:solidFill>
                  <a:latin typeface="+mj-lt"/>
                  <a:cs typeface="+mj-cs"/>
                </a:rPr>
                <a:t>e</a:t>
              </a:r>
              <a:r>
                <a:rPr lang="en" altLang="zh-CN" sz="3200" b="0" i="0" dirty="0">
                  <a:solidFill>
                    <a:srgbClr val="0034CC"/>
                  </a:solidFill>
                  <a:effectLst/>
                  <a:latin typeface="+mj-lt"/>
                  <a:cs typeface="+mj-cs"/>
                </a:rPr>
                <a:t>lectricity consumption</a:t>
              </a:r>
              <a:r>
                <a:rPr lang="zh-CN" altLang="en-US" sz="3200" b="0" i="0" dirty="0">
                  <a:solidFill>
                    <a:srgbClr val="0034CC"/>
                  </a:solidFill>
                  <a:effectLst/>
                  <a:latin typeface="+mj-lt"/>
                  <a:cs typeface="+mj-cs"/>
                </a:rPr>
                <a:t>：</a:t>
              </a:r>
              <a:endParaRPr lang="en" altLang="zh-CN" sz="3200" b="0" i="0" dirty="0">
                <a:solidFill>
                  <a:srgbClr val="0034CC"/>
                </a:solidFill>
                <a:effectLst/>
                <a:latin typeface="+mj-lt"/>
                <a:cs typeface="+mj-cs"/>
              </a:endParaRPr>
            </a:p>
            <a:p>
              <a:pPr>
                <a:lnSpc>
                  <a:spcPct val="90000"/>
                </a:lnSpc>
              </a:pPr>
              <a:r>
                <a:rPr lang="en" altLang="zh-CN" sz="3600" b="1" i="1" u="sng" dirty="0">
                  <a:solidFill>
                    <a:srgbClr val="0034CC"/>
                  </a:solidFill>
                  <a:effectLst/>
                  <a:latin typeface="+mj-lt"/>
                  <a:cs typeface="+mj-cs"/>
                </a:rPr>
                <a:t>485</a:t>
              </a:r>
              <a:r>
                <a:rPr lang="en" altLang="zh-CN" sz="3200" b="0" i="0" dirty="0">
                  <a:solidFill>
                    <a:srgbClr val="0034CC"/>
                  </a:solidFill>
                  <a:effectLst/>
                  <a:latin typeface="+mj-lt"/>
                  <a:cs typeface="+mj-cs"/>
                </a:rPr>
                <a:t> TWh in 2025 </a:t>
              </a:r>
              <a:r>
                <a:rPr lang="en" altLang="zh-CN" sz="3200" b="0" i="0" dirty="0">
                  <a:solidFill>
                    <a:srgbClr val="0034CC"/>
                  </a:solidFill>
                  <a:effectLst/>
                  <a:latin typeface="+mj-lt"/>
                  <a:cs typeface="+mj-cs"/>
                  <a:sym typeface="Wingdings" pitchFamily="2" charset="2"/>
                </a:rPr>
                <a:t> </a:t>
              </a:r>
              <a:r>
                <a:rPr lang="en" altLang="zh-CN" sz="3200" b="0" i="0" dirty="0">
                  <a:solidFill>
                    <a:srgbClr val="0034CC"/>
                  </a:solidFill>
                  <a:effectLst/>
                  <a:latin typeface="+mj-lt"/>
                  <a:cs typeface="+mj-cs"/>
                </a:rPr>
                <a:t> </a:t>
              </a:r>
              <a:r>
                <a:rPr lang="en" altLang="zh-CN" sz="3600" b="1" i="1" u="sng" dirty="0">
                  <a:solidFill>
                    <a:srgbClr val="0034CC"/>
                  </a:solidFill>
                  <a:effectLst/>
                  <a:latin typeface="+mj-lt"/>
                  <a:cs typeface="+mj-cs"/>
                </a:rPr>
                <a:t>950</a:t>
              </a:r>
              <a:r>
                <a:rPr lang="en" altLang="zh-CN" sz="3200" b="0" i="0" dirty="0">
                  <a:solidFill>
                    <a:srgbClr val="0034CC"/>
                  </a:solidFill>
                  <a:effectLst/>
                  <a:latin typeface="+mj-lt"/>
                  <a:cs typeface="+mj-cs"/>
                </a:rPr>
                <a:t> TWh in 2030</a:t>
              </a:r>
              <a:endParaRPr lang="zh-CN" altLang="en-US" sz="3200" dirty="0">
                <a:solidFill>
                  <a:srgbClr val="0034CC"/>
                </a:solidFill>
                <a:latin typeface="+mj-lt"/>
                <a:cs typeface="+mj-cs"/>
              </a:endParaRPr>
            </a:p>
          </p:txBody>
        </p:sp>
        <p:pic>
          <p:nvPicPr>
            <p:cNvPr id="10" name="图片 9">
              <a:extLst>
                <a:ext uri="{FF2B5EF4-FFF2-40B4-BE49-F238E27FC236}">
                  <a16:creationId xmlns:a16="http://schemas.microsoft.com/office/drawing/2014/main" id="{6C6D8C9A-19BF-B21B-EA96-888982165A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959" y="5208270"/>
              <a:ext cx="7200000" cy="6000000"/>
            </a:xfrm>
            <a:prstGeom prst="rect">
              <a:avLst/>
            </a:prstGeom>
            <a:ln w="19050">
              <a:solidFill>
                <a:schemeClr val="tx1"/>
              </a:solidFill>
            </a:ln>
            <a:effectLst>
              <a:outerShdw blurRad="50800" dist="38100" dir="5400000" algn="t" rotWithShape="0">
                <a:prstClr val="black">
                  <a:alpha val="40000"/>
                </a:prstClr>
              </a:outerShdw>
            </a:effectLst>
          </p:spPr>
        </p:pic>
      </p:grpSp>
      <p:grpSp>
        <p:nvGrpSpPr>
          <p:cNvPr id="18" name="组合 17">
            <a:extLst>
              <a:ext uri="{FF2B5EF4-FFF2-40B4-BE49-F238E27FC236}">
                <a16:creationId xmlns:a16="http://schemas.microsoft.com/office/drawing/2014/main" id="{7F04EA0E-E211-CB29-F203-9C0BF2D5AC76}"/>
              </a:ext>
            </a:extLst>
          </p:cNvPr>
          <p:cNvGrpSpPr/>
          <p:nvPr/>
        </p:nvGrpSpPr>
        <p:grpSpPr>
          <a:xfrm>
            <a:off x="8360417" y="3692564"/>
            <a:ext cx="7560001" cy="7984115"/>
            <a:chOff x="8337007" y="3915455"/>
            <a:chExt cx="7560001" cy="7984115"/>
          </a:xfrm>
        </p:grpSpPr>
        <p:pic>
          <p:nvPicPr>
            <p:cNvPr id="11" name="图片 10">
              <a:extLst>
                <a:ext uri="{FF2B5EF4-FFF2-40B4-BE49-F238E27FC236}">
                  <a16:creationId xmlns:a16="http://schemas.microsoft.com/office/drawing/2014/main" id="{385B87A3-8481-EAD8-4684-B8E1E9D7904E}"/>
                </a:ext>
              </a:extLst>
            </p:cNvPr>
            <p:cNvPicPr>
              <a:picLocks noChangeAspect="1"/>
            </p:cNvPicPr>
            <p:nvPr/>
          </p:nvPicPr>
          <p:blipFill rotWithShape="1">
            <a:blip r:embed="rId4"/>
            <a:srcRect l="15304" t="2175" r="5997" b="2122"/>
            <a:stretch/>
          </p:blipFill>
          <p:spPr>
            <a:xfrm>
              <a:off x="8517007" y="5192228"/>
              <a:ext cx="7200000" cy="6000000"/>
            </a:xfrm>
            <a:prstGeom prst="rect">
              <a:avLst/>
            </a:prstGeom>
            <a:ln w="19050">
              <a:solidFill>
                <a:schemeClr val="tx1"/>
              </a:solidFill>
            </a:ln>
            <a:effectLst>
              <a:outerShdw blurRad="50800" dist="38100" dir="5400000" algn="t" rotWithShape="0">
                <a:prstClr val="black">
                  <a:alpha val="40000"/>
                </a:prstClr>
              </a:outerShdw>
            </a:effectLst>
          </p:spPr>
        </p:pic>
        <p:sp>
          <p:nvSpPr>
            <p:cNvPr id="14" name="文本框 13">
              <a:extLst>
                <a:ext uri="{FF2B5EF4-FFF2-40B4-BE49-F238E27FC236}">
                  <a16:creationId xmlns:a16="http://schemas.microsoft.com/office/drawing/2014/main" id="{62A1B036-91A9-E680-2007-0B7062FCF9C6}"/>
                </a:ext>
              </a:extLst>
            </p:cNvPr>
            <p:cNvSpPr txBox="1"/>
            <p:nvPr/>
          </p:nvSpPr>
          <p:spPr>
            <a:xfrm>
              <a:off x="8431748" y="11364039"/>
              <a:ext cx="7285259" cy="5355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ct val="90000"/>
                </a:lnSpc>
              </a:pPr>
              <a:r>
                <a:rPr lang="en" altLang="zh-CN" sz="1600" dirty="0" err="1">
                  <a:solidFill>
                    <a:srgbClr val="54595F"/>
                  </a:solidFill>
                  <a:cs typeface="+mj-cs"/>
                </a:rPr>
                <a:t>Qwen</a:t>
              </a:r>
              <a:r>
                <a:rPr lang="en" altLang="zh-CN" sz="1600" dirty="0">
                  <a:solidFill>
                    <a:srgbClr val="54595F"/>
                  </a:solidFill>
                  <a:cs typeface="+mj-cs"/>
                </a:rPr>
                <a:t> has fully integrated the Alibaba ecosystem and launched the Task Assistant to empower users with real-world execution capabilities.</a:t>
              </a:r>
              <a:endParaRPr lang="zh-CN" altLang="en-US" sz="1600" dirty="0">
                <a:solidFill>
                  <a:srgbClr val="54595F"/>
                </a:solidFill>
                <a:cs typeface="+mj-cs"/>
              </a:endParaRPr>
            </a:p>
          </p:txBody>
        </p:sp>
        <p:sp>
          <p:nvSpPr>
            <p:cNvPr id="16" name="文本框 15">
              <a:extLst>
                <a:ext uri="{FF2B5EF4-FFF2-40B4-BE49-F238E27FC236}">
                  <a16:creationId xmlns:a16="http://schemas.microsoft.com/office/drawing/2014/main" id="{05BD02C2-4082-E6EE-E09B-40BFA55E94B9}"/>
                </a:ext>
              </a:extLst>
            </p:cNvPr>
            <p:cNvSpPr txBox="1"/>
            <p:nvPr/>
          </p:nvSpPr>
          <p:spPr>
            <a:xfrm>
              <a:off x="8337007" y="3915455"/>
              <a:ext cx="7560001" cy="10341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90000"/>
                </a:lnSpc>
              </a:pPr>
              <a:r>
                <a:rPr lang="en" altLang="zh-CN" sz="3200" dirty="0">
                  <a:solidFill>
                    <a:srgbClr val="0034CC"/>
                  </a:solidFill>
                  <a:latin typeface="+mj-lt"/>
                  <a:cs typeface="+mj-cs"/>
                </a:rPr>
                <a:t>From chatbots to AI agents</a:t>
              </a:r>
              <a:r>
                <a:rPr lang="zh-CN" altLang="en-US" sz="3200" dirty="0">
                  <a:solidFill>
                    <a:srgbClr val="0034CC"/>
                  </a:solidFill>
                  <a:latin typeface="+mj-lt"/>
                  <a:cs typeface="+mj-cs"/>
                </a:rPr>
                <a:t>：</a:t>
              </a:r>
              <a:endParaRPr lang="en-US" altLang="zh-CN" sz="3200" dirty="0">
                <a:solidFill>
                  <a:srgbClr val="0034CC"/>
                </a:solidFill>
                <a:latin typeface="+mj-lt"/>
                <a:cs typeface="+mj-cs"/>
              </a:endParaRPr>
            </a:p>
            <a:p>
              <a:pPr>
                <a:lnSpc>
                  <a:spcPct val="90000"/>
                </a:lnSpc>
              </a:pPr>
              <a:r>
                <a:rPr lang="en-US" altLang="zh-CN" sz="3600" b="1" i="1" u="sng" dirty="0">
                  <a:solidFill>
                    <a:srgbClr val="0034CC"/>
                  </a:solidFill>
                  <a:latin typeface="+mj-lt"/>
                  <a:cs typeface="+mj-cs"/>
                </a:rPr>
                <a:t>28.5M</a:t>
              </a:r>
              <a:r>
                <a:rPr lang="zh-CN" altLang="en-US" sz="3200" dirty="0">
                  <a:solidFill>
                    <a:srgbClr val="0034CC"/>
                  </a:solidFill>
                  <a:latin typeface="+mj-lt"/>
                  <a:cs typeface="+mj-cs"/>
                </a:rPr>
                <a:t> </a:t>
              </a:r>
              <a:r>
                <a:rPr lang="en-US" altLang="zh-CN" sz="3200" dirty="0">
                  <a:solidFill>
                    <a:srgbClr val="0034CC"/>
                  </a:solidFill>
                  <a:latin typeface="+mj-lt"/>
                  <a:cs typeface="+mj-cs"/>
                </a:rPr>
                <a:t>agents in 2025 </a:t>
              </a:r>
              <a:r>
                <a:rPr lang="en-US" altLang="zh-CN" sz="3200" dirty="0">
                  <a:solidFill>
                    <a:srgbClr val="0034CC"/>
                  </a:solidFill>
                  <a:latin typeface="+mj-lt"/>
                  <a:cs typeface="+mj-cs"/>
                  <a:sym typeface="Wingdings" pitchFamily="2" charset="2"/>
                </a:rPr>
                <a:t> </a:t>
              </a:r>
              <a:r>
                <a:rPr lang="en-US" altLang="zh-CN" sz="3600" b="1" i="1" u="sng" dirty="0">
                  <a:solidFill>
                    <a:srgbClr val="0034CC"/>
                  </a:solidFill>
                  <a:latin typeface="+mj-lt"/>
                  <a:cs typeface="+mj-cs"/>
                  <a:sym typeface="Wingdings" pitchFamily="2" charset="2"/>
                </a:rPr>
                <a:t>2.2B</a:t>
              </a:r>
              <a:r>
                <a:rPr lang="en-US" altLang="zh-CN" sz="3200" dirty="0">
                  <a:solidFill>
                    <a:srgbClr val="0034CC"/>
                  </a:solidFill>
                  <a:latin typeface="+mj-lt"/>
                  <a:cs typeface="+mj-cs"/>
                  <a:sym typeface="Wingdings" pitchFamily="2" charset="2"/>
                </a:rPr>
                <a:t> in 2030 </a:t>
              </a:r>
              <a:r>
                <a:rPr lang="en-US" altLang="zh-CN" sz="2800" baseline="30000" dirty="0">
                  <a:solidFill>
                    <a:srgbClr val="0034CC"/>
                  </a:solidFill>
                  <a:latin typeface="+mj-lt"/>
                  <a:cs typeface="+mj-cs"/>
                  <a:sym typeface="Wingdings" pitchFamily="2" charset="2"/>
                </a:rPr>
                <a:t>note-1</a:t>
              </a:r>
              <a:endParaRPr lang="zh-CN" altLang="en-US" sz="3200" baseline="30000" dirty="0">
                <a:solidFill>
                  <a:srgbClr val="0034CC"/>
                </a:solidFill>
                <a:latin typeface="+mj-lt"/>
                <a:cs typeface="+mj-cs"/>
              </a:endParaRPr>
            </a:p>
          </p:txBody>
        </p:sp>
      </p:grpSp>
      <p:sp>
        <p:nvSpPr>
          <p:cNvPr id="17" name="文本框 16">
            <a:extLst>
              <a:ext uri="{FF2B5EF4-FFF2-40B4-BE49-F238E27FC236}">
                <a16:creationId xmlns:a16="http://schemas.microsoft.com/office/drawing/2014/main" id="{32741004-DA02-FEF9-865A-6DDDB823E692}"/>
              </a:ext>
            </a:extLst>
          </p:cNvPr>
          <p:cNvSpPr txBox="1"/>
          <p:nvPr/>
        </p:nvSpPr>
        <p:spPr>
          <a:xfrm>
            <a:off x="763072" y="12423454"/>
            <a:ext cx="11151204" cy="2862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ct val="90000"/>
              </a:lnSpc>
            </a:pPr>
            <a:r>
              <a:rPr lang="en" altLang="zh-CN" sz="1400" dirty="0">
                <a:solidFill>
                  <a:srgbClr val="54595F"/>
                </a:solidFill>
                <a:cs typeface="+mj-cs"/>
              </a:rPr>
              <a:t>Note-1: IDC</a:t>
            </a:r>
            <a:r>
              <a:rPr lang="zh-CN" altLang="en" sz="1400" dirty="0">
                <a:solidFill>
                  <a:srgbClr val="54595F"/>
                </a:solidFill>
                <a:cs typeface="+mj-cs"/>
              </a:rPr>
              <a:t>：</a:t>
            </a:r>
            <a:r>
              <a:rPr lang="zh-CN" altLang="en-US" sz="1400" dirty="0">
                <a:solidFill>
                  <a:srgbClr val="54595F"/>
                </a:solidFill>
                <a:cs typeface="+mj-cs"/>
              </a:rPr>
              <a:t>未来</a:t>
            </a:r>
            <a:r>
              <a:rPr lang="en-US" altLang="zh-CN" sz="1400" dirty="0">
                <a:solidFill>
                  <a:srgbClr val="54595F"/>
                </a:solidFill>
                <a:cs typeface="+mj-cs"/>
              </a:rPr>
              <a:t>5</a:t>
            </a:r>
            <a:r>
              <a:rPr lang="zh-CN" altLang="en-US" sz="1400" dirty="0">
                <a:solidFill>
                  <a:srgbClr val="54595F"/>
                </a:solidFill>
                <a:cs typeface="+mj-cs"/>
              </a:rPr>
              <a:t>年全球活跃</a:t>
            </a:r>
            <a:r>
              <a:rPr lang="en" altLang="zh-CN" sz="1400" dirty="0">
                <a:solidFill>
                  <a:srgbClr val="54595F"/>
                </a:solidFill>
                <a:cs typeface="+mj-cs"/>
              </a:rPr>
              <a:t>Agent</a:t>
            </a:r>
            <a:r>
              <a:rPr lang="zh-CN" altLang="en-US" sz="1400" dirty="0">
                <a:solidFill>
                  <a:srgbClr val="54595F"/>
                </a:solidFill>
                <a:cs typeface="+mj-cs"/>
              </a:rPr>
              <a:t>数据将呈现爆发式增长</a:t>
            </a:r>
            <a:r>
              <a:rPr lang="en-US" altLang="zh-CN" sz="1400" dirty="0">
                <a:solidFill>
                  <a:srgbClr val="54595F"/>
                </a:solidFill>
                <a:cs typeface="+mj-cs"/>
              </a:rPr>
              <a:t>, https://www.163.com/</a:t>
            </a:r>
            <a:r>
              <a:rPr lang="en-US" altLang="zh-CN" sz="1400" dirty="0" err="1">
                <a:solidFill>
                  <a:srgbClr val="54595F"/>
                </a:solidFill>
                <a:cs typeface="+mj-cs"/>
              </a:rPr>
              <a:t>dy</a:t>
            </a:r>
            <a:r>
              <a:rPr lang="en-US" altLang="zh-CN" sz="1400" dirty="0">
                <a:solidFill>
                  <a:srgbClr val="54595F"/>
                </a:solidFill>
                <a:cs typeface="+mj-cs"/>
              </a:rPr>
              <a:t>/article/KJ2Q5G3205198UNI.html</a:t>
            </a:r>
            <a:endParaRPr lang="zh-CN" altLang="en-US" sz="1400" dirty="0">
              <a:solidFill>
                <a:srgbClr val="54595F"/>
              </a:solidFill>
              <a:cs typeface="+mj-cs"/>
            </a:endParaRPr>
          </a:p>
        </p:txBody>
      </p:sp>
      <p:grpSp>
        <p:nvGrpSpPr>
          <p:cNvPr id="30" name="组合 29">
            <a:extLst>
              <a:ext uri="{FF2B5EF4-FFF2-40B4-BE49-F238E27FC236}">
                <a16:creationId xmlns:a16="http://schemas.microsoft.com/office/drawing/2014/main" id="{139C9F3A-38AA-18E4-6296-F38B7E3B8D53}"/>
              </a:ext>
            </a:extLst>
          </p:cNvPr>
          <p:cNvGrpSpPr/>
          <p:nvPr/>
        </p:nvGrpSpPr>
        <p:grpSpPr>
          <a:xfrm>
            <a:off x="16265562" y="3763211"/>
            <a:ext cx="7595815" cy="8040291"/>
            <a:chOff x="16265562" y="3893841"/>
            <a:chExt cx="7595815" cy="8040291"/>
          </a:xfrm>
        </p:grpSpPr>
        <p:pic>
          <p:nvPicPr>
            <p:cNvPr id="26" name="图片 25">
              <a:extLst>
                <a:ext uri="{FF2B5EF4-FFF2-40B4-BE49-F238E27FC236}">
                  <a16:creationId xmlns:a16="http://schemas.microsoft.com/office/drawing/2014/main" id="{DF4C5128-16B4-784B-472F-432A1C79BE38}"/>
                </a:ext>
              </a:extLst>
            </p:cNvPr>
            <p:cNvPicPr>
              <a:picLocks noChangeAspect="1"/>
            </p:cNvPicPr>
            <p:nvPr/>
          </p:nvPicPr>
          <p:blipFill>
            <a:blip r:embed="rId5"/>
            <a:srcRect l="12977" t="14271" r="6194"/>
            <a:stretch/>
          </p:blipFill>
          <p:spPr>
            <a:xfrm>
              <a:off x="16463469" y="5134404"/>
              <a:ext cx="7200000" cy="5971705"/>
            </a:xfrm>
            <a:prstGeom prst="rect">
              <a:avLst/>
            </a:prstGeom>
            <a:ln w="19050">
              <a:solidFill>
                <a:schemeClr val="tx1"/>
              </a:solidFill>
            </a:ln>
            <a:effectLst>
              <a:outerShdw blurRad="50800" dist="38100" dir="5400000" algn="t" rotWithShape="0">
                <a:prstClr val="black">
                  <a:alpha val="40000"/>
                </a:prstClr>
              </a:outerShdw>
            </a:effectLst>
          </p:spPr>
        </p:pic>
        <p:sp>
          <p:nvSpPr>
            <p:cNvPr id="27" name="文本框 26">
              <a:extLst>
                <a:ext uri="{FF2B5EF4-FFF2-40B4-BE49-F238E27FC236}">
                  <a16:creationId xmlns:a16="http://schemas.microsoft.com/office/drawing/2014/main" id="{5C0793DD-B5AB-F11D-6FD0-2973259457AC}"/>
                </a:ext>
              </a:extLst>
            </p:cNvPr>
            <p:cNvSpPr txBox="1"/>
            <p:nvPr/>
          </p:nvSpPr>
          <p:spPr>
            <a:xfrm>
              <a:off x="16265562" y="3893841"/>
              <a:ext cx="7595815" cy="9787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ct val="90000"/>
                </a:lnSpc>
              </a:pPr>
              <a:r>
                <a:rPr lang="en" altLang="zh-CN" sz="3200" b="0" i="0" dirty="0">
                  <a:solidFill>
                    <a:srgbClr val="0034CC"/>
                  </a:solidFill>
                  <a:effectLst/>
                  <a:latin typeface="+mj-lt"/>
                  <a:cs typeface="+mj-cs"/>
                </a:rPr>
                <a:t>The </a:t>
              </a:r>
              <a:r>
                <a:rPr lang="en" altLang="zh-CN" sz="3200" b="1" i="1" u="sng" dirty="0">
                  <a:solidFill>
                    <a:srgbClr val="0034CC"/>
                  </a:solidFill>
                  <a:effectLst/>
                  <a:latin typeface="+mj-lt"/>
                  <a:cs typeface="+mj-cs"/>
                </a:rPr>
                <a:t>80/90</a:t>
              </a:r>
              <a:r>
                <a:rPr lang="en" altLang="zh-CN" sz="3200" b="0" i="0" dirty="0">
                  <a:solidFill>
                    <a:srgbClr val="0034CC"/>
                  </a:solidFill>
                  <a:effectLst/>
                  <a:latin typeface="+mj-lt"/>
                  <a:cs typeface="+mj-cs"/>
                </a:rPr>
                <a:t> Rule</a:t>
              </a:r>
              <a:r>
                <a:rPr lang="zh-CN" altLang="en-US" sz="3200" b="0" i="0" dirty="0">
                  <a:solidFill>
                    <a:srgbClr val="0034CC"/>
                  </a:solidFill>
                  <a:effectLst/>
                  <a:latin typeface="+mj-lt"/>
                  <a:cs typeface="+mj-cs"/>
                </a:rPr>
                <a:t>：</a:t>
              </a:r>
              <a:endParaRPr lang="en" altLang="zh-CN" sz="3200" b="0" i="0" dirty="0">
                <a:solidFill>
                  <a:srgbClr val="0034CC"/>
                </a:solidFill>
                <a:effectLst/>
                <a:latin typeface="+mj-lt"/>
                <a:cs typeface="+mj-cs"/>
              </a:endParaRPr>
            </a:p>
            <a:p>
              <a:pPr>
                <a:lnSpc>
                  <a:spcPct val="90000"/>
                </a:lnSpc>
              </a:pPr>
              <a:r>
                <a:rPr lang="en" altLang="zh-CN" sz="3200" dirty="0">
                  <a:solidFill>
                    <a:srgbClr val="0034CC"/>
                  </a:solidFill>
                  <a:latin typeface="+mj-lt"/>
                  <a:cs typeface="+mj-cs"/>
                </a:rPr>
                <a:t>Inference Dominates Compute Costs</a:t>
              </a:r>
              <a:endParaRPr lang="zh-CN" altLang="en-US" sz="3200" dirty="0">
                <a:solidFill>
                  <a:srgbClr val="0034CC"/>
                </a:solidFill>
                <a:latin typeface="+mj-lt"/>
                <a:cs typeface="+mj-cs"/>
              </a:endParaRPr>
            </a:p>
          </p:txBody>
        </p:sp>
        <p:sp>
          <p:nvSpPr>
            <p:cNvPr id="29" name="文本框 28">
              <a:extLst>
                <a:ext uri="{FF2B5EF4-FFF2-40B4-BE49-F238E27FC236}">
                  <a16:creationId xmlns:a16="http://schemas.microsoft.com/office/drawing/2014/main" id="{0F672D69-E0D4-74A4-E525-FCE4F0E43391}"/>
                </a:ext>
              </a:extLst>
            </p:cNvPr>
            <p:cNvSpPr txBox="1"/>
            <p:nvPr/>
          </p:nvSpPr>
          <p:spPr>
            <a:xfrm>
              <a:off x="16463469" y="11181747"/>
              <a:ext cx="6895399" cy="7523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lnSpc>
                  <a:spcPts val="2700"/>
                </a:lnSpc>
              </a:pPr>
              <a:r>
                <a:rPr lang="en" altLang="zh-CN" sz="1600" dirty="0">
                  <a:solidFill>
                    <a:srgbClr val="54595F"/>
                  </a:solidFill>
                </a:rPr>
                <a:t>The Real Price of AI: Pre-Training Vs. Inference Costs</a:t>
              </a:r>
              <a:r>
                <a:rPr lang="zh-CN" altLang="en-US" sz="1600" dirty="0">
                  <a:solidFill>
                    <a:srgbClr val="54595F"/>
                  </a:solidFill>
                </a:rPr>
                <a:t>，</a:t>
              </a:r>
              <a:r>
                <a:rPr lang="en" altLang="zh-CN" sz="1600" dirty="0">
                  <a:solidFill>
                    <a:srgbClr val="54595F"/>
                  </a:solidFill>
                </a:rPr>
                <a:t>https://</a:t>
              </a:r>
              <a:r>
                <a:rPr lang="en" altLang="zh-CN" sz="1600" dirty="0" err="1">
                  <a:solidFill>
                    <a:srgbClr val="54595F"/>
                  </a:solidFill>
                </a:rPr>
                <a:t>www.ankursnewsletter.com</a:t>
              </a:r>
              <a:r>
                <a:rPr lang="en" altLang="zh-CN" sz="1600" dirty="0">
                  <a:solidFill>
                    <a:srgbClr val="54595F"/>
                  </a:solidFill>
                </a:rPr>
                <a:t>/p/the-real-price-of-ai-pre-training</a:t>
              </a:r>
            </a:p>
          </p:txBody>
        </p:sp>
      </p:grpSp>
    </p:spTree>
    <p:extLst>
      <p:ext uri="{BB962C8B-B14F-4D97-AF65-F5344CB8AC3E}">
        <p14:creationId xmlns:p14="http://schemas.microsoft.com/office/powerpoint/2010/main" val="328819798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037EF-B68B-0409-C21B-6E0810E2CD00}"/>
            </a:ext>
          </a:extLst>
        </p:cNvPr>
        <p:cNvGrpSpPr/>
        <p:nvPr/>
      </p:nvGrpSpPr>
      <p:grpSpPr>
        <a:xfrm>
          <a:off x="0" y="0"/>
          <a:ext cx="0" cy="0"/>
          <a:chOff x="0" y="0"/>
          <a:chExt cx="0" cy="0"/>
        </a:xfrm>
      </p:grpSpPr>
      <p:sp>
        <p:nvSpPr>
          <p:cNvPr id="256" name="例:这里是标题标题标题">
            <a:extLst>
              <a:ext uri="{FF2B5EF4-FFF2-40B4-BE49-F238E27FC236}">
                <a16:creationId xmlns:a16="http://schemas.microsoft.com/office/drawing/2014/main" id="{D9F6D4A0-62CD-0B1F-0E69-9236A2D34DA3}"/>
              </a:ext>
            </a:extLst>
          </p:cNvPr>
          <p:cNvSpPr txBox="1"/>
          <p:nvPr/>
        </p:nvSpPr>
        <p:spPr>
          <a:xfrm>
            <a:off x="898358" y="1575657"/>
            <a:ext cx="22779789" cy="115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576" tIns="22576" rIns="22576" bIns="22576" anchor="ctr">
            <a:spAutoFit/>
          </a:bodyPr>
          <a:lstStyle>
            <a:lvl1pPr defTabSz="366887">
              <a:defRPr sz="8000">
                <a:solidFill>
                  <a:srgbClr val="1E1E1E"/>
                </a:solidFill>
                <a:latin typeface="Alibaba PuHuiTi 2 55 Regular"/>
                <a:ea typeface="Alibaba PuHuiTi 2 55 Regular"/>
                <a:cs typeface="Alibaba PuHuiTi 2 55 Regular"/>
                <a:sym typeface="Alibaba PuHuiTi 2 55 Regular"/>
              </a:defRPr>
            </a:lvl1pPr>
          </a:lstStyle>
          <a:p>
            <a:r>
              <a:rPr lang="en" sz="7200" dirty="0">
                <a:solidFill>
                  <a:srgbClr val="FF6B06"/>
                </a:solidFill>
                <a:latin typeface="+mj-lt"/>
                <a:ea typeface="STKaiti" panose="02010600040101010101" pitchFamily="2" charset="-122"/>
              </a:rPr>
              <a:t>The LLM Inference Pipeline: Performance &amp; Cost Breakdown</a:t>
            </a:r>
          </a:p>
        </p:txBody>
      </p:sp>
      <p:sp>
        <p:nvSpPr>
          <p:cNvPr id="286" name="Rounded Rectangle 16">
            <a:extLst>
              <a:ext uri="{FF2B5EF4-FFF2-40B4-BE49-F238E27FC236}">
                <a16:creationId xmlns:a16="http://schemas.microsoft.com/office/drawing/2014/main" id="{D153B8F5-7BBB-3D37-6929-D0E93EB97162}"/>
              </a:ext>
            </a:extLst>
          </p:cNvPr>
          <p:cNvSpPr/>
          <p:nvPr/>
        </p:nvSpPr>
        <p:spPr>
          <a:xfrm>
            <a:off x="6355264" y="3565342"/>
            <a:ext cx="11772129" cy="6577410"/>
          </a:xfrm>
          <a:prstGeom prst="roundRect">
            <a:avLst>
              <a:gd name="adj" fmla="val 5000"/>
            </a:avLst>
          </a:prstGeom>
          <a:solidFill>
            <a:schemeClr val="tx1">
              <a:lumMod val="20000"/>
              <a:lumOff val="80000"/>
            </a:schemeClr>
          </a:solidFill>
          <a:ln w="15875">
            <a:solidFill>
              <a:srgbClr val="BAAE8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4800"/>
          </a:p>
        </p:txBody>
      </p:sp>
      <p:sp>
        <p:nvSpPr>
          <p:cNvPr id="287" name="TextBox 17">
            <a:extLst>
              <a:ext uri="{FF2B5EF4-FFF2-40B4-BE49-F238E27FC236}">
                <a16:creationId xmlns:a16="http://schemas.microsoft.com/office/drawing/2014/main" id="{DBD0711D-3CFB-D42A-92FE-8ACBF9620D80}"/>
              </a:ext>
            </a:extLst>
          </p:cNvPr>
          <p:cNvSpPr txBox="1"/>
          <p:nvPr/>
        </p:nvSpPr>
        <p:spPr>
          <a:xfrm>
            <a:off x="8927529" y="4483262"/>
            <a:ext cx="3383280" cy="419335"/>
          </a:xfrm>
          <a:prstGeom prst="rect">
            <a:avLst/>
          </a:prstGeom>
          <a:noFill/>
        </p:spPr>
        <p:txBody>
          <a:bodyPr wrap="square" lIns="60000" tIns="40000" rIns="60000" bIns="40000" anchor="ctr">
            <a:spAutoFit/>
          </a:bodyPr>
          <a:lstStyle/>
          <a:p>
            <a:r>
              <a:rPr sz="2200" b="1">
                <a:solidFill>
                  <a:srgbClr val="000000"/>
                </a:solidFill>
                <a:latin typeface="Arial"/>
              </a:rPr>
              <a:t>Prefill Phase Zone</a:t>
            </a:r>
          </a:p>
        </p:txBody>
      </p:sp>
      <p:sp>
        <p:nvSpPr>
          <p:cNvPr id="288" name="TextBox 18">
            <a:extLst>
              <a:ext uri="{FF2B5EF4-FFF2-40B4-BE49-F238E27FC236}">
                <a16:creationId xmlns:a16="http://schemas.microsoft.com/office/drawing/2014/main" id="{5933F6A3-83F4-2F83-D362-FE98589F18B3}"/>
              </a:ext>
            </a:extLst>
          </p:cNvPr>
          <p:cNvSpPr txBox="1"/>
          <p:nvPr/>
        </p:nvSpPr>
        <p:spPr>
          <a:xfrm>
            <a:off x="12493687" y="4483262"/>
            <a:ext cx="5303520" cy="419335"/>
          </a:xfrm>
          <a:prstGeom prst="rect">
            <a:avLst/>
          </a:prstGeom>
          <a:noFill/>
        </p:spPr>
        <p:txBody>
          <a:bodyPr wrap="square" lIns="60000" tIns="40000" rIns="60000" bIns="40000" anchor="ctr">
            <a:spAutoFit/>
          </a:bodyPr>
          <a:lstStyle/>
          <a:p>
            <a:r>
              <a:rPr sz="2200" b="1" dirty="0">
                <a:solidFill>
                  <a:srgbClr val="000000"/>
                </a:solidFill>
                <a:latin typeface="Arial"/>
              </a:rPr>
              <a:t>Decode Loop</a:t>
            </a:r>
          </a:p>
        </p:txBody>
      </p:sp>
      <p:sp>
        <p:nvSpPr>
          <p:cNvPr id="289" name="Rounded Rectangle 21">
            <a:extLst>
              <a:ext uri="{FF2B5EF4-FFF2-40B4-BE49-F238E27FC236}">
                <a16:creationId xmlns:a16="http://schemas.microsoft.com/office/drawing/2014/main" id="{788FD7DC-6A5E-FDAC-87D4-0C1A91F9D02E}"/>
              </a:ext>
            </a:extLst>
          </p:cNvPr>
          <p:cNvSpPr/>
          <p:nvPr/>
        </p:nvSpPr>
        <p:spPr>
          <a:xfrm>
            <a:off x="445376" y="5927368"/>
            <a:ext cx="1297303" cy="2194560"/>
          </a:xfrm>
          <a:prstGeom prst="roundRect">
            <a:avLst>
              <a:gd name="adj" fmla="val 15000"/>
            </a:avLst>
          </a:prstGeom>
          <a:solidFill>
            <a:srgbClr val="92D050"/>
          </a:solidFill>
          <a:ln w="19050">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800" b="1" dirty="0">
                <a:solidFill>
                  <a:srgbClr val="000000"/>
                </a:solidFill>
                <a:latin typeface="Microsoft YaHei" panose="020B0503020204020204" pitchFamily="34" charset="-122"/>
                <a:ea typeface="Microsoft YaHei" panose="020B0503020204020204" pitchFamily="34" charset="-122"/>
              </a:rPr>
              <a:t>CLIENT</a:t>
            </a:r>
            <a:endParaRPr sz="1800" b="1" dirty="0">
              <a:solidFill>
                <a:srgbClr val="000000"/>
              </a:solidFill>
              <a:latin typeface="Microsoft YaHei" panose="020B0503020204020204" pitchFamily="34" charset="-122"/>
              <a:ea typeface="Microsoft YaHei" panose="020B0503020204020204" pitchFamily="34" charset="-122"/>
            </a:endParaRPr>
          </a:p>
          <a:p>
            <a:r>
              <a:rPr sz="1800" b="1" dirty="0">
                <a:solidFill>
                  <a:srgbClr val="000000"/>
                </a:solidFill>
                <a:latin typeface="Microsoft YaHei" panose="020B0503020204020204" pitchFamily="34" charset="-122"/>
                <a:ea typeface="Microsoft YaHei" panose="020B0503020204020204" pitchFamily="34" charset="-122"/>
              </a:rPr>
              <a:t>(</a:t>
            </a:r>
            <a:r>
              <a:rPr lang="en-US" altLang="zh-CN" sz="1800" b="1" dirty="0">
                <a:solidFill>
                  <a:srgbClr val="000000"/>
                </a:solidFill>
                <a:latin typeface="Microsoft YaHei" panose="020B0503020204020204" pitchFamily="34" charset="-122"/>
                <a:ea typeface="Microsoft YaHei" panose="020B0503020204020204" pitchFamily="34" charset="-122"/>
              </a:rPr>
              <a:t>USER</a:t>
            </a:r>
            <a:r>
              <a:rPr lang="zh-CN" altLang="en-US" sz="1800" b="1" dirty="0">
                <a:solidFill>
                  <a:srgbClr val="000000"/>
                </a:solidFill>
                <a:latin typeface="Microsoft YaHei" panose="020B0503020204020204" pitchFamily="34" charset="-122"/>
                <a:ea typeface="Microsoft YaHei" panose="020B0503020204020204" pitchFamily="34" charset="-122"/>
              </a:rPr>
              <a:t> </a:t>
            </a:r>
            <a:r>
              <a:rPr lang="en-US" altLang="zh-CN" sz="1800" b="1" dirty="0">
                <a:solidFill>
                  <a:srgbClr val="000000"/>
                </a:solidFill>
                <a:latin typeface="Microsoft YaHei" panose="020B0503020204020204" pitchFamily="34" charset="-122"/>
                <a:ea typeface="Microsoft YaHei" panose="020B0503020204020204" pitchFamily="34" charset="-122"/>
              </a:rPr>
              <a:t>APP</a:t>
            </a:r>
            <a:r>
              <a:rPr sz="1800" b="1" dirty="0">
                <a:solidFill>
                  <a:srgbClr val="000000"/>
                </a:solidFill>
                <a:latin typeface="Microsoft YaHei" panose="020B0503020204020204" pitchFamily="34" charset="-122"/>
                <a:ea typeface="Microsoft YaHei" panose="020B0503020204020204" pitchFamily="34" charset="-122"/>
              </a:rPr>
              <a:t>)</a:t>
            </a:r>
          </a:p>
        </p:txBody>
      </p:sp>
      <p:sp>
        <p:nvSpPr>
          <p:cNvPr id="290" name="Rounded Rectangle 22">
            <a:extLst>
              <a:ext uri="{FF2B5EF4-FFF2-40B4-BE49-F238E27FC236}">
                <a16:creationId xmlns:a16="http://schemas.microsoft.com/office/drawing/2014/main" id="{33D16718-66DF-6ED0-7620-057437E0EC43}"/>
              </a:ext>
            </a:extLst>
          </p:cNvPr>
          <p:cNvSpPr/>
          <p:nvPr/>
        </p:nvSpPr>
        <p:spPr>
          <a:xfrm>
            <a:off x="2208410" y="5927368"/>
            <a:ext cx="1559380" cy="2194560"/>
          </a:xfrm>
          <a:prstGeom prst="roundRect">
            <a:avLst>
              <a:gd name="adj" fmla="val 15000"/>
            </a:avLst>
          </a:prstGeom>
          <a:solidFill>
            <a:srgbClr val="92D050"/>
          </a:solidFill>
          <a:ln w="19050">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r>
              <a:rPr sz="1800" b="1" dirty="0">
                <a:solidFill>
                  <a:srgbClr val="000000"/>
                </a:solidFill>
                <a:latin typeface="Microsoft YaHei" panose="020B0503020204020204" pitchFamily="34" charset="-122"/>
                <a:ea typeface="Microsoft YaHei" panose="020B0503020204020204" pitchFamily="34" charset="-122"/>
              </a:rPr>
              <a:t>API</a:t>
            </a:r>
          </a:p>
          <a:p>
            <a:r>
              <a:rPr lang="en-US" altLang="zh-CN" sz="1800" b="1" dirty="0">
                <a:solidFill>
                  <a:srgbClr val="000000"/>
                </a:solidFill>
                <a:latin typeface="Microsoft YaHei" panose="020B0503020204020204" pitchFamily="34" charset="-122"/>
                <a:ea typeface="Microsoft YaHei" panose="020B0503020204020204" pitchFamily="34" charset="-122"/>
              </a:rPr>
              <a:t>GATEWAY</a:t>
            </a:r>
            <a:endParaRPr sz="1800" b="1" dirty="0">
              <a:solidFill>
                <a:srgbClr val="000000"/>
              </a:solidFill>
              <a:latin typeface="Microsoft YaHei" panose="020B0503020204020204" pitchFamily="34" charset="-122"/>
              <a:ea typeface="Microsoft YaHei" panose="020B0503020204020204" pitchFamily="34" charset="-122"/>
            </a:endParaRPr>
          </a:p>
        </p:txBody>
      </p:sp>
      <p:sp>
        <p:nvSpPr>
          <p:cNvPr id="291" name="Rounded Rectangle 23">
            <a:extLst>
              <a:ext uri="{FF2B5EF4-FFF2-40B4-BE49-F238E27FC236}">
                <a16:creationId xmlns:a16="http://schemas.microsoft.com/office/drawing/2014/main" id="{D1EAD456-3392-DC60-D8F5-87EEC21B9590}"/>
              </a:ext>
            </a:extLst>
          </p:cNvPr>
          <p:cNvSpPr/>
          <p:nvPr/>
        </p:nvSpPr>
        <p:spPr>
          <a:xfrm>
            <a:off x="6812410" y="5927368"/>
            <a:ext cx="1762426" cy="2194560"/>
          </a:xfrm>
          <a:prstGeom prst="roundRect">
            <a:avLst>
              <a:gd name="adj" fmla="val 15000"/>
            </a:avLst>
          </a:prstGeom>
          <a:solidFill>
            <a:srgbClr val="92D050"/>
          </a:solidFill>
          <a:ln w="19050">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r>
              <a:rPr lang="en-US" sz="1800" b="1" dirty="0">
                <a:solidFill>
                  <a:srgbClr val="000000"/>
                </a:solidFill>
                <a:latin typeface="Microsoft YaHei" panose="020B0503020204020204" pitchFamily="34" charset="-122"/>
                <a:ea typeface="Microsoft YaHei" panose="020B0503020204020204" pitchFamily="34" charset="-122"/>
              </a:rPr>
              <a:t> BATCH </a:t>
            </a:r>
            <a:r>
              <a:rPr lang="en-US" altLang="zh-CN" sz="1800" b="1" dirty="0">
                <a:solidFill>
                  <a:srgbClr val="000000"/>
                </a:solidFill>
                <a:latin typeface="Microsoft YaHei" panose="020B0503020204020204" pitchFamily="34" charset="-122"/>
                <a:ea typeface="Microsoft YaHei" panose="020B0503020204020204" pitchFamily="34" charset="-122"/>
              </a:rPr>
              <a:t>&amp;</a:t>
            </a:r>
            <a:endParaRPr lang="en-US" sz="1800" b="1" dirty="0">
              <a:solidFill>
                <a:srgbClr val="000000"/>
              </a:solidFill>
              <a:latin typeface="Microsoft YaHei" panose="020B0503020204020204" pitchFamily="34" charset="-122"/>
              <a:ea typeface="Microsoft YaHei" panose="020B0503020204020204" pitchFamily="34" charset="-122"/>
            </a:endParaRPr>
          </a:p>
          <a:p>
            <a:r>
              <a:rPr sz="1800" b="1" dirty="0">
                <a:solidFill>
                  <a:srgbClr val="000000"/>
                </a:solidFill>
                <a:latin typeface="Microsoft YaHei" panose="020B0503020204020204" pitchFamily="34" charset="-122"/>
                <a:ea typeface="Microsoft YaHei" panose="020B0503020204020204" pitchFamily="34" charset="-122"/>
              </a:rPr>
              <a:t>TOKENIZER</a:t>
            </a:r>
          </a:p>
        </p:txBody>
      </p:sp>
      <p:sp>
        <p:nvSpPr>
          <p:cNvPr id="292" name="Rounded Rectangle 24">
            <a:extLst>
              <a:ext uri="{FF2B5EF4-FFF2-40B4-BE49-F238E27FC236}">
                <a16:creationId xmlns:a16="http://schemas.microsoft.com/office/drawing/2014/main" id="{4B4E0186-6907-3F82-F9C3-29F47F3C5CFF}"/>
              </a:ext>
            </a:extLst>
          </p:cNvPr>
          <p:cNvSpPr/>
          <p:nvPr/>
        </p:nvSpPr>
        <p:spPr>
          <a:xfrm>
            <a:off x="9170757" y="5058688"/>
            <a:ext cx="3140052" cy="4663440"/>
          </a:xfrm>
          <a:prstGeom prst="roundRect">
            <a:avLst>
              <a:gd name="adj" fmla="val 6000"/>
            </a:avLst>
          </a:prstGeom>
          <a:solidFill>
            <a:srgbClr val="FFC000"/>
          </a:solidFill>
          <a:ln w="19050">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wrap="square" lIns="60000" tIns="40000" rIns="60000" bIns="40000" rtlCol="0" anchor="ctr"/>
          <a:lstStyle/>
          <a:p>
            <a:endParaRPr lang="en-US" b="1" dirty="0">
              <a:solidFill>
                <a:srgbClr val="000000"/>
              </a:solidFill>
              <a:latin typeface="Arial"/>
            </a:endParaRPr>
          </a:p>
          <a:p>
            <a:r>
              <a:rPr b="1" dirty="0">
                <a:solidFill>
                  <a:srgbClr val="000000"/>
                </a:solidFill>
                <a:latin typeface="Arial"/>
              </a:rPr>
              <a:t>PREFILL</a:t>
            </a:r>
            <a:endParaRPr lang="zh-CN" altLang="en-US" b="1" dirty="0">
              <a:solidFill>
                <a:srgbClr val="000000"/>
              </a:solidFill>
              <a:latin typeface="Arial"/>
            </a:endParaRPr>
          </a:p>
          <a:p>
            <a:r>
              <a:rPr sz="2100" dirty="0">
                <a:solidFill>
                  <a:srgbClr val="000000"/>
                </a:solidFill>
                <a:latin typeface="Microsoft YaHei" panose="020B0503020204020204" pitchFamily="34" charset="-122"/>
                <a:ea typeface="Microsoft YaHei" panose="020B0503020204020204" pitchFamily="34" charset="-122"/>
              </a:rPr>
              <a:t>(</a:t>
            </a:r>
            <a:r>
              <a:rPr lang="en-US" sz="2100" dirty="0">
                <a:solidFill>
                  <a:srgbClr val="000000"/>
                </a:solidFill>
                <a:latin typeface="Microsoft YaHei" panose="020B0503020204020204" pitchFamily="34" charset="-122"/>
                <a:ea typeface="Microsoft YaHei" panose="020B0503020204020204" pitchFamily="34" charset="-122"/>
              </a:rPr>
              <a:t>ENCODING PROMPT</a:t>
            </a:r>
            <a:r>
              <a:rPr sz="2100" dirty="0">
                <a:solidFill>
                  <a:srgbClr val="000000"/>
                </a:solidFill>
                <a:latin typeface="Microsoft YaHei" panose="020B0503020204020204" pitchFamily="34" charset="-122"/>
                <a:ea typeface="Microsoft YaHei" panose="020B0503020204020204" pitchFamily="34" charset="-122"/>
              </a:rPr>
              <a:t>)</a:t>
            </a:r>
            <a:endParaRPr lang="en-US" sz="2100" dirty="0">
              <a:solidFill>
                <a:srgbClr val="000000"/>
              </a:solidFill>
              <a:latin typeface="Microsoft YaHei" panose="020B0503020204020204" pitchFamily="34" charset="-122"/>
              <a:ea typeface="Microsoft YaHei" panose="020B0503020204020204" pitchFamily="34" charset="-122"/>
            </a:endParaRPr>
          </a:p>
          <a:p>
            <a:endParaRPr lang="en-US" sz="2100" dirty="0">
              <a:solidFill>
                <a:srgbClr val="000000"/>
              </a:solidFill>
              <a:latin typeface="Microsoft YaHei" panose="020B0503020204020204" pitchFamily="34" charset="-122"/>
              <a:ea typeface="Microsoft YaHei" panose="020B0503020204020204" pitchFamily="34" charset="-122"/>
            </a:endParaRPr>
          </a:p>
          <a:p>
            <a:endParaRPr lang="en-US" sz="2100" dirty="0">
              <a:solidFill>
                <a:srgbClr val="000000"/>
              </a:solidFill>
              <a:latin typeface="Microsoft YaHei" panose="020B0503020204020204" pitchFamily="34" charset="-122"/>
              <a:ea typeface="Microsoft YaHei" panose="020B0503020204020204" pitchFamily="34" charset="-122"/>
            </a:endParaRPr>
          </a:p>
          <a:p>
            <a:endParaRPr sz="2100" dirty="0">
              <a:solidFill>
                <a:srgbClr val="000000"/>
              </a:solidFill>
              <a:latin typeface="Microsoft YaHei" panose="020B0503020204020204" pitchFamily="34" charset="-122"/>
              <a:ea typeface="Microsoft YaHei" panose="020B0503020204020204" pitchFamily="34" charset="-122"/>
            </a:endParaRPr>
          </a:p>
          <a:p>
            <a:endParaRPr lang="en-US" sz="2100" dirty="0">
              <a:solidFill>
                <a:srgbClr val="000000"/>
              </a:solidFill>
              <a:latin typeface="Arial"/>
            </a:endParaRPr>
          </a:p>
          <a:p>
            <a:endParaRPr lang="en-US" sz="2100" dirty="0">
              <a:solidFill>
                <a:srgbClr val="000000"/>
              </a:solidFill>
              <a:latin typeface="Arial"/>
            </a:endParaRPr>
          </a:p>
          <a:p>
            <a:endParaRPr lang="en-US" altLang="zh-CN" sz="2000" dirty="0">
              <a:solidFill>
                <a:srgbClr val="000000"/>
              </a:solidFill>
              <a:latin typeface="Microsoft YaHei" panose="020B0503020204020204" pitchFamily="34" charset="-122"/>
              <a:ea typeface="Microsoft YaHei" panose="020B0503020204020204" pitchFamily="34" charset="-122"/>
            </a:endParaRPr>
          </a:p>
          <a:p>
            <a:r>
              <a:rPr lang="en-US" altLang="zh-CN" sz="2000" dirty="0">
                <a:solidFill>
                  <a:srgbClr val="000000"/>
                </a:solidFill>
                <a:latin typeface="Microsoft YaHei" panose="020B0503020204020204" pitchFamily="34" charset="-122"/>
                <a:ea typeface="Microsoft YaHei" panose="020B0503020204020204" pitchFamily="34" charset="-122"/>
              </a:rPr>
              <a:t>Full input in one go</a:t>
            </a:r>
          </a:p>
          <a:p>
            <a:endParaRPr lang="en-US" altLang="zh-CN" sz="2000" dirty="0">
              <a:solidFill>
                <a:srgbClr val="000000"/>
              </a:solidFill>
              <a:latin typeface="Microsoft YaHei" panose="020B0503020204020204" pitchFamily="34" charset="-122"/>
              <a:ea typeface="Microsoft YaHei" panose="020B0503020204020204" pitchFamily="34" charset="-122"/>
            </a:endParaRPr>
          </a:p>
          <a:p>
            <a:endParaRPr lang="en-US" sz="2000" dirty="0">
              <a:solidFill>
                <a:srgbClr val="000000"/>
              </a:solidFill>
              <a:latin typeface="Microsoft YaHei" panose="020B0503020204020204" pitchFamily="34" charset="-122"/>
              <a:ea typeface="Microsoft YaHei" panose="020B0503020204020204" pitchFamily="34" charset="-122"/>
            </a:endParaRPr>
          </a:p>
          <a:p>
            <a:endParaRPr lang="en-US" sz="2000" dirty="0">
              <a:solidFill>
                <a:srgbClr val="000000"/>
              </a:solidFill>
              <a:latin typeface="Microsoft YaHei" panose="020B0503020204020204" pitchFamily="34" charset="-122"/>
              <a:ea typeface="Microsoft YaHei" panose="020B0503020204020204" pitchFamily="34" charset="-122"/>
            </a:endParaRPr>
          </a:p>
          <a:p>
            <a:endParaRPr lang="en-US" sz="2000" dirty="0">
              <a:solidFill>
                <a:srgbClr val="000000"/>
              </a:solidFill>
              <a:latin typeface="Microsoft YaHei" panose="020B0503020204020204" pitchFamily="34" charset="-122"/>
              <a:ea typeface="Microsoft YaHei" panose="020B0503020204020204" pitchFamily="34" charset="-122"/>
            </a:endParaRPr>
          </a:p>
          <a:p>
            <a:endParaRPr lang="en-US" sz="2000" dirty="0">
              <a:solidFill>
                <a:srgbClr val="000000"/>
              </a:solidFill>
              <a:latin typeface="Microsoft YaHei" panose="020B0503020204020204" pitchFamily="34" charset="-122"/>
              <a:ea typeface="Microsoft YaHei" panose="020B0503020204020204" pitchFamily="34" charset="-122"/>
            </a:endParaRPr>
          </a:p>
        </p:txBody>
      </p:sp>
      <p:sp>
        <p:nvSpPr>
          <p:cNvPr id="293" name="Rounded Rectangle 25">
            <a:extLst>
              <a:ext uri="{FF2B5EF4-FFF2-40B4-BE49-F238E27FC236}">
                <a16:creationId xmlns:a16="http://schemas.microsoft.com/office/drawing/2014/main" id="{DFED51D4-D590-859B-4DE5-F2B6A11D6A72}"/>
              </a:ext>
            </a:extLst>
          </p:cNvPr>
          <p:cNvSpPr/>
          <p:nvPr/>
        </p:nvSpPr>
        <p:spPr>
          <a:xfrm>
            <a:off x="12828358" y="5058688"/>
            <a:ext cx="4968850" cy="4663440"/>
          </a:xfrm>
          <a:prstGeom prst="roundRect">
            <a:avLst>
              <a:gd name="adj" fmla="val 6000"/>
            </a:avLst>
          </a:prstGeom>
          <a:solidFill>
            <a:srgbClr val="9BC1E1"/>
          </a:solidFill>
          <a:ln w="19050">
            <a:solidFill>
              <a:srgbClr val="4E82B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4800"/>
          </a:p>
        </p:txBody>
      </p:sp>
      <p:sp>
        <p:nvSpPr>
          <p:cNvPr id="294" name="TextBox 26">
            <a:extLst>
              <a:ext uri="{FF2B5EF4-FFF2-40B4-BE49-F238E27FC236}">
                <a16:creationId xmlns:a16="http://schemas.microsoft.com/office/drawing/2014/main" id="{3C29ED70-41D8-8D48-C02B-0C7EB7933CDC}"/>
              </a:ext>
            </a:extLst>
          </p:cNvPr>
          <p:cNvSpPr txBox="1"/>
          <p:nvPr/>
        </p:nvSpPr>
        <p:spPr>
          <a:xfrm>
            <a:off x="12585129" y="5241569"/>
            <a:ext cx="5212080" cy="757890"/>
          </a:xfrm>
          <a:prstGeom prst="rect">
            <a:avLst/>
          </a:prstGeom>
          <a:noFill/>
        </p:spPr>
        <p:txBody>
          <a:bodyPr wrap="square" lIns="60000" tIns="40000" rIns="60000" bIns="40000" anchor="t">
            <a:spAutoFit/>
          </a:bodyPr>
          <a:lstStyle/>
          <a:p>
            <a:r>
              <a:rPr b="1" dirty="0">
                <a:solidFill>
                  <a:srgbClr val="000000"/>
                </a:solidFill>
                <a:latin typeface="Arial"/>
              </a:rPr>
              <a:t>DECODE LOOP</a:t>
            </a:r>
          </a:p>
          <a:p>
            <a:r>
              <a:rPr sz="2000" dirty="0">
                <a:solidFill>
                  <a:srgbClr val="000000"/>
                </a:solidFill>
                <a:latin typeface="Arial"/>
              </a:rPr>
              <a:t>(TOKEN </a:t>
            </a:r>
            <a:r>
              <a:rPr lang="en-US" sz="2000" dirty="0">
                <a:solidFill>
                  <a:srgbClr val="000000"/>
                </a:solidFill>
                <a:latin typeface="Microsoft YaHei" panose="020B0503020204020204" pitchFamily="34" charset="-122"/>
                <a:ea typeface="Microsoft YaHei" panose="020B0503020204020204" pitchFamily="34" charset="-122"/>
              </a:rPr>
              <a:t>GENERATION</a:t>
            </a:r>
            <a:r>
              <a:rPr sz="2000" dirty="0">
                <a:solidFill>
                  <a:srgbClr val="000000"/>
                </a:solidFill>
                <a:latin typeface="Arial"/>
              </a:rPr>
              <a:t>)</a:t>
            </a:r>
          </a:p>
        </p:txBody>
      </p:sp>
      <p:sp>
        <p:nvSpPr>
          <p:cNvPr id="295" name="Rounded Rectangle 27">
            <a:extLst>
              <a:ext uri="{FF2B5EF4-FFF2-40B4-BE49-F238E27FC236}">
                <a16:creationId xmlns:a16="http://schemas.microsoft.com/office/drawing/2014/main" id="{B8070457-4439-5726-2D09-162441E21DDA}"/>
              </a:ext>
            </a:extLst>
          </p:cNvPr>
          <p:cNvSpPr/>
          <p:nvPr/>
        </p:nvSpPr>
        <p:spPr>
          <a:xfrm>
            <a:off x="15419769" y="6790938"/>
            <a:ext cx="2194560" cy="1063060"/>
          </a:xfrm>
          <a:prstGeom prst="roundRect">
            <a:avLst>
              <a:gd name="adj" fmla="val 10000"/>
            </a:avLst>
          </a:prstGeom>
          <a:solidFill>
            <a:srgbClr val="0034CC"/>
          </a:solidFill>
          <a:ln w="19050">
            <a:solidFill>
              <a:srgbClr val="4E82B4"/>
            </a:solidFill>
          </a:ln>
          <a:effectLst/>
        </p:spPr>
        <p:style>
          <a:lnRef idx="1">
            <a:schemeClr val="accent1"/>
          </a:lnRef>
          <a:fillRef idx="3">
            <a:schemeClr val="accent1"/>
          </a:fillRef>
          <a:effectRef idx="2">
            <a:schemeClr val="accent1"/>
          </a:effectRef>
          <a:fontRef idx="minor">
            <a:schemeClr val="lt1"/>
          </a:fontRef>
        </p:style>
        <p:txBody>
          <a:bodyPr wrap="square" lIns="60000" tIns="40000" rIns="60000" bIns="40000" rtlCol="0" anchor="ctr"/>
          <a:lstStyle/>
          <a:p>
            <a:r>
              <a:rPr sz="2000" b="1" dirty="0">
                <a:solidFill>
                  <a:schemeClr val="bg1"/>
                </a:solidFill>
                <a:latin typeface="Arial"/>
              </a:rPr>
              <a:t>KV CACHE</a:t>
            </a:r>
            <a:endParaRPr lang="en-US" sz="2000" b="1" dirty="0">
              <a:solidFill>
                <a:schemeClr val="bg1"/>
              </a:solidFill>
              <a:latin typeface="Arial"/>
            </a:endParaRPr>
          </a:p>
          <a:p>
            <a:r>
              <a:rPr lang="zh-CN" altLang="en-US" sz="2000" dirty="0">
                <a:solidFill>
                  <a:schemeClr val="bg1"/>
                </a:solidFill>
                <a:latin typeface="Microsoft YaHei" panose="020B0503020204020204" pitchFamily="34" charset="-122"/>
                <a:ea typeface="Microsoft YaHei" panose="020B0503020204020204" pitchFamily="34" charset="-122"/>
              </a:rPr>
              <a:t>（</a:t>
            </a:r>
            <a:r>
              <a:rPr lang="en-US" altLang="zh-CN" sz="2000" dirty="0">
                <a:solidFill>
                  <a:schemeClr val="bg1"/>
                </a:solidFill>
                <a:latin typeface="Microsoft YaHei" panose="020B0503020204020204" pitchFamily="34" charset="-122"/>
                <a:ea typeface="Microsoft YaHei" panose="020B0503020204020204" pitchFamily="34" charset="-122"/>
              </a:rPr>
              <a:t>memorized attention</a:t>
            </a:r>
            <a:r>
              <a:rPr lang="zh-CN" altLang="en-US" sz="2000" dirty="0">
                <a:solidFill>
                  <a:schemeClr val="bg1"/>
                </a:solidFill>
                <a:latin typeface="Microsoft YaHei" panose="020B0503020204020204" pitchFamily="34" charset="-122"/>
                <a:ea typeface="Microsoft YaHei" panose="020B0503020204020204" pitchFamily="34" charset="-122"/>
              </a:rPr>
              <a:t>）</a:t>
            </a:r>
            <a:endParaRPr sz="2000" dirty="0">
              <a:solidFill>
                <a:schemeClr val="bg1"/>
              </a:solidFill>
              <a:latin typeface="Microsoft YaHei" panose="020B0503020204020204" pitchFamily="34" charset="-122"/>
              <a:ea typeface="Microsoft YaHei" panose="020B0503020204020204" pitchFamily="34" charset="-122"/>
            </a:endParaRPr>
          </a:p>
        </p:txBody>
      </p:sp>
      <p:sp>
        <p:nvSpPr>
          <p:cNvPr id="296" name="TextBox 30">
            <a:extLst>
              <a:ext uri="{FF2B5EF4-FFF2-40B4-BE49-F238E27FC236}">
                <a16:creationId xmlns:a16="http://schemas.microsoft.com/office/drawing/2014/main" id="{8BFC89EB-4026-6723-9AA4-C257978E076D}"/>
              </a:ext>
            </a:extLst>
          </p:cNvPr>
          <p:cNvSpPr txBox="1"/>
          <p:nvPr/>
        </p:nvSpPr>
        <p:spPr>
          <a:xfrm>
            <a:off x="12950889" y="6791305"/>
            <a:ext cx="1737360" cy="696334"/>
          </a:xfrm>
          <a:prstGeom prst="rect">
            <a:avLst/>
          </a:prstGeom>
          <a:noFill/>
        </p:spPr>
        <p:txBody>
          <a:bodyPr wrap="square" lIns="60000" tIns="40000" rIns="60000" bIns="40000" anchor="ctr">
            <a:spAutoFit/>
          </a:bodyPr>
          <a:lstStyle/>
          <a:p>
            <a:r>
              <a:rPr sz="2000" b="1">
                <a:solidFill>
                  <a:srgbClr val="000000"/>
                </a:solidFill>
                <a:latin typeface="Arial"/>
              </a:rPr>
              <a:t>Loop x N</a:t>
            </a:r>
          </a:p>
          <a:p>
            <a:r>
              <a:rPr sz="2000">
                <a:solidFill>
                  <a:srgbClr val="000000"/>
                </a:solidFill>
                <a:latin typeface="Arial"/>
              </a:rPr>
              <a:t>times</a:t>
            </a:r>
          </a:p>
        </p:txBody>
      </p:sp>
      <p:sp>
        <p:nvSpPr>
          <p:cNvPr id="297" name="TextBox 32">
            <a:extLst>
              <a:ext uri="{FF2B5EF4-FFF2-40B4-BE49-F238E27FC236}">
                <a16:creationId xmlns:a16="http://schemas.microsoft.com/office/drawing/2014/main" id="{BCC73D90-1584-6709-B2D5-8F1BA89A972E}"/>
              </a:ext>
            </a:extLst>
          </p:cNvPr>
          <p:cNvSpPr txBox="1"/>
          <p:nvPr/>
        </p:nvSpPr>
        <p:spPr>
          <a:xfrm>
            <a:off x="13047825" y="7969550"/>
            <a:ext cx="4657944" cy="388558"/>
          </a:xfrm>
          <a:prstGeom prst="rect">
            <a:avLst/>
          </a:prstGeom>
          <a:noFill/>
        </p:spPr>
        <p:txBody>
          <a:bodyPr wrap="square" lIns="60000" tIns="40000" rIns="60000" bIns="40000" anchor="t">
            <a:spAutoFit/>
          </a:bodyPr>
          <a:lstStyle/>
          <a:p>
            <a:r>
              <a:rPr lang="en-US" altLang="zh-CN" sz="2000" dirty="0">
                <a:solidFill>
                  <a:srgbClr val="000000"/>
                </a:solidFill>
                <a:latin typeface="Microsoft YaHei" panose="020B0503020204020204" pitchFamily="34" charset="-122"/>
                <a:ea typeface="Microsoft YaHei" panose="020B0503020204020204" pitchFamily="34" charset="-122"/>
              </a:rPr>
              <a:t>Generate tokens one by one</a:t>
            </a:r>
            <a:endParaRPr sz="2000" dirty="0">
              <a:solidFill>
                <a:srgbClr val="000000"/>
              </a:solidFill>
              <a:latin typeface="Microsoft YaHei" panose="020B0503020204020204" pitchFamily="34" charset="-122"/>
              <a:ea typeface="Microsoft YaHei" panose="020B0503020204020204" pitchFamily="34" charset="-122"/>
            </a:endParaRPr>
          </a:p>
        </p:txBody>
      </p:sp>
      <p:sp>
        <p:nvSpPr>
          <p:cNvPr id="298" name="Rounded Rectangle 33">
            <a:extLst>
              <a:ext uri="{FF2B5EF4-FFF2-40B4-BE49-F238E27FC236}">
                <a16:creationId xmlns:a16="http://schemas.microsoft.com/office/drawing/2014/main" id="{E84C72B4-9E25-CF5B-C4A4-15BC6DD10A77}"/>
              </a:ext>
            </a:extLst>
          </p:cNvPr>
          <p:cNvSpPr/>
          <p:nvPr/>
        </p:nvSpPr>
        <p:spPr>
          <a:xfrm>
            <a:off x="18345849" y="5927368"/>
            <a:ext cx="1920238" cy="2194560"/>
          </a:xfrm>
          <a:prstGeom prst="roundRect">
            <a:avLst>
              <a:gd name="adj" fmla="val 15000"/>
            </a:avLst>
          </a:prstGeom>
          <a:solidFill>
            <a:srgbClr val="92D050"/>
          </a:solidFill>
          <a:ln w="19050">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r>
              <a:rPr sz="1800" b="1" dirty="0">
                <a:solidFill>
                  <a:srgbClr val="000000"/>
                </a:solidFill>
                <a:latin typeface="Microsoft YaHei" panose="020B0503020204020204" pitchFamily="34" charset="-122"/>
                <a:ea typeface="Microsoft YaHei" panose="020B0503020204020204" pitchFamily="34" charset="-122"/>
              </a:rPr>
              <a:t>DETOKENIZER</a:t>
            </a:r>
          </a:p>
        </p:txBody>
      </p:sp>
      <p:sp>
        <p:nvSpPr>
          <p:cNvPr id="299" name="Rounded Rectangle 34">
            <a:extLst>
              <a:ext uri="{FF2B5EF4-FFF2-40B4-BE49-F238E27FC236}">
                <a16:creationId xmlns:a16="http://schemas.microsoft.com/office/drawing/2014/main" id="{12131939-578A-7820-7241-D6CC9FECF1AD}"/>
              </a:ext>
            </a:extLst>
          </p:cNvPr>
          <p:cNvSpPr/>
          <p:nvPr/>
        </p:nvSpPr>
        <p:spPr>
          <a:xfrm>
            <a:off x="20769410" y="5927368"/>
            <a:ext cx="1920240" cy="2194560"/>
          </a:xfrm>
          <a:prstGeom prst="roundRect">
            <a:avLst>
              <a:gd name="adj" fmla="val 15000"/>
            </a:avLst>
          </a:prstGeom>
          <a:solidFill>
            <a:srgbClr val="92D050"/>
          </a:solidFill>
          <a:ln w="19050">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4800"/>
          </a:p>
        </p:txBody>
      </p:sp>
      <p:sp>
        <p:nvSpPr>
          <p:cNvPr id="300" name="TextBox 36">
            <a:extLst>
              <a:ext uri="{FF2B5EF4-FFF2-40B4-BE49-F238E27FC236}">
                <a16:creationId xmlns:a16="http://schemas.microsoft.com/office/drawing/2014/main" id="{369DD03E-389B-89CE-E0A5-14E3924B6880}"/>
              </a:ext>
            </a:extLst>
          </p:cNvPr>
          <p:cNvSpPr txBox="1"/>
          <p:nvPr/>
        </p:nvSpPr>
        <p:spPr>
          <a:xfrm>
            <a:off x="20791226" y="6682748"/>
            <a:ext cx="1920240" cy="634779"/>
          </a:xfrm>
          <a:prstGeom prst="rect">
            <a:avLst/>
          </a:prstGeom>
          <a:noFill/>
        </p:spPr>
        <p:txBody>
          <a:bodyPr wrap="square" lIns="60000" tIns="40000" rIns="60000" bIns="40000" anchor="ctr">
            <a:spAutoFit/>
          </a:bodyPr>
          <a:lstStyle/>
          <a:p>
            <a:pPr algn="ctr"/>
            <a:r>
              <a:rPr lang="en-US" altLang="zh-CN" sz="1800" b="1" dirty="0">
                <a:solidFill>
                  <a:srgbClr val="000000"/>
                </a:solidFill>
                <a:latin typeface="Microsoft YaHei" panose="020B0503020204020204" pitchFamily="34" charset="-122"/>
                <a:ea typeface="Microsoft YaHei" panose="020B0503020204020204" pitchFamily="34" charset="-122"/>
              </a:rPr>
              <a:t>STREAMING RESPONSE</a:t>
            </a:r>
            <a:endParaRPr lang="zh-CN" altLang="en-US" sz="1800" b="1" dirty="0">
              <a:solidFill>
                <a:srgbClr val="000000"/>
              </a:solidFill>
              <a:latin typeface="Microsoft YaHei" panose="020B0503020204020204" pitchFamily="34" charset="-122"/>
              <a:ea typeface="Microsoft YaHei" panose="020B0503020204020204" pitchFamily="34" charset="-122"/>
            </a:endParaRPr>
          </a:p>
        </p:txBody>
      </p:sp>
      <p:cxnSp>
        <p:nvCxnSpPr>
          <p:cNvPr id="301" name="Connector 37">
            <a:extLst>
              <a:ext uri="{FF2B5EF4-FFF2-40B4-BE49-F238E27FC236}">
                <a16:creationId xmlns:a16="http://schemas.microsoft.com/office/drawing/2014/main" id="{137CA600-044C-5219-4E8D-DE7BF8A4A262}"/>
              </a:ext>
            </a:extLst>
          </p:cNvPr>
          <p:cNvCxnSpPr>
            <a:cxnSpLocks/>
          </p:cNvCxnSpPr>
          <p:nvPr/>
        </p:nvCxnSpPr>
        <p:spPr>
          <a:xfrm>
            <a:off x="22689650" y="6973228"/>
            <a:ext cx="640080" cy="0"/>
          </a:xfrm>
          <a:prstGeom prst="line">
            <a:avLst/>
          </a:prstGeom>
          <a:ln w="57150">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02" name="Connector 38">
            <a:extLst>
              <a:ext uri="{FF2B5EF4-FFF2-40B4-BE49-F238E27FC236}">
                <a16:creationId xmlns:a16="http://schemas.microsoft.com/office/drawing/2014/main" id="{CC98077A-DD3E-3E73-252B-5DD72A389AEF}"/>
              </a:ext>
            </a:extLst>
          </p:cNvPr>
          <p:cNvCxnSpPr>
            <a:cxnSpLocks/>
          </p:cNvCxnSpPr>
          <p:nvPr/>
        </p:nvCxnSpPr>
        <p:spPr>
          <a:xfrm>
            <a:off x="22689650" y="7202110"/>
            <a:ext cx="640080" cy="0"/>
          </a:xfrm>
          <a:prstGeom prst="line">
            <a:avLst/>
          </a:prstGeom>
          <a:ln w="57150">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03" name="Connector 39">
            <a:extLst>
              <a:ext uri="{FF2B5EF4-FFF2-40B4-BE49-F238E27FC236}">
                <a16:creationId xmlns:a16="http://schemas.microsoft.com/office/drawing/2014/main" id="{56F442C6-6599-DDC0-3C6A-754330392175}"/>
              </a:ext>
            </a:extLst>
          </p:cNvPr>
          <p:cNvCxnSpPr>
            <a:cxnSpLocks/>
          </p:cNvCxnSpPr>
          <p:nvPr/>
        </p:nvCxnSpPr>
        <p:spPr>
          <a:xfrm>
            <a:off x="22689650" y="6744348"/>
            <a:ext cx="640080" cy="0"/>
          </a:xfrm>
          <a:prstGeom prst="line">
            <a:avLst/>
          </a:prstGeom>
          <a:ln w="57150">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04" name="TextBox 40">
            <a:extLst>
              <a:ext uri="{FF2B5EF4-FFF2-40B4-BE49-F238E27FC236}">
                <a16:creationId xmlns:a16="http://schemas.microsoft.com/office/drawing/2014/main" id="{1BCF6EB4-8F56-C392-798F-36FEF338B4F5}"/>
              </a:ext>
            </a:extLst>
          </p:cNvPr>
          <p:cNvSpPr txBox="1"/>
          <p:nvPr/>
        </p:nvSpPr>
        <p:spPr>
          <a:xfrm>
            <a:off x="20387255" y="8622115"/>
            <a:ext cx="2743201" cy="634779"/>
          </a:xfrm>
          <a:prstGeom prst="rect">
            <a:avLst/>
          </a:prstGeom>
          <a:noFill/>
        </p:spPr>
        <p:txBody>
          <a:bodyPr wrap="square" lIns="60000" tIns="40000" rIns="60000" bIns="40000" anchor="t">
            <a:spAutoFit/>
          </a:bodyPr>
          <a:lstStyle/>
          <a:p>
            <a:r>
              <a:rPr lang="en-US" altLang="zh-CN" sz="1800" b="1" dirty="0">
                <a:latin typeface="Microsoft YaHei" panose="020B0503020204020204" pitchFamily="34" charset="-122"/>
                <a:ea typeface="Microsoft YaHei" panose="020B0503020204020204" pitchFamily="34" charset="-122"/>
              </a:rPr>
              <a:t>Streaming output</a:t>
            </a:r>
          </a:p>
          <a:p>
            <a:r>
              <a:rPr lang="en-US" sz="1800" b="1" dirty="0">
                <a:latin typeface="Microsoft YaHei" panose="020B0503020204020204" pitchFamily="34" charset="-122"/>
                <a:ea typeface="Microsoft YaHei" panose="020B0503020204020204" pitchFamily="34" charset="-122"/>
              </a:rPr>
              <a:t>throughput speed</a:t>
            </a:r>
            <a:endParaRPr sz="1800" b="1" dirty="0">
              <a:latin typeface="Microsoft YaHei" panose="020B0503020204020204" pitchFamily="34" charset="-122"/>
              <a:ea typeface="Microsoft YaHei" panose="020B0503020204020204" pitchFamily="34" charset="-122"/>
            </a:endParaRPr>
          </a:p>
        </p:txBody>
      </p:sp>
      <p:cxnSp>
        <p:nvCxnSpPr>
          <p:cNvPr id="305" name="Connector 41">
            <a:extLst>
              <a:ext uri="{FF2B5EF4-FFF2-40B4-BE49-F238E27FC236}">
                <a16:creationId xmlns:a16="http://schemas.microsoft.com/office/drawing/2014/main" id="{69DE7AD3-EE83-C448-8E54-7618C0A828EA}"/>
              </a:ext>
            </a:extLst>
          </p:cNvPr>
          <p:cNvCxnSpPr>
            <a:cxnSpLocks/>
          </p:cNvCxnSpPr>
          <p:nvPr/>
        </p:nvCxnSpPr>
        <p:spPr>
          <a:xfrm>
            <a:off x="1784261" y="7061224"/>
            <a:ext cx="402334" cy="0"/>
          </a:xfrm>
          <a:prstGeom prst="line">
            <a:avLst/>
          </a:prstGeom>
          <a:ln w="57150">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06" name="Connector 42">
            <a:extLst>
              <a:ext uri="{FF2B5EF4-FFF2-40B4-BE49-F238E27FC236}">
                <a16:creationId xmlns:a16="http://schemas.microsoft.com/office/drawing/2014/main" id="{76CA0AC5-F5F4-1DE3-42DB-4FF4A162D9E9}"/>
              </a:ext>
            </a:extLst>
          </p:cNvPr>
          <p:cNvCxnSpPr>
            <a:cxnSpLocks/>
          </p:cNvCxnSpPr>
          <p:nvPr/>
        </p:nvCxnSpPr>
        <p:spPr>
          <a:xfrm>
            <a:off x="3788674" y="7061224"/>
            <a:ext cx="561089" cy="0"/>
          </a:xfrm>
          <a:prstGeom prst="line">
            <a:avLst/>
          </a:prstGeom>
          <a:ln w="57150">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07" name="Connector 43">
            <a:extLst>
              <a:ext uri="{FF2B5EF4-FFF2-40B4-BE49-F238E27FC236}">
                <a16:creationId xmlns:a16="http://schemas.microsoft.com/office/drawing/2014/main" id="{6728CEB5-25BF-65EF-9D13-0398137F51E5}"/>
              </a:ext>
            </a:extLst>
          </p:cNvPr>
          <p:cNvCxnSpPr>
            <a:cxnSpLocks/>
          </p:cNvCxnSpPr>
          <p:nvPr/>
        </p:nvCxnSpPr>
        <p:spPr>
          <a:xfrm>
            <a:off x="8574837" y="7061224"/>
            <a:ext cx="595920" cy="0"/>
          </a:xfrm>
          <a:prstGeom prst="line">
            <a:avLst/>
          </a:prstGeom>
          <a:ln w="57150">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08" name="Connector 44">
            <a:extLst>
              <a:ext uri="{FF2B5EF4-FFF2-40B4-BE49-F238E27FC236}">
                <a16:creationId xmlns:a16="http://schemas.microsoft.com/office/drawing/2014/main" id="{7CD56566-932D-8847-8156-09E8035EFF69}"/>
              </a:ext>
            </a:extLst>
          </p:cNvPr>
          <p:cNvCxnSpPr>
            <a:cxnSpLocks/>
          </p:cNvCxnSpPr>
          <p:nvPr/>
        </p:nvCxnSpPr>
        <p:spPr>
          <a:xfrm>
            <a:off x="12310809" y="7061224"/>
            <a:ext cx="517548" cy="0"/>
          </a:xfrm>
          <a:prstGeom prst="line">
            <a:avLst/>
          </a:prstGeom>
          <a:ln w="57150">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09" name="Connector 45">
            <a:extLst>
              <a:ext uri="{FF2B5EF4-FFF2-40B4-BE49-F238E27FC236}">
                <a16:creationId xmlns:a16="http://schemas.microsoft.com/office/drawing/2014/main" id="{222BB82A-E85A-1F65-8B23-D91BA6D5CF87}"/>
              </a:ext>
            </a:extLst>
          </p:cNvPr>
          <p:cNvCxnSpPr>
            <a:cxnSpLocks/>
          </p:cNvCxnSpPr>
          <p:nvPr/>
        </p:nvCxnSpPr>
        <p:spPr>
          <a:xfrm>
            <a:off x="17797208" y="7061224"/>
            <a:ext cx="548642" cy="0"/>
          </a:xfrm>
          <a:prstGeom prst="line">
            <a:avLst/>
          </a:prstGeom>
          <a:ln w="57150">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10" name="Connector 46">
            <a:extLst>
              <a:ext uri="{FF2B5EF4-FFF2-40B4-BE49-F238E27FC236}">
                <a16:creationId xmlns:a16="http://schemas.microsoft.com/office/drawing/2014/main" id="{9C557CFE-351E-0410-8DCE-FFB62DF5F4BA}"/>
              </a:ext>
            </a:extLst>
          </p:cNvPr>
          <p:cNvCxnSpPr>
            <a:cxnSpLocks/>
          </p:cNvCxnSpPr>
          <p:nvPr/>
        </p:nvCxnSpPr>
        <p:spPr>
          <a:xfrm>
            <a:off x="20292818" y="7061224"/>
            <a:ext cx="476592" cy="0"/>
          </a:xfrm>
          <a:prstGeom prst="line">
            <a:avLst/>
          </a:prstGeom>
          <a:ln w="57150">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11" name="Rounded Rectangle 47">
            <a:extLst>
              <a:ext uri="{FF2B5EF4-FFF2-40B4-BE49-F238E27FC236}">
                <a16:creationId xmlns:a16="http://schemas.microsoft.com/office/drawing/2014/main" id="{966CB7DE-1FE5-EE22-A90A-D0DFA57F7321}"/>
              </a:ext>
            </a:extLst>
          </p:cNvPr>
          <p:cNvSpPr/>
          <p:nvPr/>
        </p:nvSpPr>
        <p:spPr>
          <a:xfrm>
            <a:off x="1155129" y="10508513"/>
            <a:ext cx="11064240" cy="2496476"/>
          </a:xfrm>
          <a:prstGeom prst="roundRect">
            <a:avLst>
              <a:gd name="adj" fmla="val 3000"/>
            </a:avLst>
          </a:prstGeom>
          <a:solidFill>
            <a:schemeClr val="tx1">
              <a:lumMod val="20000"/>
              <a:lumOff val="80000"/>
            </a:schemeClr>
          </a:solidFill>
          <a:ln w="15875">
            <a:solidFill>
              <a:srgbClr val="B8B19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4800"/>
          </a:p>
        </p:txBody>
      </p:sp>
      <p:sp>
        <p:nvSpPr>
          <p:cNvPr id="312" name="Rounded Rectangle 48">
            <a:extLst>
              <a:ext uri="{FF2B5EF4-FFF2-40B4-BE49-F238E27FC236}">
                <a16:creationId xmlns:a16="http://schemas.microsoft.com/office/drawing/2014/main" id="{612E0383-079F-F3E4-A6D0-950F879F3DF5}"/>
              </a:ext>
            </a:extLst>
          </p:cNvPr>
          <p:cNvSpPr/>
          <p:nvPr/>
        </p:nvSpPr>
        <p:spPr>
          <a:xfrm>
            <a:off x="12828357" y="10508513"/>
            <a:ext cx="10405020" cy="2496476"/>
          </a:xfrm>
          <a:prstGeom prst="roundRect">
            <a:avLst>
              <a:gd name="adj" fmla="val 3000"/>
            </a:avLst>
          </a:prstGeom>
          <a:solidFill>
            <a:schemeClr val="tx1">
              <a:lumMod val="20000"/>
              <a:lumOff val="80000"/>
            </a:schemeClr>
          </a:solidFill>
          <a:ln w="15875">
            <a:solidFill>
              <a:srgbClr val="B8B19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4800"/>
          </a:p>
        </p:txBody>
      </p:sp>
      <p:sp>
        <p:nvSpPr>
          <p:cNvPr id="313" name="Rounded Rectangle 49">
            <a:extLst>
              <a:ext uri="{FF2B5EF4-FFF2-40B4-BE49-F238E27FC236}">
                <a16:creationId xmlns:a16="http://schemas.microsoft.com/office/drawing/2014/main" id="{E284A51F-FCCC-3F04-61E9-35291B401280}"/>
              </a:ext>
            </a:extLst>
          </p:cNvPr>
          <p:cNvSpPr/>
          <p:nvPr/>
        </p:nvSpPr>
        <p:spPr>
          <a:xfrm>
            <a:off x="2618169" y="10874272"/>
            <a:ext cx="8412480" cy="822960"/>
          </a:xfrm>
          <a:prstGeom prst="roundRect">
            <a:avLst>
              <a:gd name="adj" fmla="val 45000"/>
            </a:avLst>
          </a:prstGeom>
          <a:solidFill>
            <a:srgbClr val="ACADA8"/>
          </a:solidFill>
          <a:ln w="12700">
            <a:solidFill>
              <a:srgbClr val="888882"/>
            </a:solidFill>
          </a:ln>
          <a:effectLst/>
        </p:spPr>
        <p:style>
          <a:lnRef idx="1">
            <a:schemeClr val="accent1"/>
          </a:lnRef>
          <a:fillRef idx="3">
            <a:schemeClr val="accent1"/>
          </a:fillRef>
          <a:effectRef idx="2">
            <a:schemeClr val="accent1"/>
          </a:effectRef>
          <a:fontRef idx="minor">
            <a:schemeClr val="lt1"/>
          </a:fontRef>
        </p:style>
        <p:txBody>
          <a:bodyPr wrap="square" lIns="60000" tIns="40000" rIns="60000" bIns="40000" rtlCol="0" anchor="ctr"/>
          <a:lstStyle/>
          <a:p>
            <a:r>
              <a:rPr sz="3000" b="1">
                <a:solidFill>
                  <a:srgbClr val="000000"/>
                </a:solidFill>
                <a:latin typeface="Arial"/>
              </a:rPr>
              <a:t>Time to First Token (TTFT)</a:t>
            </a:r>
          </a:p>
        </p:txBody>
      </p:sp>
      <p:sp>
        <p:nvSpPr>
          <p:cNvPr id="314" name="TextBox 50">
            <a:extLst>
              <a:ext uri="{FF2B5EF4-FFF2-40B4-BE49-F238E27FC236}">
                <a16:creationId xmlns:a16="http://schemas.microsoft.com/office/drawing/2014/main" id="{F8B1194B-8069-41B4-CA98-24C1A8BEDB61}"/>
              </a:ext>
            </a:extLst>
          </p:cNvPr>
          <p:cNvSpPr txBox="1"/>
          <p:nvPr/>
        </p:nvSpPr>
        <p:spPr>
          <a:xfrm>
            <a:off x="1886649" y="12062993"/>
            <a:ext cx="10149840" cy="450113"/>
          </a:xfrm>
          <a:prstGeom prst="rect">
            <a:avLst/>
          </a:prstGeom>
          <a:noFill/>
        </p:spPr>
        <p:txBody>
          <a:bodyPr wrap="square" lIns="60000" tIns="40000" rIns="60000" bIns="40000" anchor="t">
            <a:spAutoFit/>
          </a:bodyPr>
          <a:lstStyle/>
          <a:p>
            <a:pPr algn="l"/>
            <a:r>
              <a:rPr>
                <a:solidFill>
                  <a:srgbClr val="1E1E1E"/>
                </a:solidFill>
                <a:latin typeface="Arial"/>
              </a:rPr>
              <a:t> </a:t>
            </a:r>
          </a:p>
        </p:txBody>
      </p:sp>
      <p:sp>
        <p:nvSpPr>
          <p:cNvPr id="315" name="TextBox 51">
            <a:extLst>
              <a:ext uri="{FF2B5EF4-FFF2-40B4-BE49-F238E27FC236}">
                <a16:creationId xmlns:a16="http://schemas.microsoft.com/office/drawing/2014/main" id="{AB9A75FB-FBE6-71D1-D0F5-BF32A2C15B3D}"/>
              </a:ext>
            </a:extLst>
          </p:cNvPr>
          <p:cNvSpPr txBox="1"/>
          <p:nvPr/>
        </p:nvSpPr>
        <p:spPr>
          <a:xfrm>
            <a:off x="2618168" y="11894922"/>
            <a:ext cx="8412480" cy="369332"/>
          </a:xfrm>
          <a:prstGeom prst="rect">
            <a:avLst/>
          </a:prstGeom>
          <a:noFill/>
        </p:spPr>
        <p:txBody>
          <a:bodyPr wrap="square" lIns="0" tIns="0" rIns="0" bIns="0">
            <a:spAutoFit/>
          </a:bodyPr>
          <a:lstStyle/>
          <a:p>
            <a:pPr algn="l"/>
            <a:r>
              <a:rPr lang="en-US" altLang="zh-CN" b="1" dirty="0">
                <a:solidFill>
                  <a:srgbClr val="000000"/>
                </a:solidFill>
                <a:latin typeface="Microsoft YaHei" panose="020B0503020204020204" pitchFamily="34" charset="-122"/>
                <a:ea typeface="Microsoft YaHei" panose="020B0503020204020204" pitchFamily="34" charset="-122"/>
              </a:rPr>
              <a:t>DOMINIATED BY PREFILL</a:t>
            </a:r>
            <a:r>
              <a:rPr lang="en-US" altLang="zh-CN" dirty="0">
                <a:solidFill>
                  <a:srgbClr val="000000"/>
                </a:solidFill>
                <a:latin typeface="Microsoft YaHei" panose="020B0503020204020204" pitchFamily="34" charset="-122"/>
                <a:ea typeface="Microsoft YaHei" panose="020B0503020204020204" pitchFamily="34" charset="-122"/>
              </a:rPr>
              <a:t>, Perceived wait time</a:t>
            </a:r>
            <a:endParaRPr dirty="0">
              <a:solidFill>
                <a:srgbClr val="000000"/>
              </a:solidFill>
              <a:latin typeface="Microsoft YaHei" panose="020B0503020204020204" pitchFamily="34" charset="-122"/>
              <a:ea typeface="Microsoft YaHei" panose="020B0503020204020204" pitchFamily="34" charset="-122"/>
            </a:endParaRPr>
          </a:p>
        </p:txBody>
      </p:sp>
      <p:sp>
        <p:nvSpPr>
          <p:cNvPr id="316" name="Rounded Rectangle 53">
            <a:extLst>
              <a:ext uri="{FF2B5EF4-FFF2-40B4-BE49-F238E27FC236}">
                <a16:creationId xmlns:a16="http://schemas.microsoft.com/office/drawing/2014/main" id="{3E2B726E-DF6A-CADF-2662-EA139B991E8D}"/>
              </a:ext>
            </a:extLst>
          </p:cNvPr>
          <p:cNvSpPr/>
          <p:nvPr/>
        </p:nvSpPr>
        <p:spPr>
          <a:xfrm>
            <a:off x="13956729" y="10874272"/>
            <a:ext cx="7705536" cy="822960"/>
          </a:xfrm>
          <a:prstGeom prst="roundRect">
            <a:avLst>
              <a:gd name="adj" fmla="val 45000"/>
            </a:avLst>
          </a:prstGeom>
          <a:solidFill>
            <a:srgbClr val="ACADA8"/>
          </a:solidFill>
          <a:ln w="12700">
            <a:solidFill>
              <a:srgbClr val="888882"/>
            </a:solidFill>
          </a:ln>
          <a:effectLst/>
        </p:spPr>
        <p:style>
          <a:lnRef idx="1">
            <a:schemeClr val="accent1"/>
          </a:lnRef>
          <a:fillRef idx="3">
            <a:schemeClr val="accent1"/>
          </a:fillRef>
          <a:effectRef idx="2">
            <a:schemeClr val="accent1"/>
          </a:effectRef>
          <a:fontRef idx="minor">
            <a:schemeClr val="lt1"/>
          </a:fontRef>
        </p:style>
        <p:txBody>
          <a:bodyPr wrap="square" lIns="60000" tIns="40000" rIns="60000" bIns="40000" rtlCol="0" anchor="ctr"/>
          <a:lstStyle/>
          <a:p>
            <a:r>
              <a:rPr sz="3000" b="1" dirty="0">
                <a:solidFill>
                  <a:srgbClr val="000000"/>
                </a:solidFill>
                <a:latin typeface="Arial"/>
              </a:rPr>
              <a:t>Time per Output Token (TPOT)</a:t>
            </a:r>
          </a:p>
        </p:txBody>
      </p:sp>
      <p:sp>
        <p:nvSpPr>
          <p:cNvPr id="317" name="TextBox 54">
            <a:extLst>
              <a:ext uri="{FF2B5EF4-FFF2-40B4-BE49-F238E27FC236}">
                <a16:creationId xmlns:a16="http://schemas.microsoft.com/office/drawing/2014/main" id="{D5404329-9A0B-562C-2E80-B89BF6B9B3CE}"/>
              </a:ext>
            </a:extLst>
          </p:cNvPr>
          <p:cNvSpPr txBox="1"/>
          <p:nvPr/>
        </p:nvSpPr>
        <p:spPr>
          <a:xfrm>
            <a:off x="13875449" y="11915216"/>
            <a:ext cx="8711841" cy="369332"/>
          </a:xfrm>
          <a:prstGeom prst="rect">
            <a:avLst/>
          </a:prstGeom>
          <a:noFill/>
        </p:spPr>
        <p:txBody>
          <a:bodyPr wrap="square" lIns="0" tIns="0" rIns="0" bIns="0">
            <a:spAutoFit/>
          </a:bodyPr>
          <a:lstStyle/>
          <a:p>
            <a:pPr algn="l"/>
            <a:r>
              <a:rPr lang="en-US" altLang="zh-CN" b="1" dirty="0">
                <a:solidFill>
                  <a:srgbClr val="000000"/>
                </a:solidFill>
                <a:latin typeface="Microsoft YaHei" panose="020B0503020204020204" pitchFamily="34" charset="-122"/>
                <a:ea typeface="Microsoft YaHei" panose="020B0503020204020204" pitchFamily="34" charset="-122"/>
              </a:rPr>
              <a:t>DOMINATED BY DECODE, </a:t>
            </a:r>
            <a:r>
              <a:rPr lang="en-US" altLang="zh-CN" dirty="0">
                <a:solidFill>
                  <a:srgbClr val="000000"/>
                </a:solidFill>
                <a:latin typeface="Microsoft YaHei" panose="020B0503020204020204" pitchFamily="34" charset="-122"/>
                <a:ea typeface="Microsoft YaHei" panose="020B0503020204020204" pitchFamily="34" charset="-122"/>
              </a:rPr>
              <a:t>Gap between successive tokens</a:t>
            </a:r>
            <a:endParaRPr dirty="0">
              <a:solidFill>
                <a:srgbClr val="000000"/>
              </a:solidFill>
              <a:latin typeface="Microsoft YaHei" panose="020B0503020204020204" pitchFamily="34" charset="-122"/>
              <a:ea typeface="Microsoft YaHei" panose="020B0503020204020204" pitchFamily="34" charset="-122"/>
            </a:endParaRPr>
          </a:p>
        </p:txBody>
      </p:sp>
      <p:cxnSp>
        <p:nvCxnSpPr>
          <p:cNvPr id="318" name="Connector 55">
            <a:extLst>
              <a:ext uri="{FF2B5EF4-FFF2-40B4-BE49-F238E27FC236}">
                <a16:creationId xmlns:a16="http://schemas.microsoft.com/office/drawing/2014/main" id="{59A79623-A68F-E6C0-214B-9AB7A845E076}"/>
              </a:ext>
            </a:extLst>
          </p:cNvPr>
          <p:cNvCxnSpPr/>
          <p:nvPr/>
        </p:nvCxnSpPr>
        <p:spPr>
          <a:xfrm>
            <a:off x="14629784" y="12552534"/>
            <a:ext cx="621792" cy="0"/>
          </a:xfrm>
          <a:prstGeom prst="line">
            <a:avLst/>
          </a:prstGeom>
          <a:ln w="15875">
            <a:solidFill>
              <a:srgbClr val="9A9484"/>
            </a:solidFill>
            <a:prstDash val="dash"/>
            <a:tailEnd type="triangle" w="med"/>
          </a:ln>
        </p:spPr>
        <p:style>
          <a:lnRef idx="2">
            <a:schemeClr val="accent1"/>
          </a:lnRef>
          <a:fillRef idx="0">
            <a:schemeClr val="accent1"/>
          </a:fillRef>
          <a:effectRef idx="1">
            <a:schemeClr val="accent1"/>
          </a:effectRef>
          <a:fontRef idx="minor">
            <a:schemeClr val="tx1"/>
          </a:fontRef>
        </p:style>
      </p:cxnSp>
      <p:cxnSp>
        <p:nvCxnSpPr>
          <p:cNvPr id="319" name="Connector 56">
            <a:extLst>
              <a:ext uri="{FF2B5EF4-FFF2-40B4-BE49-F238E27FC236}">
                <a16:creationId xmlns:a16="http://schemas.microsoft.com/office/drawing/2014/main" id="{0915A217-A9B1-7692-A0E7-BF4B1C9FB8D2}"/>
              </a:ext>
            </a:extLst>
          </p:cNvPr>
          <p:cNvCxnSpPr/>
          <p:nvPr/>
        </p:nvCxnSpPr>
        <p:spPr>
          <a:xfrm>
            <a:off x="15361304" y="12552534"/>
            <a:ext cx="621792" cy="0"/>
          </a:xfrm>
          <a:prstGeom prst="line">
            <a:avLst/>
          </a:prstGeom>
          <a:ln w="15875">
            <a:solidFill>
              <a:srgbClr val="9A9484"/>
            </a:solidFill>
            <a:prstDash val="dash"/>
            <a:tailEnd type="triangle" w="med"/>
          </a:ln>
        </p:spPr>
        <p:style>
          <a:lnRef idx="2">
            <a:schemeClr val="accent1"/>
          </a:lnRef>
          <a:fillRef idx="0">
            <a:schemeClr val="accent1"/>
          </a:fillRef>
          <a:effectRef idx="1">
            <a:schemeClr val="accent1"/>
          </a:effectRef>
          <a:fontRef idx="minor">
            <a:schemeClr val="tx1"/>
          </a:fontRef>
        </p:style>
      </p:cxnSp>
      <p:cxnSp>
        <p:nvCxnSpPr>
          <p:cNvPr id="320" name="Connector 57">
            <a:extLst>
              <a:ext uri="{FF2B5EF4-FFF2-40B4-BE49-F238E27FC236}">
                <a16:creationId xmlns:a16="http://schemas.microsoft.com/office/drawing/2014/main" id="{F6829B82-C9D6-0D9D-BA2D-93C4B61B084F}"/>
              </a:ext>
            </a:extLst>
          </p:cNvPr>
          <p:cNvCxnSpPr/>
          <p:nvPr/>
        </p:nvCxnSpPr>
        <p:spPr>
          <a:xfrm>
            <a:off x="16092824" y="12552534"/>
            <a:ext cx="621792" cy="0"/>
          </a:xfrm>
          <a:prstGeom prst="line">
            <a:avLst/>
          </a:prstGeom>
          <a:ln w="15875">
            <a:solidFill>
              <a:srgbClr val="9A9484"/>
            </a:solidFill>
            <a:prstDash val="dash"/>
            <a:tailEnd type="triangle" w="med"/>
          </a:ln>
        </p:spPr>
        <p:style>
          <a:lnRef idx="2">
            <a:schemeClr val="accent1"/>
          </a:lnRef>
          <a:fillRef idx="0">
            <a:schemeClr val="accent1"/>
          </a:fillRef>
          <a:effectRef idx="1">
            <a:schemeClr val="accent1"/>
          </a:effectRef>
          <a:fontRef idx="minor">
            <a:schemeClr val="tx1"/>
          </a:fontRef>
        </p:style>
      </p:cxnSp>
      <p:sp>
        <p:nvSpPr>
          <p:cNvPr id="321" name="TextBox 58">
            <a:extLst>
              <a:ext uri="{FF2B5EF4-FFF2-40B4-BE49-F238E27FC236}">
                <a16:creationId xmlns:a16="http://schemas.microsoft.com/office/drawing/2014/main" id="{F0DEC0A0-5511-6D1D-DA8A-30524C761135}"/>
              </a:ext>
            </a:extLst>
          </p:cNvPr>
          <p:cNvSpPr txBox="1"/>
          <p:nvPr/>
        </p:nvSpPr>
        <p:spPr>
          <a:xfrm>
            <a:off x="16824344" y="12382341"/>
            <a:ext cx="2011680" cy="450113"/>
          </a:xfrm>
          <a:prstGeom prst="rect">
            <a:avLst/>
          </a:prstGeom>
          <a:noFill/>
        </p:spPr>
        <p:txBody>
          <a:bodyPr wrap="square" lIns="60000" tIns="40000" rIns="60000" bIns="40000" anchor="ctr">
            <a:spAutoFit/>
          </a:bodyPr>
          <a:lstStyle/>
          <a:p>
            <a:r>
              <a:rPr>
                <a:solidFill>
                  <a:srgbClr val="1E1E1E"/>
                </a:solidFill>
                <a:latin typeface="Microsoft YaHei" panose="020B0503020204020204" pitchFamily="34" charset="-122"/>
                <a:ea typeface="Microsoft YaHei" panose="020B0503020204020204" pitchFamily="34" charset="-122"/>
              </a:rPr>
              <a:t>x N tokens</a:t>
            </a:r>
          </a:p>
        </p:txBody>
      </p:sp>
      <p:cxnSp>
        <p:nvCxnSpPr>
          <p:cNvPr id="322" name="Connector 59">
            <a:extLst>
              <a:ext uri="{FF2B5EF4-FFF2-40B4-BE49-F238E27FC236}">
                <a16:creationId xmlns:a16="http://schemas.microsoft.com/office/drawing/2014/main" id="{6CAD1943-7328-D580-4512-B284FAC0058B}"/>
              </a:ext>
            </a:extLst>
          </p:cNvPr>
          <p:cNvCxnSpPr/>
          <p:nvPr/>
        </p:nvCxnSpPr>
        <p:spPr>
          <a:xfrm>
            <a:off x="18836024" y="12552534"/>
            <a:ext cx="621792" cy="0"/>
          </a:xfrm>
          <a:prstGeom prst="line">
            <a:avLst/>
          </a:prstGeom>
          <a:ln w="15875">
            <a:solidFill>
              <a:srgbClr val="9A9484"/>
            </a:solidFill>
            <a:prstDash val="dash"/>
            <a:tailEnd type="triangle" w="med"/>
          </a:ln>
        </p:spPr>
        <p:style>
          <a:lnRef idx="2">
            <a:schemeClr val="accent1"/>
          </a:lnRef>
          <a:fillRef idx="0">
            <a:schemeClr val="accent1"/>
          </a:fillRef>
          <a:effectRef idx="1">
            <a:schemeClr val="accent1"/>
          </a:effectRef>
          <a:fontRef idx="minor">
            <a:schemeClr val="tx1"/>
          </a:fontRef>
        </p:style>
      </p:cxnSp>
      <p:cxnSp>
        <p:nvCxnSpPr>
          <p:cNvPr id="323" name="Connector 60">
            <a:extLst>
              <a:ext uri="{FF2B5EF4-FFF2-40B4-BE49-F238E27FC236}">
                <a16:creationId xmlns:a16="http://schemas.microsoft.com/office/drawing/2014/main" id="{BEBCADDF-F5E1-2525-272A-C8307596039D}"/>
              </a:ext>
            </a:extLst>
          </p:cNvPr>
          <p:cNvCxnSpPr/>
          <p:nvPr/>
        </p:nvCxnSpPr>
        <p:spPr>
          <a:xfrm>
            <a:off x="19567544" y="12552534"/>
            <a:ext cx="621792" cy="0"/>
          </a:xfrm>
          <a:prstGeom prst="line">
            <a:avLst/>
          </a:prstGeom>
          <a:ln w="15875">
            <a:solidFill>
              <a:srgbClr val="9A9484"/>
            </a:solidFill>
            <a:prstDash val="dash"/>
            <a:tailEnd type="triangle" w="med"/>
          </a:ln>
        </p:spPr>
        <p:style>
          <a:lnRef idx="2">
            <a:schemeClr val="accent1"/>
          </a:lnRef>
          <a:fillRef idx="0">
            <a:schemeClr val="accent1"/>
          </a:fillRef>
          <a:effectRef idx="1">
            <a:schemeClr val="accent1"/>
          </a:effectRef>
          <a:fontRef idx="minor">
            <a:schemeClr val="tx1"/>
          </a:fontRef>
        </p:style>
      </p:cxnSp>
      <p:cxnSp>
        <p:nvCxnSpPr>
          <p:cNvPr id="324" name="Connector 61">
            <a:extLst>
              <a:ext uri="{FF2B5EF4-FFF2-40B4-BE49-F238E27FC236}">
                <a16:creationId xmlns:a16="http://schemas.microsoft.com/office/drawing/2014/main" id="{03BFEC48-9CA1-03BA-AD03-B9519464837C}"/>
              </a:ext>
            </a:extLst>
          </p:cNvPr>
          <p:cNvCxnSpPr/>
          <p:nvPr/>
        </p:nvCxnSpPr>
        <p:spPr>
          <a:xfrm>
            <a:off x="20299064" y="12552534"/>
            <a:ext cx="621792" cy="0"/>
          </a:xfrm>
          <a:prstGeom prst="line">
            <a:avLst/>
          </a:prstGeom>
          <a:ln w="15875">
            <a:solidFill>
              <a:srgbClr val="9A9484"/>
            </a:solidFill>
            <a:prstDash val="dash"/>
            <a:tailEnd type="triangle" w="med"/>
          </a:ln>
        </p:spPr>
        <p:style>
          <a:lnRef idx="2">
            <a:schemeClr val="accent1"/>
          </a:lnRef>
          <a:fillRef idx="0">
            <a:schemeClr val="accent1"/>
          </a:fillRef>
          <a:effectRef idx="1">
            <a:schemeClr val="accent1"/>
          </a:effectRef>
          <a:fontRef idx="minor">
            <a:schemeClr val="tx1"/>
          </a:fontRef>
        </p:style>
      </p:cxnSp>
      <p:cxnSp>
        <p:nvCxnSpPr>
          <p:cNvPr id="326" name="肘形连接符 325">
            <a:extLst>
              <a:ext uri="{FF2B5EF4-FFF2-40B4-BE49-F238E27FC236}">
                <a16:creationId xmlns:a16="http://schemas.microsoft.com/office/drawing/2014/main" id="{91B2C6EE-E730-E9E5-F09F-8AFA85D5B8A3}"/>
              </a:ext>
            </a:extLst>
          </p:cNvPr>
          <p:cNvCxnSpPr>
            <a:cxnSpLocks/>
            <a:stCxn id="289" idx="2"/>
            <a:endCxn id="313" idx="1"/>
          </p:cNvCxnSpPr>
          <p:nvPr/>
        </p:nvCxnSpPr>
        <p:spPr>
          <a:xfrm rot="16200000" flipH="1">
            <a:off x="274186" y="8941769"/>
            <a:ext cx="3163824" cy="1524141"/>
          </a:xfrm>
          <a:prstGeom prst="bentConnector2">
            <a:avLst/>
          </a:prstGeom>
          <a:ln w="57150">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27" name="肘形连接符 326">
            <a:extLst>
              <a:ext uri="{FF2B5EF4-FFF2-40B4-BE49-F238E27FC236}">
                <a16:creationId xmlns:a16="http://schemas.microsoft.com/office/drawing/2014/main" id="{CC29FE00-61A3-A3AA-5BB6-E266F39E84FC}"/>
              </a:ext>
            </a:extLst>
          </p:cNvPr>
          <p:cNvCxnSpPr>
            <a:stCxn id="313" idx="3"/>
          </p:cNvCxnSpPr>
          <p:nvPr/>
        </p:nvCxnSpPr>
        <p:spPr>
          <a:xfrm flipV="1">
            <a:off x="11030650" y="9722128"/>
            <a:ext cx="505662" cy="1563624"/>
          </a:xfrm>
          <a:prstGeom prst="bentConnector2">
            <a:avLst/>
          </a:prstGeom>
          <a:ln w="57150">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28" name="肘形连接符 327">
            <a:extLst>
              <a:ext uri="{FF2B5EF4-FFF2-40B4-BE49-F238E27FC236}">
                <a16:creationId xmlns:a16="http://schemas.microsoft.com/office/drawing/2014/main" id="{716784C6-20B9-F4D8-7FB2-893A77ED2494}"/>
              </a:ext>
            </a:extLst>
          </p:cNvPr>
          <p:cNvCxnSpPr>
            <a:cxnSpLocks/>
            <a:endCxn id="316" idx="1"/>
          </p:cNvCxnSpPr>
          <p:nvPr/>
        </p:nvCxnSpPr>
        <p:spPr>
          <a:xfrm rot="16200000" flipH="1">
            <a:off x="12764807" y="10093830"/>
            <a:ext cx="1536192" cy="847652"/>
          </a:xfrm>
          <a:prstGeom prst="bentConnector2">
            <a:avLst/>
          </a:prstGeom>
          <a:ln w="57150">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29" name="肘形连接符 328">
            <a:extLst>
              <a:ext uri="{FF2B5EF4-FFF2-40B4-BE49-F238E27FC236}">
                <a16:creationId xmlns:a16="http://schemas.microsoft.com/office/drawing/2014/main" id="{0F39B571-2296-9DF0-B80F-7D51F4F853CC}"/>
              </a:ext>
            </a:extLst>
          </p:cNvPr>
          <p:cNvCxnSpPr>
            <a:cxnSpLocks/>
            <a:stCxn id="316" idx="3"/>
          </p:cNvCxnSpPr>
          <p:nvPr/>
        </p:nvCxnSpPr>
        <p:spPr>
          <a:xfrm flipV="1">
            <a:off x="21662265" y="9385781"/>
            <a:ext cx="450760" cy="1899971"/>
          </a:xfrm>
          <a:prstGeom prst="bentConnector2">
            <a:avLst/>
          </a:prstGeom>
          <a:ln w="57150">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30" name="Rounded Rectangle 22">
            <a:extLst>
              <a:ext uri="{FF2B5EF4-FFF2-40B4-BE49-F238E27FC236}">
                <a16:creationId xmlns:a16="http://schemas.microsoft.com/office/drawing/2014/main" id="{D6E1854D-475F-8E03-9D5B-D9BC0CC79AD0}"/>
              </a:ext>
            </a:extLst>
          </p:cNvPr>
          <p:cNvSpPr/>
          <p:nvPr/>
        </p:nvSpPr>
        <p:spPr>
          <a:xfrm>
            <a:off x="4363710" y="5927368"/>
            <a:ext cx="1808675" cy="2194560"/>
          </a:xfrm>
          <a:prstGeom prst="roundRect">
            <a:avLst>
              <a:gd name="adj" fmla="val 15000"/>
            </a:avLst>
          </a:prstGeom>
          <a:solidFill>
            <a:srgbClr val="92D050"/>
          </a:solidFill>
          <a:ln w="19050">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r>
              <a:rPr lang="en-US" altLang="zh-CN" sz="1800" b="1" dirty="0">
                <a:solidFill>
                  <a:srgbClr val="000000"/>
                </a:solidFill>
                <a:latin typeface="Microsoft YaHei" panose="020B0503020204020204" pitchFamily="34" charset="-122"/>
                <a:ea typeface="Microsoft YaHei" panose="020B0503020204020204" pitchFamily="34" charset="-122"/>
              </a:rPr>
              <a:t>CACHE AWARE SCHEDULING</a:t>
            </a:r>
          </a:p>
        </p:txBody>
      </p:sp>
      <p:cxnSp>
        <p:nvCxnSpPr>
          <p:cNvPr id="331" name="Connector 42">
            <a:extLst>
              <a:ext uri="{FF2B5EF4-FFF2-40B4-BE49-F238E27FC236}">
                <a16:creationId xmlns:a16="http://schemas.microsoft.com/office/drawing/2014/main" id="{477F9EAB-AFCA-FEE1-317D-A0B4937F462E}"/>
              </a:ext>
            </a:extLst>
          </p:cNvPr>
          <p:cNvCxnSpPr>
            <a:cxnSpLocks/>
          </p:cNvCxnSpPr>
          <p:nvPr/>
        </p:nvCxnSpPr>
        <p:spPr>
          <a:xfrm>
            <a:off x="6187776" y="7061224"/>
            <a:ext cx="576848" cy="0"/>
          </a:xfrm>
          <a:prstGeom prst="line">
            <a:avLst/>
          </a:prstGeom>
          <a:ln w="57150">
            <a:solidFill>
              <a:schemeClr val="bg1">
                <a:lumMod val="6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32" name="任意形状 331">
            <a:extLst>
              <a:ext uri="{FF2B5EF4-FFF2-40B4-BE49-F238E27FC236}">
                <a16:creationId xmlns:a16="http://schemas.microsoft.com/office/drawing/2014/main" id="{0EF7C598-4661-FC81-1F21-D8746F27C19B}"/>
              </a:ext>
            </a:extLst>
          </p:cNvPr>
          <p:cNvSpPr/>
          <p:nvPr/>
        </p:nvSpPr>
        <p:spPr>
          <a:xfrm>
            <a:off x="13047825" y="6357706"/>
            <a:ext cx="624424" cy="1514764"/>
          </a:xfrm>
          <a:custGeom>
            <a:avLst/>
            <a:gdLst>
              <a:gd name="csX0" fmla="*/ 312212 w 312212"/>
              <a:gd name="csY0" fmla="*/ 757382 h 757382"/>
              <a:gd name="csX1" fmla="*/ 44357 w 312212"/>
              <a:gd name="csY1" fmla="*/ 471055 h 757382"/>
              <a:gd name="csX2" fmla="*/ 25885 w 312212"/>
              <a:gd name="csY2" fmla="*/ 175491 h 757382"/>
              <a:gd name="csX3" fmla="*/ 302976 w 312212"/>
              <a:gd name="csY3" fmla="*/ 0 h 757382"/>
            </a:gdLst>
            <a:ahLst/>
            <a:cxnLst>
              <a:cxn ang="0">
                <a:pos x="csX0" y="csY0"/>
              </a:cxn>
              <a:cxn ang="0">
                <a:pos x="csX1" y="csY1"/>
              </a:cxn>
              <a:cxn ang="0">
                <a:pos x="csX2" y="csY2"/>
              </a:cxn>
              <a:cxn ang="0">
                <a:pos x="csX3" y="csY3"/>
              </a:cxn>
            </a:cxnLst>
            <a:rect l="l" t="t" r="r" b="b"/>
            <a:pathLst>
              <a:path w="312212" h="757382">
                <a:moveTo>
                  <a:pt x="312212" y="757382"/>
                </a:moveTo>
                <a:cubicBezTo>
                  <a:pt x="202145" y="662709"/>
                  <a:pt x="92078" y="568037"/>
                  <a:pt x="44357" y="471055"/>
                </a:cubicBezTo>
                <a:cubicBezTo>
                  <a:pt x="-3364" y="374073"/>
                  <a:pt x="-17218" y="254000"/>
                  <a:pt x="25885" y="175491"/>
                </a:cubicBezTo>
                <a:cubicBezTo>
                  <a:pt x="68988" y="96982"/>
                  <a:pt x="185982" y="48491"/>
                  <a:pt x="302976" y="0"/>
                </a:cubicBezTo>
              </a:path>
            </a:pathLst>
          </a:custGeom>
          <a:noFill/>
          <a:ln w="38100">
            <a:solidFill>
              <a:schemeClr val="bg1"/>
            </a:solidFill>
            <a:headEnd type="none" w="med" len="med"/>
            <a:tailEnd type="triangl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4800"/>
          </a:p>
        </p:txBody>
      </p:sp>
      <p:sp>
        <p:nvSpPr>
          <p:cNvPr id="333" name="任意形状 332">
            <a:extLst>
              <a:ext uri="{FF2B5EF4-FFF2-40B4-BE49-F238E27FC236}">
                <a16:creationId xmlns:a16="http://schemas.microsoft.com/office/drawing/2014/main" id="{42535C79-B45F-FA41-082E-433AC50A19CE}"/>
              </a:ext>
            </a:extLst>
          </p:cNvPr>
          <p:cNvSpPr/>
          <p:nvPr/>
        </p:nvSpPr>
        <p:spPr>
          <a:xfrm>
            <a:off x="13875450" y="6357706"/>
            <a:ext cx="701762" cy="1496292"/>
          </a:xfrm>
          <a:custGeom>
            <a:avLst/>
            <a:gdLst>
              <a:gd name="csX0" fmla="*/ 18473 w 350881"/>
              <a:gd name="csY0" fmla="*/ 0 h 748146"/>
              <a:gd name="csX1" fmla="*/ 277091 w 350881"/>
              <a:gd name="csY1" fmla="*/ 129309 h 748146"/>
              <a:gd name="csX2" fmla="*/ 332509 w 350881"/>
              <a:gd name="csY2" fmla="*/ 526473 h 748146"/>
              <a:gd name="csX3" fmla="*/ 0 w 350881"/>
              <a:gd name="csY3" fmla="*/ 748146 h 748146"/>
            </a:gdLst>
            <a:ahLst/>
            <a:cxnLst>
              <a:cxn ang="0">
                <a:pos x="csX0" y="csY0"/>
              </a:cxn>
              <a:cxn ang="0">
                <a:pos x="csX1" y="csY1"/>
              </a:cxn>
              <a:cxn ang="0">
                <a:pos x="csX2" y="csY2"/>
              </a:cxn>
              <a:cxn ang="0">
                <a:pos x="csX3" y="csY3"/>
              </a:cxn>
            </a:cxnLst>
            <a:rect l="l" t="t" r="r" b="b"/>
            <a:pathLst>
              <a:path w="350881" h="748146">
                <a:moveTo>
                  <a:pt x="18473" y="0"/>
                </a:moveTo>
                <a:cubicBezTo>
                  <a:pt x="121612" y="20782"/>
                  <a:pt x="224752" y="41564"/>
                  <a:pt x="277091" y="129309"/>
                </a:cubicBezTo>
                <a:cubicBezTo>
                  <a:pt x="329430" y="217054"/>
                  <a:pt x="378691" y="423334"/>
                  <a:pt x="332509" y="526473"/>
                </a:cubicBezTo>
                <a:cubicBezTo>
                  <a:pt x="286327" y="629612"/>
                  <a:pt x="143163" y="688879"/>
                  <a:pt x="0" y="748146"/>
                </a:cubicBezTo>
              </a:path>
            </a:pathLst>
          </a:custGeom>
          <a:noFill/>
          <a:ln w="38100">
            <a:solidFill>
              <a:schemeClr val="bg1"/>
            </a:solidFill>
            <a:headEnd type="none" w="med" len="med"/>
            <a:tailEnd type="triangl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4800"/>
          </a:p>
        </p:txBody>
      </p:sp>
      <p:sp>
        <p:nvSpPr>
          <p:cNvPr id="334" name="任意形状 333">
            <a:extLst>
              <a:ext uri="{FF2B5EF4-FFF2-40B4-BE49-F238E27FC236}">
                <a16:creationId xmlns:a16="http://schemas.microsoft.com/office/drawing/2014/main" id="{9DA2643D-D08D-3AF0-EEC7-0D59E7D6A1DE}"/>
              </a:ext>
            </a:extLst>
          </p:cNvPr>
          <p:cNvSpPr/>
          <p:nvPr/>
        </p:nvSpPr>
        <p:spPr>
          <a:xfrm>
            <a:off x="14688249" y="6375896"/>
            <a:ext cx="1219200" cy="221956"/>
          </a:xfrm>
          <a:custGeom>
            <a:avLst/>
            <a:gdLst>
              <a:gd name="csX0" fmla="*/ 0 w 609600"/>
              <a:gd name="csY0" fmla="*/ 92505 h 110978"/>
              <a:gd name="csX1" fmla="*/ 314036 w 609600"/>
              <a:gd name="csY1" fmla="*/ 141 h 110978"/>
              <a:gd name="csX2" fmla="*/ 609600 w 609600"/>
              <a:gd name="csY2" fmla="*/ 110978 h 110978"/>
            </a:gdLst>
            <a:ahLst/>
            <a:cxnLst>
              <a:cxn ang="0">
                <a:pos x="csX0" y="csY0"/>
              </a:cxn>
              <a:cxn ang="0">
                <a:pos x="csX1" y="csY1"/>
              </a:cxn>
              <a:cxn ang="0">
                <a:pos x="csX2" y="csY2"/>
              </a:cxn>
            </a:cxnLst>
            <a:rect l="l" t="t" r="r" b="b"/>
            <a:pathLst>
              <a:path w="609600" h="110978">
                <a:moveTo>
                  <a:pt x="0" y="92505"/>
                </a:moveTo>
                <a:cubicBezTo>
                  <a:pt x="106218" y="44783"/>
                  <a:pt x="212436" y="-2938"/>
                  <a:pt x="314036" y="141"/>
                </a:cubicBezTo>
                <a:cubicBezTo>
                  <a:pt x="415636" y="3220"/>
                  <a:pt x="512618" y="57099"/>
                  <a:pt x="609600" y="110978"/>
                </a:cubicBezTo>
              </a:path>
            </a:pathLst>
          </a:custGeom>
          <a:noFill/>
          <a:ln w="38100">
            <a:solidFill>
              <a:schemeClr val="bg1"/>
            </a:solidFill>
            <a:prstDash val="dash"/>
            <a:headEnd type="none" w="med" len="med"/>
            <a:tailEnd type="triangl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4800"/>
          </a:p>
        </p:txBody>
      </p:sp>
      <p:sp>
        <p:nvSpPr>
          <p:cNvPr id="335" name="Rounded Rectangle 27">
            <a:extLst>
              <a:ext uri="{FF2B5EF4-FFF2-40B4-BE49-F238E27FC236}">
                <a16:creationId xmlns:a16="http://schemas.microsoft.com/office/drawing/2014/main" id="{79DC42A6-A459-B44F-C8A6-77AD5310D4F4}"/>
              </a:ext>
            </a:extLst>
          </p:cNvPr>
          <p:cNvSpPr/>
          <p:nvPr/>
        </p:nvSpPr>
        <p:spPr>
          <a:xfrm>
            <a:off x="9494690" y="6530504"/>
            <a:ext cx="2504078" cy="1018891"/>
          </a:xfrm>
          <a:prstGeom prst="roundRect">
            <a:avLst>
              <a:gd name="adj" fmla="val 10000"/>
            </a:avLst>
          </a:prstGeom>
          <a:solidFill>
            <a:srgbClr val="FF6B06"/>
          </a:solidFill>
          <a:ln w="19050">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wrap="square" lIns="60000" tIns="40000" rIns="60000" bIns="40000" rtlCol="0" anchor="ctr"/>
          <a:lstStyle/>
          <a:p>
            <a:r>
              <a:rPr sz="2000" b="1" dirty="0">
                <a:solidFill>
                  <a:schemeClr val="bg1"/>
                </a:solidFill>
                <a:latin typeface="Arial"/>
              </a:rPr>
              <a:t>KV </a:t>
            </a:r>
            <a:r>
              <a:rPr lang="en-US" sz="2000" b="1" dirty="0">
                <a:solidFill>
                  <a:schemeClr val="bg1"/>
                </a:solidFill>
                <a:latin typeface="Arial"/>
              </a:rPr>
              <a:t>STORE</a:t>
            </a:r>
          </a:p>
          <a:p>
            <a:r>
              <a:rPr lang="zh-CN" altLang="en-US" sz="1800" dirty="0">
                <a:solidFill>
                  <a:schemeClr val="bg1"/>
                </a:solidFill>
                <a:latin typeface="Microsoft YaHei" panose="020B0503020204020204" pitchFamily="34" charset="-122"/>
                <a:ea typeface="Microsoft YaHei" panose="020B0503020204020204" pitchFamily="34" charset="-122"/>
              </a:rPr>
              <a:t>（</a:t>
            </a:r>
            <a:r>
              <a:rPr lang="en-US" altLang="zh-CN" sz="1800" dirty="0">
                <a:solidFill>
                  <a:schemeClr val="bg1"/>
                </a:solidFill>
                <a:latin typeface="Microsoft YaHei" panose="020B0503020204020204" pitchFamily="34" charset="-122"/>
                <a:ea typeface="Microsoft YaHei" panose="020B0503020204020204" pitchFamily="34" charset="-122"/>
              </a:rPr>
              <a:t>Prefix matching</a:t>
            </a:r>
            <a:r>
              <a:rPr lang="zh-CN" altLang="en-US" sz="1800" dirty="0">
                <a:solidFill>
                  <a:schemeClr val="bg1"/>
                </a:solidFill>
                <a:latin typeface="Microsoft YaHei" panose="020B0503020204020204" pitchFamily="34" charset="-122"/>
                <a:ea typeface="Microsoft YaHei" panose="020B0503020204020204" pitchFamily="34" charset="-122"/>
              </a:rPr>
              <a:t>）</a:t>
            </a:r>
            <a:endParaRPr sz="1800" dirty="0">
              <a:solidFill>
                <a:schemeClr val="bg1"/>
              </a:solidFill>
              <a:latin typeface="Microsoft YaHei" panose="020B0503020204020204" pitchFamily="34" charset="-122"/>
              <a:ea typeface="Microsoft YaHei" panose="020B0503020204020204" pitchFamily="34" charset="-122"/>
            </a:endParaRPr>
          </a:p>
        </p:txBody>
      </p:sp>
      <p:cxnSp>
        <p:nvCxnSpPr>
          <p:cNvPr id="336" name="直线箭头连接符 335">
            <a:extLst>
              <a:ext uri="{FF2B5EF4-FFF2-40B4-BE49-F238E27FC236}">
                <a16:creationId xmlns:a16="http://schemas.microsoft.com/office/drawing/2014/main" id="{04A46C28-D89F-5F19-B8C9-47AFF780AD89}"/>
              </a:ext>
            </a:extLst>
          </p:cNvPr>
          <p:cNvCxnSpPr>
            <a:cxnSpLocks/>
          </p:cNvCxnSpPr>
          <p:nvPr/>
        </p:nvCxnSpPr>
        <p:spPr>
          <a:xfrm>
            <a:off x="9829931" y="7705488"/>
            <a:ext cx="1891116" cy="0"/>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337" name="文本框 336">
            <a:extLst>
              <a:ext uri="{FF2B5EF4-FFF2-40B4-BE49-F238E27FC236}">
                <a16:creationId xmlns:a16="http://schemas.microsoft.com/office/drawing/2014/main" id="{179E562F-9D6B-0324-8985-DB35A430ABAB}"/>
              </a:ext>
            </a:extLst>
          </p:cNvPr>
          <p:cNvSpPr txBox="1"/>
          <p:nvPr/>
        </p:nvSpPr>
        <p:spPr>
          <a:xfrm>
            <a:off x="236806" y="8286521"/>
            <a:ext cx="1684242" cy="646331"/>
          </a:xfrm>
          <a:prstGeom prst="rect">
            <a:avLst/>
          </a:prstGeom>
          <a:noFill/>
        </p:spPr>
        <p:txBody>
          <a:bodyPr wrap="square">
            <a:spAutoFit/>
          </a:bodyPr>
          <a:lstStyle/>
          <a:p>
            <a:pPr algn="ctr"/>
            <a:r>
              <a:rPr lang="en-US" altLang="zh-CN" sz="1800" dirty="0">
                <a:solidFill>
                  <a:srgbClr val="000000"/>
                </a:solidFill>
                <a:latin typeface="Microsoft YaHei" panose="020B0503020204020204" pitchFamily="34" charset="-122"/>
                <a:ea typeface="Microsoft YaHei" panose="020B0503020204020204" pitchFamily="34" charset="-122"/>
              </a:rPr>
              <a:t>Latency</a:t>
            </a:r>
            <a:r>
              <a:rPr lang="zh-CN" altLang="en-US" sz="1800" dirty="0">
                <a:solidFill>
                  <a:srgbClr val="000000"/>
                </a:solidFill>
                <a:latin typeface="Microsoft YaHei" panose="020B0503020204020204" pitchFamily="34" charset="-122"/>
                <a:ea typeface="Microsoft YaHei" panose="020B0503020204020204" pitchFamily="34" charset="-122"/>
              </a:rPr>
              <a:t> </a:t>
            </a:r>
            <a:r>
              <a:rPr lang="en-US" altLang="zh-CN" sz="1800" dirty="0">
                <a:solidFill>
                  <a:srgbClr val="000000"/>
                </a:solidFill>
                <a:latin typeface="Microsoft YaHei" panose="020B0503020204020204" pitchFamily="34" charset="-122"/>
                <a:ea typeface="Microsoft YaHei" panose="020B0503020204020204" pitchFamily="34" charset="-122"/>
              </a:rPr>
              <a:t>1-5%</a:t>
            </a:r>
            <a:r>
              <a:rPr lang="zh-CN" altLang="en-US" sz="1800" dirty="0">
                <a:solidFill>
                  <a:srgbClr val="000000"/>
                </a:solidFill>
                <a:latin typeface="Microsoft YaHei" panose="020B0503020204020204" pitchFamily="34" charset="-122"/>
                <a:ea typeface="Microsoft YaHei" panose="020B0503020204020204" pitchFamily="34" charset="-122"/>
              </a:rPr>
              <a:t> </a:t>
            </a:r>
            <a:r>
              <a:rPr lang="en-US" altLang="zh-CN" sz="1800" dirty="0">
                <a:solidFill>
                  <a:srgbClr val="000000"/>
                </a:solidFill>
                <a:latin typeface="Microsoft YaHei" panose="020B0503020204020204" pitchFamily="34" charset="-122"/>
                <a:ea typeface="Microsoft YaHei" panose="020B0503020204020204" pitchFamily="34" charset="-122"/>
              </a:rPr>
              <a:t> </a:t>
            </a:r>
          </a:p>
          <a:p>
            <a:pPr algn="ctr"/>
            <a:r>
              <a:rPr lang="en-US" altLang="zh-CN" sz="1800" dirty="0">
                <a:solidFill>
                  <a:srgbClr val="000000"/>
                </a:solidFill>
                <a:latin typeface="Microsoft YaHei" panose="020B0503020204020204" pitchFamily="34" charset="-122"/>
                <a:ea typeface="Microsoft YaHei" panose="020B0503020204020204" pitchFamily="34" charset="-122"/>
              </a:rPr>
              <a:t>Cost</a:t>
            </a:r>
            <a:r>
              <a:rPr lang="zh-CN" altLang="en-US" sz="1800" dirty="0">
                <a:solidFill>
                  <a:srgbClr val="000000"/>
                </a:solidFill>
                <a:latin typeface="Microsoft YaHei" panose="020B0503020204020204" pitchFamily="34" charset="-122"/>
                <a:ea typeface="Microsoft YaHei" panose="020B0503020204020204" pitchFamily="34" charset="-122"/>
              </a:rPr>
              <a:t> </a:t>
            </a:r>
            <a:r>
              <a:rPr lang="en-US" altLang="zh-CN" sz="1800" dirty="0">
                <a:solidFill>
                  <a:srgbClr val="000000"/>
                </a:solidFill>
                <a:latin typeface="Microsoft YaHei" panose="020B0503020204020204" pitchFamily="34" charset="-122"/>
                <a:ea typeface="Microsoft YaHei" panose="020B0503020204020204" pitchFamily="34" charset="-122"/>
              </a:rPr>
              <a:t>&lt;1%</a:t>
            </a:r>
          </a:p>
        </p:txBody>
      </p:sp>
      <p:sp>
        <p:nvSpPr>
          <p:cNvPr id="338" name="文本框 337">
            <a:extLst>
              <a:ext uri="{FF2B5EF4-FFF2-40B4-BE49-F238E27FC236}">
                <a16:creationId xmlns:a16="http://schemas.microsoft.com/office/drawing/2014/main" id="{54030E35-89D5-1625-E046-C4F20D1A5BA8}"/>
              </a:ext>
            </a:extLst>
          </p:cNvPr>
          <p:cNvSpPr txBox="1"/>
          <p:nvPr/>
        </p:nvSpPr>
        <p:spPr>
          <a:xfrm>
            <a:off x="2128438" y="8286521"/>
            <a:ext cx="1684242" cy="646331"/>
          </a:xfrm>
          <a:prstGeom prst="rect">
            <a:avLst/>
          </a:prstGeom>
          <a:noFill/>
        </p:spPr>
        <p:txBody>
          <a:bodyPr wrap="square">
            <a:spAutoFit/>
          </a:bodyPr>
          <a:lstStyle/>
          <a:p>
            <a:pPr algn="ctr"/>
            <a:r>
              <a:rPr lang="en-US" altLang="zh-CN" sz="1800" dirty="0">
                <a:solidFill>
                  <a:srgbClr val="000000"/>
                </a:solidFill>
                <a:latin typeface="Microsoft YaHei" panose="020B0503020204020204" pitchFamily="34" charset="-122"/>
                <a:ea typeface="Microsoft YaHei" panose="020B0503020204020204" pitchFamily="34" charset="-122"/>
              </a:rPr>
              <a:t>Latency</a:t>
            </a:r>
            <a:r>
              <a:rPr lang="zh-CN" altLang="en-US" sz="1800" dirty="0">
                <a:solidFill>
                  <a:srgbClr val="000000"/>
                </a:solidFill>
                <a:latin typeface="Microsoft YaHei" panose="020B0503020204020204" pitchFamily="34" charset="-122"/>
                <a:ea typeface="Microsoft YaHei" panose="020B0503020204020204" pitchFamily="34" charset="-122"/>
              </a:rPr>
              <a:t> </a:t>
            </a:r>
            <a:r>
              <a:rPr lang="en-US" altLang="zh-CN" sz="1800" dirty="0">
                <a:solidFill>
                  <a:srgbClr val="000000"/>
                </a:solidFill>
                <a:latin typeface="Microsoft YaHei" panose="020B0503020204020204" pitchFamily="34" charset="-122"/>
                <a:ea typeface="Microsoft YaHei" panose="020B0503020204020204" pitchFamily="34" charset="-122"/>
              </a:rPr>
              <a:t>1-3%</a:t>
            </a:r>
            <a:r>
              <a:rPr lang="zh-CN" altLang="en-US" sz="1800" dirty="0">
                <a:solidFill>
                  <a:srgbClr val="000000"/>
                </a:solidFill>
                <a:latin typeface="Microsoft YaHei" panose="020B0503020204020204" pitchFamily="34" charset="-122"/>
                <a:ea typeface="Microsoft YaHei" panose="020B0503020204020204" pitchFamily="34" charset="-122"/>
              </a:rPr>
              <a:t> </a:t>
            </a:r>
            <a:r>
              <a:rPr lang="en-US" altLang="zh-CN" sz="1800" dirty="0">
                <a:solidFill>
                  <a:srgbClr val="000000"/>
                </a:solidFill>
                <a:latin typeface="Microsoft YaHei" panose="020B0503020204020204" pitchFamily="34" charset="-122"/>
                <a:ea typeface="Microsoft YaHei" panose="020B0503020204020204" pitchFamily="34" charset="-122"/>
              </a:rPr>
              <a:t> </a:t>
            </a:r>
          </a:p>
          <a:p>
            <a:pPr algn="ctr"/>
            <a:r>
              <a:rPr lang="en-US" altLang="zh-CN" sz="1800" dirty="0">
                <a:solidFill>
                  <a:srgbClr val="000000"/>
                </a:solidFill>
                <a:latin typeface="Microsoft YaHei" panose="020B0503020204020204" pitchFamily="34" charset="-122"/>
                <a:ea typeface="Microsoft YaHei" panose="020B0503020204020204" pitchFamily="34" charset="-122"/>
              </a:rPr>
              <a:t>Cost</a:t>
            </a:r>
            <a:r>
              <a:rPr lang="zh-CN" altLang="en-US" sz="1800" dirty="0">
                <a:solidFill>
                  <a:srgbClr val="000000"/>
                </a:solidFill>
                <a:latin typeface="Microsoft YaHei" panose="020B0503020204020204" pitchFamily="34" charset="-122"/>
                <a:ea typeface="Microsoft YaHei" panose="020B0503020204020204" pitchFamily="34" charset="-122"/>
              </a:rPr>
              <a:t> </a:t>
            </a:r>
            <a:r>
              <a:rPr lang="en-US" altLang="zh-CN" sz="1800" dirty="0">
                <a:solidFill>
                  <a:srgbClr val="000000"/>
                </a:solidFill>
                <a:latin typeface="Microsoft YaHei" panose="020B0503020204020204" pitchFamily="34" charset="-122"/>
                <a:ea typeface="Microsoft YaHei" panose="020B0503020204020204" pitchFamily="34" charset="-122"/>
              </a:rPr>
              <a:t>1-3%</a:t>
            </a:r>
          </a:p>
        </p:txBody>
      </p:sp>
      <p:sp>
        <p:nvSpPr>
          <p:cNvPr id="339" name="文本框 338">
            <a:extLst>
              <a:ext uri="{FF2B5EF4-FFF2-40B4-BE49-F238E27FC236}">
                <a16:creationId xmlns:a16="http://schemas.microsoft.com/office/drawing/2014/main" id="{B567E718-8796-B794-EDC5-E34F04F3E2DC}"/>
              </a:ext>
            </a:extLst>
          </p:cNvPr>
          <p:cNvSpPr txBox="1"/>
          <p:nvPr/>
        </p:nvSpPr>
        <p:spPr>
          <a:xfrm>
            <a:off x="4362109" y="8286521"/>
            <a:ext cx="1684242" cy="646331"/>
          </a:xfrm>
          <a:prstGeom prst="rect">
            <a:avLst/>
          </a:prstGeom>
          <a:noFill/>
        </p:spPr>
        <p:txBody>
          <a:bodyPr wrap="square">
            <a:spAutoFit/>
          </a:bodyPr>
          <a:lstStyle/>
          <a:p>
            <a:pPr algn="ctr"/>
            <a:r>
              <a:rPr lang="en-US" altLang="zh-CN" sz="1800" dirty="0">
                <a:solidFill>
                  <a:srgbClr val="000000"/>
                </a:solidFill>
                <a:latin typeface="Microsoft YaHei" panose="020B0503020204020204" pitchFamily="34" charset="-122"/>
                <a:ea typeface="Microsoft YaHei" panose="020B0503020204020204" pitchFamily="34" charset="-122"/>
              </a:rPr>
              <a:t>Latency</a:t>
            </a:r>
            <a:r>
              <a:rPr lang="zh-CN" altLang="en-US" sz="1800" dirty="0">
                <a:solidFill>
                  <a:srgbClr val="000000"/>
                </a:solidFill>
                <a:latin typeface="Microsoft YaHei" panose="020B0503020204020204" pitchFamily="34" charset="-122"/>
                <a:ea typeface="Microsoft YaHei" panose="020B0503020204020204" pitchFamily="34" charset="-122"/>
              </a:rPr>
              <a:t> </a:t>
            </a:r>
            <a:r>
              <a:rPr lang="en-US" altLang="zh-CN" sz="1800" dirty="0">
                <a:solidFill>
                  <a:srgbClr val="000000"/>
                </a:solidFill>
                <a:latin typeface="Microsoft YaHei" panose="020B0503020204020204" pitchFamily="34" charset="-122"/>
                <a:ea typeface="Microsoft YaHei" panose="020B0503020204020204" pitchFamily="34" charset="-122"/>
              </a:rPr>
              <a:t>1-3%</a:t>
            </a:r>
            <a:r>
              <a:rPr lang="zh-CN" altLang="en-US" sz="1800" dirty="0">
                <a:solidFill>
                  <a:srgbClr val="000000"/>
                </a:solidFill>
                <a:latin typeface="Microsoft YaHei" panose="020B0503020204020204" pitchFamily="34" charset="-122"/>
                <a:ea typeface="Microsoft YaHei" panose="020B0503020204020204" pitchFamily="34" charset="-122"/>
              </a:rPr>
              <a:t> </a:t>
            </a:r>
            <a:r>
              <a:rPr lang="en-US" altLang="zh-CN" sz="1800" dirty="0">
                <a:solidFill>
                  <a:srgbClr val="000000"/>
                </a:solidFill>
                <a:latin typeface="Microsoft YaHei" panose="020B0503020204020204" pitchFamily="34" charset="-122"/>
                <a:ea typeface="Microsoft YaHei" panose="020B0503020204020204" pitchFamily="34" charset="-122"/>
              </a:rPr>
              <a:t> </a:t>
            </a:r>
          </a:p>
          <a:p>
            <a:pPr algn="ctr"/>
            <a:r>
              <a:rPr lang="en-US" altLang="zh-CN" sz="1800" dirty="0">
                <a:solidFill>
                  <a:srgbClr val="000000"/>
                </a:solidFill>
                <a:latin typeface="Microsoft YaHei" panose="020B0503020204020204" pitchFamily="34" charset="-122"/>
                <a:ea typeface="Microsoft YaHei" panose="020B0503020204020204" pitchFamily="34" charset="-122"/>
              </a:rPr>
              <a:t>Cost</a:t>
            </a:r>
            <a:r>
              <a:rPr lang="zh-CN" altLang="en-US" sz="1800" dirty="0">
                <a:solidFill>
                  <a:srgbClr val="000000"/>
                </a:solidFill>
                <a:latin typeface="Microsoft YaHei" panose="020B0503020204020204" pitchFamily="34" charset="-122"/>
                <a:ea typeface="Microsoft YaHei" panose="020B0503020204020204" pitchFamily="34" charset="-122"/>
              </a:rPr>
              <a:t> </a:t>
            </a:r>
            <a:r>
              <a:rPr lang="en-US" altLang="zh-CN" sz="1800" dirty="0">
                <a:solidFill>
                  <a:srgbClr val="000000"/>
                </a:solidFill>
                <a:latin typeface="Microsoft YaHei" panose="020B0503020204020204" pitchFamily="34" charset="-122"/>
                <a:ea typeface="Microsoft YaHei" panose="020B0503020204020204" pitchFamily="34" charset="-122"/>
              </a:rPr>
              <a:t>1-3%</a:t>
            </a:r>
          </a:p>
        </p:txBody>
      </p:sp>
      <p:sp>
        <p:nvSpPr>
          <p:cNvPr id="340" name="文本框 339">
            <a:extLst>
              <a:ext uri="{FF2B5EF4-FFF2-40B4-BE49-F238E27FC236}">
                <a16:creationId xmlns:a16="http://schemas.microsoft.com/office/drawing/2014/main" id="{D64E7AD3-4E90-25D5-CFA3-01935BA4D0E2}"/>
              </a:ext>
            </a:extLst>
          </p:cNvPr>
          <p:cNvSpPr txBox="1"/>
          <p:nvPr/>
        </p:nvSpPr>
        <p:spPr>
          <a:xfrm>
            <a:off x="6597606" y="8286521"/>
            <a:ext cx="1943728" cy="646331"/>
          </a:xfrm>
          <a:prstGeom prst="rect">
            <a:avLst/>
          </a:prstGeom>
          <a:noFill/>
        </p:spPr>
        <p:txBody>
          <a:bodyPr wrap="square">
            <a:spAutoFit/>
          </a:bodyPr>
          <a:lstStyle/>
          <a:p>
            <a:pPr algn="ctr"/>
            <a:r>
              <a:rPr lang="en-US" altLang="zh-CN" sz="1800" dirty="0">
                <a:solidFill>
                  <a:srgbClr val="000000"/>
                </a:solidFill>
                <a:latin typeface="Microsoft YaHei" panose="020B0503020204020204" pitchFamily="34" charset="-122"/>
                <a:ea typeface="Microsoft YaHei" panose="020B0503020204020204" pitchFamily="34" charset="-122"/>
              </a:rPr>
              <a:t>Latency</a:t>
            </a:r>
            <a:r>
              <a:rPr lang="zh-CN" altLang="en-US" sz="1800" dirty="0">
                <a:solidFill>
                  <a:srgbClr val="000000"/>
                </a:solidFill>
                <a:latin typeface="Microsoft YaHei" panose="020B0503020204020204" pitchFamily="34" charset="-122"/>
                <a:ea typeface="Microsoft YaHei" panose="020B0503020204020204" pitchFamily="34" charset="-122"/>
              </a:rPr>
              <a:t> </a:t>
            </a:r>
            <a:r>
              <a:rPr lang="en-US" altLang="zh-CN" sz="1800" dirty="0">
                <a:latin typeface="Microsoft YaHei" panose="020B0503020204020204" pitchFamily="34" charset="-122"/>
                <a:ea typeface="Microsoft YaHei" panose="020B0503020204020204" pitchFamily="34" charset="-122"/>
              </a:rPr>
              <a:t>2-</a:t>
            </a:r>
            <a:r>
              <a:rPr lang="en-US" altLang="zh-CN" sz="1800" dirty="0">
                <a:solidFill>
                  <a:srgbClr val="FF0000"/>
                </a:solidFill>
                <a:latin typeface="Microsoft YaHei" panose="020B0503020204020204" pitchFamily="34" charset="-122"/>
                <a:ea typeface="Microsoft YaHei" panose="020B0503020204020204" pitchFamily="34" charset="-122"/>
              </a:rPr>
              <a:t>30%</a:t>
            </a:r>
            <a:r>
              <a:rPr lang="zh-CN" altLang="en-US" sz="1800" dirty="0">
                <a:solidFill>
                  <a:srgbClr val="FF0000"/>
                </a:solidFill>
                <a:latin typeface="Microsoft YaHei" panose="020B0503020204020204" pitchFamily="34" charset="-122"/>
                <a:ea typeface="Microsoft YaHei" panose="020B0503020204020204" pitchFamily="34" charset="-122"/>
              </a:rPr>
              <a:t> </a:t>
            </a:r>
            <a:r>
              <a:rPr lang="en-US" altLang="zh-CN" sz="1800" dirty="0">
                <a:solidFill>
                  <a:srgbClr val="FF0000"/>
                </a:solidFill>
                <a:latin typeface="Microsoft YaHei" panose="020B0503020204020204" pitchFamily="34" charset="-122"/>
                <a:ea typeface="Microsoft YaHei" panose="020B0503020204020204" pitchFamily="34" charset="-122"/>
              </a:rPr>
              <a:t> </a:t>
            </a:r>
          </a:p>
          <a:p>
            <a:pPr algn="ctr"/>
            <a:r>
              <a:rPr lang="en-US" altLang="zh-CN" sz="1800" dirty="0">
                <a:solidFill>
                  <a:srgbClr val="000000"/>
                </a:solidFill>
                <a:latin typeface="Microsoft YaHei" panose="020B0503020204020204" pitchFamily="34" charset="-122"/>
                <a:ea typeface="Microsoft YaHei" panose="020B0503020204020204" pitchFamily="34" charset="-122"/>
              </a:rPr>
              <a:t>Cost</a:t>
            </a:r>
            <a:r>
              <a:rPr lang="zh-CN" altLang="en-US" sz="1800" dirty="0">
                <a:solidFill>
                  <a:srgbClr val="000000"/>
                </a:solidFill>
                <a:latin typeface="Microsoft YaHei" panose="020B0503020204020204" pitchFamily="34" charset="-122"/>
                <a:ea typeface="Microsoft YaHei" panose="020B0503020204020204" pitchFamily="34" charset="-122"/>
              </a:rPr>
              <a:t> </a:t>
            </a:r>
            <a:r>
              <a:rPr lang="en-US" altLang="zh-CN" sz="1800" dirty="0">
                <a:solidFill>
                  <a:srgbClr val="000000"/>
                </a:solidFill>
                <a:latin typeface="Microsoft YaHei" panose="020B0503020204020204" pitchFamily="34" charset="-122"/>
                <a:ea typeface="Microsoft YaHei" panose="020B0503020204020204" pitchFamily="34" charset="-122"/>
              </a:rPr>
              <a:t>2-5%</a:t>
            </a:r>
          </a:p>
        </p:txBody>
      </p:sp>
      <p:sp>
        <p:nvSpPr>
          <p:cNvPr id="341" name="文本框 340">
            <a:extLst>
              <a:ext uri="{FF2B5EF4-FFF2-40B4-BE49-F238E27FC236}">
                <a16:creationId xmlns:a16="http://schemas.microsoft.com/office/drawing/2014/main" id="{F9EA1DFA-1447-3985-E226-4C552795D19B}"/>
              </a:ext>
            </a:extLst>
          </p:cNvPr>
          <p:cNvSpPr txBox="1"/>
          <p:nvPr/>
        </p:nvSpPr>
        <p:spPr>
          <a:xfrm>
            <a:off x="9472917" y="8677895"/>
            <a:ext cx="2607116" cy="707886"/>
          </a:xfrm>
          <a:prstGeom prst="rect">
            <a:avLst/>
          </a:prstGeom>
          <a:noFill/>
        </p:spPr>
        <p:txBody>
          <a:bodyPr wrap="square">
            <a:spAutoFit/>
          </a:bodyPr>
          <a:lstStyle/>
          <a:p>
            <a:pPr algn="ctr"/>
            <a:r>
              <a:rPr lang="en-US" altLang="zh-CN" sz="2000" dirty="0">
                <a:latin typeface="Microsoft YaHei" panose="020B0503020204020204" pitchFamily="34" charset="-122"/>
                <a:ea typeface="Microsoft YaHei" panose="020B0503020204020204" pitchFamily="34" charset="-122"/>
              </a:rPr>
              <a:t>Latency</a:t>
            </a:r>
            <a:r>
              <a:rPr lang="zh-CN" altLang="en-US" sz="2000" dirty="0">
                <a:latin typeface="Microsoft YaHei" panose="020B0503020204020204" pitchFamily="34" charset="-122"/>
                <a:ea typeface="Microsoft YaHei" panose="020B0503020204020204" pitchFamily="34" charset="-122"/>
              </a:rPr>
              <a:t> </a:t>
            </a:r>
            <a:r>
              <a:rPr lang="en-US" altLang="zh-CN" sz="2000" dirty="0">
                <a:solidFill>
                  <a:srgbClr val="FF0000"/>
                </a:solidFill>
                <a:latin typeface="Microsoft YaHei" panose="020B0503020204020204" pitchFamily="34" charset="-122"/>
                <a:ea typeface="Microsoft YaHei" panose="020B0503020204020204" pitchFamily="34" charset="-122"/>
              </a:rPr>
              <a:t>10-70%</a:t>
            </a:r>
            <a:r>
              <a:rPr lang="zh-CN" altLang="en-US" sz="2000" dirty="0">
                <a:solidFill>
                  <a:srgbClr val="FF0000"/>
                </a:solidFill>
                <a:latin typeface="Microsoft YaHei" panose="020B0503020204020204" pitchFamily="34" charset="-122"/>
                <a:ea typeface="Microsoft YaHei" panose="020B0503020204020204" pitchFamily="34" charset="-122"/>
              </a:rPr>
              <a:t> </a:t>
            </a:r>
            <a:r>
              <a:rPr lang="en-US" altLang="zh-CN" sz="2000" dirty="0">
                <a:solidFill>
                  <a:srgbClr val="FF0000"/>
                </a:solidFill>
                <a:latin typeface="Microsoft YaHei" panose="020B0503020204020204" pitchFamily="34" charset="-122"/>
                <a:ea typeface="Microsoft YaHei" panose="020B0503020204020204" pitchFamily="34" charset="-122"/>
              </a:rPr>
              <a:t> </a:t>
            </a:r>
          </a:p>
          <a:p>
            <a:pPr algn="ctr"/>
            <a:r>
              <a:rPr lang="en-US" altLang="zh-CN" sz="2000" dirty="0">
                <a:latin typeface="Microsoft YaHei" panose="020B0503020204020204" pitchFamily="34" charset="-122"/>
                <a:ea typeface="Microsoft YaHei" panose="020B0503020204020204" pitchFamily="34" charset="-122"/>
              </a:rPr>
              <a:t>Cost</a:t>
            </a:r>
            <a:r>
              <a:rPr lang="zh-CN" altLang="en-US" sz="2000" dirty="0">
                <a:latin typeface="Microsoft YaHei" panose="020B0503020204020204" pitchFamily="34" charset="-122"/>
                <a:ea typeface="Microsoft YaHei" panose="020B0503020204020204" pitchFamily="34" charset="-122"/>
              </a:rPr>
              <a:t> </a:t>
            </a:r>
            <a:r>
              <a:rPr lang="en-US" altLang="zh-CN" sz="2000" dirty="0">
                <a:solidFill>
                  <a:srgbClr val="FF0000"/>
                </a:solidFill>
                <a:latin typeface="Microsoft YaHei" panose="020B0503020204020204" pitchFamily="34" charset="-122"/>
                <a:ea typeface="Microsoft YaHei" panose="020B0503020204020204" pitchFamily="34" charset="-122"/>
              </a:rPr>
              <a:t>20-60%</a:t>
            </a:r>
          </a:p>
        </p:txBody>
      </p:sp>
      <p:sp>
        <p:nvSpPr>
          <p:cNvPr id="342" name="文本框 341">
            <a:extLst>
              <a:ext uri="{FF2B5EF4-FFF2-40B4-BE49-F238E27FC236}">
                <a16:creationId xmlns:a16="http://schemas.microsoft.com/office/drawing/2014/main" id="{8454C945-DD2D-EEFC-2BEB-C15CD441E1F7}"/>
              </a:ext>
            </a:extLst>
          </p:cNvPr>
          <p:cNvSpPr txBox="1"/>
          <p:nvPr/>
        </p:nvSpPr>
        <p:spPr>
          <a:xfrm>
            <a:off x="13757963" y="8696275"/>
            <a:ext cx="2607116" cy="707886"/>
          </a:xfrm>
          <a:prstGeom prst="rect">
            <a:avLst/>
          </a:prstGeom>
          <a:noFill/>
        </p:spPr>
        <p:txBody>
          <a:bodyPr wrap="square">
            <a:spAutoFit/>
          </a:bodyPr>
          <a:lstStyle/>
          <a:p>
            <a:pPr algn="ctr"/>
            <a:r>
              <a:rPr lang="en-US" altLang="zh-CN" sz="2000" dirty="0">
                <a:latin typeface="Microsoft YaHei" panose="020B0503020204020204" pitchFamily="34" charset="-122"/>
                <a:ea typeface="Microsoft YaHei" panose="020B0503020204020204" pitchFamily="34" charset="-122"/>
              </a:rPr>
              <a:t>Latency</a:t>
            </a:r>
            <a:r>
              <a:rPr lang="zh-CN" altLang="en-US" sz="2000" dirty="0">
                <a:latin typeface="Microsoft YaHei" panose="020B0503020204020204" pitchFamily="34" charset="-122"/>
                <a:ea typeface="Microsoft YaHei" panose="020B0503020204020204" pitchFamily="34" charset="-122"/>
              </a:rPr>
              <a:t> </a:t>
            </a:r>
            <a:r>
              <a:rPr lang="en-US" altLang="zh-CN" sz="2000" dirty="0">
                <a:solidFill>
                  <a:srgbClr val="FF0000"/>
                </a:solidFill>
                <a:latin typeface="Microsoft YaHei" panose="020B0503020204020204" pitchFamily="34" charset="-122"/>
                <a:ea typeface="Microsoft YaHei" panose="020B0503020204020204" pitchFamily="34" charset="-122"/>
              </a:rPr>
              <a:t>35-70%</a:t>
            </a:r>
            <a:r>
              <a:rPr lang="zh-CN" altLang="en-US" sz="2000" dirty="0">
                <a:solidFill>
                  <a:srgbClr val="FF0000"/>
                </a:solidFill>
                <a:latin typeface="Microsoft YaHei" panose="020B0503020204020204" pitchFamily="34" charset="-122"/>
                <a:ea typeface="Microsoft YaHei" panose="020B0503020204020204" pitchFamily="34" charset="-122"/>
              </a:rPr>
              <a:t> </a:t>
            </a:r>
            <a:r>
              <a:rPr lang="en-US" altLang="zh-CN" sz="2000" dirty="0">
                <a:solidFill>
                  <a:srgbClr val="FF0000"/>
                </a:solidFill>
                <a:latin typeface="Microsoft YaHei" panose="020B0503020204020204" pitchFamily="34" charset="-122"/>
                <a:ea typeface="Microsoft YaHei" panose="020B0503020204020204" pitchFamily="34" charset="-122"/>
              </a:rPr>
              <a:t> </a:t>
            </a:r>
          </a:p>
          <a:p>
            <a:pPr algn="ctr"/>
            <a:r>
              <a:rPr lang="en-US" altLang="zh-CN" sz="2000" dirty="0">
                <a:latin typeface="Microsoft YaHei" panose="020B0503020204020204" pitchFamily="34" charset="-122"/>
                <a:ea typeface="Microsoft YaHei" panose="020B0503020204020204" pitchFamily="34" charset="-122"/>
              </a:rPr>
              <a:t>Cost</a:t>
            </a:r>
            <a:r>
              <a:rPr lang="zh-CN" altLang="en-US" sz="2000" dirty="0">
                <a:latin typeface="Microsoft YaHei" panose="020B0503020204020204" pitchFamily="34" charset="-122"/>
                <a:ea typeface="Microsoft YaHei" panose="020B0503020204020204" pitchFamily="34" charset="-122"/>
              </a:rPr>
              <a:t> </a:t>
            </a:r>
            <a:r>
              <a:rPr lang="en-US" altLang="zh-CN" sz="2000" dirty="0">
                <a:solidFill>
                  <a:srgbClr val="FF0000"/>
                </a:solidFill>
                <a:latin typeface="Microsoft YaHei" panose="020B0503020204020204" pitchFamily="34" charset="-122"/>
                <a:ea typeface="Microsoft YaHei" panose="020B0503020204020204" pitchFamily="34" charset="-122"/>
              </a:rPr>
              <a:t>40-60%</a:t>
            </a:r>
          </a:p>
        </p:txBody>
      </p:sp>
      <p:sp>
        <p:nvSpPr>
          <p:cNvPr id="343" name="文本框 342">
            <a:extLst>
              <a:ext uri="{FF2B5EF4-FFF2-40B4-BE49-F238E27FC236}">
                <a16:creationId xmlns:a16="http://schemas.microsoft.com/office/drawing/2014/main" id="{47770B36-9F6B-BAC9-0C1F-A03786CBB295}"/>
              </a:ext>
            </a:extLst>
          </p:cNvPr>
          <p:cNvSpPr txBox="1"/>
          <p:nvPr/>
        </p:nvSpPr>
        <p:spPr>
          <a:xfrm>
            <a:off x="20292818" y="8195082"/>
            <a:ext cx="3315382" cy="400110"/>
          </a:xfrm>
          <a:prstGeom prst="rect">
            <a:avLst/>
          </a:prstGeom>
          <a:noFill/>
        </p:spPr>
        <p:txBody>
          <a:bodyPr wrap="square">
            <a:spAutoFit/>
          </a:bodyPr>
          <a:lstStyle/>
          <a:p>
            <a:pPr algn="ctr"/>
            <a:r>
              <a:rPr lang="en-US" altLang="zh-CN" sz="2000" dirty="0">
                <a:solidFill>
                  <a:srgbClr val="000000"/>
                </a:solidFill>
                <a:latin typeface="Microsoft YaHei" panose="020B0503020204020204" pitchFamily="34" charset="-122"/>
                <a:ea typeface="Microsoft YaHei" panose="020B0503020204020204" pitchFamily="34" charset="-122"/>
              </a:rPr>
              <a:t>Latency</a:t>
            </a:r>
            <a:r>
              <a:rPr lang="zh-CN" altLang="en-US" sz="2000" dirty="0">
                <a:solidFill>
                  <a:srgbClr val="000000"/>
                </a:solidFill>
                <a:latin typeface="Microsoft YaHei" panose="020B0503020204020204" pitchFamily="34" charset="-122"/>
                <a:ea typeface="Microsoft YaHei" panose="020B0503020204020204" pitchFamily="34" charset="-122"/>
              </a:rPr>
              <a:t> </a:t>
            </a:r>
            <a:r>
              <a:rPr lang="en-US" altLang="zh-CN" sz="2000" dirty="0">
                <a:solidFill>
                  <a:srgbClr val="000000"/>
                </a:solidFill>
                <a:latin typeface="Microsoft YaHei" panose="020B0503020204020204" pitchFamily="34" charset="-122"/>
                <a:ea typeface="Microsoft YaHei" panose="020B0503020204020204" pitchFamily="34" charset="-122"/>
              </a:rPr>
              <a:t>1-3%</a:t>
            </a:r>
            <a:r>
              <a:rPr lang="zh-CN" altLang="en-US" sz="2000" dirty="0">
                <a:solidFill>
                  <a:srgbClr val="000000"/>
                </a:solidFill>
                <a:latin typeface="Microsoft YaHei" panose="020B0503020204020204" pitchFamily="34" charset="-122"/>
                <a:ea typeface="Microsoft YaHei" panose="020B0503020204020204" pitchFamily="34" charset="-122"/>
              </a:rPr>
              <a:t> </a:t>
            </a:r>
            <a:r>
              <a:rPr lang="en-US" altLang="zh-CN" sz="2000" dirty="0">
                <a:solidFill>
                  <a:srgbClr val="000000"/>
                </a:solidFill>
                <a:latin typeface="Microsoft YaHei" panose="020B0503020204020204" pitchFamily="34" charset="-122"/>
                <a:ea typeface="Microsoft YaHei" panose="020B0503020204020204" pitchFamily="34" charset="-122"/>
              </a:rPr>
              <a:t> Cost</a:t>
            </a:r>
            <a:r>
              <a:rPr lang="zh-CN" altLang="en-US" sz="2000" dirty="0">
                <a:solidFill>
                  <a:srgbClr val="000000"/>
                </a:solidFill>
                <a:latin typeface="Microsoft YaHei" panose="020B0503020204020204" pitchFamily="34" charset="-122"/>
                <a:ea typeface="Microsoft YaHei" panose="020B0503020204020204" pitchFamily="34" charset="-122"/>
              </a:rPr>
              <a:t> </a:t>
            </a:r>
            <a:r>
              <a:rPr lang="en-US" altLang="zh-CN" sz="2000" dirty="0">
                <a:solidFill>
                  <a:srgbClr val="000000"/>
                </a:solidFill>
                <a:latin typeface="Microsoft YaHei" panose="020B0503020204020204" pitchFamily="34" charset="-122"/>
                <a:ea typeface="Microsoft YaHei" panose="020B0503020204020204" pitchFamily="34" charset="-122"/>
              </a:rPr>
              <a:t>1-3%</a:t>
            </a:r>
          </a:p>
        </p:txBody>
      </p:sp>
      <p:sp>
        <p:nvSpPr>
          <p:cNvPr id="344" name="文本框 343">
            <a:extLst>
              <a:ext uri="{FF2B5EF4-FFF2-40B4-BE49-F238E27FC236}">
                <a16:creationId xmlns:a16="http://schemas.microsoft.com/office/drawing/2014/main" id="{2E7810E1-9471-6633-3C56-268AEC250D8E}"/>
              </a:ext>
            </a:extLst>
          </p:cNvPr>
          <p:cNvSpPr txBox="1"/>
          <p:nvPr/>
        </p:nvSpPr>
        <p:spPr>
          <a:xfrm>
            <a:off x="17923998" y="8233913"/>
            <a:ext cx="2607116" cy="707886"/>
          </a:xfrm>
          <a:prstGeom prst="rect">
            <a:avLst/>
          </a:prstGeom>
          <a:noFill/>
        </p:spPr>
        <p:txBody>
          <a:bodyPr wrap="square">
            <a:spAutoFit/>
          </a:bodyPr>
          <a:lstStyle/>
          <a:p>
            <a:pPr algn="ctr"/>
            <a:r>
              <a:rPr lang="en-US" altLang="zh-CN" sz="2000" dirty="0">
                <a:latin typeface="Microsoft YaHei" panose="020B0503020204020204" pitchFamily="34" charset="-122"/>
                <a:ea typeface="Microsoft YaHei" panose="020B0503020204020204" pitchFamily="34" charset="-122"/>
              </a:rPr>
              <a:t>Latency</a:t>
            </a:r>
            <a:r>
              <a:rPr lang="zh-CN" altLang="en-US" sz="2000" dirty="0">
                <a:latin typeface="Microsoft YaHei" panose="020B0503020204020204" pitchFamily="34" charset="-122"/>
                <a:ea typeface="Microsoft YaHei" panose="020B0503020204020204" pitchFamily="34" charset="-122"/>
              </a:rPr>
              <a:t> </a:t>
            </a:r>
            <a:r>
              <a:rPr lang="en-US" altLang="zh-CN" sz="2000" dirty="0">
                <a:latin typeface="Microsoft YaHei" panose="020B0503020204020204" pitchFamily="34" charset="-122"/>
                <a:ea typeface="Microsoft YaHei" panose="020B0503020204020204" pitchFamily="34" charset="-122"/>
              </a:rPr>
              <a:t>&lt; 1%</a:t>
            </a:r>
            <a:r>
              <a:rPr lang="zh-CN" altLang="en-US" sz="2000" dirty="0">
                <a:solidFill>
                  <a:srgbClr val="FF0000"/>
                </a:solidFill>
                <a:latin typeface="Microsoft YaHei" panose="020B0503020204020204" pitchFamily="34" charset="-122"/>
                <a:ea typeface="Microsoft YaHei" panose="020B0503020204020204" pitchFamily="34" charset="-122"/>
              </a:rPr>
              <a:t> </a:t>
            </a:r>
            <a:r>
              <a:rPr lang="en-US" altLang="zh-CN" sz="2000" dirty="0">
                <a:solidFill>
                  <a:srgbClr val="FF0000"/>
                </a:solidFill>
                <a:latin typeface="Microsoft YaHei" panose="020B0503020204020204" pitchFamily="34" charset="-122"/>
                <a:ea typeface="Microsoft YaHei" panose="020B0503020204020204" pitchFamily="34" charset="-122"/>
              </a:rPr>
              <a:t> </a:t>
            </a:r>
          </a:p>
          <a:p>
            <a:pPr algn="ctr"/>
            <a:r>
              <a:rPr lang="en-US" altLang="zh-CN" sz="2000" dirty="0">
                <a:latin typeface="Microsoft YaHei" panose="020B0503020204020204" pitchFamily="34" charset="-122"/>
                <a:ea typeface="Microsoft YaHei" panose="020B0503020204020204" pitchFamily="34" charset="-122"/>
              </a:rPr>
              <a:t>Cost &lt; 1%</a:t>
            </a:r>
            <a:endParaRPr lang="en-US" altLang="zh-CN" sz="2000" dirty="0">
              <a:solidFill>
                <a:srgbClr val="FF0000"/>
              </a:solidFill>
              <a:latin typeface="Microsoft YaHei" panose="020B0503020204020204" pitchFamily="34" charset="-122"/>
              <a:ea typeface="Microsoft YaHei" panose="020B0503020204020204" pitchFamily="34" charset="-122"/>
            </a:endParaRPr>
          </a:p>
        </p:txBody>
      </p:sp>
      <p:pic>
        <p:nvPicPr>
          <p:cNvPr id="345" name="图片 344">
            <a:extLst>
              <a:ext uri="{FF2B5EF4-FFF2-40B4-BE49-F238E27FC236}">
                <a16:creationId xmlns:a16="http://schemas.microsoft.com/office/drawing/2014/main" id="{45C14AC9-78A0-18C4-222D-E01F96A68126}"/>
              </a:ext>
            </a:extLst>
          </p:cNvPr>
          <p:cNvPicPr>
            <a:picLocks noChangeAspect="1"/>
          </p:cNvPicPr>
          <p:nvPr/>
        </p:nvPicPr>
        <p:blipFill>
          <a:blip r:embed="rId3"/>
          <a:stretch>
            <a:fillRect/>
          </a:stretch>
        </p:blipFill>
        <p:spPr>
          <a:xfrm>
            <a:off x="770713" y="5016128"/>
            <a:ext cx="889000" cy="889000"/>
          </a:xfrm>
          <a:prstGeom prst="rect">
            <a:avLst/>
          </a:prstGeom>
        </p:spPr>
      </p:pic>
      <p:sp>
        <p:nvSpPr>
          <p:cNvPr id="284" name="TextBox 14">
            <a:extLst>
              <a:ext uri="{FF2B5EF4-FFF2-40B4-BE49-F238E27FC236}">
                <a16:creationId xmlns:a16="http://schemas.microsoft.com/office/drawing/2014/main" id="{55CD19C0-DBEA-2047-391A-5C284DF049B2}"/>
              </a:ext>
            </a:extLst>
          </p:cNvPr>
          <p:cNvSpPr txBox="1"/>
          <p:nvPr/>
        </p:nvSpPr>
        <p:spPr>
          <a:xfrm>
            <a:off x="8501193" y="3612921"/>
            <a:ext cx="9326880" cy="511668"/>
          </a:xfrm>
          <a:prstGeom prst="rect">
            <a:avLst/>
          </a:prstGeom>
          <a:noFill/>
        </p:spPr>
        <p:txBody>
          <a:bodyPr wrap="square" lIns="60000" tIns="40000" rIns="60000" bIns="40000" anchor="ctr">
            <a:spAutoFit/>
          </a:bodyPr>
          <a:lstStyle/>
          <a:p>
            <a:r>
              <a:rPr lang="en-US" sz="2800" b="1" dirty="0">
                <a:solidFill>
                  <a:srgbClr val="000000"/>
                </a:solidFill>
                <a:latin typeface="Microsoft YaHei" panose="020B0503020204020204" pitchFamily="34" charset="-122"/>
                <a:ea typeface="Microsoft YaHei" panose="020B0503020204020204" pitchFamily="34" charset="-122"/>
              </a:rPr>
              <a:t>LLM Inference Engine (Prefill + Decode)</a:t>
            </a:r>
            <a:endParaRPr sz="2800" b="1" dirty="0">
              <a:solidFill>
                <a:srgbClr val="0000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90967168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6DE71-7185-1840-E597-EE1DBFFB0683}"/>
            </a:ext>
          </a:extLst>
        </p:cNvPr>
        <p:cNvGrpSpPr/>
        <p:nvPr/>
      </p:nvGrpSpPr>
      <p:grpSpPr>
        <a:xfrm>
          <a:off x="0" y="0"/>
          <a:ext cx="0" cy="0"/>
          <a:chOff x="0" y="0"/>
          <a:chExt cx="0" cy="0"/>
        </a:xfrm>
      </p:grpSpPr>
      <p:sp>
        <p:nvSpPr>
          <p:cNvPr id="256" name="例:这里是标题标题标题">
            <a:extLst>
              <a:ext uri="{FF2B5EF4-FFF2-40B4-BE49-F238E27FC236}">
                <a16:creationId xmlns:a16="http://schemas.microsoft.com/office/drawing/2014/main" id="{872BE737-8193-9D83-7238-EBA87B5C97ED}"/>
              </a:ext>
            </a:extLst>
          </p:cNvPr>
          <p:cNvSpPr txBox="1"/>
          <p:nvPr/>
        </p:nvSpPr>
        <p:spPr>
          <a:xfrm>
            <a:off x="898358" y="1575657"/>
            <a:ext cx="22779789" cy="115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576" tIns="22576" rIns="22576" bIns="22576" anchor="ctr">
            <a:spAutoFit/>
          </a:bodyPr>
          <a:lstStyle>
            <a:lvl1pPr defTabSz="366887">
              <a:defRPr sz="8000">
                <a:solidFill>
                  <a:srgbClr val="1E1E1E"/>
                </a:solidFill>
                <a:latin typeface="Alibaba PuHuiTi 2 55 Regular"/>
                <a:ea typeface="Alibaba PuHuiTi 2 55 Regular"/>
                <a:cs typeface="Alibaba PuHuiTi 2 55 Regular"/>
                <a:sym typeface="Alibaba PuHuiTi 2 55 Regular"/>
              </a:defRPr>
            </a:lvl1pPr>
          </a:lstStyle>
          <a:p>
            <a:r>
              <a:rPr lang="en" sz="7200" dirty="0">
                <a:solidFill>
                  <a:srgbClr val="FF6B06"/>
                </a:solidFill>
                <a:latin typeface="+mj-lt"/>
                <a:ea typeface="STKaiti" panose="02010600040101010101" pitchFamily="2" charset="-122"/>
              </a:rPr>
              <a:t>The Rise of Sparse Mixture-of-Experts (</a:t>
            </a:r>
            <a:r>
              <a:rPr lang="en" sz="7200" dirty="0" err="1">
                <a:solidFill>
                  <a:srgbClr val="FF6B06"/>
                </a:solidFill>
                <a:latin typeface="+mj-lt"/>
                <a:ea typeface="STKaiti" panose="02010600040101010101" pitchFamily="2" charset="-122"/>
              </a:rPr>
              <a:t>MoE</a:t>
            </a:r>
            <a:r>
              <a:rPr lang="en" sz="7200" dirty="0">
                <a:solidFill>
                  <a:srgbClr val="FF6B06"/>
                </a:solidFill>
                <a:latin typeface="+mj-lt"/>
                <a:ea typeface="STKaiti" panose="02010600040101010101" pitchFamily="2" charset="-122"/>
              </a:rPr>
              <a:t>)</a:t>
            </a:r>
          </a:p>
        </p:txBody>
      </p:sp>
      <p:graphicFrame>
        <p:nvGraphicFramePr>
          <p:cNvPr id="7" name="表格 6">
            <a:extLst>
              <a:ext uri="{FF2B5EF4-FFF2-40B4-BE49-F238E27FC236}">
                <a16:creationId xmlns:a16="http://schemas.microsoft.com/office/drawing/2014/main" id="{777473A7-ACF7-3507-874C-802554D0CABE}"/>
              </a:ext>
            </a:extLst>
          </p:cNvPr>
          <p:cNvGraphicFramePr>
            <a:graphicFrameLocks noGrp="1"/>
          </p:cNvGraphicFramePr>
          <p:nvPr>
            <p:extLst>
              <p:ext uri="{D42A27DB-BD31-4B8C-83A1-F6EECF244321}">
                <p14:modId xmlns:p14="http://schemas.microsoft.com/office/powerpoint/2010/main" val="460789839"/>
              </p:ext>
            </p:extLst>
          </p:nvPr>
        </p:nvGraphicFramePr>
        <p:xfrm>
          <a:off x="12440993" y="5539029"/>
          <a:ext cx="10959922" cy="6913735"/>
        </p:xfrm>
        <a:graphic>
          <a:graphicData uri="http://schemas.openxmlformats.org/drawingml/2006/table">
            <a:tbl>
              <a:tblPr/>
              <a:tblGrid>
                <a:gridCol w="2015465">
                  <a:extLst>
                    <a:ext uri="{9D8B030D-6E8A-4147-A177-3AD203B41FA5}">
                      <a16:colId xmlns:a16="http://schemas.microsoft.com/office/drawing/2014/main" val="3111510398"/>
                    </a:ext>
                  </a:extLst>
                </a:gridCol>
                <a:gridCol w="1951228">
                  <a:extLst>
                    <a:ext uri="{9D8B030D-6E8A-4147-A177-3AD203B41FA5}">
                      <a16:colId xmlns:a16="http://schemas.microsoft.com/office/drawing/2014/main" val="492485499"/>
                    </a:ext>
                  </a:extLst>
                </a:gridCol>
                <a:gridCol w="1640710">
                  <a:extLst>
                    <a:ext uri="{9D8B030D-6E8A-4147-A177-3AD203B41FA5}">
                      <a16:colId xmlns:a16="http://schemas.microsoft.com/office/drawing/2014/main" val="3070915832"/>
                    </a:ext>
                  </a:extLst>
                </a:gridCol>
                <a:gridCol w="1529291">
                  <a:extLst>
                    <a:ext uri="{9D8B030D-6E8A-4147-A177-3AD203B41FA5}">
                      <a16:colId xmlns:a16="http://schemas.microsoft.com/office/drawing/2014/main" val="1702143942"/>
                    </a:ext>
                  </a:extLst>
                </a:gridCol>
                <a:gridCol w="1913145">
                  <a:extLst>
                    <a:ext uri="{9D8B030D-6E8A-4147-A177-3AD203B41FA5}">
                      <a16:colId xmlns:a16="http://schemas.microsoft.com/office/drawing/2014/main" val="1477176227"/>
                    </a:ext>
                  </a:extLst>
                </a:gridCol>
                <a:gridCol w="1910083">
                  <a:extLst>
                    <a:ext uri="{9D8B030D-6E8A-4147-A177-3AD203B41FA5}">
                      <a16:colId xmlns:a16="http://schemas.microsoft.com/office/drawing/2014/main" val="1033533375"/>
                    </a:ext>
                  </a:extLst>
                </a:gridCol>
              </a:tblGrid>
              <a:tr h="784747">
                <a:tc>
                  <a:txBody>
                    <a:bodyPr/>
                    <a:lstStyle/>
                    <a:p>
                      <a:pPr algn="ctr" fontAlgn="ctr"/>
                      <a:r>
                        <a:rPr lang="en" sz="2400" b="1" i="0" u="none" strike="noStrike" dirty="0">
                          <a:solidFill>
                            <a:srgbClr val="FFFFFF"/>
                          </a:solidFill>
                          <a:effectLst/>
                          <a:latin typeface="Arial" panose="020B0604020202020204" pitchFamily="34" charset="0"/>
                          <a:ea typeface="宋体" panose="02010600030101010101" pitchFamily="2" charset="-122"/>
                        </a:rPr>
                        <a:t>Model </a:t>
                      </a:r>
                      <a:br>
                        <a:rPr lang="en" sz="2400" b="1" i="0" u="none" strike="noStrike" dirty="0">
                          <a:solidFill>
                            <a:srgbClr val="FFFFFF"/>
                          </a:solidFill>
                          <a:effectLst/>
                          <a:latin typeface="Arial" panose="020B0604020202020204" pitchFamily="34" charset="0"/>
                          <a:ea typeface="宋体" panose="02010600030101010101" pitchFamily="2" charset="-122"/>
                        </a:rPr>
                      </a:br>
                      <a:r>
                        <a:rPr lang="en" sz="2400" b="1" i="0" u="none" strike="noStrike" dirty="0">
                          <a:solidFill>
                            <a:srgbClr val="FFFFFF"/>
                          </a:solidFill>
                          <a:effectLst/>
                          <a:latin typeface="Arial" panose="020B0604020202020204" pitchFamily="34" charset="0"/>
                          <a:ea typeface="宋体" panose="02010600030101010101" pitchFamily="2" charset="-122"/>
                        </a:rPr>
                        <a:t>Name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5496"/>
                    </a:solidFill>
                  </a:tcPr>
                </a:tc>
                <a:tc>
                  <a:txBody>
                    <a:bodyPr/>
                    <a:lstStyle/>
                    <a:p>
                      <a:pPr algn="ctr" fontAlgn="ctr"/>
                      <a:r>
                        <a:rPr lang="en" sz="2400" b="1" i="0" u="none" strike="noStrike" dirty="0">
                          <a:solidFill>
                            <a:srgbClr val="FFFFFF"/>
                          </a:solidFill>
                          <a:effectLst/>
                          <a:latin typeface="Arial" panose="020B0604020202020204" pitchFamily="34" charset="0"/>
                          <a:ea typeface="宋体" panose="02010600030101010101" pitchFamily="2" charset="-122"/>
                        </a:rPr>
                        <a:t>Organization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5496"/>
                    </a:solidFill>
                  </a:tcPr>
                </a:tc>
                <a:tc>
                  <a:txBody>
                    <a:bodyPr/>
                    <a:lstStyle/>
                    <a:p>
                      <a:pPr algn="ctr" fontAlgn="ctr"/>
                      <a:r>
                        <a:rPr lang="en" sz="2400" b="1" i="0" u="none" strike="noStrike" dirty="0">
                          <a:solidFill>
                            <a:srgbClr val="FFFFFF"/>
                          </a:solidFill>
                          <a:effectLst/>
                          <a:latin typeface="Arial" panose="020B0604020202020204" pitchFamily="34" charset="0"/>
                          <a:ea typeface="宋体" panose="02010600030101010101" pitchFamily="2" charset="-122"/>
                        </a:rPr>
                        <a:t>Release Date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5496"/>
                    </a:solidFill>
                  </a:tcPr>
                </a:tc>
                <a:tc>
                  <a:txBody>
                    <a:bodyPr/>
                    <a:lstStyle/>
                    <a:p>
                      <a:pPr algn="ctr" fontAlgn="ctr"/>
                      <a:r>
                        <a:rPr lang="en" sz="2400" b="1" i="0" u="none" strike="noStrike" dirty="0">
                          <a:solidFill>
                            <a:srgbClr val="FFFFFF"/>
                          </a:solidFill>
                          <a:effectLst/>
                          <a:latin typeface="Arial" panose="020B0604020202020204" pitchFamily="34" charset="0"/>
                          <a:ea typeface="宋体" panose="02010600030101010101" pitchFamily="2" charset="-122"/>
                        </a:rPr>
                        <a:t>Total Params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5496"/>
                    </a:solidFill>
                  </a:tcPr>
                </a:tc>
                <a:tc>
                  <a:txBody>
                    <a:bodyPr/>
                    <a:lstStyle/>
                    <a:p>
                      <a:pPr algn="ctr" fontAlgn="ctr"/>
                      <a:r>
                        <a:rPr lang="en" sz="2400" b="1" i="0" u="none" strike="noStrike" dirty="0">
                          <a:solidFill>
                            <a:srgbClr val="FFFFFF"/>
                          </a:solidFill>
                          <a:effectLst/>
                          <a:latin typeface="Arial" panose="020B0604020202020204" pitchFamily="34" charset="0"/>
                          <a:ea typeface="宋体" panose="02010600030101010101" pitchFamily="2" charset="-122"/>
                        </a:rPr>
                        <a:t>Active Params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5496"/>
                    </a:solidFill>
                  </a:tcPr>
                </a:tc>
                <a:tc>
                  <a:txBody>
                    <a:bodyPr/>
                    <a:lstStyle/>
                    <a:p>
                      <a:pPr algn="ctr" fontAlgn="ctr"/>
                      <a:r>
                        <a:rPr lang="en" sz="2400" b="1" i="0" u="none" strike="noStrike" dirty="0">
                          <a:solidFill>
                            <a:srgbClr val="FFFFFF"/>
                          </a:solidFill>
                          <a:effectLst/>
                          <a:latin typeface="Arial" panose="020B0604020202020204" pitchFamily="34" charset="0"/>
                          <a:ea typeface="宋体" panose="02010600030101010101" pitchFamily="2" charset="-122"/>
                        </a:rPr>
                        <a:t>Architecture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5496"/>
                    </a:solidFill>
                  </a:tcPr>
                </a:tc>
                <a:extLst>
                  <a:ext uri="{0D108BD9-81ED-4DB2-BD59-A6C34878D82A}">
                    <a16:rowId xmlns:a16="http://schemas.microsoft.com/office/drawing/2014/main" val="1039921430"/>
                  </a:ext>
                </a:extLst>
              </a:tr>
              <a:tr h="747438">
                <a:tc>
                  <a:txBody>
                    <a:bodyPr/>
                    <a:lstStyle/>
                    <a:p>
                      <a:pPr algn="ctr" fontAlgn="ctr"/>
                      <a:r>
                        <a:rPr lang="en" sz="2000" b="0" i="0" u="none" strike="noStrike" dirty="0" err="1">
                          <a:solidFill>
                            <a:srgbClr val="000000"/>
                          </a:solidFill>
                          <a:effectLst/>
                          <a:latin typeface="Arial" panose="020B0604020202020204" pitchFamily="34" charset="0"/>
                          <a:ea typeface="宋体" panose="02010600030101010101" pitchFamily="2" charset="-122"/>
                        </a:rPr>
                        <a:t>Qwen</a:t>
                      </a:r>
                      <a:r>
                        <a:rPr lang="en" sz="2000" b="0" i="0" u="none" strike="noStrike" dirty="0">
                          <a:solidFill>
                            <a:srgbClr val="000000"/>
                          </a:solidFill>
                          <a:effectLst/>
                          <a:latin typeface="Arial" panose="020B0604020202020204" pitchFamily="34" charset="0"/>
                          <a:ea typeface="宋体" panose="02010600030101010101" pitchFamily="2" charset="-122"/>
                        </a:rPr>
                        <a:t> 3.5</a:t>
                      </a:r>
                      <a:br>
                        <a:rPr lang="en" sz="2000" b="0" i="0" u="none" strike="noStrike" dirty="0">
                          <a:solidFill>
                            <a:srgbClr val="000000"/>
                          </a:solidFill>
                          <a:effectLst/>
                          <a:latin typeface="Arial" panose="020B0604020202020204" pitchFamily="34" charset="0"/>
                          <a:ea typeface="宋体" panose="02010600030101010101" pitchFamily="2" charset="-122"/>
                        </a:rPr>
                      </a:br>
                      <a:r>
                        <a:rPr lang="en" sz="2000" b="0" i="0" u="none" strike="noStrike" dirty="0">
                          <a:solidFill>
                            <a:srgbClr val="000000"/>
                          </a:solidFill>
                          <a:effectLst/>
                          <a:latin typeface="Arial" panose="020B0604020202020204" pitchFamily="34" charset="0"/>
                          <a:ea typeface="宋体" panose="02010600030101010101" pitchFamily="2" charset="-122"/>
                        </a:rPr>
                        <a:t>(</a:t>
                      </a:r>
                      <a:r>
                        <a:rPr lang="en-US" altLang="zh-CN" sz="2000" b="0" i="0" u="none" strike="noStrike" dirty="0">
                          <a:solidFill>
                            <a:srgbClr val="000000"/>
                          </a:solidFill>
                          <a:effectLst/>
                          <a:latin typeface="Arial" panose="020B0604020202020204" pitchFamily="34" charset="0"/>
                          <a:ea typeface="宋体" panose="02010600030101010101" pitchFamily="2" charset="-122"/>
                        </a:rPr>
                        <a:t>397</a:t>
                      </a:r>
                      <a:r>
                        <a:rPr lang="en" sz="2000" b="0" i="0" u="none" strike="noStrike" dirty="0">
                          <a:solidFill>
                            <a:srgbClr val="000000"/>
                          </a:solidFill>
                          <a:effectLst/>
                          <a:latin typeface="Arial" panose="020B0604020202020204" pitchFamily="34" charset="0"/>
                          <a:ea typeface="宋体" panose="02010600030101010101" pitchFamily="2" charset="-122"/>
                        </a:rPr>
                        <a:t>B-</a:t>
                      </a:r>
                      <a:r>
                        <a:rPr lang="en" sz="2000" b="0" i="0" u="none" strike="noStrike" dirty="0" err="1">
                          <a:solidFill>
                            <a:srgbClr val="000000"/>
                          </a:solidFill>
                          <a:effectLst/>
                          <a:latin typeface="Arial" panose="020B0604020202020204" pitchFamily="34" charset="0"/>
                          <a:ea typeface="宋体" panose="02010600030101010101" pitchFamily="2" charset="-122"/>
                        </a:rPr>
                        <a:t>MoE</a:t>
                      </a:r>
                      <a:r>
                        <a:rPr lang="en" sz="2000" b="0" i="0" u="none" strike="noStrike" dirty="0">
                          <a:solidFill>
                            <a:srgbClr val="000000"/>
                          </a:solidFill>
                          <a:effectLst/>
                          <a:latin typeface="Arial" panose="020B0604020202020204" pitchFamily="34" charset="0"/>
                          <a:ea typeface="宋体" panose="02010600030101010101" pitchFamily="2" charset="-122"/>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 sz="2000" b="0" i="0" u="none" strike="noStrike" dirty="0">
                          <a:solidFill>
                            <a:srgbClr val="000000"/>
                          </a:solidFill>
                          <a:effectLst/>
                          <a:latin typeface="Arial" panose="020B0604020202020204" pitchFamily="34" charset="0"/>
                          <a:ea typeface="宋体" panose="02010600030101010101" pitchFamily="2" charset="-122"/>
                        </a:rPr>
                        <a:t>Alibaba </a:t>
                      </a:r>
                      <a:r>
                        <a:rPr lang="en" sz="2000" b="0" i="0" u="none" strike="noStrike" dirty="0" err="1">
                          <a:solidFill>
                            <a:srgbClr val="000000"/>
                          </a:solidFill>
                          <a:effectLst/>
                          <a:latin typeface="Arial" panose="020B0604020202020204" pitchFamily="34" charset="0"/>
                          <a:ea typeface="宋体" panose="02010600030101010101" pitchFamily="2" charset="-122"/>
                        </a:rPr>
                        <a:t>Qwen</a:t>
                      </a:r>
                      <a:endParaRPr lang="en" sz="2000" b="0" i="0" u="none" strike="noStrike" dirty="0">
                        <a:solidFill>
                          <a:srgbClr val="000000"/>
                        </a:solidFill>
                        <a:effectLst/>
                        <a:latin typeface="Arial" panose="020B0604020202020204" pitchFamily="34" charset="0"/>
                        <a:ea typeface="宋体" panose="02010600030101010101" pitchFamily="2"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 sz="2000" b="0" i="0" u="none" strike="noStrike" dirty="0">
                          <a:solidFill>
                            <a:srgbClr val="000000"/>
                          </a:solidFill>
                          <a:effectLst/>
                          <a:latin typeface="Arial" panose="020B0604020202020204" pitchFamily="34" charset="0"/>
                          <a:ea typeface="宋体" panose="02010600030101010101" pitchFamily="2" charset="-122"/>
                        </a:rPr>
                        <a:t>Feb 2026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altLang="zh-CN" sz="2000" b="0" i="0" u="none" strike="noStrike" dirty="0">
                          <a:solidFill>
                            <a:srgbClr val="000000"/>
                          </a:solidFill>
                          <a:effectLst/>
                          <a:latin typeface="Arial" panose="020B0604020202020204" pitchFamily="34" charset="0"/>
                          <a:ea typeface="宋体" panose="02010600030101010101" pitchFamily="2" charset="-122"/>
                        </a:rPr>
                        <a:t>397</a:t>
                      </a:r>
                      <a:r>
                        <a:rPr lang="en" sz="2000" b="0" i="0" u="none" strike="noStrike" dirty="0">
                          <a:solidFill>
                            <a:srgbClr val="000000"/>
                          </a:solidFill>
                          <a:effectLst/>
                          <a:latin typeface="Arial" panose="020B0604020202020204" pitchFamily="34" charset="0"/>
                          <a:ea typeface="宋体" panose="02010600030101010101" pitchFamily="2" charset="-122"/>
                        </a:rPr>
                        <a:t>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altLang="zh-CN" sz="2000" b="0" i="0" u="none" strike="noStrike" dirty="0">
                          <a:solidFill>
                            <a:srgbClr val="000000"/>
                          </a:solidFill>
                          <a:effectLst/>
                          <a:latin typeface="Arial" panose="020B0604020202020204" pitchFamily="34" charset="0"/>
                          <a:ea typeface="宋体" panose="02010600030101010101" pitchFamily="2" charset="-122"/>
                        </a:rPr>
                        <a:t>17</a:t>
                      </a:r>
                      <a:r>
                        <a:rPr lang="en" sz="2000" b="0" i="0" u="none" strike="noStrike" dirty="0">
                          <a:solidFill>
                            <a:srgbClr val="000000"/>
                          </a:solidFill>
                          <a:effectLst/>
                          <a:latin typeface="Arial" panose="020B0604020202020204" pitchFamily="34" charset="0"/>
                          <a:ea typeface="宋体" panose="02010600030101010101" pitchFamily="2" charset="-122"/>
                        </a:rPr>
                        <a:t>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 sz="2000" b="0" i="0" u="none" strike="noStrike" dirty="0" err="1">
                          <a:solidFill>
                            <a:srgbClr val="000000"/>
                          </a:solidFill>
                          <a:effectLst/>
                          <a:latin typeface="Arial" panose="020B0604020202020204" pitchFamily="34" charset="0"/>
                          <a:ea typeface="宋体" panose="02010600030101010101" pitchFamily="2" charset="-122"/>
                        </a:rPr>
                        <a:t>MoE</a:t>
                      </a:r>
                      <a:endParaRPr lang="en" sz="2000" b="0" i="0" u="none" strike="noStrike" dirty="0">
                        <a:solidFill>
                          <a:srgbClr val="000000"/>
                        </a:solidFill>
                        <a:effectLst/>
                        <a:latin typeface="Arial" panose="020B0604020202020204" pitchFamily="34" charset="0"/>
                        <a:ea typeface="宋体" panose="02010600030101010101" pitchFamily="2"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091605722"/>
                  </a:ext>
                </a:extLst>
              </a:tr>
              <a:tr h="896925">
                <a:tc>
                  <a:txBody>
                    <a:bodyPr/>
                    <a:lstStyle/>
                    <a:p>
                      <a:pPr algn="ctr" fontAlgn="ctr"/>
                      <a:r>
                        <a:rPr lang="en" sz="2000" b="0" i="0" u="none" strike="noStrike" dirty="0" err="1">
                          <a:solidFill>
                            <a:srgbClr val="000000"/>
                          </a:solidFill>
                          <a:effectLst/>
                          <a:latin typeface="Arial" panose="020B0604020202020204" pitchFamily="34" charset="0"/>
                          <a:ea typeface="宋体" panose="02010600030101010101" pitchFamily="2" charset="-122"/>
                        </a:rPr>
                        <a:t>Qwen</a:t>
                      </a:r>
                      <a:r>
                        <a:rPr lang="en" sz="2000" b="0" i="0" u="none" strike="noStrike" dirty="0">
                          <a:solidFill>
                            <a:srgbClr val="000000"/>
                          </a:solidFill>
                          <a:effectLst/>
                          <a:latin typeface="Arial" panose="020B0604020202020204" pitchFamily="34" charset="0"/>
                          <a:ea typeface="宋体" panose="02010600030101010101" pitchFamily="2" charset="-122"/>
                        </a:rPr>
                        <a:t> 3.6</a:t>
                      </a:r>
                      <a:br>
                        <a:rPr lang="en" sz="2000" b="0" i="0" u="none" strike="noStrike" dirty="0">
                          <a:solidFill>
                            <a:srgbClr val="000000"/>
                          </a:solidFill>
                          <a:effectLst/>
                          <a:latin typeface="Arial" panose="020B0604020202020204" pitchFamily="34" charset="0"/>
                          <a:ea typeface="宋体" panose="02010600030101010101" pitchFamily="2" charset="-122"/>
                        </a:rPr>
                      </a:br>
                      <a:r>
                        <a:rPr lang="en" sz="2000" b="0" i="0" u="none" strike="noStrike" dirty="0">
                          <a:solidFill>
                            <a:srgbClr val="000000"/>
                          </a:solidFill>
                          <a:effectLst/>
                          <a:latin typeface="Arial" panose="020B0604020202020204" pitchFamily="34" charset="0"/>
                          <a:ea typeface="宋体" panose="02010600030101010101" pitchFamily="2" charset="-122"/>
                        </a:rPr>
                        <a:t>(35B-A3B)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dirty="0">
                          <a:solidFill>
                            <a:srgbClr val="000000"/>
                          </a:solidFill>
                          <a:effectLst/>
                          <a:latin typeface="Arial" panose="020B0604020202020204" pitchFamily="34" charset="0"/>
                          <a:ea typeface="宋体" panose="02010600030101010101" pitchFamily="2" charset="-122"/>
                        </a:rPr>
                        <a:t>Alibaba </a:t>
                      </a:r>
                      <a:r>
                        <a:rPr lang="en" sz="2000" b="0" i="0" u="none" strike="noStrike" dirty="0" err="1">
                          <a:solidFill>
                            <a:srgbClr val="000000"/>
                          </a:solidFill>
                          <a:effectLst/>
                          <a:latin typeface="Arial" panose="020B0604020202020204" pitchFamily="34" charset="0"/>
                          <a:ea typeface="宋体" panose="02010600030101010101" pitchFamily="2" charset="-122"/>
                        </a:rPr>
                        <a:t>Qwen</a:t>
                      </a:r>
                      <a:endParaRPr lang="en" sz="2000" b="0" i="0" u="none" strike="noStrike" dirty="0">
                        <a:solidFill>
                          <a:srgbClr val="000000"/>
                        </a:solidFill>
                        <a:effectLst/>
                        <a:latin typeface="Arial" panose="020B0604020202020204" pitchFamily="34" charset="0"/>
                        <a:ea typeface="宋体" panose="02010600030101010101" pitchFamily="2"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a:solidFill>
                            <a:srgbClr val="000000"/>
                          </a:solidFill>
                          <a:effectLst/>
                          <a:latin typeface="Arial" panose="020B0604020202020204" pitchFamily="34" charset="0"/>
                          <a:ea typeface="宋体" panose="02010600030101010101" pitchFamily="2" charset="-122"/>
                        </a:rPr>
                        <a:t>Apr 2026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dirty="0">
                          <a:solidFill>
                            <a:srgbClr val="000000"/>
                          </a:solidFill>
                          <a:effectLst/>
                          <a:latin typeface="Arial" panose="020B0604020202020204" pitchFamily="34" charset="0"/>
                          <a:ea typeface="宋体" panose="02010600030101010101" pitchFamily="2" charset="-122"/>
                        </a:rPr>
                        <a:t>35B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a:solidFill>
                            <a:srgbClr val="000000"/>
                          </a:solidFill>
                          <a:effectLst/>
                          <a:latin typeface="Arial" panose="020B0604020202020204" pitchFamily="34" charset="0"/>
                          <a:ea typeface="宋体" panose="02010600030101010101" pitchFamily="2" charset="-122"/>
                        </a:rPr>
                        <a:t>3B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dirty="0" err="1">
                          <a:solidFill>
                            <a:srgbClr val="000000"/>
                          </a:solidFill>
                          <a:effectLst/>
                          <a:latin typeface="Arial" panose="020B0604020202020204" pitchFamily="34" charset="0"/>
                          <a:ea typeface="宋体" panose="02010600030101010101" pitchFamily="2" charset="-122"/>
                        </a:rPr>
                        <a:t>MoE</a:t>
                      </a:r>
                      <a:endParaRPr lang="en" sz="2000" b="0" i="0" u="none" strike="noStrike" dirty="0">
                        <a:solidFill>
                          <a:srgbClr val="000000"/>
                        </a:solidFill>
                        <a:effectLst/>
                        <a:latin typeface="Arial" panose="020B0604020202020204" pitchFamily="34" charset="0"/>
                        <a:ea typeface="宋体" panose="02010600030101010101" pitchFamily="2"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19247270"/>
                  </a:ext>
                </a:extLst>
              </a:tr>
              <a:tr h="896925">
                <a:tc>
                  <a:txBody>
                    <a:bodyPr/>
                    <a:lstStyle/>
                    <a:p>
                      <a:pPr algn="ctr" fontAlgn="ctr"/>
                      <a:r>
                        <a:rPr lang="en" sz="2000" b="0" i="0" u="none" strike="noStrike">
                          <a:solidFill>
                            <a:srgbClr val="000000"/>
                          </a:solidFill>
                          <a:effectLst/>
                          <a:latin typeface="Arial" panose="020B0604020202020204" pitchFamily="34" charset="0"/>
                          <a:ea typeface="宋体" panose="02010600030101010101" pitchFamily="2" charset="-122"/>
                        </a:rPr>
                        <a:t>DeepSeek V4-Pro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 sz="2000" b="0" i="0" u="none" strike="noStrike" dirty="0" err="1">
                          <a:solidFill>
                            <a:srgbClr val="000000"/>
                          </a:solidFill>
                          <a:effectLst/>
                          <a:latin typeface="Arial" panose="020B0604020202020204" pitchFamily="34" charset="0"/>
                          <a:ea typeface="宋体" panose="02010600030101010101" pitchFamily="2" charset="-122"/>
                        </a:rPr>
                        <a:t>DeepSeek</a:t>
                      </a:r>
                      <a:endParaRPr lang="en" sz="2000" b="0" i="0" u="none" strike="noStrike" dirty="0">
                        <a:solidFill>
                          <a:srgbClr val="000000"/>
                        </a:solidFill>
                        <a:effectLst/>
                        <a:latin typeface="Arial" panose="020B0604020202020204" pitchFamily="34" charset="0"/>
                        <a:ea typeface="宋体" panose="02010600030101010101" pitchFamily="2"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 sz="2000" b="0" i="0" u="none" strike="noStrike">
                          <a:solidFill>
                            <a:srgbClr val="000000"/>
                          </a:solidFill>
                          <a:effectLst/>
                          <a:latin typeface="Arial" panose="020B0604020202020204" pitchFamily="34" charset="0"/>
                          <a:ea typeface="宋体" panose="02010600030101010101" pitchFamily="2" charset="-122"/>
                        </a:rPr>
                        <a:t>Apr 2026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 sz="2000" b="0" i="0" u="none" strike="noStrike" dirty="0">
                          <a:solidFill>
                            <a:srgbClr val="000000"/>
                          </a:solidFill>
                          <a:effectLst/>
                          <a:latin typeface="Arial" panose="020B0604020202020204" pitchFamily="34" charset="0"/>
                          <a:ea typeface="宋体" panose="02010600030101010101" pitchFamily="2" charset="-122"/>
                        </a:rPr>
                        <a:t>1.6T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 sz="2000" b="0" i="0" u="none" strike="noStrike" dirty="0">
                          <a:solidFill>
                            <a:srgbClr val="000000"/>
                          </a:solidFill>
                          <a:effectLst/>
                          <a:latin typeface="Arial" panose="020B0604020202020204" pitchFamily="34" charset="0"/>
                          <a:ea typeface="宋体" panose="02010600030101010101" pitchFamily="2" charset="-122"/>
                        </a:rPr>
                        <a:t>49B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 sz="2000" b="0" i="0" u="none" strike="noStrike" dirty="0" err="1">
                          <a:solidFill>
                            <a:srgbClr val="000000"/>
                          </a:solidFill>
                          <a:effectLst/>
                          <a:latin typeface="Arial" panose="020B0604020202020204" pitchFamily="34" charset="0"/>
                          <a:ea typeface="宋体" panose="02010600030101010101" pitchFamily="2" charset="-122"/>
                        </a:rPr>
                        <a:t>MoE</a:t>
                      </a:r>
                      <a:endParaRPr lang="en" sz="2000" b="0" i="0" u="none" strike="noStrike" dirty="0">
                        <a:solidFill>
                          <a:srgbClr val="000000"/>
                        </a:solidFill>
                        <a:effectLst/>
                        <a:latin typeface="Arial" panose="020B0604020202020204" pitchFamily="34" charset="0"/>
                        <a:ea typeface="宋体" panose="02010600030101010101" pitchFamily="2"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721646323"/>
                  </a:ext>
                </a:extLst>
              </a:tr>
              <a:tr h="896925">
                <a:tc>
                  <a:txBody>
                    <a:bodyPr/>
                    <a:lstStyle/>
                    <a:p>
                      <a:pPr algn="ctr" fontAlgn="ctr"/>
                      <a:r>
                        <a:rPr lang="en" sz="2000" b="0" i="0" u="none" strike="noStrike">
                          <a:solidFill>
                            <a:srgbClr val="000000"/>
                          </a:solidFill>
                          <a:effectLst/>
                          <a:latin typeface="Arial" panose="020B0604020202020204" pitchFamily="34" charset="0"/>
                          <a:ea typeface="宋体" panose="02010600030101010101" pitchFamily="2" charset="-122"/>
                        </a:rPr>
                        <a:t>DeepSeek V4-Flash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dirty="0" err="1">
                          <a:solidFill>
                            <a:srgbClr val="000000"/>
                          </a:solidFill>
                          <a:effectLst/>
                          <a:latin typeface="Arial" panose="020B0604020202020204" pitchFamily="34" charset="0"/>
                          <a:ea typeface="宋体" panose="02010600030101010101" pitchFamily="2" charset="-122"/>
                        </a:rPr>
                        <a:t>DeepSeek</a:t>
                      </a:r>
                      <a:endParaRPr lang="en" sz="2000" b="0" i="0" u="none" strike="noStrike" dirty="0">
                        <a:solidFill>
                          <a:srgbClr val="000000"/>
                        </a:solidFill>
                        <a:effectLst/>
                        <a:latin typeface="Arial" panose="020B0604020202020204" pitchFamily="34" charset="0"/>
                        <a:ea typeface="宋体" panose="02010600030101010101" pitchFamily="2"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dirty="0">
                          <a:solidFill>
                            <a:srgbClr val="000000"/>
                          </a:solidFill>
                          <a:effectLst/>
                          <a:latin typeface="Arial" panose="020B0604020202020204" pitchFamily="34" charset="0"/>
                          <a:ea typeface="宋体" panose="02010600030101010101" pitchFamily="2" charset="-122"/>
                        </a:rPr>
                        <a:t>Apr 2026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a:solidFill>
                            <a:srgbClr val="000000"/>
                          </a:solidFill>
                          <a:effectLst/>
                          <a:latin typeface="Arial" panose="020B0604020202020204" pitchFamily="34" charset="0"/>
                          <a:ea typeface="宋体" panose="02010600030101010101" pitchFamily="2" charset="-122"/>
                        </a:rPr>
                        <a:t>284B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dirty="0">
                          <a:solidFill>
                            <a:srgbClr val="000000"/>
                          </a:solidFill>
                          <a:effectLst/>
                          <a:latin typeface="Arial" panose="020B0604020202020204" pitchFamily="34" charset="0"/>
                          <a:ea typeface="宋体" panose="02010600030101010101" pitchFamily="2" charset="-122"/>
                        </a:rPr>
                        <a:t>13B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dirty="0" err="1">
                          <a:solidFill>
                            <a:srgbClr val="000000"/>
                          </a:solidFill>
                          <a:effectLst/>
                          <a:latin typeface="Arial" panose="020B0604020202020204" pitchFamily="34" charset="0"/>
                          <a:ea typeface="宋体" panose="02010600030101010101" pitchFamily="2" charset="-122"/>
                        </a:rPr>
                        <a:t>MoE</a:t>
                      </a:r>
                      <a:endParaRPr lang="en" sz="2000" b="0" i="0" u="none" strike="noStrike" dirty="0">
                        <a:solidFill>
                          <a:srgbClr val="000000"/>
                        </a:solidFill>
                        <a:effectLst/>
                        <a:latin typeface="Arial" panose="020B0604020202020204" pitchFamily="34" charset="0"/>
                        <a:ea typeface="宋体" panose="02010600030101010101" pitchFamily="2"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29078779"/>
                  </a:ext>
                </a:extLst>
              </a:tr>
              <a:tr h="896925">
                <a:tc>
                  <a:txBody>
                    <a:bodyPr/>
                    <a:lstStyle/>
                    <a:p>
                      <a:pPr algn="ctr" fontAlgn="ctr"/>
                      <a:r>
                        <a:rPr lang="en" sz="2000" b="0" i="0" u="none" strike="noStrike">
                          <a:solidFill>
                            <a:srgbClr val="000000"/>
                          </a:solidFill>
                          <a:effectLst/>
                          <a:latin typeface="Arial" panose="020B0604020202020204" pitchFamily="34" charset="0"/>
                          <a:ea typeface="宋体" panose="02010600030101010101" pitchFamily="2" charset="-122"/>
                        </a:rPr>
                        <a:t>Mistral Small 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a:solidFill>
                            <a:srgbClr val="000000"/>
                          </a:solidFill>
                          <a:effectLst/>
                          <a:latin typeface="Arial" panose="020B0604020202020204" pitchFamily="34" charset="0"/>
                          <a:ea typeface="宋体" panose="02010600030101010101" pitchFamily="2" charset="-122"/>
                        </a:rPr>
                        <a:t>Mistral AI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dirty="0">
                          <a:solidFill>
                            <a:srgbClr val="000000"/>
                          </a:solidFill>
                          <a:effectLst/>
                          <a:latin typeface="Arial" panose="020B0604020202020204" pitchFamily="34" charset="0"/>
                          <a:ea typeface="宋体" panose="02010600030101010101" pitchFamily="2" charset="-122"/>
                        </a:rPr>
                        <a:t>Mar 2026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a:solidFill>
                            <a:srgbClr val="000000"/>
                          </a:solidFill>
                          <a:effectLst/>
                          <a:latin typeface="Arial" panose="020B0604020202020204" pitchFamily="34" charset="0"/>
                          <a:ea typeface="宋体" panose="02010600030101010101" pitchFamily="2" charset="-122"/>
                        </a:rPr>
                        <a:t>119B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dirty="0">
                          <a:solidFill>
                            <a:srgbClr val="000000"/>
                          </a:solidFill>
                          <a:effectLst/>
                          <a:latin typeface="Arial" panose="020B0604020202020204" pitchFamily="34" charset="0"/>
                          <a:ea typeface="宋体" panose="02010600030101010101" pitchFamily="2" charset="-122"/>
                        </a:rPr>
                        <a:t>~6B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dirty="0" err="1">
                          <a:solidFill>
                            <a:srgbClr val="000000"/>
                          </a:solidFill>
                          <a:effectLst/>
                          <a:latin typeface="Arial" panose="020B0604020202020204" pitchFamily="34" charset="0"/>
                          <a:ea typeface="宋体" panose="02010600030101010101" pitchFamily="2" charset="-122"/>
                        </a:rPr>
                        <a:t>MoE</a:t>
                      </a:r>
                      <a:endParaRPr lang="en" sz="2000" b="0" i="0" u="none" strike="noStrike" dirty="0">
                        <a:solidFill>
                          <a:srgbClr val="000000"/>
                        </a:solidFill>
                        <a:effectLst/>
                        <a:latin typeface="Arial" panose="020B0604020202020204" pitchFamily="34" charset="0"/>
                        <a:ea typeface="宋体" panose="02010600030101010101" pitchFamily="2"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4782775"/>
                  </a:ext>
                </a:extLst>
              </a:tr>
              <a:tr h="896925">
                <a:tc>
                  <a:txBody>
                    <a:bodyPr/>
                    <a:lstStyle/>
                    <a:p>
                      <a:pPr algn="ctr" fontAlgn="ctr"/>
                      <a:r>
                        <a:rPr lang="en" sz="2000" b="0" i="0" u="none" strike="noStrike" dirty="0">
                          <a:solidFill>
                            <a:srgbClr val="000000"/>
                          </a:solidFill>
                          <a:effectLst/>
                          <a:latin typeface="Arial" panose="020B0604020202020204" pitchFamily="34" charset="0"/>
                          <a:ea typeface="宋体" panose="02010600030101010101" pitchFamily="2" charset="-122"/>
                        </a:rPr>
                        <a:t>Gemma 4</a:t>
                      </a:r>
                      <a:br>
                        <a:rPr lang="en" sz="2000" b="0" i="0" u="none" strike="noStrike" dirty="0">
                          <a:solidFill>
                            <a:srgbClr val="000000"/>
                          </a:solidFill>
                          <a:effectLst/>
                          <a:latin typeface="Arial" panose="020B0604020202020204" pitchFamily="34" charset="0"/>
                          <a:ea typeface="宋体" panose="02010600030101010101" pitchFamily="2" charset="-122"/>
                        </a:rPr>
                      </a:br>
                      <a:r>
                        <a:rPr lang="en" sz="2000" b="0" i="0" u="none" strike="noStrike" dirty="0">
                          <a:solidFill>
                            <a:srgbClr val="000000"/>
                          </a:solidFill>
                          <a:effectLst/>
                          <a:latin typeface="Arial" panose="020B0604020202020204" pitchFamily="34" charset="0"/>
                          <a:ea typeface="宋体" panose="02010600030101010101" pitchFamily="2" charset="-122"/>
                        </a:rPr>
                        <a:t>(26B </a:t>
                      </a:r>
                      <a:r>
                        <a:rPr lang="en" sz="2000" b="0" i="0" u="none" strike="noStrike" dirty="0" err="1">
                          <a:solidFill>
                            <a:srgbClr val="000000"/>
                          </a:solidFill>
                          <a:effectLst/>
                          <a:latin typeface="Arial" panose="020B0604020202020204" pitchFamily="34" charset="0"/>
                          <a:ea typeface="宋体" panose="02010600030101010101" pitchFamily="2" charset="-122"/>
                        </a:rPr>
                        <a:t>MoE</a:t>
                      </a:r>
                      <a:r>
                        <a:rPr lang="en" sz="2000" b="0" i="0" u="none" strike="noStrike" dirty="0">
                          <a:solidFill>
                            <a:srgbClr val="000000"/>
                          </a:solidFill>
                          <a:effectLst/>
                          <a:latin typeface="Arial" panose="020B0604020202020204" pitchFamily="34" charset="0"/>
                          <a:ea typeface="宋体" panose="02010600030101010101" pitchFamily="2" charset="-122"/>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a:solidFill>
                            <a:srgbClr val="000000"/>
                          </a:solidFill>
                          <a:effectLst/>
                          <a:latin typeface="Arial" panose="020B0604020202020204" pitchFamily="34" charset="0"/>
                          <a:ea typeface="宋体" panose="02010600030101010101" pitchFamily="2" charset="-122"/>
                        </a:rPr>
                        <a:t>Google DeepMind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dirty="0">
                          <a:solidFill>
                            <a:srgbClr val="000000"/>
                          </a:solidFill>
                          <a:effectLst/>
                          <a:latin typeface="Arial" panose="020B0604020202020204" pitchFamily="34" charset="0"/>
                          <a:ea typeface="宋体" panose="02010600030101010101" pitchFamily="2" charset="-122"/>
                        </a:rPr>
                        <a:t>Apr 2026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dirty="0">
                          <a:solidFill>
                            <a:srgbClr val="000000"/>
                          </a:solidFill>
                          <a:effectLst/>
                          <a:latin typeface="Arial" panose="020B0604020202020204" pitchFamily="34" charset="0"/>
                          <a:ea typeface="宋体" panose="02010600030101010101" pitchFamily="2" charset="-122"/>
                        </a:rPr>
                        <a:t>26B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dirty="0">
                          <a:solidFill>
                            <a:srgbClr val="000000"/>
                          </a:solidFill>
                          <a:effectLst/>
                          <a:latin typeface="Arial" panose="020B0604020202020204" pitchFamily="34" charset="0"/>
                          <a:ea typeface="宋体" panose="02010600030101010101" pitchFamily="2" charset="-122"/>
                        </a:rPr>
                        <a:t>3.8B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 sz="2000" b="0" i="0" u="none" strike="noStrike" dirty="0" err="1">
                          <a:solidFill>
                            <a:srgbClr val="000000"/>
                          </a:solidFill>
                          <a:effectLst/>
                          <a:latin typeface="Arial" panose="020B0604020202020204" pitchFamily="34" charset="0"/>
                          <a:ea typeface="宋体" panose="02010600030101010101" pitchFamily="2" charset="-122"/>
                        </a:rPr>
                        <a:t>MoE</a:t>
                      </a:r>
                      <a:endParaRPr lang="en" sz="2000" b="0" i="0" u="none" strike="noStrike" dirty="0">
                        <a:solidFill>
                          <a:srgbClr val="000000"/>
                        </a:solidFill>
                        <a:effectLst/>
                        <a:latin typeface="Arial" panose="020B0604020202020204" pitchFamily="34" charset="0"/>
                        <a:ea typeface="宋体" panose="02010600030101010101" pitchFamily="2"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76977959"/>
                  </a:ext>
                </a:extLst>
              </a:tr>
              <a:tr h="896925">
                <a:tc>
                  <a:txBody>
                    <a:bodyPr/>
                    <a:lstStyle/>
                    <a:p>
                      <a:pPr algn="ctr" fontAlgn="ctr"/>
                      <a:r>
                        <a:rPr lang="en" sz="2000" b="0" i="0" u="none" strike="noStrike" dirty="0">
                          <a:solidFill>
                            <a:srgbClr val="000000"/>
                          </a:solidFill>
                          <a:effectLst/>
                          <a:latin typeface="Arial" panose="020B0604020202020204" pitchFamily="34" charset="0"/>
                          <a:ea typeface="宋体" panose="02010600030101010101" pitchFamily="2" charset="-122"/>
                        </a:rPr>
                        <a:t>GLM-5.1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 sz="2000" b="0" i="0" u="none" strike="noStrike">
                          <a:solidFill>
                            <a:srgbClr val="000000"/>
                          </a:solidFill>
                          <a:effectLst/>
                          <a:latin typeface="Arial" panose="020B0604020202020204" pitchFamily="34" charset="0"/>
                          <a:ea typeface="宋体" panose="02010600030101010101" pitchFamily="2" charset="-122"/>
                        </a:rPr>
                        <a:t>Zhipu AI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 sz="2000" b="0" i="0" u="none" strike="noStrike">
                          <a:solidFill>
                            <a:srgbClr val="000000"/>
                          </a:solidFill>
                          <a:effectLst/>
                          <a:latin typeface="Arial" panose="020B0604020202020204" pitchFamily="34" charset="0"/>
                          <a:ea typeface="宋体" panose="02010600030101010101" pitchFamily="2" charset="-122"/>
                        </a:rPr>
                        <a:t>Apr 2026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 sz="2000" b="0" i="0" u="none" strike="noStrike" dirty="0">
                          <a:solidFill>
                            <a:srgbClr val="000000"/>
                          </a:solidFill>
                          <a:effectLst/>
                          <a:latin typeface="Arial" panose="020B0604020202020204" pitchFamily="34" charset="0"/>
                          <a:ea typeface="宋体" panose="02010600030101010101" pitchFamily="2" charset="-122"/>
                        </a:rPr>
                        <a:t>754B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 sz="2000" b="0" i="0" u="none" strike="noStrike" dirty="0">
                          <a:solidFill>
                            <a:srgbClr val="000000"/>
                          </a:solidFill>
                          <a:effectLst/>
                          <a:latin typeface="Arial" panose="020B0604020202020204" pitchFamily="34" charset="0"/>
                          <a:ea typeface="宋体" panose="02010600030101010101" pitchFamily="2" charset="-122"/>
                        </a:rPr>
                        <a:t>~32B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 sz="2000" b="0" i="0" u="none" strike="noStrike" dirty="0" err="1">
                          <a:solidFill>
                            <a:srgbClr val="000000"/>
                          </a:solidFill>
                          <a:effectLst/>
                          <a:latin typeface="Arial" panose="020B0604020202020204" pitchFamily="34" charset="0"/>
                          <a:ea typeface="宋体" panose="02010600030101010101" pitchFamily="2" charset="-122"/>
                        </a:rPr>
                        <a:t>MoE</a:t>
                      </a:r>
                      <a:endParaRPr lang="en" sz="2000" b="0" i="0" u="none" strike="noStrike" dirty="0">
                        <a:solidFill>
                          <a:srgbClr val="000000"/>
                        </a:solidFill>
                        <a:effectLst/>
                        <a:latin typeface="Arial" panose="020B0604020202020204" pitchFamily="34" charset="0"/>
                        <a:ea typeface="宋体" panose="02010600030101010101" pitchFamily="2" charset="-122"/>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140646860"/>
                  </a:ext>
                </a:extLst>
              </a:tr>
            </a:tbl>
          </a:graphicData>
        </a:graphic>
      </p:graphicFrame>
      <p:pic>
        <p:nvPicPr>
          <p:cNvPr id="1032" name="Picture 8">
            <a:extLst>
              <a:ext uri="{FF2B5EF4-FFF2-40B4-BE49-F238E27FC236}">
                <a16:creationId xmlns:a16="http://schemas.microsoft.com/office/drawing/2014/main" id="{B619C8D3-B031-0D02-CAC1-98EC517751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111" y="5539028"/>
            <a:ext cx="11293642" cy="6913736"/>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组合 15">
            <a:extLst>
              <a:ext uri="{FF2B5EF4-FFF2-40B4-BE49-F238E27FC236}">
                <a16:creationId xmlns:a16="http://schemas.microsoft.com/office/drawing/2014/main" id="{E932E9B9-B4BE-F323-147B-D984E067A49D}"/>
              </a:ext>
            </a:extLst>
          </p:cNvPr>
          <p:cNvGrpSpPr/>
          <p:nvPr/>
        </p:nvGrpSpPr>
        <p:grpSpPr>
          <a:xfrm>
            <a:off x="511990" y="3218337"/>
            <a:ext cx="22888921" cy="1938992"/>
            <a:chOff x="511990" y="3256974"/>
            <a:chExt cx="22888921" cy="1938992"/>
          </a:xfrm>
        </p:grpSpPr>
        <p:sp>
          <p:nvSpPr>
            <p:cNvPr id="9" name="文本框 8">
              <a:extLst>
                <a:ext uri="{FF2B5EF4-FFF2-40B4-BE49-F238E27FC236}">
                  <a16:creationId xmlns:a16="http://schemas.microsoft.com/office/drawing/2014/main" id="{D12E1D95-873C-E544-15B4-B54F99605025}"/>
                </a:ext>
              </a:extLst>
            </p:cNvPr>
            <p:cNvSpPr txBox="1"/>
            <p:nvPr/>
          </p:nvSpPr>
          <p:spPr>
            <a:xfrm>
              <a:off x="640779" y="3256974"/>
              <a:ext cx="22760132" cy="1938992"/>
            </a:xfrm>
            <a:prstGeom prst="rect">
              <a:avLst/>
            </a:prstGeom>
            <a:solidFill>
              <a:srgbClr val="F9F9F9"/>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zh-CN" altLang="en-US" sz="3900" i="1" dirty="0">
                  <a:solidFill>
                    <a:srgbClr val="0034CC"/>
                  </a:solidFill>
                </a:rPr>
                <a:t>MoE architecture delivers superior performance across computation, scalability, and efficiency dimensions. </a:t>
              </a:r>
              <a:br>
                <a:rPr lang="en-US" altLang="zh-CN" sz="3900" i="1" dirty="0">
                  <a:solidFill>
                    <a:srgbClr val="0034CC"/>
                  </a:solidFill>
                </a:rPr>
              </a:br>
              <a:r>
                <a:rPr lang="zh-CN" altLang="en-US" sz="3900" i="1" dirty="0">
                  <a:solidFill>
                    <a:srgbClr val="0034CC"/>
                  </a:solidFill>
                </a:rPr>
                <a:t>The sparse activation paradigm enables trillion-parameter knowledge capacity while maintaining inference costs comparable to models 10x smaller, fundamentally changing the economics of large-scale AI deployment.</a:t>
              </a:r>
            </a:p>
          </p:txBody>
        </p:sp>
        <p:cxnSp>
          <p:nvCxnSpPr>
            <p:cNvPr id="11" name="直线连接符 10">
              <a:extLst>
                <a:ext uri="{FF2B5EF4-FFF2-40B4-BE49-F238E27FC236}">
                  <a16:creationId xmlns:a16="http://schemas.microsoft.com/office/drawing/2014/main" id="{E419CD77-EAC1-F333-6980-2F40D78B1D59}"/>
                </a:ext>
              </a:extLst>
            </p:cNvPr>
            <p:cNvCxnSpPr>
              <a:cxnSpLocks/>
            </p:cNvCxnSpPr>
            <p:nvPr/>
          </p:nvCxnSpPr>
          <p:spPr>
            <a:xfrm>
              <a:off x="511990" y="3256974"/>
              <a:ext cx="0" cy="1938992"/>
            </a:xfrm>
            <a:prstGeom prst="line">
              <a:avLst/>
            </a:prstGeom>
            <a:noFill/>
            <a:ln w="57150" cap="flat">
              <a:solidFill>
                <a:srgbClr val="0034CC"/>
              </a:solidFill>
              <a:prstDash val="solid"/>
              <a:round/>
            </a:ln>
            <a:effectLst/>
            <a:sp3d/>
          </p:spPr>
          <p:style>
            <a:lnRef idx="0">
              <a:scrgbClr r="0" g="0" b="0"/>
            </a:lnRef>
            <a:fillRef idx="0">
              <a:scrgbClr r="0" g="0" b="0"/>
            </a:fillRef>
            <a:effectRef idx="0">
              <a:scrgbClr r="0" g="0" b="0"/>
            </a:effectRef>
            <a:fontRef idx="none"/>
          </p:style>
        </p:cxnSp>
      </p:grpSp>
      <p:sp>
        <p:nvSpPr>
          <p:cNvPr id="14" name="文本框 13">
            <a:extLst>
              <a:ext uri="{FF2B5EF4-FFF2-40B4-BE49-F238E27FC236}">
                <a16:creationId xmlns:a16="http://schemas.microsoft.com/office/drawing/2014/main" id="{ED9A6585-B7C2-F55B-FE7D-4B39007A9D06}"/>
              </a:ext>
            </a:extLst>
          </p:cNvPr>
          <p:cNvSpPr txBox="1"/>
          <p:nvPr/>
        </p:nvSpPr>
        <p:spPr>
          <a:xfrm>
            <a:off x="12440993" y="12474841"/>
            <a:ext cx="10161091"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zh-CN" altLang="en-US" sz="1800" dirty="0"/>
              <a:t>The leading open-source LLMs in 2026 have all adopted the MoE architecture.</a:t>
            </a:r>
          </a:p>
        </p:txBody>
      </p:sp>
      <p:sp>
        <p:nvSpPr>
          <p:cNvPr id="15" name="文本框 14">
            <a:extLst>
              <a:ext uri="{FF2B5EF4-FFF2-40B4-BE49-F238E27FC236}">
                <a16:creationId xmlns:a16="http://schemas.microsoft.com/office/drawing/2014/main" id="{4FF00D99-DDC1-7941-D854-463B93D5AF5C}"/>
              </a:ext>
            </a:extLst>
          </p:cNvPr>
          <p:cNvSpPr txBox="1"/>
          <p:nvPr/>
        </p:nvSpPr>
        <p:spPr>
          <a:xfrm>
            <a:off x="499111" y="12441481"/>
            <a:ext cx="11443897"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zh-CN" sz="1800" dirty="0"/>
              <a:t>Figure</a:t>
            </a:r>
            <a:r>
              <a:rPr lang="zh-CN" altLang="en-US" sz="1800" dirty="0"/>
              <a:t> </a:t>
            </a:r>
            <a:r>
              <a:rPr lang="en-US" altLang="zh-CN" sz="1800" dirty="0"/>
              <a:t>source: https://</a:t>
            </a:r>
            <a:r>
              <a:rPr lang="en-US" altLang="zh-CN" sz="1800" dirty="0" err="1"/>
              <a:t>newsletter.maartengrootendorst.com</a:t>
            </a:r>
            <a:r>
              <a:rPr lang="en-US" altLang="zh-CN" sz="1800" dirty="0"/>
              <a:t>/p/a-visual-guide-to-mixture-of-experts</a:t>
            </a:r>
            <a:endParaRPr lang="zh-CN" altLang="en-US" sz="1800" dirty="0"/>
          </a:p>
        </p:txBody>
      </p:sp>
    </p:spTree>
    <p:extLst>
      <p:ext uri="{BB962C8B-B14F-4D97-AF65-F5344CB8AC3E}">
        <p14:creationId xmlns:p14="http://schemas.microsoft.com/office/powerpoint/2010/main" val="56338218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DAED9-C2BF-044B-B70E-49ABD08F4B6D}"/>
            </a:ext>
          </a:extLst>
        </p:cNvPr>
        <p:cNvGrpSpPr/>
        <p:nvPr/>
      </p:nvGrpSpPr>
      <p:grpSpPr>
        <a:xfrm>
          <a:off x="0" y="0"/>
          <a:ext cx="0" cy="0"/>
          <a:chOff x="0" y="0"/>
          <a:chExt cx="0" cy="0"/>
        </a:xfrm>
      </p:grpSpPr>
      <p:sp>
        <p:nvSpPr>
          <p:cNvPr id="256" name="例:这里是标题标题标题">
            <a:extLst>
              <a:ext uri="{FF2B5EF4-FFF2-40B4-BE49-F238E27FC236}">
                <a16:creationId xmlns:a16="http://schemas.microsoft.com/office/drawing/2014/main" id="{1532D7CC-640A-6025-AB84-B53B42DC701A}"/>
              </a:ext>
            </a:extLst>
          </p:cNvPr>
          <p:cNvSpPr txBox="1"/>
          <p:nvPr/>
        </p:nvSpPr>
        <p:spPr>
          <a:xfrm>
            <a:off x="898358" y="1575657"/>
            <a:ext cx="22779789" cy="115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576" tIns="22576" rIns="22576" bIns="22576" anchor="ctr">
            <a:spAutoFit/>
          </a:bodyPr>
          <a:lstStyle>
            <a:lvl1pPr defTabSz="366887">
              <a:defRPr sz="8000">
                <a:solidFill>
                  <a:srgbClr val="1E1E1E"/>
                </a:solidFill>
                <a:latin typeface="Alibaba PuHuiTi 2 55 Regular"/>
                <a:ea typeface="Alibaba PuHuiTi 2 55 Regular"/>
                <a:cs typeface="Alibaba PuHuiTi 2 55 Regular"/>
                <a:sym typeface="Alibaba PuHuiTi 2 55 Regular"/>
              </a:defRPr>
            </a:lvl1pPr>
          </a:lstStyle>
          <a:p>
            <a:r>
              <a:rPr lang="en" sz="7200" dirty="0">
                <a:solidFill>
                  <a:srgbClr val="FF6B06"/>
                </a:solidFill>
                <a:latin typeface="+mj-lt"/>
                <a:ea typeface="STKaiti" panose="02010600040101010101" pitchFamily="2" charset="-122"/>
              </a:rPr>
              <a:t>Bottlenecks in Expert Parallelism</a:t>
            </a:r>
          </a:p>
        </p:txBody>
      </p:sp>
      <p:grpSp>
        <p:nvGrpSpPr>
          <p:cNvPr id="6" name="组合 5">
            <a:extLst>
              <a:ext uri="{FF2B5EF4-FFF2-40B4-BE49-F238E27FC236}">
                <a16:creationId xmlns:a16="http://schemas.microsoft.com/office/drawing/2014/main" id="{37E67D0E-468D-1E27-C80F-885984BE2968}"/>
              </a:ext>
            </a:extLst>
          </p:cNvPr>
          <p:cNvGrpSpPr/>
          <p:nvPr/>
        </p:nvGrpSpPr>
        <p:grpSpPr>
          <a:xfrm>
            <a:off x="4256438" y="4083926"/>
            <a:ext cx="15651330" cy="6271861"/>
            <a:chOff x="4359469" y="4586202"/>
            <a:chExt cx="15651330" cy="6271861"/>
          </a:xfrm>
        </p:grpSpPr>
        <p:pic>
          <p:nvPicPr>
            <p:cNvPr id="2" name="图片 1">
              <a:extLst>
                <a:ext uri="{FF2B5EF4-FFF2-40B4-BE49-F238E27FC236}">
                  <a16:creationId xmlns:a16="http://schemas.microsoft.com/office/drawing/2014/main" id="{EC27D39F-1605-7244-DC58-45FA395D1B25}"/>
                </a:ext>
              </a:extLst>
            </p:cNvPr>
            <p:cNvPicPr>
              <a:picLocks noChangeAspect="1"/>
            </p:cNvPicPr>
            <p:nvPr/>
          </p:nvPicPr>
          <p:blipFill>
            <a:blip r:embed="rId3"/>
            <a:stretch>
              <a:fillRect/>
            </a:stretch>
          </p:blipFill>
          <p:spPr>
            <a:xfrm>
              <a:off x="4359469" y="4586202"/>
              <a:ext cx="15651330" cy="6271861"/>
            </a:xfrm>
            <a:prstGeom prst="rect">
              <a:avLst/>
            </a:prstGeom>
          </p:spPr>
        </p:pic>
        <p:sp>
          <p:nvSpPr>
            <p:cNvPr id="4" name="文本框 3">
              <a:extLst>
                <a:ext uri="{FF2B5EF4-FFF2-40B4-BE49-F238E27FC236}">
                  <a16:creationId xmlns:a16="http://schemas.microsoft.com/office/drawing/2014/main" id="{6648630B-832E-F301-D97B-87D519CAC9E2}"/>
                </a:ext>
              </a:extLst>
            </p:cNvPr>
            <p:cNvSpPr txBox="1"/>
            <p:nvPr/>
          </p:nvSpPr>
          <p:spPr>
            <a:xfrm>
              <a:off x="9630178" y="4753289"/>
              <a:ext cx="7743421" cy="95410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 altLang="zh-CN" sz="2800" dirty="0">
                  <a:solidFill>
                    <a:srgbClr val="54595F"/>
                  </a:solidFill>
                  <a:effectLst/>
                  <a:latin typeface="Helvetica" pitchFamily="2" charset="0"/>
                </a:rPr>
                <a:t>Expert workload distribution in sampled layers </a:t>
              </a:r>
              <a:br>
                <a:rPr lang="en" altLang="zh-CN" sz="2800" dirty="0">
                  <a:solidFill>
                    <a:srgbClr val="54595F"/>
                  </a:solidFill>
                  <a:effectLst/>
                  <a:latin typeface="Helvetica" pitchFamily="2" charset="0"/>
                </a:rPr>
              </a:br>
              <a:r>
                <a:rPr lang="en" altLang="zh-CN" sz="2800" dirty="0">
                  <a:solidFill>
                    <a:srgbClr val="54595F"/>
                  </a:solidFill>
                  <a:effectLst/>
                  <a:latin typeface="Helvetica" pitchFamily="2" charset="0"/>
                </a:rPr>
                <a:t>(</a:t>
              </a:r>
              <a:r>
                <a:rPr lang="en" altLang="zh-CN" sz="2800" dirty="0">
                  <a:effectLst/>
                  <a:latin typeface="Helvetica" pitchFamily="2" charset="0"/>
                </a:rPr>
                <a:t>DeepSeek-R1</a:t>
              </a:r>
              <a:r>
                <a:rPr lang="en" altLang="zh-CN" sz="2800" dirty="0">
                  <a:solidFill>
                    <a:srgbClr val="54595F"/>
                  </a:solidFill>
                  <a:effectLst/>
                  <a:latin typeface="Helvetica" pitchFamily="2" charset="0"/>
                </a:rPr>
                <a:t>)</a:t>
              </a:r>
            </a:p>
          </p:txBody>
        </p:sp>
      </p:grpSp>
      <p:sp>
        <p:nvSpPr>
          <p:cNvPr id="5" name="文本框 4">
            <a:extLst>
              <a:ext uri="{FF2B5EF4-FFF2-40B4-BE49-F238E27FC236}">
                <a16:creationId xmlns:a16="http://schemas.microsoft.com/office/drawing/2014/main" id="{3A9982B1-FA51-D9C2-2DA3-C7BA4A07B79B}"/>
              </a:ext>
            </a:extLst>
          </p:cNvPr>
          <p:cNvSpPr txBox="1"/>
          <p:nvPr/>
        </p:nvSpPr>
        <p:spPr>
          <a:xfrm>
            <a:off x="2616926" y="10824728"/>
            <a:ext cx="19150147" cy="1554272"/>
          </a:xfrm>
          <a:prstGeom prst="rect">
            <a:avLst/>
          </a:prstGeom>
          <a:solidFill>
            <a:srgbClr val="F9F9F9"/>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zh-CN" sz="3900" i="1" dirty="0">
                <a:solidFill>
                  <a:srgbClr val="0034CC"/>
                </a:solidFill>
              </a:rPr>
              <a:t>Challenge-1:</a:t>
            </a:r>
            <a:r>
              <a:rPr lang="zh-CN" altLang="en-US" sz="3900" i="1" dirty="0">
                <a:solidFill>
                  <a:srgbClr val="0034CC"/>
                </a:solidFill>
              </a:rPr>
              <a:t> </a:t>
            </a:r>
            <a:r>
              <a:rPr lang="en" altLang="zh-CN" sz="3900" i="1" dirty="0">
                <a:solidFill>
                  <a:srgbClr val="0034CC"/>
                </a:solidFill>
              </a:rPr>
              <a:t>Expert workload imbalance. </a:t>
            </a:r>
            <a:br>
              <a:rPr lang="en" altLang="zh-CN" sz="3900" i="1" dirty="0">
                <a:solidFill>
                  <a:srgbClr val="0034CC"/>
                </a:solidFill>
              </a:rPr>
            </a:br>
            <a:r>
              <a:rPr lang="en" altLang="zh-CN" sz="2800" i="1" dirty="0">
                <a:solidFill>
                  <a:srgbClr val="54595F"/>
                </a:solidFill>
              </a:rPr>
              <a:t>Above figure shows a sampled decode step across three layers, plotting tokens received per expert. In all three, loads vary widely, with the busiest expert receiving 74 times the layer average.</a:t>
            </a:r>
            <a:endParaRPr lang="en" altLang="zh-CN" sz="3900" i="1" dirty="0">
              <a:solidFill>
                <a:srgbClr val="54595F"/>
              </a:solidFill>
            </a:endParaRPr>
          </a:p>
        </p:txBody>
      </p:sp>
    </p:spTree>
    <p:extLst>
      <p:ext uri="{BB962C8B-B14F-4D97-AF65-F5344CB8AC3E}">
        <p14:creationId xmlns:p14="http://schemas.microsoft.com/office/powerpoint/2010/main" val="147581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99630-D40A-DBB7-E053-58DF9647DDAA}"/>
            </a:ext>
          </a:extLst>
        </p:cNvPr>
        <p:cNvGrpSpPr/>
        <p:nvPr/>
      </p:nvGrpSpPr>
      <p:grpSpPr>
        <a:xfrm>
          <a:off x="0" y="0"/>
          <a:ext cx="0" cy="0"/>
          <a:chOff x="0" y="0"/>
          <a:chExt cx="0" cy="0"/>
        </a:xfrm>
      </p:grpSpPr>
      <p:sp>
        <p:nvSpPr>
          <p:cNvPr id="5" name="文本框 4">
            <a:extLst>
              <a:ext uri="{FF2B5EF4-FFF2-40B4-BE49-F238E27FC236}">
                <a16:creationId xmlns:a16="http://schemas.microsoft.com/office/drawing/2014/main" id="{5AE7B5B5-F580-7F69-6B5D-B7BE67856E2C}"/>
              </a:ext>
            </a:extLst>
          </p:cNvPr>
          <p:cNvSpPr txBox="1"/>
          <p:nvPr/>
        </p:nvSpPr>
        <p:spPr>
          <a:xfrm>
            <a:off x="2616925" y="10335329"/>
            <a:ext cx="19150147" cy="1554272"/>
          </a:xfrm>
          <a:prstGeom prst="rect">
            <a:avLst/>
          </a:prstGeom>
          <a:solidFill>
            <a:srgbClr val="F9F9F9"/>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zh-CN" sz="3900" i="1" dirty="0">
                <a:solidFill>
                  <a:srgbClr val="0034CC"/>
                </a:solidFill>
              </a:rPr>
              <a:t>Challenge-1:</a:t>
            </a:r>
            <a:r>
              <a:rPr lang="zh-CN" altLang="en-US" sz="3900" i="1" dirty="0">
                <a:solidFill>
                  <a:srgbClr val="0034CC"/>
                </a:solidFill>
              </a:rPr>
              <a:t> </a:t>
            </a:r>
            <a:r>
              <a:rPr lang="en" altLang="zh-CN" sz="3900" i="1" dirty="0">
                <a:solidFill>
                  <a:srgbClr val="0034CC"/>
                </a:solidFill>
              </a:rPr>
              <a:t>Expert workload imbalance. </a:t>
            </a:r>
            <a:br>
              <a:rPr lang="en" altLang="zh-CN" sz="3900" i="1" dirty="0">
                <a:solidFill>
                  <a:srgbClr val="0034CC"/>
                </a:solidFill>
              </a:rPr>
            </a:br>
            <a:r>
              <a:rPr lang="en" altLang="zh-CN" sz="2800" i="1" dirty="0">
                <a:solidFill>
                  <a:srgbClr val="54595F"/>
                </a:solidFill>
              </a:rPr>
              <a:t>Compared to a balanced routing baseline, real skew increases </a:t>
            </a:r>
            <a:r>
              <a:rPr lang="en" altLang="zh-CN" sz="2800" i="1" dirty="0" err="1">
                <a:solidFill>
                  <a:srgbClr val="54595F"/>
                </a:solidFill>
              </a:rPr>
              <a:t>dispatch+combine</a:t>
            </a:r>
            <a:r>
              <a:rPr lang="en" altLang="zh-CN" sz="2800" i="1" dirty="0">
                <a:solidFill>
                  <a:srgbClr val="54595F"/>
                </a:solidFill>
              </a:rPr>
              <a:t> from 233.3 to 346.7 𝜇s and expert compute from 187 to 231 𝜇s, raising TPOT from 54.2 to 65.2 </a:t>
            </a:r>
            <a:r>
              <a:rPr lang="en" altLang="zh-CN" sz="2800" i="1" dirty="0" err="1">
                <a:solidFill>
                  <a:srgbClr val="54595F"/>
                </a:solidFill>
              </a:rPr>
              <a:t>ms.</a:t>
            </a:r>
            <a:r>
              <a:rPr lang="en" altLang="zh-CN" sz="2800" i="1" dirty="0">
                <a:solidFill>
                  <a:srgbClr val="54595F"/>
                </a:solidFill>
              </a:rPr>
              <a:t>.</a:t>
            </a:r>
            <a:endParaRPr lang="en" altLang="zh-CN" sz="3900" i="1" dirty="0">
              <a:solidFill>
                <a:srgbClr val="54595F"/>
              </a:solidFill>
            </a:endParaRPr>
          </a:p>
        </p:txBody>
      </p:sp>
      <p:sp>
        <p:nvSpPr>
          <p:cNvPr id="7" name="文本框 6">
            <a:extLst>
              <a:ext uri="{FF2B5EF4-FFF2-40B4-BE49-F238E27FC236}">
                <a16:creationId xmlns:a16="http://schemas.microsoft.com/office/drawing/2014/main" id="{2CA30EE1-A552-101C-DB4F-2C43A882C0D5}"/>
              </a:ext>
            </a:extLst>
          </p:cNvPr>
          <p:cNvSpPr txBox="1"/>
          <p:nvPr/>
        </p:nvSpPr>
        <p:spPr>
          <a:xfrm>
            <a:off x="2616925" y="3898040"/>
            <a:ext cx="19150147" cy="9541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 altLang="zh-CN" sz="2800" dirty="0">
                <a:solidFill>
                  <a:srgbClr val="0034CC"/>
                </a:solidFill>
                <a:effectLst/>
                <a:latin typeface="Helvetica" pitchFamily="2" charset="0"/>
              </a:rPr>
              <a:t>Table 1</a:t>
            </a:r>
            <a:r>
              <a:rPr lang="en-US" altLang="zh-CN" sz="2800" dirty="0">
                <a:solidFill>
                  <a:srgbClr val="0034CC"/>
                </a:solidFill>
                <a:latin typeface="Helvetica" pitchFamily="2" charset="0"/>
              </a:rPr>
              <a:t>. </a:t>
            </a:r>
            <a:r>
              <a:rPr lang="en" altLang="zh-CN" sz="2800" dirty="0">
                <a:solidFill>
                  <a:srgbClr val="0034CC"/>
                </a:solidFill>
                <a:effectLst/>
                <a:latin typeface="Helvetica" pitchFamily="2" charset="0"/>
              </a:rPr>
              <a:t>Performance comparison between balanced(theoretically-optimal) and imbalanced (real) gating.</a:t>
            </a:r>
          </a:p>
          <a:p>
            <a:r>
              <a:rPr lang="en" altLang="zh-CN" sz="2800" dirty="0">
                <a:solidFill>
                  <a:srgbClr val="0034CC"/>
                </a:solidFill>
                <a:latin typeface="Helvetica" pitchFamily="2" charset="0"/>
              </a:rPr>
              <a:t>(DeepSeek-R1, unoptimized; EP16 on 16×H20)</a:t>
            </a:r>
            <a:endParaRPr lang="en" altLang="zh-CN" sz="2800" dirty="0">
              <a:solidFill>
                <a:srgbClr val="0034CC"/>
              </a:solidFill>
              <a:effectLst/>
              <a:latin typeface="Helvetica" pitchFamily="2" charset="0"/>
            </a:endParaRPr>
          </a:p>
        </p:txBody>
      </p:sp>
      <p:sp>
        <p:nvSpPr>
          <p:cNvPr id="9" name="例:这里是标题标题标题">
            <a:extLst>
              <a:ext uri="{FF2B5EF4-FFF2-40B4-BE49-F238E27FC236}">
                <a16:creationId xmlns:a16="http://schemas.microsoft.com/office/drawing/2014/main" id="{EBC4786E-8477-2A1B-6858-C40E25691DA5}"/>
              </a:ext>
            </a:extLst>
          </p:cNvPr>
          <p:cNvSpPr txBox="1"/>
          <p:nvPr/>
        </p:nvSpPr>
        <p:spPr>
          <a:xfrm>
            <a:off x="898358" y="1575657"/>
            <a:ext cx="22779789" cy="115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576" tIns="22576" rIns="22576" bIns="22576" anchor="ctr">
            <a:spAutoFit/>
          </a:bodyPr>
          <a:lstStyle>
            <a:lvl1pPr defTabSz="366887">
              <a:defRPr sz="8000">
                <a:solidFill>
                  <a:srgbClr val="1E1E1E"/>
                </a:solidFill>
                <a:latin typeface="Alibaba PuHuiTi 2 55 Regular"/>
                <a:ea typeface="Alibaba PuHuiTi 2 55 Regular"/>
                <a:cs typeface="Alibaba PuHuiTi 2 55 Regular"/>
                <a:sym typeface="Alibaba PuHuiTi 2 55 Regular"/>
              </a:defRPr>
            </a:lvl1pPr>
          </a:lstStyle>
          <a:p>
            <a:r>
              <a:rPr lang="en" sz="7200" dirty="0">
                <a:solidFill>
                  <a:srgbClr val="FF6B06"/>
                </a:solidFill>
                <a:latin typeface="+mj-lt"/>
                <a:ea typeface="STKaiti" panose="02010600040101010101" pitchFamily="2" charset="-122"/>
              </a:rPr>
              <a:t>Bottlenecks in Expert Parallelism</a:t>
            </a:r>
          </a:p>
        </p:txBody>
      </p:sp>
      <p:pic>
        <p:nvPicPr>
          <p:cNvPr id="2" name="图片 1">
            <a:extLst>
              <a:ext uri="{FF2B5EF4-FFF2-40B4-BE49-F238E27FC236}">
                <a16:creationId xmlns:a16="http://schemas.microsoft.com/office/drawing/2014/main" id="{AFF0B53C-89BF-9C73-C4FF-708EFBE3D095}"/>
              </a:ext>
            </a:extLst>
          </p:cNvPr>
          <p:cNvPicPr>
            <a:picLocks noChangeAspect="1"/>
          </p:cNvPicPr>
          <p:nvPr/>
        </p:nvPicPr>
        <p:blipFill>
          <a:blip r:embed="rId3"/>
          <a:stretch>
            <a:fillRect/>
          </a:stretch>
        </p:blipFill>
        <p:spPr>
          <a:xfrm>
            <a:off x="2616924" y="4945599"/>
            <a:ext cx="19150147" cy="5215118"/>
          </a:xfrm>
          <a:prstGeom prst="rect">
            <a:avLst/>
          </a:prstGeom>
        </p:spPr>
      </p:pic>
    </p:spTree>
    <p:extLst>
      <p:ext uri="{BB962C8B-B14F-4D97-AF65-F5344CB8AC3E}">
        <p14:creationId xmlns:p14="http://schemas.microsoft.com/office/powerpoint/2010/main" val="425412853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A7EF9-3676-3D4E-1F63-DF1AB931BFAC}"/>
            </a:ext>
          </a:extLst>
        </p:cNvPr>
        <p:cNvGrpSpPr/>
        <p:nvPr/>
      </p:nvGrpSpPr>
      <p:grpSpPr>
        <a:xfrm>
          <a:off x="0" y="0"/>
          <a:ext cx="0" cy="0"/>
          <a:chOff x="0" y="0"/>
          <a:chExt cx="0" cy="0"/>
        </a:xfrm>
      </p:grpSpPr>
      <p:sp>
        <p:nvSpPr>
          <p:cNvPr id="5" name="文本框 4">
            <a:extLst>
              <a:ext uri="{FF2B5EF4-FFF2-40B4-BE49-F238E27FC236}">
                <a16:creationId xmlns:a16="http://schemas.microsoft.com/office/drawing/2014/main" id="{C3292469-70AF-FFE0-0F4D-CCEBE21B8894}"/>
              </a:ext>
            </a:extLst>
          </p:cNvPr>
          <p:cNvSpPr txBox="1"/>
          <p:nvPr/>
        </p:nvSpPr>
        <p:spPr>
          <a:xfrm>
            <a:off x="991325" y="10449191"/>
            <a:ext cx="22236112" cy="1985159"/>
          </a:xfrm>
          <a:prstGeom prst="rect">
            <a:avLst/>
          </a:prstGeom>
          <a:solidFill>
            <a:srgbClr val="F9F9F9"/>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zh-CN" sz="3900" i="1" dirty="0">
                <a:solidFill>
                  <a:srgbClr val="0034CC"/>
                </a:solidFill>
              </a:rPr>
              <a:t>Challenge-2:</a:t>
            </a:r>
            <a:r>
              <a:rPr lang="zh-CN" altLang="en-US" sz="3900" i="1" dirty="0">
                <a:solidFill>
                  <a:srgbClr val="0034CC"/>
                </a:solidFill>
              </a:rPr>
              <a:t> </a:t>
            </a:r>
            <a:r>
              <a:rPr lang="en" altLang="zh-CN" sz="3900" i="1" dirty="0">
                <a:solidFill>
                  <a:srgbClr val="0034CC"/>
                </a:solidFill>
              </a:rPr>
              <a:t>TBO does not perform well under small batch size scenarios.</a:t>
            </a:r>
          </a:p>
          <a:p>
            <a:pPr marL="457200" indent="-457200" algn="l">
              <a:buFont typeface="Arial" panose="020B0604020202020204" pitchFamily="34" charset="0"/>
              <a:buChar char="•"/>
            </a:pPr>
            <a:r>
              <a:rPr lang="en" altLang="zh-CN" sz="2800" i="1" dirty="0">
                <a:solidFill>
                  <a:srgbClr val="54595F"/>
                </a:solidFill>
              </a:rPr>
              <a:t>Above</a:t>
            </a:r>
            <a:r>
              <a:rPr lang="zh-CN" altLang="en-US" sz="2800" i="1" dirty="0">
                <a:solidFill>
                  <a:srgbClr val="54595F"/>
                </a:solidFill>
              </a:rPr>
              <a:t> </a:t>
            </a:r>
            <a:r>
              <a:rPr lang="en-US" altLang="zh-CN" sz="2800" i="1" dirty="0">
                <a:solidFill>
                  <a:srgbClr val="54595F"/>
                </a:solidFill>
              </a:rPr>
              <a:t>example</a:t>
            </a:r>
            <a:r>
              <a:rPr lang="zh-CN" altLang="en-US" sz="2800" i="1" dirty="0">
                <a:solidFill>
                  <a:srgbClr val="54595F"/>
                </a:solidFill>
              </a:rPr>
              <a:t> </a:t>
            </a:r>
            <a:r>
              <a:rPr lang="en-US" altLang="zh-CN" sz="2800" i="1" dirty="0">
                <a:solidFill>
                  <a:srgbClr val="54595F"/>
                </a:solidFill>
              </a:rPr>
              <a:t>shows</a:t>
            </a:r>
            <a:r>
              <a:rPr lang="zh-CN" altLang="en-US" sz="2800" i="1" dirty="0">
                <a:solidFill>
                  <a:srgbClr val="54595F"/>
                </a:solidFill>
              </a:rPr>
              <a:t> </a:t>
            </a:r>
            <a:r>
              <a:rPr lang="en-US" altLang="zh-CN" sz="2800" i="1" dirty="0">
                <a:solidFill>
                  <a:srgbClr val="54595F"/>
                </a:solidFill>
              </a:rPr>
              <a:t>that</a:t>
            </a:r>
            <a:r>
              <a:rPr lang="zh-CN" altLang="en-US" sz="2800" i="1" dirty="0">
                <a:solidFill>
                  <a:srgbClr val="54595F"/>
                </a:solidFill>
              </a:rPr>
              <a:t> </a:t>
            </a:r>
            <a:r>
              <a:rPr lang="en" altLang="zh-CN" sz="2800" i="1" dirty="0">
                <a:solidFill>
                  <a:srgbClr val="54595F"/>
                </a:solidFill>
              </a:rPr>
              <a:t>splitting a</a:t>
            </a:r>
            <a:r>
              <a:rPr lang="zh-CN" altLang="en-US" sz="2800" i="1" dirty="0">
                <a:solidFill>
                  <a:srgbClr val="54595F"/>
                </a:solidFill>
              </a:rPr>
              <a:t> </a:t>
            </a:r>
            <a:r>
              <a:rPr lang="en" altLang="zh-CN" sz="2800" i="1" dirty="0">
                <a:solidFill>
                  <a:srgbClr val="54595F"/>
                </a:solidFill>
              </a:rPr>
              <a:t>batch of 16 into two 8s can nearly double total compute</a:t>
            </a:r>
            <a:r>
              <a:rPr lang="zh-CN" altLang="en-US" sz="2800" i="1" dirty="0">
                <a:solidFill>
                  <a:srgbClr val="54595F"/>
                </a:solidFill>
              </a:rPr>
              <a:t> </a:t>
            </a:r>
            <a:r>
              <a:rPr lang="en" altLang="zh-CN" sz="2800" i="1" dirty="0">
                <a:solidFill>
                  <a:srgbClr val="54595F"/>
                </a:solidFill>
              </a:rPr>
              <a:t>time, adding 169𝜇s of computation and 50𝜇s of communication,</a:t>
            </a:r>
            <a:r>
              <a:rPr lang="zh-CN" altLang="en-US" sz="2800" i="1" dirty="0">
                <a:solidFill>
                  <a:srgbClr val="54595F"/>
                </a:solidFill>
              </a:rPr>
              <a:t> </a:t>
            </a:r>
            <a:r>
              <a:rPr lang="en" altLang="zh-CN" sz="2800" i="1" dirty="0">
                <a:solidFill>
                  <a:srgbClr val="54595F"/>
                </a:solidFill>
              </a:rPr>
              <a:t>which is larger than the theoretical overlap ceiling (i.e.,</a:t>
            </a:r>
            <a:r>
              <a:rPr lang="zh-CN" altLang="en-US" sz="2800" i="1" dirty="0">
                <a:solidFill>
                  <a:srgbClr val="54595F"/>
                </a:solidFill>
              </a:rPr>
              <a:t> </a:t>
            </a:r>
            <a:r>
              <a:rPr lang="en" altLang="zh-CN" sz="2800" i="1" dirty="0">
                <a:solidFill>
                  <a:srgbClr val="54595F"/>
                </a:solidFill>
              </a:rPr>
              <a:t>total communication time, 202𝜇s), so TBO yields a slowdown.</a:t>
            </a:r>
          </a:p>
          <a:p>
            <a:pPr marL="457200" indent="-457200" algn="l">
              <a:buFont typeface="Arial" panose="020B0604020202020204" pitchFamily="34" charset="0"/>
              <a:buChar char="•"/>
            </a:pPr>
            <a:r>
              <a:rPr lang="en" altLang="zh-CN" sz="2800" i="1" dirty="0">
                <a:solidFill>
                  <a:srgbClr val="54595F"/>
                </a:solidFill>
              </a:rPr>
              <a:t>In our production environment, TBO hardly provide benefits</a:t>
            </a:r>
            <a:r>
              <a:rPr lang="zh-CN" altLang="en-US" sz="2800" i="1" dirty="0">
                <a:solidFill>
                  <a:srgbClr val="54595F"/>
                </a:solidFill>
              </a:rPr>
              <a:t> </a:t>
            </a:r>
            <a:r>
              <a:rPr lang="en" altLang="zh-CN" sz="2800" i="1" dirty="0">
                <a:solidFill>
                  <a:srgbClr val="54595F"/>
                </a:solidFill>
              </a:rPr>
              <a:t>since the batch is usually small (e.g., ≤128) under tight SLOs.</a:t>
            </a:r>
            <a:endParaRPr lang="en" altLang="zh-CN" sz="3900" i="1" dirty="0">
              <a:solidFill>
                <a:srgbClr val="54595F"/>
              </a:solidFill>
            </a:endParaRPr>
          </a:p>
        </p:txBody>
      </p:sp>
      <p:pic>
        <p:nvPicPr>
          <p:cNvPr id="2" name="图片 1">
            <a:extLst>
              <a:ext uri="{FF2B5EF4-FFF2-40B4-BE49-F238E27FC236}">
                <a16:creationId xmlns:a16="http://schemas.microsoft.com/office/drawing/2014/main" id="{5332BC97-A0AE-3B22-202F-A55BFD4A4586}"/>
              </a:ext>
            </a:extLst>
          </p:cNvPr>
          <p:cNvPicPr>
            <a:picLocks noChangeAspect="1"/>
          </p:cNvPicPr>
          <p:nvPr/>
        </p:nvPicPr>
        <p:blipFill>
          <a:blip r:embed="rId3"/>
          <a:stretch>
            <a:fillRect/>
          </a:stretch>
        </p:blipFill>
        <p:spPr>
          <a:xfrm>
            <a:off x="991325" y="4140442"/>
            <a:ext cx="11008978" cy="5816358"/>
          </a:xfrm>
          <a:prstGeom prst="rect">
            <a:avLst/>
          </a:prstGeom>
        </p:spPr>
      </p:pic>
      <p:pic>
        <p:nvPicPr>
          <p:cNvPr id="4" name="图片 3">
            <a:extLst>
              <a:ext uri="{FF2B5EF4-FFF2-40B4-BE49-F238E27FC236}">
                <a16:creationId xmlns:a16="http://schemas.microsoft.com/office/drawing/2014/main" id="{B265E5CD-C86C-5CD6-3EF6-C10B32DCF490}"/>
              </a:ext>
            </a:extLst>
          </p:cNvPr>
          <p:cNvPicPr>
            <a:picLocks noChangeAspect="1"/>
          </p:cNvPicPr>
          <p:nvPr/>
        </p:nvPicPr>
        <p:blipFill>
          <a:blip r:embed="rId4"/>
          <a:stretch>
            <a:fillRect/>
          </a:stretch>
        </p:blipFill>
        <p:spPr>
          <a:xfrm>
            <a:off x="12301079" y="4140442"/>
            <a:ext cx="10926358" cy="3466858"/>
          </a:xfrm>
          <a:prstGeom prst="rect">
            <a:avLst/>
          </a:prstGeom>
        </p:spPr>
      </p:pic>
      <p:sp>
        <p:nvSpPr>
          <p:cNvPr id="8" name="文本框 7">
            <a:extLst>
              <a:ext uri="{FF2B5EF4-FFF2-40B4-BE49-F238E27FC236}">
                <a16:creationId xmlns:a16="http://schemas.microsoft.com/office/drawing/2014/main" id="{2F9BA258-993B-B43E-7F3B-E7289B55301D}"/>
              </a:ext>
            </a:extLst>
          </p:cNvPr>
          <p:cNvSpPr txBox="1"/>
          <p:nvPr/>
        </p:nvSpPr>
        <p:spPr>
          <a:xfrm>
            <a:off x="12301079" y="7710031"/>
            <a:ext cx="10926358" cy="2246769"/>
          </a:xfrm>
          <a:prstGeom prst="rect">
            <a:avLst/>
          </a:prstGeom>
          <a:solidFill>
            <a:srgbClr val="F9F9F9"/>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 altLang="zh-CN" sz="2800" i="1" dirty="0">
                <a:solidFill>
                  <a:srgbClr val="54595F"/>
                </a:solidFill>
              </a:rPr>
              <a:t>Due to the overhead of memory access and control logic, the computation and communication costs do not scale down linearly as the batch size decreases. Blindly reducing the batch size leads to lower computational intensity and throughput efficiency, resulting in diminishing returns that outweigh the benefits.</a:t>
            </a:r>
            <a:endParaRPr lang="zh-CN" altLang="en-US" sz="2800" i="1" dirty="0">
              <a:solidFill>
                <a:srgbClr val="54595F"/>
              </a:solidFill>
            </a:endParaRPr>
          </a:p>
        </p:txBody>
      </p:sp>
      <p:sp>
        <p:nvSpPr>
          <p:cNvPr id="9" name="例:这里是标题标题标题">
            <a:extLst>
              <a:ext uri="{FF2B5EF4-FFF2-40B4-BE49-F238E27FC236}">
                <a16:creationId xmlns:a16="http://schemas.microsoft.com/office/drawing/2014/main" id="{34495018-827F-1D19-1673-B633FC18E694}"/>
              </a:ext>
            </a:extLst>
          </p:cNvPr>
          <p:cNvSpPr txBox="1"/>
          <p:nvPr/>
        </p:nvSpPr>
        <p:spPr>
          <a:xfrm>
            <a:off x="898358" y="1575657"/>
            <a:ext cx="22779789" cy="115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576" tIns="22576" rIns="22576" bIns="22576" anchor="ctr">
            <a:spAutoFit/>
          </a:bodyPr>
          <a:lstStyle>
            <a:lvl1pPr defTabSz="366887">
              <a:defRPr sz="8000">
                <a:solidFill>
                  <a:srgbClr val="1E1E1E"/>
                </a:solidFill>
                <a:latin typeface="Alibaba PuHuiTi 2 55 Regular"/>
                <a:ea typeface="Alibaba PuHuiTi 2 55 Regular"/>
                <a:cs typeface="Alibaba PuHuiTi 2 55 Regular"/>
                <a:sym typeface="Alibaba PuHuiTi 2 55 Regular"/>
              </a:defRPr>
            </a:lvl1pPr>
          </a:lstStyle>
          <a:p>
            <a:r>
              <a:rPr lang="en" sz="7200" dirty="0">
                <a:solidFill>
                  <a:srgbClr val="FF6B06"/>
                </a:solidFill>
                <a:latin typeface="+mj-lt"/>
                <a:ea typeface="STKaiti" panose="02010600040101010101" pitchFamily="2" charset="-122"/>
              </a:rPr>
              <a:t>Bottlenecks in Expert Parallelism</a:t>
            </a:r>
          </a:p>
        </p:txBody>
      </p:sp>
      <p:sp>
        <p:nvSpPr>
          <p:cNvPr id="3" name="矩形 2">
            <a:extLst>
              <a:ext uri="{FF2B5EF4-FFF2-40B4-BE49-F238E27FC236}">
                <a16:creationId xmlns:a16="http://schemas.microsoft.com/office/drawing/2014/main" id="{E15C86F5-0884-A3CA-52F9-2D0E98A3595F}"/>
              </a:ext>
            </a:extLst>
          </p:cNvPr>
          <p:cNvSpPr/>
          <p:nvPr/>
        </p:nvSpPr>
        <p:spPr>
          <a:xfrm>
            <a:off x="699362" y="7710031"/>
            <a:ext cx="11383559" cy="2518490"/>
          </a:xfrm>
          <a:custGeom>
            <a:avLst/>
            <a:gdLst>
              <a:gd name="connsiteX0" fmla="*/ 0 w 11383559"/>
              <a:gd name="connsiteY0" fmla="*/ 0 h 2518490"/>
              <a:gd name="connsiteX1" fmla="*/ 555786 w 11383559"/>
              <a:gd name="connsiteY1" fmla="*/ 0 h 2518490"/>
              <a:gd name="connsiteX2" fmla="*/ 883900 w 11383559"/>
              <a:gd name="connsiteY2" fmla="*/ 0 h 2518490"/>
              <a:gd name="connsiteX3" fmla="*/ 1781192 w 11383559"/>
              <a:gd name="connsiteY3" fmla="*/ 0 h 2518490"/>
              <a:gd name="connsiteX4" fmla="*/ 2336978 w 11383559"/>
              <a:gd name="connsiteY4" fmla="*/ 0 h 2518490"/>
              <a:gd name="connsiteX5" fmla="*/ 2892763 w 11383559"/>
              <a:gd name="connsiteY5" fmla="*/ 0 h 2518490"/>
              <a:gd name="connsiteX6" fmla="*/ 3790056 w 11383559"/>
              <a:gd name="connsiteY6" fmla="*/ 0 h 2518490"/>
              <a:gd name="connsiteX7" fmla="*/ 4232005 w 11383559"/>
              <a:gd name="connsiteY7" fmla="*/ 0 h 2518490"/>
              <a:gd name="connsiteX8" fmla="*/ 5129298 w 11383559"/>
              <a:gd name="connsiteY8" fmla="*/ 0 h 2518490"/>
              <a:gd name="connsiteX9" fmla="*/ 6026590 w 11383559"/>
              <a:gd name="connsiteY9" fmla="*/ 0 h 2518490"/>
              <a:gd name="connsiteX10" fmla="*/ 6696211 w 11383559"/>
              <a:gd name="connsiteY10" fmla="*/ 0 h 2518490"/>
              <a:gd name="connsiteX11" fmla="*/ 7593503 w 11383559"/>
              <a:gd name="connsiteY11" fmla="*/ 0 h 2518490"/>
              <a:gd name="connsiteX12" fmla="*/ 8149289 w 11383559"/>
              <a:gd name="connsiteY12" fmla="*/ 0 h 2518490"/>
              <a:gd name="connsiteX13" fmla="*/ 8705075 w 11383559"/>
              <a:gd name="connsiteY13" fmla="*/ 0 h 2518490"/>
              <a:gd name="connsiteX14" fmla="*/ 9488531 w 11383559"/>
              <a:gd name="connsiteY14" fmla="*/ 0 h 2518490"/>
              <a:gd name="connsiteX15" fmla="*/ 10044317 w 11383559"/>
              <a:gd name="connsiteY15" fmla="*/ 0 h 2518490"/>
              <a:gd name="connsiteX16" fmla="*/ 11383559 w 11383559"/>
              <a:gd name="connsiteY16" fmla="*/ 0 h 2518490"/>
              <a:gd name="connsiteX17" fmla="*/ 11383559 w 11383559"/>
              <a:gd name="connsiteY17" fmla="*/ 679992 h 2518490"/>
              <a:gd name="connsiteX18" fmla="*/ 11383559 w 11383559"/>
              <a:gd name="connsiteY18" fmla="*/ 1334800 h 2518490"/>
              <a:gd name="connsiteX19" fmla="*/ 11383559 w 11383559"/>
              <a:gd name="connsiteY19" fmla="*/ 2518490 h 2518490"/>
              <a:gd name="connsiteX20" fmla="*/ 11055445 w 11383559"/>
              <a:gd name="connsiteY20" fmla="*/ 2518490 h 2518490"/>
              <a:gd name="connsiteX21" fmla="*/ 10158152 w 11383559"/>
              <a:gd name="connsiteY21" fmla="*/ 2518490 h 2518490"/>
              <a:gd name="connsiteX22" fmla="*/ 9488531 w 11383559"/>
              <a:gd name="connsiteY22" fmla="*/ 2518490 h 2518490"/>
              <a:gd name="connsiteX23" fmla="*/ 9046581 w 11383559"/>
              <a:gd name="connsiteY23" fmla="*/ 2518490 h 2518490"/>
              <a:gd name="connsiteX24" fmla="*/ 8376960 w 11383559"/>
              <a:gd name="connsiteY24" fmla="*/ 2518490 h 2518490"/>
              <a:gd name="connsiteX25" fmla="*/ 8048846 w 11383559"/>
              <a:gd name="connsiteY25" fmla="*/ 2518490 h 2518490"/>
              <a:gd name="connsiteX26" fmla="*/ 7720731 w 11383559"/>
              <a:gd name="connsiteY26" fmla="*/ 2518490 h 2518490"/>
              <a:gd name="connsiteX27" fmla="*/ 7051110 w 11383559"/>
              <a:gd name="connsiteY27" fmla="*/ 2518490 h 2518490"/>
              <a:gd name="connsiteX28" fmla="*/ 6609160 w 11383559"/>
              <a:gd name="connsiteY28" fmla="*/ 2518490 h 2518490"/>
              <a:gd name="connsiteX29" fmla="*/ 5825704 w 11383559"/>
              <a:gd name="connsiteY29" fmla="*/ 2518490 h 2518490"/>
              <a:gd name="connsiteX30" fmla="*/ 5383754 w 11383559"/>
              <a:gd name="connsiteY30" fmla="*/ 2518490 h 2518490"/>
              <a:gd name="connsiteX31" fmla="*/ 4600297 w 11383559"/>
              <a:gd name="connsiteY31" fmla="*/ 2518490 h 2518490"/>
              <a:gd name="connsiteX32" fmla="*/ 4272183 w 11383559"/>
              <a:gd name="connsiteY32" fmla="*/ 2518490 h 2518490"/>
              <a:gd name="connsiteX33" fmla="*/ 3488726 w 11383559"/>
              <a:gd name="connsiteY33" fmla="*/ 2518490 h 2518490"/>
              <a:gd name="connsiteX34" fmla="*/ 3046776 w 11383559"/>
              <a:gd name="connsiteY34" fmla="*/ 2518490 h 2518490"/>
              <a:gd name="connsiteX35" fmla="*/ 2718662 w 11383559"/>
              <a:gd name="connsiteY35" fmla="*/ 2518490 h 2518490"/>
              <a:gd name="connsiteX36" fmla="*/ 2276712 w 11383559"/>
              <a:gd name="connsiteY36" fmla="*/ 2518490 h 2518490"/>
              <a:gd name="connsiteX37" fmla="*/ 1493255 w 11383559"/>
              <a:gd name="connsiteY37" fmla="*/ 2518490 h 2518490"/>
              <a:gd name="connsiteX38" fmla="*/ 1051305 w 11383559"/>
              <a:gd name="connsiteY38" fmla="*/ 2518490 h 2518490"/>
              <a:gd name="connsiteX39" fmla="*/ 723191 w 11383559"/>
              <a:gd name="connsiteY39" fmla="*/ 2518490 h 2518490"/>
              <a:gd name="connsiteX40" fmla="*/ 0 w 11383559"/>
              <a:gd name="connsiteY40" fmla="*/ 2518490 h 2518490"/>
              <a:gd name="connsiteX41" fmla="*/ 0 w 11383559"/>
              <a:gd name="connsiteY41" fmla="*/ 1914052 h 2518490"/>
              <a:gd name="connsiteX42" fmla="*/ 0 w 11383559"/>
              <a:gd name="connsiteY42" fmla="*/ 1359985 h 2518490"/>
              <a:gd name="connsiteX43" fmla="*/ 0 w 11383559"/>
              <a:gd name="connsiteY43" fmla="*/ 730362 h 2518490"/>
              <a:gd name="connsiteX44" fmla="*/ 0 w 11383559"/>
              <a:gd name="connsiteY44" fmla="*/ 0 h 251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383559" h="2518490" extrusionOk="0">
                <a:moveTo>
                  <a:pt x="0" y="0"/>
                </a:moveTo>
                <a:cubicBezTo>
                  <a:pt x="168328" y="6009"/>
                  <a:pt x="443261" y="17754"/>
                  <a:pt x="555786" y="0"/>
                </a:cubicBezTo>
                <a:cubicBezTo>
                  <a:pt x="668311" y="-17754"/>
                  <a:pt x="765988" y="8568"/>
                  <a:pt x="883900" y="0"/>
                </a:cubicBezTo>
                <a:cubicBezTo>
                  <a:pt x="1001812" y="-8568"/>
                  <a:pt x="1441566" y="11274"/>
                  <a:pt x="1781192" y="0"/>
                </a:cubicBezTo>
                <a:cubicBezTo>
                  <a:pt x="2120818" y="-11274"/>
                  <a:pt x="2138238" y="-9068"/>
                  <a:pt x="2336978" y="0"/>
                </a:cubicBezTo>
                <a:cubicBezTo>
                  <a:pt x="2535718" y="9068"/>
                  <a:pt x="2731328" y="-15990"/>
                  <a:pt x="2892763" y="0"/>
                </a:cubicBezTo>
                <a:cubicBezTo>
                  <a:pt x="3054198" y="15990"/>
                  <a:pt x="3427216" y="2185"/>
                  <a:pt x="3790056" y="0"/>
                </a:cubicBezTo>
                <a:cubicBezTo>
                  <a:pt x="4152896" y="-2185"/>
                  <a:pt x="4081191" y="-5004"/>
                  <a:pt x="4232005" y="0"/>
                </a:cubicBezTo>
                <a:cubicBezTo>
                  <a:pt x="4382819" y="5004"/>
                  <a:pt x="4766292" y="-4293"/>
                  <a:pt x="5129298" y="0"/>
                </a:cubicBezTo>
                <a:cubicBezTo>
                  <a:pt x="5492304" y="4293"/>
                  <a:pt x="5598801" y="7938"/>
                  <a:pt x="6026590" y="0"/>
                </a:cubicBezTo>
                <a:cubicBezTo>
                  <a:pt x="6454379" y="-7938"/>
                  <a:pt x="6558858" y="-2155"/>
                  <a:pt x="6696211" y="0"/>
                </a:cubicBezTo>
                <a:cubicBezTo>
                  <a:pt x="6833564" y="2155"/>
                  <a:pt x="7184227" y="-28187"/>
                  <a:pt x="7593503" y="0"/>
                </a:cubicBezTo>
                <a:cubicBezTo>
                  <a:pt x="8002779" y="28187"/>
                  <a:pt x="7907466" y="-24997"/>
                  <a:pt x="8149289" y="0"/>
                </a:cubicBezTo>
                <a:cubicBezTo>
                  <a:pt x="8391112" y="24997"/>
                  <a:pt x="8481989" y="15504"/>
                  <a:pt x="8705075" y="0"/>
                </a:cubicBezTo>
                <a:cubicBezTo>
                  <a:pt x="8928161" y="-15504"/>
                  <a:pt x="9300332" y="-13393"/>
                  <a:pt x="9488531" y="0"/>
                </a:cubicBezTo>
                <a:cubicBezTo>
                  <a:pt x="9676730" y="13393"/>
                  <a:pt x="9882648" y="-5600"/>
                  <a:pt x="10044317" y="0"/>
                </a:cubicBezTo>
                <a:cubicBezTo>
                  <a:pt x="10205986" y="5600"/>
                  <a:pt x="10728215" y="-24582"/>
                  <a:pt x="11383559" y="0"/>
                </a:cubicBezTo>
                <a:cubicBezTo>
                  <a:pt x="11353811" y="337550"/>
                  <a:pt x="11375033" y="449529"/>
                  <a:pt x="11383559" y="679992"/>
                </a:cubicBezTo>
                <a:cubicBezTo>
                  <a:pt x="11392085" y="910455"/>
                  <a:pt x="11392869" y="1185233"/>
                  <a:pt x="11383559" y="1334800"/>
                </a:cubicBezTo>
                <a:cubicBezTo>
                  <a:pt x="11374249" y="1484367"/>
                  <a:pt x="11324752" y="2040223"/>
                  <a:pt x="11383559" y="2518490"/>
                </a:cubicBezTo>
                <a:cubicBezTo>
                  <a:pt x="11300295" y="2502225"/>
                  <a:pt x="11207386" y="2524085"/>
                  <a:pt x="11055445" y="2518490"/>
                </a:cubicBezTo>
                <a:cubicBezTo>
                  <a:pt x="10903504" y="2512895"/>
                  <a:pt x="10548590" y="2529836"/>
                  <a:pt x="10158152" y="2518490"/>
                </a:cubicBezTo>
                <a:cubicBezTo>
                  <a:pt x="9767714" y="2507144"/>
                  <a:pt x="9684385" y="2536065"/>
                  <a:pt x="9488531" y="2518490"/>
                </a:cubicBezTo>
                <a:cubicBezTo>
                  <a:pt x="9292677" y="2500915"/>
                  <a:pt x="9262545" y="2534980"/>
                  <a:pt x="9046581" y="2518490"/>
                </a:cubicBezTo>
                <a:cubicBezTo>
                  <a:pt x="8830617" y="2502001"/>
                  <a:pt x="8672033" y="2496051"/>
                  <a:pt x="8376960" y="2518490"/>
                </a:cubicBezTo>
                <a:cubicBezTo>
                  <a:pt x="8081887" y="2540929"/>
                  <a:pt x="8180740" y="2503224"/>
                  <a:pt x="8048846" y="2518490"/>
                </a:cubicBezTo>
                <a:cubicBezTo>
                  <a:pt x="7916952" y="2533756"/>
                  <a:pt x="7808064" y="2508580"/>
                  <a:pt x="7720731" y="2518490"/>
                </a:cubicBezTo>
                <a:cubicBezTo>
                  <a:pt x="7633398" y="2528400"/>
                  <a:pt x="7312965" y="2526544"/>
                  <a:pt x="7051110" y="2518490"/>
                </a:cubicBezTo>
                <a:cubicBezTo>
                  <a:pt x="6789255" y="2510436"/>
                  <a:pt x="6746987" y="2527749"/>
                  <a:pt x="6609160" y="2518490"/>
                </a:cubicBezTo>
                <a:cubicBezTo>
                  <a:pt x="6471333" y="2509232"/>
                  <a:pt x="6184139" y="2540087"/>
                  <a:pt x="5825704" y="2518490"/>
                </a:cubicBezTo>
                <a:cubicBezTo>
                  <a:pt x="5467269" y="2496893"/>
                  <a:pt x="5590505" y="2512380"/>
                  <a:pt x="5383754" y="2518490"/>
                </a:cubicBezTo>
                <a:cubicBezTo>
                  <a:pt x="5177003" y="2524601"/>
                  <a:pt x="4875145" y="2499591"/>
                  <a:pt x="4600297" y="2518490"/>
                </a:cubicBezTo>
                <a:cubicBezTo>
                  <a:pt x="4325449" y="2537389"/>
                  <a:pt x="4433416" y="2528659"/>
                  <a:pt x="4272183" y="2518490"/>
                </a:cubicBezTo>
                <a:cubicBezTo>
                  <a:pt x="4110950" y="2508321"/>
                  <a:pt x="3775779" y="2513404"/>
                  <a:pt x="3488726" y="2518490"/>
                </a:cubicBezTo>
                <a:cubicBezTo>
                  <a:pt x="3201673" y="2523576"/>
                  <a:pt x="3184587" y="2529780"/>
                  <a:pt x="3046776" y="2518490"/>
                </a:cubicBezTo>
                <a:cubicBezTo>
                  <a:pt x="2908965" y="2507201"/>
                  <a:pt x="2835106" y="2513416"/>
                  <a:pt x="2718662" y="2518490"/>
                </a:cubicBezTo>
                <a:cubicBezTo>
                  <a:pt x="2602218" y="2523564"/>
                  <a:pt x="2435498" y="2515237"/>
                  <a:pt x="2276712" y="2518490"/>
                </a:cubicBezTo>
                <a:cubicBezTo>
                  <a:pt x="2117926" y="2521744"/>
                  <a:pt x="1659009" y="2500510"/>
                  <a:pt x="1493255" y="2518490"/>
                </a:cubicBezTo>
                <a:cubicBezTo>
                  <a:pt x="1327501" y="2536470"/>
                  <a:pt x="1216276" y="2500444"/>
                  <a:pt x="1051305" y="2518490"/>
                </a:cubicBezTo>
                <a:cubicBezTo>
                  <a:pt x="886334" y="2536537"/>
                  <a:pt x="827485" y="2502269"/>
                  <a:pt x="723191" y="2518490"/>
                </a:cubicBezTo>
                <a:cubicBezTo>
                  <a:pt x="618897" y="2534711"/>
                  <a:pt x="333528" y="2530331"/>
                  <a:pt x="0" y="2518490"/>
                </a:cubicBezTo>
                <a:cubicBezTo>
                  <a:pt x="22730" y="2233171"/>
                  <a:pt x="26684" y="2095588"/>
                  <a:pt x="0" y="1914052"/>
                </a:cubicBezTo>
                <a:cubicBezTo>
                  <a:pt x="-26684" y="1732516"/>
                  <a:pt x="-18114" y="1496750"/>
                  <a:pt x="0" y="1359985"/>
                </a:cubicBezTo>
                <a:cubicBezTo>
                  <a:pt x="18114" y="1223220"/>
                  <a:pt x="18963" y="969785"/>
                  <a:pt x="0" y="730362"/>
                </a:cubicBezTo>
                <a:cubicBezTo>
                  <a:pt x="-18963" y="490939"/>
                  <a:pt x="-20351" y="220177"/>
                  <a:pt x="0" y="0"/>
                </a:cubicBezTo>
                <a:close/>
              </a:path>
            </a:pathLst>
          </a:custGeom>
          <a:noFill/>
          <a:ln w="69850" cap="flat">
            <a:solidFill>
              <a:srgbClr val="FF6B06"/>
            </a:solidFill>
            <a:prstDash val="dash"/>
            <a:round/>
            <a:extLst>
              <a:ext uri="{C807C97D-BFC1-408E-A445-0C87EB9F89A2}">
                <ask:lineSketchStyleProps xmlns:ask="http://schemas.microsoft.com/office/drawing/2018/sketchyshapes" sd="1219033472">
                  <a:prstGeom prst="rect">
                    <a:avLst/>
                  </a:prstGeom>
                  <ask:type>
                    <ask:lineSketchFreehand/>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zh-CN" altLang="en-US" sz="2400" b="0" i="0" u="none" strike="noStrike" cap="none" spc="0" normalizeH="0" baseline="0">
              <a:ln>
                <a:noFill/>
              </a:ln>
              <a:solidFill>
                <a:srgbClr val="5E5E5E"/>
              </a:solidFill>
              <a:effectLst/>
              <a:uFillTx/>
              <a:latin typeface="+mn-lt"/>
              <a:ea typeface="+mn-ea"/>
              <a:cs typeface="+mn-cs"/>
              <a:sym typeface="Alibaba Sans"/>
            </a:endParaRPr>
          </a:p>
        </p:txBody>
      </p:sp>
      <p:grpSp>
        <p:nvGrpSpPr>
          <p:cNvPr id="23" name="组合 22">
            <a:extLst>
              <a:ext uri="{FF2B5EF4-FFF2-40B4-BE49-F238E27FC236}">
                <a16:creationId xmlns:a16="http://schemas.microsoft.com/office/drawing/2014/main" id="{CD762A4A-0DA0-6DA2-BC97-76F37F2B39CF}"/>
              </a:ext>
            </a:extLst>
          </p:cNvPr>
          <p:cNvGrpSpPr/>
          <p:nvPr/>
        </p:nvGrpSpPr>
        <p:grpSpPr>
          <a:xfrm>
            <a:off x="14824242" y="6448879"/>
            <a:ext cx="2719752" cy="953075"/>
            <a:chOff x="14824242" y="6448879"/>
            <a:chExt cx="2719752" cy="953075"/>
          </a:xfrm>
        </p:grpSpPr>
        <p:sp>
          <p:nvSpPr>
            <p:cNvPr id="14" name="文本框 13">
              <a:extLst>
                <a:ext uri="{FF2B5EF4-FFF2-40B4-BE49-F238E27FC236}">
                  <a16:creationId xmlns:a16="http://schemas.microsoft.com/office/drawing/2014/main" id="{C2721780-29CE-E8AD-F605-8CE2D6D85F39}"/>
                </a:ext>
              </a:extLst>
            </p:cNvPr>
            <p:cNvSpPr txBox="1"/>
            <p:nvPr/>
          </p:nvSpPr>
          <p:spPr>
            <a:xfrm>
              <a:off x="14824243" y="6448879"/>
              <a:ext cx="998671"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zh-CN" altLang="en-US" sz="2400" b="0" i="0" u="none" strike="noStrike" cap="none" spc="0" normalizeH="0" baseline="0" dirty="0">
                  <a:ln>
                    <a:noFill/>
                  </a:ln>
                  <a:solidFill>
                    <a:srgbClr val="5E5E5E"/>
                  </a:solidFill>
                  <a:effectLst/>
                  <a:uFillTx/>
                  <a:latin typeface="+mn-lt"/>
                  <a:ea typeface="+mn-ea"/>
                  <a:cs typeface="+mn-cs"/>
                  <a:sym typeface="Alibaba Sans"/>
                </a:rPr>
                <a:t>             </a:t>
              </a:r>
            </a:p>
          </p:txBody>
        </p:sp>
        <p:sp>
          <p:nvSpPr>
            <p:cNvPr id="15" name="文本框 14">
              <a:extLst>
                <a:ext uri="{FF2B5EF4-FFF2-40B4-BE49-F238E27FC236}">
                  <a16:creationId xmlns:a16="http://schemas.microsoft.com/office/drawing/2014/main" id="{18CAEE21-1492-B16A-A45F-6D898EAC324D}"/>
                </a:ext>
              </a:extLst>
            </p:cNvPr>
            <p:cNvSpPr txBox="1"/>
            <p:nvPr/>
          </p:nvSpPr>
          <p:spPr>
            <a:xfrm>
              <a:off x="14824242" y="6930030"/>
              <a:ext cx="998671"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zh-CN" altLang="en-US" sz="2400" b="0" i="0" u="none" strike="noStrike" cap="none" spc="0" normalizeH="0" baseline="0" dirty="0">
                  <a:ln>
                    <a:noFill/>
                  </a:ln>
                  <a:solidFill>
                    <a:srgbClr val="5E5E5E"/>
                  </a:solidFill>
                  <a:effectLst/>
                  <a:uFillTx/>
                  <a:latin typeface="+mn-lt"/>
                  <a:ea typeface="+mn-ea"/>
                  <a:cs typeface="+mn-cs"/>
                  <a:sym typeface="Alibaba Sans"/>
                </a:rPr>
                <a:t>             </a:t>
              </a:r>
            </a:p>
          </p:txBody>
        </p:sp>
        <p:cxnSp>
          <p:nvCxnSpPr>
            <p:cNvPr id="17" name="肘形连接符 16">
              <a:extLst>
                <a:ext uri="{FF2B5EF4-FFF2-40B4-BE49-F238E27FC236}">
                  <a16:creationId xmlns:a16="http://schemas.microsoft.com/office/drawing/2014/main" id="{FA9C91FE-EC72-99E8-53F4-FBFDB0CE64A0}"/>
                </a:ext>
              </a:extLst>
            </p:cNvPr>
            <p:cNvCxnSpPr>
              <a:endCxn id="14" idx="3"/>
            </p:cNvCxnSpPr>
            <p:nvPr/>
          </p:nvCxnSpPr>
          <p:spPr>
            <a:xfrm rot="5400000" flipH="1" flipV="1">
              <a:off x="15594598" y="6913157"/>
              <a:ext cx="456632" cy="12700"/>
            </a:xfrm>
            <a:prstGeom prst="bentConnector4">
              <a:avLst>
                <a:gd name="adj1" fmla="val -1676"/>
                <a:gd name="adj2" fmla="val 1938709"/>
              </a:avLst>
            </a:prstGeom>
            <a:noFill/>
            <a:ln w="38100" cap="flat">
              <a:solidFill>
                <a:srgbClr val="FF6B06"/>
              </a:solidFill>
              <a:prstDash val="solid"/>
              <a:round/>
              <a:tailEnd type="triangle"/>
            </a:ln>
            <a:effectLst/>
            <a:sp3d/>
          </p:spPr>
          <p:style>
            <a:lnRef idx="0">
              <a:scrgbClr r="0" g="0" b="0"/>
            </a:lnRef>
            <a:fillRef idx="0">
              <a:scrgbClr r="0" g="0" b="0"/>
            </a:fillRef>
            <a:effectRef idx="0">
              <a:scrgbClr r="0" g="0" b="0"/>
            </a:effectRef>
            <a:fontRef idx="none"/>
          </p:style>
        </p:cxnSp>
        <p:sp>
          <p:nvSpPr>
            <p:cNvPr id="21" name="文本框 20">
              <a:extLst>
                <a:ext uri="{FF2B5EF4-FFF2-40B4-BE49-F238E27FC236}">
                  <a16:creationId xmlns:a16="http://schemas.microsoft.com/office/drawing/2014/main" id="{006F08A5-DA93-CA8D-C0A2-8547B7466A48}"/>
                </a:ext>
              </a:extLst>
            </p:cNvPr>
            <p:cNvSpPr txBox="1"/>
            <p:nvPr/>
          </p:nvSpPr>
          <p:spPr>
            <a:xfrm>
              <a:off x="16061216" y="6724845"/>
              <a:ext cx="1482778"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en-US" altLang="zh-CN" sz="2000" b="0" i="0" u="none" strike="noStrike" cap="none" spc="0" normalizeH="0" baseline="0" dirty="0">
                  <a:ln>
                    <a:noFill/>
                  </a:ln>
                  <a:solidFill>
                    <a:srgbClr val="5E5E5E"/>
                  </a:solidFill>
                  <a:effectLst/>
                  <a:uFillTx/>
                  <a:latin typeface="+mn-lt"/>
                  <a:ea typeface="+mn-ea"/>
                  <a:cs typeface="+mn-cs"/>
                  <a:sym typeface="Alibaba Sans"/>
                </a:rPr>
                <a:t>190</a:t>
              </a:r>
              <a:r>
                <a:rPr kumimoji="0" lang="zh-CN" altLang="en-US" sz="2000" b="0" i="0" u="none" strike="noStrike" cap="none" spc="0" normalizeH="0" baseline="0" dirty="0">
                  <a:ln>
                    <a:noFill/>
                  </a:ln>
                  <a:solidFill>
                    <a:srgbClr val="5E5E5E"/>
                  </a:solidFill>
                  <a:effectLst/>
                  <a:uFillTx/>
                  <a:latin typeface="+mn-lt"/>
                  <a:ea typeface="+mn-ea"/>
                  <a:cs typeface="+mn-cs"/>
                  <a:sym typeface="Alibaba Sans"/>
                </a:rPr>
                <a:t> </a:t>
              </a:r>
              <a:r>
                <a:rPr kumimoji="0" lang="en-US" altLang="zh-CN" sz="2000" b="0" i="0" u="none" strike="noStrike" cap="none" spc="0" normalizeH="0" baseline="0" dirty="0">
                  <a:ln>
                    <a:noFill/>
                  </a:ln>
                  <a:solidFill>
                    <a:srgbClr val="5E5E5E"/>
                  </a:solidFill>
                  <a:effectLst/>
                  <a:uFillTx/>
                  <a:latin typeface="+mn-lt"/>
                  <a:ea typeface="+mn-ea"/>
                  <a:cs typeface="+mn-cs"/>
                  <a:sym typeface="Alibaba Sans"/>
                </a:rPr>
                <a:t>&gt;&gt; 256/2</a:t>
              </a:r>
              <a:endParaRPr kumimoji="0" lang="zh-CN" altLang="en-US" sz="2000" b="0" i="0" u="none" strike="noStrike" cap="none" spc="0" normalizeH="0" baseline="0" dirty="0">
                <a:ln>
                  <a:noFill/>
                </a:ln>
                <a:solidFill>
                  <a:srgbClr val="5E5E5E"/>
                </a:solidFill>
                <a:effectLst/>
                <a:uFillTx/>
                <a:latin typeface="+mn-lt"/>
                <a:ea typeface="+mn-ea"/>
                <a:cs typeface="+mn-cs"/>
                <a:sym typeface="Alibaba Sans"/>
              </a:endParaRPr>
            </a:p>
          </p:txBody>
        </p:sp>
      </p:grpSp>
      <p:grpSp>
        <p:nvGrpSpPr>
          <p:cNvPr id="24" name="组合 23">
            <a:extLst>
              <a:ext uri="{FF2B5EF4-FFF2-40B4-BE49-F238E27FC236}">
                <a16:creationId xmlns:a16="http://schemas.microsoft.com/office/drawing/2014/main" id="{90F774F4-13AB-D046-899C-BE291B77E565}"/>
              </a:ext>
            </a:extLst>
          </p:cNvPr>
          <p:cNvGrpSpPr/>
          <p:nvPr/>
        </p:nvGrpSpPr>
        <p:grpSpPr>
          <a:xfrm>
            <a:off x="17228229" y="6453795"/>
            <a:ext cx="2654831" cy="953075"/>
            <a:chOff x="14824242" y="6448879"/>
            <a:chExt cx="2654831" cy="953075"/>
          </a:xfrm>
        </p:grpSpPr>
        <p:sp>
          <p:nvSpPr>
            <p:cNvPr id="25" name="文本框 24">
              <a:extLst>
                <a:ext uri="{FF2B5EF4-FFF2-40B4-BE49-F238E27FC236}">
                  <a16:creationId xmlns:a16="http://schemas.microsoft.com/office/drawing/2014/main" id="{3F057FB5-D7A2-F9F1-F899-E8655ADAFE74}"/>
                </a:ext>
              </a:extLst>
            </p:cNvPr>
            <p:cNvSpPr txBox="1"/>
            <p:nvPr/>
          </p:nvSpPr>
          <p:spPr>
            <a:xfrm>
              <a:off x="14824243" y="6448879"/>
              <a:ext cx="998671"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zh-CN" altLang="en-US" sz="2400" b="0" i="0" u="none" strike="noStrike" cap="none" spc="0" normalizeH="0" baseline="0" dirty="0">
                  <a:ln>
                    <a:noFill/>
                  </a:ln>
                  <a:solidFill>
                    <a:srgbClr val="5E5E5E"/>
                  </a:solidFill>
                  <a:effectLst/>
                  <a:uFillTx/>
                  <a:latin typeface="+mn-lt"/>
                  <a:ea typeface="+mn-ea"/>
                  <a:cs typeface="+mn-cs"/>
                  <a:sym typeface="Alibaba Sans"/>
                </a:rPr>
                <a:t>             </a:t>
              </a:r>
            </a:p>
          </p:txBody>
        </p:sp>
        <p:sp>
          <p:nvSpPr>
            <p:cNvPr id="26" name="文本框 25">
              <a:extLst>
                <a:ext uri="{FF2B5EF4-FFF2-40B4-BE49-F238E27FC236}">
                  <a16:creationId xmlns:a16="http://schemas.microsoft.com/office/drawing/2014/main" id="{D7818DAB-E6F2-7E9B-11B5-358259DADE95}"/>
                </a:ext>
              </a:extLst>
            </p:cNvPr>
            <p:cNvSpPr txBox="1"/>
            <p:nvPr/>
          </p:nvSpPr>
          <p:spPr>
            <a:xfrm>
              <a:off x="14824242" y="6930030"/>
              <a:ext cx="998671"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zh-CN" altLang="en-US" sz="2400" b="0" i="0" u="none" strike="noStrike" cap="none" spc="0" normalizeH="0" baseline="0" dirty="0">
                  <a:ln>
                    <a:noFill/>
                  </a:ln>
                  <a:solidFill>
                    <a:srgbClr val="5E5E5E"/>
                  </a:solidFill>
                  <a:effectLst/>
                  <a:uFillTx/>
                  <a:latin typeface="+mn-lt"/>
                  <a:ea typeface="+mn-ea"/>
                  <a:cs typeface="+mn-cs"/>
                  <a:sym typeface="Alibaba Sans"/>
                </a:rPr>
                <a:t>             </a:t>
              </a:r>
            </a:p>
          </p:txBody>
        </p:sp>
        <p:cxnSp>
          <p:nvCxnSpPr>
            <p:cNvPr id="27" name="肘形连接符 26">
              <a:extLst>
                <a:ext uri="{FF2B5EF4-FFF2-40B4-BE49-F238E27FC236}">
                  <a16:creationId xmlns:a16="http://schemas.microsoft.com/office/drawing/2014/main" id="{2A8D9F7C-36BF-A0B7-1236-BCF19C633272}"/>
                </a:ext>
              </a:extLst>
            </p:cNvPr>
            <p:cNvCxnSpPr>
              <a:endCxn id="25" idx="3"/>
            </p:cNvCxnSpPr>
            <p:nvPr/>
          </p:nvCxnSpPr>
          <p:spPr>
            <a:xfrm rot="5400000" flipH="1" flipV="1">
              <a:off x="15594598" y="6913157"/>
              <a:ext cx="456632" cy="12700"/>
            </a:xfrm>
            <a:prstGeom prst="bentConnector4">
              <a:avLst>
                <a:gd name="adj1" fmla="val -1676"/>
                <a:gd name="adj2" fmla="val 1938709"/>
              </a:avLst>
            </a:prstGeom>
            <a:noFill/>
            <a:ln w="38100" cap="flat">
              <a:solidFill>
                <a:srgbClr val="FF6B06"/>
              </a:solidFill>
              <a:prstDash val="solid"/>
              <a:round/>
              <a:tailEnd type="triangle"/>
            </a:ln>
            <a:effectLst/>
            <a:sp3d/>
          </p:spPr>
          <p:style>
            <a:lnRef idx="0">
              <a:scrgbClr r="0" g="0" b="0"/>
            </a:lnRef>
            <a:fillRef idx="0">
              <a:scrgbClr r="0" g="0" b="0"/>
            </a:fillRef>
            <a:effectRef idx="0">
              <a:scrgbClr r="0" g="0" b="0"/>
            </a:effectRef>
            <a:fontRef idx="none"/>
          </p:style>
        </p:cxnSp>
        <p:sp>
          <p:nvSpPr>
            <p:cNvPr id="28" name="文本框 27">
              <a:extLst>
                <a:ext uri="{FF2B5EF4-FFF2-40B4-BE49-F238E27FC236}">
                  <a16:creationId xmlns:a16="http://schemas.microsoft.com/office/drawing/2014/main" id="{D2F9C56F-E71A-C87D-D299-9B0165348439}"/>
                </a:ext>
              </a:extLst>
            </p:cNvPr>
            <p:cNvSpPr txBox="1"/>
            <p:nvPr/>
          </p:nvSpPr>
          <p:spPr>
            <a:xfrm>
              <a:off x="16126138" y="6724845"/>
              <a:ext cx="1352935"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lang="en-US" altLang="zh-CN" sz="2000" dirty="0"/>
                <a:t>86</a:t>
              </a:r>
              <a:r>
                <a:rPr kumimoji="0" lang="zh-CN" altLang="en-US" sz="2000" b="0" i="0" u="none" strike="noStrike" cap="none" spc="0" normalizeH="0" baseline="0" dirty="0">
                  <a:ln>
                    <a:noFill/>
                  </a:ln>
                  <a:solidFill>
                    <a:srgbClr val="5E5E5E"/>
                  </a:solidFill>
                  <a:effectLst/>
                  <a:uFillTx/>
                  <a:latin typeface="+mn-lt"/>
                  <a:ea typeface="+mn-ea"/>
                  <a:cs typeface="+mn-cs"/>
                  <a:sym typeface="Alibaba Sans"/>
                </a:rPr>
                <a:t> </a:t>
              </a:r>
              <a:r>
                <a:rPr kumimoji="0" lang="en-US" altLang="zh-CN" sz="2000" b="0" i="0" u="none" strike="noStrike" cap="none" spc="0" normalizeH="0" baseline="0" dirty="0">
                  <a:ln>
                    <a:noFill/>
                  </a:ln>
                  <a:solidFill>
                    <a:srgbClr val="5E5E5E"/>
                  </a:solidFill>
                  <a:effectLst/>
                  <a:uFillTx/>
                  <a:latin typeface="+mn-lt"/>
                  <a:ea typeface="+mn-ea"/>
                  <a:cs typeface="+mn-cs"/>
                  <a:sym typeface="Alibaba Sans"/>
                </a:rPr>
                <a:t>&gt;&gt; 117/2</a:t>
              </a:r>
              <a:endParaRPr kumimoji="0" lang="zh-CN" altLang="en-US" sz="2000" b="0" i="0" u="none" strike="noStrike" cap="none" spc="0" normalizeH="0" baseline="0" dirty="0">
                <a:ln>
                  <a:noFill/>
                </a:ln>
                <a:solidFill>
                  <a:srgbClr val="5E5E5E"/>
                </a:solidFill>
                <a:effectLst/>
                <a:uFillTx/>
                <a:latin typeface="+mn-lt"/>
                <a:ea typeface="+mn-ea"/>
                <a:cs typeface="+mn-cs"/>
                <a:sym typeface="Alibaba Sans"/>
              </a:endParaRPr>
            </a:p>
          </p:txBody>
        </p:sp>
      </p:grpSp>
    </p:spTree>
    <p:extLst>
      <p:ext uri="{BB962C8B-B14F-4D97-AF65-F5344CB8AC3E}">
        <p14:creationId xmlns:p14="http://schemas.microsoft.com/office/powerpoint/2010/main" val="2723117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linds(horizontal)">
                                      <p:cBhvr>
                                        <p:cTn id="12" dur="500"/>
                                        <p:tgtEl>
                                          <p:spTgt spid="23"/>
                                        </p:tgtEl>
                                      </p:cBhvr>
                                    </p:animEffect>
                                  </p:childTnLst>
                                </p:cTn>
                              </p:par>
                              <p:par>
                                <p:cTn id="13" presetID="3" presetClass="entr" presetSubtype="1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linds(horizontal)">
                                      <p:cBhvr>
                                        <p:cTn id="1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7BAAF-24BB-BFD6-EB91-4F5E7E9F39DC}"/>
            </a:ext>
          </a:extLst>
        </p:cNvPr>
        <p:cNvGrpSpPr/>
        <p:nvPr/>
      </p:nvGrpSpPr>
      <p:grpSpPr>
        <a:xfrm>
          <a:off x="0" y="0"/>
          <a:ext cx="0" cy="0"/>
          <a:chOff x="0" y="0"/>
          <a:chExt cx="0" cy="0"/>
        </a:xfrm>
      </p:grpSpPr>
      <p:sp>
        <p:nvSpPr>
          <p:cNvPr id="5" name="文本框 4">
            <a:extLst>
              <a:ext uri="{FF2B5EF4-FFF2-40B4-BE49-F238E27FC236}">
                <a16:creationId xmlns:a16="http://schemas.microsoft.com/office/drawing/2014/main" id="{D236844D-F7FF-DA14-F41D-A72572585733}"/>
              </a:ext>
            </a:extLst>
          </p:cNvPr>
          <p:cNvSpPr txBox="1"/>
          <p:nvPr/>
        </p:nvSpPr>
        <p:spPr>
          <a:xfrm>
            <a:off x="1007877" y="10962538"/>
            <a:ext cx="22236112" cy="1554272"/>
          </a:xfrm>
          <a:prstGeom prst="rect">
            <a:avLst/>
          </a:prstGeom>
          <a:solidFill>
            <a:srgbClr val="F9F9F9"/>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zh-CN" sz="3900" i="1" dirty="0">
                <a:solidFill>
                  <a:srgbClr val="0034CC"/>
                </a:solidFill>
              </a:rPr>
              <a:t>Challenge-3:</a:t>
            </a:r>
            <a:r>
              <a:rPr lang="zh-CN" altLang="en-US" sz="3900" i="1" dirty="0">
                <a:solidFill>
                  <a:srgbClr val="0034CC"/>
                </a:solidFill>
              </a:rPr>
              <a:t> </a:t>
            </a:r>
            <a:r>
              <a:rPr lang="en" altLang="zh-CN" sz="3900" i="1" dirty="0">
                <a:solidFill>
                  <a:srgbClr val="0034CC"/>
                </a:solidFill>
              </a:rPr>
              <a:t>GPU-centric communication is very complicated.</a:t>
            </a:r>
          </a:p>
          <a:p>
            <a:pPr marL="457200" indent="-457200" algn="l">
              <a:buFont typeface="Arial" panose="020B0604020202020204" pitchFamily="34" charset="0"/>
              <a:buChar char="•"/>
            </a:pPr>
            <a:r>
              <a:rPr lang="en-US" altLang="zh-CN" sz="2800" i="1" dirty="0">
                <a:solidFill>
                  <a:srgbClr val="54595F"/>
                </a:solidFill>
              </a:rPr>
              <a:t>Inter-node communication (scale-out): RDMA, </a:t>
            </a:r>
            <a:r>
              <a:rPr lang="en-US" altLang="zh-CN" sz="2800" i="1" dirty="0" err="1">
                <a:solidFill>
                  <a:srgbClr val="54595F"/>
                </a:solidFill>
              </a:rPr>
              <a:t>GPUDirect</a:t>
            </a:r>
            <a:r>
              <a:rPr lang="en-US" altLang="zh-CN" sz="2800" i="1" dirty="0">
                <a:solidFill>
                  <a:srgbClr val="54595F"/>
                </a:solidFill>
              </a:rPr>
              <a:t> RDMA, </a:t>
            </a:r>
            <a:r>
              <a:rPr lang="en-US" altLang="zh-CN" sz="2800" i="1" dirty="0" err="1">
                <a:solidFill>
                  <a:srgbClr val="54595F"/>
                </a:solidFill>
              </a:rPr>
              <a:t>GPUDirect</a:t>
            </a:r>
            <a:r>
              <a:rPr lang="en-US" altLang="zh-CN" sz="2800" i="1" dirty="0">
                <a:solidFill>
                  <a:srgbClr val="54595F"/>
                </a:solidFill>
              </a:rPr>
              <a:t> Async (IBGDA )</a:t>
            </a:r>
          </a:p>
          <a:p>
            <a:pPr marL="457200" indent="-457200" algn="l">
              <a:buFont typeface="Arial" panose="020B0604020202020204" pitchFamily="34" charset="0"/>
              <a:buChar char="•"/>
            </a:pPr>
            <a:r>
              <a:rPr lang="en-US" altLang="zh-CN" sz="2800" i="1" dirty="0">
                <a:solidFill>
                  <a:srgbClr val="54595F"/>
                </a:solidFill>
              </a:rPr>
              <a:t>Intra-node communication (scale-up): SM (load/store), TMA, Copy Engine</a:t>
            </a:r>
            <a:endParaRPr lang="en" altLang="zh-CN" sz="3900" i="1" dirty="0">
              <a:solidFill>
                <a:srgbClr val="54595F"/>
              </a:solidFill>
            </a:endParaRPr>
          </a:p>
        </p:txBody>
      </p:sp>
      <p:pic>
        <p:nvPicPr>
          <p:cNvPr id="5122" name="Picture 2" descr="Refer to caption">
            <a:extLst>
              <a:ext uri="{FF2B5EF4-FFF2-40B4-BE49-F238E27FC236}">
                <a16:creationId xmlns:a16="http://schemas.microsoft.com/office/drawing/2014/main" id="{1B92C2A2-63C8-C1E0-FD23-72D5E040EB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1324" y="3418304"/>
            <a:ext cx="22252665" cy="7410115"/>
          </a:xfrm>
          <a:prstGeom prst="rect">
            <a:avLst/>
          </a:prstGeom>
          <a:noFill/>
          <a:extLst>
            <a:ext uri="{909E8E84-426E-40DD-AFC4-6F175D3DCCD1}">
              <a14:hiddenFill xmlns:a14="http://schemas.microsoft.com/office/drawing/2010/main">
                <a:solidFill>
                  <a:srgbClr val="FFFFFF"/>
                </a:solidFill>
              </a14:hiddenFill>
            </a:ext>
          </a:extLst>
        </p:spPr>
      </p:pic>
      <p:sp>
        <p:nvSpPr>
          <p:cNvPr id="7" name="文本框 6">
            <a:extLst>
              <a:ext uri="{FF2B5EF4-FFF2-40B4-BE49-F238E27FC236}">
                <a16:creationId xmlns:a16="http://schemas.microsoft.com/office/drawing/2014/main" id="{E8E82A9E-5FFD-214B-7BBA-8104CB61C778}"/>
              </a:ext>
            </a:extLst>
          </p:cNvPr>
          <p:cNvSpPr txBox="1"/>
          <p:nvPr/>
        </p:nvSpPr>
        <p:spPr>
          <a:xfrm>
            <a:off x="1007877" y="12650929"/>
            <a:ext cx="20349411"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 altLang="zh-CN" sz="1800" b="0" i="0" dirty="0">
                <a:solidFill>
                  <a:srgbClr val="2E414F"/>
                </a:solidFill>
                <a:effectLst/>
                <a:latin typeface="Roboto" panose="020F0502020204030204" pitchFamily="34" charset="0"/>
              </a:rPr>
              <a:t>Figure source: </a:t>
            </a:r>
            <a:r>
              <a:rPr lang="en" altLang="zh-CN" sz="1800" b="0" i="0" dirty="0" err="1">
                <a:solidFill>
                  <a:srgbClr val="2E414F"/>
                </a:solidFill>
                <a:effectLst/>
                <a:latin typeface="Roboto" panose="020F0502020204030204" pitchFamily="34" charset="0"/>
              </a:rPr>
              <a:t>Unat</a:t>
            </a:r>
            <a:r>
              <a:rPr lang="en" altLang="zh-CN" sz="1800" b="0" i="0" dirty="0">
                <a:solidFill>
                  <a:srgbClr val="2E414F"/>
                </a:solidFill>
                <a:effectLst/>
                <a:latin typeface="Roboto" panose="020F0502020204030204" pitchFamily="34" charset="0"/>
              </a:rPr>
              <a:t>, D., </a:t>
            </a:r>
            <a:r>
              <a:rPr lang="en" altLang="zh-CN" sz="1800" b="0" i="0" dirty="0" err="1">
                <a:solidFill>
                  <a:srgbClr val="2E414F"/>
                </a:solidFill>
                <a:effectLst/>
                <a:latin typeface="Roboto" panose="020F0502020204030204" pitchFamily="34" charset="0"/>
              </a:rPr>
              <a:t>Turimbetov</a:t>
            </a:r>
            <a:r>
              <a:rPr lang="en" altLang="zh-CN" sz="1800" b="0" i="0" dirty="0">
                <a:solidFill>
                  <a:srgbClr val="2E414F"/>
                </a:solidFill>
                <a:effectLst/>
                <a:latin typeface="Roboto" panose="020F0502020204030204" pitchFamily="34" charset="0"/>
              </a:rPr>
              <a:t>, I., Issa, M.K., </a:t>
            </a:r>
            <a:r>
              <a:rPr lang="en" altLang="zh-CN" sz="1800" b="0" i="0" dirty="0" err="1">
                <a:solidFill>
                  <a:srgbClr val="2E414F"/>
                </a:solidFill>
                <a:effectLst/>
                <a:latin typeface="Roboto" panose="020F0502020204030204" pitchFamily="34" charset="0"/>
              </a:rPr>
              <a:t>Saugbili</a:t>
            </a:r>
            <a:r>
              <a:rPr lang="en" altLang="zh-CN" sz="1800" b="0" i="0" dirty="0">
                <a:solidFill>
                  <a:srgbClr val="2E414F"/>
                </a:solidFill>
                <a:effectLst/>
                <a:latin typeface="Roboto" panose="020F0502020204030204" pitchFamily="34" charset="0"/>
              </a:rPr>
              <a:t>, D., Vella, F., Sensi, D.D., &amp; </a:t>
            </a:r>
            <a:r>
              <a:rPr lang="en" altLang="zh-CN" sz="1800" b="0" i="0" dirty="0" err="1">
                <a:solidFill>
                  <a:srgbClr val="2E414F"/>
                </a:solidFill>
                <a:effectLst/>
                <a:latin typeface="Roboto" panose="020F0502020204030204" pitchFamily="34" charset="0"/>
              </a:rPr>
              <a:t>Ismayilov</a:t>
            </a:r>
            <a:r>
              <a:rPr lang="en" altLang="zh-CN" sz="1800" b="0" i="0" dirty="0">
                <a:solidFill>
                  <a:srgbClr val="2E414F"/>
                </a:solidFill>
                <a:effectLst/>
                <a:latin typeface="Roboto" panose="020F0502020204030204" pitchFamily="34" charset="0"/>
              </a:rPr>
              <a:t>, I. (2024). The Landscape of GPU-Centric Communication. </a:t>
            </a:r>
            <a:r>
              <a:rPr lang="en" altLang="zh-CN" sz="1800" b="0" i="1" dirty="0">
                <a:solidFill>
                  <a:srgbClr val="2E414F"/>
                </a:solidFill>
                <a:effectLst/>
                <a:latin typeface="Roboto" panose="02000000000000000000" pitchFamily="2" charset="0"/>
              </a:rPr>
              <a:t>ACM Computing Surveys</a:t>
            </a:r>
            <a:r>
              <a:rPr lang="en" altLang="zh-CN" sz="1800" b="0" i="0" dirty="0">
                <a:solidFill>
                  <a:srgbClr val="2E414F"/>
                </a:solidFill>
                <a:effectLst/>
                <a:latin typeface="Roboto" panose="02000000000000000000" pitchFamily="2" charset="0"/>
              </a:rPr>
              <a:t>.</a:t>
            </a:r>
            <a:endParaRPr lang="zh-CN" altLang="en-US" sz="1800" dirty="0"/>
          </a:p>
        </p:txBody>
      </p:sp>
      <p:sp>
        <p:nvSpPr>
          <p:cNvPr id="9" name="例:这里是标题标题标题">
            <a:extLst>
              <a:ext uri="{FF2B5EF4-FFF2-40B4-BE49-F238E27FC236}">
                <a16:creationId xmlns:a16="http://schemas.microsoft.com/office/drawing/2014/main" id="{1EB2B945-2EAD-525E-D7CF-EF7B71F31EB3}"/>
              </a:ext>
            </a:extLst>
          </p:cNvPr>
          <p:cNvSpPr txBox="1"/>
          <p:nvPr/>
        </p:nvSpPr>
        <p:spPr>
          <a:xfrm>
            <a:off x="898358" y="1575657"/>
            <a:ext cx="22779789" cy="115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576" tIns="22576" rIns="22576" bIns="22576" anchor="ctr">
            <a:spAutoFit/>
          </a:bodyPr>
          <a:lstStyle>
            <a:lvl1pPr defTabSz="366887">
              <a:defRPr sz="8000">
                <a:solidFill>
                  <a:srgbClr val="1E1E1E"/>
                </a:solidFill>
                <a:latin typeface="Alibaba PuHuiTi 2 55 Regular"/>
                <a:ea typeface="Alibaba PuHuiTi 2 55 Regular"/>
                <a:cs typeface="Alibaba PuHuiTi 2 55 Regular"/>
                <a:sym typeface="Alibaba PuHuiTi 2 55 Regular"/>
              </a:defRPr>
            </a:lvl1pPr>
          </a:lstStyle>
          <a:p>
            <a:r>
              <a:rPr lang="en" sz="7200" dirty="0">
                <a:solidFill>
                  <a:srgbClr val="FF6B06"/>
                </a:solidFill>
                <a:latin typeface="+mj-lt"/>
                <a:ea typeface="STKaiti" panose="02010600040101010101" pitchFamily="2" charset="-122"/>
              </a:rPr>
              <a:t>Bottlenecks in Expert Parallelism</a:t>
            </a:r>
          </a:p>
        </p:txBody>
      </p:sp>
    </p:spTree>
    <p:extLst>
      <p:ext uri="{BB962C8B-B14F-4D97-AF65-F5344CB8AC3E}">
        <p14:creationId xmlns:p14="http://schemas.microsoft.com/office/powerpoint/2010/main" val="418394087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D5B29-2ED6-E88A-37AB-D019CD1C55EA}"/>
            </a:ext>
          </a:extLst>
        </p:cNvPr>
        <p:cNvGrpSpPr/>
        <p:nvPr/>
      </p:nvGrpSpPr>
      <p:grpSpPr>
        <a:xfrm>
          <a:off x="0" y="0"/>
          <a:ext cx="0" cy="0"/>
          <a:chOff x="0" y="0"/>
          <a:chExt cx="0" cy="0"/>
        </a:xfrm>
      </p:grpSpPr>
      <p:sp>
        <p:nvSpPr>
          <p:cNvPr id="5" name="文本框 4">
            <a:extLst>
              <a:ext uri="{FF2B5EF4-FFF2-40B4-BE49-F238E27FC236}">
                <a16:creationId xmlns:a16="http://schemas.microsoft.com/office/drawing/2014/main" id="{097C27C5-0A70-C976-A37E-BACC4D53D729}"/>
              </a:ext>
            </a:extLst>
          </p:cNvPr>
          <p:cNvSpPr txBox="1"/>
          <p:nvPr/>
        </p:nvSpPr>
        <p:spPr>
          <a:xfrm>
            <a:off x="1007877" y="10962538"/>
            <a:ext cx="22236112" cy="1892826"/>
          </a:xfrm>
          <a:prstGeom prst="rect">
            <a:avLst/>
          </a:prstGeom>
          <a:solidFill>
            <a:srgbClr val="F9F9F9"/>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zh-CN" sz="3900" i="1" dirty="0">
                <a:solidFill>
                  <a:srgbClr val="0034CC"/>
                </a:solidFill>
              </a:rPr>
              <a:t>Challenge-3:</a:t>
            </a:r>
            <a:r>
              <a:rPr lang="zh-CN" altLang="en-US" sz="3900" i="1" dirty="0">
                <a:solidFill>
                  <a:srgbClr val="0034CC"/>
                </a:solidFill>
              </a:rPr>
              <a:t> </a:t>
            </a:r>
            <a:r>
              <a:rPr lang="en" altLang="zh-CN" sz="3900" i="1" dirty="0">
                <a:solidFill>
                  <a:srgbClr val="0034CC"/>
                </a:solidFill>
              </a:rPr>
              <a:t>GPU-centric communication is very complicated. </a:t>
            </a:r>
          </a:p>
          <a:p>
            <a:pPr algn="l"/>
            <a:r>
              <a:rPr lang="en" altLang="zh-CN" sz="3900" b="1" i="1" dirty="0">
                <a:solidFill>
                  <a:srgbClr val="FF6B06"/>
                </a:solidFill>
              </a:rPr>
              <a:t>Especially in scale-up networks</a:t>
            </a:r>
            <a:r>
              <a:rPr lang="en" altLang="zh-CN" sz="3900" i="1" dirty="0">
                <a:solidFill>
                  <a:srgbClr val="54595F"/>
                </a:solidFill>
              </a:rPr>
              <a:t>, data transmission still has vast room for optimization, as most software engineers are not fully familiar with the underlying complex transfer mechanisms.</a:t>
            </a:r>
          </a:p>
        </p:txBody>
      </p:sp>
      <p:sp>
        <p:nvSpPr>
          <p:cNvPr id="9" name="例:这里是标题标题标题">
            <a:extLst>
              <a:ext uri="{FF2B5EF4-FFF2-40B4-BE49-F238E27FC236}">
                <a16:creationId xmlns:a16="http://schemas.microsoft.com/office/drawing/2014/main" id="{8DC347DB-39E9-42C8-2835-834FC7236CC7}"/>
              </a:ext>
            </a:extLst>
          </p:cNvPr>
          <p:cNvSpPr txBox="1"/>
          <p:nvPr/>
        </p:nvSpPr>
        <p:spPr>
          <a:xfrm>
            <a:off x="898358" y="1575657"/>
            <a:ext cx="22779789" cy="115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576" tIns="22576" rIns="22576" bIns="22576" anchor="ctr">
            <a:spAutoFit/>
          </a:bodyPr>
          <a:lstStyle>
            <a:lvl1pPr defTabSz="366887">
              <a:defRPr sz="8000">
                <a:solidFill>
                  <a:srgbClr val="1E1E1E"/>
                </a:solidFill>
                <a:latin typeface="Alibaba PuHuiTi 2 55 Regular"/>
                <a:ea typeface="Alibaba PuHuiTi 2 55 Regular"/>
                <a:cs typeface="Alibaba PuHuiTi 2 55 Regular"/>
                <a:sym typeface="Alibaba PuHuiTi 2 55 Regular"/>
              </a:defRPr>
            </a:lvl1pPr>
          </a:lstStyle>
          <a:p>
            <a:r>
              <a:rPr lang="en" sz="7200" dirty="0">
                <a:solidFill>
                  <a:srgbClr val="FF6B06"/>
                </a:solidFill>
                <a:latin typeface="+mj-lt"/>
                <a:ea typeface="STKaiti" panose="02010600040101010101" pitchFamily="2" charset="-122"/>
              </a:rPr>
              <a:t>Bottlenecks in Expert Parallelism</a:t>
            </a:r>
          </a:p>
        </p:txBody>
      </p:sp>
      <p:pic>
        <p:nvPicPr>
          <p:cNvPr id="4" name="图片 3">
            <a:extLst>
              <a:ext uri="{FF2B5EF4-FFF2-40B4-BE49-F238E27FC236}">
                <a16:creationId xmlns:a16="http://schemas.microsoft.com/office/drawing/2014/main" id="{8B040951-35DD-F898-ABE7-4A89AB9100C2}"/>
              </a:ext>
            </a:extLst>
          </p:cNvPr>
          <p:cNvPicPr>
            <a:picLocks noChangeAspect="1"/>
          </p:cNvPicPr>
          <p:nvPr/>
        </p:nvPicPr>
        <p:blipFill>
          <a:blip r:embed="rId3"/>
          <a:stretch>
            <a:fillRect/>
          </a:stretch>
        </p:blipFill>
        <p:spPr>
          <a:xfrm>
            <a:off x="1007877" y="3946358"/>
            <a:ext cx="9243438" cy="6673514"/>
          </a:xfrm>
          <a:prstGeom prst="rect">
            <a:avLst/>
          </a:prstGeom>
        </p:spPr>
      </p:pic>
      <p:sp>
        <p:nvSpPr>
          <p:cNvPr id="8" name="文本框 7">
            <a:extLst>
              <a:ext uri="{FF2B5EF4-FFF2-40B4-BE49-F238E27FC236}">
                <a16:creationId xmlns:a16="http://schemas.microsoft.com/office/drawing/2014/main" id="{57387AD3-A089-9023-9FE8-FCB1B0C2FFB6}"/>
              </a:ext>
            </a:extLst>
          </p:cNvPr>
          <p:cNvSpPr txBox="1"/>
          <p:nvPr/>
        </p:nvSpPr>
        <p:spPr>
          <a:xfrm>
            <a:off x="10507579" y="3946358"/>
            <a:ext cx="12368463" cy="1815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57200" indent="-457200" algn="l">
              <a:buFont typeface="Arial" panose="020B0604020202020204" pitchFamily="34" charset="0"/>
              <a:buChar char="•"/>
            </a:pPr>
            <a:r>
              <a:rPr lang="en" altLang="zh-CN" sz="2800" b="1" dirty="0">
                <a:effectLst/>
                <a:latin typeface="Helvetica" pitchFamily="2" charset="0"/>
              </a:rPr>
              <a:t>Programmed I/O (PIO)</a:t>
            </a:r>
            <a:r>
              <a:rPr lang="en" altLang="zh-CN" sz="2800" dirty="0">
                <a:effectLst/>
                <a:latin typeface="Helvetica" pitchFamily="2" charset="0"/>
              </a:rPr>
              <a:t>. GPU </a:t>
            </a:r>
            <a:r>
              <a:rPr lang="en" altLang="zh-CN" sz="2800" dirty="0">
                <a:solidFill>
                  <a:srgbClr val="0034CC"/>
                </a:solidFill>
                <a:effectLst/>
                <a:latin typeface="Helvetica" pitchFamily="2" charset="0"/>
              </a:rPr>
              <a:t>SMs explicitly issue concurrent data I/O instructions</a:t>
            </a:r>
            <a:r>
              <a:rPr lang="en" altLang="zh-CN" sz="2800" dirty="0">
                <a:effectLst/>
                <a:latin typeface="Helvetica" pitchFamily="2" charset="0"/>
              </a:rPr>
              <a:t> like Load and Store to transfer data between GPU memory spaces. The data will be delivered from SM registers and LSU to </a:t>
            </a:r>
            <a:r>
              <a:rPr lang="en" altLang="zh-CN" sz="2800" dirty="0" err="1">
                <a:effectLst/>
                <a:latin typeface="Helvetica" pitchFamily="2" charset="0"/>
              </a:rPr>
              <a:t>NVLink</a:t>
            </a:r>
            <a:r>
              <a:rPr lang="en" altLang="zh-CN" sz="2800" dirty="0">
                <a:effectLst/>
                <a:latin typeface="Helvetica" pitchFamily="2" charset="0"/>
              </a:rPr>
              <a:t> via on-chip network.</a:t>
            </a:r>
          </a:p>
        </p:txBody>
      </p:sp>
      <p:sp>
        <p:nvSpPr>
          <p:cNvPr id="10" name="文本框 9">
            <a:extLst>
              <a:ext uri="{FF2B5EF4-FFF2-40B4-BE49-F238E27FC236}">
                <a16:creationId xmlns:a16="http://schemas.microsoft.com/office/drawing/2014/main" id="{EEAAE142-9523-AE26-3740-B5EC0C74315B}"/>
              </a:ext>
            </a:extLst>
          </p:cNvPr>
          <p:cNvSpPr txBox="1"/>
          <p:nvPr/>
        </p:nvSpPr>
        <p:spPr>
          <a:xfrm>
            <a:off x="10507579" y="6071411"/>
            <a:ext cx="12368463" cy="1384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57200" indent="-457200" algn="l">
              <a:buFont typeface="Arial" panose="020B0604020202020204" pitchFamily="34" charset="0"/>
              <a:buChar char="•"/>
            </a:pPr>
            <a:r>
              <a:rPr lang="en" altLang="zh-CN" sz="2800" b="1" dirty="0">
                <a:effectLst/>
                <a:latin typeface="Helvetica" pitchFamily="2" charset="0"/>
              </a:rPr>
              <a:t>Host-driven DMA (HDA)</a:t>
            </a:r>
            <a:r>
              <a:rPr lang="en" altLang="zh-CN" sz="2800" dirty="0">
                <a:effectLst/>
                <a:latin typeface="Helvetica" pitchFamily="2" charset="0"/>
              </a:rPr>
              <a:t>. Host CPUs initiate asynchronous data transfers via the </a:t>
            </a:r>
            <a:r>
              <a:rPr lang="en" altLang="zh-CN" sz="2800" dirty="0">
                <a:solidFill>
                  <a:srgbClr val="0034CC"/>
                </a:solidFill>
                <a:effectLst/>
                <a:latin typeface="Helvetica" pitchFamily="2" charset="0"/>
              </a:rPr>
              <a:t>GPU copy engine</a:t>
            </a:r>
            <a:r>
              <a:rPr lang="en" altLang="zh-CN" sz="2800" dirty="0">
                <a:effectLst/>
                <a:latin typeface="Helvetica" pitchFamily="2" charset="0"/>
              </a:rPr>
              <a:t>, which executes copy operations implicitly and </a:t>
            </a:r>
            <a:r>
              <a:rPr lang="en" altLang="zh-CN" sz="2800" dirty="0">
                <a:solidFill>
                  <a:srgbClr val="0034CC"/>
                </a:solidFill>
                <a:effectLst/>
                <a:latin typeface="Helvetica" pitchFamily="2" charset="0"/>
              </a:rPr>
              <a:t>without ongoing GPU SM involvement</a:t>
            </a:r>
            <a:r>
              <a:rPr lang="en" altLang="zh-CN" sz="2800" dirty="0">
                <a:effectLst/>
                <a:latin typeface="Helvetica" pitchFamily="2" charset="0"/>
              </a:rPr>
              <a:t>.</a:t>
            </a:r>
          </a:p>
        </p:txBody>
      </p:sp>
      <p:sp>
        <p:nvSpPr>
          <p:cNvPr id="11" name="文本框 10">
            <a:extLst>
              <a:ext uri="{FF2B5EF4-FFF2-40B4-BE49-F238E27FC236}">
                <a16:creationId xmlns:a16="http://schemas.microsoft.com/office/drawing/2014/main" id="{C9CD0F01-D7BB-0990-84A9-BE6C41E14D21}"/>
              </a:ext>
            </a:extLst>
          </p:cNvPr>
          <p:cNvSpPr txBox="1"/>
          <p:nvPr/>
        </p:nvSpPr>
        <p:spPr>
          <a:xfrm>
            <a:off x="10507578" y="7765577"/>
            <a:ext cx="12368463" cy="22467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57200" indent="-457200" algn="l">
              <a:buFont typeface="Arial" panose="020B0604020202020204" pitchFamily="34" charset="0"/>
              <a:buChar char="•"/>
            </a:pPr>
            <a:r>
              <a:rPr lang="en" altLang="zh-CN" sz="2800" b="1" dirty="0">
                <a:effectLst/>
                <a:latin typeface="Helvetica" pitchFamily="2" charset="0"/>
              </a:rPr>
              <a:t>Device-driven DMA (DDA)</a:t>
            </a:r>
            <a:r>
              <a:rPr lang="en" altLang="zh-CN" sz="2800" dirty="0">
                <a:effectLst/>
                <a:latin typeface="Helvetica" pitchFamily="2" charset="0"/>
              </a:rPr>
              <a:t>. GPU SMs initiate transfers through TMA instructions, after which the </a:t>
            </a:r>
            <a:r>
              <a:rPr lang="en" altLang="zh-CN" sz="2800" dirty="0">
                <a:solidFill>
                  <a:srgbClr val="0034CC"/>
                </a:solidFill>
                <a:effectLst/>
                <a:latin typeface="Helvetica" pitchFamily="2" charset="0"/>
              </a:rPr>
              <a:t>TMA engine executes data movement asynchronously</a:t>
            </a:r>
            <a:r>
              <a:rPr lang="en" altLang="zh-CN" sz="2800" dirty="0">
                <a:effectLst/>
                <a:latin typeface="Helvetica" pitchFamily="2" charset="0"/>
              </a:rPr>
              <a:t>. It is worth noting that DDA can consume SMs for temporary instruction issuance, but it avoids persistent register occupation during transmission.</a:t>
            </a:r>
          </a:p>
        </p:txBody>
      </p:sp>
    </p:spTree>
    <p:extLst>
      <p:ext uri="{BB962C8B-B14F-4D97-AF65-F5344CB8AC3E}">
        <p14:creationId xmlns:p14="http://schemas.microsoft.com/office/powerpoint/2010/main" val="2781556009"/>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Alibaba Sans"/>
        <a:ea typeface="Alibaba Sans"/>
        <a:cs typeface="Alibaba Sans"/>
      </a:majorFont>
      <a:minorFont>
        <a:latin typeface="Alibaba Sans"/>
        <a:ea typeface="Alibaba Sans"/>
        <a:cs typeface="Alibaba Sans"/>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Alibaba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Alibaba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Alibaba Sans"/>
        <a:ea typeface="Alibaba Sans"/>
        <a:cs typeface="Alibaba Sans"/>
      </a:majorFont>
      <a:minorFont>
        <a:latin typeface="Alibaba Sans"/>
        <a:ea typeface="Alibaba Sans"/>
        <a:cs typeface="Alibaba Sans"/>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Alibaba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Alibaba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11346</TotalTime>
  <Words>1604</Words>
  <Application>Microsoft Macintosh PowerPoint</Application>
  <PresentationFormat>自定义</PresentationFormat>
  <Paragraphs>241</Paragraphs>
  <Slides>16</Slides>
  <Notes>14</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16</vt:i4>
      </vt:variant>
    </vt:vector>
  </HeadingPairs>
  <TitlesOfParts>
    <vt:vector size="24" baseType="lpstr">
      <vt:lpstr>Microsoft YaHei</vt:lpstr>
      <vt:lpstr>Alibaba PuHuiTi 2 45 Light</vt:lpstr>
      <vt:lpstr>Alibaba Sans</vt:lpstr>
      <vt:lpstr>Alibaba Sans Medium</vt:lpstr>
      <vt:lpstr>Arial</vt:lpstr>
      <vt:lpstr>Helvetica</vt:lpstr>
      <vt:lpstr>Roboto</vt:lpstr>
      <vt:lpstr>21_BasicWhite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Microsoft Office User</cp:lastModifiedBy>
  <cp:revision>63</cp:revision>
  <dcterms:modified xsi:type="dcterms:W3CDTF">2026-08-06T14:50:58Z</dcterms:modified>
</cp:coreProperties>
</file>