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1.xml" ContentType="application/vnd.openxmlformats-officedocument.presentationml.tags+xml"/>
  <Override PartName="/ppt/notesSlides/notesSlide27.xml" ContentType="application/vnd.openxmlformats-officedocument.presentationml.notesSlide+xml"/>
  <Override PartName="/ppt/tags/tag2.xml" ContentType="application/vnd.openxmlformats-officedocument.presentationml.tags+xml"/>
  <Override PartName="/ppt/notesSlides/notesSlide28.xml" ContentType="application/vnd.openxmlformats-officedocument.presentationml.notesSlide+xml"/>
  <Override PartName="/ppt/tags/tag3.xml" ContentType="application/vnd.openxmlformats-officedocument.presentationml.tags+xml"/>
  <Override PartName="/ppt/notesSlides/notesSlide29.xml" ContentType="application/vnd.openxmlformats-officedocument.presentationml.notesSlide+xml"/>
  <Override PartName="/ppt/tags/tag4.xml" ContentType="application/vnd.openxmlformats-officedocument.presentationml.tags+xml"/>
  <Override PartName="/ppt/notesSlides/notesSlide30.xml" ContentType="application/vnd.openxmlformats-officedocument.presentationml.notesSlide+xml"/>
  <Override PartName="/ppt/tags/tag5.xml" ContentType="application/vnd.openxmlformats-officedocument.presentationml.tags+xml"/>
  <Override PartName="/ppt/notesSlides/notesSlide31.xml" ContentType="application/vnd.openxmlformats-officedocument.presentationml.notesSlide+xml"/>
  <Override PartName="/ppt/tags/tag6.xml" ContentType="application/vnd.openxmlformats-officedocument.presentationml.tags+xml"/>
  <Override PartName="/ppt/notesSlides/notesSlide32.xml" ContentType="application/vnd.openxmlformats-officedocument.presentationml.notesSlide+xml"/>
  <Override PartName="/ppt/tags/tag7.xml" ContentType="application/vnd.openxmlformats-officedocument.presentationml.tags+xml"/>
  <Override PartName="/ppt/notesSlides/notesSlide33.xml" ContentType="application/vnd.openxmlformats-officedocument.presentationml.notesSlide+xml"/>
  <Override PartName="/ppt/tags/tag8.xml" ContentType="application/vnd.openxmlformats-officedocument.presentationml.tags+xml"/>
  <Override PartName="/ppt/notesSlides/notesSlide34.xml" ContentType="application/vnd.openxmlformats-officedocument.presentationml.notesSlide+xml"/>
  <Override PartName="/ppt/tags/tag9.xml" ContentType="application/vnd.openxmlformats-officedocument.presentationml.tags+xml"/>
  <Override PartName="/ppt/notesSlides/notesSlide35.xml" ContentType="application/vnd.openxmlformats-officedocument.presentationml.notesSlide+xml"/>
  <Override PartName="/ppt/tags/tag10.xml" ContentType="application/vnd.openxmlformats-officedocument.presentationml.tags+xml"/>
  <Override PartName="/ppt/notesSlides/notesSlide36.xml" ContentType="application/vnd.openxmlformats-officedocument.presentationml.notesSlide+xml"/>
  <Override PartName="/ppt/tags/tag11.xml" ContentType="application/vnd.openxmlformats-officedocument.presentationml.tags+xml"/>
  <Override PartName="/ppt/notesSlides/notesSlide37.xml" ContentType="application/vnd.openxmlformats-officedocument.presentationml.notesSlide+xml"/>
  <Override PartName="/ppt/tags/tag12.xml" ContentType="application/vnd.openxmlformats-officedocument.presentationml.tags+xml"/>
  <Override PartName="/ppt/notesSlides/notesSlide38.xml" ContentType="application/vnd.openxmlformats-officedocument.presentationml.notesSlide+xml"/>
  <Override PartName="/ppt/tags/tag13.xml" ContentType="application/vnd.openxmlformats-officedocument.presentationml.tags+xml"/>
  <Override PartName="/ppt/notesSlides/notesSlide39.xml" ContentType="application/vnd.openxmlformats-officedocument.presentationml.notesSlide+xml"/>
  <Override PartName="/ppt/tags/tag14.xml" ContentType="application/vnd.openxmlformats-officedocument.presentationml.tags+xml"/>
  <Override PartName="/ppt/notesSlides/notesSlide40.xml" ContentType="application/vnd.openxmlformats-officedocument.presentationml.notesSlide+xml"/>
  <Override PartName="/ppt/tags/tag15.xml" ContentType="application/vnd.openxmlformats-officedocument.presentationml.tags+xml"/>
  <Override PartName="/ppt/notesSlides/notesSlide41.xml" ContentType="application/vnd.openxmlformats-officedocument.presentationml.notesSlide+xml"/>
  <Override PartName="/ppt/tags/tag16.xml" ContentType="application/vnd.openxmlformats-officedocument.presentationml.tags+xml"/>
  <Override PartName="/ppt/notesSlides/notesSlide42.xml" ContentType="application/vnd.openxmlformats-officedocument.presentationml.notesSlide+xml"/>
  <Override PartName="/ppt/tags/tag17.xml" ContentType="application/vnd.openxmlformats-officedocument.presentationml.tags+xml"/>
  <Override PartName="/ppt/notesSlides/notesSlide43.xml" ContentType="application/vnd.openxmlformats-officedocument.presentationml.notesSlide+xml"/>
  <Override PartName="/ppt/tags/tag18.xml" ContentType="application/vnd.openxmlformats-officedocument.presentationml.tags+xml"/>
  <Override PartName="/ppt/notesSlides/notesSlide44.xml" ContentType="application/vnd.openxmlformats-officedocument.presentationml.notesSlide+xml"/>
  <Override PartName="/ppt/tags/tag19.xml" ContentType="application/vnd.openxmlformats-officedocument.presentationml.tags+xml"/>
  <Override PartName="/ppt/notesSlides/notesSlide45.xml" ContentType="application/vnd.openxmlformats-officedocument.presentationml.notesSlide+xml"/>
  <Override PartName="/ppt/tags/tag20.xml" ContentType="application/vnd.openxmlformats-officedocument.presentationml.tags+xml"/>
  <Override PartName="/ppt/notesSlides/notesSlide46.xml" ContentType="application/vnd.openxmlformats-officedocument.presentationml.notesSlide+xml"/>
  <Override PartName="/ppt/tags/tag21.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708" r:id="rId3"/>
  </p:sldMasterIdLst>
  <p:notesMasterIdLst>
    <p:notesMasterId r:id="rId78"/>
  </p:notesMasterIdLst>
  <p:sldIdLst>
    <p:sldId id="257" r:id="rId4"/>
    <p:sldId id="382" r:id="rId5"/>
    <p:sldId id="259" r:id="rId6"/>
    <p:sldId id="260" r:id="rId7"/>
    <p:sldId id="261" r:id="rId8"/>
    <p:sldId id="263" r:id="rId9"/>
    <p:sldId id="264" r:id="rId10"/>
    <p:sldId id="265" r:id="rId11"/>
    <p:sldId id="622" r:id="rId12"/>
    <p:sldId id="282" r:id="rId13"/>
    <p:sldId id="283" r:id="rId14"/>
    <p:sldId id="285" r:id="rId15"/>
    <p:sldId id="634" r:id="rId16"/>
    <p:sldId id="273" r:id="rId17"/>
    <p:sldId id="269" r:id="rId18"/>
    <p:sldId id="292" r:id="rId19"/>
    <p:sldId id="635" r:id="rId20"/>
    <p:sldId id="305" r:id="rId21"/>
    <p:sldId id="636" r:id="rId22"/>
    <p:sldId id="637" r:id="rId23"/>
    <p:sldId id="466" r:id="rId24"/>
    <p:sldId id="443" r:id="rId25"/>
    <p:sldId id="440" r:id="rId26"/>
    <p:sldId id="482" r:id="rId27"/>
    <p:sldId id="487" r:id="rId28"/>
    <p:sldId id="488" r:id="rId29"/>
    <p:sldId id="490" r:id="rId30"/>
    <p:sldId id="497" r:id="rId31"/>
    <p:sldId id="493" r:id="rId32"/>
    <p:sldId id="496" r:id="rId33"/>
    <p:sldId id="494" r:id="rId34"/>
    <p:sldId id="495" r:id="rId35"/>
    <p:sldId id="486" r:id="rId36"/>
    <p:sldId id="303" r:id="rId37"/>
    <p:sldId id="626" r:id="rId38"/>
    <p:sldId id="345" r:id="rId39"/>
    <p:sldId id="612" r:id="rId40"/>
    <p:sldId id="572" r:id="rId41"/>
    <p:sldId id="578" r:id="rId42"/>
    <p:sldId id="579" r:id="rId43"/>
    <p:sldId id="617" r:id="rId44"/>
    <p:sldId id="618" r:id="rId45"/>
    <p:sldId id="638" r:id="rId46"/>
    <p:sldId id="304" r:id="rId47"/>
    <p:sldId id="374" r:id="rId48"/>
    <p:sldId id="399" r:id="rId49"/>
    <p:sldId id="405" r:id="rId50"/>
    <p:sldId id="433" r:id="rId51"/>
    <p:sldId id="407" r:id="rId52"/>
    <p:sldId id="446" r:id="rId53"/>
    <p:sldId id="423" r:id="rId54"/>
    <p:sldId id="367" r:id="rId55"/>
    <p:sldId id="412" r:id="rId56"/>
    <p:sldId id="413" r:id="rId57"/>
    <p:sldId id="414" r:id="rId58"/>
    <p:sldId id="415" r:id="rId59"/>
    <p:sldId id="416" r:id="rId60"/>
    <p:sldId id="417" r:id="rId61"/>
    <p:sldId id="437" r:id="rId62"/>
    <p:sldId id="422" r:id="rId63"/>
    <p:sldId id="644" r:id="rId64"/>
    <p:sldId id="645" r:id="rId65"/>
    <p:sldId id="640" r:id="rId66"/>
    <p:sldId id="641" r:id="rId67"/>
    <p:sldId id="387" r:id="rId68"/>
    <p:sldId id="347" r:id="rId69"/>
    <p:sldId id="474" r:id="rId70"/>
    <p:sldId id="643" r:id="rId71"/>
    <p:sldId id="310" r:id="rId72"/>
    <p:sldId id="390" r:id="rId73"/>
    <p:sldId id="366" r:id="rId74"/>
    <p:sldId id="362" r:id="rId75"/>
    <p:sldId id="632" r:id="rId76"/>
    <p:sldId id="291"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n Choon Chan" initials="MCC" lastIdx="1" clrIdx="0">
    <p:extLst>
      <p:ext uri="{19B8F6BF-5375-455C-9EA6-DF929625EA0E}">
        <p15:presenceInfo xmlns:p15="http://schemas.microsoft.com/office/powerpoint/2012/main" userId="c6ae47026525cf70" providerId="Windows Live"/>
      </p:ext>
    </p:extLst>
  </p:cmAuthor>
  <p:cmAuthor id="2" name="Chan Mun Choon" initials="CMC" lastIdx="1" clrIdx="1">
    <p:extLst>
      <p:ext uri="{19B8F6BF-5375-455C-9EA6-DF929625EA0E}">
        <p15:presenceInfo xmlns:p15="http://schemas.microsoft.com/office/powerpoint/2012/main" userId="S-1-5-21-35870047-375764512-3622205029-10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32" autoAdjust="0"/>
    <p:restoredTop sz="93792" autoAdjust="0"/>
  </p:normalViewPr>
  <p:slideViewPr>
    <p:cSldViewPr snapToGrid="0">
      <p:cViewPr varScale="1">
        <p:scale>
          <a:sx n="116" d="100"/>
          <a:sy n="116" d="100"/>
        </p:scale>
        <p:origin x="304" y="184"/>
      </p:cViewPr>
      <p:guideLst/>
    </p:cSldViewPr>
  </p:slideViewPr>
  <p:notesTextViewPr>
    <p:cViewPr>
      <p:scale>
        <a:sx n="3" d="2"/>
        <a:sy n="3" d="2"/>
      </p:scale>
      <p:origin x="0" y="0"/>
    </p:cViewPr>
  </p:notesTextViewPr>
  <p:sorterViewPr>
    <p:cViewPr>
      <p:scale>
        <a:sx n="80" d="100"/>
        <a:sy n="80" d="100"/>
      </p:scale>
      <p:origin x="0" y="-18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commentAuthors" Target="commentAuthor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585BEE-95E4-4CB5-B5F5-0B98D73E210E}" type="datetimeFigureOut">
              <a:rPr lang="en-SG" smtClean="0"/>
              <a:t>3/8/26</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ACCF8D-B3E7-48FB-9642-3B35ED444186}" type="slidenum">
              <a:rPr lang="en-SG" smtClean="0"/>
              <a:t>‹#›</a:t>
            </a:fld>
            <a:endParaRPr lang="en-SG"/>
          </a:p>
        </p:txBody>
      </p:sp>
    </p:spTree>
    <p:extLst>
      <p:ext uri="{BB962C8B-B14F-4D97-AF65-F5344CB8AC3E}">
        <p14:creationId xmlns:p14="http://schemas.microsoft.com/office/powerpoint/2010/main" val="222003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89ACCF8D-B3E7-48FB-9642-3B35ED444186}" type="slidenum">
              <a:rPr lang="en-SG" smtClean="0"/>
              <a:t>1</a:t>
            </a:fld>
            <a:endParaRPr lang="en-SG"/>
          </a:p>
        </p:txBody>
      </p:sp>
    </p:spTree>
    <p:extLst>
      <p:ext uri="{BB962C8B-B14F-4D97-AF65-F5344CB8AC3E}">
        <p14:creationId xmlns:p14="http://schemas.microsoft.com/office/powerpoint/2010/main" val="2414566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We</a:t>
            </a:r>
            <a:r>
              <a:rPr kumimoji="1" lang="zh-CN" altLang="en-US" dirty="0"/>
              <a:t> </a:t>
            </a:r>
            <a:r>
              <a:rPr kumimoji="1" lang="en-US" altLang="zh-CN" dirty="0"/>
              <a:t>still</a:t>
            </a:r>
            <a:r>
              <a:rPr kumimoji="1" lang="zh-CN" altLang="en-US" dirty="0"/>
              <a:t> </a:t>
            </a:r>
            <a:r>
              <a:rPr kumimoji="1" lang="en-US" altLang="zh-CN" dirty="0"/>
              <a:t>use</a:t>
            </a:r>
            <a:r>
              <a:rPr kumimoji="1" lang="zh-CN" altLang="en-US" dirty="0"/>
              <a:t> </a:t>
            </a:r>
            <a:r>
              <a:rPr kumimoji="1" lang="en-US" altLang="zh-CN" dirty="0" err="1"/>
              <a:t>fifo</a:t>
            </a:r>
            <a:r>
              <a:rPr kumimoji="1" lang="zh-CN" altLang="en-US" dirty="0"/>
              <a:t> </a:t>
            </a:r>
            <a:r>
              <a:rPr kumimoji="1" lang="en-US" altLang="zh-CN" dirty="0"/>
              <a:t>queue</a:t>
            </a:r>
            <a:r>
              <a:rPr kumimoji="1" lang="zh-CN" altLang="en-US" dirty="0"/>
              <a:t> </a:t>
            </a:r>
            <a:r>
              <a:rPr kumimoji="1" lang="en-US" altLang="zh-CN" dirty="0"/>
              <a:t>within</a:t>
            </a:r>
            <a:r>
              <a:rPr kumimoji="1" lang="zh-CN" altLang="en-US" dirty="0"/>
              <a:t> </a:t>
            </a:r>
            <a:r>
              <a:rPr kumimoji="1" lang="en-US" altLang="zh-CN" dirty="0"/>
              <a:t>the</a:t>
            </a:r>
            <a:r>
              <a:rPr kumimoji="1" lang="zh-CN" altLang="en-US" dirty="0"/>
              <a:t> </a:t>
            </a:r>
            <a:r>
              <a:rPr kumimoji="1" lang="en-US" altLang="zh-CN" dirty="0"/>
              <a:t>BQR,</a:t>
            </a:r>
            <a:r>
              <a:rPr kumimoji="1" lang="zh-CN" altLang="en-US" dirty="0"/>
              <a:t> </a:t>
            </a:r>
            <a:r>
              <a:rPr kumimoji="1" lang="en-US" altLang="zh-CN" dirty="0"/>
              <a:t>but</a:t>
            </a:r>
            <a:r>
              <a:rPr kumimoji="1" lang="zh-CN" altLang="en-US" dirty="0"/>
              <a:t> </a:t>
            </a:r>
            <a:r>
              <a:rPr kumimoji="1" lang="en-US" altLang="zh-CN" dirty="0"/>
              <a:t>we</a:t>
            </a:r>
            <a:r>
              <a:rPr kumimoji="1" lang="zh-CN" altLang="en-US" dirty="0"/>
              <a:t> </a:t>
            </a:r>
            <a:r>
              <a:rPr kumimoji="1" lang="en-US" altLang="zh-CN" dirty="0"/>
              <a:t>also</a:t>
            </a:r>
            <a:r>
              <a:rPr kumimoji="1" lang="zh-CN" altLang="en-US" dirty="0"/>
              <a:t> </a:t>
            </a:r>
            <a:r>
              <a:rPr kumimoji="1" lang="en-US" altLang="zh-CN" dirty="0"/>
              <a:t>use</a:t>
            </a:r>
            <a:r>
              <a:rPr kumimoji="1" lang="zh-CN" altLang="en-US" dirty="0"/>
              <a:t> </a:t>
            </a:r>
            <a:r>
              <a:rPr kumimoji="1" lang="en-US" altLang="zh-CN" dirty="0"/>
              <a:t>egress</a:t>
            </a:r>
            <a:r>
              <a:rPr kumimoji="1" lang="zh-CN" altLang="en-US" dirty="0"/>
              <a:t> </a:t>
            </a:r>
            <a:r>
              <a:rPr kumimoji="1" lang="en-US" altLang="zh-CN" dirty="0"/>
              <a:t>pipeline</a:t>
            </a:r>
            <a:r>
              <a:rPr kumimoji="1" lang="zh-CN" altLang="en-US" dirty="0"/>
              <a:t> </a:t>
            </a:r>
            <a:r>
              <a:rPr kumimoji="1" lang="en-US" altLang="zh-CN" dirty="0"/>
              <a:t>and</a:t>
            </a:r>
            <a:r>
              <a:rPr kumimoji="1" lang="zh-CN" altLang="en-US" dirty="0"/>
              <a:t> </a:t>
            </a:r>
            <a:r>
              <a:rPr kumimoji="1" lang="en-US" altLang="zh-CN" dirty="0"/>
              <a:t>clone_e2e</a:t>
            </a:r>
            <a:r>
              <a:rPr kumimoji="1" lang="zh-CN" altLang="en-US" dirty="0"/>
              <a:t> </a:t>
            </a:r>
            <a:r>
              <a:rPr kumimoji="1" lang="en-US" altLang="zh-CN" dirty="0"/>
              <a:t>primitive</a:t>
            </a:r>
            <a:r>
              <a:rPr kumimoji="1" lang="zh-CN" altLang="en-US" dirty="0"/>
              <a:t> </a:t>
            </a:r>
            <a:r>
              <a:rPr kumimoji="1" lang="en-US" altLang="zh-CN" dirty="0"/>
              <a:t>to</a:t>
            </a:r>
            <a:r>
              <a:rPr kumimoji="1" lang="zh-CN" altLang="en-US" dirty="0"/>
              <a:t> </a:t>
            </a:r>
            <a:r>
              <a:rPr kumimoji="1" lang="en-US" altLang="zh-CN" dirty="0"/>
              <a:t>send</a:t>
            </a:r>
            <a:r>
              <a:rPr kumimoji="1" lang="zh-CN" altLang="en-US" dirty="0"/>
              <a:t> </a:t>
            </a:r>
            <a:r>
              <a:rPr kumimoji="1" lang="en-US" altLang="zh-CN" dirty="0"/>
              <a:t>copied</a:t>
            </a:r>
            <a:r>
              <a:rPr kumimoji="1" lang="zh-CN" altLang="en-US" dirty="0"/>
              <a:t> </a:t>
            </a:r>
            <a:r>
              <a:rPr kumimoji="1" lang="en-US" altLang="zh-CN" dirty="0"/>
              <a:t>pkts</a:t>
            </a:r>
            <a:r>
              <a:rPr kumimoji="1" lang="zh-CN" altLang="en-US" dirty="0"/>
              <a:t> </a:t>
            </a:r>
            <a:r>
              <a:rPr kumimoji="1" lang="en-US" altLang="zh-CN" dirty="0"/>
              <a:t>back</a:t>
            </a:r>
            <a:r>
              <a:rPr kumimoji="1" lang="zh-CN" altLang="en-US" dirty="0"/>
              <a:t> </a:t>
            </a:r>
            <a:r>
              <a:rPr kumimoji="1" lang="en-US" altLang="zh-CN" dirty="0"/>
              <a:t>to</a:t>
            </a:r>
            <a:r>
              <a:rPr kumimoji="1" lang="zh-CN" altLang="en-US" dirty="0"/>
              <a:t> </a:t>
            </a:r>
            <a:r>
              <a:rPr kumimoji="1" lang="en-US" altLang="zh-CN" dirty="0"/>
              <a:t>the</a:t>
            </a:r>
            <a:r>
              <a:rPr kumimoji="1" lang="zh-CN" altLang="en-US" dirty="0"/>
              <a:t> </a:t>
            </a:r>
            <a:r>
              <a:rPr kumimoji="1" lang="en-US" altLang="zh-CN" dirty="0"/>
              <a:t>BQE</a:t>
            </a:r>
            <a:r>
              <a:rPr kumimoji="1" lang="zh-CN" altLang="en-US" dirty="0"/>
              <a:t> </a:t>
            </a:r>
            <a:r>
              <a:rPr kumimoji="1" lang="en-US" altLang="zh-CN" dirty="0"/>
              <a:t>multiple</a:t>
            </a:r>
            <a:r>
              <a:rPr kumimoji="1" lang="zh-CN" altLang="en-US" dirty="0"/>
              <a:t> </a:t>
            </a:r>
            <a:r>
              <a:rPr kumimoji="1" lang="en-US" altLang="zh-CN" dirty="0"/>
              <a:t>times</a:t>
            </a:r>
            <a:r>
              <a:rPr kumimoji="1" lang="zh-CN" altLang="en-US" dirty="0"/>
              <a:t> </a:t>
            </a:r>
            <a:r>
              <a:rPr kumimoji="1" lang="en-US" altLang="zh-CN" dirty="0"/>
              <a:t>until</a:t>
            </a:r>
            <a:r>
              <a:rPr kumimoji="1" lang="zh-CN" altLang="en-US" dirty="0"/>
              <a:t> </a:t>
            </a:r>
            <a:r>
              <a:rPr kumimoji="1" lang="en-US" altLang="zh-CN" dirty="0"/>
              <a:t>initial</a:t>
            </a:r>
            <a:r>
              <a:rPr kumimoji="1" lang="zh-CN" altLang="en-US" dirty="0"/>
              <a:t> </a:t>
            </a:r>
            <a:r>
              <a:rPr kumimoji="1" lang="en-US" altLang="zh-CN" dirty="0"/>
              <a:t>pkts</a:t>
            </a:r>
            <a:r>
              <a:rPr kumimoji="1" lang="zh-CN" altLang="en-US" dirty="0"/>
              <a:t> </a:t>
            </a:r>
            <a:r>
              <a:rPr kumimoji="1" lang="en-US" altLang="zh-CN" dirty="0"/>
              <a:t>have</a:t>
            </a:r>
            <a:r>
              <a:rPr kumimoji="1" lang="zh-CN" altLang="en-US" dirty="0"/>
              <a:t> </a:t>
            </a:r>
            <a:r>
              <a:rPr kumimoji="1" lang="en-US" altLang="zh-CN" dirty="0"/>
              <a:t>been</a:t>
            </a:r>
            <a:r>
              <a:rPr kumimoji="1" lang="zh-CN" altLang="en-US" dirty="0"/>
              <a:t> </a:t>
            </a:r>
            <a:r>
              <a:rPr kumimoji="1" lang="en-US" altLang="zh-CN" dirty="0"/>
              <a:t>transmitted</a:t>
            </a:r>
            <a:r>
              <a:rPr kumimoji="1" lang="zh-CN" altLang="en-US" dirty="0"/>
              <a:t> </a:t>
            </a:r>
            <a:r>
              <a:rPr kumimoji="1" lang="en-US" altLang="zh-CN" dirty="0"/>
              <a:t>to</a:t>
            </a:r>
            <a:r>
              <a:rPr kumimoji="1" lang="zh-CN" altLang="en-US" dirty="0"/>
              <a:t> </a:t>
            </a:r>
            <a:r>
              <a:rPr kumimoji="1" lang="en-US" altLang="zh-CN" dirty="0"/>
              <a:t>next</a:t>
            </a:r>
            <a:r>
              <a:rPr kumimoji="1" lang="zh-CN" altLang="en-US" dirty="0"/>
              <a:t> </a:t>
            </a:r>
            <a:r>
              <a:rPr kumimoji="1" lang="en-US" altLang="zh-CN" dirty="0"/>
              <a:t>hop</a:t>
            </a:r>
            <a:r>
              <a:rPr kumimoji="1" lang="zh-CN" altLang="en-US" dirty="0"/>
              <a:t> </a:t>
            </a:r>
            <a:r>
              <a:rPr kumimoji="1" lang="en-US" altLang="zh-CN" dirty="0"/>
              <a:t>successfully</a:t>
            </a:r>
            <a:r>
              <a:rPr kumimoji="1" lang="zh-CN" altLang="en-US" dirty="0"/>
              <a:t> </a:t>
            </a:r>
            <a:r>
              <a:rPr kumimoji="1" lang="en-US" altLang="zh-CN" dirty="0"/>
              <a:t>or</a:t>
            </a:r>
            <a:r>
              <a:rPr kumimoji="1" lang="zh-CN" altLang="en-US" dirty="0"/>
              <a:t> </a:t>
            </a:r>
            <a:r>
              <a:rPr kumimoji="1" lang="en-US" altLang="zh-CN" dirty="0"/>
              <a:t>we</a:t>
            </a:r>
            <a:r>
              <a:rPr kumimoji="1" lang="zh-CN" altLang="en-US" dirty="0"/>
              <a:t> </a:t>
            </a:r>
            <a:r>
              <a:rPr kumimoji="1" lang="en-US" altLang="zh-CN" dirty="0"/>
              <a:t>has</a:t>
            </a:r>
            <a:r>
              <a:rPr kumimoji="1" lang="zh-CN" altLang="en-US" dirty="0"/>
              <a:t> </a:t>
            </a:r>
            <a:r>
              <a:rPr kumimoji="1" lang="en-US" altLang="zh-CN" dirty="0"/>
              <a:t>detected</a:t>
            </a:r>
            <a:r>
              <a:rPr kumimoji="1" lang="zh-CN" altLang="en-US" dirty="0"/>
              <a:t> </a:t>
            </a:r>
            <a:r>
              <a:rPr kumimoji="1" lang="en-US" altLang="zh-CN" dirty="0"/>
              <a:t>link</a:t>
            </a:r>
            <a:r>
              <a:rPr kumimoji="1" lang="zh-CN" altLang="en-US" dirty="0"/>
              <a:t> </a:t>
            </a:r>
            <a:r>
              <a:rPr kumimoji="1" lang="en-US" altLang="zh-CN" dirty="0"/>
              <a:t>failure.</a:t>
            </a:r>
          </a:p>
          <a:p>
            <a:endParaRPr kumimoji="1" lang="en-US" altLang="zh-CN" dirty="0"/>
          </a:p>
          <a:p>
            <a:r>
              <a:rPr kumimoji="1" lang="en-US" altLang="zh-CN" dirty="0"/>
              <a:t>Doing</a:t>
            </a:r>
            <a:r>
              <a:rPr kumimoji="1" lang="zh-CN" altLang="en-US" dirty="0"/>
              <a:t> </a:t>
            </a:r>
            <a:r>
              <a:rPr kumimoji="1" lang="en-US" altLang="zh-CN" dirty="0"/>
              <a:t>this,</a:t>
            </a:r>
            <a:r>
              <a:rPr kumimoji="1" lang="zh-CN" altLang="en-US" dirty="0"/>
              <a:t> </a:t>
            </a:r>
            <a:r>
              <a:rPr kumimoji="1" lang="en-US" altLang="zh-CN" dirty="0"/>
              <a:t>we</a:t>
            </a:r>
            <a:r>
              <a:rPr kumimoji="1" lang="zh-CN" altLang="en-US" dirty="0"/>
              <a:t> </a:t>
            </a:r>
            <a:r>
              <a:rPr kumimoji="1" lang="en-US" altLang="zh-CN" dirty="0"/>
              <a:t>will</a:t>
            </a:r>
            <a:r>
              <a:rPr kumimoji="1" lang="zh-CN" altLang="en-US" dirty="0"/>
              <a:t> </a:t>
            </a:r>
            <a:r>
              <a:rPr kumimoji="1" lang="en-US" altLang="zh-CN" dirty="0"/>
              <a:t>face</a:t>
            </a:r>
            <a:r>
              <a:rPr kumimoji="1" lang="zh-CN" altLang="en-US" dirty="0"/>
              <a:t> </a:t>
            </a:r>
            <a:r>
              <a:rPr kumimoji="1" lang="en-US" altLang="zh-CN" dirty="0"/>
              <a:t>three</a:t>
            </a:r>
            <a:r>
              <a:rPr kumimoji="1" lang="zh-CN" altLang="en-US" dirty="0"/>
              <a:t> </a:t>
            </a:r>
            <a:r>
              <a:rPr kumimoji="1" lang="en-US" altLang="zh-CN" dirty="0"/>
              <a:t>problems:</a:t>
            </a:r>
          </a:p>
          <a:p>
            <a:pPr marL="0" marR="0" lvl="0" indent="0" algn="l" defTabSz="457200" rtl="0" eaLnBrk="0" fontAlgn="base" latinLnBrk="0" hangingPunct="0">
              <a:lnSpc>
                <a:spcPct val="118000"/>
              </a:lnSpc>
              <a:spcBef>
                <a:spcPct val="30000"/>
              </a:spcBef>
              <a:spcAft>
                <a:spcPct val="0"/>
              </a:spcAft>
              <a:buClrTx/>
              <a:buSzTx/>
              <a:buFontTx/>
              <a:buNone/>
              <a:tabLst/>
              <a:defRPr/>
            </a:pPr>
            <a:r>
              <a:rPr kumimoji="1" lang="en-US" altLang="zh-CN" dirty="0"/>
              <a:t>First, after</a:t>
            </a:r>
            <a:r>
              <a:rPr kumimoji="1" lang="zh-CN" altLang="en-US" dirty="0"/>
              <a:t> </a:t>
            </a:r>
            <a:r>
              <a:rPr kumimoji="1" lang="en-US" altLang="zh-CN" dirty="0"/>
              <a:t>it</a:t>
            </a:r>
            <a:r>
              <a:rPr kumimoji="1" lang="zh-CN" altLang="en-US" dirty="0"/>
              <a:t> </a:t>
            </a:r>
            <a:r>
              <a:rPr kumimoji="1" lang="en-US" altLang="zh-CN" dirty="0"/>
              <a:t>caches</a:t>
            </a:r>
            <a:r>
              <a:rPr kumimoji="1" lang="zh-CN" altLang="en-US" dirty="0"/>
              <a:t> </a:t>
            </a:r>
            <a:r>
              <a:rPr kumimoji="1" lang="en-US" altLang="zh-CN" dirty="0"/>
              <a:t>for</a:t>
            </a:r>
            <a:r>
              <a:rPr kumimoji="1" lang="zh-CN" altLang="en-US" dirty="0"/>
              <a:t> </a:t>
            </a:r>
            <a:r>
              <a:rPr kumimoji="1" lang="en-US" altLang="zh-CN" dirty="0"/>
              <a:t>a</a:t>
            </a:r>
            <a:r>
              <a:rPr kumimoji="1" lang="zh-CN" altLang="en-US" dirty="0"/>
              <a:t> </a:t>
            </a:r>
            <a:r>
              <a:rPr kumimoji="1" lang="en-US" altLang="zh-CN" dirty="0"/>
              <a:t>route</a:t>
            </a:r>
            <a:r>
              <a:rPr kumimoji="1" lang="zh-CN" altLang="en-US" dirty="0"/>
              <a:t> </a:t>
            </a:r>
            <a:r>
              <a:rPr kumimoji="1" lang="en-US" altLang="zh-CN" dirty="0"/>
              <a:t>failure</a:t>
            </a:r>
            <a:r>
              <a:rPr kumimoji="1" lang="zh-CN" altLang="en-US" dirty="0"/>
              <a:t> </a:t>
            </a:r>
            <a:r>
              <a:rPr kumimoji="1" lang="en-US" altLang="zh-CN" dirty="0"/>
              <a:t>time,</a:t>
            </a:r>
            <a:r>
              <a:rPr kumimoji="1" lang="zh-CN" altLang="en-US" dirty="0"/>
              <a:t> </a:t>
            </a:r>
            <a:r>
              <a:rPr kumimoji="1" lang="en-US" altLang="zh-CN" dirty="0"/>
              <a:t>and</a:t>
            </a:r>
            <a:r>
              <a:rPr kumimoji="1" lang="zh-CN" altLang="en-US" dirty="0"/>
              <a:t> </a:t>
            </a:r>
            <a:r>
              <a:rPr kumimoji="1" lang="en-US" altLang="zh-CN" dirty="0"/>
              <a:t>if</a:t>
            </a:r>
            <a:r>
              <a:rPr kumimoji="1" lang="zh-CN" altLang="en-US" dirty="0"/>
              <a:t> </a:t>
            </a:r>
            <a:r>
              <a:rPr kumimoji="1" lang="en-US" altLang="zh-CN" dirty="0"/>
              <a:t>there</a:t>
            </a:r>
            <a:r>
              <a:rPr kumimoji="1" lang="zh-CN" altLang="en-US" dirty="0"/>
              <a:t> </a:t>
            </a:r>
            <a:r>
              <a:rPr kumimoji="1" lang="en-US" altLang="zh-CN" dirty="0"/>
              <a:t>is</a:t>
            </a:r>
            <a:r>
              <a:rPr kumimoji="1" lang="zh-CN" altLang="en-US" dirty="0"/>
              <a:t> </a:t>
            </a:r>
            <a:r>
              <a:rPr kumimoji="1" lang="en-US" altLang="zh-CN" dirty="0"/>
              <a:t>no</a:t>
            </a:r>
            <a:r>
              <a:rPr kumimoji="1" lang="zh-CN" altLang="en-US" dirty="0"/>
              <a:t> </a:t>
            </a:r>
            <a:r>
              <a:rPr kumimoji="1" lang="en-US" altLang="zh-CN" dirty="0"/>
              <a:t>link</a:t>
            </a:r>
            <a:r>
              <a:rPr kumimoji="1" lang="zh-CN" altLang="en-US" dirty="0"/>
              <a:t> </a:t>
            </a:r>
            <a:r>
              <a:rPr kumimoji="1" lang="en-US" altLang="zh-CN" dirty="0"/>
              <a:t>failure,</a:t>
            </a:r>
            <a:r>
              <a:rPr kumimoji="1" lang="zh-CN" altLang="en-US" dirty="0"/>
              <a:t> </a:t>
            </a:r>
            <a:r>
              <a:rPr kumimoji="1" lang="en-US" altLang="zh-CN" dirty="0"/>
              <a:t>it</a:t>
            </a:r>
            <a:r>
              <a:rPr kumimoji="1" lang="zh-CN" altLang="en-US" dirty="0"/>
              <a:t> </a:t>
            </a:r>
            <a:r>
              <a:rPr kumimoji="1" lang="en-US" altLang="zh-CN" dirty="0"/>
              <a:t>will</a:t>
            </a:r>
            <a:r>
              <a:rPr kumimoji="1" lang="zh-CN" altLang="en-US" dirty="0"/>
              <a:t> </a:t>
            </a:r>
            <a:r>
              <a:rPr kumimoji="1" lang="en-US" altLang="zh-CN" dirty="0"/>
              <a:t>be</a:t>
            </a:r>
            <a:r>
              <a:rPr kumimoji="1" lang="zh-CN" altLang="en-US" dirty="0"/>
              <a:t> </a:t>
            </a:r>
            <a:r>
              <a:rPr kumimoji="1" lang="en-US" altLang="zh-CN" dirty="0"/>
              <a:t>dropped.</a:t>
            </a:r>
            <a:r>
              <a:rPr kumimoji="1" lang="zh-CN" altLang="en-US" dirty="0"/>
              <a:t> </a:t>
            </a:r>
            <a:r>
              <a:rPr kumimoji="1" lang="en-US" altLang="zh-CN" dirty="0"/>
              <a:t>Otherwise</a:t>
            </a:r>
            <a:r>
              <a:rPr kumimoji="1" lang="zh-CN" altLang="en-US" dirty="0"/>
              <a:t> </a:t>
            </a:r>
            <a:r>
              <a:rPr kumimoji="1" lang="en-US" altLang="zh-CN" dirty="0"/>
              <a:t>it</a:t>
            </a:r>
            <a:r>
              <a:rPr kumimoji="1" lang="zh-CN" altLang="en-US" dirty="0"/>
              <a:t> </a:t>
            </a:r>
            <a:r>
              <a:rPr kumimoji="1" lang="en-US" altLang="zh-CN" dirty="0"/>
              <a:t>will</a:t>
            </a:r>
            <a:r>
              <a:rPr kumimoji="1" lang="zh-CN" altLang="en-US" dirty="0"/>
              <a:t> </a:t>
            </a:r>
            <a:r>
              <a:rPr kumimoji="1" lang="en-US" altLang="zh-CN" dirty="0"/>
              <a:t>be</a:t>
            </a:r>
            <a:r>
              <a:rPr kumimoji="1" lang="zh-CN" altLang="en-US" dirty="0"/>
              <a:t> </a:t>
            </a:r>
            <a:r>
              <a:rPr kumimoji="1" lang="en-US" altLang="zh-CN" dirty="0"/>
              <a:t>sent</a:t>
            </a:r>
            <a:r>
              <a:rPr kumimoji="1" lang="zh-CN" altLang="en-US" dirty="0"/>
              <a:t> </a:t>
            </a:r>
            <a:r>
              <a:rPr kumimoji="1" lang="en-US" altLang="zh-CN" dirty="0"/>
              <a:t>to</a:t>
            </a:r>
            <a:r>
              <a:rPr kumimoji="1" lang="zh-CN" altLang="en-US" dirty="0"/>
              <a:t> </a:t>
            </a:r>
            <a:r>
              <a:rPr kumimoji="1" lang="en-US" altLang="zh-CN" dirty="0"/>
              <a:t>the</a:t>
            </a:r>
            <a:r>
              <a:rPr kumimoji="1" lang="zh-CN" altLang="en-US" dirty="0"/>
              <a:t> </a:t>
            </a:r>
            <a:r>
              <a:rPr kumimoji="1" lang="en-US" altLang="zh-CN" dirty="0"/>
              <a:t>backup</a:t>
            </a:r>
            <a:r>
              <a:rPr kumimoji="1" lang="zh-CN" altLang="en-US" dirty="0"/>
              <a:t> </a:t>
            </a:r>
            <a:r>
              <a:rPr kumimoji="1" lang="en-US" altLang="zh-CN" dirty="0" err="1"/>
              <a:t>port.Thus</a:t>
            </a:r>
            <a:r>
              <a:rPr kumimoji="1" lang="en-US" altLang="zh-CN" dirty="0"/>
              <a:t>,</a:t>
            </a:r>
            <a:r>
              <a:rPr kumimoji="1" lang="zh-CN" altLang="en-US" dirty="0"/>
              <a:t> </a:t>
            </a:r>
            <a:r>
              <a:rPr kumimoji="1" lang="en-US" altLang="zh-CN" dirty="0"/>
              <a:t>we</a:t>
            </a:r>
            <a:r>
              <a:rPr kumimoji="1" lang="zh-CN" altLang="en-US" dirty="0"/>
              <a:t> </a:t>
            </a:r>
            <a:r>
              <a:rPr kumimoji="1" lang="en-US" altLang="zh-CN" dirty="0"/>
              <a:t>need</a:t>
            </a:r>
            <a:r>
              <a:rPr kumimoji="1" lang="zh-CN" altLang="en-US" dirty="0"/>
              <a:t> </a:t>
            </a:r>
            <a:r>
              <a:rPr kumimoji="1" lang="en-US" altLang="zh-CN" dirty="0"/>
              <a:t>to</a:t>
            </a:r>
            <a:r>
              <a:rPr kumimoji="1" lang="zh-CN" altLang="en-US" dirty="0"/>
              <a:t> </a:t>
            </a:r>
            <a:r>
              <a:rPr kumimoji="1" lang="en-US" altLang="zh-CN" dirty="0"/>
              <a:t>count</a:t>
            </a:r>
            <a:r>
              <a:rPr kumimoji="1" lang="zh-CN" altLang="en-US" dirty="0"/>
              <a:t> </a:t>
            </a:r>
            <a:r>
              <a:rPr kumimoji="1" lang="en-US" altLang="zh-CN" dirty="0"/>
              <a:t>time</a:t>
            </a:r>
            <a:r>
              <a:rPr kumimoji="1" lang="zh-CN" altLang="en-US" dirty="0"/>
              <a:t> </a:t>
            </a:r>
            <a:r>
              <a:rPr kumimoji="1" lang="en-US" altLang="zh-CN" dirty="0"/>
              <a:t>to</a:t>
            </a:r>
            <a:r>
              <a:rPr kumimoji="1" lang="zh-CN" altLang="en-US" dirty="0"/>
              <a:t> </a:t>
            </a:r>
            <a:r>
              <a:rPr kumimoji="1" lang="en-US" altLang="zh-CN" dirty="0"/>
              <a:t>see</a:t>
            </a:r>
            <a:r>
              <a:rPr kumimoji="1" lang="zh-CN" altLang="en-US" dirty="0"/>
              <a:t> </a:t>
            </a:r>
            <a:r>
              <a:rPr kumimoji="1" lang="en-US" altLang="zh-CN" dirty="0"/>
              <a:t>if</a:t>
            </a:r>
            <a:r>
              <a:rPr kumimoji="1" lang="zh-CN" altLang="en-US" dirty="0"/>
              <a:t> </a:t>
            </a:r>
            <a:r>
              <a:rPr kumimoji="1" lang="en-US" altLang="zh-CN" dirty="0"/>
              <a:t>the</a:t>
            </a:r>
            <a:r>
              <a:rPr kumimoji="1" lang="zh-CN" altLang="en-US" dirty="0"/>
              <a:t> </a:t>
            </a:r>
            <a:r>
              <a:rPr kumimoji="1" lang="en-US" altLang="zh-CN" dirty="0"/>
              <a:t>pkt</a:t>
            </a:r>
            <a:r>
              <a:rPr kumimoji="1" lang="zh-CN" altLang="en-US" dirty="0"/>
              <a:t> </a:t>
            </a:r>
            <a:r>
              <a:rPr kumimoji="1" lang="en-US" altLang="zh-CN" dirty="0"/>
              <a:t>has</a:t>
            </a:r>
            <a:r>
              <a:rPr kumimoji="1" lang="zh-CN" altLang="en-US" dirty="0"/>
              <a:t> </a:t>
            </a:r>
            <a:r>
              <a:rPr kumimoji="1" lang="en-US" altLang="zh-CN" dirty="0"/>
              <a:t>been</a:t>
            </a:r>
            <a:r>
              <a:rPr kumimoji="1" lang="zh-CN" altLang="en-US" dirty="0"/>
              <a:t> </a:t>
            </a:r>
            <a:r>
              <a:rPr kumimoji="1" lang="en-US" altLang="zh-CN" dirty="0"/>
              <a:t>cached</a:t>
            </a:r>
            <a:r>
              <a:rPr kumimoji="1" lang="zh-CN" altLang="en-US" dirty="0"/>
              <a:t> </a:t>
            </a:r>
            <a:r>
              <a:rPr kumimoji="1" lang="en-US" altLang="zh-CN" dirty="0"/>
              <a:t>for</a:t>
            </a:r>
            <a:r>
              <a:rPr kumimoji="1" lang="zh-CN" altLang="en-US" dirty="0"/>
              <a:t> </a:t>
            </a:r>
            <a:r>
              <a:rPr kumimoji="1" lang="en-US" altLang="zh-CN" dirty="0"/>
              <a:t>sufficient</a:t>
            </a:r>
            <a:r>
              <a:rPr kumimoji="1" lang="zh-CN" altLang="en-US" dirty="0"/>
              <a:t> </a:t>
            </a:r>
            <a:r>
              <a:rPr kumimoji="1" lang="en-US" altLang="zh-CN" dirty="0"/>
              <a:t>time.</a:t>
            </a:r>
          </a:p>
          <a:p>
            <a:r>
              <a:rPr kumimoji="1" lang="en-US" altLang="zh-CN" dirty="0"/>
              <a:t>Second,</a:t>
            </a:r>
            <a:r>
              <a:rPr kumimoji="1" lang="zh-CN" altLang="en-US" dirty="0"/>
              <a:t> </a:t>
            </a:r>
            <a:r>
              <a:rPr kumimoji="1" lang="en-US" altLang="zh-CN" dirty="0"/>
              <a:t>circulating</a:t>
            </a:r>
            <a:r>
              <a:rPr kumimoji="1" lang="zh-CN" altLang="en-US" dirty="0"/>
              <a:t> </a:t>
            </a:r>
            <a:r>
              <a:rPr kumimoji="1" lang="en-US" altLang="zh-CN" dirty="0"/>
              <a:t>pkts</a:t>
            </a:r>
            <a:r>
              <a:rPr kumimoji="1" lang="zh-CN" altLang="en-US" dirty="0"/>
              <a:t> </a:t>
            </a:r>
            <a:r>
              <a:rPr kumimoji="1" lang="en-US" altLang="zh-CN" dirty="0"/>
              <a:t>will</a:t>
            </a:r>
            <a:r>
              <a:rPr kumimoji="1" lang="zh-CN" altLang="en-US" dirty="0"/>
              <a:t> </a:t>
            </a:r>
            <a:r>
              <a:rPr kumimoji="1" lang="en-US" altLang="zh-CN" dirty="0"/>
              <a:t>affect</a:t>
            </a:r>
            <a:r>
              <a:rPr kumimoji="1" lang="zh-CN" altLang="en-US" dirty="0"/>
              <a:t> </a:t>
            </a:r>
            <a:r>
              <a:rPr kumimoji="1" lang="en-US" altLang="zh-CN" dirty="0"/>
              <a:t>egress</a:t>
            </a:r>
            <a:r>
              <a:rPr kumimoji="1" lang="zh-CN" altLang="en-US" dirty="0"/>
              <a:t> </a:t>
            </a:r>
            <a:r>
              <a:rPr kumimoji="1" lang="en-US" altLang="zh-CN" dirty="0"/>
              <a:t>processing</a:t>
            </a:r>
            <a:r>
              <a:rPr kumimoji="1" lang="zh-CN" altLang="en-US" dirty="0"/>
              <a:t> </a:t>
            </a:r>
            <a:r>
              <a:rPr kumimoji="1" lang="en-US" altLang="zh-CN" dirty="0"/>
              <a:t>and</a:t>
            </a:r>
            <a:r>
              <a:rPr kumimoji="1" lang="zh-CN" altLang="en-US" dirty="0"/>
              <a:t> </a:t>
            </a:r>
            <a:r>
              <a:rPr kumimoji="1" lang="en-US" altLang="zh-CN" dirty="0"/>
              <a:t>thus</a:t>
            </a:r>
            <a:r>
              <a:rPr kumimoji="1" lang="zh-CN" altLang="en-US" dirty="0"/>
              <a:t> </a:t>
            </a:r>
            <a:r>
              <a:rPr kumimoji="1" lang="en-US" altLang="zh-CN" dirty="0"/>
              <a:t>affect</a:t>
            </a:r>
            <a:r>
              <a:rPr kumimoji="1" lang="zh-CN" altLang="en-US" dirty="0"/>
              <a:t> </a:t>
            </a:r>
            <a:r>
              <a:rPr kumimoji="1" lang="en-US" altLang="zh-CN" dirty="0"/>
              <a:t>ongoing</a:t>
            </a:r>
            <a:r>
              <a:rPr kumimoji="1" lang="zh-CN" altLang="en-US" dirty="0"/>
              <a:t> </a:t>
            </a:r>
            <a:r>
              <a:rPr kumimoji="1" lang="en-US" altLang="zh-CN" dirty="0"/>
              <a:t>traffic.</a:t>
            </a:r>
          </a:p>
          <a:p>
            <a:r>
              <a:rPr kumimoji="1" lang="en-US" altLang="zh-CN" dirty="0"/>
              <a:t>Third,</a:t>
            </a:r>
            <a:r>
              <a:rPr kumimoji="1" lang="zh-CN" altLang="en-US" dirty="0"/>
              <a:t> </a:t>
            </a:r>
            <a:r>
              <a:rPr kumimoji="1" lang="en-US" altLang="zh-CN" dirty="0"/>
              <a:t>it</a:t>
            </a:r>
            <a:r>
              <a:rPr kumimoji="1" lang="zh-CN" altLang="en-US" dirty="0"/>
              <a:t> </a:t>
            </a:r>
            <a:r>
              <a:rPr kumimoji="1" lang="en-US" altLang="zh-CN" dirty="0"/>
              <a:t>will</a:t>
            </a:r>
            <a:r>
              <a:rPr kumimoji="1" lang="zh-CN" altLang="en-US" dirty="0"/>
              <a:t> </a:t>
            </a:r>
            <a:r>
              <a:rPr kumimoji="1" lang="en-US" altLang="zh-CN" dirty="0"/>
              <a:t>cause</a:t>
            </a:r>
            <a:r>
              <a:rPr kumimoji="1" lang="zh-CN" altLang="en-US" dirty="0"/>
              <a:t> </a:t>
            </a:r>
            <a:r>
              <a:rPr kumimoji="1" lang="en-US" altLang="zh-CN" dirty="0"/>
              <a:t>pkt</a:t>
            </a:r>
            <a:r>
              <a:rPr kumimoji="1" lang="zh-CN" altLang="en-US" dirty="0"/>
              <a:t> </a:t>
            </a:r>
            <a:r>
              <a:rPr kumimoji="1" lang="en-US" altLang="zh-CN" dirty="0"/>
              <a:t>reordering</a:t>
            </a:r>
            <a:r>
              <a:rPr kumimoji="1" lang="zh-CN" altLang="en-US" dirty="0"/>
              <a:t> </a:t>
            </a:r>
            <a:r>
              <a:rPr kumimoji="1" lang="en-US" altLang="zh-CN" dirty="0"/>
              <a:t>problem.</a:t>
            </a:r>
          </a:p>
          <a:p>
            <a:endParaRPr kumimoji="1" lang="en-US" altLang="zh-CN" dirty="0"/>
          </a:p>
          <a:p>
            <a:r>
              <a:rPr lang="en-US" altLang="zh-CN" dirty="0">
                <a:solidFill>
                  <a:srgbClr val="000000"/>
                </a:solidFill>
              </a:rPr>
              <a:t>We</a:t>
            </a:r>
            <a:r>
              <a:rPr lang="zh-CN" altLang="en-US" dirty="0">
                <a:solidFill>
                  <a:srgbClr val="000000"/>
                </a:solidFill>
              </a:rPr>
              <a:t> </a:t>
            </a:r>
            <a:r>
              <a:rPr lang="en-US" altLang="zh-CN" dirty="0">
                <a:solidFill>
                  <a:srgbClr val="000000"/>
                </a:solidFill>
              </a:rPr>
              <a:t>design</a:t>
            </a:r>
            <a:r>
              <a:rPr lang="zh-CN" altLang="en-US" dirty="0">
                <a:solidFill>
                  <a:srgbClr val="000000"/>
                </a:solidFill>
              </a:rPr>
              <a:t> </a:t>
            </a:r>
            <a:r>
              <a:rPr lang="en-US" altLang="zh-CN" dirty="0">
                <a:solidFill>
                  <a:srgbClr val="000000"/>
                </a:solidFill>
              </a:rPr>
              <a:t>SQR</a:t>
            </a:r>
            <a:r>
              <a:rPr lang="zh-CN" altLang="en-US" dirty="0">
                <a:solidFill>
                  <a:srgbClr val="000000"/>
                </a:solidFill>
              </a:rPr>
              <a:t> </a:t>
            </a:r>
            <a:r>
              <a:rPr lang="en-US" altLang="zh-CN" dirty="0">
                <a:solidFill>
                  <a:srgbClr val="000000"/>
                </a:solidFill>
              </a:rPr>
              <a:t>to</a:t>
            </a:r>
            <a:r>
              <a:rPr lang="zh-CN" altLang="en-US" dirty="0">
                <a:solidFill>
                  <a:srgbClr val="000000"/>
                </a:solidFill>
              </a:rPr>
              <a:t> </a:t>
            </a:r>
            <a:r>
              <a:rPr lang="en-US" altLang="zh-CN" dirty="0">
                <a:solidFill>
                  <a:srgbClr val="000000"/>
                </a:solidFill>
              </a:rPr>
              <a:t>solve</a:t>
            </a:r>
            <a:r>
              <a:rPr lang="zh-CN" altLang="en-US" dirty="0">
                <a:solidFill>
                  <a:srgbClr val="000000"/>
                </a:solidFill>
              </a:rPr>
              <a:t> </a:t>
            </a:r>
            <a:r>
              <a:rPr lang="en-US" altLang="zh-CN" dirty="0">
                <a:solidFill>
                  <a:srgbClr val="000000"/>
                </a:solidFill>
              </a:rPr>
              <a:t>these</a:t>
            </a:r>
            <a:r>
              <a:rPr lang="zh-CN" altLang="en-US" dirty="0">
                <a:solidFill>
                  <a:srgbClr val="000000"/>
                </a:solidFill>
              </a:rPr>
              <a:t> </a:t>
            </a:r>
            <a:r>
              <a:rPr lang="en-US" altLang="zh-CN" dirty="0">
                <a:solidFill>
                  <a:srgbClr val="000000"/>
                </a:solidFill>
              </a:rPr>
              <a:t>three</a:t>
            </a:r>
            <a:r>
              <a:rPr lang="zh-CN" altLang="en-US" dirty="0">
                <a:solidFill>
                  <a:srgbClr val="000000"/>
                </a:solidFill>
              </a:rPr>
              <a:t> </a:t>
            </a:r>
            <a:r>
              <a:rPr lang="en-US" altLang="zh-CN" dirty="0">
                <a:solidFill>
                  <a:srgbClr val="000000"/>
                </a:solidFill>
              </a:rPr>
              <a:t>problems. </a:t>
            </a:r>
            <a:endParaRPr kumimoji="1" lang="en-US" altLang="zh-CN" dirty="0"/>
          </a:p>
        </p:txBody>
      </p:sp>
    </p:spTree>
    <p:extLst>
      <p:ext uri="{BB962C8B-B14F-4D97-AF65-F5344CB8AC3E}">
        <p14:creationId xmlns:p14="http://schemas.microsoft.com/office/powerpoint/2010/main" val="577366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幻灯片图像占位符 1"/>
          <p:cNvSpPr>
            <a:spLocks noGrp="1" noRot="1" noChangeAspect="1"/>
          </p:cNvSpPr>
          <p:nvPr>
            <p:ph type="sldImg"/>
          </p:nvPr>
        </p:nvSpPr>
        <p:spPr bwMode="auto">
          <a:noFill/>
        </p:spPr>
      </p:sp>
      <p:sp>
        <p:nvSpPr>
          <p:cNvPr id="59394" name="备注占位符 2"/>
          <p:cNvSpPr>
            <a:spLocks noGrp="1"/>
          </p:cNvSpPr>
          <p:nvPr>
            <p:ph type="body" idx="1"/>
          </p:nvPr>
        </p:nvSpPr>
        <p:spPr bwMode="auto">
          <a:noFill/>
        </p:spPr>
        <p:txBody>
          <a:bodyPr vert="horz" wrap="square" lIns="91440" tIns="45720" rIns="91440" bIns="45720" numCol="1" anchor="t" anchorCtr="0" compatLnSpc="1">
            <a:prstTxWarp prst="textNoShape">
              <a:avLst/>
            </a:prstTxWarp>
          </a:bodyPr>
          <a:lstStyle/>
          <a:p>
            <a:pPr eaLnBrk="1" hangingPunct="1">
              <a:spcBef>
                <a:spcPct val="0"/>
              </a:spcBef>
            </a:pPr>
            <a:endParaRPr kumimoji="1" lang="zh-CN" altLang="en-US" dirty="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control actions across all, diverse network measurements are needed.</a:t>
            </a:r>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8127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Because of these constraints, a compact data structure so called sketch has been widely used by its simplicity like constant number of memory access.</a:t>
            </a:r>
          </a:p>
          <a:p>
            <a:r>
              <a:rPr lang="en-US" sz="1200" kern="1200" dirty="0">
                <a:solidFill>
                  <a:schemeClr val="tx1"/>
                </a:solidFill>
                <a:effectLst/>
                <a:latin typeface="+mn-lt"/>
                <a:ea typeface="+mn-ea"/>
                <a:cs typeface="+mn-cs"/>
              </a:rPr>
              <a:t>Here is the most famous algorithm, Count-Min sketch. </a:t>
            </a:r>
          </a:p>
          <a:p>
            <a:r>
              <a:rPr lang="en-US" sz="1200" kern="1200" dirty="0">
                <a:solidFill>
                  <a:schemeClr val="tx1"/>
                </a:solidFill>
                <a:effectLst/>
                <a:latin typeface="+mn-lt"/>
                <a:ea typeface="+mn-ea"/>
                <a:cs typeface="+mn-cs"/>
              </a:rPr>
              <a:t>[click] Count-Min use multiple independent counter arrays.</a:t>
            </a:r>
          </a:p>
          <a:p>
            <a:r>
              <a:rPr lang="en-US" sz="1200" kern="1200" dirty="0">
                <a:solidFill>
                  <a:schemeClr val="tx1"/>
                </a:solidFill>
                <a:effectLst/>
                <a:latin typeface="+mn-lt"/>
                <a:ea typeface="+mn-ea"/>
                <a:cs typeface="+mn-cs"/>
              </a:rPr>
              <a:t>[click] When a new packet comes in, we select a counter of each array by hash offset and increase them.</a:t>
            </a:r>
          </a:p>
          <a:p>
            <a:r>
              <a:rPr lang="en-US" sz="1200" kern="1200" dirty="0">
                <a:solidFill>
                  <a:schemeClr val="tx1"/>
                </a:solidFill>
                <a:effectLst/>
                <a:latin typeface="+mn-lt"/>
                <a:ea typeface="+mn-ea"/>
                <a:cs typeface="+mn-cs"/>
              </a:rPr>
              <a:t>To query the count of the flow, we take the minimum of the counters to avoid the over-estimation error by hash collision.</a:t>
            </a:r>
          </a:p>
          <a:p>
            <a:r>
              <a:rPr lang="en-US" sz="1200" kern="1200" dirty="0">
                <a:solidFill>
                  <a:schemeClr val="tx1"/>
                </a:solidFill>
                <a:effectLst/>
                <a:latin typeface="+mn-lt"/>
                <a:ea typeface="+mn-ea"/>
                <a:cs typeface="+mn-cs"/>
              </a:rPr>
              <a:t>Count-Min is used in many works for in-network measurement.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D9AACC-CFF0-314E-AC44-6F8683709756}" type="slidenum">
              <a:rPr kumimoji="1" lang="ko-Kore-KR"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ko-Kore-KR"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5166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the Count-Min is memory-inefficient. More specifically, the counter’s significant bits are under-utilized whereas the switch’s memory is highly limited.</a:t>
            </a:r>
          </a:p>
          <a:p>
            <a:r>
              <a:rPr lang="en-US" dirty="0"/>
              <a:t>This is because in datacenters, flows are most likely small, but counters must be large enough as we don’t know in advance where large flows would be mapped to which counter.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1483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enhance the memory efficiency,</a:t>
            </a:r>
          </a:p>
          <a:p>
            <a:r>
              <a:rPr lang="en-US" dirty="0"/>
              <a:t>One way is to separate large and small flows by filtering large flows beforehand and use only small-size counters. However, precisely sorting and filtering large flows is too complex on the switches with a large resource overhead.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2263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722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114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3733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070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B91A10-BD32-4F70-AA04-42D954B0C3D5}" type="slidenum">
              <a:rPr lang="en-US" smtClean="0"/>
              <a:t>3</a:t>
            </a:fld>
            <a:endParaRPr lang="en-US"/>
          </a:p>
        </p:txBody>
      </p:sp>
    </p:spTree>
    <p:extLst>
      <p:ext uri="{BB962C8B-B14F-4D97-AF65-F5344CB8AC3E}">
        <p14:creationId xmlns:p14="http://schemas.microsoft.com/office/powerpoint/2010/main" val="838597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60899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33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21508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3DEB8-027D-F44C-B9B2-FFDC8F408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1775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framework consists of two parts.</a:t>
            </a:r>
          </a:p>
          <a:p>
            <a:r>
              <a:rPr lang="en-US" sz="1200" kern="1200" dirty="0">
                <a:solidFill>
                  <a:schemeClr val="tx1"/>
                </a:solidFill>
                <a:effectLst/>
                <a:latin typeface="+mn-lt"/>
                <a:ea typeface="+mn-ea"/>
                <a:cs typeface="+mn-cs"/>
              </a:rPr>
              <a:t>First, in the data plane, we design a novel data structure, FCM-Sketch, that supports the queries like flow size, number of unique flows, and heavy hitters, entirely in the data plane.</a:t>
            </a:r>
          </a:p>
          <a:p>
            <a:r>
              <a:rPr lang="en-US" sz="1200" kern="1200" dirty="0">
                <a:solidFill>
                  <a:schemeClr val="tx1"/>
                </a:solidFill>
                <a:effectLst/>
                <a:latin typeface="+mn-lt"/>
                <a:ea typeface="+mn-ea"/>
                <a:cs typeface="+mn-cs"/>
              </a:rPr>
              <a:t>In the control plane, we periodically collect the sketch and run ML-based loss recovery to provide an accurate statistics like entropy and flow size distribution.</a:t>
            </a:r>
          </a:p>
          <a:p>
            <a:endParaRPr lang="en-US" sz="1200" kern="1200" dirty="0">
              <a:solidFill>
                <a:schemeClr val="tx1"/>
              </a:solidFill>
              <a:effectLst/>
              <a:latin typeface="+mn-lt"/>
              <a:ea typeface="+mn-ea"/>
              <a:cs typeface="+mn-cs"/>
            </a:endParaRPr>
          </a:p>
          <a:p>
            <a:r>
              <a:rPr lang="en-US" dirty="0"/>
              <a:t>Now, let’s see FCM-Sketch’s data structure in the data plane.</a:t>
            </a:r>
          </a:p>
          <a:p>
            <a:endParaRPr lang="en-US"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D9AACC-CFF0-314E-AC44-6F8683709756}" type="slidenum">
              <a:rPr kumimoji="1" lang="ko-Kore-KR"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1" lang="ko-Kore-KR"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6673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we present evaluation results.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software evaluation, we use the same memory size, and evaluate FCM with existing measurement solutions. </a:t>
            </a:r>
          </a:p>
          <a:p>
            <a:r>
              <a:rPr lang="en-US" sz="1200" kern="1200" dirty="0">
                <a:solidFill>
                  <a:schemeClr val="tx1"/>
                </a:solidFill>
                <a:effectLst/>
                <a:latin typeface="+mn-lt"/>
                <a:ea typeface="+mn-ea"/>
                <a:cs typeface="+mn-cs"/>
              </a:rPr>
              <a:t>Here, we normalize the errors to FCM-Sketch to make the simple comparison.</a:t>
            </a:r>
          </a:p>
          <a:p>
            <a:r>
              <a:rPr lang="en-US" sz="1200" kern="1200" dirty="0">
                <a:solidFill>
                  <a:schemeClr val="tx1"/>
                </a:solidFill>
                <a:effectLst/>
                <a:latin typeface="+mn-lt"/>
                <a:ea typeface="+mn-ea"/>
                <a:cs typeface="+mn-cs"/>
              </a:rPr>
              <a:t>As we can see, FCM-Sketch outperforms both the task-specific algorithms and sketches supporting generic measurements.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D9AACC-CFF0-314E-AC44-6F8683709756}" type="slidenum">
              <a:rPr kumimoji="1" lang="ko-Kore-KR"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1" lang="ko-Kore-KR"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47194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Microbursts are events of intermittent congestion that last for 10’s or 100’s of </a:t>
            </a:r>
            <a:r>
              <a:rPr lang="en-US" altLang="zh-CN" sz="1200" kern="1200" dirty="0" err="1">
                <a:solidFill>
                  <a:schemeClr val="tx1"/>
                </a:solidFill>
                <a:effectLst/>
                <a:latin typeface="+mn-lt"/>
                <a:ea typeface="+mn-ea"/>
                <a:cs typeface="+mn-cs"/>
              </a:rPr>
              <a:t>μs</a:t>
            </a:r>
            <a:r>
              <a:rPr lang="en-US" altLang="zh-CN"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common</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causes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are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TCP </a:t>
            </a:r>
            <a:r>
              <a:rPr lang="en-US" altLang="zh-CN" sz="1200" kern="1200" dirty="0" err="1">
                <a:solidFill>
                  <a:schemeClr val="tx1"/>
                </a:solidFill>
                <a:effectLst/>
                <a:latin typeface="+mn-lt"/>
                <a:ea typeface="+mn-ea"/>
                <a:cs typeface="+mn-cs"/>
              </a:rPr>
              <a:t>Incast</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scenarios</a:t>
            </a:r>
            <a:r>
              <a:rPr lang="en-US" altLang="zh-CN" sz="1200" kern="1200" dirty="0">
                <a:solidFill>
                  <a:schemeClr val="tx1"/>
                </a:solidFill>
                <a:effectLst/>
                <a:latin typeface="+mn-lt"/>
                <a:ea typeface="+mn-ea"/>
                <a:cs typeface="+mn-cs"/>
              </a:rPr>
              <a:t>, </a:t>
            </a:r>
            <a:r>
              <a:rPr lang="en-US" altLang="zh-CN" sz="1200" kern="1200" dirty="0" err="1">
                <a:solidFill>
                  <a:schemeClr val="tx1"/>
                </a:solidFill>
                <a:effectLst/>
                <a:latin typeface="+mn-lt"/>
                <a:ea typeface="+mn-ea"/>
                <a:cs typeface="+mn-cs"/>
              </a:rPr>
              <a:t>bursty</a:t>
            </a:r>
            <a:r>
              <a:rPr lang="en-US" altLang="zh-CN" sz="1200" kern="1200" dirty="0">
                <a:solidFill>
                  <a:schemeClr val="tx1"/>
                </a:solidFill>
                <a:effectLst/>
                <a:latin typeface="+mn-lt"/>
                <a:ea typeface="+mn-ea"/>
                <a:cs typeface="+mn-cs"/>
              </a:rPr>
              <a:t> UDP traffic from an offending flow, as well as TCP segment offloading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solidFill>
                  <a:schemeClr val="accent1"/>
                </a:solidFill>
              </a:rPr>
              <a:t>Intermittent</a:t>
            </a:r>
            <a:r>
              <a:rPr lang="zh-CN" altLang="en-US" dirty="0">
                <a:solidFill>
                  <a:schemeClr val="accent1"/>
                </a:solidFill>
              </a:rPr>
              <a:t> </a:t>
            </a:r>
            <a:r>
              <a:rPr lang="en-US" altLang="zh-CN" sz="1200" kern="1200" dirty="0">
                <a:solidFill>
                  <a:schemeClr val="tx1"/>
                </a:solidFill>
                <a:effectLst/>
                <a:latin typeface="+mn-lt"/>
                <a:ea typeface="+mn-ea"/>
                <a:cs typeface="+mn-cs"/>
              </a:rPr>
              <a:t>increases</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in latency</a:t>
            </a:r>
            <a:r>
              <a:rPr lang="zh-CN" altLang="en-US" sz="1200" kern="1200" baseline="0" dirty="0">
                <a:solidFill>
                  <a:schemeClr val="tx1"/>
                </a:solidFill>
                <a:effectLst/>
                <a:latin typeface="+mn-lt"/>
                <a:ea typeface="+mn-ea"/>
                <a:cs typeface="+mn-cs"/>
              </a:rPr>
              <a:t> </a:t>
            </a:r>
            <a:r>
              <a:rPr lang="en-US" altLang="zh-CN" sz="1200" kern="1200" dirty="0">
                <a:solidFill>
                  <a:schemeClr val="tx1"/>
                </a:solidFill>
                <a:latin typeface="+mn-lt"/>
                <a:ea typeface="+mn-ea"/>
                <a:cs typeface="+mn-cs"/>
              </a:rPr>
              <a:t>leads to variability in the network.</a:t>
            </a:r>
            <a:endParaRPr lang="en-US" altLang="zh-CN"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Microbursts</a:t>
            </a:r>
            <a:r>
              <a:rPr lang="zh-CN" altLang="en-US" sz="1200" kern="1200" baseline="0" dirty="0">
                <a:solidFill>
                  <a:schemeClr val="tx1"/>
                </a:solidFill>
                <a:effectLst/>
                <a:latin typeface="+mn-lt"/>
                <a:ea typeface="+mn-ea"/>
                <a:cs typeface="+mn-cs"/>
              </a:rPr>
              <a:t> </a:t>
            </a:r>
            <a:r>
              <a:rPr lang="en-US" altLang="zh-CN" sz="1200" kern="1200" baseline="0" dirty="0">
                <a:solidFill>
                  <a:schemeClr val="tx1"/>
                </a:solidFill>
                <a:effectLst/>
                <a:latin typeface="+mn-lt"/>
                <a:ea typeface="+mn-ea"/>
                <a:cs typeface="+mn-cs"/>
              </a:rPr>
              <a:t>also</a:t>
            </a:r>
            <a:r>
              <a:rPr lang="zh-CN" altLang="en-US" sz="1200" kern="1200" baseline="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cause network jitter and packet loss in data center networks.</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zh-CN"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zh-CN" altLang="en-US" dirty="0"/>
          </a:p>
        </p:txBody>
      </p:sp>
      <p:sp>
        <p:nvSpPr>
          <p:cNvPr id="4" name="幻灯片编号占位符 3"/>
          <p:cNvSpPr>
            <a:spLocks noGrp="1"/>
          </p:cNvSpPr>
          <p:nvPr>
            <p:ph type="sldNum" sz="quarter" idx="10"/>
          </p:nvPr>
        </p:nvSpPr>
        <p:spPr/>
        <p:txBody>
          <a:bodyPr/>
          <a:lstStyle/>
          <a:p>
            <a:fld id="{BBF8FDB6-13EB-4993-9AC5-724EA3AAA341}" type="slidenum">
              <a:rPr lang="en-US" smtClean="0"/>
              <a:t>36</a:t>
            </a:fld>
            <a:endParaRPr lang="en-US"/>
          </a:p>
        </p:txBody>
      </p:sp>
    </p:spTree>
    <p:extLst>
      <p:ext uri="{BB962C8B-B14F-4D97-AF65-F5344CB8AC3E}">
        <p14:creationId xmlns:p14="http://schemas.microsoft.com/office/powerpoint/2010/main" val="6804231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endParaRPr lang="en-SG" dirty="0"/>
          </a:p>
          <a:p>
            <a:pPr marL="0" indent="0">
              <a:buNone/>
            </a:pPr>
            <a:r>
              <a:rPr lang="en-SG" dirty="0"/>
              <a:t>So, How do we solve this problem of getting visibility and retrospection from the network?</a:t>
            </a:r>
          </a:p>
          <a:p>
            <a:pPr marL="0" indent="0">
              <a:buNone/>
            </a:pPr>
            <a:endParaRPr lang="en-SG" dirty="0"/>
          </a:p>
          <a:p>
            <a:pPr marL="0" indent="0">
              <a:buNone/>
            </a:pPr>
            <a:r>
              <a:rPr lang="en-SG" dirty="0"/>
              <a:t>Leveraging Programmable switches,</a:t>
            </a:r>
          </a:p>
          <a:p>
            <a:pPr marL="228600" indent="-228600">
              <a:buAutoNum type="arabicParenR"/>
            </a:pPr>
            <a:endParaRPr lang="en-SG" dirty="0"/>
          </a:p>
          <a:p>
            <a:pPr marL="228600" indent="-228600">
              <a:buAutoNum type="arabicParenR"/>
            </a:pPr>
            <a:r>
              <a:rPr lang="en-SG" dirty="0"/>
              <a:t>We record the packets as compressed packet records with telemetry inside the switch memory itself</a:t>
            </a:r>
          </a:p>
          <a:p>
            <a:pPr marL="228600" indent="-228600">
              <a:buAutoNum type="arabicParenR"/>
            </a:pPr>
            <a:endParaRPr lang="en-SG" dirty="0"/>
          </a:p>
          <a:p>
            <a:pPr marL="228600" indent="-228600">
              <a:buAutoNum type="arabicParenR"/>
            </a:pPr>
            <a:r>
              <a:rPr lang="en-SG" dirty="0"/>
              <a:t>Next, since we cannot afford to flush the recorded data all the time due the overheads involved as previously mentioned, we design a fault-detection system in the network data-plane to selectively export the recorded history to controller for debugging.</a:t>
            </a:r>
          </a:p>
          <a:p>
            <a:pPr marL="228600" indent="-228600">
              <a:buAutoNum type="arabicParenR"/>
            </a:pPr>
            <a:endParaRPr lang="en-SG" dirty="0"/>
          </a:p>
          <a:p>
            <a:pPr marL="228600" indent="-228600">
              <a:buAutoNum type="arabicParenR"/>
            </a:pPr>
            <a:r>
              <a:rPr lang="en-SG" dirty="0"/>
              <a:t>Finally, we need to correlate the collected </a:t>
            </a:r>
            <a:r>
              <a:rPr lang="en-SG" dirty="0" err="1"/>
              <a:t>precords</a:t>
            </a:r>
            <a:r>
              <a:rPr lang="en-SG" dirty="0"/>
              <a:t> at high resolution. For this purpose,, we leverage recent data-plane time synchronization protocols , which provides nanosecond-level time synchronization between the data-plane clocks of the switches in the network . Hence, global time is available in the switch-</a:t>
            </a:r>
            <a:r>
              <a:rPr lang="en-SG" dirty="0" err="1"/>
              <a:t>dataplane</a:t>
            </a:r>
            <a:r>
              <a:rPr lang="en-SG" dirty="0"/>
              <a:t> while maintaining the </a:t>
            </a:r>
            <a:r>
              <a:rPr lang="en-SG" dirty="0" err="1"/>
              <a:t>precords</a:t>
            </a:r>
            <a:r>
              <a:rPr lang="en-SG" dirty="0"/>
              <a:t>.</a:t>
            </a:r>
          </a:p>
          <a:p>
            <a:pPr marL="228600" indent="-228600">
              <a:buAutoNum type="arabicParenR"/>
            </a:pPr>
            <a:endParaRPr lang="en-SG" dirty="0"/>
          </a:p>
          <a:p>
            <a:pPr marL="0" indent="0">
              <a:buNone/>
            </a:pPr>
            <a:endParaRPr lang="en-SG" dirty="0"/>
          </a:p>
          <a:p>
            <a:pPr marL="0" indent="0">
              <a:buNone/>
            </a:pPr>
            <a:r>
              <a:rPr lang="en-SG" dirty="0"/>
              <a:t>With these three </a:t>
            </a:r>
            <a:r>
              <a:rPr lang="en-SG" dirty="0" err="1"/>
              <a:t>complementening</a:t>
            </a:r>
            <a:r>
              <a:rPr lang="en-SG" dirty="0"/>
              <a:t> techniques covering visibility, retrospection and corelation, we develop Synchronized network debugger (</a:t>
            </a:r>
            <a:r>
              <a:rPr lang="en-SG" dirty="0" err="1"/>
              <a:t>SyNDB</a:t>
            </a:r>
            <a:r>
              <a:rPr lang="en-SG"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293675-7B1A-421A-8491-7200B501D4F5}" type="slidenum">
              <a:rPr kumimoji="0" lang="en-SG"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SG"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7035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 me go into the details of of our solution,</a:t>
            </a:r>
          </a:p>
          <a:p>
            <a:endParaRPr lang="en-US" dirty="0"/>
          </a:p>
          <a:p>
            <a:r>
              <a:rPr lang="en-US" dirty="0"/>
              <a:t>In </a:t>
            </a:r>
            <a:r>
              <a:rPr lang="en-US" dirty="0" err="1"/>
              <a:t>Syndb</a:t>
            </a:r>
            <a:r>
              <a:rPr lang="en-US" dirty="0"/>
              <a:t>, the switch data-plane clocks are synchronized using a recent data-plane </a:t>
            </a:r>
            <a:r>
              <a:rPr lang="en-US" dirty="0" err="1"/>
              <a:t>timesynchronization</a:t>
            </a:r>
            <a:r>
              <a:rPr lang="en-US" dirty="0"/>
              <a:t> protocol (called </a:t>
            </a:r>
            <a:r>
              <a:rPr lang="en-US" dirty="0" err="1"/>
              <a:t>dptp</a:t>
            </a:r>
            <a:r>
              <a:rPr lang="en-US" dirty="0"/>
              <a:t>)</a:t>
            </a:r>
            <a:endParaRPr lang="en-SG" dirty="0"/>
          </a:p>
          <a:p>
            <a:endParaRPr lang="en-US" dirty="0"/>
          </a:p>
          <a:p>
            <a:endParaRPr lang="en-US" dirty="0"/>
          </a:p>
          <a:p>
            <a:r>
              <a:rPr lang="en-US" dirty="0"/>
              <a:t>Each switch maintains a recording ring buffer which compresses and stores packets record (we call it </a:t>
            </a:r>
            <a:r>
              <a:rPr lang="en-US" dirty="0" err="1"/>
              <a:t>precord</a:t>
            </a:r>
            <a:r>
              <a:rPr lang="en-US" dirty="0"/>
              <a:t>) upon reception of a packet. A  </a:t>
            </a:r>
            <a:r>
              <a:rPr lang="en-US" dirty="0" err="1"/>
              <a:t>precord</a:t>
            </a:r>
            <a:r>
              <a:rPr lang="en-US" dirty="0"/>
              <a:t> typically contains a hash of the packet header, time it entered the switch, and amount of time it queued. Additionally, it can contain custom statistics that can be configured by the operator, lets say ingress port from which the packet came.</a:t>
            </a:r>
          </a:p>
          <a:p>
            <a:endParaRPr lang="en-US" dirty="0"/>
          </a:p>
          <a:p>
            <a:r>
              <a:rPr lang="en-US" dirty="0"/>
              <a:t>The key idea is to leverage the switch data-plane as a fast temporal storage to do continuous recording of records as a moving time window.</a:t>
            </a:r>
          </a:p>
          <a:p>
            <a:r>
              <a:rPr lang="en-US" dirty="0"/>
              <a:t>When no network fault is detected, the recording window moves ahead and the older packet records beyond the record time-length is discarded.</a:t>
            </a:r>
          </a:p>
          <a:p>
            <a:r>
              <a:rPr lang="en-US" dirty="0"/>
              <a:t>Hence, this ring buffer always maintain the recent history of events/packets.</a:t>
            </a:r>
            <a:endParaRPr lang="en-SG" dirty="0"/>
          </a:p>
          <a:p>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E60FF-53A0-4C50-ACEC-1A5F83661007}" type="slidenum">
              <a:rPr kumimoji="0" lang="en-SG"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SG"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22229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the history of </a:t>
            </a:r>
            <a:r>
              <a:rPr lang="en-US" dirty="0" err="1"/>
              <a:t>precords</a:t>
            </a:r>
            <a:r>
              <a:rPr lang="en-US" dirty="0"/>
              <a:t> is needed when a network fault occurs.</a:t>
            </a:r>
          </a:p>
          <a:p>
            <a:endParaRPr lang="en-US" dirty="0"/>
          </a:p>
          <a:p>
            <a:r>
              <a:rPr lang="en-US" dirty="0"/>
              <a:t>To do this, </a:t>
            </a:r>
            <a:r>
              <a:rPr lang="en-US" dirty="0" err="1"/>
              <a:t>SyNDB</a:t>
            </a:r>
            <a:r>
              <a:rPr lang="en-US" dirty="0"/>
              <a:t> allows operators to program custom fault trigger conditions.</a:t>
            </a:r>
          </a:p>
          <a:p>
            <a:endParaRPr lang="en-US" dirty="0"/>
          </a:p>
          <a:p>
            <a:r>
              <a:rPr lang="en-US" dirty="0"/>
              <a:t>For example, the operator could configure the trigger to be high queueing delay for packets which means congestion.</a:t>
            </a:r>
          </a:p>
          <a:p>
            <a:endParaRPr lang="en-US" dirty="0"/>
          </a:p>
          <a:p>
            <a:r>
              <a:rPr lang="en-US" dirty="0"/>
              <a:t>Now during network operation, lets consider a synchronized fan-in traffic from many hosts to single hosts, causing </a:t>
            </a:r>
            <a:r>
              <a:rPr lang="en-US" dirty="0" err="1"/>
              <a:t>incast</a:t>
            </a:r>
            <a:r>
              <a:rPr lang="en-US" dirty="0"/>
              <a:t> thus, leading to high queueing delays at switch S7</a:t>
            </a:r>
          </a:p>
          <a:p>
            <a:endParaRPr lang="en-US" dirty="0"/>
          </a:p>
          <a:p>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E60FF-53A0-4C50-ACEC-1A5F83661007}" type="slidenum">
              <a:rPr kumimoji="0" lang="en-SG"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SG"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235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B91A10-BD32-4F70-AA04-42D954B0C3D5}" type="slidenum">
              <a:rPr lang="en-US" smtClean="0"/>
              <a:t>5</a:t>
            </a:fld>
            <a:endParaRPr lang="en-US"/>
          </a:p>
        </p:txBody>
      </p:sp>
    </p:spTree>
    <p:extLst>
      <p:ext uri="{BB962C8B-B14F-4D97-AF65-F5344CB8AC3E}">
        <p14:creationId xmlns:p14="http://schemas.microsoft.com/office/powerpoint/2010/main" val="3031831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Upon Trigger hit at S7, it notifies all other switches, and all switches in the network freeze their ring buffer. </a:t>
            </a:r>
          </a:p>
          <a:p>
            <a:endParaRPr lang="en-SG" dirty="0"/>
          </a:p>
          <a:p>
            <a:r>
              <a:rPr lang="en-SG" dirty="0"/>
              <a:t>Now, collection happens individually in each switch and all the </a:t>
            </a:r>
            <a:r>
              <a:rPr lang="en-SG" dirty="0" err="1"/>
              <a:t>precords</a:t>
            </a:r>
            <a:r>
              <a:rPr lang="en-SG" dirty="0"/>
              <a:t> are evicted and sent to the collector via control-plane channel without affecting the data-plane traffic.</a:t>
            </a:r>
          </a:p>
          <a:p>
            <a:endParaRPr lang="en-SG" dirty="0"/>
          </a:p>
          <a:p>
            <a:pPr marL="0" marR="0" lvl="0" indent="0" algn="l" defTabSz="914400" rtl="0" eaLnBrk="1" fontAlgn="auto" latinLnBrk="0" hangingPunct="1">
              <a:lnSpc>
                <a:spcPct val="100000"/>
              </a:lnSpc>
              <a:spcBef>
                <a:spcPts val="0"/>
              </a:spcBef>
              <a:spcAft>
                <a:spcPts val="0"/>
              </a:spcAft>
              <a:buClrTx/>
              <a:buSzTx/>
              <a:buFontTx/>
              <a:buNone/>
              <a:tabLst/>
              <a:defRPr/>
            </a:pPr>
            <a:r>
              <a:rPr lang="en-SG" dirty="0"/>
              <a:t>Since, timestamp is attached to every </a:t>
            </a:r>
            <a:r>
              <a:rPr lang="en-SG" dirty="0" err="1"/>
              <a:t>precord</a:t>
            </a:r>
            <a:r>
              <a:rPr lang="en-SG" dirty="0"/>
              <a:t>, collection can  be performed out-of-order and collector can easily re-order them</a:t>
            </a:r>
          </a:p>
          <a:p>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E60FF-53A0-4C50-ACEC-1A5F83661007}" type="slidenum">
              <a:rPr kumimoji="0" lang="en-SG"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SG"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73780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44</a:t>
            </a:fld>
            <a:endParaRPr lang="en-US"/>
          </a:p>
        </p:txBody>
      </p:sp>
    </p:spTree>
    <p:extLst>
      <p:ext uri="{BB962C8B-B14F-4D97-AF65-F5344CB8AC3E}">
        <p14:creationId xmlns:p14="http://schemas.microsoft.com/office/powerpoint/2010/main" val="638149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D1D5DB"/>
              </a:solidFill>
              <a:effectLst/>
              <a:latin typeface="Söhne"/>
            </a:endParaRPr>
          </a:p>
        </p:txBody>
      </p:sp>
      <p:sp>
        <p:nvSpPr>
          <p:cNvPr id="4" name="Slide Number Placeholder 3"/>
          <p:cNvSpPr>
            <a:spLocks noGrp="1"/>
          </p:cNvSpPr>
          <p:nvPr>
            <p:ph type="sldNum" sz="quarter" idx="5"/>
          </p:nvPr>
        </p:nvSpPr>
        <p:spPr/>
        <p:txBody>
          <a:bodyPr/>
          <a:lstStyle/>
          <a:p>
            <a:fld id="{54C7F1B9-E77D-9D41-912E-71D9F79DF188}" type="slidenum">
              <a:rPr lang="en-US" smtClean="0"/>
              <a:t>45</a:t>
            </a:fld>
            <a:endParaRPr lang="en-US"/>
          </a:p>
        </p:txBody>
      </p:sp>
    </p:spTree>
    <p:extLst>
      <p:ext uri="{BB962C8B-B14F-4D97-AF65-F5344CB8AC3E}">
        <p14:creationId xmlns:p14="http://schemas.microsoft.com/office/powerpoint/2010/main" val="12921858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46</a:t>
            </a:fld>
            <a:endParaRPr lang="en-US"/>
          </a:p>
        </p:txBody>
      </p:sp>
    </p:spTree>
    <p:extLst>
      <p:ext uri="{BB962C8B-B14F-4D97-AF65-F5344CB8AC3E}">
        <p14:creationId xmlns:p14="http://schemas.microsoft.com/office/powerpoint/2010/main" val="613553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47</a:t>
            </a:fld>
            <a:endParaRPr lang="en-US"/>
          </a:p>
        </p:txBody>
      </p:sp>
    </p:spTree>
    <p:extLst>
      <p:ext uri="{BB962C8B-B14F-4D97-AF65-F5344CB8AC3E}">
        <p14:creationId xmlns:p14="http://schemas.microsoft.com/office/powerpoint/2010/main" val="6280935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48</a:t>
            </a:fld>
            <a:endParaRPr lang="en-US"/>
          </a:p>
        </p:txBody>
      </p:sp>
    </p:spTree>
    <p:extLst>
      <p:ext uri="{BB962C8B-B14F-4D97-AF65-F5344CB8AC3E}">
        <p14:creationId xmlns:p14="http://schemas.microsoft.com/office/powerpoint/2010/main" val="41717009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49</a:t>
            </a:fld>
            <a:endParaRPr lang="en-US"/>
          </a:p>
        </p:txBody>
      </p:sp>
    </p:spTree>
    <p:extLst>
      <p:ext uri="{BB962C8B-B14F-4D97-AF65-F5344CB8AC3E}">
        <p14:creationId xmlns:p14="http://schemas.microsoft.com/office/powerpoint/2010/main" val="31017460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50</a:t>
            </a:fld>
            <a:endParaRPr lang="en-US"/>
          </a:p>
        </p:txBody>
      </p:sp>
    </p:spTree>
    <p:extLst>
      <p:ext uri="{BB962C8B-B14F-4D97-AF65-F5344CB8AC3E}">
        <p14:creationId xmlns:p14="http://schemas.microsoft.com/office/powerpoint/2010/main" val="25466983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51</a:t>
            </a:fld>
            <a:endParaRPr lang="en-US"/>
          </a:p>
        </p:txBody>
      </p:sp>
    </p:spTree>
    <p:extLst>
      <p:ext uri="{BB962C8B-B14F-4D97-AF65-F5344CB8AC3E}">
        <p14:creationId xmlns:p14="http://schemas.microsoft.com/office/powerpoint/2010/main" val="9345023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52</a:t>
            </a:fld>
            <a:endParaRPr lang="en-US"/>
          </a:p>
        </p:txBody>
      </p:sp>
    </p:spTree>
    <p:extLst>
      <p:ext uri="{BB962C8B-B14F-4D97-AF65-F5344CB8AC3E}">
        <p14:creationId xmlns:p14="http://schemas.microsoft.com/office/powerpoint/2010/main" val="654560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B91A10-BD32-4F70-AA04-42D954B0C3D5}" type="slidenum">
              <a:rPr lang="en-US" smtClean="0"/>
              <a:t>6</a:t>
            </a:fld>
            <a:endParaRPr lang="en-US"/>
          </a:p>
        </p:txBody>
      </p:sp>
    </p:spTree>
    <p:extLst>
      <p:ext uri="{BB962C8B-B14F-4D97-AF65-F5344CB8AC3E}">
        <p14:creationId xmlns:p14="http://schemas.microsoft.com/office/powerpoint/2010/main" val="12041174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53</a:t>
            </a:fld>
            <a:endParaRPr lang="en-US"/>
          </a:p>
        </p:txBody>
      </p:sp>
    </p:spTree>
    <p:extLst>
      <p:ext uri="{BB962C8B-B14F-4D97-AF65-F5344CB8AC3E}">
        <p14:creationId xmlns:p14="http://schemas.microsoft.com/office/powerpoint/2010/main" val="22150416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54</a:t>
            </a:fld>
            <a:endParaRPr lang="en-US"/>
          </a:p>
        </p:txBody>
      </p:sp>
    </p:spTree>
    <p:extLst>
      <p:ext uri="{BB962C8B-B14F-4D97-AF65-F5344CB8AC3E}">
        <p14:creationId xmlns:p14="http://schemas.microsoft.com/office/powerpoint/2010/main" val="14039336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55</a:t>
            </a:fld>
            <a:endParaRPr lang="en-US"/>
          </a:p>
        </p:txBody>
      </p:sp>
    </p:spTree>
    <p:extLst>
      <p:ext uri="{BB962C8B-B14F-4D97-AF65-F5344CB8AC3E}">
        <p14:creationId xmlns:p14="http://schemas.microsoft.com/office/powerpoint/2010/main" val="24943390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56</a:t>
            </a:fld>
            <a:endParaRPr lang="en-US"/>
          </a:p>
        </p:txBody>
      </p:sp>
    </p:spTree>
    <p:extLst>
      <p:ext uri="{BB962C8B-B14F-4D97-AF65-F5344CB8AC3E}">
        <p14:creationId xmlns:p14="http://schemas.microsoft.com/office/powerpoint/2010/main" val="30999299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57</a:t>
            </a:fld>
            <a:endParaRPr lang="en-US"/>
          </a:p>
        </p:txBody>
      </p:sp>
    </p:spTree>
    <p:extLst>
      <p:ext uri="{BB962C8B-B14F-4D97-AF65-F5344CB8AC3E}">
        <p14:creationId xmlns:p14="http://schemas.microsoft.com/office/powerpoint/2010/main" val="172723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58</a:t>
            </a:fld>
            <a:endParaRPr lang="en-US"/>
          </a:p>
        </p:txBody>
      </p:sp>
    </p:spTree>
    <p:extLst>
      <p:ext uri="{BB962C8B-B14F-4D97-AF65-F5344CB8AC3E}">
        <p14:creationId xmlns:p14="http://schemas.microsoft.com/office/powerpoint/2010/main" val="3760098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59</a:t>
            </a:fld>
            <a:endParaRPr lang="en-US"/>
          </a:p>
        </p:txBody>
      </p:sp>
    </p:spTree>
    <p:extLst>
      <p:ext uri="{BB962C8B-B14F-4D97-AF65-F5344CB8AC3E}">
        <p14:creationId xmlns:p14="http://schemas.microsoft.com/office/powerpoint/2010/main" val="4587102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dirty="0"/>
          </a:p>
        </p:txBody>
      </p:sp>
      <p:sp>
        <p:nvSpPr>
          <p:cNvPr id="4" name="Slide Number Placeholder 3"/>
          <p:cNvSpPr>
            <a:spLocks noGrp="1"/>
          </p:cNvSpPr>
          <p:nvPr>
            <p:ph type="sldNum" sz="quarter" idx="5"/>
          </p:nvPr>
        </p:nvSpPr>
        <p:spPr/>
        <p:txBody>
          <a:bodyPr/>
          <a:lstStyle/>
          <a:p>
            <a:fld id="{54C7F1B9-E77D-9D41-912E-71D9F79DF188}" type="slidenum">
              <a:rPr lang="en-US" smtClean="0"/>
              <a:t>60</a:t>
            </a:fld>
            <a:endParaRPr lang="en-US"/>
          </a:p>
        </p:txBody>
      </p:sp>
    </p:spTree>
    <p:extLst>
      <p:ext uri="{BB962C8B-B14F-4D97-AF65-F5344CB8AC3E}">
        <p14:creationId xmlns:p14="http://schemas.microsoft.com/office/powerpoint/2010/main" val="35153302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Next, we will move on to talk about the RAN.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Over the years, the RAN itself has undergone a series of major transformation.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Traditionally, it was built using tightly integrated, proprietary hardware.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Today, it has evolved into a </a:t>
            </a:r>
            <a:r>
              <a:rPr lang="en-US" sz="1200" b="1" i="0" kern="1200" dirty="0">
                <a:solidFill>
                  <a:schemeClr val="tx1"/>
                </a:solidFill>
                <a:effectLst/>
                <a:latin typeface="+mn-lt"/>
                <a:ea typeface="+mn-ea"/>
                <a:cs typeface="+mn-cs"/>
              </a:rPr>
              <a:t>virtualized and disaggregated architecture</a:t>
            </a:r>
            <a:r>
              <a:rPr lang="en-US" sz="1200" b="0" i="0" kern="1200" dirty="0">
                <a:solidFill>
                  <a:schemeClr val="tx1"/>
                </a:solidFill>
                <a:effectLst/>
                <a:latin typeface="+mn-lt"/>
                <a:ea typeface="+mn-ea"/>
                <a:cs typeface="+mn-cs"/>
              </a:rPr>
              <a:t>, whereby the RAN now runs on commodity servers, and the base station is broken down into components like the CU and DU. </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546044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Lets take a look at the cellular network architecture prior to 5G. Traditionally, cellular networks had a homogenous set of users </a:t>
            </a:r>
          </a:p>
          <a:p>
            <a:endParaRPr lang="en-SG" dirty="0"/>
          </a:p>
          <a:p>
            <a:r>
              <a:rPr lang="en-SG" dirty="0"/>
              <a:t>*CLICK* connected to base stations. These base stations are collectively make up the frontend. </a:t>
            </a:r>
          </a:p>
          <a:p>
            <a:endParaRPr lang="en-SG" dirty="0"/>
          </a:p>
          <a:p>
            <a:r>
              <a:rPr lang="en-SG" dirty="0"/>
              <a:t>*CLICK* Base stations are then connected to the Hosts/Servers which are responsible for converting digital bits to </a:t>
            </a:r>
            <a:r>
              <a:rPr lang="en-SG" dirty="0" err="1"/>
              <a:t>analog</a:t>
            </a:r>
            <a:r>
              <a:rPr lang="en-SG" dirty="0"/>
              <a:t> signals and vice versa. </a:t>
            </a:r>
          </a:p>
          <a:p>
            <a:endParaRPr lang="en-SG" dirty="0"/>
          </a:p>
          <a:p>
            <a:r>
              <a:rPr lang="en-SG" dirty="0"/>
              <a:t>*CLICK* The network connecting the base stations to the Hosts/Servers is known as the Fronthaul whereas the Hosts responsible for converting digital bits to </a:t>
            </a:r>
            <a:r>
              <a:rPr lang="en-SG" dirty="0" err="1"/>
              <a:t>analog</a:t>
            </a:r>
            <a:r>
              <a:rPr lang="en-SG" dirty="0"/>
              <a:t> signals are collectively known as the Radio Access Network. </a:t>
            </a:r>
          </a:p>
          <a:p>
            <a:endParaRPr lang="en-SG" dirty="0"/>
          </a:p>
          <a:p>
            <a:r>
              <a:rPr lang="en-SG" dirty="0"/>
              <a:t>*CLICK* These Hosts/Servers are often placed together in a centralized cloud referred to as the Cloud RAN. Note that each base station is connected to exactly one host/server which is responsible for processing all users connected to the base station. This constraint is a major drawback as cellular networks, start serving users from different use cases.</a:t>
            </a:r>
          </a:p>
        </p:txBody>
      </p:sp>
    </p:spTree>
    <p:extLst>
      <p:ext uri="{BB962C8B-B14F-4D97-AF65-F5344CB8AC3E}">
        <p14:creationId xmlns:p14="http://schemas.microsoft.com/office/powerpoint/2010/main" val="3507106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p:spPr>
      </p:sp>
      <p:sp>
        <p:nvSpPr>
          <p:cNvPr id="30722" name="备注占位符 2"/>
          <p:cNvSpPr>
            <a:spLocks noGrp="1"/>
          </p:cNvSpPr>
          <p:nvPr>
            <p:ph type="body" idx="1"/>
          </p:nvPr>
        </p:nvSpPr>
        <p:spPr bwMode="auto">
          <a:noFill/>
        </p:spPr>
        <p:txBody>
          <a:bodyPr vert="horz" wrap="square" lIns="91440" tIns="45720" rIns="91440" bIns="45720" numCol="1" anchor="t" anchorCtr="0" compatLnSpc="1">
            <a:prstTxWarp prst="textNoShape">
              <a:avLst/>
            </a:prstTxWarp>
          </a:bodyPr>
          <a:lstStyle/>
          <a:p>
            <a:pPr eaLnBrk="1" hangingPunct="1">
              <a:spcBef>
                <a:spcPct val="0"/>
              </a:spcBef>
            </a:pPr>
            <a:r>
              <a:rPr kumimoji="1" lang="en-US" altLang="zh-CN" dirty="0">
                <a:solidFill>
                  <a:srgbClr val="000000"/>
                </a:solidFill>
              </a:rPr>
              <a:t>Current</a:t>
            </a:r>
            <a:r>
              <a:rPr kumimoji="1" lang="zh-CN" altLang="en-US" dirty="0">
                <a:solidFill>
                  <a:srgbClr val="000000"/>
                </a:solidFill>
              </a:rPr>
              <a:t> </a:t>
            </a:r>
            <a:r>
              <a:rPr kumimoji="1" lang="en-US" altLang="zh-CN" dirty="0">
                <a:solidFill>
                  <a:srgbClr val="000000"/>
                </a:solidFill>
              </a:rPr>
              <a:t>link</a:t>
            </a:r>
            <a:r>
              <a:rPr kumimoji="1" lang="zh-CN" altLang="en-US" dirty="0">
                <a:solidFill>
                  <a:srgbClr val="000000"/>
                </a:solidFill>
              </a:rPr>
              <a:t> </a:t>
            </a:r>
            <a:r>
              <a:rPr kumimoji="1" lang="en-US" altLang="zh-CN" dirty="0">
                <a:solidFill>
                  <a:srgbClr val="000000"/>
                </a:solidFill>
              </a:rPr>
              <a:t>failure</a:t>
            </a:r>
            <a:r>
              <a:rPr kumimoji="1" lang="zh-CN" altLang="en-US" dirty="0">
                <a:solidFill>
                  <a:srgbClr val="000000"/>
                </a:solidFill>
              </a:rPr>
              <a:t> </a:t>
            </a:r>
            <a:r>
              <a:rPr kumimoji="1" lang="en-US" altLang="zh-CN" dirty="0">
                <a:solidFill>
                  <a:srgbClr val="000000"/>
                </a:solidFill>
              </a:rPr>
              <a:t>management</a:t>
            </a:r>
            <a:r>
              <a:rPr kumimoji="1" lang="zh-CN" altLang="en-US" dirty="0">
                <a:solidFill>
                  <a:srgbClr val="000000"/>
                </a:solidFill>
              </a:rPr>
              <a:t> </a:t>
            </a:r>
            <a:r>
              <a:rPr kumimoji="1" lang="en-US" altLang="zh-CN" dirty="0">
                <a:solidFill>
                  <a:srgbClr val="000000"/>
                </a:solidFill>
              </a:rPr>
              <a:t>methods</a:t>
            </a:r>
            <a:r>
              <a:rPr kumimoji="1" lang="zh-CN" altLang="en-US" dirty="0">
                <a:solidFill>
                  <a:srgbClr val="000000"/>
                </a:solidFill>
              </a:rPr>
              <a:t> </a:t>
            </a:r>
            <a:r>
              <a:rPr kumimoji="1" lang="en-US" altLang="zh-CN" dirty="0">
                <a:solidFill>
                  <a:srgbClr val="000000"/>
                </a:solidFill>
              </a:rPr>
              <a:t>include</a:t>
            </a:r>
            <a:r>
              <a:rPr kumimoji="1" lang="zh-CN" altLang="en-US" dirty="0">
                <a:solidFill>
                  <a:srgbClr val="000000"/>
                </a:solidFill>
              </a:rPr>
              <a:t> </a:t>
            </a:r>
            <a:r>
              <a:rPr kumimoji="1" lang="en-US" altLang="zh-CN" dirty="0">
                <a:solidFill>
                  <a:srgbClr val="000000"/>
                </a:solidFill>
              </a:rPr>
              <a:t>three</a:t>
            </a:r>
            <a:r>
              <a:rPr kumimoji="1" lang="zh-CN" altLang="en-US" dirty="0">
                <a:solidFill>
                  <a:srgbClr val="000000"/>
                </a:solidFill>
              </a:rPr>
              <a:t> </a:t>
            </a:r>
            <a:r>
              <a:rPr kumimoji="1" lang="en-US" altLang="zh-CN" dirty="0">
                <a:solidFill>
                  <a:srgbClr val="000000"/>
                </a:solidFill>
              </a:rPr>
              <a:t>parts.</a:t>
            </a:r>
          </a:p>
          <a:p>
            <a:pPr eaLnBrk="1" hangingPunct="1">
              <a:spcBef>
                <a:spcPct val="0"/>
              </a:spcBef>
            </a:pPr>
            <a:r>
              <a:rPr kumimoji="1" lang="en-US" altLang="zh-CN" dirty="0">
                <a:solidFill>
                  <a:srgbClr val="000000"/>
                </a:solidFill>
              </a:rPr>
              <a:t>First</a:t>
            </a:r>
            <a:r>
              <a:rPr kumimoji="1" lang="zh-CN" altLang="en-US" dirty="0">
                <a:solidFill>
                  <a:srgbClr val="000000"/>
                </a:solidFill>
              </a:rPr>
              <a:t> </a:t>
            </a:r>
            <a:r>
              <a:rPr kumimoji="1" lang="en-US" altLang="zh-CN" dirty="0">
                <a:solidFill>
                  <a:srgbClr val="000000"/>
                </a:solidFill>
              </a:rPr>
              <a:t>is</a:t>
            </a:r>
            <a:r>
              <a:rPr kumimoji="1" lang="zh-CN" altLang="en-US" dirty="0">
                <a:solidFill>
                  <a:srgbClr val="000000"/>
                </a:solidFill>
              </a:rPr>
              <a:t> </a:t>
            </a:r>
            <a:r>
              <a:rPr kumimoji="1" lang="en-US" altLang="zh-CN" dirty="0">
                <a:solidFill>
                  <a:srgbClr val="000000"/>
                </a:solidFill>
              </a:rPr>
              <a:t>link</a:t>
            </a:r>
            <a:r>
              <a:rPr kumimoji="1" lang="zh-CN" altLang="en-US" dirty="0">
                <a:solidFill>
                  <a:srgbClr val="000000"/>
                </a:solidFill>
              </a:rPr>
              <a:t> </a:t>
            </a:r>
            <a:r>
              <a:rPr kumimoji="1" lang="en-US" altLang="zh-CN" dirty="0">
                <a:solidFill>
                  <a:srgbClr val="000000"/>
                </a:solidFill>
              </a:rPr>
              <a:t>failure</a:t>
            </a:r>
            <a:r>
              <a:rPr kumimoji="1" lang="zh-CN" altLang="en-US" dirty="0">
                <a:solidFill>
                  <a:srgbClr val="000000"/>
                </a:solidFill>
              </a:rPr>
              <a:t> </a:t>
            </a:r>
            <a:r>
              <a:rPr kumimoji="1" lang="en-US" altLang="zh-CN" dirty="0">
                <a:solidFill>
                  <a:srgbClr val="000000"/>
                </a:solidFill>
              </a:rPr>
              <a:t>detection.</a:t>
            </a:r>
          </a:p>
          <a:p>
            <a:pPr eaLnBrk="1" hangingPunct="1">
              <a:spcBef>
                <a:spcPct val="0"/>
              </a:spcBef>
            </a:pPr>
            <a:r>
              <a:rPr kumimoji="1" lang="en-US" altLang="zh-CN" dirty="0">
                <a:solidFill>
                  <a:srgbClr val="000000"/>
                </a:solidFill>
              </a:rPr>
              <a:t>Second</a:t>
            </a:r>
            <a:r>
              <a:rPr kumimoji="1" lang="zh-CN" altLang="en-US" dirty="0">
                <a:solidFill>
                  <a:srgbClr val="000000"/>
                </a:solidFill>
              </a:rPr>
              <a:t> </a:t>
            </a:r>
            <a:r>
              <a:rPr kumimoji="1" lang="en-US" altLang="zh-CN" dirty="0">
                <a:solidFill>
                  <a:srgbClr val="000000"/>
                </a:solidFill>
              </a:rPr>
              <a:t>is</a:t>
            </a:r>
            <a:r>
              <a:rPr kumimoji="1" lang="zh-CN" altLang="en-US" dirty="0">
                <a:solidFill>
                  <a:srgbClr val="000000"/>
                </a:solidFill>
              </a:rPr>
              <a:t> </a:t>
            </a:r>
            <a:r>
              <a:rPr kumimoji="1" lang="en-US" altLang="zh-CN" dirty="0">
                <a:solidFill>
                  <a:srgbClr val="000000"/>
                </a:solidFill>
              </a:rPr>
              <a:t>route</a:t>
            </a:r>
            <a:r>
              <a:rPr kumimoji="1" lang="zh-CN" altLang="en-US" dirty="0">
                <a:solidFill>
                  <a:srgbClr val="000000"/>
                </a:solidFill>
              </a:rPr>
              <a:t> </a:t>
            </a:r>
            <a:r>
              <a:rPr kumimoji="1" lang="en-US" altLang="zh-CN" dirty="0">
                <a:solidFill>
                  <a:srgbClr val="000000"/>
                </a:solidFill>
              </a:rPr>
              <a:t>recovery</a:t>
            </a:r>
            <a:r>
              <a:rPr kumimoji="1" lang="zh-CN" altLang="en-US" dirty="0">
                <a:solidFill>
                  <a:srgbClr val="000000"/>
                </a:solidFill>
              </a:rPr>
              <a:t> </a:t>
            </a:r>
            <a:r>
              <a:rPr kumimoji="1" lang="en-US" altLang="zh-CN" dirty="0">
                <a:solidFill>
                  <a:srgbClr val="000000"/>
                </a:solidFill>
              </a:rPr>
              <a:t>which</a:t>
            </a:r>
            <a:r>
              <a:rPr kumimoji="1" lang="zh-CN" altLang="en-US" dirty="0">
                <a:solidFill>
                  <a:srgbClr val="000000"/>
                </a:solidFill>
              </a:rPr>
              <a:t> </a:t>
            </a:r>
            <a:r>
              <a:rPr kumimoji="1" lang="en-US" altLang="zh-CN" dirty="0">
                <a:solidFill>
                  <a:srgbClr val="000000"/>
                </a:solidFill>
              </a:rPr>
              <a:t>use</a:t>
            </a:r>
            <a:r>
              <a:rPr kumimoji="1" lang="zh-CN" altLang="en-US" dirty="0">
                <a:solidFill>
                  <a:srgbClr val="000000"/>
                </a:solidFill>
              </a:rPr>
              <a:t> </a:t>
            </a:r>
            <a:r>
              <a:rPr kumimoji="1" lang="en-US" altLang="zh-CN" dirty="0">
                <a:solidFill>
                  <a:srgbClr val="000000"/>
                </a:solidFill>
              </a:rPr>
              <a:t>the</a:t>
            </a:r>
            <a:r>
              <a:rPr kumimoji="1" lang="zh-CN" altLang="en-US" dirty="0">
                <a:solidFill>
                  <a:srgbClr val="000000"/>
                </a:solidFill>
              </a:rPr>
              <a:t> </a:t>
            </a:r>
            <a:r>
              <a:rPr kumimoji="1" lang="en-US" altLang="zh-CN" dirty="0">
                <a:solidFill>
                  <a:srgbClr val="000000"/>
                </a:solidFill>
              </a:rPr>
              <a:t>preconfigured</a:t>
            </a:r>
            <a:r>
              <a:rPr kumimoji="1" lang="zh-CN" altLang="en-US" dirty="0">
                <a:solidFill>
                  <a:srgbClr val="000000"/>
                </a:solidFill>
              </a:rPr>
              <a:t> </a:t>
            </a:r>
            <a:r>
              <a:rPr kumimoji="1" lang="en-US" altLang="zh-CN" dirty="0">
                <a:solidFill>
                  <a:srgbClr val="000000"/>
                </a:solidFill>
              </a:rPr>
              <a:t>backup</a:t>
            </a:r>
            <a:r>
              <a:rPr kumimoji="1" lang="zh-CN" altLang="en-US" dirty="0">
                <a:solidFill>
                  <a:srgbClr val="000000"/>
                </a:solidFill>
              </a:rPr>
              <a:t> </a:t>
            </a:r>
            <a:r>
              <a:rPr kumimoji="1" lang="en-US" altLang="zh-CN" dirty="0">
                <a:solidFill>
                  <a:srgbClr val="000000"/>
                </a:solidFill>
              </a:rPr>
              <a:t>path</a:t>
            </a:r>
            <a:r>
              <a:rPr kumimoji="1" lang="zh-CN" altLang="en-US" dirty="0">
                <a:solidFill>
                  <a:srgbClr val="000000"/>
                </a:solidFill>
              </a:rPr>
              <a:t> </a:t>
            </a:r>
            <a:r>
              <a:rPr kumimoji="1" lang="en-US" altLang="zh-CN" dirty="0">
                <a:solidFill>
                  <a:srgbClr val="000000"/>
                </a:solidFill>
              </a:rPr>
              <a:t>or</a:t>
            </a:r>
            <a:r>
              <a:rPr kumimoji="1" lang="zh-CN" altLang="en-US" dirty="0">
                <a:solidFill>
                  <a:srgbClr val="000000"/>
                </a:solidFill>
              </a:rPr>
              <a:t> </a:t>
            </a:r>
            <a:r>
              <a:rPr kumimoji="1" lang="en-US" altLang="zh-CN" dirty="0">
                <a:solidFill>
                  <a:srgbClr val="000000"/>
                </a:solidFill>
              </a:rPr>
              <a:t>a</a:t>
            </a:r>
            <a:r>
              <a:rPr kumimoji="1" lang="zh-CN" altLang="en-US" dirty="0">
                <a:solidFill>
                  <a:srgbClr val="000000"/>
                </a:solidFill>
              </a:rPr>
              <a:t> </a:t>
            </a:r>
            <a:r>
              <a:rPr kumimoji="1" lang="en-US" altLang="zh-CN" dirty="0">
                <a:solidFill>
                  <a:srgbClr val="000000"/>
                </a:solidFill>
              </a:rPr>
              <a:t>reconfigured</a:t>
            </a:r>
            <a:r>
              <a:rPr kumimoji="1" lang="zh-CN" altLang="en-US" dirty="0">
                <a:solidFill>
                  <a:srgbClr val="000000"/>
                </a:solidFill>
              </a:rPr>
              <a:t> </a:t>
            </a:r>
            <a:r>
              <a:rPr kumimoji="1" lang="en-US" altLang="zh-CN" dirty="0">
                <a:solidFill>
                  <a:srgbClr val="000000"/>
                </a:solidFill>
              </a:rPr>
              <a:t>path</a:t>
            </a:r>
            <a:r>
              <a:rPr kumimoji="1" lang="zh-CN" altLang="en-US" dirty="0">
                <a:solidFill>
                  <a:srgbClr val="000000"/>
                </a:solidFill>
              </a:rPr>
              <a:t> </a:t>
            </a:r>
            <a:r>
              <a:rPr kumimoji="1" lang="en-US" altLang="zh-CN" dirty="0">
                <a:solidFill>
                  <a:srgbClr val="000000"/>
                </a:solidFill>
              </a:rPr>
              <a:t>by</a:t>
            </a:r>
            <a:r>
              <a:rPr kumimoji="1" lang="zh-CN" altLang="en-US" dirty="0">
                <a:solidFill>
                  <a:srgbClr val="000000"/>
                </a:solidFill>
              </a:rPr>
              <a:t> </a:t>
            </a:r>
            <a:r>
              <a:rPr kumimoji="1" lang="en-US" altLang="zh-CN" dirty="0">
                <a:solidFill>
                  <a:srgbClr val="000000"/>
                </a:solidFill>
              </a:rPr>
              <a:t>a</a:t>
            </a:r>
            <a:r>
              <a:rPr kumimoji="1" lang="zh-CN" altLang="en-US" dirty="0">
                <a:solidFill>
                  <a:srgbClr val="000000"/>
                </a:solidFill>
              </a:rPr>
              <a:t> </a:t>
            </a:r>
            <a:r>
              <a:rPr kumimoji="1" lang="en-US" altLang="zh-CN" dirty="0">
                <a:solidFill>
                  <a:srgbClr val="000000"/>
                </a:solidFill>
              </a:rPr>
              <a:t>remote</a:t>
            </a:r>
            <a:r>
              <a:rPr kumimoji="1" lang="zh-CN" altLang="en-US" dirty="0">
                <a:solidFill>
                  <a:srgbClr val="000000"/>
                </a:solidFill>
              </a:rPr>
              <a:t> </a:t>
            </a:r>
            <a:r>
              <a:rPr kumimoji="1" lang="en-US" altLang="zh-CN" dirty="0">
                <a:solidFill>
                  <a:srgbClr val="000000"/>
                </a:solidFill>
              </a:rPr>
              <a:t>controller.</a:t>
            </a:r>
            <a:r>
              <a:rPr kumimoji="1" lang="zh-CN" altLang="en-US" dirty="0">
                <a:solidFill>
                  <a:srgbClr val="000000"/>
                </a:solidFill>
              </a:rPr>
              <a:t> </a:t>
            </a:r>
            <a:r>
              <a:rPr kumimoji="1" lang="en-US" altLang="zh-CN" dirty="0">
                <a:solidFill>
                  <a:srgbClr val="000000"/>
                </a:solidFill>
              </a:rPr>
              <a:t>Even</a:t>
            </a:r>
            <a:r>
              <a:rPr kumimoji="1" lang="zh-CN" altLang="en-US" dirty="0">
                <a:solidFill>
                  <a:srgbClr val="000000"/>
                </a:solidFill>
              </a:rPr>
              <a:t> </a:t>
            </a:r>
            <a:r>
              <a:rPr kumimoji="1" lang="en-US" altLang="zh-CN" dirty="0">
                <a:solidFill>
                  <a:srgbClr val="000000"/>
                </a:solidFill>
              </a:rPr>
              <a:t>with</a:t>
            </a:r>
            <a:r>
              <a:rPr kumimoji="1" lang="zh-CN" altLang="en-US" dirty="0">
                <a:solidFill>
                  <a:srgbClr val="000000"/>
                </a:solidFill>
              </a:rPr>
              <a:t> </a:t>
            </a:r>
            <a:r>
              <a:rPr kumimoji="1" lang="en-US" altLang="zh-CN" dirty="0">
                <a:solidFill>
                  <a:srgbClr val="000000"/>
                </a:solidFill>
              </a:rPr>
              <a:t>a</a:t>
            </a:r>
            <a:r>
              <a:rPr kumimoji="1" lang="zh-CN" altLang="en-US" dirty="0">
                <a:solidFill>
                  <a:srgbClr val="000000"/>
                </a:solidFill>
              </a:rPr>
              <a:t> </a:t>
            </a:r>
            <a:r>
              <a:rPr kumimoji="1" lang="en-US" altLang="zh-CN" dirty="0">
                <a:solidFill>
                  <a:srgbClr val="000000"/>
                </a:solidFill>
              </a:rPr>
              <a:t>preconfigured</a:t>
            </a:r>
            <a:r>
              <a:rPr kumimoji="1" lang="zh-CN" altLang="en-US" dirty="0">
                <a:solidFill>
                  <a:srgbClr val="000000"/>
                </a:solidFill>
              </a:rPr>
              <a:t> </a:t>
            </a:r>
            <a:r>
              <a:rPr kumimoji="1" lang="en-US" altLang="zh-CN" dirty="0">
                <a:solidFill>
                  <a:srgbClr val="000000"/>
                </a:solidFill>
              </a:rPr>
              <a:t>backup</a:t>
            </a:r>
            <a:r>
              <a:rPr kumimoji="1" lang="zh-CN" altLang="en-US" dirty="0">
                <a:solidFill>
                  <a:srgbClr val="000000"/>
                </a:solidFill>
              </a:rPr>
              <a:t> </a:t>
            </a:r>
            <a:r>
              <a:rPr kumimoji="1" lang="en-US" altLang="zh-CN" dirty="0">
                <a:solidFill>
                  <a:srgbClr val="000000"/>
                </a:solidFill>
              </a:rPr>
              <a:t>path</a:t>
            </a:r>
            <a:r>
              <a:rPr kumimoji="1" lang="zh-CN" altLang="en-US" dirty="0">
                <a:solidFill>
                  <a:srgbClr val="000000"/>
                </a:solidFill>
              </a:rPr>
              <a:t> </a:t>
            </a:r>
            <a:r>
              <a:rPr kumimoji="1" lang="en-US" altLang="zh-CN" dirty="0">
                <a:solidFill>
                  <a:srgbClr val="000000"/>
                </a:solidFill>
              </a:rPr>
              <a:t>on</a:t>
            </a:r>
            <a:r>
              <a:rPr kumimoji="1" lang="zh-CN" altLang="en-US" dirty="0">
                <a:solidFill>
                  <a:srgbClr val="000000"/>
                </a:solidFill>
              </a:rPr>
              <a:t> </a:t>
            </a:r>
            <a:r>
              <a:rPr kumimoji="1" lang="en-US" altLang="zh-CN" dirty="0">
                <a:solidFill>
                  <a:srgbClr val="000000"/>
                </a:solidFill>
              </a:rPr>
              <a:t>the</a:t>
            </a:r>
            <a:r>
              <a:rPr kumimoji="1" lang="zh-CN" altLang="en-US" dirty="0">
                <a:solidFill>
                  <a:srgbClr val="000000"/>
                </a:solidFill>
              </a:rPr>
              <a:t> </a:t>
            </a:r>
            <a:r>
              <a:rPr kumimoji="1" lang="en-US" altLang="zh-CN" dirty="0">
                <a:solidFill>
                  <a:srgbClr val="000000"/>
                </a:solidFill>
              </a:rPr>
              <a:t>switch,</a:t>
            </a:r>
            <a:r>
              <a:rPr kumimoji="1" lang="zh-CN" altLang="en-US" dirty="0">
                <a:solidFill>
                  <a:srgbClr val="000000"/>
                </a:solidFill>
              </a:rPr>
              <a:t> </a:t>
            </a:r>
            <a:r>
              <a:rPr kumimoji="1" lang="en-US" altLang="zh-CN" dirty="0">
                <a:solidFill>
                  <a:srgbClr val="000000"/>
                </a:solidFill>
              </a:rPr>
              <a:t>there</a:t>
            </a:r>
            <a:r>
              <a:rPr kumimoji="1" lang="zh-CN" altLang="en-US" dirty="0">
                <a:solidFill>
                  <a:srgbClr val="000000"/>
                </a:solidFill>
              </a:rPr>
              <a:t> </a:t>
            </a:r>
            <a:r>
              <a:rPr kumimoji="1" lang="en-US" altLang="zh-CN" dirty="0">
                <a:solidFill>
                  <a:srgbClr val="000000"/>
                </a:solidFill>
              </a:rPr>
              <a:t>still</a:t>
            </a:r>
            <a:r>
              <a:rPr kumimoji="1" lang="zh-CN" altLang="en-US" dirty="0">
                <a:solidFill>
                  <a:srgbClr val="000000"/>
                </a:solidFill>
              </a:rPr>
              <a:t> </a:t>
            </a:r>
            <a:r>
              <a:rPr kumimoji="1" lang="en-US" altLang="zh-CN" dirty="0">
                <a:solidFill>
                  <a:srgbClr val="000000"/>
                </a:solidFill>
              </a:rPr>
              <a:t>has</a:t>
            </a:r>
            <a:r>
              <a:rPr kumimoji="1" lang="zh-CN" altLang="en-US" dirty="0">
                <a:solidFill>
                  <a:srgbClr val="000000"/>
                </a:solidFill>
              </a:rPr>
              <a:t> </a:t>
            </a:r>
            <a:r>
              <a:rPr kumimoji="1" lang="en-US" altLang="zh-CN" dirty="0">
                <a:solidFill>
                  <a:srgbClr val="000000"/>
                </a:solidFill>
              </a:rPr>
              <a:t>some</a:t>
            </a:r>
            <a:r>
              <a:rPr kumimoji="1" lang="zh-CN" altLang="en-US" dirty="0">
                <a:solidFill>
                  <a:srgbClr val="000000"/>
                </a:solidFill>
              </a:rPr>
              <a:t> </a:t>
            </a:r>
            <a:r>
              <a:rPr kumimoji="1" lang="en-US" altLang="zh-CN" dirty="0">
                <a:solidFill>
                  <a:srgbClr val="000000"/>
                </a:solidFill>
              </a:rPr>
              <a:t>packets</a:t>
            </a:r>
            <a:r>
              <a:rPr kumimoji="1" lang="zh-CN" altLang="en-US" dirty="0">
                <a:solidFill>
                  <a:srgbClr val="000000"/>
                </a:solidFill>
              </a:rPr>
              <a:t> </a:t>
            </a:r>
            <a:r>
              <a:rPr kumimoji="1" lang="en-US" altLang="zh-CN" dirty="0">
                <a:solidFill>
                  <a:srgbClr val="000000"/>
                </a:solidFill>
              </a:rPr>
              <a:t>lost</a:t>
            </a:r>
            <a:r>
              <a:rPr kumimoji="1" lang="zh-CN" altLang="en-US" dirty="0">
                <a:solidFill>
                  <a:srgbClr val="000000"/>
                </a:solidFill>
              </a:rPr>
              <a:t> </a:t>
            </a:r>
            <a:r>
              <a:rPr kumimoji="1" lang="en-US" altLang="zh-CN" dirty="0">
                <a:solidFill>
                  <a:srgbClr val="000000"/>
                </a:solidFill>
              </a:rPr>
              <a:t>while</a:t>
            </a:r>
            <a:r>
              <a:rPr kumimoji="1" lang="zh-CN" altLang="en-US" dirty="0">
                <a:solidFill>
                  <a:srgbClr val="000000"/>
                </a:solidFill>
              </a:rPr>
              <a:t> </a:t>
            </a:r>
            <a:r>
              <a:rPr kumimoji="1" lang="en-US" altLang="zh-CN" dirty="0">
                <a:solidFill>
                  <a:srgbClr val="000000"/>
                </a:solidFill>
              </a:rPr>
              <a:t>detecting</a:t>
            </a:r>
            <a:r>
              <a:rPr kumimoji="1" lang="zh-CN" altLang="en-US" dirty="0">
                <a:solidFill>
                  <a:srgbClr val="000000"/>
                </a:solidFill>
              </a:rPr>
              <a:t> </a:t>
            </a:r>
            <a:r>
              <a:rPr kumimoji="1" lang="en-US" altLang="zh-CN" dirty="0">
                <a:solidFill>
                  <a:srgbClr val="000000"/>
                </a:solidFill>
              </a:rPr>
              <a:t>the</a:t>
            </a:r>
            <a:r>
              <a:rPr kumimoji="1" lang="zh-CN" altLang="en-US" dirty="0">
                <a:solidFill>
                  <a:srgbClr val="000000"/>
                </a:solidFill>
              </a:rPr>
              <a:t> </a:t>
            </a:r>
            <a:r>
              <a:rPr kumimoji="1" lang="en-US" altLang="zh-CN" dirty="0">
                <a:solidFill>
                  <a:srgbClr val="000000"/>
                </a:solidFill>
              </a:rPr>
              <a:t>link</a:t>
            </a:r>
            <a:r>
              <a:rPr kumimoji="1" lang="zh-CN" altLang="en-US" dirty="0">
                <a:solidFill>
                  <a:srgbClr val="000000"/>
                </a:solidFill>
              </a:rPr>
              <a:t> </a:t>
            </a:r>
            <a:r>
              <a:rPr kumimoji="1" lang="en-US" altLang="zh-CN" dirty="0">
                <a:solidFill>
                  <a:srgbClr val="000000"/>
                </a:solidFill>
              </a:rPr>
              <a:t>failure.</a:t>
            </a:r>
          </a:p>
          <a:p>
            <a:pPr eaLnBrk="1" hangingPunct="1">
              <a:spcBef>
                <a:spcPct val="0"/>
              </a:spcBef>
            </a:pPr>
            <a:r>
              <a:rPr kumimoji="1" lang="en-US" altLang="zh-CN" dirty="0">
                <a:solidFill>
                  <a:srgbClr val="000000"/>
                </a:solidFill>
              </a:rPr>
              <a:t>Thus,</a:t>
            </a:r>
            <a:r>
              <a:rPr kumimoji="1" lang="zh-CN" altLang="en-US" dirty="0">
                <a:solidFill>
                  <a:srgbClr val="000000"/>
                </a:solidFill>
              </a:rPr>
              <a:t> </a:t>
            </a:r>
            <a:r>
              <a:rPr kumimoji="1" lang="en-US" altLang="zh-CN" dirty="0">
                <a:solidFill>
                  <a:srgbClr val="000000"/>
                </a:solidFill>
              </a:rPr>
              <a:t>after</a:t>
            </a:r>
            <a:r>
              <a:rPr kumimoji="1" lang="zh-CN" altLang="en-US" dirty="0">
                <a:solidFill>
                  <a:srgbClr val="000000"/>
                </a:solidFill>
              </a:rPr>
              <a:t> </a:t>
            </a:r>
            <a:r>
              <a:rPr kumimoji="1" lang="en-US" altLang="zh-CN" dirty="0">
                <a:solidFill>
                  <a:srgbClr val="000000"/>
                </a:solidFill>
              </a:rPr>
              <a:t>new</a:t>
            </a:r>
            <a:r>
              <a:rPr kumimoji="1" lang="zh-CN" altLang="en-US" dirty="0">
                <a:solidFill>
                  <a:srgbClr val="000000"/>
                </a:solidFill>
              </a:rPr>
              <a:t> </a:t>
            </a:r>
            <a:r>
              <a:rPr kumimoji="1" lang="en-US" altLang="zh-CN" dirty="0">
                <a:solidFill>
                  <a:srgbClr val="000000"/>
                </a:solidFill>
              </a:rPr>
              <a:t>route</a:t>
            </a:r>
            <a:r>
              <a:rPr kumimoji="1" lang="zh-CN" altLang="en-US" dirty="0">
                <a:solidFill>
                  <a:srgbClr val="000000"/>
                </a:solidFill>
              </a:rPr>
              <a:t> </a:t>
            </a:r>
            <a:r>
              <a:rPr kumimoji="1" lang="en-US" altLang="zh-CN" dirty="0">
                <a:solidFill>
                  <a:srgbClr val="000000"/>
                </a:solidFill>
              </a:rPr>
              <a:t>is</a:t>
            </a:r>
            <a:r>
              <a:rPr kumimoji="1" lang="zh-CN" altLang="en-US" dirty="0">
                <a:solidFill>
                  <a:srgbClr val="000000"/>
                </a:solidFill>
              </a:rPr>
              <a:t> </a:t>
            </a:r>
            <a:r>
              <a:rPr kumimoji="1" lang="en-US" altLang="zh-CN" dirty="0">
                <a:solidFill>
                  <a:srgbClr val="000000"/>
                </a:solidFill>
              </a:rPr>
              <a:t>ready,</a:t>
            </a:r>
            <a:r>
              <a:rPr kumimoji="1" lang="zh-CN" altLang="en-US" dirty="0">
                <a:solidFill>
                  <a:srgbClr val="000000"/>
                </a:solidFill>
              </a:rPr>
              <a:t> </a:t>
            </a:r>
            <a:r>
              <a:rPr kumimoji="1" lang="en-US" altLang="zh-CN" dirty="0">
                <a:solidFill>
                  <a:srgbClr val="000000"/>
                </a:solidFill>
              </a:rPr>
              <a:t>lost</a:t>
            </a:r>
            <a:r>
              <a:rPr kumimoji="1" lang="zh-CN" altLang="en-US" dirty="0">
                <a:solidFill>
                  <a:srgbClr val="000000"/>
                </a:solidFill>
              </a:rPr>
              <a:t> </a:t>
            </a:r>
            <a:r>
              <a:rPr kumimoji="1" lang="en-US" altLang="zh-CN" dirty="0">
                <a:solidFill>
                  <a:srgbClr val="000000"/>
                </a:solidFill>
              </a:rPr>
              <a:t>packet</a:t>
            </a:r>
            <a:r>
              <a:rPr kumimoji="1" lang="zh-CN" altLang="en-US" dirty="0">
                <a:solidFill>
                  <a:srgbClr val="000000"/>
                </a:solidFill>
              </a:rPr>
              <a:t> </a:t>
            </a:r>
            <a:r>
              <a:rPr kumimoji="1" lang="en-US" altLang="zh-CN" dirty="0">
                <a:solidFill>
                  <a:srgbClr val="000000"/>
                </a:solidFill>
              </a:rPr>
              <a:t>have</a:t>
            </a:r>
            <a:r>
              <a:rPr kumimoji="1" lang="zh-CN" altLang="en-US" dirty="0">
                <a:solidFill>
                  <a:srgbClr val="000000"/>
                </a:solidFill>
              </a:rPr>
              <a:t> </a:t>
            </a:r>
            <a:r>
              <a:rPr kumimoji="1" lang="en-US" altLang="zh-CN" dirty="0">
                <a:solidFill>
                  <a:srgbClr val="000000"/>
                </a:solidFill>
              </a:rPr>
              <a:t>to</a:t>
            </a:r>
            <a:r>
              <a:rPr kumimoji="1" lang="zh-CN" altLang="en-US" dirty="0">
                <a:solidFill>
                  <a:srgbClr val="000000"/>
                </a:solidFill>
              </a:rPr>
              <a:t> </a:t>
            </a:r>
            <a:r>
              <a:rPr kumimoji="1" lang="en-US" altLang="zh-CN" dirty="0">
                <a:solidFill>
                  <a:srgbClr val="000000"/>
                </a:solidFill>
              </a:rPr>
              <a:t>reply</a:t>
            </a:r>
            <a:r>
              <a:rPr kumimoji="1" lang="zh-CN" altLang="en-US" dirty="0">
                <a:solidFill>
                  <a:srgbClr val="000000"/>
                </a:solidFill>
              </a:rPr>
              <a:t> </a:t>
            </a:r>
            <a:r>
              <a:rPr kumimoji="1" lang="en-US" altLang="zh-CN" dirty="0">
                <a:solidFill>
                  <a:srgbClr val="000000"/>
                </a:solidFill>
              </a:rPr>
              <a:t>on</a:t>
            </a:r>
            <a:r>
              <a:rPr kumimoji="1" lang="zh-CN" altLang="en-US" dirty="0">
                <a:solidFill>
                  <a:srgbClr val="000000"/>
                </a:solidFill>
              </a:rPr>
              <a:t> </a:t>
            </a:r>
            <a:r>
              <a:rPr kumimoji="1" lang="en-US" altLang="zh-CN" dirty="0">
                <a:solidFill>
                  <a:srgbClr val="000000"/>
                </a:solidFill>
              </a:rPr>
              <a:t>the</a:t>
            </a:r>
            <a:r>
              <a:rPr kumimoji="1" lang="zh-CN" altLang="en-US" dirty="0">
                <a:solidFill>
                  <a:srgbClr val="000000"/>
                </a:solidFill>
              </a:rPr>
              <a:t> </a:t>
            </a:r>
            <a:r>
              <a:rPr kumimoji="1" lang="en-US" altLang="zh-CN" dirty="0">
                <a:solidFill>
                  <a:srgbClr val="000000"/>
                </a:solidFill>
              </a:rPr>
              <a:t>end</a:t>
            </a:r>
            <a:r>
              <a:rPr kumimoji="1" lang="zh-CN" altLang="en-US" dirty="0">
                <a:solidFill>
                  <a:srgbClr val="000000"/>
                </a:solidFill>
              </a:rPr>
              <a:t> </a:t>
            </a:r>
            <a:r>
              <a:rPr kumimoji="1" lang="en-US" altLang="zh-CN" dirty="0">
                <a:solidFill>
                  <a:srgbClr val="000000"/>
                </a:solidFill>
              </a:rPr>
              <a:t>host</a:t>
            </a:r>
            <a:r>
              <a:rPr kumimoji="1" lang="zh-CN" altLang="en-US" dirty="0">
                <a:solidFill>
                  <a:srgbClr val="000000"/>
                </a:solidFill>
              </a:rPr>
              <a:t> </a:t>
            </a:r>
            <a:r>
              <a:rPr kumimoji="1" lang="en-US" altLang="zh-CN" dirty="0">
                <a:solidFill>
                  <a:srgbClr val="000000"/>
                </a:solidFill>
              </a:rPr>
              <a:t>to</a:t>
            </a:r>
            <a:r>
              <a:rPr kumimoji="1" lang="zh-CN" altLang="en-US" dirty="0">
                <a:solidFill>
                  <a:srgbClr val="000000"/>
                </a:solidFill>
              </a:rPr>
              <a:t> </a:t>
            </a:r>
            <a:r>
              <a:rPr kumimoji="1" lang="en-US" altLang="zh-CN" dirty="0">
                <a:solidFill>
                  <a:srgbClr val="000000"/>
                </a:solidFill>
              </a:rPr>
              <a:t>be</a:t>
            </a:r>
            <a:r>
              <a:rPr kumimoji="1" lang="zh-CN" altLang="en-US" dirty="0">
                <a:solidFill>
                  <a:srgbClr val="000000"/>
                </a:solidFill>
              </a:rPr>
              <a:t> </a:t>
            </a:r>
            <a:r>
              <a:rPr kumimoji="1" lang="en-US" altLang="zh-CN" dirty="0">
                <a:solidFill>
                  <a:srgbClr val="000000"/>
                </a:solidFill>
              </a:rPr>
              <a:t>retransmitted.</a:t>
            </a:r>
          </a:p>
          <a:p>
            <a:pPr eaLnBrk="1" hangingPunct="1">
              <a:spcBef>
                <a:spcPct val="0"/>
              </a:spcBef>
            </a:pPr>
            <a:endParaRPr kumimoji="1" lang="en-US" altLang="zh-CN" dirty="0">
              <a:solidFill>
                <a:srgbClr val="000000"/>
              </a:solidFill>
            </a:endParaRPr>
          </a:p>
          <a:p>
            <a:pPr eaLnBrk="1" hangingPunct="1">
              <a:spcBef>
                <a:spcPct val="0"/>
              </a:spcBef>
            </a:pPr>
            <a:r>
              <a:rPr kumimoji="1" lang="en-US" altLang="zh-CN" dirty="0">
                <a:solidFill>
                  <a:srgbClr val="000000"/>
                </a:solidFill>
              </a:rPr>
              <a:t>However,</a:t>
            </a:r>
            <a:r>
              <a:rPr kumimoji="1" lang="zh-CN" altLang="en-US" dirty="0">
                <a:solidFill>
                  <a:srgbClr val="000000"/>
                </a:solidFill>
              </a:rPr>
              <a:t> </a:t>
            </a:r>
            <a:r>
              <a:rPr kumimoji="1" lang="en-US" altLang="zh-CN" dirty="0">
                <a:solidFill>
                  <a:srgbClr val="000000"/>
                </a:solidFill>
              </a:rPr>
              <a:t>this</a:t>
            </a:r>
            <a:r>
              <a:rPr kumimoji="1" lang="zh-CN" altLang="en-US" dirty="0">
                <a:solidFill>
                  <a:srgbClr val="000000"/>
                </a:solidFill>
              </a:rPr>
              <a:t> </a:t>
            </a:r>
            <a:r>
              <a:rPr kumimoji="1" lang="en-US" altLang="zh-CN" dirty="0">
                <a:solidFill>
                  <a:srgbClr val="000000"/>
                </a:solidFill>
              </a:rPr>
              <a:t>host</a:t>
            </a:r>
            <a:r>
              <a:rPr kumimoji="1" lang="zh-CN" altLang="en-US" dirty="0">
                <a:solidFill>
                  <a:srgbClr val="000000"/>
                </a:solidFill>
              </a:rPr>
              <a:t> </a:t>
            </a:r>
            <a:r>
              <a:rPr kumimoji="1" lang="en-US" altLang="zh-CN" dirty="0">
                <a:solidFill>
                  <a:srgbClr val="000000"/>
                </a:solidFill>
              </a:rPr>
              <a:t>based</a:t>
            </a:r>
            <a:r>
              <a:rPr kumimoji="1" lang="zh-CN" altLang="en-US" dirty="0">
                <a:solidFill>
                  <a:srgbClr val="000000"/>
                </a:solidFill>
              </a:rPr>
              <a:t> </a:t>
            </a:r>
            <a:r>
              <a:rPr kumimoji="1" lang="en-US" altLang="zh-CN" dirty="0">
                <a:solidFill>
                  <a:srgbClr val="000000"/>
                </a:solidFill>
              </a:rPr>
              <a:t>pkt</a:t>
            </a:r>
            <a:r>
              <a:rPr kumimoji="1" lang="zh-CN" altLang="en-US" dirty="0">
                <a:solidFill>
                  <a:srgbClr val="000000"/>
                </a:solidFill>
              </a:rPr>
              <a:t> </a:t>
            </a:r>
            <a:r>
              <a:rPr kumimoji="1" lang="en-US" altLang="zh-CN" dirty="0">
                <a:solidFill>
                  <a:srgbClr val="000000"/>
                </a:solidFill>
              </a:rPr>
              <a:t>loss</a:t>
            </a:r>
            <a:r>
              <a:rPr kumimoji="1" lang="zh-CN" altLang="en-US" dirty="0">
                <a:solidFill>
                  <a:srgbClr val="000000"/>
                </a:solidFill>
              </a:rPr>
              <a:t> </a:t>
            </a:r>
            <a:r>
              <a:rPr kumimoji="1" lang="en-US" altLang="zh-CN" dirty="0">
                <a:solidFill>
                  <a:srgbClr val="000000"/>
                </a:solidFill>
              </a:rPr>
              <a:t>recovery</a:t>
            </a:r>
            <a:r>
              <a:rPr kumimoji="1" lang="zh-CN" altLang="en-US" dirty="0">
                <a:solidFill>
                  <a:srgbClr val="000000"/>
                </a:solidFill>
              </a:rPr>
              <a:t> </a:t>
            </a:r>
            <a:r>
              <a:rPr kumimoji="1" lang="en-US" altLang="zh-CN" dirty="0">
                <a:solidFill>
                  <a:srgbClr val="000000"/>
                </a:solidFill>
              </a:rPr>
              <a:t>leads</a:t>
            </a:r>
            <a:r>
              <a:rPr kumimoji="1" lang="zh-CN" altLang="en-US" dirty="0">
                <a:solidFill>
                  <a:srgbClr val="000000"/>
                </a:solidFill>
              </a:rPr>
              <a:t> </a:t>
            </a:r>
            <a:r>
              <a:rPr kumimoji="1" lang="en-US" altLang="zh-CN" dirty="0">
                <a:solidFill>
                  <a:srgbClr val="000000"/>
                </a:solidFill>
              </a:rPr>
              <a:t>to</a:t>
            </a:r>
            <a:r>
              <a:rPr kumimoji="1" lang="zh-CN" altLang="en-US" dirty="0">
                <a:solidFill>
                  <a:srgbClr val="000000"/>
                </a:solidFill>
              </a:rPr>
              <a:t> </a:t>
            </a:r>
            <a:r>
              <a:rPr kumimoji="1" lang="en-US" altLang="zh-CN" dirty="0">
                <a:solidFill>
                  <a:srgbClr val="000000"/>
                </a:solidFill>
              </a:rPr>
              <a:t>a</a:t>
            </a:r>
            <a:r>
              <a:rPr kumimoji="1" lang="zh-CN" altLang="en-US" dirty="0">
                <a:solidFill>
                  <a:srgbClr val="000000"/>
                </a:solidFill>
              </a:rPr>
              <a:t> </a:t>
            </a:r>
            <a:r>
              <a:rPr kumimoji="1" lang="en-US" altLang="zh-CN" dirty="0">
                <a:solidFill>
                  <a:srgbClr val="000000"/>
                </a:solidFill>
              </a:rPr>
              <a:t>long</a:t>
            </a:r>
            <a:r>
              <a:rPr kumimoji="1" lang="zh-CN" altLang="en-US" dirty="0">
                <a:solidFill>
                  <a:srgbClr val="000000"/>
                </a:solidFill>
              </a:rPr>
              <a:t> </a:t>
            </a:r>
            <a:r>
              <a:rPr kumimoji="1" lang="en-US" altLang="zh-CN" dirty="0">
                <a:solidFill>
                  <a:srgbClr val="000000"/>
                </a:solidFill>
              </a:rPr>
              <a:t>flow</a:t>
            </a:r>
            <a:r>
              <a:rPr kumimoji="1" lang="zh-CN" altLang="en-US" dirty="0">
                <a:solidFill>
                  <a:srgbClr val="000000"/>
                </a:solidFill>
              </a:rPr>
              <a:t> </a:t>
            </a:r>
            <a:r>
              <a:rPr kumimoji="1" lang="en-US" altLang="zh-CN" dirty="0">
                <a:solidFill>
                  <a:srgbClr val="000000"/>
                </a:solidFill>
              </a:rPr>
              <a:t>completion</a:t>
            </a:r>
            <a:r>
              <a:rPr kumimoji="1" lang="zh-CN" altLang="en-US" dirty="0">
                <a:solidFill>
                  <a:srgbClr val="000000"/>
                </a:solidFill>
              </a:rPr>
              <a:t> </a:t>
            </a:r>
            <a:r>
              <a:rPr kumimoji="1" lang="en-US" altLang="zh-CN" dirty="0">
                <a:solidFill>
                  <a:srgbClr val="000000"/>
                </a:solidFill>
              </a:rPr>
              <a:t>time.</a:t>
            </a:r>
          </a:p>
          <a:p>
            <a:pPr eaLnBrk="1" hangingPunct="1">
              <a:spcBef>
                <a:spcPct val="0"/>
              </a:spcBef>
            </a:pPr>
            <a:endParaRPr kumimoji="1" lang="en-US" altLang="zh-CN" dirty="0">
              <a:solidFill>
                <a:srgbClr val="000000"/>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a:t>*CLICK* First Hosts in the cloud need to be </a:t>
            </a:r>
            <a:r>
              <a:rPr lang="en-US" sz="1200" dirty="0">
                <a:latin typeface="Helvetica Neue Light" panose="02000403000000020004" pitchFamily="2" charset="0"/>
                <a:ea typeface="Helvetica Neue Light" panose="02000403000000020004" pitchFamily="2" charset="0"/>
              </a:rPr>
              <a:t>upgraded as number devices in the network continue to increase as users connected to the same base station cannot be processed on different hosts.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Helvetica Neue Light" panose="02000403000000020004" pitchFamily="2" charset="0"/>
              <a:ea typeface="Helvetica Neue Light" panose="020004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Helvetica Neue Light" panose="02000403000000020004" pitchFamily="2" charset="0"/>
                <a:ea typeface="Helvetica Neue Light" panose="02000403000000020004" pitchFamily="2" charset="0"/>
              </a:rPr>
              <a:t>*CLICK* Hosts also need to be overprovisioned to support increasing number of use cases with different QoS requirements such low latency, high throughput.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Helvetica Neue Light" panose="02000403000000020004" pitchFamily="2" charset="0"/>
              <a:ea typeface="Helvetica Neue Light" panose="020004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Helvetica Neue Light" panose="02000403000000020004" pitchFamily="2" charset="0"/>
                <a:ea typeface="Helvetica Neue Light" panose="02000403000000020004" pitchFamily="2" charset="0"/>
              </a:rPr>
              <a:t>*CLICK* To achieve these varying QoS requirements, </a:t>
            </a:r>
            <a:r>
              <a:rPr lang="en-SG" sz="1200" dirty="0">
                <a:latin typeface="Helvetica Neue Light" panose="02000403000000020004" pitchFamily="2" charset="0"/>
                <a:ea typeface="Helvetica Neue Light" panose="02000403000000020004" pitchFamily="2" charset="0"/>
              </a:rPr>
              <a:t>hosts in the RAN need to use specialized processors such as DSPs and ASICs for RAN processing; thus requiring a significant hardware modification each time a new use case is introduced.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SG" sz="1200" dirty="0">
              <a:latin typeface="Helvetica Neue Light" panose="02000403000000020004" pitchFamily="2" charset="0"/>
              <a:ea typeface="Helvetica Neue Light" panose="020004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SG" sz="1200" dirty="0">
                <a:latin typeface="Helvetica Neue Light" panose="02000403000000020004" pitchFamily="2" charset="0"/>
                <a:ea typeface="Helvetica Neue Light" panose="02000403000000020004" pitchFamily="2" charset="0"/>
              </a:rPr>
              <a:t>*CLICK* All these factors make existing architecture unable to scale efficiently with increasing number of devices in network.</a:t>
            </a:r>
            <a:endParaRPr lang="en-US" sz="1200" dirty="0">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3399547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The proposed architecture removes the constraint and allows users from same use case to be processed together.</a:t>
            </a:r>
          </a:p>
          <a:p>
            <a:endParaRPr lang="en-SG" dirty="0"/>
          </a:p>
          <a:p>
            <a:r>
              <a:rPr lang="en-SG" dirty="0"/>
              <a:t>*CLICK* Users from the same use case can also be processed on multiple hosts to ensure operators need to only add new hosts to support new devices. As you can see here, users from the yellow use case connected to the same base station can now run on different hosts. Additionally, operators can also use off-the-shelf hardware for most use cases to reduce costs, while still having the ability to use specialized hardware for a small subset of critical use cases.</a:t>
            </a:r>
          </a:p>
        </p:txBody>
      </p:sp>
    </p:spTree>
    <p:extLst>
      <p:ext uri="{BB962C8B-B14F-4D97-AF65-F5344CB8AC3E}">
        <p14:creationId xmlns:p14="http://schemas.microsoft.com/office/powerpoint/2010/main" val="8007799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insight to solve this challenge, is that all transmissions in the cellular network are schedule by a </a:t>
            </a:r>
          </a:p>
          <a:p>
            <a:endParaRPr lang="en-US" dirty="0"/>
          </a:p>
          <a:p>
            <a:r>
              <a:rPr lang="en-US" dirty="0"/>
              <a:t>*CLICK* network scheduler in advance. This implies that sequence of packets in the fronthaul which carries digitized radio signals is known in advance because of the network scheduler. However, </a:t>
            </a:r>
          </a:p>
        </p:txBody>
      </p:sp>
    </p:spTree>
    <p:extLst>
      <p:ext uri="{BB962C8B-B14F-4D97-AF65-F5344CB8AC3E}">
        <p14:creationId xmlns:p14="http://schemas.microsoft.com/office/powerpoint/2010/main" val="16961494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60E76-69E9-0E0B-48F2-9EC2DC50CA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233ACE-AF0F-0E28-C6F8-30727E28EC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634B6-5E6B-0B03-D5C0-3FB23C4F4F79}"/>
              </a:ext>
            </a:extLst>
          </p:cNvPr>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298378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mention that we have a policy</a:t>
            </a:r>
          </a:p>
          <a:p>
            <a:r>
              <a:rPr lang="en-US" dirty="0"/>
              <a:t>// there are more users that the hardware can support</a:t>
            </a:r>
          </a:p>
          <a:p>
            <a:r>
              <a:rPr lang="en-US" dirty="0"/>
              <a:t>// applicable on hardware can move</a:t>
            </a:r>
          </a:p>
        </p:txBody>
      </p:sp>
    </p:spTree>
    <p:extLst>
      <p:ext uri="{BB962C8B-B14F-4D97-AF65-F5344CB8AC3E}">
        <p14:creationId xmlns:p14="http://schemas.microsoft.com/office/powerpoint/2010/main" val="16283307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PROCESSING SPEED DIFFERENCE? SOFTWARE VS HARDWARE</a:t>
            </a:r>
          </a:p>
        </p:txBody>
      </p:sp>
    </p:spTree>
    <p:extLst>
      <p:ext uri="{BB962C8B-B14F-4D97-AF65-F5344CB8AC3E}">
        <p14:creationId xmlns:p14="http://schemas.microsoft.com/office/powerpoint/2010/main" val="6961171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MENTION THAT WE HAVE MEASURED THE SCALABILITY</a:t>
            </a:r>
          </a:p>
        </p:txBody>
      </p:sp>
    </p:spTree>
    <p:extLst>
      <p:ext uri="{BB962C8B-B14F-4D97-AF65-F5344CB8AC3E}">
        <p14:creationId xmlns:p14="http://schemas.microsoft.com/office/powerpoint/2010/main" val="37854822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need time to explain </a:t>
            </a:r>
          </a:p>
          <a:p>
            <a:r>
              <a:rPr lang="en-US" dirty="0"/>
              <a:t>// focus on downlink</a:t>
            </a:r>
          </a:p>
        </p:txBody>
      </p:sp>
    </p:spTree>
    <p:extLst>
      <p:ext uri="{BB962C8B-B14F-4D97-AF65-F5344CB8AC3E}">
        <p14:creationId xmlns:p14="http://schemas.microsoft.com/office/powerpoint/2010/main" val="4257917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hape 525"/>
          <p:cNvSpPr>
            <a:spLocks noGrp="1" noRot="1" noChangeAspect="1"/>
          </p:cNvSpPr>
          <p:nvPr>
            <p:ph type="sldImg"/>
          </p:nvPr>
        </p:nvSpPr>
        <p:spPr bwMode="auto">
          <a:noFill/>
        </p:spPr>
      </p:sp>
      <p:sp>
        <p:nvSpPr>
          <p:cNvPr id="38914" name="Shape 526"/>
          <p:cNvSpPr>
            <a:spLocks noGrp="1"/>
          </p:cNvSpPr>
          <p:nvPr>
            <p:ph type="body" sz="quarter" idx="1"/>
          </p:nvPr>
        </p:nvSpPr>
        <p:spPr bwMode="auto">
          <a:noFill/>
        </p:spPr>
        <p:txBody>
          <a:bodyPr vert="horz" wrap="square" lIns="91440" tIns="45720" rIns="91440" bIns="45720" numCol="1" anchor="t" anchorCtr="0" compatLnSpc="1">
            <a:prstTxWarp prst="textNoShape">
              <a:avLst/>
            </a:prstTxWarp>
          </a:bodyPr>
          <a:lstStyle/>
          <a:p>
            <a:pPr eaLnBrk="1" hangingPunct="1">
              <a:spcBef>
                <a:spcPct val="0"/>
              </a:spcBef>
            </a:pPr>
            <a:r>
              <a:rPr lang="en-US" altLang="zh-CN" dirty="0">
                <a:solidFill>
                  <a:srgbClr val="000000"/>
                </a:solidFill>
              </a:rPr>
              <a:t>Instead</a:t>
            </a:r>
            <a:r>
              <a:rPr lang="zh-CN" altLang="en-US" dirty="0">
                <a:solidFill>
                  <a:srgbClr val="000000"/>
                </a:solidFill>
              </a:rPr>
              <a:t> </a:t>
            </a:r>
            <a:r>
              <a:rPr lang="en-US" altLang="zh-CN" dirty="0">
                <a:solidFill>
                  <a:srgbClr val="000000"/>
                </a:solidFill>
              </a:rPr>
              <a:t>of</a:t>
            </a:r>
            <a:r>
              <a:rPr lang="zh-CN" altLang="en-US" dirty="0">
                <a:solidFill>
                  <a:srgbClr val="000000"/>
                </a:solidFill>
              </a:rPr>
              <a:t> </a:t>
            </a:r>
            <a:r>
              <a:rPr lang="en-US" altLang="zh-CN" dirty="0" err="1">
                <a:solidFill>
                  <a:srgbClr val="000000"/>
                </a:solidFill>
              </a:rPr>
              <a:t>tcp</a:t>
            </a:r>
            <a:r>
              <a:rPr lang="zh-CN" altLang="en-US" dirty="0">
                <a:solidFill>
                  <a:srgbClr val="000000"/>
                </a:solidFill>
              </a:rPr>
              <a:t> </a:t>
            </a:r>
            <a:r>
              <a:rPr lang="en-US" altLang="zh-CN" dirty="0">
                <a:solidFill>
                  <a:srgbClr val="000000"/>
                </a:solidFill>
              </a:rPr>
              <a:t>retransmission</a:t>
            </a:r>
            <a:r>
              <a:rPr lang="zh-CN" altLang="en-US" dirty="0">
                <a:solidFill>
                  <a:srgbClr val="000000"/>
                </a:solidFill>
              </a:rPr>
              <a:t> </a:t>
            </a:r>
            <a:r>
              <a:rPr lang="en-US" altLang="zh-CN" dirty="0">
                <a:solidFill>
                  <a:srgbClr val="000000"/>
                </a:solidFill>
              </a:rPr>
              <a:t>from</a:t>
            </a:r>
            <a:r>
              <a:rPr lang="zh-CN" altLang="en-US" dirty="0">
                <a:solidFill>
                  <a:srgbClr val="000000"/>
                </a:solidFill>
              </a:rPr>
              <a:t> </a:t>
            </a:r>
            <a:r>
              <a:rPr lang="en-US" altLang="zh-CN" dirty="0">
                <a:solidFill>
                  <a:srgbClr val="000000"/>
                </a:solidFill>
              </a:rPr>
              <a:t>the</a:t>
            </a:r>
            <a:r>
              <a:rPr lang="zh-CN" altLang="en-US" dirty="0">
                <a:solidFill>
                  <a:srgbClr val="000000"/>
                </a:solidFill>
              </a:rPr>
              <a:t> </a:t>
            </a:r>
            <a:r>
              <a:rPr lang="en-US" altLang="zh-CN" dirty="0">
                <a:solidFill>
                  <a:srgbClr val="000000"/>
                </a:solidFill>
              </a:rPr>
              <a:t>sender,</a:t>
            </a:r>
            <a:r>
              <a:rPr lang="zh-CN" altLang="en-US" dirty="0">
                <a:solidFill>
                  <a:srgbClr val="000000"/>
                </a:solidFill>
              </a:rPr>
              <a:t> </a:t>
            </a:r>
            <a:r>
              <a:rPr lang="en-US" altLang="zh-CN" dirty="0">
                <a:solidFill>
                  <a:srgbClr val="000000"/>
                </a:solidFill>
              </a:rPr>
              <a:t>w</a:t>
            </a:r>
            <a:r>
              <a:rPr lang="en-US" dirty="0">
                <a:solidFill>
                  <a:srgbClr val="000000"/>
                </a:solidFill>
              </a:rPr>
              <a:t>e propose SQR, an </a:t>
            </a:r>
            <a:r>
              <a:rPr lang="en-US" altLang="zh-CN" dirty="0">
                <a:solidFill>
                  <a:srgbClr val="000000"/>
                </a:solidFill>
              </a:rPr>
              <a:t>in-network</a:t>
            </a:r>
            <a:r>
              <a:rPr lang="en-US" dirty="0">
                <a:solidFill>
                  <a:srgbClr val="000000"/>
                </a:solidFill>
              </a:rPr>
              <a:t> mechanism to recover packets that could be lost during the period from the detection of a link failure to the subsequent network reconfiguration.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hape 416"/>
          <p:cNvSpPr>
            <a:spLocks noGrp="1" noRot="1" noChangeAspect="1"/>
          </p:cNvSpPr>
          <p:nvPr>
            <p:ph type="sldImg"/>
          </p:nvPr>
        </p:nvSpPr>
        <p:spPr bwMode="auto">
          <a:noFill/>
        </p:spPr>
      </p:sp>
      <p:sp>
        <p:nvSpPr>
          <p:cNvPr id="40962" name="Shape 417"/>
          <p:cNvSpPr>
            <a:spLocks noGrp="1"/>
          </p:cNvSpPr>
          <p:nvPr>
            <p:ph type="body" sz="quarter" idx="1"/>
          </p:nvPr>
        </p:nvSpPr>
        <p:spPr bwMode="auto">
          <a:noFill/>
        </p:spPr>
        <p:txBody>
          <a:bodyPr vert="horz" wrap="square" lIns="91440" tIns="45720" rIns="91440" bIns="45720" numCol="1" anchor="t" anchorCtr="0" compatLnSpc="1">
            <a:prstTxWarp prst="textNoShape">
              <a:avLst/>
            </a:prstTxWarp>
          </a:bodyPr>
          <a:lstStyle/>
          <a:p>
            <a:pPr eaLnBrk="1" hangingPunct="1">
              <a:spcBef>
                <a:spcPct val="0"/>
              </a:spcBef>
            </a:pPr>
            <a:r>
              <a:rPr lang="en-US" altLang="zh-CN" dirty="0">
                <a:solidFill>
                  <a:srgbClr val="000000"/>
                </a:solidFill>
              </a:rPr>
              <a:t>To</a:t>
            </a:r>
            <a:r>
              <a:rPr lang="zh-CN" altLang="en-US" dirty="0">
                <a:solidFill>
                  <a:srgbClr val="000000"/>
                </a:solidFill>
              </a:rPr>
              <a:t> </a:t>
            </a:r>
            <a:r>
              <a:rPr lang="en-US" altLang="zh-CN" dirty="0">
                <a:solidFill>
                  <a:srgbClr val="000000"/>
                </a:solidFill>
              </a:rPr>
              <a:t>keep</a:t>
            </a:r>
            <a:r>
              <a:rPr lang="zh-CN" altLang="en-US" dirty="0">
                <a:solidFill>
                  <a:srgbClr val="000000"/>
                </a:solidFill>
              </a:rPr>
              <a:t> </a:t>
            </a:r>
            <a:r>
              <a:rPr lang="en-US" altLang="zh-CN" dirty="0">
                <a:solidFill>
                  <a:srgbClr val="000000"/>
                </a:solidFill>
              </a:rPr>
              <a:t>a</a:t>
            </a:r>
            <a:r>
              <a:rPr lang="zh-CN" altLang="en-US" dirty="0">
                <a:solidFill>
                  <a:srgbClr val="000000"/>
                </a:solidFill>
              </a:rPr>
              <a:t> </a:t>
            </a:r>
            <a:r>
              <a:rPr lang="en-US" altLang="zh-CN" dirty="0">
                <a:solidFill>
                  <a:srgbClr val="000000"/>
                </a:solidFill>
              </a:rPr>
              <a:t>reliable</a:t>
            </a:r>
            <a:r>
              <a:rPr lang="zh-CN" altLang="en-US" dirty="0">
                <a:solidFill>
                  <a:srgbClr val="000000"/>
                </a:solidFill>
              </a:rPr>
              <a:t> </a:t>
            </a:r>
            <a:r>
              <a:rPr lang="en-US" altLang="zh-CN" dirty="0">
                <a:solidFill>
                  <a:srgbClr val="000000"/>
                </a:solidFill>
              </a:rPr>
              <a:t>FCT</a:t>
            </a:r>
            <a:r>
              <a:rPr lang="zh-CN" altLang="en-US" dirty="0">
                <a:solidFill>
                  <a:srgbClr val="000000"/>
                </a:solidFill>
              </a:rPr>
              <a:t> </a:t>
            </a:r>
            <a:r>
              <a:rPr lang="en-US" altLang="zh-CN" dirty="0">
                <a:solidFill>
                  <a:srgbClr val="000000"/>
                </a:solidFill>
              </a:rPr>
              <a:t>under</a:t>
            </a:r>
            <a:r>
              <a:rPr lang="zh-CN" altLang="en-US" dirty="0">
                <a:solidFill>
                  <a:srgbClr val="000000"/>
                </a:solidFill>
              </a:rPr>
              <a:t> </a:t>
            </a:r>
            <a:r>
              <a:rPr lang="en-US" altLang="zh-CN" dirty="0">
                <a:solidFill>
                  <a:srgbClr val="000000"/>
                </a:solidFill>
              </a:rPr>
              <a:t>link</a:t>
            </a:r>
            <a:r>
              <a:rPr lang="zh-CN" altLang="en-US" dirty="0">
                <a:solidFill>
                  <a:srgbClr val="000000"/>
                </a:solidFill>
              </a:rPr>
              <a:t> </a:t>
            </a:r>
            <a:r>
              <a:rPr lang="en-US" altLang="zh-CN" dirty="0">
                <a:solidFill>
                  <a:srgbClr val="000000"/>
                </a:solidFill>
              </a:rPr>
              <a:t>failure,</a:t>
            </a:r>
            <a:r>
              <a:rPr lang="zh-CN" altLang="en-US" dirty="0">
                <a:solidFill>
                  <a:srgbClr val="000000"/>
                </a:solidFill>
              </a:rPr>
              <a:t> </a:t>
            </a:r>
            <a:r>
              <a:rPr lang="en-US" altLang="zh-CN" dirty="0">
                <a:solidFill>
                  <a:srgbClr val="000000"/>
                </a:solidFill>
              </a:rPr>
              <a:t>SQR</a:t>
            </a:r>
            <a:r>
              <a:rPr lang="zh-CN" altLang="en-US" dirty="0">
                <a:solidFill>
                  <a:srgbClr val="000000"/>
                </a:solidFill>
              </a:rPr>
              <a:t> </a:t>
            </a:r>
            <a:r>
              <a:rPr lang="en-US" altLang="zh-CN" dirty="0">
                <a:solidFill>
                  <a:srgbClr val="000000"/>
                </a:solidFill>
              </a:rPr>
              <a:t>tries</a:t>
            </a:r>
            <a:r>
              <a:rPr lang="zh-CN" altLang="en-US" dirty="0">
                <a:solidFill>
                  <a:srgbClr val="000000"/>
                </a:solidFill>
              </a:rPr>
              <a:t> </a:t>
            </a:r>
            <a:r>
              <a:rPr lang="en-US" altLang="zh-CN" dirty="0">
                <a:solidFill>
                  <a:srgbClr val="000000"/>
                </a:solidFill>
              </a:rPr>
              <a:t>to</a:t>
            </a:r>
            <a:r>
              <a:rPr lang="zh-CN" altLang="en-US" dirty="0">
                <a:solidFill>
                  <a:srgbClr val="000000"/>
                </a:solidFill>
              </a:rPr>
              <a:t> </a:t>
            </a:r>
            <a:r>
              <a:rPr lang="en-US" altLang="zh-CN" dirty="0">
                <a:solidFill>
                  <a:srgbClr val="000000"/>
                </a:solidFill>
              </a:rPr>
              <a:t>avoid</a:t>
            </a:r>
            <a:r>
              <a:rPr lang="zh-CN" altLang="en-US" dirty="0">
                <a:solidFill>
                  <a:srgbClr val="000000"/>
                </a:solidFill>
              </a:rPr>
              <a:t> </a:t>
            </a:r>
            <a:r>
              <a:rPr lang="en-US" altLang="zh-CN" dirty="0">
                <a:solidFill>
                  <a:srgbClr val="000000"/>
                </a:solidFill>
              </a:rPr>
              <a:t>RTO</a:t>
            </a:r>
            <a:r>
              <a:rPr lang="zh-CN" altLang="en-US" dirty="0">
                <a:solidFill>
                  <a:srgbClr val="000000"/>
                </a:solidFill>
              </a:rPr>
              <a:t> </a:t>
            </a:r>
            <a:r>
              <a:rPr lang="en-US" altLang="zh-CN" dirty="0">
                <a:solidFill>
                  <a:srgbClr val="000000"/>
                </a:solidFill>
              </a:rPr>
              <a:t>as</a:t>
            </a:r>
            <a:r>
              <a:rPr lang="zh-CN" altLang="en-US" dirty="0">
                <a:solidFill>
                  <a:srgbClr val="000000"/>
                </a:solidFill>
              </a:rPr>
              <a:t> </a:t>
            </a:r>
            <a:r>
              <a:rPr lang="en-US" altLang="zh-CN" dirty="0">
                <a:solidFill>
                  <a:srgbClr val="000000"/>
                </a:solidFill>
              </a:rPr>
              <a:t>to</a:t>
            </a:r>
            <a:r>
              <a:rPr lang="zh-CN" altLang="en-US" dirty="0">
                <a:solidFill>
                  <a:srgbClr val="000000"/>
                </a:solidFill>
              </a:rPr>
              <a:t> </a:t>
            </a:r>
            <a:r>
              <a:rPr lang="en-US" altLang="zh-CN" dirty="0">
                <a:solidFill>
                  <a:srgbClr val="000000"/>
                </a:solidFill>
              </a:rPr>
              <a:t>completely mask the effect of packet loss and the resulting long recovery latency. </a:t>
            </a:r>
          </a:p>
          <a:p>
            <a:pPr eaLnBrk="1" hangingPunct="1">
              <a:spcBef>
                <a:spcPct val="0"/>
              </a:spcBef>
            </a:pPr>
            <a:endParaRPr lang="en-US" altLang="zh-CN" dirty="0">
              <a:solidFill>
                <a:srgbClr val="000000"/>
              </a:solidFill>
            </a:endParaRPr>
          </a:p>
          <a:p>
            <a:pPr eaLnBrk="1" hangingPunct="1">
              <a:spcBef>
                <a:spcPct val="0"/>
              </a:spcBef>
            </a:pPr>
            <a:r>
              <a:rPr lang="en-US" altLang="zh-CN" dirty="0">
                <a:solidFill>
                  <a:srgbClr val="000000"/>
                </a:solidFill>
              </a:rPr>
              <a:t>Our</a:t>
            </a:r>
            <a:r>
              <a:rPr lang="zh-CN" altLang="en-US" dirty="0">
                <a:solidFill>
                  <a:srgbClr val="000000"/>
                </a:solidFill>
              </a:rPr>
              <a:t> </a:t>
            </a:r>
            <a:r>
              <a:rPr lang="en-US" altLang="zh-CN" dirty="0">
                <a:solidFill>
                  <a:srgbClr val="000000"/>
                </a:solidFill>
              </a:rPr>
              <a:t>key</a:t>
            </a:r>
            <a:r>
              <a:rPr lang="zh-CN" altLang="en-US" dirty="0">
                <a:solidFill>
                  <a:srgbClr val="000000"/>
                </a:solidFill>
              </a:rPr>
              <a:t> </a:t>
            </a:r>
            <a:r>
              <a:rPr lang="en-US" altLang="zh-CN" dirty="0">
                <a:solidFill>
                  <a:srgbClr val="000000"/>
                </a:solidFill>
              </a:rPr>
              <a:t>insight</a:t>
            </a:r>
            <a:r>
              <a:rPr lang="zh-CN" altLang="en-US" dirty="0">
                <a:solidFill>
                  <a:srgbClr val="000000"/>
                </a:solidFill>
              </a:rPr>
              <a:t> </a:t>
            </a:r>
            <a:r>
              <a:rPr lang="en-US" altLang="zh-CN" dirty="0">
                <a:solidFill>
                  <a:srgbClr val="000000"/>
                </a:solidFill>
              </a:rPr>
              <a:t>is</a:t>
            </a:r>
            <a:r>
              <a:rPr lang="zh-CN" altLang="en-US" dirty="0">
                <a:solidFill>
                  <a:srgbClr val="000000"/>
                </a:solidFill>
              </a:rPr>
              <a:t> </a:t>
            </a:r>
            <a:r>
              <a:rPr lang="en-US" altLang="zh-CN" dirty="0">
                <a:solidFill>
                  <a:srgbClr val="000000"/>
                </a:solidFill>
              </a:rPr>
              <a:t>…</a:t>
            </a:r>
          </a:p>
          <a:p>
            <a:pPr eaLnBrk="1" hangingPunct="1">
              <a:spcBef>
                <a:spcPct val="0"/>
              </a:spcBef>
            </a:pPr>
            <a:r>
              <a:rPr lang="en-US" altLang="zh-CN" dirty="0">
                <a:solidFill>
                  <a:srgbClr val="000000"/>
                </a:solidFill>
              </a:rPr>
              <a:t>We</a:t>
            </a:r>
            <a:r>
              <a:rPr lang="zh-CN" altLang="en-US" dirty="0">
                <a:solidFill>
                  <a:srgbClr val="000000"/>
                </a:solidFill>
              </a:rPr>
              <a:t> </a:t>
            </a:r>
            <a:r>
              <a:rPr lang="en-US" altLang="zh-CN" dirty="0">
                <a:solidFill>
                  <a:srgbClr val="000000"/>
                </a:solidFill>
              </a:rPr>
              <a:t>argue</a:t>
            </a:r>
            <a:r>
              <a:rPr lang="zh-CN" altLang="en-US" dirty="0">
                <a:solidFill>
                  <a:srgbClr val="000000"/>
                </a:solidFill>
              </a:rPr>
              <a:t> </a:t>
            </a:r>
            <a:r>
              <a:rPr lang="en-US" altLang="zh-CN" dirty="0">
                <a:solidFill>
                  <a:srgbClr val="000000"/>
                </a:solidFill>
              </a:rPr>
              <a:t>that</a:t>
            </a:r>
            <a:r>
              <a:rPr lang="zh-CN" altLang="en-US" dirty="0">
                <a:solidFill>
                  <a:srgbClr val="000000"/>
                </a:solidFill>
              </a:rPr>
              <a:t> </a:t>
            </a:r>
            <a:r>
              <a:rPr lang="en-US" altLang="zh-CN" dirty="0">
                <a:solidFill>
                  <a:srgbClr val="000000"/>
                </a:solidFill>
              </a:rPr>
              <a:t>the network should take the responsibility for packet loss recovery instead of relying on end-to-end recovery.</a:t>
            </a:r>
          </a:p>
          <a:p>
            <a:pPr eaLnBrk="1" hangingPunct="1">
              <a:spcBef>
                <a:spcPct val="0"/>
              </a:spcBef>
            </a:pPr>
            <a:endParaRPr lang="en-US" altLang="zh-CN" dirty="0">
              <a:solidFill>
                <a:srgbClr val="000000"/>
              </a:solidFill>
            </a:endParaRPr>
          </a:p>
          <a:p>
            <a:pPr eaLnBrk="1" hangingPunct="1">
              <a:spcBef>
                <a:spcPct val="0"/>
              </a:spcBef>
            </a:pPr>
            <a:r>
              <a:rPr lang="en-US" altLang="zh-CN" dirty="0">
                <a:solidFill>
                  <a:srgbClr val="000000"/>
                </a:solidFill>
              </a:rPr>
              <a:t>Our</a:t>
            </a:r>
            <a:r>
              <a:rPr lang="zh-CN" altLang="en-US" dirty="0">
                <a:solidFill>
                  <a:srgbClr val="000000"/>
                </a:solidFill>
              </a:rPr>
              <a:t> </a:t>
            </a:r>
            <a:r>
              <a:rPr lang="en-US" altLang="zh-CN" dirty="0">
                <a:solidFill>
                  <a:srgbClr val="000000"/>
                </a:solidFill>
              </a:rPr>
              <a:t>key</a:t>
            </a:r>
            <a:r>
              <a:rPr lang="zh-CN" altLang="en-US" dirty="0">
                <a:solidFill>
                  <a:srgbClr val="000000"/>
                </a:solidFill>
              </a:rPr>
              <a:t> </a:t>
            </a:r>
            <a:r>
              <a:rPr lang="en-US" altLang="zh-CN" dirty="0">
                <a:solidFill>
                  <a:srgbClr val="000000"/>
                </a:solidFill>
              </a:rPr>
              <a:t>idea</a:t>
            </a:r>
            <a:r>
              <a:rPr lang="zh-CN" altLang="en-US" dirty="0">
                <a:solidFill>
                  <a:srgbClr val="000000"/>
                </a:solidFill>
              </a:rPr>
              <a:t> </a:t>
            </a:r>
            <a:r>
              <a:rPr lang="en-US" altLang="zh-CN" dirty="0">
                <a:solidFill>
                  <a:srgbClr val="000000"/>
                </a:solidFill>
              </a:rPr>
              <a:t>is</a:t>
            </a:r>
            <a:r>
              <a:rPr lang="zh-CN" altLang="en-US" dirty="0">
                <a:solidFill>
                  <a:srgbClr val="000000"/>
                </a:solidFill>
              </a:rPr>
              <a:t> </a:t>
            </a:r>
            <a:r>
              <a:rPr lang="en-US" altLang="zh-CN" dirty="0">
                <a:solidFill>
                  <a:srgbClr val="000000"/>
                </a:solidFill>
              </a:rPr>
              <a:t>…</a:t>
            </a:r>
          </a:p>
          <a:p>
            <a:pPr eaLnBrk="1" hangingPunct="1">
              <a:spcBef>
                <a:spcPct val="0"/>
              </a:spcBef>
            </a:pPr>
            <a:r>
              <a:rPr lang="en-US" altLang="zh-CN" dirty="0">
                <a:solidFill>
                  <a:srgbClr val="000000"/>
                </a:solidFill>
              </a:rPr>
              <a:t>So</a:t>
            </a:r>
            <a:r>
              <a:rPr lang="zh-CN" altLang="en-US" dirty="0">
                <a:solidFill>
                  <a:srgbClr val="000000"/>
                </a:solidFill>
              </a:rPr>
              <a:t> </a:t>
            </a:r>
            <a:r>
              <a:rPr lang="en-US" altLang="zh-CN" dirty="0">
                <a:solidFill>
                  <a:srgbClr val="000000"/>
                </a:solidFill>
              </a:rPr>
              <a:t>that</a:t>
            </a:r>
            <a:r>
              <a:rPr lang="zh-CN" altLang="en-US" dirty="0">
                <a:solidFill>
                  <a:srgbClr val="000000"/>
                </a:solidFill>
              </a:rPr>
              <a:t> </a:t>
            </a:r>
            <a:r>
              <a:rPr lang="en-US" altLang="zh-CN" dirty="0">
                <a:solidFill>
                  <a:srgbClr val="000000"/>
                </a:solidFill>
              </a:rPr>
              <a:t>w</a:t>
            </a:r>
            <a:r>
              <a:rPr lang="en-US" dirty="0">
                <a:solidFill>
                  <a:srgbClr val="000000"/>
                </a:solidFill>
              </a:rPr>
              <a:t>e can prevent packet loss</a:t>
            </a:r>
            <a:r>
              <a:rPr lang="zh-CN" altLang="en-US" dirty="0">
                <a:solidFill>
                  <a:srgbClr val="000000"/>
                </a:solidFill>
              </a:rPr>
              <a:t> </a:t>
            </a:r>
            <a:r>
              <a:rPr lang="en-US" altLang="zh-CN" dirty="0">
                <a:solidFill>
                  <a:srgbClr val="000000"/>
                </a:solidFill>
              </a:rPr>
              <a:t>in</a:t>
            </a:r>
            <a:r>
              <a:rPr lang="zh-CN" altLang="en-US" dirty="0">
                <a:solidFill>
                  <a:srgbClr val="000000"/>
                </a:solidFill>
              </a:rPr>
              <a:t> </a:t>
            </a:r>
            <a:r>
              <a:rPr lang="en-US" altLang="zh-CN" dirty="0">
                <a:solidFill>
                  <a:srgbClr val="000000"/>
                </a:solidFill>
              </a:rPr>
              <a:t>he</a:t>
            </a:r>
            <a:r>
              <a:rPr lang="zh-CN" altLang="en-US" dirty="0">
                <a:solidFill>
                  <a:srgbClr val="000000"/>
                </a:solidFill>
              </a:rPr>
              <a:t> </a:t>
            </a:r>
            <a:r>
              <a:rPr lang="en-US" altLang="zh-CN" dirty="0">
                <a:solidFill>
                  <a:srgbClr val="000000"/>
                </a:solidFill>
              </a:rPr>
              <a:t>network</a:t>
            </a:r>
            <a:r>
              <a:rPr lang="zh-CN" altLang="en-US" dirty="0">
                <a:solidFill>
                  <a:srgbClr val="000000"/>
                </a:solidFill>
              </a:rPr>
              <a:t> </a:t>
            </a:r>
            <a:r>
              <a:rPr lang="en-US" altLang="zh-CN" dirty="0">
                <a:solidFill>
                  <a:srgbClr val="000000"/>
                </a:solidFill>
              </a:rPr>
              <a:t>under</a:t>
            </a:r>
            <a:r>
              <a:rPr lang="zh-CN" altLang="en-US" dirty="0">
                <a:solidFill>
                  <a:srgbClr val="000000"/>
                </a:solidFill>
              </a:rPr>
              <a:t> </a:t>
            </a:r>
            <a:r>
              <a:rPr lang="en-US" altLang="zh-CN" dirty="0">
                <a:solidFill>
                  <a:srgbClr val="000000"/>
                </a:solidFill>
              </a:rPr>
              <a:t>link</a:t>
            </a:r>
            <a:r>
              <a:rPr lang="zh-CN" altLang="en-US" dirty="0">
                <a:solidFill>
                  <a:srgbClr val="000000"/>
                </a:solidFill>
              </a:rPr>
              <a:t> </a:t>
            </a:r>
            <a:r>
              <a:rPr lang="en-US" altLang="zh-CN" dirty="0">
                <a:solidFill>
                  <a:srgbClr val="000000"/>
                </a:solidFill>
              </a:rPr>
              <a:t>failure.</a:t>
            </a:r>
            <a:endParaRPr lang="en-US" dirty="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幻灯片图像占位符 1"/>
          <p:cNvSpPr>
            <a:spLocks noGrp="1" noRot="1" noChangeAspect="1"/>
          </p:cNvSpPr>
          <p:nvPr>
            <p:ph type="sldImg"/>
          </p:nvPr>
        </p:nvSpPr>
        <p:spPr bwMode="auto">
          <a:noFill/>
        </p:spPr>
      </p:sp>
      <p:sp>
        <p:nvSpPr>
          <p:cNvPr id="45058" name="备注占位符 2"/>
          <p:cNvSpPr>
            <a:spLocks noGrp="1"/>
          </p:cNvSpPr>
          <p:nvPr>
            <p:ph type="body" idx="1"/>
          </p:nvPr>
        </p:nvSpPr>
        <p:spPr bwMode="auto">
          <a:noFill/>
        </p:spPr>
        <p:txBody>
          <a:bodyPr vert="horz" wrap="square" lIns="91440" tIns="45720" rIns="91440" bIns="45720" numCol="1" anchor="t" anchorCtr="0" compatLnSpc="1">
            <a:prstTxWarp prst="textNoShape">
              <a:avLst/>
            </a:prstTxWarp>
          </a:bodyPr>
          <a:lstStyle/>
          <a:p>
            <a:pPr eaLnBrk="1" hangingPunct="1">
              <a:spcBef>
                <a:spcPct val="0"/>
              </a:spcBef>
            </a:pPr>
            <a:endParaRPr kumimoji="1" lang="zh-CN" altLang="en-US" dirty="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We</a:t>
            </a:r>
            <a:r>
              <a:rPr kumimoji="1" lang="zh-CN" altLang="en-US" dirty="0"/>
              <a:t> </a:t>
            </a:r>
            <a:r>
              <a:rPr kumimoji="1" lang="en-US" altLang="zh-CN" dirty="0"/>
              <a:t>still</a:t>
            </a:r>
            <a:r>
              <a:rPr kumimoji="1" lang="zh-CN" altLang="en-US" dirty="0"/>
              <a:t> </a:t>
            </a:r>
            <a:r>
              <a:rPr kumimoji="1" lang="en-US" altLang="zh-CN" dirty="0"/>
              <a:t>use</a:t>
            </a:r>
            <a:r>
              <a:rPr kumimoji="1" lang="zh-CN" altLang="en-US" dirty="0"/>
              <a:t> </a:t>
            </a:r>
            <a:r>
              <a:rPr kumimoji="1" lang="en-US" altLang="zh-CN" dirty="0" err="1"/>
              <a:t>fifo</a:t>
            </a:r>
            <a:r>
              <a:rPr kumimoji="1" lang="zh-CN" altLang="en-US" dirty="0"/>
              <a:t> </a:t>
            </a:r>
            <a:r>
              <a:rPr kumimoji="1" lang="en-US" altLang="zh-CN" dirty="0"/>
              <a:t>queue</a:t>
            </a:r>
            <a:r>
              <a:rPr kumimoji="1" lang="zh-CN" altLang="en-US" dirty="0"/>
              <a:t> </a:t>
            </a:r>
            <a:r>
              <a:rPr kumimoji="1" lang="en-US" altLang="zh-CN" dirty="0"/>
              <a:t>within</a:t>
            </a:r>
            <a:r>
              <a:rPr kumimoji="1" lang="zh-CN" altLang="en-US" dirty="0"/>
              <a:t> </a:t>
            </a:r>
            <a:r>
              <a:rPr kumimoji="1" lang="en-US" altLang="zh-CN" dirty="0"/>
              <a:t>the</a:t>
            </a:r>
            <a:r>
              <a:rPr kumimoji="1" lang="zh-CN" altLang="en-US" dirty="0"/>
              <a:t> </a:t>
            </a:r>
            <a:r>
              <a:rPr kumimoji="1" lang="en-US" altLang="zh-CN" dirty="0"/>
              <a:t>BQR,</a:t>
            </a:r>
            <a:r>
              <a:rPr kumimoji="1" lang="zh-CN" altLang="en-US" dirty="0"/>
              <a:t> </a:t>
            </a:r>
            <a:r>
              <a:rPr kumimoji="1" lang="en-US" altLang="zh-CN" dirty="0"/>
              <a:t>but</a:t>
            </a:r>
            <a:r>
              <a:rPr kumimoji="1" lang="zh-CN" altLang="en-US" dirty="0"/>
              <a:t> </a:t>
            </a:r>
            <a:r>
              <a:rPr kumimoji="1" lang="en-US" altLang="zh-CN" dirty="0"/>
              <a:t>we</a:t>
            </a:r>
            <a:r>
              <a:rPr kumimoji="1" lang="zh-CN" altLang="en-US" dirty="0"/>
              <a:t> </a:t>
            </a:r>
            <a:r>
              <a:rPr kumimoji="1" lang="en-US" altLang="zh-CN" dirty="0"/>
              <a:t>also</a:t>
            </a:r>
            <a:r>
              <a:rPr kumimoji="1" lang="zh-CN" altLang="en-US" dirty="0"/>
              <a:t> </a:t>
            </a:r>
            <a:r>
              <a:rPr kumimoji="1" lang="en-US" altLang="zh-CN" dirty="0"/>
              <a:t>use</a:t>
            </a:r>
            <a:r>
              <a:rPr kumimoji="1" lang="zh-CN" altLang="en-US" dirty="0"/>
              <a:t> </a:t>
            </a:r>
            <a:r>
              <a:rPr kumimoji="1" lang="en-US" altLang="zh-CN" dirty="0"/>
              <a:t>egress</a:t>
            </a:r>
            <a:r>
              <a:rPr kumimoji="1" lang="zh-CN" altLang="en-US" dirty="0"/>
              <a:t> </a:t>
            </a:r>
            <a:r>
              <a:rPr kumimoji="1" lang="en-US" altLang="zh-CN" dirty="0"/>
              <a:t>pipeline</a:t>
            </a:r>
            <a:r>
              <a:rPr kumimoji="1" lang="zh-CN" altLang="en-US" dirty="0"/>
              <a:t> </a:t>
            </a:r>
            <a:r>
              <a:rPr kumimoji="1" lang="en-US" altLang="zh-CN" dirty="0"/>
              <a:t>and</a:t>
            </a:r>
            <a:r>
              <a:rPr kumimoji="1" lang="zh-CN" altLang="en-US" dirty="0"/>
              <a:t> </a:t>
            </a:r>
            <a:r>
              <a:rPr kumimoji="1" lang="en-US" altLang="zh-CN" dirty="0"/>
              <a:t>clone_e2e</a:t>
            </a:r>
            <a:r>
              <a:rPr kumimoji="1" lang="zh-CN" altLang="en-US" dirty="0"/>
              <a:t> </a:t>
            </a:r>
            <a:r>
              <a:rPr kumimoji="1" lang="en-US" altLang="zh-CN" dirty="0"/>
              <a:t>primitive</a:t>
            </a:r>
            <a:r>
              <a:rPr kumimoji="1" lang="zh-CN" altLang="en-US" dirty="0"/>
              <a:t> </a:t>
            </a:r>
            <a:r>
              <a:rPr kumimoji="1" lang="en-US" altLang="zh-CN" dirty="0"/>
              <a:t>to</a:t>
            </a:r>
            <a:r>
              <a:rPr kumimoji="1" lang="zh-CN" altLang="en-US" dirty="0"/>
              <a:t> </a:t>
            </a:r>
            <a:r>
              <a:rPr kumimoji="1" lang="en-US" altLang="zh-CN" dirty="0"/>
              <a:t>send</a:t>
            </a:r>
            <a:r>
              <a:rPr kumimoji="1" lang="zh-CN" altLang="en-US" dirty="0"/>
              <a:t> </a:t>
            </a:r>
            <a:r>
              <a:rPr kumimoji="1" lang="en-US" altLang="zh-CN" dirty="0"/>
              <a:t>copied</a:t>
            </a:r>
            <a:r>
              <a:rPr kumimoji="1" lang="zh-CN" altLang="en-US" dirty="0"/>
              <a:t> </a:t>
            </a:r>
            <a:r>
              <a:rPr kumimoji="1" lang="en-US" altLang="zh-CN" dirty="0"/>
              <a:t>pkts</a:t>
            </a:r>
            <a:r>
              <a:rPr kumimoji="1" lang="zh-CN" altLang="en-US" dirty="0"/>
              <a:t> </a:t>
            </a:r>
            <a:r>
              <a:rPr kumimoji="1" lang="en-US" altLang="zh-CN" dirty="0"/>
              <a:t>back</a:t>
            </a:r>
            <a:r>
              <a:rPr kumimoji="1" lang="zh-CN" altLang="en-US" dirty="0"/>
              <a:t> </a:t>
            </a:r>
            <a:r>
              <a:rPr kumimoji="1" lang="en-US" altLang="zh-CN" dirty="0"/>
              <a:t>to</a:t>
            </a:r>
            <a:r>
              <a:rPr kumimoji="1" lang="zh-CN" altLang="en-US" dirty="0"/>
              <a:t> </a:t>
            </a:r>
            <a:r>
              <a:rPr kumimoji="1" lang="en-US" altLang="zh-CN" dirty="0"/>
              <a:t>the</a:t>
            </a:r>
            <a:r>
              <a:rPr kumimoji="1" lang="zh-CN" altLang="en-US" dirty="0"/>
              <a:t> </a:t>
            </a:r>
            <a:r>
              <a:rPr kumimoji="1" lang="en-US" altLang="zh-CN" dirty="0"/>
              <a:t>BQE</a:t>
            </a:r>
            <a:r>
              <a:rPr kumimoji="1" lang="zh-CN" altLang="en-US" dirty="0"/>
              <a:t> </a:t>
            </a:r>
            <a:r>
              <a:rPr kumimoji="1" lang="en-US" altLang="zh-CN" dirty="0"/>
              <a:t>multiple</a:t>
            </a:r>
            <a:r>
              <a:rPr kumimoji="1" lang="zh-CN" altLang="en-US" dirty="0"/>
              <a:t> </a:t>
            </a:r>
            <a:r>
              <a:rPr kumimoji="1" lang="en-US" altLang="zh-CN" dirty="0"/>
              <a:t>times</a:t>
            </a:r>
            <a:r>
              <a:rPr kumimoji="1" lang="zh-CN" altLang="en-US" dirty="0"/>
              <a:t> </a:t>
            </a:r>
            <a:r>
              <a:rPr kumimoji="1" lang="en-US" altLang="zh-CN" dirty="0"/>
              <a:t>until</a:t>
            </a:r>
            <a:r>
              <a:rPr kumimoji="1" lang="zh-CN" altLang="en-US" dirty="0"/>
              <a:t> </a:t>
            </a:r>
            <a:r>
              <a:rPr kumimoji="1" lang="en-US" altLang="zh-CN" dirty="0"/>
              <a:t>initial</a:t>
            </a:r>
            <a:r>
              <a:rPr kumimoji="1" lang="zh-CN" altLang="en-US" dirty="0"/>
              <a:t> </a:t>
            </a:r>
            <a:r>
              <a:rPr kumimoji="1" lang="en-US" altLang="zh-CN" dirty="0"/>
              <a:t>pkts</a:t>
            </a:r>
            <a:r>
              <a:rPr kumimoji="1" lang="zh-CN" altLang="en-US" dirty="0"/>
              <a:t> </a:t>
            </a:r>
            <a:r>
              <a:rPr kumimoji="1" lang="en-US" altLang="zh-CN" dirty="0"/>
              <a:t>have</a:t>
            </a:r>
            <a:r>
              <a:rPr kumimoji="1" lang="zh-CN" altLang="en-US" dirty="0"/>
              <a:t> </a:t>
            </a:r>
            <a:r>
              <a:rPr kumimoji="1" lang="en-US" altLang="zh-CN" dirty="0"/>
              <a:t>been</a:t>
            </a:r>
            <a:r>
              <a:rPr kumimoji="1" lang="zh-CN" altLang="en-US" dirty="0"/>
              <a:t> </a:t>
            </a:r>
            <a:r>
              <a:rPr kumimoji="1" lang="en-US" altLang="zh-CN" dirty="0"/>
              <a:t>transmitted</a:t>
            </a:r>
            <a:r>
              <a:rPr kumimoji="1" lang="zh-CN" altLang="en-US" dirty="0"/>
              <a:t> </a:t>
            </a:r>
            <a:r>
              <a:rPr kumimoji="1" lang="en-US" altLang="zh-CN" dirty="0"/>
              <a:t>to</a:t>
            </a:r>
            <a:r>
              <a:rPr kumimoji="1" lang="zh-CN" altLang="en-US" dirty="0"/>
              <a:t> </a:t>
            </a:r>
            <a:r>
              <a:rPr kumimoji="1" lang="en-US" altLang="zh-CN" dirty="0"/>
              <a:t>next</a:t>
            </a:r>
            <a:r>
              <a:rPr kumimoji="1" lang="zh-CN" altLang="en-US" dirty="0"/>
              <a:t> </a:t>
            </a:r>
            <a:r>
              <a:rPr kumimoji="1" lang="en-US" altLang="zh-CN" dirty="0"/>
              <a:t>hop</a:t>
            </a:r>
            <a:r>
              <a:rPr kumimoji="1" lang="zh-CN" altLang="en-US" dirty="0"/>
              <a:t> </a:t>
            </a:r>
            <a:r>
              <a:rPr kumimoji="1" lang="en-US" altLang="zh-CN" dirty="0"/>
              <a:t>successfully</a:t>
            </a:r>
            <a:r>
              <a:rPr kumimoji="1" lang="zh-CN" altLang="en-US" dirty="0"/>
              <a:t> </a:t>
            </a:r>
            <a:r>
              <a:rPr kumimoji="1" lang="en-US" altLang="zh-CN" dirty="0"/>
              <a:t>or</a:t>
            </a:r>
            <a:r>
              <a:rPr kumimoji="1" lang="zh-CN" altLang="en-US" dirty="0"/>
              <a:t> </a:t>
            </a:r>
            <a:r>
              <a:rPr kumimoji="1" lang="en-US" altLang="zh-CN" dirty="0"/>
              <a:t>we</a:t>
            </a:r>
            <a:r>
              <a:rPr kumimoji="1" lang="zh-CN" altLang="en-US" dirty="0"/>
              <a:t> </a:t>
            </a:r>
            <a:r>
              <a:rPr kumimoji="1" lang="en-US" altLang="zh-CN" dirty="0"/>
              <a:t>has</a:t>
            </a:r>
            <a:r>
              <a:rPr kumimoji="1" lang="zh-CN" altLang="en-US" dirty="0"/>
              <a:t> </a:t>
            </a:r>
            <a:r>
              <a:rPr kumimoji="1" lang="en-US" altLang="zh-CN" dirty="0"/>
              <a:t>detected</a:t>
            </a:r>
            <a:r>
              <a:rPr kumimoji="1" lang="zh-CN" altLang="en-US" dirty="0"/>
              <a:t> </a:t>
            </a:r>
            <a:r>
              <a:rPr kumimoji="1" lang="en-US" altLang="zh-CN" dirty="0"/>
              <a:t>link</a:t>
            </a:r>
            <a:r>
              <a:rPr kumimoji="1" lang="zh-CN" altLang="en-US" dirty="0"/>
              <a:t> </a:t>
            </a:r>
            <a:r>
              <a:rPr kumimoji="1" lang="en-US" altLang="zh-CN" dirty="0"/>
              <a:t>failure.</a:t>
            </a:r>
          </a:p>
          <a:p>
            <a:endParaRPr kumimoji="1" lang="en-US" altLang="zh-CN" dirty="0"/>
          </a:p>
          <a:p>
            <a:r>
              <a:rPr kumimoji="1" lang="en-US" altLang="zh-CN" dirty="0"/>
              <a:t>Doing</a:t>
            </a:r>
            <a:r>
              <a:rPr kumimoji="1" lang="zh-CN" altLang="en-US" dirty="0"/>
              <a:t> </a:t>
            </a:r>
            <a:r>
              <a:rPr kumimoji="1" lang="en-US" altLang="zh-CN" dirty="0"/>
              <a:t>this,</a:t>
            </a:r>
            <a:r>
              <a:rPr kumimoji="1" lang="zh-CN" altLang="en-US" dirty="0"/>
              <a:t> </a:t>
            </a:r>
            <a:r>
              <a:rPr kumimoji="1" lang="en-US" altLang="zh-CN" dirty="0"/>
              <a:t>we</a:t>
            </a:r>
            <a:r>
              <a:rPr kumimoji="1" lang="zh-CN" altLang="en-US" dirty="0"/>
              <a:t> </a:t>
            </a:r>
            <a:r>
              <a:rPr kumimoji="1" lang="en-US" altLang="zh-CN" dirty="0"/>
              <a:t>will</a:t>
            </a:r>
            <a:r>
              <a:rPr kumimoji="1" lang="zh-CN" altLang="en-US" dirty="0"/>
              <a:t> </a:t>
            </a:r>
            <a:r>
              <a:rPr kumimoji="1" lang="en-US" altLang="zh-CN" dirty="0"/>
              <a:t>face</a:t>
            </a:r>
            <a:r>
              <a:rPr kumimoji="1" lang="zh-CN" altLang="en-US" dirty="0"/>
              <a:t> </a:t>
            </a:r>
            <a:r>
              <a:rPr kumimoji="1" lang="en-US" altLang="zh-CN" dirty="0"/>
              <a:t>three</a:t>
            </a:r>
            <a:r>
              <a:rPr kumimoji="1" lang="zh-CN" altLang="en-US" dirty="0"/>
              <a:t> </a:t>
            </a:r>
            <a:r>
              <a:rPr kumimoji="1" lang="en-US" altLang="zh-CN" dirty="0"/>
              <a:t>problems:</a:t>
            </a:r>
          </a:p>
          <a:p>
            <a:pPr marL="0" marR="0" lvl="0" indent="0" algn="l" defTabSz="457200" rtl="0" eaLnBrk="0" fontAlgn="base" latinLnBrk="0" hangingPunct="0">
              <a:lnSpc>
                <a:spcPct val="118000"/>
              </a:lnSpc>
              <a:spcBef>
                <a:spcPct val="30000"/>
              </a:spcBef>
              <a:spcAft>
                <a:spcPct val="0"/>
              </a:spcAft>
              <a:buClrTx/>
              <a:buSzTx/>
              <a:buFontTx/>
              <a:buNone/>
              <a:tabLst/>
              <a:defRPr/>
            </a:pPr>
            <a:r>
              <a:rPr kumimoji="1" lang="en-US" altLang="zh-CN" dirty="0"/>
              <a:t>First, after</a:t>
            </a:r>
            <a:r>
              <a:rPr kumimoji="1" lang="zh-CN" altLang="en-US" dirty="0"/>
              <a:t> </a:t>
            </a:r>
            <a:r>
              <a:rPr kumimoji="1" lang="en-US" altLang="zh-CN" dirty="0"/>
              <a:t>it</a:t>
            </a:r>
            <a:r>
              <a:rPr kumimoji="1" lang="zh-CN" altLang="en-US" dirty="0"/>
              <a:t> </a:t>
            </a:r>
            <a:r>
              <a:rPr kumimoji="1" lang="en-US" altLang="zh-CN" dirty="0"/>
              <a:t>caches</a:t>
            </a:r>
            <a:r>
              <a:rPr kumimoji="1" lang="zh-CN" altLang="en-US" dirty="0"/>
              <a:t> </a:t>
            </a:r>
            <a:r>
              <a:rPr kumimoji="1" lang="en-US" altLang="zh-CN" dirty="0"/>
              <a:t>for</a:t>
            </a:r>
            <a:r>
              <a:rPr kumimoji="1" lang="zh-CN" altLang="en-US" dirty="0"/>
              <a:t> </a:t>
            </a:r>
            <a:r>
              <a:rPr kumimoji="1" lang="en-US" altLang="zh-CN" dirty="0"/>
              <a:t>a</a:t>
            </a:r>
            <a:r>
              <a:rPr kumimoji="1" lang="zh-CN" altLang="en-US" dirty="0"/>
              <a:t> </a:t>
            </a:r>
            <a:r>
              <a:rPr kumimoji="1" lang="en-US" altLang="zh-CN" dirty="0"/>
              <a:t>route</a:t>
            </a:r>
            <a:r>
              <a:rPr kumimoji="1" lang="zh-CN" altLang="en-US" dirty="0"/>
              <a:t> </a:t>
            </a:r>
            <a:r>
              <a:rPr kumimoji="1" lang="en-US" altLang="zh-CN" dirty="0"/>
              <a:t>failure</a:t>
            </a:r>
            <a:r>
              <a:rPr kumimoji="1" lang="zh-CN" altLang="en-US" dirty="0"/>
              <a:t> </a:t>
            </a:r>
            <a:r>
              <a:rPr kumimoji="1" lang="en-US" altLang="zh-CN" dirty="0"/>
              <a:t>time,</a:t>
            </a:r>
            <a:r>
              <a:rPr kumimoji="1" lang="zh-CN" altLang="en-US" dirty="0"/>
              <a:t> </a:t>
            </a:r>
            <a:r>
              <a:rPr kumimoji="1" lang="en-US" altLang="zh-CN" dirty="0"/>
              <a:t>and</a:t>
            </a:r>
            <a:r>
              <a:rPr kumimoji="1" lang="zh-CN" altLang="en-US" dirty="0"/>
              <a:t> </a:t>
            </a:r>
            <a:r>
              <a:rPr kumimoji="1" lang="en-US" altLang="zh-CN" dirty="0"/>
              <a:t>if</a:t>
            </a:r>
            <a:r>
              <a:rPr kumimoji="1" lang="zh-CN" altLang="en-US" dirty="0"/>
              <a:t> </a:t>
            </a:r>
            <a:r>
              <a:rPr kumimoji="1" lang="en-US" altLang="zh-CN" dirty="0"/>
              <a:t>there</a:t>
            </a:r>
            <a:r>
              <a:rPr kumimoji="1" lang="zh-CN" altLang="en-US" dirty="0"/>
              <a:t> </a:t>
            </a:r>
            <a:r>
              <a:rPr kumimoji="1" lang="en-US" altLang="zh-CN" dirty="0"/>
              <a:t>is</a:t>
            </a:r>
            <a:r>
              <a:rPr kumimoji="1" lang="zh-CN" altLang="en-US" dirty="0"/>
              <a:t> </a:t>
            </a:r>
            <a:r>
              <a:rPr kumimoji="1" lang="en-US" altLang="zh-CN" dirty="0"/>
              <a:t>no</a:t>
            </a:r>
            <a:r>
              <a:rPr kumimoji="1" lang="zh-CN" altLang="en-US" dirty="0"/>
              <a:t> </a:t>
            </a:r>
            <a:r>
              <a:rPr kumimoji="1" lang="en-US" altLang="zh-CN" dirty="0"/>
              <a:t>link</a:t>
            </a:r>
            <a:r>
              <a:rPr kumimoji="1" lang="zh-CN" altLang="en-US" dirty="0"/>
              <a:t> </a:t>
            </a:r>
            <a:r>
              <a:rPr kumimoji="1" lang="en-US" altLang="zh-CN" dirty="0"/>
              <a:t>failure,</a:t>
            </a:r>
            <a:r>
              <a:rPr kumimoji="1" lang="zh-CN" altLang="en-US" dirty="0"/>
              <a:t> </a:t>
            </a:r>
            <a:r>
              <a:rPr kumimoji="1" lang="en-US" altLang="zh-CN" dirty="0"/>
              <a:t>it</a:t>
            </a:r>
            <a:r>
              <a:rPr kumimoji="1" lang="zh-CN" altLang="en-US" dirty="0"/>
              <a:t> </a:t>
            </a:r>
            <a:r>
              <a:rPr kumimoji="1" lang="en-US" altLang="zh-CN" dirty="0"/>
              <a:t>will</a:t>
            </a:r>
            <a:r>
              <a:rPr kumimoji="1" lang="zh-CN" altLang="en-US" dirty="0"/>
              <a:t> </a:t>
            </a:r>
            <a:r>
              <a:rPr kumimoji="1" lang="en-US" altLang="zh-CN" dirty="0"/>
              <a:t>be</a:t>
            </a:r>
            <a:r>
              <a:rPr kumimoji="1" lang="zh-CN" altLang="en-US" dirty="0"/>
              <a:t> </a:t>
            </a:r>
            <a:r>
              <a:rPr kumimoji="1" lang="en-US" altLang="zh-CN" dirty="0"/>
              <a:t>dropped.</a:t>
            </a:r>
            <a:r>
              <a:rPr kumimoji="1" lang="zh-CN" altLang="en-US" dirty="0"/>
              <a:t> </a:t>
            </a:r>
            <a:r>
              <a:rPr kumimoji="1" lang="en-US" altLang="zh-CN" dirty="0"/>
              <a:t>Otherwise</a:t>
            </a:r>
            <a:r>
              <a:rPr kumimoji="1" lang="zh-CN" altLang="en-US" dirty="0"/>
              <a:t> </a:t>
            </a:r>
            <a:r>
              <a:rPr kumimoji="1" lang="en-US" altLang="zh-CN" dirty="0"/>
              <a:t>it</a:t>
            </a:r>
            <a:r>
              <a:rPr kumimoji="1" lang="zh-CN" altLang="en-US" dirty="0"/>
              <a:t> </a:t>
            </a:r>
            <a:r>
              <a:rPr kumimoji="1" lang="en-US" altLang="zh-CN" dirty="0"/>
              <a:t>will</a:t>
            </a:r>
            <a:r>
              <a:rPr kumimoji="1" lang="zh-CN" altLang="en-US" dirty="0"/>
              <a:t> </a:t>
            </a:r>
            <a:r>
              <a:rPr kumimoji="1" lang="en-US" altLang="zh-CN" dirty="0"/>
              <a:t>be</a:t>
            </a:r>
            <a:r>
              <a:rPr kumimoji="1" lang="zh-CN" altLang="en-US" dirty="0"/>
              <a:t> </a:t>
            </a:r>
            <a:r>
              <a:rPr kumimoji="1" lang="en-US" altLang="zh-CN" dirty="0"/>
              <a:t>sent</a:t>
            </a:r>
            <a:r>
              <a:rPr kumimoji="1" lang="zh-CN" altLang="en-US" dirty="0"/>
              <a:t> </a:t>
            </a:r>
            <a:r>
              <a:rPr kumimoji="1" lang="en-US" altLang="zh-CN" dirty="0"/>
              <a:t>to</a:t>
            </a:r>
            <a:r>
              <a:rPr kumimoji="1" lang="zh-CN" altLang="en-US" dirty="0"/>
              <a:t> </a:t>
            </a:r>
            <a:r>
              <a:rPr kumimoji="1" lang="en-US" altLang="zh-CN" dirty="0"/>
              <a:t>the</a:t>
            </a:r>
            <a:r>
              <a:rPr kumimoji="1" lang="zh-CN" altLang="en-US" dirty="0"/>
              <a:t> </a:t>
            </a:r>
            <a:r>
              <a:rPr kumimoji="1" lang="en-US" altLang="zh-CN" dirty="0"/>
              <a:t>backup</a:t>
            </a:r>
            <a:r>
              <a:rPr kumimoji="1" lang="zh-CN" altLang="en-US" dirty="0"/>
              <a:t> </a:t>
            </a:r>
            <a:r>
              <a:rPr kumimoji="1" lang="en-US" altLang="zh-CN" dirty="0" err="1"/>
              <a:t>port.Thus</a:t>
            </a:r>
            <a:r>
              <a:rPr kumimoji="1" lang="en-US" altLang="zh-CN" dirty="0"/>
              <a:t>,</a:t>
            </a:r>
            <a:r>
              <a:rPr kumimoji="1" lang="zh-CN" altLang="en-US" dirty="0"/>
              <a:t> </a:t>
            </a:r>
            <a:r>
              <a:rPr kumimoji="1" lang="en-US" altLang="zh-CN" dirty="0"/>
              <a:t>we</a:t>
            </a:r>
            <a:r>
              <a:rPr kumimoji="1" lang="zh-CN" altLang="en-US" dirty="0"/>
              <a:t> </a:t>
            </a:r>
            <a:r>
              <a:rPr kumimoji="1" lang="en-US" altLang="zh-CN" dirty="0"/>
              <a:t>need</a:t>
            </a:r>
            <a:r>
              <a:rPr kumimoji="1" lang="zh-CN" altLang="en-US" dirty="0"/>
              <a:t> </a:t>
            </a:r>
            <a:r>
              <a:rPr kumimoji="1" lang="en-US" altLang="zh-CN" dirty="0"/>
              <a:t>to</a:t>
            </a:r>
            <a:r>
              <a:rPr kumimoji="1" lang="zh-CN" altLang="en-US" dirty="0"/>
              <a:t> </a:t>
            </a:r>
            <a:r>
              <a:rPr kumimoji="1" lang="en-US" altLang="zh-CN" dirty="0"/>
              <a:t>count</a:t>
            </a:r>
            <a:r>
              <a:rPr kumimoji="1" lang="zh-CN" altLang="en-US" dirty="0"/>
              <a:t> </a:t>
            </a:r>
            <a:r>
              <a:rPr kumimoji="1" lang="en-US" altLang="zh-CN" dirty="0"/>
              <a:t>time</a:t>
            </a:r>
            <a:r>
              <a:rPr kumimoji="1" lang="zh-CN" altLang="en-US" dirty="0"/>
              <a:t> </a:t>
            </a:r>
            <a:r>
              <a:rPr kumimoji="1" lang="en-US" altLang="zh-CN" dirty="0"/>
              <a:t>to</a:t>
            </a:r>
            <a:r>
              <a:rPr kumimoji="1" lang="zh-CN" altLang="en-US" dirty="0"/>
              <a:t> </a:t>
            </a:r>
            <a:r>
              <a:rPr kumimoji="1" lang="en-US" altLang="zh-CN" dirty="0"/>
              <a:t>see</a:t>
            </a:r>
            <a:r>
              <a:rPr kumimoji="1" lang="zh-CN" altLang="en-US" dirty="0"/>
              <a:t> </a:t>
            </a:r>
            <a:r>
              <a:rPr kumimoji="1" lang="en-US" altLang="zh-CN" dirty="0"/>
              <a:t>if</a:t>
            </a:r>
            <a:r>
              <a:rPr kumimoji="1" lang="zh-CN" altLang="en-US" dirty="0"/>
              <a:t> </a:t>
            </a:r>
            <a:r>
              <a:rPr kumimoji="1" lang="en-US" altLang="zh-CN" dirty="0"/>
              <a:t>the</a:t>
            </a:r>
            <a:r>
              <a:rPr kumimoji="1" lang="zh-CN" altLang="en-US" dirty="0"/>
              <a:t> </a:t>
            </a:r>
            <a:r>
              <a:rPr kumimoji="1" lang="en-US" altLang="zh-CN" dirty="0"/>
              <a:t>pkt</a:t>
            </a:r>
            <a:r>
              <a:rPr kumimoji="1" lang="zh-CN" altLang="en-US" dirty="0"/>
              <a:t> </a:t>
            </a:r>
            <a:r>
              <a:rPr kumimoji="1" lang="en-US" altLang="zh-CN" dirty="0"/>
              <a:t>has</a:t>
            </a:r>
            <a:r>
              <a:rPr kumimoji="1" lang="zh-CN" altLang="en-US" dirty="0"/>
              <a:t> </a:t>
            </a:r>
            <a:r>
              <a:rPr kumimoji="1" lang="en-US" altLang="zh-CN" dirty="0"/>
              <a:t>been</a:t>
            </a:r>
            <a:r>
              <a:rPr kumimoji="1" lang="zh-CN" altLang="en-US" dirty="0"/>
              <a:t> </a:t>
            </a:r>
            <a:r>
              <a:rPr kumimoji="1" lang="en-US" altLang="zh-CN" dirty="0"/>
              <a:t>cached</a:t>
            </a:r>
            <a:r>
              <a:rPr kumimoji="1" lang="zh-CN" altLang="en-US" dirty="0"/>
              <a:t> </a:t>
            </a:r>
            <a:r>
              <a:rPr kumimoji="1" lang="en-US" altLang="zh-CN" dirty="0"/>
              <a:t>for</a:t>
            </a:r>
            <a:r>
              <a:rPr kumimoji="1" lang="zh-CN" altLang="en-US" dirty="0"/>
              <a:t> </a:t>
            </a:r>
            <a:r>
              <a:rPr kumimoji="1" lang="en-US" altLang="zh-CN" dirty="0"/>
              <a:t>sufficient</a:t>
            </a:r>
            <a:r>
              <a:rPr kumimoji="1" lang="zh-CN" altLang="en-US" dirty="0"/>
              <a:t> </a:t>
            </a:r>
            <a:r>
              <a:rPr kumimoji="1" lang="en-US" altLang="zh-CN" dirty="0"/>
              <a:t>time.</a:t>
            </a:r>
          </a:p>
          <a:p>
            <a:r>
              <a:rPr kumimoji="1" lang="en-US" altLang="zh-CN" dirty="0"/>
              <a:t>Second,</a:t>
            </a:r>
            <a:r>
              <a:rPr kumimoji="1" lang="zh-CN" altLang="en-US" dirty="0"/>
              <a:t> </a:t>
            </a:r>
            <a:r>
              <a:rPr kumimoji="1" lang="en-US" altLang="zh-CN" dirty="0"/>
              <a:t>circulating</a:t>
            </a:r>
            <a:r>
              <a:rPr kumimoji="1" lang="zh-CN" altLang="en-US" dirty="0"/>
              <a:t> </a:t>
            </a:r>
            <a:r>
              <a:rPr kumimoji="1" lang="en-US" altLang="zh-CN" dirty="0"/>
              <a:t>pkts</a:t>
            </a:r>
            <a:r>
              <a:rPr kumimoji="1" lang="zh-CN" altLang="en-US" dirty="0"/>
              <a:t> </a:t>
            </a:r>
            <a:r>
              <a:rPr kumimoji="1" lang="en-US" altLang="zh-CN" dirty="0"/>
              <a:t>will</a:t>
            </a:r>
            <a:r>
              <a:rPr kumimoji="1" lang="zh-CN" altLang="en-US" dirty="0"/>
              <a:t> </a:t>
            </a:r>
            <a:r>
              <a:rPr kumimoji="1" lang="en-US" altLang="zh-CN" dirty="0"/>
              <a:t>affect</a:t>
            </a:r>
            <a:r>
              <a:rPr kumimoji="1" lang="zh-CN" altLang="en-US" dirty="0"/>
              <a:t> </a:t>
            </a:r>
            <a:r>
              <a:rPr kumimoji="1" lang="en-US" altLang="zh-CN" dirty="0"/>
              <a:t>egress</a:t>
            </a:r>
            <a:r>
              <a:rPr kumimoji="1" lang="zh-CN" altLang="en-US" dirty="0"/>
              <a:t> </a:t>
            </a:r>
            <a:r>
              <a:rPr kumimoji="1" lang="en-US" altLang="zh-CN" dirty="0"/>
              <a:t>processing</a:t>
            </a:r>
            <a:r>
              <a:rPr kumimoji="1" lang="zh-CN" altLang="en-US" dirty="0"/>
              <a:t> </a:t>
            </a:r>
            <a:r>
              <a:rPr kumimoji="1" lang="en-US" altLang="zh-CN" dirty="0"/>
              <a:t>and</a:t>
            </a:r>
            <a:r>
              <a:rPr kumimoji="1" lang="zh-CN" altLang="en-US" dirty="0"/>
              <a:t> </a:t>
            </a:r>
            <a:r>
              <a:rPr kumimoji="1" lang="en-US" altLang="zh-CN" dirty="0"/>
              <a:t>thus</a:t>
            </a:r>
            <a:r>
              <a:rPr kumimoji="1" lang="zh-CN" altLang="en-US" dirty="0"/>
              <a:t> </a:t>
            </a:r>
            <a:r>
              <a:rPr kumimoji="1" lang="en-US" altLang="zh-CN" dirty="0"/>
              <a:t>affect</a:t>
            </a:r>
            <a:r>
              <a:rPr kumimoji="1" lang="zh-CN" altLang="en-US" dirty="0"/>
              <a:t> </a:t>
            </a:r>
            <a:r>
              <a:rPr kumimoji="1" lang="en-US" altLang="zh-CN" dirty="0"/>
              <a:t>ongoing</a:t>
            </a:r>
            <a:r>
              <a:rPr kumimoji="1" lang="zh-CN" altLang="en-US" dirty="0"/>
              <a:t> </a:t>
            </a:r>
            <a:r>
              <a:rPr kumimoji="1" lang="en-US" altLang="zh-CN" dirty="0"/>
              <a:t>traffic.</a:t>
            </a:r>
          </a:p>
          <a:p>
            <a:r>
              <a:rPr kumimoji="1" lang="en-US" altLang="zh-CN" dirty="0"/>
              <a:t>Third,</a:t>
            </a:r>
            <a:r>
              <a:rPr kumimoji="1" lang="zh-CN" altLang="en-US" dirty="0"/>
              <a:t> </a:t>
            </a:r>
            <a:r>
              <a:rPr kumimoji="1" lang="en-US" altLang="zh-CN" dirty="0"/>
              <a:t>it</a:t>
            </a:r>
            <a:r>
              <a:rPr kumimoji="1" lang="zh-CN" altLang="en-US" dirty="0"/>
              <a:t> </a:t>
            </a:r>
            <a:r>
              <a:rPr kumimoji="1" lang="en-US" altLang="zh-CN" dirty="0"/>
              <a:t>will</a:t>
            </a:r>
            <a:r>
              <a:rPr kumimoji="1" lang="zh-CN" altLang="en-US" dirty="0"/>
              <a:t> </a:t>
            </a:r>
            <a:r>
              <a:rPr kumimoji="1" lang="en-US" altLang="zh-CN" dirty="0"/>
              <a:t>cause</a:t>
            </a:r>
            <a:r>
              <a:rPr kumimoji="1" lang="zh-CN" altLang="en-US" dirty="0"/>
              <a:t> </a:t>
            </a:r>
            <a:r>
              <a:rPr kumimoji="1" lang="en-US" altLang="zh-CN" dirty="0"/>
              <a:t>pkt</a:t>
            </a:r>
            <a:r>
              <a:rPr kumimoji="1" lang="zh-CN" altLang="en-US" dirty="0"/>
              <a:t> </a:t>
            </a:r>
            <a:r>
              <a:rPr kumimoji="1" lang="en-US" altLang="zh-CN" dirty="0"/>
              <a:t>reordering</a:t>
            </a:r>
            <a:r>
              <a:rPr kumimoji="1" lang="zh-CN" altLang="en-US" dirty="0"/>
              <a:t> </a:t>
            </a:r>
            <a:r>
              <a:rPr kumimoji="1" lang="en-US" altLang="zh-CN" dirty="0"/>
              <a:t>problem.</a:t>
            </a:r>
          </a:p>
          <a:p>
            <a:endParaRPr kumimoji="1" lang="en-US" altLang="zh-CN" dirty="0"/>
          </a:p>
          <a:p>
            <a:r>
              <a:rPr lang="en-US" altLang="zh-CN" dirty="0">
                <a:solidFill>
                  <a:srgbClr val="000000"/>
                </a:solidFill>
              </a:rPr>
              <a:t>We</a:t>
            </a:r>
            <a:r>
              <a:rPr lang="zh-CN" altLang="en-US" dirty="0">
                <a:solidFill>
                  <a:srgbClr val="000000"/>
                </a:solidFill>
              </a:rPr>
              <a:t> </a:t>
            </a:r>
            <a:r>
              <a:rPr lang="en-US" altLang="zh-CN" dirty="0">
                <a:solidFill>
                  <a:srgbClr val="000000"/>
                </a:solidFill>
              </a:rPr>
              <a:t>design</a:t>
            </a:r>
            <a:r>
              <a:rPr lang="zh-CN" altLang="en-US" dirty="0">
                <a:solidFill>
                  <a:srgbClr val="000000"/>
                </a:solidFill>
              </a:rPr>
              <a:t> </a:t>
            </a:r>
            <a:r>
              <a:rPr lang="en-US" altLang="zh-CN" dirty="0">
                <a:solidFill>
                  <a:srgbClr val="000000"/>
                </a:solidFill>
              </a:rPr>
              <a:t>SQR</a:t>
            </a:r>
            <a:r>
              <a:rPr lang="zh-CN" altLang="en-US" dirty="0">
                <a:solidFill>
                  <a:srgbClr val="000000"/>
                </a:solidFill>
              </a:rPr>
              <a:t> </a:t>
            </a:r>
            <a:r>
              <a:rPr lang="en-US" altLang="zh-CN" dirty="0">
                <a:solidFill>
                  <a:srgbClr val="000000"/>
                </a:solidFill>
              </a:rPr>
              <a:t>to</a:t>
            </a:r>
            <a:r>
              <a:rPr lang="zh-CN" altLang="en-US" dirty="0">
                <a:solidFill>
                  <a:srgbClr val="000000"/>
                </a:solidFill>
              </a:rPr>
              <a:t> </a:t>
            </a:r>
            <a:r>
              <a:rPr lang="en-US" altLang="zh-CN" dirty="0">
                <a:solidFill>
                  <a:srgbClr val="000000"/>
                </a:solidFill>
              </a:rPr>
              <a:t>solve</a:t>
            </a:r>
            <a:r>
              <a:rPr lang="zh-CN" altLang="en-US" dirty="0">
                <a:solidFill>
                  <a:srgbClr val="000000"/>
                </a:solidFill>
              </a:rPr>
              <a:t> </a:t>
            </a:r>
            <a:r>
              <a:rPr lang="en-US" altLang="zh-CN" dirty="0">
                <a:solidFill>
                  <a:srgbClr val="000000"/>
                </a:solidFill>
              </a:rPr>
              <a:t>these</a:t>
            </a:r>
            <a:r>
              <a:rPr lang="zh-CN" altLang="en-US" dirty="0">
                <a:solidFill>
                  <a:srgbClr val="000000"/>
                </a:solidFill>
              </a:rPr>
              <a:t> </a:t>
            </a:r>
            <a:r>
              <a:rPr lang="en-US" altLang="zh-CN" dirty="0">
                <a:solidFill>
                  <a:srgbClr val="000000"/>
                </a:solidFill>
              </a:rPr>
              <a:t>three</a:t>
            </a:r>
            <a:r>
              <a:rPr lang="zh-CN" altLang="en-US" dirty="0">
                <a:solidFill>
                  <a:srgbClr val="000000"/>
                </a:solidFill>
              </a:rPr>
              <a:t> </a:t>
            </a:r>
            <a:r>
              <a:rPr lang="en-US" altLang="zh-CN" dirty="0">
                <a:solidFill>
                  <a:srgbClr val="000000"/>
                </a:solidFill>
              </a:rPr>
              <a:t>problems. </a:t>
            </a:r>
            <a:endParaRPr kumimoji="1" lang="en-US" altLang="zh-CN" dirty="0"/>
          </a:p>
        </p:txBody>
      </p:sp>
    </p:spTree>
    <p:extLst>
      <p:ext uri="{BB962C8B-B14F-4D97-AF65-F5344CB8AC3E}">
        <p14:creationId xmlns:p14="http://schemas.microsoft.com/office/powerpoint/2010/main" val="2103434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p:cNvSpPr>
            <a:spLocks noGrp="1"/>
          </p:cNvSpPr>
          <p:nvPr>
            <p:ph type="dt" sz="half" idx="10"/>
          </p:nvPr>
        </p:nvSpPr>
        <p:spPr/>
        <p:txBody>
          <a:bodyPr/>
          <a:lstStyle/>
          <a:p>
            <a:fld id="{EC0F8E05-4B7B-46BA-853D-457DF71684BB}" type="datetimeFigureOut">
              <a:rPr lang="en-SG" smtClean="0"/>
              <a:t>3/8/26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3362284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EC0F8E05-4B7B-46BA-853D-457DF71684BB}" type="datetimeFigureOut">
              <a:rPr lang="en-SG" smtClean="0"/>
              <a:t>3/8/26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1602988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EC0F8E05-4B7B-46BA-853D-457DF71684BB}" type="datetimeFigureOut">
              <a:rPr lang="en-SG" smtClean="0"/>
              <a:t>3/8/26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3478788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r>
              <a:rPr lang="en-US" dirty="0"/>
              <a:t>2019</a:t>
            </a:r>
            <a:endParaRPr lang="en-SG" dirty="0"/>
          </a:p>
        </p:txBody>
      </p:sp>
      <p:sp>
        <p:nvSpPr>
          <p:cNvPr id="5" name="Footer Placeholder 4"/>
          <p:cNvSpPr>
            <a:spLocks noGrp="1"/>
          </p:cNvSpPr>
          <p:nvPr>
            <p:ph type="ftr" sz="quarter" idx="11"/>
          </p:nvPr>
        </p:nvSpPr>
        <p:spPr/>
        <p:txBody>
          <a:bodyPr/>
          <a:lstStyle>
            <a:lvl1pPr>
              <a:defRPr/>
            </a:lvl1pPr>
          </a:lstStyle>
          <a:p>
            <a:pPr>
              <a:defRPr/>
            </a:pPr>
            <a:r>
              <a:rPr lang="en-US" dirty="0"/>
              <a:t>NCTU talk </a:t>
            </a:r>
          </a:p>
        </p:txBody>
      </p:sp>
      <p:sp>
        <p:nvSpPr>
          <p:cNvPr id="6" name="Slide Number Placeholder 5"/>
          <p:cNvSpPr>
            <a:spLocks noGrp="1"/>
          </p:cNvSpPr>
          <p:nvPr>
            <p:ph type="sldNum" sz="quarter" idx="12"/>
          </p:nvPr>
        </p:nvSpPr>
        <p:spPr/>
        <p:txBody>
          <a:bodyPr/>
          <a:lstStyle/>
          <a:p>
            <a:fld id="{B10894F6-4965-4B44-B840-804F10F53BBC}" type="slidenum">
              <a:rPr lang="en-US" smtClean="0"/>
              <a:t>‹#›</a:t>
            </a:fld>
            <a:endParaRPr lang="en-US"/>
          </a:p>
        </p:txBody>
      </p:sp>
    </p:spTree>
    <p:extLst>
      <p:ext uri="{BB962C8B-B14F-4D97-AF65-F5344CB8AC3E}">
        <p14:creationId xmlns:p14="http://schemas.microsoft.com/office/powerpoint/2010/main" val="815697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标题和内容 0">
    <p:spTree>
      <p:nvGrpSpPr>
        <p:cNvPr id="1" name=""/>
        <p:cNvGrpSpPr/>
        <p:nvPr/>
      </p:nvGrpSpPr>
      <p:grpSpPr>
        <a:xfrm>
          <a:off x="0" y="0"/>
          <a:ext cx="0" cy="0"/>
          <a:chOff x="0" y="0"/>
          <a:chExt cx="0" cy="0"/>
        </a:xfrm>
      </p:grpSpPr>
      <p:sp>
        <p:nvSpPr>
          <p:cNvPr id="38" name="标题文本"/>
          <p:cNvSpPr txBox="1">
            <a:spLocks noGrp="1"/>
          </p:cNvSpPr>
          <p:nvPr>
            <p:ph type="title"/>
          </p:nvPr>
        </p:nvSpPr>
        <p:spPr>
          <a:prstGeom prst="rect">
            <a:avLst/>
          </a:prstGeom>
        </p:spPr>
        <p:txBody>
          <a:bodyPr/>
          <a:lstStyle/>
          <a:p>
            <a:r>
              <a:rPr lang="en-US"/>
              <a:t>Click to edit Master title style</a:t>
            </a:r>
            <a:endParaRPr/>
          </a:p>
        </p:txBody>
      </p:sp>
      <p:sp>
        <p:nvSpPr>
          <p:cNvPr id="39" name="正文级别 1…"/>
          <p:cNvSpPr txBox="1">
            <a:spLocks noGrp="1"/>
          </p:cNvSpPr>
          <p:nvPr>
            <p:ph type="body" idx="1"/>
          </p:nvPr>
        </p:nvSpPr>
        <p:spPr>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幻灯片编号"/>
          <p:cNvSpPr txBox="1">
            <a:spLocks noGrp="1"/>
          </p:cNvSpPr>
          <p:nvPr>
            <p:ph type="sldNum" sz="quarter" idx="10"/>
          </p:nvPr>
        </p:nvSpPr>
        <p:spPr>
          <a:ln/>
        </p:spPr>
        <p:txBody>
          <a:bodyPr/>
          <a:lstStyle>
            <a:lvl1pPr>
              <a:defRPr/>
            </a:lvl1pPr>
          </a:lstStyle>
          <a:p>
            <a:pPr>
              <a:defRPr/>
            </a:pPr>
            <a:fld id="{38855A58-439C-4929-90F3-062BB12D69B8}" type="slidenum">
              <a:rPr/>
              <a:pPr>
                <a:defRPr/>
              </a:pPr>
              <a:t>‹#›</a:t>
            </a:fld>
            <a:endParaRPr/>
          </a:p>
        </p:txBody>
      </p:sp>
    </p:spTree>
    <p:extLst>
      <p:ext uri="{BB962C8B-B14F-4D97-AF65-F5344CB8AC3E}">
        <p14:creationId xmlns:p14="http://schemas.microsoft.com/office/powerpoint/2010/main" val="398422648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86543-B274-49C3-BC6F-B67D484AA2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a:extLst>
              <a:ext uri="{FF2B5EF4-FFF2-40B4-BE49-F238E27FC236}">
                <a16:creationId xmlns:a16="http://schemas.microsoft.com/office/drawing/2014/main" id="{2B6A9D83-3DEE-4F41-82D7-E2A9E404E1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a:extLst>
              <a:ext uri="{FF2B5EF4-FFF2-40B4-BE49-F238E27FC236}">
                <a16:creationId xmlns:a16="http://schemas.microsoft.com/office/drawing/2014/main" id="{47281784-7C18-4DAA-97AF-A9204B45E9F0}"/>
              </a:ext>
            </a:extLst>
          </p:cNvPr>
          <p:cNvSpPr>
            <a:spLocks noGrp="1"/>
          </p:cNvSpPr>
          <p:nvPr>
            <p:ph type="dt" sz="half" idx="10"/>
          </p:nvPr>
        </p:nvSpPr>
        <p:spPr/>
        <p:txBody>
          <a:bodyPr/>
          <a:lstStyle/>
          <a:p>
            <a:fld id="{C64F4D7A-50C1-4EB4-A3AC-3BC60E8C1BA6}" type="datetime1">
              <a:rPr lang="en-US" smtClean="0"/>
              <a:t>8/3/26</a:t>
            </a:fld>
            <a:endParaRPr lang="en-US" dirty="0"/>
          </a:p>
        </p:txBody>
      </p:sp>
      <p:sp>
        <p:nvSpPr>
          <p:cNvPr id="5" name="Footer Placeholder 4">
            <a:extLst>
              <a:ext uri="{FF2B5EF4-FFF2-40B4-BE49-F238E27FC236}">
                <a16:creationId xmlns:a16="http://schemas.microsoft.com/office/drawing/2014/main" id="{46481C0A-DF61-421B-A4F1-3EEE15C0982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B306690-1312-48BF-818B-8CEEAA8F1FBB}"/>
              </a:ext>
            </a:extLst>
          </p:cNvPr>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655003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9D699-551B-4C5A-9233-57634F6011A6}"/>
              </a:ext>
            </a:extLst>
          </p:cNvPr>
          <p:cNvSpPr>
            <a:spLocks noGrp="1"/>
          </p:cNvSpPr>
          <p:nvPr>
            <p:ph type="title"/>
          </p:nvPr>
        </p:nvSpPr>
        <p:spPr>
          <a:xfrm>
            <a:off x="838200" y="365126"/>
            <a:ext cx="10515600" cy="699294"/>
          </a:xfrm>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51629E35-7FD0-4C78-AB87-311FA0BAC321}"/>
              </a:ext>
            </a:extLst>
          </p:cNvPr>
          <p:cNvSpPr>
            <a:spLocks noGrp="1"/>
          </p:cNvSpPr>
          <p:nvPr>
            <p:ph idx="1"/>
          </p:nvPr>
        </p:nvSpPr>
        <p:spPr>
          <a:xfrm>
            <a:off x="838200" y="1443038"/>
            <a:ext cx="10515600" cy="4733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741A69C1-527E-4846-A304-3AEC82014F62}"/>
              </a:ext>
            </a:extLst>
          </p:cNvPr>
          <p:cNvSpPr>
            <a:spLocks noGrp="1"/>
          </p:cNvSpPr>
          <p:nvPr>
            <p:ph type="dt" sz="half" idx="10"/>
          </p:nvPr>
        </p:nvSpPr>
        <p:spPr/>
        <p:txBody>
          <a:bodyPr/>
          <a:lstStyle/>
          <a:p>
            <a:fld id="{B562EEEE-26C4-41C6-93E5-B840E81A5533}" type="datetime1">
              <a:rPr lang="en-US" smtClean="0"/>
              <a:t>8/3/26</a:t>
            </a:fld>
            <a:endParaRPr lang="en-US"/>
          </a:p>
        </p:txBody>
      </p:sp>
      <p:sp>
        <p:nvSpPr>
          <p:cNvPr id="5" name="Footer Placeholder 4">
            <a:extLst>
              <a:ext uri="{FF2B5EF4-FFF2-40B4-BE49-F238E27FC236}">
                <a16:creationId xmlns:a16="http://schemas.microsoft.com/office/drawing/2014/main" id="{0B669097-2EC4-479F-882A-DBEB0AAB9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30C263-535A-42DB-99B0-23B44032B31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8221157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687D6-EC45-40A9-B885-E6D52A3332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a:extLst>
              <a:ext uri="{FF2B5EF4-FFF2-40B4-BE49-F238E27FC236}">
                <a16:creationId xmlns:a16="http://schemas.microsoft.com/office/drawing/2014/main" id="{6AC2B94A-6DEC-4A30-95E8-E4AAB688BB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ADC841-D3D5-4B0C-B951-679D6996D1C2}"/>
              </a:ext>
            </a:extLst>
          </p:cNvPr>
          <p:cNvSpPr>
            <a:spLocks noGrp="1"/>
          </p:cNvSpPr>
          <p:nvPr>
            <p:ph type="dt" sz="half" idx="10"/>
          </p:nvPr>
        </p:nvSpPr>
        <p:spPr/>
        <p:txBody>
          <a:bodyPr/>
          <a:lstStyle/>
          <a:p>
            <a:fld id="{FE80A86C-028E-498D-B96D-E250E8B8CF31}" type="datetime1">
              <a:rPr lang="en-US" smtClean="0"/>
              <a:t>8/3/26</a:t>
            </a:fld>
            <a:endParaRPr lang="en-US"/>
          </a:p>
        </p:txBody>
      </p:sp>
      <p:sp>
        <p:nvSpPr>
          <p:cNvPr id="5" name="Footer Placeholder 4">
            <a:extLst>
              <a:ext uri="{FF2B5EF4-FFF2-40B4-BE49-F238E27FC236}">
                <a16:creationId xmlns:a16="http://schemas.microsoft.com/office/drawing/2014/main" id="{529CC480-A3AB-4E20-8D07-794B195BA9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3B3C8D-7D0C-4050-A71C-F72BAD35A5B7}"/>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324494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18879-EF6C-44A8-ACE5-1BDC56439370}"/>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2AE5BF0E-295F-4C6E-9118-C09FC37DF9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a:extLst>
              <a:ext uri="{FF2B5EF4-FFF2-40B4-BE49-F238E27FC236}">
                <a16:creationId xmlns:a16="http://schemas.microsoft.com/office/drawing/2014/main" id="{A805F04C-0834-4F06-8032-BF0899603B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Date Placeholder 4">
            <a:extLst>
              <a:ext uri="{FF2B5EF4-FFF2-40B4-BE49-F238E27FC236}">
                <a16:creationId xmlns:a16="http://schemas.microsoft.com/office/drawing/2014/main" id="{BAAAD41E-A437-4123-947B-D6784BE04D2F}"/>
              </a:ext>
            </a:extLst>
          </p:cNvPr>
          <p:cNvSpPr>
            <a:spLocks noGrp="1"/>
          </p:cNvSpPr>
          <p:nvPr>
            <p:ph type="dt" sz="half" idx="10"/>
          </p:nvPr>
        </p:nvSpPr>
        <p:spPr/>
        <p:txBody>
          <a:bodyPr/>
          <a:lstStyle/>
          <a:p>
            <a:fld id="{3F43D3AC-8B06-44DC-93C6-6842EA1BB8E7}" type="datetime1">
              <a:rPr lang="en-US" smtClean="0"/>
              <a:t>8/3/26</a:t>
            </a:fld>
            <a:endParaRPr lang="en-US"/>
          </a:p>
        </p:txBody>
      </p:sp>
      <p:sp>
        <p:nvSpPr>
          <p:cNvPr id="6" name="Footer Placeholder 5">
            <a:extLst>
              <a:ext uri="{FF2B5EF4-FFF2-40B4-BE49-F238E27FC236}">
                <a16:creationId xmlns:a16="http://schemas.microsoft.com/office/drawing/2014/main" id="{20BD38D9-04EC-4EB9-9632-7F4A3BF96B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D9FDE8-520E-4E1F-B48B-E3B5CB8A6627}"/>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420885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A607B-DAC2-4F36-B07D-1EA4D0C36056}"/>
              </a:ext>
            </a:extLst>
          </p:cNvPr>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a:extLst>
              <a:ext uri="{FF2B5EF4-FFF2-40B4-BE49-F238E27FC236}">
                <a16:creationId xmlns:a16="http://schemas.microsoft.com/office/drawing/2014/main" id="{9106292C-0F92-47A0-9376-298DC3FB8A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42CA6C-6E51-4E88-8A51-8C2C60CEBA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a:extLst>
              <a:ext uri="{FF2B5EF4-FFF2-40B4-BE49-F238E27FC236}">
                <a16:creationId xmlns:a16="http://schemas.microsoft.com/office/drawing/2014/main" id="{338C52AF-0157-43A8-B5EC-6A8E19C4C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1E5FA0-A622-4CAB-8D07-EE7EEC88D3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Date Placeholder 6">
            <a:extLst>
              <a:ext uri="{FF2B5EF4-FFF2-40B4-BE49-F238E27FC236}">
                <a16:creationId xmlns:a16="http://schemas.microsoft.com/office/drawing/2014/main" id="{3BE3725F-7803-4C73-A195-09DE4EADF300}"/>
              </a:ext>
            </a:extLst>
          </p:cNvPr>
          <p:cNvSpPr>
            <a:spLocks noGrp="1"/>
          </p:cNvSpPr>
          <p:nvPr>
            <p:ph type="dt" sz="half" idx="10"/>
          </p:nvPr>
        </p:nvSpPr>
        <p:spPr/>
        <p:txBody>
          <a:bodyPr/>
          <a:lstStyle/>
          <a:p>
            <a:fld id="{711B2B80-2F0D-4847-90AE-8758E1135472}" type="datetime1">
              <a:rPr lang="en-US" smtClean="0"/>
              <a:t>8/3/26</a:t>
            </a:fld>
            <a:endParaRPr lang="en-US"/>
          </a:p>
        </p:txBody>
      </p:sp>
      <p:sp>
        <p:nvSpPr>
          <p:cNvPr id="8" name="Footer Placeholder 7">
            <a:extLst>
              <a:ext uri="{FF2B5EF4-FFF2-40B4-BE49-F238E27FC236}">
                <a16:creationId xmlns:a16="http://schemas.microsoft.com/office/drawing/2014/main" id="{7CEF99C3-4227-434A-8B1A-9DFD10F005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842EBF-1A90-4734-BF72-76DB0D656537}"/>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602222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85E3-4975-4A59-B275-2F8FDE511F3C}"/>
              </a:ext>
            </a:extLst>
          </p:cNvPr>
          <p:cNvSpPr>
            <a:spLocks noGrp="1"/>
          </p:cNvSpPr>
          <p:nvPr>
            <p:ph type="title"/>
          </p:nvPr>
        </p:nvSpPr>
        <p:spPr/>
        <p:txBody>
          <a:bodyPr/>
          <a:lstStyle/>
          <a:p>
            <a:r>
              <a:rPr lang="en-US"/>
              <a:t>Click to edit Master title style</a:t>
            </a:r>
            <a:endParaRPr lang="en-SG"/>
          </a:p>
        </p:txBody>
      </p:sp>
      <p:sp>
        <p:nvSpPr>
          <p:cNvPr id="3" name="Date Placeholder 2">
            <a:extLst>
              <a:ext uri="{FF2B5EF4-FFF2-40B4-BE49-F238E27FC236}">
                <a16:creationId xmlns:a16="http://schemas.microsoft.com/office/drawing/2014/main" id="{EEC6CA02-7C88-4CE7-B569-D7969B12DDF6}"/>
              </a:ext>
            </a:extLst>
          </p:cNvPr>
          <p:cNvSpPr>
            <a:spLocks noGrp="1"/>
          </p:cNvSpPr>
          <p:nvPr>
            <p:ph type="dt" sz="half" idx="10"/>
          </p:nvPr>
        </p:nvSpPr>
        <p:spPr/>
        <p:txBody>
          <a:bodyPr/>
          <a:lstStyle/>
          <a:p>
            <a:fld id="{E7768109-1F60-44F0-A3DA-74D169B2FE23}" type="datetime1">
              <a:rPr lang="en-US" smtClean="0"/>
              <a:t>8/3/26</a:t>
            </a:fld>
            <a:endParaRPr lang="en-US"/>
          </a:p>
        </p:txBody>
      </p:sp>
      <p:sp>
        <p:nvSpPr>
          <p:cNvPr id="4" name="Footer Placeholder 3">
            <a:extLst>
              <a:ext uri="{FF2B5EF4-FFF2-40B4-BE49-F238E27FC236}">
                <a16:creationId xmlns:a16="http://schemas.microsoft.com/office/drawing/2014/main" id="{A46F43B9-182E-4272-86B5-59299A73F8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E46AEA-969A-4295-9FD5-42E78FE55E5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49653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10"/>
          </p:nvPr>
        </p:nvSpPr>
        <p:spPr/>
        <p:txBody>
          <a:bodyPr/>
          <a:lstStyle/>
          <a:p>
            <a:fld id="{EC0F8E05-4B7B-46BA-853D-457DF71684BB}" type="datetimeFigureOut">
              <a:rPr lang="en-SG" smtClean="0"/>
              <a:t>3/8/26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41985298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0434CE-9407-4B7E-BE12-BC1B2D5177B1}"/>
              </a:ext>
            </a:extLst>
          </p:cNvPr>
          <p:cNvSpPr>
            <a:spLocks noGrp="1"/>
          </p:cNvSpPr>
          <p:nvPr>
            <p:ph type="dt" sz="half" idx="10"/>
          </p:nvPr>
        </p:nvSpPr>
        <p:spPr/>
        <p:txBody>
          <a:bodyPr/>
          <a:lstStyle/>
          <a:p>
            <a:fld id="{11851EEF-25C9-4B51-9A73-58300CE75925}" type="datetime1">
              <a:rPr lang="en-US" smtClean="0"/>
              <a:t>8/3/26</a:t>
            </a:fld>
            <a:endParaRPr lang="en-US"/>
          </a:p>
        </p:txBody>
      </p:sp>
      <p:sp>
        <p:nvSpPr>
          <p:cNvPr id="3" name="Footer Placeholder 2">
            <a:extLst>
              <a:ext uri="{FF2B5EF4-FFF2-40B4-BE49-F238E27FC236}">
                <a16:creationId xmlns:a16="http://schemas.microsoft.com/office/drawing/2014/main" id="{6AD44885-5BB3-4EE3-A536-1E1D6E9234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563D4EF-3098-4185-A579-9ED2D61E831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078960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7C7F3-F901-4AE4-A5EE-E7B938A35B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a:extLst>
              <a:ext uri="{FF2B5EF4-FFF2-40B4-BE49-F238E27FC236}">
                <a16:creationId xmlns:a16="http://schemas.microsoft.com/office/drawing/2014/main" id="{A3CA04F9-AEFC-452A-B313-8827D63386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a:extLst>
              <a:ext uri="{FF2B5EF4-FFF2-40B4-BE49-F238E27FC236}">
                <a16:creationId xmlns:a16="http://schemas.microsoft.com/office/drawing/2014/main" id="{232AA278-3A8E-43DA-94E9-2361309252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89521D-5BCF-4908-9528-9D1CED7B6DCC}"/>
              </a:ext>
            </a:extLst>
          </p:cNvPr>
          <p:cNvSpPr>
            <a:spLocks noGrp="1"/>
          </p:cNvSpPr>
          <p:nvPr>
            <p:ph type="dt" sz="half" idx="10"/>
          </p:nvPr>
        </p:nvSpPr>
        <p:spPr/>
        <p:txBody>
          <a:bodyPr/>
          <a:lstStyle/>
          <a:p>
            <a:fld id="{8786A735-EC4C-4661-9B3B-5C5945272E78}" type="datetime1">
              <a:rPr lang="en-US" smtClean="0"/>
              <a:t>8/3/26</a:t>
            </a:fld>
            <a:endParaRPr lang="en-US" dirty="0"/>
          </a:p>
        </p:txBody>
      </p:sp>
      <p:sp>
        <p:nvSpPr>
          <p:cNvPr id="6" name="Footer Placeholder 5">
            <a:extLst>
              <a:ext uri="{FF2B5EF4-FFF2-40B4-BE49-F238E27FC236}">
                <a16:creationId xmlns:a16="http://schemas.microsoft.com/office/drawing/2014/main" id="{544589CE-FE94-4182-A87B-53DF0A1EA7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93C87A-71EA-46CE-910F-F0D052195E9D}"/>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7971564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E7380-FEF8-4774-A9E7-75914167E7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a:extLst>
              <a:ext uri="{FF2B5EF4-FFF2-40B4-BE49-F238E27FC236}">
                <a16:creationId xmlns:a16="http://schemas.microsoft.com/office/drawing/2014/main" id="{2EB32127-FE29-444E-B24F-2DD423119B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a:extLst>
              <a:ext uri="{FF2B5EF4-FFF2-40B4-BE49-F238E27FC236}">
                <a16:creationId xmlns:a16="http://schemas.microsoft.com/office/drawing/2014/main" id="{187B6EE4-F53C-4F30-978C-06A2954791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DEE78B-5CF3-423D-9108-2F4B7C0B6DCA}"/>
              </a:ext>
            </a:extLst>
          </p:cNvPr>
          <p:cNvSpPr>
            <a:spLocks noGrp="1"/>
          </p:cNvSpPr>
          <p:nvPr>
            <p:ph type="dt" sz="half" idx="10"/>
          </p:nvPr>
        </p:nvSpPr>
        <p:spPr/>
        <p:txBody>
          <a:bodyPr/>
          <a:lstStyle/>
          <a:p>
            <a:fld id="{3870F561-D438-4098-BADA-2E03AF769C3E}" type="datetime1">
              <a:rPr lang="en-US" smtClean="0"/>
              <a:t>8/3/26</a:t>
            </a:fld>
            <a:endParaRPr lang="en-US"/>
          </a:p>
        </p:txBody>
      </p:sp>
      <p:sp>
        <p:nvSpPr>
          <p:cNvPr id="6" name="Footer Placeholder 5">
            <a:extLst>
              <a:ext uri="{FF2B5EF4-FFF2-40B4-BE49-F238E27FC236}">
                <a16:creationId xmlns:a16="http://schemas.microsoft.com/office/drawing/2014/main" id="{04B0F736-9AC1-437B-8CC7-128EE3C013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167A31-67D4-4861-B525-CB8352E8295D}"/>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0801824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CB5A5-CE1A-4ABC-BF90-3AA892040634}"/>
              </a:ext>
            </a:extLst>
          </p:cNvPr>
          <p:cNvSpPr>
            <a:spLocks noGrp="1"/>
          </p:cNvSpPr>
          <p:nvPr>
            <p:ph type="title"/>
          </p:nvPr>
        </p:nvSpPr>
        <p:spPr/>
        <p:txBody>
          <a:bodyPr/>
          <a:lstStyle/>
          <a:p>
            <a:r>
              <a:rPr lang="en-US"/>
              <a:t>Click to edit Master title style</a:t>
            </a:r>
            <a:endParaRPr lang="en-SG"/>
          </a:p>
        </p:txBody>
      </p:sp>
      <p:sp>
        <p:nvSpPr>
          <p:cNvPr id="3" name="Vertical Text Placeholder 2">
            <a:extLst>
              <a:ext uri="{FF2B5EF4-FFF2-40B4-BE49-F238E27FC236}">
                <a16:creationId xmlns:a16="http://schemas.microsoft.com/office/drawing/2014/main" id="{EA8D61DD-835C-495B-95A2-E2337C5389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8D6FBD42-847E-4E54-B228-B2320E3C4C80}"/>
              </a:ext>
            </a:extLst>
          </p:cNvPr>
          <p:cNvSpPr>
            <a:spLocks noGrp="1"/>
          </p:cNvSpPr>
          <p:nvPr>
            <p:ph type="dt" sz="half" idx="10"/>
          </p:nvPr>
        </p:nvSpPr>
        <p:spPr/>
        <p:txBody>
          <a:bodyPr/>
          <a:lstStyle/>
          <a:p>
            <a:fld id="{BE85E0DC-4B78-411F-83BE-4CCADA5135C5}" type="datetime1">
              <a:rPr lang="en-US" smtClean="0"/>
              <a:t>8/3/26</a:t>
            </a:fld>
            <a:endParaRPr lang="en-US"/>
          </a:p>
        </p:txBody>
      </p:sp>
      <p:sp>
        <p:nvSpPr>
          <p:cNvPr id="5" name="Footer Placeholder 4">
            <a:extLst>
              <a:ext uri="{FF2B5EF4-FFF2-40B4-BE49-F238E27FC236}">
                <a16:creationId xmlns:a16="http://schemas.microsoft.com/office/drawing/2014/main" id="{FEFF2B84-1E97-464A-9091-049FC99CA6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61EDB9-54DE-4CDD-837C-4282ECFBF566}"/>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2077605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35B6D8-5C16-4A72-B42B-759E8A5783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a:extLst>
              <a:ext uri="{FF2B5EF4-FFF2-40B4-BE49-F238E27FC236}">
                <a16:creationId xmlns:a16="http://schemas.microsoft.com/office/drawing/2014/main" id="{D2FB2F65-4114-44BB-9706-3D665E1884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63E2BD59-FF63-4D1A-A652-5B8838142271}"/>
              </a:ext>
            </a:extLst>
          </p:cNvPr>
          <p:cNvSpPr>
            <a:spLocks noGrp="1"/>
          </p:cNvSpPr>
          <p:nvPr>
            <p:ph type="dt" sz="half" idx="10"/>
          </p:nvPr>
        </p:nvSpPr>
        <p:spPr/>
        <p:txBody>
          <a:bodyPr/>
          <a:lstStyle/>
          <a:p>
            <a:fld id="{09468986-0ED1-4653-8474-171E14A75357}" type="datetime1">
              <a:rPr lang="en-US" smtClean="0"/>
              <a:t>8/3/26</a:t>
            </a:fld>
            <a:endParaRPr lang="en-US"/>
          </a:p>
        </p:txBody>
      </p:sp>
      <p:sp>
        <p:nvSpPr>
          <p:cNvPr id="5" name="Footer Placeholder 4">
            <a:extLst>
              <a:ext uri="{FF2B5EF4-FFF2-40B4-BE49-F238E27FC236}">
                <a16:creationId xmlns:a16="http://schemas.microsoft.com/office/drawing/2014/main" id="{D6EA9C1D-DABE-489A-8A37-0E7ED6930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652CA7-41E1-4977-90CA-2FC6356F3E48}"/>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4560275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98F30-51B3-E4EA-3FDC-3686644287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KR"/>
          </a:p>
        </p:txBody>
      </p:sp>
      <p:sp>
        <p:nvSpPr>
          <p:cNvPr id="3" name="Subtitle 2">
            <a:extLst>
              <a:ext uri="{FF2B5EF4-FFF2-40B4-BE49-F238E27FC236}">
                <a16:creationId xmlns:a16="http://schemas.microsoft.com/office/drawing/2014/main" id="{A13CBCE5-13BD-69DD-ED55-B5468E2FF7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KR"/>
          </a:p>
        </p:txBody>
      </p:sp>
      <p:sp>
        <p:nvSpPr>
          <p:cNvPr id="4" name="Date Placeholder 3">
            <a:extLst>
              <a:ext uri="{FF2B5EF4-FFF2-40B4-BE49-F238E27FC236}">
                <a16:creationId xmlns:a16="http://schemas.microsoft.com/office/drawing/2014/main" id="{226C8525-C532-91F4-A098-FD0CC7A73B27}"/>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5" name="Footer Placeholder 4">
            <a:extLst>
              <a:ext uri="{FF2B5EF4-FFF2-40B4-BE49-F238E27FC236}">
                <a16:creationId xmlns:a16="http://schemas.microsoft.com/office/drawing/2014/main" id="{627C8B48-0A0F-94FB-CB05-B0F40976A11A}"/>
              </a:ext>
            </a:extLst>
          </p:cNvPr>
          <p:cNvSpPr>
            <a:spLocks noGrp="1"/>
          </p:cNvSpPr>
          <p:nvPr>
            <p:ph type="ftr" sz="quarter" idx="11"/>
          </p:nvPr>
        </p:nvSpPr>
        <p:spPr/>
        <p:txBody>
          <a:bodyPr/>
          <a:lstStyle/>
          <a:p>
            <a:endParaRPr lang="en-KR"/>
          </a:p>
        </p:txBody>
      </p:sp>
      <p:sp>
        <p:nvSpPr>
          <p:cNvPr id="6" name="Slide Number Placeholder 5">
            <a:extLst>
              <a:ext uri="{FF2B5EF4-FFF2-40B4-BE49-F238E27FC236}">
                <a16:creationId xmlns:a16="http://schemas.microsoft.com/office/drawing/2014/main" id="{3FB5A9F2-AEFC-DB68-4505-7E0B73832F97}"/>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30925155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7A16C-F8D1-81A4-C621-37BB1CC48920}"/>
              </a:ext>
            </a:extLst>
          </p:cNvPr>
          <p:cNvSpPr>
            <a:spLocks noGrp="1"/>
          </p:cNvSpPr>
          <p:nvPr>
            <p:ph type="title"/>
          </p:nvPr>
        </p:nvSpPr>
        <p:spPr/>
        <p:txBody>
          <a:bodyPr/>
          <a:lstStyle/>
          <a:p>
            <a:r>
              <a:rPr lang="en-US"/>
              <a:t>Click to edit Master title style</a:t>
            </a:r>
            <a:endParaRPr lang="en-KR"/>
          </a:p>
        </p:txBody>
      </p:sp>
      <p:sp>
        <p:nvSpPr>
          <p:cNvPr id="3" name="Content Placeholder 2">
            <a:extLst>
              <a:ext uri="{FF2B5EF4-FFF2-40B4-BE49-F238E27FC236}">
                <a16:creationId xmlns:a16="http://schemas.microsoft.com/office/drawing/2014/main" id="{3BB18D14-2C53-2629-8D3E-798CE09D40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Date Placeholder 3">
            <a:extLst>
              <a:ext uri="{FF2B5EF4-FFF2-40B4-BE49-F238E27FC236}">
                <a16:creationId xmlns:a16="http://schemas.microsoft.com/office/drawing/2014/main" id="{1BB6CBB8-DE0F-55D7-7C57-4C2DA6B6F381}"/>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5" name="Footer Placeholder 4">
            <a:extLst>
              <a:ext uri="{FF2B5EF4-FFF2-40B4-BE49-F238E27FC236}">
                <a16:creationId xmlns:a16="http://schemas.microsoft.com/office/drawing/2014/main" id="{E16B038C-8D97-5CA6-3847-79C7F0DBF2D4}"/>
              </a:ext>
            </a:extLst>
          </p:cNvPr>
          <p:cNvSpPr>
            <a:spLocks noGrp="1"/>
          </p:cNvSpPr>
          <p:nvPr>
            <p:ph type="ftr" sz="quarter" idx="11"/>
          </p:nvPr>
        </p:nvSpPr>
        <p:spPr/>
        <p:txBody>
          <a:bodyPr/>
          <a:lstStyle/>
          <a:p>
            <a:endParaRPr lang="en-KR"/>
          </a:p>
        </p:txBody>
      </p:sp>
      <p:sp>
        <p:nvSpPr>
          <p:cNvPr id="6" name="Slide Number Placeholder 5">
            <a:extLst>
              <a:ext uri="{FF2B5EF4-FFF2-40B4-BE49-F238E27FC236}">
                <a16:creationId xmlns:a16="http://schemas.microsoft.com/office/drawing/2014/main" id="{E0DF6241-36C8-379C-80F5-EAF3085E1D0F}"/>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42485337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96C1F-0FE1-00E7-43E0-1AC7034468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KR"/>
          </a:p>
        </p:txBody>
      </p:sp>
      <p:sp>
        <p:nvSpPr>
          <p:cNvPr id="3" name="Text Placeholder 2">
            <a:extLst>
              <a:ext uri="{FF2B5EF4-FFF2-40B4-BE49-F238E27FC236}">
                <a16:creationId xmlns:a16="http://schemas.microsoft.com/office/drawing/2014/main" id="{4068DE9A-3329-D5BE-2C07-A7E6587BE8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F50E3A-1477-2D81-D897-F819368B210E}"/>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5" name="Footer Placeholder 4">
            <a:extLst>
              <a:ext uri="{FF2B5EF4-FFF2-40B4-BE49-F238E27FC236}">
                <a16:creationId xmlns:a16="http://schemas.microsoft.com/office/drawing/2014/main" id="{42C08F40-6612-9369-97E2-81D16B6A8DE6}"/>
              </a:ext>
            </a:extLst>
          </p:cNvPr>
          <p:cNvSpPr>
            <a:spLocks noGrp="1"/>
          </p:cNvSpPr>
          <p:nvPr>
            <p:ph type="ftr" sz="quarter" idx="11"/>
          </p:nvPr>
        </p:nvSpPr>
        <p:spPr/>
        <p:txBody>
          <a:bodyPr/>
          <a:lstStyle/>
          <a:p>
            <a:endParaRPr lang="en-KR"/>
          </a:p>
        </p:txBody>
      </p:sp>
      <p:sp>
        <p:nvSpPr>
          <p:cNvPr id="6" name="Slide Number Placeholder 5">
            <a:extLst>
              <a:ext uri="{FF2B5EF4-FFF2-40B4-BE49-F238E27FC236}">
                <a16:creationId xmlns:a16="http://schemas.microsoft.com/office/drawing/2014/main" id="{A4D06B97-E83D-68FB-2941-274944FE39F4}"/>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11500752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0D2F2-FDE8-4F63-CCF8-B1BA43693FBE}"/>
              </a:ext>
            </a:extLst>
          </p:cNvPr>
          <p:cNvSpPr>
            <a:spLocks noGrp="1"/>
          </p:cNvSpPr>
          <p:nvPr>
            <p:ph type="title"/>
          </p:nvPr>
        </p:nvSpPr>
        <p:spPr/>
        <p:txBody>
          <a:bodyPr/>
          <a:lstStyle/>
          <a:p>
            <a:r>
              <a:rPr lang="en-US"/>
              <a:t>Click to edit Master title style</a:t>
            </a:r>
            <a:endParaRPr lang="en-KR"/>
          </a:p>
        </p:txBody>
      </p:sp>
      <p:sp>
        <p:nvSpPr>
          <p:cNvPr id="3" name="Content Placeholder 2">
            <a:extLst>
              <a:ext uri="{FF2B5EF4-FFF2-40B4-BE49-F238E27FC236}">
                <a16:creationId xmlns:a16="http://schemas.microsoft.com/office/drawing/2014/main" id="{E0A06F29-744D-C08E-FC6D-38D09ECCB0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Content Placeholder 3">
            <a:extLst>
              <a:ext uri="{FF2B5EF4-FFF2-40B4-BE49-F238E27FC236}">
                <a16:creationId xmlns:a16="http://schemas.microsoft.com/office/drawing/2014/main" id="{E301E1F6-8238-CE6F-4029-6D9A322A2E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5" name="Date Placeholder 4">
            <a:extLst>
              <a:ext uri="{FF2B5EF4-FFF2-40B4-BE49-F238E27FC236}">
                <a16:creationId xmlns:a16="http://schemas.microsoft.com/office/drawing/2014/main" id="{32C49B99-1821-D5F9-AA11-586DF7850B77}"/>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6" name="Footer Placeholder 5">
            <a:extLst>
              <a:ext uri="{FF2B5EF4-FFF2-40B4-BE49-F238E27FC236}">
                <a16:creationId xmlns:a16="http://schemas.microsoft.com/office/drawing/2014/main" id="{9C37A988-2DC4-A7F3-CDFD-8790A6F8036F}"/>
              </a:ext>
            </a:extLst>
          </p:cNvPr>
          <p:cNvSpPr>
            <a:spLocks noGrp="1"/>
          </p:cNvSpPr>
          <p:nvPr>
            <p:ph type="ftr" sz="quarter" idx="11"/>
          </p:nvPr>
        </p:nvSpPr>
        <p:spPr/>
        <p:txBody>
          <a:bodyPr/>
          <a:lstStyle/>
          <a:p>
            <a:endParaRPr lang="en-KR"/>
          </a:p>
        </p:txBody>
      </p:sp>
      <p:sp>
        <p:nvSpPr>
          <p:cNvPr id="7" name="Slide Number Placeholder 6">
            <a:extLst>
              <a:ext uri="{FF2B5EF4-FFF2-40B4-BE49-F238E27FC236}">
                <a16:creationId xmlns:a16="http://schemas.microsoft.com/office/drawing/2014/main" id="{E29720C7-8E35-9AD8-78EA-4BCB3977C9D3}"/>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34490542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55BF1-7A1F-D610-7650-8D277DAEF48F}"/>
              </a:ext>
            </a:extLst>
          </p:cNvPr>
          <p:cNvSpPr>
            <a:spLocks noGrp="1"/>
          </p:cNvSpPr>
          <p:nvPr>
            <p:ph type="title"/>
          </p:nvPr>
        </p:nvSpPr>
        <p:spPr>
          <a:xfrm>
            <a:off x="839788" y="365125"/>
            <a:ext cx="10515600" cy="1325563"/>
          </a:xfrm>
        </p:spPr>
        <p:txBody>
          <a:bodyPr/>
          <a:lstStyle/>
          <a:p>
            <a:r>
              <a:rPr lang="en-US"/>
              <a:t>Click to edit Master title style</a:t>
            </a:r>
            <a:endParaRPr lang="en-KR"/>
          </a:p>
        </p:txBody>
      </p:sp>
      <p:sp>
        <p:nvSpPr>
          <p:cNvPr id="3" name="Text Placeholder 2">
            <a:extLst>
              <a:ext uri="{FF2B5EF4-FFF2-40B4-BE49-F238E27FC236}">
                <a16:creationId xmlns:a16="http://schemas.microsoft.com/office/drawing/2014/main" id="{B2D199D2-6FAB-DDF5-5336-FDF35CC153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34E9E6-B874-9106-AB3B-DCF58385C6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5" name="Text Placeholder 4">
            <a:extLst>
              <a:ext uri="{FF2B5EF4-FFF2-40B4-BE49-F238E27FC236}">
                <a16:creationId xmlns:a16="http://schemas.microsoft.com/office/drawing/2014/main" id="{D10501A8-DB49-C350-E87D-48CC065ED5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D05A38-48E7-7677-6B57-4FBC920843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7" name="Date Placeholder 6">
            <a:extLst>
              <a:ext uri="{FF2B5EF4-FFF2-40B4-BE49-F238E27FC236}">
                <a16:creationId xmlns:a16="http://schemas.microsoft.com/office/drawing/2014/main" id="{EB459117-2487-85B0-B27B-E5AE5753659B}"/>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8" name="Footer Placeholder 7">
            <a:extLst>
              <a:ext uri="{FF2B5EF4-FFF2-40B4-BE49-F238E27FC236}">
                <a16:creationId xmlns:a16="http://schemas.microsoft.com/office/drawing/2014/main" id="{E2076981-30B6-39FF-89A1-53AA978BF08A}"/>
              </a:ext>
            </a:extLst>
          </p:cNvPr>
          <p:cNvSpPr>
            <a:spLocks noGrp="1"/>
          </p:cNvSpPr>
          <p:nvPr>
            <p:ph type="ftr" sz="quarter" idx="11"/>
          </p:nvPr>
        </p:nvSpPr>
        <p:spPr/>
        <p:txBody>
          <a:bodyPr/>
          <a:lstStyle/>
          <a:p>
            <a:endParaRPr lang="en-KR"/>
          </a:p>
        </p:txBody>
      </p:sp>
      <p:sp>
        <p:nvSpPr>
          <p:cNvPr id="9" name="Slide Number Placeholder 8">
            <a:extLst>
              <a:ext uri="{FF2B5EF4-FFF2-40B4-BE49-F238E27FC236}">
                <a16:creationId xmlns:a16="http://schemas.microsoft.com/office/drawing/2014/main" id="{33F84AB6-F7F5-F56D-6583-05BE742C672E}"/>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949856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0F8E05-4B7B-46BA-853D-457DF71684BB}" type="datetimeFigureOut">
              <a:rPr lang="en-SG" smtClean="0"/>
              <a:t>3/8/26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38074811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EE557-0066-1053-E84C-146A6C845A0A}"/>
              </a:ext>
            </a:extLst>
          </p:cNvPr>
          <p:cNvSpPr>
            <a:spLocks noGrp="1"/>
          </p:cNvSpPr>
          <p:nvPr>
            <p:ph type="title"/>
          </p:nvPr>
        </p:nvSpPr>
        <p:spPr/>
        <p:txBody>
          <a:bodyPr/>
          <a:lstStyle/>
          <a:p>
            <a:r>
              <a:rPr lang="en-US"/>
              <a:t>Click to edit Master title style</a:t>
            </a:r>
            <a:endParaRPr lang="en-KR"/>
          </a:p>
        </p:txBody>
      </p:sp>
      <p:sp>
        <p:nvSpPr>
          <p:cNvPr id="3" name="Date Placeholder 2">
            <a:extLst>
              <a:ext uri="{FF2B5EF4-FFF2-40B4-BE49-F238E27FC236}">
                <a16:creationId xmlns:a16="http://schemas.microsoft.com/office/drawing/2014/main" id="{58756F5E-6BEB-2F83-6561-AA1092E0A674}"/>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4" name="Footer Placeholder 3">
            <a:extLst>
              <a:ext uri="{FF2B5EF4-FFF2-40B4-BE49-F238E27FC236}">
                <a16:creationId xmlns:a16="http://schemas.microsoft.com/office/drawing/2014/main" id="{4801557C-3294-1158-3277-8E6DF7FCD751}"/>
              </a:ext>
            </a:extLst>
          </p:cNvPr>
          <p:cNvSpPr>
            <a:spLocks noGrp="1"/>
          </p:cNvSpPr>
          <p:nvPr>
            <p:ph type="ftr" sz="quarter" idx="11"/>
          </p:nvPr>
        </p:nvSpPr>
        <p:spPr/>
        <p:txBody>
          <a:bodyPr/>
          <a:lstStyle/>
          <a:p>
            <a:endParaRPr lang="en-KR"/>
          </a:p>
        </p:txBody>
      </p:sp>
      <p:sp>
        <p:nvSpPr>
          <p:cNvPr id="5" name="Slide Number Placeholder 4">
            <a:extLst>
              <a:ext uri="{FF2B5EF4-FFF2-40B4-BE49-F238E27FC236}">
                <a16:creationId xmlns:a16="http://schemas.microsoft.com/office/drawing/2014/main" id="{21DD415F-28CD-9FA1-8795-10A1F025B0E1}"/>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40523447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14735C-B0C8-A316-3143-6653F1B13171}"/>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3" name="Footer Placeholder 2">
            <a:extLst>
              <a:ext uri="{FF2B5EF4-FFF2-40B4-BE49-F238E27FC236}">
                <a16:creationId xmlns:a16="http://schemas.microsoft.com/office/drawing/2014/main" id="{4AEFDD9C-647D-DBF8-F5F4-577A91E2227F}"/>
              </a:ext>
            </a:extLst>
          </p:cNvPr>
          <p:cNvSpPr>
            <a:spLocks noGrp="1"/>
          </p:cNvSpPr>
          <p:nvPr>
            <p:ph type="ftr" sz="quarter" idx="11"/>
          </p:nvPr>
        </p:nvSpPr>
        <p:spPr/>
        <p:txBody>
          <a:bodyPr/>
          <a:lstStyle/>
          <a:p>
            <a:endParaRPr lang="en-KR"/>
          </a:p>
        </p:txBody>
      </p:sp>
      <p:sp>
        <p:nvSpPr>
          <p:cNvPr id="4" name="Slide Number Placeholder 3">
            <a:extLst>
              <a:ext uri="{FF2B5EF4-FFF2-40B4-BE49-F238E27FC236}">
                <a16:creationId xmlns:a16="http://schemas.microsoft.com/office/drawing/2014/main" id="{E8074B94-BDCF-08EE-A7A1-AE78CE2C968D}"/>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13697375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5E631-E607-0B60-F8BA-E24DC263B9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KR"/>
          </a:p>
        </p:txBody>
      </p:sp>
      <p:sp>
        <p:nvSpPr>
          <p:cNvPr id="3" name="Content Placeholder 2">
            <a:extLst>
              <a:ext uri="{FF2B5EF4-FFF2-40B4-BE49-F238E27FC236}">
                <a16:creationId xmlns:a16="http://schemas.microsoft.com/office/drawing/2014/main" id="{0AF583EE-18C4-4DA6-ACD1-EBD835C94B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Text Placeholder 3">
            <a:extLst>
              <a:ext uri="{FF2B5EF4-FFF2-40B4-BE49-F238E27FC236}">
                <a16:creationId xmlns:a16="http://schemas.microsoft.com/office/drawing/2014/main" id="{08BAC225-315B-AC53-3EAE-FE2A60837D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407793-6DBF-F664-66E7-5A1525B60865}"/>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6" name="Footer Placeholder 5">
            <a:extLst>
              <a:ext uri="{FF2B5EF4-FFF2-40B4-BE49-F238E27FC236}">
                <a16:creationId xmlns:a16="http://schemas.microsoft.com/office/drawing/2014/main" id="{C360BC70-5934-817A-7C10-4B8B9E773DF9}"/>
              </a:ext>
            </a:extLst>
          </p:cNvPr>
          <p:cNvSpPr>
            <a:spLocks noGrp="1"/>
          </p:cNvSpPr>
          <p:nvPr>
            <p:ph type="ftr" sz="quarter" idx="11"/>
          </p:nvPr>
        </p:nvSpPr>
        <p:spPr/>
        <p:txBody>
          <a:bodyPr/>
          <a:lstStyle/>
          <a:p>
            <a:endParaRPr lang="en-KR"/>
          </a:p>
        </p:txBody>
      </p:sp>
      <p:sp>
        <p:nvSpPr>
          <p:cNvPr id="7" name="Slide Number Placeholder 6">
            <a:extLst>
              <a:ext uri="{FF2B5EF4-FFF2-40B4-BE49-F238E27FC236}">
                <a16:creationId xmlns:a16="http://schemas.microsoft.com/office/drawing/2014/main" id="{EB502271-0D24-F7EF-099D-156D2738C64B}"/>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5849053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B9E51-F129-1821-F806-8682FBCCF0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KR"/>
          </a:p>
        </p:txBody>
      </p:sp>
      <p:sp>
        <p:nvSpPr>
          <p:cNvPr id="3" name="Picture Placeholder 2">
            <a:extLst>
              <a:ext uri="{FF2B5EF4-FFF2-40B4-BE49-F238E27FC236}">
                <a16:creationId xmlns:a16="http://schemas.microsoft.com/office/drawing/2014/main" id="{E1353362-E7C7-0716-35A6-B58C26F509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KR"/>
          </a:p>
        </p:txBody>
      </p:sp>
      <p:sp>
        <p:nvSpPr>
          <p:cNvPr id="4" name="Text Placeholder 3">
            <a:extLst>
              <a:ext uri="{FF2B5EF4-FFF2-40B4-BE49-F238E27FC236}">
                <a16:creationId xmlns:a16="http://schemas.microsoft.com/office/drawing/2014/main" id="{45204821-6C0C-D398-BD73-F799F05C7A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568929-D5A8-F991-9DAF-2715ED0FAB68}"/>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6" name="Footer Placeholder 5">
            <a:extLst>
              <a:ext uri="{FF2B5EF4-FFF2-40B4-BE49-F238E27FC236}">
                <a16:creationId xmlns:a16="http://schemas.microsoft.com/office/drawing/2014/main" id="{63FA559D-048B-0E25-6BE6-41674313AEA5}"/>
              </a:ext>
            </a:extLst>
          </p:cNvPr>
          <p:cNvSpPr>
            <a:spLocks noGrp="1"/>
          </p:cNvSpPr>
          <p:nvPr>
            <p:ph type="ftr" sz="quarter" idx="11"/>
          </p:nvPr>
        </p:nvSpPr>
        <p:spPr/>
        <p:txBody>
          <a:bodyPr/>
          <a:lstStyle/>
          <a:p>
            <a:endParaRPr lang="en-KR"/>
          </a:p>
        </p:txBody>
      </p:sp>
      <p:sp>
        <p:nvSpPr>
          <p:cNvPr id="7" name="Slide Number Placeholder 6">
            <a:extLst>
              <a:ext uri="{FF2B5EF4-FFF2-40B4-BE49-F238E27FC236}">
                <a16:creationId xmlns:a16="http://schemas.microsoft.com/office/drawing/2014/main" id="{CA263131-4234-9274-470C-94215A939A05}"/>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16221424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34098-90B4-7C3B-130E-56F9AD2939E9}"/>
              </a:ext>
            </a:extLst>
          </p:cNvPr>
          <p:cNvSpPr>
            <a:spLocks noGrp="1"/>
          </p:cNvSpPr>
          <p:nvPr>
            <p:ph type="title"/>
          </p:nvPr>
        </p:nvSpPr>
        <p:spPr/>
        <p:txBody>
          <a:bodyPr/>
          <a:lstStyle/>
          <a:p>
            <a:r>
              <a:rPr lang="en-US"/>
              <a:t>Click to edit Master title style</a:t>
            </a:r>
            <a:endParaRPr lang="en-KR"/>
          </a:p>
        </p:txBody>
      </p:sp>
      <p:sp>
        <p:nvSpPr>
          <p:cNvPr id="3" name="Vertical Text Placeholder 2">
            <a:extLst>
              <a:ext uri="{FF2B5EF4-FFF2-40B4-BE49-F238E27FC236}">
                <a16:creationId xmlns:a16="http://schemas.microsoft.com/office/drawing/2014/main" id="{1FC73D11-B2F4-D406-595E-A30D485A79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Date Placeholder 3">
            <a:extLst>
              <a:ext uri="{FF2B5EF4-FFF2-40B4-BE49-F238E27FC236}">
                <a16:creationId xmlns:a16="http://schemas.microsoft.com/office/drawing/2014/main" id="{C7206BC3-F251-3E8C-EE3E-41C79673C2DB}"/>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5" name="Footer Placeholder 4">
            <a:extLst>
              <a:ext uri="{FF2B5EF4-FFF2-40B4-BE49-F238E27FC236}">
                <a16:creationId xmlns:a16="http://schemas.microsoft.com/office/drawing/2014/main" id="{3871468E-056D-B9C7-7537-2AD2793D6B49}"/>
              </a:ext>
            </a:extLst>
          </p:cNvPr>
          <p:cNvSpPr>
            <a:spLocks noGrp="1"/>
          </p:cNvSpPr>
          <p:nvPr>
            <p:ph type="ftr" sz="quarter" idx="11"/>
          </p:nvPr>
        </p:nvSpPr>
        <p:spPr/>
        <p:txBody>
          <a:bodyPr/>
          <a:lstStyle/>
          <a:p>
            <a:endParaRPr lang="en-KR"/>
          </a:p>
        </p:txBody>
      </p:sp>
      <p:sp>
        <p:nvSpPr>
          <p:cNvPr id="6" name="Slide Number Placeholder 5">
            <a:extLst>
              <a:ext uri="{FF2B5EF4-FFF2-40B4-BE49-F238E27FC236}">
                <a16:creationId xmlns:a16="http://schemas.microsoft.com/office/drawing/2014/main" id="{B06A14A6-CC47-C0F0-C235-8219DE190DFF}"/>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21744336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B55CDE-6C78-730F-410B-7EFD0B9BC6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KR"/>
          </a:p>
        </p:txBody>
      </p:sp>
      <p:sp>
        <p:nvSpPr>
          <p:cNvPr id="3" name="Vertical Text Placeholder 2">
            <a:extLst>
              <a:ext uri="{FF2B5EF4-FFF2-40B4-BE49-F238E27FC236}">
                <a16:creationId xmlns:a16="http://schemas.microsoft.com/office/drawing/2014/main" id="{85C4FFE7-3828-20FE-17EF-3D0226EA1E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Date Placeholder 3">
            <a:extLst>
              <a:ext uri="{FF2B5EF4-FFF2-40B4-BE49-F238E27FC236}">
                <a16:creationId xmlns:a16="http://schemas.microsoft.com/office/drawing/2014/main" id="{CB144C08-DC3D-42DA-4987-AC6A0E5274FF}"/>
              </a:ext>
            </a:extLst>
          </p:cNvPr>
          <p:cNvSpPr>
            <a:spLocks noGrp="1"/>
          </p:cNvSpPr>
          <p:nvPr>
            <p:ph type="dt" sz="half" idx="10"/>
          </p:nvPr>
        </p:nvSpPr>
        <p:spPr/>
        <p:txBody>
          <a:bodyPr/>
          <a:lstStyle/>
          <a:p>
            <a:fld id="{98350A00-FEAB-6D40-A362-03CE9C1DCE38}" type="datetimeFigureOut">
              <a:rPr lang="en-KR" smtClean="0"/>
              <a:t>8/3/26</a:t>
            </a:fld>
            <a:endParaRPr lang="en-KR"/>
          </a:p>
        </p:txBody>
      </p:sp>
      <p:sp>
        <p:nvSpPr>
          <p:cNvPr id="5" name="Footer Placeholder 4">
            <a:extLst>
              <a:ext uri="{FF2B5EF4-FFF2-40B4-BE49-F238E27FC236}">
                <a16:creationId xmlns:a16="http://schemas.microsoft.com/office/drawing/2014/main" id="{791BD777-FD21-036B-D399-43F5D7398BAB}"/>
              </a:ext>
            </a:extLst>
          </p:cNvPr>
          <p:cNvSpPr>
            <a:spLocks noGrp="1"/>
          </p:cNvSpPr>
          <p:nvPr>
            <p:ph type="ftr" sz="quarter" idx="11"/>
          </p:nvPr>
        </p:nvSpPr>
        <p:spPr/>
        <p:txBody>
          <a:bodyPr/>
          <a:lstStyle/>
          <a:p>
            <a:endParaRPr lang="en-KR"/>
          </a:p>
        </p:txBody>
      </p:sp>
      <p:sp>
        <p:nvSpPr>
          <p:cNvPr id="6" name="Slide Number Placeholder 5">
            <a:extLst>
              <a:ext uri="{FF2B5EF4-FFF2-40B4-BE49-F238E27FC236}">
                <a16:creationId xmlns:a16="http://schemas.microsoft.com/office/drawing/2014/main" id="{97F6057F-B78A-8CB3-A9BC-3C46A80EECE6}"/>
              </a:ext>
            </a:extLst>
          </p:cNvPr>
          <p:cNvSpPr>
            <a:spLocks noGrp="1"/>
          </p:cNvSpPr>
          <p:nvPr>
            <p:ph type="sldNum" sz="quarter" idx="12"/>
          </p:nvPr>
        </p:nvSpPr>
        <p:spPr/>
        <p:txBody>
          <a:bodyPr/>
          <a:lstStyle/>
          <a:p>
            <a:fld id="{EDD64B06-F62A-F54E-B278-A6164B71104B}" type="slidenum">
              <a:rPr lang="en-KR" smtClean="0"/>
              <a:t>‹#›</a:t>
            </a:fld>
            <a:endParaRPr lang="en-KR"/>
          </a:p>
        </p:txBody>
      </p:sp>
    </p:spTree>
    <p:extLst>
      <p:ext uri="{BB962C8B-B14F-4D97-AF65-F5344CB8AC3E}">
        <p14:creationId xmlns:p14="http://schemas.microsoft.com/office/powerpoint/2010/main" val="11711449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r>
              <a:rPr lang="en-US" dirty="0"/>
              <a:t>2019</a:t>
            </a:r>
            <a:endParaRPr lang="en-SG" dirty="0"/>
          </a:p>
        </p:txBody>
      </p:sp>
      <p:sp>
        <p:nvSpPr>
          <p:cNvPr id="5" name="Footer Placeholder 4"/>
          <p:cNvSpPr>
            <a:spLocks noGrp="1"/>
          </p:cNvSpPr>
          <p:nvPr>
            <p:ph type="ftr" sz="quarter" idx="11"/>
          </p:nvPr>
        </p:nvSpPr>
        <p:spPr/>
        <p:txBody>
          <a:bodyPr/>
          <a:lstStyle>
            <a:lvl1pPr>
              <a:defRPr/>
            </a:lvl1pPr>
          </a:lstStyle>
          <a:p>
            <a:pPr>
              <a:defRPr/>
            </a:pPr>
            <a:r>
              <a:rPr lang="en-US" dirty="0"/>
              <a:t>Vietnam, March 2019 </a:t>
            </a:r>
          </a:p>
        </p:txBody>
      </p:sp>
      <p:sp>
        <p:nvSpPr>
          <p:cNvPr id="6" name="Slide Number Placeholder 5"/>
          <p:cNvSpPr>
            <a:spLocks noGrp="1"/>
          </p:cNvSpPr>
          <p:nvPr>
            <p:ph type="sldNum" sz="quarter" idx="12"/>
          </p:nvPr>
        </p:nvSpPr>
        <p:spPr/>
        <p:txBody>
          <a:bodyPr/>
          <a:lstStyle/>
          <a:p>
            <a:fld id="{B10894F6-4965-4B44-B840-804F10F53BBC}" type="slidenum">
              <a:rPr lang="en-US" smtClean="0"/>
              <a:t>‹#›</a:t>
            </a:fld>
            <a:endParaRPr lang="en-US"/>
          </a:p>
        </p:txBody>
      </p:sp>
    </p:spTree>
    <p:extLst>
      <p:ext uri="{BB962C8B-B14F-4D97-AF65-F5344CB8AC3E}">
        <p14:creationId xmlns:p14="http://schemas.microsoft.com/office/powerpoint/2010/main" val="346163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Date Placeholder 4"/>
          <p:cNvSpPr>
            <a:spLocks noGrp="1"/>
          </p:cNvSpPr>
          <p:nvPr>
            <p:ph type="dt" sz="half" idx="10"/>
          </p:nvPr>
        </p:nvSpPr>
        <p:spPr/>
        <p:txBody>
          <a:bodyPr/>
          <a:lstStyle/>
          <a:p>
            <a:fld id="{EC0F8E05-4B7B-46BA-853D-457DF71684BB}" type="datetimeFigureOut">
              <a:rPr lang="en-SG" smtClean="0"/>
              <a:t>3/8/26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1698695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Date Placeholder 6"/>
          <p:cNvSpPr>
            <a:spLocks noGrp="1"/>
          </p:cNvSpPr>
          <p:nvPr>
            <p:ph type="dt" sz="half" idx="10"/>
          </p:nvPr>
        </p:nvSpPr>
        <p:spPr/>
        <p:txBody>
          <a:bodyPr/>
          <a:lstStyle/>
          <a:p>
            <a:fld id="{EC0F8E05-4B7B-46BA-853D-457DF71684BB}" type="datetimeFigureOut">
              <a:rPr lang="en-SG" smtClean="0"/>
              <a:t>3/8/26</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2420809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Date Placeholder 2"/>
          <p:cNvSpPr>
            <a:spLocks noGrp="1"/>
          </p:cNvSpPr>
          <p:nvPr>
            <p:ph type="dt" sz="half" idx="10"/>
          </p:nvPr>
        </p:nvSpPr>
        <p:spPr/>
        <p:txBody>
          <a:bodyPr/>
          <a:lstStyle/>
          <a:p>
            <a:fld id="{EC0F8E05-4B7B-46BA-853D-457DF71684BB}" type="datetimeFigureOut">
              <a:rPr lang="en-SG" smtClean="0"/>
              <a:t>3/8/26</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2122870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0F8E05-4B7B-46BA-853D-457DF71684BB}" type="datetimeFigureOut">
              <a:rPr lang="en-SG" smtClean="0"/>
              <a:t>3/8/26</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322340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C0F8E05-4B7B-46BA-853D-457DF71684BB}" type="datetimeFigureOut">
              <a:rPr lang="en-SG" smtClean="0"/>
              <a:t>3/8/26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1813963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C0F8E05-4B7B-46BA-853D-457DF71684BB}" type="datetimeFigureOut">
              <a:rPr lang="en-SG" smtClean="0"/>
              <a:t>3/8/26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2A66486F-E84F-4044-92E2-598DF28561B4}" type="slidenum">
              <a:rPr lang="en-SG" smtClean="0"/>
              <a:t>‹#›</a:t>
            </a:fld>
            <a:endParaRPr lang="en-SG"/>
          </a:p>
        </p:txBody>
      </p:sp>
    </p:spTree>
    <p:extLst>
      <p:ext uri="{BB962C8B-B14F-4D97-AF65-F5344CB8AC3E}">
        <p14:creationId xmlns:p14="http://schemas.microsoft.com/office/powerpoint/2010/main" val="2920787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0F8E05-4B7B-46BA-853D-457DF71684BB}" type="datetimeFigureOut">
              <a:rPr lang="en-SG" smtClean="0"/>
              <a:t>3/8/26</a:t>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66486F-E84F-4044-92E2-598DF28561B4}" type="slidenum">
              <a:rPr lang="en-SG" smtClean="0"/>
              <a:t>‹#›</a:t>
            </a:fld>
            <a:endParaRPr lang="en-SG"/>
          </a:p>
        </p:txBody>
      </p:sp>
    </p:spTree>
    <p:extLst>
      <p:ext uri="{BB962C8B-B14F-4D97-AF65-F5344CB8AC3E}">
        <p14:creationId xmlns:p14="http://schemas.microsoft.com/office/powerpoint/2010/main" val="2580209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72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2FA5C-B8E6-4497-8638-F573E2CA14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a:extLst>
              <a:ext uri="{FF2B5EF4-FFF2-40B4-BE49-F238E27FC236}">
                <a16:creationId xmlns:a16="http://schemas.microsoft.com/office/drawing/2014/main" id="{AE8927F1-069B-4BDD-9DFA-B746B5E8F9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24A69AA2-94E8-4A11-B37D-701D6180CE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2C9DF-8174-4149-911F-7D2D6FE1DCB3}" type="datetime1">
              <a:rPr lang="en-US" smtClean="0"/>
              <a:t>8/3/26</a:t>
            </a:fld>
            <a:endParaRPr lang="en-US"/>
          </a:p>
        </p:txBody>
      </p:sp>
      <p:sp>
        <p:nvSpPr>
          <p:cNvPr id="5" name="Footer Placeholder 4">
            <a:extLst>
              <a:ext uri="{FF2B5EF4-FFF2-40B4-BE49-F238E27FC236}">
                <a16:creationId xmlns:a16="http://schemas.microsoft.com/office/drawing/2014/main" id="{D9AF0D65-87CD-4722-8304-003FBD4C3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49F6E70-95BF-400A-8B59-77D65872DE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206894775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3AE672-1D76-5CF2-FC57-89EAAF2CB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KR"/>
          </a:p>
        </p:txBody>
      </p:sp>
      <p:sp>
        <p:nvSpPr>
          <p:cNvPr id="3" name="Text Placeholder 2">
            <a:extLst>
              <a:ext uri="{FF2B5EF4-FFF2-40B4-BE49-F238E27FC236}">
                <a16:creationId xmlns:a16="http://schemas.microsoft.com/office/drawing/2014/main" id="{24CDAAC9-B8C4-1FF1-F97C-F0CDFDE4D7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R"/>
          </a:p>
        </p:txBody>
      </p:sp>
      <p:sp>
        <p:nvSpPr>
          <p:cNvPr id="4" name="Date Placeholder 3">
            <a:extLst>
              <a:ext uri="{FF2B5EF4-FFF2-40B4-BE49-F238E27FC236}">
                <a16:creationId xmlns:a16="http://schemas.microsoft.com/office/drawing/2014/main" id="{9964D028-3C85-0A8D-5CC7-A4B68AD50B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350A00-FEAB-6D40-A362-03CE9C1DCE38}" type="datetimeFigureOut">
              <a:rPr lang="en-KR" smtClean="0"/>
              <a:t>8/3/26</a:t>
            </a:fld>
            <a:endParaRPr lang="en-KR"/>
          </a:p>
        </p:txBody>
      </p:sp>
      <p:sp>
        <p:nvSpPr>
          <p:cNvPr id="5" name="Footer Placeholder 4">
            <a:extLst>
              <a:ext uri="{FF2B5EF4-FFF2-40B4-BE49-F238E27FC236}">
                <a16:creationId xmlns:a16="http://schemas.microsoft.com/office/drawing/2014/main" id="{9D27A007-77FC-AF31-88A1-ACF3F064E1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KR"/>
          </a:p>
        </p:txBody>
      </p:sp>
      <p:sp>
        <p:nvSpPr>
          <p:cNvPr id="6" name="Slide Number Placeholder 5">
            <a:extLst>
              <a:ext uri="{FF2B5EF4-FFF2-40B4-BE49-F238E27FC236}">
                <a16:creationId xmlns:a16="http://schemas.microsoft.com/office/drawing/2014/main" id="{0742A22D-7342-FC55-83F0-36D2DFDAFE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D64B06-F62A-F54E-B278-A6164B71104B}" type="slidenum">
              <a:rPr lang="en-KR" smtClean="0"/>
              <a:t>‹#›</a:t>
            </a:fld>
            <a:endParaRPr lang="en-KR"/>
          </a:p>
        </p:txBody>
      </p:sp>
    </p:spTree>
    <p:extLst>
      <p:ext uri="{BB962C8B-B14F-4D97-AF65-F5344CB8AC3E}">
        <p14:creationId xmlns:p14="http://schemas.microsoft.com/office/powerpoint/2010/main" val="401279233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K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2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notesSlide" Target="../notesSlides/notesSlide13.xml"/><Relationship Id="rId1" Type="http://schemas.openxmlformats.org/officeDocument/2006/relationships/slideLayout" Target="../slideLayouts/slideLayout30.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15.xml"/><Relationship Id="rId1" Type="http://schemas.openxmlformats.org/officeDocument/2006/relationships/slideLayout" Target="../slideLayouts/slideLayout30.xml"/><Relationship Id="rId5" Type="http://schemas.openxmlformats.org/officeDocument/2006/relationships/image" Target="../media/image56.png"/><Relationship Id="rId4" Type="http://schemas.openxmlformats.org/officeDocument/2006/relationships/image" Target="../media/image55.jpeg"/></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9" Type="http://schemas.openxmlformats.org/officeDocument/2006/relationships/image" Target="../media/image37.png"/><Relationship Id="rId21" Type="http://schemas.openxmlformats.org/officeDocument/2006/relationships/image" Target="../media/image19.png"/><Relationship Id="rId34" Type="http://schemas.openxmlformats.org/officeDocument/2006/relationships/image" Target="../media/image32.png"/><Relationship Id="rId42" Type="http://schemas.openxmlformats.org/officeDocument/2006/relationships/image" Target="../media/image40.png"/><Relationship Id="rId7" Type="http://schemas.openxmlformats.org/officeDocument/2006/relationships/image" Target="../media/image5.png"/><Relationship Id="rId2" Type="http://schemas.openxmlformats.org/officeDocument/2006/relationships/notesSlide" Target="../notesSlides/notesSlide2.xml"/><Relationship Id="rId16" Type="http://schemas.openxmlformats.org/officeDocument/2006/relationships/image" Target="../media/image14.png"/><Relationship Id="rId29"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36" Type="http://schemas.openxmlformats.org/officeDocument/2006/relationships/image" Target="../media/image34.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4" Type="http://schemas.openxmlformats.org/officeDocument/2006/relationships/image" Target="../media/image42.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41.png"/><Relationship Id="rId8" Type="http://schemas.openxmlformats.org/officeDocument/2006/relationships/image" Target="../media/image6.png"/><Relationship Id="rId3" Type="http://schemas.openxmlformats.org/officeDocument/2006/relationships/image" Target="../media/image1.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33" Type="http://schemas.openxmlformats.org/officeDocument/2006/relationships/image" Target="../media/image31.png"/><Relationship Id="rId38" Type="http://schemas.openxmlformats.org/officeDocument/2006/relationships/image" Target="../media/image36.png"/><Relationship Id="rId46" Type="http://schemas.openxmlformats.org/officeDocument/2006/relationships/image" Target="../media/image44.jpeg"/><Relationship Id="rId20" Type="http://schemas.openxmlformats.org/officeDocument/2006/relationships/image" Target="../media/image18.png"/><Relationship Id="rId41" Type="http://schemas.openxmlformats.org/officeDocument/2006/relationships/image" Target="../media/image3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5.xml"/><Relationship Id="rId1" Type="http://schemas.openxmlformats.org/officeDocument/2006/relationships/tags" Target="../tags/tag1.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5.xml"/><Relationship Id="rId1" Type="http://schemas.openxmlformats.org/officeDocument/2006/relationships/tags" Target="../tags/tag2.xml"/><Relationship Id="rId5" Type="http://schemas.openxmlformats.org/officeDocument/2006/relationships/image" Target="../media/image64.png"/><Relationship Id="rId4" Type="http://schemas.openxmlformats.org/officeDocument/2006/relationships/image" Target="../media/image63.sv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5.xml"/><Relationship Id="rId1" Type="http://schemas.openxmlformats.org/officeDocument/2006/relationships/tags" Target="../tags/tag3.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66.png"/><Relationship Id="rId2" Type="http://schemas.openxmlformats.org/officeDocument/2006/relationships/slideLayout" Target="../slideLayouts/slideLayout15.xml"/><Relationship Id="rId1" Type="http://schemas.openxmlformats.org/officeDocument/2006/relationships/tags" Target="../tags/tag4.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s>
</file>

<file path=ppt/slides/_rels/slide41.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notesSlide" Target="../notesSlides/notesSlide31.xml"/><Relationship Id="rId7" Type="http://schemas.openxmlformats.org/officeDocument/2006/relationships/image" Target="../media/image71.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73.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75.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9" Type="http://schemas.openxmlformats.org/officeDocument/2006/relationships/image" Target="../media/image37.png"/><Relationship Id="rId21" Type="http://schemas.openxmlformats.org/officeDocument/2006/relationships/image" Target="../media/image19.png"/><Relationship Id="rId34" Type="http://schemas.openxmlformats.org/officeDocument/2006/relationships/image" Target="../media/image32.png"/><Relationship Id="rId42" Type="http://schemas.openxmlformats.org/officeDocument/2006/relationships/image" Target="../media/image40.png"/><Relationship Id="rId7" Type="http://schemas.openxmlformats.org/officeDocument/2006/relationships/image" Target="../media/image5.png"/><Relationship Id="rId2" Type="http://schemas.openxmlformats.org/officeDocument/2006/relationships/notesSlide" Target="../notesSlides/notesSlide3.xml"/><Relationship Id="rId16" Type="http://schemas.openxmlformats.org/officeDocument/2006/relationships/image" Target="../media/image14.png"/><Relationship Id="rId29"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36" Type="http://schemas.openxmlformats.org/officeDocument/2006/relationships/image" Target="../media/image34.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4" Type="http://schemas.openxmlformats.org/officeDocument/2006/relationships/image" Target="../media/image42.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41.png"/><Relationship Id="rId8" Type="http://schemas.openxmlformats.org/officeDocument/2006/relationships/image" Target="../media/image6.png"/><Relationship Id="rId3" Type="http://schemas.openxmlformats.org/officeDocument/2006/relationships/image" Target="../media/image1.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33" Type="http://schemas.openxmlformats.org/officeDocument/2006/relationships/image" Target="../media/image31.png"/><Relationship Id="rId38" Type="http://schemas.openxmlformats.org/officeDocument/2006/relationships/image" Target="../media/image36.png"/><Relationship Id="rId46" Type="http://schemas.openxmlformats.org/officeDocument/2006/relationships/image" Target="../media/image45.png"/><Relationship Id="rId20" Type="http://schemas.openxmlformats.org/officeDocument/2006/relationships/image" Target="../media/image18.png"/><Relationship Id="rId41" Type="http://schemas.openxmlformats.org/officeDocument/2006/relationships/image" Target="../media/image39.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76.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80.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notesSlide" Target="../notesSlides/notesSlide39.xml"/><Relationship Id="rId7" Type="http://schemas.openxmlformats.org/officeDocument/2006/relationships/image" Target="../media/image77.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84.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1.xml"/><Relationship Id="rId7" Type="http://schemas.openxmlformats.org/officeDocument/2006/relationships/image" Target="../media/image84.pn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84.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84.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4.xml"/><Relationship Id="rId7" Type="http://schemas.openxmlformats.org/officeDocument/2006/relationships/image" Target="../media/image84.pn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82.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1.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84.pn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6.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9" Type="http://schemas.openxmlformats.org/officeDocument/2006/relationships/image" Target="../media/image37.png"/><Relationship Id="rId21" Type="http://schemas.openxmlformats.org/officeDocument/2006/relationships/image" Target="../media/image19.png"/><Relationship Id="rId34" Type="http://schemas.openxmlformats.org/officeDocument/2006/relationships/image" Target="../media/image32.png"/><Relationship Id="rId42" Type="http://schemas.openxmlformats.org/officeDocument/2006/relationships/image" Target="../media/image40.png"/><Relationship Id="rId7" Type="http://schemas.openxmlformats.org/officeDocument/2006/relationships/image" Target="../media/image5.png"/><Relationship Id="rId2" Type="http://schemas.openxmlformats.org/officeDocument/2006/relationships/notesSlide" Target="../notesSlides/notesSlide4.xml"/><Relationship Id="rId16" Type="http://schemas.openxmlformats.org/officeDocument/2006/relationships/image" Target="../media/image14.png"/><Relationship Id="rId29"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36" Type="http://schemas.openxmlformats.org/officeDocument/2006/relationships/image" Target="../media/image34.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4" Type="http://schemas.openxmlformats.org/officeDocument/2006/relationships/image" Target="../media/image42.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41.png"/><Relationship Id="rId8" Type="http://schemas.openxmlformats.org/officeDocument/2006/relationships/image" Target="../media/image6.png"/><Relationship Id="rId3" Type="http://schemas.openxmlformats.org/officeDocument/2006/relationships/image" Target="../media/image1.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33" Type="http://schemas.openxmlformats.org/officeDocument/2006/relationships/image" Target="../media/image31.png"/><Relationship Id="rId38" Type="http://schemas.openxmlformats.org/officeDocument/2006/relationships/image" Target="../media/image36.png"/><Relationship Id="rId46" Type="http://schemas.openxmlformats.org/officeDocument/2006/relationships/image" Target="../media/image45.png"/><Relationship Id="rId20" Type="http://schemas.openxmlformats.org/officeDocument/2006/relationships/image" Target="../media/image18.png"/><Relationship Id="rId41" Type="http://schemas.openxmlformats.org/officeDocument/2006/relationships/image" Target="../media/image39.png"/></Relationships>
</file>

<file path=ppt/slides/_rels/slide60.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notesSlide" Target="../notesSlides/notesSlide47.xml"/><Relationship Id="rId7" Type="http://schemas.openxmlformats.org/officeDocument/2006/relationships/image" Target="../media/image85.pn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63.xml.rels><?xml version="1.0" encoding="UTF-8" standalone="yes"?>
<Relationships xmlns="http://schemas.openxmlformats.org/package/2006/relationships"><Relationship Id="rId3" Type="http://schemas.openxmlformats.org/officeDocument/2006/relationships/image" Target="../media/image88.svg"/><Relationship Id="rId7" Type="http://schemas.openxmlformats.org/officeDocument/2006/relationships/image" Target="../media/image92.svg"/><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openxmlformats.org/officeDocument/2006/relationships/image" Target="../media/image91.svg"/><Relationship Id="rId5" Type="http://schemas.openxmlformats.org/officeDocument/2006/relationships/image" Target="../media/image90.svg"/><Relationship Id="rId4" Type="http://schemas.openxmlformats.org/officeDocument/2006/relationships/image" Target="../media/image89.svg"/></Relationships>
</file>

<file path=ppt/slides/_rels/slide64.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0.svg"/><Relationship Id="rId7" Type="http://schemas.openxmlformats.org/officeDocument/2006/relationships/image" Target="../media/image96.svg"/><Relationship Id="rId12" Type="http://schemas.openxmlformats.org/officeDocument/2006/relationships/image" Target="../media/image101.svg"/><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image" Target="../media/image95.svg"/><Relationship Id="rId11" Type="http://schemas.openxmlformats.org/officeDocument/2006/relationships/image" Target="../media/image100.svg"/><Relationship Id="rId5" Type="http://schemas.openxmlformats.org/officeDocument/2006/relationships/image" Target="../media/image94.svg"/><Relationship Id="rId10" Type="http://schemas.openxmlformats.org/officeDocument/2006/relationships/image" Target="../media/image99.svg"/><Relationship Id="rId4" Type="http://schemas.openxmlformats.org/officeDocument/2006/relationships/image" Target="../media/image93.svg"/><Relationship Id="rId9" Type="http://schemas.openxmlformats.org/officeDocument/2006/relationships/image" Target="../media/image98.svg"/></Relationships>
</file>

<file path=ppt/slides/_rels/slide65.xml.rels><?xml version="1.0" encoding="UTF-8" standalone="yes"?>
<Relationships xmlns="http://schemas.openxmlformats.org/package/2006/relationships"><Relationship Id="rId8" Type="http://schemas.openxmlformats.org/officeDocument/2006/relationships/image" Target="../media/image95.svg"/><Relationship Id="rId13" Type="http://schemas.openxmlformats.org/officeDocument/2006/relationships/image" Target="../media/image103.svg"/><Relationship Id="rId18" Type="http://schemas.openxmlformats.org/officeDocument/2006/relationships/image" Target="../media/image108.svg"/><Relationship Id="rId3" Type="http://schemas.openxmlformats.org/officeDocument/2006/relationships/image" Target="../media/image94.svg"/><Relationship Id="rId7" Type="http://schemas.openxmlformats.org/officeDocument/2006/relationships/image" Target="../media/image98.svg"/><Relationship Id="rId12" Type="http://schemas.openxmlformats.org/officeDocument/2006/relationships/image" Target="../media/image99.svg"/><Relationship Id="rId17" Type="http://schemas.openxmlformats.org/officeDocument/2006/relationships/image" Target="../media/image107.svg"/><Relationship Id="rId2" Type="http://schemas.openxmlformats.org/officeDocument/2006/relationships/notesSlide" Target="../notesSlides/notesSlide51.xml"/><Relationship Id="rId16" Type="http://schemas.openxmlformats.org/officeDocument/2006/relationships/image" Target="../media/image106.svg"/><Relationship Id="rId1" Type="http://schemas.openxmlformats.org/officeDocument/2006/relationships/slideLayout" Target="../slideLayouts/slideLayout6.xml"/><Relationship Id="rId6" Type="http://schemas.openxmlformats.org/officeDocument/2006/relationships/image" Target="../media/image93.svg"/><Relationship Id="rId11" Type="http://schemas.openxmlformats.org/officeDocument/2006/relationships/image" Target="../media/image102.svg"/><Relationship Id="rId5" Type="http://schemas.openxmlformats.org/officeDocument/2006/relationships/image" Target="../media/image92.svg"/><Relationship Id="rId15" Type="http://schemas.openxmlformats.org/officeDocument/2006/relationships/image" Target="../media/image105.svg"/><Relationship Id="rId10" Type="http://schemas.openxmlformats.org/officeDocument/2006/relationships/image" Target="../media/image96.svg"/><Relationship Id="rId4" Type="http://schemas.openxmlformats.org/officeDocument/2006/relationships/image" Target="../media/image90.svg"/><Relationship Id="rId9" Type="http://schemas.openxmlformats.org/officeDocument/2006/relationships/image" Target="../media/image97.svg"/><Relationship Id="rId14" Type="http://schemas.openxmlformats.org/officeDocument/2006/relationships/image" Target="../media/image104.svg"/></Relationships>
</file>

<file path=ppt/slides/_rels/slide66.xml.rels><?xml version="1.0" encoding="UTF-8" standalone="yes"?>
<Relationships xmlns="http://schemas.openxmlformats.org/package/2006/relationships"><Relationship Id="rId8" Type="http://schemas.openxmlformats.org/officeDocument/2006/relationships/image" Target="../media/image104.svg"/><Relationship Id="rId13" Type="http://schemas.openxmlformats.org/officeDocument/2006/relationships/image" Target="../media/image96.svg"/><Relationship Id="rId3" Type="http://schemas.openxmlformats.org/officeDocument/2006/relationships/image" Target="../media/image90.svg"/><Relationship Id="rId7" Type="http://schemas.openxmlformats.org/officeDocument/2006/relationships/image" Target="../media/image103.svg"/><Relationship Id="rId12" Type="http://schemas.openxmlformats.org/officeDocument/2006/relationships/image" Target="../media/image95.sv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102.svg"/><Relationship Id="rId11" Type="http://schemas.openxmlformats.org/officeDocument/2006/relationships/image" Target="../media/image110.svg"/><Relationship Id="rId5" Type="http://schemas.openxmlformats.org/officeDocument/2006/relationships/image" Target="../media/image105.svg"/><Relationship Id="rId10" Type="http://schemas.openxmlformats.org/officeDocument/2006/relationships/image" Target="../media/image109.svg"/><Relationship Id="rId4" Type="http://schemas.openxmlformats.org/officeDocument/2006/relationships/image" Target="../media/image94.svg"/><Relationship Id="rId9" Type="http://schemas.openxmlformats.org/officeDocument/2006/relationships/image" Target="../media/image89.svg"/><Relationship Id="rId14" Type="http://schemas.openxmlformats.org/officeDocument/2006/relationships/image" Target="../media/image97.svg"/></Relationships>
</file>

<file path=ppt/slides/_rels/slide6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68.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image" Target="../media/image111.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9" Type="http://schemas.openxmlformats.org/officeDocument/2006/relationships/image" Target="../media/image37.png"/><Relationship Id="rId21" Type="http://schemas.openxmlformats.org/officeDocument/2006/relationships/image" Target="../media/image20.png"/><Relationship Id="rId34" Type="http://schemas.openxmlformats.org/officeDocument/2006/relationships/image" Target="../media/image32.png"/><Relationship Id="rId42" Type="http://schemas.openxmlformats.org/officeDocument/2006/relationships/image" Target="../media/image40.png"/><Relationship Id="rId7" Type="http://schemas.openxmlformats.org/officeDocument/2006/relationships/image" Target="../media/image6.png"/><Relationship Id="rId2" Type="http://schemas.openxmlformats.org/officeDocument/2006/relationships/image" Target="../media/image46.png"/><Relationship Id="rId16" Type="http://schemas.openxmlformats.org/officeDocument/2006/relationships/image" Target="../media/image15.png"/><Relationship Id="rId29"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6.png"/><Relationship Id="rId36" Type="http://schemas.openxmlformats.org/officeDocument/2006/relationships/image" Target="../media/image34.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29.png"/><Relationship Id="rId44" Type="http://schemas.openxmlformats.org/officeDocument/2006/relationships/image" Target="../media/image42.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1.png"/><Relationship Id="rId30" Type="http://schemas.openxmlformats.org/officeDocument/2006/relationships/image" Target="../media/image28.png"/><Relationship Id="rId35" Type="http://schemas.openxmlformats.org/officeDocument/2006/relationships/image" Target="../media/image33.png"/><Relationship Id="rId43" Type="http://schemas.openxmlformats.org/officeDocument/2006/relationships/image" Target="../media/image41.png"/><Relationship Id="rId8" Type="http://schemas.openxmlformats.org/officeDocument/2006/relationships/image" Target="../media/image7.png"/><Relationship Id="rId3" Type="http://schemas.openxmlformats.org/officeDocument/2006/relationships/image" Target="../media/image2.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1.png"/><Relationship Id="rId38" Type="http://schemas.openxmlformats.org/officeDocument/2006/relationships/image" Target="../media/image36.png"/><Relationship Id="rId20" Type="http://schemas.openxmlformats.org/officeDocument/2006/relationships/image" Target="../media/image19.png"/><Relationship Id="rId41" Type="http://schemas.openxmlformats.org/officeDocument/2006/relationships/image" Target="../media/image39.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15.emf"/></Relationships>
</file>

<file path=ppt/slides/_rels/slide73.xml.rels><?xml version="1.0" encoding="UTF-8" standalone="yes"?>
<Relationships xmlns="http://schemas.openxmlformats.org/package/2006/relationships"><Relationship Id="rId8" Type="http://schemas.openxmlformats.org/officeDocument/2006/relationships/image" Target="../media/image122.jpeg"/><Relationship Id="rId3" Type="http://schemas.openxmlformats.org/officeDocument/2006/relationships/image" Target="../media/image117.jpeg"/><Relationship Id="rId7" Type="http://schemas.openxmlformats.org/officeDocument/2006/relationships/image" Target="../media/image121.jpeg"/><Relationship Id="rId2" Type="http://schemas.openxmlformats.org/officeDocument/2006/relationships/image" Target="../media/image116.jpeg"/><Relationship Id="rId1" Type="http://schemas.openxmlformats.org/officeDocument/2006/relationships/slideLayout" Target="../slideLayouts/slideLayout2.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 Id="rId9" Type="http://schemas.openxmlformats.org/officeDocument/2006/relationships/image" Target="../media/image123.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899" y="129512"/>
            <a:ext cx="11603116" cy="2485759"/>
          </a:xfrm>
        </p:spPr>
        <p:txBody>
          <a:bodyPr>
            <a:normAutofit/>
          </a:bodyPr>
          <a:lstStyle/>
          <a:p>
            <a:r>
              <a:rPr lang="en-US" b="1" dirty="0">
                <a:solidFill>
                  <a:schemeClr val="accent1">
                    <a:lumMod val="75000"/>
                  </a:schemeClr>
                </a:solidFill>
              </a:rPr>
              <a:t>Programmability in the </a:t>
            </a:r>
            <a:br>
              <a:rPr lang="en-US" b="1" dirty="0">
                <a:solidFill>
                  <a:schemeClr val="accent1">
                    <a:lumMod val="75000"/>
                  </a:schemeClr>
                </a:solidFill>
              </a:rPr>
            </a:br>
            <a:r>
              <a:rPr lang="en-US" b="1" dirty="0">
                <a:solidFill>
                  <a:schemeClr val="accent1">
                    <a:lumMod val="75000"/>
                  </a:schemeClr>
                </a:solidFill>
              </a:rPr>
              <a:t>Switch Data-Plane</a:t>
            </a:r>
            <a:endParaRPr lang="en-SG" sz="6000" b="1" dirty="0">
              <a:solidFill>
                <a:schemeClr val="accent1">
                  <a:lumMod val="75000"/>
                </a:schemeClr>
              </a:solidFill>
            </a:endParaRPr>
          </a:p>
        </p:txBody>
      </p:sp>
      <p:sp>
        <p:nvSpPr>
          <p:cNvPr id="3" name="Subtitle 2"/>
          <p:cNvSpPr>
            <a:spLocks noGrp="1"/>
          </p:cNvSpPr>
          <p:nvPr>
            <p:ph type="subTitle" idx="1"/>
          </p:nvPr>
        </p:nvSpPr>
        <p:spPr>
          <a:xfrm>
            <a:off x="826839" y="2934557"/>
            <a:ext cx="10791717" cy="2645246"/>
          </a:xfrm>
        </p:spPr>
        <p:txBody>
          <a:bodyPr>
            <a:noAutofit/>
          </a:bodyPr>
          <a:lstStyle/>
          <a:p>
            <a:r>
              <a:rPr lang="en-US" sz="3200" b="1" u="sng" dirty="0"/>
              <a:t>CHAN</a:t>
            </a:r>
            <a:r>
              <a:rPr lang="en-US" sz="3200" b="1" dirty="0"/>
              <a:t>  Mun Choon </a:t>
            </a:r>
          </a:p>
          <a:p>
            <a:r>
              <a:rPr lang="en-US" sz="3200" b="1" dirty="0"/>
              <a:t>School of Computing (SoC)</a:t>
            </a:r>
          </a:p>
          <a:p>
            <a:pPr algn="ctr"/>
            <a:r>
              <a:rPr lang="en-US" sz="3200" b="1" dirty="0"/>
              <a:t>National University of Singapore (NUS)</a:t>
            </a:r>
          </a:p>
          <a:p>
            <a:pPr algn="ctr"/>
            <a:r>
              <a:rPr lang="en-SG" sz="3200" b="1" dirty="0"/>
              <a:t> </a:t>
            </a:r>
          </a:p>
          <a:p>
            <a:pPr algn="ctr"/>
            <a:r>
              <a:rPr lang="en-SG" sz="3200" b="1" dirty="0" err="1"/>
              <a:t>APNet</a:t>
            </a:r>
            <a:r>
              <a:rPr lang="en-SG" sz="3200" b="1" dirty="0"/>
              <a:t> 2026 Keynote</a:t>
            </a:r>
          </a:p>
          <a:p>
            <a:pPr algn="ctr"/>
            <a:r>
              <a:rPr lang="en-SG" sz="3200" b="1" dirty="0"/>
              <a:t>Aug 6, 2026</a:t>
            </a:r>
          </a:p>
        </p:txBody>
      </p:sp>
    </p:spTree>
    <p:extLst>
      <p:ext uri="{BB962C8B-B14F-4D97-AF65-F5344CB8AC3E}">
        <p14:creationId xmlns:p14="http://schemas.microsoft.com/office/powerpoint/2010/main" val="413056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4CF36C2B-305A-4C8E-8270-B4B2B1A69DF2}"/>
              </a:ext>
            </a:extLst>
          </p:cNvPr>
          <p:cNvSpPr>
            <a:spLocks noGrp="1"/>
          </p:cNvSpPr>
          <p:nvPr>
            <p:ph type="title" idx="4294967295"/>
          </p:nvPr>
        </p:nvSpPr>
        <p:spPr>
          <a:xfrm>
            <a:off x="940525" y="216687"/>
            <a:ext cx="10258697" cy="1092200"/>
          </a:xfrm>
        </p:spPr>
        <p:txBody>
          <a:bodyPr>
            <a:normAutofit fontScale="90000"/>
          </a:bodyPr>
          <a:lstStyle/>
          <a:p>
            <a:r>
              <a:rPr lang="en-SG" b="1" cap="none" dirty="0">
                <a:solidFill>
                  <a:srgbClr val="0070C0"/>
                </a:solidFill>
              </a:rPr>
              <a:t>Time Synchronization in Data </a:t>
            </a:r>
            <a:r>
              <a:rPr lang="en-SG" b="1" cap="none" dirty="0" err="1">
                <a:solidFill>
                  <a:srgbClr val="0070C0"/>
                </a:solidFill>
              </a:rPr>
              <a:t>Center</a:t>
            </a:r>
            <a:r>
              <a:rPr lang="en-SG" b="1" cap="none" dirty="0">
                <a:solidFill>
                  <a:srgbClr val="0070C0"/>
                </a:solidFill>
              </a:rPr>
              <a:t> (SOSR 2019)</a:t>
            </a:r>
          </a:p>
        </p:txBody>
      </p:sp>
      <p:grpSp>
        <p:nvGrpSpPr>
          <p:cNvPr id="2" name="Group 1"/>
          <p:cNvGrpSpPr/>
          <p:nvPr/>
        </p:nvGrpSpPr>
        <p:grpSpPr>
          <a:xfrm>
            <a:off x="1664413" y="1790708"/>
            <a:ext cx="8219326" cy="4636115"/>
            <a:chOff x="3109913" y="1782012"/>
            <a:chExt cx="5765006" cy="4202353"/>
          </a:xfrm>
        </p:grpSpPr>
        <p:sp>
          <p:nvSpPr>
            <p:cNvPr id="4" name="Rounded Rectangle 3"/>
            <p:cNvSpPr/>
            <p:nvPr/>
          </p:nvSpPr>
          <p:spPr>
            <a:xfrm>
              <a:off x="3109913" y="2721770"/>
              <a:ext cx="1207294" cy="215741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000" dirty="0"/>
            </a:p>
          </p:txBody>
        </p:sp>
        <p:sp>
          <p:nvSpPr>
            <p:cNvPr id="5" name="Rounded Rectangle 4"/>
            <p:cNvSpPr/>
            <p:nvPr/>
          </p:nvSpPr>
          <p:spPr>
            <a:xfrm>
              <a:off x="7667625" y="2721770"/>
              <a:ext cx="1207294" cy="215741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000"/>
            </a:p>
          </p:txBody>
        </p:sp>
        <p:sp>
          <p:nvSpPr>
            <p:cNvPr id="6" name="Rounded Rectangle 5"/>
            <p:cNvSpPr/>
            <p:nvPr/>
          </p:nvSpPr>
          <p:spPr>
            <a:xfrm>
              <a:off x="5156810" y="3358277"/>
              <a:ext cx="1589485" cy="136445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000" dirty="0"/>
            </a:p>
          </p:txBody>
        </p:sp>
        <p:sp>
          <p:nvSpPr>
            <p:cNvPr id="7" name="TextBox 6"/>
            <p:cNvSpPr txBox="1"/>
            <p:nvPr/>
          </p:nvSpPr>
          <p:spPr>
            <a:xfrm>
              <a:off x="3274576" y="2680872"/>
              <a:ext cx="639885" cy="362675"/>
            </a:xfrm>
            <a:prstGeom prst="rect">
              <a:avLst/>
            </a:prstGeom>
            <a:noFill/>
          </p:spPr>
          <p:txBody>
            <a:bodyPr wrap="none" rtlCol="0">
              <a:spAutoFit/>
            </a:bodyPr>
            <a:lstStyle/>
            <a:p>
              <a:r>
                <a:rPr lang="en-US" sz="2000" dirty="0"/>
                <a:t>Server </a:t>
              </a:r>
            </a:p>
          </p:txBody>
        </p:sp>
        <p:sp>
          <p:nvSpPr>
            <p:cNvPr id="8" name="TextBox 7"/>
            <p:cNvSpPr txBox="1"/>
            <p:nvPr/>
          </p:nvSpPr>
          <p:spPr>
            <a:xfrm>
              <a:off x="5615512" y="3386940"/>
              <a:ext cx="610427" cy="362675"/>
            </a:xfrm>
            <a:prstGeom prst="rect">
              <a:avLst/>
            </a:prstGeom>
            <a:noFill/>
          </p:spPr>
          <p:txBody>
            <a:bodyPr wrap="none" rtlCol="0">
              <a:spAutoFit/>
            </a:bodyPr>
            <a:lstStyle/>
            <a:p>
              <a:r>
                <a:rPr lang="en-US" sz="2000" dirty="0"/>
                <a:t>Switch</a:t>
              </a:r>
            </a:p>
          </p:txBody>
        </p:sp>
        <p:sp>
          <p:nvSpPr>
            <p:cNvPr id="9" name="TextBox 8"/>
            <p:cNvSpPr txBox="1"/>
            <p:nvPr/>
          </p:nvSpPr>
          <p:spPr>
            <a:xfrm>
              <a:off x="7906917" y="2727305"/>
              <a:ext cx="599408" cy="362675"/>
            </a:xfrm>
            <a:prstGeom prst="rect">
              <a:avLst/>
            </a:prstGeom>
            <a:noFill/>
          </p:spPr>
          <p:txBody>
            <a:bodyPr wrap="none" rtlCol="0">
              <a:spAutoFit/>
            </a:bodyPr>
            <a:lstStyle/>
            <a:p>
              <a:r>
                <a:rPr lang="en-US" sz="2000" dirty="0"/>
                <a:t>Server</a:t>
              </a:r>
            </a:p>
          </p:txBody>
        </p:sp>
        <p:sp>
          <p:nvSpPr>
            <p:cNvPr id="10" name="Rounded Rectangle 9"/>
            <p:cNvSpPr/>
            <p:nvPr/>
          </p:nvSpPr>
          <p:spPr>
            <a:xfrm>
              <a:off x="3315284" y="3250408"/>
              <a:ext cx="796551" cy="5500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CPU</a:t>
              </a:r>
            </a:p>
          </p:txBody>
        </p:sp>
        <p:sp>
          <p:nvSpPr>
            <p:cNvPr id="11" name="Rounded Rectangle 10"/>
            <p:cNvSpPr/>
            <p:nvPr/>
          </p:nvSpPr>
          <p:spPr>
            <a:xfrm>
              <a:off x="7906917" y="3250407"/>
              <a:ext cx="796551" cy="5500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CPU</a:t>
              </a:r>
            </a:p>
          </p:txBody>
        </p:sp>
        <p:sp>
          <p:nvSpPr>
            <p:cNvPr id="12" name="Rounded Rectangle 11"/>
            <p:cNvSpPr/>
            <p:nvPr/>
          </p:nvSpPr>
          <p:spPr>
            <a:xfrm>
              <a:off x="3315284" y="4054079"/>
              <a:ext cx="796551" cy="55006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000" dirty="0"/>
                <a:t>NIC       </a:t>
              </a:r>
            </a:p>
          </p:txBody>
        </p:sp>
        <p:sp>
          <p:nvSpPr>
            <p:cNvPr id="13" name="Rounded Rectangle 12"/>
            <p:cNvSpPr/>
            <p:nvPr/>
          </p:nvSpPr>
          <p:spPr>
            <a:xfrm>
              <a:off x="7906917" y="4011217"/>
              <a:ext cx="796551" cy="55006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000" dirty="0"/>
                <a:t> NIC</a:t>
              </a:r>
            </a:p>
          </p:txBody>
        </p:sp>
        <p:sp>
          <p:nvSpPr>
            <p:cNvPr id="14" name="Rectangle 13"/>
            <p:cNvSpPr/>
            <p:nvPr/>
          </p:nvSpPr>
          <p:spPr>
            <a:xfrm>
              <a:off x="3841272" y="4144058"/>
              <a:ext cx="270563" cy="21788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dirty="0"/>
                <a:t>PHY</a:t>
              </a:r>
            </a:p>
          </p:txBody>
        </p:sp>
        <p:sp>
          <p:nvSpPr>
            <p:cNvPr id="15" name="Rectangle 14"/>
            <p:cNvSpPr/>
            <p:nvPr/>
          </p:nvSpPr>
          <p:spPr>
            <a:xfrm>
              <a:off x="5170884" y="4098906"/>
              <a:ext cx="323184" cy="28378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dirty="0"/>
                <a:t>PHY</a:t>
              </a:r>
            </a:p>
          </p:txBody>
        </p:sp>
        <p:sp>
          <p:nvSpPr>
            <p:cNvPr id="16" name="Rectangle 15"/>
            <p:cNvSpPr/>
            <p:nvPr/>
          </p:nvSpPr>
          <p:spPr>
            <a:xfrm>
              <a:off x="6446045" y="4098906"/>
              <a:ext cx="314325" cy="28378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dirty="0"/>
                <a:t>PHY</a:t>
              </a:r>
            </a:p>
          </p:txBody>
        </p:sp>
        <p:sp>
          <p:nvSpPr>
            <p:cNvPr id="17" name="Rectangle 16"/>
            <p:cNvSpPr/>
            <p:nvPr/>
          </p:nvSpPr>
          <p:spPr>
            <a:xfrm>
              <a:off x="7899775" y="4098907"/>
              <a:ext cx="262487" cy="2944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000" dirty="0"/>
                <a:t>PHY</a:t>
              </a:r>
            </a:p>
          </p:txBody>
        </p:sp>
        <p:sp>
          <p:nvSpPr>
            <p:cNvPr id="18" name="Rectangle 17"/>
            <p:cNvSpPr/>
            <p:nvPr/>
          </p:nvSpPr>
          <p:spPr>
            <a:xfrm>
              <a:off x="5615513" y="4099710"/>
              <a:ext cx="659081" cy="28298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000"/>
            </a:p>
          </p:txBody>
        </p:sp>
        <p:cxnSp>
          <p:nvCxnSpPr>
            <p:cNvPr id="22" name="Straight Connector 21"/>
            <p:cNvCxnSpPr/>
            <p:nvPr/>
          </p:nvCxnSpPr>
          <p:spPr>
            <a:xfrm>
              <a:off x="5739673" y="4098906"/>
              <a:ext cx="0" cy="2837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853973" y="4098905"/>
              <a:ext cx="0" cy="2837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965626" y="4109620"/>
              <a:ext cx="0" cy="283784"/>
            </a:xfrm>
            <a:prstGeom prst="line">
              <a:avLst/>
            </a:prstGeom>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5651414" y="3694400"/>
              <a:ext cx="818735" cy="2508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CPU</a:t>
              </a:r>
            </a:p>
          </p:txBody>
        </p:sp>
        <p:sp>
          <p:nvSpPr>
            <p:cNvPr id="27" name="TextBox 26"/>
            <p:cNvSpPr txBox="1"/>
            <p:nvPr/>
          </p:nvSpPr>
          <p:spPr>
            <a:xfrm>
              <a:off x="5686584" y="4360586"/>
              <a:ext cx="690570" cy="362675"/>
            </a:xfrm>
            <a:prstGeom prst="rect">
              <a:avLst/>
            </a:prstGeom>
            <a:noFill/>
          </p:spPr>
          <p:txBody>
            <a:bodyPr wrap="none" rtlCol="0">
              <a:spAutoFit/>
            </a:bodyPr>
            <a:lstStyle/>
            <a:p>
              <a:r>
                <a:rPr lang="en-US" sz="2000" dirty="0"/>
                <a:t>Queues</a:t>
              </a:r>
            </a:p>
          </p:txBody>
        </p:sp>
        <p:cxnSp>
          <p:nvCxnSpPr>
            <p:cNvPr id="30" name="Straight Arrow Connector 29"/>
            <p:cNvCxnSpPr>
              <a:stCxn id="28" idx="1"/>
              <a:endCxn id="10" idx="0"/>
            </p:cNvCxnSpPr>
            <p:nvPr/>
          </p:nvCxnSpPr>
          <p:spPr>
            <a:xfrm flipH="1">
              <a:off x="3713559" y="1963753"/>
              <a:ext cx="1990181" cy="128665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p:cNvCxnSpPr>
              <a:stCxn id="28" idx="3"/>
              <a:endCxn id="11" idx="0"/>
            </p:cNvCxnSpPr>
            <p:nvPr/>
          </p:nvCxnSpPr>
          <p:spPr>
            <a:xfrm>
              <a:off x="6127496" y="1963752"/>
              <a:ext cx="2177696" cy="128665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8" name="Rectangle 27"/>
            <p:cNvSpPr/>
            <p:nvPr/>
          </p:nvSpPr>
          <p:spPr>
            <a:xfrm>
              <a:off x="5608608" y="1791471"/>
              <a:ext cx="570854" cy="34456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a:solidFill>
                    <a:schemeClr val="tx1"/>
                  </a:solidFill>
                </a:rPr>
                <a:t>NTP</a:t>
              </a:r>
            </a:p>
          </p:txBody>
        </p:sp>
        <p:cxnSp>
          <p:nvCxnSpPr>
            <p:cNvPr id="37" name="Straight Arrow Connector 36"/>
            <p:cNvCxnSpPr>
              <a:stCxn id="39" idx="1"/>
              <a:endCxn id="12" idx="0"/>
            </p:cNvCxnSpPr>
            <p:nvPr/>
          </p:nvCxnSpPr>
          <p:spPr>
            <a:xfrm flipH="1">
              <a:off x="3713559" y="2704890"/>
              <a:ext cx="2026115" cy="13491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8" name="Straight Arrow Connector 37"/>
            <p:cNvCxnSpPr>
              <a:stCxn id="39" idx="3"/>
            </p:cNvCxnSpPr>
            <p:nvPr/>
          </p:nvCxnSpPr>
          <p:spPr>
            <a:xfrm>
              <a:off x="6163430" y="2704890"/>
              <a:ext cx="2177696" cy="128665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9" name="Rectangle 38"/>
            <p:cNvSpPr/>
            <p:nvPr/>
          </p:nvSpPr>
          <p:spPr>
            <a:xfrm>
              <a:off x="5661117" y="2532609"/>
              <a:ext cx="561510" cy="34456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dirty="0">
                  <a:solidFill>
                    <a:schemeClr val="tx1"/>
                  </a:solidFill>
                </a:rPr>
                <a:t>PTP</a:t>
              </a:r>
            </a:p>
          </p:txBody>
        </p:sp>
        <p:sp>
          <p:nvSpPr>
            <p:cNvPr id="41" name="TextBox 40"/>
            <p:cNvSpPr txBox="1"/>
            <p:nvPr/>
          </p:nvSpPr>
          <p:spPr>
            <a:xfrm>
              <a:off x="6275641" y="1782012"/>
              <a:ext cx="1029761" cy="362675"/>
            </a:xfrm>
            <a:prstGeom prst="rect">
              <a:avLst/>
            </a:prstGeom>
            <a:noFill/>
          </p:spPr>
          <p:txBody>
            <a:bodyPr wrap="none" rtlCol="0">
              <a:spAutoFit/>
            </a:bodyPr>
            <a:lstStyle/>
            <a:p>
              <a:r>
                <a:rPr lang="en-US" sz="2000" dirty="0"/>
                <a:t>milliseconds</a:t>
              </a:r>
            </a:p>
          </p:txBody>
        </p:sp>
        <p:sp>
          <p:nvSpPr>
            <p:cNvPr id="42" name="TextBox 41"/>
            <p:cNvSpPr txBox="1"/>
            <p:nvPr/>
          </p:nvSpPr>
          <p:spPr>
            <a:xfrm>
              <a:off x="6264765" y="2513729"/>
              <a:ext cx="1177904" cy="362675"/>
            </a:xfrm>
            <a:prstGeom prst="rect">
              <a:avLst/>
            </a:prstGeom>
            <a:noFill/>
          </p:spPr>
          <p:txBody>
            <a:bodyPr wrap="none" rtlCol="0">
              <a:spAutoFit/>
            </a:bodyPr>
            <a:lstStyle/>
            <a:p>
              <a:r>
                <a:rPr lang="en-US" sz="2000" dirty="0"/>
                <a:t>10s of ns to us</a:t>
              </a:r>
            </a:p>
          </p:txBody>
        </p:sp>
        <p:sp>
          <p:nvSpPr>
            <p:cNvPr id="43" name="TextBox 42"/>
            <p:cNvSpPr txBox="1"/>
            <p:nvPr/>
          </p:nvSpPr>
          <p:spPr>
            <a:xfrm>
              <a:off x="3115928" y="5140059"/>
              <a:ext cx="3687253" cy="418471"/>
            </a:xfrm>
            <a:prstGeom prst="rect">
              <a:avLst/>
            </a:prstGeom>
            <a:noFill/>
          </p:spPr>
          <p:txBody>
            <a:bodyPr wrap="none" rtlCol="0">
              <a:spAutoFit/>
            </a:bodyPr>
            <a:lstStyle/>
            <a:p>
              <a:r>
                <a:rPr lang="en-US" sz="2400" dirty="0"/>
                <a:t>Network Delays &amp; Jitter affect accuracy!!</a:t>
              </a:r>
            </a:p>
          </p:txBody>
        </p:sp>
        <p:cxnSp>
          <p:nvCxnSpPr>
            <p:cNvPr id="45" name="Straight Connector 44"/>
            <p:cNvCxnSpPr>
              <a:endCxn id="15" idx="1"/>
            </p:cNvCxnSpPr>
            <p:nvPr/>
          </p:nvCxnSpPr>
          <p:spPr>
            <a:xfrm flipV="1">
              <a:off x="4118978" y="4240798"/>
              <a:ext cx="1051907" cy="10714"/>
            </a:xfrm>
            <a:prstGeom prst="line">
              <a:avLst/>
            </a:prstGeom>
          </p:spPr>
          <p:style>
            <a:lnRef idx="2">
              <a:schemeClr val="accent3"/>
            </a:lnRef>
            <a:fillRef idx="0">
              <a:schemeClr val="accent3"/>
            </a:fillRef>
            <a:effectRef idx="1">
              <a:schemeClr val="accent3"/>
            </a:effectRef>
            <a:fontRef idx="minor">
              <a:schemeClr val="tx1"/>
            </a:fontRef>
          </p:style>
        </p:cxnSp>
        <p:cxnSp>
          <p:nvCxnSpPr>
            <p:cNvPr id="46" name="Straight Connector 45"/>
            <p:cNvCxnSpPr>
              <a:endCxn id="17" idx="1"/>
            </p:cNvCxnSpPr>
            <p:nvPr/>
          </p:nvCxnSpPr>
          <p:spPr>
            <a:xfrm>
              <a:off x="6779920" y="4244369"/>
              <a:ext cx="1119854" cy="1787"/>
            </a:xfrm>
            <a:prstGeom prst="line">
              <a:avLst/>
            </a:prstGeom>
          </p:spPr>
          <p:style>
            <a:lnRef idx="2">
              <a:schemeClr val="accent3"/>
            </a:lnRef>
            <a:fillRef idx="0">
              <a:schemeClr val="accent3"/>
            </a:fillRef>
            <a:effectRef idx="1">
              <a:schemeClr val="accent3"/>
            </a:effectRef>
            <a:fontRef idx="minor">
              <a:schemeClr val="tx1"/>
            </a:fontRef>
          </p:style>
        </p:cxnSp>
        <p:sp>
          <p:nvSpPr>
            <p:cNvPr id="49" name="TextBox 48"/>
            <p:cNvSpPr txBox="1"/>
            <p:nvPr/>
          </p:nvSpPr>
          <p:spPr>
            <a:xfrm>
              <a:off x="3109913" y="5565894"/>
              <a:ext cx="3768295" cy="418471"/>
            </a:xfrm>
            <a:prstGeom prst="rect">
              <a:avLst/>
            </a:prstGeom>
            <a:noFill/>
          </p:spPr>
          <p:txBody>
            <a:bodyPr wrap="none" rtlCol="0">
              <a:spAutoFit/>
            </a:bodyPr>
            <a:lstStyle/>
            <a:p>
              <a:r>
                <a:rPr lang="en-US" sz="2400" dirty="0"/>
                <a:t>Clock Drifts </a:t>
              </a:r>
              <a:r>
                <a:rPr lang="en-US" sz="2400" dirty="0" err="1"/>
                <a:t>upto</a:t>
              </a:r>
              <a:r>
                <a:rPr lang="en-US" sz="2400" dirty="0"/>
                <a:t> 30µs/sec [HUYGENS ’18]</a:t>
              </a:r>
            </a:p>
          </p:txBody>
        </p:sp>
      </p:grpSp>
    </p:spTree>
    <p:extLst>
      <p:ext uri="{BB962C8B-B14F-4D97-AF65-F5344CB8AC3E}">
        <p14:creationId xmlns:p14="http://schemas.microsoft.com/office/powerpoint/2010/main" val="3462101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0894F6-4965-4B44-B840-804F10F53BBC}" type="slidenum">
              <a:rPr lang="en-US" smtClean="0"/>
              <a:t>11</a:t>
            </a:fld>
            <a:endParaRPr lang="en-US"/>
          </a:p>
        </p:txBody>
      </p:sp>
      <p:pic>
        <p:nvPicPr>
          <p:cNvPr id="6" name="Picture 5"/>
          <p:cNvPicPr>
            <a:picLocks noChangeAspect="1"/>
          </p:cNvPicPr>
          <p:nvPr/>
        </p:nvPicPr>
        <p:blipFill>
          <a:blip r:embed="rId2"/>
          <a:stretch>
            <a:fillRect/>
          </a:stretch>
        </p:blipFill>
        <p:spPr>
          <a:xfrm>
            <a:off x="189408" y="1433946"/>
            <a:ext cx="11647688" cy="3107196"/>
          </a:xfrm>
          <a:prstGeom prst="rect">
            <a:avLst/>
          </a:prstGeom>
        </p:spPr>
      </p:pic>
      <p:sp>
        <p:nvSpPr>
          <p:cNvPr id="7" name="Rectangle 6"/>
          <p:cNvSpPr/>
          <p:nvPr/>
        </p:nvSpPr>
        <p:spPr>
          <a:xfrm>
            <a:off x="407122" y="163690"/>
            <a:ext cx="10946677" cy="769441"/>
          </a:xfrm>
          <a:prstGeom prst="rect">
            <a:avLst/>
          </a:prstGeom>
        </p:spPr>
        <p:txBody>
          <a:bodyPr wrap="square">
            <a:spAutoFit/>
          </a:bodyPr>
          <a:lstStyle/>
          <a:p>
            <a:r>
              <a:rPr lang="en-SG" sz="4400" dirty="0">
                <a:solidFill>
                  <a:srgbClr val="0070C0"/>
                </a:solidFill>
              </a:rPr>
              <a:t>DPTP (Time Synchronization in the </a:t>
            </a:r>
            <a:r>
              <a:rPr lang="en-SG" sz="4400" dirty="0" err="1">
                <a:solidFill>
                  <a:srgbClr val="0070C0"/>
                </a:solidFill>
              </a:rPr>
              <a:t>Dataplane</a:t>
            </a:r>
            <a:r>
              <a:rPr lang="en-SG" sz="4400" dirty="0">
                <a:solidFill>
                  <a:srgbClr val="0070C0"/>
                </a:solidFill>
              </a:rPr>
              <a:t>)</a:t>
            </a:r>
          </a:p>
        </p:txBody>
      </p:sp>
      <p:sp>
        <p:nvSpPr>
          <p:cNvPr id="3" name="TextBox 2"/>
          <p:cNvSpPr txBox="1"/>
          <p:nvPr/>
        </p:nvSpPr>
        <p:spPr>
          <a:xfrm>
            <a:off x="790299" y="5284491"/>
            <a:ext cx="10771367" cy="954107"/>
          </a:xfrm>
          <a:prstGeom prst="rect">
            <a:avLst/>
          </a:prstGeom>
          <a:noFill/>
        </p:spPr>
        <p:txBody>
          <a:bodyPr wrap="square" rtlCol="0">
            <a:spAutoFit/>
          </a:bodyPr>
          <a:lstStyle/>
          <a:p>
            <a:r>
              <a:rPr lang="en-US" sz="2800" dirty="0"/>
              <a:t>Plus: High Precision Hardware Timestamps in the Processing Pipeline</a:t>
            </a:r>
          </a:p>
          <a:p>
            <a:r>
              <a:rPr lang="en-US" sz="2800" dirty="0"/>
              <a:t>Challenges: But there are lots of details to manage! </a:t>
            </a:r>
            <a:endParaRPr lang="en-SG" sz="2800" dirty="0"/>
          </a:p>
        </p:txBody>
      </p:sp>
    </p:spTree>
    <p:extLst>
      <p:ext uri="{BB962C8B-B14F-4D97-AF65-F5344CB8AC3E}">
        <p14:creationId xmlns:p14="http://schemas.microsoft.com/office/powerpoint/2010/main" val="2612811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0894F6-4965-4B44-B840-804F10F53BBC}" type="slidenum">
              <a:rPr lang="en-US" smtClean="0"/>
              <a:t>12</a:t>
            </a:fld>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86365" y="609600"/>
            <a:ext cx="7746999" cy="4648200"/>
          </a:xfrm>
        </p:spPr>
      </p:pic>
      <p:sp>
        <p:nvSpPr>
          <p:cNvPr id="8" name="Rectangle 7"/>
          <p:cNvSpPr/>
          <p:nvPr/>
        </p:nvSpPr>
        <p:spPr>
          <a:xfrm>
            <a:off x="2220777" y="5592540"/>
            <a:ext cx="8188210" cy="461665"/>
          </a:xfrm>
          <a:prstGeom prst="rect">
            <a:avLst/>
          </a:prstGeom>
        </p:spPr>
        <p:txBody>
          <a:bodyPr wrap="square">
            <a:spAutoFit/>
          </a:bodyPr>
          <a:lstStyle/>
          <a:p>
            <a:r>
              <a:rPr lang="en-SG" sz="2400" dirty="0">
                <a:latin typeface="LinLibertineT"/>
              </a:rPr>
              <a:t>Line-rate traffic along the direction of the response packet.</a:t>
            </a:r>
            <a:endParaRPr lang="en-SG" sz="2400" dirty="0"/>
          </a:p>
        </p:txBody>
      </p:sp>
    </p:spTree>
    <p:extLst>
      <p:ext uri="{BB962C8B-B14F-4D97-AF65-F5344CB8AC3E}">
        <p14:creationId xmlns:p14="http://schemas.microsoft.com/office/powerpoint/2010/main" val="647566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标题 1"/>
          <p:cNvSpPr txBox="1">
            <a:spLocks noGrp="1"/>
          </p:cNvSpPr>
          <p:nvPr>
            <p:ph type="title"/>
          </p:nvPr>
        </p:nvSpPr>
        <p:spPr>
          <a:xfrm>
            <a:off x="200301" y="34044"/>
            <a:ext cx="11991691" cy="1326059"/>
          </a:xfrm>
        </p:spPr>
        <p:txBody>
          <a:bodyPr>
            <a:normAutofit/>
          </a:bodyPr>
          <a:lstStyle/>
          <a:p>
            <a:pPr eaLnBrk="1" hangingPunct="1"/>
            <a:r>
              <a:rPr lang="en-US" altLang="zh-CN" sz="3600" dirty="0">
                <a:solidFill>
                  <a:srgbClr val="0070C0"/>
                </a:solidFill>
                <a:latin typeface="Arial" charset="0"/>
                <a:ea typeface="DengXian Light" pitchFamily="2" charset="-122"/>
                <a:cs typeface="Arial" charset="0"/>
                <a:sym typeface="Arial" charset="0"/>
              </a:rPr>
              <a:t>Link failure management (ICNP 2019, SIGCOMM 2023)</a:t>
            </a:r>
          </a:p>
        </p:txBody>
      </p:sp>
      <p:sp>
        <p:nvSpPr>
          <p:cNvPr id="2" name="文本框 1"/>
          <p:cNvSpPr txBox="1"/>
          <p:nvPr/>
        </p:nvSpPr>
        <p:spPr>
          <a:xfrm>
            <a:off x="4327922" y="1283494"/>
            <a:ext cx="3107531" cy="367952"/>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Link</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failure</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management</a:t>
            </a:r>
            <a:endParaRPr lang="zh-CN" altLang="en-US" sz="1969" kern="0" dirty="0">
              <a:latin typeface="Arial" panose="020B0604020202020204" pitchFamily="34" charset="0"/>
              <a:ea typeface="DengXian"/>
              <a:cs typeface="Arial" panose="020B0604020202020204" pitchFamily="34" charset="0"/>
              <a:sym typeface="DengXian"/>
            </a:endParaRPr>
          </a:p>
        </p:txBody>
      </p:sp>
      <p:cxnSp>
        <p:nvCxnSpPr>
          <p:cNvPr id="4" name="直线连接符 3"/>
          <p:cNvCxnSpPr>
            <a:stCxn id="2" idx="2"/>
          </p:cNvCxnSpPr>
          <p:nvPr/>
        </p:nvCxnSpPr>
        <p:spPr>
          <a:xfrm>
            <a:off x="5881688" y="1651446"/>
            <a:ext cx="0" cy="401117"/>
          </a:xfrm>
          <a:prstGeom prst="line">
            <a:avLst/>
          </a:prstGeom>
          <a:ln w="38100"/>
        </p:spPr>
        <p:style>
          <a:lnRef idx="1">
            <a:schemeClr val="dk1"/>
          </a:lnRef>
          <a:fillRef idx="0">
            <a:schemeClr val="dk1"/>
          </a:fillRef>
          <a:effectRef idx="0">
            <a:schemeClr val="dk1"/>
          </a:effectRef>
          <a:fontRef idx="minor">
            <a:schemeClr val="tx1"/>
          </a:fontRef>
        </p:style>
      </p:cxnSp>
      <p:cxnSp>
        <p:nvCxnSpPr>
          <p:cNvPr id="6" name="直线连接符 5"/>
          <p:cNvCxnSpPr/>
          <p:nvPr/>
        </p:nvCxnSpPr>
        <p:spPr>
          <a:xfrm flipH="1">
            <a:off x="3261941" y="2052563"/>
            <a:ext cx="261974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直线连接符 10"/>
          <p:cNvCxnSpPr/>
          <p:nvPr/>
        </p:nvCxnSpPr>
        <p:spPr>
          <a:xfrm>
            <a:off x="3279090" y="2052564"/>
            <a:ext cx="0" cy="400720"/>
          </a:xfrm>
          <a:prstGeom prst="line">
            <a:avLst/>
          </a:prstGeom>
          <a:ln w="38100"/>
        </p:spPr>
        <p:style>
          <a:lnRef idx="1">
            <a:schemeClr val="dk1"/>
          </a:lnRef>
          <a:fillRef idx="0">
            <a:schemeClr val="dk1"/>
          </a:fillRef>
          <a:effectRef idx="0">
            <a:schemeClr val="dk1"/>
          </a:effectRef>
          <a:fontRef idx="minor">
            <a:schemeClr val="tx1"/>
          </a:fontRef>
        </p:style>
      </p:cxnSp>
      <p:sp>
        <p:nvSpPr>
          <p:cNvPr id="12" name="文本框 11"/>
          <p:cNvSpPr txBox="1"/>
          <p:nvPr/>
        </p:nvSpPr>
        <p:spPr>
          <a:xfrm>
            <a:off x="2320975" y="2404170"/>
            <a:ext cx="2006947" cy="974015"/>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Link</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failure</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detection</a:t>
            </a:r>
          </a:p>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(e.g.,</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F10)</a:t>
            </a:r>
            <a:endParaRPr lang="zh-CN" altLang="en-US" sz="1969" kern="0" dirty="0">
              <a:latin typeface="Arial" panose="020B0604020202020204" pitchFamily="34" charset="0"/>
              <a:ea typeface="DengXian"/>
              <a:cs typeface="Arial" panose="020B0604020202020204" pitchFamily="34" charset="0"/>
              <a:sym typeface="DengXian"/>
            </a:endParaRPr>
          </a:p>
        </p:txBody>
      </p:sp>
      <p:cxnSp>
        <p:nvCxnSpPr>
          <p:cNvPr id="13" name="直线连接符 12"/>
          <p:cNvCxnSpPr/>
          <p:nvPr/>
        </p:nvCxnSpPr>
        <p:spPr>
          <a:xfrm>
            <a:off x="5881688" y="2052564"/>
            <a:ext cx="0" cy="400720"/>
          </a:xfrm>
          <a:prstGeom prst="line">
            <a:avLst/>
          </a:prstGeom>
          <a:ln w="38100"/>
        </p:spPr>
        <p:style>
          <a:lnRef idx="1">
            <a:schemeClr val="dk1"/>
          </a:lnRef>
          <a:fillRef idx="0">
            <a:schemeClr val="dk1"/>
          </a:fillRef>
          <a:effectRef idx="0">
            <a:schemeClr val="dk1"/>
          </a:effectRef>
          <a:fontRef idx="minor">
            <a:schemeClr val="tx1"/>
          </a:fontRef>
        </p:style>
      </p:cxnSp>
      <p:cxnSp>
        <p:nvCxnSpPr>
          <p:cNvPr id="14" name="直线连接符 13"/>
          <p:cNvCxnSpPr>
            <a:cxnSpLocks/>
          </p:cNvCxnSpPr>
          <p:nvPr/>
        </p:nvCxnSpPr>
        <p:spPr>
          <a:xfrm flipH="1">
            <a:off x="4571257" y="3246352"/>
            <a:ext cx="1309315" cy="6697"/>
          </a:xfrm>
          <a:prstGeom prst="line">
            <a:avLst/>
          </a:prstGeom>
          <a:ln w="38100"/>
        </p:spPr>
        <p:style>
          <a:lnRef idx="1">
            <a:schemeClr val="dk1"/>
          </a:lnRef>
          <a:fillRef idx="0">
            <a:schemeClr val="dk1"/>
          </a:fillRef>
          <a:effectRef idx="0">
            <a:schemeClr val="dk1"/>
          </a:effectRef>
          <a:fontRef idx="minor">
            <a:schemeClr val="tx1"/>
          </a:fontRef>
        </p:style>
      </p:cxnSp>
      <p:cxnSp>
        <p:nvCxnSpPr>
          <p:cNvPr id="15" name="直线连接符 14"/>
          <p:cNvCxnSpPr/>
          <p:nvPr/>
        </p:nvCxnSpPr>
        <p:spPr>
          <a:xfrm>
            <a:off x="4571257" y="3231840"/>
            <a:ext cx="0" cy="401836"/>
          </a:xfrm>
          <a:prstGeom prst="line">
            <a:avLst/>
          </a:prstGeom>
          <a:ln w="38100"/>
        </p:spPr>
        <p:style>
          <a:lnRef idx="1">
            <a:schemeClr val="dk1"/>
          </a:lnRef>
          <a:fillRef idx="0">
            <a:schemeClr val="dk1"/>
          </a:fillRef>
          <a:effectRef idx="0">
            <a:schemeClr val="dk1"/>
          </a:effectRef>
          <a:fontRef idx="minor">
            <a:schemeClr val="tx1"/>
          </a:fontRef>
        </p:style>
      </p:cxnSp>
      <p:sp>
        <p:nvSpPr>
          <p:cNvPr id="16" name="文本框 15"/>
          <p:cNvSpPr txBox="1"/>
          <p:nvPr/>
        </p:nvSpPr>
        <p:spPr>
          <a:xfrm>
            <a:off x="4915049" y="2429843"/>
            <a:ext cx="2006947" cy="367952"/>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Route</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recovery</a:t>
            </a:r>
          </a:p>
        </p:txBody>
      </p:sp>
      <p:cxnSp>
        <p:nvCxnSpPr>
          <p:cNvPr id="17" name="直线连接符 16"/>
          <p:cNvCxnSpPr/>
          <p:nvPr/>
        </p:nvCxnSpPr>
        <p:spPr>
          <a:xfrm>
            <a:off x="5881688" y="2846190"/>
            <a:ext cx="0" cy="400719"/>
          </a:xfrm>
          <a:prstGeom prst="line">
            <a:avLst/>
          </a:prstGeom>
          <a:ln w="38100"/>
        </p:spPr>
        <p:style>
          <a:lnRef idx="1">
            <a:schemeClr val="dk1"/>
          </a:lnRef>
          <a:fillRef idx="0">
            <a:schemeClr val="dk1"/>
          </a:fillRef>
          <a:effectRef idx="0">
            <a:schemeClr val="dk1"/>
          </a:effectRef>
          <a:fontRef idx="minor">
            <a:schemeClr val="tx1"/>
          </a:fontRef>
        </p:style>
      </p:cxnSp>
      <p:cxnSp>
        <p:nvCxnSpPr>
          <p:cNvPr id="18" name="直线连接符 17"/>
          <p:cNvCxnSpPr/>
          <p:nvPr/>
        </p:nvCxnSpPr>
        <p:spPr>
          <a:xfrm>
            <a:off x="7191003" y="3232399"/>
            <a:ext cx="0" cy="400719"/>
          </a:xfrm>
          <a:prstGeom prst="line">
            <a:avLst/>
          </a:prstGeom>
          <a:ln w="38100"/>
        </p:spPr>
        <p:style>
          <a:lnRef idx="1">
            <a:schemeClr val="dk1"/>
          </a:lnRef>
          <a:fillRef idx="0">
            <a:schemeClr val="dk1"/>
          </a:fillRef>
          <a:effectRef idx="0">
            <a:schemeClr val="dk1"/>
          </a:effectRef>
          <a:fontRef idx="minor">
            <a:schemeClr val="tx1"/>
          </a:fontRef>
        </p:style>
      </p:cxnSp>
      <p:sp>
        <p:nvSpPr>
          <p:cNvPr id="19" name="文本框 18"/>
          <p:cNvSpPr txBox="1"/>
          <p:nvPr/>
        </p:nvSpPr>
        <p:spPr>
          <a:xfrm>
            <a:off x="3567783" y="3570610"/>
            <a:ext cx="2008063" cy="974015"/>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Protection</a:t>
            </a:r>
          </a:p>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(e.g.,</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Conga,</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Hula,</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SPIDER)</a:t>
            </a:r>
          </a:p>
        </p:txBody>
      </p:sp>
      <p:sp>
        <p:nvSpPr>
          <p:cNvPr id="20" name="文本框 19"/>
          <p:cNvSpPr txBox="1"/>
          <p:nvPr/>
        </p:nvSpPr>
        <p:spPr>
          <a:xfrm>
            <a:off x="5976040" y="3570610"/>
            <a:ext cx="2433866" cy="974015"/>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wrap="square"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Restoration</a:t>
            </a:r>
          </a:p>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(e.g.</a:t>
            </a:r>
          </a:p>
          <a:p>
            <a:pPr algn="ctr" hangingPunct="0">
              <a:defRPr/>
            </a:pPr>
            <a:r>
              <a:rPr lang="en-US" altLang="zh-CN" sz="1969" kern="0" dirty="0" err="1">
                <a:latin typeface="Arial" panose="020B0604020202020204" pitchFamily="34" charset="0"/>
                <a:ea typeface="DengXian"/>
                <a:cs typeface="Arial" panose="020B0604020202020204" pitchFamily="34" charset="0"/>
                <a:sym typeface="DengXian"/>
              </a:rPr>
              <a:t>Sharebackup</a:t>
            </a:r>
            <a:r>
              <a:rPr lang="en-US" altLang="zh-CN" sz="1969" kern="0" dirty="0">
                <a:latin typeface="Arial" panose="020B0604020202020204" pitchFamily="34" charset="0"/>
                <a:ea typeface="DengXian"/>
                <a:cs typeface="Arial" panose="020B0604020202020204" pitchFamily="34" charset="0"/>
                <a:sym typeface="DengXian"/>
              </a:rPr>
              <a:t>)</a:t>
            </a:r>
          </a:p>
        </p:txBody>
      </p:sp>
      <p:cxnSp>
        <p:nvCxnSpPr>
          <p:cNvPr id="21" name="直线连接符 20"/>
          <p:cNvCxnSpPr/>
          <p:nvPr/>
        </p:nvCxnSpPr>
        <p:spPr>
          <a:xfrm flipH="1">
            <a:off x="5881688" y="2052563"/>
            <a:ext cx="261974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22" name="直线连接符 21"/>
          <p:cNvCxnSpPr/>
          <p:nvPr/>
        </p:nvCxnSpPr>
        <p:spPr>
          <a:xfrm>
            <a:off x="8501435" y="2052564"/>
            <a:ext cx="0" cy="400720"/>
          </a:xfrm>
          <a:prstGeom prst="line">
            <a:avLst/>
          </a:prstGeom>
          <a:ln w="38100"/>
        </p:spPr>
        <p:style>
          <a:lnRef idx="1">
            <a:schemeClr val="dk1"/>
          </a:lnRef>
          <a:fillRef idx="0">
            <a:schemeClr val="dk1"/>
          </a:fillRef>
          <a:effectRef idx="0">
            <a:schemeClr val="dk1"/>
          </a:effectRef>
          <a:fontRef idx="minor">
            <a:schemeClr val="tx1"/>
          </a:fontRef>
        </p:style>
      </p:cxnSp>
      <p:sp>
        <p:nvSpPr>
          <p:cNvPr id="23" name="文本框 22"/>
          <p:cNvSpPr txBox="1"/>
          <p:nvPr/>
        </p:nvSpPr>
        <p:spPr>
          <a:xfrm>
            <a:off x="7435454" y="2386311"/>
            <a:ext cx="2006947" cy="670983"/>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Packet</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loss</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recovery</a:t>
            </a:r>
          </a:p>
        </p:txBody>
      </p:sp>
      <p:cxnSp>
        <p:nvCxnSpPr>
          <p:cNvPr id="24" name="直线连接符 23"/>
          <p:cNvCxnSpPr/>
          <p:nvPr/>
        </p:nvCxnSpPr>
        <p:spPr>
          <a:xfrm>
            <a:off x="8501435" y="3031481"/>
            <a:ext cx="0" cy="400719"/>
          </a:xfrm>
          <a:prstGeom prst="line">
            <a:avLst/>
          </a:prstGeom>
          <a:ln w="38100"/>
        </p:spPr>
        <p:style>
          <a:lnRef idx="1">
            <a:schemeClr val="dk1"/>
          </a:lnRef>
          <a:fillRef idx="0">
            <a:schemeClr val="dk1"/>
          </a:fillRef>
          <a:effectRef idx="0">
            <a:schemeClr val="dk1"/>
          </a:effectRef>
          <a:fontRef idx="minor">
            <a:schemeClr val="tx1"/>
          </a:fontRef>
        </p:style>
      </p:cxnSp>
      <p:sp>
        <p:nvSpPr>
          <p:cNvPr id="25" name="文本框 24"/>
          <p:cNvSpPr txBox="1"/>
          <p:nvPr/>
        </p:nvSpPr>
        <p:spPr>
          <a:xfrm>
            <a:off x="7435453" y="3389784"/>
            <a:ext cx="2313906" cy="670983"/>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Host-based</a:t>
            </a:r>
          </a:p>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(e.g.,</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TCP)</a:t>
            </a:r>
          </a:p>
        </p:txBody>
      </p:sp>
      <p:cxnSp>
        <p:nvCxnSpPr>
          <p:cNvPr id="26" name="直线连接符 25"/>
          <p:cNvCxnSpPr>
            <a:cxnSpLocks/>
          </p:cNvCxnSpPr>
          <p:nvPr/>
        </p:nvCxnSpPr>
        <p:spPr>
          <a:xfrm flipH="1">
            <a:off x="5881687" y="3246909"/>
            <a:ext cx="1309316" cy="5581"/>
          </a:xfrm>
          <a:prstGeom prst="line">
            <a:avLst/>
          </a:prstGeom>
          <a:ln w="38100"/>
        </p:spPr>
        <p:style>
          <a:lnRef idx="1">
            <a:schemeClr val="dk1"/>
          </a:lnRef>
          <a:fillRef idx="0">
            <a:schemeClr val="dk1"/>
          </a:fillRef>
          <a:effectRef idx="0">
            <a:schemeClr val="dk1"/>
          </a:effectRef>
          <a:fontRef idx="minor">
            <a:schemeClr val="tx1"/>
          </a:fontRef>
        </p:style>
      </p:cxnSp>
      <p:sp>
        <p:nvSpPr>
          <p:cNvPr id="27" name="文本框 26"/>
          <p:cNvSpPr txBox="1"/>
          <p:nvPr/>
        </p:nvSpPr>
        <p:spPr>
          <a:xfrm>
            <a:off x="1593676" y="5109299"/>
            <a:ext cx="9431450" cy="930413"/>
          </a:xfrm>
          <a:prstGeom prst="rect">
            <a:avLst/>
          </a:prstGeom>
          <a:noFill/>
          <a:ln w="25400" cap="flat">
            <a:solidFill>
              <a:srgbClr val="FF0000"/>
            </a:solidFill>
            <a:miter lim="400000"/>
          </a:ln>
        </p:spPr>
        <p:style>
          <a:lnRef idx="0">
            <a:srgbClr val="FFFFFF"/>
          </a:lnRef>
          <a:fillRef idx="0">
            <a:srgbClr val="FFFFFF"/>
          </a:fillRef>
          <a:effectRef idx="0">
            <a:srgbClr val="FFFFFF"/>
          </a:effectRef>
          <a:fontRef idx="none"/>
        </p:style>
        <p:txBody>
          <a:bodyPr wrap="square" lIns="32146" tIns="32146" rIns="32146" bIns="32146">
            <a:spAutoFit/>
          </a:bodyPr>
          <a:lstStyle/>
          <a:p>
            <a:pPr algn="ctr" defTabSz="642915" hangingPunct="0"/>
            <a:r>
              <a:rPr lang="en-US" altLang="zh-CN" sz="2812" dirty="0">
                <a:latin typeface="Arial" charset="0"/>
                <a:cs typeface="Arial" charset="0"/>
                <a:sym typeface="Arial" charset="0"/>
              </a:rPr>
              <a:t>Host-based pkt loss recovery can lead </a:t>
            </a:r>
          </a:p>
          <a:p>
            <a:pPr algn="ctr" defTabSz="642915" hangingPunct="0"/>
            <a:r>
              <a:rPr lang="en-US" altLang="zh-CN" sz="2812" dirty="0">
                <a:latin typeface="Arial" charset="0"/>
                <a:cs typeface="Arial" charset="0"/>
                <a:sym typeface="Arial" charset="0"/>
              </a:rPr>
              <a:t>to much longer flow</a:t>
            </a:r>
            <a:r>
              <a:rPr lang="zh-CN" altLang="en-US" sz="2812" dirty="0">
                <a:latin typeface="Arial" charset="0"/>
                <a:cs typeface="Arial" charset="0"/>
                <a:sym typeface="Arial" charset="0"/>
              </a:rPr>
              <a:t> </a:t>
            </a:r>
            <a:r>
              <a:rPr lang="en-US" altLang="zh-CN" sz="2812" dirty="0">
                <a:latin typeface="Arial" charset="0"/>
                <a:cs typeface="Arial" charset="0"/>
                <a:sym typeface="Arial" charset="0"/>
              </a:rPr>
              <a:t>completion</a:t>
            </a:r>
            <a:r>
              <a:rPr lang="zh-CN" altLang="en-US" sz="2812" dirty="0">
                <a:latin typeface="Arial" charset="0"/>
                <a:cs typeface="Arial" charset="0"/>
                <a:sym typeface="Arial" charset="0"/>
              </a:rPr>
              <a:t> </a:t>
            </a:r>
            <a:r>
              <a:rPr lang="en-US" altLang="zh-CN" sz="2812" dirty="0">
                <a:latin typeface="Arial" charset="0"/>
                <a:cs typeface="Arial" charset="0"/>
                <a:sym typeface="Arial" charset="0"/>
              </a:rPr>
              <a:t>time</a:t>
            </a:r>
            <a:r>
              <a:rPr lang="zh-CN" altLang="en-US" sz="2812" dirty="0">
                <a:latin typeface="Arial" charset="0"/>
                <a:cs typeface="Arial" charset="0"/>
                <a:sym typeface="Arial" charset="0"/>
              </a:rPr>
              <a:t> </a:t>
            </a:r>
            <a:r>
              <a:rPr lang="en-US" altLang="zh-CN" sz="2812" dirty="0">
                <a:latin typeface="Arial" charset="0"/>
                <a:cs typeface="Arial" charset="0"/>
                <a:sym typeface="Arial" charset="0"/>
              </a:rPr>
              <a:t>(FCT) for short flows</a:t>
            </a:r>
          </a:p>
        </p:txBody>
      </p:sp>
      <p:sp>
        <p:nvSpPr>
          <p:cNvPr id="29" name="幻灯片编号占位符 3">
            <a:extLst>
              <a:ext uri="{FF2B5EF4-FFF2-40B4-BE49-F238E27FC236}">
                <a16:creationId xmlns:a16="http://schemas.microsoft.com/office/drawing/2014/main" id="{1B2A02BA-DB8D-EC44-BF07-F478A0887C76}"/>
              </a:ext>
            </a:extLst>
          </p:cNvPr>
          <p:cNvSpPr>
            <a:spLocks noGrp="1"/>
          </p:cNvSpPr>
          <p:nvPr>
            <p:ph type="sldNum" sz="quarter" idx="10"/>
          </p:nvPr>
        </p:nvSpPr>
        <p:spPr>
          <a:xfrm>
            <a:off x="11311713" y="6393847"/>
            <a:ext cx="443285" cy="238307"/>
          </a:xfrm>
        </p:spPr>
        <p:txBody>
          <a:bodyPr/>
          <a:lstStyle/>
          <a:p>
            <a:pPr>
              <a:defRPr/>
            </a:pPr>
            <a:fld id="{E873FAEA-08DD-40ED-BEFD-7763F5B7E0D4}" type="slidenum">
              <a:rPr/>
              <a:pPr>
                <a:defRPr/>
              </a:pPr>
              <a:t>13</a:t>
            </a:fld>
            <a:endParaRPr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
                                        <p:tgtEl>
                                          <p:spTgt spid="4"/>
                                        </p:tgtEl>
                                      </p:cBhvr>
                                    </p:animEffect>
                                  </p:childTnLst>
                                </p:cTn>
                              </p:par>
                            </p:childTnLst>
                          </p:cTn>
                        </p:par>
                        <p:par>
                          <p:cTn id="8" fill="hold">
                            <p:stCondLst>
                              <p:cond delay="200"/>
                            </p:stCondLst>
                            <p:childTnLst>
                              <p:par>
                                <p:cTn id="9" presetID="22" presetClass="entr" presetSubtype="2"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200"/>
                                        <p:tgtEl>
                                          <p:spTgt spid="6"/>
                                        </p:tgtEl>
                                      </p:cBhvr>
                                    </p:animEffect>
                                  </p:childTnLst>
                                </p:cTn>
                              </p:par>
                            </p:childTnLst>
                          </p:cTn>
                        </p:par>
                        <p:par>
                          <p:cTn id="12" fill="hold">
                            <p:stCondLst>
                              <p:cond delay="400"/>
                            </p:stCondLst>
                            <p:childTnLst>
                              <p:par>
                                <p:cTn id="13" presetID="22" presetClass="entr" presetSubtype="1"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200"/>
                                        <p:tgtEl>
                                          <p:spTgt spid="11"/>
                                        </p:tgtEl>
                                      </p:cBhvr>
                                    </p:animEffect>
                                  </p:childTnLst>
                                </p:cTn>
                              </p:par>
                            </p:childTnLst>
                          </p:cTn>
                        </p:par>
                        <p:par>
                          <p:cTn id="16" fill="hold">
                            <p:stCondLst>
                              <p:cond delay="600"/>
                            </p:stCondLst>
                            <p:childTnLst>
                              <p:par>
                                <p:cTn id="17" presetID="1"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200"/>
                                        <p:tgtEl>
                                          <p:spTgt spid="13"/>
                                        </p:tgtEl>
                                      </p:cBhvr>
                                    </p:animEffect>
                                  </p:childTnLst>
                                </p:cTn>
                              </p:par>
                            </p:childTnLst>
                          </p:cTn>
                        </p:par>
                        <p:par>
                          <p:cTn id="24" fill="hold">
                            <p:stCondLst>
                              <p:cond delay="200"/>
                            </p:stCondLst>
                            <p:childTnLst>
                              <p:par>
                                <p:cTn id="25" presetID="22" presetClass="entr" presetSubtype="1"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200"/>
                                        <p:tgtEl>
                                          <p:spTgt spid="16"/>
                                        </p:tgtEl>
                                      </p:cBhvr>
                                    </p:animEffect>
                                  </p:childTnLst>
                                </p:cTn>
                              </p:par>
                            </p:childTnLst>
                          </p:cTn>
                        </p:par>
                        <p:par>
                          <p:cTn id="28" fill="hold">
                            <p:stCondLst>
                              <p:cond delay="400"/>
                            </p:stCondLst>
                            <p:childTnLst>
                              <p:par>
                                <p:cTn id="29" presetID="22" presetClass="entr" presetSubtype="1"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up)">
                                      <p:cBhvr>
                                        <p:cTn id="31" dur="200"/>
                                        <p:tgtEl>
                                          <p:spTgt spid="17"/>
                                        </p:tgtEl>
                                      </p:cBhvr>
                                    </p:animEffect>
                                  </p:childTnLst>
                                </p:cTn>
                              </p:par>
                            </p:childTnLst>
                          </p:cTn>
                        </p:par>
                        <p:par>
                          <p:cTn id="32" fill="hold">
                            <p:stCondLst>
                              <p:cond delay="600"/>
                            </p:stCondLst>
                            <p:childTnLst>
                              <p:par>
                                <p:cTn id="33" presetID="22" presetClass="entr" presetSubtype="2"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right)">
                                      <p:cBhvr>
                                        <p:cTn id="35" dur="200"/>
                                        <p:tgtEl>
                                          <p:spTgt spid="14"/>
                                        </p:tgtEl>
                                      </p:cBhvr>
                                    </p:animEffect>
                                  </p:childTnLst>
                                </p:cTn>
                              </p:par>
                            </p:childTnLst>
                          </p:cTn>
                        </p:par>
                        <p:par>
                          <p:cTn id="36" fill="hold">
                            <p:stCondLst>
                              <p:cond delay="800"/>
                            </p:stCondLst>
                            <p:childTnLst>
                              <p:par>
                                <p:cTn id="37" presetID="1" presetClass="entr" presetSubtype="0"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par>
                          <p:cTn id="39" fill="hold">
                            <p:stCondLst>
                              <p:cond delay="800"/>
                            </p:stCondLst>
                            <p:childTnLst>
                              <p:par>
                                <p:cTn id="40" presetID="22" presetClass="entr" presetSubtype="1"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up)">
                                      <p:cBhvr>
                                        <p:cTn id="42" dur="200"/>
                                        <p:tgtEl>
                                          <p:spTgt spid="19"/>
                                        </p:tgtEl>
                                      </p:cBhvr>
                                    </p:animEffec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left)">
                                      <p:cBhvr>
                                        <p:cTn id="46" dur="200"/>
                                        <p:tgtEl>
                                          <p:spTgt spid="26"/>
                                        </p:tgtEl>
                                      </p:cBhvr>
                                    </p:animEffect>
                                  </p:childTnLst>
                                </p:cTn>
                              </p:par>
                            </p:childTnLst>
                          </p:cTn>
                        </p:par>
                        <p:par>
                          <p:cTn id="47" fill="hold">
                            <p:stCondLst>
                              <p:cond delay="1200"/>
                            </p:stCondLst>
                            <p:childTnLst>
                              <p:par>
                                <p:cTn id="48" presetID="22" presetClass="entr" presetSubtype="1"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up)">
                                      <p:cBhvr>
                                        <p:cTn id="50" dur="200"/>
                                        <p:tgtEl>
                                          <p:spTgt spid="18"/>
                                        </p:tgtEl>
                                      </p:cBhvr>
                                    </p:animEffect>
                                  </p:childTnLst>
                                </p:cTn>
                              </p:par>
                            </p:childTnLst>
                          </p:cTn>
                        </p:par>
                        <p:par>
                          <p:cTn id="51" fill="hold">
                            <p:stCondLst>
                              <p:cond delay="1400"/>
                            </p:stCondLst>
                            <p:childTnLst>
                              <p:par>
                                <p:cTn id="52" presetID="22" presetClass="entr" presetSubtype="1" fill="hold" grpId="0" nodeType="after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wipe(up)">
                                      <p:cBhvr>
                                        <p:cTn id="54" dur="2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left)">
                                      <p:cBhvr>
                                        <p:cTn id="59" dur="200"/>
                                        <p:tgtEl>
                                          <p:spTgt spid="21"/>
                                        </p:tgtEl>
                                      </p:cBhvr>
                                    </p:animEffect>
                                  </p:childTnLst>
                                </p:cTn>
                              </p:par>
                            </p:childTnLst>
                          </p:cTn>
                        </p:par>
                        <p:par>
                          <p:cTn id="60" fill="hold">
                            <p:stCondLst>
                              <p:cond delay="200"/>
                            </p:stCondLst>
                            <p:childTnLst>
                              <p:par>
                                <p:cTn id="61" presetID="22" presetClass="entr" presetSubtype="1" fill="hold"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up)">
                                      <p:cBhvr>
                                        <p:cTn id="63" dur="200"/>
                                        <p:tgtEl>
                                          <p:spTgt spid="22"/>
                                        </p:tgtEl>
                                      </p:cBhvr>
                                    </p:animEffect>
                                  </p:childTnLst>
                                </p:cTn>
                              </p:par>
                            </p:childTnLst>
                          </p:cTn>
                        </p:par>
                        <p:par>
                          <p:cTn id="64" fill="hold">
                            <p:stCondLst>
                              <p:cond delay="400"/>
                            </p:stCondLst>
                            <p:childTnLst>
                              <p:par>
                                <p:cTn id="65" presetID="22" presetClass="entr" presetSubtype="1" fill="hold" grpId="0"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wipe(up)">
                                      <p:cBhvr>
                                        <p:cTn id="67" dur="200"/>
                                        <p:tgtEl>
                                          <p:spTgt spid="23"/>
                                        </p:tgtEl>
                                      </p:cBhvr>
                                    </p:animEffect>
                                  </p:childTnLst>
                                </p:cTn>
                              </p:par>
                            </p:childTnLst>
                          </p:cTn>
                        </p:par>
                        <p:par>
                          <p:cTn id="68" fill="hold">
                            <p:stCondLst>
                              <p:cond delay="600"/>
                            </p:stCondLst>
                            <p:childTnLst>
                              <p:par>
                                <p:cTn id="69" presetID="22" presetClass="entr" presetSubtype="1" fill="hold"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up)">
                                      <p:cBhvr>
                                        <p:cTn id="71" dur="200"/>
                                        <p:tgtEl>
                                          <p:spTgt spid="24"/>
                                        </p:tgtEl>
                                      </p:cBhvr>
                                    </p:animEffect>
                                  </p:childTnLst>
                                </p:cTn>
                              </p:par>
                            </p:childTnLst>
                          </p:cTn>
                        </p:par>
                        <p:par>
                          <p:cTn id="72" fill="hold">
                            <p:stCondLst>
                              <p:cond delay="800"/>
                            </p:stCondLst>
                            <p:childTnLst>
                              <p:par>
                                <p:cTn id="73" presetID="22" presetClass="entr" presetSubtype="1" fill="hold" grpId="0" nodeType="after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wipe(up)">
                                      <p:cBhvr>
                                        <p:cTn id="75" dur="200"/>
                                        <p:tgtEl>
                                          <p:spTgt spid="25"/>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9" grpId="0"/>
      <p:bldP spid="20" grpId="0"/>
      <p:bldP spid="23" grpId="0"/>
      <p:bldP spid="25" grpId="0"/>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标题 1"/>
          <p:cNvSpPr txBox="1">
            <a:spLocks noGrp="1"/>
          </p:cNvSpPr>
          <p:nvPr>
            <p:ph type="title"/>
          </p:nvPr>
        </p:nvSpPr>
        <p:spPr/>
        <p:txBody>
          <a:bodyPr/>
          <a:lstStyle/>
          <a:p>
            <a:pPr eaLnBrk="1" hangingPunct="1"/>
            <a:r>
              <a:rPr lang="en-US" sz="3375" b="1">
                <a:latin typeface="Arial" charset="0"/>
                <a:ea typeface="DengXian Light" pitchFamily="2" charset="-122"/>
                <a:cs typeface="Arial" charset="0"/>
                <a:sym typeface="Arial" charset="0"/>
              </a:rPr>
              <a:t>Our solution: SQR</a:t>
            </a:r>
          </a:p>
        </p:txBody>
      </p:sp>
      <p:sp>
        <p:nvSpPr>
          <p:cNvPr id="5" name="文本框 4"/>
          <p:cNvSpPr txBox="1"/>
          <p:nvPr/>
        </p:nvSpPr>
        <p:spPr>
          <a:xfrm>
            <a:off x="3678287" y="1926580"/>
            <a:ext cx="3107531" cy="367952"/>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Link</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failure</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management</a:t>
            </a:r>
            <a:endParaRPr lang="zh-CN" altLang="en-US" sz="1969" kern="0" dirty="0">
              <a:latin typeface="Arial" panose="020B0604020202020204" pitchFamily="34" charset="0"/>
              <a:ea typeface="DengXian"/>
              <a:cs typeface="Arial" panose="020B0604020202020204" pitchFamily="34" charset="0"/>
              <a:sym typeface="DengXian"/>
            </a:endParaRPr>
          </a:p>
        </p:txBody>
      </p:sp>
      <p:cxnSp>
        <p:nvCxnSpPr>
          <p:cNvPr id="6" name="直线连接符 5"/>
          <p:cNvCxnSpPr>
            <a:stCxn id="5" idx="2"/>
          </p:cNvCxnSpPr>
          <p:nvPr/>
        </p:nvCxnSpPr>
        <p:spPr>
          <a:xfrm>
            <a:off x="5232053" y="2294532"/>
            <a:ext cx="0" cy="401118"/>
          </a:xfrm>
          <a:prstGeom prst="line">
            <a:avLst/>
          </a:prstGeom>
          <a:ln w="38100"/>
        </p:spPr>
        <p:style>
          <a:lnRef idx="1">
            <a:schemeClr val="dk1"/>
          </a:lnRef>
          <a:fillRef idx="0">
            <a:schemeClr val="dk1"/>
          </a:fillRef>
          <a:effectRef idx="0">
            <a:schemeClr val="dk1"/>
          </a:effectRef>
          <a:fontRef idx="minor">
            <a:schemeClr val="tx1"/>
          </a:fontRef>
        </p:style>
      </p:cxnSp>
      <p:cxnSp>
        <p:nvCxnSpPr>
          <p:cNvPr id="7" name="直线连接符 6"/>
          <p:cNvCxnSpPr/>
          <p:nvPr/>
        </p:nvCxnSpPr>
        <p:spPr>
          <a:xfrm flipH="1">
            <a:off x="2612306" y="2695650"/>
            <a:ext cx="261974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直线连接符 7"/>
          <p:cNvCxnSpPr/>
          <p:nvPr/>
        </p:nvCxnSpPr>
        <p:spPr>
          <a:xfrm>
            <a:off x="2601144" y="2695650"/>
            <a:ext cx="0" cy="400719"/>
          </a:xfrm>
          <a:prstGeom prst="line">
            <a:avLst/>
          </a:prstGeom>
          <a:ln w="38100"/>
        </p:spPr>
        <p:style>
          <a:lnRef idx="1">
            <a:schemeClr val="dk1"/>
          </a:lnRef>
          <a:fillRef idx="0">
            <a:schemeClr val="dk1"/>
          </a:fillRef>
          <a:effectRef idx="0">
            <a:schemeClr val="dk1"/>
          </a:effectRef>
          <a:fontRef idx="minor">
            <a:schemeClr val="tx1"/>
          </a:fontRef>
        </p:style>
      </p:cxnSp>
      <p:sp>
        <p:nvSpPr>
          <p:cNvPr id="9" name="文本框 8"/>
          <p:cNvSpPr txBox="1"/>
          <p:nvPr/>
        </p:nvSpPr>
        <p:spPr>
          <a:xfrm>
            <a:off x="1671340" y="3046140"/>
            <a:ext cx="2006947" cy="974015"/>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Link</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failure</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detection</a:t>
            </a:r>
          </a:p>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(e.g.,</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F10)</a:t>
            </a:r>
            <a:endParaRPr lang="zh-CN" altLang="en-US" sz="1969" kern="0" dirty="0">
              <a:latin typeface="Arial" panose="020B0604020202020204" pitchFamily="34" charset="0"/>
              <a:ea typeface="DengXian"/>
              <a:cs typeface="Arial" panose="020B0604020202020204" pitchFamily="34" charset="0"/>
              <a:sym typeface="DengXian"/>
            </a:endParaRPr>
          </a:p>
        </p:txBody>
      </p:sp>
      <p:cxnSp>
        <p:nvCxnSpPr>
          <p:cNvPr id="10" name="直线连接符 9"/>
          <p:cNvCxnSpPr/>
          <p:nvPr/>
        </p:nvCxnSpPr>
        <p:spPr>
          <a:xfrm>
            <a:off x="5232053" y="2695650"/>
            <a:ext cx="0" cy="400719"/>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直线连接符 10"/>
          <p:cNvCxnSpPr/>
          <p:nvPr/>
        </p:nvCxnSpPr>
        <p:spPr>
          <a:xfrm flipH="1">
            <a:off x="3922738" y="3874369"/>
            <a:ext cx="2618631"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 name="直线连接符 11"/>
          <p:cNvCxnSpPr/>
          <p:nvPr/>
        </p:nvCxnSpPr>
        <p:spPr>
          <a:xfrm>
            <a:off x="3922738" y="3874368"/>
            <a:ext cx="0" cy="401836"/>
          </a:xfrm>
          <a:prstGeom prst="line">
            <a:avLst/>
          </a:prstGeom>
          <a:ln w="38100"/>
        </p:spPr>
        <p:style>
          <a:lnRef idx="1">
            <a:schemeClr val="dk1"/>
          </a:lnRef>
          <a:fillRef idx="0">
            <a:schemeClr val="dk1"/>
          </a:fillRef>
          <a:effectRef idx="0">
            <a:schemeClr val="dk1"/>
          </a:effectRef>
          <a:fontRef idx="minor">
            <a:schemeClr val="tx1"/>
          </a:fontRef>
        </p:style>
      </p:cxnSp>
      <p:sp>
        <p:nvSpPr>
          <p:cNvPr id="13" name="文本框 12"/>
          <p:cNvSpPr txBox="1"/>
          <p:nvPr/>
        </p:nvSpPr>
        <p:spPr>
          <a:xfrm>
            <a:off x="4265415" y="3072929"/>
            <a:ext cx="2006947" cy="367952"/>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Route</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recovery</a:t>
            </a:r>
          </a:p>
        </p:txBody>
      </p:sp>
      <p:cxnSp>
        <p:nvCxnSpPr>
          <p:cNvPr id="14" name="直线连接符 13"/>
          <p:cNvCxnSpPr/>
          <p:nvPr/>
        </p:nvCxnSpPr>
        <p:spPr>
          <a:xfrm>
            <a:off x="5232053" y="3473649"/>
            <a:ext cx="0" cy="400720"/>
          </a:xfrm>
          <a:prstGeom prst="line">
            <a:avLst/>
          </a:prstGeom>
          <a:ln w="38100"/>
        </p:spPr>
        <p:style>
          <a:lnRef idx="1">
            <a:schemeClr val="dk1"/>
          </a:lnRef>
          <a:fillRef idx="0">
            <a:schemeClr val="dk1"/>
          </a:fillRef>
          <a:effectRef idx="0">
            <a:schemeClr val="dk1"/>
          </a:effectRef>
          <a:fontRef idx="minor">
            <a:schemeClr val="tx1"/>
          </a:fontRef>
        </p:style>
      </p:cxnSp>
      <p:cxnSp>
        <p:nvCxnSpPr>
          <p:cNvPr id="15" name="直线连接符 14"/>
          <p:cNvCxnSpPr/>
          <p:nvPr/>
        </p:nvCxnSpPr>
        <p:spPr>
          <a:xfrm>
            <a:off x="6541369" y="3868788"/>
            <a:ext cx="0" cy="400720"/>
          </a:xfrm>
          <a:prstGeom prst="line">
            <a:avLst/>
          </a:prstGeom>
          <a:ln w="38100"/>
        </p:spPr>
        <p:style>
          <a:lnRef idx="1">
            <a:schemeClr val="dk1"/>
          </a:lnRef>
          <a:fillRef idx="0">
            <a:schemeClr val="dk1"/>
          </a:fillRef>
          <a:effectRef idx="0">
            <a:schemeClr val="dk1"/>
          </a:effectRef>
          <a:fontRef idx="minor">
            <a:schemeClr val="tx1"/>
          </a:fontRef>
        </p:style>
      </p:cxnSp>
      <p:sp>
        <p:nvSpPr>
          <p:cNvPr id="16" name="文本框 15"/>
          <p:cNvSpPr txBox="1"/>
          <p:nvPr/>
        </p:nvSpPr>
        <p:spPr>
          <a:xfrm>
            <a:off x="2919264" y="4213696"/>
            <a:ext cx="2006947" cy="974015"/>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Protection</a:t>
            </a:r>
          </a:p>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(e.g.,</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Conga,</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Hula,</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SPIDER)</a:t>
            </a:r>
          </a:p>
        </p:txBody>
      </p:sp>
      <p:sp>
        <p:nvSpPr>
          <p:cNvPr id="17" name="文本框 16"/>
          <p:cNvSpPr txBox="1"/>
          <p:nvPr/>
        </p:nvSpPr>
        <p:spPr>
          <a:xfrm>
            <a:off x="5446365" y="4212580"/>
            <a:ext cx="2313906" cy="974015"/>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Restoration</a:t>
            </a:r>
          </a:p>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(e.g.,</a:t>
            </a:r>
            <a:r>
              <a:rPr lang="zh-CN" altLang="en-US" sz="1969" kern="0" dirty="0">
                <a:latin typeface="Arial" panose="020B0604020202020204" pitchFamily="34" charset="0"/>
                <a:ea typeface="DengXian"/>
                <a:cs typeface="Arial" panose="020B0604020202020204" pitchFamily="34" charset="0"/>
                <a:sym typeface="DengXian"/>
              </a:rPr>
              <a:t> </a:t>
            </a:r>
            <a:endParaRPr lang="en-US" altLang="zh-CN" sz="1969" kern="0" dirty="0">
              <a:latin typeface="Arial" panose="020B0604020202020204" pitchFamily="34" charset="0"/>
              <a:ea typeface="DengXian"/>
              <a:cs typeface="Arial" panose="020B0604020202020204" pitchFamily="34" charset="0"/>
              <a:sym typeface="DengXian"/>
            </a:endParaRPr>
          </a:p>
          <a:p>
            <a:pPr algn="ctr" hangingPunct="0">
              <a:defRPr/>
            </a:pPr>
            <a:r>
              <a:rPr lang="en-US" altLang="zh-CN" sz="1969" kern="0" dirty="0" err="1">
                <a:latin typeface="Arial" panose="020B0604020202020204" pitchFamily="34" charset="0"/>
                <a:ea typeface="DengXian"/>
                <a:cs typeface="Arial" panose="020B0604020202020204" pitchFamily="34" charset="0"/>
                <a:sym typeface="DengXian"/>
              </a:rPr>
              <a:t>Sharebackup</a:t>
            </a:r>
            <a:r>
              <a:rPr lang="en-US" altLang="zh-CN" sz="1969" kern="0" dirty="0">
                <a:latin typeface="Arial" panose="020B0604020202020204" pitchFamily="34" charset="0"/>
                <a:ea typeface="DengXian"/>
                <a:cs typeface="Arial" panose="020B0604020202020204" pitchFamily="34" charset="0"/>
                <a:sym typeface="DengXian"/>
              </a:rPr>
              <a:t>)</a:t>
            </a:r>
          </a:p>
        </p:txBody>
      </p:sp>
      <p:cxnSp>
        <p:nvCxnSpPr>
          <p:cNvPr id="18" name="直线连接符 17"/>
          <p:cNvCxnSpPr>
            <a:cxnSpLocks/>
          </p:cNvCxnSpPr>
          <p:nvPr/>
        </p:nvCxnSpPr>
        <p:spPr>
          <a:xfrm flipH="1">
            <a:off x="5232053" y="2695650"/>
            <a:ext cx="322138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9" name="直线连接符 18"/>
          <p:cNvCxnSpPr/>
          <p:nvPr/>
        </p:nvCxnSpPr>
        <p:spPr>
          <a:xfrm>
            <a:off x="8453438" y="2695650"/>
            <a:ext cx="0" cy="400719"/>
          </a:xfrm>
          <a:prstGeom prst="line">
            <a:avLst/>
          </a:prstGeom>
          <a:ln w="38100"/>
        </p:spPr>
        <p:style>
          <a:lnRef idx="1">
            <a:schemeClr val="dk1"/>
          </a:lnRef>
          <a:fillRef idx="0">
            <a:schemeClr val="dk1"/>
          </a:fillRef>
          <a:effectRef idx="0">
            <a:schemeClr val="dk1"/>
          </a:effectRef>
          <a:fontRef idx="minor">
            <a:schemeClr val="tx1"/>
          </a:fontRef>
        </p:style>
      </p:cxnSp>
      <p:sp>
        <p:nvSpPr>
          <p:cNvPr id="20" name="文本框 19"/>
          <p:cNvSpPr txBox="1"/>
          <p:nvPr/>
        </p:nvSpPr>
        <p:spPr>
          <a:xfrm>
            <a:off x="7449965" y="3017119"/>
            <a:ext cx="2006947" cy="670983"/>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Packet</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loss</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recovery</a:t>
            </a:r>
          </a:p>
        </p:txBody>
      </p:sp>
      <p:cxnSp>
        <p:nvCxnSpPr>
          <p:cNvPr id="21" name="直线连接符 20"/>
          <p:cNvCxnSpPr/>
          <p:nvPr/>
        </p:nvCxnSpPr>
        <p:spPr>
          <a:xfrm>
            <a:off x="8459019" y="3619873"/>
            <a:ext cx="0" cy="400719"/>
          </a:xfrm>
          <a:prstGeom prst="line">
            <a:avLst/>
          </a:prstGeom>
          <a:ln w="38100"/>
        </p:spPr>
        <p:style>
          <a:lnRef idx="1">
            <a:schemeClr val="dk1"/>
          </a:lnRef>
          <a:fillRef idx="0">
            <a:schemeClr val="dk1"/>
          </a:fillRef>
          <a:effectRef idx="0">
            <a:schemeClr val="dk1"/>
          </a:effectRef>
          <a:fontRef idx="minor">
            <a:schemeClr val="tx1"/>
          </a:fontRef>
        </p:style>
      </p:cxnSp>
      <p:sp>
        <p:nvSpPr>
          <p:cNvPr id="22" name="文本框 21"/>
          <p:cNvSpPr txBox="1"/>
          <p:nvPr/>
        </p:nvSpPr>
        <p:spPr>
          <a:xfrm>
            <a:off x="7455545" y="4115470"/>
            <a:ext cx="2312789" cy="670983"/>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Host-based</a:t>
            </a:r>
          </a:p>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(e.g.,</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TCP)</a:t>
            </a:r>
          </a:p>
        </p:txBody>
      </p:sp>
      <p:cxnSp>
        <p:nvCxnSpPr>
          <p:cNvPr id="23" name="直线连接符 22"/>
          <p:cNvCxnSpPr>
            <a:cxnSpLocks/>
          </p:cNvCxnSpPr>
          <p:nvPr/>
        </p:nvCxnSpPr>
        <p:spPr>
          <a:xfrm flipH="1">
            <a:off x="7760271" y="4020592"/>
            <a:ext cx="698748" cy="14511"/>
          </a:xfrm>
          <a:prstGeom prst="line">
            <a:avLst/>
          </a:prstGeom>
          <a:ln w="38100"/>
        </p:spPr>
        <p:style>
          <a:lnRef idx="1">
            <a:schemeClr val="dk1"/>
          </a:lnRef>
          <a:fillRef idx="0">
            <a:schemeClr val="dk1"/>
          </a:fillRef>
          <a:effectRef idx="0">
            <a:schemeClr val="dk1"/>
          </a:effectRef>
          <a:fontRef idx="minor">
            <a:schemeClr val="tx1"/>
          </a:fontRef>
        </p:style>
      </p:cxnSp>
      <p:sp>
        <p:nvSpPr>
          <p:cNvPr id="26" name="文本框 25"/>
          <p:cNvSpPr txBox="1"/>
          <p:nvPr/>
        </p:nvSpPr>
        <p:spPr>
          <a:xfrm>
            <a:off x="7106172" y="4467076"/>
            <a:ext cx="2006947" cy="670983"/>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Host-based</a:t>
            </a:r>
          </a:p>
          <a:p>
            <a:pPr algn="ctr" hangingPunct="0">
              <a:defRPr/>
            </a:pPr>
            <a:r>
              <a:rPr lang="en-US" altLang="zh-CN" sz="1969" kern="0" dirty="0">
                <a:latin typeface="Arial" panose="020B0604020202020204" pitchFamily="34" charset="0"/>
                <a:ea typeface="DengXian"/>
                <a:cs typeface="Arial" panose="020B0604020202020204" pitchFamily="34" charset="0"/>
                <a:sym typeface="DengXian"/>
              </a:rPr>
              <a:t>(e.g.,</a:t>
            </a:r>
            <a:r>
              <a:rPr lang="zh-CN" altLang="en-US" sz="1969" kern="0" dirty="0">
                <a:latin typeface="Arial" panose="020B0604020202020204" pitchFamily="34" charset="0"/>
                <a:ea typeface="DengXian"/>
                <a:cs typeface="Arial" panose="020B0604020202020204" pitchFamily="34" charset="0"/>
                <a:sym typeface="DengXian"/>
              </a:rPr>
              <a:t> </a:t>
            </a:r>
            <a:r>
              <a:rPr lang="en-US" altLang="zh-CN" sz="1969" kern="0" dirty="0">
                <a:latin typeface="Arial" panose="020B0604020202020204" pitchFamily="34" charset="0"/>
                <a:ea typeface="DengXian"/>
                <a:cs typeface="Arial" panose="020B0604020202020204" pitchFamily="34" charset="0"/>
                <a:sym typeface="DengXian"/>
              </a:rPr>
              <a:t>TCP)</a:t>
            </a:r>
          </a:p>
        </p:txBody>
      </p:sp>
      <p:sp>
        <p:nvSpPr>
          <p:cNvPr id="27" name="文本框 26"/>
          <p:cNvSpPr txBox="1"/>
          <p:nvPr/>
        </p:nvSpPr>
        <p:spPr>
          <a:xfrm>
            <a:off x="8415487" y="4449217"/>
            <a:ext cx="2006947" cy="670983"/>
          </a:xfrm>
          <a:prstGeom prst="rect">
            <a:avLst/>
          </a:prstGeom>
          <a:noFill/>
          <a:ln w="12700" cap="flat">
            <a:noFill/>
            <a:miter lim="400000"/>
          </a:ln>
        </p:spPr>
        <p:style>
          <a:lnRef idx="0">
            <a:srgbClr val="FFFFFF"/>
          </a:lnRef>
          <a:fillRef idx="0">
            <a:srgbClr val="FFFFFF"/>
          </a:fillRef>
          <a:effectRef idx="0">
            <a:srgbClr val="FFFFFF"/>
          </a:effectRef>
          <a:fontRef idx="none"/>
        </p:style>
        <p:txBody>
          <a:bodyPr spcFirstLastPara="1" lIns="32146" tIns="32146" rIns="32146" bIns="32146" spcCol="38100">
            <a:spAutoFit/>
          </a:bodyPr>
          <a:lstStyle/>
          <a:p>
            <a:pPr algn="ctr" hangingPunct="0">
              <a:defRPr/>
            </a:pPr>
            <a:r>
              <a:rPr lang="en-US" altLang="zh-CN" sz="1969" kern="0" dirty="0">
                <a:solidFill>
                  <a:srgbClr val="FF0000"/>
                </a:solidFill>
                <a:latin typeface="Arial" panose="020B0604020202020204" pitchFamily="34" charset="0"/>
                <a:ea typeface="DengXian"/>
                <a:cs typeface="Arial" panose="020B0604020202020204" pitchFamily="34" charset="0"/>
                <a:sym typeface="DengXian"/>
              </a:rPr>
              <a:t>In-network</a:t>
            </a:r>
          </a:p>
          <a:p>
            <a:pPr algn="ctr" hangingPunct="0">
              <a:defRPr/>
            </a:pPr>
            <a:r>
              <a:rPr lang="en-US" altLang="zh-CN" sz="1969" kern="0" dirty="0">
                <a:solidFill>
                  <a:srgbClr val="FF0000"/>
                </a:solidFill>
                <a:latin typeface="Arial" panose="020B0604020202020204" pitchFamily="34" charset="0"/>
                <a:ea typeface="DengXian"/>
                <a:cs typeface="Arial" panose="020B0604020202020204" pitchFamily="34" charset="0"/>
                <a:sym typeface="DengXian"/>
              </a:rPr>
              <a:t>(SQR)</a:t>
            </a:r>
          </a:p>
        </p:txBody>
      </p:sp>
      <p:cxnSp>
        <p:nvCxnSpPr>
          <p:cNvPr id="30" name="直线连接符 29"/>
          <p:cNvCxnSpPr/>
          <p:nvPr/>
        </p:nvCxnSpPr>
        <p:spPr>
          <a:xfrm>
            <a:off x="7760271" y="4020592"/>
            <a:ext cx="0" cy="400720"/>
          </a:xfrm>
          <a:prstGeom prst="line">
            <a:avLst/>
          </a:prstGeom>
          <a:ln w="38100"/>
        </p:spPr>
        <p:style>
          <a:lnRef idx="1">
            <a:schemeClr val="dk1"/>
          </a:lnRef>
          <a:fillRef idx="0">
            <a:schemeClr val="dk1"/>
          </a:fillRef>
          <a:effectRef idx="0">
            <a:schemeClr val="dk1"/>
          </a:effectRef>
          <a:fontRef idx="minor">
            <a:schemeClr val="tx1"/>
          </a:fontRef>
        </p:style>
      </p:cxnSp>
      <p:cxnSp>
        <p:nvCxnSpPr>
          <p:cNvPr id="31" name="直线连接符 30"/>
          <p:cNvCxnSpPr/>
          <p:nvPr/>
        </p:nvCxnSpPr>
        <p:spPr>
          <a:xfrm>
            <a:off x="9162232" y="3996035"/>
            <a:ext cx="0" cy="401836"/>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cxnSp>
        <p:nvCxnSpPr>
          <p:cNvPr id="33" name="直线连接符 32"/>
          <p:cNvCxnSpPr>
            <a:cxnSpLocks/>
          </p:cNvCxnSpPr>
          <p:nvPr/>
        </p:nvCxnSpPr>
        <p:spPr>
          <a:xfrm flipH="1">
            <a:off x="8453438" y="4006082"/>
            <a:ext cx="698748" cy="14510"/>
          </a:xfrm>
          <a:prstGeom prst="line">
            <a:avLst/>
          </a:prstGeom>
          <a:ln w="38100">
            <a:solidFill>
              <a:srgbClr val="FF0000"/>
            </a:solidFill>
          </a:ln>
        </p:spPr>
        <p:style>
          <a:lnRef idx="1">
            <a:schemeClr val="dk1"/>
          </a:lnRef>
          <a:fillRef idx="0">
            <a:schemeClr val="dk1"/>
          </a:fillRef>
          <a:effectRef idx="0">
            <a:schemeClr val="dk1"/>
          </a:effectRef>
          <a:fontRef idx="minor">
            <a:schemeClr val="tx1"/>
          </a:fontRef>
        </p:style>
      </p:cxnSp>
      <p:sp>
        <p:nvSpPr>
          <p:cNvPr id="29" name="幻灯片编号占位符 3">
            <a:extLst>
              <a:ext uri="{FF2B5EF4-FFF2-40B4-BE49-F238E27FC236}">
                <a16:creationId xmlns:a16="http://schemas.microsoft.com/office/drawing/2014/main" id="{1DC23160-9776-D74A-8E77-EB11160EE63E}"/>
              </a:ext>
            </a:extLst>
          </p:cNvPr>
          <p:cNvSpPr>
            <a:spLocks noGrp="1"/>
          </p:cNvSpPr>
          <p:nvPr>
            <p:ph type="sldNum" sz="quarter" idx="10"/>
          </p:nvPr>
        </p:nvSpPr>
        <p:spPr>
          <a:xfrm>
            <a:off x="11065817" y="6463674"/>
            <a:ext cx="575965" cy="159079"/>
          </a:xfrm>
        </p:spPr>
        <p:txBody>
          <a:bodyPr/>
          <a:lstStyle/>
          <a:p>
            <a:pPr>
              <a:defRPr/>
            </a:pPr>
            <a:fld id="{E873FAEA-08DD-40ED-BEFD-7763F5B7E0D4}" type="slidenum">
              <a:rPr/>
              <a:pPr>
                <a:defRPr/>
              </a:pPr>
              <a:t>14</a:t>
            </a:fld>
            <a:endParaRPr dirty="0"/>
          </a:p>
        </p:txBody>
      </p:sp>
      <p:sp>
        <p:nvSpPr>
          <p:cNvPr id="32" name="文本框 26">
            <a:extLst>
              <a:ext uri="{FF2B5EF4-FFF2-40B4-BE49-F238E27FC236}">
                <a16:creationId xmlns:a16="http://schemas.microsoft.com/office/drawing/2014/main" id="{A93D6863-F936-4E2C-82B3-3C94249BE10E}"/>
              </a:ext>
            </a:extLst>
          </p:cNvPr>
          <p:cNvSpPr txBox="1"/>
          <p:nvPr/>
        </p:nvSpPr>
        <p:spPr>
          <a:xfrm>
            <a:off x="838200" y="5606064"/>
            <a:ext cx="10515600" cy="497667"/>
          </a:xfrm>
          <a:prstGeom prst="rect">
            <a:avLst/>
          </a:prstGeom>
          <a:noFill/>
          <a:ln w="25400" cap="flat">
            <a:solidFill>
              <a:srgbClr val="FF0000"/>
            </a:solidFill>
            <a:miter lim="400000"/>
          </a:ln>
        </p:spPr>
        <p:style>
          <a:lnRef idx="0">
            <a:srgbClr val="FFFFFF"/>
          </a:lnRef>
          <a:fillRef idx="0">
            <a:srgbClr val="FFFFFF"/>
          </a:fillRef>
          <a:effectRef idx="0">
            <a:srgbClr val="FFFFFF"/>
          </a:effectRef>
          <a:fontRef idx="none"/>
        </p:style>
        <p:txBody>
          <a:bodyPr wrap="square" lIns="32146" tIns="32146" rIns="32146" bIns="32146">
            <a:spAutoFit/>
          </a:bodyPr>
          <a:lstStyle/>
          <a:p>
            <a:pPr algn="ctr" defTabSz="642915" hangingPunct="0"/>
            <a:r>
              <a:rPr lang="en-US" altLang="zh-CN" sz="2812" dirty="0">
                <a:latin typeface="Arial" charset="0"/>
                <a:cs typeface="Arial" charset="0"/>
                <a:sym typeface="Arial" charset="0"/>
              </a:rPr>
              <a:t>The network is the “right” place to perform packet loss recovery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left)">
                                      <p:cBhvr>
                                        <p:cTn id="17" dur="200"/>
                                        <p:tgtEl>
                                          <p:spTgt spid="33"/>
                                        </p:tgtEl>
                                      </p:cBhvr>
                                    </p:animEffect>
                                  </p:childTnLst>
                                </p:cTn>
                              </p:par>
                            </p:childTnLst>
                          </p:cTn>
                        </p:par>
                        <p:par>
                          <p:cTn id="18" fill="hold">
                            <p:stCondLst>
                              <p:cond delay="200"/>
                            </p:stCondLst>
                            <p:childTnLst>
                              <p:par>
                                <p:cTn id="19" presetID="22" presetClass="entr" presetSubtype="1"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up)">
                                      <p:cBhvr>
                                        <p:cTn id="21" dur="200"/>
                                        <p:tgtEl>
                                          <p:spTgt spid="31"/>
                                        </p:tgtEl>
                                      </p:cBhvr>
                                    </p:animEffect>
                                  </p:childTnLst>
                                </p:cTn>
                              </p:par>
                            </p:childTnLst>
                          </p:cTn>
                        </p:par>
                        <p:par>
                          <p:cTn id="22" fill="hold">
                            <p:stCondLst>
                              <p:cond delay="400"/>
                            </p:stCondLst>
                            <p:childTnLst>
                              <p:par>
                                <p:cTn id="23" presetID="22" presetClass="entr" presetSubtype="1"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up)">
                                      <p:cBhvr>
                                        <p:cTn id="25" dur="2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P spid="27" grpId="0"/>
      <p:bldP spid="3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标题 1"/>
          <p:cNvSpPr txBox="1">
            <a:spLocks noGrp="1"/>
          </p:cNvSpPr>
          <p:nvPr>
            <p:ph type="title"/>
          </p:nvPr>
        </p:nvSpPr>
        <p:spPr/>
        <p:txBody>
          <a:bodyPr>
            <a:normAutofit fontScale="90000"/>
          </a:bodyPr>
          <a:lstStyle/>
          <a:p>
            <a:pPr defTabSz="548040"/>
            <a:br>
              <a:rPr lang="en-SG" sz="3375" b="1" dirty="0">
                <a:latin typeface="Arial" charset="0"/>
                <a:ea typeface="DengXian Light" pitchFamily="2" charset="-122"/>
                <a:cs typeface="Arial" charset="0"/>
                <a:sym typeface="Arial" charset="0"/>
              </a:rPr>
            </a:br>
            <a:r>
              <a:rPr lang="en-US" sz="4900" dirty="0">
                <a:solidFill>
                  <a:srgbClr val="0070C0"/>
                </a:solidFill>
                <a:latin typeface="Arial" charset="0"/>
                <a:ea typeface="DengXian Light" pitchFamily="2" charset="-122"/>
                <a:cs typeface="Arial" charset="0"/>
                <a:sym typeface="Arial" charset="0"/>
              </a:rPr>
              <a:t>SQR</a:t>
            </a:r>
            <a:br>
              <a:rPr lang="en-SG" sz="4900" dirty="0">
                <a:solidFill>
                  <a:srgbClr val="0070C0"/>
                </a:solidFill>
                <a:latin typeface="Arial" charset="0"/>
                <a:ea typeface="DengXian Light" pitchFamily="2" charset="-122"/>
                <a:cs typeface="Arial" charset="0"/>
                <a:sym typeface="Arial" charset="0"/>
              </a:rPr>
            </a:br>
            <a:endParaRPr lang="en-SG" sz="4900" dirty="0">
              <a:solidFill>
                <a:srgbClr val="0070C0"/>
              </a:solidFill>
              <a:latin typeface="Arial" charset="0"/>
              <a:ea typeface="DengXian Light" pitchFamily="2" charset="-122"/>
              <a:cs typeface="Arial" charset="0"/>
              <a:sym typeface="Arial" charset="0"/>
            </a:endParaRPr>
          </a:p>
        </p:txBody>
      </p:sp>
      <p:sp>
        <p:nvSpPr>
          <p:cNvPr id="415" name="矩形 4"/>
          <p:cNvSpPr txBox="1"/>
          <p:nvPr/>
        </p:nvSpPr>
        <p:spPr>
          <a:xfrm>
            <a:off x="959352" y="1839741"/>
            <a:ext cx="10394447" cy="3887474"/>
          </a:xfrm>
          <a:prstGeom prst="rect">
            <a:avLst/>
          </a:prstGeom>
          <a:ln w="12700">
            <a:miter lim="400000"/>
          </a:ln>
        </p:spPr>
        <p:txBody>
          <a:bodyPr wrap="square" lIns="32146" rIns="32146">
            <a:spAutoFit/>
          </a:bodyPr>
          <a:lstStyle/>
          <a:p>
            <a:pPr hangingPunct="0"/>
            <a:r>
              <a:rPr lang="en-US" altLang="zh-CN" sz="2800" dirty="0"/>
              <a:t>Objective: </a:t>
            </a:r>
          </a:p>
          <a:p>
            <a:pPr marL="457200" indent="-457200" hangingPunct="0">
              <a:buFont typeface="Arial" panose="020B0604020202020204" pitchFamily="34" charset="0"/>
              <a:buChar char="•"/>
            </a:pPr>
            <a:r>
              <a:rPr lang="en-US" altLang="zh-CN" sz="2800" dirty="0"/>
              <a:t>Mask the effect of packet loss from the end-points </a:t>
            </a:r>
            <a:r>
              <a:rPr lang="en-SG" sz="2800" dirty="0">
                <a:cs typeface="Arial" charset="0"/>
                <a:sym typeface="Arial" charset="0"/>
              </a:rPr>
              <a:t>during link failure detection time and route reconfiguration time (route failure time).</a:t>
            </a:r>
          </a:p>
          <a:p>
            <a:pPr hangingPunct="0"/>
            <a:endParaRPr lang="en-US" altLang="zh-CN" sz="2800" dirty="0">
              <a:cs typeface="Arial" charset="0"/>
              <a:sym typeface="Arial" charset="0"/>
            </a:endParaRPr>
          </a:p>
          <a:p>
            <a:pPr hangingPunct="0"/>
            <a:r>
              <a:rPr lang="en-US" altLang="zh-CN" sz="2800" dirty="0">
                <a:cs typeface="Arial" charset="0"/>
                <a:sym typeface="Arial" charset="0"/>
              </a:rPr>
              <a:t>Key idea:</a:t>
            </a:r>
          </a:p>
          <a:p>
            <a:pPr hangingPunct="0">
              <a:buFont typeface="Arial" charset="0"/>
              <a:buChar char="•"/>
            </a:pPr>
            <a:r>
              <a:rPr lang="zh-CN" altLang="en-US" sz="2800" dirty="0">
                <a:cs typeface="Arial" charset="0"/>
                <a:sym typeface="Arial" charset="0"/>
              </a:rPr>
              <a:t> </a:t>
            </a:r>
            <a:r>
              <a:rPr lang="en-US" altLang="zh-CN" sz="2800" dirty="0">
                <a:cs typeface="Arial" charset="0"/>
                <a:sym typeface="Arial" charset="0"/>
              </a:rPr>
              <a:t>Continuously cache recently sent packet in the switch for a duration equal to the time needed to detect failure and reconfigure route. </a:t>
            </a:r>
          </a:p>
          <a:p>
            <a:pPr marL="457200" indent="-457200" hangingPunct="0">
              <a:buFont typeface="Arial" panose="020B0604020202020204" pitchFamily="34" charset="0"/>
              <a:buChar char="•"/>
            </a:pPr>
            <a:endParaRPr lang="en-SG" sz="2531" dirty="0">
              <a:latin typeface="Arial" charset="0"/>
              <a:cs typeface="Arial" charset="0"/>
              <a:sym typeface="Arial" charset="0"/>
            </a:endParaRPr>
          </a:p>
          <a:p>
            <a:pPr marL="457200" indent="-457200" hangingPunct="0">
              <a:buFont typeface="Arial" panose="020B0604020202020204" pitchFamily="34" charset="0"/>
              <a:buChar char="•"/>
            </a:pPr>
            <a:endParaRPr lang="en-US" sz="2531" dirty="0">
              <a:latin typeface="Arial" charset="0"/>
              <a:cs typeface="Arial" charset="0"/>
              <a:sym typeface="Arial" charset="0"/>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标题 1"/>
          <p:cNvSpPr txBox="1">
            <a:spLocks noGrp="1"/>
          </p:cNvSpPr>
          <p:nvPr>
            <p:ph type="title"/>
          </p:nvPr>
        </p:nvSpPr>
        <p:spPr/>
        <p:txBody>
          <a:bodyPr>
            <a:normAutofit/>
          </a:bodyPr>
          <a:lstStyle/>
          <a:p>
            <a:pPr eaLnBrk="1" hangingPunct="1"/>
            <a:r>
              <a:rPr lang="en-US" altLang="zh-CN" dirty="0">
                <a:solidFill>
                  <a:srgbClr val="0070C0"/>
                </a:solidFill>
                <a:latin typeface="+mn-lt"/>
                <a:ea typeface="DengXian Light" pitchFamily="2" charset="-122"/>
                <a:cs typeface="Arial" charset="0"/>
              </a:rPr>
              <a:t>Where and how to cache?</a:t>
            </a:r>
            <a:endParaRPr kumimoji="1" lang="zh-CN" altLang="en-US" dirty="0">
              <a:solidFill>
                <a:srgbClr val="0070C0"/>
              </a:solidFill>
              <a:latin typeface="+mn-lt"/>
              <a:ea typeface="DengXian Light" pitchFamily="2" charset="-122"/>
              <a:cs typeface="Arial" charset="0"/>
            </a:endParaRPr>
          </a:p>
        </p:txBody>
      </p:sp>
      <p:sp>
        <p:nvSpPr>
          <p:cNvPr id="3" name="文本占位符 2"/>
          <p:cNvSpPr txBox="1">
            <a:spLocks noGrp="1"/>
          </p:cNvSpPr>
          <p:nvPr>
            <p:ph type="body" idx="1"/>
          </p:nvPr>
        </p:nvSpPr>
        <p:spPr/>
        <p:txBody>
          <a:bodyPr/>
          <a:lstStyle/>
          <a:p>
            <a:pPr eaLnBrk="1" hangingPunct="1">
              <a:buClr>
                <a:srgbClr val="0070C0"/>
              </a:buClr>
              <a:buFont typeface="Wingdings" pitchFamily="2" charset="2"/>
              <a:buChar char="u"/>
            </a:pPr>
            <a:r>
              <a:rPr kumimoji="1" lang="en-US" altLang="zh-CN" sz="2250" b="1" dirty="0">
                <a:solidFill>
                  <a:srgbClr val="0070C0"/>
                </a:solidFill>
                <a:latin typeface="Arial" charset="0"/>
                <a:ea typeface="DengXian" pitchFamily="2" charset="-122"/>
                <a:cs typeface="Arial" charset="0"/>
                <a:sym typeface="Arial" charset="0"/>
              </a:rPr>
              <a:t>Challenges</a:t>
            </a:r>
            <a:endParaRPr lang="en-US" altLang="zh-CN" sz="2250" dirty="0">
              <a:solidFill>
                <a:srgbClr val="0070C0"/>
              </a:solidFill>
              <a:latin typeface="Arial" charset="0"/>
              <a:ea typeface="DengXian" pitchFamily="2" charset="-122"/>
              <a:cs typeface="Arial" charset="0"/>
              <a:sym typeface="Arial" charset="0"/>
            </a:endParaRPr>
          </a:p>
          <a:p>
            <a:pPr eaLnBrk="1" hangingPunct="1"/>
            <a:r>
              <a:rPr lang="en-US" altLang="zh-CN" sz="2250" dirty="0">
                <a:latin typeface="Arial" charset="0"/>
                <a:ea typeface="DengXian" pitchFamily="2" charset="-122"/>
                <a:cs typeface="Arial" charset="0"/>
                <a:sym typeface="Arial" charset="0"/>
              </a:rPr>
              <a:t>The default FIFO queues send out packets as fast as possible.</a:t>
            </a:r>
          </a:p>
          <a:p>
            <a:pPr eaLnBrk="1" hangingPunct="1"/>
            <a:r>
              <a:rPr lang="en-US" altLang="zh-CN" sz="2250" dirty="0">
                <a:latin typeface="Arial" charset="0"/>
                <a:ea typeface="DengXian" pitchFamily="2" charset="-122"/>
                <a:cs typeface="Arial" charset="0"/>
                <a:sym typeface="Arial" charset="0"/>
              </a:rPr>
              <a:t>No BQE today readily provides the queuing discipline required to realize packets</a:t>
            </a:r>
            <a:r>
              <a:rPr lang="zh-CN" altLang="en-US" sz="2250" dirty="0">
                <a:latin typeface="Arial" charset="0"/>
                <a:ea typeface="DengXian" pitchFamily="2" charset="-122"/>
                <a:cs typeface="Arial" charset="0"/>
                <a:sym typeface="Arial" charset="0"/>
              </a:rPr>
              <a:t> </a:t>
            </a:r>
            <a:r>
              <a:rPr lang="en-US" altLang="zh-CN" sz="2250" dirty="0">
                <a:latin typeface="Arial" charset="0"/>
                <a:ea typeface="DengXian" pitchFamily="2" charset="-122"/>
                <a:cs typeface="Arial" charset="0"/>
                <a:sym typeface="Arial" charset="0"/>
              </a:rPr>
              <a:t>caching</a:t>
            </a:r>
            <a:r>
              <a:rPr lang="zh-CN" altLang="en-US" sz="2250" dirty="0">
                <a:latin typeface="Arial" charset="0"/>
                <a:ea typeface="DengXian" pitchFamily="2" charset="-122"/>
                <a:cs typeface="Arial" charset="0"/>
                <a:sym typeface="Arial" charset="0"/>
              </a:rPr>
              <a:t> </a:t>
            </a:r>
            <a:r>
              <a:rPr lang="en-US" altLang="zh-CN" sz="2250" dirty="0">
                <a:latin typeface="Arial" charset="0"/>
                <a:ea typeface="DengXian" pitchFamily="2" charset="-122"/>
                <a:cs typeface="Arial" charset="0"/>
                <a:sym typeface="Arial" charset="0"/>
              </a:rPr>
              <a:t>with</a:t>
            </a:r>
            <a:r>
              <a:rPr lang="zh-CN" altLang="en-US" sz="2250" dirty="0">
                <a:latin typeface="Arial" charset="0"/>
                <a:ea typeface="DengXian" pitchFamily="2" charset="-122"/>
                <a:cs typeface="Arial" charset="0"/>
                <a:sym typeface="Arial" charset="0"/>
              </a:rPr>
              <a:t> </a:t>
            </a:r>
            <a:r>
              <a:rPr lang="en-US" altLang="zh-CN" sz="2250" dirty="0">
                <a:latin typeface="Arial" charset="0"/>
                <a:ea typeface="DengXian" pitchFamily="2" charset="-122"/>
                <a:cs typeface="Arial" charset="0"/>
                <a:sym typeface="Arial" charset="0"/>
              </a:rPr>
              <a:t>a</a:t>
            </a:r>
            <a:r>
              <a:rPr lang="zh-CN" altLang="en-US" sz="2250" dirty="0">
                <a:latin typeface="Arial" charset="0"/>
                <a:ea typeface="DengXian" pitchFamily="2" charset="-122"/>
                <a:cs typeface="Arial" charset="0"/>
                <a:sym typeface="Arial" charset="0"/>
              </a:rPr>
              <a:t> </a:t>
            </a:r>
            <a:r>
              <a:rPr lang="en-US" altLang="zh-CN" sz="2250" dirty="0">
                <a:latin typeface="Arial" charset="0"/>
                <a:ea typeface="DengXian" pitchFamily="2" charset="-122"/>
                <a:cs typeface="Arial" charset="0"/>
                <a:sym typeface="Arial" charset="0"/>
              </a:rPr>
              <a:t>fixed</a:t>
            </a:r>
            <a:r>
              <a:rPr lang="zh-CN" altLang="en-US" sz="2250" dirty="0">
                <a:latin typeface="Arial" charset="0"/>
                <a:ea typeface="DengXian" pitchFamily="2" charset="-122"/>
                <a:cs typeface="Arial" charset="0"/>
                <a:sym typeface="Arial" charset="0"/>
              </a:rPr>
              <a:t> </a:t>
            </a:r>
            <a:r>
              <a:rPr lang="en-US" altLang="zh-CN" sz="2250" dirty="0">
                <a:latin typeface="Arial" charset="0"/>
                <a:ea typeface="DengXian" pitchFamily="2" charset="-122"/>
                <a:cs typeface="Arial" charset="0"/>
                <a:sym typeface="Arial" charset="0"/>
              </a:rPr>
              <a:t>time. </a:t>
            </a:r>
          </a:p>
          <a:p>
            <a:pPr eaLnBrk="1" hangingPunct="1"/>
            <a:r>
              <a:rPr lang="en-US" altLang="zh-CN" sz="2250" dirty="0">
                <a:latin typeface="Arial" charset="0"/>
                <a:ea typeface="DengXian" pitchFamily="2" charset="-122"/>
                <a:cs typeface="Arial" charset="0"/>
                <a:sym typeface="Arial" charset="0"/>
              </a:rPr>
              <a:t>BQE does not support custom packet scheduling algorithms.</a:t>
            </a:r>
          </a:p>
          <a:p>
            <a:pPr eaLnBrk="1" hangingPunct="1"/>
            <a:endParaRPr kumimoji="1" lang="zh-CN" altLang="en-US" dirty="0">
              <a:latin typeface="DengXian" pitchFamily="2" charset="-122"/>
              <a:ea typeface="DengXian" pitchFamily="2" charset="-122"/>
            </a:endParaRPr>
          </a:p>
        </p:txBody>
      </p:sp>
      <p:sp>
        <p:nvSpPr>
          <p:cNvPr id="5" name="文本占位符 2"/>
          <p:cNvSpPr txBox="1">
            <a:spLocks/>
          </p:cNvSpPr>
          <p:nvPr/>
        </p:nvSpPr>
        <p:spPr>
          <a:xfrm>
            <a:off x="2152427" y="1894211"/>
            <a:ext cx="8246566" cy="752326"/>
          </a:xfrm>
          <a:prstGeom prst="rect">
            <a:avLst/>
          </a:prstGeom>
          <a:ln w="12700">
            <a:miter lim="400000"/>
          </a:ln>
        </p:spPr>
        <p:txBody>
          <a:bodyPr lIns="32146" rIns="32146">
            <a:normAutofit/>
          </a:bodyPr>
          <a:lstStyle/>
          <a:p>
            <a:pPr marL="170775" indent="-170775" defTabSz="685329">
              <a:lnSpc>
                <a:spcPct val="90000"/>
              </a:lnSpc>
              <a:spcBef>
                <a:spcPts val="703"/>
              </a:spcBef>
              <a:buSzPct val="100000"/>
              <a:buFont typeface="Arial" charset="0"/>
              <a:buChar char="•"/>
            </a:pPr>
            <a:r>
              <a:rPr lang="en-US" sz="2250" dirty="0">
                <a:latin typeface="Arial" charset="0"/>
                <a:cs typeface="Arial" charset="0"/>
                <a:sym typeface="Arial" charset="0"/>
              </a:rPr>
              <a:t>In a switch </a:t>
            </a:r>
            <a:r>
              <a:rPr lang="en-US" sz="2250" dirty="0" err="1">
                <a:latin typeface="Arial" charset="0"/>
                <a:cs typeface="Arial" charset="0"/>
                <a:sym typeface="Arial" charset="0"/>
              </a:rPr>
              <a:t>dataplane</a:t>
            </a:r>
            <a:r>
              <a:rPr lang="en-US" sz="2250" dirty="0">
                <a:latin typeface="Arial" charset="0"/>
                <a:cs typeface="Arial" charset="0"/>
                <a:sym typeface="Arial" charset="0"/>
              </a:rPr>
              <a:t>, the packets can only be stored in the packet buffer within the buffer &amp; queuing engine (BQE).</a:t>
            </a:r>
          </a:p>
          <a:p>
            <a:pPr marL="170775" indent="-170775" defTabSz="685329">
              <a:lnSpc>
                <a:spcPct val="90000"/>
              </a:lnSpc>
              <a:spcBef>
                <a:spcPts val="703"/>
              </a:spcBef>
              <a:buSzPct val="100000"/>
            </a:pPr>
            <a:endParaRPr lang="en-US" sz="1266" dirty="0">
              <a:latin typeface="Arial" charset="0"/>
              <a:cs typeface="Arial" charset="0"/>
              <a:sym typeface="Arial" charset="0"/>
            </a:endParaRPr>
          </a:p>
          <a:p>
            <a:pPr marL="170775" indent="-170775" defTabSz="685329">
              <a:lnSpc>
                <a:spcPct val="90000"/>
              </a:lnSpc>
              <a:spcBef>
                <a:spcPts val="703"/>
              </a:spcBef>
              <a:buSzPct val="100000"/>
              <a:buFont typeface="Arial" charset="0"/>
              <a:buChar char="•"/>
            </a:pPr>
            <a:endParaRPr lang="en-US" sz="1969" dirty="0">
              <a:latin typeface="Arial" charset="0"/>
              <a:cs typeface="Arial" charset="0"/>
              <a:sym typeface="Arial" charset="0"/>
            </a:endParaRPr>
          </a:p>
        </p:txBody>
      </p:sp>
      <p:pic>
        <p:nvPicPr>
          <p:cNvPr id="11" name="图片 10"/>
          <p:cNvPicPr>
            <a:picLocks noChangeAspect="1"/>
          </p:cNvPicPr>
          <p:nvPr/>
        </p:nvPicPr>
        <p:blipFill>
          <a:blip r:embed="rId3"/>
          <a:srcRect/>
          <a:stretch>
            <a:fillRect/>
          </a:stretch>
        </p:blipFill>
        <p:spPr bwMode="auto">
          <a:xfrm>
            <a:off x="3121923" y="4468416"/>
            <a:ext cx="5741789" cy="1730127"/>
          </a:xfrm>
          <a:prstGeom prst="rect">
            <a:avLst/>
          </a:prstGeom>
          <a:noFill/>
          <a:ln w="9525">
            <a:noFill/>
            <a:miter lim="800000"/>
            <a:headEnd/>
            <a:tailEnd/>
          </a:ln>
        </p:spPr>
      </p:pic>
      <p:cxnSp>
        <p:nvCxnSpPr>
          <p:cNvPr id="14" name="直线箭头连接符 13"/>
          <p:cNvCxnSpPr/>
          <p:nvPr/>
        </p:nvCxnSpPr>
        <p:spPr>
          <a:xfrm flipH="1">
            <a:off x="5072435" y="4108773"/>
            <a:ext cx="440903" cy="535781"/>
          </a:xfrm>
          <a:prstGeom prst="straightConnector1">
            <a:avLst/>
          </a:prstGeom>
          <a:ln w="66675">
            <a:solidFill>
              <a:srgbClr val="FFC000"/>
            </a:solidFill>
            <a:tailEnd type="triangle"/>
          </a:ln>
        </p:spPr>
        <p:style>
          <a:lnRef idx="1">
            <a:schemeClr val="accent4"/>
          </a:lnRef>
          <a:fillRef idx="0">
            <a:schemeClr val="accent4"/>
          </a:fillRef>
          <a:effectRef idx="0">
            <a:schemeClr val="accent4"/>
          </a:effectRef>
          <a:fontRef idx="minor">
            <a:schemeClr val="tx1"/>
          </a:fontRef>
        </p:style>
      </p:cxn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0DB40F-DEEE-534A-B826-EFB6F51649B5}"/>
              </a:ext>
            </a:extLst>
          </p:cNvPr>
          <p:cNvSpPr>
            <a:spLocks noGrp="1"/>
          </p:cNvSpPr>
          <p:nvPr>
            <p:ph type="title"/>
          </p:nvPr>
        </p:nvSpPr>
        <p:spPr>
          <a:xfrm>
            <a:off x="2247305" y="-5485"/>
            <a:ext cx="7764363" cy="1160384"/>
          </a:xfrm>
        </p:spPr>
        <p:txBody>
          <a:bodyPr>
            <a:normAutofit/>
          </a:bodyPr>
          <a:lstStyle/>
          <a:p>
            <a:r>
              <a:rPr lang="en-US" altLang="zh-CN" dirty="0">
                <a:solidFill>
                  <a:srgbClr val="0070C0"/>
                </a:solidFill>
                <a:latin typeface="+mn-lt"/>
                <a:ea typeface="DengXian Light" pitchFamily="2" charset="-122"/>
                <a:cs typeface="Arial" charset="0"/>
              </a:rPr>
              <a:t>Solution</a:t>
            </a:r>
            <a:endParaRPr kumimoji="1" lang="zh-CN" altLang="en-US" dirty="0">
              <a:solidFill>
                <a:srgbClr val="0070C0"/>
              </a:solidFill>
              <a:latin typeface="+mn-lt"/>
            </a:endParaRPr>
          </a:p>
        </p:txBody>
      </p:sp>
      <p:sp>
        <p:nvSpPr>
          <p:cNvPr id="5" name="矩形 4">
            <a:extLst>
              <a:ext uri="{FF2B5EF4-FFF2-40B4-BE49-F238E27FC236}">
                <a16:creationId xmlns:a16="http://schemas.microsoft.com/office/drawing/2014/main" id="{23FA9BAF-2548-BE4A-9C90-A477076CF9BA}"/>
              </a:ext>
            </a:extLst>
          </p:cNvPr>
          <p:cNvSpPr/>
          <p:nvPr/>
        </p:nvSpPr>
        <p:spPr>
          <a:xfrm>
            <a:off x="5109959" y="2032149"/>
            <a:ext cx="94470" cy="32454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32146" tIns="32146" rIns="32146" bIns="32146" numCol="1" spcCol="38100" rtlCol="0" anchor="ctr">
            <a:spAutoFit/>
          </a:bodyPr>
          <a:lstStyle/>
          <a:p>
            <a:pPr algn="ctr" defTabSz="410751" hangingPunct="0"/>
            <a:endParaRPr lang="zh-CN" altLang="en-US" sz="1687" b="1">
              <a:solidFill>
                <a:srgbClr val="000000"/>
              </a:solidFill>
              <a:latin typeface="DengXian"/>
              <a:ea typeface="DengXian"/>
              <a:cs typeface="DengXian"/>
              <a:sym typeface="DengXian"/>
            </a:endParaRPr>
          </a:p>
        </p:txBody>
      </p:sp>
      <p:sp>
        <p:nvSpPr>
          <p:cNvPr id="6" name="文本框 5">
            <a:extLst>
              <a:ext uri="{FF2B5EF4-FFF2-40B4-BE49-F238E27FC236}">
                <a16:creationId xmlns:a16="http://schemas.microsoft.com/office/drawing/2014/main" id="{6FAF3381-70BE-B54E-8475-36A3861BB201}"/>
              </a:ext>
            </a:extLst>
          </p:cNvPr>
          <p:cNvSpPr txBox="1"/>
          <p:nvPr/>
        </p:nvSpPr>
        <p:spPr>
          <a:xfrm>
            <a:off x="1045028" y="3930493"/>
            <a:ext cx="10101943" cy="2280911"/>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32146" tIns="32146" rIns="32146" bIns="32146" numCol="1" spcCol="38100" rtlCol="0" anchor="t">
            <a:spAutoFit/>
          </a:bodyPr>
          <a:lstStyle/>
          <a:p>
            <a:pPr marL="321457" indent="-321457" defTabSz="410751" hangingPunct="0">
              <a:buClr>
                <a:srgbClr val="0070C0"/>
              </a:buClr>
              <a:buFont typeface="Wingdings" pitchFamily="2" charset="2"/>
              <a:buChar char="u"/>
            </a:pPr>
            <a:r>
              <a:rPr lang="en-US" altLang="zh-CN" sz="2400" dirty="0">
                <a:cs typeface="Arial" panose="020B0604020202020204" pitchFamily="34" charset="0"/>
                <a:sym typeface="DengXian"/>
              </a:rPr>
              <a:t>Keep recent copies of transmitted packets by cloning and then recirculating cloned packets to BQE. </a:t>
            </a:r>
          </a:p>
          <a:p>
            <a:pPr marL="321457" lvl="4" indent="-321457" hangingPunct="0">
              <a:buClr>
                <a:srgbClr val="0070C0"/>
              </a:buClr>
              <a:buFont typeface="Wingdings" panose="05000000000000000000" pitchFamily="2" charset="2"/>
              <a:buChar char="q"/>
            </a:pPr>
            <a:r>
              <a:rPr lang="en-US" altLang="zh-CN" sz="2400" dirty="0">
                <a:cs typeface="Arial" panose="020B0604020202020204" pitchFamily="34" charset="0"/>
                <a:sym typeface="DengXian"/>
              </a:rPr>
              <a:t>Supported by the Portable Switch Architecture (PSA)</a:t>
            </a:r>
          </a:p>
          <a:p>
            <a:pPr marL="321457" lvl="2" indent="-321457" hangingPunct="0">
              <a:buClr>
                <a:srgbClr val="0070C0"/>
              </a:buClr>
              <a:buFont typeface="Wingdings" pitchFamily="2" charset="2"/>
              <a:buChar char="u"/>
            </a:pPr>
            <a:r>
              <a:rPr lang="en-US" altLang="zh-CN" sz="2400" dirty="0">
                <a:cs typeface="Arial" panose="020B0604020202020204" pitchFamily="34" charset="0"/>
                <a:sym typeface="DengXian"/>
              </a:rPr>
              <a:t>Packets are cached for durations sufficiently long to detect link failure and perform route recovery.</a:t>
            </a:r>
          </a:p>
          <a:p>
            <a:pPr marL="321457" lvl="2" indent="-321457" hangingPunct="0">
              <a:buClr>
                <a:srgbClr val="0070C0"/>
              </a:buClr>
              <a:buFont typeface="Wingdings" pitchFamily="2" charset="2"/>
              <a:buChar char="u"/>
            </a:pPr>
            <a:r>
              <a:rPr lang="en-US" altLang="zh-CN" sz="2400" dirty="0">
                <a:cs typeface="Arial" panose="020B0604020202020204" pitchFamily="34" charset="0"/>
                <a:sym typeface="DengXian"/>
              </a:rPr>
              <a:t>Resend cached packets to new route when it is available.</a:t>
            </a:r>
          </a:p>
        </p:txBody>
      </p:sp>
      <p:grpSp>
        <p:nvGrpSpPr>
          <p:cNvPr id="3" name="Group 4">
            <a:extLst>
              <a:ext uri="{FF2B5EF4-FFF2-40B4-BE49-F238E27FC236}">
                <a16:creationId xmlns:a16="http://schemas.microsoft.com/office/drawing/2014/main" id="{C2F8B68C-E90B-41F6-9268-D76FB08B64FB}"/>
              </a:ext>
            </a:extLst>
          </p:cNvPr>
          <p:cNvGrpSpPr>
            <a:grpSpLocks noChangeAspect="1"/>
          </p:cNvGrpSpPr>
          <p:nvPr/>
        </p:nvGrpSpPr>
        <p:grpSpPr bwMode="auto">
          <a:xfrm>
            <a:off x="1939335" y="1341686"/>
            <a:ext cx="7282160" cy="2087314"/>
            <a:chOff x="834" y="2137"/>
            <a:chExt cx="6524" cy="1870"/>
          </a:xfrm>
        </p:grpSpPr>
        <p:sp>
          <p:nvSpPr>
            <p:cNvPr id="8" name="AutoShape 3">
              <a:extLst>
                <a:ext uri="{FF2B5EF4-FFF2-40B4-BE49-F238E27FC236}">
                  <a16:creationId xmlns:a16="http://schemas.microsoft.com/office/drawing/2014/main" id="{A7CBD837-9B81-4E42-8176-12E051723847}"/>
                </a:ext>
              </a:extLst>
            </p:cNvPr>
            <p:cNvSpPr>
              <a:spLocks noChangeAspect="1" noChangeArrowheads="1" noTextEdit="1"/>
            </p:cNvSpPr>
            <p:nvPr/>
          </p:nvSpPr>
          <p:spPr bwMode="auto">
            <a:xfrm>
              <a:off x="834" y="2137"/>
              <a:ext cx="6524" cy="1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anchor="t" anchorCtr="0" compatLnSpc="1">
              <a:prstTxWarp prst="textNoShape">
                <a:avLst/>
              </a:prstTxWarp>
            </a:bodyPr>
            <a:lstStyle/>
            <a:p>
              <a:endParaRPr lang="en-SG" sz="1266"/>
            </a:p>
          </p:txBody>
        </p:sp>
        <p:sp>
          <p:nvSpPr>
            <p:cNvPr id="9" name="Freeform 5">
              <a:extLst>
                <a:ext uri="{FF2B5EF4-FFF2-40B4-BE49-F238E27FC236}">
                  <a16:creationId xmlns:a16="http://schemas.microsoft.com/office/drawing/2014/main" id="{11DD0943-7714-47DD-BDFC-8F95F35D2F9D}"/>
                </a:ext>
              </a:extLst>
            </p:cNvPr>
            <p:cNvSpPr>
              <a:spLocks/>
            </p:cNvSpPr>
            <p:nvPr/>
          </p:nvSpPr>
          <p:spPr bwMode="auto">
            <a:xfrm>
              <a:off x="1022" y="2656"/>
              <a:ext cx="1118" cy="655"/>
            </a:xfrm>
            <a:custGeom>
              <a:avLst/>
              <a:gdLst>
                <a:gd name="T0" fmla="*/ 0 w 780"/>
                <a:gd name="T1" fmla="*/ 0 h 454"/>
                <a:gd name="T2" fmla="*/ 0 w 780"/>
                <a:gd name="T3" fmla="*/ 0 h 454"/>
                <a:gd name="T4" fmla="*/ 780 w 780"/>
                <a:gd name="T5" fmla="*/ 0 h 454"/>
                <a:gd name="T6" fmla="*/ 780 w 780"/>
                <a:gd name="T7" fmla="*/ 454 h 454"/>
                <a:gd name="T8" fmla="*/ 0 w 780"/>
                <a:gd name="T9" fmla="*/ 454 h 454"/>
                <a:gd name="T10" fmla="*/ 0 w 780"/>
                <a:gd name="T11" fmla="*/ 0 h 454"/>
              </a:gdLst>
              <a:ahLst/>
              <a:cxnLst>
                <a:cxn ang="0">
                  <a:pos x="T0" y="T1"/>
                </a:cxn>
                <a:cxn ang="0">
                  <a:pos x="T2" y="T3"/>
                </a:cxn>
                <a:cxn ang="0">
                  <a:pos x="T4" y="T5"/>
                </a:cxn>
                <a:cxn ang="0">
                  <a:pos x="T6" y="T7"/>
                </a:cxn>
                <a:cxn ang="0">
                  <a:pos x="T8" y="T9"/>
                </a:cxn>
                <a:cxn ang="0">
                  <a:pos x="T10" y="T11"/>
                </a:cxn>
              </a:cxnLst>
              <a:rect l="0" t="0" r="r" b="b"/>
              <a:pathLst>
                <a:path w="780" h="454">
                  <a:moveTo>
                    <a:pt x="0" y="0"/>
                  </a:moveTo>
                  <a:lnTo>
                    <a:pt x="0" y="0"/>
                  </a:lnTo>
                  <a:lnTo>
                    <a:pt x="780" y="0"/>
                  </a:lnTo>
                  <a:lnTo>
                    <a:pt x="780" y="454"/>
                  </a:lnTo>
                  <a:lnTo>
                    <a:pt x="0" y="454"/>
                  </a:lnTo>
                  <a:lnTo>
                    <a:pt x="0" y="0"/>
                  </a:lnTo>
                  <a:close/>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 name="Freeform 6">
              <a:extLst>
                <a:ext uri="{FF2B5EF4-FFF2-40B4-BE49-F238E27FC236}">
                  <a16:creationId xmlns:a16="http://schemas.microsoft.com/office/drawing/2014/main" id="{2688B2FD-9088-46BA-8A19-540C144B389D}"/>
                </a:ext>
              </a:extLst>
            </p:cNvPr>
            <p:cNvSpPr>
              <a:spLocks/>
            </p:cNvSpPr>
            <p:nvPr/>
          </p:nvSpPr>
          <p:spPr bwMode="auto">
            <a:xfrm>
              <a:off x="1234" y="2767"/>
              <a:ext cx="20" cy="147"/>
            </a:xfrm>
            <a:custGeom>
              <a:avLst/>
              <a:gdLst>
                <a:gd name="T0" fmla="*/ 0 w 14"/>
                <a:gd name="T1" fmla="*/ 0 h 102"/>
                <a:gd name="T2" fmla="*/ 0 w 14"/>
                <a:gd name="T3" fmla="*/ 0 h 102"/>
                <a:gd name="T4" fmla="*/ 14 w 14"/>
                <a:gd name="T5" fmla="*/ 0 h 102"/>
                <a:gd name="T6" fmla="*/ 14 w 14"/>
                <a:gd name="T7" fmla="*/ 102 h 102"/>
                <a:gd name="T8" fmla="*/ 0 w 14"/>
                <a:gd name="T9" fmla="*/ 102 h 102"/>
                <a:gd name="T10" fmla="*/ 0 w 14"/>
                <a:gd name="T11" fmla="*/ 0 h 102"/>
              </a:gdLst>
              <a:ahLst/>
              <a:cxnLst>
                <a:cxn ang="0">
                  <a:pos x="T0" y="T1"/>
                </a:cxn>
                <a:cxn ang="0">
                  <a:pos x="T2" y="T3"/>
                </a:cxn>
                <a:cxn ang="0">
                  <a:pos x="T4" y="T5"/>
                </a:cxn>
                <a:cxn ang="0">
                  <a:pos x="T6" y="T7"/>
                </a:cxn>
                <a:cxn ang="0">
                  <a:pos x="T8" y="T9"/>
                </a:cxn>
                <a:cxn ang="0">
                  <a:pos x="T10" y="T11"/>
                </a:cxn>
              </a:cxnLst>
              <a:rect l="0" t="0" r="r" b="b"/>
              <a:pathLst>
                <a:path w="14" h="102">
                  <a:moveTo>
                    <a:pt x="0" y="0"/>
                  </a:moveTo>
                  <a:lnTo>
                    <a:pt x="0" y="0"/>
                  </a:lnTo>
                  <a:lnTo>
                    <a:pt x="14" y="0"/>
                  </a:lnTo>
                  <a:lnTo>
                    <a:pt x="14"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1" name="Freeform 7">
              <a:extLst>
                <a:ext uri="{FF2B5EF4-FFF2-40B4-BE49-F238E27FC236}">
                  <a16:creationId xmlns:a16="http://schemas.microsoft.com/office/drawing/2014/main" id="{4946514A-C4E6-4366-86C6-9E7CE29D4535}"/>
                </a:ext>
              </a:extLst>
            </p:cNvPr>
            <p:cNvSpPr>
              <a:spLocks/>
            </p:cNvSpPr>
            <p:nvPr/>
          </p:nvSpPr>
          <p:spPr bwMode="auto">
            <a:xfrm>
              <a:off x="1291" y="2800"/>
              <a:ext cx="92" cy="114"/>
            </a:xfrm>
            <a:custGeom>
              <a:avLst/>
              <a:gdLst>
                <a:gd name="T0" fmla="*/ 64 w 64"/>
                <a:gd name="T1" fmla="*/ 33 h 79"/>
                <a:gd name="T2" fmla="*/ 64 w 64"/>
                <a:gd name="T3" fmla="*/ 33 h 79"/>
                <a:gd name="T4" fmla="*/ 64 w 64"/>
                <a:gd name="T5" fmla="*/ 79 h 79"/>
                <a:gd name="T6" fmla="*/ 52 w 64"/>
                <a:gd name="T7" fmla="*/ 79 h 79"/>
                <a:gd name="T8" fmla="*/ 52 w 64"/>
                <a:gd name="T9" fmla="*/ 33 h 79"/>
                <a:gd name="T10" fmla="*/ 47 w 64"/>
                <a:gd name="T11" fmla="*/ 17 h 79"/>
                <a:gd name="T12" fmla="*/ 35 w 64"/>
                <a:gd name="T13" fmla="*/ 11 h 79"/>
                <a:gd name="T14" fmla="*/ 19 w 64"/>
                <a:gd name="T15" fmla="*/ 18 h 79"/>
                <a:gd name="T16" fmla="*/ 13 w 64"/>
                <a:gd name="T17" fmla="*/ 36 h 79"/>
                <a:gd name="T18" fmla="*/ 13 w 64"/>
                <a:gd name="T19" fmla="*/ 79 h 79"/>
                <a:gd name="T20" fmla="*/ 0 w 64"/>
                <a:gd name="T21" fmla="*/ 79 h 79"/>
                <a:gd name="T22" fmla="*/ 0 w 64"/>
                <a:gd name="T23" fmla="*/ 2 h 79"/>
                <a:gd name="T24" fmla="*/ 13 w 64"/>
                <a:gd name="T25" fmla="*/ 2 h 79"/>
                <a:gd name="T26" fmla="*/ 13 w 64"/>
                <a:gd name="T27" fmla="*/ 14 h 79"/>
                <a:gd name="T28" fmla="*/ 23 w 64"/>
                <a:gd name="T29" fmla="*/ 4 h 79"/>
                <a:gd name="T30" fmla="*/ 37 w 64"/>
                <a:gd name="T31" fmla="*/ 0 h 79"/>
                <a:gd name="T32" fmla="*/ 57 w 64"/>
                <a:gd name="T33" fmla="*/ 9 h 79"/>
                <a:gd name="T34" fmla="*/ 64 w 64"/>
                <a:gd name="T35" fmla="*/ 33 h 79"/>
                <a:gd name="T36" fmla="*/ 64 w 64"/>
                <a:gd name="T37" fmla="*/ 3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79">
                  <a:moveTo>
                    <a:pt x="64" y="33"/>
                  </a:moveTo>
                  <a:lnTo>
                    <a:pt x="64" y="33"/>
                  </a:lnTo>
                  <a:lnTo>
                    <a:pt x="64" y="79"/>
                  </a:lnTo>
                  <a:lnTo>
                    <a:pt x="52" y="79"/>
                  </a:lnTo>
                  <a:lnTo>
                    <a:pt x="52" y="33"/>
                  </a:lnTo>
                  <a:cubicBezTo>
                    <a:pt x="52" y="26"/>
                    <a:pt x="50" y="20"/>
                    <a:pt x="47" y="17"/>
                  </a:cubicBezTo>
                  <a:cubicBezTo>
                    <a:pt x="45" y="13"/>
                    <a:pt x="40" y="11"/>
                    <a:pt x="35" y="11"/>
                  </a:cubicBezTo>
                  <a:cubicBezTo>
                    <a:pt x="28" y="11"/>
                    <a:pt x="23" y="14"/>
                    <a:pt x="19" y="18"/>
                  </a:cubicBezTo>
                  <a:cubicBezTo>
                    <a:pt x="15" y="22"/>
                    <a:pt x="13" y="28"/>
                    <a:pt x="13" y="36"/>
                  </a:cubicBezTo>
                  <a:lnTo>
                    <a:pt x="13" y="79"/>
                  </a:lnTo>
                  <a:lnTo>
                    <a:pt x="0" y="79"/>
                  </a:lnTo>
                  <a:lnTo>
                    <a:pt x="0" y="2"/>
                  </a:lnTo>
                  <a:lnTo>
                    <a:pt x="13" y="2"/>
                  </a:lnTo>
                  <a:lnTo>
                    <a:pt x="13" y="14"/>
                  </a:lnTo>
                  <a:cubicBezTo>
                    <a:pt x="16" y="10"/>
                    <a:pt x="19" y="6"/>
                    <a:pt x="23" y="4"/>
                  </a:cubicBezTo>
                  <a:cubicBezTo>
                    <a:pt x="27" y="2"/>
                    <a:pt x="32" y="0"/>
                    <a:pt x="37" y="0"/>
                  </a:cubicBezTo>
                  <a:cubicBezTo>
                    <a:pt x="46" y="0"/>
                    <a:pt x="53" y="3"/>
                    <a:pt x="57" y="9"/>
                  </a:cubicBezTo>
                  <a:cubicBezTo>
                    <a:pt x="62" y="14"/>
                    <a:pt x="64" y="22"/>
                    <a:pt x="64" y="33"/>
                  </a:cubicBezTo>
                  <a:lnTo>
                    <a:pt x="64"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 name="Freeform 8">
              <a:extLst>
                <a:ext uri="{FF2B5EF4-FFF2-40B4-BE49-F238E27FC236}">
                  <a16:creationId xmlns:a16="http://schemas.microsoft.com/office/drawing/2014/main" id="{593F5767-B07C-4B4B-9B9F-7A0B1FD93D27}"/>
                </a:ext>
              </a:extLst>
            </p:cNvPr>
            <p:cNvSpPr>
              <a:spLocks noEditPoints="1"/>
            </p:cNvSpPr>
            <p:nvPr/>
          </p:nvSpPr>
          <p:spPr bwMode="auto">
            <a:xfrm>
              <a:off x="1412" y="2800"/>
              <a:ext cx="97" cy="156"/>
            </a:xfrm>
            <a:custGeom>
              <a:avLst/>
              <a:gdLst>
                <a:gd name="T0" fmla="*/ 55 w 68"/>
                <a:gd name="T1" fmla="*/ 40 h 108"/>
                <a:gd name="T2" fmla="*/ 55 w 68"/>
                <a:gd name="T3" fmla="*/ 40 h 108"/>
                <a:gd name="T4" fmla="*/ 50 w 68"/>
                <a:gd name="T5" fmla="*/ 19 h 108"/>
                <a:gd name="T6" fmla="*/ 34 w 68"/>
                <a:gd name="T7" fmla="*/ 11 h 108"/>
                <a:gd name="T8" fmla="*/ 18 w 68"/>
                <a:gd name="T9" fmla="*/ 19 h 108"/>
                <a:gd name="T10" fmla="*/ 13 w 68"/>
                <a:gd name="T11" fmla="*/ 40 h 108"/>
                <a:gd name="T12" fmla="*/ 18 w 68"/>
                <a:gd name="T13" fmla="*/ 61 h 108"/>
                <a:gd name="T14" fmla="*/ 34 w 68"/>
                <a:gd name="T15" fmla="*/ 68 h 108"/>
                <a:gd name="T16" fmla="*/ 50 w 68"/>
                <a:gd name="T17" fmla="*/ 61 h 108"/>
                <a:gd name="T18" fmla="*/ 55 w 68"/>
                <a:gd name="T19" fmla="*/ 40 h 108"/>
                <a:gd name="T20" fmla="*/ 55 w 68"/>
                <a:gd name="T21" fmla="*/ 40 h 108"/>
                <a:gd name="T22" fmla="*/ 68 w 68"/>
                <a:gd name="T23" fmla="*/ 69 h 108"/>
                <a:gd name="T24" fmla="*/ 68 w 68"/>
                <a:gd name="T25" fmla="*/ 69 h 108"/>
                <a:gd name="T26" fmla="*/ 59 w 68"/>
                <a:gd name="T27" fmla="*/ 98 h 108"/>
                <a:gd name="T28" fmla="*/ 33 w 68"/>
                <a:gd name="T29" fmla="*/ 108 h 108"/>
                <a:gd name="T30" fmla="*/ 20 w 68"/>
                <a:gd name="T31" fmla="*/ 107 h 108"/>
                <a:gd name="T32" fmla="*/ 9 w 68"/>
                <a:gd name="T33" fmla="*/ 104 h 108"/>
                <a:gd name="T34" fmla="*/ 9 w 68"/>
                <a:gd name="T35" fmla="*/ 92 h 108"/>
                <a:gd name="T36" fmla="*/ 20 w 68"/>
                <a:gd name="T37" fmla="*/ 96 h 108"/>
                <a:gd name="T38" fmla="*/ 31 w 68"/>
                <a:gd name="T39" fmla="*/ 98 h 108"/>
                <a:gd name="T40" fmla="*/ 49 w 68"/>
                <a:gd name="T41" fmla="*/ 91 h 108"/>
                <a:gd name="T42" fmla="*/ 55 w 68"/>
                <a:gd name="T43" fmla="*/ 72 h 108"/>
                <a:gd name="T44" fmla="*/ 55 w 68"/>
                <a:gd name="T45" fmla="*/ 65 h 108"/>
                <a:gd name="T46" fmla="*/ 45 w 68"/>
                <a:gd name="T47" fmla="*/ 76 h 108"/>
                <a:gd name="T48" fmla="*/ 31 w 68"/>
                <a:gd name="T49" fmla="*/ 79 h 108"/>
                <a:gd name="T50" fmla="*/ 8 w 68"/>
                <a:gd name="T51" fmla="*/ 68 h 108"/>
                <a:gd name="T52" fmla="*/ 0 w 68"/>
                <a:gd name="T53" fmla="*/ 40 h 108"/>
                <a:gd name="T54" fmla="*/ 8 w 68"/>
                <a:gd name="T55" fmla="*/ 11 h 108"/>
                <a:gd name="T56" fmla="*/ 31 w 68"/>
                <a:gd name="T57" fmla="*/ 0 h 108"/>
                <a:gd name="T58" fmla="*/ 45 w 68"/>
                <a:gd name="T59" fmla="*/ 4 h 108"/>
                <a:gd name="T60" fmla="*/ 55 w 68"/>
                <a:gd name="T61" fmla="*/ 14 h 108"/>
                <a:gd name="T62" fmla="*/ 55 w 68"/>
                <a:gd name="T63" fmla="*/ 2 h 108"/>
                <a:gd name="T64" fmla="*/ 68 w 68"/>
                <a:gd name="T65" fmla="*/ 2 h 108"/>
                <a:gd name="T66" fmla="*/ 68 w 68"/>
                <a:gd name="T67" fmla="*/ 6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8">
                  <a:moveTo>
                    <a:pt x="55" y="40"/>
                  </a:moveTo>
                  <a:lnTo>
                    <a:pt x="55" y="40"/>
                  </a:lnTo>
                  <a:cubicBezTo>
                    <a:pt x="55" y="31"/>
                    <a:pt x="54" y="24"/>
                    <a:pt x="50" y="19"/>
                  </a:cubicBezTo>
                  <a:cubicBezTo>
                    <a:pt x="46" y="14"/>
                    <a:pt x="41" y="11"/>
                    <a:pt x="34" y="11"/>
                  </a:cubicBezTo>
                  <a:cubicBezTo>
                    <a:pt x="27" y="11"/>
                    <a:pt x="22" y="14"/>
                    <a:pt x="18" y="19"/>
                  </a:cubicBezTo>
                  <a:cubicBezTo>
                    <a:pt x="15" y="24"/>
                    <a:pt x="13" y="31"/>
                    <a:pt x="13" y="40"/>
                  </a:cubicBezTo>
                  <a:cubicBezTo>
                    <a:pt x="13" y="49"/>
                    <a:pt x="15" y="56"/>
                    <a:pt x="18" y="61"/>
                  </a:cubicBezTo>
                  <a:cubicBezTo>
                    <a:pt x="22" y="66"/>
                    <a:pt x="27" y="68"/>
                    <a:pt x="34" y="68"/>
                  </a:cubicBezTo>
                  <a:cubicBezTo>
                    <a:pt x="41" y="68"/>
                    <a:pt x="46" y="66"/>
                    <a:pt x="50" y="61"/>
                  </a:cubicBezTo>
                  <a:cubicBezTo>
                    <a:pt x="54" y="56"/>
                    <a:pt x="55" y="49"/>
                    <a:pt x="55" y="40"/>
                  </a:cubicBezTo>
                  <a:lnTo>
                    <a:pt x="55" y="40"/>
                  </a:lnTo>
                  <a:close/>
                  <a:moveTo>
                    <a:pt x="68" y="69"/>
                  </a:moveTo>
                  <a:lnTo>
                    <a:pt x="68" y="69"/>
                  </a:lnTo>
                  <a:cubicBezTo>
                    <a:pt x="68" y="82"/>
                    <a:pt x="65" y="92"/>
                    <a:pt x="59" y="98"/>
                  </a:cubicBezTo>
                  <a:cubicBezTo>
                    <a:pt x="54" y="105"/>
                    <a:pt x="45" y="108"/>
                    <a:pt x="33" y="108"/>
                  </a:cubicBezTo>
                  <a:cubicBezTo>
                    <a:pt x="28" y="108"/>
                    <a:pt x="24" y="108"/>
                    <a:pt x="20" y="107"/>
                  </a:cubicBezTo>
                  <a:cubicBezTo>
                    <a:pt x="16" y="106"/>
                    <a:pt x="13" y="105"/>
                    <a:pt x="9" y="104"/>
                  </a:cubicBezTo>
                  <a:lnTo>
                    <a:pt x="9" y="92"/>
                  </a:lnTo>
                  <a:cubicBezTo>
                    <a:pt x="13" y="94"/>
                    <a:pt x="16" y="95"/>
                    <a:pt x="20" y="96"/>
                  </a:cubicBezTo>
                  <a:cubicBezTo>
                    <a:pt x="23" y="97"/>
                    <a:pt x="27" y="98"/>
                    <a:pt x="31" y="98"/>
                  </a:cubicBezTo>
                  <a:cubicBezTo>
                    <a:pt x="39" y="98"/>
                    <a:pt x="45" y="95"/>
                    <a:pt x="49" y="91"/>
                  </a:cubicBezTo>
                  <a:cubicBezTo>
                    <a:pt x="53" y="87"/>
                    <a:pt x="55" y="80"/>
                    <a:pt x="55" y="72"/>
                  </a:cubicBezTo>
                  <a:lnTo>
                    <a:pt x="55" y="65"/>
                  </a:lnTo>
                  <a:cubicBezTo>
                    <a:pt x="53" y="70"/>
                    <a:pt x="50" y="73"/>
                    <a:pt x="45" y="76"/>
                  </a:cubicBezTo>
                  <a:cubicBezTo>
                    <a:pt x="41" y="78"/>
                    <a:pt x="37" y="79"/>
                    <a:pt x="31" y="79"/>
                  </a:cubicBezTo>
                  <a:cubicBezTo>
                    <a:pt x="22" y="79"/>
                    <a:pt x="14" y="75"/>
                    <a:pt x="8" y="68"/>
                  </a:cubicBezTo>
                  <a:cubicBezTo>
                    <a:pt x="3" y="61"/>
                    <a:pt x="0" y="52"/>
                    <a:pt x="0" y="40"/>
                  </a:cubicBezTo>
                  <a:cubicBezTo>
                    <a:pt x="0" y="28"/>
                    <a:pt x="3" y="18"/>
                    <a:pt x="8" y="11"/>
                  </a:cubicBezTo>
                  <a:cubicBezTo>
                    <a:pt x="14" y="4"/>
                    <a:pt x="22" y="0"/>
                    <a:pt x="31" y="0"/>
                  </a:cubicBezTo>
                  <a:cubicBezTo>
                    <a:pt x="37" y="0"/>
                    <a:pt x="41" y="2"/>
                    <a:pt x="45" y="4"/>
                  </a:cubicBezTo>
                  <a:cubicBezTo>
                    <a:pt x="50" y="6"/>
                    <a:pt x="53" y="9"/>
                    <a:pt x="55" y="14"/>
                  </a:cubicBezTo>
                  <a:lnTo>
                    <a:pt x="55" y="2"/>
                  </a:lnTo>
                  <a:lnTo>
                    <a:pt x="68" y="2"/>
                  </a:lnTo>
                  <a:lnTo>
                    <a:pt x="68" y="69"/>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 name="Freeform 9">
              <a:extLst>
                <a:ext uri="{FF2B5EF4-FFF2-40B4-BE49-F238E27FC236}">
                  <a16:creationId xmlns:a16="http://schemas.microsoft.com/office/drawing/2014/main" id="{371BF269-729A-4334-877B-DFA6D182FC29}"/>
                </a:ext>
              </a:extLst>
            </p:cNvPr>
            <p:cNvSpPr>
              <a:spLocks/>
            </p:cNvSpPr>
            <p:nvPr/>
          </p:nvSpPr>
          <p:spPr bwMode="auto">
            <a:xfrm>
              <a:off x="1545" y="2800"/>
              <a:ext cx="65" cy="114"/>
            </a:xfrm>
            <a:custGeom>
              <a:avLst/>
              <a:gdLst>
                <a:gd name="T0" fmla="*/ 45 w 45"/>
                <a:gd name="T1" fmla="*/ 14 h 79"/>
                <a:gd name="T2" fmla="*/ 45 w 45"/>
                <a:gd name="T3" fmla="*/ 14 h 79"/>
                <a:gd name="T4" fmla="*/ 41 w 45"/>
                <a:gd name="T5" fmla="*/ 12 h 79"/>
                <a:gd name="T6" fmla="*/ 35 w 45"/>
                <a:gd name="T7" fmla="*/ 12 h 79"/>
                <a:gd name="T8" fmla="*/ 19 w 45"/>
                <a:gd name="T9" fmla="*/ 19 h 79"/>
                <a:gd name="T10" fmla="*/ 13 w 45"/>
                <a:gd name="T11" fmla="*/ 39 h 79"/>
                <a:gd name="T12" fmla="*/ 13 w 45"/>
                <a:gd name="T13" fmla="*/ 79 h 79"/>
                <a:gd name="T14" fmla="*/ 0 w 45"/>
                <a:gd name="T15" fmla="*/ 79 h 79"/>
                <a:gd name="T16" fmla="*/ 0 w 45"/>
                <a:gd name="T17" fmla="*/ 2 h 79"/>
                <a:gd name="T18" fmla="*/ 13 w 45"/>
                <a:gd name="T19" fmla="*/ 2 h 79"/>
                <a:gd name="T20" fmla="*/ 13 w 45"/>
                <a:gd name="T21" fmla="*/ 14 h 79"/>
                <a:gd name="T22" fmla="*/ 23 w 45"/>
                <a:gd name="T23" fmla="*/ 4 h 79"/>
                <a:gd name="T24" fmla="*/ 39 w 45"/>
                <a:gd name="T25" fmla="*/ 0 h 79"/>
                <a:gd name="T26" fmla="*/ 42 w 45"/>
                <a:gd name="T27" fmla="*/ 1 h 79"/>
                <a:gd name="T28" fmla="*/ 45 w 45"/>
                <a:gd name="T29" fmla="*/ 1 h 79"/>
                <a:gd name="T30" fmla="*/ 45 w 45"/>
                <a:gd name="T31" fmla="*/ 1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9">
                  <a:moveTo>
                    <a:pt x="45" y="14"/>
                  </a:moveTo>
                  <a:lnTo>
                    <a:pt x="45" y="14"/>
                  </a:lnTo>
                  <a:cubicBezTo>
                    <a:pt x="44" y="13"/>
                    <a:pt x="42" y="13"/>
                    <a:pt x="41" y="12"/>
                  </a:cubicBezTo>
                  <a:cubicBezTo>
                    <a:pt x="39" y="12"/>
                    <a:pt x="37" y="12"/>
                    <a:pt x="35" y="12"/>
                  </a:cubicBezTo>
                  <a:cubicBezTo>
                    <a:pt x="28" y="12"/>
                    <a:pt x="22" y="14"/>
                    <a:pt x="19" y="19"/>
                  </a:cubicBezTo>
                  <a:cubicBezTo>
                    <a:pt x="15" y="23"/>
                    <a:pt x="13" y="30"/>
                    <a:pt x="13" y="39"/>
                  </a:cubicBezTo>
                  <a:lnTo>
                    <a:pt x="13" y="79"/>
                  </a:lnTo>
                  <a:lnTo>
                    <a:pt x="0" y="79"/>
                  </a:lnTo>
                  <a:lnTo>
                    <a:pt x="0" y="2"/>
                  </a:lnTo>
                  <a:lnTo>
                    <a:pt x="13" y="2"/>
                  </a:lnTo>
                  <a:lnTo>
                    <a:pt x="13" y="14"/>
                  </a:lnTo>
                  <a:cubicBezTo>
                    <a:pt x="16" y="10"/>
                    <a:pt x="19" y="6"/>
                    <a:pt x="23" y="4"/>
                  </a:cubicBezTo>
                  <a:cubicBezTo>
                    <a:pt x="28" y="2"/>
                    <a:pt x="33" y="0"/>
                    <a:pt x="39" y="0"/>
                  </a:cubicBezTo>
                  <a:cubicBezTo>
                    <a:pt x="40" y="0"/>
                    <a:pt x="41" y="1"/>
                    <a:pt x="42" y="1"/>
                  </a:cubicBezTo>
                  <a:cubicBezTo>
                    <a:pt x="43" y="1"/>
                    <a:pt x="44" y="1"/>
                    <a:pt x="45" y="1"/>
                  </a:cubicBezTo>
                  <a:lnTo>
                    <a:pt x="45" y="1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 name="Freeform 10">
              <a:extLst>
                <a:ext uri="{FF2B5EF4-FFF2-40B4-BE49-F238E27FC236}">
                  <a16:creationId xmlns:a16="http://schemas.microsoft.com/office/drawing/2014/main" id="{FB00200E-AD1C-4037-A542-BE11CB3F2A79}"/>
                </a:ext>
              </a:extLst>
            </p:cNvPr>
            <p:cNvSpPr>
              <a:spLocks noEditPoints="1"/>
            </p:cNvSpPr>
            <p:nvPr/>
          </p:nvSpPr>
          <p:spPr bwMode="auto">
            <a:xfrm>
              <a:off x="1617" y="2800"/>
              <a:ext cx="102" cy="117"/>
            </a:xfrm>
            <a:custGeom>
              <a:avLst/>
              <a:gdLst>
                <a:gd name="T0" fmla="*/ 71 w 71"/>
                <a:gd name="T1" fmla="*/ 37 h 81"/>
                <a:gd name="T2" fmla="*/ 71 w 71"/>
                <a:gd name="T3" fmla="*/ 37 h 81"/>
                <a:gd name="T4" fmla="*/ 71 w 71"/>
                <a:gd name="T5" fmla="*/ 44 h 81"/>
                <a:gd name="T6" fmla="*/ 13 w 71"/>
                <a:gd name="T7" fmla="*/ 44 h 81"/>
                <a:gd name="T8" fmla="*/ 21 w 71"/>
                <a:gd name="T9" fmla="*/ 63 h 81"/>
                <a:gd name="T10" fmla="*/ 40 w 71"/>
                <a:gd name="T11" fmla="*/ 70 h 81"/>
                <a:gd name="T12" fmla="*/ 54 w 71"/>
                <a:gd name="T13" fmla="*/ 68 h 81"/>
                <a:gd name="T14" fmla="*/ 68 w 71"/>
                <a:gd name="T15" fmla="*/ 63 h 81"/>
                <a:gd name="T16" fmla="*/ 68 w 71"/>
                <a:gd name="T17" fmla="*/ 75 h 81"/>
                <a:gd name="T18" fmla="*/ 54 w 71"/>
                <a:gd name="T19" fmla="*/ 79 h 81"/>
                <a:gd name="T20" fmla="*/ 40 w 71"/>
                <a:gd name="T21" fmla="*/ 81 h 81"/>
                <a:gd name="T22" fmla="*/ 11 w 71"/>
                <a:gd name="T23" fmla="*/ 70 h 81"/>
                <a:gd name="T24" fmla="*/ 0 w 71"/>
                <a:gd name="T25" fmla="*/ 41 h 81"/>
                <a:gd name="T26" fmla="*/ 10 w 71"/>
                <a:gd name="T27" fmla="*/ 12 h 81"/>
                <a:gd name="T28" fmla="*/ 38 w 71"/>
                <a:gd name="T29" fmla="*/ 0 h 81"/>
                <a:gd name="T30" fmla="*/ 62 w 71"/>
                <a:gd name="T31" fmla="*/ 10 h 81"/>
                <a:gd name="T32" fmla="*/ 71 w 71"/>
                <a:gd name="T33" fmla="*/ 37 h 81"/>
                <a:gd name="T34" fmla="*/ 71 w 71"/>
                <a:gd name="T35" fmla="*/ 37 h 81"/>
                <a:gd name="T36" fmla="*/ 58 w 71"/>
                <a:gd name="T37" fmla="*/ 34 h 81"/>
                <a:gd name="T38" fmla="*/ 58 w 71"/>
                <a:gd name="T39" fmla="*/ 34 h 81"/>
                <a:gd name="T40" fmla="*/ 53 w 71"/>
                <a:gd name="T41" fmla="*/ 17 h 81"/>
                <a:gd name="T42" fmla="*/ 38 w 71"/>
                <a:gd name="T43" fmla="*/ 11 h 81"/>
                <a:gd name="T44" fmla="*/ 21 w 71"/>
                <a:gd name="T45" fmla="*/ 17 h 81"/>
                <a:gd name="T46" fmla="*/ 14 w 71"/>
                <a:gd name="T47" fmla="*/ 34 h 81"/>
                <a:gd name="T48" fmla="*/ 58 w 71"/>
                <a:gd name="T49" fmla="*/ 3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1">
                  <a:moveTo>
                    <a:pt x="71" y="37"/>
                  </a:moveTo>
                  <a:lnTo>
                    <a:pt x="71" y="37"/>
                  </a:lnTo>
                  <a:lnTo>
                    <a:pt x="71" y="44"/>
                  </a:lnTo>
                  <a:lnTo>
                    <a:pt x="13" y="44"/>
                  </a:lnTo>
                  <a:cubicBezTo>
                    <a:pt x="14" y="52"/>
                    <a:pt x="16" y="59"/>
                    <a:pt x="21" y="63"/>
                  </a:cubicBezTo>
                  <a:cubicBezTo>
                    <a:pt x="26" y="68"/>
                    <a:pt x="32" y="70"/>
                    <a:pt x="40" y="70"/>
                  </a:cubicBezTo>
                  <a:cubicBezTo>
                    <a:pt x="45" y="70"/>
                    <a:pt x="50" y="70"/>
                    <a:pt x="54" y="68"/>
                  </a:cubicBezTo>
                  <a:cubicBezTo>
                    <a:pt x="59" y="67"/>
                    <a:pt x="63" y="65"/>
                    <a:pt x="68" y="63"/>
                  </a:cubicBezTo>
                  <a:lnTo>
                    <a:pt x="68" y="75"/>
                  </a:lnTo>
                  <a:cubicBezTo>
                    <a:pt x="63" y="77"/>
                    <a:pt x="59" y="78"/>
                    <a:pt x="54" y="79"/>
                  </a:cubicBezTo>
                  <a:cubicBezTo>
                    <a:pt x="49" y="80"/>
                    <a:pt x="45" y="81"/>
                    <a:pt x="40" y="81"/>
                  </a:cubicBezTo>
                  <a:cubicBezTo>
                    <a:pt x="28" y="81"/>
                    <a:pt x="18" y="77"/>
                    <a:pt x="11" y="70"/>
                  </a:cubicBezTo>
                  <a:cubicBezTo>
                    <a:pt x="4" y="63"/>
                    <a:pt x="0" y="53"/>
                    <a:pt x="0" y="41"/>
                  </a:cubicBezTo>
                  <a:cubicBezTo>
                    <a:pt x="0" y="29"/>
                    <a:pt x="3" y="19"/>
                    <a:pt x="10" y="12"/>
                  </a:cubicBezTo>
                  <a:cubicBezTo>
                    <a:pt x="17" y="4"/>
                    <a:pt x="26" y="0"/>
                    <a:pt x="38" y="0"/>
                  </a:cubicBezTo>
                  <a:cubicBezTo>
                    <a:pt x="48" y="0"/>
                    <a:pt x="56" y="4"/>
                    <a:pt x="62" y="10"/>
                  </a:cubicBezTo>
                  <a:cubicBezTo>
                    <a:pt x="68" y="17"/>
                    <a:pt x="71" y="26"/>
                    <a:pt x="71" y="37"/>
                  </a:cubicBezTo>
                  <a:lnTo>
                    <a:pt x="71" y="37"/>
                  </a:lnTo>
                  <a:close/>
                  <a:moveTo>
                    <a:pt x="58" y="34"/>
                  </a:moveTo>
                  <a:lnTo>
                    <a:pt x="58" y="34"/>
                  </a:lnTo>
                  <a:cubicBezTo>
                    <a:pt x="58" y="27"/>
                    <a:pt x="56" y="21"/>
                    <a:pt x="53" y="17"/>
                  </a:cubicBezTo>
                  <a:cubicBezTo>
                    <a:pt x="49" y="13"/>
                    <a:pt x="44" y="11"/>
                    <a:pt x="38" y="11"/>
                  </a:cubicBezTo>
                  <a:cubicBezTo>
                    <a:pt x="31" y="11"/>
                    <a:pt x="25" y="13"/>
                    <a:pt x="21" y="17"/>
                  </a:cubicBezTo>
                  <a:cubicBezTo>
                    <a:pt x="17" y="21"/>
                    <a:pt x="14" y="27"/>
                    <a:pt x="14" y="34"/>
                  </a:cubicBezTo>
                  <a:lnTo>
                    <a:pt x="58" y="3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 name="Freeform 11">
              <a:extLst>
                <a:ext uri="{FF2B5EF4-FFF2-40B4-BE49-F238E27FC236}">
                  <a16:creationId xmlns:a16="http://schemas.microsoft.com/office/drawing/2014/main" id="{B37331CA-7216-4C31-BBB5-C20845A5B2B5}"/>
                </a:ext>
              </a:extLst>
            </p:cNvPr>
            <p:cNvSpPr>
              <a:spLocks/>
            </p:cNvSpPr>
            <p:nvPr/>
          </p:nvSpPr>
          <p:spPr bwMode="auto">
            <a:xfrm>
              <a:off x="1740" y="2800"/>
              <a:ext cx="84" cy="117"/>
            </a:xfrm>
            <a:custGeom>
              <a:avLst/>
              <a:gdLst>
                <a:gd name="T0" fmla="*/ 54 w 58"/>
                <a:gd name="T1" fmla="*/ 5 h 81"/>
                <a:gd name="T2" fmla="*/ 54 w 58"/>
                <a:gd name="T3" fmla="*/ 5 h 81"/>
                <a:gd name="T4" fmla="*/ 54 w 58"/>
                <a:gd name="T5" fmla="*/ 16 h 81"/>
                <a:gd name="T6" fmla="*/ 43 w 58"/>
                <a:gd name="T7" fmla="*/ 12 h 81"/>
                <a:gd name="T8" fmla="*/ 31 w 58"/>
                <a:gd name="T9" fmla="*/ 11 h 81"/>
                <a:gd name="T10" fmla="*/ 17 w 58"/>
                <a:gd name="T11" fmla="*/ 14 h 81"/>
                <a:gd name="T12" fmla="*/ 13 w 58"/>
                <a:gd name="T13" fmla="*/ 22 h 81"/>
                <a:gd name="T14" fmla="*/ 16 w 58"/>
                <a:gd name="T15" fmla="*/ 29 h 81"/>
                <a:gd name="T16" fmla="*/ 29 w 58"/>
                <a:gd name="T17" fmla="*/ 34 h 81"/>
                <a:gd name="T18" fmla="*/ 34 w 58"/>
                <a:gd name="T19" fmla="*/ 35 h 81"/>
                <a:gd name="T20" fmla="*/ 53 w 58"/>
                <a:gd name="T21" fmla="*/ 43 h 81"/>
                <a:gd name="T22" fmla="*/ 58 w 58"/>
                <a:gd name="T23" fmla="*/ 58 h 81"/>
                <a:gd name="T24" fmla="*/ 50 w 58"/>
                <a:gd name="T25" fmla="*/ 75 h 81"/>
                <a:gd name="T26" fmla="*/ 27 w 58"/>
                <a:gd name="T27" fmla="*/ 81 h 81"/>
                <a:gd name="T28" fmla="*/ 14 w 58"/>
                <a:gd name="T29" fmla="*/ 80 h 81"/>
                <a:gd name="T30" fmla="*/ 0 w 58"/>
                <a:gd name="T31" fmla="*/ 76 h 81"/>
                <a:gd name="T32" fmla="*/ 0 w 58"/>
                <a:gd name="T33" fmla="*/ 63 h 81"/>
                <a:gd name="T34" fmla="*/ 14 w 58"/>
                <a:gd name="T35" fmla="*/ 69 h 81"/>
                <a:gd name="T36" fmla="*/ 27 w 58"/>
                <a:gd name="T37" fmla="*/ 70 h 81"/>
                <a:gd name="T38" fmla="*/ 41 w 58"/>
                <a:gd name="T39" fmla="*/ 67 h 81"/>
                <a:gd name="T40" fmla="*/ 45 w 58"/>
                <a:gd name="T41" fmla="*/ 59 h 81"/>
                <a:gd name="T42" fmla="*/ 42 w 58"/>
                <a:gd name="T43" fmla="*/ 51 h 81"/>
                <a:gd name="T44" fmla="*/ 27 w 58"/>
                <a:gd name="T45" fmla="*/ 46 h 81"/>
                <a:gd name="T46" fmla="*/ 23 w 58"/>
                <a:gd name="T47" fmla="*/ 45 h 81"/>
                <a:gd name="T48" fmla="*/ 6 w 58"/>
                <a:gd name="T49" fmla="*/ 37 h 81"/>
                <a:gd name="T50" fmla="*/ 0 w 58"/>
                <a:gd name="T51" fmla="*/ 23 h 81"/>
                <a:gd name="T52" fmla="*/ 8 w 58"/>
                <a:gd name="T53" fmla="*/ 6 h 81"/>
                <a:gd name="T54" fmla="*/ 30 w 58"/>
                <a:gd name="T55" fmla="*/ 0 h 81"/>
                <a:gd name="T56" fmla="*/ 43 w 58"/>
                <a:gd name="T57" fmla="*/ 1 h 81"/>
                <a:gd name="T58" fmla="*/ 54 w 58"/>
                <a:gd name="T59" fmla="*/ 5 h 81"/>
                <a:gd name="T60" fmla="*/ 54 w 58"/>
                <a:gd name="T61"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1">
                  <a:moveTo>
                    <a:pt x="54" y="5"/>
                  </a:moveTo>
                  <a:lnTo>
                    <a:pt x="54" y="5"/>
                  </a:lnTo>
                  <a:lnTo>
                    <a:pt x="54" y="16"/>
                  </a:lnTo>
                  <a:cubicBezTo>
                    <a:pt x="51" y="15"/>
                    <a:pt x="47" y="13"/>
                    <a:pt x="43" y="12"/>
                  </a:cubicBezTo>
                  <a:cubicBezTo>
                    <a:pt x="39" y="11"/>
                    <a:pt x="35" y="11"/>
                    <a:pt x="31" y="11"/>
                  </a:cubicBezTo>
                  <a:cubicBezTo>
                    <a:pt x="25" y="11"/>
                    <a:pt x="20" y="12"/>
                    <a:pt x="17" y="14"/>
                  </a:cubicBezTo>
                  <a:cubicBezTo>
                    <a:pt x="14" y="16"/>
                    <a:pt x="13" y="19"/>
                    <a:pt x="13" y="22"/>
                  </a:cubicBezTo>
                  <a:cubicBezTo>
                    <a:pt x="13" y="25"/>
                    <a:pt x="14" y="28"/>
                    <a:pt x="16" y="29"/>
                  </a:cubicBezTo>
                  <a:cubicBezTo>
                    <a:pt x="18" y="31"/>
                    <a:pt x="23" y="33"/>
                    <a:pt x="29" y="34"/>
                  </a:cubicBezTo>
                  <a:lnTo>
                    <a:pt x="34" y="35"/>
                  </a:lnTo>
                  <a:cubicBezTo>
                    <a:pt x="43" y="37"/>
                    <a:pt x="49" y="40"/>
                    <a:pt x="53" y="43"/>
                  </a:cubicBezTo>
                  <a:cubicBezTo>
                    <a:pt x="56" y="47"/>
                    <a:pt x="58" y="52"/>
                    <a:pt x="58" y="58"/>
                  </a:cubicBezTo>
                  <a:cubicBezTo>
                    <a:pt x="58" y="65"/>
                    <a:pt x="56" y="70"/>
                    <a:pt x="50" y="75"/>
                  </a:cubicBezTo>
                  <a:cubicBezTo>
                    <a:pt x="44" y="79"/>
                    <a:pt x="37" y="81"/>
                    <a:pt x="27" y="81"/>
                  </a:cubicBezTo>
                  <a:cubicBezTo>
                    <a:pt x="23" y="81"/>
                    <a:pt x="18" y="80"/>
                    <a:pt x="14" y="80"/>
                  </a:cubicBezTo>
                  <a:cubicBezTo>
                    <a:pt x="10" y="79"/>
                    <a:pt x="5" y="78"/>
                    <a:pt x="0" y="76"/>
                  </a:cubicBezTo>
                  <a:lnTo>
                    <a:pt x="0" y="63"/>
                  </a:lnTo>
                  <a:cubicBezTo>
                    <a:pt x="5" y="65"/>
                    <a:pt x="9" y="67"/>
                    <a:pt x="14" y="69"/>
                  </a:cubicBezTo>
                  <a:cubicBezTo>
                    <a:pt x="18" y="70"/>
                    <a:pt x="23" y="70"/>
                    <a:pt x="27" y="70"/>
                  </a:cubicBezTo>
                  <a:cubicBezTo>
                    <a:pt x="33" y="70"/>
                    <a:pt x="37" y="69"/>
                    <a:pt x="41" y="67"/>
                  </a:cubicBezTo>
                  <a:cubicBezTo>
                    <a:pt x="44" y="65"/>
                    <a:pt x="45" y="62"/>
                    <a:pt x="45" y="59"/>
                  </a:cubicBezTo>
                  <a:cubicBezTo>
                    <a:pt x="45" y="55"/>
                    <a:pt x="44" y="53"/>
                    <a:pt x="42" y="51"/>
                  </a:cubicBezTo>
                  <a:cubicBezTo>
                    <a:pt x="40" y="49"/>
                    <a:pt x="35" y="47"/>
                    <a:pt x="27" y="46"/>
                  </a:cubicBezTo>
                  <a:lnTo>
                    <a:pt x="23" y="45"/>
                  </a:lnTo>
                  <a:cubicBezTo>
                    <a:pt x="15" y="43"/>
                    <a:pt x="9" y="40"/>
                    <a:pt x="6" y="37"/>
                  </a:cubicBezTo>
                  <a:cubicBezTo>
                    <a:pt x="2" y="34"/>
                    <a:pt x="0" y="29"/>
                    <a:pt x="0" y="23"/>
                  </a:cubicBezTo>
                  <a:cubicBezTo>
                    <a:pt x="0" y="16"/>
                    <a:pt x="3" y="10"/>
                    <a:pt x="8" y="6"/>
                  </a:cubicBezTo>
                  <a:cubicBezTo>
                    <a:pt x="13" y="2"/>
                    <a:pt x="20" y="0"/>
                    <a:pt x="30" y="0"/>
                  </a:cubicBezTo>
                  <a:cubicBezTo>
                    <a:pt x="34" y="0"/>
                    <a:pt x="39" y="1"/>
                    <a:pt x="43" y="1"/>
                  </a:cubicBezTo>
                  <a:cubicBezTo>
                    <a:pt x="47" y="2"/>
                    <a:pt x="51" y="3"/>
                    <a:pt x="54" y="5"/>
                  </a:cubicBezTo>
                  <a:lnTo>
                    <a:pt x="54" y="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6" name="Freeform 12">
              <a:extLst>
                <a:ext uri="{FF2B5EF4-FFF2-40B4-BE49-F238E27FC236}">
                  <a16:creationId xmlns:a16="http://schemas.microsoft.com/office/drawing/2014/main" id="{08B041EE-3E97-4F5E-91A6-7426FF83CF52}"/>
                </a:ext>
              </a:extLst>
            </p:cNvPr>
            <p:cNvSpPr>
              <a:spLocks/>
            </p:cNvSpPr>
            <p:nvPr/>
          </p:nvSpPr>
          <p:spPr bwMode="auto">
            <a:xfrm>
              <a:off x="1845" y="2800"/>
              <a:ext cx="83" cy="117"/>
            </a:xfrm>
            <a:custGeom>
              <a:avLst/>
              <a:gdLst>
                <a:gd name="T0" fmla="*/ 54 w 58"/>
                <a:gd name="T1" fmla="*/ 5 h 81"/>
                <a:gd name="T2" fmla="*/ 54 w 58"/>
                <a:gd name="T3" fmla="*/ 5 h 81"/>
                <a:gd name="T4" fmla="*/ 54 w 58"/>
                <a:gd name="T5" fmla="*/ 16 h 81"/>
                <a:gd name="T6" fmla="*/ 43 w 58"/>
                <a:gd name="T7" fmla="*/ 12 h 81"/>
                <a:gd name="T8" fmla="*/ 31 w 58"/>
                <a:gd name="T9" fmla="*/ 11 h 81"/>
                <a:gd name="T10" fmla="*/ 17 w 58"/>
                <a:gd name="T11" fmla="*/ 14 h 81"/>
                <a:gd name="T12" fmla="*/ 12 w 58"/>
                <a:gd name="T13" fmla="*/ 22 h 81"/>
                <a:gd name="T14" fmla="*/ 16 w 58"/>
                <a:gd name="T15" fmla="*/ 29 h 81"/>
                <a:gd name="T16" fmla="*/ 29 w 58"/>
                <a:gd name="T17" fmla="*/ 34 h 81"/>
                <a:gd name="T18" fmla="*/ 33 w 58"/>
                <a:gd name="T19" fmla="*/ 35 h 81"/>
                <a:gd name="T20" fmla="*/ 52 w 58"/>
                <a:gd name="T21" fmla="*/ 43 h 81"/>
                <a:gd name="T22" fmla="*/ 58 w 58"/>
                <a:gd name="T23" fmla="*/ 58 h 81"/>
                <a:gd name="T24" fmla="*/ 50 w 58"/>
                <a:gd name="T25" fmla="*/ 75 h 81"/>
                <a:gd name="T26" fmla="*/ 26 w 58"/>
                <a:gd name="T27" fmla="*/ 81 h 81"/>
                <a:gd name="T28" fmla="*/ 14 w 58"/>
                <a:gd name="T29" fmla="*/ 80 h 81"/>
                <a:gd name="T30" fmla="*/ 0 w 58"/>
                <a:gd name="T31" fmla="*/ 76 h 81"/>
                <a:gd name="T32" fmla="*/ 0 w 58"/>
                <a:gd name="T33" fmla="*/ 63 h 81"/>
                <a:gd name="T34" fmla="*/ 13 w 58"/>
                <a:gd name="T35" fmla="*/ 69 h 81"/>
                <a:gd name="T36" fmla="*/ 27 w 58"/>
                <a:gd name="T37" fmla="*/ 70 h 81"/>
                <a:gd name="T38" fmla="*/ 40 w 58"/>
                <a:gd name="T39" fmla="*/ 67 h 81"/>
                <a:gd name="T40" fmla="*/ 45 w 58"/>
                <a:gd name="T41" fmla="*/ 59 h 81"/>
                <a:gd name="T42" fmla="*/ 42 w 58"/>
                <a:gd name="T43" fmla="*/ 51 h 81"/>
                <a:gd name="T44" fmla="*/ 27 w 58"/>
                <a:gd name="T45" fmla="*/ 46 h 81"/>
                <a:gd name="T46" fmla="*/ 22 w 58"/>
                <a:gd name="T47" fmla="*/ 45 h 81"/>
                <a:gd name="T48" fmla="*/ 5 w 58"/>
                <a:gd name="T49" fmla="*/ 37 h 81"/>
                <a:gd name="T50" fmla="*/ 0 w 58"/>
                <a:gd name="T51" fmla="*/ 23 h 81"/>
                <a:gd name="T52" fmla="*/ 8 w 58"/>
                <a:gd name="T53" fmla="*/ 6 h 81"/>
                <a:gd name="T54" fmla="*/ 30 w 58"/>
                <a:gd name="T55" fmla="*/ 0 h 81"/>
                <a:gd name="T56" fmla="*/ 43 w 58"/>
                <a:gd name="T57" fmla="*/ 1 h 81"/>
                <a:gd name="T58" fmla="*/ 54 w 58"/>
                <a:gd name="T59" fmla="*/ 5 h 81"/>
                <a:gd name="T60" fmla="*/ 54 w 58"/>
                <a:gd name="T61"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1">
                  <a:moveTo>
                    <a:pt x="54" y="5"/>
                  </a:moveTo>
                  <a:lnTo>
                    <a:pt x="54" y="5"/>
                  </a:lnTo>
                  <a:lnTo>
                    <a:pt x="54" y="16"/>
                  </a:lnTo>
                  <a:cubicBezTo>
                    <a:pt x="50" y="15"/>
                    <a:pt x="47" y="13"/>
                    <a:pt x="43" y="12"/>
                  </a:cubicBezTo>
                  <a:cubicBezTo>
                    <a:pt x="39" y="11"/>
                    <a:pt x="35" y="11"/>
                    <a:pt x="31" y="11"/>
                  </a:cubicBezTo>
                  <a:cubicBezTo>
                    <a:pt x="25" y="11"/>
                    <a:pt x="20" y="12"/>
                    <a:pt x="17" y="14"/>
                  </a:cubicBezTo>
                  <a:cubicBezTo>
                    <a:pt x="14" y="16"/>
                    <a:pt x="12" y="19"/>
                    <a:pt x="12" y="22"/>
                  </a:cubicBezTo>
                  <a:cubicBezTo>
                    <a:pt x="12" y="25"/>
                    <a:pt x="13" y="28"/>
                    <a:pt x="16" y="29"/>
                  </a:cubicBezTo>
                  <a:cubicBezTo>
                    <a:pt x="18" y="31"/>
                    <a:pt x="22" y="33"/>
                    <a:pt x="29" y="34"/>
                  </a:cubicBezTo>
                  <a:lnTo>
                    <a:pt x="33" y="35"/>
                  </a:lnTo>
                  <a:cubicBezTo>
                    <a:pt x="42" y="37"/>
                    <a:pt x="49" y="40"/>
                    <a:pt x="52" y="43"/>
                  </a:cubicBezTo>
                  <a:cubicBezTo>
                    <a:pt x="56" y="47"/>
                    <a:pt x="58" y="52"/>
                    <a:pt x="58" y="58"/>
                  </a:cubicBezTo>
                  <a:cubicBezTo>
                    <a:pt x="58" y="65"/>
                    <a:pt x="55" y="70"/>
                    <a:pt x="50" y="75"/>
                  </a:cubicBezTo>
                  <a:cubicBezTo>
                    <a:pt x="44" y="79"/>
                    <a:pt x="36" y="81"/>
                    <a:pt x="26" y="81"/>
                  </a:cubicBezTo>
                  <a:cubicBezTo>
                    <a:pt x="22" y="81"/>
                    <a:pt x="18" y="80"/>
                    <a:pt x="14" y="80"/>
                  </a:cubicBezTo>
                  <a:cubicBezTo>
                    <a:pt x="9" y="79"/>
                    <a:pt x="5" y="78"/>
                    <a:pt x="0" y="76"/>
                  </a:cubicBezTo>
                  <a:lnTo>
                    <a:pt x="0" y="63"/>
                  </a:lnTo>
                  <a:cubicBezTo>
                    <a:pt x="4" y="65"/>
                    <a:pt x="9" y="67"/>
                    <a:pt x="13" y="69"/>
                  </a:cubicBezTo>
                  <a:cubicBezTo>
                    <a:pt x="18" y="70"/>
                    <a:pt x="22" y="70"/>
                    <a:pt x="27" y="70"/>
                  </a:cubicBezTo>
                  <a:cubicBezTo>
                    <a:pt x="33" y="70"/>
                    <a:pt x="37" y="69"/>
                    <a:pt x="40" y="67"/>
                  </a:cubicBezTo>
                  <a:cubicBezTo>
                    <a:pt x="44" y="65"/>
                    <a:pt x="45" y="62"/>
                    <a:pt x="45" y="59"/>
                  </a:cubicBezTo>
                  <a:cubicBezTo>
                    <a:pt x="45" y="55"/>
                    <a:pt x="44" y="53"/>
                    <a:pt x="42" y="51"/>
                  </a:cubicBezTo>
                  <a:cubicBezTo>
                    <a:pt x="39" y="49"/>
                    <a:pt x="34" y="47"/>
                    <a:pt x="27" y="46"/>
                  </a:cubicBezTo>
                  <a:lnTo>
                    <a:pt x="22" y="45"/>
                  </a:lnTo>
                  <a:cubicBezTo>
                    <a:pt x="14" y="43"/>
                    <a:pt x="9" y="40"/>
                    <a:pt x="5" y="37"/>
                  </a:cubicBezTo>
                  <a:cubicBezTo>
                    <a:pt x="2" y="34"/>
                    <a:pt x="0" y="29"/>
                    <a:pt x="0" y="23"/>
                  </a:cubicBezTo>
                  <a:cubicBezTo>
                    <a:pt x="0" y="16"/>
                    <a:pt x="3" y="10"/>
                    <a:pt x="8" y="6"/>
                  </a:cubicBezTo>
                  <a:cubicBezTo>
                    <a:pt x="13" y="2"/>
                    <a:pt x="20" y="0"/>
                    <a:pt x="30" y="0"/>
                  </a:cubicBezTo>
                  <a:cubicBezTo>
                    <a:pt x="34" y="0"/>
                    <a:pt x="39" y="1"/>
                    <a:pt x="43" y="1"/>
                  </a:cubicBezTo>
                  <a:cubicBezTo>
                    <a:pt x="47" y="2"/>
                    <a:pt x="51" y="3"/>
                    <a:pt x="54" y="5"/>
                  </a:cubicBezTo>
                  <a:lnTo>
                    <a:pt x="54" y="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7" name="Freeform 13">
              <a:extLst>
                <a:ext uri="{FF2B5EF4-FFF2-40B4-BE49-F238E27FC236}">
                  <a16:creationId xmlns:a16="http://schemas.microsoft.com/office/drawing/2014/main" id="{A9B4BD70-EFB6-4479-80D8-BCBDCFA7EF00}"/>
                </a:ext>
              </a:extLst>
            </p:cNvPr>
            <p:cNvSpPr>
              <a:spLocks noEditPoints="1"/>
            </p:cNvSpPr>
            <p:nvPr/>
          </p:nvSpPr>
          <p:spPr bwMode="auto">
            <a:xfrm>
              <a:off x="1061" y="3019"/>
              <a:ext cx="94" cy="148"/>
            </a:xfrm>
            <a:custGeom>
              <a:avLst/>
              <a:gdLst>
                <a:gd name="T0" fmla="*/ 14 w 66"/>
                <a:gd name="T1" fmla="*/ 11 h 102"/>
                <a:gd name="T2" fmla="*/ 14 w 66"/>
                <a:gd name="T3" fmla="*/ 11 h 102"/>
                <a:gd name="T4" fmla="*/ 14 w 66"/>
                <a:gd name="T5" fmla="*/ 50 h 102"/>
                <a:gd name="T6" fmla="*/ 31 w 66"/>
                <a:gd name="T7" fmla="*/ 50 h 102"/>
                <a:gd name="T8" fmla="*/ 46 w 66"/>
                <a:gd name="T9" fmla="*/ 45 h 102"/>
                <a:gd name="T10" fmla="*/ 51 w 66"/>
                <a:gd name="T11" fmla="*/ 30 h 102"/>
                <a:gd name="T12" fmla="*/ 46 w 66"/>
                <a:gd name="T13" fmla="*/ 16 h 102"/>
                <a:gd name="T14" fmla="*/ 31 w 66"/>
                <a:gd name="T15" fmla="*/ 11 h 102"/>
                <a:gd name="T16" fmla="*/ 14 w 66"/>
                <a:gd name="T17" fmla="*/ 11 h 102"/>
                <a:gd name="T18" fmla="*/ 0 w 66"/>
                <a:gd name="T19" fmla="*/ 0 h 102"/>
                <a:gd name="T20" fmla="*/ 0 w 66"/>
                <a:gd name="T21" fmla="*/ 0 h 102"/>
                <a:gd name="T22" fmla="*/ 31 w 66"/>
                <a:gd name="T23" fmla="*/ 0 h 102"/>
                <a:gd name="T24" fmla="*/ 57 w 66"/>
                <a:gd name="T25" fmla="*/ 8 h 102"/>
                <a:gd name="T26" fmla="*/ 66 w 66"/>
                <a:gd name="T27" fmla="*/ 30 h 102"/>
                <a:gd name="T28" fmla="*/ 57 w 66"/>
                <a:gd name="T29" fmla="*/ 53 h 102"/>
                <a:gd name="T30" fmla="*/ 31 w 66"/>
                <a:gd name="T31" fmla="*/ 61 h 102"/>
                <a:gd name="T32" fmla="*/ 14 w 66"/>
                <a:gd name="T33" fmla="*/ 61 h 102"/>
                <a:gd name="T34" fmla="*/ 14 w 66"/>
                <a:gd name="T35" fmla="*/ 102 h 102"/>
                <a:gd name="T36" fmla="*/ 0 w 66"/>
                <a:gd name="T37" fmla="*/ 102 h 102"/>
                <a:gd name="T38" fmla="*/ 0 w 66"/>
                <a:gd name="T3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 h="102">
                  <a:moveTo>
                    <a:pt x="14" y="11"/>
                  </a:moveTo>
                  <a:lnTo>
                    <a:pt x="14" y="11"/>
                  </a:lnTo>
                  <a:lnTo>
                    <a:pt x="14" y="50"/>
                  </a:lnTo>
                  <a:lnTo>
                    <a:pt x="31" y="50"/>
                  </a:lnTo>
                  <a:cubicBezTo>
                    <a:pt x="38" y="50"/>
                    <a:pt x="42" y="48"/>
                    <a:pt x="46" y="45"/>
                  </a:cubicBezTo>
                  <a:cubicBezTo>
                    <a:pt x="49" y="41"/>
                    <a:pt x="51" y="37"/>
                    <a:pt x="51" y="30"/>
                  </a:cubicBezTo>
                  <a:cubicBezTo>
                    <a:pt x="51" y="24"/>
                    <a:pt x="49" y="20"/>
                    <a:pt x="46" y="16"/>
                  </a:cubicBezTo>
                  <a:cubicBezTo>
                    <a:pt x="42" y="13"/>
                    <a:pt x="38" y="11"/>
                    <a:pt x="31" y="11"/>
                  </a:cubicBezTo>
                  <a:lnTo>
                    <a:pt x="14" y="11"/>
                  </a:lnTo>
                  <a:close/>
                  <a:moveTo>
                    <a:pt x="0" y="0"/>
                  </a:moveTo>
                  <a:lnTo>
                    <a:pt x="0" y="0"/>
                  </a:lnTo>
                  <a:lnTo>
                    <a:pt x="31" y="0"/>
                  </a:lnTo>
                  <a:cubicBezTo>
                    <a:pt x="43" y="0"/>
                    <a:pt x="51" y="3"/>
                    <a:pt x="57" y="8"/>
                  </a:cubicBezTo>
                  <a:cubicBezTo>
                    <a:pt x="63" y="13"/>
                    <a:pt x="66" y="20"/>
                    <a:pt x="66" y="30"/>
                  </a:cubicBezTo>
                  <a:cubicBezTo>
                    <a:pt x="66" y="41"/>
                    <a:pt x="63" y="48"/>
                    <a:pt x="57" y="53"/>
                  </a:cubicBezTo>
                  <a:cubicBezTo>
                    <a:pt x="51" y="58"/>
                    <a:pt x="43" y="61"/>
                    <a:pt x="31" y="61"/>
                  </a:cubicBezTo>
                  <a:lnTo>
                    <a:pt x="14" y="61"/>
                  </a:lnTo>
                  <a:lnTo>
                    <a:pt x="14"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8" name="Freeform 14">
              <a:extLst>
                <a:ext uri="{FF2B5EF4-FFF2-40B4-BE49-F238E27FC236}">
                  <a16:creationId xmlns:a16="http://schemas.microsoft.com/office/drawing/2014/main" id="{47564C6E-0C8C-47CF-8617-D59EBFD2F46F}"/>
                </a:ext>
              </a:extLst>
            </p:cNvPr>
            <p:cNvSpPr>
              <a:spLocks/>
            </p:cNvSpPr>
            <p:nvPr/>
          </p:nvSpPr>
          <p:spPr bwMode="auto">
            <a:xfrm>
              <a:off x="1177" y="3054"/>
              <a:ext cx="64" cy="113"/>
            </a:xfrm>
            <a:custGeom>
              <a:avLst/>
              <a:gdLst>
                <a:gd name="T0" fmla="*/ 45 w 45"/>
                <a:gd name="T1" fmla="*/ 13 h 78"/>
                <a:gd name="T2" fmla="*/ 45 w 45"/>
                <a:gd name="T3" fmla="*/ 13 h 78"/>
                <a:gd name="T4" fmla="*/ 40 w 45"/>
                <a:gd name="T5" fmla="*/ 11 h 78"/>
                <a:gd name="T6" fmla="*/ 35 w 45"/>
                <a:gd name="T7" fmla="*/ 11 h 78"/>
                <a:gd name="T8" fmla="*/ 18 w 45"/>
                <a:gd name="T9" fmla="*/ 18 h 78"/>
                <a:gd name="T10" fmla="*/ 13 w 45"/>
                <a:gd name="T11" fmla="*/ 38 h 78"/>
                <a:gd name="T12" fmla="*/ 13 w 45"/>
                <a:gd name="T13" fmla="*/ 78 h 78"/>
                <a:gd name="T14" fmla="*/ 0 w 45"/>
                <a:gd name="T15" fmla="*/ 78 h 78"/>
                <a:gd name="T16" fmla="*/ 0 w 45"/>
                <a:gd name="T17" fmla="*/ 1 h 78"/>
                <a:gd name="T18" fmla="*/ 13 w 45"/>
                <a:gd name="T19" fmla="*/ 1 h 78"/>
                <a:gd name="T20" fmla="*/ 13 w 45"/>
                <a:gd name="T21" fmla="*/ 13 h 78"/>
                <a:gd name="T22" fmla="*/ 23 w 45"/>
                <a:gd name="T23" fmla="*/ 3 h 78"/>
                <a:gd name="T24" fmla="*/ 38 w 45"/>
                <a:gd name="T25" fmla="*/ 0 h 78"/>
                <a:gd name="T26" fmla="*/ 41 w 45"/>
                <a:gd name="T27" fmla="*/ 0 h 78"/>
                <a:gd name="T28" fmla="*/ 45 w 45"/>
                <a:gd name="T29" fmla="*/ 0 h 78"/>
                <a:gd name="T30" fmla="*/ 45 w 45"/>
                <a:gd name="T31" fmla="*/ 1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8">
                  <a:moveTo>
                    <a:pt x="45" y="13"/>
                  </a:moveTo>
                  <a:lnTo>
                    <a:pt x="45" y="13"/>
                  </a:lnTo>
                  <a:cubicBezTo>
                    <a:pt x="43" y="12"/>
                    <a:pt x="42" y="12"/>
                    <a:pt x="40" y="11"/>
                  </a:cubicBezTo>
                  <a:cubicBezTo>
                    <a:pt x="38" y="11"/>
                    <a:pt x="37" y="11"/>
                    <a:pt x="35" y="11"/>
                  </a:cubicBezTo>
                  <a:cubicBezTo>
                    <a:pt x="28" y="11"/>
                    <a:pt x="22" y="13"/>
                    <a:pt x="18" y="18"/>
                  </a:cubicBezTo>
                  <a:cubicBezTo>
                    <a:pt x="14" y="22"/>
                    <a:pt x="13" y="29"/>
                    <a:pt x="13" y="38"/>
                  </a:cubicBezTo>
                  <a:lnTo>
                    <a:pt x="13" y="78"/>
                  </a:lnTo>
                  <a:lnTo>
                    <a:pt x="0" y="78"/>
                  </a:lnTo>
                  <a:lnTo>
                    <a:pt x="0" y="1"/>
                  </a:lnTo>
                  <a:lnTo>
                    <a:pt x="13" y="1"/>
                  </a:lnTo>
                  <a:lnTo>
                    <a:pt x="13" y="13"/>
                  </a:lnTo>
                  <a:cubicBezTo>
                    <a:pt x="15" y="9"/>
                    <a:pt x="19" y="5"/>
                    <a:pt x="23" y="3"/>
                  </a:cubicBezTo>
                  <a:cubicBezTo>
                    <a:pt x="27" y="1"/>
                    <a:pt x="32" y="0"/>
                    <a:pt x="38" y="0"/>
                  </a:cubicBezTo>
                  <a:cubicBezTo>
                    <a:pt x="39" y="0"/>
                    <a:pt x="40" y="0"/>
                    <a:pt x="41" y="0"/>
                  </a:cubicBezTo>
                  <a:cubicBezTo>
                    <a:pt x="42" y="0"/>
                    <a:pt x="43" y="0"/>
                    <a:pt x="45" y="0"/>
                  </a:cubicBezTo>
                  <a:lnTo>
                    <a:pt x="45"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9" name="Freeform 15">
              <a:extLst>
                <a:ext uri="{FF2B5EF4-FFF2-40B4-BE49-F238E27FC236}">
                  <a16:creationId xmlns:a16="http://schemas.microsoft.com/office/drawing/2014/main" id="{A5D6FB49-B47B-4074-A43B-9DC81446DBE4}"/>
                </a:ext>
              </a:extLst>
            </p:cNvPr>
            <p:cNvSpPr>
              <a:spLocks noEditPoints="1"/>
            </p:cNvSpPr>
            <p:nvPr/>
          </p:nvSpPr>
          <p:spPr bwMode="auto">
            <a:xfrm>
              <a:off x="1248" y="3054"/>
              <a:ext cx="101" cy="116"/>
            </a:xfrm>
            <a:custGeom>
              <a:avLst/>
              <a:gdLst>
                <a:gd name="T0" fmla="*/ 35 w 70"/>
                <a:gd name="T1" fmla="*/ 10 h 80"/>
                <a:gd name="T2" fmla="*/ 35 w 70"/>
                <a:gd name="T3" fmla="*/ 10 h 80"/>
                <a:gd name="T4" fmla="*/ 19 w 70"/>
                <a:gd name="T5" fmla="*/ 18 h 80"/>
                <a:gd name="T6" fmla="*/ 13 w 70"/>
                <a:gd name="T7" fmla="*/ 40 h 80"/>
                <a:gd name="T8" fmla="*/ 19 w 70"/>
                <a:gd name="T9" fmla="*/ 61 h 80"/>
                <a:gd name="T10" fmla="*/ 35 w 70"/>
                <a:gd name="T11" fmla="*/ 69 h 80"/>
                <a:gd name="T12" fmla="*/ 50 w 70"/>
                <a:gd name="T13" fmla="*/ 61 h 80"/>
                <a:gd name="T14" fmla="*/ 56 w 70"/>
                <a:gd name="T15" fmla="*/ 40 h 80"/>
                <a:gd name="T16" fmla="*/ 50 w 70"/>
                <a:gd name="T17" fmla="*/ 18 h 80"/>
                <a:gd name="T18" fmla="*/ 35 w 70"/>
                <a:gd name="T19" fmla="*/ 10 h 80"/>
                <a:gd name="T20" fmla="*/ 35 w 70"/>
                <a:gd name="T21" fmla="*/ 10 h 80"/>
                <a:gd name="T22" fmla="*/ 35 w 70"/>
                <a:gd name="T23" fmla="*/ 0 h 80"/>
                <a:gd name="T24" fmla="*/ 35 w 70"/>
                <a:gd name="T25" fmla="*/ 0 h 80"/>
                <a:gd name="T26" fmla="*/ 60 w 70"/>
                <a:gd name="T27" fmla="*/ 10 h 80"/>
                <a:gd name="T28" fmla="*/ 70 w 70"/>
                <a:gd name="T29" fmla="*/ 40 h 80"/>
                <a:gd name="T30" fmla="*/ 60 w 70"/>
                <a:gd name="T31" fmla="*/ 69 h 80"/>
                <a:gd name="T32" fmla="*/ 35 w 70"/>
                <a:gd name="T33" fmla="*/ 80 h 80"/>
                <a:gd name="T34" fmla="*/ 9 w 70"/>
                <a:gd name="T35" fmla="*/ 69 h 80"/>
                <a:gd name="T36" fmla="*/ 0 w 70"/>
                <a:gd name="T37" fmla="*/ 40 h 80"/>
                <a:gd name="T38" fmla="*/ 9 w 70"/>
                <a:gd name="T39" fmla="*/ 10 h 80"/>
                <a:gd name="T40" fmla="*/ 35 w 70"/>
                <a:gd name="T41" fmla="*/ 0 h 80"/>
                <a:gd name="T42" fmla="*/ 35 w 70"/>
                <a:gd name="T4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80">
                  <a:moveTo>
                    <a:pt x="35" y="10"/>
                  </a:moveTo>
                  <a:lnTo>
                    <a:pt x="35" y="10"/>
                  </a:lnTo>
                  <a:cubicBezTo>
                    <a:pt x="28" y="10"/>
                    <a:pt x="23" y="13"/>
                    <a:pt x="19" y="18"/>
                  </a:cubicBezTo>
                  <a:cubicBezTo>
                    <a:pt x="15" y="23"/>
                    <a:pt x="13" y="31"/>
                    <a:pt x="13" y="40"/>
                  </a:cubicBezTo>
                  <a:cubicBezTo>
                    <a:pt x="13" y="49"/>
                    <a:pt x="15" y="56"/>
                    <a:pt x="19" y="61"/>
                  </a:cubicBezTo>
                  <a:cubicBezTo>
                    <a:pt x="22" y="67"/>
                    <a:pt x="28" y="69"/>
                    <a:pt x="35" y="69"/>
                  </a:cubicBezTo>
                  <a:cubicBezTo>
                    <a:pt x="41" y="69"/>
                    <a:pt x="47" y="67"/>
                    <a:pt x="50" y="61"/>
                  </a:cubicBezTo>
                  <a:cubicBezTo>
                    <a:pt x="54" y="56"/>
                    <a:pt x="56" y="49"/>
                    <a:pt x="56" y="40"/>
                  </a:cubicBezTo>
                  <a:cubicBezTo>
                    <a:pt x="56" y="31"/>
                    <a:pt x="54" y="24"/>
                    <a:pt x="50" y="18"/>
                  </a:cubicBezTo>
                  <a:cubicBezTo>
                    <a:pt x="47" y="13"/>
                    <a:pt x="41" y="10"/>
                    <a:pt x="35" y="10"/>
                  </a:cubicBezTo>
                  <a:lnTo>
                    <a:pt x="35" y="10"/>
                  </a:lnTo>
                  <a:close/>
                  <a:moveTo>
                    <a:pt x="35" y="0"/>
                  </a:moveTo>
                  <a:lnTo>
                    <a:pt x="35" y="0"/>
                  </a:lnTo>
                  <a:cubicBezTo>
                    <a:pt x="45" y="0"/>
                    <a:pt x="54" y="3"/>
                    <a:pt x="60" y="10"/>
                  </a:cubicBezTo>
                  <a:cubicBezTo>
                    <a:pt x="67" y="17"/>
                    <a:pt x="70" y="27"/>
                    <a:pt x="70" y="40"/>
                  </a:cubicBezTo>
                  <a:cubicBezTo>
                    <a:pt x="70" y="52"/>
                    <a:pt x="67" y="62"/>
                    <a:pt x="60" y="69"/>
                  </a:cubicBezTo>
                  <a:cubicBezTo>
                    <a:pt x="54" y="76"/>
                    <a:pt x="45" y="80"/>
                    <a:pt x="35" y="80"/>
                  </a:cubicBezTo>
                  <a:cubicBezTo>
                    <a:pt x="24" y="80"/>
                    <a:pt x="15" y="76"/>
                    <a:pt x="9" y="69"/>
                  </a:cubicBezTo>
                  <a:cubicBezTo>
                    <a:pt x="3" y="62"/>
                    <a:pt x="0" y="52"/>
                    <a:pt x="0" y="40"/>
                  </a:cubicBezTo>
                  <a:cubicBezTo>
                    <a:pt x="0" y="27"/>
                    <a:pt x="3" y="17"/>
                    <a:pt x="9" y="10"/>
                  </a:cubicBezTo>
                  <a:cubicBezTo>
                    <a:pt x="15" y="3"/>
                    <a:pt x="24" y="0"/>
                    <a:pt x="35" y="0"/>
                  </a:cubicBezTo>
                  <a:lnTo>
                    <a:pt x="35"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0" name="Freeform 16">
              <a:extLst>
                <a:ext uri="{FF2B5EF4-FFF2-40B4-BE49-F238E27FC236}">
                  <a16:creationId xmlns:a16="http://schemas.microsoft.com/office/drawing/2014/main" id="{B479829F-1458-4D3D-A337-C794B4F90E53}"/>
                </a:ext>
              </a:extLst>
            </p:cNvPr>
            <p:cNvSpPr>
              <a:spLocks/>
            </p:cNvSpPr>
            <p:nvPr/>
          </p:nvSpPr>
          <p:spPr bwMode="auto">
            <a:xfrm>
              <a:off x="1370" y="3054"/>
              <a:ext cx="86" cy="116"/>
            </a:xfrm>
            <a:custGeom>
              <a:avLst/>
              <a:gdLst>
                <a:gd name="T0" fmla="*/ 60 w 60"/>
                <a:gd name="T1" fmla="*/ 4 h 80"/>
                <a:gd name="T2" fmla="*/ 60 w 60"/>
                <a:gd name="T3" fmla="*/ 4 h 80"/>
                <a:gd name="T4" fmla="*/ 60 w 60"/>
                <a:gd name="T5" fmla="*/ 16 h 80"/>
                <a:gd name="T6" fmla="*/ 50 w 60"/>
                <a:gd name="T7" fmla="*/ 12 h 80"/>
                <a:gd name="T8" fmla="*/ 39 w 60"/>
                <a:gd name="T9" fmla="*/ 10 h 80"/>
                <a:gd name="T10" fmla="*/ 20 w 60"/>
                <a:gd name="T11" fmla="*/ 18 h 80"/>
                <a:gd name="T12" fmla="*/ 13 w 60"/>
                <a:gd name="T13" fmla="*/ 40 h 80"/>
                <a:gd name="T14" fmla="*/ 20 w 60"/>
                <a:gd name="T15" fmla="*/ 62 h 80"/>
                <a:gd name="T16" fmla="*/ 39 w 60"/>
                <a:gd name="T17" fmla="*/ 69 h 80"/>
                <a:gd name="T18" fmla="*/ 50 w 60"/>
                <a:gd name="T19" fmla="*/ 68 h 80"/>
                <a:gd name="T20" fmla="*/ 60 w 60"/>
                <a:gd name="T21" fmla="*/ 63 h 80"/>
                <a:gd name="T22" fmla="*/ 60 w 60"/>
                <a:gd name="T23" fmla="*/ 75 h 80"/>
                <a:gd name="T24" fmla="*/ 50 w 60"/>
                <a:gd name="T25" fmla="*/ 79 h 80"/>
                <a:gd name="T26" fmla="*/ 38 w 60"/>
                <a:gd name="T27" fmla="*/ 80 h 80"/>
                <a:gd name="T28" fmla="*/ 10 w 60"/>
                <a:gd name="T29" fmla="*/ 69 h 80"/>
                <a:gd name="T30" fmla="*/ 0 w 60"/>
                <a:gd name="T31" fmla="*/ 40 h 80"/>
                <a:gd name="T32" fmla="*/ 10 w 60"/>
                <a:gd name="T33" fmla="*/ 10 h 80"/>
                <a:gd name="T34" fmla="*/ 38 w 60"/>
                <a:gd name="T35" fmla="*/ 0 h 80"/>
                <a:gd name="T36" fmla="*/ 50 w 60"/>
                <a:gd name="T37" fmla="*/ 1 h 80"/>
                <a:gd name="T38" fmla="*/ 60 w 60"/>
                <a:gd name="T39" fmla="*/ 4 h 80"/>
                <a:gd name="T40" fmla="*/ 60 w 60"/>
                <a:gd name="T4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80">
                  <a:moveTo>
                    <a:pt x="60" y="4"/>
                  </a:moveTo>
                  <a:lnTo>
                    <a:pt x="60" y="4"/>
                  </a:lnTo>
                  <a:lnTo>
                    <a:pt x="60" y="16"/>
                  </a:lnTo>
                  <a:cubicBezTo>
                    <a:pt x="57" y="14"/>
                    <a:pt x="53" y="13"/>
                    <a:pt x="50" y="12"/>
                  </a:cubicBezTo>
                  <a:cubicBezTo>
                    <a:pt x="46" y="11"/>
                    <a:pt x="43" y="10"/>
                    <a:pt x="39" y="10"/>
                  </a:cubicBezTo>
                  <a:cubicBezTo>
                    <a:pt x="31" y="10"/>
                    <a:pt x="24" y="13"/>
                    <a:pt x="20" y="18"/>
                  </a:cubicBezTo>
                  <a:cubicBezTo>
                    <a:pt x="15" y="23"/>
                    <a:pt x="13" y="30"/>
                    <a:pt x="13" y="40"/>
                  </a:cubicBezTo>
                  <a:cubicBezTo>
                    <a:pt x="13" y="49"/>
                    <a:pt x="15" y="56"/>
                    <a:pt x="20" y="62"/>
                  </a:cubicBezTo>
                  <a:cubicBezTo>
                    <a:pt x="24" y="67"/>
                    <a:pt x="31" y="69"/>
                    <a:pt x="39" y="69"/>
                  </a:cubicBezTo>
                  <a:cubicBezTo>
                    <a:pt x="43" y="69"/>
                    <a:pt x="46" y="69"/>
                    <a:pt x="50" y="68"/>
                  </a:cubicBezTo>
                  <a:cubicBezTo>
                    <a:pt x="53" y="67"/>
                    <a:pt x="57" y="65"/>
                    <a:pt x="60" y="63"/>
                  </a:cubicBezTo>
                  <a:lnTo>
                    <a:pt x="60" y="75"/>
                  </a:lnTo>
                  <a:cubicBezTo>
                    <a:pt x="57" y="77"/>
                    <a:pt x="53" y="78"/>
                    <a:pt x="50" y="79"/>
                  </a:cubicBezTo>
                  <a:cubicBezTo>
                    <a:pt x="46" y="80"/>
                    <a:pt x="42" y="80"/>
                    <a:pt x="38" y="80"/>
                  </a:cubicBezTo>
                  <a:cubicBezTo>
                    <a:pt x="26" y="80"/>
                    <a:pt x="17" y="76"/>
                    <a:pt x="10" y="69"/>
                  </a:cubicBezTo>
                  <a:cubicBezTo>
                    <a:pt x="3" y="62"/>
                    <a:pt x="0" y="52"/>
                    <a:pt x="0" y="40"/>
                  </a:cubicBezTo>
                  <a:cubicBezTo>
                    <a:pt x="0" y="27"/>
                    <a:pt x="3" y="18"/>
                    <a:pt x="10" y="10"/>
                  </a:cubicBezTo>
                  <a:cubicBezTo>
                    <a:pt x="17" y="3"/>
                    <a:pt x="26" y="0"/>
                    <a:pt x="38" y="0"/>
                  </a:cubicBezTo>
                  <a:cubicBezTo>
                    <a:pt x="42" y="0"/>
                    <a:pt x="46" y="0"/>
                    <a:pt x="50" y="1"/>
                  </a:cubicBezTo>
                  <a:cubicBezTo>
                    <a:pt x="53" y="2"/>
                    <a:pt x="57" y="3"/>
                    <a:pt x="60" y="4"/>
                  </a:cubicBezTo>
                  <a:lnTo>
                    <a:pt x="60"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1" name="Freeform 17">
              <a:extLst>
                <a:ext uri="{FF2B5EF4-FFF2-40B4-BE49-F238E27FC236}">
                  <a16:creationId xmlns:a16="http://schemas.microsoft.com/office/drawing/2014/main" id="{978E7DAC-EAB2-4D0D-81C5-A14E6B688811}"/>
                </a:ext>
              </a:extLst>
            </p:cNvPr>
            <p:cNvSpPr>
              <a:spLocks noEditPoints="1"/>
            </p:cNvSpPr>
            <p:nvPr/>
          </p:nvSpPr>
          <p:spPr bwMode="auto">
            <a:xfrm>
              <a:off x="1481" y="3054"/>
              <a:ext cx="102" cy="116"/>
            </a:xfrm>
            <a:custGeom>
              <a:avLst/>
              <a:gdLst>
                <a:gd name="T0" fmla="*/ 71 w 71"/>
                <a:gd name="T1" fmla="*/ 37 h 80"/>
                <a:gd name="T2" fmla="*/ 71 w 71"/>
                <a:gd name="T3" fmla="*/ 37 h 80"/>
                <a:gd name="T4" fmla="*/ 71 w 71"/>
                <a:gd name="T5" fmla="*/ 43 h 80"/>
                <a:gd name="T6" fmla="*/ 13 w 71"/>
                <a:gd name="T7" fmla="*/ 43 h 80"/>
                <a:gd name="T8" fmla="*/ 21 w 71"/>
                <a:gd name="T9" fmla="*/ 63 h 80"/>
                <a:gd name="T10" fmla="*/ 40 w 71"/>
                <a:gd name="T11" fmla="*/ 69 h 80"/>
                <a:gd name="T12" fmla="*/ 54 w 71"/>
                <a:gd name="T13" fmla="*/ 68 h 80"/>
                <a:gd name="T14" fmla="*/ 68 w 71"/>
                <a:gd name="T15" fmla="*/ 62 h 80"/>
                <a:gd name="T16" fmla="*/ 68 w 71"/>
                <a:gd name="T17" fmla="*/ 74 h 80"/>
                <a:gd name="T18" fmla="*/ 54 w 71"/>
                <a:gd name="T19" fmla="*/ 78 h 80"/>
                <a:gd name="T20" fmla="*/ 39 w 71"/>
                <a:gd name="T21" fmla="*/ 80 h 80"/>
                <a:gd name="T22" fmla="*/ 10 w 71"/>
                <a:gd name="T23" fmla="*/ 69 h 80"/>
                <a:gd name="T24" fmla="*/ 0 w 71"/>
                <a:gd name="T25" fmla="*/ 40 h 80"/>
                <a:gd name="T26" fmla="*/ 10 w 71"/>
                <a:gd name="T27" fmla="*/ 11 h 80"/>
                <a:gd name="T28" fmla="*/ 37 w 71"/>
                <a:gd name="T29" fmla="*/ 0 h 80"/>
                <a:gd name="T30" fmla="*/ 62 w 71"/>
                <a:gd name="T31" fmla="*/ 10 h 80"/>
                <a:gd name="T32" fmla="*/ 71 w 71"/>
                <a:gd name="T33" fmla="*/ 37 h 80"/>
                <a:gd name="T34" fmla="*/ 71 w 71"/>
                <a:gd name="T35" fmla="*/ 37 h 80"/>
                <a:gd name="T36" fmla="*/ 58 w 71"/>
                <a:gd name="T37" fmla="*/ 33 h 80"/>
                <a:gd name="T38" fmla="*/ 58 w 71"/>
                <a:gd name="T39" fmla="*/ 33 h 80"/>
                <a:gd name="T40" fmla="*/ 52 w 71"/>
                <a:gd name="T41" fmla="*/ 16 h 80"/>
                <a:gd name="T42" fmla="*/ 37 w 71"/>
                <a:gd name="T43" fmla="*/ 10 h 80"/>
                <a:gd name="T44" fmla="*/ 21 w 71"/>
                <a:gd name="T45" fmla="*/ 16 h 80"/>
                <a:gd name="T46" fmla="*/ 13 w 71"/>
                <a:gd name="T47" fmla="*/ 33 h 80"/>
                <a:gd name="T48" fmla="*/ 58 w 71"/>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0">
                  <a:moveTo>
                    <a:pt x="71" y="37"/>
                  </a:moveTo>
                  <a:lnTo>
                    <a:pt x="71" y="37"/>
                  </a:lnTo>
                  <a:lnTo>
                    <a:pt x="71" y="43"/>
                  </a:lnTo>
                  <a:lnTo>
                    <a:pt x="13" y="43"/>
                  </a:lnTo>
                  <a:cubicBezTo>
                    <a:pt x="13" y="51"/>
                    <a:pt x="16" y="58"/>
                    <a:pt x="21" y="63"/>
                  </a:cubicBezTo>
                  <a:cubicBezTo>
                    <a:pt x="25" y="67"/>
                    <a:pt x="32" y="69"/>
                    <a:pt x="40" y="69"/>
                  </a:cubicBezTo>
                  <a:cubicBezTo>
                    <a:pt x="45" y="69"/>
                    <a:pt x="50" y="69"/>
                    <a:pt x="54" y="68"/>
                  </a:cubicBezTo>
                  <a:cubicBezTo>
                    <a:pt x="59" y="66"/>
                    <a:pt x="63" y="65"/>
                    <a:pt x="68" y="62"/>
                  </a:cubicBezTo>
                  <a:lnTo>
                    <a:pt x="68" y="74"/>
                  </a:lnTo>
                  <a:cubicBezTo>
                    <a:pt x="63" y="76"/>
                    <a:pt x="59" y="77"/>
                    <a:pt x="54" y="78"/>
                  </a:cubicBezTo>
                  <a:cubicBezTo>
                    <a:pt x="49" y="79"/>
                    <a:pt x="44" y="80"/>
                    <a:pt x="39" y="80"/>
                  </a:cubicBezTo>
                  <a:cubicBezTo>
                    <a:pt x="27" y="80"/>
                    <a:pt x="18" y="76"/>
                    <a:pt x="10" y="69"/>
                  </a:cubicBezTo>
                  <a:cubicBezTo>
                    <a:pt x="3" y="62"/>
                    <a:pt x="0" y="53"/>
                    <a:pt x="0" y="40"/>
                  </a:cubicBezTo>
                  <a:cubicBezTo>
                    <a:pt x="0" y="28"/>
                    <a:pt x="3" y="18"/>
                    <a:pt x="10" y="11"/>
                  </a:cubicBezTo>
                  <a:cubicBezTo>
                    <a:pt x="17" y="3"/>
                    <a:pt x="26" y="0"/>
                    <a:pt x="37" y="0"/>
                  </a:cubicBezTo>
                  <a:cubicBezTo>
                    <a:pt x="48" y="0"/>
                    <a:pt x="56" y="3"/>
                    <a:pt x="62" y="10"/>
                  </a:cubicBezTo>
                  <a:cubicBezTo>
                    <a:pt x="68" y="16"/>
                    <a:pt x="71" y="25"/>
                    <a:pt x="71" y="37"/>
                  </a:cubicBezTo>
                  <a:lnTo>
                    <a:pt x="71" y="37"/>
                  </a:lnTo>
                  <a:close/>
                  <a:moveTo>
                    <a:pt x="58" y="33"/>
                  </a:moveTo>
                  <a:lnTo>
                    <a:pt x="58" y="33"/>
                  </a:lnTo>
                  <a:cubicBezTo>
                    <a:pt x="58" y="26"/>
                    <a:pt x="56" y="21"/>
                    <a:pt x="52" y="16"/>
                  </a:cubicBezTo>
                  <a:cubicBezTo>
                    <a:pt x="49" y="12"/>
                    <a:pt x="44" y="10"/>
                    <a:pt x="37" y="10"/>
                  </a:cubicBezTo>
                  <a:cubicBezTo>
                    <a:pt x="30" y="10"/>
                    <a:pt x="25" y="12"/>
                    <a:pt x="21"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2" name="Freeform 18">
              <a:extLst>
                <a:ext uri="{FF2B5EF4-FFF2-40B4-BE49-F238E27FC236}">
                  <a16:creationId xmlns:a16="http://schemas.microsoft.com/office/drawing/2014/main" id="{717ADB88-7C37-40A2-A303-A441C51F16FE}"/>
                </a:ext>
              </a:extLst>
            </p:cNvPr>
            <p:cNvSpPr>
              <a:spLocks/>
            </p:cNvSpPr>
            <p:nvPr/>
          </p:nvSpPr>
          <p:spPr bwMode="auto">
            <a:xfrm>
              <a:off x="1604" y="3054"/>
              <a:ext cx="83" cy="116"/>
            </a:xfrm>
            <a:custGeom>
              <a:avLst/>
              <a:gdLst>
                <a:gd name="T0" fmla="*/ 54 w 58"/>
                <a:gd name="T1" fmla="*/ 4 h 80"/>
                <a:gd name="T2" fmla="*/ 54 w 58"/>
                <a:gd name="T3" fmla="*/ 4 h 80"/>
                <a:gd name="T4" fmla="*/ 54 w 58"/>
                <a:gd name="T5" fmla="*/ 16 h 80"/>
                <a:gd name="T6" fmla="*/ 43 w 58"/>
                <a:gd name="T7" fmla="*/ 12 h 80"/>
                <a:gd name="T8" fmla="*/ 31 w 58"/>
                <a:gd name="T9" fmla="*/ 10 h 80"/>
                <a:gd name="T10" fmla="*/ 17 w 58"/>
                <a:gd name="T11" fmla="*/ 13 h 80"/>
                <a:gd name="T12" fmla="*/ 12 w 58"/>
                <a:gd name="T13" fmla="*/ 22 h 80"/>
                <a:gd name="T14" fmla="*/ 16 w 58"/>
                <a:gd name="T15" fmla="*/ 29 h 80"/>
                <a:gd name="T16" fmla="*/ 29 w 58"/>
                <a:gd name="T17" fmla="*/ 33 h 80"/>
                <a:gd name="T18" fmla="*/ 33 w 58"/>
                <a:gd name="T19" fmla="*/ 34 h 80"/>
                <a:gd name="T20" fmla="*/ 52 w 58"/>
                <a:gd name="T21" fmla="*/ 42 h 80"/>
                <a:gd name="T22" fmla="*/ 58 w 58"/>
                <a:gd name="T23" fmla="*/ 57 h 80"/>
                <a:gd name="T24" fmla="*/ 50 w 58"/>
                <a:gd name="T25" fmla="*/ 74 h 80"/>
                <a:gd name="T26" fmla="*/ 26 w 58"/>
                <a:gd name="T27" fmla="*/ 80 h 80"/>
                <a:gd name="T28" fmla="*/ 14 w 58"/>
                <a:gd name="T29" fmla="*/ 79 h 80"/>
                <a:gd name="T30" fmla="*/ 0 w 58"/>
                <a:gd name="T31" fmla="*/ 75 h 80"/>
                <a:gd name="T32" fmla="*/ 0 w 58"/>
                <a:gd name="T33" fmla="*/ 62 h 80"/>
                <a:gd name="T34" fmla="*/ 13 w 58"/>
                <a:gd name="T35" fmla="*/ 68 h 80"/>
                <a:gd name="T36" fmla="*/ 27 w 58"/>
                <a:gd name="T37" fmla="*/ 69 h 80"/>
                <a:gd name="T38" fmla="*/ 40 w 58"/>
                <a:gd name="T39" fmla="*/ 66 h 80"/>
                <a:gd name="T40" fmla="*/ 45 w 58"/>
                <a:gd name="T41" fmla="*/ 58 h 80"/>
                <a:gd name="T42" fmla="*/ 42 w 58"/>
                <a:gd name="T43" fmla="*/ 50 h 80"/>
                <a:gd name="T44" fmla="*/ 27 w 58"/>
                <a:gd name="T45" fmla="*/ 45 h 80"/>
                <a:gd name="T46" fmla="*/ 22 w 58"/>
                <a:gd name="T47" fmla="*/ 44 h 80"/>
                <a:gd name="T48" fmla="*/ 5 w 58"/>
                <a:gd name="T49" fmla="*/ 36 h 80"/>
                <a:gd name="T50" fmla="*/ 0 w 58"/>
                <a:gd name="T51" fmla="*/ 22 h 80"/>
                <a:gd name="T52" fmla="*/ 8 w 58"/>
                <a:gd name="T53" fmla="*/ 5 h 80"/>
                <a:gd name="T54" fmla="*/ 30 w 58"/>
                <a:gd name="T55" fmla="*/ 0 h 80"/>
                <a:gd name="T56" fmla="*/ 43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0" y="14"/>
                    <a:pt x="47" y="12"/>
                    <a:pt x="43" y="12"/>
                  </a:cubicBezTo>
                  <a:cubicBezTo>
                    <a:pt x="39" y="11"/>
                    <a:pt x="35" y="10"/>
                    <a:pt x="31" y="10"/>
                  </a:cubicBezTo>
                  <a:cubicBezTo>
                    <a:pt x="25" y="10"/>
                    <a:pt x="20" y="11"/>
                    <a:pt x="17" y="13"/>
                  </a:cubicBezTo>
                  <a:cubicBezTo>
                    <a:pt x="14" y="15"/>
                    <a:pt x="12" y="18"/>
                    <a:pt x="12" y="22"/>
                  </a:cubicBezTo>
                  <a:cubicBezTo>
                    <a:pt x="12" y="25"/>
                    <a:pt x="13" y="27"/>
                    <a:pt x="16" y="29"/>
                  </a:cubicBezTo>
                  <a:cubicBezTo>
                    <a:pt x="18" y="30"/>
                    <a:pt x="22" y="32"/>
                    <a:pt x="29" y="33"/>
                  </a:cubicBezTo>
                  <a:lnTo>
                    <a:pt x="33" y="34"/>
                  </a:lnTo>
                  <a:cubicBezTo>
                    <a:pt x="42" y="36"/>
                    <a:pt x="49" y="39"/>
                    <a:pt x="52" y="42"/>
                  </a:cubicBezTo>
                  <a:cubicBezTo>
                    <a:pt x="56" y="46"/>
                    <a:pt x="58" y="51"/>
                    <a:pt x="58" y="57"/>
                  </a:cubicBezTo>
                  <a:cubicBezTo>
                    <a:pt x="58" y="64"/>
                    <a:pt x="55" y="70"/>
                    <a:pt x="50" y="74"/>
                  </a:cubicBezTo>
                  <a:cubicBezTo>
                    <a:pt x="44" y="78"/>
                    <a:pt x="36" y="80"/>
                    <a:pt x="26" y="80"/>
                  </a:cubicBezTo>
                  <a:cubicBezTo>
                    <a:pt x="22" y="80"/>
                    <a:pt x="18" y="80"/>
                    <a:pt x="14" y="79"/>
                  </a:cubicBezTo>
                  <a:cubicBezTo>
                    <a:pt x="9" y="78"/>
                    <a:pt x="5" y="77"/>
                    <a:pt x="0" y="75"/>
                  </a:cubicBezTo>
                  <a:lnTo>
                    <a:pt x="0" y="62"/>
                  </a:lnTo>
                  <a:cubicBezTo>
                    <a:pt x="4" y="65"/>
                    <a:pt x="9" y="66"/>
                    <a:pt x="13" y="68"/>
                  </a:cubicBezTo>
                  <a:cubicBezTo>
                    <a:pt x="18" y="69"/>
                    <a:pt x="22" y="69"/>
                    <a:pt x="27" y="69"/>
                  </a:cubicBezTo>
                  <a:cubicBezTo>
                    <a:pt x="33" y="69"/>
                    <a:pt x="37" y="68"/>
                    <a:pt x="40" y="66"/>
                  </a:cubicBezTo>
                  <a:cubicBezTo>
                    <a:pt x="44" y="64"/>
                    <a:pt x="45" y="62"/>
                    <a:pt x="45" y="58"/>
                  </a:cubicBezTo>
                  <a:cubicBezTo>
                    <a:pt x="45" y="54"/>
                    <a:pt x="44" y="52"/>
                    <a:pt x="42" y="50"/>
                  </a:cubicBezTo>
                  <a:cubicBezTo>
                    <a:pt x="39" y="48"/>
                    <a:pt x="34" y="46"/>
                    <a:pt x="27" y="45"/>
                  </a:cubicBezTo>
                  <a:lnTo>
                    <a:pt x="22" y="44"/>
                  </a:lnTo>
                  <a:cubicBezTo>
                    <a:pt x="14" y="42"/>
                    <a:pt x="9" y="40"/>
                    <a:pt x="5" y="36"/>
                  </a:cubicBezTo>
                  <a:cubicBezTo>
                    <a:pt x="2" y="33"/>
                    <a:pt x="0" y="28"/>
                    <a:pt x="0" y="22"/>
                  </a:cubicBezTo>
                  <a:cubicBezTo>
                    <a:pt x="0" y="15"/>
                    <a:pt x="3" y="9"/>
                    <a:pt x="8" y="5"/>
                  </a:cubicBezTo>
                  <a:cubicBezTo>
                    <a:pt x="13" y="2"/>
                    <a:pt x="20" y="0"/>
                    <a:pt x="30" y="0"/>
                  </a:cubicBezTo>
                  <a:cubicBezTo>
                    <a:pt x="34"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3" name="Freeform 19">
              <a:extLst>
                <a:ext uri="{FF2B5EF4-FFF2-40B4-BE49-F238E27FC236}">
                  <a16:creationId xmlns:a16="http://schemas.microsoft.com/office/drawing/2014/main" id="{9094FC98-FE35-43A7-8165-5371A6F247F5}"/>
                </a:ext>
              </a:extLst>
            </p:cNvPr>
            <p:cNvSpPr>
              <a:spLocks/>
            </p:cNvSpPr>
            <p:nvPr/>
          </p:nvSpPr>
          <p:spPr bwMode="auto">
            <a:xfrm>
              <a:off x="1707" y="3054"/>
              <a:ext cx="85" cy="116"/>
            </a:xfrm>
            <a:custGeom>
              <a:avLst/>
              <a:gdLst>
                <a:gd name="T0" fmla="*/ 55 w 59"/>
                <a:gd name="T1" fmla="*/ 4 h 80"/>
                <a:gd name="T2" fmla="*/ 55 w 59"/>
                <a:gd name="T3" fmla="*/ 4 h 80"/>
                <a:gd name="T4" fmla="*/ 55 w 59"/>
                <a:gd name="T5" fmla="*/ 16 h 80"/>
                <a:gd name="T6" fmla="*/ 44 w 59"/>
                <a:gd name="T7" fmla="*/ 12 h 80"/>
                <a:gd name="T8" fmla="*/ 32 w 59"/>
                <a:gd name="T9" fmla="*/ 10 h 80"/>
                <a:gd name="T10" fmla="*/ 18 w 59"/>
                <a:gd name="T11" fmla="*/ 13 h 80"/>
                <a:gd name="T12" fmla="*/ 13 w 59"/>
                <a:gd name="T13" fmla="*/ 22 h 80"/>
                <a:gd name="T14" fmla="*/ 16 w 59"/>
                <a:gd name="T15" fmla="*/ 29 h 80"/>
                <a:gd name="T16" fmla="*/ 30 w 59"/>
                <a:gd name="T17" fmla="*/ 33 h 80"/>
                <a:gd name="T18" fmla="*/ 34 w 59"/>
                <a:gd name="T19" fmla="*/ 34 h 80"/>
                <a:gd name="T20" fmla="*/ 53 w 59"/>
                <a:gd name="T21" fmla="*/ 42 h 80"/>
                <a:gd name="T22" fmla="*/ 59 w 59"/>
                <a:gd name="T23" fmla="*/ 57 h 80"/>
                <a:gd name="T24" fmla="*/ 50 w 59"/>
                <a:gd name="T25" fmla="*/ 74 h 80"/>
                <a:gd name="T26" fmla="*/ 27 w 59"/>
                <a:gd name="T27" fmla="*/ 80 h 80"/>
                <a:gd name="T28" fmla="*/ 14 w 59"/>
                <a:gd name="T29" fmla="*/ 79 h 80"/>
                <a:gd name="T30" fmla="*/ 0 w 59"/>
                <a:gd name="T31" fmla="*/ 75 h 80"/>
                <a:gd name="T32" fmla="*/ 0 w 59"/>
                <a:gd name="T33" fmla="*/ 62 h 80"/>
                <a:gd name="T34" fmla="*/ 14 w 59"/>
                <a:gd name="T35" fmla="*/ 68 h 80"/>
                <a:gd name="T36" fmla="*/ 27 w 59"/>
                <a:gd name="T37" fmla="*/ 69 h 80"/>
                <a:gd name="T38" fmla="*/ 41 w 59"/>
                <a:gd name="T39" fmla="*/ 66 h 80"/>
                <a:gd name="T40" fmla="*/ 46 w 59"/>
                <a:gd name="T41" fmla="*/ 58 h 80"/>
                <a:gd name="T42" fmla="*/ 42 w 59"/>
                <a:gd name="T43" fmla="*/ 50 h 80"/>
                <a:gd name="T44" fmla="*/ 27 w 59"/>
                <a:gd name="T45" fmla="*/ 45 h 80"/>
                <a:gd name="T46" fmla="*/ 23 w 59"/>
                <a:gd name="T47" fmla="*/ 44 h 80"/>
                <a:gd name="T48" fmla="*/ 6 w 59"/>
                <a:gd name="T49" fmla="*/ 36 h 80"/>
                <a:gd name="T50" fmla="*/ 1 w 59"/>
                <a:gd name="T51" fmla="*/ 22 h 80"/>
                <a:gd name="T52" fmla="*/ 9 w 59"/>
                <a:gd name="T53" fmla="*/ 5 h 80"/>
                <a:gd name="T54" fmla="*/ 30 w 59"/>
                <a:gd name="T55" fmla="*/ 0 h 80"/>
                <a:gd name="T56" fmla="*/ 43 w 59"/>
                <a:gd name="T57" fmla="*/ 1 h 80"/>
                <a:gd name="T58" fmla="*/ 55 w 59"/>
                <a:gd name="T59" fmla="*/ 4 h 80"/>
                <a:gd name="T60" fmla="*/ 55 w 59"/>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9" h="80">
                  <a:moveTo>
                    <a:pt x="55" y="4"/>
                  </a:moveTo>
                  <a:lnTo>
                    <a:pt x="55" y="4"/>
                  </a:lnTo>
                  <a:lnTo>
                    <a:pt x="55" y="16"/>
                  </a:lnTo>
                  <a:cubicBezTo>
                    <a:pt x="51" y="14"/>
                    <a:pt x="47" y="12"/>
                    <a:pt x="44" y="12"/>
                  </a:cubicBezTo>
                  <a:cubicBezTo>
                    <a:pt x="40" y="11"/>
                    <a:pt x="36" y="10"/>
                    <a:pt x="32" y="10"/>
                  </a:cubicBezTo>
                  <a:cubicBezTo>
                    <a:pt x="26" y="10"/>
                    <a:pt x="21" y="11"/>
                    <a:pt x="18" y="13"/>
                  </a:cubicBezTo>
                  <a:cubicBezTo>
                    <a:pt x="15" y="15"/>
                    <a:pt x="13" y="18"/>
                    <a:pt x="13" y="22"/>
                  </a:cubicBezTo>
                  <a:cubicBezTo>
                    <a:pt x="13" y="25"/>
                    <a:pt x="14" y="27"/>
                    <a:pt x="16" y="29"/>
                  </a:cubicBezTo>
                  <a:cubicBezTo>
                    <a:pt x="19" y="30"/>
                    <a:pt x="23" y="32"/>
                    <a:pt x="30" y="33"/>
                  </a:cubicBezTo>
                  <a:lnTo>
                    <a:pt x="34" y="34"/>
                  </a:lnTo>
                  <a:cubicBezTo>
                    <a:pt x="43" y="36"/>
                    <a:pt x="49" y="39"/>
                    <a:pt x="53" y="42"/>
                  </a:cubicBezTo>
                  <a:cubicBezTo>
                    <a:pt x="57" y="46"/>
                    <a:pt x="59" y="51"/>
                    <a:pt x="59" y="57"/>
                  </a:cubicBezTo>
                  <a:cubicBezTo>
                    <a:pt x="59" y="64"/>
                    <a:pt x="56" y="70"/>
                    <a:pt x="50" y="74"/>
                  </a:cubicBezTo>
                  <a:cubicBezTo>
                    <a:pt x="45" y="78"/>
                    <a:pt x="37" y="80"/>
                    <a:pt x="27" y="80"/>
                  </a:cubicBezTo>
                  <a:cubicBezTo>
                    <a:pt x="23" y="80"/>
                    <a:pt x="19" y="80"/>
                    <a:pt x="14" y="79"/>
                  </a:cubicBezTo>
                  <a:cubicBezTo>
                    <a:pt x="10" y="78"/>
                    <a:pt x="5" y="77"/>
                    <a:pt x="0" y="75"/>
                  </a:cubicBezTo>
                  <a:lnTo>
                    <a:pt x="0" y="62"/>
                  </a:lnTo>
                  <a:cubicBezTo>
                    <a:pt x="5" y="65"/>
                    <a:pt x="10" y="66"/>
                    <a:pt x="14" y="68"/>
                  </a:cubicBezTo>
                  <a:cubicBezTo>
                    <a:pt x="19" y="69"/>
                    <a:pt x="23" y="69"/>
                    <a:pt x="27" y="69"/>
                  </a:cubicBezTo>
                  <a:cubicBezTo>
                    <a:pt x="33" y="69"/>
                    <a:pt x="38" y="68"/>
                    <a:pt x="41" y="66"/>
                  </a:cubicBezTo>
                  <a:cubicBezTo>
                    <a:pt x="44" y="64"/>
                    <a:pt x="46" y="62"/>
                    <a:pt x="46" y="58"/>
                  </a:cubicBezTo>
                  <a:cubicBezTo>
                    <a:pt x="46" y="54"/>
                    <a:pt x="45" y="52"/>
                    <a:pt x="42" y="50"/>
                  </a:cubicBezTo>
                  <a:cubicBezTo>
                    <a:pt x="40" y="48"/>
                    <a:pt x="35" y="46"/>
                    <a:pt x="27" y="45"/>
                  </a:cubicBezTo>
                  <a:lnTo>
                    <a:pt x="23" y="44"/>
                  </a:lnTo>
                  <a:cubicBezTo>
                    <a:pt x="15" y="42"/>
                    <a:pt x="10" y="40"/>
                    <a:pt x="6" y="36"/>
                  </a:cubicBezTo>
                  <a:cubicBezTo>
                    <a:pt x="3" y="33"/>
                    <a:pt x="1" y="28"/>
                    <a:pt x="1" y="22"/>
                  </a:cubicBezTo>
                  <a:cubicBezTo>
                    <a:pt x="1" y="15"/>
                    <a:pt x="3" y="9"/>
                    <a:pt x="9" y="5"/>
                  </a:cubicBezTo>
                  <a:cubicBezTo>
                    <a:pt x="14" y="2"/>
                    <a:pt x="21" y="0"/>
                    <a:pt x="30" y="0"/>
                  </a:cubicBezTo>
                  <a:cubicBezTo>
                    <a:pt x="35" y="0"/>
                    <a:pt x="39" y="0"/>
                    <a:pt x="43" y="1"/>
                  </a:cubicBezTo>
                  <a:cubicBezTo>
                    <a:pt x="47" y="1"/>
                    <a:pt x="51" y="2"/>
                    <a:pt x="55" y="4"/>
                  </a:cubicBezTo>
                  <a:lnTo>
                    <a:pt x="55"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4" name="Freeform 20">
              <a:extLst>
                <a:ext uri="{FF2B5EF4-FFF2-40B4-BE49-F238E27FC236}">
                  <a16:creationId xmlns:a16="http://schemas.microsoft.com/office/drawing/2014/main" id="{CE1BD1F9-60B6-4530-8944-130A311AFAE1}"/>
                </a:ext>
              </a:extLst>
            </p:cNvPr>
            <p:cNvSpPr>
              <a:spLocks noEditPoints="1"/>
            </p:cNvSpPr>
            <p:nvPr/>
          </p:nvSpPr>
          <p:spPr bwMode="auto">
            <a:xfrm>
              <a:off x="1821" y="3014"/>
              <a:ext cx="17" cy="153"/>
            </a:xfrm>
            <a:custGeom>
              <a:avLst/>
              <a:gdLst>
                <a:gd name="T0" fmla="*/ 0 w 12"/>
                <a:gd name="T1" fmla="*/ 29 h 106"/>
                <a:gd name="T2" fmla="*/ 0 w 12"/>
                <a:gd name="T3" fmla="*/ 29 h 106"/>
                <a:gd name="T4" fmla="*/ 12 w 12"/>
                <a:gd name="T5" fmla="*/ 29 h 106"/>
                <a:gd name="T6" fmla="*/ 12 w 12"/>
                <a:gd name="T7" fmla="*/ 106 h 106"/>
                <a:gd name="T8" fmla="*/ 0 w 12"/>
                <a:gd name="T9" fmla="*/ 106 h 106"/>
                <a:gd name="T10" fmla="*/ 0 w 12"/>
                <a:gd name="T11" fmla="*/ 29 h 106"/>
                <a:gd name="T12" fmla="*/ 0 w 12"/>
                <a:gd name="T13" fmla="*/ 0 h 106"/>
                <a:gd name="T14" fmla="*/ 0 w 12"/>
                <a:gd name="T15" fmla="*/ 0 h 106"/>
                <a:gd name="T16" fmla="*/ 12 w 12"/>
                <a:gd name="T17" fmla="*/ 0 h 106"/>
                <a:gd name="T18" fmla="*/ 12 w 12"/>
                <a:gd name="T19" fmla="*/ 16 h 106"/>
                <a:gd name="T20" fmla="*/ 0 w 12"/>
                <a:gd name="T21" fmla="*/ 16 h 106"/>
                <a:gd name="T22" fmla="*/ 0 w 12"/>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06">
                  <a:moveTo>
                    <a:pt x="0" y="29"/>
                  </a:moveTo>
                  <a:lnTo>
                    <a:pt x="0" y="29"/>
                  </a:lnTo>
                  <a:lnTo>
                    <a:pt x="12" y="29"/>
                  </a:lnTo>
                  <a:lnTo>
                    <a:pt x="12" y="106"/>
                  </a:lnTo>
                  <a:lnTo>
                    <a:pt x="0" y="106"/>
                  </a:lnTo>
                  <a:lnTo>
                    <a:pt x="0" y="29"/>
                  </a:lnTo>
                  <a:close/>
                  <a:moveTo>
                    <a:pt x="0" y="0"/>
                  </a:moveTo>
                  <a:lnTo>
                    <a:pt x="0" y="0"/>
                  </a:lnTo>
                  <a:lnTo>
                    <a:pt x="12" y="0"/>
                  </a:lnTo>
                  <a:lnTo>
                    <a:pt x="12" y="16"/>
                  </a:lnTo>
                  <a:lnTo>
                    <a:pt x="0" y="1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5" name="Freeform 21">
              <a:extLst>
                <a:ext uri="{FF2B5EF4-FFF2-40B4-BE49-F238E27FC236}">
                  <a16:creationId xmlns:a16="http://schemas.microsoft.com/office/drawing/2014/main" id="{B4994C67-07F8-4070-83E1-9D4B7942E510}"/>
                </a:ext>
              </a:extLst>
            </p:cNvPr>
            <p:cNvSpPr>
              <a:spLocks/>
            </p:cNvSpPr>
            <p:nvPr/>
          </p:nvSpPr>
          <p:spPr bwMode="auto">
            <a:xfrm>
              <a:off x="1875" y="3054"/>
              <a:ext cx="92" cy="113"/>
            </a:xfrm>
            <a:custGeom>
              <a:avLst/>
              <a:gdLst>
                <a:gd name="T0" fmla="*/ 64 w 64"/>
                <a:gd name="T1" fmla="*/ 32 h 78"/>
                <a:gd name="T2" fmla="*/ 64 w 64"/>
                <a:gd name="T3" fmla="*/ 32 h 78"/>
                <a:gd name="T4" fmla="*/ 64 w 64"/>
                <a:gd name="T5" fmla="*/ 78 h 78"/>
                <a:gd name="T6" fmla="*/ 51 w 64"/>
                <a:gd name="T7" fmla="*/ 78 h 78"/>
                <a:gd name="T8" fmla="*/ 51 w 64"/>
                <a:gd name="T9" fmla="*/ 32 h 78"/>
                <a:gd name="T10" fmla="*/ 47 w 64"/>
                <a:gd name="T11" fmla="*/ 16 h 78"/>
                <a:gd name="T12" fmla="*/ 35 w 64"/>
                <a:gd name="T13" fmla="*/ 11 h 78"/>
                <a:gd name="T14" fmla="*/ 18 w 64"/>
                <a:gd name="T15" fmla="*/ 17 h 78"/>
                <a:gd name="T16" fmla="*/ 13 w 64"/>
                <a:gd name="T17" fmla="*/ 35 h 78"/>
                <a:gd name="T18" fmla="*/ 13 w 64"/>
                <a:gd name="T19" fmla="*/ 78 h 78"/>
                <a:gd name="T20" fmla="*/ 0 w 64"/>
                <a:gd name="T21" fmla="*/ 78 h 78"/>
                <a:gd name="T22" fmla="*/ 0 w 64"/>
                <a:gd name="T23" fmla="*/ 1 h 78"/>
                <a:gd name="T24" fmla="*/ 13 w 64"/>
                <a:gd name="T25" fmla="*/ 1 h 78"/>
                <a:gd name="T26" fmla="*/ 13 w 64"/>
                <a:gd name="T27" fmla="*/ 13 h 78"/>
                <a:gd name="T28" fmla="*/ 23 w 64"/>
                <a:gd name="T29" fmla="*/ 3 h 78"/>
                <a:gd name="T30" fmla="*/ 37 w 64"/>
                <a:gd name="T31" fmla="*/ 0 h 78"/>
                <a:gd name="T32" fmla="*/ 57 w 64"/>
                <a:gd name="T33" fmla="*/ 8 h 78"/>
                <a:gd name="T34" fmla="*/ 64 w 64"/>
                <a:gd name="T35" fmla="*/ 32 h 78"/>
                <a:gd name="T36" fmla="*/ 64 w 64"/>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78">
                  <a:moveTo>
                    <a:pt x="64" y="32"/>
                  </a:moveTo>
                  <a:lnTo>
                    <a:pt x="64" y="32"/>
                  </a:lnTo>
                  <a:lnTo>
                    <a:pt x="64" y="78"/>
                  </a:lnTo>
                  <a:lnTo>
                    <a:pt x="51" y="78"/>
                  </a:lnTo>
                  <a:lnTo>
                    <a:pt x="51" y="32"/>
                  </a:lnTo>
                  <a:cubicBezTo>
                    <a:pt x="51" y="25"/>
                    <a:pt x="50" y="20"/>
                    <a:pt x="47" y="16"/>
                  </a:cubicBezTo>
                  <a:cubicBezTo>
                    <a:pt x="44" y="12"/>
                    <a:pt x="40" y="11"/>
                    <a:pt x="35" y="11"/>
                  </a:cubicBezTo>
                  <a:cubicBezTo>
                    <a:pt x="28" y="11"/>
                    <a:pt x="22" y="13"/>
                    <a:pt x="18" y="17"/>
                  </a:cubicBezTo>
                  <a:cubicBezTo>
                    <a:pt x="15" y="21"/>
                    <a:pt x="13" y="27"/>
                    <a:pt x="13" y="35"/>
                  </a:cubicBezTo>
                  <a:lnTo>
                    <a:pt x="13" y="78"/>
                  </a:lnTo>
                  <a:lnTo>
                    <a:pt x="0" y="78"/>
                  </a:lnTo>
                  <a:lnTo>
                    <a:pt x="0" y="1"/>
                  </a:lnTo>
                  <a:lnTo>
                    <a:pt x="13" y="1"/>
                  </a:lnTo>
                  <a:lnTo>
                    <a:pt x="13" y="13"/>
                  </a:lnTo>
                  <a:cubicBezTo>
                    <a:pt x="16" y="9"/>
                    <a:pt x="19" y="5"/>
                    <a:pt x="23" y="3"/>
                  </a:cubicBezTo>
                  <a:cubicBezTo>
                    <a:pt x="27" y="1"/>
                    <a:pt x="32" y="0"/>
                    <a:pt x="37" y="0"/>
                  </a:cubicBezTo>
                  <a:cubicBezTo>
                    <a:pt x="46" y="0"/>
                    <a:pt x="53" y="2"/>
                    <a:pt x="57" y="8"/>
                  </a:cubicBezTo>
                  <a:cubicBezTo>
                    <a:pt x="62" y="13"/>
                    <a:pt x="64" y="21"/>
                    <a:pt x="64" y="32"/>
                  </a:cubicBezTo>
                  <a:lnTo>
                    <a:pt x="64"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6" name="Freeform 22">
              <a:extLst>
                <a:ext uri="{FF2B5EF4-FFF2-40B4-BE49-F238E27FC236}">
                  <a16:creationId xmlns:a16="http://schemas.microsoft.com/office/drawing/2014/main" id="{473A5D9E-5A77-42E1-91E2-A307855E6415}"/>
                </a:ext>
              </a:extLst>
            </p:cNvPr>
            <p:cNvSpPr>
              <a:spLocks noEditPoints="1"/>
            </p:cNvSpPr>
            <p:nvPr/>
          </p:nvSpPr>
          <p:spPr bwMode="auto">
            <a:xfrm>
              <a:off x="1996" y="3054"/>
              <a:ext cx="97" cy="155"/>
            </a:xfrm>
            <a:custGeom>
              <a:avLst/>
              <a:gdLst>
                <a:gd name="T0" fmla="*/ 55 w 68"/>
                <a:gd name="T1" fmla="*/ 39 h 107"/>
                <a:gd name="T2" fmla="*/ 55 w 68"/>
                <a:gd name="T3" fmla="*/ 39 h 107"/>
                <a:gd name="T4" fmla="*/ 50 w 68"/>
                <a:gd name="T5" fmla="*/ 18 h 107"/>
                <a:gd name="T6" fmla="*/ 34 w 68"/>
                <a:gd name="T7" fmla="*/ 10 h 107"/>
                <a:gd name="T8" fmla="*/ 18 w 68"/>
                <a:gd name="T9" fmla="*/ 18 h 107"/>
                <a:gd name="T10" fmla="*/ 13 w 68"/>
                <a:gd name="T11" fmla="*/ 39 h 107"/>
                <a:gd name="T12" fmla="*/ 18 w 68"/>
                <a:gd name="T13" fmla="*/ 60 h 107"/>
                <a:gd name="T14" fmla="*/ 34 w 68"/>
                <a:gd name="T15" fmla="*/ 67 h 107"/>
                <a:gd name="T16" fmla="*/ 50 w 68"/>
                <a:gd name="T17" fmla="*/ 60 h 107"/>
                <a:gd name="T18" fmla="*/ 55 w 68"/>
                <a:gd name="T19" fmla="*/ 39 h 107"/>
                <a:gd name="T20" fmla="*/ 55 w 68"/>
                <a:gd name="T21" fmla="*/ 39 h 107"/>
                <a:gd name="T22" fmla="*/ 68 w 68"/>
                <a:gd name="T23" fmla="*/ 69 h 107"/>
                <a:gd name="T24" fmla="*/ 68 w 68"/>
                <a:gd name="T25" fmla="*/ 69 h 107"/>
                <a:gd name="T26" fmla="*/ 59 w 68"/>
                <a:gd name="T27" fmla="*/ 98 h 107"/>
                <a:gd name="T28" fmla="*/ 33 w 68"/>
                <a:gd name="T29" fmla="*/ 107 h 107"/>
                <a:gd name="T30" fmla="*/ 20 w 68"/>
                <a:gd name="T31" fmla="*/ 106 h 107"/>
                <a:gd name="T32" fmla="*/ 9 w 68"/>
                <a:gd name="T33" fmla="*/ 103 h 107"/>
                <a:gd name="T34" fmla="*/ 9 w 68"/>
                <a:gd name="T35" fmla="*/ 91 h 107"/>
                <a:gd name="T36" fmla="*/ 20 w 68"/>
                <a:gd name="T37" fmla="*/ 95 h 107"/>
                <a:gd name="T38" fmla="*/ 31 w 68"/>
                <a:gd name="T39" fmla="*/ 97 h 107"/>
                <a:gd name="T40" fmla="*/ 49 w 68"/>
                <a:gd name="T41" fmla="*/ 90 h 107"/>
                <a:gd name="T42" fmla="*/ 55 w 68"/>
                <a:gd name="T43" fmla="*/ 71 h 107"/>
                <a:gd name="T44" fmla="*/ 55 w 68"/>
                <a:gd name="T45" fmla="*/ 65 h 107"/>
                <a:gd name="T46" fmla="*/ 45 w 68"/>
                <a:gd name="T47" fmla="*/ 75 h 107"/>
                <a:gd name="T48" fmla="*/ 31 w 68"/>
                <a:gd name="T49" fmla="*/ 78 h 107"/>
                <a:gd name="T50" fmla="*/ 8 w 68"/>
                <a:gd name="T51" fmla="*/ 67 h 107"/>
                <a:gd name="T52" fmla="*/ 0 w 68"/>
                <a:gd name="T53" fmla="*/ 39 h 107"/>
                <a:gd name="T54" fmla="*/ 8 w 68"/>
                <a:gd name="T55" fmla="*/ 10 h 107"/>
                <a:gd name="T56" fmla="*/ 31 w 68"/>
                <a:gd name="T57" fmla="*/ 0 h 107"/>
                <a:gd name="T58" fmla="*/ 45 w 68"/>
                <a:gd name="T59" fmla="*/ 3 h 107"/>
                <a:gd name="T60" fmla="*/ 55 w 68"/>
                <a:gd name="T61" fmla="*/ 13 h 107"/>
                <a:gd name="T62" fmla="*/ 55 w 68"/>
                <a:gd name="T63" fmla="*/ 1 h 107"/>
                <a:gd name="T64" fmla="*/ 68 w 68"/>
                <a:gd name="T65" fmla="*/ 1 h 107"/>
                <a:gd name="T66" fmla="*/ 68 w 68"/>
                <a:gd name="T67" fmla="*/ 6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7">
                  <a:moveTo>
                    <a:pt x="55" y="39"/>
                  </a:moveTo>
                  <a:lnTo>
                    <a:pt x="55" y="39"/>
                  </a:lnTo>
                  <a:cubicBezTo>
                    <a:pt x="55" y="30"/>
                    <a:pt x="53" y="23"/>
                    <a:pt x="50" y="18"/>
                  </a:cubicBezTo>
                  <a:cubicBezTo>
                    <a:pt x="46" y="13"/>
                    <a:pt x="41" y="10"/>
                    <a:pt x="34" y="10"/>
                  </a:cubicBezTo>
                  <a:cubicBezTo>
                    <a:pt x="27" y="10"/>
                    <a:pt x="22" y="13"/>
                    <a:pt x="18" y="18"/>
                  </a:cubicBezTo>
                  <a:cubicBezTo>
                    <a:pt x="14" y="23"/>
                    <a:pt x="13" y="30"/>
                    <a:pt x="13" y="39"/>
                  </a:cubicBezTo>
                  <a:cubicBezTo>
                    <a:pt x="13" y="48"/>
                    <a:pt x="14" y="55"/>
                    <a:pt x="18" y="60"/>
                  </a:cubicBezTo>
                  <a:cubicBezTo>
                    <a:pt x="22" y="65"/>
                    <a:pt x="27" y="67"/>
                    <a:pt x="34" y="67"/>
                  </a:cubicBezTo>
                  <a:cubicBezTo>
                    <a:pt x="41" y="67"/>
                    <a:pt x="46" y="65"/>
                    <a:pt x="50" y="60"/>
                  </a:cubicBezTo>
                  <a:cubicBezTo>
                    <a:pt x="53" y="55"/>
                    <a:pt x="55" y="48"/>
                    <a:pt x="55" y="39"/>
                  </a:cubicBezTo>
                  <a:lnTo>
                    <a:pt x="55" y="39"/>
                  </a:lnTo>
                  <a:close/>
                  <a:moveTo>
                    <a:pt x="68" y="69"/>
                  </a:moveTo>
                  <a:lnTo>
                    <a:pt x="68" y="69"/>
                  </a:lnTo>
                  <a:cubicBezTo>
                    <a:pt x="68" y="82"/>
                    <a:pt x="65" y="91"/>
                    <a:pt x="59" y="98"/>
                  </a:cubicBezTo>
                  <a:cubicBezTo>
                    <a:pt x="53" y="104"/>
                    <a:pt x="45" y="107"/>
                    <a:pt x="33" y="107"/>
                  </a:cubicBezTo>
                  <a:cubicBezTo>
                    <a:pt x="28" y="107"/>
                    <a:pt x="24" y="107"/>
                    <a:pt x="20" y="106"/>
                  </a:cubicBezTo>
                  <a:cubicBezTo>
                    <a:pt x="16" y="105"/>
                    <a:pt x="12" y="104"/>
                    <a:pt x="9" y="103"/>
                  </a:cubicBezTo>
                  <a:lnTo>
                    <a:pt x="9" y="91"/>
                  </a:lnTo>
                  <a:cubicBezTo>
                    <a:pt x="12" y="93"/>
                    <a:pt x="16" y="94"/>
                    <a:pt x="20" y="95"/>
                  </a:cubicBezTo>
                  <a:cubicBezTo>
                    <a:pt x="23" y="96"/>
                    <a:pt x="27" y="97"/>
                    <a:pt x="31" y="97"/>
                  </a:cubicBezTo>
                  <a:cubicBezTo>
                    <a:pt x="39" y="97"/>
                    <a:pt x="45" y="95"/>
                    <a:pt x="49" y="90"/>
                  </a:cubicBezTo>
                  <a:cubicBezTo>
                    <a:pt x="53" y="86"/>
                    <a:pt x="55" y="79"/>
                    <a:pt x="55" y="71"/>
                  </a:cubicBezTo>
                  <a:lnTo>
                    <a:pt x="55" y="65"/>
                  </a:lnTo>
                  <a:cubicBezTo>
                    <a:pt x="53" y="69"/>
                    <a:pt x="49" y="72"/>
                    <a:pt x="45" y="75"/>
                  </a:cubicBezTo>
                  <a:cubicBezTo>
                    <a:pt x="41" y="77"/>
                    <a:pt x="36" y="78"/>
                    <a:pt x="31" y="78"/>
                  </a:cubicBezTo>
                  <a:cubicBezTo>
                    <a:pt x="21" y="78"/>
                    <a:pt x="14" y="74"/>
                    <a:pt x="8" y="67"/>
                  </a:cubicBezTo>
                  <a:cubicBezTo>
                    <a:pt x="2" y="60"/>
                    <a:pt x="0" y="51"/>
                    <a:pt x="0" y="39"/>
                  </a:cubicBezTo>
                  <a:cubicBezTo>
                    <a:pt x="0" y="27"/>
                    <a:pt x="2" y="18"/>
                    <a:pt x="8" y="10"/>
                  </a:cubicBezTo>
                  <a:cubicBezTo>
                    <a:pt x="14" y="3"/>
                    <a:pt x="21" y="0"/>
                    <a:pt x="31" y="0"/>
                  </a:cubicBezTo>
                  <a:cubicBezTo>
                    <a:pt x="36" y="0"/>
                    <a:pt x="41" y="1"/>
                    <a:pt x="45" y="3"/>
                  </a:cubicBezTo>
                  <a:cubicBezTo>
                    <a:pt x="49" y="5"/>
                    <a:pt x="53" y="9"/>
                    <a:pt x="55" y="13"/>
                  </a:cubicBezTo>
                  <a:lnTo>
                    <a:pt x="55" y="1"/>
                  </a:lnTo>
                  <a:lnTo>
                    <a:pt x="68" y="1"/>
                  </a:lnTo>
                  <a:lnTo>
                    <a:pt x="68" y="69"/>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7" name="Freeform 23">
              <a:extLst>
                <a:ext uri="{FF2B5EF4-FFF2-40B4-BE49-F238E27FC236}">
                  <a16:creationId xmlns:a16="http://schemas.microsoft.com/office/drawing/2014/main" id="{104D5AA8-C739-424A-AB18-D9AD2CEBB2B3}"/>
                </a:ext>
              </a:extLst>
            </p:cNvPr>
            <p:cNvSpPr>
              <a:spLocks/>
            </p:cNvSpPr>
            <p:nvPr/>
          </p:nvSpPr>
          <p:spPr bwMode="auto">
            <a:xfrm>
              <a:off x="834" y="2978"/>
              <a:ext cx="164" cy="0"/>
            </a:xfrm>
            <a:custGeom>
              <a:avLst/>
              <a:gdLst>
                <a:gd name="T0" fmla="*/ 0 w 114"/>
                <a:gd name="T1" fmla="*/ 0 w 114"/>
                <a:gd name="T2" fmla="*/ 114 w 114"/>
              </a:gdLst>
              <a:ahLst/>
              <a:cxnLst>
                <a:cxn ang="0">
                  <a:pos x="T0" y="0"/>
                </a:cxn>
                <a:cxn ang="0">
                  <a:pos x="T1" y="0"/>
                </a:cxn>
                <a:cxn ang="0">
                  <a:pos x="T2" y="0"/>
                </a:cxn>
              </a:cxnLst>
              <a:rect l="0" t="0" r="r" b="b"/>
              <a:pathLst>
                <a:path w="114">
                  <a:moveTo>
                    <a:pt x="0" y="0"/>
                  </a:moveTo>
                  <a:lnTo>
                    <a:pt x="0" y="0"/>
                  </a:lnTo>
                  <a:lnTo>
                    <a:pt x="114"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28" name="Freeform 24">
              <a:extLst>
                <a:ext uri="{FF2B5EF4-FFF2-40B4-BE49-F238E27FC236}">
                  <a16:creationId xmlns:a16="http://schemas.microsoft.com/office/drawing/2014/main" id="{7E307A67-EC25-4161-8611-C8B46E5A9F39}"/>
                </a:ext>
              </a:extLst>
            </p:cNvPr>
            <p:cNvSpPr>
              <a:spLocks noEditPoints="1"/>
            </p:cNvSpPr>
            <p:nvPr/>
          </p:nvSpPr>
          <p:spPr bwMode="auto">
            <a:xfrm>
              <a:off x="897"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9" name="Freeform 25">
              <a:extLst>
                <a:ext uri="{FF2B5EF4-FFF2-40B4-BE49-F238E27FC236}">
                  <a16:creationId xmlns:a16="http://schemas.microsoft.com/office/drawing/2014/main" id="{6F895D40-9410-428E-910B-296FABFAC562}"/>
                </a:ext>
              </a:extLst>
            </p:cNvPr>
            <p:cNvSpPr>
              <a:spLocks noEditPoints="1"/>
            </p:cNvSpPr>
            <p:nvPr/>
          </p:nvSpPr>
          <p:spPr bwMode="auto">
            <a:xfrm>
              <a:off x="897"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30" name="Freeform 26">
              <a:extLst>
                <a:ext uri="{FF2B5EF4-FFF2-40B4-BE49-F238E27FC236}">
                  <a16:creationId xmlns:a16="http://schemas.microsoft.com/office/drawing/2014/main" id="{9834A1F6-A8A3-43D9-93A6-B73EA449A111}"/>
                </a:ext>
              </a:extLst>
            </p:cNvPr>
            <p:cNvSpPr>
              <a:spLocks/>
            </p:cNvSpPr>
            <p:nvPr/>
          </p:nvSpPr>
          <p:spPr bwMode="auto">
            <a:xfrm>
              <a:off x="2143" y="2978"/>
              <a:ext cx="165" cy="0"/>
            </a:xfrm>
            <a:custGeom>
              <a:avLst/>
              <a:gdLst>
                <a:gd name="T0" fmla="*/ 0 w 115"/>
                <a:gd name="T1" fmla="*/ 0 w 115"/>
                <a:gd name="T2" fmla="*/ 115 w 115"/>
              </a:gdLst>
              <a:ahLst/>
              <a:cxnLst>
                <a:cxn ang="0">
                  <a:pos x="T0" y="0"/>
                </a:cxn>
                <a:cxn ang="0">
                  <a:pos x="T1" y="0"/>
                </a:cxn>
                <a:cxn ang="0">
                  <a:pos x="T2" y="0"/>
                </a:cxn>
              </a:cxnLst>
              <a:rect l="0" t="0" r="r" b="b"/>
              <a:pathLst>
                <a:path w="115">
                  <a:moveTo>
                    <a:pt x="0" y="0"/>
                  </a:moveTo>
                  <a:lnTo>
                    <a:pt x="0" y="0"/>
                  </a:lnTo>
                  <a:lnTo>
                    <a:pt x="115"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31" name="Freeform 27">
              <a:extLst>
                <a:ext uri="{FF2B5EF4-FFF2-40B4-BE49-F238E27FC236}">
                  <a16:creationId xmlns:a16="http://schemas.microsoft.com/office/drawing/2014/main" id="{59EF1BEE-B7B7-49EC-94B3-A01A69F70499}"/>
                </a:ext>
              </a:extLst>
            </p:cNvPr>
            <p:cNvSpPr>
              <a:spLocks noEditPoints="1"/>
            </p:cNvSpPr>
            <p:nvPr/>
          </p:nvSpPr>
          <p:spPr bwMode="auto">
            <a:xfrm>
              <a:off x="2208"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2" name="Freeform 28">
              <a:extLst>
                <a:ext uri="{FF2B5EF4-FFF2-40B4-BE49-F238E27FC236}">
                  <a16:creationId xmlns:a16="http://schemas.microsoft.com/office/drawing/2014/main" id="{0A7F3A6D-EDF5-4129-8C14-16FD5C4172E9}"/>
                </a:ext>
              </a:extLst>
            </p:cNvPr>
            <p:cNvSpPr>
              <a:spLocks noEditPoints="1"/>
            </p:cNvSpPr>
            <p:nvPr/>
          </p:nvSpPr>
          <p:spPr bwMode="auto">
            <a:xfrm>
              <a:off x="2208"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33" name="Freeform 29">
              <a:extLst>
                <a:ext uri="{FF2B5EF4-FFF2-40B4-BE49-F238E27FC236}">
                  <a16:creationId xmlns:a16="http://schemas.microsoft.com/office/drawing/2014/main" id="{D14AD963-BECC-4A1D-B341-2A13A84F1352}"/>
                </a:ext>
              </a:extLst>
            </p:cNvPr>
            <p:cNvSpPr>
              <a:spLocks/>
            </p:cNvSpPr>
            <p:nvPr/>
          </p:nvSpPr>
          <p:spPr bwMode="auto">
            <a:xfrm>
              <a:off x="6186" y="2653"/>
              <a:ext cx="992" cy="652"/>
            </a:xfrm>
            <a:custGeom>
              <a:avLst/>
              <a:gdLst>
                <a:gd name="T0" fmla="*/ 0 w 692"/>
                <a:gd name="T1" fmla="*/ 0 h 452"/>
                <a:gd name="T2" fmla="*/ 0 w 692"/>
                <a:gd name="T3" fmla="*/ 0 h 452"/>
                <a:gd name="T4" fmla="*/ 692 w 692"/>
                <a:gd name="T5" fmla="*/ 0 h 452"/>
                <a:gd name="T6" fmla="*/ 692 w 692"/>
                <a:gd name="T7" fmla="*/ 452 h 452"/>
                <a:gd name="T8" fmla="*/ 0 w 692"/>
                <a:gd name="T9" fmla="*/ 452 h 452"/>
                <a:gd name="T10" fmla="*/ 0 w 692"/>
                <a:gd name="T11" fmla="*/ 0 h 452"/>
              </a:gdLst>
              <a:ahLst/>
              <a:cxnLst>
                <a:cxn ang="0">
                  <a:pos x="T0" y="T1"/>
                </a:cxn>
                <a:cxn ang="0">
                  <a:pos x="T2" y="T3"/>
                </a:cxn>
                <a:cxn ang="0">
                  <a:pos x="T4" y="T5"/>
                </a:cxn>
                <a:cxn ang="0">
                  <a:pos x="T6" y="T7"/>
                </a:cxn>
                <a:cxn ang="0">
                  <a:pos x="T8" y="T9"/>
                </a:cxn>
                <a:cxn ang="0">
                  <a:pos x="T10" y="T11"/>
                </a:cxn>
              </a:cxnLst>
              <a:rect l="0" t="0" r="r" b="b"/>
              <a:pathLst>
                <a:path w="692" h="452">
                  <a:moveTo>
                    <a:pt x="0" y="0"/>
                  </a:moveTo>
                  <a:lnTo>
                    <a:pt x="0" y="0"/>
                  </a:lnTo>
                  <a:lnTo>
                    <a:pt x="692" y="0"/>
                  </a:lnTo>
                  <a:lnTo>
                    <a:pt x="692" y="452"/>
                  </a:lnTo>
                  <a:lnTo>
                    <a:pt x="0" y="452"/>
                  </a:lnTo>
                  <a:lnTo>
                    <a:pt x="0" y="0"/>
                  </a:lnTo>
                  <a:close/>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34" name="Freeform 30">
              <a:extLst>
                <a:ext uri="{FF2B5EF4-FFF2-40B4-BE49-F238E27FC236}">
                  <a16:creationId xmlns:a16="http://schemas.microsoft.com/office/drawing/2014/main" id="{8EB3FDB9-ED25-4041-8866-0F3275CB05CC}"/>
                </a:ext>
              </a:extLst>
            </p:cNvPr>
            <p:cNvSpPr>
              <a:spLocks/>
            </p:cNvSpPr>
            <p:nvPr/>
          </p:nvSpPr>
          <p:spPr bwMode="auto">
            <a:xfrm>
              <a:off x="6359" y="2768"/>
              <a:ext cx="94" cy="146"/>
            </a:xfrm>
            <a:custGeom>
              <a:avLst/>
              <a:gdLst>
                <a:gd name="T0" fmla="*/ 0 w 65"/>
                <a:gd name="T1" fmla="*/ 0 h 101"/>
                <a:gd name="T2" fmla="*/ 0 w 65"/>
                <a:gd name="T3" fmla="*/ 0 h 101"/>
                <a:gd name="T4" fmla="*/ 64 w 65"/>
                <a:gd name="T5" fmla="*/ 0 h 101"/>
                <a:gd name="T6" fmla="*/ 64 w 65"/>
                <a:gd name="T7" fmla="*/ 11 h 101"/>
                <a:gd name="T8" fmla="*/ 13 w 65"/>
                <a:gd name="T9" fmla="*/ 11 h 101"/>
                <a:gd name="T10" fmla="*/ 13 w 65"/>
                <a:gd name="T11" fmla="*/ 41 h 101"/>
                <a:gd name="T12" fmla="*/ 62 w 65"/>
                <a:gd name="T13" fmla="*/ 41 h 101"/>
                <a:gd name="T14" fmla="*/ 62 w 65"/>
                <a:gd name="T15" fmla="*/ 53 h 101"/>
                <a:gd name="T16" fmla="*/ 13 w 65"/>
                <a:gd name="T17" fmla="*/ 53 h 101"/>
                <a:gd name="T18" fmla="*/ 13 w 65"/>
                <a:gd name="T19" fmla="*/ 89 h 101"/>
                <a:gd name="T20" fmla="*/ 65 w 65"/>
                <a:gd name="T21" fmla="*/ 89 h 101"/>
                <a:gd name="T22" fmla="*/ 65 w 65"/>
                <a:gd name="T23" fmla="*/ 101 h 101"/>
                <a:gd name="T24" fmla="*/ 0 w 65"/>
                <a:gd name="T25" fmla="*/ 101 h 101"/>
                <a:gd name="T26" fmla="*/ 0 w 65"/>
                <a:gd name="T2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101">
                  <a:moveTo>
                    <a:pt x="0" y="0"/>
                  </a:moveTo>
                  <a:lnTo>
                    <a:pt x="0" y="0"/>
                  </a:lnTo>
                  <a:lnTo>
                    <a:pt x="64" y="0"/>
                  </a:lnTo>
                  <a:lnTo>
                    <a:pt x="64" y="11"/>
                  </a:lnTo>
                  <a:lnTo>
                    <a:pt x="13" y="11"/>
                  </a:lnTo>
                  <a:lnTo>
                    <a:pt x="13" y="41"/>
                  </a:lnTo>
                  <a:lnTo>
                    <a:pt x="62" y="41"/>
                  </a:lnTo>
                  <a:lnTo>
                    <a:pt x="62" y="53"/>
                  </a:lnTo>
                  <a:lnTo>
                    <a:pt x="13" y="53"/>
                  </a:lnTo>
                  <a:lnTo>
                    <a:pt x="13" y="89"/>
                  </a:lnTo>
                  <a:lnTo>
                    <a:pt x="65" y="89"/>
                  </a:lnTo>
                  <a:lnTo>
                    <a:pt x="65" y="101"/>
                  </a:lnTo>
                  <a:lnTo>
                    <a:pt x="0" y="101"/>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5" name="Freeform 31">
              <a:extLst>
                <a:ext uri="{FF2B5EF4-FFF2-40B4-BE49-F238E27FC236}">
                  <a16:creationId xmlns:a16="http://schemas.microsoft.com/office/drawing/2014/main" id="{41E6B98F-DBBD-4D58-9B5D-00EDFFD0461C}"/>
                </a:ext>
              </a:extLst>
            </p:cNvPr>
            <p:cNvSpPr>
              <a:spLocks noEditPoints="1"/>
            </p:cNvSpPr>
            <p:nvPr/>
          </p:nvSpPr>
          <p:spPr bwMode="auto">
            <a:xfrm>
              <a:off x="6477" y="2801"/>
              <a:ext cx="98" cy="155"/>
            </a:xfrm>
            <a:custGeom>
              <a:avLst/>
              <a:gdLst>
                <a:gd name="T0" fmla="*/ 56 w 68"/>
                <a:gd name="T1" fmla="*/ 39 h 107"/>
                <a:gd name="T2" fmla="*/ 56 w 68"/>
                <a:gd name="T3" fmla="*/ 39 h 107"/>
                <a:gd name="T4" fmla="*/ 50 w 68"/>
                <a:gd name="T5" fmla="*/ 18 h 107"/>
                <a:gd name="T6" fmla="*/ 34 w 68"/>
                <a:gd name="T7" fmla="*/ 11 h 107"/>
                <a:gd name="T8" fmla="*/ 19 w 68"/>
                <a:gd name="T9" fmla="*/ 18 h 107"/>
                <a:gd name="T10" fmla="*/ 13 w 68"/>
                <a:gd name="T11" fmla="*/ 39 h 107"/>
                <a:gd name="T12" fmla="*/ 19 w 68"/>
                <a:gd name="T13" fmla="*/ 60 h 107"/>
                <a:gd name="T14" fmla="*/ 34 w 68"/>
                <a:gd name="T15" fmla="*/ 67 h 107"/>
                <a:gd name="T16" fmla="*/ 50 w 68"/>
                <a:gd name="T17" fmla="*/ 60 h 107"/>
                <a:gd name="T18" fmla="*/ 56 w 68"/>
                <a:gd name="T19" fmla="*/ 39 h 107"/>
                <a:gd name="T20" fmla="*/ 56 w 68"/>
                <a:gd name="T21" fmla="*/ 39 h 107"/>
                <a:gd name="T22" fmla="*/ 68 w 68"/>
                <a:gd name="T23" fmla="*/ 68 h 107"/>
                <a:gd name="T24" fmla="*/ 68 w 68"/>
                <a:gd name="T25" fmla="*/ 68 h 107"/>
                <a:gd name="T26" fmla="*/ 59 w 68"/>
                <a:gd name="T27" fmla="*/ 97 h 107"/>
                <a:gd name="T28" fmla="*/ 33 w 68"/>
                <a:gd name="T29" fmla="*/ 107 h 107"/>
                <a:gd name="T30" fmla="*/ 21 w 68"/>
                <a:gd name="T31" fmla="*/ 106 h 107"/>
                <a:gd name="T32" fmla="*/ 9 w 68"/>
                <a:gd name="T33" fmla="*/ 103 h 107"/>
                <a:gd name="T34" fmla="*/ 9 w 68"/>
                <a:gd name="T35" fmla="*/ 91 h 107"/>
                <a:gd name="T36" fmla="*/ 20 w 68"/>
                <a:gd name="T37" fmla="*/ 95 h 107"/>
                <a:gd name="T38" fmla="*/ 31 w 68"/>
                <a:gd name="T39" fmla="*/ 97 h 107"/>
                <a:gd name="T40" fmla="*/ 49 w 68"/>
                <a:gd name="T41" fmla="*/ 90 h 107"/>
                <a:gd name="T42" fmla="*/ 56 w 68"/>
                <a:gd name="T43" fmla="*/ 71 h 107"/>
                <a:gd name="T44" fmla="*/ 56 w 68"/>
                <a:gd name="T45" fmla="*/ 65 h 107"/>
                <a:gd name="T46" fmla="*/ 46 w 68"/>
                <a:gd name="T47" fmla="*/ 75 h 107"/>
                <a:gd name="T48" fmla="*/ 31 w 68"/>
                <a:gd name="T49" fmla="*/ 78 h 107"/>
                <a:gd name="T50" fmla="*/ 9 w 68"/>
                <a:gd name="T51" fmla="*/ 67 h 107"/>
                <a:gd name="T52" fmla="*/ 0 w 68"/>
                <a:gd name="T53" fmla="*/ 39 h 107"/>
                <a:gd name="T54" fmla="*/ 9 w 68"/>
                <a:gd name="T55" fmla="*/ 11 h 107"/>
                <a:gd name="T56" fmla="*/ 31 w 68"/>
                <a:gd name="T57" fmla="*/ 0 h 107"/>
                <a:gd name="T58" fmla="*/ 46 w 68"/>
                <a:gd name="T59" fmla="*/ 3 h 107"/>
                <a:gd name="T60" fmla="*/ 56 w 68"/>
                <a:gd name="T61" fmla="*/ 13 h 107"/>
                <a:gd name="T62" fmla="*/ 56 w 68"/>
                <a:gd name="T63" fmla="*/ 2 h 107"/>
                <a:gd name="T64" fmla="*/ 68 w 68"/>
                <a:gd name="T65" fmla="*/ 2 h 107"/>
                <a:gd name="T66" fmla="*/ 68 w 68"/>
                <a:gd name="T67" fmla="*/ 6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7">
                  <a:moveTo>
                    <a:pt x="56" y="39"/>
                  </a:moveTo>
                  <a:lnTo>
                    <a:pt x="56" y="39"/>
                  </a:lnTo>
                  <a:cubicBezTo>
                    <a:pt x="56" y="30"/>
                    <a:pt x="54" y="23"/>
                    <a:pt x="50" y="18"/>
                  </a:cubicBezTo>
                  <a:cubicBezTo>
                    <a:pt x="46" y="13"/>
                    <a:pt x="41" y="11"/>
                    <a:pt x="34" y="11"/>
                  </a:cubicBezTo>
                  <a:cubicBezTo>
                    <a:pt x="28" y="11"/>
                    <a:pt x="22" y="13"/>
                    <a:pt x="19" y="18"/>
                  </a:cubicBezTo>
                  <a:cubicBezTo>
                    <a:pt x="15" y="23"/>
                    <a:pt x="13" y="30"/>
                    <a:pt x="13" y="39"/>
                  </a:cubicBezTo>
                  <a:cubicBezTo>
                    <a:pt x="13" y="48"/>
                    <a:pt x="15" y="55"/>
                    <a:pt x="19" y="60"/>
                  </a:cubicBezTo>
                  <a:cubicBezTo>
                    <a:pt x="22" y="65"/>
                    <a:pt x="28" y="67"/>
                    <a:pt x="34" y="67"/>
                  </a:cubicBezTo>
                  <a:cubicBezTo>
                    <a:pt x="41" y="67"/>
                    <a:pt x="46" y="65"/>
                    <a:pt x="50" y="60"/>
                  </a:cubicBezTo>
                  <a:cubicBezTo>
                    <a:pt x="54" y="55"/>
                    <a:pt x="56" y="48"/>
                    <a:pt x="56" y="39"/>
                  </a:cubicBezTo>
                  <a:lnTo>
                    <a:pt x="56" y="39"/>
                  </a:lnTo>
                  <a:close/>
                  <a:moveTo>
                    <a:pt x="68" y="68"/>
                  </a:moveTo>
                  <a:lnTo>
                    <a:pt x="68" y="68"/>
                  </a:lnTo>
                  <a:cubicBezTo>
                    <a:pt x="68" y="81"/>
                    <a:pt x="65" y="91"/>
                    <a:pt x="59" y="97"/>
                  </a:cubicBezTo>
                  <a:cubicBezTo>
                    <a:pt x="54" y="104"/>
                    <a:pt x="45" y="107"/>
                    <a:pt x="33" y="107"/>
                  </a:cubicBezTo>
                  <a:cubicBezTo>
                    <a:pt x="29" y="107"/>
                    <a:pt x="24" y="106"/>
                    <a:pt x="21" y="106"/>
                  </a:cubicBezTo>
                  <a:cubicBezTo>
                    <a:pt x="17" y="105"/>
                    <a:pt x="13" y="104"/>
                    <a:pt x="9" y="103"/>
                  </a:cubicBezTo>
                  <a:lnTo>
                    <a:pt x="9" y="91"/>
                  </a:lnTo>
                  <a:cubicBezTo>
                    <a:pt x="13" y="93"/>
                    <a:pt x="17" y="94"/>
                    <a:pt x="20" y="95"/>
                  </a:cubicBezTo>
                  <a:cubicBezTo>
                    <a:pt x="24" y="96"/>
                    <a:pt x="27" y="97"/>
                    <a:pt x="31" y="97"/>
                  </a:cubicBezTo>
                  <a:cubicBezTo>
                    <a:pt x="39" y="97"/>
                    <a:pt x="45" y="94"/>
                    <a:pt x="49" y="90"/>
                  </a:cubicBezTo>
                  <a:cubicBezTo>
                    <a:pt x="54" y="86"/>
                    <a:pt x="56" y="79"/>
                    <a:pt x="56" y="71"/>
                  </a:cubicBezTo>
                  <a:lnTo>
                    <a:pt x="56" y="65"/>
                  </a:lnTo>
                  <a:cubicBezTo>
                    <a:pt x="53" y="69"/>
                    <a:pt x="50" y="72"/>
                    <a:pt x="46" y="75"/>
                  </a:cubicBezTo>
                  <a:cubicBezTo>
                    <a:pt x="42" y="77"/>
                    <a:pt x="37" y="78"/>
                    <a:pt x="31" y="78"/>
                  </a:cubicBezTo>
                  <a:cubicBezTo>
                    <a:pt x="22" y="78"/>
                    <a:pt x="14" y="74"/>
                    <a:pt x="9" y="67"/>
                  </a:cubicBezTo>
                  <a:cubicBezTo>
                    <a:pt x="3" y="60"/>
                    <a:pt x="0" y="51"/>
                    <a:pt x="0" y="39"/>
                  </a:cubicBezTo>
                  <a:cubicBezTo>
                    <a:pt x="0" y="27"/>
                    <a:pt x="3" y="18"/>
                    <a:pt x="9" y="11"/>
                  </a:cubicBezTo>
                  <a:cubicBezTo>
                    <a:pt x="14" y="4"/>
                    <a:pt x="22" y="0"/>
                    <a:pt x="31" y="0"/>
                  </a:cubicBezTo>
                  <a:cubicBezTo>
                    <a:pt x="37" y="0"/>
                    <a:pt x="42" y="1"/>
                    <a:pt x="46" y="3"/>
                  </a:cubicBezTo>
                  <a:cubicBezTo>
                    <a:pt x="50" y="6"/>
                    <a:pt x="53" y="9"/>
                    <a:pt x="56" y="13"/>
                  </a:cubicBezTo>
                  <a:lnTo>
                    <a:pt x="56" y="2"/>
                  </a:lnTo>
                  <a:lnTo>
                    <a:pt x="68" y="2"/>
                  </a:lnTo>
                  <a:lnTo>
                    <a:pt x="68" y="68"/>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6" name="Freeform 32">
              <a:extLst>
                <a:ext uri="{FF2B5EF4-FFF2-40B4-BE49-F238E27FC236}">
                  <a16:creationId xmlns:a16="http://schemas.microsoft.com/office/drawing/2014/main" id="{ADCDCE0E-9AFF-488C-9D18-779251213841}"/>
                </a:ext>
              </a:extLst>
            </p:cNvPr>
            <p:cNvSpPr>
              <a:spLocks/>
            </p:cNvSpPr>
            <p:nvPr/>
          </p:nvSpPr>
          <p:spPr bwMode="auto">
            <a:xfrm>
              <a:off x="6612" y="2801"/>
              <a:ext cx="63" cy="113"/>
            </a:xfrm>
            <a:custGeom>
              <a:avLst/>
              <a:gdLst>
                <a:gd name="T0" fmla="*/ 44 w 44"/>
                <a:gd name="T1" fmla="*/ 14 h 78"/>
                <a:gd name="T2" fmla="*/ 44 w 44"/>
                <a:gd name="T3" fmla="*/ 14 h 78"/>
                <a:gd name="T4" fmla="*/ 40 w 44"/>
                <a:gd name="T5" fmla="*/ 12 h 78"/>
                <a:gd name="T6" fmla="*/ 34 w 44"/>
                <a:gd name="T7" fmla="*/ 11 h 78"/>
                <a:gd name="T8" fmla="*/ 18 w 44"/>
                <a:gd name="T9" fmla="*/ 18 h 78"/>
                <a:gd name="T10" fmla="*/ 12 w 44"/>
                <a:gd name="T11" fmla="*/ 38 h 78"/>
                <a:gd name="T12" fmla="*/ 12 w 44"/>
                <a:gd name="T13" fmla="*/ 78 h 78"/>
                <a:gd name="T14" fmla="*/ 0 w 44"/>
                <a:gd name="T15" fmla="*/ 78 h 78"/>
                <a:gd name="T16" fmla="*/ 0 w 44"/>
                <a:gd name="T17" fmla="*/ 2 h 78"/>
                <a:gd name="T18" fmla="*/ 12 w 44"/>
                <a:gd name="T19" fmla="*/ 2 h 78"/>
                <a:gd name="T20" fmla="*/ 12 w 44"/>
                <a:gd name="T21" fmla="*/ 14 h 78"/>
                <a:gd name="T22" fmla="*/ 23 w 44"/>
                <a:gd name="T23" fmla="*/ 3 h 78"/>
                <a:gd name="T24" fmla="*/ 38 w 44"/>
                <a:gd name="T25" fmla="*/ 0 h 78"/>
                <a:gd name="T26" fmla="*/ 41 w 44"/>
                <a:gd name="T27" fmla="*/ 0 h 78"/>
                <a:gd name="T28" fmla="*/ 44 w 44"/>
                <a:gd name="T29" fmla="*/ 1 h 78"/>
                <a:gd name="T30" fmla="*/ 44 w 44"/>
                <a:gd name="T31" fmla="*/ 1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8">
                  <a:moveTo>
                    <a:pt x="44" y="14"/>
                  </a:moveTo>
                  <a:lnTo>
                    <a:pt x="44" y="14"/>
                  </a:lnTo>
                  <a:cubicBezTo>
                    <a:pt x="43" y="13"/>
                    <a:pt x="41" y="12"/>
                    <a:pt x="40" y="12"/>
                  </a:cubicBezTo>
                  <a:cubicBezTo>
                    <a:pt x="38" y="11"/>
                    <a:pt x="36" y="11"/>
                    <a:pt x="34" y="11"/>
                  </a:cubicBezTo>
                  <a:cubicBezTo>
                    <a:pt x="27" y="11"/>
                    <a:pt x="22" y="13"/>
                    <a:pt x="18" y="18"/>
                  </a:cubicBezTo>
                  <a:cubicBezTo>
                    <a:pt x="14" y="23"/>
                    <a:pt x="12" y="29"/>
                    <a:pt x="12" y="38"/>
                  </a:cubicBezTo>
                  <a:lnTo>
                    <a:pt x="12" y="78"/>
                  </a:lnTo>
                  <a:lnTo>
                    <a:pt x="0" y="78"/>
                  </a:lnTo>
                  <a:lnTo>
                    <a:pt x="0" y="2"/>
                  </a:lnTo>
                  <a:lnTo>
                    <a:pt x="12" y="2"/>
                  </a:lnTo>
                  <a:lnTo>
                    <a:pt x="12" y="14"/>
                  </a:lnTo>
                  <a:cubicBezTo>
                    <a:pt x="15" y="9"/>
                    <a:pt x="18" y="6"/>
                    <a:pt x="23" y="3"/>
                  </a:cubicBezTo>
                  <a:cubicBezTo>
                    <a:pt x="27" y="1"/>
                    <a:pt x="32" y="0"/>
                    <a:pt x="38" y="0"/>
                  </a:cubicBezTo>
                  <a:cubicBezTo>
                    <a:pt x="39" y="0"/>
                    <a:pt x="40" y="0"/>
                    <a:pt x="41" y="0"/>
                  </a:cubicBezTo>
                  <a:cubicBezTo>
                    <a:pt x="42" y="0"/>
                    <a:pt x="43" y="1"/>
                    <a:pt x="44" y="1"/>
                  </a:cubicBezTo>
                  <a:lnTo>
                    <a:pt x="44" y="1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7" name="Freeform 33">
              <a:extLst>
                <a:ext uri="{FF2B5EF4-FFF2-40B4-BE49-F238E27FC236}">
                  <a16:creationId xmlns:a16="http://schemas.microsoft.com/office/drawing/2014/main" id="{0B524817-6AC8-4840-93D9-EB982A6B6780}"/>
                </a:ext>
              </a:extLst>
            </p:cNvPr>
            <p:cNvSpPr>
              <a:spLocks noEditPoints="1"/>
            </p:cNvSpPr>
            <p:nvPr/>
          </p:nvSpPr>
          <p:spPr bwMode="auto">
            <a:xfrm>
              <a:off x="6684" y="2801"/>
              <a:ext cx="100" cy="116"/>
            </a:xfrm>
            <a:custGeom>
              <a:avLst/>
              <a:gdLst>
                <a:gd name="T0" fmla="*/ 70 w 70"/>
                <a:gd name="T1" fmla="*/ 37 h 80"/>
                <a:gd name="T2" fmla="*/ 70 w 70"/>
                <a:gd name="T3" fmla="*/ 37 h 80"/>
                <a:gd name="T4" fmla="*/ 70 w 70"/>
                <a:gd name="T5" fmla="*/ 43 h 80"/>
                <a:gd name="T6" fmla="*/ 13 w 70"/>
                <a:gd name="T7" fmla="*/ 43 h 80"/>
                <a:gd name="T8" fmla="*/ 20 w 70"/>
                <a:gd name="T9" fmla="*/ 63 h 80"/>
                <a:gd name="T10" fmla="*/ 40 w 70"/>
                <a:gd name="T11" fmla="*/ 69 h 80"/>
                <a:gd name="T12" fmla="*/ 54 w 70"/>
                <a:gd name="T13" fmla="*/ 68 h 80"/>
                <a:gd name="T14" fmla="*/ 67 w 70"/>
                <a:gd name="T15" fmla="*/ 62 h 80"/>
                <a:gd name="T16" fmla="*/ 67 w 70"/>
                <a:gd name="T17" fmla="*/ 74 h 80"/>
                <a:gd name="T18" fmla="*/ 53 w 70"/>
                <a:gd name="T19" fmla="*/ 78 h 80"/>
                <a:gd name="T20" fmla="*/ 39 w 70"/>
                <a:gd name="T21" fmla="*/ 80 h 80"/>
                <a:gd name="T22" fmla="*/ 10 w 70"/>
                <a:gd name="T23" fmla="*/ 69 h 80"/>
                <a:gd name="T24" fmla="*/ 0 w 70"/>
                <a:gd name="T25" fmla="*/ 41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7 h 80"/>
                <a:gd name="T42" fmla="*/ 37 w 70"/>
                <a:gd name="T43" fmla="*/ 11 h 80"/>
                <a:gd name="T44" fmla="*/ 20 w 70"/>
                <a:gd name="T45" fmla="*/ 17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1"/>
                    <a:pt x="16" y="58"/>
                    <a:pt x="20" y="63"/>
                  </a:cubicBezTo>
                  <a:cubicBezTo>
                    <a:pt x="25" y="67"/>
                    <a:pt x="32" y="69"/>
                    <a:pt x="40" y="69"/>
                  </a:cubicBezTo>
                  <a:cubicBezTo>
                    <a:pt x="45" y="69"/>
                    <a:pt x="49" y="69"/>
                    <a:pt x="54" y="68"/>
                  </a:cubicBezTo>
                  <a:cubicBezTo>
                    <a:pt x="58" y="66"/>
                    <a:pt x="63" y="65"/>
                    <a:pt x="67" y="62"/>
                  </a:cubicBezTo>
                  <a:lnTo>
                    <a:pt x="67" y="74"/>
                  </a:lnTo>
                  <a:cubicBezTo>
                    <a:pt x="63" y="76"/>
                    <a:pt x="58" y="77"/>
                    <a:pt x="53" y="78"/>
                  </a:cubicBezTo>
                  <a:cubicBezTo>
                    <a:pt x="49" y="79"/>
                    <a:pt x="44" y="80"/>
                    <a:pt x="39" y="80"/>
                  </a:cubicBezTo>
                  <a:cubicBezTo>
                    <a:pt x="27" y="80"/>
                    <a:pt x="17" y="76"/>
                    <a:pt x="10" y="69"/>
                  </a:cubicBezTo>
                  <a:cubicBezTo>
                    <a:pt x="3" y="62"/>
                    <a:pt x="0" y="53"/>
                    <a:pt x="0" y="41"/>
                  </a:cubicBezTo>
                  <a:cubicBezTo>
                    <a:pt x="0" y="28"/>
                    <a:pt x="3" y="18"/>
                    <a:pt x="10" y="11"/>
                  </a:cubicBezTo>
                  <a:cubicBezTo>
                    <a:pt x="16" y="4"/>
                    <a:pt x="25" y="0"/>
                    <a:pt x="37" y="0"/>
                  </a:cubicBezTo>
                  <a:cubicBezTo>
                    <a:pt x="47" y="0"/>
                    <a:pt x="55" y="3"/>
                    <a:pt x="61" y="10"/>
                  </a:cubicBezTo>
                  <a:cubicBezTo>
                    <a:pt x="67" y="17"/>
                    <a:pt x="70" y="25"/>
                    <a:pt x="70" y="37"/>
                  </a:cubicBezTo>
                  <a:lnTo>
                    <a:pt x="70" y="37"/>
                  </a:lnTo>
                  <a:close/>
                  <a:moveTo>
                    <a:pt x="58" y="33"/>
                  </a:moveTo>
                  <a:lnTo>
                    <a:pt x="58" y="33"/>
                  </a:lnTo>
                  <a:cubicBezTo>
                    <a:pt x="57" y="26"/>
                    <a:pt x="56" y="21"/>
                    <a:pt x="52" y="17"/>
                  </a:cubicBezTo>
                  <a:cubicBezTo>
                    <a:pt x="48" y="13"/>
                    <a:pt x="43" y="11"/>
                    <a:pt x="37" y="11"/>
                  </a:cubicBezTo>
                  <a:cubicBezTo>
                    <a:pt x="30" y="11"/>
                    <a:pt x="24" y="13"/>
                    <a:pt x="20" y="17"/>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8" name="Freeform 34">
              <a:extLst>
                <a:ext uri="{FF2B5EF4-FFF2-40B4-BE49-F238E27FC236}">
                  <a16:creationId xmlns:a16="http://schemas.microsoft.com/office/drawing/2014/main" id="{B15B21F5-1696-45EC-9539-A53AFA36E775}"/>
                </a:ext>
              </a:extLst>
            </p:cNvPr>
            <p:cNvSpPr>
              <a:spLocks/>
            </p:cNvSpPr>
            <p:nvPr/>
          </p:nvSpPr>
          <p:spPr bwMode="auto">
            <a:xfrm>
              <a:off x="6807" y="2801"/>
              <a:ext cx="83" cy="116"/>
            </a:xfrm>
            <a:custGeom>
              <a:avLst/>
              <a:gdLst>
                <a:gd name="T0" fmla="*/ 54 w 58"/>
                <a:gd name="T1" fmla="*/ 4 h 80"/>
                <a:gd name="T2" fmla="*/ 54 w 58"/>
                <a:gd name="T3" fmla="*/ 4 h 80"/>
                <a:gd name="T4" fmla="*/ 54 w 58"/>
                <a:gd name="T5" fmla="*/ 16 h 80"/>
                <a:gd name="T6" fmla="*/ 43 w 58"/>
                <a:gd name="T7" fmla="*/ 12 h 80"/>
                <a:gd name="T8" fmla="*/ 31 w 58"/>
                <a:gd name="T9" fmla="*/ 11 h 80"/>
                <a:gd name="T10" fmla="*/ 17 w 58"/>
                <a:gd name="T11" fmla="*/ 13 h 80"/>
                <a:gd name="T12" fmla="*/ 12 w 58"/>
                <a:gd name="T13" fmla="*/ 22 h 80"/>
                <a:gd name="T14" fmla="*/ 16 w 58"/>
                <a:gd name="T15" fmla="*/ 29 h 80"/>
                <a:gd name="T16" fmla="*/ 29 w 58"/>
                <a:gd name="T17" fmla="*/ 33 h 80"/>
                <a:gd name="T18" fmla="*/ 33 w 58"/>
                <a:gd name="T19" fmla="*/ 34 h 80"/>
                <a:gd name="T20" fmla="*/ 52 w 58"/>
                <a:gd name="T21" fmla="*/ 42 h 80"/>
                <a:gd name="T22" fmla="*/ 58 w 58"/>
                <a:gd name="T23" fmla="*/ 57 h 80"/>
                <a:gd name="T24" fmla="*/ 49 w 58"/>
                <a:gd name="T25" fmla="*/ 74 h 80"/>
                <a:gd name="T26" fmla="*/ 26 w 58"/>
                <a:gd name="T27" fmla="*/ 80 h 80"/>
                <a:gd name="T28" fmla="*/ 14 w 58"/>
                <a:gd name="T29" fmla="*/ 79 h 80"/>
                <a:gd name="T30" fmla="*/ 0 w 58"/>
                <a:gd name="T31" fmla="*/ 75 h 80"/>
                <a:gd name="T32" fmla="*/ 0 w 58"/>
                <a:gd name="T33" fmla="*/ 62 h 80"/>
                <a:gd name="T34" fmla="*/ 13 w 58"/>
                <a:gd name="T35" fmla="*/ 68 h 80"/>
                <a:gd name="T36" fmla="*/ 27 w 58"/>
                <a:gd name="T37" fmla="*/ 69 h 80"/>
                <a:gd name="T38" fmla="*/ 40 w 58"/>
                <a:gd name="T39" fmla="*/ 66 h 80"/>
                <a:gd name="T40" fmla="*/ 45 w 58"/>
                <a:gd name="T41" fmla="*/ 58 h 80"/>
                <a:gd name="T42" fmla="*/ 41 w 58"/>
                <a:gd name="T43" fmla="*/ 50 h 80"/>
                <a:gd name="T44" fmla="*/ 26 w 58"/>
                <a:gd name="T45" fmla="*/ 45 h 80"/>
                <a:gd name="T46" fmla="*/ 22 w 58"/>
                <a:gd name="T47" fmla="*/ 44 h 80"/>
                <a:gd name="T48" fmla="*/ 5 w 58"/>
                <a:gd name="T49" fmla="*/ 36 h 80"/>
                <a:gd name="T50" fmla="*/ 0 w 58"/>
                <a:gd name="T51" fmla="*/ 22 h 80"/>
                <a:gd name="T52" fmla="*/ 8 w 58"/>
                <a:gd name="T53" fmla="*/ 6 h 80"/>
                <a:gd name="T54" fmla="*/ 29 w 58"/>
                <a:gd name="T55" fmla="*/ 0 h 80"/>
                <a:gd name="T56" fmla="*/ 42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0" y="14"/>
                    <a:pt x="46" y="13"/>
                    <a:pt x="43" y="12"/>
                  </a:cubicBezTo>
                  <a:cubicBezTo>
                    <a:pt x="39" y="11"/>
                    <a:pt x="35" y="11"/>
                    <a:pt x="31" y="11"/>
                  </a:cubicBezTo>
                  <a:cubicBezTo>
                    <a:pt x="25" y="11"/>
                    <a:pt x="20" y="11"/>
                    <a:pt x="17" y="13"/>
                  </a:cubicBezTo>
                  <a:cubicBezTo>
                    <a:pt x="14" y="15"/>
                    <a:pt x="12" y="18"/>
                    <a:pt x="12" y="22"/>
                  </a:cubicBezTo>
                  <a:cubicBezTo>
                    <a:pt x="12" y="25"/>
                    <a:pt x="13" y="27"/>
                    <a:pt x="16" y="29"/>
                  </a:cubicBezTo>
                  <a:cubicBezTo>
                    <a:pt x="18" y="30"/>
                    <a:pt x="22" y="32"/>
                    <a:pt x="29" y="33"/>
                  </a:cubicBezTo>
                  <a:lnTo>
                    <a:pt x="33" y="34"/>
                  </a:lnTo>
                  <a:cubicBezTo>
                    <a:pt x="42" y="36"/>
                    <a:pt x="48" y="39"/>
                    <a:pt x="52" y="42"/>
                  </a:cubicBezTo>
                  <a:cubicBezTo>
                    <a:pt x="56" y="46"/>
                    <a:pt x="58" y="51"/>
                    <a:pt x="58" y="57"/>
                  </a:cubicBezTo>
                  <a:cubicBezTo>
                    <a:pt x="58" y="64"/>
                    <a:pt x="55" y="70"/>
                    <a:pt x="49" y="74"/>
                  </a:cubicBezTo>
                  <a:cubicBezTo>
                    <a:pt x="44" y="78"/>
                    <a:pt x="36" y="80"/>
                    <a:pt x="26" y="80"/>
                  </a:cubicBezTo>
                  <a:cubicBezTo>
                    <a:pt x="22" y="80"/>
                    <a:pt x="18" y="79"/>
                    <a:pt x="14" y="79"/>
                  </a:cubicBezTo>
                  <a:cubicBezTo>
                    <a:pt x="9" y="78"/>
                    <a:pt x="4" y="77"/>
                    <a:pt x="0" y="75"/>
                  </a:cubicBezTo>
                  <a:lnTo>
                    <a:pt x="0" y="62"/>
                  </a:lnTo>
                  <a:cubicBezTo>
                    <a:pt x="4" y="65"/>
                    <a:pt x="9" y="66"/>
                    <a:pt x="13" y="68"/>
                  </a:cubicBezTo>
                  <a:cubicBezTo>
                    <a:pt x="18" y="69"/>
                    <a:pt x="22" y="69"/>
                    <a:pt x="27" y="69"/>
                  </a:cubicBezTo>
                  <a:cubicBezTo>
                    <a:pt x="32" y="69"/>
                    <a:pt x="37" y="68"/>
                    <a:pt x="40" y="66"/>
                  </a:cubicBezTo>
                  <a:cubicBezTo>
                    <a:pt x="43" y="64"/>
                    <a:pt x="45" y="62"/>
                    <a:pt x="45" y="58"/>
                  </a:cubicBezTo>
                  <a:cubicBezTo>
                    <a:pt x="45" y="55"/>
                    <a:pt x="44" y="52"/>
                    <a:pt x="41" y="50"/>
                  </a:cubicBezTo>
                  <a:cubicBezTo>
                    <a:pt x="39" y="48"/>
                    <a:pt x="34" y="47"/>
                    <a:pt x="26" y="45"/>
                  </a:cubicBezTo>
                  <a:lnTo>
                    <a:pt x="22" y="44"/>
                  </a:lnTo>
                  <a:cubicBezTo>
                    <a:pt x="14" y="42"/>
                    <a:pt x="9" y="40"/>
                    <a:pt x="5" y="36"/>
                  </a:cubicBezTo>
                  <a:cubicBezTo>
                    <a:pt x="2" y="33"/>
                    <a:pt x="0" y="28"/>
                    <a:pt x="0" y="22"/>
                  </a:cubicBezTo>
                  <a:cubicBezTo>
                    <a:pt x="0" y="15"/>
                    <a:pt x="3" y="10"/>
                    <a:pt x="8" y="6"/>
                  </a:cubicBezTo>
                  <a:cubicBezTo>
                    <a:pt x="13" y="2"/>
                    <a:pt x="20" y="0"/>
                    <a:pt x="29" y="0"/>
                  </a:cubicBezTo>
                  <a:cubicBezTo>
                    <a:pt x="34" y="0"/>
                    <a:pt x="38" y="0"/>
                    <a:pt x="42" y="1"/>
                  </a:cubicBezTo>
                  <a:cubicBezTo>
                    <a:pt x="46" y="2"/>
                    <a:pt x="50" y="3"/>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9" name="Freeform 35">
              <a:extLst>
                <a:ext uri="{FF2B5EF4-FFF2-40B4-BE49-F238E27FC236}">
                  <a16:creationId xmlns:a16="http://schemas.microsoft.com/office/drawing/2014/main" id="{540E3D59-1656-4DFD-9EA0-E7CED923BF9C}"/>
                </a:ext>
              </a:extLst>
            </p:cNvPr>
            <p:cNvSpPr>
              <a:spLocks/>
            </p:cNvSpPr>
            <p:nvPr/>
          </p:nvSpPr>
          <p:spPr bwMode="auto">
            <a:xfrm>
              <a:off x="6910" y="2801"/>
              <a:ext cx="83" cy="116"/>
            </a:xfrm>
            <a:custGeom>
              <a:avLst/>
              <a:gdLst>
                <a:gd name="T0" fmla="*/ 54 w 58"/>
                <a:gd name="T1" fmla="*/ 4 h 80"/>
                <a:gd name="T2" fmla="*/ 54 w 58"/>
                <a:gd name="T3" fmla="*/ 4 h 80"/>
                <a:gd name="T4" fmla="*/ 54 w 58"/>
                <a:gd name="T5" fmla="*/ 16 h 80"/>
                <a:gd name="T6" fmla="*/ 43 w 58"/>
                <a:gd name="T7" fmla="*/ 12 h 80"/>
                <a:gd name="T8" fmla="*/ 32 w 58"/>
                <a:gd name="T9" fmla="*/ 11 h 80"/>
                <a:gd name="T10" fmla="*/ 18 w 58"/>
                <a:gd name="T11" fmla="*/ 13 h 80"/>
                <a:gd name="T12" fmla="*/ 13 w 58"/>
                <a:gd name="T13" fmla="*/ 22 h 80"/>
                <a:gd name="T14" fmla="*/ 16 w 58"/>
                <a:gd name="T15" fmla="*/ 29 h 80"/>
                <a:gd name="T16" fmla="*/ 30 w 58"/>
                <a:gd name="T17" fmla="*/ 33 h 80"/>
                <a:gd name="T18" fmla="*/ 34 w 58"/>
                <a:gd name="T19" fmla="*/ 34 h 80"/>
                <a:gd name="T20" fmla="*/ 53 w 58"/>
                <a:gd name="T21" fmla="*/ 42 h 80"/>
                <a:gd name="T22" fmla="*/ 58 w 58"/>
                <a:gd name="T23" fmla="*/ 57 h 80"/>
                <a:gd name="T24" fmla="*/ 50 w 58"/>
                <a:gd name="T25" fmla="*/ 74 h 80"/>
                <a:gd name="T26" fmla="*/ 27 w 58"/>
                <a:gd name="T27" fmla="*/ 80 h 80"/>
                <a:gd name="T28" fmla="*/ 14 w 58"/>
                <a:gd name="T29" fmla="*/ 79 h 80"/>
                <a:gd name="T30" fmla="*/ 0 w 58"/>
                <a:gd name="T31" fmla="*/ 75 h 80"/>
                <a:gd name="T32" fmla="*/ 0 w 58"/>
                <a:gd name="T33" fmla="*/ 62 h 80"/>
                <a:gd name="T34" fmla="*/ 14 w 58"/>
                <a:gd name="T35" fmla="*/ 68 h 80"/>
                <a:gd name="T36" fmla="*/ 27 w 58"/>
                <a:gd name="T37" fmla="*/ 69 h 80"/>
                <a:gd name="T38" fmla="*/ 41 w 58"/>
                <a:gd name="T39" fmla="*/ 66 h 80"/>
                <a:gd name="T40" fmla="*/ 46 w 58"/>
                <a:gd name="T41" fmla="*/ 58 h 80"/>
                <a:gd name="T42" fmla="*/ 42 w 58"/>
                <a:gd name="T43" fmla="*/ 50 h 80"/>
                <a:gd name="T44" fmla="*/ 27 w 58"/>
                <a:gd name="T45" fmla="*/ 45 h 80"/>
                <a:gd name="T46" fmla="*/ 23 w 58"/>
                <a:gd name="T47" fmla="*/ 44 h 80"/>
                <a:gd name="T48" fmla="*/ 6 w 58"/>
                <a:gd name="T49" fmla="*/ 36 h 80"/>
                <a:gd name="T50" fmla="*/ 1 w 58"/>
                <a:gd name="T51" fmla="*/ 22 h 80"/>
                <a:gd name="T52" fmla="*/ 9 w 58"/>
                <a:gd name="T53" fmla="*/ 6 h 80"/>
                <a:gd name="T54" fmla="*/ 30 w 58"/>
                <a:gd name="T55" fmla="*/ 0 h 80"/>
                <a:gd name="T56" fmla="*/ 43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1" y="14"/>
                    <a:pt x="47" y="13"/>
                    <a:pt x="43" y="12"/>
                  </a:cubicBezTo>
                  <a:cubicBezTo>
                    <a:pt x="40" y="11"/>
                    <a:pt x="36" y="11"/>
                    <a:pt x="32" y="11"/>
                  </a:cubicBezTo>
                  <a:cubicBezTo>
                    <a:pt x="25" y="11"/>
                    <a:pt x="21" y="11"/>
                    <a:pt x="18" y="13"/>
                  </a:cubicBezTo>
                  <a:cubicBezTo>
                    <a:pt x="15" y="15"/>
                    <a:pt x="13" y="18"/>
                    <a:pt x="13" y="22"/>
                  </a:cubicBezTo>
                  <a:cubicBezTo>
                    <a:pt x="13" y="25"/>
                    <a:pt x="14" y="27"/>
                    <a:pt x="16" y="29"/>
                  </a:cubicBezTo>
                  <a:cubicBezTo>
                    <a:pt x="19" y="30"/>
                    <a:pt x="23" y="32"/>
                    <a:pt x="30" y="33"/>
                  </a:cubicBezTo>
                  <a:lnTo>
                    <a:pt x="34" y="34"/>
                  </a:lnTo>
                  <a:cubicBezTo>
                    <a:pt x="43" y="36"/>
                    <a:pt x="49" y="39"/>
                    <a:pt x="53" y="42"/>
                  </a:cubicBezTo>
                  <a:cubicBezTo>
                    <a:pt x="57" y="46"/>
                    <a:pt x="58" y="51"/>
                    <a:pt x="58" y="57"/>
                  </a:cubicBezTo>
                  <a:cubicBezTo>
                    <a:pt x="58" y="64"/>
                    <a:pt x="56" y="70"/>
                    <a:pt x="50" y="74"/>
                  </a:cubicBezTo>
                  <a:cubicBezTo>
                    <a:pt x="44" y="78"/>
                    <a:pt x="37" y="80"/>
                    <a:pt x="27" y="80"/>
                  </a:cubicBezTo>
                  <a:cubicBezTo>
                    <a:pt x="23" y="80"/>
                    <a:pt x="19" y="79"/>
                    <a:pt x="14" y="79"/>
                  </a:cubicBezTo>
                  <a:cubicBezTo>
                    <a:pt x="10" y="78"/>
                    <a:pt x="5" y="77"/>
                    <a:pt x="0" y="75"/>
                  </a:cubicBezTo>
                  <a:lnTo>
                    <a:pt x="0" y="62"/>
                  </a:lnTo>
                  <a:cubicBezTo>
                    <a:pt x="5" y="65"/>
                    <a:pt x="10" y="66"/>
                    <a:pt x="14" y="68"/>
                  </a:cubicBezTo>
                  <a:cubicBezTo>
                    <a:pt x="18" y="69"/>
                    <a:pt x="23" y="69"/>
                    <a:pt x="27" y="69"/>
                  </a:cubicBezTo>
                  <a:cubicBezTo>
                    <a:pt x="33" y="69"/>
                    <a:pt x="38" y="68"/>
                    <a:pt x="41" y="66"/>
                  </a:cubicBezTo>
                  <a:cubicBezTo>
                    <a:pt x="44" y="64"/>
                    <a:pt x="46" y="62"/>
                    <a:pt x="46" y="58"/>
                  </a:cubicBezTo>
                  <a:cubicBezTo>
                    <a:pt x="46" y="55"/>
                    <a:pt x="44" y="52"/>
                    <a:pt x="42" y="50"/>
                  </a:cubicBezTo>
                  <a:cubicBezTo>
                    <a:pt x="40" y="48"/>
                    <a:pt x="35" y="47"/>
                    <a:pt x="27" y="45"/>
                  </a:cubicBezTo>
                  <a:lnTo>
                    <a:pt x="23" y="44"/>
                  </a:lnTo>
                  <a:cubicBezTo>
                    <a:pt x="15" y="42"/>
                    <a:pt x="10" y="40"/>
                    <a:pt x="6" y="36"/>
                  </a:cubicBezTo>
                  <a:cubicBezTo>
                    <a:pt x="3" y="33"/>
                    <a:pt x="1" y="28"/>
                    <a:pt x="1" y="22"/>
                  </a:cubicBezTo>
                  <a:cubicBezTo>
                    <a:pt x="1" y="15"/>
                    <a:pt x="3" y="10"/>
                    <a:pt x="9" y="6"/>
                  </a:cubicBezTo>
                  <a:cubicBezTo>
                    <a:pt x="14" y="2"/>
                    <a:pt x="21" y="0"/>
                    <a:pt x="30" y="0"/>
                  </a:cubicBezTo>
                  <a:cubicBezTo>
                    <a:pt x="35" y="0"/>
                    <a:pt x="39" y="0"/>
                    <a:pt x="43" y="1"/>
                  </a:cubicBezTo>
                  <a:cubicBezTo>
                    <a:pt x="47" y="2"/>
                    <a:pt x="51" y="3"/>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0" name="Freeform 36">
              <a:extLst>
                <a:ext uri="{FF2B5EF4-FFF2-40B4-BE49-F238E27FC236}">
                  <a16:creationId xmlns:a16="http://schemas.microsoft.com/office/drawing/2014/main" id="{08B5E53E-AF7D-45E4-8F1F-FC47FE78AAC8}"/>
                </a:ext>
              </a:extLst>
            </p:cNvPr>
            <p:cNvSpPr>
              <a:spLocks noEditPoints="1"/>
            </p:cNvSpPr>
            <p:nvPr/>
          </p:nvSpPr>
          <p:spPr bwMode="auto">
            <a:xfrm>
              <a:off x="6230" y="3021"/>
              <a:ext cx="124" cy="146"/>
            </a:xfrm>
            <a:custGeom>
              <a:avLst/>
              <a:gdLst>
                <a:gd name="T0" fmla="*/ 14 w 86"/>
                <a:gd name="T1" fmla="*/ 11 h 101"/>
                <a:gd name="T2" fmla="*/ 14 w 86"/>
                <a:gd name="T3" fmla="*/ 11 h 101"/>
                <a:gd name="T4" fmla="*/ 14 w 86"/>
                <a:gd name="T5" fmla="*/ 90 h 101"/>
                <a:gd name="T6" fmla="*/ 31 w 86"/>
                <a:gd name="T7" fmla="*/ 90 h 101"/>
                <a:gd name="T8" fmla="*/ 61 w 86"/>
                <a:gd name="T9" fmla="*/ 80 h 101"/>
                <a:gd name="T10" fmla="*/ 71 w 86"/>
                <a:gd name="T11" fmla="*/ 50 h 101"/>
                <a:gd name="T12" fmla="*/ 61 w 86"/>
                <a:gd name="T13" fmla="*/ 20 h 101"/>
                <a:gd name="T14" fmla="*/ 31 w 86"/>
                <a:gd name="T15" fmla="*/ 11 h 101"/>
                <a:gd name="T16" fmla="*/ 14 w 86"/>
                <a:gd name="T17" fmla="*/ 11 h 101"/>
                <a:gd name="T18" fmla="*/ 0 w 86"/>
                <a:gd name="T19" fmla="*/ 0 h 101"/>
                <a:gd name="T20" fmla="*/ 0 w 86"/>
                <a:gd name="T21" fmla="*/ 0 h 101"/>
                <a:gd name="T22" fmla="*/ 28 w 86"/>
                <a:gd name="T23" fmla="*/ 0 h 101"/>
                <a:gd name="T24" fmla="*/ 72 w 86"/>
                <a:gd name="T25" fmla="*/ 12 h 101"/>
                <a:gd name="T26" fmla="*/ 86 w 86"/>
                <a:gd name="T27" fmla="*/ 50 h 101"/>
                <a:gd name="T28" fmla="*/ 72 w 86"/>
                <a:gd name="T29" fmla="*/ 89 h 101"/>
                <a:gd name="T30" fmla="*/ 28 w 86"/>
                <a:gd name="T31" fmla="*/ 101 h 101"/>
                <a:gd name="T32" fmla="*/ 0 w 86"/>
                <a:gd name="T33" fmla="*/ 101 h 101"/>
                <a:gd name="T34" fmla="*/ 0 w 86"/>
                <a:gd name="T35"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 h="101">
                  <a:moveTo>
                    <a:pt x="14" y="11"/>
                  </a:moveTo>
                  <a:lnTo>
                    <a:pt x="14" y="11"/>
                  </a:lnTo>
                  <a:lnTo>
                    <a:pt x="14" y="90"/>
                  </a:lnTo>
                  <a:lnTo>
                    <a:pt x="31" y="90"/>
                  </a:lnTo>
                  <a:cubicBezTo>
                    <a:pt x="45" y="90"/>
                    <a:pt x="55" y="86"/>
                    <a:pt x="61" y="80"/>
                  </a:cubicBezTo>
                  <a:cubicBezTo>
                    <a:pt x="68" y="74"/>
                    <a:pt x="71" y="64"/>
                    <a:pt x="71" y="50"/>
                  </a:cubicBezTo>
                  <a:cubicBezTo>
                    <a:pt x="71" y="37"/>
                    <a:pt x="68" y="27"/>
                    <a:pt x="61" y="20"/>
                  </a:cubicBezTo>
                  <a:cubicBezTo>
                    <a:pt x="55" y="14"/>
                    <a:pt x="45" y="11"/>
                    <a:pt x="31" y="11"/>
                  </a:cubicBezTo>
                  <a:lnTo>
                    <a:pt x="14" y="11"/>
                  </a:lnTo>
                  <a:close/>
                  <a:moveTo>
                    <a:pt x="0" y="0"/>
                  </a:moveTo>
                  <a:lnTo>
                    <a:pt x="0" y="0"/>
                  </a:lnTo>
                  <a:lnTo>
                    <a:pt x="28" y="0"/>
                  </a:lnTo>
                  <a:cubicBezTo>
                    <a:pt x="48" y="0"/>
                    <a:pt x="63" y="4"/>
                    <a:pt x="72" y="12"/>
                  </a:cubicBezTo>
                  <a:cubicBezTo>
                    <a:pt x="81" y="20"/>
                    <a:pt x="86" y="33"/>
                    <a:pt x="86" y="50"/>
                  </a:cubicBezTo>
                  <a:cubicBezTo>
                    <a:pt x="86" y="68"/>
                    <a:pt x="81" y="80"/>
                    <a:pt x="72" y="89"/>
                  </a:cubicBezTo>
                  <a:cubicBezTo>
                    <a:pt x="62" y="97"/>
                    <a:pt x="48" y="101"/>
                    <a:pt x="28" y="101"/>
                  </a:cubicBezTo>
                  <a:lnTo>
                    <a:pt x="0" y="101"/>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1" name="Freeform 37">
              <a:extLst>
                <a:ext uri="{FF2B5EF4-FFF2-40B4-BE49-F238E27FC236}">
                  <a16:creationId xmlns:a16="http://schemas.microsoft.com/office/drawing/2014/main" id="{DBFC89D7-4E78-4180-A908-6C5A37816800}"/>
                </a:ext>
              </a:extLst>
            </p:cNvPr>
            <p:cNvSpPr>
              <a:spLocks noEditPoints="1"/>
            </p:cNvSpPr>
            <p:nvPr/>
          </p:nvSpPr>
          <p:spPr bwMode="auto">
            <a:xfrm>
              <a:off x="6377" y="3054"/>
              <a:ext cx="101" cy="116"/>
            </a:xfrm>
            <a:custGeom>
              <a:avLst/>
              <a:gdLst>
                <a:gd name="T0" fmla="*/ 71 w 71"/>
                <a:gd name="T1" fmla="*/ 37 h 80"/>
                <a:gd name="T2" fmla="*/ 71 w 71"/>
                <a:gd name="T3" fmla="*/ 37 h 80"/>
                <a:gd name="T4" fmla="*/ 71 w 71"/>
                <a:gd name="T5" fmla="*/ 43 h 80"/>
                <a:gd name="T6" fmla="*/ 13 w 71"/>
                <a:gd name="T7" fmla="*/ 43 h 80"/>
                <a:gd name="T8" fmla="*/ 21 w 71"/>
                <a:gd name="T9" fmla="*/ 63 h 80"/>
                <a:gd name="T10" fmla="*/ 40 w 71"/>
                <a:gd name="T11" fmla="*/ 69 h 80"/>
                <a:gd name="T12" fmla="*/ 54 w 71"/>
                <a:gd name="T13" fmla="*/ 68 h 80"/>
                <a:gd name="T14" fmla="*/ 68 w 71"/>
                <a:gd name="T15" fmla="*/ 62 h 80"/>
                <a:gd name="T16" fmla="*/ 68 w 71"/>
                <a:gd name="T17" fmla="*/ 74 h 80"/>
                <a:gd name="T18" fmla="*/ 54 w 71"/>
                <a:gd name="T19" fmla="*/ 78 h 80"/>
                <a:gd name="T20" fmla="*/ 40 w 71"/>
                <a:gd name="T21" fmla="*/ 80 h 80"/>
                <a:gd name="T22" fmla="*/ 11 w 71"/>
                <a:gd name="T23" fmla="*/ 69 h 80"/>
                <a:gd name="T24" fmla="*/ 0 w 71"/>
                <a:gd name="T25" fmla="*/ 41 h 80"/>
                <a:gd name="T26" fmla="*/ 10 w 71"/>
                <a:gd name="T27" fmla="*/ 11 h 80"/>
                <a:gd name="T28" fmla="*/ 37 w 71"/>
                <a:gd name="T29" fmla="*/ 0 h 80"/>
                <a:gd name="T30" fmla="*/ 62 w 71"/>
                <a:gd name="T31" fmla="*/ 10 h 80"/>
                <a:gd name="T32" fmla="*/ 71 w 71"/>
                <a:gd name="T33" fmla="*/ 37 h 80"/>
                <a:gd name="T34" fmla="*/ 71 w 71"/>
                <a:gd name="T35" fmla="*/ 37 h 80"/>
                <a:gd name="T36" fmla="*/ 58 w 71"/>
                <a:gd name="T37" fmla="*/ 33 h 80"/>
                <a:gd name="T38" fmla="*/ 58 w 71"/>
                <a:gd name="T39" fmla="*/ 33 h 80"/>
                <a:gd name="T40" fmla="*/ 52 w 71"/>
                <a:gd name="T41" fmla="*/ 17 h 80"/>
                <a:gd name="T42" fmla="*/ 38 w 71"/>
                <a:gd name="T43" fmla="*/ 11 h 80"/>
                <a:gd name="T44" fmla="*/ 21 w 71"/>
                <a:gd name="T45" fmla="*/ 17 h 80"/>
                <a:gd name="T46" fmla="*/ 14 w 71"/>
                <a:gd name="T47" fmla="*/ 33 h 80"/>
                <a:gd name="T48" fmla="*/ 58 w 71"/>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0">
                  <a:moveTo>
                    <a:pt x="71" y="37"/>
                  </a:moveTo>
                  <a:lnTo>
                    <a:pt x="71" y="37"/>
                  </a:lnTo>
                  <a:lnTo>
                    <a:pt x="71" y="43"/>
                  </a:lnTo>
                  <a:lnTo>
                    <a:pt x="13" y="43"/>
                  </a:lnTo>
                  <a:cubicBezTo>
                    <a:pt x="14" y="51"/>
                    <a:pt x="16" y="58"/>
                    <a:pt x="21" y="63"/>
                  </a:cubicBezTo>
                  <a:cubicBezTo>
                    <a:pt x="26" y="67"/>
                    <a:pt x="32" y="69"/>
                    <a:pt x="40" y="69"/>
                  </a:cubicBezTo>
                  <a:cubicBezTo>
                    <a:pt x="45" y="69"/>
                    <a:pt x="50" y="69"/>
                    <a:pt x="54" y="68"/>
                  </a:cubicBezTo>
                  <a:cubicBezTo>
                    <a:pt x="59" y="66"/>
                    <a:pt x="63" y="65"/>
                    <a:pt x="68" y="62"/>
                  </a:cubicBezTo>
                  <a:lnTo>
                    <a:pt x="68" y="74"/>
                  </a:lnTo>
                  <a:cubicBezTo>
                    <a:pt x="63" y="76"/>
                    <a:pt x="59" y="77"/>
                    <a:pt x="54" y="78"/>
                  </a:cubicBezTo>
                  <a:cubicBezTo>
                    <a:pt x="49" y="79"/>
                    <a:pt x="44" y="80"/>
                    <a:pt x="40" y="80"/>
                  </a:cubicBezTo>
                  <a:cubicBezTo>
                    <a:pt x="27" y="80"/>
                    <a:pt x="18" y="76"/>
                    <a:pt x="11" y="69"/>
                  </a:cubicBezTo>
                  <a:cubicBezTo>
                    <a:pt x="4" y="62"/>
                    <a:pt x="0" y="53"/>
                    <a:pt x="0" y="41"/>
                  </a:cubicBezTo>
                  <a:cubicBezTo>
                    <a:pt x="0" y="28"/>
                    <a:pt x="4" y="18"/>
                    <a:pt x="10" y="11"/>
                  </a:cubicBezTo>
                  <a:cubicBezTo>
                    <a:pt x="17" y="4"/>
                    <a:pt x="26" y="0"/>
                    <a:pt x="37" y="0"/>
                  </a:cubicBezTo>
                  <a:cubicBezTo>
                    <a:pt x="48" y="0"/>
                    <a:pt x="56" y="3"/>
                    <a:pt x="62" y="10"/>
                  </a:cubicBezTo>
                  <a:cubicBezTo>
                    <a:pt x="68" y="17"/>
                    <a:pt x="71" y="25"/>
                    <a:pt x="71" y="37"/>
                  </a:cubicBezTo>
                  <a:lnTo>
                    <a:pt x="71" y="37"/>
                  </a:lnTo>
                  <a:close/>
                  <a:moveTo>
                    <a:pt x="58" y="33"/>
                  </a:moveTo>
                  <a:lnTo>
                    <a:pt x="58" y="33"/>
                  </a:lnTo>
                  <a:cubicBezTo>
                    <a:pt x="58" y="26"/>
                    <a:pt x="56" y="21"/>
                    <a:pt x="52" y="17"/>
                  </a:cubicBezTo>
                  <a:cubicBezTo>
                    <a:pt x="49" y="13"/>
                    <a:pt x="44" y="11"/>
                    <a:pt x="38" y="11"/>
                  </a:cubicBezTo>
                  <a:cubicBezTo>
                    <a:pt x="31" y="11"/>
                    <a:pt x="25" y="13"/>
                    <a:pt x="21" y="17"/>
                  </a:cubicBezTo>
                  <a:cubicBezTo>
                    <a:pt x="17" y="20"/>
                    <a:pt x="14" y="26"/>
                    <a:pt x="14"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2" name="Freeform 38">
              <a:extLst>
                <a:ext uri="{FF2B5EF4-FFF2-40B4-BE49-F238E27FC236}">
                  <a16:creationId xmlns:a16="http://schemas.microsoft.com/office/drawing/2014/main" id="{FB45AFFE-8B60-41FA-9DDE-0AAE78B3C877}"/>
                </a:ext>
              </a:extLst>
            </p:cNvPr>
            <p:cNvSpPr>
              <a:spLocks noEditPoints="1"/>
            </p:cNvSpPr>
            <p:nvPr/>
          </p:nvSpPr>
          <p:spPr bwMode="auto">
            <a:xfrm>
              <a:off x="6507" y="3054"/>
              <a:ext cx="98" cy="155"/>
            </a:xfrm>
            <a:custGeom>
              <a:avLst/>
              <a:gdLst>
                <a:gd name="T0" fmla="*/ 13 w 68"/>
                <a:gd name="T1" fmla="*/ 67 h 107"/>
                <a:gd name="T2" fmla="*/ 13 w 68"/>
                <a:gd name="T3" fmla="*/ 67 h 107"/>
                <a:gd name="T4" fmla="*/ 13 w 68"/>
                <a:gd name="T5" fmla="*/ 107 h 107"/>
                <a:gd name="T6" fmla="*/ 0 w 68"/>
                <a:gd name="T7" fmla="*/ 107 h 107"/>
                <a:gd name="T8" fmla="*/ 0 w 68"/>
                <a:gd name="T9" fmla="*/ 2 h 107"/>
                <a:gd name="T10" fmla="*/ 13 w 68"/>
                <a:gd name="T11" fmla="*/ 2 h 107"/>
                <a:gd name="T12" fmla="*/ 13 w 68"/>
                <a:gd name="T13" fmla="*/ 13 h 107"/>
                <a:gd name="T14" fmla="*/ 23 w 68"/>
                <a:gd name="T15" fmla="*/ 3 h 107"/>
                <a:gd name="T16" fmla="*/ 37 w 68"/>
                <a:gd name="T17" fmla="*/ 0 h 107"/>
                <a:gd name="T18" fmla="*/ 60 w 68"/>
                <a:gd name="T19" fmla="*/ 11 h 107"/>
                <a:gd name="T20" fmla="*/ 68 w 68"/>
                <a:gd name="T21" fmla="*/ 40 h 107"/>
                <a:gd name="T22" fmla="*/ 60 w 68"/>
                <a:gd name="T23" fmla="*/ 69 h 107"/>
                <a:gd name="T24" fmla="*/ 37 w 68"/>
                <a:gd name="T25" fmla="*/ 80 h 107"/>
                <a:gd name="T26" fmla="*/ 23 w 68"/>
                <a:gd name="T27" fmla="*/ 77 h 107"/>
                <a:gd name="T28" fmla="*/ 13 w 68"/>
                <a:gd name="T29" fmla="*/ 67 h 107"/>
                <a:gd name="T30" fmla="*/ 13 w 68"/>
                <a:gd name="T31" fmla="*/ 67 h 107"/>
                <a:gd name="T32" fmla="*/ 55 w 68"/>
                <a:gd name="T33" fmla="*/ 40 h 107"/>
                <a:gd name="T34" fmla="*/ 55 w 68"/>
                <a:gd name="T35" fmla="*/ 40 h 107"/>
                <a:gd name="T36" fmla="*/ 50 w 68"/>
                <a:gd name="T37" fmla="*/ 18 h 107"/>
                <a:gd name="T38" fmla="*/ 34 w 68"/>
                <a:gd name="T39" fmla="*/ 11 h 107"/>
                <a:gd name="T40" fmla="*/ 18 w 68"/>
                <a:gd name="T41" fmla="*/ 18 h 107"/>
                <a:gd name="T42" fmla="*/ 13 w 68"/>
                <a:gd name="T43" fmla="*/ 40 h 107"/>
                <a:gd name="T44" fmla="*/ 18 w 68"/>
                <a:gd name="T45" fmla="*/ 62 h 107"/>
                <a:gd name="T46" fmla="*/ 34 w 68"/>
                <a:gd name="T47" fmla="*/ 69 h 107"/>
                <a:gd name="T48" fmla="*/ 50 w 68"/>
                <a:gd name="T49" fmla="*/ 62 h 107"/>
                <a:gd name="T50" fmla="*/ 55 w 68"/>
                <a:gd name="T51" fmla="*/ 40 h 107"/>
                <a:gd name="T52" fmla="*/ 55 w 68"/>
                <a:gd name="T53" fmla="*/ 4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07">
                  <a:moveTo>
                    <a:pt x="13" y="67"/>
                  </a:moveTo>
                  <a:lnTo>
                    <a:pt x="13" y="67"/>
                  </a:lnTo>
                  <a:lnTo>
                    <a:pt x="13" y="107"/>
                  </a:lnTo>
                  <a:lnTo>
                    <a:pt x="0" y="107"/>
                  </a:lnTo>
                  <a:lnTo>
                    <a:pt x="0" y="2"/>
                  </a:lnTo>
                  <a:lnTo>
                    <a:pt x="13" y="2"/>
                  </a:lnTo>
                  <a:lnTo>
                    <a:pt x="13" y="13"/>
                  </a:lnTo>
                  <a:cubicBezTo>
                    <a:pt x="15" y="9"/>
                    <a:pt x="19" y="6"/>
                    <a:pt x="23" y="3"/>
                  </a:cubicBezTo>
                  <a:cubicBezTo>
                    <a:pt x="27" y="1"/>
                    <a:pt x="31" y="0"/>
                    <a:pt x="37" y="0"/>
                  </a:cubicBezTo>
                  <a:cubicBezTo>
                    <a:pt x="46" y="0"/>
                    <a:pt x="54" y="4"/>
                    <a:pt x="60" y="11"/>
                  </a:cubicBezTo>
                  <a:cubicBezTo>
                    <a:pt x="65" y="18"/>
                    <a:pt x="68" y="28"/>
                    <a:pt x="68" y="40"/>
                  </a:cubicBezTo>
                  <a:cubicBezTo>
                    <a:pt x="68" y="52"/>
                    <a:pt x="65" y="62"/>
                    <a:pt x="60" y="69"/>
                  </a:cubicBezTo>
                  <a:cubicBezTo>
                    <a:pt x="54" y="76"/>
                    <a:pt x="46" y="80"/>
                    <a:pt x="37" y="80"/>
                  </a:cubicBezTo>
                  <a:cubicBezTo>
                    <a:pt x="31" y="80"/>
                    <a:pt x="27" y="79"/>
                    <a:pt x="23" y="77"/>
                  </a:cubicBezTo>
                  <a:cubicBezTo>
                    <a:pt x="19" y="74"/>
                    <a:pt x="15" y="71"/>
                    <a:pt x="13" y="67"/>
                  </a:cubicBezTo>
                  <a:lnTo>
                    <a:pt x="13" y="67"/>
                  </a:lnTo>
                  <a:close/>
                  <a:moveTo>
                    <a:pt x="55" y="40"/>
                  </a:moveTo>
                  <a:lnTo>
                    <a:pt x="55" y="40"/>
                  </a:lnTo>
                  <a:cubicBezTo>
                    <a:pt x="55" y="31"/>
                    <a:pt x="53" y="24"/>
                    <a:pt x="50" y="18"/>
                  </a:cubicBezTo>
                  <a:cubicBezTo>
                    <a:pt x="46" y="13"/>
                    <a:pt x="41" y="11"/>
                    <a:pt x="34" y="11"/>
                  </a:cubicBezTo>
                  <a:cubicBezTo>
                    <a:pt x="27" y="11"/>
                    <a:pt x="22" y="13"/>
                    <a:pt x="18" y="18"/>
                  </a:cubicBezTo>
                  <a:cubicBezTo>
                    <a:pt x="15" y="24"/>
                    <a:pt x="13" y="31"/>
                    <a:pt x="13" y="40"/>
                  </a:cubicBezTo>
                  <a:cubicBezTo>
                    <a:pt x="13" y="49"/>
                    <a:pt x="15" y="56"/>
                    <a:pt x="18" y="62"/>
                  </a:cubicBezTo>
                  <a:cubicBezTo>
                    <a:pt x="22" y="67"/>
                    <a:pt x="27" y="69"/>
                    <a:pt x="34" y="69"/>
                  </a:cubicBezTo>
                  <a:cubicBezTo>
                    <a:pt x="41" y="69"/>
                    <a:pt x="46" y="67"/>
                    <a:pt x="50" y="62"/>
                  </a:cubicBezTo>
                  <a:cubicBezTo>
                    <a:pt x="53" y="56"/>
                    <a:pt x="55" y="49"/>
                    <a:pt x="55" y="40"/>
                  </a:cubicBezTo>
                  <a:lnTo>
                    <a:pt x="55" y="4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3" name="Freeform 39">
              <a:extLst>
                <a:ext uri="{FF2B5EF4-FFF2-40B4-BE49-F238E27FC236}">
                  <a16:creationId xmlns:a16="http://schemas.microsoft.com/office/drawing/2014/main" id="{2461F400-8FFD-452C-B215-94A37D315CA0}"/>
                </a:ext>
              </a:extLst>
            </p:cNvPr>
            <p:cNvSpPr>
              <a:spLocks noEditPoints="1"/>
            </p:cNvSpPr>
            <p:nvPr/>
          </p:nvSpPr>
          <p:spPr bwMode="auto">
            <a:xfrm>
              <a:off x="6629" y="3054"/>
              <a:ext cx="92" cy="116"/>
            </a:xfrm>
            <a:custGeom>
              <a:avLst/>
              <a:gdLst>
                <a:gd name="T0" fmla="*/ 39 w 64"/>
                <a:gd name="T1" fmla="*/ 40 h 80"/>
                <a:gd name="T2" fmla="*/ 39 w 64"/>
                <a:gd name="T3" fmla="*/ 40 h 80"/>
                <a:gd name="T4" fmla="*/ 18 w 64"/>
                <a:gd name="T5" fmla="*/ 43 h 80"/>
                <a:gd name="T6" fmla="*/ 12 w 64"/>
                <a:gd name="T7" fmla="*/ 55 h 80"/>
                <a:gd name="T8" fmla="*/ 17 w 64"/>
                <a:gd name="T9" fmla="*/ 66 h 80"/>
                <a:gd name="T10" fmla="*/ 28 w 64"/>
                <a:gd name="T11" fmla="*/ 69 h 80"/>
                <a:gd name="T12" fmla="*/ 45 w 64"/>
                <a:gd name="T13" fmla="*/ 62 h 80"/>
                <a:gd name="T14" fmla="*/ 51 w 64"/>
                <a:gd name="T15" fmla="*/ 42 h 80"/>
                <a:gd name="T16" fmla="*/ 51 w 64"/>
                <a:gd name="T17" fmla="*/ 40 h 80"/>
                <a:gd name="T18" fmla="*/ 39 w 64"/>
                <a:gd name="T19" fmla="*/ 40 h 80"/>
                <a:gd name="T20" fmla="*/ 64 w 64"/>
                <a:gd name="T21" fmla="*/ 35 h 80"/>
                <a:gd name="T22" fmla="*/ 64 w 64"/>
                <a:gd name="T23" fmla="*/ 35 h 80"/>
                <a:gd name="T24" fmla="*/ 64 w 64"/>
                <a:gd name="T25" fmla="*/ 78 h 80"/>
                <a:gd name="T26" fmla="*/ 51 w 64"/>
                <a:gd name="T27" fmla="*/ 78 h 80"/>
                <a:gd name="T28" fmla="*/ 51 w 64"/>
                <a:gd name="T29" fmla="*/ 66 h 80"/>
                <a:gd name="T30" fmla="*/ 41 w 64"/>
                <a:gd name="T31" fmla="*/ 77 h 80"/>
                <a:gd name="T32" fmla="*/ 25 w 64"/>
                <a:gd name="T33" fmla="*/ 80 h 80"/>
                <a:gd name="T34" fmla="*/ 7 w 64"/>
                <a:gd name="T35" fmla="*/ 73 h 80"/>
                <a:gd name="T36" fmla="*/ 0 w 64"/>
                <a:gd name="T37" fmla="*/ 56 h 80"/>
                <a:gd name="T38" fmla="*/ 8 w 64"/>
                <a:gd name="T39" fmla="*/ 36 h 80"/>
                <a:gd name="T40" fmla="*/ 34 w 64"/>
                <a:gd name="T41" fmla="*/ 30 h 80"/>
                <a:gd name="T42" fmla="*/ 51 w 64"/>
                <a:gd name="T43" fmla="*/ 30 h 80"/>
                <a:gd name="T44" fmla="*/ 51 w 64"/>
                <a:gd name="T45" fmla="*/ 29 h 80"/>
                <a:gd name="T46" fmla="*/ 46 w 64"/>
                <a:gd name="T47" fmla="*/ 15 h 80"/>
                <a:gd name="T48" fmla="*/ 30 w 64"/>
                <a:gd name="T49" fmla="*/ 11 h 80"/>
                <a:gd name="T50" fmla="*/ 17 w 64"/>
                <a:gd name="T51" fmla="*/ 12 h 80"/>
                <a:gd name="T52" fmla="*/ 5 w 64"/>
                <a:gd name="T53" fmla="*/ 17 h 80"/>
                <a:gd name="T54" fmla="*/ 5 w 64"/>
                <a:gd name="T55" fmla="*/ 5 h 80"/>
                <a:gd name="T56" fmla="*/ 19 w 64"/>
                <a:gd name="T57" fmla="*/ 1 h 80"/>
                <a:gd name="T58" fmla="*/ 31 w 64"/>
                <a:gd name="T59" fmla="*/ 0 h 80"/>
                <a:gd name="T60" fmla="*/ 56 w 64"/>
                <a:gd name="T61" fmla="*/ 9 h 80"/>
                <a:gd name="T62" fmla="*/ 64 w 64"/>
                <a:gd name="T63" fmla="*/ 35 h 80"/>
                <a:gd name="T64" fmla="*/ 64 w 64"/>
                <a:gd name="T65" fmla="*/ 3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 h="80">
                  <a:moveTo>
                    <a:pt x="39" y="40"/>
                  </a:moveTo>
                  <a:lnTo>
                    <a:pt x="39" y="40"/>
                  </a:lnTo>
                  <a:cubicBezTo>
                    <a:pt x="29" y="40"/>
                    <a:pt x="22" y="41"/>
                    <a:pt x="18" y="43"/>
                  </a:cubicBezTo>
                  <a:cubicBezTo>
                    <a:pt x="14" y="45"/>
                    <a:pt x="12" y="49"/>
                    <a:pt x="12" y="55"/>
                  </a:cubicBezTo>
                  <a:cubicBezTo>
                    <a:pt x="12" y="59"/>
                    <a:pt x="14" y="63"/>
                    <a:pt x="17" y="66"/>
                  </a:cubicBezTo>
                  <a:cubicBezTo>
                    <a:pt x="19" y="68"/>
                    <a:pt x="23" y="69"/>
                    <a:pt x="28" y="69"/>
                  </a:cubicBezTo>
                  <a:cubicBezTo>
                    <a:pt x="35" y="69"/>
                    <a:pt x="41" y="67"/>
                    <a:pt x="45" y="62"/>
                  </a:cubicBezTo>
                  <a:cubicBezTo>
                    <a:pt x="49" y="57"/>
                    <a:pt x="51" y="51"/>
                    <a:pt x="51" y="42"/>
                  </a:cubicBezTo>
                  <a:lnTo>
                    <a:pt x="51" y="40"/>
                  </a:lnTo>
                  <a:lnTo>
                    <a:pt x="39" y="40"/>
                  </a:lnTo>
                  <a:close/>
                  <a:moveTo>
                    <a:pt x="64" y="35"/>
                  </a:moveTo>
                  <a:lnTo>
                    <a:pt x="64" y="35"/>
                  </a:lnTo>
                  <a:lnTo>
                    <a:pt x="64" y="78"/>
                  </a:lnTo>
                  <a:lnTo>
                    <a:pt x="51" y="78"/>
                  </a:lnTo>
                  <a:lnTo>
                    <a:pt x="51" y="66"/>
                  </a:lnTo>
                  <a:cubicBezTo>
                    <a:pt x="49" y="71"/>
                    <a:pt x="45" y="74"/>
                    <a:pt x="41" y="77"/>
                  </a:cubicBezTo>
                  <a:cubicBezTo>
                    <a:pt x="37" y="79"/>
                    <a:pt x="31" y="80"/>
                    <a:pt x="25" y="80"/>
                  </a:cubicBezTo>
                  <a:cubicBezTo>
                    <a:pt x="17" y="80"/>
                    <a:pt x="11" y="78"/>
                    <a:pt x="7" y="73"/>
                  </a:cubicBezTo>
                  <a:cubicBezTo>
                    <a:pt x="2" y="69"/>
                    <a:pt x="0" y="63"/>
                    <a:pt x="0" y="56"/>
                  </a:cubicBezTo>
                  <a:cubicBezTo>
                    <a:pt x="0" y="47"/>
                    <a:pt x="3" y="41"/>
                    <a:pt x="8" y="36"/>
                  </a:cubicBezTo>
                  <a:cubicBezTo>
                    <a:pt x="14" y="32"/>
                    <a:pt x="23" y="30"/>
                    <a:pt x="34" y="30"/>
                  </a:cubicBezTo>
                  <a:lnTo>
                    <a:pt x="51" y="30"/>
                  </a:lnTo>
                  <a:lnTo>
                    <a:pt x="51" y="29"/>
                  </a:lnTo>
                  <a:cubicBezTo>
                    <a:pt x="51" y="23"/>
                    <a:pt x="50" y="19"/>
                    <a:pt x="46" y="15"/>
                  </a:cubicBezTo>
                  <a:cubicBezTo>
                    <a:pt x="42" y="12"/>
                    <a:pt x="37" y="11"/>
                    <a:pt x="30" y="11"/>
                  </a:cubicBezTo>
                  <a:cubicBezTo>
                    <a:pt x="25" y="11"/>
                    <a:pt x="21" y="11"/>
                    <a:pt x="17" y="12"/>
                  </a:cubicBezTo>
                  <a:cubicBezTo>
                    <a:pt x="13" y="13"/>
                    <a:pt x="9" y="15"/>
                    <a:pt x="5" y="17"/>
                  </a:cubicBezTo>
                  <a:lnTo>
                    <a:pt x="5" y="5"/>
                  </a:lnTo>
                  <a:cubicBezTo>
                    <a:pt x="10" y="4"/>
                    <a:pt x="14" y="2"/>
                    <a:pt x="19" y="1"/>
                  </a:cubicBezTo>
                  <a:cubicBezTo>
                    <a:pt x="23" y="1"/>
                    <a:pt x="27" y="0"/>
                    <a:pt x="31" y="0"/>
                  </a:cubicBezTo>
                  <a:cubicBezTo>
                    <a:pt x="42" y="0"/>
                    <a:pt x="50" y="3"/>
                    <a:pt x="56" y="9"/>
                  </a:cubicBezTo>
                  <a:cubicBezTo>
                    <a:pt x="61" y="14"/>
                    <a:pt x="64" y="23"/>
                    <a:pt x="64" y="35"/>
                  </a:cubicBezTo>
                  <a:lnTo>
                    <a:pt x="64" y="3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4" name="Freeform 40">
              <a:extLst>
                <a:ext uri="{FF2B5EF4-FFF2-40B4-BE49-F238E27FC236}">
                  <a16:creationId xmlns:a16="http://schemas.microsoft.com/office/drawing/2014/main" id="{1C196DEE-5A11-4DB6-A9CA-BB2FB3438147}"/>
                </a:ext>
              </a:extLst>
            </p:cNvPr>
            <p:cNvSpPr>
              <a:spLocks/>
            </p:cNvSpPr>
            <p:nvPr/>
          </p:nvSpPr>
          <p:spPr bwMode="auto">
            <a:xfrm>
              <a:off x="6758" y="3054"/>
              <a:ext cx="63" cy="113"/>
            </a:xfrm>
            <a:custGeom>
              <a:avLst/>
              <a:gdLst>
                <a:gd name="T0" fmla="*/ 44 w 44"/>
                <a:gd name="T1" fmla="*/ 14 h 78"/>
                <a:gd name="T2" fmla="*/ 44 w 44"/>
                <a:gd name="T3" fmla="*/ 14 h 78"/>
                <a:gd name="T4" fmla="*/ 40 w 44"/>
                <a:gd name="T5" fmla="*/ 12 h 78"/>
                <a:gd name="T6" fmla="*/ 34 w 44"/>
                <a:gd name="T7" fmla="*/ 11 h 78"/>
                <a:gd name="T8" fmla="*/ 18 w 44"/>
                <a:gd name="T9" fmla="*/ 18 h 78"/>
                <a:gd name="T10" fmla="*/ 12 w 44"/>
                <a:gd name="T11" fmla="*/ 38 h 78"/>
                <a:gd name="T12" fmla="*/ 12 w 44"/>
                <a:gd name="T13" fmla="*/ 78 h 78"/>
                <a:gd name="T14" fmla="*/ 0 w 44"/>
                <a:gd name="T15" fmla="*/ 78 h 78"/>
                <a:gd name="T16" fmla="*/ 0 w 44"/>
                <a:gd name="T17" fmla="*/ 2 h 78"/>
                <a:gd name="T18" fmla="*/ 12 w 44"/>
                <a:gd name="T19" fmla="*/ 2 h 78"/>
                <a:gd name="T20" fmla="*/ 12 w 44"/>
                <a:gd name="T21" fmla="*/ 14 h 78"/>
                <a:gd name="T22" fmla="*/ 22 w 44"/>
                <a:gd name="T23" fmla="*/ 3 h 78"/>
                <a:gd name="T24" fmla="*/ 38 w 44"/>
                <a:gd name="T25" fmla="*/ 0 h 78"/>
                <a:gd name="T26" fmla="*/ 41 w 44"/>
                <a:gd name="T27" fmla="*/ 0 h 78"/>
                <a:gd name="T28" fmla="*/ 44 w 44"/>
                <a:gd name="T29" fmla="*/ 1 h 78"/>
                <a:gd name="T30" fmla="*/ 44 w 44"/>
                <a:gd name="T31" fmla="*/ 1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8">
                  <a:moveTo>
                    <a:pt x="44" y="14"/>
                  </a:moveTo>
                  <a:lnTo>
                    <a:pt x="44" y="14"/>
                  </a:lnTo>
                  <a:cubicBezTo>
                    <a:pt x="43" y="13"/>
                    <a:pt x="41" y="12"/>
                    <a:pt x="40" y="12"/>
                  </a:cubicBezTo>
                  <a:cubicBezTo>
                    <a:pt x="38" y="11"/>
                    <a:pt x="36" y="11"/>
                    <a:pt x="34" y="11"/>
                  </a:cubicBezTo>
                  <a:cubicBezTo>
                    <a:pt x="27" y="11"/>
                    <a:pt x="22" y="13"/>
                    <a:pt x="18" y="18"/>
                  </a:cubicBezTo>
                  <a:cubicBezTo>
                    <a:pt x="14" y="23"/>
                    <a:pt x="12" y="29"/>
                    <a:pt x="12" y="38"/>
                  </a:cubicBezTo>
                  <a:lnTo>
                    <a:pt x="12" y="78"/>
                  </a:lnTo>
                  <a:lnTo>
                    <a:pt x="0" y="78"/>
                  </a:lnTo>
                  <a:lnTo>
                    <a:pt x="0" y="2"/>
                  </a:lnTo>
                  <a:lnTo>
                    <a:pt x="12" y="2"/>
                  </a:lnTo>
                  <a:lnTo>
                    <a:pt x="12" y="14"/>
                  </a:lnTo>
                  <a:cubicBezTo>
                    <a:pt x="15" y="9"/>
                    <a:pt x="18" y="6"/>
                    <a:pt x="22" y="3"/>
                  </a:cubicBezTo>
                  <a:cubicBezTo>
                    <a:pt x="27" y="1"/>
                    <a:pt x="32" y="0"/>
                    <a:pt x="38" y="0"/>
                  </a:cubicBezTo>
                  <a:cubicBezTo>
                    <a:pt x="39" y="0"/>
                    <a:pt x="40" y="0"/>
                    <a:pt x="41" y="0"/>
                  </a:cubicBezTo>
                  <a:cubicBezTo>
                    <a:pt x="42" y="0"/>
                    <a:pt x="43" y="1"/>
                    <a:pt x="44" y="1"/>
                  </a:cubicBezTo>
                  <a:lnTo>
                    <a:pt x="44" y="1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5" name="Freeform 41">
              <a:extLst>
                <a:ext uri="{FF2B5EF4-FFF2-40B4-BE49-F238E27FC236}">
                  <a16:creationId xmlns:a16="http://schemas.microsoft.com/office/drawing/2014/main" id="{0F603301-4CFD-4E21-821A-1F50C8BD4AB1}"/>
                </a:ext>
              </a:extLst>
            </p:cNvPr>
            <p:cNvSpPr>
              <a:spLocks/>
            </p:cNvSpPr>
            <p:nvPr/>
          </p:nvSpPr>
          <p:spPr bwMode="auto">
            <a:xfrm>
              <a:off x="6833" y="3054"/>
              <a:ext cx="83" cy="116"/>
            </a:xfrm>
            <a:custGeom>
              <a:avLst/>
              <a:gdLst>
                <a:gd name="T0" fmla="*/ 54 w 58"/>
                <a:gd name="T1" fmla="*/ 4 h 80"/>
                <a:gd name="T2" fmla="*/ 54 w 58"/>
                <a:gd name="T3" fmla="*/ 4 h 80"/>
                <a:gd name="T4" fmla="*/ 54 w 58"/>
                <a:gd name="T5" fmla="*/ 16 h 80"/>
                <a:gd name="T6" fmla="*/ 43 w 58"/>
                <a:gd name="T7" fmla="*/ 12 h 80"/>
                <a:gd name="T8" fmla="*/ 31 w 58"/>
                <a:gd name="T9" fmla="*/ 11 h 80"/>
                <a:gd name="T10" fmla="*/ 17 w 58"/>
                <a:gd name="T11" fmla="*/ 13 h 80"/>
                <a:gd name="T12" fmla="*/ 13 w 58"/>
                <a:gd name="T13" fmla="*/ 22 h 80"/>
                <a:gd name="T14" fmla="*/ 16 w 58"/>
                <a:gd name="T15" fmla="*/ 29 h 80"/>
                <a:gd name="T16" fmla="*/ 29 w 58"/>
                <a:gd name="T17" fmla="*/ 33 h 80"/>
                <a:gd name="T18" fmla="*/ 34 w 58"/>
                <a:gd name="T19" fmla="*/ 34 h 80"/>
                <a:gd name="T20" fmla="*/ 53 w 58"/>
                <a:gd name="T21" fmla="*/ 42 h 80"/>
                <a:gd name="T22" fmla="*/ 58 w 58"/>
                <a:gd name="T23" fmla="*/ 57 h 80"/>
                <a:gd name="T24" fmla="*/ 50 w 58"/>
                <a:gd name="T25" fmla="*/ 74 h 80"/>
                <a:gd name="T26" fmla="*/ 27 w 58"/>
                <a:gd name="T27" fmla="*/ 80 h 80"/>
                <a:gd name="T28" fmla="*/ 14 w 58"/>
                <a:gd name="T29" fmla="*/ 79 h 80"/>
                <a:gd name="T30" fmla="*/ 0 w 58"/>
                <a:gd name="T31" fmla="*/ 75 h 80"/>
                <a:gd name="T32" fmla="*/ 0 w 58"/>
                <a:gd name="T33" fmla="*/ 62 h 80"/>
                <a:gd name="T34" fmla="*/ 14 w 58"/>
                <a:gd name="T35" fmla="*/ 68 h 80"/>
                <a:gd name="T36" fmla="*/ 27 w 58"/>
                <a:gd name="T37" fmla="*/ 69 h 80"/>
                <a:gd name="T38" fmla="*/ 41 w 58"/>
                <a:gd name="T39" fmla="*/ 66 h 80"/>
                <a:gd name="T40" fmla="*/ 45 w 58"/>
                <a:gd name="T41" fmla="*/ 58 h 80"/>
                <a:gd name="T42" fmla="*/ 42 w 58"/>
                <a:gd name="T43" fmla="*/ 50 h 80"/>
                <a:gd name="T44" fmla="*/ 27 w 58"/>
                <a:gd name="T45" fmla="*/ 45 h 80"/>
                <a:gd name="T46" fmla="*/ 23 w 58"/>
                <a:gd name="T47" fmla="*/ 44 h 80"/>
                <a:gd name="T48" fmla="*/ 6 w 58"/>
                <a:gd name="T49" fmla="*/ 36 h 80"/>
                <a:gd name="T50" fmla="*/ 1 w 58"/>
                <a:gd name="T51" fmla="*/ 22 h 80"/>
                <a:gd name="T52" fmla="*/ 8 w 58"/>
                <a:gd name="T53" fmla="*/ 6 h 80"/>
                <a:gd name="T54" fmla="*/ 30 w 58"/>
                <a:gd name="T55" fmla="*/ 0 h 80"/>
                <a:gd name="T56" fmla="*/ 43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1" y="14"/>
                    <a:pt x="47" y="13"/>
                    <a:pt x="43" y="12"/>
                  </a:cubicBezTo>
                  <a:cubicBezTo>
                    <a:pt x="39" y="11"/>
                    <a:pt x="35" y="11"/>
                    <a:pt x="31" y="11"/>
                  </a:cubicBezTo>
                  <a:cubicBezTo>
                    <a:pt x="25" y="11"/>
                    <a:pt x="20" y="11"/>
                    <a:pt x="17" y="13"/>
                  </a:cubicBezTo>
                  <a:cubicBezTo>
                    <a:pt x="14" y="15"/>
                    <a:pt x="13" y="18"/>
                    <a:pt x="13" y="22"/>
                  </a:cubicBezTo>
                  <a:cubicBezTo>
                    <a:pt x="13" y="25"/>
                    <a:pt x="14" y="27"/>
                    <a:pt x="16" y="29"/>
                  </a:cubicBezTo>
                  <a:cubicBezTo>
                    <a:pt x="18" y="30"/>
                    <a:pt x="23" y="32"/>
                    <a:pt x="29" y="33"/>
                  </a:cubicBezTo>
                  <a:lnTo>
                    <a:pt x="34" y="34"/>
                  </a:lnTo>
                  <a:cubicBezTo>
                    <a:pt x="43" y="36"/>
                    <a:pt x="49" y="39"/>
                    <a:pt x="53" y="42"/>
                  </a:cubicBezTo>
                  <a:cubicBezTo>
                    <a:pt x="56" y="46"/>
                    <a:pt x="58" y="51"/>
                    <a:pt x="58" y="57"/>
                  </a:cubicBezTo>
                  <a:cubicBezTo>
                    <a:pt x="58" y="64"/>
                    <a:pt x="55" y="70"/>
                    <a:pt x="50" y="74"/>
                  </a:cubicBezTo>
                  <a:cubicBezTo>
                    <a:pt x="44" y="78"/>
                    <a:pt x="37" y="80"/>
                    <a:pt x="27" y="80"/>
                  </a:cubicBezTo>
                  <a:cubicBezTo>
                    <a:pt x="23" y="80"/>
                    <a:pt x="18" y="79"/>
                    <a:pt x="14" y="79"/>
                  </a:cubicBezTo>
                  <a:cubicBezTo>
                    <a:pt x="10" y="78"/>
                    <a:pt x="5" y="77"/>
                    <a:pt x="0" y="75"/>
                  </a:cubicBezTo>
                  <a:lnTo>
                    <a:pt x="0" y="62"/>
                  </a:lnTo>
                  <a:cubicBezTo>
                    <a:pt x="5" y="65"/>
                    <a:pt x="9" y="66"/>
                    <a:pt x="14" y="68"/>
                  </a:cubicBezTo>
                  <a:cubicBezTo>
                    <a:pt x="18" y="69"/>
                    <a:pt x="23" y="69"/>
                    <a:pt x="27" y="69"/>
                  </a:cubicBezTo>
                  <a:cubicBezTo>
                    <a:pt x="33" y="69"/>
                    <a:pt x="37" y="68"/>
                    <a:pt x="41" y="66"/>
                  </a:cubicBezTo>
                  <a:cubicBezTo>
                    <a:pt x="44" y="64"/>
                    <a:pt x="45" y="62"/>
                    <a:pt x="45" y="58"/>
                  </a:cubicBezTo>
                  <a:cubicBezTo>
                    <a:pt x="45" y="55"/>
                    <a:pt x="44" y="52"/>
                    <a:pt x="42" y="50"/>
                  </a:cubicBezTo>
                  <a:cubicBezTo>
                    <a:pt x="40" y="48"/>
                    <a:pt x="35" y="47"/>
                    <a:pt x="27" y="45"/>
                  </a:cubicBezTo>
                  <a:lnTo>
                    <a:pt x="23" y="44"/>
                  </a:lnTo>
                  <a:cubicBezTo>
                    <a:pt x="15" y="42"/>
                    <a:pt x="9" y="40"/>
                    <a:pt x="6" y="36"/>
                  </a:cubicBezTo>
                  <a:cubicBezTo>
                    <a:pt x="2" y="33"/>
                    <a:pt x="1" y="28"/>
                    <a:pt x="1" y="22"/>
                  </a:cubicBezTo>
                  <a:cubicBezTo>
                    <a:pt x="1" y="15"/>
                    <a:pt x="3" y="10"/>
                    <a:pt x="8" y="6"/>
                  </a:cubicBezTo>
                  <a:cubicBezTo>
                    <a:pt x="13" y="2"/>
                    <a:pt x="21" y="0"/>
                    <a:pt x="30" y="0"/>
                  </a:cubicBezTo>
                  <a:cubicBezTo>
                    <a:pt x="34" y="0"/>
                    <a:pt x="39" y="0"/>
                    <a:pt x="43" y="1"/>
                  </a:cubicBezTo>
                  <a:cubicBezTo>
                    <a:pt x="47" y="2"/>
                    <a:pt x="51" y="3"/>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6" name="Freeform 42">
              <a:extLst>
                <a:ext uri="{FF2B5EF4-FFF2-40B4-BE49-F238E27FC236}">
                  <a16:creationId xmlns:a16="http://schemas.microsoft.com/office/drawing/2014/main" id="{5666237D-FE94-47BD-908C-77DA14FE38EC}"/>
                </a:ext>
              </a:extLst>
            </p:cNvPr>
            <p:cNvSpPr>
              <a:spLocks noEditPoints="1"/>
            </p:cNvSpPr>
            <p:nvPr/>
          </p:nvSpPr>
          <p:spPr bwMode="auto">
            <a:xfrm>
              <a:off x="6937" y="3054"/>
              <a:ext cx="101" cy="116"/>
            </a:xfrm>
            <a:custGeom>
              <a:avLst/>
              <a:gdLst>
                <a:gd name="T0" fmla="*/ 70 w 70"/>
                <a:gd name="T1" fmla="*/ 37 h 80"/>
                <a:gd name="T2" fmla="*/ 70 w 70"/>
                <a:gd name="T3" fmla="*/ 37 h 80"/>
                <a:gd name="T4" fmla="*/ 70 w 70"/>
                <a:gd name="T5" fmla="*/ 43 h 80"/>
                <a:gd name="T6" fmla="*/ 13 w 70"/>
                <a:gd name="T7" fmla="*/ 43 h 80"/>
                <a:gd name="T8" fmla="*/ 21 w 70"/>
                <a:gd name="T9" fmla="*/ 63 h 80"/>
                <a:gd name="T10" fmla="*/ 40 w 70"/>
                <a:gd name="T11" fmla="*/ 69 h 80"/>
                <a:gd name="T12" fmla="*/ 54 w 70"/>
                <a:gd name="T13" fmla="*/ 68 h 80"/>
                <a:gd name="T14" fmla="*/ 68 w 70"/>
                <a:gd name="T15" fmla="*/ 62 h 80"/>
                <a:gd name="T16" fmla="*/ 68 w 70"/>
                <a:gd name="T17" fmla="*/ 74 h 80"/>
                <a:gd name="T18" fmla="*/ 54 w 70"/>
                <a:gd name="T19" fmla="*/ 78 h 80"/>
                <a:gd name="T20" fmla="*/ 39 w 70"/>
                <a:gd name="T21" fmla="*/ 80 h 80"/>
                <a:gd name="T22" fmla="*/ 11 w 70"/>
                <a:gd name="T23" fmla="*/ 69 h 80"/>
                <a:gd name="T24" fmla="*/ 0 w 70"/>
                <a:gd name="T25" fmla="*/ 41 h 80"/>
                <a:gd name="T26" fmla="*/ 10 w 70"/>
                <a:gd name="T27" fmla="*/ 11 h 80"/>
                <a:gd name="T28" fmla="*/ 37 w 70"/>
                <a:gd name="T29" fmla="*/ 0 h 80"/>
                <a:gd name="T30" fmla="*/ 62 w 70"/>
                <a:gd name="T31" fmla="*/ 10 h 80"/>
                <a:gd name="T32" fmla="*/ 70 w 70"/>
                <a:gd name="T33" fmla="*/ 37 h 80"/>
                <a:gd name="T34" fmla="*/ 70 w 70"/>
                <a:gd name="T35" fmla="*/ 37 h 80"/>
                <a:gd name="T36" fmla="*/ 58 w 70"/>
                <a:gd name="T37" fmla="*/ 33 h 80"/>
                <a:gd name="T38" fmla="*/ 58 w 70"/>
                <a:gd name="T39" fmla="*/ 33 h 80"/>
                <a:gd name="T40" fmla="*/ 52 w 70"/>
                <a:gd name="T41" fmla="*/ 17 h 80"/>
                <a:gd name="T42" fmla="*/ 37 w 70"/>
                <a:gd name="T43" fmla="*/ 11 h 80"/>
                <a:gd name="T44" fmla="*/ 21 w 70"/>
                <a:gd name="T45" fmla="*/ 17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4" y="51"/>
                    <a:pt x="16" y="58"/>
                    <a:pt x="21" y="63"/>
                  </a:cubicBezTo>
                  <a:cubicBezTo>
                    <a:pt x="25" y="67"/>
                    <a:pt x="32" y="69"/>
                    <a:pt x="40" y="69"/>
                  </a:cubicBezTo>
                  <a:cubicBezTo>
                    <a:pt x="45" y="69"/>
                    <a:pt x="50" y="69"/>
                    <a:pt x="54" y="68"/>
                  </a:cubicBezTo>
                  <a:cubicBezTo>
                    <a:pt x="59" y="66"/>
                    <a:pt x="63" y="65"/>
                    <a:pt x="68" y="62"/>
                  </a:cubicBezTo>
                  <a:lnTo>
                    <a:pt x="68" y="74"/>
                  </a:lnTo>
                  <a:cubicBezTo>
                    <a:pt x="63" y="76"/>
                    <a:pt x="58" y="77"/>
                    <a:pt x="54" y="78"/>
                  </a:cubicBezTo>
                  <a:cubicBezTo>
                    <a:pt x="49" y="79"/>
                    <a:pt x="44" y="80"/>
                    <a:pt x="39" y="80"/>
                  </a:cubicBezTo>
                  <a:cubicBezTo>
                    <a:pt x="27" y="80"/>
                    <a:pt x="18" y="76"/>
                    <a:pt x="11" y="69"/>
                  </a:cubicBezTo>
                  <a:cubicBezTo>
                    <a:pt x="4" y="62"/>
                    <a:pt x="0" y="53"/>
                    <a:pt x="0" y="41"/>
                  </a:cubicBezTo>
                  <a:cubicBezTo>
                    <a:pt x="0" y="28"/>
                    <a:pt x="3" y="18"/>
                    <a:pt x="10" y="11"/>
                  </a:cubicBezTo>
                  <a:cubicBezTo>
                    <a:pt x="17" y="4"/>
                    <a:pt x="26" y="0"/>
                    <a:pt x="37" y="0"/>
                  </a:cubicBezTo>
                  <a:cubicBezTo>
                    <a:pt x="48" y="0"/>
                    <a:pt x="56" y="3"/>
                    <a:pt x="62" y="10"/>
                  </a:cubicBezTo>
                  <a:cubicBezTo>
                    <a:pt x="68" y="17"/>
                    <a:pt x="70" y="25"/>
                    <a:pt x="70" y="37"/>
                  </a:cubicBezTo>
                  <a:lnTo>
                    <a:pt x="70" y="37"/>
                  </a:lnTo>
                  <a:close/>
                  <a:moveTo>
                    <a:pt x="58" y="33"/>
                  </a:moveTo>
                  <a:lnTo>
                    <a:pt x="58" y="33"/>
                  </a:lnTo>
                  <a:cubicBezTo>
                    <a:pt x="58" y="26"/>
                    <a:pt x="56" y="21"/>
                    <a:pt x="52" y="17"/>
                  </a:cubicBezTo>
                  <a:cubicBezTo>
                    <a:pt x="49" y="13"/>
                    <a:pt x="44" y="11"/>
                    <a:pt x="37" y="11"/>
                  </a:cubicBezTo>
                  <a:cubicBezTo>
                    <a:pt x="30" y="11"/>
                    <a:pt x="25" y="13"/>
                    <a:pt x="21" y="17"/>
                  </a:cubicBezTo>
                  <a:cubicBezTo>
                    <a:pt x="17"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7" name="Freeform 43">
              <a:extLst>
                <a:ext uri="{FF2B5EF4-FFF2-40B4-BE49-F238E27FC236}">
                  <a16:creationId xmlns:a16="http://schemas.microsoft.com/office/drawing/2014/main" id="{41B5F123-2CAD-41A6-B000-5597BC6656C4}"/>
                </a:ext>
              </a:extLst>
            </p:cNvPr>
            <p:cNvSpPr>
              <a:spLocks/>
            </p:cNvSpPr>
            <p:nvPr/>
          </p:nvSpPr>
          <p:spPr bwMode="auto">
            <a:xfrm>
              <a:off x="7068" y="3054"/>
              <a:ext cx="64" cy="113"/>
            </a:xfrm>
            <a:custGeom>
              <a:avLst/>
              <a:gdLst>
                <a:gd name="T0" fmla="*/ 45 w 45"/>
                <a:gd name="T1" fmla="*/ 14 h 78"/>
                <a:gd name="T2" fmla="*/ 45 w 45"/>
                <a:gd name="T3" fmla="*/ 14 h 78"/>
                <a:gd name="T4" fmla="*/ 40 w 45"/>
                <a:gd name="T5" fmla="*/ 12 h 78"/>
                <a:gd name="T6" fmla="*/ 35 w 45"/>
                <a:gd name="T7" fmla="*/ 11 h 78"/>
                <a:gd name="T8" fmla="*/ 18 w 45"/>
                <a:gd name="T9" fmla="*/ 18 h 78"/>
                <a:gd name="T10" fmla="*/ 13 w 45"/>
                <a:gd name="T11" fmla="*/ 38 h 78"/>
                <a:gd name="T12" fmla="*/ 13 w 45"/>
                <a:gd name="T13" fmla="*/ 78 h 78"/>
                <a:gd name="T14" fmla="*/ 0 w 45"/>
                <a:gd name="T15" fmla="*/ 78 h 78"/>
                <a:gd name="T16" fmla="*/ 0 w 45"/>
                <a:gd name="T17" fmla="*/ 2 h 78"/>
                <a:gd name="T18" fmla="*/ 13 w 45"/>
                <a:gd name="T19" fmla="*/ 2 h 78"/>
                <a:gd name="T20" fmla="*/ 13 w 45"/>
                <a:gd name="T21" fmla="*/ 14 h 78"/>
                <a:gd name="T22" fmla="*/ 23 w 45"/>
                <a:gd name="T23" fmla="*/ 3 h 78"/>
                <a:gd name="T24" fmla="*/ 38 w 45"/>
                <a:gd name="T25" fmla="*/ 0 h 78"/>
                <a:gd name="T26" fmla="*/ 41 w 45"/>
                <a:gd name="T27" fmla="*/ 0 h 78"/>
                <a:gd name="T28" fmla="*/ 45 w 45"/>
                <a:gd name="T29" fmla="*/ 1 h 78"/>
                <a:gd name="T30" fmla="*/ 45 w 45"/>
                <a:gd name="T31" fmla="*/ 1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8">
                  <a:moveTo>
                    <a:pt x="45" y="14"/>
                  </a:moveTo>
                  <a:lnTo>
                    <a:pt x="45" y="14"/>
                  </a:lnTo>
                  <a:cubicBezTo>
                    <a:pt x="43" y="13"/>
                    <a:pt x="42" y="12"/>
                    <a:pt x="40" y="12"/>
                  </a:cubicBezTo>
                  <a:cubicBezTo>
                    <a:pt x="38" y="11"/>
                    <a:pt x="37" y="11"/>
                    <a:pt x="35" y="11"/>
                  </a:cubicBezTo>
                  <a:cubicBezTo>
                    <a:pt x="28" y="11"/>
                    <a:pt x="22" y="13"/>
                    <a:pt x="18" y="18"/>
                  </a:cubicBezTo>
                  <a:cubicBezTo>
                    <a:pt x="15" y="23"/>
                    <a:pt x="13" y="29"/>
                    <a:pt x="13" y="38"/>
                  </a:cubicBezTo>
                  <a:lnTo>
                    <a:pt x="13" y="78"/>
                  </a:lnTo>
                  <a:lnTo>
                    <a:pt x="0" y="78"/>
                  </a:lnTo>
                  <a:lnTo>
                    <a:pt x="0" y="2"/>
                  </a:lnTo>
                  <a:lnTo>
                    <a:pt x="13" y="2"/>
                  </a:lnTo>
                  <a:lnTo>
                    <a:pt x="13" y="14"/>
                  </a:lnTo>
                  <a:cubicBezTo>
                    <a:pt x="15" y="9"/>
                    <a:pt x="19" y="6"/>
                    <a:pt x="23" y="3"/>
                  </a:cubicBezTo>
                  <a:cubicBezTo>
                    <a:pt x="27" y="1"/>
                    <a:pt x="32" y="0"/>
                    <a:pt x="38" y="0"/>
                  </a:cubicBezTo>
                  <a:cubicBezTo>
                    <a:pt x="39" y="0"/>
                    <a:pt x="40" y="0"/>
                    <a:pt x="41" y="0"/>
                  </a:cubicBezTo>
                  <a:cubicBezTo>
                    <a:pt x="42" y="0"/>
                    <a:pt x="43" y="1"/>
                    <a:pt x="45" y="1"/>
                  </a:cubicBezTo>
                  <a:lnTo>
                    <a:pt x="45" y="1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8" name="Freeform 44">
              <a:extLst>
                <a:ext uri="{FF2B5EF4-FFF2-40B4-BE49-F238E27FC236}">
                  <a16:creationId xmlns:a16="http://schemas.microsoft.com/office/drawing/2014/main" id="{681447E7-0BF1-42A2-9D7F-AC195BC4F70B}"/>
                </a:ext>
              </a:extLst>
            </p:cNvPr>
            <p:cNvSpPr>
              <a:spLocks/>
            </p:cNvSpPr>
            <p:nvPr/>
          </p:nvSpPr>
          <p:spPr bwMode="auto">
            <a:xfrm>
              <a:off x="5009" y="2650"/>
              <a:ext cx="976" cy="655"/>
            </a:xfrm>
            <a:custGeom>
              <a:avLst/>
              <a:gdLst>
                <a:gd name="T0" fmla="*/ 0 w 681"/>
                <a:gd name="T1" fmla="*/ 0 h 454"/>
                <a:gd name="T2" fmla="*/ 0 w 681"/>
                <a:gd name="T3" fmla="*/ 0 h 454"/>
                <a:gd name="T4" fmla="*/ 681 w 681"/>
                <a:gd name="T5" fmla="*/ 0 h 454"/>
                <a:gd name="T6" fmla="*/ 681 w 681"/>
                <a:gd name="T7" fmla="*/ 454 h 454"/>
                <a:gd name="T8" fmla="*/ 0 w 681"/>
                <a:gd name="T9" fmla="*/ 454 h 454"/>
                <a:gd name="T10" fmla="*/ 0 w 681"/>
                <a:gd name="T11" fmla="*/ 0 h 454"/>
              </a:gdLst>
              <a:ahLst/>
              <a:cxnLst>
                <a:cxn ang="0">
                  <a:pos x="T0" y="T1"/>
                </a:cxn>
                <a:cxn ang="0">
                  <a:pos x="T2" y="T3"/>
                </a:cxn>
                <a:cxn ang="0">
                  <a:pos x="T4" y="T5"/>
                </a:cxn>
                <a:cxn ang="0">
                  <a:pos x="T6" y="T7"/>
                </a:cxn>
                <a:cxn ang="0">
                  <a:pos x="T8" y="T9"/>
                </a:cxn>
                <a:cxn ang="0">
                  <a:pos x="T10" y="T11"/>
                </a:cxn>
              </a:cxnLst>
              <a:rect l="0" t="0" r="r" b="b"/>
              <a:pathLst>
                <a:path w="681" h="454">
                  <a:moveTo>
                    <a:pt x="0" y="0"/>
                  </a:moveTo>
                  <a:lnTo>
                    <a:pt x="0" y="0"/>
                  </a:lnTo>
                  <a:lnTo>
                    <a:pt x="681" y="0"/>
                  </a:lnTo>
                  <a:lnTo>
                    <a:pt x="681" y="454"/>
                  </a:lnTo>
                  <a:lnTo>
                    <a:pt x="0" y="454"/>
                  </a:lnTo>
                  <a:lnTo>
                    <a:pt x="0" y="0"/>
                  </a:lnTo>
                  <a:close/>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49" name="Freeform 45">
              <a:extLst>
                <a:ext uri="{FF2B5EF4-FFF2-40B4-BE49-F238E27FC236}">
                  <a16:creationId xmlns:a16="http://schemas.microsoft.com/office/drawing/2014/main" id="{F6A2C138-7EEE-4431-9EB3-2F58E8386AC0}"/>
                </a:ext>
              </a:extLst>
            </p:cNvPr>
            <p:cNvSpPr>
              <a:spLocks/>
            </p:cNvSpPr>
            <p:nvPr/>
          </p:nvSpPr>
          <p:spPr bwMode="auto">
            <a:xfrm>
              <a:off x="5181" y="2767"/>
              <a:ext cx="93" cy="147"/>
            </a:xfrm>
            <a:custGeom>
              <a:avLst/>
              <a:gdLst>
                <a:gd name="T0" fmla="*/ 0 w 65"/>
                <a:gd name="T1" fmla="*/ 0 h 102"/>
                <a:gd name="T2" fmla="*/ 0 w 65"/>
                <a:gd name="T3" fmla="*/ 0 h 102"/>
                <a:gd name="T4" fmla="*/ 64 w 65"/>
                <a:gd name="T5" fmla="*/ 0 h 102"/>
                <a:gd name="T6" fmla="*/ 64 w 65"/>
                <a:gd name="T7" fmla="*/ 11 h 102"/>
                <a:gd name="T8" fmla="*/ 13 w 65"/>
                <a:gd name="T9" fmla="*/ 11 h 102"/>
                <a:gd name="T10" fmla="*/ 13 w 65"/>
                <a:gd name="T11" fmla="*/ 42 h 102"/>
                <a:gd name="T12" fmla="*/ 62 w 65"/>
                <a:gd name="T13" fmla="*/ 42 h 102"/>
                <a:gd name="T14" fmla="*/ 62 w 65"/>
                <a:gd name="T15" fmla="*/ 53 h 102"/>
                <a:gd name="T16" fmla="*/ 13 w 65"/>
                <a:gd name="T17" fmla="*/ 53 h 102"/>
                <a:gd name="T18" fmla="*/ 13 w 65"/>
                <a:gd name="T19" fmla="*/ 90 h 102"/>
                <a:gd name="T20" fmla="*/ 65 w 65"/>
                <a:gd name="T21" fmla="*/ 90 h 102"/>
                <a:gd name="T22" fmla="*/ 65 w 65"/>
                <a:gd name="T23" fmla="*/ 102 h 102"/>
                <a:gd name="T24" fmla="*/ 0 w 65"/>
                <a:gd name="T25" fmla="*/ 102 h 102"/>
                <a:gd name="T26" fmla="*/ 0 w 65"/>
                <a:gd name="T2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102">
                  <a:moveTo>
                    <a:pt x="0" y="0"/>
                  </a:moveTo>
                  <a:lnTo>
                    <a:pt x="0" y="0"/>
                  </a:lnTo>
                  <a:lnTo>
                    <a:pt x="64" y="0"/>
                  </a:lnTo>
                  <a:lnTo>
                    <a:pt x="64" y="11"/>
                  </a:lnTo>
                  <a:lnTo>
                    <a:pt x="13" y="11"/>
                  </a:lnTo>
                  <a:lnTo>
                    <a:pt x="13" y="42"/>
                  </a:lnTo>
                  <a:lnTo>
                    <a:pt x="62" y="42"/>
                  </a:lnTo>
                  <a:lnTo>
                    <a:pt x="62" y="53"/>
                  </a:lnTo>
                  <a:lnTo>
                    <a:pt x="13" y="53"/>
                  </a:lnTo>
                  <a:lnTo>
                    <a:pt x="13" y="90"/>
                  </a:lnTo>
                  <a:lnTo>
                    <a:pt x="65" y="90"/>
                  </a:lnTo>
                  <a:lnTo>
                    <a:pt x="65"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0" name="Freeform 46">
              <a:extLst>
                <a:ext uri="{FF2B5EF4-FFF2-40B4-BE49-F238E27FC236}">
                  <a16:creationId xmlns:a16="http://schemas.microsoft.com/office/drawing/2014/main" id="{28F21A7A-7BF9-492F-80E8-91EED991C531}"/>
                </a:ext>
              </a:extLst>
            </p:cNvPr>
            <p:cNvSpPr>
              <a:spLocks noEditPoints="1"/>
            </p:cNvSpPr>
            <p:nvPr/>
          </p:nvSpPr>
          <p:spPr bwMode="auto">
            <a:xfrm>
              <a:off x="5298" y="2800"/>
              <a:ext cx="98" cy="156"/>
            </a:xfrm>
            <a:custGeom>
              <a:avLst/>
              <a:gdLst>
                <a:gd name="T0" fmla="*/ 56 w 68"/>
                <a:gd name="T1" fmla="*/ 40 h 108"/>
                <a:gd name="T2" fmla="*/ 56 w 68"/>
                <a:gd name="T3" fmla="*/ 40 h 108"/>
                <a:gd name="T4" fmla="*/ 50 w 68"/>
                <a:gd name="T5" fmla="*/ 19 h 108"/>
                <a:gd name="T6" fmla="*/ 34 w 68"/>
                <a:gd name="T7" fmla="*/ 11 h 108"/>
                <a:gd name="T8" fmla="*/ 18 w 68"/>
                <a:gd name="T9" fmla="*/ 19 h 108"/>
                <a:gd name="T10" fmla="*/ 13 w 68"/>
                <a:gd name="T11" fmla="*/ 40 h 108"/>
                <a:gd name="T12" fmla="*/ 18 w 68"/>
                <a:gd name="T13" fmla="*/ 61 h 108"/>
                <a:gd name="T14" fmla="*/ 34 w 68"/>
                <a:gd name="T15" fmla="*/ 68 h 108"/>
                <a:gd name="T16" fmla="*/ 50 w 68"/>
                <a:gd name="T17" fmla="*/ 61 h 108"/>
                <a:gd name="T18" fmla="*/ 56 w 68"/>
                <a:gd name="T19" fmla="*/ 40 h 108"/>
                <a:gd name="T20" fmla="*/ 56 w 68"/>
                <a:gd name="T21" fmla="*/ 40 h 108"/>
                <a:gd name="T22" fmla="*/ 68 w 68"/>
                <a:gd name="T23" fmla="*/ 69 h 108"/>
                <a:gd name="T24" fmla="*/ 68 w 68"/>
                <a:gd name="T25" fmla="*/ 69 h 108"/>
                <a:gd name="T26" fmla="*/ 59 w 68"/>
                <a:gd name="T27" fmla="*/ 98 h 108"/>
                <a:gd name="T28" fmla="*/ 33 w 68"/>
                <a:gd name="T29" fmla="*/ 108 h 108"/>
                <a:gd name="T30" fmla="*/ 20 w 68"/>
                <a:gd name="T31" fmla="*/ 107 h 108"/>
                <a:gd name="T32" fmla="*/ 9 w 68"/>
                <a:gd name="T33" fmla="*/ 104 h 108"/>
                <a:gd name="T34" fmla="*/ 9 w 68"/>
                <a:gd name="T35" fmla="*/ 92 h 108"/>
                <a:gd name="T36" fmla="*/ 20 w 68"/>
                <a:gd name="T37" fmla="*/ 96 h 108"/>
                <a:gd name="T38" fmla="*/ 31 w 68"/>
                <a:gd name="T39" fmla="*/ 98 h 108"/>
                <a:gd name="T40" fmla="*/ 49 w 68"/>
                <a:gd name="T41" fmla="*/ 91 h 108"/>
                <a:gd name="T42" fmla="*/ 56 w 68"/>
                <a:gd name="T43" fmla="*/ 72 h 108"/>
                <a:gd name="T44" fmla="*/ 56 w 68"/>
                <a:gd name="T45" fmla="*/ 65 h 108"/>
                <a:gd name="T46" fmla="*/ 46 w 68"/>
                <a:gd name="T47" fmla="*/ 76 h 108"/>
                <a:gd name="T48" fmla="*/ 31 w 68"/>
                <a:gd name="T49" fmla="*/ 79 h 108"/>
                <a:gd name="T50" fmla="*/ 8 w 68"/>
                <a:gd name="T51" fmla="*/ 68 h 108"/>
                <a:gd name="T52" fmla="*/ 0 w 68"/>
                <a:gd name="T53" fmla="*/ 40 h 108"/>
                <a:gd name="T54" fmla="*/ 8 w 68"/>
                <a:gd name="T55" fmla="*/ 11 h 108"/>
                <a:gd name="T56" fmla="*/ 31 w 68"/>
                <a:gd name="T57" fmla="*/ 0 h 108"/>
                <a:gd name="T58" fmla="*/ 46 w 68"/>
                <a:gd name="T59" fmla="*/ 4 h 108"/>
                <a:gd name="T60" fmla="*/ 56 w 68"/>
                <a:gd name="T61" fmla="*/ 14 h 108"/>
                <a:gd name="T62" fmla="*/ 56 w 68"/>
                <a:gd name="T63" fmla="*/ 2 h 108"/>
                <a:gd name="T64" fmla="*/ 68 w 68"/>
                <a:gd name="T65" fmla="*/ 2 h 108"/>
                <a:gd name="T66" fmla="*/ 68 w 68"/>
                <a:gd name="T67" fmla="*/ 6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8">
                  <a:moveTo>
                    <a:pt x="56" y="40"/>
                  </a:moveTo>
                  <a:lnTo>
                    <a:pt x="56" y="40"/>
                  </a:lnTo>
                  <a:cubicBezTo>
                    <a:pt x="56" y="31"/>
                    <a:pt x="54" y="24"/>
                    <a:pt x="50" y="19"/>
                  </a:cubicBezTo>
                  <a:cubicBezTo>
                    <a:pt x="46" y="14"/>
                    <a:pt x="41" y="11"/>
                    <a:pt x="34" y="11"/>
                  </a:cubicBezTo>
                  <a:cubicBezTo>
                    <a:pt x="27" y="11"/>
                    <a:pt x="22" y="14"/>
                    <a:pt x="18" y="19"/>
                  </a:cubicBezTo>
                  <a:cubicBezTo>
                    <a:pt x="15" y="24"/>
                    <a:pt x="13" y="31"/>
                    <a:pt x="13" y="40"/>
                  </a:cubicBezTo>
                  <a:cubicBezTo>
                    <a:pt x="13" y="49"/>
                    <a:pt x="15" y="56"/>
                    <a:pt x="18" y="61"/>
                  </a:cubicBezTo>
                  <a:cubicBezTo>
                    <a:pt x="22" y="66"/>
                    <a:pt x="27" y="68"/>
                    <a:pt x="34" y="68"/>
                  </a:cubicBezTo>
                  <a:cubicBezTo>
                    <a:pt x="41" y="68"/>
                    <a:pt x="46" y="66"/>
                    <a:pt x="50" y="61"/>
                  </a:cubicBezTo>
                  <a:cubicBezTo>
                    <a:pt x="54" y="56"/>
                    <a:pt x="56" y="49"/>
                    <a:pt x="56" y="40"/>
                  </a:cubicBezTo>
                  <a:lnTo>
                    <a:pt x="56" y="40"/>
                  </a:lnTo>
                  <a:close/>
                  <a:moveTo>
                    <a:pt x="68" y="69"/>
                  </a:moveTo>
                  <a:lnTo>
                    <a:pt x="68" y="69"/>
                  </a:lnTo>
                  <a:cubicBezTo>
                    <a:pt x="68" y="82"/>
                    <a:pt x="65" y="92"/>
                    <a:pt x="59" y="98"/>
                  </a:cubicBezTo>
                  <a:cubicBezTo>
                    <a:pt x="54" y="105"/>
                    <a:pt x="45" y="108"/>
                    <a:pt x="33" y="108"/>
                  </a:cubicBezTo>
                  <a:cubicBezTo>
                    <a:pt x="28" y="108"/>
                    <a:pt x="24" y="108"/>
                    <a:pt x="20" y="107"/>
                  </a:cubicBezTo>
                  <a:cubicBezTo>
                    <a:pt x="16" y="106"/>
                    <a:pt x="13" y="105"/>
                    <a:pt x="9" y="104"/>
                  </a:cubicBezTo>
                  <a:lnTo>
                    <a:pt x="9" y="92"/>
                  </a:lnTo>
                  <a:cubicBezTo>
                    <a:pt x="13" y="94"/>
                    <a:pt x="16" y="95"/>
                    <a:pt x="20" y="96"/>
                  </a:cubicBezTo>
                  <a:cubicBezTo>
                    <a:pt x="24" y="97"/>
                    <a:pt x="27" y="98"/>
                    <a:pt x="31" y="98"/>
                  </a:cubicBezTo>
                  <a:cubicBezTo>
                    <a:pt x="39" y="98"/>
                    <a:pt x="45" y="95"/>
                    <a:pt x="49" y="91"/>
                  </a:cubicBezTo>
                  <a:cubicBezTo>
                    <a:pt x="53" y="87"/>
                    <a:pt x="56" y="80"/>
                    <a:pt x="56" y="72"/>
                  </a:cubicBezTo>
                  <a:lnTo>
                    <a:pt x="56" y="65"/>
                  </a:lnTo>
                  <a:cubicBezTo>
                    <a:pt x="53" y="70"/>
                    <a:pt x="50" y="73"/>
                    <a:pt x="46" y="76"/>
                  </a:cubicBezTo>
                  <a:cubicBezTo>
                    <a:pt x="42" y="78"/>
                    <a:pt x="37" y="79"/>
                    <a:pt x="31" y="79"/>
                  </a:cubicBezTo>
                  <a:cubicBezTo>
                    <a:pt x="22" y="79"/>
                    <a:pt x="14" y="75"/>
                    <a:pt x="8" y="68"/>
                  </a:cubicBezTo>
                  <a:cubicBezTo>
                    <a:pt x="3" y="61"/>
                    <a:pt x="0" y="52"/>
                    <a:pt x="0" y="40"/>
                  </a:cubicBezTo>
                  <a:cubicBezTo>
                    <a:pt x="0" y="28"/>
                    <a:pt x="3" y="18"/>
                    <a:pt x="8" y="11"/>
                  </a:cubicBezTo>
                  <a:cubicBezTo>
                    <a:pt x="14" y="4"/>
                    <a:pt x="22" y="0"/>
                    <a:pt x="31" y="0"/>
                  </a:cubicBezTo>
                  <a:cubicBezTo>
                    <a:pt x="37" y="0"/>
                    <a:pt x="42" y="2"/>
                    <a:pt x="46" y="4"/>
                  </a:cubicBezTo>
                  <a:cubicBezTo>
                    <a:pt x="50" y="6"/>
                    <a:pt x="53" y="9"/>
                    <a:pt x="56" y="14"/>
                  </a:cubicBezTo>
                  <a:lnTo>
                    <a:pt x="56" y="2"/>
                  </a:lnTo>
                  <a:lnTo>
                    <a:pt x="68" y="2"/>
                  </a:lnTo>
                  <a:lnTo>
                    <a:pt x="68" y="69"/>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1" name="Freeform 47">
              <a:extLst>
                <a:ext uri="{FF2B5EF4-FFF2-40B4-BE49-F238E27FC236}">
                  <a16:creationId xmlns:a16="http://schemas.microsoft.com/office/drawing/2014/main" id="{E1FC2BF4-979F-46D7-83B2-D675FF72A234}"/>
                </a:ext>
              </a:extLst>
            </p:cNvPr>
            <p:cNvSpPr>
              <a:spLocks/>
            </p:cNvSpPr>
            <p:nvPr/>
          </p:nvSpPr>
          <p:spPr bwMode="auto">
            <a:xfrm>
              <a:off x="5432" y="2800"/>
              <a:ext cx="64" cy="114"/>
            </a:xfrm>
            <a:custGeom>
              <a:avLst/>
              <a:gdLst>
                <a:gd name="T0" fmla="*/ 45 w 45"/>
                <a:gd name="T1" fmla="*/ 14 h 79"/>
                <a:gd name="T2" fmla="*/ 45 w 45"/>
                <a:gd name="T3" fmla="*/ 14 h 79"/>
                <a:gd name="T4" fmla="*/ 41 w 45"/>
                <a:gd name="T5" fmla="*/ 12 h 79"/>
                <a:gd name="T6" fmla="*/ 35 w 45"/>
                <a:gd name="T7" fmla="*/ 12 h 79"/>
                <a:gd name="T8" fmla="*/ 19 w 45"/>
                <a:gd name="T9" fmla="*/ 19 h 79"/>
                <a:gd name="T10" fmla="*/ 13 w 45"/>
                <a:gd name="T11" fmla="*/ 39 h 79"/>
                <a:gd name="T12" fmla="*/ 13 w 45"/>
                <a:gd name="T13" fmla="*/ 79 h 79"/>
                <a:gd name="T14" fmla="*/ 0 w 45"/>
                <a:gd name="T15" fmla="*/ 79 h 79"/>
                <a:gd name="T16" fmla="*/ 0 w 45"/>
                <a:gd name="T17" fmla="*/ 2 h 79"/>
                <a:gd name="T18" fmla="*/ 13 w 45"/>
                <a:gd name="T19" fmla="*/ 2 h 79"/>
                <a:gd name="T20" fmla="*/ 13 w 45"/>
                <a:gd name="T21" fmla="*/ 14 h 79"/>
                <a:gd name="T22" fmla="*/ 23 w 45"/>
                <a:gd name="T23" fmla="*/ 4 h 79"/>
                <a:gd name="T24" fmla="*/ 39 w 45"/>
                <a:gd name="T25" fmla="*/ 0 h 79"/>
                <a:gd name="T26" fmla="*/ 42 w 45"/>
                <a:gd name="T27" fmla="*/ 1 h 79"/>
                <a:gd name="T28" fmla="*/ 45 w 45"/>
                <a:gd name="T29" fmla="*/ 1 h 79"/>
                <a:gd name="T30" fmla="*/ 45 w 45"/>
                <a:gd name="T31" fmla="*/ 1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9">
                  <a:moveTo>
                    <a:pt x="45" y="14"/>
                  </a:moveTo>
                  <a:lnTo>
                    <a:pt x="45" y="14"/>
                  </a:lnTo>
                  <a:cubicBezTo>
                    <a:pt x="44" y="13"/>
                    <a:pt x="42" y="13"/>
                    <a:pt x="41" y="12"/>
                  </a:cubicBezTo>
                  <a:cubicBezTo>
                    <a:pt x="39" y="12"/>
                    <a:pt x="37" y="12"/>
                    <a:pt x="35" y="12"/>
                  </a:cubicBezTo>
                  <a:cubicBezTo>
                    <a:pt x="28" y="12"/>
                    <a:pt x="23" y="14"/>
                    <a:pt x="19" y="19"/>
                  </a:cubicBezTo>
                  <a:cubicBezTo>
                    <a:pt x="15" y="23"/>
                    <a:pt x="13" y="30"/>
                    <a:pt x="13" y="39"/>
                  </a:cubicBezTo>
                  <a:lnTo>
                    <a:pt x="13" y="79"/>
                  </a:lnTo>
                  <a:lnTo>
                    <a:pt x="0" y="79"/>
                  </a:lnTo>
                  <a:lnTo>
                    <a:pt x="0" y="2"/>
                  </a:lnTo>
                  <a:lnTo>
                    <a:pt x="13" y="2"/>
                  </a:lnTo>
                  <a:lnTo>
                    <a:pt x="13" y="14"/>
                  </a:lnTo>
                  <a:cubicBezTo>
                    <a:pt x="16" y="10"/>
                    <a:pt x="19" y="6"/>
                    <a:pt x="23" y="4"/>
                  </a:cubicBezTo>
                  <a:cubicBezTo>
                    <a:pt x="28" y="2"/>
                    <a:pt x="33" y="0"/>
                    <a:pt x="39" y="0"/>
                  </a:cubicBezTo>
                  <a:cubicBezTo>
                    <a:pt x="40" y="0"/>
                    <a:pt x="41" y="1"/>
                    <a:pt x="42" y="1"/>
                  </a:cubicBezTo>
                  <a:cubicBezTo>
                    <a:pt x="43" y="1"/>
                    <a:pt x="44" y="1"/>
                    <a:pt x="45" y="1"/>
                  </a:cubicBezTo>
                  <a:lnTo>
                    <a:pt x="45" y="1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2" name="Freeform 48">
              <a:extLst>
                <a:ext uri="{FF2B5EF4-FFF2-40B4-BE49-F238E27FC236}">
                  <a16:creationId xmlns:a16="http://schemas.microsoft.com/office/drawing/2014/main" id="{376B02CE-A339-4958-B73E-FBE4C0AE3332}"/>
                </a:ext>
              </a:extLst>
            </p:cNvPr>
            <p:cNvSpPr>
              <a:spLocks noEditPoints="1"/>
            </p:cNvSpPr>
            <p:nvPr/>
          </p:nvSpPr>
          <p:spPr bwMode="auto">
            <a:xfrm>
              <a:off x="5503" y="2800"/>
              <a:ext cx="102" cy="117"/>
            </a:xfrm>
            <a:custGeom>
              <a:avLst/>
              <a:gdLst>
                <a:gd name="T0" fmla="*/ 71 w 71"/>
                <a:gd name="T1" fmla="*/ 37 h 81"/>
                <a:gd name="T2" fmla="*/ 71 w 71"/>
                <a:gd name="T3" fmla="*/ 37 h 81"/>
                <a:gd name="T4" fmla="*/ 71 w 71"/>
                <a:gd name="T5" fmla="*/ 44 h 81"/>
                <a:gd name="T6" fmla="*/ 13 w 71"/>
                <a:gd name="T7" fmla="*/ 44 h 81"/>
                <a:gd name="T8" fmla="*/ 21 w 71"/>
                <a:gd name="T9" fmla="*/ 63 h 81"/>
                <a:gd name="T10" fmla="*/ 41 w 71"/>
                <a:gd name="T11" fmla="*/ 70 h 81"/>
                <a:gd name="T12" fmla="*/ 55 w 71"/>
                <a:gd name="T13" fmla="*/ 68 h 81"/>
                <a:gd name="T14" fmla="*/ 68 w 71"/>
                <a:gd name="T15" fmla="*/ 63 h 81"/>
                <a:gd name="T16" fmla="*/ 68 w 71"/>
                <a:gd name="T17" fmla="*/ 75 h 81"/>
                <a:gd name="T18" fmla="*/ 54 w 71"/>
                <a:gd name="T19" fmla="*/ 79 h 81"/>
                <a:gd name="T20" fmla="*/ 40 w 71"/>
                <a:gd name="T21" fmla="*/ 81 h 81"/>
                <a:gd name="T22" fmla="*/ 11 w 71"/>
                <a:gd name="T23" fmla="*/ 70 h 81"/>
                <a:gd name="T24" fmla="*/ 0 w 71"/>
                <a:gd name="T25" fmla="*/ 41 h 81"/>
                <a:gd name="T26" fmla="*/ 10 w 71"/>
                <a:gd name="T27" fmla="*/ 12 h 81"/>
                <a:gd name="T28" fmla="*/ 38 w 71"/>
                <a:gd name="T29" fmla="*/ 0 h 81"/>
                <a:gd name="T30" fmla="*/ 62 w 71"/>
                <a:gd name="T31" fmla="*/ 10 h 81"/>
                <a:gd name="T32" fmla="*/ 71 w 71"/>
                <a:gd name="T33" fmla="*/ 37 h 81"/>
                <a:gd name="T34" fmla="*/ 71 w 71"/>
                <a:gd name="T35" fmla="*/ 37 h 81"/>
                <a:gd name="T36" fmla="*/ 58 w 71"/>
                <a:gd name="T37" fmla="*/ 34 h 81"/>
                <a:gd name="T38" fmla="*/ 58 w 71"/>
                <a:gd name="T39" fmla="*/ 34 h 81"/>
                <a:gd name="T40" fmla="*/ 53 w 71"/>
                <a:gd name="T41" fmla="*/ 17 h 81"/>
                <a:gd name="T42" fmla="*/ 38 w 71"/>
                <a:gd name="T43" fmla="*/ 11 h 81"/>
                <a:gd name="T44" fmla="*/ 21 w 71"/>
                <a:gd name="T45" fmla="*/ 17 h 81"/>
                <a:gd name="T46" fmla="*/ 14 w 71"/>
                <a:gd name="T47" fmla="*/ 34 h 81"/>
                <a:gd name="T48" fmla="*/ 58 w 71"/>
                <a:gd name="T49" fmla="*/ 3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1">
                  <a:moveTo>
                    <a:pt x="71" y="37"/>
                  </a:moveTo>
                  <a:lnTo>
                    <a:pt x="71" y="37"/>
                  </a:lnTo>
                  <a:lnTo>
                    <a:pt x="71" y="44"/>
                  </a:lnTo>
                  <a:lnTo>
                    <a:pt x="13" y="44"/>
                  </a:lnTo>
                  <a:cubicBezTo>
                    <a:pt x="14" y="52"/>
                    <a:pt x="16" y="59"/>
                    <a:pt x="21" y="63"/>
                  </a:cubicBezTo>
                  <a:cubicBezTo>
                    <a:pt x="26" y="68"/>
                    <a:pt x="32" y="70"/>
                    <a:pt x="41" y="70"/>
                  </a:cubicBezTo>
                  <a:cubicBezTo>
                    <a:pt x="45" y="70"/>
                    <a:pt x="50" y="70"/>
                    <a:pt x="55" y="68"/>
                  </a:cubicBezTo>
                  <a:cubicBezTo>
                    <a:pt x="59" y="67"/>
                    <a:pt x="64" y="65"/>
                    <a:pt x="68" y="63"/>
                  </a:cubicBezTo>
                  <a:lnTo>
                    <a:pt x="68" y="75"/>
                  </a:lnTo>
                  <a:cubicBezTo>
                    <a:pt x="64" y="77"/>
                    <a:pt x="59" y="78"/>
                    <a:pt x="54" y="79"/>
                  </a:cubicBezTo>
                  <a:cubicBezTo>
                    <a:pt x="49" y="80"/>
                    <a:pt x="45" y="81"/>
                    <a:pt x="40" y="81"/>
                  </a:cubicBezTo>
                  <a:cubicBezTo>
                    <a:pt x="28" y="81"/>
                    <a:pt x="18" y="77"/>
                    <a:pt x="11" y="70"/>
                  </a:cubicBezTo>
                  <a:cubicBezTo>
                    <a:pt x="4" y="63"/>
                    <a:pt x="0" y="53"/>
                    <a:pt x="0" y="41"/>
                  </a:cubicBezTo>
                  <a:cubicBezTo>
                    <a:pt x="0" y="29"/>
                    <a:pt x="4" y="19"/>
                    <a:pt x="10" y="12"/>
                  </a:cubicBezTo>
                  <a:cubicBezTo>
                    <a:pt x="17" y="4"/>
                    <a:pt x="26" y="0"/>
                    <a:pt x="38" y="0"/>
                  </a:cubicBezTo>
                  <a:cubicBezTo>
                    <a:pt x="48" y="0"/>
                    <a:pt x="56" y="4"/>
                    <a:pt x="62" y="10"/>
                  </a:cubicBezTo>
                  <a:cubicBezTo>
                    <a:pt x="68" y="17"/>
                    <a:pt x="71" y="26"/>
                    <a:pt x="71" y="37"/>
                  </a:cubicBezTo>
                  <a:lnTo>
                    <a:pt x="71" y="37"/>
                  </a:lnTo>
                  <a:close/>
                  <a:moveTo>
                    <a:pt x="58" y="34"/>
                  </a:moveTo>
                  <a:lnTo>
                    <a:pt x="58" y="34"/>
                  </a:lnTo>
                  <a:cubicBezTo>
                    <a:pt x="58" y="27"/>
                    <a:pt x="56" y="21"/>
                    <a:pt x="53" y="17"/>
                  </a:cubicBezTo>
                  <a:cubicBezTo>
                    <a:pt x="49" y="13"/>
                    <a:pt x="44" y="11"/>
                    <a:pt x="38" y="11"/>
                  </a:cubicBezTo>
                  <a:cubicBezTo>
                    <a:pt x="31" y="11"/>
                    <a:pt x="25" y="13"/>
                    <a:pt x="21" y="17"/>
                  </a:cubicBezTo>
                  <a:cubicBezTo>
                    <a:pt x="17" y="21"/>
                    <a:pt x="14" y="27"/>
                    <a:pt x="14" y="34"/>
                  </a:cubicBezTo>
                  <a:lnTo>
                    <a:pt x="58" y="3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3" name="Freeform 49">
              <a:extLst>
                <a:ext uri="{FF2B5EF4-FFF2-40B4-BE49-F238E27FC236}">
                  <a16:creationId xmlns:a16="http://schemas.microsoft.com/office/drawing/2014/main" id="{1ACB1073-546E-4D36-8055-D13EA2294B2A}"/>
                </a:ext>
              </a:extLst>
            </p:cNvPr>
            <p:cNvSpPr>
              <a:spLocks/>
            </p:cNvSpPr>
            <p:nvPr/>
          </p:nvSpPr>
          <p:spPr bwMode="auto">
            <a:xfrm>
              <a:off x="5627" y="2800"/>
              <a:ext cx="83" cy="117"/>
            </a:xfrm>
            <a:custGeom>
              <a:avLst/>
              <a:gdLst>
                <a:gd name="T0" fmla="*/ 54 w 58"/>
                <a:gd name="T1" fmla="*/ 5 h 81"/>
                <a:gd name="T2" fmla="*/ 54 w 58"/>
                <a:gd name="T3" fmla="*/ 5 h 81"/>
                <a:gd name="T4" fmla="*/ 54 w 58"/>
                <a:gd name="T5" fmla="*/ 16 h 81"/>
                <a:gd name="T6" fmla="*/ 43 w 58"/>
                <a:gd name="T7" fmla="*/ 12 h 81"/>
                <a:gd name="T8" fmla="*/ 31 w 58"/>
                <a:gd name="T9" fmla="*/ 11 h 81"/>
                <a:gd name="T10" fmla="*/ 17 w 58"/>
                <a:gd name="T11" fmla="*/ 14 h 81"/>
                <a:gd name="T12" fmla="*/ 13 w 58"/>
                <a:gd name="T13" fmla="*/ 22 h 81"/>
                <a:gd name="T14" fmla="*/ 16 w 58"/>
                <a:gd name="T15" fmla="*/ 29 h 81"/>
                <a:gd name="T16" fmla="*/ 30 w 58"/>
                <a:gd name="T17" fmla="*/ 34 h 81"/>
                <a:gd name="T18" fmla="*/ 34 w 58"/>
                <a:gd name="T19" fmla="*/ 35 h 81"/>
                <a:gd name="T20" fmla="*/ 53 w 58"/>
                <a:gd name="T21" fmla="*/ 43 h 81"/>
                <a:gd name="T22" fmla="*/ 58 w 58"/>
                <a:gd name="T23" fmla="*/ 58 h 81"/>
                <a:gd name="T24" fmla="*/ 50 w 58"/>
                <a:gd name="T25" fmla="*/ 75 h 81"/>
                <a:gd name="T26" fmla="*/ 27 w 58"/>
                <a:gd name="T27" fmla="*/ 81 h 81"/>
                <a:gd name="T28" fmla="*/ 14 w 58"/>
                <a:gd name="T29" fmla="*/ 80 h 81"/>
                <a:gd name="T30" fmla="*/ 0 w 58"/>
                <a:gd name="T31" fmla="*/ 76 h 81"/>
                <a:gd name="T32" fmla="*/ 0 w 58"/>
                <a:gd name="T33" fmla="*/ 63 h 81"/>
                <a:gd name="T34" fmla="*/ 14 w 58"/>
                <a:gd name="T35" fmla="*/ 69 h 81"/>
                <a:gd name="T36" fmla="*/ 27 w 58"/>
                <a:gd name="T37" fmla="*/ 70 h 81"/>
                <a:gd name="T38" fmla="*/ 41 w 58"/>
                <a:gd name="T39" fmla="*/ 67 h 81"/>
                <a:gd name="T40" fmla="*/ 46 w 58"/>
                <a:gd name="T41" fmla="*/ 59 h 81"/>
                <a:gd name="T42" fmla="*/ 42 w 58"/>
                <a:gd name="T43" fmla="*/ 51 h 81"/>
                <a:gd name="T44" fmla="*/ 27 w 58"/>
                <a:gd name="T45" fmla="*/ 46 h 81"/>
                <a:gd name="T46" fmla="*/ 23 w 58"/>
                <a:gd name="T47" fmla="*/ 45 h 81"/>
                <a:gd name="T48" fmla="*/ 6 w 58"/>
                <a:gd name="T49" fmla="*/ 37 h 81"/>
                <a:gd name="T50" fmla="*/ 1 w 58"/>
                <a:gd name="T51" fmla="*/ 23 h 81"/>
                <a:gd name="T52" fmla="*/ 8 w 58"/>
                <a:gd name="T53" fmla="*/ 6 h 81"/>
                <a:gd name="T54" fmla="*/ 30 w 58"/>
                <a:gd name="T55" fmla="*/ 0 h 81"/>
                <a:gd name="T56" fmla="*/ 43 w 58"/>
                <a:gd name="T57" fmla="*/ 1 h 81"/>
                <a:gd name="T58" fmla="*/ 54 w 58"/>
                <a:gd name="T59" fmla="*/ 5 h 81"/>
                <a:gd name="T60" fmla="*/ 54 w 58"/>
                <a:gd name="T61"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1">
                  <a:moveTo>
                    <a:pt x="54" y="5"/>
                  </a:moveTo>
                  <a:lnTo>
                    <a:pt x="54" y="5"/>
                  </a:lnTo>
                  <a:lnTo>
                    <a:pt x="54" y="16"/>
                  </a:lnTo>
                  <a:cubicBezTo>
                    <a:pt x="51" y="15"/>
                    <a:pt x="47" y="13"/>
                    <a:pt x="43" y="12"/>
                  </a:cubicBezTo>
                  <a:cubicBezTo>
                    <a:pt x="39" y="11"/>
                    <a:pt x="36" y="11"/>
                    <a:pt x="31" y="11"/>
                  </a:cubicBezTo>
                  <a:cubicBezTo>
                    <a:pt x="25" y="11"/>
                    <a:pt x="21" y="12"/>
                    <a:pt x="17" y="14"/>
                  </a:cubicBezTo>
                  <a:cubicBezTo>
                    <a:pt x="14" y="16"/>
                    <a:pt x="13" y="19"/>
                    <a:pt x="13" y="22"/>
                  </a:cubicBezTo>
                  <a:cubicBezTo>
                    <a:pt x="13" y="25"/>
                    <a:pt x="14" y="28"/>
                    <a:pt x="16" y="29"/>
                  </a:cubicBezTo>
                  <a:cubicBezTo>
                    <a:pt x="18" y="31"/>
                    <a:pt x="23" y="33"/>
                    <a:pt x="30" y="34"/>
                  </a:cubicBezTo>
                  <a:lnTo>
                    <a:pt x="34" y="35"/>
                  </a:lnTo>
                  <a:cubicBezTo>
                    <a:pt x="43" y="37"/>
                    <a:pt x="49" y="40"/>
                    <a:pt x="53" y="43"/>
                  </a:cubicBezTo>
                  <a:cubicBezTo>
                    <a:pt x="57" y="47"/>
                    <a:pt x="58" y="52"/>
                    <a:pt x="58" y="58"/>
                  </a:cubicBezTo>
                  <a:cubicBezTo>
                    <a:pt x="58" y="65"/>
                    <a:pt x="56" y="70"/>
                    <a:pt x="50" y="75"/>
                  </a:cubicBezTo>
                  <a:cubicBezTo>
                    <a:pt x="44" y="79"/>
                    <a:pt x="37" y="81"/>
                    <a:pt x="27" y="81"/>
                  </a:cubicBezTo>
                  <a:cubicBezTo>
                    <a:pt x="23" y="81"/>
                    <a:pt x="19" y="80"/>
                    <a:pt x="14" y="80"/>
                  </a:cubicBezTo>
                  <a:cubicBezTo>
                    <a:pt x="10" y="79"/>
                    <a:pt x="5" y="78"/>
                    <a:pt x="0" y="76"/>
                  </a:cubicBezTo>
                  <a:lnTo>
                    <a:pt x="0" y="63"/>
                  </a:lnTo>
                  <a:cubicBezTo>
                    <a:pt x="5" y="65"/>
                    <a:pt x="9" y="67"/>
                    <a:pt x="14" y="69"/>
                  </a:cubicBezTo>
                  <a:cubicBezTo>
                    <a:pt x="18" y="70"/>
                    <a:pt x="23" y="70"/>
                    <a:pt x="27" y="70"/>
                  </a:cubicBezTo>
                  <a:cubicBezTo>
                    <a:pt x="33" y="70"/>
                    <a:pt x="38" y="69"/>
                    <a:pt x="41" y="67"/>
                  </a:cubicBezTo>
                  <a:cubicBezTo>
                    <a:pt x="44" y="65"/>
                    <a:pt x="46" y="62"/>
                    <a:pt x="46" y="59"/>
                  </a:cubicBezTo>
                  <a:cubicBezTo>
                    <a:pt x="46" y="55"/>
                    <a:pt x="44" y="53"/>
                    <a:pt x="42" y="51"/>
                  </a:cubicBezTo>
                  <a:cubicBezTo>
                    <a:pt x="40" y="49"/>
                    <a:pt x="35" y="47"/>
                    <a:pt x="27" y="46"/>
                  </a:cubicBezTo>
                  <a:lnTo>
                    <a:pt x="23" y="45"/>
                  </a:lnTo>
                  <a:cubicBezTo>
                    <a:pt x="15" y="43"/>
                    <a:pt x="9" y="40"/>
                    <a:pt x="6" y="37"/>
                  </a:cubicBezTo>
                  <a:cubicBezTo>
                    <a:pt x="2" y="34"/>
                    <a:pt x="1" y="29"/>
                    <a:pt x="1" y="23"/>
                  </a:cubicBezTo>
                  <a:cubicBezTo>
                    <a:pt x="1" y="16"/>
                    <a:pt x="3" y="10"/>
                    <a:pt x="8" y="6"/>
                  </a:cubicBezTo>
                  <a:cubicBezTo>
                    <a:pt x="13" y="2"/>
                    <a:pt x="21" y="0"/>
                    <a:pt x="30" y="0"/>
                  </a:cubicBezTo>
                  <a:cubicBezTo>
                    <a:pt x="35" y="0"/>
                    <a:pt x="39" y="1"/>
                    <a:pt x="43" y="1"/>
                  </a:cubicBezTo>
                  <a:cubicBezTo>
                    <a:pt x="47" y="2"/>
                    <a:pt x="51" y="3"/>
                    <a:pt x="54" y="5"/>
                  </a:cubicBezTo>
                  <a:lnTo>
                    <a:pt x="54" y="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4" name="Freeform 50">
              <a:extLst>
                <a:ext uri="{FF2B5EF4-FFF2-40B4-BE49-F238E27FC236}">
                  <a16:creationId xmlns:a16="http://schemas.microsoft.com/office/drawing/2014/main" id="{2D88BFF0-D601-40EE-9D73-1180C41C3ABC}"/>
                </a:ext>
              </a:extLst>
            </p:cNvPr>
            <p:cNvSpPr>
              <a:spLocks/>
            </p:cNvSpPr>
            <p:nvPr/>
          </p:nvSpPr>
          <p:spPr bwMode="auto">
            <a:xfrm>
              <a:off x="5731" y="2800"/>
              <a:ext cx="83" cy="117"/>
            </a:xfrm>
            <a:custGeom>
              <a:avLst/>
              <a:gdLst>
                <a:gd name="T0" fmla="*/ 54 w 58"/>
                <a:gd name="T1" fmla="*/ 5 h 81"/>
                <a:gd name="T2" fmla="*/ 54 w 58"/>
                <a:gd name="T3" fmla="*/ 5 h 81"/>
                <a:gd name="T4" fmla="*/ 54 w 58"/>
                <a:gd name="T5" fmla="*/ 16 h 81"/>
                <a:gd name="T6" fmla="*/ 43 w 58"/>
                <a:gd name="T7" fmla="*/ 12 h 81"/>
                <a:gd name="T8" fmla="*/ 31 w 58"/>
                <a:gd name="T9" fmla="*/ 11 h 81"/>
                <a:gd name="T10" fmla="*/ 17 w 58"/>
                <a:gd name="T11" fmla="*/ 14 h 81"/>
                <a:gd name="T12" fmla="*/ 12 w 58"/>
                <a:gd name="T13" fmla="*/ 22 h 81"/>
                <a:gd name="T14" fmla="*/ 16 w 58"/>
                <a:gd name="T15" fmla="*/ 29 h 81"/>
                <a:gd name="T16" fmla="*/ 29 w 58"/>
                <a:gd name="T17" fmla="*/ 34 h 81"/>
                <a:gd name="T18" fmla="*/ 34 w 58"/>
                <a:gd name="T19" fmla="*/ 35 h 81"/>
                <a:gd name="T20" fmla="*/ 53 w 58"/>
                <a:gd name="T21" fmla="*/ 43 h 81"/>
                <a:gd name="T22" fmla="*/ 58 w 58"/>
                <a:gd name="T23" fmla="*/ 58 h 81"/>
                <a:gd name="T24" fmla="*/ 50 w 58"/>
                <a:gd name="T25" fmla="*/ 75 h 81"/>
                <a:gd name="T26" fmla="*/ 27 w 58"/>
                <a:gd name="T27" fmla="*/ 81 h 81"/>
                <a:gd name="T28" fmla="*/ 14 w 58"/>
                <a:gd name="T29" fmla="*/ 80 h 81"/>
                <a:gd name="T30" fmla="*/ 0 w 58"/>
                <a:gd name="T31" fmla="*/ 76 h 81"/>
                <a:gd name="T32" fmla="*/ 0 w 58"/>
                <a:gd name="T33" fmla="*/ 63 h 81"/>
                <a:gd name="T34" fmla="*/ 13 w 58"/>
                <a:gd name="T35" fmla="*/ 69 h 81"/>
                <a:gd name="T36" fmla="*/ 27 w 58"/>
                <a:gd name="T37" fmla="*/ 70 h 81"/>
                <a:gd name="T38" fmla="*/ 41 w 58"/>
                <a:gd name="T39" fmla="*/ 67 h 81"/>
                <a:gd name="T40" fmla="*/ 45 w 58"/>
                <a:gd name="T41" fmla="*/ 59 h 81"/>
                <a:gd name="T42" fmla="*/ 42 w 58"/>
                <a:gd name="T43" fmla="*/ 51 h 81"/>
                <a:gd name="T44" fmla="*/ 27 w 58"/>
                <a:gd name="T45" fmla="*/ 46 h 81"/>
                <a:gd name="T46" fmla="*/ 22 w 58"/>
                <a:gd name="T47" fmla="*/ 45 h 81"/>
                <a:gd name="T48" fmla="*/ 6 w 58"/>
                <a:gd name="T49" fmla="*/ 37 h 81"/>
                <a:gd name="T50" fmla="*/ 0 w 58"/>
                <a:gd name="T51" fmla="*/ 23 h 81"/>
                <a:gd name="T52" fmla="*/ 8 w 58"/>
                <a:gd name="T53" fmla="*/ 6 h 81"/>
                <a:gd name="T54" fmla="*/ 30 w 58"/>
                <a:gd name="T55" fmla="*/ 0 h 81"/>
                <a:gd name="T56" fmla="*/ 43 w 58"/>
                <a:gd name="T57" fmla="*/ 1 h 81"/>
                <a:gd name="T58" fmla="*/ 54 w 58"/>
                <a:gd name="T59" fmla="*/ 5 h 81"/>
                <a:gd name="T60" fmla="*/ 54 w 58"/>
                <a:gd name="T61"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1">
                  <a:moveTo>
                    <a:pt x="54" y="5"/>
                  </a:moveTo>
                  <a:lnTo>
                    <a:pt x="54" y="5"/>
                  </a:lnTo>
                  <a:lnTo>
                    <a:pt x="54" y="16"/>
                  </a:lnTo>
                  <a:cubicBezTo>
                    <a:pt x="51" y="15"/>
                    <a:pt x="47" y="13"/>
                    <a:pt x="43" y="12"/>
                  </a:cubicBezTo>
                  <a:cubicBezTo>
                    <a:pt x="39" y="11"/>
                    <a:pt x="35" y="11"/>
                    <a:pt x="31" y="11"/>
                  </a:cubicBezTo>
                  <a:cubicBezTo>
                    <a:pt x="25" y="11"/>
                    <a:pt x="20" y="12"/>
                    <a:pt x="17" y="14"/>
                  </a:cubicBezTo>
                  <a:cubicBezTo>
                    <a:pt x="14" y="16"/>
                    <a:pt x="12" y="19"/>
                    <a:pt x="12" y="22"/>
                  </a:cubicBezTo>
                  <a:cubicBezTo>
                    <a:pt x="12" y="25"/>
                    <a:pt x="14" y="28"/>
                    <a:pt x="16" y="29"/>
                  </a:cubicBezTo>
                  <a:cubicBezTo>
                    <a:pt x="18" y="31"/>
                    <a:pt x="23" y="33"/>
                    <a:pt x="29" y="34"/>
                  </a:cubicBezTo>
                  <a:lnTo>
                    <a:pt x="34" y="35"/>
                  </a:lnTo>
                  <a:cubicBezTo>
                    <a:pt x="42" y="37"/>
                    <a:pt x="49" y="40"/>
                    <a:pt x="53" y="43"/>
                  </a:cubicBezTo>
                  <a:cubicBezTo>
                    <a:pt x="56" y="47"/>
                    <a:pt x="58" y="52"/>
                    <a:pt x="58" y="58"/>
                  </a:cubicBezTo>
                  <a:cubicBezTo>
                    <a:pt x="58" y="65"/>
                    <a:pt x="55" y="70"/>
                    <a:pt x="50" y="75"/>
                  </a:cubicBezTo>
                  <a:cubicBezTo>
                    <a:pt x="44" y="79"/>
                    <a:pt x="36" y="81"/>
                    <a:pt x="27" y="81"/>
                  </a:cubicBezTo>
                  <a:cubicBezTo>
                    <a:pt x="23" y="81"/>
                    <a:pt x="18" y="80"/>
                    <a:pt x="14" y="80"/>
                  </a:cubicBezTo>
                  <a:cubicBezTo>
                    <a:pt x="9" y="79"/>
                    <a:pt x="5" y="78"/>
                    <a:pt x="0" y="76"/>
                  </a:cubicBezTo>
                  <a:lnTo>
                    <a:pt x="0" y="63"/>
                  </a:lnTo>
                  <a:cubicBezTo>
                    <a:pt x="4" y="65"/>
                    <a:pt x="9" y="67"/>
                    <a:pt x="13" y="69"/>
                  </a:cubicBezTo>
                  <a:cubicBezTo>
                    <a:pt x="18" y="70"/>
                    <a:pt x="22" y="70"/>
                    <a:pt x="27" y="70"/>
                  </a:cubicBezTo>
                  <a:cubicBezTo>
                    <a:pt x="33" y="70"/>
                    <a:pt x="37" y="69"/>
                    <a:pt x="41" y="67"/>
                  </a:cubicBezTo>
                  <a:cubicBezTo>
                    <a:pt x="44" y="65"/>
                    <a:pt x="45" y="62"/>
                    <a:pt x="45" y="59"/>
                  </a:cubicBezTo>
                  <a:cubicBezTo>
                    <a:pt x="45" y="55"/>
                    <a:pt x="44" y="53"/>
                    <a:pt x="42" y="51"/>
                  </a:cubicBezTo>
                  <a:cubicBezTo>
                    <a:pt x="40" y="49"/>
                    <a:pt x="35" y="47"/>
                    <a:pt x="27" y="46"/>
                  </a:cubicBezTo>
                  <a:lnTo>
                    <a:pt x="22" y="45"/>
                  </a:lnTo>
                  <a:cubicBezTo>
                    <a:pt x="15" y="43"/>
                    <a:pt x="9" y="40"/>
                    <a:pt x="6" y="37"/>
                  </a:cubicBezTo>
                  <a:cubicBezTo>
                    <a:pt x="2" y="34"/>
                    <a:pt x="0" y="29"/>
                    <a:pt x="0" y="23"/>
                  </a:cubicBezTo>
                  <a:cubicBezTo>
                    <a:pt x="0" y="16"/>
                    <a:pt x="3" y="10"/>
                    <a:pt x="8" y="6"/>
                  </a:cubicBezTo>
                  <a:cubicBezTo>
                    <a:pt x="13" y="2"/>
                    <a:pt x="20" y="0"/>
                    <a:pt x="30" y="0"/>
                  </a:cubicBezTo>
                  <a:cubicBezTo>
                    <a:pt x="34" y="0"/>
                    <a:pt x="39" y="1"/>
                    <a:pt x="43" y="1"/>
                  </a:cubicBezTo>
                  <a:cubicBezTo>
                    <a:pt x="47" y="2"/>
                    <a:pt x="51" y="3"/>
                    <a:pt x="54" y="5"/>
                  </a:cubicBezTo>
                  <a:lnTo>
                    <a:pt x="54" y="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5" name="Freeform 51">
              <a:extLst>
                <a:ext uri="{FF2B5EF4-FFF2-40B4-BE49-F238E27FC236}">
                  <a16:creationId xmlns:a16="http://schemas.microsoft.com/office/drawing/2014/main" id="{7A58861D-485D-4AA1-8AC1-A489105BF1C7}"/>
                </a:ext>
              </a:extLst>
            </p:cNvPr>
            <p:cNvSpPr>
              <a:spLocks noEditPoints="1"/>
            </p:cNvSpPr>
            <p:nvPr/>
          </p:nvSpPr>
          <p:spPr bwMode="auto">
            <a:xfrm>
              <a:off x="5120" y="3019"/>
              <a:ext cx="95" cy="148"/>
            </a:xfrm>
            <a:custGeom>
              <a:avLst/>
              <a:gdLst>
                <a:gd name="T0" fmla="*/ 14 w 66"/>
                <a:gd name="T1" fmla="*/ 11 h 102"/>
                <a:gd name="T2" fmla="*/ 14 w 66"/>
                <a:gd name="T3" fmla="*/ 11 h 102"/>
                <a:gd name="T4" fmla="*/ 14 w 66"/>
                <a:gd name="T5" fmla="*/ 50 h 102"/>
                <a:gd name="T6" fmla="*/ 31 w 66"/>
                <a:gd name="T7" fmla="*/ 50 h 102"/>
                <a:gd name="T8" fmla="*/ 46 w 66"/>
                <a:gd name="T9" fmla="*/ 45 h 102"/>
                <a:gd name="T10" fmla="*/ 51 w 66"/>
                <a:gd name="T11" fmla="*/ 30 h 102"/>
                <a:gd name="T12" fmla="*/ 46 w 66"/>
                <a:gd name="T13" fmla="*/ 16 h 102"/>
                <a:gd name="T14" fmla="*/ 31 w 66"/>
                <a:gd name="T15" fmla="*/ 11 h 102"/>
                <a:gd name="T16" fmla="*/ 14 w 66"/>
                <a:gd name="T17" fmla="*/ 11 h 102"/>
                <a:gd name="T18" fmla="*/ 0 w 66"/>
                <a:gd name="T19" fmla="*/ 0 h 102"/>
                <a:gd name="T20" fmla="*/ 0 w 66"/>
                <a:gd name="T21" fmla="*/ 0 h 102"/>
                <a:gd name="T22" fmla="*/ 31 w 66"/>
                <a:gd name="T23" fmla="*/ 0 h 102"/>
                <a:gd name="T24" fmla="*/ 57 w 66"/>
                <a:gd name="T25" fmla="*/ 8 h 102"/>
                <a:gd name="T26" fmla="*/ 66 w 66"/>
                <a:gd name="T27" fmla="*/ 30 h 102"/>
                <a:gd name="T28" fmla="*/ 57 w 66"/>
                <a:gd name="T29" fmla="*/ 53 h 102"/>
                <a:gd name="T30" fmla="*/ 31 w 66"/>
                <a:gd name="T31" fmla="*/ 61 h 102"/>
                <a:gd name="T32" fmla="*/ 14 w 66"/>
                <a:gd name="T33" fmla="*/ 61 h 102"/>
                <a:gd name="T34" fmla="*/ 14 w 66"/>
                <a:gd name="T35" fmla="*/ 102 h 102"/>
                <a:gd name="T36" fmla="*/ 0 w 66"/>
                <a:gd name="T37" fmla="*/ 102 h 102"/>
                <a:gd name="T38" fmla="*/ 0 w 66"/>
                <a:gd name="T3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 h="102">
                  <a:moveTo>
                    <a:pt x="14" y="11"/>
                  </a:moveTo>
                  <a:lnTo>
                    <a:pt x="14" y="11"/>
                  </a:lnTo>
                  <a:lnTo>
                    <a:pt x="14" y="50"/>
                  </a:lnTo>
                  <a:lnTo>
                    <a:pt x="31" y="50"/>
                  </a:lnTo>
                  <a:cubicBezTo>
                    <a:pt x="37" y="50"/>
                    <a:pt x="42" y="48"/>
                    <a:pt x="46" y="45"/>
                  </a:cubicBezTo>
                  <a:cubicBezTo>
                    <a:pt x="49" y="41"/>
                    <a:pt x="51" y="37"/>
                    <a:pt x="51" y="30"/>
                  </a:cubicBezTo>
                  <a:cubicBezTo>
                    <a:pt x="51" y="24"/>
                    <a:pt x="49" y="20"/>
                    <a:pt x="46" y="16"/>
                  </a:cubicBezTo>
                  <a:cubicBezTo>
                    <a:pt x="42" y="13"/>
                    <a:pt x="37" y="11"/>
                    <a:pt x="31" y="11"/>
                  </a:cubicBezTo>
                  <a:lnTo>
                    <a:pt x="14" y="11"/>
                  </a:lnTo>
                  <a:close/>
                  <a:moveTo>
                    <a:pt x="0" y="0"/>
                  </a:moveTo>
                  <a:lnTo>
                    <a:pt x="0" y="0"/>
                  </a:lnTo>
                  <a:lnTo>
                    <a:pt x="31" y="0"/>
                  </a:lnTo>
                  <a:cubicBezTo>
                    <a:pt x="42" y="0"/>
                    <a:pt x="51" y="3"/>
                    <a:pt x="57" y="8"/>
                  </a:cubicBezTo>
                  <a:cubicBezTo>
                    <a:pt x="63" y="13"/>
                    <a:pt x="66" y="20"/>
                    <a:pt x="66" y="30"/>
                  </a:cubicBezTo>
                  <a:cubicBezTo>
                    <a:pt x="66" y="41"/>
                    <a:pt x="63" y="48"/>
                    <a:pt x="57" y="53"/>
                  </a:cubicBezTo>
                  <a:cubicBezTo>
                    <a:pt x="51" y="58"/>
                    <a:pt x="42" y="61"/>
                    <a:pt x="31" y="61"/>
                  </a:cubicBezTo>
                  <a:lnTo>
                    <a:pt x="14" y="61"/>
                  </a:lnTo>
                  <a:lnTo>
                    <a:pt x="14"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6" name="Freeform 52">
              <a:extLst>
                <a:ext uri="{FF2B5EF4-FFF2-40B4-BE49-F238E27FC236}">
                  <a16:creationId xmlns:a16="http://schemas.microsoft.com/office/drawing/2014/main" id="{3F4069C6-64B7-4E0C-B51E-5537048D5412}"/>
                </a:ext>
              </a:extLst>
            </p:cNvPr>
            <p:cNvSpPr>
              <a:spLocks noEditPoints="1"/>
            </p:cNvSpPr>
            <p:nvPr/>
          </p:nvSpPr>
          <p:spPr bwMode="auto">
            <a:xfrm>
              <a:off x="5237" y="3014"/>
              <a:ext cx="17" cy="153"/>
            </a:xfrm>
            <a:custGeom>
              <a:avLst/>
              <a:gdLst>
                <a:gd name="T0" fmla="*/ 0 w 12"/>
                <a:gd name="T1" fmla="*/ 29 h 106"/>
                <a:gd name="T2" fmla="*/ 0 w 12"/>
                <a:gd name="T3" fmla="*/ 29 h 106"/>
                <a:gd name="T4" fmla="*/ 12 w 12"/>
                <a:gd name="T5" fmla="*/ 29 h 106"/>
                <a:gd name="T6" fmla="*/ 12 w 12"/>
                <a:gd name="T7" fmla="*/ 106 h 106"/>
                <a:gd name="T8" fmla="*/ 0 w 12"/>
                <a:gd name="T9" fmla="*/ 106 h 106"/>
                <a:gd name="T10" fmla="*/ 0 w 12"/>
                <a:gd name="T11" fmla="*/ 29 h 106"/>
                <a:gd name="T12" fmla="*/ 0 w 12"/>
                <a:gd name="T13" fmla="*/ 0 h 106"/>
                <a:gd name="T14" fmla="*/ 0 w 12"/>
                <a:gd name="T15" fmla="*/ 0 h 106"/>
                <a:gd name="T16" fmla="*/ 12 w 12"/>
                <a:gd name="T17" fmla="*/ 0 h 106"/>
                <a:gd name="T18" fmla="*/ 12 w 12"/>
                <a:gd name="T19" fmla="*/ 16 h 106"/>
                <a:gd name="T20" fmla="*/ 0 w 12"/>
                <a:gd name="T21" fmla="*/ 16 h 106"/>
                <a:gd name="T22" fmla="*/ 0 w 12"/>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06">
                  <a:moveTo>
                    <a:pt x="0" y="29"/>
                  </a:moveTo>
                  <a:lnTo>
                    <a:pt x="0" y="29"/>
                  </a:lnTo>
                  <a:lnTo>
                    <a:pt x="12" y="29"/>
                  </a:lnTo>
                  <a:lnTo>
                    <a:pt x="12" y="106"/>
                  </a:lnTo>
                  <a:lnTo>
                    <a:pt x="0" y="106"/>
                  </a:lnTo>
                  <a:lnTo>
                    <a:pt x="0" y="29"/>
                  </a:lnTo>
                  <a:close/>
                  <a:moveTo>
                    <a:pt x="0" y="0"/>
                  </a:moveTo>
                  <a:lnTo>
                    <a:pt x="0" y="0"/>
                  </a:lnTo>
                  <a:lnTo>
                    <a:pt x="12" y="0"/>
                  </a:lnTo>
                  <a:lnTo>
                    <a:pt x="12" y="16"/>
                  </a:lnTo>
                  <a:lnTo>
                    <a:pt x="0" y="1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7" name="Freeform 53">
              <a:extLst>
                <a:ext uri="{FF2B5EF4-FFF2-40B4-BE49-F238E27FC236}">
                  <a16:creationId xmlns:a16="http://schemas.microsoft.com/office/drawing/2014/main" id="{23F7AD99-D300-4CB2-9F66-36050402301E}"/>
                </a:ext>
              </a:extLst>
            </p:cNvPr>
            <p:cNvSpPr>
              <a:spLocks noEditPoints="1"/>
            </p:cNvSpPr>
            <p:nvPr/>
          </p:nvSpPr>
          <p:spPr bwMode="auto">
            <a:xfrm>
              <a:off x="5291" y="3054"/>
              <a:ext cx="98" cy="155"/>
            </a:xfrm>
            <a:custGeom>
              <a:avLst/>
              <a:gdLst>
                <a:gd name="T0" fmla="*/ 12 w 68"/>
                <a:gd name="T1" fmla="*/ 67 h 107"/>
                <a:gd name="T2" fmla="*/ 12 w 68"/>
                <a:gd name="T3" fmla="*/ 67 h 107"/>
                <a:gd name="T4" fmla="*/ 12 w 68"/>
                <a:gd name="T5" fmla="*/ 107 h 107"/>
                <a:gd name="T6" fmla="*/ 0 w 68"/>
                <a:gd name="T7" fmla="*/ 107 h 107"/>
                <a:gd name="T8" fmla="*/ 0 w 68"/>
                <a:gd name="T9" fmla="*/ 1 h 107"/>
                <a:gd name="T10" fmla="*/ 12 w 68"/>
                <a:gd name="T11" fmla="*/ 1 h 107"/>
                <a:gd name="T12" fmla="*/ 12 w 68"/>
                <a:gd name="T13" fmla="*/ 13 h 107"/>
                <a:gd name="T14" fmla="*/ 22 w 68"/>
                <a:gd name="T15" fmla="*/ 3 h 107"/>
                <a:gd name="T16" fmla="*/ 37 w 68"/>
                <a:gd name="T17" fmla="*/ 0 h 107"/>
                <a:gd name="T18" fmla="*/ 60 w 68"/>
                <a:gd name="T19" fmla="*/ 11 h 107"/>
                <a:gd name="T20" fmla="*/ 68 w 68"/>
                <a:gd name="T21" fmla="*/ 40 h 107"/>
                <a:gd name="T22" fmla="*/ 60 w 68"/>
                <a:gd name="T23" fmla="*/ 69 h 107"/>
                <a:gd name="T24" fmla="*/ 37 w 68"/>
                <a:gd name="T25" fmla="*/ 80 h 107"/>
                <a:gd name="T26" fmla="*/ 22 w 68"/>
                <a:gd name="T27" fmla="*/ 77 h 107"/>
                <a:gd name="T28" fmla="*/ 12 w 68"/>
                <a:gd name="T29" fmla="*/ 67 h 107"/>
                <a:gd name="T30" fmla="*/ 12 w 68"/>
                <a:gd name="T31" fmla="*/ 67 h 107"/>
                <a:gd name="T32" fmla="*/ 55 w 68"/>
                <a:gd name="T33" fmla="*/ 40 h 107"/>
                <a:gd name="T34" fmla="*/ 55 w 68"/>
                <a:gd name="T35" fmla="*/ 40 h 107"/>
                <a:gd name="T36" fmla="*/ 50 w 68"/>
                <a:gd name="T37" fmla="*/ 18 h 107"/>
                <a:gd name="T38" fmla="*/ 34 w 68"/>
                <a:gd name="T39" fmla="*/ 10 h 107"/>
                <a:gd name="T40" fmla="*/ 18 w 68"/>
                <a:gd name="T41" fmla="*/ 18 h 107"/>
                <a:gd name="T42" fmla="*/ 12 w 68"/>
                <a:gd name="T43" fmla="*/ 40 h 107"/>
                <a:gd name="T44" fmla="*/ 18 w 68"/>
                <a:gd name="T45" fmla="*/ 62 h 107"/>
                <a:gd name="T46" fmla="*/ 34 w 68"/>
                <a:gd name="T47" fmla="*/ 69 h 107"/>
                <a:gd name="T48" fmla="*/ 50 w 68"/>
                <a:gd name="T49" fmla="*/ 62 h 107"/>
                <a:gd name="T50" fmla="*/ 55 w 68"/>
                <a:gd name="T51" fmla="*/ 40 h 107"/>
                <a:gd name="T52" fmla="*/ 55 w 68"/>
                <a:gd name="T53" fmla="*/ 4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07">
                  <a:moveTo>
                    <a:pt x="12" y="67"/>
                  </a:moveTo>
                  <a:lnTo>
                    <a:pt x="12" y="67"/>
                  </a:lnTo>
                  <a:lnTo>
                    <a:pt x="12" y="107"/>
                  </a:lnTo>
                  <a:lnTo>
                    <a:pt x="0" y="107"/>
                  </a:lnTo>
                  <a:lnTo>
                    <a:pt x="0" y="1"/>
                  </a:lnTo>
                  <a:lnTo>
                    <a:pt x="12" y="1"/>
                  </a:lnTo>
                  <a:lnTo>
                    <a:pt x="12" y="13"/>
                  </a:lnTo>
                  <a:cubicBezTo>
                    <a:pt x="15" y="9"/>
                    <a:pt x="18" y="5"/>
                    <a:pt x="22" y="3"/>
                  </a:cubicBezTo>
                  <a:cubicBezTo>
                    <a:pt x="27" y="1"/>
                    <a:pt x="31" y="0"/>
                    <a:pt x="37" y="0"/>
                  </a:cubicBezTo>
                  <a:cubicBezTo>
                    <a:pt x="46" y="0"/>
                    <a:pt x="54" y="3"/>
                    <a:pt x="60" y="11"/>
                  </a:cubicBezTo>
                  <a:cubicBezTo>
                    <a:pt x="65" y="18"/>
                    <a:pt x="68" y="28"/>
                    <a:pt x="68" y="40"/>
                  </a:cubicBezTo>
                  <a:cubicBezTo>
                    <a:pt x="68" y="52"/>
                    <a:pt x="65" y="62"/>
                    <a:pt x="60" y="69"/>
                  </a:cubicBezTo>
                  <a:cubicBezTo>
                    <a:pt x="54" y="76"/>
                    <a:pt x="46" y="80"/>
                    <a:pt x="37" y="80"/>
                  </a:cubicBezTo>
                  <a:cubicBezTo>
                    <a:pt x="31" y="80"/>
                    <a:pt x="27" y="79"/>
                    <a:pt x="22" y="77"/>
                  </a:cubicBezTo>
                  <a:cubicBezTo>
                    <a:pt x="18" y="74"/>
                    <a:pt x="15" y="71"/>
                    <a:pt x="12" y="67"/>
                  </a:cubicBezTo>
                  <a:lnTo>
                    <a:pt x="12" y="67"/>
                  </a:lnTo>
                  <a:close/>
                  <a:moveTo>
                    <a:pt x="55" y="40"/>
                  </a:moveTo>
                  <a:lnTo>
                    <a:pt x="55" y="40"/>
                  </a:lnTo>
                  <a:cubicBezTo>
                    <a:pt x="55" y="31"/>
                    <a:pt x="53" y="23"/>
                    <a:pt x="50" y="18"/>
                  </a:cubicBezTo>
                  <a:cubicBezTo>
                    <a:pt x="46" y="13"/>
                    <a:pt x="40" y="10"/>
                    <a:pt x="34" y="10"/>
                  </a:cubicBezTo>
                  <a:cubicBezTo>
                    <a:pt x="27" y="10"/>
                    <a:pt x="22" y="13"/>
                    <a:pt x="18" y="18"/>
                  </a:cubicBezTo>
                  <a:cubicBezTo>
                    <a:pt x="14" y="23"/>
                    <a:pt x="12" y="31"/>
                    <a:pt x="12" y="40"/>
                  </a:cubicBezTo>
                  <a:cubicBezTo>
                    <a:pt x="12" y="49"/>
                    <a:pt x="14" y="56"/>
                    <a:pt x="18" y="62"/>
                  </a:cubicBezTo>
                  <a:cubicBezTo>
                    <a:pt x="22" y="67"/>
                    <a:pt x="27" y="69"/>
                    <a:pt x="34" y="69"/>
                  </a:cubicBezTo>
                  <a:cubicBezTo>
                    <a:pt x="40" y="69"/>
                    <a:pt x="46" y="67"/>
                    <a:pt x="50" y="62"/>
                  </a:cubicBezTo>
                  <a:cubicBezTo>
                    <a:pt x="53" y="56"/>
                    <a:pt x="55" y="49"/>
                    <a:pt x="55" y="40"/>
                  </a:cubicBezTo>
                  <a:lnTo>
                    <a:pt x="55" y="4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8" name="Freeform 54">
              <a:extLst>
                <a:ext uri="{FF2B5EF4-FFF2-40B4-BE49-F238E27FC236}">
                  <a16:creationId xmlns:a16="http://schemas.microsoft.com/office/drawing/2014/main" id="{3C1CE559-353E-497A-9884-55F2B3B8FE50}"/>
                </a:ext>
              </a:extLst>
            </p:cNvPr>
            <p:cNvSpPr>
              <a:spLocks noEditPoints="1"/>
            </p:cNvSpPr>
            <p:nvPr/>
          </p:nvSpPr>
          <p:spPr bwMode="auto">
            <a:xfrm>
              <a:off x="5412" y="3054"/>
              <a:ext cx="100" cy="116"/>
            </a:xfrm>
            <a:custGeom>
              <a:avLst/>
              <a:gdLst>
                <a:gd name="T0" fmla="*/ 70 w 70"/>
                <a:gd name="T1" fmla="*/ 37 h 80"/>
                <a:gd name="T2" fmla="*/ 70 w 70"/>
                <a:gd name="T3" fmla="*/ 37 h 80"/>
                <a:gd name="T4" fmla="*/ 70 w 70"/>
                <a:gd name="T5" fmla="*/ 43 h 80"/>
                <a:gd name="T6" fmla="*/ 13 w 70"/>
                <a:gd name="T7" fmla="*/ 43 h 80"/>
                <a:gd name="T8" fmla="*/ 20 w 70"/>
                <a:gd name="T9" fmla="*/ 63 h 80"/>
                <a:gd name="T10" fmla="*/ 40 w 70"/>
                <a:gd name="T11" fmla="*/ 69 h 80"/>
                <a:gd name="T12" fmla="*/ 54 w 70"/>
                <a:gd name="T13" fmla="*/ 68 h 80"/>
                <a:gd name="T14" fmla="*/ 67 w 70"/>
                <a:gd name="T15" fmla="*/ 62 h 80"/>
                <a:gd name="T16" fmla="*/ 67 w 70"/>
                <a:gd name="T17" fmla="*/ 74 h 80"/>
                <a:gd name="T18" fmla="*/ 54 w 70"/>
                <a:gd name="T19" fmla="*/ 78 h 80"/>
                <a:gd name="T20" fmla="*/ 39 w 70"/>
                <a:gd name="T21" fmla="*/ 80 h 80"/>
                <a:gd name="T22" fmla="*/ 10 w 70"/>
                <a:gd name="T23" fmla="*/ 69 h 80"/>
                <a:gd name="T24" fmla="*/ 0 w 70"/>
                <a:gd name="T25" fmla="*/ 40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6 h 80"/>
                <a:gd name="T42" fmla="*/ 37 w 70"/>
                <a:gd name="T43" fmla="*/ 10 h 80"/>
                <a:gd name="T44" fmla="*/ 20 w 70"/>
                <a:gd name="T45" fmla="*/ 16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1"/>
                    <a:pt x="16" y="58"/>
                    <a:pt x="20" y="63"/>
                  </a:cubicBezTo>
                  <a:cubicBezTo>
                    <a:pt x="25" y="67"/>
                    <a:pt x="32" y="69"/>
                    <a:pt x="40" y="69"/>
                  </a:cubicBezTo>
                  <a:cubicBezTo>
                    <a:pt x="45" y="69"/>
                    <a:pt x="49" y="69"/>
                    <a:pt x="54" y="68"/>
                  </a:cubicBezTo>
                  <a:cubicBezTo>
                    <a:pt x="59" y="66"/>
                    <a:pt x="63" y="65"/>
                    <a:pt x="67" y="62"/>
                  </a:cubicBezTo>
                  <a:lnTo>
                    <a:pt x="67" y="74"/>
                  </a:lnTo>
                  <a:cubicBezTo>
                    <a:pt x="63" y="76"/>
                    <a:pt x="58" y="77"/>
                    <a:pt x="54" y="78"/>
                  </a:cubicBezTo>
                  <a:cubicBezTo>
                    <a:pt x="49" y="79"/>
                    <a:pt x="44" y="80"/>
                    <a:pt x="39" y="80"/>
                  </a:cubicBezTo>
                  <a:cubicBezTo>
                    <a:pt x="27" y="80"/>
                    <a:pt x="17" y="76"/>
                    <a:pt x="10" y="69"/>
                  </a:cubicBezTo>
                  <a:cubicBezTo>
                    <a:pt x="3" y="62"/>
                    <a:pt x="0" y="53"/>
                    <a:pt x="0" y="40"/>
                  </a:cubicBezTo>
                  <a:cubicBezTo>
                    <a:pt x="0" y="28"/>
                    <a:pt x="3" y="18"/>
                    <a:pt x="10" y="11"/>
                  </a:cubicBezTo>
                  <a:cubicBezTo>
                    <a:pt x="16" y="3"/>
                    <a:pt x="26" y="0"/>
                    <a:pt x="37" y="0"/>
                  </a:cubicBezTo>
                  <a:cubicBezTo>
                    <a:pt x="47" y="0"/>
                    <a:pt x="55" y="3"/>
                    <a:pt x="61" y="10"/>
                  </a:cubicBezTo>
                  <a:cubicBezTo>
                    <a:pt x="67" y="16"/>
                    <a:pt x="70" y="25"/>
                    <a:pt x="70" y="37"/>
                  </a:cubicBezTo>
                  <a:lnTo>
                    <a:pt x="70" y="37"/>
                  </a:lnTo>
                  <a:close/>
                  <a:moveTo>
                    <a:pt x="58" y="33"/>
                  </a:moveTo>
                  <a:lnTo>
                    <a:pt x="58" y="33"/>
                  </a:lnTo>
                  <a:cubicBezTo>
                    <a:pt x="58" y="26"/>
                    <a:pt x="56" y="21"/>
                    <a:pt x="52" y="16"/>
                  </a:cubicBezTo>
                  <a:cubicBezTo>
                    <a:pt x="48" y="12"/>
                    <a:pt x="43" y="10"/>
                    <a:pt x="37" y="10"/>
                  </a:cubicBezTo>
                  <a:cubicBezTo>
                    <a:pt x="30" y="10"/>
                    <a:pt x="25" y="12"/>
                    <a:pt x="20"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9" name="Freeform 55">
              <a:extLst>
                <a:ext uri="{FF2B5EF4-FFF2-40B4-BE49-F238E27FC236}">
                  <a16:creationId xmlns:a16="http://schemas.microsoft.com/office/drawing/2014/main" id="{8DCEB5CA-2FE4-4997-8D74-5DE755F00234}"/>
                </a:ext>
              </a:extLst>
            </p:cNvPr>
            <p:cNvSpPr>
              <a:spLocks/>
            </p:cNvSpPr>
            <p:nvPr/>
          </p:nvSpPr>
          <p:spPr bwMode="auto">
            <a:xfrm>
              <a:off x="5542" y="3014"/>
              <a:ext cx="19" cy="153"/>
            </a:xfrm>
            <a:custGeom>
              <a:avLst/>
              <a:gdLst>
                <a:gd name="T0" fmla="*/ 0 w 13"/>
                <a:gd name="T1" fmla="*/ 0 h 106"/>
                <a:gd name="T2" fmla="*/ 0 w 13"/>
                <a:gd name="T3" fmla="*/ 0 h 106"/>
                <a:gd name="T4" fmla="*/ 13 w 13"/>
                <a:gd name="T5" fmla="*/ 0 h 106"/>
                <a:gd name="T6" fmla="*/ 13 w 13"/>
                <a:gd name="T7" fmla="*/ 106 h 106"/>
                <a:gd name="T8" fmla="*/ 0 w 13"/>
                <a:gd name="T9" fmla="*/ 106 h 106"/>
                <a:gd name="T10" fmla="*/ 0 w 13"/>
                <a:gd name="T11" fmla="*/ 0 h 106"/>
              </a:gdLst>
              <a:ahLst/>
              <a:cxnLst>
                <a:cxn ang="0">
                  <a:pos x="T0" y="T1"/>
                </a:cxn>
                <a:cxn ang="0">
                  <a:pos x="T2" y="T3"/>
                </a:cxn>
                <a:cxn ang="0">
                  <a:pos x="T4" y="T5"/>
                </a:cxn>
                <a:cxn ang="0">
                  <a:pos x="T6" y="T7"/>
                </a:cxn>
                <a:cxn ang="0">
                  <a:pos x="T8" y="T9"/>
                </a:cxn>
                <a:cxn ang="0">
                  <a:pos x="T10" y="T11"/>
                </a:cxn>
              </a:cxnLst>
              <a:rect l="0" t="0" r="r" b="b"/>
              <a:pathLst>
                <a:path w="13" h="106">
                  <a:moveTo>
                    <a:pt x="0" y="0"/>
                  </a:moveTo>
                  <a:lnTo>
                    <a:pt x="0" y="0"/>
                  </a:lnTo>
                  <a:lnTo>
                    <a:pt x="13" y="0"/>
                  </a:lnTo>
                  <a:lnTo>
                    <a:pt x="13" y="106"/>
                  </a:lnTo>
                  <a:lnTo>
                    <a:pt x="0" y="10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0" name="Freeform 56">
              <a:extLst>
                <a:ext uri="{FF2B5EF4-FFF2-40B4-BE49-F238E27FC236}">
                  <a16:creationId xmlns:a16="http://schemas.microsoft.com/office/drawing/2014/main" id="{B04F0729-664F-4654-9F2D-8AA8BBCDE60F}"/>
                </a:ext>
              </a:extLst>
            </p:cNvPr>
            <p:cNvSpPr>
              <a:spLocks noEditPoints="1"/>
            </p:cNvSpPr>
            <p:nvPr/>
          </p:nvSpPr>
          <p:spPr bwMode="auto">
            <a:xfrm>
              <a:off x="5598" y="3014"/>
              <a:ext cx="17" cy="153"/>
            </a:xfrm>
            <a:custGeom>
              <a:avLst/>
              <a:gdLst>
                <a:gd name="T0" fmla="*/ 0 w 12"/>
                <a:gd name="T1" fmla="*/ 29 h 106"/>
                <a:gd name="T2" fmla="*/ 0 w 12"/>
                <a:gd name="T3" fmla="*/ 29 h 106"/>
                <a:gd name="T4" fmla="*/ 12 w 12"/>
                <a:gd name="T5" fmla="*/ 29 h 106"/>
                <a:gd name="T6" fmla="*/ 12 w 12"/>
                <a:gd name="T7" fmla="*/ 106 h 106"/>
                <a:gd name="T8" fmla="*/ 0 w 12"/>
                <a:gd name="T9" fmla="*/ 106 h 106"/>
                <a:gd name="T10" fmla="*/ 0 w 12"/>
                <a:gd name="T11" fmla="*/ 29 h 106"/>
                <a:gd name="T12" fmla="*/ 0 w 12"/>
                <a:gd name="T13" fmla="*/ 0 h 106"/>
                <a:gd name="T14" fmla="*/ 0 w 12"/>
                <a:gd name="T15" fmla="*/ 0 h 106"/>
                <a:gd name="T16" fmla="*/ 12 w 12"/>
                <a:gd name="T17" fmla="*/ 0 h 106"/>
                <a:gd name="T18" fmla="*/ 12 w 12"/>
                <a:gd name="T19" fmla="*/ 16 h 106"/>
                <a:gd name="T20" fmla="*/ 0 w 12"/>
                <a:gd name="T21" fmla="*/ 16 h 106"/>
                <a:gd name="T22" fmla="*/ 0 w 12"/>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06">
                  <a:moveTo>
                    <a:pt x="0" y="29"/>
                  </a:moveTo>
                  <a:lnTo>
                    <a:pt x="0" y="29"/>
                  </a:lnTo>
                  <a:lnTo>
                    <a:pt x="12" y="29"/>
                  </a:lnTo>
                  <a:lnTo>
                    <a:pt x="12" y="106"/>
                  </a:lnTo>
                  <a:lnTo>
                    <a:pt x="0" y="106"/>
                  </a:lnTo>
                  <a:lnTo>
                    <a:pt x="0" y="29"/>
                  </a:lnTo>
                  <a:close/>
                  <a:moveTo>
                    <a:pt x="0" y="0"/>
                  </a:moveTo>
                  <a:lnTo>
                    <a:pt x="0" y="0"/>
                  </a:lnTo>
                  <a:lnTo>
                    <a:pt x="12" y="0"/>
                  </a:lnTo>
                  <a:lnTo>
                    <a:pt x="12" y="16"/>
                  </a:lnTo>
                  <a:lnTo>
                    <a:pt x="0" y="1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1" name="Freeform 57">
              <a:extLst>
                <a:ext uri="{FF2B5EF4-FFF2-40B4-BE49-F238E27FC236}">
                  <a16:creationId xmlns:a16="http://schemas.microsoft.com/office/drawing/2014/main" id="{CA980292-0C17-4143-959E-50DC4F25ACB6}"/>
                </a:ext>
              </a:extLst>
            </p:cNvPr>
            <p:cNvSpPr>
              <a:spLocks/>
            </p:cNvSpPr>
            <p:nvPr/>
          </p:nvSpPr>
          <p:spPr bwMode="auto">
            <a:xfrm>
              <a:off x="5652" y="3054"/>
              <a:ext cx="92" cy="113"/>
            </a:xfrm>
            <a:custGeom>
              <a:avLst/>
              <a:gdLst>
                <a:gd name="T0" fmla="*/ 64 w 64"/>
                <a:gd name="T1" fmla="*/ 32 h 78"/>
                <a:gd name="T2" fmla="*/ 64 w 64"/>
                <a:gd name="T3" fmla="*/ 32 h 78"/>
                <a:gd name="T4" fmla="*/ 64 w 64"/>
                <a:gd name="T5" fmla="*/ 78 h 78"/>
                <a:gd name="T6" fmla="*/ 52 w 64"/>
                <a:gd name="T7" fmla="*/ 78 h 78"/>
                <a:gd name="T8" fmla="*/ 52 w 64"/>
                <a:gd name="T9" fmla="*/ 32 h 78"/>
                <a:gd name="T10" fmla="*/ 47 w 64"/>
                <a:gd name="T11" fmla="*/ 16 h 78"/>
                <a:gd name="T12" fmla="*/ 35 w 64"/>
                <a:gd name="T13" fmla="*/ 11 h 78"/>
                <a:gd name="T14" fmla="*/ 19 w 64"/>
                <a:gd name="T15" fmla="*/ 17 h 78"/>
                <a:gd name="T16" fmla="*/ 13 w 64"/>
                <a:gd name="T17" fmla="*/ 35 h 78"/>
                <a:gd name="T18" fmla="*/ 13 w 64"/>
                <a:gd name="T19" fmla="*/ 78 h 78"/>
                <a:gd name="T20" fmla="*/ 0 w 64"/>
                <a:gd name="T21" fmla="*/ 78 h 78"/>
                <a:gd name="T22" fmla="*/ 0 w 64"/>
                <a:gd name="T23" fmla="*/ 1 h 78"/>
                <a:gd name="T24" fmla="*/ 13 w 64"/>
                <a:gd name="T25" fmla="*/ 1 h 78"/>
                <a:gd name="T26" fmla="*/ 13 w 64"/>
                <a:gd name="T27" fmla="*/ 13 h 78"/>
                <a:gd name="T28" fmla="*/ 23 w 64"/>
                <a:gd name="T29" fmla="*/ 3 h 78"/>
                <a:gd name="T30" fmla="*/ 37 w 64"/>
                <a:gd name="T31" fmla="*/ 0 h 78"/>
                <a:gd name="T32" fmla="*/ 57 w 64"/>
                <a:gd name="T33" fmla="*/ 8 h 78"/>
                <a:gd name="T34" fmla="*/ 64 w 64"/>
                <a:gd name="T35" fmla="*/ 32 h 78"/>
                <a:gd name="T36" fmla="*/ 64 w 64"/>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78">
                  <a:moveTo>
                    <a:pt x="64" y="32"/>
                  </a:moveTo>
                  <a:lnTo>
                    <a:pt x="64" y="32"/>
                  </a:lnTo>
                  <a:lnTo>
                    <a:pt x="64" y="78"/>
                  </a:lnTo>
                  <a:lnTo>
                    <a:pt x="52" y="78"/>
                  </a:lnTo>
                  <a:lnTo>
                    <a:pt x="52" y="32"/>
                  </a:lnTo>
                  <a:cubicBezTo>
                    <a:pt x="52" y="25"/>
                    <a:pt x="50" y="20"/>
                    <a:pt x="47" y="16"/>
                  </a:cubicBezTo>
                  <a:cubicBezTo>
                    <a:pt x="44" y="12"/>
                    <a:pt x="40" y="11"/>
                    <a:pt x="35" y="11"/>
                  </a:cubicBezTo>
                  <a:cubicBezTo>
                    <a:pt x="28" y="11"/>
                    <a:pt x="22" y="13"/>
                    <a:pt x="19" y="17"/>
                  </a:cubicBezTo>
                  <a:cubicBezTo>
                    <a:pt x="15" y="21"/>
                    <a:pt x="13" y="27"/>
                    <a:pt x="13" y="35"/>
                  </a:cubicBezTo>
                  <a:lnTo>
                    <a:pt x="13" y="78"/>
                  </a:lnTo>
                  <a:lnTo>
                    <a:pt x="0" y="78"/>
                  </a:lnTo>
                  <a:lnTo>
                    <a:pt x="0" y="1"/>
                  </a:lnTo>
                  <a:lnTo>
                    <a:pt x="13" y="1"/>
                  </a:lnTo>
                  <a:lnTo>
                    <a:pt x="13" y="13"/>
                  </a:lnTo>
                  <a:cubicBezTo>
                    <a:pt x="16" y="9"/>
                    <a:pt x="19" y="5"/>
                    <a:pt x="23" y="3"/>
                  </a:cubicBezTo>
                  <a:cubicBezTo>
                    <a:pt x="27" y="1"/>
                    <a:pt x="32" y="0"/>
                    <a:pt x="37" y="0"/>
                  </a:cubicBezTo>
                  <a:cubicBezTo>
                    <a:pt x="46" y="0"/>
                    <a:pt x="53" y="2"/>
                    <a:pt x="57" y="8"/>
                  </a:cubicBezTo>
                  <a:cubicBezTo>
                    <a:pt x="62" y="13"/>
                    <a:pt x="64" y="21"/>
                    <a:pt x="64" y="32"/>
                  </a:cubicBezTo>
                  <a:lnTo>
                    <a:pt x="64"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2" name="Freeform 58">
              <a:extLst>
                <a:ext uri="{FF2B5EF4-FFF2-40B4-BE49-F238E27FC236}">
                  <a16:creationId xmlns:a16="http://schemas.microsoft.com/office/drawing/2014/main" id="{A2011207-A616-40E5-9274-95C4FFE5B4A3}"/>
                </a:ext>
              </a:extLst>
            </p:cNvPr>
            <p:cNvSpPr>
              <a:spLocks noEditPoints="1"/>
            </p:cNvSpPr>
            <p:nvPr/>
          </p:nvSpPr>
          <p:spPr bwMode="auto">
            <a:xfrm>
              <a:off x="5773" y="3054"/>
              <a:ext cx="100" cy="116"/>
            </a:xfrm>
            <a:custGeom>
              <a:avLst/>
              <a:gdLst>
                <a:gd name="T0" fmla="*/ 70 w 70"/>
                <a:gd name="T1" fmla="*/ 37 h 80"/>
                <a:gd name="T2" fmla="*/ 70 w 70"/>
                <a:gd name="T3" fmla="*/ 37 h 80"/>
                <a:gd name="T4" fmla="*/ 70 w 70"/>
                <a:gd name="T5" fmla="*/ 43 h 80"/>
                <a:gd name="T6" fmla="*/ 13 w 70"/>
                <a:gd name="T7" fmla="*/ 43 h 80"/>
                <a:gd name="T8" fmla="*/ 21 w 70"/>
                <a:gd name="T9" fmla="*/ 63 h 80"/>
                <a:gd name="T10" fmla="*/ 40 w 70"/>
                <a:gd name="T11" fmla="*/ 69 h 80"/>
                <a:gd name="T12" fmla="*/ 54 w 70"/>
                <a:gd name="T13" fmla="*/ 68 h 80"/>
                <a:gd name="T14" fmla="*/ 68 w 70"/>
                <a:gd name="T15" fmla="*/ 62 h 80"/>
                <a:gd name="T16" fmla="*/ 68 w 70"/>
                <a:gd name="T17" fmla="*/ 74 h 80"/>
                <a:gd name="T18" fmla="*/ 54 w 70"/>
                <a:gd name="T19" fmla="*/ 78 h 80"/>
                <a:gd name="T20" fmla="*/ 39 w 70"/>
                <a:gd name="T21" fmla="*/ 80 h 80"/>
                <a:gd name="T22" fmla="*/ 10 w 70"/>
                <a:gd name="T23" fmla="*/ 69 h 80"/>
                <a:gd name="T24" fmla="*/ 0 w 70"/>
                <a:gd name="T25" fmla="*/ 40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6 h 80"/>
                <a:gd name="T42" fmla="*/ 37 w 70"/>
                <a:gd name="T43" fmla="*/ 10 h 80"/>
                <a:gd name="T44" fmla="*/ 20 w 70"/>
                <a:gd name="T45" fmla="*/ 16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1"/>
                    <a:pt x="16" y="58"/>
                    <a:pt x="21" y="63"/>
                  </a:cubicBezTo>
                  <a:cubicBezTo>
                    <a:pt x="25" y="67"/>
                    <a:pt x="32" y="69"/>
                    <a:pt x="40" y="69"/>
                  </a:cubicBezTo>
                  <a:cubicBezTo>
                    <a:pt x="45" y="69"/>
                    <a:pt x="50" y="69"/>
                    <a:pt x="54" y="68"/>
                  </a:cubicBezTo>
                  <a:cubicBezTo>
                    <a:pt x="59" y="66"/>
                    <a:pt x="63" y="65"/>
                    <a:pt x="68" y="62"/>
                  </a:cubicBezTo>
                  <a:lnTo>
                    <a:pt x="68" y="74"/>
                  </a:lnTo>
                  <a:cubicBezTo>
                    <a:pt x="63" y="76"/>
                    <a:pt x="58" y="77"/>
                    <a:pt x="54" y="78"/>
                  </a:cubicBezTo>
                  <a:cubicBezTo>
                    <a:pt x="49" y="79"/>
                    <a:pt x="44" y="80"/>
                    <a:pt x="39" y="80"/>
                  </a:cubicBezTo>
                  <a:cubicBezTo>
                    <a:pt x="27" y="80"/>
                    <a:pt x="17" y="76"/>
                    <a:pt x="10" y="69"/>
                  </a:cubicBezTo>
                  <a:cubicBezTo>
                    <a:pt x="3" y="62"/>
                    <a:pt x="0" y="53"/>
                    <a:pt x="0" y="40"/>
                  </a:cubicBezTo>
                  <a:cubicBezTo>
                    <a:pt x="0" y="28"/>
                    <a:pt x="3" y="18"/>
                    <a:pt x="10" y="11"/>
                  </a:cubicBezTo>
                  <a:cubicBezTo>
                    <a:pt x="17" y="3"/>
                    <a:pt x="26" y="0"/>
                    <a:pt x="37" y="0"/>
                  </a:cubicBezTo>
                  <a:cubicBezTo>
                    <a:pt x="47" y="0"/>
                    <a:pt x="55" y="3"/>
                    <a:pt x="61" y="10"/>
                  </a:cubicBezTo>
                  <a:cubicBezTo>
                    <a:pt x="67" y="16"/>
                    <a:pt x="70" y="25"/>
                    <a:pt x="70" y="37"/>
                  </a:cubicBezTo>
                  <a:lnTo>
                    <a:pt x="70" y="37"/>
                  </a:lnTo>
                  <a:close/>
                  <a:moveTo>
                    <a:pt x="58" y="33"/>
                  </a:moveTo>
                  <a:lnTo>
                    <a:pt x="58" y="33"/>
                  </a:lnTo>
                  <a:cubicBezTo>
                    <a:pt x="58" y="26"/>
                    <a:pt x="56" y="21"/>
                    <a:pt x="52" y="16"/>
                  </a:cubicBezTo>
                  <a:cubicBezTo>
                    <a:pt x="48" y="12"/>
                    <a:pt x="43" y="10"/>
                    <a:pt x="37" y="10"/>
                  </a:cubicBezTo>
                  <a:cubicBezTo>
                    <a:pt x="30" y="10"/>
                    <a:pt x="25" y="12"/>
                    <a:pt x="20"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3" name="Freeform 59">
              <a:extLst>
                <a:ext uri="{FF2B5EF4-FFF2-40B4-BE49-F238E27FC236}">
                  <a16:creationId xmlns:a16="http://schemas.microsoft.com/office/drawing/2014/main" id="{856B3E0E-AC85-4920-BEF2-F787601EEE58}"/>
                </a:ext>
              </a:extLst>
            </p:cNvPr>
            <p:cNvSpPr>
              <a:spLocks/>
            </p:cNvSpPr>
            <p:nvPr/>
          </p:nvSpPr>
          <p:spPr bwMode="auto">
            <a:xfrm>
              <a:off x="3966" y="2650"/>
              <a:ext cx="858" cy="655"/>
            </a:xfrm>
            <a:custGeom>
              <a:avLst/>
              <a:gdLst>
                <a:gd name="T0" fmla="*/ 0 w 598"/>
                <a:gd name="T1" fmla="*/ 0 h 454"/>
                <a:gd name="T2" fmla="*/ 0 w 598"/>
                <a:gd name="T3" fmla="*/ 0 h 454"/>
                <a:gd name="T4" fmla="*/ 598 w 598"/>
                <a:gd name="T5" fmla="*/ 0 h 454"/>
                <a:gd name="T6" fmla="*/ 598 w 598"/>
                <a:gd name="T7" fmla="*/ 454 h 454"/>
                <a:gd name="T8" fmla="*/ 0 w 598"/>
                <a:gd name="T9" fmla="*/ 454 h 454"/>
                <a:gd name="T10" fmla="*/ 0 w 598"/>
                <a:gd name="T11" fmla="*/ 0 h 454"/>
              </a:gdLst>
              <a:ahLst/>
              <a:cxnLst>
                <a:cxn ang="0">
                  <a:pos x="T0" y="T1"/>
                </a:cxn>
                <a:cxn ang="0">
                  <a:pos x="T2" y="T3"/>
                </a:cxn>
                <a:cxn ang="0">
                  <a:pos x="T4" y="T5"/>
                </a:cxn>
                <a:cxn ang="0">
                  <a:pos x="T6" y="T7"/>
                </a:cxn>
                <a:cxn ang="0">
                  <a:pos x="T8" y="T9"/>
                </a:cxn>
                <a:cxn ang="0">
                  <a:pos x="T10" y="T11"/>
                </a:cxn>
              </a:cxnLst>
              <a:rect l="0" t="0" r="r" b="b"/>
              <a:pathLst>
                <a:path w="598" h="454">
                  <a:moveTo>
                    <a:pt x="0" y="0"/>
                  </a:moveTo>
                  <a:lnTo>
                    <a:pt x="0" y="0"/>
                  </a:lnTo>
                  <a:lnTo>
                    <a:pt x="598" y="0"/>
                  </a:lnTo>
                  <a:lnTo>
                    <a:pt x="598" y="454"/>
                  </a:lnTo>
                  <a:lnTo>
                    <a:pt x="0" y="454"/>
                  </a:lnTo>
                  <a:lnTo>
                    <a:pt x="0" y="0"/>
                  </a:lnTo>
                  <a:close/>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64" name="Freeform 60">
              <a:extLst>
                <a:ext uri="{FF2B5EF4-FFF2-40B4-BE49-F238E27FC236}">
                  <a16:creationId xmlns:a16="http://schemas.microsoft.com/office/drawing/2014/main" id="{E1BE755A-F473-4B83-AC3A-F023EC63B4AD}"/>
                </a:ext>
              </a:extLst>
            </p:cNvPr>
            <p:cNvSpPr>
              <a:spLocks/>
            </p:cNvSpPr>
            <p:nvPr/>
          </p:nvSpPr>
          <p:spPr bwMode="auto">
            <a:xfrm>
              <a:off x="4078" y="2784"/>
              <a:ext cx="93" cy="147"/>
            </a:xfrm>
            <a:custGeom>
              <a:avLst/>
              <a:gdLst>
                <a:gd name="T0" fmla="*/ 0 w 65"/>
                <a:gd name="T1" fmla="*/ 0 h 102"/>
                <a:gd name="T2" fmla="*/ 0 w 65"/>
                <a:gd name="T3" fmla="*/ 0 h 102"/>
                <a:gd name="T4" fmla="*/ 64 w 65"/>
                <a:gd name="T5" fmla="*/ 0 h 102"/>
                <a:gd name="T6" fmla="*/ 64 w 65"/>
                <a:gd name="T7" fmla="*/ 12 h 102"/>
                <a:gd name="T8" fmla="*/ 13 w 65"/>
                <a:gd name="T9" fmla="*/ 12 h 102"/>
                <a:gd name="T10" fmla="*/ 13 w 65"/>
                <a:gd name="T11" fmla="*/ 42 h 102"/>
                <a:gd name="T12" fmla="*/ 62 w 65"/>
                <a:gd name="T13" fmla="*/ 42 h 102"/>
                <a:gd name="T14" fmla="*/ 62 w 65"/>
                <a:gd name="T15" fmla="*/ 53 h 102"/>
                <a:gd name="T16" fmla="*/ 13 w 65"/>
                <a:gd name="T17" fmla="*/ 53 h 102"/>
                <a:gd name="T18" fmla="*/ 13 w 65"/>
                <a:gd name="T19" fmla="*/ 90 h 102"/>
                <a:gd name="T20" fmla="*/ 65 w 65"/>
                <a:gd name="T21" fmla="*/ 90 h 102"/>
                <a:gd name="T22" fmla="*/ 65 w 65"/>
                <a:gd name="T23" fmla="*/ 102 h 102"/>
                <a:gd name="T24" fmla="*/ 0 w 65"/>
                <a:gd name="T25" fmla="*/ 102 h 102"/>
                <a:gd name="T26" fmla="*/ 0 w 65"/>
                <a:gd name="T2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102">
                  <a:moveTo>
                    <a:pt x="0" y="0"/>
                  </a:moveTo>
                  <a:lnTo>
                    <a:pt x="0" y="0"/>
                  </a:lnTo>
                  <a:lnTo>
                    <a:pt x="64" y="0"/>
                  </a:lnTo>
                  <a:lnTo>
                    <a:pt x="64" y="12"/>
                  </a:lnTo>
                  <a:lnTo>
                    <a:pt x="13" y="12"/>
                  </a:lnTo>
                  <a:lnTo>
                    <a:pt x="13" y="42"/>
                  </a:lnTo>
                  <a:lnTo>
                    <a:pt x="62" y="42"/>
                  </a:lnTo>
                  <a:lnTo>
                    <a:pt x="62" y="53"/>
                  </a:lnTo>
                  <a:lnTo>
                    <a:pt x="13" y="53"/>
                  </a:lnTo>
                  <a:lnTo>
                    <a:pt x="13" y="90"/>
                  </a:lnTo>
                  <a:lnTo>
                    <a:pt x="65" y="90"/>
                  </a:lnTo>
                  <a:lnTo>
                    <a:pt x="65"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5" name="Freeform 61">
              <a:extLst>
                <a:ext uri="{FF2B5EF4-FFF2-40B4-BE49-F238E27FC236}">
                  <a16:creationId xmlns:a16="http://schemas.microsoft.com/office/drawing/2014/main" id="{15184449-2333-4D47-8E6A-F22E915C6553}"/>
                </a:ext>
              </a:extLst>
            </p:cNvPr>
            <p:cNvSpPr>
              <a:spLocks noEditPoints="1"/>
            </p:cNvSpPr>
            <p:nvPr/>
          </p:nvSpPr>
          <p:spPr bwMode="auto">
            <a:xfrm>
              <a:off x="4195" y="2819"/>
              <a:ext cx="98" cy="153"/>
            </a:xfrm>
            <a:custGeom>
              <a:avLst/>
              <a:gdLst>
                <a:gd name="T0" fmla="*/ 56 w 68"/>
                <a:gd name="T1" fmla="*/ 39 h 106"/>
                <a:gd name="T2" fmla="*/ 56 w 68"/>
                <a:gd name="T3" fmla="*/ 39 h 106"/>
                <a:gd name="T4" fmla="*/ 50 w 68"/>
                <a:gd name="T5" fmla="*/ 18 h 106"/>
                <a:gd name="T6" fmla="*/ 34 w 68"/>
                <a:gd name="T7" fmla="*/ 10 h 106"/>
                <a:gd name="T8" fmla="*/ 19 w 68"/>
                <a:gd name="T9" fmla="*/ 18 h 106"/>
                <a:gd name="T10" fmla="*/ 13 w 68"/>
                <a:gd name="T11" fmla="*/ 39 h 106"/>
                <a:gd name="T12" fmla="*/ 19 w 68"/>
                <a:gd name="T13" fmla="*/ 60 h 106"/>
                <a:gd name="T14" fmla="*/ 34 w 68"/>
                <a:gd name="T15" fmla="*/ 67 h 106"/>
                <a:gd name="T16" fmla="*/ 50 w 68"/>
                <a:gd name="T17" fmla="*/ 60 h 106"/>
                <a:gd name="T18" fmla="*/ 56 w 68"/>
                <a:gd name="T19" fmla="*/ 39 h 106"/>
                <a:gd name="T20" fmla="*/ 56 w 68"/>
                <a:gd name="T21" fmla="*/ 39 h 106"/>
                <a:gd name="T22" fmla="*/ 68 w 68"/>
                <a:gd name="T23" fmla="*/ 68 h 106"/>
                <a:gd name="T24" fmla="*/ 68 w 68"/>
                <a:gd name="T25" fmla="*/ 68 h 106"/>
                <a:gd name="T26" fmla="*/ 59 w 68"/>
                <a:gd name="T27" fmla="*/ 97 h 106"/>
                <a:gd name="T28" fmla="*/ 33 w 68"/>
                <a:gd name="T29" fmla="*/ 106 h 106"/>
                <a:gd name="T30" fmla="*/ 21 w 68"/>
                <a:gd name="T31" fmla="*/ 105 h 106"/>
                <a:gd name="T32" fmla="*/ 9 w 68"/>
                <a:gd name="T33" fmla="*/ 102 h 106"/>
                <a:gd name="T34" fmla="*/ 9 w 68"/>
                <a:gd name="T35" fmla="*/ 90 h 106"/>
                <a:gd name="T36" fmla="*/ 20 w 68"/>
                <a:gd name="T37" fmla="*/ 95 h 106"/>
                <a:gd name="T38" fmla="*/ 31 w 68"/>
                <a:gd name="T39" fmla="*/ 96 h 106"/>
                <a:gd name="T40" fmla="*/ 49 w 68"/>
                <a:gd name="T41" fmla="*/ 90 h 106"/>
                <a:gd name="T42" fmla="*/ 56 w 68"/>
                <a:gd name="T43" fmla="*/ 70 h 106"/>
                <a:gd name="T44" fmla="*/ 56 w 68"/>
                <a:gd name="T45" fmla="*/ 64 h 106"/>
                <a:gd name="T46" fmla="*/ 46 w 68"/>
                <a:gd name="T47" fmla="*/ 74 h 106"/>
                <a:gd name="T48" fmla="*/ 31 w 68"/>
                <a:gd name="T49" fmla="*/ 78 h 106"/>
                <a:gd name="T50" fmla="*/ 9 w 68"/>
                <a:gd name="T51" fmla="*/ 67 h 106"/>
                <a:gd name="T52" fmla="*/ 0 w 68"/>
                <a:gd name="T53" fmla="*/ 39 h 106"/>
                <a:gd name="T54" fmla="*/ 9 w 68"/>
                <a:gd name="T55" fmla="*/ 10 h 106"/>
                <a:gd name="T56" fmla="*/ 31 w 68"/>
                <a:gd name="T57" fmla="*/ 0 h 106"/>
                <a:gd name="T58" fmla="*/ 46 w 68"/>
                <a:gd name="T59" fmla="*/ 3 h 106"/>
                <a:gd name="T60" fmla="*/ 56 w 68"/>
                <a:gd name="T61" fmla="*/ 13 h 106"/>
                <a:gd name="T62" fmla="*/ 56 w 68"/>
                <a:gd name="T63" fmla="*/ 2 h 106"/>
                <a:gd name="T64" fmla="*/ 68 w 68"/>
                <a:gd name="T65" fmla="*/ 2 h 106"/>
                <a:gd name="T66" fmla="*/ 68 w 68"/>
                <a:gd name="T67" fmla="*/ 6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6">
                  <a:moveTo>
                    <a:pt x="56" y="39"/>
                  </a:moveTo>
                  <a:lnTo>
                    <a:pt x="56" y="39"/>
                  </a:lnTo>
                  <a:cubicBezTo>
                    <a:pt x="56" y="30"/>
                    <a:pt x="54" y="23"/>
                    <a:pt x="50" y="18"/>
                  </a:cubicBezTo>
                  <a:cubicBezTo>
                    <a:pt x="46" y="13"/>
                    <a:pt x="41" y="10"/>
                    <a:pt x="34" y="10"/>
                  </a:cubicBezTo>
                  <a:cubicBezTo>
                    <a:pt x="28" y="10"/>
                    <a:pt x="22" y="13"/>
                    <a:pt x="19" y="18"/>
                  </a:cubicBezTo>
                  <a:cubicBezTo>
                    <a:pt x="15" y="23"/>
                    <a:pt x="13" y="30"/>
                    <a:pt x="13" y="39"/>
                  </a:cubicBezTo>
                  <a:cubicBezTo>
                    <a:pt x="13" y="48"/>
                    <a:pt x="15" y="55"/>
                    <a:pt x="19" y="60"/>
                  </a:cubicBezTo>
                  <a:cubicBezTo>
                    <a:pt x="22" y="65"/>
                    <a:pt x="28" y="67"/>
                    <a:pt x="34" y="67"/>
                  </a:cubicBezTo>
                  <a:cubicBezTo>
                    <a:pt x="41" y="67"/>
                    <a:pt x="46" y="65"/>
                    <a:pt x="50" y="60"/>
                  </a:cubicBezTo>
                  <a:cubicBezTo>
                    <a:pt x="54" y="55"/>
                    <a:pt x="56" y="48"/>
                    <a:pt x="56" y="39"/>
                  </a:cubicBezTo>
                  <a:lnTo>
                    <a:pt x="56" y="39"/>
                  </a:lnTo>
                  <a:close/>
                  <a:moveTo>
                    <a:pt x="68" y="68"/>
                  </a:moveTo>
                  <a:lnTo>
                    <a:pt x="68" y="68"/>
                  </a:lnTo>
                  <a:cubicBezTo>
                    <a:pt x="68" y="81"/>
                    <a:pt x="65" y="91"/>
                    <a:pt x="59" y="97"/>
                  </a:cubicBezTo>
                  <a:cubicBezTo>
                    <a:pt x="54" y="103"/>
                    <a:pt x="45" y="106"/>
                    <a:pt x="33" y="106"/>
                  </a:cubicBezTo>
                  <a:cubicBezTo>
                    <a:pt x="29" y="106"/>
                    <a:pt x="25" y="106"/>
                    <a:pt x="21" y="105"/>
                  </a:cubicBezTo>
                  <a:cubicBezTo>
                    <a:pt x="17" y="105"/>
                    <a:pt x="13" y="104"/>
                    <a:pt x="9" y="102"/>
                  </a:cubicBezTo>
                  <a:lnTo>
                    <a:pt x="9" y="90"/>
                  </a:lnTo>
                  <a:cubicBezTo>
                    <a:pt x="13" y="92"/>
                    <a:pt x="17" y="94"/>
                    <a:pt x="20" y="95"/>
                  </a:cubicBezTo>
                  <a:cubicBezTo>
                    <a:pt x="24" y="96"/>
                    <a:pt x="27" y="96"/>
                    <a:pt x="31" y="96"/>
                  </a:cubicBezTo>
                  <a:cubicBezTo>
                    <a:pt x="39" y="96"/>
                    <a:pt x="45" y="94"/>
                    <a:pt x="49" y="90"/>
                  </a:cubicBezTo>
                  <a:cubicBezTo>
                    <a:pt x="54" y="85"/>
                    <a:pt x="56" y="79"/>
                    <a:pt x="56" y="70"/>
                  </a:cubicBezTo>
                  <a:lnTo>
                    <a:pt x="56" y="64"/>
                  </a:lnTo>
                  <a:cubicBezTo>
                    <a:pt x="53" y="69"/>
                    <a:pt x="50" y="72"/>
                    <a:pt x="46" y="74"/>
                  </a:cubicBezTo>
                  <a:cubicBezTo>
                    <a:pt x="42" y="76"/>
                    <a:pt x="37" y="78"/>
                    <a:pt x="31" y="78"/>
                  </a:cubicBezTo>
                  <a:cubicBezTo>
                    <a:pt x="22" y="78"/>
                    <a:pt x="14" y="74"/>
                    <a:pt x="9" y="67"/>
                  </a:cubicBezTo>
                  <a:cubicBezTo>
                    <a:pt x="3" y="60"/>
                    <a:pt x="0" y="50"/>
                    <a:pt x="0" y="39"/>
                  </a:cubicBezTo>
                  <a:cubicBezTo>
                    <a:pt x="0" y="27"/>
                    <a:pt x="3" y="17"/>
                    <a:pt x="9" y="10"/>
                  </a:cubicBezTo>
                  <a:cubicBezTo>
                    <a:pt x="14" y="3"/>
                    <a:pt x="22" y="0"/>
                    <a:pt x="31" y="0"/>
                  </a:cubicBezTo>
                  <a:cubicBezTo>
                    <a:pt x="37" y="0"/>
                    <a:pt x="42" y="1"/>
                    <a:pt x="46" y="3"/>
                  </a:cubicBezTo>
                  <a:cubicBezTo>
                    <a:pt x="50" y="5"/>
                    <a:pt x="53" y="9"/>
                    <a:pt x="56" y="13"/>
                  </a:cubicBezTo>
                  <a:lnTo>
                    <a:pt x="56" y="2"/>
                  </a:lnTo>
                  <a:lnTo>
                    <a:pt x="68" y="2"/>
                  </a:lnTo>
                  <a:lnTo>
                    <a:pt x="68" y="68"/>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6" name="Freeform 62">
              <a:extLst>
                <a:ext uri="{FF2B5EF4-FFF2-40B4-BE49-F238E27FC236}">
                  <a16:creationId xmlns:a16="http://schemas.microsoft.com/office/drawing/2014/main" id="{59B8354F-303B-475C-9C19-444C4B35B7ED}"/>
                </a:ext>
              </a:extLst>
            </p:cNvPr>
            <p:cNvSpPr>
              <a:spLocks/>
            </p:cNvSpPr>
            <p:nvPr/>
          </p:nvSpPr>
          <p:spPr bwMode="auto">
            <a:xfrm>
              <a:off x="4330" y="2819"/>
              <a:ext cx="63" cy="112"/>
            </a:xfrm>
            <a:custGeom>
              <a:avLst/>
              <a:gdLst>
                <a:gd name="T0" fmla="*/ 44 w 44"/>
                <a:gd name="T1" fmla="*/ 13 h 78"/>
                <a:gd name="T2" fmla="*/ 44 w 44"/>
                <a:gd name="T3" fmla="*/ 13 h 78"/>
                <a:gd name="T4" fmla="*/ 40 w 44"/>
                <a:gd name="T5" fmla="*/ 11 h 78"/>
                <a:gd name="T6" fmla="*/ 34 w 44"/>
                <a:gd name="T7" fmla="*/ 11 h 78"/>
                <a:gd name="T8" fmla="*/ 18 w 44"/>
                <a:gd name="T9" fmla="*/ 18 h 78"/>
                <a:gd name="T10" fmla="*/ 12 w 44"/>
                <a:gd name="T11" fmla="*/ 37 h 78"/>
                <a:gd name="T12" fmla="*/ 12 w 44"/>
                <a:gd name="T13" fmla="*/ 78 h 78"/>
                <a:gd name="T14" fmla="*/ 0 w 44"/>
                <a:gd name="T15" fmla="*/ 78 h 78"/>
                <a:gd name="T16" fmla="*/ 0 w 44"/>
                <a:gd name="T17" fmla="*/ 2 h 78"/>
                <a:gd name="T18" fmla="*/ 12 w 44"/>
                <a:gd name="T19" fmla="*/ 2 h 78"/>
                <a:gd name="T20" fmla="*/ 12 w 44"/>
                <a:gd name="T21" fmla="*/ 13 h 78"/>
                <a:gd name="T22" fmla="*/ 23 w 44"/>
                <a:gd name="T23" fmla="*/ 3 h 78"/>
                <a:gd name="T24" fmla="*/ 38 w 44"/>
                <a:gd name="T25" fmla="*/ 0 h 78"/>
                <a:gd name="T26" fmla="*/ 41 w 44"/>
                <a:gd name="T27" fmla="*/ 0 h 78"/>
                <a:gd name="T28" fmla="*/ 44 w 44"/>
                <a:gd name="T29" fmla="*/ 0 h 78"/>
                <a:gd name="T30" fmla="*/ 44 w 44"/>
                <a:gd name="T31" fmla="*/ 1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8">
                  <a:moveTo>
                    <a:pt x="44" y="13"/>
                  </a:moveTo>
                  <a:lnTo>
                    <a:pt x="44" y="13"/>
                  </a:lnTo>
                  <a:cubicBezTo>
                    <a:pt x="43" y="12"/>
                    <a:pt x="41" y="12"/>
                    <a:pt x="40" y="11"/>
                  </a:cubicBezTo>
                  <a:cubicBezTo>
                    <a:pt x="38" y="11"/>
                    <a:pt x="36" y="11"/>
                    <a:pt x="34" y="11"/>
                  </a:cubicBezTo>
                  <a:cubicBezTo>
                    <a:pt x="27" y="11"/>
                    <a:pt x="22" y="13"/>
                    <a:pt x="18" y="18"/>
                  </a:cubicBezTo>
                  <a:cubicBezTo>
                    <a:pt x="14" y="22"/>
                    <a:pt x="12" y="29"/>
                    <a:pt x="12" y="37"/>
                  </a:cubicBezTo>
                  <a:lnTo>
                    <a:pt x="12" y="78"/>
                  </a:lnTo>
                  <a:lnTo>
                    <a:pt x="0" y="78"/>
                  </a:lnTo>
                  <a:lnTo>
                    <a:pt x="0" y="2"/>
                  </a:lnTo>
                  <a:lnTo>
                    <a:pt x="12" y="2"/>
                  </a:lnTo>
                  <a:lnTo>
                    <a:pt x="12" y="13"/>
                  </a:lnTo>
                  <a:cubicBezTo>
                    <a:pt x="15" y="9"/>
                    <a:pt x="18" y="5"/>
                    <a:pt x="23" y="3"/>
                  </a:cubicBezTo>
                  <a:cubicBezTo>
                    <a:pt x="27" y="1"/>
                    <a:pt x="32" y="0"/>
                    <a:pt x="38" y="0"/>
                  </a:cubicBezTo>
                  <a:cubicBezTo>
                    <a:pt x="39" y="0"/>
                    <a:pt x="40" y="0"/>
                    <a:pt x="41" y="0"/>
                  </a:cubicBezTo>
                  <a:cubicBezTo>
                    <a:pt x="42" y="0"/>
                    <a:pt x="43" y="0"/>
                    <a:pt x="44" y="0"/>
                  </a:cubicBezTo>
                  <a:lnTo>
                    <a:pt x="44"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7" name="Freeform 63">
              <a:extLst>
                <a:ext uri="{FF2B5EF4-FFF2-40B4-BE49-F238E27FC236}">
                  <a16:creationId xmlns:a16="http://schemas.microsoft.com/office/drawing/2014/main" id="{81752626-6328-498D-AB5B-B8175CC1C385}"/>
                </a:ext>
              </a:extLst>
            </p:cNvPr>
            <p:cNvSpPr>
              <a:spLocks noEditPoints="1"/>
            </p:cNvSpPr>
            <p:nvPr/>
          </p:nvSpPr>
          <p:spPr bwMode="auto">
            <a:xfrm>
              <a:off x="4402" y="2819"/>
              <a:ext cx="100" cy="115"/>
            </a:xfrm>
            <a:custGeom>
              <a:avLst/>
              <a:gdLst>
                <a:gd name="T0" fmla="*/ 70 w 70"/>
                <a:gd name="T1" fmla="*/ 36 h 80"/>
                <a:gd name="T2" fmla="*/ 70 w 70"/>
                <a:gd name="T3" fmla="*/ 36 h 80"/>
                <a:gd name="T4" fmla="*/ 70 w 70"/>
                <a:gd name="T5" fmla="*/ 43 h 80"/>
                <a:gd name="T6" fmla="*/ 13 w 70"/>
                <a:gd name="T7" fmla="*/ 43 h 80"/>
                <a:gd name="T8" fmla="*/ 20 w 70"/>
                <a:gd name="T9" fmla="*/ 62 h 80"/>
                <a:gd name="T10" fmla="*/ 40 w 70"/>
                <a:gd name="T11" fmla="*/ 69 h 80"/>
                <a:gd name="T12" fmla="*/ 54 w 70"/>
                <a:gd name="T13" fmla="*/ 67 h 80"/>
                <a:gd name="T14" fmla="*/ 67 w 70"/>
                <a:gd name="T15" fmla="*/ 62 h 80"/>
                <a:gd name="T16" fmla="*/ 67 w 70"/>
                <a:gd name="T17" fmla="*/ 74 h 80"/>
                <a:gd name="T18" fmla="*/ 53 w 70"/>
                <a:gd name="T19" fmla="*/ 78 h 80"/>
                <a:gd name="T20" fmla="*/ 39 w 70"/>
                <a:gd name="T21" fmla="*/ 80 h 80"/>
                <a:gd name="T22" fmla="*/ 10 w 70"/>
                <a:gd name="T23" fmla="*/ 69 h 80"/>
                <a:gd name="T24" fmla="*/ 0 w 70"/>
                <a:gd name="T25" fmla="*/ 40 h 80"/>
                <a:gd name="T26" fmla="*/ 10 w 70"/>
                <a:gd name="T27" fmla="*/ 11 h 80"/>
                <a:gd name="T28" fmla="*/ 37 w 70"/>
                <a:gd name="T29" fmla="*/ 0 h 80"/>
                <a:gd name="T30" fmla="*/ 61 w 70"/>
                <a:gd name="T31" fmla="*/ 10 h 80"/>
                <a:gd name="T32" fmla="*/ 70 w 70"/>
                <a:gd name="T33" fmla="*/ 36 h 80"/>
                <a:gd name="T34" fmla="*/ 70 w 70"/>
                <a:gd name="T35" fmla="*/ 36 h 80"/>
                <a:gd name="T36" fmla="*/ 58 w 70"/>
                <a:gd name="T37" fmla="*/ 33 h 80"/>
                <a:gd name="T38" fmla="*/ 58 w 70"/>
                <a:gd name="T39" fmla="*/ 33 h 80"/>
                <a:gd name="T40" fmla="*/ 52 w 70"/>
                <a:gd name="T41" fmla="*/ 16 h 80"/>
                <a:gd name="T42" fmla="*/ 37 w 70"/>
                <a:gd name="T43" fmla="*/ 10 h 80"/>
                <a:gd name="T44" fmla="*/ 20 w 70"/>
                <a:gd name="T45" fmla="*/ 16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6"/>
                  </a:moveTo>
                  <a:lnTo>
                    <a:pt x="70" y="36"/>
                  </a:lnTo>
                  <a:lnTo>
                    <a:pt x="70" y="43"/>
                  </a:lnTo>
                  <a:lnTo>
                    <a:pt x="13" y="43"/>
                  </a:lnTo>
                  <a:cubicBezTo>
                    <a:pt x="13" y="51"/>
                    <a:pt x="16" y="58"/>
                    <a:pt x="20" y="62"/>
                  </a:cubicBezTo>
                  <a:cubicBezTo>
                    <a:pt x="25" y="67"/>
                    <a:pt x="32" y="69"/>
                    <a:pt x="40" y="69"/>
                  </a:cubicBezTo>
                  <a:cubicBezTo>
                    <a:pt x="45" y="69"/>
                    <a:pt x="49" y="68"/>
                    <a:pt x="54" y="67"/>
                  </a:cubicBezTo>
                  <a:cubicBezTo>
                    <a:pt x="58" y="66"/>
                    <a:pt x="63" y="64"/>
                    <a:pt x="67" y="62"/>
                  </a:cubicBezTo>
                  <a:lnTo>
                    <a:pt x="67" y="74"/>
                  </a:lnTo>
                  <a:cubicBezTo>
                    <a:pt x="63" y="76"/>
                    <a:pt x="58" y="77"/>
                    <a:pt x="53" y="78"/>
                  </a:cubicBezTo>
                  <a:cubicBezTo>
                    <a:pt x="49" y="79"/>
                    <a:pt x="44" y="80"/>
                    <a:pt x="39" y="80"/>
                  </a:cubicBezTo>
                  <a:cubicBezTo>
                    <a:pt x="27" y="80"/>
                    <a:pt x="17" y="76"/>
                    <a:pt x="10" y="69"/>
                  </a:cubicBezTo>
                  <a:cubicBezTo>
                    <a:pt x="3" y="62"/>
                    <a:pt x="0" y="52"/>
                    <a:pt x="0" y="40"/>
                  </a:cubicBezTo>
                  <a:cubicBezTo>
                    <a:pt x="0" y="28"/>
                    <a:pt x="3" y="18"/>
                    <a:pt x="10" y="11"/>
                  </a:cubicBezTo>
                  <a:cubicBezTo>
                    <a:pt x="16" y="3"/>
                    <a:pt x="25" y="0"/>
                    <a:pt x="37" y="0"/>
                  </a:cubicBezTo>
                  <a:cubicBezTo>
                    <a:pt x="47" y="0"/>
                    <a:pt x="55" y="3"/>
                    <a:pt x="61" y="10"/>
                  </a:cubicBezTo>
                  <a:cubicBezTo>
                    <a:pt x="67" y="16"/>
                    <a:pt x="70" y="25"/>
                    <a:pt x="70" y="36"/>
                  </a:cubicBezTo>
                  <a:lnTo>
                    <a:pt x="70" y="36"/>
                  </a:lnTo>
                  <a:close/>
                  <a:moveTo>
                    <a:pt x="58" y="33"/>
                  </a:moveTo>
                  <a:lnTo>
                    <a:pt x="58" y="33"/>
                  </a:lnTo>
                  <a:cubicBezTo>
                    <a:pt x="57" y="26"/>
                    <a:pt x="56" y="20"/>
                    <a:pt x="52" y="16"/>
                  </a:cubicBezTo>
                  <a:cubicBezTo>
                    <a:pt x="48" y="12"/>
                    <a:pt x="43" y="10"/>
                    <a:pt x="37" y="10"/>
                  </a:cubicBezTo>
                  <a:cubicBezTo>
                    <a:pt x="30" y="10"/>
                    <a:pt x="24" y="12"/>
                    <a:pt x="20"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8" name="Freeform 64">
              <a:extLst>
                <a:ext uri="{FF2B5EF4-FFF2-40B4-BE49-F238E27FC236}">
                  <a16:creationId xmlns:a16="http://schemas.microsoft.com/office/drawing/2014/main" id="{103DCB0E-386E-4A15-AE9C-B0AA21E144DE}"/>
                </a:ext>
              </a:extLst>
            </p:cNvPr>
            <p:cNvSpPr>
              <a:spLocks/>
            </p:cNvSpPr>
            <p:nvPr/>
          </p:nvSpPr>
          <p:spPr bwMode="auto">
            <a:xfrm>
              <a:off x="4525" y="2819"/>
              <a:ext cx="83" cy="115"/>
            </a:xfrm>
            <a:custGeom>
              <a:avLst/>
              <a:gdLst>
                <a:gd name="T0" fmla="*/ 54 w 58"/>
                <a:gd name="T1" fmla="*/ 4 h 80"/>
                <a:gd name="T2" fmla="*/ 54 w 58"/>
                <a:gd name="T3" fmla="*/ 4 h 80"/>
                <a:gd name="T4" fmla="*/ 54 w 58"/>
                <a:gd name="T5" fmla="*/ 16 h 80"/>
                <a:gd name="T6" fmla="*/ 43 w 58"/>
                <a:gd name="T7" fmla="*/ 12 h 80"/>
                <a:gd name="T8" fmla="*/ 31 w 58"/>
                <a:gd name="T9" fmla="*/ 10 h 80"/>
                <a:gd name="T10" fmla="*/ 17 w 58"/>
                <a:gd name="T11" fmla="*/ 13 h 80"/>
                <a:gd name="T12" fmla="*/ 12 w 58"/>
                <a:gd name="T13" fmla="*/ 22 h 80"/>
                <a:gd name="T14" fmla="*/ 16 w 58"/>
                <a:gd name="T15" fmla="*/ 28 h 80"/>
                <a:gd name="T16" fmla="*/ 29 w 58"/>
                <a:gd name="T17" fmla="*/ 33 h 80"/>
                <a:gd name="T18" fmla="*/ 33 w 58"/>
                <a:gd name="T19" fmla="*/ 34 h 80"/>
                <a:gd name="T20" fmla="*/ 52 w 58"/>
                <a:gd name="T21" fmla="*/ 42 h 80"/>
                <a:gd name="T22" fmla="*/ 58 w 58"/>
                <a:gd name="T23" fmla="*/ 57 h 80"/>
                <a:gd name="T24" fmla="*/ 49 w 58"/>
                <a:gd name="T25" fmla="*/ 73 h 80"/>
                <a:gd name="T26" fmla="*/ 26 w 58"/>
                <a:gd name="T27" fmla="*/ 80 h 80"/>
                <a:gd name="T28" fmla="*/ 14 w 58"/>
                <a:gd name="T29" fmla="*/ 78 h 80"/>
                <a:gd name="T30" fmla="*/ 0 w 58"/>
                <a:gd name="T31" fmla="*/ 75 h 80"/>
                <a:gd name="T32" fmla="*/ 0 w 58"/>
                <a:gd name="T33" fmla="*/ 62 h 80"/>
                <a:gd name="T34" fmla="*/ 13 w 58"/>
                <a:gd name="T35" fmla="*/ 67 h 80"/>
                <a:gd name="T36" fmla="*/ 27 w 58"/>
                <a:gd name="T37" fmla="*/ 69 h 80"/>
                <a:gd name="T38" fmla="*/ 40 w 58"/>
                <a:gd name="T39" fmla="*/ 66 h 80"/>
                <a:gd name="T40" fmla="*/ 45 w 58"/>
                <a:gd name="T41" fmla="*/ 58 h 80"/>
                <a:gd name="T42" fmla="*/ 41 w 58"/>
                <a:gd name="T43" fmla="*/ 50 h 80"/>
                <a:gd name="T44" fmla="*/ 26 w 58"/>
                <a:gd name="T45" fmla="*/ 44 h 80"/>
                <a:gd name="T46" fmla="*/ 22 w 58"/>
                <a:gd name="T47" fmla="*/ 43 h 80"/>
                <a:gd name="T48" fmla="*/ 5 w 58"/>
                <a:gd name="T49" fmla="*/ 36 h 80"/>
                <a:gd name="T50" fmla="*/ 0 w 58"/>
                <a:gd name="T51" fmla="*/ 22 h 80"/>
                <a:gd name="T52" fmla="*/ 8 w 58"/>
                <a:gd name="T53" fmla="*/ 6 h 80"/>
                <a:gd name="T54" fmla="*/ 29 w 58"/>
                <a:gd name="T55" fmla="*/ 0 h 80"/>
                <a:gd name="T56" fmla="*/ 42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0" y="14"/>
                    <a:pt x="46" y="12"/>
                    <a:pt x="43" y="12"/>
                  </a:cubicBezTo>
                  <a:cubicBezTo>
                    <a:pt x="39" y="11"/>
                    <a:pt x="35" y="10"/>
                    <a:pt x="31" y="10"/>
                  </a:cubicBezTo>
                  <a:cubicBezTo>
                    <a:pt x="25" y="10"/>
                    <a:pt x="20" y="11"/>
                    <a:pt x="17" y="13"/>
                  </a:cubicBezTo>
                  <a:cubicBezTo>
                    <a:pt x="14" y="15"/>
                    <a:pt x="12" y="18"/>
                    <a:pt x="12" y="22"/>
                  </a:cubicBezTo>
                  <a:cubicBezTo>
                    <a:pt x="12" y="24"/>
                    <a:pt x="13" y="27"/>
                    <a:pt x="16" y="28"/>
                  </a:cubicBezTo>
                  <a:cubicBezTo>
                    <a:pt x="18" y="30"/>
                    <a:pt x="22" y="32"/>
                    <a:pt x="29" y="33"/>
                  </a:cubicBezTo>
                  <a:lnTo>
                    <a:pt x="33" y="34"/>
                  </a:lnTo>
                  <a:cubicBezTo>
                    <a:pt x="42" y="36"/>
                    <a:pt x="48" y="39"/>
                    <a:pt x="52" y="42"/>
                  </a:cubicBezTo>
                  <a:cubicBezTo>
                    <a:pt x="56" y="46"/>
                    <a:pt x="58" y="50"/>
                    <a:pt x="58" y="57"/>
                  </a:cubicBezTo>
                  <a:cubicBezTo>
                    <a:pt x="58" y="64"/>
                    <a:pt x="55" y="69"/>
                    <a:pt x="49" y="73"/>
                  </a:cubicBezTo>
                  <a:cubicBezTo>
                    <a:pt x="44" y="77"/>
                    <a:pt x="36" y="80"/>
                    <a:pt x="26" y="80"/>
                  </a:cubicBezTo>
                  <a:cubicBezTo>
                    <a:pt x="22" y="80"/>
                    <a:pt x="18" y="79"/>
                    <a:pt x="14" y="78"/>
                  </a:cubicBezTo>
                  <a:cubicBezTo>
                    <a:pt x="9" y="78"/>
                    <a:pt x="4" y="76"/>
                    <a:pt x="0" y="75"/>
                  </a:cubicBezTo>
                  <a:lnTo>
                    <a:pt x="0" y="62"/>
                  </a:lnTo>
                  <a:cubicBezTo>
                    <a:pt x="4" y="64"/>
                    <a:pt x="9" y="66"/>
                    <a:pt x="13" y="67"/>
                  </a:cubicBezTo>
                  <a:cubicBezTo>
                    <a:pt x="18" y="68"/>
                    <a:pt x="22" y="69"/>
                    <a:pt x="27" y="69"/>
                  </a:cubicBezTo>
                  <a:cubicBezTo>
                    <a:pt x="32" y="69"/>
                    <a:pt x="37" y="68"/>
                    <a:pt x="40" y="66"/>
                  </a:cubicBezTo>
                  <a:cubicBezTo>
                    <a:pt x="43" y="64"/>
                    <a:pt x="45" y="61"/>
                    <a:pt x="45" y="58"/>
                  </a:cubicBezTo>
                  <a:cubicBezTo>
                    <a:pt x="45" y="54"/>
                    <a:pt x="44" y="52"/>
                    <a:pt x="41" y="50"/>
                  </a:cubicBezTo>
                  <a:cubicBezTo>
                    <a:pt x="39" y="48"/>
                    <a:pt x="34" y="46"/>
                    <a:pt x="26" y="44"/>
                  </a:cubicBezTo>
                  <a:lnTo>
                    <a:pt x="22" y="43"/>
                  </a:lnTo>
                  <a:cubicBezTo>
                    <a:pt x="14" y="42"/>
                    <a:pt x="9" y="39"/>
                    <a:pt x="5" y="36"/>
                  </a:cubicBezTo>
                  <a:cubicBezTo>
                    <a:pt x="2" y="33"/>
                    <a:pt x="0" y="28"/>
                    <a:pt x="0" y="22"/>
                  </a:cubicBezTo>
                  <a:cubicBezTo>
                    <a:pt x="0" y="15"/>
                    <a:pt x="3" y="9"/>
                    <a:pt x="8" y="6"/>
                  </a:cubicBezTo>
                  <a:cubicBezTo>
                    <a:pt x="13" y="2"/>
                    <a:pt x="20" y="0"/>
                    <a:pt x="29" y="0"/>
                  </a:cubicBezTo>
                  <a:cubicBezTo>
                    <a:pt x="34" y="0"/>
                    <a:pt x="38" y="0"/>
                    <a:pt x="42" y="1"/>
                  </a:cubicBezTo>
                  <a:cubicBezTo>
                    <a:pt x="46" y="1"/>
                    <a:pt x="50"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9" name="Freeform 65">
              <a:extLst>
                <a:ext uri="{FF2B5EF4-FFF2-40B4-BE49-F238E27FC236}">
                  <a16:creationId xmlns:a16="http://schemas.microsoft.com/office/drawing/2014/main" id="{18C84682-0BE8-459D-8752-104F2984C101}"/>
                </a:ext>
              </a:extLst>
            </p:cNvPr>
            <p:cNvSpPr>
              <a:spLocks/>
            </p:cNvSpPr>
            <p:nvPr/>
          </p:nvSpPr>
          <p:spPr bwMode="auto">
            <a:xfrm>
              <a:off x="4629" y="2819"/>
              <a:ext cx="83" cy="115"/>
            </a:xfrm>
            <a:custGeom>
              <a:avLst/>
              <a:gdLst>
                <a:gd name="T0" fmla="*/ 54 w 58"/>
                <a:gd name="T1" fmla="*/ 4 h 80"/>
                <a:gd name="T2" fmla="*/ 54 w 58"/>
                <a:gd name="T3" fmla="*/ 4 h 80"/>
                <a:gd name="T4" fmla="*/ 54 w 58"/>
                <a:gd name="T5" fmla="*/ 16 h 80"/>
                <a:gd name="T6" fmla="*/ 43 w 58"/>
                <a:gd name="T7" fmla="*/ 12 h 80"/>
                <a:gd name="T8" fmla="*/ 32 w 58"/>
                <a:gd name="T9" fmla="*/ 10 h 80"/>
                <a:gd name="T10" fmla="*/ 18 w 58"/>
                <a:gd name="T11" fmla="*/ 13 h 80"/>
                <a:gd name="T12" fmla="*/ 13 w 58"/>
                <a:gd name="T13" fmla="*/ 22 h 80"/>
                <a:gd name="T14" fmla="*/ 16 w 58"/>
                <a:gd name="T15" fmla="*/ 28 h 80"/>
                <a:gd name="T16" fmla="*/ 30 w 58"/>
                <a:gd name="T17" fmla="*/ 33 h 80"/>
                <a:gd name="T18" fmla="*/ 34 w 58"/>
                <a:gd name="T19" fmla="*/ 34 h 80"/>
                <a:gd name="T20" fmla="*/ 53 w 58"/>
                <a:gd name="T21" fmla="*/ 42 h 80"/>
                <a:gd name="T22" fmla="*/ 58 w 58"/>
                <a:gd name="T23" fmla="*/ 57 h 80"/>
                <a:gd name="T24" fmla="*/ 50 w 58"/>
                <a:gd name="T25" fmla="*/ 73 h 80"/>
                <a:gd name="T26" fmla="*/ 27 w 58"/>
                <a:gd name="T27" fmla="*/ 80 h 80"/>
                <a:gd name="T28" fmla="*/ 14 w 58"/>
                <a:gd name="T29" fmla="*/ 78 h 80"/>
                <a:gd name="T30" fmla="*/ 0 w 58"/>
                <a:gd name="T31" fmla="*/ 75 h 80"/>
                <a:gd name="T32" fmla="*/ 0 w 58"/>
                <a:gd name="T33" fmla="*/ 62 h 80"/>
                <a:gd name="T34" fmla="*/ 14 w 58"/>
                <a:gd name="T35" fmla="*/ 67 h 80"/>
                <a:gd name="T36" fmla="*/ 27 w 58"/>
                <a:gd name="T37" fmla="*/ 69 h 80"/>
                <a:gd name="T38" fmla="*/ 41 w 58"/>
                <a:gd name="T39" fmla="*/ 66 h 80"/>
                <a:gd name="T40" fmla="*/ 46 w 58"/>
                <a:gd name="T41" fmla="*/ 58 h 80"/>
                <a:gd name="T42" fmla="*/ 42 w 58"/>
                <a:gd name="T43" fmla="*/ 50 h 80"/>
                <a:gd name="T44" fmla="*/ 27 w 58"/>
                <a:gd name="T45" fmla="*/ 44 h 80"/>
                <a:gd name="T46" fmla="*/ 23 w 58"/>
                <a:gd name="T47" fmla="*/ 43 h 80"/>
                <a:gd name="T48" fmla="*/ 6 w 58"/>
                <a:gd name="T49" fmla="*/ 36 h 80"/>
                <a:gd name="T50" fmla="*/ 1 w 58"/>
                <a:gd name="T51" fmla="*/ 22 h 80"/>
                <a:gd name="T52" fmla="*/ 9 w 58"/>
                <a:gd name="T53" fmla="*/ 6 h 80"/>
                <a:gd name="T54" fmla="*/ 30 w 58"/>
                <a:gd name="T55" fmla="*/ 0 h 80"/>
                <a:gd name="T56" fmla="*/ 43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1" y="14"/>
                    <a:pt x="47" y="12"/>
                    <a:pt x="43" y="12"/>
                  </a:cubicBezTo>
                  <a:cubicBezTo>
                    <a:pt x="40" y="11"/>
                    <a:pt x="36" y="10"/>
                    <a:pt x="32" y="10"/>
                  </a:cubicBezTo>
                  <a:cubicBezTo>
                    <a:pt x="25" y="10"/>
                    <a:pt x="21" y="11"/>
                    <a:pt x="18" y="13"/>
                  </a:cubicBezTo>
                  <a:cubicBezTo>
                    <a:pt x="15" y="15"/>
                    <a:pt x="13" y="18"/>
                    <a:pt x="13" y="22"/>
                  </a:cubicBezTo>
                  <a:cubicBezTo>
                    <a:pt x="13" y="24"/>
                    <a:pt x="14" y="27"/>
                    <a:pt x="16" y="28"/>
                  </a:cubicBezTo>
                  <a:cubicBezTo>
                    <a:pt x="19" y="30"/>
                    <a:pt x="23" y="32"/>
                    <a:pt x="30" y="33"/>
                  </a:cubicBezTo>
                  <a:lnTo>
                    <a:pt x="34" y="34"/>
                  </a:lnTo>
                  <a:cubicBezTo>
                    <a:pt x="43" y="36"/>
                    <a:pt x="49" y="39"/>
                    <a:pt x="53" y="42"/>
                  </a:cubicBezTo>
                  <a:cubicBezTo>
                    <a:pt x="57" y="46"/>
                    <a:pt x="58" y="50"/>
                    <a:pt x="58" y="57"/>
                  </a:cubicBezTo>
                  <a:cubicBezTo>
                    <a:pt x="58" y="64"/>
                    <a:pt x="56" y="69"/>
                    <a:pt x="50" y="73"/>
                  </a:cubicBezTo>
                  <a:cubicBezTo>
                    <a:pt x="45" y="77"/>
                    <a:pt x="37" y="80"/>
                    <a:pt x="27" y="80"/>
                  </a:cubicBezTo>
                  <a:cubicBezTo>
                    <a:pt x="23" y="80"/>
                    <a:pt x="19" y="79"/>
                    <a:pt x="14" y="78"/>
                  </a:cubicBezTo>
                  <a:cubicBezTo>
                    <a:pt x="10" y="78"/>
                    <a:pt x="5" y="76"/>
                    <a:pt x="0" y="75"/>
                  </a:cubicBezTo>
                  <a:lnTo>
                    <a:pt x="0" y="62"/>
                  </a:lnTo>
                  <a:cubicBezTo>
                    <a:pt x="5" y="64"/>
                    <a:pt x="10" y="66"/>
                    <a:pt x="14" y="67"/>
                  </a:cubicBezTo>
                  <a:cubicBezTo>
                    <a:pt x="19" y="68"/>
                    <a:pt x="23" y="69"/>
                    <a:pt x="27" y="69"/>
                  </a:cubicBezTo>
                  <a:cubicBezTo>
                    <a:pt x="33" y="69"/>
                    <a:pt x="38" y="68"/>
                    <a:pt x="41" y="66"/>
                  </a:cubicBezTo>
                  <a:cubicBezTo>
                    <a:pt x="44" y="64"/>
                    <a:pt x="46" y="61"/>
                    <a:pt x="46" y="58"/>
                  </a:cubicBezTo>
                  <a:cubicBezTo>
                    <a:pt x="46" y="54"/>
                    <a:pt x="45" y="52"/>
                    <a:pt x="42" y="50"/>
                  </a:cubicBezTo>
                  <a:cubicBezTo>
                    <a:pt x="40" y="48"/>
                    <a:pt x="35" y="46"/>
                    <a:pt x="27" y="44"/>
                  </a:cubicBezTo>
                  <a:lnTo>
                    <a:pt x="23" y="43"/>
                  </a:lnTo>
                  <a:cubicBezTo>
                    <a:pt x="15" y="42"/>
                    <a:pt x="10" y="39"/>
                    <a:pt x="6" y="36"/>
                  </a:cubicBezTo>
                  <a:cubicBezTo>
                    <a:pt x="3" y="33"/>
                    <a:pt x="1" y="28"/>
                    <a:pt x="1" y="22"/>
                  </a:cubicBezTo>
                  <a:cubicBezTo>
                    <a:pt x="1" y="15"/>
                    <a:pt x="3" y="9"/>
                    <a:pt x="9" y="6"/>
                  </a:cubicBezTo>
                  <a:cubicBezTo>
                    <a:pt x="14" y="2"/>
                    <a:pt x="21" y="0"/>
                    <a:pt x="30" y="0"/>
                  </a:cubicBezTo>
                  <a:cubicBezTo>
                    <a:pt x="35"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0" name="Freeform 66">
              <a:extLst>
                <a:ext uri="{FF2B5EF4-FFF2-40B4-BE49-F238E27FC236}">
                  <a16:creationId xmlns:a16="http://schemas.microsoft.com/office/drawing/2014/main" id="{148D16BF-D233-4E6D-8BBB-453010C5D896}"/>
                </a:ext>
              </a:extLst>
            </p:cNvPr>
            <p:cNvSpPr>
              <a:spLocks noEditPoints="1"/>
            </p:cNvSpPr>
            <p:nvPr/>
          </p:nvSpPr>
          <p:spPr bwMode="auto">
            <a:xfrm>
              <a:off x="4096" y="3037"/>
              <a:ext cx="94" cy="147"/>
            </a:xfrm>
            <a:custGeom>
              <a:avLst/>
              <a:gdLst>
                <a:gd name="T0" fmla="*/ 13 w 65"/>
                <a:gd name="T1" fmla="*/ 11 h 102"/>
                <a:gd name="T2" fmla="*/ 13 w 65"/>
                <a:gd name="T3" fmla="*/ 11 h 102"/>
                <a:gd name="T4" fmla="*/ 13 w 65"/>
                <a:gd name="T5" fmla="*/ 50 h 102"/>
                <a:gd name="T6" fmla="*/ 31 w 65"/>
                <a:gd name="T7" fmla="*/ 50 h 102"/>
                <a:gd name="T8" fmla="*/ 45 w 65"/>
                <a:gd name="T9" fmla="*/ 45 h 102"/>
                <a:gd name="T10" fmla="*/ 51 w 65"/>
                <a:gd name="T11" fmla="*/ 30 h 102"/>
                <a:gd name="T12" fmla="*/ 45 w 65"/>
                <a:gd name="T13" fmla="*/ 16 h 102"/>
                <a:gd name="T14" fmla="*/ 31 w 65"/>
                <a:gd name="T15" fmla="*/ 11 h 102"/>
                <a:gd name="T16" fmla="*/ 13 w 65"/>
                <a:gd name="T17" fmla="*/ 11 h 102"/>
                <a:gd name="T18" fmla="*/ 0 w 65"/>
                <a:gd name="T19" fmla="*/ 0 h 102"/>
                <a:gd name="T20" fmla="*/ 0 w 65"/>
                <a:gd name="T21" fmla="*/ 0 h 102"/>
                <a:gd name="T22" fmla="*/ 31 w 65"/>
                <a:gd name="T23" fmla="*/ 0 h 102"/>
                <a:gd name="T24" fmla="*/ 56 w 65"/>
                <a:gd name="T25" fmla="*/ 8 h 102"/>
                <a:gd name="T26" fmla="*/ 65 w 65"/>
                <a:gd name="T27" fmla="*/ 30 h 102"/>
                <a:gd name="T28" fmla="*/ 56 w 65"/>
                <a:gd name="T29" fmla="*/ 53 h 102"/>
                <a:gd name="T30" fmla="*/ 31 w 65"/>
                <a:gd name="T31" fmla="*/ 61 h 102"/>
                <a:gd name="T32" fmla="*/ 13 w 65"/>
                <a:gd name="T33" fmla="*/ 61 h 102"/>
                <a:gd name="T34" fmla="*/ 13 w 65"/>
                <a:gd name="T35" fmla="*/ 102 h 102"/>
                <a:gd name="T36" fmla="*/ 0 w 65"/>
                <a:gd name="T37" fmla="*/ 102 h 102"/>
                <a:gd name="T38" fmla="*/ 0 w 65"/>
                <a:gd name="T3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 h="102">
                  <a:moveTo>
                    <a:pt x="13" y="11"/>
                  </a:moveTo>
                  <a:lnTo>
                    <a:pt x="13" y="11"/>
                  </a:lnTo>
                  <a:lnTo>
                    <a:pt x="13" y="50"/>
                  </a:lnTo>
                  <a:lnTo>
                    <a:pt x="31" y="50"/>
                  </a:lnTo>
                  <a:cubicBezTo>
                    <a:pt x="37" y="50"/>
                    <a:pt x="42" y="48"/>
                    <a:pt x="45" y="45"/>
                  </a:cubicBezTo>
                  <a:cubicBezTo>
                    <a:pt x="49" y="41"/>
                    <a:pt x="51" y="37"/>
                    <a:pt x="51" y="30"/>
                  </a:cubicBezTo>
                  <a:cubicBezTo>
                    <a:pt x="51" y="24"/>
                    <a:pt x="49" y="20"/>
                    <a:pt x="45" y="16"/>
                  </a:cubicBezTo>
                  <a:cubicBezTo>
                    <a:pt x="42" y="13"/>
                    <a:pt x="37" y="11"/>
                    <a:pt x="31" y="11"/>
                  </a:cubicBezTo>
                  <a:lnTo>
                    <a:pt x="13" y="11"/>
                  </a:lnTo>
                  <a:close/>
                  <a:moveTo>
                    <a:pt x="0" y="0"/>
                  </a:moveTo>
                  <a:lnTo>
                    <a:pt x="0" y="0"/>
                  </a:lnTo>
                  <a:lnTo>
                    <a:pt x="31" y="0"/>
                  </a:lnTo>
                  <a:cubicBezTo>
                    <a:pt x="42" y="0"/>
                    <a:pt x="51" y="3"/>
                    <a:pt x="56" y="8"/>
                  </a:cubicBezTo>
                  <a:cubicBezTo>
                    <a:pt x="62" y="13"/>
                    <a:pt x="65" y="21"/>
                    <a:pt x="65" y="30"/>
                  </a:cubicBezTo>
                  <a:cubicBezTo>
                    <a:pt x="65" y="40"/>
                    <a:pt x="62" y="48"/>
                    <a:pt x="56" y="53"/>
                  </a:cubicBezTo>
                  <a:cubicBezTo>
                    <a:pt x="51" y="58"/>
                    <a:pt x="42" y="61"/>
                    <a:pt x="31" y="61"/>
                  </a:cubicBezTo>
                  <a:lnTo>
                    <a:pt x="13" y="61"/>
                  </a:lnTo>
                  <a:lnTo>
                    <a:pt x="13"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1" name="Freeform 67">
              <a:extLst>
                <a:ext uri="{FF2B5EF4-FFF2-40B4-BE49-F238E27FC236}">
                  <a16:creationId xmlns:a16="http://schemas.microsoft.com/office/drawing/2014/main" id="{DB5DDE95-7C8C-4F37-8250-8131EBB0991B}"/>
                </a:ext>
              </a:extLst>
            </p:cNvPr>
            <p:cNvSpPr>
              <a:spLocks noEditPoints="1"/>
            </p:cNvSpPr>
            <p:nvPr/>
          </p:nvSpPr>
          <p:spPr bwMode="auto">
            <a:xfrm>
              <a:off x="4201" y="3071"/>
              <a:ext cx="92" cy="116"/>
            </a:xfrm>
            <a:custGeom>
              <a:avLst/>
              <a:gdLst>
                <a:gd name="T0" fmla="*/ 39 w 64"/>
                <a:gd name="T1" fmla="*/ 39 h 80"/>
                <a:gd name="T2" fmla="*/ 39 w 64"/>
                <a:gd name="T3" fmla="*/ 39 h 80"/>
                <a:gd name="T4" fmla="*/ 18 w 64"/>
                <a:gd name="T5" fmla="*/ 43 h 80"/>
                <a:gd name="T6" fmla="*/ 12 w 64"/>
                <a:gd name="T7" fmla="*/ 55 h 80"/>
                <a:gd name="T8" fmla="*/ 16 w 64"/>
                <a:gd name="T9" fmla="*/ 65 h 80"/>
                <a:gd name="T10" fmla="*/ 28 w 64"/>
                <a:gd name="T11" fmla="*/ 69 h 80"/>
                <a:gd name="T12" fmla="*/ 45 w 64"/>
                <a:gd name="T13" fmla="*/ 62 h 80"/>
                <a:gd name="T14" fmla="*/ 51 w 64"/>
                <a:gd name="T15" fmla="*/ 42 h 80"/>
                <a:gd name="T16" fmla="*/ 51 w 64"/>
                <a:gd name="T17" fmla="*/ 39 h 80"/>
                <a:gd name="T18" fmla="*/ 39 w 64"/>
                <a:gd name="T19" fmla="*/ 39 h 80"/>
                <a:gd name="T20" fmla="*/ 64 w 64"/>
                <a:gd name="T21" fmla="*/ 34 h 80"/>
                <a:gd name="T22" fmla="*/ 64 w 64"/>
                <a:gd name="T23" fmla="*/ 34 h 80"/>
                <a:gd name="T24" fmla="*/ 64 w 64"/>
                <a:gd name="T25" fmla="*/ 78 h 80"/>
                <a:gd name="T26" fmla="*/ 51 w 64"/>
                <a:gd name="T27" fmla="*/ 78 h 80"/>
                <a:gd name="T28" fmla="*/ 51 w 64"/>
                <a:gd name="T29" fmla="*/ 66 h 80"/>
                <a:gd name="T30" fmla="*/ 41 w 64"/>
                <a:gd name="T31" fmla="*/ 76 h 80"/>
                <a:gd name="T32" fmla="*/ 25 w 64"/>
                <a:gd name="T33" fmla="*/ 80 h 80"/>
                <a:gd name="T34" fmla="*/ 6 w 64"/>
                <a:gd name="T35" fmla="*/ 73 h 80"/>
                <a:gd name="T36" fmla="*/ 0 w 64"/>
                <a:gd name="T37" fmla="*/ 55 h 80"/>
                <a:gd name="T38" fmla="*/ 8 w 64"/>
                <a:gd name="T39" fmla="*/ 36 h 80"/>
                <a:gd name="T40" fmla="*/ 34 w 64"/>
                <a:gd name="T41" fmla="*/ 30 h 80"/>
                <a:gd name="T42" fmla="*/ 51 w 64"/>
                <a:gd name="T43" fmla="*/ 30 h 80"/>
                <a:gd name="T44" fmla="*/ 51 w 64"/>
                <a:gd name="T45" fmla="*/ 28 h 80"/>
                <a:gd name="T46" fmla="*/ 46 w 64"/>
                <a:gd name="T47" fmla="*/ 15 h 80"/>
                <a:gd name="T48" fmla="*/ 30 w 64"/>
                <a:gd name="T49" fmla="*/ 10 h 80"/>
                <a:gd name="T50" fmla="*/ 17 w 64"/>
                <a:gd name="T51" fmla="*/ 12 h 80"/>
                <a:gd name="T52" fmla="*/ 5 w 64"/>
                <a:gd name="T53" fmla="*/ 17 h 80"/>
                <a:gd name="T54" fmla="*/ 5 w 64"/>
                <a:gd name="T55" fmla="*/ 5 h 80"/>
                <a:gd name="T56" fmla="*/ 18 w 64"/>
                <a:gd name="T57" fmla="*/ 1 h 80"/>
                <a:gd name="T58" fmla="*/ 31 w 64"/>
                <a:gd name="T59" fmla="*/ 0 h 80"/>
                <a:gd name="T60" fmla="*/ 56 w 64"/>
                <a:gd name="T61" fmla="*/ 8 h 80"/>
                <a:gd name="T62" fmla="*/ 64 w 64"/>
                <a:gd name="T63" fmla="*/ 34 h 80"/>
                <a:gd name="T64" fmla="*/ 64 w 64"/>
                <a:gd name="T65" fmla="*/ 3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 h="80">
                  <a:moveTo>
                    <a:pt x="39" y="39"/>
                  </a:moveTo>
                  <a:lnTo>
                    <a:pt x="39" y="39"/>
                  </a:lnTo>
                  <a:cubicBezTo>
                    <a:pt x="29" y="39"/>
                    <a:pt x="22" y="40"/>
                    <a:pt x="18" y="43"/>
                  </a:cubicBezTo>
                  <a:cubicBezTo>
                    <a:pt x="14" y="45"/>
                    <a:pt x="12" y="49"/>
                    <a:pt x="12" y="55"/>
                  </a:cubicBezTo>
                  <a:cubicBezTo>
                    <a:pt x="12" y="59"/>
                    <a:pt x="14" y="63"/>
                    <a:pt x="16" y="65"/>
                  </a:cubicBezTo>
                  <a:cubicBezTo>
                    <a:pt x="19" y="68"/>
                    <a:pt x="23" y="69"/>
                    <a:pt x="28" y="69"/>
                  </a:cubicBezTo>
                  <a:cubicBezTo>
                    <a:pt x="35" y="69"/>
                    <a:pt x="41" y="67"/>
                    <a:pt x="45" y="62"/>
                  </a:cubicBezTo>
                  <a:cubicBezTo>
                    <a:pt x="49" y="57"/>
                    <a:pt x="51" y="50"/>
                    <a:pt x="51" y="42"/>
                  </a:cubicBezTo>
                  <a:lnTo>
                    <a:pt x="51" y="39"/>
                  </a:lnTo>
                  <a:lnTo>
                    <a:pt x="39" y="39"/>
                  </a:lnTo>
                  <a:close/>
                  <a:moveTo>
                    <a:pt x="64" y="34"/>
                  </a:moveTo>
                  <a:lnTo>
                    <a:pt x="64" y="34"/>
                  </a:lnTo>
                  <a:lnTo>
                    <a:pt x="64" y="78"/>
                  </a:lnTo>
                  <a:lnTo>
                    <a:pt x="51" y="78"/>
                  </a:lnTo>
                  <a:lnTo>
                    <a:pt x="51" y="66"/>
                  </a:lnTo>
                  <a:cubicBezTo>
                    <a:pt x="48" y="71"/>
                    <a:pt x="45" y="74"/>
                    <a:pt x="41" y="76"/>
                  </a:cubicBezTo>
                  <a:cubicBezTo>
                    <a:pt x="36" y="78"/>
                    <a:pt x="31" y="80"/>
                    <a:pt x="25" y="80"/>
                  </a:cubicBezTo>
                  <a:cubicBezTo>
                    <a:pt x="17" y="80"/>
                    <a:pt x="11" y="77"/>
                    <a:pt x="6" y="73"/>
                  </a:cubicBezTo>
                  <a:cubicBezTo>
                    <a:pt x="2" y="69"/>
                    <a:pt x="0" y="63"/>
                    <a:pt x="0" y="55"/>
                  </a:cubicBezTo>
                  <a:cubicBezTo>
                    <a:pt x="0" y="47"/>
                    <a:pt x="2" y="40"/>
                    <a:pt x="8" y="36"/>
                  </a:cubicBezTo>
                  <a:cubicBezTo>
                    <a:pt x="14" y="32"/>
                    <a:pt x="22" y="30"/>
                    <a:pt x="34" y="30"/>
                  </a:cubicBezTo>
                  <a:lnTo>
                    <a:pt x="51" y="30"/>
                  </a:lnTo>
                  <a:lnTo>
                    <a:pt x="51" y="28"/>
                  </a:lnTo>
                  <a:cubicBezTo>
                    <a:pt x="51" y="23"/>
                    <a:pt x="49" y="18"/>
                    <a:pt x="46" y="15"/>
                  </a:cubicBezTo>
                  <a:cubicBezTo>
                    <a:pt x="42" y="12"/>
                    <a:pt x="37" y="10"/>
                    <a:pt x="30" y="10"/>
                  </a:cubicBezTo>
                  <a:cubicBezTo>
                    <a:pt x="25" y="10"/>
                    <a:pt x="21" y="11"/>
                    <a:pt x="17" y="12"/>
                  </a:cubicBezTo>
                  <a:cubicBezTo>
                    <a:pt x="13" y="13"/>
                    <a:pt x="9" y="14"/>
                    <a:pt x="5" y="17"/>
                  </a:cubicBezTo>
                  <a:lnTo>
                    <a:pt x="5" y="5"/>
                  </a:lnTo>
                  <a:cubicBezTo>
                    <a:pt x="10" y="3"/>
                    <a:pt x="14" y="2"/>
                    <a:pt x="18" y="1"/>
                  </a:cubicBezTo>
                  <a:cubicBezTo>
                    <a:pt x="23" y="0"/>
                    <a:pt x="27" y="0"/>
                    <a:pt x="31" y="0"/>
                  </a:cubicBezTo>
                  <a:cubicBezTo>
                    <a:pt x="42" y="0"/>
                    <a:pt x="50" y="3"/>
                    <a:pt x="56" y="8"/>
                  </a:cubicBezTo>
                  <a:cubicBezTo>
                    <a:pt x="61" y="14"/>
                    <a:pt x="64" y="23"/>
                    <a:pt x="64" y="34"/>
                  </a:cubicBezTo>
                  <a:lnTo>
                    <a:pt x="64" y="3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2" name="Freeform 68">
              <a:extLst>
                <a:ext uri="{FF2B5EF4-FFF2-40B4-BE49-F238E27FC236}">
                  <a16:creationId xmlns:a16="http://schemas.microsoft.com/office/drawing/2014/main" id="{4C282FB4-99CE-4FF9-8B78-BB2AC12FCFB7}"/>
                </a:ext>
              </a:extLst>
            </p:cNvPr>
            <p:cNvSpPr>
              <a:spLocks/>
            </p:cNvSpPr>
            <p:nvPr/>
          </p:nvSpPr>
          <p:spPr bwMode="auto">
            <a:xfrm>
              <a:off x="4330" y="3071"/>
              <a:ext cx="63" cy="113"/>
            </a:xfrm>
            <a:custGeom>
              <a:avLst/>
              <a:gdLst>
                <a:gd name="T0" fmla="*/ 44 w 44"/>
                <a:gd name="T1" fmla="*/ 13 h 78"/>
                <a:gd name="T2" fmla="*/ 44 w 44"/>
                <a:gd name="T3" fmla="*/ 13 h 78"/>
                <a:gd name="T4" fmla="*/ 39 w 44"/>
                <a:gd name="T5" fmla="*/ 11 h 78"/>
                <a:gd name="T6" fmla="*/ 34 w 44"/>
                <a:gd name="T7" fmla="*/ 11 h 78"/>
                <a:gd name="T8" fmla="*/ 18 w 44"/>
                <a:gd name="T9" fmla="*/ 18 h 78"/>
                <a:gd name="T10" fmla="*/ 12 w 44"/>
                <a:gd name="T11" fmla="*/ 37 h 78"/>
                <a:gd name="T12" fmla="*/ 12 w 44"/>
                <a:gd name="T13" fmla="*/ 78 h 78"/>
                <a:gd name="T14" fmla="*/ 0 w 44"/>
                <a:gd name="T15" fmla="*/ 78 h 78"/>
                <a:gd name="T16" fmla="*/ 0 w 44"/>
                <a:gd name="T17" fmla="*/ 2 h 78"/>
                <a:gd name="T18" fmla="*/ 12 w 44"/>
                <a:gd name="T19" fmla="*/ 2 h 78"/>
                <a:gd name="T20" fmla="*/ 12 w 44"/>
                <a:gd name="T21" fmla="*/ 13 h 78"/>
                <a:gd name="T22" fmla="*/ 22 w 44"/>
                <a:gd name="T23" fmla="*/ 3 h 78"/>
                <a:gd name="T24" fmla="*/ 38 w 44"/>
                <a:gd name="T25" fmla="*/ 0 h 78"/>
                <a:gd name="T26" fmla="*/ 41 w 44"/>
                <a:gd name="T27" fmla="*/ 0 h 78"/>
                <a:gd name="T28" fmla="*/ 44 w 44"/>
                <a:gd name="T29" fmla="*/ 0 h 78"/>
                <a:gd name="T30" fmla="*/ 44 w 44"/>
                <a:gd name="T31" fmla="*/ 1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8">
                  <a:moveTo>
                    <a:pt x="44" y="13"/>
                  </a:moveTo>
                  <a:lnTo>
                    <a:pt x="44" y="13"/>
                  </a:lnTo>
                  <a:cubicBezTo>
                    <a:pt x="43" y="12"/>
                    <a:pt x="41" y="12"/>
                    <a:pt x="39" y="11"/>
                  </a:cubicBezTo>
                  <a:cubicBezTo>
                    <a:pt x="38" y="11"/>
                    <a:pt x="36" y="11"/>
                    <a:pt x="34" y="11"/>
                  </a:cubicBezTo>
                  <a:cubicBezTo>
                    <a:pt x="27" y="11"/>
                    <a:pt x="22" y="13"/>
                    <a:pt x="18" y="18"/>
                  </a:cubicBezTo>
                  <a:cubicBezTo>
                    <a:pt x="14" y="22"/>
                    <a:pt x="12" y="29"/>
                    <a:pt x="12" y="37"/>
                  </a:cubicBezTo>
                  <a:lnTo>
                    <a:pt x="12" y="78"/>
                  </a:lnTo>
                  <a:lnTo>
                    <a:pt x="0" y="78"/>
                  </a:lnTo>
                  <a:lnTo>
                    <a:pt x="0" y="2"/>
                  </a:lnTo>
                  <a:lnTo>
                    <a:pt x="12" y="2"/>
                  </a:lnTo>
                  <a:lnTo>
                    <a:pt x="12" y="13"/>
                  </a:lnTo>
                  <a:cubicBezTo>
                    <a:pt x="15" y="9"/>
                    <a:pt x="18" y="5"/>
                    <a:pt x="22" y="3"/>
                  </a:cubicBezTo>
                  <a:cubicBezTo>
                    <a:pt x="27" y="1"/>
                    <a:pt x="32" y="0"/>
                    <a:pt x="38" y="0"/>
                  </a:cubicBezTo>
                  <a:cubicBezTo>
                    <a:pt x="39" y="0"/>
                    <a:pt x="39" y="0"/>
                    <a:pt x="41" y="0"/>
                  </a:cubicBezTo>
                  <a:cubicBezTo>
                    <a:pt x="42" y="0"/>
                    <a:pt x="43" y="0"/>
                    <a:pt x="44" y="0"/>
                  </a:cubicBezTo>
                  <a:lnTo>
                    <a:pt x="44"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3" name="Freeform 69">
              <a:extLst>
                <a:ext uri="{FF2B5EF4-FFF2-40B4-BE49-F238E27FC236}">
                  <a16:creationId xmlns:a16="http://schemas.microsoft.com/office/drawing/2014/main" id="{93AF169C-8DC0-498C-8A65-0C93BA643995}"/>
                </a:ext>
              </a:extLst>
            </p:cNvPr>
            <p:cNvSpPr>
              <a:spLocks/>
            </p:cNvSpPr>
            <p:nvPr/>
          </p:nvSpPr>
          <p:spPr bwMode="auto">
            <a:xfrm>
              <a:off x="4405" y="3071"/>
              <a:ext cx="83" cy="116"/>
            </a:xfrm>
            <a:custGeom>
              <a:avLst/>
              <a:gdLst>
                <a:gd name="T0" fmla="*/ 54 w 58"/>
                <a:gd name="T1" fmla="*/ 4 h 80"/>
                <a:gd name="T2" fmla="*/ 54 w 58"/>
                <a:gd name="T3" fmla="*/ 4 h 80"/>
                <a:gd name="T4" fmla="*/ 54 w 58"/>
                <a:gd name="T5" fmla="*/ 16 h 80"/>
                <a:gd name="T6" fmla="*/ 43 w 58"/>
                <a:gd name="T7" fmla="*/ 12 h 80"/>
                <a:gd name="T8" fmla="*/ 31 w 58"/>
                <a:gd name="T9" fmla="*/ 10 h 80"/>
                <a:gd name="T10" fmla="*/ 17 w 58"/>
                <a:gd name="T11" fmla="*/ 13 h 80"/>
                <a:gd name="T12" fmla="*/ 13 w 58"/>
                <a:gd name="T13" fmla="*/ 22 h 80"/>
                <a:gd name="T14" fmla="*/ 16 w 58"/>
                <a:gd name="T15" fmla="*/ 28 h 80"/>
                <a:gd name="T16" fmla="*/ 29 w 58"/>
                <a:gd name="T17" fmla="*/ 33 h 80"/>
                <a:gd name="T18" fmla="*/ 34 w 58"/>
                <a:gd name="T19" fmla="*/ 34 h 80"/>
                <a:gd name="T20" fmla="*/ 52 w 58"/>
                <a:gd name="T21" fmla="*/ 42 h 80"/>
                <a:gd name="T22" fmla="*/ 58 w 58"/>
                <a:gd name="T23" fmla="*/ 57 h 80"/>
                <a:gd name="T24" fmla="*/ 50 w 58"/>
                <a:gd name="T25" fmla="*/ 73 h 80"/>
                <a:gd name="T26" fmla="*/ 27 w 58"/>
                <a:gd name="T27" fmla="*/ 80 h 80"/>
                <a:gd name="T28" fmla="*/ 14 w 58"/>
                <a:gd name="T29" fmla="*/ 78 h 80"/>
                <a:gd name="T30" fmla="*/ 0 w 58"/>
                <a:gd name="T31" fmla="*/ 75 h 80"/>
                <a:gd name="T32" fmla="*/ 0 w 58"/>
                <a:gd name="T33" fmla="*/ 62 h 80"/>
                <a:gd name="T34" fmla="*/ 14 w 58"/>
                <a:gd name="T35" fmla="*/ 67 h 80"/>
                <a:gd name="T36" fmla="*/ 27 w 58"/>
                <a:gd name="T37" fmla="*/ 69 h 80"/>
                <a:gd name="T38" fmla="*/ 41 w 58"/>
                <a:gd name="T39" fmla="*/ 66 h 80"/>
                <a:gd name="T40" fmla="*/ 45 w 58"/>
                <a:gd name="T41" fmla="*/ 58 h 80"/>
                <a:gd name="T42" fmla="*/ 42 w 58"/>
                <a:gd name="T43" fmla="*/ 50 h 80"/>
                <a:gd name="T44" fmla="*/ 27 w 58"/>
                <a:gd name="T45" fmla="*/ 44 h 80"/>
                <a:gd name="T46" fmla="*/ 22 w 58"/>
                <a:gd name="T47" fmla="*/ 43 h 80"/>
                <a:gd name="T48" fmla="*/ 6 w 58"/>
                <a:gd name="T49" fmla="*/ 36 h 80"/>
                <a:gd name="T50" fmla="*/ 1 w 58"/>
                <a:gd name="T51" fmla="*/ 22 h 80"/>
                <a:gd name="T52" fmla="*/ 8 w 58"/>
                <a:gd name="T53" fmla="*/ 6 h 80"/>
                <a:gd name="T54" fmla="*/ 30 w 58"/>
                <a:gd name="T55" fmla="*/ 0 h 80"/>
                <a:gd name="T56" fmla="*/ 43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0" y="14"/>
                    <a:pt x="47" y="12"/>
                    <a:pt x="43" y="12"/>
                  </a:cubicBezTo>
                  <a:cubicBezTo>
                    <a:pt x="39" y="11"/>
                    <a:pt x="35" y="10"/>
                    <a:pt x="31" y="10"/>
                  </a:cubicBezTo>
                  <a:cubicBezTo>
                    <a:pt x="25" y="10"/>
                    <a:pt x="20" y="11"/>
                    <a:pt x="17" y="13"/>
                  </a:cubicBezTo>
                  <a:cubicBezTo>
                    <a:pt x="14" y="15"/>
                    <a:pt x="13" y="18"/>
                    <a:pt x="13" y="22"/>
                  </a:cubicBezTo>
                  <a:cubicBezTo>
                    <a:pt x="13" y="24"/>
                    <a:pt x="14" y="27"/>
                    <a:pt x="16" y="28"/>
                  </a:cubicBezTo>
                  <a:cubicBezTo>
                    <a:pt x="18" y="30"/>
                    <a:pt x="23" y="32"/>
                    <a:pt x="29" y="33"/>
                  </a:cubicBezTo>
                  <a:lnTo>
                    <a:pt x="34" y="34"/>
                  </a:lnTo>
                  <a:cubicBezTo>
                    <a:pt x="42" y="36"/>
                    <a:pt x="49" y="39"/>
                    <a:pt x="52" y="42"/>
                  </a:cubicBezTo>
                  <a:cubicBezTo>
                    <a:pt x="56" y="46"/>
                    <a:pt x="58" y="50"/>
                    <a:pt x="58" y="57"/>
                  </a:cubicBezTo>
                  <a:cubicBezTo>
                    <a:pt x="58" y="64"/>
                    <a:pt x="55" y="69"/>
                    <a:pt x="50" y="73"/>
                  </a:cubicBezTo>
                  <a:cubicBezTo>
                    <a:pt x="44" y="77"/>
                    <a:pt x="36" y="80"/>
                    <a:pt x="27" y="80"/>
                  </a:cubicBezTo>
                  <a:cubicBezTo>
                    <a:pt x="23" y="80"/>
                    <a:pt x="18" y="79"/>
                    <a:pt x="14" y="78"/>
                  </a:cubicBezTo>
                  <a:cubicBezTo>
                    <a:pt x="10" y="78"/>
                    <a:pt x="5" y="76"/>
                    <a:pt x="0" y="75"/>
                  </a:cubicBezTo>
                  <a:lnTo>
                    <a:pt x="0" y="62"/>
                  </a:lnTo>
                  <a:cubicBezTo>
                    <a:pt x="5" y="64"/>
                    <a:pt x="9" y="66"/>
                    <a:pt x="14" y="67"/>
                  </a:cubicBezTo>
                  <a:cubicBezTo>
                    <a:pt x="18" y="68"/>
                    <a:pt x="23" y="69"/>
                    <a:pt x="27" y="69"/>
                  </a:cubicBezTo>
                  <a:cubicBezTo>
                    <a:pt x="33" y="69"/>
                    <a:pt x="37" y="68"/>
                    <a:pt x="41" y="66"/>
                  </a:cubicBezTo>
                  <a:cubicBezTo>
                    <a:pt x="44" y="64"/>
                    <a:pt x="45" y="61"/>
                    <a:pt x="45" y="58"/>
                  </a:cubicBezTo>
                  <a:cubicBezTo>
                    <a:pt x="45" y="54"/>
                    <a:pt x="44" y="52"/>
                    <a:pt x="42" y="50"/>
                  </a:cubicBezTo>
                  <a:cubicBezTo>
                    <a:pt x="40" y="48"/>
                    <a:pt x="35" y="46"/>
                    <a:pt x="27" y="44"/>
                  </a:cubicBezTo>
                  <a:lnTo>
                    <a:pt x="22" y="43"/>
                  </a:lnTo>
                  <a:cubicBezTo>
                    <a:pt x="15" y="42"/>
                    <a:pt x="9" y="39"/>
                    <a:pt x="6" y="36"/>
                  </a:cubicBezTo>
                  <a:cubicBezTo>
                    <a:pt x="2" y="33"/>
                    <a:pt x="1" y="28"/>
                    <a:pt x="1" y="22"/>
                  </a:cubicBezTo>
                  <a:cubicBezTo>
                    <a:pt x="1" y="15"/>
                    <a:pt x="3" y="9"/>
                    <a:pt x="8" y="6"/>
                  </a:cubicBezTo>
                  <a:cubicBezTo>
                    <a:pt x="13" y="2"/>
                    <a:pt x="20" y="0"/>
                    <a:pt x="30" y="0"/>
                  </a:cubicBezTo>
                  <a:cubicBezTo>
                    <a:pt x="34"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4" name="Freeform 70">
              <a:extLst>
                <a:ext uri="{FF2B5EF4-FFF2-40B4-BE49-F238E27FC236}">
                  <a16:creationId xmlns:a16="http://schemas.microsoft.com/office/drawing/2014/main" id="{C23BEAAD-BAA0-4294-94DB-8AF612EFD6A9}"/>
                </a:ext>
              </a:extLst>
            </p:cNvPr>
            <p:cNvSpPr>
              <a:spLocks noEditPoints="1"/>
            </p:cNvSpPr>
            <p:nvPr/>
          </p:nvSpPr>
          <p:spPr bwMode="auto">
            <a:xfrm>
              <a:off x="4509" y="3071"/>
              <a:ext cx="101" cy="116"/>
            </a:xfrm>
            <a:custGeom>
              <a:avLst/>
              <a:gdLst>
                <a:gd name="T0" fmla="*/ 70 w 70"/>
                <a:gd name="T1" fmla="*/ 36 h 80"/>
                <a:gd name="T2" fmla="*/ 70 w 70"/>
                <a:gd name="T3" fmla="*/ 36 h 80"/>
                <a:gd name="T4" fmla="*/ 70 w 70"/>
                <a:gd name="T5" fmla="*/ 43 h 80"/>
                <a:gd name="T6" fmla="*/ 13 w 70"/>
                <a:gd name="T7" fmla="*/ 43 h 80"/>
                <a:gd name="T8" fmla="*/ 21 w 70"/>
                <a:gd name="T9" fmla="*/ 62 h 80"/>
                <a:gd name="T10" fmla="*/ 40 w 70"/>
                <a:gd name="T11" fmla="*/ 69 h 80"/>
                <a:gd name="T12" fmla="*/ 54 w 70"/>
                <a:gd name="T13" fmla="*/ 67 h 80"/>
                <a:gd name="T14" fmla="*/ 67 w 70"/>
                <a:gd name="T15" fmla="*/ 62 h 80"/>
                <a:gd name="T16" fmla="*/ 67 w 70"/>
                <a:gd name="T17" fmla="*/ 74 h 80"/>
                <a:gd name="T18" fmla="*/ 54 w 70"/>
                <a:gd name="T19" fmla="*/ 78 h 80"/>
                <a:gd name="T20" fmla="*/ 39 w 70"/>
                <a:gd name="T21" fmla="*/ 80 h 80"/>
                <a:gd name="T22" fmla="*/ 11 w 70"/>
                <a:gd name="T23" fmla="*/ 69 h 80"/>
                <a:gd name="T24" fmla="*/ 0 w 70"/>
                <a:gd name="T25" fmla="*/ 40 h 80"/>
                <a:gd name="T26" fmla="*/ 10 w 70"/>
                <a:gd name="T27" fmla="*/ 11 h 80"/>
                <a:gd name="T28" fmla="*/ 37 w 70"/>
                <a:gd name="T29" fmla="*/ 0 h 80"/>
                <a:gd name="T30" fmla="*/ 61 w 70"/>
                <a:gd name="T31" fmla="*/ 10 h 80"/>
                <a:gd name="T32" fmla="*/ 70 w 70"/>
                <a:gd name="T33" fmla="*/ 36 h 80"/>
                <a:gd name="T34" fmla="*/ 70 w 70"/>
                <a:gd name="T35" fmla="*/ 36 h 80"/>
                <a:gd name="T36" fmla="*/ 58 w 70"/>
                <a:gd name="T37" fmla="*/ 33 h 80"/>
                <a:gd name="T38" fmla="*/ 58 w 70"/>
                <a:gd name="T39" fmla="*/ 33 h 80"/>
                <a:gd name="T40" fmla="*/ 52 w 70"/>
                <a:gd name="T41" fmla="*/ 16 h 80"/>
                <a:gd name="T42" fmla="*/ 37 w 70"/>
                <a:gd name="T43" fmla="*/ 10 h 80"/>
                <a:gd name="T44" fmla="*/ 21 w 70"/>
                <a:gd name="T45" fmla="*/ 16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6"/>
                  </a:moveTo>
                  <a:lnTo>
                    <a:pt x="70" y="36"/>
                  </a:lnTo>
                  <a:lnTo>
                    <a:pt x="70" y="43"/>
                  </a:lnTo>
                  <a:lnTo>
                    <a:pt x="13" y="43"/>
                  </a:lnTo>
                  <a:cubicBezTo>
                    <a:pt x="13" y="51"/>
                    <a:pt x="16" y="58"/>
                    <a:pt x="21" y="62"/>
                  </a:cubicBezTo>
                  <a:cubicBezTo>
                    <a:pt x="25" y="67"/>
                    <a:pt x="32" y="69"/>
                    <a:pt x="40" y="69"/>
                  </a:cubicBezTo>
                  <a:cubicBezTo>
                    <a:pt x="45" y="69"/>
                    <a:pt x="50" y="68"/>
                    <a:pt x="54" y="67"/>
                  </a:cubicBezTo>
                  <a:cubicBezTo>
                    <a:pt x="59" y="66"/>
                    <a:pt x="63" y="64"/>
                    <a:pt x="67" y="62"/>
                  </a:cubicBezTo>
                  <a:lnTo>
                    <a:pt x="67" y="74"/>
                  </a:lnTo>
                  <a:cubicBezTo>
                    <a:pt x="63" y="76"/>
                    <a:pt x="58" y="77"/>
                    <a:pt x="54" y="78"/>
                  </a:cubicBezTo>
                  <a:cubicBezTo>
                    <a:pt x="49" y="79"/>
                    <a:pt x="44" y="80"/>
                    <a:pt x="39" y="80"/>
                  </a:cubicBezTo>
                  <a:cubicBezTo>
                    <a:pt x="27" y="80"/>
                    <a:pt x="18" y="76"/>
                    <a:pt x="11" y="69"/>
                  </a:cubicBezTo>
                  <a:cubicBezTo>
                    <a:pt x="3" y="62"/>
                    <a:pt x="0" y="52"/>
                    <a:pt x="0" y="40"/>
                  </a:cubicBezTo>
                  <a:cubicBezTo>
                    <a:pt x="0" y="28"/>
                    <a:pt x="3" y="18"/>
                    <a:pt x="10" y="11"/>
                  </a:cubicBezTo>
                  <a:cubicBezTo>
                    <a:pt x="17" y="3"/>
                    <a:pt x="26" y="0"/>
                    <a:pt x="37" y="0"/>
                  </a:cubicBezTo>
                  <a:cubicBezTo>
                    <a:pt x="47" y="0"/>
                    <a:pt x="55" y="3"/>
                    <a:pt x="61" y="10"/>
                  </a:cubicBezTo>
                  <a:cubicBezTo>
                    <a:pt x="67" y="16"/>
                    <a:pt x="70" y="25"/>
                    <a:pt x="70" y="36"/>
                  </a:cubicBezTo>
                  <a:lnTo>
                    <a:pt x="70" y="36"/>
                  </a:lnTo>
                  <a:close/>
                  <a:moveTo>
                    <a:pt x="58" y="33"/>
                  </a:moveTo>
                  <a:lnTo>
                    <a:pt x="58" y="33"/>
                  </a:lnTo>
                  <a:cubicBezTo>
                    <a:pt x="58" y="26"/>
                    <a:pt x="56" y="20"/>
                    <a:pt x="52" y="16"/>
                  </a:cubicBezTo>
                  <a:cubicBezTo>
                    <a:pt x="48" y="12"/>
                    <a:pt x="43" y="10"/>
                    <a:pt x="37" y="10"/>
                  </a:cubicBezTo>
                  <a:cubicBezTo>
                    <a:pt x="30" y="10"/>
                    <a:pt x="25" y="12"/>
                    <a:pt x="21"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5" name="Freeform 71">
              <a:extLst>
                <a:ext uri="{FF2B5EF4-FFF2-40B4-BE49-F238E27FC236}">
                  <a16:creationId xmlns:a16="http://schemas.microsoft.com/office/drawing/2014/main" id="{F886B368-08B1-48A4-8A1B-9D6F30008D03}"/>
                </a:ext>
              </a:extLst>
            </p:cNvPr>
            <p:cNvSpPr>
              <a:spLocks/>
            </p:cNvSpPr>
            <p:nvPr/>
          </p:nvSpPr>
          <p:spPr bwMode="auto">
            <a:xfrm>
              <a:off x="4640" y="3071"/>
              <a:ext cx="63" cy="113"/>
            </a:xfrm>
            <a:custGeom>
              <a:avLst/>
              <a:gdLst>
                <a:gd name="T0" fmla="*/ 44 w 44"/>
                <a:gd name="T1" fmla="*/ 13 h 78"/>
                <a:gd name="T2" fmla="*/ 44 w 44"/>
                <a:gd name="T3" fmla="*/ 13 h 78"/>
                <a:gd name="T4" fmla="*/ 40 w 44"/>
                <a:gd name="T5" fmla="*/ 11 h 78"/>
                <a:gd name="T6" fmla="*/ 34 w 44"/>
                <a:gd name="T7" fmla="*/ 11 h 78"/>
                <a:gd name="T8" fmla="*/ 18 w 44"/>
                <a:gd name="T9" fmla="*/ 18 h 78"/>
                <a:gd name="T10" fmla="*/ 13 w 44"/>
                <a:gd name="T11" fmla="*/ 37 h 78"/>
                <a:gd name="T12" fmla="*/ 13 w 44"/>
                <a:gd name="T13" fmla="*/ 78 h 78"/>
                <a:gd name="T14" fmla="*/ 0 w 44"/>
                <a:gd name="T15" fmla="*/ 78 h 78"/>
                <a:gd name="T16" fmla="*/ 0 w 44"/>
                <a:gd name="T17" fmla="*/ 2 h 78"/>
                <a:gd name="T18" fmla="*/ 13 w 44"/>
                <a:gd name="T19" fmla="*/ 2 h 78"/>
                <a:gd name="T20" fmla="*/ 13 w 44"/>
                <a:gd name="T21" fmla="*/ 13 h 78"/>
                <a:gd name="T22" fmla="*/ 23 w 44"/>
                <a:gd name="T23" fmla="*/ 3 h 78"/>
                <a:gd name="T24" fmla="*/ 38 w 44"/>
                <a:gd name="T25" fmla="*/ 0 h 78"/>
                <a:gd name="T26" fmla="*/ 41 w 44"/>
                <a:gd name="T27" fmla="*/ 0 h 78"/>
                <a:gd name="T28" fmla="*/ 44 w 44"/>
                <a:gd name="T29" fmla="*/ 0 h 78"/>
                <a:gd name="T30" fmla="*/ 44 w 44"/>
                <a:gd name="T31" fmla="*/ 1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8">
                  <a:moveTo>
                    <a:pt x="44" y="13"/>
                  </a:moveTo>
                  <a:lnTo>
                    <a:pt x="44" y="13"/>
                  </a:lnTo>
                  <a:cubicBezTo>
                    <a:pt x="43" y="12"/>
                    <a:pt x="42" y="12"/>
                    <a:pt x="40" y="11"/>
                  </a:cubicBezTo>
                  <a:cubicBezTo>
                    <a:pt x="38" y="11"/>
                    <a:pt x="36" y="11"/>
                    <a:pt x="34" y="11"/>
                  </a:cubicBezTo>
                  <a:cubicBezTo>
                    <a:pt x="27" y="11"/>
                    <a:pt x="22" y="13"/>
                    <a:pt x="18" y="18"/>
                  </a:cubicBezTo>
                  <a:cubicBezTo>
                    <a:pt x="14" y="22"/>
                    <a:pt x="13" y="29"/>
                    <a:pt x="13" y="37"/>
                  </a:cubicBezTo>
                  <a:lnTo>
                    <a:pt x="13" y="78"/>
                  </a:lnTo>
                  <a:lnTo>
                    <a:pt x="0" y="78"/>
                  </a:lnTo>
                  <a:lnTo>
                    <a:pt x="0" y="2"/>
                  </a:lnTo>
                  <a:lnTo>
                    <a:pt x="13" y="2"/>
                  </a:lnTo>
                  <a:lnTo>
                    <a:pt x="13" y="13"/>
                  </a:lnTo>
                  <a:cubicBezTo>
                    <a:pt x="15" y="9"/>
                    <a:pt x="19" y="5"/>
                    <a:pt x="23" y="3"/>
                  </a:cubicBezTo>
                  <a:cubicBezTo>
                    <a:pt x="27" y="1"/>
                    <a:pt x="32" y="0"/>
                    <a:pt x="38" y="0"/>
                  </a:cubicBezTo>
                  <a:cubicBezTo>
                    <a:pt x="39" y="0"/>
                    <a:pt x="40" y="0"/>
                    <a:pt x="41" y="0"/>
                  </a:cubicBezTo>
                  <a:cubicBezTo>
                    <a:pt x="42" y="0"/>
                    <a:pt x="43" y="0"/>
                    <a:pt x="44" y="0"/>
                  </a:cubicBezTo>
                  <a:lnTo>
                    <a:pt x="44"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6" name="Freeform 72">
              <a:extLst>
                <a:ext uri="{FF2B5EF4-FFF2-40B4-BE49-F238E27FC236}">
                  <a16:creationId xmlns:a16="http://schemas.microsoft.com/office/drawing/2014/main" id="{6EF4BF6B-8CDC-4CF1-BEAC-9CD517A18E7F}"/>
                </a:ext>
              </a:extLst>
            </p:cNvPr>
            <p:cNvSpPr>
              <a:spLocks/>
            </p:cNvSpPr>
            <p:nvPr/>
          </p:nvSpPr>
          <p:spPr bwMode="auto">
            <a:xfrm>
              <a:off x="4821" y="2978"/>
              <a:ext cx="163" cy="0"/>
            </a:xfrm>
            <a:custGeom>
              <a:avLst/>
              <a:gdLst>
                <a:gd name="T0" fmla="*/ 0 w 114"/>
                <a:gd name="T1" fmla="*/ 0 w 114"/>
                <a:gd name="T2" fmla="*/ 114 w 114"/>
              </a:gdLst>
              <a:ahLst/>
              <a:cxnLst>
                <a:cxn ang="0">
                  <a:pos x="T0" y="0"/>
                </a:cxn>
                <a:cxn ang="0">
                  <a:pos x="T1" y="0"/>
                </a:cxn>
                <a:cxn ang="0">
                  <a:pos x="T2" y="0"/>
                </a:cxn>
              </a:cxnLst>
              <a:rect l="0" t="0" r="r" b="b"/>
              <a:pathLst>
                <a:path w="114">
                  <a:moveTo>
                    <a:pt x="0" y="0"/>
                  </a:moveTo>
                  <a:lnTo>
                    <a:pt x="0" y="0"/>
                  </a:lnTo>
                  <a:lnTo>
                    <a:pt x="114"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77" name="Freeform 73">
              <a:extLst>
                <a:ext uri="{FF2B5EF4-FFF2-40B4-BE49-F238E27FC236}">
                  <a16:creationId xmlns:a16="http://schemas.microsoft.com/office/drawing/2014/main" id="{166148B7-CC5A-4C7E-8380-0425FBFC33B7}"/>
                </a:ext>
              </a:extLst>
            </p:cNvPr>
            <p:cNvSpPr>
              <a:spLocks noEditPoints="1"/>
            </p:cNvSpPr>
            <p:nvPr/>
          </p:nvSpPr>
          <p:spPr bwMode="auto">
            <a:xfrm>
              <a:off x="4884" y="2930"/>
              <a:ext cx="126" cy="94"/>
            </a:xfrm>
            <a:custGeom>
              <a:avLst/>
              <a:gdLst>
                <a:gd name="T0" fmla="*/ 0 w 88"/>
                <a:gd name="T1" fmla="*/ 0 h 65"/>
                <a:gd name="T2" fmla="*/ 0 w 88"/>
                <a:gd name="T3" fmla="*/ 0 h 65"/>
                <a:gd name="T4" fmla="*/ 88 w 88"/>
                <a:gd name="T5" fmla="*/ 33 h 65"/>
                <a:gd name="T6" fmla="*/ 0 w 88"/>
                <a:gd name="T7" fmla="*/ 65 h 65"/>
                <a:gd name="T8" fmla="*/ 0 w 88"/>
                <a:gd name="T9" fmla="*/ 0 h 65"/>
                <a:gd name="T10" fmla="*/ 0 w 88"/>
                <a:gd name="T11" fmla="*/ 0 h 65"/>
                <a:gd name="T12" fmla="*/ 0 w 88"/>
                <a:gd name="T13" fmla="*/ 0 h 65"/>
                <a:gd name="T14" fmla="*/ 0 w 88"/>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65">
                  <a:moveTo>
                    <a:pt x="0" y="0"/>
                  </a:moveTo>
                  <a:lnTo>
                    <a:pt x="0" y="0"/>
                  </a:lnTo>
                  <a:lnTo>
                    <a:pt x="88"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8" name="Freeform 74">
              <a:extLst>
                <a:ext uri="{FF2B5EF4-FFF2-40B4-BE49-F238E27FC236}">
                  <a16:creationId xmlns:a16="http://schemas.microsoft.com/office/drawing/2014/main" id="{D592B9C6-04C5-4EE7-A903-EAB2EF7B3EBC}"/>
                </a:ext>
              </a:extLst>
            </p:cNvPr>
            <p:cNvSpPr>
              <a:spLocks noEditPoints="1"/>
            </p:cNvSpPr>
            <p:nvPr/>
          </p:nvSpPr>
          <p:spPr bwMode="auto">
            <a:xfrm>
              <a:off x="4884" y="2930"/>
              <a:ext cx="126" cy="94"/>
            </a:xfrm>
            <a:custGeom>
              <a:avLst/>
              <a:gdLst>
                <a:gd name="T0" fmla="*/ 0 w 88"/>
                <a:gd name="T1" fmla="*/ 0 h 65"/>
                <a:gd name="T2" fmla="*/ 0 w 88"/>
                <a:gd name="T3" fmla="*/ 0 h 65"/>
                <a:gd name="T4" fmla="*/ 88 w 88"/>
                <a:gd name="T5" fmla="*/ 33 h 65"/>
                <a:gd name="T6" fmla="*/ 0 w 88"/>
                <a:gd name="T7" fmla="*/ 65 h 65"/>
                <a:gd name="T8" fmla="*/ 0 w 88"/>
                <a:gd name="T9" fmla="*/ 0 h 65"/>
                <a:gd name="T10" fmla="*/ 0 w 88"/>
                <a:gd name="T11" fmla="*/ 0 h 65"/>
                <a:gd name="T12" fmla="*/ 0 w 88"/>
                <a:gd name="T13" fmla="*/ 0 h 65"/>
                <a:gd name="T14" fmla="*/ 0 w 88"/>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65">
                  <a:moveTo>
                    <a:pt x="0" y="0"/>
                  </a:moveTo>
                  <a:lnTo>
                    <a:pt x="0" y="0"/>
                  </a:lnTo>
                  <a:lnTo>
                    <a:pt x="88"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79" name="Freeform 75">
              <a:extLst>
                <a:ext uri="{FF2B5EF4-FFF2-40B4-BE49-F238E27FC236}">
                  <a16:creationId xmlns:a16="http://schemas.microsoft.com/office/drawing/2014/main" id="{24E52A10-5706-4C72-882C-F55A759782CC}"/>
                </a:ext>
              </a:extLst>
            </p:cNvPr>
            <p:cNvSpPr>
              <a:spLocks/>
            </p:cNvSpPr>
            <p:nvPr/>
          </p:nvSpPr>
          <p:spPr bwMode="auto">
            <a:xfrm>
              <a:off x="5992" y="2978"/>
              <a:ext cx="165" cy="0"/>
            </a:xfrm>
            <a:custGeom>
              <a:avLst/>
              <a:gdLst>
                <a:gd name="T0" fmla="*/ 0 w 115"/>
                <a:gd name="T1" fmla="*/ 0 w 115"/>
                <a:gd name="T2" fmla="*/ 115 w 115"/>
              </a:gdLst>
              <a:ahLst/>
              <a:cxnLst>
                <a:cxn ang="0">
                  <a:pos x="T0" y="0"/>
                </a:cxn>
                <a:cxn ang="0">
                  <a:pos x="T1" y="0"/>
                </a:cxn>
                <a:cxn ang="0">
                  <a:pos x="T2" y="0"/>
                </a:cxn>
              </a:cxnLst>
              <a:rect l="0" t="0" r="r" b="b"/>
              <a:pathLst>
                <a:path w="115">
                  <a:moveTo>
                    <a:pt x="0" y="0"/>
                  </a:moveTo>
                  <a:lnTo>
                    <a:pt x="0" y="0"/>
                  </a:lnTo>
                  <a:lnTo>
                    <a:pt x="115"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80" name="Freeform 76">
              <a:extLst>
                <a:ext uri="{FF2B5EF4-FFF2-40B4-BE49-F238E27FC236}">
                  <a16:creationId xmlns:a16="http://schemas.microsoft.com/office/drawing/2014/main" id="{A5365F4D-4CEA-455D-9A7A-E769F0D8D692}"/>
                </a:ext>
              </a:extLst>
            </p:cNvPr>
            <p:cNvSpPr>
              <a:spLocks noEditPoints="1"/>
            </p:cNvSpPr>
            <p:nvPr/>
          </p:nvSpPr>
          <p:spPr bwMode="auto">
            <a:xfrm>
              <a:off x="6057"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1" name="Freeform 77">
              <a:extLst>
                <a:ext uri="{FF2B5EF4-FFF2-40B4-BE49-F238E27FC236}">
                  <a16:creationId xmlns:a16="http://schemas.microsoft.com/office/drawing/2014/main" id="{9066E544-A798-4F79-993D-F175671E897F}"/>
                </a:ext>
              </a:extLst>
            </p:cNvPr>
            <p:cNvSpPr>
              <a:spLocks noEditPoints="1"/>
            </p:cNvSpPr>
            <p:nvPr/>
          </p:nvSpPr>
          <p:spPr bwMode="auto">
            <a:xfrm>
              <a:off x="6057"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82" name="Freeform 78">
              <a:extLst>
                <a:ext uri="{FF2B5EF4-FFF2-40B4-BE49-F238E27FC236}">
                  <a16:creationId xmlns:a16="http://schemas.microsoft.com/office/drawing/2014/main" id="{4D12ADC0-D88F-4C6C-99E4-81F1EACED4B2}"/>
                </a:ext>
              </a:extLst>
            </p:cNvPr>
            <p:cNvSpPr>
              <a:spLocks/>
            </p:cNvSpPr>
            <p:nvPr/>
          </p:nvSpPr>
          <p:spPr bwMode="auto">
            <a:xfrm>
              <a:off x="2346" y="2445"/>
              <a:ext cx="1434" cy="1080"/>
            </a:xfrm>
            <a:custGeom>
              <a:avLst/>
              <a:gdLst>
                <a:gd name="T0" fmla="*/ 0 w 1000"/>
                <a:gd name="T1" fmla="*/ 0 h 748"/>
                <a:gd name="T2" fmla="*/ 0 w 1000"/>
                <a:gd name="T3" fmla="*/ 0 h 748"/>
                <a:gd name="T4" fmla="*/ 1000 w 1000"/>
                <a:gd name="T5" fmla="*/ 0 h 748"/>
                <a:gd name="T6" fmla="*/ 1000 w 1000"/>
                <a:gd name="T7" fmla="*/ 748 h 748"/>
                <a:gd name="T8" fmla="*/ 0 w 1000"/>
                <a:gd name="T9" fmla="*/ 748 h 748"/>
                <a:gd name="T10" fmla="*/ 0 w 1000"/>
                <a:gd name="T11" fmla="*/ 0 h 748"/>
              </a:gdLst>
              <a:ahLst/>
              <a:cxnLst>
                <a:cxn ang="0">
                  <a:pos x="T0" y="T1"/>
                </a:cxn>
                <a:cxn ang="0">
                  <a:pos x="T2" y="T3"/>
                </a:cxn>
                <a:cxn ang="0">
                  <a:pos x="T4" y="T5"/>
                </a:cxn>
                <a:cxn ang="0">
                  <a:pos x="T6" y="T7"/>
                </a:cxn>
                <a:cxn ang="0">
                  <a:pos x="T8" y="T9"/>
                </a:cxn>
                <a:cxn ang="0">
                  <a:pos x="T10" y="T11"/>
                </a:cxn>
              </a:cxnLst>
              <a:rect l="0" t="0" r="r" b="b"/>
              <a:pathLst>
                <a:path w="1000" h="748">
                  <a:moveTo>
                    <a:pt x="0" y="0"/>
                  </a:moveTo>
                  <a:lnTo>
                    <a:pt x="0" y="0"/>
                  </a:lnTo>
                  <a:lnTo>
                    <a:pt x="1000" y="0"/>
                  </a:lnTo>
                  <a:lnTo>
                    <a:pt x="1000" y="748"/>
                  </a:lnTo>
                  <a:lnTo>
                    <a:pt x="0" y="748"/>
                  </a:lnTo>
                  <a:lnTo>
                    <a:pt x="0" y="0"/>
                  </a:lnTo>
                  <a:close/>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83" name="Freeform 79">
              <a:extLst>
                <a:ext uri="{FF2B5EF4-FFF2-40B4-BE49-F238E27FC236}">
                  <a16:creationId xmlns:a16="http://schemas.microsoft.com/office/drawing/2014/main" id="{56E96A01-4989-4CCC-9B9C-F24F5E4334DB}"/>
                </a:ext>
              </a:extLst>
            </p:cNvPr>
            <p:cNvSpPr>
              <a:spLocks noEditPoints="1"/>
            </p:cNvSpPr>
            <p:nvPr/>
          </p:nvSpPr>
          <p:spPr bwMode="auto">
            <a:xfrm>
              <a:off x="2490" y="2641"/>
              <a:ext cx="104" cy="147"/>
            </a:xfrm>
            <a:custGeom>
              <a:avLst/>
              <a:gdLst>
                <a:gd name="T0" fmla="*/ 14 w 72"/>
                <a:gd name="T1" fmla="*/ 53 h 102"/>
                <a:gd name="T2" fmla="*/ 14 w 72"/>
                <a:gd name="T3" fmla="*/ 53 h 102"/>
                <a:gd name="T4" fmla="*/ 14 w 72"/>
                <a:gd name="T5" fmla="*/ 90 h 102"/>
                <a:gd name="T6" fmla="*/ 36 w 72"/>
                <a:gd name="T7" fmla="*/ 90 h 102"/>
                <a:gd name="T8" fmla="*/ 52 w 72"/>
                <a:gd name="T9" fmla="*/ 86 h 102"/>
                <a:gd name="T10" fmla="*/ 58 w 72"/>
                <a:gd name="T11" fmla="*/ 72 h 102"/>
                <a:gd name="T12" fmla="*/ 52 w 72"/>
                <a:gd name="T13" fmla="*/ 58 h 102"/>
                <a:gd name="T14" fmla="*/ 36 w 72"/>
                <a:gd name="T15" fmla="*/ 53 h 102"/>
                <a:gd name="T16" fmla="*/ 14 w 72"/>
                <a:gd name="T17" fmla="*/ 53 h 102"/>
                <a:gd name="T18" fmla="*/ 14 w 72"/>
                <a:gd name="T19" fmla="*/ 12 h 102"/>
                <a:gd name="T20" fmla="*/ 14 w 72"/>
                <a:gd name="T21" fmla="*/ 12 h 102"/>
                <a:gd name="T22" fmla="*/ 14 w 72"/>
                <a:gd name="T23" fmla="*/ 42 h 102"/>
                <a:gd name="T24" fmla="*/ 34 w 72"/>
                <a:gd name="T25" fmla="*/ 42 h 102"/>
                <a:gd name="T26" fmla="*/ 49 w 72"/>
                <a:gd name="T27" fmla="*/ 38 h 102"/>
                <a:gd name="T28" fmla="*/ 54 w 72"/>
                <a:gd name="T29" fmla="*/ 27 h 102"/>
                <a:gd name="T30" fmla="*/ 49 w 72"/>
                <a:gd name="T31" fmla="*/ 15 h 102"/>
                <a:gd name="T32" fmla="*/ 34 w 72"/>
                <a:gd name="T33" fmla="*/ 12 h 102"/>
                <a:gd name="T34" fmla="*/ 14 w 72"/>
                <a:gd name="T35" fmla="*/ 12 h 102"/>
                <a:gd name="T36" fmla="*/ 0 w 72"/>
                <a:gd name="T37" fmla="*/ 0 h 102"/>
                <a:gd name="T38" fmla="*/ 0 w 72"/>
                <a:gd name="T39" fmla="*/ 0 h 102"/>
                <a:gd name="T40" fmla="*/ 35 w 72"/>
                <a:gd name="T41" fmla="*/ 0 h 102"/>
                <a:gd name="T42" fmla="*/ 59 w 72"/>
                <a:gd name="T43" fmla="*/ 7 h 102"/>
                <a:gd name="T44" fmla="*/ 68 w 72"/>
                <a:gd name="T45" fmla="*/ 25 h 102"/>
                <a:gd name="T46" fmla="*/ 64 w 72"/>
                <a:gd name="T47" fmla="*/ 40 h 102"/>
                <a:gd name="T48" fmla="*/ 51 w 72"/>
                <a:gd name="T49" fmla="*/ 47 h 102"/>
                <a:gd name="T50" fmla="*/ 66 w 72"/>
                <a:gd name="T51" fmla="*/ 56 h 102"/>
                <a:gd name="T52" fmla="*/ 72 w 72"/>
                <a:gd name="T53" fmla="*/ 73 h 102"/>
                <a:gd name="T54" fmla="*/ 63 w 72"/>
                <a:gd name="T55" fmla="*/ 94 h 102"/>
                <a:gd name="T56" fmla="*/ 37 w 72"/>
                <a:gd name="T57" fmla="*/ 102 h 102"/>
                <a:gd name="T58" fmla="*/ 0 w 72"/>
                <a:gd name="T59" fmla="*/ 102 h 102"/>
                <a:gd name="T60" fmla="*/ 0 w 72"/>
                <a:gd name="T61"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2" h="102">
                  <a:moveTo>
                    <a:pt x="14" y="53"/>
                  </a:moveTo>
                  <a:lnTo>
                    <a:pt x="14" y="53"/>
                  </a:lnTo>
                  <a:lnTo>
                    <a:pt x="14" y="90"/>
                  </a:lnTo>
                  <a:lnTo>
                    <a:pt x="36" y="90"/>
                  </a:lnTo>
                  <a:cubicBezTo>
                    <a:pt x="43" y="90"/>
                    <a:pt x="49" y="89"/>
                    <a:pt x="52" y="86"/>
                  </a:cubicBezTo>
                  <a:cubicBezTo>
                    <a:pt x="56" y="83"/>
                    <a:pt x="58" y="78"/>
                    <a:pt x="58" y="72"/>
                  </a:cubicBezTo>
                  <a:cubicBezTo>
                    <a:pt x="58" y="65"/>
                    <a:pt x="56" y="61"/>
                    <a:pt x="52" y="58"/>
                  </a:cubicBezTo>
                  <a:cubicBezTo>
                    <a:pt x="49" y="55"/>
                    <a:pt x="43" y="53"/>
                    <a:pt x="36" y="53"/>
                  </a:cubicBezTo>
                  <a:lnTo>
                    <a:pt x="14" y="53"/>
                  </a:lnTo>
                  <a:close/>
                  <a:moveTo>
                    <a:pt x="14" y="12"/>
                  </a:moveTo>
                  <a:lnTo>
                    <a:pt x="14" y="12"/>
                  </a:lnTo>
                  <a:lnTo>
                    <a:pt x="14" y="42"/>
                  </a:lnTo>
                  <a:lnTo>
                    <a:pt x="34" y="42"/>
                  </a:lnTo>
                  <a:cubicBezTo>
                    <a:pt x="41" y="42"/>
                    <a:pt x="46" y="41"/>
                    <a:pt x="49" y="38"/>
                  </a:cubicBezTo>
                  <a:cubicBezTo>
                    <a:pt x="52" y="36"/>
                    <a:pt x="54" y="32"/>
                    <a:pt x="54" y="27"/>
                  </a:cubicBezTo>
                  <a:cubicBezTo>
                    <a:pt x="54" y="22"/>
                    <a:pt x="52" y="18"/>
                    <a:pt x="49" y="15"/>
                  </a:cubicBezTo>
                  <a:cubicBezTo>
                    <a:pt x="46" y="13"/>
                    <a:pt x="41" y="12"/>
                    <a:pt x="34" y="12"/>
                  </a:cubicBezTo>
                  <a:lnTo>
                    <a:pt x="14" y="12"/>
                  </a:lnTo>
                  <a:close/>
                  <a:moveTo>
                    <a:pt x="0" y="0"/>
                  </a:moveTo>
                  <a:lnTo>
                    <a:pt x="0" y="0"/>
                  </a:lnTo>
                  <a:lnTo>
                    <a:pt x="35" y="0"/>
                  </a:lnTo>
                  <a:cubicBezTo>
                    <a:pt x="46" y="0"/>
                    <a:pt x="54" y="2"/>
                    <a:pt x="59" y="7"/>
                  </a:cubicBezTo>
                  <a:cubicBezTo>
                    <a:pt x="65" y="11"/>
                    <a:pt x="68" y="17"/>
                    <a:pt x="68" y="25"/>
                  </a:cubicBezTo>
                  <a:cubicBezTo>
                    <a:pt x="68" y="32"/>
                    <a:pt x="66" y="36"/>
                    <a:pt x="64" y="40"/>
                  </a:cubicBezTo>
                  <a:cubicBezTo>
                    <a:pt x="61" y="44"/>
                    <a:pt x="56" y="46"/>
                    <a:pt x="51" y="47"/>
                  </a:cubicBezTo>
                  <a:cubicBezTo>
                    <a:pt x="58" y="48"/>
                    <a:pt x="63" y="51"/>
                    <a:pt x="66" y="56"/>
                  </a:cubicBezTo>
                  <a:cubicBezTo>
                    <a:pt x="70" y="61"/>
                    <a:pt x="72" y="66"/>
                    <a:pt x="72" y="73"/>
                  </a:cubicBezTo>
                  <a:cubicBezTo>
                    <a:pt x="72" y="82"/>
                    <a:pt x="69" y="89"/>
                    <a:pt x="63" y="94"/>
                  </a:cubicBezTo>
                  <a:cubicBezTo>
                    <a:pt x="57" y="99"/>
                    <a:pt x="48" y="102"/>
                    <a:pt x="37" y="102"/>
                  </a:cubicBez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4" name="Freeform 80">
              <a:extLst>
                <a:ext uri="{FF2B5EF4-FFF2-40B4-BE49-F238E27FC236}">
                  <a16:creationId xmlns:a16="http://schemas.microsoft.com/office/drawing/2014/main" id="{73891D35-9459-4932-A797-109D01413898}"/>
                </a:ext>
              </a:extLst>
            </p:cNvPr>
            <p:cNvSpPr>
              <a:spLocks noEditPoints="1"/>
            </p:cNvSpPr>
            <p:nvPr/>
          </p:nvSpPr>
          <p:spPr bwMode="auto">
            <a:xfrm>
              <a:off x="2625" y="2676"/>
              <a:ext cx="92" cy="115"/>
            </a:xfrm>
            <a:custGeom>
              <a:avLst/>
              <a:gdLst>
                <a:gd name="T0" fmla="*/ 0 w 64"/>
                <a:gd name="T1" fmla="*/ 48 h 80"/>
                <a:gd name="T2" fmla="*/ 0 w 64"/>
                <a:gd name="T3" fmla="*/ 48 h 80"/>
                <a:gd name="T4" fmla="*/ 0 w 64"/>
                <a:gd name="T5" fmla="*/ 2 h 80"/>
                <a:gd name="T6" fmla="*/ 13 w 64"/>
                <a:gd name="T7" fmla="*/ 2 h 80"/>
                <a:gd name="T8" fmla="*/ 13 w 64"/>
                <a:gd name="T9" fmla="*/ 47 h 80"/>
                <a:gd name="T10" fmla="*/ 17 w 64"/>
                <a:gd name="T11" fmla="*/ 63 h 80"/>
                <a:gd name="T12" fmla="*/ 30 w 64"/>
                <a:gd name="T13" fmla="*/ 69 h 80"/>
                <a:gd name="T14" fmla="*/ 46 w 64"/>
                <a:gd name="T15" fmla="*/ 62 h 80"/>
                <a:gd name="T16" fmla="*/ 52 w 64"/>
                <a:gd name="T17" fmla="*/ 45 h 80"/>
                <a:gd name="T18" fmla="*/ 52 w 64"/>
                <a:gd name="T19" fmla="*/ 2 h 80"/>
                <a:gd name="T20" fmla="*/ 64 w 64"/>
                <a:gd name="T21" fmla="*/ 2 h 80"/>
                <a:gd name="T22" fmla="*/ 64 w 64"/>
                <a:gd name="T23" fmla="*/ 78 h 80"/>
                <a:gd name="T24" fmla="*/ 52 w 64"/>
                <a:gd name="T25" fmla="*/ 78 h 80"/>
                <a:gd name="T26" fmla="*/ 52 w 64"/>
                <a:gd name="T27" fmla="*/ 66 h 80"/>
                <a:gd name="T28" fmla="*/ 41 w 64"/>
                <a:gd name="T29" fmla="*/ 76 h 80"/>
                <a:gd name="T30" fmla="*/ 27 w 64"/>
                <a:gd name="T31" fmla="*/ 80 h 80"/>
                <a:gd name="T32" fmla="*/ 7 w 64"/>
                <a:gd name="T33" fmla="*/ 71 h 80"/>
                <a:gd name="T34" fmla="*/ 0 w 64"/>
                <a:gd name="T35" fmla="*/ 48 h 80"/>
                <a:gd name="T36" fmla="*/ 0 w 64"/>
                <a:gd name="T37" fmla="*/ 48 h 80"/>
                <a:gd name="T38" fmla="*/ 32 w 64"/>
                <a:gd name="T39" fmla="*/ 0 h 80"/>
                <a:gd name="T40" fmla="*/ 32 w 64"/>
                <a:gd name="T41" fmla="*/ 0 h 80"/>
                <a:gd name="T42" fmla="*/ 32 w 64"/>
                <a:gd name="T4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80">
                  <a:moveTo>
                    <a:pt x="0" y="48"/>
                  </a:moveTo>
                  <a:lnTo>
                    <a:pt x="0" y="48"/>
                  </a:lnTo>
                  <a:lnTo>
                    <a:pt x="0" y="2"/>
                  </a:lnTo>
                  <a:lnTo>
                    <a:pt x="13" y="2"/>
                  </a:lnTo>
                  <a:lnTo>
                    <a:pt x="13" y="47"/>
                  </a:lnTo>
                  <a:cubicBezTo>
                    <a:pt x="13" y="54"/>
                    <a:pt x="14" y="60"/>
                    <a:pt x="17" y="63"/>
                  </a:cubicBezTo>
                  <a:cubicBezTo>
                    <a:pt x="20" y="67"/>
                    <a:pt x="24" y="69"/>
                    <a:pt x="30" y="69"/>
                  </a:cubicBezTo>
                  <a:cubicBezTo>
                    <a:pt x="36" y="69"/>
                    <a:pt x="42" y="67"/>
                    <a:pt x="46" y="62"/>
                  </a:cubicBezTo>
                  <a:cubicBezTo>
                    <a:pt x="50" y="58"/>
                    <a:pt x="52" y="52"/>
                    <a:pt x="52" y="45"/>
                  </a:cubicBezTo>
                  <a:lnTo>
                    <a:pt x="52" y="2"/>
                  </a:lnTo>
                  <a:lnTo>
                    <a:pt x="64" y="2"/>
                  </a:lnTo>
                  <a:lnTo>
                    <a:pt x="64" y="78"/>
                  </a:lnTo>
                  <a:lnTo>
                    <a:pt x="52" y="78"/>
                  </a:lnTo>
                  <a:lnTo>
                    <a:pt x="52" y="66"/>
                  </a:lnTo>
                  <a:cubicBezTo>
                    <a:pt x="49" y="71"/>
                    <a:pt x="45" y="74"/>
                    <a:pt x="41" y="76"/>
                  </a:cubicBezTo>
                  <a:cubicBezTo>
                    <a:pt x="37" y="78"/>
                    <a:pt x="32" y="80"/>
                    <a:pt x="27" y="80"/>
                  </a:cubicBezTo>
                  <a:cubicBezTo>
                    <a:pt x="18" y="80"/>
                    <a:pt x="12" y="77"/>
                    <a:pt x="7" y="71"/>
                  </a:cubicBezTo>
                  <a:cubicBezTo>
                    <a:pt x="3" y="66"/>
                    <a:pt x="0" y="58"/>
                    <a:pt x="0" y="48"/>
                  </a:cubicBezTo>
                  <a:lnTo>
                    <a:pt x="0" y="48"/>
                  </a:lnTo>
                  <a:close/>
                  <a:moveTo>
                    <a:pt x="32" y="0"/>
                  </a:moveTo>
                  <a:lnTo>
                    <a:pt x="32" y="0"/>
                  </a:lnTo>
                  <a:lnTo>
                    <a:pt x="32"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5" name="Freeform 81">
              <a:extLst>
                <a:ext uri="{FF2B5EF4-FFF2-40B4-BE49-F238E27FC236}">
                  <a16:creationId xmlns:a16="http://schemas.microsoft.com/office/drawing/2014/main" id="{FA5EA5CA-427F-45C3-93B2-EAE895029FA9}"/>
                </a:ext>
              </a:extLst>
            </p:cNvPr>
            <p:cNvSpPr>
              <a:spLocks/>
            </p:cNvSpPr>
            <p:nvPr/>
          </p:nvSpPr>
          <p:spPr bwMode="auto">
            <a:xfrm>
              <a:off x="2740" y="2635"/>
              <a:ext cx="138" cy="153"/>
            </a:xfrm>
            <a:custGeom>
              <a:avLst/>
              <a:gdLst>
                <a:gd name="T0" fmla="*/ 96 w 96"/>
                <a:gd name="T1" fmla="*/ 0 h 106"/>
                <a:gd name="T2" fmla="*/ 96 w 96"/>
                <a:gd name="T3" fmla="*/ 0 h 106"/>
                <a:gd name="T4" fmla="*/ 96 w 96"/>
                <a:gd name="T5" fmla="*/ 10 h 106"/>
                <a:gd name="T6" fmla="*/ 84 w 96"/>
                <a:gd name="T7" fmla="*/ 10 h 106"/>
                <a:gd name="T8" fmla="*/ 74 w 96"/>
                <a:gd name="T9" fmla="*/ 13 h 106"/>
                <a:gd name="T10" fmla="*/ 72 w 96"/>
                <a:gd name="T11" fmla="*/ 23 h 106"/>
                <a:gd name="T12" fmla="*/ 72 w 96"/>
                <a:gd name="T13" fmla="*/ 30 h 106"/>
                <a:gd name="T14" fmla="*/ 92 w 96"/>
                <a:gd name="T15" fmla="*/ 30 h 106"/>
                <a:gd name="T16" fmla="*/ 92 w 96"/>
                <a:gd name="T17" fmla="*/ 39 h 106"/>
                <a:gd name="T18" fmla="*/ 72 w 96"/>
                <a:gd name="T19" fmla="*/ 39 h 106"/>
                <a:gd name="T20" fmla="*/ 72 w 96"/>
                <a:gd name="T21" fmla="*/ 106 h 106"/>
                <a:gd name="T22" fmla="*/ 59 w 96"/>
                <a:gd name="T23" fmla="*/ 106 h 106"/>
                <a:gd name="T24" fmla="*/ 59 w 96"/>
                <a:gd name="T25" fmla="*/ 39 h 106"/>
                <a:gd name="T26" fmla="*/ 25 w 96"/>
                <a:gd name="T27" fmla="*/ 39 h 106"/>
                <a:gd name="T28" fmla="*/ 25 w 96"/>
                <a:gd name="T29" fmla="*/ 106 h 106"/>
                <a:gd name="T30" fmla="*/ 12 w 96"/>
                <a:gd name="T31" fmla="*/ 106 h 106"/>
                <a:gd name="T32" fmla="*/ 12 w 96"/>
                <a:gd name="T33" fmla="*/ 39 h 106"/>
                <a:gd name="T34" fmla="*/ 0 w 96"/>
                <a:gd name="T35" fmla="*/ 39 h 106"/>
                <a:gd name="T36" fmla="*/ 0 w 96"/>
                <a:gd name="T37" fmla="*/ 30 h 106"/>
                <a:gd name="T38" fmla="*/ 12 w 96"/>
                <a:gd name="T39" fmla="*/ 30 h 106"/>
                <a:gd name="T40" fmla="*/ 12 w 96"/>
                <a:gd name="T41" fmla="*/ 24 h 106"/>
                <a:gd name="T42" fmla="*/ 18 w 96"/>
                <a:gd name="T43" fmla="*/ 6 h 106"/>
                <a:gd name="T44" fmla="*/ 37 w 96"/>
                <a:gd name="T45" fmla="*/ 0 h 106"/>
                <a:gd name="T46" fmla="*/ 49 w 96"/>
                <a:gd name="T47" fmla="*/ 0 h 106"/>
                <a:gd name="T48" fmla="*/ 49 w 96"/>
                <a:gd name="T49" fmla="*/ 10 h 106"/>
                <a:gd name="T50" fmla="*/ 37 w 96"/>
                <a:gd name="T51" fmla="*/ 10 h 106"/>
                <a:gd name="T52" fmla="*/ 27 w 96"/>
                <a:gd name="T53" fmla="*/ 13 h 106"/>
                <a:gd name="T54" fmla="*/ 25 w 96"/>
                <a:gd name="T55" fmla="*/ 23 h 106"/>
                <a:gd name="T56" fmla="*/ 25 w 96"/>
                <a:gd name="T57" fmla="*/ 30 h 106"/>
                <a:gd name="T58" fmla="*/ 59 w 96"/>
                <a:gd name="T59" fmla="*/ 30 h 106"/>
                <a:gd name="T60" fmla="*/ 59 w 96"/>
                <a:gd name="T61" fmla="*/ 24 h 106"/>
                <a:gd name="T62" fmla="*/ 65 w 96"/>
                <a:gd name="T63" fmla="*/ 6 h 106"/>
                <a:gd name="T64" fmla="*/ 84 w 96"/>
                <a:gd name="T65" fmla="*/ 0 h 106"/>
                <a:gd name="T66" fmla="*/ 96 w 96"/>
                <a:gd name="T6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106">
                  <a:moveTo>
                    <a:pt x="96" y="0"/>
                  </a:moveTo>
                  <a:lnTo>
                    <a:pt x="96" y="0"/>
                  </a:lnTo>
                  <a:lnTo>
                    <a:pt x="96" y="10"/>
                  </a:lnTo>
                  <a:lnTo>
                    <a:pt x="84" y="10"/>
                  </a:lnTo>
                  <a:cubicBezTo>
                    <a:pt x="79" y="10"/>
                    <a:pt x="76" y="11"/>
                    <a:pt x="74" y="13"/>
                  </a:cubicBezTo>
                  <a:cubicBezTo>
                    <a:pt x="73" y="15"/>
                    <a:pt x="72" y="18"/>
                    <a:pt x="72" y="23"/>
                  </a:cubicBezTo>
                  <a:lnTo>
                    <a:pt x="72" y="30"/>
                  </a:lnTo>
                  <a:lnTo>
                    <a:pt x="92" y="30"/>
                  </a:lnTo>
                  <a:lnTo>
                    <a:pt x="92" y="39"/>
                  </a:lnTo>
                  <a:lnTo>
                    <a:pt x="72" y="39"/>
                  </a:lnTo>
                  <a:lnTo>
                    <a:pt x="72" y="106"/>
                  </a:lnTo>
                  <a:lnTo>
                    <a:pt x="59" y="106"/>
                  </a:lnTo>
                  <a:lnTo>
                    <a:pt x="59" y="39"/>
                  </a:lnTo>
                  <a:lnTo>
                    <a:pt x="25" y="39"/>
                  </a:lnTo>
                  <a:lnTo>
                    <a:pt x="25" y="106"/>
                  </a:lnTo>
                  <a:lnTo>
                    <a:pt x="12" y="106"/>
                  </a:lnTo>
                  <a:lnTo>
                    <a:pt x="12" y="39"/>
                  </a:lnTo>
                  <a:lnTo>
                    <a:pt x="0" y="39"/>
                  </a:lnTo>
                  <a:lnTo>
                    <a:pt x="0" y="30"/>
                  </a:lnTo>
                  <a:lnTo>
                    <a:pt x="12" y="30"/>
                  </a:lnTo>
                  <a:lnTo>
                    <a:pt x="12" y="24"/>
                  </a:lnTo>
                  <a:cubicBezTo>
                    <a:pt x="12" y="16"/>
                    <a:pt x="14" y="10"/>
                    <a:pt x="18" y="6"/>
                  </a:cubicBezTo>
                  <a:cubicBezTo>
                    <a:pt x="22" y="2"/>
                    <a:pt x="28" y="0"/>
                    <a:pt x="37" y="0"/>
                  </a:cubicBezTo>
                  <a:lnTo>
                    <a:pt x="49" y="0"/>
                  </a:lnTo>
                  <a:lnTo>
                    <a:pt x="49" y="10"/>
                  </a:lnTo>
                  <a:lnTo>
                    <a:pt x="37" y="10"/>
                  </a:lnTo>
                  <a:cubicBezTo>
                    <a:pt x="32" y="10"/>
                    <a:pt x="29" y="11"/>
                    <a:pt x="27" y="13"/>
                  </a:cubicBezTo>
                  <a:cubicBezTo>
                    <a:pt x="26" y="15"/>
                    <a:pt x="25" y="18"/>
                    <a:pt x="25" y="23"/>
                  </a:cubicBezTo>
                  <a:lnTo>
                    <a:pt x="25" y="30"/>
                  </a:lnTo>
                  <a:lnTo>
                    <a:pt x="59" y="30"/>
                  </a:lnTo>
                  <a:lnTo>
                    <a:pt x="59" y="24"/>
                  </a:lnTo>
                  <a:cubicBezTo>
                    <a:pt x="59" y="16"/>
                    <a:pt x="61" y="10"/>
                    <a:pt x="65" y="6"/>
                  </a:cubicBezTo>
                  <a:cubicBezTo>
                    <a:pt x="69" y="2"/>
                    <a:pt x="75" y="0"/>
                    <a:pt x="84" y="0"/>
                  </a:cubicBezTo>
                  <a:lnTo>
                    <a:pt x="96"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6" name="Freeform 82">
              <a:extLst>
                <a:ext uri="{FF2B5EF4-FFF2-40B4-BE49-F238E27FC236}">
                  <a16:creationId xmlns:a16="http://schemas.microsoft.com/office/drawing/2014/main" id="{7F372AE3-8CD9-4883-AE98-B184F5F9BF1C}"/>
                </a:ext>
              </a:extLst>
            </p:cNvPr>
            <p:cNvSpPr>
              <a:spLocks noEditPoints="1"/>
            </p:cNvSpPr>
            <p:nvPr/>
          </p:nvSpPr>
          <p:spPr bwMode="auto">
            <a:xfrm>
              <a:off x="2885" y="2676"/>
              <a:ext cx="102" cy="115"/>
            </a:xfrm>
            <a:custGeom>
              <a:avLst/>
              <a:gdLst>
                <a:gd name="T0" fmla="*/ 71 w 71"/>
                <a:gd name="T1" fmla="*/ 36 h 80"/>
                <a:gd name="T2" fmla="*/ 71 w 71"/>
                <a:gd name="T3" fmla="*/ 36 h 80"/>
                <a:gd name="T4" fmla="*/ 71 w 71"/>
                <a:gd name="T5" fmla="*/ 43 h 80"/>
                <a:gd name="T6" fmla="*/ 13 w 71"/>
                <a:gd name="T7" fmla="*/ 43 h 80"/>
                <a:gd name="T8" fmla="*/ 21 w 71"/>
                <a:gd name="T9" fmla="*/ 62 h 80"/>
                <a:gd name="T10" fmla="*/ 40 w 71"/>
                <a:gd name="T11" fmla="*/ 69 h 80"/>
                <a:gd name="T12" fmla="*/ 54 w 71"/>
                <a:gd name="T13" fmla="*/ 67 h 80"/>
                <a:gd name="T14" fmla="*/ 68 w 71"/>
                <a:gd name="T15" fmla="*/ 62 h 80"/>
                <a:gd name="T16" fmla="*/ 68 w 71"/>
                <a:gd name="T17" fmla="*/ 74 h 80"/>
                <a:gd name="T18" fmla="*/ 54 w 71"/>
                <a:gd name="T19" fmla="*/ 78 h 80"/>
                <a:gd name="T20" fmla="*/ 40 w 71"/>
                <a:gd name="T21" fmla="*/ 80 h 80"/>
                <a:gd name="T22" fmla="*/ 11 w 71"/>
                <a:gd name="T23" fmla="*/ 69 h 80"/>
                <a:gd name="T24" fmla="*/ 0 w 71"/>
                <a:gd name="T25" fmla="*/ 40 h 80"/>
                <a:gd name="T26" fmla="*/ 10 w 71"/>
                <a:gd name="T27" fmla="*/ 11 h 80"/>
                <a:gd name="T28" fmla="*/ 37 w 71"/>
                <a:gd name="T29" fmla="*/ 0 h 80"/>
                <a:gd name="T30" fmla="*/ 62 w 71"/>
                <a:gd name="T31" fmla="*/ 10 h 80"/>
                <a:gd name="T32" fmla="*/ 71 w 71"/>
                <a:gd name="T33" fmla="*/ 36 h 80"/>
                <a:gd name="T34" fmla="*/ 71 w 71"/>
                <a:gd name="T35" fmla="*/ 36 h 80"/>
                <a:gd name="T36" fmla="*/ 58 w 71"/>
                <a:gd name="T37" fmla="*/ 33 h 80"/>
                <a:gd name="T38" fmla="*/ 58 w 71"/>
                <a:gd name="T39" fmla="*/ 33 h 80"/>
                <a:gd name="T40" fmla="*/ 52 w 71"/>
                <a:gd name="T41" fmla="*/ 16 h 80"/>
                <a:gd name="T42" fmla="*/ 38 w 71"/>
                <a:gd name="T43" fmla="*/ 10 h 80"/>
                <a:gd name="T44" fmla="*/ 21 w 71"/>
                <a:gd name="T45" fmla="*/ 16 h 80"/>
                <a:gd name="T46" fmla="*/ 14 w 71"/>
                <a:gd name="T47" fmla="*/ 33 h 80"/>
                <a:gd name="T48" fmla="*/ 58 w 71"/>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0">
                  <a:moveTo>
                    <a:pt x="71" y="36"/>
                  </a:moveTo>
                  <a:lnTo>
                    <a:pt x="71" y="36"/>
                  </a:lnTo>
                  <a:lnTo>
                    <a:pt x="71" y="43"/>
                  </a:lnTo>
                  <a:lnTo>
                    <a:pt x="13" y="43"/>
                  </a:lnTo>
                  <a:cubicBezTo>
                    <a:pt x="14" y="51"/>
                    <a:pt x="16" y="58"/>
                    <a:pt x="21" y="62"/>
                  </a:cubicBezTo>
                  <a:cubicBezTo>
                    <a:pt x="26" y="67"/>
                    <a:pt x="32" y="69"/>
                    <a:pt x="40" y="69"/>
                  </a:cubicBezTo>
                  <a:cubicBezTo>
                    <a:pt x="45" y="69"/>
                    <a:pt x="50" y="68"/>
                    <a:pt x="54" y="67"/>
                  </a:cubicBezTo>
                  <a:cubicBezTo>
                    <a:pt x="59" y="66"/>
                    <a:pt x="63" y="64"/>
                    <a:pt x="68" y="62"/>
                  </a:cubicBezTo>
                  <a:lnTo>
                    <a:pt x="68" y="74"/>
                  </a:lnTo>
                  <a:cubicBezTo>
                    <a:pt x="63" y="76"/>
                    <a:pt x="59" y="77"/>
                    <a:pt x="54" y="78"/>
                  </a:cubicBezTo>
                  <a:cubicBezTo>
                    <a:pt x="49" y="79"/>
                    <a:pt x="44" y="80"/>
                    <a:pt x="40" y="80"/>
                  </a:cubicBezTo>
                  <a:cubicBezTo>
                    <a:pt x="28" y="80"/>
                    <a:pt x="18" y="76"/>
                    <a:pt x="11" y="69"/>
                  </a:cubicBezTo>
                  <a:cubicBezTo>
                    <a:pt x="4" y="62"/>
                    <a:pt x="0" y="52"/>
                    <a:pt x="0" y="40"/>
                  </a:cubicBezTo>
                  <a:cubicBezTo>
                    <a:pt x="0" y="28"/>
                    <a:pt x="4" y="18"/>
                    <a:pt x="10" y="11"/>
                  </a:cubicBezTo>
                  <a:cubicBezTo>
                    <a:pt x="17" y="3"/>
                    <a:pt x="26" y="0"/>
                    <a:pt x="37" y="0"/>
                  </a:cubicBezTo>
                  <a:cubicBezTo>
                    <a:pt x="48" y="0"/>
                    <a:pt x="56" y="3"/>
                    <a:pt x="62" y="10"/>
                  </a:cubicBezTo>
                  <a:cubicBezTo>
                    <a:pt x="68" y="16"/>
                    <a:pt x="71" y="25"/>
                    <a:pt x="71" y="36"/>
                  </a:cubicBezTo>
                  <a:lnTo>
                    <a:pt x="71" y="36"/>
                  </a:lnTo>
                  <a:close/>
                  <a:moveTo>
                    <a:pt x="58" y="33"/>
                  </a:moveTo>
                  <a:lnTo>
                    <a:pt x="58" y="33"/>
                  </a:lnTo>
                  <a:cubicBezTo>
                    <a:pt x="58" y="26"/>
                    <a:pt x="56" y="21"/>
                    <a:pt x="52" y="16"/>
                  </a:cubicBezTo>
                  <a:cubicBezTo>
                    <a:pt x="49" y="12"/>
                    <a:pt x="44" y="10"/>
                    <a:pt x="38" y="10"/>
                  </a:cubicBezTo>
                  <a:cubicBezTo>
                    <a:pt x="31" y="10"/>
                    <a:pt x="25" y="12"/>
                    <a:pt x="21" y="16"/>
                  </a:cubicBezTo>
                  <a:cubicBezTo>
                    <a:pt x="17" y="20"/>
                    <a:pt x="14" y="26"/>
                    <a:pt x="14"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7" name="Freeform 83">
              <a:extLst>
                <a:ext uri="{FF2B5EF4-FFF2-40B4-BE49-F238E27FC236}">
                  <a16:creationId xmlns:a16="http://schemas.microsoft.com/office/drawing/2014/main" id="{98866203-C39D-49C9-8910-E2623409D980}"/>
                </a:ext>
              </a:extLst>
            </p:cNvPr>
            <p:cNvSpPr>
              <a:spLocks/>
            </p:cNvSpPr>
            <p:nvPr/>
          </p:nvSpPr>
          <p:spPr bwMode="auto">
            <a:xfrm>
              <a:off x="3015" y="2676"/>
              <a:ext cx="65" cy="112"/>
            </a:xfrm>
            <a:custGeom>
              <a:avLst/>
              <a:gdLst>
                <a:gd name="T0" fmla="*/ 45 w 45"/>
                <a:gd name="T1" fmla="*/ 13 h 78"/>
                <a:gd name="T2" fmla="*/ 45 w 45"/>
                <a:gd name="T3" fmla="*/ 13 h 78"/>
                <a:gd name="T4" fmla="*/ 40 w 45"/>
                <a:gd name="T5" fmla="*/ 11 h 78"/>
                <a:gd name="T6" fmla="*/ 35 w 45"/>
                <a:gd name="T7" fmla="*/ 11 h 78"/>
                <a:gd name="T8" fmla="*/ 18 w 45"/>
                <a:gd name="T9" fmla="*/ 18 h 78"/>
                <a:gd name="T10" fmla="*/ 13 w 45"/>
                <a:gd name="T11" fmla="*/ 38 h 78"/>
                <a:gd name="T12" fmla="*/ 13 w 45"/>
                <a:gd name="T13" fmla="*/ 78 h 78"/>
                <a:gd name="T14" fmla="*/ 0 w 45"/>
                <a:gd name="T15" fmla="*/ 78 h 78"/>
                <a:gd name="T16" fmla="*/ 0 w 45"/>
                <a:gd name="T17" fmla="*/ 2 h 78"/>
                <a:gd name="T18" fmla="*/ 13 w 45"/>
                <a:gd name="T19" fmla="*/ 2 h 78"/>
                <a:gd name="T20" fmla="*/ 13 w 45"/>
                <a:gd name="T21" fmla="*/ 13 h 78"/>
                <a:gd name="T22" fmla="*/ 23 w 45"/>
                <a:gd name="T23" fmla="*/ 3 h 78"/>
                <a:gd name="T24" fmla="*/ 38 w 45"/>
                <a:gd name="T25" fmla="*/ 0 h 78"/>
                <a:gd name="T26" fmla="*/ 41 w 45"/>
                <a:gd name="T27" fmla="*/ 0 h 78"/>
                <a:gd name="T28" fmla="*/ 45 w 45"/>
                <a:gd name="T29" fmla="*/ 0 h 78"/>
                <a:gd name="T30" fmla="*/ 45 w 45"/>
                <a:gd name="T31" fmla="*/ 1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8">
                  <a:moveTo>
                    <a:pt x="45" y="13"/>
                  </a:moveTo>
                  <a:lnTo>
                    <a:pt x="45" y="13"/>
                  </a:lnTo>
                  <a:cubicBezTo>
                    <a:pt x="43" y="12"/>
                    <a:pt x="42" y="12"/>
                    <a:pt x="40" y="11"/>
                  </a:cubicBezTo>
                  <a:cubicBezTo>
                    <a:pt x="39" y="11"/>
                    <a:pt x="37" y="11"/>
                    <a:pt x="35" y="11"/>
                  </a:cubicBezTo>
                  <a:cubicBezTo>
                    <a:pt x="28" y="11"/>
                    <a:pt x="22" y="13"/>
                    <a:pt x="18" y="18"/>
                  </a:cubicBezTo>
                  <a:cubicBezTo>
                    <a:pt x="15" y="22"/>
                    <a:pt x="13" y="29"/>
                    <a:pt x="13" y="38"/>
                  </a:cubicBezTo>
                  <a:lnTo>
                    <a:pt x="13" y="78"/>
                  </a:lnTo>
                  <a:lnTo>
                    <a:pt x="0" y="78"/>
                  </a:lnTo>
                  <a:lnTo>
                    <a:pt x="0" y="2"/>
                  </a:lnTo>
                  <a:lnTo>
                    <a:pt x="13" y="2"/>
                  </a:lnTo>
                  <a:lnTo>
                    <a:pt x="13" y="13"/>
                  </a:lnTo>
                  <a:cubicBezTo>
                    <a:pt x="15" y="9"/>
                    <a:pt x="19" y="5"/>
                    <a:pt x="23" y="3"/>
                  </a:cubicBezTo>
                  <a:cubicBezTo>
                    <a:pt x="27" y="1"/>
                    <a:pt x="32" y="0"/>
                    <a:pt x="38" y="0"/>
                  </a:cubicBezTo>
                  <a:cubicBezTo>
                    <a:pt x="39" y="0"/>
                    <a:pt x="40" y="0"/>
                    <a:pt x="41" y="0"/>
                  </a:cubicBezTo>
                  <a:cubicBezTo>
                    <a:pt x="42" y="0"/>
                    <a:pt x="43" y="0"/>
                    <a:pt x="45" y="0"/>
                  </a:cubicBezTo>
                  <a:lnTo>
                    <a:pt x="45"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8" name="Freeform 84">
              <a:extLst>
                <a:ext uri="{FF2B5EF4-FFF2-40B4-BE49-F238E27FC236}">
                  <a16:creationId xmlns:a16="http://schemas.microsoft.com/office/drawing/2014/main" id="{0B5F07EA-3C9B-4D19-AD20-7535C2EB772C}"/>
                </a:ext>
              </a:extLst>
            </p:cNvPr>
            <p:cNvSpPr>
              <a:spLocks noEditPoints="1"/>
            </p:cNvSpPr>
            <p:nvPr/>
          </p:nvSpPr>
          <p:spPr bwMode="auto">
            <a:xfrm>
              <a:off x="3156" y="2638"/>
              <a:ext cx="137" cy="153"/>
            </a:xfrm>
            <a:custGeom>
              <a:avLst/>
              <a:gdLst>
                <a:gd name="T0" fmla="*/ 25 w 96"/>
                <a:gd name="T1" fmla="*/ 49 h 106"/>
                <a:gd name="T2" fmla="*/ 25 w 96"/>
                <a:gd name="T3" fmla="*/ 49 h 106"/>
                <a:gd name="T4" fmla="*/ 16 w 96"/>
                <a:gd name="T5" fmla="*/ 60 h 106"/>
                <a:gd name="T6" fmla="*/ 13 w 96"/>
                <a:gd name="T7" fmla="*/ 71 h 106"/>
                <a:gd name="T8" fmla="*/ 21 w 96"/>
                <a:gd name="T9" fmla="*/ 88 h 106"/>
                <a:gd name="T10" fmla="*/ 39 w 96"/>
                <a:gd name="T11" fmla="*/ 95 h 106"/>
                <a:gd name="T12" fmla="*/ 51 w 96"/>
                <a:gd name="T13" fmla="*/ 92 h 106"/>
                <a:gd name="T14" fmla="*/ 61 w 96"/>
                <a:gd name="T15" fmla="*/ 86 h 106"/>
                <a:gd name="T16" fmla="*/ 25 w 96"/>
                <a:gd name="T17" fmla="*/ 49 h 106"/>
                <a:gd name="T18" fmla="*/ 35 w 96"/>
                <a:gd name="T19" fmla="*/ 41 h 106"/>
                <a:gd name="T20" fmla="*/ 35 w 96"/>
                <a:gd name="T21" fmla="*/ 41 h 106"/>
                <a:gd name="T22" fmla="*/ 69 w 96"/>
                <a:gd name="T23" fmla="*/ 77 h 106"/>
                <a:gd name="T24" fmla="*/ 76 w 96"/>
                <a:gd name="T25" fmla="*/ 64 h 106"/>
                <a:gd name="T26" fmla="*/ 78 w 96"/>
                <a:gd name="T27" fmla="*/ 49 h 106"/>
                <a:gd name="T28" fmla="*/ 91 w 96"/>
                <a:gd name="T29" fmla="*/ 49 h 106"/>
                <a:gd name="T30" fmla="*/ 87 w 96"/>
                <a:gd name="T31" fmla="*/ 67 h 106"/>
                <a:gd name="T32" fmla="*/ 77 w 96"/>
                <a:gd name="T33" fmla="*/ 84 h 106"/>
                <a:gd name="T34" fmla="*/ 96 w 96"/>
                <a:gd name="T35" fmla="*/ 104 h 106"/>
                <a:gd name="T36" fmla="*/ 79 w 96"/>
                <a:gd name="T37" fmla="*/ 104 h 106"/>
                <a:gd name="T38" fmla="*/ 69 w 96"/>
                <a:gd name="T39" fmla="*/ 94 h 106"/>
                <a:gd name="T40" fmla="*/ 54 w 96"/>
                <a:gd name="T41" fmla="*/ 103 h 106"/>
                <a:gd name="T42" fmla="*/ 37 w 96"/>
                <a:gd name="T43" fmla="*/ 106 h 106"/>
                <a:gd name="T44" fmla="*/ 11 w 96"/>
                <a:gd name="T45" fmla="*/ 96 h 106"/>
                <a:gd name="T46" fmla="*/ 0 w 96"/>
                <a:gd name="T47" fmla="*/ 72 h 106"/>
                <a:gd name="T48" fmla="*/ 5 w 96"/>
                <a:gd name="T49" fmla="*/ 56 h 106"/>
                <a:gd name="T50" fmla="*/ 19 w 96"/>
                <a:gd name="T51" fmla="*/ 42 h 106"/>
                <a:gd name="T52" fmla="*/ 14 w 96"/>
                <a:gd name="T53" fmla="*/ 33 h 106"/>
                <a:gd name="T54" fmla="*/ 12 w 96"/>
                <a:gd name="T55" fmla="*/ 25 h 106"/>
                <a:gd name="T56" fmla="*/ 19 w 96"/>
                <a:gd name="T57" fmla="*/ 7 h 106"/>
                <a:gd name="T58" fmla="*/ 39 w 96"/>
                <a:gd name="T59" fmla="*/ 0 h 106"/>
                <a:gd name="T60" fmla="*/ 51 w 96"/>
                <a:gd name="T61" fmla="*/ 2 h 106"/>
                <a:gd name="T62" fmla="*/ 62 w 96"/>
                <a:gd name="T63" fmla="*/ 5 h 106"/>
                <a:gd name="T64" fmla="*/ 62 w 96"/>
                <a:gd name="T65" fmla="*/ 18 h 106"/>
                <a:gd name="T66" fmla="*/ 51 w 96"/>
                <a:gd name="T67" fmla="*/ 13 h 106"/>
                <a:gd name="T68" fmla="*/ 41 w 96"/>
                <a:gd name="T69" fmla="*/ 11 h 106"/>
                <a:gd name="T70" fmla="*/ 29 w 96"/>
                <a:gd name="T71" fmla="*/ 15 h 106"/>
                <a:gd name="T72" fmla="*/ 25 w 96"/>
                <a:gd name="T73" fmla="*/ 25 h 106"/>
                <a:gd name="T74" fmla="*/ 27 w 96"/>
                <a:gd name="T75" fmla="*/ 32 h 106"/>
                <a:gd name="T76" fmla="*/ 35 w 96"/>
                <a:gd name="T77" fmla="*/ 41 h 106"/>
                <a:gd name="T78" fmla="*/ 35 w 96"/>
                <a:gd name="T79" fmla="*/ 4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6" h="106">
                  <a:moveTo>
                    <a:pt x="25" y="49"/>
                  </a:moveTo>
                  <a:lnTo>
                    <a:pt x="25" y="49"/>
                  </a:lnTo>
                  <a:cubicBezTo>
                    <a:pt x="21" y="53"/>
                    <a:pt x="18" y="56"/>
                    <a:pt x="16" y="60"/>
                  </a:cubicBezTo>
                  <a:cubicBezTo>
                    <a:pt x="14" y="64"/>
                    <a:pt x="13" y="68"/>
                    <a:pt x="13" y="71"/>
                  </a:cubicBezTo>
                  <a:cubicBezTo>
                    <a:pt x="13" y="78"/>
                    <a:pt x="16" y="84"/>
                    <a:pt x="21" y="88"/>
                  </a:cubicBezTo>
                  <a:cubicBezTo>
                    <a:pt x="25" y="92"/>
                    <a:pt x="31" y="95"/>
                    <a:pt x="39" y="95"/>
                  </a:cubicBezTo>
                  <a:cubicBezTo>
                    <a:pt x="43" y="95"/>
                    <a:pt x="47" y="94"/>
                    <a:pt x="51" y="92"/>
                  </a:cubicBezTo>
                  <a:cubicBezTo>
                    <a:pt x="54" y="91"/>
                    <a:pt x="58" y="89"/>
                    <a:pt x="61" y="86"/>
                  </a:cubicBezTo>
                  <a:lnTo>
                    <a:pt x="25" y="49"/>
                  </a:lnTo>
                  <a:close/>
                  <a:moveTo>
                    <a:pt x="35" y="41"/>
                  </a:moveTo>
                  <a:lnTo>
                    <a:pt x="35" y="41"/>
                  </a:lnTo>
                  <a:lnTo>
                    <a:pt x="69" y="77"/>
                  </a:lnTo>
                  <a:cubicBezTo>
                    <a:pt x="72" y="73"/>
                    <a:pt x="74" y="68"/>
                    <a:pt x="76" y="64"/>
                  </a:cubicBezTo>
                  <a:cubicBezTo>
                    <a:pt x="77" y="59"/>
                    <a:pt x="78" y="54"/>
                    <a:pt x="78" y="49"/>
                  </a:cubicBezTo>
                  <a:lnTo>
                    <a:pt x="91" y="49"/>
                  </a:lnTo>
                  <a:cubicBezTo>
                    <a:pt x="90" y="55"/>
                    <a:pt x="89" y="61"/>
                    <a:pt x="87" y="67"/>
                  </a:cubicBezTo>
                  <a:cubicBezTo>
                    <a:pt x="84" y="73"/>
                    <a:pt x="81" y="79"/>
                    <a:pt x="77" y="84"/>
                  </a:cubicBezTo>
                  <a:lnTo>
                    <a:pt x="96" y="104"/>
                  </a:lnTo>
                  <a:lnTo>
                    <a:pt x="79" y="104"/>
                  </a:lnTo>
                  <a:lnTo>
                    <a:pt x="69" y="94"/>
                  </a:lnTo>
                  <a:cubicBezTo>
                    <a:pt x="64" y="98"/>
                    <a:pt x="59" y="101"/>
                    <a:pt x="54" y="103"/>
                  </a:cubicBezTo>
                  <a:cubicBezTo>
                    <a:pt x="49" y="105"/>
                    <a:pt x="43" y="106"/>
                    <a:pt x="37" y="106"/>
                  </a:cubicBezTo>
                  <a:cubicBezTo>
                    <a:pt x="27" y="106"/>
                    <a:pt x="18" y="102"/>
                    <a:pt x="11" y="96"/>
                  </a:cubicBezTo>
                  <a:cubicBezTo>
                    <a:pt x="4" y="90"/>
                    <a:pt x="0" y="82"/>
                    <a:pt x="0" y="72"/>
                  </a:cubicBezTo>
                  <a:cubicBezTo>
                    <a:pt x="0" y="67"/>
                    <a:pt x="2" y="61"/>
                    <a:pt x="5" y="56"/>
                  </a:cubicBezTo>
                  <a:cubicBezTo>
                    <a:pt x="8" y="51"/>
                    <a:pt x="12" y="46"/>
                    <a:pt x="19" y="42"/>
                  </a:cubicBezTo>
                  <a:cubicBezTo>
                    <a:pt x="16" y="39"/>
                    <a:pt x="15" y="36"/>
                    <a:pt x="14" y="33"/>
                  </a:cubicBezTo>
                  <a:cubicBezTo>
                    <a:pt x="12" y="30"/>
                    <a:pt x="12" y="28"/>
                    <a:pt x="12" y="25"/>
                  </a:cubicBezTo>
                  <a:cubicBezTo>
                    <a:pt x="12" y="17"/>
                    <a:pt x="14" y="12"/>
                    <a:pt x="19" y="7"/>
                  </a:cubicBezTo>
                  <a:cubicBezTo>
                    <a:pt x="24" y="3"/>
                    <a:pt x="31" y="0"/>
                    <a:pt x="39" y="0"/>
                  </a:cubicBezTo>
                  <a:cubicBezTo>
                    <a:pt x="43" y="0"/>
                    <a:pt x="47" y="1"/>
                    <a:pt x="51" y="2"/>
                  </a:cubicBezTo>
                  <a:cubicBezTo>
                    <a:pt x="54" y="2"/>
                    <a:pt x="58" y="4"/>
                    <a:pt x="62" y="5"/>
                  </a:cubicBezTo>
                  <a:lnTo>
                    <a:pt x="62" y="18"/>
                  </a:lnTo>
                  <a:cubicBezTo>
                    <a:pt x="58" y="16"/>
                    <a:pt x="54" y="14"/>
                    <a:pt x="51" y="13"/>
                  </a:cubicBezTo>
                  <a:cubicBezTo>
                    <a:pt x="47" y="12"/>
                    <a:pt x="44" y="11"/>
                    <a:pt x="41" y="11"/>
                  </a:cubicBezTo>
                  <a:cubicBezTo>
                    <a:pt x="36" y="11"/>
                    <a:pt x="32" y="12"/>
                    <a:pt x="29" y="15"/>
                  </a:cubicBezTo>
                  <a:cubicBezTo>
                    <a:pt x="26" y="17"/>
                    <a:pt x="25" y="21"/>
                    <a:pt x="25" y="25"/>
                  </a:cubicBezTo>
                  <a:cubicBezTo>
                    <a:pt x="25" y="27"/>
                    <a:pt x="25" y="29"/>
                    <a:pt x="27" y="32"/>
                  </a:cubicBezTo>
                  <a:cubicBezTo>
                    <a:pt x="28" y="34"/>
                    <a:pt x="31" y="37"/>
                    <a:pt x="35" y="41"/>
                  </a:cubicBezTo>
                  <a:lnTo>
                    <a:pt x="35" y="41"/>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9" name="Freeform 85">
              <a:extLst>
                <a:ext uri="{FF2B5EF4-FFF2-40B4-BE49-F238E27FC236}">
                  <a16:creationId xmlns:a16="http://schemas.microsoft.com/office/drawing/2014/main" id="{380A5FA4-0412-48B0-8C4D-FC48250E9C65}"/>
                </a:ext>
              </a:extLst>
            </p:cNvPr>
            <p:cNvSpPr>
              <a:spLocks noEditPoints="1"/>
            </p:cNvSpPr>
            <p:nvPr/>
          </p:nvSpPr>
          <p:spPr bwMode="auto">
            <a:xfrm>
              <a:off x="2482" y="2891"/>
              <a:ext cx="135" cy="176"/>
            </a:xfrm>
            <a:custGeom>
              <a:avLst/>
              <a:gdLst>
                <a:gd name="T0" fmla="*/ 47 w 94"/>
                <a:gd name="T1" fmla="*/ 12 h 122"/>
                <a:gd name="T2" fmla="*/ 47 w 94"/>
                <a:gd name="T3" fmla="*/ 12 h 122"/>
                <a:gd name="T4" fmla="*/ 24 w 94"/>
                <a:gd name="T5" fmla="*/ 23 h 122"/>
                <a:gd name="T6" fmla="*/ 15 w 94"/>
                <a:gd name="T7" fmla="*/ 53 h 122"/>
                <a:gd name="T8" fmla="*/ 24 w 94"/>
                <a:gd name="T9" fmla="*/ 83 h 122"/>
                <a:gd name="T10" fmla="*/ 47 w 94"/>
                <a:gd name="T11" fmla="*/ 94 h 122"/>
                <a:gd name="T12" fmla="*/ 71 w 94"/>
                <a:gd name="T13" fmla="*/ 83 h 122"/>
                <a:gd name="T14" fmla="*/ 80 w 94"/>
                <a:gd name="T15" fmla="*/ 53 h 122"/>
                <a:gd name="T16" fmla="*/ 71 w 94"/>
                <a:gd name="T17" fmla="*/ 23 h 122"/>
                <a:gd name="T18" fmla="*/ 47 w 94"/>
                <a:gd name="T19" fmla="*/ 12 h 122"/>
                <a:gd name="T20" fmla="*/ 47 w 94"/>
                <a:gd name="T21" fmla="*/ 12 h 122"/>
                <a:gd name="T22" fmla="*/ 67 w 94"/>
                <a:gd name="T23" fmla="*/ 102 h 122"/>
                <a:gd name="T24" fmla="*/ 67 w 94"/>
                <a:gd name="T25" fmla="*/ 102 h 122"/>
                <a:gd name="T26" fmla="*/ 85 w 94"/>
                <a:gd name="T27" fmla="*/ 122 h 122"/>
                <a:gd name="T28" fmla="*/ 68 w 94"/>
                <a:gd name="T29" fmla="*/ 122 h 122"/>
                <a:gd name="T30" fmla="*/ 53 w 94"/>
                <a:gd name="T31" fmla="*/ 105 h 122"/>
                <a:gd name="T32" fmla="*/ 50 w 94"/>
                <a:gd name="T33" fmla="*/ 105 h 122"/>
                <a:gd name="T34" fmla="*/ 47 w 94"/>
                <a:gd name="T35" fmla="*/ 106 h 122"/>
                <a:gd name="T36" fmla="*/ 13 w 94"/>
                <a:gd name="T37" fmla="*/ 91 h 122"/>
                <a:gd name="T38" fmla="*/ 0 w 94"/>
                <a:gd name="T39" fmla="*/ 53 h 122"/>
                <a:gd name="T40" fmla="*/ 13 w 94"/>
                <a:gd name="T41" fmla="*/ 15 h 122"/>
                <a:gd name="T42" fmla="*/ 47 w 94"/>
                <a:gd name="T43" fmla="*/ 0 h 122"/>
                <a:gd name="T44" fmla="*/ 81 w 94"/>
                <a:gd name="T45" fmla="*/ 15 h 122"/>
                <a:gd name="T46" fmla="*/ 94 w 94"/>
                <a:gd name="T47" fmla="*/ 53 h 122"/>
                <a:gd name="T48" fmla="*/ 87 w 94"/>
                <a:gd name="T49" fmla="*/ 83 h 122"/>
                <a:gd name="T50" fmla="*/ 67 w 94"/>
                <a:gd name="T51" fmla="*/ 102 h 122"/>
                <a:gd name="T52" fmla="*/ 67 w 94"/>
                <a:gd name="T53" fmla="*/ 10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22">
                  <a:moveTo>
                    <a:pt x="47" y="12"/>
                  </a:moveTo>
                  <a:lnTo>
                    <a:pt x="47" y="12"/>
                  </a:lnTo>
                  <a:cubicBezTo>
                    <a:pt x="37" y="12"/>
                    <a:pt x="29" y="15"/>
                    <a:pt x="24" y="23"/>
                  </a:cubicBezTo>
                  <a:cubicBezTo>
                    <a:pt x="18" y="30"/>
                    <a:pt x="15" y="40"/>
                    <a:pt x="15" y="53"/>
                  </a:cubicBezTo>
                  <a:cubicBezTo>
                    <a:pt x="15" y="66"/>
                    <a:pt x="18" y="76"/>
                    <a:pt x="24" y="83"/>
                  </a:cubicBezTo>
                  <a:cubicBezTo>
                    <a:pt x="29" y="91"/>
                    <a:pt x="37" y="94"/>
                    <a:pt x="47" y="94"/>
                  </a:cubicBezTo>
                  <a:cubicBezTo>
                    <a:pt x="57" y="94"/>
                    <a:pt x="65" y="91"/>
                    <a:pt x="71" y="83"/>
                  </a:cubicBezTo>
                  <a:cubicBezTo>
                    <a:pt x="77" y="76"/>
                    <a:pt x="80" y="66"/>
                    <a:pt x="80" y="53"/>
                  </a:cubicBezTo>
                  <a:cubicBezTo>
                    <a:pt x="80" y="40"/>
                    <a:pt x="77" y="30"/>
                    <a:pt x="71" y="23"/>
                  </a:cubicBezTo>
                  <a:cubicBezTo>
                    <a:pt x="65" y="15"/>
                    <a:pt x="57" y="12"/>
                    <a:pt x="47" y="12"/>
                  </a:cubicBezTo>
                  <a:lnTo>
                    <a:pt x="47" y="12"/>
                  </a:lnTo>
                  <a:close/>
                  <a:moveTo>
                    <a:pt x="67" y="102"/>
                  </a:moveTo>
                  <a:lnTo>
                    <a:pt x="67" y="102"/>
                  </a:lnTo>
                  <a:lnTo>
                    <a:pt x="85" y="122"/>
                  </a:lnTo>
                  <a:lnTo>
                    <a:pt x="68" y="122"/>
                  </a:lnTo>
                  <a:lnTo>
                    <a:pt x="53" y="105"/>
                  </a:lnTo>
                  <a:cubicBezTo>
                    <a:pt x="52" y="105"/>
                    <a:pt x="50" y="105"/>
                    <a:pt x="50" y="105"/>
                  </a:cubicBezTo>
                  <a:cubicBezTo>
                    <a:pt x="49" y="106"/>
                    <a:pt x="48" y="106"/>
                    <a:pt x="47" y="106"/>
                  </a:cubicBezTo>
                  <a:cubicBezTo>
                    <a:pt x="33" y="106"/>
                    <a:pt x="22" y="101"/>
                    <a:pt x="13" y="91"/>
                  </a:cubicBezTo>
                  <a:cubicBezTo>
                    <a:pt x="5" y="82"/>
                    <a:pt x="0" y="69"/>
                    <a:pt x="0" y="53"/>
                  </a:cubicBezTo>
                  <a:cubicBezTo>
                    <a:pt x="0" y="37"/>
                    <a:pt x="5" y="24"/>
                    <a:pt x="13" y="15"/>
                  </a:cubicBezTo>
                  <a:cubicBezTo>
                    <a:pt x="22" y="5"/>
                    <a:pt x="33" y="0"/>
                    <a:pt x="47" y="0"/>
                  </a:cubicBezTo>
                  <a:cubicBezTo>
                    <a:pt x="62" y="0"/>
                    <a:pt x="73" y="5"/>
                    <a:pt x="81" y="15"/>
                  </a:cubicBezTo>
                  <a:cubicBezTo>
                    <a:pt x="90" y="24"/>
                    <a:pt x="94" y="37"/>
                    <a:pt x="94" y="53"/>
                  </a:cubicBezTo>
                  <a:cubicBezTo>
                    <a:pt x="94" y="65"/>
                    <a:pt x="92" y="75"/>
                    <a:pt x="87" y="83"/>
                  </a:cubicBezTo>
                  <a:cubicBezTo>
                    <a:pt x="82" y="92"/>
                    <a:pt x="76" y="98"/>
                    <a:pt x="67" y="102"/>
                  </a:cubicBezTo>
                  <a:lnTo>
                    <a:pt x="67" y="10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0" name="Freeform 86">
              <a:extLst>
                <a:ext uri="{FF2B5EF4-FFF2-40B4-BE49-F238E27FC236}">
                  <a16:creationId xmlns:a16="http://schemas.microsoft.com/office/drawing/2014/main" id="{AD6F88BA-2ABA-4EF4-8CBE-DB3D5B0386CF}"/>
                </a:ext>
              </a:extLst>
            </p:cNvPr>
            <p:cNvSpPr>
              <a:spLocks noEditPoints="1"/>
            </p:cNvSpPr>
            <p:nvPr/>
          </p:nvSpPr>
          <p:spPr bwMode="auto">
            <a:xfrm>
              <a:off x="2647" y="2928"/>
              <a:ext cx="90" cy="116"/>
            </a:xfrm>
            <a:custGeom>
              <a:avLst/>
              <a:gdLst>
                <a:gd name="T0" fmla="*/ 0 w 63"/>
                <a:gd name="T1" fmla="*/ 48 h 80"/>
                <a:gd name="T2" fmla="*/ 0 w 63"/>
                <a:gd name="T3" fmla="*/ 48 h 80"/>
                <a:gd name="T4" fmla="*/ 0 w 63"/>
                <a:gd name="T5" fmla="*/ 2 h 80"/>
                <a:gd name="T6" fmla="*/ 12 w 63"/>
                <a:gd name="T7" fmla="*/ 2 h 80"/>
                <a:gd name="T8" fmla="*/ 12 w 63"/>
                <a:gd name="T9" fmla="*/ 47 h 80"/>
                <a:gd name="T10" fmla="*/ 16 w 63"/>
                <a:gd name="T11" fmla="*/ 63 h 80"/>
                <a:gd name="T12" fmla="*/ 29 w 63"/>
                <a:gd name="T13" fmla="*/ 69 h 80"/>
                <a:gd name="T14" fmla="*/ 45 w 63"/>
                <a:gd name="T15" fmla="*/ 62 h 80"/>
                <a:gd name="T16" fmla="*/ 51 w 63"/>
                <a:gd name="T17" fmla="*/ 45 h 80"/>
                <a:gd name="T18" fmla="*/ 51 w 63"/>
                <a:gd name="T19" fmla="*/ 2 h 80"/>
                <a:gd name="T20" fmla="*/ 63 w 63"/>
                <a:gd name="T21" fmla="*/ 2 h 80"/>
                <a:gd name="T22" fmla="*/ 63 w 63"/>
                <a:gd name="T23" fmla="*/ 78 h 80"/>
                <a:gd name="T24" fmla="*/ 51 w 63"/>
                <a:gd name="T25" fmla="*/ 78 h 80"/>
                <a:gd name="T26" fmla="*/ 51 w 63"/>
                <a:gd name="T27" fmla="*/ 66 h 80"/>
                <a:gd name="T28" fmla="*/ 40 w 63"/>
                <a:gd name="T29" fmla="*/ 76 h 80"/>
                <a:gd name="T30" fmla="*/ 26 w 63"/>
                <a:gd name="T31" fmla="*/ 80 h 80"/>
                <a:gd name="T32" fmla="*/ 6 w 63"/>
                <a:gd name="T33" fmla="*/ 71 h 80"/>
                <a:gd name="T34" fmla="*/ 0 w 63"/>
                <a:gd name="T35" fmla="*/ 48 h 80"/>
                <a:gd name="T36" fmla="*/ 0 w 63"/>
                <a:gd name="T37" fmla="*/ 48 h 80"/>
                <a:gd name="T38" fmla="*/ 31 w 63"/>
                <a:gd name="T39" fmla="*/ 0 h 80"/>
                <a:gd name="T40" fmla="*/ 31 w 63"/>
                <a:gd name="T41" fmla="*/ 0 h 80"/>
                <a:gd name="T42" fmla="*/ 31 w 63"/>
                <a:gd name="T4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80">
                  <a:moveTo>
                    <a:pt x="0" y="48"/>
                  </a:moveTo>
                  <a:lnTo>
                    <a:pt x="0" y="48"/>
                  </a:lnTo>
                  <a:lnTo>
                    <a:pt x="0" y="2"/>
                  </a:lnTo>
                  <a:lnTo>
                    <a:pt x="12" y="2"/>
                  </a:lnTo>
                  <a:lnTo>
                    <a:pt x="12" y="47"/>
                  </a:lnTo>
                  <a:cubicBezTo>
                    <a:pt x="12" y="54"/>
                    <a:pt x="13" y="60"/>
                    <a:pt x="16" y="63"/>
                  </a:cubicBezTo>
                  <a:cubicBezTo>
                    <a:pt x="19" y="67"/>
                    <a:pt x="23" y="69"/>
                    <a:pt x="29" y="69"/>
                  </a:cubicBezTo>
                  <a:cubicBezTo>
                    <a:pt x="36" y="69"/>
                    <a:pt x="41" y="67"/>
                    <a:pt x="45" y="62"/>
                  </a:cubicBezTo>
                  <a:cubicBezTo>
                    <a:pt x="49" y="58"/>
                    <a:pt x="51" y="52"/>
                    <a:pt x="51" y="45"/>
                  </a:cubicBezTo>
                  <a:lnTo>
                    <a:pt x="51" y="2"/>
                  </a:lnTo>
                  <a:lnTo>
                    <a:pt x="63" y="2"/>
                  </a:lnTo>
                  <a:lnTo>
                    <a:pt x="63" y="78"/>
                  </a:lnTo>
                  <a:lnTo>
                    <a:pt x="51" y="78"/>
                  </a:lnTo>
                  <a:lnTo>
                    <a:pt x="51" y="66"/>
                  </a:lnTo>
                  <a:cubicBezTo>
                    <a:pt x="48" y="71"/>
                    <a:pt x="44" y="74"/>
                    <a:pt x="40" y="76"/>
                  </a:cubicBezTo>
                  <a:cubicBezTo>
                    <a:pt x="36" y="78"/>
                    <a:pt x="32" y="80"/>
                    <a:pt x="26" y="80"/>
                  </a:cubicBezTo>
                  <a:cubicBezTo>
                    <a:pt x="18" y="80"/>
                    <a:pt x="11" y="77"/>
                    <a:pt x="6" y="71"/>
                  </a:cubicBezTo>
                  <a:cubicBezTo>
                    <a:pt x="2" y="66"/>
                    <a:pt x="0" y="58"/>
                    <a:pt x="0" y="48"/>
                  </a:cubicBezTo>
                  <a:lnTo>
                    <a:pt x="0" y="48"/>
                  </a:lnTo>
                  <a:close/>
                  <a:moveTo>
                    <a:pt x="31" y="0"/>
                  </a:moveTo>
                  <a:lnTo>
                    <a:pt x="31" y="0"/>
                  </a:lnTo>
                  <a:lnTo>
                    <a:pt x="31"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1" name="Freeform 87">
              <a:extLst>
                <a:ext uri="{FF2B5EF4-FFF2-40B4-BE49-F238E27FC236}">
                  <a16:creationId xmlns:a16="http://schemas.microsoft.com/office/drawing/2014/main" id="{DE345451-F38B-4AAC-8C4F-9988C18C9CE1}"/>
                </a:ext>
              </a:extLst>
            </p:cNvPr>
            <p:cNvSpPr>
              <a:spLocks noEditPoints="1"/>
            </p:cNvSpPr>
            <p:nvPr/>
          </p:nvSpPr>
          <p:spPr bwMode="auto">
            <a:xfrm>
              <a:off x="2767" y="2928"/>
              <a:ext cx="101" cy="116"/>
            </a:xfrm>
            <a:custGeom>
              <a:avLst/>
              <a:gdLst>
                <a:gd name="T0" fmla="*/ 70 w 70"/>
                <a:gd name="T1" fmla="*/ 36 h 80"/>
                <a:gd name="T2" fmla="*/ 70 w 70"/>
                <a:gd name="T3" fmla="*/ 36 h 80"/>
                <a:gd name="T4" fmla="*/ 70 w 70"/>
                <a:gd name="T5" fmla="*/ 43 h 80"/>
                <a:gd name="T6" fmla="*/ 13 w 70"/>
                <a:gd name="T7" fmla="*/ 43 h 80"/>
                <a:gd name="T8" fmla="*/ 21 w 70"/>
                <a:gd name="T9" fmla="*/ 62 h 80"/>
                <a:gd name="T10" fmla="*/ 40 w 70"/>
                <a:gd name="T11" fmla="*/ 69 h 80"/>
                <a:gd name="T12" fmla="*/ 54 w 70"/>
                <a:gd name="T13" fmla="*/ 67 h 80"/>
                <a:gd name="T14" fmla="*/ 68 w 70"/>
                <a:gd name="T15" fmla="*/ 62 h 80"/>
                <a:gd name="T16" fmla="*/ 68 w 70"/>
                <a:gd name="T17" fmla="*/ 74 h 80"/>
                <a:gd name="T18" fmla="*/ 54 w 70"/>
                <a:gd name="T19" fmla="*/ 78 h 80"/>
                <a:gd name="T20" fmla="*/ 39 w 70"/>
                <a:gd name="T21" fmla="*/ 80 h 80"/>
                <a:gd name="T22" fmla="*/ 11 w 70"/>
                <a:gd name="T23" fmla="*/ 69 h 80"/>
                <a:gd name="T24" fmla="*/ 0 w 70"/>
                <a:gd name="T25" fmla="*/ 40 h 80"/>
                <a:gd name="T26" fmla="*/ 10 w 70"/>
                <a:gd name="T27" fmla="*/ 11 h 80"/>
                <a:gd name="T28" fmla="*/ 37 w 70"/>
                <a:gd name="T29" fmla="*/ 0 h 80"/>
                <a:gd name="T30" fmla="*/ 62 w 70"/>
                <a:gd name="T31" fmla="*/ 10 h 80"/>
                <a:gd name="T32" fmla="*/ 70 w 70"/>
                <a:gd name="T33" fmla="*/ 36 h 80"/>
                <a:gd name="T34" fmla="*/ 70 w 70"/>
                <a:gd name="T35" fmla="*/ 36 h 80"/>
                <a:gd name="T36" fmla="*/ 58 w 70"/>
                <a:gd name="T37" fmla="*/ 33 h 80"/>
                <a:gd name="T38" fmla="*/ 58 w 70"/>
                <a:gd name="T39" fmla="*/ 33 h 80"/>
                <a:gd name="T40" fmla="*/ 52 w 70"/>
                <a:gd name="T41" fmla="*/ 16 h 80"/>
                <a:gd name="T42" fmla="*/ 37 w 70"/>
                <a:gd name="T43" fmla="*/ 10 h 80"/>
                <a:gd name="T44" fmla="*/ 21 w 70"/>
                <a:gd name="T45" fmla="*/ 16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6"/>
                  </a:moveTo>
                  <a:lnTo>
                    <a:pt x="70" y="36"/>
                  </a:lnTo>
                  <a:lnTo>
                    <a:pt x="70" y="43"/>
                  </a:lnTo>
                  <a:lnTo>
                    <a:pt x="13" y="43"/>
                  </a:lnTo>
                  <a:cubicBezTo>
                    <a:pt x="14" y="51"/>
                    <a:pt x="16" y="58"/>
                    <a:pt x="21" y="62"/>
                  </a:cubicBezTo>
                  <a:cubicBezTo>
                    <a:pt x="25" y="67"/>
                    <a:pt x="32" y="69"/>
                    <a:pt x="40" y="69"/>
                  </a:cubicBezTo>
                  <a:cubicBezTo>
                    <a:pt x="45" y="69"/>
                    <a:pt x="50" y="68"/>
                    <a:pt x="54" y="67"/>
                  </a:cubicBezTo>
                  <a:cubicBezTo>
                    <a:pt x="59" y="66"/>
                    <a:pt x="63" y="64"/>
                    <a:pt x="68" y="62"/>
                  </a:cubicBezTo>
                  <a:lnTo>
                    <a:pt x="68" y="74"/>
                  </a:lnTo>
                  <a:cubicBezTo>
                    <a:pt x="63" y="76"/>
                    <a:pt x="58" y="77"/>
                    <a:pt x="54" y="78"/>
                  </a:cubicBezTo>
                  <a:cubicBezTo>
                    <a:pt x="49" y="79"/>
                    <a:pt x="44" y="80"/>
                    <a:pt x="39" y="80"/>
                  </a:cubicBezTo>
                  <a:cubicBezTo>
                    <a:pt x="27" y="80"/>
                    <a:pt x="18" y="76"/>
                    <a:pt x="11" y="69"/>
                  </a:cubicBezTo>
                  <a:cubicBezTo>
                    <a:pt x="4" y="62"/>
                    <a:pt x="0" y="52"/>
                    <a:pt x="0" y="40"/>
                  </a:cubicBezTo>
                  <a:cubicBezTo>
                    <a:pt x="0" y="28"/>
                    <a:pt x="3" y="18"/>
                    <a:pt x="10" y="11"/>
                  </a:cubicBezTo>
                  <a:cubicBezTo>
                    <a:pt x="17" y="3"/>
                    <a:pt x="26" y="0"/>
                    <a:pt x="37" y="0"/>
                  </a:cubicBezTo>
                  <a:cubicBezTo>
                    <a:pt x="48" y="0"/>
                    <a:pt x="56" y="3"/>
                    <a:pt x="62" y="10"/>
                  </a:cubicBezTo>
                  <a:cubicBezTo>
                    <a:pt x="68" y="16"/>
                    <a:pt x="70" y="25"/>
                    <a:pt x="70" y="36"/>
                  </a:cubicBezTo>
                  <a:lnTo>
                    <a:pt x="70" y="36"/>
                  </a:lnTo>
                  <a:close/>
                  <a:moveTo>
                    <a:pt x="58" y="33"/>
                  </a:moveTo>
                  <a:lnTo>
                    <a:pt x="58" y="33"/>
                  </a:lnTo>
                  <a:cubicBezTo>
                    <a:pt x="58" y="26"/>
                    <a:pt x="56" y="21"/>
                    <a:pt x="52" y="16"/>
                  </a:cubicBezTo>
                  <a:cubicBezTo>
                    <a:pt x="49" y="12"/>
                    <a:pt x="44" y="10"/>
                    <a:pt x="37" y="10"/>
                  </a:cubicBezTo>
                  <a:cubicBezTo>
                    <a:pt x="30" y="10"/>
                    <a:pt x="25" y="12"/>
                    <a:pt x="21" y="16"/>
                  </a:cubicBezTo>
                  <a:cubicBezTo>
                    <a:pt x="17"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2" name="Freeform 88">
              <a:extLst>
                <a:ext uri="{FF2B5EF4-FFF2-40B4-BE49-F238E27FC236}">
                  <a16:creationId xmlns:a16="http://schemas.microsoft.com/office/drawing/2014/main" id="{E7D90631-A7AD-4773-BCDA-F408978E2B5B}"/>
                </a:ext>
              </a:extLst>
            </p:cNvPr>
            <p:cNvSpPr>
              <a:spLocks noEditPoints="1"/>
            </p:cNvSpPr>
            <p:nvPr/>
          </p:nvSpPr>
          <p:spPr bwMode="auto">
            <a:xfrm>
              <a:off x="2896" y="2928"/>
              <a:ext cx="92" cy="116"/>
            </a:xfrm>
            <a:custGeom>
              <a:avLst/>
              <a:gdLst>
                <a:gd name="T0" fmla="*/ 0 w 64"/>
                <a:gd name="T1" fmla="*/ 48 h 80"/>
                <a:gd name="T2" fmla="*/ 0 w 64"/>
                <a:gd name="T3" fmla="*/ 48 h 80"/>
                <a:gd name="T4" fmla="*/ 0 w 64"/>
                <a:gd name="T5" fmla="*/ 2 h 80"/>
                <a:gd name="T6" fmla="*/ 13 w 64"/>
                <a:gd name="T7" fmla="*/ 2 h 80"/>
                <a:gd name="T8" fmla="*/ 13 w 64"/>
                <a:gd name="T9" fmla="*/ 47 h 80"/>
                <a:gd name="T10" fmla="*/ 17 w 64"/>
                <a:gd name="T11" fmla="*/ 63 h 80"/>
                <a:gd name="T12" fmla="*/ 30 w 64"/>
                <a:gd name="T13" fmla="*/ 69 h 80"/>
                <a:gd name="T14" fmla="*/ 46 w 64"/>
                <a:gd name="T15" fmla="*/ 62 h 80"/>
                <a:gd name="T16" fmla="*/ 51 w 64"/>
                <a:gd name="T17" fmla="*/ 45 h 80"/>
                <a:gd name="T18" fmla="*/ 51 w 64"/>
                <a:gd name="T19" fmla="*/ 2 h 80"/>
                <a:gd name="T20" fmla="*/ 64 w 64"/>
                <a:gd name="T21" fmla="*/ 2 h 80"/>
                <a:gd name="T22" fmla="*/ 64 w 64"/>
                <a:gd name="T23" fmla="*/ 78 h 80"/>
                <a:gd name="T24" fmla="*/ 51 w 64"/>
                <a:gd name="T25" fmla="*/ 78 h 80"/>
                <a:gd name="T26" fmla="*/ 51 w 64"/>
                <a:gd name="T27" fmla="*/ 66 h 80"/>
                <a:gd name="T28" fmla="*/ 41 w 64"/>
                <a:gd name="T29" fmla="*/ 76 h 80"/>
                <a:gd name="T30" fmla="*/ 27 w 64"/>
                <a:gd name="T31" fmla="*/ 80 h 80"/>
                <a:gd name="T32" fmla="*/ 7 w 64"/>
                <a:gd name="T33" fmla="*/ 71 h 80"/>
                <a:gd name="T34" fmla="*/ 0 w 64"/>
                <a:gd name="T35" fmla="*/ 48 h 80"/>
                <a:gd name="T36" fmla="*/ 0 w 64"/>
                <a:gd name="T37" fmla="*/ 48 h 80"/>
                <a:gd name="T38" fmla="*/ 32 w 64"/>
                <a:gd name="T39" fmla="*/ 0 h 80"/>
                <a:gd name="T40" fmla="*/ 32 w 64"/>
                <a:gd name="T41" fmla="*/ 0 h 80"/>
                <a:gd name="T42" fmla="*/ 32 w 64"/>
                <a:gd name="T4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80">
                  <a:moveTo>
                    <a:pt x="0" y="48"/>
                  </a:moveTo>
                  <a:lnTo>
                    <a:pt x="0" y="48"/>
                  </a:lnTo>
                  <a:lnTo>
                    <a:pt x="0" y="2"/>
                  </a:lnTo>
                  <a:lnTo>
                    <a:pt x="13" y="2"/>
                  </a:lnTo>
                  <a:lnTo>
                    <a:pt x="13" y="47"/>
                  </a:lnTo>
                  <a:cubicBezTo>
                    <a:pt x="13" y="54"/>
                    <a:pt x="14" y="60"/>
                    <a:pt x="17" y="63"/>
                  </a:cubicBezTo>
                  <a:cubicBezTo>
                    <a:pt x="20" y="67"/>
                    <a:pt x="24" y="69"/>
                    <a:pt x="30" y="69"/>
                  </a:cubicBezTo>
                  <a:cubicBezTo>
                    <a:pt x="36" y="69"/>
                    <a:pt x="42" y="67"/>
                    <a:pt x="46" y="62"/>
                  </a:cubicBezTo>
                  <a:cubicBezTo>
                    <a:pt x="49" y="58"/>
                    <a:pt x="51" y="52"/>
                    <a:pt x="51" y="45"/>
                  </a:cubicBezTo>
                  <a:lnTo>
                    <a:pt x="51" y="2"/>
                  </a:lnTo>
                  <a:lnTo>
                    <a:pt x="64" y="2"/>
                  </a:lnTo>
                  <a:lnTo>
                    <a:pt x="64" y="78"/>
                  </a:lnTo>
                  <a:lnTo>
                    <a:pt x="51" y="78"/>
                  </a:lnTo>
                  <a:lnTo>
                    <a:pt x="51" y="66"/>
                  </a:lnTo>
                  <a:cubicBezTo>
                    <a:pt x="48" y="71"/>
                    <a:pt x="45" y="74"/>
                    <a:pt x="41" y="76"/>
                  </a:cubicBezTo>
                  <a:cubicBezTo>
                    <a:pt x="37" y="78"/>
                    <a:pt x="32" y="80"/>
                    <a:pt x="27" y="80"/>
                  </a:cubicBezTo>
                  <a:cubicBezTo>
                    <a:pt x="18" y="80"/>
                    <a:pt x="12" y="77"/>
                    <a:pt x="7" y="71"/>
                  </a:cubicBezTo>
                  <a:cubicBezTo>
                    <a:pt x="3" y="66"/>
                    <a:pt x="0" y="58"/>
                    <a:pt x="0" y="48"/>
                  </a:cubicBezTo>
                  <a:lnTo>
                    <a:pt x="0" y="48"/>
                  </a:lnTo>
                  <a:close/>
                  <a:moveTo>
                    <a:pt x="32" y="0"/>
                  </a:moveTo>
                  <a:lnTo>
                    <a:pt x="32" y="0"/>
                  </a:lnTo>
                  <a:lnTo>
                    <a:pt x="32"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3" name="Freeform 89">
              <a:extLst>
                <a:ext uri="{FF2B5EF4-FFF2-40B4-BE49-F238E27FC236}">
                  <a16:creationId xmlns:a16="http://schemas.microsoft.com/office/drawing/2014/main" id="{3CF4C02C-40B1-4DEA-B1F2-1A9777200E9F}"/>
                </a:ext>
              </a:extLst>
            </p:cNvPr>
            <p:cNvSpPr>
              <a:spLocks noEditPoints="1"/>
            </p:cNvSpPr>
            <p:nvPr/>
          </p:nvSpPr>
          <p:spPr bwMode="auto">
            <a:xfrm>
              <a:off x="3025" y="2888"/>
              <a:ext cx="19" cy="153"/>
            </a:xfrm>
            <a:custGeom>
              <a:avLst/>
              <a:gdLst>
                <a:gd name="T0" fmla="*/ 0 w 13"/>
                <a:gd name="T1" fmla="*/ 30 h 106"/>
                <a:gd name="T2" fmla="*/ 0 w 13"/>
                <a:gd name="T3" fmla="*/ 30 h 106"/>
                <a:gd name="T4" fmla="*/ 13 w 13"/>
                <a:gd name="T5" fmla="*/ 30 h 106"/>
                <a:gd name="T6" fmla="*/ 13 w 13"/>
                <a:gd name="T7" fmla="*/ 106 h 106"/>
                <a:gd name="T8" fmla="*/ 0 w 13"/>
                <a:gd name="T9" fmla="*/ 106 h 106"/>
                <a:gd name="T10" fmla="*/ 0 w 13"/>
                <a:gd name="T11" fmla="*/ 30 h 106"/>
                <a:gd name="T12" fmla="*/ 0 w 13"/>
                <a:gd name="T13" fmla="*/ 0 h 106"/>
                <a:gd name="T14" fmla="*/ 0 w 13"/>
                <a:gd name="T15" fmla="*/ 0 h 106"/>
                <a:gd name="T16" fmla="*/ 13 w 13"/>
                <a:gd name="T17" fmla="*/ 0 h 106"/>
                <a:gd name="T18" fmla="*/ 13 w 13"/>
                <a:gd name="T19" fmla="*/ 16 h 106"/>
                <a:gd name="T20" fmla="*/ 0 w 13"/>
                <a:gd name="T21" fmla="*/ 16 h 106"/>
                <a:gd name="T22" fmla="*/ 0 w 13"/>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06">
                  <a:moveTo>
                    <a:pt x="0" y="30"/>
                  </a:moveTo>
                  <a:lnTo>
                    <a:pt x="0" y="30"/>
                  </a:lnTo>
                  <a:lnTo>
                    <a:pt x="13" y="30"/>
                  </a:lnTo>
                  <a:lnTo>
                    <a:pt x="13" y="106"/>
                  </a:lnTo>
                  <a:lnTo>
                    <a:pt x="0" y="106"/>
                  </a:lnTo>
                  <a:lnTo>
                    <a:pt x="0" y="30"/>
                  </a:lnTo>
                  <a:close/>
                  <a:moveTo>
                    <a:pt x="0" y="0"/>
                  </a:moveTo>
                  <a:lnTo>
                    <a:pt x="0" y="0"/>
                  </a:lnTo>
                  <a:lnTo>
                    <a:pt x="13" y="0"/>
                  </a:lnTo>
                  <a:lnTo>
                    <a:pt x="13" y="16"/>
                  </a:lnTo>
                  <a:lnTo>
                    <a:pt x="0" y="1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4" name="Freeform 90">
              <a:extLst>
                <a:ext uri="{FF2B5EF4-FFF2-40B4-BE49-F238E27FC236}">
                  <a16:creationId xmlns:a16="http://schemas.microsoft.com/office/drawing/2014/main" id="{19AA008E-5FA3-446E-BADB-8A3222AD234A}"/>
                </a:ext>
              </a:extLst>
            </p:cNvPr>
            <p:cNvSpPr>
              <a:spLocks/>
            </p:cNvSpPr>
            <p:nvPr/>
          </p:nvSpPr>
          <p:spPr bwMode="auto">
            <a:xfrm>
              <a:off x="3080" y="2928"/>
              <a:ext cx="92" cy="113"/>
            </a:xfrm>
            <a:custGeom>
              <a:avLst/>
              <a:gdLst>
                <a:gd name="T0" fmla="*/ 64 w 64"/>
                <a:gd name="T1" fmla="*/ 32 h 78"/>
                <a:gd name="T2" fmla="*/ 64 w 64"/>
                <a:gd name="T3" fmla="*/ 32 h 78"/>
                <a:gd name="T4" fmla="*/ 64 w 64"/>
                <a:gd name="T5" fmla="*/ 78 h 78"/>
                <a:gd name="T6" fmla="*/ 52 w 64"/>
                <a:gd name="T7" fmla="*/ 78 h 78"/>
                <a:gd name="T8" fmla="*/ 52 w 64"/>
                <a:gd name="T9" fmla="*/ 32 h 78"/>
                <a:gd name="T10" fmla="*/ 47 w 64"/>
                <a:gd name="T11" fmla="*/ 16 h 78"/>
                <a:gd name="T12" fmla="*/ 35 w 64"/>
                <a:gd name="T13" fmla="*/ 11 h 78"/>
                <a:gd name="T14" fmla="*/ 19 w 64"/>
                <a:gd name="T15" fmla="*/ 17 h 78"/>
                <a:gd name="T16" fmla="*/ 13 w 64"/>
                <a:gd name="T17" fmla="*/ 35 h 78"/>
                <a:gd name="T18" fmla="*/ 13 w 64"/>
                <a:gd name="T19" fmla="*/ 78 h 78"/>
                <a:gd name="T20" fmla="*/ 0 w 64"/>
                <a:gd name="T21" fmla="*/ 78 h 78"/>
                <a:gd name="T22" fmla="*/ 0 w 64"/>
                <a:gd name="T23" fmla="*/ 2 h 78"/>
                <a:gd name="T24" fmla="*/ 13 w 64"/>
                <a:gd name="T25" fmla="*/ 2 h 78"/>
                <a:gd name="T26" fmla="*/ 13 w 64"/>
                <a:gd name="T27" fmla="*/ 13 h 78"/>
                <a:gd name="T28" fmla="*/ 24 w 64"/>
                <a:gd name="T29" fmla="*/ 3 h 78"/>
                <a:gd name="T30" fmla="*/ 38 w 64"/>
                <a:gd name="T31" fmla="*/ 0 h 78"/>
                <a:gd name="T32" fmla="*/ 57 w 64"/>
                <a:gd name="T33" fmla="*/ 8 h 78"/>
                <a:gd name="T34" fmla="*/ 64 w 64"/>
                <a:gd name="T35" fmla="*/ 32 h 78"/>
                <a:gd name="T36" fmla="*/ 64 w 64"/>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78">
                  <a:moveTo>
                    <a:pt x="64" y="32"/>
                  </a:moveTo>
                  <a:lnTo>
                    <a:pt x="64" y="32"/>
                  </a:lnTo>
                  <a:lnTo>
                    <a:pt x="64" y="78"/>
                  </a:lnTo>
                  <a:lnTo>
                    <a:pt x="52" y="78"/>
                  </a:lnTo>
                  <a:lnTo>
                    <a:pt x="52" y="32"/>
                  </a:lnTo>
                  <a:cubicBezTo>
                    <a:pt x="52" y="25"/>
                    <a:pt x="50" y="20"/>
                    <a:pt x="47" y="16"/>
                  </a:cubicBezTo>
                  <a:cubicBezTo>
                    <a:pt x="45" y="12"/>
                    <a:pt x="40" y="11"/>
                    <a:pt x="35" y="11"/>
                  </a:cubicBezTo>
                  <a:cubicBezTo>
                    <a:pt x="28" y="11"/>
                    <a:pt x="23" y="13"/>
                    <a:pt x="19" y="17"/>
                  </a:cubicBezTo>
                  <a:cubicBezTo>
                    <a:pt x="15" y="21"/>
                    <a:pt x="13" y="27"/>
                    <a:pt x="13" y="35"/>
                  </a:cubicBezTo>
                  <a:lnTo>
                    <a:pt x="13" y="78"/>
                  </a:lnTo>
                  <a:lnTo>
                    <a:pt x="0" y="78"/>
                  </a:lnTo>
                  <a:lnTo>
                    <a:pt x="0" y="2"/>
                  </a:lnTo>
                  <a:lnTo>
                    <a:pt x="13" y="2"/>
                  </a:lnTo>
                  <a:lnTo>
                    <a:pt x="13" y="13"/>
                  </a:lnTo>
                  <a:cubicBezTo>
                    <a:pt x="16" y="9"/>
                    <a:pt x="20" y="5"/>
                    <a:pt x="24" y="3"/>
                  </a:cubicBezTo>
                  <a:cubicBezTo>
                    <a:pt x="28" y="1"/>
                    <a:pt x="32" y="0"/>
                    <a:pt x="38" y="0"/>
                  </a:cubicBezTo>
                  <a:cubicBezTo>
                    <a:pt x="46" y="0"/>
                    <a:pt x="53" y="2"/>
                    <a:pt x="57" y="8"/>
                  </a:cubicBezTo>
                  <a:cubicBezTo>
                    <a:pt x="62" y="13"/>
                    <a:pt x="64" y="21"/>
                    <a:pt x="64" y="32"/>
                  </a:cubicBezTo>
                  <a:lnTo>
                    <a:pt x="64"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5" name="Freeform 91">
              <a:extLst>
                <a:ext uri="{FF2B5EF4-FFF2-40B4-BE49-F238E27FC236}">
                  <a16:creationId xmlns:a16="http://schemas.microsoft.com/office/drawing/2014/main" id="{F825E9D2-572A-4E56-AF7D-FEB8C02E0B6F}"/>
                </a:ext>
              </a:extLst>
            </p:cNvPr>
            <p:cNvSpPr>
              <a:spLocks noEditPoints="1"/>
            </p:cNvSpPr>
            <p:nvPr/>
          </p:nvSpPr>
          <p:spPr bwMode="auto">
            <a:xfrm>
              <a:off x="3200" y="2928"/>
              <a:ext cx="98" cy="155"/>
            </a:xfrm>
            <a:custGeom>
              <a:avLst/>
              <a:gdLst>
                <a:gd name="T0" fmla="*/ 56 w 68"/>
                <a:gd name="T1" fmla="*/ 39 h 107"/>
                <a:gd name="T2" fmla="*/ 56 w 68"/>
                <a:gd name="T3" fmla="*/ 39 h 107"/>
                <a:gd name="T4" fmla="*/ 50 w 68"/>
                <a:gd name="T5" fmla="*/ 18 h 107"/>
                <a:gd name="T6" fmla="*/ 34 w 68"/>
                <a:gd name="T7" fmla="*/ 10 h 107"/>
                <a:gd name="T8" fmla="*/ 19 w 68"/>
                <a:gd name="T9" fmla="*/ 18 h 107"/>
                <a:gd name="T10" fmla="*/ 13 w 68"/>
                <a:gd name="T11" fmla="*/ 39 h 107"/>
                <a:gd name="T12" fmla="*/ 19 w 68"/>
                <a:gd name="T13" fmla="*/ 60 h 107"/>
                <a:gd name="T14" fmla="*/ 34 w 68"/>
                <a:gd name="T15" fmla="*/ 67 h 107"/>
                <a:gd name="T16" fmla="*/ 50 w 68"/>
                <a:gd name="T17" fmla="*/ 60 h 107"/>
                <a:gd name="T18" fmla="*/ 56 w 68"/>
                <a:gd name="T19" fmla="*/ 39 h 107"/>
                <a:gd name="T20" fmla="*/ 56 w 68"/>
                <a:gd name="T21" fmla="*/ 39 h 107"/>
                <a:gd name="T22" fmla="*/ 68 w 68"/>
                <a:gd name="T23" fmla="*/ 68 h 107"/>
                <a:gd name="T24" fmla="*/ 68 w 68"/>
                <a:gd name="T25" fmla="*/ 68 h 107"/>
                <a:gd name="T26" fmla="*/ 59 w 68"/>
                <a:gd name="T27" fmla="*/ 97 h 107"/>
                <a:gd name="T28" fmla="*/ 33 w 68"/>
                <a:gd name="T29" fmla="*/ 107 h 107"/>
                <a:gd name="T30" fmla="*/ 21 w 68"/>
                <a:gd name="T31" fmla="*/ 106 h 107"/>
                <a:gd name="T32" fmla="*/ 9 w 68"/>
                <a:gd name="T33" fmla="*/ 103 h 107"/>
                <a:gd name="T34" fmla="*/ 9 w 68"/>
                <a:gd name="T35" fmla="*/ 90 h 107"/>
                <a:gd name="T36" fmla="*/ 20 w 68"/>
                <a:gd name="T37" fmla="*/ 95 h 107"/>
                <a:gd name="T38" fmla="*/ 31 w 68"/>
                <a:gd name="T39" fmla="*/ 96 h 107"/>
                <a:gd name="T40" fmla="*/ 50 w 68"/>
                <a:gd name="T41" fmla="*/ 90 h 107"/>
                <a:gd name="T42" fmla="*/ 56 w 68"/>
                <a:gd name="T43" fmla="*/ 70 h 107"/>
                <a:gd name="T44" fmla="*/ 56 w 68"/>
                <a:gd name="T45" fmla="*/ 64 h 107"/>
                <a:gd name="T46" fmla="*/ 46 w 68"/>
                <a:gd name="T47" fmla="*/ 74 h 107"/>
                <a:gd name="T48" fmla="*/ 31 w 68"/>
                <a:gd name="T49" fmla="*/ 78 h 107"/>
                <a:gd name="T50" fmla="*/ 9 w 68"/>
                <a:gd name="T51" fmla="*/ 67 h 107"/>
                <a:gd name="T52" fmla="*/ 0 w 68"/>
                <a:gd name="T53" fmla="*/ 39 h 107"/>
                <a:gd name="T54" fmla="*/ 9 w 68"/>
                <a:gd name="T55" fmla="*/ 10 h 107"/>
                <a:gd name="T56" fmla="*/ 31 w 68"/>
                <a:gd name="T57" fmla="*/ 0 h 107"/>
                <a:gd name="T58" fmla="*/ 46 w 68"/>
                <a:gd name="T59" fmla="*/ 3 h 107"/>
                <a:gd name="T60" fmla="*/ 56 w 68"/>
                <a:gd name="T61" fmla="*/ 13 h 107"/>
                <a:gd name="T62" fmla="*/ 56 w 68"/>
                <a:gd name="T63" fmla="*/ 2 h 107"/>
                <a:gd name="T64" fmla="*/ 68 w 68"/>
                <a:gd name="T65" fmla="*/ 2 h 107"/>
                <a:gd name="T66" fmla="*/ 68 w 68"/>
                <a:gd name="T67" fmla="*/ 6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7">
                  <a:moveTo>
                    <a:pt x="56" y="39"/>
                  </a:moveTo>
                  <a:lnTo>
                    <a:pt x="56" y="39"/>
                  </a:lnTo>
                  <a:cubicBezTo>
                    <a:pt x="56" y="30"/>
                    <a:pt x="54" y="23"/>
                    <a:pt x="50" y="18"/>
                  </a:cubicBezTo>
                  <a:cubicBezTo>
                    <a:pt x="46" y="13"/>
                    <a:pt x="41" y="10"/>
                    <a:pt x="34" y="10"/>
                  </a:cubicBezTo>
                  <a:cubicBezTo>
                    <a:pt x="28" y="10"/>
                    <a:pt x="22" y="13"/>
                    <a:pt x="19" y="18"/>
                  </a:cubicBezTo>
                  <a:cubicBezTo>
                    <a:pt x="15" y="23"/>
                    <a:pt x="13" y="30"/>
                    <a:pt x="13" y="39"/>
                  </a:cubicBezTo>
                  <a:cubicBezTo>
                    <a:pt x="13" y="48"/>
                    <a:pt x="15" y="55"/>
                    <a:pt x="19" y="60"/>
                  </a:cubicBezTo>
                  <a:cubicBezTo>
                    <a:pt x="22" y="65"/>
                    <a:pt x="28" y="67"/>
                    <a:pt x="34" y="67"/>
                  </a:cubicBezTo>
                  <a:cubicBezTo>
                    <a:pt x="41" y="67"/>
                    <a:pt x="46" y="65"/>
                    <a:pt x="50" y="60"/>
                  </a:cubicBezTo>
                  <a:cubicBezTo>
                    <a:pt x="54" y="55"/>
                    <a:pt x="56" y="48"/>
                    <a:pt x="56" y="39"/>
                  </a:cubicBezTo>
                  <a:lnTo>
                    <a:pt x="56" y="39"/>
                  </a:lnTo>
                  <a:close/>
                  <a:moveTo>
                    <a:pt x="68" y="68"/>
                  </a:moveTo>
                  <a:lnTo>
                    <a:pt x="68" y="68"/>
                  </a:lnTo>
                  <a:cubicBezTo>
                    <a:pt x="68" y="81"/>
                    <a:pt x="65" y="91"/>
                    <a:pt x="59" y="97"/>
                  </a:cubicBezTo>
                  <a:cubicBezTo>
                    <a:pt x="54" y="103"/>
                    <a:pt x="45" y="107"/>
                    <a:pt x="33" y="107"/>
                  </a:cubicBezTo>
                  <a:cubicBezTo>
                    <a:pt x="29" y="107"/>
                    <a:pt x="25" y="106"/>
                    <a:pt x="21" y="106"/>
                  </a:cubicBezTo>
                  <a:cubicBezTo>
                    <a:pt x="17" y="105"/>
                    <a:pt x="13" y="104"/>
                    <a:pt x="9" y="103"/>
                  </a:cubicBezTo>
                  <a:lnTo>
                    <a:pt x="9" y="90"/>
                  </a:lnTo>
                  <a:cubicBezTo>
                    <a:pt x="13" y="92"/>
                    <a:pt x="17" y="94"/>
                    <a:pt x="20" y="95"/>
                  </a:cubicBezTo>
                  <a:cubicBezTo>
                    <a:pt x="24" y="96"/>
                    <a:pt x="27" y="96"/>
                    <a:pt x="31" y="96"/>
                  </a:cubicBezTo>
                  <a:cubicBezTo>
                    <a:pt x="39" y="96"/>
                    <a:pt x="45" y="94"/>
                    <a:pt x="50" y="90"/>
                  </a:cubicBezTo>
                  <a:cubicBezTo>
                    <a:pt x="54" y="85"/>
                    <a:pt x="56" y="79"/>
                    <a:pt x="56" y="70"/>
                  </a:cubicBezTo>
                  <a:lnTo>
                    <a:pt x="56" y="64"/>
                  </a:lnTo>
                  <a:cubicBezTo>
                    <a:pt x="53" y="69"/>
                    <a:pt x="50" y="72"/>
                    <a:pt x="46" y="74"/>
                  </a:cubicBezTo>
                  <a:cubicBezTo>
                    <a:pt x="42" y="76"/>
                    <a:pt x="37" y="78"/>
                    <a:pt x="31" y="78"/>
                  </a:cubicBezTo>
                  <a:cubicBezTo>
                    <a:pt x="22" y="78"/>
                    <a:pt x="14" y="74"/>
                    <a:pt x="9" y="67"/>
                  </a:cubicBezTo>
                  <a:cubicBezTo>
                    <a:pt x="3" y="60"/>
                    <a:pt x="0" y="50"/>
                    <a:pt x="0" y="39"/>
                  </a:cubicBezTo>
                  <a:cubicBezTo>
                    <a:pt x="0" y="27"/>
                    <a:pt x="3" y="18"/>
                    <a:pt x="9" y="10"/>
                  </a:cubicBezTo>
                  <a:cubicBezTo>
                    <a:pt x="14" y="3"/>
                    <a:pt x="22" y="0"/>
                    <a:pt x="31" y="0"/>
                  </a:cubicBezTo>
                  <a:cubicBezTo>
                    <a:pt x="37" y="0"/>
                    <a:pt x="42" y="1"/>
                    <a:pt x="46" y="3"/>
                  </a:cubicBezTo>
                  <a:cubicBezTo>
                    <a:pt x="50" y="5"/>
                    <a:pt x="53" y="9"/>
                    <a:pt x="56" y="13"/>
                  </a:cubicBezTo>
                  <a:lnTo>
                    <a:pt x="56" y="2"/>
                  </a:lnTo>
                  <a:lnTo>
                    <a:pt x="68" y="2"/>
                  </a:lnTo>
                  <a:lnTo>
                    <a:pt x="68" y="68"/>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6" name="Freeform 92">
              <a:extLst>
                <a:ext uri="{FF2B5EF4-FFF2-40B4-BE49-F238E27FC236}">
                  <a16:creationId xmlns:a16="http://schemas.microsoft.com/office/drawing/2014/main" id="{7582B637-F2ED-4327-A373-213C6E7C7685}"/>
                </a:ext>
              </a:extLst>
            </p:cNvPr>
            <p:cNvSpPr>
              <a:spLocks/>
            </p:cNvSpPr>
            <p:nvPr/>
          </p:nvSpPr>
          <p:spPr bwMode="auto">
            <a:xfrm>
              <a:off x="2490" y="3147"/>
              <a:ext cx="95" cy="147"/>
            </a:xfrm>
            <a:custGeom>
              <a:avLst/>
              <a:gdLst>
                <a:gd name="T0" fmla="*/ 0 w 66"/>
                <a:gd name="T1" fmla="*/ 0 h 102"/>
                <a:gd name="T2" fmla="*/ 0 w 66"/>
                <a:gd name="T3" fmla="*/ 0 h 102"/>
                <a:gd name="T4" fmla="*/ 64 w 66"/>
                <a:gd name="T5" fmla="*/ 0 h 102"/>
                <a:gd name="T6" fmla="*/ 64 w 66"/>
                <a:gd name="T7" fmla="*/ 12 h 102"/>
                <a:gd name="T8" fmla="*/ 14 w 66"/>
                <a:gd name="T9" fmla="*/ 12 h 102"/>
                <a:gd name="T10" fmla="*/ 14 w 66"/>
                <a:gd name="T11" fmla="*/ 42 h 102"/>
                <a:gd name="T12" fmla="*/ 62 w 66"/>
                <a:gd name="T13" fmla="*/ 42 h 102"/>
                <a:gd name="T14" fmla="*/ 62 w 66"/>
                <a:gd name="T15" fmla="*/ 53 h 102"/>
                <a:gd name="T16" fmla="*/ 14 w 66"/>
                <a:gd name="T17" fmla="*/ 53 h 102"/>
                <a:gd name="T18" fmla="*/ 14 w 66"/>
                <a:gd name="T19" fmla="*/ 90 h 102"/>
                <a:gd name="T20" fmla="*/ 66 w 66"/>
                <a:gd name="T21" fmla="*/ 90 h 102"/>
                <a:gd name="T22" fmla="*/ 66 w 66"/>
                <a:gd name="T23" fmla="*/ 102 h 102"/>
                <a:gd name="T24" fmla="*/ 0 w 66"/>
                <a:gd name="T25" fmla="*/ 102 h 102"/>
                <a:gd name="T26" fmla="*/ 0 w 66"/>
                <a:gd name="T2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102">
                  <a:moveTo>
                    <a:pt x="0" y="0"/>
                  </a:moveTo>
                  <a:lnTo>
                    <a:pt x="0" y="0"/>
                  </a:lnTo>
                  <a:lnTo>
                    <a:pt x="64" y="0"/>
                  </a:lnTo>
                  <a:lnTo>
                    <a:pt x="64" y="12"/>
                  </a:lnTo>
                  <a:lnTo>
                    <a:pt x="14" y="12"/>
                  </a:lnTo>
                  <a:lnTo>
                    <a:pt x="14" y="42"/>
                  </a:lnTo>
                  <a:lnTo>
                    <a:pt x="62" y="42"/>
                  </a:lnTo>
                  <a:lnTo>
                    <a:pt x="62" y="53"/>
                  </a:lnTo>
                  <a:lnTo>
                    <a:pt x="14" y="53"/>
                  </a:lnTo>
                  <a:lnTo>
                    <a:pt x="14" y="90"/>
                  </a:lnTo>
                  <a:lnTo>
                    <a:pt x="66" y="90"/>
                  </a:lnTo>
                  <a:lnTo>
                    <a:pt x="66"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7" name="Freeform 93">
              <a:extLst>
                <a:ext uri="{FF2B5EF4-FFF2-40B4-BE49-F238E27FC236}">
                  <a16:creationId xmlns:a16="http://schemas.microsoft.com/office/drawing/2014/main" id="{21F77415-BEA0-4B2F-B135-C34DF03A8D46}"/>
                </a:ext>
              </a:extLst>
            </p:cNvPr>
            <p:cNvSpPr>
              <a:spLocks/>
            </p:cNvSpPr>
            <p:nvPr/>
          </p:nvSpPr>
          <p:spPr bwMode="auto">
            <a:xfrm>
              <a:off x="2617" y="3181"/>
              <a:ext cx="90" cy="113"/>
            </a:xfrm>
            <a:custGeom>
              <a:avLst/>
              <a:gdLst>
                <a:gd name="T0" fmla="*/ 63 w 63"/>
                <a:gd name="T1" fmla="*/ 32 h 78"/>
                <a:gd name="T2" fmla="*/ 63 w 63"/>
                <a:gd name="T3" fmla="*/ 32 h 78"/>
                <a:gd name="T4" fmla="*/ 63 w 63"/>
                <a:gd name="T5" fmla="*/ 78 h 78"/>
                <a:gd name="T6" fmla="*/ 51 w 63"/>
                <a:gd name="T7" fmla="*/ 78 h 78"/>
                <a:gd name="T8" fmla="*/ 51 w 63"/>
                <a:gd name="T9" fmla="*/ 32 h 78"/>
                <a:gd name="T10" fmla="*/ 47 w 63"/>
                <a:gd name="T11" fmla="*/ 16 h 78"/>
                <a:gd name="T12" fmla="*/ 34 w 63"/>
                <a:gd name="T13" fmla="*/ 11 h 78"/>
                <a:gd name="T14" fmla="*/ 18 w 63"/>
                <a:gd name="T15" fmla="*/ 17 h 78"/>
                <a:gd name="T16" fmla="*/ 12 w 63"/>
                <a:gd name="T17" fmla="*/ 35 h 78"/>
                <a:gd name="T18" fmla="*/ 12 w 63"/>
                <a:gd name="T19" fmla="*/ 78 h 78"/>
                <a:gd name="T20" fmla="*/ 0 w 63"/>
                <a:gd name="T21" fmla="*/ 78 h 78"/>
                <a:gd name="T22" fmla="*/ 0 w 63"/>
                <a:gd name="T23" fmla="*/ 2 h 78"/>
                <a:gd name="T24" fmla="*/ 12 w 63"/>
                <a:gd name="T25" fmla="*/ 2 h 78"/>
                <a:gd name="T26" fmla="*/ 12 w 63"/>
                <a:gd name="T27" fmla="*/ 13 h 78"/>
                <a:gd name="T28" fmla="*/ 23 w 63"/>
                <a:gd name="T29" fmla="*/ 3 h 78"/>
                <a:gd name="T30" fmla="*/ 37 w 63"/>
                <a:gd name="T31" fmla="*/ 0 h 78"/>
                <a:gd name="T32" fmla="*/ 56 w 63"/>
                <a:gd name="T33" fmla="*/ 8 h 78"/>
                <a:gd name="T34" fmla="*/ 63 w 63"/>
                <a:gd name="T35" fmla="*/ 32 h 78"/>
                <a:gd name="T36" fmla="*/ 63 w 63"/>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 h="78">
                  <a:moveTo>
                    <a:pt x="63" y="32"/>
                  </a:moveTo>
                  <a:lnTo>
                    <a:pt x="63" y="32"/>
                  </a:lnTo>
                  <a:lnTo>
                    <a:pt x="63" y="78"/>
                  </a:lnTo>
                  <a:lnTo>
                    <a:pt x="51" y="78"/>
                  </a:lnTo>
                  <a:lnTo>
                    <a:pt x="51" y="32"/>
                  </a:lnTo>
                  <a:cubicBezTo>
                    <a:pt x="51" y="25"/>
                    <a:pt x="49" y="20"/>
                    <a:pt x="47" y="16"/>
                  </a:cubicBezTo>
                  <a:cubicBezTo>
                    <a:pt x="44" y="12"/>
                    <a:pt x="39" y="11"/>
                    <a:pt x="34" y="11"/>
                  </a:cubicBezTo>
                  <a:cubicBezTo>
                    <a:pt x="27" y="11"/>
                    <a:pt x="22" y="13"/>
                    <a:pt x="18" y="17"/>
                  </a:cubicBezTo>
                  <a:cubicBezTo>
                    <a:pt x="14" y="21"/>
                    <a:pt x="12" y="27"/>
                    <a:pt x="12" y="35"/>
                  </a:cubicBezTo>
                  <a:lnTo>
                    <a:pt x="12" y="78"/>
                  </a:lnTo>
                  <a:lnTo>
                    <a:pt x="0" y="78"/>
                  </a:lnTo>
                  <a:lnTo>
                    <a:pt x="0" y="2"/>
                  </a:lnTo>
                  <a:lnTo>
                    <a:pt x="12" y="2"/>
                  </a:lnTo>
                  <a:lnTo>
                    <a:pt x="12" y="13"/>
                  </a:lnTo>
                  <a:cubicBezTo>
                    <a:pt x="15" y="9"/>
                    <a:pt x="19" y="5"/>
                    <a:pt x="23" y="3"/>
                  </a:cubicBezTo>
                  <a:cubicBezTo>
                    <a:pt x="27" y="1"/>
                    <a:pt x="31" y="0"/>
                    <a:pt x="37" y="0"/>
                  </a:cubicBezTo>
                  <a:cubicBezTo>
                    <a:pt x="45" y="0"/>
                    <a:pt x="52" y="2"/>
                    <a:pt x="56" y="8"/>
                  </a:cubicBezTo>
                  <a:cubicBezTo>
                    <a:pt x="61" y="13"/>
                    <a:pt x="63" y="21"/>
                    <a:pt x="63" y="32"/>
                  </a:cubicBezTo>
                  <a:lnTo>
                    <a:pt x="63"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8" name="Freeform 94">
              <a:extLst>
                <a:ext uri="{FF2B5EF4-FFF2-40B4-BE49-F238E27FC236}">
                  <a16:creationId xmlns:a16="http://schemas.microsoft.com/office/drawing/2014/main" id="{A6C60940-27AB-419F-8AFA-16CA94C7198C}"/>
                </a:ext>
              </a:extLst>
            </p:cNvPr>
            <p:cNvSpPr>
              <a:spLocks noEditPoints="1"/>
            </p:cNvSpPr>
            <p:nvPr/>
          </p:nvSpPr>
          <p:spPr bwMode="auto">
            <a:xfrm>
              <a:off x="2736" y="3181"/>
              <a:ext cx="97" cy="155"/>
            </a:xfrm>
            <a:custGeom>
              <a:avLst/>
              <a:gdLst>
                <a:gd name="T0" fmla="*/ 56 w 68"/>
                <a:gd name="T1" fmla="*/ 39 h 107"/>
                <a:gd name="T2" fmla="*/ 56 w 68"/>
                <a:gd name="T3" fmla="*/ 39 h 107"/>
                <a:gd name="T4" fmla="*/ 50 w 68"/>
                <a:gd name="T5" fmla="*/ 18 h 107"/>
                <a:gd name="T6" fmla="*/ 34 w 68"/>
                <a:gd name="T7" fmla="*/ 10 h 107"/>
                <a:gd name="T8" fmla="*/ 19 w 68"/>
                <a:gd name="T9" fmla="*/ 18 h 107"/>
                <a:gd name="T10" fmla="*/ 13 w 68"/>
                <a:gd name="T11" fmla="*/ 39 h 107"/>
                <a:gd name="T12" fmla="*/ 19 w 68"/>
                <a:gd name="T13" fmla="*/ 60 h 107"/>
                <a:gd name="T14" fmla="*/ 34 w 68"/>
                <a:gd name="T15" fmla="*/ 67 h 107"/>
                <a:gd name="T16" fmla="*/ 50 w 68"/>
                <a:gd name="T17" fmla="*/ 60 h 107"/>
                <a:gd name="T18" fmla="*/ 56 w 68"/>
                <a:gd name="T19" fmla="*/ 39 h 107"/>
                <a:gd name="T20" fmla="*/ 56 w 68"/>
                <a:gd name="T21" fmla="*/ 39 h 107"/>
                <a:gd name="T22" fmla="*/ 68 w 68"/>
                <a:gd name="T23" fmla="*/ 68 h 107"/>
                <a:gd name="T24" fmla="*/ 68 w 68"/>
                <a:gd name="T25" fmla="*/ 68 h 107"/>
                <a:gd name="T26" fmla="*/ 60 w 68"/>
                <a:gd name="T27" fmla="*/ 97 h 107"/>
                <a:gd name="T28" fmla="*/ 33 w 68"/>
                <a:gd name="T29" fmla="*/ 107 h 107"/>
                <a:gd name="T30" fmla="*/ 21 w 68"/>
                <a:gd name="T31" fmla="*/ 106 h 107"/>
                <a:gd name="T32" fmla="*/ 9 w 68"/>
                <a:gd name="T33" fmla="*/ 103 h 107"/>
                <a:gd name="T34" fmla="*/ 9 w 68"/>
                <a:gd name="T35" fmla="*/ 90 h 107"/>
                <a:gd name="T36" fmla="*/ 20 w 68"/>
                <a:gd name="T37" fmla="*/ 95 h 107"/>
                <a:gd name="T38" fmla="*/ 31 w 68"/>
                <a:gd name="T39" fmla="*/ 96 h 107"/>
                <a:gd name="T40" fmla="*/ 50 w 68"/>
                <a:gd name="T41" fmla="*/ 90 h 107"/>
                <a:gd name="T42" fmla="*/ 56 w 68"/>
                <a:gd name="T43" fmla="*/ 70 h 107"/>
                <a:gd name="T44" fmla="*/ 56 w 68"/>
                <a:gd name="T45" fmla="*/ 64 h 107"/>
                <a:gd name="T46" fmla="*/ 46 w 68"/>
                <a:gd name="T47" fmla="*/ 74 h 107"/>
                <a:gd name="T48" fmla="*/ 31 w 68"/>
                <a:gd name="T49" fmla="*/ 78 h 107"/>
                <a:gd name="T50" fmla="*/ 9 w 68"/>
                <a:gd name="T51" fmla="*/ 67 h 107"/>
                <a:gd name="T52" fmla="*/ 0 w 68"/>
                <a:gd name="T53" fmla="*/ 39 h 107"/>
                <a:gd name="T54" fmla="*/ 9 w 68"/>
                <a:gd name="T55" fmla="*/ 10 h 107"/>
                <a:gd name="T56" fmla="*/ 31 w 68"/>
                <a:gd name="T57" fmla="*/ 0 h 107"/>
                <a:gd name="T58" fmla="*/ 46 w 68"/>
                <a:gd name="T59" fmla="*/ 3 h 107"/>
                <a:gd name="T60" fmla="*/ 56 w 68"/>
                <a:gd name="T61" fmla="*/ 13 h 107"/>
                <a:gd name="T62" fmla="*/ 56 w 68"/>
                <a:gd name="T63" fmla="*/ 2 h 107"/>
                <a:gd name="T64" fmla="*/ 68 w 68"/>
                <a:gd name="T65" fmla="*/ 2 h 107"/>
                <a:gd name="T66" fmla="*/ 68 w 68"/>
                <a:gd name="T67" fmla="*/ 6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7">
                  <a:moveTo>
                    <a:pt x="56" y="39"/>
                  </a:moveTo>
                  <a:lnTo>
                    <a:pt x="56" y="39"/>
                  </a:lnTo>
                  <a:cubicBezTo>
                    <a:pt x="56" y="30"/>
                    <a:pt x="54" y="23"/>
                    <a:pt x="50" y="18"/>
                  </a:cubicBezTo>
                  <a:cubicBezTo>
                    <a:pt x="46" y="13"/>
                    <a:pt x="41" y="10"/>
                    <a:pt x="34" y="10"/>
                  </a:cubicBezTo>
                  <a:cubicBezTo>
                    <a:pt x="28" y="10"/>
                    <a:pt x="22" y="13"/>
                    <a:pt x="19" y="18"/>
                  </a:cubicBezTo>
                  <a:cubicBezTo>
                    <a:pt x="15" y="23"/>
                    <a:pt x="13" y="30"/>
                    <a:pt x="13" y="39"/>
                  </a:cubicBezTo>
                  <a:cubicBezTo>
                    <a:pt x="13" y="48"/>
                    <a:pt x="15" y="55"/>
                    <a:pt x="19" y="60"/>
                  </a:cubicBezTo>
                  <a:cubicBezTo>
                    <a:pt x="22" y="65"/>
                    <a:pt x="28" y="67"/>
                    <a:pt x="34" y="67"/>
                  </a:cubicBezTo>
                  <a:cubicBezTo>
                    <a:pt x="41" y="67"/>
                    <a:pt x="46" y="65"/>
                    <a:pt x="50" y="60"/>
                  </a:cubicBezTo>
                  <a:cubicBezTo>
                    <a:pt x="54" y="55"/>
                    <a:pt x="56" y="48"/>
                    <a:pt x="56" y="39"/>
                  </a:cubicBezTo>
                  <a:lnTo>
                    <a:pt x="56" y="39"/>
                  </a:lnTo>
                  <a:close/>
                  <a:moveTo>
                    <a:pt x="68" y="68"/>
                  </a:moveTo>
                  <a:lnTo>
                    <a:pt x="68" y="68"/>
                  </a:lnTo>
                  <a:cubicBezTo>
                    <a:pt x="68" y="81"/>
                    <a:pt x="65" y="91"/>
                    <a:pt x="60" y="97"/>
                  </a:cubicBezTo>
                  <a:cubicBezTo>
                    <a:pt x="54" y="103"/>
                    <a:pt x="45" y="107"/>
                    <a:pt x="33" y="107"/>
                  </a:cubicBezTo>
                  <a:cubicBezTo>
                    <a:pt x="29" y="107"/>
                    <a:pt x="25" y="106"/>
                    <a:pt x="21" y="106"/>
                  </a:cubicBezTo>
                  <a:cubicBezTo>
                    <a:pt x="17" y="105"/>
                    <a:pt x="13" y="104"/>
                    <a:pt x="9" y="103"/>
                  </a:cubicBezTo>
                  <a:lnTo>
                    <a:pt x="9" y="90"/>
                  </a:lnTo>
                  <a:cubicBezTo>
                    <a:pt x="13" y="92"/>
                    <a:pt x="17" y="94"/>
                    <a:pt x="20" y="95"/>
                  </a:cubicBezTo>
                  <a:cubicBezTo>
                    <a:pt x="24" y="96"/>
                    <a:pt x="27" y="96"/>
                    <a:pt x="31" y="96"/>
                  </a:cubicBezTo>
                  <a:cubicBezTo>
                    <a:pt x="39" y="96"/>
                    <a:pt x="45" y="94"/>
                    <a:pt x="50" y="90"/>
                  </a:cubicBezTo>
                  <a:cubicBezTo>
                    <a:pt x="54" y="85"/>
                    <a:pt x="56" y="79"/>
                    <a:pt x="56" y="70"/>
                  </a:cubicBezTo>
                  <a:lnTo>
                    <a:pt x="56" y="64"/>
                  </a:lnTo>
                  <a:cubicBezTo>
                    <a:pt x="53" y="69"/>
                    <a:pt x="50" y="72"/>
                    <a:pt x="46" y="74"/>
                  </a:cubicBezTo>
                  <a:cubicBezTo>
                    <a:pt x="42" y="76"/>
                    <a:pt x="37" y="78"/>
                    <a:pt x="31" y="78"/>
                  </a:cubicBezTo>
                  <a:cubicBezTo>
                    <a:pt x="22" y="78"/>
                    <a:pt x="14" y="74"/>
                    <a:pt x="9" y="67"/>
                  </a:cubicBezTo>
                  <a:cubicBezTo>
                    <a:pt x="3" y="60"/>
                    <a:pt x="0" y="50"/>
                    <a:pt x="0" y="39"/>
                  </a:cubicBezTo>
                  <a:cubicBezTo>
                    <a:pt x="0" y="27"/>
                    <a:pt x="3" y="18"/>
                    <a:pt x="9" y="10"/>
                  </a:cubicBezTo>
                  <a:cubicBezTo>
                    <a:pt x="14" y="3"/>
                    <a:pt x="22" y="0"/>
                    <a:pt x="31" y="0"/>
                  </a:cubicBezTo>
                  <a:cubicBezTo>
                    <a:pt x="37" y="0"/>
                    <a:pt x="42" y="1"/>
                    <a:pt x="46" y="3"/>
                  </a:cubicBezTo>
                  <a:cubicBezTo>
                    <a:pt x="50" y="5"/>
                    <a:pt x="53" y="9"/>
                    <a:pt x="56" y="13"/>
                  </a:cubicBezTo>
                  <a:lnTo>
                    <a:pt x="56" y="2"/>
                  </a:lnTo>
                  <a:lnTo>
                    <a:pt x="68" y="2"/>
                  </a:lnTo>
                  <a:lnTo>
                    <a:pt x="68" y="68"/>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9" name="Freeform 95">
              <a:extLst>
                <a:ext uri="{FF2B5EF4-FFF2-40B4-BE49-F238E27FC236}">
                  <a16:creationId xmlns:a16="http://schemas.microsoft.com/office/drawing/2014/main" id="{35902818-6D39-4F22-B369-3F91B9239B29}"/>
                </a:ext>
              </a:extLst>
            </p:cNvPr>
            <p:cNvSpPr>
              <a:spLocks noEditPoints="1"/>
            </p:cNvSpPr>
            <p:nvPr/>
          </p:nvSpPr>
          <p:spPr bwMode="auto">
            <a:xfrm>
              <a:off x="2870" y="3141"/>
              <a:ext cx="19" cy="153"/>
            </a:xfrm>
            <a:custGeom>
              <a:avLst/>
              <a:gdLst>
                <a:gd name="T0" fmla="*/ 0 w 13"/>
                <a:gd name="T1" fmla="*/ 30 h 106"/>
                <a:gd name="T2" fmla="*/ 0 w 13"/>
                <a:gd name="T3" fmla="*/ 30 h 106"/>
                <a:gd name="T4" fmla="*/ 13 w 13"/>
                <a:gd name="T5" fmla="*/ 30 h 106"/>
                <a:gd name="T6" fmla="*/ 13 w 13"/>
                <a:gd name="T7" fmla="*/ 106 h 106"/>
                <a:gd name="T8" fmla="*/ 0 w 13"/>
                <a:gd name="T9" fmla="*/ 106 h 106"/>
                <a:gd name="T10" fmla="*/ 0 w 13"/>
                <a:gd name="T11" fmla="*/ 30 h 106"/>
                <a:gd name="T12" fmla="*/ 0 w 13"/>
                <a:gd name="T13" fmla="*/ 0 h 106"/>
                <a:gd name="T14" fmla="*/ 0 w 13"/>
                <a:gd name="T15" fmla="*/ 0 h 106"/>
                <a:gd name="T16" fmla="*/ 13 w 13"/>
                <a:gd name="T17" fmla="*/ 0 h 106"/>
                <a:gd name="T18" fmla="*/ 13 w 13"/>
                <a:gd name="T19" fmla="*/ 16 h 106"/>
                <a:gd name="T20" fmla="*/ 0 w 13"/>
                <a:gd name="T21" fmla="*/ 16 h 106"/>
                <a:gd name="T22" fmla="*/ 0 w 13"/>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06">
                  <a:moveTo>
                    <a:pt x="0" y="30"/>
                  </a:moveTo>
                  <a:lnTo>
                    <a:pt x="0" y="30"/>
                  </a:lnTo>
                  <a:lnTo>
                    <a:pt x="13" y="30"/>
                  </a:lnTo>
                  <a:lnTo>
                    <a:pt x="13" y="106"/>
                  </a:lnTo>
                  <a:lnTo>
                    <a:pt x="0" y="106"/>
                  </a:lnTo>
                  <a:lnTo>
                    <a:pt x="0" y="30"/>
                  </a:lnTo>
                  <a:close/>
                  <a:moveTo>
                    <a:pt x="0" y="0"/>
                  </a:moveTo>
                  <a:lnTo>
                    <a:pt x="0" y="0"/>
                  </a:lnTo>
                  <a:lnTo>
                    <a:pt x="13" y="0"/>
                  </a:lnTo>
                  <a:lnTo>
                    <a:pt x="13" y="16"/>
                  </a:lnTo>
                  <a:lnTo>
                    <a:pt x="0" y="1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00" name="Freeform 96">
              <a:extLst>
                <a:ext uri="{FF2B5EF4-FFF2-40B4-BE49-F238E27FC236}">
                  <a16:creationId xmlns:a16="http://schemas.microsoft.com/office/drawing/2014/main" id="{E68F3D95-1D04-48F5-8B7E-78F75356E68B}"/>
                </a:ext>
              </a:extLst>
            </p:cNvPr>
            <p:cNvSpPr>
              <a:spLocks/>
            </p:cNvSpPr>
            <p:nvPr/>
          </p:nvSpPr>
          <p:spPr bwMode="auto">
            <a:xfrm>
              <a:off x="2926" y="3181"/>
              <a:ext cx="91" cy="113"/>
            </a:xfrm>
            <a:custGeom>
              <a:avLst/>
              <a:gdLst>
                <a:gd name="T0" fmla="*/ 63 w 63"/>
                <a:gd name="T1" fmla="*/ 32 h 78"/>
                <a:gd name="T2" fmla="*/ 63 w 63"/>
                <a:gd name="T3" fmla="*/ 32 h 78"/>
                <a:gd name="T4" fmla="*/ 63 w 63"/>
                <a:gd name="T5" fmla="*/ 78 h 78"/>
                <a:gd name="T6" fmla="*/ 51 w 63"/>
                <a:gd name="T7" fmla="*/ 78 h 78"/>
                <a:gd name="T8" fmla="*/ 51 w 63"/>
                <a:gd name="T9" fmla="*/ 32 h 78"/>
                <a:gd name="T10" fmla="*/ 47 w 63"/>
                <a:gd name="T11" fmla="*/ 16 h 78"/>
                <a:gd name="T12" fmla="*/ 34 w 63"/>
                <a:gd name="T13" fmla="*/ 11 h 78"/>
                <a:gd name="T14" fmla="*/ 18 w 63"/>
                <a:gd name="T15" fmla="*/ 17 h 78"/>
                <a:gd name="T16" fmla="*/ 12 w 63"/>
                <a:gd name="T17" fmla="*/ 35 h 78"/>
                <a:gd name="T18" fmla="*/ 12 w 63"/>
                <a:gd name="T19" fmla="*/ 78 h 78"/>
                <a:gd name="T20" fmla="*/ 0 w 63"/>
                <a:gd name="T21" fmla="*/ 78 h 78"/>
                <a:gd name="T22" fmla="*/ 0 w 63"/>
                <a:gd name="T23" fmla="*/ 2 h 78"/>
                <a:gd name="T24" fmla="*/ 12 w 63"/>
                <a:gd name="T25" fmla="*/ 2 h 78"/>
                <a:gd name="T26" fmla="*/ 12 w 63"/>
                <a:gd name="T27" fmla="*/ 13 h 78"/>
                <a:gd name="T28" fmla="*/ 23 w 63"/>
                <a:gd name="T29" fmla="*/ 3 h 78"/>
                <a:gd name="T30" fmla="*/ 37 w 63"/>
                <a:gd name="T31" fmla="*/ 0 h 78"/>
                <a:gd name="T32" fmla="*/ 57 w 63"/>
                <a:gd name="T33" fmla="*/ 8 h 78"/>
                <a:gd name="T34" fmla="*/ 63 w 63"/>
                <a:gd name="T35" fmla="*/ 32 h 78"/>
                <a:gd name="T36" fmla="*/ 63 w 63"/>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 h="78">
                  <a:moveTo>
                    <a:pt x="63" y="32"/>
                  </a:moveTo>
                  <a:lnTo>
                    <a:pt x="63" y="32"/>
                  </a:lnTo>
                  <a:lnTo>
                    <a:pt x="63" y="78"/>
                  </a:lnTo>
                  <a:lnTo>
                    <a:pt x="51" y="78"/>
                  </a:lnTo>
                  <a:lnTo>
                    <a:pt x="51" y="32"/>
                  </a:lnTo>
                  <a:cubicBezTo>
                    <a:pt x="51" y="25"/>
                    <a:pt x="49" y="20"/>
                    <a:pt x="47" y="16"/>
                  </a:cubicBezTo>
                  <a:cubicBezTo>
                    <a:pt x="44" y="12"/>
                    <a:pt x="40" y="11"/>
                    <a:pt x="34" y="11"/>
                  </a:cubicBezTo>
                  <a:cubicBezTo>
                    <a:pt x="27" y="11"/>
                    <a:pt x="22" y="13"/>
                    <a:pt x="18" y="17"/>
                  </a:cubicBezTo>
                  <a:cubicBezTo>
                    <a:pt x="14" y="21"/>
                    <a:pt x="12" y="27"/>
                    <a:pt x="12" y="35"/>
                  </a:cubicBezTo>
                  <a:lnTo>
                    <a:pt x="12" y="78"/>
                  </a:lnTo>
                  <a:lnTo>
                    <a:pt x="0" y="78"/>
                  </a:lnTo>
                  <a:lnTo>
                    <a:pt x="0" y="2"/>
                  </a:lnTo>
                  <a:lnTo>
                    <a:pt x="12" y="2"/>
                  </a:lnTo>
                  <a:lnTo>
                    <a:pt x="12" y="13"/>
                  </a:lnTo>
                  <a:cubicBezTo>
                    <a:pt x="15" y="9"/>
                    <a:pt x="19" y="5"/>
                    <a:pt x="23" y="3"/>
                  </a:cubicBezTo>
                  <a:cubicBezTo>
                    <a:pt x="27" y="1"/>
                    <a:pt x="32" y="0"/>
                    <a:pt x="37" y="0"/>
                  </a:cubicBezTo>
                  <a:cubicBezTo>
                    <a:pt x="46" y="0"/>
                    <a:pt x="52" y="2"/>
                    <a:pt x="57" y="8"/>
                  </a:cubicBezTo>
                  <a:cubicBezTo>
                    <a:pt x="61" y="13"/>
                    <a:pt x="63" y="21"/>
                    <a:pt x="63" y="32"/>
                  </a:cubicBezTo>
                  <a:lnTo>
                    <a:pt x="63"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01" name="Freeform 97">
              <a:extLst>
                <a:ext uri="{FF2B5EF4-FFF2-40B4-BE49-F238E27FC236}">
                  <a16:creationId xmlns:a16="http://schemas.microsoft.com/office/drawing/2014/main" id="{8C91EED3-5779-498F-8B80-D20A756D5753}"/>
                </a:ext>
              </a:extLst>
            </p:cNvPr>
            <p:cNvSpPr>
              <a:spLocks noEditPoints="1"/>
            </p:cNvSpPr>
            <p:nvPr/>
          </p:nvSpPr>
          <p:spPr bwMode="auto">
            <a:xfrm>
              <a:off x="3045" y="3181"/>
              <a:ext cx="102" cy="116"/>
            </a:xfrm>
            <a:custGeom>
              <a:avLst/>
              <a:gdLst>
                <a:gd name="T0" fmla="*/ 71 w 71"/>
                <a:gd name="T1" fmla="*/ 36 h 80"/>
                <a:gd name="T2" fmla="*/ 71 w 71"/>
                <a:gd name="T3" fmla="*/ 36 h 80"/>
                <a:gd name="T4" fmla="*/ 71 w 71"/>
                <a:gd name="T5" fmla="*/ 43 h 80"/>
                <a:gd name="T6" fmla="*/ 13 w 71"/>
                <a:gd name="T7" fmla="*/ 43 h 80"/>
                <a:gd name="T8" fmla="*/ 21 w 71"/>
                <a:gd name="T9" fmla="*/ 62 h 80"/>
                <a:gd name="T10" fmla="*/ 41 w 71"/>
                <a:gd name="T11" fmla="*/ 69 h 80"/>
                <a:gd name="T12" fmla="*/ 54 w 71"/>
                <a:gd name="T13" fmla="*/ 67 h 80"/>
                <a:gd name="T14" fmla="*/ 68 w 71"/>
                <a:gd name="T15" fmla="*/ 62 h 80"/>
                <a:gd name="T16" fmla="*/ 68 w 71"/>
                <a:gd name="T17" fmla="*/ 74 h 80"/>
                <a:gd name="T18" fmla="*/ 54 w 71"/>
                <a:gd name="T19" fmla="*/ 78 h 80"/>
                <a:gd name="T20" fmla="*/ 40 w 71"/>
                <a:gd name="T21" fmla="*/ 80 h 80"/>
                <a:gd name="T22" fmla="*/ 11 w 71"/>
                <a:gd name="T23" fmla="*/ 69 h 80"/>
                <a:gd name="T24" fmla="*/ 0 w 71"/>
                <a:gd name="T25" fmla="*/ 40 h 80"/>
                <a:gd name="T26" fmla="*/ 10 w 71"/>
                <a:gd name="T27" fmla="*/ 11 h 80"/>
                <a:gd name="T28" fmla="*/ 38 w 71"/>
                <a:gd name="T29" fmla="*/ 0 h 80"/>
                <a:gd name="T30" fmla="*/ 62 w 71"/>
                <a:gd name="T31" fmla="*/ 10 h 80"/>
                <a:gd name="T32" fmla="*/ 71 w 71"/>
                <a:gd name="T33" fmla="*/ 36 h 80"/>
                <a:gd name="T34" fmla="*/ 71 w 71"/>
                <a:gd name="T35" fmla="*/ 36 h 80"/>
                <a:gd name="T36" fmla="*/ 58 w 71"/>
                <a:gd name="T37" fmla="*/ 33 h 80"/>
                <a:gd name="T38" fmla="*/ 58 w 71"/>
                <a:gd name="T39" fmla="*/ 33 h 80"/>
                <a:gd name="T40" fmla="*/ 53 w 71"/>
                <a:gd name="T41" fmla="*/ 16 h 80"/>
                <a:gd name="T42" fmla="*/ 38 w 71"/>
                <a:gd name="T43" fmla="*/ 10 h 80"/>
                <a:gd name="T44" fmla="*/ 21 w 71"/>
                <a:gd name="T45" fmla="*/ 16 h 80"/>
                <a:gd name="T46" fmla="*/ 14 w 71"/>
                <a:gd name="T47" fmla="*/ 33 h 80"/>
                <a:gd name="T48" fmla="*/ 58 w 71"/>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0">
                  <a:moveTo>
                    <a:pt x="71" y="36"/>
                  </a:moveTo>
                  <a:lnTo>
                    <a:pt x="71" y="36"/>
                  </a:lnTo>
                  <a:lnTo>
                    <a:pt x="71" y="43"/>
                  </a:lnTo>
                  <a:lnTo>
                    <a:pt x="13" y="43"/>
                  </a:lnTo>
                  <a:cubicBezTo>
                    <a:pt x="14" y="51"/>
                    <a:pt x="17" y="58"/>
                    <a:pt x="21" y="62"/>
                  </a:cubicBezTo>
                  <a:cubicBezTo>
                    <a:pt x="26" y="67"/>
                    <a:pt x="32" y="69"/>
                    <a:pt x="41" y="69"/>
                  </a:cubicBezTo>
                  <a:cubicBezTo>
                    <a:pt x="45" y="69"/>
                    <a:pt x="50" y="68"/>
                    <a:pt x="54" y="67"/>
                  </a:cubicBezTo>
                  <a:cubicBezTo>
                    <a:pt x="59" y="66"/>
                    <a:pt x="63" y="64"/>
                    <a:pt x="68" y="62"/>
                  </a:cubicBezTo>
                  <a:lnTo>
                    <a:pt x="68" y="74"/>
                  </a:lnTo>
                  <a:cubicBezTo>
                    <a:pt x="63" y="76"/>
                    <a:pt x="59" y="77"/>
                    <a:pt x="54" y="78"/>
                  </a:cubicBezTo>
                  <a:cubicBezTo>
                    <a:pt x="49" y="79"/>
                    <a:pt x="45" y="80"/>
                    <a:pt x="40" y="80"/>
                  </a:cubicBezTo>
                  <a:cubicBezTo>
                    <a:pt x="28" y="80"/>
                    <a:pt x="18" y="76"/>
                    <a:pt x="11" y="69"/>
                  </a:cubicBezTo>
                  <a:cubicBezTo>
                    <a:pt x="4" y="62"/>
                    <a:pt x="0" y="52"/>
                    <a:pt x="0" y="40"/>
                  </a:cubicBezTo>
                  <a:cubicBezTo>
                    <a:pt x="0" y="28"/>
                    <a:pt x="4" y="18"/>
                    <a:pt x="10" y="11"/>
                  </a:cubicBezTo>
                  <a:cubicBezTo>
                    <a:pt x="17" y="3"/>
                    <a:pt x="26" y="0"/>
                    <a:pt x="38" y="0"/>
                  </a:cubicBezTo>
                  <a:cubicBezTo>
                    <a:pt x="48" y="0"/>
                    <a:pt x="56" y="3"/>
                    <a:pt x="62" y="10"/>
                  </a:cubicBezTo>
                  <a:cubicBezTo>
                    <a:pt x="68" y="16"/>
                    <a:pt x="71" y="25"/>
                    <a:pt x="71" y="36"/>
                  </a:cubicBezTo>
                  <a:lnTo>
                    <a:pt x="71" y="36"/>
                  </a:lnTo>
                  <a:close/>
                  <a:moveTo>
                    <a:pt x="58" y="33"/>
                  </a:moveTo>
                  <a:lnTo>
                    <a:pt x="58" y="33"/>
                  </a:lnTo>
                  <a:cubicBezTo>
                    <a:pt x="58" y="26"/>
                    <a:pt x="56" y="21"/>
                    <a:pt x="53" y="16"/>
                  </a:cubicBezTo>
                  <a:cubicBezTo>
                    <a:pt x="49" y="12"/>
                    <a:pt x="44" y="10"/>
                    <a:pt x="38" y="10"/>
                  </a:cubicBezTo>
                  <a:cubicBezTo>
                    <a:pt x="31" y="10"/>
                    <a:pt x="25" y="12"/>
                    <a:pt x="21" y="16"/>
                  </a:cubicBezTo>
                  <a:cubicBezTo>
                    <a:pt x="17" y="20"/>
                    <a:pt x="14" y="26"/>
                    <a:pt x="14"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02" name="Freeform 98">
              <a:extLst>
                <a:ext uri="{FF2B5EF4-FFF2-40B4-BE49-F238E27FC236}">
                  <a16:creationId xmlns:a16="http://schemas.microsoft.com/office/drawing/2014/main" id="{5D1FC70E-E21A-4397-AE72-1AF248E89A7C}"/>
                </a:ext>
              </a:extLst>
            </p:cNvPr>
            <p:cNvSpPr>
              <a:spLocks/>
            </p:cNvSpPr>
            <p:nvPr/>
          </p:nvSpPr>
          <p:spPr bwMode="auto">
            <a:xfrm>
              <a:off x="3417" y="2608"/>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3" name="Freeform 99">
              <a:extLst>
                <a:ext uri="{FF2B5EF4-FFF2-40B4-BE49-F238E27FC236}">
                  <a16:creationId xmlns:a16="http://schemas.microsoft.com/office/drawing/2014/main" id="{EDB07938-F5EE-4E7B-8E30-1B5DDDD37C4B}"/>
                </a:ext>
              </a:extLst>
            </p:cNvPr>
            <p:cNvSpPr>
              <a:spLocks/>
            </p:cNvSpPr>
            <p:nvPr/>
          </p:nvSpPr>
          <p:spPr bwMode="auto">
            <a:xfrm>
              <a:off x="3417" y="2713"/>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4" name="Freeform 100">
              <a:extLst>
                <a:ext uri="{FF2B5EF4-FFF2-40B4-BE49-F238E27FC236}">
                  <a16:creationId xmlns:a16="http://schemas.microsoft.com/office/drawing/2014/main" id="{EA76488E-EBC3-4F2F-A946-A316AA01A74E}"/>
                </a:ext>
              </a:extLst>
            </p:cNvPr>
            <p:cNvSpPr>
              <a:spLocks/>
            </p:cNvSpPr>
            <p:nvPr/>
          </p:nvSpPr>
          <p:spPr bwMode="auto">
            <a:xfrm>
              <a:off x="3705" y="2608"/>
              <a:ext cx="73" cy="105"/>
            </a:xfrm>
            <a:custGeom>
              <a:avLst/>
              <a:gdLst>
                <a:gd name="T0" fmla="*/ 0 w 51"/>
                <a:gd name="T1" fmla="*/ 0 h 73"/>
                <a:gd name="T2" fmla="*/ 0 w 51"/>
                <a:gd name="T3" fmla="*/ 0 h 73"/>
                <a:gd name="T4" fmla="*/ 51 w 51"/>
                <a:gd name="T5" fmla="*/ 0 h 73"/>
                <a:gd name="T6" fmla="*/ 51 w 51"/>
                <a:gd name="T7" fmla="*/ 73 h 73"/>
                <a:gd name="T8" fmla="*/ 0 w 51"/>
                <a:gd name="T9" fmla="*/ 73 h 73"/>
                <a:gd name="T10" fmla="*/ 0 w 51"/>
                <a:gd name="T11" fmla="*/ 0 h 73"/>
              </a:gdLst>
              <a:ahLst/>
              <a:cxnLst>
                <a:cxn ang="0">
                  <a:pos x="T0" y="T1"/>
                </a:cxn>
                <a:cxn ang="0">
                  <a:pos x="T2" y="T3"/>
                </a:cxn>
                <a:cxn ang="0">
                  <a:pos x="T4" y="T5"/>
                </a:cxn>
                <a:cxn ang="0">
                  <a:pos x="T6" y="T7"/>
                </a:cxn>
                <a:cxn ang="0">
                  <a:pos x="T8" y="T9"/>
                </a:cxn>
                <a:cxn ang="0">
                  <a:pos x="T10" y="T11"/>
                </a:cxn>
              </a:cxnLst>
              <a:rect l="0" t="0" r="r" b="b"/>
              <a:pathLst>
                <a:path w="51" h="73">
                  <a:moveTo>
                    <a:pt x="0" y="0"/>
                  </a:moveTo>
                  <a:lnTo>
                    <a:pt x="0" y="0"/>
                  </a:lnTo>
                  <a:lnTo>
                    <a:pt x="51" y="0"/>
                  </a:lnTo>
                  <a:lnTo>
                    <a:pt x="51"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5" name="Freeform 101">
              <a:extLst>
                <a:ext uri="{FF2B5EF4-FFF2-40B4-BE49-F238E27FC236}">
                  <a16:creationId xmlns:a16="http://schemas.microsoft.com/office/drawing/2014/main" id="{8C744E0D-C546-4F9C-AFFC-D6926BD05323}"/>
                </a:ext>
              </a:extLst>
            </p:cNvPr>
            <p:cNvSpPr>
              <a:spLocks/>
            </p:cNvSpPr>
            <p:nvPr/>
          </p:nvSpPr>
          <p:spPr bwMode="auto">
            <a:xfrm>
              <a:off x="3414" y="2842"/>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6" name="Freeform 102">
              <a:extLst>
                <a:ext uri="{FF2B5EF4-FFF2-40B4-BE49-F238E27FC236}">
                  <a16:creationId xmlns:a16="http://schemas.microsoft.com/office/drawing/2014/main" id="{168BBF68-745C-4587-A14D-29CDECCD7774}"/>
                </a:ext>
              </a:extLst>
            </p:cNvPr>
            <p:cNvSpPr>
              <a:spLocks/>
            </p:cNvSpPr>
            <p:nvPr/>
          </p:nvSpPr>
          <p:spPr bwMode="auto">
            <a:xfrm>
              <a:off x="3414" y="2947"/>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7" name="Freeform 103">
              <a:extLst>
                <a:ext uri="{FF2B5EF4-FFF2-40B4-BE49-F238E27FC236}">
                  <a16:creationId xmlns:a16="http://schemas.microsoft.com/office/drawing/2014/main" id="{E7E3032E-7E6E-48D7-8549-5F3488530077}"/>
                </a:ext>
              </a:extLst>
            </p:cNvPr>
            <p:cNvSpPr>
              <a:spLocks/>
            </p:cNvSpPr>
            <p:nvPr/>
          </p:nvSpPr>
          <p:spPr bwMode="auto">
            <a:xfrm>
              <a:off x="3702" y="2842"/>
              <a:ext cx="73" cy="105"/>
            </a:xfrm>
            <a:custGeom>
              <a:avLst/>
              <a:gdLst>
                <a:gd name="T0" fmla="*/ 0 w 51"/>
                <a:gd name="T1" fmla="*/ 0 h 73"/>
                <a:gd name="T2" fmla="*/ 0 w 51"/>
                <a:gd name="T3" fmla="*/ 0 h 73"/>
                <a:gd name="T4" fmla="*/ 51 w 51"/>
                <a:gd name="T5" fmla="*/ 0 h 73"/>
                <a:gd name="T6" fmla="*/ 51 w 51"/>
                <a:gd name="T7" fmla="*/ 73 h 73"/>
                <a:gd name="T8" fmla="*/ 0 w 51"/>
                <a:gd name="T9" fmla="*/ 73 h 73"/>
                <a:gd name="T10" fmla="*/ 0 w 51"/>
                <a:gd name="T11" fmla="*/ 0 h 73"/>
              </a:gdLst>
              <a:ahLst/>
              <a:cxnLst>
                <a:cxn ang="0">
                  <a:pos x="T0" y="T1"/>
                </a:cxn>
                <a:cxn ang="0">
                  <a:pos x="T2" y="T3"/>
                </a:cxn>
                <a:cxn ang="0">
                  <a:pos x="T4" y="T5"/>
                </a:cxn>
                <a:cxn ang="0">
                  <a:pos x="T6" y="T7"/>
                </a:cxn>
                <a:cxn ang="0">
                  <a:pos x="T8" y="T9"/>
                </a:cxn>
                <a:cxn ang="0">
                  <a:pos x="T10" y="T11"/>
                </a:cxn>
              </a:cxnLst>
              <a:rect l="0" t="0" r="r" b="b"/>
              <a:pathLst>
                <a:path w="51" h="73">
                  <a:moveTo>
                    <a:pt x="0" y="0"/>
                  </a:moveTo>
                  <a:lnTo>
                    <a:pt x="0" y="0"/>
                  </a:lnTo>
                  <a:lnTo>
                    <a:pt x="51" y="0"/>
                  </a:lnTo>
                  <a:lnTo>
                    <a:pt x="51"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8" name="Freeform 104">
              <a:extLst>
                <a:ext uri="{FF2B5EF4-FFF2-40B4-BE49-F238E27FC236}">
                  <a16:creationId xmlns:a16="http://schemas.microsoft.com/office/drawing/2014/main" id="{35B13D03-46B6-4D60-9F69-5A5417F6974E}"/>
                </a:ext>
              </a:extLst>
            </p:cNvPr>
            <p:cNvSpPr>
              <a:spLocks/>
            </p:cNvSpPr>
            <p:nvPr/>
          </p:nvSpPr>
          <p:spPr bwMode="auto">
            <a:xfrm>
              <a:off x="3414" y="3058"/>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9" name="Freeform 105">
              <a:extLst>
                <a:ext uri="{FF2B5EF4-FFF2-40B4-BE49-F238E27FC236}">
                  <a16:creationId xmlns:a16="http://schemas.microsoft.com/office/drawing/2014/main" id="{70B1959E-9ED2-4DA1-AC28-9268AFFD42A3}"/>
                </a:ext>
              </a:extLst>
            </p:cNvPr>
            <p:cNvSpPr>
              <a:spLocks/>
            </p:cNvSpPr>
            <p:nvPr/>
          </p:nvSpPr>
          <p:spPr bwMode="auto">
            <a:xfrm>
              <a:off x="3414" y="3164"/>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0" name="Freeform 106">
              <a:extLst>
                <a:ext uri="{FF2B5EF4-FFF2-40B4-BE49-F238E27FC236}">
                  <a16:creationId xmlns:a16="http://schemas.microsoft.com/office/drawing/2014/main" id="{85232D74-5950-4297-8A09-01E0AF2638E9}"/>
                </a:ext>
              </a:extLst>
            </p:cNvPr>
            <p:cNvSpPr>
              <a:spLocks/>
            </p:cNvSpPr>
            <p:nvPr/>
          </p:nvSpPr>
          <p:spPr bwMode="auto">
            <a:xfrm>
              <a:off x="3702" y="3058"/>
              <a:ext cx="73" cy="106"/>
            </a:xfrm>
            <a:custGeom>
              <a:avLst/>
              <a:gdLst>
                <a:gd name="T0" fmla="*/ 0 w 51"/>
                <a:gd name="T1" fmla="*/ 0 h 73"/>
                <a:gd name="T2" fmla="*/ 0 w 51"/>
                <a:gd name="T3" fmla="*/ 0 h 73"/>
                <a:gd name="T4" fmla="*/ 51 w 51"/>
                <a:gd name="T5" fmla="*/ 0 h 73"/>
                <a:gd name="T6" fmla="*/ 51 w 51"/>
                <a:gd name="T7" fmla="*/ 73 h 73"/>
                <a:gd name="T8" fmla="*/ 0 w 51"/>
                <a:gd name="T9" fmla="*/ 73 h 73"/>
                <a:gd name="T10" fmla="*/ 0 w 51"/>
                <a:gd name="T11" fmla="*/ 0 h 73"/>
              </a:gdLst>
              <a:ahLst/>
              <a:cxnLst>
                <a:cxn ang="0">
                  <a:pos x="T0" y="T1"/>
                </a:cxn>
                <a:cxn ang="0">
                  <a:pos x="T2" y="T3"/>
                </a:cxn>
                <a:cxn ang="0">
                  <a:pos x="T4" y="T5"/>
                </a:cxn>
                <a:cxn ang="0">
                  <a:pos x="T6" y="T7"/>
                </a:cxn>
                <a:cxn ang="0">
                  <a:pos x="T8" y="T9"/>
                </a:cxn>
                <a:cxn ang="0">
                  <a:pos x="T10" y="T11"/>
                </a:cxn>
              </a:cxnLst>
              <a:rect l="0" t="0" r="r" b="b"/>
              <a:pathLst>
                <a:path w="51" h="73">
                  <a:moveTo>
                    <a:pt x="0" y="0"/>
                  </a:moveTo>
                  <a:lnTo>
                    <a:pt x="0" y="0"/>
                  </a:lnTo>
                  <a:lnTo>
                    <a:pt x="51" y="0"/>
                  </a:lnTo>
                  <a:lnTo>
                    <a:pt x="51"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1" name="Freeform 107">
              <a:extLst>
                <a:ext uri="{FF2B5EF4-FFF2-40B4-BE49-F238E27FC236}">
                  <a16:creationId xmlns:a16="http://schemas.microsoft.com/office/drawing/2014/main" id="{E95848E5-20AF-493F-8BB9-3F1122ED1FFD}"/>
                </a:ext>
              </a:extLst>
            </p:cNvPr>
            <p:cNvSpPr>
              <a:spLocks/>
            </p:cNvSpPr>
            <p:nvPr/>
          </p:nvSpPr>
          <p:spPr bwMode="auto">
            <a:xfrm>
              <a:off x="3415" y="3284"/>
              <a:ext cx="363" cy="0"/>
            </a:xfrm>
            <a:custGeom>
              <a:avLst/>
              <a:gdLst>
                <a:gd name="T0" fmla="*/ 0 w 253"/>
                <a:gd name="T1" fmla="*/ 0 w 253"/>
                <a:gd name="T2" fmla="*/ 253 w 253"/>
              </a:gdLst>
              <a:ahLst/>
              <a:cxnLst>
                <a:cxn ang="0">
                  <a:pos x="T0" y="0"/>
                </a:cxn>
                <a:cxn ang="0">
                  <a:pos x="T1" y="0"/>
                </a:cxn>
                <a:cxn ang="0">
                  <a:pos x="T2" y="0"/>
                </a:cxn>
              </a:cxnLst>
              <a:rect l="0" t="0" r="r" b="b"/>
              <a:pathLst>
                <a:path w="253">
                  <a:moveTo>
                    <a:pt x="0" y="0"/>
                  </a:moveTo>
                  <a:lnTo>
                    <a:pt x="0" y="0"/>
                  </a:lnTo>
                  <a:lnTo>
                    <a:pt x="253"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2" name="Freeform 108">
              <a:extLst>
                <a:ext uri="{FF2B5EF4-FFF2-40B4-BE49-F238E27FC236}">
                  <a16:creationId xmlns:a16="http://schemas.microsoft.com/office/drawing/2014/main" id="{4C10E024-83CF-4058-B16E-002CD859F789}"/>
                </a:ext>
              </a:extLst>
            </p:cNvPr>
            <p:cNvSpPr>
              <a:spLocks/>
            </p:cNvSpPr>
            <p:nvPr/>
          </p:nvSpPr>
          <p:spPr bwMode="auto">
            <a:xfrm>
              <a:off x="3415" y="3389"/>
              <a:ext cx="363" cy="0"/>
            </a:xfrm>
            <a:custGeom>
              <a:avLst/>
              <a:gdLst>
                <a:gd name="T0" fmla="*/ 0 w 253"/>
                <a:gd name="T1" fmla="*/ 0 w 253"/>
                <a:gd name="T2" fmla="*/ 253 w 253"/>
              </a:gdLst>
              <a:ahLst/>
              <a:cxnLst>
                <a:cxn ang="0">
                  <a:pos x="T0" y="0"/>
                </a:cxn>
                <a:cxn ang="0">
                  <a:pos x="T1" y="0"/>
                </a:cxn>
                <a:cxn ang="0">
                  <a:pos x="T2" y="0"/>
                </a:cxn>
              </a:cxnLst>
              <a:rect l="0" t="0" r="r" b="b"/>
              <a:pathLst>
                <a:path w="253">
                  <a:moveTo>
                    <a:pt x="0" y="0"/>
                  </a:moveTo>
                  <a:lnTo>
                    <a:pt x="0" y="0"/>
                  </a:lnTo>
                  <a:lnTo>
                    <a:pt x="253"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3" name="Freeform 109">
              <a:extLst>
                <a:ext uri="{FF2B5EF4-FFF2-40B4-BE49-F238E27FC236}">
                  <a16:creationId xmlns:a16="http://schemas.microsoft.com/office/drawing/2014/main" id="{92FC347F-581D-4C51-BA0A-85E26D34A97B}"/>
                </a:ext>
              </a:extLst>
            </p:cNvPr>
            <p:cNvSpPr>
              <a:spLocks/>
            </p:cNvSpPr>
            <p:nvPr/>
          </p:nvSpPr>
          <p:spPr bwMode="auto">
            <a:xfrm>
              <a:off x="3704" y="3284"/>
              <a:ext cx="74" cy="105"/>
            </a:xfrm>
            <a:custGeom>
              <a:avLst/>
              <a:gdLst>
                <a:gd name="T0" fmla="*/ 0 w 52"/>
                <a:gd name="T1" fmla="*/ 0 h 73"/>
                <a:gd name="T2" fmla="*/ 0 w 52"/>
                <a:gd name="T3" fmla="*/ 0 h 73"/>
                <a:gd name="T4" fmla="*/ 52 w 52"/>
                <a:gd name="T5" fmla="*/ 0 h 73"/>
                <a:gd name="T6" fmla="*/ 52 w 52"/>
                <a:gd name="T7" fmla="*/ 73 h 73"/>
                <a:gd name="T8" fmla="*/ 0 w 52"/>
                <a:gd name="T9" fmla="*/ 73 h 73"/>
                <a:gd name="T10" fmla="*/ 0 w 52"/>
                <a:gd name="T11" fmla="*/ 0 h 73"/>
              </a:gdLst>
              <a:ahLst/>
              <a:cxnLst>
                <a:cxn ang="0">
                  <a:pos x="T0" y="T1"/>
                </a:cxn>
                <a:cxn ang="0">
                  <a:pos x="T2" y="T3"/>
                </a:cxn>
                <a:cxn ang="0">
                  <a:pos x="T4" y="T5"/>
                </a:cxn>
                <a:cxn ang="0">
                  <a:pos x="T6" y="T7"/>
                </a:cxn>
                <a:cxn ang="0">
                  <a:pos x="T8" y="T9"/>
                </a:cxn>
                <a:cxn ang="0">
                  <a:pos x="T10" y="T11"/>
                </a:cxn>
              </a:cxnLst>
              <a:rect l="0" t="0" r="r" b="b"/>
              <a:pathLst>
                <a:path w="52" h="73">
                  <a:moveTo>
                    <a:pt x="0" y="0"/>
                  </a:moveTo>
                  <a:lnTo>
                    <a:pt x="0" y="0"/>
                  </a:lnTo>
                  <a:lnTo>
                    <a:pt x="52" y="0"/>
                  </a:lnTo>
                  <a:lnTo>
                    <a:pt x="52"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4" name="Freeform 110">
              <a:extLst>
                <a:ext uri="{FF2B5EF4-FFF2-40B4-BE49-F238E27FC236}">
                  <a16:creationId xmlns:a16="http://schemas.microsoft.com/office/drawing/2014/main" id="{20273604-3A2D-416B-886E-47AFFB35159E}"/>
                </a:ext>
              </a:extLst>
            </p:cNvPr>
            <p:cNvSpPr>
              <a:spLocks/>
            </p:cNvSpPr>
            <p:nvPr/>
          </p:nvSpPr>
          <p:spPr bwMode="auto">
            <a:xfrm>
              <a:off x="3775" y="2978"/>
              <a:ext cx="165" cy="0"/>
            </a:xfrm>
            <a:custGeom>
              <a:avLst/>
              <a:gdLst>
                <a:gd name="T0" fmla="*/ 0 w 115"/>
                <a:gd name="T1" fmla="*/ 0 w 115"/>
                <a:gd name="T2" fmla="*/ 115 w 115"/>
              </a:gdLst>
              <a:ahLst/>
              <a:cxnLst>
                <a:cxn ang="0">
                  <a:pos x="T0" y="0"/>
                </a:cxn>
                <a:cxn ang="0">
                  <a:pos x="T1" y="0"/>
                </a:cxn>
                <a:cxn ang="0">
                  <a:pos x="T2" y="0"/>
                </a:cxn>
              </a:cxnLst>
              <a:rect l="0" t="0" r="r" b="b"/>
              <a:pathLst>
                <a:path w="115">
                  <a:moveTo>
                    <a:pt x="0" y="0"/>
                  </a:moveTo>
                  <a:lnTo>
                    <a:pt x="0" y="0"/>
                  </a:lnTo>
                  <a:lnTo>
                    <a:pt x="115"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5" name="Freeform 111">
              <a:extLst>
                <a:ext uri="{FF2B5EF4-FFF2-40B4-BE49-F238E27FC236}">
                  <a16:creationId xmlns:a16="http://schemas.microsoft.com/office/drawing/2014/main" id="{E838AC1C-107C-408F-ABB0-3C48B63212CD}"/>
                </a:ext>
              </a:extLst>
            </p:cNvPr>
            <p:cNvSpPr>
              <a:spLocks noEditPoints="1"/>
            </p:cNvSpPr>
            <p:nvPr/>
          </p:nvSpPr>
          <p:spPr bwMode="auto">
            <a:xfrm>
              <a:off x="3840"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16" name="Freeform 112">
              <a:extLst>
                <a:ext uri="{FF2B5EF4-FFF2-40B4-BE49-F238E27FC236}">
                  <a16:creationId xmlns:a16="http://schemas.microsoft.com/office/drawing/2014/main" id="{3BB21866-FE32-43F8-96AC-E992E6201903}"/>
                </a:ext>
              </a:extLst>
            </p:cNvPr>
            <p:cNvSpPr>
              <a:spLocks noEditPoints="1"/>
            </p:cNvSpPr>
            <p:nvPr/>
          </p:nvSpPr>
          <p:spPr bwMode="auto">
            <a:xfrm>
              <a:off x="3840"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7" name="Freeform 113">
              <a:extLst>
                <a:ext uri="{FF2B5EF4-FFF2-40B4-BE49-F238E27FC236}">
                  <a16:creationId xmlns:a16="http://schemas.microsoft.com/office/drawing/2014/main" id="{2530E2FE-9F69-4F82-B5B7-6E1C31ABD255}"/>
                </a:ext>
              </a:extLst>
            </p:cNvPr>
            <p:cNvSpPr>
              <a:spLocks/>
            </p:cNvSpPr>
            <p:nvPr/>
          </p:nvSpPr>
          <p:spPr bwMode="auto">
            <a:xfrm>
              <a:off x="3630" y="3284"/>
              <a:ext cx="74" cy="105"/>
            </a:xfrm>
            <a:custGeom>
              <a:avLst/>
              <a:gdLst>
                <a:gd name="T0" fmla="*/ 0 w 51"/>
                <a:gd name="T1" fmla="*/ 0 h 73"/>
                <a:gd name="T2" fmla="*/ 0 w 51"/>
                <a:gd name="T3" fmla="*/ 0 h 73"/>
                <a:gd name="T4" fmla="*/ 51 w 51"/>
                <a:gd name="T5" fmla="*/ 0 h 73"/>
                <a:gd name="T6" fmla="*/ 51 w 51"/>
                <a:gd name="T7" fmla="*/ 73 h 73"/>
                <a:gd name="T8" fmla="*/ 0 w 51"/>
                <a:gd name="T9" fmla="*/ 73 h 73"/>
                <a:gd name="T10" fmla="*/ 0 w 51"/>
                <a:gd name="T11" fmla="*/ 0 h 73"/>
              </a:gdLst>
              <a:ahLst/>
              <a:cxnLst>
                <a:cxn ang="0">
                  <a:pos x="T0" y="T1"/>
                </a:cxn>
                <a:cxn ang="0">
                  <a:pos x="T2" y="T3"/>
                </a:cxn>
                <a:cxn ang="0">
                  <a:pos x="T4" y="T5"/>
                </a:cxn>
                <a:cxn ang="0">
                  <a:pos x="T6" y="T7"/>
                </a:cxn>
                <a:cxn ang="0">
                  <a:pos x="T8" y="T9"/>
                </a:cxn>
                <a:cxn ang="0">
                  <a:pos x="T10" y="T11"/>
                </a:cxn>
              </a:cxnLst>
              <a:rect l="0" t="0" r="r" b="b"/>
              <a:pathLst>
                <a:path w="51" h="73">
                  <a:moveTo>
                    <a:pt x="0" y="0"/>
                  </a:moveTo>
                  <a:lnTo>
                    <a:pt x="0" y="0"/>
                  </a:lnTo>
                  <a:lnTo>
                    <a:pt x="51" y="0"/>
                  </a:lnTo>
                  <a:lnTo>
                    <a:pt x="51"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8" name="Freeform 114">
              <a:extLst>
                <a:ext uri="{FF2B5EF4-FFF2-40B4-BE49-F238E27FC236}">
                  <a16:creationId xmlns:a16="http://schemas.microsoft.com/office/drawing/2014/main" id="{B8BE1062-22FA-4C21-8469-61C6CA2F3AFD}"/>
                </a:ext>
              </a:extLst>
            </p:cNvPr>
            <p:cNvSpPr>
              <a:spLocks/>
            </p:cNvSpPr>
            <p:nvPr/>
          </p:nvSpPr>
          <p:spPr bwMode="auto">
            <a:xfrm>
              <a:off x="3630" y="2608"/>
              <a:ext cx="75" cy="105"/>
            </a:xfrm>
            <a:custGeom>
              <a:avLst/>
              <a:gdLst>
                <a:gd name="T0" fmla="*/ 0 w 52"/>
                <a:gd name="T1" fmla="*/ 0 h 73"/>
                <a:gd name="T2" fmla="*/ 0 w 52"/>
                <a:gd name="T3" fmla="*/ 0 h 73"/>
                <a:gd name="T4" fmla="*/ 52 w 52"/>
                <a:gd name="T5" fmla="*/ 0 h 73"/>
                <a:gd name="T6" fmla="*/ 52 w 52"/>
                <a:gd name="T7" fmla="*/ 73 h 73"/>
                <a:gd name="T8" fmla="*/ 0 w 52"/>
                <a:gd name="T9" fmla="*/ 73 h 73"/>
                <a:gd name="T10" fmla="*/ 0 w 52"/>
                <a:gd name="T11" fmla="*/ 0 h 73"/>
              </a:gdLst>
              <a:ahLst/>
              <a:cxnLst>
                <a:cxn ang="0">
                  <a:pos x="T0" y="T1"/>
                </a:cxn>
                <a:cxn ang="0">
                  <a:pos x="T2" y="T3"/>
                </a:cxn>
                <a:cxn ang="0">
                  <a:pos x="T4" y="T5"/>
                </a:cxn>
                <a:cxn ang="0">
                  <a:pos x="T6" y="T7"/>
                </a:cxn>
                <a:cxn ang="0">
                  <a:pos x="T8" y="T9"/>
                </a:cxn>
                <a:cxn ang="0">
                  <a:pos x="T10" y="T11"/>
                </a:cxn>
              </a:cxnLst>
              <a:rect l="0" t="0" r="r" b="b"/>
              <a:pathLst>
                <a:path w="52" h="73">
                  <a:moveTo>
                    <a:pt x="0" y="0"/>
                  </a:moveTo>
                  <a:lnTo>
                    <a:pt x="0" y="0"/>
                  </a:lnTo>
                  <a:lnTo>
                    <a:pt x="52" y="0"/>
                  </a:lnTo>
                  <a:lnTo>
                    <a:pt x="52"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9" name="Freeform 115">
              <a:extLst>
                <a:ext uri="{FF2B5EF4-FFF2-40B4-BE49-F238E27FC236}">
                  <a16:creationId xmlns:a16="http://schemas.microsoft.com/office/drawing/2014/main" id="{05A642D7-43B7-4DC7-AC53-47CD59E8199C}"/>
                </a:ext>
              </a:extLst>
            </p:cNvPr>
            <p:cNvSpPr>
              <a:spLocks/>
            </p:cNvSpPr>
            <p:nvPr/>
          </p:nvSpPr>
          <p:spPr bwMode="auto">
            <a:xfrm>
              <a:off x="3629" y="3058"/>
              <a:ext cx="73" cy="106"/>
            </a:xfrm>
            <a:custGeom>
              <a:avLst/>
              <a:gdLst>
                <a:gd name="T0" fmla="*/ 0 w 51"/>
                <a:gd name="T1" fmla="*/ 0 h 73"/>
                <a:gd name="T2" fmla="*/ 0 w 51"/>
                <a:gd name="T3" fmla="*/ 0 h 73"/>
                <a:gd name="T4" fmla="*/ 51 w 51"/>
                <a:gd name="T5" fmla="*/ 0 h 73"/>
                <a:gd name="T6" fmla="*/ 51 w 51"/>
                <a:gd name="T7" fmla="*/ 73 h 73"/>
                <a:gd name="T8" fmla="*/ 0 w 51"/>
                <a:gd name="T9" fmla="*/ 73 h 73"/>
                <a:gd name="T10" fmla="*/ 0 w 51"/>
                <a:gd name="T11" fmla="*/ 0 h 73"/>
              </a:gdLst>
              <a:ahLst/>
              <a:cxnLst>
                <a:cxn ang="0">
                  <a:pos x="T0" y="T1"/>
                </a:cxn>
                <a:cxn ang="0">
                  <a:pos x="T2" y="T3"/>
                </a:cxn>
                <a:cxn ang="0">
                  <a:pos x="T4" y="T5"/>
                </a:cxn>
                <a:cxn ang="0">
                  <a:pos x="T6" y="T7"/>
                </a:cxn>
                <a:cxn ang="0">
                  <a:pos x="T8" y="T9"/>
                </a:cxn>
                <a:cxn ang="0">
                  <a:pos x="T10" y="T11"/>
                </a:cxn>
              </a:cxnLst>
              <a:rect l="0" t="0" r="r" b="b"/>
              <a:pathLst>
                <a:path w="51" h="73">
                  <a:moveTo>
                    <a:pt x="0" y="0"/>
                  </a:moveTo>
                  <a:lnTo>
                    <a:pt x="0" y="0"/>
                  </a:lnTo>
                  <a:lnTo>
                    <a:pt x="51" y="0"/>
                  </a:lnTo>
                  <a:lnTo>
                    <a:pt x="51"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20" name="Freeform 116">
              <a:extLst>
                <a:ext uri="{FF2B5EF4-FFF2-40B4-BE49-F238E27FC236}">
                  <a16:creationId xmlns:a16="http://schemas.microsoft.com/office/drawing/2014/main" id="{BB69F773-9ADE-4146-864D-0E72957845B5}"/>
                </a:ext>
              </a:extLst>
            </p:cNvPr>
            <p:cNvSpPr>
              <a:spLocks/>
            </p:cNvSpPr>
            <p:nvPr/>
          </p:nvSpPr>
          <p:spPr bwMode="auto">
            <a:xfrm>
              <a:off x="3554" y="3058"/>
              <a:ext cx="75" cy="106"/>
            </a:xfrm>
            <a:custGeom>
              <a:avLst/>
              <a:gdLst>
                <a:gd name="T0" fmla="*/ 0 w 52"/>
                <a:gd name="T1" fmla="*/ 0 h 73"/>
                <a:gd name="T2" fmla="*/ 0 w 52"/>
                <a:gd name="T3" fmla="*/ 0 h 73"/>
                <a:gd name="T4" fmla="*/ 52 w 52"/>
                <a:gd name="T5" fmla="*/ 0 h 73"/>
                <a:gd name="T6" fmla="*/ 52 w 52"/>
                <a:gd name="T7" fmla="*/ 73 h 73"/>
                <a:gd name="T8" fmla="*/ 0 w 52"/>
                <a:gd name="T9" fmla="*/ 73 h 73"/>
                <a:gd name="T10" fmla="*/ 0 w 52"/>
                <a:gd name="T11" fmla="*/ 0 h 73"/>
              </a:gdLst>
              <a:ahLst/>
              <a:cxnLst>
                <a:cxn ang="0">
                  <a:pos x="T0" y="T1"/>
                </a:cxn>
                <a:cxn ang="0">
                  <a:pos x="T2" y="T3"/>
                </a:cxn>
                <a:cxn ang="0">
                  <a:pos x="T4" y="T5"/>
                </a:cxn>
                <a:cxn ang="0">
                  <a:pos x="T6" y="T7"/>
                </a:cxn>
                <a:cxn ang="0">
                  <a:pos x="T8" y="T9"/>
                </a:cxn>
                <a:cxn ang="0">
                  <a:pos x="T10" y="T11"/>
                </a:cxn>
              </a:cxnLst>
              <a:rect l="0" t="0" r="r" b="b"/>
              <a:pathLst>
                <a:path w="52" h="73">
                  <a:moveTo>
                    <a:pt x="0" y="0"/>
                  </a:moveTo>
                  <a:lnTo>
                    <a:pt x="0" y="0"/>
                  </a:lnTo>
                  <a:lnTo>
                    <a:pt x="52" y="0"/>
                  </a:lnTo>
                  <a:lnTo>
                    <a:pt x="52"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21" name="Freeform 117">
              <a:extLst>
                <a:ext uri="{FF2B5EF4-FFF2-40B4-BE49-F238E27FC236}">
                  <a16:creationId xmlns:a16="http://schemas.microsoft.com/office/drawing/2014/main" id="{845350FC-5564-48B0-AEF1-9FB2DFE0FB9A}"/>
                </a:ext>
              </a:extLst>
            </p:cNvPr>
            <p:cNvSpPr>
              <a:spLocks/>
            </p:cNvSpPr>
            <p:nvPr/>
          </p:nvSpPr>
          <p:spPr bwMode="auto">
            <a:xfrm>
              <a:off x="7187" y="2978"/>
              <a:ext cx="163" cy="0"/>
            </a:xfrm>
            <a:custGeom>
              <a:avLst/>
              <a:gdLst>
                <a:gd name="T0" fmla="*/ 0 w 114"/>
                <a:gd name="T1" fmla="*/ 0 w 114"/>
                <a:gd name="T2" fmla="*/ 114 w 114"/>
              </a:gdLst>
              <a:ahLst/>
              <a:cxnLst>
                <a:cxn ang="0">
                  <a:pos x="T0" y="0"/>
                </a:cxn>
                <a:cxn ang="0">
                  <a:pos x="T1" y="0"/>
                </a:cxn>
                <a:cxn ang="0">
                  <a:pos x="T2" y="0"/>
                </a:cxn>
              </a:cxnLst>
              <a:rect l="0" t="0" r="r" b="b"/>
              <a:pathLst>
                <a:path w="114">
                  <a:moveTo>
                    <a:pt x="0" y="0"/>
                  </a:moveTo>
                  <a:lnTo>
                    <a:pt x="0" y="0"/>
                  </a:lnTo>
                  <a:lnTo>
                    <a:pt x="114"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22" name="Freeform 118">
              <a:extLst>
                <a:ext uri="{FF2B5EF4-FFF2-40B4-BE49-F238E27FC236}">
                  <a16:creationId xmlns:a16="http://schemas.microsoft.com/office/drawing/2014/main" id="{097B1D37-912C-4059-9979-8A0316F74B36}"/>
                </a:ext>
              </a:extLst>
            </p:cNvPr>
            <p:cNvSpPr>
              <a:spLocks noEditPoints="1"/>
            </p:cNvSpPr>
            <p:nvPr/>
          </p:nvSpPr>
          <p:spPr bwMode="auto">
            <a:xfrm>
              <a:off x="7250" y="2930"/>
              <a:ext cx="126" cy="94"/>
            </a:xfrm>
            <a:custGeom>
              <a:avLst/>
              <a:gdLst>
                <a:gd name="T0" fmla="*/ 0 w 88"/>
                <a:gd name="T1" fmla="*/ 0 h 65"/>
                <a:gd name="T2" fmla="*/ 0 w 88"/>
                <a:gd name="T3" fmla="*/ 0 h 65"/>
                <a:gd name="T4" fmla="*/ 88 w 88"/>
                <a:gd name="T5" fmla="*/ 33 h 65"/>
                <a:gd name="T6" fmla="*/ 0 w 88"/>
                <a:gd name="T7" fmla="*/ 65 h 65"/>
                <a:gd name="T8" fmla="*/ 0 w 88"/>
                <a:gd name="T9" fmla="*/ 0 h 65"/>
                <a:gd name="T10" fmla="*/ 0 w 88"/>
                <a:gd name="T11" fmla="*/ 0 h 65"/>
                <a:gd name="T12" fmla="*/ 0 w 88"/>
                <a:gd name="T13" fmla="*/ 0 h 65"/>
                <a:gd name="T14" fmla="*/ 0 w 88"/>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65">
                  <a:moveTo>
                    <a:pt x="0" y="0"/>
                  </a:moveTo>
                  <a:lnTo>
                    <a:pt x="0" y="0"/>
                  </a:lnTo>
                  <a:lnTo>
                    <a:pt x="88"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3" name="Freeform 119">
              <a:extLst>
                <a:ext uri="{FF2B5EF4-FFF2-40B4-BE49-F238E27FC236}">
                  <a16:creationId xmlns:a16="http://schemas.microsoft.com/office/drawing/2014/main" id="{C46AE4C0-C254-432F-9E82-F5A5095432C9}"/>
                </a:ext>
              </a:extLst>
            </p:cNvPr>
            <p:cNvSpPr>
              <a:spLocks noEditPoints="1"/>
            </p:cNvSpPr>
            <p:nvPr/>
          </p:nvSpPr>
          <p:spPr bwMode="auto">
            <a:xfrm>
              <a:off x="7250" y="2930"/>
              <a:ext cx="126" cy="94"/>
            </a:xfrm>
            <a:custGeom>
              <a:avLst/>
              <a:gdLst>
                <a:gd name="T0" fmla="*/ 0 w 88"/>
                <a:gd name="T1" fmla="*/ 0 h 65"/>
                <a:gd name="T2" fmla="*/ 0 w 88"/>
                <a:gd name="T3" fmla="*/ 0 h 65"/>
                <a:gd name="T4" fmla="*/ 88 w 88"/>
                <a:gd name="T5" fmla="*/ 33 h 65"/>
                <a:gd name="T6" fmla="*/ 0 w 88"/>
                <a:gd name="T7" fmla="*/ 65 h 65"/>
                <a:gd name="T8" fmla="*/ 0 w 88"/>
                <a:gd name="T9" fmla="*/ 0 h 65"/>
                <a:gd name="T10" fmla="*/ 0 w 88"/>
                <a:gd name="T11" fmla="*/ 0 h 65"/>
                <a:gd name="T12" fmla="*/ 0 w 88"/>
                <a:gd name="T13" fmla="*/ 0 h 65"/>
                <a:gd name="T14" fmla="*/ 0 w 88"/>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65">
                  <a:moveTo>
                    <a:pt x="0" y="0"/>
                  </a:moveTo>
                  <a:lnTo>
                    <a:pt x="0" y="0"/>
                  </a:lnTo>
                  <a:lnTo>
                    <a:pt x="88"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24" name="Freeform 120">
              <a:extLst>
                <a:ext uri="{FF2B5EF4-FFF2-40B4-BE49-F238E27FC236}">
                  <a16:creationId xmlns:a16="http://schemas.microsoft.com/office/drawing/2014/main" id="{EEADA5A6-FA3A-422D-A742-9606D59CB028}"/>
                </a:ext>
              </a:extLst>
            </p:cNvPr>
            <p:cNvSpPr>
              <a:spLocks/>
            </p:cNvSpPr>
            <p:nvPr/>
          </p:nvSpPr>
          <p:spPr bwMode="auto">
            <a:xfrm>
              <a:off x="1670" y="3818"/>
              <a:ext cx="95" cy="146"/>
            </a:xfrm>
            <a:custGeom>
              <a:avLst/>
              <a:gdLst>
                <a:gd name="T0" fmla="*/ 0 w 66"/>
                <a:gd name="T1" fmla="*/ 0 h 101"/>
                <a:gd name="T2" fmla="*/ 0 w 66"/>
                <a:gd name="T3" fmla="*/ 0 h 101"/>
                <a:gd name="T4" fmla="*/ 64 w 66"/>
                <a:gd name="T5" fmla="*/ 0 h 101"/>
                <a:gd name="T6" fmla="*/ 64 w 66"/>
                <a:gd name="T7" fmla="*/ 12 h 101"/>
                <a:gd name="T8" fmla="*/ 14 w 66"/>
                <a:gd name="T9" fmla="*/ 12 h 101"/>
                <a:gd name="T10" fmla="*/ 14 w 66"/>
                <a:gd name="T11" fmla="*/ 42 h 101"/>
                <a:gd name="T12" fmla="*/ 62 w 66"/>
                <a:gd name="T13" fmla="*/ 42 h 101"/>
                <a:gd name="T14" fmla="*/ 62 w 66"/>
                <a:gd name="T15" fmla="*/ 53 h 101"/>
                <a:gd name="T16" fmla="*/ 14 w 66"/>
                <a:gd name="T17" fmla="*/ 53 h 101"/>
                <a:gd name="T18" fmla="*/ 14 w 66"/>
                <a:gd name="T19" fmla="*/ 90 h 101"/>
                <a:gd name="T20" fmla="*/ 66 w 66"/>
                <a:gd name="T21" fmla="*/ 90 h 101"/>
                <a:gd name="T22" fmla="*/ 66 w 66"/>
                <a:gd name="T23" fmla="*/ 101 h 101"/>
                <a:gd name="T24" fmla="*/ 0 w 66"/>
                <a:gd name="T25" fmla="*/ 101 h 101"/>
                <a:gd name="T26" fmla="*/ 0 w 66"/>
                <a:gd name="T2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101">
                  <a:moveTo>
                    <a:pt x="0" y="0"/>
                  </a:moveTo>
                  <a:lnTo>
                    <a:pt x="0" y="0"/>
                  </a:lnTo>
                  <a:lnTo>
                    <a:pt x="64" y="0"/>
                  </a:lnTo>
                  <a:lnTo>
                    <a:pt x="64" y="12"/>
                  </a:lnTo>
                  <a:lnTo>
                    <a:pt x="14" y="12"/>
                  </a:lnTo>
                  <a:lnTo>
                    <a:pt x="14" y="42"/>
                  </a:lnTo>
                  <a:lnTo>
                    <a:pt x="62" y="42"/>
                  </a:lnTo>
                  <a:lnTo>
                    <a:pt x="62" y="53"/>
                  </a:lnTo>
                  <a:lnTo>
                    <a:pt x="14" y="53"/>
                  </a:lnTo>
                  <a:lnTo>
                    <a:pt x="14" y="90"/>
                  </a:lnTo>
                  <a:lnTo>
                    <a:pt x="66" y="90"/>
                  </a:lnTo>
                  <a:lnTo>
                    <a:pt x="66" y="101"/>
                  </a:lnTo>
                  <a:lnTo>
                    <a:pt x="0" y="101"/>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5" name="Freeform 121">
              <a:extLst>
                <a:ext uri="{FF2B5EF4-FFF2-40B4-BE49-F238E27FC236}">
                  <a16:creationId xmlns:a16="http://schemas.microsoft.com/office/drawing/2014/main" id="{680FD316-984C-4383-B922-E70B0F12D0E9}"/>
                </a:ext>
              </a:extLst>
            </p:cNvPr>
            <p:cNvSpPr>
              <a:spLocks noEditPoints="1"/>
            </p:cNvSpPr>
            <p:nvPr/>
          </p:nvSpPr>
          <p:spPr bwMode="auto">
            <a:xfrm>
              <a:off x="1789" y="3853"/>
              <a:ext cx="98" cy="153"/>
            </a:xfrm>
            <a:custGeom>
              <a:avLst/>
              <a:gdLst>
                <a:gd name="T0" fmla="*/ 55 w 68"/>
                <a:gd name="T1" fmla="*/ 38 h 106"/>
                <a:gd name="T2" fmla="*/ 55 w 68"/>
                <a:gd name="T3" fmla="*/ 38 h 106"/>
                <a:gd name="T4" fmla="*/ 50 w 68"/>
                <a:gd name="T5" fmla="*/ 17 h 106"/>
                <a:gd name="T6" fmla="*/ 34 w 68"/>
                <a:gd name="T7" fmla="*/ 10 h 106"/>
                <a:gd name="T8" fmla="*/ 18 w 68"/>
                <a:gd name="T9" fmla="*/ 17 h 106"/>
                <a:gd name="T10" fmla="*/ 13 w 68"/>
                <a:gd name="T11" fmla="*/ 38 h 106"/>
                <a:gd name="T12" fmla="*/ 18 w 68"/>
                <a:gd name="T13" fmla="*/ 59 h 106"/>
                <a:gd name="T14" fmla="*/ 34 w 68"/>
                <a:gd name="T15" fmla="*/ 67 h 106"/>
                <a:gd name="T16" fmla="*/ 50 w 68"/>
                <a:gd name="T17" fmla="*/ 59 h 106"/>
                <a:gd name="T18" fmla="*/ 55 w 68"/>
                <a:gd name="T19" fmla="*/ 38 h 106"/>
                <a:gd name="T20" fmla="*/ 55 w 68"/>
                <a:gd name="T21" fmla="*/ 38 h 106"/>
                <a:gd name="T22" fmla="*/ 68 w 68"/>
                <a:gd name="T23" fmla="*/ 68 h 106"/>
                <a:gd name="T24" fmla="*/ 68 w 68"/>
                <a:gd name="T25" fmla="*/ 68 h 106"/>
                <a:gd name="T26" fmla="*/ 59 w 68"/>
                <a:gd name="T27" fmla="*/ 97 h 106"/>
                <a:gd name="T28" fmla="*/ 33 w 68"/>
                <a:gd name="T29" fmla="*/ 106 h 106"/>
                <a:gd name="T30" fmla="*/ 20 w 68"/>
                <a:gd name="T31" fmla="*/ 105 h 106"/>
                <a:gd name="T32" fmla="*/ 9 w 68"/>
                <a:gd name="T33" fmla="*/ 102 h 106"/>
                <a:gd name="T34" fmla="*/ 9 w 68"/>
                <a:gd name="T35" fmla="*/ 90 h 106"/>
                <a:gd name="T36" fmla="*/ 20 w 68"/>
                <a:gd name="T37" fmla="*/ 95 h 106"/>
                <a:gd name="T38" fmla="*/ 31 w 68"/>
                <a:gd name="T39" fmla="*/ 96 h 106"/>
                <a:gd name="T40" fmla="*/ 49 w 68"/>
                <a:gd name="T41" fmla="*/ 90 h 106"/>
                <a:gd name="T42" fmla="*/ 55 w 68"/>
                <a:gd name="T43" fmla="*/ 70 h 106"/>
                <a:gd name="T44" fmla="*/ 55 w 68"/>
                <a:gd name="T45" fmla="*/ 64 h 106"/>
                <a:gd name="T46" fmla="*/ 45 w 68"/>
                <a:gd name="T47" fmla="*/ 74 h 106"/>
                <a:gd name="T48" fmla="*/ 31 w 68"/>
                <a:gd name="T49" fmla="*/ 77 h 106"/>
                <a:gd name="T50" fmla="*/ 8 w 68"/>
                <a:gd name="T51" fmla="*/ 67 h 106"/>
                <a:gd name="T52" fmla="*/ 0 w 68"/>
                <a:gd name="T53" fmla="*/ 38 h 106"/>
                <a:gd name="T54" fmla="*/ 8 w 68"/>
                <a:gd name="T55" fmla="*/ 10 h 106"/>
                <a:gd name="T56" fmla="*/ 31 w 68"/>
                <a:gd name="T57" fmla="*/ 0 h 106"/>
                <a:gd name="T58" fmla="*/ 45 w 68"/>
                <a:gd name="T59" fmla="*/ 3 h 106"/>
                <a:gd name="T60" fmla="*/ 55 w 68"/>
                <a:gd name="T61" fmla="*/ 13 h 106"/>
                <a:gd name="T62" fmla="*/ 55 w 68"/>
                <a:gd name="T63" fmla="*/ 1 h 106"/>
                <a:gd name="T64" fmla="*/ 68 w 68"/>
                <a:gd name="T65" fmla="*/ 1 h 106"/>
                <a:gd name="T66" fmla="*/ 68 w 68"/>
                <a:gd name="T67" fmla="*/ 6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6">
                  <a:moveTo>
                    <a:pt x="55" y="38"/>
                  </a:moveTo>
                  <a:lnTo>
                    <a:pt x="55" y="38"/>
                  </a:lnTo>
                  <a:cubicBezTo>
                    <a:pt x="55" y="29"/>
                    <a:pt x="53" y="22"/>
                    <a:pt x="50" y="17"/>
                  </a:cubicBezTo>
                  <a:cubicBezTo>
                    <a:pt x="46" y="12"/>
                    <a:pt x="41" y="10"/>
                    <a:pt x="34" y="10"/>
                  </a:cubicBezTo>
                  <a:cubicBezTo>
                    <a:pt x="27" y="10"/>
                    <a:pt x="22" y="12"/>
                    <a:pt x="18" y="17"/>
                  </a:cubicBezTo>
                  <a:cubicBezTo>
                    <a:pt x="14" y="22"/>
                    <a:pt x="13" y="29"/>
                    <a:pt x="13" y="38"/>
                  </a:cubicBezTo>
                  <a:cubicBezTo>
                    <a:pt x="13" y="47"/>
                    <a:pt x="14" y="54"/>
                    <a:pt x="18" y="59"/>
                  </a:cubicBezTo>
                  <a:cubicBezTo>
                    <a:pt x="22" y="64"/>
                    <a:pt x="27" y="67"/>
                    <a:pt x="34" y="67"/>
                  </a:cubicBezTo>
                  <a:cubicBezTo>
                    <a:pt x="41" y="67"/>
                    <a:pt x="46" y="64"/>
                    <a:pt x="50" y="59"/>
                  </a:cubicBezTo>
                  <a:cubicBezTo>
                    <a:pt x="53" y="54"/>
                    <a:pt x="55" y="47"/>
                    <a:pt x="55" y="38"/>
                  </a:cubicBezTo>
                  <a:lnTo>
                    <a:pt x="55" y="38"/>
                  </a:lnTo>
                  <a:close/>
                  <a:moveTo>
                    <a:pt x="68" y="68"/>
                  </a:moveTo>
                  <a:lnTo>
                    <a:pt x="68" y="68"/>
                  </a:lnTo>
                  <a:cubicBezTo>
                    <a:pt x="68" y="81"/>
                    <a:pt x="65" y="91"/>
                    <a:pt x="59" y="97"/>
                  </a:cubicBezTo>
                  <a:cubicBezTo>
                    <a:pt x="53" y="103"/>
                    <a:pt x="44" y="106"/>
                    <a:pt x="33" y="106"/>
                  </a:cubicBezTo>
                  <a:cubicBezTo>
                    <a:pt x="28" y="106"/>
                    <a:pt x="24" y="106"/>
                    <a:pt x="20" y="105"/>
                  </a:cubicBezTo>
                  <a:cubicBezTo>
                    <a:pt x="16" y="105"/>
                    <a:pt x="13" y="104"/>
                    <a:pt x="9" y="102"/>
                  </a:cubicBezTo>
                  <a:lnTo>
                    <a:pt x="9" y="90"/>
                  </a:lnTo>
                  <a:cubicBezTo>
                    <a:pt x="13" y="92"/>
                    <a:pt x="16" y="94"/>
                    <a:pt x="20" y="95"/>
                  </a:cubicBezTo>
                  <a:cubicBezTo>
                    <a:pt x="23" y="95"/>
                    <a:pt x="27" y="96"/>
                    <a:pt x="31" y="96"/>
                  </a:cubicBezTo>
                  <a:cubicBezTo>
                    <a:pt x="39" y="96"/>
                    <a:pt x="45" y="94"/>
                    <a:pt x="49" y="90"/>
                  </a:cubicBezTo>
                  <a:cubicBezTo>
                    <a:pt x="53" y="85"/>
                    <a:pt x="55" y="79"/>
                    <a:pt x="55" y="70"/>
                  </a:cubicBezTo>
                  <a:lnTo>
                    <a:pt x="55" y="64"/>
                  </a:lnTo>
                  <a:cubicBezTo>
                    <a:pt x="53" y="68"/>
                    <a:pt x="49" y="72"/>
                    <a:pt x="45" y="74"/>
                  </a:cubicBezTo>
                  <a:cubicBezTo>
                    <a:pt x="41" y="76"/>
                    <a:pt x="36" y="77"/>
                    <a:pt x="31" y="77"/>
                  </a:cubicBezTo>
                  <a:cubicBezTo>
                    <a:pt x="21" y="77"/>
                    <a:pt x="14" y="74"/>
                    <a:pt x="8" y="67"/>
                  </a:cubicBezTo>
                  <a:cubicBezTo>
                    <a:pt x="3" y="60"/>
                    <a:pt x="0" y="50"/>
                    <a:pt x="0" y="38"/>
                  </a:cubicBezTo>
                  <a:cubicBezTo>
                    <a:pt x="0" y="27"/>
                    <a:pt x="3" y="17"/>
                    <a:pt x="8" y="10"/>
                  </a:cubicBezTo>
                  <a:cubicBezTo>
                    <a:pt x="14" y="3"/>
                    <a:pt x="21" y="0"/>
                    <a:pt x="31" y="0"/>
                  </a:cubicBezTo>
                  <a:cubicBezTo>
                    <a:pt x="36" y="0"/>
                    <a:pt x="41" y="1"/>
                    <a:pt x="45" y="3"/>
                  </a:cubicBezTo>
                  <a:cubicBezTo>
                    <a:pt x="49" y="5"/>
                    <a:pt x="53" y="8"/>
                    <a:pt x="55" y="13"/>
                  </a:cubicBezTo>
                  <a:lnTo>
                    <a:pt x="55" y="1"/>
                  </a:lnTo>
                  <a:lnTo>
                    <a:pt x="68" y="1"/>
                  </a:lnTo>
                  <a:lnTo>
                    <a:pt x="68" y="68"/>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6" name="Freeform 122">
              <a:extLst>
                <a:ext uri="{FF2B5EF4-FFF2-40B4-BE49-F238E27FC236}">
                  <a16:creationId xmlns:a16="http://schemas.microsoft.com/office/drawing/2014/main" id="{6EB65293-55EF-40B1-8B22-24D44BC8C0AD}"/>
                </a:ext>
              </a:extLst>
            </p:cNvPr>
            <p:cNvSpPr>
              <a:spLocks/>
            </p:cNvSpPr>
            <p:nvPr/>
          </p:nvSpPr>
          <p:spPr bwMode="auto">
            <a:xfrm>
              <a:off x="1922" y="3853"/>
              <a:ext cx="65" cy="111"/>
            </a:xfrm>
            <a:custGeom>
              <a:avLst/>
              <a:gdLst>
                <a:gd name="T0" fmla="*/ 45 w 45"/>
                <a:gd name="T1" fmla="*/ 13 h 77"/>
                <a:gd name="T2" fmla="*/ 45 w 45"/>
                <a:gd name="T3" fmla="*/ 13 h 77"/>
                <a:gd name="T4" fmla="*/ 40 w 45"/>
                <a:gd name="T5" fmla="*/ 11 h 77"/>
                <a:gd name="T6" fmla="*/ 35 w 45"/>
                <a:gd name="T7" fmla="*/ 11 h 77"/>
                <a:gd name="T8" fmla="*/ 19 w 45"/>
                <a:gd name="T9" fmla="*/ 18 h 77"/>
                <a:gd name="T10" fmla="*/ 13 w 45"/>
                <a:gd name="T11" fmla="*/ 37 h 77"/>
                <a:gd name="T12" fmla="*/ 13 w 45"/>
                <a:gd name="T13" fmla="*/ 77 h 77"/>
                <a:gd name="T14" fmla="*/ 0 w 45"/>
                <a:gd name="T15" fmla="*/ 77 h 77"/>
                <a:gd name="T16" fmla="*/ 0 w 45"/>
                <a:gd name="T17" fmla="*/ 1 h 77"/>
                <a:gd name="T18" fmla="*/ 13 w 45"/>
                <a:gd name="T19" fmla="*/ 1 h 77"/>
                <a:gd name="T20" fmla="*/ 13 w 45"/>
                <a:gd name="T21" fmla="*/ 13 h 77"/>
                <a:gd name="T22" fmla="*/ 23 w 45"/>
                <a:gd name="T23" fmla="*/ 3 h 77"/>
                <a:gd name="T24" fmla="*/ 39 w 45"/>
                <a:gd name="T25" fmla="*/ 0 h 77"/>
                <a:gd name="T26" fmla="*/ 41 w 45"/>
                <a:gd name="T27" fmla="*/ 0 h 77"/>
                <a:gd name="T28" fmla="*/ 45 w 45"/>
                <a:gd name="T29" fmla="*/ 0 h 77"/>
                <a:gd name="T30" fmla="*/ 45 w 45"/>
                <a:gd name="T31" fmla="*/ 1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7">
                  <a:moveTo>
                    <a:pt x="45" y="13"/>
                  </a:moveTo>
                  <a:lnTo>
                    <a:pt x="45" y="13"/>
                  </a:lnTo>
                  <a:cubicBezTo>
                    <a:pt x="44" y="12"/>
                    <a:pt x="42" y="12"/>
                    <a:pt x="40" y="11"/>
                  </a:cubicBezTo>
                  <a:cubicBezTo>
                    <a:pt x="39" y="11"/>
                    <a:pt x="37" y="11"/>
                    <a:pt x="35" y="11"/>
                  </a:cubicBezTo>
                  <a:cubicBezTo>
                    <a:pt x="28" y="11"/>
                    <a:pt x="22" y="13"/>
                    <a:pt x="19" y="18"/>
                  </a:cubicBezTo>
                  <a:cubicBezTo>
                    <a:pt x="15" y="22"/>
                    <a:pt x="13" y="29"/>
                    <a:pt x="13" y="37"/>
                  </a:cubicBezTo>
                  <a:lnTo>
                    <a:pt x="13" y="77"/>
                  </a:lnTo>
                  <a:lnTo>
                    <a:pt x="0" y="77"/>
                  </a:lnTo>
                  <a:lnTo>
                    <a:pt x="0" y="1"/>
                  </a:lnTo>
                  <a:lnTo>
                    <a:pt x="13" y="1"/>
                  </a:lnTo>
                  <a:lnTo>
                    <a:pt x="13" y="13"/>
                  </a:lnTo>
                  <a:cubicBezTo>
                    <a:pt x="16" y="9"/>
                    <a:pt x="19" y="5"/>
                    <a:pt x="23" y="3"/>
                  </a:cubicBezTo>
                  <a:cubicBezTo>
                    <a:pt x="27" y="1"/>
                    <a:pt x="33" y="0"/>
                    <a:pt x="39" y="0"/>
                  </a:cubicBezTo>
                  <a:cubicBezTo>
                    <a:pt x="39" y="0"/>
                    <a:pt x="40" y="0"/>
                    <a:pt x="41" y="0"/>
                  </a:cubicBezTo>
                  <a:cubicBezTo>
                    <a:pt x="42" y="0"/>
                    <a:pt x="44" y="0"/>
                    <a:pt x="45" y="0"/>
                  </a:cubicBezTo>
                  <a:lnTo>
                    <a:pt x="45"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7" name="Freeform 123">
              <a:extLst>
                <a:ext uri="{FF2B5EF4-FFF2-40B4-BE49-F238E27FC236}">
                  <a16:creationId xmlns:a16="http://schemas.microsoft.com/office/drawing/2014/main" id="{39BF827B-EA62-4E76-AA44-931958618244}"/>
                </a:ext>
              </a:extLst>
            </p:cNvPr>
            <p:cNvSpPr>
              <a:spLocks noEditPoints="1"/>
            </p:cNvSpPr>
            <p:nvPr/>
          </p:nvSpPr>
          <p:spPr bwMode="auto">
            <a:xfrm>
              <a:off x="1994" y="3853"/>
              <a:ext cx="102" cy="114"/>
            </a:xfrm>
            <a:custGeom>
              <a:avLst/>
              <a:gdLst>
                <a:gd name="T0" fmla="*/ 71 w 71"/>
                <a:gd name="T1" fmla="*/ 36 h 79"/>
                <a:gd name="T2" fmla="*/ 71 w 71"/>
                <a:gd name="T3" fmla="*/ 36 h 79"/>
                <a:gd name="T4" fmla="*/ 71 w 71"/>
                <a:gd name="T5" fmla="*/ 42 h 79"/>
                <a:gd name="T6" fmla="*/ 13 w 71"/>
                <a:gd name="T7" fmla="*/ 42 h 79"/>
                <a:gd name="T8" fmla="*/ 21 w 71"/>
                <a:gd name="T9" fmla="*/ 62 h 79"/>
                <a:gd name="T10" fmla="*/ 40 w 71"/>
                <a:gd name="T11" fmla="*/ 69 h 79"/>
                <a:gd name="T12" fmla="*/ 54 w 71"/>
                <a:gd name="T13" fmla="*/ 67 h 79"/>
                <a:gd name="T14" fmla="*/ 68 w 71"/>
                <a:gd name="T15" fmla="*/ 62 h 79"/>
                <a:gd name="T16" fmla="*/ 68 w 71"/>
                <a:gd name="T17" fmla="*/ 74 h 79"/>
                <a:gd name="T18" fmla="*/ 54 w 71"/>
                <a:gd name="T19" fmla="*/ 78 h 79"/>
                <a:gd name="T20" fmla="*/ 40 w 71"/>
                <a:gd name="T21" fmla="*/ 79 h 79"/>
                <a:gd name="T22" fmla="*/ 11 w 71"/>
                <a:gd name="T23" fmla="*/ 69 h 79"/>
                <a:gd name="T24" fmla="*/ 0 w 71"/>
                <a:gd name="T25" fmla="*/ 40 h 79"/>
                <a:gd name="T26" fmla="*/ 10 w 71"/>
                <a:gd name="T27" fmla="*/ 11 h 79"/>
                <a:gd name="T28" fmla="*/ 37 w 71"/>
                <a:gd name="T29" fmla="*/ 0 h 79"/>
                <a:gd name="T30" fmla="*/ 62 w 71"/>
                <a:gd name="T31" fmla="*/ 9 h 79"/>
                <a:gd name="T32" fmla="*/ 71 w 71"/>
                <a:gd name="T33" fmla="*/ 36 h 79"/>
                <a:gd name="T34" fmla="*/ 71 w 71"/>
                <a:gd name="T35" fmla="*/ 36 h 79"/>
                <a:gd name="T36" fmla="*/ 58 w 71"/>
                <a:gd name="T37" fmla="*/ 33 h 79"/>
                <a:gd name="T38" fmla="*/ 58 w 71"/>
                <a:gd name="T39" fmla="*/ 33 h 79"/>
                <a:gd name="T40" fmla="*/ 52 w 71"/>
                <a:gd name="T41" fmla="*/ 16 h 79"/>
                <a:gd name="T42" fmla="*/ 38 w 71"/>
                <a:gd name="T43" fmla="*/ 10 h 79"/>
                <a:gd name="T44" fmla="*/ 21 w 71"/>
                <a:gd name="T45" fmla="*/ 16 h 79"/>
                <a:gd name="T46" fmla="*/ 14 w 71"/>
                <a:gd name="T47" fmla="*/ 33 h 79"/>
                <a:gd name="T48" fmla="*/ 58 w 71"/>
                <a:gd name="T49" fmla="*/ 3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79">
                  <a:moveTo>
                    <a:pt x="71" y="36"/>
                  </a:moveTo>
                  <a:lnTo>
                    <a:pt x="71" y="36"/>
                  </a:lnTo>
                  <a:lnTo>
                    <a:pt x="71" y="42"/>
                  </a:lnTo>
                  <a:lnTo>
                    <a:pt x="13" y="42"/>
                  </a:lnTo>
                  <a:cubicBezTo>
                    <a:pt x="14" y="51"/>
                    <a:pt x="16" y="58"/>
                    <a:pt x="21" y="62"/>
                  </a:cubicBezTo>
                  <a:cubicBezTo>
                    <a:pt x="26" y="67"/>
                    <a:pt x="32" y="69"/>
                    <a:pt x="40" y="69"/>
                  </a:cubicBezTo>
                  <a:cubicBezTo>
                    <a:pt x="45" y="69"/>
                    <a:pt x="50" y="68"/>
                    <a:pt x="54" y="67"/>
                  </a:cubicBezTo>
                  <a:cubicBezTo>
                    <a:pt x="59" y="66"/>
                    <a:pt x="63" y="64"/>
                    <a:pt x="68" y="62"/>
                  </a:cubicBezTo>
                  <a:lnTo>
                    <a:pt x="68" y="74"/>
                  </a:lnTo>
                  <a:cubicBezTo>
                    <a:pt x="63" y="75"/>
                    <a:pt x="59" y="77"/>
                    <a:pt x="54" y="78"/>
                  </a:cubicBezTo>
                  <a:cubicBezTo>
                    <a:pt x="49" y="79"/>
                    <a:pt x="44" y="79"/>
                    <a:pt x="40" y="79"/>
                  </a:cubicBezTo>
                  <a:cubicBezTo>
                    <a:pt x="27" y="79"/>
                    <a:pt x="18" y="76"/>
                    <a:pt x="11" y="69"/>
                  </a:cubicBezTo>
                  <a:cubicBezTo>
                    <a:pt x="4" y="62"/>
                    <a:pt x="0" y="52"/>
                    <a:pt x="0" y="40"/>
                  </a:cubicBezTo>
                  <a:cubicBezTo>
                    <a:pt x="0" y="28"/>
                    <a:pt x="4" y="18"/>
                    <a:pt x="10" y="11"/>
                  </a:cubicBezTo>
                  <a:cubicBezTo>
                    <a:pt x="17" y="3"/>
                    <a:pt x="26" y="0"/>
                    <a:pt x="37" y="0"/>
                  </a:cubicBezTo>
                  <a:cubicBezTo>
                    <a:pt x="48" y="0"/>
                    <a:pt x="56" y="3"/>
                    <a:pt x="62" y="9"/>
                  </a:cubicBezTo>
                  <a:cubicBezTo>
                    <a:pt x="68" y="16"/>
                    <a:pt x="71" y="25"/>
                    <a:pt x="71" y="36"/>
                  </a:cubicBezTo>
                  <a:lnTo>
                    <a:pt x="71" y="36"/>
                  </a:lnTo>
                  <a:close/>
                  <a:moveTo>
                    <a:pt x="58" y="33"/>
                  </a:moveTo>
                  <a:lnTo>
                    <a:pt x="58" y="33"/>
                  </a:lnTo>
                  <a:cubicBezTo>
                    <a:pt x="58" y="26"/>
                    <a:pt x="56" y="20"/>
                    <a:pt x="52" y="16"/>
                  </a:cubicBezTo>
                  <a:cubicBezTo>
                    <a:pt x="49" y="12"/>
                    <a:pt x="44" y="10"/>
                    <a:pt x="38" y="10"/>
                  </a:cubicBezTo>
                  <a:cubicBezTo>
                    <a:pt x="31" y="10"/>
                    <a:pt x="25" y="12"/>
                    <a:pt x="21" y="16"/>
                  </a:cubicBezTo>
                  <a:cubicBezTo>
                    <a:pt x="17" y="20"/>
                    <a:pt x="14" y="26"/>
                    <a:pt x="14"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8" name="Freeform 124">
              <a:extLst>
                <a:ext uri="{FF2B5EF4-FFF2-40B4-BE49-F238E27FC236}">
                  <a16:creationId xmlns:a16="http://schemas.microsoft.com/office/drawing/2014/main" id="{5594EE90-C476-442C-B754-9CB7AD935F25}"/>
                </a:ext>
              </a:extLst>
            </p:cNvPr>
            <p:cNvSpPr>
              <a:spLocks/>
            </p:cNvSpPr>
            <p:nvPr/>
          </p:nvSpPr>
          <p:spPr bwMode="auto">
            <a:xfrm>
              <a:off x="2118" y="3853"/>
              <a:ext cx="83" cy="114"/>
            </a:xfrm>
            <a:custGeom>
              <a:avLst/>
              <a:gdLst>
                <a:gd name="T0" fmla="*/ 54 w 58"/>
                <a:gd name="T1" fmla="*/ 4 h 79"/>
                <a:gd name="T2" fmla="*/ 54 w 58"/>
                <a:gd name="T3" fmla="*/ 4 h 79"/>
                <a:gd name="T4" fmla="*/ 54 w 58"/>
                <a:gd name="T5" fmla="*/ 15 h 79"/>
                <a:gd name="T6" fmla="*/ 43 w 58"/>
                <a:gd name="T7" fmla="*/ 11 h 79"/>
                <a:gd name="T8" fmla="*/ 31 w 58"/>
                <a:gd name="T9" fmla="*/ 10 h 79"/>
                <a:gd name="T10" fmla="*/ 17 w 58"/>
                <a:gd name="T11" fmla="*/ 13 h 79"/>
                <a:gd name="T12" fmla="*/ 13 w 58"/>
                <a:gd name="T13" fmla="*/ 21 h 79"/>
                <a:gd name="T14" fmla="*/ 16 w 58"/>
                <a:gd name="T15" fmla="*/ 28 h 79"/>
                <a:gd name="T16" fmla="*/ 29 w 58"/>
                <a:gd name="T17" fmla="*/ 33 h 79"/>
                <a:gd name="T18" fmla="*/ 34 w 58"/>
                <a:gd name="T19" fmla="*/ 34 h 79"/>
                <a:gd name="T20" fmla="*/ 53 w 58"/>
                <a:gd name="T21" fmla="*/ 42 h 79"/>
                <a:gd name="T22" fmla="*/ 58 w 58"/>
                <a:gd name="T23" fmla="*/ 56 h 79"/>
                <a:gd name="T24" fmla="*/ 50 w 58"/>
                <a:gd name="T25" fmla="*/ 73 h 79"/>
                <a:gd name="T26" fmla="*/ 27 w 58"/>
                <a:gd name="T27" fmla="*/ 79 h 79"/>
                <a:gd name="T28" fmla="*/ 14 w 58"/>
                <a:gd name="T29" fmla="*/ 78 h 79"/>
                <a:gd name="T30" fmla="*/ 0 w 58"/>
                <a:gd name="T31" fmla="*/ 75 h 79"/>
                <a:gd name="T32" fmla="*/ 0 w 58"/>
                <a:gd name="T33" fmla="*/ 62 h 79"/>
                <a:gd name="T34" fmla="*/ 14 w 58"/>
                <a:gd name="T35" fmla="*/ 67 h 79"/>
                <a:gd name="T36" fmla="*/ 27 w 58"/>
                <a:gd name="T37" fmla="*/ 69 h 79"/>
                <a:gd name="T38" fmla="*/ 41 w 58"/>
                <a:gd name="T39" fmla="*/ 66 h 79"/>
                <a:gd name="T40" fmla="*/ 45 w 58"/>
                <a:gd name="T41" fmla="*/ 57 h 79"/>
                <a:gd name="T42" fmla="*/ 42 w 58"/>
                <a:gd name="T43" fmla="*/ 50 h 79"/>
                <a:gd name="T44" fmla="*/ 27 w 58"/>
                <a:gd name="T45" fmla="*/ 44 h 79"/>
                <a:gd name="T46" fmla="*/ 23 w 58"/>
                <a:gd name="T47" fmla="*/ 43 h 79"/>
                <a:gd name="T48" fmla="*/ 6 w 58"/>
                <a:gd name="T49" fmla="*/ 36 h 79"/>
                <a:gd name="T50" fmla="*/ 1 w 58"/>
                <a:gd name="T51" fmla="*/ 22 h 79"/>
                <a:gd name="T52" fmla="*/ 8 w 58"/>
                <a:gd name="T53" fmla="*/ 5 h 79"/>
                <a:gd name="T54" fmla="*/ 30 w 58"/>
                <a:gd name="T55" fmla="*/ 0 h 79"/>
                <a:gd name="T56" fmla="*/ 43 w 58"/>
                <a:gd name="T57" fmla="*/ 1 h 79"/>
                <a:gd name="T58" fmla="*/ 54 w 58"/>
                <a:gd name="T59" fmla="*/ 4 h 79"/>
                <a:gd name="T60" fmla="*/ 54 w 58"/>
                <a:gd name="T61"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79">
                  <a:moveTo>
                    <a:pt x="54" y="4"/>
                  </a:moveTo>
                  <a:lnTo>
                    <a:pt x="54" y="4"/>
                  </a:lnTo>
                  <a:lnTo>
                    <a:pt x="54" y="15"/>
                  </a:lnTo>
                  <a:cubicBezTo>
                    <a:pt x="51" y="14"/>
                    <a:pt x="47" y="12"/>
                    <a:pt x="43" y="11"/>
                  </a:cubicBezTo>
                  <a:cubicBezTo>
                    <a:pt x="39" y="10"/>
                    <a:pt x="35" y="10"/>
                    <a:pt x="31" y="10"/>
                  </a:cubicBezTo>
                  <a:cubicBezTo>
                    <a:pt x="25" y="10"/>
                    <a:pt x="21" y="11"/>
                    <a:pt x="17" y="13"/>
                  </a:cubicBezTo>
                  <a:cubicBezTo>
                    <a:pt x="14" y="15"/>
                    <a:pt x="13" y="18"/>
                    <a:pt x="13" y="21"/>
                  </a:cubicBezTo>
                  <a:cubicBezTo>
                    <a:pt x="13" y="24"/>
                    <a:pt x="14" y="27"/>
                    <a:pt x="16" y="28"/>
                  </a:cubicBezTo>
                  <a:cubicBezTo>
                    <a:pt x="18" y="30"/>
                    <a:pt x="23" y="31"/>
                    <a:pt x="29" y="33"/>
                  </a:cubicBezTo>
                  <a:lnTo>
                    <a:pt x="34" y="34"/>
                  </a:lnTo>
                  <a:cubicBezTo>
                    <a:pt x="43" y="36"/>
                    <a:pt x="49" y="38"/>
                    <a:pt x="53" y="42"/>
                  </a:cubicBezTo>
                  <a:cubicBezTo>
                    <a:pt x="56" y="45"/>
                    <a:pt x="58" y="50"/>
                    <a:pt x="58" y="56"/>
                  </a:cubicBezTo>
                  <a:cubicBezTo>
                    <a:pt x="58" y="63"/>
                    <a:pt x="55" y="69"/>
                    <a:pt x="50" y="73"/>
                  </a:cubicBezTo>
                  <a:cubicBezTo>
                    <a:pt x="44" y="77"/>
                    <a:pt x="37" y="79"/>
                    <a:pt x="27" y="79"/>
                  </a:cubicBezTo>
                  <a:cubicBezTo>
                    <a:pt x="23" y="79"/>
                    <a:pt x="19" y="79"/>
                    <a:pt x="14" y="78"/>
                  </a:cubicBezTo>
                  <a:cubicBezTo>
                    <a:pt x="10" y="77"/>
                    <a:pt x="5" y="76"/>
                    <a:pt x="0" y="75"/>
                  </a:cubicBezTo>
                  <a:lnTo>
                    <a:pt x="0" y="62"/>
                  </a:lnTo>
                  <a:cubicBezTo>
                    <a:pt x="5" y="64"/>
                    <a:pt x="9" y="66"/>
                    <a:pt x="14" y="67"/>
                  </a:cubicBezTo>
                  <a:cubicBezTo>
                    <a:pt x="18" y="68"/>
                    <a:pt x="23" y="69"/>
                    <a:pt x="27" y="69"/>
                  </a:cubicBezTo>
                  <a:cubicBezTo>
                    <a:pt x="33" y="69"/>
                    <a:pt x="38" y="68"/>
                    <a:pt x="41" y="66"/>
                  </a:cubicBezTo>
                  <a:cubicBezTo>
                    <a:pt x="44" y="64"/>
                    <a:pt x="45" y="61"/>
                    <a:pt x="45" y="57"/>
                  </a:cubicBezTo>
                  <a:cubicBezTo>
                    <a:pt x="45" y="54"/>
                    <a:pt x="44" y="51"/>
                    <a:pt x="42" y="50"/>
                  </a:cubicBezTo>
                  <a:cubicBezTo>
                    <a:pt x="40" y="48"/>
                    <a:pt x="35" y="46"/>
                    <a:pt x="27" y="44"/>
                  </a:cubicBezTo>
                  <a:lnTo>
                    <a:pt x="23" y="43"/>
                  </a:lnTo>
                  <a:cubicBezTo>
                    <a:pt x="15" y="42"/>
                    <a:pt x="9" y="39"/>
                    <a:pt x="6" y="36"/>
                  </a:cubicBezTo>
                  <a:cubicBezTo>
                    <a:pt x="2" y="32"/>
                    <a:pt x="1" y="28"/>
                    <a:pt x="1" y="22"/>
                  </a:cubicBezTo>
                  <a:cubicBezTo>
                    <a:pt x="1" y="15"/>
                    <a:pt x="3" y="9"/>
                    <a:pt x="8" y="5"/>
                  </a:cubicBezTo>
                  <a:cubicBezTo>
                    <a:pt x="13" y="1"/>
                    <a:pt x="21" y="0"/>
                    <a:pt x="30" y="0"/>
                  </a:cubicBezTo>
                  <a:cubicBezTo>
                    <a:pt x="35"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9" name="Freeform 125">
              <a:extLst>
                <a:ext uri="{FF2B5EF4-FFF2-40B4-BE49-F238E27FC236}">
                  <a16:creationId xmlns:a16="http://schemas.microsoft.com/office/drawing/2014/main" id="{354411EE-14FB-4D61-85CF-403A36E5A45A}"/>
                </a:ext>
              </a:extLst>
            </p:cNvPr>
            <p:cNvSpPr>
              <a:spLocks/>
            </p:cNvSpPr>
            <p:nvPr/>
          </p:nvSpPr>
          <p:spPr bwMode="auto">
            <a:xfrm>
              <a:off x="2222" y="3853"/>
              <a:ext cx="83" cy="114"/>
            </a:xfrm>
            <a:custGeom>
              <a:avLst/>
              <a:gdLst>
                <a:gd name="T0" fmla="*/ 54 w 58"/>
                <a:gd name="T1" fmla="*/ 4 h 79"/>
                <a:gd name="T2" fmla="*/ 54 w 58"/>
                <a:gd name="T3" fmla="*/ 4 h 79"/>
                <a:gd name="T4" fmla="*/ 54 w 58"/>
                <a:gd name="T5" fmla="*/ 15 h 79"/>
                <a:gd name="T6" fmla="*/ 43 w 58"/>
                <a:gd name="T7" fmla="*/ 11 h 79"/>
                <a:gd name="T8" fmla="*/ 31 w 58"/>
                <a:gd name="T9" fmla="*/ 10 h 79"/>
                <a:gd name="T10" fmla="*/ 17 w 58"/>
                <a:gd name="T11" fmla="*/ 13 h 79"/>
                <a:gd name="T12" fmla="*/ 13 w 58"/>
                <a:gd name="T13" fmla="*/ 21 h 79"/>
                <a:gd name="T14" fmla="*/ 16 w 58"/>
                <a:gd name="T15" fmla="*/ 28 h 79"/>
                <a:gd name="T16" fmla="*/ 29 w 58"/>
                <a:gd name="T17" fmla="*/ 33 h 79"/>
                <a:gd name="T18" fmla="*/ 34 w 58"/>
                <a:gd name="T19" fmla="*/ 34 h 79"/>
                <a:gd name="T20" fmla="*/ 52 w 58"/>
                <a:gd name="T21" fmla="*/ 42 h 79"/>
                <a:gd name="T22" fmla="*/ 58 w 58"/>
                <a:gd name="T23" fmla="*/ 56 h 79"/>
                <a:gd name="T24" fmla="*/ 50 w 58"/>
                <a:gd name="T25" fmla="*/ 73 h 79"/>
                <a:gd name="T26" fmla="*/ 27 w 58"/>
                <a:gd name="T27" fmla="*/ 79 h 79"/>
                <a:gd name="T28" fmla="*/ 14 w 58"/>
                <a:gd name="T29" fmla="*/ 78 h 79"/>
                <a:gd name="T30" fmla="*/ 0 w 58"/>
                <a:gd name="T31" fmla="*/ 75 h 79"/>
                <a:gd name="T32" fmla="*/ 0 w 58"/>
                <a:gd name="T33" fmla="*/ 62 h 79"/>
                <a:gd name="T34" fmla="*/ 14 w 58"/>
                <a:gd name="T35" fmla="*/ 67 h 79"/>
                <a:gd name="T36" fmla="*/ 27 w 58"/>
                <a:gd name="T37" fmla="*/ 69 h 79"/>
                <a:gd name="T38" fmla="*/ 40 w 58"/>
                <a:gd name="T39" fmla="*/ 66 h 79"/>
                <a:gd name="T40" fmla="*/ 45 w 58"/>
                <a:gd name="T41" fmla="*/ 57 h 79"/>
                <a:gd name="T42" fmla="*/ 42 w 58"/>
                <a:gd name="T43" fmla="*/ 50 h 79"/>
                <a:gd name="T44" fmla="*/ 27 w 58"/>
                <a:gd name="T45" fmla="*/ 44 h 79"/>
                <a:gd name="T46" fmla="*/ 22 w 58"/>
                <a:gd name="T47" fmla="*/ 43 h 79"/>
                <a:gd name="T48" fmla="*/ 6 w 58"/>
                <a:gd name="T49" fmla="*/ 36 h 79"/>
                <a:gd name="T50" fmla="*/ 1 w 58"/>
                <a:gd name="T51" fmla="*/ 22 h 79"/>
                <a:gd name="T52" fmla="*/ 8 w 58"/>
                <a:gd name="T53" fmla="*/ 5 h 79"/>
                <a:gd name="T54" fmla="*/ 30 w 58"/>
                <a:gd name="T55" fmla="*/ 0 h 79"/>
                <a:gd name="T56" fmla="*/ 43 w 58"/>
                <a:gd name="T57" fmla="*/ 1 h 79"/>
                <a:gd name="T58" fmla="*/ 54 w 58"/>
                <a:gd name="T59" fmla="*/ 4 h 79"/>
                <a:gd name="T60" fmla="*/ 54 w 58"/>
                <a:gd name="T61"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79">
                  <a:moveTo>
                    <a:pt x="54" y="4"/>
                  </a:moveTo>
                  <a:lnTo>
                    <a:pt x="54" y="4"/>
                  </a:lnTo>
                  <a:lnTo>
                    <a:pt x="54" y="15"/>
                  </a:lnTo>
                  <a:cubicBezTo>
                    <a:pt x="50" y="14"/>
                    <a:pt x="47" y="12"/>
                    <a:pt x="43" y="11"/>
                  </a:cubicBezTo>
                  <a:cubicBezTo>
                    <a:pt x="39" y="10"/>
                    <a:pt x="35" y="10"/>
                    <a:pt x="31" y="10"/>
                  </a:cubicBezTo>
                  <a:cubicBezTo>
                    <a:pt x="25" y="10"/>
                    <a:pt x="20" y="11"/>
                    <a:pt x="17" y="13"/>
                  </a:cubicBezTo>
                  <a:cubicBezTo>
                    <a:pt x="14" y="15"/>
                    <a:pt x="13" y="18"/>
                    <a:pt x="13" y="21"/>
                  </a:cubicBezTo>
                  <a:cubicBezTo>
                    <a:pt x="13" y="24"/>
                    <a:pt x="14" y="27"/>
                    <a:pt x="16" y="28"/>
                  </a:cubicBezTo>
                  <a:cubicBezTo>
                    <a:pt x="18" y="30"/>
                    <a:pt x="23" y="31"/>
                    <a:pt x="29" y="33"/>
                  </a:cubicBezTo>
                  <a:lnTo>
                    <a:pt x="34" y="34"/>
                  </a:lnTo>
                  <a:cubicBezTo>
                    <a:pt x="42" y="36"/>
                    <a:pt x="49" y="38"/>
                    <a:pt x="52" y="42"/>
                  </a:cubicBezTo>
                  <a:cubicBezTo>
                    <a:pt x="56" y="45"/>
                    <a:pt x="58" y="50"/>
                    <a:pt x="58" y="56"/>
                  </a:cubicBezTo>
                  <a:cubicBezTo>
                    <a:pt x="58" y="63"/>
                    <a:pt x="55" y="69"/>
                    <a:pt x="50" y="73"/>
                  </a:cubicBezTo>
                  <a:cubicBezTo>
                    <a:pt x="44" y="77"/>
                    <a:pt x="36" y="79"/>
                    <a:pt x="27" y="79"/>
                  </a:cubicBezTo>
                  <a:cubicBezTo>
                    <a:pt x="23" y="79"/>
                    <a:pt x="18" y="79"/>
                    <a:pt x="14" y="78"/>
                  </a:cubicBezTo>
                  <a:cubicBezTo>
                    <a:pt x="9" y="77"/>
                    <a:pt x="5" y="76"/>
                    <a:pt x="0" y="75"/>
                  </a:cubicBezTo>
                  <a:lnTo>
                    <a:pt x="0" y="62"/>
                  </a:lnTo>
                  <a:cubicBezTo>
                    <a:pt x="5" y="64"/>
                    <a:pt x="9" y="66"/>
                    <a:pt x="14" y="67"/>
                  </a:cubicBezTo>
                  <a:cubicBezTo>
                    <a:pt x="18" y="68"/>
                    <a:pt x="23" y="69"/>
                    <a:pt x="27" y="69"/>
                  </a:cubicBezTo>
                  <a:cubicBezTo>
                    <a:pt x="33" y="69"/>
                    <a:pt x="37" y="68"/>
                    <a:pt x="40" y="66"/>
                  </a:cubicBezTo>
                  <a:cubicBezTo>
                    <a:pt x="44" y="64"/>
                    <a:pt x="45" y="61"/>
                    <a:pt x="45" y="57"/>
                  </a:cubicBezTo>
                  <a:cubicBezTo>
                    <a:pt x="45" y="54"/>
                    <a:pt x="44" y="51"/>
                    <a:pt x="42" y="50"/>
                  </a:cubicBezTo>
                  <a:cubicBezTo>
                    <a:pt x="40" y="48"/>
                    <a:pt x="35" y="46"/>
                    <a:pt x="27" y="44"/>
                  </a:cubicBezTo>
                  <a:lnTo>
                    <a:pt x="22" y="43"/>
                  </a:lnTo>
                  <a:cubicBezTo>
                    <a:pt x="15" y="42"/>
                    <a:pt x="9" y="39"/>
                    <a:pt x="6" y="36"/>
                  </a:cubicBezTo>
                  <a:cubicBezTo>
                    <a:pt x="2" y="32"/>
                    <a:pt x="1" y="28"/>
                    <a:pt x="1" y="22"/>
                  </a:cubicBezTo>
                  <a:cubicBezTo>
                    <a:pt x="1" y="15"/>
                    <a:pt x="3" y="9"/>
                    <a:pt x="8" y="5"/>
                  </a:cubicBezTo>
                  <a:cubicBezTo>
                    <a:pt x="13" y="1"/>
                    <a:pt x="20" y="0"/>
                    <a:pt x="30" y="0"/>
                  </a:cubicBezTo>
                  <a:cubicBezTo>
                    <a:pt x="34"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0" name="Freeform 126">
              <a:extLst>
                <a:ext uri="{FF2B5EF4-FFF2-40B4-BE49-F238E27FC236}">
                  <a16:creationId xmlns:a16="http://schemas.microsoft.com/office/drawing/2014/main" id="{5FF9C101-6B7B-4313-BFF9-85E6077C26B3}"/>
                </a:ext>
              </a:extLst>
            </p:cNvPr>
            <p:cNvSpPr>
              <a:spLocks noEditPoints="1"/>
            </p:cNvSpPr>
            <p:nvPr/>
          </p:nvSpPr>
          <p:spPr bwMode="auto">
            <a:xfrm>
              <a:off x="2399" y="3818"/>
              <a:ext cx="94" cy="146"/>
            </a:xfrm>
            <a:custGeom>
              <a:avLst/>
              <a:gdLst>
                <a:gd name="T0" fmla="*/ 14 w 66"/>
                <a:gd name="T1" fmla="*/ 11 h 101"/>
                <a:gd name="T2" fmla="*/ 14 w 66"/>
                <a:gd name="T3" fmla="*/ 11 h 101"/>
                <a:gd name="T4" fmla="*/ 14 w 66"/>
                <a:gd name="T5" fmla="*/ 49 h 101"/>
                <a:gd name="T6" fmla="*/ 31 w 66"/>
                <a:gd name="T7" fmla="*/ 49 h 101"/>
                <a:gd name="T8" fmla="*/ 46 w 66"/>
                <a:gd name="T9" fmla="*/ 44 h 101"/>
                <a:gd name="T10" fmla="*/ 51 w 66"/>
                <a:gd name="T11" fmla="*/ 30 h 101"/>
                <a:gd name="T12" fmla="*/ 46 w 66"/>
                <a:gd name="T13" fmla="*/ 16 h 101"/>
                <a:gd name="T14" fmla="*/ 31 w 66"/>
                <a:gd name="T15" fmla="*/ 11 h 101"/>
                <a:gd name="T16" fmla="*/ 14 w 66"/>
                <a:gd name="T17" fmla="*/ 11 h 101"/>
                <a:gd name="T18" fmla="*/ 0 w 66"/>
                <a:gd name="T19" fmla="*/ 0 h 101"/>
                <a:gd name="T20" fmla="*/ 0 w 66"/>
                <a:gd name="T21" fmla="*/ 0 h 101"/>
                <a:gd name="T22" fmla="*/ 31 w 66"/>
                <a:gd name="T23" fmla="*/ 0 h 101"/>
                <a:gd name="T24" fmla="*/ 57 w 66"/>
                <a:gd name="T25" fmla="*/ 8 h 101"/>
                <a:gd name="T26" fmla="*/ 66 w 66"/>
                <a:gd name="T27" fmla="*/ 30 h 101"/>
                <a:gd name="T28" fmla="*/ 57 w 66"/>
                <a:gd name="T29" fmla="*/ 53 h 101"/>
                <a:gd name="T30" fmla="*/ 31 w 66"/>
                <a:gd name="T31" fmla="*/ 61 h 101"/>
                <a:gd name="T32" fmla="*/ 14 w 66"/>
                <a:gd name="T33" fmla="*/ 61 h 101"/>
                <a:gd name="T34" fmla="*/ 14 w 66"/>
                <a:gd name="T35" fmla="*/ 101 h 101"/>
                <a:gd name="T36" fmla="*/ 0 w 66"/>
                <a:gd name="T37" fmla="*/ 101 h 101"/>
                <a:gd name="T38" fmla="*/ 0 w 66"/>
                <a:gd name="T3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 h="101">
                  <a:moveTo>
                    <a:pt x="14" y="11"/>
                  </a:moveTo>
                  <a:lnTo>
                    <a:pt x="14" y="11"/>
                  </a:lnTo>
                  <a:lnTo>
                    <a:pt x="14" y="49"/>
                  </a:lnTo>
                  <a:lnTo>
                    <a:pt x="31" y="49"/>
                  </a:lnTo>
                  <a:cubicBezTo>
                    <a:pt x="38" y="49"/>
                    <a:pt x="43" y="48"/>
                    <a:pt x="46" y="44"/>
                  </a:cubicBezTo>
                  <a:cubicBezTo>
                    <a:pt x="49" y="41"/>
                    <a:pt x="51" y="36"/>
                    <a:pt x="51" y="30"/>
                  </a:cubicBezTo>
                  <a:cubicBezTo>
                    <a:pt x="51" y="24"/>
                    <a:pt x="49" y="20"/>
                    <a:pt x="46" y="16"/>
                  </a:cubicBezTo>
                  <a:cubicBezTo>
                    <a:pt x="43" y="13"/>
                    <a:pt x="38" y="11"/>
                    <a:pt x="31" y="11"/>
                  </a:cubicBezTo>
                  <a:lnTo>
                    <a:pt x="14" y="11"/>
                  </a:lnTo>
                  <a:close/>
                  <a:moveTo>
                    <a:pt x="0" y="0"/>
                  </a:moveTo>
                  <a:lnTo>
                    <a:pt x="0" y="0"/>
                  </a:lnTo>
                  <a:lnTo>
                    <a:pt x="31" y="0"/>
                  </a:lnTo>
                  <a:cubicBezTo>
                    <a:pt x="43" y="0"/>
                    <a:pt x="51" y="3"/>
                    <a:pt x="57" y="8"/>
                  </a:cubicBezTo>
                  <a:cubicBezTo>
                    <a:pt x="63" y="13"/>
                    <a:pt x="66" y="20"/>
                    <a:pt x="66" y="30"/>
                  </a:cubicBezTo>
                  <a:cubicBezTo>
                    <a:pt x="66" y="40"/>
                    <a:pt x="63" y="48"/>
                    <a:pt x="57" y="53"/>
                  </a:cubicBezTo>
                  <a:cubicBezTo>
                    <a:pt x="51" y="58"/>
                    <a:pt x="43" y="61"/>
                    <a:pt x="31" y="61"/>
                  </a:cubicBezTo>
                  <a:lnTo>
                    <a:pt x="14" y="61"/>
                  </a:lnTo>
                  <a:lnTo>
                    <a:pt x="14" y="101"/>
                  </a:lnTo>
                  <a:lnTo>
                    <a:pt x="0" y="101"/>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1" name="Freeform 127">
              <a:extLst>
                <a:ext uri="{FF2B5EF4-FFF2-40B4-BE49-F238E27FC236}">
                  <a16:creationId xmlns:a16="http://schemas.microsoft.com/office/drawing/2014/main" id="{3067199D-1683-498F-B249-AD0D33996966}"/>
                </a:ext>
              </a:extLst>
            </p:cNvPr>
            <p:cNvSpPr>
              <a:spLocks noEditPoints="1"/>
            </p:cNvSpPr>
            <p:nvPr/>
          </p:nvSpPr>
          <p:spPr bwMode="auto">
            <a:xfrm>
              <a:off x="2505" y="3853"/>
              <a:ext cx="100" cy="114"/>
            </a:xfrm>
            <a:custGeom>
              <a:avLst/>
              <a:gdLst>
                <a:gd name="T0" fmla="*/ 35 w 70"/>
                <a:gd name="T1" fmla="*/ 10 h 79"/>
                <a:gd name="T2" fmla="*/ 35 w 70"/>
                <a:gd name="T3" fmla="*/ 10 h 79"/>
                <a:gd name="T4" fmla="*/ 19 w 70"/>
                <a:gd name="T5" fmla="*/ 18 h 79"/>
                <a:gd name="T6" fmla="*/ 13 w 70"/>
                <a:gd name="T7" fmla="*/ 39 h 79"/>
                <a:gd name="T8" fmla="*/ 19 w 70"/>
                <a:gd name="T9" fmla="*/ 61 h 79"/>
                <a:gd name="T10" fmla="*/ 35 w 70"/>
                <a:gd name="T11" fmla="*/ 69 h 79"/>
                <a:gd name="T12" fmla="*/ 51 w 70"/>
                <a:gd name="T13" fmla="*/ 61 h 79"/>
                <a:gd name="T14" fmla="*/ 57 w 70"/>
                <a:gd name="T15" fmla="*/ 39 h 79"/>
                <a:gd name="T16" fmla="*/ 51 w 70"/>
                <a:gd name="T17" fmla="*/ 18 h 79"/>
                <a:gd name="T18" fmla="*/ 35 w 70"/>
                <a:gd name="T19" fmla="*/ 10 h 79"/>
                <a:gd name="T20" fmla="*/ 35 w 70"/>
                <a:gd name="T21" fmla="*/ 10 h 79"/>
                <a:gd name="T22" fmla="*/ 35 w 70"/>
                <a:gd name="T23" fmla="*/ 0 h 79"/>
                <a:gd name="T24" fmla="*/ 35 w 70"/>
                <a:gd name="T25" fmla="*/ 0 h 79"/>
                <a:gd name="T26" fmla="*/ 61 w 70"/>
                <a:gd name="T27" fmla="*/ 10 h 79"/>
                <a:gd name="T28" fmla="*/ 70 w 70"/>
                <a:gd name="T29" fmla="*/ 39 h 79"/>
                <a:gd name="T30" fmla="*/ 61 w 70"/>
                <a:gd name="T31" fmla="*/ 69 h 79"/>
                <a:gd name="T32" fmla="*/ 35 w 70"/>
                <a:gd name="T33" fmla="*/ 79 h 79"/>
                <a:gd name="T34" fmla="*/ 9 w 70"/>
                <a:gd name="T35" fmla="*/ 69 h 79"/>
                <a:gd name="T36" fmla="*/ 0 w 70"/>
                <a:gd name="T37" fmla="*/ 39 h 79"/>
                <a:gd name="T38" fmla="*/ 9 w 70"/>
                <a:gd name="T39" fmla="*/ 10 h 79"/>
                <a:gd name="T40" fmla="*/ 35 w 70"/>
                <a:gd name="T41" fmla="*/ 0 h 79"/>
                <a:gd name="T42" fmla="*/ 35 w 70"/>
                <a:gd name="T4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79">
                  <a:moveTo>
                    <a:pt x="35" y="10"/>
                  </a:moveTo>
                  <a:lnTo>
                    <a:pt x="35" y="10"/>
                  </a:lnTo>
                  <a:cubicBezTo>
                    <a:pt x="28" y="10"/>
                    <a:pt x="23" y="13"/>
                    <a:pt x="19" y="18"/>
                  </a:cubicBezTo>
                  <a:cubicBezTo>
                    <a:pt x="15" y="23"/>
                    <a:pt x="13" y="30"/>
                    <a:pt x="13" y="39"/>
                  </a:cubicBezTo>
                  <a:cubicBezTo>
                    <a:pt x="13" y="49"/>
                    <a:pt x="15" y="56"/>
                    <a:pt x="19" y="61"/>
                  </a:cubicBezTo>
                  <a:cubicBezTo>
                    <a:pt x="23" y="66"/>
                    <a:pt x="28" y="69"/>
                    <a:pt x="35" y="69"/>
                  </a:cubicBezTo>
                  <a:cubicBezTo>
                    <a:pt x="42" y="69"/>
                    <a:pt x="47" y="66"/>
                    <a:pt x="51" y="61"/>
                  </a:cubicBezTo>
                  <a:cubicBezTo>
                    <a:pt x="55" y="56"/>
                    <a:pt x="57" y="49"/>
                    <a:pt x="57" y="39"/>
                  </a:cubicBezTo>
                  <a:cubicBezTo>
                    <a:pt x="57" y="30"/>
                    <a:pt x="55" y="23"/>
                    <a:pt x="51" y="18"/>
                  </a:cubicBezTo>
                  <a:cubicBezTo>
                    <a:pt x="47" y="13"/>
                    <a:pt x="42" y="10"/>
                    <a:pt x="35" y="10"/>
                  </a:cubicBezTo>
                  <a:lnTo>
                    <a:pt x="35" y="10"/>
                  </a:lnTo>
                  <a:close/>
                  <a:moveTo>
                    <a:pt x="35" y="0"/>
                  </a:moveTo>
                  <a:lnTo>
                    <a:pt x="35" y="0"/>
                  </a:lnTo>
                  <a:cubicBezTo>
                    <a:pt x="46" y="0"/>
                    <a:pt x="54" y="3"/>
                    <a:pt x="61" y="10"/>
                  </a:cubicBezTo>
                  <a:cubicBezTo>
                    <a:pt x="67" y="17"/>
                    <a:pt x="70" y="27"/>
                    <a:pt x="70" y="39"/>
                  </a:cubicBezTo>
                  <a:cubicBezTo>
                    <a:pt x="70" y="52"/>
                    <a:pt x="67" y="62"/>
                    <a:pt x="61" y="69"/>
                  </a:cubicBezTo>
                  <a:cubicBezTo>
                    <a:pt x="54" y="76"/>
                    <a:pt x="46" y="79"/>
                    <a:pt x="35" y="79"/>
                  </a:cubicBezTo>
                  <a:cubicBezTo>
                    <a:pt x="24" y="79"/>
                    <a:pt x="16" y="76"/>
                    <a:pt x="9" y="69"/>
                  </a:cubicBezTo>
                  <a:cubicBezTo>
                    <a:pt x="3" y="62"/>
                    <a:pt x="0" y="52"/>
                    <a:pt x="0" y="39"/>
                  </a:cubicBezTo>
                  <a:cubicBezTo>
                    <a:pt x="0" y="27"/>
                    <a:pt x="3" y="17"/>
                    <a:pt x="9" y="10"/>
                  </a:cubicBezTo>
                  <a:cubicBezTo>
                    <a:pt x="16" y="3"/>
                    <a:pt x="24" y="0"/>
                    <a:pt x="35" y="0"/>
                  </a:cubicBezTo>
                  <a:lnTo>
                    <a:pt x="35"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2" name="Freeform 128">
              <a:extLst>
                <a:ext uri="{FF2B5EF4-FFF2-40B4-BE49-F238E27FC236}">
                  <a16:creationId xmlns:a16="http://schemas.microsoft.com/office/drawing/2014/main" id="{7C46EBFE-DA9B-4A89-BEF5-E602EE63C626}"/>
                </a:ext>
              </a:extLst>
            </p:cNvPr>
            <p:cNvSpPr>
              <a:spLocks/>
            </p:cNvSpPr>
            <p:nvPr/>
          </p:nvSpPr>
          <p:spPr bwMode="auto">
            <a:xfrm>
              <a:off x="2635" y="3853"/>
              <a:ext cx="63" cy="111"/>
            </a:xfrm>
            <a:custGeom>
              <a:avLst/>
              <a:gdLst>
                <a:gd name="T0" fmla="*/ 44 w 44"/>
                <a:gd name="T1" fmla="*/ 13 h 77"/>
                <a:gd name="T2" fmla="*/ 44 w 44"/>
                <a:gd name="T3" fmla="*/ 13 h 77"/>
                <a:gd name="T4" fmla="*/ 40 w 44"/>
                <a:gd name="T5" fmla="*/ 11 h 77"/>
                <a:gd name="T6" fmla="*/ 34 w 44"/>
                <a:gd name="T7" fmla="*/ 11 h 77"/>
                <a:gd name="T8" fmla="*/ 18 w 44"/>
                <a:gd name="T9" fmla="*/ 18 h 77"/>
                <a:gd name="T10" fmla="*/ 12 w 44"/>
                <a:gd name="T11" fmla="*/ 37 h 77"/>
                <a:gd name="T12" fmla="*/ 12 w 44"/>
                <a:gd name="T13" fmla="*/ 77 h 77"/>
                <a:gd name="T14" fmla="*/ 0 w 44"/>
                <a:gd name="T15" fmla="*/ 77 h 77"/>
                <a:gd name="T16" fmla="*/ 0 w 44"/>
                <a:gd name="T17" fmla="*/ 1 h 77"/>
                <a:gd name="T18" fmla="*/ 12 w 44"/>
                <a:gd name="T19" fmla="*/ 1 h 77"/>
                <a:gd name="T20" fmla="*/ 12 w 44"/>
                <a:gd name="T21" fmla="*/ 13 h 77"/>
                <a:gd name="T22" fmla="*/ 22 w 44"/>
                <a:gd name="T23" fmla="*/ 3 h 77"/>
                <a:gd name="T24" fmla="*/ 38 w 44"/>
                <a:gd name="T25" fmla="*/ 0 h 77"/>
                <a:gd name="T26" fmla="*/ 41 w 44"/>
                <a:gd name="T27" fmla="*/ 0 h 77"/>
                <a:gd name="T28" fmla="*/ 44 w 44"/>
                <a:gd name="T29" fmla="*/ 0 h 77"/>
                <a:gd name="T30" fmla="*/ 44 w 44"/>
                <a:gd name="T31" fmla="*/ 1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7">
                  <a:moveTo>
                    <a:pt x="44" y="13"/>
                  </a:moveTo>
                  <a:lnTo>
                    <a:pt x="44" y="13"/>
                  </a:lnTo>
                  <a:cubicBezTo>
                    <a:pt x="43" y="12"/>
                    <a:pt x="41" y="12"/>
                    <a:pt x="40" y="11"/>
                  </a:cubicBezTo>
                  <a:cubicBezTo>
                    <a:pt x="38" y="11"/>
                    <a:pt x="36" y="11"/>
                    <a:pt x="34" y="11"/>
                  </a:cubicBezTo>
                  <a:cubicBezTo>
                    <a:pt x="27" y="11"/>
                    <a:pt x="22" y="13"/>
                    <a:pt x="18" y="18"/>
                  </a:cubicBezTo>
                  <a:cubicBezTo>
                    <a:pt x="14" y="22"/>
                    <a:pt x="12" y="29"/>
                    <a:pt x="12" y="37"/>
                  </a:cubicBezTo>
                  <a:lnTo>
                    <a:pt x="12" y="77"/>
                  </a:lnTo>
                  <a:lnTo>
                    <a:pt x="0" y="77"/>
                  </a:lnTo>
                  <a:lnTo>
                    <a:pt x="0" y="1"/>
                  </a:lnTo>
                  <a:lnTo>
                    <a:pt x="12" y="1"/>
                  </a:lnTo>
                  <a:lnTo>
                    <a:pt x="12" y="13"/>
                  </a:lnTo>
                  <a:cubicBezTo>
                    <a:pt x="15" y="9"/>
                    <a:pt x="18" y="5"/>
                    <a:pt x="22" y="3"/>
                  </a:cubicBezTo>
                  <a:cubicBezTo>
                    <a:pt x="27" y="1"/>
                    <a:pt x="32" y="0"/>
                    <a:pt x="38" y="0"/>
                  </a:cubicBezTo>
                  <a:cubicBezTo>
                    <a:pt x="39" y="0"/>
                    <a:pt x="40" y="0"/>
                    <a:pt x="41" y="0"/>
                  </a:cubicBezTo>
                  <a:cubicBezTo>
                    <a:pt x="42" y="0"/>
                    <a:pt x="43" y="0"/>
                    <a:pt x="44" y="0"/>
                  </a:cubicBezTo>
                  <a:lnTo>
                    <a:pt x="44"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3" name="Freeform 129">
              <a:extLst>
                <a:ext uri="{FF2B5EF4-FFF2-40B4-BE49-F238E27FC236}">
                  <a16:creationId xmlns:a16="http://schemas.microsoft.com/office/drawing/2014/main" id="{0F995D25-DD8F-4817-A7E4-47FA5CBEAC57}"/>
                </a:ext>
              </a:extLst>
            </p:cNvPr>
            <p:cNvSpPr>
              <a:spLocks/>
            </p:cNvSpPr>
            <p:nvPr/>
          </p:nvSpPr>
          <p:spPr bwMode="auto">
            <a:xfrm>
              <a:off x="2704" y="3824"/>
              <a:ext cx="69" cy="140"/>
            </a:xfrm>
            <a:custGeom>
              <a:avLst/>
              <a:gdLst>
                <a:gd name="T0" fmla="*/ 22 w 48"/>
                <a:gd name="T1" fmla="*/ 0 h 97"/>
                <a:gd name="T2" fmla="*/ 22 w 48"/>
                <a:gd name="T3" fmla="*/ 0 h 97"/>
                <a:gd name="T4" fmla="*/ 22 w 48"/>
                <a:gd name="T5" fmla="*/ 21 h 97"/>
                <a:gd name="T6" fmla="*/ 48 w 48"/>
                <a:gd name="T7" fmla="*/ 21 h 97"/>
                <a:gd name="T8" fmla="*/ 48 w 48"/>
                <a:gd name="T9" fmla="*/ 31 h 97"/>
                <a:gd name="T10" fmla="*/ 22 w 48"/>
                <a:gd name="T11" fmla="*/ 31 h 97"/>
                <a:gd name="T12" fmla="*/ 22 w 48"/>
                <a:gd name="T13" fmla="*/ 72 h 97"/>
                <a:gd name="T14" fmla="*/ 24 w 48"/>
                <a:gd name="T15" fmla="*/ 84 h 97"/>
                <a:gd name="T16" fmla="*/ 35 w 48"/>
                <a:gd name="T17" fmla="*/ 87 h 97"/>
                <a:gd name="T18" fmla="*/ 48 w 48"/>
                <a:gd name="T19" fmla="*/ 87 h 97"/>
                <a:gd name="T20" fmla="*/ 48 w 48"/>
                <a:gd name="T21" fmla="*/ 97 h 97"/>
                <a:gd name="T22" fmla="*/ 35 w 48"/>
                <a:gd name="T23" fmla="*/ 97 h 97"/>
                <a:gd name="T24" fmla="*/ 15 w 48"/>
                <a:gd name="T25" fmla="*/ 92 h 97"/>
                <a:gd name="T26" fmla="*/ 9 w 48"/>
                <a:gd name="T27" fmla="*/ 72 h 97"/>
                <a:gd name="T28" fmla="*/ 9 w 48"/>
                <a:gd name="T29" fmla="*/ 31 h 97"/>
                <a:gd name="T30" fmla="*/ 0 w 48"/>
                <a:gd name="T31" fmla="*/ 31 h 97"/>
                <a:gd name="T32" fmla="*/ 0 w 48"/>
                <a:gd name="T33" fmla="*/ 21 h 97"/>
                <a:gd name="T34" fmla="*/ 9 w 48"/>
                <a:gd name="T35" fmla="*/ 21 h 97"/>
                <a:gd name="T36" fmla="*/ 9 w 48"/>
                <a:gd name="T37" fmla="*/ 0 h 97"/>
                <a:gd name="T38" fmla="*/ 22 w 48"/>
                <a:gd name="T3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97">
                  <a:moveTo>
                    <a:pt x="22" y="0"/>
                  </a:moveTo>
                  <a:lnTo>
                    <a:pt x="22" y="0"/>
                  </a:lnTo>
                  <a:lnTo>
                    <a:pt x="22" y="21"/>
                  </a:lnTo>
                  <a:lnTo>
                    <a:pt x="48" y="21"/>
                  </a:lnTo>
                  <a:lnTo>
                    <a:pt x="48" y="31"/>
                  </a:lnTo>
                  <a:lnTo>
                    <a:pt x="22" y="31"/>
                  </a:lnTo>
                  <a:lnTo>
                    <a:pt x="22" y="72"/>
                  </a:lnTo>
                  <a:cubicBezTo>
                    <a:pt x="22" y="79"/>
                    <a:pt x="23" y="83"/>
                    <a:pt x="24" y="84"/>
                  </a:cubicBezTo>
                  <a:cubicBezTo>
                    <a:pt x="26" y="86"/>
                    <a:pt x="30" y="87"/>
                    <a:pt x="35" y="87"/>
                  </a:cubicBezTo>
                  <a:lnTo>
                    <a:pt x="48" y="87"/>
                  </a:lnTo>
                  <a:lnTo>
                    <a:pt x="48" y="97"/>
                  </a:lnTo>
                  <a:lnTo>
                    <a:pt x="35" y="97"/>
                  </a:lnTo>
                  <a:cubicBezTo>
                    <a:pt x="25" y="97"/>
                    <a:pt x="19" y="96"/>
                    <a:pt x="15" y="92"/>
                  </a:cubicBezTo>
                  <a:cubicBezTo>
                    <a:pt x="11" y="88"/>
                    <a:pt x="9" y="82"/>
                    <a:pt x="9" y="72"/>
                  </a:cubicBezTo>
                  <a:lnTo>
                    <a:pt x="9" y="31"/>
                  </a:lnTo>
                  <a:lnTo>
                    <a:pt x="0" y="31"/>
                  </a:lnTo>
                  <a:lnTo>
                    <a:pt x="0" y="21"/>
                  </a:lnTo>
                  <a:lnTo>
                    <a:pt x="9" y="21"/>
                  </a:lnTo>
                  <a:lnTo>
                    <a:pt x="9" y="0"/>
                  </a:lnTo>
                  <a:lnTo>
                    <a:pt x="22"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4" name="Freeform 130">
              <a:extLst>
                <a:ext uri="{FF2B5EF4-FFF2-40B4-BE49-F238E27FC236}">
                  <a16:creationId xmlns:a16="http://schemas.microsoft.com/office/drawing/2014/main" id="{BB41A47B-D767-4FA2-AB91-B29B6658E6C6}"/>
                </a:ext>
              </a:extLst>
            </p:cNvPr>
            <p:cNvSpPr>
              <a:spLocks noEditPoints="1"/>
            </p:cNvSpPr>
            <p:nvPr/>
          </p:nvSpPr>
          <p:spPr bwMode="auto">
            <a:xfrm>
              <a:off x="2853" y="3815"/>
              <a:ext cx="134" cy="175"/>
            </a:xfrm>
            <a:custGeom>
              <a:avLst/>
              <a:gdLst>
                <a:gd name="T0" fmla="*/ 47 w 93"/>
                <a:gd name="T1" fmla="*/ 11 h 121"/>
                <a:gd name="T2" fmla="*/ 47 w 93"/>
                <a:gd name="T3" fmla="*/ 11 h 121"/>
                <a:gd name="T4" fmla="*/ 23 w 93"/>
                <a:gd name="T5" fmla="*/ 22 h 121"/>
                <a:gd name="T6" fmla="*/ 14 w 93"/>
                <a:gd name="T7" fmla="*/ 53 h 121"/>
                <a:gd name="T8" fmla="*/ 23 w 93"/>
                <a:gd name="T9" fmla="*/ 83 h 121"/>
                <a:gd name="T10" fmla="*/ 47 w 93"/>
                <a:gd name="T11" fmla="*/ 94 h 121"/>
                <a:gd name="T12" fmla="*/ 70 w 93"/>
                <a:gd name="T13" fmla="*/ 83 h 121"/>
                <a:gd name="T14" fmla="*/ 79 w 93"/>
                <a:gd name="T15" fmla="*/ 53 h 121"/>
                <a:gd name="T16" fmla="*/ 70 w 93"/>
                <a:gd name="T17" fmla="*/ 22 h 121"/>
                <a:gd name="T18" fmla="*/ 47 w 93"/>
                <a:gd name="T19" fmla="*/ 11 h 121"/>
                <a:gd name="T20" fmla="*/ 47 w 93"/>
                <a:gd name="T21" fmla="*/ 11 h 121"/>
                <a:gd name="T22" fmla="*/ 66 w 93"/>
                <a:gd name="T23" fmla="*/ 102 h 121"/>
                <a:gd name="T24" fmla="*/ 66 w 93"/>
                <a:gd name="T25" fmla="*/ 102 h 121"/>
                <a:gd name="T26" fmla="*/ 84 w 93"/>
                <a:gd name="T27" fmla="*/ 121 h 121"/>
                <a:gd name="T28" fmla="*/ 67 w 93"/>
                <a:gd name="T29" fmla="*/ 121 h 121"/>
                <a:gd name="T30" fmla="*/ 52 w 93"/>
                <a:gd name="T31" fmla="*/ 105 h 121"/>
                <a:gd name="T32" fmla="*/ 49 w 93"/>
                <a:gd name="T33" fmla="*/ 105 h 121"/>
                <a:gd name="T34" fmla="*/ 47 w 93"/>
                <a:gd name="T35" fmla="*/ 105 h 121"/>
                <a:gd name="T36" fmla="*/ 12 w 93"/>
                <a:gd name="T37" fmla="*/ 91 h 121"/>
                <a:gd name="T38" fmla="*/ 0 w 93"/>
                <a:gd name="T39" fmla="*/ 53 h 121"/>
                <a:gd name="T40" fmla="*/ 12 w 93"/>
                <a:gd name="T41" fmla="*/ 15 h 121"/>
                <a:gd name="T42" fmla="*/ 47 w 93"/>
                <a:gd name="T43" fmla="*/ 0 h 121"/>
                <a:gd name="T44" fmla="*/ 81 w 93"/>
                <a:gd name="T45" fmla="*/ 15 h 121"/>
                <a:gd name="T46" fmla="*/ 93 w 93"/>
                <a:gd name="T47" fmla="*/ 53 h 121"/>
                <a:gd name="T48" fmla="*/ 86 w 93"/>
                <a:gd name="T49" fmla="*/ 83 h 121"/>
                <a:gd name="T50" fmla="*/ 66 w 93"/>
                <a:gd name="T51" fmla="*/ 102 h 121"/>
                <a:gd name="T52" fmla="*/ 66 w 93"/>
                <a:gd name="T53" fmla="*/ 10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21">
                  <a:moveTo>
                    <a:pt x="47" y="11"/>
                  </a:moveTo>
                  <a:lnTo>
                    <a:pt x="47" y="11"/>
                  </a:lnTo>
                  <a:cubicBezTo>
                    <a:pt x="37" y="11"/>
                    <a:pt x="29" y="15"/>
                    <a:pt x="23" y="22"/>
                  </a:cubicBezTo>
                  <a:cubicBezTo>
                    <a:pt x="17" y="30"/>
                    <a:pt x="14" y="40"/>
                    <a:pt x="14" y="53"/>
                  </a:cubicBezTo>
                  <a:cubicBezTo>
                    <a:pt x="14" y="66"/>
                    <a:pt x="17" y="76"/>
                    <a:pt x="23" y="83"/>
                  </a:cubicBezTo>
                  <a:cubicBezTo>
                    <a:pt x="29" y="91"/>
                    <a:pt x="37" y="94"/>
                    <a:pt x="47" y="94"/>
                  </a:cubicBezTo>
                  <a:cubicBezTo>
                    <a:pt x="56" y="94"/>
                    <a:pt x="64" y="91"/>
                    <a:pt x="70" y="83"/>
                  </a:cubicBezTo>
                  <a:cubicBezTo>
                    <a:pt x="76" y="76"/>
                    <a:pt x="79" y="66"/>
                    <a:pt x="79" y="53"/>
                  </a:cubicBezTo>
                  <a:cubicBezTo>
                    <a:pt x="79" y="40"/>
                    <a:pt x="76" y="30"/>
                    <a:pt x="70" y="22"/>
                  </a:cubicBezTo>
                  <a:cubicBezTo>
                    <a:pt x="64" y="15"/>
                    <a:pt x="56" y="11"/>
                    <a:pt x="47" y="11"/>
                  </a:cubicBezTo>
                  <a:lnTo>
                    <a:pt x="47" y="11"/>
                  </a:lnTo>
                  <a:close/>
                  <a:moveTo>
                    <a:pt x="66" y="102"/>
                  </a:moveTo>
                  <a:lnTo>
                    <a:pt x="66" y="102"/>
                  </a:lnTo>
                  <a:lnTo>
                    <a:pt x="84" y="121"/>
                  </a:lnTo>
                  <a:lnTo>
                    <a:pt x="67" y="121"/>
                  </a:lnTo>
                  <a:lnTo>
                    <a:pt x="52" y="105"/>
                  </a:lnTo>
                  <a:cubicBezTo>
                    <a:pt x="51" y="105"/>
                    <a:pt x="50" y="105"/>
                    <a:pt x="49" y="105"/>
                  </a:cubicBezTo>
                  <a:cubicBezTo>
                    <a:pt x="48" y="105"/>
                    <a:pt x="47" y="105"/>
                    <a:pt x="47" y="105"/>
                  </a:cubicBezTo>
                  <a:cubicBezTo>
                    <a:pt x="32" y="105"/>
                    <a:pt x="21" y="101"/>
                    <a:pt x="12" y="91"/>
                  </a:cubicBezTo>
                  <a:cubicBezTo>
                    <a:pt x="4" y="82"/>
                    <a:pt x="0" y="69"/>
                    <a:pt x="0" y="53"/>
                  </a:cubicBezTo>
                  <a:cubicBezTo>
                    <a:pt x="0" y="37"/>
                    <a:pt x="4" y="24"/>
                    <a:pt x="12" y="15"/>
                  </a:cubicBezTo>
                  <a:cubicBezTo>
                    <a:pt x="21" y="5"/>
                    <a:pt x="32" y="0"/>
                    <a:pt x="47" y="0"/>
                  </a:cubicBezTo>
                  <a:cubicBezTo>
                    <a:pt x="61" y="0"/>
                    <a:pt x="72" y="5"/>
                    <a:pt x="81" y="15"/>
                  </a:cubicBezTo>
                  <a:cubicBezTo>
                    <a:pt x="89" y="24"/>
                    <a:pt x="93" y="37"/>
                    <a:pt x="93" y="53"/>
                  </a:cubicBezTo>
                  <a:cubicBezTo>
                    <a:pt x="93" y="65"/>
                    <a:pt x="91" y="75"/>
                    <a:pt x="86" y="83"/>
                  </a:cubicBezTo>
                  <a:cubicBezTo>
                    <a:pt x="82" y="91"/>
                    <a:pt x="75" y="98"/>
                    <a:pt x="66" y="102"/>
                  </a:cubicBezTo>
                  <a:lnTo>
                    <a:pt x="66" y="10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5" name="Freeform 131">
              <a:extLst>
                <a:ext uri="{FF2B5EF4-FFF2-40B4-BE49-F238E27FC236}">
                  <a16:creationId xmlns:a16="http://schemas.microsoft.com/office/drawing/2014/main" id="{100642AF-86B4-4882-9197-F5CA8B60EC6F}"/>
                </a:ext>
              </a:extLst>
            </p:cNvPr>
            <p:cNvSpPr>
              <a:spLocks noEditPoints="1"/>
            </p:cNvSpPr>
            <p:nvPr/>
          </p:nvSpPr>
          <p:spPr bwMode="auto">
            <a:xfrm>
              <a:off x="3017" y="3853"/>
              <a:ext cx="90" cy="114"/>
            </a:xfrm>
            <a:custGeom>
              <a:avLst/>
              <a:gdLst>
                <a:gd name="T0" fmla="*/ 0 w 63"/>
                <a:gd name="T1" fmla="*/ 47 h 79"/>
                <a:gd name="T2" fmla="*/ 0 w 63"/>
                <a:gd name="T3" fmla="*/ 47 h 79"/>
                <a:gd name="T4" fmla="*/ 0 w 63"/>
                <a:gd name="T5" fmla="*/ 1 h 79"/>
                <a:gd name="T6" fmla="*/ 12 w 63"/>
                <a:gd name="T7" fmla="*/ 1 h 79"/>
                <a:gd name="T8" fmla="*/ 12 w 63"/>
                <a:gd name="T9" fmla="*/ 47 h 79"/>
                <a:gd name="T10" fmla="*/ 16 w 63"/>
                <a:gd name="T11" fmla="*/ 63 h 79"/>
                <a:gd name="T12" fmla="*/ 29 w 63"/>
                <a:gd name="T13" fmla="*/ 68 h 79"/>
                <a:gd name="T14" fmla="*/ 45 w 63"/>
                <a:gd name="T15" fmla="*/ 62 h 79"/>
                <a:gd name="T16" fmla="*/ 51 w 63"/>
                <a:gd name="T17" fmla="*/ 44 h 79"/>
                <a:gd name="T18" fmla="*/ 51 w 63"/>
                <a:gd name="T19" fmla="*/ 1 h 79"/>
                <a:gd name="T20" fmla="*/ 63 w 63"/>
                <a:gd name="T21" fmla="*/ 1 h 79"/>
                <a:gd name="T22" fmla="*/ 63 w 63"/>
                <a:gd name="T23" fmla="*/ 77 h 79"/>
                <a:gd name="T24" fmla="*/ 51 w 63"/>
                <a:gd name="T25" fmla="*/ 77 h 79"/>
                <a:gd name="T26" fmla="*/ 51 w 63"/>
                <a:gd name="T27" fmla="*/ 66 h 79"/>
                <a:gd name="T28" fmla="*/ 40 w 63"/>
                <a:gd name="T29" fmla="*/ 76 h 79"/>
                <a:gd name="T30" fmla="*/ 26 w 63"/>
                <a:gd name="T31" fmla="*/ 79 h 79"/>
                <a:gd name="T32" fmla="*/ 7 w 63"/>
                <a:gd name="T33" fmla="*/ 71 h 79"/>
                <a:gd name="T34" fmla="*/ 0 w 63"/>
                <a:gd name="T35" fmla="*/ 47 h 79"/>
                <a:gd name="T36" fmla="*/ 0 w 63"/>
                <a:gd name="T37" fmla="*/ 47 h 79"/>
                <a:gd name="T38" fmla="*/ 31 w 63"/>
                <a:gd name="T39" fmla="*/ 0 h 79"/>
                <a:gd name="T40" fmla="*/ 31 w 63"/>
                <a:gd name="T41" fmla="*/ 0 h 79"/>
                <a:gd name="T42" fmla="*/ 31 w 63"/>
                <a:gd name="T4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79">
                  <a:moveTo>
                    <a:pt x="0" y="47"/>
                  </a:moveTo>
                  <a:lnTo>
                    <a:pt x="0" y="47"/>
                  </a:lnTo>
                  <a:lnTo>
                    <a:pt x="0" y="1"/>
                  </a:lnTo>
                  <a:lnTo>
                    <a:pt x="12" y="1"/>
                  </a:lnTo>
                  <a:lnTo>
                    <a:pt x="12" y="47"/>
                  </a:lnTo>
                  <a:cubicBezTo>
                    <a:pt x="12" y="54"/>
                    <a:pt x="14" y="60"/>
                    <a:pt x="16" y="63"/>
                  </a:cubicBezTo>
                  <a:cubicBezTo>
                    <a:pt x="19" y="67"/>
                    <a:pt x="23" y="68"/>
                    <a:pt x="29" y="68"/>
                  </a:cubicBezTo>
                  <a:cubicBezTo>
                    <a:pt x="36" y="68"/>
                    <a:pt x="41" y="66"/>
                    <a:pt x="45" y="62"/>
                  </a:cubicBezTo>
                  <a:cubicBezTo>
                    <a:pt x="49" y="58"/>
                    <a:pt x="51" y="52"/>
                    <a:pt x="51" y="44"/>
                  </a:cubicBezTo>
                  <a:lnTo>
                    <a:pt x="51" y="1"/>
                  </a:lnTo>
                  <a:lnTo>
                    <a:pt x="63" y="1"/>
                  </a:lnTo>
                  <a:lnTo>
                    <a:pt x="63" y="77"/>
                  </a:lnTo>
                  <a:lnTo>
                    <a:pt x="51" y="77"/>
                  </a:lnTo>
                  <a:lnTo>
                    <a:pt x="51" y="66"/>
                  </a:lnTo>
                  <a:cubicBezTo>
                    <a:pt x="48" y="70"/>
                    <a:pt x="44" y="74"/>
                    <a:pt x="40" y="76"/>
                  </a:cubicBezTo>
                  <a:cubicBezTo>
                    <a:pt x="36" y="78"/>
                    <a:pt x="32" y="79"/>
                    <a:pt x="26" y="79"/>
                  </a:cubicBezTo>
                  <a:cubicBezTo>
                    <a:pt x="18" y="79"/>
                    <a:pt x="11" y="77"/>
                    <a:pt x="7" y="71"/>
                  </a:cubicBezTo>
                  <a:cubicBezTo>
                    <a:pt x="2" y="66"/>
                    <a:pt x="0" y="58"/>
                    <a:pt x="0" y="47"/>
                  </a:cubicBezTo>
                  <a:lnTo>
                    <a:pt x="0" y="47"/>
                  </a:lnTo>
                  <a:close/>
                  <a:moveTo>
                    <a:pt x="31" y="0"/>
                  </a:moveTo>
                  <a:lnTo>
                    <a:pt x="31" y="0"/>
                  </a:lnTo>
                  <a:lnTo>
                    <a:pt x="31"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6" name="Freeform 132">
              <a:extLst>
                <a:ext uri="{FF2B5EF4-FFF2-40B4-BE49-F238E27FC236}">
                  <a16:creationId xmlns:a16="http://schemas.microsoft.com/office/drawing/2014/main" id="{6F054C55-303B-4598-920A-870335F14972}"/>
                </a:ext>
              </a:extLst>
            </p:cNvPr>
            <p:cNvSpPr>
              <a:spLocks noEditPoints="1"/>
            </p:cNvSpPr>
            <p:nvPr/>
          </p:nvSpPr>
          <p:spPr bwMode="auto">
            <a:xfrm>
              <a:off x="3139" y="3853"/>
              <a:ext cx="100" cy="114"/>
            </a:xfrm>
            <a:custGeom>
              <a:avLst/>
              <a:gdLst>
                <a:gd name="T0" fmla="*/ 70 w 70"/>
                <a:gd name="T1" fmla="*/ 36 h 79"/>
                <a:gd name="T2" fmla="*/ 70 w 70"/>
                <a:gd name="T3" fmla="*/ 36 h 79"/>
                <a:gd name="T4" fmla="*/ 70 w 70"/>
                <a:gd name="T5" fmla="*/ 42 h 79"/>
                <a:gd name="T6" fmla="*/ 13 w 70"/>
                <a:gd name="T7" fmla="*/ 42 h 79"/>
                <a:gd name="T8" fmla="*/ 20 w 70"/>
                <a:gd name="T9" fmla="*/ 62 h 79"/>
                <a:gd name="T10" fmla="*/ 40 w 70"/>
                <a:gd name="T11" fmla="*/ 69 h 79"/>
                <a:gd name="T12" fmla="*/ 54 w 70"/>
                <a:gd name="T13" fmla="*/ 67 h 79"/>
                <a:gd name="T14" fmla="*/ 67 w 70"/>
                <a:gd name="T15" fmla="*/ 62 h 79"/>
                <a:gd name="T16" fmla="*/ 67 w 70"/>
                <a:gd name="T17" fmla="*/ 74 h 79"/>
                <a:gd name="T18" fmla="*/ 53 w 70"/>
                <a:gd name="T19" fmla="*/ 78 h 79"/>
                <a:gd name="T20" fmla="*/ 39 w 70"/>
                <a:gd name="T21" fmla="*/ 79 h 79"/>
                <a:gd name="T22" fmla="*/ 10 w 70"/>
                <a:gd name="T23" fmla="*/ 69 h 79"/>
                <a:gd name="T24" fmla="*/ 0 w 70"/>
                <a:gd name="T25" fmla="*/ 40 h 79"/>
                <a:gd name="T26" fmla="*/ 10 w 70"/>
                <a:gd name="T27" fmla="*/ 11 h 79"/>
                <a:gd name="T28" fmla="*/ 37 w 70"/>
                <a:gd name="T29" fmla="*/ 0 h 79"/>
                <a:gd name="T30" fmla="*/ 61 w 70"/>
                <a:gd name="T31" fmla="*/ 9 h 79"/>
                <a:gd name="T32" fmla="*/ 70 w 70"/>
                <a:gd name="T33" fmla="*/ 36 h 79"/>
                <a:gd name="T34" fmla="*/ 70 w 70"/>
                <a:gd name="T35" fmla="*/ 36 h 79"/>
                <a:gd name="T36" fmla="*/ 58 w 70"/>
                <a:gd name="T37" fmla="*/ 33 h 79"/>
                <a:gd name="T38" fmla="*/ 58 w 70"/>
                <a:gd name="T39" fmla="*/ 33 h 79"/>
                <a:gd name="T40" fmla="*/ 52 w 70"/>
                <a:gd name="T41" fmla="*/ 16 h 79"/>
                <a:gd name="T42" fmla="*/ 37 w 70"/>
                <a:gd name="T43" fmla="*/ 10 h 79"/>
                <a:gd name="T44" fmla="*/ 20 w 70"/>
                <a:gd name="T45" fmla="*/ 16 h 79"/>
                <a:gd name="T46" fmla="*/ 13 w 70"/>
                <a:gd name="T47" fmla="*/ 33 h 79"/>
                <a:gd name="T48" fmla="*/ 58 w 70"/>
                <a:gd name="T49" fmla="*/ 3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79">
                  <a:moveTo>
                    <a:pt x="70" y="36"/>
                  </a:moveTo>
                  <a:lnTo>
                    <a:pt x="70" y="36"/>
                  </a:lnTo>
                  <a:lnTo>
                    <a:pt x="70" y="42"/>
                  </a:lnTo>
                  <a:lnTo>
                    <a:pt x="13" y="42"/>
                  </a:lnTo>
                  <a:cubicBezTo>
                    <a:pt x="13" y="51"/>
                    <a:pt x="16" y="58"/>
                    <a:pt x="20" y="62"/>
                  </a:cubicBezTo>
                  <a:cubicBezTo>
                    <a:pt x="25" y="67"/>
                    <a:pt x="32" y="69"/>
                    <a:pt x="40" y="69"/>
                  </a:cubicBezTo>
                  <a:cubicBezTo>
                    <a:pt x="45" y="69"/>
                    <a:pt x="49" y="68"/>
                    <a:pt x="54" y="67"/>
                  </a:cubicBezTo>
                  <a:cubicBezTo>
                    <a:pt x="58" y="66"/>
                    <a:pt x="63" y="64"/>
                    <a:pt x="67" y="62"/>
                  </a:cubicBezTo>
                  <a:lnTo>
                    <a:pt x="67" y="74"/>
                  </a:lnTo>
                  <a:cubicBezTo>
                    <a:pt x="63" y="75"/>
                    <a:pt x="58" y="77"/>
                    <a:pt x="53" y="78"/>
                  </a:cubicBezTo>
                  <a:cubicBezTo>
                    <a:pt x="49" y="79"/>
                    <a:pt x="44" y="79"/>
                    <a:pt x="39" y="79"/>
                  </a:cubicBezTo>
                  <a:cubicBezTo>
                    <a:pt x="27" y="79"/>
                    <a:pt x="17" y="76"/>
                    <a:pt x="10" y="69"/>
                  </a:cubicBezTo>
                  <a:cubicBezTo>
                    <a:pt x="3" y="62"/>
                    <a:pt x="0" y="52"/>
                    <a:pt x="0" y="40"/>
                  </a:cubicBezTo>
                  <a:cubicBezTo>
                    <a:pt x="0" y="28"/>
                    <a:pt x="3" y="18"/>
                    <a:pt x="10" y="11"/>
                  </a:cubicBezTo>
                  <a:cubicBezTo>
                    <a:pt x="16" y="3"/>
                    <a:pt x="26" y="0"/>
                    <a:pt x="37" y="0"/>
                  </a:cubicBezTo>
                  <a:cubicBezTo>
                    <a:pt x="47" y="0"/>
                    <a:pt x="55" y="3"/>
                    <a:pt x="61" y="9"/>
                  </a:cubicBezTo>
                  <a:cubicBezTo>
                    <a:pt x="67" y="16"/>
                    <a:pt x="70" y="25"/>
                    <a:pt x="70" y="36"/>
                  </a:cubicBezTo>
                  <a:lnTo>
                    <a:pt x="70" y="36"/>
                  </a:lnTo>
                  <a:close/>
                  <a:moveTo>
                    <a:pt x="58" y="33"/>
                  </a:moveTo>
                  <a:lnTo>
                    <a:pt x="58" y="33"/>
                  </a:lnTo>
                  <a:cubicBezTo>
                    <a:pt x="58" y="26"/>
                    <a:pt x="56" y="20"/>
                    <a:pt x="52" y="16"/>
                  </a:cubicBezTo>
                  <a:cubicBezTo>
                    <a:pt x="48" y="12"/>
                    <a:pt x="43" y="10"/>
                    <a:pt x="37" y="10"/>
                  </a:cubicBezTo>
                  <a:cubicBezTo>
                    <a:pt x="30" y="10"/>
                    <a:pt x="24" y="12"/>
                    <a:pt x="20"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7" name="Freeform 133">
              <a:extLst>
                <a:ext uri="{FF2B5EF4-FFF2-40B4-BE49-F238E27FC236}">
                  <a16:creationId xmlns:a16="http://schemas.microsoft.com/office/drawing/2014/main" id="{215FF10A-D76E-4834-B9E4-73C00E323913}"/>
                </a:ext>
              </a:extLst>
            </p:cNvPr>
            <p:cNvSpPr>
              <a:spLocks noEditPoints="1"/>
            </p:cNvSpPr>
            <p:nvPr/>
          </p:nvSpPr>
          <p:spPr bwMode="auto">
            <a:xfrm>
              <a:off x="3268" y="3853"/>
              <a:ext cx="91" cy="114"/>
            </a:xfrm>
            <a:custGeom>
              <a:avLst/>
              <a:gdLst>
                <a:gd name="T0" fmla="*/ 0 w 64"/>
                <a:gd name="T1" fmla="*/ 47 h 79"/>
                <a:gd name="T2" fmla="*/ 0 w 64"/>
                <a:gd name="T3" fmla="*/ 47 h 79"/>
                <a:gd name="T4" fmla="*/ 0 w 64"/>
                <a:gd name="T5" fmla="*/ 1 h 79"/>
                <a:gd name="T6" fmla="*/ 12 w 64"/>
                <a:gd name="T7" fmla="*/ 1 h 79"/>
                <a:gd name="T8" fmla="*/ 12 w 64"/>
                <a:gd name="T9" fmla="*/ 47 h 79"/>
                <a:gd name="T10" fmla="*/ 17 w 64"/>
                <a:gd name="T11" fmla="*/ 63 h 79"/>
                <a:gd name="T12" fmla="*/ 29 w 64"/>
                <a:gd name="T13" fmla="*/ 68 h 79"/>
                <a:gd name="T14" fmla="*/ 45 w 64"/>
                <a:gd name="T15" fmla="*/ 62 h 79"/>
                <a:gd name="T16" fmla="*/ 51 w 64"/>
                <a:gd name="T17" fmla="*/ 44 h 79"/>
                <a:gd name="T18" fmla="*/ 51 w 64"/>
                <a:gd name="T19" fmla="*/ 1 h 79"/>
                <a:gd name="T20" fmla="*/ 64 w 64"/>
                <a:gd name="T21" fmla="*/ 1 h 79"/>
                <a:gd name="T22" fmla="*/ 64 w 64"/>
                <a:gd name="T23" fmla="*/ 77 h 79"/>
                <a:gd name="T24" fmla="*/ 51 w 64"/>
                <a:gd name="T25" fmla="*/ 77 h 79"/>
                <a:gd name="T26" fmla="*/ 51 w 64"/>
                <a:gd name="T27" fmla="*/ 66 h 79"/>
                <a:gd name="T28" fmla="*/ 40 w 64"/>
                <a:gd name="T29" fmla="*/ 76 h 79"/>
                <a:gd name="T30" fmla="*/ 27 w 64"/>
                <a:gd name="T31" fmla="*/ 79 h 79"/>
                <a:gd name="T32" fmla="*/ 7 w 64"/>
                <a:gd name="T33" fmla="*/ 71 h 79"/>
                <a:gd name="T34" fmla="*/ 0 w 64"/>
                <a:gd name="T35" fmla="*/ 47 h 79"/>
                <a:gd name="T36" fmla="*/ 0 w 64"/>
                <a:gd name="T37" fmla="*/ 47 h 79"/>
                <a:gd name="T38" fmla="*/ 31 w 64"/>
                <a:gd name="T39" fmla="*/ 0 h 79"/>
                <a:gd name="T40" fmla="*/ 31 w 64"/>
                <a:gd name="T41" fmla="*/ 0 h 79"/>
                <a:gd name="T42" fmla="*/ 31 w 64"/>
                <a:gd name="T4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79">
                  <a:moveTo>
                    <a:pt x="0" y="47"/>
                  </a:moveTo>
                  <a:lnTo>
                    <a:pt x="0" y="47"/>
                  </a:lnTo>
                  <a:lnTo>
                    <a:pt x="0" y="1"/>
                  </a:lnTo>
                  <a:lnTo>
                    <a:pt x="12" y="1"/>
                  </a:lnTo>
                  <a:lnTo>
                    <a:pt x="12" y="47"/>
                  </a:lnTo>
                  <a:cubicBezTo>
                    <a:pt x="12" y="54"/>
                    <a:pt x="14" y="60"/>
                    <a:pt x="17" y="63"/>
                  </a:cubicBezTo>
                  <a:cubicBezTo>
                    <a:pt x="19" y="67"/>
                    <a:pt x="24" y="68"/>
                    <a:pt x="29" y="68"/>
                  </a:cubicBezTo>
                  <a:cubicBezTo>
                    <a:pt x="36" y="68"/>
                    <a:pt x="41" y="66"/>
                    <a:pt x="45" y="62"/>
                  </a:cubicBezTo>
                  <a:cubicBezTo>
                    <a:pt x="49" y="58"/>
                    <a:pt x="51" y="52"/>
                    <a:pt x="51" y="44"/>
                  </a:cubicBezTo>
                  <a:lnTo>
                    <a:pt x="51" y="1"/>
                  </a:lnTo>
                  <a:lnTo>
                    <a:pt x="64" y="1"/>
                  </a:lnTo>
                  <a:lnTo>
                    <a:pt x="64" y="77"/>
                  </a:lnTo>
                  <a:lnTo>
                    <a:pt x="51" y="77"/>
                  </a:lnTo>
                  <a:lnTo>
                    <a:pt x="51" y="66"/>
                  </a:lnTo>
                  <a:cubicBezTo>
                    <a:pt x="48" y="70"/>
                    <a:pt x="44" y="74"/>
                    <a:pt x="40" y="76"/>
                  </a:cubicBezTo>
                  <a:cubicBezTo>
                    <a:pt x="36" y="78"/>
                    <a:pt x="32" y="79"/>
                    <a:pt x="27" y="79"/>
                  </a:cubicBezTo>
                  <a:cubicBezTo>
                    <a:pt x="18" y="79"/>
                    <a:pt x="11" y="77"/>
                    <a:pt x="7" y="71"/>
                  </a:cubicBezTo>
                  <a:cubicBezTo>
                    <a:pt x="2" y="66"/>
                    <a:pt x="0" y="58"/>
                    <a:pt x="0" y="47"/>
                  </a:cubicBezTo>
                  <a:lnTo>
                    <a:pt x="0" y="47"/>
                  </a:lnTo>
                  <a:close/>
                  <a:moveTo>
                    <a:pt x="31" y="0"/>
                  </a:moveTo>
                  <a:lnTo>
                    <a:pt x="31" y="0"/>
                  </a:lnTo>
                  <a:lnTo>
                    <a:pt x="31"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8" name="Freeform 134">
              <a:extLst>
                <a:ext uri="{FF2B5EF4-FFF2-40B4-BE49-F238E27FC236}">
                  <a16:creationId xmlns:a16="http://schemas.microsoft.com/office/drawing/2014/main" id="{1E0CACA0-BCE0-432C-AA32-6F5F82633624}"/>
                </a:ext>
              </a:extLst>
            </p:cNvPr>
            <p:cNvSpPr>
              <a:spLocks noEditPoints="1"/>
            </p:cNvSpPr>
            <p:nvPr/>
          </p:nvSpPr>
          <p:spPr bwMode="auto">
            <a:xfrm>
              <a:off x="3388" y="3853"/>
              <a:ext cx="102" cy="114"/>
            </a:xfrm>
            <a:custGeom>
              <a:avLst/>
              <a:gdLst>
                <a:gd name="T0" fmla="*/ 71 w 71"/>
                <a:gd name="T1" fmla="*/ 36 h 79"/>
                <a:gd name="T2" fmla="*/ 71 w 71"/>
                <a:gd name="T3" fmla="*/ 36 h 79"/>
                <a:gd name="T4" fmla="*/ 71 w 71"/>
                <a:gd name="T5" fmla="*/ 42 h 79"/>
                <a:gd name="T6" fmla="*/ 13 w 71"/>
                <a:gd name="T7" fmla="*/ 42 h 79"/>
                <a:gd name="T8" fmla="*/ 21 w 71"/>
                <a:gd name="T9" fmla="*/ 62 h 79"/>
                <a:gd name="T10" fmla="*/ 41 w 71"/>
                <a:gd name="T11" fmla="*/ 69 h 79"/>
                <a:gd name="T12" fmla="*/ 54 w 71"/>
                <a:gd name="T13" fmla="*/ 67 h 79"/>
                <a:gd name="T14" fmla="*/ 68 w 71"/>
                <a:gd name="T15" fmla="*/ 62 h 79"/>
                <a:gd name="T16" fmla="*/ 68 w 71"/>
                <a:gd name="T17" fmla="*/ 74 h 79"/>
                <a:gd name="T18" fmla="*/ 54 w 71"/>
                <a:gd name="T19" fmla="*/ 78 h 79"/>
                <a:gd name="T20" fmla="*/ 40 w 71"/>
                <a:gd name="T21" fmla="*/ 79 h 79"/>
                <a:gd name="T22" fmla="*/ 11 w 71"/>
                <a:gd name="T23" fmla="*/ 69 h 79"/>
                <a:gd name="T24" fmla="*/ 0 w 71"/>
                <a:gd name="T25" fmla="*/ 40 h 79"/>
                <a:gd name="T26" fmla="*/ 10 w 71"/>
                <a:gd name="T27" fmla="*/ 11 h 79"/>
                <a:gd name="T28" fmla="*/ 38 w 71"/>
                <a:gd name="T29" fmla="*/ 0 h 79"/>
                <a:gd name="T30" fmla="*/ 62 w 71"/>
                <a:gd name="T31" fmla="*/ 9 h 79"/>
                <a:gd name="T32" fmla="*/ 71 w 71"/>
                <a:gd name="T33" fmla="*/ 36 h 79"/>
                <a:gd name="T34" fmla="*/ 71 w 71"/>
                <a:gd name="T35" fmla="*/ 36 h 79"/>
                <a:gd name="T36" fmla="*/ 58 w 71"/>
                <a:gd name="T37" fmla="*/ 33 h 79"/>
                <a:gd name="T38" fmla="*/ 58 w 71"/>
                <a:gd name="T39" fmla="*/ 33 h 79"/>
                <a:gd name="T40" fmla="*/ 53 w 71"/>
                <a:gd name="T41" fmla="*/ 16 h 79"/>
                <a:gd name="T42" fmla="*/ 38 w 71"/>
                <a:gd name="T43" fmla="*/ 10 h 79"/>
                <a:gd name="T44" fmla="*/ 21 w 71"/>
                <a:gd name="T45" fmla="*/ 16 h 79"/>
                <a:gd name="T46" fmla="*/ 14 w 71"/>
                <a:gd name="T47" fmla="*/ 33 h 79"/>
                <a:gd name="T48" fmla="*/ 58 w 71"/>
                <a:gd name="T49" fmla="*/ 3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79">
                  <a:moveTo>
                    <a:pt x="71" y="36"/>
                  </a:moveTo>
                  <a:lnTo>
                    <a:pt x="71" y="36"/>
                  </a:lnTo>
                  <a:lnTo>
                    <a:pt x="71" y="42"/>
                  </a:lnTo>
                  <a:lnTo>
                    <a:pt x="13" y="42"/>
                  </a:lnTo>
                  <a:cubicBezTo>
                    <a:pt x="14" y="51"/>
                    <a:pt x="17" y="58"/>
                    <a:pt x="21" y="62"/>
                  </a:cubicBezTo>
                  <a:cubicBezTo>
                    <a:pt x="26" y="67"/>
                    <a:pt x="32" y="69"/>
                    <a:pt x="41" y="69"/>
                  </a:cubicBezTo>
                  <a:cubicBezTo>
                    <a:pt x="45" y="69"/>
                    <a:pt x="50" y="68"/>
                    <a:pt x="54" y="67"/>
                  </a:cubicBezTo>
                  <a:cubicBezTo>
                    <a:pt x="59" y="66"/>
                    <a:pt x="63" y="64"/>
                    <a:pt x="68" y="62"/>
                  </a:cubicBezTo>
                  <a:lnTo>
                    <a:pt x="68" y="74"/>
                  </a:lnTo>
                  <a:cubicBezTo>
                    <a:pt x="63" y="75"/>
                    <a:pt x="59" y="77"/>
                    <a:pt x="54" y="78"/>
                  </a:cubicBezTo>
                  <a:cubicBezTo>
                    <a:pt x="49" y="79"/>
                    <a:pt x="45" y="79"/>
                    <a:pt x="40" y="79"/>
                  </a:cubicBezTo>
                  <a:cubicBezTo>
                    <a:pt x="28" y="79"/>
                    <a:pt x="18" y="76"/>
                    <a:pt x="11" y="69"/>
                  </a:cubicBezTo>
                  <a:cubicBezTo>
                    <a:pt x="4" y="62"/>
                    <a:pt x="0" y="52"/>
                    <a:pt x="0" y="40"/>
                  </a:cubicBezTo>
                  <a:cubicBezTo>
                    <a:pt x="0" y="28"/>
                    <a:pt x="4" y="18"/>
                    <a:pt x="10" y="11"/>
                  </a:cubicBezTo>
                  <a:cubicBezTo>
                    <a:pt x="17" y="3"/>
                    <a:pt x="26" y="0"/>
                    <a:pt x="38" y="0"/>
                  </a:cubicBezTo>
                  <a:cubicBezTo>
                    <a:pt x="48" y="0"/>
                    <a:pt x="56" y="3"/>
                    <a:pt x="62" y="9"/>
                  </a:cubicBezTo>
                  <a:cubicBezTo>
                    <a:pt x="68" y="16"/>
                    <a:pt x="71" y="25"/>
                    <a:pt x="71" y="36"/>
                  </a:cubicBezTo>
                  <a:lnTo>
                    <a:pt x="71" y="36"/>
                  </a:lnTo>
                  <a:close/>
                  <a:moveTo>
                    <a:pt x="58" y="33"/>
                  </a:moveTo>
                  <a:lnTo>
                    <a:pt x="58" y="33"/>
                  </a:lnTo>
                  <a:cubicBezTo>
                    <a:pt x="58" y="26"/>
                    <a:pt x="56" y="20"/>
                    <a:pt x="53" y="16"/>
                  </a:cubicBezTo>
                  <a:cubicBezTo>
                    <a:pt x="49" y="12"/>
                    <a:pt x="44" y="10"/>
                    <a:pt x="38" y="10"/>
                  </a:cubicBezTo>
                  <a:cubicBezTo>
                    <a:pt x="31" y="10"/>
                    <a:pt x="25" y="12"/>
                    <a:pt x="21" y="16"/>
                  </a:cubicBezTo>
                  <a:cubicBezTo>
                    <a:pt x="17" y="20"/>
                    <a:pt x="14" y="26"/>
                    <a:pt x="14"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9" name="Freeform 135">
              <a:extLst>
                <a:ext uri="{FF2B5EF4-FFF2-40B4-BE49-F238E27FC236}">
                  <a16:creationId xmlns:a16="http://schemas.microsoft.com/office/drawing/2014/main" id="{80D96F39-C279-4704-B20F-98FEF892524F}"/>
                </a:ext>
              </a:extLst>
            </p:cNvPr>
            <p:cNvSpPr>
              <a:spLocks/>
            </p:cNvSpPr>
            <p:nvPr/>
          </p:nvSpPr>
          <p:spPr bwMode="auto">
            <a:xfrm>
              <a:off x="3511" y="3853"/>
              <a:ext cx="84" cy="114"/>
            </a:xfrm>
            <a:custGeom>
              <a:avLst/>
              <a:gdLst>
                <a:gd name="T0" fmla="*/ 54 w 58"/>
                <a:gd name="T1" fmla="*/ 4 h 79"/>
                <a:gd name="T2" fmla="*/ 54 w 58"/>
                <a:gd name="T3" fmla="*/ 4 h 79"/>
                <a:gd name="T4" fmla="*/ 54 w 58"/>
                <a:gd name="T5" fmla="*/ 15 h 79"/>
                <a:gd name="T6" fmla="*/ 43 w 58"/>
                <a:gd name="T7" fmla="*/ 11 h 79"/>
                <a:gd name="T8" fmla="*/ 32 w 58"/>
                <a:gd name="T9" fmla="*/ 10 h 79"/>
                <a:gd name="T10" fmla="*/ 18 w 58"/>
                <a:gd name="T11" fmla="*/ 13 h 79"/>
                <a:gd name="T12" fmla="*/ 13 w 58"/>
                <a:gd name="T13" fmla="*/ 21 h 79"/>
                <a:gd name="T14" fmla="*/ 16 w 58"/>
                <a:gd name="T15" fmla="*/ 28 h 79"/>
                <a:gd name="T16" fmla="*/ 30 w 58"/>
                <a:gd name="T17" fmla="*/ 33 h 79"/>
                <a:gd name="T18" fmla="*/ 34 w 58"/>
                <a:gd name="T19" fmla="*/ 34 h 79"/>
                <a:gd name="T20" fmla="*/ 53 w 58"/>
                <a:gd name="T21" fmla="*/ 42 h 79"/>
                <a:gd name="T22" fmla="*/ 58 w 58"/>
                <a:gd name="T23" fmla="*/ 56 h 79"/>
                <a:gd name="T24" fmla="*/ 50 w 58"/>
                <a:gd name="T25" fmla="*/ 73 h 79"/>
                <a:gd name="T26" fmla="*/ 27 w 58"/>
                <a:gd name="T27" fmla="*/ 79 h 79"/>
                <a:gd name="T28" fmla="*/ 14 w 58"/>
                <a:gd name="T29" fmla="*/ 78 h 79"/>
                <a:gd name="T30" fmla="*/ 0 w 58"/>
                <a:gd name="T31" fmla="*/ 75 h 79"/>
                <a:gd name="T32" fmla="*/ 0 w 58"/>
                <a:gd name="T33" fmla="*/ 62 h 79"/>
                <a:gd name="T34" fmla="*/ 14 w 58"/>
                <a:gd name="T35" fmla="*/ 67 h 79"/>
                <a:gd name="T36" fmla="*/ 27 w 58"/>
                <a:gd name="T37" fmla="*/ 69 h 79"/>
                <a:gd name="T38" fmla="*/ 41 w 58"/>
                <a:gd name="T39" fmla="*/ 66 h 79"/>
                <a:gd name="T40" fmla="*/ 46 w 58"/>
                <a:gd name="T41" fmla="*/ 57 h 79"/>
                <a:gd name="T42" fmla="*/ 42 w 58"/>
                <a:gd name="T43" fmla="*/ 50 h 79"/>
                <a:gd name="T44" fmla="*/ 27 w 58"/>
                <a:gd name="T45" fmla="*/ 44 h 79"/>
                <a:gd name="T46" fmla="*/ 23 w 58"/>
                <a:gd name="T47" fmla="*/ 43 h 79"/>
                <a:gd name="T48" fmla="*/ 6 w 58"/>
                <a:gd name="T49" fmla="*/ 36 h 79"/>
                <a:gd name="T50" fmla="*/ 1 w 58"/>
                <a:gd name="T51" fmla="*/ 22 h 79"/>
                <a:gd name="T52" fmla="*/ 8 w 58"/>
                <a:gd name="T53" fmla="*/ 5 h 79"/>
                <a:gd name="T54" fmla="*/ 30 w 58"/>
                <a:gd name="T55" fmla="*/ 0 h 79"/>
                <a:gd name="T56" fmla="*/ 43 w 58"/>
                <a:gd name="T57" fmla="*/ 1 h 79"/>
                <a:gd name="T58" fmla="*/ 54 w 58"/>
                <a:gd name="T59" fmla="*/ 4 h 79"/>
                <a:gd name="T60" fmla="*/ 54 w 58"/>
                <a:gd name="T61"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79">
                  <a:moveTo>
                    <a:pt x="54" y="4"/>
                  </a:moveTo>
                  <a:lnTo>
                    <a:pt x="54" y="4"/>
                  </a:lnTo>
                  <a:lnTo>
                    <a:pt x="54" y="15"/>
                  </a:lnTo>
                  <a:cubicBezTo>
                    <a:pt x="51" y="14"/>
                    <a:pt x="47" y="12"/>
                    <a:pt x="43" y="11"/>
                  </a:cubicBezTo>
                  <a:cubicBezTo>
                    <a:pt x="40" y="10"/>
                    <a:pt x="36" y="10"/>
                    <a:pt x="32" y="10"/>
                  </a:cubicBezTo>
                  <a:cubicBezTo>
                    <a:pt x="25" y="10"/>
                    <a:pt x="21" y="11"/>
                    <a:pt x="18" y="13"/>
                  </a:cubicBezTo>
                  <a:cubicBezTo>
                    <a:pt x="14" y="15"/>
                    <a:pt x="13" y="18"/>
                    <a:pt x="13" y="21"/>
                  </a:cubicBezTo>
                  <a:cubicBezTo>
                    <a:pt x="13" y="24"/>
                    <a:pt x="14" y="27"/>
                    <a:pt x="16" y="28"/>
                  </a:cubicBezTo>
                  <a:cubicBezTo>
                    <a:pt x="18" y="30"/>
                    <a:pt x="23" y="31"/>
                    <a:pt x="30" y="33"/>
                  </a:cubicBezTo>
                  <a:lnTo>
                    <a:pt x="34" y="34"/>
                  </a:lnTo>
                  <a:cubicBezTo>
                    <a:pt x="43" y="36"/>
                    <a:pt x="49" y="38"/>
                    <a:pt x="53" y="42"/>
                  </a:cubicBezTo>
                  <a:cubicBezTo>
                    <a:pt x="57" y="45"/>
                    <a:pt x="58" y="50"/>
                    <a:pt x="58" y="56"/>
                  </a:cubicBezTo>
                  <a:cubicBezTo>
                    <a:pt x="58" y="63"/>
                    <a:pt x="56" y="69"/>
                    <a:pt x="50" y="73"/>
                  </a:cubicBezTo>
                  <a:cubicBezTo>
                    <a:pt x="44" y="77"/>
                    <a:pt x="37" y="79"/>
                    <a:pt x="27" y="79"/>
                  </a:cubicBezTo>
                  <a:cubicBezTo>
                    <a:pt x="23" y="79"/>
                    <a:pt x="19" y="79"/>
                    <a:pt x="14" y="78"/>
                  </a:cubicBezTo>
                  <a:cubicBezTo>
                    <a:pt x="10" y="77"/>
                    <a:pt x="5" y="76"/>
                    <a:pt x="0" y="75"/>
                  </a:cubicBezTo>
                  <a:lnTo>
                    <a:pt x="0" y="62"/>
                  </a:lnTo>
                  <a:cubicBezTo>
                    <a:pt x="5" y="64"/>
                    <a:pt x="9" y="66"/>
                    <a:pt x="14" y="67"/>
                  </a:cubicBezTo>
                  <a:cubicBezTo>
                    <a:pt x="18" y="68"/>
                    <a:pt x="23" y="69"/>
                    <a:pt x="27" y="69"/>
                  </a:cubicBezTo>
                  <a:cubicBezTo>
                    <a:pt x="33" y="69"/>
                    <a:pt x="38" y="68"/>
                    <a:pt x="41" y="66"/>
                  </a:cubicBezTo>
                  <a:cubicBezTo>
                    <a:pt x="44" y="64"/>
                    <a:pt x="46" y="61"/>
                    <a:pt x="46" y="57"/>
                  </a:cubicBezTo>
                  <a:cubicBezTo>
                    <a:pt x="46" y="54"/>
                    <a:pt x="44" y="51"/>
                    <a:pt x="42" y="50"/>
                  </a:cubicBezTo>
                  <a:cubicBezTo>
                    <a:pt x="40" y="48"/>
                    <a:pt x="35" y="46"/>
                    <a:pt x="27" y="44"/>
                  </a:cubicBezTo>
                  <a:lnTo>
                    <a:pt x="23" y="43"/>
                  </a:lnTo>
                  <a:cubicBezTo>
                    <a:pt x="15" y="42"/>
                    <a:pt x="9" y="39"/>
                    <a:pt x="6" y="36"/>
                  </a:cubicBezTo>
                  <a:cubicBezTo>
                    <a:pt x="3" y="32"/>
                    <a:pt x="1" y="28"/>
                    <a:pt x="1" y="22"/>
                  </a:cubicBezTo>
                  <a:cubicBezTo>
                    <a:pt x="1" y="15"/>
                    <a:pt x="3" y="9"/>
                    <a:pt x="8" y="5"/>
                  </a:cubicBezTo>
                  <a:cubicBezTo>
                    <a:pt x="14" y="1"/>
                    <a:pt x="21" y="0"/>
                    <a:pt x="30" y="0"/>
                  </a:cubicBezTo>
                  <a:cubicBezTo>
                    <a:pt x="35"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0" name="Freeform 136">
              <a:extLst>
                <a:ext uri="{FF2B5EF4-FFF2-40B4-BE49-F238E27FC236}">
                  <a16:creationId xmlns:a16="http://schemas.microsoft.com/office/drawing/2014/main" id="{D95FE8DB-6983-4009-B306-D91E777423B7}"/>
                </a:ext>
              </a:extLst>
            </p:cNvPr>
            <p:cNvSpPr>
              <a:spLocks/>
            </p:cNvSpPr>
            <p:nvPr/>
          </p:nvSpPr>
          <p:spPr bwMode="auto">
            <a:xfrm>
              <a:off x="2989" y="3269"/>
              <a:ext cx="340" cy="525"/>
            </a:xfrm>
            <a:custGeom>
              <a:avLst/>
              <a:gdLst>
                <a:gd name="T0" fmla="*/ 0 w 237"/>
                <a:gd name="T1" fmla="*/ 363 h 363"/>
                <a:gd name="T2" fmla="*/ 0 w 237"/>
                <a:gd name="T3" fmla="*/ 363 h 363"/>
                <a:gd name="T4" fmla="*/ 237 w 237"/>
                <a:gd name="T5" fmla="*/ 0 h 363"/>
              </a:gdLst>
              <a:ahLst/>
              <a:cxnLst>
                <a:cxn ang="0">
                  <a:pos x="T0" y="T1"/>
                </a:cxn>
                <a:cxn ang="0">
                  <a:pos x="T2" y="T3"/>
                </a:cxn>
                <a:cxn ang="0">
                  <a:pos x="T4" y="T5"/>
                </a:cxn>
              </a:cxnLst>
              <a:rect l="0" t="0" r="r" b="b"/>
              <a:pathLst>
                <a:path w="237" h="363">
                  <a:moveTo>
                    <a:pt x="0" y="363"/>
                  </a:moveTo>
                  <a:lnTo>
                    <a:pt x="0" y="363"/>
                  </a:lnTo>
                  <a:lnTo>
                    <a:pt x="237"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41" name="Freeform 137">
              <a:extLst>
                <a:ext uri="{FF2B5EF4-FFF2-40B4-BE49-F238E27FC236}">
                  <a16:creationId xmlns:a16="http://schemas.microsoft.com/office/drawing/2014/main" id="{A762CE9F-1906-4903-ACFA-149B915D84FE}"/>
                </a:ext>
              </a:extLst>
            </p:cNvPr>
            <p:cNvSpPr>
              <a:spLocks noEditPoints="1"/>
            </p:cNvSpPr>
            <p:nvPr/>
          </p:nvSpPr>
          <p:spPr bwMode="auto">
            <a:xfrm>
              <a:off x="3236" y="3248"/>
              <a:ext cx="106" cy="131"/>
            </a:xfrm>
            <a:custGeom>
              <a:avLst/>
              <a:gdLst>
                <a:gd name="T0" fmla="*/ 0 w 74"/>
                <a:gd name="T1" fmla="*/ 56 h 91"/>
                <a:gd name="T2" fmla="*/ 0 w 74"/>
                <a:gd name="T3" fmla="*/ 56 h 91"/>
                <a:gd name="T4" fmla="*/ 74 w 74"/>
                <a:gd name="T5" fmla="*/ 0 h 91"/>
                <a:gd name="T6" fmla="*/ 53 w 74"/>
                <a:gd name="T7" fmla="*/ 91 h 91"/>
                <a:gd name="T8" fmla="*/ 0 w 74"/>
                <a:gd name="T9" fmla="*/ 56 h 91"/>
                <a:gd name="T10" fmla="*/ 0 w 74"/>
                <a:gd name="T11" fmla="*/ 56 h 91"/>
                <a:gd name="T12" fmla="*/ 0 w 74"/>
                <a:gd name="T13" fmla="*/ 56 h 91"/>
                <a:gd name="T14" fmla="*/ 0 w 74"/>
                <a:gd name="T15" fmla="*/ 56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91">
                  <a:moveTo>
                    <a:pt x="0" y="56"/>
                  </a:moveTo>
                  <a:lnTo>
                    <a:pt x="0" y="56"/>
                  </a:lnTo>
                  <a:lnTo>
                    <a:pt x="74" y="0"/>
                  </a:lnTo>
                  <a:lnTo>
                    <a:pt x="53" y="91"/>
                  </a:lnTo>
                  <a:cubicBezTo>
                    <a:pt x="45" y="69"/>
                    <a:pt x="23" y="55"/>
                    <a:pt x="0" y="56"/>
                  </a:cubicBezTo>
                  <a:lnTo>
                    <a:pt x="0" y="56"/>
                  </a:lnTo>
                  <a:close/>
                  <a:moveTo>
                    <a:pt x="0" y="56"/>
                  </a:moveTo>
                  <a:lnTo>
                    <a:pt x="0" y="56"/>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2" name="Freeform 138">
              <a:extLst>
                <a:ext uri="{FF2B5EF4-FFF2-40B4-BE49-F238E27FC236}">
                  <a16:creationId xmlns:a16="http://schemas.microsoft.com/office/drawing/2014/main" id="{F4CAC087-C2B2-4DAC-A574-73264AE2BF19}"/>
                </a:ext>
              </a:extLst>
            </p:cNvPr>
            <p:cNvSpPr>
              <a:spLocks noEditPoints="1"/>
            </p:cNvSpPr>
            <p:nvPr/>
          </p:nvSpPr>
          <p:spPr bwMode="auto">
            <a:xfrm>
              <a:off x="3236" y="3248"/>
              <a:ext cx="106" cy="131"/>
            </a:xfrm>
            <a:custGeom>
              <a:avLst/>
              <a:gdLst>
                <a:gd name="T0" fmla="*/ 0 w 74"/>
                <a:gd name="T1" fmla="*/ 56 h 91"/>
                <a:gd name="T2" fmla="*/ 0 w 74"/>
                <a:gd name="T3" fmla="*/ 56 h 91"/>
                <a:gd name="T4" fmla="*/ 74 w 74"/>
                <a:gd name="T5" fmla="*/ 0 h 91"/>
                <a:gd name="T6" fmla="*/ 53 w 74"/>
                <a:gd name="T7" fmla="*/ 91 h 91"/>
                <a:gd name="T8" fmla="*/ 0 w 74"/>
                <a:gd name="T9" fmla="*/ 56 h 91"/>
                <a:gd name="T10" fmla="*/ 0 w 74"/>
                <a:gd name="T11" fmla="*/ 56 h 91"/>
                <a:gd name="T12" fmla="*/ 0 w 74"/>
                <a:gd name="T13" fmla="*/ 56 h 91"/>
                <a:gd name="T14" fmla="*/ 0 w 74"/>
                <a:gd name="T15" fmla="*/ 56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91">
                  <a:moveTo>
                    <a:pt x="0" y="56"/>
                  </a:moveTo>
                  <a:lnTo>
                    <a:pt x="0" y="56"/>
                  </a:lnTo>
                  <a:lnTo>
                    <a:pt x="74" y="0"/>
                  </a:lnTo>
                  <a:lnTo>
                    <a:pt x="53" y="91"/>
                  </a:lnTo>
                  <a:cubicBezTo>
                    <a:pt x="45" y="69"/>
                    <a:pt x="23" y="55"/>
                    <a:pt x="0" y="56"/>
                  </a:cubicBezTo>
                  <a:lnTo>
                    <a:pt x="0" y="56"/>
                  </a:lnTo>
                  <a:close/>
                  <a:moveTo>
                    <a:pt x="0" y="56"/>
                  </a:moveTo>
                  <a:lnTo>
                    <a:pt x="0" y="56"/>
                  </a:lnTo>
                  <a:close/>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43" name="Freeform 139">
              <a:extLst>
                <a:ext uri="{FF2B5EF4-FFF2-40B4-BE49-F238E27FC236}">
                  <a16:creationId xmlns:a16="http://schemas.microsoft.com/office/drawing/2014/main" id="{F9B592CB-0435-4D9A-9508-E9DA9BDEA85D}"/>
                </a:ext>
              </a:extLst>
            </p:cNvPr>
            <p:cNvSpPr>
              <a:spLocks/>
            </p:cNvSpPr>
            <p:nvPr/>
          </p:nvSpPr>
          <p:spPr bwMode="auto">
            <a:xfrm>
              <a:off x="3226" y="2133"/>
              <a:ext cx="3518" cy="514"/>
            </a:xfrm>
            <a:custGeom>
              <a:avLst/>
              <a:gdLst>
                <a:gd name="T0" fmla="*/ 2453 w 2453"/>
                <a:gd name="T1" fmla="*/ 356 h 356"/>
                <a:gd name="T2" fmla="*/ 2453 w 2453"/>
                <a:gd name="T3" fmla="*/ 356 h 356"/>
                <a:gd name="T4" fmla="*/ 2453 w 2453"/>
                <a:gd name="T5" fmla="*/ 0 h 356"/>
                <a:gd name="T6" fmla="*/ 0 w 2453"/>
                <a:gd name="T7" fmla="*/ 0 h 356"/>
                <a:gd name="T8" fmla="*/ 0 w 2453"/>
                <a:gd name="T9" fmla="*/ 186 h 356"/>
              </a:gdLst>
              <a:ahLst/>
              <a:cxnLst>
                <a:cxn ang="0">
                  <a:pos x="T0" y="T1"/>
                </a:cxn>
                <a:cxn ang="0">
                  <a:pos x="T2" y="T3"/>
                </a:cxn>
                <a:cxn ang="0">
                  <a:pos x="T4" y="T5"/>
                </a:cxn>
                <a:cxn ang="0">
                  <a:pos x="T6" y="T7"/>
                </a:cxn>
                <a:cxn ang="0">
                  <a:pos x="T8" y="T9"/>
                </a:cxn>
              </a:cxnLst>
              <a:rect l="0" t="0" r="r" b="b"/>
              <a:pathLst>
                <a:path w="2453" h="356">
                  <a:moveTo>
                    <a:pt x="2453" y="356"/>
                  </a:moveTo>
                  <a:lnTo>
                    <a:pt x="2453" y="356"/>
                  </a:lnTo>
                  <a:lnTo>
                    <a:pt x="2453" y="0"/>
                  </a:lnTo>
                  <a:lnTo>
                    <a:pt x="0" y="0"/>
                  </a:lnTo>
                  <a:lnTo>
                    <a:pt x="0" y="186"/>
                  </a:lnTo>
                </a:path>
              </a:pathLst>
            </a:custGeom>
            <a:noFill/>
            <a:ln w="57150" cap="flat">
              <a:solidFill>
                <a:srgbClr val="FF0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44" name="Freeform 140">
              <a:extLst>
                <a:ext uri="{FF2B5EF4-FFF2-40B4-BE49-F238E27FC236}">
                  <a16:creationId xmlns:a16="http://schemas.microsoft.com/office/drawing/2014/main" id="{73444EE3-4626-4851-90EE-25B838BF5785}"/>
                </a:ext>
              </a:extLst>
            </p:cNvPr>
            <p:cNvSpPr>
              <a:spLocks noEditPoints="1"/>
            </p:cNvSpPr>
            <p:nvPr/>
          </p:nvSpPr>
          <p:spPr bwMode="auto">
            <a:xfrm>
              <a:off x="3180" y="2300"/>
              <a:ext cx="92" cy="127"/>
            </a:xfrm>
            <a:custGeom>
              <a:avLst/>
              <a:gdLst>
                <a:gd name="T0" fmla="*/ 64 w 64"/>
                <a:gd name="T1" fmla="*/ 0 h 88"/>
                <a:gd name="T2" fmla="*/ 64 w 64"/>
                <a:gd name="T3" fmla="*/ 0 h 88"/>
                <a:gd name="T4" fmla="*/ 32 w 64"/>
                <a:gd name="T5" fmla="*/ 88 h 88"/>
                <a:gd name="T6" fmla="*/ 0 w 64"/>
                <a:gd name="T7" fmla="*/ 1 h 88"/>
                <a:gd name="T8" fmla="*/ 64 w 64"/>
                <a:gd name="T9" fmla="*/ 0 h 88"/>
                <a:gd name="T10" fmla="*/ 64 w 64"/>
                <a:gd name="T11" fmla="*/ 0 h 88"/>
                <a:gd name="T12" fmla="*/ 64 w 64"/>
                <a:gd name="T13" fmla="*/ 0 h 88"/>
                <a:gd name="T14" fmla="*/ 64 w 64"/>
                <a:gd name="T15" fmla="*/ 0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88">
                  <a:moveTo>
                    <a:pt x="64" y="0"/>
                  </a:moveTo>
                  <a:lnTo>
                    <a:pt x="64" y="0"/>
                  </a:lnTo>
                  <a:lnTo>
                    <a:pt x="32" y="88"/>
                  </a:lnTo>
                  <a:lnTo>
                    <a:pt x="0" y="1"/>
                  </a:lnTo>
                  <a:cubicBezTo>
                    <a:pt x="19" y="14"/>
                    <a:pt x="45" y="14"/>
                    <a:pt x="64" y="0"/>
                  </a:cubicBezTo>
                  <a:lnTo>
                    <a:pt x="64" y="0"/>
                  </a:lnTo>
                  <a:close/>
                  <a:moveTo>
                    <a:pt x="64" y="0"/>
                  </a:moveTo>
                  <a:lnTo>
                    <a:pt x="64"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5" name="Freeform 141">
              <a:extLst>
                <a:ext uri="{FF2B5EF4-FFF2-40B4-BE49-F238E27FC236}">
                  <a16:creationId xmlns:a16="http://schemas.microsoft.com/office/drawing/2014/main" id="{5BC53D35-C9DD-4F4F-B897-51545E3333B0}"/>
                </a:ext>
              </a:extLst>
            </p:cNvPr>
            <p:cNvSpPr>
              <a:spLocks noEditPoints="1"/>
            </p:cNvSpPr>
            <p:nvPr/>
          </p:nvSpPr>
          <p:spPr bwMode="auto">
            <a:xfrm>
              <a:off x="3180" y="2300"/>
              <a:ext cx="92" cy="127"/>
            </a:xfrm>
            <a:custGeom>
              <a:avLst/>
              <a:gdLst>
                <a:gd name="T0" fmla="*/ 64 w 64"/>
                <a:gd name="T1" fmla="*/ 0 h 88"/>
                <a:gd name="T2" fmla="*/ 64 w 64"/>
                <a:gd name="T3" fmla="*/ 0 h 88"/>
                <a:gd name="T4" fmla="*/ 32 w 64"/>
                <a:gd name="T5" fmla="*/ 88 h 88"/>
                <a:gd name="T6" fmla="*/ 0 w 64"/>
                <a:gd name="T7" fmla="*/ 1 h 88"/>
                <a:gd name="T8" fmla="*/ 64 w 64"/>
                <a:gd name="T9" fmla="*/ 0 h 88"/>
                <a:gd name="T10" fmla="*/ 64 w 64"/>
                <a:gd name="T11" fmla="*/ 0 h 88"/>
                <a:gd name="T12" fmla="*/ 64 w 64"/>
                <a:gd name="T13" fmla="*/ 0 h 88"/>
                <a:gd name="T14" fmla="*/ 64 w 64"/>
                <a:gd name="T15" fmla="*/ 0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88">
                  <a:moveTo>
                    <a:pt x="64" y="0"/>
                  </a:moveTo>
                  <a:lnTo>
                    <a:pt x="64" y="0"/>
                  </a:lnTo>
                  <a:lnTo>
                    <a:pt x="32" y="88"/>
                  </a:lnTo>
                  <a:lnTo>
                    <a:pt x="0" y="1"/>
                  </a:lnTo>
                  <a:cubicBezTo>
                    <a:pt x="19" y="14"/>
                    <a:pt x="45" y="14"/>
                    <a:pt x="64" y="0"/>
                  </a:cubicBezTo>
                  <a:lnTo>
                    <a:pt x="64" y="0"/>
                  </a:lnTo>
                  <a:close/>
                  <a:moveTo>
                    <a:pt x="64" y="0"/>
                  </a:moveTo>
                  <a:lnTo>
                    <a:pt x="64"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46" name="Freeform 142">
              <a:extLst>
                <a:ext uri="{FF2B5EF4-FFF2-40B4-BE49-F238E27FC236}">
                  <a16:creationId xmlns:a16="http://schemas.microsoft.com/office/drawing/2014/main" id="{8190FF0E-1CB3-4F42-9379-774775A02C08}"/>
                </a:ext>
              </a:extLst>
            </p:cNvPr>
            <p:cNvSpPr>
              <a:spLocks/>
            </p:cNvSpPr>
            <p:nvPr/>
          </p:nvSpPr>
          <p:spPr bwMode="auto">
            <a:xfrm>
              <a:off x="4025" y="2212"/>
              <a:ext cx="86" cy="116"/>
            </a:xfrm>
            <a:custGeom>
              <a:avLst/>
              <a:gdLst>
                <a:gd name="T0" fmla="*/ 60 w 60"/>
                <a:gd name="T1" fmla="*/ 5 h 80"/>
                <a:gd name="T2" fmla="*/ 60 w 60"/>
                <a:gd name="T3" fmla="*/ 5 h 80"/>
                <a:gd name="T4" fmla="*/ 60 w 60"/>
                <a:gd name="T5" fmla="*/ 17 h 80"/>
                <a:gd name="T6" fmla="*/ 49 w 60"/>
                <a:gd name="T7" fmla="*/ 12 h 80"/>
                <a:gd name="T8" fmla="*/ 39 w 60"/>
                <a:gd name="T9" fmla="*/ 11 h 80"/>
                <a:gd name="T10" fmla="*/ 20 w 60"/>
                <a:gd name="T11" fmla="*/ 19 h 80"/>
                <a:gd name="T12" fmla="*/ 13 w 60"/>
                <a:gd name="T13" fmla="*/ 40 h 80"/>
                <a:gd name="T14" fmla="*/ 20 w 60"/>
                <a:gd name="T15" fmla="*/ 62 h 80"/>
                <a:gd name="T16" fmla="*/ 39 w 60"/>
                <a:gd name="T17" fmla="*/ 70 h 80"/>
                <a:gd name="T18" fmla="*/ 49 w 60"/>
                <a:gd name="T19" fmla="*/ 68 h 80"/>
                <a:gd name="T20" fmla="*/ 60 w 60"/>
                <a:gd name="T21" fmla="*/ 64 h 80"/>
                <a:gd name="T22" fmla="*/ 60 w 60"/>
                <a:gd name="T23" fmla="*/ 75 h 80"/>
                <a:gd name="T24" fmla="*/ 49 w 60"/>
                <a:gd name="T25" fmla="*/ 79 h 80"/>
                <a:gd name="T26" fmla="*/ 37 w 60"/>
                <a:gd name="T27" fmla="*/ 80 h 80"/>
                <a:gd name="T28" fmla="*/ 10 w 60"/>
                <a:gd name="T29" fmla="*/ 69 h 80"/>
                <a:gd name="T30" fmla="*/ 0 w 60"/>
                <a:gd name="T31" fmla="*/ 40 h 80"/>
                <a:gd name="T32" fmla="*/ 10 w 60"/>
                <a:gd name="T33" fmla="*/ 11 h 80"/>
                <a:gd name="T34" fmla="*/ 38 w 60"/>
                <a:gd name="T35" fmla="*/ 0 h 80"/>
                <a:gd name="T36" fmla="*/ 49 w 60"/>
                <a:gd name="T37" fmla="*/ 2 h 80"/>
                <a:gd name="T38" fmla="*/ 60 w 60"/>
                <a:gd name="T39" fmla="*/ 5 h 80"/>
                <a:gd name="T40" fmla="*/ 60 w 60"/>
                <a:gd name="T41" fmla="*/ 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80">
                  <a:moveTo>
                    <a:pt x="60" y="5"/>
                  </a:moveTo>
                  <a:lnTo>
                    <a:pt x="60" y="5"/>
                  </a:lnTo>
                  <a:lnTo>
                    <a:pt x="60" y="17"/>
                  </a:lnTo>
                  <a:cubicBezTo>
                    <a:pt x="56" y="15"/>
                    <a:pt x="53" y="13"/>
                    <a:pt x="49" y="12"/>
                  </a:cubicBezTo>
                  <a:cubicBezTo>
                    <a:pt x="46" y="11"/>
                    <a:pt x="42" y="11"/>
                    <a:pt x="39" y="11"/>
                  </a:cubicBezTo>
                  <a:cubicBezTo>
                    <a:pt x="30" y="11"/>
                    <a:pt x="24" y="14"/>
                    <a:pt x="20" y="19"/>
                  </a:cubicBezTo>
                  <a:cubicBezTo>
                    <a:pt x="15" y="24"/>
                    <a:pt x="13" y="31"/>
                    <a:pt x="13" y="40"/>
                  </a:cubicBezTo>
                  <a:cubicBezTo>
                    <a:pt x="13" y="50"/>
                    <a:pt x="15" y="57"/>
                    <a:pt x="20" y="62"/>
                  </a:cubicBezTo>
                  <a:cubicBezTo>
                    <a:pt x="24" y="67"/>
                    <a:pt x="30" y="70"/>
                    <a:pt x="39" y="70"/>
                  </a:cubicBezTo>
                  <a:cubicBezTo>
                    <a:pt x="42" y="70"/>
                    <a:pt x="46" y="69"/>
                    <a:pt x="49" y="68"/>
                  </a:cubicBezTo>
                  <a:cubicBezTo>
                    <a:pt x="53" y="67"/>
                    <a:pt x="56" y="66"/>
                    <a:pt x="60" y="64"/>
                  </a:cubicBezTo>
                  <a:lnTo>
                    <a:pt x="60" y="75"/>
                  </a:lnTo>
                  <a:cubicBezTo>
                    <a:pt x="56" y="77"/>
                    <a:pt x="53" y="78"/>
                    <a:pt x="49" y="79"/>
                  </a:cubicBezTo>
                  <a:cubicBezTo>
                    <a:pt x="45" y="80"/>
                    <a:pt x="41" y="80"/>
                    <a:pt x="37" y="80"/>
                  </a:cubicBezTo>
                  <a:cubicBezTo>
                    <a:pt x="26" y="80"/>
                    <a:pt x="17" y="77"/>
                    <a:pt x="10" y="69"/>
                  </a:cubicBezTo>
                  <a:cubicBezTo>
                    <a:pt x="3" y="62"/>
                    <a:pt x="0" y="52"/>
                    <a:pt x="0" y="40"/>
                  </a:cubicBezTo>
                  <a:cubicBezTo>
                    <a:pt x="0" y="28"/>
                    <a:pt x="3" y="18"/>
                    <a:pt x="10" y="11"/>
                  </a:cubicBezTo>
                  <a:cubicBezTo>
                    <a:pt x="17" y="4"/>
                    <a:pt x="26" y="0"/>
                    <a:pt x="38" y="0"/>
                  </a:cubicBezTo>
                  <a:cubicBezTo>
                    <a:pt x="42" y="0"/>
                    <a:pt x="46" y="1"/>
                    <a:pt x="49" y="2"/>
                  </a:cubicBezTo>
                  <a:cubicBezTo>
                    <a:pt x="53" y="2"/>
                    <a:pt x="56" y="4"/>
                    <a:pt x="60" y="5"/>
                  </a:cubicBezTo>
                  <a:lnTo>
                    <a:pt x="60" y="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7" name="Freeform 143">
              <a:extLst>
                <a:ext uri="{FF2B5EF4-FFF2-40B4-BE49-F238E27FC236}">
                  <a16:creationId xmlns:a16="http://schemas.microsoft.com/office/drawing/2014/main" id="{6071713C-485F-4B77-BB20-76477061B819}"/>
                </a:ext>
              </a:extLst>
            </p:cNvPr>
            <p:cNvSpPr>
              <a:spLocks/>
            </p:cNvSpPr>
            <p:nvPr/>
          </p:nvSpPr>
          <p:spPr bwMode="auto">
            <a:xfrm>
              <a:off x="4142" y="2173"/>
              <a:ext cx="19" cy="152"/>
            </a:xfrm>
            <a:custGeom>
              <a:avLst/>
              <a:gdLst>
                <a:gd name="T0" fmla="*/ 0 w 13"/>
                <a:gd name="T1" fmla="*/ 0 h 105"/>
                <a:gd name="T2" fmla="*/ 0 w 13"/>
                <a:gd name="T3" fmla="*/ 0 h 105"/>
                <a:gd name="T4" fmla="*/ 13 w 13"/>
                <a:gd name="T5" fmla="*/ 0 h 105"/>
                <a:gd name="T6" fmla="*/ 13 w 13"/>
                <a:gd name="T7" fmla="*/ 105 h 105"/>
                <a:gd name="T8" fmla="*/ 0 w 13"/>
                <a:gd name="T9" fmla="*/ 105 h 105"/>
                <a:gd name="T10" fmla="*/ 0 w 13"/>
                <a:gd name="T11" fmla="*/ 0 h 105"/>
              </a:gdLst>
              <a:ahLst/>
              <a:cxnLst>
                <a:cxn ang="0">
                  <a:pos x="T0" y="T1"/>
                </a:cxn>
                <a:cxn ang="0">
                  <a:pos x="T2" y="T3"/>
                </a:cxn>
                <a:cxn ang="0">
                  <a:pos x="T4" y="T5"/>
                </a:cxn>
                <a:cxn ang="0">
                  <a:pos x="T6" y="T7"/>
                </a:cxn>
                <a:cxn ang="0">
                  <a:pos x="T8" y="T9"/>
                </a:cxn>
                <a:cxn ang="0">
                  <a:pos x="T10" y="T11"/>
                </a:cxn>
              </a:cxnLst>
              <a:rect l="0" t="0" r="r" b="b"/>
              <a:pathLst>
                <a:path w="13" h="105">
                  <a:moveTo>
                    <a:pt x="0" y="0"/>
                  </a:moveTo>
                  <a:lnTo>
                    <a:pt x="0" y="0"/>
                  </a:lnTo>
                  <a:lnTo>
                    <a:pt x="13" y="0"/>
                  </a:lnTo>
                  <a:lnTo>
                    <a:pt x="13" y="105"/>
                  </a:lnTo>
                  <a:lnTo>
                    <a:pt x="0" y="105"/>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8" name="Freeform 144">
              <a:extLst>
                <a:ext uri="{FF2B5EF4-FFF2-40B4-BE49-F238E27FC236}">
                  <a16:creationId xmlns:a16="http://schemas.microsoft.com/office/drawing/2014/main" id="{88F8E961-9631-4C83-948B-AD3C914C82B5}"/>
                </a:ext>
              </a:extLst>
            </p:cNvPr>
            <p:cNvSpPr>
              <a:spLocks noEditPoints="1"/>
            </p:cNvSpPr>
            <p:nvPr/>
          </p:nvSpPr>
          <p:spPr bwMode="auto">
            <a:xfrm>
              <a:off x="4190" y="2212"/>
              <a:ext cx="100" cy="116"/>
            </a:xfrm>
            <a:custGeom>
              <a:avLst/>
              <a:gdLst>
                <a:gd name="T0" fmla="*/ 35 w 70"/>
                <a:gd name="T1" fmla="*/ 11 h 80"/>
                <a:gd name="T2" fmla="*/ 35 w 70"/>
                <a:gd name="T3" fmla="*/ 11 h 80"/>
                <a:gd name="T4" fmla="*/ 19 w 70"/>
                <a:gd name="T5" fmla="*/ 19 h 80"/>
                <a:gd name="T6" fmla="*/ 14 w 70"/>
                <a:gd name="T7" fmla="*/ 40 h 80"/>
                <a:gd name="T8" fmla="*/ 19 w 70"/>
                <a:gd name="T9" fmla="*/ 62 h 80"/>
                <a:gd name="T10" fmla="*/ 35 w 70"/>
                <a:gd name="T11" fmla="*/ 70 h 80"/>
                <a:gd name="T12" fmla="*/ 51 w 70"/>
                <a:gd name="T13" fmla="*/ 62 h 80"/>
                <a:gd name="T14" fmla="*/ 57 w 70"/>
                <a:gd name="T15" fmla="*/ 40 h 80"/>
                <a:gd name="T16" fmla="*/ 51 w 70"/>
                <a:gd name="T17" fmla="*/ 19 h 80"/>
                <a:gd name="T18" fmla="*/ 35 w 70"/>
                <a:gd name="T19" fmla="*/ 11 h 80"/>
                <a:gd name="T20" fmla="*/ 35 w 70"/>
                <a:gd name="T21" fmla="*/ 11 h 80"/>
                <a:gd name="T22" fmla="*/ 35 w 70"/>
                <a:gd name="T23" fmla="*/ 0 h 80"/>
                <a:gd name="T24" fmla="*/ 35 w 70"/>
                <a:gd name="T25" fmla="*/ 0 h 80"/>
                <a:gd name="T26" fmla="*/ 61 w 70"/>
                <a:gd name="T27" fmla="*/ 11 h 80"/>
                <a:gd name="T28" fmla="*/ 70 w 70"/>
                <a:gd name="T29" fmla="*/ 40 h 80"/>
                <a:gd name="T30" fmla="*/ 61 w 70"/>
                <a:gd name="T31" fmla="*/ 70 h 80"/>
                <a:gd name="T32" fmla="*/ 35 w 70"/>
                <a:gd name="T33" fmla="*/ 80 h 80"/>
                <a:gd name="T34" fmla="*/ 10 w 70"/>
                <a:gd name="T35" fmla="*/ 70 h 80"/>
                <a:gd name="T36" fmla="*/ 0 w 70"/>
                <a:gd name="T37" fmla="*/ 40 h 80"/>
                <a:gd name="T38" fmla="*/ 10 w 70"/>
                <a:gd name="T39" fmla="*/ 11 h 80"/>
                <a:gd name="T40" fmla="*/ 35 w 70"/>
                <a:gd name="T41" fmla="*/ 0 h 80"/>
                <a:gd name="T42" fmla="*/ 35 w 70"/>
                <a:gd name="T4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80">
                  <a:moveTo>
                    <a:pt x="35" y="11"/>
                  </a:moveTo>
                  <a:lnTo>
                    <a:pt x="35" y="11"/>
                  </a:lnTo>
                  <a:cubicBezTo>
                    <a:pt x="29" y="11"/>
                    <a:pt x="23" y="14"/>
                    <a:pt x="19" y="19"/>
                  </a:cubicBezTo>
                  <a:cubicBezTo>
                    <a:pt x="16" y="24"/>
                    <a:pt x="14" y="31"/>
                    <a:pt x="14" y="40"/>
                  </a:cubicBezTo>
                  <a:cubicBezTo>
                    <a:pt x="14" y="49"/>
                    <a:pt x="16" y="57"/>
                    <a:pt x="19" y="62"/>
                  </a:cubicBezTo>
                  <a:cubicBezTo>
                    <a:pt x="23" y="67"/>
                    <a:pt x="29" y="70"/>
                    <a:pt x="35" y="70"/>
                  </a:cubicBezTo>
                  <a:cubicBezTo>
                    <a:pt x="42" y="70"/>
                    <a:pt x="47" y="67"/>
                    <a:pt x="51" y="62"/>
                  </a:cubicBezTo>
                  <a:cubicBezTo>
                    <a:pt x="55" y="56"/>
                    <a:pt x="57" y="49"/>
                    <a:pt x="57" y="40"/>
                  </a:cubicBezTo>
                  <a:cubicBezTo>
                    <a:pt x="57" y="31"/>
                    <a:pt x="55" y="24"/>
                    <a:pt x="51" y="19"/>
                  </a:cubicBezTo>
                  <a:cubicBezTo>
                    <a:pt x="47" y="14"/>
                    <a:pt x="42" y="11"/>
                    <a:pt x="35" y="11"/>
                  </a:cubicBezTo>
                  <a:lnTo>
                    <a:pt x="35" y="11"/>
                  </a:lnTo>
                  <a:close/>
                  <a:moveTo>
                    <a:pt x="35" y="0"/>
                  </a:moveTo>
                  <a:lnTo>
                    <a:pt x="35" y="0"/>
                  </a:lnTo>
                  <a:cubicBezTo>
                    <a:pt x="46" y="0"/>
                    <a:pt x="55" y="4"/>
                    <a:pt x="61" y="11"/>
                  </a:cubicBezTo>
                  <a:cubicBezTo>
                    <a:pt x="67" y="18"/>
                    <a:pt x="70" y="28"/>
                    <a:pt x="70" y="40"/>
                  </a:cubicBezTo>
                  <a:cubicBezTo>
                    <a:pt x="70" y="53"/>
                    <a:pt x="67" y="62"/>
                    <a:pt x="61" y="70"/>
                  </a:cubicBezTo>
                  <a:cubicBezTo>
                    <a:pt x="55" y="77"/>
                    <a:pt x="46" y="80"/>
                    <a:pt x="35" y="80"/>
                  </a:cubicBezTo>
                  <a:cubicBezTo>
                    <a:pt x="24" y="80"/>
                    <a:pt x="16" y="77"/>
                    <a:pt x="10" y="70"/>
                  </a:cubicBezTo>
                  <a:cubicBezTo>
                    <a:pt x="3" y="62"/>
                    <a:pt x="0" y="53"/>
                    <a:pt x="0" y="40"/>
                  </a:cubicBezTo>
                  <a:cubicBezTo>
                    <a:pt x="0" y="28"/>
                    <a:pt x="3" y="18"/>
                    <a:pt x="10" y="11"/>
                  </a:cubicBezTo>
                  <a:cubicBezTo>
                    <a:pt x="16" y="4"/>
                    <a:pt x="24" y="0"/>
                    <a:pt x="35" y="0"/>
                  </a:cubicBezTo>
                  <a:lnTo>
                    <a:pt x="35"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9" name="Freeform 145">
              <a:extLst>
                <a:ext uri="{FF2B5EF4-FFF2-40B4-BE49-F238E27FC236}">
                  <a16:creationId xmlns:a16="http://schemas.microsoft.com/office/drawing/2014/main" id="{ED9C7FC0-3200-4C4B-BEB2-E4CC5AA9E594}"/>
                </a:ext>
              </a:extLst>
            </p:cNvPr>
            <p:cNvSpPr>
              <a:spLocks/>
            </p:cNvSpPr>
            <p:nvPr/>
          </p:nvSpPr>
          <p:spPr bwMode="auto">
            <a:xfrm>
              <a:off x="4320" y="2212"/>
              <a:ext cx="92" cy="113"/>
            </a:xfrm>
            <a:custGeom>
              <a:avLst/>
              <a:gdLst>
                <a:gd name="T0" fmla="*/ 64 w 64"/>
                <a:gd name="T1" fmla="*/ 32 h 78"/>
                <a:gd name="T2" fmla="*/ 64 w 64"/>
                <a:gd name="T3" fmla="*/ 32 h 78"/>
                <a:gd name="T4" fmla="*/ 64 w 64"/>
                <a:gd name="T5" fmla="*/ 78 h 78"/>
                <a:gd name="T6" fmla="*/ 51 w 64"/>
                <a:gd name="T7" fmla="*/ 78 h 78"/>
                <a:gd name="T8" fmla="*/ 51 w 64"/>
                <a:gd name="T9" fmla="*/ 33 h 78"/>
                <a:gd name="T10" fmla="*/ 47 w 64"/>
                <a:gd name="T11" fmla="*/ 17 h 78"/>
                <a:gd name="T12" fmla="*/ 34 w 64"/>
                <a:gd name="T13" fmla="*/ 11 h 78"/>
                <a:gd name="T14" fmla="*/ 18 w 64"/>
                <a:gd name="T15" fmla="*/ 18 h 78"/>
                <a:gd name="T16" fmla="*/ 12 w 64"/>
                <a:gd name="T17" fmla="*/ 35 h 78"/>
                <a:gd name="T18" fmla="*/ 12 w 64"/>
                <a:gd name="T19" fmla="*/ 78 h 78"/>
                <a:gd name="T20" fmla="*/ 0 w 64"/>
                <a:gd name="T21" fmla="*/ 78 h 78"/>
                <a:gd name="T22" fmla="*/ 0 w 64"/>
                <a:gd name="T23" fmla="*/ 2 h 78"/>
                <a:gd name="T24" fmla="*/ 12 w 64"/>
                <a:gd name="T25" fmla="*/ 2 h 78"/>
                <a:gd name="T26" fmla="*/ 12 w 64"/>
                <a:gd name="T27" fmla="*/ 14 h 78"/>
                <a:gd name="T28" fmla="*/ 23 w 64"/>
                <a:gd name="T29" fmla="*/ 4 h 78"/>
                <a:gd name="T30" fmla="*/ 37 w 64"/>
                <a:gd name="T31" fmla="*/ 0 h 78"/>
                <a:gd name="T32" fmla="*/ 57 w 64"/>
                <a:gd name="T33" fmla="*/ 8 h 78"/>
                <a:gd name="T34" fmla="*/ 64 w 64"/>
                <a:gd name="T35" fmla="*/ 32 h 78"/>
                <a:gd name="T36" fmla="*/ 64 w 64"/>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78">
                  <a:moveTo>
                    <a:pt x="64" y="32"/>
                  </a:moveTo>
                  <a:lnTo>
                    <a:pt x="64" y="32"/>
                  </a:lnTo>
                  <a:lnTo>
                    <a:pt x="64" y="78"/>
                  </a:lnTo>
                  <a:lnTo>
                    <a:pt x="51" y="78"/>
                  </a:lnTo>
                  <a:lnTo>
                    <a:pt x="51" y="33"/>
                  </a:lnTo>
                  <a:cubicBezTo>
                    <a:pt x="51" y="26"/>
                    <a:pt x="50" y="20"/>
                    <a:pt x="47" y="17"/>
                  </a:cubicBezTo>
                  <a:cubicBezTo>
                    <a:pt x="44" y="13"/>
                    <a:pt x="40" y="11"/>
                    <a:pt x="34" y="11"/>
                  </a:cubicBezTo>
                  <a:cubicBezTo>
                    <a:pt x="28" y="11"/>
                    <a:pt x="22" y="13"/>
                    <a:pt x="18" y="18"/>
                  </a:cubicBezTo>
                  <a:cubicBezTo>
                    <a:pt x="14" y="22"/>
                    <a:pt x="12" y="28"/>
                    <a:pt x="12" y="35"/>
                  </a:cubicBezTo>
                  <a:lnTo>
                    <a:pt x="12" y="78"/>
                  </a:lnTo>
                  <a:lnTo>
                    <a:pt x="0" y="78"/>
                  </a:lnTo>
                  <a:lnTo>
                    <a:pt x="0" y="2"/>
                  </a:lnTo>
                  <a:lnTo>
                    <a:pt x="12" y="2"/>
                  </a:lnTo>
                  <a:lnTo>
                    <a:pt x="12" y="14"/>
                  </a:lnTo>
                  <a:cubicBezTo>
                    <a:pt x="15" y="9"/>
                    <a:pt x="19" y="6"/>
                    <a:pt x="23" y="4"/>
                  </a:cubicBezTo>
                  <a:cubicBezTo>
                    <a:pt x="27" y="2"/>
                    <a:pt x="32" y="0"/>
                    <a:pt x="37" y="0"/>
                  </a:cubicBezTo>
                  <a:cubicBezTo>
                    <a:pt x="46" y="0"/>
                    <a:pt x="52" y="3"/>
                    <a:pt x="57" y="8"/>
                  </a:cubicBezTo>
                  <a:cubicBezTo>
                    <a:pt x="61" y="14"/>
                    <a:pt x="64" y="22"/>
                    <a:pt x="64" y="32"/>
                  </a:cubicBezTo>
                  <a:lnTo>
                    <a:pt x="64"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0" name="Freeform 146">
              <a:extLst>
                <a:ext uri="{FF2B5EF4-FFF2-40B4-BE49-F238E27FC236}">
                  <a16:creationId xmlns:a16="http://schemas.microsoft.com/office/drawing/2014/main" id="{09A09A54-3743-4213-B95E-401D7C9B909B}"/>
                </a:ext>
              </a:extLst>
            </p:cNvPr>
            <p:cNvSpPr>
              <a:spLocks noEditPoints="1"/>
            </p:cNvSpPr>
            <p:nvPr/>
          </p:nvSpPr>
          <p:spPr bwMode="auto">
            <a:xfrm>
              <a:off x="4441" y="2212"/>
              <a:ext cx="100" cy="116"/>
            </a:xfrm>
            <a:custGeom>
              <a:avLst/>
              <a:gdLst>
                <a:gd name="T0" fmla="*/ 70 w 70"/>
                <a:gd name="T1" fmla="*/ 37 h 80"/>
                <a:gd name="T2" fmla="*/ 70 w 70"/>
                <a:gd name="T3" fmla="*/ 37 h 80"/>
                <a:gd name="T4" fmla="*/ 70 w 70"/>
                <a:gd name="T5" fmla="*/ 43 h 80"/>
                <a:gd name="T6" fmla="*/ 13 w 70"/>
                <a:gd name="T7" fmla="*/ 43 h 80"/>
                <a:gd name="T8" fmla="*/ 20 w 70"/>
                <a:gd name="T9" fmla="*/ 63 h 80"/>
                <a:gd name="T10" fmla="*/ 40 w 70"/>
                <a:gd name="T11" fmla="*/ 70 h 80"/>
                <a:gd name="T12" fmla="*/ 54 w 70"/>
                <a:gd name="T13" fmla="*/ 68 h 80"/>
                <a:gd name="T14" fmla="*/ 67 w 70"/>
                <a:gd name="T15" fmla="*/ 63 h 80"/>
                <a:gd name="T16" fmla="*/ 67 w 70"/>
                <a:gd name="T17" fmla="*/ 74 h 80"/>
                <a:gd name="T18" fmla="*/ 53 w 70"/>
                <a:gd name="T19" fmla="*/ 79 h 80"/>
                <a:gd name="T20" fmla="*/ 39 w 70"/>
                <a:gd name="T21" fmla="*/ 80 h 80"/>
                <a:gd name="T22" fmla="*/ 10 w 70"/>
                <a:gd name="T23" fmla="*/ 70 h 80"/>
                <a:gd name="T24" fmla="*/ 0 w 70"/>
                <a:gd name="T25" fmla="*/ 41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7 h 80"/>
                <a:gd name="T42" fmla="*/ 37 w 70"/>
                <a:gd name="T43" fmla="*/ 11 h 80"/>
                <a:gd name="T44" fmla="*/ 20 w 70"/>
                <a:gd name="T45" fmla="*/ 17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2"/>
                    <a:pt x="16" y="58"/>
                    <a:pt x="20" y="63"/>
                  </a:cubicBezTo>
                  <a:cubicBezTo>
                    <a:pt x="25" y="67"/>
                    <a:pt x="31" y="70"/>
                    <a:pt x="40" y="70"/>
                  </a:cubicBezTo>
                  <a:cubicBezTo>
                    <a:pt x="45" y="70"/>
                    <a:pt x="49" y="69"/>
                    <a:pt x="54" y="68"/>
                  </a:cubicBezTo>
                  <a:cubicBezTo>
                    <a:pt x="58" y="67"/>
                    <a:pt x="63" y="65"/>
                    <a:pt x="67" y="63"/>
                  </a:cubicBezTo>
                  <a:lnTo>
                    <a:pt x="67" y="74"/>
                  </a:lnTo>
                  <a:cubicBezTo>
                    <a:pt x="63" y="76"/>
                    <a:pt x="58" y="78"/>
                    <a:pt x="53" y="79"/>
                  </a:cubicBezTo>
                  <a:cubicBezTo>
                    <a:pt x="49" y="80"/>
                    <a:pt x="44" y="80"/>
                    <a:pt x="39" y="80"/>
                  </a:cubicBezTo>
                  <a:cubicBezTo>
                    <a:pt x="27" y="80"/>
                    <a:pt x="17" y="77"/>
                    <a:pt x="10" y="70"/>
                  </a:cubicBezTo>
                  <a:cubicBezTo>
                    <a:pt x="3" y="63"/>
                    <a:pt x="0" y="53"/>
                    <a:pt x="0" y="41"/>
                  </a:cubicBezTo>
                  <a:cubicBezTo>
                    <a:pt x="0" y="29"/>
                    <a:pt x="3" y="19"/>
                    <a:pt x="10" y="11"/>
                  </a:cubicBezTo>
                  <a:cubicBezTo>
                    <a:pt x="16" y="4"/>
                    <a:pt x="25" y="0"/>
                    <a:pt x="37" y="0"/>
                  </a:cubicBezTo>
                  <a:cubicBezTo>
                    <a:pt x="47" y="0"/>
                    <a:pt x="55" y="4"/>
                    <a:pt x="61" y="10"/>
                  </a:cubicBezTo>
                  <a:cubicBezTo>
                    <a:pt x="67" y="17"/>
                    <a:pt x="70" y="26"/>
                    <a:pt x="70" y="37"/>
                  </a:cubicBezTo>
                  <a:lnTo>
                    <a:pt x="70" y="37"/>
                  </a:lnTo>
                  <a:close/>
                  <a:moveTo>
                    <a:pt x="58" y="33"/>
                  </a:moveTo>
                  <a:lnTo>
                    <a:pt x="58" y="33"/>
                  </a:lnTo>
                  <a:cubicBezTo>
                    <a:pt x="57" y="27"/>
                    <a:pt x="56" y="21"/>
                    <a:pt x="52" y="17"/>
                  </a:cubicBezTo>
                  <a:cubicBezTo>
                    <a:pt x="48" y="13"/>
                    <a:pt x="43" y="11"/>
                    <a:pt x="37" y="11"/>
                  </a:cubicBezTo>
                  <a:cubicBezTo>
                    <a:pt x="30" y="11"/>
                    <a:pt x="24" y="13"/>
                    <a:pt x="20" y="17"/>
                  </a:cubicBezTo>
                  <a:cubicBezTo>
                    <a:pt x="16" y="21"/>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1" name="Freeform 147">
              <a:extLst>
                <a:ext uri="{FF2B5EF4-FFF2-40B4-BE49-F238E27FC236}">
                  <a16:creationId xmlns:a16="http://schemas.microsoft.com/office/drawing/2014/main" id="{C1B55D78-BB24-4989-A068-8D6F7184AFF4}"/>
                </a:ext>
              </a:extLst>
            </p:cNvPr>
            <p:cNvSpPr>
              <a:spLocks/>
            </p:cNvSpPr>
            <p:nvPr/>
          </p:nvSpPr>
          <p:spPr bwMode="auto">
            <a:xfrm>
              <a:off x="4551" y="2358"/>
              <a:ext cx="103" cy="14"/>
            </a:xfrm>
            <a:custGeom>
              <a:avLst/>
              <a:gdLst>
                <a:gd name="T0" fmla="*/ 72 w 72"/>
                <a:gd name="T1" fmla="*/ 0 h 10"/>
                <a:gd name="T2" fmla="*/ 72 w 72"/>
                <a:gd name="T3" fmla="*/ 0 h 10"/>
                <a:gd name="T4" fmla="*/ 72 w 72"/>
                <a:gd name="T5" fmla="*/ 10 h 10"/>
                <a:gd name="T6" fmla="*/ 0 w 72"/>
                <a:gd name="T7" fmla="*/ 10 h 10"/>
                <a:gd name="T8" fmla="*/ 0 w 72"/>
                <a:gd name="T9" fmla="*/ 0 h 10"/>
                <a:gd name="T10" fmla="*/ 72 w 72"/>
                <a:gd name="T11" fmla="*/ 0 h 10"/>
              </a:gdLst>
              <a:ahLst/>
              <a:cxnLst>
                <a:cxn ang="0">
                  <a:pos x="T0" y="T1"/>
                </a:cxn>
                <a:cxn ang="0">
                  <a:pos x="T2" y="T3"/>
                </a:cxn>
                <a:cxn ang="0">
                  <a:pos x="T4" y="T5"/>
                </a:cxn>
                <a:cxn ang="0">
                  <a:pos x="T6" y="T7"/>
                </a:cxn>
                <a:cxn ang="0">
                  <a:pos x="T8" y="T9"/>
                </a:cxn>
                <a:cxn ang="0">
                  <a:pos x="T10" y="T11"/>
                </a:cxn>
              </a:cxnLst>
              <a:rect l="0" t="0" r="r" b="b"/>
              <a:pathLst>
                <a:path w="72" h="10">
                  <a:moveTo>
                    <a:pt x="72" y="0"/>
                  </a:moveTo>
                  <a:lnTo>
                    <a:pt x="72" y="0"/>
                  </a:lnTo>
                  <a:lnTo>
                    <a:pt x="72" y="10"/>
                  </a:lnTo>
                  <a:lnTo>
                    <a:pt x="0" y="10"/>
                  </a:lnTo>
                  <a:lnTo>
                    <a:pt x="0" y="0"/>
                  </a:lnTo>
                  <a:lnTo>
                    <a:pt x="72"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2" name="Freeform 148">
              <a:extLst>
                <a:ext uri="{FF2B5EF4-FFF2-40B4-BE49-F238E27FC236}">
                  <a16:creationId xmlns:a16="http://schemas.microsoft.com/office/drawing/2014/main" id="{8D42CD82-ED9F-4659-9B8D-C360EBB46224}"/>
                </a:ext>
              </a:extLst>
            </p:cNvPr>
            <p:cNvSpPr>
              <a:spLocks noEditPoints="1"/>
            </p:cNvSpPr>
            <p:nvPr/>
          </p:nvSpPr>
          <p:spPr bwMode="auto">
            <a:xfrm>
              <a:off x="4664" y="2212"/>
              <a:ext cx="101" cy="116"/>
            </a:xfrm>
            <a:custGeom>
              <a:avLst/>
              <a:gdLst>
                <a:gd name="T0" fmla="*/ 70 w 70"/>
                <a:gd name="T1" fmla="*/ 37 h 80"/>
                <a:gd name="T2" fmla="*/ 70 w 70"/>
                <a:gd name="T3" fmla="*/ 37 h 80"/>
                <a:gd name="T4" fmla="*/ 70 w 70"/>
                <a:gd name="T5" fmla="*/ 43 h 80"/>
                <a:gd name="T6" fmla="*/ 13 w 70"/>
                <a:gd name="T7" fmla="*/ 43 h 80"/>
                <a:gd name="T8" fmla="*/ 20 w 70"/>
                <a:gd name="T9" fmla="*/ 63 h 80"/>
                <a:gd name="T10" fmla="*/ 40 w 70"/>
                <a:gd name="T11" fmla="*/ 70 h 80"/>
                <a:gd name="T12" fmla="*/ 54 w 70"/>
                <a:gd name="T13" fmla="*/ 68 h 80"/>
                <a:gd name="T14" fmla="*/ 67 w 70"/>
                <a:gd name="T15" fmla="*/ 63 h 80"/>
                <a:gd name="T16" fmla="*/ 67 w 70"/>
                <a:gd name="T17" fmla="*/ 74 h 80"/>
                <a:gd name="T18" fmla="*/ 53 w 70"/>
                <a:gd name="T19" fmla="*/ 79 h 80"/>
                <a:gd name="T20" fmla="*/ 39 w 70"/>
                <a:gd name="T21" fmla="*/ 80 h 80"/>
                <a:gd name="T22" fmla="*/ 10 w 70"/>
                <a:gd name="T23" fmla="*/ 70 h 80"/>
                <a:gd name="T24" fmla="*/ 0 w 70"/>
                <a:gd name="T25" fmla="*/ 41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7 h 80"/>
                <a:gd name="T42" fmla="*/ 37 w 70"/>
                <a:gd name="T43" fmla="*/ 11 h 80"/>
                <a:gd name="T44" fmla="*/ 20 w 70"/>
                <a:gd name="T45" fmla="*/ 17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2"/>
                    <a:pt x="16" y="58"/>
                    <a:pt x="20" y="63"/>
                  </a:cubicBezTo>
                  <a:cubicBezTo>
                    <a:pt x="25" y="67"/>
                    <a:pt x="32" y="70"/>
                    <a:pt x="40" y="70"/>
                  </a:cubicBezTo>
                  <a:cubicBezTo>
                    <a:pt x="45" y="70"/>
                    <a:pt x="49" y="69"/>
                    <a:pt x="54" y="68"/>
                  </a:cubicBezTo>
                  <a:cubicBezTo>
                    <a:pt x="58" y="67"/>
                    <a:pt x="63" y="65"/>
                    <a:pt x="67" y="63"/>
                  </a:cubicBezTo>
                  <a:lnTo>
                    <a:pt x="67" y="74"/>
                  </a:lnTo>
                  <a:cubicBezTo>
                    <a:pt x="63" y="76"/>
                    <a:pt x="58" y="78"/>
                    <a:pt x="53" y="79"/>
                  </a:cubicBezTo>
                  <a:cubicBezTo>
                    <a:pt x="49" y="80"/>
                    <a:pt x="44" y="80"/>
                    <a:pt x="39" y="80"/>
                  </a:cubicBezTo>
                  <a:cubicBezTo>
                    <a:pt x="27" y="80"/>
                    <a:pt x="17" y="77"/>
                    <a:pt x="10" y="70"/>
                  </a:cubicBezTo>
                  <a:cubicBezTo>
                    <a:pt x="3" y="63"/>
                    <a:pt x="0" y="53"/>
                    <a:pt x="0" y="41"/>
                  </a:cubicBezTo>
                  <a:cubicBezTo>
                    <a:pt x="0" y="29"/>
                    <a:pt x="3" y="19"/>
                    <a:pt x="10" y="11"/>
                  </a:cubicBezTo>
                  <a:cubicBezTo>
                    <a:pt x="16" y="4"/>
                    <a:pt x="26" y="0"/>
                    <a:pt x="37" y="0"/>
                  </a:cubicBezTo>
                  <a:cubicBezTo>
                    <a:pt x="47" y="0"/>
                    <a:pt x="55" y="4"/>
                    <a:pt x="61" y="10"/>
                  </a:cubicBezTo>
                  <a:cubicBezTo>
                    <a:pt x="67" y="17"/>
                    <a:pt x="70" y="26"/>
                    <a:pt x="70" y="37"/>
                  </a:cubicBezTo>
                  <a:lnTo>
                    <a:pt x="70" y="37"/>
                  </a:lnTo>
                  <a:close/>
                  <a:moveTo>
                    <a:pt x="58" y="33"/>
                  </a:moveTo>
                  <a:lnTo>
                    <a:pt x="58" y="33"/>
                  </a:lnTo>
                  <a:cubicBezTo>
                    <a:pt x="58" y="27"/>
                    <a:pt x="56" y="21"/>
                    <a:pt x="52" y="17"/>
                  </a:cubicBezTo>
                  <a:cubicBezTo>
                    <a:pt x="48" y="13"/>
                    <a:pt x="43" y="11"/>
                    <a:pt x="37" y="11"/>
                  </a:cubicBezTo>
                  <a:cubicBezTo>
                    <a:pt x="30" y="11"/>
                    <a:pt x="25" y="13"/>
                    <a:pt x="20" y="17"/>
                  </a:cubicBezTo>
                  <a:cubicBezTo>
                    <a:pt x="16" y="21"/>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3" name="Freeform 149">
              <a:extLst>
                <a:ext uri="{FF2B5EF4-FFF2-40B4-BE49-F238E27FC236}">
                  <a16:creationId xmlns:a16="http://schemas.microsoft.com/office/drawing/2014/main" id="{B52DE33E-A9A9-4CAD-A437-5D0EE7956C6B}"/>
                </a:ext>
              </a:extLst>
            </p:cNvPr>
            <p:cNvSpPr>
              <a:spLocks/>
            </p:cNvSpPr>
            <p:nvPr/>
          </p:nvSpPr>
          <p:spPr bwMode="auto">
            <a:xfrm>
              <a:off x="4791" y="2176"/>
              <a:ext cx="93" cy="149"/>
            </a:xfrm>
            <a:custGeom>
              <a:avLst/>
              <a:gdLst>
                <a:gd name="T0" fmla="*/ 17 w 65"/>
                <a:gd name="T1" fmla="*/ 92 h 103"/>
                <a:gd name="T2" fmla="*/ 17 w 65"/>
                <a:gd name="T3" fmla="*/ 92 h 103"/>
                <a:gd name="T4" fmla="*/ 65 w 65"/>
                <a:gd name="T5" fmla="*/ 92 h 103"/>
                <a:gd name="T6" fmla="*/ 65 w 65"/>
                <a:gd name="T7" fmla="*/ 103 h 103"/>
                <a:gd name="T8" fmla="*/ 0 w 65"/>
                <a:gd name="T9" fmla="*/ 103 h 103"/>
                <a:gd name="T10" fmla="*/ 0 w 65"/>
                <a:gd name="T11" fmla="*/ 92 h 103"/>
                <a:gd name="T12" fmla="*/ 22 w 65"/>
                <a:gd name="T13" fmla="*/ 70 h 103"/>
                <a:gd name="T14" fmla="*/ 38 w 65"/>
                <a:gd name="T15" fmla="*/ 52 h 103"/>
                <a:gd name="T16" fmla="*/ 48 w 65"/>
                <a:gd name="T17" fmla="*/ 40 h 103"/>
                <a:gd name="T18" fmla="*/ 50 w 65"/>
                <a:gd name="T19" fmla="*/ 30 h 103"/>
                <a:gd name="T20" fmla="*/ 45 w 65"/>
                <a:gd name="T21" fmla="*/ 17 h 103"/>
                <a:gd name="T22" fmla="*/ 30 w 65"/>
                <a:gd name="T23" fmla="*/ 12 h 103"/>
                <a:gd name="T24" fmla="*/ 16 w 65"/>
                <a:gd name="T25" fmla="*/ 14 h 103"/>
                <a:gd name="T26" fmla="*/ 1 w 65"/>
                <a:gd name="T27" fmla="*/ 21 h 103"/>
                <a:gd name="T28" fmla="*/ 1 w 65"/>
                <a:gd name="T29" fmla="*/ 7 h 103"/>
                <a:gd name="T30" fmla="*/ 16 w 65"/>
                <a:gd name="T31" fmla="*/ 2 h 103"/>
                <a:gd name="T32" fmla="*/ 30 w 65"/>
                <a:gd name="T33" fmla="*/ 0 h 103"/>
                <a:gd name="T34" fmla="*/ 55 w 65"/>
                <a:gd name="T35" fmla="*/ 8 h 103"/>
                <a:gd name="T36" fmla="*/ 64 w 65"/>
                <a:gd name="T37" fmla="*/ 29 h 103"/>
                <a:gd name="T38" fmla="*/ 62 w 65"/>
                <a:gd name="T39" fmla="*/ 41 h 103"/>
                <a:gd name="T40" fmla="*/ 53 w 65"/>
                <a:gd name="T41" fmla="*/ 54 h 103"/>
                <a:gd name="T42" fmla="*/ 42 w 65"/>
                <a:gd name="T43" fmla="*/ 65 h 103"/>
                <a:gd name="T44" fmla="*/ 17 w 65"/>
                <a:gd name="T45" fmla="*/ 92 h 103"/>
                <a:gd name="T46" fmla="*/ 17 w 65"/>
                <a:gd name="T47" fmla="*/ 9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103">
                  <a:moveTo>
                    <a:pt x="17" y="92"/>
                  </a:moveTo>
                  <a:lnTo>
                    <a:pt x="17" y="92"/>
                  </a:lnTo>
                  <a:lnTo>
                    <a:pt x="65" y="92"/>
                  </a:lnTo>
                  <a:lnTo>
                    <a:pt x="65" y="103"/>
                  </a:lnTo>
                  <a:lnTo>
                    <a:pt x="0" y="103"/>
                  </a:lnTo>
                  <a:lnTo>
                    <a:pt x="0" y="92"/>
                  </a:lnTo>
                  <a:cubicBezTo>
                    <a:pt x="5" y="86"/>
                    <a:pt x="13" y="79"/>
                    <a:pt x="22" y="70"/>
                  </a:cubicBezTo>
                  <a:cubicBezTo>
                    <a:pt x="31" y="61"/>
                    <a:pt x="36" y="55"/>
                    <a:pt x="38" y="52"/>
                  </a:cubicBezTo>
                  <a:cubicBezTo>
                    <a:pt x="43" y="48"/>
                    <a:pt x="46" y="43"/>
                    <a:pt x="48" y="40"/>
                  </a:cubicBezTo>
                  <a:cubicBezTo>
                    <a:pt x="49" y="37"/>
                    <a:pt x="50" y="33"/>
                    <a:pt x="50" y="30"/>
                  </a:cubicBezTo>
                  <a:cubicBezTo>
                    <a:pt x="50" y="24"/>
                    <a:pt x="48" y="20"/>
                    <a:pt x="45" y="17"/>
                  </a:cubicBezTo>
                  <a:cubicBezTo>
                    <a:pt x="41" y="13"/>
                    <a:pt x="36" y="12"/>
                    <a:pt x="30" y="12"/>
                  </a:cubicBezTo>
                  <a:cubicBezTo>
                    <a:pt x="26" y="12"/>
                    <a:pt x="21" y="12"/>
                    <a:pt x="16" y="14"/>
                  </a:cubicBezTo>
                  <a:cubicBezTo>
                    <a:pt x="11" y="15"/>
                    <a:pt x="6" y="18"/>
                    <a:pt x="1" y="21"/>
                  </a:cubicBezTo>
                  <a:lnTo>
                    <a:pt x="1" y="7"/>
                  </a:lnTo>
                  <a:cubicBezTo>
                    <a:pt x="6" y="5"/>
                    <a:pt x="12" y="3"/>
                    <a:pt x="16" y="2"/>
                  </a:cubicBezTo>
                  <a:cubicBezTo>
                    <a:pt x="21" y="1"/>
                    <a:pt x="26" y="0"/>
                    <a:pt x="30" y="0"/>
                  </a:cubicBezTo>
                  <a:cubicBezTo>
                    <a:pt x="40" y="0"/>
                    <a:pt x="48" y="3"/>
                    <a:pt x="55" y="8"/>
                  </a:cubicBezTo>
                  <a:cubicBezTo>
                    <a:pt x="61" y="13"/>
                    <a:pt x="64" y="20"/>
                    <a:pt x="64" y="29"/>
                  </a:cubicBezTo>
                  <a:cubicBezTo>
                    <a:pt x="64" y="33"/>
                    <a:pt x="63" y="37"/>
                    <a:pt x="62" y="41"/>
                  </a:cubicBezTo>
                  <a:cubicBezTo>
                    <a:pt x="60" y="45"/>
                    <a:pt x="57" y="49"/>
                    <a:pt x="53" y="54"/>
                  </a:cubicBezTo>
                  <a:cubicBezTo>
                    <a:pt x="52" y="55"/>
                    <a:pt x="48" y="59"/>
                    <a:pt x="42" y="65"/>
                  </a:cubicBezTo>
                  <a:cubicBezTo>
                    <a:pt x="36" y="72"/>
                    <a:pt x="28" y="80"/>
                    <a:pt x="17" y="92"/>
                  </a:cubicBezTo>
                  <a:lnTo>
                    <a:pt x="17" y="9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4" name="Freeform 150">
              <a:extLst>
                <a:ext uri="{FF2B5EF4-FFF2-40B4-BE49-F238E27FC236}">
                  <a16:creationId xmlns:a16="http://schemas.microsoft.com/office/drawing/2014/main" id="{051FBB3D-0D86-4A15-A878-01A8630E8EE4}"/>
                </a:ext>
              </a:extLst>
            </p:cNvPr>
            <p:cNvSpPr>
              <a:spLocks noEditPoints="1"/>
            </p:cNvSpPr>
            <p:nvPr/>
          </p:nvSpPr>
          <p:spPr bwMode="auto">
            <a:xfrm>
              <a:off x="4915" y="2212"/>
              <a:ext cx="101" cy="116"/>
            </a:xfrm>
            <a:custGeom>
              <a:avLst/>
              <a:gdLst>
                <a:gd name="T0" fmla="*/ 70 w 70"/>
                <a:gd name="T1" fmla="*/ 37 h 80"/>
                <a:gd name="T2" fmla="*/ 70 w 70"/>
                <a:gd name="T3" fmla="*/ 37 h 80"/>
                <a:gd name="T4" fmla="*/ 70 w 70"/>
                <a:gd name="T5" fmla="*/ 43 h 80"/>
                <a:gd name="T6" fmla="*/ 13 w 70"/>
                <a:gd name="T7" fmla="*/ 43 h 80"/>
                <a:gd name="T8" fmla="*/ 21 w 70"/>
                <a:gd name="T9" fmla="*/ 63 h 80"/>
                <a:gd name="T10" fmla="*/ 40 w 70"/>
                <a:gd name="T11" fmla="*/ 70 h 80"/>
                <a:gd name="T12" fmla="*/ 54 w 70"/>
                <a:gd name="T13" fmla="*/ 68 h 80"/>
                <a:gd name="T14" fmla="*/ 67 w 70"/>
                <a:gd name="T15" fmla="*/ 63 h 80"/>
                <a:gd name="T16" fmla="*/ 67 w 70"/>
                <a:gd name="T17" fmla="*/ 74 h 80"/>
                <a:gd name="T18" fmla="*/ 54 w 70"/>
                <a:gd name="T19" fmla="*/ 79 h 80"/>
                <a:gd name="T20" fmla="*/ 39 w 70"/>
                <a:gd name="T21" fmla="*/ 80 h 80"/>
                <a:gd name="T22" fmla="*/ 10 w 70"/>
                <a:gd name="T23" fmla="*/ 70 h 80"/>
                <a:gd name="T24" fmla="*/ 0 w 70"/>
                <a:gd name="T25" fmla="*/ 41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7 h 80"/>
                <a:gd name="T42" fmla="*/ 37 w 70"/>
                <a:gd name="T43" fmla="*/ 11 h 80"/>
                <a:gd name="T44" fmla="*/ 20 w 70"/>
                <a:gd name="T45" fmla="*/ 17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2"/>
                    <a:pt x="16" y="58"/>
                    <a:pt x="21" y="63"/>
                  </a:cubicBezTo>
                  <a:cubicBezTo>
                    <a:pt x="25" y="67"/>
                    <a:pt x="32" y="70"/>
                    <a:pt x="40" y="70"/>
                  </a:cubicBezTo>
                  <a:cubicBezTo>
                    <a:pt x="45" y="70"/>
                    <a:pt x="49" y="69"/>
                    <a:pt x="54" y="68"/>
                  </a:cubicBezTo>
                  <a:cubicBezTo>
                    <a:pt x="58" y="67"/>
                    <a:pt x="63" y="65"/>
                    <a:pt x="67" y="63"/>
                  </a:cubicBezTo>
                  <a:lnTo>
                    <a:pt x="67" y="74"/>
                  </a:lnTo>
                  <a:cubicBezTo>
                    <a:pt x="63" y="76"/>
                    <a:pt x="58" y="78"/>
                    <a:pt x="54" y="79"/>
                  </a:cubicBezTo>
                  <a:cubicBezTo>
                    <a:pt x="49" y="80"/>
                    <a:pt x="44" y="80"/>
                    <a:pt x="39" y="80"/>
                  </a:cubicBezTo>
                  <a:cubicBezTo>
                    <a:pt x="27" y="80"/>
                    <a:pt x="18" y="77"/>
                    <a:pt x="10" y="70"/>
                  </a:cubicBezTo>
                  <a:cubicBezTo>
                    <a:pt x="3" y="63"/>
                    <a:pt x="0" y="53"/>
                    <a:pt x="0" y="41"/>
                  </a:cubicBezTo>
                  <a:cubicBezTo>
                    <a:pt x="0" y="29"/>
                    <a:pt x="3" y="19"/>
                    <a:pt x="10" y="11"/>
                  </a:cubicBezTo>
                  <a:cubicBezTo>
                    <a:pt x="17" y="4"/>
                    <a:pt x="26" y="0"/>
                    <a:pt x="37" y="0"/>
                  </a:cubicBezTo>
                  <a:cubicBezTo>
                    <a:pt x="47" y="0"/>
                    <a:pt x="55" y="4"/>
                    <a:pt x="61" y="10"/>
                  </a:cubicBezTo>
                  <a:cubicBezTo>
                    <a:pt x="67" y="17"/>
                    <a:pt x="70" y="26"/>
                    <a:pt x="70" y="37"/>
                  </a:cubicBezTo>
                  <a:lnTo>
                    <a:pt x="70" y="37"/>
                  </a:lnTo>
                  <a:close/>
                  <a:moveTo>
                    <a:pt x="58" y="33"/>
                  </a:moveTo>
                  <a:lnTo>
                    <a:pt x="58" y="33"/>
                  </a:lnTo>
                  <a:cubicBezTo>
                    <a:pt x="58" y="27"/>
                    <a:pt x="56" y="21"/>
                    <a:pt x="52" y="17"/>
                  </a:cubicBezTo>
                  <a:cubicBezTo>
                    <a:pt x="48" y="13"/>
                    <a:pt x="43" y="11"/>
                    <a:pt x="37" y="11"/>
                  </a:cubicBezTo>
                  <a:cubicBezTo>
                    <a:pt x="30" y="11"/>
                    <a:pt x="25" y="13"/>
                    <a:pt x="20" y="17"/>
                  </a:cubicBezTo>
                  <a:cubicBezTo>
                    <a:pt x="16" y="21"/>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grpSp>
    </p:spTree>
    <p:extLst>
      <p:ext uri="{BB962C8B-B14F-4D97-AF65-F5344CB8AC3E}">
        <p14:creationId xmlns:p14="http://schemas.microsoft.com/office/powerpoint/2010/main" val="165353251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accel="50000" decel="50000" fill="hold" grpId="0" nodeType="clickEffect">
                                  <p:stCondLst>
                                    <p:cond delay="0"/>
                                  </p:stCondLst>
                                  <p:childTnLst>
                                    <p:animMotion origin="layout" path="M -3.59375E-6 -2.34375E-6 C 0.00428 0.00082 0.00855 0.00244 0.01294 0.00244 C 0.0149 0.00244 0.01648 -2.34375E-6 0.01844 -2.34375E-6 C 0.03821 -2.34375E-6 0.05799 0.00163 0.07764 0.00244 C 0.12366 0.01009 0.09168 0.0057 0.18872 0.00244 C 0.20533 0.00196 0.22205 0.00082 0.23865 -2.34375E-6 C 0.29297 0.00082 0.34729 0.00326 0.40149 0.00244 C 0.4032 0.00244 0.39893 -0.00065 0.39783 -0.00244 C 0.39637 -0.00472 0.39515 -0.00716 0.39417 -0.00993 C 0.39319 -0.0122 0.39283 -0.01481 0.39222 -0.01725 C 0.39161 -0.04362 0.39185 -0.06998 0.39038 -0.09619 C 0.38819 -0.13655 0.38807 -0.10872 0.38489 -0.12825 C 0.38404 -0.13314 0.38379 -0.13818 0.38306 -0.14306 C 0.38208 -0.14844 0.38123 -0.15234 0.37745 -0.15527 C 0.37574 -0.15674 0.37378 -0.1569 0.37195 -0.15771 L 0.33301 -0.15527 C 0.30408 -0.15413 0.27503 -0.15495 0.2461 -0.15283 C 0.24097 -0.1525 0.23633 -0.14876 0.23133 -0.14795 L 0.2146 -0.14551 L 0.14612 -0.14795 C 0.13562 -0.14844 0.12525 -0.15006 0.11475 -0.15039 L -0.00744 -0.15283 C -0.03833 -0.15136 -0.04589 -0.15576 -0.06665 -0.14795 C -0.06848 -0.1473 -0.07031 -0.14632 -0.07214 -0.14551 C -0.07275 -0.14306 -0.07397 -0.14062 -0.07397 -0.13802 C -0.07397 -0.11295 -0.07226 -0.11344 -0.07031 -0.09375 C -0.06958 -0.08626 -0.06921 -0.07894 -0.06848 -0.07145 C -0.06799 -0.06575 -0.06714 -0.06006 -0.06665 -0.0542 C -0.06579 -0.04443 -0.06567 -0.0345 -0.06482 -0.02457 C -0.06445 -0.02099 -0.06103 0.00082 -0.0592 0.00244 L -0.05371 0.00749 C -0.05249 0.0057 -0.05175 0.00261 -0.04992 0.00244 L -0.02221 0.00489 C -0.02038 0.00505 -0.01855 0.00489 -0.01672 0.00489 " pathEditMode="relative" rAng="0" ptsTypes="AAAAAAAAAAAAAAAAAAAAAAAAAAAAAAAAAA">
                                      <p:cBhvr>
                                        <p:cTn id="6" dur="2000" fill="hold"/>
                                        <p:tgtEl>
                                          <p:spTgt spid="5"/>
                                        </p:tgtEl>
                                        <p:attrNameLst>
                                          <p:attrName>ppt_x</p:attrName>
                                          <p:attrName>ppt_y</p:attrName>
                                        </p:attrNameLst>
                                      </p:cBhvr>
                                      <p:rCtr x="16394" y="-7520"/>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0DB40F-DEEE-534A-B826-EFB6F51649B5}"/>
              </a:ext>
            </a:extLst>
          </p:cNvPr>
          <p:cNvSpPr>
            <a:spLocks noGrp="1"/>
          </p:cNvSpPr>
          <p:nvPr>
            <p:ph type="title"/>
          </p:nvPr>
        </p:nvSpPr>
        <p:spPr>
          <a:xfrm>
            <a:off x="2239492" y="8671"/>
            <a:ext cx="7764363" cy="1160384"/>
          </a:xfrm>
        </p:spPr>
        <p:txBody>
          <a:bodyPr/>
          <a:lstStyle/>
          <a:p>
            <a:r>
              <a:rPr kumimoji="1" lang="en-US" altLang="zh-CN" sz="3094" b="1" dirty="0">
                <a:latin typeface="Arial" charset="0"/>
                <a:ea typeface="DengXian Light" pitchFamily="2" charset="-122"/>
                <a:cs typeface="Arial" charset="0"/>
              </a:rPr>
              <a:t>Challenges</a:t>
            </a:r>
            <a:endParaRPr kumimoji="1" lang="zh-CN" altLang="en-US" dirty="0"/>
          </a:p>
        </p:txBody>
      </p:sp>
      <p:sp>
        <p:nvSpPr>
          <p:cNvPr id="5" name="矩形 4">
            <a:extLst>
              <a:ext uri="{FF2B5EF4-FFF2-40B4-BE49-F238E27FC236}">
                <a16:creationId xmlns:a16="http://schemas.microsoft.com/office/drawing/2014/main" id="{23FA9BAF-2548-BE4A-9C90-A477076CF9BA}"/>
              </a:ext>
            </a:extLst>
          </p:cNvPr>
          <p:cNvSpPr/>
          <p:nvPr/>
        </p:nvSpPr>
        <p:spPr>
          <a:xfrm>
            <a:off x="5546293" y="2524154"/>
            <a:ext cx="94470" cy="32454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1" vertOverflow="overflow" horzOverflow="overflow" vert="horz" wrap="square" lIns="32146" tIns="32146" rIns="32146" bIns="32146" numCol="1" spcCol="38100" rtlCol="0" anchor="ctr">
            <a:spAutoFit/>
          </a:bodyPr>
          <a:lstStyle/>
          <a:p>
            <a:pPr algn="ctr" defTabSz="410751" hangingPunct="0"/>
            <a:endParaRPr lang="zh-CN" altLang="en-US" sz="1687" b="1">
              <a:solidFill>
                <a:srgbClr val="000000"/>
              </a:solidFill>
              <a:latin typeface="DengXian"/>
              <a:ea typeface="DengXian"/>
              <a:cs typeface="DengXian"/>
              <a:sym typeface="DengXian"/>
            </a:endParaRPr>
          </a:p>
        </p:txBody>
      </p:sp>
      <p:sp>
        <p:nvSpPr>
          <p:cNvPr id="6" name="文本框 5">
            <a:extLst>
              <a:ext uri="{FF2B5EF4-FFF2-40B4-BE49-F238E27FC236}">
                <a16:creationId xmlns:a16="http://schemas.microsoft.com/office/drawing/2014/main" id="{6FAF3381-70BE-B54E-8475-36A3861BB201}"/>
              </a:ext>
            </a:extLst>
          </p:cNvPr>
          <p:cNvSpPr txBox="1"/>
          <p:nvPr/>
        </p:nvSpPr>
        <p:spPr>
          <a:xfrm>
            <a:off x="2454659" y="4301280"/>
            <a:ext cx="6733834" cy="974015"/>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32146" tIns="32146" rIns="32146" bIns="32146" numCol="1" spcCol="38100" rtlCol="0" anchor="t">
            <a:spAutoFit/>
          </a:bodyPr>
          <a:lstStyle/>
          <a:p>
            <a:pPr marL="321457" lvl="4" indent="-321457" hangingPunct="0">
              <a:buSzPct val="80000"/>
              <a:buFont typeface="Wingdings" pitchFamily="2" charset="2"/>
              <a:buChar char="p"/>
            </a:pPr>
            <a:r>
              <a:rPr lang="en-US" altLang="zh-CN" sz="1969" dirty="0">
                <a:latin typeface="Arial" panose="020B0604020202020204" pitchFamily="34" charset="0"/>
                <a:cs typeface="Arial" panose="020B0604020202020204" pitchFamily="34" charset="0"/>
                <a:sym typeface="DengXian"/>
              </a:rPr>
              <a:t>	“Aging” of packets</a:t>
            </a:r>
          </a:p>
          <a:p>
            <a:pPr marL="321457" lvl="4" indent="-321457" hangingPunct="0">
              <a:buSzPct val="80000"/>
              <a:buFont typeface="Wingdings" pitchFamily="2" charset="2"/>
              <a:buChar char="p"/>
            </a:pPr>
            <a:r>
              <a:rPr lang="en-US" altLang="zh-CN" sz="1969" dirty="0">
                <a:latin typeface="Arial" panose="020B0604020202020204" pitchFamily="34" charset="0"/>
                <a:cs typeface="Arial" panose="020B0604020202020204" pitchFamily="34" charset="0"/>
                <a:sym typeface="DengXian"/>
              </a:rPr>
              <a:t>	Load balancing of circulating</a:t>
            </a:r>
            <a:r>
              <a:rPr lang="zh-CN" altLang="en-US" sz="1969" dirty="0">
                <a:latin typeface="Arial" panose="020B0604020202020204" pitchFamily="34" charset="0"/>
                <a:cs typeface="Arial" panose="020B0604020202020204" pitchFamily="34" charset="0"/>
                <a:sym typeface="DengXian"/>
              </a:rPr>
              <a:t> </a:t>
            </a:r>
            <a:r>
              <a:rPr lang="en-US" altLang="zh-CN" sz="1969" dirty="0">
                <a:latin typeface="Arial" panose="020B0604020202020204" pitchFamily="34" charset="0"/>
                <a:cs typeface="Arial" panose="020B0604020202020204" pitchFamily="34" charset="0"/>
                <a:sym typeface="DengXian"/>
              </a:rPr>
              <a:t>packets</a:t>
            </a:r>
          </a:p>
          <a:p>
            <a:pPr marL="321457" lvl="4" indent="-321457" hangingPunct="0">
              <a:buSzPct val="80000"/>
              <a:buFont typeface="Wingdings" pitchFamily="2" charset="2"/>
              <a:buChar char="p"/>
            </a:pPr>
            <a:r>
              <a:rPr lang="en-US" altLang="zh-CN" sz="1969" dirty="0">
                <a:latin typeface="Arial" panose="020B0604020202020204" pitchFamily="34" charset="0"/>
                <a:cs typeface="Arial" panose="020B0604020202020204" pitchFamily="34" charset="0"/>
                <a:sym typeface="DengXian"/>
              </a:rPr>
              <a:t>	Handle packet</a:t>
            </a:r>
            <a:r>
              <a:rPr lang="zh-CN" altLang="en-US" sz="1969" dirty="0">
                <a:latin typeface="Arial" panose="020B0604020202020204" pitchFamily="34" charset="0"/>
                <a:cs typeface="Arial" panose="020B0604020202020204" pitchFamily="34" charset="0"/>
                <a:sym typeface="DengXian"/>
              </a:rPr>
              <a:t> </a:t>
            </a:r>
            <a:r>
              <a:rPr lang="en-US" altLang="zh-CN" sz="1969" dirty="0">
                <a:latin typeface="Arial" panose="020B0604020202020204" pitchFamily="34" charset="0"/>
                <a:cs typeface="Arial" panose="020B0604020202020204" pitchFamily="34" charset="0"/>
                <a:sym typeface="DengXian"/>
              </a:rPr>
              <a:t>reordering</a:t>
            </a:r>
            <a:endParaRPr lang="zh-CN" altLang="en-US" sz="1969" dirty="0">
              <a:latin typeface="Arial" panose="020B0604020202020204" pitchFamily="34" charset="0"/>
              <a:cs typeface="Arial" panose="020B0604020202020204" pitchFamily="34" charset="0"/>
              <a:sym typeface="DengXian"/>
            </a:endParaRPr>
          </a:p>
        </p:txBody>
      </p:sp>
      <p:sp>
        <p:nvSpPr>
          <p:cNvPr id="7" name="幻灯片编号占位符 3">
            <a:extLst>
              <a:ext uri="{FF2B5EF4-FFF2-40B4-BE49-F238E27FC236}">
                <a16:creationId xmlns:a16="http://schemas.microsoft.com/office/drawing/2014/main" id="{B25C2916-8130-7D48-ABC3-61AEC05C16D6}"/>
              </a:ext>
            </a:extLst>
          </p:cNvPr>
          <p:cNvSpPr>
            <a:spLocks noGrp="1"/>
          </p:cNvSpPr>
          <p:nvPr>
            <p:ph type="sldNum" sz="quarter" idx="10"/>
          </p:nvPr>
        </p:nvSpPr>
        <p:spPr>
          <a:xfrm>
            <a:off x="11366797" y="6504017"/>
            <a:ext cx="421251" cy="172206"/>
          </a:xfrm>
        </p:spPr>
        <p:txBody>
          <a:bodyPr/>
          <a:lstStyle/>
          <a:p>
            <a:pPr>
              <a:defRPr/>
            </a:pPr>
            <a:fld id="{E873FAEA-08DD-40ED-BEFD-7763F5B7E0D4}" type="slidenum">
              <a:rPr/>
              <a:pPr>
                <a:defRPr/>
              </a:pPr>
              <a:t>18</a:t>
            </a:fld>
            <a:endParaRPr dirty="0"/>
          </a:p>
        </p:txBody>
      </p:sp>
      <p:grpSp>
        <p:nvGrpSpPr>
          <p:cNvPr id="3" name="Group 4">
            <a:extLst>
              <a:ext uri="{FF2B5EF4-FFF2-40B4-BE49-F238E27FC236}">
                <a16:creationId xmlns:a16="http://schemas.microsoft.com/office/drawing/2014/main" id="{C2F8B68C-E90B-41F6-9268-D76FB08B64FB}"/>
              </a:ext>
            </a:extLst>
          </p:cNvPr>
          <p:cNvGrpSpPr>
            <a:grpSpLocks noChangeAspect="1"/>
          </p:cNvGrpSpPr>
          <p:nvPr/>
        </p:nvGrpSpPr>
        <p:grpSpPr bwMode="auto">
          <a:xfrm>
            <a:off x="2375669" y="1833692"/>
            <a:ext cx="7282160" cy="2087314"/>
            <a:chOff x="834" y="2137"/>
            <a:chExt cx="6524" cy="1870"/>
          </a:xfrm>
        </p:grpSpPr>
        <p:sp>
          <p:nvSpPr>
            <p:cNvPr id="8" name="AutoShape 3">
              <a:extLst>
                <a:ext uri="{FF2B5EF4-FFF2-40B4-BE49-F238E27FC236}">
                  <a16:creationId xmlns:a16="http://schemas.microsoft.com/office/drawing/2014/main" id="{A7CBD837-9B81-4E42-8176-12E051723847}"/>
                </a:ext>
              </a:extLst>
            </p:cNvPr>
            <p:cNvSpPr>
              <a:spLocks noChangeAspect="1" noChangeArrowheads="1" noTextEdit="1"/>
            </p:cNvSpPr>
            <p:nvPr/>
          </p:nvSpPr>
          <p:spPr bwMode="auto">
            <a:xfrm>
              <a:off x="834" y="2137"/>
              <a:ext cx="6524" cy="1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anchor="t" anchorCtr="0" compatLnSpc="1">
              <a:prstTxWarp prst="textNoShape">
                <a:avLst/>
              </a:prstTxWarp>
            </a:bodyPr>
            <a:lstStyle/>
            <a:p>
              <a:endParaRPr lang="en-SG" sz="1266"/>
            </a:p>
          </p:txBody>
        </p:sp>
        <p:sp>
          <p:nvSpPr>
            <p:cNvPr id="9" name="Freeform 5">
              <a:extLst>
                <a:ext uri="{FF2B5EF4-FFF2-40B4-BE49-F238E27FC236}">
                  <a16:creationId xmlns:a16="http://schemas.microsoft.com/office/drawing/2014/main" id="{11DD0943-7714-47DD-BDFC-8F95F35D2F9D}"/>
                </a:ext>
              </a:extLst>
            </p:cNvPr>
            <p:cNvSpPr>
              <a:spLocks/>
            </p:cNvSpPr>
            <p:nvPr/>
          </p:nvSpPr>
          <p:spPr bwMode="auto">
            <a:xfrm>
              <a:off x="1022" y="2656"/>
              <a:ext cx="1118" cy="655"/>
            </a:xfrm>
            <a:custGeom>
              <a:avLst/>
              <a:gdLst>
                <a:gd name="T0" fmla="*/ 0 w 780"/>
                <a:gd name="T1" fmla="*/ 0 h 454"/>
                <a:gd name="T2" fmla="*/ 0 w 780"/>
                <a:gd name="T3" fmla="*/ 0 h 454"/>
                <a:gd name="T4" fmla="*/ 780 w 780"/>
                <a:gd name="T5" fmla="*/ 0 h 454"/>
                <a:gd name="T6" fmla="*/ 780 w 780"/>
                <a:gd name="T7" fmla="*/ 454 h 454"/>
                <a:gd name="T8" fmla="*/ 0 w 780"/>
                <a:gd name="T9" fmla="*/ 454 h 454"/>
                <a:gd name="T10" fmla="*/ 0 w 780"/>
                <a:gd name="T11" fmla="*/ 0 h 454"/>
              </a:gdLst>
              <a:ahLst/>
              <a:cxnLst>
                <a:cxn ang="0">
                  <a:pos x="T0" y="T1"/>
                </a:cxn>
                <a:cxn ang="0">
                  <a:pos x="T2" y="T3"/>
                </a:cxn>
                <a:cxn ang="0">
                  <a:pos x="T4" y="T5"/>
                </a:cxn>
                <a:cxn ang="0">
                  <a:pos x="T6" y="T7"/>
                </a:cxn>
                <a:cxn ang="0">
                  <a:pos x="T8" y="T9"/>
                </a:cxn>
                <a:cxn ang="0">
                  <a:pos x="T10" y="T11"/>
                </a:cxn>
              </a:cxnLst>
              <a:rect l="0" t="0" r="r" b="b"/>
              <a:pathLst>
                <a:path w="780" h="454">
                  <a:moveTo>
                    <a:pt x="0" y="0"/>
                  </a:moveTo>
                  <a:lnTo>
                    <a:pt x="0" y="0"/>
                  </a:lnTo>
                  <a:lnTo>
                    <a:pt x="780" y="0"/>
                  </a:lnTo>
                  <a:lnTo>
                    <a:pt x="780" y="454"/>
                  </a:lnTo>
                  <a:lnTo>
                    <a:pt x="0" y="454"/>
                  </a:lnTo>
                  <a:lnTo>
                    <a:pt x="0" y="0"/>
                  </a:lnTo>
                  <a:close/>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 name="Freeform 6">
              <a:extLst>
                <a:ext uri="{FF2B5EF4-FFF2-40B4-BE49-F238E27FC236}">
                  <a16:creationId xmlns:a16="http://schemas.microsoft.com/office/drawing/2014/main" id="{2688B2FD-9088-46BA-8A19-540C144B389D}"/>
                </a:ext>
              </a:extLst>
            </p:cNvPr>
            <p:cNvSpPr>
              <a:spLocks/>
            </p:cNvSpPr>
            <p:nvPr/>
          </p:nvSpPr>
          <p:spPr bwMode="auto">
            <a:xfrm>
              <a:off x="1234" y="2767"/>
              <a:ext cx="20" cy="147"/>
            </a:xfrm>
            <a:custGeom>
              <a:avLst/>
              <a:gdLst>
                <a:gd name="T0" fmla="*/ 0 w 14"/>
                <a:gd name="T1" fmla="*/ 0 h 102"/>
                <a:gd name="T2" fmla="*/ 0 w 14"/>
                <a:gd name="T3" fmla="*/ 0 h 102"/>
                <a:gd name="T4" fmla="*/ 14 w 14"/>
                <a:gd name="T5" fmla="*/ 0 h 102"/>
                <a:gd name="T6" fmla="*/ 14 w 14"/>
                <a:gd name="T7" fmla="*/ 102 h 102"/>
                <a:gd name="T8" fmla="*/ 0 w 14"/>
                <a:gd name="T9" fmla="*/ 102 h 102"/>
                <a:gd name="T10" fmla="*/ 0 w 14"/>
                <a:gd name="T11" fmla="*/ 0 h 102"/>
              </a:gdLst>
              <a:ahLst/>
              <a:cxnLst>
                <a:cxn ang="0">
                  <a:pos x="T0" y="T1"/>
                </a:cxn>
                <a:cxn ang="0">
                  <a:pos x="T2" y="T3"/>
                </a:cxn>
                <a:cxn ang="0">
                  <a:pos x="T4" y="T5"/>
                </a:cxn>
                <a:cxn ang="0">
                  <a:pos x="T6" y="T7"/>
                </a:cxn>
                <a:cxn ang="0">
                  <a:pos x="T8" y="T9"/>
                </a:cxn>
                <a:cxn ang="0">
                  <a:pos x="T10" y="T11"/>
                </a:cxn>
              </a:cxnLst>
              <a:rect l="0" t="0" r="r" b="b"/>
              <a:pathLst>
                <a:path w="14" h="102">
                  <a:moveTo>
                    <a:pt x="0" y="0"/>
                  </a:moveTo>
                  <a:lnTo>
                    <a:pt x="0" y="0"/>
                  </a:lnTo>
                  <a:lnTo>
                    <a:pt x="14" y="0"/>
                  </a:lnTo>
                  <a:lnTo>
                    <a:pt x="14"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1" name="Freeform 7">
              <a:extLst>
                <a:ext uri="{FF2B5EF4-FFF2-40B4-BE49-F238E27FC236}">
                  <a16:creationId xmlns:a16="http://schemas.microsoft.com/office/drawing/2014/main" id="{4946514A-C4E6-4366-86C6-9E7CE29D4535}"/>
                </a:ext>
              </a:extLst>
            </p:cNvPr>
            <p:cNvSpPr>
              <a:spLocks/>
            </p:cNvSpPr>
            <p:nvPr/>
          </p:nvSpPr>
          <p:spPr bwMode="auto">
            <a:xfrm>
              <a:off x="1291" y="2800"/>
              <a:ext cx="92" cy="114"/>
            </a:xfrm>
            <a:custGeom>
              <a:avLst/>
              <a:gdLst>
                <a:gd name="T0" fmla="*/ 64 w 64"/>
                <a:gd name="T1" fmla="*/ 33 h 79"/>
                <a:gd name="T2" fmla="*/ 64 w 64"/>
                <a:gd name="T3" fmla="*/ 33 h 79"/>
                <a:gd name="T4" fmla="*/ 64 w 64"/>
                <a:gd name="T5" fmla="*/ 79 h 79"/>
                <a:gd name="T6" fmla="*/ 52 w 64"/>
                <a:gd name="T7" fmla="*/ 79 h 79"/>
                <a:gd name="T8" fmla="*/ 52 w 64"/>
                <a:gd name="T9" fmla="*/ 33 h 79"/>
                <a:gd name="T10" fmla="*/ 47 w 64"/>
                <a:gd name="T11" fmla="*/ 17 h 79"/>
                <a:gd name="T12" fmla="*/ 35 w 64"/>
                <a:gd name="T13" fmla="*/ 11 h 79"/>
                <a:gd name="T14" fmla="*/ 19 w 64"/>
                <a:gd name="T15" fmla="*/ 18 h 79"/>
                <a:gd name="T16" fmla="*/ 13 w 64"/>
                <a:gd name="T17" fmla="*/ 36 h 79"/>
                <a:gd name="T18" fmla="*/ 13 w 64"/>
                <a:gd name="T19" fmla="*/ 79 h 79"/>
                <a:gd name="T20" fmla="*/ 0 w 64"/>
                <a:gd name="T21" fmla="*/ 79 h 79"/>
                <a:gd name="T22" fmla="*/ 0 w 64"/>
                <a:gd name="T23" fmla="*/ 2 h 79"/>
                <a:gd name="T24" fmla="*/ 13 w 64"/>
                <a:gd name="T25" fmla="*/ 2 h 79"/>
                <a:gd name="T26" fmla="*/ 13 w 64"/>
                <a:gd name="T27" fmla="*/ 14 h 79"/>
                <a:gd name="T28" fmla="*/ 23 w 64"/>
                <a:gd name="T29" fmla="*/ 4 h 79"/>
                <a:gd name="T30" fmla="*/ 37 w 64"/>
                <a:gd name="T31" fmla="*/ 0 h 79"/>
                <a:gd name="T32" fmla="*/ 57 w 64"/>
                <a:gd name="T33" fmla="*/ 9 h 79"/>
                <a:gd name="T34" fmla="*/ 64 w 64"/>
                <a:gd name="T35" fmla="*/ 33 h 79"/>
                <a:gd name="T36" fmla="*/ 64 w 64"/>
                <a:gd name="T37" fmla="*/ 3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79">
                  <a:moveTo>
                    <a:pt x="64" y="33"/>
                  </a:moveTo>
                  <a:lnTo>
                    <a:pt x="64" y="33"/>
                  </a:lnTo>
                  <a:lnTo>
                    <a:pt x="64" y="79"/>
                  </a:lnTo>
                  <a:lnTo>
                    <a:pt x="52" y="79"/>
                  </a:lnTo>
                  <a:lnTo>
                    <a:pt x="52" y="33"/>
                  </a:lnTo>
                  <a:cubicBezTo>
                    <a:pt x="52" y="26"/>
                    <a:pt x="50" y="20"/>
                    <a:pt x="47" y="17"/>
                  </a:cubicBezTo>
                  <a:cubicBezTo>
                    <a:pt x="45" y="13"/>
                    <a:pt x="40" y="11"/>
                    <a:pt x="35" y="11"/>
                  </a:cubicBezTo>
                  <a:cubicBezTo>
                    <a:pt x="28" y="11"/>
                    <a:pt x="23" y="14"/>
                    <a:pt x="19" y="18"/>
                  </a:cubicBezTo>
                  <a:cubicBezTo>
                    <a:pt x="15" y="22"/>
                    <a:pt x="13" y="28"/>
                    <a:pt x="13" y="36"/>
                  </a:cubicBezTo>
                  <a:lnTo>
                    <a:pt x="13" y="79"/>
                  </a:lnTo>
                  <a:lnTo>
                    <a:pt x="0" y="79"/>
                  </a:lnTo>
                  <a:lnTo>
                    <a:pt x="0" y="2"/>
                  </a:lnTo>
                  <a:lnTo>
                    <a:pt x="13" y="2"/>
                  </a:lnTo>
                  <a:lnTo>
                    <a:pt x="13" y="14"/>
                  </a:lnTo>
                  <a:cubicBezTo>
                    <a:pt x="16" y="10"/>
                    <a:pt x="19" y="6"/>
                    <a:pt x="23" y="4"/>
                  </a:cubicBezTo>
                  <a:cubicBezTo>
                    <a:pt x="27" y="2"/>
                    <a:pt x="32" y="0"/>
                    <a:pt x="37" y="0"/>
                  </a:cubicBezTo>
                  <a:cubicBezTo>
                    <a:pt x="46" y="0"/>
                    <a:pt x="53" y="3"/>
                    <a:pt x="57" y="9"/>
                  </a:cubicBezTo>
                  <a:cubicBezTo>
                    <a:pt x="62" y="14"/>
                    <a:pt x="64" y="22"/>
                    <a:pt x="64" y="33"/>
                  </a:cubicBezTo>
                  <a:lnTo>
                    <a:pt x="64"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 name="Freeform 8">
              <a:extLst>
                <a:ext uri="{FF2B5EF4-FFF2-40B4-BE49-F238E27FC236}">
                  <a16:creationId xmlns:a16="http://schemas.microsoft.com/office/drawing/2014/main" id="{593F5767-B07C-4B4B-9B9F-7A0B1FD93D27}"/>
                </a:ext>
              </a:extLst>
            </p:cNvPr>
            <p:cNvSpPr>
              <a:spLocks noEditPoints="1"/>
            </p:cNvSpPr>
            <p:nvPr/>
          </p:nvSpPr>
          <p:spPr bwMode="auto">
            <a:xfrm>
              <a:off x="1412" y="2800"/>
              <a:ext cx="97" cy="156"/>
            </a:xfrm>
            <a:custGeom>
              <a:avLst/>
              <a:gdLst>
                <a:gd name="T0" fmla="*/ 55 w 68"/>
                <a:gd name="T1" fmla="*/ 40 h 108"/>
                <a:gd name="T2" fmla="*/ 55 w 68"/>
                <a:gd name="T3" fmla="*/ 40 h 108"/>
                <a:gd name="T4" fmla="*/ 50 w 68"/>
                <a:gd name="T5" fmla="*/ 19 h 108"/>
                <a:gd name="T6" fmla="*/ 34 w 68"/>
                <a:gd name="T7" fmla="*/ 11 h 108"/>
                <a:gd name="T8" fmla="*/ 18 w 68"/>
                <a:gd name="T9" fmla="*/ 19 h 108"/>
                <a:gd name="T10" fmla="*/ 13 w 68"/>
                <a:gd name="T11" fmla="*/ 40 h 108"/>
                <a:gd name="T12" fmla="*/ 18 w 68"/>
                <a:gd name="T13" fmla="*/ 61 h 108"/>
                <a:gd name="T14" fmla="*/ 34 w 68"/>
                <a:gd name="T15" fmla="*/ 68 h 108"/>
                <a:gd name="T16" fmla="*/ 50 w 68"/>
                <a:gd name="T17" fmla="*/ 61 h 108"/>
                <a:gd name="T18" fmla="*/ 55 w 68"/>
                <a:gd name="T19" fmla="*/ 40 h 108"/>
                <a:gd name="T20" fmla="*/ 55 w 68"/>
                <a:gd name="T21" fmla="*/ 40 h 108"/>
                <a:gd name="T22" fmla="*/ 68 w 68"/>
                <a:gd name="T23" fmla="*/ 69 h 108"/>
                <a:gd name="T24" fmla="*/ 68 w 68"/>
                <a:gd name="T25" fmla="*/ 69 h 108"/>
                <a:gd name="T26" fmla="*/ 59 w 68"/>
                <a:gd name="T27" fmla="*/ 98 h 108"/>
                <a:gd name="T28" fmla="*/ 33 w 68"/>
                <a:gd name="T29" fmla="*/ 108 h 108"/>
                <a:gd name="T30" fmla="*/ 20 w 68"/>
                <a:gd name="T31" fmla="*/ 107 h 108"/>
                <a:gd name="T32" fmla="*/ 9 w 68"/>
                <a:gd name="T33" fmla="*/ 104 h 108"/>
                <a:gd name="T34" fmla="*/ 9 w 68"/>
                <a:gd name="T35" fmla="*/ 92 h 108"/>
                <a:gd name="T36" fmla="*/ 20 w 68"/>
                <a:gd name="T37" fmla="*/ 96 h 108"/>
                <a:gd name="T38" fmla="*/ 31 w 68"/>
                <a:gd name="T39" fmla="*/ 98 h 108"/>
                <a:gd name="T40" fmla="*/ 49 w 68"/>
                <a:gd name="T41" fmla="*/ 91 h 108"/>
                <a:gd name="T42" fmla="*/ 55 w 68"/>
                <a:gd name="T43" fmla="*/ 72 h 108"/>
                <a:gd name="T44" fmla="*/ 55 w 68"/>
                <a:gd name="T45" fmla="*/ 65 h 108"/>
                <a:gd name="T46" fmla="*/ 45 w 68"/>
                <a:gd name="T47" fmla="*/ 76 h 108"/>
                <a:gd name="T48" fmla="*/ 31 w 68"/>
                <a:gd name="T49" fmla="*/ 79 h 108"/>
                <a:gd name="T50" fmla="*/ 8 w 68"/>
                <a:gd name="T51" fmla="*/ 68 h 108"/>
                <a:gd name="T52" fmla="*/ 0 w 68"/>
                <a:gd name="T53" fmla="*/ 40 h 108"/>
                <a:gd name="T54" fmla="*/ 8 w 68"/>
                <a:gd name="T55" fmla="*/ 11 h 108"/>
                <a:gd name="T56" fmla="*/ 31 w 68"/>
                <a:gd name="T57" fmla="*/ 0 h 108"/>
                <a:gd name="T58" fmla="*/ 45 w 68"/>
                <a:gd name="T59" fmla="*/ 4 h 108"/>
                <a:gd name="T60" fmla="*/ 55 w 68"/>
                <a:gd name="T61" fmla="*/ 14 h 108"/>
                <a:gd name="T62" fmla="*/ 55 w 68"/>
                <a:gd name="T63" fmla="*/ 2 h 108"/>
                <a:gd name="T64" fmla="*/ 68 w 68"/>
                <a:gd name="T65" fmla="*/ 2 h 108"/>
                <a:gd name="T66" fmla="*/ 68 w 68"/>
                <a:gd name="T67" fmla="*/ 6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8">
                  <a:moveTo>
                    <a:pt x="55" y="40"/>
                  </a:moveTo>
                  <a:lnTo>
                    <a:pt x="55" y="40"/>
                  </a:lnTo>
                  <a:cubicBezTo>
                    <a:pt x="55" y="31"/>
                    <a:pt x="54" y="24"/>
                    <a:pt x="50" y="19"/>
                  </a:cubicBezTo>
                  <a:cubicBezTo>
                    <a:pt x="46" y="14"/>
                    <a:pt x="41" y="11"/>
                    <a:pt x="34" y="11"/>
                  </a:cubicBezTo>
                  <a:cubicBezTo>
                    <a:pt x="27" y="11"/>
                    <a:pt x="22" y="14"/>
                    <a:pt x="18" y="19"/>
                  </a:cubicBezTo>
                  <a:cubicBezTo>
                    <a:pt x="15" y="24"/>
                    <a:pt x="13" y="31"/>
                    <a:pt x="13" y="40"/>
                  </a:cubicBezTo>
                  <a:cubicBezTo>
                    <a:pt x="13" y="49"/>
                    <a:pt x="15" y="56"/>
                    <a:pt x="18" y="61"/>
                  </a:cubicBezTo>
                  <a:cubicBezTo>
                    <a:pt x="22" y="66"/>
                    <a:pt x="27" y="68"/>
                    <a:pt x="34" y="68"/>
                  </a:cubicBezTo>
                  <a:cubicBezTo>
                    <a:pt x="41" y="68"/>
                    <a:pt x="46" y="66"/>
                    <a:pt x="50" y="61"/>
                  </a:cubicBezTo>
                  <a:cubicBezTo>
                    <a:pt x="54" y="56"/>
                    <a:pt x="55" y="49"/>
                    <a:pt x="55" y="40"/>
                  </a:cubicBezTo>
                  <a:lnTo>
                    <a:pt x="55" y="40"/>
                  </a:lnTo>
                  <a:close/>
                  <a:moveTo>
                    <a:pt x="68" y="69"/>
                  </a:moveTo>
                  <a:lnTo>
                    <a:pt x="68" y="69"/>
                  </a:lnTo>
                  <a:cubicBezTo>
                    <a:pt x="68" y="82"/>
                    <a:pt x="65" y="92"/>
                    <a:pt x="59" y="98"/>
                  </a:cubicBezTo>
                  <a:cubicBezTo>
                    <a:pt x="54" y="105"/>
                    <a:pt x="45" y="108"/>
                    <a:pt x="33" y="108"/>
                  </a:cubicBezTo>
                  <a:cubicBezTo>
                    <a:pt x="28" y="108"/>
                    <a:pt x="24" y="108"/>
                    <a:pt x="20" y="107"/>
                  </a:cubicBezTo>
                  <a:cubicBezTo>
                    <a:pt x="16" y="106"/>
                    <a:pt x="13" y="105"/>
                    <a:pt x="9" y="104"/>
                  </a:cubicBezTo>
                  <a:lnTo>
                    <a:pt x="9" y="92"/>
                  </a:lnTo>
                  <a:cubicBezTo>
                    <a:pt x="13" y="94"/>
                    <a:pt x="16" y="95"/>
                    <a:pt x="20" y="96"/>
                  </a:cubicBezTo>
                  <a:cubicBezTo>
                    <a:pt x="23" y="97"/>
                    <a:pt x="27" y="98"/>
                    <a:pt x="31" y="98"/>
                  </a:cubicBezTo>
                  <a:cubicBezTo>
                    <a:pt x="39" y="98"/>
                    <a:pt x="45" y="95"/>
                    <a:pt x="49" y="91"/>
                  </a:cubicBezTo>
                  <a:cubicBezTo>
                    <a:pt x="53" y="87"/>
                    <a:pt x="55" y="80"/>
                    <a:pt x="55" y="72"/>
                  </a:cubicBezTo>
                  <a:lnTo>
                    <a:pt x="55" y="65"/>
                  </a:lnTo>
                  <a:cubicBezTo>
                    <a:pt x="53" y="70"/>
                    <a:pt x="50" y="73"/>
                    <a:pt x="45" y="76"/>
                  </a:cubicBezTo>
                  <a:cubicBezTo>
                    <a:pt x="41" y="78"/>
                    <a:pt x="37" y="79"/>
                    <a:pt x="31" y="79"/>
                  </a:cubicBezTo>
                  <a:cubicBezTo>
                    <a:pt x="22" y="79"/>
                    <a:pt x="14" y="75"/>
                    <a:pt x="8" y="68"/>
                  </a:cubicBezTo>
                  <a:cubicBezTo>
                    <a:pt x="3" y="61"/>
                    <a:pt x="0" y="52"/>
                    <a:pt x="0" y="40"/>
                  </a:cubicBezTo>
                  <a:cubicBezTo>
                    <a:pt x="0" y="28"/>
                    <a:pt x="3" y="18"/>
                    <a:pt x="8" y="11"/>
                  </a:cubicBezTo>
                  <a:cubicBezTo>
                    <a:pt x="14" y="4"/>
                    <a:pt x="22" y="0"/>
                    <a:pt x="31" y="0"/>
                  </a:cubicBezTo>
                  <a:cubicBezTo>
                    <a:pt x="37" y="0"/>
                    <a:pt x="41" y="2"/>
                    <a:pt x="45" y="4"/>
                  </a:cubicBezTo>
                  <a:cubicBezTo>
                    <a:pt x="50" y="6"/>
                    <a:pt x="53" y="9"/>
                    <a:pt x="55" y="14"/>
                  </a:cubicBezTo>
                  <a:lnTo>
                    <a:pt x="55" y="2"/>
                  </a:lnTo>
                  <a:lnTo>
                    <a:pt x="68" y="2"/>
                  </a:lnTo>
                  <a:lnTo>
                    <a:pt x="68" y="69"/>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 name="Freeform 9">
              <a:extLst>
                <a:ext uri="{FF2B5EF4-FFF2-40B4-BE49-F238E27FC236}">
                  <a16:creationId xmlns:a16="http://schemas.microsoft.com/office/drawing/2014/main" id="{371BF269-729A-4334-877B-DFA6D182FC29}"/>
                </a:ext>
              </a:extLst>
            </p:cNvPr>
            <p:cNvSpPr>
              <a:spLocks/>
            </p:cNvSpPr>
            <p:nvPr/>
          </p:nvSpPr>
          <p:spPr bwMode="auto">
            <a:xfrm>
              <a:off x="1545" y="2800"/>
              <a:ext cx="65" cy="114"/>
            </a:xfrm>
            <a:custGeom>
              <a:avLst/>
              <a:gdLst>
                <a:gd name="T0" fmla="*/ 45 w 45"/>
                <a:gd name="T1" fmla="*/ 14 h 79"/>
                <a:gd name="T2" fmla="*/ 45 w 45"/>
                <a:gd name="T3" fmla="*/ 14 h 79"/>
                <a:gd name="T4" fmla="*/ 41 w 45"/>
                <a:gd name="T5" fmla="*/ 12 h 79"/>
                <a:gd name="T6" fmla="*/ 35 w 45"/>
                <a:gd name="T7" fmla="*/ 12 h 79"/>
                <a:gd name="T8" fmla="*/ 19 w 45"/>
                <a:gd name="T9" fmla="*/ 19 h 79"/>
                <a:gd name="T10" fmla="*/ 13 w 45"/>
                <a:gd name="T11" fmla="*/ 39 h 79"/>
                <a:gd name="T12" fmla="*/ 13 w 45"/>
                <a:gd name="T13" fmla="*/ 79 h 79"/>
                <a:gd name="T14" fmla="*/ 0 w 45"/>
                <a:gd name="T15" fmla="*/ 79 h 79"/>
                <a:gd name="T16" fmla="*/ 0 w 45"/>
                <a:gd name="T17" fmla="*/ 2 h 79"/>
                <a:gd name="T18" fmla="*/ 13 w 45"/>
                <a:gd name="T19" fmla="*/ 2 h 79"/>
                <a:gd name="T20" fmla="*/ 13 w 45"/>
                <a:gd name="T21" fmla="*/ 14 h 79"/>
                <a:gd name="T22" fmla="*/ 23 w 45"/>
                <a:gd name="T23" fmla="*/ 4 h 79"/>
                <a:gd name="T24" fmla="*/ 39 w 45"/>
                <a:gd name="T25" fmla="*/ 0 h 79"/>
                <a:gd name="T26" fmla="*/ 42 w 45"/>
                <a:gd name="T27" fmla="*/ 1 h 79"/>
                <a:gd name="T28" fmla="*/ 45 w 45"/>
                <a:gd name="T29" fmla="*/ 1 h 79"/>
                <a:gd name="T30" fmla="*/ 45 w 45"/>
                <a:gd name="T31" fmla="*/ 1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9">
                  <a:moveTo>
                    <a:pt x="45" y="14"/>
                  </a:moveTo>
                  <a:lnTo>
                    <a:pt x="45" y="14"/>
                  </a:lnTo>
                  <a:cubicBezTo>
                    <a:pt x="44" y="13"/>
                    <a:pt x="42" y="13"/>
                    <a:pt x="41" y="12"/>
                  </a:cubicBezTo>
                  <a:cubicBezTo>
                    <a:pt x="39" y="12"/>
                    <a:pt x="37" y="12"/>
                    <a:pt x="35" y="12"/>
                  </a:cubicBezTo>
                  <a:cubicBezTo>
                    <a:pt x="28" y="12"/>
                    <a:pt x="22" y="14"/>
                    <a:pt x="19" y="19"/>
                  </a:cubicBezTo>
                  <a:cubicBezTo>
                    <a:pt x="15" y="23"/>
                    <a:pt x="13" y="30"/>
                    <a:pt x="13" y="39"/>
                  </a:cubicBezTo>
                  <a:lnTo>
                    <a:pt x="13" y="79"/>
                  </a:lnTo>
                  <a:lnTo>
                    <a:pt x="0" y="79"/>
                  </a:lnTo>
                  <a:lnTo>
                    <a:pt x="0" y="2"/>
                  </a:lnTo>
                  <a:lnTo>
                    <a:pt x="13" y="2"/>
                  </a:lnTo>
                  <a:lnTo>
                    <a:pt x="13" y="14"/>
                  </a:lnTo>
                  <a:cubicBezTo>
                    <a:pt x="16" y="10"/>
                    <a:pt x="19" y="6"/>
                    <a:pt x="23" y="4"/>
                  </a:cubicBezTo>
                  <a:cubicBezTo>
                    <a:pt x="28" y="2"/>
                    <a:pt x="33" y="0"/>
                    <a:pt x="39" y="0"/>
                  </a:cubicBezTo>
                  <a:cubicBezTo>
                    <a:pt x="40" y="0"/>
                    <a:pt x="41" y="1"/>
                    <a:pt x="42" y="1"/>
                  </a:cubicBezTo>
                  <a:cubicBezTo>
                    <a:pt x="43" y="1"/>
                    <a:pt x="44" y="1"/>
                    <a:pt x="45" y="1"/>
                  </a:cubicBezTo>
                  <a:lnTo>
                    <a:pt x="45" y="1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 name="Freeform 10">
              <a:extLst>
                <a:ext uri="{FF2B5EF4-FFF2-40B4-BE49-F238E27FC236}">
                  <a16:creationId xmlns:a16="http://schemas.microsoft.com/office/drawing/2014/main" id="{FB00200E-AD1C-4037-A542-BE11CB3F2A79}"/>
                </a:ext>
              </a:extLst>
            </p:cNvPr>
            <p:cNvSpPr>
              <a:spLocks noEditPoints="1"/>
            </p:cNvSpPr>
            <p:nvPr/>
          </p:nvSpPr>
          <p:spPr bwMode="auto">
            <a:xfrm>
              <a:off x="1617" y="2800"/>
              <a:ext cx="102" cy="117"/>
            </a:xfrm>
            <a:custGeom>
              <a:avLst/>
              <a:gdLst>
                <a:gd name="T0" fmla="*/ 71 w 71"/>
                <a:gd name="T1" fmla="*/ 37 h 81"/>
                <a:gd name="T2" fmla="*/ 71 w 71"/>
                <a:gd name="T3" fmla="*/ 37 h 81"/>
                <a:gd name="T4" fmla="*/ 71 w 71"/>
                <a:gd name="T5" fmla="*/ 44 h 81"/>
                <a:gd name="T6" fmla="*/ 13 w 71"/>
                <a:gd name="T7" fmla="*/ 44 h 81"/>
                <a:gd name="T8" fmla="*/ 21 w 71"/>
                <a:gd name="T9" fmla="*/ 63 h 81"/>
                <a:gd name="T10" fmla="*/ 40 w 71"/>
                <a:gd name="T11" fmla="*/ 70 h 81"/>
                <a:gd name="T12" fmla="*/ 54 w 71"/>
                <a:gd name="T13" fmla="*/ 68 h 81"/>
                <a:gd name="T14" fmla="*/ 68 w 71"/>
                <a:gd name="T15" fmla="*/ 63 h 81"/>
                <a:gd name="T16" fmla="*/ 68 w 71"/>
                <a:gd name="T17" fmla="*/ 75 h 81"/>
                <a:gd name="T18" fmla="*/ 54 w 71"/>
                <a:gd name="T19" fmla="*/ 79 h 81"/>
                <a:gd name="T20" fmla="*/ 40 w 71"/>
                <a:gd name="T21" fmla="*/ 81 h 81"/>
                <a:gd name="T22" fmla="*/ 11 w 71"/>
                <a:gd name="T23" fmla="*/ 70 h 81"/>
                <a:gd name="T24" fmla="*/ 0 w 71"/>
                <a:gd name="T25" fmla="*/ 41 h 81"/>
                <a:gd name="T26" fmla="*/ 10 w 71"/>
                <a:gd name="T27" fmla="*/ 12 h 81"/>
                <a:gd name="T28" fmla="*/ 38 w 71"/>
                <a:gd name="T29" fmla="*/ 0 h 81"/>
                <a:gd name="T30" fmla="*/ 62 w 71"/>
                <a:gd name="T31" fmla="*/ 10 h 81"/>
                <a:gd name="T32" fmla="*/ 71 w 71"/>
                <a:gd name="T33" fmla="*/ 37 h 81"/>
                <a:gd name="T34" fmla="*/ 71 w 71"/>
                <a:gd name="T35" fmla="*/ 37 h 81"/>
                <a:gd name="T36" fmla="*/ 58 w 71"/>
                <a:gd name="T37" fmla="*/ 34 h 81"/>
                <a:gd name="T38" fmla="*/ 58 w 71"/>
                <a:gd name="T39" fmla="*/ 34 h 81"/>
                <a:gd name="T40" fmla="*/ 53 w 71"/>
                <a:gd name="T41" fmla="*/ 17 h 81"/>
                <a:gd name="T42" fmla="*/ 38 w 71"/>
                <a:gd name="T43" fmla="*/ 11 h 81"/>
                <a:gd name="T44" fmla="*/ 21 w 71"/>
                <a:gd name="T45" fmla="*/ 17 h 81"/>
                <a:gd name="T46" fmla="*/ 14 w 71"/>
                <a:gd name="T47" fmla="*/ 34 h 81"/>
                <a:gd name="T48" fmla="*/ 58 w 71"/>
                <a:gd name="T49" fmla="*/ 3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1">
                  <a:moveTo>
                    <a:pt x="71" y="37"/>
                  </a:moveTo>
                  <a:lnTo>
                    <a:pt x="71" y="37"/>
                  </a:lnTo>
                  <a:lnTo>
                    <a:pt x="71" y="44"/>
                  </a:lnTo>
                  <a:lnTo>
                    <a:pt x="13" y="44"/>
                  </a:lnTo>
                  <a:cubicBezTo>
                    <a:pt x="14" y="52"/>
                    <a:pt x="16" y="59"/>
                    <a:pt x="21" y="63"/>
                  </a:cubicBezTo>
                  <a:cubicBezTo>
                    <a:pt x="26" y="68"/>
                    <a:pt x="32" y="70"/>
                    <a:pt x="40" y="70"/>
                  </a:cubicBezTo>
                  <a:cubicBezTo>
                    <a:pt x="45" y="70"/>
                    <a:pt x="50" y="70"/>
                    <a:pt x="54" y="68"/>
                  </a:cubicBezTo>
                  <a:cubicBezTo>
                    <a:pt x="59" y="67"/>
                    <a:pt x="63" y="65"/>
                    <a:pt x="68" y="63"/>
                  </a:cubicBezTo>
                  <a:lnTo>
                    <a:pt x="68" y="75"/>
                  </a:lnTo>
                  <a:cubicBezTo>
                    <a:pt x="63" y="77"/>
                    <a:pt x="59" y="78"/>
                    <a:pt x="54" y="79"/>
                  </a:cubicBezTo>
                  <a:cubicBezTo>
                    <a:pt x="49" y="80"/>
                    <a:pt x="45" y="81"/>
                    <a:pt x="40" y="81"/>
                  </a:cubicBezTo>
                  <a:cubicBezTo>
                    <a:pt x="28" y="81"/>
                    <a:pt x="18" y="77"/>
                    <a:pt x="11" y="70"/>
                  </a:cubicBezTo>
                  <a:cubicBezTo>
                    <a:pt x="4" y="63"/>
                    <a:pt x="0" y="53"/>
                    <a:pt x="0" y="41"/>
                  </a:cubicBezTo>
                  <a:cubicBezTo>
                    <a:pt x="0" y="29"/>
                    <a:pt x="3" y="19"/>
                    <a:pt x="10" y="12"/>
                  </a:cubicBezTo>
                  <a:cubicBezTo>
                    <a:pt x="17" y="4"/>
                    <a:pt x="26" y="0"/>
                    <a:pt x="38" y="0"/>
                  </a:cubicBezTo>
                  <a:cubicBezTo>
                    <a:pt x="48" y="0"/>
                    <a:pt x="56" y="4"/>
                    <a:pt x="62" y="10"/>
                  </a:cubicBezTo>
                  <a:cubicBezTo>
                    <a:pt x="68" y="17"/>
                    <a:pt x="71" y="26"/>
                    <a:pt x="71" y="37"/>
                  </a:cubicBezTo>
                  <a:lnTo>
                    <a:pt x="71" y="37"/>
                  </a:lnTo>
                  <a:close/>
                  <a:moveTo>
                    <a:pt x="58" y="34"/>
                  </a:moveTo>
                  <a:lnTo>
                    <a:pt x="58" y="34"/>
                  </a:lnTo>
                  <a:cubicBezTo>
                    <a:pt x="58" y="27"/>
                    <a:pt x="56" y="21"/>
                    <a:pt x="53" y="17"/>
                  </a:cubicBezTo>
                  <a:cubicBezTo>
                    <a:pt x="49" y="13"/>
                    <a:pt x="44" y="11"/>
                    <a:pt x="38" y="11"/>
                  </a:cubicBezTo>
                  <a:cubicBezTo>
                    <a:pt x="31" y="11"/>
                    <a:pt x="25" y="13"/>
                    <a:pt x="21" y="17"/>
                  </a:cubicBezTo>
                  <a:cubicBezTo>
                    <a:pt x="17" y="21"/>
                    <a:pt x="14" y="27"/>
                    <a:pt x="14" y="34"/>
                  </a:cubicBezTo>
                  <a:lnTo>
                    <a:pt x="58" y="3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 name="Freeform 11">
              <a:extLst>
                <a:ext uri="{FF2B5EF4-FFF2-40B4-BE49-F238E27FC236}">
                  <a16:creationId xmlns:a16="http://schemas.microsoft.com/office/drawing/2014/main" id="{B37331CA-7216-4C31-BBB5-C20845A5B2B5}"/>
                </a:ext>
              </a:extLst>
            </p:cNvPr>
            <p:cNvSpPr>
              <a:spLocks/>
            </p:cNvSpPr>
            <p:nvPr/>
          </p:nvSpPr>
          <p:spPr bwMode="auto">
            <a:xfrm>
              <a:off x="1740" y="2800"/>
              <a:ext cx="84" cy="117"/>
            </a:xfrm>
            <a:custGeom>
              <a:avLst/>
              <a:gdLst>
                <a:gd name="T0" fmla="*/ 54 w 58"/>
                <a:gd name="T1" fmla="*/ 5 h 81"/>
                <a:gd name="T2" fmla="*/ 54 w 58"/>
                <a:gd name="T3" fmla="*/ 5 h 81"/>
                <a:gd name="T4" fmla="*/ 54 w 58"/>
                <a:gd name="T5" fmla="*/ 16 h 81"/>
                <a:gd name="T6" fmla="*/ 43 w 58"/>
                <a:gd name="T7" fmla="*/ 12 h 81"/>
                <a:gd name="T8" fmla="*/ 31 w 58"/>
                <a:gd name="T9" fmla="*/ 11 h 81"/>
                <a:gd name="T10" fmla="*/ 17 w 58"/>
                <a:gd name="T11" fmla="*/ 14 h 81"/>
                <a:gd name="T12" fmla="*/ 13 w 58"/>
                <a:gd name="T13" fmla="*/ 22 h 81"/>
                <a:gd name="T14" fmla="*/ 16 w 58"/>
                <a:gd name="T15" fmla="*/ 29 h 81"/>
                <a:gd name="T16" fmla="*/ 29 w 58"/>
                <a:gd name="T17" fmla="*/ 34 h 81"/>
                <a:gd name="T18" fmla="*/ 34 w 58"/>
                <a:gd name="T19" fmla="*/ 35 h 81"/>
                <a:gd name="T20" fmla="*/ 53 w 58"/>
                <a:gd name="T21" fmla="*/ 43 h 81"/>
                <a:gd name="T22" fmla="*/ 58 w 58"/>
                <a:gd name="T23" fmla="*/ 58 h 81"/>
                <a:gd name="T24" fmla="*/ 50 w 58"/>
                <a:gd name="T25" fmla="*/ 75 h 81"/>
                <a:gd name="T26" fmla="*/ 27 w 58"/>
                <a:gd name="T27" fmla="*/ 81 h 81"/>
                <a:gd name="T28" fmla="*/ 14 w 58"/>
                <a:gd name="T29" fmla="*/ 80 h 81"/>
                <a:gd name="T30" fmla="*/ 0 w 58"/>
                <a:gd name="T31" fmla="*/ 76 h 81"/>
                <a:gd name="T32" fmla="*/ 0 w 58"/>
                <a:gd name="T33" fmla="*/ 63 h 81"/>
                <a:gd name="T34" fmla="*/ 14 w 58"/>
                <a:gd name="T35" fmla="*/ 69 h 81"/>
                <a:gd name="T36" fmla="*/ 27 w 58"/>
                <a:gd name="T37" fmla="*/ 70 h 81"/>
                <a:gd name="T38" fmla="*/ 41 w 58"/>
                <a:gd name="T39" fmla="*/ 67 h 81"/>
                <a:gd name="T40" fmla="*/ 45 w 58"/>
                <a:gd name="T41" fmla="*/ 59 h 81"/>
                <a:gd name="T42" fmla="*/ 42 w 58"/>
                <a:gd name="T43" fmla="*/ 51 h 81"/>
                <a:gd name="T44" fmla="*/ 27 w 58"/>
                <a:gd name="T45" fmla="*/ 46 h 81"/>
                <a:gd name="T46" fmla="*/ 23 w 58"/>
                <a:gd name="T47" fmla="*/ 45 h 81"/>
                <a:gd name="T48" fmla="*/ 6 w 58"/>
                <a:gd name="T49" fmla="*/ 37 h 81"/>
                <a:gd name="T50" fmla="*/ 0 w 58"/>
                <a:gd name="T51" fmla="*/ 23 h 81"/>
                <a:gd name="T52" fmla="*/ 8 w 58"/>
                <a:gd name="T53" fmla="*/ 6 h 81"/>
                <a:gd name="T54" fmla="*/ 30 w 58"/>
                <a:gd name="T55" fmla="*/ 0 h 81"/>
                <a:gd name="T56" fmla="*/ 43 w 58"/>
                <a:gd name="T57" fmla="*/ 1 h 81"/>
                <a:gd name="T58" fmla="*/ 54 w 58"/>
                <a:gd name="T59" fmla="*/ 5 h 81"/>
                <a:gd name="T60" fmla="*/ 54 w 58"/>
                <a:gd name="T61"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1">
                  <a:moveTo>
                    <a:pt x="54" y="5"/>
                  </a:moveTo>
                  <a:lnTo>
                    <a:pt x="54" y="5"/>
                  </a:lnTo>
                  <a:lnTo>
                    <a:pt x="54" y="16"/>
                  </a:lnTo>
                  <a:cubicBezTo>
                    <a:pt x="51" y="15"/>
                    <a:pt x="47" y="13"/>
                    <a:pt x="43" y="12"/>
                  </a:cubicBezTo>
                  <a:cubicBezTo>
                    <a:pt x="39" y="11"/>
                    <a:pt x="35" y="11"/>
                    <a:pt x="31" y="11"/>
                  </a:cubicBezTo>
                  <a:cubicBezTo>
                    <a:pt x="25" y="11"/>
                    <a:pt x="20" y="12"/>
                    <a:pt x="17" y="14"/>
                  </a:cubicBezTo>
                  <a:cubicBezTo>
                    <a:pt x="14" y="16"/>
                    <a:pt x="13" y="19"/>
                    <a:pt x="13" y="22"/>
                  </a:cubicBezTo>
                  <a:cubicBezTo>
                    <a:pt x="13" y="25"/>
                    <a:pt x="14" y="28"/>
                    <a:pt x="16" y="29"/>
                  </a:cubicBezTo>
                  <a:cubicBezTo>
                    <a:pt x="18" y="31"/>
                    <a:pt x="23" y="33"/>
                    <a:pt x="29" y="34"/>
                  </a:cubicBezTo>
                  <a:lnTo>
                    <a:pt x="34" y="35"/>
                  </a:lnTo>
                  <a:cubicBezTo>
                    <a:pt x="43" y="37"/>
                    <a:pt x="49" y="40"/>
                    <a:pt x="53" y="43"/>
                  </a:cubicBezTo>
                  <a:cubicBezTo>
                    <a:pt x="56" y="47"/>
                    <a:pt x="58" y="52"/>
                    <a:pt x="58" y="58"/>
                  </a:cubicBezTo>
                  <a:cubicBezTo>
                    <a:pt x="58" y="65"/>
                    <a:pt x="56" y="70"/>
                    <a:pt x="50" y="75"/>
                  </a:cubicBezTo>
                  <a:cubicBezTo>
                    <a:pt x="44" y="79"/>
                    <a:pt x="37" y="81"/>
                    <a:pt x="27" y="81"/>
                  </a:cubicBezTo>
                  <a:cubicBezTo>
                    <a:pt x="23" y="81"/>
                    <a:pt x="18" y="80"/>
                    <a:pt x="14" y="80"/>
                  </a:cubicBezTo>
                  <a:cubicBezTo>
                    <a:pt x="10" y="79"/>
                    <a:pt x="5" y="78"/>
                    <a:pt x="0" y="76"/>
                  </a:cubicBezTo>
                  <a:lnTo>
                    <a:pt x="0" y="63"/>
                  </a:lnTo>
                  <a:cubicBezTo>
                    <a:pt x="5" y="65"/>
                    <a:pt x="9" y="67"/>
                    <a:pt x="14" y="69"/>
                  </a:cubicBezTo>
                  <a:cubicBezTo>
                    <a:pt x="18" y="70"/>
                    <a:pt x="23" y="70"/>
                    <a:pt x="27" y="70"/>
                  </a:cubicBezTo>
                  <a:cubicBezTo>
                    <a:pt x="33" y="70"/>
                    <a:pt x="37" y="69"/>
                    <a:pt x="41" y="67"/>
                  </a:cubicBezTo>
                  <a:cubicBezTo>
                    <a:pt x="44" y="65"/>
                    <a:pt x="45" y="62"/>
                    <a:pt x="45" y="59"/>
                  </a:cubicBezTo>
                  <a:cubicBezTo>
                    <a:pt x="45" y="55"/>
                    <a:pt x="44" y="53"/>
                    <a:pt x="42" y="51"/>
                  </a:cubicBezTo>
                  <a:cubicBezTo>
                    <a:pt x="40" y="49"/>
                    <a:pt x="35" y="47"/>
                    <a:pt x="27" y="46"/>
                  </a:cubicBezTo>
                  <a:lnTo>
                    <a:pt x="23" y="45"/>
                  </a:lnTo>
                  <a:cubicBezTo>
                    <a:pt x="15" y="43"/>
                    <a:pt x="9" y="40"/>
                    <a:pt x="6" y="37"/>
                  </a:cubicBezTo>
                  <a:cubicBezTo>
                    <a:pt x="2" y="34"/>
                    <a:pt x="0" y="29"/>
                    <a:pt x="0" y="23"/>
                  </a:cubicBezTo>
                  <a:cubicBezTo>
                    <a:pt x="0" y="16"/>
                    <a:pt x="3" y="10"/>
                    <a:pt x="8" y="6"/>
                  </a:cubicBezTo>
                  <a:cubicBezTo>
                    <a:pt x="13" y="2"/>
                    <a:pt x="20" y="0"/>
                    <a:pt x="30" y="0"/>
                  </a:cubicBezTo>
                  <a:cubicBezTo>
                    <a:pt x="34" y="0"/>
                    <a:pt x="39" y="1"/>
                    <a:pt x="43" y="1"/>
                  </a:cubicBezTo>
                  <a:cubicBezTo>
                    <a:pt x="47" y="2"/>
                    <a:pt x="51" y="3"/>
                    <a:pt x="54" y="5"/>
                  </a:cubicBezTo>
                  <a:lnTo>
                    <a:pt x="54" y="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6" name="Freeform 12">
              <a:extLst>
                <a:ext uri="{FF2B5EF4-FFF2-40B4-BE49-F238E27FC236}">
                  <a16:creationId xmlns:a16="http://schemas.microsoft.com/office/drawing/2014/main" id="{08B041EE-3E97-4F5E-91A6-7426FF83CF52}"/>
                </a:ext>
              </a:extLst>
            </p:cNvPr>
            <p:cNvSpPr>
              <a:spLocks/>
            </p:cNvSpPr>
            <p:nvPr/>
          </p:nvSpPr>
          <p:spPr bwMode="auto">
            <a:xfrm>
              <a:off x="1845" y="2800"/>
              <a:ext cx="83" cy="117"/>
            </a:xfrm>
            <a:custGeom>
              <a:avLst/>
              <a:gdLst>
                <a:gd name="T0" fmla="*/ 54 w 58"/>
                <a:gd name="T1" fmla="*/ 5 h 81"/>
                <a:gd name="T2" fmla="*/ 54 w 58"/>
                <a:gd name="T3" fmla="*/ 5 h 81"/>
                <a:gd name="T4" fmla="*/ 54 w 58"/>
                <a:gd name="T5" fmla="*/ 16 h 81"/>
                <a:gd name="T6" fmla="*/ 43 w 58"/>
                <a:gd name="T7" fmla="*/ 12 h 81"/>
                <a:gd name="T8" fmla="*/ 31 w 58"/>
                <a:gd name="T9" fmla="*/ 11 h 81"/>
                <a:gd name="T10" fmla="*/ 17 w 58"/>
                <a:gd name="T11" fmla="*/ 14 h 81"/>
                <a:gd name="T12" fmla="*/ 12 w 58"/>
                <a:gd name="T13" fmla="*/ 22 h 81"/>
                <a:gd name="T14" fmla="*/ 16 w 58"/>
                <a:gd name="T15" fmla="*/ 29 h 81"/>
                <a:gd name="T16" fmla="*/ 29 w 58"/>
                <a:gd name="T17" fmla="*/ 34 h 81"/>
                <a:gd name="T18" fmla="*/ 33 w 58"/>
                <a:gd name="T19" fmla="*/ 35 h 81"/>
                <a:gd name="T20" fmla="*/ 52 w 58"/>
                <a:gd name="T21" fmla="*/ 43 h 81"/>
                <a:gd name="T22" fmla="*/ 58 w 58"/>
                <a:gd name="T23" fmla="*/ 58 h 81"/>
                <a:gd name="T24" fmla="*/ 50 w 58"/>
                <a:gd name="T25" fmla="*/ 75 h 81"/>
                <a:gd name="T26" fmla="*/ 26 w 58"/>
                <a:gd name="T27" fmla="*/ 81 h 81"/>
                <a:gd name="T28" fmla="*/ 14 w 58"/>
                <a:gd name="T29" fmla="*/ 80 h 81"/>
                <a:gd name="T30" fmla="*/ 0 w 58"/>
                <a:gd name="T31" fmla="*/ 76 h 81"/>
                <a:gd name="T32" fmla="*/ 0 w 58"/>
                <a:gd name="T33" fmla="*/ 63 h 81"/>
                <a:gd name="T34" fmla="*/ 13 w 58"/>
                <a:gd name="T35" fmla="*/ 69 h 81"/>
                <a:gd name="T36" fmla="*/ 27 w 58"/>
                <a:gd name="T37" fmla="*/ 70 h 81"/>
                <a:gd name="T38" fmla="*/ 40 w 58"/>
                <a:gd name="T39" fmla="*/ 67 h 81"/>
                <a:gd name="T40" fmla="*/ 45 w 58"/>
                <a:gd name="T41" fmla="*/ 59 h 81"/>
                <a:gd name="T42" fmla="*/ 42 w 58"/>
                <a:gd name="T43" fmla="*/ 51 h 81"/>
                <a:gd name="T44" fmla="*/ 27 w 58"/>
                <a:gd name="T45" fmla="*/ 46 h 81"/>
                <a:gd name="T46" fmla="*/ 22 w 58"/>
                <a:gd name="T47" fmla="*/ 45 h 81"/>
                <a:gd name="T48" fmla="*/ 5 w 58"/>
                <a:gd name="T49" fmla="*/ 37 h 81"/>
                <a:gd name="T50" fmla="*/ 0 w 58"/>
                <a:gd name="T51" fmla="*/ 23 h 81"/>
                <a:gd name="T52" fmla="*/ 8 w 58"/>
                <a:gd name="T53" fmla="*/ 6 h 81"/>
                <a:gd name="T54" fmla="*/ 30 w 58"/>
                <a:gd name="T55" fmla="*/ 0 h 81"/>
                <a:gd name="T56" fmla="*/ 43 w 58"/>
                <a:gd name="T57" fmla="*/ 1 h 81"/>
                <a:gd name="T58" fmla="*/ 54 w 58"/>
                <a:gd name="T59" fmla="*/ 5 h 81"/>
                <a:gd name="T60" fmla="*/ 54 w 58"/>
                <a:gd name="T61"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1">
                  <a:moveTo>
                    <a:pt x="54" y="5"/>
                  </a:moveTo>
                  <a:lnTo>
                    <a:pt x="54" y="5"/>
                  </a:lnTo>
                  <a:lnTo>
                    <a:pt x="54" y="16"/>
                  </a:lnTo>
                  <a:cubicBezTo>
                    <a:pt x="50" y="15"/>
                    <a:pt x="47" y="13"/>
                    <a:pt x="43" y="12"/>
                  </a:cubicBezTo>
                  <a:cubicBezTo>
                    <a:pt x="39" y="11"/>
                    <a:pt x="35" y="11"/>
                    <a:pt x="31" y="11"/>
                  </a:cubicBezTo>
                  <a:cubicBezTo>
                    <a:pt x="25" y="11"/>
                    <a:pt x="20" y="12"/>
                    <a:pt x="17" y="14"/>
                  </a:cubicBezTo>
                  <a:cubicBezTo>
                    <a:pt x="14" y="16"/>
                    <a:pt x="12" y="19"/>
                    <a:pt x="12" y="22"/>
                  </a:cubicBezTo>
                  <a:cubicBezTo>
                    <a:pt x="12" y="25"/>
                    <a:pt x="13" y="28"/>
                    <a:pt x="16" y="29"/>
                  </a:cubicBezTo>
                  <a:cubicBezTo>
                    <a:pt x="18" y="31"/>
                    <a:pt x="22" y="33"/>
                    <a:pt x="29" y="34"/>
                  </a:cubicBezTo>
                  <a:lnTo>
                    <a:pt x="33" y="35"/>
                  </a:lnTo>
                  <a:cubicBezTo>
                    <a:pt x="42" y="37"/>
                    <a:pt x="49" y="40"/>
                    <a:pt x="52" y="43"/>
                  </a:cubicBezTo>
                  <a:cubicBezTo>
                    <a:pt x="56" y="47"/>
                    <a:pt x="58" y="52"/>
                    <a:pt x="58" y="58"/>
                  </a:cubicBezTo>
                  <a:cubicBezTo>
                    <a:pt x="58" y="65"/>
                    <a:pt x="55" y="70"/>
                    <a:pt x="50" y="75"/>
                  </a:cubicBezTo>
                  <a:cubicBezTo>
                    <a:pt x="44" y="79"/>
                    <a:pt x="36" y="81"/>
                    <a:pt x="26" y="81"/>
                  </a:cubicBezTo>
                  <a:cubicBezTo>
                    <a:pt x="22" y="81"/>
                    <a:pt x="18" y="80"/>
                    <a:pt x="14" y="80"/>
                  </a:cubicBezTo>
                  <a:cubicBezTo>
                    <a:pt x="9" y="79"/>
                    <a:pt x="5" y="78"/>
                    <a:pt x="0" y="76"/>
                  </a:cubicBezTo>
                  <a:lnTo>
                    <a:pt x="0" y="63"/>
                  </a:lnTo>
                  <a:cubicBezTo>
                    <a:pt x="4" y="65"/>
                    <a:pt x="9" y="67"/>
                    <a:pt x="13" y="69"/>
                  </a:cubicBezTo>
                  <a:cubicBezTo>
                    <a:pt x="18" y="70"/>
                    <a:pt x="22" y="70"/>
                    <a:pt x="27" y="70"/>
                  </a:cubicBezTo>
                  <a:cubicBezTo>
                    <a:pt x="33" y="70"/>
                    <a:pt x="37" y="69"/>
                    <a:pt x="40" y="67"/>
                  </a:cubicBezTo>
                  <a:cubicBezTo>
                    <a:pt x="44" y="65"/>
                    <a:pt x="45" y="62"/>
                    <a:pt x="45" y="59"/>
                  </a:cubicBezTo>
                  <a:cubicBezTo>
                    <a:pt x="45" y="55"/>
                    <a:pt x="44" y="53"/>
                    <a:pt x="42" y="51"/>
                  </a:cubicBezTo>
                  <a:cubicBezTo>
                    <a:pt x="39" y="49"/>
                    <a:pt x="34" y="47"/>
                    <a:pt x="27" y="46"/>
                  </a:cubicBezTo>
                  <a:lnTo>
                    <a:pt x="22" y="45"/>
                  </a:lnTo>
                  <a:cubicBezTo>
                    <a:pt x="14" y="43"/>
                    <a:pt x="9" y="40"/>
                    <a:pt x="5" y="37"/>
                  </a:cubicBezTo>
                  <a:cubicBezTo>
                    <a:pt x="2" y="34"/>
                    <a:pt x="0" y="29"/>
                    <a:pt x="0" y="23"/>
                  </a:cubicBezTo>
                  <a:cubicBezTo>
                    <a:pt x="0" y="16"/>
                    <a:pt x="3" y="10"/>
                    <a:pt x="8" y="6"/>
                  </a:cubicBezTo>
                  <a:cubicBezTo>
                    <a:pt x="13" y="2"/>
                    <a:pt x="20" y="0"/>
                    <a:pt x="30" y="0"/>
                  </a:cubicBezTo>
                  <a:cubicBezTo>
                    <a:pt x="34" y="0"/>
                    <a:pt x="39" y="1"/>
                    <a:pt x="43" y="1"/>
                  </a:cubicBezTo>
                  <a:cubicBezTo>
                    <a:pt x="47" y="2"/>
                    <a:pt x="51" y="3"/>
                    <a:pt x="54" y="5"/>
                  </a:cubicBezTo>
                  <a:lnTo>
                    <a:pt x="54" y="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7" name="Freeform 13">
              <a:extLst>
                <a:ext uri="{FF2B5EF4-FFF2-40B4-BE49-F238E27FC236}">
                  <a16:creationId xmlns:a16="http://schemas.microsoft.com/office/drawing/2014/main" id="{A9B4BD70-EFB6-4479-80D8-BCBDCFA7EF00}"/>
                </a:ext>
              </a:extLst>
            </p:cNvPr>
            <p:cNvSpPr>
              <a:spLocks noEditPoints="1"/>
            </p:cNvSpPr>
            <p:nvPr/>
          </p:nvSpPr>
          <p:spPr bwMode="auto">
            <a:xfrm>
              <a:off x="1061" y="3019"/>
              <a:ext cx="94" cy="148"/>
            </a:xfrm>
            <a:custGeom>
              <a:avLst/>
              <a:gdLst>
                <a:gd name="T0" fmla="*/ 14 w 66"/>
                <a:gd name="T1" fmla="*/ 11 h 102"/>
                <a:gd name="T2" fmla="*/ 14 w 66"/>
                <a:gd name="T3" fmla="*/ 11 h 102"/>
                <a:gd name="T4" fmla="*/ 14 w 66"/>
                <a:gd name="T5" fmla="*/ 50 h 102"/>
                <a:gd name="T6" fmla="*/ 31 w 66"/>
                <a:gd name="T7" fmla="*/ 50 h 102"/>
                <a:gd name="T8" fmla="*/ 46 w 66"/>
                <a:gd name="T9" fmla="*/ 45 h 102"/>
                <a:gd name="T10" fmla="*/ 51 w 66"/>
                <a:gd name="T11" fmla="*/ 30 h 102"/>
                <a:gd name="T12" fmla="*/ 46 w 66"/>
                <a:gd name="T13" fmla="*/ 16 h 102"/>
                <a:gd name="T14" fmla="*/ 31 w 66"/>
                <a:gd name="T15" fmla="*/ 11 h 102"/>
                <a:gd name="T16" fmla="*/ 14 w 66"/>
                <a:gd name="T17" fmla="*/ 11 h 102"/>
                <a:gd name="T18" fmla="*/ 0 w 66"/>
                <a:gd name="T19" fmla="*/ 0 h 102"/>
                <a:gd name="T20" fmla="*/ 0 w 66"/>
                <a:gd name="T21" fmla="*/ 0 h 102"/>
                <a:gd name="T22" fmla="*/ 31 w 66"/>
                <a:gd name="T23" fmla="*/ 0 h 102"/>
                <a:gd name="T24" fmla="*/ 57 w 66"/>
                <a:gd name="T25" fmla="*/ 8 h 102"/>
                <a:gd name="T26" fmla="*/ 66 w 66"/>
                <a:gd name="T27" fmla="*/ 30 h 102"/>
                <a:gd name="T28" fmla="*/ 57 w 66"/>
                <a:gd name="T29" fmla="*/ 53 h 102"/>
                <a:gd name="T30" fmla="*/ 31 w 66"/>
                <a:gd name="T31" fmla="*/ 61 h 102"/>
                <a:gd name="T32" fmla="*/ 14 w 66"/>
                <a:gd name="T33" fmla="*/ 61 h 102"/>
                <a:gd name="T34" fmla="*/ 14 w 66"/>
                <a:gd name="T35" fmla="*/ 102 h 102"/>
                <a:gd name="T36" fmla="*/ 0 w 66"/>
                <a:gd name="T37" fmla="*/ 102 h 102"/>
                <a:gd name="T38" fmla="*/ 0 w 66"/>
                <a:gd name="T3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 h="102">
                  <a:moveTo>
                    <a:pt x="14" y="11"/>
                  </a:moveTo>
                  <a:lnTo>
                    <a:pt x="14" y="11"/>
                  </a:lnTo>
                  <a:lnTo>
                    <a:pt x="14" y="50"/>
                  </a:lnTo>
                  <a:lnTo>
                    <a:pt x="31" y="50"/>
                  </a:lnTo>
                  <a:cubicBezTo>
                    <a:pt x="38" y="50"/>
                    <a:pt x="42" y="48"/>
                    <a:pt x="46" y="45"/>
                  </a:cubicBezTo>
                  <a:cubicBezTo>
                    <a:pt x="49" y="41"/>
                    <a:pt x="51" y="37"/>
                    <a:pt x="51" y="30"/>
                  </a:cubicBezTo>
                  <a:cubicBezTo>
                    <a:pt x="51" y="24"/>
                    <a:pt x="49" y="20"/>
                    <a:pt x="46" y="16"/>
                  </a:cubicBezTo>
                  <a:cubicBezTo>
                    <a:pt x="42" y="13"/>
                    <a:pt x="38" y="11"/>
                    <a:pt x="31" y="11"/>
                  </a:cubicBezTo>
                  <a:lnTo>
                    <a:pt x="14" y="11"/>
                  </a:lnTo>
                  <a:close/>
                  <a:moveTo>
                    <a:pt x="0" y="0"/>
                  </a:moveTo>
                  <a:lnTo>
                    <a:pt x="0" y="0"/>
                  </a:lnTo>
                  <a:lnTo>
                    <a:pt x="31" y="0"/>
                  </a:lnTo>
                  <a:cubicBezTo>
                    <a:pt x="43" y="0"/>
                    <a:pt x="51" y="3"/>
                    <a:pt x="57" y="8"/>
                  </a:cubicBezTo>
                  <a:cubicBezTo>
                    <a:pt x="63" y="13"/>
                    <a:pt x="66" y="20"/>
                    <a:pt x="66" y="30"/>
                  </a:cubicBezTo>
                  <a:cubicBezTo>
                    <a:pt x="66" y="41"/>
                    <a:pt x="63" y="48"/>
                    <a:pt x="57" y="53"/>
                  </a:cubicBezTo>
                  <a:cubicBezTo>
                    <a:pt x="51" y="58"/>
                    <a:pt x="43" y="61"/>
                    <a:pt x="31" y="61"/>
                  </a:cubicBezTo>
                  <a:lnTo>
                    <a:pt x="14" y="61"/>
                  </a:lnTo>
                  <a:lnTo>
                    <a:pt x="14"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8" name="Freeform 14">
              <a:extLst>
                <a:ext uri="{FF2B5EF4-FFF2-40B4-BE49-F238E27FC236}">
                  <a16:creationId xmlns:a16="http://schemas.microsoft.com/office/drawing/2014/main" id="{47564C6E-0C8C-47CF-8617-D59EBFD2F46F}"/>
                </a:ext>
              </a:extLst>
            </p:cNvPr>
            <p:cNvSpPr>
              <a:spLocks/>
            </p:cNvSpPr>
            <p:nvPr/>
          </p:nvSpPr>
          <p:spPr bwMode="auto">
            <a:xfrm>
              <a:off x="1177" y="3054"/>
              <a:ext cx="64" cy="113"/>
            </a:xfrm>
            <a:custGeom>
              <a:avLst/>
              <a:gdLst>
                <a:gd name="T0" fmla="*/ 45 w 45"/>
                <a:gd name="T1" fmla="*/ 13 h 78"/>
                <a:gd name="T2" fmla="*/ 45 w 45"/>
                <a:gd name="T3" fmla="*/ 13 h 78"/>
                <a:gd name="T4" fmla="*/ 40 w 45"/>
                <a:gd name="T5" fmla="*/ 11 h 78"/>
                <a:gd name="T6" fmla="*/ 35 w 45"/>
                <a:gd name="T7" fmla="*/ 11 h 78"/>
                <a:gd name="T8" fmla="*/ 18 w 45"/>
                <a:gd name="T9" fmla="*/ 18 h 78"/>
                <a:gd name="T10" fmla="*/ 13 w 45"/>
                <a:gd name="T11" fmla="*/ 38 h 78"/>
                <a:gd name="T12" fmla="*/ 13 w 45"/>
                <a:gd name="T13" fmla="*/ 78 h 78"/>
                <a:gd name="T14" fmla="*/ 0 w 45"/>
                <a:gd name="T15" fmla="*/ 78 h 78"/>
                <a:gd name="T16" fmla="*/ 0 w 45"/>
                <a:gd name="T17" fmla="*/ 1 h 78"/>
                <a:gd name="T18" fmla="*/ 13 w 45"/>
                <a:gd name="T19" fmla="*/ 1 h 78"/>
                <a:gd name="T20" fmla="*/ 13 w 45"/>
                <a:gd name="T21" fmla="*/ 13 h 78"/>
                <a:gd name="T22" fmla="*/ 23 w 45"/>
                <a:gd name="T23" fmla="*/ 3 h 78"/>
                <a:gd name="T24" fmla="*/ 38 w 45"/>
                <a:gd name="T25" fmla="*/ 0 h 78"/>
                <a:gd name="T26" fmla="*/ 41 w 45"/>
                <a:gd name="T27" fmla="*/ 0 h 78"/>
                <a:gd name="T28" fmla="*/ 45 w 45"/>
                <a:gd name="T29" fmla="*/ 0 h 78"/>
                <a:gd name="T30" fmla="*/ 45 w 45"/>
                <a:gd name="T31" fmla="*/ 1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8">
                  <a:moveTo>
                    <a:pt x="45" y="13"/>
                  </a:moveTo>
                  <a:lnTo>
                    <a:pt x="45" y="13"/>
                  </a:lnTo>
                  <a:cubicBezTo>
                    <a:pt x="43" y="12"/>
                    <a:pt x="42" y="12"/>
                    <a:pt x="40" y="11"/>
                  </a:cubicBezTo>
                  <a:cubicBezTo>
                    <a:pt x="38" y="11"/>
                    <a:pt x="37" y="11"/>
                    <a:pt x="35" y="11"/>
                  </a:cubicBezTo>
                  <a:cubicBezTo>
                    <a:pt x="28" y="11"/>
                    <a:pt x="22" y="13"/>
                    <a:pt x="18" y="18"/>
                  </a:cubicBezTo>
                  <a:cubicBezTo>
                    <a:pt x="14" y="22"/>
                    <a:pt x="13" y="29"/>
                    <a:pt x="13" y="38"/>
                  </a:cubicBezTo>
                  <a:lnTo>
                    <a:pt x="13" y="78"/>
                  </a:lnTo>
                  <a:lnTo>
                    <a:pt x="0" y="78"/>
                  </a:lnTo>
                  <a:lnTo>
                    <a:pt x="0" y="1"/>
                  </a:lnTo>
                  <a:lnTo>
                    <a:pt x="13" y="1"/>
                  </a:lnTo>
                  <a:lnTo>
                    <a:pt x="13" y="13"/>
                  </a:lnTo>
                  <a:cubicBezTo>
                    <a:pt x="15" y="9"/>
                    <a:pt x="19" y="5"/>
                    <a:pt x="23" y="3"/>
                  </a:cubicBezTo>
                  <a:cubicBezTo>
                    <a:pt x="27" y="1"/>
                    <a:pt x="32" y="0"/>
                    <a:pt x="38" y="0"/>
                  </a:cubicBezTo>
                  <a:cubicBezTo>
                    <a:pt x="39" y="0"/>
                    <a:pt x="40" y="0"/>
                    <a:pt x="41" y="0"/>
                  </a:cubicBezTo>
                  <a:cubicBezTo>
                    <a:pt x="42" y="0"/>
                    <a:pt x="43" y="0"/>
                    <a:pt x="45" y="0"/>
                  </a:cubicBezTo>
                  <a:lnTo>
                    <a:pt x="45"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9" name="Freeform 15">
              <a:extLst>
                <a:ext uri="{FF2B5EF4-FFF2-40B4-BE49-F238E27FC236}">
                  <a16:creationId xmlns:a16="http://schemas.microsoft.com/office/drawing/2014/main" id="{A5D6FB49-B47B-4074-A43B-9DC81446DBE4}"/>
                </a:ext>
              </a:extLst>
            </p:cNvPr>
            <p:cNvSpPr>
              <a:spLocks noEditPoints="1"/>
            </p:cNvSpPr>
            <p:nvPr/>
          </p:nvSpPr>
          <p:spPr bwMode="auto">
            <a:xfrm>
              <a:off x="1248" y="3054"/>
              <a:ext cx="101" cy="116"/>
            </a:xfrm>
            <a:custGeom>
              <a:avLst/>
              <a:gdLst>
                <a:gd name="T0" fmla="*/ 35 w 70"/>
                <a:gd name="T1" fmla="*/ 10 h 80"/>
                <a:gd name="T2" fmla="*/ 35 w 70"/>
                <a:gd name="T3" fmla="*/ 10 h 80"/>
                <a:gd name="T4" fmla="*/ 19 w 70"/>
                <a:gd name="T5" fmla="*/ 18 h 80"/>
                <a:gd name="T6" fmla="*/ 13 w 70"/>
                <a:gd name="T7" fmla="*/ 40 h 80"/>
                <a:gd name="T8" fmla="*/ 19 w 70"/>
                <a:gd name="T9" fmla="*/ 61 h 80"/>
                <a:gd name="T10" fmla="*/ 35 w 70"/>
                <a:gd name="T11" fmla="*/ 69 h 80"/>
                <a:gd name="T12" fmla="*/ 50 w 70"/>
                <a:gd name="T13" fmla="*/ 61 h 80"/>
                <a:gd name="T14" fmla="*/ 56 w 70"/>
                <a:gd name="T15" fmla="*/ 40 h 80"/>
                <a:gd name="T16" fmla="*/ 50 w 70"/>
                <a:gd name="T17" fmla="*/ 18 h 80"/>
                <a:gd name="T18" fmla="*/ 35 w 70"/>
                <a:gd name="T19" fmla="*/ 10 h 80"/>
                <a:gd name="T20" fmla="*/ 35 w 70"/>
                <a:gd name="T21" fmla="*/ 10 h 80"/>
                <a:gd name="T22" fmla="*/ 35 w 70"/>
                <a:gd name="T23" fmla="*/ 0 h 80"/>
                <a:gd name="T24" fmla="*/ 35 w 70"/>
                <a:gd name="T25" fmla="*/ 0 h 80"/>
                <a:gd name="T26" fmla="*/ 60 w 70"/>
                <a:gd name="T27" fmla="*/ 10 h 80"/>
                <a:gd name="T28" fmla="*/ 70 w 70"/>
                <a:gd name="T29" fmla="*/ 40 h 80"/>
                <a:gd name="T30" fmla="*/ 60 w 70"/>
                <a:gd name="T31" fmla="*/ 69 h 80"/>
                <a:gd name="T32" fmla="*/ 35 w 70"/>
                <a:gd name="T33" fmla="*/ 80 h 80"/>
                <a:gd name="T34" fmla="*/ 9 w 70"/>
                <a:gd name="T35" fmla="*/ 69 h 80"/>
                <a:gd name="T36" fmla="*/ 0 w 70"/>
                <a:gd name="T37" fmla="*/ 40 h 80"/>
                <a:gd name="T38" fmla="*/ 9 w 70"/>
                <a:gd name="T39" fmla="*/ 10 h 80"/>
                <a:gd name="T40" fmla="*/ 35 w 70"/>
                <a:gd name="T41" fmla="*/ 0 h 80"/>
                <a:gd name="T42" fmla="*/ 35 w 70"/>
                <a:gd name="T4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80">
                  <a:moveTo>
                    <a:pt x="35" y="10"/>
                  </a:moveTo>
                  <a:lnTo>
                    <a:pt x="35" y="10"/>
                  </a:lnTo>
                  <a:cubicBezTo>
                    <a:pt x="28" y="10"/>
                    <a:pt x="23" y="13"/>
                    <a:pt x="19" y="18"/>
                  </a:cubicBezTo>
                  <a:cubicBezTo>
                    <a:pt x="15" y="23"/>
                    <a:pt x="13" y="31"/>
                    <a:pt x="13" y="40"/>
                  </a:cubicBezTo>
                  <a:cubicBezTo>
                    <a:pt x="13" y="49"/>
                    <a:pt x="15" y="56"/>
                    <a:pt x="19" y="61"/>
                  </a:cubicBezTo>
                  <a:cubicBezTo>
                    <a:pt x="22" y="67"/>
                    <a:pt x="28" y="69"/>
                    <a:pt x="35" y="69"/>
                  </a:cubicBezTo>
                  <a:cubicBezTo>
                    <a:pt x="41" y="69"/>
                    <a:pt x="47" y="67"/>
                    <a:pt x="50" y="61"/>
                  </a:cubicBezTo>
                  <a:cubicBezTo>
                    <a:pt x="54" y="56"/>
                    <a:pt x="56" y="49"/>
                    <a:pt x="56" y="40"/>
                  </a:cubicBezTo>
                  <a:cubicBezTo>
                    <a:pt x="56" y="31"/>
                    <a:pt x="54" y="24"/>
                    <a:pt x="50" y="18"/>
                  </a:cubicBezTo>
                  <a:cubicBezTo>
                    <a:pt x="47" y="13"/>
                    <a:pt x="41" y="10"/>
                    <a:pt x="35" y="10"/>
                  </a:cubicBezTo>
                  <a:lnTo>
                    <a:pt x="35" y="10"/>
                  </a:lnTo>
                  <a:close/>
                  <a:moveTo>
                    <a:pt x="35" y="0"/>
                  </a:moveTo>
                  <a:lnTo>
                    <a:pt x="35" y="0"/>
                  </a:lnTo>
                  <a:cubicBezTo>
                    <a:pt x="45" y="0"/>
                    <a:pt x="54" y="3"/>
                    <a:pt x="60" y="10"/>
                  </a:cubicBezTo>
                  <a:cubicBezTo>
                    <a:pt x="67" y="17"/>
                    <a:pt x="70" y="27"/>
                    <a:pt x="70" y="40"/>
                  </a:cubicBezTo>
                  <a:cubicBezTo>
                    <a:pt x="70" y="52"/>
                    <a:pt x="67" y="62"/>
                    <a:pt x="60" y="69"/>
                  </a:cubicBezTo>
                  <a:cubicBezTo>
                    <a:pt x="54" y="76"/>
                    <a:pt x="45" y="80"/>
                    <a:pt x="35" y="80"/>
                  </a:cubicBezTo>
                  <a:cubicBezTo>
                    <a:pt x="24" y="80"/>
                    <a:pt x="15" y="76"/>
                    <a:pt x="9" y="69"/>
                  </a:cubicBezTo>
                  <a:cubicBezTo>
                    <a:pt x="3" y="62"/>
                    <a:pt x="0" y="52"/>
                    <a:pt x="0" y="40"/>
                  </a:cubicBezTo>
                  <a:cubicBezTo>
                    <a:pt x="0" y="27"/>
                    <a:pt x="3" y="17"/>
                    <a:pt x="9" y="10"/>
                  </a:cubicBezTo>
                  <a:cubicBezTo>
                    <a:pt x="15" y="3"/>
                    <a:pt x="24" y="0"/>
                    <a:pt x="35" y="0"/>
                  </a:cubicBezTo>
                  <a:lnTo>
                    <a:pt x="35"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0" name="Freeform 16">
              <a:extLst>
                <a:ext uri="{FF2B5EF4-FFF2-40B4-BE49-F238E27FC236}">
                  <a16:creationId xmlns:a16="http://schemas.microsoft.com/office/drawing/2014/main" id="{B479829F-1458-4D3D-A337-C794B4F90E53}"/>
                </a:ext>
              </a:extLst>
            </p:cNvPr>
            <p:cNvSpPr>
              <a:spLocks/>
            </p:cNvSpPr>
            <p:nvPr/>
          </p:nvSpPr>
          <p:spPr bwMode="auto">
            <a:xfrm>
              <a:off x="1370" y="3054"/>
              <a:ext cx="86" cy="116"/>
            </a:xfrm>
            <a:custGeom>
              <a:avLst/>
              <a:gdLst>
                <a:gd name="T0" fmla="*/ 60 w 60"/>
                <a:gd name="T1" fmla="*/ 4 h 80"/>
                <a:gd name="T2" fmla="*/ 60 w 60"/>
                <a:gd name="T3" fmla="*/ 4 h 80"/>
                <a:gd name="T4" fmla="*/ 60 w 60"/>
                <a:gd name="T5" fmla="*/ 16 h 80"/>
                <a:gd name="T6" fmla="*/ 50 w 60"/>
                <a:gd name="T7" fmla="*/ 12 h 80"/>
                <a:gd name="T8" fmla="*/ 39 w 60"/>
                <a:gd name="T9" fmla="*/ 10 h 80"/>
                <a:gd name="T10" fmla="*/ 20 w 60"/>
                <a:gd name="T11" fmla="*/ 18 h 80"/>
                <a:gd name="T12" fmla="*/ 13 w 60"/>
                <a:gd name="T13" fmla="*/ 40 h 80"/>
                <a:gd name="T14" fmla="*/ 20 w 60"/>
                <a:gd name="T15" fmla="*/ 62 h 80"/>
                <a:gd name="T16" fmla="*/ 39 w 60"/>
                <a:gd name="T17" fmla="*/ 69 h 80"/>
                <a:gd name="T18" fmla="*/ 50 w 60"/>
                <a:gd name="T19" fmla="*/ 68 h 80"/>
                <a:gd name="T20" fmla="*/ 60 w 60"/>
                <a:gd name="T21" fmla="*/ 63 h 80"/>
                <a:gd name="T22" fmla="*/ 60 w 60"/>
                <a:gd name="T23" fmla="*/ 75 h 80"/>
                <a:gd name="T24" fmla="*/ 50 w 60"/>
                <a:gd name="T25" fmla="*/ 79 h 80"/>
                <a:gd name="T26" fmla="*/ 38 w 60"/>
                <a:gd name="T27" fmla="*/ 80 h 80"/>
                <a:gd name="T28" fmla="*/ 10 w 60"/>
                <a:gd name="T29" fmla="*/ 69 h 80"/>
                <a:gd name="T30" fmla="*/ 0 w 60"/>
                <a:gd name="T31" fmla="*/ 40 h 80"/>
                <a:gd name="T32" fmla="*/ 10 w 60"/>
                <a:gd name="T33" fmla="*/ 10 h 80"/>
                <a:gd name="T34" fmla="*/ 38 w 60"/>
                <a:gd name="T35" fmla="*/ 0 h 80"/>
                <a:gd name="T36" fmla="*/ 50 w 60"/>
                <a:gd name="T37" fmla="*/ 1 h 80"/>
                <a:gd name="T38" fmla="*/ 60 w 60"/>
                <a:gd name="T39" fmla="*/ 4 h 80"/>
                <a:gd name="T40" fmla="*/ 60 w 60"/>
                <a:gd name="T4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80">
                  <a:moveTo>
                    <a:pt x="60" y="4"/>
                  </a:moveTo>
                  <a:lnTo>
                    <a:pt x="60" y="4"/>
                  </a:lnTo>
                  <a:lnTo>
                    <a:pt x="60" y="16"/>
                  </a:lnTo>
                  <a:cubicBezTo>
                    <a:pt x="57" y="14"/>
                    <a:pt x="53" y="13"/>
                    <a:pt x="50" y="12"/>
                  </a:cubicBezTo>
                  <a:cubicBezTo>
                    <a:pt x="46" y="11"/>
                    <a:pt x="43" y="10"/>
                    <a:pt x="39" y="10"/>
                  </a:cubicBezTo>
                  <a:cubicBezTo>
                    <a:pt x="31" y="10"/>
                    <a:pt x="24" y="13"/>
                    <a:pt x="20" y="18"/>
                  </a:cubicBezTo>
                  <a:cubicBezTo>
                    <a:pt x="15" y="23"/>
                    <a:pt x="13" y="30"/>
                    <a:pt x="13" y="40"/>
                  </a:cubicBezTo>
                  <a:cubicBezTo>
                    <a:pt x="13" y="49"/>
                    <a:pt x="15" y="56"/>
                    <a:pt x="20" y="62"/>
                  </a:cubicBezTo>
                  <a:cubicBezTo>
                    <a:pt x="24" y="67"/>
                    <a:pt x="31" y="69"/>
                    <a:pt x="39" y="69"/>
                  </a:cubicBezTo>
                  <a:cubicBezTo>
                    <a:pt x="43" y="69"/>
                    <a:pt x="46" y="69"/>
                    <a:pt x="50" y="68"/>
                  </a:cubicBezTo>
                  <a:cubicBezTo>
                    <a:pt x="53" y="67"/>
                    <a:pt x="57" y="65"/>
                    <a:pt x="60" y="63"/>
                  </a:cubicBezTo>
                  <a:lnTo>
                    <a:pt x="60" y="75"/>
                  </a:lnTo>
                  <a:cubicBezTo>
                    <a:pt x="57" y="77"/>
                    <a:pt x="53" y="78"/>
                    <a:pt x="50" y="79"/>
                  </a:cubicBezTo>
                  <a:cubicBezTo>
                    <a:pt x="46" y="80"/>
                    <a:pt x="42" y="80"/>
                    <a:pt x="38" y="80"/>
                  </a:cubicBezTo>
                  <a:cubicBezTo>
                    <a:pt x="26" y="80"/>
                    <a:pt x="17" y="76"/>
                    <a:pt x="10" y="69"/>
                  </a:cubicBezTo>
                  <a:cubicBezTo>
                    <a:pt x="3" y="62"/>
                    <a:pt x="0" y="52"/>
                    <a:pt x="0" y="40"/>
                  </a:cubicBezTo>
                  <a:cubicBezTo>
                    <a:pt x="0" y="27"/>
                    <a:pt x="3" y="18"/>
                    <a:pt x="10" y="10"/>
                  </a:cubicBezTo>
                  <a:cubicBezTo>
                    <a:pt x="17" y="3"/>
                    <a:pt x="26" y="0"/>
                    <a:pt x="38" y="0"/>
                  </a:cubicBezTo>
                  <a:cubicBezTo>
                    <a:pt x="42" y="0"/>
                    <a:pt x="46" y="0"/>
                    <a:pt x="50" y="1"/>
                  </a:cubicBezTo>
                  <a:cubicBezTo>
                    <a:pt x="53" y="2"/>
                    <a:pt x="57" y="3"/>
                    <a:pt x="60" y="4"/>
                  </a:cubicBezTo>
                  <a:lnTo>
                    <a:pt x="60"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1" name="Freeform 17">
              <a:extLst>
                <a:ext uri="{FF2B5EF4-FFF2-40B4-BE49-F238E27FC236}">
                  <a16:creationId xmlns:a16="http://schemas.microsoft.com/office/drawing/2014/main" id="{978E7DAC-EAB2-4D0D-81C5-A14E6B688811}"/>
                </a:ext>
              </a:extLst>
            </p:cNvPr>
            <p:cNvSpPr>
              <a:spLocks noEditPoints="1"/>
            </p:cNvSpPr>
            <p:nvPr/>
          </p:nvSpPr>
          <p:spPr bwMode="auto">
            <a:xfrm>
              <a:off x="1481" y="3054"/>
              <a:ext cx="102" cy="116"/>
            </a:xfrm>
            <a:custGeom>
              <a:avLst/>
              <a:gdLst>
                <a:gd name="T0" fmla="*/ 71 w 71"/>
                <a:gd name="T1" fmla="*/ 37 h 80"/>
                <a:gd name="T2" fmla="*/ 71 w 71"/>
                <a:gd name="T3" fmla="*/ 37 h 80"/>
                <a:gd name="T4" fmla="*/ 71 w 71"/>
                <a:gd name="T5" fmla="*/ 43 h 80"/>
                <a:gd name="T6" fmla="*/ 13 w 71"/>
                <a:gd name="T7" fmla="*/ 43 h 80"/>
                <a:gd name="T8" fmla="*/ 21 w 71"/>
                <a:gd name="T9" fmla="*/ 63 h 80"/>
                <a:gd name="T10" fmla="*/ 40 w 71"/>
                <a:gd name="T11" fmla="*/ 69 h 80"/>
                <a:gd name="T12" fmla="*/ 54 w 71"/>
                <a:gd name="T13" fmla="*/ 68 h 80"/>
                <a:gd name="T14" fmla="*/ 68 w 71"/>
                <a:gd name="T15" fmla="*/ 62 h 80"/>
                <a:gd name="T16" fmla="*/ 68 w 71"/>
                <a:gd name="T17" fmla="*/ 74 h 80"/>
                <a:gd name="T18" fmla="*/ 54 w 71"/>
                <a:gd name="T19" fmla="*/ 78 h 80"/>
                <a:gd name="T20" fmla="*/ 39 w 71"/>
                <a:gd name="T21" fmla="*/ 80 h 80"/>
                <a:gd name="T22" fmla="*/ 10 w 71"/>
                <a:gd name="T23" fmla="*/ 69 h 80"/>
                <a:gd name="T24" fmla="*/ 0 w 71"/>
                <a:gd name="T25" fmla="*/ 40 h 80"/>
                <a:gd name="T26" fmla="*/ 10 w 71"/>
                <a:gd name="T27" fmla="*/ 11 h 80"/>
                <a:gd name="T28" fmla="*/ 37 w 71"/>
                <a:gd name="T29" fmla="*/ 0 h 80"/>
                <a:gd name="T30" fmla="*/ 62 w 71"/>
                <a:gd name="T31" fmla="*/ 10 h 80"/>
                <a:gd name="T32" fmla="*/ 71 w 71"/>
                <a:gd name="T33" fmla="*/ 37 h 80"/>
                <a:gd name="T34" fmla="*/ 71 w 71"/>
                <a:gd name="T35" fmla="*/ 37 h 80"/>
                <a:gd name="T36" fmla="*/ 58 w 71"/>
                <a:gd name="T37" fmla="*/ 33 h 80"/>
                <a:gd name="T38" fmla="*/ 58 w 71"/>
                <a:gd name="T39" fmla="*/ 33 h 80"/>
                <a:gd name="T40" fmla="*/ 52 w 71"/>
                <a:gd name="T41" fmla="*/ 16 h 80"/>
                <a:gd name="T42" fmla="*/ 37 w 71"/>
                <a:gd name="T43" fmla="*/ 10 h 80"/>
                <a:gd name="T44" fmla="*/ 21 w 71"/>
                <a:gd name="T45" fmla="*/ 16 h 80"/>
                <a:gd name="T46" fmla="*/ 13 w 71"/>
                <a:gd name="T47" fmla="*/ 33 h 80"/>
                <a:gd name="T48" fmla="*/ 58 w 71"/>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0">
                  <a:moveTo>
                    <a:pt x="71" y="37"/>
                  </a:moveTo>
                  <a:lnTo>
                    <a:pt x="71" y="37"/>
                  </a:lnTo>
                  <a:lnTo>
                    <a:pt x="71" y="43"/>
                  </a:lnTo>
                  <a:lnTo>
                    <a:pt x="13" y="43"/>
                  </a:lnTo>
                  <a:cubicBezTo>
                    <a:pt x="13" y="51"/>
                    <a:pt x="16" y="58"/>
                    <a:pt x="21" y="63"/>
                  </a:cubicBezTo>
                  <a:cubicBezTo>
                    <a:pt x="25" y="67"/>
                    <a:pt x="32" y="69"/>
                    <a:pt x="40" y="69"/>
                  </a:cubicBezTo>
                  <a:cubicBezTo>
                    <a:pt x="45" y="69"/>
                    <a:pt x="50" y="69"/>
                    <a:pt x="54" y="68"/>
                  </a:cubicBezTo>
                  <a:cubicBezTo>
                    <a:pt x="59" y="66"/>
                    <a:pt x="63" y="65"/>
                    <a:pt x="68" y="62"/>
                  </a:cubicBezTo>
                  <a:lnTo>
                    <a:pt x="68" y="74"/>
                  </a:lnTo>
                  <a:cubicBezTo>
                    <a:pt x="63" y="76"/>
                    <a:pt x="59" y="77"/>
                    <a:pt x="54" y="78"/>
                  </a:cubicBezTo>
                  <a:cubicBezTo>
                    <a:pt x="49" y="79"/>
                    <a:pt x="44" y="80"/>
                    <a:pt x="39" y="80"/>
                  </a:cubicBezTo>
                  <a:cubicBezTo>
                    <a:pt x="27" y="80"/>
                    <a:pt x="18" y="76"/>
                    <a:pt x="10" y="69"/>
                  </a:cubicBezTo>
                  <a:cubicBezTo>
                    <a:pt x="3" y="62"/>
                    <a:pt x="0" y="53"/>
                    <a:pt x="0" y="40"/>
                  </a:cubicBezTo>
                  <a:cubicBezTo>
                    <a:pt x="0" y="28"/>
                    <a:pt x="3" y="18"/>
                    <a:pt x="10" y="11"/>
                  </a:cubicBezTo>
                  <a:cubicBezTo>
                    <a:pt x="17" y="3"/>
                    <a:pt x="26" y="0"/>
                    <a:pt x="37" y="0"/>
                  </a:cubicBezTo>
                  <a:cubicBezTo>
                    <a:pt x="48" y="0"/>
                    <a:pt x="56" y="3"/>
                    <a:pt x="62" y="10"/>
                  </a:cubicBezTo>
                  <a:cubicBezTo>
                    <a:pt x="68" y="16"/>
                    <a:pt x="71" y="25"/>
                    <a:pt x="71" y="37"/>
                  </a:cubicBezTo>
                  <a:lnTo>
                    <a:pt x="71" y="37"/>
                  </a:lnTo>
                  <a:close/>
                  <a:moveTo>
                    <a:pt x="58" y="33"/>
                  </a:moveTo>
                  <a:lnTo>
                    <a:pt x="58" y="33"/>
                  </a:lnTo>
                  <a:cubicBezTo>
                    <a:pt x="58" y="26"/>
                    <a:pt x="56" y="21"/>
                    <a:pt x="52" y="16"/>
                  </a:cubicBezTo>
                  <a:cubicBezTo>
                    <a:pt x="49" y="12"/>
                    <a:pt x="44" y="10"/>
                    <a:pt x="37" y="10"/>
                  </a:cubicBezTo>
                  <a:cubicBezTo>
                    <a:pt x="30" y="10"/>
                    <a:pt x="25" y="12"/>
                    <a:pt x="21"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2" name="Freeform 18">
              <a:extLst>
                <a:ext uri="{FF2B5EF4-FFF2-40B4-BE49-F238E27FC236}">
                  <a16:creationId xmlns:a16="http://schemas.microsoft.com/office/drawing/2014/main" id="{717ADB88-7C37-40A2-A303-A441C51F16FE}"/>
                </a:ext>
              </a:extLst>
            </p:cNvPr>
            <p:cNvSpPr>
              <a:spLocks/>
            </p:cNvSpPr>
            <p:nvPr/>
          </p:nvSpPr>
          <p:spPr bwMode="auto">
            <a:xfrm>
              <a:off x="1604" y="3054"/>
              <a:ext cx="83" cy="116"/>
            </a:xfrm>
            <a:custGeom>
              <a:avLst/>
              <a:gdLst>
                <a:gd name="T0" fmla="*/ 54 w 58"/>
                <a:gd name="T1" fmla="*/ 4 h 80"/>
                <a:gd name="T2" fmla="*/ 54 w 58"/>
                <a:gd name="T3" fmla="*/ 4 h 80"/>
                <a:gd name="T4" fmla="*/ 54 w 58"/>
                <a:gd name="T5" fmla="*/ 16 h 80"/>
                <a:gd name="T6" fmla="*/ 43 w 58"/>
                <a:gd name="T7" fmla="*/ 12 h 80"/>
                <a:gd name="T8" fmla="*/ 31 w 58"/>
                <a:gd name="T9" fmla="*/ 10 h 80"/>
                <a:gd name="T10" fmla="*/ 17 w 58"/>
                <a:gd name="T11" fmla="*/ 13 h 80"/>
                <a:gd name="T12" fmla="*/ 12 w 58"/>
                <a:gd name="T13" fmla="*/ 22 h 80"/>
                <a:gd name="T14" fmla="*/ 16 w 58"/>
                <a:gd name="T15" fmla="*/ 29 h 80"/>
                <a:gd name="T16" fmla="*/ 29 w 58"/>
                <a:gd name="T17" fmla="*/ 33 h 80"/>
                <a:gd name="T18" fmla="*/ 33 w 58"/>
                <a:gd name="T19" fmla="*/ 34 h 80"/>
                <a:gd name="T20" fmla="*/ 52 w 58"/>
                <a:gd name="T21" fmla="*/ 42 h 80"/>
                <a:gd name="T22" fmla="*/ 58 w 58"/>
                <a:gd name="T23" fmla="*/ 57 h 80"/>
                <a:gd name="T24" fmla="*/ 50 w 58"/>
                <a:gd name="T25" fmla="*/ 74 h 80"/>
                <a:gd name="T26" fmla="*/ 26 w 58"/>
                <a:gd name="T27" fmla="*/ 80 h 80"/>
                <a:gd name="T28" fmla="*/ 14 w 58"/>
                <a:gd name="T29" fmla="*/ 79 h 80"/>
                <a:gd name="T30" fmla="*/ 0 w 58"/>
                <a:gd name="T31" fmla="*/ 75 h 80"/>
                <a:gd name="T32" fmla="*/ 0 w 58"/>
                <a:gd name="T33" fmla="*/ 62 h 80"/>
                <a:gd name="T34" fmla="*/ 13 w 58"/>
                <a:gd name="T35" fmla="*/ 68 h 80"/>
                <a:gd name="T36" fmla="*/ 27 w 58"/>
                <a:gd name="T37" fmla="*/ 69 h 80"/>
                <a:gd name="T38" fmla="*/ 40 w 58"/>
                <a:gd name="T39" fmla="*/ 66 h 80"/>
                <a:gd name="T40" fmla="*/ 45 w 58"/>
                <a:gd name="T41" fmla="*/ 58 h 80"/>
                <a:gd name="T42" fmla="*/ 42 w 58"/>
                <a:gd name="T43" fmla="*/ 50 h 80"/>
                <a:gd name="T44" fmla="*/ 27 w 58"/>
                <a:gd name="T45" fmla="*/ 45 h 80"/>
                <a:gd name="T46" fmla="*/ 22 w 58"/>
                <a:gd name="T47" fmla="*/ 44 h 80"/>
                <a:gd name="T48" fmla="*/ 5 w 58"/>
                <a:gd name="T49" fmla="*/ 36 h 80"/>
                <a:gd name="T50" fmla="*/ 0 w 58"/>
                <a:gd name="T51" fmla="*/ 22 h 80"/>
                <a:gd name="T52" fmla="*/ 8 w 58"/>
                <a:gd name="T53" fmla="*/ 5 h 80"/>
                <a:gd name="T54" fmla="*/ 30 w 58"/>
                <a:gd name="T55" fmla="*/ 0 h 80"/>
                <a:gd name="T56" fmla="*/ 43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0" y="14"/>
                    <a:pt x="47" y="12"/>
                    <a:pt x="43" y="12"/>
                  </a:cubicBezTo>
                  <a:cubicBezTo>
                    <a:pt x="39" y="11"/>
                    <a:pt x="35" y="10"/>
                    <a:pt x="31" y="10"/>
                  </a:cubicBezTo>
                  <a:cubicBezTo>
                    <a:pt x="25" y="10"/>
                    <a:pt x="20" y="11"/>
                    <a:pt x="17" y="13"/>
                  </a:cubicBezTo>
                  <a:cubicBezTo>
                    <a:pt x="14" y="15"/>
                    <a:pt x="12" y="18"/>
                    <a:pt x="12" y="22"/>
                  </a:cubicBezTo>
                  <a:cubicBezTo>
                    <a:pt x="12" y="25"/>
                    <a:pt x="13" y="27"/>
                    <a:pt x="16" y="29"/>
                  </a:cubicBezTo>
                  <a:cubicBezTo>
                    <a:pt x="18" y="30"/>
                    <a:pt x="22" y="32"/>
                    <a:pt x="29" y="33"/>
                  </a:cubicBezTo>
                  <a:lnTo>
                    <a:pt x="33" y="34"/>
                  </a:lnTo>
                  <a:cubicBezTo>
                    <a:pt x="42" y="36"/>
                    <a:pt x="49" y="39"/>
                    <a:pt x="52" y="42"/>
                  </a:cubicBezTo>
                  <a:cubicBezTo>
                    <a:pt x="56" y="46"/>
                    <a:pt x="58" y="51"/>
                    <a:pt x="58" y="57"/>
                  </a:cubicBezTo>
                  <a:cubicBezTo>
                    <a:pt x="58" y="64"/>
                    <a:pt x="55" y="70"/>
                    <a:pt x="50" y="74"/>
                  </a:cubicBezTo>
                  <a:cubicBezTo>
                    <a:pt x="44" y="78"/>
                    <a:pt x="36" y="80"/>
                    <a:pt x="26" y="80"/>
                  </a:cubicBezTo>
                  <a:cubicBezTo>
                    <a:pt x="22" y="80"/>
                    <a:pt x="18" y="80"/>
                    <a:pt x="14" y="79"/>
                  </a:cubicBezTo>
                  <a:cubicBezTo>
                    <a:pt x="9" y="78"/>
                    <a:pt x="5" y="77"/>
                    <a:pt x="0" y="75"/>
                  </a:cubicBezTo>
                  <a:lnTo>
                    <a:pt x="0" y="62"/>
                  </a:lnTo>
                  <a:cubicBezTo>
                    <a:pt x="4" y="65"/>
                    <a:pt x="9" y="66"/>
                    <a:pt x="13" y="68"/>
                  </a:cubicBezTo>
                  <a:cubicBezTo>
                    <a:pt x="18" y="69"/>
                    <a:pt x="22" y="69"/>
                    <a:pt x="27" y="69"/>
                  </a:cubicBezTo>
                  <a:cubicBezTo>
                    <a:pt x="33" y="69"/>
                    <a:pt x="37" y="68"/>
                    <a:pt x="40" y="66"/>
                  </a:cubicBezTo>
                  <a:cubicBezTo>
                    <a:pt x="44" y="64"/>
                    <a:pt x="45" y="62"/>
                    <a:pt x="45" y="58"/>
                  </a:cubicBezTo>
                  <a:cubicBezTo>
                    <a:pt x="45" y="54"/>
                    <a:pt x="44" y="52"/>
                    <a:pt x="42" y="50"/>
                  </a:cubicBezTo>
                  <a:cubicBezTo>
                    <a:pt x="39" y="48"/>
                    <a:pt x="34" y="46"/>
                    <a:pt x="27" y="45"/>
                  </a:cubicBezTo>
                  <a:lnTo>
                    <a:pt x="22" y="44"/>
                  </a:lnTo>
                  <a:cubicBezTo>
                    <a:pt x="14" y="42"/>
                    <a:pt x="9" y="40"/>
                    <a:pt x="5" y="36"/>
                  </a:cubicBezTo>
                  <a:cubicBezTo>
                    <a:pt x="2" y="33"/>
                    <a:pt x="0" y="28"/>
                    <a:pt x="0" y="22"/>
                  </a:cubicBezTo>
                  <a:cubicBezTo>
                    <a:pt x="0" y="15"/>
                    <a:pt x="3" y="9"/>
                    <a:pt x="8" y="5"/>
                  </a:cubicBezTo>
                  <a:cubicBezTo>
                    <a:pt x="13" y="2"/>
                    <a:pt x="20" y="0"/>
                    <a:pt x="30" y="0"/>
                  </a:cubicBezTo>
                  <a:cubicBezTo>
                    <a:pt x="34"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3" name="Freeform 19">
              <a:extLst>
                <a:ext uri="{FF2B5EF4-FFF2-40B4-BE49-F238E27FC236}">
                  <a16:creationId xmlns:a16="http://schemas.microsoft.com/office/drawing/2014/main" id="{9094FC98-FE35-43A7-8165-5371A6F247F5}"/>
                </a:ext>
              </a:extLst>
            </p:cNvPr>
            <p:cNvSpPr>
              <a:spLocks/>
            </p:cNvSpPr>
            <p:nvPr/>
          </p:nvSpPr>
          <p:spPr bwMode="auto">
            <a:xfrm>
              <a:off x="1707" y="3054"/>
              <a:ext cx="85" cy="116"/>
            </a:xfrm>
            <a:custGeom>
              <a:avLst/>
              <a:gdLst>
                <a:gd name="T0" fmla="*/ 55 w 59"/>
                <a:gd name="T1" fmla="*/ 4 h 80"/>
                <a:gd name="T2" fmla="*/ 55 w 59"/>
                <a:gd name="T3" fmla="*/ 4 h 80"/>
                <a:gd name="T4" fmla="*/ 55 w 59"/>
                <a:gd name="T5" fmla="*/ 16 h 80"/>
                <a:gd name="T6" fmla="*/ 44 w 59"/>
                <a:gd name="T7" fmla="*/ 12 h 80"/>
                <a:gd name="T8" fmla="*/ 32 w 59"/>
                <a:gd name="T9" fmla="*/ 10 h 80"/>
                <a:gd name="T10" fmla="*/ 18 w 59"/>
                <a:gd name="T11" fmla="*/ 13 h 80"/>
                <a:gd name="T12" fmla="*/ 13 w 59"/>
                <a:gd name="T13" fmla="*/ 22 h 80"/>
                <a:gd name="T14" fmla="*/ 16 w 59"/>
                <a:gd name="T15" fmla="*/ 29 h 80"/>
                <a:gd name="T16" fmla="*/ 30 w 59"/>
                <a:gd name="T17" fmla="*/ 33 h 80"/>
                <a:gd name="T18" fmla="*/ 34 w 59"/>
                <a:gd name="T19" fmla="*/ 34 h 80"/>
                <a:gd name="T20" fmla="*/ 53 w 59"/>
                <a:gd name="T21" fmla="*/ 42 h 80"/>
                <a:gd name="T22" fmla="*/ 59 w 59"/>
                <a:gd name="T23" fmla="*/ 57 h 80"/>
                <a:gd name="T24" fmla="*/ 50 w 59"/>
                <a:gd name="T25" fmla="*/ 74 h 80"/>
                <a:gd name="T26" fmla="*/ 27 w 59"/>
                <a:gd name="T27" fmla="*/ 80 h 80"/>
                <a:gd name="T28" fmla="*/ 14 w 59"/>
                <a:gd name="T29" fmla="*/ 79 h 80"/>
                <a:gd name="T30" fmla="*/ 0 w 59"/>
                <a:gd name="T31" fmla="*/ 75 h 80"/>
                <a:gd name="T32" fmla="*/ 0 w 59"/>
                <a:gd name="T33" fmla="*/ 62 h 80"/>
                <a:gd name="T34" fmla="*/ 14 w 59"/>
                <a:gd name="T35" fmla="*/ 68 h 80"/>
                <a:gd name="T36" fmla="*/ 27 w 59"/>
                <a:gd name="T37" fmla="*/ 69 h 80"/>
                <a:gd name="T38" fmla="*/ 41 w 59"/>
                <a:gd name="T39" fmla="*/ 66 h 80"/>
                <a:gd name="T40" fmla="*/ 46 w 59"/>
                <a:gd name="T41" fmla="*/ 58 h 80"/>
                <a:gd name="T42" fmla="*/ 42 w 59"/>
                <a:gd name="T43" fmla="*/ 50 h 80"/>
                <a:gd name="T44" fmla="*/ 27 w 59"/>
                <a:gd name="T45" fmla="*/ 45 h 80"/>
                <a:gd name="T46" fmla="*/ 23 w 59"/>
                <a:gd name="T47" fmla="*/ 44 h 80"/>
                <a:gd name="T48" fmla="*/ 6 w 59"/>
                <a:gd name="T49" fmla="*/ 36 h 80"/>
                <a:gd name="T50" fmla="*/ 1 w 59"/>
                <a:gd name="T51" fmla="*/ 22 h 80"/>
                <a:gd name="T52" fmla="*/ 9 w 59"/>
                <a:gd name="T53" fmla="*/ 5 h 80"/>
                <a:gd name="T54" fmla="*/ 30 w 59"/>
                <a:gd name="T55" fmla="*/ 0 h 80"/>
                <a:gd name="T56" fmla="*/ 43 w 59"/>
                <a:gd name="T57" fmla="*/ 1 h 80"/>
                <a:gd name="T58" fmla="*/ 55 w 59"/>
                <a:gd name="T59" fmla="*/ 4 h 80"/>
                <a:gd name="T60" fmla="*/ 55 w 59"/>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9" h="80">
                  <a:moveTo>
                    <a:pt x="55" y="4"/>
                  </a:moveTo>
                  <a:lnTo>
                    <a:pt x="55" y="4"/>
                  </a:lnTo>
                  <a:lnTo>
                    <a:pt x="55" y="16"/>
                  </a:lnTo>
                  <a:cubicBezTo>
                    <a:pt x="51" y="14"/>
                    <a:pt x="47" y="12"/>
                    <a:pt x="44" y="12"/>
                  </a:cubicBezTo>
                  <a:cubicBezTo>
                    <a:pt x="40" y="11"/>
                    <a:pt x="36" y="10"/>
                    <a:pt x="32" y="10"/>
                  </a:cubicBezTo>
                  <a:cubicBezTo>
                    <a:pt x="26" y="10"/>
                    <a:pt x="21" y="11"/>
                    <a:pt x="18" y="13"/>
                  </a:cubicBezTo>
                  <a:cubicBezTo>
                    <a:pt x="15" y="15"/>
                    <a:pt x="13" y="18"/>
                    <a:pt x="13" y="22"/>
                  </a:cubicBezTo>
                  <a:cubicBezTo>
                    <a:pt x="13" y="25"/>
                    <a:pt x="14" y="27"/>
                    <a:pt x="16" y="29"/>
                  </a:cubicBezTo>
                  <a:cubicBezTo>
                    <a:pt x="19" y="30"/>
                    <a:pt x="23" y="32"/>
                    <a:pt x="30" y="33"/>
                  </a:cubicBezTo>
                  <a:lnTo>
                    <a:pt x="34" y="34"/>
                  </a:lnTo>
                  <a:cubicBezTo>
                    <a:pt x="43" y="36"/>
                    <a:pt x="49" y="39"/>
                    <a:pt x="53" y="42"/>
                  </a:cubicBezTo>
                  <a:cubicBezTo>
                    <a:pt x="57" y="46"/>
                    <a:pt x="59" y="51"/>
                    <a:pt x="59" y="57"/>
                  </a:cubicBezTo>
                  <a:cubicBezTo>
                    <a:pt x="59" y="64"/>
                    <a:pt x="56" y="70"/>
                    <a:pt x="50" y="74"/>
                  </a:cubicBezTo>
                  <a:cubicBezTo>
                    <a:pt x="45" y="78"/>
                    <a:pt x="37" y="80"/>
                    <a:pt x="27" y="80"/>
                  </a:cubicBezTo>
                  <a:cubicBezTo>
                    <a:pt x="23" y="80"/>
                    <a:pt x="19" y="80"/>
                    <a:pt x="14" y="79"/>
                  </a:cubicBezTo>
                  <a:cubicBezTo>
                    <a:pt x="10" y="78"/>
                    <a:pt x="5" y="77"/>
                    <a:pt x="0" y="75"/>
                  </a:cubicBezTo>
                  <a:lnTo>
                    <a:pt x="0" y="62"/>
                  </a:lnTo>
                  <a:cubicBezTo>
                    <a:pt x="5" y="65"/>
                    <a:pt x="10" y="66"/>
                    <a:pt x="14" y="68"/>
                  </a:cubicBezTo>
                  <a:cubicBezTo>
                    <a:pt x="19" y="69"/>
                    <a:pt x="23" y="69"/>
                    <a:pt x="27" y="69"/>
                  </a:cubicBezTo>
                  <a:cubicBezTo>
                    <a:pt x="33" y="69"/>
                    <a:pt x="38" y="68"/>
                    <a:pt x="41" y="66"/>
                  </a:cubicBezTo>
                  <a:cubicBezTo>
                    <a:pt x="44" y="64"/>
                    <a:pt x="46" y="62"/>
                    <a:pt x="46" y="58"/>
                  </a:cubicBezTo>
                  <a:cubicBezTo>
                    <a:pt x="46" y="54"/>
                    <a:pt x="45" y="52"/>
                    <a:pt x="42" y="50"/>
                  </a:cubicBezTo>
                  <a:cubicBezTo>
                    <a:pt x="40" y="48"/>
                    <a:pt x="35" y="46"/>
                    <a:pt x="27" y="45"/>
                  </a:cubicBezTo>
                  <a:lnTo>
                    <a:pt x="23" y="44"/>
                  </a:lnTo>
                  <a:cubicBezTo>
                    <a:pt x="15" y="42"/>
                    <a:pt x="10" y="40"/>
                    <a:pt x="6" y="36"/>
                  </a:cubicBezTo>
                  <a:cubicBezTo>
                    <a:pt x="3" y="33"/>
                    <a:pt x="1" y="28"/>
                    <a:pt x="1" y="22"/>
                  </a:cubicBezTo>
                  <a:cubicBezTo>
                    <a:pt x="1" y="15"/>
                    <a:pt x="3" y="9"/>
                    <a:pt x="9" y="5"/>
                  </a:cubicBezTo>
                  <a:cubicBezTo>
                    <a:pt x="14" y="2"/>
                    <a:pt x="21" y="0"/>
                    <a:pt x="30" y="0"/>
                  </a:cubicBezTo>
                  <a:cubicBezTo>
                    <a:pt x="35" y="0"/>
                    <a:pt x="39" y="0"/>
                    <a:pt x="43" y="1"/>
                  </a:cubicBezTo>
                  <a:cubicBezTo>
                    <a:pt x="47" y="1"/>
                    <a:pt x="51" y="2"/>
                    <a:pt x="55" y="4"/>
                  </a:cubicBezTo>
                  <a:lnTo>
                    <a:pt x="55"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4" name="Freeform 20">
              <a:extLst>
                <a:ext uri="{FF2B5EF4-FFF2-40B4-BE49-F238E27FC236}">
                  <a16:creationId xmlns:a16="http://schemas.microsoft.com/office/drawing/2014/main" id="{CE1BD1F9-60B6-4530-8944-130A311AFAE1}"/>
                </a:ext>
              </a:extLst>
            </p:cNvPr>
            <p:cNvSpPr>
              <a:spLocks noEditPoints="1"/>
            </p:cNvSpPr>
            <p:nvPr/>
          </p:nvSpPr>
          <p:spPr bwMode="auto">
            <a:xfrm>
              <a:off x="1821" y="3014"/>
              <a:ext cx="17" cy="153"/>
            </a:xfrm>
            <a:custGeom>
              <a:avLst/>
              <a:gdLst>
                <a:gd name="T0" fmla="*/ 0 w 12"/>
                <a:gd name="T1" fmla="*/ 29 h 106"/>
                <a:gd name="T2" fmla="*/ 0 w 12"/>
                <a:gd name="T3" fmla="*/ 29 h 106"/>
                <a:gd name="T4" fmla="*/ 12 w 12"/>
                <a:gd name="T5" fmla="*/ 29 h 106"/>
                <a:gd name="T6" fmla="*/ 12 w 12"/>
                <a:gd name="T7" fmla="*/ 106 h 106"/>
                <a:gd name="T8" fmla="*/ 0 w 12"/>
                <a:gd name="T9" fmla="*/ 106 h 106"/>
                <a:gd name="T10" fmla="*/ 0 w 12"/>
                <a:gd name="T11" fmla="*/ 29 h 106"/>
                <a:gd name="T12" fmla="*/ 0 w 12"/>
                <a:gd name="T13" fmla="*/ 0 h 106"/>
                <a:gd name="T14" fmla="*/ 0 w 12"/>
                <a:gd name="T15" fmla="*/ 0 h 106"/>
                <a:gd name="T16" fmla="*/ 12 w 12"/>
                <a:gd name="T17" fmla="*/ 0 h 106"/>
                <a:gd name="T18" fmla="*/ 12 w 12"/>
                <a:gd name="T19" fmla="*/ 16 h 106"/>
                <a:gd name="T20" fmla="*/ 0 w 12"/>
                <a:gd name="T21" fmla="*/ 16 h 106"/>
                <a:gd name="T22" fmla="*/ 0 w 12"/>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06">
                  <a:moveTo>
                    <a:pt x="0" y="29"/>
                  </a:moveTo>
                  <a:lnTo>
                    <a:pt x="0" y="29"/>
                  </a:lnTo>
                  <a:lnTo>
                    <a:pt x="12" y="29"/>
                  </a:lnTo>
                  <a:lnTo>
                    <a:pt x="12" y="106"/>
                  </a:lnTo>
                  <a:lnTo>
                    <a:pt x="0" y="106"/>
                  </a:lnTo>
                  <a:lnTo>
                    <a:pt x="0" y="29"/>
                  </a:lnTo>
                  <a:close/>
                  <a:moveTo>
                    <a:pt x="0" y="0"/>
                  </a:moveTo>
                  <a:lnTo>
                    <a:pt x="0" y="0"/>
                  </a:lnTo>
                  <a:lnTo>
                    <a:pt x="12" y="0"/>
                  </a:lnTo>
                  <a:lnTo>
                    <a:pt x="12" y="16"/>
                  </a:lnTo>
                  <a:lnTo>
                    <a:pt x="0" y="1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5" name="Freeform 21">
              <a:extLst>
                <a:ext uri="{FF2B5EF4-FFF2-40B4-BE49-F238E27FC236}">
                  <a16:creationId xmlns:a16="http://schemas.microsoft.com/office/drawing/2014/main" id="{B4994C67-07F8-4070-83E1-9D4B7942E510}"/>
                </a:ext>
              </a:extLst>
            </p:cNvPr>
            <p:cNvSpPr>
              <a:spLocks/>
            </p:cNvSpPr>
            <p:nvPr/>
          </p:nvSpPr>
          <p:spPr bwMode="auto">
            <a:xfrm>
              <a:off x="1875" y="3054"/>
              <a:ext cx="92" cy="113"/>
            </a:xfrm>
            <a:custGeom>
              <a:avLst/>
              <a:gdLst>
                <a:gd name="T0" fmla="*/ 64 w 64"/>
                <a:gd name="T1" fmla="*/ 32 h 78"/>
                <a:gd name="T2" fmla="*/ 64 w 64"/>
                <a:gd name="T3" fmla="*/ 32 h 78"/>
                <a:gd name="T4" fmla="*/ 64 w 64"/>
                <a:gd name="T5" fmla="*/ 78 h 78"/>
                <a:gd name="T6" fmla="*/ 51 w 64"/>
                <a:gd name="T7" fmla="*/ 78 h 78"/>
                <a:gd name="T8" fmla="*/ 51 w 64"/>
                <a:gd name="T9" fmla="*/ 32 h 78"/>
                <a:gd name="T10" fmla="*/ 47 w 64"/>
                <a:gd name="T11" fmla="*/ 16 h 78"/>
                <a:gd name="T12" fmla="*/ 35 w 64"/>
                <a:gd name="T13" fmla="*/ 11 h 78"/>
                <a:gd name="T14" fmla="*/ 18 w 64"/>
                <a:gd name="T15" fmla="*/ 17 h 78"/>
                <a:gd name="T16" fmla="*/ 13 w 64"/>
                <a:gd name="T17" fmla="*/ 35 h 78"/>
                <a:gd name="T18" fmla="*/ 13 w 64"/>
                <a:gd name="T19" fmla="*/ 78 h 78"/>
                <a:gd name="T20" fmla="*/ 0 w 64"/>
                <a:gd name="T21" fmla="*/ 78 h 78"/>
                <a:gd name="T22" fmla="*/ 0 w 64"/>
                <a:gd name="T23" fmla="*/ 1 h 78"/>
                <a:gd name="T24" fmla="*/ 13 w 64"/>
                <a:gd name="T25" fmla="*/ 1 h 78"/>
                <a:gd name="T26" fmla="*/ 13 w 64"/>
                <a:gd name="T27" fmla="*/ 13 h 78"/>
                <a:gd name="T28" fmla="*/ 23 w 64"/>
                <a:gd name="T29" fmla="*/ 3 h 78"/>
                <a:gd name="T30" fmla="*/ 37 w 64"/>
                <a:gd name="T31" fmla="*/ 0 h 78"/>
                <a:gd name="T32" fmla="*/ 57 w 64"/>
                <a:gd name="T33" fmla="*/ 8 h 78"/>
                <a:gd name="T34" fmla="*/ 64 w 64"/>
                <a:gd name="T35" fmla="*/ 32 h 78"/>
                <a:gd name="T36" fmla="*/ 64 w 64"/>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78">
                  <a:moveTo>
                    <a:pt x="64" y="32"/>
                  </a:moveTo>
                  <a:lnTo>
                    <a:pt x="64" y="32"/>
                  </a:lnTo>
                  <a:lnTo>
                    <a:pt x="64" y="78"/>
                  </a:lnTo>
                  <a:lnTo>
                    <a:pt x="51" y="78"/>
                  </a:lnTo>
                  <a:lnTo>
                    <a:pt x="51" y="32"/>
                  </a:lnTo>
                  <a:cubicBezTo>
                    <a:pt x="51" y="25"/>
                    <a:pt x="50" y="20"/>
                    <a:pt x="47" y="16"/>
                  </a:cubicBezTo>
                  <a:cubicBezTo>
                    <a:pt x="44" y="12"/>
                    <a:pt x="40" y="11"/>
                    <a:pt x="35" y="11"/>
                  </a:cubicBezTo>
                  <a:cubicBezTo>
                    <a:pt x="28" y="11"/>
                    <a:pt x="22" y="13"/>
                    <a:pt x="18" y="17"/>
                  </a:cubicBezTo>
                  <a:cubicBezTo>
                    <a:pt x="15" y="21"/>
                    <a:pt x="13" y="27"/>
                    <a:pt x="13" y="35"/>
                  </a:cubicBezTo>
                  <a:lnTo>
                    <a:pt x="13" y="78"/>
                  </a:lnTo>
                  <a:lnTo>
                    <a:pt x="0" y="78"/>
                  </a:lnTo>
                  <a:lnTo>
                    <a:pt x="0" y="1"/>
                  </a:lnTo>
                  <a:lnTo>
                    <a:pt x="13" y="1"/>
                  </a:lnTo>
                  <a:lnTo>
                    <a:pt x="13" y="13"/>
                  </a:lnTo>
                  <a:cubicBezTo>
                    <a:pt x="16" y="9"/>
                    <a:pt x="19" y="5"/>
                    <a:pt x="23" y="3"/>
                  </a:cubicBezTo>
                  <a:cubicBezTo>
                    <a:pt x="27" y="1"/>
                    <a:pt x="32" y="0"/>
                    <a:pt x="37" y="0"/>
                  </a:cubicBezTo>
                  <a:cubicBezTo>
                    <a:pt x="46" y="0"/>
                    <a:pt x="53" y="2"/>
                    <a:pt x="57" y="8"/>
                  </a:cubicBezTo>
                  <a:cubicBezTo>
                    <a:pt x="62" y="13"/>
                    <a:pt x="64" y="21"/>
                    <a:pt x="64" y="32"/>
                  </a:cubicBezTo>
                  <a:lnTo>
                    <a:pt x="64"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6" name="Freeform 22">
              <a:extLst>
                <a:ext uri="{FF2B5EF4-FFF2-40B4-BE49-F238E27FC236}">
                  <a16:creationId xmlns:a16="http://schemas.microsoft.com/office/drawing/2014/main" id="{473A5D9E-5A77-42E1-91E2-A307855E6415}"/>
                </a:ext>
              </a:extLst>
            </p:cNvPr>
            <p:cNvSpPr>
              <a:spLocks noEditPoints="1"/>
            </p:cNvSpPr>
            <p:nvPr/>
          </p:nvSpPr>
          <p:spPr bwMode="auto">
            <a:xfrm>
              <a:off x="1996" y="3054"/>
              <a:ext cx="97" cy="155"/>
            </a:xfrm>
            <a:custGeom>
              <a:avLst/>
              <a:gdLst>
                <a:gd name="T0" fmla="*/ 55 w 68"/>
                <a:gd name="T1" fmla="*/ 39 h 107"/>
                <a:gd name="T2" fmla="*/ 55 w 68"/>
                <a:gd name="T3" fmla="*/ 39 h 107"/>
                <a:gd name="T4" fmla="*/ 50 w 68"/>
                <a:gd name="T5" fmla="*/ 18 h 107"/>
                <a:gd name="T6" fmla="*/ 34 w 68"/>
                <a:gd name="T7" fmla="*/ 10 h 107"/>
                <a:gd name="T8" fmla="*/ 18 w 68"/>
                <a:gd name="T9" fmla="*/ 18 h 107"/>
                <a:gd name="T10" fmla="*/ 13 w 68"/>
                <a:gd name="T11" fmla="*/ 39 h 107"/>
                <a:gd name="T12" fmla="*/ 18 w 68"/>
                <a:gd name="T13" fmla="*/ 60 h 107"/>
                <a:gd name="T14" fmla="*/ 34 w 68"/>
                <a:gd name="T15" fmla="*/ 67 h 107"/>
                <a:gd name="T16" fmla="*/ 50 w 68"/>
                <a:gd name="T17" fmla="*/ 60 h 107"/>
                <a:gd name="T18" fmla="*/ 55 w 68"/>
                <a:gd name="T19" fmla="*/ 39 h 107"/>
                <a:gd name="T20" fmla="*/ 55 w 68"/>
                <a:gd name="T21" fmla="*/ 39 h 107"/>
                <a:gd name="T22" fmla="*/ 68 w 68"/>
                <a:gd name="T23" fmla="*/ 69 h 107"/>
                <a:gd name="T24" fmla="*/ 68 w 68"/>
                <a:gd name="T25" fmla="*/ 69 h 107"/>
                <a:gd name="T26" fmla="*/ 59 w 68"/>
                <a:gd name="T27" fmla="*/ 98 h 107"/>
                <a:gd name="T28" fmla="*/ 33 w 68"/>
                <a:gd name="T29" fmla="*/ 107 h 107"/>
                <a:gd name="T30" fmla="*/ 20 w 68"/>
                <a:gd name="T31" fmla="*/ 106 h 107"/>
                <a:gd name="T32" fmla="*/ 9 w 68"/>
                <a:gd name="T33" fmla="*/ 103 h 107"/>
                <a:gd name="T34" fmla="*/ 9 w 68"/>
                <a:gd name="T35" fmla="*/ 91 h 107"/>
                <a:gd name="T36" fmla="*/ 20 w 68"/>
                <a:gd name="T37" fmla="*/ 95 h 107"/>
                <a:gd name="T38" fmla="*/ 31 w 68"/>
                <a:gd name="T39" fmla="*/ 97 h 107"/>
                <a:gd name="T40" fmla="*/ 49 w 68"/>
                <a:gd name="T41" fmla="*/ 90 h 107"/>
                <a:gd name="T42" fmla="*/ 55 w 68"/>
                <a:gd name="T43" fmla="*/ 71 h 107"/>
                <a:gd name="T44" fmla="*/ 55 w 68"/>
                <a:gd name="T45" fmla="*/ 65 h 107"/>
                <a:gd name="T46" fmla="*/ 45 w 68"/>
                <a:gd name="T47" fmla="*/ 75 h 107"/>
                <a:gd name="T48" fmla="*/ 31 w 68"/>
                <a:gd name="T49" fmla="*/ 78 h 107"/>
                <a:gd name="T50" fmla="*/ 8 w 68"/>
                <a:gd name="T51" fmla="*/ 67 h 107"/>
                <a:gd name="T52" fmla="*/ 0 w 68"/>
                <a:gd name="T53" fmla="*/ 39 h 107"/>
                <a:gd name="T54" fmla="*/ 8 w 68"/>
                <a:gd name="T55" fmla="*/ 10 h 107"/>
                <a:gd name="T56" fmla="*/ 31 w 68"/>
                <a:gd name="T57" fmla="*/ 0 h 107"/>
                <a:gd name="T58" fmla="*/ 45 w 68"/>
                <a:gd name="T59" fmla="*/ 3 h 107"/>
                <a:gd name="T60" fmla="*/ 55 w 68"/>
                <a:gd name="T61" fmla="*/ 13 h 107"/>
                <a:gd name="T62" fmla="*/ 55 w 68"/>
                <a:gd name="T63" fmla="*/ 1 h 107"/>
                <a:gd name="T64" fmla="*/ 68 w 68"/>
                <a:gd name="T65" fmla="*/ 1 h 107"/>
                <a:gd name="T66" fmla="*/ 68 w 68"/>
                <a:gd name="T67" fmla="*/ 6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7">
                  <a:moveTo>
                    <a:pt x="55" y="39"/>
                  </a:moveTo>
                  <a:lnTo>
                    <a:pt x="55" y="39"/>
                  </a:lnTo>
                  <a:cubicBezTo>
                    <a:pt x="55" y="30"/>
                    <a:pt x="53" y="23"/>
                    <a:pt x="50" y="18"/>
                  </a:cubicBezTo>
                  <a:cubicBezTo>
                    <a:pt x="46" y="13"/>
                    <a:pt x="41" y="10"/>
                    <a:pt x="34" y="10"/>
                  </a:cubicBezTo>
                  <a:cubicBezTo>
                    <a:pt x="27" y="10"/>
                    <a:pt x="22" y="13"/>
                    <a:pt x="18" y="18"/>
                  </a:cubicBezTo>
                  <a:cubicBezTo>
                    <a:pt x="14" y="23"/>
                    <a:pt x="13" y="30"/>
                    <a:pt x="13" y="39"/>
                  </a:cubicBezTo>
                  <a:cubicBezTo>
                    <a:pt x="13" y="48"/>
                    <a:pt x="14" y="55"/>
                    <a:pt x="18" y="60"/>
                  </a:cubicBezTo>
                  <a:cubicBezTo>
                    <a:pt x="22" y="65"/>
                    <a:pt x="27" y="67"/>
                    <a:pt x="34" y="67"/>
                  </a:cubicBezTo>
                  <a:cubicBezTo>
                    <a:pt x="41" y="67"/>
                    <a:pt x="46" y="65"/>
                    <a:pt x="50" y="60"/>
                  </a:cubicBezTo>
                  <a:cubicBezTo>
                    <a:pt x="53" y="55"/>
                    <a:pt x="55" y="48"/>
                    <a:pt x="55" y="39"/>
                  </a:cubicBezTo>
                  <a:lnTo>
                    <a:pt x="55" y="39"/>
                  </a:lnTo>
                  <a:close/>
                  <a:moveTo>
                    <a:pt x="68" y="69"/>
                  </a:moveTo>
                  <a:lnTo>
                    <a:pt x="68" y="69"/>
                  </a:lnTo>
                  <a:cubicBezTo>
                    <a:pt x="68" y="82"/>
                    <a:pt x="65" y="91"/>
                    <a:pt x="59" y="98"/>
                  </a:cubicBezTo>
                  <a:cubicBezTo>
                    <a:pt x="53" y="104"/>
                    <a:pt x="45" y="107"/>
                    <a:pt x="33" y="107"/>
                  </a:cubicBezTo>
                  <a:cubicBezTo>
                    <a:pt x="28" y="107"/>
                    <a:pt x="24" y="107"/>
                    <a:pt x="20" y="106"/>
                  </a:cubicBezTo>
                  <a:cubicBezTo>
                    <a:pt x="16" y="105"/>
                    <a:pt x="12" y="104"/>
                    <a:pt x="9" y="103"/>
                  </a:cubicBezTo>
                  <a:lnTo>
                    <a:pt x="9" y="91"/>
                  </a:lnTo>
                  <a:cubicBezTo>
                    <a:pt x="12" y="93"/>
                    <a:pt x="16" y="94"/>
                    <a:pt x="20" y="95"/>
                  </a:cubicBezTo>
                  <a:cubicBezTo>
                    <a:pt x="23" y="96"/>
                    <a:pt x="27" y="97"/>
                    <a:pt x="31" y="97"/>
                  </a:cubicBezTo>
                  <a:cubicBezTo>
                    <a:pt x="39" y="97"/>
                    <a:pt x="45" y="95"/>
                    <a:pt x="49" y="90"/>
                  </a:cubicBezTo>
                  <a:cubicBezTo>
                    <a:pt x="53" y="86"/>
                    <a:pt x="55" y="79"/>
                    <a:pt x="55" y="71"/>
                  </a:cubicBezTo>
                  <a:lnTo>
                    <a:pt x="55" y="65"/>
                  </a:lnTo>
                  <a:cubicBezTo>
                    <a:pt x="53" y="69"/>
                    <a:pt x="49" y="72"/>
                    <a:pt x="45" y="75"/>
                  </a:cubicBezTo>
                  <a:cubicBezTo>
                    <a:pt x="41" y="77"/>
                    <a:pt x="36" y="78"/>
                    <a:pt x="31" y="78"/>
                  </a:cubicBezTo>
                  <a:cubicBezTo>
                    <a:pt x="21" y="78"/>
                    <a:pt x="14" y="74"/>
                    <a:pt x="8" y="67"/>
                  </a:cubicBezTo>
                  <a:cubicBezTo>
                    <a:pt x="2" y="60"/>
                    <a:pt x="0" y="51"/>
                    <a:pt x="0" y="39"/>
                  </a:cubicBezTo>
                  <a:cubicBezTo>
                    <a:pt x="0" y="27"/>
                    <a:pt x="2" y="18"/>
                    <a:pt x="8" y="10"/>
                  </a:cubicBezTo>
                  <a:cubicBezTo>
                    <a:pt x="14" y="3"/>
                    <a:pt x="21" y="0"/>
                    <a:pt x="31" y="0"/>
                  </a:cubicBezTo>
                  <a:cubicBezTo>
                    <a:pt x="36" y="0"/>
                    <a:pt x="41" y="1"/>
                    <a:pt x="45" y="3"/>
                  </a:cubicBezTo>
                  <a:cubicBezTo>
                    <a:pt x="49" y="5"/>
                    <a:pt x="53" y="9"/>
                    <a:pt x="55" y="13"/>
                  </a:cubicBezTo>
                  <a:lnTo>
                    <a:pt x="55" y="1"/>
                  </a:lnTo>
                  <a:lnTo>
                    <a:pt x="68" y="1"/>
                  </a:lnTo>
                  <a:lnTo>
                    <a:pt x="68" y="69"/>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7" name="Freeform 23">
              <a:extLst>
                <a:ext uri="{FF2B5EF4-FFF2-40B4-BE49-F238E27FC236}">
                  <a16:creationId xmlns:a16="http://schemas.microsoft.com/office/drawing/2014/main" id="{104D5AA8-C739-424A-AB18-D9AD2CEBB2B3}"/>
                </a:ext>
              </a:extLst>
            </p:cNvPr>
            <p:cNvSpPr>
              <a:spLocks/>
            </p:cNvSpPr>
            <p:nvPr/>
          </p:nvSpPr>
          <p:spPr bwMode="auto">
            <a:xfrm>
              <a:off x="834" y="2978"/>
              <a:ext cx="164" cy="0"/>
            </a:xfrm>
            <a:custGeom>
              <a:avLst/>
              <a:gdLst>
                <a:gd name="T0" fmla="*/ 0 w 114"/>
                <a:gd name="T1" fmla="*/ 0 w 114"/>
                <a:gd name="T2" fmla="*/ 114 w 114"/>
              </a:gdLst>
              <a:ahLst/>
              <a:cxnLst>
                <a:cxn ang="0">
                  <a:pos x="T0" y="0"/>
                </a:cxn>
                <a:cxn ang="0">
                  <a:pos x="T1" y="0"/>
                </a:cxn>
                <a:cxn ang="0">
                  <a:pos x="T2" y="0"/>
                </a:cxn>
              </a:cxnLst>
              <a:rect l="0" t="0" r="r" b="b"/>
              <a:pathLst>
                <a:path w="114">
                  <a:moveTo>
                    <a:pt x="0" y="0"/>
                  </a:moveTo>
                  <a:lnTo>
                    <a:pt x="0" y="0"/>
                  </a:lnTo>
                  <a:lnTo>
                    <a:pt x="114"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28" name="Freeform 24">
              <a:extLst>
                <a:ext uri="{FF2B5EF4-FFF2-40B4-BE49-F238E27FC236}">
                  <a16:creationId xmlns:a16="http://schemas.microsoft.com/office/drawing/2014/main" id="{7E307A67-EC25-4161-8611-C8B46E5A9F39}"/>
                </a:ext>
              </a:extLst>
            </p:cNvPr>
            <p:cNvSpPr>
              <a:spLocks noEditPoints="1"/>
            </p:cNvSpPr>
            <p:nvPr/>
          </p:nvSpPr>
          <p:spPr bwMode="auto">
            <a:xfrm>
              <a:off x="897"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29" name="Freeform 25">
              <a:extLst>
                <a:ext uri="{FF2B5EF4-FFF2-40B4-BE49-F238E27FC236}">
                  <a16:creationId xmlns:a16="http://schemas.microsoft.com/office/drawing/2014/main" id="{6F895D40-9410-428E-910B-296FABFAC562}"/>
                </a:ext>
              </a:extLst>
            </p:cNvPr>
            <p:cNvSpPr>
              <a:spLocks noEditPoints="1"/>
            </p:cNvSpPr>
            <p:nvPr/>
          </p:nvSpPr>
          <p:spPr bwMode="auto">
            <a:xfrm>
              <a:off x="897"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30" name="Freeform 26">
              <a:extLst>
                <a:ext uri="{FF2B5EF4-FFF2-40B4-BE49-F238E27FC236}">
                  <a16:creationId xmlns:a16="http://schemas.microsoft.com/office/drawing/2014/main" id="{9834A1F6-A8A3-43D9-93A6-B73EA449A111}"/>
                </a:ext>
              </a:extLst>
            </p:cNvPr>
            <p:cNvSpPr>
              <a:spLocks/>
            </p:cNvSpPr>
            <p:nvPr/>
          </p:nvSpPr>
          <p:spPr bwMode="auto">
            <a:xfrm>
              <a:off x="2143" y="2978"/>
              <a:ext cx="165" cy="0"/>
            </a:xfrm>
            <a:custGeom>
              <a:avLst/>
              <a:gdLst>
                <a:gd name="T0" fmla="*/ 0 w 115"/>
                <a:gd name="T1" fmla="*/ 0 w 115"/>
                <a:gd name="T2" fmla="*/ 115 w 115"/>
              </a:gdLst>
              <a:ahLst/>
              <a:cxnLst>
                <a:cxn ang="0">
                  <a:pos x="T0" y="0"/>
                </a:cxn>
                <a:cxn ang="0">
                  <a:pos x="T1" y="0"/>
                </a:cxn>
                <a:cxn ang="0">
                  <a:pos x="T2" y="0"/>
                </a:cxn>
              </a:cxnLst>
              <a:rect l="0" t="0" r="r" b="b"/>
              <a:pathLst>
                <a:path w="115">
                  <a:moveTo>
                    <a:pt x="0" y="0"/>
                  </a:moveTo>
                  <a:lnTo>
                    <a:pt x="0" y="0"/>
                  </a:lnTo>
                  <a:lnTo>
                    <a:pt x="115"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31" name="Freeform 27">
              <a:extLst>
                <a:ext uri="{FF2B5EF4-FFF2-40B4-BE49-F238E27FC236}">
                  <a16:creationId xmlns:a16="http://schemas.microsoft.com/office/drawing/2014/main" id="{59EF1BEE-B7B7-49EC-94B3-A01A69F70499}"/>
                </a:ext>
              </a:extLst>
            </p:cNvPr>
            <p:cNvSpPr>
              <a:spLocks noEditPoints="1"/>
            </p:cNvSpPr>
            <p:nvPr/>
          </p:nvSpPr>
          <p:spPr bwMode="auto">
            <a:xfrm>
              <a:off x="2208"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2" name="Freeform 28">
              <a:extLst>
                <a:ext uri="{FF2B5EF4-FFF2-40B4-BE49-F238E27FC236}">
                  <a16:creationId xmlns:a16="http://schemas.microsoft.com/office/drawing/2014/main" id="{0A7F3A6D-EDF5-4129-8C14-16FD5C4172E9}"/>
                </a:ext>
              </a:extLst>
            </p:cNvPr>
            <p:cNvSpPr>
              <a:spLocks noEditPoints="1"/>
            </p:cNvSpPr>
            <p:nvPr/>
          </p:nvSpPr>
          <p:spPr bwMode="auto">
            <a:xfrm>
              <a:off x="2208"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33" name="Freeform 29">
              <a:extLst>
                <a:ext uri="{FF2B5EF4-FFF2-40B4-BE49-F238E27FC236}">
                  <a16:creationId xmlns:a16="http://schemas.microsoft.com/office/drawing/2014/main" id="{D14AD963-BECC-4A1D-B341-2A13A84F1352}"/>
                </a:ext>
              </a:extLst>
            </p:cNvPr>
            <p:cNvSpPr>
              <a:spLocks/>
            </p:cNvSpPr>
            <p:nvPr/>
          </p:nvSpPr>
          <p:spPr bwMode="auto">
            <a:xfrm>
              <a:off x="6186" y="2653"/>
              <a:ext cx="992" cy="652"/>
            </a:xfrm>
            <a:custGeom>
              <a:avLst/>
              <a:gdLst>
                <a:gd name="T0" fmla="*/ 0 w 692"/>
                <a:gd name="T1" fmla="*/ 0 h 452"/>
                <a:gd name="T2" fmla="*/ 0 w 692"/>
                <a:gd name="T3" fmla="*/ 0 h 452"/>
                <a:gd name="T4" fmla="*/ 692 w 692"/>
                <a:gd name="T5" fmla="*/ 0 h 452"/>
                <a:gd name="T6" fmla="*/ 692 w 692"/>
                <a:gd name="T7" fmla="*/ 452 h 452"/>
                <a:gd name="T8" fmla="*/ 0 w 692"/>
                <a:gd name="T9" fmla="*/ 452 h 452"/>
                <a:gd name="T10" fmla="*/ 0 w 692"/>
                <a:gd name="T11" fmla="*/ 0 h 452"/>
              </a:gdLst>
              <a:ahLst/>
              <a:cxnLst>
                <a:cxn ang="0">
                  <a:pos x="T0" y="T1"/>
                </a:cxn>
                <a:cxn ang="0">
                  <a:pos x="T2" y="T3"/>
                </a:cxn>
                <a:cxn ang="0">
                  <a:pos x="T4" y="T5"/>
                </a:cxn>
                <a:cxn ang="0">
                  <a:pos x="T6" y="T7"/>
                </a:cxn>
                <a:cxn ang="0">
                  <a:pos x="T8" y="T9"/>
                </a:cxn>
                <a:cxn ang="0">
                  <a:pos x="T10" y="T11"/>
                </a:cxn>
              </a:cxnLst>
              <a:rect l="0" t="0" r="r" b="b"/>
              <a:pathLst>
                <a:path w="692" h="452">
                  <a:moveTo>
                    <a:pt x="0" y="0"/>
                  </a:moveTo>
                  <a:lnTo>
                    <a:pt x="0" y="0"/>
                  </a:lnTo>
                  <a:lnTo>
                    <a:pt x="692" y="0"/>
                  </a:lnTo>
                  <a:lnTo>
                    <a:pt x="692" y="452"/>
                  </a:lnTo>
                  <a:lnTo>
                    <a:pt x="0" y="452"/>
                  </a:lnTo>
                  <a:lnTo>
                    <a:pt x="0" y="0"/>
                  </a:lnTo>
                  <a:close/>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34" name="Freeform 30">
              <a:extLst>
                <a:ext uri="{FF2B5EF4-FFF2-40B4-BE49-F238E27FC236}">
                  <a16:creationId xmlns:a16="http://schemas.microsoft.com/office/drawing/2014/main" id="{8EB3FDB9-ED25-4041-8866-0F3275CB05CC}"/>
                </a:ext>
              </a:extLst>
            </p:cNvPr>
            <p:cNvSpPr>
              <a:spLocks/>
            </p:cNvSpPr>
            <p:nvPr/>
          </p:nvSpPr>
          <p:spPr bwMode="auto">
            <a:xfrm>
              <a:off x="6359" y="2768"/>
              <a:ext cx="94" cy="146"/>
            </a:xfrm>
            <a:custGeom>
              <a:avLst/>
              <a:gdLst>
                <a:gd name="T0" fmla="*/ 0 w 65"/>
                <a:gd name="T1" fmla="*/ 0 h 101"/>
                <a:gd name="T2" fmla="*/ 0 w 65"/>
                <a:gd name="T3" fmla="*/ 0 h 101"/>
                <a:gd name="T4" fmla="*/ 64 w 65"/>
                <a:gd name="T5" fmla="*/ 0 h 101"/>
                <a:gd name="T6" fmla="*/ 64 w 65"/>
                <a:gd name="T7" fmla="*/ 11 h 101"/>
                <a:gd name="T8" fmla="*/ 13 w 65"/>
                <a:gd name="T9" fmla="*/ 11 h 101"/>
                <a:gd name="T10" fmla="*/ 13 w 65"/>
                <a:gd name="T11" fmla="*/ 41 h 101"/>
                <a:gd name="T12" fmla="*/ 62 w 65"/>
                <a:gd name="T13" fmla="*/ 41 h 101"/>
                <a:gd name="T14" fmla="*/ 62 w 65"/>
                <a:gd name="T15" fmla="*/ 53 h 101"/>
                <a:gd name="T16" fmla="*/ 13 w 65"/>
                <a:gd name="T17" fmla="*/ 53 h 101"/>
                <a:gd name="T18" fmla="*/ 13 w 65"/>
                <a:gd name="T19" fmla="*/ 89 h 101"/>
                <a:gd name="T20" fmla="*/ 65 w 65"/>
                <a:gd name="T21" fmla="*/ 89 h 101"/>
                <a:gd name="T22" fmla="*/ 65 w 65"/>
                <a:gd name="T23" fmla="*/ 101 h 101"/>
                <a:gd name="T24" fmla="*/ 0 w 65"/>
                <a:gd name="T25" fmla="*/ 101 h 101"/>
                <a:gd name="T26" fmla="*/ 0 w 65"/>
                <a:gd name="T2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101">
                  <a:moveTo>
                    <a:pt x="0" y="0"/>
                  </a:moveTo>
                  <a:lnTo>
                    <a:pt x="0" y="0"/>
                  </a:lnTo>
                  <a:lnTo>
                    <a:pt x="64" y="0"/>
                  </a:lnTo>
                  <a:lnTo>
                    <a:pt x="64" y="11"/>
                  </a:lnTo>
                  <a:lnTo>
                    <a:pt x="13" y="11"/>
                  </a:lnTo>
                  <a:lnTo>
                    <a:pt x="13" y="41"/>
                  </a:lnTo>
                  <a:lnTo>
                    <a:pt x="62" y="41"/>
                  </a:lnTo>
                  <a:lnTo>
                    <a:pt x="62" y="53"/>
                  </a:lnTo>
                  <a:lnTo>
                    <a:pt x="13" y="53"/>
                  </a:lnTo>
                  <a:lnTo>
                    <a:pt x="13" y="89"/>
                  </a:lnTo>
                  <a:lnTo>
                    <a:pt x="65" y="89"/>
                  </a:lnTo>
                  <a:lnTo>
                    <a:pt x="65" y="101"/>
                  </a:lnTo>
                  <a:lnTo>
                    <a:pt x="0" y="101"/>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5" name="Freeform 31">
              <a:extLst>
                <a:ext uri="{FF2B5EF4-FFF2-40B4-BE49-F238E27FC236}">
                  <a16:creationId xmlns:a16="http://schemas.microsoft.com/office/drawing/2014/main" id="{41E6B98F-DBBD-4D58-9B5D-00EDFFD0461C}"/>
                </a:ext>
              </a:extLst>
            </p:cNvPr>
            <p:cNvSpPr>
              <a:spLocks noEditPoints="1"/>
            </p:cNvSpPr>
            <p:nvPr/>
          </p:nvSpPr>
          <p:spPr bwMode="auto">
            <a:xfrm>
              <a:off x="6477" y="2801"/>
              <a:ext cx="98" cy="155"/>
            </a:xfrm>
            <a:custGeom>
              <a:avLst/>
              <a:gdLst>
                <a:gd name="T0" fmla="*/ 56 w 68"/>
                <a:gd name="T1" fmla="*/ 39 h 107"/>
                <a:gd name="T2" fmla="*/ 56 w 68"/>
                <a:gd name="T3" fmla="*/ 39 h 107"/>
                <a:gd name="T4" fmla="*/ 50 w 68"/>
                <a:gd name="T5" fmla="*/ 18 h 107"/>
                <a:gd name="T6" fmla="*/ 34 w 68"/>
                <a:gd name="T7" fmla="*/ 11 h 107"/>
                <a:gd name="T8" fmla="*/ 19 w 68"/>
                <a:gd name="T9" fmla="*/ 18 h 107"/>
                <a:gd name="T10" fmla="*/ 13 w 68"/>
                <a:gd name="T11" fmla="*/ 39 h 107"/>
                <a:gd name="T12" fmla="*/ 19 w 68"/>
                <a:gd name="T13" fmla="*/ 60 h 107"/>
                <a:gd name="T14" fmla="*/ 34 w 68"/>
                <a:gd name="T15" fmla="*/ 67 h 107"/>
                <a:gd name="T16" fmla="*/ 50 w 68"/>
                <a:gd name="T17" fmla="*/ 60 h 107"/>
                <a:gd name="T18" fmla="*/ 56 w 68"/>
                <a:gd name="T19" fmla="*/ 39 h 107"/>
                <a:gd name="T20" fmla="*/ 56 w 68"/>
                <a:gd name="T21" fmla="*/ 39 h 107"/>
                <a:gd name="T22" fmla="*/ 68 w 68"/>
                <a:gd name="T23" fmla="*/ 68 h 107"/>
                <a:gd name="T24" fmla="*/ 68 w 68"/>
                <a:gd name="T25" fmla="*/ 68 h 107"/>
                <a:gd name="T26" fmla="*/ 59 w 68"/>
                <a:gd name="T27" fmla="*/ 97 h 107"/>
                <a:gd name="T28" fmla="*/ 33 w 68"/>
                <a:gd name="T29" fmla="*/ 107 h 107"/>
                <a:gd name="T30" fmla="*/ 21 w 68"/>
                <a:gd name="T31" fmla="*/ 106 h 107"/>
                <a:gd name="T32" fmla="*/ 9 w 68"/>
                <a:gd name="T33" fmla="*/ 103 h 107"/>
                <a:gd name="T34" fmla="*/ 9 w 68"/>
                <a:gd name="T35" fmla="*/ 91 h 107"/>
                <a:gd name="T36" fmla="*/ 20 w 68"/>
                <a:gd name="T37" fmla="*/ 95 h 107"/>
                <a:gd name="T38" fmla="*/ 31 w 68"/>
                <a:gd name="T39" fmla="*/ 97 h 107"/>
                <a:gd name="T40" fmla="*/ 49 w 68"/>
                <a:gd name="T41" fmla="*/ 90 h 107"/>
                <a:gd name="T42" fmla="*/ 56 w 68"/>
                <a:gd name="T43" fmla="*/ 71 h 107"/>
                <a:gd name="T44" fmla="*/ 56 w 68"/>
                <a:gd name="T45" fmla="*/ 65 h 107"/>
                <a:gd name="T46" fmla="*/ 46 w 68"/>
                <a:gd name="T47" fmla="*/ 75 h 107"/>
                <a:gd name="T48" fmla="*/ 31 w 68"/>
                <a:gd name="T49" fmla="*/ 78 h 107"/>
                <a:gd name="T50" fmla="*/ 9 w 68"/>
                <a:gd name="T51" fmla="*/ 67 h 107"/>
                <a:gd name="T52" fmla="*/ 0 w 68"/>
                <a:gd name="T53" fmla="*/ 39 h 107"/>
                <a:gd name="T54" fmla="*/ 9 w 68"/>
                <a:gd name="T55" fmla="*/ 11 h 107"/>
                <a:gd name="T56" fmla="*/ 31 w 68"/>
                <a:gd name="T57" fmla="*/ 0 h 107"/>
                <a:gd name="T58" fmla="*/ 46 w 68"/>
                <a:gd name="T59" fmla="*/ 3 h 107"/>
                <a:gd name="T60" fmla="*/ 56 w 68"/>
                <a:gd name="T61" fmla="*/ 13 h 107"/>
                <a:gd name="T62" fmla="*/ 56 w 68"/>
                <a:gd name="T63" fmla="*/ 2 h 107"/>
                <a:gd name="T64" fmla="*/ 68 w 68"/>
                <a:gd name="T65" fmla="*/ 2 h 107"/>
                <a:gd name="T66" fmla="*/ 68 w 68"/>
                <a:gd name="T67" fmla="*/ 6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7">
                  <a:moveTo>
                    <a:pt x="56" y="39"/>
                  </a:moveTo>
                  <a:lnTo>
                    <a:pt x="56" y="39"/>
                  </a:lnTo>
                  <a:cubicBezTo>
                    <a:pt x="56" y="30"/>
                    <a:pt x="54" y="23"/>
                    <a:pt x="50" y="18"/>
                  </a:cubicBezTo>
                  <a:cubicBezTo>
                    <a:pt x="46" y="13"/>
                    <a:pt x="41" y="11"/>
                    <a:pt x="34" y="11"/>
                  </a:cubicBezTo>
                  <a:cubicBezTo>
                    <a:pt x="28" y="11"/>
                    <a:pt x="22" y="13"/>
                    <a:pt x="19" y="18"/>
                  </a:cubicBezTo>
                  <a:cubicBezTo>
                    <a:pt x="15" y="23"/>
                    <a:pt x="13" y="30"/>
                    <a:pt x="13" y="39"/>
                  </a:cubicBezTo>
                  <a:cubicBezTo>
                    <a:pt x="13" y="48"/>
                    <a:pt x="15" y="55"/>
                    <a:pt x="19" y="60"/>
                  </a:cubicBezTo>
                  <a:cubicBezTo>
                    <a:pt x="22" y="65"/>
                    <a:pt x="28" y="67"/>
                    <a:pt x="34" y="67"/>
                  </a:cubicBezTo>
                  <a:cubicBezTo>
                    <a:pt x="41" y="67"/>
                    <a:pt x="46" y="65"/>
                    <a:pt x="50" y="60"/>
                  </a:cubicBezTo>
                  <a:cubicBezTo>
                    <a:pt x="54" y="55"/>
                    <a:pt x="56" y="48"/>
                    <a:pt x="56" y="39"/>
                  </a:cubicBezTo>
                  <a:lnTo>
                    <a:pt x="56" y="39"/>
                  </a:lnTo>
                  <a:close/>
                  <a:moveTo>
                    <a:pt x="68" y="68"/>
                  </a:moveTo>
                  <a:lnTo>
                    <a:pt x="68" y="68"/>
                  </a:lnTo>
                  <a:cubicBezTo>
                    <a:pt x="68" y="81"/>
                    <a:pt x="65" y="91"/>
                    <a:pt x="59" y="97"/>
                  </a:cubicBezTo>
                  <a:cubicBezTo>
                    <a:pt x="54" y="104"/>
                    <a:pt x="45" y="107"/>
                    <a:pt x="33" y="107"/>
                  </a:cubicBezTo>
                  <a:cubicBezTo>
                    <a:pt x="29" y="107"/>
                    <a:pt x="24" y="106"/>
                    <a:pt x="21" y="106"/>
                  </a:cubicBezTo>
                  <a:cubicBezTo>
                    <a:pt x="17" y="105"/>
                    <a:pt x="13" y="104"/>
                    <a:pt x="9" y="103"/>
                  </a:cubicBezTo>
                  <a:lnTo>
                    <a:pt x="9" y="91"/>
                  </a:lnTo>
                  <a:cubicBezTo>
                    <a:pt x="13" y="93"/>
                    <a:pt x="17" y="94"/>
                    <a:pt x="20" y="95"/>
                  </a:cubicBezTo>
                  <a:cubicBezTo>
                    <a:pt x="24" y="96"/>
                    <a:pt x="27" y="97"/>
                    <a:pt x="31" y="97"/>
                  </a:cubicBezTo>
                  <a:cubicBezTo>
                    <a:pt x="39" y="97"/>
                    <a:pt x="45" y="94"/>
                    <a:pt x="49" y="90"/>
                  </a:cubicBezTo>
                  <a:cubicBezTo>
                    <a:pt x="54" y="86"/>
                    <a:pt x="56" y="79"/>
                    <a:pt x="56" y="71"/>
                  </a:cubicBezTo>
                  <a:lnTo>
                    <a:pt x="56" y="65"/>
                  </a:lnTo>
                  <a:cubicBezTo>
                    <a:pt x="53" y="69"/>
                    <a:pt x="50" y="72"/>
                    <a:pt x="46" y="75"/>
                  </a:cubicBezTo>
                  <a:cubicBezTo>
                    <a:pt x="42" y="77"/>
                    <a:pt x="37" y="78"/>
                    <a:pt x="31" y="78"/>
                  </a:cubicBezTo>
                  <a:cubicBezTo>
                    <a:pt x="22" y="78"/>
                    <a:pt x="14" y="74"/>
                    <a:pt x="9" y="67"/>
                  </a:cubicBezTo>
                  <a:cubicBezTo>
                    <a:pt x="3" y="60"/>
                    <a:pt x="0" y="51"/>
                    <a:pt x="0" y="39"/>
                  </a:cubicBezTo>
                  <a:cubicBezTo>
                    <a:pt x="0" y="27"/>
                    <a:pt x="3" y="18"/>
                    <a:pt x="9" y="11"/>
                  </a:cubicBezTo>
                  <a:cubicBezTo>
                    <a:pt x="14" y="4"/>
                    <a:pt x="22" y="0"/>
                    <a:pt x="31" y="0"/>
                  </a:cubicBezTo>
                  <a:cubicBezTo>
                    <a:pt x="37" y="0"/>
                    <a:pt x="42" y="1"/>
                    <a:pt x="46" y="3"/>
                  </a:cubicBezTo>
                  <a:cubicBezTo>
                    <a:pt x="50" y="6"/>
                    <a:pt x="53" y="9"/>
                    <a:pt x="56" y="13"/>
                  </a:cubicBezTo>
                  <a:lnTo>
                    <a:pt x="56" y="2"/>
                  </a:lnTo>
                  <a:lnTo>
                    <a:pt x="68" y="2"/>
                  </a:lnTo>
                  <a:lnTo>
                    <a:pt x="68" y="68"/>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6" name="Freeform 32">
              <a:extLst>
                <a:ext uri="{FF2B5EF4-FFF2-40B4-BE49-F238E27FC236}">
                  <a16:creationId xmlns:a16="http://schemas.microsoft.com/office/drawing/2014/main" id="{ADCDCE0E-9AFF-488C-9D18-779251213841}"/>
                </a:ext>
              </a:extLst>
            </p:cNvPr>
            <p:cNvSpPr>
              <a:spLocks/>
            </p:cNvSpPr>
            <p:nvPr/>
          </p:nvSpPr>
          <p:spPr bwMode="auto">
            <a:xfrm>
              <a:off x="6612" y="2801"/>
              <a:ext cx="63" cy="113"/>
            </a:xfrm>
            <a:custGeom>
              <a:avLst/>
              <a:gdLst>
                <a:gd name="T0" fmla="*/ 44 w 44"/>
                <a:gd name="T1" fmla="*/ 14 h 78"/>
                <a:gd name="T2" fmla="*/ 44 w 44"/>
                <a:gd name="T3" fmla="*/ 14 h 78"/>
                <a:gd name="T4" fmla="*/ 40 w 44"/>
                <a:gd name="T5" fmla="*/ 12 h 78"/>
                <a:gd name="T6" fmla="*/ 34 w 44"/>
                <a:gd name="T7" fmla="*/ 11 h 78"/>
                <a:gd name="T8" fmla="*/ 18 w 44"/>
                <a:gd name="T9" fmla="*/ 18 h 78"/>
                <a:gd name="T10" fmla="*/ 12 w 44"/>
                <a:gd name="T11" fmla="*/ 38 h 78"/>
                <a:gd name="T12" fmla="*/ 12 w 44"/>
                <a:gd name="T13" fmla="*/ 78 h 78"/>
                <a:gd name="T14" fmla="*/ 0 w 44"/>
                <a:gd name="T15" fmla="*/ 78 h 78"/>
                <a:gd name="T16" fmla="*/ 0 w 44"/>
                <a:gd name="T17" fmla="*/ 2 h 78"/>
                <a:gd name="T18" fmla="*/ 12 w 44"/>
                <a:gd name="T19" fmla="*/ 2 h 78"/>
                <a:gd name="T20" fmla="*/ 12 w 44"/>
                <a:gd name="T21" fmla="*/ 14 h 78"/>
                <a:gd name="T22" fmla="*/ 23 w 44"/>
                <a:gd name="T23" fmla="*/ 3 h 78"/>
                <a:gd name="T24" fmla="*/ 38 w 44"/>
                <a:gd name="T25" fmla="*/ 0 h 78"/>
                <a:gd name="T26" fmla="*/ 41 w 44"/>
                <a:gd name="T27" fmla="*/ 0 h 78"/>
                <a:gd name="T28" fmla="*/ 44 w 44"/>
                <a:gd name="T29" fmla="*/ 1 h 78"/>
                <a:gd name="T30" fmla="*/ 44 w 44"/>
                <a:gd name="T31" fmla="*/ 1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8">
                  <a:moveTo>
                    <a:pt x="44" y="14"/>
                  </a:moveTo>
                  <a:lnTo>
                    <a:pt x="44" y="14"/>
                  </a:lnTo>
                  <a:cubicBezTo>
                    <a:pt x="43" y="13"/>
                    <a:pt x="41" y="12"/>
                    <a:pt x="40" y="12"/>
                  </a:cubicBezTo>
                  <a:cubicBezTo>
                    <a:pt x="38" y="11"/>
                    <a:pt x="36" y="11"/>
                    <a:pt x="34" y="11"/>
                  </a:cubicBezTo>
                  <a:cubicBezTo>
                    <a:pt x="27" y="11"/>
                    <a:pt x="22" y="13"/>
                    <a:pt x="18" y="18"/>
                  </a:cubicBezTo>
                  <a:cubicBezTo>
                    <a:pt x="14" y="23"/>
                    <a:pt x="12" y="29"/>
                    <a:pt x="12" y="38"/>
                  </a:cubicBezTo>
                  <a:lnTo>
                    <a:pt x="12" y="78"/>
                  </a:lnTo>
                  <a:lnTo>
                    <a:pt x="0" y="78"/>
                  </a:lnTo>
                  <a:lnTo>
                    <a:pt x="0" y="2"/>
                  </a:lnTo>
                  <a:lnTo>
                    <a:pt x="12" y="2"/>
                  </a:lnTo>
                  <a:lnTo>
                    <a:pt x="12" y="14"/>
                  </a:lnTo>
                  <a:cubicBezTo>
                    <a:pt x="15" y="9"/>
                    <a:pt x="18" y="6"/>
                    <a:pt x="23" y="3"/>
                  </a:cubicBezTo>
                  <a:cubicBezTo>
                    <a:pt x="27" y="1"/>
                    <a:pt x="32" y="0"/>
                    <a:pt x="38" y="0"/>
                  </a:cubicBezTo>
                  <a:cubicBezTo>
                    <a:pt x="39" y="0"/>
                    <a:pt x="40" y="0"/>
                    <a:pt x="41" y="0"/>
                  </a:cubicBezTo>
                  <a:cubicBezTo>
                    <a:pt x="42" y="0"/>
                    <a:pt x="43" y="1"/>
                    <a:pt x="44" y="1"/>
                  </a:cubicBezTo>
                  <a:lnTo>
                    <a:pt x="44" y="1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7" name="Freeform 33">
              <a:extLst>
                <a:ext uri="{FF2B5EF4-FFF2-40B4-BE49-F238E27FC236}">
                  <a16:creationId xmlns:a16="http://schemas.microsoft.com/office/drawing/2014/main" id="{0B524817-6AC8-4840-93D9-EB982A6B6780}"/>
                </a:ext>
              </a:extLst>
            </p:cNvPr>
            <p:cNvSpPr>
              <a:spLocks noEditPoints="1"/>
            </p:cNvSpPr>
            <p:nvPr/>
          </p:nvSpPr>
          <p:spPr bwMode="auto">
            <a:xfrm>
              <a:off x="6684" y="2801"/>
              <a:ext cx="100" cy="116"/>
            </a:xfrm>
            <a:custGeom>
              <a:avLst/>
              <a:gdLst>
                <a:gd name="T0" fmla="*/ 70 w 70"/>
                <a:gd name="T1" fmla="*/ 37 h 80"/>
                <a:gd name="T2" fmla="*/ 70 w 70"/>
                <a:gd name="T3" fmla="*/ 37 h 80"/>
                <a:gd name="T4" fmla="*/ 70 w 70"/>
                <a:gd name="T5" fmla="*/ 43 h 80"/>
                <a:gd name="T6" fmla="*/ 13 w 70"/>
                <a:gd name="T7" fmla="*/ 43 h 80"/>
                <a:gd name="T8" fmla="*/ 20 w 70"/>
                <a:gd name="T9" fmla="*/ 63 h 80"/>
                <a:gd name="T10" fmla="*/ 40 w 70"/>
                <a:gd name="T11" fmla="*/ 69 h 80"/>
                <a:gd name="T12" fmla="*/ 54 w 70"/>
                <a:gd name="T13" fmla="*/ 68 h 80"/>
                <a:gd name="T14" fmla="*/ 67 w 70"/>
                <a:gd name="T15" fmla="*/ 62 h 80"/>
                <a:gd name="T16" fmla="*/ 67 w 70"/>
                <a:gd name="T17" fmla="*/ 74 h 80"/>
                <a:gd name="T18" fmla="*/ 53 w 70"/>
                <a:gd name="T19" fmla="*/ 78 h 80"/>
                <a:gd name="T20" fmla="*/ 39 w 70"/>
                <a:gd name="T21" fmla="*/ 80 h 80"/>
                <a:gd name="T22" fmla="*/ 10 w 70"/>
                <a:gd name="T23" fmla="*/ 69 h 80"/>
                <a:gd name="T24" fmla="*/ 0 w 70"/>
                <a:gd name="T25" fmla="*/ 41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7 h 80"/>
                <a:gd name="T42" fmla="*/ 37 w 70"/>
                <a:gd name="T43" fmla="*/ 11 h 80"/>
                <a:gd name="T44" fmla="*/ 20 w 70"/>
                <a:gd name="T45" fmla="*/ 17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1"/>
                    <a:pt x="16" y="58"/>
                    <a:pt x="20" y="63"/>
                  </a:cubicBezTo>
                  <a:cubicBezTo>
                    <a:pt x="25" y="67"/>
                    <a:pt x="32" y="69"/>
                    <a:pt x="40" y="69"/>
                  </a:cubicBezTo>
                  <a:cubicBezTo>
                    <a:pt x="45" y="69"/>
                    <a:pt x="49" y="69"/>
                    <a:pt x="54" y="68"/>
                  </a:cubicBezTo>
                  <a:cubicBezTo>
                    <a:pt x="58" y="66"/>
                    <a:pt x="63" y="65"/>
                    <a:pt x="67" y="62"/>
                  </a:cubicBezTo>
                  <a:lnTo>
                    <a:pt x="67" y="74"/>
                  </a:lnTo>
                  <a:cubicBezTo>
                    <a:pt x="63" y="76"/>
                    <a:pt x="58" y="77"/>
                    <a:pt x="53" y="78"/>
                  </a:cubicBezTo>
                  <a:cubicBezTo>
                    <a:pt x="49" y="79"/>
                    <a:pt x="44" y="80"/>
                    <a:pt x="39" y="80"/>
                  </a:cubicBezTo>
                  <a:cubicBezTo>
                    <a:pt x="27" y="80"/>
                    <a:pt x="17" y="76"/>
                    <a:pt x="10" y="69"/>
                  </a:cubicBezTo>
                  <a:cubicBezTo>
                    <a:pt x="3" y="62"/>
                    <a:pt x="0" y="53"/>
                    <a:pt x="0" y="41"/>
                  </a:cubicBezTo>
                  <a:cubicBezTo>
                    <a:pt x="0" y="28"/>
                    <a:pt x="3" y="18"/>
                    <a:pt x="10" y="11"/>
                  </a:cubicBezTo>
                  <a:cubicBezTo>
                    <a:pt x="16" y="4"/>
                    <a:pt x="25" y="0"/>
                    <a:pt x="37" y="0"/>
                  </a:cubicBezTo>
                  <a:cubicBezTo>
                    <a:pt x="47" y="0"/>
                    <a:pt x="55" y="3"/>
                    <a:pt x="61" y="10"/>
                  </a:cubicBezTo>
                  <a:cubicBezTo>
                    <a:pt x="67" y="17"/>
                    <a:pt x="70" y="25"/>
                    <a:pt x="70" y="37"/>
                  </a:cubicBezTo>
                  <a:lnTo>
                    <a:pt x="70" y="37"/>
                  </a:lnTo>
                  <a:close/>
                  <a:moveTo>
                    <a:pt x="58" y="33"/>
                  </a:moveTo>
                  <a:lnTo>
                    <a:pt x="58" y="33"/>
                  </a:lnTo>
                  <a:cubicBezTo>
                    <a:pt x="57" y="26"/>
                    <a:pt x="56" y="21"/>
                    <a:pt x="52" y="17"/>
                  </a:cubicBezTo>
                  <a:cubicBezTo>
                    <a:pt x="48" y="13"/>
                    <a:pt x="43" y="11"/>
                    <a:pt x="37" y="11"/>
                  </a:cubicBezTo>
                  <a:cubicBezTo>
                    <a:pt x="30" y="11"/>
                    <a:pt x="24" y="13"/>
                    <a:pt x="20" y="17"/>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8" name="Freeform 34">
              <a:extLst>
                <a:ext uri="{FF2B5EF4-FFF2-40B4-BE49-F238E27FC236}">
                  <a16:creationId xmlns:a16="http://schemas.microsoft.com/office/drawing/2014/main" id="{B15B21F5-1696-45EC-9539-A53AFA36E775}"/>
                </a:ext>
              </a:extLst>
            </p:cNvPr>
            <p:cNvSpPr>
              <a:spLocks/>
            </p:cNvSpPr>
            <p:nvPr/>
          </p:nvSpPr>
          <p:spPr bwMode="auto">
            <a:xfrm>
              <a:off x="6807" y="2801"/>
              <a:ext cx="83" cy="116"/>
            </a:xfrm>
            <a:custGeom>
              <a:avLst/>
              <a:gdLst>
                <a:gd name="T0" fmla="*/ 54 w 58"/>
                <a:gd name="T1" fmla="*/ 4 h 80"/>
                <a:gd name="T2" fmla="*/ 54 w 58"/>
                <a:gd name="T3" fmla="*/ 4 h 80"/>
                <a:gd name="T4" fmla="*/ 54 w 58"/>
                <a:gd name="T5" fmla="*/ 16 h 80"/>
                <a:gd name="T6" fmla="*/ 43 w 58"/>
                <a:gd name="T7" fmla="*/ 12 h 80"/>
                <a:gd name="T8" fmla="*/ 31 w 58"/>
                <a:gd name="T9" fmla="*/ 11 h 80"/>
                <a:gd name="T10" fmla="*/ 17 w 58"/>
                <a:gd name="T11" fmla="*/ 13 h 80"/>
                <a:gd name="T12" fmla="*/ 12 w 58"/>
                <a:gd name="T13" fmla="*/ 22 h 80"/>
                <a:gd name="T14" fmla="*/ 16 w 58"/>
                <a:gd name="T15" fmla="*/ 29 h 80"/>
                <a:gd name="T16" fmla="*/ 29 w 58"/>
                <a:gd name="T17" fmla="*/ 33 h 80"/>
                <a:gd name="T18" fmla="*/ 33 w 58"/>
                <a:gd name="T19" fmla="*/ 34 h 80"/>
                <a:gd name="T20" fmla="*/ 52 w 58"/>
                <a:gd name="T21" fmla="*/ 42 h 80"/>
                <a:gd name="T22" fmla="*/ 58 w 58"/>
                <a:gd name="T23" fmla="*/ 57 h 80"/>
                <a:gd name="T24" fmla="*/ 49 w 58"/>
                <a:gd name="T25" fmla="*/ 74 h 80"/>
                <a:gd name="T26" fmla="*/ 26 w 58"/>
                <a:gd name="T27" fmla="*/ 80 h 80"/>
                <a:gd name="T28" fmla="*/ 14 w 58"/>
                <a:gd name="T29" fmla="*/ 79 h 80"/>
                <a:gd name="T30" fmla="*/ 0 w 58"/>
                <a:gd name="T31" fmla="*/ 75 h 80"/>
                <a:gd name="T32" fmla="*/ 0 w 58"/>
                <a:gd name="T33" fmla="*/ 62 h 80"/>
                <a:gd name="T34" fmla="*/ 13 w 58"/>
                <a:gd name="T35" fmla="*/ 68 h 80"/>
                <a:gd name="T36" fmla="*/ 27 w 58"/>
                <a:gd name="T37" fmla="*/ 69 h 80"/>
                <a:gd name="T38" fmla="*/ 40 w 58"/>
                <a:gd name="T39" fmla="*/ 66 h 80"/>
                <a:gd name="T40" fmla="*/ 45 w 58"/>
                <a:gd name="T41" fmla="*/ 58 h 80"/>
                <a:gd name="T42" fmla="*/ 41 w 58"/>
                <a:gd name="T43" fmla="*/ 50 h 80"/>
                <a:gd name="T44" fmla="*/ 26 w 58"/>
                <a:gd name="T45" fmla="*/ 45 h 80"/>
                <a:gd name="T46" fmla="*/ 22 w 58"/>
                <a:gd name="T47" fmla="*/ 44 h 80"/>
                <a:gd name="T48" fmla="*/ 5 w 58"/>
                <a:gd name="T49" fmla="*/ 36 h 80"/>
                <a:gd name="T50" fmla="*/ 0 w 58"/>
                <a:gd name="T51" fmla="*/ 22 h 80"/>
                <a:gd name="T52" fmla="*/ 8 w 58"/>
                <a:gd name="T53" fmla="*/ 6 h 80"/>
                <a:gd name="T54" fmla="*/ 29 w 58"/>
                <a:gd name="T55" fmla="*/ 0 h 80"/>
                <a:gd name="T56" fmla="*/ 42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0" y="14"/>
                    <a:pt x="46" y="13"/>
                    <a:pt x="43" y="12"/>
                  </a:cubicBezTo>
                  <a:cubicBezTo>
                    <a:pt x="39" y="11"/>
                    <a:pt x="35" y="11"/>
                    <a:pt x="31" y="11"/>
                  </a:cubicBezTo>
                  <a:cubicBezTo>
                    <a:pt x="25" y="11"/>
                    <a:pt x="20" y="11"/>
                    <a:pt x="17" y="13"/>
                  </a:cubicBezTo>
                  <a:cubicBezTo>
                    <a:pt x="14" y="15"/>
                    <a:pt x="12" y="18"/>
                    <a:pt x="12" y="22"/>
                  </a:cubicBezTo>
                  <a:cubicBezTo>
                    <a:pt x="12" y="25"/>
                    <a:pt x="13" y="27"/>
                    <a:pt x="16" y="29"/>
                  </a:cubicBezTo>
                  <a:cubicBezTo>
                    <a:pt x="18" y="30"/>
                    <a:pt x="22" y="32"/>
                    <a:pt x="29" y="33"/>
                  </a:cubicBezTo>
                  <a:lnTo>
                    <a:pt x="33" y="34"/>
                  </a:lnTo>
                  <a:cubicBezTo>
                    <a:pt x="42" y="36"/>
                    <a:pt x="48" y="39"/>
                    <a:pt x="52" y="42"/>
                  </a:cubicBezTo>
                  <a:cubicBezTo>
                    <a:pt x="56" y="46"/>
                    <a:pt x="58" y="51"/>
                    <a:pt x="58" y="57"/>
                  </a:cubicBezTo>
                  <a:cubicBezTo>
                    <a:pt x="58" y="64"/>
                    <a:pt x="55" y="70"/>
                    <a:pt x="49" y="74"/>
                  </a:cubicBezTo>
                  <a:cubicBezTo>
                    <a:pt x="44" y="78"/>
                    <a:pt x="36" y="80"/>
                    <a:pt x="26" y="80"/>
                  </a:cubicBezTo>
                  <a:cubicBezTo>
                    <a:pt x="22" y="80"/>
                    <a:pt x="18" y="79"/>
                    <a:pt x="14" y="79"/>
                  </a:cubicBezTo>
                  <a:cubicBezTo>
                    <a:pt x="9" y="78"/>
                    <a:pt x="4" y="77"/>
                    <a:pt x="0" y="75"/>
                  </a:cubicBezTo>
                  <a:lnTo>
                    <a:pt x="0" y="62"/>
                  </a:lnTo>
                  <a:cubicBezTo>
                    <a:pt x="4" y="65"/>
                    <a:pt x="9" y="66"/>
                    <a:pt x="13" y="68"/>
                  </a:cubicBezTo>
                  <a:cubicBezTo>
                    <a:pt x="18" y="69"/>
                    <a:pt x="22" y="69"/>
                    <a:pt x="27" y="69"/>
                  </a:cubicBezTo>
                  <a:cubicBezTo>
                    <a:pt x="32" y="69"/>
                    <a:pt x="37" y="68"/>
                    <a:pt x="40" y="66"/>
                  </a:cubicBezTo>
                  <a:cubicBezTo>
                    <a:pt x="43" y="64"/>
                    <a:pt x="45" y="62"/>
                    <a:pt x="45" y="58"/>
                  </a:cubicBezTo>
                  <a:cubicBezTo>
                    <a:pt x="45" y="55"/>
                    <a:pt x="44" y="52"/>
                    <a:pt x="41" y="50"/>
                  </a:cubicBezTo>
                  <a:cubicBezTo>
                    <a:pt x="39" y="48"/>
                    <a:pt x="34" y="47"/>
                    <a:pt x="26" y="45"/>
                  </a:cubicBezTo>
                  <a:lnTo>
                    <a:pt x="22" y="44"/>
                  </a:lnTo>
                  <a:cubicBezTo>
                    <a:pt x="14" y="42"/>
                    <a:pt x="9" y="40"/>
                    <a:pt x="5" y="36"/>
                  </a:cubicBezTo>
                  <a:cubicBezTo>
                    <a:pt x="2" y="33"/>
                    <a:pt x="0" y="28"/>
                    <a:pt x="0" y="22"/>
                  </a:cubicBezTo>
                  <a:cubicBezTo>
                    <a:pt x="0" y="15"/>
                    <a:pt x="3" y="10"/>
                    <a:pt x="8" y="6"/>
                  </a:cubicBezTo>
                  <a:cubicBezTo>
                    <a:pt x="13" y="2"/>
                    <a:pt x="20" y="0"/>
                    <a:pt x="29" y="0"/>
                  </a:cubicBezTo>
                  <a:cubicBezTo>
                    <a:pt x="34" y="0"/>
                    <a:pt x="38" y="0"/>
                    <a:pt x="42" y="1"/>
                  </a:cubicBezTo>
                  <a:cubicBezTo>
                    <a:pt x="46" y="2"/>
                    <a:pt x="50" y="3"/>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39" name="Freeform 35">
              <a:extLst>
                <a:ext uri="{FF2B5EF4-FFF2-40B4-BE49-F238E27FC236}">
                  <a16:creationId xmlns:a16="http://schemas.microsoft.com/office/drawing/2014/main" id="{540E3D59-1656-4DFD-9EA0-E7CED923BF9C}"/>
                </a:ext>
              </a:extLst>
            </p:cNvPr>
            <p:cNvSpPr>
              <a:spLocks/>
            </p:cNvSpPr>
            <p:nvPr/>
          </p:nvSpPr>
          <p:spPr bwMode="auto">
            <a:xfrm>
              <a:off x="6910" y="2801"/>
              <a:ext cx="83" cy="116"/>
            </a:xfrm>
            <a:custGeom>
              <a:avLst/>
              <a:gdLst>
                <a:gd name="T0" fmla="*/ 54 w 58"/>
                <a:gd name="T1" fmla="*/ 4 h 80"/>
                <a:gd name="T2" fmla="*/ 54 w 58"/>
                <a:gd name="T3" fmla="*/ 4 h 80"/>
                <a:gd name="T4" fmla="*/ 54 w 58"/>
                <a:gd name="T5" fmla="*/ 16 h 80"/>
                <a:gd name="T6" fmla="*/ 43 w 58"/>
                <a:gd name="T7" fmla="*/ 12 h 80"/>
                <a:gd name="T8" fmla="*/ 32 w 58"/>
                <a:gd name="T9" fmla="*/ 11 h 80"/>
                <a:gd name="T10" fmla="*/ 18 w 58"/>
                <a:gd name="T11" fmla="*/ 13 h 80"/>
                <a:gd name="T12" fmla="*/ 13 w 58"/>
                <a:gd name="T13" fmla="*/ 22 h 80"/>
                <a:gd name="T14" fmla="*/ 16 w 58"/>
                <a:gd name="T15" fmla="*/ 29 h 80"/>
                <a:gd name="T16" fmla="*/ 30 w 58"/>
                <a:gd name="T17" fmla="*/ 33 h 80"/>
                <a:gd name="T18" fmla="*/ 34 w 58"/>
                <a:gd name="T19" fmla="*/ 34 h 80"/>
                <a:gd name="T20" fmla="*/ 53 w 58"/>
                <a:gd name="T21" fmla="*/ 42 h 80"/>
                <a:gd name="T22" fmla="*/ 58 w 58"/>
                <a:gd name="T23" fmla="*/ 57 h 80"/>
                <a:gd name="T24" fmla="*/ 50 w 58"/>
                <a:gd name="T25" fmla="*/ 74 h 80"/>
                <a:gd name="T26" fmla="*/ 27 w 58"/>
                <a:gd name="T27" fmla="*/ 80 h 80"/>
                <a:gd name="T28" fmla="*/ 14 w 58"/>
                <a:gd name="T29" fmla="*/ 79 h 80"/>
                <a:gd name="T30" fmla="*/ 0 w 58"/>
                <a:gd name="T31" fmla="*/ 75 h 80"/>
                <a:gd name="T32" fmla="*/ 0 w 58"/>
                <a:gd name="T33" fmla="*/ 62 h 80"/>
                <a:gd name="T34" fmla="*/ 14 w 58"/>
                <a:gd name="T35" fmla="*/ 68 h 80"/>
                <a:gd name="T36" fmla="*/ 27 w 58"/>
                <a:gd name="T37" fmla="*/ 69 h 80"/>
                <a:gd name="T38" fmla="*/ 41 w 58"/>
                <a:gd name="T39" fmla="*/ 66 h 80"/>
                <a:gd name="T40" fmla="*/ 46 w 58"/>
                <a:gd name="T41" fmla="*/ 58 h 80"/>
                <a:gd name="T42" fmla="*/ 42 w 58"/>
                <a:gd name="T43" fmla="*/ 50 h 80"/>
                <a:gd name="T44" fmla="*/ 27 w 58"/>
                <a:gd name="T45" fmla="*/ 45 h 80"/>
                <a:gd name="T46" fmla="*/ 23 w 58"/>
                <a:gd name="T47" fmla="*/ 44 h 80"/>
                <a:gd name="T48" fmla="*/ 6 w 58"/>
                <a:gd name="T49" fmla="*/ 36 h 80"/>
                <a:gd name="T50" fmla="*/ 1 w 58"/>
                <a:gd name="T51" fmla="*/ 22 h 80"/>
                <a:gd name="T52" fmla="*/ 9 w 58"/>
                <a:gd name="T53" fmla="*/ 6 h 80"/>
                <a:gd name="T54" fmla="*/ 30 w 58"/>
                <a:gd name="T55" fmla="*/ 0 h 80"/>
                <a:gd name="T56" fmla="*/ 43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1" y="14"/>
                    <a:pt x="47" y="13"/>
                    <a:pt x="43" y="12"/>
                  </a:cubicBezTo>
                  <a:cubicBezTo>
                    <a:pt x="40" y="11"/>
                    <a:pt x="36" y="11"/>
                    <a:pt x="32" y="11"/>
                  </a:cubicBezTo>
                  <a:cubicBezTo>
                    <a:pt x="25" y="11"/>
                    <a:pt x="21" y="11"/>
                    <a:pt x="18" y="13"/>
                  </a:cubicBezTo>
                  <a:cubicBezTo>
                    <a:pt x="15" y="15"/>
                    <a:pt x="13" y="18"/>
                    <a:pt x="13" y="22"/>
                  </a:cubicBezTo>
                  <a:cubicBezTo>
                    <a:pt x="13" y="25"/>
                    <a:pt x="14" y="27"/>
                    <a:pt x="16" y="29"/>
                  </a:cubicBezTo>
                  <a:cubicBezTo>
                    <a:pt x="19" y="30"/>
                    <a:pt x="23" y="32"/>
                    <a:pt x="30" y="33"/>
                  </a:cubicBezTo>
                  <a:lnTo>
                    <a:pt x="34" y="34"/>
                  </a:lnTo>
                  <a:cubicBezTo>
                    <a:pt x="43" y="36"/>
                    <a:pt x="49" y="39"/>
                    <a:pt x="53" y="42"/>
                  </a:cubicBezTo>
                  <a:cubicBezTo>
                    <a:pt x="57" y="46"/>
                    <a:pt x="58" y="51"/>
                    <a:pt x="58" y="57"/>
                  </a:cubicBezTo>
                  <a:cubicBezTo>
                    <a:pt x="58" y="64"/>
                    <a:pt x="56" y="70"/>
                    <a:pt x="50" y="74"/>
                  </a:cubicBezTo>
                  <a:cubicBezTo>
                    <a:pt x="44" y="78"/>
                    <a:pt x="37" y="80"/>
                    <a:pt x="27" y="80"/>
                  </a:cubicBezTo>
                  <a:cubicBezTo>
                    <a:pt x="23" y="80"/>
                    <a:pt x="19" y="79"/>
                    <a:pt x="14" y="79"/>
                  </a:cubicBezTo>
                  <a:cubicBezTo>
                    <a:pt x="10" y="78"/>
                    <a:pt x="5" y="77"/>
                    <a:pt x="0" y="75"/>
                  </a:cubicBezTo>
                  <a:lnTo>
                    <a:pt x="0" y="62"/>
                  </a:lnTo>
                  <a:cubicBezTo>
                    <a:pt x="5" y="65"/>
                    <a:pt x="10" y="66"/>
                    <a:pt x="14" y="68"/>
                  </a:cubicBezTo>
                  <a:cubicBezTo>
                    <a:pt x="18" y="69"/>
                    <a:pt x="23" y="69"/>
                    <a:pt x="27" y="69"/>
                  </a:cubicBezTo>
                  <a:cubicBezTo>
                    <a:pt x="33" y="69"/>
                    <a:pt x="38" y="68"/>
                    <a:pt x="41" y="66"/>
                  </a:cubicBezTo>
                  <a:cubicBezTo>
                    <a:pt x="44" y="64"/>
                    <a:pt x="46" y="62"/>
                    <a:pt x="46" y="58"/>
                  </a:cubicBezTo>
                  <a:cubicBezTo>
                    <a:pt x="46" y="55"/>
                    <a:pt x="44" y="52"/>
                    <a:pt x="42" y="50"/>
                  </a:cubicBezTo>
                  <a:cubicBezTo>
                    <a:pt x="40" y="48"/>
                    <a:pt x="35" y="47"/>
                    <a:pt x="27" y="45"/>
                  </a:cubicBezTo>
                  <a:lnTo>
                    <a:pt x="23" y="44"/>
                  </a:lnTo>
                  <a:cubicBezTo>
                    <a:pt x="15" y="42"/>
                    <a:pt x="10" y="40"/>
                    <a:pt x="6" y="36"/>
                  </a:cubicBezTo>
                  <a:cubicBezTo>
                    <a:pt x="3" y="33"/>
                    <a:pt x="1" y="28"/>
                    <a:pt x="1" y="22"/>
                  </a:cubicBezTo>
                  <a:cubicBezTo>
                    <a:pt x="1" y="15"/>
                    <a:pt x="3" y="10"/>
                    <a:pt x="9" y="6"/>
                  </a:cubicBezTo>
                  <a:cubicBezTo>
                    <a:pt x="14" y="2"/>
                    <a:pt x="21" y="0"/>
                    <a:pt x="30" y="0"/>
                  </a:cubicBezTo>
                  <a:cubicBezTo>
                    <a:pt x="35" y="0"/>
                    <a:pt x="39" y="0"/>
                    <a:pt x="43" y="1"/>
                  </a:cubicBezTo>
                  <a:cubicBezTo>
                    <a:pt x="47" y="2"/>
                    <a:pt x="51" y="3"/>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0" name="Freeform 36">
              <a:extLst>
                <a:ext uri="{FF2B5EF4-FFF2-40B4-BE49-F238E27FC236}">
                  <a16:creationId xmlns:a16="http://schemas.microsoft.com/office/drawing/2014/main" id="{08B5E53E-AF7D-45E4-8F1F-FC47FE78AAC8}"/>
                </a:ext>
              </a:extLst>
            </p:cNvPr>
            <p:cNvSpPr>
              <a:spLocks noEditPoints="1"/>
            </p:cNvSpPr>
            <p:nvPr/>
          </p:nvSpPr>
          <p:spPr bwMode="auto">
            <a:xfrm>
              <a:off x="6230" y="3021"/>
              <a:ext cx="124" cy="146"/>
            </a:xfrm>
            <a:custGeom>
              <a:avLst/>
              <a:gdLst>
                <a:gd name="T0" fmla="*/ 14 w 86"/>
                <a:gd name="T1" fmla="*/ 11 h 101"/>
                <a:gd name="T2" fmla="*/ 14 w 86"/>
                <a:gd name="T3" fmla="*/ 11 h 101"/>
                <a:gd name="T4" fmla="*/ 14 w 86"/>
                <a:gd name="T5" fmla="*/ 90 h 101"/>
                <a:gd name="T6" fmla="*/ 31 w 86"/>
                <a:gd name="T7" fmla="*/ 90 h 101"/>
                <a:gd name="T8" fmla="*/ 61 w 86"/>
                <a:gd name="T9" fmla="*/ 80 h 101"/>
                <a:gd name="T10" fmla="*/ 71 w 86"/>
                <a:gd name="T11" fmla="*/ 50 h 101"/>
                <a:gd name="T12" fmla="*/ 61 w 86"/>
                <a:gd name="T13" fmla="*/ 20 h 101"/>
                <a:gd name="T14" fmla="*/ 31 w 86"/>
                <a:gd name="T15" fmla="*/ 11 h 101"/>
                <a:gd name="T16" fmla="*/ 14 w 86"/>
                <a:gd name="T17" fmla="*/ 11 h 101"/>
                <a:gd name="T18" fmla="*/ 0 w 86"/>
                <a:gd name="T19" fmla="*/ 0 h 101"/>
                <a:gd name="T20" fmla="*/ 0 w 86"/>
                <a:gd name="T21" fmla="*/ 0 h 101"/>
                <a:gd name="T22" fmla="*/ 28 w 86"/>
                <a:gd name="T23" fmla="*/ 0 h 101"/>
                <a:gd name="T24" fmla="*/ 72 w 86"/>
                <a:gd name="T25" fmla="*/ 12 h 101"/>
                <a:gd name="T26" fmla="*/ 86 w 86"/>
                <a:gd name="T27" fmla="*/ 50 h 101"/>
                <a:gd name="T28" fmla="*/ 72 w 86"/>
                <a:gd name="T29" fmla="*/ 89 h 101"/>
                <a:gd name="T30" fmla="*/ 28 w 86"/>
                <a:gd name="T31" fmla="*/ 101 h 101"/>
                <a:gd name="T32" fmla="*/ 0 w 86"/>
                <a:gd name="T33" fmla="*/ 101 h 101"/>
                <a:gd name="T34" fmla="*/ 0 w 86"/>
                <a:gd name="T35"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 h="101">
                  <a:moveTo>
                    <a:pt x="14" y="11"/>
                  </a:moveTo>
                  <a:lnTo>
                    <a:pt x="14" y="11"/>
                  </a:lnTo>
                  <a:lnTo>
                    <a:pt x="14" y="90"/>
                  </a:lnTo>
                  <a:lnTo>
                    <a:pt x="31" y="90"/>
                  </a:lnTo>
                  <a:cubicBezTo>
                    <a:pt x="45" y="90"/>
                    <a:pt x="55" y="86"/>
                    <a:pt x="61" y="80"/>
                  </a:cubicBezTo>
                  <a:cubicBezTo>
                    <a:pt x="68" y="74"/>
                    <a:pt x="71" y="64"/>
                    <a:pt x="71" y="50"/>
                  </a:cubicBezTo>
                  <a:cubicBezTo>
                    <a:pt x="71" y="37"/>
                    <a:pt x="68" y="27"/>
                    <a:pt x="61" y="20"/>
                  </a:cubicBezTo>
                  <a:cubicBezTo>
                    <a:pt x="55" y="14"/>
                    <a:pt x="45" y="11"/>
                    <a:pt x="31" y="11"/>
                  </a:cubicBezTo>
                  <a:lnTo>
                    <a:pt x="14" y="11"/>
                  </a:lnTo>
                  <a:close/>
                  <a:moveTo>
                    <a:pt x="0" y="0"/>
                  </a:moveTo>
                  <a:lnTo>
                    <a:pt x="0" y="0"/>
                  </a:lnTo>
                  <a:lnTo>
                    <a:pt x="28" y="0"/>
                  </a:lnTo>
                  <a:cubicBezTo>
                    <a:pt x="48" y="0"/>
                    <a:pt x="63" y="4"/>
                    <a:pt x="72" y="12"/>
                  </a:cubicBezTo>
                  <a:cubicBezTo>
                    <a:pt x="81" y="20"/>
                    <a:pt x="86" y="33"/>
                    <a:pt x="86" y="50"/>
                  </a:cubicBezTo>
                  <a:cubicBezTo>
                    <a:pt x="86" y="68"/>
                    <a:pt x="81" y="80"/>
                    <a:pt x="72" y="89"/>
                  </a:cubicBezTo>
                  <a:cubicBezTo>
                    <a:pt x="62" y="97"/>
                    <a:pt x="48" y="101"/>
                    <a:pt x="28" y="101"/>
                  </a:cubicBezTo>
                  <a:lnTo>
                    <a:pt x="0" y="101"/>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1" name="Freeform 37">
              <a:extLst>
                <a:ext uri="{FF2B5EF4-FFF2-40B4-BE49-F238E27FC236}">
                  <a16:creationId xmlns:a16="http://schemas.microsoft.com/office/drawing/2014/main" id="{DBFC89D7-4E78-4180-A908-6C5A37816800}"/>
                </a:ext>
              </a:extLst>
            </p:cNvPr>
            <p:cNvSpPr>
              <a:spLocks noEditPoints="1"/>
            </p:cNvSpPr>
            <p:nvPr/>
          </p:nvSpPr>
          <p:spPr bwMode="auto">
            <a:xfrm>
              <a:off x="6377" y="3054"/>
              <a:ext cx="101" cy="116"/>
            </a:xfrm>
            <a:custGeom>
              <a:avLst/>
              <a:gdLst>
                <a:gd name="T0" fmla="*/ 71 w 71"/>
                <a:gd name="T1" fmla="*/ 37 h 80"/>
                <a:gd name="T2" fmla="*/ 71 w 71"/>
                <a:gd name="T3" fmla="*/ 37 h 80"/>
                <a:gd name="T4" fmla="*/ 71 w 71"/>
                <a:gd name="T5" fmla="*/ 43 h 80"/>
                <a:gd name="T6" fmla="*/ 13 w 71"/>
                <a:gd name="T7" fmla="*/ 43 h 80"/>
                <a:gd name="T8" fmla="*/ 21 w 71"/>
                <a:gd name="T9" fmla="*/ 63 h 80"/>
                <a:gd name="T10" fmla="*/ 40 w 71"/>
                <a:gd name="T11" fmla="*/ 69 h 80"/>
                <a:gd name="T12" fmla="*/ 54 w 71"/>
                <a:gd name="T13" fmla="*/ 68 h 80"/>
                <a:gd name="T14" fmla="*/ 68 w 71"/>
                <a:gd name="T15" fmla="*/ 62 h 80"/>
                <a:gd name="T16" fmla="*/ 68 w 71"/>
                <a:gd name="T17" fmla="*/ 74 h 80"/>
                <a:gd name="T18" fmla="*/ 54 w 71"/>
                <a:gd name="T19" fmla="*/ 78 h 80"/>
                <a:gd name="T20" fmla="*/ 40 w 71"/>
                <a:gd name="T21" fmla="*/ 80 h 80"/>
                <a:gd name="T22" fmla="*/ 11 w 71"/>
                <a:gd name="T23" fmla="*/ 69 h 80"/>
                <a:gd name="T24" fmla="*/ 0 w 71"/>
                <a:gd name="T25" fmla="*/ 41 h 80"/>
                <a:gd name="T26" fmla="*/ 10 w 71"/>
                <a:gd name="T27" fmla="*/ 11 h 80"/>
                <a:gd name="T28" fmla="*/ 37 w 71"/>
                <a:gd name="T29" fmla="*/ 0 h 80"/>
                <a:gd name="T30" fmla="*/ 62 w 71"/>
                <a:gd name="T31" fmla="*/ 10 h 80"/>
                <a:gd name="T32" fmla="*/ 71 w 71"/>
                <a:gd name="T33" fmla="*/ 37 h 80"/>
                <a:gd name="T34" fmla="*/ 71 w 71"/>
                <a:gd name="T35" fmla="*/ 37 h 80"/>
                <a:gd name="T36" fmla="*/ 58 w 71"/>
                <a:gd name="T37" fmla="*/ 33 h 80"/>
                <a:gd name="T38" fmla="*/ 58 w 71"/>
                <a:gd name="T39" fmla="*/ 33 h 80"/>
                <a:gd name="T40" fmla="*/ 52 w 71"/>
                <a:gd name="T41" fmla="*/ 17 h 80"/>
                <a:gd name="T42" fmla="*/ 38 w 71"/>
                <a:gd name="T43" fmla="*/ 11 h 80"/>
                <a:gd name="T44" fmla="*/ 21 w 71"/>
                <a:gd name="T45" fmla="*/ 17 h 80"/>
                <a:gd name="T46" fmla="*/ 14 w 71"/>
                <a:gd name="T47" fmla="*/ 33 h 80"/>
                <a:gd name="T48" fmla="*/ 58 w 71"/>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0">
                  <a:moveTo>
                    <a:pt x="71" y="37"/>
                  </a:moveTo>
                  <a:lnTo>
                    <a:pt x="71" y="37"/>
                  </a:lnTo>
                  <a:lnTo>
                    <a:pt x="71" y="43"/>
                  </a:lnTo>
                  <a:lnTo>
                    <a:pt x="13" y="43"/>
                  </a:lnTo>
                  <a:cubicBezTo>
                    <a:pt x="14" y="51"/>
                    <a:pt x="16" y="58"/>
                    <a:pt x="21" y="63"/>
                  </a:cubicBezTo>
                  <a:cubicBezTo>
                    <a:pt x="26" y="67"/>
                    <a:pt x="32" y="69"/>
                    <a:pt x="40" y="69"/>
                  </a:cubicBezTo>
                  <a:cubicBezTo>
                    <a:pt x="45" y="69"/>
                    <a:pt x="50" y="69"/>
                    <a:pt x="54" y="68"/>
                  </a:cubicBezTo>
                  <a:cubicBezTo>
                    <a:pt x="59" y="66"/>
                    <a:pt x="63" y="65"/>
                    <a:pt x="68" y="62"/>
                  </a:cubicBezTo>
                  <a:lnTo>
                    <a:pt x="68" y="74"/>
                  </a:lnTo>
                  <a:cubicBezTo>
                    <a:pt x="63" y="76"/>
                    <a:pt x="59" y="77"/>
                    <a:pt x="54" y="78"/>
                  </a:cubicBezTo>
                  <a:cubicBezTo>
                    <a:pt x="49" y="79"/>
                    <a:pt x="44" y="80"/>
                    <a:pt x="40" y="80"/>
                  </a:cubicBezTo>
                  <a:cubicBezTo>
                    <a:pt x="27" y="80"/>
                    <a:pt x="18" y="76"/>
                    <a:pt x="11" y="69"/>
                  </a:cubicBezTo>
                  <a:cubicBezTo>
                    <a:pt x="4" y="62"/>
                    <a:pt x="0" y="53"/>
                    <a:pt x="0" y="41"/>
                  </a:cubicBezTo>
                  <a:cubicBezTo>
                    <a:pt x="0" y="28"/>
                    <a:pt x="4" y="18"/>
                    <a:pt x="10" y="11"/>
                  </a:cubicBezTo>
                  <a:cubicBezTo>
                    <a:pt x="17" y="4"/>
                    <a:pt x="26" y="0"/>
                    <a:pt x="37" y="0"/>
                  </a:cubicBezTo>
                  <a:cubicBezTo>
                    <a:pt x="48" y="0"/>
                    <a:pt x="56" y="3"/>
                    <a:pt x="62" y="10"/>
                  </a:cubicBezTo>
                  <a:cubicBezTo>
                    <a:pt x="68" y="17"/>
                    <a:pt x="71" y="25"/>
                    <a:pt x="71" y="37"/>
                  </a:cubicBezTo>
                  <a:lnTo>
                    <a:pt x="71" y="37"/>
                  </a:lnTo>
                  <a:close/>
                  <a:moveTo>
                    <a:pt x="58" y="33"/>
                  </a:moveTo>
                  <a:lnTo>
                    <a:pt x="58" y="33"/>
                  </a:lnTo>
                  <a:cubicBezTo>
                    <a:pt x="58" y="26"/>
                    <a:pt x="56" y="21"/>
                    <a:pt x="52" y="17"/>
                  </a:cubicBezTo>
                  <a:cubicBezTo>
                    <a:pt x="49" y="13"/>
                    <a:pt x="44" y="11"/>
                    <a:pt x="38" y="11"/>
                  </a:cubicBezTo>
                  <a:cubicBezTo>
                    <a:pt x="31" y="11"/>
                    <a:pt x="25" y="13"/>
                    <a:pt x="21" y="17"/>
                  </a:cubicBezTo>
                  <a:cubicBezTo>
                    <a:pt x="17" y="20"/>
                    <a:pt x="14" y="26"/>
                    <a:pt x="14"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2" name="Freeform 38">
              <a:extLst>
                <a:ext uri="{FF2B5EF4-FFF2-40B4-BE49-F238E27FC236}">
                  <a16:creationId xmlns:a16="http://schemas.microsoft.com/office/drawing/2014/main" id="{FB45AFFE-8B60-41FA-9DDE-0AAE78B3C877}"/>
                </a:ext>
              </a:extLst>
            </p:cNvPr>
            <p:cNvSpPr>
              <a:spLocks noEditPoints="1"/>
            </p:cNvSpPr>
            <p:nvPr/>
          </p:nvSpPr>
          <p:spPr bwMode="auto">
            <a:xfrm>
              <a:off x="6507" y="3054"/>
              <a:ext cx="98" cy="155"/>
            </a:xfrm>
            <a:custGeom>
              <a:avLst/>
              <a:gdLst>
                <a:gd name="T0" fmla="*/ 13 w 68"/>
                <a:gd name="T1" fmla="*/ 67 h 107"/>
                <a:gd name="T2" fmla="*/ 13 w 68"/>
                <a:gd name="T3" fmla="*/ 67 h 107"/>
                <a:gd name="T4" fmla="*/ 13 w 68"/>
                <a:gd name="T5" fmla="*/ 107 h 107"/>
                <a:gd name="T6" fmla="*/ 0 w 68"/>
                <a:gd name="T7" fmla="*/ 107 h 107"/>
                <a:gd name="T8" fmla="*/ 0 w 68"/>
                <a:gd name="T9" fmla="*/ 2 h 107"/>
                <a:gd name="T10" fmla="*/ 13 w 68"/>
                <a:gd name="T11" fmla="*/ 2 h 107"/>
                <a:gd name="T12" fmla="*/ 13 w 68"/>
                <a:gd name="T13" fmla="*/ 13 h 107"/>
                <a:gd name="T14" fmla="*/ 23 w 68"/>
                <a:gd name="T15" fmla="*/ 3 h 107"/>
                <a:gd name="T16" fmla="*/ 37 w 68"/>
                <a:gd name="T17" fmla="*/ 0 h 107"/>
                <a:gd name="T18" fmla="*/ 60 w 68"/>
                <a:gd name="T19" fmla="*/ 11 h 107"/>
                <a:gd name="T20" fmla="*/ 68 w 68"/>
                <a:gd name="T21" fmla="*/ 40 h 107"/>
                <a:gd name="T22" fmla="*/ 60 w 68"/>
                <a:gd name="T23" fmla="*/ 69 h 107"/>
                <a:gd name="T24" fmla="*/ 37 w 68"/>
                <a:gd name="T25" fmla="*/ 80 h 107"/>
                <a:gd name="T26" fmla="*/ 23 w 68"/>
                <a:gd name="T27" fmla="*/ 77 h 107"/>
                <a:gd name="T28" fmla="*/ 13 w 68"/>
                <a:gd name="T29" fmla="*/ 67 h 107"/>
                <a:gd name="T30" fmla="*/ 13 w 68"/>
                <a:gd name="T31" fmla="*/ 67 h 107"/>
                <a:gd name="T32" fmla="*/ 55 w 68"/>
                <a:gd name="T33" fmla="*/ 40 h 107"/>
                <a:gd name="T34" fmla="*/ 55 w 68"/>
                <a:gd name="T35" fmla="*/ 40 h 107"/>
                <a:gd name="T36" fmla="*/ 50 w 68"/>
                <a:gd name="T37" fmla="*/ 18 h 107"/>
                <a:gd name="T38" fmla="*/ 34 w 68"/>
                <a:gd name="T39" fmla="*/ 11 h 107"/>
                <a:gd name="T40" fmla="*/ 18 w 68"/>
                <a:gd name="T41" fmla="*/ 18 h 107"/>
                <a:gd name="T42" fmla="*/ 13 w 68"/>
                <a:gd name="T43" fmla="*/ 40 h 107"/>
                <a:gd name="T44" fmla="*/ 18 w 68"/>
                <a:gd name="T45" fmla="*/ 62 h 107"/>
                <a:gd name="T46" fmla="*/ 34 w 68"/>
                <a:gd name="T47" fmla="*/ 69 h 107"/>
                <a:gd name="T48" fmla="*/ 50 w 68"/>
                <a:gd name="T49" fmla="*/ 62 h 107"/>
                <a:gd name="T50" fmla="*/ 55 w 68"/>
                <a:gd name="T51" fmla="*/ 40 h 107"/>
                <a:gd name="T52" fmla="*/ 55 w 68"/>
                <a:gd name="T53" fmla="*/ 4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07">
                  <a:moveTo>
                    <a:pt x="13" y="67"/>
                  </a:moveTo>
                  <a:lnTo>
                    <a:pt x="13" y="67"/>
                  </a:lnTo>
                  <a:lnTo>
                    <a:pt x="13" y="107"/>
                  </a:lnTo>
                  <a:lnTo>
                    <a:pt x="0" y="107"/>
                  </a:lnTo>
                  <a:lnTo>
                    <a:pt x="0" y="2"/>
                  </a:lnTo>
                  <a:lnTo>
                    <a:pt x="13" y="2"/>
                  </a:lnTo>
                  <a:lnTo>
                    <a:pt x="13" y="13"/>
                  </a:lnTo>
                  <a:cubicBezTo>
                    <a:pt x="15" y="9"/>
                    <a:pt x="19" y="6"/>
                    <a:pt x="23" y="3"/>
                  </a:cubicBezTo>
                  <a:cubicBezTo>
                    <a:pt x="27" y="1"/>
                    <a:pt x="31" y="0"/>
                    <a:pt x="37" y="0"/>
                  </a:cubicBezTo>
                  <a:cubicBezTo>
                    <a:pt x="46" y="0"/>
                    <a:pt x="54" y="4"/>
                    <a:pt x="60" y="11"/>
                  </a:cubicBezTo>
                  <a:cubicBezTo>
                    <a:pt x="65" y="18"/>
                    <a:pt x="68" y="28"/>
                    <a:pt x="68" y="40"/>
                  </a:cubicBezTo>
                  <a:cubicBezTo>
                    <a:pt x="68" y="52"/>
                    <a:pt x="65" y="62"/>
                    <a:pt x="60" y="69"/>
                  </a:cubicBezTo>
                  <a:cubicBezTo>
                    <a:pt x="54" y="76"/>
                    <a:pt x="46" y="80"/>
                    <a:pt x="37" y="80"/>
                  </a:cubicBezTo>
                  <a:cubicBezTo>
                    <a:pt x="31" y="80"/>
                    <a:pt x="27" y="79"/>
                    <a:pt x="23" y="77"/>
                  </a:cubicBezTo>
                  <a:cubicBezTo>
                    <a:pt x="19" y="74"/>
                    <a:pt x="15" y="71"/>
                    <a:pt x="13" y="67"/>
                  </a:cubicBezTo>
                  <a:lnTo>
                    <a:pt x="13" y="67"/>
                  </a:lnTo>
                  <a:close/>
                  <a:moveTo>
                    <a:pt x="55" y="40"/>
                  </a:moveTo>
                  <a:lnTo>
                    <a:pt x="55" y="40"/>
                  </a:lnTo>
                  <a:cubicBezTo>
                    <a:pt x="55" y="31"/>
                    <a:pt x="53" y="24"/>
                    <a:pt x="50" y="18"/>
                  </a:cubicBezTo>
                  <a:cubicBezTo>
                    <a:pt x="46" y="13"/>
                    <a:pt x="41" y="11"/>
                    <a:pt x="34" y="11"/>
                  </a:cubicBezTo>
                  <a:cubicBezTo>
                    <a:pt x="27" y="11"/>
                    <a:pt x="22" y="13"/>
                    <a:pt x="18" y="18"/>
                  </a:cubicBezTo>
                  <a:cubicBezTo>
                    <a:pt x="15" y="24"/>
                    <a:pt x="13" y="31"/>
                    <a:pt x="13" y="40"/>
                  </a:cubicBezTo>
                  <a:cubicBezTo>
                    <a:pt x="13" y="49"/>
                    <a:pt x="15" y="56"/>
                    <a:pt x="18" y="62"/>
                  </a:cubicBezTo>
                  <a:cubicBezTo>
                    <a:pt x="22" y="67"/>
                    <a:pt x="27" y="69"/>
                    <a:pt x="34" y="69"/>
                  </a:cubicBezTo>
                  <a:cubicBezTo>
                    <a:pt x="41" y="69"/>
                    <a:pt x="46" y="67"/>
                    <a:pt x="50" y="62"/>
                  </a:cubicBezTo>
                  <a:cubicBezTo>
                    <a:pt x="53" y="56"/>
                    <a:pt x="55" y="49"/>
                    <a:pt x="55" y="40"/>
                  </a:cubicBezTo>
                  <a:lnTo>
                    <a:pt x="55" y="4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3" name="Freeform 39">
              <a:extLst>
                <a:ext uri="{FF2B5EF4-FFF2-40B4-BE49-F238E27FC236}">
                  <a16:creationId xmlns:a16="http://schemas.microsoft.com/office/drawing/2014/main" id="{2461F400-8FFD-452C-B215-94A37D315CA0}"/>
                </a:ext>
              </a:extLst>
            </p:cNvPr>
            <p:cNvSpPr>
              <a:spLocks noEditPoints="1"/>
            </p:cNvSpPr>
            <p:nvPr/>
          </p:nvSpPr>
          <p:spPr bwMode="auto">
            <a:xfrm>
              <a:off x="6629" y="3054"/>
              <a:ext cx="92" cy="116"/>
            </a:xfrm>
            <a:custGeom>
              <a:avLst/>
              <a:gdLst>
                <a:gd name="T0" fmla="*/ 39 w 64"/>
                <a:gd name="T1" fmla="*/ 40 h 80"/>
                <a:gd name="T2" fmla="*/ 39 w 64"/>
                <a:gd name="T3" fmla="*/ 40 h 80"/>
                <a:gd name="T4" fmla="*/ 18 w 64"/>
                <a:gd name="T5" fmla="*/ 43 h 80"/>
                <a:gd name="T6" fmla="*/ 12 w 64"/>
                <a:gd name="T7" fmla="*/ 55 h 80"/>
                <a:gd name="T8" fmla="*/ 17 w 64"/>
                <a:gd name="T9" fmla="*/ 66 h 80"/>
                <a:gd name="T10" fmla="*/ 28 w 64"/>
                <a:gd name="T11" fmla="*/ 69 h 80"/>
                <a:gd name="T12" fmla="*/ 45 w 64"/>
                <a:gd name="T13" fmla="*/ 62 h 80"/>
                <a:gd name="T14" fmla="*/ 51 w 64"/>
                <a:gd name="T15" fmla="*/ 42 h 80"/>
                <a:gd name="T16" fmla="*/ 51 w 64"/>
                <a:gd name="T17" fmla="*/ 40 h 80"/>
                <a:gd name="T18" fmla="*/ 39 w 64"/>
                <a:gd name="T19" fmla="*/ 40 h 80"/>
                <a:gd name="T20" fmla="*/ 64 w 64"/>
                <a:gd name="T21" fmla="*/ 35 h 80"/>
                <a:gd name="T22" fmla="*/ 64 w 64"/>
                <a:gd name="T23" fmla="*/ 35 h 80"/>
                <a:gd name="T24" fmla="*/ 64 w 64"/>
                <a:gd name="T25" fmla="*/ 78 h 80"/>
                <a:gd name="T26" fmla="*/ 51 w 64"/>
                <a:gd name="T27" fmla="*/ 78 h 80"/>
                <a:gd name="T28" fmla="*/ 51 w 64"/>
                <a:gd name="T29" fmla="*/ 66 h 80"/>
                <a:gd name="T30" fmla="*/ 41 w 64"/>
                <a:gd name="T31" fmla="*/ 77 h 80"/>
                <a:gd name="T32" fmla="*/ 25 w 64"/>
                <a:gd name="T33" fmla="*/ 80 h 80"/>
                <a:gd name="T34" fmla="*/ 7 w 64"/>
                <a:gd name="T35" fmla="*/ 73 h 80"/>
                <a:gd name="T36" fmla="*/ 0 w 64"/>
                <a:gd name="T37" fmla="*/ 56 h 80"/>
                <a:gd name="T38" fmla="*/ 8 w 64"/>
                <a:gd name="T39" fmla="*/ 36 h 80"/>
                <a:gd name="T40" fmla="*/ 34 w 64"/>
                <a:gd name="T41" fmla="*/ 30 h 80"/>
                <a:gd name="T42" fmla="*/ 51 w 64"/>
                <a:gd name="T43" fmla="*/ 30 h 80"/>
                <a:gd name="T44" fmla="*/ 51 w 64"/>
                <a:gd name="T45" fmla="*/ 29 h 80"/>
                <a:gd name="T46" fmla="*/ 46 w 64"/>
                <a:gd name="T47" fmla="*/ 15 h 80"/>
                <a:gd name="T48" fmla="*/ 30 w 64"/>
                <a:gd name="T49" fmla="*/ 11 h 80"/>
                <a:gd name="T50" fmla="*/ 17 w 64"/>
                <a:gd name="T51" fmla="*/ 12 h 80"/>
                <a:gd name="T52" fmla="*/ 5 w 64"/>
                <a:gd name="T53" fmla="*/ 17 h 80"/>
                <a:gd name="T54" fmla="*/ 5 w 64"/>
                <a:gd name="T55" fmla="*/ 5 h 80"/>
                <a:gd name="T56" fmla="*/ 19 w 64"/>
                <a:gd name="T57" fmla="*/ 1 h 80"/>
                <a:gd name="T58" fmla="*/ 31 w 64"/>
                <a:gd name="T59" fmla="*/ 0 h 80"/>
                <a:gd name="T60" fmla="*/ 56 w 64"/>
                <a:gd name="T61" fmla="*/ 9 h 80"/>
                <a:gd name="T62" fmla="*/ 64 w 64"/>
                <a:gd name="T63" fmla="*/ 35 h 80"/>
                <a:gd name="T64" fmla="*/ 64 w 64"/>
                <a:gd name="T65" fmla="*/ 3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 h="80">
                  <a:moveTo>
                    <a:pt x="39" y="40"/>
                  </a:moveTo>
                  <a:lnTo>
                    <a:pt x="39" y="40"/>
                  </a:lnTo>
                  <a:cubicBezTo>
                    <a:pt x="29" y="40"/>
                    <a:pt x="22" y="41"/>
                    <a:pt x="18" y="43"/>
                  </a:cubicBezTo>
                  <a:cubicBezTo>
                    <a:pt x="14" y="45"/>
                    <a:pt x="12" y="49"/>
                    <a:pt x="12" y="55"/>
                  </a:cubicBezTo>
                  <a:cubicBezTo>
                    <a:pt x="12" y="59"/>
                    <a:pt x="14" y="63"/>
                    <a:pt x="17" y="66"/>
                  </a:cubicBezTo>
                  <a:cubicBezTo>
                    <a:pt x="19" y="68"/>
                    <a:pt x="23" y="69"/>
                    <a:pt x="28" y="69"/>
                  </a:cubicBezTo>
                  <a:cubicBezTo>
                    <a:pt x="35" y="69"/>
                    <a:pt x="41" y="67"/>
                    <a:pt x="45" y="62"/>
                  </a:cubicBezTo>
                  <a:cubicBezTo>
                    <a:pt x="49" y="57"/>
                    <a:pt x="51" y="51"/>
                    <a:pt x="51" y="42"/>
                  </a:cubicBezTo>
                  <a:lnTo>
                    <a:pt x="51" y="40"/>
                  </a:lnTo>
                  <a:lnTo>
                    <a:pt x="39" y="40"/>
                  </a:lnTo>
                  <a:close/>
                  <a:moveTo>
                    <a:pt x="64" y="35"/>
                  </a:moveTo>
                  <a:lnTo>
                    <a:pt x="64" y="35"/>
                  </a:lnTo>
                  <a:lnTo>
                    <a:pt x="64" y="78"/>
                  </a:lnTo>
                  <a:lnTo>
                    <a:pt x="51" y="78"/>
                  </a:lnTo>
                  <a:lnTo>
                    <a:pt x="51" y="66"/>
                  </a:lnTo>
                  <a:cubicBezTo>
                    <a:pt x="49" y="71"/>
                    <a:pt x="45" y="74"/>
                    <a:pt x="41" y="77"/>
                  </a:cubicBezTo>
                  <a:cubicBezTo>
                    <a:pt x="37" y="79"/>
                    <a:pt x="31" y="80"/>
                    <a:pt x="25" y="80"/>
                  </a:cubicBezTo>
                  <a:cubicBezTo>
                    <a:pt x="17" y="80"/>
                    <a:pt x="11" y="78"/>
                    <a:pt x="7" y="73"/>
                  </a:cubicBezTo>
                  <a:cubicBezTo>
                    <a:pt x="2" y="69"/>
                    <a:pt x="0" y="63"/>
                    <a:pt x="0" y="56"/>
                  </a:cubicBezTo>
                  <a:cubicBezTo>
                    <a:pt x="0" y="47"/>
                    <a:pt x="3" y="41"/>
                    <a:pt x="8" y="36"/>
                  </a:cubicBezTo>
                  <a:cubicBezTo>
                    <a:pt x="14" y="32"/>
                    <a:pt x="23" y="30"/>
                    <a:pt x="34" y="30"/>
                  </a:cubicBezTo>
                  <a:lnTo>
                    <a:pt x="51" y="30"/>
                  </a:lnTo>
                  <a:lnTo>
                    <a:pt x="51" y="29"/>
                  </a:lnTo>
                  <a:cubicBezTo>
                    <a:pt x="51" y="23"/>
                    <a:pt x="50" y="19"/>
                    <a:pt x="46" y="15"/>
                  </a:cubicBezTo>
                  <a:cubicBezTo>
                    <a:pt x="42" y="12"/>
                    <a:pt x="37" y="11"/>
                    <a:pt x="30" y="11"/>
                  </a:cubicBezTo>
                  <a:cubicBezTo>
                    <a:pt x="25" y="11"/>
                    <a:pt x="21" y="11"/>
                    <a:pt x="17" y="12"/>
                  </a:cubicBezTo>
                  <a:cubicBezTo>
                    <a:pt x="13" y="13"/>
                    <a:pt x="9" y="15"/>
                    <a:pt x="5" y="17"/>
                  </a:cubicBezTo>
                  <a:lnTo>
                    <a:pt x="5" y="5"/>
                  </a:lnTo>
                  <a:cubicBezTo>
                    <a:pt x="10" y="4"/>
                    <a:pt x="14" y="2"/>
                    <a:pt x="19" y="1"/>
                  </a:cubicBezTo>
                  <a:cubicBezTo>
                    <a:pt x="23" y="1"/>
                    <a:pt x="27" y="0"/>
                    <a:pt x="31" y="0"/>
                  </a:cubicBezTo>
                  <a:cubicBezTo>
                    <a:pt x="42" y="0"/>
                    <a:pt x="50" y="3"/>
                    <a:pt x="56" y="9"/>
                  </a:cubicBezTo>
                  <a:cubicBezTo>
                    <a:pt x="61" y="14"/>
                    <a:pt x="64" y="23"/>
                    <a:pt x="64" y="35"/>
                  </a:cubicBezTo>
                  <a:lnTo>
                    <a:pt x="64" y="3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4" name="Freeform 40">
              <a:extLst>
                <a:ext uri="{FF2B5EF4-FFF2-40B4-BE49-F238E27FC236}">
                  <a16:creationId xmlns:a16="http://schemas.microsoft.com/office/drawing/2014/main" id="{1C196DEE-5A11-4DB6-A9CA-BB2FB3438147}"/>
                </a:ext>
              </a:extLst>
            </p:cNvPr>
            <p:cNvSpPr>
              <a:spLocks/>
            </p:cNvSpPr>
            <p:nvPr/>
          </p:nvSpPr>
          <p:spPr bwMode="auto">
            <a:xfrm>
              <a:off x="6758" y="3054"/>
              <a:ext cx="63" cy="113"/>
            </a:xfrm>
            <a:custGeom>
              <a:avLst/>
              <a:gdLst>
                <a:gd name="T0" fmla="*/ 44 w 44"/>
                <a:gd name="T1" fmla="*/ 14 h 78"/>
                <a:gd name="T2" fmla="*/ 44 w 44"/>
                <a:gd name="T3" fmla="*/ 14 h 78"/>
                <a:gd name="T4" fmla="*/ 40 w 44"/>
                <a:gd name="T5" fmla="*/ 12 h 78"/>
                <a:gd name="T6" fmla="*/ 34 w 44"/>
                <a:gd name="T7" fmla="*/ 11 h 78"/>
                <a:gd name="T8" fmla="*/ 18 w 44"/>
                <a:gd name="T9" fmla="*/ 18 h 78"/>
                <a:gd name="T10" fmla="*/ 12 w 44"/>
                <a:gd name="T11" fmla="*/ 38 h 78"/>
                <a:gd name="T12" fmla="*/ 12 w 44"/>
                <a:gd name="T13" fmla="*/ 78 h 78"/>
                <a:gd name="T14" fmla="*/ 0 w 44"/>
                <a:gd name="T15" fmla="*/ 78 h 78"/>
                <a:gd name="T16" fmla="*/ 0 w 44"/>
                <a:gd name="T17" fmla="*/ 2 h 78"/>
                <a:gd name="T18" fmla="*/ 12 w 44"/>
                <a:gd name="T19" fmla="*/ 2 h 78"/>
                <a:gd name="T20" fmla="*/ 12 w 44"/>
                <a:gd name="T21" fmla="*/ 14 h 78"/>
                <a:gd name="T22" fmla="*/ 22 w 44"/>
                <a:gd name="T23" fmla="*/ 3 h 78"/>
                <a:gd name="T24" fmla="*/ 38 w 44"/>
                <a:gd name="T25" fmla="*/ 0 h 78"/>
                <a:gd name="T26" fmla="*/ 41 w 44"/>
                <a:gd name="T27" fmla="*/ 0 h 78"/>
                <a:gd name="T28" fmla="*/ 44 w 44"/>
                <a:gd name="T29" fmla="*/ 1 h 78"/>
                <a:gd name="T30" fmla="*/ 44 w 44"/>
                <a:gd name="T31" fmla="*/ 1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8">
                  <a:moveTo>
                    <a:pt x="44" y="14"/>
                  </a:moveTo>
                  <a:lnTo>
                    <a:pt x="44" y="14"/>
                  </a:lnTo>
                  <a:cubicBezTo>
                    <a:pt x="43" y="13"/>
                    <a:pt x="41" y="12"/>
                    <a:pt x="40" y="12"/>
                  </a:cubicBezTo>
                  <a:cubicBezTo>
                    <a:pt x="38" y="11"/>
                    <a:pt x="36" y="11"/>
                    <a:pt x="34" y="11"/>
                  </a:cubicBezTo>
                  <a:cubicBezTo>
                    <a:pt x="27" y="11"/>
                    <a:pt x="22" y="13"/>
                    <a:pt x="18" y="18"/>
                  </a:cubicBezTo>
                  <a:cubicBezTo>
                    <a:pt x="14" y="23"/>
                    <a:pt x="12" y="29"/>
                    <a:pt x="12" y="38"/>
                  </a:cubicBezTo>
                  <a:lnTo>
                    <a:pt x="12" y="78"/>
                  </a:lnTo>
                  <a:lnTo>
                    <a:pt x="0" y="78"/>
                  </a:lnTo>
                  <a:lnTo>
                    <a:pt x="0" y="2"/>
                  </a:lnTo>
                  <a:lnTo>
                    <a:pt x="12" y="2"/>
                  </a:lnTo>
                  <a:lnTo>
                    <a:pt x="12" y="14"/>
                  </a:lnTo>
                  <a:cubicBezTo>
                    <a:pt x="15" y="9"/>
                    <a:pt x="18" y="6"/>
                    <a:pt x="22" y="3"/>
                  </a:cubicBezTo>
                  <a:cubicBezTo>
                    <a:pt x="27" y="1"/>
                    <a:pt x="32" y="0"/>
                    <a:pt x="38" y="0"/>
                  </a:cubicBezTo>
                  <a:cubicBezTo>
                    <a:pt x="39" y="0"/>
                    <a:pt x="40" y="0"/>
                    <a:pt x="41" y="0"/>
                  </a:cubicBezTo>
                  <a:cubicBezTo>
                    <a:pt x="42" y="0"/>
                    <a:pt x="43" y="1"/>
                    <a:pt x="44" y="1"/>
                  </a:cubicBezTo>
                  <a:lnTo>
                    <a:pt x="44" y="1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5" name="Freeform 41">
              <a:extLst>
                <a:ext uri="{FF2B5EF4-FFF2-40B4-BE49-F238E27FC236}">
                  <a16:creationId xmlns:a16="http://schemas.microsoft.com/office/drawing/2014/main" id="{0F603301-4CFD-4E21-821A-1F50C8BD4AB1}"/>
                </a:ext>
              </a:extLst>
            </p:cNvPr>
            <p:cNvSpPr>
              <a:spLocks/>
            </p:cNvSpPr>
            <p:nvPr/>
          </p:nvSpPr>
          <p:spPr bwMode="auto">
            <a:xfrm>
              <a:off x="6833" y="3054"/>
              <a:ext cx="83" cy="116"/>
            </a:xfrm>
            <a:custGeom>
              <a:avLst/>
              <a:gdLst>
                <a:gd name="T0" fmla="*/ 54 w 58"/>
                <a:gd name="T1" fmla="*/ 4 h 80"/>
                <a:gd name="T2" fmla="*/ 54 w 58"/>
                <a:gd name="T3" fmla="*/ 4 h 80"/>
                <a:gd name="T4" fmla="*/ 54 w 58"/>
                <a:gd name="T5" fmla="*/ 16 h 80"/>
                <a:gd name="T6" fmla="*/ 43 w 58"/>
                <a:gd name="T7" fmla="*/ 12 h 80"/>
                <a:gd name="T8" fmla="*/ 31 w 58"/>
                <a:gd name="T9" fmla="*/ 11 h 80"/>
                <a:gd name="T10" fmla="*/ 17 w 58"/>
                <a:gd name="T11" fmla="*/ 13 h 80"/>
                <a:gd name="T12" fmla="*/ 13 w 58"/>
                <a:gd name="T13" fmla="*/ 22 h 80"/>
                <a:gd name="T14" fmla="*/ 16 w 58"/>
                <a:gd name="T15" fmla="*/ 29 h 80"/>
                <a:gd name="T16" fmla="*/ 29 w 58"/>
                <a:gd name="T17" fmla="*/ 33 h 80"/>
                <a:gd name="T18" fmla="*/ 34 w 58"/>
                <a:gd name="T19" fmla="*/ 34 h 80"/>
                <a:gd name="T20" fmla="*/ 53 w 58"/>
                <a:gd name="T21" fmla="*/ 42 h 80"/>
                <a:gd name="T22" fmla="*/ 58 w 58"/>
                <a:gd name="T23" fmla="*/ 57 h 80"/>
                <a:gd name="T24" fmla="*/ 50 w 58"/>
                <a:gd name="T25" fmla="*/ 74 h 80"/>
                <a:gd name="T26" fmla="*/ 27 w 58"/>
                <a:gd name="T27" fmla="*/ 80 h 80"/>
                <a:gd name="T28" fmla="*/ 14 w 58"/>
                <a:gd name="T29" fmla="*/ 79 h 80"/>
                <a:gd name="T30" fmla="*/ 0 w 58"/>
                <a:gd name="T31" fmla="*/ 75 h 80"/>
                <a:gd name="T32" fmla="*/ 0 w 58"/>
                <a:gd name="T33" fmla="*/ 62 h 80"/>
                <a:gd name="T34" fmla="*/ 14 w 58"/>
                <a:gd name="T35" fmla="*/ 68 h 80"/>
                <a:gd name="T36" fmla="*/ 27 w 58"/>
                <a:gd name="T37" fmla="*/ 69 h 80"/>
                <a:gd name="T38" fmla="*/ 41 w 58"/>
                <a:gd name="T39" fmla="*/ 66 h 80"/>
                <a:gd name="T40" fmla="*/ 45 w 58"/>
                <a:gd name="T41" fmla="*/ 58 h 80"/>
                <a:gd name="T42" fmla="*/ 42 w 58"/>
                <a:gd name="T43" fmla="*/ 50 h 80"/>
                <a:gd name="T44" fmla="*/ 27 w 58"/>
                <a:gd name="T45" fmla="*/ 45 h 80"/>
                <a:gd name="T46" fmla="*/ 23 w 58"/>
                <a:gd name="T47" fmla="*/ 44 h 80"/>
                <a:gd name="T48" fmla="*/ 6 w 58"/>
                <a:gd name="T49" fmla="*/ 36 h 80"/>
                <a:gd name="T50" fmla="*/ 1 w 58"/>
                <a:gd name="T51" fmla="*/ 22 h 80"/>
                <a:gd name="T52" fmla="*/ 8 w 58"/>
                <a:gd name="T53" fmla="*/ 6 h 80"/>
                <a:gd name="T54" fmla="*/ 30 w 58"/>
                <a:gd name="T55" fmla="*/ 0 h 80"/>
                <a:gd name="T56" fmla="*/ 43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1" y="14"/>
                    <a:pt x="47" y="13"/>
                    <a:pt x="43" y="12"/>
                  </a:cubicBezTo>
                  <a:cubicBezTo>
                    <a:pt x="39" y="11"/>
                    <a:pt x="35" y="11"/>
                    <a:pt x="31" y="11"/>
                  </a:cubicBezTo>
                  <a:cubicBezTo>
                    <a:pt x="25" y="11"/>
                    <a:pt x="20" y="11"/>
                    <a:pt x="17" y="13"/>
                  </a:cubicBezTo>
                  <a:cubicBezTo>
                    <a:pt x="14" y="15"/>
                    <a:pt x="13" y="18"/>
                    <a:pt x="13" y="22"/>
                  </a:cubicBezTo>
                  <a:cubicBezTo>
                    <a:pt x="13" y="25"/>
                    <a:pt x="14" y="27"/>
                    <a:pt x="16" y="29"/>
                  </a:cubicBezTo>
                  <a:cubicBezTo>
                    <a:pt x="18" y="30"/>
                    <a:pt x="23" y="32"/>
                    <a:pt x="29" y="33"/>
                  </a:cubicBezTo>
                  <a:lnTo>
                    <a:pt x="34" y="34"/>
                  </a:lnTo>
                  <a:cubicBezTo>
                    <a:pt x="43" y="36"/>
                    <a:pt x="49" y="39"/>
                    <a:pt x="53" y="42"/>
                  </a:cubicBezTo>
                  <a:cubicBezTo>
                    <a:pt x="56" y="46"/>
                    <a:pt x="58" y="51"/>
                    <a:pt x="58" y="57"/>
                  </a:cubicBezTo>
                  <a:cubicBezTo>
                    <a:pt x="58" y="64"/>
                    <a:pt x="55" y="70"/>
                    <a:pt x="50" y="74"/>
                  </a:cubicBezTo>
                  <a:cubicBezTo>
                    <a:pt x="44" y="78"/>
                    <a:pt x="37" y="80"/>
                    <a:pt x="27" y="80"/>
                  </a:cubicBezTo>
                  <a:cubicBezTo>
                    <a:pt x="23" y="80"/>
                    <a:pt x="18" y="79"/>
                    <a:pt x="14" y="79"/>
                  </a:cubicBezTo>
                  <a:cubicBezTo>
                    <a:pt x="10" y="78"/>
                    <a:pt x="5" y="77"/>
                    <a:pt x="0" y="75"/>
                  </a:cubicBezTo>
                  <a:lnTo>
                    <a:pt x="0" y="62"/>
                  </a:lnTo>
                  <a:cubicBezTo>
                    <a:pt x="5" y="65"/>
                    <a:pt x="9" y="66"/>
                    <a:pt x="14" y="68"/>
                  </a:cubicBezTo>
                  <a:cubicBezTo>
                    <a:pt x="18" y="69"/>
                    <a:pt x="23" y="69"/>
                    <a:pt x="27" y="69"/>
                  </a:cubicBezTo>
                  <a:cubicBezTo>
                    <a:pt x="33" y="69"/>
                    <a:pt x="37" y="68"/>
                    <a:pt x="41" y="66"/>
                  </a:cubicBezTo>
                  <a:cubicBezTo>
                    <a:pt x="44" y="64"/>
                    <a:pt x="45" y="62"/>
                    <a:pt x="45" y="58"/>
                  </a:cubicBezTo>
                  <a:cubicBezTo>
                    <a:pt x="45" y="55"/>
                    <a:pt x="44" y="52"/>
                    <a:pt x="42" y="50"/>
                  </a:cubicBezTo>
                  <a:cubicBezTo>
                    <a:pt x="40" y="48"/>
                    <a:pt x="35" y="47"/>
                    <a:pt x="27" y="45"/>
                  </a:cubicBezTo>
                  <a:lnTo>
                    <a:pt x="23" y="44"/>
                  </a:lnTo>
                  <a:cubicBezTo>
                    <a:pt x="15" y="42"/>
                    <a:pt x="9" y="40"/>
                    <a:pt x="6" y="36"/>
                  </a:cubicBezTo>
                  <a:cubicBezTo>
                    <a:pt x="2" y="33"/>
                    <a:pt x="1" y="28"/>
                    <a:pt x="1" y="22"/>
                  </a:cubicBezTo>
                  <a:cubicBezTo>
                    <a:pt x="1" y="15"/>
                    <a:pt x="3" y="10"/>
                    <a:pt x="8" y="6"/>
                  </a:cubicBezTo>
                  <a:cubicBezTo>
                    <a:pt x="13" y="2"/>
                    <a:pt x="21" y="0"/>
                    <a:pt x="30" y="0"/>
                  </a:cubicBezTo>
                  <a:cubicBezTo>
                    <a:pt x="34" y="0"/>
                    <a:pt x="39" y="0"/>
                    <a:pt x="43" y="1"/>
                  </a:cubicBezTo>
                  <a:cubicBezTo>
                    <a:pt x="47" y="2"/>
                    <a:pt x="51" y="3"/>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6" name="Freeform 42">
              <a:extLst>
                <a:ext uri="{FF2B5EF4-FFF2-40B4-BE49-F238E27FC236}">
                  <a16:creationId xmlns:a16="http://schemas.microsoft.com/office/drawing/2014/main" id="{5666237D-FE94-47BD-908C-77DA14FE38EC}"/>
                </a:ext>
              </a:extLst>
            </p:cNvPr>
            <p:cNvSpPr>
              <a:spLocks noEditPoints="1"/>
            </p:cNvSpPr>
            <p:nvPr/>
          </p:nvSpPr>
          <p:spPr bwMode="auto">
            <a:xfrm>
              <a:off x="6937" y="3054"/>
              <a:ext cx="101" cy="116"/>
            </a:xfrm>
            <a:custGeom>
              <a:avLst/>
              <a:gdLst>
                <a:gd name="T0" fmla="*/ 70 w 70"/>
                <a:gd name="T1" fmla="*/ 37 h 80"/>
                <a:gd name="T2" fmla="*/ 70 w 70"/>
                <a:gd name="T3" fmla="*/ 37 h 80"/>
                <a:gd name="T4" fmla="*/ 70 w 70"/>
                <a:gd name="T5" fmla="*/ 43 h 80"/>
                <a:gd name="T6" fmla="*/ 13 w 70"/>
                <a:gd name="T7" fmla="*/ 43 h 80"/>
                <a:gd name="T8" fmla="*/ 21 w 70"/>
                <a:gd name="T9" fmla="*/ 63 h 80"/>
                <a:gd name="T10" fmla="*/ 40 w 70"/>
                <a:gd name="T11" fmla="*/ 69 h 80"/>
                <a:gd name="T12" fmla="*/ 54 w 70"/>
                <a:gd name="T13" fmla="*/ 68 h 80"/>
                <a:gd name="T14" fmla="*/ 68 w 70"/>
                <a:gd name="T15" fmla="*/ 62 h 80"/>
                <a:gd name="T16" fmla="*/ 68 w 70"/>
                <a:gd name="T17" fmla="*/ 74 h 80"/>
                <a:gd name="T18" fmla="*/ 54 w 70"/>
                <a:gd name="T19" fmla="*/ 78 h 80"/>
                <a:gd name="T20" fmla="*/ 39 w 70"/>
                <a:gd name="T21" fmla="*/ 80 h 80"/>
                <a:gd name="T22" fmla="*/ 11 w 70"/>
                <a:gd name="T23" fmla="*/ 69 h 80"/>
                <a:gd name="T24" fmla="*/ 0 w 70"/>
                <a:gd name="T25" fmla="*/ 41 h 80"/>
                <a:gd name="T26" fmla="*/ 10 w 70"/>
                <a:gd name="T27" fmla="*/ 11 h 80"/>
                <a:gd name="T28" fmla="*/ 37 w 70"/>
                <a:gd name="T29" fmla="*/ 0 h 80"/>
                <a:gd name="T30" fmla="*/ 62 w 70"/>
                <a:gd name="T31" fmla="*/ 10 h 80"/>
                <a:gd name="T32" fmla="*/ 70 w 70"/>
                <a:gd name="T33" fmla="*/ 37 h 80"/>
                <a:gd name="T34" fmla="*/ 70 w 70"/>
                <a:gd name="T35" fmla="*/ 37 h 80"/>
                <a:gd name="T36" fmla="*/ 58 w 70"/>
                <a:gd name="T37" fmla="*/ 33 h 80"/>
                <a:gd name="T38" fmla="*/ 58 w 70"/>
                <a:gd name="T39" fmla="*/ 33 h 80"/>
                <a:gd name="T40" fmla="*/ 52 w 70"/>
                <a:gd name="T41" fmla="*/ 17 h 80"/>
                <a:gd name="T42" fmla="*/ 37 w 70"/>
                <a:gd name="T43" fmla="*/ 11 h 80"/>
                <a:gd name="T44" fmla="*/ 21 w 70"/>
                <a:gd name="T45" fmla="*/ 17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4" y="51"/>
                    <a:pt x="16" y="58"/>
                    <a:pt x="21" y="63"/>
                  </a:cubicBezTo>
                  <a:cubicBezTo>
                    <a:pt x="25" y="67"/>
                    <a:pt x="32" y="69"/>
                    <a:pt x="40" y="69"/>
                  </a:cubicBezTo>
                  <a:cubicBezTo>
                    <a:pt x="45" y="69"/>
                    <a:pt x="50" y="69"/>
                    <a:pt x="54" y="68"/>
                  </a:cubicBezTo>
                  <a:cubicBezTo>
                    <a:pt x="59" y="66"/>
                    <a:pt x="63" y="65"/>
                    <a:pt x="68" y="62"/>
                  </a:cubicBezTo>
                  <a:lnTo>
                    <a:pt x="68" y="74"/>
                  </a:lnTo>
                  <a:cubicBezTo>
                    <a:pt x="63" y="76"/>
                    <a:pt x="58" y="77"/>
                    <a:pt x="54" y="78"/>
                  </a:cubicBezTo>
                  <a:cubicBezTo>
                    <a:pt x="49" y="79"/>
                    <a:pt x="44" y="80"/>
                    <a:pt x="39" y="80"/>
                  </a:cubicBezTo>
                  <a:cubicBezTo>
                    <a:pt x="27" y="80"/>
                    <a:pt x="18" y="76"/>
                    <a:pt x="11" y="69"/>
                  </a:cubicBezTo>
                  <a:cubicBezTo>
                    <a:pt x="4" y="62"/>
                    <a:pt x="0" y="53"/>
                    <a:pt x="0" y="41"/>
                  </a:cubicBezTo>
                  <a:cubicBezTo>
                    <a:pt x="0" y="28"/>
                    <a:pt x="3" y="18"/>
                    <a:pt x="10" y="11"/>
                  </a:cubicBezTo>
                  <a:cubicBezTo>
                    <a:pt x="17" y="4"/>
                    <a:pt x="26" y="0"/>
                    <a:pt x="37" y="0"/>
                  </a:cubicBezTo>
                  <a:cubicBezTo>
                    <a:pt x="48" y="0"/>
                    <a:pt x="56" y="3"/>
                    <a:pt x="62" y="10"/>
                  </a:cubicBezTo>
                  <a:cubicBezTo>
                    <a:pt x="68" y="17"/>
                    <a:pt x="70" y="25"/>
                    <a:pt x="70" y="37"/>
                  </a:cubicBezTo>
                  <a:lnTo>
                    <a:pt x="70" y="37"/>
                  </a:lnTo>
                  <a:close/>
                  <a:moveTo>
                    <a:pt x="58" y="33"/>
                  </a:moveTo>
                  <a:lnTo>
                    <a:pt x="58" y="33"/>
                  </a:lnTo>
                  <a:cubicBezTo>
                    <a:pt x="58" y="26"/>
                    <a:pt x="56" y="21"/>
                    <a:pt x="52" y="17"/>
                  </a:cubicBezTo>
                  <a:cubicBezTo>
                    <a:pt x="49" y="13"/>
                    <a:pt x="44" y="11"/>
                    <a:pt x="37" y="11"/>
                  </a:cubicBezTo>
                  <a:cubicBezTo>
                    <a:pt x="30" y="11"/>
                    <a:pt x="25" y="13"/>
                    <a:pt x="21" y="17"/>
                  </a:cubicBezTo>
                  <a:cubicBezTo>
                    <a:pt x="17"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7" name="Freeform 43">
              <a:extLst>
                <a:ext uri="{FF2B5EF4-FFF2-40B4-BE49-F238E27FC236}">
                  <a16:creationId xmlns:a16="http://schemas.microsoft.com/office/drawing/2014/main" id="{41B5F123-2CAD-41A6-B000-5597BC6656C4}"/>
                </a:ext>
              </a:extLst>
            </p:cNvPr>
            <p:cNvSpPr>
              <a:spLocks/>
            </p:cNvSpPr>
            <p:nvPr/>
          </p:nvSpPr>
          <p:spPr bwMode="auto">
            <a:xfrm>
              <a:off x="7068" y="3054"/>
              <a:ext cx="64" cy="113"/>
            </a:xfrm>
            <a:custGeom>
              <a:avLst/>
              <a:gdLst>
                <a:gd name="T0" fmla="*/ 45 w 45"/>
                <a:gd name="T1" fmla="*/ 14 h 78"/>
                <a:gd name="T2" fmla="*/ 45 w 45"/>
                <a:gd name="T3" fmla="*/ 14 h 78"/>
                <a:gd name="T4" fmla="*/ 40 w 45"/>
                <a:gd name="T5" fmla="*/ 12 h 78"/>
                <a:gd name="T6" fmla="*/ 35 w 45"/>
                <a:gd name="T7" fmla="*/ 11 h 78"/>
                <a:gd name="T8" fmla="*/ 18 w 45"/>
                <a:gd name="T9" fmla="*/ 18 h 78"/>
                <a:gd name="T10" fmla="*/ 13 w 45"/>
                <a:gd name="T11" fmla="*/ 38 h 78"/>
                <a:gd name="T12" fmla="*/ 13 w 45"/>
                <a:gd name="T13" fmla="*/ 78 h 78"/>
                <a:gd name="T14" fmla="*/ 0 w 45"/>
                <a:gd name="T15" fmla="*/ 78 h 78"/>
                <a:gd name="T16" fmla="*/ 0 w 45"/>
                <a:gd name="T17" fmla="*/ 2 h 78"/>
                <a:gd name="T18" fmla="*/ 13 w 45"/>
                <a:gd name="T19" fmla="*/ 2 h 78"/>
                <a:gd name="T20" fmla="*/ 13 w 45"/>
                <a:gd name="T21" fmla="*/ 14 h 78"/>
                <a:gd name="T22" fmla="*/ 23 w 45"/>
                <a:gd name="T23" fmla="*/ 3 h 78"/>
                <a:gd name="T24" fmla="*/ 38 w 45"/>
                <a:gd name="T25" fmla="*/ 0 h 78"/>
                <a:gd name="T26" fmla="*/ 41 w 45"/>
                <a:gd name="T27" fmla="*/ 0 h 78"/>
                <a:gd name="T28" fmla="*/ 45 w 45"/>
                <a:gd name="T29" fmla="*/ 1 h 78"/>
                <a:gd name="T30" fmla="*/ 45 w 45"/>
                <a:gd name="T31" fmla="*/ 1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8">
                  <a:moveTo>
                    <a:pt x="45" y="14"/>
                  </a:moveTo>
                  <a:lnTo>
                    <a:pt x="45" y="14"/>
                  </a:lnTo>
                  <a:cubicBezTo>
                    <a:pt x="43" y="13"/>
                    <a:pt x="42" y="12"/>
                    <a:pt x="40" y="12"/>
                  </a:cubicBezTo>
                  <a:cubicBezTo>
                    <a:pt x="38" y="11"/>
                    <a:pt x="37" y="11"/>
                    <a:pt x="35" y="11"/>
                  </a:cubicBezTo>
                  <a:cubicBezTo>
                    <a:pt x="28" y="11"/>
                    <a:pt x="22" y="13"/>
                    <a:pt x="18" y="18"/>
                  </a:cubicBezTo>
                  <a:cubicBezTo>
                    <a:pt x="15" y="23"/>
                    <a:pt x="13" y="29"/>
                    <a:pt x="13" y="38"/>
                  </a:cubicBezTo>
                  <a:lnTo>
                    <a:pt x="13" y="78"/>
                  </a:lnTo>
                  <a:lnTo>
                    <a:pt x="0" y="78"/>
                  </a:lnTo>
                  <a:lnTo>
                    <a:pt x="0" y="2"/>
                  </a:lnTo>
                  <a:lnTo>
                    <a:pt x="13" y="2"/>
                  </a:lnTo>
                  <a:lnTo>
                    <a:pt x="13" y="14"/>
                  </a:lnTo>
                  <a:cubicBezTo>
                    <a:pt x="15" y="9"/>
                    <a:pt x="19" y="6"/>
                    <a:pt x="23" y="3"/>
                  </a:cubicBezTo>
                  <a:cubicBezTo>
                    <a:pt x="27" y="1"/>
                    <a:pt x="32" y="0"/>
                    <a:pt x="38" y="0"/>
                  </a:cubicBezTo>
                  <a:cubicBezTo>
                    <a:pt x="39" y="0"/>
                    <a:pt x="40" y="0"/>
                    <a:pt x="41" y="0"/>
                  </a:cubicBezTo>
                  <a:cubicBezTo>
                    <a:pt x="42" y="0"/>
                    <a:pt x="43" y="1"/>
                    <a:pt x="45" y="1"/>
                  </a:cubicBezTo>
                  <a:lnTo>
                    <a:pt x="45" y="1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48" name="Freeform 44">
              <a:extLst>
                <a:ext uri="{FF2B5EF4-FFF2-40B4-BE49-F238E27FC236}">
                  <a16:creationId xmlns:a16="http://schemas.microsoft.com/office/drawing/2014/main" id="{681447E7-0BF1-42A2-9D7F-AC195BC4F70B}"/>
                </a:ext>
              </a:extLst>
            </p:cNvPr>
            <p:cNvSpPr>
              <a:spLocks/>
            </p:cNvSpPr>
            <p:nvPr/>
          </p:nvSpPr>
          <p:spPr bwMode="auto">
            <a:xfrm>
              <a:off x="5009" y="2650"/>
              <a:ext cx="976" cy="655"/>
            </a:xfrm>
            <a:custGeom>
              <a:avLst/>
              <a:gdLst>
                <a:gd name="T0" fmla="*/ 0 w 681"/>
                <a:gd name="T1" fmla="*/ 0 h 454"/>
                <a:gd name="T2" fmla="*/ 0 w 681"/>
                <a:gd name="T3" fmla="*/ 0 h 454"/>
                <a:gd name="T4" fmla="*/ 681 w 681"/>
                <a:gd name="T5" fmla="*/ 0 h 454"/>
                <a:gd name="T6" fmla="*/ 681 w 681"/>
                <a:gd name="T7" fmla="*/ 454 h 454"/>
                <a:gd name="T8" fmla="*/ 0 w 681"/>
                <a:gd name="T9" fmla="*/ 454 h 454"/>
                <a:gd name="T10" fmla="*/ 0 w 681"/>
                <a:gd name="T11" fmla="*/ 0 h 454"/>
              </a:gdLst>
              <a:ahLst/>
              <a:cxnLst>
                <a:cxn ang="0">
                  <a:pos x="T0" y="T1"/>
                </a:cxn>
                <a:cxn ang="0">
                  <a:pos x="T2" y="T3"/>
                </a:cxn>
                <a:cxn ang="0">
                  <a:pos x="T4" y="T5"/>
                </a:cxn>
                <a:cxn ang="0">
                  <a:pos x="T6" y="T7"/>
                </a:cxn>
                <a:cxn ang="0">
                  <a:pos x="T8" y="T9"/>
                </a:cxn>
                <a:cxn ang="0">
                  <a:pos x="T10" y="T11"/>
                </a:cxn>
              </a:cxnLst>
              <a:rect l="0" t="0" r="r" b="b"/>
              <a:pathLst>
                <a:path w="681" h="454">
                  <a:moveTo>
                    <a:pt x="0" y="0"/>
                  </a:moveTo>
                  <a:lnTo>
                    <a:pt x="0" y="0"/>
                  </a:lnTo>
                  <a:lnTo>
                    <a:pt x="681" y="0"/>
                  </a:lnTo>
                  <a:lnTo>
                    <a:pt x="681" y="454"/>
                  </a:lnTo>
                  <a:lnTo>
                    <a:pt x="0" y="454"/>
                  </a:lnTo>
                  <a:lnTo>
                    <a:pt x="0" y="0"/>
                  </a:lnTo>
                  <a:close/>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49" name="Freeform 45">
              <a:extLst>
                <a:ext uri="{FF2B5EF4-FFF2-40B4-BE49-F238E27FC236}">
                  <a16:creationId xmlns:a16="http://schemas.microsoft.com/office/drawing/2014/main" id="{F6A2C138-7EEE-4431-9EB3-2F58E8386AC0}"/>
                </a:ext>
              </a:extLst>
            </p:cNvPr>
            <p:cNvSpPr>
              <a:spLocks/>
            </p:cNvSpPr>
            <p:nvPr/>
          </p:nvSpPr>
          <p:spPr bwMode="auto">
            <a:xfrm>
              <a:off x="5181" y="2767"/>
              <a:ext cx="93" cy="147"/>
            </a:xfrm>
            <a:custGeom>
              <a:avLst/>
              <a:gdLst>
                <a:gd name="T0" fmla="*/ 0 w 65"/>
                <a:gd name="T1" fmla="*/ 0 h 102"/>
                <a:gd name="T2" fmla="*/ 0 w 65"/>
                <a:gd name="T3" fmla="*/ 0 h 102"/>
                <a:gd name="T4" fmla="*/ 64 w 65"/>
                <a:gd name="T5" fmla="*/ 0 h 102"/>
                <a:gd name="T6" fmla="*/ 64 w 65"/>
                <a:gd name="T7" fmla="*/ 11 h 102"/>
                <a:gd name="T8" fmla="*/ 13 w 65"/>
                <a:gd name="T9" fmla="*/ 11 h 102"/>
                <a:gd name="T10" fmla="*/ 13 w 65"/>
                <a:gd name="T11" fmla="*/ 42 h 102"/>
                <a:gd name="T12" fmla="*/ 62 w 65"/>
                <a:gd name="T13" fmla="*/ 42 h 102"/>
                <a:gd name="T14" fmla="*/ 62 w 65"/>
                <a:gd name="T15" fmla="*/ 53 h 102"/>
                <a:gd name="T16" fmla="*/ 13 w 65"/>
                <a:gd name="T17" fmla="*/ 53 h 102"/>
                <a:gd name="T18" fmla="*/ 13 w 65"/>
                <a:gd name="T19" fmla="*/ 90 h 102"/>
                <a:gd name="T20" fmla="*/ 65 w 65"/>
                <a:gd name="T21" fmla="*/ 90 h 102"/>
                <a:gd name="T22" fmla="*/ 65 w 65"/>
                <a:gd name="T23" fmla="*/ 102 h 102"/>
                <a:gd name="T24" fmla="*/ 0 w 65"/>
                <a:gd name="T25" fmla="*/ 102 h 102"/>
                <a:gd name="T26" fmla="*/ 0 w 65"/>
                <a:gd name="T2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102">
                  <a:moveTo>
                    <a:pt x="0" y="0"/>
                  </a:moveTo>
                  <a:lnTo>
                    <a:pt x="0" y="0"/>
                  </a:lnTo>
                  <a:lnTo>
                    <a:pt x="64" y="0"/>
                  </a:lnTo>
                  <a:lnTo>
                    <a:pt x="64" y="11"/>
                  </a:lnTo>
                  <a:lnTo>
                    <a:pt x="13" y="11"/>
                  </a:lnTo>
                  <a:lnTo>
                    <a:pt x="13" y="42"/>
                  </a:lnTo>
                  <a:lnTo>
                    <a:pt x="62" y="42"/>
                  </a:lnTo>
                  <a:lnTo>
                    <a:pt x="62" y="53"/>
                  </a:lnTo>
                  <a:lnTo>
                    <a:pt x="13" y="53"/>
                  </a:lnTo>
                  <a:lnTo>
                    <a:pt x="13" y="90"/>
                  </a:lnTo>
                  <a:lnTo>
                    <a:pt x="65" y="90"/>
                  </a:lnTo>
                  <a:lnTo>
                    <a:pt x="65"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0" name="Freeform 46">
              <a:extLst>
                <a:ext uri="{FF2B5EF4-FFF2-40B4-BE49-F238E27FC236}">
                  <a16:creationId xmlns:a16="http://schemas.microsoft.com/office/drawing/2014/main" id="{28F21A7A-7BF9-492F-80E8-91EED991C531}"/>
                </a:ext>
              </a:extLst>
            </p:cNvPr>
            <p:cNvSpPr>
              <a:spLocks noEditPoints="1"/>
            </p:cNvSpPr>
            <p:nvPr/>
          </p:nvSpPr>
          <p:spPr bwMode="auto">
            <a:xfrm>
              <a:off x="5298" y="2800"/>
              <a:ext cx="98" cy="156"/>
            </a:xfrm>
            <a:custGeom>
              <a:avLst/>
              <a:gdLst>
                <a:gd name="T0" fmla="*/ 56 w 68"/>
                <a:gd name="T1" fmla="*/ 40 h 108"/>
                <a:gd name="T2" fmla="*/ 56 w 68"/>
                <a:gd name="T3" fmla="*/ 40 h 108"/>
                <a:gd name="T4" fmla="*/ 50 w 68"/>
                <a:gd name="T5" fmla="*/ 19 h 108"/>
                <a:gd name="T6" fmla="*/ 34 w 68"/>
                <a:gd name="T7" fmla="*/ 11 h 108"/>
                <a:gd name="T8" fmla="*/ 18 w 68"/>
                <a:gd name="T9" fmla="*/ 19 h 108"/>
                <a:gd name="T10" fmla="*/ 13 w 68"/>
                <a:gd name="T11" fmla="*/ 40 h 108"/>
                <a:gd name="T12" fmla="*/ 18 w 68"/>
                <a:gd name="T13" fmla="*/ 61 h 108"/>
                <a:gd name="T14" fmla="*/ 34 w 68"/>
                <a:gd name="T15" fmla="*/ 68 h 108"/>
                <a:gd name="T16" fmla="*/ 50 w 68"/>
                <a:gd name="T17" fmla="*/ 61 h 108"/>
                <a:gd name="T18" fmla="*/ 56 w 68"/>
                <a:gd name="T19" fmla="*/ 40 h 108"/>
                <a:gd name="T20" fmla="*/ 56 w 68"/>
                <a:gd name="T21" fmla="*/ 40 h 108"/>
                <a:gd name="T22" fmla="*/ 68 w 68"/>
                <a:gd name="T23" fmla="*/ 69 h 108"/>
                <a:gd name="T24" fmla="*/ 68 w 68"/>
                <a:gd name="T25" fmla="*/ 69 h 108"/>
                <a:gd name="T26" fmla="*/ 59 w 68"/>
                <a:gd name="T27" fmla="*/ 98 h 108"/>
                <a:gd name="T28" fmla="*/ 33 w 68"/>
                <a:gd name="T29" fmla="*/ 108 h 108"/>
                <a:gd name="T30" fmla="*/ 20 w 68"/>
                <a:gd name="T31" fmla="*/ 107 h 108"/>
                <a:gd name="T32" fmla="*/ 9 w 68"/>
                <a:gd name="T33" fmla="*/ 104 h 108"/>
                <a:gd name="T34" fmla="*/ 9 w 68"/>
                <a:gd name="T35" fmla="*/ 92 h 108"/>
                <a:gd name="T36" fmla="*/ 20 w 68"/>
                <a:gd name="T37" fmla="*/ 96 h 108"/>
                <a:gd name="T38" fmla="*/ 31 w 68"/>
                <a:gd name="T39" fmla="*/ 98 h 108"/>
                <a:gd name="T40" fmla="*/ 49 w 68"/>
                <a:gd name="T41" fmla="*/ 91 h 108"/>
                <a:gd name="T42" fmla="*/ 56 w 68"/>
                <a:gd name="T43" fmla="*/ 72 h 108"/>
                <a:gd name="T44" fmla="*/ 56 w 68"/>
                <a:gd name="T45" fmla="*/ 65 h 108"/>
                <a:gd name="T46" fmla="*/ 46 w 68"/>
                <a:gd name="T47" fmla="*/ 76 h 108"/>
                <a:gd name="T48" fmla="*/ 31 w 68"/>
                <a:gd name="T49" fmla="*/ 79 h 108"/>
                <a:gd name="T50" fmla="*/ 8 w 68"/>
                <a:gd name="T51" fmla="*/ 68 h 108"/>
                <a:gd name="T52" fmla="*/ 0 w 68"/>
                <a:gd name="T53" fmla="*/ 40 h 108"/>
                <a:gd name="T54" fmla="*/ 8 w 68"/>
                <a:gd name="T55" fmla="*/ 11 h 108"/>
                <a:gd name="T56" fmla="*/ 31 w 68"/>
                <a:gd name="T57" fmla="*/ 0 h 108"/>
                <a:gd name="T58" fmla="*/ 46 w 68"/>
                <a:gd name="T59" fmla="*/ 4 h 108"/>
                <a:gd name="T60" fmla="*/ 56 w 68"/>
                <a:gd name="T61" fmla="*/ 14 h 108"/>
                <a:gd name="T62" fmla="*/ 56 w 68"/>
                <a:gd name="T63" fmla="*/ 2 h 108"/>
                <a:gd name="T64" fmla="*/ 68 w 68"/>
                <a:gd name="T65" fmla="*/ 2 h 108"/>
                <a:gd name="T66" fmla="*/ 68 w 68"/>
                <a:gd name="T67" fmla="*/ 6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8">
                  <a:moveTo>
                    <a:pt x="56" y="40"/>
                  </a:moveTo>
                  <a:lnTo>
                    <a:pt x="56" y="40"/>
                  </a:lnTo>
                  <a:cubicBezTo>
                    <a:pt x="56" y="31"/>
                    <a:pt x="54" y="24"/>
                    <a:pt x="50" y="19"/>
                  </a:cubicBezTo>
                  <a:cubicBezTo>
                    <a:pt x="46" y="14"/>
                    <a:pt x="41" y="11"/>
                    <a:pt x="34" y="11"/>
                  </a:cubicBezTo>
                  <a:cubicBezTo>
                    <a:pt x="27" y="11"/>
                    <a:pt x="22" y="14"/>
                    <a:pt x="18" y="19"/>
                  </a:cubicBezTo>
                  <a:cubicBezTo>
                    <a:pt x="15" y="24"/>
                    <a:pt x="13" y="31"/>
                    <a:pt x="13" y="40"/>
                  </a:cubicBezTo>
                  <a:cubicBezTo>
                    <a:pt x="13" y="49"/>
                    <a:pt x="15" y="56"/>
                    <a:pt x="18" y="61"/>
                  </a:cubicBezTo>
                  <a:cubicBezTo>
                    <a:pt x="22" y="66"/>
                    <a:pt x="27" y="68"/>
                    <a:pt x="34" y="68"/>
                  </a:cubicBezTo>
                  <a:cubicBezTo>
                    <a:pt x="41" y="68"/>
                    <a:pt x="46" y="66"/>
                    <a:pt x="50" y="61"/>
                  </a:cubicBezTo>
                  <a:cubicBezTo>
                    <a:pt x="54" y="56"/>
                    <a:pt x="56" y="49"/>
                    <a:pt x="56" y="40"/>
                  </a:cubicBezTo>
                  <a:lnTo>
                    <a:pt x="56" y="40"/>
                  </a:lnTo>
                  <a:close/>
                  <a:moveTo>
                    <a:pt x="68" y="69"/>
                  </a:moveTo>
                  <a:lnTo>
                    <a:pt x="68" y="69"/>
                  </a:lnTo>
                  <a:cubicBezTo>
                    <a:pt x="68" y="82"/>
                    <a:pt x="65" y="92"/>
                    <a:pt x="59" y="98"/>
                  </a:cubicBezTo>
                  <a:cubicBezTo>
                    <a:pt x="54" y="105"/>
                    <a:pt x="45" y="108"/>
                    <a:pt x="33" y="108"/>
                  </a:cubicBezTo>
                  <a:cubicBezTo>
                    <a:pt x="28" y="108"/>
                    <a:pt x="24" y="108"/>
                    <a:pt x="20" y="107"/>
                  </a:cubicBezTo>
                  <a:cubicBezTo>
                    <a:pt x="16" y="106"/>
                    <a:pt x="13" y="105"/>
                    <a:pt x="9" y="104"/>
                  </a:cubicBezTo>
                  <a:lnTo>
                    <a:pt x="9" y="92"/>
                  </a:lnTo>
                  <a:cubicBezTo>
                    <a:pt x="13" y="94"/>
                    <a:pt x="16" y="95"/>
                    <a:pt x="20" y="96"/>
                  </a:cubicBezTo>
                  <a:cubicBezTo>
                    <a:pt x="24" y="97"/>
                    <a:pt x="27" y="98"/>
                    <a:pt x="31" y="98"/>
                  </a:cubicBezTo>
                  <a:cubicBezTo>
                    <a:pt x="39" y="98"/>
                    <a:pt x="45" y="95"/>
                    <a:pt x="49" y="91"/>
                  </a:cubicBezTo>
                  <a:cubicBezTo>
                    <a:pt x="53" y="87"/>
                    <a:pt x="56" y="80"/>
                    <a:pt x="56" y="72"/>
                  </a:cubicBezTo>
                  <a:lnTo>
                    <a:pt x="56" y="65"/>
                  </a:lnTo>
                  <a:cubicBezTo>
                    <a:pt x="53" y="70"/>
                    <a:pt x="50" y="73"/>
                    <a:pt x="46" y="76"/>
                  </a:cubicBezTo>
                  <a:cubicBezTo>
                    <a:pt x="42" y="78"/>
                    <a:pt x="37" y="79"/>
                    <a:pt x="31" y="79"/>
                  </a:cubicBezTo>
                  <a:cubicBezTo>
                    <a:pt x="22" y="79"/>
                    <a:pt x="14" y="75"/>
                    <a:pt x="8" y="68"/>
                  </a:cubicBezTo>
                  <a:cubicBezTo>
                    <a:pt x="3" y="61"/>
                    <a:pt x="0" y="52"/>
                    <a:pt x="0" y="40"/>
                  </a:cubicBezTo>
                  <a:cubicBezTo>
                    <a:pt x="0" y="28"/>
                    <a:pt x="3" y="18"/>
                    <a:pt x="8" y="11"/>
                  </a:cubicBezTo>
                  <a:cubicBezTo>
                    <a:pt x="14" y="4"/>
                    <a:pt x="22" y="0"/>
                    <a:pt x="31" y="0"/>
                  </a:cubicBezTo>
                  <a:cubicBezTo>
                    <a:pt x="37" y="0"/>
                    <a:pt x="42" y="2"/>
                    <a:pt x="46" y="4"/>
                  </a:cubicBezTo>
                  <a:cubicBezTo>
                    <a:pt x="50" y="6"/>
                    <a:pt x="53" y="9"/>
                    <a:pt x="56" y="14"/>
                  </a:cubicBezTo>
                  <a:lnTo>
                    <a:pt x="56" y="2"/>
                  </a:lnTo>
                  <a:lnTo>
                    <a:pt x="68" y="2"/>
                  </a:lnTo>
                  <a:lnTo>
                    <a:pt x="68" y="69"/>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1" name="Freeform 47">
              <a:extLst>
                <a:ext uri="{FF2B5EF4-FFF2-40B4-BE49-F238E27FC236}">
                  <a16:creationId xmlns:a16="http://schemas.microsoft.com/office/drawing/2014/main" id="{E1FC2BF4-979F-46D7-83B2-D675FF72A234}"/>
                </a:ext>
              </a:extLst>
            </p:cNvPr>
            <p:cNvSpPr>
              <a:spLocks/>
            </p:cNvSpPr>
            <p:nvPr/>
          </p:nvSpPr>
          <p:spPr bwMode="auto">
            <a:xfrm>
              <a:off x="5432" y="2800"/>
              <a:ext cx="64" cy="114"/>
            </a:xfrm>
            <a:custGeom>
              <a:avLst/>
              <a:gdLst>
                <a:gd name="T0" fmla="*/ 45 w 45"/>
                <a:gd name="T1" fmla="*/ 14 h 79"/>
                <a:gd name="T2" fmla="*/ 45 w 45"/>
                <a:gd name="T3" fmla="*/ 14 h 79"/>
                <a:gd name="T4" fmla="*/ 41 w 45"/>
                <a:gd name="T5" fmla="*/ 12 h 79"/>
                <a:gd name="T6" fmla="*/ 35 w 45"/>
                <a:gd name="T7" fmla="*/ 12 h 79"/>
                <a:gd name="T8" fmla="*/ 19 w 45"/>
                <a:gd name="T9" fmla="*/ 19 h 79"/>
                <a:gd name="T10" fmla="*/ 13 w 45"/>
                <a:gd name="T11" fmla="*/ 39 h 79"/>
                <a:gd name="T12" fmla="*/ 13 w 45"/>
                <a:gd name="T13" fmla="*/ 79 h 79"/>
                <a:gd name="T14" fmla="*/ 0 w 45"/>
                <a:gd name="T15" fmla="*/ 79 h 79"/>
                <a:gd name="T16" fmla="*/ 0 w 45"/>
                <a:gd name="T17" fmla="*/ 2 h 79"/>
                <a:gd name="T18" fmla="*/ 13 w 45"/>
                <a:gd name="T19" fmla="*/ 2 h 79"/>
                <a:gd name="T20" fmla="*/ 13 w 45"/>
                <a:gd name="T21" fmla="*/ 14 h 79"/>
                <a:gd name="T22" fmla="*/ 23 w 45"/>
                <a:gd name="T23" fmla="*/ 4 h 79"/>
                <a:gd name="T24" fmla="*/ 39 w 45"/>
                <a:gd name="T25" fmla="*/ 0 h 79"/>
                <a:gd name="T26" fmla="*/ 42 w 45"/>
                <a:gd name="T27" fmla="*/ 1 h 79"/>
                <a:gd name="T28" fmla="*/ 45 w 45"/>
                <a:gd name="T29" fmla="*/ 1 h 79"/>
                <a:gd name="T30" fmla="*/ 45 w 45"/>
                <a:gd name="T31" fmla="*/ 1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9">
                  <a:moveTo>
                    <a:pt x="45" y="14"/>
                  </a:moveTo>
                  <a:lnTo>
                    <a:pt x="45" y="14"/>
                  </a:lnTo>
                  <a:cubicBezTo>
                    <a:pt x="44" y="13"/>
                    <a:pt x="42" y="13"/>
                    <a:pt x="41" y="12"/>
                  </a:cubicBezTo>
                  <a:cubicBezTo>
                    <a:pt x="39" y="12"/>
                    <a:pt x="37" y="12"/>
                    <a:pt x="35" y="12"/>
                  </a:cubicBezTo>
                  <a:cubicBezTo>
                    <a:pt x="28" y="12"/>
                    <a:pt x="23" y="14"/>
                    <a:pt x="19" y="19"/>
                  </a:cubicBezTo>
                  <a:cubicBezTo>
                    <a:pt x="15" y="23"/>
                    <a:pt x="13" y="30"/>
                    <a:pt x="13" y="39"/>
                  </a:cubicBezTo>
                  <a:lnTo>
                    <a:pt x="13" y="79"/>
                  </a:lnTo>
                  <a:lnTo>
                    <a:pt x="0" y="79"/>
                  </a:lnTo>
                  <a:lnTo>
                    <a:pt x="0" y="2"/>
                  </a:lnTo>
                  <a:lnTo>
                    <a:pt x="13" y="2"/>
                  </a:lnTo>
                  <a:lnTo>
                    <a:pt x="13" y="14"/>
                  </a:lnTo>
                  <a:cubicBezTo>
                    <a:pt x="16" y="10"/>
                    <a:pt x="19" y="6"/>
                    <a:pt x="23" y="4"/>
                  </a:cubicBezTo>
                  <a:cubicBezTo>
                    <a:pt x="28" y="2"/>
                    <a:pt x="33" y="0"/>
                    <a:pt x="39" y="0"/>
                  </a:cubicBezTo>
                  <a:cubicBezTo>
                    <a:pt x="40" y="0"/>
                    <a:pt x="41" y="1"/>
                    <a:pt x="42" y="1"/>
                  </a:cubicBezTo>
                  <a:cubicBezTo>
                    <a:pt x="43" y="1"/>
                    <a:pt x="44" y="1"/>
                    <a:pt x="45" y="1"/>
                  </a:cubicBezTo>
                  <a:lnTo>
                    <a:pt x="45" y="1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2" name="Freeform 48">
              <a:extLst>
                <a:ext uri="{FF2B5EF4-FFF2-40B4-BE49-F238E27FC236}">
                  <a16:creationId xmlns:a16="http://schemas.microsoft.com/office/drawing/2014/main" id="{376B02CE-A339-4958-B73E-FBE4C0AE3332}"/>
                </a:ext>
              </a:extLst>
            </p:cNvPr>
            <p:cNvSpPr>
              <a:spLocks noEditPoints="1"/>
            </p:cNvSpPr>
            <p:nvPr/>
          </p:nvSpPr>
          <p:spPr bwMode="auto">
            <a:xfrm>
              <a:off x="5503" y="2800"/>
              <a:ext cx="102" cy="117"/>
            </a:xfrm>
            <a:custGeom>
              <a:avLst/>
              <a:gdLst>
                <a:gd name="T0" fmla="*/ 71 w 71"/>
                <a:gd name="T1" fmla="*/ 37 h 81"/>
                <a:gd name="T2" fmla="*/ 71 w 71"/>
                <a:gd name="T3" fmla="*/ 37 h 81"/>
                <a:gd name="T4" fmla="*/ 71 w 71"/>
                <a:gd name="T5" fmla="*/ 44 h 81"/>
                <a:gd name="T6" fmla="*/ 13 w 71"/>
                <a:gd name="T7" fmla="*/ 44 h 81"/>
                <a:gd name="T8" fmla="*/ 21 w 71"/>
                <a:gd name="T9" fmla="*/ 63 h 81"/>
                <a:gd name="T10" fmla="*/ 41 w 71"/>
                <a:gd name="T11" fmla="*/ 70 h 81"/>
                <a:gd name="T12" fmla="*/ 55 w 71"/>
                <a:gd name="T13" fmla="*/ 68 h 81"/>
                <a:gd name="T14" fmla="*/ 68 w 71"/>
                <a:gd name="T15" fmla="*/ 63 h 81"/>
                <a:gd name="T16" fmla="*/ 68 w 71"/>
                <a:gd name="T17" fmla="*/ 75 h 81"/>
                <a:gd name="T18" fmla="*/ 54 w 71"/>
                <a:gd name="T19" fmla="*/ 79 h 81"/>
                <a:gd name="T20" fmla="*/ 40 w 71"/>
                <a:gd name="T21" fmla="*/ 81 h 81"/>
                <a:gd name="T22" fmla="*/ 11 w 71"/>
                <a:gd name="T23" fmla="*/ 70 h 81"/>
                <a:gd name="T24" fmla="*/ 0 w 71"/>
                <a:gd name="T25" fmla="*/ 41 h 81"/>
                <a:gd name="T26" fmla="*/ 10 w 71"/>
                <a:gd name="T27" fmla="*/ 12 h 81"/>
                <a:gd name="T28" fmla="*/ 38 w 71"/>
                <a:gd name="T29" fmla="*/ 0 h 81"/>
                <a:gd name="T30" fmla="*/ 62 w 71"/>
                <a:gd name="T31" fmla="*/ 10 h 81"/>
                <a:gd name="T32" fmla="*/ 71 w 71"/>
                <a:gd name="T33" fmla="*/ 37 h 81"/>
                <a:gd name="T34" fmla="*/ 71 w 71"/>
                <a:gd name="T35" fmla="*/ 37 h 81"/>
                <a:gd name="T36" fmla="*/ 58 w 71"/>
                <a:gd name="T37" fmla="*/ 34 h 81"/>
                <a:gd name="T38" fmla="*/ 58 w 71"/>
                <a:gd name="T39" fmla="*/ 34 h 81"/>
                <a:gd name="T40" fmla="*/ 53 w 71"/>
                <a:gd name="T41" fmla="*/ 17 h 81"/>
                <a:gd name="T42" fmla="*/ 38 w 71"/>
                <a:gd name="T43" fmla="*/ 11 h 81"/>
                <a:gd name="T44" fmla="*/ 21 w 71"/>
                <a:gd name="T45" fmla="*/ 17 h 81"/>
                <a:gd name="T46" fmla="*/ 14 w 71"/>
                <a:gd name="T47" fmla="*/ 34 h 81"/>
                <a:gd name="T48" fmla="*/ 58 w 71"/>
                <a:gd name="T49" fmla="*/ 3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1">
                  <a:moveTo>
                    <a:pt x="71" y="37"/>
                  </a:moveTo>
                  <a:lnTo>
                    <a:pt x="71" y="37"/>
                  </a:lnTo>
                  <a:lnTo>
                    <a:pt x="71" y="44"/>
                  </a:lnTo>
                  <a:lnTo>
                    <a:pt x="13" y="44"/>
                  </a:lnTo>
                  <a:cubicBezTo>
                    <a:pt x="14" y="52"/>
                    <a:pt x="16" y="59"/>
                    <a:pt x="21" y="63"/>
                  </a:cubicBezTo>
                  <a:cubicBezTo>
                    <a:pt x="26" y="68"/>
                    <a:pt x="32" y="70"/>
                    <a:pt x="41" y="70"/>
                  </a:cubicBezTo>
                  <a:cubicBezTo>
                    <a:pt x="45" y="70"/>
                    <a:pt x="50" y="70"/>
                    <a:pt x="55" y="68"/>
                  </a:cubicBezTo>
                  <a:cubicBezTo>
                    <a:pt x="59" y="67"/>
                    <a:pt x="64" y="65"/>
                    <a:pt x="68" y="63"/>
                  </a:cubicBezTo>
                  <a:lnTo>
                    <a:pt x="68" y="75"/>
                  </a:lnTo>
                  <a:cubicBezTo>
                    <a:pt x="64" y="77"/>
                    <a:pt x="59" y="78"/>
                    <a:pt x="54" y="79"/>
                  </a:cubicBezTo>
                  <a:cubicBezTo>
                    <a:pt x="49" y="80"/>
                    <a:pt x="45" y="81"/>
                    <a:pt x="40" y="81"/>
                  </a:cubicBezTo>
                  <a:cubicBezTo>
                    <a:pt x="28" y="81"/>
                    <a:pt x="18" y="77"/>
                    <a:pt x="11" y="70"/>
                  </a:cubicBezTo>
                  <a:cubicBezTo>
                    <a:pt x="4" y="63"/>
                    <a:pt x="0" y="53"/>
                    <a:pt x="0" y="41"/>
                  </a:cubicBezTo>
                  <a:cubicBezTo>
                    <a:pt x="0" y="29"/>
                    <a:pt x="4" y="19"/>
                    <a:pt x="10" y="12"/>
                  </a:cubicBezTo>
                  <a:cubicBezTo>
                    <a:pt x="17" y="4"/>
                    <a:pt x="26" y="0"/>
                    <a:pt x="38" y="0"/>
                  </a:cubicBezTo>
                  <a:cubicBezTo>
                    <a:pt x="48" y="0"/>
                    <a:pt x="56" y="4"/>
                    <a:pt x="62" y="10"/>
                  </a:cubicBezTo>
                  <a:cubicBezTo>
                    <a:pt x="68" y="17"/>
                    <a:pt x="71" y="26"/>
                    <a:pt x="71" y="37"/>
                  </a:cubicBezTo>
                  <a:lnTo>
                    <a:pt x="71" y="37"/>
                  </a:lnTo>
                  <a:close/>
                  <a:moveTo>
                    <a:pt x="58" y="34"/>
                  </a:moveTo>
                  <a:lnTo>
                    <a:pt x="58" y="34"/>
                  </a:lnTo>
                  <a:cubicBezTo>
                    <a:pt x="58" y="27"/>
                    <a:pt x="56" y="21"/>
                    <a:pt x="53" y="17"/>
                  </a:cubicBezTo>
                  <a:cubicBezTo>
                    <a:pt x="49" y="13"/>
                    <a:pt x="44" y="11"/>
                    <a:pt x="38" y="11"/>
                  </a:cubicBezTo>
                  <a:cubicBezTo>
                    <a:pt x="31" y="11"/>
                    <a:pt x="25" y="13"/>
                    <a:pt x="21" y="17"/>
                  </a:cubicBezTo>
                  <a:cubicBezTo>
                    <a:pt x="17" y="21"/>
                    <a:pt x="14" y="27"/>
                    <a:pt x="14" y="34"/>
                  </a:cubicBezTo>
                  <a:lnTo>
                    <a:pt x="58" y="3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3" name="Freeform 49">
              <a:extLst>
                <a:ext uri="{FF2B5EF4-FFF2-40B4-BE49-F238E27FC236}">
                  <a16:creationId xmlns:a16="http://schemas.microsoft.com/office/drawing/2014/main" id="{1ACB1073-546E-4D36-8055-D13EA2294B2A}"/>
                </a:ext>
              </a:extLst>
            </p:cNvPr>
            <p:cNvSpPr>
              <a:spLocks/>
            </p:cNvSpPr>
            <p:nvPr/>
          </p:nvSpPr>
          <p:spPr bwMode="auto">
            <a:xfrm>
              <a:off x="5627" y="2800"/>
              <a:ext cx="83" cy="117"/>
            </a:xfrm>
            <a:custGeom>
              <a:avLst/>
              <a:gdLst>
                <a:gd name="T0" fmla="*/ 54 w 58"/>
                <a:gd name="T1" fmla="*/ 5 h 81"/>
                <a:gd name="T2" fmla="*/ 54 w 58"/>
                <a:gd name="T3" fmla="*/ 5 h 81"/>
                <a:gd name="T4" fmla="*/ 54 w 58"/>
                <a:gd name="T5" fmla="*/ 16 h 81"/>
                <a:gd name="T6" fmla="*/ 43 w 58"/>
                <a:gd name="T7" fmla="*/ 12 h 81"/>
                <a:gd name="T8" fmla="*/ 31 w 58"/>
                <a:gd name="T9" fmla="*/ 11 h 81"/>
                <a:gd name="T10" fmla="*/ 17 w 58"/>
                <a:gd name="T11" fmla="*/ 14 h 81"/>
                <a:gd name="T12" fmla="*/ 13 w 58"/>
                <a:gd name="T13" fmla="*/ 22 h 81"/>
                <a:gd name="T14" fmla="*/ 16 w 58"/>
                <a:gd name="T15" fmla="*/ 29 h 81"/>
                <a:gd name="T16" fmla="*/ 30 w 58"/>
                <a:gd name="T17" fmla="*/ 34 h 81"/>
                <a:gd name="T18" fmla="*/ 34 w 58"/>
                <a:gd name="T19" fmla="*/ 35 h 81"/>
                <a:gd name="T20" fmla="*/ 53 w 58"/>
                <a:gd name="T21" fmla="*/ 43 h 81"/>
                <a:gd name="T22" fmla="*/ 58 w 58"/>
                <a:gd name="T23" fmla="*/ 58 h 81"/>
                <a:gd name="T24" fmla="*/ 50 w 58"/>
                <a:gd name="T25" fmla="*/ 75 h 81"/>
                <a:gd name="T26" fmla="*/ 27 w 58"/>
                <a:gd name="T27" fmla="*/ 81 h 81"/>
                <a:gd name="T28" fmla="*/ 14 w 58"/>
                <a:gd name="T29" fmla="*/ 80 h 81"/>
                <a:gd name="T30" fmla="*/ 0 w 58"/>
                <a:gd name="T31" fmla="*/ 76 h 81"/>
                <a:gd name="T32" fmla="*/ 0 w 58"/>
                <a:gd name="T33" fmla="*/ 63 h 81"/>
                <a:gd name="T34" fmla="*/ 14 w 58"/>
                <a:gd name="T35" fmla="*/ 69 h 81"/>
                <a:gd name="T36" fmla="*/ 27 w 58"/>
                <a:gd name="T37" fmla="*/ 70 h 81"/>
                <a:gd name="T38" fmla="*/ 41 w 58"/>
                <a:gd name="T39" fmla="*/ 67 h 81"/>
                <a:gd name="T40" fmla="*/ 46 w 58"/>
                <a:gd name="T41" fmla="*/ 59 h 81"/>
                <a:gd name="T42" fmla="*/ 42 w 58"/>
                <a:gd name="T43" fmla="*/ 51 h 81"/>
                <a:gd name="T44" fmla="*/ 27 w 58"/>
                <a:gd name="T45" fmla="*/ 46 h 81"/>
                <a:gd name="T46" fmla="*/ 23 w 58"/>
                <a:gd name="T47" fmla="*/ 45 h 81"/>
                <a:gd name="T48" fmla="*/ 6 w 58"/>
                <a:gd name="T49" fmla="*/ 37 h 81"/>
                <a:gd name="T50" fmla="*/ 1 w 58"/>
                <a:gd name="T51" fmla="*/ 23 h 81"/>
                <a:gd name="T52" fmla="*/ 8 w 58"/>
                <a:gd name="T53" fmla="*/ 6 h 81"/>
                <a:gd name="T54" fmla="*/ 30 w 58"/>
                <a:gd name="T55" fmla="*/ 0 h 81"/>
                <a:gd name="T56" fmla="*/ 43 w 58"/>
                <a:gd name="T57" fmla="*/ 1 h 81"/>
                <a:gd name="T58" fmla="*/ 54 w 58"/>
                <a:gd name="T59" fmla="*/ 5 h 81"/>
                <a:gd name="T60" fmla="*/ 54 w 58"/>
                <a:gd name="T61"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1">
                  <a:moveTo>
                    <a:pt x="54" y="5"/>
                  </a:moveTo>
                  <a:lnTo>
                    <a:pt x="54" y="5"/>
                  </a:lnTo>
                  <a:lnTo>
                    <a:pt x="54" y="16"/>
                  </a:lnTo>
                  <a:cubicBezTo>
                    <a:pt x="51" y="15"/>
                    <a:pt x="47" y="13"/>
                    <a:pt x="43" y="12"/>
                  </a:cubicBezTo>
                  <a:cubicBezTo>
                    <a:pt x="39" y="11"/>
                    <a:pt x="36" y="11"/>
                    <a:pt x="31" y="11"/>
                  </a:cubicBezTo>
                  <a:cubicBezTo>
                    <a:pt x="25" y="11"/>
                    <a:pt x="21" y="12"/>
                    <a:pt x="17" y="14"/>
                  </a:cubicBezTo>
                  <a:cubicBezTo>
                    <a:pt x="14" y="16"/>
                    <a:pt x="13" y="19"/>
                    <a:pt x="13" y="22"/>
                  </a:cubicBezTo>
                  <a:cubicBezTo>
                    <a:pt x="13" y="25"/>
                    <a:pt x="14" y="28"/>
                    <a:pt x="16" y="29"/>
                  </a:cubicBezTo>
                  <a:cubicBezTo>
                    <a:pt x="18" y="31"/>
                    <a:pt x="23" y="33"/>
                    <a:pt x="30" y="34"/>
                  </a:cubicBezTo>
                  <a:lnTo>
                    <a:pt x="34" y="35"/>
                  </a:lnTo>
                  <a:cubicBezTo>
                    <a:pt x="43" y="37"/>
                    <a:pt x="49" y="40"/>
                    <a:pt x="53" y="43"/>
                  </a:cubicBezTo>
                  <a:cubicBezTo>
                    <a:pt x="57" y="47"/>
                    <a:pt x="58" y="52"/>
                    <a:pt x="58" y="58"/>
                  </a:cubicBezTo>
                  <a:cubicBezTo>
                    <a:pt x="58" y="65"/>
                    <a:pt x="56" y="70"/>
                    <a:pt x="50" y="75"/>
                  </a:cubicBezTo>
                  <a:cubicBezTo>
                    <a:pt x="44" y="79"/>
                    <a:pt x="37" y="81"/>
                    <a:pt x="27" y="81"/>
                  </a:cubicBezTo>
                  <a:cubicBezTo>
                    <a:pt x="23" y="81"/>
                    <a:pt x="19" y="80"/>
                    <a:pt x="14" y="80"/>
                  </a:cubicBezTo>
                  <a:cubicBezTo>
                    <a:pt x="10" y="79"/>
                    <a:pt x="5" y="78"/>
                    <a:pt x="0" y="76"/>
                  </a:cubicBezTo>
                  <a:lnTo>
                    <a:pt x="0" y="63"/>
                  </a:lnTo>
                  <a:cubicBezTo>
                    <a:pt x="5" y="65"/>
                    <a:pt x="9" y="67"/>
                    <a:pt x="14" y="69"/>
                  </a:cubicBezTo>
                  <a:cubicBezTo>
                    <a:pt x="18" y="70"/>
                    <a:pt x="23" y="70"/>
                    <a:pt x="27" y="70"/>
                  </a:cubicBezTo>
                  <a:cubicBezTo>
                    <a:pt x="33" y="70"/>
                    <a:pt x="38" y="69"/>
                    <a:pt x="41" y="67"/>
                  </a:cubicBezTo>
                  <a:cubicBezTo>
                    <a:pt x="44" y="65"/>
                    <a:pt x="46" y="62"/>
                    <a:pt x="46" y="59"/>
                  </a:cubicBezTo>
                  <a:cubicBezTo>
                    <a:pt x="46" y="55"/>
                    <a:pt x="44" y="53"/>
                    <a:pt x="42" y="51"/>
                  </a:cubicBezTo>
                  <a:cubicBezTo>
                    <a:pt x="40" y="49"/>
                    <a:pt x="35" y="47"/>
                    <a:pt x="27" y="46"/>
                  </a:cubicBezTo>
                  <a:lnTo>
                    <a:pt x="23" y="45"/>
                  </a:lnTo>
                  <a:cubicBezTo>
                    <a:pt x="15" y="43"/>
                    <a:pt x="9" y="40"/>
                    <a:pt x="6" y="37"/>
                  </a:cubicBezTo>
                  <a:cubicBezTo>
                    <a:pt x="2" y="34"/>
                    <a:pt x="1" y="29"/>
                    <a:pt x="1" y="23"/>
                  </a:cubicBezTo>
                  <a:cubicBezTo>
                    <a:pt x="1" y="16"/>
                    <a:pt x="3" y="10"/>
                    <a:pt x="8" y="6"/>
                  </a:cubicBezTo>
                  <a:cubicBezTo>
                    <a:pt x="13" y="2"/>
                    <a:pt x="21" y="0"/>
                    <a:pt x="30" y="0"/>
                  </a:cubicBezTo>
                  <a:cubicBezTo>
                    <a:pt x="35" y="0"/>
                    <a:pt x="39" y="1"/>
                    <a:pt x="43" y="1"/>
                  </a:cubicBezTo>
                  <a:cubicBezTo>
                    <a:pt x="47" y="2"/>
                    <a:pt x="51" y="3"/>
                    <a:pt x="54" y="5"/>
                  </a:cubicBezTo>
                  <a:lnTo>
                    <a:pt x="54" y="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4" name="Freeform 50">
              <a:extLst>
                <a:ext uri="{FF2B5EF4-FFF2-40B4-BE49-F238E27FC236}">
                  <a16:creationId xmlns:a16="http://schemas.microsoft.com/office/drawing/2014/main" id="{2D88BFF0-D601-40EE-9D73-1180C41C3ABC}"/>
                </a:ext>
              </a:extLst>
            </p:cNvPr>
            <p:cNvSpPr>
              <a:spLocks/>
            </p:cNvSpPr>
            <p:nvPr/>
          </p:nvSpPr>
          <p:spPr bwMode="auto">
            <a:xfrm>
              <a:off x="5731" y="2800"/>
              <a:ext cx="83" cy="117"/>
            </a:xfrm>
            <a:custGeom>
              <a:avLst/>
              <a:gdLst>
                <a:gd name="T0" fmla="*/ 54 w 58"/>
                <a:gd name="T1" fmla="*/ 5 h 81"/>
                <a:gd name="T2" fmla="*/ 54 w 58"/>
                <a:gd name="T3" fmla="*/ 5 h 81"/>
                <a:gd name="T4" fmla="*/ 54 w 58"/>
                <a:gd name="T5" fmla="*/ 16 h 81"/>
                <a:gd name="T6" fmla="*/ 43 w 58"/>
                <a:gd name="T7" fmla="*/ 12 h 81"/>
                <a:gd name="T8" fmla="*/ 31 w 58"/>
                <a:gd name="T9" fmla="*/ 11 h 81"/>
                <a:gd name="T10" fmla="*/ 17 w 58"/>
                <a:gd name="T11" fmla="*/ 14 h 81"/>
                <a:gd name="T12" fmla="*/ 12 w 58"/>
                <a:gd name="T13" fmla="*/ 22 h 81"/>
                <a:gd name="T14" fmla="*/ 16 w 58"/>
                <a:gd name="T15" fmla="*/ 29 h 81"/>
                <a:gd name="T16" fmla="*/ 29 w 58"/>
                <a:gd name="T17" fmla="*/ 34 h 81"/>
                <a:gd name="T18" fmla="*/ 34 w 58"/>
                <a:gd name="T19" fmla="*/ 35 h 81"/>
                <a:gd name="T20" fmla="*/ 53 w 58"/>
                <a:gd name="T21" fmla="*/ 43 h 81"/>
                <a:gd name="T22" fmla="*/ 58 w 58"/>
                <a:gd name="T23" fmla="*/ 58 h 81"/>
                <a:gd name="T24" fmla="*/ 50 w 58"/>
                <a:gd name="T25" fmla="*/ 75 h 81"/>
                <a:gd name="T26" fmla="*/ 27 w 58"/>
                <a:gd name="T27" fmla="*/ 81 h 81"/>
                <a:gd name="T28" fmla="*/ 14 w 58"/>
                <a:gd name="T29" fmla="*/ 80 h 81"/>
                <a:gd name="T30" fmla="*/ 0 w 58"/>
                <a:gd name="T31" fmla="*/ 76 h 81"/>
                <a:gd name="T32" fmla="*/ 0 w 58"/>
                <a:gd name="T33" fmla="*/ 63 h 81"/>
                <a:gd name="T34" fmla="*/ 13 w 58"/>
                <a:gd name="T35" fmla="*/ 69 h 81"/>
                <a:gd name="T36" fmla="*/ 27 w 58"/>
                <a:gd name="T37" fmla="*/ 70 h 81"/>
                <a:gd name="T38" fmla="*/ 41 w 58"/>
                <a:gd name="T39" fmla="*/ 67 h 81"/>
                <a:gd name="T40" fmla="*/ 45 w 58"/>
                <a:gd name="T41" fmla="*/ 59 h 81"/>
                <a:gd name="T42" fmla="*/ 42 w 58"/>
                <a:gd name="T43" fmla="*/ 51 h 81"/>
                <a:gd name="T44" fmla="*/ 27 w 58"/>
                <a:gd name="T45" fmla="*/ 46 h 81"/>
                <a:gd name="T46" fmla="*/ 22 w 58"/>
                <a:gd name="T47" fmla="*/ 45 h 81"/>
                <a:gd name="T48" fmla="*/ 6 w 58"/>
                <a:gd name="T49" fmla="*/ 37 h 81"/>
                <a:gd name="T50" fmla="*/ 0 w 58"/>
                <a:gd name="T51" fmla="*/ 23 h 81"/>
                <a:gd name="T52" fmla="*/ 8 w 58"/>
                <a:gd name="T53" fmla="*/ 6 h 81"/>
                <a:gd name="T54" fmla="*/ 30 w 58"/>
                <a:gd name="T55" fmla="*/ 0 h 81"/>
                <a:gd name="T56" fmla="*/ 43 w 58"/>
                <a:gd name="T57" fmla="*/ 1 h 81"/>
                <a:gd name="T58" fmla="*/ 54 w 58"/>
                <a:gd name="T59" fmla="*/ 5 h 81"/>
                <a:gd name="T60" fmla="*/ 54 w 58"/>
                <a:gd name="T61" fmla="*/ 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1">
                  <a:moveTo>
                    <a:pt x="54" y="5"/>
                  </a:moveTo>
                  <a:lnTo>
                    <a:pt x="54" y="5"/>
                  </a:lnTo>
                  <a:lnTo>
                    <a:pt x="54" y="16"/>
                  </a:lnTo>
                  <a:cubicBezTo>
                    <a:pt x="51" y="15"/>
                    <a:pt x="47" y="13"/>
                    <a:pt x="43" y="12"/>
                  </a:cubicBezTo>
                  <a:cubicBezTo>
                    <a:pt x="39" y="11"/>
                    <a:pt x="35" y="11"/>
                    <a:pt x="31" y="11"/>
                  </a:cubicBezTo>
                  <a:cubicBezTo>
                    <a:pt x="25" y="11"/>
                    <a:pt x="20" y="12"/>
                    <a:pt x="17" y="14"/>
                  </a:cubicBezTo>
                  <a:cubicBezTo>
                    <a:pt x="14" y="16"/>
                    <a:pt x="12" y="19"/>
                    <a:pt x="12" y="22"/>
                  </a:cubicBezTo>
                  <a:cubicBezTo>
                    <a:pt x="12" y="25"/>
                    <a:pt x="14" y="28"/>
                    <a:pt x="16" y="29"/>
                  </a:cubicBezTo>
                  <a:cubicBezTo>
                    <a:pt x="18" y="31"/>
                    <a:pt x="23" y="33"/>
                    <a:pt x="29" y="34"/>
                  </a:cubicBezTo>
                  <a:lnTo>
                    <a:pt x="34" y="35"/>
                  </a:lnTo>
                  <a:cubicBezTo>
                    <a:pt x="42" y="37"/>
                    <a:pt x="49" y="40"/>
                    <a:pt x="53" y="43"/>
                  </a:cubicBezTo>
                  <a:cubicBezTo>
                    <a:pt x="56" y="47"/>
                    <a:pt x="58" y="52"/>
                    <a:pt x="58" y="58"/>
                  </a:cubicBezTo>
                  <a:cubicBezTo>
                    <a:pt x="58" y="65"/>
                    <a:pt x="55" y="70"/>
                    <a:pt x="50" y="75"/>
                  </a:cubicBezTo>
                  <a:cubicBezTo>
                    <a:pt x="44" y="79"/>
                    <a:pt x="36" y="81"/>
                    <a:pt x="27" y="81"/>
                  </a:cubicBezTo>
                  <a:cubicBezTo>
                    <a:pt x="23" y="81"/>
                    <a:pt x="18" y="80"/>
                    <a:pt x="14" y="80"/>
                  </a:cubicBezTo>
                  <a:cubicBezTo>
                    <a:pt x="9" y="79"/>
                    <a:pt x="5" y="78"/>
                    <a:pt x="0" y="76"/>
                  </a:cubicBezTo>
                  <a:lnTo>
                    <a:pt x="0" y="63"/>
                  </a:lnTo>
                  <a:cubicBezTo>
                    <a:pt x="4" y="65"/>
                    <a:pt x="9" y="67"/>
                    <a:pt x="13" y="69"/>
                  </a:cubicBezTo>
                  <a:cubicBezTo>
                    <a:pt x="18" y="70"/>
                    <a:pt x="22" y="70"/>
                    <a:pt x="27" y="70"/>
                  </a:cubicBezTo>
                  <a:cubicBezTo>
                    <a:pt x="33" y="70"/>
                    <a:pt x="37" y="69"/>
                    <a:pt x="41" y="67"/>
                  </a:cubicBezTo>
                  <a:cubicBezTo>
                    <a:pt x="44" y="65"/>
                    <a:pt x="45" y="62"/>
                    <a:pt x="45" y="59"/>
                  </a:cubicBezTo>
                  <a:cubicBezTo>
                    <a:pt x="45" y="55"/>
                    <a:pt x="44" y="53"/>
                    <a:pt x="42" y="51"/>
                  </a:cubicBezTo>
                  <a:cubicBezTo>
                    <a:pt x="40" y="49"/>
                    <a:pt x="35" y="47"/>
                    <a:pt x="27" y="46"/>
                  </a:cubicBezTo>
                  <a:lnTo>
                    <a:pt x="22" y="45"/>
                  </a:lnTo>
                  <a:cubicBezTo>
                    <a:pt x="15" y="43"/>
                    <a:pt x="9" y="40"/>
                    <a:pt x="6" y="37"/>
                  </a:cubicBezTo>
                  <a:cubicBezTo>
                    <a:pt x="2" y="34"/>
                    <a:pt x="0" y="29"/>
                    <a:pt x="0" y="23"/>
                  </a:cubicBezTo>
                  <a:cubicBezTo>
                    <a:pt x="0" y="16"/>
                    <a:pt x="3" y="10"/>
                    <a:pt x="8" y="6"/>
                  </a:cubicBezTo>
                  <a:cubicBezTo>
                    <a:pt x="13" y="2"/>
                    <a:pt x="20" y="0"/>
                    <a:pt x="30" y="0"/>
                  </a:cubicBezTo>
                  <a:cubicBezTo>
                    <a:pt x="34" y="0"/>
                    <a:pt x="39" y="1"/>
                    <a:pt x="43" y="1"/>
                  </a:cubicBezTo>
                  <a:cubicBezTo>
                    <a:pt x="47" y="2"/>
                    <a:pt x="51" y="3"/>
                    <a:pt x="54" y="5"/>
                  </a:cubicBezTo>
                  <a:lnTo>
                    <a:pt x="54" y="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5" name="Freeform 51">
              <a:extLst>
                <a:ext uri="{FF2B5EF4-FFF2-40B4-BE49-F238E27FC236}">
                  <a16:creationId xmlns:a16="http://schemas.microsoft.com/office/drawing/2014/main" id="{7A58861D-485D-4AA1-8AC1-A489105BF1C7}"/>
                </a:ext>
              </a:extLst>
            </p:cNvPr>
            <p:cNvSpPr>
              <a:spLocks noEditPoints="1"/>
            </p:cNvSpPr>
            <p:nvPr/>
          </p:nvSpPr>
          <p:spPr bwMode="auto">
            <a:xfrm>
              <a:off x="5120" y="3019"/>
              <a:ext cx="95" cy="148"/>
            </a:xfrm>
            <a:custGeom>
              <a:avLst/>
              <a:gdLst>
                <a:gd name="T0" fmla="*/ 14 w 66"/>
                <a:gd name="T1" fmla="*/ 11 h 102"/>
                <a:gd name="T2" fmla="*/ 14 w 66"/>
                <a:gd name="T3" fmla="*/ 11 h 102"/>
                <a:gd name="T4" fmla="*/ 14 w 66"/>
                <a:gd name="T5" fmla="*/ 50 h 102"/>
                <a:gd name="T6" fmla="*/ 31 w 66"/>
                <a:gd name="T7" fmla="*/ 50 h 102"/>
                <a:gd name="T8" fmla="*/ 46 w 66"/>
                <a:gd name="T9" fmla="*/ 45 h 102"/>
                <a:gd name="T10" fmla="*/ 51 w 66"/>
                <a:gd name="T11" fmla="*/ 30 h 102"/>
                <a:gd name="T12" fmla="*/ 46 w 66"/>
                <a:gd name="T13" fmla="*/ 16 h 102"/>
                <a:gd name="T14" fmla="*/ 31 w 66"/>
                <a:gd name="T15" fmla="*/ 11 h 102"/>
                <a:gd name="T16" fmla="*/ 14 w 66"/>
                <a:gd name="T17" fmla="*/ 11 h 102"/>
                <a:gd name="T18" fmla="*/ 0 w 66"/>
                <a:gd name="T19" fmla="*/ 0 h 102"/>
                <a:gd name="T20" fmla="*/ 0 w 66"/>
                <a:gd name="T21" fmla="*/ 0 h 102"/>
                <a:gd name="T22" fmla="*/ 31 w 66"/>
                <a:gd name="T23" fmla="*/ 0 h 102"/>
                <a:gd name="T24" fmla="*/ 57 w 66"/>
                <a:gd name="T25" fmla="*/ 8 h 102"/>
                <a:gd name="T26" fmla="*/ 66 w 66"/>
                <a:gd name="T27" fmla="*/ 30 h 102"/>
                <a:gd name="T28" fmla="*/ 57 w 66"/>
                <a:gd name="T29" fmla="*/ 53 h 102"/>
                <a:gd name="T30" fmla="*/ 31 w 66"/>
                <a:gd name="T31" fmla="*/ 61 h 102"/>
                <a:gd name="T32" fmla="*/ 14 w 66"/>
                <a:gd name="T33" fmla="*/ 61 h 102"/>
                <a:gd name="T34" fmla="*/ 14 w 66"/>
                <a:gd name="T35" fmla="*/ 102 h 102"/>
                <a:gd name="T36" fmla="*/ 0 w 66"/>
                <a:gd name="T37" fmla="*/ 102 h 102"/>
                <a:gd name="T38" fmla="*/ 0 w 66"/>
                <a:gd name="T3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 h="102">
                  <a:moveTo>
                    <a:pt x="14" y="11"/>
                  </a:moveTo>
                  <a:lnTo>
                    <a:pt x="14" y="11"/>
                  </a:lnTo>
                  <a:lnTo>
                    <a:pt x="14" y="50"/>
                  </a:lnTo>
                  <a:lnTo>
                    <a:pt x="31" y="50"/>
                  </a:lnTo>
                  <a:cubicBezTo>
                    <a:pt x="37" y="50"/>
                    <a:pt x="42" y="48"/>
                    <a:pt x="46" y="45"/>
                  </a:cubicBezTo>
                  <a:cubicBezTo>
                    <a:pt x="49" y="41"/>
                    <a:pt x="51" y="37"/>
                    <a:pt x="51" y="30"/>
                  </a:cubicBezTo>
                  <a:cubicBezTo>
                    <a:pt x="51" y="24"/>
                    <a:pt x="49" y="20"/>
                    <a:pt x="46" y="16"/>
                  </a:cubicBezTo>
                  <a:cubicBezTo>
                    <a:pt x="42" y="13"/>
                    <a:pt x="37" y="11"/>
                    <a:pt x="31" y="11"/>
                  </a:cubicBezTo>
                  <a:lnTo>
                    <a:pt x="14" y="11"/>
                  </a:lnTo>
                  <a:close/>
                  <a:moveTo>
                    <a:pt x="0" y="0"/>
                  </a:moveTo>
                  <a:lnTo>
                    <a:pt x="0" y="0"/>
                  </a:lnTo>
                  <a:lnTo>
                    <a:pt x="31" y="0"/>
                  </a:lnTo>
                  <a:cubicBezTo>
                    <a:pt x="42" y="0"/>
                    <a:pt x="51" y="3"/>
                    <a:pt x="57" y="8"/>
                  </a:cubicBezTo>
                  <a:cubicBezTo>
                    <a:pt x="63" y="13"/>
                    <a:pt x="66" y="20"/>
                    <a:pt x="66" y="30"/>
                  </a:cubicBezTo>
                  <a:cubicBezTo>
                    <a:pt x="66" y="41"/>
                    <a:pt x="63" y="48"/>
                    <a:pt x="57" y="53"/>
                  </a:cubicBezTo>
                  <a:cubicBezTo>
                    <a:pt x="51" y="58"/>
                    <a:pt x="42" y="61"/>
                    <a:pt x="31" y="61"/>
                  </a:cubicBezTo>
                  <a:lnTo>
                    <a:pt x="14" y="61"/>
                  </a:lnTo>
                  <a:lnTo>
                    <a:pt x="14"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6" name="Freeform 52">
              <a:extLst>
                <a:ext uri="{FF2B5EF4-FFF2-40B4-BE49-F238E27FC236}">
                  <a16:creationId xmlns:a16="http://schemas.microsoft.com/office/drawing/2014/main" id="{3F4069C6-64B7-4E0C-B51E-5537048D5412}"/>
                </a:ext>
              </a:extLst>
            </p:cNvPr>
            <p:cNvSpPr>
              <a:spLocks noEditPoints="1"/>
            </p:cNvSpPr>
            <p:nvPr/>
          </p:nvSpPr>
          <p:spPr bwMode="auto">
            <a:xfrm>
              <a:off x="5237" y="3014"/>
              <a:ext cx="17" cy="153"/>
            </a:xfrm>
            <a:custGeom>
              <a:avLst/>
              <a:gdLst>
                <a:gd name="T0" fmla="*/ 0 w 12"/>
                <a:gd name="T1" fmla="*/ 29 h 106"/>
                <a:gd name="T2" fmla="*/ 0 w 12"/>
                <a:gd name="T3" fmla="*/ 29 h 106"/>
                <a:gd name="T4" fmla="*/ 12 w 12"/>
                <a:gd name="T5" fmla="*/ 29 h 106"/>
                <a:gd name="T6" fmla="*/ 12 w 12"/>
                <a:gd name="T7" fmla="*/ 106 h 106"/>
                <a:gd name="T8" fmla="*/ 0 w 12"/>
                <a:gd name="T9" fmla="*/ 106 h 106"/>
                <a:gd name="T10" fmla="*/ 0 w 12"/>
                <a:gd name="T11" fmla="*/ 29 h 106"/>
                <a:gd name="T12" fmla="*/ 0 w 12"/>
                <a:gd name="T13" fmla="*/ 0 h 106"/>
                <a:gd name="T14" fmla="*/ 0 w 12"/>
                <a:gd name="T15" fmla="*/ 0 h 106"/>
                <a:gd name="T16" fmla="*/ 12 w 12"/>
                <a:gd name="T17" fmla="*/ 0 h 106"/>
                <a:gd name="T18" fmla="*/ 12 w 12"/>
                <a:gd name="T19" fmla="*/ 16 h 106"/>
                <a:gd name="T20" fmla="*/ 0 w 12"/>
                <a:gd name="T21" fmla="*/ 16 h 106"/>
                <a:gd name="T22" fmla="*/ 0 w 12"/>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06">
                  <a:moveTo>
                    <a:pt x="0" y="29"/>
                  </a:moveTo>
                  <a:lnTo>
                    <a:pt x="0" y="29"/>
                  </a:lnTo>
                  <a:lnTo>
                    <a:pt x="12" y="29"/>
                  </a:lnTo>
                  <a:lnTo>
                    <a:pt x="12" y="106"/>
                  </a:lnTo>
                  <a:lnTo>
                    <a:pt x="0" y="106"/>
                  </a:lnTo>
                  <a:lnTo>
                    <a:pt x="0" y="29"/>
                  </a:lnTo>
                  <a:close/>
                  <a:moveTo>
                    <a:pt x="0" y="0"/>
                  </a:moveTo>
                  <a:lnTo>
                    <a:pt x="0" y="0"/>
                  </a:lnTo>
                  <a:lnTo>
                    <a:pt x="12" y="0"/>
                  </a:lnTo>
                  <a:lnTo>
                    <a:pt x="12" y="16"/>
                  </a:lnTo>
                  <a:lnTo>
                    <a:pt x="0" y="1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7" name="Freeform 53">
              <a:extLst>
                <a:ext uri="{FF2B5EF4-FFF2-40B4-BE49-F238E27FC236}">
                  <a16:creationId xmlns:a16="http://schemas.microsoft.com/office/drawing/2014/main" id="{23F7AD99-D300-4CB2-9F66-36050402301E}"/>
                </a:ext>
              </a:extLst>
            </p:cNvPr>
            <p:cNvSpPr>
              <a:spLocks noEditPoints="1"/>
            </p:cNvSpPr>
            <p:nvPr/>
          </p:nvSpPr>
          <p:spPr bwMode="auto">
            <a:xfrm>
              <a:off x="5291" y="3054"/>
              <a:ext cx="98" cy="155"/>
            </a:xfrm>
            <a:custGeom>
              <a:avLst/>
              <a:gdLst>
                <a:gd name="T0" fmla="*/ 12 w 68"/>
                <a:gd name="T1" fmla="*/ 67 h 107"/>
                <a:gd name="T2" fmla="*/ 12 w 68"/>
                <a:gd name="T3" fmla="*/ 67 h 107"/>
                <a:gd name="T4" fmla="*/ 12 w 68"/>
                <a:gd name="T5" fmla="*/ 107 h 107"/>
                <a:gd name="T6" fmla="*/ 0 w 68"/>
                <a:gd name="T7" fmla="*/ 107 h 107"/>
                <a:gd name="T8" fmla="*/ 0 w 68"/>
                <a:gd name="T9" fmla="*/ 1 h 107"/>
                <a:gd name="T10" fmla="*/ 12 w 68"/>
                <a:gd name="T11" fmla="*/ 1 h 107"/>
                <a:gd name="T12" fmla="*/ 12 w 68"/>
                <a:gd name="T13" fmla="*/ 13 h 107"/>
                <a:gd name="T14" fmla="*/ 22 w 68"/>
                <a:gd name="T15" fmla="*/ 3 h 107"/>
                <a:gd name="T16" fmla="*/ 37 w 68"/>
                <a:gd name="T17" fmla="*/ 0 h 107"/>
                <a:gd name="T18" fmla="*/ 60 w 68"/>
                <a:gd name="T19" fmla="*/ 11 h 107"/>
                <a:gd name="T20" fmla="*/ 68 w 68"/>
                <a:gd name="T21" fmla="*/ 40 h 107"/>
                <a:gd name="T22" fmla="*/ 60 w 68"/>
                <a:gd name="T23" fmla="*/ 69 h 107"/>
                <a:gd name="T24" fmla="*/ 37 w 68"/>
                <a:gd name="T25" fmla="*/ 80 h 107"/>
                <a:gd name="T26" fmla="*/ 22 w 68"/>
                <a:gd name="T27" fmla="*/ 77 h 107"/>
                <a:gd name="T28" fmla="*/ 12 w 68"/>
                <a:gd name="T29" fmla="*/ 67 h 107"/>
                <a:gd name="T30" fmla="*/ 12 w 68"/>
                <a:gd name="T31" fmla="*/ 67 h 107"/>
                <a:gd name="T32" fmla="*/ 55 w 68"/>
                <a:gd name="T33" fmla="*/ 40 h 107"/>
                <a:gd name="T34" fmla="*/ 55 w 68"/>
                <a:gd name="T35" fmla="*/ 40 h 107"/>
                <a:gd name="T36" fmla="*/ 50 w 68"/>
                <a:gd name="T37" fmla="*/ 18 h 107"/>
                <a:gd name="T38" fmla="*/ 34 w 68"/>
                <a:gd name="T39" fmla="*/ 10 h 107"/>
                <a:gd name="T40" fmla="*/ 18 w 68"/>
                <a:gd name="T41" fmla="*/ 18 h 107"/>
                <a:gd name="T42" fmla="*/ 12 w 68"/>
                <a:gd name="T43" fmla="*/ 40 h 107"/>
                <a:gd name="T44" fmla="*/ 18 w 68"/>
                <a:gd name="T45" fmla="*/ 62 h 107"/>
                <a:gd name="T46" fmla="*/ 34 w 68"/>
                <a:gd name="T47" fmla="*/ 69 h 107"/>
                <a:gd name="T48" fmla="*/ 50 w 68"/>
                <a:gd name="T49" fmla="*/ 62 h 107"/>
                <a:gd name="T50" fmla="*/ 55 w 68"/>
                <a:gd name="T51" fmla="*/ 40 h 107"/>
                <a:gd name="T52" fmla="*/ 55 w 68"/>
                <a:gd name="T53" fmla="*/ 4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07">
                  <a:moveTo>
                    <a:pt x="12" y="67"/>
                  </a:moveTo>
                  <a:lnTo>
                    <a:pt x="12" y="67"/>
                  </a:lnTo>
                  <a:lnTo>
                    <a:pt x="12" y="107"/>
                  </a:lnTo>
                  <a:lnTo>
                    <a:pt x="0" y="107"/>
                  </a:lnTo>
                  <a:lnTo>
                    <a:pt x="0" y="1"/>
                  </a:lnTo>
                  <a:lnTo>
                    <a:pt x="12" y="1"/>
                  </a:lnTo>
                  <a:lnTo>
                    <a:pt x="12" y="13"/>
                  </a:lnTo>
                  <a:cubicBezTo>
                    <a:pt x="15" y="9"/>
                    <a:pt x="18" y="5"/>
                    <a:pt x="22" y="3"/>
                  </a:cubicBezTo>
                  <a:cubicBezTo>
                    <a:pt x="27" y="1"/>
                    <a:pt x="31" y="0"/>
                    <a:pt x="37" y="0"/>
                  </a:cubicBezTo>
                  <a:cubicBezTo>
                    <a:pt x="46" y="0"/>
                    <a:pt x="54" y="3"/>
                    <a:pt x="60" y="11"/>
                  </a:cubicBezTo>
                  <a:cubicBezTo>
                    <a:pt x="65" y="18"/>
                    <a:pt x="68" y="28"/>
                    <a:pt x="68" y="40"/>
                  </a:cubicBezTo>
                  <a:cubicBezTo>
                    <a:pt x="68" y="52"/>
                    <a:pt x="65" y="62"/>
                    <a:pt x="60" y="69"/>
                  </a:cubicBezTo>
                  <a:cubicBezTo>
                    <a:pt x="54" y="76"/>
                    <a:pt x="46" y="80"/>
                    <a:pt x="37" y="80"/>
                  </a:cubicBezTo>
                  <a:cubicBezTo>
                    <a:pt x="31" y="80"/>
                    <a:pt x="27" y="79"/>
                    <a:pt x="22" y="77"/>
                  </a:cubicBezTo>
                  <a:cubicBezTo>
                    <a:pt x="18" y="74"/>
                    <a:pt x="15" y="71"/>
                    <a:pt x="12" y="67"/>
                  </a:cubicBezTo>
                  <a:lnTo>
                    <a:pt x="12" y="67"/>
                  </a:lnTo>
                  <a:close/>
                  <a:moveTo>
                    <a:pt x="55" y="40"/>
                  </a:moveTo>
                  <a:lnTo>
                    <a:pt x="55" y="40"/>
                  </a:lnTo>
                  <a:cubicBezTo>
                    <a:pt x="55" y="31"/>
                    <a:pt x="53" y="23"/>
                    <a:pt x="50" y="18"/>
                  </a:cubicBezTo>
                  <a:cubicBezTo>
                    <a:pt x="46" y="13"/>
                    <a:pt x="40" y="10"/>
                    <a:pt x="34" y="10"/>
                  </a:cubicBezTo>
                  <a:cubicBezTo>
                    <a:pt x="27" y="10"/>
                    <a:pt x="22" y="13"/>
                    <a:pt x="18" y="18"/>
                  </a:cubicBezTo>
                  <a:cubicBezTo>
                    <a:pt x="14" y="23"/>
                    <a:pt x="12" y="31"/>
                    <a:pt x="12" y="40"/>
                  </a:cubicBezTo>
                  <a:cubicBezTo>
                    <a:pt x="12" y="49"/>
                    <a:pt x="14" y="56"/>
                    <a:pt x="18" y="62"/>
                  </a:cubicBezTo>
                  <a:cubicBezTo>
                    <a:pt x="22" y="67"/>
                    <a:pt x="27" y="69"/>
                    <a:pt x="34" y="69"/>
                  </a:cubicBezTo>
                  <a:cubicBezTo>
                    <a:pt x="40" y="69"/>
                    <a:pt x="46" y="67"/>
                    <a:pt x="50" y="62"/>
                  </a:cubicBezTo>
                  <a:cubicBezTo>
                    <a:pt x="53" y="56"/>
                    <a:pt x="55" y="49"/>
                    <a:pt x="55" y="40"/>
                  </a:cubicBezTo>
                  <a:lnTo>
                    <a:pt x="55" y="4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8" name="Freeform 54">
              <a:extLst>
                <a:ext uri="{FF2B5EF4-FFF2-40B4-BE49-F238E27FC236}">
                  <a16:creationId xmlns:a16="http://schemas.microsoft.com/office/drawing/2014/main" id="{3C1CE559-353E-497A-9884-55F2B3B8FE50}"/>
                </a:ext>
              </a:extLst>
            </p:cNvPr>
            <p:cNvSpPr>
              <a:spLocks noEditPoints="1"/>
            </p:cNvSpPr>
            <p:nvPr/>
          </p:nvSpPr>
          <p:spPr bwMode="auto">
            <a:xfrm>
              <a:off x="5412" y="3054"/>
              <a:ext cx="100" cy="116"/>
            </a:xfrm>
            <a:custGeom>
              <a:avLst/>
              <a:gdLst>
                <a:gd name="T0" fmla="*/ 70 w 70"/>
                <a:gd name="T1" fmla="*/ 37 h 80"/>
                <a:gd name="T2" fmla="*/ 70 w 70"/>
                <a:gd name="T3" fmla="*/ 37 h 80"/>
                <a:gd name="T4" fmla="*/ 70 w 70"/>
                <a:gd name="T5" fmla="*/ 43 h 80"/>
                <a:gd name="T6" fmla="*/ 13 w 70"/>
                <a:gd name="T7" fmla="*/ 43 h 80"/>
                <a:gd name="T8" fmla="*/ 20 w 70"/>
                <a:gd name="T9" fmla="*/ 63 h 80"/>
                <a:gd name="T10" fmla="*/ 40 w 70"/>
                <a:gd name="T11" fmla="*/ 69 h 80"/>
                <a:gd name="T12" fmla="*/ 54 w 70"/>
                <a:gd name="T13" fmla="*/ 68 h 80"/>
                <a:gd name="T14" fmla="*/ 67 w 70"/>
                <a:gd name="T15" fmla="*/ 62 h 80"/>
                <a:gd name="T16" fmla="*/ 67 w 70"/>
                <a:gd name="T17" fmla="*/ 74 h 80"/>
                <a:gd name="T18" fmla="*/ 54 w 70"/>
                <a:gd name="T19" fmla="*/ 78 h 80"/>
                <a:gd name="T20" fmla="*/ 39 w 70"/>
                <a:gd name="T21" fmla="*/ 80 h 80"/>
                <a:gd name="T22" fmla="*/ 10 w 70"/>
                <a:gd name="T23" fmla="*/ 69 h 80"/>
                <a:gd name="T24" fmla="*/ 0 w 70"/>
                <a:gd name="T25" fmla="*/ 40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6 h 80"/>
                <a:gd name="T42" fmla="*/ 37 w 70"/>
                <a:gd name="T43" fmla="*/ 10 h 80"/>
                <a:gd name="T44" fmla="*/ 20 w 70"/>
                <a:gd name="T45" fmla="*/ 16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1"/>
                    <a:pt x="16" y="58"/>
                    <a:pt x="20" y="63"/>
                  </a:cubicBezTo>
                  <a:cubicBezTo>
                    <a:pt x="25" y="67"/>
                    <a:pt x="32" y="69"/>
                    <a:pt x="40" y="69"/>
                  </a:cubicBezTo>
                  <a:cubicBezTo>
                    <a:pt x="45" y="69"/>
                    <a:pt x="49" y="69"/>
                    <a:pt x="54" y="68"/>
                  </a:cubicBezTo>
                  <a:cubicBezTo>
                    <a:pt x="59" y="66"/>
                    <a:pt x="63" y="65"/>
                    <a:pt x="67" y="62"/>
                  </a:cubicBezTo>
                  <a:lnTo>
                    <a:pt x="67" y="74"/>
                  </a:lnTo>
                  <a:cubicBezTo>
                    <a:pt x="63" y="76"/>
                    <a:pt x="58" y="77"/>
                    <a:pt x="54" y="78"/>
                  </a:cubicBezTo>
                  <a:cubicBezTo>
                    <a:pt x="49" y="79"/>
                    <a:pt x="44" y="80"/>
                    <a:pt x="39" y="80"/>
                  </a:cubicBezTo>
                  <a:cubicBezTo>
                    <a:pt x="27" y="80"/>
                    <a:pt x="17" y="76"/>
                    <a:pt x="10" y="69"/>
                  </a:cubicBezTo>
                  <a:cubicBezTo>
                    <a:pt x="3" y="62"/>
                    <a:pt x="0" y="53"/>
                    <a:pt x="0" y="40"/>
                  </a:cubicBezTo>
                  <a:cubicBezTo>
                    <a:pt x="0" y="28"/>
                    <a:pt x="3" y="18"/>
                    <a:pt x="10" y="11"/>
                  </a:cubicBezTo>
                  <a:cubicBezTo>
                    <a:pt x="16" y="3"/>
                    <a:pt x="26" y="0"/>
                    <a:pt x="37" y="0"/>
                  </a:cubicBezTo>
                  <a:cubicBezTo>
                    <a:pt x="47" y="0"/>
                    <a:pt x="55" y="3"/>
                    <a:pt x="61" y="10"/>
                  </a:cubicBezTo>
                  <a:cubicBezTo>
                    <a:pt x="67" y="16"/>
                    <a:pt x="70" y="25"/>
                    <a:pt x="70" y="37"/>
                  </a:cubicBezTo>
                  <a:lnTo>
                    <a:pt x="70" y="37"/>
                  </a:lnTo>
                  <a:close/>
                  <a:moveTo>
                    <a:pt x="58" y="33"/>
                  </a:moveTo>
                  <a:lnTo>
                    <a:pt x="58" y="33"/>
                  </a:lnTo>
                  <a:cubicBezTo>
                    <a:pt x="58" y="26"/>
                    <a:pt x="56" y="21"/>
                    <a:pt x="52" y="16"/>
                  </a:cubicBezTo>
                  <a:cubicBezTo>
                    <a:pt x="48" y="12"/>
                    <a:pt x="43" y="10"/>
                    <a:pt x="37" y="10"/>
                  </a:cubicBezTo>
                  <a:cubicBezTo>
                    <a:pt x="30" y="10"/>
                    <a:pt x="25" y="12"/>
                    <a:pt x="20"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59" name="Freeform 55">
              <a:extLst>
                <a:ext uri="{FF2B5EF4-FFF2-40B4-BE49-F238E27FC236}">
                  <a16:creationId xmlns:a16="http://schemas.microsoft.com/office/drawing/2014/main" id="{8DCEB5CA-2FE4-4997-8D74-5DE755F00234}"/>
                </a:ext>
              </a:extLst>
            </p:cNvPr>
            <p:cNvSpPr>
              <a:spLocks/>
            </p:cNvSpPr>
            <p:nvPr/>
          </p:nvSpPr>
          <p:spPr bwMode="auto">
            <a:xfrm>
              <a:off x="5542" y="3014"/>
              <a:ext cx="19" cy="153"/>
            </a:xfrm>
            <a:custGeom>
              <a:avLst/>
              <a:gdLst>
                <a:gd name="T0" fmla="*/ 0 w 13"/>
                <a:gd name="T1" fmla="*/ 0 h 106"/>
                <a:gd name="T2" fmla="*/ 0 w 13"/>
                <a:gd name="T3" fmla="*/ 0 h 106"/>
                <a:gd name="T4" fmla="*/ 13 w 13"/>
                <a:gd name="T5" fmla="*/ 0 h 106"/>
                <a:gd name="T6" fmla="*/ 13 w 13"/>
                <a:gd name="T7" fmla="*/ 106 h 106"/>
                <a:gd name="T8" fmla="*/ 0 w 13"/>
                <a:gd name="T9" fmla="*/ 106 h 106"/>
                <a:gd name="T10" fmla="*/ 0 w 13"/>
                <a:gd name="T11" fmla="*/ 0 h 106"/>
              </a:gdLst>
              <a:ahLst/>
              <a:cxnLst>
                <a:cxn ang="0">
                  <a:pos x="T0" y="T1"/>
                </a:cxn>
                <a:cxn ang="0">
                  <a:pos x="T2" y="T3"/>
                </a:cxn>
                <a:cxn ang="0">
                  <a:pos x="T4" y="T5"/>
                </a:cxn>
                <a:cxn ang="0">
                  <a:pos x="T6" y="T7"/>
                </a:cxn>
                <a:cxn ang="0">
                  <a:pos x="T8" y="T9"/>
                </a:cxn>
                <a:cxn ang="0">
                  <a:pos x="T10" y="T11"/>
                </a:cxn>
              </a:cxnLst>
              <a:rect l="0" t="0" r="r" b="b"/>
              <a:pathLst>
                <a:path w="13" h="106">
                  <a:moveTo>
                    <a:pt x="0" y="0"/>
                  </a:moveTo>
                  <a:lnTo>
                    <a:pt x="0" y="0"/>
                  </a:lnTo>
                  <a:lnTo>
                    <a:pt x="13" y="0"/>
                  </a:lnTo>
                  <a:lnTo>
                    <a:pt x="13" y="106"/>
                  </a:lnTo>
                  <a:lnTo>
                    <a:pt x="0" y="10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0" name="Freeform 56">
              <a:extLst>
                <a:ext uri="{FF2B5EF4-FFF2-40B4-BE49-F238E27FC236}">
                  <a16:creationId xmlns:a16="http://schemas.microsoft.com/office/drawing/2014/main" id="{B04F0729-664F-4654-9F2D-8AA8BBCDE60F}"/>
                </a:ext>
              </a:extLst>
            </p:cNvPr>
            <p:cNvSpPr>
              <a:spLocks noEditPoints="1"/>
            </p:cNvSpPr>
            <p:nvPr/>
          </p:nvSpPr>
          <p:spPr bwMode="auto">
            <a:xfrm>
              <a:off x="5598" y="3014"/>
              <a:ext cx="17" cy="153"/>
            </a:xfrm>
            <a:custGeom>
              <a:avLst/>
              <a:gdLst>
                <a:gd name="T0" fmla="*/ 0 w 12"/>
                <a:gd name="T1" fmla="*/ 29 h 106"/>
                <a:gd name="T2" fmla="*/ 0 w 12"/>
                <a:gd name="T3" fmla="*/ 29 h 106"/>
                <a:gd name="T4" fmla="*/ 12 w 12"/>
                <a:gd name="T5" fmla="*/ 29 h 106"/>
                <a:gd name="T6" fmla="*/ 12 w 12"/>
                <a:gd name="T7" fmla="*/ 106 h 106"/>
                <a:gd name="T8" fmla="*/ 0 w 12"/>
                <a:gd name="T9" fmla="*/ 106 h 106"/>
                <a:gd name="T10" fmla="*/ 0 w 12"/>
                <a:gd name="T11" fmla="*/ 29 h 106"/>
                <a:gd name="T12" fmla="*/ 0 w 12"/>
                <a:gd name="T13" fmla="*/ 0 h 106"/>
                <a:gd name="T14" fmla="*/ 0 w 12"/>
                <a:gd name="T15" fmla="*/ 0 h 106"/>
                <a:gd name="T16" fmla="*/ 12 w 12"/>
                <a:gd name="T17" fmla="*/ 0 h 106"/>
                <a:gd name="T18" fmla="*/ 12 w 12"/>
                <a:gd name="T19" fmla="*/ 16 h 106"/>
                <a:gd name="T20" fmla="*/ 0 w 12"/>
                <a:gd name="T21" fmla="*/ 16 h 106"/>
                <a:gd name="T22" fmla="*/ 0 w 12"/>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106">
                  <a:moveTo>
                    <a:pt x="0" y="29"/>
                  </a:moveTo>
                  <a:lnTo>
                    <a:pt x="0" y="29"/>
                  </a:lnTo>
                  <a:lnTo>
                    <a:pt x="12" y="29"/>
                  </a:lnTo>
                  <a:lnTo>
                    <a:pt x="12" y="106"/>
                  </a:lnTo>
                  <a:lnTo>
                    <a:pt x="0" y="106"/>
                  </a:lnTo>
                  <a:lnTo>
                    <a:pt x="0" y="29"/>
                  </a:lnTo>
                  <a:close/>
                  <a:moveTo>
                    <a:pt x="0" y="0"/>
                  </a:moveTo>
                  <a:lnTo>
                    <a:pt x="0" y="0"/>
                  </a:lnTo>
                  <a:lnTo>
                    <a:pt x="12" y="0"/>
                  </a:lnTo>
                  <a:lnTo>
                    <a:pt x="12" y="16"/>
                  </a:lnTo>
                  <a:lnTo>
                    <a:pt x="0" y="1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1" name="Freeform 57">
              <a:extLst>
                <a:ext uri="{FF2B5EF4-FFF2-40B4-BE49-F238E27FC236}">
                  <a16:creationId xmlns:a16="http://schemas.microsoft.com/office/drawing/2014/main" id="{CA980292-0C17-4143-959E-50DC4F25ACB6}"/>
                </a:ext>
              </a:extLst>
            </p:cNvPr>
            <p:cNvSpPr>
              <a:spLocks/>
            </p:cNvSpPr>
            <p:nvPr/>
          </p:nvSpPr>
          <p:spPr bwMode="auto">
            <a:xfrm>
              <a:off x="5652" y="3054"/>
              <a:ext cx="92" cy="113"/>
            </a:xfrm>
            <a:custGeom>
              <a:avLst/>
              <a:gdLst>
                <a:gd name="T0" fmla="*/ 64 w 64"/>
                <a:gd name="T1" fmla="*/ 32 h 78"/>
                <a:gd name="T2" fmla="*/ 64 w 64"/>
                <a:gd name="T3" fmla="*/ 32 h 78"/>
                <a:gd name="T4" fmla="*/ 64 w 64"/>
                <a:gd name="T5" fmla="*/ 78 h 78"/>
                <a:gd name="T6" fmla="*/ 52 w 64"/>
                <a:gd name="T7" fmla="*/ 78 h 78"/>
                <a:gd name="T8" fmla="*/ 52 w 64"/>
                <a:gd name="T9" fmla="*/ 32 h 78"/>
                <a:gd name="T10" fmla="*/ 47 w 64"/>
                <a:gd name="T11" fmla="*/ 16 h 78"/>
                <a:gd name="T12" fmla="*/ 35 w 64"/>
                <a:gd name="T13" fmla="*/ 11 h 78"/>
                <a:gd name="T14" fmla="*/ 19 w 64"/>
                <a:gd name="T15" fmla="*/ 17 h 78"/>
                <a:gd name="T16" fmla="*/ 13 w 64"/>
                <a:gd name="T17" fmla="*/ 35 h 78"/>
                <a:gd name="T18" fmla="*/ 13 w 64"/>
                <a:gd name="T19" fmla="*/ 78 h 78"/>
                <a:gd name="T20" fmla="*/ 0 w 64"/>
                <a:gd name="T21" fmla="*/ 78 h 78"/>
                <a:gd name="T22" fmla="*/ 0 w 64"/>
                <a:gd name="T23" fmla="*/ 1 h 78"/>
                <a:gd name="T24" fmla="*/ 13 w 64"/>
                <a:gd name="T25" fmla="*/ 1 h 78"/>
                <a:gd name="T26" fmla="*/ 13 w 64"/>
                <a:gd name="T27" fmla="*/ 13 h 78"/>
                <a:gd name="T28" fmla="*/ 23 w 64"/>
                <a:gd name="T29" fmla="*/ 3 h 78"/>
                <a:gd name="T30" fmla="*/ 37 w 64"/>
                <a:gd name="T31" fmla="*/ 0 h 78"/>
                <a:gd name="T32" fmla="*/ 57 w 64"/>
                <a:gd name="T33" fmla="*/ 8 h 78"/>
                <a:gd name="T34" fmla="*/ 64 w 64"/>
                <a:gd name="T35" fmla="*/ 32 h 78"/>
                <a:gd name="T36" fmla="*/ 64 w 64"/>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78">
                  <a:moveTo>
                    <a:pt x="64" y="32"/>
                  </a:moveTo>
                  <a:lnTo>
                    <a:pt x="64" y="32"/>
                  </a:lnTo>
                  <a:lnTo>
                    <a:pt x="64" y="78"/>
                  </a:lnTo>
                  <a:lnTo>
                    <a:pt x="52" y="78"/>
                  </a:lnTo>
                  <a:lnTo>
                    <a:pt x="52" y="32"/>
                  </a:lnTo>
                  <a:cubicBezTo>
                    <a:pt x="52" y="25"/>
                    <a:pt x="50" y="20"/>
                    <a:pt x="47" y="16"/>
                  </a:cubicBezTo>
                  <a:cubicBezTo>
                    <a:pt x="44" y="12"/>
                    <a:pt x="40" y="11"/>
                    <a:pt x="35" y="11"/>
                  </a:cubicBezTo>
                  <a:cubicBezTo>
                    <a:pt x="28" y="11"/>
                    <a:pt x="22" y="13"/>
                    <a:pt x="19" y="17"/>
                  </a:cubicBezTo>
                  <a:cubicBezTo>
                    <a:pt x="15" y="21"/>
                    <a:pt x="13" y="27"/>
                    <a:pt x="13" y="35"/>
                  </a:cubicBezTo>
                  <a:lnTo>
                    <a:pt x="13" y="78"/>
                  </a:lnTo>
                  <a:lnTo>
                    <a:pt x="0" y="78"/>
                  </a:lnTo>
                  <a:lnTo>
                    <a:pt x="0" y="1"/>
                  </a:lnTo>
                  <a:lnTo>
                    <a:pt x="13" y="1"/>
                  </a:lnTo>
                  <a:lnTo>
                    <a:pt x="13" y="13"/>
                  </a:lnTo>
                  <a:cubicBezTo>
                    <a:pt x="16" y="9"/>
                    <a:pt x="19" y="5"/>
                    <a:pt x="23" y="3"/>
                  </a:cubicBezTo>
                  <a:cubicBezTo>
                    <a:pt x="27" y="1"/>
                    <a:pt x="32" y="0"/>
                    <a:pt x="37" y="0"/>
                  </a:cubicBezTo>
                  <a:cubicBezTo>
                    <a:pt x="46" y="0"/>
                    <a:pt x="53" y="2"/>
                    <a:pt x="57" y="8"/>
                  </a:cubicBezTo>
                  <a:cubicBezTo>
                    <a:pt x="62" y="13"/>
                    <a:pt x="64" y="21"/>
                    <a:pt x="64" y="32"/>
                  </a:cubicBezTo>
                  <a:lnTo>
                    <a:pt x="64"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2" name="Freeform 58">
              <a:extLst>
                <a:ext uri="{FF2B5EF4-FFF2-40B4-BE49-F238E27FC236}">
                  <a16:creationId xmlns:a16="http://schemas.microsoft.com/office/drawing/2014/main" id="{A2011207-A616-40E5-9274-95C4FFE5B4A3}"/>
                </a:ext>
              </a:extLst>
            </p:cNvPr>
            <p:cNvSpPr>
              <a:spLocks noEditPoints="1"/>
            </p:cNvSpPr>
            <p:nvPr/>
          </p:nvSpPr>
          <p:spPr bwMode="auto">
            <a:xfrm>
              <a:off x="5773" y="3054"/>
              <a:ext cx="100" cy="116"/>
            </a:xfrm>
            <a:custGeom>
              <a:avLst/>
              <a:gdLst>
                <a:gd name="T0" fmla="*/ 70 w 70"/>
                <a:gd name="T1" fmla="*/ 37 h 80"/>
                <a:gd name="T2" fmla="*/ 70 w 70"/>
                <a:gd name="T3" fmla="*/ 37 h 80"/>
                <a:gd name="T4" fmla="*/ 70 w 70"/>
                <a:gd name="T5" fmla="*/ 43 h 80"/>
                <a:gd name="T6" fmla="*/ 13 w 70"/>
                <a:gd name="T7" fmla="*/ 43 h 80"/>
                <a:gd name="T8" fmla="*/ 21 w 70"/>
                <a:gd name="T9" fmla="*/ 63 h 80"/>
                <a:gd name="T10" fmla="*/ 40 w 70"/>
                <a:gd name="T11" fmla="*/ 69 h 80"/>
                <a:gd name="T12" fmla="*/ 54 w 70"/>
                <a:gd name="T13" fmla="*/ 68 h 80"/>
                <a:gd name="T14" fmla="*/ 68 w 70"/>
                <a:gd name="T15" fmla="*/ 62 h 80"/>
                <a:gd name="T16" fmla="*/ 68 w 70"/>
                <a:gd name="T17" fmla="*/ 74 h 80"/>
                <a:gd name="T18" fmla="*/ 54 w 70"/>
                <a:gd name="T19" fmla="*/ 78 h 80"/>
                <a:gd name="T20" fmla="*/ 39 w 70"/>
                <a:gd name="T21" fmla="*/ 80 h 80"/>
                <a:gd name="T22" fmla="*/ 10 w 70"/>
                <a:gd name="T23" fmla="*/ 69 h 80"/>
                <a:gd name="T24" fmla="*/ 0 w 70"/>
                <a:gd name="T25" fmla="*/ 40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6 h 80"/>
                <a:gd name="T42" fmla="*/ 37 w 70"/>
                <a:gd name="T43" fmla="*/ 10 h 80"/>
                <a:gd name="T44" fmla="*/ 20 w 70"/>
                <a:gd name="T45" fmla="*/ 16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1"/>
                    <a:pt x="16" y="58"/>
                    <a:pt x="21" y="63"/>
                  </a:cubicBezTo>
                  <a:cubicBezTo>
                    <a:pt x="25" y="67"/>
                    <a:pt x="32" y="69"/>
                    <a:pt x="40" y="69"/>
                  </a:cubicBezTo>
                  <a:cubicBezTo>
                    <a:pt x="45" y="69"/>
                    <a:pt x="50" y="69"/>
                    <a:pt x="54" y="68"/>
                  </a:cubicBezTo>
                  <a:cubicBezTo>
                    <a:pt x="59" y="66"/>
                    <a:pt x="63" y="65"/>
                    <a:pt x="68" y="62"/>
                  </a:cubicBezTo>
                  <a:lnTo>
                    <a:pt x="68" y="74"/>
                  </a:lnTo>
                  <a:cubicBezTo>
                    <a:pt x="63" y="76"/>
                    <a:pt x="58" y="77"/>
                    <a:pt x="54" y="78"/>
                  </a:cubicBezTo>
                  <a:cubicBezTo>
                    <a:pt x="49" y="79"/>
                    <a:pt x="44" y="80"/>
                    <a:pt x="39" y="80"/>
                  </a:cubicBezTo>
                  <a:cubicBezTo>
                    <a:pt x="27" y="80"/>
                    <a:pt x="17" y="76"/>
                    <a:pt x="10" y="69"/>
                  </a:cubicBezTo>
                  <a:cubicBezTo>
                    <a:pt x="3" y="62"/>
                    <a:pt x="0" y="53"/>
                    <a:pt x="0" y="40"/>
                  </a:cubicBezTo>
                  <a:cubicBezTo>
                    <a:pt x="0" y="28"/>
                    <a:pt x="3" y="18"/>
                    <a:pt x="10" y="11"/>
                  </a:cubicBezTo>
                  <a:cubicBezTo>
                    <a:pt x="17" y="3"/>
                    <a:pt x="26" y="0"/>
                    <a:pt x="37" y="0"/>
                  </a:cubicBezTo>
                  <a:cubicBezTo>
                    <a:pt x="47" y="0"/>
                    <a:pt x="55" y="3"/>
                    <a:pt x="61" y="10"/>
                  </a:cubicBezTo>
                  <a:cubicBezTo>
                    <a:pt x="67" y="16"/>
                    <a:pt x="70" y="25"/>
                    <a:pt x="70" y="37"/>
                  </a:cubicBezTo>
                  <a:lnTo>
                    <a:pt x="70" y="37"/>
                  </a:lnTo>
                  <a:close/>
                  <a:moveTo>
                    <a:pt x="58" y="33"/>
                  </a:moveTo>
                  <a:lnTo>
                    <a:pt x="58" y="33"/>
                  </a:lnTo>
                  <a:cubicBezTo>
                    <a:pt x="58" y="26"/>
                    <a:pt x="56" y="21"/>
                    <a:pt x="52" y="16"/>
                  </a:cubicBezTo>
                  <a:cubicBezTo>
                    <a:pt x="48" y="12"/>
                    <a:pt x="43" y="10"/>
                    <a:pt x="37" y="10"/>
                  </a:cubicBezTo>
                  <a:cubicBezTo>
                    <a:pt x="30" y="10"/>
                    <a:pt x="25" y="12"/>
                    <a:pt x="20"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3" name="Freeform 59">
              <a:extLst>
                <a:ext uri="{FF2B5EF4-FFF2-40B4-BE49-F238E27FC236}">
                  <a16:creationId xmlns:a16="http://schemas.microsoft.com/office/drawing/2014/main" id="{856B3E0E-AC85-4920-BEF2-F787601EEE58}"/>
                </a:ext>
              </a:extLst>
            </p:cNvPr>
            <p:cNvSpPr>
              <a:spLocks/>
            </p:cNvSpPr>
            <p:nvPr/>
          </p:nvSpPr>
          <p:spPr bwMode="auto">
            <a:xfrm>
              <a:off x="3966" y="2650"/>
              <a:ext cx="858" cy="655"/>
            </a:xfrm>
            <a:custGeom>
              <a:avLst/>
              <a:gdLst>
                <a:gd name="T0" fmla="*/ 0 w 598"/>
                <a:gd name="T1" fmla="*/ 0 h 454"/>
                <a:gd name="T2" fmla="*/ 0 w 598"/>
                <a:gd name="T3" fmla="*/ 0 h 454"/>
                <a:gd name="T4" fmla="*/ 598 w 598"/>
                <a:gd name="T5" fmla="*/ 0 h 454"/>
                <a:gd name="T6" fmla="*/ 598 w 598"/>
                <a:gd name="T7" fmla="*/ 454 h 454"/>
                <a:gd name="T8" fmla="*/ 0 w 598"/>
                <a:gd name="T9" fmla="*/ 454 h 454"/>
                <a:gd name="T10" fmla="*/ 0 w 598"/>
                <a:gd name="T11" fmla="*/ 0 h 454"/>
              </a:gdLst>
              <a:ahLst/>
              <a:cxnLst>
                <a:cxn ang="0">
                  <a:pos x="T0" y="T1"/>
                </a:cxn>
                <a:cxn ang="0">
                  <a:pos x="T2" y="T3"/>
                </a:cxn>
                <a:cxn ang="0">
                  <a:pos x="T4" y="T5"/>
                </a:cxn>
                <a:cxn ang="0">
                  <a:pos x="T6" y="T7"/>
                </a:cxn>
                <a:cxn ang="0">
                  <a:pos x="T8" y="T9"/>
                </a:cxn>
                <a:cxn ang="0">
                  <a:pos x="T10" y="T11"/>
                </a:cxn>
              </a:cxnLst>
              <a:rect l="0" t="0" r="r" b="b"/>
              <a:pathLst>
                <a:path w="598" h="454">
                  <a:moveTo>
                    <a:pt x="0" y="0"/>
                  </a:moveTo>
                  <a:lnTo>
                    <a:pt x="0" y="0"/>
                  </a:lnTo>
                  <a:lnTo>
                    <a:pt x="598" y="0"/>
                  </a:lnTo>
                  <a:lnTo>
                    <a:pt x="598" y="454"/>
                  </a:lnTo>
                  <a:lnTo>
                    <a:pt x="0" y="454"/>
                  </a:lnTo>
                  <a:lnTo>
                    <a:pt x="0" y="0"/>
                  </a:lnTo>
                  <a:close/>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64" name="Freeform 60">
              <a:extLst>
                <a:ext uri="{FF2B5EF4-FFF2-40B4-BE49-F238E27FC236}">
                  <a16:creationId xmlns:a16="http://schemas.microsoft.com/office/drawing/2014/main" id="{E1BE755A-F473-4B83-AC3A-F023EC63B4AD}"/>
                </a:ext>
              </a:extLst>
            </p:cNvPr>
            <p:cNvSpPr>
              <a:spLocks/>
            </p:cNvSpPr>
            <p:nvPr/>
          </p:nvSpPr>
          <p:spPr bwMode="auto">
            <a:xfrm>
              <a:off x="4078" y="2784"/>
              <a:ext cx="93" cy="147"/>
            </a:xfrm>
            <a:custGeom>
              <a:avLst/>
              <a:gdLst>
                <a:gd name="T0" fmla="*/ 0 w 65"/>
                <a:gd name="T1" fmla="*/ 0 h 102"/>
                <a:gd name="T2" fmla="*/ 0 w 65"/>
                <a:gd name="T3" fmla="*/ 0 h 102"/>
                <a:gd name="T4" fmla="*/ 64 w 65"/>
                <a:gd name="T5" fmla="*/ 0 h 102"/>
                <a:gd name="T6" fmla="*/ 64 w 65"/>
                <a:gd name="T7" fmla="*/ 12 h 102"/>
                <a:gd name="T8" fmla="*/ 13 w 65"/>
                <a:gd name="T9" fmla="*/ 12 h 102"/>
                <a:gd name="T10" fmla="*/ 13 w 65"/>
                <a:gd name="T11" fmla="*/ 42 h 102"/>
                <a:gd name="T12" fmla="*/ 62 w 65"/>
                <a:gd name="T13" fmla="*/ 42 h 102"/>
                <a:gd name="T14" fmla="*/ 62 w 65"/>
                <a:gd name="T15" fmla="*/ 53 h 102"/>
                <a:gd name="T16" fmla="*/ 13 w 65"/>
                <a:gd name="T17" fmla="*/ 53 h 102"/>
                <a:gd name="T18" fmla="*/ 13 w 65"/>
                <a:gd name="T19" fmla="*/ 90 h 102"/>
                <a:gd name="T20" fmla="*/ 65 w 65"/>
                <a:gd name="T21" fmla="*/ 90 h 102"/>
                <a:gd name="T22" fmla="*/ 65 w 65"/>
                <a:gd name="T23" fmla="*/ 102 h 102"/>
                <a:gd name="T24" fmla="*/ 0 w 65"/>
                <a:gd name="T25" fmla="*/ 102 h 102"/>
                <a:gd name="T26" fmla="*/ 0 w 65"/>
                <a:gd name="T2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102">
                  <a:moveTo>
                    <a:pt x="0" y="0"/>
                  </a:moveTo>
                  <a:lnTo>
                    <a:pt x="0" y="0"/>
                  </a:lnTo>
                  <a:lnTo>
                    <a:pt x="64" y="0"/>
                  </a:lnTo>
                  <a:lnTo>
                    <a:pt x="64" y="12"/>
                  </a:lnTo>
                  <a:lnTo>
                    <a:pt x="13" y="12"/>
                  </a:lnTo>
                  <a:lnTo>
                    <a:pt x="13" y="42"/>
                  </a:lnTo>
                  <a:lnTo>
                    <a:pt x="62" y="42"/>
                  </a:lnTo>
                  <a:lnTo>
                    <a:pt x="62" y="53"/>
                  </a:lnTo>
                  <a:lnTo>
                    <a:pt x="13" y="53"/>
                  </a:lnTo>
                  <a:lnTo>
                    <a:pt x="13" y="90"/>
                  </a:lnTo>
                  <a:lnTo>
                    <a:pt x="65" y="90"/>
                  </a:lnTo>
                  <a:lnTo>
                    <a:pt x="65"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5" name="Freeform 61">
              <a:extLst>
                <a:ext uri="{FF2B5EF4-FFF2-40B4-BE49-F238E27FC236}">
                  <a16:creationId xmlns:a16="http://schemas.microsoft.com/office/drawing/2014/main" id="{15184449-2333-4D47-8E6A-F22E915C6553}"/>
                </a:ext>
              </a:extLst>
            </p:cNvPr>
            <p:cNvSpPr>
              <a:spLocks noEditPoints="1"/>
            </p:cNvSpPr>
            <p:nvPr/>
          </p:nvSpPr>
          <p:spPr bwMode="auto">
            <a:xfrm>
              <a:off x="4195" y="2819"/>
              <a:ext cx="98" cy="153"/>
            </a:xfrm>
            <a:custGeom>
              <a:avLst/>
              <a:gdLst>
                <a:gd name="T0" fmla="*/ 56 w 68"/>
                <a:gd name="T1" fmla="*/ 39 h 106"/>
                <a:gd name="T2" fmla="*/ 56 w 68"/>
                <a:gd name="T3" fmla="*/ 39 h 106"/>
                <a:gd name="T4" fmla="*/ 50 w 68"/>
                <a:gd name="T5" fmla="*/ 18 h 106"/>
                <a:gd name="T6" fmla="*/ 34 w 68"/>
                <a:gd name="T7" fmla="*/ 10 h 106"/>
                <a:gd name="T8" fmla="*/ 19 w 68"/>
                <a:gd name="T9" fmla="*/ 18 h 106"/>
                <a:gd name="T10" fmla="*/ 13 w 68"/>
                <a:gd name="T11" fmla="*/ 39 h 106"/>
                <a:gd name="T12" fmla="*/ 19 w 68"/>
                <a:gd name="T13" fmla="*/ 60 h 106"/>
                <a:gd name="T14" fmla="*/ 34 w 68"/>
                <a:gd name="T15" fmla="*/ 67 h 106"/>
                <a:gd name="T16" fmla="*/ 50 w 68"/>
                <a:gd name="T17" fmla="*/ 60 h 106"/>
                <a:gd name="T18" fmla="*/ 56 w 68"/>
                <a:gd name="T19" fmla="*/ 39 h 106"/>
                <a:gd name="T20" fmla="*/ 56 w 68"/>
                <a:gd name="T21" fmla="*/ 39 h 106"/>
                <a:gd name="T22" fmla="*/ 68 w 68"/>
                <a:gd name="T23" fmla="*/ 68 h 106"/>
                <a:gd name="T24" fmla="*/ 68 w 68"/>
                <a:gd name="T25" fmla="*/ 68 h 106"/>
                <a:gd name="T26" fmla="*/ 59 w 68"/>
                <a:gd name="T27" fmla="*/ 97 h 106"/>
                <a:gd name="T28" fmla="*/ 33 w 68"/>
                <a:gd name="T29" fmla="*/ 106 h 106"/>
                <a:gd name="T30" fmla="*/ 21 w 68"/>
                <a:gd name="T31" fmla="*/ 105 h 106"/>
                <a:gd name="T32" fmla="*/ 9 w 68"/>
                <a:gd name="T33" fmla="*/ 102 h 106"/>
                <a:gd name="T34" fmla="*/ 9 w 68"/>
                <a:gd name="T35" fmla="*/ 90 h 106"/>
                <a:gd name="T36" fmla="*/ 20 w 68"/>
                <a:gd name="T37" fmla="*/ 95 h 106"/>
                <a:gd name="T38" fmla="*/ 31 w 68"/>
                <a:gd name="T39" fmla="*/ 96 h 106"/>
                <a:gd name="T40" fmla="*/ 49 w 68"/>
                <a:gd name="T41" fmla="*/ 90 h 106"/>
                <a:gd name="T42" fmla="*/ 56 w 68"/>
                <a:gd name="T43" fmla="*/ 70 h 106"/>
                <a:gd name="T44" fmla="*/ 56 w 68"/>
                <a:gd name="T45" fmla="*/ 64 h 106"/>
                <a:gd name="T46" fmla="*/ 46 w 68"/>
                <a:gd name="T47" fmla="*/ 74 h 106"/>
                <a:gd name="T48" fmla="*/ 31 w 68"/>
                <a:gd name="T49" fmla="*/ 78 h 106"/>
                <a:gd name="T50" fmla="*/ 9 w 68"/>
                <a:gd name="T51" fmla="*/ 67 h 106"/>
                <a:gd name="T52" fmla="*/ 0 w 68"/>
                <a:gd name="T53" fmla="*/ 39 h 106"/>
                <a:gd name="T54" fmla="*/ 9 w 68"/>
                <a:gd name="T55" fmla="*/ 10 h 106"/>
                <a:gd name="T56" fmla="*/ 31 w 68"/>
                <a:gd name="T57" fmla="*/ 0 h 106"/>
                <a:gd name="T58" fmla="*/ 46 w 68"/>
                <a:gd name="T59" fmla="*/ 3 h 106"/>
                <a:gd name="T60" fmla="*/ 56 w 68"/>
                <a:gd name="T61" fmla="*/ 13 h 106"/>
                <a:gd name="T62" fmla="*/ 56 w 68"/>
                <a:gd name="T63" fmla="*/ 2 h 106"/>
                <a:gd name="T64" fmla="*/ 68 w 68"/>
                <a:gd name="T65" fmla="*/ 2 h 106"/>
                <a:gd name="T66" fmla="*/ 68 w 68"/>
                <a:gd name="T67" fmla="*/ 6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6">
                  <a:moveTo>
                    <a:pt x="56" y="39"/>
                  </a:moveTo>
                  <a:lnTo>
                    <a:pt x="56" y="39"/>
                  </a:lnTo>
                  <a:cubicBezTo>
                    <a:pt x="56" y="30"/>
                    <a:pt x="54" y="23"/>
                    <a:pt x="50" y="18"/>
                  </a:cubicBezTo>
                  <a:cubicBezTo>
                    <a:pt x="46" y="13"/>
                    <a:pt x="41" y="10"/>
                    <a:pt x="34" y="10"/>
                  </a:cubicBezTo>
                  <a:cubicBezTo>
                    <a:pt x="28" y="10"/>
                    <a:pt x="22" y="13"/>
                    <a:pt x="19" y="18"/>
                  </a:cubicBezTo>
                  <a:cubicBezTo>
                    <a:pt x="15" y="23"/>
                    <a:pt x="13" y="30"/>
                    <a:pt x="13" y="39"/>
                  </a:cubicBezTo>
                  <a:cubicBezTo>
                    <a:pt x="13" y="48"/>
                    <a:pt x="15" y="55"/>
                    <a:pt x="19" y="60"/>
                  </a:cubicBezTo>
                  <a:cubicBezTo>
                    <a:pt x="22" y="65"/>
                    <a:pt x="28" y="67"/>
                    <a:pt x="34" y="67"/>
                  </a:cubicBezTo>
                  <a:cubicBezTo>
                    <a:pt x="41" y="67"/>
                    <a:pt x="46" y="65"/>
                    <a:pt x="50" y="60"/>
                  </a:cubicBezTo>
                  <a:cubicBezTo>
                    <a:pt x="54" y="55"/>
                    <a:pt x="56" y="48"/>
                    <a:pt x="56" y="39"/>
                  </a:cubicBezTo>
                  <a:lnTo>
                    <a:pt x="56" y="39"/>
                  </a:lnTo>
                  <a:close/>
                  <a:moveTo>
                    <a:pt x="68" y="68"/>
                  </a:moveTo>
                  <a:lnTo>
                    <a:pt x="68" y="68"/>
                  </a:lnTo>
                  <a:cubicBezTo>
                    <a:pt x="68" y="81"/>
                    <a:pt x="65" y="91"/>
                    <a:pt x="59" y="97"/>
                  </a:cubicBezTo>
                  <a:cubicBezTo>
                    <a:pt x="54" y="103"/>
                    <a:pt x="45" y="106"/>
                    <a:pt x="33" y="106"/>
                  </a:cubicBezTo>
                  <a:cubicBezTo>
                    <a:pt x="29" y="106"/>
                    <a:pt x="25" y="106"/>
                    <a:pt x="21" y="105"/>
                  </a:cubicBezTo>
                  <a:cubicBezTo>
                    <a:pt x="17" y="105"/>
                    <a:pt x="13" y="104"/>
                    <a:pt x="9" y="102"/>
                  </a:cubicBezTo>
                  <a:lnTo>
                    <a:pt x="9" y="90"/>
                  </a:lnTo>
                  <a:cubicBezTo>
                    <a:pt x="13" y="92"/>
                    <a:pt x="17" y="94"/>
                    <a:pt x="20" y="95"/>
                  </a:cubicBezTo>
                  <a:cubicBezTo>
                    <a:pt x="24" y="96"/>
                    <a:pt x="27" y="96"/>
                    <a:pt x="31" y="96"/>
                  </a:cubicBezTo>
                  <a:cubicBezTo>
                    <a:pt x="39" y="96"/>
                    <a:pt x="45" y="94"/>
                    <a:pt x="49" y="90"/>
                  </a:cubicBezTo>
                  <a:cubicBezTo>
                    <a:pt x="54" y="85"/>
                    <a:pt x="56" y="79"/>
                    <a:pt x="56" y="70"/>
                  </a:cubicBezTo>
                  <a:lnTo>
                    <a:pt x="56" y="64"/>
                  </a:lnTo>
                  <a:cubicBezTo>
                    <a:pt x="53" y="69"/>
                    <a:pt x="50" y="72"/>
                    <a:pt x="46" y="74"/>
                  </a:cubicBezTo>
                  <a:cubicBezTo>
                    <a:pt x="42" y="76"/>
                    <a:pt x="37" y="78"/>
                    <a:pt x="31" y="78"/>
                  </a:cubicBezTo>
                  <a:cubicBezTo>
                    <a:pt x="22" y="78"/>
                    <a:pt x="14" y="74"/>
                    <a:pt x="9" y="67"/>
                  </a:cubicBezTo>
                  <a:cubicBezTo>
                    <a:pt x="3" y="60"/>
                    <a:pt x="0" y="50"/>
                    <a:pt x="0" y="39"/>
                  </a:cubicBezTo>
                  <a:cubicBezTo>
                    <a:pt x="0" y="27"/>
                    <a:pt x="3" y="17"/>
                    <a:pt x="9" y="10"/>
                  </a:cubicBezTo>
                  <a:cubicBezTo>
                    <a:pt x="14" y="3"/>
                    <a:pt x="22" y="0"/>
                    <a:pt x="31" y="0"/>
                  </a:cubicBezTo>
                  <a:cubicBezTo>
                    <a:pt x="37" y="0"/>
                    <a:pt x="42" y="1"/>
                    <a:pt x="46" y="3"/>
                  </a:cubicBezTo>
                  <a:cubicBezTo>
                    <a:pt x="50" y="5"/>
                    <a:pt x="53" y="9"/>
                    <a:pt x="56" y="13"/>
                  </a:cubicBezTo>
                  <a:lnTo>
                    <a:pt x="56" y="2"/>
                  </a:lnTo>
                  <a:lnTo>
                    <a:pt x="68" y="2"/>
                  </a:lnTo>
                  <a:lnTo>
                    <a:pt x="68" y="68"/>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6" name="Freeform 62">
              <a:extLst>
                <a:ext uri="{FF2B5EF4-FFF2-40B4-BE49-F238E27FC236}">
                  <a16:creationId xmlns:a16="http://schemas.microsoft.com/office/drawing/2014/main" id="{59B8354F-303B-475C-9C19-444C4B35B7ED}"/>
                </a:ext>
              </a:extLst>
            </p:cNvPr>
            <p:cNvSpPr>
              <a:spLocks/>
            </p:cNvSpPr>
            <p:nvPr/>
          </p:nvSpPr>
          <p:spPr bwMode="auto">
            <a:xfrm>
              <a:off x="4330" y="2819"/>
              <a:ext cx="63" cy="112"/>
            </a:xfrm>
            <a:custGeom>
              <a:avLst/>
              <a:gdLst>
                <a:gd name="T0" fmla="*/ 44 w 44"/>
                <a:gd name="T1" fmla="*/ 13 h 78"/>
                <a:gd name="T2" fmla="*/ 44 w 44"/>
                <a:gd name="T3" fmla="*/ 13 h 78"/>
                <a:gd name="T4" fmla="*/ 40 w 44"/>
                <a:gd name="T5" fmla="*/ 11 h 78"/>
                <a:gd name="T6" fmla="*/ 34 w 44"/>
                <a:gd name="T7" fmla="*/ 11 h 78"/>
                <a:gd name="T8" fmla="*/ 18 w 44"/>
                <a:gd name="T9" fmla="*/ 18 h 78"/>
                <a:gd name="T10" fmla="*/ 12 w 44"/>
                <a:gd name="T11" fmla="*/ 37 h 78"/>
                <a:gd name="T12" fmla="*/ 12 w 44"/>
                <a:gd name="T13" fmla="*/ 78 h 78"/>
                <a:gd name="T14" fmla="*/ 0 w 44"/>
                <a:gd name="T15" fmla="*/ 78 h 78"/>
                <a:gd name="T16" fmla="*/ 0 w 44"/>
                <a:gd name="T17" fmla="*/ 2 h 78"/>
                <a:gd name="T18" fmla="*/ 12 w 44"/>
                <a:gd name="T19" fmla="*/ 2 h 78"/>
                <a:gd name="T20" fmla="*/ 12 w 44"/>
                <a:gd name="T21" fmla="*/ 13 h 78"/>
                <a:gd name="T22" fmla="*/ 23 w 44"/>
                <a:gd name="T23" fmla="*/ 3 h 78"/>
                <a:gd name="T24" fmla="*/ 38 w 44"/>
                <a:gd name="T25" fmla="*/ 0 h 78"/>
                <a:gd name="T26" fmla="*/ 41 w 44"/>
                <a:gd name="T27" fmla="*/ 0 h 78"/>
                <a:gd name="T28" fmla="*/ 44 w 44"/>
                <a:gd name="T29" fmla="*/ 0 h 78"/>
                <a:gd name="T30" fmla="*/ 44 w 44"/>
                <a:gd name="T31" fmla="*/ 1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8">
                  <a:moveTo>
                    <a:pt x="44" y="13"/>
                  </a:moveTo>
                  <a:lnTo>
                    <a:pt x="44" y="13"/>
                  </a:lnTo>
                  <a:cubicBezTo>
                    <a:pt x="43" y="12"/>
                    <a:pt x="41" y="12"/>
                    <a:pt x="40" y="11"/>
                  </a:cubicBezTo>
                  <a:cubicBezTo>
                    <a:pt x="38" y="11"/>
                    <a:pt x="36" y="11"/>
                    <a:pt x="34" y="11"/>
                  </a:cubicBezTo>
                  <a:cubicBezTo>
                    <a:pt x="27" y="11"/>
                    <a:pt x="22" y="13"/>
                    <a:pt x="18" y="18"/>
                  </a:cubicBezTo>
                  <a:cubicBezTo>
                    <a:pt x="14" y="22"/>
                    <a:pt x="12" y="29"/>
                    <a:pt x="12" y="37"/>
                  </a:cubicBezTo>
                  <a:lnTo>
                    <a:pt x="12" y="78"/>
                  </a:lnTo>
                  <a:lnTo>
                    <a:pt x="0" y="78"/>
                  </a:lnTo>
                  <a:lnTo>
                    <a:pt x="0" y="2"/>
                  </a:lnTo>
                  <a:lnTo>
                    <a:pt x="12" y="2"/>
                  </a:lnTo>
                  <a:lnTo>
                    <a:pt x="12" y="13"/>
                  </a:lnTo>
                  <a:cubicBezTo>
                    <a:pt x="15" y="9"/>
                    <a:pt x="18" y="5"/>
                    <a:pt x="23" y="3"/>
                  </a:cubicBezTo>
                  <a:cubicBezTo>
                    <a:pt x="27" y="1"/>
                    <a:pt x="32" y="0"/>
                    <a:pt x="38" y="0"/>
                  </a:cubicBezTo>
                  <a:cubicBezTo>
                    <a:pt x="39" y="0"/>
                    <a:pt x="40" y="0"/>
                    <a:pt x="41" y="0"/>
                  </a:cubicBezTo>
                  <a:cubicBezTo>
                    <a:pt x="42" y="0"/>
                    <a:pt x="43" y="0"/>
                    <a:pt x="44" y="0"/>
                  </a:cubicBezTo>
                  <a:lnTo>
                    <a:pt x="44"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7" name="Freeform 63">
              <a:extLst>
                <a:ext uri="{FF2B5EF4-FFF2-40B4-BE49-F238E27FC236}">
                  <a16:creationId xmlns:a16="http://schemas.microsoft.com/office/drawing/2014/main" id="{81752626-6328-498D-AB5B-B8175CC1C385}"/>
                </a:ext>
              </a:extLst>
            </p:cNvPr>
            <p:cNvSpPr>
              <a:spLocks noEditPoints="1"/>
            </p:cNvSpPr>
            <p:nvPr/>
          </p:nvSpPr>
          <p:spPr bwMode="auto">
            <a:xfrm>
              <a:off x="4402" y="2819"/>
              <a:ext cx="100" cy="115"/>
            </a:xfrm>
            <a:custGeom>
              <a:avLst/>
              <a:gdLst>
                <a:gd name="T0" fmla="*/ 70 w 70"/>
                <a:gd name="T1" fmla="*/ 36 h 80"/>
                <a:gd name="T2" fmla="*/ 70 w 70"/>
                <a:gd name="T3" fmla="*/ 36 h 80"/>
                <a:gd name="T4" fmla="*/ 70 w 70"/>
                <a:gd name="T5" fmla="*/ 43 h 80"/>
                <a:gd name="T6" fmla="*/ 13 w 70"/>
                <a:gd name="T7" fmla="*/ 43 h 80"/>
                <a:gd name="T8" fmla="*/ 20 w 70"/>
                <a:gd name="T9" fmla="*/ 62 h 80"/>
                <a:gd name="T10" fmla="*/ 40 w 70"/>
                <a:gd name="T11" fmla="*/ 69 h 80"/>
                <a:gd name="T12" fmla="*/ 54 w 70"/>
                <a:gd name="T13" fmla="*/ 67 h 80"/>
                <a:gd name="T14" fmla="*/ 67 w 70"/>
                <a:gd name="T15" fmla="*/ 62 h 80"/>
                <a:gd name="T16" fmla="*/ 67 w 70"/>
                <a:gd name="T17" fmla="*/ 74 h 80"/>
                <a:gd name="T18" fmla="*/ 53 w 70"/>
                <a:gd name="T19" fmla="*/ 78 h 80"/>
                <a:gd name="T20" fmla="*/ 39 w 70"/>
                <a:gd name="T21" fmla="*/ 80 h 80"/>
                <a:gd name="T22" fmla="*/ 10 w 70"/>
                <a:gd name="T23" fmla="*/ 69 h 80"/>
                <a:gd name="T24" fmla="*/ 0 w 70"/>
                <a:gd name="T25" fmla="*/ 40 h 80"/>
                <a:gd name="T26" fmla="*/ 10 w 70"/>
                <a:gd name="T27" fmla="*/ 11 h 80"/>
                <a:gd name="T28" fmla="*/ 37 w 70"/>
                <a:gd name="T29" fmla="*/ 0 h 80"/>
                <a:gd name="T30" fmla="*/ 61 w 70"/>
                <a:gd name="T31" fmla="*/ 10 h 80"/>
                <a:gd name="T32" fmla="*/ 70 w 70"/>
                <a:gd name="T33" fmla="*/ 36 h 80"/>
                <a:gd name="T34" fmla="*/ 70 w 70"/>
                <a:gd name="T35" fmla="*/ 36 h 80"/>
                <a:gd name="T36" fmla="*/ 58 w 70"/>
                <a:gd name="T37" fmla="*/ 33 h 80"/>
                <a:gd name="T38" fmla="*/ 58 w 70"/>
                <a:gd name="T39" fmla="*/ 33 h 80"/>
                <a:gd name="T40" fmla="*/ 52 w 70"/>
                <a:gd name="T41" fmla="*/ 16 h 80"/>
                <a:gd name="T42" fmla="*/ 37 w 70"/>
                <a:gd name="T43" fmla="*/ 10 h 80"/>
                <a:gd name="T44" fmla="*/ 20 w 70"/>
                <a:gd name="T45" fmla="*/ 16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6"/>
                  </a:moveTo>
                  <a:lnTo>
                    <a:pt x="70" y="36"/>
                  </a:lnTo>
                  <a:lnTo>
                    <a:pt x="70" y="43"/>
                  </a:lnTo>
                  <a:lnTo>
                    <a:pt x="13" y="43"/>
                  </a:lnTo>
                  <a:cubicBezTo>
                    <a:pt x="13" y="51"/>
                    <a:pt x="16" y="58"/>
                    <a:pt x="20" y="62"/>
                  </a:cubicBezTo>
                  <a:cubicBezTo>
                    <a:pt x="25" y="67"/>
                    <a:pt x="32" y="69"/>
                    <a:pt x="40" y="69"/>
                  </a:cubicBezTo>
                  <a:cubicBezTo>
                    <a:pt x="45" y="69"/>
                    <a:pt x="49" y="68"/>
                    <a:pt x="54" y="67"/>
                  </a:cubicBezTo>
                  <a:cubicBezTo>
                    <a:pt x="58" y="66"/>
                    <a:pt x="63" y="64"/>
                    <a:pt x="67" y="62"/>
                  </a:cubicBezTo>
                  <a:lnTo>
                    <a:pt x="67" y="74"/>
                  </a:lnTo>
                  <a:cubicBezTo>
                    <a:pt x="63" y="76"/>
                    <a:pt x="58" y="77"/>
                    <a:pt x="53" y="78"/>
                  </a:cubicBezTo>
                  <a:cubicBezTo>
                    <a:pt x="49" y="79"/>
                    <a:pt x="44" y="80"/>
                    <a:pt x="39" y="80"/>
                  </a:cubicBezTo>
                  <a:cubicBezTo>
                    <a:pt x="27" y="80"/>
                    <a:pt x="17" y="76"/>
                    <a:pt x="10" y="69"/>
                  </a:cubicBezTo>
                  <a:cubicBezTo>
                    <a:pt x="3" y="62"/>
                    <a:pt x="0" y="52"/>
                    <a:pt x="0" y="40"/>
                  </a:cubicBezTo>
                  <a:cubicBezTo>
                    <a:pt x="0" y="28"/>
                    <a:pt x="3" y="18"/>
                    <a:pt x="10" y="11"/>
                  </a:cubicBezTo>
                  <a:cubicBezTo>
                    <a:pt x="16" y="3"/>
                    <a:pt x="25" y="0"/>
                    <a:pt x="37" y="0"/>
                  </a:cubicBezTo>
                  <a:cubicBezTo>
                    <a:pt x="47" y="0"/>
                    <a:pt x="55" y="3"/>
                    <a:pt x="61" y="10"/>
                  </a:cubicBezTo>
                  <a:cubicBezTo>
                    <a:pt x="67" y="16"/>
                    <a:pt x="70" y="25"/>
                    <a:pt x="70" y="36"/>
                  </a:cubicBezTo>
                  <a:lnTo>
                    <a:pt x="70" y="36"/>
                  </a:lnTo>
                  <a:close/>
                  <a:moveTo>
                    <a:pt x="58" y="33"/>
                  </a:moveTo>
                  <a:lnTo>
                    <a:pt x="58" y="33"/>
                  </a:lnTo>
                  <a:cubicBezTo>
                    <a:pt x="57" y="26"/>
                    <a:pt x="56" y="20"/>
                    <a:pt x="52" y="16"/>
                  </a:cubicBezTo>
                  <a:cubicBezTo>
                    <a:pt x="48" y="12"/>
                    <a:pt x="43" y="10"/>
                    <a:pt x="37" y="10"/>
                  </a:cubicBezTo>
                  <a:cubicBezTo>
                    <a:pt x="30" y="10"/>
                    <a:pt x="24" y="12"/>
                    <a:pt x="20"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8" name="Freeform 64">
              <a:extLst>
                <a:ext uri="{FF2B5EF4-FFF2-40B4-BE49-F238E27FC236}">
                  <a16:creationId xmlns:a16="http://schemas.microsoft.com/office/drawing/2014/main" id="{103DCB0E-386E-4A15-AE9C-B0AA21E144DE}"/>
                </a:ext>
              </a:extLst>
            </p:cNvPr>
            <p:cNvSpPr>
              <a:spLocks/>
            </p:cNvSpPr>
            <p:nvPr/>
          </p:nvSpPr>
          <p:spPr bwMode="auto">
            <a:xfrm>
              <a:off x="4525" y="2819"/>
              <a:ext cx="83" cy="115"/>
            </a:xfrm>
            <a:custGeom>
              <a:avLst/>
              <a:gdLst>
                <a:gd name="T0" fmla="*/ 54 w 58"/>
                <a:gd name="T1" fmla="*/ 4 h 80"/>
                <a:gd name="T2" fmla="*/ 54 w 58"/>
                <a:gd name="T3" fmla="*/ 4 h 80"/>
                <a:gd name="T4" fmla="*/ 54 w 58"/>
                <a:gd name="T5" fmla="*/ 16 h 80"/>
                <a:gd name="T6" fmla="*/ 43 w 58"/>
                <a:gd name="T7" fmla="*/ 12 h 80"/>
                <a:gd name="T8" fmla="*/ 31 w 58"/>
                <a:gd name="T9" fmla="*/ 10 h 80"/>
                <a:gd name="T10" fmla="*/ 17 w 58"/>
                <a:gd name="T11" fmla="*/ 13 h 80"/>
                <a:gd name="T12" fmla="*/ 12 w 58"/>
                <a:gd name="T13" fmla="*/ 22 h 80"/>
                <a:gd name="T14" fmla="*/ 16 w 58"/>
                <a:gd name="T15" fmla="*/ 28 h 80"/>
                <a:gd name="T16" fmla="*/ 29 w 58"/>
                <a:gd name="T17" fmla="*/ 33 h 80"/>
                <a:gd name="T18" fmla="*/ 33 w 58"/>
                <a:gd name="T19" fmla="*/ 34 h 80"/>
                <a:gd name="T20" fmla="*/ 52 w 58"/>
                <a:gd name="T21" fmla="*/ 42 h 80"/>
                <a:gd name="T22" fmla="*/ 58 w 58"/>
                <a:gd name="T23" fmla="*/ 57 h 80"/>
                <a:gd name="T24" fmla="*/ 49 w 58"/>
                <a:gd name="T25" fmla="*/ 73 h 80"/>
                <a:gd name="T26" fmla="*/ 26 w 58"/>
                <a:gd name="T27" fmla="*/ 80 h 80"/>
                <a:gd name="T28" fmla="*/ 14 w 58"/>
                <a:gd name="T29" fmla="*/ 78 h 80"/>
                <a:gd name="T30" fmla="*/ 0 w 58"/>
                <a:gd name="T31" fmla="*/ 75 h 80"/>
                <a:gd name="T32" fmla="*/ 0 w 58"/>
                <a:gd name="T33" fmla="*/ 62 h 80"/>
                <a:gd name="T34" fmla="*/ 13 w 58"/>
                <a:gd name="T35" fmla="*/ 67 h 80"/>
                <a:gd name="T36" fmla="*/ 27 w 58"/>
                <a:gd name="T37" fmla="*/ 69 h 80"/>
                <a:gd name="T38" fmla="*/ 40 w 58"/>
                <a:gd name="T39" fmla="*/ 66 h 80"/>
                <a:gd name="T40" fmla="*/ 45 w 58"/>
                <a:gd name="T41" fmla="*/ 58 h 80"/>
                <a:gd name="T42" fmla="*/ 41 w 58"/>
                <a:gd name="T43" fmla="*/ 50 h 80"/>
                <a:gd name="T44" fmla="*/ 26 w 58"/>
                <a:gd name="T45" fmla="*/ 44 h 80"/>
                <a:gd name="T46" fmla="*/ 22 w 58"/>
                <a:gd name="T47" fmla="*/ 43 h 80"/>
                <a:gd name="T48" fmla="*/ 5 w 58"/>
                <a:gd name="T49" fmla="*/ 36 h 80"/>
                <a:gd name="T50" fmla="*/ 0 w 58"/>
                <a:gd name="T51" fmla="*/ 22 h 80"/>
                <a:gd name="T52" fmla="*/ 8 w 58"/>
                <a:gd name="T53" fmla="*/ 6 h 80"/>
                <a:gd name="T54" fmla="*/ 29 w 58"/>
                <a:gd name="T55" fmla="*/ 0 h 80"/>
                <a:gd name="T56" fmla="*/ 42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0" y="14"/>
                    <a:pt x="46" y="12"/>
                    <a:pt x="43" y="12"/>
                  </a:cubicBezTo>
                  <a:cubicBezTo>
                    <a:pt x="39" y="11"/>
                    <a:pt x="35" y="10"/>
                    <a:pt x="31" y="10"/>
                  </a:cubicBezTo>
                  <a:cubicBezTo>
                    <a:pt x="25" y="10"/>
                    <a:pt x="20" y="11"/>
                    <a:pt x="17" y="13"/>
                  </a:cubicBezTo>
                  <a:cubicBezTo>
                    <a:pt x="14" y="15"/>
                    <a:pt x="12" y="18"/>
                    <a:pt x="12" y="22"/>
                  </a:cubicBezTo>
                  <a:cubicBezTo>
                    <a:pt x="12" y="24"/>
                    <a:pt x="13" y="27"/>
                    <a:pt x="16" y="28"/>
                  </a:cubicBezTo>
                  <a:cubicBezTo>
                    <a:pt x="18" y="30"/>
                    <a:pt x="22" y="32"/>
                    <a:pt x="29" y="33"/>
                  </a:cubicBezTo>
                  <a:lnTo>
                    <a:pt x="33" y="34"/>
                  </a:lnTo>
                  <a:cubicBezTo>
                    <a:pt x="42" y="36"/>
                    <a:pt x="48" y="39"/>
                    <a:pt x="52" y="42"/>
                  </a:cubicBezTo>
                  <a:cubicBezTo>
                    <a:pt x="56" y="46"/>
                    <a:pt x="58" y="50"/>
                    <a:pt x="58" y="57"/>
                  </a:cubicBezTo>
                  <a:cubicBezTo>
                    <a:pt x="58" y="64"/>
                    <a:pt x="55" y="69"/>
                    <a:pt x="49" y="73"/>
                  </a:cubicBezTo>
                  <a:cubicBezTo>
                    <a:pt x="44" y="77"/>
                    <a:pt x="36" y="80"/>
                    <a:pt x="26" y="80"/>
                  </a:cubicBezTo>
                  <a:cubicBezTo>
                    <a:pt x="22" y="80"/>
                    <a:pt x="18" y="79"/>
                    <a:pt x="14" y="78"/>
                  </a:cubicBezTo>
                  <a:cubicBezTo>
                    <a:pt x="9" y="78"/>
                    <a:pt x="4" y="76"/>
                    <a:pt x="0" y="75"/>
                  </a:cubicBezTo>
                  <a:lnTo>
                    <a:pt x="0" y="62"/>
                  </a:lnTo>
                  <a:cubicBezTo>
                    <a:pt x="4" y="64"/>
                    <a:pt x="9" y="66"/>
                    <a:pt x="13" y="67"/>
                  </a:cubicBezTo>
                  <a:cubicBezTo>
                    <a:pt x="18" y="68"/>
                    <a:pt x="22" y="69"/>
                    <a:pt x="27" y="69"/>
                  </a:cubicBezTo>
                  <a:cubicBezTo>
                    <a:pt x="32" y="69"/>
                    <a:pt x="37" y="68"/>
                    <a:pt x="40" y="66"/>
                  </a:cubicBezTo>
                  <a:cubicBezTo>
                    <a:pt x="43" y="64"/>
                    <a:pt x="45" y="61"/>
                    <a:pt x="45" y="58"/>
                  </a:cubicBezTo>
                  <a:cubicBezTo>
                    <a:pt x="45" y="54"/>
                    <a:pt x="44" y="52"/>
                    <a:pt x="41" y="50"/>
                  </a:cubicBezTo>
                  <a:cubicBezTo>
                    <a:pt x="39" y="48"/>
                    <a:pt x="34" y="46"/>
                    <a:pt x="26" y="44"/>
                  </a:cubicBezTo>
                  <a:lnTo>
                    <a:pt x="22" y="43"/>
                  </a:lnTo>
                  <a:cubicBezTo>
                    <a:pt x="14" y="42"/>
                    <a:pt x="9" y="39"/>
                    <a:pt x="5" y="36"/>
                  </a:cubicBezTo>
                  <a:cubicBezTo>
                    <a:pt x="2" y="33"/>
                    <a:pt x="0" y="28"/>
                    <a:pt x="0" y="22"/>
                  </a:cubicBezTo>
                  <a:cubicBezTo>
                    <a:pt x="0" y="15"/>
                    <a:pt x="3" y="9"/>
                    <a:pt x="8" y="6"/>
                  </a:cubicBezTo>
                  <a:cubicBezTo>
                    <a:pt x="13" y="2"/>
                    <a:pt x="20" y="0"/>
                    <a:pt x="29" y="0"/>
                  </a:cubicBezTo>
                  <a:cubicBezTo>
                    <a:pt x="34" y="0"/>
                    <a:pt x="38" y="0"/>
                    <a:pt x="42" y="1"/>
                  </a:cubicBezTo>
                  <a:cubicBezTo>
                    <a:pt x="46" y="1"/>
                    <a:pt x="50"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69" name="Freeform 65">
              <a:extLst>
                <a:ext uri="{FF2B5EF4-FFF2-40B4-BE49-F238E27FC236}">
                  <a16:creationId xmlns:a16="http://schemas.microsoft.com/office/drawing/2014/main" id="{18C84682-0BE8-459D-8752-104F2984C101}"/>
                </a:ext>
              </a:extLst>
            </p:cNvPr>
            <p:cNvSpPr>
              <a:spLocks/>
            </p:cNvSpPr>
            <p:nvPr/>
          </p:nvSpPr>
          <p:spPr bwMode="auto">
            <a:xfrm>
              <a:off x="4629" y="2819"/>
              <a:ext cx="83" cy="115"/>
            </a:xfrm>
            <a:custGeom>
              <a:avLst/>
              <a:gdLst>
                <a:gd name="T0" fmla="*/ 54 w 58"/>
                <a:gd name="T1" fmla="*/ 4 h 80"/>
                <a:gd name="T2" fmla="*/ 54 w 58"/>
                <a:gd name="T3" fmla="*/ 4 h 80"/>
                <a:gd name="T4" fmla="*/ 54 w 58"/>
                <a:gd name="T5" fmla="*/ 16 h 80"/>
                <a:gd name="T6" fmla="*/ 43 w 58"/>
                <a:gd name="T7" fmla="*/ 12 h 80"/>
                <a:gd name="T8" fmla="*/ 32 w 58"/>
                <a:gd name="T9" fmla="*/ 10 h 80"/>
                <a:gd name="T10" fmla="*/ 18 w 58"/>
                <a:gd name="T11" fmla="*/ 13 h 80"/>
                <a:gd name="T12" fmla="*/ 13 w 58"/>
                <a:gd name="T13" fmla="*/ 22 h 80"/>
                <a:gd name="T14" fmla="*/ 16 w 58"/>
                <a:gd name="T15" fmla="*/ 28 h 80"/>
                <a:gd name="T16" fmla="*/ 30 w 58"/>
                <a:gd name="T17" fmla="*/ 33 h 80"/>
                <a:gd name="T18" fmla="*/ 34 w 58"/>
                <a:gd name="T19" fmla="*/ 34 h 80"/>
                <a:gd name="T20" fmla="*/ 53 w 58"/>
                <a:gd name="T21" fmla="*/ 42 h 80"/>
                <a:gd name="T22" fmla="*/ 58 w 58"/>
                <a:gd name="T23" fmla="*/ 57 h 80"/>
                <a:gd name="T24" fmla="*/ 50 w 58"/>
                <a:gd name="T25" fmla="*/ 73 h 80"/>
                <a:gd name="T26" fmla="*/ 27 w 58"/>
                <a:gd name="T27" fmla="*/ 80 h 80"/>
                <a:gd name="T28" fmla="*/ 14 w 58"/>
                <a:gd name="T29" fmla="*/ 78 h 80"/>
                <a:gd name="T30" fmla="*/ 0 w 58"/>
                <a:gd name="T31" fmla="*/ 75 h 80"/>
                <a:gd name="T32" fmla="*/ 0 w 58"/>
                <a:gd name="T33" fmla="*/ 62 h 80"/>
                <a:gd name="T34" fmla="*/ 14 w 58"/>
                <a:gd name="T35" fmla="*/ 67 h 80"/>
                <a:gd name="T36" fmla="*/ 27 w 58"/>
                <a:gd name="T37" fmla="*/ 69 h 80"/>
                <a:gd name="T38" fmla="*/ 41 w 58"/>
                <a:gd name="T39" fmla="*/ 66 h 80"/>
                <a:gd name="T40" fmla="*/ 46 w 58"/>
                <a:gd name="T41" fmla="*/ 58 h 80"/>
                <a:gd name="T42" fmla="*/ 42 w 58"/>
                <a:gd name="T43" fmla="*/ 50 h 80"/>
                <a:gd name="T44" fmla="*/ 27 w 58"/>
                <a:gd name="T45" fmla="*/ 44 h 80"/>
                <a:gd name="T46" fmla="*/ 23 w 58"/>
                <a:gd name="T47" fmla="*/ 43 h 80"/>
                <a:gd name="T48" fmla="*/ 6 w 58"/>
                <a:gd name="T49" fmla="*/ 36 h 80"/>
                <a:gd name="T50" fmla="*/ 1 w 58"/>
                <a:gd name="T51" fmla="*/ 22 h 80"/>
                <a:gd name="T52" fmla="*/ 9 w 58"/>
                <a:gd name="T53" fmla="*/ 6 h 80"/>
                <a:gd name="T54" fmla="*/ 30 w 58"/>
                <a:gd name="T55" fmla="*/ 0 h 80"/>
                <a:gd name="T56" fmla="*/ 43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1" y="14"/>
                    <a:pt x="47" y="12"/>
                    <a:pt x="43" y="12"/>
                  </a:cubicBezTo>
                  <a:cubicBezTo>
                    <a:pt x="40" y="11"/>
                    <a:pt x="36" y="10"/>
                    <a:pt x="32" y="10"/>
                  </a:cubicBezTo>
                  <a:cubicBezTo>
                    <a:pt x="25" y="10"/>
                    <a:pt x="21" y="11"/>
                    <a:pt x="18" y="13"/>
                  </a:cubicBezTo>
                  <a:cubicBezTo>
                    <a:pt x="15" y="15"/>
                    <a:pt x="13" y="18"/>
                    <a:pt x="13" y="22"/>
                  </a:cubicBezTo>
                  <a:cubicBezTo>
                    <a:pt x="13" y="24"/>
                    <a:pt x="14" y="27"/>
                    <a:pt x="16" y="28"/>
                  </a:cubicBezTo>
                  <a:cubicBezTo>
                    <a:pt x="19" y="30"/>
                    <a:pt x="23" y="32"/>
                    <a:pt x="30" y="33"/>
                  </a:cubicBezTo>
                  <a:lnTo>
                    <a:pt x="34" y="34"/>
                  </a:lnTo>
                  <a:cubicBezTo>
                    <a:pt x="43" y="36"/>
                    <a:pt x="49" y="39"/>
                    <a:pt x="53" y="42"/>
                  </a:cubicBezTo>
                  <a:cubicBezTo>
                    <a:pt x="57" y="46"/>
                    <a:pt x="58" y="50"/>
                    <a:pt x="58" y="57"/>
                  </a:cubicBezTo>
                  <a:cubicBezTo>
                    <a:pt x="58" y="64"/>
                    <a:pt x="56" y="69"/>
                    <a:pt x="50" y="73"/>
                  </a:cubicBezTo>
                  <a:cubicBezTo>
                    <a:pt x="45" y="77"/>
                    <a:pt x="37" y="80"/>
                    <a:pt x="27" y="80"/>
                  </a:cubicBezTo>
                  <a:cubicBezTo>
                    <a:pt x="23" y="80"/>
                    <a:pt x="19" y="79"/>
                    <a:pt x="14" y="78"/>
                  </a:cubicBezTo>
                  <a:cubicBezTo>
                    <a:pt x="10" y="78"/>
                    <a:pt x="5" y="76"/>
                    <a:pt x="0" y="75"/>
                  </a:cubicBezTo>
                  <a:lnTo>
                    <a:pt x="0" y="62"/>
                  </a:lnTo>
                  <a:cubicBezTo>
                    <a:pt x="5" y="64"/>
                    <a:pt x="10" y="66"/>
                    <a:pt x="14" y="67"/>
                  </a:cubicBezTo>
                  <a:cubicBezTo>
                    <a:pt x="19" y="68"/>
                    <a:pt x="23" y="69"/>
                    <a:pt x="27" y="69"/>
                  </a:cubicBezTo>
                  <a:cubicBezTo>
                    <a:pt x="33" y="69"/>
                    <a:pt x="38" y="68"/>
                    <a:pt x="41" y="66"/>
                  </a:cubicBezTo>
                  <a:cubicBezTo>
                    <a:pt x="44" y="64"/>
                    <a:pt x="46" y="61"/>
                    <a:pt x="46" y="58"/>
                  </a:cubicBezTo>
                  <a:cubicBezTo>
                    <a:pt x="46" y="54"/>
                    <a:pt x="45" y="52"/>
                    <a:pt x="42" y="50"/>
                  </a:cubicBezTo>
                  <a:cubicBezTo>
                    <a:pt x="40" y="48"/>
                    <a:pt x="35" y="46"/>
                    <a:pt x="27" y="44"/>
                  </a:cubicBezTo>
                  <a:lnTo>
                    <a:pt x="23" y="43"/>
                  </a:lnTo>
                  <a:cubicBezTo>
                    <a:pt x="15" y="42"/>
                    <a:pt x="10" y="39"/>
                    <a:pt x="6" y="36"/>
                  </a:cubicBezTo>
                  <a:cubicBezTo>
                    <a:pt x="3" y="33"/>
                    <a:pt x="1" y="28"/>
                    <a:pt x="1" y="22"/>
                  </a:cubicBezTo>
                  <a:cubicBezTo>
                    <a:pt x="1" y="15"/>
                    <a:pt x="3" y="9"/>
                    <a:pt x="9" y="6"/>
                  </a:cubicBezTo>
                  <a:cubicBezTo>
                    <a:pt x="14" y="2"/>
                    <a:pt x="21" y="0"/>
                    <a:pt x="30" y="0"/>
                  </a:cubicBezTo>
                  <a:cubicBezTo>
                    <a:pt x="35"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0" name="Freeform 66">
              <a:extLst>
                <a:ext uri="{FF2B5EF4-FFF2-40B4-BE49-F238E27FC236}">
                  <a16:creationId xmlns:a16="http://schemas.microsoft.com/office/drawing/2014/main" id="{148D16BF-D233-4E6D-8BBB-453010C5D896}"/>
                </a:ext>
              </a:extLst>
            </p:cNvPr>
            <p:cNvSpPr>
              <a:spLocks noEditPoints="1"/>
            </p:cNvSpPr>
            <p:nvPr/>
          </p:nvSpPr>
          <p:spPr bwMode="auto">
            <a:xfrm>
              <a:off x="4096" y="3037"/>
              <a:ext cx="94" cy="147"/>
            </a:xfrm>
            <a:custGeom>
              <a:avLst/>
              <a:gdLst>
                <a:gd name="T0" fmla="*/ 13 w 65"/>
                <a:gd name="T1" fmla="*/ 11 h 102"/>
                <a:gd name="T2" fmla="*/ 13 w 65"/>
                <a:gd name="T3" fmla="*/ 11 h 102"/>
                <a:gd name="T4" fmla="*/ 13 w 65"/>
                <a:gd name="T5" fmla="*/ 50 h 102"/>
                <a:gd name="T6" fmla="*/ 31 w 65"/>
                <a:gd name="T7" fmla="*/ 50 h 102"/>
                <a:gd name="T8" fmla="*/ 45 w 65"/>
                <a:gd name="T9" fmla="*/ 45 h 102"/>
                <a:gd name="T10" fmla="*/ 51 w 65"/>
                <a:gd name="T11" fmla="*/ 30 h 102"/>
                <a:gd name="T12" fmla="*/ 45 w 65"/>
                <a:gd name="T13" fmla="*/ 16 h 102"/>
                <a:gd name="T14" fmla="*/ 31 w 65"/>
                <a:gd name="T15" fmla="*/ 11 h 102"/>
                <a:gd name="T16" fmla="*/ 13 w 65"/>
                <a:gd name="T17" fmla="*/ 11 h 102"/>
                <a:gd name="T18" fmla="*/ 0 w 65"/>
                <a:gd name="T19" fmla="*/ 0 h 102"/>
                <a:gd name="T20" fmla="*/ 0 w 65"/>
                <a:gd name="T21" fmla="*/ 0 h 102"/>
                <a:gd name="T22" fmla="*/ 31 w 65"/>
                <a:gd name="T23" fmla="*/ 0 h 102"/>
                <a:gd name="T24" fmla="*/ 56 w 65"/>
                <a:gd name="T25" fmla="*/ 8 h 102"/>
                <a:gd name="T26" fmla="*/ 65 w 65"/>
                <a:gd name="T27" fmla="*/ 30 h 102"/>
                <a:gd name="T28" fmla="*/ 56 w 65"/>
                <a:gd name="T29" fmla="*/ 53 h 102"/>
                <a:gd name="T30" fmla="*/ 31 w 65"/>
                <a:gd name="T31" fmla="*/ 61 h 102"/>
                <a:gd name="T32" fmla="*/ 13 w 65"/>
                <a:gd name="T33" fmla="*/ 61 h 102"/>
                <a:gd name="T34" fmla="*/ 13 w 65"/>
                <a:gd name="T35" fmla="*/ 102 h 102"/>
                <a:gd name="T36" fmla="*/ 0 w 65"/>
                <a:gd name="T37" fmla="*/ 102 h 102"/>
                <a:gd name="T38" fmla="*/ 0 w 65"/>
                <a:gd name="T39"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 h="102">
                  <a:moveTo>
                    <a:pt x="13" y="11"/>
                  </a:moveTo>
                  <a:lnTo>
                    <a:pt x="13" y="11"/>
                  </a:lnTo>
                  <a:lnTo>
                    <a:pt x="13" y="50"/>
                  </a:lnTo>
                  <a:lnTo>
                    <a:pt x="31" y="50"/>
                  </a:lnTo>
                  <a:cubicBezTo>
                    <a:pt x="37" y="50"/>
                    <a:pt x="42" y="48"/>
                    <a:pt x="45" y="45"/>
                  </a:cubicBezTo>
                  <a:cubicBezTo>
                    <a:pt x="49" y="41"/>
                    <a:pt x="51" y="37"/>
                    <a:pt x="51" y="30"/>
                  </a:cubicBezTo>
                  <a:cubicBezTo>
                    <a:pt x="51" y="24"/>
                    <a:pt x="49" y="20"/>
                    <a:pt x="45" y="16"/>
                  </a:cubicBezTo>
                  <a:cubicBezTo>
                    <a:pt x="42" y="13"/>
                    <a:pt x="37" y="11"/>
                    <a:pt x="31" y="11"/>
                  </a:cubicBezTo>
                  <a:lnTo>
                    <a:pt x="13" y="11"/>
                  </a:lnTo>
                  <a:close/>
                  <a:moveTo>
                    <a:pt x="0" y="0"/>
                  </a:moveTo>
                  <a:lnTo>
                    <a:pt x="0" y="0"/>
                  </a:lnTo>
                  <a:lnTo>
                    <a:pt x="31" y="0"/>
                  </a:lnTo>
                  <a:cubicBezTo>
                    <a:pt x="42" y="0"/>
                    <a:pt x="51" y="3"/>
                    <a:pt x="56" y="8"/>
                  </a:cubicBezTo>
                  <a:cubicBezTo>
                    <a:pt x="62" y="13"/>
                    <a:pt x="65" y="21"/>
                    <a:pt x="65" y="30"/>
                  </a:cubicBezTo>
                  <a:cubicBezTo>
                    <a:pt x="65" y="40"/>
                    <a:pt x="62" y="48"/>
                    <a:pt x="56" y="53"/>
                  </a:cubicBezTo>
                  <a:cubicBezTo>
                    <a:pt x="51" y="58"/>
                    <a:pt x="42" y="61"/>
                    <a:pt x="31" y="61"/>
                  </a:cubicBezTo>
                  <a:lnTo>
                    <a:pt x="13" y="61"/>
                  </a:lnTo>
                  <a:lnTo>
                    <a:pt x="13"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1" name="Freeform 67">
              <a:extLst>
                <a:ext uri="{FF2B5EF4-FFF2-40B4-BE49-F238E27FC236}">
                  <a16:creationId xmlns:a16="http://schemas.microsoft.com/office/drawing/2014/main" id="{DB5DDE95-7C8C-4F37-8250-8131EBB0991B}"/>
                </a:ext>
              </a:extLst>
            </p:cNvPr>
            <p:cNvSpPr>
              <a:spLocks noEditPoints="1"/>
            </p:cNvSpPr>
            <p:nvPr/>
          </p:nvSpPr>
          <p:spPr bwMode="auto">
            <a:xfrm>
              <a:off x="4201" y="3071"/>
              <a:ext cx="92" cy="116"/>
            </a:xfrm>
            <a:custGeom>
              <a:avLst/>
              <a:gdLst>
                <a:gd name="T0" fmla="*/ 39 w 64"/>
                <a:gd name="T1" fmla="*/ 39 h 80"/>
                <a:gd name="T2" fmla="*/ 39 w 64"/>
                <a:gd name="T3" fmla="*/ 39 h 80"/>
                <a:gd name="T4" fmla="*/ 18 w 64"/>
                <a:gd name="T5" fmla="*/ 43 h 80"/>
                <a:gd name="T6" fmla="*/ 12 w 64"/>
                <a:gd name="T7" fmla="*/ 55 h 80"/>
                <a:gd name="T8" fmla="*/ 16 w 64"/>
                <a:gd name="T9" fmla="*/ 65 h 80"/>
                <a:gd name="T10" fmla="*/ 28 w 64"/>
                <a:gd name="T11" fmla="*/ 69 h 80"/>
                <a:gd name="T12" fmla="*/ 45 w 64"/>
                <a:gd name="T13" fmla="*/ 62 h 80"/>
                <a:gd name="T14" fmla="*/ 51 w 64"/>
                <a:gd name="T15" fmla="*/ 42 h 80"/>
                <a:gd name="T16" fmla="*/ 51 w 64"/>
                <a:gd name="T17" fmla="*/ 39 h 80"/>
                <a:gd name="T18" fmla="*/ 39 w 64"/>
                <a:gd name="T19" fmla="*/ 39 h 80"/>
                <a:gd name="T20" fmla="*/ 64 w 64"/>
                <a:gd name="T21" fmla="*/ 34 h 80"/>
                <a:gd name="T22" fmla="*/ 64 w 64"/>
                <a:gd name="T23" fmla="*/ 34 h 80"/>
                <a:gd name="T24" fmla="*/ 64 w 64"/>
                <a:gd name="T25" fmla="*/ 78 h 80"/>
                <a:gd name="T26" fmla="*/ 51 w 64"/>
                <a:gd name="T27" fmla="*/ 78 h 80"/>
                <a:gd name="T28" fmla="*/ 51 w 64"/>
                <a:gd name="T29" fmla="*/ 66 h 80"/>
                <a:gd name="T30" fmla="*/ 41 w 64"/>
                <a:gd name="T31" fmla="*/ 76 h 80"/>
                <a:gd name="T32" fmla="*/ 25 w 64"/>
                <a:gd name="T33" fmla="*/ 80 h 80"/>
                <a:gd name="T34" fmla="*/ 6 w 64"/>
                <a:gd name="T35" fmla="*/ 73 h 80"/>
                <a:gd name="T36" fmla="*/ 0 w 64"/>
                <a:gd name="T37" fmla="*/ 55 h 80"/>
                <a:gd name="T38" fmla="*/ 8 w 64"/>
                <a:gd name="T39" fmla="*/ 36 h 80"/>
                <a:gd name="T40" fmla="*/ 34 w 64"/>
                <a:gd name="T41" fmla="*/ 30 h 80"/>
                <a:gd name="T42" fmla="*/ 51 w 64"/>
                <a:gd name="T43" fmla="*/ 30 h 80"/>
                <a:gd name="T44" fmla="*/ 51 w 64"/>
                <a:gd name="T45" fmla="*/ 28 h 80"/>
                <a:gd name="T46" fmla="*/ 46 w 64"/>
                <a:gd name="T47" fmla="*/ 15 h 80"/>
                <a:gd name="T48" fmla="*/ 30 w 64"/>
                <a:gd name="T49" fmla="*/ 10 h 80"/>
                <a:gd name="T50" fmla="*/ 17 w 64"/>
                <a:gd name="T51" fmla="*/ 12 h 80"/>
                <a:gd name="T52" fmla="*/ 5 w 64"/>
                <a:gd name="T53" fmla="*/ 17 h 80"/>
                <a:gd name="T54" fmla="*/ 5 w 64"/>
                <a:gd name="T55" fmla="*/ 5 h 80"/>
                <a:gd name="T56" fmla="*/ 18 w 64"/>
                <a:gd name="T57" fmla="*/ 1 h 80"/>
                <a:gd name="T58" fmla="*/ 31 w 64"/>
                <a:gd name="T59" fmla="*/ 0 h 80"/>
                <a:gd name="T60" fmla="*/ 56 w 64"/>
                <a:gd name="T61" fmla="*/ 8 h 80"/>
                <a:gd name="T62" fmla="*/ 64 w 64"/>
                <a:gd name="T63" fmla="*/ 34 h 80"/>
                <a:gd name="T64" fmla="*/ 64 w 64"/>
                <a:gd name="T65" fmla="*/ 3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 h="80">
                  <a:moveTo>
                    <a:pt x="39" y="39"/>
                  </a:moveTo>
                  <a:lnTo>
                    <a:pt x="39" y="39"/>
                  </a:lnTo>
                  <a:cubicBezTo>
                    <a:pt x="29" y="39"/>
                    <a:pt x="22" y="40"/>
                    <a:pt x="18" y="43"/>
                  </a:cubicBezTo>
                  <a:cubicBezTo>
                    <a:pt x="14" y="45"/>
                    <a:pt x="12" y="49"/>
                    <a:pt x="12" y="55"/>
                  </a:cubicBezTo>
                  <a:cubicBezTo>
                    <a:pt x="12" y="59"/>
                    <a:pt x="14" y="63"/>
                    <a:pt x="16" y="65"/>
                  </a:cubicBezTo>
                  <a:cubicBezTo>
                    <a:pt x="19" y="68"/>
                    <a:pt x="23" y="69"/>
                    <a:pt x="28" y="69"/>
                  </a:cubicBezTo>
                  <a:cubicBezTo>
                    <a:pt x="35" y="69"/>
                    <a:pt x="41" y="67"/>
                    <a:pt x="45" y="62"/>
                  </a:cubicBezTo>
                  <a:cubicBezTo>
                    <a:pt x="49" y="57"/>
                    <a:pt x="51" y="50"/>
                    <a:pt x="51" y="42"/>
                  </a:cubicBezTo>
                  <a:lnTo>
                    <a:pt x="51" y="39"/>
                  </a:lnTo>
                  <a:lnTo>
                    <a:pt x="39" y="39"/>
                  </a:lnTo>
                  <a:close/>
                  <a:moveTo>
                    <a:pt x="64" y="34"/>
                  </a:moveTo>
                  <a:lnTo>
                    <a:pt x="64" y="34"/>
                  </a:lnTo>
                  <a:lnTo>
                    <a:pt x="64" y="78"/>
                  </a:lnTo>
                  <a:lnTo>
                    <a:pt x="51" y="78"/>
                  </a:lnTo>
                  <a:lnTo>
                    <a:pt x="51" y="66"/>
                  </a:lnTo>
                  <a:cubicBezTo>
                    <a:pt x="48" y="71"/>
                    <a:pt x="45" y="74"/>
                    <a:pt x="41" y="76"/>
                  </a:cubicBezTo>
                  <a:cubicBezTo>
                    <a:pt x="36" y="78"/>
                    <a:pt x="31" y="80"/>
                    <a:pt x="25" y="80"/>
                  </a:cubicBezTo>
                  <a:cubicBezTo>
                    <a:pt x="17" y="80"/>
                    <a:pt x="11" y="77"/>
                    <a:pt x="6" y="73"/>
                  </a:cubicBezTo>
                  <a:cubicBezTo>
                    <a:pt x="2" y="69"/>
                    <a:pt x="0" y="63"/>
                    <a:pt x="0" y="55"/>
                  </a:cubicBezTo>
                  <a:cubicBezTo>
                    <a:pt x="0" y="47"/>
                    <a:pt x="2" y="40"/>
                    <a:pt x="8" y="36"/>
                  </a:cubicBezTo>
                  <a:cubicBezTo>
                    <a:pt x="14" y="32"/>
                    <a:pt x="22" y="30"/>
                    <a:pt x="34" y="30"/>
                  </a:cubicBezTo>
                  <a:lnTo>
                    <a:pt x="51" y="30"/>
                  </a:lnTo>
                  <a:lnTo>
                    <a:pt x="51" y="28"/>
                  </a:lnTo>
                  <a:cubicBezTo>
                    <a:pt x="51" y="23"/>
                    <a:pt x="49" y="18"/>
                    <a:pt x="46" y="15"/>
                  </a:cubicBezTo>
                  <a:cubicBezTo>
                    <a:pt x="42" y="12"/>
                    <a:pt x="37" y="10"/>
                    <a:pt x="30" y="10"/>
                  </a:cubicBezTo>
                  <a:cubicBezTo>
                    <a:pt x="25" y="10"/>
                    <a:pt x="21" y="11"/>
                    <a:pt x="17" y="12"/>
                  </a:cubicBezTo>
                  <a:cubicBezTo>
                    <a:pt x="13" y="13"/>
                    <a:pt x="9" y="14"/>
                    <a:pt x="5" y="17"/>
                  </a:cubicBezTo>
                  <a:lnTo>
                    <a:pt x="5" y="5"/>
                  </a:lnTo>
                  <a:cubicBezTo>
                    <a:pt x="10" y="3"/>
                    <a:pt x="14" y="2"/>
                    <a:pt x="18" y="1"/>
                  </a:cubicBezTo>
                  <a:cubicBezTo>
                    <a:pt x="23" y="0"/>
                    <a:pt x="27" y="0"/>
                    <a:pt x="31" y="0"/>
                  </a:cubicBezTo>
                  <a:cubicBezTo>
                    <a:pt x="42" y="0"/>
                    <a:pt x="50" y="3"/>
                    <a:pt x="56" y="8"/>
                  </a:cubicBezTo>
                  <a:cubicBezTo>
                    <a:pt x="61" y="14"/>
                    <a:pt x="64" y="23"/>
                    <a:pt x="64" y="34"/>
                  </a:cubicBezTo>
                  <a:lnTo>
                    <a:pt x="64" y="3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2" name="Freeform 68">
              <a:extLst>
                <a:ext uri="{FF2B5EF4-FFF2-40B4-BE49-F238E27FC236}">
                  <a16:creationId xmlns:a16="http://schemas.microsoft.com/office/drawing/2014/main" id="{4C282FB4-99CE-4FF9-8B78-BB2AC12FCFB7}"/>
                </a:ext>
              </a:extLst>
            </p:cNvPr>
            <p:cNvSpPr>
              <a:spLocks/>
            </p:cNvSpPr>
            <p:nvPr/>
          </p:nvSpPr>
          <p:spPr bwMode="auto">
            <a:xfrm>
              <a:off x="4330" y="3071"/>
              <a:ext cx="63" cy="113"/>
            </a:xfrm>
            <a:custGeom>
              <a:avLst/>
              <a:gdLst>
                <a:gd name="T0" fmla="*/ 44 w 44"/>
                <a:gd name="T1" fmla="*/ 13 h 78"/>
                <a:gd name="T2" fmla="*/ 44 w 44"/>
                <a:gd name="T3" fmla="*/ 13 h 78"/>
                <a:gd name="T4" fmla="*/ 39 w 44"/>
                <a:gd name="T5" fmla="*/ 11 h 78"/>
                <a:gd name="T6" fmla="*/ 34 w 44"/>
                <a:gd name="T7" fmla="*/ 11 h 78"/>
                <a:gd name="T8" fmla="*/ 18 w 44"/>
                <a:gd name="T9" fmla="*/ 18 h 78"/>
                <a:gd name="T10" fmla="*/ 12 w 44"/>
                <a:gd name="T11" fmla="*/ 37 h 78"/>
                <a:gd name="T12" fmla="*/ 12 w 44"/>
                <a:gd name="T13" fmla="*/ 78 h 78"/>
                <a:gd name="T14" fmla="*/ 0 w 44"/>
                <a:gd name="T15" fmla="*/ 78 h 78"/>
                <a:gd name="T16" fmla="*/ 0 w 44"/>
                <a:gd name="T17" fmla="*/ 2 h 78"/>
                <a:gd name="T18" fmla="*/ 12 w 44"/>
                <a:gd name="T19" fmla="*/ 2 h 78"/>
                <a:gd name="T20" fmla="*/ 12 w 44"/>
                <a:gd name="T21" fmla="*/ 13 h 78"/>
                <a:gd name="T22" fmla="*/ 22 w 44"/>
                <a:gd name="T23" fmla="*/ 3 h 78"/>
                <a:gd name="T24" fmla="*/ 38 w 44"/>
                <a:gd name="T25" fmla="*/ 0 h 78"/>
                <a:gd name="T26" fmla="*/ 41 w 44"/>
                <a:gd name="T27" fmla="*/ 0 h 78"/>
                <a:gd name="T28" fmla="*/ 44 w 44"/>
                <a:gd name="T29" fmla="*/ 0 h 78"/>
                <a:gd name="T30" fmla="*/ 44 w 44"/>
                <a:gd name="T31" fmla="*/ 1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8">
                  <a:moveTo>
                    <a:pt x="44" y="13"/>
                  </a:moveTo>
                  <a:lnTo>
                    <a:pt x="44" y="13"/>
                  </a:lnTo>
                  <a:cubicBezTo>
                    <a:pt x="43" y="12"/>
                    <a:pt x="41" y="12"/>
                    <a:pt x="39" y="11"/>
                  </a:cubicBezTo>
                  <a:cubicBezTo>
                    <a:pt x="38" y="11"/>
                    <a:pt x="36" y="11"/>
                    <a:pt x="34" y="11"/>
                  </a:cubicBezTo>
                  <a:cubicBezTo>
                    <a:pt x="27" y="11"/>
                    <a:pt x="22" y="13"/>
                    <a:pt x="18" y="18"/>
                  </a:cubicBezTo>
                  <a:cubicBezTo>
                    <a:pt x="14" y="22"/>
                    <a:pt x="12" y="29"/>
                    <a:pt x="12" y="37"/>
                  </a:cubicBezTo>
                  <a:lnTo>
                    <a:pt x="12" y="78"/>
                  </a:lnTo>
                  <a:lnTo>
                    <a:pt x="0" y="78"/>
                  </a:lnTo>
                  <a:lnTo>
                    <a:pt x="0" y="2"/>
                  </a:lnTo>
                  <a:lnTo>
                    <a:pt x="12" y="2"/>
                  </a:lnTo>
                  <a:lnTo>
                    <a:pt x="12" y="13"/>
                  </a:lnTo>
                  <a:cubicBezTo>
                    <a:pt x="15" y="9"/>
                    <a:pt x="18" y="5"/>
                    <a:pt x="22" y="3"/>
                  </a:cubicBezTo>
                  <a:cubicBezTo>
                    <a:pt x="27" y="1"/>
                    <a:pt x="32" y="0"/>
                    <a:pt x="38" y="0"/>
                  </a:cubicBezTo>
                  <a:cubicBezTo>
                    <a:pt x="39" y="0"/>
                    <a:pt x="39" y="0"/>
                    <a:pt x="41" y="0"/>
                  </a:cubicBezTo>
                  <a:cubicBezTo>
                    <a:pt x="42" y="0"/>
                    <a:pt x="43" y="0"/>
                    <a:pt x="44" y="0"/>
                  </a:cubicBezTo>
                  <a:lnTo>
                    <a:pt x="44"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3" name="Freeform 69">
              <a:extLst>
                <a:ext uri="{FF2B5EF4-FFF2-40B4-BE49-F238E27FC236}">
                  <a16:creationId xmlns:a16="http://schemas.microsoft.com/office/drawing/2014/main" id="{93AF169C-8DC0-498C-8A65-0C93BA643995}"/>
                </a:ext>
              </a:extLst>
            </p:cNvPr>
            <p:cNvSpPr>
              <a:spLocks/>
            </p:cNvSpPr>
            <p:nvPr/>
          </p:nvSpPr>
          <p:spPr bwMode="auto">
            <a:xfrm>
              <a:off x="4405" y="3071"/>
              <a:ext cx="83" cy="116"/>
            </a:xfrm>
            <a:custGeom>
              <a:avLst/>
              <a:gdLst>
                <a:gd name="T0" fmla="*/ 54 w 58"/>
                <a:gd name="T1" fmla="*/ 4 h 80"/>
                <a:gd name="T2" fmla="*/ 54 w 58"/>
                <a:gd name="T3" fmla="*/ 4 h 80"/>
                <a:gd name="T4" fmla="*/ 54 w 58"/>
                <a:gd name="T5" fmla="*/ 16 h 80"/>
                <a:gd name="T6" fmla="*/ 43 w 58"/>
                <a:gd name="T7" fmla="*/ 12 h 80"/>
                <a:gd name="T8" fmla="*/ 31 w 58"/>
                <a:gd name="T9" fmla="*/ 10 h 80"/>
                <a:gd name="T10" fmla="*/ 17 w 58"/>
                <a:gd name="T11" fmla="*/ 13 h 80"/>
                <a:gd name="T12" fmla="*/ 13 w 58"/>
                <a:gd name="T13" fmla="*/ 22 h 80"/>
                <a:gd name="T14" fmla="*/ 16 w 58"/>
                <a:gd name="T15" fmla="*/ 28 h 80"/>
                <a:gd name="T16" fmla="*/ 29 w 58"/>
                <a:gd name="T17" fmla="*/ 33 h 80"/>
                <a:gd name="T18" fmla="*/ 34 w 58"/>
                <a:gd name="T19" fmla="*/ 34 h 80"/>
                <a:gd name="T20" fmla="*/ 52 w 58"/>
                <a:gd name="T21" fmla="*/ 42 h 80"/>
                <a:gd name="T22" fmla="*/ 58 w 58"/>
                <a:gd name="T23" fmla="*/ 57 h 80"/>
                <a:gd name="T24" fmla="*/ 50 w 58"/>
                <a:gd name="T25" fmla="*/ 73 h 80"/>
                <a:gd name="T26" fmla="*/ 27 w 58"/>
                <a:gd name="T27" fmla="*/ 80 h 80"/>
                <a:gd name="T28" fmla="*/ 14 w 58"/>
                <a:gd name="T29" fmla="*/ 78 h 80"/>
                <a:gd name="T30" fmla="*/ 0 w 58"/>
                <a:gd name="T31" fmla="*/ 75 h 80"/>
                <a:gd name="T32" fmla="*/ 0 w 58"/>
                <a:gd name="T33" fmla="*/ 62 h 80"/>
                <a:gd name="T34" fmla="*/ 14 w 58"/>
                <a:gd name="T35" fmla="*/ 67 h 80"/>
                <a:gd name="T36" fmla="*/ 27 w 58"/>
                <a:gd name="T37" fmla="*/ 69 h 80"/>
                <a:gd name="T38" fmla="*/ 41 w 58"/>
                <a:gd name="T39" fmla="*/ 66 h 80"/>
                <a:gd name="T40" fmla="*/ 45 w 58"/>
                <a:gd name="T41" fmla="*/ 58 h 80"/>
                <a:gd name="T42" fmla="*/ 42 w 58"/>
                <a:gd name="T43" fmla="*/ 50 h 80"/>
                <a:gd name="T44" fmla="*/ 27 w 58"/>
                <a:gd name="T45" fmla="*/ 44 h 80"/>
                <a:gd name="T46" fmla="*/ 22 w 58"/>
                <a:gd name="T47" fmla="*/ 43 h 80"/>
                <a:gd name="T48" fmla="*/ 6 w 58"/>
                <a:gd name="T49" fmla="*/ 36 h 80"/>
                <a:gd name="T50" fmla="*/ 1 w 58"/>
                <a:gd name="T51" fmla="*/ 22 h 80"/>
                <a:gd name="T52" fmla="*/ 8 w 58"/>
                <a:gd name="T53" fmla="*/ 6 h 80"/>
                <a:gd name="T54" fmla="*/ 30 w 58"/>
                <a:gd name="T55" fmla="*/ 0 h 80"/>
                <a:gd name="T56" fmla="*/ 43 w 58"/>
                <a:gd name="T57" fmla="*/ 1 h 80"/>
                <a:gd name="T58" fmla="*/ 54 w 58"/>
                <a:gd name="T59" fmla="*/ 4 h 80"/>
                <a:gd name="T60" fmla="*/ 54 w 58"/>
                <a:gd name="T6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80">
                  <a:moveTo>
                    <a:pt x="54" y="4"/>
                  </a:moveTo>
                  <a:lnTo>
                    <a:pt x="54" y="4"/>
                  </a:lnTo>
                  <a:lnTo>
                    <a:pt x="54" y="16"/>
                  </a:lnTo>
                  <a:cubicBezTo>
                    <a:pt x="50" y="14"/>
                    <a:pt x="47" y="12"/>
                    <a:pt x="43" y="12"/>
                  </a:cubicBezTo>
                  <a:cubicBezTo>
                    <a:pt x="39" y="11"/>
                    <a:pt x="35" y="10"/>
                    <a:pt x="31" y="10"/>
                  </a:cubicBezTo>
                  <a:cubicBezTo>
                    <a:pt x="25" y="10"/>
                    <a:pt x="20" y="11"/>
                    <a:pt x="17" y="13"/>
                  </a:cubicBezTo>
                  <a:cubicBezTo>
                    <a:pt x="14" y="15"/>
                    <a:pt x="13" y="18"/>
                    <a:pt x="13" y="22"/>
                  </a:cubicBezTo>
                  <a:cubicBezTo>
                    <a:pt x="13" y="24"/>
                    <a:pt x="14" y="27"/>
                    <a:pt x="16" y="28"/>
                  </a:cubicBezTo>
                  <a:cubicBezTo>
                    <a:pt x="18" y="30"/>
                    <a:pt x="23" y="32"/>
                    <a:pt x="29" y="33"/>
                  </a:cubicBezTo>
                  <a:lnTo>
                    <a:pt x="34" y="34"/>
                  </a:lnTo>
                  <a:cubicBezTo>
                    <a:pt x="42" y="36"/>
                    <a:pt x="49" y="39"/>
                    <a:pt x="52" y="42"/>
                  </a:cubicBezTo>
                  <a:cubicBezTo>
                    <a:pt x="56" y="46"/>
                    <a:pt x="58" y="50"/>
                    <a:pt x="58" y="57"/>
                  </a:cubicBezTo>
                  <a:cubicBezTo>
                    <a:pt x="58" y="64"/>
                    <a:pt x="55" y="69"/>
                    <a:pt x="50" y="73"/>
                  </a:cubicBezTo>
                  <a:cubicBezTo>
                    <a:pt x="44" y="77"/>
                    <a:pt x="36" y="80"/>
                    <a:pt x="27" y="80"/>
                  </a:cubicBezTo>
                  <a:cubicBezTo>
                    <a:pt x="23" y="80"/>
                    <a:pt x="18" y="79"/>
                    <a:pt x="14" y="78"/>
                  </a:cubicBezTo>
                  <a:cubicBezTo>
                    <a:pt x="10" y="78"/>
                    <a:pt x="5" y="76"/>
                    <a:pt x="0" y="75"/>
                  </a:cubicBezTo>
                  <a:lnTo>
                    <a:pt x="0" y="62"/>
                  </a:lnTo>
                  <a:cubicBezTo>
                    <a:pt x="5" y="64"/>
                    <a:pt x="9" y="66"/>
                    <a:pt x="14" y="67"/>
                  </a:cubicBezTo>
                  <a:cubicBezTo>
                    <a:pt x="18" y="68"/>
                    <a:pt x="23" y="69"/>
                    <a:pt x="27" y="69"/>
                  </a:cubicBezTo>
                  <a:cubicBezTo>
                    <a:pt x="33" y="69"/>
                    <a:pt x="37" y="68"/>
                    <a:pt x="41" y="66"/>
                  </a:cubicBezTo>
                  <a:cubicBezTo>
                    <a:pt x="44" y="64"/>
                    <a:pt x="45" y="61"/>
                    <a:pt x="45" y="58"/>
                  </a:cubicBezTo>
                  <a:cubicBezTo>
                    <a:pt x="45" y="54"/>
                    <a:pt x="44" y="52"/>
                    <a:pt x="42" y="50"/>
                  </a:cubicBezTo>
                  <a:cubicBezTo>
                    <a:pt x="40" y="48"/>
                    <a:pt x="35" y="46"/>
                    <a:pt x="27" y="44"/>
                  </a:cubicBezTo>
                  <a:lnTo>
                    <a:pt x="22" y="43"/>
                  </a:lnTo>
                  <a:cubicBezTo>
                    <a:pt x="15" y="42"/>
                    <a:pt x="9" y="39"/>
                    <a:pt x="6" y="36"/>
                  </a:cubicBezTo>
                  <a:cubicBezTo>
                    <a:pt x="2" y="33"/>
                    <a:pt x="1" y="28"/>
                    <a:pt x="1" y="22"/>
                  </a:cubicBezTo>
                  <a:cubicBezTo>
                    <a:pt x="1" y="15"/>
                    <a:pt x="3" y="9"/>
                    <a:pt x="8" y="6"/>
                  </a:cubicBezTo>
                  <a:cubicBezTo>
                    <a:pt x="13" y="2"/>
                    <a:pt x="20" y="0"/>
                    <a:pt x="30" y="0"/>
                  </a:cubicBezTo>
                  <a:cubicBezTo>
                    <a:pt x="34"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4" name="Freeform 70">
              <a:extLst>
                <a:ext uri="{FF2B5EF4-FFF2-40B4-BE49-F238E27FC236}">
                  <a16:creationId xmlns:a16="http://schemas.microsoft.com/office/drawing/2014/main" id="{C23BEAAD-BAA0-4294-94DB-8AF612EFD6A9}"/>
                </a:ext>
              </a:extLst>
            </p:cNvPr>
            <p:cNvSpPr>
              <a:spLocks noEditPoints="1"/>
            </p:cNvSpPr>
            <p:nvPr/>
          </p:nvSpPr>
          <p:spPr bwMode="auto">
            <a:xfrm>
              <a:off x="4509" y="3071"/>
              <a:ext cx="101" cy="116"/>
            </a:xfrm>
            <a:custGeom>
              <a:avLst/>
              <a:gdLst>
                <a:gd name="T0" fmla="*/ 70 w 70"/>
                <a:gd name="T1" fmla="*/ 36 h 80"/>
                <a:gd name="T2" fmla="*/ 70 w 70"/>
                <a:gd name="T3" fmla="*/ 36 h 80"/>
                <a:gd name="T4" fmla="*/ 70 w 70"/>
                <a:gd name="T5" fmla="*/ 43 h 80"/>
                <a:gd name="T6" fmla="*/ 13 w 70"/>
                <a:gd name="T7" fmla="*/ 43 h 80"/>
                <a:gd name="T8" fmla="*/ 21 w 70"/>
                <a:gd name="T9" fmla="*/ 62 h 80"/>
                <a:gd name="T10" fmla="*/ 40 w 70"/>
                <a:gd name="T11" fmla="*/ 69 h 80"/>
                <a:gd name="T12" fmla="*/ 54 w 70"/>
                <a:gd name="T13" fmla="*/ 67 h 80"/>
                <a:gd name="T14" fmla="*/ 67 w 70"/>
                <a:gd name="T15" fmla="*/ 62 h 80"/>
                <a:gd name="T16" fmla="*/ 67 w 70"/>
                <a:gd name="T17" fmla="*/ 74 h 80"/>
                <a:gd name="T18" fmla="*/ 54 w 70"/>
                <a:gd name="T19" fmla="*/ 78 h 80"/>
                <a:gd name="T20" fmla="*/ 39 w 70"/>
                <a:gd name="T21" fmla="*/ 80 h 80"/>
                <a:gd name="T22" fmla="*/ 11 w 70"/>
                <a:gd name="T23" fmla="*/ 69 h 80"/>
                <a:gd name="T24" fmla="*/ 0 w 70"/>
                <a:gd name="T25" fmla="*/ 40 h 80"/>
                <a:gd name="T26" fmla="*/ 10 w 70"/>
                <a:gd name="T27" fmla="*/ 11 h 80"/>
                <a:gd name="T28" fmla="*/ 37 w 70"/>
                <a:gd name="T29" fmla="*/ 0 h 80"/>
                <a:gd name="T30" fmla="*/ 61 w 70"/>
                <a:gd name="T31" fmla="*/ 10 h 80"/>
                <a:gd name="T32" fmla="*/ 70 w 70"/>
                <a:gd name="T33" fmla="*/ 36 h 80"/>
                <a:gd name="T34" fmla="*/ 70 w 70"/>
                <a:gd name="T35" fmla="*/ 36 h 80"/>
                <a:gd name="T36" fmla="*/ 58 w 70"/>
                <a:gd name="T37" fmla="*/ 33 h 80"/>
                <a:gd name="T38" fmla="*/ 58 w 70"/>
                <a:gd name="T39" fmla="*/ 33 h 80"/>
                <a:gd name="T40" fmla="*/ 52 w 70"/>
                <a:gd name="T41" fmla="*/ 16 h 80"/>
                <a:gd name="T42" fmla="*/ 37 w 70"/>
                <a:gd name="T43" fmla="*/ 10 h 80"/>
                <a:gd name="T44" fmla="*/ 21 w 70"/>
                <a:gd name="T45" fmla="*/ 16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6"/>
                  </a:moveTo>
                  <a:lnTo>
                    <a:pt x="70" y="36"/>
                  </a:lnTo>
                  <a:lnTo>
                    <a:pt x="70" y="43"/>
                  </a:lnTo>
                  <a:lnTo>
                    <a:pt x="13" y="43"/>
                  </a:lnTo>
                  <a:cubicBezTo>
                    <a:pt x="13" y="51"/>
                    <a:pt x="16" y="58"/>
                    <a:pt x="21" y="62"/>
                  </a:cubicBezTo>
                  <a:cubicBezTo>
                    <a:pt x="25" y="67"/>
                    <a:pt x="32" y="69"/>
                    <a:pt x="40" y="69"/>
                  </a:cubicBezTo>
                  <a:cubicBezTo>
                    <a:pt x="45" y="69"/>
                    <a:pt x="50" y="68"/>
                    <a:pt x="54" y="67"/>
                  </a:cubicBezTo>
                  <a:cubicBezTo>
                    <a:pt x="59" y="66"/>
                    <a:pt x="63" y="64"/>
                    <a:pt x="67" y="62"/>
                  </a:cubicBezTo>
                  <a:lnTo>
                    <a:pt x="67" y="74"/>
                  </a:lnTo>
                  <a:cubicBezTo>
                    <a:pt x="63" y="76"/>
                    <a:pt x="58" y="77"/>
                    <a:pt x="54" y="78"/>
                  </a:cubicBezTo>
                  <a:cubicBezTo>
                    <a:pt x="49" y="79"/>
                    <a:pt x="44" y="80"/>
                    <a:pt x="39" y="80"/>
                  </a:cubicBezTo>
                  <a:cubicBezTo>
                    <a:pt x="27" y="80"/>
                    <a:pt x="18" y="76"/>
                    <a:pt x="11" y="69"/>
                  </a:cubicBezTo>
                  <a:cubicBezTo>
                    <a:pt x="3" y="62"/>
                    <a:pt x="0" y="52"/>
                    <a:pt x="0" y="40"/>
                  </a:cubicBezTo>
                  <a:cubicBezTo>
                    <a:pt x="0" y="28"/>
                    <a:pt x="3" y="18"/>
                    <a:pt x="10" y="11"/>
                  </a:cubicBezTo>
                  <a:cubicBezTo>
                    <a:pt x="17" y="3"/>
                    <a:pt x="26" y="0"/>
                    <a:pt x="37" y="0"/>
                  </a:cubicBezTo>
                  <a:cubicBezTo>
                    <a:pt x="47" y="0"/>
                    <a:pt x="55" y="3"/>
                    <a:pt x="61" y="10"/>
                  </a:cubicBezTo>
                  <a:cubicBezTo>
                    <a:pt x="67" y="16"/>
                    <a:pt x="70" y="25"/>
                    <a:pt x="70" y="36"/>
                  </a:cubicBezTo>
                  <a:lnTo>
                    <a:pt x="70" y="36"/>
                  </a:lnTo>
                  <a:close/>
                  <a:moveTo>
                    <a:pt x="58" y="33"/>
                  </a:moveTo>
                  <a:lnTo>
                    <a:pt x="58" y="33"/>
                  </a:lnTo>
                  <a:cubicBezTo>
                    <a:pt x="58" y="26"/>
                    <a:pt x="56" y="20"/>
                    <a:pt x="52" y="16"/>
                  </a:cubicBezTo>
                  <a:cubicBezTo>
                    <a:pt x="48" y="12"/>
                    <a:pt x="43" y="10"/>
                    <a:pt x="37" y="10"/>
                  </a:cubicBezTo>
                  <a:cubicBezTo>
                    <a:pt x="30" y="10"/>
                    <a:pt x="25" y="12"/>
                    <a:pt x="21"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5" name="Freeform 71">
              <a:extLst>
                <a:ext uri="{FF2B5EF4-FFF2-40B4-BE49-F238E27FC236}">
                  <a16:creationId xmlns:a16="http://schemas.microsoft.com/office/drawing/2014/main" id="{F886B368-08B1-48A4-8A1B-9D6F30008D03}"/>
                </a:ext>
              </a:extLst>
            </p:cNvPr>
            <p:cNvSpPr>
              <a:spLocks/>
            </p:cNvSpPr>
            <p:nvPr/>
          </p:nvSpPr>
          <p:spPr bwMode="auto">
            <a:xfrm>
              <a:off x="4640" y="3071"/>
              <a:ext cx="63" cy="113"/>
            </a:xfrm>
            <a:custGeom>
              <a:avLst/>
              <a:gdLst>
                <a:gd name="T0" fmla="*/ 44 w 44"/>
                <a:gd name="T1" fmla="*/ 13 h 78"/>
                <a:gd name="T2" fmla="*/ 44 w 44"/>
                <a:gd name="T3" fmla="*/ 13 h 78"/>
                <a:gd name="T4" fmla="*/ 40 w 44"/>
                <a:gd name="T5" fmla="*/ 11 h 78"/>
                <a:gd name="T6" fmla="*/ 34 w 44"/>
                <a:gd name="T7" fmla="*/ 11 h 78"/>
                <a:gd name="T8" fmla="*/ 18 w 44"/>
                <a:gd name="T9" fmla="*/ 18 h 78"/>
                <a:gd name="T10" fmla="*/ 13 w 44"/>
                <a:gd name="T11" fmla="*/ 37 h 78"/>
                <a:gd name="T12" fmla="*/ 13 w 44"/>
                <a:gd name="T13" fmla="*/ 78 h 78"/>
                <a:gd name="T14" fmla="*/ 0 w 44"/>
                <a:gd name="T15" fmla="*/ 78 h 78"/>
                <a:gd name="T16" fmla="*/ 0 w 44"/>
                <a:gd name="T17" fmla="*/ 2 h 78"/>
                <a:gd name="T18" fmla="*/ 13 w 44"/>
                <a:gd name="T19" fmla="*/ 2 h 78"/>
                <a:gd name="T20" fmla="*/ 13 w 44"/>
                <a:gd name="T21" fmla="*/ 13 h 78"/>
                <a:gd name="T22" fmla="*/ 23 w 44"/>
                <a:gd name="T23" fmla="*/ 3 h 78"/>
                <a:gd name="T24" fmla="*/ 38 w 44"/>
                <a:gd name="T25" fmla="*/ 0 h 78"/>
                <a:gd name="T26" fmla="*/ 41 w 44"/>
                <a:gd name="T27" fmla="*/ 0 h 78"/>
                <a:gd name="T28" fmla="*/ 44 w 44"/>
                <a:gd name="T29" fmla="*/ 0 h 78"/>
                <a:gd name="T30" fmla="*/ 44 w 44"/>
                <a:gd name="T31" fmla="*/ 1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8">
                  <a:moveTo>
                    <a:pt x="44" y="13"/>
                  </a:moveTo>
                  <a:lnTo>
                    <a:pt x="44" y="13"/>
                  </a:lnTo>
                  <a:cubicBezTo>
                    <a:pt x="43" y="12"/>
                    <a:pt x="42" y="12"/>
                    <a:pt x="40" y="11"/>
                  </a:cubicBezTo>
                  <a:cubicBezTo>
                    <a:pt x="38" y="11"/>
                    <a:pt x="36" y="11"/>
                    <a:pt x="34" y="11"/>
                  </a:cubicBezTo>
                  <a:cubicBezTo>
                    <a:pt x="27" y="11"/>
                    <a:pt x="22" y="13"/>
                    <a:pt x="18" y="18"/>
                  </a:cubicBezTo>
                  <a:cubicBezTo>
                    <a:pt x="14" y="22"/>
                    <a:pt x="13" y="29"/>
                    <a:pt x="13" y="37"/>
                  </a:cubicBezTo>
                  <a:lnTo>
                    <a:pt x="13" y="78"/>
                  </a:lnTo>
                  <a:lnTo>
                    <a:pt x="0" y="78"/>
                  </a:lnTo>
                  <a:lnTo>
                    <a:pt x="0" y="2"/>
                  </a:lnTo>
                  <a:lnTo>
                    <a:pt x="13" y="2"/>
                  </a:lnTo>
                  <a:lnTo>
                    <a:pt x="13" y="13"/>
                  </a:lnTo>
                  <a:cubicBezTo>
                    <a:pt x="15" y="9"/>
                    <a:pt x="19" y="5"/>
                    <a:pt x="23" y="3"/>
                  </a:cubicBezTo>
                  <a:cubicBezTo>
                    <a:pt x="27" y="1"/>
                    <a:pt x="32" y="0"/>
                    <a:pt x="38" y="0"/>
                  </a:cubicBezTo>
                  <a:cubicBezTo>
                    <a:pt x="39" y="0"/>
                    <a:pt x="40" y="0"/>
                    <a:pt x="41" y="0"/>
                  </a:cubicBezTo>
                  <a:cubicBezTo>
                    <a:pt x="42" y="0"/>
                    <a:pt x="43" y="0"/>
                    <a:pt x="44" y="0"/>
                  </a:cubicBezTo>
                  <a:lnTo>
                    <a:pt x="44"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6" name="Freeform 72">
              <a:extLst>
                <a:ext uri="{FF2B5EF4-FFF2-40B4-BE49-F238E27FC236}">
                  <a16:creationId xmlns:a16="http://schemas.microsoft.com/office/drawing/2014/main" id="{6EF4BF6B-8CDC-4CF1-BEAC-9CD517A18E7F}"/>
                </a:ext>
              </a:extLst>
            </p:cNvPr>
            <p:cNvSpPr>
              <a:spLocks/>
            </p:cNvSpPr>
            <p:nvPr/>
          </p:nvSpPr>
          <p:spPr bwMode="auto">
            <a:xfrm>
              <a:off x="4821" y="2978"/>
              <a:ext cx="163" cy="0"/>
            </a:xfrm>
            <a:custGeom>
              <a:avLst/>
              <a:gdLst>
                <a:gd name="T0" fmla="*/ 0 w 114"/>
                <a:gd name="T1" fmla="*/ 0 w 114"/>
                <a:gd name="T2" fmla="*/ 114 w 114"/>
              </a:gdLst>
              <a:ahLst/>
              <a:cxnLst>
                <a:cxn ang="0">
                  <a:pos x="T0" y="0"/>
                </a:cxn>
                <a:cxn ang="0">
                  <a:pos x="T1" y="0"/>
                </a:cxn>
                <a:cxn ang="0">
                  <a:pos x="T2" y="0"/>
                </a:cxn>
              </a:cxnLst>
              <a:rect l="0" t="0" r="r" b="b"/>
              <a:pathLst>
                <a:path w="114">
                  <a:moveTo>
                    <a:pt x="0" y="0"/>
                  </a:moveTo>
                  <a:lnTo>
                    <a:pt x="0" y="0"/>
                  </a:lnTo>
                  <a:lnTo>
                    <a:pt x="114"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77" name="Freeform 73">
              <a:extLst>
                <a:ext uri="{FF2B5EF4-FFF2-40B4-BE49-F238E27FC236}">
                  <a16:creationId xmlns:a16="http://schemas.microsoft.com/office/drawing/2014/main" id="{166148B7-CC5A-4C7E-8380-0425FBFC33B7}"/>
                </a:ext>
              </a:extLst>
            </p:cNvPr>
            <p:cNvSpPr>
              <a:spLocks noEditPoints="1"/>
            </p:cNvSpPr>
            <p:nvPr/>
          </p:nvSpPr>
          <p:spPr bwMode="auto">
            <a:xfrm>
              <a:off x="4884" y="2930"/>
              <a:ext cx="126" cy="94"/>
            </a:xfrm>
            <a:custGeom>
              <a:avLst/>
              <a:gdLst>
                <a:gd name="T0" fmla="*/ 0 w 88"/>
                <a:gd name="T1" fmla="*/ 0 h 65"/>
                <a:gd name="T2" fmla="*/ 0 w 88"/>
                <a:gd name="T3" fmla="*/ 0 h 65"/>
                <a:gd name="T4" fmla="*/ 88 w 88"/>
                <a:gd name="T5" fmla="*/ 33 h 65"/>
                <a:gd name="T6" fmla="*/ 0 w 88"/>
                <a:gd name="T7" fmla="*/ 65 h 65"/>
                <a:gd name="T8" fmla="*/ 0 w 88"/>
                <a:gd name="T9" fmla="*/ 0 h 65"/>
                <a:gd name="T10" fmla="*/ 0 w 88"/>
                <a:gd name="T11" fmla="*/ 0 h 65"/>
                <a:gd name="T12" fmla="*/ 0 w 88"/>
                <a:gd name="T13" fmla="*/ 0 h 65"/>
                <a:gd name="T14" fmla="*/ 0 w 88"/>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65">
                  <a:moveTo>
                    <a:pt x="0" y="0"/>
                  </a:moveTo>
                  <a:lnTo>
                    <a:pt x="0" y="0"/>
                  </a:lnTo>
                  <a:lnTo>
                    <a:pt x="88"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78" name="Freeform 74">
              <a:extLst>
                <a:ext uri="{FF2B5EF4-FFF2-40B4-BE49-F238E27FC236}">
                  <a16:creationId xmlns:a16="http://schemas.microsoft.com/office/drawing/2014/main" id="{D592B9C6-04C5-4EE7-A903-EAB2EF7B3EBC}"/>
                </a:ext>
              </a:extLst>
            </p:cNvPr>
            <p:cNvSpPr>
              <a:spLocks noEditPoints="1"/>
            </p:cNvSpPr>
            <p:nvPr/>
          </p:nvSpPr>
          <p:spPr bwMode="auto">
            <a:xfrm>
              <a:off x="4884" y="2930"/>
              <a:ext cx="126" cy="94"/>
            </a:xfrm>
            <a:custGeom>
              <a:avLst/>
              <a:gdLst>
                <a:gd name="T0" fmla="*/ 0 w 88"/>
                <a:gd name="T1" fmla="*/ 0 h 65"/>
                <a:gd name="T2" fmla="*/ 0 w 88"/>
                <a:gd name="T3" fmla="*/ 0 h 65"/>
                <a:gd name="T4" fmla="*/ 88 w 88"/>
                <a:gd name="T5" fmla="*/ 33 h 65"/>
                <a:gd name="T6" fmla="*/ 0 w 88"/>
                <a:gd name="T7" fmla="*/ 65 h 65"/>
                <a:gd name="T8" fmla="*/ 0 w 88"/>
                <a:gd name="T9" fmla="*/ 0 h 65"/>
                <a:gd name="T10" fmla="*/ 0 w 88"/>
                <a:gd name="T11" fmla="*/ 0 h 65"/>
                <a:gd name="T12" fmla="*/ 0 w 88"/>
                <a:gd name="T13" fmla="*/ 0 h 65"/>
                <a:gd name="T14" fmla="*/ 0 w 88"/>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65">
                  <a:moveTo>
                    <a:pt x="0" y="0"/>
                  </a:moveTo>
                  <a:lnTo>
                    <a:pt x="0" y="0"/>
                  </a:lnTo>
                  <a:lnTo>
                    <a:pt x="88"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79" name="Freeform 75">
              <a:extLst>
                <a:ext uri="{FF2B5EF4-FFF2-40B4-BE49-F238E27FC236}">
                  <a16:creationId xmlns:a16="http://schemas.microsoft.com/office/drawing/2014/main" id="{24E52A10-5706-4C72-882C-F55A759782CC}"/>
                </a:ext>
              </a:extLst>
            </p:cNvPr>
            <p:cNvSpPr>
              <a:spLocks/>
            </p:cNvSpPr>
            <p:nvPr/>
          </p:nvSpPr>
          <p:spPr bwMode="auto">
            <a:xfrm>
              <a:off x="5992" y="2978"/>
              <a:ext cx="165" cy="0"/>
            </a:xfrm>
            <a:custGeom>
              <a:avLst/>
              <a:gdLst>
                <a:gd name="T0" fmla="*/ 0 w 115"/>
                <a:gd name="T1" fmla="*/ 0 w 115"/>
                <a:gd name="T2" fmla="*/ 115 w 115"/>
              </a:gdLst>
              <a:ahLst/>
              <a:cxnLst>
                <a:cxn ang="0">
                  <a:pos x="T0" y="0"/>
                </a:cxn>
                <a:cxn ang="0">
                  <a:pos x="T1" y="0"/>
                </a:cxn>
                <a:cxn ang="0">
                  <a:pos x="T2" y="0"/>
                </a:cxn>
              </a:cxnLst>
              <a:rect l="0" t="0" r="r" b="b"/>
              <a:pathLst>
                <a:path w="115">
                  <a:moveTo>
                    <a:pt x="0" y="0"/>
                  </a:moveTo>
                  <a:lnTo>
                    <a:pt x="0" y="0"/>
                  </a:lnTo>
                  <a:lnTo>
                    <a:pt x="115"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80" name="Freeform 76">
              <a:extLst>
                <a:ext uri="{FF2B5EF4-FFF2-40B4-BE49-F238E27FC236}">
                  <a16:creationId xmlns:a16="http://schemas.microsoft.com/office/drawing/2014/main" id="{A5365F4D-4CEA-455D-9A7A-E769F0D8D692}"/>
                </a:ext>
              </a:extLst>
            </p:cNvPr>
            <p:cNvSpPr>
              <a:spLocks noEditPoints="1"/>
            </p:cNvSpPr>
            <p:nvPr/>
          </p:nvSpPr>
          <p:spPr bwMode="auto">
            <a:xfrm>
              <a:off x="6057"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1" name="Freeform 77">
              <a:extLst>
                <a:ext uri="{FF2B5EF4-FFF2-40B4-BE49-F238E27FC236}">
                  <a16:creationId xmlns:a16="http://schemas.microsoft.com/office/drawing/2014/main" id="{9066E544-A798-4F79-993D-F175671E897F}"/>
                </a:ext>
              </a:extLst>
            </p:cNvPr>
            <p:cNvSpPr>
              <a:spLocks noEditPoints="1"/>
            </p:cNvSpPr>
            <p:nvPr/>
          </p:nvSpPr>
          <p:spPr bwMode="auto">
            <a:xfrm>
              <a:off x="6057"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82" name="Freeform 78">
              <a:extLst>
                <a:ext uri="{FF2B5EF4-FFF2-40B4-BE49-F238E27FC236}">
                  <a16:creationId xmlns:a16="http://schemas.microsoft.com/office/drawing/2014/main" id="{4D12ADC0-D88F-4C6C-99E4-81F1EACED4B2}"/>
                </a:ext>
              </a:extLst>
            </p:cNvPr>
            <p:cNvSpPr>
              <a:spLocks/>
            </p:cNvSpPr>
            <p:nvPr/>
          </p:nvSpPr>
          <p:spPr bwMode="auto">
            <a:xfrm>
              <a:off x="2346" y="2445"/>
              <a:ext cx="1434" cy="1080"/>
            </a:xfrm>
            <a:custGeom>
              <a:avLst/>
              <a:gdLst>
                <a:gd name="T0" fmla="*/ 0 w 1000"/>
                <a:gd name="T1" fmla="*/ 0 h 748"/>
                <a:gd name="T2" fmla="*/ 0 w 1000"/>
                <a:gd name="T3" fmla="*/ 0 h 748"/>
                <a:gd name="T4" fmla="*/ 1000 w 1000"/>
                <a:gd name="T5" fmla="*/ 0 h 748"/>
                <a:gd name="T6" fmla="*/ 1000 w 1000"/>
                <a:gd name="T7" fmla="*/ 748 h 748"/>
                <a:gd name="T8" fmla="*/ 0 w 1000"/>
                <a:gd name="T9" fmla="*/ 748 h 748"/>
                <a:gd name="T10" fmla="*/ 0 w 1000"/>
                <a:gd name="T11" fmla="*/ 0 h 748"/>
              </a:gdLst>
              <a:ahLst/>
              <a:cxnLst>
                <a:cxn ang="0">
                  <a:pos x="T0" y="T1"/>
                </a:cxn>
                <a:cxn ang="0">
                  <a:pos x="T2" y="T3"/>
                </a:cxn>
                <a:cxn ang="0">
                  <a:pos x="T4" y="T5"/>
                </a:cxn>
                <a:cxn ang="0">
                  <a:pos x="T6" y="T7"/>
                </a:cxn>
                <a:cxn ang="0">
                  <a:pos x="T8" y="T9"/>
                </a:cxn>
                <a:cxn ang="0">
                  <a:pos x="T10" y="T11"/>
                </a:cxn>
              </a:cxnLst>
              <a:rect l="0" t="0" r="r" b="b"/>
              <a:pathLst>
                <a:path w="1000" h="748">
                  <a:moveTo>
                    <a:pt x="0" y="0"/>
                  </a:moveTo>
                  <a:lnTo>
                    <a:pt x="0" y="0"/>
                  </a:lnTo>
                  <a:lnTo>
                    <a:pt x="1000" y="0"/>
                  </a:lnTo>
                  <a:lnTo>
                    <a:pt x="1000" y="748"/>
                  </a:lnTo>
                  <a:lnTo>
                    <a:pt x="0" y="748"/>
                  </a:lnTo>
                  <a:lnTo>
                    <a:pt x="0" y="0"/>
                  </a:lnTo>
                  <a:close/>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83" name="Freeform 79">
              <a:extLst>
                <a:ext uri="{FF2B5EF4-FFF2-40B4-BE49-F238E27FC236}">
                  <a16:creationId xmlns:a16="http://schemas.microsoft.com/office/drawing/2014/main" id="{56E96A01-4989-4CCC-9B9C-F24F5E4334DB}"/>
                </a:ext>
              </a:extLst>
            </p:cNvPr>
            <p:cNvSpPr>
              <a:spLocks noEditPoints="1"/>
            </p:cNvSpPr>
            <p:nvPr/>
          </p:nvSpPr>
          <p:spPr bwMode="auto">
            <a:xfrm>
              <a:off x="2490" y="2641"/>
              <a:ext cx="104" cy="147"/>
            </a:xfrm>
            <a:custGeom>
              <a:avLst/>
              <a:gdLst>
                <a:gd name="T0" fmla="*/ 14 w 72"/>
                <a:gd name="T1" fmla="*/ 53 h 102"/>
                <a:gd name="T2" fmla="*/ 14 w 72"/>
                <a:gd name="T3" fmla="*/ 53 h 102"/>
                <a:gd name="T4" fmla="*/ 14 w 72"/>
                <a:gd name="T5" fmla="*/ 90 h 102"/>
                <a:gd name="T6" fmla="*/ 36 w 72"/>
                <a:gd name="T7" fmla="*/ 90 h 102"/>
                <a:gd name="T8" fmla="*/ 52 w 72"/>
                <a:gd name="T9" fmla="*/ 86 h 102"/>
                <a:gd name="T10" fmla="*/ 58 w 72"/>
                <a:gd name="T11" fmla="*/ 72 h 102"/>
                <a:gd name="T12" fmla="*/ 52 w 72"/>
                <a:gd name="T13" fmla="*/ 58 h 102"/>
                <a:gd name="T14" fmla="*/ 36 w 72"/>
                <a:gd name="T15" fmla="*/ 53 h 102"/>
                <a:gd name="T16" fmla="*/ 14 w 72"/>
                <a:gd name="T17" fmla="*/ 53 h 102"/>
                <a:gd name="T18" fmla="*/ 14 w 72"/>
                <a:gd name="T19" fmla="*/ 12 h 102"/>
                <a:gd name="T20" fmla="*/ 14 w 72"/>
                <a:gd name="T21" fmla="*/ 12 h 102"/>
                <a:gd name="T22" fmla="*/ 14 w 72"/>
                <a:gd name="T23" fmla="*/ 42 h 102"/>
                <a:gd name="T24" fmla="*/ 34 w 72"/>
                <a:gd name="T25" fmla="*/ 42 h 102"/>
                <a:gd name="T26" fmla="*/ 49 w 72"/>
                <a:gd name="T27" fmla="*/ 38 h 102"/>
                <a:gd name="T28" fmla="*/ 54 w 72"/>
                <a:gd name="T29" fmla="*/ 27 h 102"/>
                <a:gd name="T30" fmla="*/ 49 w 72"/>
                <a:gd name="T31" fmla="*/ 15 h 102"/>
                <a:gd name="T32" fmla="*/ 34 w 72"/>
                <a:gd name="T33" fmla="*/ 12 h 102"/>
                <a:gd name="T34" fmla="*/ 14 w 72"/>
                <a:gd name="T35" fmla="*/ 12 h 102"/>
                <a:gd name="T36" fmla="*/ 0 w 72"/>
                <a:gd name="T37" fmla="*/ 0 h 102"/>
                <a:gd name="T38" fmla="*/ 0 w 72"/>
                <a:gd name="T39" fmla="*/ 0 h 102"/>
                <a:gd name="T40" fmla="*/ 35 w 72"/>
                <a:gd name="T41" fmla="*/ 0 h 102"/>
                <a:gd name="T42" fmla="*/ 59 w 72"/>
                <a:gd name="T43" fmla="*/ 7 h 102"/>
                <a:gd name="T44" fmla="*/ 68 w 72"/>
                <a:gd name="T45" fmla="*/ 25 h 102"/>
                <a:gd name="T46" fmla="*/ 64 w 72"/>
                <a:gd name="T47" fmla="*/ 40 h 102"/>
                <a:gd name="T48" fmla="*/ 51 w 72"/>
                <a:gd name="T49" fmla="*/ 47 h 102"/>
                <a:gd name="T50" fmla="*/ 66 w 72"/>
                <a:gd name="T51" fmla="*/ 56 h 102"/>
                <a:gd name="T52" fmla="*/ 72 w 72"/>
                <a:gd name="T53" fmla="*/ 73 h 102"/>
                <a:gd name="T54" fmla="*/ 63 w 72"/>
                <a:gd name="T55" fmla="*/ 94 h 102"/>
                <a:gd name="T56" fmla="*/ 37 w 72"/>
                <a:gd name="T57" fmla="*/ 102 h 102"/>
                <a:gd name="T58" fmla="*/ 0 w 72"/>
                <a:gd name="T59" fmla="*/ 102 h 102"/>
                <a:gd name="T60" fmla="*/ 0 w 72"/>
                <a:gd name="T61"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2" h="102">
                  <a:moveTo>
                    <a:pt x="14" y="53"/>
                  </a:moveTo>
                  <a:lnTo>
                    <a:pt x="14" y="53"/>
                  </a:lnTo>
                  <a:lnTo>
                    <a:pt x="14" y="90"/>
                  </a:lnTo>
                  <a:lnTo>
                    <a:pt x="36" y="90"/>
                  </a:lnTo>
                  <a:cubicBezTo>
                    <a:pt x="43" y="90"/>
                    <a:pt x="49" y="89"/>
                    <a:pt x="52" y="86"/>
                  </a:cubicBezTo>
                  <a:cubicBezTo>
                    <a:pt x="56" y="83"/>
                    <a:pt x="58" y="78"/>
                    <a:pt x="58" y="72"/>
                  </a:cubicBezTo>
                  <a:cubicBezTo>
                    <a:pt x="58" y="65"/>
                    <a:pt x="56" y="61"/>
                    <a:pt x="52" y="58"/>
                  </a:cubicBezTo>
                  <a:cubicBezTo>
                    <a:pt x="49" y="55"/>
                    <a:pt x="43" y="53"/>
                    <a:pt x="36" y="53"/>
                  </a:cubicBezTo>
                  <a:lnTo>
                    <a:pt x="14" y="53"/>
                  </a:lnTo>
                  <a:close/>
                  <a:moveTo>
                    <a:pt x="14" y="12"/>
                  </a:moveTo>
                  <a:lnTo>
                    <a:pt x="14" y="12"/>
                  </a:lnTo>
                  <a:lnTo>
                    <a:pt x="14" y="42"/>
                  </a:lnTo>
                  <a:lnTo>
                    <a:pt x="34" y="42"/>
                  </a:lnTo>
                  <a:cubicBezTo>
                    <a:pt x="41" y="42"/>
                    <a:pt x="46" y="41"/>
                    <a:pt x="49" y="38"/>
                  </a:cubicBezTo>
                  <a:cubicBezTo>
                    <a:pt x="52" y="36"/>
                    <a:pt x="54" y="32"/>
                    <a:pt x="54" y="27"/>
                  </a:cubicBezTo>
                  <a:cubicBezTo>
                    <a:pt x="54" y="22"/>
                    <a:pt x="52" y="18"/>
                    <a:pt x="49" y="15"/>
                  </a:cubicBezTo>
                  <a:cubicBezTo>
                    <a:pt x="46" y="13"/>
                    <a:pt x="41" y="12"/>
                    <a:pt x="34" y="12"/>
                  </a:cubicBezTo>
                  <a:lnTo>
                    <a:pt x="14" y="12"/>
                  </a:lnTo>
                  <a:close/>
                  <a:moveTo>
                    <a:pt x="0" y="0"/>
                  </a:moveTo>
                  <a:lnTo>
                    <a:pt x="0" y="0"/>
                  </a:lnTo>
                  <a:lnTo>
                    <a:pt x="35" y="0"/>
                  </a:lnTo>
                  <a:cubicBezTo>
                    <a:pt x="46" y="0"/>
                    <a:pt x="54" y="2"/>
                    <a:pt x="59" y="7"/>
                  </a:cubicBezTo>
                  <a:cubicBezTo>
                    <a:pt x="65" y="11"/>
                    <a:pt x="68" y="17"/>
                    <a:pt x="68" y="25"/>
                  </a:cubicBezTo>
                  <a:cubicBezTo>
                    <a:pt x="68" y="32"/>
                    <a:pt x="66" y="36"/>
                    <a:pt x="64" y="40"/>
                  </a:cubicBezTo>
                  <a:cubicBezTo>
                    <a:pt x="61" y="44"/>
                    <a:pt x="56" y="46"/>
                    <a:pt x="51" y="47"/>
                  </a:cubicBezTo>
                  <a:cubicBezTo>
                    <a:pt x="58" y="48"/>
                    <a:pt x="63" y="51"/>
                    <a:pt x="66" y="56"/>
                  </a:cubicBezTo>
                  <a:cubicBezTo>
                    <a:pt x="70" y="61"/>
                    <a:pt x="72" y="66"/>
                    <a:pt x="72" y="73"/>
                  </a:cubicBezTo>
                  <a:cubicBezTo>
                    <a:pt x="72" y="82"/>
                    <a:pt x="69" y="89"/>
                    <a:pt x="63" y="94"/>
                  </a:cubicBezTo>
                  <a:cubicBezTo>
                    <a:pt x="57" y="99"/>
                    <a:pt x="48" y="102"/>
                    <a:pt x="37" y="102"/>
                  </a:cubicBez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4" name="Freeform 80">
              <a:extLst>
                <a:ext uri="{FF2B5EF4-FFF2-40B4-BE49-F238E27FC236}">
                  <a16:creationId xmlns:a16="http://schemas.microsoft.com/office/drawing/2014/main" id="{73891D35-9459-4932-A797-109D01413898}"/>
                </a:ext>
              </a:extLst>
            </p:cNvPr>
            <p:cNvSpPr>
              <a:spLocks noEditPoints="1"/>
            </p:cNvSpPr>
            <p:nvPr/>
          </p:nvSpPr>
          <p:spPr bwMode="auto">
            <a:xfrm>
              <a:off x="2625" y="2676"/>
              <a:ext cx="92" cy="115"/>
            </a:xfrm>
            <a:custGeom>
              <a:avLst/>
              <a:gdLst>
                <a:gd name="T0" fmla="*/ 0 w 64"/>
                <a:gd name="T1" fmla="*/ 48 h 80"/>
                <a:gd name="T2" fmla="*/ 0 w 64"/>
                <a:gd name="T3" fmla="*/ 48 h 80"/>
                <a:gd name="T4" fmla="*/ 0 w 64"/>
                <a:gd name="T5" fmla="*/ 2 h 80"/>
                <a:gd name="T6" fmla="*/ 13 w 64"/>
                <a:gd name="T7" fmla="*/ 2 h 80"/>
                <a:gd name="T8" fmla="*/ 13 w 64"/>
                <a:gd name="T9" fmla="*/ 47 h 80"/>
                <a:gd name="T10" fmla="*/ 17 w 64"/>
                <a:gd name="T11" fmla="*/ 63 h 80"/>
                <a:gd name="T12" fmla="*/ 30 w 64"/>
                <a:gd name="T13" fmla="*/ 69 h 80"/>
                <a:gd name="T14" fmla="*/ 46 w 64"/>
                <a:gd name="T15" fmla="*/ 62 h 80"/>
                <a:gd name="T16" fmla="*/ 52 w 64"/>
                <a:gd name="T17" fmla="*/ 45 h 80"/>
                <a:gd name="T18" fmla="*/ 52 w 64"/>
                <a:gd name="T19" fmla="*/ 2 h 80"/>
                <a:gd name="T20" fmla="*/ 64 w 64"/>
                <a:gd name="T21" fmla="*/ 2 h 80"/>
                <a:gd name="T22" fmla="*/ 64 w 64"/>
                <a:gd name="T23" fmla="*/ 78 h 80"/>
                <a:gd name="T24" fmla="*/ 52 w 64"/>
                <a:gd name="T25" fmla="*/ 78 h 80"/>
                <a:gd name="T26" fmla="*/ 52 w 64"/>
                <a:gd name="T27" fmla="*/ 66 h 80"/>
                <a:gd name="T28" fmla="*/ 41 w 64"/>
                <a:gd name="T29" fmla="*/ 76 h 80"/>
                <a:gd name="T30" fmla="*/ 27 w 64"/>
                <a:gd name="T31" fmla="*/ 80 h 80"/>
                <a:gd name="T32" fmla="*/ 7 w 64"/>
                <a:gd name="T33" fmla="*/ 71 h 80"/>
                <a:gd name="T34" fmla="*/ 0 w 64"/>
                <a:gd name="T35" fmla="*/ 48 h 80"/>
                <a:gd name="T36" fmla="*/ 0 w 64"/>
                <a:gd name="T37" fmla="*/ 48 h 80"/>
                <a:gd name="T38" fmla="*/ 32 w 64"/>
                <a:gd name="T39" fmla="*/ 0 h 80"/>
                <a:gd name="T40" fmla="*/ 32 w 64"/>
                <a:gd name="T41" fmla="*/ 0 h 80"/>
                <a:gd name="T42" fmla="*/ 32 w 64"/>
                <a:gd name="T4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80">
                  <a:moveTo>
                    <a:pt x="0" y="48"/>
                  </a:moveTo>
                  <a:lnTo>
                    <a:pt x="0" y="48"/>
                  </a:lnTo>
                  <a:lnTo>
                    <a:pt x="0" y="2"/>
                  </a:lnTo>
                  <a:lnTo>
                    <a:pt x="13" y="2"/>
                  </a:lnTo>
                  <a:lnTo>
                    <a:pt x="13" y="47"/>
                  </a:lnTo>
                  <a:cubicBezTo>
                    <a:pt x="13" y="54"/>
                    <a:pt x="14" y="60"/>
                    <a:pt x="17" y="63"/>
                  </a:cubicBezTo>
                  <a:cubicBezTo>
                    <a:pt x="20" y="67"/>
                    <a:pt x="24" y="69"/>
                    <a:pt x="30" y="69"/>
                  </a:cubicBezTo>
                  <a:cubicBezTo>
                    <a:pt x="36" y="69"/>
                    <a:pt x="42" y="67"/>
                    <a:pt x="46" y="62"/>
                  </a:cubicBezTo>
                  <a:cubicBezTo>
                    <a:pt x="50" y="58"/>
                    <a:pt x="52" y="52"/>
                    <a:pt x="52" y="45"/>
                  </a:cubicBezTo>
                  <a:lnTo>
                    <a:pt x="52" y="2"/>
                  </a:lnTo>
                  <a:lnTo>
                    <a:pt x="64" y="2"/>
                  </a:lnTo>
                  <a:lnTo>
                    <a:pt x="64" y="78"/>
                  </a:lnTo>
                  <a:lnTo>
                    <a:pt x="52" y="78"/>
                  </a:lnTo>
                  <a:lnTo>
                    <a:pt x="52" y="66"/>
                  </a:lnTo>
                  <a:cubicBezTo>
                    <a:pt x="49" y="71"/>
                    <a:pt x="45" y="74"/>
                    <a:pt x="41" y="76"/>
                  </a:cubicBezTo>
                  <a:cubicBezTo>
                    <a:pt x="37" y="78"/>
                    <a:pt x="32" y="80"/>
                    <a:pt x="27" y="80"/>
                  </a:cubicBezTo>
                  <a:cubicBezTo>
                    <a:pt x="18" y="80"/>
                    <a:pt x="12" y="77"/>
                    <a:pt x="7" y="71"/>
                  </a:cubicBezTo>
                  <a:cubicBezTo>
                    <a:pt x="3" y="66"/>
                    <a:pt x="0" y="58"/>
                    <a:pt x="0" y="48"/>
                  </a:cubicBezTo>
                  <a:lnTo>
                    <a:pt x="0" y="48"/>
                  </a:lnTo>
                  <a:close/>
                  <a:moveTo>
                    <a:pt x="32" y="0"/>
                  </a:moveTo>
                  <a:lnTo>
                    <a:pt x="32" y="0"/>
                  </a:lnTo>
                  <a:lnTo>
                    <a:pt x="32"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5" name="Freeform 81">
              <a:extLst>
                <a:ext uri="{FF2B5EF4-FFF2-40B4-BE49-F238E27FC236}">
                  <a16:creationId xmlns:a16="http://schemas.microsoft.com/office/drawing/2014/main" id="{FA5EA5CA-427F-45C3-93B2-EAE895029FA9}"/>
                </a:ext>
              </a:extLst>
            </p:cNvPr>
            <p:cNvSpPr>
              <a:spLocks/>
            </p:cNvSpPr>
            <p:nvPr/>
          </p:nvSpPr>
          <p:spPr bwMode="auto">
            <a:xfrm>
              <a:off x="2740" y="2635"/>
              <a:ext cx="138" cy="153"/>
            </a:xfrm>
            <a:custGeom>
              <a:avLst/>
              <a:gdLst>
                <a:gd name="T0" fmla="*/ 96 w 96"/>
                <a:gd name="T1" fmla="*/ 0 h 106"/>
                <a:gd name="T2" fmla="*/ 96 w 96"/>
                <a:gd name="T3" fmla="*/ 0 h 106"/>
                <a:gd name="T4" fmla="*/ 96 w 96"/>
                <a:gd name="T5" fmla="*/ 10 h 106"/>
                <a:gd name="T6" fmla="*/ 84 w 96"/>
                <a:gd name="T7" fmla="*/ 10 h 106"/>
                <a:gd name="T8" fmla="*/ 74 w 96"/>
                <a:gd name="T9" fmla="*/ 13 h 106"/>
                <a:gd name="T10" fmla="*/ 72 w 96"/>
                <a:gd name="T11" fmla="*/ 23 h 106"/>
                <a:gd name="T12" fmla="*/ 72 w 96"/>
                <a:gd name="T13" fmla="*/ 30 h 106"/>
                <a:gd name="T14" fmla="*/ 92 w 96"/>
                <a:gd name="T15" fmla="*/ 30 h 106"/>
                <a:gd name="T16" fmla="*/ 92 w 96"/>
                <a:gd name="T17" fmla="*/ 39 h 106"/>
                <a:gd name="T18" fmla="*/ 72 w 96"/>
                <a:gd name="T19" fmla="*/ 39 h 106"/>
                <a:gd name="T20" fmla="*/ 72 w 96"/>
                <a:gd name="T21" fmla="*/ 106 h 106"/>
                <a:gd name="T22" fmla="*/ 59 w 96"/>
                <a:gd name="T23" fmla="*/ 106 h 106"/>
                <a:gd name="T24" fmla="*/ 59 w 96"/>
                <a:gd name="T25" fmla="*/ 39 h 106"/>
                <a:gd name="T26" fmla="*/ 25 w 96"/>
                <a:gd name="T27" fmla="*/ 39 h 106"/>
                <a:gd name="T28" fmla="*/ 25 w 96"/>
                <a:gd name="T29" fmla="*/ 106 h 106"/>
                <a:gd name="T30" fmla="*/ 12 w 96"/>
                <a:gd name="T31" fmla="*/ 106 h 106"/>
                <a:gd name="T32" fmla="*/ 12 w 96"/>
                <a:gd name="T33" fmla="*/ 39 h 106"/>
                <a:gd name="T34" fmla="*/ 0 w 96"/>
                <a:gd name="T35" fmla="*/ 39 h 106"/>
                <a:gd name="T36" fmla="*/ 0 w 96"/>
                <a:gd name="T37" fmla="*/ 30 h 106"/>
                <a:gd name="T38" fmla="*/ 12 w 96"/>
                <a:gd name="T39" fmla="*/ 30 h 106"/>
                <a:gd name="T40" fmla="*/ 12 w 96"/>
                <a:gd name="T41" fmla="*/ 24 h 106"/>
                <a:gd name="T42" fmla="*/ 18 w 96"/>
                <a:gd name="T43" fmla="*/ 6 h 106"/>
                <a:gd name="T44" fmla="*/ 37 w 96"/>
                <a:gd name="T45" fmla="*/ 0 h 106"/>
                <a:gd name="T46" fmla="*/ 49 w 96"/>
                <a:gd name="T47" fmla="*/ 0 h 106"/>
                <a:gd name="T48" fmla="*/ 49 w 96"/>
                <a:gd name="T49" fmla="*/ 10 h 106"/>
                <a:gd name="T50" fmla="*/ 37 w 96"/>
                <a:gd name="T51" fmla="*/ 10 h 106"/>
                <a:gd name="T52" fmla="*/ 27 w 96"/>
                <a:gd name="T53" fmla="*/ 13 h 106"/>
                <a:gd name="T54" fmla="*/ 25 w 96"/>
                <a:gd name="T55" fmla="*/ 23 h 106"/>
                <a:gd name="T56" fmla="*/ 25 w 96"/>
                <a:gd name="T57" fmla="*/ 30 h 106"/>
                <a:gd name="T58" fmla="*/ 59 w 96"/>
                <a:gd name="T59" fmla="*/ 30 h 106"/>
                <a:gd name="T60" fmla="*/ 59 w 96"/>
                <a:gd name="T61" fmla="*/ 24 h 106"/>
                <a:gd name="T62" fmla="*/ 65 w 96"/>
                <a:gd name="T63" fmla="*/ 6 h 106"/>
                <a:gd name="T64" fmla="*/ 84 w 96"/>
                <a:gd name="T65" fmla="*/ 0 h 106"/>
                <a:gd name="T66" fmla="*/ 96 w 96"/>
                <a:gd name="T6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106">
                  <a:moveTo>
                    <a:pt x="96" y="0"/>
                  </a:moveTo>
                  <a:lnTo>
                    <a:pt x="96" y="0"/>
                  </a:lnTo>
                  <a:lnTo>
                    <a:pt x="96" y="10"/>
                  </a:lnTo>
                  <a:lnTo>
                    <a:pt x="84" y="10"/>
                  </a:lnTo>
                  <a:cubicBezTo>
                    <a:pt x="79" y="10"/>
                    <a:pt x="76" y="11"/>
                    <a:pt x="74" y="13"/>
                  </a:cubicBezTo>
                  <a:cubicBezTo>
                    <a:pt x="73" y="15"/>
                    <a:pt x="72" y="18"/>
                    <a:pt x="72" y="23"/>
                  </a:cubicBezTo>
                  <a:lnTo>
                    <a:pt x="72" y="30"/>
                  </a:lnTo>
                  <a:lnTo>
                    <a:pt x="92" y="30"/>
                  </a:lnTo>
                  <a:lnTo>
                    <a:pt x="92" y="39"/>
                  </a:lnTo>
                  <a:lnTo>
                    <a:pt x="72" y="39"/>
                  </a:lnTo>
                  <a:lnTo>
                    <a:pt x="72" y="106"/>
                  </a:lnTo>
                  <a:lnTo>
                    <a:pt x="59" y="106"/>
                  </a:lnTo>
                  <a:lnTo>
                    <a:pt x="59" y="39"/>
                  </a:lnTo>
                  <a:lnTo>
                    <a:pt x="25" y="39"/>
                  </a:lnTo>
                  <a:lnTo>
                    <a:pt x="25" y="106"/>
                  </a:lnTo>
                  <a:lnTo>
                    <a:pt x="12" y="106"/>
                  </a:lnTo>
                  <a:lnTo>
                    <a:pt x="12" y="39"/>
                  </a:lnTo>
                  <a:lnTo>
                    <a:pt x="0" y="39"/>
                  </a:lnTo>
                  <a:lnTo>
                    <a:pt x="0" y="30"/>
                  </a:lnTo>
                  <a:lnTo>
                    <a:pt x="12" y="30"/>
                  </a:lnTo>
                  <a:lnTo>
                    <a:pt x="12" y="24"/>
                  </a:lnTo>
                  <a:cubicBezTo>
                    <a:pt x="12" y="16"/>
                    <a:pt x="14" y="10"/>
                    <a:pt x="18" y="6"/>
                  </a:cubicBezTo>
                  <a:cubicBezTo>
                    <a:pt x="22" y="2"/>
                    <a:pt x="28" y="0"/>
                    <a:pt x="37" y="0"/>
                  </a:cubicBezTo>
                  <a:lnTo>
                    <a:pt x="49" y="0"/>
                  </a:lnTo>
                  <a:lnTo>
                    <a:pt x="49" y="10"/>
                  </a:lnTo>
                  <a:lnTo>
                    <a:pt x="37" y="10"/>
                  </a:lnTo>
                  <a:cubicBezTo>
                    <a:pt x="32" y="10"/>
                    <a:pt x="29" y="11"/>
                    <a:pt x="27" y="13"/>
                  </a:cubicBezTo>
                  <a:cubicBezTo>
                    <a:pt x="26" y="15"/>
                    <a:pt x="25" y="18"/>
                    <a:pt x="25" y="23"/>
                  </a:cubicBezTo>
                  <a:lnTo>
                    <a:pt x="25" y="30"/>
                  </a:lnTo>
                  <a:lnTo>
                    <a:pt x="59" y="30"/>
                  </a:lnTo>
                  <a:lnTo>
                    <a:pt x="59" y="24"/>
                  </a:lnTo>
                  <a:cubicBezTo>
                    <a:pt x="59" y="16"/>
                    <a:pt x="61" y="10"/>
                    <a:pt x="65" y="6"/>
                  </a:cubicBezTo>
                  <a:cubicBezTo>
                    <a:pt x="69" y="2"/>
                    <a:pt x="75" y="0"/>
                    <a:pt x="84" y="0"/>
                  </a:cubicBezTo>
                  <a:lnTo>
                    <a:pt x="96"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6" name="Freeform 82">
              <a:extLst>
                <a:ext uri="{FF2B5EF4-FFF2-40B4-BE49-F238E27FC236}">
                  <a16:creationId xmlns:a16="http://schemas.microsoft.com/office/drawing/2014/main" id="{7F372AE3-8CD9-4883-AE98-B184F5F9BF1C}"/>
                </a:ext>
              </a:extLst>
            </p:cNvPr>
            <p:cNvSpPr>
              <a:spLocks noEditPoints="1"/>
            </p:cNvSpPr>
            <p:nvPr/>
          </p:nvSpPr>
          <p:spPr bwMode="auto">
            <a:xfrm>
              <a:off x="2885" y="2676"/>
              <a:ext cx="102" cy="115"/>
            </a:xfrm>
            <a:custGeom>
              <a:avLst/>
              <a:gdLst>
                <a:gd name="T0" fmla="*/ 71 w 71"/>
                <a:gd name="T1" fmla="*/ 36 h 80"/>
                <a:gd name="T2" fmla="*/ 71 w 71"/>
                <a:gd name="T3" fmla="*/ 36 h 80"/>
                <a:gd name="T4" fmla="*/ 71 w 71"/>
                <a:gd name="T5" fmla="*/ 43 h 80"/>
                <a:gd name="T6" fmla="*/ 13 w 71"/>
                <a:gd name="T7" fmla="*/ 43 h 80"/>
                <a:gd name="T8" fmla="*/ 21 w 71"/>
                <a:gd name="T9" fmla="*/ 62 h 80"/>
                <a:gd name="T10" fmla="*/ 40 w 71"/>
                <a:gd name="T11" fmla="*/ 69 h 80"/>
                <a:gd name="T12" fmla="*/ 54 w 71"/>
                <a:gd name="T13" fmla="*/ 67 h 80"/>
                <a:gd name="T14" fmla="*/ 68 w 71"/>
                <a:gd name="T15" fmla="*/ 62 h 80"/>
                <a:gd name="T16" fmla="*/ 68 w 71"/>
                <a:gd name="T17" fmla="*/ 74 h 80"/>
                <a:gd name="T18" fmla="*/ 54 w 71"/>
                <a:gd name="T19" fmla="*/ 78 h 80"/>
                <a:gd name="T20" fmla="*/ 40 w 71"/>
                <a:gd name="T21" fmla="*/ 80 h 80"/>
                <a:gd name="T22" fmla="*/ 11 w 71"/>
                <a:gd name="T23" fmla="*/ 69 h 80"/>
                <a:gd name="T24" fmla="*/ 0 w 71"/>
                <a:gd name="T25" fmla="*/ 40 h 80"/>
                <a:gd name="T26" fmla="*/ 10 w 71"/>
                <a:gd name="T27" fmla="*/ 11 h 80"/>
                <a:gd name="T28" fmla="*/ 37 w 71"/>
                <a:gd name="T29" fmla="*/ 0 h 80"/>
                <a:gd name="T30" fmla="*/ 62 w 71"/>
                <a:gd name="T31" fmla="*/ 10 h 80"/>
                <a:gd name="T32" fmla="*/ 71 w 71"/>
                <a:gd name="T33" fmla="*/ 36 h 80"/>
                <a:gd name="T34" fmla="*/ 71 w 71"/>
                <a:gd name="T35" fmla="*/ 36 h 80"/>
                <a:gd name="T36" fmla="*/ 58 w 71"/>
                <a:gd name="T37" fmla="*/ 33 h 80"/>
                <a:gd name="T38" fmla="*/ 58 w 71"/>
                <a:gd name="T39" fmla="*/ 33 h 80"/>
                <a:gd name="T40" fmla="*/ 52 w 71"/>
                <a:gd name="T41" fmla="*/ 16 h 80"/>
                <a:gd name="T42" fmla="*/ 38 w 71"/>
                <a:gd name="T43" fmla="*/ 10 h 80"/>
                <a:gd name="T44" fmla="*/ 21 w 71"/>
                <a:gd name="T45" fmla="*/ 16 h 80"/>
                <a:gd name="T46" fmla="*/ 14 w 71"/>
                <a:gd name="T47" fmla="*/ 33 h 80"/>
                <a:gd name="T48" fmla="*/ 58 w 71"/>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0">
                  <a:moveTo>
                    <a:pt x="71" y="36"/>
                  </a:moveTo>
                  <a:lnTo>
                    <a:pt x="71" y="36"/>
                  </a:lnTo>
                  <a:lnTo>
                    <a:pt x="71" y="43"/>
                  </a:lnTo>
                  <a:lnTo>
                    <a:pt x="13" y="43"/>
                  </a:lnTo>
                  <a:cubicBezTo>
                    <a:pt x="14" y="51"/>
                    <a:pt x="16" y="58"/>
                    <a:pt x="21" y="62"/>
                  </a:cubicBezTo>
                  <a:cubicBezTo>
                    <a:pt x="26" y="67"/>
                    <a:pt x="32" y="69"/>
                    <a:pt x="40" y="69"/>
                  </a:cubicBezTo>
                  <a:cubicBezTo>
                    <a:pt x="45" y="69"/>
                    <a:pt x="50" y="68"/>
                    <a:pt x="54" y="67"/>
                  </a:cubicBezTo>
                  <a:cubicBezTo>
                    <a:pt x="59" y="66"/>
                    <a:pt x="63" y="64"/>
                    <a:pt x="68" y="62"/>
                  </a:cubicBezTo>
                  <a:lnTo>
                    <a:pt x="68" y="74"/>
                  </a:lnTo>
                  <a:cubicBezTo>
                    <a:pt x="63" y="76"/>
                    <a:pt x="59" y="77"/>
                    <a:pt x="54" y="78"/>
                  </a:cubicBezTo>
                  <a:cubicBezTo>
                    <a:pt x="49" y="79"/>
                    <a:pt x="44" y="80"/>
                    <a:pt x="40" y="80"/>
                  </a:cubicBezTo>
                  <a:cubicBezTo>
                    <a:pt x="28" y="80"/>
                    <a:pt x="18" y="76"/>
                    <a:pt x="11" y="69"/>
                  </a:cubicBezTo>
                  <a:cubicBezTo>
                    <a:pt x="4" y="62"/>
                    <a:pt x="0" y="52"/>
                    <a:pt x="0" y="40"/>
                  </a:cubicBezTo>
                  <a:cubicBezTo>
                    <a:pt x="0" y="28"/>
                    <a:pt x="4" y="18"/>
                    <a:pt x="10" y="11"/>
                  </a:cubicBezTo>
                  <a:cubicBezTo>
                    <a:pt x="17" y="3"/>
                    <a:pt x="26" y="0"/>
                    <a:pt x="37" y="0"/>
                  </a:cubicBezTo>
                  <a:cubicBezTo>
                    <a:pt x="48" y="0"/>
                    <a:pt x="56" y="3"/>
                    <a:pt x="62" y="10"/>
                  </a:cubicBezTo>
                  <a:cubicBezTo>
                    <a:pt x="68" y="16"/>
                    <a:pt x="71" y="25"/>
                    <a:pt x="71" y="36"/>
                  </a:cubicBezTo>
                  <a:lnTo>
                    <a:pt x="71" y="36"/>
                  </a:lnTo>
                  <a:close/>
                  <a:moveTo>
                    <a:pt x="58" y="33"/>
                  </a:moveTo>
                  <a:lnTo>
                    <a:pt x="58" y="33"/>
                  </a:lnTo>
                  <a:cubicBezTo>
                    <a:pt x="58" y="26"/>
                    <a:pt x="56" y="21"/>
                    <a:pt x="52" y="16"/>
                  </a:cubicBezTo>
                  <a:cubicBezTo>
                    <a:pt x="49" y="12"/>
                    <a:pt x="44" y="10"/>
                    <a:pt x="38" y="10"/>
                  </a:cubicBezTo>
                  <a:cubicBezTo>
                    <a:pt x="31" y="10"/>
                    <a:pt x="25" y="12"/>
                    <a:pt x="21" y="16"/>
                  </a:cubicBezTo>
                  <a:cubicBezTo>
                    <a:pt x="17" y="20"/>
                    <a:pt x="14" y="26"/>
                    <a:pt x="14"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7" name="Freeform 83">
              <a:extLst>
                <a:ext uri="{FF2B5EF4-FFF2-40B4-BE49-F238E27FC236}">
                  <a16:creationId xmlns:a16="http://schemas.microsoft.com/office/drawing/2014/main" id="{98866203-C39D-49C9-8910-E2623409D980}"/>
                </a:ext>
              </a:extLst>
            </p:cNvPr>
            <p:cNvSpPr>
              <a:spLocks/>
            </p:cNvSpPr>
            <p:nvPr/>
          </p:nvSpPr>
          <p:spPr bwMode="auto">
            <a:xfrm>
              <a:off x="3015" y="2676"/>
              <a:ext cx="65" cy="112"/>
            </a:xfrm>
            <a:custGeom>
              <a:avLst/>
              <a:gdLst>
                <a:gd name="T0" fmla="*/ 45 w 45"/>
                <a:gd name="T1" fmla="*/ 13 h 78"/>
                <a:gd name="T2" fmla="*/ 45 w 45"/>
                <a:gd name="T3" fmla="*/ 13 h 78"/>
                <a:gd name="T4" fmla="*/ 40 w 45"/>
                <a:gd name="T5" fmla="*/ 11 h 78"/>
                <a:gd name="T6" fmla="*/ 35 w 45"/>
                <a:gd name="T7" fmla="*/ 11 h 78"/>
                <a:gd name="T8" fmla="*/ 18 w 45"/>
                <a:gd name="T9" fmla="*/ 18 h 78"/>
                <a:gd name="T10" fmla="*/ 13 w 45"/>
                <a:gd name="T11" fmla="*/ 38 h 78"/>
                <a:gd name="T12" fmla="*/ 13 w 45"/>
                <a:gd name="T13" fmla="*/ 78 h 78"/>
                <a:gd name="T14" fmla="*/ 0 w 45"/>
                <a:gd name="T15" fmla="*/ 78 h 78"/>
                <a:gd name="T16" fmla="*/ 0 w 45"/>
                <a:gd name="T17" fmla="*/ 2 h 78"/>
                <a:gd name="T18" fmla="*/ 13 w 45"/>
                <a:gd name="T19" fmla="*/ 2 h 78"/>
                <a:gd name="T20" fmla="*/ 13 w 45"/>
                <a:gd name="T21" fmla="*/ 13 h 78"/>
                <a:gd name="T22" fmla="*/ 23 w 45"/>
                <a:gd name="T23" fmla="*/ 3 h 78"/>
                <a:gd name="T24" fmla="*/ 38 w 45"/>
                <a:gd name="T25" fmla="*/ 0 h 78"/>
                <a:gd name="T26" fmla="*/ 41 w 45"/>
                <a:gd name="T27" fmla="*/ 0 h 78"/>
                <a:gd name="T28" fmla="*/ 45 w 45"/>
                <a:gd name="T29" fmla="*/ 0 h 78"/>
                <a:gd name="T30" fmla="*/ 45 w 45"/>
                <a:gd name="T31" fmla="*/ 1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8">
                  <a:moveTo>
                    <a:pt x="45" y="13"/>
                  </a:moveTo>
                  <a:lnTo>
                    <a:pt x="45" y="13"/>
                  </a:lnTo>
                  <a:cubicBezTo>
                    <a:pt x="43" y="12"/>
                    <a:pt x="42" y="12"/>
                    <a:pt x="40" y="11"/>
                  </a:cubicBezTo>
                  <a:cubicBezTo>
                    <a:pt x="39" y="11"/>
                    <a:pt x="37" y="11"/>
                    <a:pt x="35" y="11"/>
                  </a:cubicBezTo>
                  <a:cubicBezTo>
                    <a:pt x="28" y="11"/>
                    <a:pt x="22" y="13"/>
                    <a:pt x="18" y="18"/>
                  </a:cubicBezTo>
                  <a:cubicBezTo>
                    <a:pt x="15" y="22"/>
                    <a:pt x="13" y="29"/>
                    <a:pt x="13" y="38"/>
                  </a:cubicBezTo>
                  <a:lnTo>
                    <a:pt x="13" y="78"/>
                  </a:lnTo>
                  <a:lnTo>
                    <a:pt x="0" y="78"/>
                  </a:lnTo>
                  <a:lnTo>
                    <a:pt x="0" y="2"/>
                  </a:lnTo>
                  <a:lnTo>
                    <a:pt x="13" y="2"/>
                  </a:lnTo>
                  <a:lnTo>
                    <a:pt x="13" y="13"/>
                  </a:lnTo>
                  <a:cubicBezTo>
                    <a:pt x="15" y="9"/>
                    <a:pt x="19" y="5"/>
                    <a:pt x="23" y="3"/>
                  </a:cubicBezTo>
                  <a:cubicBezTo>
                    <a:pt x="27" y="1"/>
                    <a:pt x="32" y="0"/>
                    <a:pt x="38" y="0"/>
                  </a:cubicBezTo>
                  <a:cubicBezTo>
                    <a:pt x="39" y="0"/>
                    <a:pt x="40" y="0"/>
                    <a:pt x="41" y="0"/>
                  </a:cubicBezTo>
                  <a:cubicBezTo>
                    <a:pt x="42" y="0"/>
                    <a:pt x="43" y="0"/>
                    <a:pt x="45" y="0"/>
                  </a:cubicBezTo>
                  <a:lnTo>
                    <a:pt x="45"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8" name="Freeform 84">
              <a:extLst>
                <a:ext uri="{FF2B5EF4-FFF2-40B4-BE49-F238E27FC236}">
                  <a16:creationId xmlns:a16="http://schemas.microsoft.com/office/drawing/2014/main" id="{0B5F07EA-3C9B-4D19-AD20-7535C2EB772C}"/>
                </a:ext>
              </a:extLst>
            </p:cNvPr>
            <p:cNvSpPr>
              <a:spLocks noEditPoints="1"/>
            </p:cNvSpPr>
            <p:nvPr/>
          </p:nvSpPr>
          <p:spPr bwMode="auto">
            <a:xfrm>
              <a:off x="3156" y="2638"/>
              <a:ext cx="137" cy="153"/>
            </a:xfrm>
            <a:custGeom>
              <a:avLst/>
              <a:gdLst>
                <a:gd name="T0" fmla="*/ 25 w 96"/>
                <a:gd name="T1" fmla="*/ 49 h 106"/>
                <a:gd name="T2" fmla="*/ 25 w 96"/>
                <a:gd name="T3" fmla="*/ 49 h 106"/>
                <a:gd name="T4" fmla="*/ 16 w 96"/>
                <a:gd name="T5" fmla="*/ 60 h 106"/>
                <a:gd name="T6" fmla="*/ 13 w 96"/>
                <a:gd name="T7" fmla="*/ 71 h 106"/>
                <a:gd name="T8" fmla="*/ 21 w 96"/>
                <a:gd name="T9" fmla="*/ 88 h 106"/>
                <a:gd name="T10" fmla="*/ 39 w 96"/>
                <a:gd name="T11" fmla="*/ 95 h 106"/>
                <a:gd name="T12" fmla="*/ 51 w 96"/>
                <a:gd name="T13" fmla="*/ 92 h 106"/>
                <a:gd name="T14" fmla="*/ 61 w 96"/>
                <a:gd name="T15" fmla="*/ 86 h 106"/>
                <a:gd name="T16" fmla="*/ 25 w 96"/>
                <a:gd name="T17" fmla="*/ 49 h 106"/>
                <a:gd name="T18" fmla="*/ 35 w 96"/>
                <a:gd name="T19" fmla="*/ 41 h 106"/>
                <a:gd name="T20" fmla="*/ 35 w 96"/>
                <a:gd name="T21" fmla="*/ 41 h 106"/>
                <a:gd name="T22" fmla="*/ 69 w 96"/>
                <a:gd name="T23" fmla="*/ 77 h 106"/>
                <a:gd name="T24" fmla="*/ 76 w 96"/>
                <a:gd name="T25" fmla="*/ 64 h 106"/>
                <a:gd name="T26" fmla="*/ 78 w 96"/>
                <a:gd name="T27" fmla="*/ 49 h 106"/>
                <a:gd name="T28" fmla="*/ 91 w 96"/>
                <a:gd name="T29" fmla="*/ 49 h 106"/>
                <a:gd name="T30" fmla="*/ 87 w 96"/>
                <a:gd name="T31" fmla="*/ 67 h 106"/>
                <a:gd name="T32" fmla="*/ 77 w 96"/>
                <a:gd name="T33" fmla="*/ 84 h 106"/>
                <a:gd name="T34" fmla="*/ 96 w 96"/>
                <a:gd name="T35" fmla="*/ 104 h 106"/>
                <a:gd name="T36" fmla="*/ 79 w 96"/>
                <a:gd name="T37" fmla="*/ 104 h 106"/>
                <a:gd name="T38" fmla="*/ 69 w 96"/>
                <a:gd name="T39" fmla="*/ 94 h 106"/>
                <a:gd name="T40" fmla="*/ 54 w 96"/>
                <a:gd name="T41" fmla="*/ 103 h 106"/>
                <a:gd name="T42" fmla="*/ 37 w 96"/>
                <a:gd name="T43" fmla="*/ 106 h 106"/>
                <a:gd name="T44" fmla="*/ 11 w 96"/>
                <a:gd name="T45" fmla="*/ 96 h 106"/>
                <a:gd name="T46" fmla="*/ 0 w 96"/>
                <a:gd name="T47" fmla="*/ 72 h 106"/>
                <a:gd name="T48" fmla="*/ 5 w 96"/>
                <a:gd name="T49" fmla="*/ 56 h 106"/>
                <a:gd name="T50" fmla="*/ 19 w 96"/>
                <a:gd name="T51" fmla="*/ 42 h 106"/>
                <a:gd name="T52" fmla="*/ 14 w 96"/>
                <a:gd name="T53" fmla="*/ 33 h 106"/>
                <a:gd name="T54" fmla="*/ 12 w 96"/>
                <a:gd name="T55" fmla="*/ 25 h 106"/>
                <a:gd name="T56" fmla="*/ 19 w 96"/>
                <a:gd name="T57" fmla="*/ 7 h 106"/>
                <a:gd name="T58" fmla="*/ 39 w 96"/>
                <a:gd name="T59" fmla="*/ 0 h 106"/>
                <a:gd name="T60" fmla="*/ 51 w 96"/>
                <a:gd name="T61" fmla="*/ 2 h 106"/>
                <a:gd name="T62" fmla="*/ 62 w 96"/>
                <a:gd name="T63" fmla="*/ 5 h 106"/>
                <a:gd name="T64" fmla="*/ 62 w 96"/>
                <a:gd name="T65" fmla="*/ 18 h 106"/>
                <a:gd name="T66" fmla="*/ 51 w 96"/>
                <a:gd name="T67" fmla="*/ 13 h 106"/>
                <a:gd name="T68" fmla="*/ 41 w 96"/>
                <a:gd name="T69" fmla="*/ 11 h 106"/>
                <a:gd name="T70" fmla="*/ 29 w 96"/>
                <a:gd name="T71" fmla="*/ 15 h 106"/>
                <a:gd name="T72" fmla="*/ 25 w 96"/>
                <a:gd name="T73" fmla="*/ 25 h 106"/>
                <a:gd name="T74" fmla="*/ 27 w 96"/>
                <a:gd name="T75" fmla="*/ 32 h 106"/>
                <a:gd name="T76" fmla="*/ 35 w 96"/>
                <a:gd name="T77" fmla="*/ 41 h 106"/>
                <a:gd name="T78" fmla="*/ 35 w 96"/>
                <a:gd name="T79" fmla="*/ 4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6" h="106">
                  <a:moveTo>
                    <a:pt x="25" y="49"/>
                  </a:moveTo>
                  <a:lnTo>
                    <a:pt x="25" y="49"/>
                  </a:lnTo>
                  <a:cubicBezTo>
                    <a:pt x="21" y="53"/>
                    <a:pt x="18" y="56"/>
                    <a:pt x="16" y="60"/>
                  </a:cubicBezTo>
                  <a:cubicBezTo>
                    <a:pt x="14" y="64"/>
                    <a:pt x="13" y="68"/>
                    <a:pt x="13" y="71"/>
                  </a:cubicBezTo>
                  <a:cubicBezTo>
                    <a:pt x="13" y="78"/>
                    <a:pt x="16" y="84"/>
                    <a:pt x="21" y="88"/>
                  </a:cubicBezTo>
                  <a:cubicBezTo>
                    <a:pt x="25" y="92"/>
                    <a:pt x="31" y="95"/>
                    <a:pt x="39" y="95"/>
                  </a:cubicBezTo>
                  <a:cubicBezTo>
                    <a:pt x="43" y="95"/>
                    <a:pt x="47" y="94"/>
                    <a:pt x="51" y="92"/>
                  </a:cubicBezTo>
                  <a:cubicBezTo>
                    <a:pt x="54" y="91"/>
                    <a:pt x="58" y="89"/>
                    <a:pt x="61" y="86"/>
                  </a:cubicBezTo>
                  <a:lnTo>
                    <a:pt x="25" y="49"/>
                  </a:lnTo>
                  <a:close/>
                  <a:moveTo>
                    <a:pt x="35" y="41"/>
                  </a:moveTo>
                  <a:lnTo>
                    <a:pt x="35" y="41"/>
                  </a:lnTo>
                  <a:lnTo>
                    <a:pt x="69" y="77"/>
                  </a:lnTo>
                  <a:cubicBezTo>
                    <a:pt x="72" y="73"/>
                    <a:pt x="74" y="68"/>
                    <a:pt x="76" y="64"/>
                  </a:cubicBezTo>
                  <a:cubicBezTo>
                    <a:pt x="77" y="59"/>
                    <a:pt x="78" y="54"/>
                    <a:pt x="78" y="49"/>
                  </a:cubicBezTo>
                  <a:lnTo>
                    <a:pt x="91" y="49"/>
                  </a:lnTo>
                  <a:cubicBezTo>
                    <a:pt x="90" y="55"/>
                    <a:pt x="89" y="61"/>
                    <a:pt x="87" y="67"/>
                  </a:cubicBezTo>
                  <a:cubicBezTo>
                    <a:pt x="84" y="73"/>
                    <a:pt x="81" y="79"/>
                    <a:pt x="77" y="84"/>
                  </a:cubicBezTo>
                  <a:lnTo>
                    <a:pt x="96" y="104"/>
                  </a:lnTo>
                  <a:lnTo>
                    <a:pt x="79" y="104"/>
                  </a:lnTo>
                  <a:lnTo>
                    <a:pt x="69" y="94"/>
                  </a:lnTo>
                  <a:cubicBezTo>
                    <a:pt x="64" y="98"/>
                    <a:pt x="59" y="101"/>
                    <a:pt x="54" y="103"/>
                  </a:cubicBezTo>
                  <a:cubicBezTo>
                    <a:pt x="49" y="105"/>
                    <a:pt x="43" y="106"/>
                    <a:pt x="37" y="106"/>
                  </a:cubicBezTo>
                  <a:cubicBezTo>
                    <a:pt x="27" y="106"/>
                    <a:pt x="18" y="102"/>
                    <a:pt x="11" y="96"/>
                  </a:cubicBezTo>
                  <a:cubicBezTo>
                    <a:pt x="4" y="90"/>
                    <a:pt x="0" y="82"/>
                    <a:pt x="0" y="72"/>
                  </a:cubicBezTo>
                  <a:cubicBezTo>
                    <a:pt x="0" y="67"/>
                    <a:pt x="2" y="61"/>
                    <a:pt x="5" y="56"/>
                  </a:cubicBezTo>
                  <a:cubicBezTo>
                    <a:pt x="8" y="51"/>
                    <a:pt x="12" y="46"/>
                    <a:pt x="19" y="42"/>
                  </a:cubicBezTo>
                  <a:cubicBezTo>
                    <a:pt x="16" y="39"/>
                    <a:pt x="15" y="36"/>
                    <a:pt x="14" y="33"/>
                  </a:cubicBezTo>
                  <a:cubicBezTo>
                    <a:pt x="12" y="30"/>
                    <a:pt x="12" y="28"/>
                    <a:pt x="12" y="25"/>
                  </a:cubicBezTo>
                  <a:cubicBezTo>
                    <a:pt x="12" y="17"/>
                    <a:pt x="14" y="12"/>
                    <a:pt x="19" y="7"/>
                  </a:cubicBezTo>
                  <a:cubicBezTo>
                    <a:pt x="24" y="3"/>
                    <a:pt x="31" y="0"/>
                    <a:pt x="39" y="0"/>
                  </a:cubicBezTo>
                  <a:cubicBezTo>
                    <a:pt x="43" y="0"/>
                    <a:pt x="47" y="1"/>
                    <a:pt x="51" y="2"/>
                  </a:cubicBezTo>
                  <a:cubicBezTo>
                    <a:pt x="54" y="2"/>
                    <a:pt x="58" y="4"/>
                    <a:pt x="62" y="5"/>
                  </a:cubicBezTo>
                  <a:lnTo>
                    <a:pt x="62" y="18"/>
                  </a:lnTo>
                  <a:cubicBezTo>
                    <a:pt x="58" y="16"/>
                    <a:pt x="54" y="14"/>
                    <a:pt x="51" y="13"/>
                  </a:cubicBezTo>
                  <a:cubicBezTo>
                    <a:pt x="47" y="12"/>
                    <a:pt x="44" y="11"/>
                    <a:pt x="41" y="11"/>
                  </a:cubicBezTo>
                  <a:cubicBezTo>
                    <a:pt x="36" y="11"/>
                    <a:pt x="32" y="12"/>
                    <a:pt x="29" y="15"/>
                  </a:cubicBezTo>
                  <a:cubicBezTo>
                    <a:pt x="26" y="17"/>
                    <a:pt x="25" y="21"/>
                    <a:pt x="25" y="25"/>
                  </a:cubicBezTo>
                  <a:cubicBezTo>
                    <a:pt x="25" y="27"/>
                    <a:pt x="25" y="29"/>
                    <a:pt x="27" y="32"/>
                  </a:cubicBezTo>
                  <a:cubicBezTo>
                    <a:pt x="28" y="34"/>
                    <a:pt x="31" y="37"/>
                    <a:pt x="35" y="41"/>
                  </a:cubicBezTo>
                  <a:lnTo>
                    <a:pt x="35" y="41"/>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89" name="Freeform 85">
              <a:extLst>
                <a:ext uri="{FF2B5EF4-FFF2-40B4-BE49-F238E27FC236}">
                  <a16:creationId xmlns:a16="http://schemas.microsoft.com/office/drawing/2014/main" id="{380A5FA4-0412-48B0-8C4D-FC48250E9C65}"/>
                </a:ext>
              </a:extLst>
            </p:cNvPr>
            <p:cNvSpPr>
              <a:spLocks noEditPoints="1"/>
            </p:cNvSpPr>
            <p:nvPr/>
          </p:nvSpPr>
          <p:spPr bwMode="auto">
            <a:xfrm>
              <a:off x="2482" y="2891"/>
              <a:ext cx="135" cy="176"/>
            </a:xfrm>
            <a:custGeom>
              <a:avLst/>
              <a:gdLst>
                <a:gd name="T0" fmla="*/ 47 w 94"/>
                <a:gd name="T1" fmla="*/ 12 h 122"/>
                <a:gd name="T2" fmla="*/ 47 w 94"/>
                <a:gd name="T3" fmla="*/ 12 h 122"/>
                <a:gd name="T4" fmla="*/ 24 w 94"/>
                <a:gd name="T5" fmla="*/ 23 h 122"/>
                <a:gd name="T6" fmla="*/ 15 w 94"/>
                <a:gd name="T7" fmla="*/ 53 h 122"/>
                <a:gd name="T8" fmla="*/ 24 w 94"/>
                <a:gd name="T9" fmla="*/ 83 h 122"/>
                <a:gd name="T10" fmla="*/ 47 w 94"/>
                <a:gd name="T11" fmla="*/ 94 h 122"/>
                <a:gd name="T12" fmla="*/ 71 w 94"/>
                <a:gd name="T13" fmla="*/ 83 h 122"/>
                <a:gd name="T14" fmla="*/ 80 w 94"/>
                <a:gd name="T15" fmla="*/ 53 h 122"/>
                <a:gd name="T16" fmla="*/ 71 w 94"/>
                <a:gd name="T17" fmla="*/ 23 h 122"/>
                <a:gd name="T18" fmla="*/ 47 w 94"/>
                <a:gd name="T19" fmla="*/ 12 h 122"/>
                <a:gd name="T20" fmla="*/ 47 w 94"/>
                <a:gd name="T21" fmla="*/ 12 h 122"/>
                <a:gd name="T22" fmla="*/ 67 w 94"/>
                <a:gd name="T23" fmla="*/ 102 h 122"/>
                <a:gd name="T24" fmla="*/ 67 w 94"/>
                <a:gd name="T25" fmla="*/ 102 h 122"/>
                <a:gd name="T26" fmla="*/ 85 w 94"/>
                <a:gd name="T27" fmla="*/ 122 h 122"/>
                <a:gd name="T28" fmla="*/ 68 w 94"/>
                <a:gd name="T29" fmla="*/ 122 h 122"/>
                <a:gd name="T30" fmla="*/ 53 w 94"/>
                <a:gd name="T31" fmla="*/ 105 h 122"/>
                <a:gd name="T32" fmla="*/ 50 w 94"/>
                <a:gd name="T33" fmla="*/ 105 h 122"/>
                <a:gd name="T34" fmla="*/ 47 w 94"/>
                <a:gd name="T35" fmla="*/ 106 h 122"/>
                <a:gd name="T36" fmla="*/ 13 w 94"/>
                <a:gd name="T37" fmla="*/ 91 h 122"/>
                <a:gd name="T38" fmla="*/ 0 w 94"/>
                <a:gd name="T39" fmla="*/ 53 h 122"/>
                <a:gd name="T40" fmla="*/ 13 w 94"/>
                <a:gd name="T41" fmla="*/ 15 h 122"/>
                <a:gd name="T42" fmla="*/ 47 w 94"/>
                <a:gd name="T43" fmla="*/ 0 h 122"/>
                <a:gd name="T44" fmla="*/ 81 w 94"/>
                <a:gd name="T45" fmla="*/ 15 h 122"/>
                <a:gd name="T46" fmla="*/ 94 w 94"/>
                <a:gd name="T47" fmla="*/ 53 h 122"/>
                <a:gd name="T48" fmla="*/ 87 w 94"/>
                <a:gd name="T49" fmla="*/ 83 h 122"/>
                <a:gd name="T50" fmla="*/ 67 w 94"/>
                <a:gd name="T51" fmla="*/ 102 h 122"/>
                <a:gd name="T52" fmla="*/ 67 w 94"/>
                <a:gd name="T53" fmla="*/ 10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22">
                  <a:moveTo>
                    <a:pt x="47" y="12"/>
                  </a:moveTo>
                  <a:lnTo>
                    <a:pt x="47" y="12"/>
                  </a:lnTo>
                  <a:cubicBezTo>
                    <a:pt x="37" y="12"/>
                    <a:pt x="29" y="15"/>
                    <a:pt x="24" y="23"/>
                  </a:cubicBezTo>
                  <a:cubicBezTo>
                    <a:pt x="18" y="30"/>
                    <a:pt x="15" y="40"/>
                    <a:pt x="15" y="53"/>
                  </a:cubicBezTo>
                  <a:cubicBezTo>
                    <a:pt x="15" y="66"/>
                    <a:pt x="18" y="76"/>
                    <a:pt x="24" y="83"/>
                  </a:cubicBezTo>
                  <a:cubicBezTo>
                    <a:pt x="29" y="91"/>
                    <a:pt x="37" y="94"/>
                    <a:pt x="47" y="94"/>
                  </a:cubicBezTo>
                  <a:cubicBezTo>
                    <a:pt x="57" y="94"/>
                    <a:pt x="65" y="91"/>
                    <a:pt x="71" y="83"/>
                  </a:cubicBezTo>
                  <a:cubicBezTo>
                    <a:pt x="77" y="76"/>
                    <a:pt x="80" y="66"/>
                    <a:pt x="80" y="53"/>
                  </a:cubicBezTo>
                  <a:cubicBezTo>
                    <a:pt x="80" y="40"/>
                    <a:pt x="77" y="30"/>
                    <a:pt x="71" y="23"/>
                  </a:cubicBezTo>
                  <a:cubicBezTo>
                    <a:pt x="65" y="15"/>
                    <a:pt x="57" y="12"/>
                    <a:pt x="47" y="12"/>
                  </a:cubicBezTo>
                  <a:lnTo>
                    <a:pt x="47" y="12"/>
                  </a:lnTo>
                  <a:close/>
                  <a:moveTo>
                    <a:pt x="67" y="102"/>
                  </a:moveTo>
                  <a:lnTo>
                    <a:pt x="67" y="102"/>
                  </a:lnTo>
                  <a:lnTo>
                    <a:pt x="85" y="122"/>
                  </a:lnTo>
                  <a:lnTo>
                    <a:pt x="68" y="122"/>
                  </a:lnTo>
                  <a:lnTo>
                    <a:pt x="53" y="105"/>
                  </a:lnTo>
                  <a:cubicBezTo>
                    <a:pt x="52" y="105"/>
                    <a:pt x="50" y="105"/>
                    <a:pt x="50" y="105"/>
                  </a:cubicBezTo>
                  <a:cubicBezTo>
                    <a:pt x="49" y="106"/>
                    <a:pt x="48" y="106"/>
                    <a:pt x="47" y="106"/>
                  </a:cubicBezTo>
                  <a:cubicBezTo>
                    <a:pt x="33" y="106"/>
                    <a:pt x="22" y="101"/>
                    <a:pt x="13" y="91"/>
                  </a:cubicBezTo>
                  <a:cubicBezTo>
                    <a:pt x="5" y="82"/>
                    <a:pt x="0" y="69"/>
                    <a:pt x="0" y="53"/>
                  </a:cubicBezTo>
                  <a:cubicBezTo>
                    <a:pt x="0" y="37"/>
                    <a:pt x="5" y="24"/>
                    <a:pt x="13" y="15"/>
                  </a:cubicBezTo>
                  <a:cubicBezTo>
                    <a:pt x="22" y="5"/>
                    <a:pt x="33" y="0"/>
                    <a:pt x="47" y="0"/>
                  </a:cubicBezTo>
                  <a:cubicBezTo>
                    <a:pt x="62" y="0"/>
                    <a:pt x="73" y="5"/>
                    <a:pt x="81" y="15"/>
                  </a:cubicBezTo>
                  <a:cubicBezTo>
                    <a:pt x="90" y="24"/>
                    <a:pt x="94" y="37"/>
                    <a:pt x="94" y="53"/>
                  </a:cubicBezTo>
                  <a:cubicBezTo>
                    <a:pt x="94" y="65"/>
                    <a:pt x="92" y="75"/>
                    <a:pt x="87" y="83"/>
                  </a:cubicBezTo>
                  <a:cubicBezTo>
                    <a:pt x="82" y="92"/>
                    <a:pt x="76" y="98"/>
                    <a:pt x="67" y="102"/>
                  </a:cubicBezTo>
                  <a:lnTo>
                    <a:pt x="67" y="10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0" name="Freeform 86">
              <a:extLst>
                <a:ext uri="{FF2B5EF4-FFF2-40B4-BE49-F238E27FC236}">
                  <a16:creationId xmlns:a16="http://schemas.microsoft.com/office/drawing/2014/main" id="{AD6F88BA-2ABA-4EF4-8CBE-DB3D5B0386CF}"/>
                </a:ext>
              </a:extLst>
            </p:cNvPr>
            <p:cNvSpPr>
              <a:spLocks noEditPoints="1"/>
            </p:cNvSpPr>
            <p:nvPr/>
          </p:nvSpPr>
          <p:spPr bwMode="auto">
            <a:xfrm>
              <a:off x="2647" y="2928"/>
              <a:ext cx="90" cy="116"/>
            </a:xfrm>
            <a:custGeom>
              <a:avLst/>
              <a:gdLst>
                <a:gd name="T0" fmla="*/ 0 w 63"/>
                <a:gd name="T1" fmla="*/ 48 h 80"/>
                <a:gd name="T2" fmla="*/ 0 w 63"/>
                <a:gd name="T3" fmla="*/ 48 h 80"/>
                <a:gd name="T4" fmla="*/ 0 w 63"/>
                <a:gd name="T5" fmla="*/ 2 h 80"/>
                <a:gd name="T6" fmla="*/ 12 w 63"/>
                <a:gd name="T7" fmla="*/ 2 h 80"/>
                <a:gd name="T8" fmla="*/ 12 w 63"/>
                <a:gd name="T9" fmla="*/ 47 h 80"/>
                <a:gd name="T10" fmla="*/ 16 w 63"/>
                <a:gd name="T11" fmla="*/ 63 h 80"/>
                <a:gd name="T12" fmla="*/ 29 w 63"/>
                <a:gd name="T13" fmla="*/ 69 h 80"/>
                <a:gd name="T14" fmla="*/ 45 w 63"/>
                <a:gd name="T15" fmla="*/ 62 h 80"/>
                <a:gd name="T16" fmla="*/ 51 w 63"/>
                <a:gd name="T17" fmla="*/ 45 h 80"/>
                <a:gd name="T18" fmla="*/ 51 w 63"/>
                <a:gd name="T19" fmla="*/ 2 h 80"/>
                <a:gd name="T20" fmla="*/ 63 w 63"/>
                <a:gd name="T21" fmla="*/ 2 h 80"/>
                <a:gd name="T22" fmla="*/ 63 w 63"/>
                <a:gd name="T23" fmla="*/ 78 h 80"/>
                <a:gd name="T24" fmla="*/ 51 w 63"/>
                <a:gd name="T25" fmla="*/ 78 h 80"/>
                <a:gd name="T26" fmla="*/ 51 w 63"/>
                <a:gd name="T27" fmla="*/ 66 h 80"/>
                <a:gd name="T28" fmla="*/ 40 w 63"/>
                <a:gd name="T29" fmla="*/ 76 h 80"/>
                <a:gd name="T30" fmla="*/ 26 w 63"/>
                <a:gd name="T31" fmla="*/ 80 h 80"/>
                <a:gd name="T32" fmla="*/ 6 w 63"/>
                <a:gd name="T33" fmla="*/ 71 h 80"/>
                <a:gd name="T34" fmla="*/ 0 w 63"/>
                <a:gd name="T35" fmla="*/ 48 h 80"/>
                <a:gd name="T36" fmla="*/ 0 w 63"/>
                <a:gd name="T37" fmla="*/ 48 h 80"/>
                <a:gd name="T38" fmla="*/ 31 w 63"/>
                <a:gd name="T39" fmla="*/ 0 h 80"/>
                <a:gd name="T40" fmla="*/ 31 w 63"/>
                <a:gd name="T41" fmla="*/ 0 h 80"/>
                <a:gd name="T42" fmla="*/ 31 w 63"/>
                <a:gd name="T4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80">
                  <a:moveTo>
                    <a:pt x="0" y="48"/>
                  </a:moveTo>
                  <a:lnTo>
                    <a:pt x="0" y="48"/>
                  </a:lnTo>
                  <a:lnTo>
                    <a:pt x="0" y="2"/>
                  </a:lnTo>
                  <a:lnTo>
                    <a:pt x="12" y="2"/>
                  </a:lnTo>
                  <a:lnTo>
                    <a:pt x="12" y="47"/>
                  </a:lnTo>
                  <a:cubicBezTo>
                    <a:pt x="12" y="54"/>
                    <a:pt x="13" y="60"/>
                    <a:pt x="16" y="63"/>
                  </a:cubicBezTo>
                  <a:cubicBezTo>
                    <a:pt x="19" y="67"/>
                    <a:pt x="23" y="69"/>
                    <a:pt x="29" y="69"/>
                  </a:cubicBezTo>
                  <a:cubicBezTo>
                    <a:pt x="36" y="69"/>
                    <a:pt x="41" y="67"/>
                    <a:pt x="45" y="62"/>
                  </a:cubicBezTo>
                  <a:cubicBezTo>
                    <a:pt x="49" y="58"/>
                    <a:pt x="51" y="52"/>
                    <a:pt x="51" y="45"/>
                  </a:cubicBezTo>
                  <a:lnTo>
                    <a:pt x="51" y="2"/>
                  </a:lnTo>
                  <a:lnTo>
                    <a:pt x="63" y="2"/>
                  </a:lnTo>
                  <a:lnTo>
                    <a:pt x="63" y="78"/>
                  </a:lnTo>
                  <a:lnTo>
                    <a:pt x="51" y="78"/>
                  </a:lnTo>
                  <a:lnTo>
                    <a:pt x="51" y="66"/>
                  </a:lnTo>
                  <a:cubicBezTo>
                    <a:pt x="48" y="71"/>
                    <a:pt x="44" y="74"/>
                    <a:pt x="40" y="76"/>
                  </a:cubicBezTo>
                  <a:cubicBezTo>
                    <a:pt x="36" y="78"/>
                    <a:pt x="32" y="80"/>
                    <a:pt x="26" y="80"/>
                  </a:cubicBezTo>
                  <a:cubicBezTo>
                    <a:pt x="18" y="80"/>
                    <a:pt x="11" y="77"/>
                    <a:pt x="6" y="71"/>
                  </a:cubicBezTo>
                  <a:cubicBezTo>
                    <a:pt x="2" y="66"/>
                    <a:pt x="0" y="58"/>
                    <a:pt x="0" y="48"/>
                  </a:cubicBezTo>
                  <a:lnTo>
                    <a:pt x="0" y="48"/>
                  </a:lnTo>
                  <a:close/>
                  <a:moveTo>
                    <a:pt x="31" y="0"/>
                  </a:moveTo>
                  <a:lnTo>
                    <a:pt x="31" y="0"/>
                  </a:lnTo>
                  <a:lnTo>
                    <a:pt x="31"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1" name="Freeform 87">
              <a:extLst>
                <a:ext uri="{FF2B5EF4-FFF2-40B4-BE49-F238E27FC236}">
                  <a16:creationId xmlns:a16="http://schemas.microsoft.com/office/drawing/2014/main" id="{DE345451-F38B-4AAC-8C4F-9988C18C9CE1}"/>
                </a:ext>
              </a:extLst>
            </p:cNvPr>
            <p:cNvSpPr>
              <a:spLocks noEditPoints="1"/>
            </p:cNvSpPr>
            <p:nvPr/>
          </p:nvSpPr>
          <p:spPr bwMode="auto">
            <a:xfrm>
              <a:off x="2767" y="2928"/>
              <a:ext cx="101" cy="116"/>
            </a:xfrm>
            <a:custGeom>
              <a:avLst/>
              <a:gdLst>
                <a:gd name="T0" fmla="*/ 70 w 70"/>
                <a:gd name="T1" fmla="*/ 36 h 80"/>
                <a:gd name="T2" fmla="*/ 70 w 70"/>
                <a:gd name="T3" fmla="*/ 36 h 80"/>
                <a:gd name="T4" fmla="*/ 70 w 70"/>
                <a:gd name="T5" fmla="*/ 43 h 80"/>
                <a:gd name="T6" fmla="*/ 13 w 70"/>
                <a:gd name="T7" fmla="*/ 43 h 80"/>
                <a:gd name="T8" fmla="*/ 21 w 70"/>
                <a:gd name="T9" fmla="*/ 62 h 80"/>
                <a:gd name="T10" fmla="*/ 40 w 70"/>
                <a:gd name="T11" fmla="*/ 69 h 80"/>
                <a:gd name="T12" fmla="*/ 54 w 70"/>
                <a:gd name="T13" fmla="*/ 67 h 80"/>
                <a:gd name="T14" fmla="*/ 68 w 70"/>
                <a:gd name="T15" fmla="*/ 62 h 80"/>
                <a:gd name="T16" fmla="*/ 68 w 70"/>
                <a:gd name="T17" fmla="*/ 74 h 80"/>
                <a:gd name="T18" fmla="*/ 54 w 70"/>
                <a:gd name="T19" fmla="*/ 78 h 80"/>
                <a:gd name="T20" fmla="*/ 39 w 70"/>
                <a:gd name="T21" fmla="*/ 80 h 80"/>
                <a:gd name="T22" fmla="*/ 11 w 70"/>
                <a:gd name="T23" fmla="*/ 69 h 80"/>
                <a:gd name="T24" fmla="*/ 0 w 70"/>
                <a:gd name="T25" fmla="*/ 40 h 80"/>
                <a:gd name="T26" fmla="*/ 10 w 70"/>
                <a:gd name="T27" fmla="*/ 11 h 80"/>
                <a:gd name="T28" fmla="*/ 37 w 70"/>
                <a:gd name="T29" fmla="*/ 0 h 80"/>
                <a:gd name="T30" fmla="*/ 62 w 70"/>
                <a:gd name="T31" fmla="*/ 10 h 80"/>
                <a:gd name="T32" fmla="*/ 70 w 70"/>
                <a:gd name="T33" fmla="*/ 36 h 80"/>
                <a:gd name="T34" fmla="*/ 70 w 70"/>
                <a:gd name="T35" fmla="*/ 36 h 80"/>
                <a:gd name="T36" fmla="*/ 58 w 70"/>
                <a:gd name="T37" fmla="*/ 33 h 80"/>
                <a:gd name="T38" fmla="*/ 58 w 70"/>
                <a:gd name="T39" fmla="*/ 33 h 80"/>
                <a:gd name="T40" fmla="*/ 52 w 70"/>
                <a:gd name="T41" fmla="*/ 16 h 80"/>
                <a:gd name="T42" fmla="*/ 37 w 70"/>
                <a:gd name="T43" fmla="*/ 10 h 80"/>
                <a:gd name="T44" fmla="*/ 21 w 70"/>
                <a:gd name="T45" fmla="*/ 16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6"/>
                  </a:moveTo>
                  <a:lnTo>
                    <a:pt x="70" y="36"/>
                  </a:lnTo>
                  <a:lnTo>
                    <a:pt x="70" y="43"/>
                  </a:lnTo>
                  <a:lnTo>
                    <a:pt x="13" y="43"/>
                  </a:lnTo>
                  <a:cubicBezTo>
                    <a:pt x="14" y="51"/>
                    <a:pt x="16" y="58"/>
                    <a:pt x="21" y="62"/>
                  </a:cubicBezTo>
                  <a:cubicBezTo>
                    <a:pt x="25" y="67"/>
                    <a:pt x="32" y="69"/>
                    <a:pt x="40" y="69"/>
                  </a:cubicBezTo>
                  <a:cubicBezTo>
                    <a:pt x="45" y="69"/>
                    <a:pt x="50" y="68"/>
                    <a:pt x="54" y="67"/>
                  </a:cubicBezTo>
                  <a:cubicBezTo>
                    <a:pt x="59" y="66"/>
                    <a:pt x="63" y="64"/>
                    <a:pt x="68" y="62"/>
                  </a:cubicBezTo>
                  <a:lnTo>
                    <a:pt x="68" y="74"/>
                  </a:lnTo>
                  <a:cubicBezTo>
                    <a:pt x="63" y="76"/>
                    <a:pt x="58" y="77"/>
                    <a:pt x="54" y="78"/>
                  </a:cubicBezTo>
                  <a:cubicBezTo>
                    <a:pt x="49" y="79"/>
                    <a:pt x="44" y="80"/>
                    <a:pt x="39" y="80"/>
                  </a:cubicBezTo>
                  <a:cubicBezTo>
                    <a:pt x="27" y="80"/>
                    <a:pt x="18" y="76"/>
                    <a:pt x="11" y="69"/>
                  </a:cubicBezTo>
                  <a:cubicBezTo>
                    <a:pt x="4" y="62"/>
                    <a:pt x="0" y="52"/>
                    <a:pt x="0" y="40"/>
                  </a:cubicBezTo>
                  <a:cubicBezTo>
                    <a:pt x="0" y="28"/>
                    <a:pt x="3" y="18"/>
                    <a:pt x="10" y="11"/>
                  </a:cubicBezTo>
                  <a:cubicBezTo>
                    <a:pt x="17" y="3"/>
                    <a:pt x="26" y="0"/>
                    <a:pt x="37" y="0"/>
                  </a:cubicBezTo>
                  <a:cubicBezTo>
                    <a:pt x="48" y="0"/>
                    <a:pt x="56" y="3"/>
                    <a:pt x="62" y="10"/>
                  </a:cubicBezTo>
                  <a:cubicBezTo>
                    <a:pt x="68" y="16"/>
                    <a:pt x="70" y="25"/>
                    <a:pt x="70" y="36"/>
                  </a:cubicBezTo>
                  <a:lnTo>
                    <a:pt x="70" y="36"/>
                  </a:lnTo>
                  <a:close/>
                  <a:moveTo>
                    <a:pt x="58" y="33"/>
                  </a:moveTo>
                  <a:lnTo>
                    <a:pt x="58" y="33"/>
                  </a:lnTo>
                  <a:cubicBezTo>
                    <a:pt x="58" y="26"/>
                    <a:pt x="56" y="21"/>
                    <a:pt x="52" y="16"/>
                  </a:cubicBezTo>
                  <a:cubicBezTo>
                    <a:pt x="49" y="12"/>
                    <a:pt x="44" y="10"/>
                    <a:pt x="37" y="10"/>
                  </a:cubicBezTo>
                  <a:cubicBezTo>
                    <a:pt x="30" y="10"/>
                    <a:pt x="25" y="12"/>
                    <a:pt x="21" y="16"/>
                  </a:cubicBezTo>
                  <a:cubicBezTo>
                    <a:pt x="17"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2" name="Freeform 88">
              <a:extLst>
                <a:ext uri="{FF2B5EF4-FFF2-40B4-BE49-F238E27FC236}">
                  <a16:creationId xmlns:a16="http://schemas.microsoft.com/office/drawing/2014/main" id="{E7D90631-A7AD-4773-BCDA-F408978E2B5B}"/>
                </a:ext>
              </a:extLst>
            </p:cNvPr>
            <p:cNvSpPr>
              <a:spLocks noEditPoints="1"/>
            </p:cNvSpPr>
            <p:nvPr/>
          </p:nvSpPr>
          <p:spPr bwMode="auto">
            <a:xfrm>
              <a:off x="2896" y="2928"/>
              <a:ext cx="92" cy="116"/>
            </a:xfrm>
            <a:custGeom>
              <a:avLst/>
              <a:gdLst>
                <a:gd name="T0" fmla="*/ 0 w 64"/>
                <a:gd name="T1" fmla="*/ 48 h 80"/>
                <a:gd name="T2" fmla="*/ 0 w 64"/>
                <a:gd name="T3" fmla="*/ 48 h 80"/>
                <a:gd name="T4" fmla="*/ 0 w 64"/>
                <a:gd name="T5" fmla="*/ 2 h 80"/>
                <a:gd name="T6" fmla="*/ 13 w 64"/>
                <a:gd name="T7" fmla="*/ 2 h 80"/>
                <a:gd name="T8" fmla="*/ 13 w 64"/>
                <a:gd name="T9" fmla="*/ 47 h 80"/>
                <a:gd name="T10" fmla="*/ 17 w 64"/>
                <a:gd name="T11" fmla="*/ 63 h 80"/>
                <a:gd name="T12" fmla="*/ 30 w 64"/>
                <a:gd name="T13" fmla="*/ 69 h 80"/>
                <a:gd name="T14" fmla="*/ 46 w 64"/>
                <a:gd name="T15" fmla="*/ 62 h 80"/>
                <a:gd name="T16" fmla="*/ 51 w 64"/>
                <a:gd name="T17" fmla="*/ 45 h 80"/>
                <a:gd name="T18" fmla="*/ 51 w 64"/>
                <a:gd name="T19" fmla="*/ 2 h 80"/>
                <a:gd name="T20" fmla="*/ 64 w 64"/>
                <a:gd name="T21" fmla="*/ 2 h 80"/>
                <a:gd name="T22" fmla="*/ 64 w 64"/>
                <a:gd name="T23" fmla="*/ 78 h 80"/>
                <a:gd name="T24" fmla="*/ 51 w 64"/>
                <a:gd name="T25" fmla="*/ 78 h 80"/>
                <a:gd name="T26" fmla="*/ 51 w 64"/>
                <a:gd name="T27" fmla="*/ 66 h 80"/>
                <a:gd name="T28" fmla="*/ 41 w 64"/>
                <a:gd name="T29" fmla="*/ 76 h 80"/>
                <a:gd name="T30" fmla="*/ 27 w 64"/>
                <a:gd name="T31" fmla="*/ 80 h 80"/>
                <a:gd name="T32" fmla="*/ 7 w 64"/>
                <a:gd name="T33" fmla="*/ 71 h 80"/>
                <a:gd name="T34" fmla="*/ 0 w 64"/>
                <a:gd name="T35" fmla="*/ 48 h 80"/>
                <a:gd name="T36" fmla="*/ 0 w 64"/>
                <a:gd name="T37" fmla="*/ 48 h 80"/>
                <a:gd name="T38" fmla="*/ 32 w 64"/>
                <a:gd name="T39" fmla="*/ 0 h 80"/>
                <a:gd name="T40" fmla="*/ 32 w 64"/>
                <a:gd name="T41" fmla="*/ 0 h 80"/>
                <a:gd name="T42" fmla="*/ 32 w 64"/>
                <a:gd name="T4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80">
                  <a:moveTo>
                    <a:pt x="0" y="48"/>
                  </a:moveTo>
                  <a:lnTo>
                    <a:pt x="0" y="48"/>
                  </a:lnTo>
                  <a:lnTo>
                    <a:pt x="0" y="2"/>
                  </a:lnTo>
                  <a:lnTo>
                    <a:pt x="13" y="2"/>
                  </a:lnTo>
                  <a:lnTo>
                    <a:pt x="13" y="47"/>
                  </a:lnTo>
                  <a:cubicBezTo>
                    <a:pt x="13" y="54"/>
                    <a:pt x="14" y="60"/>
                    <a:pt x="17" y="63"/>
                  </a:cubicBezTo>
                  <a:cubicBezTo>
                    <a:pt x="20" y="67"/>
                    <a:pt x="24" y="69"/>
                    <a:pt x="30" y="69"/>
                  </a:cubicBezTo>
                  <a:cubicBezTo>
                    <a:pt x="36" y="69"/>
                    <a:pt x="42" y="67"/>
                    <a:pt x="46" y="62"/>
                  </a:cubicBezTo>
                  <a:cubicBezTo>
                    <a:pt x="49" y="58"/>
                    <a:pt x="51" y="52"/>
                    <a:pt x="51" y="45"/>
                  </a:cubicBezTo>
                  <a:lnTo>
                    <a:pt x="51" y="2"/>
                  </a:lnTo>
                  <a:lnTo>
                    <a:pt x="64" y="2"/>
                  </a:lnTo>
                  <a:lnTo>
                    <a:pt x="64" y="78"/>
                  </a:lnTo>
                  <a:lnTo>
                    <a:pt x="51" y="78"/>
                  </a:lnTo>
                  <a:lnTo>
                    <a:pt x="51" y="66"/>
                  </a:lnTo>
                  <a:cubicBezTo>
                    <a:pt x="48" y="71"/>
                    <a:pt x="45" y="74"/>
                    <a:pt x="41" y="76"/>
                  </a:cubicBezTo>
                  <a:cubicBezTo>
                    <a:pt x="37" y="78"/>
                    <a:pt x="32" y="80"/>
                    <a:pt x="27" y="80"/>
                  </a:cubicBezTo>
                  <a:cubicBezTo>
                    <a:pt x="18" y="80"/>
                    <a:pt x="12" y="77"/>
                    <a:pt x="7" y="71"/>
                  </a:cubicBezTo>
                  <a:cubicBezTo>
                    <a:pt x="3" y="66"/>
                    <a:pt x="0" y="58"/>
                    <a:pt x="0" y="48"/>
                  </a:cubicBezTo>
                  <a:lnTo>
                    <a:pt x="0" y="48"/>
                  </a:lnTo>
                  <a:close/>
                  <a:moveTo>
                    <a:pt x="32" y="0"/>
                  </a:moveTo>
                  <a:lnTo>
                    <a:pt x="32" y="0"/>
                  </a:lnTo>
                  <a:lnTo>
                    <a:pt x="32"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3" name="Freeform 89">
              <a:extLst>
                <a:ext uri="{FF2B5EF4-FFF2-40B4-BE49-F238E27FC236}">
                  <a16:creationId xmlns:a16="http://schemas.microsoft.com/office/drawing/2014/main" id="{3CF4C02C-40B1-4DEA-B1F2-1A9777200E9F}"/>
                </a:ext>
              </a:extLst>
            </p:cNvPr>
            <p:cNvSpPr>
              <a:spLocks noEditPoints="1"/>
            </p:cNvSpPr>
            <p:nvPr/>
          </p:nvSpPr>
          <p:spPr bwMode="auto">
            <a:xfrm>
              <a:off x="3025" y="2888"/>
              <a:ext cx="19" cy="153"/>
            </a:xfrm>
            <a:custGeom>
              <a:avLst/>
              <a:gdLst>
                <a:gd name="T0" fmla="*/ 0 w 13"/>
                <a:gd name="T1" fmla="*/ 30 h 106"/>
                <a:gd name="T2" fmla="*/ 0 w 13"/>
                <a:gd name="T3" fmla="*/ 30 h 106"/>
                <a:gd name="T4" fmla="*/ 13 w 13"/>
                <a:gd name="T5" fmla="*/ 30 h 106"/>
                <a:gd name="T6" fmla="*/ 13 w 13"/>
                <a:gd name="T7" fmla="*/ 106 h 106"/>
                <a:gd name="T8" fmla="*/ 0 w 13"/>
                <a:gd name="T9" fmla="*/ 106 h 106"/>
                <a:gd name="T10" fmla="*/ 0 w 13"/>
                <a:gd name="T11" fmla="*/ 30 h 106"/>
                <a:gd name="T12" fmla="*/ 0 w 13"/>
                <a:gd name="T13" fmla="*/ 0 h 106"/>
                <a:gd name="T14" fmla="*/ 0 w 13"/>
                <a:gd name="T15" fmla="*/ 0 h 106"/>
                <a:gd name="T16" fmla="*/ 13 w 13"/>
                <a:gd name="T17" fmla="*/ 0 h 106"/>
                <a:gd name="T18" fmla="*/ 13 w 13"/>
                <a:gd name="T19" fmla="*/ 16 h 106"/>
                <a:gd name="T20" fmla="*/ 0 w 13"/>
                <a:gd name="T21" fmla="*/ 16 h 106"/>
                <a:gd name="T22" fmla="*/ 0 w 13"/>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06">
                  <a:moveTo>
                    <a:pt x="0" y="30"/>
                  </a:moveTo>
                  <a:lnTo>
                    <a:pt x="0" y="30"/>
                  </a:lnTo>
                  <a:lnTo>
                    <a:pt x="13" y="30"/>
                  </a:lnTo>
                  <a:lnTo>
                    <a:pt x="13" y="106"/>
                  </a:lnTo>
                  <a:lnTo>
                    <a:pt x="0" y="106"/>
                  </a:lnTo>
                  <a:lnTo>
                    <a:pt x="0" y="30"/>
                  </a:lnTo>
                  <a:close/>
                  <a:moveTo>
                    <a:pt x="0" y="0"/>
                  </a:moveTo>
                  <a:lnTo>
                    <a:pt x="0" y="0"/>
                  </a:lnTo>
                  <a:lnTo>
                    <a:pt x="13" y="0"/>
                  </a:lnTo>
                  <a:lnTo>
                    <a:pt x="13" y="16"/>
                  </a:lnTo>
                  <a:lnTo>
                    <a:pt x="0" y="1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4" name="Freeform 90">
              <a:extLst>
                <a:ext uri="{FF2B5EF4-FFF2-40B4-BE49-F238E27FC236}">
                  <a16:creationId xmlns:a16="http://schemas.microsoft.com/office/drawing/2014/main" id="{19AA008E-5FA3-446E-BADB-8A3222AD234A}"/>
                </a:ext>
              </a:extLst>
            </p:cNvPr>
            <p:cNvSpPr>
              <a:spLocks/>
            </p:cNvSpPr>
            <p:nvPr/>
          </p:nvSpPr>
          <p:spPr bwMode="auto">
            <a:xfrm>
              <a:off x="3080" y="2928"/>
              <a:ext cx="92" cy="113"/>
            </a:xfrm>
            <a:custGeom>
              <a:avLst/>
              <a:gdLst>
                <a:gd name="T0" fmla="*/ 64 w 64"/>
                <a:gd name="T1" fmla="*/ 32 h 78"/>
                <a:gd name="T2" fmla="*/ 64 w 64"/>
                <a:gd name="T3" fmla="*/ 32 h 78"/>
                <a:gd name="T4" fmla="*/ 64 w 64"/>
                <a:gd name="T5" fmla="*/ 78 h 78"/>
                <a:gd name="T6" fmla="*/ 52 w 64"/>
                <a:gd name="T7" fmla="*/ 78 h 78"/>
                <a:gd name="T8" fmla="*/ 52 w 64"/>
                <a:gd name="T9" fmla="*/ 32 h 78"/>
                <a:gd name="T10" fmla="*/ 47 w 64"/>
                <a:gd name="T11" fmla="*/ 16 h 78"/>
                <a:gd name="T12" fmla="*/ 35 w 64"/>
                <a:gd name="T13" fmla="*/ 11 h 78"/>
                <a:gd name="T14" fmla="*/ 19 w 64"/>
                <a:gd name="T15" fmla="*/ 17 h 78"/>
                <a:gd name="T16" fmla="*/ 13 w 64"/>
                <a:gd name="T17" fmla="*/ 35 h 78"/>
                <a:gd name="T18" fmla="*/ 13 w 64"/>
                <a:gd name="T19" fmla="*/ 78 h 78"/>
                <a:gd name="T20" fmla="*/ 0 w 64"/>
                <a:gd name="T21" fmla="*/ 78 h 78"/>
                <a:gd name="T22" fmla="*/ 0 w 64"/>
                <a:gd name="T23" fmla="*/ 2 h 78"/>
                <a:gd name="T24" fmla="*/ 13 w 64"/>
                <a:gd name="T25" fmla="*/ 2 h 78"/>
                <a:gd name="T26" fmla="*/ 13 w 64"/>
                <a:gd name="T27" fmla="*/ 13 h 78"/>
                <a:gd name="T28" fmla="*/ 24 w 64"/>
                <a:gd name="T29" fmla="*/ 3 h 78"/>
                <a:gd name="T30" fmla="*/ 38 w 64"/>
                <a:gd name="T31" fmla="*/ 0 h 78"/>
                <a:gd name="T32" fmla="*/ 57 w 64"/>
                <a:gd name="T33" fmla="*/ 8 h 78"/>
                <a:gd name="T34" fmla="*/ 64 w 64"/>
                <a:gd name="T35" fmla="*/ 32 h 78"/>
                <a:gd name="T36" fmla="*/ 64 w 64"/>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78">
                  <a:moveTo>
                    <a:pt x="64" y="32"/>
                  </a:moveTo>
                  <a:lnTo>
                    <a:pt x="64" y="32"/>
                  </a:lnTo>
                  <a:lnTo>
                    <a:pt x="64" y="78"/>
                  </a:lnTo>
                  <a:lnTo>
                    <a:pt x="52" y="78"/>
                  </a:lnTo>
                  <a:lnTo>
                    <a:pt x="52" y="32"/>
                  </a:lnTo>
                  <a:cubicBezTo>
                    <a:pt x="52" y="25"/>
                    <a:pt x="50" y="20"/>
                    <a:pt x="47" y="16"/>
                  </a:cubicBezTo>
                  <a:cubicBezTo>
                    <a:pt x="45" y="12"/>
                    <a:pt x="40" y="11"/>
                    <a:pt x="35" y="11"/>
                  </a:cubicBezTo>
                  <a:cubicBezTo>
                    <a:pt x="28" y="11"/>
                    <a:pt x="23" y="13"/>
                    <a:pt x="19" y="17"/>
                  </a:cubicBezTo>
                  <a:cubicBezTo>
                    <a:pt x="15" y="21"/>
                    <a:pt x="13" y="27"/>
                    <a:pt x="13" y="35"/>
                  </a:cubicBezTo>
                  <a:lnTo>
                    <a:pt x="13" y="78"/>
                  </a:lnTo>
                  <a:lnTo>
                    <a:pt x="0" y="78"/>
                  </a:lnTo>
                  <a:lnTo>
                    <a:pt x="0" y="2"/>
                  </a:lnTo>
                  <a:lnTo>
                    <a:pt x="13" y="2"/>
                  </a:lnTo>
                  <a:lnTo>
                    <a:pt x="13" y="13"/>
                  </a:lnTo>
                  <a:cubicBezTo>
                    <a:pt x="16" y="9"/>
                    <a:pt x="20" y="5"/>
                    <a:pt x="24" y="3"/>
                  </a:cubicBezTo>
                  <a:cubicBezTo>
                    <a:pt x="28" y="1"/>
                    <a:pt x="32" y="0"/>
                    <a:pt x="38" y="0"/>
                  </a:cubicBezTo>
                  <a:cubicBezTo>
                    <a:pt x="46" y="0"/>
                    <a:pt x="53" y="2"/>
                    <a:pt x="57" y="8"/>
                  </a:cubicBezTo>
                  <a:cubicBezTo>
                    <a:pt x="62" y="13"/>
                    <a:pt x="64" y="21"/>
                    <a:pt x="64" y="32"/>
                  </a:cubicBezTo>
                  <a:lnTo>
                    <a:pt x="64"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5" name="Freeform 91">
              <a:extLst>
                <a:ext uri="{FF2B5EF4-FFF2-40B4-BE49-F238E27FC236}">
                  <a16:creationId xmlns:a16="http://schemas.microsoft.com/office/drawing/2014/main" id="{F825E9D2-572A-4E56-AF7D-FEB8C02E0B6F}"/>
                </a:ext>
              </a:extLst>
            </p:cNvPr>
            <p:cNvSpPr>
              <a:spLocks noEditPoints="1"/>
            </p:cNvSpPr>
            <p:nvPr/>
          </p:nvSpPr>
          <p:spPr bwMode="auto">
            <a:xfrm>
              <a:off x="3200" y="2928"/>
              <a:ext cx="98" cy="155"/>
            </a:xfrm>
            <a:custGeom>
              <a:avLst/>
              <a:gdLst>
                <a:gd name="T0" fmla="*/ 56 w 68"/>
                <a:gd name="T1" fmla="*/ 39 h 107"/>
                <a:gd name="T2" fmla="*/ 56 w 68"/>
                <a:gd name="T3" fmla="*/ 39 h 107"/>
                <a:gd name="T4" fmla="*/ 50 w 68"/>
                <a:gd name="T5" fmla="*/ 18 h 107"/>
                <a:gd name="T6" fmla="*/ 34 w 68"/>
                <a:gd name="T7" fmla="*/ 10 h 107"/>
                <a:gd name="T8" fmla="*/ 19 w 68"/>
                <a:gd name="T9" fmla="*/ 18 h 107"/>
                <a:gd name="T10" fmla="*/ 13 w 68"/>
                <a:gd name="T11" fmla="*/ 39 h 107"/>
                <a:gd name="T12" fmla="*/ 19 w 68"/>
                <a:gd name="T13" fmla="*/ 60 h 107"/>
                <a:gd name="T14" fmla="*/ 34 w 68"/>
                <a:gd name="T15" fmla="*/ 67 h 107"/>
                <a:gd name="T16" fmla="*/ 50 w 68"/>
                <a:gd name="T17" fmla="*/ 60 h 107"/>
                <a:gd name="T18" fmla="*/ 56 w 68"/>
                <a:gd name="T19" fmla="*/ 39 h 107"/>
                <a:gd name="T20" fmla="*/ 56 w 68"/>
                <a:gd name="T21" fmla="*/ 39 h 107"/>
                <a:gd name="T22" fmla="*/ 68 w 68"/>
                <a:gd name="T23" fmla="*/ 68 h 107"/>
                <a:gd name="T24" fmla="*/ 68 w 68"/>
                <a:gd name="T25" fmla="*/ 68 h 107"/>
                <a:gd name="T26" fmla="*/ 59 w 68"/>
                <a:gd name="T27" fmla="*/ 97 h 107"/>
                <a:gd name="T28" fmla="*/ 33 w 68"/>
                <a:gd name="T29" fmla="*/ 107 h 107"/>
                <a:gd name="T30" fmla="*/ 21 w 68"/>
                <a:gd name="T31" fmla="*/ 106 h 107"/>
                <a:gd name="T32" fmla="*/ 9 w 68"/>
                <a:gd name="T33" fmla="*/ 103 h 107"/>
                <a:gd name="T34" fmla="*/ 9 w 68"/>
                <a:gd name="T35" fmla="*/ 90 h 107"/>
                <a:gd name="T36" fmla="*/ 20 w 68"/>
                <a:gd name="T37" fmla="*/ 95 h 107"/>
                <a:gd name="T38" fmla="*/ 31 w 68"/>
                <a:gd name="T39" fmla="*/ 96 h 107"/>
                <a:gd name="T40" fmla="*/ 50 w 68"/>
                <a:gd name="T41" fmla="*/ 90 h 107"/>
                <a:gd name="T42" fmla="*/ 56 w 68"/>
                <a:gd name="T43" fmla="*/ 70 h 107"/>
                <a:gd name="T44" fmla="*/ 56 w 68"/>
                <a:gd name="T45" fmla="*/ 64 h 107"/>
                <a:gd name="T46" fmla="*/ 46 w 68"/>
                <a:gd name="T47" fmla="*/ 74 h 107"/>
                <a:gd name="T48" fmla="*/ 31 w 68"/>
                <a:gd name="T49" fmla="*/ 78 h 107"/>
                <a:gd name="T50" fmla="*/ 9 w 68"/>
                <a:gd name="T51" fmla="*/ 67 h 107"/>
                <a:gd name="T52" fmla="*/ 0 w 68"/>
                <a:gd name="T53" fmla="*/ 39 h 107"/>
                <a:gd name="T54" fmla="*/ 9 w 68"/>
                <a:gd name="T55" fmla="*/ 10 h 107"/>
                <a:gd name="T56" fmla="*/ 31 w 68"/>
                <a:gd name="T57" fmla="*/ 0 h 107"/>
                <a:gd name="T58" fmla="*/ 46 w 68"/>
                <a:gd name="T59" fmla="*/ 3 h 107"/>
                <a:gd name="T60" fmla="*/ 56 w 68"/>
                <a:gd name="T61" fmla="*/ 13 h 107"/>
                <a:gd name="T62" fmla="*/ 56 w 68"/>
                <a:gd name="T63" fmla="*/ 2 h 107"/>
                <a:gd name="T64" fmla="*/ 68 w 68"/>
                <a:gd name="T65" fmla="*/ 2 h 107"/>
                <a:gd name="T66" fmla="*/ 68 w 68"/>
                <a:gd name="T67" fmla="*/ 6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7">
                  <a:moveTo>
                    <a:pt x="56" y="39"/>
                  </a:moveTo>
                  <a:lnTo>
                    <a:pt x="56" y="39"/>
                  </a:lnTo>
                  <a:cubicBezTo>
                    <a:pt x="56" y="30"/>
                    <a:pt x="54" y="23"/>
                    <a:pt x="50" y="18"/>
                  </a:cubicBezTo>
                  <a:cubicBezTo>
                    <a:pt x="46" y="13"/>
                    <a:pt x="41" y="10"/>
                    <a:pt x="34" y="10"/>
                  </a:cubicBezTo>
                  <a:cubicBezTo>
                    <a:pt x="28" y="10"/>
                    <a:pt x="22" y="13"/>
                    <a:pt x="19" y="18"/>
                  </a:cubicBezTo>
                  <a:cubicBezTo>
                    <a:pt x="15" y="23"/>
                    <a:pt x="13" y="30"/>
                    <a:pt x="13" y="39"/>
                  </a:cubicBezTo>
                  <a:cubicBezTo>
                    <a:pt x="13" y="48"/>
                    <a:pt x="15" y="55"/>
                    <a:pt x="19" y="60"/>
                  </a:cubicBezTo>
                  <a:cubicBezTo>
                    <a:pt x="22" y="65"/>
                    <a:pt x="28" y="67"/>
                    <a:pt x="34" y="67"/>
                  </a:cubicBezTo>
                  <a:cubicBezTo>
                    <a:pt x="41" y="67"/>
                    <a:pt x="46" y="65"/>
                    <a:pt x="50" y="60"/>
                  </a:cubicBezTo>
                  <a:cubicBezTo>
                    <a:pt x="54" y="55"/>
                    <a:pt x="56" y="48"/>
                    <a:pt x="56" y="39"/>
                  </a:cubicBezTo>
                  <a:lnTo>
                    <a:pt x="56" y="39"/>
                  </a:lnTo>
                  <a:close/>
                  <a:moveTo>
                    <a:pt x="68" y="68"/>
                  </a:moveTo>
                  <a:lnTo>
                    <a:pt x="68" y="68"/>
                  </a:lnTo>
                  <a:cubicBezTo>
                    <a:pt x="68" y="81"/>
                    <a:pt x="65" y="91"/>
                    <a:pt x="59" y="97"/>
                  </a:cubicBezTo>
                  <a:cubicBezTo>
                    <a:pt x="54" y="103"/>
                    <a:pt x="45" y="107"/>
                    <a:pt x="33" y="107"/>
                  </a:cubicBezTo>
                  <a:cubicBezTo>
                    <a:pt x="29" y="107"/>
                    <a:pt x="25" y="106"/>
                    <a:pt x="21" y="106"/>
                  </a:cubicBezTo>
                  <a:cubicBezTo>
                    <a:pt x="17" y="105"/>
                    <a:pt x="13" y="104"/>
                    <a:pt x="9" y="103"/>
                  </a:cubicBezTo>
                  <a:lnTo>
                    <a:pt x="9" y="90"/>
                  </a:lnTo>
                  <a:cubicBezTo>
                    <a:pt x="13" y="92"/>
                    <a:pt x="17" y="94"/>
                    <a:pt x="20" y="95"/>
                  </a:cubicBezTo>
                  <a:cubicBezTo>
                    <a:pt x="24" y="96"/>
                    <a:pt x="27" y="96"/>
                    <a:pt x="31" y="96"/>
                  </a:cubicBezTo>
                  <a:cubicBezTo>
                    <a:pt x="39" y="96"/>
                    <a:pt x="45" y="94"/>
                    <a:pt x="50" y="90"/>
                  </a:cubicBezTo>
                  <a:cubicBezTo>
                    <a:pt x="54" y="85"/>
                    <a:pt x="56" y="79"/>
                    <a:pt x="56" y="70"/>
                  </a:cubicBezTo>
                  <a:lnTo>
                    <a:pt x="56" y="64"/>
                  </a:lnTo>
                  <a:cubicBezTo>
                    <a:pt x="53" y="69"/>
                    <a:pt x="50" y="72"/>
                    <a:pt x="46" y="74"/>
                  </a:cubicBezTo>
                  <a:cubicBezTo>
                    <a:pt x="42" y="76"/>
                    <a:pt x="37" y="78"/>
                    <a:pt x="31" y="78"/>
                  </a:cubicBezTo>
                  <a:cubicBezTo>
                    <a:pt x="22" y="78"/>
                    <a:pt x="14" y="74"/>
                    <a:pt x="9" y="67"/>
                  </a:cubicBezTo>
                  <a:cubicBezTo>
                    <a:pt x="3" y="60"/>
                    <a:pt x="0" y="50"/>
                    <a:pt x="0" y="39"/>
                  </a:cubicBezTo>
                  <a:cubicBezTo>
                    <a:pt x="0" y="27"/>
                    <a:pt x="3" y="18"/>
                    <a:pt x="9" y="10"/>
                  </a:cubicBezTo>
                  <a:cubicBezTo>
                    <a:pt x="14" y="3"/>
                    <a:pt x="22" y="0"/>
                    <a:pt x="31" y="0"/>
                  </a:cubicBezTo>
                  <a:cubicBezTo>
                    <a:pt x="37" y="0"/>
                    <a:pt x="42" y="1"/>
                    <a:pt x="46" y="3"/>
                  </a:cubicBezTo>
                  <a:cubicBezTo>
                    <a:pt x="50" y="5"/>
                    <a:pt x="53" y="9"/>
                    <a:pt x="56" y="13"/>
                  </a:cubicBezTo>
                  <a:lnTo>
                    <a:pt x="56" y="2"/>
                  </a:lnTo>
                  <a:lnTo>
                    <a:pt x="68" y="2"/>
                  </a:lnTo>
                  <a:lnTo>
                    <a:pt x="68" y="68"/>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6" name="Freeform 92">
              <a:extLst>
                <a:ext uri="{FF2B5EF4-FFF2-40B4-BE49-F238E27FC236}">
                  <a16:creationId xmlns:a16="http://schemas.microsoft.com/office/drawing/2014/main" id="{7582B637-F2ED-4327-A373-213C6E7C7685}"/>
                </a:ext>
              </a:extLst>
            </p:cNvPr>
            <p:cNvSpPr>
              <a:spLocks/>
            </p:cNvSpPr>
            <p:nvPr/>
          </p:nvSpPr>
          <p:spPr bwMode="auto">
            <a:xfrm>
              <a:off x="2490" y="3147"/>
              <a:ext cx="95" cy="147"/>
            </a:xfrm>
            <a:custGeom>
              <a:avLst/>
              <a:gdLst>
                <a:gd name="T0" fmla="*/ 0 w 66"/>
                <a:gd name="T1" fmla="*/ 0 h 102"/>
                <a:gd name="T2" fmla="*/ 0 w 66"/>
                <a:gd name="T3" fmla="*/ 0 h 102"/>
                <a:gd name="T4" fmla="*/ 64 w 66"/>
                <a:gd name="T5" fmla="*/ 0 h 102"/>
                <a:gd name="T6" fmla="*/ 64 w 66"/>
                <a:gd name="T7" fmla="*/ 12 h 102"/>
                <a:gd name="T8" fmla="*/ 14 w 66"/>
                <a:gd name="T9" fmla="*/ 12 h 102"/>
                <a:gd name="T10" fmla="*/ 14 w 66"/>
                <a:gd name="T11" fmla="*/ 42 h 102"/>
                <a:gd name="T12" fmla="*/ 62 w 66"/>
                <a:gd name="T13" fmla="*/ 42 h 102"/>
                <a:gd name="T14" fmla="*/ 62 w 66"/>
                <a:gd name="T15" fmla="*/ 53 h 102"/>
                <a:gd name="T16" fmla="*/ 14 w 66"/>
                <a:gd name="T17" fmla="*/ 53 h 102"/>
                <a:gd name="T18" fmla="*/ 14 w 66"/>
                <a:gd name="T19" fmla="*/ 90 h 102"/>
                <a:gd name="T20" fmla="*/ 66 w 66"/>
                <a:gd name="T21" fmla="*/ 90 h 102"/>
                <a:gd name="T22" fmla="*/ 66 w 66"/>
                <a:gd name="T23" fmla="*/ 102 h 102"/>
                <a:gd name="T24" fmla="*/ 0 w 66"/>
                <a:gd name="T25" fmla="*/ 102 h 102"/>
                <a:gd name="T26" fmla="*/ 0 w 66"/>
                <a:gd name="T2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102">
                  <a:moveTo>
                    <a:pt x="0" y="0"/>
                  </a:moveTo>
                  <a:lnTo>
                    <a:pt x="0" y="0"/>
                  </a:lnTo>
                  <a:lnTo>
                    <a:pt x="64" y="0"/>
                  </a:lnTo>
                  <a:lnTo>
                    <a:pt x="64" y="12"/>
                  </a:lnTo>
                  <a:lnTo>
                    <a:pt x="14" y="12"/>
                  </a:lnTo>
                  <a:lnTo>
                    <a:pt x="14" y="42"/>
                  </a:lnTo>
                  <a:lnTo>
                    <a:pt x="62" y="42"/>
                  </a:lnTo>
                  <a:lnTo>
                    <a:pt x="62" y="53"/>
                  </a:lnTo>
                  <a:lnTo>
                    <a:pt x="14" y="53"/>
                  </a:lnTo>
                  <a:lnTo>
                    <a:pt x="14" y="90"/>
                  </a:lnTo>
                  <a:lnTo>
                    <a:pt x="66" y="90"/>
                  </a:lnTo>
                  <a:lnTo>
                    <a:pt x="66" y="102"/>
                  </a:lnTo>
                  <a:lnTo>
                    <a:pt x="0" y="102"/>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7" name="Freeform 93">
              <a:extLst>
                <a:ext uri="{FF2B5EF4-FFF2-40B4-BE49-F238E27FC236}">
                  <a16:creationId xmlns:a16="http://schemas.microsoft.com/office/drawing/2014/main" id="{21F77415-BEA0-4B2F-B135-C34DF03A8D46}"/>
                </a:ext>
              </a:extLst>
            </p:cNvPr>
            <p:cNvSpPr>
              <a:spLocks/>
            </p:cNvSpPr>
            <p:nvPr/>
          </p:nvSpPr>
          <p:spPr bwMode="auto">
            <a:xfrm>
              <a:off x="2617" y="3181"/>
              <a:ext cx="90" cy="113"/>
            </a:xfrm>
            <a:custGeom>
              <a:avLst/>
              <a:gdLst>
                <a:gd name="T0" fmla="*/ 63 w 63"/>
                <a:gd name="T1" fmla="*/ 32 h 78"/>
                <a:gd name="T2" fmla="*/ 63 w 63"/>
                <a:gd name="T3" fmla="*/ 32 h 78"/>
                <a:gd name="T4" fmla="*/ 63 w 63"/>
                <a:gd name="T5" fmla="*/ 78 h 78"/>
                <a:gd name="T6" fmla="*/ 51 w 63"/>
                <a:gd name="T7" fmla="*/ 78 h 78"/>
                <a:gd name="T8" fmla="*/ 51 w 63"/>
                <a:gd name="T9" fmla="*/ 32 h 78"/>
                <a:gd name="T10" fmla="*/ 47 w 63"/>
                <a:gd name="T11" fmla="*/ 16 h 78"/>
                <a:gd name="T12" fmla="*/ 34 w 63"/>
                <a:gd name="T13" fmla="*/ 11 h 78"/>
                <a:gd name="T14" fmla="*/ 18 w 63"/>
                <a:gd name="T15" fmla="*/ 17 h 78"/>
                <a:gd name="T16" fmla="*/ 12 w 63"/>
                <a:gd name="T17" fmla="*/ 35 h 78"/>
                <a:gd name="T18" fmla="*/ 12 w 63"/>
                <a:gd name="T19" fmla="*/ 78 h 78"/>
                <a:gd name="T20" fmla="*/ 0 w 63"/>
                <a:gd name="T21" fmla="*/ 78 h 78"/>
                <a:gd name="T22" fmla="*/ 0 w 63"/>
                <a:gd name="T23" fmla="*/ 2 h 78"/>
                <a:gd name="T24" fmla="*/ 12 w 63"/>
                <a:gd name="T25" fmla="*/ 2 h 78"/>
                <a:gd name="T26" fmla="*/ 12 w 63"/>
                <a:gd name="T27" fmla="*/ 13 h 78"/>
                <a:gd name="T28" fmla="*/ 23 w 63"/>
                <a:gd name="T29" fmla="*/ 3 h 78"/>
                <a:gd name="T30" fmla="*/ 37 w 63"/>
                <a:gd name="T31" fmla="*/ 0 h 78"/>
                <a:gd name="T32" fmla="*/ 56 w 63"/>
                <a:gd name="T33" fmla="*/ 8 h 78"/>
                <a:gd name="T34" fmla="*/ 63 w 63"/>
                <a:gd name="T35" fmla="*/ 32 h 78"/>
                <a:gd name="T36" fmla="*/ 63 w 63"/>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 h="78">
                  <a:moveTo>
                    <a:pt x="63" y="32"/>
                  </a:moveTo>
                  <a:lnTo>
                    <a:pt x="63" y="32"/>
                  </a:lnTo>
                  <a:lnTo>
                    <a:pt x="63" y="78"/>
                  </a:lnTo>
                  <a:lnTo>
                    <a:pt x="51" y="78"/>
                  </a:lnTo>
                  <a:lnTo>
                    <a:pt x="51" y="32"/>
                  </a:lnTo>
                  <a:cubicBezTo>
                    <a:pt x="51" y="25"/>
                    <a:pt x="49" y="20"/>
                    <a:pt x="47" y="16"/>
                  </a:cubicBezTo>
                  <a:cubicBezTo>
                    <a:pt x="44" y="12"/>
                    <a:pt x="39" y="11"/>
                    <a:pt x="34" y="11"/>
                  </a:cubicBezTo>
                  <a:cubicBezTo>
                    <a:pt x="27" y="11"/>
                    <a:pt x="22" y="13"/>
                    <a:pt x="18" y="17"/>
                  </a:cubicBezTo>
                  <a:cubicBezTo>
                    <a:pt x="14" y="21"/>
                    <a:pt x="12" y="27"/>
                    <a:pt x="12" y="35"/>
                  </a:cubicBezTo>
                  <a:lnTo>
                    <a:pt x="12" y="78"/>
                  </a:lnTo>
                  <a:lnTo>
                    <a:pt x="0" y="78"/>
                  </a:lnTo>
                  <a:lnTo>
                    <a:pt x="0" y="2"/>
                  </a:lnTo>
                  <a:lnTo>
                    <a:pt x="12" y="2"/>
                  </a:lnTo>
                  <a:lnTo>
                    <a:pt x="12" y="13"/>
                  </a:lnTo>
                  <a:cubicBezTo>
                    <a:pt x="15" y="9"/>
                    <a:pt x="19" y="5"/>
                    <a:pt x="23" y="3"/>
                  </a:cubicBezTo>
                  <a:cubicBezTo>
                    <a:pt x="27" y="1"/>
                    <a:pt x="31" y="0"/>
                    <a:pt x="37" y="0"/>
                  </a:cubicBezTo>
                  <a:cubicBezTo>
                    <a:pt x="45" y="0"/>
                    <a:pt x="52" y="2"/>
                    <a:pt x="56" y="8"/>
                  </a:cubicBezTo>
                  <a:cubicBezTo>
                    <a:pt x="61" y="13"/>
                    <a:pt x="63" y="21"/>
                    <a:pt x="63" y="32"/>
                  </a:cubicBezTo>
                  <a:lnTo>
                    <a:pt x="63"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8" name="Freeform 94">
              <a:extLst>
                <a:ext uri="{FF2B5EF4-FFF2-40B4-BE49-F238E27FC236}">
                  <a16:creationId xmlns:a16="http://schemas.microsoft.com/office/drawing/2014/main" id="{A6C60940-27AB-419F-8AFA-16CA94C7198C}"/>
                </a:ext>
              </a:extLst>
            </p:cNvPr>
            <p:cNvSpPr>
              <a:spLocks noEditPoints="1"/>
            </p:cNvSpPr>
            <p:nvPr/>
          </p:nvSpPr>
          <p:spPr bwMode="auto">
            <a:xfrm>
              <a:off x="2736" y="3181"/>
              <a:ext cx="97" cy="155"/>
            </a:xfrm>
            <a:custGeom>
              <a:avLst/>
              <a:gdLst>
                <a:gd name="T0" fmla="*/ 56 w 68"/>
                <a:gd name="T1" fmla="*/ 39 h 107"/>
                <a:gd name="T2" fmla="*/ 56 w 68"/>
                <a:gd name="T3" fmla="*/ 39 h 107"/>
                <a:gd name="T4" fmla="*/ 50 w 68"/>
                <a:gd name="T5" fmla="*/ 18 h 107"/>
                <a:gd name="T6" fmla="*/ 34 w 68"/>
                <a:gd name="T7" fmla="*/ 10 h 107"/>
                <a:gd name="T8" fmla="*/ 19 w 68"/>
                <a:gd name="T9" fmla="*/ 18 h 107"/>
                <a:gd name="T10" fmla="*/ 13 w 68"/>
                <a:gd name="T11" fmla="*/ 39 h 107"/>
                <a:gd name="T12" fmla="*/ 19 w 68"/>
                <a:gd name="T13" fmla="*/ 60 h 107"/>
                <a:gd name="T14" fmla="*/ 34 w 68"/>
                <a:gd name="T15" fmla="*/ 67 h 107"/>
                <a:gd name="T16" fmla="*/ 50 w 68"/>
                <a:gd name="T17" fmla="*/ 60 h 107"/>
                <a:gd name="T18" fmla="*/ 56 w 68"/>
                <a:gd name="T19" fmla="*/ 39 h 107"/>
                <a:gd name="T20" fmla="*/ 56 w 68"/>
                <a:gd name="T21" fmla="*/ 39 h 107"/>
                <a:gd name="T22" fmla="*/ 68 w 68"/>
                <a:gd name="T23" fmla="*/ 68 h 107"/>
                <a:gd name="T24" fmla="*/ 68 w 68"/>
                <a:gd name="T25" fmla="*/ 68 h 107"/>
                <a:gd name="T26" fmla="*/ 60 w 68"/>
                <a:gd name="T27" fmla="*/ 97 h 107"/>
                <a:gd name="T28" fmla="*/ 33 w 68"/>
                <a:gd name="T29" fmla="*/ 107 h 107"/>
                <a:gd name="T30" fmla="*/ 21 w 68"/>
                <a:gd name="T31" fmla="*/ 106 h 107"/>
                <a:gd name="T32" fmla="*/ 9 w 68"/>
                <a:gd name="T33" fmla="*/ 103 h 107"/>
                <a:gd name="T34" fmla="*/ 9 w 68"/>
                <a:gd name="T35" fmla="*/ 90 h 107"/>
                <a:gd name="T36" fmla="*/ 20 w 68"/>
                <a:gd name="T37" fmla="*/ 95 h 107"/>
                <a:gd name="T38" fmla="*/ 31 w 68"/>
                <a:gd name="T39" fmla="*/ 96 h 107"/>
                <a:gd name="T40" fmla="*/ 50 w 68"/>
                <a:gd name="T41" fmla="*/ 90 h 107"/>
                <a:gd name="T42" fmla="*/ 56 w 68"/>
                <a:gd name="T43" fmla="*/ 70 h 107"/>
                <a:gd name="T44" fmla="*/ 56 w 68"/>
                <a:gd name="T45" fmla="*/ 64 h 107"/>
                <a:gd name="T46" fmla="*/ 46 w 68"/>
                <a:gd name="T47" fmla="*/ 74 h 107"/>
                <a:gd name="T48" fmla="*/ 31 w 68"/>
                <a:gd name="T49" fmla="*/ 78 h 107"/>
                <a:gd name="T50" fmla="*/ 9 w 68"/>
                <a:gd name="T51" fmla="*/ 67 h 107"/>
                <a:gd name="T52" fmla="*/ 0 w 68"/>
                <a:gd name="T53" fmla="*/ 39 h 107"/>
                <a:gd name="T54" fmla="*/ 9 w 68"/>
                <a:gd name="T55" fmla="*/ 10 h 107"/>
                <a:gd name="T56" fmla="*/ 31 w 68"/>
                <a:gd name="T57" fmla="*/ 0 h 107"/>
                <a:gd name="T58" fmla="*/ 46 w 68"/>
                <a:gd name="T59" fmla="*/ 3 h 107"/>
                <a:gd name="T60" fmla="*/ 56 w 68"/>
                <a:gd name="T61" fmla="*/ 13 h 107"/>
                <a:gd name="T62" fmla="*/ 56 w 68"/>
                <a:gd name="T63" fmla="*/ 2 h 107"/>
                <a:gd name="T64" fmla="*/ 68 w 68"/>
                <a:gd name="T65" fmla="*/ 2 h 107"/>
                <a:gd name="T66" fmla="*/ 68 w 68"/>
                <a:gd name="T67" fmla="*/ 6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7">
                  <a:moveTo>
                    <a:pt x="56" y="39"/>
                  </a:moveTo>
                  <a:lnTo>
                    <a:pt x="56" y="39"/>
                  </a:lnTo>
                  <a:cubicBezTo>
                    <a:pt x="56" y="30"/>
                    <a:pt x="54" y="23"/>
                    <a:pt x="50" y="18"/>
                  </a:cubicBezTo>
                  <a:cubicBezTo>
                    <a:pt x="46" y="13"/>
                    <a:pt x="41" y="10"/>
                    <a:pt x="34" y="10"/>
                  </a:cubicBezTo>
                  <a:cubicBezTo>
                    <a:pt x="28" y="10"/>
                    <a:pt x="22" y="13"/>
                    <a:pt x="19" y="18"/>
                  </a:cubicBezTo>
                  <a:cubicBezTo>
                    <a:pt x="15" y="23"/>
                    <a:pt x="13" y="30"/>
                    <a:pt x="13" y="39"/>
                  </a:cubicBezTo>
                  <a:cubicBezTo>
                    <a:pt x="13" y="48"/>
                    <a:pt x="15" y="55"/>
                    <a:pt x="19" y="60"/>
                  </a:cubicBezTo>
                  <a:cubicBezTo>
                    <a:pt x="22" y="65"/>
                    <a:pt x="28" y="67"/>
                    <a:pt x="34" y="67"/>
                  </a:cubicBezTo>
                  <a:cubicBezTo>
                    <a:pt x="41" y="67"/>
                    <a:pt x="46" y="65"/>
                    <a:pt x="50" y="60"/>
                  </a:cubicBezTo>
                  <a:cubicBezTo>
                    <a:pt x="54" y="55"/>
                    <a:pt x="56" y="48"/>
                    <a:pt x="56" y="39"/>
                  </a:cubicBezTo>
                  <a:lnTo>
                    <a:pt x="56" y="39"/>
                  </a:lnTo>
                  <a:close/>
                  <a:moveTo>
                    <a:pt x="68" y="68"/>
                  </a:moveTo>
                  <a:lnTo>
                    <a:pt x="68" y="68"/>
                  </a:lnTo>
                  <a:cubicBezTo>
                    <a:pt x="68" y="81"/>
                    <a:pt x="65" y="91"/>
                    <a:pt x="60" y="97"/>
                  </a:cubicBezTo>
                  <a:cubicBezTo>
                    <a:pt x="54" y="103"/>
                    <a:pt x="45" y="107"/>
                    <a:pt x="33" y="107"/>
                  </a:cubicBezTo>
                  <a:cubicBezTo>
                    <a:pt x="29" y="107"/>
                    <a:pt x="25" y="106"/>
                    <a:pt x="21" y="106"/>
                  </a:cubicBezTo>
                  <a:cubicBezTo>
                    <a:pt x="17" y="105"/>
                    <a:pt x="13" y="104"/>
                    <a:pt x="9" y="103"/>
                  </a:cubicBezTo>
                  <a:lnTo>
                    <a:pt x="9" y="90"/>
                  </a:lnTo>
                  <a:cubicBezTo>
                    <a:pt x="13" y="92"/>
                    <a:pt x="17" y="94"/>
                    <a:pt x="20" y="95"/>
                  </a:cubicBezTo>
                  <a:cubicBezTo>
                    <a:pt x="24" y="96"/>
                    <a:pt x="27" y="96"/>
                    <a:pt x="31" y="96"/>
                  </a:cubicBezTo>
                  <a:cubicBezTo>
                    <a:pt x="39" y="96"/>
                    <a:pt x="45" y="94"/>
                    <a:pt x="50" y="90"/>
                  </a:cubicBezTo>
                  <a:cubicBezTo>
                    <a:pt x="54" y="85"/>
                    <a:pt x="56" y="79"/>
                    <a:pt x="56" y="70"/>
                  </a:cubicBezTo>
                  <a:lnTo>
                    <a:pt x="56" y="64"/>
                  </a:lnTo>
                  <a:cubicBezTo>
                    <a:pt x="53" y="69"/>
                    <a:pt x="50" y="72"/>
                    <a:pt x="46" y="74"/>
                  </a:cubicBezTo>
                  <a:cubicBezTo>
                    <a:pt x="42" y="76"/>
                    <a:pt x="37" y="78"/>
                    <a:pt x="31" y="78"/>
                  </a:cubicBezTo>
                  <a:cubicBezTo>
                    <a:pt x="22" y="78"/>
                    <a:pt x="14" y="74"/>
                    <a:pt x="9" y="67"/>
                  </a:cubicBezTo>
                  <a:cubicBezTo>
                    <a:pt x="3" y="60"/>
                    <a:pt x="0" y="50"/>
                    <a:pt x="0" y="39"/>
                  </a:cubicBezTo>
                  <a:cubicBezTo>
                    <a:pt x="0" y="27"/>
                    <a:pt x="3" y="18"/>
                    <a:pt x="9" y="10"/>
                  </a:cubicBezTo>
                  <a:cubicBezTo>
                    <a:pt x="14" y="3"/>
                    <a:pt x="22" y="0"/>
                    <a:pt x="31" y="0"/>
                  </a:cubicBezTo>
                  <a:cubicBezTo>
                    <a:pt x="37" y="0"/>
                    <a:pt x="42" y="1"/>
                    <a:pt x="46" y="3"/>
                  </a:cubicBezTo>
                  <a:cubicBezTo>
                    <a:pt x="50" y="5"/>
                    <a:pt x="53" y="9"/>
                    <a:pt x="56" y="13"/>
                  </a:cubicBezTo>
                  <a:lnTo>
                    <a:pt x="56" y="2"/>
                  </a:lnTo>
                  <a:lnTo>
                    <a:pt x="68" y="2"/>
                  </a:lnTo>
                  <a:lnTo>
                    <a:pt x="68" y="68"/>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99" name="Freeform 95">
              <a:extLst>
                <a:ext uri="{FF2B5EF4-FFF2-40B4-BE49-F238E27FC236}">
                  <a16:creationId xmlns:a16="http://schemas.microsoft.com/office/drawing/2014/main" id="{35902818-6D39-4F22-B369-3F91B9239B29}"/>
                </a:ext>
              </a:extLst>
            </p:cNvPr>
            <p:cNvSpPr>
              <a:spLocks noEditPoints="1"/>
            </p:cNvSpPr>
            <p:nvPr/>
          </p:nvSpPr>
          <p:spPr bwMode="auto">
            <a:xfrm>
              <a:off x="2870" y="3141"/>
              <a:ext cx="19" cy="153"/>
            </a:xfrm>
            <a:custGeom>
              <a:avLst/>
              <a:gdLst>
                <a:gd name="T0" fmla="*/ 0 w 13"/>
                <a:gd name="T1" fmla="*/ 30 h 106"/>
                <a:gd name="T2" fmla="*/ 0 w 13"/>
                <a:gd name="T3" fmla="*/ 30 h 106"/>
                <a:gd name="T4" fmla="*/ 13 w 13"/>
                <a:gd name="T5" fmla="*/ 30 h 106"/>
                <a:gd name="T6" fmla="*/ 13 w 13"/>
                <a:gd name="T7" fmla="*/ 106 h 106"/>
                <a:gd name="T8" fmla="*/ 0 w 13"/>
                <a:gd name="T9" fmla="*/ 106 h 106"/>
                <a:gd name="T10" fmla="*/ 0 w 13"/>
                <a:gd name="T11" fmla="*/ 30 h 106"/>
                <a:gd name="T12" fmla="*/ 0 w 13"/>
                <a:gd name="T13" fmla="*/ 0 h 106"/>
                <a:gd name="T14" fmla="*/ 0 w 13"/>
                <a:gd name="T15" fmla="*/ 0 h 106"/>
                <a:gd name="T16" fmla="*/ 13 w 13"/>
                <a:gd name="T17" fmla="*/ 0 h 106"/>
                <a:gd name="T18" fmla="*/ 13 w 13"/>
                <a:gd name="T19" fmla="*/ 16 h 106"/>
                <a:gd name="T20" fmla="*/ 0 w 13"/>
                <a:gd name="T21" fmla="*/ 16 h 106"/>
                <a:gd name="T22" fmla="*/ 0 w 13"/>
                <a:gd name="T23"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06">
                  <a:moveTo>
                    <a:pt x="0" y="30"/>
                  </a:moveTo>
                  <a:lnTo>
                    <a:pt x="0" y="30"/>
                  </a:lnTo>
                  <a:lnTo>
                    <a:pt x="13" y="30"/>
                  </a:lnTo>
                  <a:lnTo>
                    <a:pt x="13" y="106"/>
                  </a:lnTo>
                  <a:lnTo>
                    <a:pt x="0" y="106"/>
                  </a:lnTo>
                  <a:lnTo>
                    <a:pt x="0" y="30"/>
                  </a:lnTo>
                  <a:close/>
                  <a:moveTo>
                    <a:pt x="0" y="0"/>
                  </a:moveTo>
                  <a:lnTo>
                    <a:pt x="0" y="0"/>
                  </a:lnTo>
                  <a:lnTo>
                    <a:pt x="13" y="0"/>
                  </a:lnTo>
                  <a:lnTo>
                    <a:pt x="13" y="16"/>
                  </a:lnTo>
                  <a:lnTo>
                    <a:pt x="0" y="16"/>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00" name="Freeform 96">
              <a:extLst>
                <a:ext uri="{FF2B5EF4-FFF2-40B4-BE49-F238E27FC236}">
                  <a16:creationId xmlns:a16="http://schemas.microsoft.com/office/drawing/2014/main" id="{E68F3D95-1D04-48F5-8B7E-78F75356E68B}"/>
                </a:ext>
              </a:extLst>
            </p:cNvPr>
            <p:cNvSpPr>
              <a:spLocks/>
            </p:cNvSpPr>
            <p:nvPr/>
          </p:nvSpPr>
          <p:spPr bwMode="auto">
            <a:xfrm>
              <a:off x="2926" y="3181"/>
              <a:ext cx="91" cy="113"/>
            </a:xfrm>
            <a:custGeom>
              <a:avLst/>
              <a:gdLst>
                <a:gd name="T0" fmla="*/ 63 w 63"/>
                <a:gd name="T1" fmla="*/ 32 h 78"/>
                <a:gd name="T2" fmla="*/ 63 w 63"/>
                <a:gd name="T3" fmla="*/ 32 h 78"/>
                <a:gd name="T4" fmla="*/ 63 w 63"/>
                <a:gd name="T5" fmla="*/ 78 h 78"/>
                <a:gd name="T6" fmla="*/ 51 w 63"/>
                <a:gd name="T7" fmla="*/ 78 h 78"/>
                <a:gd name="T8" fmla="*/ 51 w 63"/>
                <a:gd name="T9" fmla="*/ 32 h 78"/>
                <a:gd name="T10" fmla="*/ 47 w 63"/>
                <a:gd name="T11" fmla="*/ 16 h 78"/>
                <a:gd name="T12" fmla="*/ 34 w 63"/>
                <a:gd name="T13" fmla="*/ 11 h 78"/>
                <a:gd name="T14" fmla="*/ 18 w 63"/>
                <a:gd name="T15" fmla="*/ 17 h 78"/>
                <a:gd name="T16" fmla="*/ 12 w 63"/>
                <a:gd name="T17" fmla="*/ 35 h 78"/>
                <a:gd name="T18" fmla="*/ 12 w 63"/>
                <a:gd name="T19" fmla="*/ 78 h 78"/>
                <a:gd name="T20" fmla="*/ 0 w 63"/>
                <a:gd name="T21" fmla="*/ 78 h 78"/>
                <a:gd name="T22" fmla="*/ 0 w 63"/>
                <a:gd name="T23" fmla="*/ 2 h 78"/>
                <a:gd name="T24" fmla="*/ 12 w 63"/>
                <a:gd name="T25" fmla="*/ 2 h 78"/>
                <a:gd name="T26" fmla="*/ 12 w 63"/>
                <a:gd name="T27" fmla="*/ 13 h 78"/>
                <a:gd name="T28" fmla="*/ 23 w 63"/>
                <a:gd name="T29" fmla="*/ 3 h 78"/>
                <a:gd name="T30" fmla="*/ 37 w 63"/>
                <a:gd name="T31" fmla="*/ 0 h 78"/>
                <a:gd name="T32" fmla="*/ 57 w 63"/>
                <a:gd name="T33" fmla="*/ 8 h 78"/>
                <a:gd name="T34" fmla="*/ 63 w 63"/>
                <a:gd name="T35" fmla="*/ 32 h 78"/>
                <a:gd name="T36" fmla="*/ 63 w 63"/>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 h="78">
                  <a:moveTo>
                    <a:pt x="63" y="32"/>
                  </a:moveTo>
                  <a:lnTo>
                    <a:pt x="63" y="32"/>
                  </a:lnTo>
                  <a:lnTo>
                    <a:pt x="63" y="78"/>
                  </a:lnTo>
                  <a:lnTo>
                    <a:pt x="51" y="78"/>
                  </a:lnTo>
                  <a:lnTo>
                    <a:pt x="51" y="32"/>
                  </a:lnTo>
                  <a:cubicBezTo>
                    <a:pt x="51" y="25"/>
                    <a:pt x="49" y="20"/>
                    <a:pt x="47" y="16"/>
                  </a:cubicBezTo>
                  <a:cubicBezTo>
                    <a:pt x="44" y="12"/>
                    <a:pt x="40" y="11"/>
                    <a:pt x="34" y="11"/>
                  </a:cubicBezTo>
                  <a:cubicBezTo>
                    <a:pt x="27" y="11"/>
                    <a:pt x="22" y="13"/>
                    <a:pt x="18" y="17"/>
                  </a:cubicBezTo>
                  <a:cubicBezTo>
                    <a:pt x="14" y="21"/>
                    <a:pt x="12" y="27"/>
                    <a:pt x="12" y="35"/>
                  </a:cubicBezTo>
                  <a:lnTo>
                    <a:pt x="12" y="78"/>
                  </a:lnTo>
                  <a:lnTo>
                    <a:pt x="0" y="78"/>
                  </a:lnTo>
                  <a:lnTo>
                    <a:pt x="0" y="2"/>
                  </a:lnTo>
                  <a:lnTo>
                    <a:pt x="12" y="2"/>
                  </a:lnTo>
                  <a:lnTo>
                    <a:pt x="12" y="13"/>
                  </a:lnTo>
                  <a:cubicBezTo>
                    <a:pt x="15" y="9"/>
                    <a:pt x="19" y="5"/>
                    <a:pt x="23" y="3"/>
                  </a:cubicBezTo>
                  <a:cubicBezTo>
                    <a:pt x="27" y="1"/>
                    <a:pt x="32" y="0"/>
                    <a:pt x="37" y="0"/>
                  </a:cubicBezTo>
                  <a:cubicBezTo>
                    <a:pt x="46" y="0"/>
                    <a:pt x="52" y="2"/>
                    <a:pt x="57" y="8"/>
                  </a:cubicBezTo>
                  <a:cubicBezTo>
                    <a:pt x="61" y="13"/>
                    <a:pt x="63" y="21"/>
                    <a:pt x="63" y="32"/>
                  </a:cubicBezTo>
                  <a:lnTo>
                    <a:pt x="63"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01" name="Freeform 97">
              <a:extLst>
                <a:ext uri="{FF2B5EF4-FFF2-40B4-BE49-F238E27FC236}">
                  <a16:creationId xmlns:a16="http://schemas.microsoft.com/office/drawing/2014/main" id="{8C91EED3-5779-498F-8B80-D20A756D5753}"/>
                </a:ext>
              </a:extLst>
            </p:cNvPr>
            <p:cNvSpPr>
              <a:spLocks noEditPoints="1"/>
            </p:cNvSpPr>
            <p:nvPr/>
          </p:nvSpPr>
          <p:spPr bwMode="auto">
            <a:xfrm>
              <a:off x="3045" y="3181"/>
              <a:ext cx="102" cy="116"/>
            </a:xfrm>
            <a:custGeom>
              <a:avLst/>
              <a:gdLst>
                <a:gd name="T0" fmla="*/ 71 w 71"/>
                <a:gd name="T1" fmla="*/ 36 h 80"/>
                <a:gd name="T2" fmla="*/ 71 w 71"/>
                <a:gd name="T3" fmla="*/ 36 h 80"/>
                <a:gd name="T4" fmla="*/ 71 w 71"/>
                <a:gd name="T5" fmla="*/ 43 h 80"/>
                <a:gd name="T6" fmla="*/ 13 w 71"/>
                <a:gd name="T7" fmla="*/ 43 h 80"/>
                <a:gd name="T8" fmla="*/ 21 w 71"/>
                <a:gd name="T9" fmla="*/ 62 h 80"/>
                <a:gd name="T10" fmla="*/ 41 w 71"/>
                <a:gd name="T11" fmla="*/ 69 h 80"/>
                <a:gd name="T12" fmla="*/ 54 w 71"/>
                <a:gd name="T13" fmla="*/ 67 h 80"/>
                <a:gd name="T14" fmla="*/ 68 w 71"/>
                <a:gd name="T15" fmla="*/ 62 h 80"/>
                <a:gd name="T16" fmla="*/ 68 w 71"/>
                <a:gd name="T17" fmla="*/ 74 h 80"/>
                <a:gd name="T18" fmla="*/ 54 w 71"/>
                <a:gd name="T19" fmla="*/ 78 h 80"/>
                <a:gd name="T20" fmla="*/ 40 w 71"/>
                <a:gd name="T21" fmla="*/ 80 h 80"/>
                <a:gd name="T22" fmla="*/ 11 w 71"/>
                <a:gd name="T23" fmla="*/ 69 h 80"/>
                <a:gd name="T24" fmla="*/ 0 w 71"/>
                <a:gd name="T25" fmla="*/ 40 h 80"/>
                <a:gd name="T26" fmla="*/ 10 w 71"/>
                <a:gd name="T27" fmla="*/ 11 h 80"/>
                <a:gd name="T28" fmla="*/ 38 w 71"/>
                <a:gd name="T29" fmla="*/ 0 h 80"/>
                <a:gd name="T30" fmla="*/ 62 w 71"/>
                <a:gd name="T31" fmla="*/ 10 h 80"/>
                <a:gd name="T32" fmla="*/ 71 w 71"/>
                <a:gd name="T33" fmla="*/ 36 h 80"/>
                <a:gd name="T34" fmla="*/ 71 w 71"/>
                <a:gd name="T35" fmla="*/ 36 h 80"/>
                <a:gd name="T36" fmla="*/ 58 w 71"/>
                <a:gd name="T37" fmla="*/ 33 h 80"/>
                <a:gd name="T38" fmla="*/ 58 w 71"/>
                <a:gd name="T39" fmla="*/ 33 h 80"/>
                <a:gd name="T40" fmla="*/ 53 w 71"/>
                <a:gd name="T41" fmla="*/ 16 h 80"/>
                <a:gd name="T42" fmla="*/ 38 w 71"/>
                <a:gd name="T43" fmla="*/ 10 h 80"/>
                <a:gd name="T44" fmla="*/ 21 w 71"/>
                <a:gd name="T45" fmla="*/ 16 h 80"/>
                <a:gd name="T46" fmla="*/ 14 w 71"/>
                <a:gd name="T47" fmla="*/ 33 h 80"/>
                <a:gd name="T48" fmla="*/ 58 w 71"/>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80">
                  <a:moveTo>
                    <a:pt x="71" y="36"/>
                  </a:moveTo>
                  <a:lnTo>
                    <a:pt x="71" y="36"/>
                  </a:lnTo>
                  <a:lnTo>
                    <a:pt x="71" y="43"/>
                  </a:lnTo>
                  <a:lnTo>
                    <a:pt x="13" y="43"/>
                  </a:lnTo>
                  <a:cubicBezTo>
                    <a:pt x="14" y="51"/>
                    <a:pt x="17" y="58"/>
                    <a:pt x="21" y="62"/>
                  </a:cubicBezTo>
                  <a:cubicBezTo>
                    <a:pt x="26" y="67"/>
                    <a:pt x="32" y="69"/>
                    <a:pt x="41" y="69"/>
                  </a:cubicBezTo>
                  <a:cubicBezTo>
                    <a:pt x="45" y="69"/>
                    <a:pt x="50" y="68"/>
                    <a:pt x="54" y="67"/>
                  </a:cubicBezTo>
                  <a:cubicBezTo>
                    <a:pt x="59" y="66"/>
                    <a:pt x="63" y="64"/>
                    <a:pt x="68" y="62"/>
                  </a:cubicBezTo>
                  <a:lnTo>
                    <a:pt x="68" y="74"/>
                  </a:lnTo>
                  <a:cubicBezTo>
                    <a:pt x="63" y="76"/>
                    <a:pt x="59" y="77"/>
                    <a:pt x="54" y="78"/>
                  </a:cubicBezTo>
                  <a:cubicBezTo>
                    <a:pt x="49" y="79"/>
                    <a:pt x="45" y="80"/>
                    <a:pt x="40" y="80"/>
                  </a:cubicBezTo>
                  <a:cubicBezTo>
                    <a:pt x="28" y="80"/>
                    <a:pt x="18" y="76"/>
                    <a:pt x="11" y="69"/>
                  </a:cubicBezTo>
                  <a:cubicBezTo>
                    <a:pt x="4" y="62"/>
                    <a:pt x="0" y="52"/>
                    <a:pt x="0" y="40"/>
                  </a:cubicBezTo>
                  <a:cubicBezTo>
                    <a:pt x="0" y="28"/>
                    <a:pt x="4" y="18"/>
                    <a:pt x="10" y="11"/>
                  </a:cubicBezTo>
                  <a:cubicBezTo>
                    <a:pt x="17" y="3"/>
                    <a:pt x="26" y="0"/>
                    <a:pt x="38" y="0"/>
                  </a:cubicBezTo>
                  <a:cubicBezTo>
                    <a:pt x="48" y="0"/>
                    <a:pt x="56" y="3"/>
                    <a:pt x="62" y="10"/>
                  </a:cubicBezTo>
                  <a:cubicBezTo>
                    <a:pt x="68" y="16"/>
                    <a:pt x="71" y="25"/>
                    <a:pt x="71" y="36"/>
                  </a:cubicBezTo>
                  <a:lnTo>
                    <a:pt x="71" y="36"/>
                  </a:lnTo>
                  <a:close/>
                  <a:moveTo>
                    <a:pt x="58" y="33"/>
                  </a:moveTo>
                  <a:lnTo>
                    <a:pt x="58" y="33"/>
                  </a:lnTo>
                  <a:cubicBezTo>
                    <a:pt x="58" y="26"/>
                    <a:pt x="56" y="21"/>
                    <a:pt x="53" y="16"/>
                  </a:cubicBezTo>
                  <a:cubicBezTo>
                    <a:pt x="49" y="12"/>
                    <a:pt x="44" y="10"/>
                    <a:pt x="38" y="10"/>
                  </a:cubicBezTo>
                  <a:cubicBezTo>
                    <a:pt x="31" y="10"/>
                    <a:pt x="25" y="12"/>
                    <a:pt x="21" y="16"/>
                  </a:cubicBezTo>
                  <a:cubicBezTo>
                    <a:pt x="17" y="20"/>
                    <a:pt x="14" y="26"/>
                    <a:pt x="14"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02" name="Freeform 98">
              <a:extLst>
                <a:ext uri="{FF2B5EF4-FFF2-40B4-BE49-F238E27FC236}">
                  <a16:creationId xmlns:a16="http://schemas.microsoft.com/office/drawing/2014/main" id="{5D1FC70E-E21A-4397-AE72-1AF248E89A7C}"/>
                </a:ext>
              </a:extLst>
            </p:cNvPr>
            <p:cNvSpPr>
              <a:spLocks/>
            </p:cNvSpPr>
            <p:nvPr/>
          </p:nvSpPr>
          <p:spPr bwMode="auto">
            <a:xfrm>
              <a:off x="3417" y="2608"/>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3" name="Freeform 99">
              <a:extLst>
                <a:ext uri="{FF2B5EF4-FFF2-40B4-BE49-F238E27FC236}">
                  <a16:creationId xmlns:a16="http://schemas.microsoft.com/office/drawing/2014/main" id="{EDB07938-F5EE-4E7B-8E30-1B5DDDD37C4B}"/>
                </a:ext>
              </a:extLst>
            </p:cNvPr>
            <p:cNvSpPr>
              <a:spLocks/>
            </p:cNvSpPr>
            <p:nvPr/>
          </p:nvSpPr>
          <p:spPr bwMode="auto">
            <a:xfrm>
              <a:off x="3417" y="2713"/>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4" name="Freeform 100">
              <a:extLst>
                <a:ext uri="{FF2B5EF4-FFF2-40B4-BE49-F238E27FC236}">
                  <a16:creationId xmlns:a16="http://schemas.microsoft.com/office/drawing/2014/main" id="{EA76488E-EBC3-4F2F-A946-A316AA01A74E}"/>
                </a:ext>
              </a:extLst>
            </p:cNvPr>
            <p:cNvSpPr>
              <a:spLocks/>
            </p:cNvSpPr>
            <p:nvPr/>
          </p:nvSpPr>
          <p:spPr bwMode="auto">
            <a:xfrm>
              <a:off x="3705" y="2608"/>
              <a:ext cx="73" cy="105"/>
            </a:xfrm>
            <a:custGeom>
              <a:avLst/>
              <a:gdLst>
                <a:gd name="T0" fmla="*/ 0 w 51"/>
                <a:gd name="T1" fmla="*/ 0 h 73"/>
                <a:gd name="T2" fmla="*/ 0 w 51"/>
                <a:gd name="T3" fmla="*/ 0 h 73"/>
                <a:gd name="T4" fmla="*/ 51 w 51"/>
                <a:gd name="T5" fmla="*/ 0 h 73"/>
                <a:gd name="T6" fmla="*/ 51 w 51"/>
                <a:gd name="T7" fmla="*/ 73 h 73"/>
                <a:gd name="T8" fmla="*/ 0 w 51"/>
                <a:gd name="T9" fmla="*/ 73 h 73"/>
                <a:gd name="T10" fmla="*/ 0 w 51"/>
                <a:gd name="T11" fmla="*/ 0 h 73"/>
              </a:gdLst>
              <a:ahLst/>
              <a:cxnLst>
                <a:cxn ang="0">
                  <a:pos x="T0" y="T1"/>
                </a:cxn>
                <a:cxn ang="0">
                  <a:pos x="T2" y="T3"/>
                </a:cxn>
                <a:cxn ang="0">
                  <a:pos x="T4" y="T5"/>
                </a:cxn>
                <a:cxn ang="0">
                  <a:pos x="T6" y="T7"/>
                </a:cxn>
                <a:cxn ang="0">
                  <a:pos x="T8" y="T9"/>
                </a:cxn>
                <a:cxn ang="0">
                  <a:pos x="T10" y="T11"/>
                </a:cxn>
              </a:cxnLst>
              <a:rect l="0" t="0" r="r" b="b"/>
              <a:pathLst>
                <a:path w="51" h="73">
                  <a:moveTo>
                    <a:pt x="0" y="0"/>
                  </a:moveTo>
                  <a:lnTo>
                    <a:pt x="0" y="0"/>
                  </a:lnTo>
                  <a:lnTo>
                    <a:pt x="51" y="0"/>
                  </a:lnTo>
                  <a:lnTo>
                    <a:pt x="51"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5" name="Freeform 101">
              <a:extLst>
                <a:ext uri="{FF2B5EF4-FFF2-40B4-BE49-F238E27FC236}">
                  <a16:creationId xmlns:a16="http://schemas.microsoft.com/office/drawing/2014/main" id="{8C744E0D-C546-4F9C-AFFC-D6926BD05323}"/>
                </a:ext>
              </a:extLst>
            </p:cNvPr>
            <p:cNvSpPr>
              <a:spLocks/>
            </p:cNvSpPr>
            <p:nvPr/>
          </p:nvSpPr>
          <p:spPr bwMode="auto">
            <a:xfrm>
              <a:off x="3414" y="2842"/>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6" name="Freeform 102">
              <a:extLst>
                <a:ext uri="{FF2B5EF4-FFF2-40B4-BE49-F238E27FC236}">
                  <a16:creationId xmlns:a16="http://schemas.microsoft.com/office/drawing/2014/main" id="{168BBF68-745C-4587-A14D-29CDECCD7774}"/>
                </a:ext>
              </a:extLst>
            </p:cNvPr>
            <p:cNvSpPr>
              <a:spLocks/>
            </p:cNvSpPr>
            <p:nvPr/>
          </p:nvSpPr>
          <p:spPr bwMode="auto">
            <a:xfrm>
              <a:off x="3414" y="2947"/>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7" name="Freeform 103">
              <a:extLst>
                <a:ext uri="{FF2B5EF4-FFF2-40B4-BE49-F238E27FC236}">
                  <a16:creationId xmlns:a16="http://schemas.microsoft.com/office/drawing/2014/main" id="{E7E3032E-7E6E-48D7-8549-5F3488530077}"/>
                </a:ext>
              </a:extLst>
            </p:cNvPr>
            <p:cNvSpPr>
              <a:spLocks/>
            </p:cNvSpPr>
            <p:nvPr/>
          </p:nvSpPr>
          <p:spPr bwMode="auto">
            <a:xfrm>
              <a:off x="3702" y="2842"/>
              <a:ext cx="73" cy="105"/>
            </a:xfrm>
            <a:custGeom>
              <a:avLst/>
              <a:gdLst>
                <a:gd name="T0" fmla="*/ 0 w 51"/>
                <a:gd name="T1" fmla="*/ 0 h 73"/>
                <a:gd name="T2" fmla="*/ 0 w 51"/>
                <a:gd name="T3" fmla="*/ 0 h 73"/>
                <a:gd name="T4" fmla="*/ 51 w 51"/>
                <a:gd name="T5" fmla="*/ 0 h 73"/>
                <a:gd name="T6" fmla="*/ 51 w 51"/>
                <a:gd name="T7" fmla="*/ 73 h 73"/>
                <a:gd name="T8" fmla="*/ 0 w 51"/>
                <a:gd name="T9" fmla="*/ 73 h 73"/>
                <a:gd name="T10" fmla="*/ 0 w 51"/>
                <a:gd name="T11" fmla="*/ 0 h 73"/>
              </a:gdLst>
              <a:ahLst/>
              <a:cxnLst>
                <a:cxn ang="0">
                  <a:pos x="T0" y="T1"/>
                </a:cxn>
                <a:cxn ang="0">
                  <a:pos x="T2" y="T3"/>
                </a:cxn>
                <a:cxn ang="0">
                  <a:pos x="T4" y="T5"/>
                </a:cxn>
                <a:cxn ang="0">
                  <a:pos x="T6" y="T7"/>
                </a:cxn>
                <a:cxn ang="0">
                  <a:pos x="T8" y="T9"/>
                </a:cxn>
                <a:cxn ang="0">
                  <a:pos x="T10" y="T11"/>
                </a:cxn>
              </a:cxnLst>
              <a:rect l="0" t="0" r="r" b="b"/>
              <a:pathLst>
                <a:path w="51" h="73">
                  <a:moveTo>
                    <a:pt x="0" y="0"/>
                  </a:moveTo>
                  <a:lnTo>
                    <a:pt x="0" y="0"/>
                  </a:lnTo>
                  <a:lnTo>
                    <a:pt x="51" y="0"/>
                  </a:lnTo>
                  <a:lnTo>
                    <a:pt x="51"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8" name="Freeform 104">
              <a:extLst>
                <a:ext uri="{FF2B5EF4-FFF2-40B4-BE49-F238E27FC236}">
                  <a16:creationId xmlns:a16="http://schemas.microsoft.com/office/drawing/2014/main" id="{35B13D03-46B6-4D60-9F69-5A5417F6974E}"/>
                </a:ext>
              </a:extLst>
            </p:cNvPr>
            <p:cNvSpPr>
              <a:spLocks/>
            </p:cNvSpPr>
            <p:nvPr/>
          </p:nvSpPr>
          <p:spPr bwMode="auto">
            <a:xfrm>
              <a:off x="3414" y="3058"/>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09" name="Freeform 105">
              <a:extLst>
                <a:ext uri="{FF2B5EF4-FFF2-40B4-BE49-F238E27FC236}">
                  <a16:creationId xmlns:a16="http://schemas.microsoft.com/office/drawing/2014/main" id="{70B1959E-9ED2-4DA1-AC28-9268AFFD42A3}"/>
                </a:ext>
              </a:extLst>
            </p:cNvPr>
            <p:cNvSpPr>
              <a:spLocks/>
            </p:cNvSpPr>
            <p:nvPr/>
          </p:nvSpPr>
          <p:spPr bwMode="auto">
            <a:xfrm>
              <a:off x="3414" y="3164"/>
              <a:ext cx="361" cy="0"/>
            </a:xfrm>
            <a:custGeom>
              <a:avLst/>
              <a:gdLst>
                <a:gd name="T0" fmla="*/ 0 w 252"/>
                <a:gd name="T1" fmla="*/ 0 w 252"/>
                <a:gd name="T2" fmla="*/ 252 w 252"/>
              </a:gdLst>
              <a:ahLst/>
              <a:cxnLst>
                <a:cxn ang="0">
                  <a:pos x="T0" y="0"/>
                </a:cxn>
                <a:cxn ang="0">
                  <a:pos x="T1" y="0"/>
                </a:cxn>
                <a:cxn ang="0">
                  <a:pos x="T2" y="0"/>
                </a:cxn>
              </a:cxnLst>
              <a:rect l="0" t="0" r="r" b="b"/>
              <a:pathLst>
                <a:path w="252">
                  <a:moveTo>
                    <a:pt x="0" y="0"/>
                  </a:moveTo>
                  <a:lnTo>
                    <a:pt x="0" y="0"/>
                  </a:lnTo>
                  <a:lnTo>
                    <a:pt x="252"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0" name="Freeform 106">
              <a:extLst>
                <a:ext uri="{FF2B5EF4-FFF2-40B4-BE49-F238E27FC236}">
                  <a16:creationId xmlns:a16="http://schemas.microsoft.com/office/drawing/2014/main" id="{85232D74-5950-4297-8A09-01E0AF2638E9}"/>
                </a:ext>
              </a:extLst>
            </p:cNvPr>
            <p:cNvSpPr>
              <a:spLocks/>
            </p:cNvSpPr>
            <p:nvPr/>
          </p:nvSpPr>
          <p:spPr bwMode="auto">
            <a:xfrm>
              <a:off x="3702" y="3058"/>
              <a:ext cx="73" cy="106"/>
            </a:xfrm>
            <a:custGeom>
              <a:avLst/>
              <a:gdLst>
                <a:gd name="T0" fmla="*/ 0 w 51"/>
                <a:gd name="T1" fmla="*/ 0 h 73"/>
                <a:gd name="T2" fmla="*/ 0 w 51"/>
                <a:gd name="T3" fmla="*/ 0 h 73"/>
                <a:gd name="T4" fmla="*/ 51 w 51"/>
                <a:gd name="T5" fmla="*/ 0 h 73"/>
                <a:gd name="T6" fmla="*/ 51 w 51"/>
                <a:gd name="T7" fmla="*/ 73 h 73"/>
                <a:gd name="T8" fmla="*/ 0 w 51"/>
                <a:gd name="T9" fmla="*/ 73 h 73"/>
                <a:gd name="T10" fmla="*/ 0 w 51"/>
                <a:gd name="T11" fmla="*/ 0 h 73"/>
              </a:gdLst>
              <a:ahLst/>
              <a:cxnLst>
                <a:cxn ang="0">
                  <a:pos x="T0" y="T1"/>
                </a:cxn>
                <a:cxn ang="0">
                  <a:pos x="T2" y="T3"/>
                </a:cxn>
                <a:cxn ang="0">
                  <a:pos x="T4" y="T5"/>
                </a:cxn>
                <a:cxn ang="0">
                  <a:pos x="T6" y="T7"/>
                </a:cxn>
                <a:cxn ang="0">
                  <a:pos x="T8" y="T9"/>
                </a:cxn>
                <a:cxn ang="0">
                  <a:pos x="T10" y="T11"/>
                </a:cxn>
              </a:cxnLst>
              <a:rect l="0" t="0" r="r" b="b"/>
              <a:pathLst>
                <a:path w="51" h="73">
                  <a:moveTo>
                    <a:pt x="0" y="0"/>
                  </a:moveTo>
                  <a:lnTo>
                    <a:pt x="0" y="0"/>
                  </a:lnTo>
                  <a:lnTo>
                    <a:pt x="51" y="0"/>
                  </a:lnTo>
                  <a:lnTo>
                    <a:pt x="51"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1" name="Freeform 107">
              <a:extLst>
                <a:ext uri="{FF2B5EF4-FFF2-40B4-BE49-F238E27FC236}">
                  <a16:creationId xmlns:a16="http://schemas.microsoft.com/office/drawing/2014/main" id="{E95848E5-20AF-493F-8BB9-3F1122ED1FFD}"/>
                </a:ext>
              </a:extLst>
            </p:cNvPr>
            <p:cNvSpPr>
              <a:spLocks/>
            </p:cNvSpPr>
            <p:nvPr/>
          </p:nvSpPr>
          <p:spPr bwMode="auto">
            <a:xfrm>
              <a:off x="3415" y="3284"/>
              <a:ext cx="363" cy="0"/>
            </a:xfrm>
            <a:custGeom>
              <a:avLst/>
              <a:gdLst>
                <a:gd name="T0" fmla="*/ 0 w 253"/>
                <a:gd name="T1" fmla="*/ 0 w 253"/>
                <a:gd name="T2" fmla="*/ 253 w 253"/>
              </a:gdLst>
              <a:ahLst/>
              <a:cxnLst>
                <a:cxn ang="0">
                  <a:pos x="T0" y="0"/>
                </a:cxn>
                <a:cxn ang="0">
                  <a:pos x="T1" y="0"/>
                </a:cxn>
                <a:cxn ang="0">
                  <a:pos x="T2" y="0"/>
                </a:cxn>
              </a:cxnLst>
              <a:rect l="0" t="0" r="r" b="b"/>
              <a:pathLst>
                <a:path w="253">
                  <a:moveTo>
                    <a:pt x="0" y="0"/>
                  </a:moveTo>
                  <a:lnTo>
                    <a:pt x="0" y="0"/>
                  </a:lnTo>
                  <a:lnTo>
                    <a:pt x="253"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2" name="Freeform 108">
              <a:extLst>
                <a:ext uri="{FF2B5EF4-FFF2-40B4-BE49-F238E27FC236}">
                  <a16:creationId xmlns:a16="http://schemas.microsoft.com/office/drawing/2014/main" id="{4C10E024-83CF-4058-B16E-002CD859F789}"/>
                </a:ext>
              </a:extLst>
            </p:cNvPr>
            <p:cNvSpPr>
              <a:spLocks/>
            </p:cNvSpPr>
            <p:nvPr/>
          </p:nvSpPr>
          <p:spPr bwMode="auto">
            <a:xfrm>
              <a:off x="3415" y="3389"/>
              <a:ext cx="363" cy="0"/>
            </a:xfrm>
            <a:custGeom>
              <a:avLst/>
              <a:gdLst>
                <a:gd name="T0" fmla="*/ 0 w 253"/>
                <a:gd name="T1" fmla="*/ 0 w 253"/>
                <a:gd name="T2" fmla="*/ 253 w 253"/>
              </a:gdLst>
              <a:ahLst/>
              <a:cxnLst>
                <a:cxn ang="0">
                  <a:pos x="T0" y="0"/>
                </a:cxn>
                <a:cxn ang="0">
                  <a:pos x="T1" y="0"/>
                </a:cxn>
                <a:cxn ang="0">
                  <a:pos x="T2" y="0"/>
                </a:cxn>
              </a:cxnLst>
              <a:rect l="0" t="0" r="r" b="b"/>
              <a:pathLst>
                <a:path w="253">
                  <a:moveTo>
                    <a:pt x="0" y="0"/>
                  </a:moveTo>
                  <a:lnTo>
                    <a:pt x="0" y="0"/>
                  </a:lnTo>
                  <a:lnTo>
                    <a:pt x="253"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3" name="Freeform 109">
              <a:extLst>
                <a:ext uri="{FF2B5EF4-FFF2-40B4-BE49-F238E27FC236}">
                  <a16:creationId xmlns:a16="http://schemas.microsoft.com/office/drawing/2014/main" id="{92FC347F-581D-4C51-BA0A-85E26D34A97B}"/>
                </a:ext>
              </a:extLst>
            </p:cNvPr>
            <p:cNvSpPr>
              <a:spLocks/>
            </p:cNvSpPr>
            <p:nvPr/>
          </p:nvSpPr>
          <p:spPr bwMode="auto">
            <a:xfrm>
              <a:off x="3704" y="3284"/>
              <a:ext cx="74" cy="105"/>
            </a:xfrm>
            <a:custGeom>
              <a:avLst/>
              <a:gdLst>
                <a:gd name="T0" fmla="*/ 0 w 52"/>
                <a:gd name="T1" fmla="*/ 0 h 73"/>
                <a:gd name="T2" fmla="*/ 0 w 52"/>
                <a:gd name="T3" fmla="*/ 0 h 73"/>
                <a:gd name="T4" fmla="*/ 52 w 52"/>
                <a:gd name="T5" fmla="*/ 0 h 73"/>
                <a:gd name="T6" fmla="*/ 52 w 52"/>
                <a:gd name="T7" fmla="*/ 73 h 73"/>
                <a:gd name="T8" fmla="*/ 0 w 52"/>
                <a:gd name="T9" fmla="*/ 73 h 73"/>
                <a:gd name="T10" fmla="*/ 0 w 52"/>
                <a:gd name="T11" fmla="*/ 0 h 73"/>
              </a:gdLst>
              <a:ahLst/>
              <a:cxnLst>
                <a:cxn ang="0">
                  <a:pos x="T0" y="T1"/>
                </a:cxn>
                <a:cxn ang="0">
                  <a:pos x="T2" y="T3"/>
                </a:cxn>
                <a:cxn ang="0">
                  <a:pos x="T4" y="T5"/>
                </a:cxn>
                <a:cxn ang="0">
                  <a:pos x="T6" y="T7"/>
                </a:cxn>
                <a:cxn ang="0">
                  <a:pos x="T8" y="T9"/>
                </a:cxn>
                <a:cxn ang="0">
                  <a:pos x="T10" y="T11"/>
                </a:cxn>
              </a:cxnLst>
              <a:rect l="0" t="0" r="r" b="b"/>
              <a:pathLst>
                <a:path w="52" h="73">
                  <a:moveTo>
                    <a:pt x="0" y="0"/>
                  </a:moveTo>
                  <a:lnTo>
                    <a:pt x="0" y="0"/>
                  </a:lnTo>
                  <a:lnTo>
                    <a:pt x="52" y="0"/>
                  </a:lnTo>
                  <a:lnTo>
                    <a:pt x="52"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4" name="Freeform 110">
              <a:extLst>
                <a:ext uri="{FF2B5EF4-FFF2-40B4-BE49-F238E27FC236}">
                  <a16:creationId xmlns:a16="http://schemas.microsoft.com/office/drawing/2014/main" id="{20273604-3A2D-416B-886E-47AFFB35159E}"/>
                </a:ext>
              </a:extLst>
            </p:cNvPr>
            <p:cNvSpPr>
              <a:spLocks/>
            </p:cNvSpPr>
            <p:nvPr/>
          </p:nvSpPr>
          <p:spPr bwMode="auto">
            <a:xfrm>
              <a:off x="3775" y="2978"/>
              <a:ext cx="165" cy="0"/>
            </a:xfrm>
            <a:custGeom>
              <a:avLst/>
              <a:gdLst>
                <a:gd name="T0" fmla="*/ 0 w 115"/>
                <a:gd name="T1" fmla="*/ 0 w 115"/>
                <a:gd name="T2" fmla="*/ 115 w 115"/>
              </a:gdLst>
              <a:ahLst/>
              <a:cxnLst>
                <a:cxn ang="0">
                  <a:pos x="T0" y="0"/>
                </a:cxn>
                <a:cxn ang="0">
                  <a:pos x="T1" y="0"/>
                </a:cxn>
                <a:cxn ang="0">
                  <a:pos x="T2" y="0"/>
                </a:cxn>
              </a:cxnLst>
              <a:rect l="0" t="0" r="r" b="b"/>
              <a:pathLst>
                <a:path w="115">
                  <a:moveTo>
                    <a:pt x="0" y="0"/>
                  </a:moveTo>
                  <a:lnTo>
                    <a:pt x="0" y="0"/>
                  </a:lnTo>
                  <a:lnTo>
                    <a:pt x="115"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5" name="Freeform 111">
              <a:extLst>
                <a:ext uri="{FF2B5EF4-FFF2-40B4-BE49-F238E27FC236}">
                  <a16:creationId xmlns:a16="http://schemas.microsoft.com/office/drawing/2014/main" id="{E838AC1C-107C-408F-ABB0-3C48B63212CD}"/>
                </a:ext>
              </a:extLst>
            </p:cNvPr>
            <p:cNvSpPr>
              <a:spLocks noEditPoints="1"/>
            </p:cNvSpPr>
            <p:nvPr/>
          </p:nvSpPr>
          <p:spPr bwMode="auto">
            <a:xfrm>
              <a:off x="3840"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16" name="Freeform 112">
              <a:extLst>
                <a:ext uri="{FF2B5EF4-FFF2-40B4-BE49-F238E27FC236}">
                  <a16:creationId xmlns:a16="http://schemas.microsoft.com/office/drawing/2014/main" id="{3BB21866-FE32-43F8-96AC-E992E6201903}"/>
                </a:ext>
              </a:extLst>
            </p:cNvPr>
            <p:cNvSpPr>
              <a:spLocks noEditPoints="1"/>
            </p:cNvSpPr>
            <p:nvPr/>
          </p:nvSpPr>
          <p:spPr bwMode="auto">
            <a:xfrm>
              <a:off x="3840" y="2930"/>
              <a:ext cx="125" cy="94"/>
            </a:xfrm>
            <a:custGeom>
              <a:avLst/>
              <a:gdLst>
                <a:gd name="T0" fmla="*/ 0 w 87"/>
                <a:gd name="T1" fmla="*/ 0 h 65"/>
                <a:gd name="T2" fmla="*/ 0 w 87"/>
                <a:gd name="T3" fmla="*/ 0 h 65"/>
                <a:gd name="T4" fmla="*/ 87 w 87"/>
                <a:gd name="T5" fmla="*/ 33 h 65"/>
                <a:gd name="T6" fmla="*/ 0 w 87"/>
                <a:gd name="T7" fmla="*/ 65 h 65"/>
                <a:gd name="T8" fmla="*/ 0 w 87"/>
                <a:gd name="T9" fmla="*/ 0 h 65"/>
                <a:gd name="T10" fmla="*/ 0 w 87"/>
                <a:gd name="T11" fmla="*/ 0 h 65"/>
                <a:gd name="T12" fmla="*/ 0 w 87"/>
                <a:gd name="T13" fmla="*/ 0 h 65"/>
                <a:gd name="T14" fmla="*/ 0 w 87"/>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5">
                  <a:moveTo>
                    <a:pt x="0" y="0"/>
                  </a:moveTo>
                  <a:lnTo>
                    <a:pt x="0" y="0"/>
                  </a:lnTo>
                  <a:lnTo>
                    <a:pt x="87"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7" name="Freeform 113">
              <a:extLst>
                <a:ext uri="{FF2B5EF4-FFF2-40B4-BE49-F238E27FC236}">
                  <a16:creationId xmlns:a16="http://schemas.microsoft.com/office/drawing/2014/main" id="{2530E2FE-9F69-4F82-B5B7-6E1C31ABD255}"/>
                </a:ext>
              </a:extLst>
            </p:cNvPr>
            <p:cNvSpPr>
              <a:spLocks/>
            </p:cNvSpPr>
            <p:nvPr/>
          </p:nvSpPr>
          <p:spPr bwMode="auto">
            <a:xfrm>
              <a:off x="3630" y="3284"/>
              <a:ext cx="74" cy="105"/>
            </a:xfrm>
            <a:custGeom>
              <a:avLst/>
              <a:gdLst>
                <a:gd name="T0" fmla="*/ 0 w 51"/>
                <a:gd name="T1" fmla="*/ 0 h 73"/>
                <a:gd name="T2" fmla="*/ 0 w 51"/>
                <a:gd name="T3" fmla="*/ 0 h 73"/>
                <a:gd name="T4" fmla="*/ 51 w 51"/>
                <a:gd name="T5" fmla="*/ 0 h 73"/>
                <a:gd name="T6" fmla="*/ 51 w 51"/>
                <a:gd name="T7" fmla="*/ 73 h 73"/>
                <a:gd name="T8" fmla="*/ 0 w 51"/>
                <a:gd name="T9" fmla="*/ 73 h 73"/>
                <a:gd name="T10" fmla="*/ 0 w 51"/>
                <a:gd name="T11" fmla="*/ 0 h 73"/>
              </a:gdLst>
              <a:ahLst/>
              <a:cxnLst>
                <a:cxn ang="0">
                  <a:pos x="T0" y="T1"/>
                </a:cxn>
                <a:cxn ang="0">
                  <a:pos x="T2" y="T3"/>
                </a:cxn>
                <a:cxn ang="0">
                  <a:pos x="T4" y="T5"/>
                </a:cxn>
                <a:cxn ang="0">
                  <a:pos x="T6" y="T7"/>
                </a:cxn>
                <a:cxn ang="0">
                  <a:pos x="T8" y="T9"/>
                </a:cxn>
                <a:cxn ang="0">
                  <a:pos x="T10" y="T11"/>
                </a:cxn>
              </a:cxnLst>
              <a:rect l="0" t="0" r="r" b="b"/>
              <a:pathLst>
                <a:path w="51" h="73">
                  <a:moveTo>
                    <a:pt x="0" y="0"/>
                  </a:moveTo>
                  <a:lnTo>
                    <a:pt x="0" y="0"/>
                  </a:lnTo>
                  <a:lnTo>
                    <a:pt x="51" y="0"/>
                  </a:lnTo>
                  <a:lnTo>
                    <a:pt x="51"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8" name="Freeform 114">
              <a:extLst>
                <a:ext uri="{FF2B5EF4-FFF2-40B4-BE49-F238E27FC236}">
                  <a16:creationId xmlns:a16="http://schemas.microsoft.com/office/drawing/2014/main" id="{B8BE1062-22FA-4C21-8469-61C6CA2F3AFD}"/>
                </a:ext>
              </a:extLst>
            </p:cNvPr>
            <p:cNvSpPr>
              <a:spLocks/>
            </p:cNvSpPr>
            <p:nvPr/>
          </p:nvSpPr>
          <p:spPr bwMode="auto">
            <a:xfrm>
              <a:off x="3630" y="2608"/>
              <a:ext cx="75" cy="105"/>
            </a:xfrm>
            <a:custGeom>
              <a:avLst/>
              <a:gdLst>
                <a:gd name="T0" fmla="*/ 0 w 52"/>
                <a:gd name="T1" fmla="*/ 0 h 73"/>
                <a:gd name="T2" fmla="*/ 0 w 52"/>
                <a:gd name="T3" fmla="*/ 0 h 73"/>
                <a:gd name="T4" fmla="*/ 52 w 52"/>
                <a:gd name="T5" fmla="*/ 0 h 73"/>
                <a:gd name="T6" fmla="*/ 52 w 52"/>
                <a:gd name="T7" fmla="*/ 73 h 73"/>
                <a:gd name="T8" fmla="*/ 0 w 52"/>
                <a:gd name="T9" fmla="*/ 73 h 73"/>
                <a:gd name="T10" fmla="*/ 0 w 52"/>
                <a:gd name="T11" fmla="*/ 0 h 73"/>
              </a:gdLst>
              <a:ahLst/>
              <a:cxnLst>
                <a:cxn ang="0">
                  <a:pos x="T0" y="T1"/>
                </a:cxn>
                <a:cxn ang="0">
                  <a:pos x="T2" y="T3"/>
                </a:cxn>
                <a:cxn ang="0">
                  <a:pos x="T4" y="T5"/>
                </a:cxn>
                <a:cxn ang="0">
                  <a:pos x="T6" y="T7"/>
                </a:cxn>
                <a:cxn ang="0">
                  <a:pos x="T8" y="T9"/>
                </a:cxn>
                <a:cxn ang="0">
                  <a:pos x="T10" y="T11"/>
                </a:cxn>
              </a:cxnLst>
              <a:rect l="0" t="0" r="r" b="b"/>
              <a:pathLst>
                <a:path w="52" h="73">
                  <a:moveTo>
                    <a:pt x="0" y="0"/>
                  </a:moveTo>
                  <a:lnTo>
                    <a:pt x="0" y="0"/>
                  </a:lnTo>
                  <a:lnTo>
                    <a:pt x="52" y="0"/>
                  </a:lnTo>
                  <a:lnTo>
                    <a:pt x="52"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19" name="Freeform 115">
              <a:extLst>
                <a:ext uri="{FF2B5EF4-FFF2-40B4-BE49-F238E27FC236}">
                  <a16:creationId xmlns:a16="http://schemas.microsoft.com/office/drawing/2014/main" id="{05A642D7-43B7-4DC7-AC53-47CD59E8199C}"/>
                </a:ext>
              </a:extLst>
            </p:cNvPr>
            <p:cNvSpPr>
              <a:spLocks/>
            </p:cNvSpPr>
            <p:nvPr/>
          </p:nvSpPr>
          <p:spPr bwMode="auto">
            <a:xfrm>
              <a:off x="3629" y="3058"/>
              <a:ext cx="73" cy="106"/>
            </a:xfrm>
            <a:custGeom>
              <a:avLst/>
              <a:gdLst>
                <a:gd name="T0" fmla="*/ 0 w 51"/>
                <a:gd name="T1" fmla="*/ 0 h 73"/>
                <a:gd name="T2" fmla="*/ 0 w 51"/>
                <a:gd name="T3" fmla="*/ 0 h 73"/>
                <a:gd name="T4" fmla="*/ 51 w 51"/>
                <a:gd name="T5" fmla="*/ 0 h 73"/>
                <a:gd name="T6" fmla="*/ 51 w 51"/>
                <a:gd name="T7" fmla="*/ 73 h 73"/>
                <a:gd name="T8" fmla="*/ 0 w 51"/>
                <a:gd name="T9" fmla="*/ 73 h 73"/>
                <a:gd name="T10" fmla="*/ 0 w 51"/>
                <a:gd name="T11" fmla="*/ 0 h 73"/>
              </a:gdLst>
              <a:ahLst/>
              <a:cxnLst>
                <a:cxn ang="0">
                  <a:pos x="T0" y="T1"/>
                </a:cxn>
                <a:cxn ang="0">
                  <a:pos x="T2" y="T3"/>
                </a:cxn>
                <a:cxn ang="0">
                  <a:pos x="T4" y="T5"/>
                </a:cxn>
                <a:cxn ang="0">
                  <a:pos x="T6" y="T7"/>
                </a:cxn>
                <a:cxn ang="0">
                  <a:pos x="T8" y="T9"/>
                </a:cxn>
                <a:cxn ang="0">
                  <a:pos x="T10" y="T11"/>
                </a:cxn>
              </a:cxnLst>
              <a:rect l="0" t="0" r="r" b="b"/>
              <a:pathLst>
                <a:path w="51" h="73">
                  <a:moveTo>
                    <a:pt x="0" y="0"/>
                  </a:moveTo>
                  <a:lnTo>
                    <a:pt x="0" y="0"/>
                  </a:lnTo>
                  <a:lnTo>
                    <a:pt x="51" y="0"/>
                  </a:lnTo>
                  <a:lnTo>
                    <a:pt x="51"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20" name="Freeform 116">
              <a:extLst>
                <a:ext uri="{FF2B5EF4-FFF2-40B4-BE49-F238E27FC236}">
                  <a16:creationId xmlns:a16="http://schemas.microsoft.com/office/drawing/2014/main" id="{BB69F773-9ADE-4146-864D-0E72957845B5}"/>
                </a:ext>
              </a:extLst>
            </p:cNvPr>
            <p:cNvSpPr>
              <a:spLocks/>
            </p:cNvSpPr>
            <p:nvPr/>
          </p:nvSpPr>
          <p:spPr bwMode="auto">
            <a:xfrm>
              <a:off x="3554" y="3058"/>
              <a:ext cx="75" cy="106"/>
            </a:xfrm>
            <a:custGeom>
              <a:avLst/>
              <a:gdLst>
                <a:gd name="T0" fmla="*/ 0 w 52"/>
                <a:gd name="T1" fmla="*/ 0 h 73"/>
                <a:gd name="T2" fmla="*/ 0 w 52"/>
                <a:gd name="T3" fmla="*/ 0 h 73"/>
                <a:gd name="T4" fmla="*/ 52 w 52"/>
                <a:gd name="T5" fmla="*/ 0 h 73"/>
                <a:gd name="T6" fmla="*/ 52 w 52"/>
                <a:gd name="T7" fmla="*/ 73 h 73"/>
                <a:gd name="T8" fmla="*/ 0 w 52"/>
                <a:gd name="T9" fmla="*/ 73 h 73"/>
                <a:gd name="T10" fmla="*/ 0 w 52"/>
                <a:gd name="T11" fmla="*/ 0 h 73"/>
              </a:gdLst>
              <a:ahLst/>
              <a:cxnLst>
                <a:cxn ang="0">
                  <a:pos x="T0" y="T1"/>
                </a:cxn>
                <a:cxn ang="0">
                  <a:pos x="T2" y="T3"/>
                </a:cxn>
                <a:cxn ang="0">
                  <a:pos x="T4" y="T5"/>
                </a:cxn>
                <a:cxn ang="0">
                  <a:pos x="T6" y="T7"/>
                </a:cxn>
                <a:cxn ang="0">
                  <a:pos x="T8" y="T9"/>
                </a:cxn>
                <a:cxn ang="0">
                  <a:pos x="T10" y="T11"/>
                </a:cxn>
              </a:cxnLst>
              <a:rect l="0" t="0" r="r" b="b"/>
              <a:pathLst>
                <a:path w="52" h="73">
                  <a:moveTo>
                    <a:pt x="0" y="0"/>
                  </a:moveTo>
                  <a:lnTo>
                    <a:pt x="0" y="0"/>
                  </a:lnTo>
                  <a:lnTo>
                    <a:pt x="52" y="0"/>
                  </a:lnTo>
                  <a:lnTo>
                    <a:pt x="52" y="73"/>
                  </a:lnTo>
                  <a:lnTo>
                    <a:pt x="0" y="73"/>
                  </a:lnTo>
                  <a:lnTo>
                    <a:pt x="0" y="0"/>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21" name="Freeform 117">
              <a:extLst>
                <a:ext uri="{FF2B5EF4-FFF2-40B4-BE49-F238E27FC236}">
                  <a16:creationId xmlns:a16="http://schemas.microsoft.com/office/drawing/2014/main" id="{845350FC-5564-48B0-AEF1-9FB2DFE0FB9A}"/>
                </a:ext>
              </a:extLst>
            </p:cNvPr>
            <p:cNvSpPr>
              <a:spLocks/>
            </p:cNvSpPr>
            <p:nvPr/>
          </p:nvSpPr>
          <p:spPr bwMode="auto">
            <a:xfrm>
              <a:off x="7187" y="2978"/>
              <a:ext cx="163" cy="0"/>
            </a:xfrm>
            <a:custGeom>
              <a:avLst/>
              <a:gdLst>
                <a:gd name="T0" fmla="*/ 0 w 114"/>
                <a:gd name="T1" fmla="*/ 0 w 114"/>
                <a:gd name="T2" fmla="*/ 114 w 114"/>
              </a:gdLst>
              <a:ahLst/>
              <a:cxnLst>
                <a:cxn ang="0">
                  <a:pos x="T0" y="0"/>
                </a:cxn>
                <a:cxn ang="0">
                  <a:pos x="T1" y="0"/>
                </a:cxn>
                <a:cxn ang="0">
                  <a:pos x="T2" y="0"/>
                </a:cxn>
              </a:cxnLst>
              <a:rect l="0" t="0" r="r" b="b"/>
              <a:pathLst>
                <a:path w="114">
                  <a:moveTo>
                    <a:pt x="0" y="0"/>
                  </a:moveTo>
                  <a:lnTo>
                    <a:pt x="0" y="0"/>
                  </a:lnTo>
                  <a:lnTo>
                    <a:pt x="114"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22" name="Freeform 118">
              <a:extLst>
                <a:ext uri="{FF2B5EF4-FFF2-40B4-BE49-F238E27FC236}">
                  <a16:creationId xmlns:a16="http://schemas.microsoft.com/office/drawing/2014/main" id="{097B1D37-912C-4059-9979-8A0316F74B36}"/>
                </a:ext>
              </a:extLst>
            </p:cNvPr>
            <p:cNvSpPr>
              <a:spLocks noEditPoints="1"/>
            </p:cNvSpPr>
            <p:nvPr/>
          </p:nvSpPr>
          <p:spPr bwMode="auto">
            <a:xfrm>
              <a:off x="7250" y="2930"/>
              <a:ext cx="126" cy="94"/>
            </a:xfrm>
            <a:custGeom>
              <a:avLst/>
              <a:gdLst>
                <a:gd name="T0" fmla="*/ 0 w 88"/>
                <a:gd name="T1" fmla="*/ 0 h 65"/>
                <a:gd name="T2" fmla="*/ 0 w 88"/>
                <a:gd name="T3" fmla="*/ 0 h 65"/>
                <a:gd name="T4" fmla="*/ 88 w 88"/>
                <a:gd name="T5" fmla="*/ 33 h 65"/>
                <a:gd name="T6" fmla="*/ 0 w 88"/>
                <a:gd name="T7" fmla="*/ 65 h 65"/>
                <a:gd name="T8" fmla="*/ 0 w 88"/>
                <a:gd name="T9" fmla="*/ 0 h 65"/>
                <a:gd name="T10" fmla="*/ 0 w 88"/>
                <a:gd name="T11" fmla="*/ 0 h 65"/>
                <a:gd name="T12" fmla="*/ 0 w 88"/>
                <a:gd name="T13" fmla="*/ 0 h 65"/>
                <a:gd name="T14" fmla="*/ 0 w 88"/>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65">
                  <a:moveTo>
                    <a:pt x="0" y="0"/>
                  </a:moveTo>
                  <a:lnTo>
                    <a:pt x="0" y="0"/>
                  </a:lnTo>
                  <a:lnTo>
                    <a:pt x="88" y="33"/>
                  </a:lnTo>
                  <a:lnTo>
                    <a:pt x="0" y="65"/>
                  </a:lnTo>
                  <a:cubicBezTo>
                    <a:pt x="14" y="46"/>
                    <a:pt x="14" y="20"/>
                    <a:pt x="0" y="0"/>
                  </a:cubicBezTo>
                  <a:lnTo>
                    <a:pt x="0" y="0"/>
                  </a:lnTo>
                  <a:close/>
                  <a:moveTo>
                    <a:pt x="0" y="0"/>
                  </a:move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3" name="Freeform 119">
              <a:extLst>
                <a:ext uri="{FF2B5EF4-FFF2-40B4-BE49-F238E27FC236}">
                  <a16:creationId xmlns:a16="http://schemas.microsoft.com/office/drawing/2014/main" id="{C46AE4C0-C254-432F-9E82-F5A5095432C9}"/>
                </a:ext>
              </a:extLst>
            </p:cNvPr>
            <p:cNvSpPr>
              <a:spLocks noEditPoints="1"/>
            </p:cNvSpPr>
            <p:nvPr/>
          </p:nvSpPr>
          <p:spPr bwMode="auto">
            <a:xfrm>
              <a:off x="7250" y="2930"/>
              <a:ext cx="126" cy="94"/>
            </a:xfrm>
            <a:custGeom>
              <a:avLst/>
              <a:gdLst>
                <a:gd name="T0" fmla="*/ 0 w 88"/>
                <a:gd name="T1" fmla="*/ 0 h 65"/>
                <a:gd name="T2" fmla="*/ 0 w 88"/>
                <a:gd name="T3" fmla="*/ 0 h 65"/>
                <a:gd name="T4" fmla="*/ 88 w 88"/>
                <a:gd name="T5" fmla="*/ 33 h 65"/>
                <a:gd name="T6" fmla="*/ 0 w 88"/>
                <a:gd name="T7" fmla="*/ 65 h 65"/>
                <a:gd name="T8" fmla="*/ 0 w 88"/>
                <a:gd name="T9" fmla="*/ 0 h 65"/>
                <a:gd name="T10" fmla="*/ 0 w 88"/>
                <a:gd name="T11" fmla="*/ 0 h 65"/>
                <a:gd name="T12" fmla="*/ 0 w 88"/>
                <a:gd name="T13" fmla="*/ 0 h 65"/>
                <a:gd name="T14" fmla="*/ 0 w 88"/>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65">
                  <a:moveTo>
                    <a:pt x="0" y="0"/>
                  </a:moveTo>
                  <a:lnTo>
                    <a:pt x="0" y="0"/>
                  </a:lnTo>
                  <a:lnTo>
                    <a:pt x="88" y="33"/>
                  </a:lnTo>
                  <a:lnTo>
                    <a:pt x="0" y="65"/>
                  </a:lnTo>
                  <a:cubicBezTo>
                    <a:pt x="14" y="46"/>
                    <a:pt x="14" y="20"/>
                    <a:pt x="0" y="0"/>
                  </a:cubicBezTo>
                  <a:lnTo>
                    <a:pt x="0" y="0"/>
                  </a:lnTo>
                  <a:close/>
                  <a:moveTo>
                    <a:pt x="0" y="0"/>
                  </a:moveTo>
                  <a:lnTo>
                    <a:pt x="0"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24" name="Freeform 120">
              <a:extLst>
                <a:ext uri="{FF2B5EF4-FFF2-40B4-BE49-F238E27FC236}">
                  <a16:creationId xmlns:a16="http://schemas.microsoft.com/office/drawing/2014/main" id="{EEADA5A6-FA3A-422D-A742-9606D59CB028}"/>
                </a:ext>
              </a:extLst>
            </p:cNvPr>
            <p:cNvSpPr>
              <a:spLocks/>
            </p:cNvSpPr>
            <p:nvPr/>
          </p:nvSpPr>
          <p:spPr bwMode="auto">
            <a:xfrm>
              <a:off x="1670" y="3818"/>
              <a:ext cx="95" cy="146"/>
            </a:xfrm>
            <a:custGeom>
              <a:avLst/>
              <a:gdLst>
                <a:gd name="T0" fmla="*/ 0 w 66"/>
                <a:gd name="T1" fmla="*/ 0 h 101"/>
                <a:gd name="T2" fmla="*/ 0 w 66"/>
                <a:gd name="T3" fmla="*/ 0 h 101"/>
                <a:gd name="T4" fmla="*/ 64 w 66"/>
                <a:gd name="T5" fmla="*/ 0 h 101"/>
                <a:gd name="T6" fmla="*/ 64 w 66"/>
                <a:gd name="T7" fmla="*/ 12 h 101"/>
                <a:gd name="T8" fmla="*/ 14 w 66"/>
                <a:gd name="T9" fmla="*/ 12 h 101"/>
                <a:gd name="T10" fmla="*/ 14 w 66"/>
                <a:gd name="T11" fmla="*/ 42 h 101"/>
                <a:gd name="T12" fmla="*/ 62 w 66"/>
                <a:gd name="T13" fmla="*/ 42 h 101"/>
                <a:gd name="T14" fmla="*/ 62 w 66"/>
                <a:gd name="T15" fmla="*/ 53 h 101"/>
                <a:gd name="T16" fmla="*/ 14 w 66"/>
                <a:gd name="T17" fmla="*/ 53 h 101"/>
                <a:gd name="T18" fmla="*/ 14 w 66"/>
                <a:gd name="T19" fmla="*/ 90 h 101"/>
                <a:gd name="T20" fmla="*/ 66 w 66"/>
                <a:gd name="T21" fmla="*/ 90 h 101"/>
                <a:gd name="T22" fmla="*/ 66 w 66"/>
                <a:gd name="T23" fmla="*/ 101 h 101"/>
                <a:gd name="T24" fmla="*/ 0 w 66"/>
                <a:gd name="T25" fmla="*/ 101 h 101"/>
                <a:gd name="T26" fmla="*/ 0 w 66"/>
                <a:gd name="T2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101">
                  <a:moveTo>
                    <a:pt x="0" y="0"/>
                  </a:moveTo>
                  <a:lnTo>
                    <a:pt x="0" y="0"/>
                  </a:lnTo>
                  <a:lnTo>
                    <a:pt x="64" y="0"/>
                  </a:lnTo>
                  <a:lnTo>
                    <a:pt x="64" y="12"/>
                  </a:lnTo>
                  <a:lnTo>
                    <a:pt x="14" y="12"/>
                  </a:lnTo>
                  <a:lnTo>
                    <a:pt x="14" y="42"/>
                  </a:lnTo>
                  <a:lnTo>
                    <a:pt x="62" y="42"/>
                  </a:lnTo>
                  <a:lnTo>
                    <a:pt x="62" y="53"/>
                  </a:lnTo>
                  <a:lnTo>
                    <a:pt x="14" y="53"/>
                  </a:lnTo>
                  <a:lnTo>
                    <a:pt x="14" y="90"/>
                  </a:lnTo>
                  <a:lnTo>
                    <a:pt x="66" y="90"/>
                  </a:lnTo>
                  <a:lnTo>
                    <a:pt x="66" y="101"/>
                  </a:lnTo>
                  <a:lnTo>
                    <a:pt x="0" y="101"/>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5" name="Freeform 121">
              <a:extLst>
                <a:ext uri="{FF2B5EF4-FFF2-40B4-BE49-F238E27FC236}">
                  <a16:creationId xmlns:a16="http://schemas.microsoft.com/office/drawing/2014/main" id="{680FD316-984C-4383-B922-E70B0F12D0E9}"/>
                </a:ext>
              </a:extLst>
            </p:cNvPr>
            <p:cNvSpPr>
              <a:spLocks noEditPoints="1"/>
            </p:cNvSpPr>
            <p:nvPr/>
          </p:nvSpPr>
          <p:spPr bwMode="auto">
            <a:xfrm>
              <a:off x="1789" y="3853"/>
              <a:ext cx="98" cy="153"/>
            </a:xfrm>
            <a:custGeom>
              <a:avLst/>
              <a:gdLst>
                <a:gd name="T0" fmla="*/ 55 w 68"/>
                <a:gd name="T1" fmla="*/ 38 h 106"/>
                <a:gd name="T2" fmla="*/ 55 w 68"/>
                <a:gd name="T3" fmla="*/ 38 h 106"/>
                <a:gd name="T4" fmla="*/ 50 w 68"/>
                <a:gd name="T5" fmla="*/ 17 h 106"/>
                <a:gd name="T6" fmla="*/ 34 w 68"/>
                <a:gd name="T7" fmla="*/ 10 h 106"/>
                <a:gd name="T8" fmla="*/ 18 w 68"/>
                <a:gd name="T9" fmla="*/ 17 h 106"/>
                <a:gd name="T10" fmla="*/ 13 w 68"/>
                <a:gd name="T11" fmla="*/ 38 h 106"/>
                <a:gd name="T12" fmla="*/ 18 w 68"/>
                <a:gd name="T13" fmla="*/ 59 h 106"/>
                <a:gd name="T14" fmla="*/ 34 w 68"/>
                <a:gd name="T15" fmla="*/ 67 h 106"/>
                <a:gd name="T16" fmla="*/ 50 w 68"/>
                <a:gd name="T17" fmla="*/ 59 h 106"/>
                <a:gd name="T18" fmla="*/ 55 w 68"/>
                <a:gd name="T19" fmla="*/ 38 h 106"/>
                <a:gd name="T20" fmla="*/ 55 w 68"/>
                <a:gd name="T21" fmla="*/ 38 h 106"/>
                <a:gd name="T22" fmla="*/ 68 w 68"/>
                <a:gd name="T23" fmla="*/ 68 h 106"/>
                <a:gd name="T24" fmla="*/ 68 w 68"/>
                <a:gd name="T25" fmla="*/ 68 h 106"/>
                <a:gd name="T26" fmla="*/ 59 w 68"/>
                <a:gd name="T27" fmla="*/ 97 h 106"/>
                <a:gd name="T28" fmla="*/ 33 w 68"/>
                <a:gd name="T29" fmla="*/ 106 h 106"/>
                <a:gd name="T30" fmla="*/ 20 w 68"/>
                <a:gd name="T31" fmla="*/ 105 h 106"/>
                <a:gd name="T32" fmla="*/ 9 w 68"/>
                <a:gd name="T33" fmla="*/ 102 h 106"/>
                <a:gd name="T34" fmla="*/ 9 w 68"/>
                <a:gd name="T35" fmla="*/ 90 h 106"/>
                <a:gd name="T36" fmla="*/ 20 w 68"/>
                <a:gd name="T37" fmla="*/ 95 h 106"/>
                <a:gd name="T38" fmla="*/ 31 w 68"/>
                <a:gd name="T39" fmla="*/ 96 h 106"/>
                <a:gd name="T40" fmla="*/ 49 w 68"/>
                <a:gd name="T41" fmla="*/ 90 h 106"/>
                <a:gd name="T42" fmla="*/ 55 w 68"/>
                <a:gd name="T43" fmla="*/ 70 h 106"/>
                <a:gd name="T44" fmla="*/ 55 w 68"/>
                <a:gd name="T45" fmla="*/ 64 h 106"/>
                <a:gd name="T46" fmla="*/ 45 w 68"/>
                <a:gd name="T47" fmla="*/ 74 h 106"/>
                <a:gd name="T48" fmla="*/ 31 w 68"/>
                <a:gd name="T49" fmla="*/ 77 h 106"/>
                <a:gd name="T50" fmla="*/ 8 w 68"/>
                <a:gd name="T51" fmla="*/ 67 h 106"/>
                <a:gd name="T52" fmla="*/ 0 w 68"/>
                <a:gd name="T53" fmla="*/ 38 h 106"/>
                <a:gd name="T54" fmla="*/ 8 w 68"/>
                <a:gd name="T55" fmla="*/ 10 h 106"/>
                <a:gd name="T56" fmla="*/ 31 w 68"/>
                <a:gd name="T57" fmla="*/ 0 h 106"/>
                <a:gd name="T58" fmla="*/ 45 w 68"/>
                <a:gd name="T59" fmla="*/ 3 h 106"/>
                <a:gd name="T60" fmla="*/ 55 w 68"/>
                <a:gd name="T61" fmla="*/ 13 h 106"/>
                <a:gd name="T62" fmla="*/ 55 w 68"/>
                <a:gd name="T63" fmla="*/ 1 h 106"/>
                <a:gd name="T64" fmla="*/ 68 w 68"/>
                <a:gd name="T65" fmla="*/ 1 h 106"/>
                <a:gd name="T66" fmla="*/ 68 w 68"/>
                <a:gd name="T67" fmla="*/ 6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 h="106">
                  <a:moveTo>
                    <a:pt x="55" y="38"/>
                  </a:moveTo>
                  <a:lnTo>
                    <a:pt x="55" y="38"/>
                  </a:lnTo>
                  <a:cubicBezTo>
                    <a:pt x="55" y="29"/>
                    <a:pt x="53" y="22"/>
                    <a:pt x="50" y="17"/>
                  </a:cubicBezTo>
                  <a:cubicBezTo>
                    <a:pt x="46" y="12"/>
                    <a:pt x="41" y="10"/>
                    <a:pt x="34" y="10"/>
                  </a:cubicBezTo>
                  <a:cubicBezTo>
                    <a:pt x="27" y="10"/>
                    <a:pt x="22" y="12"/>
                    <a:pt x="18" y="17"/>
                  </a:cubicBezTo>
                  <a:cubicBezTo>
                    <a:pt x="14" y="22"/>
                    <a:pt x="13" y="29"/>
                    <a:pt x="13" y="38"/>
                  </a:cubicBezTo>
                  <a:cubicBezTo>
                    <a:pt x="13" y="47"/>
                    <a:pt x="14" y="54"/>
                    <a:pt x="18" y="59"/>
                  </a:cubicBezTo>
                  <a:cubicBezTo>
                    <a:pt x="22" y="64"/>
                    <a:pt x="27" y="67"/>
                    <a:pt x="34" y="67"/>
                  </a:cubicBezTo>
                  <a:cubicBezTo>
                    <a:pt x="41" y="67"/>
                    <a:pt x="46" y="64"/>
                    <a:pt x="50" y="59"/>
                  </a:cubicBezTo>
                  <a:cubicBezTo>
                    <a:pt x="53" y="54"/>
                    <a:pt x="55" y="47"/>
                    <a:pt x="55" y="38"/>
                  </a:cubicBezTo>
                  <a:lnTo>
                    <a:pt x="55" y="38"/>
                  </a:lnTo>
                  <a:close/>
                  <a:moveTo>
                    <a:pt x="68" y="68"/>
                  </a:moveTo>
                  <a:lnTo>
                    <a:pt x="68" y="68"/>
                  </a:lnTo>
                  <a:cubicBezTo>
                    <a:pt x="68" y="81"/>
                    <a:pt x="65" y="91"/>
                    <a:pt x="59" y="97"/>
                  </a:cubicBezTo>
                  <a:cubicBezTo>
                    <a:pt x="53" y="103"/>
                    <a:pt x="44" y="106"/>
                    <a:pt x="33" y="106"/>
                  </a:cubicBezTo>
                  <a:cubicBezTo>
                    <a:pt x="28" y="106"/>
                    <a:pt x="24" y="106"/>
                    <a:pt x="20" y="105"/>
                  </a:cubicBezTo>
                  <a:cubicBezTo>
                    <a:pt x="16" y="105"/>
                    <a:pt x="13" y="104"/>
                    <a:pt x="9" y="102"/>
                  </a:cubicBezTo>
                  <a:lnTo>
                    <a:pt x="9" y="90"/>
                  </a:lnTo>
                  <a:cubicBezTo>
                    <a:pt x="13" y="92"/>
                    <a:pt x="16" y="94"/>
                    <a:pt x="20" y="95"/>
                  </a:cubicBezTo>
                  <a:cubicBezTo>
                    <a:pt x="23" y="95"/>
                    <a:pt x="27" y="96"/>
                    <a:pt x="31" y="96"/>
                  </a:cubicBezTo>
                  <a:cubicBezTo>
                    <a:pt x="39" y="96"/>
                    <a:pt x="45" y="94"/>
                    <a:pt x="49" y="90"/>
                  </a:cubicBezTo>
                  <a:cubicBezTo>
                    <a:pt x="53" y="85"/>
                    <a:pt x="55" y="79"/>
                    <a:pt x="55" y="70"/>
                  </a:cubicBezTo>
                  <a:lnTo>
                    <a:pt x="55" y="64"/>
                  </a:lnTo>
                  <a:cubicBezTo>
                    <a:pt x="53" y="68"/>
                    <a:pt x="49" y="72"/>
                    <a:pt x="45" y="74"/>
                  </a:cubicBezTo>
                  <a:cubicBezTo>
                    <a:pt x="41" y="76"/>
                    <a:pt x="36" y="77"/>
                    <a:pt x="31" y="77"/>
                  </a:cubicBezTo>
                  <a:cubicBezTo>
                    <a:pt x="21" y="77"/>
                    <a:pt x="14" y="74"/>
                    <a:pt x="8" y="67"/>
                  </a:cubicBezTo>
                  <a:cubicBezTo>
                    <a:pt x="3" y="60"/>
                    <a:pt x="0" y="50"/>
                    <a:pt x="0" y="38"/>
                  </a:cubicBezTo>
                  <a:cubicBezTo>
                    <a:pt x="0" y="27"/>
                    <a:pt x="3" y="17"/>
                    <a:pt x="8" y="10"/>
                  </a:cubicBezTo>
                  <a:cubicBezTo>
                    <a:pt x="14" y="3"/>
                    <a:pt x="21" y="0"/>
                    <a:pt x="31" y="0"/>
                  </a:cubicBezTo>
                  <a:cubicBezTo>
                    <a:pt x="36" y="0"/>
                    <a:pt x="41" y="1"/>
                    <a:pt x="45" y="3"/>
                  </a:cubicBezTo>
                  <a:cubicBezTo>
                    <a:pt x="49" y="5"/>
                    <a:pt x="53" y="8"/>
                    <a:pt x="55" y="13"/>
                  </a:cubicBezTo>
                  <a:lnTo>
                    <a:pt x="55" y="1"/>
                  </a:lnTo>
                  <a:lnTo>
                    <a:pt x="68" y="1"/>
                  </a:lnTo>
                  <a:lnTo>
                    <a:pt x="68" y="68"/>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6" name="Freeform 122">
              <a:extLst>
                <a:ext uri="{FF2B5EF4-FFF2-40B4-BE49-F238E27FC236}">
                  <a16:creationId xmlns:a16="http://schemas.microsoft.com/office/drawing/2014/main" id="{6EB65293-55EF-40B1-8B22-24D44BC8C0AD}"/>
                </a:ext>
              </a:extLst>
            </p:cNvPr>
            <p:cNvSpPr>
              <a:spLocks/>
            </p:cNvSpPr>
            <p:nvPr/>
          </p:nvSpPr>
          <p:spPr bwMode="auto">
            <a:xfrm>
              <a:off x="1922" y="3853"/>
              <a:ext cx="65" cy="111"/>
            </a:xfrm>
            <a:custGeom>
              <a:avLst/>
              <a:gdLst>
                <a:gd name="T0" fmla="*/ 45 w 45"/>
                <a:gd name="T1" fmla="*/ 13 h 77"/>
                <a:gd name="T2" fmla="*/ 45 w 45"/>
                <a:gd name="T3" fmla="*/ 13 h 77"/>
                <a:gd name="T4" fmla="*/ 40 w 45"/>
                <a:gd name="T5" fmla="*/ 11 h 77"/>
                <a:gd name="T6" fmla="*/ 35 w 45"/>
                <a:gd name="T7" fmla="*/ 11 h 77"/>
                <a:gd name="T8" fmla="*/ 19 w 45"/>
                <a:gd name="T9" fmla="*/ 18 h 77"/>
                <a:gd name="T10" fmla="*/ 13 w 45"/>
                <a:gd name="T11" fmla="*/ 37 h 77"/>
                <a:gd name="T12" fmla="*/ 13 w 45"/>
                <a:gd name="T13" fmla="*/ 77 h 77"/>
                <a:gd name="T14" fmla="*/ 0 w 45"/>
                <a:gd name="T15" fmla="*/ 77 h 77"/>
                <a:gd name="T16" fmla="*/ 0 w 45"/>
                <a:gd name="T17" fmla="*/ 1 h 77"/>
                <a:gd name="T18" fmla="*/ 13 w 45"/>
                <a:gd name="T19" fmla="*/ 1 h 77"/>
                <a:gd name="T20" fmla="*/ 13 w 45"/>
                <a:gd name="T21" fmla="*/ 13 h 77"/>
                <a:gd name="T22" fmla="*/ 23 w 45"/>
                <a:gd name="T23" fmla="*/ 3 h 77"/>
                <a:gd name="T24" fmla="*/ 39 w 45"/>
                <a:gd name="T25" fmla="*/ 0 h 77"/>
                <a:gd name="T26" fmla="*/ 41 w 45"/>
                <a:gd name="T27" fmla="*/ 0 h 77"/>
                <a:gd name="T28" fmla="*/ 45 w 45"/>
                <a:gd name="T29" fmla="*/ 0 h 77"/>
                <a:gd name="T30" fmla="*/ 45 w 45"/>
                <a:gd name="T31" fmla="*/ 1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7">
                  <a:moveTo>
                    <a:pt x="45" y="13"/>
                  </a:moveTo>
                  <a:lnTo>
                    <a:pt x="45" y="13"/>
                  </a:lnTo>
                  <a:cubicBezTo>
                    <a:pt x="44" y="12"/>
                    <a:pt x="42" y="12"/>
                    <a:pt x="40" y="11"/>
                  </a:cubicBezTo>
                  <a:cubicBezTo>
                    <a:pt x="39" y="11"/>
                    <a:pt x="37" y="11"/>
                    <a:pt x="35" y="11"/>
                  </a:cubicBezTo>
                  <a:cubicBezTo>
                    <a:pt x="28" y="11"/>
                    <a:pt x="22" y="13"/>
                    <a:pt x="19" y="18"/>
                  </a:cubicBezTo>
                  <a:cubicBezTo>
                    <a:pt x="15" y="22"/>
                    <a:pt x="13" y="29"/>
                    <a:pt x="13" y="37"/>
                  </a:cubicBezTo>
                  <a:lnTo>
                    <a:pt x="13" y="77"/>
                  </a:lnTo>
                  <a:lnTo>
                    <a:pt x="0" y="77"/>
                  </a:lnTo>
                  <a:lnTo>
                    <a:pt x="0" y="1"/>
                  </a:lnTo>
                  <a:lnTo>
                    <a:pt x="13" y="1"/>
                  </a:lnTo>
                  <a:lnTo>
                    <a:pt x="13" y="13"/>
                  </a:lnTo>
                  <a:cubicBezTo>
                    <a:pt x="16" y="9"/>
                    <a:pt x="19" y="5"/>
                    <a:pt x="23" y="3"/>
                  </a:cubicBezTo>
                  <a:cubicBezTo>
                    <a:pt x="27" y="1"/>
                    <a:pt x="33" y="0"/>
                    <a:pt x="39" y="0"/>
                  </a:cubicBezTo>
                  <a:cubicBezTo>
                    <a:pt x="39" y="0"/>
                    <a:pt x="40" y="0"/>
                    <a:pt x="41" y="0"/>
                  </a:cubicBezTo>
                  <a:cubicBezTo>
                    <a:pt x="42" y="0"/>
                    <a:pt x="44" y="0"/>
                    <a:pt x="45" y="0"/>
                  </a:cubicBezTo>
                  <a:lnTo>
                    <a:pt x="45"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7" name="Freeform 123">
              <a:extLst>
                <a:ext uri="{FF2B5EF4-FFF2-40B4-BE49-F238E27FC236}">
                  <a16:creationId xmlns:a16="http://schemas.microsoft.com/office/drawing/2014/main" id="{39BF827B-EA62-4E76-AA44-931958618244}"/>
                </a:ext>
              </a:extLst>
            </p:cNvPr>
            <p:cNvSpPr>
              <a:spLocks noEditPoints="1"/>
            </p:cNvSpPr>
            <p:nvPr/>
          </p:nvSpPr>
          <p:spPr bwMode="auto">
            <a:xfrm>
              <a:off x="1994" y="3853"/>
              <a:ext cx="102" cy="114"/>
            </a:xfrm>
            <a:custGeom>
              <a:avLst/>
              <a:gdLst>
                <a:gd name="T0" fmla="*/ 71 w 71"/>
                <a:gd name="T1" fmla="*/ 36 h 79"/>
                <a:gd name="T2" fmla="*/ 71 w 71"/>
                <a:gd name="T3" fmla="*/ 36 h 79"/>
                <a:gd name="T4" fmla="*/ 71 w 71"/>
                <a:gd name="T5" fmla="*/ 42 h 79"/>
                <a:gd name="T6" fmla="*/ 13 w 71"/>
                <a:gd name="T7" fmla="*/ 42 h 79"/>
                <a:gd name="T8" fmla="*/ 21 w 71"/>
                <a:gd name="T9" fmla="*/ 62 h 79"/>
                <a:gd name="T10" fmla="*/ 40 w 71"/>
                <a:gd name="T11" fmla="*/ 69 h 79"/>
                <a:gd name="T12" fmla="*/ 54 w 71"/>
                <a:gd name="T13" fmla="*/ 67 h 79"/>
                <a:gd name="T14" fmla="*/ 68 w 71"/>
                <a:gd name="T15" fmla="*/ 62 h 79"/>
                <a:gd name="T16" fmla="*/ 68 w 71"/>
                <a:gd name="T17" fmla="*/ 74 h 79"/>
                <a:gd name="T18" fmla="*/ 54 w 71"/>
                <a:gd name="T19" fmla="*/ 78 h 79"/>
                <a:gd name="T20" fmla="*/ 40 w 71"/>
                <a:gd name="T21" fmla="*/ 79 h 79"/>
                <a:gd name="T22" fmla="*/ 11 w 71"/>
                <a:gd name="T23" fmla="*/ 69 h 79"/>
                <a:gd name="T24" fmla="*/ 0 w 71"/>
                <a:gd name="T25" fmla="*/ 40 h 79"/>
                <a:gd name="T26" fmla="*/ 10 w 71"/>
                <a:gd name="T27" fmla="*/ 11 h 79"/>
                <a:gd name="T28" fmla="*/ 37 w 71"/>
                <a:gd name="T29" fmla="*/ 0 h 79"/>
                <a:gd name="T30" fmla="*/ 62 w 71"/>
                <a:gd name="T31" fmla="*/ 9 h 79"/>
                <a:gd name="T32" fmla="*/ 71 w 71"/>
                <a:gd name="T33" fmla="*/ 36 h 79"/>
                <a:gd name="T34" fmla="*/ 71 w 71"/>
                <a:gd name="T35" fmla="*/ 36 h 79"/>
                <a:gd name="T36" fmla="*/ 58 w 71"/>
                <a:gd name="T37" fmla="*/ 33 h 79"/>
                <a:gd name="T38" fmla="*/ 58 w 71"/>
                <a:gd name="T39" fmla="*/ 33 h 79"/>
                <a:gd name="T40" fmla="*/ 52 w 71"/>
                <a:gd name="T41" fmla="*/ 16 h 79"/>
                <a:gd name="T42" fmla="*/ 38 w 71"/>
                <a:gd name="T43" fmla="*/ 10 h 79"/>
                <a:gd name="T44" fmla="*/ 21 w 71"/>
                <a:gd name="T45" fmla="*/ 16 h 79"/>
                <a:gd name="T46" fmla="*/ 14 w 71"/>
                <a:gd name="T47" fmla="*/ 33 h 79"/>
                <a:gd name="T48" fmla="*/ 58 w 71"/>
                <a:gd name="T49" fmla="*/ 3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79">
                  <a:moveTo>
                    <a:pt x="71" y="36"/>
                  </a:moveTo>
                  <a:lnTo>
                    <a:pt x="71" y="36"/>
                  </a:lnTo>
                  <a:lnTo>
                    <a:pt x="71" y="42"/>
                  </a:lnTo>
                  <a:lnTo>
                    <a:pt x="13" y="42"/>
                  </a:lnTo>
                  <a:cubicBezTo>
                    <a:pt x="14" y="51"/>
                    <a:pt x="16" y="58"/>
                    <a:pt x="21" y="62"/>
                  </a:cubicBezTo>
                  <a:cubicBezTo>
                    <a:pt x="26" y="67"/>
                    <a:pt x="32" y="69"/>
                    <a:pt x="40" y="69"/>
                  </a:cubicBezTo>
                  <a:cubicBezTo>
                    <a:pt x="45" y="69"/>
                    <a:pt x="50" y="68"/>
                    <a:pt x="54" y="67"/>
                  </a:cubicBezTo>
                  <a:cubicBezTo>
                    <a:pt x="59" y="66"/>
                    <a:pt x="63" y="64"/>
                    <a:pt x="68" y="62"/>
                  </a:cubicBezTo>
                  <a:lnTo>
                    <a:pt x="68" y="74"/>
                  </a:lnTo>
                  <a:cubicBezTo>
                    <a:pt x="63" y="75"/>
                    <a:pt x="59" y="77"/>
                    <a:pt x="54" y="78"/>
                  </a:cubicBezTo>
                  <a:cubicBezTo>
                    <a:pt x="49" y="79"/>
                    <a:pt x="44" y="79"/>
                    <a:pt x="40" y="79"/>
                  </a:cubicBezTo>
                  <a:cubicBezTo>
                    <a:pt x="27" y="79"/>
                    <a:pt x="18" y="76"/>
                    <a:pt x="11" y="69"/>
                  </a:cubicBezTo>
                  <a:cubicBezTo>
                    <a:pt x="4" y="62"/>
                    <a:pt x="0" y="52"/>
                    <a:pt x="0" y="40"/>
                  </a:cubicBezTo>
                  <a:cubicBezTo>
                    <a:pt x="0" y="28"/>
                    <a:pt x="4" y="18"/>
                    <a:pt x="10" y="11"/>
                  </a:cubicBezTo>
                  <a:cubicBezTo>
                    <a:pt x="17" y="3"/>
                    <a:pt x="26" y="0"/>
                    <a:pt x="37" y="0"/>
                  </a:cubicBezTo>
                  <a:cubicBezTo>
                    <a:pt x="48" y="0"/>
                    <a:pt x="56" y="3"/>
                    <a:pt x="62" y="9"/>
                  </a:cubicBezTo>
                  <a:cubicBezTo>
                    <a:pt x="68" y="16"/>
                    <a:pt x="71" y="25"/>
                    <a:pt x="71" y="36"/>
                  </a:cubicBezTo>
                  <a:lnTo>
                    <a:pt x="71" y="36"/>
                  </a:lnTo>
                  <a:close/>
                  <a:moveTo>
                    <a:pt x="58" y="33"/>
                  </a:moveTo>
                  <a:lnTo>
                    <a:pt x="58" y="33"/>
                  </a:lnTo>
                  <a:cubicBezTo>
                    <a:pt x="58" y="26"/>
                    <a:pt x="56" y="20"/>
                    <a:pt x="52" y="16"/>
                  </a:cubicBezTo>
                  <a:cubicBezTo>
                    <a:pt x="49" y="12"/>
                    <a:pt x="44" y="10"/>
                    <a:pt x="38" y="10"/>
                  </a:cubicBezTo>
                  <a:cubicBezTo>
                    <a:pt x="31" y="10"/>
                    <a:pt x="25" y="12"/>
                    <a:pt x="21" y="16"/>
                  </a:cubicBezTo>
                  <a:cubicBezTo>
                    <a:pt x="17" y="20"/>
                    <a:pt x="14" y="26"/>
                    <a:pt x="14"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8" name="Freeform 124">
              <a:extLst>
                <a:ext uri="{FF2B5EF4-FFF2-40B4-BE49-F238E27FC236}">
                  <a16:creationId xmlns:a16="http://schemas.microsoft.com/office/drawing/2014/main" id="{5594EE90-C476-442C-B754-9CB7AD935F25}"/>
                </a:ext>
              </a:extLst>
            </p:cNvPr>
            <p:cNvSpPr>
              <a:spLocks/>
            </p:cNvSpPr>
            <p:nvPr/>
          </p:nvSpPr>
          <p:spPr bwMode="auto">
            <a:xfrm>
              <a:off x="2118" y="3853"/>
              <a:ext cx="83" cy="114"/>
            </a:xfrm>
            <a:custGeom>
              <a:avLst/>
              <a:gdLst>
                <a:gd name="T0" fmla="*/ 54 w 58"/>
                <a:gd name="T1" fmla="*/ 4 h 79"/>
                <a:gd name="T2" fmla="*/ 54 w 58"/>
                <a:gd name="T3" fmla="*/ 4 h 79"/>
                <a:gd name="T4" fmla="*/ 54 w 58"/>
                <a:gd name="T5" fmla="*/ 15 h 79"/>
                <a:gd name="T6" fmla="*/ 43 w 58"/>
                <a:gd name="T7" fmla="*/ 11 h 79"/>
                <a:gd name="T8" fmla="*/ 31 w 58"/>
                <a:gd name="T9" fmla="*/ 10 h 79"/>
                <a:gd name="T10" fmla="*/ 17 w 58"/>
                <a:gd name="T11" fmla="*/ 13 h 79"/>
                <a:gd name="T12" fmla="*/ 13 w 58"/>
                <a:gd name="T13" fmla="*/ 21 h 79"/>
                <a:gd name="T14" fmla="*/ 16 w 58"/>
                <a:gd name="T15" fmla="*/ 28 h 79"/>
                <a:gd name="T16" fmla="*/ 29 w 58"/>
                <a:gd name="T17" fmla="*/ 33 h 79"/>
                <a:gd name="T18" fmla="*/ 34 w 58"/>
                <a:gd name="T19" fmla="*/ 34 h 79"/>
                <a:gd name="T20" fmla="*/ 53 w 58"/>
                <a:gd name="T21" fmla="*/ 42 h 79"/>
                <a:gd name="T22" fmla="*/ 58 w 58"/>
                <a:gd name="T23" fmla="*/ 56 h 79"/>
                <a:gd name="T24" fmla="*/ 50 w 58"/>
                <a:gd name="T25" fmla="*/ 73 h 79"/>
                <a:gd name="T26" fmla="*/ 27 w 58"/>
                <a:gd name="T27" fmla="*/ 79 h 79"/>
                <a:gd name="T28" fmla="*/ 14 w 58"/>
                <a:gd name="T29" fmla="*/ 78 h 79"/>
                <a:gd name="T30" fmla="*/ 0 w 58"/>
                <a:gd name="T31" fmla="*/ 75 h 79"/>
                <a:gd name="T32" fmla="*/ 0 w 58"/>
                <a:gd name="T33" fmla="*/ 62 h 79"/>
                <a:gd name="T34" fmla="*/ 14 w 58"/>
                <a:gd name="T35" fmla="*/ 67 h 79"/>
                <a:gd name="T36" fmla="*/ 27 w 58"/>
                <a:gd name="T37" fmla="*/ 69 h 79"/>
                <a:gd name="T38" fmla="*/ 41 w 58"/>
                <a:gd name="T39" fmla="*/ 66 h 79"/>
                <a:gd name="T40" fmla="*/ 45 w 58"/>
                <a:gd name="T41" fmla="*/ 57 h 79"/>
                <a:gd name="T42" fmla="*/ 42 w 58"/>
                <a:gd name="T43" fmla="*/ 50 h 79"/>
                <a:gd name="T44" fmla="*/ 27 w 58"/>
                <a:gd name="T45" fmla="*/ 44 h 79"/>
                <a:gd name="T46" fmla="*/ 23 w 58"/>
                <a:gd name="T47" fmla="*/ 43 h 79"/>
                <a:gd name="T48" fmla="*/ 6 w 58"/>
                <a:gd name="T49" fmla="*/ 36 h 79"/>
                <a:gd name="T50" fmla="*/ 1 w 58"/>
                <a:gd name="T51" fmla="*/ 22 h 79"/>
                <a:gd name="T52" fmla="*/ 8 w 58"/>
                <a:gd name="T53" fmla="*/ 5 h 79"/>
                <a:gd name="T54" fmla="*/ 30 w 58"/>
                <a:gd name="T55" fmla="*/ 0 h 79"/>
                <a:gd name="T56" fmla="*/ 43 w 58"/>
                <a:gd name="T57" fmla="*/ 1 h 79"/>
                <a:gd name="T58" fmla="*/ 54 w 58"/>
                <a:gd name="T59" fmla="*/ 4 h 79"/>
                <a:gd name="T60" fmla="*/ 54 w 58"/>
                <a:gd name="T61"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79">
                  <a:moveTo>
                    <a:pt x="54" y="4"/>
                  </a:moveTo>
                  <a:lnTo>
                    <a:pt x="54" y="4"/>
                  </a:lnTo>
                  <a:lnTo>
                    <a:pt x="54" y="15"/>
                  </a:lnTo>
                  <a:cubicBezTo>
                    <a:pt x="51" y="14"/>
                    <a:pt x="47" y="12"/>
                    <a:pt x="43" y="11"/>
                  </a:cubicBezTo>
                  <a:cubicBezTo>
                    <a:pt x="39" y="10"/>
                    <a:pt x="35" y="10"/>
                    <a:pt x="31" y="10"/>
                  </a:cubicBezTo>
                  <a:cubicBezTo>
                    <a:pt x="25" y="10"/>
                    <a:pt x="21" y="11"/>
                    <a:pt x="17" y="13"/>
                  </a:cubicBezTo>
                  <a:cubicBezTo>
                    <a:pt x="14" y="15"/>
                    <a:pt x="13" y="18"/>
                    <a:pt x="13" y="21"/>
                  </a:cubicBezTo>
                  <a:cubicBezTo>
                    <a:pt x="13" y="24"/>
                    <a:pt x="14" y="27"/>
                    <a:pt x="16" y="28"/>
                  </a:cubicBezTo>
                  <a:cubicBezTo>
                    <a:pt x="18" y="30"/>
                    <a:pt x="23" y="31"/>
                    <a:pt x="29" y="33"/>
                  </a:cubicBezTo>
                  <a:lnTo>
                    <a:pt x="34" y="34"/>
                  </a:lnTo>
                  <a:cubicBezTo>
                    <a:pt x="43" y="36"/>
                    <a:pt x="49" y="38"/>
                    <a:pt x="53" y="42"/>
                  </a:cubicBezTo>
                  <a:cubicBezTo>
                    <a:pt x="56" y="45"/>
                    <a:pt x="58" y="50"/>
                    <a:pt x="58" y="56"/>
                  </a:cubicBezTo>
                  <a:cubicBezTo>
                    <a:pt x="58" y="63"/>
                    <a:pt x="55" y="69"/>
                    <a:pt x="50" y="73"/>
                  </a:cubicBezTo>
                  <a:cubicBezTo>
                    <a:pt x="44" y="77"/>
                    <a:pt x="37" y="79"/>
                    <a:pt x="27" y="79"/>
                  </a:cubicBezTo>
                  <a:cubicBezTo>
                    <a:pt x="23" y="79"/>
                    <a:pt x="19" y="79"/>
                    <a:pt x="14" y="78"/>
                  </a:cubicBezTo>
                  <a:cubicBezTo>
                    <a:pt x="10" y="77"/>
                    <a:pt x="5" y="76"/>
                    <a:pt x="0" y="75"/>
                  </a:cubicBezTo>
                  <a:lnTo>
                    <a:pt x="0" y="62"/>
                  </a:lnTo>
                  <a:cubicBezTo>
                    <a:pt x="5" y="64"/>
                    <a:pt x="9" y="66"/>
                    <a:pt x="14" y="67"/>
                  </a:cubicBezTo>
                  <a:cubicBezTo>
                    <a:pt x="18" y="68"/>
                    <a:pt x="23" y="69"/>
                    <a:pt x="27" y="69"/>
                  </a:cubicBezTo>
                  <a:cubicBezTo>
                    <a:pt x="33" y="69"/>
                    <a:pt x="38" y="68"/>
                    <a:pt x="41" y="66"/>
                  </a:cubicBezTo>
                  <a:cubicBezTo>
                    <a:pt x="44" y="64"/>
                    <a:pt x="45" y="61"/>
                    <a:pt x="45" y="57"/>
                  </a:cubicBezTo>
                  <a:cubicBezTo>
                    <a:pt x="45" y="54"/>
                    <a:pt x="44" y="51"/>
                    <a:pt x="42" y="50"/>
                  </a:cubicBezTo>
                  <a:cubicBezTo>
                    <a:pt x="40" y="48"/>
                    <a:pt x="35" y="46"/>
                    <a:pt x="27" y="44"/>
                  </a:cubicBezTo>
                  <a:lnTo>
                    <a:pt x="23" y="43"/>
                  </a:lnTo>
                  <a:cubicBezTo>
                    <a:pt x="15" y="42"/>
                    <a:pt x="9" y="39"/>
                    <a:pt x="6" y="36"/>
                  </a:cubicBezTo>
                  <a:cubicBezTo>
                    <a:pt x="2" y="32"/>
                    <a:pt x="1" y="28"/>
                    <a:pt x="1" y="22"/>
                  </a:cubicBezTo>
                  <a:cubicBezTo>
                    <a:pt x="1" y="15"/>
                    <a:pt x="3" y="9"/>
                    <a:pt x="8" y="5"/>
                  </a:cubicBezTo>
                  <a:cubicBezTo>
                    <a:pt x="13" y="1"/>
                    <a:pt x="21" y="0"/>
                    <a:pt x="30" y="0"/>
                  </a:cubicBezTo>
                  <a:cubicBezTo>
                    <a:pt x="35"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29" name="Freeform 125">
              <a:extLst>
                <a:ext uri="{FF2B5EF4-FFF2-40B4-BE49-F238E27FC236}">
                  <a16:creationId xmlns:a16="http://schemas.microsoft.com/office/drawing/2014/main" id="{354411EE-14FB-4D61-85CF-403A36E5A45A}"/>
                </a:ext>
              </a:extLst>
            </p:cNvPr>
            <p:cNvSpPr>
              <a:spLocks/>
            </p:cNvSpPr>
            <p:nvPr/>
          </p:nvSpPr>
          <p:spPr bwMode="auto">
            <a:xfrm>
              <a:off x="2222" y="3853"/>
              <a:ext cx="83" cy="114"/>
            </a:xfrm>
            <a:custGeom>
              <a:avLst/>
              <a:gdLst>
                <a:gd name="T0" fmla="*/ 54 w 58"/>
                <a:gd name="T1" fmla="*/ 4 h 79"/>
                <a:gd name="T2" fmla="*/ 54 w 58"/>
                <a:gd name="T3" fmla="*/ 4 h 79"/>
                <a:gd name="T4" fmla="*/ 54 w 58"/>
                <a:gd name="T5" fmla="*/ 15 h 79"/>
                <a:gd name="T6" fmla="*/ 43 w 58"/>
                <a:gd name="T7" fmla="*/ 11 h 79"/>
                <a:gd name="T8" fmla="*/ 31 w 58"/>
                <a:gd name="T9" fmla="*/ 10 h 79"/>
                <a:gd name="T10" fmla="*/ 17 w 58"/>
                <a:gd name="T11" fmla="*/ 13 h 79"/>
                <a:gd name="T12" fmla="*/ 13 w 58"/>
                <a:gd name="T13" fmla="*/ 21 h 79"/>
                <a:gd name="T14" fmla="*/ 16 w 58"/>
                <a:gd name="T15" fmla="*/ 28 h 79"/>
                <a:gd name="T16" fmla="*/ 29 w 58"/>
                <a:gd name="T17" fmla="*/ 33 h 79"/>
                <a:gd name="T18" fmla="*/ 34 w 58"/>
                <a:gd name="T19" fmla="*/ 34 h 79"/>
                <a:gd name="T20" fmla="*/ 52 w 58"/>
                <a:gd name="T21" fmla="*/ 42 h 79"/>
                <a:gd name="T22" fmla="*/ 58 w 58"/>
                <a:gd name="T23" fmla="*/ 56 h 79"/>
                <a:gd name="T24" fmla="*/ 50 w 58"/>
                <a:gd name="T25" fmla="*/ 73 h 79"/>
                <a:gd name="T26" fmla="*/ 27 w 58"/>
                <a:gd name="T27" fmla="*/ 79 h 79"/>
                <a:gd name="T28" fmla="*/ 14 w 58"/>
                <a:gd name="T29" fmla="*/ 78 h 79"/>
                <a:gd name="T30" fmla="*/ 0 w 58"/>
                <a:gd name="T31" fmla="*/ 75 h 79"/>
                <a:gd name="T32" fmla="*/ 0 w 58"/>
                <a:gd name="T33" fmla="*/ 62 h 79"/>
                <a:gd name="T34" fmla="*/ 14 w 58"/>
                <a:gd name="T35" fmla="*/ 67 h 79"/>
                <a:gd name="T36" fmla="*/ 27 w 58"/>
                <a:gd name="T37" fmla="*/ 69 h 79"/>
                <a:gd name="T38" fmla="*/ 40 w 58"/>
                <a:gd name="T39" fmla="*/ 66 h 79"/>
                <a:gd name="T40" fmla="*/ 45 w 58"/>
                <a:gd name="T41" fmla="*/ 57 h 79"/>
                <a:gd name="T42" fmla="*/ 42 w 58"/>
                <a:gd name="T43" fmla="*/ 50 h 79"/>
                <a:gd name="T44" fmla="*/ 27 w 58"/>
                <a:gd name="T45" fmla="*/ 44 h 79"/>
                <a:gd name="T46" fmla="*/ 22 w 58"/>
                <a:gd name="T47" fmla="*/ 43 h 79"/>
                <a:gd name="T48" fmla="*/ 6 w 58"/>
                <a:gd name="T49" fmla="*/ 36 h 79"/>
                <a:gd name="T50" fmla="*/ 1 w 58"/>
                <a:gd name="T51" fmla="*/ 22 h 79"/>
                <a:gd name="T52" fmla="*/ 8 w 58"/>
                <a:gd name="T53" fmla="*/ 5 h 79"/>
                <a:gd name="T54" fmla="*/ 30 w 58"/>
                <a:gd name="T55" fmla="*/ 0 h 79"/>
                <a:gd name="T56" fmla="*/ 43 w 58"/>
                <a:gd name="T57" fmla="*/ 1 h 79"/>
                <a:gd name="T58" fmla="*/ 54 w 58"/>
                <a:gd name="T59" fmla="*/ 4 h 79"/>
                <a:gd name="T60" fmla="*/ 54 w 58"/>
                <a:gd name="T61"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79">
                  <a:moveTo>
                    <a:pt x="54" y="4"/>
                  </a:moveTo>
                  <a:lnTo>
                    <a:pt x="54" y="4"/>
                  </a:lnTo>
                  <a:lnTo>
                    <a:pt x="54" y="15"/>
                  </a:lnTo>
                  <a:cubicBezTo>
                    <a:pt x="50" y="14"/>
                    <a:pt x="47" y="12"/>
                    <a:pt x="43" y="11"/>
                  </a:cubicBezTo>
                  <a:cubicBezTo>
                    <a:pt x="39" y="10"/>
                    <a:pt x="35" y="10"/>
                    <a:pt x="31" y="10"/>
                  </a:cubicBezTo>
                  <a:cubicBezTo>
                    <a:pt x="25" y="10"/>
                    <a:pt x="20" y="11"/>
                    <a:pt x="17" y="13"/>
                  </a:cubicBezTo>
                  <a:cubicBezTo>
                    <a:pt x="14" y="15"/>
                    <a:pt x="13" y="18"/>
                    <a:pt x="13" y="21"/>
                  </a:cubicBezTo>
                  <a:cubicBezTo>
                    <a:pt x="13" y="24"/>
                    <a:pt x="14" y="27"/>
                    <a:pt x="16" y="28"/>
                  </a:cubicBezTo>
                  <a:cubicBezTo>
                    <a:pt x="18" y="30"/>
                    <a:pt x="23" y="31"/>
                    <a:pt x="29" y="33"/>
                  </a:cubicBezTo>
                  <a:lnTo>
                    <a:pt x="34" y="34"/>
                  </a:lnTo>
                  <a:cubicBezTo>
                    <a:pt x="42" y="36"/>
                    <a:pt x="49" y="38"/>
                    <a:pt x="52" y="42"/>
                  </a:cubicBezTo>
                  <a:cubicBezTo>
                    <a:pt x="56" y="45"/>
                    <a:pt x="58" y="50"/>
                    <a:pt x="58" y="56"/>
                  </a:cubicBezTo>
                  <a:cubicBezTo>
                    <a:pt x="58" y="63"/>
                    <a:pt x="55" y="69"/>
                    <a:pt x="50" y="73"/>
                  </a:cubicBezTo>
                  <a:cubicBezTo>
                    <a:pt x="44" y="77"/>
                    <a:pt x="36" y="79"/>
                    <a:pt x="27" y="79"/>
                  </a:cubicBezTo>
                  <a:cubicBezTo>
                    <a:pt x="23" y="79"/>
                    <a:pt x="18" y="79"/>
                    <a:pt x="14" y="78"/>
                  </a:cubicBezTo>
                  <a:cubicBezTo>
                    <a:pt x="9" y="77"/>
                    <a:pt x="5" y="76"/>
                    <a:pt x="0" y="75"/>
                  </a:cubicBezTo>
                  <a:lnTo>
                    <a:pt x="0" y="62"/>
                  </a:lnTo>
                  <a:cubicBezTo>
                    <a:pt x="5" y="64"/>
                    <a:pt x="9" y="66"/>
                    <a:pt x="14" y="67"/>
                  </a:cubicBezTo>
                  <a:cubicBezTo>
                    <a:pt x="18" y="68"/>
                    <a:pt x="23" y="69"/>
                    <a:pt x="27" y="69"/>
                  </a:cubicBezTo>
                  <a:cubicBezTo>
                    <a:pt x="33" y="69"/>
                    <a:pt x="37" y="68"/>
                    <a:pt x="40" y="66"/>
                  </a:cubicBezTo>
                  <a:cubicBezTo>
                    <a:pt x="44" y="64"/>
                    <a:pt x="45" y="61"/>
                    <a:pt x="45" y="57"/>
                  </a:cubicBezTo>
                  <a:cubicBezTo>
                    <a:pt x="45" y="54"/>
                    <a:pt x="44" y="51"/>
                    <a:pt x="42" y="50"/>
                  </a:cubicBezTo>
                  <a:cubicBezTo>
                    <a:pt x="40" y="48"/>
                    <a:pt x="35" y="46"/>
                    <a:pt x="27" y="44"/>
                  </a:cubicBezTo>
                  <a:lnTo>
                    <a:pt x="22" y="43"/>
                  </a:lnTo>
                  <a:cubicBezTo>
                    <a:pt x="15" y="42"/>
                    <a:pt x="9" y="39"/>
                    <a:pt x="6" y="36"/>
                  </a:cubicBezTo>
                  <a:cubicBezTo>
                    <a:pt x="2" y="32"/>
                    <a:pt x="1" y="28"/>
                    <a:pt x="1" y="22"/>
                  </a:cubicBezTo>
                  <a:cubicBezTo>
                    <a:pt x="1" y="15"/>
                    <a:pt x="3" y="9"/>
                    <a:pt x="8" y="5"/>
                  </a:cubicBezTo>
                  <a:cubicBezTo>
                    <a:pt x="13" y="1"/>
                    <a:pt x="20" y="0"/>
                    <a:pt x="30" y="0"/>
                  </a:cubicBezTo>
                  <a:cubicBezTo>
                    <a:pt x="34"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0" name="Freeform 126">
              <a:extLst>
                <a:ext uri="{FF2B5EF4-FFF2-40B4-BE49-F238E27FC236}">
                  <a16:creationId xmlns:a16="http://schemas.microsoft.com/office/drawing/2014/main" id="{5FF9C101-6B7B-4313-BFF9-85E6077C26B3}"/>
                </a:ext>
              </a:extLst>
            </p:cNvPr>
            <p:cNvSpPr>
              <a:spLocks noEditPoints="1"/>
            </p:cNvSpPr>
            <p:nvPr/>
          </p:nvSpPr>
          <p:spPr bwMode="auto">
            <a:xfrm>
              <a:off x="2399" y="3818"/>
              <a:ext cx="94" cy="146"/>
            </a:xfrm>
            <a:custGeom>
              <a:avLst/>
              <a:gdLst>
                <a:gd name="T0" fmla="*/ 14 w 66"/>
                <a:gd name="T1" fmla="*/ 11 h 101"/>
                <a:gd name="T2" fmla="*/ 14 w 66"/>
                <a:gd name="T3" fmla="*/ 11 h 101"/>
                <a:gd name="T4" fmla="*/ 14 w 66"/>
                <a:gd name="T5" fmla="*/ 49 h 101"/>
                <a:gd name="T6" fmla="*/ 31 w 66"/>
                <a:gd name="T7" fmla="*/ 49 h 101"/>
                <a:gd name="T8" fmla="*/ 46 w 66"/>
                <a:gd name="T9" fmla="*/ 44 h 101"/>
                <a:gd name="T10" fmla="*/ 51 w 66"/>
                <a:gd name="T11" fmla="*/ 30 h 101"/>
                <a:gd name="T12" fmla="*/ 46 w 66"/>
                <a:gd name="T13" fmla="*/ 16 h 101"/>
                <a:gd name="T14" fmla="*/ 31 w 66"/>
                <a:gd name="T15" fmla="*/ 11 h 101"/>
                <a:gd name="T16" fmla="*/ 14 w 66"/>
                <a:gd name="T17" fmla="*/ 11 h 101"/>
                <a:gd name="T18" fmla="*/ 0 w 66"/>
                <a:gd name="T19" fmla="*/ 0 h 101"/>
                <a:gd name="T20" fmla="*/ 0 w 66"/>
                <a:gd name="T21" fmla="*/ 0 h 101"/>
                <a:gd name="T22" fmla="*/ 31 w 66"/>
                <a:gd name="T23" fmla="*/ 0 h 101"/>
                <a:gd name="T24" fmla="*/ 57 w 66"/>
                <a:gd name="T25" fmla="*/ 8 h 101"/>
                <a:gd name="T26" fmla="*/ 66 w 66"/>
                <a:gd name="T27" fmla="*/ 30 h 101"/>
                <a:gd name="T28" fmla="*/ 57 w 66"/>
                <a:gd name="T29" fmla="*/ 53 h 101"/>
                <a:gd name="T30" fmla="*/ 31 w 66"/>
                <a:gd name="T31" fmla="*/ 61 h 101"/>
                <a:gd name="T32" fmla="*/ 14 w 66"/>
                <a:gd name="T33" fmla="*/ 61 h 101"/>
                <a:gd name="T34" fmla="*/ 14 w 66"/>
                <a:gd name="T35" fmla="*/ 101 h 101"/>
                <a:gd name="T36" fmla="*/ 0 w 66"/>
                <a:gd name="T37" fmla="*/ 101 h 101"/>
                <a:gd name="T38" fmla="*/ 0 w 66"/>
                <a:gd name="T3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 h="101">
                  <a:moveTo>
                    <a:pt x="14" y="11"/>
                  </a:moveTo>
                  <a:lnTo>
                    <a:pt x="14" y="11"/>
                  </a:lnTo>
                  <a:lnTo>
                    <a:pt x="14" y="49"/>
                  </a:lnTo>
                  <a:lnTo>
                    <a:pt x="31" y="49"/>
                  </a:lnTo>
                  <a:cubicBezTo>
                    <a:pt x="38" y="49"/>
                    <a:pt x="43" y="48"/>
                    <a:pt x="46" y="44"/>
                  </a:cubicBezTo>
                  <a:cubicBezTo>
                    <a:pt x="49" y="41"/>
                    <a:pt x="51" y="36"/>
                    <a:pt x="51" y="30"/>
                  </a:cubicBezTo>
                  <a:cubicBezTo>
                    <a:pt x="51" y="24"/>
                    <a:pt x="49" y="20"/>
                    <a:pt x="46" y="16"/>
                  </a:cubicBezTo>
                  <a:cubicBezTo>
                    <a:pt x="43" y="13"/>
                    <a:pt x="38" y="11"/>
                    <a:pt x="31" y="11"/>
                  </a:cubicBezTo>
                  <a:lnTo>
                    <a:pt x="14" y="11"/>
                  </a:lnTo>
                  <a:close/>
                  <a:moveTo>
                    <a:pt x="0" y="0"/>
                  </a:moveTo>
                  <a:lnTo>
                    <a:pt x="0" y="0"/>
                  </a:lnTo>
                  <a:lnTo>
                    <a:pt x="31" y="0"/>
                  </a:lnTo>
                  <a:cubicBezTo>
                    <a:pt x="43" y="0"/>
                    <a:pt x="51" y="3"/>
                    <a:pt x="57" y="8"/>
                  </a:cubicBezTo>
                  <a:cubicBezTo>
                    <a:pt x="63" y="13"/>
                    <a:pt x="66" y="20"/>
                    <a:pt x="66" y="30"/>
                  </a:cubicBezTo>
                  <a:cubicBezTo>
                    <a:pt x="66" y="40"/>
                    <a:pt x="63" y="48"/>
                    <a:pt x="57" y="53"/>
                  </a:cubicBezTo>
                  <a:cubicBezTo>
                    <a:pt x="51" y="58"/>
                    <a:pt x="43" y="61"/>
                    <a:pt x="31" y="61"/>
                  </a:cubicBezTo>
                  <a:lnTo>
                    <a:pt x="14" y="61"/>
                  </a:lnTo>
                  <a:lnTo>
                    <a:pt x="14" y="101"/>
                  </a:lnTo>
                  <a:lnTo>
                    <a:pt x="0" y="101"/>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1" name="Freeform 127">
              <a:extLst>
                <a:ext uri="{FF2B5EF4-FFF2-40B4-BE49-F238E27FC236}">
                  <a16:creationId xmlns:a16="http://schemas.microsoft.com/office/drawing/2014/main" id="{3067199D-1683-498F-B249-AD0D33996966}"/>
                </a:ext>
              </a:extLst>
            </p:cNvPr>
            <p:cNvSpPr>
              <a:spLocks noEditPoints="1"/>
            </p:cNvSpPr>
            <p:nvPr/>
          </p:nvSpPr>
          <p:spPr bwMode="auto">
            <a:xfrm>
              <a:off x="2505" y="3853"/>
              <a:ext cx="100" cy="114"/>
            </a:xfrm>
            <a:custGeom>
              <a:avLst/>
              <a:gdLst>
                <a:gd name="T0" fmla="*/ 35 w 70"/>
                <a:gd name="T1" fmla="*/ 10 h 79"/>
                <a:gd name="T2" fmla="*/ 35 w 70"/>
                <a:gd name="T3" fmla="*/ 10 h 79"/>
                <a:gd name="T4" fmla="*/ 19 w 70"/>
                <a:gd name="T5" fmla="*/ 18 h 79"/>
                <a:gd name="T6" fmla="*/ 13 w 70"/>
                <a:gd name="T7" fmla="*/ 39 h 79"/>
                <a:gd name="T8" fmla="*/ 19 w 70"/>
                <a:gd name="T9" fmla="*/ 61 h 79"/>
                <a:gd name="T10" fmla="*/ 35 w 70"/>
                <a:gd name="T11" fmla="*/ 69 h 79"/>
                <a:gd name="T12" fmla="*/ 51 w 70"/>
                <a:gd name="T13" fmla="*/ 61 h 79"/>
                <a:gd name="T14" fmla="*/ 57 w 70"/>
                <a:gd name="T15" fmla="*/ 39 h 79"/>
                <a:gd name="T16" fmla="*/ 51 w 70"/>
                <a:gd name="T17" fmla="*/ 18 h 79"/>
                <a:gd name="T18" fmla="*/ 35 w 70"/>
                <a:gd name="T19" fmla="*/ 10 h 79"/>
                <a:gd name="T20" fmla="*/ 35 w 70"/>
                <a:gd name="T21" fmla="*/ 10 h 79"/>
                <a:gd name="T22" fmla="*/ 35 w 70"/>
                <a:gd name="T23" fmla="*/ 0 h 79"/>
                <a:gd name="T24" fmla="*/ 35 w 70"/>
                <a:gd name="T25" fmla="*/ 0 h 79"/>
                <a:gd name="T26" fmla="*/ 61 w 70"/>
                <a:gd name="T27" fmla="*/ 10 h 79"/>
                <a:gd name="T28" fmla="*/ 70 w 70"/>
                <a:gd name="T29" fmla="*/ 39 h 79"/>
                <a:gd name="T30" fmla="*/ 61 w 70"/>
                <a:gd name="T31" fmla="*/ 69 h 79"/>
                <a:gd name="T32" fmla="*/ 35 w 70"/>
                <a:gd name="T33" fmla="*/ 79 h 79"/>
                <a:gd name="T34" fmla="*/ 9 w 70"/>
                <a:gd name="T35" fmla="*/ 69 h 79"/>
                <a:gd name="T36" fmla="*/ 0 w 70"/>
                <a:gd name="T37" fmla="*/ 39 h 79"/>
                <a:gd name="T38" fmla="*/ 9 w 70"/>
                <a:gd name="T39" fmla="*/ 10 h 79"/>
                <a:gd name="T40" fmla="*/ 35 w 70"/>
                <a:gd name="T41" fmla="*/ 0 h 79"/>
                <a:gd name="T42" fmla="*/ 35 w 70"/>
                <a:gd name="T4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79">
                  <a:moveTo>
                    <a:pt x="35" y="10"/>
                  </a:moveTo>
                  <a:lnTo>
                    <a:pt x="35" y="10"/>
                  </a:lnTo>
                  <a:cubicBezTo>
                    <a:pt x="28" y="10"/>
                    <a:pt x="23" y="13"/>
                    <a:pt x="19" y="18"/>
                  </a:cubicBezTo>
                  <a:cubicBezTo>
                    <a:pt x="15" y="23"/>
                    <a:pt x="13" y="30"/>
                    <a:pt x="13" y="39"/>
                  </a:cubicBezTo>
                  <a:cubicBezTo>
                    <a:pt x="13" y="49"/>
                    <a:pt x="15" y="56"/>
                    <a:pt x="19" y="61"/>
                  </a:cubicBezTo>
                  <a:cubicBezTo>
                    <a:pt x="23" y="66"/>
                    <a:pt x="28" y="69"/>
                    <a:pt x="35" y="69"/>
                  </a:cubicBezTo>
                  <a:cubicBezTo>
                    <a:pt x="42" y="69"/>
                    <a:pt x="47" y="66"/>
                    <a:pt x="51" y="61"/>
                  </a:cubicBezTo>
                  <a:cubicBezTo>
                    <a:pt x="55" y="56"/>
                    <a:pt x="57" y="49"/>
                    <a:pt x="57" y="39"/>
                  </a:cubicBezTo>
                  <a:cubicBezTo>
                    <a:pt x="57" y="30"/>
                    <a:pt x="55" y="23"/>
                    <a:pt x="51" y="18"/>
                  </a:cubicBezTo>
                  <a:cubicBezTo>
                    <a:pt x="47" y="13"/>
                    <a:pt x="42" y="10"/>
                    <a:pt x="35" y="10"/>
                  </a:cubicBezTo>
                  <a:lnTo>
                    <a:pt x="35" y="10"/>
                  </a:lnTo>
                  <a:close/>
                  <a:moveTo>
                    <a:pt x="35" y="0"/>
                  </a:moveTo>
                  <a:lnTo>
                    <a:pt x="35" y="0"/>
                  </a:lnTo>
                  <a:cubicBezTo>
                    <a:pt x="46" y="0"/>
                    <a:pt x="54" y="3"/>
                    <a:pt x="61" y="10"/>
                  </a:cubicBezTo>
                  <a:cubicBezTo>
                    <a:pt x="67" y="17"/>
                    <a:pt x="70" y="27"/>
                    <a:pt x="70" y="39"/>
                  </a:cubicBezTo>
                  <a:cubicBezTo>
                    <a:pt x="70" y="52"/>
                    <a:pt x="67" y="62"/>
                    <a:pt x="61" y="69"/>
                  </a:cubicBezTo>
                  <a:cubicBezTo>
                    <a:pt x="54" y="76"/>
                    <a:pt x="46" y="79"/>
                    <a:pt x="35" y="79"/>
                  </a:cubicBezTo>
                  <a:cubicBezTo>
                    <a:pt x="24" y="79"/>
                    <a:pt x="16" y="76"/>
                    <a:pt x="9" y="69"/>
                  </a:cubicBezTo>
                  <a:cubicBezTo>
                    <a:pt x="3" y="62"/>
                    <a:pt x="0" y="52"/>
                    <a:pt x="0" y="39"/>
                  </a:cubicBezTo>
                  <a:cubicBezTo>
                    <a:pt x="0" y="27"/>
                    <a:pt x="3" y="17"/>
                    <a:pt x="9" y="10"/>
                  </a:cubicBezTo>
                  <a:cubicBezTo>
                    <a:pt x="16" y="3"/>
                    <a:pt x="24" y="0"/>
                    <a:pt x="35" y="0"/>
                  </a:cubicBezTo>
                  <a:lnTo>
                    <a:pt x="35"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2" name="Freeform 128">
              <a:extLst>
                <a:ext uri="{FF2B5EF4-FFF2-40B4-BE49-F238E27FC236}">
                  <a16:creationId xmlns:a16="http://schemas.microsoft.com/office/drawing/2014/main" id="{7C46EBFE-DA9B-4A89-BEF5-E602EE63C626}"/>
                </a:ext>
              </a:extLst>
            </p:cNvPr>
            <p:cNvSpPr>
              <a:spLocks/>
            </p:cNvSpPr>
            <p:nvPr/>
          </p:nvSpPr>
          <p:spPr bwMode="auto">
            <a:xfrm>
              <a:off x="2635" y="3853"/>
              <a:ext cx="63" cy="111"/>
            </a:xfrm>
            <a:custGeom>
              <a:avLst/>
              <a:gdLst>
                <a:gd name="T0" fmla="*/ 44 w 44"/>
                <a:gd name="T1" fmla="*/ 13 h 77"/>
                <a:gd name="T2" fmla="*/ 44 w 44"/>
                <a:gd name="T3" fmla="*/ 13 h 77"/>
                <a:gd name="T4" fmla="*/ 40 w 44"/>
                <a:gd name="T5" fmla="*/ 11 h 77"/>
                <a:gd name="T6" fmla="*/ 34 w 44"/>
                <a:gd name="T7" fmla="*/ 11 h 77"/>
                <a:gd name="T8" fmla="*/ 18 w 44"/>
                <a:gd name="T9" fmla="*/ 18 h 77"/>
                <a:gd name="T10" fmla="*/ 12 w 44"/>
                <a:gd name="T11" fmla="*/ 37 h 77"/>
                <a:gd name="T12" fmla="*/ 12 w 44"/>
                <a:gd name="T13" fmla="*/ 77 h 77"/>
                <a:gd name="T14" fmla="*/ 0 w 44"/>
                <a:gd name="T15" fmla="*/ 77 h 77"/>
                <a:gd name="T16" fmla="*/ 0 w 44"/>
                <a:gd name="T17" fmla="*/ 1 h 77"/>
                <a:gd name="T18" fmla="*/ 12 w 44"/>
                <a:gd name="T19" fmla="*/ 1 h 77"/>
                <a:gd name="T20" fmla="*/ 12 w 44"/>
                <a:gd name="T21" fmla="*/ 13 h 77"/>
                <a:gd name="T22" fmla="*/ 22 w 44"/>
                <a:gd name="T23" fmla="*/ 3 h 77"/>
                <a:gd name="T24" fmla="*/ 38 w 44"/>
                <a:gd name="T25" fmla="*/ 0 h 77"/>
                <a:gd name="T26" fmla="*/ 41 w 44"/>
                <a:gd name="T27" fmla="*/ 0 h 77"/>
                <a:gd name="T28" fmla="*/ 44 w 44"/>
                <a:gd name="T29" fmla="*/ 0 h 77"/>
                <a:gd name="T30" fmla="*/ 44 w 44"/>
                <a:gd name="T31" fmla="*/ 1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77">
                  <a:moveTo>
                    <a:pt x="44" y="13"/>
                  </a:moveTo>
                  <a:lnTo>
                    <a:pt x="44" y="13"/>
                  </a:lnTo>
                  <a:cubicBezTo>
                    <a:pt x="43" y="12"/>
                    <a:pt x="41" y="12"/>
                    <a:pt x="40" y="11"/>
                  </a:cubicBezTo>
                  <a:cubicBezTo>
                    <a:pt x="38" y="11"/>
                    <a:pt x="36" y="11"/>
                    <a:pt x="34" y="11"/>
                  </a:cubicBezTo>
                  <a:cubicBezTo>
                    <a:pt x="27" y="11"/>
                    <a:pt x="22" y="13"/>
                    <a:pt x="18" y="18"/>
                  </a:cubicBezTo>
                  <a:cubicBezTo>
                    <a:pt x="14" y="22"/>
                    <a:pt x="12" y="29"/>
                    <a:pt x="12" y="37"/>
                  </a:cubicBezTo>
                  <a:lnTo>
                    <a:pt x="12" y="77"/>
                  </a:lnTo>
                  <a:lnTo>
                    <a:pt x="0" y="77"/>
                  </a:lnTo>
                  <a:lnTo>
                    <a:pt x="0" y="1"/>
                  </a:lnTo>
                  <a:lnTo>
                    <a:pt x="12" y="1"/>
                  </a:lnTo>
                  <a:lnTo>
                    <a:pt x="12" y="13"/>
                  </a:lnTo>
                  <a:cubicBezTo>
                    <a:pt x="15" y="9"/>
                    <a:pt x="18" y="5"/>
                    <a:pt x="22" y="3"/>
                  </a:cubicBezTo>
                  <a:cubicBezTo>
                    <a:pt x="27" y="1"/>
                    <a:pt x="32" y="0"/>
                    <a:pt x="38" y="0"/>
                  </a:cubicBezTo>
                  <a:cubicBezTo>
                    <a:pt x="39" y="0"/>
                    <a:pt x="40" y="0"/>
                    <a:pt x="41" y="0"/>
                  </a:cubicBezTo>
                  <a:cubicBezTo>
                    <a:pt x="42" y="0"/>
                    <a:pt x="43" y="0"/>
                    <a:pt x="44" y="0"/>
                  </a:cubicBezTo>
                  <a:lnTo>
                    <a:pt x="44" y="1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3" name="Freeform 129">
              <a:extLst>
                <a:ext uri="{FF2B5EF4-FFF2-40B4-BE49-F238E27FC236}">
                  <a16:creationId xmlns:a16="http://schemas.microsoft.com/office/drawing/2014/main" id="{0F995D25-DD8F-4817-A7E4-47FA5CBEAC57}"/>
                </a:ext>
              </a:extLst>
            </p:cNvPr>
            <p:cNvSpPr>
              <a:spLocks/>
            </p:cNvSpPr>
            <p:nvPr/>
          </p:nvSpPr>
          <p:spPr bwMode="auto">
            <a:xfrm>
              <a:off x="2704" y="3824"/>
              <a:ext cx="69" cy="140"/>
            </a:xfrm>
            <a:custGeom>
              <a:avLst/>
              <a:gdLst>
                <a:gd name="T0" fmla="*/ 22 w 48"/>
                <a:gd name="T1" fmla="*/ 0 h 97"/>
                <a:gd name="T2" fmla="*/ 22 w 48"/>
                <a:gd name="T3" fmla="*/ 0 h 97"/>
                <a:gd name="T4" fmla="*/ 22 w 48"/>
                <a:gd name="T5" fmla="*/ 21 h 97"/>
                <a:gd name="T6" fmla="*/ 48 w 48"/>
                <a:gd name="T7" fmla="*/ 21 h 97"/>
                <a:gd name="T8" fmla="*/ 48 w 48"/>
                <a:gd name="T9" fmla="*/ 31 h 97"/>
                <a:gd name="T10" fmla="*/ 22 w 48"/>
                <a:gd name="T11" fmla="*/ 31 h 97"/>
                <a:gd name="T12" fmla="*/ 22 w 48"/>
                <a:gd name="T13" fmla="*/ 72 h 97"/>
                <a:gd name="T14" fmla="*/ 24 w 48"/>
                <a:gd name="T15" fmla="*/ 84 h 97"/>
                <a:gd name="T16" fmla="*/ 35 w 48"/>
                <a:gd name="T17" fmla="*/ 87 h 97"/>
                <a:gd name="T18" fmla="*/ 48 w 48"/>
                <a:gd name="T19" fmla="*/ 87 h 97"/>
                <a:gd name="T20" fmla="*/ 48 w 48"/>
                <a:gd name="T21" fmla="*/ 97 h 97"/>
                <a:gd name="T22" fmla="*/ 35 w 48"/>
                <a:gd name="T23" fmla="*/ 97 h 97"/>
                <a:gd name="T24" fmla="*/ 15 w 48"/>
                <a:gd name="T25" fmla="*/ 92 h 97"/>
                <a:gd name="T26" fmla="*/ 9 w 48"/>
                <a:gd name="T27" fmla="*/ 72 h 97"/>
                <a:gd name="T28" fmla="*/ 9 w 48"/>
                <a:gd name="T29" fmla="*/ 31 h 97"/>
                <a:gd name="T30" fmla="*/ 0 w 48"/>
                <a:gd name="T31" fmla="*/ 31 h 97"/>
                <a:gd name="T32" fmla="*/ 0 w 48"/>
                <a:gd name="T33" fmla="*/ 21 h 97"/>
                <a:gd name="T34" fmla="*/ 9 w 48"/>
                <a:gd name="T35" fmla="*/ 21 h 97"/>
                <a:gd name="T36" fmla="*/ 9 w 48"/>
                <a:gd name="T37" fmla="*/ 0 h 97"/>
                <a:gd name="T38" fmla="*/ 22 w 48"/>
                <a:gd name="T3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97">
                  <a:moveTo>
                    <a:pt x="22" y="0"/>
                  </a:moveTo>
                  <a:lnTo>
                    <a:pt x="22" y="0"/>
                  </a:lnTo>
                  <a:lnTo>
                    <a:pt x="22" y="21"/>
                  </a:lnTo>
                  <a:lnTo>
                    <a:pt x="48" y="21"/>
                  </a:lnTo>
                  <a:lnTo>
                    <a:pt x="48" y="31"/>
                  </a:lnTo>
                  <a:lnTo>
                    <a:pt x="22" y="31"/>
                  </a:lnTo>
                  <a:lnTo>
                    <a:pt x="22" y="72"/>
                  </a:lnTo>
                  <a:cubicBezTo>
                    <a:pt x="22" y="79"/>
                    <a:pt x="23" y="83"/>
                    <a:pt x="24" y="84"/>
                  </a:cubicBezTo>
                  <a:cubicBezTo>
                    <a:pt x="26" y="86"/>
                    <a:pt x="30" y="87"/>
                    <a:pt x="35" y="87"/>
                  </a:cubicBezTo>
                  <a:lnTo>
                    <a:pt x="48" y="87"/>
                  </a:lnTo>
                  <a:lnTo>
                    <a:pt x="48" y="97"/>
                  </a:lnTo>
                  <a:lnTo>
                    <a:pt x="35" y="97"/>
                  </a:lnTo>
                  <a:cubicBezTo>
                    <a:pt x="25" y="97"/>
                    <a:pt x="19" y="96"/>
                    <a:pt x="15" y="92"/>
                  </a:cubicBezTo>
                  <a:cubicBezTo>
                    <a:pt x="11" y="88"/>
                    <a:pt x="9" y="82"/>
                    <a:pt x="9" y="72"/>
                  </a:cubicBezTo>
                  <a:lnTo>
                    <a:pt x="9" y="31"/>
                  </a:lnTo>
                  <a:lnTo>
                    <a:pt x="0" y="31"/>
                  </a:lnTo>
                  <a:lnTo>
                    <a:pt x="0" y="21"/>
                  </a:lnTo>
                  <a:lnTo>
                    <a:pt x="9" y="21"/>
                  </a:lnTo>
                  <a:lnTo>
                    <a:pt x="9" y="0"/>
                  </a:lnTo>
                  <a:lnTo>
                    <a:pt x="22"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4" name="Freeform 130">
              <a:extLst>
                <a:ext uri="{FF2B5EF4-FFF2-40B4-BE49-F238E27FC236}">
                  <a16:creationId xmlns:a16="http://schemas.microsoft.com/office/drawing/2014/main" id="{BB41A47B-D767-4FA2-AB91-B29B6658E6C6}"/>
                </a:ext>
              </a:extLst>
            </p:cNvPr>
            <p:cNvSpPr>
              <a:spLocks noEditPoints="1"/>
            </p:cNvSpPr>
            <p:nvPr/>
          </p:nvSpPr>
          <p:spPr bwMode="auto">
            <a:xfrm>
              <a:off x="2853" y="3815"/>
              <a:ext cx="134" cy="175"/>
            </a:xfrm>
            <a:custGeom>
              <a:avLst/>
              <a:gdLst>
                <a:gd name="T0" fmla="*/ 47 w 93"/>
                <a:gd name="T1" fmla="*/ 11 h 121"/>
                <a:gd name="T2" fmla="*/ 47 w 93"/>
                <a:gd name="T3" fmla="*/ 11 h 121"/>
                <a:gd name="T4" fmla="*/ 23 w 93"/>
                <a:gd name="T5" fmla="*/ 22 h 121"/>
                <a:gd name="T6" fmla="*/ 14 w 93"/>
                <a:gd name="T7" fmla="*/ 53 h 121"/>
                <a:gd name="T8" fmla="*/ 23 w 93"/>
                <a:gd name="T9" fmla="*/ 83 h 121"/>
                <a:gd name="T10" fmla="*/ 47 w 93"/>
                <a:gd name="T11" fmla="*/ 94 h 121"/>
                <a:gd name="T12" fmla="*/ 70 w 93"/>
                <a:gd name="T13" fmla="*/ 83 h 121"/>
                <a:gd name="T14" fmla="*/ 79 w 93"/>
                <a:gd name="T15" fmla="*/ 53 h 121"/>
                <a:gd name="T16" fmla="*/ 70 w 93"/>
                <a:gd name="T17" fmla="*/ 22 h 121"/>
                <a:gd name="T18" fmla="*/ 47 w 93"/>
                <a:gd name="T19" fmla="*/ 11 h 121"/>
                <a:gd name="T20" fmla="*/ 47 w 93"/>
                <a:gd name="T21" fmla="*/ 11 h 121"/>
                <a:gd name="T22" fmla="*/ 66 w 93"/>
                <a:gd name="T23" fmla="*/ 102 h 121"/>
                <a:gd name="T24" fmla="*/ 66 w 93"/>
                <a:gd name="T25" fmla="*/ 102 h 121"/>
                <a:gd name="T26" fmla="*/ 84 w 93"/>
                <a:gd name="T27" fmla="*/ 121 h 121"/>
                <a:gd name="T28" fmla="*/ 67 w 93"/>
                <a:gd name="T29" fmla="*/ 121 h 121"/>
                <a:gd name="T30" fmla="*/ 52 w 93"/>
                <a:gd name="T31" fmla="*/ 105 h 121"/>
                <a:gd name="T32" fmla="*/ 49 w 93"/>
                <a:gd name="T33" fmla="*/ 105 h 121"/>
                <a:gd name="T34" fmla="*/ 47 w 93"/>
                <a:gd name="T35" fmla="*/ 105 h 121"/>
                <a:gd name="T36" fmla="*/ 12 w 93"/>
                <a:gd name="T37" fmla="*/ 91 h 121"/>
                <a:gd name="T38" fmla="*/ 0 w 93"/>
                <a:gd name="T39" fmla="*/ 53 h 121"/>
                <a:gd name="T40" fmla="*/ 12 w 93"/>
                <a:gd name="T41" fmla="*/ 15 h 121"/>
                <a:gd name="T42" fmla="*/ 47 w 93"/>
                <a:gd name="T43" fmla="*/ 0 h 121"/>
                <a:gd name="T44" fmla="*/ 81 w 93"/>
                <a:gd name="T45" fmla="*/ 15 h 121"/>
                <a:gd name="T46" fmla="*/ 93 w 93"/>
                <a:gd name="T47" fmla="*/ 53 h 121"/>
                <a:gd name="T48" fmla="*/ 86 w 93"/>
                <a:gd name="T49" fmla="*/ 83 h 121"/>
                <a:gd name="T50" fmla="*/ 66 w 93"/>
                <a:gd name="T51" fmla="*/ 102 h 121"/>
                <a:gd name="T52" fmla="*/ 66 w 93"/>
                <a:gd name="T53" fmla="*/ 10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21">
                  <a:moveTo>
                    <a:pt x="47" y="11"/>
                  </a:moveTo>
                  <a:lnTo>
                    <a:pt x="47" y="11"/>
                  </a:lnTo>
                  <a:cubicBezTo>
                    <a:pt x="37" y="11"/>
                    <a:pt x="29" y="15"/>
                    <a:pt x="23" y="22"/>
                  </a:cubicBezTo>
                  <a:cubicBezTo>
                    <a:pt x="17" y="30"/>
                    <a:pt x="14" y="40"/>
                    <a:pt x="14" y="53"/>
                  </a:cubicBezTo>
                  <a:cubicBezTo>
                    <a:pt x="14" y="66"/>
                    <a:pt x="17" y="76"/>
                    <a:pt x="23" y="83"/>
                  </a:cubicBezTo>
                  <a:cubicBezTo>
                    <a:pt x="29" y="91"/>
                    <a:pt x="37" y="94"/>
                    <a:pt x="47" y="94"/>
                  </a:cubicBezTo>
                  <a:cubicBezTo>
                    <a:pt x="56" y="94"/>
                    <a:pt x="64" y="91"/>
                    <a:pt x="70" y="83"/>
                  </a:cubicBezTo>
                  <a:cubicBezTo>
                    <a:pt x="76" y="76"/>
                    <a:pt x="79" y="66"/>
                    <a:pt x="79" y="53"/>
                  </a:cubicBezTo>
                  <a:cubicBezTo>
                    <a:pt x="79" y="40"/>
                    <a:pt x="76" y="30"/>
                    <a:pt x="70" y="22"/>
                  </a:cubicBezTo>
                  <a:cubicBezTo>
                    <a:pt x="64" y="15"/>
                    <a:pt x="56" y="11"/>
                    <a:pt x="47" y="11"/>
                  </a:cubicBezTo>
                  <a:lnTo>
                    <a:pt x="47" y="11"/>
                  </a:lnTo>
                  <a:close/>
                  <a:moveTo>
                    <a:pt x="66" y="102"/>
                  </a:moveTo>
                  <a:lnTo>
                    <a:pt x="66" y="102"/>
                  </a:lnTo>
                  <a:lnTo>
                    <a:pt x="84" y="121"/>
                  </a:lnTo>
                  <a:lnTo>
                    <a:pt x="67" y="121"/>
                  </a:lnTo>
                  <a:lnTo>
                    <a:pt x="52" y="105"/>
                  </a:lnTo>
                  <a:cubicBezTo>
                    <a:pt x="51" y="105"/>
                    <a:pt x="50" y="105"/>
                    <a:pt x="49" y="105"/>
                  </a:cubicBezTo>
                  <a:cubicBezTo>
                    <a:pt x="48" y="105"/>
                    <a:pt x="47" y="105"/>
                    <a:pt x="47" y="105"/>
                  </a:cubicBezTo>
                  <a:cubicBezTo>
                    <a:pt x="32" y="105"/>
                    <a:pt x="21" y="101"/>
                    <a:pt x="12" y="91"/>
                  </a:cubicBezTo>
                  <a:cubicBezTo>
                    <a:pt x="4" y="82"/>
                    <a:pt x="0" y="69"/>
                    <a:pt x="0" y="53"/>
                  </a:cubicBezTo>
                  <a:cubicBezTo>
                    <a:pt x="0" y="37"/>
                    <a:pt x="4" y="24"/>
                    <a:pt x="12" y="15"/>
                  </a:cubicBezTo>
                  <a:cubicBezTo>
                    <a:pt x="21" y="5"/>
                    <a:pt x="32" y="0"/>
                    <a:pt x="47" y="0"/>
                  </a:cubicBezTo>
                  <a:cubicBezTo>
                    <a:pt x="61" y="0"/>
                    <a:pt x="72" y="5"/>
                    <a:pt x="81" y="15"/>
                  </a:cubicBezTo>
                  <a:cubicBezTo>
                    <a:pt x="89" y="24"/>
                    <a:pt x="93" y="37"/>
                    <a:pt x="93" y="53"/>
                  </a:cubicBezTo>
                  <a:cubicBezTo>
                    <a:pt x="93" y="65"/>
                    <a:pt x="91" y="75"/>
                    <a:pt x="86" y="83"/>
                  </a:cubicBezTo>
                  <a:cubicBezTo>
                    <a:pt x="82" y="91"/>
                    <a:pt x="75" y="98"/>
                    <a:pt x="66" y="102"/>
                  </a:cubicBezTo>
                  <a:lnTo>
                    <a:pt x="66" y="10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5" name="Freeform 131">
              <a:extLst>
                <a:ext uri="{FF2B5EF4-FFF2-40B4-BE49-F238E27FC236}">
                  <a16:creationId xmlns:a16="http://schemas.microsoft.com/office/drawing/2014/main" id="{100642AF-86B4-4882-9197-F5CA8B60EC6F}"/>
                </a:ext>
              </a:extLst>
            </p:cNvPr>
            <p:cNvSpPr>
              <a:spLocks noEditPoints="1"/>
            </p:cNvSpPr>
            <p:nvPr/>
          </p:nvSpPr>
          <p:spPr bwMode="auto">
            <a:xfrm>
              <a:off x="3017" y="3853"/>
              <a:ext cx="90" cy="114"/>
            </a:xfrm>
            <a:custGeom>
              <a:avLst/>
              <a:gdLst>
                <a:gd name="T0" fmla="*/ 0 w 63"/>
                <a:gd name="T1" fmla="*/ 47 h 79"/>
                <a:gd name="T2" fmla="*/ 0 w 63"/>
                <a:gd name="T3" fmla="*/ 47 h 79"/>
                <a:gd name="T4" fmla="*/ 0 w 63"/>
                <a:gd name="T5" fmla="*/ 1 h 79"/>
                <a:gd name="T6" fmla="*/ 12 w 63"/>
                <a:gd name="T7" fmla="*/ 1 h 79"/>
                <a:gd name="T8" fmla="*/ 12 w 63"/>
                <a:gd name="T9" fmla="*/ 47 h 79"/>
                <a:gd name="T10" fmla="*/ 16 w 63"/>
                <a:gd name="T11" fmla="*/ 63 h 79"/>
                <a:gd name="T12" fmla="*/ 29 w 63"/>
                <a:gd name="T13" fmla="*/ 68 h 79"/>
                <a:gd name="T14" fmla="*/ 45 w 63"/>
                <a:gd name="T15" fmla="*/ 62 h 79"/>
                <a:gd name="T16" fmla="*/ 51 w 63"/>
                <a:gd name="T17" fmla="*/ 44 h 79"/>
                <a:gd name="T18" fmla="*/ 51 w 63"/>
                <a:gd name="T19" fmla="*/ 1 h 79"/>
                <a:gd name="T20" fmla="*/ 63 w 63"/>
                <a:gd name="T21" fmla="*/ 1 h 79"/>
                <a:gd name="T22" fmla="*/ 63 w 63"/>
                <a:gd name="T23" fmla="*/ 77 h 79"/>
                <a:gd name="T24" fmla="*/ 51 w 63"/>
                <a:gd name="T25" fmla="*/ 77 h 79"/>
                <a:gd name="T26" fmla="*/ 51 w 63"/>
                <a:gd name="T27" fmla="*/ 66 h 79"/>
                <a:gd name="T28" fmla="*/ 40 w 63"/>
                <a:gd name="T29" fmla="*/ 76 h 79"/>
                <a:gd name="T30" fmla="*/ 26 w 63"/>
                <a:gd name="T31" fmla="*/ 79 h 79"/>
                <a:gd name="T32" fmla="*/ 7 w 63"/>
                <a:gd name="T33" fmla="*/ 71 h 79"/>
                <a:gd name="T34" fmla="*/ 0 w 63"/>
                <a:gd name="T35" fmla="*/ 47 h 79"/>
                <a:gd name="T36" fmla="*/ 0 w 63"/>
                <a:gd name="T37" fmla="*/ 47 h 79"/>
                <a:gd name="T38" fmla="*/ 31 w 63"/>
                <a:gd name="T39" fmla="*/ 0 h 79"/>
                <a:gd name="T40" fmla="*/ 31 w 63"/>
                <a:gd name="T41" fmla="*/ 0 h 79"/>
                <a:gd name="T42" fmla="*/ 31 w 63"/>
                <a:gd name="T4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79">
                  <a:moveTo>
                    <a:pt x="0" y="47"/>
                  </a:moveTo>
                  <a:lnTo>
                    <a:pt x="0" y="47"/>
                  </a:lnTo>
                  <a:lnTo>
                    <a:pt x="0" y="1"/>
                  </a:lnTo>
                  <a:lnTo>
                    <a:pt x="12" y="1"/>
                  </a:lnTo>
                  <a:lnTo>
                    <a:pt x="12" y="47"/>
                  </a:lnTo>
                  <a:cubicBezTo>
                    <a:pt x="12" y="54"/>
                    <a:pt x="14" y="60"/>
                    <a:pt x="16" y="63"/>
                  </a:cubicBezTo>
                  <a:cubicBezTo>
                    <a:pt x="19" y="67"/>
                    <a:pt x="23" y="68"/>
                    <a:pt x="29" y="68"/>
                  </a:cubicBezTo>
                  <a:cubicBezTo>
                    <a:pt x="36" y="68"/>
                    <a:pt x="41" y="66"/>
                    <a:pt x="45" y="62"/>
                  </a:cubicBezTo>
                  <a:cubicBezTo>
                    <a:pt x="49" y="58"/>
                    <a:pt x="51" y="52"/>
                    <a:pt x="51" y="44"/>
                  </a:cubicBezTo>
                  <a:lnTo>
                    <a:pt x="51" y="1"/>
                  </a:lnTo>
                  <a:lnTo>
                    <a:pt x="63" y="1"/>
                  </a:lnTo>
                  <a:lnTo>
                    <a:pt x="63" y="77"/>
                  </a:lnTo>
                  <a:lnTo>
                    <a:pt x="51" y="77"/>
                  </a:lnTo>
                  <a:lnTo>
                    <a:pt x="51" y="66"/>
                  </a:lnTo>
                  <a:cubicBezTo>
                    <a:pt x="48" y="70"/>
                    <a:pt x="44" y="74"/>
                    <a:pt x="40" y="76"/>
                  </a:cubicBezTo>
                  <a:cubicBezTo>
                    <a:pt x="36" y="78"/>
                    <a:pt x="32" y="79"/>
                    <a:pt x="26" y="79"/>
                  </a:cubicBezTo>
                  <a:cubicBezTo>
                    <a:pt x="18" y="79"/>
                    <a:pt x="11" y="77"/>
                    <a:pt x="7" y="71"/>
                  </a:cubicBezTo>
                  <a:cubicBezTo>
                    <a:pt x="2" y="66"/>
                    <a:pt x="0" y="58"/>
                    <a:pt x="0" y="47"/>
                  </a:cubicBezTo>
                  <a:lnTo>
                    <a:pt x="0" y="47"/>
                  </a:lnTo>
                  <a:close/>
                  <a:moveTo>
                    <a:pt x="31" y="0"/>
                  </a:moveTo>
                  <a:lnTo>
                    <a:pt x="31" y="0"/>
                  </a:lnTo>
                  <a:lnTo>
                    <a:pt x="31"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6" name="Freeform 132">
              <a:extLst>
                <a:ext uri="{FF2B5EF4-FFF2-40B4-BE49-F238E27FC236}">
                  <a16:creationId xmlns:a16="http://schemas.microsoft.com/office/drawing/2014/main" id="{6F054C55-303B-4598-920A-870335F14972}"/>
                </a:ext>
              </a:extLst>
            </p:cNvPr>
            <p:cNvSpPr>
              <a:spLocks noEditPoints="1"/>
            </p:cNvSpPr>
            <p:nvPr/>
          </p:nvSpPr>
          <p:spPr bwMode="auto">
            <a:xfrm>
              <a:off x="3139" y="3853"/>
              <a:ext cx="100" cy="114"/>
            </a:xfrm>
            <a:custGeom>
              <a:avLst/>
              <a:gdLst>
                <a:gd name="T0" fmla="*/ 70 w 70"/>
                <a:gd name="T1" fmla="*/ 36 h 79"/>
                <a:gd name="T2" fmla="*/ 70 w 70"/>
                <a:gd name="T3" fmla="*/ 36 h 79"/>
                <a:gd name="T4" fmla="*/ 70 w 70"/>
                <a:gd name="T5" fmla="*/ 42 h 79"/>
                <a:gd name="T6" fmla="*/ 13 w 70"/>
                <a:gd name="T7" fmla="*/ 42 h 79"/>
                <a:gd name="T8" fmla="*/ 20 w 70"/>
                <a:gd name="T9" fmla="*/ 62 h 79"/>
                <a:gd name="T10" fmla="*/ 40 w 70"/>
                <a:gd name="T11" fmla="*/ 69 h 79"/>
                <a:gd name="T12" fmla="*/ 54 w 70"/>
                <a:gd name="T13" fmla="*/ 67 h 79"/>
                <a:gd name="T14" fmla="*/ 67 w 70"/>
                <a:gd name="T15" fmla="*/ 62 h 79"/>
                <a:gd name="T16" fmla="*/ 67 w 70"/>
                <a:gd name="T17" fmla="*/ 74 h 79"/>
                <a:gd name="T18" fmla="*/ 53 w 70"/>
                <a:gd name="T19" fmla="*/ 78 h 79"/>
                <a:gd name="T20" fmla="*/ 39 w 70"/>
                <a:gd name="T21" fmla="*/ 79 h 79"/>
                <a:gd name="T22" fmla="*/ 10 w 70"/>
                <a:gd name="T23" fmla="*/ 69 h 79"/>
                <a:gd name="T24" fmla="*/ 0 w 70"/>
                <a:gd name="T25" fmla="*/ 40 h 79"/>
                <a:gd name="T26" fmla="*/ 10 w 70"/>
                <a:gd name="T27" fmla="*/ 11 h 79"/>
                <a:gd name="T28" fmla="*/ 37 w 70"/>
                <a:gd name="T29" fmla="*/ 0 h 79"/>
                <a:gd name="T30" fmla="*/ 61 w 70"/>
                <a:gd name="T31" fmla="*/ 9 h 79"/>
                <a:gd name="T32" fmla="*/ 70 w 70"/>
                <a:gd name="T33" fmla="*/ 36 h 79"/>
                <a:gd name="T34" fmla="*/ 70 w 70"/>
                <a:gd name="T35" fmla="*/ 36 h 79"/>
                <a:gd name="T36" fmla="*/ 58 w 70"/>
                <a:gd name="T37" fmla="*/ 33 h 79"/>
                <a:gd name="T38" fmla="*/ 58 w 70"/>
                <a:gd name="T39" fmla="*/ 33 h 79"/>
                <a:gd name="T40" fmla="*/ 52 w 70"/>
                <a:gd name="T41" fmla="*/ 16 h 79"/>
                <a:gd name="T42" fmla="*/ 37 w 70"/>
                <a:gd name="T43" fmla="*/ 10 h 79"/>
                <a:gd name="T44" fmla="*/ 20 w 70"/>
                <a:gd name="T45" fmla="*/ 16 h 79"/>
                <a:gd name="T46" fmla="*/ 13 w 70"/>
                <a:gd name="T47" fmla="*/ 33 h 79"/>
                <a:gd name="T48" fmla="*/ 58 w 70"/>
                <a:gd name="T49" fmla="*/ 3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79">
                  <a:moveTo>
                    <a:pt x="70" y="36"/>
                  </a:moveTo>
                  <a:lnTo>
                    <a:pt x="70" y="36"/>
                  </a:lnTo>
                  <a:lnTo>
                    <a:pt x="70" y="42"/>
                  </a:lnTo>
                  <a:lnTo>
                    <a:pt x="13" y="42"/>
                  </a:lnTo>
                  <a:cubicBezTo>
                    <a:pt x="13" y="51"/>
                    <a:pt x="16" y="58"/>
                    <a:pt x="20" y="62"/>
                  </a:cubicBezTo>
                  <a:cubicBezTo>
                    <a:pt x="25" y="67"/>
                    <a:pt x="32" y="69"/>
                    <a:pt x="40" y="69"/>
                  </a:cubicBezTo>
                  <a:cubicBezTo>
                    <a:pt x="45" y="69"/>
                    <a:pt x="49" y="68"/>
                    <a:pt x="54" y="67"/>
                  </a:cubicBezTo>
                  <a:cubicBezTo>
                    <a:pt x="58" y="66"/>
                    <a:pt x="63" y="64"/>
                    <a:pt x="67" y="62"/>
                  </a:cubicBezTo>
                  <a:lnTo>
                    <a:pt x="67" y="74"/>
                  </a:lnTo>
                  <a:cubicBezTo>
                    <a:pt x="63" y="75"/>
                    <a:pt x="58" y="77"/>
                    <a:pt x="53" y="78"/>
                  </a:cubicBezTo>
                  <a:cubicBezTo>
                    <a:pt x="49" y="79"/>
                    <a:pt x="44" y="79"/>
                    <a:pt x="39" y="79"/>
                  </a:cubicBezTo>
                  <a:cubicBezTo>
                    <a:pt x="27" y="79"/>
                    <a:pt x="17" y="76"/>
                    <a:pt x="10" y="69"/>
                  </a:cubicBezTo>
                  <a:cubicBezTo>
                    <a:pt x="3" y="62"/>
                    <a:pt x="0" y="52"/>
                    <a:pt x="0" y="40"/>
                  </a:cubicBezTo>
                  <a:cubicBezTo>
                    <a:pt x="0" y="28"/>
                    <a:pt x="3" y="18"/>
                    <a:pt x="10" y="11"/>
                  </a:cubicBezTo>
                  <a:cubicBezTo>
                    <a:pt x="16" y="3"/>
                    <a:pt x="26" y="0"/>
                    <a:pt x="37" y="0"/>
                  </a:cubicBezTo>
                  <a:cubicBezTo>
                    <a:pt x="47" y="0"/>
                    <a:pt x="55" y="3"/>
                    <a:pt x="61" y="9"/>
                  </a:cubicBezTo>
                  <a:cubicBezTo>
                    <a:pt x="67" y="16"/>
                    <a:pt x="70" y="25"/>
                    <a:pt x="70" y="36"/>
                  </a:cubicBezTo>
                  <a:lnTo>
                    <a:pt x="70" y="36"/>
                  </a:lnTo>
                  <a:close/>
                  <a:moveTo>
                    <a:pt x="58" y="33"/>
                  </a:moveTo>
                  <a:lnTo>
                    <a:pt x="58" y="33"/>
                  </a:lnTo>
                  <a:cubicBezTo>
                    <a:pt x="58" y="26"/>
                    <a:pt x="56" y="20"/>
                    <a:pt x="52" y="16"/>
                  </a:cubicBezTo>
                  <a:cubicBezTo>
                    <a:pt x="48" y="12"/>
                    <a:pt x="43" y="10"/>
                    <a:pt x="37" y="10"/>
                  </a:cubicBezTo>
                  <a:cubicBezTo>
                    <a:pt x="30" y="10"/>
                    <a:pt x="24" y="12"/>
                    <a:pt x="20" y="16"/>
                  </a:cubicBezTo>
                  <a:cubicBezTo>
                    <a:pt x="16" y="20"/>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7" name="Freeform 133">
              <a:extLst>
                <a:ext uri="{FF2B5EF4-FFF2-40B4-BE49-F238E27FC236}">
                  <a16:creationId xmlns:a16="http://schemas.microsoft.com/office/drawing/2014/main" id="{215FF10A-D76E-4834-B9E4-73C00E323913}"/>
                </a:ext>
              </a:extLst>
            </p:cNvPr>
            <p:cNvSpPr>
              <a:spLocks noEditPoints="1"/>
            </p:cNvSpPr>
            <p:nvPr/>
          </p:nvSpPr>
          <p:spPr bwMode="auto">
            <a:xfrm>
              <a:off x="3268" y="3853"/>
              <a:ext cx="91" cy="114"/>
            </a:xfrm>
            <a:custGeom>
              <a:avLst/>
              <a:gdLst>
                <a:gd name="T0" fmla="*/ 0 w 64"/>
                <a:gd name="T1" fmla="*/ 47 h 79"/>
                <a:gd name="T2" fmla="*/ 0 w 64"/>
                <a:gd name="T3" fmla="*/ 47 h 79"/>
                <a:gd name="T4" fmla="*/ 0 w 64"/>
                <a:gd name="T5" fmla="*/ 1 h 79"/>
                <a:gd name="T6" fmla="*/ 12 w 64"/>
                <a:gd name="T7" fmla="*/ 1 h 79"/>
                <a:gd name="T8" fmla="*/ 12 w 64"/>
                <a:gd name="T9" fmla="*/ 47 h 79"/>
                <a:gd name="T10" fmla="*/ 17 w 64"/>
                <a:gd name="T11" fmla="*/ 63 h 79"/>
                <a:gd name="T12" fmla="*/ 29 w 64"/>
                <a:gd name="T13" fmla="*/ 68 h 79"/>
                <a:gd name="T14" fmla="*/ 45 w 64"/>
                <a:gd name="T15" fmla="*/ 62 h 79"/>
                <a:gd name="T16" fmla="*/ 51 w 64"/>
                <a:gd name="T17" fmla="*/ 44 h 79"/>
                <a:gd name="T18" fmla="*/ 51 w 64"/>
                <a:gd name="T19" fmla="*/ 1 h 79"/>
                <a:gd name="T20" fmla="*/ 64 w 64"/>
                <a:gd name="T21" fmla="*/ 1 h 79"/>
                <a:gd name="T22" fmla="*/ 64 w 64"/>
                <a:gd name="T23" fmla="*/ 77 h 79"/>
                <a:gd name="T24" fmla="*/ 51 w 64"/>
                <a:gd name="T25" fmla="*/ 77 h 79"/>
                <a:gd name="T26" fmla="*/ 51 w 64"/>
                <a:gd name="T27" fmla="*/ 66 h 79"/>
                <a:gd name="T28" fmla="*/ 40 w 64"/>
                <a:gd name="T29" fmla="*/ 76 h 79"/>
                <a:gd name="T30" fmla="*/ 27 w 64"/>
                <a:gd name="T31" fmla="*/ 79 h 79"/>
                <a:gd name="T32" fmla="*/ 7 w 64"/>
                <a:gd name="T33" fmla="*/ 71 h 79"/>
                <a:gd name="T34" fmla="*/ 0 w 64"/>
                <a:gd name="T35" fmla="*/ 47 h 79"/>
                <a:gd name="T36" fmla="*/ 0 w 64"/>
                <a:gd name="T37" fmla="*/ 47 h 79"/>
                <a:gd name="T38" fmla="*/ 31 w 64"/>
                <a:gd name="T39" fmla="*/ 0 h 79"/>
                <a:gd name="T40" fmla="*/ 31 w 64"/>
                <a:gd name="T41" fmla="*/ 0 h 79"/>
                <a:gd name="T42" fmla="*/ 31 w 64"/>
                <a:gd name="T43"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79">
                  <a:moveTo>
                    <a:pt x="0" y="47"/>
                  </a:moveTo>
                  <a:lnTo>
                    <a:pt x="0" y="47"/>
                  </a:lnTo>
                  <a:lnTo>
                    <a:pt x="0" y="1"/>
                  </a:lnTo>
                  <a:lnTo>
                    <a:pt x="12" y="1"/>
                  </a:lnTo>
                  <a:lnTo>
                    <a:pt x="12" y="47"/>
                  </a:lnTo>
                  <a:cubicBezTo>
                    <a:pt x="12" y="54"/>
                    <a:pt x="14" y="60"/>
                    <a:pt x="17" y="63"/>
                  </a:cubicBezTo>
                  <a:cubicBezTo>
                    <a:pt x="19" y="67"/>
                    <a:pt x="24" y="68"/>
                    <a:pt x="29" y="68"/>
                  </a:cubicBezTo>
                  <a:cubicBezTo>
                    <a:pt x="36" y="68"/>
                    <a:pt x="41" y="66"/>
                    <a:pt x="45" y="62"/>
                  </a:cubicBezTo>
                  <a:cubicBezTo>
                    <a:pt x="49" y="58"/>
                    <a:pt x="51" y="52"/>
                    <a:pt x="51" y="44"/>
                  </a:cubicBezTo>
                  <a:lnTo>
                    <a:pt x="51" y="1"/>
                  </a:lnTo>
                  <a:lnTo>
                    <a:pt x="64" y="1"/>
                  </a:lnTo>
                  <a:lnTo>
                    <a:pt x="64" y="77"/>
                  </a:lnTo>
                  <a:lnTo>
                    <a:pt x="51" y="77"/>
                  </a:lnTo>
                  <a:lnTo>
                    <a:pt x="51" y="66"/>
                  </a:lnTo>
                  <a:cubicBezTo>
                    <a:pt x="48" y="70"/>
                    <a:pt x="44" y="74"/>
                    <a:pt x="40" y="76"/>
                  </a:cubicBezTo>
                  <a:cubicBezTo>
                    <a:pt x="36" y="78"/>
                    <a:pt x="32" y="79"/>
                    <a:pt x="27" y="79"/>
                  </a:cubicBezTo>
                  <a:cubicBezTo>
                    <a:pt x="18" y="79"/>
                    <a:pt x="11" y="77"/>
                    <a:pt x="7" y="71"/>
                  </a:cubicBezTo>
                  <a:cubicBezTo>
                    <a:pt x="2" y="66"/>
                    <a:pt x="0" y="58"/>
                    <a:pt x="0" y="47"/>
                  </a:cubicBezTo>
                  <a:lnTo>
                    <a:pt x="0" y="47"/>
                  </a:lnTo>
                  <a:close/>
                  <a:moveTo>
                    <a:pt x="31" y="0"/>
                  </a:moveTo>
                  <a:lnTo>
                    <a:pt x="31" y="0"/>
                  </a:lnTo>
                  <a:lnTo>
                    <a:pt x="31"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8" name="Freeform 134">
              <a:extLst>
                <a:ext uri="{FF2B5EF4-FFF2-40B4-BE49-F238E27FC236}">
                  <a16:creationId xmlns:a16="http://schemas.microsoft.com/office/drawing/2014/main" id="{1E0CACA0-BCE0-432C-AA32-6F5F82633624}"/>
                </a:ext>
              </a:extLst>
            </p:cNvPr>
            <p:cNvSpPr>
              <a:spLocks noEditPoints="1"/>
            </p:cNvSpPr>
            <p:nvPr/>
          </p:nvSpPr>
          <p:spPr bwMode="auto">
            <a:xfrm>
              <a:off x="3388" y="3853"/>
              <a:ext cx="102" cy="114"/>
            </a:xfrm>
            <a:custGeom>
              <a:avLst/>
              <a:gdLst>
                <a:gd name="T0" fmla="*/ 71 w 71"/>
                <a:gd name="T1" fmla="*/ 36 h 79"/>
                <a:gd name="T2" fmla="*/ 71 w 71"/>
                <a:gd name="T3" fmla="*/ 36 h 79"/>
                <a:gd name="T4" fmla="*/ 71 w 71"/>
                <a:gd name="T5" fmla="*/ 42 h 79"/>
                <a:gd name="T6" fmla="*/ 13 w 71"/>
                <a:gd name="T7" fmla="*/ 42 h 79"/>
                <a:gd name="T8" fmla="*/ 21 w 71"/>
                <a:gd name="T9" fmla="*/ 62 h 79"/>
                <a:gd name="T10" fmla="*/ 41 w 71"/>
                <a:gd name="T11" fmla="*/ 69 h 79"/>
                <a:gd name="T12" fmla="*/ 54 w 71"/>
                <a:gd name="T13" fmla="*/ 67 h 79"/>
                <a:gd name="T14" fmla="*/ 68 w 71"/>
                <a:gd name="T15" fmla="*/ 62 h 79"/>
                <a:gd name="T16" fmla="*/ 68 w 71"/>
                <a:gd name="T17" fmla="*/ 74 h 79"/>
                <a:gd name="T18" fmla="*/ 54 w 71"/>
                <a:gd name="T19" fmla="*/ 78 h 79"/>
                <a:gd name="T20" fmla="*/ 40 w 71"/>
                <a:gd name="T21" fmla="*/ 79 h 79"/>
                <a:gd name="T22" fmla="*/ 11 w 71"/>
                <a:gd name="T23" fmla="*/ 69 h 79"/>
                <a:gd name="T24" fmla="*/ 0 w 71"/>
                <a:gd name="T25" fmla="*/ 40 h 79"/>
                <a:gd name="T26" fmla="*/ 10 w 71"/>
                <a:gd name="T27" fmla="*/ 11 h 79"/>
                <a:gd name="T28" fmla="*/ 38 w 71"/>
                <a:gd name="T29" fmla="*/ 0 h 79"/>
                <a:gd name="T30" fmla="*/ 62 w 71"/>
                <a:gd name="T31" fmla="*/ 9 h 79"/>
                <a:gd name="T32" fmla="*/ 71 w 71"/>
                <a:gd name="T33" fmla="*/ 36 h 79"/>
                <a:gd name="T34" fmla="*/ 71 w 71"/>
                <a:gd name="T35" fmla="*/ 36 h 79"/>
                <a:gd name="T36" fmla="*/ 58 w 71"/>
                <a:gd name="T37" fmla="*/ 33 h 79"/>
                <a:gd name="T38" fmla="*/ 58 w 71"/>
                <a:gd name="T39" fmla="*/ 33 h 79"/>
                <a:gd name="T40" fmla="*/ 53 w 71"/>
                <a:gd name="T41" fmla="*/ 16 h 79"/>
                <a:gd name="T42" fmla="*/ 38 w 71"/>
                <a:gd name="T43" fmla="*/ 10 h 79"/>
                <a:gd name="T44" fmla="*/ 21 w 71"/>
                <a:gd name="T45" fmla="*/ 16 h 79"/>
                <a:gd name="T46" fmla="*/ 14 w 71"/>
                <a:gd name="T47" fmla="*/ 33 h 79"/>
                <a:gd name="T48" fmla="*/ 58 w 71"/>
                <a:gd name="T49" fmla="*/ 3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 h="79">
                  <a:moveTo>
                    <a:pt x="71" y="36"/>
                  </a:moveTo>
                  <a:lnTo>
                    <a:pt x="71" y="36"/>
                  </a:lnTo>
                  <a:lnTo>
                    <a:pt x="71" y="42"/>
                  </a:lnTo>
                  <a:lnTo>
                    <a:pt x="13" y="42"/>
                  </a:lnTo>
                  <a:cubicBezTo>
                    <a:pt x="14" y="51"/>
                    <a:pt x="17" y="58"/>
                    <a:pt x="21" y="62"/>
                  </a:cubicBezTo>
                  <a:cubicBezTo>
                    <a:pt x="26" y="67"/>
                    <a:pt x="32" y="69"/>
                    <a:pt x="41" y="69"/>
                  </a:cubicBezTo>
                  <a:cubicBezTo>
                    <a:pt x="45" y="69"/>
                    <a:pt x="50" y="68"/>
                    <a:pt x="54" y="67"/>
                  </a:cubicBezTo>
                  <a:cubicBezTo>
                    <a:pt x="59" y="66"/>
                    <a:pt x="63" y="64"/>
                    <a:pt x="68" y="62"/>
                  </a:cubicBezTo>
                  <a:lnTo>
                    <a:pt x="68" y="74"/>
                  </a:lnTo>
                  <a:cubicBezTo>
                    <a:pt x="63" y="75"/>
                    <a:pt x="59" y="77"/>
                    <a:pt x="54" y="78"/>
                  </a:cubicBezTo>
                  <a:cubicBezTo>
                    <a:pt x="49" y="79"/>
                    <a:pt x="45" y="79"/>
                    <a:pt x="40" y="79"/>
                  </a:cubicBezTo>
                  <a:cubicBezTo>
                    <a:pt x="28" y="79"/>
                    <a:pt x="18" y="76"/>
                    <a:pt x="11" y="69"/>
                  </a:cubicBezTo>
                  <a:cubicBezTo>
                    <a:pt x="4" y="62"/>
                    <a:pt x="0" y="52"/>
                    <a:pt x="0" y="40"/>
                  </a:cubicBezTo>
                  <a:cubicBezTo>
                    <a:pt x="0" y="28"/>
                    <a:pt x="4" y="18"/>
                    <a:pt x="10" y="11"/>
                  </a:cubicBezTo>
                  <a:cubicBezTo>
                    <a:pt x="17" y="3"/>
                    <a:pt x="26" y="0"/>
                    <a:pt x="38" y="0"/>
                  </a:cubicBezTo>
                  <a:cubicBezTo>
                    <a:pt x="48" y="0"/>
                    <a:pt x="56" y="3"/>
                    <a:pt x="62" y="9"/>
                  </a:cubicBezTo>
                  <a:cubicBezTo>
                    <a:pt x="68" y="16"/>
                    <a:pt x="71" y="25"/>
                    <a:pt x="71" y="36"/>
                  </a:cubicBezTo>
                  <a:lnTo>
                    <a:pt x="71" y="36"/>
                  </a:lnTo>
                  <a:close/>
                  <a:moveTo>
                    <a:pt x="58" y="33"/>
                  </a:moveTo>
                  <a:lnTo>
                    <a:pt x="58" y="33"/>
                  </a:lnTo>
                  <a:cubicBezTo>
                    <a:pt x="58" y="26"/>
                    <a:pt x="56" y="20"/>
                    <a:pt x="53" y="16"/>
                  </a:cubicBezTo>
                  <a:cubicBezTo>
                    <a:pt x="49" y="12"/>
                    <a:pt x="44" y="10"/>
                    <a:pt x="38" y="10"/>
                  </a:cubicBezTo>
                  <a:cubicBezTo>
                    <a:pt x="31" y="10"/>
                    <a:pt x="25" y="12"/>
                    <a:pt x="21" y="16"/>
                  </a:cubicBezTo>
                  <a:cubicBezTo>
                    <a:pt x="17" y="20"/>
                    <a:pt x="14" y="26"/>
                    <a:pt x="14"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39" name="Freeform 135">
              <a:extLst>
                <a:ext uri="{FF2B5EF4-FFF2-40B4-BE49-F238E27FC236}">
                  <a16:creationId xmlns:a16="http://schemas.microsoft.com/office/drawing/2014/main" id="{80D96F39-C279-4704-B20F-98FEF892524F}"/>
                </a:ext>
              </a:extLst>
            </p:cNvPr>
            <p:cNvSpPr>
              <a:spLocks/>
            </p:cNvSpPr>
            <p:nvPr/>
          </p:nvSpPr>
          <p:spPr bwMode="auto">
            <a:xfrm>
              <a:off x="3511" y="3853"/>
              <a:ext cx="84" cy="114"/>
            </a:xfrm>
            <a:custGeom>
              <a:avLst/>
              <a:gdLst>
                <a:gd name="T0" fmla="*/ 54 w 58"/>
                <a:gd name="T1" fmla="*/ 4 h 79"/>
                <a:gd name="T2" fmla="*/ 54 w 58"/>
                <a:gd name="T3" fmla="*/ 4 h 79"/>
                <a:gd name="T4" fmla="*/ 54 w 58"/>
                <a:gd name="T5" fmla="*/ 15 h 79"/>
                <a:gd name="T6" fmla="*/ 43 w 58"/>
                <a:gd name="T7" fmla="*/ 11 h 79"/>
                <a:gd name="T8" fmla="*/ 32 w 58"/>
                <a:gd name="T9" fmla="*/ 10 h 79"/>
                <a:gd name="T10" fmla="*/ 18 w 58"/>
                <a:gd name="T11" fmla="*/ 13 h 79"/>
                <a:gd name="T12" fmla="*/ 13 w 58"/>
                <a:gd name="T13" fmla="*/ 21 h 79"/>
                <a:gd name="T14" fmla="*/ 16 w 58"/>
                <a:gd name="T15" fmla="*/ 28 h 79"/>
                <a:gd name="T16" fmla="*/ 30 w 58"/>
                <a:gd name="T17" fmla="*/ 33 h 79"/>
                <a:gd name="T18" fmla="*/ 34 w 58"/>
                <a:gd name="T19" fmla="*/ 34 h 79"/>
                <a:gd name="T20" fmla="*/ 53 w 58"/>
                <a:gd name="T21" fmla="*/ 42 h 79"/>
                <a:gd name="T22" fmla="*/ 58 w 58"/>
                <a:gd name="T23" fmla="*/ 56 h 79"/>
                <a:gd name="T24" fmla="*/ 50 w 58"/>
                <a:gd name="T25" fmla="*/ 73 h 79"/>
                <a:gd name="T26" fmla="*/ 27 w 58"/>
                <a:gd name="T27" fmla="*/ 79 h 79"/>
                <a:gd name="T28" fmla="*/ 14 w 58"/>
                <a:gd name="T29" fmla="*/ 78 h 79"/>
                <a:gd name="T30" fmla="*/ 0 w 58"/>
                <a:gd name="T31" fmla="*/ 75 h 79"/>
                <a:gd name="T32" fmla="*/ 0 w 58"/>
                <a:gd name="T33" fmla="*/ 62 h 79"/>
                <a:gd name="T34" fmla="*/ 14 w 58"/>
                <a:gd name="T35" fmla="*/ 67 h 79"/>
                <a:gd name="T36" fmla="*/ 27 w 58"/>
                <a:gd name="T37" fmla="*/ 69 h 79"/>
                <a:gd name="T38" fmla="*/ 41 w 58"/>
                <a:gd name="T39" fmla="*/ 66 h 79"/>
                <a:gd name="T40" fmla="*/ 46 w 58"/>
                <a:gd name="T41" fmla="*/ 57 h 79"/>
                <a:gd name="T42" fmla="*/ 42 w 58"/>
                <a:gd name="T43" fmla="*/ 50 h 79"/>
                <a:gd name="T44" fmla="*/ 27 w 58"/>
                <a:gd name="T45" fmla="*/ 44 h 79"/>
                <a:gd name="T46" fmla="*/ 23 w 58"/>
                <a:gd name="T47" fmla="*/ 43 h 79"/>
                <a:gd name="T48" fmla="*/ 6 w 58"/>
                <a:gd name="T49" fmla="*/ 36 h 79"/>
                <a:gd name="T50" fmla="*/ 1 w 58"/>
                <a:gd name="T51" fmla="*/ 22 h 79"/>
                <a:gd name="T52" fmla="*/ 8 w 58"/>
                <a:gd name="T53" fmla="*/ 5 h 79"/>
                <a:gd name="T54" fmla="*/ 30 w 58"/>
                <a:gd name="T55" fmla="*/ 0 h 79"/>
                <a:gd name="T56" fmla="*/ 43 w 58"/>
                <a:gd name="T57" fmla="*/ 1 h 79"/>
                <a:gd name="T58" fmla="*/ 54 w 58"/>
                <a:gd name="T59" fmla="*/ 4 h 79"/>
                <a:gd name="T60" fmla="*/ 54 w 58"/>
                <a:gd name="T61"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79">
                  <a:moveTo>
                    <a:pt x="54" y="4"/>
                  </a:moveTo>
                  <a:lnTo>
                    <a:pt x="54" y="4"/>
                  </a:lnTo>
                  <a:lnTo>
                    <a:pt x="54" y="15"/>
                  </a:lnTo>
                  <a:cubicBezTo>
                    <a:pt x="51" y="14"/>
                    <a:pt x="47" y="12"/>
                    <a:pt x="43" y="11"/>
                  </a:cubicBezTo>
                  <a:cubicBezTo>
                    <a:pt x="40" y="10"/>
                    <a:pt x="36" y="10"/>
                    <a:pt x="32" y="10"/>
                  </a:cubicBezTo>
                  <a:cubicBezTo>
                    <a:pt x="25" y="10"/>
                    <a:pt x="21" y="11"/>
                    <a:pt x="18" y="13"/>
                  </a:cubicBezTo>
                  <a:cubicBezTo>
                    <a:pt x="14" y="15"/>
                    <a:pt x="13" y="18"/>
                    <a:pt x="13" y="21"/>
                  </a:cubicBezTo>
                  <a:cubicBezTo>
                    <a:pt x="13" y="24"/>
                    <a:pt x="14" y="27"/>
                    <a:pt x="16" y="28"/>
                  </a:cubicBezTo>
                  <a:cubicBezTo>
                    <a:pt x="18" y="30"/>
                    <a:pt x="23" y="31"/>
                    <a:pt x="30" y="33"/>
                  </a:cubicBezTo>
                  <a:lnTo>
                    <a:pt x="34" y="34"/>
                  </a:lnTo>
                  <a:cubicBezTo>
                    <a:pt x="43" y="36"/>
                    <a:pt x="49" y="38"/>
                    <a:pt x="53" y="42"/>
                  </a:cubicBezTo>
                  <a:cubicBezTo>
                    <a:pt x="57" y="45"/>
                    <a:pt x="58" y="50"/>
                    <a:pt x="58" y="56"/>
                  </a:cubicBezTo>
                  <a:cubicBezTo>
                    <a:pt x="58" y="63"/>
                    <a:pt x="56" y="69"/>
                    <a:pt x="50" y="73"/>
                  </a:cubicBezTo>
                  <a:cubicBezTo>
                    <a:pt x="44" y="77"/>
                    <a:pt x="37" y="79"/>
                    <a:pt x="27" y="79"/>
                  </a:cubicBezTo>
                  <a:cubicBezTo>
                    <a:pt x="23" y="79"/>
                    <a:pt x="19" y="79"/>
                    <a:pt x="14" y="78"/>
                  </a:cubicBezTo>
                  <a:cubicBezTo>
                    <a:pt x="10" y="77"/>
                    <a:pt x="5" y="76"/>
                    <a:pt x="0" y="75"/>
                  </a:cubicBezTo>
                  <a:lnTo>
                    <a:pt x="0" y="62"/>
                  </a:lnTo>
                  <a:cubicBezTo>
                    <a:pt x="5" y="64"/>
                    <a:pt x="9" y="66"/>
                    <a:pt x="14" y="67"/>
                  </a:cubicBezTo>
                  <a:cubicBezTo>
                    <a:pt x="18" y="68"/>
                    <a:pt x="23" y="69"/>
                    <a:pt x="27" y="69"/>
                  </a:cubicBezTo>
                  <a:cubicBezTo>
                    <a:pt x="33" y="69"/>
                    <a:pt x="38" y="68"/>
                    <a:pt x="41" y="66"/>
                  </a:cubicBezTo>
                  <a:cubicBezTo>
                    <a:pt x="44" y="64"/>
                    <a:pt x="46" y="61"/>
                    <a:pt x="46" y="57"/>
                  </a:cubicBezTo>
                  <a:cubicBezTo>
                    <a:pt x="46" y="54"/>
                    <a:pt x="44" y="51"/>
                    <a:pt x="42" y="50"/>
                  </a:cubicBezTo>
                  <a:cubicBezTo>
                    <a:pt x="40" y="48"/>
                    <a:pt x="35" y="46"/>
                    <a:pt x="27" y="44"/>
                  </a:cubicBezTo>
                  <a:lnTo>
                    <a:pt x="23" y="43"/>
                  </a:lnTo>
                  <a:cubicBezTo>
                    <a:pt x="15" y="42"/>
                    <a:pt x="9" y="39"/>
                    <a:pt x="6" y="36"/>
                  </a:cubicBezTo>
                  <a:cubicBezTo>
                    <a:pt x="3" y="32"/>
                    <a:pt x="1" y="28"/>
                    <a:pt x="1" y="22"/>
                  </a:cubicBezTo>
                  <a:cubicBezTo>
                    <a:pt x="1" y="15"/>
                    <a:pt x="3" y="9"/>
                    <a:pt x="8" y="5"/>
                  </a:cubicBezTo>
                  <a:cubicBezTo>
                    <a:pt x="14" y="1"/>
                    <a:pt x="21" y="0"/>
                    <a:pt x="30" y="0"/>
                  </a:cubicBezTo>
                  <a:cubicBezTo>
                    <a:pt x="35" y="0"/>
                    <a:pt x="39" y="0"/>
                    <a:pt x="43" y="1"/>
                  </a:cubicBezTo>
                  <a:cubicBezTo>
                    <a:pt x="47" y="1"/>
                    <a:pt x="51" y="2"/>
                    <a:pt x="54" y="4"/>
                  </a:cubicBezTo>
                  <a:lnTo>
                    <a:pt x="54" y="4"/>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0" name="Freeform 136">
              <a:extLst>
                <a:ext uri="{FF2B5EF4-FFF2-40B4-BE49-F238E27FC236}">
                  <a16:creationId xmlns:a16="http://schemas.microsoft.com/office/drawing/2014/main" id="{D95FE8DB-6983-4009-B306-D91E777423B7}"/>
                </a:ext>
              </a:extLst>
            </p:cNvPr>
            <p:cNvSpPr>
              <a:spLocks/>
            </p:cNvSpPr>
            <p:nvPr/>
          </p:nvSpPr>
          <p:spPr bwMode="auto">
            <a:xfrm>
              <a:off x="2989" y="3269"/>
              <a:ext cx="340" cy="525"/>
            </a:xfrm>
            <a:custGeom>
              <a:avLst/>
              <a:gdLst>
                <a:gd name="T0" fmla="*/ 0 w 237"/>
                <a:gd name="T1" fmla="*/ 363 h 363"/>
                <a:gd name="T2" fmla="*/ 0 w 237"/>
                <a:gd name="T3" fmla="*/ 363 h 363"/>
                <a:gd name="T4" fmla="*/ 237 w 237"/>
                <a:gd name="T5" fmla="*/ 0 h 363"/>
              </a:gdLst>
              <a:ahLst/>
              <a:cxnLst>
                <a:cxn ang="0">
                  <a:pos x="T0" y="T1"/>
                </a:cxn>
                <a:cxn ang="0">
                  <a:pos x="T2" y="T3"/>
                </a:cxn>
                <a:cxn ang="0">
                  <a:pos x="T4" y="T5"/>
                </a:cxn>
              </a:cxnLst>
              <a:rect l="0" t="0" r="r" b="b"/>
              <a:pathLst>
                <a:path w="237" h="363">
                  <a:moveTo>
                    <a:pt x="0" y="363"/>
                  </a:moveTo>
                  <a:lnTo>
                    <a:pt x="0" y="363"/>
                  </a:lnTo>
                  <a:lnTo>
                    <a:pt x="237" y="0"/>
                  </a:lnTo>
                </a:path>
              </a:pathLst>
            </a:custGeom>
            <a:noFill/>
            <a:ln w="3016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41" name="Freeform 137">
              <a:extLst>
                <a:ext uri="{FF2B5EF4-FFF2-40B4-BE49-F238E27FC236}">
                  <a16:creationId xmlns:a16="http://schemas.microsoft.com/office/drawing/2014/main" id="{A762CE9F-1906-4903-ACFA-149B915D84FE}"/>
                </a:ext>
              </a:extLst>
            </p:cNvPr>
            <p:cNvSpPr>
              <a:spLocks noEditPoints="1"/>
            </p:cNvSpPr>
            <p:nvPr/>
          </p:nvSpPr>
          <p:spPr bwMode="auto">
            <a:xfrm>
              <a:off x="3236" y="3248"/>
              <a:ext cx="106" cy="131"/>
            </a:xfrm>
            <a:custGeom>
              <a:avLst/>
              <a:gdLst>
                <a:gd name="T0" fmla="*/ 0 w 74"/>
                <a:gd name="T1" fmla="*/ 56 h 91"/>
                <a:gd name="T2" fmla="*/ 0 w 74"/>
                <a:gd name="T3" fmla="*/ 56 h 91"/>
                <a:gd name="T4" fmla="*/ 74 w 74"/>
                <a:gd name="T5" fmla="*/ 0 h 91"/>
                <a:gd name="T6" fmla="*/ 53 w 74"/>
                <a:gd name="T7" fmla="*/ 91 h 91"/>
                <a:gd name="T8" fmla="*/ 0 w 74"/>
                <a:gd name="T9" fmla="*/ 56 h 91"/>
                <a:gd name="T10" fmla="*/ 0 w 74"/>
                <a:gd name="T11" fmla="*/ 56 h 91"/>
                <a:gd name="T12" fmla="*/ 0 w 74"/>
                <a:gd name="T13" fmla="*/ 56 h 91"/>
                <a:gd name="T14" fmla="*/ 0 w 74"/>
                <a:gd name="T15" fmla="*/ 56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91">
                  <a:moveTo>
                    <a:pt x="0" y="56"/>
                  </a:moveTo>
                  <a:lnTo>
                    <a:pt x="0" y="56"/>
                  </a:lnTo>
                  <a:lnTo>
                    <a:pt x="74" y="0"/>
                  </a:lnTo>
                  <a:lnTo>
                    <a:pt x="53" y="91"/>
                  </a:lnTo>
                  <a:cubicBezTo>
                    <a:pt x="45" y="69"/>
                    <a:pt x="23" y="55"/>
                    <a:pt x="0" y="56"/>
                  </a:cubicBezTo>
                  <a:lnTo>
                    <a:pt x="0" y="56"/>
                  </a:lnTo>
                  <a:close/>
                  <a:moveTo>
                    <a:pt x="0" y="56"/>
                  </a:moveTo>
                  <a:lnTo>
                    <a:pt x="0" y="56"/>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2" name="Freeform 138">
              <a:extLst>
                <a:ext uri="{FF2B5EF4-FFF2-40B4-BE49-F238E27FC236}">
                  <a16:creationId xmlns:a16="http://schemas.microsoft.com/office/drawing/2014/main" id="{F4CAC087-C2B2-4DAC-A574-73264AE2BF19}"/>
                </a:ext>
              </a:extLst>
            </p:cNvPr>
            <p:cNvSpPr>
              <a:spLocks noEditPoints="1"/>
            </p:cNvSpPr>
            <p:nvPr/>
          </p:nvSpPr>
          <p:spPr bwMode="auto">
            <a:xfrm>
              <a:off x="3236" y="3248"/>
              <a:ext cx="106" cy="131"/>
            </a:xfrm>
            <a:custGeom>
              <a:avLst/>
              <a:gdLst>
                <a:gd name="T0" fmla="*/ 0 w 74"/>
                <a:gd name="T1" fmla="*/ 56 h 91"/>
                <a:gd name="T2" fmla="*/ 0 w 74"/>
                <a:gd name="T3" fmla="*/ 56 h 91"/>
                <a:gd name="T4" fmla="*/ 74 w 74"/>
                <a:gd name="T5" fmla="*/ 0 h 91"/>
                <a:gd name="T6" fmla="*/ 53 w 74"/>
                <a:gd name="T7" fmla="*/ 91 h 91"/>
                <a:gd name="T8" fmla="*/ 0 w 74"/>
                <a:gd name="T9" fmla="*/ 56 h 91"/>
                <a:gd name="T10" fmla="*/ 0 w 74"/>
                <a:gd name="T11" fmla="*/ 56 h 91"/>
                <a:gd name="T12" fmla="*/ 0 w 74"/>
                <a:gd name="T13" fmla="*/ 56 h 91"/>
                <a:gd name="T14" fmla="*/ 0 w 74"/>
                <a:gd name="T15" fmla="*/ 56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91">
                  <a:moveTo>
                    <a:pt x="0" y="56"/>
                  </a:moveTo>
                  <a:lnTo>
                    <a:pt x="0" y="56"/>
                  </a:lnTo>
                  <a:lnTo>
                    <a:pt x="74" y="0"/>
                  </a:lnTo>
                  <a:lnTo>
                    <a:pt x="53" y="91"/>
                  </a:lnTo>
                  <a:cubicBezTo>
                    <a:pt x="45" y="69"/>
                    <a:pt x="23" y="55"/>
                    <a:pt x="0" y="56"/>
                  </a:cubicBezTo>
                  <a:lnTo>
                    <a:pt x="0" y="56"/>
                  </a:lnTo>
                  <a:close/>
                  <a:moveTo>
                    <a:pt x="0" y="56"/>
                  </a:moveTo>
                  <a:lnTo>
                    <a:pt x="0" y="56"/>
                  </a:lnTo>
                  <a:close/>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43" name="Freeform 139">
              <a:extLst>
                <a:ext uri="{FF2B5EF4-FFF2-40B4-BE49-F238E27FC236}">
                  <a16:creationId xmlns:a16="http://schemas.microsoft.com/office/drawing/2014/main" id="{F9B592CB-0435-4D9A-9508-E9DA9BDEA85D}"/>
                </a:ext>
              </a:extLst>
            </p:cNvPr>
            <p:cNvSpPr>
              <a:spLocks/>
            </p:cNvSpPr>
            <p:nvPr/>
          </p:nvSpPr>
          <p:spPr bwMode="auto">
            <a:xfrm>
              <a:off x="3226" y="2133"/>
              <a:ext cx="3518" cy="514"/>
            </a:xfrm>
            <a:custGeom>
              <a:avLst/>
              <a:gdLst>
                <a:gd name="T0" fmla="*/ 2453 w 2453"/>
                <a:gd name="T1" fmla="*/ 356 h 356"/>
                <a:gd name="T2" fmla="*/ 2453 w 2453"/>
                <a:gd name="T3" fmla="*/ 356 h 356"/>
                <a:gd name="T4" fmla="*/ 2453 w 2453"/>
                <a:gd name="T5" fmla="*/ 0 h 356"/>
                <a:gd name="T6" fmla="*/ 0 w 2453"/>
                <a:gd name="T7" fmla="*/ 0 h 356"/>
                <a:gd name="T8" fmla="*/ 0 w 2453"/>
                <a:gd name="T9" fmla="*/ 186 h 356"/>
              </a:gdLst>
              <a:ahLst/>
              <a:cxnLst>
                <a:cxn ang="0">
                  <a:pos x="T0" y="T1"/>
                </a:cxn>
                <a:cxn ang="0">
                  <a:pos x="T2" y="T3"/>
                </a:cxn>
                <a:cxn ang="0">
                  <a:pos x="T4" y="T5"/>
                </a:cxn>
                <a:cxn ang="0">
                  <a:pos x="T6" y="T7"/>
                </a:cxn>
                <a:cxn ang="0">
                  <a:pos x="T8" y="T9"/>
                </a:cxn>
              </a:cxnLst>
              <a:rect l="0" t="0" r="r" b="b"/>
              <a:pathLst>
                <a:path w="2453" h="356">
                  <a:moveTo>
                    <a:pt x="2453" y="356"/>
                  </a:moveTo>
                  <a:lnTo>
                    <a:pt x="2453" y="356"/>
                  </a:lnTo>
                  <a:lnTo>
                    <a:pt x="2453" y="0"/>
                  </a:lnTo>
                  <a:lnTo>
                    <a:pt x="0" y="0"/>
                  </a:lnTo>
                  <a:lnTo>
                    <a:pt x="0" y="186"/>
                  </a:lnTo>
                </a:path>
              </a:pathLst>
            </a:custGeom>
            <a:noFill/>
            <a:ln w="57150" cap="flat">
              <a:solidFill>
                <a:srgbClr val="FF0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44" name="Freeform 140">
              <a:extLst>
                <a:ext uri="{FF2B5EF4-FFF2-40B4-BE49-F238E27FC236}">
                  <a16:creationId xmlns:a16="http://schemas.microsoft.com/office/drawing/2014/main" id="{73444EE3-4626-4851-90EE-25B838BF5785}"/>
                </a:ext>
              </a:extLst>
            </p:cNvPr>
            <p:cNvSpPr>
              <a:spLocks noEditPoints="1"/>
            </p:cNvSpPr>
            <p:nvPr/>
          </p:nvSpPr>
          <p:spPr bwMode="auto">
            <a:xfrm>
              <a:off x="3180" y="2300"/>
              <a:ext cx="92" cy="127"/>
            </a:xfrm>
            <a:custGeom>
              <a:avLst/>
              <a:gdLst>
                <a:gd name="T0" fmla="*/ 64 w 64"/>
                <a:gd name="T1" fmla="*/ 0 h 88"/>
                <a:gd name="T2" fmla="*/ 64 w 64"/>
                <a:gd name="T3" fmla="*/ 0 h 88"/>
                <a:gd name="T4" fmla="*/ 32 w 64"/>
                <a:gd name="T5" fmla="*/ 88 h 88"/>
                <a:gd name="T6" fmla="*/ 0 w 64"/>
                <a:gd name="T7" fmla="*/ 1 h 88"/>
                <a:gd name="T8" fmla="*/ 64 w 64"/>
                <a:gd name="T9" fmla="*/ 0 h 88"/>
                <a:gd name="T10" fmla="*/ 64 w 64"/>
                <a:gd name="T11" fmla="*/ 0 h 88"/>
                <a:gd name="T12" fmla="*/ 64 w 64"/>
                <a:gd name="T13" fmla="*/ 0 h 88"/>
                <a:gd name="T14" fmla="*/ 64 w 64"/>
                <a:gd name="T15" fmla="*/ 0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88">
                  <a:moveTo>
                    <a:pt x="64" y="0"/>
                  </a:moveTo>
                  <a:lnTo>
                    <a:pt x="64" y="0"/>
                  </a:lnTo>
                  <a:lnTo>
                    <a:pt x="32" y="88"/>
                  </a:lnTo>
                  <a:lnTo>
                    <a:pt x="0" y="1"/>
                  </a:lnTo>
                  <a:cubicBezTo>
                    <a:pt x="19" y="14"/>
                    <a:pt x="45" y="14"/>
                    <a:pt x="64" y="0"/>
                  </a:cubicBezTo>
                  <a:lnTo>
                    <a:pt x="64" y="0"/>
                  </a:lnTo>
                  <a:close/>
                  <a:moveTo>
                    <a:pt x="64" y="0"/>
                  </a:moveTo>
                  <a:lnTo>
                    <a:pt x="64"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5" name="Freeform 141">
              <a:extLst>
                <a:ext uri="{FF2B5EF4-FFF2-40B4-BE49-F238E27FC236}">
                  <a16:creationId xmlns:a16="http://schemas.microsoft.com/office/drawing/2014/main" id="{5BC53D35-C9DD-4F4F-B897-51545E3333B0}"/>
                </a:ext>
              </a:extLst>
            </p:cNvPr>
            <p:cNvSpPr>
              <a:spLocks noEditPoints="1"/>
            </p:cNvSpPr>
            <p:nvPr/>
          </p:nvSpPr>
          <p:spPr bwMode="auto">
            <a:xfrm>
              <a:off x="3180" y="2300"/>
              <a:ext cx="92" cy="127"/>
            </a:xfrm>
            <a:custGeom>
              <a:avLst/>
              <a:gdLst>
                <a:gd name="T0" fmla="*/ 64 w 64"/>
                <a:gd name="T1" fmla="*/ 0 h 88"/>
                <a:gd name="T2" fmla="*/ 64 w 64"/>
                <a:gd name="T3" fmla="*/ 0 h 88"/>
                <a:gd name="T4" fmla="*/ 32 w 64"/>
                <a:gd name="T5" fmla="*/ 88 h 88"/>
                <a:gd name="T6" fmla="*/ 0 w 64"/>
                <a:gd name="T7" fmla="*/ 1 h 88"/>
                <a:gd name="T8" fmla="*/ 64 w 64"/>
                <a:gd name="T9" fmla="*/ 0 h 88"/>
                <a:gd name="T10" fmla="*/ 64 w 64"/>
                <a:gd name="T11" fmla="*/ 0 h 88"/>
                <a:gd name="T12" fmla="*/ 64 w 64"/>
                <a:gd name="T13" fmla="*/ 0 h 88"/>
                <a:gd name="T14" fmla="*/ 64 w 64"/>
                <a:gd name="T15" fmla="*/ 0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88">
                  <a:moveTo>
                    <a:pt x="64" y="0"/>
                  </a:moveTo>
                  <a:lnTo>
                    <a:pt x="64" y="0"/>
                  </a:lnTo>
                  <a:lnTo>
                    <a:pt x="32" y="88"/>
                  </a:lnTo>
                  <a:lnTo>
                    <a:pt x="0" y="1"/>
                  </a:lnTo>
                  <a:cubicBezTo>
                    <a:pt x="19" y="14"/>
                    <a:pt x="45" y="14"/>
                    <a:pt x="64" y="0"/>
                  </a:cubicBezTo>
                  <a:lnTo>
                    <a:pt x="64" y="0"/>
                  </a:lnTo>
                  <a:close/>
                  <a:moveTo>
                    <a:pt x="64" y="0"/>
                  </a:moveTo>
                  <a:lnTo>
                    <a:pt x="64" y="0"/>
                  </a:lnTo>
                  <a:close/>
                </a:path>
              </a:pathLst>
            </a:custGeom>
            <a:noFill/>
            <a:ln w="11113"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64294" tIns="32147" rIns="64294" bIns="32147" numCol="1" anchor="t" anchorCtr="0" compatLnSpc="1">
              <a:prstTxWarp prst="textNoShape">
                <a:avLst/>
              </a:prstTxWarp>
            </a:bodyPr>
            <a:lstStyle/>
            <a:p>
              <a:endParaRPr lang="en-SG" sz="1266"/>
            </a:p>
          </p:txBody>
        </p:sp>
        <p:sp>
          <p:nvSpPr>
            <p:cNvPr id="146" name="Freeform 142">
              <a:extLst>
                <a:ext uri="{FF2B5EF4-FFF2-40B4-BE49-F238E27FC236}">
                  <a16:creationId xmlns:a16="http://schemas.microsoft.com/office/drawing/2014/main" id="{8190FF0E-1CB3-4F42-9379-774775A02C08}"/>
                </a:ext>
              </a:extLst>
            </p:cNvPr>
            <p:cNvSpPr>
              <a:spLocks/>
            </p:cNvSpPr>
            <p:nvPr/>
          </p:nvSpPr>
          <p:spPr bwMode="auto">
            <a:xfrm>
              <a:off x="4025" y="2212"/>
              <a:ext cx="86" cy="116"/>
            </a:xfrm>
            <a:custGeom>
              <a:avLst/>
              <a:gdLst>
                <a:gd name="T0" fmla="*/ 60 w 60"/>
                <a:gd name="T1" fmla="*/ 5 h 80"/>
                <a:gd name="T2" fmla="*/ 60 w 60"/>
                <a:gd name="T3" fmla="*/ 5 h 80"/>
                <a:gd name="T4" fmla="*/ 60 w 60"/>
                <a:gd name="T5" fmla="*/ 17 h 80"/>
                <a:gd name="T6" fmla="*/ 49 w 60"/>
                <a:gd name="T7" fmla="*/ 12 h 80"/>
                <a:gd name="T8" fmla="*/ 39 w 60"/>
                <a:gd name="T9" fmla="*/ 11 h 80"/>
                <a:gd name="T10" fmla="*/ 20 w 60"/>
                <a:gd name="T11" fmla="*/ 19 h 80"/>
                <a:gd name="T12" fmla="*/ 13 w 60"/>
                <a:gd name="T13" fmla="*/ 40 h 80"/>
                <a:gd name="T14" fmla="*/ 20 w 60"/>
                <a:gd name="T15" fmla="*/ 62 h 80"/>
                <a:gd name="T16" fmla="*/ 39 w 60"/>
                <a:gd name="T17" fmla="*/ 70 h 80"/>
                <a:gd name="T18" fmla="*/ 49 w 60"/>
                <a:gd name="T19" fmla="*/ 68 h 80"/>
                <a:gd name="T20" fmla="*/ 60 w 60"/>
                <a:gd name="T21" fmla="*/ 64 h 80"/>
                <a:gd name="T22" fmla="*/ 60 w 60"/>
                <a:gd name="T23" fmla="*/ 75 h 80"/>
                <a:gd name="T24" fmla="*/ 49 w 60"/>
                <a:gd name="T25" fmla="*/ 79 h 80"/>
                <a:gd name="T26" fmla="*/ 37 w 60"/>
                <a:gd name="T27" fmla="*/ 80 h 80"/>
                <a:gd name="T28" fmla="*/ 10 w 60"/>
                <a:gd name="T29" fmla="*/ 69 h 80"/>
                <a:gd name="T30" fmla="*/ 0 w 60"/>
                <a:gd name="T31" fmla="*/ 40 h 80"/>
                <a:gd name="T32" fmla="*/ 10 w 60"/>
                <a:gd name="T33" fmla="*/ 11 h 80"/>
                <a:gd name="T34" fmla="*/ 38 w 60"/>
                <a:gd name="T35" fmla="*/ 0 h 80"/>
                <a:gd name="T36" fmla="*/ 49 w 60"/>
                <a:gd name="T37" fmla="*/ 2 h 80"/>
                <a:gd name="T38" fmla="*/ 60 w 60"/>
                <a:gd name="T39" fmla="*/ 5 h 80"/>
                <a:gd name="T40" fmla="*/ 60 w 60"/>
                <a:gd name="T41" fmla="*/ 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80">
                  <a:moveTo>
                    <a:pt x="60" y="5"/>
                  </a:moveTo>
                  <a:lnTo>
                    <a:pt x="60" y="5"/>
                  </a:lnTo>
                  <a:lnTo>
                    <a:pt x="60" y="17"/>
                  </a:lnTo>
                  <a:cubicBezTo>
                    <a:pt x="56" y="15"/>
                    <a:pt x="53" y="13"/>
                    <a:pt x="49" y="12"/>
                  </a:cubicBezTo>
                  <a:cubicBezTo>
                    <a:pt x="46" y="11"/>
                    <a:pt x="42" y="11"/>
                    <a:pt x="39" y="11"/>
                  </a:cubicBezTo>
                  <a:cubicBezTo>
                    <a:pt x="30" y="11"/>
                    <a:pt x="24" y="14"/>
                    <a:pt x="20" y="19"/>
                  </a:cubicBezTo>
                  <a:cubicBezTo>
                    <a:pt x="15" y="24"/>
                    <a:pt x="13" y="31"/>
                    <a:pt x="13" y="40"/>
                  </a:cubicBezTo>
                  <a:cubicBezTo>
                    <a:pt x="13" y="50"/>
                    <a:pt x="15" y="57"/>
                    <a:pt x="20" y="62"/>
                  </a:cubicBezTo>
                  <a:cubicBezTo>
                    <a:pt x="24" y="67"/>
                    <a:pt x="30" y="70"/>
                    <a:pt x="39" y="70"/>
                  </a:cubicBezTo>
                  <a:cubicBezTo>
                    <a:pt x="42" y="70"/>
                    <a:pt x="46" y="69"/>
                    <a:pt x="49" y="68"/>
                  </a:cubicBezTo>
                  <a:cubicBezTo>
                    <a:pt x="53" y="67"/>
                    <a:pt x="56" y="66"/>
                    <a:pt x="60" y="64"/>
                  </a:cubicBezTo>
                  <a:lnTo>
                    <a:pt x="60" y="75"/>
                  </a:lnTo>
                  <a:cubicBezTo>
                    <a:pt x="56" y="77"/>
                    <a:pt x="53" y="78"/>
                    <a:pt x="49" y="79"/>
                  </a:cubicBezTo>
                  <a:cubicBezTo>
                    <a:pt x="45" y="80"/>
                    <a:pt x="41" y="80"/>
                    <a:pt x="37" y="80"/>
                  </a:cubicBezTo>
                  <a:cubicBezTo>
                    <a:pt x="26" y="80"/>
                    <a:pt x="17" y="77"/>
                    <a:pt x="10" y="69"/>
                  </a:cubicBezTo>
                  <a:cubicBezTo>
                    <a:pt x="3" y="62"/>
                    <a:pt x="0" y="52"/>
                    <a:pt x="0" y="40"/>
                  </a:cubicBezTo>
                  <a:cubicBezTo>
                    <a:pt x="0" y="28"/>
                    <a:pt x="3" y="18"/>
                    <a:pt x="10" y="11"/>
                  </a:cubicBezTo>
                  <a:cubicBezTo>
                    <a:pt x="17" y="4"/>
                    <a:pt x="26" y="0"/>
                    <a:pt x="38" y="0"/>
                  </a:cubicBezTo>
                  <a:cubicBezTo>
                    <a:pt x="42" y="0"/>
                    <a:pt x="46" y="1"/>
                    <a:pt x="49" y="2"/>
                  </a:cubicBezTo>
                  <a:cubicBezTo>
                    <a:pt x="53" y="2"/>
                    <a:pt x="56" y="4"/>
                    <a:pt x="60" y="5"/>
                  </a:cubicBezTo>
                  <a:lnTo>
                    <a:pt x="60" y="5"/>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7" name="Freeform 143">
              <a:extLst>
                <a:ext uri="{FF2B5EF4-FFF2-40B4-BE49-F238E27FC236}">
                  <a16:creationId xmlns:a16="http://schemas.microsoft.com/office/drawing/2014/main" id="{6071713C-485F-4B77-BB20-76477061B819}"/>
                </a:ext>
              </a:extLst>
            </p:cNvPr>
            <p:cNvSpPr>
              <a:spLocks/>
            </p:cNvSpPr>
            <p:nvPr/>
          </p:nvSpPr>
          <p:spPr bwMode="auto">
            <a:xfrm>
              <a:off x="4142" y="2173"/>
              <a:ext cx="19" cy="152"/>
            </a:xfrm>
            <a:custGeom>
              <a:avLst/>
              <a:gdLst>
                <a:gd name="T0" fmla="*/ 0 w 13"/>
                <a:gd name="T1" fmla="*/ 0 h 105"/>
                <a:gd name="T2" fmla="*/ 0 w 13"/>
                <a:gd name="T3" fmla="*/ 0 h 105"/>
                <a:gd name="T4" fmla="*/ 13 w 13"/>
                <a:gd name="T5" fmla="*/ 0 h 105"/>
                <a:gd name="T6" fmla="*/ 13 w 13"/>
                <a:gd name="T7" fmla="*/ 105 h 105"/>
                <a:gd name="T8" fmla="*/ 0 w 13"/>
                <a:gd name="T9" fmla="*/ 105 h 105"/>
                <a:gd name="T10" fmla="*/ 0 w 13"/>
                <a:gd name="T11" fmla="*/ 0 h 105"/>
              </a:gdLst>
              <a:ahLst/>
              <a:cxnLst>
                <a:cxn ang="0">
                  <a:pos x="T0" y="T1"/>
                </a:cxn>
                <a:cxn ang="0">
                  <a:pos x="T2" y="T3"/>
                </a:cxn>
                <a:cxn ang="0">
                  <a:pos x="T4" y="T5"/>
                </a:cxn>
                <a:cxn ang="0">
                  <a:pos x="T6" y="T7"/>
                </a:cxn>
                <a:cxn ang="0">
                  <a:pos x="T8" y="T9"/>
                </a:cxn>
                <a:cxn ang="0">
                  <a:pos x="T10" y="T11"/>
                </a:cxn>
              </a:cxnLst>
              <a:rect l="0" t="0" r="r" b="b"/>
              <a:pathLst>
                <a:path w="13" h="105">
                  <a:moveTo>
                    <a:pt x="0" y="0"/>
                  </a:moveTo>
                  <a:lnTo>
                    <a:pt x="0" y="0"/>
                  </a:lnTo>
                  <a:lnTo>
                    <a:pt x="13" y="0"/>
                  </a:lnTo>
                  <a:lnTo>
                    <a:pt x="13" y="105"/>
                  </a:lnTo>
                  <a:lnTo>
                    <a:pt x="0" y="105"/>
                  </a:lnTo>
                  <a:lnTo>
                    <a:pt x="0"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8" name="Freeform 144">
              <a:extLst>
                <a:ext uri="{FF2B5EF4-FFF2-40B4-BE49-F238E27FC236}">
                  <a16:creationId xmlns:a16="http://schemas.microsoft.com/office/drawing/2014/main" id="{88F8E961-9631-4C83-948B-AD3C914C82B5}"/>
                </a:ext>
              </a:extLst>
            </p:cNvPr>
            <p:cNvSpPr>
              <a:spLocks noEditPoints="1"/>
            </p:cNvSpPr>
            <p:nvPr/>
          </p:nvSpPr>
          <p:spPr bwMode="auto">
            <a:xfrm>
              <a:off x="4190" y="2212"/>
              <a:ext cx="100" cy="116"/>
            </a:xfrm>
            <a:custGeom>
              <a:avLst/>
              <a:gdLst>
                <a:gd name="T0" fmla="*/ 35 w 70"/>
                <a:gd name="T1" fmla="*/ 11 h 80"/>
                <a:gd name="T2" fmla="*/ 35 w 70"/>
                <a:gd name="T3" fmla="*/ 11 h 80"/>
                <a:gd name="T4" fmla="*/ 19 w 70"/>
                <a:gd name="T5" fmla="*/ 19 h 80"/>
                <a:gd name="T6" fmla="*/ 14 w 70"/>
                <a:gd name="T7" fmla="*/ 40 h 80"/>
                <a:gd name="T8" fmla="*/ 19 w 70"/>
                <a:gd name="T9" fmla="*/ 62 h 80"/>
                <a:gd name="T10" fmla="*/ 35 w 70"/>
                <a:gd name="T11" fmla="*/ 70 h 80"/>
                <a:gd name="T12" fmla="*/ 51 w 70"/>
                <a:gd name="T13" fmla="*/ 62 h 80"/>
                <a:gd name="T14" fmla="*/ 57 w 70"/>
                <a:gd name="T15" fmla="*/ 40 h 80"/>
                <a:gd name="T16" fmla="*/ 51 w 70"/>
                <a:gd name="T17" fmla="*/ 19 h 80"/>
                <a:gd name="T18" fmla="*/ 35 w 70"/>
                <a:gd name="T19" fmla="*/ 11 h 80"/>
                <a:gd name="T20" fmla="*/ 35 w 70"/>
                <a:gd name="T21" fmla="*/ 11 h 80"/>
                <a:gd name="T22" fmla="*/ 35 w 70"/>
                <a:gd name="T23" fmla="*/ 0 h 80"/>
                <a:gd name="T24" fmla="*/ 35 w 70"/>
                <a:gd name="T25" fmla="*/ 0 h 80"/>
                <a:gd name="T26" fmla="*/ 61 w 70"/>
                <a:gd name="T27" fmla="*/ 11 h 80"/>
                <a:gd name="T28" fmla="*/ 70 w 70"/>
                <a:gd name="T29" fmla="*/ 40 h 80"/>
                <a:gd name="T30" fmla="*/ 61 w 70"/>
                <a:gd name="T31" fmla="*/ 70 h 80"/>
                <a:gd name="T32" fmla="*/ 35 w 70"/>
                <a:gd name="T33" fmla="*/ 80 h 80"/>
                <a:gd name="T34" fmla="*/ 10 w 70"/>
                <a:gd name="T35" fmla="*/ 70 h 80"/>
                <a:gd name="T36" fmla="*/ 0 w 70"/>
                <a:gd name="T37" fmla="*/ 40 h 80"/>
                <a:gd name="T38" fmla="*/ 10 w 70"/>
                <a:gd name="T39" fmla="*/ 11 h 80"/>
                <a:gd name="T40" fmla="*/ 35 w 70"/>
                <a:gd name="T41" fmla="*/ 0 h 80"/>
                <a:gd name="T42" fmla="*/ 35 w 70"/>
                <a:gd name="T4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80">
                  <a:moveTo>
                    <a:pt x="35" y="11"/>
                  </a:moveTo>
                  <a:lnTo>
                    <a:pt x="35" y="11"/>
                  </a:lnTo>
                  <a:cubicBezTo>
                    <a:pt x="29" y="11"/>
                    <a:pt x="23" y="14"/>
                    <a:pt x="19" y="19"/>
                  </a:cubicBezTo>
                  <a:cubicBezTo>
                    <a:pt x="16" y="24"/>
                    <a:pt x="14" y="31"/>
                    <a:pt x="14" y="40"/>
                  </a:cubicBezTo>
                  <a:cubicBezTo>
                    <a:pt x="14" y="49"/>
                    <a:pt x="16" y="57"/>
                    <a:pt x="19" y="62"/>
                  </a:cubicBezTo>
                  <a:cubicBezTo>
                    <a:pt x="23" y="67"/>
                    <a:pt x="29" y="70"/>
                    <a:pt x="35" y="70"/>
                  </a:cubicBezTo>
                  <a:cubicBezTo>
                    <a:pt x="42" y="70"/>
                    <a:pt x="47" y="67"/>
                    <a:pt x="51" y="62"/>
                  </a:cubicBezTo>
                  <a:cubicBezTo>
                    <a:pt x="55" y="56"/>
                    <a:pt x="57" y="49"/>
                    <a:pt x="57" y="40"/>
                  </a:cubicBezTo>
                  <a:cubicBezTo>
                    <a:pt x="57" y="31"/>
                    <a:pt x="55" y="24"/>
                    <a:pt x="51" y="19"/>
                  </a:cubicBezTo>
                  <a:cubicBezTo>
                    <a:pt x="47" y="14"/>
                    <a:pt x="42" y="11"/>
                    <a:pt x="35" y="11"/>
                  </a:cubicBezTo>
                  <a:lnTo>
                    <a:pt x="35" y="11"/>
                  </a:lnTo>
                  <a:close/>
                  <a:moveTo>
                    <a:pt x="35" y="0"/>
                  </a:moveTo>
                  <a:lnTo>
                    <a:pt x="35" y="0"/>
                  </a:lnTo>
                  <a:cubicBezTo>
                    <a:pt x="46" y="0"/>
                    <a:pt x="55" y="4"/>
                    <a:pt x="61" y="11"/>
                  </a:cubicBezTo>
                  <a:cubicBezTo>
                    <a:pt x="67" y="18"/>
                    <a:pt x="70" y="28"/>
                    <a:pt x="70" y="40"/>
                  </a:cubicBezTo>
                  <a:cubicBezTo>
                    <a:pt x="70" y="53"/>
                    <a:pt x="67" y="62"/>
                    <a:pt x="61" y="70"/>
                  </a:cubicBezTo>
                  <a:cubicBezTo>
                    <a:pt x="55" y="77"/>
                    <a:pt x="46" y="80"/>
                    <a:pt x="35" y="80"/>
                  </a:cubicBezTo>
                  <a:cubicBezTo>
                    <a:pt x="24" y="80"/>
                    <a:pt x="16" y="77"/>
                    <a:pt x="10" y="70"/>
                  </a:cubicBezTo>
                  <a:cubicBezTo>
                    <a:pt x="3" y="62"/>
                    <a:pt x="0" y="53"/>
                    <a:pt x="0" y="40"/>
                  </a:cubicBezTo>
                  <a:cubicBezTo>
                    <a:pt x="0" y="28"/>
                    <a:pt x="3" y="18"/>
                    <a:pt x="10" y="11"/>
                  </a:cubicBezTo>
                  <a:cubicBezTo>
                    <a:pt x="16" y="4"/>
                    <a:pt x="24" y="0"/>
                    <a:pt x="35" y="0"/>
                  </a:cubicBezTo>
                  <a:lnTo>
                    <a:pt x="35"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49" name="Freeform 145">
              <a:extLst>
                <a:ext uri="{FF2B5EF4-FFF2-40B4-BE49-F238E27FC236}">
                  <a16:creationId xmlns:a16="http://schemas.microsoft.com/office/drawing/2014/main" id="{ED9C7FC0-3200-4C4B-BEB2-E4CC5AA9E594}"/>
                </a:ext>
              </a:extLst>
            </p:cNvPr>
            <p:cNvSpPr>
              <a:spLocks/>
            </p:cNvSpPr>
            <p:nvPr/>
          </p:nvSpPr>
          <p:spPr bwMode="auto">
            <a:xfrm>
              <a:off x="4320" y="2212"/>
              <a:ext cx="92" cy="113"/>
            </a:xfrm>
            <a:custGeom>
              <a:avLst/>
              <a:gdLst>
                <a:gd name="T0" fmla="*/ 64 w 64"/>
                <a:gd name="T1" fmla="*/ 32 h 78"/>
                <a:gd name="T2" fmla="*/ 64 w 64"/>
                <a:gd name="T3" fmla="*/ 32 h 78"/>
                <a:gd name="T4" fmla="*/ 64 w 64"/>
                <a:gd name="T5" fmla="*/ 78 h 78"/>
                <a:gd name="T6" fmla="*/ 51 w 64"/>
                <a:gd name="T7" fmla="*/ 78 h 78"/>
                <a:gd name="T8" fmla="*/ 51 w 64"/>
                <a:gd name="T9" fmla="*/ 33 h 78"/>
                <a:gd name="T10" fmla="*/ 47 w 64"/>
                <a:gd name="T11" fmla="*/ 17 h 78"/>
                <a:gd name="T12" fmla="*/ 34 w 64"/>
                <a:gd name="T13" fmla="*/ 11 h 78"/>
                <a:gd name="T14" fmla="*/ 18 w 64"/>
                <a:gd name="T15" fmla="*/ 18 h 78"/>
                <a:gd name="T16" fmla="*/ 12 w 64"/>
                <a:gd name="T17" fmla="*/ 35 h 78"/>
                <a:gd name="T18" fmla="*/ 12 w 64"/>
                <a:gd name="T19" fmla="*/ 78 h 78"/>
                <a:gd name="T20" fmla="*/ 0 w 64"/>
                <a:gd name="T21" fmla="*/ 78 h 78"/>
                <a:gd name="T22" fmla="*/ 0 w 64"/>
                <a:gd name="T23" fmla="*/ 2 h 78"/>
                <a:gd name="T24" fmla="*/ 12 w 64"/>
                <a:gd name="T25" fmla="*/ 2 h 78"/>
                <a:gd name="T26" fmla="*/ 12 w 64"/>
                <a:gd name="T27" fmla="*/ 14 h 78"/>
                <a:gd name="T28" fmla="*/ 23 w 64"/>
                <a:gd name="T29" fmla="*/ 4 h 78"/>
                <a:gd name="T30" fmla="*/ 37 w 64"/>
                <a:gd name="T31" fmla="*/ 0 h 78"/>
                <a:gd name="T32" fmla="*/ 57 w 64"/>
                <a:gd name="T33" fmla="*/ 8 h 78"/>
                <a:gd name="T34" fmla="*/ 64 w 64"/>
                <a:gd name="T35" fmla="*/ 32 h 78"/>
                <a:gd name="T36" fmla="*/ 64 w 64"/>
                <a:gd name="T37" fmla="*/ 3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78">
                  <a:moveTo>
                    <a:pt x="64" y="32"/>
                  </a:moveTo>
                  <a:lnTo>
                    <a:pt x="64" y="32"/>
                  </a:lnTo>
                  <a:lnTo>
                    <a:pt x="64" y="78"/>
                  </a:lnTo>
                  <a:lnTo>
                    <a:pt x="51" y="78"/>
                  </a:lnTo>
                  <a:lnTo>
                    <a:pt x="51" y="33"/>
                  </a:lnTo>
                  <a:cubicBezTo>
                    <a:pt x="51" y="26"/>
                    <a:pt x="50" y="20"/>
                    <a:pt x="47" y="17"/>
                  </a:cubicBezTo>
                  <a:cubicBezTo>
                    <a:pt x="44" y="13"/>
                    <a:pt x="40" y="11"/>
                    <a:pt x="34" y="11"/>
                  </a:cubicBezTo>
                  <a:cubicBezTo>
                    <a:pt x="28" y="11"/>
                    <a:pt x="22" y="13"/>
                    <a:pt x="18" y="18"/>
                  </a:cubicBezTo>
                  <a:cubicBezTo>
                    <a:pt x="14" y="22"/>
                    <a:pt x="12" y="28"/>
                    <a:pt x="12" y="35"/>
                  </a:cubicBezTo>
                  <a:lnTo>
                    <a:pt x="12" y="78"/>
                  </a:lnTo>
                  <a:lnTo>
                    <a:pt x="0" y="78"/>
                  </a:lnTo>
                  <a:lnTo>
                    <a:pt x="0" y="2"/>
                  </a:lnTo>
                  <a:lnTo>
                    <a:pt x="12" y="2"/>
                  </a:lnTo>
                  <a:lnTo>
                    <a:pt x="12" y="14"/>
                  </a:lnTo>
                  <a:cubicBezTo>
                    <a:pt x="15" y="9"/>
                    <a:pt x="19" y="6"/>
                    <a:pt x="23" y="4"/>
                  </a:cubicBezTo>
                  <a:cubicBezTo>
                    <a:pt x="27" y="2"/>
                    <a:pt x="32" y="0"/>
                    <a:pt x="37" y="0"/>
                  </a:cubicBezTo>
                  <a:cubicBezTo>
                    <a:pt x="46" y="0"/>
                    <a:pt x="52" y="3"/>
                    <a:pt x="57" y="8"/>
                  </a:cubicBezTo>
                  <a:cubicBezTo>
                    <a:pt x="61" y="14"/>
                    <a:pt x="64" y="22"/>
                    <a:pt x="64" y="32"/>
                  </a:cubicBezTo>
                  <a:lnTo>
                    <a:pt x="64" y="3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0" name="Freeform 146">
              <a:extLst>
                <a:ext uri="{FF2B5EF4-FFF2-40B4-BE49-F238E27FC236}">
                  <a16:creationId xmlns:a16="http://schemas.microsoft.com/office/drawing/2014/main" id="{09A09A54-3743-4213-B95E-401D7C9B909B}"/>
                </a:ext>
              </a:extLst>
            </p:cNvPr>
            <p:cNvSpPr>
              <a:spLocks noEditPoints="1"/>
            </p:cNvSpPr>
            <p:nvPr/>
          </p:nvSpPr>
          <p:spPr bwMode="auto">
            <a:xfrm>
              <a:off x="4441" y="2212"/>
              <a:ext cx="100" cy="116"/>
            </a:xfrm>
            <a:custGeom>
              <a:avLst/>
              <a:gdLst>
                <a:gd name="T0" fmla="*/ 70 w 70"/>
                <a:gd name="T1" fmla="*/ 37 h 80"/>
                <a:gd name="T2" fmla="*/ 70 w 70"/>
                <a:gd name="T3" fmla="*/ 37 h 80"/>
                <a:gd name="T4" fmla="*/ 70 w 70"/>
                <a:gd name="T5" fmla="*/ 43 h 80"/>
                <a:gd name="T6" fmla="*/ 13 w 70"/>
                <a:gd name="T7" fmla="*/ 43 h 80"/>
                <a:gd name="T8" fmla="*/ 20 w 70"/>
                <a:gd name="T9" fmla="*/ 63 h 80"/>
                <a:gd name="T10" fmla="*/ 40 w 70"/>
                <a:gd name="T11" fmla="*/ 70 h 80"/>
                <a:gd name="T12" fmla="*/ 54 w 70"/>
                <a:gd name="T13" fmla="*/ 68 h 80"/>
                <a:gd name="T14" fmla="*/ 67 w 70"/>
                <a:gd name="T15" fmla="*/ 63 h 80"/>
                <a:gd name="T16" fmla="*/ 67 w 70"/>
                <a:gd name="T17" fmla="*/ 74 h 80"/>
                <a:gd name="T18" fmla="*/ 53 w 70"/>
                <a:gd name="T19" fmla="*/ 79 h 80"/>
                <a:gd name="T20" fmla="*/ 39 w 70"/>
                <a:gd name="T21" fmla="*/ 80 h 80"/>
                <a:gd name="T22" fmla="*/ 10 w 70"/>
                <a:gd name="T23" fmla="*/ 70 h 80"/>
                <a:gd name="T24" fmla="*/ 0 w 70"/>
                <a:gd name="T25" fmla="*/ 41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7 h 80"/>
                <a:gd name="T42" fmla="*/ 37 w 70"/>
                <a:gd name="T43" fmla="*/ 11 h 80"/>
                <a:gd name="T44" fmla="*/ 20 w 70"/>
                <a:gd name="T45" fmla="*/ 17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2"/>
                    <a:pt x="16" y="58"/>
                    <a:pt x="20" y="63"/>
                  </a:cubicBezTo>
                  <a:cubicBezTo>
                    <a:pt x="25" y="67"/>
                    <a:pt x="31" y="70"/>
                    <a:pt x="40" y="70"/>
                  </a:cubicBezTo>
                  <a:cubicBezTo>
                    <a:pt x="45" y="70"/>
                    <a:pt x="49" y="69"/>
                    <a:pt x="54" y="68"/>
                  </a:cubicBezTo>
                  <a:cubicBezTo>
                    <a:pt x="58" y="67"/>
                    <a:pt x="63" y="65"/>
                    <a:pt x="67" y="63"/>
                  </a:cubicBezTo>
                  <a:lnTo>
                    <a:pt x="67" y="74"/>
                  </a:lnTo>
                  <a:cubicBezTo>
                    <a:pt x="63" y="76"/>
                    <a:pt x="58" y="78"/>
                    <a:pt x="53" y="79"/>
                  </a:cubicBezTo>
                  <a:cubicBezTo>
                    <a:pt x="49" y="80"/>
                    <a:pt x="44" y="80"/>
                    <a:pt x="39" y="80"/>
                  </a:cubicBezTo>
                  <a:cubicBezTo>
                    <a:pt x="27" y="80"/>
                    <a:pt x="17" y="77"/>
                    <a:pt x="10" y="70"/>
                  </a:cubicBezTo>
                  <a:cubicBezTo>
                    <a:pt x="3" y="63"/>
                    <a:pt x="0" y="53"/>
                    <a:pt x="0" y="41"/>
                  </a:cubicBezTo>
                  <a:cubicBezTo>
                    <a:pt x="0" y="29"/>
                    <a:pt x="3" y="19"/>
                    <a:pt x="10" y="11"/>
                  </a:cubicBezTo>
                  <a:cubicBezTo>
                    <a:pt x="16" y="4"/>
                    <a:pt x="25" y="0"/>
                    <a:pt x="37" y="0"/>
                  </a:cubicBezTo>
                  <a:cubicBezTo>
                    <a:pt x="47" y="0"/>
                    <a:pt x="55" y="4"/>
                    <a:pt x="61" y="10"/>
                  </a:cubicBezTo>
                  <a:cubicBezTo>
                    <a:pt x="67" y="17"/>
                    <a:pt x="70" y="26"/>
                    <a:pt x="70" y="37"/>
                  </a:cubicBezTo>
                  <a:lnTo>
                    <a:pt x="70" y="37"/>
                  </a:lnTo>
                  <a:close/>
                  <a:moveTo>
                    <a:pt x="58" y="33"/>
                  </a:moveTo>
                  <a:lnTo>
                    <a:pt x="58" y="33"/>
                  </a:lnTo>
                  <a:cubicBezTo>
                    <a:pt x="57" y="27"/>
                    <a:pt x="56" y="21"/>
                    <a:pt x="52" y="17"/>
                  </a:cubicBezTo>
                  <a:cubicBezTo>
                    <a:pt x="48" y="13"/>
                    <a:pt x="43" y="11"/>
                    <a:pt x="37" y="11"/>
                  </a:cubicBezTo>
                  <a:cubicBezTo>
                    <a:pt x="30" y="11"/>
                    <a:pt x="24" y="13"/>
                    <a:pt x="20" y="17"/>
                  </a:cubicBezTo>
                  <a:cubicBezTo>
                    <a:pt x="16" y="21"/>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1" name="Freeform 147">
              <a:extLst>
                <a:ext uri="{FF2B5EF4-FFF2-40B4-BE49-F238E27FC236}">
                  <a16:creationId xmlns:a16="http://schemas.microsoft.com/office/drawing/2014/main" id="{C1B55D78-BB24-4989-A068-8D6F7184AFF4}"/>
                </a:ext>
              </a:extLst>
            </p:cNvPr>
            <p:cNvSpPr>
              <a:spLocks/>
            </p:cNvSpPr>
            <p:nvPr/>
          </p:nvSpPr>
          <p:spPr bwMode="auto">
            <a:xfrm>
              <a:off x="4551" y="2358"/>
              <a:ext cx="103" cy="14"/>
            </a:xfrm>
            <a:custGeom>
              <a:avLst/>
              <a:gdLst>
                <a:gd name="T0" fmla="*/ 72 w 72"/>
                <a:gd name="T1" fmla="*/ 0 h 10"/>
                <a:gd name="T2" fmla="*/ 72 w 72"/>
                <a:gd name="T3" fmla="*/ 0 h 10"/>
                <a:gd name="T4" fmla="*/ 72 w 72"/>
                <a:gd name="T5" fmla="*/ 10 h 10"/>
                <a:gd name="T6" fmla="*/ 0 w 72"/>
                <a:gd name="T7" fmla="*/ 10 h 10"/>
                <a:gd name="T8" fmla="*/ 0 w 72"/>
                <a:gd name="T9" fmla="*/ 0 h 10"/>
                <a:gd name="T10" fmla="*/ 72 w 72"/>
                <a:gd name="T11" fmla="*/ 0 h 10"/>
              </a:gdLst>
              <a:ahLst/>
              <a:cxnLst>
                <a:cxn ang="0">
                  <a:pos x="T0" y="T1"/>
                </a:cxn>
                <a:cxn ang="0">
                  <a:pos x="T2" y="T3"/>
                </a:cxn>
                <a:cxn ang="0">
                  <a:pos x="T4" y="T5"/>
                </a:cxn>
                <a:cxn ang="0">
                  <a:pos x="T6" y="T7"/>
                </a:cxn>
                <a:cxn ang="0">
                  <a:pos x="T8" y="T9"/>
                </a:cxn>
                <a:cxn ang="0">
                  <a:pos x="T10" y="T11"/>
                </a:cxn>
              </a:cxnLst>
              <a:rect l="0" t="0" r="r" b="b"/>
              <a:pathLst>
                <a:path w="72" h="10">
                  <a:moveTo>
                    <a:pt x="72" y="0"/>
                  </a:moveTo>
                  <a:lnTo>
                    <a:pt x="72" y="0"/>
                  </a:lnTo>
                  <a:lnTo>
                    <a:pt x="72" y="10"/>
                  </a:lnTo>
                  <a:lnTo>
                    <a:pt x="0" y="10"/>
                  </a:lnTo>
                  <a:lnTo>
                    <a:pt x="0" y="0"/>
                  </a:lnTo>
                  <a:lnTo>
                    <a:pt x="72" y="0"/>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2" name="Freeform 148">
              <a:extLst>
                <a:ext uri="{FF2B5EF4-FFF2-40B4-BE49-F238E27FC236}">
                  <a16:creationId xmlns:a16="http://schemas.microsoft.com/office/drawing/2014/main" id="{8D42CD82-ED9F-4659-9B8D-C360EBB46224}"/>
                </a:ext>
              </a:extLst>
            </p:cNvPr>
            <p:cNvSpPr>
              <a:spLocks noEditPoints="1"/>
            </p:cNvSpPr>
            <p:nvPr/>
          </p:nvSpPr>
          <p:spPr bwMode="auto">
            <a:xfrm>
              <a:off x="4664" y="2212"/>
              <a:ext cx="101" cy="116"/>
            </a:xfrm>
            <a:custGeom>
              <a:avLst/>
              <a:gdLst>
                <a:gd name="T0" fmla="*/ 70 w 70"/>
                <a:gd name="T1" fmla="*/ 37 h 80"/>
                <a:gd name="T2" fmla="*/ 70 w 70"/>
                <a:gd name="T3" fmla="*/ 37 h 80"/>
                <a:gd name="T4" fmla="*/ 70 w 70"/>
                <a:gd name="T5" fmla="*/ 43 h 80"/>
                <a:gd name="T6" fmla="*/ 13 w 70"/>
                <a:gd name="T7" fmla="*/ 43 h 80"/>
                <a:gd name="T8" fmla="*/ 20 w 70"/>
                <a:gd name="T9" fmla="*/ 63 h 80"/>
                <a:gd name="T10" fmla="*/ 40 w 70"/>
                <a:gd name="T11" fmla="*/ 70 h 80"/>
                <a:gd name="T12" fmla="*/ 54 w 70"/>
                <a:gd name="T13" fmla="*/ 68 h 80"/>
                <a:gd name="T14" fmla="*/ 67 w 70"/>
                <a:gd name="T15" fmla="*/ 63 h 80"/>
                <a:gd name="T16" fmla="*/ 67 w 70"/>
                <a:gd name="T17" fmla="*/ 74 h 80"/>
                <a:gd name="T18" fmla="*/ 53 w 70"/>
                <a:gd name="T19" fmla="*/ 79 h 80"/>
                <a:gd name="T20" fmla="*/ 39 w 70"/>
                <a:gd name="T21" fmla="*/ 80 h 80"/>
                <a:gd name="T22" fmla="*/ 10 w 70"/>
                <a:gd name="T23" fmla="*/ 70 h 80"/>
                <a:gd name="T24" fmla="*/ 0 w 70"/>
                <a:gd name="T25" fmla="*/ 41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7 h 80"/>
                <a:gd name="T42" fmla="*/ 37 w 70"/>
                <a:gd name="T43" fmla="*/ 11 h 80"/>
                <a:gd name="T44" fmla="*/ 20 w 70"/>
                <a:gd name="T45" fmla="*/ 17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2"/>
                    <a:pt x="16" y="58"/>
                    <a:pt x="20" y="63"/>
                  </a:cubicBezTo>
                  <a:cubicBezTo>
                    <a:pt x="25" y="67"/>
                    <a:pt x="32" y="70"/>
                    <a:pt x="40" y="70"/>
                  </a:cubicBezTo>
                  <a:cubicBezTo>
                    <a:pt x="45" y="70"/>
                    <a:pt x="49" y="69"/>
                    <a:pt x="54" y="68"/>
                  </a:cubicBezTo>
                  <a:cubicBezTo>
                    <a:pt x="58" y="67"/>
                    <a:pt x="63" y="65"/>
                    <a:pt x="67" y="63"/>
                  </a:cubicBezTo>
                  <a:lnTo>
                    <a:pt x="67" y="74"/>
                  </a:lnTo>
                  <a:cubicBezTo>
                    <a:pt x="63" y="76"/>
                    <a:pt x="58" y="78"/>
                    <a:pt x="53" y="79"/>
                  </a:cubicBezTo>
                  <a:cubicBezTo>
                    <a:pt x="49" y="80"/>
                    <a:pt x="44" y="80"/>
                    <a:pt x="39" y="80"/>
                  </a:cubicBezTo>
                  <a:cubicBezTo>
                    <a:pt x="27" y="80"/>
                    <a:pt x="17" y="77"/>
                    <a:pt x="10" y="70"/>
                  </a:cubicBezTo>
                  <a:cubicBezTo>
                    <a:pt x="3" y="63"/>
                    <a:pt x="0" y="53"/>
                    <a:pt x="0" y="41"/>
                  </a:cubicBezTo>
                  <a:cubicBezTo>
                    <a:pt x="0" y="29"/>
                    <a:pt x="3" y="19"/>
                    <a:pt x="10" y="11"/>
                  </a:cubicBezTo>
                  <a:cubicBezTo>
                    <a:pt x="16" y="4"/>
                    <a:pt x="26" y="0"/>
                    <a:pt x="37" y="0"/>
                  </a:cubicBezTo>
                  <a:cubicBezTo>
                    <a:pt x="47" y="0"/>
                    <a:pt x="55" y="4"/>
                    <a:pt x="61" y="10"/>
                  </a:cubicBezTo>
                  <a:cubicBezTo>
                    <a:pt x="67" y="17"/>
                    <a:pt x="70" y="26"/>
                    <a:pt x="70" y="37"/>
                  </a:cubicBezTo>
                  <a:lnTo>
                    <a:pt x="70" y="37"/>
                  </a:lnTo>
                  <a:close/>
                  <a:moveTo>
                    <a:pt x="58" y="33"/>
                  </a:moveTo>
                  <a:lnTo>
                    <a:pt x="58" y="33"/>
                  </a:lnTo>
                  <a:cubicBezTo>
                    <a:pt x="58" y="27"/>
                    <a:pt x="56" y="21"/>
                    <a:pt x="52" y="17"/>
                  </a:cubicBezTo>
                  <a:cubicBezTo>
                    <a:pt x="48" y="13"/>
                    <a:pt x="43" y="11"/>
                    <a:pt x="37" y="11"/>
                  </a:cubicBezTo>
                  <a:cubicBezTo>
                    <a:pt x="30" y="11"/>
                    <a:pt x="25" y="13"/>
                    <a:pt x="20" y="17"/>
                  </a:cubicBezTo>
                  <a:cubicBezTo>
                    <a:pt x="16" y="21"/>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3" name="Freeform 149">
              <a:extLst>
                <a:ext uri="{FF2B5EF4-FFF2-40B4-BE49-F238E27FC236}">
                  <a16:creationId xmlns:a16="http://schemas.microsoft.com/office/drawing/2014/main" id="{B52DE33E-A9A9-4CAD-A437-5D0EE7956C6B}"/>
                </a:ext>
              </a:extLst>
            </p:cNvPr>
            <p:cNvSpPr>
              <a:spLocks/>
            </p:cNvSpPr>
            <p:nvPr/>
          </p:nvSpPr>
          <p:spPr bwMode="auto">
            <a:xfrm>
              <a:off x="4791" y="2176"/>
              <a:ext cx="93" cy="149"/>
            </a:xfrm>
            <a:custGeom>
              <a:avLst/>
              <a:gdLst>
                <a:gd name="T0" fmla="*/ 17 w 65"/>
                <a:gd name="T1" fmla="*/ 92 h 103"/>
                <a:gd name="T2" fmla="*/ 17 w 65"/>
                <a:gd name="T3" fmla="*/ 92 h 103"/>
                <a:gd name="T4" fmla="*/ 65 w 65"/>
                <a:gd name="T5" fmla="*/ 92 h 103"/>
                <a:gd name="T6" fmla="*/ 65 w 65"/>
                <a:gd name="T7" fmla="*/ 103 h 103"/>
                <a:gd name="T8" fmla="*/ 0 w 65"/>
                <a:gd name="T9" fmla="*/ 103 h 103"/>
                <a:gd name="T10" fmla="*/ 0 w 65"/>
                <a:gd name="T11" fmla="*/ 92 h 103"/>
                <a:gd name="T12" fmla="*/ 22 w 65"/>
                <a:gd name="T13" fmla="*/ 70 h 103"/>
                <a:gd name="T14" fmla="*/ 38 w 65"/>
                <a:gd name="T15" fmla="*/ 52 h 103"/>
                <a:gd name="T16" fmla="*/ 48 w 65"/>
                <a:gd name="T17" fmla="*/ 40 h 103"/>
                <a:gd name="T18" fmla="*/ 50 w 65"/>
                <a:gd name="T19" fmla="*/ 30 h 103"/>
                <a:gd name="T20" fmla="*/ 45 w 65"/>
                <a:gd name="T21" fmla="*/ 17 h 103"/>
                <a:gd name="T22" fmla="*/ 30 w 65"/>
                <a:gd name="T23" fmla="*/ 12 h 103"/>
                <a:gd name="T24" fmla="*/ 16 w 65"/>
                <a:gd name="T25" fmla="*/ 14 h 103"/>
                <a:gd name="T26" fmla="*/ 1 w 65"/>
                <a:gd name="T27" fmla="*/ 21 h 103"/>
                <a:gd name="T28" fmla="*/ 1 w 65"/>
                <a:gd name="T29" fmla="*/ 7 h 103"/>
                <a:gd name="T30" fmla="*/ 16 w 65"/>
                <a:gd name="T31" fmla="*/ 2 h 103"/>
                <a:gd name="T32" fmla="*/ 30 w 65"/>
                <a:gd name="T33" fmla="*/ 0 h 103"/>
                <a:gd name="T34" fmla="*/ 55 w 65"/>
                <a:gd name="T35" fmla="*/ 8 h 103"/>
                <a:gd name="T36" fmla="*/ 64 w 65"/>
                <a:gd name="T37" fmla="*/ 29 h 103"/>
                <a:gd name="T38" fmla="*/ 62 w 65"/>
                <a:gd name="T39" fmla="*/ 41 h 103"/>
                <a:gd name="T40" fmla="*/ 53 w 65"/>
                <a:gd name="T41" fmla="*/ 54 h 103"/>
                <a:gd name="T42" fmla="*/ 42 w 65"/>
                <a:gd name="T43" fmla="*/ 65 h 103"/>
                <a:gd name="T44" fmla="*/ 17 w 65"/>
                <a:gd name="T45" fmla="*/ 92 h 103"/>
                <a:gd name="T46" fmla="*/ 17 w 65"/>
                <a:gd name="T47" fmla="*/ 9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103">
                  <a:moveTo>
                    <a:pt x="17" y="92"/>
                  </a:moveTo>
                  <a:lnTo>
                    <a:pt x="17" y="92"/>
                  </a:lnTo>
                  <a:lnTo>
                    <a:pt x="65" y="92"/>
                  </a:lnTo>
                  <a:lnTo>
                    <a:pt x="65" y="103"/>
                  </a:lnTo>
                  <a:lnTo>
                    <a:pt x="0" y="103"/>
                  </a:lnTo>
                  <a:lnTo>
                    <a:pt x="0" y="92"/>
                  </a:lnTo>
                  <a:cubicBezTo>
                    <a:pt x="5" y="86"/>
                    <a:pt x="13" y="79"/>
                    <a:pt x="22" y="70"/>
                  </a:cubicBezTo>
                  <a:cubicBezTo>
                    <a:pt x="31" y="61"/>
                    <a:pt x="36" y="55"/>
                    <a:pt x="38" y="52"/>
                  </a:cubicBezTo>
                  <a:cubicBezTo>
                    <a:pt x="43" y="48"/>
                    <a:pt x="46" y="43"/>
                    <a:pt x="48" y="40"/>
                  </a:cubicBezTo>
                  <a:cubicBezTo>
                    <a:pt x="49" y="37"/>
                    <a:pt x="50" y="33"/>
                    <a:pt x="50" y="30"/>
                  </a:cubicBezTo>
                  <a:cubicBezTo>
                    <a:pt x="50" y="24"/>
                    <a:pt x="48" y="20"/>
                    <a:pt x="45" y="17"/>
                  </a:cubicBezTo>
                  <a:cubicBezTo>
                    <a:pt x="41" y="13"/>
                    <a:pt x="36" y="12"/>
                    <a:pt x="30" y="12"/>
                  </a:cubicBezTo>
                  <a:cubicBezTo>
                    <a:pt x="26" y="12"/>
                    <a:pt x="21" y="12"/>
                    <a:pt x="16" y="14"/>
                  </a:cubicBezTo>
                  <a:cubicBezTo>
                    <a:pt x="11" y="15"/>
                    <a:pt x="6" y="18"/>
                    <a:pt x="1" y="21"/>
                  </a:cubicBezTo>
                  <a:lnTo>
                    <a:pt x="1" y="7"/>
                  </a:lnTo>
                  <a:cubicBezTo>
                    <a:pt x="6" y="5"/>
                    <a:pt x="12" y="3"/>
                    <a:pt x="16" y="2"/>
                  </a:cubicBezTo>
                  <a:cubicBezTo>
                    <a:pt x="21" y="1"/>
                    <a:pt x="26" y="0"/>
                    <a:pt x="30" y="0"/>
                  </a:cubicBezTo>
                  <a:cubicBezTo>
                    <a:pt x="40" y="0"/>
                    <a:pt x="48" y="3"/>
                    <a:pt x="55" y="8"/>
                  </a:cubicBezTo>
                  <a:cubicBezTo>
                    <a:pt x="61" y="13"/>
                    <a:pt x="64" y="20"/>
                    <a:pt x="64" y="29"/>
                  </a:cubicBezTo>
                  <a:cubicBezTo>
                    <a:pt x="64" y="33"/>
                    <a:pt x="63" y="37"/>
                    <a:pt x="62" y="41"/>
                  </a:cubicBezTo>
                  <a:cubicBezTo>
                    <a:pt x="60" y="45"/>
                    <a:pt x="57" y="49"/>
                    <a:pt x="53" y="54"/>
                  </a:cubicBezTo>
                  <a:cubicBezTo>
                    <a:pt x="52" y="55"/>
                    <a:pt x="48" y="59"/>
                    <a:pt x="42" y="65"/>
                  </a:cubicBezTo>
                  <a:cubicBezTo>
                    <a:pt x="36" y="72"/>
                    <a:pt x="28" y="80"/>
                    <a:pt x="17" y="92"/>
                  </a:cubicBezTo>
                  <a:lnTo>
                    <a:pt x="17" y="92"/>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sp>
          <p:nvSpPr>
            <p:cNvPr id="154" name="Freeform 150">
              <a:extLst>
                <a:ext uri="{FF2B5EF4-FFF2-40B4-BE49-F238E27FC236}">
                  <a16:creationId xmlns:a16="http://schemas.microsoft.com/office/drawing/2014/main" id="{051FBB3D-0D86-4A15-A878-01A8630E8EE4}"/>
                </a:ext>
              </a:extLst>
            </p:cNvPr>
            <p:cNvSpPr>
              <a:spLocks noEditPoints="1"/>
            </p:cNvSpPr>
            <p:nvPr/>
          </p:nvSpPr>
          <p:spPr bwMode="auto">
            <a:xfrm>
              <a:off x="4915" y="2212"/>
              <a:ext cx="101" cy="116"/>
            </a:xfrm>
            <a:custGeom>
              <a:avLst/>
              <a:gdLst>
                <a:gd name="T0" fmla="*/ 70 w 70"/>
                <a:gd name="T1" fmla="*/ 37 h 80"/>
                <a:gd name="T2" fmla="*/ 70 w 70"/>
                <a:gd name="T3" fmla="*/ 37 h 80"/>
                <a:gd name="T4" fmla="*/ 70 w 70"/>
                <a:gd name="T5" fmla="*/ 43 h 80"/>
                <a:gd name="T6" fmla="*/ 13 w 70"/>
                <a:gd name="T7" fmla="*/ 43 h 80"/>
                <a:gd name="T8" fmla="*/ 21 w 70"/>
                <a:gd name="T9" fmla="*/ 63 h 80"/>
                <a:gd name="T10" fmla="*/ 40 w 70"/>
                <a:gd name="T11" fmla="*/ 70 h 80"/>
                <a:gd name="T12" fmla="*/ 54 w 70"/>
                <a:gd name="T13" fmla="*/ 68 h 80"/>
                <a:gd name="T14" fmla="*/ 67 w 70"/>
                <a:gd name="T15" fmla="*/ 63 h 80"/>
                <a:gd name="T16" fmla="*/ 67 w 70"/>
                <a:gd name="T17" fmla="*/ 74 h 80"/>
                <a:gd name="T18" fmla="*/ 54 w 70"/>
                <a:gd name="T19" fmla="*/ 79 h 80"/>
                <a:gd name="T20" fmla="*/ 39 w 70"/>
                <a:gd name="T21" fmla="*/ 80 h 80"/>
                <a:gd name="T22" fmla="*/ 10 w 70"/>
                <a:gd name="T23" fmla="*/ 70 h 80"/>
                <a:gd name="T24" fmla="*/ 0 w 70"/>
                <a:gd name="T25" fmla="*/ 41 h 80"/>
                <a:gd name="T26" fmla="*/ 10 w 70"/>
                <a:gd name="T27" fmla="*/ 11 h 80"/>
                <a:gd name="T28" fmla="*/ 37 w 70"/>
                <a:gd name="T29" fmla="*/ 0 h 80"/>
                <a:gd name="T30" fmla="*/ 61 w 70"/>
                <a:gd name="T31" fmla="*/ 10 h 80"/>
                <a:gd name="T32" fmla="*/ 70 w 70"/>
                <a:gd name="T33" fmla="*/ 37 h 80"/>
                <a:gd name="T34" fmla="*/ 70 w 70"/>
                <a:gd name="T35" fmla="*/ 37 h 80"/>
                <a:gd name="T36" fmla="*/ 58 w 70"/>
                <a:gd name="T37" fmla="*/ 33 h 80"/>
                <a:gd name="T38" fmla="*/ 58 w 70"/>
                <a:gd name="T39" fmla="*/ 33 h 80"/>
                <a:gd name="T40" fmla="*/ 52 w 70"/>
                <a:gd name="T41" fmla="*/ 17 h 80"/>
                <a:gd name="T42" fmla="*/ 37 w 70"/>
                <a:gd name="T43" fmla="*/ 11 h 80"/>
                <a:gd name="T44" fmla="*/ 20 w 70"/>
                <a:gd name="T45" fmla="*/ 17 h 80"/>
                <a:gd name="T46" fmla="*/ 13 w 70"/>
                <a:gd name="T47" fmla="*/ 33 h 80"/>
                <a:gd name="T48" fmla="*/ 58 w 70"/>
                <a:gd name="T49" fmla="*/ 3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0" h="80">
                  <a:moveTo>
                    <a:pt x="70" y="37"/>
                  </a:moveTo>
                  <a:lnTo>
                    <a:pt x="70" y="37"/>
                  </a:lnTo>
                  <a:lnTo>
                    <a:pt x="70" y="43"/>
                  </a:lnTo>
                  <a:lnTo>
                    <a:pt x="13" y="43"/>
                  </a:lnTo>
                  <a:cubicBezTo>
                    <a:pt x="13" y="52"/>
                    <a:pt x="16" y="58"/>
                    <a:pt x="21" y="63"/>
                  </a:cubicBezTo>
                  <a:cubicBezTo>
                    <a:pt x="25" y="67"/>
                    <a:pt x="32" y="70"/>
                    <a:pt x="40" y="70"/>
                  </a:cubicBezTo>
                  <a:cubicBezTo>
                    <a:pt x="45" y="70"/>
                    <a:pt x="49" y="69"/>
                    <a:pt x="54" y="68"/>
                  </a:cubicBezTo>
                  <a:cubicBezTo>
                    <a:pt x="58" y="67"/>
                    <a:pt x="63" y="65"/>
                    <a:pt x="67" y="63"/>
                  </a:cubicBezTo>
                  <a:lnTo>
                    <a:pt x="67" y="74"/>
                  </a:lnTo>
                  <a:cubicBezTo>
                    <a:pt x="63" y="76"/>
                    <a:pt x="58" y="78"/>
                    <a:pt x="54" y="79"/>
                  </a:cubicBezTo>
                  <a:cubicBezTo>
                    <a:pt x="49" y="80"/>
                    <a:pt x="44" y="80"/>
                    <a:pt x="39" y="80"/>
                  </a:cubicBezTo>
                  <a:cubicBezTo>
                    <a:pt x="27" y="80"/>
                    <a:pt x="18" y="77"/>
                    <a:pt x="10" y="70"/>
                  </a:cubicBezTo>
                  <a:cubicBezTo>
                    <a:pt x="3" y="63"/>
                    <a:pt x="0" y="53"/>
                    <a:pt x="0" y="41"/>
                  </a:cubicBezTo>
                  <a:cubicBezTo>
                    <a:pt x="0" y="29"/>
                    <a:pt x="3" y="19"/>
                    <a:pt x="10" y="11"/>
                  </a:cubicBezTo>
                  <a:cubicBezTo>
                    <a:pt x="17" y="4"/>
                    <a:pt x="26" y="0"/>
                    <a:pt x="37" y="0"/>
                  </a:cubicBezTo>
                  <a:cubicBezTo>
                    <a:pt x="47" y="0"/>
                    <a:pt x="55" y="4"/>
                    <a:pt x="61" y="10"/>
                  </a:cubicBezTo>
                  <a:cubicBezTo>
                    <a:pt x="67" y="17"/>
                    <a:pt x="70" y="26"/>
                    <a:pt x="70" y="37"/>
                  </a:cubicBezTo>
                  <a:lnTo>
                    <a:pt x="70" y="37"/>
                  </a:lnTo>
                  <a:close/>
                  <a:moveTo>
                    <a:pt x="58" y="33"/>
                  </a:moveTo>
                  <a:lnTo>
                    <a:pt x="58" y="33"/>
                  </a:lnTo>
                  <a:cubicBezTo>
                    <a:pt x="58" y="27"/>
                    <a:pt x="56" y="21"/>
                    <a:pt x="52" y="17"/>
                  </a:cubicBezTo>
                  <a:cubicBezTo>
                    <a:pt x="48" y="13"/>
                    <a:pt x="43" y="11"/>
                    <a:pt x="37" y="11"/>
                  </a:cubicBezTo>
                  <a:cubicBezTo>
                    <a:pt x="30" y="11"/>
                    <a:pt x="25" y="13"/>
                    <a:pt x="20" y="17"/>
                  </a:cubicBezTo>
                  <a:cubicBezTo>
                    <a:pt x="16" y="21"/>
                    <a:pt x="14" y="26"/>
                    <a:pt x="13" y="33"/>
                  </a:cubicBezTo>
                  <a:lnTo>
                    <a:pt x="58" y="33"/>
                  </a:lnTo>
                  <a:close/>
                </a:path>
              </a:pathLst>
            </a:custGeom>
            <a:solidFill>
              <a:srgbClr val="000000"/>
            </a:solidFill>
            <a:ln w="0">
              <a:solidFill>
                <a:srgbClr val="000000"/>
              </a:solidFill>
              <a:prstDash val="solid"/>
              <a:round/>
              <a:headEnd/>
              <a:tailEnd/>
            </a:ln>
          </p:spPr>
          <p:txBody>
            <a:bodyPr vert="horz" wrap="square" lIns="64294" tIns="32147" rIns="64294" bIns="32147" numCol="1" anchor="t" anchorCtr="0" compatLnSpc="1">
              <a:prstTxWarp prst="textNoShape">
                <a:avLst/>
              </a:prstTxWarp>
            </a:bodyPr>
            <a:lstStyle/>
            <a:p>
              <a:endParaRPr lang="en-SG" sz="1266"/>
            </a:p>
          </p:txBody>
        </p:sp>
      </p:grpSp>
    </p:spTree>
    <p:extLst>
      <p:ext uri="{BB962C8B-B14F-4D97-AF65-F5344CB8AC3E}">
        <p14:creationId xmlns:p14="http://schemas.microsoft.com/office/powerpoint/2010/main" val="384019993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accel="50000" decel="50000" fill="hold" grpId="0" nodeType="clickEffect">
                                  <p:stCondLst>
                                    <p:cond delay="0"/>
                                  </p:stCondLst>
                                  <p:childTnLst>
                                    <p:animMotion origin="layout" path="M 1.64063E-6 -1.5625E-6 C 0.00427 0.00082 0.00854 0.00244 0.01294 0.00244 C 0.01489 0.00244 0.01648 -1.5625E-6 0.01843 -1.5625E-6 C 0.03821 -1.5625E-6 0.05798 0.00163 0.07764 0.00244 C 0.12366 0.01009 0.09167 0.0057 0.18872 0.00244 C 0.20532 0.00195 0.22204 0.00082 0.23865 -1.5625E-6 C 0.29297 0.00082 0.34729 0.00326 0.40149 0.00244 C 0.4032 0.00244 0.39892 -0.00065 0.39783 -0.00244 C 0.39636 -0.00472 0.39514 -0.00716 0.39416 -0.00993 C 0.39319 -0.01221 0.39282 -0.01481 0.39221 -0.01725 C 0.3916 -0.04362 0.39184 -0.06999 0.39038 -0.09619 C 0.38818 -0.13655 0.38806 -0.10872 0.38489 -0.12825 C 0.38403 -0.13314 0.38379 -0.13818 0.38306 -0.14306 C 0.38208 -0.14844 0.38122 -0.15234 0.37744 -0.15527 C 0.37573 -0.15674 0.37378 -0.1569 0.37195 -0.15771 L 0.33301 -0.15527 C 0.30408 -0.15413 0.27502 -0.15495 0.24609 -0.15283 C 0.24097 -0.1525 0.23633 -0.14876 0.23132 -0.14795 L 0.2146 -0.14551 L 0.14612 -0.14795 C 0.13562 -0.14844 0.12524 -0.15006 0.11474 -0.15039 L -0.00745 -0.15283 C -0.03833 -0.15137 -0.0459 -0.15576 -0.06665 -0.14795 C -0.06848 -0.1473 -0.07031 -0.14632 -0.07215 -0.14551 C -0.07276 -0.14306 -0.07398 -0.14062 -0.07398 -0.13802 C -0.07398 -0.11295 -0.07227 -0.11344 -0.07031 -0.09375 C -0.06958 -0.08626 -0.06922 -0.07894 -0.06848 -0.07145 C -0.06799 -0.06575 -0.06714 -0.06006 -0.06665 -0.0542 C -0.0658 -0.04443 -0.06568 -0.0345 -0.06482 -0.02458 C -0.06445 -0.02099 -0.06104 0.00082 -0.05921 0.00244 L -0.05371 0.00749 C -0.05249 0.0057 -0.05176 0.00261 -0.04993 0.00244 L -0.02222 0.00488 C -0.02039 0.00505 -0.01856 0.00488 -0.01673 0.00488 " pathEditMode="relative" rAng="0" ptsTypes="AAAAAAAAAAAAAAAAAAAAAAAAAAAAAAAAAA">
                                      <p:cBhvr>
                                        <p:cTn id="6" dur="2000" fill="hold"/>
                                        <p:tgtEl>
                                          <p:spTgt spid="5"/>
                                        </p:tgtEl>
                                        <p:attrNameLst>
                                          <p:attrName>ppt_x</p:attrName>
                                          <p:attrName>ppt_y</p:attrName>
                                        </p:attrNameLst>
                                      </p:cBhvr>
                                      <p:rCtr x="16394" y="-7520"/>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标题 1"/>
          <p:cNvSpPr txBox="1">
            <a:spLocks noGrp="1"/>
          </p:cNvSpPr>
          <p:nvPr>
            <p:ph type="title"/>
          </p:nvPr>
        </p:nvSpPr>
        <p:spPr>
          <a:xfrm>
            <a:off x="707571" y="30385"/>
            <a:ext cx="10515600" cy="1325563"/>
          </a:xfrm>
        </p:spPr>
        <p:txBody>
          <a:bodyPr>
            <a:normAutofit fontScale="90000"/>
          </a:bodyPr>
          <a:lstStyle/>
          <a:p>
            <a:pPr defTabSz="479954"/>
            <a:br>
              <a:rPr lang="en-SG" sz="3375" b="1" dirty="0">
                <a:solidFill>
                  <a:srgbClr val="2C2C2C"/>
                </a:solidFill>
                <a:latin typeface="Arial" charset="0"/>
                <a:ea typeface="DengXian Light" pitchFamily="2" charset="-122"/>
                <a:cs typeface="Arial" charset="0"/>
                <a:sym typeface="Arial" charset="0"/>
              </a:rPr>
            </a:br>
            <a:r>
              <a:rPr lang="en-SG" sz="3375" b="1" dirty="0">
                <a:solidFill>
                  <a:srgbClr val="2C2C2C"/>
                </a:solidFill>
                <a:latin typeface="Arial" charset="0"/>
                <a:ea typeface="DengXian Light" pitchFamily="2" charset="-122"/>
                <a:cs typeface="Arial" charset="0"/>
                <a:sym typeface="Arial" charset="0"/>
              </a:rPr>
              <a:t> </a:t>
            </a:r>
            <a:r>
              <a:rPr lang="en-US" altLang="zh-CN" sz="4900" dirty="0">
                <a:solidFill>
                  <a:srgbClr val="0070C0"/>
                </a:solidFill>
                <a:latin typeface="Calibri" panose="020F0502020204030204" pitchFamily="34" charset="0"/>
                <a:ea typeface="DengXian Light" pitchFamily="2" charset="-122"/>
                <a:cs typeface="Calibri" panose="020F0502020204030204" pitchFamily="34" charset="0"/>
                <a:sym typeface="Arial" charset="0"/>
              </a:rPr>
              <a:t>Overview</a:t>
            </a:r>
            <a:br>
              <a:rPr lang="en-SG" sz="3375" b="1" dirty="0">
                <a:solidFill>
                  <a:srgbClr val="2C2C2C"/>
                </a:solidFill>
                <a:latin typeface="Arial" charset="0"/>
                <a:ea typeface="DengXian Light" pitchFamily="2" charset="-122"/>
                <a:cs typeface="Arial" charset="0"/>
                <a:sym typeface="Arial" charset="0"/>
              </a:rPr>
            </a:br>
            <a:endParaRPr lang="en-SG" sz="3375" b="1" dirty="0">
              <a:solidFill>
                <a:srgbClr val="2C2C2C"/>
              </a:solidFill>
              <a:latin typeface="Arial" charset="0"/>
              <a:ea typeface="DengXian Light" pitchFamily="2" charset="-122"/>
              <a:cs typeface="Arial" charset="0"/>
              <a:sym typeface="Arial" charset="0"/>
            </a:endParaRPr>
          </a:p>
        </p:txBody>
      </p:sp>
      <p:sp>
        <p:nvSpPr>
          <p:cNvPr id="541" name="文本占位符 2"/>
          <p:cNvSpPr txBox="1">
            <a:spLocks noGrp="1"/>
          </p:cNvSpPr>
          <p:nvPr>
            <p:ph type="body" idx="1"/>
          </p:nvPr>
        </p:nvSpPr>
        <p:spPr>
          <a:xfrm>
            <a:off x="822959" y="1216611"/>
            <a:ext cx="10400211" cy="5323526"/>
          </a:xfrm>
        </p:spPr>
        <p:txBody>
          <a:bodyPr>
            <a:normAutofit fontScale="92500" lnSpcReduction="20000"/>
          </a:bodyPr>
          <a:lstStyle/>
          <a:p>
            <a:pPr eaLnBrk="1" hangingPunct="1">
              <a:lnSpc>
                <a:spcPct val="110000"/>
              </a:lnSpc>
            </a:pPr>
            <a:r>
              <a:rPr lang="en-SG" sz="2400" dirty="0">
                <a:latin typeface="Arial" charset="0"/>
                <a:ea typeface="DengXian" pitchFamily="2" charset="-122"/>
                <a:cs typeface="Arial" charset="0"/>
                <a:sym typeface="Arial" charset="0"/>
              </a:rPr>
              <a:t>No packet loss</a:t>
            </a:r>
          </a:p>
          <a:p>
            <a:pPr marL="513439" lvl="1" indent="-170775">
              <a:lnSpc>
                <a:spcPct val="110000"/>
              </a:lnSpc>
              <a:spcBef>
                <a:spcPts val="352"/>
              </a:spcBef>
              <a:buFontTx/>
              <a:buChar char="✓"/>
            </a:pPr>
            <a:r>
              <a:rPr lang="en-SG" dirty="0">
                <a:latin typeface="Arial" charset="0"/>
                <a:ea typeface="DengXian" pitchFamily="2" charset="-122"/>
                <a:cs typeface="Arial" charset="0"/>
                <a:sym typeface="Arial" charset="0"/>
              </a:rPr>
              <a:t> Cache a copy of sent packets for a duration at least equal to the route failure time</a:t>
            </a:r>
          </a:p>
          <a:p>
            <a:pPr marL="513439" lvl="1" indent="-170775">
              <a:lnSpc>
                <a:spcPct val="110000"/>
              </a:lnSpc>
              <a:spcBef>
                <a:spcPts val="352"/>
              </a:spcBef>
              <a:buFontTx/>
              <a:buChar char="✓"/>
            </a:pPr>
            <a:r>
              <a:rPr lang="en-SG" dirty="0">
                <a:latin typeface="Arial" charset="0"/>
                <a:ea typeface="DengXian" pitchFamily="2" charset="-122"/>
                <a:cs typeface="Arial" charset="0"/>
                <a:sym typeface="Arial" charset="0"/>
              </a:rPr>
              <a:t> </a:t>
            </a:r>
            <a:r>
              <a:rPr lang="en-SG" dirty="0" err="1">
                <a:latin typeface="Arial" charset="0"/>
                <a:ea typeface="DengXian" pitchFamily="2" charset="-122"/>
                <a:cs typeface="Arial" charset="0"/>
                <a:sym typeface="Arial" charset="0"/>
              </a:rPr>
              <a:t>Pkt</a:t>
            </a:r>
            <a:r>
              <a:rPr lang="en-SG" dirty="0">
                <a:latin typeface="Arial" charset="0"/>
                <a:ea typeface="DengXian" pitchFamily="2" charset="-122"/>
                <a:cs typeface="Arial" charset="0"/>
                <a:sym typeface="Arial" charset="0"/>
              </a:rPr>
              <a:t> is sent to backup port if new route is ready</a:t>
            </a:r>
          </a:p>
          <a:p>
            <a:pPr eaLnBrk="1" hangingPunct="1">
              <a:lnSpc>
                <a:spcPct val="110000"/>
              </a:lnSpc>
            </a:pPr>
            <a:r>
              <a:rPr lang="en-SG" sz="2400" dirty="0">
                <a:latin typeface="Arial" charset="0"/>
                <a:ea typeface="DengXian" pitchFamily="2" charset="-122"/>
                <a:cs typeface="Arial" charset="0"/>
                <a:sym typeface="Arial" charset="0"/>
              </a:rPr>
              <a:t>Packets in order</a:t>
            </a:r>
          </a:p>
          <a:p>
            <a:pPr marL="513439" lvl="1" indent="-170775">
              <a:lnSpc>
                <a:spcPct val="110000"/>
              </a:lnSpc>
              <a:spcBef>
                <a:spcPts val="352"/>
              </a:spcBef>
              <a:buFontTx/>
              <a:buChar char="✓"/>
            </a:pPr>
            <a:r>
              <a:rPr lang="en-SG" dirty="0">
                <a:latin typeface="Arial" charset="0"/>
                <a:ea typeface="DengXian" pitchFamily="2" charset="-122"/>
                <a:cs typeface="Arial" charset="0"/>
                <a:sym typeface="Arial" charset="0"/>
              </a:rPr>
              <a:t> Recover lost </a:t>
            </a:r>
            <a:r>
              <a:rPr lang="en-SG" dirty="0" err="1">
                <a:latin typeface="Arial" charset="0"/>
                <a:ea typeface="DengXian" pitchFamily="2" charset="-122"/>
                <a:cs typeface="Arial" charset="0"/>
                <a:sym typeface="Arial" charset="0"/>
              </a:rPr>
              <a:t>pkts</a:t>
            </a:r>
            <a:r>
              <a:rPr lang="en-SG" dirty="0">
                <a:latin typeface="Arial" charset="0"/>
                <a:ea typeface="DengXian" pitchFamily="2" charset="-122"/>
                <a:cs typeface="Arial" charset="0"/>
                <a:sym typeface="Arial" charset="0"/>
              </a:rPr>
              <a:t> based on </a:t>
            </a:r>
            <a:r>
              <a:rPr lang="en-SG" dirty="0" err="1">
                <a:latin typeface="Arial" charset="0"/>
                <a:ea typeface="DengXian" pitchFamily="2" charset="-122"/>
                <a:cs typeface="Arial" charset="0"/>
                <a:sym typeface="Arial" charset="0"/>
              </a:rPr>
              <a:t>pkt</a:t>
            </a:r>
            <a:r>
              <a:rPr lang="en-SG" dirty="0">
                <a:latin typeface="Arial" charset="0"/>
                <a:ea typeface="DengXian" pitchFamily="2" charset="-122"/>
                <a:cs typeface="Arial" charset="0"/>
                <a:sym typeface="Arial" charset="0"/>
              </a:rPr>
              <a:t> tag</a:t>
            </a:r>
          </a:p>
          <a:p>
            <a:pPr eaLnBrk="1" hangingPunct="1">
              <a:lnSpc>
                <a:spcPct val="110000"/>
              </a:lnSpc>
            </a:pPr>
            <a:r>
              <a:rPr lang="en-SG" sz="2400" dirty="0">
                <a:latin typeface="Arial" charset="0"/>
                <a:ea typeface="DengXian" pitchFamily="2" charset="-122"/>
                <a:cs typeface="Arial" charset="0"/>
                <a:sym typeface="Arial" charset="0"/>
              </a:rPr>
              <a:t>Minimize egress processing delays on other flows going through the switch</a:t>
            </a:r>
          </a:p>
          <a:p>
            <a:pPr marL="513439" lvl="1" indent="-170775">
              <a:lnSpc>
                <a:spcPct val="110000"/>
              </a:lnSpc>
              <a:spcBef>
                <a:spcPts val="352"/>
              </a:spcBef>
              <a:buFontTx/>
              <a:buChar char="✓"/>
            </a:pPr>
            <a:r>
              <a:rPr lang="en-SG" dirty="0">
                <a:latin typeface="Arial" charset="0"/>
                <a:ea typeface="DengXian" pitchFamily="2" charset="-122"/>
                <a:cs typeface="Arial" charset="0"/>
                <a:sym typeface="Arial" charset="0"/>
              </a:rPr>
              <a:t> Select </a:t>
            </a:r>
            <a:r>
              <a:rPr lang="en-US" dirty="0">
                <a:latin typeface="Arial" charset="0"/>
                <a:ea typeface="DengXian" pitchFamily="2" charset="-122"/>
                <a:cs typeface="Arial" charset="0"/>
                <a:sym typeface="Arial" charset="0"/>
              </a:rPr>
              <a:t>caching</a:t>
            </a:r>
            <a:r>
              <a:rPr lang="en-SG" dirty="0">
                <a:latin typeface="Arial" charset="0"/>
                <a:ea typeface="DengXian" pitchFamily="2" charset="-122"/>
                <a:cs typeface="Arial" charset="0"/>
                <a:sym typeface="Arial" charset="0"/>
              </a:rPr>
              <a:t> queue from multiple ports</a:t>
            </a:r>
          </a:p>
          <a:p>
            <a:pPr marL="513439" lvl="1" indent="-170775">
              <a:lnSpc>
                <a:spcPct val="110000"/>
              </a:lnSpc>
              <a:spcBef>
                <a:spcPts val="352"/>
              </a:spcBef>
              <a:buFontTx/>
              <a:buChar char="✓"/>
            </a:pPr>
            <a:r>
              <a:rPr lang="en-SG" dirty="0">
                <a:latin typeface="Arial" charset="0"/>
                <a:ea typeface="DengXian" pitchFamily="2" charset="-122"/>
                <a:cs typeface="Arial" charset="0"/>
                <a:sym typeface="Arial" charset="0"/>
              </a:rPr>
              <a:t> </a:t>
            </a:r>
            <a:r>
              <a:rPr lang="en-US" dirty="0">
                <a:latin typeface="Arial" charset="0"/>
                <a:ea typeface="DengXian" pitchFamily="2" charset="-122"/>
                <a:cs typeface="Arial" charset="0"/>
                <a:sym typeface="Arial" charset="0"/>
              </a:rPr>
              <a:t>Dynamic</a:t>
            </a:r>
            <a:r>
              <a:rPr lang="en-SG" dirty="0">
                <a:latin typeface="Arial" charset="0"/>
                <a:ea typeface="DengXian" pitchFamily="2" charset="-122"/>
                <a:cs typeface="Arial" charset="0"/>
                <a:sym typeface="Arial" charset="0"/>
              </a:rPr>
              <a:t> </a:t>
            </a:r>
            <a:r>
              <a:rPr lang="en-US" altLang="zh-CN" dirty="0">
                <a:latin typeface="Arial" charset="0"/>
                <a:ea typeface="DengXian" pitchFamily="2" charset="-122"/>
                <a:cs typeface="Arial" charset="0"/>
                <a:sym typeface="Arial" charset="0"/>
              </a:rPr>
              <a:t>least</a:t>
            </a:r>
            <a:r>
              <a:rPr lang="zh-CN" altLang="en-US" dirty="0">
                <a:latin typeface="Arial" charset="0"/>
                <a:ea typeface="DengXian" pitchFamily="2" charset="-122"/>
                <a:cs typeface="Arial" charset="0"/>
                <a:sym typeface="Arial" charset="0"/>
              </a:rPr>
              <a:t> </a:t>
            </a:r>
            <a:r>
              <a:rPr lang="en-US" altLang="zh-CN" dirty="0">
                <a:latin typeface="Arial" charset="0"/>
                <a:ea typeface="DengXian" pitchFamily="2" charset="-122"/>
                <a:cs typeface="Arial" charset="0"/>
                <a:sym typeface="Arial" charset="0"/>
              </a:rPr>
              <a:t>loaded</a:t>
            </a:r>
            <a:r>
              <a:rPr lang="zh-CN" altLang="en-US" dirty="0">
                <a:latin typeface="Arial" charset="0"/>
                <a:ea typeface="DengXian" pitchFamily="2" charset="-122"/>
                <a:cs typeface="Arial" charset="0"/>
                <a:sym typeface="Arial" charset="0"/>
              </a:rPr>
              <a:t> </a:t>
            </a:r>
            <a:r>
              <a:rPr lang="en-SG" dirty="0">
                <a:latin typeface="Arial" charset="0"/>
                <a:ea typeface="DengXian" pitchFamily="2" charset="-122"/>
                <a:cs typeface="Arial" charset="0"/>
                <a:sym typeface="Arial" charset="0"/>
              </a:rPr>
              <a:t>port selection</a:t>
            </a:r>
          </a:p>
          <a:p>
            <a:pPr eaLnBrk="1" hangingPunct="1">
              <a:lnSpc>
                <a:spcPct val="110000"/>
              </a:lnSpc>
            </a:pPr>
            <a:r>
              <a:rPr lang="en-SG" sz="2400" dirty="0">
                <a:latin typeface="Arial" charset="0"/>
                <a:ea typeface="DengXian" pitchFamily="2" charset="-122"/>
                <a:cs typeface="Arial" charset="0"/>
                <a:sym typeface="Arial" charset="0"/>
              </a:rPr>
              <a:t>Complement</a:t>
            </a:r>
            <a:r>
              <a:rPr lang="en-US" altLang="zh-CN" sz="2400" dirty="0">
                <a:latin typeface="Arial" charset="0"/>
                <a:ea typeface="DengXian" pitchFamily="2" charset="-122"/>
                <a:cs typeface="Arial" charset="0"/>
                <a:sym typeface="Arial" charset="0"/>
              </a:rPr>
              <a:t>s</a:t>
            </a:r>
            <a:r>
              <a:rPr lang="en-SG" sz="2400" dirty="0">
                <a:latin typeface="Arial" charset="0"/>
                <a:ea typeface="DengXian" pitchFamily="2" charset="-122"/>
                <a:cs typeface="Arial" charset="0"/>
                <a:sym typeface="Arial" charset="0"/>
              </a:rPr>
              <a:t> existing methods of link failure detection and route reconfiguration	</a:t>
            </a:r>
          </a:p>
          <a:p>
            <a:pPr eaLnBrk="1" hangingPunct="1">
              <a:lnSpc>
                <a:spcPct val="110000"/>
              </a:lnSpc>
            </a:pPr>
            <a:endParaRPr lang="en-SG" sz="2400" dirty="0">
              <a:latin typeface="Arial" charset="0"/>
              <a:ea typeface="DengXian" pitchFamily="2" charset="-122"/>
              <a:cs typeface="Arial" charset="0"/>
              <a:sym typeface="Arial" charset="0"/>
            </a:endParaRPr>
          </a:p>
          <a:p>
            <a:pPr eaLnBrk="1" hangingPunct="1">
              <a:lnSpc>
                <a:spcPct val="110000"/>
              </a:lnSpc>
            </a:pPr>
            <a:r>
              <a:rPr lang="en-SG" sz="2400" dirty="0">
                <a:latin typeface="Arial" charset="0"/>
                <a:ea typeface="DengXian" pitchFamily="2" charset="-122"/>
                <a:cs typeface="Arial" charset="0"/>
                <a:sym typeface="Arial" charset="0"/>
              </a:rPr>
              <a:t>SQR handles link failure, </a:t>
            </a:r>
            <a:r>
              <a:rPr lang="en-SG" sz="2400" dirty="0" err="1">
                <a:latin typeface="Arial" charset="0"/>
                <a:ea typeface="DengXian" pitchFamily="2" charset="-122"/>
                <a:cs typeface="Arial" charset="0"/>
                <a:sym typeface="Arial" charset="0"/>
              </a:rPr>
              <a:t>LinkGuardian</a:t>
            </a:r>
            <a:r>
              <a:rPr lang="en-SG" sz="2400" dirty="0">
                <a:latin typeface="Arial" charset="0"/>
                <a:ea typeface="DengXian" pitchFamily="2" charset="-122"/>
                <a:cs typeface="Arial" charset="0"/>
                <a:sym typeface="Arial" charset="0"/>
              </a:rPr>
              <a:t> (SIGCOMM 2023) handles </a:t>
            </a:r>
            <a:r>
              <a:rPr lang="en-SG" sz="2400" dirty="0" err="1">
                <a:latin typeface="Arial" charset="0"/>
                <a:ea typeface="DengXian" pitchFamily="2" charset="-122"/>
                <a:cs typeface="Arial" charset="0"/>
                <a:sym typeface="Arial" charset="0"/>
              </a:rPr>
              <a:t>gray</a:t>
            </a:r>
            <a:r>
              <a:rPr lang="en-SG" sz="2400" dirty="0">
                <a:latin typeface="Arial" charset="0"/>
                <a:ea typeface="DengXian" pitchFamily="2" charset="-122"/>
                <a:cs typeface="Arial" charset="0"/>
                <a:sym typeface="Arial" charset="0"/>
              </a:rPr>
              <a:t> failure</a:t>
            </a:r>
            <a:r>
              <a:rPr lang="en-SG" sz="2250" dirty="0">
                <a:latin typeface="Arial" charset="0"/>
                <a:ea typeface="DengXian" pitchFamily="2" charset="-122"/>
                <a:cs typeface="Arial" charset="0"/>
                <a:sym typeface="Arial" charset="0"/>
              </a:rPr>
              <a:t>.		</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4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41">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41">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41">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41">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4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41">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4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65D94-45B9-48DF-B5B8-BFBCADC0B270}"/>
              </a:ext>
            </a:extLst>
          </p:cNvPr>
          <p:cNvSpPr>
            <a:spLocks noGrp="1"/>
          </p:cNvSpPr>
          <p:nvPr>
            <p:ph type="title"/>
          </p:nvPr>
        </p:nvSpPr>
        <p:spPr/>
        <p:txBody>
          <a:bodyPr/>
          <a:lstStyle/>
          <a:p>
            <a:r>
              <a:rPr lang="en-SG" dirty="0">
                <a:solidFill>
                  <a:srgbClr val="0070C0"/>
                </a:solidFill>
              </a:rPr>
              <a:t>Classic Notion of Network Devices</a:t>
            </a:r>
          </a:p>
        </p:txBody>
      </p:sp>
      <p:sp>
        <p:nvSpPr>
          <p:cNvPr id="3" name="Content Placeholder 2">
            <a:extLst>
              <a:ext uri="{FF2B5EF4-FFF2-40B4-BE49-F238E27FC236}">
                <a16:creationId xmlns:a16="http://schemas.microsoft.com/office/drawing/2014/main" id="{5AF27917-B119-43E8-9E20-2AB052547F8C}"/>
              </a:ext>
            </a:extLst>
          </p:cNvPr>
          <p:cNvSpPr>
            <a:spLocks noGrp="1"/>
          </p:cNvSpPr>
          <p:nvPr>
            <p:ph idx="1"/>
          </p:nvPr>
        </p:nvSpPr>
        <p:spPr/>
        <p:txBody>
          <a:bodyPr/>
          <a:lstStyle/>
          <a:p>
            <a:r>
              <a:rPr lang="en-US" dirty="0"/>
              <a:t>Hardware-based solutions with rigid and proprietary applications and devices</a:t>
            </a:r>
          </a:p>
          <a:p>
            <a:r>
              <a:rPr lang="en-US" dirty="0"/>
              <a:t>Minimum functionality assumed from the network (routers) is simply best-effort packet forwarding (internet’s minimalist mindset)</a:t>
            </a:r>
          </a:p>
          <a:p>
            <a:pPr marL="0" indent="0">
              <a:buNone/>
            </a:pPr>
            <a:endParaRPr lang="en-US" dirty="0"/>
          </a:p>
          <a:p>
            <a:pPr marL="0" indent="0">
              <a:buNone/>
            </a:pPr>
            <a:r>
              <a:rPr lang="en-US" dirty="0"/>
              <a:t>Problems: </a:t>
            </a:r>
          </a:p>
          <a:p>
            <a:pPr lvl="1"/>
            <a:r>
              <a:rPr lang="en-US" sz="2800" dirty="0"/>
              <a:t>Evolves very slowly, difficult to change and innovate</a:t>
            </a:r>
          </a:p>
          <a:p>
            <a:endParaRPr lang="en-SG" dirty="0"/>
          </a:p>
        </p:txBody>
      </p:sp>
    </p:spTree>
    <p:extLst>
      <p:ext uri="{BB962C8B-B14F-4D97-AF65-F5344CB8AC3E}">
        <p14:creationId xmlns:p14="http://schemas.microsoft.com/office/powerpoint/2010/main" val="393754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98ACDF-A462-739D-90CC-001C3D7C1D93}"/>
              </a:ext>
            </a:extLst>
          </p:cNvPr>
          <p:cNvSpPr>
            <a:spLocks noGrp="1"/>
          </p:cNvSpPr>
          <p:nvPr>
            <p:ph type="body" idx="1"/>
          </p:nvPr>
        </p:nvSpPr>
        <p:spPr>
          <a:xfrm>
            <a:off x="867591" y="2264818"/>
            <a:ext cx="10456817" cy="2328364"/>
          </a:xfrm>
        </p:spPr>
        <p:txBody>
          <a:bodyPr>
            <a:normAutofit/>
          </a:bodyPr>
          <a:lstStyle/>
          <a:p>
            <a:pPr marL="0" indent="0" algn="ctr">
              <a:buNone/>
            </a:pPr>
            <a:r>
              <a:rPr lang="en-US" sz="7200" dirty="0">
                <a:solidFill>
                  <a:srgbClr val="0070C0"/>
                </a:solidFill>
              </a:rPr>
              <a:t>Network Monitoring</a:t>
            </a:r>
          </a:p>
        </p:txBody>
      </p:sp>
    </p:spTree>
    <p:extLst>
      <p:ext uri="{BB962C8B-B14F-4D97-AF65-F5344CB8AC3E}">
        <p14:creationId xmlns:p14="http://schemas.microsoft.com/office/powerpoint/2010/main" val="394673211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D730717-8F1E-1A10-EECB-3B4678DCACA7}"/>
              </a:ext>
            </a:extLst>
          </p:cNvPr>
          <p:cNvSpPr>
            <a:spLocks noGrp="1"/>
          </p:cNvSpPr>
          <p:nvPr>
            <p:ph type="title"/>
          </p:nvPr>
        </p:nvSpPr>
        <p:spPr>
          <a:xfrm>
            <a:off x="838198" y="7392"/>
            <a:ext cx="11353801" cy="1325563"/>
          </a:xfrm>
        </p:spPr>
        <p:txBody>
          <a:bodyPr/>
          <a:lstStyle/>
          <a:p>
            <a:r>
              <a:rPr lang="en-US" dirty="0">
                <a:solidFill>
                  <a:srgbClr val="0070C0"/>
                </a:solidFill>
              </a:rPr>
              <a:t>Background - Network Measurement</a:t>
            </a:r>
          </a:p>
        </p:txBody>
      </p:sp>
      <p:pic>
        <p:nvPicPr>
          <p:cNvPr id="18" name="Picture 8">
            <a:extLst>
              <a:ext uri="{FF2B5EF4-FFF2-40B4-BE49-F238E27FC236}">
                <a16:creationId xmlns:a16="http://schemas.microsoft.com/office/drawing/2014/main" id="{4678E5F6-C0D5-D3FF-96CD-99F3C2CD482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663" t="30478" r="18451" b="33608"/>
          <a:stretch/>
        </p:blipFill>
        <p:spPr bwMode="auto">
          <a:xfrm>
            <a:off x="5465617" y="5313025"/>
            <a:ext cx="1260765" cy="676963"/>
          </a:xfrm>
          <a:prstGeom prst="rect">
            <a:avLst/>
          </a:prstGeom>
          <a:noFill/>
          <a:extLst>
            <a:ext uri="{909E8E84-426E-40DD-AFC4-6F175D3DCCD1}">
              <a14:hiddenFill xmlns:a14="http://schemas.microsoft.com/office/drawing/2010/main">
                <a:solidFill>
                  <a:srgbClr val="FFFFFF"/>
                </a:solidFill>
              </a14:hiddenFill>
            </a:ext>
          </a:extLst>
        </p:spPr>
      </p:pic>
      <p:sp>
        <p:nvSpPr>
          <p:cNvPr id="37" name="Rounded Rectangle 36">
            <a:extLst>
              <a:ext uri="{FF2B5EF4-FFF2-40B4-BE49-F238E27FC236}">
                <a16:creationId xmlns:a16="http://schemas.microsoft.com/office/drawing/2014/main" id="{112BA9EF-E88C-1F91-6C0B-D1F18FE9679E}"/>
              </a:ext>
            </a:extLst>
          </p:cNvPr>
          <p:cNvSpPr/>
          <p:nvPr/>
        </p:nvSpPr>
        <p:spPr>
          <a:xfrm>
            <a:off x="5493919" y="4908331"/>
            <a:ext cx="1260765" cy="473423"/>
          </a:xfrm>
          <a:prstGeom prst="round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Switch OS</a:t>
            </a:r>
          </a:p>
        </p:txBody>
      </p:sp>
      <p:grpSp>
        <p:nvGrpSpPr>
          <p:cNvPr id="39" name="Group 38">
            <a:extLst>
              <a:ext uri="{FF2B5EF4-FFF2-40B4-BE49-F238E27FC236}">
                <a16:creationId xmlns:a16="http://schemas.microsoft.com/office/drawing/2014/main" id="{E20A7AC7-DF0C-9608-6901-877A4A2FABBF}"/>
              </a:ext>
            </a:extLst>
          </p:cNvPr>
          <p:cNvGrpSpPr/>
          <p:nvPr/>
        </p:nvGrpSpPr>
        <p:grpSpPr>
          <a:xfrm>
            <a:off x="5162325" y="4866763"/>
            <a:ext cx="1855105" cy="1123225"/>
            <a:chOff x="4376686" y="2817166"/>
            <a:chExt cx="4462901" cy="1430623"/>
          </a:xfrm>
        </p:grpSpPr>
        <p:sp>
          <p:nvSpPr>
            <p:cNvPr id="40" name="TextBox 39">
              <a:extLst>
                <a:ext uri="{FF2B5EF4-FFF2-40B4-BE49-F238E27FC236}">
                  <a16:creationId xmlns:a16="http://schemas.microsoft.com/office/drawing/2014/main" id="{B98CB2D2-E2CD-1203-1743-7EC0D888DBDB}"/>
                </a:ext>
              </a:extLst>
            </p:cNvPr>
            <p:cNvSpPr txBox="1"/>
            <p:nvPr/>
          </p:nvSpPr>
          <p:spPr>
            <a:xfrm>
              <a:off x="4376686" y="2817166"/>
              <a:ext cx="4462901" cy="1430623"/>
            </a:xfrm>
            <a:prstGeom prst="rect">
              <a:avLst/>
            </a:prstGeom>
            <a:solidFill>
              <a:schemeClr val="bg1"/>
            </a:solidFill>
            <a:ln w="57150">
              <a:solidFill>
                <a:schemeClr val="accent6"/>
              </a:solidFill>
              <a:extLst>
                <a:ext uri="{C807C97D-BFC1-408E-A445-0C87EB9F89A2}">
                  <ask:lineSketchStyleProps xmlns:ask="http://schemas.microsoft.com/office/drawing/2018/sketchyshapes" sd="1219033472">
                    <a:custGeom>
                      <a:avLst/>
                      <a:gdLst>
                        <a:gd name="connsiteX0" fmla="*/ 0 w 4462901"/>
                        <a:gd name="connsiteY0" fmla="*/ 0 h 1938992"/>
                        <a:gd name="connsiteX1" fmla="*/ 4462901 w 4462901"/>
                        <a:gd name="connsiteY1" fmla="*/ 0 h 1938992"/>
                        <a:gd name="connsiteX2" fmla="*/ 4462901 w 4462901"/>
                        <a:gd name="connsiteY2" fmla="*/ 1938992 h 1938992"/>
                        <a:gd name="connsiteX3" fmla="*/ 0 w 4462901"/>
                        <a:gd name="connsiteY3" fmla="*/ 1938992 h 1938992"/>
                        <a:gd name="connsiteX4" fmla="*/ 0 w 4462901"/>
                        <a:gd name="connsiteY4" fmla="*/ 0 h 1938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901" h="1938992" fill="none" extrusionOk="0">
                          <a:moveTo>
                            <a:pt x="0" y="0"/>
                          </a:moveTo>
                          <a:cubicBezTo>
                            <a:pt x="1483766" y="-49533"/>
                            <a:pt x="3382303" y="-14809"/>
                            <a:pt x="4462901" y="0"/>
                          </a:cubicBezTo>
                          <a:cubicBezTo>
                            <a:pt x="4550540" y="752559"/>
                            <a:pt x="4390222" y="1500896"/>
                            <a:pt x="4462901" y="1938992"/>
                          </a:cubicBezTo>
                          <a:cubicBezTo>
                            <a:pt x="2692184" y="1890761"/>
                            <a:pt x="1201308" y="2023447"/>
                            <a:pt x="0" y="1938992"/>
                          </a:cubicBezTo>
                          <a:cubicBezTo>
                            <a:pt x="-38581" y="1336146"/>
                            <a:pt x="63341" y="257688"/>
                            <a:pt x="0" y="0"/>
                          </a:cubicBezTo>
                          <a:close/>
                        </a:path>
                        <a:path w="4462901" h="1938992" stroke="0" extrusionOk="0">
                          <a:moveTo>
                            <a:pt x="0" y="0"/>
                          </a:moveTo>
                          <a:cubicBezTo>
                            <a:pt x="1082862" y="118645"/>
                            <a:pt x="2986998" y="116012"/>
                            <a:pt x="4462901" y="0"/>
                          </a:cubicBezTo>
                          <a:cubicBezTo>
                            <a:pt x="4330019" y="562170"/>
                            <a:pt x="4547852" y="1716516"/>
                            <a:pt x="4462901" y="1938992"/>
                          </a:cubicBezTo>
                          <a:cubicBezTo>
                            <a:pt x="2800121" y="2073592"/>
                            <a:pt x="862851" y="1781796"/>
                            <a:pt x="0" y="1938992"/>
                          </a:cubicBezTo>
                          <a:cubicBezTo>
                            <a:pt x="-20187" y="1693620"/>
                            <a:pt x="-152480" y="828865"/>
                            <a:pt x="0" y="0"/>
                          </a:cubicBezTo>
                          <a:close/>
                        </a:path>
                      </a:pathLst>
                    </a:custGeom>
                    <ask:type>
                      <ask:lineSketchNone/>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SG" sz="2400" b="1" i="1" u="none" strike="noStrike" kern="1200" cap="none" spc="0" normalizeH="0" baseline="0" noProof="0" dirty="0">
                  <a:ln>
                    <a:noFill/>
                  </a:ln>
                  <a:solidFill>
                    <a:srgbClr val="70AD47"/>
                  </a:solidFill>
                  <a:effectLst/>
                  <a:uLnTx/>
                  <a:uFillTx/>
                  <a:latin typeface="Calibri" panose="020F0502020204030204"/>
                  <a:ea typeface="+mn-ea"/>
                  <a:cs typeface="+mn-cs"/>
                </a:rPr>
              </a:br>
              <a:br>
                <a:rPr kumimoji="0" lang="en-SG" sz="2400" b="1" i="1" u="none" strike="noStrike" kern="1200" cap="none" spc="0" normalizeH="0" baseline="0" noProof="0" dirty="0">
                  <a:ln>
                    <a:noFill/>
                  </a:ln>
                  <a:solidFill>
                    <a:srgbClr val="70AD47"/>
                  </a:solidFill>
                  <a:effectLst/>
                  <a:uLnTx/>
                  <a:uFillTx/>
                  <a:latin typeface="Calibri" panose="020F0502020204030204"/>
                  <a:ea typeface="+mn-ea"/>
                  <a:cs typeface="+mn-cs"/>
                </a:rPr>
              </a:br>
              <a:br>
                <a:rPr kumimoji="0" lang="en-SG" sz="2400" b="1" i="1" u="none" strike="noStrike" kern="1200" cap="none" spc="0" normalizeH="0" baseline="0" noProof="0" dirty="0">
                  <a:ln>
                    <a:noFill/>
                  </a:ln>
                  <a:solidFill>
                    <a:srgbClr val="70AD47"/>
                  </a:solidFill>
                  <a:effectLst/>
                  <a:uLnTx/>
                  <a:uFillTx/>
                  <a:latin typeface="Calibri" panose="020F0502020204030204"/>
                  <a:ea typeface="+mn-ea"/>
                  <a:cs typeface="+mn-cs"/>
                </a:rPr>
              </a:br>
              <a:endParaRPr kumimoji="0" lang="en-SG" sz="2000" b="0" i="1" u="none" strike="noStrike" kern="1200" cap="none" spc="0" normalizeH="0" baseline="0" noProof="0" dirty="0">
                <a:ln>
                  <a:noFill/>
                </a:ln>
                <a:solidFill>
                  <a:srgbClr val="70AD47"/>
                </a:solidFill>
                <a:effectLst/>
                <a:uLnTx/>
                <a:uFillTx/>
                <a:latin typeface="Calibri" panose="020F0502020204030204"/>
                <a:ea typeface="+mn-ea"/>
                <a:cs typeface="+mn-cs"/>
              </a:endParaRPr>
            </a:p>
          </p:txBody>
        </p:sp>
        <p:pic>
          <p:nvPicPr>
            <p:cNvPr id="41" name="Picture 2" descr="Image result for wedge 100 bf">
              <a:extLst>
                <a:ext uri="{FF2B5EF4-FFF2-40B4-BE49-F238E27FC236}">
                  <a16:creationId xmlns:a16="http://schemas.microsoft.com/office/drawing/2014/main" id="{3F8B61B3-5CFA-2829-3B43-B28CA86798C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4476" y="3011665"/>
              <a:ext cx="3556939" cy="959023"/>
            </a:xfrm>
            <a:prstGeom prst="rect">
              <a:avLst/>
            </a:prstGeom>
            <a:noFill/>
            <a:ln w="57150">
              <a:noFill/>
              <a:extLst>
                <a:ext uri="{C807C97D-BFC1-408E-A445-0C87EB9F89A2}">
                  <ask:lineSketchStyleProps xmlns:ask="http://schemas.microsoft.com/office/drawing/2018/sketchyshapes">
                    <ask:type>
                      <ask:lineSketchNone/>
                    </ask:type>
                  </ask:lineSketchStyleProps>
                </a:ext>
              </a:extLst>
            </a:ln>
            <a:extLst>
              <a:ext uri="{909E8E84-426E-40DD-AFC4-6F175D3DCCD1}">
                <a14:hiddenFill xmlns:a14="http://schemas.microsoft.com/office/drawing/2010/main">
                  <a:solidFill>
                    <a:srgbClr val="FFFFFF"/>
                  </a:solidFill>
                </a14:hiddenFill>
              </a:ext>
            </a:extLst>
          </p:spPr>
        </p:pic>
      </p:grpSp>
      <p:grpSp>
        <p:nvGrpSpPr>
          <p:cNvPr id="2" name="Group 1">
            <a:extLst>
              <a:ext uri="{FF2B5EF4-FFF2-40B4-BE49-F238E27FC236}">
                <a16:creationId xmlns:a16="http://schemas.microsoft.com/office/drawing/2014/main" id="{891BA4B9-526A-DCEF-822A-A41DEFAB4CE0}"/>
              </a:ext>
            </a:extLst>
          </p:cNvPr>
          <p:cNvGrpSpPr/>
          <p:nvPr/>
        </p:nvGrpSpPr>
        <p:grpSpPr>
          <a:xfrm>
            <a:off x="4794650" y="1507707"/>
            <a:ext cx="2566331" cy="3572348"/>
            <a:chOff x="4794650" y="1507707"/>
            <a:chExt cx="2566331" cy="3572348"/>
          </a:xfrm>
        </p:grpSpPr>
        <p:pic>
          <p:nvPicPr>
            <p:cNvPr id="3" name="Picture 6" descr="Desktop Settings System Configuration Options Gear Box Control Center  Application Tools Transmission Gears Svg Png Icon Free Download (#510056) -  OnlineWebFonts.COM">
              <a:extLst>
                <a:ext uri="{FF2B5EF4-FFF2-40B4-BE49-F238E27FC236}">
                  <a16:creationId xmlns:a16="http://schemas.microsoft.com/office/drawing/2014/main" id="{754E8E4E-468C-1578-1DEC-653254567F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60601" y="1507707"/>
              <a:ext cx="832396" cy="64633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Computer icon png 3 » PNG Image">
              <a:extLst>
                <a:ext uri="{FF2B5EF4-FFF2-40B4-BE49-F238E27FC236}">
                  <a16:creationId xmlns:a16="http://schemas.microsoft.com/office/drawing/2014/main" id="{C50159F1-C462-490D-2685-2896F8729A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16506" y="1943309"/>
              <a:ext cx="1228219" cy="1228219"/>
            </a:xfrm>
            <a:prstGeom prst="rect">
              <a:avLst/>
            </a:prstGeom>
            <a:noFill/>
            <a:extLst>
              <a:ext uri="{909E8E84-426E-40DD-AFC4-6F175D3DCCD1}">
                <a14:hiddenFill xmlns:a14="http://schemas.microsoft.com/office/drawing/2010/main">
                  <a:solidFill>
                    <a:srgbClr val="FFFFFF"/>
                  </a:solidFill>
                </a14:hiddenFill>
              </a:ext>
            </a:extLst>
          </p:spPr>
        </p:pic>
        <p:cxnSp>
          <p:nvCxnSpPr>
            <p:cNvPr id="6" name="직선 연결선[R] 190">
              <a:extLst>
                <a:ext uri="{FF2B5EF4-FFF2-40B4-BE49-F238E27FC236}">
                  <a16:creationId xmlns:a16="http://schemas.microsoft.com/office/drawing/2014/main" id="{984DA185-68D8-B9CD-2F1D-A65A2A7A8931}"/>
                </a:ext>
              </a:extLst>
            </p:cNvPr>
            <p:cNvCxnSpPr>
              <a:cxnSpLocks/>
              <a:stCxn id="4" idx="2"/>
            </p:cNvCxnSpPr>
            <p:nvPr/>
          </p:nvCxnSpPr>
          <p:spPr>
            <a:xfrm>
              <a:off x="6130616" y="3171528"/>
              <a:ext cx="1" cy="1908527"/>
            </a:xfrm>
            <a:prstGeom prst="line">
              <a:avLst/>
            </a:prstGeom>
            <a:ln w="1905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7" name="위쪽 화살표[U] 2095">
              <a:extLst>
                <a:ext uri="{FF2B5EF4-FFF2-40B4-BE49-F238E27FC236}">
                  <a16:creationId xmlns:a16="http://schemas.microsoft.com/office/drawing/2014/main" id="{E7AAF6BD-C2FB-A1D1-7FD1-96B95CAF3C73}"/>
                </a:ext>
              </a:extLst>
            </p:cNvPr>
            <p:cNvSpPr/>
            <p:nvPr/>
          </p:nvSpPr>
          <p:spPr>
            <a:xfrm>
              <a:off x="6267184" y="3622692"/>
              <a:ext cx="123713" cy="855451"/>
            </a:xfrm>
            <a:prstGeom prst="upArrow">
              <a:avLst>
                <a:gd name="adj1" fmla="val 50000"/>
                <a:gd name="adj2" fmla="val 712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ko-Kore-KR" alt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직사각형 183">
              <a:extLst>
                <a:ext uri="{FF2B5EF4-FFF2-40B4-BE49-F238E27FC236}">
                  <a16:creationId xmlns:a16="http://schemas.microsoft.com/office/drawing/2014/main" id="{AFCC3321-C76F-32FD-D879-968A4F508BF9}"/>
                </a:ext>
              </a:extLst>
            </p:cNvPr>
            <p:cNvSpPr/>
            <p:nvPr/>
          </p:nvSpPr>
          <p:spPr>
            <a:xfrm>
              <a:off x="6117628" y="3743594"/>
              <a:ext cx="1243353"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ko-Kore-KR" sz="1800" b="1" i="1" u="none" strike="noStrike" kern="1200" cap="none" spc="0" normalizeH="0" baseline="0" noProof="0" dirty="0">
                  <a:ln>
                    <a:noFill/>
                  </a:ln>
                  <a:solidFill>
                    <a:srgbClr val="4472C4"/>
                  </a:solidFill>
                  <a:effectLst/>
                  <a:uLnTx/>
                  <a:uFillTx/>
                  <a:latin typeface="Calibri" panose="020F0502020204030204"/>
                  <a:ea typeface="+mn-ea"/>
                  <a:cs typeface="+mn-cs"/>
                </a:rPr>
                <a:t>Traffic</a:t>
              </a:r>
              <a:br>
                <a:rPr kumimoji="1" lang="en-US" altLang="ko-Kore-KR" sz="1800" b="1" i="1" u="none" strike="noStrike" kern="1200" cap="none" spc="0" normalizeH="0" baseline="0" noProof="0" dirty="0">
                  <a:ln>
                    <a:noFill/>
                  </a:ln>
                  <a:solidFill>
                    <a:srgbClr val="4472C4"/>
                  </a:solidFill>
                  <a:effectLst/>
                  <a:uLnTx/>
                  <a:uFillTx/>
                  <a:latin typeface="Calibri" panose="020F0502020204030204"/>
                  <a:ea typeface="+mn-ea"/>
                  <a:cs typeface="+mn-cs"/>
                </a:rPr>
              </a:br>
              <a:r>
                <a:rPr kumimoji="1" lang="en-US" altLang="ko-Kore-KR" sz="1800" b="1" i="1" u="none" strike="noStrike" kern="1200" cap="none" spc="0" normalizeH="0" baseline="0" noProof="0" dirty="0">
                  <a:ln>
                    <a:noFill/>
                  </a:ln>
                  <a:solidFill>
                    <a:srgbClr val="4472C4"/>
                  </a:solidFill>
                  <a:effectLst/>
                  <a:uLnTx/>
                  <a:uFillTx/>
                  <a:latin typeface="Calibri" panose="020F0502020204030204"/>
                  <a:ea typeface="+mn-ea"/>
                  <a:cs typeface="+mn-cs"/>
                </a:rPr>
                <a:t>info.</a:t>
              </a:r>
              <a:endParaRPr kumimoji="0" lang="ko-Kore-KR" altLang="en-US" sz="1800" b="0" i="0" u="none" strike="noStrike" kern="1200" cap="none" spc="0" normalizeH="0" baseline="0" noProof="0" dirty="0">
                <a:ln>
                  <a:noFill/>
                </a:ln>
                <a:solidFill>
                  <a:srgbClr val="4472C4"/>
                </a:solidFill>
                <a:effectLst/>
                <a:uLnTx/>
                <a:uFillTx/>
                <a:latin typeface="Calibri" panose="020F0502020204030204"/>
                <a:ea typeface="+mn-ea"/>
                <a:cs typeface="+mn-cs"/>
              </a:endParaRPr>
            </a:p>
          </p:txBody>
        </p:sp>
        <p:sp>
          <p:nvSpPr>
            <p:cNvPr id="9" name="위쪽 화살표[U] 2095">
              <a:extLst>
                <a:ext uri="{FF2B5EF4-FFF2-40B4-BE49-F238E27FC236}">
                  <a16:creationId xmlns:a16="http://schemas.microsoft.com/office/drawing/2014/main" id="{8E4E7568-F63D-E2B3-5FB6-025F6002C898}"/>
                </a:ext>
              </a:extLst>
            </p:cNvPr>
            <p:cNvSpPr/>
            <p:nvPr/>
          </p:nvSpPr>
          <p:spPr>
            <a:xfrm rot="10800000">
              <a:off x="5868347" y="3621821"/>
              <a:ext cx="123713" cy="855451"/>
            </a:xfrm>
            <a:prstGeom prst="upArrow">
              <a:avLst>
                <a:gd name="adj1" fmla="val 50000"/>
                <a:gd name="adj2" fmla="val 712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ko-Kore-KR" alt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직사각형 183">
              <a:extLst>
                <a:ext uri="{FF2B5EF4-FFF2-40B4-BE49-F238E27FC236}">
                  <a16:creationId xmlns:a16="http://schemas.microsoft.com/office/drawing/2014/main" id="{CDC58691-3B06-1FE0-E736-67C79A146B38}"/>
                </a:ext>
              </a:extLst>
            </p:cNvPr>
            <p:cNvSpPr/>
            <p:nvPr/>
          </p:nvSpPr>
          <p:spPr>
            <a:xfrm>
              <a:off x="4794650" y="3823110"/>
              <a:ext cx="1243353"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ko-Kore-KR" sz="1800" b="1" i="1" u="none" strike="noStrike" kern="1200" cap="none" spc="0" normalizeH="0" baseline="0" noProof="0" dirty="0">
                  <a:ln>
                    <a:noFill/>
                  </a:ln>
                  <a:solidFill>
                    <a:srgbClr val="4472C4"/>
                  </a:solidFill>
                  <a:effectLst/>
                  <a:uLnTx/>
                  <a:uFillTx/>
                  <a:latin typeface="Calibri" panose="020F0502020204030204"/>
                  <a:ea typeface="+mn-ea"/>
                  <a:cs typeface="+mn-cs"/>
                </a:rPr>
                <a:t>Control</a:t>
              </a:r>
            </a:p>
          </p:txBody>
        </p:sp>
      </p:grpSp>
      <p:sp>
        <p:nvSpPr>
          <p:cNvPr id="11" name="Rounded Rectangular Callout 10">
            <a:extLst>
              <a:ext uri="{FF2B5EF4-FFF2-40B4-BE49-F238E27FC236}">
                <a16:creationId xmlns:a16="http://schemas.microsoft.com/office/drawing/2014/main" id="{94572099-BE1E-18BA-22DA-9B94A08059AF}"/>
              </a:ext>
            </a:extLst>
          </p:cNvPr>
          <p:cNvSpPr/>
          <p:nvPr/>
        </p:nvSpPr>
        <p:spPr>
          <a:xfrm>
            <a:off x="7497548" y="2713849"/>
            <a:ext cx="4264956" cy="2431193"/>
          </a:xfrm>
          <a:prstGeom prst="wedgeRoundRectCallout">
            <a:avLst>
              <a:gd name="adj1" fmla="val -8016"/>
              <a:gd name="adj2" fmla="val 26898"/>
              <a:gd name="adj3" fmla="val 16667"/>
            </a:avLst>
          </a:prstGeom>
          <a:solidFill>
            <a:schemeClr val="accent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8280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Diverse Measurements Tasks:</a:t>
            </a:r>
          </a:p>
          <a:p>
            <a:pPr marL="5400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KR" sz="2400" b="0" i="1" u="none" strike="noStrike" kern="1200" cap="none" spc="0" normalizeH="0" baseline="0" noProof="0" dirty="0">
                <a:ln>
                  <a:noFill/>
                </a:ln>
                <a:solidFill>
                  <a:prstClr val="white"/>
                </a:solidFill>
                <a:effectLst/>
                <a:uLnTx/>
                <a:uFillTx/>
                <a:latin typeface="Calibri" panose="020F0502020204030204"/>
                <a:ea typeface="+mn-ea"/>
                <a:cs typeface="+mn-cs"/>
              </a:rPr>
              <a:t>Flow size</a:t>
            </a:r>
          </a:p>
          <a:p>
            <a:pPr marL="5400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KR" sz="2400" b="0" i="1" u="none" strike="noStrike" kern="1200" cap="none" spc="0" normalizeH="0" baseline="0" noProof="0" dirty="0">
                <a:ln>
                  <a:noFill/>
                </a:ln>
                <a:solidFill>
                  <a:prstClr val="white"/>
                </a:solidFill>
                <a:effectLst/>
                <a:uLnTx/>
                <a:uFillTx/>
                <a:latin typeface="Calibri" panose="020F0502020204030204"/>
                <a:ea typeface="+mn-ea"/>
                <a:cs typeface="+mn-cs"/>
              </a:rPr>
              <a:t>Cardinality </a:t>
            </a:r>
          </a:p>
          <a:p>
            <a:pPr marL="5400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KR" sz="2400" b="0" i="1" u="none" strike="noStrike" kern="1200" cap="none" spc="0" normalizeH="0" baseline="0" noProof="0" dirty="0">
                <a:ln>
                  <a:noFill/>
                </a:ln>
                <a:solidFill>
                  <a:prstClr val="white"/>
                </a:solidFill>
                <a:effectLst/>
                <a:uLnTx/>
                <a:uFillTx/>
                <a:latin typeface="Calibri" panose="020F0502020204030204"/>
                <a:ea typeface="+mn-ea"/>
                <a:cs typeface="+mn-cs"/>
              </a:rPr>
              <a:t>Heavy hitters</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 changes</a:t>
            </a:r>
            <a:endParaRPr kumimoji="0" lang="en-KR" sz="2400" b="0" i="1" u="none" strike="noStrike" kern="1200" cap="none" spc="0" normalizeH="0" baseline="0" noProof="0" dirty="0">
              <a:ln>
                <a:noFill/>
              </a:ln>
              <a:solidFill>
                <a:prstClr val="white"/>
              </a:solidFill>
              <a:effectLst/>
              <a:uLnTx/>
              <a:uFillTx/>
              <a:latin typeface="Calibri" panose="020F0502020204030204"/>
              <a:ea typeface="+mn-ea"/>
              <a:cs typeface="+mn-cs"/>
            </a:endParaRPr>
          </a:p>
          <a:p>
            <a:pPr marL="5400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KR" sz="2400" b="0" i="1" u="none" strike="noStrike" kern="1200" cap="none" spc="0" normalizeH="0" baseline="0" noProof="0" dirty="0">
                <a:ln>
                  <a:noFill/>
                </a:ln>
                <a:solidFill>
                  <a:prstClr val="white"/>
                </a:solidFill>
                <a:effectLst/>
                <a:uLnTx/>
                <a:uFillTx/>
                <a:latin typeface="Calibri" panose="020F0502020204030204"/>
                <a:ea typeface="+mn-ea"/>
                <a:cs typeface="+mn-cs"/>
              </a:rPr>
              <a:t>Flow size dist.</a:t>
            </a:r>
          </a:p>
          <a:p>
            <a:pPr marL="5400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KR" sz="2400" b="0" i="1" u="none" strike="noStrike" kern="1200" cap="none" spc="0" normalizeH="0" baseline="0" noProof="0" dirty="0">
                <a:ln>
                  <a:noFill/>
                </a:ln>
                <a:solidFill>
                  <a:prstClr val="white"/>
                </a:solidFill>
                <a:effectLst/>
                <a:uLnTx/>
                <a:uFillTx/>
                <a:latin typeface="Calibri" panose="020F0502020204030204"/>
                <a:ea typeface="+mn-ea"/>
                <a:cs typeface="+mn-cs"/>
              </a:rPr>
              <a:t>Entropy</a:t>
            </a:r>
          </a:p>
        </p:txBody>
      </p:sp>
      <p:sp>
        <p:nvSpPr>
          <p:cNvPr id="12" name="Rectangle 11">
            <a:extLst>
              <a:ext uri="{FF2B5EF4-FFF2-40B4-BE49-F238E27FC236}">
                <a16:creationId xmlns:a16="http://schemas.microsoft.com/office/drawing/2014/main" id="{D2B64775-2EA3-52A4-1F6B-D4FED2E2D50E}"/>
              </a:ext>
            </a:extLst>
          </p:cNvPr>
          <p:cNvSpPr/>
          <p:nvPr/>
        </p:nvSpPr>
        <p:spPr>
          <a:xfrm>
            <a:off x="429496" y="1984537"/>
            <a:ext cx="4935590"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ko-Kore-KR" sz="2400" b="1" i="0" u="none" strike="noStrike" kern="1200" cap="none" spc="0" normalizeH="0" baseline="0" noProof="0" dirty="0">
                <a:ln>
                  <a:noFill/>
                </a:ln>
                <a:solidFill>
                  <a:prstClr val="black"/>
                </a:solidFill>
                <a:effectLst/>
                <a:uLnTx/>
                <a:uFillTx/>
                <a:latin typeface="Calibri" panose="020F0502020204030204"/>
                <a:ea typeface="+mn-ea"/>
                <a:cs typeface="+mn-cs"/>
              </a:rPr>
              <a:t>Control Plane – Complex but periodic</a:t>
            </a:r>
          </a:p>
          <a:p>
            <a:pPr marL="457200" marR="0" lvl="0"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1" lang="en-US" altLang="ko-Kore-KR" sz="2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Security Attack (e.g., DDoS)</a:t>
            </a:r>
          </a:p>
          <a:p>
            <a:pPr marL="457200" marR="0" lvl="0"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1" lang="en-US" altLang="ko-Kore-KR" sz="2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Fault Identification</a:t>
            </a:r>
          </a:p>
          <a:p>
            <a:pPr marL="457200" marR="0" lvl="0"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1" lang="en-US" altLang="ko-Kore-KR" sz="2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Traffic Characteristics</a:t>
            </a:r>
          </a:p>
        </p:txBody>
      </p:sp>
      <p:sp>
        <p:nvSpPr>
          <p:cNvPr id="13" name="Rectangle 12">
            <a:extLst>
              <a:ext uri="{FF2B5EF4-FFF2-40B4-BE49-F238E27FC236}">
                <a16:creationId xmlns:a16="http://schemas.microsoft.com/office/drawing/2014/main" id="{00631289-D8CF-BDDB-F31B-F86ECA4FF18C}"/>
              </a:ext>
            </a:extLst>
          </p:cNvPr>
          <p:cNvSpPr/>
          <p:nvPr/>
        </p:nvSpPr>
        <p:spPr>
          <a:xfrm>
            <a:off x="429496" y="4609588"/>
            <a:ext cx="4682564" cy="169277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ko-Kore-KR" sz="2400" b="1" i="0" u="none" strike="noStrike" kern="1200" cap="none" spc="0" normalizeH="0" baseline="0" noProof="0" dirty="0">
                <a:ln>
                  <a:noFill/>
                </a:ln>
                <a:solidFill>
                  <a:prstClr val="black"/>
                </a:solidFill>
                <a:effectLst/>
                <a:uLnTx/>
                <a:uFillTx/>
                <a:latin typeface="Calibri" panose="020F0502020204030204"/>
                <a:ea typeface="+mn-ea"/>
                <a:cs typeface="+mn-cs"/>
              </a:rPr>
              <a:t>Data Plane – Simple but Real-time</a:t>
            </a:r>
          </a:p>
          <a:p>
            <a:pPr marL="457200" marR="0" lvl="0"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1" lang="en-US" altLang="ko-Kore-KR" sz="2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Packet scheduling</a:t>
            </a:r>
          </a:p>
          <a:p>
            <a:pPr marL="457200" marR="0" lvl="0"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1" lang="en-US" altLang="ko-Kore-KR" sz="2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Proactive congestion control</a:t>
            </a:r>
          </a:p>
          <a:p>
            <a:pPr marL="457200" marR="0" lvl="0"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1" lang="en-US" altLang="ko-Kore-KR" sz="2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Fine-grained microburst analysis</a:t>
            </a:r>
          </a:p>
          <a:p>
            <a:pPr marL="457200" marR="0" lvl="0"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1" lang="en-US" altLang="ko-Kore-KR" sz="20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Anomaly detections</a:t>
            </a:r>
          </a:p>
        </p:txBody>
      </p:sp>
      <p:sp>
        <p:nvSpPr>
          <p:cNvPr id="14" name="TextBox 13">
            <a:extLst>
              <a:ext uri="{FF2B5EF4-FFF2-40B4-BE49-F238E27FC236}">
                <a16:creationId xmlns:a16="http://schemas.microsoft.com/office/drawing/2014/main" id="{1E4BB8C5-6408-07C0-E19E-736CBD7BDAA9}"/>
              </a:ext>
            </a:extLst>
          </p:cNvPr>
          <p:cNvSpPr txBox="1"/>
          <p:nvPr/>
        </p:nvSpPr>
        <p:spPr>
          <a:xfrm>
            <a:off x="4976701" y="5989988"/>
            <a:ext cx="237744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0AD47"/>
                </a:solidFill>
                <a:effectLst/>
                <a:uLnTx/>
                <a:uFillTx/>
                <a:latin typeface="Calibri" panose="020F0502020204030204"/>
                <a:ea typeface="+mn-ea"/>
                <a:cs typeface="+mn-cs"/>
              </a:rPr>
              <a:t>Programmable Switch</a:t>
            </a:r>
          </a:p>
        </p:txBody>
      </p:sp>
    </p:spTree>
    <p:extLst>
      <p:ext uri="{BB962C8B-B14F-4D97-AF65-F5344CB8AC3E}">
        <p14:creationId xmlns:p14="http://schemas.microsoft.com/office/powerpoint/2010/main" val="339415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Rectangle 124">
            <a:extLst>
              <a:ext uri="{FF2B5EF4-FFF2-40B4-BE49-F238E27FC236}">
                <a16:creationId xmlns:a16="http://schemas.microsoft.com/office/drawing/2014/main" id="{BEB7E397-74E8-9F4C-813E-6628474BC620}"/>
              </a:ext>
            </a:extLst>
          </p:cNvPr>
          <p:cNvSpPr/>
          <p:nvPr/>
        </p:nvSpPr>
        <p:spPr>
          <a:xfrm>
            <a:off x="867571" y="1467866"/>
            <a:ext cx="9094010" cy="126188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en-US" sz="2800" b="1" i="1" u="none" strike="noStrike" kern="1200" cap="none" spc="0" normalizeH="0" baseline="0" noProof="0" dirty="0">
                <a:ln>
                  <a:noFill/>
                </a:ln>
                <a:solidFill>
                  <a:srgbClr val="70AD47"/>
                </a:solidFill>
                <a:effectLst/>
                <a:uLnTx/>
                <a:uFillTx/>
                <a:latin typeface="Calibri" panose="020F0502020204030204"/>
                <a:ea typeface="+mn-ea"/>
                <a:cs typeface="+mn-cs"/>
              </a:rPr>
              <a:t>Sketch</a:t>
            </a:r>
            <a:r>
              <a:rPr kumimoji="1" lang="en-US" altLang="en-US" sz="2800" b="0" i="1" u="none" strike="noStrike" kern="1200" cap="none" spc="0" normalizeH="0" baseline="0" noProof="0" dirty="0">
                <a:ln>
                  <a:noFill/>
                </a:ln>
                <a:solidFill>
                  <a:prstClr val="black"/>
                </a:solidFill>
                <a:effectLst/>
                <a:uLnTx/>
                <a:uFillTx/>
                <a:latin typeface="Calibri" panose="020F0502020204030204"/>
                <a:ea typeface="+mn-ea"/>
                <a:cs typeface="+mn-cs"/>
              </a:rPr>
              <a:t> is a compact data structure for counting with</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en-US" sz="2400" b="0" i="1" u="none" strike="noStrike" kern="1200" cap="none" spc="0" normalizeH="0" baseline="0" noProof="0" dirty="0">
                <a:ln>
                  <a:noFill/>
                </a:ln>
                <a:solidFill>
                  <a:srgbClr val="70AD47"/>
                </a:solidFill>
                <a:effectLst/>
                <a:uLnTx/>
                <a:uFillTx/>
                <a:latin typeface="Calibri" panose="020F0502020204030204"/>
                <a:ea typeface="+mn-ea"/>
                <a:cs typeface="+mn-cs"/>
              </a:rPr>
              <a:t>Constant</a:t>
            </a:r>
            <a:r>
              <a:rPr kumimoji="1" lang="en-US" altLang="en-US" sz="2400" b="0" i="1" u="none" strike="noStrike" kern="1200" cap="none" spc="0" normalizeH="0" baseline="0" noProof="0" dirty="0">
                <a:ln>
                  <a:noFill/>
                </a:ln>
                <a:solidFill>
                  <a:prstClr val="black"/>
                </a:solidFill>
                <a:effectLst/>
                <a:uLnTx/>
                <a:uFillTx/>
                <a:latin typeface="Calibri" panose="020F0502020204030204"/>
                <a:ea typeface="+mn-ea"/>
                <a:cs typeface="+mn-cs"/>
              </a:rPr>
              <a:t> number of memory access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en-US" sz="2400" b="0" i="1" u="none" strike="noStrike" kern="1200" cap="none" spc="0" normalizeH="0" baseline="0" noProof="0" dirty="0">
                <a:ln>
                  <a:noFill/>
                </a:ln>
                <a:solidFill>
                  <a:srgbClr val="70AD47"/>
                </a:solidFill>
                <a:effectLst/>
                <a:uLnTx/>
                <a:uFillTx/>
                <a:latin typeface="Calibri" panose="020F0502020204030204"/>
                <a:ea typeface="+mn-ea"/>
                <a:cs typeface="+mn-cs"/>
              </a:rPr>
              <a:t>Small memory/operation</a:t>
            </a:r>
            <a:r>
              <a:rPr kumimoji="1" lang="en-US" altLang="en-US" sz="2400" b="0" i="1" u="none" strike="noStrike" kern="1200" cap="none" spc="0" normalizeH="0" baseline="0" noProof="0" dirty="0">
                <a:ln>
                  <a:noFill/>
                </a:ln>
                <a:solidFill>
                  <a:prstClr val="black"/>
                </a:solidFill>
                <a:effectLst/>
                <a:uLnTx/>
                <a:uFillTx/>
                <a:latin typeface="Calibri" panose="020F0502020204030204"/>
                <a:ea typeface="+mn-ea"/>
                <a:cs typeface="+mn-cs"/>
              </a:rPr>
              <a:t> footprints</a:t>
            </a:r>
          </a:p>
        </p:txBody>
      </p:sp>
      <p:sp>
        <p:nvSpPr>
          <p:cNvPr id="30" name="Title 1">
            <a:extLst>
              <a:ext uri="{FF2B5EF4-FFF2-40B4-BE49-F238E27FC236}">
                <a16:creationId xmlns:a16="http://schemas.microsoft.com/office/drawing/2014/main" id="{4E2DD5F2-DC66-05B7-4682-2257C1671773}"/>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70C0"/>
                </a:solidFill>
                <a:effectLst/>
                <a:uLnTx/>
                <a:uFillTx/>
                <a:latin typeface="Calibri Light" panose="020F0302020204030204"/>
                <a:ea typeface="+mj-ea"/>
                <a:cs typeface="+mj-cs"/>
              </a:rPr>
              <a:t>Sketch Algorithm</a:t>
            </a:r>
          </a:p>
        </p:txBody>
      </p:sp>
      <p:sp>
        <p:nvSpPr>
          <p:cNvPr id="58" name="TextBox 57">
            <a:extLst>
              <a:ext uri="{FF2B5EF4-FFF2-40B4-BE49-F238E27FC236}">
                <a16:creationId xmlns:a16="http://schemas.microsoft.com/office/drawing/2014/main" id="{8B29AF82-3AD3-E755-33E3-D8D9E93EC120}"/>
              </a:ext>
            </a:extLst>
          </p:cNvPr>
          <p:cNvSpPr txBox="1"/>
          <p:nvPr/>
        </p:nvSpPr>
        <p:spPr>
          <a:xfrm>
            <a:off x="2576358" y="5986088"/>
            <a:ext cx="180752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Insertion</a:t>
            </a:r>
            <a:endParaRPr kumimoji="0" lang="en-KR"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787FD111-334E-2AC1-B7A6-169CE30C5946}"/>
              </a:ext>
            </a:extLst>
          </p:cNvPr>
          <p:cNvSpPr/>
          <p:nvPr/>
        </p:nvSpPr>
        <p:spPr>
          <a:xfrm>
            <a:off x="1051178" y="4904223"/>
            <a:ext cx="303313" cy="31917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X</a:t>
            </a:r>
          </a:p>
        </p:txBody>
      </p:sp>
      <p:grpSp>
        <p:nvGrpSpPr>
          <p:cNvPr id="60" name="Group 59">
            <a:extLst>
              <a:ext uri="{FF2B5EF4-FFF2-40B4-BE49-F238E27FC236}">
                <a16:creationId xmlns:a16="http://schemas.microsoft.com/office/drawing/2014/main" id="{4B22F8D5-6EC7-903E-48C2-75551F1DB488}"/>
              </a:ext>
            </a:extLst>
          </p:cNvPr>
          <p:cNvGrpSpPr/>
          <p:nvPr/>
        </p:nvGrpSpPr>
        <p:grpSpPr>
          <a:xfrm>
            <a:off x="1434056" y="5159578"/>
            <a:ext cx="2614720" cy="677465"/>
            <a:chOff x="1434056" y="4858512"/>
            <a:chExt cx="2614720" cy="677465"/>
          </a:xfrm>
        </p:grpSpPr>
        <p:sp>
          <p:nvSpPr>
            <p:cNvPr id="61" name="Rectangle 60">
              <a:extLst>
                <a:ext uri="{FF2B5EF4-FFF2-40B4-BE49-F238E27FC236}">
                  <a16:creationId xmlns:a16="http://schemas.microsoft.com/office/drawing/2014/main" id="{9A7D5DA0-1DF5-452E-17E5-7B38458703DD}"/>
                </a:ext>
              </a:extLst>
            </p:cNvPr>
            <p:cNvSpPr/>
            <p:nvPr/>
          </p:nvSpPr>
          <p:spPr>
            <a:xfrm>
              <a:off x="3591909" y="5047285"/>
              <a:ext cx="456867" cy="488692"/>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cxnSp>
          <p:nvCxnSpPr>
            <p:cNvPr id="62" name="Straight Arrow Connector 61">
              <a:extLst>
                <a:ext uri="{FF2B5EF4-FFF2-40B4-BE49-F238E27FC236}">
                  <a16:creationId xmlns:a16="http://schemas.microsoft.com/office/drawing/2014/main" id="{F30496FD-7276-6B05-B5D1-9DA9C4401007}"/>
                </a:ext>
              </a:extLst>
            </p:cNvPr>
            <p:cNvCxnSpPr>
              <a:cxnSpLocks/>
            </p:cNvCxnSpPr>
            <p:nvPr/>
          </p:nvCxnSpPr>
          <p:spPr>
            <a:xfrm>
              <a:off x="1434056" y="4858512"/>
              <a:ext cx="2156725" cy="43089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3741F362-F8EA-F8EA-AC36-01840731499A}"/>
                </a:ext>
              </a:extLst>
            </p:cNvPr>
            <p:cNvSpPr txBox="1"/>
            <p:nvPr/>
          </p:nvSpPr>
          <p:spPr>
            <a:xfrm>
              <a:off x="2128370" y="5038050"/>
              <a:ext cx="12121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Hash 3</a:t>
              </a:r>
              <a:endPar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4" name="TextBox 63">
            <a:extLst>
              <a:ext uri="{FF2B5EF4-FFF2-40B4-BE49-F238E27FC236}">
                <a16:creationId xmlns:a16="http://schemas.microsoft.com/office/drawing/2014/main" id="{60986C22-B109-DC5B-0151-8E36AE81B262}"/>
              </a:ext>
            </a:extLst>
          </p:cNvPr>
          <p:cNvSpPr txBox="1"/>
          <p:nvPr/>
        </p:nvSpPr>
        <p:spPr>
          <a:xfrm>
            <a:off x="838199" y="3394576"/>
            <a:ext cx="374777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Example : Count-Min</a:t>
            </a:r>
            <a:endParaRPr kumimoji="0" lang="en-K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65" name="Group 64">
            <a:extLst>
              <a:ext uri="{FF2B5EF4-FFF2-40B4-BE49-F238E27FC236}">
                <a16:creationId xmlns:a16="http://schemas.microsoft.com/office/drawing/2014/main" id="{CAC892C7-41BB-1E50-A869-FF051C347BC2}"/>
              </a:ext>
            </a:extLst>
          </p:cNvPr>
          <p:cNvGrpSpPr/>
          <p:nvPr/>
        </p:nvGrpSpPr>
        <p:grpSpPr>
          <a:xfrm>
            <a:off x="1434056" y="4375765"/>
            <a:ext cx="3077161" cy="644993"/>
            <a:chOff x="1434056" y="4074699"/>
            <a:chExt cx="3077161" cy="644993"/>
          </a:xfrm>
        </p:grpSpPr>
        <p:sp>
          <p:nvSpPr>
            <p:cNvPr id="66" name="Rectangle 65">
              <a:extLst>
                <a:ext uri="{FF2B5EF4-FFF2-40B4-BE49-F238E27FC236}">
                  <a16:creationId xmlns:a16="http://schemas.microsoft.com/office/drawing/2014/main" id="{A61DDBE3-6B3E-D4AE-E601-5A9689E31898}"/>
                </a:ext>
              </a:extLst>
            </p:cNvPr>
            <p:cNvSpPr/>
            <p:nvPr/>
          </p:nvSpPr>
          <p:spPr>
            <a:xfrm>
              <a:off x="4054350" y="4074699"/>
              <a:ext cx="456867" cy="488692"/>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cxnSp>
          <p:nvCxnSpPr>
            <p:cNvPr id="67" name="Straight Arrow Connector 66">
              <a:extLst>
                <a:ext uri="{FF2B5EF4-FFF2-40B4-BE49-F238E27FC236}">
                  <a16:creationId xmlns:a16="http://schemas.microsoft.com/office/drawing/2014/main" id="{6A28F149-F426-925A-3013-E7E3623AC4F5}"/>
                </a:ext>
              </a:extLst>
            </p:cNvPr>
            <p:cNvCxnSpPr>
              <a:cxnSpLocks/>
            </p:cNvCxnSpPr>
            <p:nvPr/>
          </p:nvCxnSpPr>
          <p:spPr>
            <a:xfrm flipV="1">
              <a:off x="1434056" y="4337348"/>
              <a:ext cx="2506007" cy="382344"/>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B5E8D928-5A13-FCCD-D0D1-4E5CD816E16B}"/>
                </a:ext>
              </a:extLst>
            </p:cNvPr>
            <p:cNvSpPr txBox="1"/>
            <p:nvPr/>
          </p:nvSpPr>
          <p:spPr>
            <a:xfrm>
              <a:off x="1996887" y="4128565"/>
              <a:ext cx="12121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Hash 1</a:t>
              </a:r>
              <a:endPar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9" name="Group 68">
            <a:extLst>
              <a:ext uri="{FF2B5EF4-FFF2-40B4-BE49-F238E27FC236}">
                <a16:creationId xmlns:a16="http://schemas.microsoft.com/office/drawing/2014/main" id="{9901B9D8-D137-2BF9-6B7E-F8C84A03250D}"/>
              </a:ext>
            </a:extLst>
          </p:cNvPr>
          <p:cNvGrpSpPr/>
          <p:nvPr/>
        </p:nvGrpSpPr>
        <p:grpSpPr>
          <a:xfrm>
            <a:off x="3133914" y="4366490"/>
            <a:ext cx="2285665" cy="1466076"/>
            <a:chOff x="3133914" y="4065424"/>
            <a:chExt cx="2285665" cy="1466076"/>
          </a:xfrm>
        </p:grpSpPr>
        <p:sp>
          <p:nvSpPr>
            <p:cNvPr id="70" name="Rectangle 69">
              <a:extLst>
                <a:ext uri="{FF2B5EF4-FFF2-40B4-BE49-F238E27FC236}">
                  <a16:creationId xmlns:a16="http://schemas.microsoft.com/office/drawing/2014/main" id="{0A0FFC0F-1A44-49D0-8530-5F2DE0C88B33}"/>
                </a:ext>
              </a:extLst>
            </p:cNvPr>
            <p:cNvSpPr/>
            <p:nvPr/>
          </p:nvSpPr>
          <p:spPr>
            <a:xfrm>
              <a:off x="3133914" y="4065424"/>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1" name="Rectangle 70">
              <a:extLst>
                <a:ext uri="{FF2B5EF4-FFF2-40B4-BE49-F238E27FC236}">
                  <a16:creationId xmlns:a16="http://schemas.microsoft.com/office/drawing/2014/main" id="{786CD0B5-A99E-E7D9-E048-E0EC59883B81}"/>
                </a:ext>
              </a:extLst>
            </p:cNvPr>
            <p:cNvSpPr/>
            <p:nvPr/>
          </p:nvSpPr>
          <p:spPr>
            <a:xfrm>
              <a:off x="4047646" y="4065424"/>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2" name="Rectangle 71">
              <a:extLst>
                <a:ext uri="{FF2B5EF4-FFF2-40B4-BE49-F238E27FC236}">
                  <a16:creationId xmlns:a16="http://schemas.microsoft.com/office/drawing/2014/main" id="{1F16C1B5-2498-CE1A-962A-6ED21458935C}"/>
                </a:ext>
              </a:extLst>
            </p:cNvPr>
            <p:cNvSpPr/>
            <p:nvPr/>
          </p:nvSpPr>
          <p:spPr>
            <a:xfrm>
              <a:off x="4504513" y="4069902"/>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3" name="Rectangle 72">
              <a:extLst>
                <a:ext uri="{FF2B5EF4-FFF2-40B4-BE49-F238E27FC236}">
                  <a16:creationId xmlns:a16="http://schemas.microsoft.com/office/drawing/2014/main" id="{27E89E73-FE1C-ADC9-9E23-47473EBC87D6}"/>
                </a:ext>
              </a:extLst>
            </p:cNvPr>
            <p:cNvSpPr/>
            <p:nvPr/>
          </p:nvSpPr>
          <p:spPr>
            <a:xfrm>
              <a:off x="4962623" y="4065424"/>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4" name="Rectangle 73">
              <a:extLst>
                <a:ext uri="{FF2B5EF4-FFF2-40B4-BE49-F238E27FC236}">
                  <a16:creationId xmlns:a16="http://schemas.microsoft.com/office/drawing/2014/main" id="{9C71E8CD-2F20-0034-89A7-FDF33A2A0D1B}"/>
                </a:ext>
              </a:extLst>
            </p:cNvPr>
            <p:cNvSpPr/>
            <p:nvPr/>
          </p:nvSpPr>
          <p:spPr>
            <a:xfrm>
              <a:off x="3133914" y="5042808"/>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5" name="Rectangle 74">
              <a:extLst>
                <a:ext uri="{FF2B5EF4-FFF2-40B4-BE49-F238E27FC236}">
                  <a16:creationId xmlns:a16="http://schemas.microsoft.com/office/drawing/2014/main" id="{CBFCB127-BC9B-2091-E212-F71EC7C6AB26}"/>
                </a:ext>
              </a:extLst>
            </p:cNvPr>
            <p:cNvSpPr/>
            <p:nvPr/>
          </p:nvSpPr>
          <p:spPr>
            <a:xfrm>
              <a:off x="3590781" y="5042808"/>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6" name="Rectangle 75">
              <a:extLst>
                <a:ext uri="{FF2B5EF4-FFF2-40B4-BE49-F238E27FC236}">
                  <a16:creationId xmlns:a16="http://schemas.microsoft.com/office/drawing/2014/main" id="{7168464E-F6F0-DD7C-6315-665E0C26F68E}"/>
                </a:ext>
              </a:extLst>
            </p:cNvPr>
            <p:cNvSpPr/>
            <p:nvPr/>
          </p:nvSpPr>
          <p:spPr>
            <a:xfrm>
              <a:off x="4047646" y="5042808"/>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7" name="Rectangle 76">
              <a:extLst>
                <a:ext uri="{FF2B5EF4-FFF2-40B4-BE49-F238E27FC236}">
                  <a16:creationId xmlns:a16="http://schemas.microsoft.com/office/drawing/2014/main" id="{9003F9DD-79AE-885F-4E43-6E9CAC0DA471}"/>
                </a:ext>
              </a:extLst>
            </p:cNvPr>
            <p:cNvSpPr/>
            <p:nvPr/>
          </p:nvSpPr>
          <p:spPr>
            <a:xfrm>
              <a:off x="4504513" y="5038331"/>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8" name="Rectangle 77">
              <a:extLst>
                <a:ext uri="{FF2B5EF4-FFF2-40B4-BE49-F238E27FC236}">
                  <a16:creationId xmlns:a16="http://schemas.microsoft.com/office/drawing/2014/main" id="{F8CFE60B-05E9-805A-E701-BBA2AFB3E370}"/>
                </a:ext>
              </a:extLst>
            </p:cNvPr>
            <p:cNvSpPr/>
            <p:nvPr/>
          </p:nvSpPr>
          <p:spPr>
            <a:xfrm>
              <a:off x="3133914" y="4554118"/>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9" name="Rectangle 78">
              <a:extLst>
                <a:ext uri="{FF2B5EF4-FFF2-40B4-BE49-F238E27FC236}">
                  <a16:creationId xmlns:a16="http://schemas.microsoft.com/office/drawing/2014/main" id="{27DE5B7E-D25F-5C1B-8414-CA3ACF870FC1}"/>
                </a:ext>
              </a:extLst>
            </p:cNvPr>
            <p:cNvSpPr/>
            <p:nvPr/>
          </p:nvSpPr>
          <p:spPr>
            <a:xfrm>
              <a:off x="3590781" y="4554118"/>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0" name="Rectangle 79">
              <a:extLst>
                <a:ext uri="{FF2B5EF4-FFF2-40B4-BE49-F238E27FC236}">
                  <a16:creationId xmlns:a16="http://schemas.microsoft.com/office/drawing/2014/main" id="{F76EE9FD-7FEA-D49D-EF84-6493E0C9CC10}"/>
                </a:ext>
              </a:extLst>
            </p:cNvPr>
            <p:cNvSpPr/>
            <p:nvPr/>
          </p:nvSpPr>
          <p:spPr>
            <a:xfrm>
              <a:off x="4047646" y="4554118"/>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1" name="Rectangle 80">
              <a:extLst>
                <a:ext uri="{FF2B5EF4-FFF2-40B4-BE49-F238E27FC236}">
                  <a16:creationId xmlns:a16="http://schemas.microsoft.com/office/drawing/2014/main" id="{BFFD1C3F-4041-B735-FAFD-E050005CABBA}"/>
                </a:ext>
              </a:extLst>
            </p:cNvPr>
            <p:cNvSpPr/>
            <p:nvPr/>
          </p:nvSpPr>
          <p:spPr>
            <a:xfrm>
              <a:off x="4962623" y="4554118"/>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2" name="Rectangle 81">
              <a:extLst>
                <a:ext uri="{FF2B5EF4-FFF2-40B4-BE49-F238E27FC236}">
                  <a16:creationId xmlns:a16="http://schemas.microsoft.com/office/drawing/2014/main" id="{37D7576D-AF81-BEFB-6230-7D9DB9E312C9}"/>
                </a:ext>
              </a:extLst>
            </p:cNvPr>
            <p:cNvSpPr/>
            <p:nvPr/>
          </p:nvSpPr>
          <p:spPr>
            <a:xfrm>
              <a:off x="3589240" y="4068996"/>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3" name="Rectangle 82">
              <a:extLst>
                <a:ext uri="{FF2B5EF4-FFF2-40B4-BE49-F238E27FC236}">
                  <a16:creationId xmlns:a16="http://schemas.microsoft.com/office/drawing/2014/main" id="{F4540304-FA97-1D41-7837-4F5D442074FD}"/>
                </a:ext>
              </a:extLst>
            </p:cNvPr>
            <p:cNvSpPr/>
            <p:nvPr/>
          </p:nvSpPr>
          <p:spPr>
            <a:xfrm>
              <a:off x="4962712" y="5039716"/>
              <a:ext cx="456867" cy="48869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84" name="Group 83">
            <a:extLst>
              <a:ext uri="{FF2B5EF4-FFF2-40B4-BE49-F238E27FC236}">
                <a16:creationId xmlns:a16="http://schemas.microsoft.com/office/drawing/2014/main" id="{8CDFAE0D-E32B-343B-0B3D-4DB3B9AA5667}"/>
              </a:ext>
            </a:extLst>
          </p:cNvPr>
          <p:cNvGrpSpPr/>
          <p:nvPr/>
        </p:nvGrpSpPr>
        <p:grpSpPr>
          <a:xfrm>
            <a:off x="1435467" y="4790246"/>
            <a:ext cx="3529931" cy="556662"/>
            <a:chOff x="1435467" y="4489180"/>
            <a:chExt cx="3529931" cy="556662"/>
          </a:xfrm>
        </p:grpSpPr>
        <p:cxnSp>
          <p:nvCxnSpPr>
            <p:cNvPr id="85" name="Straight Arrow Connector 84">
              <a:extLst>
                <a:ext uri="{FF2B5EF4-FFF2-40B4-BE49-F238E27FC236}">
                  <a16:creationId xmlns:a16="http://schemas.microsoft.com/office/drawing/2014/main" id="{F5D57DF4-FC3F-C5D1-2D30-5149CDC92625}"/>
                </a:ext>
              </a:extLst>
            </p:cNvPr>
            <p:cNvCxnSpPr>
              <a:cxnSpLocks/>
            </p:cNvCxnSpPr>
            <p:nvPr/>
          </p:nvCxnSpPr>
          <p:spPr>
            <a:xfrm>
              <a:off x="1435467" y="4780232"/>
              <a:ext cx="2948415" cy="28967"/>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6" name="TextBox 85">
              <a:extLst>
                <a:ext uri="{FF2B5EF4-FFF2-40B4-BE49-F238E27FC236}">
                  <a16:creationId xmlns:a16="http://schemas.microsoft.com/office/drawing/2014/main" id="{EFB4D266-D54E-69FE-3C9A-44C659392B3C}"/>
                </a:ext>
              </a:extLst>
            </p:cNvPr>
            <p:cNvSpPr txBox="1"/>
            <p:nvPr/>
          </p:nvSpPr>
          <p:spPr>
            <a:xfrm>
              <a:off x="2338181" y="4489180"/>
              <a:ext cx="121211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Hash 2</a:t>
              </a:r>
              <a:endPar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3BFFC90B-D32C-3932-3F4B-F0FE51738442}"/>
                </a:ext>
              </a:extLst>
            </p:cNvPr>
            <p:cNvSpPr/>
            <p:nvPr/>
          </p:nvSpPr>
          <p:spPr>
            <a:xfrm>
              <a:off x="4508531" y="4557150"/>
              <a:ext cx="456867" cy="488692"/>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grpSp>
      <p:sp>
        <p:nvSpPr>
          <p:cNvPr id="88" name="TextBox 87">
            <a:extLst>
              <a:ext uri="{FF2B5EF4-FFF2-40B4-BE49-F238E27FC236}">
                <a16:creationId xmlns:a16="http://schemas.microsoft.com/office/drawing/2014/main" id="{E2A66124-0A44-1608-4179-4DC857D3A1F6}"/>
              </a:ext>
            </a:extLst>
          </p:cNvPr>
          <p:cNvSpPr txBox="1"/>
          <p:nvPr/>
        </p:nvSpPr>
        <p:spPr>
          <a:xfrm>
            <a:off x="3635325" y="3981075"/>
            <a:ext cx="17732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Set of “counters”</a:t>
            </a:r>
          </a:p>
        </p:txBody>
      </p:sp>
      <p:grpSp>
        <p:nvGrpSpPr>
          <p:cNvPr id="89" name="Group 88">
            <a:extLst>
              <a:ext uri="{FF2B5EF4-FFF2-40B4-BE49-F238E27FC236}">
                <a16:creationId xmlns:a16="http://schemas.microsoft.com/office/drawing/2014/main" id="{69E3AB75-1BBB-43DF-5247-3DA6BD1953C5}"/>
              </a:ext>
            </a:extLst>
          </p:cNvPr>
          <p:cNvGrpSpPr/>
          <p:nvPr/>
        </p:nvGrpSpPr>
        <p:grpSpPr>
          <a:xfrm>
            <a:off x="6316557" y="4346371"/>
            <a:ext cx="2396823" cy="1490730"/>
            <a:chOff x="1137612" y="5002598"/>
            <a:chExt cx="2604833" cy="1058618"/>
          </a:xfrm>
        </p:grpSpPr>
        <p:sp>
          <p:nvSpPr>
            <p:cNvPr id="90" name="Rectangle 89">
              <a:extLst>
                <a:ext uri="{FF2B5EF4-FFF2-40B4-BE49-F238E27FC236}">
                  <a16:creationId xmlns:a16="http://schemas.microsoft.com/office/drawing/2014/main" id="{7584C186-9AB7-A9E0-1FF9-5585184328CC}"/>
                </a:ext>
              </a:extLst>
            </p:cNvPr>
            <p:cNvSpPr/>
            <p:nvPr/>
          </p:nvSpPr>
          <p:spPr>
            <a:xfrm>
              <a:off x="1137612" y="5003709"/>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1" name="Rectangle 90">
              <a:extLst>
                <a:ext uri="{FF2B5EF4-FFF2-40B4-BE49-F238E27FC236}">
                  <a16:creationId xmlns:a16="http://schemas.microsoft.com/office/drawing/2014/main" id="{852E23F2-FC3F-CC6B-BA76-C79580B8FA2E}"/>
                </a:ext>
              </a:extLst>
            </p:cNvPr>
            <p:cNvSpPr/>
            <p:nvPr/>
          </p:nvSpPr>
          <p:spPr>
            <a:xfrm>
              <a:off x="2176141" y="5004387"/>
              <a:ext cx="520683" cy="351428"/>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92" name="Rectangle 91">
              <a:extLst>
                <a:ext uri="{FF2B5EF4-FFF2-40B4-BE49-F238E27FC236}">
                  <a16:creationId xmlns:a16="http://schemas.microsoft.com/office/drawing/2014/main" id="{E067D682-2FDF-BCF6-DCE9-9ABF1960FBC3}"/>
                </a:ext>
              </a:extLst>
            </p:cNvPr>
            <p:cNvSpPr/>
            <p:nvPr/>
          </p:nvSpPr>
          <p:spPr>
            <a:xfrm>
              <a:off x="1656877" y="5002598"/>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3" name="Rectangle 92">
              <a:extLst>
                <a:ext uri="{FF2B5EF4-FFF2-40B4-BE49-F238E27FC236}">
                  <a16:creationId xmlns:a16="http://schemas.microsoft.com/office/drawing/2014/main" id="{02E7C622-EE35-6257-D79F-732353F405EC}"/>
                </a:ext>
              </a:extLst>
            </p:cNvPr>
            <p:cNvSpPr/>
            <p:nvPr/>
          </p:nvSpPr>
          <p:spPr>
            <a:xfrm>
              <a:off x="1137612" y="5355138"/>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4" name="Rectangle 93">
              <a:extLst>
                <a:ext uri="{FF2B5EF4-FFF2-40B4-BE49-F238E27FC236}">
                  <a16:creationId xmlns:a16="http://schemas.microsoft.com/office/drawing/2014/main" id="{CDC52EA8-BE6E-32D4-9FDA-F40D255C789E}"/>
                </a:ext>
              </a:extLst>
            </p:cNvPr>
            <p:cNvSpPr/>
            <p:nvPr/>
          </p:nvSpPr>
          <p:spPr>
            <a:xfrm>
              <a:off x="1658296" y="5355138"/>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5" name="Rectangle 94">
              <a:extLst>
                <a:ext uri="{FF2B5EF4-FFF2-40B4-BE49-F238E27FC236}">
                  <a16:creationId xmlns:a16="http://schemas.microsoft.com/office/drawing/2014/main" id="{FE9EC782-F9A2-F2DB-FDFD-B7B8B9770696}"/>
                </a:ext>
              </a:extLst>
            </p:cNvPr>
            <p:cNvSpPr/>
            <p:nvPr/>
          </p:nvSpPr>
          <p:spPr>
            <a:xfrm>
              <a:off x="2178978" y="5355138"/>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6" name="Rectangle 95">
              <a:extLst>
                <a:ext uri="{FF2B5EF4-FFF2-40B4-BE49-F238E27FC236}">
                  <a16:creationId xmlns:a16="http://schemas.microsoft.com/office/drawing/2014/main" id="{586C58A8-E1D6-3D2B-FF75-8F4D8542970E}"/>
                </a:ext>
              </a:extLst>
            </p:cNvPr>
            <p:cNvSpPr/>
            <p:nvPr/>
          </p:nvSpPr>
          <p:spPr>
            <a:xfrm>
              <a:off x="2699661" y="5006930"/>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7" name="Rectangle 96">
              <a:extLst>
                <a:ext uri="{FF2B5EF4-FFF2-40B4-BE49-F238E27FC236}">
                  <a16:creationId xmlns:a16="http://schemas.microsoft.com/office/drawing/2014/main" id="{BC3FB66E-7784-E5D7-5227-8CB113CEA2EA}"/>
                </a:ext>
              </a:extLst>
            </p:cNvPr>
            <p:cNvSpPr/>
            <p:nvPr/>
          </p:nvSpPr>
          <p:spPr>
            <a:xfrm>
              <a:off x="3221762" y="5003709"/>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8" name="Rectangle 97">
              <a:extLst>
                <a:ext uri="{FF2B5EF4-FFF2-40B4-BE49-F238E27FC236}">
                  <a16:creationId xmlns:a16="http://schemas.microsoft.com/office/drawing/2014/main" id="{3842359C-D38E-A39E-9709-AFEE9183C9AE}"/>
                </a:ext>
              </a:extLst>
            </p:cNvPr>
            <p:cNvSpPr/>
            <p:nvPr/>
          </p:nvSpPr>
          <p:spPr>
            <a:xfrm>
              <a:off x="2699661" y="5355136"/>
              <a:ext cx="520683" cy="351428"/>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p>
          </p:txBody>
        </p:sp>
        <p:sp>
          <p:nvSpPr>
            <p:cNvPr id="99" name="Rectangle 98">
              <a:extLst>
                <a:ext uri="{FF2B5EF4-FFF2-40B4-BE49-F238E27FC236}">
                  <a16:creationId xmlns:a16="http://schemas.microsoft.com/office/drawing/2014/main" id="{4F390971-044B-28EF-2099-E5658B80E09B}"/>
                </a:ext>
              </a:extLst>
            </p:cNvPr>
            <p:cNvSpPr/>
            <p:nvPr/>
          </p:nvSpPr>
          <p:spPr>
            <a:xfrm>
              <a:off x="3221762" y="5355138"/>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0" name="Rectangle 99">
              <a:extLst>
                <a:ext uri="{FF2B5EF4-FFF2-40B4-BE49-F238E27FC236}">
                  <a16:creationId xmlns:a16="http://schemas.microsoft.com/office/drawing/2014/main" id="{334FBD83-F78C-26C5-B1F7-5E3B84CC2A85}"/>
                </a:ext>
              </a:extLst>
            </p:cNvPr>
            <p:cNvSpPr/>
            <p:nvPr/>
          </p:nvSpPr>
          <p:spPr>
            <a:xfrm>
              <a:off x="1137612" y="5706567"/>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1" name="Rectangle 100">
              <a:extLst>
                <a:ext uri="{FF2B5EF4-FFF2-40B4-BE49-F238E27FC236}">
                  <a16:creationId xmlns:a16="http://schemas.microsoft.com/office/drawing/2014/main" id="{B2F5B2E7-3A6B-9C3C-5FEF-518B52183DB2}"/>
                </a:ext>
              </a:extLst>
            </p:cNvPr>
            <p:cNvSpPr/>
            <p:nvPr/>
          </p:nvSpPr>
          <p:spPr>
            <a:xfrm>
              <a:off x="3221762" y="5701584"/>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2" name="Rectangle 101">
              <a:extLst>
                <a:ext uri="{FF2B5EF4-FFF2-40B4-BE49-F238E27FC236}">
                  <a16:creationId xmlns:a16="http://schemas.microsoft.com/office/drawing/2014/main" id="{948BD7C2-FCFF-FD56-6F4A-B8AF57295A3A}"/>
                </a:ext>
              </a:extLst>
            </p:cNvPr>
            <p:cNvSpPr/>
            <p:nvPr/>
          </p:nvSpPr>
          <p:spPr>
            <a:xfrm>
              <a:off x="2178978" y="5706567"/>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3" name="Rectangle 102">
              <a:extLst>
                <a:ext uri="{FF2B5EF4-FFF2-40B4-BE49-F238E27FC236}">
                  <a16:creationId xmlns:a16="http://schemas.microsoft.com/office/drawing/2014/main" id="{8511CE6F-48FE-BB00-BA90-C9F3EC155E54}"/>
                </a:ext>
              </a:extLst>
            </p:cNvPr>
            <p:cNvSpPr/>
            <p:nvPr/>
          </p:nvSpPr>
          <p:spPr>
            <a:xfrm>
              <a:off x="2699661" y="5703347"/>
              <a:ext cx="520683" cy="3514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4" name="Rectangle 103">
              <a:extLst>
                <a:ext uri="{FF2B5EF4-FFF2-40B4-BE49-F238E27FC236}">
                  <a16:creationId xmlns:a16="http://schemas.microsoft.com/office/drawing/2014/main" id="{BE870405-17C1-2AAC-E997-1695C497CEEC}"/>
                </a:ext>
              </a:extLst>
            </p:cNvPr>
            <p:cNvSpPr/>
            <p:nvPr/>
          </p:nvSpPr>
          <p:spPr>
            <a:xfrm>
              <a:off x="1661133" y="5709788"/>
              <a:ext cx="520683" cy="351428"/>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grpSp>
      <p:grpSp>
        <p:nvGrpSpPr>
          <p:cNvPr id="105" name="Group 104">
            <a:extLst>
              <a:ext uri="{FF2B5EF4-FFF2-40B4-BE49-F238E27FC236}">
                <a16:creationId xmlns:a16="http://schemas.microsoft.com/office/drawing/2014/main" id="{AEB3A0CB-6D8F-5CC2-4E08-075D09CE8DF5}"/>
              </a:ext>
            </a:extLst>
          </p:cNvPr>
          <p:cNvGrpSpPr/>
          <p:nvPr/>
        </p:nvGrpSpPr>
        <p:grpSpPr>
          <a:xfrm>
            <a:off x="7382349" y="4589548"/>
            <a:ext cx="4350462" cy="1000979"/>
            <a:chOff x="7382349" y="4288482"/>
            <a:chExt cx="4350462" cy="1000979"/>
          </a:xfrm>
        </p:grpSpPr>
        <p:cxnSp>
          <p:nvCxnSpPr>
            <p:cNvPr id="106" name="Straight Arrow Connector 105">
              <a:extLst>
                <a:ext uri="{FF2B5EF4-FFF2-40B4-BE49-F238E27FC236}">
                  <a16:creationId xmlns:a16="http://schemas.microsoft.com/office/drawing/2014/main" id="{B101A4D4-2EB2-EBA0-EF84-1A74F0FEC28F}"/>
                </a:ext>
              </a:extLst>
            </p:cNvPr>
            <p:cNvCxnSpPr>
              <a:cxnSpLocks/>
            </p:cNvCxnSpPr>
            <p:nvPr/>
          </p:nvCxnSpPr>
          <p:spPr>
            <a:xfrm>
              <a:off x="7746077" y="4288482"/>
              <a:ext cx="1294213" cy="411591"/>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7" name="Straight Arrow Connector 106">
              <a:extLst>
                <a:ext uri="{FF2B5EF4-FFF2-40B4-BE49-F238E27FC236}">
                  <a16:creationId xmlns:a16="http://schemas.microsoft.com/office/drawing/2014/main" id="{AA253DAD-79AA-D892-EA0A-93E729C717B0}"/>
                </a:ext>
              </a:extLst>
            </p:cNvPr>
            <p:cNvCxnSpPr>
              <a:cxnSpLocks/>
            </p:cNvCxnSpPr>
            <p:nvPr/>
          </p:nvCxnSpPr>
          <p:spPr>
            <a:xfrm flipV="1">
              <a:off x="8340555" y="4783221"/>
              <a:ext cx="707526" cy="18275"/>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8" name="Straight Arrow Connector 107">
              <a:extLst>
                <a:ext uri="{FF2B5EF4-FFF2-40B4-BE49-F238E27FC236}">
                  <a16:creationId xmlns:a16="http://schemas.microsoft.com/office/drawing/2014/main" id="{11540394-6C22-4053-432E-661D6AB2B124}"/>
                </a:ext>
              </a:extLst>
            </p:cNvPr>
            <p:cNvCxnSpPr>
              <a:cxnSpLocks/>
            </p:cNvCxnSpPr>
            <p:nvPr/>
          </p:nvCxnSpPr>
          <p:spPr>
            <a:xfrm flipV="1">
              <a:off x="7382349" y="4895024"/>
              <a:ext cx="1665732" cy="394437"/>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9" name="Rectangle 108">
              <a:extLst>
                <a:ext uri="{FF2B5EF4-FFF2-40B4-BE49-F238E27FC236}">
                  <a16:creationId xmlns:a16="http://schemas.microsoft.com/office/drawing/2014/main" id="{E6D592AF-133D-6B95-9A48-19E8AD7FA053}"/>
                </a:ext>
              </a:extLst>
            </p:cNvPr>
            <p:cNvSpPr/>
            <p:nvPr/>
          </p:nvSpPr>
          <p:spPr>
            <a:xfrm>
              <a:off x="9155664" y="4612780"/>
              <a:ext cx="303313" cy="319179"/>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X</a:t>
              </a:r>
            </a:p>
          </p:txBody>
        </p:sp>
        <mc:AlternateContent xmlns:mc="http://schemas.openxmlformats.org/markup-compatibility/2006" xmlns:a14="http://schemas.microsoft.com/office/drawing/2010/main">
          <mc:Choice Requires="a14">
            <p:sp>
              <p:nvSpPr>
                <p:cNvPr id="110" name="TextBox 109">
                  <a:extLst>
                    <a:ext uri="{FF2B5EF4-FFF2-40B4-BE49-F238E27FC236}">
                      <a16:creationId xmlns:a16="http://schemas.microsoft.com/office/drawing/2014/main" id="{353DD78F-67BF-FB91-D939-FE0045133913}"/>
                    </a:ext>
                  </a:extLst>
                </p:cNvPr>
                <p:cNvSpPr txBox="1"/>
                <p:nvPr/>
              </p:nvSpPr>
              <p:spPr>
                <a:xfrm>
                  <a:off x="9244793" y="4572314"/>
                  <a:ext cx="248801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unc>
                          <m:func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uncPr>
                          <m:fName>
                            <m:r>
                              <a:rPr kumimoji="0" lang="en-US" sz="20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𝐦𝐢𝐧</m:t>
                            </m:r>
                          </m:fName>
                          <m:e>
                            <m:d>
                              <m:d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5, 4, 3</m:t>
                                </m:r>
                              </m:e>
                            </m:d>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e>
                        </m:func>
                      </m:oMath>
                    </m:oMathPara>
                  </a14:m>
                  <a:endParaRPr kumimoji="0" lang="en-KR"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1" name="TextBox 110">
                  <a:extLst>
                    <a:ext uri="{FF2B5EF4-FFF2-40B4-BE49-F238E27FC236}">
                      <a16:creationId xmlns:a16="http://schemas.microsoft.com/office/drawing/2014/main" id="{0AD75B56-4D05-2140-A7A4-E40655751382}"/>
                    </a:ext>
                  </a:extLst>
                </p:cNvPr>
                <p:cNvSpPr txBox="1">
                  <a:spLocks noRot="1" noChangeAspect="1" noMove="1" noResize="1" noEditPoints="1" noAdjustHandles="1" noChangeArrowheads="1" noChangeShapeType="1" noTextEdit="1"/>
                </p:cNvSpPr>
                <p:nvPr/>
              </p:nvSpPr>
              <p:spPr>
                <a:xfrm>
                  <a:off x="9244793" y="4572314"/>
                  <a:ext cx="2488018" cy="400110"/>
                </a:xfrm>
                <a:prstGeom prst="rect">
                  <a:avLst/>
                </a:prstGeom>
                <a:blipFill>
                  <a:blip r:embed="rId3"/>
                  <a:stretch>
                    <a:fillRect/>
                  </a:stretch>
                </a:blipFill>
              </p:spPr>
              <p:txBody>
                <a:bodyPr/>
                <a:lstStyle/>
                <a:p>
                  <a:r>
                    <a:rPr lang="en-KR">
                      <a:noFill/>
                    </a:rPr>
                    <a:t> </a:t>
                  </a:r>
                </a:p>
              </p:txBody>
            </p:sp>
          </mc:Fallback>
        </mc:AlternateContent>
      </p:grpSp>
      <p:sp>
        <p:nvSpPr>
          <p:cNvPr id="111" name="TextBox 110">
            <a:extLst>
              <a:ext uri="{FF2B5EF4-FFF2-40B4-BE49-F238E27FC236}">
                <a16:creationId xmlns:a16="http://schemas.microsoft.com/office/drawing/2014/main" id="{DA1E5D58-D73B-052D-BC08-BE695C774D19}"/>
              </a:ext>
            </a:extLst>
          </p:cNvPr>
          <p:cNvSpPr txBox="1"/>
          <p:nvPr/>
        </p:nvSpPr>
        <p:spPr>
          <a:xfrm>
            <a:off x="8254011" y="5986088"/>
            <a:ext cx="130185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Query</a:t>
            </a:r>
            <a:endParaRPr kumimoji="0" lang="en-KR"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13" name="Group 112">
            <a:extLst>
              <a:ext uri="{FF2B5EF4-FFF2-40B4-BE49-F238E27FC236}">
                <a16:creationId xmlns:a16="http://schemas.microsoft.com/office/drawing/2014/main" id="{EE561398-45A9-3595-A691-1EB7C75209BD}"/>
              </a:ext>
            </a:extLst>
          </p:cNvPr>
          <p:cNvGrpSpPr/>
          <p:nvPr/>
        </p:nvGrpSpPr>
        <p:grpSpPr>
          <a:xfrm>
            <a:off x="6096000" y="3442028"/>
            <a:ext cx="1897420" cy="884645"/>
            <a:chOff x="6096000" y="3140962"/>
            <a:chExt cx="1897420" cy="884645"/>
          </a:xfrm>
        </p:grpSpPr>
        <p:grpSp>
          <p:nvGrpSpPr>
            <p:cNvPr id="114" name="Group 113">
              <a:extLst>
                <a:ext uri="{FF2B5EF4-FFF2-40B4-BE49-F238E27FC236}">
                  <a16:creationId xmlns:a16="http://schemas.microsoft.com/office/drawing/2014/main" id="{B561BCCC-09EF-A39C-47BD-25DE83B582AC}"/>
                </a:ext>
              </a:extLst>
            </p:cNvPr>
            <p:cNvGrpSpPr/>
            <p:nvPr/>
          </p:nvGrpSpPr>
          <p:grpSpPr>
            <a:xfrm>
              <a:off x="6096000" y="3140962"/>
              <a:ext cx="1897419" cy="426196"/>
              <a:chOff x="6096000" y="3140962"/>
              <a:chExt cx="1897419" cy="426196"/>
            </a:xfrm>
          </p:grpSpPr>
          <p:sp>
            <p:nvSpPr>
              <p:cNvPr id="117" name="Rectangle 116">
                <a:extLst>
                  <a:ext uri="{FF2B5EF4-FFF2-40B4-BE49-F238E27FC236}">
                    <a16:creationId xmlns:a16="http://schemas.microsoft.com/office/drawing/2014/main" id="{89896054-23D7-7A84-0C42-49A7FEC41E1B}"/>
                  </a:ext>
                </a:extLst>
              </p:cNvPr>
              <p:cNvSpPr/>
              <p:nvPr/>
            </p:nvSpPr>
            <p:spPr>
              <a:xfrm>
                <a:off x="6096000" y="3140962"/>
                <a:ext cx="1897419" cy="42619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118" name="Rectangle 117">
                <a:extLst>
                  <a:ext uri="{FF2B5EF4-FFF2-40B4-BE49-F238E27FC236}">
                    <a16:creationId xmlns:a16="http://schemas.microsoft.com/office/drawing/2014/main" id="{001A976B-BF06-6670-0BEC-E62E0424977F}"/>
                  </a:ext>
                </a:extLst>
              </p:cNvPr>
              <p:cNvSpPr/>
              <p:nvPr/>
            </p:nvSpPr>
            <p:spPr>
              <a:xfrm>
                <a:off x="6208807" y="3209106"/>
                <a:ext cx="276266" cy="290717"/>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X</a:t>
                </a:r>
              </a:p>
            </p:txBody>
          </p:sp>
          <p:sp>
            <p:nvSpPr>
              <p:cNvPr id="119" name="Rectangle 118">
                <a:extLst>
                  <a:ext uri="{FF2B5EF4-FFF2-40B4-BE49-F238E27FC236}">
                    <a16:creationId xmlns:a16="http://schemas.microsoft.com/office/drawing/2014/main" id="{09BF6983-E535-247F-D41A-30F29540BE45}"/>
                  </a:ext>
                </a:extLst>
              </p:cNvPr>
              <p:cNvSpPr/>
              <p:nvPr/>
            </p:nvSpPr>
            <p:spPr>
              <a:xfrm>
                <a:off x="6581898" y="3206707"/>
                <a:ext cx="276266" cy="290717"/>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X</a:t>
                </a:r>
              </a:p>
            </p:txBody>
          </p:sp>
          <p:sp>
            <p:nvSpPr>
              <p:cNvPr id="120" name="Rectangle 119">
                <a:extLst>
                  <a:ext uri="{FF2B5EF4-FFF2-40B4-BE49-F238E27FC236}">
                    <a16:creationId xmlns:a16="http://schemas.microsoft.com/office/drawing/2014/main" id="{E75CBE37-CCCE-0FC5-D9A9-2D9C876FF1C6}"/>
                  </a:ext>
                </a:extLst>
              </p:cNvPr>
              <p:cNvSpPr/>
              <p:nvPr/>
            </p:nvSpPr>
            <p:spPr>
              <a:xfrm>
                <a:off x="6935152" y="3206822"/>
                <a:ext cx="276266" cy="290717"/>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X</a:t>
                </a:r>
              </a:p>
            </p:txBody>
          </p:sp>
          <p:pic>
            <p:nvPicPr>
              <p:cNvPr id="121" name="Picture 4" descr="Devil - Free smileys icons">
                <a:extLst>
                  <a:ext uri="{FF2B5EF4-FFF2-40B4-BE49-F238E27FC236}">
                    <a16:creationId xmlns:a16="http://schemas.microsoft.com/office/drawing/2014/main" id="{DC4EDA9F-833F-BBDF-C19E-866D22F9766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44104" y="3171148"/>
                <a:ext cx="376224" cy="376224"/>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4" descr="Devil - Free smileys icons">
                <a:extLst>
                  <a:ext uri="{FF2B5EF4-FFF2-40B4-BE49-F238E27FC236}">
                    <a16:creationId xmlns:a16="http://schemas.microsoft.com/office/drawing/2014/main" id="{2AF304CA-608E-3C03-68A4-9AFA0C64705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10221" y="3178368"/>
                <a:ext cx="376224" cy="376224"/>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15" name="Straight Connector 114">
              <a:extLst>
                <a:ext uri="{FF2B5EF4-FFF2-40B4-BE49-F238E27FC236}">
                  <a16:creationId xmlns:a16="http://schemas.microsoft.com/office/drawing/2014/main" id="{1F41AE3D-9506-6BA4-CCF0-ED3DEEBF5718}"/>
                </a:ext>
              </a:extLst>
            </p:cNvPr>
            <p:cNvCxnSpPr/>
            <p:nvPr/>
          </p:nvCxnSpPr>
          <p:spPr>
            <a:xfrm>
              <a:off x="6096000" y="3598451"/>
              <a:ext cx="1176154" cy="427156"/>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748BF2-1D64-66DE-F663-7DCF39A83AB9}"/>
                </a:ext>
              </a:extLst>
            </p:cNvPr>
            <p:cNvCxnSpPr>
              <a:cxnSpLocks/>
            </p:cNvCxnSpPr>
            <p:nvPr/>
          </p:nvCxnSpPr>
          <p:spPr>
            <a:xfrm flipH="1">
              <a:off x="7748646" y="3577189"/>
              <a:ext cx="244774" cy="4169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126" name="Rectangle 125">
            <a:extLst>
              <a:ext uri="{FF2B5EF4-FFF2-40B4-BE49-F238E27FC236}">
                <a16:creationId xmlns:a16="http://schemas.microsoft.com/office/drawing/2014/main" id="{8BE0C805-EB68-6B9C-CD16-0EAC359B9DEC}"/>
              </a:ext>
            </a:extLst>
          </p:cNvPr>
          <p:cNvSpPr/>
          <p:nvPr/>
        </p:nvSpPr>
        <p:spPr>
          <a:xfrm>
            <a:off x="5827324" y="3028890"/>
            <a:ext cx="243476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000" b="0" i="1" u="none" strike="noStrike" kern="1200" cap="none" spc="0" normalizeH="0" baseline="0" noProof="0" dirty="0">
                <a:ln>
                  <a:noFill/>
                </a:ln>
                <a:solidFill>
                  <a:srgbClr val="FF0000"/>
                </a:solidFill>
                <a:effectLst/>
                <a:uLnTx/>
                <a:uFillTx/>
                <a:latin typeface="Calibri" panose="020F0502020204030204"/>
                <a:ea typeface="+mn-ea"/>
                <a:cs typeface="+mn-cs"/>
              </a:rPr>
              <a:t>Over-estimation Error</a:t>
            </a:r>
          </a:p>
        </p:txBody>
      </p:sp>
    </p:spTree>
    <p:extLst>
      <p:ext uri="{BB962C8B-B14F-4D97-AF65-F5344CB8AC3E}">
        <p14:creationId xmlns:p14="http://schemas.microsoft.com/office/powerpoint/2010/main" val="213491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9"/>
                                        </p:tgtEl>
                                        <p:attrNameLst>
                                          <p:attrName>style.visibility</p:attrName>
                                        </p:attrNameLst>
                                      </p:cBhvr>
                                      <p:to>
                                        <p:strVal val="visible"/>
                                      </p:to>
                                    </p:set>
                                    <p:animEffect transition="in" filter="fade">
                                      <p:cBhvr>
                                        <p:cTn id="15" dur="500"/>
                                        <p:tgtEl>
                                          <p:spTgt spid="5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8"/>
                                        </p:tgtEl>
                                        <p:attrNameLst>
                                          <p:attrName>style.visibility</p:attrName>
                                        </p:attrNameLst>
                                      </p:cBhvr>
                                      <p:to>
                                        <p:strVal val="visible"/>
                                      </p:to>
                                    </p:set>
                                    <p:animEffect transition="in" filter="fade">
                                      <p:cBhvr>
                                        <p:cTn id="18" dur="500"/>
                                        <p:tgtEl>
                                          <p:spTgt spid="58"/>
                                        </p:tgtEl>
                                      </p:cBhvr>
                                    </p:animEffect>
                                  </p:childTnLst>
                                </p:cTn>
                              </p:par>
                              <p:par>
                                <p:cTn id="19" presetID="10" presetClass="entr" presetSubtype="0" fill="hold" nodeType="withEffect">
                                  <p:stCondLst>
                                    <p:cond delay="0"/>
                                  </p:stCondLst>
                                  <p:childTnLst>
                                    <p:set>
                                      <p:cBhvr>
                                        <p:cTn id="20" dur="1" fill="hold">
                                          <p:stCondLst>
                                            <p:cond delay="0"/>
                                          </p:stCondLst>
                                        </p:cTn>
                                        <p:tgtEl>
                                          <p:spTgt spid="69"/>
                                        </p:tgtEl>
                                        <p:attrNameLst>
                                          <p:attrName>style.visibility</p:attrName>
                                        </p:attrNameLst>
                                      </p:cBhvr>
                                      <p:to>
                                        <p:strVal val="visible"/>
                                      </p:to>
                                    </p:set>
                                    <p:animEffect transition="in" filter="fade">
                                      <p:cBhvr>
                                        <p:cTn id="21" dur="500"/>
                                        <p:tgtEl>
                                          <p:spTgt spid="6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8"/>
                                        </p:tgtEl>
                                        <p:attrNameLst>
                                          <p:attrName>style.visibility</p:attrName>
                                        </p:attrNameLst>
                                      </p:cBhvr>
                                      <p:to>
                                        <p:strVal val="visible"/>
                                      </p:to>
                                    </p:set>
                                    <p:animEffect transition="in" filter="fade">
                                      <p:cBhvr>
                                        <p:cTn id="24" dur="500"/>
                                        <p:tgtEl>
                                          <p:spTgt spid="8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5"/>
                                        </p:tgtEl>
                                        <p:attrNameLst>
                                          <p:attrName>style.visibility</p:attrName>
                                        </p:attrNameLst>
                                      </p:cBhvr>
                                      <p:to>
                                        <p:strVal val="visible"/>
                                      </p:to>
                                    </p:set>
                                    <p:animEffect transition="in" filter="fade">
                                      <p:cBhvr>
                                        <p:cTn id="29" dur="500"/>
                                        <p:tgtEl>
                                          <p:spTgt spid="65"/>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84"/>
                                        </p:tgtEl>
                                        <p:attrNameLst>
                                          <p:attrName>style.visibility</p:attrName>
                                        </p:attrNameLst>
                                      </p:cBhvr>
                                      <p:to>
                                        <p:strVal val="visible"/>
                                      </p:to>
                                    </p:set>
                                    <p:animEffect transition="in" filter="fade">
                                      <p:cBhvr>
                                        <p:cTn id="33" dur="500"/>
                                        <p:tgtEl>
                                          <p:spTgt spid="84"/>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fade">
                                      <p:cBhvr>
                                        <p:cTn id="37" dur="500"/>
                                        <p:tgtEl>
                                          <p:spTgt spid="6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1"/>
                                        </p:tgtEl>
                                        <p:attrNameLst>
                                          <p:attrName>style.visibility</p:attrName>
                                        </p:attrNameLst>
                                      </p:cBhvr>
                                      <p:to>
                                        <p:strVal val="visible"/>
                                      </p:to>
                                    </p:set>
                                    <p:animEffect transition="in" filter="fade">
                                      <p:cBhvr>
                                        <p:cTn id="42" dur="500"/>
                                        <p:tgtEl>
                                          <p:spTgt spid="111"/>
                                        </p:tgtEl>
                                      </p:cBhvr>
                                    </p:animEffect>
                                  </p:childTnLst>
                                </p:cTn>
                              </p:par>
                              <p:par>
                                <p:cTn id="43" presetID="10" presetClass="entr" presetSubtype="0" fill="hold" nodeType="withEffect">
                                  <p:stCondLst>
                                    <p:cond delay="0"/>
                                  </p:stCondLst>
                                  <p:childTnLst>
                                    <p:set>
                                      <p:cBhvr>
                                        <p:cTn id="44" dur="1" fill="hold">
                                          <p:stCondLst>
                                            <p:cond delay="0"/>
                                          </p:stCondLst>
                                        </p:cTn>
                                        <p:tgtEl>
                                          <p:spTgt spid="89"/>
                                        </p:tgtEl>
                                        <p:attrNameLst>
                                          <p:attrName>style.visibility</p:attrName>
                                        </p:attrNameLst>
                                      </p:cBhvr>
                                      <p:to>
                                        <p:strVal val="visible"/>
                                      </p:to>
                                    </p:set>
                                    <p:animEffect transition="in" filter="fade">
                                      <p:cBhvr>
                                        <p:cTn id="45" dur="500"/>
                                        <p:tgtEl>
                                          <p:spTgt spid="89"/>
                                        </p:tgtEl>
                                      </p:cBhvr>
                                    </p:animEffect>
                                  </p:childTnLst>
                                </p:cTn>
                              </p:par>
                            </p:childTnLst>
                          </p:cTn>
                        </p:par>
                        <p:par>
                          <p:cTn id="46" fill="hold">
                            <p:stCondLst>
                              <p:cond delay="500"/>
                            </p:stCondLst>
                            <p:childTnLst>
                              <p:par>
                                <p:cTn id="47" presetID="10" presetClass="entr" presetSubtype="0" fill="hold" nodeType="afterEffect">
                                  <p:stCondLst>
                                    <p:cond delay="500"/>
                                  </p:stCondLst>
                                  <p:childTnLst>
                                    <p:set>
                                      <p:cBhvr>
                                        <p:cTn id="48" dur="1" fill="hold">
                                          <p:stCondLst>
                                            <p:cond delay="0"/>
                                          </p:stCondLst>
                                        </p:cTn>
                                        <p:tgtEl>
                                          <p:spTgt spid="105"/>
                                        </p:tgtEl>
                                        <p:attrNameLst>
                                          <p:attrName>style.visibility</p:attrName>
                                        </p:attrNameLst>
                                      </p:cBhvr>
                                      <p:to>
                                        <p:strVal val="visible"/>
                                      </p:to>
                                    </p:set>
                                    <p:animEffect transition="in" filter="fade">
                                      <p:cBhvr>
                                        <p:cTn id="49" dur="1000"/>
                                        <p:tgtEl>
                                          <p:spTgt spid="105"/>
                                        </p:tgtEl>
                                      </p:cBhvr>
                                    </p:animEffect>
                                  </p:childTnLst>
                                </p:cTn>
                              </p:par>
                            </p:childTnLst>
                          </p:cTn>
                        </p:par>
                        <p:par>
                          <p:cTn id="50" fill="hold">
                            <p:stCondLst>
                              <p:cond delay="2000"/>
                            </p:stCondLst>
                            <p:childTnLst>
                              <p:par>
                                <p:cTn id="51" presetID="10" presetClass="entr" presetSubtype="0" fill="hold" nodeType="afterEffect">
                                  <p:stCondLst>
                                    <p:cond delay="500"/>
                                  </p:stCondLst>
                                  <p:childTnLst>
                                    <p:set>
                                      <p:cBhvr>
                                        <p:cTn id="52" dur="1" fill="hold">
                                          <p:stCondLst>
                                            <p:cond delay="0"/>
                                          </p:stCondLst>
                                        </p:cTn>
                                        <p:tgtEl>
                                          <p:spTgt spid="113"/>
                                        </p:tgtEl>
                                        <p:attrNameLst>
                                          <p:attrName>style.visibility</p:attrName>
                                        </p:attrNameLst>
                                      </p:cBhvr>
                                      <p:to>
                                        <p:strVal val="visible"/>
                                      </p:to>
                                    </p:set>
                                    <p:animEffect transition="in" filter="fade">
                                      <p:cBhvr>
                                        <p:cTn id="53" dur="500"/>
                                        <p:tgtEl>
                                          <p:spTgt spid="113"/>
                                        </p:tgtEl>
                                      </p:cBhvr>
                                    </p:animEffect>
                                  </p:childTnLst>
                                </p:cTn>
                              </p:par>
                              <p:par>
                                <p:cTn id="54" presetID="10" presetClass="entr" presetSubtype="0" fill="hold" grpId="0" nodeType="withEffect">
                                  <p:stCondLst>
                                    <p:cond delay="500"/>
                                  </p:stCondLst>
                                  <p:childTnLst>
                                    <p:set>
                                      <p:cBhvr>
                                        <p:cTn id="55" dur="1" fill="hold">
                                          <p:stCondLst>
                                            <p:cond delay="0"/>
                                          </p:stCondLst>
                                        </p:cTn>
                                        <p:tgtEl>
                                          <p:spTgt spid="126"/>
                                        </p:tgtEl>
                                        <p:attrNameLst>
                                          <p:attrName>style.visibility</p:attrName>
                                        </p:attrNameLst>
                                      </p:cBhvr>
                                      <p:to>
                                        <p:strVal val="visible"/>
                                      </p:to>
                                    </p:set>
                                    <p:animEffect transition="in" filter="fade">
                                      <p:cBhvr>
                                        <p:cTn id="56" dur="500"/>
                                        <p:tgtEl>
                                          <p:spTgt spid="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p:bldP spid="58" grpId="0"/>
      <p:bldP spid="59" grpId="0" animBg="1"/>
      <p:bldP spid="64" grpId="0"/>
      <p:bldP spid="88" grpId="0"/>
      <p:bldP spid="111" grpId="0"/>
      <p:bldP spid="1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28C62CD-E20F-59B9-1A4C-6544686238C9}"/>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70C0"/>
                </a:solidFill>
                <a:effectLst/>
                <a:uLnTx/>
                <a:uFillTx/>
                <a:latin typeface="Calibri Light" panose="020F0302020204030204"/>
                <a:ea typeface="+mj-ea"/>
                <a:cs typeface="+mj-cs"/>
              </a:rPr>
              <a:t>Inefficiency in Count-Min Sketch</a:t>
            </a:r>
          </a:p>
        </p:txBody>
      </p:sp>
      <p:grpSp>
        <p:nvGrpSpPr>
          <p:cNvPr id="18" name="Group 17">
            <a:extLst>
              <a:ext uri="{FF2B5EF4-FFF2-40B4-BE49-F238E27FC236}">
                <a16:creationId xmlns:a16="http://schemas.microsoft.com/office/drawing/2014/main" id="{5499D6B0-DD80-5753-F28B-2B556261C081}"/>
              </a:ext>
            </a:extLst>
          </p:cNvPr>
          <p:cNvGrpSpPr/>
          <p:nvPr/>
        </p:nvGrpSpPr>
        <p:grpSpPr>
          <a:xfrm>
            <a:off x="8038309" y="1121468"/>
            <a:ext cx="3315492" cy="1718374"/>
            <a:chOff x="7922351" y="1449135"/>
            <a:chExt cx="2381375" cy="1213165"/>
          </a:xfrm>
        </p:grpSpPr>
        <p:cxnSp>
          <p:nvCxnSpPr>
            <p:cNvPr id="9" name="Straight Arrow Connector 8">
              <a:extLst>
                <a:ext uri="{FF2B5EF4-FFF2-40B4-BE49-F238E27FC236}">
                  <a16:creationId xmlns:a16="http://schemas.microsoft.com/office/drawing/2014/main" id="{C41A3894-3F7C-BB11-F5A1-6EA3279A1D70}"/>
                </a:ext>
              </a:extLst>
            </p:cNvPr>
            <p:cNvCxnSpPr>
              <a:cxnSpLocks/>
            </p:cNvCxnSpPr>
            <p:nvPr/>
          </p:nvCxnSpPr>
          <p:spPr>
            <a:xfrm>
              <a:off x="8385717" y="2359181"/>
              <a:ext cx="191800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0BD1063-6D73-AFF5-5E4B-31B30BD0807C}"/>
                </a:ext>
              </a:extLst>
            </p:cNvPr>
            <p:cNvCxnSpPr>
              <a:cxnSpLocks/>
            </p:cNvCxnSpPr>
            <p:nvPr/>
          </p:nvCxnSpPr>
          <p:spPr>
            <a:xfrm flipV="1">
              <a:off x="8538117" y="1449135"/>
              <a:ext cx="0" cy="10401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8A671B02-0A88-B4B5-40A7-5542519D0894}"/>
                </a:ext>
              </a:extLst>
            </p:cNvPr>
            <p:cNvSpPr/>
            <p:nvPr/>
          </p:nvSpPr>
          <p:spPr>
            <a:xfrm>
              <a:off x="8608741" y="1490256"/>
              <a:ext cx="1360448" cy="802888"/>
            </a:xfrm>
            <a:custGeom>
              <a:avLst/>
              <a:gdLst>
                <a:gd name="connsiteX0" fmla="*/ 0 w 1360448"/>
                <a:gd name="connsiteY0" fmla="*/ 0 h 802888"/>
                <a:gd name="connsiteX1" fmla="*/ 66907 w 1360448"/>
                <a:gd name="connsiteY1" fmla="*/ 356839 h 802888"/>
                <a:gd name="connsiteX2" fmla="*/ 390292 w 1360448"/>
                <a:gd name="connsiteY2" fmla="*/ 724830 h 802888"/>
                <a:gd name="connsiteX3" fmla="*/ 1315844 w 1360448"/>
                <a:gd name="connsiteY3" fmla="*/ 802888 h 802888"/>
                <a:gd name="connsiteX4" fmla="*/ 1315844 w 1360448"/>
                <a:gd name="connsiteY4" fmla="*/ 802888 h 802888"/>
                <a:gd name="connsiteX5" fmla="*/ 1360448 w 1360448"/>
                <a:gd name="connsiteY5" fmla="*/ 802888 h 80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60448" h="802888">
                  <a:moveTo>
                    <a:pt x="0" y="0"/>
                  </a:moveTo>
                  <a:cubicBezTo>
                    <a:pt x="929" y="118017"/>
                    <a:pt x="1858" y="236034"/>
                    <a:pt x="66907" y="356839"/>
                  </a:cubicBezTo>
                  <a:cubicBezTo>
                    <a:pt x="131956" y="477644"/>
                    <a:pt x="182136" y="650489"/>
                    <a:pt x="390292" y="724830"/>
                  </a:cubicBezTo>
                  <a:cubicBezTo>
                    <a:pt x="598448" y="799171"/>
                    <a:pt x="1315844" y="802888"/>
                    <a:pt x="1315844" y="802888"/>
                  </a:cubicBezTo>
                  <a:lnTo>
                    <a:pt x="1315844" y="802888"/>
                  </a:lnTo>
                  <a:lnTo>
                    <a:pt x="1360448" y="802888"/>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K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27DBE643-AF4C-90BE-F23C-26150BBBE11F}"/>
                </a:ext>
              </a:extLst>
            </p:cNvPr>
            <p:cNvSpPr txBox="1"/>
            <p:nvPr/>
          </p:nvSpPr>
          <p:spPr>
            <a:xfrm>
              <a:off x="7922351" y="1784541"/>
              <a:ext cx="506694" cy="2824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000" b="0" i="1" u="none" strike="noStrike" kern="1200" cap="none" spc="0" normalizeH="0" baseline="0" noProof="0" dirty="0">
                  <a:ln>
                    <a:noFill/>
                  </a:ln>
                  <a:solidFill>
                    <a:prstClr val="black"/>
                  </a:solidFill>
                  <a:effectLst/>
                  <a:uLnTx/>
                  <a:uFillTx/>
                  <a:latin typeface="Calibri" panose="020F0502020204030204"/>
                  <a:ea typeface="+mn-ea"/>
                  <a:cs typeface="+mn-cs"/>
                </a:rPr>
                <a:t>Freq.</a:t>
              </a:r>
            </a:p>
          </p:txBody>
        </p:sp>
        <p:sp>
          <p:nvSpPr>
            <p:cNvPr id="17" name="TextBox 16">
              <a:extLst>
                <a:ext uri="{FF2B5EF4-FFF2-40B4-BE49-F238E27FC236}">
                  <a16:creationId xmlns:a16="http://schemas.microsoft.com/office/drawing/2014/main" id="{1A9204F8-3F0F-3C44-3309-C09E8F733FEB}"/>
                </a:ext>
              </a:extLst>
            </p:cNvPr>
            <p:cNvSpPr txBox="1"/>
            <p:nvPr/>
          </p:nvSpPr>
          <p:spPr>
            <a:xfrm>
              <a:off x="8958171" y="2379824"/>
              <a:ext cx="798036" cy="2824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000" b="0" i="1" u="none" strike="noStrike" kern="1200" cap="none" spc="0" normalizeH="0" baseline="0" noProof="0" dirty="0">
                  <a:ln>
                    <a:noFill/>
                  </a:ln>
                  <a:solidFill>
                    <a:prstClr val="black"/>
                  </a:solidFill>
                  <a:effectLst/>
                  <a:uLnTx/>
                  <a:uFillTx/>
                  <a:latin typeface="Calibri" panose="020F0502020204030204"/>
                  <a:ea typeface="+mn-ea"/>
                  <a:cs typeface="+mn-cs"/>
                </a:rPr>
                <a:t>Flow size</a:t>
              </a:r>
            </a:p>
          </p:txBody>
        </p:sp>
      </p:grpSp>
      <p:sp>
        <p:nvSpPr>
          <p:cNvPr id="35" name="TextBox 34">
            <a:extLst>
              <a:ext uri="{FF2B5EF4-FFF2-40B4-BE49-F238E27FC236}">
                <a16:creationId xmlns:a16="http://schemas.microsoft.com/office/drawing/2014/main" id="{571AB545-1A1F-F0A6-C0F8-EBD54A36F2E7}"/>
              </a:ext>
            </a:extLst>
          </p:cNvPr>
          <p:cNvSpPr txBox="1"/>
          <p:nvPr/>
        </p:nvSpPr>
        <p:spPr>
          <a:xfrm>
            <a:off x="802597" y="1436294"/>
            <a:ext cx="7776486" cy="8925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sym typeface="Wingdings" pitchFamily="2" charset="2"/>
              </a:rPr>
              <a:t>  Counters must be large enough</a:t>
            </a:r>
            <a:endPar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Skewed traffic distribution, common in DCNs</a:t>
            </a:r>
            <a:r>
              <a:rPr kumimoji="0" lang="en-US" sz="2400" b="0" i="1" u="none" strike="noStrike" kern="1200" cap="none" spc="0" normalizeH="0" baseline="30000" noProof="0" dirty="0">
                <a:ln>
                  <a:noFill/>
                </a:ln>
                <a:solidFill>
                  <a:prstClr val="black"/>
                </a:solidFill>
                <a:effectLst/>
                <a:uLnTx/>
                <a:uFillTx/>
                <a:latin typeface="Calibri" panose="020F0502020204030204"/>
                <a:ea typeface="+mn-ea"/>
                <a:cs typeface="+mn-cs"/>
              </a:rPr>
              <a:t>1,2</a:t>
            </a:r>
          </a:p>
        </p:txBody>
      </p:sp>
      <p:sp>
        <p:nvSpPr>
          <p:cNvPr id="7" name="TextBox 6">
            <a:extLst>
              <a:ext uri="{FF2B5EF4-FFF2-40B4-BE49-F238E27FC236}">
                <a16:creationId xmlns:a16="http://schemas.microsoft.com/office/drawing/2014/main" id="{DC1F8D05-81A5-4D3E-4CD0-C3928716DCCA}"/>
              </a:ext>
            </a:extLst>
          </p:cNvPr>
          <p:cNvSpPr txBox="1"/>
          <p:nvPr/>
        </p:nvSpPr>
        <p:spPr>
          <a:xfrm>
            <a:off x="549706" y="6304319"/>
            <a:ext cx="11100859" cy="523220"/>
          </a:xfrm>
          <a:prstGeom prst="rect">
            <a:avLst/>
          </a:prstGeom>
          <a:noFill/>
        </p:spPr>
        <p:txBody>
          <a:bodyPr wrap="non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Theophilus Benson et al, Network Traffic Characteristics of Data Centers in the Wild, IMC’10</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SG" sz="1400" b="0" i="1" u="none" strike="noStrike" kern="1200" cap="none" spc="0" normalizeH="0" baseline="0" noProof="0" dirty="0">
                <a:ln>
                  <a:noFill/>
                </a:ln>
                <a:solidFill>
                  <a:srgbClr val="222222"/>
                </a:solidFill>
                <a:effectLst/>
                <a:uLnTx/>
                <a:uFillTx/>
                <a:latin typeface="Arial" panose="020B0604020202020204" pitchFamily="34" charset="0"/>
                <a:ea typeface="+mn-ea"/>
                <a:cs typeface="+mn-cs"/>
              </a:rPr>
              <a:t>Tian Pan, et al. "Sailfish: Accelerating cloud-scale multi-tenant multi-service gateways with programmable switches." SIGCOMM 2021</a:t>
            </a:r>
            <a:endPar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29AE4CC4-E11F-4E8F-8BDE-9EC2CE074090}"/>
              </a:ext>
            </a:extLst>
          </p:cNvPr>
          <p:cNvSpPr txBox="1"/>
          <p:nvPr/>
        </p:nvSpPr>
        <p:spPr>
          <a:xfrm>
            <a:off x="1194192" y="3048293"/>
            <a:ext cx="8286247" cy="8925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i="1" dirty="0">
                <a:solidFill>
                  <a:prstClr val="black"/>
                </a:solidFill>
                <a:latin typeface="Calibri" panose="020F0502020204030204"/>
              </a:rPr>
              <a:t>Problem</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dirty="0">
                <a:ln>
                  <a:noFill/>
                </a:ln>
                <a:solidFill>
                  <a:srgbClr val="FF0000"/>
                </a:solidFill>
                <a:effectLst/>
                <a:uLnTx/>
                <a:uFillTx/>
                <a:latin typeface="Calibri" panose="020F0502020204030204"/>
                <a:ea typeface="+mn-ea"/>
                <a:cs typeface="+mn-cs"/>
              </a:rPr>
              <a:t>Memory Under-utilization</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Counter’s significant bits are wastefully unused</a:t>
            </a:r>
            <a:endParaRPr kumimoji="0" lang="en-KR" sz="32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12693A7E-F56F-42DB-9206-940B20475330}"/>
              </a:ext>
            </a:extLst>
          </p:cNvPr>
          <p:cNvGrpSpPr/>
          <p:nvPr/>
        </p:nvGrpSpPr>
        <p:grpSpPr>
          <a:xfrm>
            <a:off x="4825889" y="4016065"/>
            <a:ext cx="3252209" cy="1874421"/>
            <a:chOff x="7864599" y="1564277"/>
            <a:chExt cx="3252209" cy="1874421"/>
          </a:xfrm>
        </p:grpSpPr>
        <p:grpSp>
          <p:nvGrpSpPr>
            <p:cNvPr id="29" name="Group 28">
              <a:extLst>
                <a:ext uri="{FF2B5EF4-FFF2-40B4-BE49-F238E27FC236}">
                  <a16:creationId xmlns:a16="http://schemas.microsoft.com/office/drawing/2014/main" id="{B6D14C98-5EF5-42FB-9F1C-62BC1D2DFC89}"/>
                </a:ext>
              </a:extLst>
            </p:cNvPr>
            <p:cNvGrpSpPr/>
            <p:nvPr/>
          </p:nvGrpSpPr>
          <p:grpSpPr>
            <a:xfrm>
              <a:off x="7864599" y="1564277"/>
              <a:ext cx="3252209" cy="1556145"/>
              <a:chOff x="7462891" y="3019106"/>
              <a:chExt cx="3252209" cy="1556145"/>
            </a:xfrm>
          </p:grpSpPr>
          <p:grpSp>
            <p:nvGrpSpPr>
              <p:cNvPr id="31" name="Group 30">
                <a:extLst>
                  <a:ext uri="{FF2B5EF4-FFF2-40B4-BE49-F238E27FC236}">
                    <a16:creationId xmlns:a16="http://schemas.microsoft.com/office/drawing/2014/main" id="{DFA4E17A-C57C-4063-AB67-FD822F19D3E6}"/>
                  </a:ext>
                </a:extLst>
              </p:cNvPr>
              <p:cNvGrpSpPr/>
              <p:nvPr/>
            </p:nvGrpSpPr>
            <p:grpSpPr>
              <a:xfrm>
                <a:off x="7462891" y="3342949"/>
                <a:ext cx="3020674" cy="1232302"/>
                <a:chOff x="8979742" y="2979766"/>
                <a:chExt cx="3020674" cy="1232302"/>
              </a:xfrm>
            </p:grpSpPr>
            <p:sp>
              <p:nvSpPr>
                <p:cNvPr id="34" name="TextBox 33">
                  <a:extLst>
                    <a:ext uri="{FF2B5EF4-FFF2-40B4-BE49-F238E27FC236}">
                      <a16:creationId xmlns:a16="http://schemas.microsoft.com/office/drawing/2014/main" id="{A5B299DF-825B-47D5-A678-8F8E2BFB67F0}"/>
                    </a:ext>
                  </a:extLst>
                </p:cNvPr>
                <p:cNvSpPr txBox="1"/>
                <p:nvPr/>
              </p:nvSpPr>
              <p:spPr>
                <a:xfrm>
                  <a:off x="8979742" y="3750403"/>
                  <a:ext cx="302067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KR" sz="2400" b="0" i="0" u="none" strike="noStrike" kern="1200" cap="none" spc="0" normalizeH="0" baseline="0" noProof="0" dirty="0">
                      <a:ln>
                        <a:noFill/>
                      </a:ln>
                      <a:solidFill>
                        <a:prstClr val="black"/>
                      </a:solidFill>
                      <a:effectLst/>
                      <a:highlight>
                        <a:srgbClr val="FF0000"/>
                      </a:highlight>
                      <a:uLnTx/>
                      <a:uFillTx/>
                      <a:latin typeface="Courier New" panose="02070309020205020404" pitchFamily="49" charset="0"/>
                      <a:ea typeface="+mn-ea"/>
                      <a:cs typeface="Courier New" panose="02070309020205020404" pitchFamily="49" charset="0"/>
                    </a:rPr>
                    <a:t>00000</a:t>
                  </a:r>
                  <a:r>
                    <a:rPr kumimoji="0" lang="en-KR" sz="2400" b="0" i="0" u="none" strike="noStrike" kern="1200" cap="none" spc="0" normalizeH="0" baseline="0" noProof="0" dirty="0">
                      <a:ln>
                        <a:noFill/>
                      </a:ln>
                      <a:solidFill>
                        <a:prstClr val="black"/>
                      </a:solidFill>
                      <a:effectLst/>
                      <a:uLnTx/>
                      <a:uFillTx/>
                      <a:latin typeface="Courier New" panose="02070309020205020404" pitchFamily="49" charset="0"/>
                      <a:ea typeface="+mn-ea"/>
                      <a:cs typeface="Courier New" panose="02070309020205020404" pitchFamily="49" charset="0"/>
                    </a:rPr>
                    <a:t>...11010</a:t>
                  </a:r>
                </a:p>
              </p:txBody>
            </p:sp>
            <p:grpSp>
              <p:nvGrpSpPr>
                <p:cNvPr id="36" name="Group 35">
                  <a:extLst>
                    <a:ext uri="{FF2B5EF4-FFF2-40B4-BE49-F238E27FC236}">
                      <a16:creationId xmlns:a16="http://schemas.microsoft.com/office/drawing/2014/main" id="{F113DAE2-0057-486C-968E-D2CC128B7B43}"/>
                    </a:ext>
                  </a:extLst>
                </p:cNvPr>
                <p:cNvGrpSpPr/>
                <p:nvPr/>
              </p:nvGrpSpPr>
              <p:grpSpPr>
                <a:xfrm>
                  <a:off x="9214444" y="2979766"/>
                  <a:ext cx="2123435" cy="456569"/>
                  <a:chOff x="2935286" y="3451206"/>
                  <a:chExt cx="1714031" cy="368541"/>
                </a:xfrm>
              </p:grpSpPr>
              <p:sp>
                <p:nvSpPr>
                  <p:cNvPr id="39" name="Rectangle 38">
                    <a:extLst>
                      <a:ext uri="{FF2B5EF4-FFF2-40B4-BE49-F238E27FC236}">
                        <a16:creationId xmlns:a16="http://schemas.microsoft.com/office/drawing/2014/main" id="{5B3D9FE6-9769-4427-ACE8-00EE540A028A}"/>
                      </a:ext>
                    </a:extLst>
                  </p:cNvPr>
                  <p:cNvSpPr/>
                  <p:nvPr/>
                </p:nvSpPr>
                <p:spPr>
                  <a:xfrm>
                    <a:off x="2935286" y="3451207"/>
                    <a:ext cx="343231" cy="36714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0" name="Rectangle 39">
                    <a:extLst>
                      <a:ext uri="{FF2B5EF4-FFF2-40B4-BE49-F238E27FC236}">
                        <a16:creationId xmlns:a16="http://schemas.microsoft.com/office/drawing/2014/main" id="{4B54B9B8-DF63-4ADB-9D10-E877223807E4}"/>
                      </a:ext>
                    </a:extLst>
                  </p:cNvPr>
                  <p:cNvSpPr/>
                  <p:nvPr/>
                </p:nvSpPr>
                <p:spPr>
                  <a:xfrm>
                    <a:off x="3621746" y="3451207"/>
                    <a:ext cx="343231" cy="36817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1" name="Rectangle 40">
                    <a:extLst>
                      <a:ext uri="{FF2B5EF4-FFF2-40B4-BE49-F238E27FC236}">
                        <a16:creationId xmlns:a16="http://schemas.microsoft.com/office/drawing/2014/main" id="{D8DD83A5-4857-418B-9F89-286E5C2F9FFD}"/>
                      </a:ext>
                    </a:extLst>
                  </p:cNvPr>
                  <p:cNvSpPr/>
                  <p:nvPr/>
                </p:nvSpPr>
                <p:spPr>
                  <a:xfrm>
                    <a:off x="3964976" y="3451207"/>
                    <a:ext cx="343231" cy="368540"/>
                  </a:xfrm>
                  <a:prstGeom prst="rect">
                    <a:avLst/>
                  </a:prstGeom>
                  <a:solidFill>
                    <a:schemeClr val="bg2">
                      <a:lumMod val="9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Rectangle 41">
                    <a:extLst>
                      <a:ext uri="{FF2B5EF4-FFF2-40B4-BE49-F238E27FC236}">
                        <a16:creationId xmlns:a16="http://schemas.microsoft.com/office/drawing/2014/main" id="{B02C0BA5-B0A9-43C8-9BE4-ABD20EA1582D}"/>
                      </a:ext>
                    </a:extLst>
                  </p:cNvPr>
                  <p:cNvSpPr/>
                  <p:nvPr/>
                </p:nvSpPr>
                <p:spPr>
                  <a:xfrm>
                    <a:off x="4306086" y="3451206"/>
                    <a:ext cx="343231" cy="36714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3" name="Rectangle 42">
                    <a:extLst>
                      <a:ext uri="{FF2B5EF4-FFF2-40B4-BE49-F238E27FC236}">
                        <a16:creationId xmlns:a16="http://schemas.microsoft.com/office/drawing/2014/main" id="{CDBB0A49-5B09-4573-A0E0-3BDD38CEDA22}"/>
                      </a:ext>
                    </a:extLst>
                  </p:cNvPr>
                  <p:cNvSpPr/>
                  <p:nvPr/>
                </p:nvSpPr>
                <p:spPr>
                  <a:xfrm>
                    <a:off x="3277997" y="3452238"/>
                    <a:ext cx="343231" cy="367141"/>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38" name="Left Brace 37">
                  <a:extLst>
                    <a:ext uri="{FF2B5EF4-FFF2-40B4-BE49-F238E27FC236}">
                      <a16:creationId xmlns:a16="http://schemas.microsoft.com/office/drawing/2014/main" id="{E24A1F0F-6657-4ACA-A15A-CFE44F6B06F4}"/>
                    </a:ext>
                  </a:extLst>
                </p:cNvPr>
                <p:cNvSpPr/>
                <p:nvPr/>
              </p:nvSpPr>
              <p:spPr>
                <a:xfrm rot="5400000">
                  <a:off x="10342265" y="2366342"/>
                  <a:ext cx="251473" cy="2599026"/>
                </a:xfrm>
                <a:prstGeom prst="leftBrace">
                  <a:avLst>
                    <a:gd name="adj1" fmla="val 101930"/>
                    <a:gd name="adj2" fmla="val 41203"/>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2" name="Oval Callout 59">
                <a:extLst>
                  <a:ext uri="{FF2B5EF4-FFF2-40B4-BE49-F238E27FC236}">
                    <a16:creationId xmlns:a16="http://schemas.microsoft.com/office/drawing/2014/main" id="{9A6D846F-6566-4FA2-9FF3-E28B89B68023}"/>
                  </a:ext>
                </a:extLst>
              </p:cNvPr>
              <p:cNvSpPr/>
              <p:nvPr/>
            </p:nvSpPr>
            <p:spPr>
              <a:xfrm>
                <a:off x="9608422" y="3019106"/>
                <a:ext cx="1106678" cy="384152"/>
              </a:xfrm>
              <a:prstGeom prst="wedgeEllipseCallout">
                <a:avLst>
                  <a:gd name="adj1" fmla="val -46189"/>
                  <a:gd name="adj2" fmla="val 54197"/>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32-bit</a:t>
                </a:r>
              </a:p>
            </p:txBody>
          </p:sp>
        </p:grpSp>
        <p:sp>
          <p:nvSpPr>
            <p:cNvPr id="30" name="TextBox 29">
              <a:extLst>
                <a:ext uri="{FF2B5EF4-FFF2-40B4-BE49-F238E27FC236}">
                  <a16:creationId xmlns:a16="http://schemas.microsoft.com/office/drawing/2014/main" id="{31DA84A1-F3E5-47AE-AE6F-69E936717831}"/>
                </a:ext>
              </a:extLst>
            </p:cNvPr>
            <p:cNvSpPr txBox="1"/>
            <p:nvPr/>
          </p:nvSpPr>
          <p:spPr>
            <a:xfrm>
              <a:off x="8216052" y="3069366"/>
              <a:ext cx="8771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0000"/>
                  </a:solidFill>
                  <a:effectLst/>
                  <a:uLnTx/>
                  <a:uFillTx/>
                  <a:latin typeface="Calibri" panose="020F0502020204030204"/>
                  <a:ea typeface="+mn-ea"/>
                  <a:cs typeface="+mn-cs"/>
                </a:rPr>
                <a:t>unused</a:t>
              </a:r>
            </a:p>
          </p:txBody>
        </p:sp>
      </p:grpSp>
    </p:spTree>
    <p:extLst>
      <p:ext uri="{BB962C8B-B14F-4D97-AF65-F5344CB8AC3E}">
        <p14:creationId xmlns:p14="http://schemas.microsoft.com/office/powerpoint/2010/main" val="114673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7" grpId="0"/>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28C62CD-E20F-59B9-1A4C-6544686238C9}"/>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0070C0"/>
                </a:solidFill>
                <a:effectLst/>
                <a:uLnTx/>
                <a:uFillTx/>
                <a:latin typeface="Calibri Light" panose="020F0302020204030204"/>
                <a:ea typeface="+mj-ea"/>
                <a:cs typeface="+mj-cs"/>
              </a:rPr>
              <a:t>Advanced Sketch Design</a:t>
            </a:r>
          </a:p>
        </p:txBody>
      </p:sp>
      <mc:AlternateContent xmlns:mc="http://schemas.openxmlformats.org/markup-compatibility/2006" xmlns:a14="http://schemas.microsoft.com/office/drawing/2010/main">
        <mc:Choice Requires="a14">
          <p:graphicFrame>
            <p:nvGraphicFramePr>
              <p:cNvPr id="38" name="Table 13">
                <a:extLst>
                  <a:ext uri="{FF2B5EF4-FFF2-40B4-BE49-F238E27FC236}">
                    <a16:creationId xmlns:a16="http://schemas.microsoft.com/office/drawing/2014/main" id="{195AB928-A189-7C8B-488E-C2BFAFD24A74}"/>
                  </a:ext>
                </a:extLst>
              </p:cNvPr>
              <p:cNvGraphicFramePr>
                <a:graphicFrameLocks noGrp="1"/>
              </p:cNvGraphicFramePr>
              <p:nvPr/>
            </p:nvGraphicFramePr>
            <p:xfrm>
              <a:off x="4895695" y="2723345"/>
              <a:ext cx="1976610" cy="1188720"/>
            </p:xfrm>
            <a:graphic>
              <a:graphicData uri="http://schemas.openxmlformats.org/drawingml/2006/table">
                <a:tbl>
                  <a:tblPr firstRow="1" bandRow="1">
                    <a:tableStyleId>{D7AC3CCA-C797-4891-BE02-D94E43425B78}</a:tableStyleId>
                  </a:tblPr>
                  <a:tblGrid>
                    <a:gridCol w="1976610">
                      <a:extLst>
                        <a:ext uri="{9D8B030D-6E8A-4147-A177-3AD203B41FA5}">
                          <a16:colId xmlns:a16="http://schemas.microsoft.com/office/drawing/2014/main" val="3576635356"/>
                        </a:ext>
                      </a:extLst>
                    </a:gridCol>
                  </a:tblGrid>
                  <a:tr h="364694">
                    <a:tc>
                      <a:txBody>
                        <a:bodyPr/>
                        <a:lstStyle/>
                        <a:p>
                          <a:pPr algn="ctr">
                            <a:lnSpc>
                              <a:spcPct val="100000"/>
                            </a:lnSpc>
                          </a:pPr>
                          <a:r>
                            <a:rPr lang="en-US" sz="2000" b="0" dirty="0"/>
                            <a:t>&lt;</a:t>
                          </a:r>
                          <a14:m>
                            <m:oMath xmlns:m="http://schemas.openxmlformats.org/officeDocument/2006/math">
                              <m:r>
                                <a:rPr kumimoji="1" lang="en-US" altLang="ko-Kore-KR" sz="2000" b="0" i="1" smtClean="0">
                                  <a:latin typeface="Cambria Math" panose="02040503050406030204" pitchFamily="18" charset="0"/>
                                </a:rPr>
                                <m:t>𝑘𝑒</m:t>
                              </m:r>
                              <m:sSub>
                                <m:sSubPr>
                                  <m:ctrlPr>
                                    <a:rPr kumimoji="1" lang="en-US" altLang="ko-Kore-KR" sz="2000" b="0" i="1" smtClean="0">
                                      <a:latin typeface="Cambria Math" panose="02040503050406030204" pitchFamily="18" charset="0"/>
                                    </a:rPr>
                                  </m:ctrlPr>
                                </m:sSubPr>
                                <m:e>
                                  <m:r>
                                    <a:rPr kumimoji="1" lang="en-US" altLang="ko-Kore-KR" sz="2000" b="0" i="1" smtClean="0">
                                      <a:latin typeface="Cambria Math" panose="02040503050406030204" pitchFamily="18" charset="0"/>
                                    </a:rPr>
                                    <m:t>𝑦</m:t>
                                  </m:r>
                                </m:e>
                                <m:sub>
                                  <m:r>
                                    <a:rPr kumimoji="1" lang="en-US" altLang="ko-Kore-KR" sz="2000" b="0" i="1" smtClean="0">
                                      <a:latin typeface="Cambria Math" panose="02040503050406030204" pitchFamily="18" charset="0"/>
                                    </a:rPr>
                                    <m:t>1</m:t>
                                  </m:r>
                                </m:sub>
                              </m:sSub>
                            </m:oMath>
                          </a14:m>
                          <a:r>
                            <a:rPr lang="en-US" sz="2000" b="0" dirty="0"/>
                            <a:t>, </a:t>
                          </a:r>
                          <a14:m>
                            <m:oMath xmlns:m="http://schemas.openxmlformats.org/officeDocument/2006/math">
                              <m:r>
                                <a:rPr lang="en-US" sz="2000" b="0" i="1" smtClean="0">
                                  <a:latin typeface="Cambria Math" panose="02040503050406030204" pitchFamily="18" charset="0"/>
                                </a:rPr>
                                <m:t>𝑐𝑜𝑢𝑛</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𝑡</m:t>
                                  </m:r>
                                </m:e>
                                <m:sub>
                                  <m:r>
                                    <a:rPr lang="en-US" sz="2000" b="0" i="1" smtClean="0">
                                      <a:latin typeface="Cambria Math" panose="02040503050406030204" pitchFamily="18" charset="0"/>
                                    </a:rPr>
                                    <m:t>1</m:t>
                                  </m:r>
                                </m:sub>
                              </m:sSub>
                            </m:oMath>
                          </a14:m>
                          <a:r>
                            <a:rPr lang="en-US" sz="2000" b="0" dirty="0"/>
                            <a:t>&gt;</a:t>
                          </a:r>
                        </a:p>
                      </a:txBody>
                      <a:tcPr/>
                    </a:tc>
                    <a:extLst>
                      <a:ext uri="{0D108BD9-81ED-4DB2-BD59-A6C34878D82A}">
                        <a16:rowId xmlns:a16="http://schemas.microsoft.com/office/drawing/2014/main" val="2940587892"/>
                      </a:ext>
                    </a:extLst>
                  </a:tr>
                  <a:tr h="364694">
                    <a:tc>
                      <a:txBody>
                        <a:bodyPr/>
                        <a:lstStyle/>
                        <a:p>
                          <a:pPr algn="ctr">
                            <a:lnSpc>
                              <a:spcPct val="100000"/>
                            </a:lnSpc>
                          </a:pPr>
                          <a:r>
                            <a:rPr lang="en-US" sz="2000" b="0" dirty="0"/>
                            <a:t>&lt;</a:t>
                          </a:r>
                          <a14:m>
                            <m:oMath xmlns:m="http://schemas.openxmlformats.org/officeDocument/2006/math">
                              <m:r>
                                <a:rPr kumimoji="1" lang="en-US" altLang="ko-Kore-KR" sz="2000" b="0" i="1" smtClean="0">
                                  <a:latin typeface="Cambria Math" panose="02040503050406030204" pitchFamily="18" charset="0"/>
                                </a:rPr>
                                <m:t>𝑘𝑒</m:t>
                              </m:r>
                              <m:sSub>
                                <m:sSubPr>
                                  <m:ctrlPr>
                                    <a:rPr kumimoji="1" lang="en-US" altLang="ko-Kore-KR" sz="2000" b="0" i="1" smtClean="0">
                                      <a:latin typeface="Cambria Math" panose="02040503050406030204" pitchFamily="18" charset="0"/>
                                    </a:rPr>
                                  </m:ctrlPr>
                                </m:sSubPr>
                                <m:e>
                                  <m:r>
                                    <a:rPr kumimoji="1" lang="en-US" altLang="ko-Kore-KR" sz="2000" b="0" i="1" smtClean="0">
                                      <a:latin typeface="Cambria Math" panose="02040503050406030204" pitchFamily="18" charset="0"/>
                                    </a:rPr>
                                    <m:t>𝑦</m:t>
                                  </m:r>
                                </m:e>
                                <m:sub>
                                  <m:r>
                                    <a:rPr kumimoji="1" lang="en-US" altLang="ko-Kore-KR" sz="2000" b="0" i="1" smtClean="0">
                                      <a:latin typeface="Cambria Math" panose="02040503050406030204" pitchFamily="18" charset="0"/>
                                    </a:rPr>
                                    <m:t>2</m:t>
                                  </m:r>
                                </m:sub>
                              </m:sSub>
                            </m:oMath>
                          </a14:m>
                          <a:r>
                            <a:rPr lang="en-US" altLang="ko-Kore-KR" sz="2000" b="0" dirty="0"/>
                            <a:t>, </a:t>
                          </a:r>
                          <a14:m>
                            <m:oMath xmlns:m="http://schemas.openxmlformats.org/officeDocument/2006/math">
                              <m:r>
                                <a:rPr lang="en-US" altLang="ko-Kore-KR" sz="2000" b="0" i="1" smtClean="0">
                                  <a:latin typeface="Cambria Math" panose="02040503050406030204" pitchFamily="18" charset="0"/>
                                </a:rPr>
                                <m:t>𝑐𝑜𝑢𝑛</m:t>
                              </m:r>
                              <m:sSub>
                                <m:sSubPr>
                                  <m:ctrlPr>
                                    <a:rPr lang="en-US" altLang="ko-Kore-KR" sz="2000" b="0" i="1" smtClean="0">
                                      <a:latin typeface="Cambria Math" panose="02040503050406030204" pitchFamily="18" charset="0"/>
                                    </a:rPr>
                                  </m:ctrlPr>
                                </m:sSubPr>
                                <m:e>
                                  <m:r>
                                    <a:rPr lang="en-US" altLang="ko-Kore-KR" sz="2000" b="0" i="1" smtClean="0">
                                      <a:latin typeface="Cambria Math" panose="02040503050406030204" pitchFamily="18" charset="0"/>
                                    </a:rPr>
                                    <m:t>𝑡</m:t>
                                  </m:r>
                                </m:e>
                                <m:sub>
                                  <m:r>
                                    <a:rPr lang="en-US" altLang="ko-Kore-KR" sz="2000" b="0" i="1" smtClean="0">
                                      <a:latin typeface="Cambria Math" panose="02040503050406030204" pitchFamily="18" charset="0"/>
                                    </a:rPr>
                                    <m:t>2</m:t>
                                  </m:r>
                                </m:sub>
                              </m:sSub>
                            </m:oMath>
                          </a14:m>
                          <a:r>
                            <a:rPr lang="en-US" sz="2000" b="0" dirty="0"/>
                            <a:t>&gt;</a:t>
                          </a:r>
                        </a:p>
                      </a:txBody>
                      <a:tcPr/>
                    </a:tc>
                    <a:extLst>
                      <a:ext uri="{0D108BD9-81ED-4DB2-BD59-A6C34878D82A}">
                        <a16:rowId xmlns:a16="http://schemas.microsoft.com/office/drawing/2014/main" val="737395404"/>
                      </a:ext>
                    </a:extLst>
                  </a:tr>
                  <a:tr h="364694">
                    <a:tc>
                      <a:txBody>
                        <a:bodyPr/>
                        <a:lstStyle/>
                        <a:p>
                          <a:pPr algn="ctr">
                            <a:lnSpc>
                              <a:spcPct val="100000"/>
                            </a:lnSpc>
                          </a:pPr>
                          <a:r>
                            <a:rPr lang="en-US" sz="2000" b="0" dirty="0"/>
                            <a:t>…</a:t>
                          </a:r>
                        </a:p>
                      </a:txBody>
                      <a:tcPr/>
                    </a:tc>
                    <a:extLst>
                      <a:ext uri="{0D108BD9-81ED-4DB2-BD59-A6C34878D82A}">
                        <a16:rowId xmlns:a16="http://schemas.microsoft.com/office/drawing/2014/main" val="2790441391"/>
                      </a:ext>
                    </a:extLst>
                  </a:tr>
                </a:tbl>
              </a:graphicData>
            </a:graphic>
          </p:graphicFrame>
        </mc:Choice>
        <mc:Fallback xmlns="">
          <p:graphicFrame>
            <p:nvGraphicFramePr>
              <p:cNvPr id="38" name="Table 13">
                <a:extLst>
                  <a:ext uri="{FF2B5EF4-FFF2-40B4-BE49-F238E27FC236}">
                    <a16:creationId xmlns:a16="http://schemas.microsoft.com/office/drawing/2014/main" id="{195AB928-A189-7C8B-488E-C2BFAFD24A74}"/>
                  </a:ext>
                </a:extLst>
              </p:cNvPr>
              <p:cNvGraphicFramePr>
                <a:graphicFrameLocks noGrp="1"/>
              </p:cNvGraphicFramePr>
              <p:nvPr>
                <p:extLst>
                  <p:ext uri="{D42A27DB-BD31-4B8C-83A1-F6EECF244321}">
                    <p14:modId xmlns:p14="http://schemas.microsoft.com/office/powerpoint/2010/main" val="3679430065"/>
                  </p:ext>
                </p:extLst>
              </p:nvPr>
            </p:nvGraphicFramePr>
            <p:xfrm>
              <a:off x="4895695" y="2723345"/>
              <a:ext cx="1976610" cy="1188720"/>
            </p:xfrm>
            <a:graphic>
              <a:graphicData uri="http://schemas.openxmlformats.org/drawingml/2006/table">
                <a:tbl>
                  <a:tblPr firstRow="1" bandRow="1">
                    <a:tableStyleId>{D7AC3CCA-C797-4891-BE02-D94E43425B78}</a:tableStyleId>
                  </a:tblPr>
                  <a:tblGrid>
                    <a:gridCol w="1976610">
                      <a:extLst>
                        <a:ext uri="{9D8B030D-6E8A-4147-A177-3AD203B41FA5}">
                          <a16:colId xmlns:a16="http://schemas.microsoft.com/office/drawing/2014/main" val="3576635356"/>
                        </a:ext>
                      </a:extLst>
                    </a:gridCol>
                  </a:tblGrid>
                  <a:tr h="396240">
                    <a:tc>
                      <a:txBody>
                        <a:bodyPr/>
                        <a:lstStyle/>
                        <a:p>
                          <a:endParaRPr lang="en-KR"/>
                        </a:p>
                      </a:txBody>
                      <a:tcPr>
                        <a:blipFill>
                          <a:blip r:embed="rId3"/>
                          <a:stretch>
                            <a:fillRect l="-637" t="-9375" r="-637" b="-221875"/>
                          </a:stretch>
                        </a:blipFill>
                      </a:tcPr>
                    </a:tc>
                    <a:extLst>
                      <a:ext uri="{0D108BD9-81ED-4DB2-BD59-A6C34878D82A}">
                        <a16:rowId xmlns:a16="http://schemas.microsoft.com/office/drawing/2014/main" val="2940587892"/>
                      </a:ext>
                    </a:extLst>
                  </a:tr>
                  <a:tr h="396240">
                    <a:tc>
                      <a:txBody>
                        <a:bodyPr/>
                        <a:lstStyle/>
                        <a:p>
                          <a:endParaRPr lang="en-KR"/>
                        </a:p>
                      </a:txBody>
                      <a:tcPr>
                        <a:blipFill>
                          <a:blip r:embed="rId3"/>
                          <a:stretch>
                            <a:fillRect l="-637" t="-112903" r="-637" b="-129032"/>
                          </a:stretch>
                        </a:blipFill>
                      </a:tcPr>
                    </a:tc>
                    <a:extLst>
                      <a:ext uri="{0D108BD9-81ED-4DB2-BD59-A6C34878D82A}">
                        <a16:rowId xmlns:a16="http://schemas.microsoft.com/office/drawing/2014/main" val="737395404"/>
                      </a:ext>
                    </a:extLst>
                  </a:tr>
                  <a:tr h="396240">
                    <a:tc>
                      <a:txBody>
                        <a:bodyPr/>
                        <a:lstStyle/>
                        <a:p>
                          <a:pPr algn="ctr">
                            <a:lnSpc>
                              <a:spcPct val="100000"/>
                            </a:lnSpc>
                          </a:pPr>
                          <a:r>
                            <a:rPr lang="en-US" sz="2000" b="0" dirty="0"/>
                            <a:t>…</a:t>
                          </a:r>
                        </a:p>
                      </a:txBody>
                      <a:tcPr/>
                    </a:tc>
                    <a:extLst>
                      <a:ext uri="{0D108BD9-81ED-4DB2-BD59-A6C34878D82A}">
                        <a16:rowId xmlns:a16="http://schemas.microsoft.com/office/drawing/2014/main" val="2790441391"/>
                      </a:ext>
                    </a:extLst>
                  </a:tr>
                </a:tbl>
              </a:graphicData>
            </a:graphic>
          </p:graphicFrame>
        </mc:Fallback>
      </mc:AlternateContent>
      <p:sp>
        <p:nvSpPr>
          <p:cNvPr id="76" name="TextBox 75">
            <a:extLst>
              <a:ext uri="{FF2B5EF4-FFF2-40B4-BE49-F238E27FC236}">
                <a16:creationId xmlns:a16="http://schemas.microsoft.com/office/drawing/2014/main" id="{E8D76C6B-D736-0F63-3833-C4DC3599A557}"/>
              </a:ext>
            </a:extLst>
          </p:cNvPr>
          <p:cNvSpPr txBox="1"/>
          <p:nvPr/>
        </p:nvSpPr>
        <p:spPr>
          <a:xfrm>
            <a:off x="838199" y="1224689"/>
            <a:ext cx="10370128" cy="892552"/>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Separating small and large flows</a:t>
            </a:r>
            <a:endPar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0" i="1" u="none" strike="noStrike" kern="1200" cap="none" spc="0" normalizeH="0" baseline="0" noProof="0" dirty="0" err="1">
                <a:ln>
                  <a:noFill/>
                </a:ln>
                <a:solidFill>
                  <a:prstClr val="black"/>
                </a:solidFill>
                <a:effectLst/>
                <a:uLnTx/>
                <a:uFillTx/>
                <a:latin typeface="Calibri" panose="020F0502020204030204"/>
                <a:ea typeface="+mn-ea"/>
                <a:cs typeface="+mn-cs"/>
              </a:rPr>
              <a:t>ElasticSketch</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 SIGCOMM’18], [</a:t>
            </a:r>
            <a:r>
              <a:rPr kumimoji="0" lang="en-US" sz="2400" b="0" i="1" u="none" strike="noStrike" kern="1200" cap="none" spc="0" normalizeH="0" baseline="0" noProof="0" dirty="0" err="1">
                <a:ln>
                  <a:noFill/>
                </a:ln>
                <a:solidFill>
                  <a:prstClr val="black"/>
                </a:solidFill>
                <a:effectLst/>
                <a:uLnTx/>
                <a:uFillTx/>
                <a:latin typeface="Calibri" panose="020F0502020204030204"/>
                <a:ea typeface="+mn-ea"/>
                <a:cs typeface="+mn-cs"/>
              </a:rPr>
              <a:t>ASketch</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 SIGMOD’16], </a:t>
            </a:r>
            <a:r>
              <a:rPr kumimoji="0" lang="en-US" sz="2400" b="0" i="1" u="none" strike="noStrike" kern="1200" cap="none" spc="0" normalizeH="0" baseline="0" noProof="0" dirty="0" err="1">
                <a:ln>
                  <a:noFill/>
                </a:ln>
                <a:solidFill>
                  <a:prstClr val="black"/>
                </a:solidFill>
                <a:effectLst/>
                <a:uLnTx/>
                <a:uFillTx/>
                <a:latin typeface="Calibri" panose="020F0502020204030204"/>
                <a:ea typeface="+mn-ea"/>
                <a:cs typeface="+mn-cs"/>
              </a:rPr>
              <a:t>etc</a:t>
            </a:r>
            <a:endPar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Rounded Rectangle 71">
            <a:extLst>
              <a:ext uri="{FF2B5EF4-FFF2-40B4-BE49-F238E27FC236}">
                <a16:creationId xmlns:a16="http://schemas.microsoft.com/office/drawing/2014/main" id="{C2146270-AFC9-D27C-8008-0F5BB319DD94}"/>
              </a:ext>
            </a:extLst>
          </p:cNvPr>
          <p:cNvSpPr/>
          <p:nvPr/>
        </p:nvSpPr>
        <p:spPr>
          <a:xfrm>
            <a:off x="4359377" y="5126691"/>
            <a:ext cx="5344691" cy="11380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800" b="0" i="0" u="none" strike="noStrike" kern="1200" cap="none" spc="0" normalizeH="0" baseline="0" noProof="0" dirty="0">
                <a:ln>
                  <a:noFill/>
                </a:ln>
                <a:solidFill>
                  <a:srgbClr val="FF0000"/>
                </a:solidFill>
                <a:effectLst/>
                <a:uLnTx/>
                <a:uFillTx/>
                <a:latin typeface="Calibri" panose="020F0502020204030204"/>
                <a:ea typeface="+mn-ea"/>
                <a:cs typeface="+mn-cs"/>
              </a:rPr>
              <a:t>Complex to </a:t>
            </a:r>
            <a:r>
              <a:rPr kumimoji="0" lang="en-SG" sz="2800" b="0" i="0" u="sng" strike="noStrike" kern="1200" cap="none" spc="0" normalizeH="0" baseline="0" noProof="0" dirty="0">
                <a:ln>
                  <a:noFill/>
                </a:ln>
                <a:solidFill>
                  <a:srgbClr val="FF0000"/>
                </a:solidFill>
                <a:effectLst/>
                <a:uLnTx/>
                <a:uFillTx/>
                <a:latin typeface="Calibri" panose="020F0502020204030204"/>
                <a:ea typeface="+mn-ea"/>
                <a:cs typeface="+mn-cs"/>
              </a:rPr>
              <a:t>sort/filter </a:t>
            </a:r>
            <a:r>
              <a:rPr kumimoji="0" lang="en-SG" sz="2800" b="0" i="0" u="none" strike="noStrike" kern="1200" cap="none" spc="0" normalizeH="0" baseline="0" noProof="0" dirty="0">
                <a:ln>
                  <a:noFill/>
                </a:ln>
                <a:solidFill>
                  <a:srgbClr val="FF0000"/>
                </a:solidFill>
                <a:effectLst/>
                <a:uLnTx/>
                <a:uFillTx/>
                <a:latin typeface="Calibri" panose="020F0502020204030204"/>
                <a:ea typeface="+mn-ea"/>
                <a:cs typeface="+mn-cs"/>
              </a:rPr>
              <a:t>the large flows on switch’s pipeline arch.</a:t>
            </a:r>
          </a:p>
        </p:txBody>
      </p:sp>
      <p:pic>
        <p:nvPicPr>
          <p:cNvPr id="75" name="Picture 2" descr="Check Mark Icon . Red Cross Flat Simbol X. Delete Icon ...">
            <a:extLst>
              <a:ext uri="{FF2B5EF4-FFF2-40B4-BE49-F238E27FC236}">
                <a16:creationId xmlns:a16="http://schemas.microsoft.com/office/drawing/2014/main" id="{5F42976F-B673-D5DC-B34B-6C45050B2C7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56081" y="4806830"/>
            <a:ext cx="1454267" cy="145426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E0D057A0-5EF2-78C2-F87B-25CE16B43A14}"/>
              </a:ext>
            </a:extLst>
          </p:cNvPr>
          <p:cNvGrpSpPr/>
          <p:nvPr/>
        </p:nvGrpSpPr>
        <p:grpSpPr>
          <a:xfrm>
            <a:off x="1452160" y="2370225"/>
            <a:ext cx="9471727" cy="2466771"/>
            <a:chOff x="1452160" y="2370225"/>
            <a:chExt cx="9471727" cy="2466771"/>
          </a:xfrm>
        </p:grpSpPr>
        <p:grpSp>
          <p:nvGrpSpPr>
            <p:cNvPr id="13" name="Group 12">
              <a:extLst>
                <a:ext uri="{FF2B5EF4-FFF2-40B4-BE49-F238E27FC236}">
                  <a16:creationId xmlns:a16="http://schemas.microsoft.com/office/drawing/2014/main" id="{DB38F257-5A3D-7F82-6958-617AB2046331}"/>
                </a:ext>
              </a:extLst>
            </p:cNvPr>
            <p:cNvGrpSpPr/>
            <p:nvPr/>
          </p:nvGrpSpPr>
          <p:grpSpPr>
            <a:xfrm>
              <a:off x="7787784" y="2852895"/>
              <a:ext cx="2390350" cy="960120"/>
              <a:chOff x="5282220" y="3120350"/>
              <a:chExt cx="1551606" cy="663516"/>
            </a:xfrm>
          </p:grpSpPr>
          <p:sp>
            <p:nvSpPr>
              <p:cNvPr id="8" name="Rectangle 7">
                <a:extLst>
                  <a:ext uri="{FF2B5EF4-FFF2-40B4-BE49-F238E27FC236}">
                    <a16:creationId xmlns:a16="http://schemas.microsoft.com/office/drawing/2014/main" id="{9AB7A49A-5E43-0F83-4EE2-4A7F1C03FE23}"/>
                  </a:ext>
                </a:extLst>
              </p:cNvPr>
              <p:cNvSpPr/>
              <p:nvPr/>
            </p:nvSpPr>
            <p:spPr>
              <a:xfrm>
                <a:off x="5282220" y="3120350"/>
                <a:ext cx="310153" cy="33175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C9D24BD7-9AF8-86C4-81A3-C33BFE440C8B}"/>
                  </a:ext>
                </a:extLst>
              </p:cNvPr>
              <p:cNvSpPr/>
              <p:nvPr/>
            </p:nvSpPr>
            <p:spPr>
              <a:xfrm>
                <a:off x="5592373" y="3120350"/>
                <a:ext cx="310153" cy="331758"/>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1F5714DE-C889-B8D0-C2CF-A93F4DF5C3D2}"/>
                  </a:ext>
                </a:extLst>
              </p:cNvPr>
              <p:cNvSpPr/>
              <p:nvPr/>
            </p:nvSpPr>
            <p:spPr>
              <a:xfrm>
                <a:off x="5902524" y="3120350"/>
                <a:ext cx="310153" cy="33175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Rectangle 11">
                <a:extLst>
                  <a:ext uri="{FF2B5EF4-FFF2-40B4-BE49-F238E27FC236}">
                    <a16:creationId xmlns:a16="http://schemas.microsoft.com/office/drawing/2014/main" id="{87EB744D-2B00-CAB0-4254-6DBBB3FC81F2}"/>
                  </a:ext>
                </a:extLst>
              </p:cNvPr>
              <p:cNvSpPr/>
              <p:nvPr/>
            </p:nvSpPr>
            <p:spPr>
              <a:xfrm>
                <a:off x="6212677" y="3123390"/>
                <a:ext cx="310153" cy="33175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Rectangle 13">
                <a:extLst>
                  <a:ext uri="{FF2B5EF4-FFF2-40B4-BE49-F238E27FC236}">
                    <a16:creationId xmlns:a16="http://schemas.microsoft.com/office/drawing/2014/main" id="{4AE30964-D484-EA2F-2AFA-8CAE8502102A}"/>
                  </a:ext>
                </a:extLst>
              </p:cNvPr>
              <p:cNvSpPr/>
              <p:nvPr/>
            </p:nvSpPr>
            <p:spPr>
              <a:xfrm>
                <a:off x="6523673" y="3120350"/>
                <a:ext cx="310153" cy="33175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E2945124-42D4-511A-DE65-F56CDFBCD27A}"/>
                  </a:ext>
                </a:extLst>
              </p:cNvPr>
              <p:cNvSpPr/>
              <p:nvPr/>
            </p:nvSpPr>
            <p:spPr>
              <a:xfrm>
                <a:off x="5282220" y="3452108"/>
                <a:ext cx="310153" cy="33175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E3407153-1EEA-AF19-39FF-C655DB4D894B}"/>
                  </a:ext>
                </a:extLst>
              </p:cNvPr>
              <p:cNvSpPr/>
              <p:nvPr/>
            </p:nvSpPr>
            <p:spPr>
              <a:xfrm>
                <a:off x="5592373" y="3452108"/>
                <a:ext cx="310153" cy="33175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9" name="Rectangle 28">
                <a:extLst>
                  <a:ext uri="{FF2B5EF4-FFF2-40B4-BE49-F238E27FC236}">
                    <a16:creationId xmlns:a16="http://schemas.microsoft.com/office/drawing/2014/main" id="{C53460FB-4686-82F6-A40C-C41E23D8E0AA}"/>
                  </a:ext>
                </a:extLst>
              </p:cNvPr>
              <p:cNvSpPr/>
              <p:nvPr/>
            </p:nvSpPr>
            <p:spPr>
              <a:xfrm>
                <a:off x="5902524" y="3452108"/>
                <a:ext cx="310153" cy="33175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0" name="Rectangle 29">
                <a:extLst>
                  <a:ext uri="{FF2B5EF4-FFF2-40B4-BE49-F238E27FC236}">
                    <a16:creationId xmlns:a16="http://schemas.microsoft.com/office/drawing/2014/main" id="{3E4EF5F4-06C9-D5DB-9DFD-DF20889F0CF4}"/>
                  </a:ext>
                </a:extLst>
              </p:cNvPr>
              <p:cNvSpPr/>
              <p:nvPr/>
            </p:nvSpPr>
            <p:spPr>
              <a:xfrm>
                <a:off x="6212677" y="3449068"/>
                <a:ext cx="310153" cy="33175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Rectangle 30">
                <a:extLst>
                  <a:ext uri="{FF2B5EF4-FFF2-40B4-BE49-F238E27FC236}">
                    <a16:creationId xmlns:a16="http://schemas.microsoft.com/office/drawing/2014/main" id="{AD3C641F-D241-7659-6B74-CD51DD25ECD8}"/>
                  </a:ext>
                </a:extLst>
              </p:cNvPr>
              <p:cNvSpPr/>
              <p:nvPr/>
            </p:nvSpPr>
            <p:spPr>
              <a:xfrm>
                <a:off x="6523673" y="3452108"/>
                <a:ext cx="310153" cy="331758"/>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36" name="Oval Callout 35">
              <a:extLst>
                <a:ext uri="{FF2B5EF4-FFF2-40B4-BE49-F238E27FC236}">
                  <a16:creationId xmlns:a16="http://schemas.microsoft.com/office/drawing/2014/main" id="{03CAAC6C-5C04-1B12-DAC9-261C8FFE0CE5}"/>
                </a:ext>
              </a:extLst>
            </p:cNvPr>
            <p:cNvSpPr/>
            <p:nvPr/>
          </p:nvSpPr>
          <p:spPr>
            <a:xfrm>
              <a:off x="9966432" y="2541120"/>
              <a:ext cx="957455" cy="384152"/>
            </a:xfrm>
            <a:prstGeom prst="wedgeEllipseCallout">
              <a:avLst>
                <a:gd name="adj1" fmla="val -46189"/>
                <a:gd name="adj2" fmla="val 54197"/>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000" b="1" i="1" u="none" strike="noStrike" kern="1200" cap="none" spc="0" normalizeH="0" baseline="0" noProof="0">
                  <a:ln>
                    <a:noFill/>
                  </a:ln>
                  <a:solidFill>
                    <a:prstClr val="black"/>
                  </a:solidFill>
                  <a:effectLst/>
                  <a:uLnTx/>
                  <a:uFillTx/>
                  <a:latin typeface="Calibri" panose="020F0502020204030204"/>
                  <a:ea typeface="+mn-ea"/>
                  <a:cs typeface="+mn-cs"/>
                </a:rPr>
                <a:t>8-bit</a:t>
              </a:r>
              <a:endParaRPr kumimoji="0" lang="en-KR" sz="20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2" descr="Filter Icons - Download Free Vector Icons | Noun Project">
              <a:extLst>
                <a:ext uri="{FF2B5EF4-FFF2-40B4-BE49-F238E27FC236}">
                  <a16:creationId xmlns:a16="http://schemas.microsoft.com/office/drawing/2014/main" id="{773A4EEB-F11D-FD13-A2AB-A4959D951B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4579" y="2839897"/>
              <a:ext cx="1394121" cy="1048221"/>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AE69FA84-B10B-6397-57E4-BA5888649458}"/>
                </a:ext>
              </a:extLst>
            </p:cNvPr>
            <p:cNvSpPr/>
            <p:nvPr/>
          </p:nvSpPr>
          <p:spPr>
            <a:xfrm>
              <a:off x="1452160" y="3123676"/>
              <a:ext cx="306909" cy="345177"/>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X</a:t>
              </a:r>
            </a:p>
          </p:txBody>
        </p:sp>
        <p:cxnSp>
          <p:nvCxnSpPr>
            <p:cNvPr id="67" name="Curved Connector 66">
              <a:extLst>
                <a:ext uri="{FF2B5EF4-FFF2-40B4-BE49-F238E27FC236}">
                  <a16:creationId xmlns:a16="http://schemas.microsoft.com/office/drawing/2014/main" id="{A06A891D-B179-66BE-68AB-6E8B7775D109}"/>
                </a:ext>
              </a:extLst>
            </p:cNvPr>
            <p:cNvCxnSpPr>
              <a:cxnSpLocks/>
            </p:cNvCxnSpPr>
            <p:nvPr/>
          </p:nvCxnSpPr>
          <p:spPr>
            <a:xfrm flipV="1">
              <a:off x="4066365" y="3317577"/>
              <a:ext cx="655201" cy="10979"/>
            </a:xfrm>
            <a:prstGeom prst="curvedConnector3">
              <a:avLst>
                <a:gd name="adj1" fmla="val 50000"/>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8E4F9ED-D316-58DC-0D11-0B470CADDC52}"/>
                </a:ext>
              </a:extLst>
            </p:cNvPr>
            <p:cNvSpPr txBox="1"/>
            <p:nvPr/>
          </p:nvSpPr>
          <p:spPr>
            <a:xfrm>
              <a:off x="2652522" y="2370225"/>
              <a:ext cx="17589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0" i="1" u="none" strike="noStrike" kern="1200" cap="none" spc="0" normalizeH="0" baseline="0" noProof="0" dirty="0">
                  <a:ln>
                    <a:noFill/>
                  </a:ln>
                  <a:solidFill>
                    <a:prstClr val="black"/>
                  </a:solidFill>
                  <a:effectLst/>
                  <a:uLnTx/>
                  <a:uFillTx/>
                  <a:latin typeface="Calibri" panose="020F0502020204030204"/>
                  <a:ea typeface="+mn-ea"/>
                  <a:cs typeface="+mn-cs"/>
                </a:rPr>
                <a:t>Large flows?</a:t>
              </a:r>
            </a:p>
          </p:txBody>
        </p:sp>
        <p:cxnSp>
          <p:nvCxnSpPr>
            <p:cNvPr id="17" name="Curved Connector 16">
              <a:extLst>
                <a:ext uri="{FF2B5EF4-FFF2-40B4-BE49-F238E27FC236}">
                  <a16:creationId xmlns:a16="http://schemas.microsoft.com/office/drawing/2014/main" id="{53F71BF6-93FA-6796-6F63-602BDF865CD1}"/>
                </a:ext>
              </a:extLst>
            </p:cNvPr>
            <p:cNvCxnSpPr>
              <a:cxnSpLocks/>
            </p:cNvCxnSpPr>
            <p:nvPr/>
          </p:nvCxnSpPr>
          <p:spPr>
            <a:xfrm flipV="1">
              <a:off x="2128481" y="3317577"/>
              <a:ext cx="655201" cy="10979"/>
            </a:xfrm>
            <a:prstGeom prst="curvedConnector3">
              <a:avLst>
                <a:gd name="adj1" fmla="val 50000"/>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D71295D-69DC-8B17-4770-7A6E92F56FC2}"/>
                </a:ext>
              </a:extLst>
            </p:cNvPr>
            <p:cNvSpPr txBox="1"/>
            <p:nvPr/>
          </p:nvSpPr>
          <p:spPr>
            <a:xfrm>
              <a:off x="5687339" y="4375331"/>
              <a:ext cx="169963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0" i="1" u="none" strike="noStrike" kern="1200" cap="none" spc="0" normalizeH="0" baseline="0" noProof="0" dirty="0">
                  <a:ln>
                    <a:noFill/>
                  </a:ln>
                  <a:solidFill>
                    <a:prstClr val="black"/>
                  </a:solidFill>
                  <a:effectLst/>
                  <a:uLnTx/>
                  <a:uFillTx/>
                  <a:latin typeface="Calibri" panose="020F0502020204030204"/>
                  <a:ea typeface="+mn-ea"/>
                  <a:cs typeface="+mn-cs"/>
                </a:rPr>
                <a:t>Small flows!</a:t>
              </a:r>
            </a:p>
          </p:txBody>
        </p:sp>
        <p:sp>
          <p:nvSpPr>
            <p:cNvPr id="19" name="Freeform 18">
              <a:extLst>
                <a:ext uri="{FF2B5EF4-FFF2-40B4-BE49-F238E27FC236}">
                  <a16:creationId xmlns:a16="http://schemas.microsoft.com/office/drawing/2014/main" id="{9053BA41-4AFD-1F44-59BA-F093228D16E3}"/>
                </a:ext>
              </a:extLst>
            </p:cNvPr>
            <p:cNvSpPr/>
            <p:nvPr/>
          </p:nvSpPr>
          <p:spPr>
            <a:xfrm>
              <a:off x="3505200" y="3906982"/>
              <a:ext cx="5514109" cy="443345"/>
            </a:xfrm>
            <a:custGeom>
              <a:avLst/>
              <a:gdLst>
                <a:gd name="connsiteX0" fmla="*/ 0 w 5514109"/>
                <a:gd name="connsiteY0" fmla="*/ 0 h 443345"/>
                <a:gd name="connsiteX1" fmla="*/ 0 w 5514109"/>
                <a:gd name="connsiteY1" fmla="*/ 443345 h 443345"/>
                <a:gd name="connsiteX2" fmla="*/ 5514109 w 5514109"/>
                <a:gd name="connsiteY2" fmla="*/ 443345 h 443345"/>
                <a:gd name="connsiteX3" fmla="*/ 5514109 w 5514109"/>
                <a:gd name="connsiteY3" fmla="*/ 83127 h 443345"/>
              </a:gdLst>
              <a:ahLst/>
              <a:cxnLst>
                <a:cxn ang="0">
                  <a:pos x="connsiteX0" y="connsiteY0"/>
                </a:cxn>
                <a:cxn ang="0">
                  <a:pos x="connsiteX1" y="connsiteY1"/>
                </a:cxn>
                <a:cxn ang="0">
                  <a:pos x="connsiteX2" y="connsiteY2"/>
                </a:cxn>
                <a:cxn ang="0">
                  <a:pos x="connsiteX3" y="connsiteY3"/>
                </a:cxn>
              </a:cxnLst>
              <a:rect l="l" t="t" r="r" b="b"/>
              <a:pathLst>
                <a:path w="5514109" h="443345">
                  <a:moveTo>
                    <a:pt x="0" y="0"/>
                  </a:moveTo>
                  <a:lnTo>
                    <a:pt x="0" y="443345"/>
                  </a:lnTo>
                  <a:lnTo>
                    <a:pt x="5514109" y="443345"/>
                  </a:lnTo>
                  <a:lnTo>
                    <a:pt x="5514109" y="83127"/>
                  </a:lnTo>
                </a:path>
              </a:pathLst>
            </a:custGeom>
            <a:ln w="57150">
              <a:headEnd type="none" w="med" len="med"/>
              <a:tailEnd type="arrow" w="med" len="med"/>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K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7C3ED6EB-19AC-40DE-AFD5-6EA4DBED6815}"/>
              </a:ext>
            </a:extLst>
          </p:cNvPr>
          <p:cNvSpPr txBox="1"/>
          <p:nvPr/>
        </p:nvSpPr>
        <p:spPr>
          <a:xfrm>
            <a:off x="4186129" y="2929224"/>
            <a:ext cx="344966" cy="461665"/>
          </a:xfrm>
          <a:prstGeom prst="rect">
            <a:avLst/>
          </a:prstGeom>
          <a:noFill/>
        </p:spPr>
        <p:txBody>
          <a:bodyPr wrap="none" rtlCol="0">
            <a:spAutoFit/>
          </a:bodyPr>
          <a:lstStyle/>
          <a:p>
            <a:r>
              <a:rPr lang="en-US" sz="2400" b="1" dirty="0"/>
              <a:t>Y</a:t>
            </a:r>
            <a:endParaRPr lang="en-SG" sz="2400" b="1" dirty="0"/>
          </a:p>
        </p:txBody>
      </p:sp>
      <p:sp>
        <p:nvSpPr>
          <p:cNvPr id="32" name="TextBox 31">
            <a:extLst>
              <a:ext uri="{FF2B5EF4-FFF2-40B4-BE49-F238E27FC236}">
                <a16:creationId xmlns:a16="http://schemas.microsoft.com/office/drawing/2014/main" id="{CB18CBCB-C416-4FA8-96B3-9EE26C1FDA3C}"/>
              </a:ext>
            </a:extLst>
          </p:cNvPr>
          <p:cNvSpPr txBox="1"/>
          <p:nvPr/>
        </p:nvSpPr>
        <p:spPr>
          <a:xfrm>
            <a:off x="3531993" y="3878110"/>
            <a:ext cx="386644" cy="461665"/>
          </a:xfrm>
          <a:prstGeom prst="rect">
            <a:avLst/>
          </a:prstGeom>
          <a:noFill/>
        </p:spPr>
        <p:txBody>
          <a:bodyPr wrap="none" rtlCol="0">
            <a:spAutoFit/>
          </a:bodyPr>
          <a:lstStyle/>
          <a:p>
            <a:r>
              <a:rPr lang="en-US" sz="2400" b="1" dirty="0"/>
              <a:t>N</a:t>
            </a:r>
            <a:endParaRPr lang="en-SG" sz="2400" b="1" dirty="0"/>
          </a:p>
        </p:txBody>
      </p:sp>
    </p:spTree>
    <p:extLst>
      <p:ext uri="{BB962C8B-B14F-4D97-AF65-F5344CB8AC3E}">
        <p14:creationId xmlns:p14="http://schemas.microsoft.com/office/powerpoint/2010/main" val="136603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5" grpId="0"/>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9158C7-57DD-4663-1D9A-87236FB13FDF}"/>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rgbClr val="0070C0"/>
                </a:solidFill>
                <a:effectLst/>
                <a:uLnTx/>
                <a:uFillTx/>
                <a:latin typeface="Calibri Light" panose="020F0302020204030204"/>
                <a:ea typeface="+mj-ea"/>
                <a:cs typeface="+mj-cs"/>
              </a:rPr>
              <a:t>FCM</a:t>
            </a:r>
            <a:r>
              <a:rPr kumimoji="0" lang="en-US" sz="4400" b="0" i="1" u="none" strike="noStrike" kern="1200" cap="none" spc="0" normalizeH="0" baseline="0" noProof="0" dirty="0">
                <a:ln>
                  <a:noFill/>
                </a:ln>
                <a:solidFill>
                  <a:srgbClr val="0070C0"/>
                </a:solidFill>
                <a:effectLst/>
                <a:uLnTx/>
                <a:uFillTx/>
                <a:latin typeface="Calibri Light" panose="020F0302020204030204"/>
                <a:ea typeface="+mj-ea"/>
                <a:cs typeface="+mj-cs"/>
              </a:rPr>
              <a:t> Data Plane – Data Structure</a:t>
            </a:r>
          </a:p>
        </p:txBody>
      </p:sp>
      <p:sp>
        <p:nvSpPr>
          <p:cNvPr id="22" name="Rectangle 21">
            <a:extLst>
              <a:ext uri="{FF2B5EF4-FFF2-40B4-BE49-F238E27FC236}">
                <a16:creationId xmlns:a16="http://schemas.microsoft.com/office/drawing/2014/main" id="{BA3DB4BB-2C0A-7740-954F-E175B55BE960}"/>
              </a:ext>
            </a:extLst>
          </p:cNvPr>
          <p:cNvSpPr/>
          <p:nvPr/>
        </p:nvSpPr>
        <p:spPr>
          <a:xfrm>
            <a:off x="1759632" y="2712923"/>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D237122A-4A90-9A18-22BF-5BC693943700}"/>
              </a:ext>
            </a:extLst>
          </p:cNvPr>
          <p:cNvSpPr/>
          <p:nvPr/>
        </p:nvSpPr>
        <p:spPr>
          <a:xfrm>
            <a:off x="1759632" y="3483542"/>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Rectangle 23">
            <a:extLst>
              <a:ext uri="{FF2B5EF4-FFF2-40B4-BE49-F238E27FC236}">
                <a16:creationId xmlns:a16="http://schemas.microsoft.com/office/drawing/2014/main" id="{FC6DCE69-21BB-E4D6-FEC7-AE2D1543A15C}"/>
              </a:ext>
            </a:extLst>
          </p:cNvPr>
          <p:cNvSpPr/>
          <p:nvPr/>
        </p:nvSpPr>
        <p:spPr>
          <a:xfrm>
            <a:off x="1759632" y="4250309"/>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Rectangle 24">
            <a:extLst>
              <a:ext uri="{FF2B5EF4-FFF2-40B4-BE49-F238E27FC236}">
                <a16:creationId xmlns:a16="http://schemas.microsoft.com/office/drawing/2014/main" id="{41F8AAD1-5CC4-68F2-8F13-40090FFD8B6A}"/>
              </a:ext>
            </a:extLst>
          </p:cNvPr>
          <p:cNvSpPr/>
          <p:nvPr/>
        </p:nvSpPr>
        <p:spPr>
          <a:xfrm>
            <a:off x="1759632" y="498235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427065D3-CFCC-47BC-17A4-D001C6B6D59A}"/>
              </a:ext>
            </a:extLst>
          </p:cNvPr>
          <p:cNvSpPr/>
          <p:nvPr/>
        </p:nvSpPr>
        <p:spPr>
          <a:xfrm>
            <a:off x="3408918" y="2979015"/>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CBEE7B72-ACDF-B243-1CFB-8FBB8D8A402B}"/>
              </a:ext>
            </a:extLst>
          </p:cNvPr>
          <p:cNvSpPr/>
          <p:nvPr/>
        </p:nvSpPr>
        <p:spPr>
          <a:xfrm>
            <a:off x="3408918" y="451640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14851ADA-8A08-F959-94A9-337FD89295F7}"/>
              </a:ext>
            </a:extLst>
          </p:cNvPr>
          <p:cNvSpPr/>
          <p:nvPr/>
        </p:nvSpPr>
        <p:spPr>
          <a:xfrm>
            <a:off x="4880386" y="3658236"/>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29" name="Straight Arrow Connector 28">
            <a:extLst>
              <a:ext uri="{FF2B5EF4-FFF2-40B4-BE49-F238E27FC236}">
                <a16:creationId xmlns:a16="http://schemas.microsoft.com/office/drawing/2014/main" id="{83B0EA7A-A41C-1119-8112-DA57D4D3962B}"/>
              </a:ext>
            </a:extLst>
          </p:cNvPr>
          <p:cNvCxnSpPr>
            <a:stCxn id="22" idx="3"/>
            <a:endCxn id="26" idx="1"/>
          </p:cNvCxnSpPr>
          <p:nvPr/>
        </p:nvCxnSpPr>
        <p:spPr>
          <a:xfrm>
            <a:off x="2257159" y="2979015"/>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4EEF43-FB97-859F-1CF8-0A0790D10A42}"/>
              </a:ext>
            </a:extLst>
          </p:cNvPr>
          <p:cNvCxnSpPr>
            <a:cxnSpLocks/>
            <a:stCxn id="23" idx="3"/>
            <a:endCxn id="26" idx="1"/>
          </p:cNvCxnSpPr>
          <p:nvPr/>
        </p:nvCxnSpPr>
        <p:spPr>
          <a:xfrm flipV="1">
            <a:off x="2257159" y="3245107"/>
            <a:ext cx="1151759" cy="5045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1C883F7-1C34-97EF-E0B2-1EC6AA10C424}"/>
              </a:ext>
            </a:extLst>
          </p:cNvPr>
          <p:cNvCxnSpPr>
            <a:cxnSpLocks/>
            <a:stCxn id="24" idx="3"/>
            <a:endCxn id="27" idx="1"/>
          </p:cNvCxnSpPr>
          <p:nvPr/>
        </p:nvCxnSpPr>
        <p:spPr>
          <a:xfrm>
            <a:off x="2257159" y="4516401"/>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EF45783-7D13-4A3D-A815-46BD03503025}"/>
              </a:ext>
            </a:extLst>
          </p:cNvPr>
          <p:cNvCxnSpPr>
            <a:cxnSpLocks/>
            <a:stCxn id="25" idx="3"/>
            <a:endCxn id="27" idx="1"/>
          </p:cNvCxnSpPr>
          <p:nvPr/>
        </p:nvCxnSpPr>
        <p:spPr>
          <a:xfrm flipV="1">
            <a:off x="2257159" y="4782492"/>
            <a:ext cx="1151759" cy="465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A4A2C44-EDF5-899F-7B9F-1088AA4EC812}"/>
              </a:ext>
            </a:extLst>
          </p:cNvPr>
          <p:cNvCxnSpPr>
            <a:cxnSpLocks/>
            <a:stCxn id="27" idx="3"/>
            <a:endCxn id="28" idx="1"/>
          </p:cNvCxnSpPr>
          <p:nvPr/>
        </p:nvCxnSpPr>
        <p:spPr>
          <a:xfrm flipV="1">
            <a:off x="3906444" y="3924328"/>
            <a:ext cx="973942" cy="858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0A704F8-F587-949D-1040-D1228280F624}"/>
              </a:ext>
            </a:extLst>
          </p:cNvPr>
          <p:cNvCxnSpPr>
            <a:cxnSpLocks/>
            <a:stCxn id="26" idx="3"/>
            <a:endCxn id="28" idx="1"/>
          </p:cNvCxnSpPr>
          <p:nvPr/>
        </p:nvCxnSpPr>
        <p:spPr>
          <a:xfrm>
            <a:off x="3906444" y="3245107"/>
            <a:ext cx="973942" cy="6792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7ECD666B-995C-C8A7-C10C-336D36A4C531}"/>
              </a:ext>
            </a:extLst>
          </p:cNvPr>
          <p:cNvSpPr/>
          <p:nvPr/>
        </p:nvSpPr>
        <p:spPr>
          <a:xfrm>
            <a:off x="392149" y="1137168"/>
            <a:ext cx="10778269" cy="1384995"/>
          </a:xfrm>
          <a:prstGeom prst="rect">
            <a:avLst/>
          </a:prstGeom>
        </p:spPr>
        <p:txBody>
          <a:bodyPr wrap="square">
            <a:spAutoFit/>
          </a:bodyPr>
          <a:lstStyle/>
          <a:p>
            <a:pPr marL="457200" lvl="0" indent="-457200">
              <a:buFont typeface="Arial" panose="020B0604020202020204" pitchFamily="34" charset="0"/>
              <a:buChar char="•"/>
              <a:defRPr/>
            </a:pPr>
            <a:r>
              <a:rPr lang="en-US" sz="2800" i="1" dirty="0">
                <a:solidFill>
                  <a:prstClr val="black"/>
                </a:solidFill>
              </a:rPr>
              <a:t>FCM – Feed-Forward Count Min Sketch </a:t>
            </a:r>
          </a:p>
          <a:p>
            <a:pPr marL="457200" lvl="0" indent="-457200">
              <a:buFont typeface="Arial" panose="020B0604020202020204" pitchFamily="34" charset="0"/>
              <a:buChar char="•"/>
              <a:defRPr/>
            </a:pPr>
            <a:r>
              <a:rPr lang="en-US" sz="2800" i="1" dirty="0">
                <a:solidFill>
                  <a:prstClr val="black"/>
                </a:solidFill>
              </a:rPr>
              <a:t>A </a:t>
            </a:r>
            <a:r>
              <a:rPr lang="en-US" sz="2800" b="1" i="1" dirty="0">
                <a:solidFill>
                  <a:srgbClr val="ED7D31"/>
                </a:solidFill>
              </a:rPr>
              <a:t>tree-based</a:t>
            </a:r>
            <a:r>
              <a:rPr lang="en-US" sz="2800" i="1" dirty="0">
                <a:solidFill>
                  <a:prstClr val="black"/>
                </a:solidFill>
              </a:rPr>
              <a:t> data-structure that easily fits to the </a:t>
            </a:r>
            <a:r>
              <a:rPr lang="en-US" sz="2800" b="1" i="1" dirty="0">
                <a:solidFill>
                  <a:srgbClr val="ED7D31"/>
                </a:solidFill>
              </a:rPr>
              <a:t>pipeline switching architecture</a:t>
            </a:r>
            <a:endParaRPr lang="en-US" sz="2800" b="1" i="1" dirty="0">
              <a:solidFill>
                <a:prstClr val="black"/>
              </a:solidFill>
            </a:endParaRPr>
          </a:p>
        </p:txBody>
      </p:sp>
      <p:sp>
        <p:nvSpPr>
          <p:cNvPr id="6" name="Oval Callout 5">
            <a:extLst>
              <a:ext uri="{FF2B5EF4-FFF2-40B4-BE49-F238E27FC236}">
                <a16:creationId xmlns:a16="http://schemas.microsoft.com/office/drawing/2014/main" id="{5F5F2101-9CA5-0495-AC0D-B0DD1184FE74}"/>
              </a:ext>
            </a:extLst>
          </p:cNvPr>
          <p:cNvSpPr/>
          <p:nvPr/>
        </p:nvSpPr>
        <p:spPr>
          <a:xfrm>
            <a:off x="4002345" y="4538638"/>
            <a:ext cx="2431140" cy="975897"/>
          </a:xfrm>
          <a:prstGeom prst="wedgeEllipseCallout">
            <a:avLst>
              <a:gd name="adj1" fmla="val -1627"/>
              <a:gd name="adj2" fmla="val -78840"/>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Large-size </a:t>
            </a:r>
            <a:b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(e.g., </a:t>
            </a:r>
            <a:r>
              <a:rPr kumimoji="0" lang="en-US" altLang="ko-KR" sz="18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rPr>
              <a:t>16/</a:t>
            </a: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32bit) –</a:t>
            </a:r>
            <a:r>
              <a:rPr kumimoji="0" lang="en-KR" sz="18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KR" sz="1800" b="1" i="1" u="none" strike="noStrike" kern="1200" cap="none" spc="0" normalizeH="0" baseline="0" noProof="0" dirty="0">
                <a:ln>
                  <a:noFill/>
                </a:ln>
                <a:solidFill>
                  <a:srgbClr val="FF0000"/>
                </a:solidFill>
                <a:effectLst/>
                <a:uLnTx/>
                <a:uFillTx/>
                <a:latin typeface="Calibri" panose="020F0502020204030204"/>
                <a:ea typeface="+mn-ea"/>
                <a:cs typeface="+mn-cs"/>
              </a:rPr>
              <a:t>Few</a:t>
            </a:r>
          </a:p>
        </p:txBody>
      </p:sp>
      <p:sp>
        <p:nvSpPr>
          <p:cNvPr id="7" name="Oval Callout 6">
            <a:extLst>
              <a:ext uri="{FF2B5EF4-FFF2-40B4-BE49-F238E27FC236}">
                <a16:creationId xmlns:a16="http://schemas.microsoft.com/office/drawing/2014/main" id="{2FC6BD20-4945-ADF3-CA12-C600DEEE55D8}"/>
              </a:ext>
            </a:extLst>
          </p:cNvPr>
          <p:cNvSpPr/>
          <p:nvPr/>
        </p:nvSpPr>
        <p:spPr>
          <a:xfrm>
            <a:off x="715834" y="5841285"/>
            <a:ext cx="2423151" cy="634629"/>
          </a:xfrm>
          <a:prstGeom prst="wedgeEllipseCallout">
            <a:avLst>
              <a:gd name="adj1" fmla="val 11689"/>
              <a:gd name="adj2" fmla="val -87913"/>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Small-size (e.g., </a:t>
            </a:r>
            <a:r>
              <a:rPr kumimoji="0" lang="en-US" altLang="ko-KR" sz="180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mn-cs"/>
              </a:rPr>
              <a:t>4/</a:t>
            </a: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8bit) - </a:t>
            </a:r>
            <a:r>
              <a:rPr kumimoji="0" lang="en-KR" sz="1800" b="1" i="1" u="none" strike="noStrike" kern="1200" cap="none" spc="0" normalizeH="0" baseline="0" noProof="0" dirty="0">
                <a:ln>
                  <a:noFill/>
                </a:ln>
                <a:solidFill>
                  <a:srgbClr val="FF0000"/>
                </a:solidFill>
                <a:effectLst/>
                <a:uLnTx/>
                <a:uFillTx/>
                <a:latin typeface="Calibri" panose="020F0502020204030204"/>
                <a:ea typeface="+mn-ea"/>
                <a:cs typeface="+mn-cs"/>
              </a:rPr>
              <a:t>Many</a:t>
            </a:r>
          </a:p>
        </p:txBody>
      </p:sp>
      <p:pic>
        <p:nvPicPr>
          <p:cNvPr id="9" name="Picture 2" descr="Man Has Ideapointing Finger Light Bulbbusiness Stock Illustration  1435599608 | Shutterstock">
            <a:extLst>
              <a:ext uri="{FF2B5EF4-FFF2-40B4-BE49-F238E27FC236}">
                <a16:creationId xmlns:a16="http://schemas.microsoft.com/office/drawing/2014/main" id="{901C316A-3D4F-3B1C-3038-6ABE46A12A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24" t="8475" r="19399" b="24460"/>
          <a:stretch/>
        </p:blipFill>
        <p:spPr bwMode="auto">
          <a:xfrm>
            <a:off x="6433486" y="5267819"/>
            <a:ext cx="1151759" cy="1208095"/>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a:extLst>
              <a:ext uri="{FF2B5EF4-FFF2-40B4-BE49-F238E27FC236}">
                <a16:creationId xmlns:a16="http://schemas.microsoft.com/office/drawing/2014/main" id="{8B8A5C16-5885-42B9-31BD-6839316A07BC}"/>
              </a:ext>
            </a:extLst>
          </p:cNvPr>
          <p:cNvSpPr/>
          <p:nvPr/>
        </p:nvSpPr>
        <p:spPr>
          <a:xfrm>
            <a:off x="7585245" y="3531595"/>
            <a:ext cx="4031223" cy="201408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800" b="1" i="0" u="none" strike="noStrike" kern="1200" cap="none" spc="0" normalizeH="0" baseline="0" noProof="0" dirty="0">
                <a:ln>
                  <a:noFill/>
                </a:ln>
                <a:solidFill>
                  <a:prstClr val="black"/>
                </a:solidFill>
                <a:effectLst/>
                <a:uLnTx/>
                <a:uFillTx/>
                <a:latin typeface="Calibri" panose="020F0502020204030204"/>
                <a:ea typeface="+mn-ea"/>
                <a:cs typeface="+mn-cs"/>
              </a:rPr>
              <a:t>Key idea:</a:t>
            </a:r>
            <a:br>
              <a:rPr kumimoji="0" lang="en-SG" sz="2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SG" sz="2800" b="0" i="0" u="none" strike="noStrike" kern="1200" cap="none" spc="0" normalizeH="0" baseline="0" noProof="0" dirty="0">
                <a:ln>
                  <a:noFill/>
                </a:ln>
                <a:solidFill>
                  <a:prstClr val="black"/>
                </a:solidFill>
                <a:effectLst/>
                <a:uLnTx/>
                <a:uFillTx/>
                <a:latin typeface="Calibri" panose="020F0502020204030204"/>
                <a:ea typeface="+mn-ea"/>
                <a:cs typeface="+mn-cs"/>
              </a:rPr>
              <a:t>Isolate </a:t>
            </a:r>
            <a:r>
              <a:rPr kumimoji="0" lang="en-SG" sz="2800" b="0" i="1" u="none" strike="noStrike" kern="1200" cap="none" spc="0" normalizeH="0" baseline="0" noProof="0" dirty="0">
                <a:ln>
                  <a:noFill/>
                </a:ln>
                <a:solidFill>
                  <a:prstClr val="black"/>
                </a:solidFill>
                <a:effectLst/>
                <a:uLnTx/>
                <a:uFillTx/>
                <a:latin typeface="Calibri" panose="020F0502020204030204"/>
                <a:ea typeface="+mn-ea"/>
                <a:cs typeface="+mn-cs"/>
              </a:rPr>
              <a:t>small flows</a:t>
            </a:r>
            <a:r>
              <a:rPr kumimoji="0" lang="en-SG" sz="2800" b="0" i="0" u="none" strike="noStrike" kern="1200" cap="none" spc="0" normalizeH="0" baseline="0" noProof="0" dirty="0">
                <a:ln>
                  <a:noFill/>
                </a:ln>
                <a:solidFill>
                  <a:prstClr val="black"/>
                </a:solidFill>
                <a:effectLst/>
                <a:uLnTx/>
                <a:uFillTx/>
                <a:latin typeface="Calibri" panose="020F0502020204030204"/>
                <a:ea typeface="+mn-ea"/>
                <a:cs typeface="+mn-cs"/>
              </a:rPr>
              <a:t> to only </a:t>
            </a:r>
            <a:r>
              <a:rPr kumimoji="0" lang="en-SG" sz="2800" b="0" i="1" u="none" strike="noStrike" kern="1200" cap="none" spc="0" normalizeH="0" baseline="0" noProof="0" dirty="0">
                <a:ln>
                  <a:noFill/>
                </a:ln>
                <a:solidFill>
                  <a:prstClr val="black"/>
                </a:solidFill>
                <a:effectLst/>
                <a:uLnTx/>
                <a:uFillTx/>
                <a:latin typeface="Calibri" panose="020F0502020204030204"/>
                <a:ea typeface="+mn-ea"/>
                <a:cs typeface="+mn-cs"/>
              </a:rPr>
              <a:t>small-size counters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800" b="0" i="0" u="none" strike="noStrike" kern="1200" cap="none" spc="0" normalizeH="0" baseline="0" noProof="0" dirty="0">
                <a:ln>
                  <a:noFill/>
                </a:ln>
                <a:solidFill>
                  <a:prstClr val="black"/>
                </a:solidFill>
                <a:effectLst/>
                <a:uLnTx/>
                <a:uFillTx/>
                <a:latin typeface="Calibri" panose="020F0502020204030204"/>
                <a:ea typeface="+mn-ea"/>
                <a:cs typeface="+mn-cs"/>
              </a:rPr>
              <a:t>in the </a:t>
            </a:r>
            <a:r>
              <a:rPr kumimoji="0" lang="en-SG" sz="2800" b="0" i="1" u="none" strike="noStrike" kern="1200" cap="none" spc="0" normalizeH="0" baseline="0" noProof="0" dirty="0">
                <a:ln>
                  <a:noFill/>
                </a:ln>
                <a:solidFill>
                  <a:prstClr val="black"/>
                </a:solidFill>
                <a:effectLst/>
                <a:uLnTx/>
                <a:uFillTx/>
                <a:latin typeface="Calibri" panose="020F0502020204030204"/>
                <a:ea typeface="+mn-ea"/>
                <a:cs typeface="+mn-cs"/>
              </a:rPr>
              <a:t>early stage</a:t>
            </a:r>
          </a:p>
        </p:txBody>
      </p:sp>
      <p:sp>
        <p:nvSpPr>
          <p:cNvPr id="2" name="Right Arrow 174">
            <a:extLst>
              <a:ext uri="{FF2B5EF4-FFF2-40B4-BE49-F238E27FC236}">
                <a16:creationId xmlns:a16="http://schemas.microsoft.com/office/drawing/2014/main" id="{17AF8B9D-550D-8D53-7C98-82AB6B28653D}"/>
              </a:ext>
            </a:extLst>
          </p:cNvPr>
          <p:cNvSpPr/>
          <p:nvPr/>
        </p:nvSpPr>
        <p:spPr>
          <a:xfrm>
            <a:off x="801406" y="3936271"/>
            <a:ext cx="400179" cy="40762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BE794FF-7073-389B-D731-D2A2BC21D98C}"/>
              </a:ext>
            </a:extLst>
          </p:cNvPr>
          <p:cNvSpPr txBox="1"/>
          <p:nvPr/>
        </p:nvSpPr>
        <p:spPr>
          <a:xfrm>
            <a:off x="685405" y="3530209"/>
            <a:ext cx="5762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pkts</a:t>
            </a:r>
          </a:p>
        </p:txBody>
      </p:sp>
    </p:spTree>
    <p:extLst>
      <p:ext uri="{BB962C8B-B14F-4D97-AF65-F5344CB8AC3E}">
        <p14:creationId xmlns:p14="http://schemas.microsoft.com/office/powerpoint/2010/main" val="244003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par>
                                <p:cTn id="32" presetID="10" presetClass="entr" presetSubtype="0"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par>
                                <p:cTn id="35" presetID="10"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par>
                                <p:cTn id="38" presetID="10" presetClass="entr" presetSubtype="0" fill="hold"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par>
                                <p:cTn id="41" presetID="10" presetClass="entr" presetSubtype="0" fill="hold"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par>
                                <p:cTn id="44" presetID="10" presetClass="entr" presetSubtype="0" fill="hold"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fade">
                                      <p:cBhvr>
                                        <p:cTn id="46" dur="500"/>
                                        <p:tgtEl>
                                          <p:spTgt spid="33"/>
                                        </p:tgtEl>
                                      </p:cBhvr>
                                    </p:animEffect>
                                  </p:childTnLst>
                                </p:cTn>
                              </p:par>
                              <p:par>
                                <p:cTn id="47" presetID="10" presetClass="entr" presetSubtype="0"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500"/>
                                        <p:tgtEl>
                                          <p:spTgt spid="34"/>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fade">
                                      <p:cBhvr>
                                        <p:cTn id="55" dur="500"/>
                                        <p:tgtEl>
                                          <p:spTgt spid="7"/>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fade">
                                      <p:cBhvr>
                                        <p:cTn id="58" dur="500"/>
                                        <p:tgtEl>
                                          <p:spTgt spid="2"/>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fade">
                                      <p:cBhvr>
                                        <p:cTn id="6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P spid="6" grpId="0" animBg="1"/>
      <p:bldP spid="7" grpId="0" animBg="1"/>
      <p:bldP spid="10" grpId="0" animBg="1"/>
      <p:bldP spid="2" grpId="0" animBg="1"/>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9158C7-57DD-4663-1D9A-87236FB13FDF}"/>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rgbClr val="0070C0"/>
                </a:solidFill>
                <a:effectLst/>
                <a:uLnTx/>
                <a:uFillTx/>
                <a:latin typeface="Calibri Light" panose="020F0302020204030204"/>
                <a:ea typeface="+mj-ea"/>
                <a:cs typeface="+mj-cs"/>
              </a:rPr>
              <a:t>FCM</a:t>
            </a:r>
            <a:r>
              <a:rPr kumimoji="0" lang="en-US" sz="4400" b="0" i="1" u="none" strike="noStrike" kern="1200" cap="none" spc="0" normalizeH="0" baseline="0" noProof="0" dirty="0">
                <a:ln>
                  <a:noFill/>
                </a:ln>
                <a:solidFill>
                  <a:srgbClr val="0070C0"/>
                </a:solidFill>
                <a:effectLst/>
                <a:uLnTx/>
                <a:uFillTx/>
                <a:latin typeface="Calibri Light" panose="020F0302020204030204"/>
                <a:ea typeface="+mj-ea"/>
                <a:cs typeface="+mj-cs"/>
              </a:rPr>
              <a:t> Data Plane – Data Structure</a:t>
            </a:r>
          </a:p>
        </p:txBody>
      </p:sp>
      <p:sp>
        <p:nvSpPr>
          <p:cNvPr id="22" name="Rectangle 21">
            <a:extLst>
              <a:ext uri="{FF2B5EF4-FFF2-40B4-BE49-F238E27FC236}">
                <a16:creationId xmlns:a16="http://schemas.microsoft.com/office/drawing/2014/main" id="{BA3DB4BB-2C0A-7740-954F-E175B55BE960}"/>
              </a:ext>
            </a:extLst>
          </p:cNvPr>
          <p:cNvSpPr/>
          <p:nvPr/>
        </p:nvSpPr>
        <p:spPr>
          <a:xfrm>
            <a:off x="1759632" y="2712923"/>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D237122A-4A90-9A18-22BF-5BC693943700}"/>
              </a:ext>
            </a:extLst>
          </p:cNvPr>
          <p:cNvSpPr/>
          <p:nvPr/>
        </p:nvSpPr>
        <p:spPr>
          <a:xfrm>
            <a:off x="1759632" y="3483542"/>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4" name="Rectangle 23">
            <a:extLst>
              <a:ext uri="{FF2B5EF4-FFF2-40B4-BE49-F238E27FC236}">
                <a16:creationId xmlns:a16="http://schemas.microsoft.com/office/drawing/2014/main" id="{FC6DCE69-21BB-E4D6-FEC7-AE2D1543A15C}"/>
              </a:ext>
            </a:extLst>
          </p:cNvPr>
          <p:cNvSpPr/>
          <p:nvPr/>
        </p:nvSpPr>
        <p:spPr>
          <a:xfrm>
            <a:off x="1759632" y="4250309"/>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5" name="Rectangle 24">
            <a:extLst>
              <a:ext uri="{FF2B5EF4-FFF2-40B4-BE49-F238E27FC236}">
                <a16:creationId xmlns:a16="http://schemas.microsoft.com/office/drawing/2014/main" id="{41F8AAD1-5CC4-68F2-8F13-40090FFD8B6A}"/>
              </a:ext>
            </a:extLst>
          </p:cNvPr>
          <p:cNvSpPr/>
          <p:nvPr/>
        </p:nvSpPr>
        <p:spPr>
          <a:xfrm>
            <a:off x="1759632" y="498235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6" name="Rectangle 25">
            <a:extLst>
              <a:ext uri="{FF2B5EF4-FFF2-40B4-BE49-F238E27FC236}">
                <a16:creationId xmlns:a16="http://schemas.microsoft.com/office/drawing/2014/main" id="{427065D3-CFCC-47BC-17A4-D001C6B6D59A}"/>
              </a:ext>
            </a:extLst>
          </p:cNvPr>
          <p:cNvSpPr/>
          <p:nvPr/>
        </p:nvSpPr>
        <p:spPr>
          <a:xfrm>
            <a:off x="3408918" y="2979015"/>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7" name="Rectangle 26">
            <a:extLst>
              <a:ext uri="{FF2B5EF4-FFF2-40B4-BE49-F238E27FC236}">
                <a16:creationId xmlns:a16="http://schemas.microsoft.com/office/drawing/2014/main" id="{CBEE7B72-ACDF-B243-1CFB-8FBB8D8A402B}"/>
              </a:ext>
            </a:extLst>
          </p:cNvPr>
          <p:cNvSpPr/>
          <p:nvPr/>
        </p:nvSpPr>
        <p:spPr>
          <a:xfrm>
            <a:off x="3408918" y="451640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8" name="Rectangle 27">
            <a:extLst>
              <a:ext uri="{FF2B5EF4-FFF2-40B4-BE49-F238E27FC236}">
                <a16:creationId xmlns:a16="http://schemas.microsoft.com/office/drawing/2014/main" id="{14851ADA-8A08-F959-94A9-337FD89295F7}"/>
              </a:ext>
            </a:extLst>
          </p:cNvPr>
          <p:cNvSpPr/>
          <p:nvPr/>
        </p:nvSpPr>
        <p:spPr>
          <a:xfrm>
            <a:off x="4880386" y="3658236"/>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29" name="Straight Arrow Connector 28">
            <a:extLst>
              <a:ext uri="{FF2B5EF4-FFF2-40B4-BE49-F238E27FC236}">
                <a16:creationId xmlns:a16="http://schemas.microsoft.com/office/drawing/2014/main" id="{83B0EA7A-A41C-1119-8112-DA57D4D3962B}"/>
              </a:ext>
            </a:extLst>
          </p:cNvPr>
          <p:cNvCxnSpPr>
            <a:stCxn id="22" idx="3"/>
            <a:endCxn id="26" idx="1"/>
          </p:cNvCxnSpPr>
          <p:nvPr/>
        </p:nvCxnSpPr>
        <p:spPr>
          <a:xfrm>
            <a:off x="2257159" y="2979015"/>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4EEF43-FB97-859F-1CF8-0A0790D10A42}"/>
              </a:ext>
            </a:extLst>
          </p:cNvPr>
          <p:cNvCxnSpPr>
            <a:cxnSpLocks/>
            <a:stCxn id="23" idx="3"/>
            <a:endCxn id="26" idx="1"/>
          </p:cNvCxnSpPr>
          <p:nvPr/>
        </p:nvCxnSpPr>
        <p:spPr>
          <a:xfrm flipV="1">
            <a:off x="2257159" y="3245107"/>
            <a:ext cx="1151759" cy="5045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1C883F7-1C34-97EF-E0B2-1EC6AA10C424}"/>
              </a:ext>
            </a:extLst>
          </p:cNvPr>
          <p:cNvCxnSpPr>
            <a:cxnSpLocks/>
            <a:stCxn id="24" idx="3"/>
            <a:endCxn id="27" idx="1"/>
          </p:cNvCxnSpPr>
          <p:nvPr/>
        </p:nvCxnSpPr>
        <p:spPr>
          <a:xfrm>
            <a:off x="2257159" y="4516401"/>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EF45783-7D13-4A3D-A815-46BD03503025}"/>
              </a:ext>
            </a:extLst>
          </p:cNvPr>
          <p:cNvCxnSpPr>
            <a:cxnSpLocks/>
            <a:stCxn id="25" idx="3"/>
            <a:endCxn id="27" idx="1"/>
          </p:cNvCxnSpPr>
          <p:nvPr/>
        </p:nvCxnSpPr>
        <p:spPr>
          <a:xfrm flipV="1">
            <a:off x="2257159" y="4782492"/>
            <a:ext cx="1151759" cy="465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A4A2C44-EDF5-899F-7B9F-1088AA4EC812}"/>
              </a:ext>
            </a:extLst>
          </p:cNvPr>
          <p:cNvCxnSpPr>
            <a:cxnSpLocks/>
            <a:stCxn id="27" idx="3"/>
            <a:endCxn id="28" idx="1"/>
          </p:cNvCxnSpPr>
          <p:nvPr/>
        </p:nvCxnSpPr>
        <p:spPr>
          <a:xfrm flipV="1">
            <a:off x="3906444" y="3924328"/>
            <a:ext cx="973942" cy="858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0A704F8-F587-949D-1040-D1228280F624}"/>
              </a:ext>
            </a:extLst>
          </p:cNvPr>
          <p:cNvCxnSpPr>
            <a:cxnSpLocks/>
            <a:stCxn id="26" idx="3"/>
            <a:endCxn id="28" idx="1"/>
          </p:cNvCxnSpPr>
          <p:nvPr/>
        </p:nvCxnSpPr>
        <p:spPr>
          <a:xfrm>
            <a:off x="3906444" y="3245107"/>
            <a:ext cx="973942" cy="6792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7ECD666B-995C-C8A7-C10C-336D36A4C531}"/>
              </a:ext>
            </a:extLst>
          </p:cNvPr>
          <p:cNvSpPr/>
          <p:nvPr/>
        </p:nvSpPr>
        <p:spPr>
          <a:xfrm>
            <a:off x="1398406" y="1591655"/>
            <a:ext cx="5454103"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Example - Insertion</a:t>
            </a:r>
            <a:endParaRPr kumimoji="0" lang="en-KR" sz="2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834776B-E203-B4E7-0AA3-CC0CC1432516}"/>
              </a:ext>
            </a:extLst>
          </p:cNvPr>
          <p:cNvSpPr txBox="1"/>
          <p:nvPr/>
        </p:nvSpPr>
        <p:spPr>
          <a:xfrm>
            <a:off x="1696667" y="2742818"/>
            <a:ext cx="62345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8" name="Rectangle 17">
            <a:extLst>
              <a:ext uri="{FF2B5EF4-FFF2-40B4-BE49-F238E27FC236}">
                <a16:creationId xmlns:a16="http://schemas.microsoft.com/office/drawing/2014/main" id="{3E178E2D-F215-007F-FB0A-3B5A4859F73F}"/>
              </a:ext>
            </a:extLst>
          </p:cNvPr>
          <p:cNvSpPr/>
          <p:nvPr/>
        </p:nvSpPr>
        <p:spPr>
          <a:xfrm>
            <a:off x="359109" y="3902528"/>
            <a:ext cx="497526" cy="532184"/>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f1</a:t>
            </a:r>
          </a:p>
        </p:txBody>
      </p:sp>
      <p:cxnSp>
        <p:nvCxnSpPr>
          <p:cNvPr id="19" name="Straight Arrow Connector 18">
            <a:extLst>
              <a:ext uri="{FF2B5EF4-FFF2-40B4-BE49-F238E27FC236}">
                <a16:creationId xmlns:a16="http://schemas.microsoft.com/office/drawing/2014/main" id="{8CCEB836-EE25-9FB5-A65F-A916471BE9D7}"/>
              </a:ext>
            </a:extLst>
          </p:cNvPr>
          <p:cNvCxnSpPr>
            <a:cxnSpLocks/>
          </p:cNvCxnSpPr>
          <p:nvPr/>
        </p:nvCxnSpPr>
        <p:spPr>
          <a:xfrm flipV="1">
            <a:off x="948390" y="3062807"/>
            <a:ext cx="714155" cy="110581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29AF9E78-930E-CC02-B718-ADC1CE020316}"/>
              </a:ext>
            </a:extLst>
          </p:cNvPr>
          <p:cNvSpPr txBox="1"/>
          <p:nvPr/>
        </p:nvSpPr>
        <p:spPr>
          <a:xfrm>
            <a:off x="755299" y="3241262"/>
            <a:ext cx="6286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hash</a:t>
            </a:r>
          </a:p>
        </p:txBody>
      </p:sp>
    </p:spTree>
    <p:extLst>
      <p:ext uri="{BB962C8B-B14F-4D97-AF65-F5344CB8AC3E}">
        <p14:creationId xmlns:p14="http://schemas.microsoft.com/office/powerpoint/2010/main" val="279397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heckerboard(across)">
                                      <p:cBhvr>
                                        <p:cTn id="10" dur="500"/>
                                        <p:tgtEl>
                                          <p:spTgt spid="20"/>
                                        </p:tgtEl>
                                      </p:cBhvr>
                                    </p:animEffect>
                                  </p:childTnLst>
                                </p:cTn>
                              </p:par>
                              <p:par>
                                <p:cTn id="11" presetID="5"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checkerboard(across)">
                                      <p:cBhvr>
                                        <p:cTn id="13" dur="500"/>
                                        <p:tgtEl>
                                          <p:spTgt spid="19"/>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heckerboard(across)">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9158C7-57DD-4663-1D9A-87236FB13FDF}"/>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rgbClr val="0070C0"/>
                </a:solidFill>
                <a:effectLst/>
                <a:uLnTx/>
                <a:uFillTx/>
                <a:latin typeface="Calibri Light" panose="020F0302020204030204"/>
                <a:ea typeface="+mj-ea"/>
                <a:cs typeface="+mj-cs"/>
              </a:rPr>
              <a:t>FCM</a:t>
            </a:r>
            <a:r>
              <a:rPr kumimoji="0" lang="en-US" sz="4400" b="0" i="1" u="none" strike="noStrike" kern="1200" cap="none" spc="0" normalizeH="0" baseline="0" noProof="0" dirty="0">
                <a:ln>
                  <a:noFill/>
                </a:ln>
                <a:solidFill>
                  <a:srgbClr val="0070C0"/>
                </a:solidFill>
                <a:effectLst/>
                <a:uLnTx/>
                <a:uFillTx/>
                <a:latin typeface="Calibri Light" panose="020F0302020204030204"/>
                <a:ea typeface="+mj-ea"/>
                <a:cs typeface="+mj-cs"/>
              </a:rPr>
              <a:t> Data Plane – Data Structure</a:t>
            </a:r>
          </a:p>
        </p:txBody>
      </p:sp>
      <p:sp>
        <p:nvSpPr>
          <p:cNvPr id="22" name="Rectangle 21">
            <a:extLst>
              <a:ext uri="{FF2B5EF4-FFF2-40B4-BE49-F238E27FC236}">
                <a16:creationId xmlns:a16="http://schemas.microsoft.com/office/drawing/2014/main" id="{BA3DB4BB-2C0A-7740-954F-E175B55BE960}"/>
              </a:ext>
            </a:extLst>
          </p:cNvPr>
          <p:cNvSpPr/>
          <p:nvPr/>
        </p:nvSpPr>
        <p:spPr>
          <a:xfrm>
            <a:off x="1759632" y="2712923"/>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D237122A-4A90-9A18-22BF-5BC693943700}"/>
              </a:ext>
            </a:extLst>
          </p:cNvPr>
          <p:cNvSpPr/>
          <p:nvPr/>
        </p:nvSpPr>
        <p:spPr>
          <a:xfrm>
            <a:off x="1759632" y="3483542"/>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4" name="Rectangle 23">
            <a:extLst>
              <a:ext uri="{FF2B5EF4-FFF2-40B4-BE49-F238E27FC236}">
                <a16:creationId xmlns:a16="http://schemas.microsoft.com/office/drawing/2014/main" id="{FC6DCE69-21BB-E4D6-FEC7-AE2D1543A15C}"/>
              </a:ext>
            </a:extLst>
          </p:cNvPr>
          <p:cNvSpPr/>
          <p:nvPr/>
        </p:nvSpPr>
        <p:spPr>
          <a:xfrm>
            <a:off x="1759632" y="4250309"/>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5" name="Rectangle 24">
            <a:extLst>
              <a:ext uri="{FF2B5EF4-FFF2-40B4-BE49-F238E27FC236}">
                <a16:creationId xmlns:a16="http://schemas.microsoft.com/office/drawing/2014/main" id="{41F8AAD1-5CC4-68F2-8F13-40090FFD8B6A}"/>
              </a:ext>
            </a:extLst>
          </p:cNvPr>
          <p:cNvSpPr/>
          <p:nvPr/>
        </p:nvSpPr>
        <p:spPr>
          <a:xfrm>
            <a:off x="1759632" y="498235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6" name="Rectangle 25">
            <a:extLst>
              <a:ext uri="{FF2B5EF4-FFF2-40B4-BE49-F238E27FC236}">
                <a16:creationId xmlns:a16="http://schemas.microsoft.com/office/drawing/2014/main" id="{427065D3-CFCC-47BC-17A4-D001C6B6D59A}"/>
              </a:ext>
            </a:extLst>
          </p:cNvPr>
          <p:cNvSpPr/>
          <p:nvPr/>
        </p:nvSpPr>
        <p:spPr>
          <a:xfrm>
            <a:off x="3408918" y="2979015"/>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7" name="Rectangle 26">
            <a:extLst>
              <a:ext uri="{FF2B5EF4-FFF2-40B4-BE49-F238E27FC236}">
                <a16:creationId xmlns:a16="http://schemas.microsoft.com/office/drawing/2014/main" id="{CBEE7B72-ACDF-B243-1CFB-8FBB8D8A402B}"/>
              </a:ext>
            </a:extLst>
          </p:cNvPr>
          <p:cNvSpPr/>
          <p:nvPr/>
        </p:nvSpPr>
        <p:spPr>
          <a:xfrm>
            <a:off x="3408918" y="451640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8" name="Rectangle 27">
            <a:extLst>
              <a:ext uri="{FF2B5EF4-FFF2-40B4-BE49-F238E27FC236}">
                <a16:creationId xmlns:a16="http://schemas.microsoft.com/office/drawing/2014/main" id="{14851ADA-8A08-F959-94A9-337FD89295F7}"/>
              </a:ext>
            </a:extLst>
          </p:cNvPr>
          <p:cNvSpPr/>
          <p:nvPr/>
        </p:nvSpPr>
        <p:spPr>
          <a:xfrm>
            <a:off x="4880386" y="3658236"/>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29" name="Straight Arrow Connector 28">
            <a:extLst>
              <a:ext uri="{FF2B5EF4-FFF2-40B4-BE49-F238E27FC236}">
                <a16:creationId xmlns:a16="http://schemas.microsoft.com/office/drawing/2014/main" id="{83B0EA7A-A41C-1119-8112-DA57D4D3962B}"/>
              </a:ext>
            </a:extLst>
          </p:cNvPr>
          <p:cNvCxnSpPr>
            <a:stCxn id="22" idx="3"/>
            <a:endCxn id="26" idx="1"/>
          </p:cNvCxnSpPr>
          <p:nvPr/>
        </p:nvCxnSpPr>
        <p:spPr>
          <a:xfrm>
            <a:off x="2257159" y="2979015"/>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4EEF43-FB97-859F-1CF8-0A0790D10A42}"/>
              </a:ext>
            </a:extLst>
          </p:cNvPr>
          <p:cNvCxnSpPr>
            <a:cxnSpLocks/>
            <a:stCxn id="23" idx="3"/>
            <a:endCxn id="26" idx="1"/>
          </p:cNvCxnSpPr>
          <p:nvPr/>
        </p:nvCxnSpPr>
        <p:spPr>
          <a:xfrm flipV="1">
            <a:off x="2257159" y="3245107"/>
            <a:ext cx="1151759" cy="5045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1C883F7-1C34-97EF-E0B2-1EC6AA10C424}"/>
              </a:ext>
            </a:extLst>
          </p:cNvPr>
          <p:cNvCxnSpPr>
            <a:cxnSpLocks/>
            <a:stCxn id="24" idx="3"/>
            <a:endCxn id="27" idx="1"/>
          </p:cNvCxnSpPr>
          <p:nvPr/>
        </p:nvCxnSpPr>
        <p:spPr>
          <a:xfrm>
            <a:off x="2257159" y="4516401"/>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EF45783-7D13-4A3D-A815-46BD03503025}"/>
              </a:ext>
            </a:extLst>
          </p:cNvPr>
          <p:cNvCxnSpPr>
            <a:cxnSpLocks/>
            <a:stCxn id="25" idx="3"/>
            <a:endCxn id="27" idx="1"/>
          </p:cNvCxnSpPr>
          <p:nvPr/>
        </p:nvCxnSpPr>
        <p:spPr>
          <a:xfrm flipV="1">
            <a:off x="2257159" y="4782492"/>
            <a:ext cx="1151759" cy="465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A4A2C44-EDF5-899F-7B9F-1088AA4EC812}"/>
              </a:ext>
            </a:extLst>
          </p:cNvPr>
          <p:cNvCxnSpPr>
            <a:cxnSpLocks/>
            <a:stCxn id="27" idx="3"/>
            <a:endCxn id="28" idx="1"/>
          </p:cNvCxnSpPr>
          <p:nvPr/>
        </p:nvCxnSpPr>
        <p:spPr>
          <a:xfrm flipV="1">
            <a:off x="3906444" y="3924328"/>
            <a:ext cx="973942" cy="858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0A704F8-F587-949D-1040-D1228280F624}"/>
              </a:ext>
            </a:extLst>
          </p:cNvPr>
          <p:cNvCxnSpPr>
            <a:cxnSpLocks/>
            <a:stCxn id="26" idx="3"/>
            <a:endCxn id="28" idx="1"/>
          </p:cNvCxnSpPr>
          <p:nvPr/>
        </p:nvCxnSpPr>
        <p:spPr>
          <a:xfrm>
            <a:off x="3906444" y="3245107"/>
            <a:ext cx="973942" cy="6792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7ECD666B-995C-C8A7-C10C-336D36A4C531}"/>
              </a:ext>
            </a:extLst>
          </p:cNvPr>
          <p:cNvSpPr/>
          <p:nvPr/>
        </p:nvSpPr>
        <p:spPr>
          <a:xfrm>
            <a:off x="1398406" y="1591655"/>
            <a:ext cx="5454103"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Example - Insertion</a:t>
            </a:r>
            <a:endParaRPr kumimoji="0" lang="en-KR" sz="2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834776B-E203-B4E7-0AA3-CC0CC1432516}"/>
              </a:ext>
            </a:extLst>
          </p:cNvPr>
          <p:cNvSpPr txBox="1"/>
          <p:nvPr/>
        </p:nvSpPr>
        <p:spPr>
          <a:xfrm>
            <a:off x="1696667" y="2742818"/>
            <a:ext cx="62345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18" name="Rectangle 17">
            <a:extLst>
              <a:ext uri="{FF2B5EF4-FFF2-40B4-BE49-F238E27FC236}">
                <a16:creationId xmlns:a16="http://schemas.microsoft.com/office/drawing/2014/main" id="{3E178E2D-F215-007F-FB0A-3B5A4859F73F}"/>
              </a:ext>
            </a:extLst>
          </p:cNvPr>
          <p:cNvSpPr/>
          <p:nvPr/>
        </p:nvSpPr>
        <p:spPr>
          <a:xfrm>
            <a:off x="359109" y="3902528"/>
            <a:ext cx="497526" cy="532184"/>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f1</a:t>
            </a:r>
          </a:p>
        </p:txBody>
      </p:sp>
      <p:cxnSp>
        <p:nvCxnSpPr>
          <p:cNvPr id="19" name="Straight Arrow Connector 18">
            <a:extLst>
              <a:ext uri="{FF2B5EF4-FFF2-40B4-BE49-F238E27FC236}">
                <a16:creationId xmlns:a16="http://schemas.microsoft.com/office/drawing/2014/main" id="{8CCEB836-EE25-9FB5-A65F-A916471BE9D7}"/>
              </a:ext>
            </a:extLst>
          </p:cNvPr>
          <p:cNvCxnSpPr>
            <a:cxnSpLocks/>
          </p:cNvCxnSpPr>
          <p:nvPr/>
        </p:nvCxnSpPr>
        <p:spPr>
          <a:xfrm flipV="1">
            <a:off x="948390" y="3062807"/>
            <a:ext cx="714155" cy="110581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29AF9E78-930E-CC02-B718-ADC1CE020316}"/>
              </a:ext>
            </a:extLst>
          </p:cNvPr>
          <p:cNvSpPr txBox="1"/>
          <p:nvPr/>
        </p:nvSpPr>
        <p:spPr>
          <a:xfrm>
            <a:off x="755299" y="3241262"/>
            <a:ext cx="6286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hash</a:t>
            </a:r>
          </a:p>
        </p:txBody>
      </p:sp>
    </p:spTree>
    <p:extLst>
      <p:ext uri="{BB962C8B-B14F-4D97-AF65-F5344CB8AC3E}">
        <p14:creationId xmlns:p14="http://schemas.microsoft.com/office/powerpoint/2010/main" val="236808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heckerboard(across)">
                                      <p:cBhvr>
                                        <p:cTn id="10" dur="500"/>
                                        <p:tgtEl>
                                          <p:spTgt spid="20"/>
                                        </p:tgtEl>
                                      </p:cBhvr>
                                    </p:animEffect>
                                  </p:childTnLst>
                                </p:cTn>
                              </p:par>
                              <p:par>
                                <p:cTn id="11" presetID="5"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checkerboard(across)">
                                      <p:cBhvr>
                                        <p:cTn id="13" dur="500"/>
                                        <p:tgtEl>
                                          <p:spTgt spid="19"/>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heckerboard(across)">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9158C7-57DD-4663-1D9A-87236FB13FDF}"/>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rgbClr val="0070C0"/>
                </a:solidFill>
                <a:effectLst/>
                <a:uLnTx/>
                <a:uFillTx/>
                <a:latin typeface="Calibri Light" panose="020F0302020204030204"/>
                <a:ea typeface="+mj-ea"/>
                <a:cs typeface="+mj-cs"/>
              </a:rPr>
              <a:t>FCM</a:t>
            </a:r>
            <a:r>
              <a:rPr kumimoji="0" lang="en-US" sz="4400" b="0" i="1" u="none" strike="noStrike" kern="1200" cap="none" spc="0" normalizeH="0" baseline="0" noProof="0" dirty="0">
                <a:ln>
                  <a:noFill/>
                </a:ln>
                <a:solidFill>
                  <a:srgbClr val="0070C0"/>
                </a:solidFill>
                <a:effectLst/>
                <a:uLnTx/>
                <a:uFillTx/>
                <a:latin typeface="Calibri Light" panose="020F0302020204030204"/>
                <a:ea typeface="+mj-ea"/>
                <a:cs typeface="+mj-cs"/>
              </a:rPr>
              <a:t> Data Plane – Data Structure</a:t>
            </a:r>
          </a:p>
        </p:txBody>
      </p:sp>
      <p:sp>
        <p:nvSpPr>
          <p:cNvPr id="22" name="Rectangle 21">
            <a:extLst>
              <a:ext uri="{FF2B5EF4-FFF2-40B4-BE49-F238E27FC236}">
                <a16:creationId xmlns:a16="http://schemas.microsoft.com/office/drawing/2014/main" id="{BA3DB4BB-2C0A-7740-954F-E175B55BE960}"/>
              </a:ext>
            </a:extLst>
          </p:cNvPr>
          <p:cNvSpPr/>
          <p:nvPr/>
        </p:nvSpPr>
        <p:spPr>
          <a:xfrm>
            <a:off x="1759632" y="2712923"/>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D237122A-4A90-9A18-22BF-5BC693943700}"/>
              </a:ext>
            </a:extLst>
          </p:cNvPr>
          <p:cNvSpPr/>
          <p:nvPr/>
        </p:nvSpPr>
        <p:spPr>
          <a:xfrm>
            <a:off x="1759632" y="3483542"/>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4" name="Rectangle 23">
            <a:extLst>
              <a:ext uri="{FF2B5EF4-FFF2-40B4-BE49-F238E27FC236}">
                <a16:creationId xmlns:a16="http://schemas.microsoft.com/office/drawing/2014/main" id="{FC6DCE69-21BB-E4D6-FEC7-AE2D1543A15C}"/>
              </a:ext>
            </a:extLst>
          </p:cNvPr>
          <p:cNvSpPr/>
          <p:nvPr/>
        </p:nvSpPr>
        <p:spPr>
          <a:xfrm>
            <a:off x="1759632" y="4250309"/>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5" name="Rectangle 24">
            <a:extLst>
              <a:ext uri="{FF2B5EF4-FFF2-40B4-BE49-F238E27FC236}">
                <a16:creationId xmlns:a16="http://schemas.microsoft.com/office/drawing/2014/main" id="{41F8AAD1-5CC4-68F2-8F13-40090FFD8B6A}"/>
              </a:ext>
            </a:extLst>
          </p:cNvPr>
          <p:cNvSpPr/>
          <p:nvPr/>
        </p:nvSpPr>
        <p:spPr>
          <a:xfrm>
            <a:off x="1759632" y="498235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6" name="Rectangle 25">
            <a:extLst>
              <a:ext uri="{FF2B5EF4-FFF2-40B4-BE49-F238E27FC236}">
                <a16:creationId xmlns:a16="http://schemas.microsoft.com/office/drawing/2014/main" id="{427065D3-CFCC-47BC-17A4-D001C6B6D59A}"/>
              </a:ext>
            </a:extLst>
          </p:cNvPr>
          <p:cNvSpPr/>
          <p:nvPr/>
        </p:nvSpPr>
        <p:spPr>
          <a:xfrm>
            <a:off x="3408918" y="2979015"/>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CBEE7B72-ACDF-B243-1CFB-8FBB8D8A402B}"/>
              </a:ext>
            </a:extLst>
          </p:cNvPr>
          <p:cNvSpPr/>
          <p:nvPr/>
        </p:nvSpPr>
        <p:spPr>
          <a:xfrm>
            <a:off x="3408918" y="451640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8" name="Rectangle 27">
            <a:extLst>
              <a:ext uri="{FF2B5EF4-FFF2-40B4-BE49-F238E27FC236}">
                <a16:creationId xmlns:a16="http://schemas.microsoft.com/office/drawing/2014/main" id="{14851ADA-8A08-F959-94A9-337FD89295F7}"/>
              </a:ext>
            </a:extLst>
          </p:cNvPr>
          <p:cNvSpPr/>
          <p:nvPr/>
        </p:nvSpPr>
        <p:spPr>
          <a:xfrm>
            <a:off x="4880386" y="3658236"/>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29" name="Straight Arrow Connector 28">
            <a:extLst>
              <a:ext uri="{FF2B5EF4-FFF2-40B4-BE49-F238E27FC236}">
                <a16:creationId xmlns:a16="http://schemas.microsoft.com/office/drawing/2014/main" id="{83B0EA7A-A41C-1119-8112-DA57D4D3962B}"/>
              </a:ext>
            </a:extLst>
          </p:cNvPr>
          <p:cNvCxnSpPr>
            <a:stCxn id="22" idx="3"/>
            <a:endCxn id="26" idx="1"/>
          </p:cNvCxnSpPr>
          <p:nvPr/>
        </p:nvCxnSpPr>
        <p:spPr>
          <a:xfrm>
            <a:off x="2257159" y="2979015"/>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4EEF43-FB97-859F-1CF8-0A0790D10A42}"/>
              </a:ext>
            </a:extLst>
          </p:cNvPr>
          <p:cNvCxnSpPr>
            <a:cxnSpLocks/>
            <a:stCxn id="23" idx="3"/>
            <a:endCxn id="26" idx="1"/>
          </p:cNvCxnSpPr>
          <p:nvPr/>
        </p:nvCxnSpPr>
        <p:spPr>
          <a:xfrm flipV="1">
            <a:off x="2257159" y="3245107"/>
            <a:ext cx="1151759" cy="5045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1C883F7-1C34-97EF-E0B2-1EC6AA10C424}"/>
              </a:ext>
            </a:extLst>
          </p:cNvPr>
          <p:cNvCxnSpPr>
            <a:cxnSpLocks/>
            <a:stCxn id="24" idx="3"/>
            <a:endCxn id="27" idx="1"/>
          </p:cNvCxnSpPr>
          <p:nvPr/>
        </p:nvCxnSpPr>
        <p:spPr>
          <a:xfrm>
            <a:off x="2257159" y="4516401"/>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EF45783-7D13-4A3D-A815-46BD03503025}"/>
              </a:ext>
            </a:extLst>
          </p:cNvPr>
          <p:cNvCxnSpPr>
            <a:cxnSpLocks/>
            <a:stCxn id="25" idx="3"/>
            <a:endCxn id="27" idx="1"/>
          </p:cNvCxnSpPr>
          <p:nvPr/>
        </p:nvCxnSpPr>
        <p:spPr>
          <a:xfrm flipV="1">
            <a:off x="2257159" y="4782492"/>
            <a:ext cx="1151759" cy="465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A4A2C44-EDF5-899F-7B9F-1088AA4EC812}"/>
              </a:ext>
            </a:extLst>
          </p:cNvPr>
          <p:cNvCxnSpPr>
            <a:cxnSpLocks/>
            <a:stCxn id="27" idx="3"/>
            <a:endCxn id="28" idx="1"/>
          </p:cNvCxnSpPr>
          <p:nvPr/>
        </p:nvCxnSpPr>
        <p:spPr>
          <a:xfrm flipV="1">
            <a:off x="3906444" y="3924328"/>
            <a:ext cx="973942" cy="858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0A704F8-F587-949D-1040-D1228280F624}"/>
              </a:ext>
            </a:extLst>
          </p:cNvPr>
          <p:cNvCxnSpPr>
            <a:cxnSpLocks/>
            <a:stCxn id="26" idx="3"/>
            <a:endCxn id="28" idx="1"/>
          </p:cNvCxnSpPr>
          <p:nvPr/>
        </p:nvCxnSpPr>
        <p:spPr>
          <a:xfrm>
            <a:off x="3906444" y="3245107"/>
            <a:ext cx="973942" cy="6792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7ECD666B-995C-C8A7-C10C-336D36A4C531}"/>
              </a:ext>
            </a:extLst>
          </p:cNvPr>
          <p:cNvSpPr/>
          <p:nvPr/>
        </p:nvSpPr>
        <p:spPr>
          <a:xfrm>
            <a:off x="1398406" y="1591655"/>
            <a:ext cx="5454103"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Example - Insertion</a:t>
            </a:r>
            <a:endParaRPr kumimoji="0" lang="en-KR" sz="2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834776B-E203-B4E7-0AA3-CC0CC1432516}"/>
              </a:ext>
            </a:extLst>
          </p:cNvPr>
          <p:cNvSpPr txBox="1"/>
          <p:nvPr/>
        </p:nvSpPr>
        <p:spPr>
          <a:xfrm>
            <a:off x="1696667" y="2742818"/>
            <a:ext cx="623455"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18" name="Rectangle 17">
            <a:extLst>
              <a:ext uri="{FF2B5EF4-FFF2-40B4-BE49-F238E27FC236}">
                <a16:creationId xmlns:a16="http://schemas.microsoft.com/office/drawing/2014/main" id="{3E178E2D-F215-007F-FB0A-3B5A4859F73F}"/>
              </a:ext>
            </a:extLst>
          </p:cNvPr>
          <p:cNvSpPr/>
          <p:nvPr/>
        </p:nvSpPr>
        <p:spPr>
          <a:xfrm>
            <a:off x="359109" y="3902528"/>
            <a:ext cx="497526" cy="532184"/>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f1</a:t>
            </a:r>
          </a:p>
        </p:txBody>
      </p:sp>
      <p:cxnSp>
        <p:nvCxnSpPr>
          <p:cNvPr id="19" name="Straight Arrow Connector 18">
            <a:extLst>
              <a:ext uri="{FF2B5EF4-FFF2-40B4-BE49-F238E27FC236}">
                <a16:creationId xmlns:a16="http://schemas.microsoft.com/office/drawing/2014/main" id="{8CCEB836-EE25-9FB5-A65F-A916471BE9D7}"/>
              </a:ext>
            </a:extLst>
          </p:cNvPr>
          <p:cNvCxnSpPr>
            <a:cxnSpLocks/>
          </p:cNvCxnSpPr>
          <p:nvPr/>
        </p:nvCxnSpPr>
        <p:spPr>
          <a:xfrm flipV="1">
            <a:off x="948390" y="3062807"/>
            <a:ext cx="714155" cy="1105813"/>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29AF9E78-930E-CC02-B718-ADC1CE020316}"/>
              </a:ext>
            </a:extLst>
          </p:cNvPr>
          <p:cNvSpPr txBox="1"/>
          <p:nvPr/>
        </p:nvSpPr>
        <p:spPr>
          <a:xfrm>
            <a:off x="755299" y="3241262"/>
            <a:ext cx="6286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hash</a:t>
            </a:r>
          </a:p>
        </p:txBody>
      </p:sp>
      <p:sp>
        <p:nvSpPr>
          <p:cNvPr id="2" name="TextBox 1">
            <a:extLst>
              <a:ext uri="{FF2B5EF4-FFF2-40B4-BE49-F238E27FC236}">
                <a16:creationId xmlns:a16="http://schemas.microsoft.com/office/drawing/2014/main" id="{403FCAB3-6E62-F838-E56F-8DD233AA12F8}"/>
              </a:ext>
            </a:extLst>
          </p:cNvPr>
          <p:cNvSpPr txBox="1"/>
          <p:nvPr/>
        </p:nvSpPr>
        <p:spPr>
          <a:xfrm>
            <a:off x="1662545" y="2243655"/>
            <a:ext cx="7857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1" i="1" u="none" strike="noStrike" kern="1200" cap="none" spc="0" normalizeH="0" baseline="0" noProof="0" dirty="0">
                <a:ln>
                  <a:noFill/>
                </a:ln>
                <a:solidFill>
                  <a:srgbClr val="C00000"/>
                </a:solidFill>
                <a:effectLst/>
                <a:uLnTx/>
                <a:uFillTx/>
                <a:latin typeface="Calibri" panose="020F0502020204030204"/>
                <a:ea typeface="+mn-ea"/>
                <a:cs typeface="+mn-cs"/>
              </a:rPr>
              <a:t>FULL</a:t>
            </a:r>
          </a:p>
        </p:txBody>
      </p:sp>
      <p:cxnSp>
        <p:nvCxnSpPr>
          <p:cNvPr id="4" name="Straight Arrow Connector 3">
            <a:extLst>
              <a:ext uri="{FF2B5EF4-FFF2-40B4-BE49-F238E27FC236}">
                <a16:creationId xmlns:a16="http://schemas.microsoft.com/office/drawing/2014/main" id="{C85F84AA-6268-9550-7EB7-6105EFF5A370}"/>
              </a:ext>
            </a:extLst>
          </p:cNvPr>
          <p:cNvCxnSpPr>
            <a:cxnSpLocks/>
          </p:cNvCxnSpPr>
          <p:nvPr/>
        </p:nvCxnSpPr>
        <p:spPr>
          <a:xfrm>
            <a:off x="2257158" y="2979015"/>
            <a:ext cx="1151760" cy="26609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9B23622-CBB4-5C41-2272-085598CFE1B2}"/>
              </a:ext>
            </a:extLst>
          </p:cNvPr>
          <p:cNvSpPr txBox="1"/>
          <p:nvPr/>
        </p:nvSpPr>
        <p:spPr>
          <a:xfrm rot="592086">
            <a:off x="2368402" y="2706525"/>
            <a:ext cx="10124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1" u="none" strike="noStrike" kern="1200" cap="none" spc="0" normalizeH="0" baseline="0" noProof="0" dirty="0">
                <a:ln>
                  <a:noFill/>
                </a:ln>
                <a:solidFill>
                  <a:srgbClr val="C00000"/>
                </a:solidFill>
                <a:effectLst/>
                <a:uLnTx/>
                <a:uFillTx/>
                <a:latin typeface="Calibri" panose="020F0502020204030204"/>
                <a:ea typeface="+mn-ea"/>
                <a:cs typeface="+mn-cs"/>
              </a:rPr>
              <a:t>overflow</a:t>
            </a:r>
          </a:p>
        </p:txBody>
      </p:sp>
      <p:sp>
        <p:nvSpPr>
          <p:cNvPr id="6" name="Oval Callout 5">
            <a:extLst>
              <a:ext uri="{FF2B5EF4-FFF2-40B4-BE49-F238E27FC236}">
                <a16:creationId xmlns:a16="http://schemas.microsoft.com/office/drawing/2014/main" id="{01B56359-BECA-B20E-E36F-1261BE98E453}"/>
              </a:ext>
            </a:extLst>
          </p:cNvPr>
          <p:cNvSpPr/>
          <p:nvPr/>
        </p:nvSpPr>
        <p:spPr>
          <a:xfrm>
            <a:off x="4556777" y="2022739"/>
            <a:ext cx="3924350" cy="979565"/>
          </a:xfrm>
          <a:prstGeom prst="wedgeEllipseCallout">
            <a:avLst>
              <a:gd name="adj1" fmla="val -78830"/>
              <a:gd name="adj2" fmla="val 28873"/>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Count overflow-indicator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(i.e., </a:t>
            </a:r>
            <a:r>
              <a:rPr kumimoji="0" lang="en-US" sz="1800" b="1" i="0" u="none" strike="noStrike" kern="1200" cap="none" spc="0" normalizeH="0" baseline="0" noProof="0" dirty="0">
                <a:ln>
                  <a:noFill/>
                </a:ln>
                <a:solidFill>
                  <a:srgbClr val="4472C4"/>
                </a:solidFill>
                <a:effectLst/>
                <a:uLnTx/>
                <a:uFillTx/>
                <a:latin typeface="Calibri" panose="020F0502020204030204"/>
                <a:ea typeface="+mn-ea"/>
                <a:cs typeface="+mn-cs"/>
              </a:rPr>
              <a:t>TRUE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if counter is full)</a:t>
            </a:r>
          </a:p>
        </p:txBody>
      </p:sp>
      <p:sp>
        <p:nvSpPr>
          <p:cNvPr id="7" name="TextBox 6">
            <a:extLst>
              <a:ext uri="{FF2B5EF4-FFF2-40B4-BE49-F238E27FC236}">
                <a16:creationId xmlns:a16="http://schemas.microsoft.com/office/drawing/2014/main" id="{1616141B-3A2C-D9FE-2B85-F853F9A1DCF4}"/>
              </a:ext>
            </a:extLst>
          </p:cNvPr>
          <p:cNvSpPr txBox="1"/>
          <p:nvPr/>
        </p:nvSpPr>
        <p:spPr>
          <a:xfrm>
            <a:off x="3342054" y="3003475"/>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9" name="TextBox 8">
            <a:extLst>
              <a:ext uri="{FF2B5EF4-FFF2-40B4-BE49-F238E27FC236}">
                <a16:creationId xmlns:a16="http://schemas.microsoft.com/office/drawing/2014/main" id="{AF5DFFA0-F71C-1A16-1456-7A8356E69139}"/>
              </a:ext>
            </a:extLst>
          </p:cNvPr>
          <p:cNvSpPr txBox="1"/>
          <p:nvPr/>
        </p:nvSpPr>
        <p:spPr>
          <a:xfrm>
            <a:off x="3342054" y="3014510"/>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Tree>
    <p:extLst>
      <p:ext uri="{BB962C8B-B14F-4D97-AF65-F5344CB8AC3E}">
        <p14:creationId xmlns:p14="http://schemas.microsoft.com/office/powerpoint/2010/main" val="200439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heckerboard(across)">
                                      <p:cBhvr>
                                        <p:cTn id="10" dur="500"/>
                                        <p:tgtEl>
                                          <p:spTgt spid="20"/>
                                        </p:tgtEl>
                                      </p:cBhvr>
                                    </p:animEffect>
                                  </p:childTnLst>
                                </p:cTn>
                              </p:par>
                              <p:par>
                                <p:cTn id="11" presetID="5"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checkerboard(across)">
                                      <p:cBhvr>
                                        <p:cTn id="13" dur="500"/>
                                        <p:tgtEl>
                                          <p:spTgt spid="19"/>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heckerboard(across)">
                                      <p:cBhvr>
                                        <p:cTn id="16" dur="500"/>
                                        <p:tgtEl>
                                          <p:spTgt spid="16"/>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heckerboard(across)">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heckerboard(across)">
                                      <p:cBhvr>
                                        <p:cTn id="24" dur="500"/>
                                        <p:tgtEl>
                                          <p:spTgt spid="4"/>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heckerboard(across)">
                                      <p:cBhvr>
                                        <p:cTn id="27" dur="500"/>
                                        <p:tgtEl>
                                          <p:spTgt spid="6"/>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checkerboard(across)">
                                      <p:cBhvr>
                                        <p:cTn id="30" dur="500"/>
                                        <p:tgtEl>
                                          <p:spTgt spid="5"/>
                                        </p:tgtEl>
                                      </p:cBhvr>
                                    </p:animEffect>
                                  </p:childTnLst>
                                </p:cTn>
                              </p:par>
                              <p:par>
                                <p:cTn id="31" presetID="1" presetClass="exit"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hidden"/>
                                      </p:to>
                                    </p:set>
                                  </p:childTnLst>
                                </p:cTn>
                              </p:par>
                              <p:par>
                                <p:cTn id="33" presetID="5" presetClass="entr" presetSubtype="1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checkerboard(across)">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animBg="1"/>
      <p:bldP spid="20" grpId="0"/>
      <p:bldP spid="2" grpId="0"/>
      <p:bldP spid="5" grpId="0"/>
      <p:bldP spid="6" grpId="0" animBg="1"/>
      <p:bldP spid="7"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9158C7-57DD-4663-1D9A-87236FB13FDF}"/>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rgbClr val="0070C0"/>
                </a:solidFill>
                <a:effectLst/>
                <a:uLnTx/>
                <a:uFillTx/>
                <a:latin typeface="Calibri Light" panose="020F0302020204030204"/>
                <a:ea typeface="+mj-ea"/>
                <a:cs typeface="+mj-cs"/>
              </a:rPr>
              <a:t>FCM</a:t>
            </a:r>
            <a:r>
              <a:rPr kumimoji="0" lang="en-US" sz="4400" b="0" i="1" u="none" strike="noStrike" kern="1200" cap="none" spc="0" normalizeH="0" baseline="0" noProof="0" dirty="0">
                <a:ln>
                  <a:noFill/>
                </a:ln>
                <a:solidFill>
                  <a:srgbClr val="0070C0"/>
                </a:solidFill>
                <a:effectLst/>
                <a:uLnTx/>
                <a:uFillTx/>
                <a:latin typeface="Calibri Light" panose="020F0302020204030204"/>
                <a:ea typeface="+mj-ea"/>
                <a:cs typeface="+mj-cs"/>
              </a:rPr>
              <a:t> Data Plane – Data Structure</a:t>
            </a:r>
          </a:p>
        </p:txBody>
      </p:sp>
      <p:sp>
        <p:nvSpPr>
          <p:cNvPr id="22" name="Rectangle 21">
            <a:extLst>
              <a:ext uri="{FF2B5EF4-FFF2-40B4-BE49-F238E27FC236}">
                <a16:creationId xmlns:a16="http://schemas.microsoft.com/office/drawing/2014/main" id="{BA3DB4BB-2C0A-7740-954F-E175B55BE960}"/>
              </a:ext>
            </a:extLst>
          </p:cNvPr>
          <p:cNvSpPr/>
          <p:nvPr/>
        </p:nvSpPr>
        <p:spPr>
          <a:xfrm>
            <a:off x="1759632" y="2712923"/>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D237122A-4A90-9A18-22BF-5BC693943700}"/>
              </a:ext>
            </a:extLst>
          </p:cNvPr>
          <p:cNvSpPr/>
          <p:nvPr/>
        </p:nvSpPr>
        <p:spPr>
          <a:xfrm>
            <a:off x="1759632" y="3483542"/>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Rectangle 23">
            <a:extLst>
              <a:ext uri="{FF2B5EF4-FFF2-40B4-BE49-F238E27FC236}">
                <a16:creationId xmlns:a16="http://schemas.microsoft.com/office/drawing/2014/main" id="{FC6DCE69-21BB-E4D6-FEC7-AE2D1543A15C}"/>
              </a:ext>
            </a:extLst>
          </p:cNvPr>
          <p:cNvSpPr/>
          <p:nvPr/>
        </p:nvSpPr>
        <p:spPr>
          <a:xfrm>
            <a:off x="1759632" y="4250309"/>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5" name="Rectangle 24">
            <a:extLst>
              <a:ext uri="{FF2B5EF4-FFF2-40B4-BE49-F238E27FC236}">
                <a16:creationId xmlns:a16="http://schemas.microsoft.com/office/drawing/2014/main" id="{41F8AAD1-5CC4-68F2-8F13-40090FFD8B6A}"/>
              </a:ext>
            </a:extLst>
          </p:cNvPr>
          <p:cNvSpPr/>
          <p:nvPr/>
        </p:nvSpPr>
        <p:spPr>
          <a:xfrm>
            <a:off x="1759632" y="498235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6" name="Rectangle 25">
            <a:extLst>
              <a:ext uri="{FF2B5EF4-FFF2-40B4-BE49-F238E27FC236}">
                <a16:creationId xmlns:a16="http://schemas.microsoft.com/office/drawing/2014/main" id="{427065D3-CFCC-47BC-17A4-D001C6B6D59A}"/>
              </a:ext>
            </a:extLst>
          </p:cNvPr>
          <p:cNvSpPr/>
          <p:nvPr/>
        </p:nvSpPr>
        <p:spPr>
          <a:xfrm>
            <a:off x="3408918" y="2979015"/>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CBEE7B72-ACDF-B243-1CFB-8FBB8D8A402B}"/>
              </a:ext>
            </a:extLst>
          </p:cNvPr>
          <p:cNvSpPr/>
          <p:nvPr/>
        </p:nvSpPr>
        <p:spPr>
          <a:xfrm>
            <a:off x="3408918" y="451640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8" name="Rectangle 27">
            <a:extLst>
              <a:ext uri="{FF2B5EF4-FFF2-40B4-BE49-F238E27FC236}">
                <a16:creationId xmlns:a16="http://schemas.microsoft.com/office/drawing/2014/main" id="{14851ADA-8A08-F959-94A9-337FD89295F7}"/>
              </a:ext>
            </a:extLst>
          </p:cNvPr>
          <p:cNvSpPr/>
          <p:nvPr/>
        </p:nvSpPr>
        <p:spPr>
          <a:xfrm>
            <a:off x="4880386" y="3658236"/>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29" name="Straight Arrow Connector 28">
            <a:extLst>
              <a:ext uri="{FF2B5EF4-FFF2-40B4-BE49-F238E27FC236}">
                <a16:creationId xmlns:a16="http://schemas.microsoft.com/office/drawing/2014/main" id="{83B0EA7A-A41C-1119-8112-DA57D4D3962B}"/>
              </a:ext>
            </a:extLst>
          </p:cNvPr>
          <p:cNvCxnSpPr>
            <a:stCxn id="22" idx="3"/>
            <a:endCxn id="26" idx="1"/>
          </p:cNvCxnSpPr>
          <p:nvPr/>
        </p:nvCxnSpPr>
        <p:spPr>
          <a:xfrm>
            <a:off x="2257159" y="2979015"/>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4EEF43-FB97-859F-1CF8-0A0790D10A42}"/>
              </a:ext>
            </a:extLst>
          </p:cNvPr>
          <p:cNvCxnSpPr>
            <a:cxnSpLocks/>
            <a:stCxn id="23" idx="3"/>
            <a:endCxn id="26" idx="1"/>
          </p:cNvCxnSpPr>
          <p:nvPr/>
        </p:nvCxnSpPr>
        <p:spPr>
          <a:xfrm flipV="1">
            <a:off x="2257159" y="3245107"/>
            <a:ext cx="1151759" cy="5045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1C883F7-1C34-97EF-E0B2-1EC6AA10C424}"/>
              </a:ext>
            </a:extLst>
          </p:cNvPr>
          <p:cNvCxnSpPr>
            <a:cxnSpLocks/>
            <a:stCxn id="24" idx="3"/>
            <a:endCxn id="27" idx="1"/>
          </p:cNvCxnSpPr>
          <p:nvPr/>
        </p:nvCxnSpPr>
        <p:spPr>
          <a:xfrm>
            <a:off x="2257159" y="4516401"/>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EF45783-7D13-4A3D-A815-46BD03503025}"/>
              </a:ext>
            </a:extLst>
          </p:cNvPr>
          <p:cNvCxnSpPr>
            <a:cxnSpLocks/>
            <a:stCxn id="25" idx="3"/>
            <a:endCxn id="27" idx="1"/>
          </p:cNvCxnSpPr>
          <p:nvPr/>
        </p:nvCxnSpPr>
        <p:spPr>
          <a:xfrm flipV="1">
            <a:off x="2257159" y="4782492"/>
            <a:ext cx="1151759" cy="465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A4A2C44-EDF5-899F-7B9F-1088AA4EC812}"/>
              </a:ext>
            </a:extLst>
          </p:cNvPr>
          <p:cNvCxnSpPr>
            <a:cxnSpLocks/>
            <a:stCxn id="27" idx="3"/>
            <a:endCxn id="28" idx="1"/>
          </p:cNvCxnSpPr>
          <p:nvPr/>
        </p:nvCxnSpPr>
        <p:spPr>
          <a:xfrm flipV="1">
            <a:off x="3906444" y="3924328"/>
            <a:ext cx="973942" cy="858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0A704F8-F587-949D-1040-D1228280F624}"/>
              </a:ext>
            </a:extLst>
          </p:cNvPr>
          <p:cNvCxnSpPr>
            <a:cxnSpLocks/>
            <a:stCxn id="26" idx="3"/>
            <a:endCxn id="28" idx="1"/>
          </p:cNvCxnSpPr>
          <p:nvPr/>
        </p:nvCxnSpPr>
        <p:spPr>
          <a:xfrm>
            <a:off x="3906444" y="3245107"/>
            <a:ext cx="973942" cy="6792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7ECD666B-995C-C8A7-C10C-336D36A4C531}"/>
              </a:ext>
            </a:extLst>
          </p:cNvPr>
          <p:cNvSpPr/>
          <p:nvPr/>
        </p:nvSpPr>
        <p:spPr>
          <a:xfrm>
            <a:off x="1398406" y="1591655"/>
            <a:ext cx="5454103"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Example - Insertion</a:t>
            </a:r>
            <a:endParaRPr kumimoji="0" lang="en-KR" sz="2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834776B-E203-B4E7-0AA3-CC0CC1432516}"/>
              </a:ext>
            </a:extLst>
          </p:cNvPr>
          <p:cNvSpPr txBox="1"/>
          <p:nvPr/>
        </p:nvSpPr>
        <p:spPr>
          <a:xfrm>
            <a:off x="1696667" y="2759283"/>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18" name="Rectangle 17">
            <a:extLst>
              <a:ext uri="{FF2B5EF4-FFF2-40B4-BE49-F238E27FC236}">
                <a16:creationId xmlns:a16="http://schemas.microsoft.com/office/drawing/2014/main" id="{3E178E2D-F215-007F-FB0A-3B5A4859F73F}"/>
              </a:ext>
            </a:extLst>
          </p:cNvPr>
          <p:cNvSpPr/>
          <p:nvPr/>
        </p:nvSpPr>
        <p:spPr>
          <a:xfrm>
            <a:off x="359109" y="3902528"/>
            <a:ext cx="497526" cy="532184"/>
          </a:xfrm>
          <a:prstGeom prst="rect">
            <a:avLst/>
          </a:prstGeom>
          <a:solidFill>
            <a:schemeClr val="accent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f2</a:t>
            </a:r>
          </a:p>
        </p:txBody>
      </p:sp>
      <p:sp>
        <p:nvSpPr>
          <p:cNvPr id="20" name="TextBox 19">
            <a:extLst>
              <a:ext uri="{FF2B5EF4-FFF2-40B4-BE49-F238E27FC236}">
                <a16:creationId xmlns:a16="http://schemas.microsoft.com/office/drawing/2014/main" id="{29AF9E78-930E-CC02-B718-ADC1CE020316}"/>
              </a:ext>
            </a:extLst>
          </p:cNvPr>
          <p:cNvSpPr txBox="1"/>
          <p:nvPr/>
        </p:nvSpPr>
        <p:spPr>
          <a:xfrm>
            <a:off x="993784" y="4065643"/>
            <a:ext cx="6286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hash</a:t>
            </a:r>
          </a:p>
        </p:txBody>
      </p:sp>
      <p:sp>
        <p:nvSpPr>
          <p:cNvPr id="2" name="TextBox 1">
            <a:extLst>
              <a:ext uri="{FF2B5EF4-FFF2-40B4-BE49-F238E27FC236}">
                <a16:creationId xmlns:a16="http://schemas.microsoft.com/office/drawing/2014/main" id="{D749A70C-664C-DBA2-E2E5-F1E9D8797227}"/>
              </a:ext>
            </a:extLst>
          </p:cNvPr>
          <p:cNvSpPr txBox="1"/>
          <p:nvPr/>
        </p:nvSpPr>
        <p:spPr>
          <a:xfrm>
            <a:off x="1662545" y="2243655"/>
            <a:ext cx="7857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1" i="1" u="none" strike="noStrike" kern="1200" cap="none" spc="0" normalizeH="0" baseline="0" noProof="0" dirty="0">
                <a:ln>
                  <a:noFill/>
                </a:ln>
                <a:solidFill>
                  <a:srgbClr val="C00000"/>
                </a:solidFill>
                <a:effectLst/>
                <a:uLnTx/>
                <a:uFillTx/>
                <a:latin typeface="Calibri" panose="020F0502020204030204"/>
                <a:ea typeface="+mn-ea"/>
                <a:cs typeface="+mn-cs"/>
              </a:rPr>
              <a:t>FULL</a:t>
            </a:r>
          </a:p>
        </p:txBody>
      </p:sp>
      <p:cxnSp>
        <p:nvCxnSpPr>
          <p:cNvPr id="4" name="Straight Arrow Connector 3">
            <a:extLst>
              <a:ext uri="{FF2B5EF4-FFF2-40B4-BE49-F238E27FC236}">
                <a16:creationId xmlns:a16="http://schemas.microsoft.com/office/drawing/2014/main" id="{125E122F-15F7-D8FA-27F7-7AB2559FBBE7}"/>
              </a:ext>
            </a:extLst>
          </p:cNvPr>
          <p:cNvCxnSpPr>
            <a:cxnSpLocks/>
            <a:stCxn id="22" idx="3"/>
            <a:endCxn id="26" idx="1"/>
          </p:cNvCxnSpPr>
          <p:nvPr/>
        </p:nvCxnSpPr>
        <p:spPr>
          <a:xfrm>
            <a:off x="2257158" y="2979015"/>
            <a:ext cx="1151760" cy="26609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41A9358-A97F-5F93-00A1-1F8D6462F11D}"/>
              </a:ext>
            </a:extLst>
          </p:cNvPr>
          <p:cNvSpPr txBox="1"/>
          <p:nvPr/>
        </p:nvSpPr>
        <p:spPr>
          <a:xfrm rot="592086">
            <a:off x="2368402" y="2706525"/>
            <a:ext cx="10124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1" u="none" strike="noStrike" kern="1200" cap="none" spc="0" normalizeH="0" baseline="0" noProof="0" dirty="0">
                <a:ln>
                  <a:noFill/>
                </a:ln>
                <a:solidFill>
                  <a:srgbClr val="C00000"/>
                </a:solidFill>
                <a:effectLst/>
                <a:uLnTx/>
                <a:uFillTx/>
                <a:latin typeface="Calibri" panose="020F0502020204030204"/>
                <a:ea typeface="+mn-ea"/>
                <a:cs typeface="+mn-cs"/>
              </a:rPr>
              <a:t>overflow</a:t>
            </a:r>
          </a:p>
        </p:txBody>
      </p:sp>
      <p:sp>
        <p:nvSpPr>
          <p:cNvPr id="5" name="TextBox 4">
            <a:extLst>
              <a:ext uri="{FF2B5EF4-FFF2-40B4-BE49-F238E27FC236}">
                <a16:creationId xmlns:a16="http://schemas.microsoft.com/office/drawing/2014/main" id="{8BA211E8-A0FC-0353-3B55-A1FCA8DBA13B}"/>
              </a:ext>
            </a:extLst>
          </p:cNvPr>
          <p:cNvSpPr txBox="1"/>
          <p:nvPr/>
        </p:nvSpPr>
        <p:spPr>
          <a:xfrm>
            <a:off x="3342054" y="3014510"/>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cxnSp>
        <p:nvCxnSpPr>
          <p:cNvPr id="6" name="Straight Arrow Connector 5">
            <a:extLst>
              <a:ext uri="{FF2B5EF4-FFF2-40B4-BE49-F238E27FC236}">
                <a16:creationId xmlns:a16="http://schemas.microsoft.com/office/drawing/2014/main" id="{6C342C7B-B668-21CA-CD65-6837619BBB20}"/>
              </a:ext>
            </a:extLst>
          </p:cNvPr>
          <p:cNvCxnSpPr>
            <a:cxnSpLocks/>
          </p:cNvCxnSpPr>
          <p:nvPr/>
        </p:nvCxnSpPr>
        <p:spPr>
          <a:xfrm flipV="1">
            <a:off x="948390" y="3749634"/>
            <a:ext cx="714155" cy="418986"/>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2CF5AE9-2575-EC5E-74F3-657B428CCC9C}"/>
              </a:ext>
            </a:extLst>
          </p:cNvPr>
          <p:cNvSpPr txBox="1"/>
          <p:nvPr/>
        </p:nvSpPr>
        <p:spPr>
          <a:xfrm>
            <a:off x="1669256" y="3527975"/>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Tree>
    <p:extLst>
      <p:ext uri="{BB962C8B-B14F-4D97-AF65-F5344CB8AC3E}">
        <p14:creationId xmlns:p14="http://schemas.microsoft.com/office/powerpoint/2010/main" val="166785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heckerboard(across)">
                                      <p:cBhvr>
                                        <p:cTn id="10" dur="500"/>
                                        <p:tgtEl>
                                          <p:spTgt spid="20"/>
                                        </p:tgtEl>
                                      </p:cBhvr>
                                    </p:animEffect>
                                  </p:childTnLst>
                                </p:cTn>
                              </p:par>
                              <p:par>
                                <p:cTn id="11" presetID="5"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heckerboard(across)">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BC4E0B-A006-430F-87BD-A6588640589E}"/>
              </a:ext>
            </a:extLst>
          </p:cNvPr>
          <p:cNvSpPr>
            <a:spLocks noGrp="1"/>
          </p:cNvSpPr>
          <p:nvPr>
            <p:ph type="sldNum" sz="quarter" idx="12"/>
          </p:nvPr>
        </p:nvSpPr>
        <p:spPr/>
        <p:txBody>
          <a:bodyPr/>
          <a:lstStyle/>
          <a:p>
            <a:fld id="{8E00A993-0AA1-412D-A37A-2D363295DE68}" type="slidenum">
              <a:rPr lang="en-SG" smtClean="0"/>
              <a:t>3</a:t>
            </a:fld>
            <a:endParaRPr lang="en-SG" dirty="0"/>
          </a:p>
        </p:txBody>
      </p:sp>
      <p:sp>
        <p:nvSpPr>
          <p:cNvPr id="4" name="Title 3">
            <a:extLst>
              <a:ext uri="{FF2B5EF4-FFF2-40B4-BE49-F238E27FC236}">
                <a16:creationId xmlns:a16="http://schemas.microsoft.com/office/drawing/2014/main" id="{7BA2AEC0-9E4B-4B4C-865B-4DA64A5A1937}"/>
              </a:ext>
            </a:extLst>
          </p:cNvPr>
          <p:cNvSpPr>
            <a:spLocks noGrp="1"/>
          </p:cNvSpPr>
          <p:nvPr>
            <p:ph type="title"/>
          </p:nvPr>
        </p:nvSpPr>
        <p:spPr>
          <a:xfrm>
            <a:off x="627138" y="352968"/>
            <a:ext cx="10531764" cy="1037016"/>
          </a:xfrm>
        </p:spPr>
        <p:txBody>
          <a:bodyPr/>
          <a:lstStyle/>
          <a:p>
            <a:r>
              <a:rPr lang="en-US" dirty="0">
                <a:solidFill>
                  <a:srgbClr val="0070C0"/>
                </a:solidFill>
              </a:rPr>
              <a:t>The legacy era…</a:t>
            </a:r>
          </a:p>
        </p:txBody>
      </p:sp>
      <p:grpSp>
        <p:nvGrpSpPr>
          <p:cNvPr id="5" name="Group 4">
            <a:extLst>
              <a:ext uri="{FF2B5EF4-FFF2-40B4-BE49-F238E27FC236}">
                <a16:creationId xmlns:a16="http://schemas.microsoft.com/office/drawing/2014/main" id="{ECC6E0CC-F21B-456D-A7EB-063E1C2BF4EE}"/>
              </a:ext>
            </a:extLst>
          </p:cNvPr>
          <p:cNvGrpSpPr/>
          <p:nvPr/>
        </p:nvGrpSpPr>
        <p:grpSpPr>
          <a:xfrm>
            <a:off x="1857721" y="4209653"/>
            <a:ext cx="8476557" cy="2454190"/>
            <a:chOff x="1361840" y="2790536"/>
            <a:chExt cx="8476557" cy="2454190"/>
          </a:xfrm>
        </p:grpSpPr>
        <p:sp>
          <p:nvSpPr>
            <p:cNvPr id="164" name="object 163">
              <a:extLst>
                <a:ext uri="{FF2B5EF4-FFF2-40B4-BE49-F238E27FC236}">
                  <a16:creationId xmlns:a16="http://schemas.microsoft.com/office/drawing/2014/main" id="{2C25F717-8301-44AA-95DD-526BDEA5DA1D}"/>
                </a:ext>
              </a:extLst>
            </p:cNvPr>
            <p:cNvSpPr/>
            <p:nvPr/>
          </p:nvSpPr>
          <p:spPr>
            <a:xfrm>
              <a:off x="8559371" y="2803236"/>
              <a:ext cx="948266" cy="1739900"/>
            </a:xfrm>
            <a:prstGeom prst="rect">
              <a:avLst/>
            </a:prstGeom>
            <a:blipFill>
              <a:blip r:embed="rId3" cstate="print"/>
              <a:stretch>
                <a:fillRect/>
              </a:stretch>
            </a:blipFill>
          </p:spPr>
          <p:txBody>
            <a:bodyPr wrap="square" lIns="0" tIns="0" rIns="0" bIns="0" rtlCol="0"/>
            <a:lstStyle/>
            <a:p>
              <a:endParaRPr/>
            </a:p>
          </p:txBody>
        </p:sp>
        <p:sp>
          <p:nvSpPr>
            <p:cNvPr id="202" name="object 201">
              <a:extLst>
                <a:ext uri="{FF2B5EF4-FFF2-40B4-BE49-F238E27FC236}">
                  <a16:creationId xmlns:a16="http://schemas.microsoft.com/office/drawing/2014/main" id="{7C153F7E-6AF5-40C9-AA01-7ACCF5A7A187}"/>
                </a:ext>
              </a:extLst>
            </p:cNvPr>
            <p:cNvSpPr txBox="1"/>
            <p:nvPr/>
          </p:nvSpPr>
          <p:spPr>
            <a:xfrm>
              <a:off x="1763372" y="4583259"/>
              <a:ext cx="697263" cy="276999"/>
            </a:xfrm>
            <a:prstGeom prst="rect">
              <a:avLst/>
            </a:prstGeom>
          </p:spPr>
          <p:txBody>
            <a:bodyPr vert="horz" wrap="square" lIns="0" tIns="0" rIns="0" bIns="0" rtlCol="0">
              <a:spAutoFit/>
            </a:bodyPr>
            <a:lstStyle/>
            <a:p>
              <a:pPr marL="286385" marR="5080" indent="-274320">
                <a:lnSpc>
                  <a:spcPct val="100000"/>
                </a:lnSpc>
              </a:pPr>
              <a:r>
                <a:rPr spc="-5" dirty="0">
                  <a:latin typeface="Arial"/>
                  <a:cs typeface="Arial"/>
                </a:rPr>
                <a:t>Parser</a:t>
              </a:r>
              <a:endParaRPr dirty="0">
                <a:latin typeface="Arial"/>
                <a:cs typeface="Arial"/>
              </a:endParaRPr>
            </a:p>
          </p:txBody>
        </p:sp>
        <p:grpSp>
          <p:nvGrpSpPr>
            <p:cNvPr id="2" name="Group 1">
              <a:extLst>
                <a:ext uri="{FF2B5EF4-FFF2-40B4-BE49-F238E27FC236}">
                  <a16:creationId xmlns:a16="http://schemas.microsoft.com/office/drawing/2014/main" id="{A2AAB91F-5FEE-42B1-96D4-87D181525C46}"/>
                </a:ext>
              </a:extLst>
            </p:cNvPr>
            <p:cNvGrpSpPr/>
            <p:nvPr/>
          </p:nvGrpSpPr>
          <p:grpSpPr>
            <a:xfrm>
              <a:off x="1361840" y="2790536"/>
              <a:ext cx="8476557" cy="1718732"/>
              <a:chOff x="1361840" y="2790536"/>
              <a:chExt cx="8476557" cy="1718732"/>
            </a:xfrm>
          </p:grpSpPr>
          <p:sp>
            <p:nvSpPr>
              <p:cNvPr id="6" name="object 5">
                <a:extLst>
                  <a:ext uri="{FF2B5EF4-FFF2-40B4-BE49-F238E27FC236}">
                    <a16:creationId xmlns:a16="http://schemas.microsoft.com/office/drawing/2014/main" id="{C81703D1-25B6-4A49-8FDD-965961EB8B99}"/>
                  </a:ext>
                </a:extLst>
              </p:cNvPr>
              <p:cNvSpPr/>
              <p:nvPr/>
            </p:nvSpPr>
            <p:spPr>
              <a:xfrm>
                <a:off x="2809641" y="2821085"/>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7" name="object 6">
                <a:extLst>
                  <a:ext uri="{FF2B5EF4-FFF2-40B4-BE49-F238E27FC236}">
                    <a16:creationId xmlns:a16="http://schemas.microsoft.com/office/drawing/2014/main" id="{3AE85763-B8CD-4D2E-B58C-08362479320C}"/>
                  </a:ext>
                </a:extLst>
              </p:cNvPr>
              <p:cNvSpPr/>
              <p:nvPr/>
            </p:nvSpPr>
            <p:spPr>
              <a:xfrm>
                <a:off x="2816621" y="2821085"/>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8" name="object 7">
                <a:extLst>
                  <a:ext uri="{FF2B5EF4-FFF2-40B4-BE49-F238E27FC236}">
                    <a16:creationId xmlns:a16="http://schemas.microsoft.com/office/drawing/2014/main" id="{09EF2B2C-67BF-47ED-9C2C-4D5129033D5B}"/>
                  </a:ext>
                </a:extLst>
              </p:cNvPr>
              <p:cNvSpPr/>
              <p:nvPr/>
            </p:nvSpPr>
            <p:spPr>
              <a:xfrm>
                <a:off x="2809641" y="2812469"/>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9" name="object 8">
                <a:extLst>
                  <a:ext uri="{FF2B5EF4-FFF2-40B4-BE49-F238E27FC236}">
                    <a16:creationId xmlns:a16="http://schemas.microsoft.com/office/drawing/2014/main" id="{73729C4C-9B9F-4764-903C-7B1AECF0A61A}"/>
                  </a:ext>
                </a:extLst>
              </p:cNvPr>
              <p:cNvSpPr/>
              <p:nvPr/>
            </p:nvSpPr>
            <p:spPr>
              <a:xfrm>
                <a:off x="2809641" y="2812468"/>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10" name="object 9">
                <a:extLst>
                  <a:ext uri="{FF2B5EF4-FFF2-40B4-BE49-F238E27FC236}">
                    <a16:creationId xmlns:a16="http://schemas.microsoft.com/office/drawing/2014/main" id="{A73D60A4-73F1-40CC-95AC-86D8B0B3C9D9}"/>
                  </a:ext>
                </a:extLst>
              </p:cNvPr>
              <p:cNvSpPr/>
              <p:nvPr/>
            </p:nvSpPr>
            <p:spPr>
              <a:xfrm>
                <a:off x="4273340" y="2826366"/>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11" name="object 10">
                <a:extLst>
                  <a:ext uri="{FF2B5EF4-FFF2-40B4-BE49-F238E27FC236}">
                    <a16:creationId xmlns:a16="http://schemas.microsoft.com/office/drawing/2014/main" id="{BFEA2BA2-8BED-4FE6-B7DE-23498BB14C2C}"/>
                  </a:ext>
                </a:extLst>
              </p:cNvPr>
              <p:cNvSpPr/>
              <p:nvPr/>
            </p:nvSpPr>
            <p:spPr>
              <a:xfrm>
                <a:off x="4280320" y="2826366"/>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12" name="object 11">
                <a:extLst>
                  <a:ext uri="{FF2B5EF4-FFF2-40B4-BE49-F238E27FC236}">
                    <a16:creationId xmlns:a16="http://schemas.microsoft.com/office/drawing/2014/main" id="{B361365A-3C99-4F44-ADF1-03FE7F7A52E0}"/>
                  </a:ext>
                </a:extLst>
              </p:cNvPr>
              <p:cNvSpPr/>
              <p:nvPr/>
            </p:nvSpPr>
            <p:spPr>
              <a:xfrm>
                <a:off x="4273340" y="2817750"/>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13" name="object 12">
                <a:extLst>
                  <a:ext uri="{FF2B5EF4-FFF2-40B4-BE49-F238E27FC236}">
                    <a16:creationId xmlns:a16="http://schemas.microsoft.com/office/drawing/2014/main" id="{C6DA876D-1411-4A3E-8602-FFBC69C2528E}"/>
                  </a:ext>
                </a:extLst>
              </p:cNvPr>
              <p:cNvSpPr/>
              <p:nvPr/>
            </p:nvSpPr>
            <p:spPr>
              <a:xfrm>
                <a:off x="4273340" y="2817749"/>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14" name="object 13">
                <a:extLst>
                  <a:ext uri="{FF2B5EF4-FFF2-40B4-BE49-F238E27FC236}">
                    <a16:creationId xmlns:a16="http://schemas.microsoft.com/office/drawing/2014/main" id="{1025640B-540A-4B8C-B1EA-771FAF780518}"/>
                  </a:ext>
                </a:extLst>
              </p:cNvPr>
              <p:cNvSpPr/>
              <p:nvPr/>
            </p:nvSpPr>
            <p:spPr>
              <a:xfrm>
                <a:off x="5723899" y="2832565"/>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15" name="object 14">
                <a:extLst>
                  <a:ext uri="{FF2B5EF4-FFF2-40B4-BE49-F238E27FC236}">
                    <a16:creationId xmlns:a16="http://schemas.microsoft.com/office/drawing/2014/main" id="{6FDCF461-EAA2-4428-9AA7-382FAC87721F}"/>
                  </a:ext>
                </a:extLst>
              </p:cNvPr>
              <p:cNvSpPr/>
              <p:nvPr/>
            </p:nvSpPr>
            <p:spPr>
              <a:xfrm>
                <a:off x="5730878" y="2832565"/>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16" name="object 15">
                <a:extLst>
                  <a:ext uri="{FF2B5EF4-FFF2-40B4-BE49-F238E27FC236}">
                    <a16:creationId xmlns:a16="http://schemas.microsoft.com/office/drawing/2014/main" id="{B8B67B9C-B525-44F7-BDF6-AB1202998C3B}"/>
                  </a:ext>
                </a:extLst>
              </p:cNvPr>
              <p:cNvSpPr/>
              <p:nvPr/>
            </p:nvSpPr>
            <p:spPr>
              <a:xfrm>
                <a:off x="5723899" y="2823949"/>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17" name="object 16">
                <a:extLst>
                  <a:ext uri="{FF2B5EF4-FFF2-40B4-BE49-F238E27FC236}">
                    <a16:creationId xmlns:a16="http://schemas.microsoft.com/office/drawing/2014/main" id="{C8DC41D0-77EB-41FE-9713-7CF6ACA501B5}"/>
                  </a:ext>
                </a:extLst>
              </p:cNvPr>
              <p:cNvSpPr/>
              <p:nvPr/>
            </p:nvSpPr>
            <p:spPr>
              <a:xfrm>
                <a:off x="5723899" y="2823948"/>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18" name="object 17">
                <a:extLst>
                  <a:ext uri="{FF2B5EF4-FFF2-40B4-BE49-F238E27FC236}">
                    <a16:creationId xmlns:a16="http://schemas.microsoft.com/office/drawing/2014/main" id="{23ECC045-5FD5-4A8D-B3AC-C75B73D0203C}"/>
                  </a:ext>
                </a:extLst>
              </p:cNvPr>
              <p:cNvSpPr/>
              <p:nvPr/>
            </p:nvSpPr>
            <p:spPr>
              <a:xfrm>
                <a:off x="7153041" y="2841525"/>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19" name="object 18">
                <a:extLst>
                  <a:ext uri="{FF2B5EF4-FFF2-40B4-BE49-F238E27FC236}">
                    <a16:creationId xmlns:a16="http://schemas.microsoft.com/office/drawing/2014/main" id="{25A7BC49-B18C-40FF-AD9F-DE47F8B22315}"/>
                  </a:ext>
                </a:extLst>
              </p:cNvPr>
              <p:cNvSpPr/>
              <p:nvPr/>
            </p:nvSpPr>
            <p:spPr>
              <a:xfrm>
                <a:off x="7160021" y="2841526"/>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20" name="object 19">
                <a:extLst>
                  <a:ext uri="{FF2B5EF4-FFF2-40B4-BE49-F238E27FC236}">
                    <a16:creationId xmlns:a16="http://schemas.microsoft.com/office/drawing/2014/main" id="{2FBB8DCF-8324-4732-958B-E991396D0E40}"/>
                  </a:ext>
                </a:extLst>
              </p:cNvPr>
              <p:cNvSpPr/>
              <p:nvPr/>
            </p:nvSpPr>
            <p:spPr>
              <a:xfrm>
                <a:off x="7153041" y="2832909"/>
                <a:ext cx="1124585" cy="1618615"/>
              </a:xfrm>
              <a:custGeom>
                <a:avLst/>
                <a:gdLst/>
                <a:ahLst/>
                <a:cxnLst/>
                <a:rect l="l" t="t" r="r" b="b"/>
                <a:pathLst>
                  <a:path w="1124584"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21" name="object 20">
                <a:extLst>
                  <a:ext uri="{FF2B5EF4-FFF2-40B4-BE49-F238E27FC236}">
                    <a16:creationId xmlns:a16="http://schemas.microsoft.com/office/drawing/2014/main" id="{D54FD55B-D075-4AAD-9910-EEBC12639769}"/>
                  </a:ext>
                </a:extLst>
              </p:cNvPr>
              <p:cNvSpPr/>
              <p:nvPr/>
            </p:nvSpPr>
            <p:spPr>
              <a:xfrm>
                <a:off x="7153041" y="2832909"/>
                <a:ext cx="1124585" cy="1618615"/>
              </a:xfrm>
              <a:custGeom>
                <a:avLst/>
                <a:gdLst/>
                <a:ahLst/>
                <a:cxnLst/>
                <a:rect l="l" t="t" r="r" b="b"/>
                <a:pathLst>
                  <a:path w="1124584"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22" name="object 21">
                <a:extLst>
                  <a:ext uri="{FF2B5EF4-FFF2-40B4-BE49-F238E27FC236}">
                    <a16:creationId xmlns:a16="http://schemas.microsoft.com/office/drawing/2014/main" id="{87712670-8FB1-4A0B-BF5C-34E83D7ADBB0}"/>
                  </a:ext>
                </a:extLst>
              </p:cNvPr>
              <p:cNvSpPr/>
              <p:nvPr/>
            </p:nvSpPr>
            <p:spPr>
              <a:xfrm>
                <a:off x="9452008" y="3004443"/>
                <a:ext cx="384810" cy="116839"/>
              </a:xfrm>
              <a:custGeom>
                <a:avLst/>
                <a:gdLst/>
                <a:ahLst/>
                <a:cxnLst/>
                <a:rect l="l" t="t" r="r" b="b"/>
                <a:pathLst>
                  <a:path w="384809" h="116839">
                    <a:moveTo>
                      <a:pt x="362538" y="71653"/>
                    </a:moveTo>
                    <a:lnTo>
                      <a:pt x="312125" y="71654"/>
                    </a:lnTo>
                    <a:lnTo>
                      <a:pt x="270446"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3" name="object 22">
                <a:extLst>
                  <a:ext uri="{FF2B5EF4-FFF2-40B4-BE49-F238E27FC236}">
                    <a16:creationId xmlns:a16="http://schemas.microsoft.com/office/drawing/2014/main" id="{8C1F5DF6-6849-493A-8664-67561F7160BA}"/>
                  </a:ext>
                </a:extLst>
              </p:cNvPr>
              <p:cNvSpPr/>
              <p:nvPr/>
            </p:nvSpPr>
            <p:spPr>
              <a:xfrm>
                <a:off x="9449364" y="3118743"/>
                <a:ext cx="384810" cy="116839"/>
              </a:xfrm>
              <a:custGeom>
                <a:avLst/>
                <a:gdLst/>
                <a:ahLst/>
                <a:cxnLst/>
                <a:rect l="l" t="t" r="r" b="b"/>
                <a:pathLst>
                  <a:path w="384809" h="116839">
                    <a:moveTo>
                      <a:pt x="362538" y="71653"/>
                    </a:moveTo>
                    <a:lnTo>
                      <a:pt x="312126" y="71654"/>
                    </a:lnTo>
                    <a:lnTo>
                      <a:pt x="270447"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9" y="2045"/>
                    </a:lnTo>
                    <a:lnTo>
                      <a:pt x="268400" y="14163"/>
                    </a:lnTo>
                    <a:lnTo>
                      <a:pt x="270447" y="21939"/>
                    </a:lnTo>
                    <a:lnTo>
                      <a:pt x="312129"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4" name="object 23">
                <a:extLst>
                  <a:ext uri="{FF2B5EF4-FFF2-40B4-BE49-F238E27FC236}">
                    <a16:creationId xmlns:a16="http://schemas.microsoft.com/office/drawing/2014/main" id="{66FAEC77-C14B-4B4B-BC9B-0CFDCE0752A2}"/>
                  </a:ext>
                </a:extLst>
              </p:cNvPr>
              <p:cNvSpPr/>
              <p:nvPr/>
            </p:nvSpPr>
            <p:spPr>
              <a:xfrm>
                <a:off x="9452008" y="3239972"/>
                <a:ext cx="384810" cy="116839"/>
              </a:xfrm>
              <a:custGeom>
                <a:avLst/>
                <a:gdLst/>
                <a:ahLst/>
                <a:cxnLst/>
                <a:rect l="l" t="t" r="r" b="b"/>
                <a:pathLst>
                  <a:path w="384809" h="116839">
                    <a:moveTo>
                      <a:pt x="362538" y="71653"/>
                    </a:moveTo>
                    <a:lnTo>
                      <a:pt x="312125" y="71654"/>
                    </a:lnTo>
                    <a:lnTo>
                      <a:pt x="270446" y="95967"/>
                    </a:lnTo>
                    <a:lnTo>
                      <a:pt x="268400" y="103743"/>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5" name="object 24">
                <a:extLst>
                  <a:ext uri="{FF2B5EF4-FFF2-40B4-BE49-F238E27FC236}">
                    <a16:creationId xmlns:a16="http://schemas.microsoft.com/office/drawing/2014/main" id="{039174C6-C23C-4FC8-91A2-175C30AE2C29}"/>
                  </a:ext>
                </a:extLst>
              </p:cNvPr>
              <p:cNvSpPr/>
              <p:nvPr/>
            </p:nvSpPr>
            <p:spPr>
              <a:xfrm>
                <a:off x="9452008" y="3355549"/>
                <a:ext cx="384810" cy="116839"/>
              </a:xfrm>
              <a:custGeom>
                <a:avLst/>
                <a:gdLst/>
                <a:ahLst/>
                <a:cxnLst/>
                <a:rect l="l" t="t" r="r" b="b"/>
                <a:pathLst>
                  <a:path w="384809" h="116839">
                    <a:moveTo>
                      <a:pt x="362538" y="71653"/>
                    </a:moveTo>
                    <a:lnTo>
                      <a:pt x="312125" y="71654"/>
                    </a:lnTo>
                    <a:lnTo>
                      <a:pt x="270446" y="95968"/>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40"/>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6" name="object 25">
                <a:extLst>
                  <a:ext uri="{FF2B5EF4-FFF2-40B4-BE49-F238E27FC236}">
                    <a16:creationId xmlns:a16="http://schemas.microsoft.com/office/drawing/2014/main" id="{44676965-B22F-4EF6-A24D-01E76AEBC284}"/>
                  </a:ext>
                </a:extLst>
              </p:cNvPr>
              <p:cNvSpPr/>
              <p:nvPr/>
            </p:nvSpPr>
            <p:spPr>
              <a:xfrm>
                <a:off x="9452008" y="3475660"/>
                <a:ext cx="384810" cy="116839"/>
              </a:xfrm>
              <a:custGeom>
                <a:avLst/>
                <a:gdLst/>
                <a:ahLst/>
                <a:cxnLst/>
                <a:rect l="l" t="t" r="r" b="b"/>
                <a:pathLst>
                  <a:path w="384809" h="116839">
                    <a:moveTo>
                      <a:pt x="362538" y="71653"/>
                    </a:moveTo>
                    <a:lnTo>
                      <a:pt x="312125" y="71654"/>
                    </a:lnTo>
                    <a:lnTo>
                      <a:pt x="270446"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7" name="object 26">
                <a:extLst>
                  <a:ext uri="{FF2B5EF4-FFF2-40B4-BE49-F238E27FC236}">
                    <a16:creationId xmlns:a16="http://schemas.microsoft.com/office/drawing/2014/main" id="{62304BA7-8906-4BEF-AD3F-8D4F23129F52}"/>
                  </a:ext>
                </a:extLst>
              </p:cNvPr>
              <p:cNvSpPr/>
              <p:nvPr/>
            </p:nvSpPr>
            <p:spPr>
              <a:xfrm>
                <a:off x="9452797" y="3594991"/>
                <a:ext cx="384810" cy="116839"/>
              </a:xfrm>
              <a:custGeom>
                <a:avLst/>
                <a:gdLst/>
                <a:ahLst/>
                <a:cxnLst/>
                <a:rect l="l" t="t" r="r" b="b"/>
                <a:pathLst>
                  <a:path w="384809" h="116839">
                    <a:moveTo>
                      <a:pt x="283245" y="0"/>
                    </a:moveTo>
                    <a:lnTo>
                      <a:pt x="275469" y="2045"/>
                    </a:lnTo>
                    <a:lnTo>
                      <a:pt x="268400" y="14164"/>
                    </a:lnTo>
                    <a:lnTo>
                      <a:pt x="270447" y="21940"/>
                    </a:lnTo>
                    <a:lnTo>
                      <a:pt x="312129" y="46254"/>
                    </a:lnTo>
                    <a:lnTo>
                      <a:pt x="0" y="46254"/>
                    </a:lnTo>
                    <a:lnTo>
                      <a:pt x="0" y="71654"/>
                    </a:lnTo>
                    <a:lnTo>
                      <a:pt x="312129" y="71654"/>
                    </a:lnTo>
                    <a:lnTo>
                      <a:pt x="270447" y="95968"/>
                    </a:lnTo>
                    <a:lnTo>
                      <a:pt x="268400" y="103745"/>
                    </a:lnTo>
                    <a:lnTo>
                      <a:pt x="274585" y="114346"/>
                    </a:lnTo>
                    <a:lnTo>
                      <a:pt x="279622" y="116634"/>
                    </a:lnTo>
                    <a:lnTo>
                      <a:pt x="286167" y="115792"/>
                    </a:lnTo>
                    <a:lnTo>
                      <a:pt x="287789" y="115257"/>
                    </a:lnTo>
                    <a:lnTo>
                      <a:pt x="384309" y="58953"/>
                    </a:lnTo>
                    <a:lnTo>
                      <a:pt x="283245" y="0"/>
                    </a:lnTo>
                    <a:close/>
                  </a:path>
                </a:pathLst>
              </a:custGeom>
              <a:solidFill>
                <a:srgbClr val="C00000"/>
              </a:solidFill>
            </p:spPr>
            <p:txBody>
              <a:bodyPr wrap="square" lIns="0" tIns="0" rIns="0" bIns="0" rtlCol="0"/>
              <a:lstStyle/>
              <a:p>
                <a:endParaRPr/>
              </a:p>
            </p:txBody>
          </p:sp>
          <p:sp>
            <p:nvSpPr>
              <p:cNvPr id="28" name="object 27">
                <a:extLst>
                  <a:ext uri="{FF2B5EF4-FFF2-40B4-BE49-F238E27FC236}">
                    <a16:creationId xmlns:a16="http://schemas.microsoft.com/office/drawing/2014/main" id="{1406ED85-45CA-41CA-9AEB-A0BC7766169B}"/>
                  </a:ext>
                </a:extLst>
              </p:cNvPr>
              <p:cNvSpPr/>
              <p:nvPr/>
            </p:nvSpPr>
            <p:spPr>
              <a:xfrm>
                <a:off x="9452008" y="3716219"/>
                <a:ext cx="384810" cy="116839"/>
              </a:xfrm>
              <a:custGeom>
                <a:avLst/>
                <a:gdLst/>
                <a:ahLst/>
                <a:cxnLst/>
                <a:rect l="l" t="t" r="r" b="b"/>
                <a:pathLst>
                  <a:path w="384809" h="116839">
                    <a:moveTo>
                      <a:pt x="283245" y="0"/>
                    </a:moveTo>
                    <a:lnTo>
                      <a:pt x="275468" y="2047"/>
                    </a:lnTo>
                    <a:lnTo>
                      <a:pt x="268400" y="14164"/>
                    </a:lnTo>
                    <a:lnTo>
                      <a:pt x="270446" y="21940"/>
                    </a:lnTo>
                    <a:lnTo>
                      <a:pt x="312127" y="46254"/>
                    </a:lnTo>
                    <a:lnTo>
                      <a:pt x="0" y="46254"/>
                    </a:lnTo>
                    <a:lnTo>
                      <a:pt x="0" y="71654"/>
                    </a:lnTo>
                    <a:lnTo>
                      <a:pt x="312127" y="71654"/>
                    </a:lnTo>
                    <a:lnTo>
                      <a:pt x="270446" y="95968"/>
                    </a:lnTo>
                    <a:lnTo>
                      <a:pt x="268400" y="103745"/>
                    </a:lnTo>
                    <a:lnTo>
                      <a:pt x="274585" y="114346"/>
                    </a:lnTo>
                    <a:lnTo>
                      <a:pt x="279622" y="116634"/>
                    </a:lnTo>
                    <a:lnTo>
                      <a:pt x="286167" y="115792"/>
                    </a:lnTo>
                    <a:lnTo>
                      <a:pt x="287789" y="115257"/>
                    </a:lnTo>
                    <a:lnTo>
                      <a:pt x="384309" y="58954"/>
                    </a:lnTo>
                    <a:lnTo>
                      <a:pt x="283245" y="0"/>
                    </a:lnTo>
                    <a:close/>
                  </a:path>
                </a:pathLst>
              </a:custGeom>
              <a:solidFill>
                <a:srgbClr val="C00000"/>
              </a:solidFill>
            </p:spPr>
            <p:txBody>
              <a:bodyPr wrap="square" lIns="0" tIns="0" rIns="0" bIns="0" rtlCol="0"/>
              <a:lstStyle/>
              <a:p>
                <a:endParaRPr/>
              </a:p>
            </p:txBody>
          </p:sp>
          <p:sp>
            <p:nvSpPr>
              <p:cNvPr id="29" name="object 28">
                <a:extLst>
                  <a:ext uri="{FF2B5EF4-FFF2-40B4-BE49-F238E27FC236}">
                    <a16:creationId xmlns:a16="http://schemas.microsoft.com/office/drawing/2014/main" id="{8BB90A27-9805-4045-BE62-074FDDB51734}"/>
                  </a:ext>
                </a:extLst>
              </p:cNvPr>
              <p:cNvSpPr/>
              <p:nvPr/>
            </p:nvSpPr>
            <p:spPr>
              <a:xfrm>
                <a:off x="9452797" y="3836331"/>
                <a:ext cx="384810" cy="116839"/>
              </a:xfrm>
              <a:custGeom>
                <a:avLst/>
                <a:gdLst/>
                <a:ahLst/>
                <a:cxnLst/>
                <a:rect l="l" t="t" r="r" b="b"/>
                <a:pathLst>
                  <a:path w="384809" h="116839">
                    <a:moveTo>
                      <a:pt x="362537" y="71654"/>
                    </a:moveTo>
                    <a:lnTo>
                      <a:pt x="312127" y="71654"/>
                    </a:lnTo>
                    <a:lnTo>
                      <a:pt x="270447" y="95968"/>
                    </a:lnTo>
                    <a:lnTo>
                      <a:pt x="268400" y="103744"/>
                    </a:lnTo>
                    <a:lnTo>
                      <a:pt x="274585" y="114347"/>
                    </a:lnTo>
                    <a:lnTo>
                      <a:pt x="279622" y="116634"/>
                    </a:lnTo>
                    <a:lnTo>
                      <a:pt x="286167" y="115792"/>
                    </a:lnTo>
                    <a:lnTo>
                      <a:pt x="287789" y="115257"/>
                    </a:lnTo>
                    <a:lnTo>
                      <a:pt x="362537" y="71654"/>
                    </a:lnTo>
                    <a:close/>
                  </a:path>
                  <a:path w="384809" h="116839">
                    <a:moveTo>
                      <a:pt x="283245" y="0"/>
                    </a:moveTo>
                    <a:lnTo>
                      <a:pt x="275469" y="2046"/>
                    </a:lnTo>
                    <a:lnTo>
                      <a:pt x="268400" y="14163"/>
                    </a:lnTo>
                    <a:lnTo>
                      <a:pt x="270447" y="21940"/>
                    </a:lnTo>
                    <a:lnTo>
                      <a:pt x="312129" y="46254"/>
                    </a:lnTo>
                    <a:lnTo>
                      <a:pt x="0" y="46254"/>
                    </a:lnTo>
                    <a:lnTo>
                      <a:pt x="0" y="71654"/>
                    </a:lnTo>
                    <a:lnTo>
                      <a:pt x="362537" y="71654"/>
                    </a:lnTo>
                    <a:lnTo>
                      <a:pt x="384309" y="58953"/>
                    </a:lnTo>
                    <a:lnTo>
                      <a:pt x="283245" y="0"/>
                    </a:lnTo>
                    <a:close/>
                  </a:path>
                </a:pathLst>
              </a:custGeom>
              <a:solidFill>
                <a:srgbClr val="C00000"/>
              </a:solidFill>
            </p:spPr>
            <p:txBody>
              <a:bodyPr wrap="square" lIns="0" tIns="0" rIns="0" bIns="0" rtlCol="0"/>
              <a:lstStyle/>
              <a:p>
                <a:endParaRPr/>
              </a:p>
            </p:txBody>
          </p:sp>
          <p:sp>
            <p:nvSpPr>
              <p:cNvPr id="30" name="object 29">
                <a:extLst>
                  <a:ext uri="{FF2B5EF4-FFF2-40B4-BE49-F238E27FC236}">
                    <a16:creationId xmlns:a16="http://schemas.microsoft.com/office/drawing/2014/main" id="{431A9C4B-04B9-4AD7-AE66-73A4E476ED74}"/>
                  </a:ext>
                </a:extLst>
              </p:cNvPr>
              <p:cNvSpPr/>
              <p:nvPr/>
            </p:nvSpPr>
            <p:spPr>
              <a:xfrm>
                <a:off x="9453587" y="3955662"/>
                <a:ext cx="384810" cy="116839"/>
              </a:xfrm>
              <a:custGeom>
                <a:avLst/>
                <a:gdLst/>
                <a:ahLst/>
                <a:cxnLst/>
                <a:rect l="l" t="t" r="r" b="b"/>
                <a:pathLst>
                  <a:path w="384809" h="116839">
                    <a:moveTo>
                      <a:pt x="362537" y="71654"/>
                    </a:moveTo>
                    <a:lnTo>
                      <a:pt x="312127" y="71654"/>
                    </a:lnTo>
                    <a:lnTo>
                      <a:pt x="270447" y="95968"/>
                    </a:lnTo>
                    <a:lnTo>
                      <a:pt x="268401" y="103744"/>
                    </a:lnTo>
                    <a:lnTo>
                      <a:pt x="274585" y="114347"/>
                    </a:lnTo>
                    <a:lnTo>
                      <a:pt x="279623" y="116634"/>
                    </a:lnTo>
                    <a:lnTo>
                      <a:pt x="286167" y="115792"/>
                    </a:lnTo>
                    <a:lnTo>
                      <a:pt x="287789" y="115257"/>
                    </a:lnTo>
                    <a:lnTo>
                      <a:pt x="362537" y="71654"/>
                    </a:lnTo>
                    <a:close/>
                  </a:path>
                  <a:path w="384809" h="116839">
                    <a:moveTo>
                      <a:pt x="283245" y="0"/>
                    </a:moveTo>
                    <a:lnTo>
                      <a:pt x="275469" y="2046"/>
                    </a:lnTo>
                    <a:lnTo>
                      <a:pt x="268400" y="14163"/>
                    </a:lnTo>
                    <a:lnTo>
                      <a:pt x="270447" y="21940"/>
                    </a:lnTo>
                    <a:lnTo>
                      <a:pt x="312129" y="46254"/>
                    </a:lnTo>
                    <a:lnTo>
                      <a:pt x="0" y="46254"/>
                    </a:lnTo>
                    <a:lnTo>
                      <a:pt x="0" y="71654"/>
                    </a:lnTo>
                    <a:lnTo>
                      <a:pt x="362537" y="71654"/>
                    </a:lnTo>
                    <a:lnTo>
                      <a:pt x="384309" y="58953"/>
                    </a:lnTo>
                    <a:lnTo>
                      <a:pt x="283245" y="0"/>
                    </a:lnTo>
                    <a:close/>
                  </a:path>
                </a:pathLst>
              </a:custGeom>
              <a:solidFill>
                <a:srgbClr val="C00000"/>
              </a:solidFill>
            </p:spPr>
            <p:txBody>
              <a:bodyPr wrap="square" lIns="0" tIns="0" rIns="0" bIns="0" rtlCol="0"/>
              <a:lstStyle/>
              <a:p>
                <a:endParaRPr/>
              </a:p>
            </p:txBody>
          </p:sp>
          <p:sp>
            <p:nvSpPr>
              <p:cNvPr id="31" name="object 30">
                <a:extLst>
                  <a:ext uri="{FF2B5EF4-FFF2-40B4-BE49-F238E27FC236}">
                    <a16:creationId xmlns:a16="http://schemas.microsoft.com/office/drawing/2014/main" id="{260D9E23-430B-47CF-A3DA-AA3B991E2B83}"/>
                  </a:ext>
                </a:extLst>
              </p:cNvPr>
              <p:cNvSpPr/>
              <p:nvPr/>
            </p:nvSpPr>
            <p:spPr>
              <a:xfrm>
                <a:off x="9452008" y="4077081"/>
                <a:ext cx="384810" cy="116839"/>
              </a:xfrm>
              <a:custGeom>
                <a:avLst/>
                <a:gdLst/>
                <a:ahLst/>
                <a:cxnLst/>
                <a:rect l="l" t="t" r="r" b="b"/>
                <a:pathLst>
                  <a:path w="384809" h="116839">
                    <a:moveTo>
                      <a:pt x="362538" y="71654"/>
                    </a:moveTo>
                    <a:lnTo>
                      <a:pt x="312126" y="71654"/>
                    </a:lnTo>
                    <a:lnTo>
                      <a:pt x="270446" y="95968"/>
                    </a:lnTo>
                    <a:lnTo>
                      <a:pt x="268400" y="103744"/>
                    </a:lnTo>
                    <a:lnTo>
                      <a:pt x="274585" y="114347"/>
                    </a:lnTo>
                    <a:lnTo>
                      <a:pt x="279622" y="116634"/>
                    </a:lnTo>
                    <a:lnTo>
                      <a:pt x="286167" y="115792"/>
                    </a:lnTo>
                    <a:lnTo>
                      <a:pt x="287789" y="115257"/>
                    </a:lnTo>
                    <a:lnTo>
                      <a:pt x="362538" y="71654"/>
                    </a:lnTo>
                    <a:close/>
                  </a:path>
                  <a:path w="384809" h="116839">
                    <a:moveTo>
                      <a:pt x="283245" y="0"/>
                    </a:moveTo>
                    <a:lnTo>
                      <a:pt x="275468" y="2046"/>
                    </a:lnTo>
                    <a:lnTo>
                      <a:pt x="268400" y="14163"/>
                    </a:lnTo>
                    <a:lnTo>
                      <a:pt x="270446" y="21940"/>
                    </a:lnTo>
                    <a:lnTo>
                      <a:pt x="312127" y="46254"/>
                    </a:lnTo>
                    <a:lnTo>
                      <a:pt x="0" y="46254"/>
                    </a:lnTo>
                    <a:lnTo>
                      <a:pt x="0" y="71654"/>
                    </a:lnTo>
                    <a:lnTo>
                      <a:pt x="362538" y="71654"/>
                    </a:lnTo>
                    <a:lnTo>
                      <a:pt x="384309" y="58953"/>
                    </a:lnTo>
                    <a:lnTo>
                      <a:pt x="283245" y="0"/>
                    </a:lnTo>
                    <a:close/>
                  </a:path>
                </a:pathLst>
              </a:custGeom>
              <a:solidFill>
                <a:srgbClr val="C00000"/>
              </a:solidFill>
            </p:spPr>
            <p:txBody>
              <a:bodyPr wrap="square" lIns="0" tIns="0" rIns="0" bIns="0" rtlCol="0"/>
              <a:lstStyle/>
              <a:p>
                <a:endParaRPr/>
              </a:p>
            </p:txBody>
          </p:sp>
          <p:sp>
            <p:nvSpPr>
              <p:cNvPr id="32" name="object 31">
                <a:extLst>
                  <a:ext uri="{FF2B5EF4-FFF2-40B4-BE49-F238E27FC236}">
                    <a16:creationId xmlns:a16="http://schemas.microsoft.com/office/drawing/2014/main" id="{EC1FADC6-AE6D-4AB5-9041-655C0635DFB4}"/>
                  </a:ext>
                </a:extLst>
              </p:cNvPr>
              <p:cNvSpPr/>
              <p:nvPr/>
            </p:nvSpPr>
            <p:spPr>
              <a:xfrm>
                <a:off x="9448449" y="4196414"/>
                <a:ext cx="384810" cy="116839"/>
              </a:xfrm>
              <a:custGeom>
                <a:avLst/>
                <a:gdLst/>
                <a:ahLst/>
                <a:cxnLst/>
                <a:rect l="l" t="t" r="r" b="b"/>
                <a:pathLst>
                  <a:path w="384809" h="116839">
                    <a:moveTo>
                      <a:pt x="362538" y="71654"/>
                    </a:moveTo>
                    <a:lnTo>
                      <a:pt x="312127" y="71654"/>
                    </a:lnTo>
                    <a:lnTo>
                      <a:pt x="270447" y="95968"/>
                    </a:lnTo>
                    <a:lnTo>
                      <a:pt x="268401" y="103744"/>
                    </a:lnTo>
                    <a:lnTo>
                      <a:pt x="274585" y="114347"/>
                    </a:lnTo>
                    <a:lnTo>
                      <a:pt x="279623" y="116634"/>
                    </a:lnTo>
                    <a:lnTo>
                      <a:pt x="286167" y="115792"/>
                    </a:lnTo>
                    <a:lnTo>
                      <a:pt x="287789" y="115257"/>
                    </a:lnTo>
                    <a:lnTo>
                      <a:pt x="362538" y="71654"/>
                    </a:lnTo>
                    <a:close/>
                  </a:path>
                  <a:path w="384809" h="116839">
                    <a:moveTo>
                      <a:pt x="283245" y="0"/>
                    </a:moveTo>
                    <a:lnTo>
                      <a:pt x="275469" y="2046"/>
                    </a:lnTo>
                    <a:lnTo>
                      <a:pt x="268400" y="14163"/>
                    </a:lnTo>
                    <a:lnTo>
                      <a:pt x="270447" y="21940"/>
                    </a:lnTo>
                    <a:lnTo>
                      <a:pt x="312129" y="46254"/>
                    </a:lnTo>
                    <a:lnTo>
                      <a:pt x="0" y="46254"/>
                    </a:lnTo>
                    <a:lnTo>
                      <a:pt x="0" y="71654"/>
                    </a:lnTo>
                    <a:lnTo>
                      <a:pt x="362538" y="71654"/>
                    </a:lnTo>
                    <a:lnTo>
                      <a:pt x="384309" y="58953"/>
                    </a:lnTo>
                    <a:lnTo>
                      <a:pt x="283245" y="0"/>
                    </a:lnTo>
                    <a:close/>
                  </a:path>
                </a:pathLst>
              </a:custGeom>
              <a:solidFill>
                <a:srgbClr val="C00000"/>
              </a:solidFill>
            </p:spPr>
            <p:txBody>
              <a:bodyPr wrap="square" lIns="0" tIns="0" rIns="0" bIns="0" rtlCol="0"/>
              <a:lstStyle/>
              <a:p>
                <a:endParaRPr/>
              </a:p>
            </p:txBody>
          </p:sp>
          <p:sp>
            <p:nvSpPr>
              <p:cNvPr id="33" name="object 32">
                <a:extLst>
                  <a:ext uri="{FF2B5EF4-FFF2-40B4-BE49-F238E27FC236}">
                    <a16:creationId xmlns:a16="http://schemas.microsoft.com/office/drawing/2014/main" id="{0751ACDF-C6FC-4248-8025-666794ACB7BC}"/>
                  </a:ext>
                </a:extLst>
              </p:cNvPr>
              <p:cNvSpPr/>
              <p:nvPr/>
            </p:nvSpPr>
            <p:spPr>
              <a:xfrm>
                <a:off x="1365322" y="2955257"/>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4" name="object 33">
                <a:extLst>
                  <a:ext uri="{FF2B5EF4-FFF2-40B4-BE49-F238E27FC236}">
                    <a16:creationId xmlns:a16="http://schemas.microsoft.com/office/drawing/2014/main" id="{F15D31CC-EC57-40BE-B0FB-0AF9F01B1606}"/>
                  </a:ext>
                </a:extLst>
              </p:cNvPr>
              <p:cNvSpPr/>
              <p:nvPr/>
            </p:nvSpPr>
            <p:spPr>
              <a:xfrm>
                <a:off x="1362735" y="3069557"/>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5" name="object 34">
                <a:extLst>
                  <a:ext uri="{FF2B5EF4-FFF2-40B4-BE49-F238E27FC236}">
                    <a16:creationId xmlns:a16="http://schemas.microsoft.com/office/drawing/2014/main" id="{D1E4DB2D-0916-4D37-9455-916943992F3E}"/>
                  </a:ext>
                </a:extLst>
              </p:cNvPr>
              <p:cNvSpPr/>
              <p:nvPr/>
            </p:nvSpPr>
            <p:spPr>
              <a:xfrm>
                <a:off x="1365322" y="3190786"/>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4"/>
                    </a:lnTo>
                    <a:lnTo>
                      <a:pt x="277996" y="115793"/>
                    </a:lnTo>
                    <a:lnTo>
                      <a:pt x="279618" y="115257"/>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6" name="object 35">
                <a:extLst>
                  <a:ext uri="{FF2B5EF4-FFF2-40B4-BE49-F238E27FC236}">
                    <a16:creationId xmlns:a16="http://schemas.microsoft.com/office/drawing/2014/main" id="{DA0A52DD-9F35-4AAB-8C57-1CE9730893FF}"/>
                  </a:ext>
                </a:extLst>
              </p:cNvPr>
              <p:cNvSpPr/>
              <p:nvPr/>
            </p:nvSpPr>
            <p:spPr>
              <a:xfrm>
                <a:off x="1365322" y="3306365"/>
                <a:ext cx="376555" cy="116839"/>
              </a:xfrm>
              <a:custGeom>
                <a:avLst/>
                <a:gdLst/>
                <a:ahLst/>
                <a:cxnLst/>
                <a:rect l="l" t="t" r="r" b="b"/>
                <a:pathLst>
                  <a:path w="376555" h="116839">
                    <a:moveTo>
                      <a:pt x="354367" y="71653"/>
                    </a:moveTo>
                    <a:lnTo>
                      <a:pt x="303955" y="71654"/>
                    </a:lnTo>
                    <a:lnTo>
                      <a:pt x="262276" y="95967"/>
                    </a:lnTo>
                    <a:lnTo>
                      <a:pt x="260229" y="103743"/>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37" name="object 36">
                <a:extLst>
                  <a:ext uri="{FF2B5EF4-FFF2-40B4-BE49-F238E27FC236}">
                    <a16:creationId xmlns:a16="http://schemas.microsoft.com/office/drawing/2014/main" id="{E21AA7BB-A2AD-4405-AA72-A4669E526DF4}"/>
                  </a:ext>
                </a:extLst>
              </p:cNvPr>
              <p:cNvSpPr/>
              <p:nvPr/>
            </p:nvSpPr>
            <p:spPr>
              <a:xfrm>
                <a:off x="1365322" y="3426474"/>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8" name="object 37">
                <a:extLst>
                  <a:ext uri="{FF2B5EF4-FFF2-40B4-BE49-F238E27FC236}">
                    <a16:creationId xmlns:a16="http://schemas.microsoft.com/office/drawing/2014/main" id="{7F79CFBE-E463-46ED-8E75-9BDEA9D9BD30}"/>
                  </a:ext>
                </a:extLst>
              </p:cNvPr>
              <p:cNvSpPr/>
              <p:nvPr/>
            </p:nvSpPr>
            <p:spPr>
              <a:xfrm>
                <a:off x="1366095" y="3545807"/>
                <a:ext cx="376555" cy="116839"/>
              </a:xfrm>
              <a:custGeom>
                <a:avLst/>
                <a:gdLst/>
                <a:ahLst/>
                <a:cxnLst/>
                <a:rect l="l" t="t" r="r" b="b"/>
                <a:pathLst>
                  <a:path w="376555" h="116839">
                    <a:moveTo>
                      <a:pt x="354367" y="71653"/>
                    </a:moveTo>
                    <a:lnTo>
                      <a:pt x="303955" y="71654"/>
                    </a:lnTo>
                    <a:lnTo>
                      <a:pt x="262276" y="95967"/>
                    </a:lnTo>
                    <a:lnTo>
                      <a:pt x="260229" y="103743"/>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39" name="object 38">
                <a:extLst>
                  <a:ext uri="{FF2B5EF4-FFF2-40B4-BE49-F238E27FC236}">
                    <a16:creationId xmlns:a16="http://schemas.microsoft.com/office/drawing/2014/main" id="{A93D06D2-AF60-47DA-A0B1-B2B57BD4117A}"/>
                  </a:ext>
                </a:extLst>
              </p:cNvPr>
              <p:cNvSpPr/>
              <p:nvPr/>
            </p:nvSpPr>
            <p:spPr>
              <a:xfrm>
                <a:off x="1365322" y="3667035"/>
                <a:ext cx="376555" cy="116839"/>
              </a:xfrm>
              <a:custGeom>
                <a:avLst/>
                <a:gdLst/>
                <a:ahLst/>
                <a:cxnLst/>
                <a:rect l="l" t="t" r="r" b="b"/>
                <a:pathLst>
                  <a:path w="376555" h="116839">
                    <a:moveTo>
                      <a:pt x="354367" y="71653"/>
                    </a:moveTo>
                    <a:lnTo>
                      <a:pt x="303955" y="71654"/>
                    </a:lnTo>
                    <a:lnTo>
                      <a:pt x="262276" y="95967"/>
                    </a:lnTo>
                    <a:lnTo>
                      <a:pt x="260229" y="103745"/>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40" name="object 39">
                <a:extLst>
                  <a:ext uri="{FF2B5EF4-FFF2-40B4-BE49-F238E27FC236}">
                    <a16:creationId xmlns:a16="http://schemas.microsoft.com/office/drawing/2014/main" id="{AA6B1921-458A-4B3D-BFFA-839A9EC3DECF}"/>
                  </a:ext>
                </a:extLst>
              </p:cNvPr>
              <p:cNvSpPr/>
              <p:nvPr/>
            </p:nvSpPr>
            <p:spPr>
              <a:xfrm>
                <a:off x="1366095" y="3787145"/>
                <a:ext cx="376555" cy="116839"/>
              </a:xfrm>
              <a:custGeom>
                <a:avLst/>
                <a:gdLst/>
                <a:ahLst/>
                <a:cxnLst/>
                <a:rect l="l" t="t" r="r" b="b"/>
                <a:pathLst>
                  <a:path w="376555" h="116839">
                    <a:moveTo>
                      <a:pt x="354367" y="71654"/>
                    </a:moveTo>
                    <a:lnTo>
                      <a:pt x="303956" y="71655"/>
                    </a:lnTo>
                    <a:lnTo>
                      <a:pt x="262276" y="95968"/>
                    </a:lnTo>
                    <a:lnTo>
                      <a:pt x="260229" y="103745"/>
                    </a:lnTo>
                    <a:lnTo>
                      <a:pt x="266414" y="114347"/>
                    </a:lnTo>
                    <a:lnTo>
                      <a:pt x="271451" y="116634"/>
                    </a:lnTo>
                    <a:lnTo>
                      <a:pt x="277996" y="115792"/>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41" name="object 40">
                <a:extLst>
                  <a:ext uri="{FF2B5EF4-FFF2-40B4-BE49-F238E27FC236}">
                    <a16:creationId xmlns:a16="http://schemas.microsoft.com/office/drawing/2014/main" id="{8498DB78-3FC3-46E2-B7E6-DF506AA11785}"/>
                  </a:ext>
                </a:extLst>
              </p:cNvPr>
              <p:cNvSpPr/>
              <p:nvPr/>
            </p:nvSpPr>
            <p:spPr>
              <a:xfrm>
                <a:off x="1366869" y="3906477"/>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7"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42" name="object 41">
                <a:extLst>
                  <a:ext uri="{FF2B5EF4-FFF2-40B4-BE49-F238E27FC236}">
                    <a16:creationId xmlns:a16="http://schemas.microsoft.com/office/drawing/2014/main" id="{02EE5AEB-C276-472A-9AF1-C2595A7A6AB1}"/>
                  </a:ext>
                </a:extLst>
              </p:cNvPr>
              <p:cNvSpPr/>
              <p:nvPr/>
            </p:nvSpPr>
            <p:spPr>
              <a:xfrm>
                <a:off x="1365322" y="4027896"/>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8"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43" name="object 42">
                <a:extLst>
                  <a:ext uri="{FF2B5EF4-FFF2-40B4-BE49-F238E27FC236}">
                    <a16:creationId xmlns:a16="http://schemas.microsoft.com/office/drawing/2014/main" id="{5E3F95DB-0115-4CF6-8060-A78D755A37CD}"/>
                  </a:ext>
                </a:extLst>
              </p:cNvPr>
              <p:cNvSpPr/>
              <p:nvPr/>
            </p:nvSpPr>
            <p:spPr>
              <a:xfrm>
                <a:off x="1361840" y="4147229"/>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8"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44" name="object 43">
                <a:extLst>
                  <a:ext uri="{FF2B5EF4-FFF2-40B4-BE49-F238E27FC236}">
                    <a16:creationId xmlns:a16="http://schemas.microsoft.com/office/drawing/2014/main" id="{24D733FC-C519-4FC1-A97F-5A513D14880D}"/>
                  </a:ext>
                </a:extLst>
              </p:cNvPr>
              <p:cNvSpPr/>
              <p:nvPr/>
            </p:nvSpPr>
            <p:spPr>
              <a:xfrm>
                <a:off x="2967592" y="288899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45" name="object 44">
                <a:extLst>
                  <a:ext uri="{FF2B5EF4-FFF2-40B4-BE49-F238E27FC236}">
                    <a16:creationId xmlns:a16="http://schemas.microsoft.com/office/drawing/2014/main" id="{D3BDE9B8-8C1D-4E11-B871-8E08E03FC7DC}"/>
                  </a:ext>
                </a:extLst>
              </p:cNvPr>
              <p:cNvSpPr/>
              <p:nvPr/>
            </p:nvSpPr>
            <p:spPr>
              <a:xfrm>
                <a:off x="2967592" y="2888993"/>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46" name="object 45">
                <a:extLst>
                  <a:ext uri="{FF2B5EF4-FFF2-40B4-BE49-F238E27FC236}">
                    <a16:creationId xmlns:a16="http://schemas.microsoft.com/office/drawing/2014/main" id="{4CC63405-E914-47D5-9523-F769051AAA76}"/>
                  </a:ext>
                </a:extLst>
              </p:cNvPr>
              <p:cNvSpPr/>
              <p:nvPr/>
            </p:nvSpPr>
            <p:spPr>
              <a:xfrm>
                <a:off x="2967592" y="314205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47" name="object 46">
                <a:extLst>
                  <a:ext uri="{FF2B5EF4-FFF2-40B4-BE49-F238E27FC236}">
                    <a16:creationId xmlns:a16="http://schemas.microsoft.com/office/drawing/2014/main" id="{04AECB4C-56C8-47E5-9D69-5F1A51DA3D8C}"/>
                  </a:ext>
                </a:extLst>
              </p:cNvPr>
              <p:cNvSpPr/>
              <p:nvPr/>
            </p:nvSpPr>
            <p:spPr>
              <a:xfrm>
                <a:off x="2967592" y="314205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48" name="object 47">
                <a:extLst>
                  <a:ext uri="{FF2B5EF4-FFF2-40B4-BE49-F238E27FC236}">
                    <a16:creationId xmlns:a16="http://schemas.microsoft.com/office/drawing/2014/main" id="{6466013E-EA80-4DB2-9C10-2F9BAF52398B}"/>
                  </a:ext>
                </a:extLst>
              </p:cNvPr>
              <p:cNvSpPr/>
              <p:nvPr/>
            </p:nvSpPr>
            <p:spPr>
              <a:xfrm>
                <a:off x="2967592" y="3396847"/>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49" name="object 48">
                <a:extLst>
                  <a:ext uri="{FF2B5EF4-FFF2-40B4-BE49-F238E27FC236}">
                    <a16:creationId xmlns:a16="http://schemas.microsoft.com/office/drawing/2014/main" id="{1025883E-AA2C-4FB4-A3E2-99FC51B5D34B}"/>
                  </a:ext>
                </a:extLst>
              </p:cNvPr>
              <p:cNvSpPr/>
              <p:nvPr/>
            </p:nvSpPr>
            <p:spPr>
              <a:xfrm>
                <a:off x="2967592" y="3396847"/>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0" name="object 49">
                <a:extLst>
                  <a:ext uri="{FF2B5EF4-FFF2-40B4-BE49-F238E27FC236}">
                    <a16:creationId xmlns:a16="http://schemas.microsoft.com/office/drawing/2014/main" id="{3EE42290-4A83-467E-BED3-4D1F01CAF718}"/>
                  </a:ext>
                </a:extLst>
              </p:cNvPr>
              <p:cNvSpPr/>
              <p:nvPr/>
            </p:nvSpPr>
            <p:spPr>
              <a:xfrm>
                <a:off x="2967592" y="3652944"/>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51" name="object 50">
                <a:extLst>
                  <a:ext uri="{FF2B5EF4-FFF2-40B4-BE49-F238E27FC236}">
                    <a16:creationId xmlns:a16="http://schemas.microsoft.com/office/drawing/2014/main" id="{26FF4AFD-F629-4305-9D29-826E01DC6983}"/>
                  </a:ext>
                </a:extLst>
              </p:cNvPr>
              <p:cNvSpPr/>
              <p:nvPr/>
            </p:nvSpPr>
            <p:spPr>
              <a:xfrm>
                <a:off x="2967592" y="365294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2" name="object 51">
                <a:extLst>
                  <a:ext uri="{FF2B5EF4-FFF2-40B4-BE49-F238E27FC236}">
                    <a16:creationId xmlns:a16="http://schemas.microsoft.com/office/drawing/2014/main" id="{0EFDFB07-5CE8-43C2-807A-8592423C1A1D}"/>
                  </a:ext>
                </a:extLst>
              </p:cNvPr>
              <p:cNvSpPr/>
              <p:nvPr/>
            </p:nvSpPr>
            <p:spPr>
              <a:xfrm>
                <a:off x="2967592" y="415906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53" name="object 52">
                <a:extLst>
                  <a:ext uri="{FF2B5EF4-FFF2-40B4-BE49-F238E27FC236}">
                    <a16:creationId xmlns:a16="http://schemas.microsoft.com/office/drawing/2014/main" id="{9ACF9EFA-53B1-4A93-B41A-417CE07B1FC2}"/>
                  </a:ext>
                </a:extLst>
              </p:cNvPr>
              <p:cNvSpPr/>
              <p:nvPr/>
            </p:nvSpPr>
            <p:spPr>
              <a:xfrm>
                <a:off x="2967592" y="415906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4" name="object 53">
                <a:extLst>
                  <a:ext uri="{FF2B5EF4-FFF2-40B4-BE49-F238E27FC236}">
                    <a16:creationId xmlns:a16="http://schemas.microsoft.com/office/drawing/2014/main" id="{6690C093-7C7F-4B50-B0EC-8380578B2955}"/>
                  </a:ext>
                </a:extLst>
              </p:cNvPr>
              <p:cNvSpPr/>
              <p:nvPr/>
            </p:nvSpPr>
            <p:spPr>
              <a:xfrm>
                <a:off x="2967592" y="390600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55" name="object 54">
                <a:extLst>
                  <a:ext uri="{FF2B5EF4-FFF2-40B4-BE49-F238E27FC236}">
                    <a16:creationId xmlns:a16="http://schemas.microsoft.com/office/drawing/2014/main" id="{1318A305-ECC4-44FF-B322-97CA41F122A8}"/>
                  </a:ext>
                </a:extLst>
              </p:cNvPr>
              <p:cNvSpPr/>
              <p:nvPr/>
            </p:nvSpPr>
            <p:spPr>
              <a:xfrm>
                <a:off x="2967592" y="3906003"/>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6" name="object 55">
                <a:extLst>
                  <a:ext uri="{FF2B5EF4-FFF2-40B4-BE49-F238E27FC236}">
                    <a16:creationId xmlns:a16="http://schemas.microsoft.com/office/drawing/2014/main" id="{456FC72D-CC34-4303-A76B-BDE893CF759D}"/>
                  </a:ext>
                </a:extLst>
              </p:cNvPr>
              <p:cNvSpPr/>
              <p:nvPr/>
            </p:nvSpPr>
            <p:spPr>
              <a:xfrm>
                <a:off x="3551338" y="2862502"/>
                <a:ext cx="372533" cy="309033"/>
              </a:xfrm>
              <a:prstGeom prst="rect">
                <a:avLst/>
              </a:prstGeom>
              <a:blipFill>
                <a:blip r:embed="rId4" cstate="print"/>
                <a:stretch>
                  <a:fillRect/>
                </a:stretch>
              </a:blipFill>
            </p:spPr>
            <p:txBody>
              <a:bodyPr wrap="square" lIns="0" tIns="0" rIns="0" bIns="0" rtlCol="0"/>
              <a:lstStyle/>
              <a:p>
                <a:endParaRPr/>
              </a:p>
            </p:txBody>
          </p:sp>
          <p:sp>
            <p:nvSpPr>
              <p:cNvPr id="57" name="object 56">
                <a:extLst>
                  <a:ext uri="{FF2B5EF4-FFF2-40B4-BE49-F238E27FC236}">
                    <a16:creationId xmlns:a16="http://schemas.microsoft.com/office/drawing/2014/main" id="{24EC8B22-DE84-44E3-98C4-52B0EE84BE80}"/>
                  </a:ext>
                </a:extLst>
              </p:cNvPr>
              <p:cNvSpPr/>
              <p:nvPr/>
            </p:nvSpPr>
            <p:spPr>
              <a:xfrm>
                <a:off x="3603507" y="2888993"/>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58" name="object 57">
                <a:extLst>
                  <a:ext uri="{FF2B5EF4-FFF2-40B4-BE49-F238E27FC236}">
                    <a16:creationId xmlns:a16="http://schemas.microsoft.com/office/drawing/2014/main" id="{627BCA97-9CB7-4E74-9EAA-81A949E5E902}"/>
                  </a:ext>
                </a:extLst>
              </p:cNvPr>
              <p:cNvSpPr/>
              <p:nvPr/>
            </p:nvSpPr>
            <p:spPr>
              <a:xfrm>
                <a:off x="3603506" y="2888993"/>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59" name="object 58">
                <a:extLst>
                  <a:ext uri="{FF2B5EF4-FFF2-40B4-BE49-F238E27FC236}">
                    <a16:creationId xmlns:a16="http://schemas.microsoft.com/office/drawing/2014/main" id="{FB6BB73A-507B-42A7-AF76-050FE5E5E70A}"/>
                  </a:ext>
                </a:extLst>
              </p:cNvPr>
              <p:cNvSpPr/>
              <p:nvPr/>
            </p:nvSpPr>
            <p:spPr>
              <a:xfrm>
                <a:off x="3555570" y="3112269"/>
                <a:ext cx="372533" cy="313266"/>
              </a:xfrm>
              <a:prstGeom prst="rect">
                <a:avLst/>
              </a:prstGeom>
              <a:blipFill>
                <a:blip r:embed="rId5" cstate="print"/>
                <a:stretch>
                  <a:fillRect/>
                </a:stretch>
              </a:blipFill>
            </p:spPr>
            <p:txBody>
              <a:bodyPr wrap="square" lIns="0" tIns="0" rIns="0" bIns="0" rtlCol="0"/>
              <a:lstStyle/>
              <a:p>
                <a:endParaRPr/>
              </a:p>
            </p:txBody>
          </p:sp>
          <p:sp>
            <p:nvSpPr>
              <p:cNvPr id="60" name="object 59">
                <a:extLst>
                  <a:ext uri="{FF2B5EF4-FFF2-40B4-BE49-F238E27FC236}">
                    <a16:creationId xmlns:a16="http://schemas.microsoft.com/office/drawing/2014/main" id="{EDD6E62B-EDC1-4F4A-A9AE-C9E996B3EDB4}"/>
                  </a:ext>
                </a:extLst>
              </p:cNvPr>
              <p:cNvSpPr/>
              <p:nvPr/>
            </p:nvSpPr>
            <p:spPr>
              <a:xfrm>
                <a:off x="3608170" y="3142052"/>
                <a:ext cx="269240" cy="210185"/>
              </a:xfrm>
              <a:custGeom>
                <a:avLst/>
                <a:gdLst/>
                <a:ahLst/>
                <a:cxnLst/>
                <a:rect l="l" t="t" r="r" b="b"/>
                <a:pathLst>
                  <a:path w="269239" h="210185">
                    <a:moveTo>
                      <a:pt x="0" y="0"/>
                    </a:moveTo>
                    <a:lnTo>
                      <a:pt x="0" y="209765"/>
                    </a:lnTo>
                    <a:lnTo>
                      <a:pt x="268786" y="145143"/>
                    </a:lnTo>
                    <a:lnTo>
                      <a:pt x="268786" y="64622"/>
                    </a:lnTo>
                    <a:lnTo>
                      <a:pt x="0" y="0"/>
                    </a:lnTo>
                    <a:close/>
                  </a:path>
                </a:pathLst>
              </a:custGeom>
              <a:solidFill>
                <a:srgbClr val="D99694"/>
              </a:solidFill>
            </p:spPr>
            <p:txBody>
              <a:bodyPr wrap="square" lIns="0" tIns="0" rIns="0" bIns="0" rtlCol="0"/>
              <a:lstStyle/>
              <a:p>
                <a:endParaRPr/>
              </a:p>
            </p:txBody>
          </p:sp>
          <p:sp>
            <p:nvSpPr>
              <p:cNvPr id="61" name="object 60">
                <a:extLst>
                  <a:ext uri="{FF2B5EF4-FFF2-40B4-BE49-F238E27FC236}">
                    <a16:creationId xmlns:a16="http://schemas.microsoft.com/office/drawing/2014/main" id="{C002B743-C033-4DC7-8E33-E9F0AD03F38D}"/>
                  </a:ext>
                </a:extLst>
              </p:cNvPr>
              <p:cNvSpPr/>
              <p:nvPr/>
            </p:nvSpPr>
            <p:spPr>
              <a:xfrm>
                <a:off x="3608171" y="3142052"/>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62" name="object 61">
                <a:extLst>
                  <a:ext uri="{FF2B5EF4-FFF2-40B4-BE49-F238E27FC236}">
                    <a16:creationId xmlns:a16="http://schemas.microsoft.com/office/drawing/2014/main" id="{4E4DF3CF-418D-476B-A444-AD02392E3071}"/>
                  </a:ext>
                </a:extLst>
              </p:cNvPr>
              <p:cNvSpPr/>
              <p:nvPr/>
            </p:nvSpPr>
            <p:spPr>
              <a:xfrm>
                <a:off x="3555570" y="3370502"/>
                <a:ext cx="372533" cy="309033"/>
              </a:xfrm>
              <a:prstGeom prst="rect">
                <a:avLst/>
              </a:prstGeom>
              <a:blipFill>
                <a:blip r:embed="rId6" cstate="print"/>
                <a:stretch>
                  <a:fillRect/>
                </a:stretch>
              </a:blipFill>
            </p:spPr>
            <p:txBody>
              <a:bodyPr wrap="square" lIns="0" tIns="0" rIns="0" bIns="0" rtlCol="0"/>
              <a:lstStyle/>
              <a:p>
                <a:endParaRPr/>
              </a:p>
            </p:txBody>
          </p:sp>
          <p:sp>
            <p:nvSpPr>
              <p:cNvPr id="63" name="object 62">
                <a:extLst>
                  <a:ext uri="{FF2B5EF4-FFF2-40B4-BE49-F238E27FC236}">
                    <a16:creationId xmlns:a16="http://schemas.microsoft.com/office/drawing/2014/main" id="{E6CF7ACC-4665-4DA8-A3FC-39E5A3E19E08}"/>
                  </a:ext>
                </a:extLst>
              </p:cNvPr>
              <p:cNvSpPr/>
              <p:nvPr/>
            </p:nvSpPr>
            <p:spPr>
              <a:xfrm>
                <a:off x="3608170" y="3396847"/>
                <a:ext cx="269240" cy="210185"/>
              </a:xfrm>
              <a:custGeom>
                <a:avLst/>
                <a:gdLst/>
                <a:ahLst/>
                <a:cxnLst/>
                <a:rect l="l" t="t" r="r" b="b"/>
                <a:pathLst>
                  <a:path w="269239" h="210185">
                    <a:moveTo>
                      <a:pt x="0" y="0"/>
                    </a:moveTo>
                    <a:lnTo>
                      <a:pt x="0" y="209765"/>
                    </a:lnTo>
                    <a:lnTo>
                      <a:pt x="268786" y="145143"/>
                    </a:lnTo>
                    <a:lnTo>
                      <a:pt x="268786" y="64622"/>
                    </a:lnTo>
                    <a:lnTo>
                      <a:pt x="0" y="0"/>
                    </a:lnTo>
                    <a:close/>
                  </a:path>
                </a:pathLst>
              </a:custGeom>
              <a:solidFill>
                <a:srgbClr val="D99694"/>
              </a:solidFill>
            </p:spPr>
            <p:txBody>
              <a:bodyPr wrap="square" lIns="0" tIns="0" rIns="0" bIns="0" rtlCol="0"/>
              <a:lstStyle/>
              <a:p>
                <a:endParaRPr/>
              </a:p>
            </p:txBody>
          </p:sp>
          <p:sp>
            <p:nvSpPr>
              <p:cNvPr id="64" name="object 63">
                <a:extLst>
                  <a:ext uri="{FF2B5EF4-FFF2-40B4-BE49-F238E27FC236}">
                    <a16:creationId xmlns:a16="http://schemas.microsoft.com/office/drawing/2014/main" id="{48A1BC0B-88E9-49AC-9BCC-0C90E184449A}"/>
                  </a:ext>
                </a:extLst>
              </p:cNvPr>
              <p:cNvSpPr/>
              <p:nvPr/>
            </p:nvSpPr>
            <p:spPr>
              <a:xfrm>
                <a:off x="3608171" y="3396847"/>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65" name="object 64">
                <a:extLst>
                  <a:ext uri="{FF2B5EF4-FFF2-40B4-BE49-F238E27FC236}">
                    <a16:creationId xmlns:a16="http://schemas.microsoft.com/office/drawing/2014/main" id="{2CF93C1C-DC10-4AA9-BC5F-1BA981E32AC4}"/>
                  </a:ext>
                </a:extLst>
              </p:cNvPr>
              <p:cNvSpPr/>
              <p:nvPr/>
            </p:nvSpPr>
            <p:spPr>
              <a:xfrm>
                <a:off x="3551338" y="3632969"/>
                <a:ext cx="372533" cy="309033"/>
              </a:xfrm>
              <a:prstGeom prst="rect">
                <a:avLst/>
              </a:prstGeom>
              <a:blipFill>
                <a:blip r:embed="rId7" cstate="print"/>
                <a:stretch>
                  <a:fillRect/>
                </a:stretch>
              </a:blipFill>
            </p:spPr>
            <p:txBody>
              <a:bodyPr wrap="square" lIns="0" tIns="0" rIns="0" bIns="0" rtlCol="0"/>
              <a:lstStyle/>
              <a:p>
                <a:endParaRPr/>
              </a:p>
            </p:txBody>
          </p:sp>
          <p:sp>
            <p:nvSpPr>
              <p:cNvPr id="66" name="object 65">
                <a:extLst>
                  <a:ext uri="{FF2B5EF4-FFF2-40B4-BE49-F238E27FC236}">
                    <a16:creationId xmlns:a16="http://schemas.microsoft.com/office/drawing/2014/main" id="{DD39D171-FD05-4E94-B68F-449DF70838E3}"/>
                  </a:ext>
                </a:extLst>
              </p:cNvPr>
              <p:cNvSpPr/>
              <p:nvPr/>
            </p:nvSpPr>
            <p:spPr>
              <a:xfrm>
                <a:off x="3603507" y="3659658"/>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67" name="object 66">
                <a:extLst>
                  <a:ext uri="{FF2B5EF4-FFF2-40B4-BE49-F238E27FC236}">
                    <a16:creationId xmlns:a16="http://schemas.microsoft.com/office/drawing/2014/main" id="{AAEE4ABC-7D7A-4008-B67C-60E0F7B64EB2}"/>
                  </a:ext>
                </a:extLst>
              </p:cNvPr>
              <p:cNvSpPr/>
              <p:nvPr/>
            </p:nvSpPr>
            <p:spPr>
              <a:xfrm>
                <a:off x="3603506" y="365965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68" name="object 67">
                <a:extLst>
                  <a:ext uri="{FF2B5EF4-FFF2-40B4-BE49-F238E27FC236}">
                    <a16:creationId xmlns:a16="http://schemas.microsoft.com/office/drawing/2014/main" id="{544F9B03-FB88-48C1-9122-3D55FCDE116A}"/>
                  </a:ext>
                </a:extLst>
              </p:cNvPr>
              <p:cNvSpPr/>
              <p:nvPr/>
            </p:nvSpPr>
            <p:spPr>
              <a:xfrm>
                <a:off x="3551338" y="3878502"/>
                <a:ext cx="372533" cy="313266"/>
              </a:xfrm>
              <a:prstGeom prst="rect">
                <a:avLst/>
              </a:prstGeom>
              <a:blipFill>
                <a:blip r:embed="rId8" cstate="print"/>
                <a:stretch>
                  <a:fillRect/>
                </a:stretch>
              </a:blipFill>
            </p:spPr>
            <p:txBody>
              <a:bodyPr wrap="square" lIns="0" tIns="0" rIns="0" bIns="0" rtlCol="0"/>
              <a:lstStyle/>
              <a:p>
                <a:endParaRPr/>
              </a:p>
            </p:txBody>
          </p:sp>
          <p:sp>
            <p:nvSpPr>
              <p:cNvPr id="69" name="object 68">
                <a:extLst>
                  <a:ext uri="{FF2B5EF4-FFF2-40B4-BE49-F238E27FC236}">
                    <a16:creationId xmlns:a16="http://schemas.microsoft.com/office/drawing/2014/main" id="{0A55A02E-B3FD-4C8F-82A3-73D9B0F44FA6}"/>
                  </a:ext>
                </a:extLst>
              </p:cNvPr>
              <p:cNvSpPr/>
              <p:nvPr/>
            </p:nvSpPr>
            <p:spPr>
              <a:xfrm>
                <a:off x="3603507" y="3906002"/>
                <a:ext cx="269240" cy="210185"/>
              </a:xfrm>
              <a:custGeom>
                <a:avLst/>
                <a:gdLst/>
                <a:ahLst/>
                <a:cxnLst/>
                <a:rect l="l" t="t" r="r" b="b"/>
                <a:pathLst>
                  <a:path w="269239" h="210185">
                    <a:moveTo>
                      <a:pt x="0" y="0"/>
                    </a:moveTo>
                    <a:lnTo>
                      <a:pt x="0" y="209765"/>
                    </a:lnTo>
                    <a:lnTo>
                      <a:pt x="268785" y="145142"/>
                    </a:lnTo>
                    <a:lnTo>
                      <a:pt x="268785" y="64622"/>
                    </a:lnTo>
                    <a:lnTo>
                      <a:pt x="0" y="0"/>
                    </a:lnTo>
                    <a:close/>
                  </a:path>
                </a:pathLst>
              </a:custGeom>
              <a:solidFill>
                <a:srgbClr val="D99694"/>
              </a:solidFill>
            </p:spPr>
            <p:txBody>
              <a:bodyPr wrap="square" lIns="0" tIns="0" rIns="0" bIns="0" rtlCol="0"/>
              <a:lstStyle/>
              <a:p>
                <a:endParaRPr/>
              </a:p>
            </p:txBody>
          </p:sp>
          <p:sp>
            <p:nvSpPr>
              <p:cNvPr id="70" name="object 69">
                <a:extLst>
                  <a:ext uri="{FF2B5EF4-FFF2-40B4-BE49-F238E27FC236}">
                    <a16:creationId xmlns:a16="http://schemas.microsoft.com/office/drawing/2014/main" id="{647831C4-97CD-4E86-B26F-702CF3EF08D5}"/>
                  </a:ext>
                </a:extLst>
              </p:cNvPr>
              <p:cNvSpPr/>
              <p:nvPr/>
            </p:nvSpPr>
            <p:spPr>
              <a:xfrm>
                <a:off x="3603506" y="3906002"/>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71" name="object 70">
                <a:extLst>
                  <a:ext uri="{FF2B5EF4-FFF2-40B4-BE49-F238E27FC236}">
                    <a16:creationId xmlns:a16="http://schemas.microsoft.com/office/drawing/2014/main" id="{3A7AE236-D2DB-44E5-9B2B-B8DFFAB27C04}"/>
                  </a:ext>
                </a:extLst>
              </p:cNvPr>
              <p:cNvSpPr/>
              <p:nvPr/>
            </p:nvSpPr>
            <p:spPr>
              <a:xfrm>
                <a:off x="3551338" y="4132502"/>
                <a:ext cx="372533" cy="309033"/>
              </a:xfrm>
              <a:prstGeom prst="rect">
                <a:avLst/>
              </a:prstGeom>
              <a:blipFill>
                <a:blip r:embed="rId9" cstate="print"/>
                <a:stretch>
                  <a:fillRect/>
                </a:stretch>
              </a:blipFill>
            </p:spPr>
            <p:txBody>
              <a:bodyPr wrap="square" lIns="0" tIns="0" rIns="0" bIns="0" rtlCol="0"/>
              <a:lstStyle/>
              <a:p>
                <a:endParaRPr/>
              </a:p>
            </p:txBody>
          </p:sp>
          <p:sp>
            <p:nvSpPr>
              <p:cNvPr id="72" name="object 71">
                <a:extLst>
                  <a:ext uri="{FF2B5EF4-FFF2-40B4-BE49-F238E27FC236}">
                    <a16:creationId xmlns:a16="http://schemas.microsoft.com/office/drawing/2014/main" id="{1805DF28-68DB-457E-B2D3-2BE212DE034B}"/>
                  </a:ext>
                </a:extLst>
              </p:cNvPr>
              <p:cNvSpPr/>
              <p:nvPr/>
            </p:nvSpPr>
            <p:spPr>
              <a:xfrm>
                <a:off x="3603507" y="4159061"/>
                <a:ext cx="269240" cy="210185"/>
              </a:xfrm>
              <a:custGeom>
                <a:avLst/>
                <a:gdLst/>
                <a:ahLst/>
                <a:cxnLst/>
                <a:rect l="l" t="t" r="r" b="b"/>
                <a:pathLst>
                  <a:path w="269239" h="210185">
                    <a:moveTo>
                      <a:pt x="0" y="0"/>
                    </a:moveTo>
                    <a:lnTo>
                      <a:pt x="0" y="209765"/>
                    </a:lnTo>
                    <a:lnTo>
                      <a:pt x="268785" y="145142"/>
                    </a:lnTo>
                    <a:lnTo>
                      <a:pt x="268785" y="64622"/>
                    </a:lnTo>
                    <a:lnTo>
                      <a:pt x="0" y="0"/>
                    </a:lnTo>
                    <a:close/>
                  </a:path>
                </a:pathLst>
              </a:custGeom>
              <a:solidFill>
                <a:srgbClr val="D99694"/>
              </a:solidFill>
            </p:spPr>
            <p:txBody>
              <a:bodyPr wrap="square" lIns="0" tIns="0" rIns="0" bIns="0" rtlCol="0"/>
              <a:lstStyle/>
              <a:p>
                <a:endParaRPr/>
              </a:p>
            </p:txBody>
          </p:sp>
          <p:sp>
            <p:nvSpPr>
              <p:cNvPr id="73" name="object 72">
                <a:extLst>
                  <a:ext uri="{FF2B5EF4-FFF2-40B4-BE49-F238E27FC236}">
                    <a16:creationId xmlns:a16="http://schemas.microsoft.com/office/drawing/2014/main" id="{54811AD2-6D5B-4DC7-879B-BCFE06367115}"/>
                  </a:ext>
                </a:extLst>
              </p:cNvPr>
              <p:cNvSpPr/>
              <p:nvPr/>
            </p:nvSpPr>
            <p:spPr>
              <a:xfrm>
                <a:off x="3603506" y="4159061"/>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74" name="object 73">
                <a:extLst>
                  <a:ext uri="{FF2B5EF4-FFF2-40B4-BE49-F238E27FC236}">
                    <a16:creationId xmlns:a16="http://schemas.microsoft.com/office/drawing/2014/main" id="{88249C68-7691-49B1-A673-CD82857EB78B}"/>
                  </a:ext>
                </a:extLst>
              </p:cNvPr>
              <p:cNvSpPr/>
              <p:nvPr/>
            </p:nvSpPr>
            <p:spPr>
              <a:xfrm>
                <a:off x="4366992" y="290566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75" name="object 74">
                <a:extLst>
                  <a:ext uri="{FF2B5EF4-FFF2-40B4-BE49-F238E27FC236}">
                    <a16:creationId xmlns:a16="http://schemas.microsoft.com/office/drawing/2014/main" id="{E738F566-15D0-4F97-A82E-4C86D05F2690}"/>
                  </a:ext>
                </a:extLst>
              </p:cNvPr>
              <p:cNvSpPr/>
              <p:nvPr/>
            </p:nvSpPr>
            <p:spPr>
              <a:xfrm>
                <a:off x="4366992" y="2905662"/>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76" name="object 75">
                <a:extLst>
                  <a:ext uri="{FF2B5EF4-FFF2-40B4-BE49-F238E27FC236}">
                    <a16:creationId xmlns:a16="http://schemas.microsoft.com/office/drawing/2014/main" id="{70C6D3C1-F024-408A-AF49-32A7DD5E7C05}"/>
                  </a:ext>
                </a:extLst>
              </p:cNvPr>
              <p:cNvSpPr/>
              <p:nvPr/>
            </p:nvSpPr>
            <p:spPr>
              <a:xfrm>
                <a:off x="4366992" y="3158722"/>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77" name="object 76">
                <a:extLst>
                  <a:ext uri="{FF2B5EF4-FFF2-40B4-BE49-F238E27FC236}">
                    <a16:creationId xmlns:a16="http://schemas.microsoft.com/office/drawing/2014/main" id="{79F04C6A-610A-4124-AD86-968369392B7B}"/>
                  </a:ext>
                </a:extLst>
              </p:cNvPr>
              <p:cNvSpPr/>
              <p:nvPr/>
            </p:nvSpPr>
            <p:spPr>
              <a:xfrm>
                <a:off x="4366992" y="3158723"/>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78" name="object 77">
                <a:extLst>
                  <a:ext uri="{FF2B5EF4-FFF2-40B4-BE49-F238E27FC236}">
                    <a16:creationId xmlns:a16="http://schemas.microsoft.com/office/drawing/2014/main" id="{F771DCCE-6F7F-46FD-9DDB-4BD400CD173D}"/>
                  </a:ext>
                </a:extLst>
              </p:cNvPr>
              <p:cNvSpPr/>
              <p:nvPr/>
            </p:nvSpPr>
            <p:spPr>
              <a:xfrm>
                <a:off x="4366992" y="3413517"/>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79" name="object 78">
                <a:extLst>
                  <a:ext uri="{FF2B5EF4-FFF2-40B4-BE49-F238E27FC236}">
                    <a16:creationId xmlns:a16="http://schemas.microsoft.com/office/drawing/2014/main" id="{06CFF9E5-7B7A-4479-9F47-0E1B3C00C381}"/>
                  </a:ext>
                </a:extLst>
              </p:cNvPr>
              <p:cNvSpPr/>
              <p:nvPr/>
            </p:nvSpPr>
            <p:spPr>
              <a:xfrm>
                <a:off x="4366992" y="3413516"/>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0" name="object 79">
                <a:extLst>
                  <a:ext uri="{FF2B5EF4-FFF2-40B4-BE49-F238E27FC236}">
                    <a16:creationId xmlns:a16="http://schemas.microsoft.com/office/drawing/2014/main" id="{C0B938B9-1790-4A76-AD93-FC8FDA71C225}"/>
                  </a:ext>
                </a:extLst>
              </p:cNvPr>
              <p:cNvSpPr/>
              <p:nvPr/>
            </p:nvSpPr>
            <p:spPr>
              <a:xfrm>
                <a:off x="4366992" y="3669614"/>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81" name="object 80">
                <a:extLst>
                  <a:ext uri="{FF2B5EF4-FFF2-40B4-BE49-F238E27FC236}">
                    <a16:creationId xmlns:a16="http://schemas.microsoft.com/office/drawing/2014/main" id="{3D802A9D-FD67-47F9-A61C-400C6C975D2A}"/>
                  </a:ext>
                </a:extLst>
              </p:cNvPr>
              <p:cNvSpPr/>
              <p:nvPr/>
            </p:nvSpPr>
            <p:spPr>
              <a:xfrm>
                <a:off x="4366992" y="366961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2" name="object 81">
                <a:extLst>
                  <a:ext uri="{FF2B5EF4-FFF2-40B4-BE49-F238E27FC236}">
                    <a16:creationId xmlns:a16="http://schemas.microsoft.com/office/drawing/2014/main" id="{73F6D8BB-8739-4FA0-B53B-136D7382591A}"/>
                  </a:ext>
                </a:extLst>
              </p:cNvPr>
              <p:cNvSpPr/>
              <p:nvPr/>
            </p:nvSpPr>
            <p:spPr>
              <a:xfrm>
                <a:off x="4366992" y="417573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83" name="object 82">
                <a:extLst>
                  <a:ext uri="{FF2B5EF4-FFF2-40B4-BE49-F238E27FC236}">
                    <a16:creationId xmlns:a16="http://schemas.microsoft.com/office/drawing/2014/main" id="{B05E1C67-F6C1-4C9D-BB2C-C3581DB44288}"/>
                  </a:ext>
                </a:extLst>
              </p:cNvPr>
              <p:cNvSpPr/>
              <p:nvPr/>
            </p:nvSpPr>
            <p:spPr>
              <a:xfrm>
                <a:off x="4366992" y="417573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4" name="object 83">
                <a:extLst>
                  <a:ext uri="{FF2B5EF4-FFF2-40B4-BE49-F238E27FC236}">
                    <a16:creationId xmlns:a16="http://schemas.microsoft.com/office/drawing/2014/main" id="{B4C29620-DDA3-40C9-9019-C9013BFD6F3F}"/>
                  </a:ext>
                </a:extLst>
              </p:cNvPr>
              <p:cNvSpPr/>
              <p:nvPr/>
            </p:nvSpPr>
            <p:spPr>
              <a:xfrm>
                <a:off x="4366992" y="3922671"/>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85" name="object 84">
                <a:extLst>
                  <a:ext uri="{FF2B5EF4-FFF2-40B4-BE49-F238E27FC236}">
                    <a16:creationId xmlns:a16="http://schemas.microsoft.com/office/drawing/2014/main" id="{BA949E6D-8E8D-4FEA-B296-AD5182906214}"/>
                  </a:ext>
                </a:extLst>
              </p:cNvPr>
              <p:cNvSpPr/>
              <p:nvPr/>
            </p:nvSpPr>
            <p:spPr>
              <a:xfrm>
                <a:off x="4366992" y="392267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6" name="object 85">
                <a:extLst>
                  <a:ext uri="{FF2B5EF4-FFF2-40B4-BE49-F238E27FC236}">
                    <a16:creationId xmlns:a16="http://schemas.microsoft.com/office/drawing/2014/main" id="{46B61667-90D8-4E52-BF19-33B4383458DD}"/>
                  </a:ext>
                </a:extLst>
              </p:cNvPr>
              <p:cNvSpPr/>
              <p:nvPr/>
            </p:nvSpPr>
            <p:spPr>
              <a:xfrm>
                <a:off x="4952571" y="2879436"/>
                <a:ext cx="372533" cy="309032"/>
              </a:xfrm>
              <a:prstGeom prst="rect">
                <a:avLst/>
              </a:prstGeom>
              <a:blipFill>
                <a:blip r:embed="rId10" cstate="print"/>
                <a:stretch>
                  <a:fillRect/>
                </a:stretch>
              </a:blipFill>
            </p:spPr>
            <p:txBody>
              <a:bodyPr wrap="square" lIns="0" tIns="0" rIns="0" bIns="0" rtlCol="0"/>
              <a:lstStyle/>
              <a:p>
                <a:endParaRPr/>
              </a:p>
            </p:txBody>
          </p:sp>
          <p:sp>
            <p:nvSpPr>
              <p:cNvPr id="87" name="object 86">
                <a:extLst>
                  <a:ext uri="{FF2B5EF4-FFF2-40B4-BE49-F238E27FC236}">
                    <a16:creationId xmlns:a16="http://schemas.microsoft.com/office/drawing/2014/main" id="{0039E6F5-4D33-4617-8868-36017C105025}"/>
                  </a:ext>
                </a:extLst>
              </p:cNvPr>
              <p:cNvSpPr/>
              <p:nvPr/>
            </p:nvSpPr>
            <p:spPr>
              <a:xfrm>
                <a:off x="5002905" y="2905662"/>
                <a:ext cx="269240" cy="210185"/>
              </a:xfrm>
              <a:custGeom>
                <a:avLst/>
                <a:gdLst/>
                <a:ahLst/>
                <a:cxnLst/>
                <a:rect l="l" t="t" r="r" b="b"/>
                <a:pathLst>
                  <a:path w="269239" h="210185">
                    <a:moveTo>
                      <a:pt x="0" y="0"/>
                    </a:moveTo>
                    <a:lnTo>
                      <a:pt x="0" y="209764"/>
                    </a:lnTo>
                    <a:lnTo>
                      <a:pt x="268786" y="145143"/>
                    </a:lnTo>
                    <a:lnTo>
                      <a:pt x="268786" y="64621"/>
                    </a:lnTo>
                    <a:lnTo>
                      <a:pt x="0" y="0"/>
                    </a:lnTo>
                    <a:close/>
                  </a:path>
                </a:pathLst>
              </a:custGeom>
              <a:solidFill>
                <a:srgbClr val="D99694"/>
              </a:solidFill>
            </p:spPr>
            <p:txBody>
              <a:bodyPr wrap="square" lIns="0" tIns="0" rIns="0" bIns="0" rtlCol="0"/>
              <a:lstStyle/>
              <a:p>
                <a:endParaRPr/>
              </a:p>
            </p:txBody>
          </p:sp>
          <p:sp>
            <p:nvSpPr>
              <p:cNvPr id="88" name="object 87">
                <a:extLst>
                  <a:ext uri="{FF2B5EF4-FFF2-40B4-BE49-F238E27FC236}">
                    <a16:creationId xmlns:a16="http://schemas.microsoft.com/office/drawing/2014/main" id="{F191F020-F514-4ADA-A31F-A6A41DB7A967}"/>
                  </a:ext>
                </a:extLst>
              </p:cNvPr>
              <p:cNvSpPr/>
              <p:nvPr/>
            </p:nvSpPr>
            <p:spPr>
              <a:xfrm>
                <a:off x="5002906" y="2905662"/>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89" name="object 88">
                <a:extLst>
                  <a:ext uri="{FF2B5EF4-FFF2-40B4-BE49-F238E27FC236}">
                    <a16:creationId xmlns:a16="http://schemas.microsoft.com/office/drawing/2014/main" id="{E59B1C96-717B-4CFC-BCFA-CC2BAB511774}"/>
                  </a:ext>
                </a:extLst>
              </p:cNvPr>
              <p:cNvSpPr/>
              <p:nvPr/>
            </p:nvSpPr>
            <p:spPr>
              <a:xfrm>
                <a:off x="4956804" y="3129202"/>
                <a:ext cx="372532" cy="313266"/>
              </a:xfrm>
              <a:prstGeom prst="rect">
                <a:avLst/>
              </a:prstGeom>
              <a:blipFill>
                <a:blip r:embed="rId11" cstate="print"/>
                <a:stretch>
                  <a:fillRect/>
                </a:stretch>
              </a:blipFill>
            </p:spPr>
            <p:txBody>
              <a:bodyPr wrap="square" lIns="0" tIns="0" rIns="0" bIns="0" rtlCol="0"/>
              <a:lstStyle/>
              <a:p>
                <a:endParaRPr/>
              </a:p>
            </p:txBody>
          </p:sp>
          <p:sp>
            <p:nvSpPr>
              <p:cNvPr id="90" name="object 89">
                <a:extLst>
                  <a:ext uri="{FF2B5EF4-FFF2-40B4-BE49-F238E27FC236}">
                    <a16:creationId xmlns:a16="http://schemas.microsoft.com/office/drawing/2014/main" id="{2304851A-B16B-405E-BBB3-F3519E0EB483}"/>
                  </a:ext>
                </a:extLst>
              </p:cNvPr>
              <p:cNvSpPr/>
              <p:nvPr/>
            </p:nvSpPr>
            <p:spPr>
              <a:xfrm>
                <a:off x="5007570" y="3158723"/>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91" name="object 90">
                <a:extLst>
                  <a:ext uri="{FF2B5EF4-FFF2-40B4-BE49-F238E27FC236}">
                    <a16:creationId xmlns:a16="http://schemas.microsoft.com/office/drawing/2014/main" id="{B2F5E6E3-2D9F-4A61-B37D-030CCCC105FB}"/>
                  </a:ext>
                </a:extLst>
              </p:cNvPr>
              <p:cNvSpPr/>
              <p:nvPr/>
            </p:nvSpPr>
            <p:spPr>
              <a:xfrm>
                <a:off x="5007570" y="3158723"/>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92" name="object 91">
                <a:extLst>
                  <a:ext uri="{FF2B5EF4-FFF2-40B4-BE49-F238E27FC236}">
                    <a16:creationId xmlns:a16="http://schemas.microsoft.com/office/drawing/2014/main" id="{FAF8B4AC-65F7-43B1-8AF6-F9543B384F39}"/>
                  </a:ext>
                </a:extLst>
              </p:cNvPr>
              <p:cNvSpPr/>
              <p:nvPr/>
            </p:nvSpPr>
            <p:spPr>
              <a:xfrm>
                <a:off x="4956804" y="3383202"/>
                <a:ext cx="372532" cy="313266"/>
              </a:xfrm>
              <a:prstGeom prst="rect">
                <a:avLst/>
              </a:prstGeom>
              <a:blipFill>
                <a:blip r:embed="rId12" cstate="print"/>
                <a:stretch>
                  <a:fillRect/>
                </a:stretch>
              </a:blipFill>
            </p:spPr>
            <p:txBody>
              <a:bodyPr wrap="square" lIns="0" tIns="0" rIns="0" bIns="0" rtlCol="0"/>
              <a:lstStyle/>
              <a:p>
                <a:endParaRPr/>
              </a:p>
            </p:txBody>
          </p:sp>
          <p:sp>
            <p:nvSpPr>
              <p:cNvPr id="93" name="object 92">
                <a:extLst>
                  <a:ext uri="{FF2B5EF4-FFF2-40B4-BE49-F238E27FC236}">
                    <a16:creationId xmlns:a16="http://schemas.microsoft.com/office/drawing/2014/main" id="{4793D365-F891-4728-B3C2-F00DE2022D5C}"/>
                  </a:ext>
                </a:extLst>
              </p:cNvPr>
              <p:cNvSpPr/>
              <p:nvPr/>
            </p:nvSpPr>
            <p:spPr>
              <a:xfrm>
                <a:off x="5007570" y="3413518"/>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94" name="object 93">
                <a:extLst>
                  <a:ext uri="{FF2B5EF4-FFF2-40B4-BE49-F238E27FC236}">
                    <a16:creationId xmlns:a16="http://schemas.microsoft.com/office/drawing/2014/main" id="{4D1D3A1E-CBC6-4241-BE6F-1E4570BD47C5}"/>
                  </a:ext>
                </a:extLst>
              </p:cNvPr>
              <p:cNvSpPr/>
              <p:nvPr/>
            </p:nvSpPr>
            <p:spPr>
              <a:xfrm>
                <a:off x="5007570" y="341351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95" name="object 94">
                <a:extLst>
                  <a:ext uri="{FF2B5EF4-FFF2-40B4-BE49-F238E27FC236}">
                    <a16:creationId xmlns:a16="http://schemas.microsoft.com/office/drawing/2014/main" id="{54F8998E-098B-45D6-BF32-135602EAE9C9}"/>
                  </a:ext>
                </a:extLst>
              </p:cNvPr>
              <p:cNvSpPr/>
              <p:nvPr/>
            </p:nvSpPr>
            <p:spPr>
              <a:xfrm>
                <a:off x="4952571" y="3649902"/>
                <a:ext cx="372533" cy="309033"/>
              </a:xfrm>
              <a:prstGeom prst="rect">
                <a:avLst/>
              </a:prstGeom>
              <a:blipFill>
                <a:blip r:embed="rId13" cstate="print"/>
                <a:stretch>
                  <a:fillRect/>
                </a:stretch>
              </a:blipFill>
            </p:spPr>
            <p:txBody>
              <a:bodyPr wrap="square" lIns="0" tIns="0" rIns="0" bIns="0" rtlCol="0"/>
              <a:lstStyle/>
              <a:p>
                <a:endParaRPr/>
              </a:p>
            </p:txBody>
          </p:sp>
          <p:sp>
            <p:nvSpPr>
              <p:cNvPr id="96" name="object 95">
                <a:extLst>
                  <a:ext uri="{FF2B5EF4-FFF2-40B4-BE49-F238E27FC236}">
                    <a16:creationId xmlns:a16="http://schemas.microsoft.com/office/drawing/2014/main" id="{E9E7F223-57EA-465F-96EB-5020519056B7}"/>
                  </a:ext>
                </a:extLst>
              </p:cNvPr>
              <p:cNvSpPr/>
              <p:nvPr/>
            </p:nvSpPr>
            <p:spPr>
              <a:xfrm>
                <a:off x="5002905" y="3676326"/>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97" name="object 96">
                <a:extLst>
                  <a:ext uri="{FF2B5EF4-FFF2-40B4-BE49-F238E27FC236}">
                    <a16:creationId xmlns:a16="http://schemas.microsoft.com/office/drawing/2014/main" id="{32DD5E46-A2E5-4B43-B0A9-B7A7329B53E2}"/>
                  </a:ext>
                </a:extLst>
              </p:cNvPr>
              <p:cNvSpPr/>
              <p:nvPr/>
            </p:nvSpPr>
            <p:spPr>
              <a:xfrm>
                <a:off x="5002906" y="3676326"/>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98" name="object 97">
                <a:extLst>
                  <a:ext uri="{FF2B5EF4-FFF2-40B4-BE49-F238E27FC236}">
                    <a16:creationId xmlns:a16="http://schemas.microsoft.com/office/drawing/2014/main" id="{A6562D1D-C8C3-4734-8E55-CDC693A3827B}"/>
                  </a:ext>
                </a:extLst>
              </p:cNvPr>
              <p:cNvSpPr/>
              <p:nvPr/>
            </p:nvSpPr>
            <p:spPr>
              <a:xfrm>
                <a:off x="4952571" y="3895436"/>
                <a:ext cx="372533" cy="313266"/>
              </a:xfrm>
              <a:prstGeom prst="rect">
                <a:avLst/>
              </a:prstGeom>
              <a:blipFill>
                <a:blip r:embed="rId14" cstate="print"/>
                <a:stretch>
                  <a:fillRect/>
                </a:stretch>
              </a:blipFill>
            </p:spPr>
            <p:txBody>
              <a:bodyPr wrap="square" lIns="0" tIns="0" rIns="0" bIns="0" rtlCol="0"/>
              <a:lstStyle/>
              <a:p>
                <a:endParaRPr/>
              </a:p>
            </p:txBody>
          </p:sp>
          <p:sp>
            <p:nvSpPr>
              <p:cNvPr id="99" name="object 98">
                <a:extLst>
                  <a:ext uri="{FF2B5EF4-FFF2-40B4-BE49-F238E27FC236}">
                    <a16:creationId xmlns:a16="http://schemas.microsoft.com/office/drawing/2014/main" id="{F40B8D8D-3D15-48FA-A195-710AA9E5027B}"/>
                  </a:ext>
                </a:extLst>
              </p:cNvPr>
              <p:cNvSpPr/>
              <p:nvPr/>
            </p:nvSpPr>
            <p:spPr>
              <a:xfrm>
                <a:off x="5002905" y="3922671"/>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00" name="object 99">
                <a:extLst>
                  <a:ext uri="{FF2B5EF4-FFF2-40B4-BE49-F238E27FC236}">
                    <a16:creationId xmlns:a16="http://schemas.microsoft.com/office/drawing/2014/main" id="{9AC41A25-ACA1-4DE2-A07F-100283DF7EBE}"/>
                  </a:ext>
                </a:extLst>
              </p:cNvPr>
              <p:cNvSpPr/>
              <p:nvPr/>
            </p:nvSpPr>
            <p:spPr>
              <a:xfrm>
                <a:off x="5002906" y="3922671"/>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01" name="object 100">
                <a:extLst>
                  <a:ext uri="{FF2B5EF4-FFF2-40B4-BE49-F238E27FC236}">
                    <a16:creationId xmlns:a16="http://schemas.microsoft.com/office/drawing/2014/main" id="{810BBCD8-6273-4EDD-B451-6F4403C41D7F}"/>
                  </a:ext>
                </a:extLst>
              </p:cNvPr>
              <p:cNvSpPr/>
              <p:nvPr/>
            </p:nvSpPr>
            <p:spPr>
              <a:xfrm>
                <a:off x="4952571" y="4149436"/>
                <a:ext cx="372533" cy="309033"/>
              </a:xfrm>
              <a:prstGeom prst="rect">
                <a:avLst/>
              </a:prstGeom>
              <a:blipFill>
                <a:blip r:embed="rId15" cstate="print"/>
                <a:stretch>
                  <a:fillRect/>
                </a:stretch>
              </a:blipFill>
            </p:spPr>
            <p:txBody>
              <a:bodyPr wrap="square" lIns="0" tIns="0" rIns="0" bIns="0" rtlCol="0"/>
              <a:lstStyle/>
              <a:p>
                <a:endParaRPr/>
              </a:p>
            </p:txBody>
          </p:sp>
          <p:sp>
            <p:nvSpPr>
              <p:cNvPr id="102" name="object 101">
                <a:extLst>
                  <a:ext uri="{FF2B5EF4-FFF2-40B4-BE49-F238E27FC236}">
                    <a16:creationId xmlns:a16="http://schemas.microsoft.com/office/drawing/2014/main" id="{B02F71B0-80DC-472A-88F4-B0F3AFB72092}"/>
                  </a:ext>
                </a:extLst>
              </p:cNvPr>
              <p:cNvSpPr/>
              <p:nvPr/>
            </p:nvSpPr>
            <p:spPr>
              <a:xfrm>
                <a:off x="5002905" y="4175730"/>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03" name="object 102">
                <a:extLst>
                  <a:ext uri="{FF2B5EF4-FFF2-40B4-BE49-F238E27FC236}">
                    <a16:creationId xmlns:a16="http://schemas.microsoft.com/office/drawing/2014/main" id="{FD59F29D-693F-4BEA-AB84-050DD8A427D0}"/>
                  </a:ext>
                </a:extLst>
              </p:cNvPr>
              <p:cNvSpPr/>
              <p:nvPr/>
            </p:nvSpPr>
            <p:spPr>
              <a:xfrm>
                <a:off x="5002906" y="4175730"/>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04" name="object 103">
                <a:extLst>
                  <a:ext uri="{FF2B5EF4-FFF2-40B4-BE49-F238E27FC236}">
                    <a16:creationId xmlns:a16="http://schemas.microsoft.com/office/drawing/2014/main" id="{F45F5AE3-A0E0-45A2-A2C7-D15B7CBD95A1}"/>
                  </a:ext>
                </a:extLst>
              </p:cNvPr>
              <p:cNvSpPr/>
              <p:nvPr/>
            </p:nvSpPr>
            <p:spPr>
              <a:xfrm>
                <a:off x="5832157" y="290792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05" name="object 104">
                <a:extLst>
                  <a:ext uri="{FF2B5EF4-FFF2-40B4-BE49-F238E27FC236}">
                    <a16:creationId xmlns:a16="http://schemas.microsoft.com/office/drawing/2014/main" id="{57EF916B-A50A-4AD2-B828-EE21E089A187}"/>
                  </a:ext>
                </a:extLst>
              </p:cNvPr>
              <p:cNvSpPr/>
              <p:nvPr/>
            </p:nvSpPr>
            <p:spPr>
              <a:xfrm>
                <a:off x="5832157" y="290792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06" name="object 105">
                <a:extLst>
                  <a:ext uri="{FF2B5EF4-FFF2-40B4-BE49-F238E27FC236}">
                    <a16:creationId xmlns:a16="http://schemas.microsoft.com/office/drawing/2014/main" id="{2ECC111D-B24E-49CD-BB67-E49F577ABCAD}"/>
                  </a:ext>
                </a:extLst>
              </p:cNvPr>
              <p:cNvSpPr/>
              <p:nvPr/>
            </p:nvSpPr>
            <p:spPr>
              <a:xfrm>
                <a:off x="5832157" y="316098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07" name="object 106">
                <a:extLst>
                  <a:ext uri="{FF2B5EF4-FFF2-40B4-BE49-F238E27FC236}">
                    <a16:creationId xmlns:a16="http://schemas.microsoft.com/office/drawing/2014/main" id="{D16CA1DC-21F6-4F6F-B093-BFB44DC89EF5}"/>
                  </a:ext>
                </a:extLst>
              </p:cNvPr>
              <p:cNvSpPr/>
              <p:nvPr/>
            </p:nvSpPr>
            <p:spPr>
              <a:xfrm>
                <a:off x="5832157" y="316098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08" name="object 107">
                <a:extLst>
                  <a:ext uri="{FF2B5EF4-FFF2-40B4-BE49-F238E27FC236}">
                    <a16:creationId xmlns:a16="http://schemas.microsoft.com/office/drawing/2014/main" id="{55CB5A5F-A68E-4899-A778-0D8135B9A49B}"/>
                  </a:ext>
                </a:extLst>
              </p:cNvPr>
              <p:cNvSpPr/>
              <p:nvPr/>
            </p:nvSpPr>
            <p:spPr>
              <a:xfrm>
                <a:off x="5832157" y="3415775"/>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09" name="object 108">
                <a:extLst>
                  <a:ext uri="{FF2B5EF4-FFF2-40B4-BE49-F238E27FC236}">
                    <a16:creationId xmlns:a16="http://schemas.microsoft.com/office/drawing/2014/main" id="{EA3CA80A-BFAA-4E1A-907D-1FF5EE354EA2}"/>
                  </a:ext>
                </a:extLst>
              </p:cNvPr>
              <p:cNvSpPr/>
              <p:nvPr/>
            </p:nvSpPr>
            <p:spPr>
              <a:xfrm>
                <a:off x="5832157" y="341577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0" name="object 109">
                <a:extLst>
                  <a:ext uri="{FF2B5EF4-FFF2-40B4-BE49-F238E27FC236}">
                    <a16:creationId xmlns:a16="http://schemas.microsoft.com/office/drawing/2014/main" id="{5B20604E-7828-4661-A91B-C2F1EAADB34C}"/>
                  </a:ext>
                </a:extLst>
              </p:cNvPr>
              <p:cNvSpPr/>
              <p:nvPr/>
            </p:nvSpPr>
            <p:spPr>
              <a:xfrm>
                <a:off x="5832157" y="3671872"/>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11" name="object 110">
                <a:extLst>
                  <a:ext uri="{FF2B5EF4-FFF2-40B4-BE49-F238E27FC236}">
                    <a16:creationId xmlns:a16="http://schemas.microsoft.com/office/drawing/2014/main" id="{BFD8AB22-0DE5-473C-91EC-77AFCE203A15}"/>
                  </a:ext>
                </a:extLst>
              </p:cNvPr>
              <p:cNvSpPr/>
              <p:nvPr/>
            </p:nvSpPr>
            <p:spPr>
              <a:xfrm>
                <a:off x="5832157" y="367187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2" name="object 111">
                <a:extLst>
                  <a:ext uri="{FF2B5EF4-FFF2-40B4-BE49-F238E27FC236}">
                    <a16:creationId xmlns:a16="http://schemas.microsoft.com/office/drawing/2014/main" id="{5F72F864-9DD0-450E-871A-4C5B5B252C7B}"/>
                  </a:ext>
                </a:extLst>
              </p:cNvPr>
              <p:cNvSpPr/>
              <p:nvPr/>
            </p:nvSpPr>
            <p:spPr>
              <a:xfrm>
                <a:off x="5832157" y="4177988"/>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13" name="object 112">
                <a:extLst>
                  <a:ext uri="{FF2B5EF4-FFF2-40B4-BE49-F238E27FC236}">
                    <a16:creationId xmlns:a16="http://schemas.microsoft.com/office/drawing/2014/main" id="{8F90F5B4-D5B6-4C91-B0A2-4F1096F15DC4}"/>
                  </a:ext>
                </a:extLst>
              </p:cNvPr>
              <p:cNvSpPr/>
              <p:nvPr/>
            </p:nvSpPr>
            <p:spPr>
              <a:xfrm>
                <a:off x="5832157" y="4177988"/>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4" name="object 113">
                <a:extLst>
                  <a:ext uri="{FF2B5EF4-FFF2-40B4-BE49-F238E27FC236}">
                    <a16:creationId xmlns:a16="http://schemas.microsoft.com/office/drawing/2014/main" id="{ED3A5882-238A-4CDB-8460-F9EB94F40C12}"/>
                  </a:ext>
                </a:extLst>
              </p:cNvPr>
              <p:cNvSpPr/>
              <p:nvPr/>
            </p:nvSpPr>
            <p:spPr>
              <a:xfrm>
                <a:off x="5832157" y="3924929"/>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15" name="object 114">
                <a:extLst>
                  <a:ext uri="{FF2B5EF4-FFF2-40B4-BE49-F238E27FC236}">
                    <a16:creationId xmlns:a16="http://schemas.microsoft.com/office/drawing/2014/main" id="{AB9F5148-22D9-4554-952F-48386B193234}"/>
                  </a:ext>
                </a:extLst>
              </p:cNvPr>
              <p:cNvSpPr/>
              <p:nvPr/>
            </p:nvSpPr>
            <p:spPr>
              <a:xfrm>
                <a:off x="5832157" y="3924929"/>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6" name="object 115">
                <a:extLst>
                  <a:ext uri="{FF2B5EF4-FFF2-40B4-BE49-F238E27FC236}">
                    <a16:creationId xmlns:a16="http://schemas.microsoft.com/office/drawing/2014/main" id="{2CAAB947-C493-44ED-8698-76451FA93D61}"/>
                  </a:ext>
                </a:extLst>
              </p:cNvPr>
              <p:cNvSpPr/>
              <p:nvPr/>
            </p:nvSpPr>
            <p:spPr>
              <a:xfrm>
                <a:off x="6417304" y="2879436"/>
                <a:ext cx="372532" cy="313266"/>
              </a:xfrm>
              <a:prstGeom prst="rect">
                <a:avLst/>
              </a:prstGeom>
              <a:blipFill>
                <a:blip r:embed="rId16" cstate="print"/>
                <a:stretch>
                  <a:fillRect/>
                </a:stretch>
              </a:blipFill>
            </p:spPr>
            <p:txBody>
              <a:bodyPr wrap="square" lIns="0" tIns="0" rIns="0" bIns="0" rtlCol="0"/>
              <a:lstStyle/>
              <a:p>
                <a:endParaRPr/>
              </a:p>
            </p:txBody>
          </p:sp>
          <p:sp>
            <p:nvSpPr>
              <p:cNvPr id="117" name="object 116">
                <a:extLst>
                  <a:ext uri="{FF2B5EF4-FFF2-40B4-BE49-F238E27FC236}">
                    <a16:creationId xmlns:a16="http://schemas.microsoft.com/office/drawing/2014/main" id="{E24113C4-7DF1-4CCD-834D-5EE1E015EDD9}"/>
                  </a:ext>
                </a:extLst>
              </p:cNvPr>
              <p:cNvSpPr/>
              <p:nvPr/>
            </p:nvSpPr>
            <p:spPr>
              <a:xfrm>
                <a:off x="6468070" y="2907920"/>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18" name="object 117">
                <a:extLst>
                  <a:ext uri="{FF2B5EF4-FFF2-40B4-BE49-F238E27FC236}">
                    <a16:creationId xmlns:a16="http://schemas.microsoft.com/office/drawing/2014/main" id="{1521A05E-6641-4D01-A031-7AECFB6F4E00}"/>
                  </a:ext>
                </a:extLst>
              </p:cNvPr>
              <p:cNvSpPr/>
              <p:nvPr/>
            </p:nvSpPr>
            <p:spPr>
              <a:xfrm>
                <a:off x="6468071" y="2907920"/>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19" name="object 118">
                <a:extLst>
                  <a:ext uri="{FF2B5EF4-FFF2-40B4-BE49-F238E27FC236}">
                    <a16:creationId xmlns:a16="http://schemas.microsoft.com/office/drawing/2014/main" id="{80215727-0560-40B0-9358-361261797B3E}"/>
                  </a:ext>
                </a:extLst>
              </p:cNvPr>
              <p:cNvSpPr/>
              <p:nvPr/>
            </p:nvSpPr>
            <p:spPr>
              <a:xfrm>
                <a:off x="6421538" y="3133436"/>
                <a:ext cx="372533" cy="313266"/>
              </a:xfrm>
              <a:prstGeom prst="rect">
                <a:avLst/>
              </a:prstGeom>
              <a:blipFill>
                <a:blip r:embed="rId17" cstate="print"/>
                <a:stretch>
                  <a:fillRect/>
                </a:stretch>
              </a:blipFill>
            </p:spPr>
            <p:txBody>
              <a:bodyPr wrap="square" lIns="0" tIns="0" rIns="0" bIns="0" rtlCol="0"/>
              <a:lstStyle/>
              <a:p>
                <a:endParaRPr/>
              </a:p>
            </p:txBody>
          </p:sp>
          <p:sp>
            <p:nvSpPr>
              <p:cNvPr id="120" name="object 119">
                <a:extLst>
                  <a:ext uri="{FF2B5EF4-FFF2-40B4-BE49-F238E27FC236}">
                    <a16:creationId xmlns:a16="http://schemas.microsoft.com/office/drawing/2014/main" id="{9B78E010-62F0-4089-BDE5-4A8DD6200916}"/>
                  </a:ext>
                </a:extLst>
              </p:cNvPr>
              <p:cNvSpPr/>
              <p:nvPr/>
            </p:nvSpPr>
            <p:spPr>
              <a:xfrm>
                <a:off x="6472735" y="3160981"/>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21" name="object 120">
                <a:extLst>
                  <a:ext uri="{FF2B5EF4-FFF2-40B4-BE49-F238E27FC236}">
                    <a16:creationId xmlns:a16="http://schemas.microsoft.com/office/drawing/2014/main" id="{E2713EA5-110A-47FB-B419-F63A31C97202}"/>
                  </a:ext>
                </a:extLst>
              </p:cNvPr>
              <p:cNvSpPr/>
              <p:nvPr/>
            </p:nvSpPr>
            <p:spPr>
              <a:xfrm>
                <a:off x="6472736" y="3160981"/>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22" name="object 121">
                <a:extLst>
                  <a:ext uri="{FF2B5EF4-FFF2-40B4-BE49-F238E27FC236}">
                    <a16:creationId xmlns:a16="http://schemas.microsoft.com/office/drawing/2014/main" id="{9766E6B2-34B6-48DE-BBA2-5359D0147289}"/>
                  </a:ext>
                </a:extLst>
              </p:cNvPr>
              <p:cNvSpPr/>
              <p:nvPr/>
            </p:nvSpPr>
            <p:spPr>
              <a:xfrm>
                <a:off x="6421538" y="3387436"/>
                <a:ext cx="372533" cy="313266"/>
              </a:xfrm>
              <a:prstGeom prst="rect">
                <a:avLst/>
              </a:prstGeom>
              <a:blipFill>
                <a:blip r:embed="rId18" cstate="print"/>
                <a:stretch>
                  <a:fillRect/>
                </a:stretch>
              </a:blipFill>
            </p:spPr>
            <p:txBody>
              <a:bodyPr wrap="square" lIns="0" tIns="0" rIns="0" bIns="0" rtlCol="0"/>
              <a:lstStyle/>
              <a:p>
                <a:endParaRPr/>
              </a:p>
            </p:txBody>
          </p:sp>
          <p:sp>
            <p:nvSpPr>
              <p:cNvPr id="123" name="object 122">
                <a:extLst>
                  <a:ext uri="{FF2B5EF4-FFF2-40B4-BE49-F238E27FC236}">
                    <a16:creationId xmlns:a16="http://schemas.microsoft.com/office/drawing/2014/main" id="{A805D4AE-B24E-46A1-BA3A-DCCFEF3CB041}"/>
                  </a:ext>
                </a:extLst>
              </p:cNvPr>
              <p:cNvSpPr/>
              <p:nvPr/>
            </p:nvSpPr>
            <p:spPr>
              <a:xfrm>
                <a:off x="6472735" y="3415776"/>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24" name="object 123">
                <a:extLst>
                  <a:ext uri="{FF2B5EF4-FFF2-40B4-BE49-F238E27FC236}">
                    <a16:creationId xmlns:a16="http://schemas.microsoft.com/office/drawing/2014/main" id="{EA302CCD-FC7A-4E3F-ADDB-CBD67BA93F82}"/>
                  </a:ext>
                </a:extLst>
              </p:cNvPr>
              <p:cNvSpPr/>
              <p:nvPr/>
            </p:nvSpPr>
            <p:spPr>
              <a:xfrm>
                <a:off x="6472736" y="3415776"/>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25" name="object 124">
                <a:extLst>
                  <a:ext uri="{FF2B5EF4-FFF2-40B4-BE49-F238E27FC236}">
                    <a16:creationId xmlns:a16="http://schemas.microsoft.com/office/drawing/2014/main" id="{10D55B27-6345-4237-B43A-20A3A19B1567}"/>
                  </a:ext>
                </a:extLst>
              </p:cNvPr>
              <p:cNvSpPr/>
              <p:nvPr/>
            </p:nvSpPr>
            <p:spPr>
              <a:xfrm>
                <a:off x="6417304" y="3649902"/>
                <a:ext cx="372532" cy="313266"/>
              </a:xfrm>
              <a:prstGeom prst="rect">
                <a:avLst/>
              </a:prstGeom>
              <a:blipFill>
                <a:blip r:embed="rId19" cstate="print"/>
                <a:stretch>
                  <a:fillRect/>
                </a:stretch>
              </a:blipFill>
            </p:spPr>
            <p:txBody>
              <a:bodyPr wrap="square" lIns="0" tIns="0" rIns="0" bIns="0" rtlCol="0"/>
              <a:lstStyle/>
              <a:p>
                <a:endParaRPr/>
              </a:p>
            </p:txBody>
          </p:sp>
          <p:sp>
            <p:nvSpPr>
              <p:cNvPr id="126" name="object 125">
                <a:extLst>
                  <a:ext uri="{FF2B5EF4-FFF2-40B4-BE49-F238E27FC236}">
                    <a16:creationId xmlns:a16="http://schemas.microsoft.com/office/drawing/2014/main" id="{0EB9EBCA-4CF4-4398-BE9D-2F39B828C061}"/>
                  </a:ext>
                </a:extLst>
              </p:cNvPr>
              <p:cNvSpPr/>
              <p:nvPr/>
            </p:nvSpPr>
            <p:spPr>
              <a:xfrm>
                <a:off x="6468070" y="3678584"/>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27" name="object 126">
                <a:extLst>
                  <a:ext uri="{FF2B5EF4-FFF2-40B4-BE49-F238E27FC236}">
                    <a16:creationId xmlns:a16="http://schemas.microsoft.com/office/drawing/2014/main" id="{78CF98EF-48F8-4A48-B3C4-F816FB51A243}"/>
                  </a:ext>
                </a:extLst>
              </p:cNvPr>
              <p:cNvSpPr/>
              <p:nvPr/>
            </p:nvSpPr>
            <p:spPr>
              <a:xfrm>
                <a:off x="6468071" y="3678584"/>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28" name="object 127">
                <a:extLst>
                  <a:ext uri="{FF2B5EF4-FFF2-40B4-BE49-F238E27FC236}">
                    <a16:creationId xmlns:a16="http://schemas.microsoft.com/office/drawing/2014/main" id="{CEA578F3-01A7-43B8-8BF7-029A91582174}"/>
                  </a:ext>
                </a:extLst>
              </p:cNvPr>
              <p:cNvSpPr/>
              <p:nvPr/>
            </p:nvSpPr>
            <p:spPr>
              <a:xfrm>
                <a:off x="6417304" y="3895436"/>
                <a:ext cx="372532" cy="313266"/>
              </a:xfrm>
              <a:prstGeom prst="rect">
                <a:avLst/>
              </a:prstGeom>
              <a:blipFill>
                <a:blip r:embed="rId20" cstate="print"/>
                <a:stretch>
                  <a:fillRect/>
                </a:stretch>
              </a:blipFill>
            </p:spPr>
            <p:txBody>
              <a:bodyPr wrap="square" lIns="0" tIns="0" rIns="0" bIns="0" rtlCol="0"/>
              <a:lstStyle/>
              <a:p>
                <a:endParaRPr/>
              </a:p>
            </p:txBody>
          </p:sp>
          <p:sp>
            <p:nvSpPr>
              <p:cNvPr id="129" name="object 128">
                <a:extLst>
                  <a:ext uri="{FF2B5EF4-FFF2-40B4-BE49-F238E27FC236}">
                    <a16:creationId xmlns:a16="http://schemas.microsoft.com/office/drawing/2014/main" id="{CEE2A899-9EB4-4157-B1A0-0CDFBC2CE39E}"/>
                  </a:ext>
                </a:extLst>
              </p:cNvPr>
              <p:cNvSpPr/>
              <p:nvPr/>
            </p:nvSpPr>
            <p:spPr>
              <a:xfrm>
                <a:off x="6468070" y="3924929"/>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30" name="object 129">
                <a:extLst>
                  <a:ext uri="{FF2B5EF4-FFF2-40B4-BE49-F238E27FC236}">
                    <a16:creationId xmlns:a16="http://schemas.microsoft.com/office/drawing/2014/main" id="{45B0FFE8-C4E3-4693-9214-0B2D8A63E2CB}"/>
                  </a:ext>
                </a:extLst>
              </p:cNvPr>
              <p:cNvSpPr/>
              <p:nvPr/>
            </p:nvSpPr>
            <p:spPr>
              <a:xfrm>
                <a:off x="6468071" y="3924929"/>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31" name="object 130">
                <a:extLst>
                  <a:ext uri="{FF2B5EF4-FFF2-40B4-BE49-F238E27FC236}">
                    <a16:creationId xmlns:a16="http://schemas.microsoft.com/office/drawing/2014/main" id="{71148F20-815A-4CCD-AADC-479A71CC1E82}"/>
                  </a:ext>
                </a:extLst>
              </p:cNvPr>
              <p:cNvSpPr/>
              <p:nvPr/>
            </p:nvSpPr>
            <p:spPr>
              <a:xfrm>
                <a:off x="6417304" y="4149436"/>
                <a:ext cx="372532" cy="313266"/>
              </a:xfrm>
              <a:prstGeom prst="rect">
                <a:avLst/>
              </a:prstGeom>
              <a:blipFill>
                <a:blip r:embed="rId21" cstate="print"/>
                <a:stretch>
                  <a:fillRect/>
                </a:stretch>
              </a:blipFill>
            </p:spPr>
            <p:txBody>
              <a:bodyPr wrap="square" lIns="0" tIns="0" rIns="0" bIns="0" rtlCol="0"/>
              <a:lstStyle/>
              <a:p>
                <a:endParaRPr/>
              </a:p>
            </p:txBody>
          </p:sp>
          <p:sp>
            <p:nvSpPr>
              <p:cNvPr id="132" name="object 131">
                <a:extLst>
                  <a:ext uri="{FF2B5EF4-FFF2-40B4-BE49-F238E27FC236}">
                    <a16:creationId xmlns:a16="http://schemas.microsoft.com/office/drawing/2014/main" id="{2F8F6B44-B637-4AD9-96EB-3F894C2DD763}"/>
                  </a:ext>
                </a:extLst>
              </p:cNvPr>
              <p:cNvSpPr/>
              <p:nvPr/>
            </p:nvSpPr>
            <p:spPr>
              <a:xfrm>
                <a:off x="6468070" y="4177988"/>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33" name="object 132">
                <a:extLst>
                  <a:ext uri="{FF2B5EF4-FFF2-40B4-BE49-F238E27FC236}">
                    <a16:creationId xmlns:a16="http://schemas.microsoft.com/office/drawing/2014/main" id="{9AE76993-8E37-4D77-A28E-6A7FD24A8C07}"/>
                  </a:ext>
                </a:extLst>
              </p:cNvPr>
              <p:cNvSpPr/>
              <p:nvPr/>
            </p:nvSpPr>
            <p:spPr>
              <a:xfrm>
                <a:off x="6468071" y="417798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34" name="object 133">
                <a:extLst>
                  <a:ext uri="{FF2B5EF4-FFF2-40B4-BE49-F238E27FC236}">
                    <a16:creationId xmlns:a16="http://schemas.microsoft.com/office/drawing/2014/main" id="{45EE91DC-38E3-45C4-B56A-D20C4491250F}"/>
                  </a:ext>
                </a:extLst>
              </p:cNvPr>
              <p:cNvSpPr/>
              <p:nvPr/>
            </p:nvSpPr>
            <p:spPr>
              <a:xfrm>
                <a:off x="7263274" y="2929185"/>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35" name="object 134">
                <a:extLst>
                  <a:ext uri="{FF2B5EF4-FFF2-40B4-BE49-F238E27FC236}">
                    <a16:creationId xmlns:a16="http://schemas.microsoft.com/office/drawing/2014/main" id="{DC88867D-6ACA-4FC6-AEF4-CD08DE79BF9F}"/>
                  </a:ext>
                </a:extLst>
              </p:cNvPr>
              <p:cNvSpPr/>
              <p:nvPr/>
            </p:nvSpPr>
            <p:spPr>
              <a:xfrm>
                <a:off x="7263274" y="2929185"/>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36" name="object 135">
                <a:extLst>
                  <a:ext uri="{FF2B5EF4-FFF2-40B4-BE49-F238E27FC236}">
                    <a16:creationId xmlns:a16="http://schemas.microsoft.com/office/drawing/2014/main" id="{E6AA1A58-1516-406F-895E-224A1D84D1E3}"/>
                  </a:ext>
                </a:extLst>
              </p:cNvPr>
              <p:cNvSpPr/>
              <p:nvPr/>
            </p:nvSpPr>
            <p:spPr>
              <a:xfrm>
                <a:off x="7263274" y="3182245"/>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37" name="object 136">
                <a:extLst>
                  <a:ext uri="{FF2B5EF4-FFF2-40B4-BE49-F238E27FC236}">
                    <a16:creationId xmlns:a16="http://schemas.microsoft.com/office/drawing/2014/main" id="{FE3D7FD6-0100-44DD-86FD-572F3730ACC1}"/>
                  </a:ext>
                </a:extLst>
              </p:cNvPr>
              <p:cNvSpPr/>
              <p:nvPr/>
            </p:nvSpPr>
            <p:spPr>
              <a:xfrm>
                <a:off x="7263274" y="3182246"/>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38" name="object 137">
                <a:extLst>
                  <a:ext uri="{FF2B5EF4-FFF2-40B4-BE49-F238E27FC236}">
                    <a16:creationId xmlns:a16="http://schemas.microsoft.com/office/drawing/2014/main" id="{C495E644-F1F2-4663-8790-E79CB7089EBC}"/>
                  </a:ext>
                </a:extLst>
              </p:cNvPr>
              <p:cNvSpPr/>
              <p:nvPr/>
            </p:nvSpPr>
            <p:spPr>
              <a:xfrm>
                <a:off x="7263274" y="3437040"/>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39" name="object 138">
                <a:extLst>
                  <a:ext uri="{FF2B5EF4-FFF2-40B4-BE49-F238E27FC236}">
                    <a16:creationId xmlns:a16="http://schemas.microsoft.com/office/drawing/2014/main" id="{D928E891-118C-4896-8D63-3BCE42C1AFE7}"/>
                  </a:ext>
                </a:extLst>
              </p:cNvPr>
              <p:cNvSpPr/>
              <p:nvPr/>
            </p:nvSpPr>
            <p:spPr>
              <a:xfrm>
                <a:off x="7263274" y="3437039"/>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0" name="object 139">
                <a:extLst>
                  <a:ext uri="{FF2B5EF4-FFF2-40B4-BE49-F238E27FC236}">
                    <a16:creationId xmlns:a16="http://schemas.microsoft.com/office/drawing/2014/main" id="{1A5E3B18-4557-4FC4-B960-4A05942951B6}"/>
                  </a:ext>
                </a:extLst>
              </p:cNvPr>
              <p:cNvSpPr/>
              <p:nvPr/>
            </p:nvSpPr>
            <p:spPr>
              <a:xfrm>
                <a:off x="7263274" y="3693137"/>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41" name="object 140">
                <a:extLst>
                  <a:ext uri="{FF2B5EF4-FFF2-40B4-BE49-F238E27FC236}">
                    <a16:creationId xmlns:a16="http://schemas.microsoft.com/office/drawing/2014/main" id="{89CD5CCA-8D18-4A21-966D-C46C3323675C}"/>
                  </a:ext>
                </a:extLst>
              </p:cNvPr>
              <p:cNvSpPr/>
              <p:nvPr/>
            </p:nvSpPr>
            <p:spPr>
              <a:xfrm>
                <a:off x="7263274" y="3693136"/>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2" name="object 141">
                <a:extLst>
                  <a:ext uri="{FF2B5EF4-FFF2-40B4-BE49-F238E27FC236}">
                    <a16:creationId xmlns:a16="http://schemas.microsoft.com/office/drawing/2014/main" id="{DF2F899F-48AD-49BE-B168-215A99FF424D}"/>
                  </a:ext>
                </a:extLst>
              </p:cNvPr>
              <p:cNvSpPr/>
              <p:nvPr/>
            </p:nvSpPr>
            <p:spPr>
              <a:xfrm>
                <a:off x="7263274" y="4199253"/>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43" name="object 142">
                <a:extLst>
                  <a:ext uri="{FF2B5EF4-FFF2-40B4-BE49-F238E27FC236}">
                    <a16:creationId xmlns:a16="http://schemas.microsoft.com/office/drawing/2014/main" id="{05120CC0-81A4-482A-8671-E09D40D68204}"/>
                  </a:ext>
                </a:extLst>
              </p:cNvPr>
              <p:cNvSpPr/>
              <p:nvPr/>
            </p:nvSpPr>
            <p:spPr>
              <a:xfrm>
                <a:off x="7263274" y="4199253"/>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4" name="object 143">
                <a:extLst>
                  <a:ext uri="{FF2B5EF4-FFF2-40B4-BE49-F238E27FC236}">
                    <a16:creationId xmlns:a16="http://schemas.microsoft.com/office/drawing/2014/main" id="{E5E2E1B7-B7B9-478C-9825-53ABF84E0BFE}"/>
                  </a:ext>
                </a:extLst>
              </p:cNvPr>
              <p:cNvSpPr/>
              <p:nvPr/>
            </p:nvSpPr>
            <p:spPr>
              <a:xfrm>
                <a:off x="7263274" y="3946194"/>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45" name="object 144">
                <a:extLst>
                  <a:ext uri="{FF2B5EF4-FFF2-40B4-BE49-F238E27FC236}">
                    <a16:creationId xmlns:a16="http://schemas.microsoft.com/office/drawing/2014/main" id="{79B3BE8B-1FB0-4DF6-8CF1-804AAE21A05F}"/>
                  </a:ext>
                </a:extLst>
              </p:cNvPr>
              <p:cNvSpPr/>
              <p:nvPr/>
            </p:nvSpPr>
            <p:spPr>
              <a:xfrm>
                <a:off x="7263274" y="3946194"/>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6" name="object 145">
                <a:extLst>
                  <a:ext uri="{FF2B5EF4-FFF2-40B4-BE49-F238E27FC236}">
                    <a16:creationId xmlns:a16="http://schemas.microsoft.com/office/drawing/2014/main" id="{2FA80E94-7950-4CF7-A26B-0A9144BCB100}"/>
                  </a:ext>
                </a:extLst>
              </p:cNvPr>
              <p:cNvSpPr/>
              <p:nvPr/>
            </p:nvSpPr>
            <p:spPr>
              <a:xfrm>
                <a:off x="7848171" y="2900602"/>
                <a:ext cx="372533" cy="313266"/>
              </a:xfrm>
              <a:prstGeom prst="rect">
                <a:avLst/>
              </a:prstGeom>
              <a:blipFill>
                <a:blip r:embed="rId22" cstate="print"/>
                <a:stretch>
                  <a:fillRect/>
                </a:stretch>
              </a:blipFill>
            </p:spPr>
            <p:txBody>
              <a:bodyPr wrap="square" lIns="0" tIns="0" rIns="0" bIns="0" rtlCol="0"/>
              <a:lstStyle/>
              <a:p>
                <a:endParaRPr/>
              </a:p>
            </p:txBody>
          </p:sp>
          <p:sp>
            <p:nvSpPr>
              <p:cNvPr id="147" name="object 146">
                <a:extLst>
                  <a:ext uri="{FF2B5EF4-FFF2-40B4-BE49-F238E27FC236}">
                    <a16:creationId xmlns:a16="http://schemas.microsoft.com/office/drawing/2014/main" id="{B9ABEEE4-E2C2-4D36-91C8-157A442C5870}"/>
                  </a:ext>
                </a:extLst>
              </p:cNvPr>
              <p:cNvSpPr/>
              <p:nvPr/>
            </p:nvSpPr>
            <p:spPr>
              <a:xfrm>
                <a:off x="7899188" y="2929185"/>
                <a:ext cx="269240" cy="210185"/>
              </a:xfrm>
              <a:custGeom>
                <a:avLst/>
                <a:gdLst/>
                <a:ahLst/>
                <a:cxnLst/>
                <a:rect l="l" t="t" r="r" b="b"/>
                <a:pathLst>
                  <a:path w="269240"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48" name="object 147">
                <a:extLst>
                  <a:ext uri="{FF2B5EF4-FFF2-40B4-BE49-F238E27FC236}">
                    <a16:creationId xmlns:a16="http://schemas.microsoft.com/office/drawing/2014/main" id="{B62CBFB6-0461-4E64-A460-DF2515439C45}"/>
                  </a:ext>
                </a:extLst>
              </p:cNvPr>
              <p:cNvSpPr/>
              <p:nvPr/>
            </p:nvSpPr>
            <p:spPr>
              <a:xfrm>
                <a:off x="7899188" y="2929185"/>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49" name="object 148">
                <a:extLst>
                  <a:ext uri="{FF2B5EF4-FFF2-40B4-BE49-F238E27FC236}">
                    <a16:creationId xmlns:a16="http://schemas.microsoft.com/office/drawing/2014/main" id="{B4AEA149-41F5-40FB-A01B-9E76C2157568}"/>
                  </a:ext>
                </a:extLst>
              </p:cNvPr>
              <p:cNvSpPr/>
              <p:nvPr/>
            </p:nvSpPr>
            <p:spPr>
              <a:xfrm>
                <a:off x="7852404" y="3154602"/>
                <a:ext cx="372532" cy="313266"/>
              </a:xfrm>
              <a:prstGeom prst="rect">
                <a:avLst/>
              </a:prstGeom>
              <a:blipFill>
                <a:blip r:embed="rId23" cstate="print"/>
                <a:stretch>
                  <a:fillRect/>
                </a:stretch>
              </a:blipFill>
            </p:spPr>
            <p:txBody>
              <a:bodyPr wrap="square" lIns="0" tIns="0" rIns="0" bIns="0" rtlCol="0"/>
              <a:lstStyle/>
              <a:p>
                <a:endParaRPr/>
              </a:p>
            </p:txBody>
          </p:sp>
          <p:sp>
            <p:nvSpPr>
              <p:cNvPr id="150" name="object 149">
                <a:extLst>
                  <a:ext uri="{FF2B5EF4-FFF2-40B4-BE49-F238E27FC236}">
                    <a16:creationId xmlns:a16="http://schemas.microsoft.com/office/drawing/2014/main" id="{0C05ACD8-74FF-4D17-9D18-0DB89ABB484E}"/>
                  </a:ext>
                </a:extLst>
              </p:cNvPr>
              <p:cNvSpPr/>
              <p:nvPr/>
            </p:nvSpPr>
            <p:spPr>
              <a:xfrm>
                <a:off x="7903852" y="3182246"/>
                <a:ext cx="269240" cy="210185"/>
              </a:xfrm>
              <a:custGeom>
                <a:avLst/>
                <a:gdLst/>
                <a:ahLst/>
                <a:cxnLst/>
                <a:rect l="l" t="t" r="r" b="b"/>
                <a:pathLst>
                  <a:path w="269240"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151" name="object 150">
                <a:extLst>
                  <a:ext uri="{FF2B5EF4-FFF2-40B4-BE49-F238E27FC236}">
                    <a16:creationId xmlns:a16="http://schemas.microsoft.com/office/drawing/2014/main" id="{C9CF5D9C-E5EE-455E-AD00-5E2A778E382D}"/>
                  </a:ext>
                </a:extLst>
              </p:cNvPr>
              <p:cNvSpPr/>
              <p:nvPr/>
            </p:nvSpPr>
            <p:spPr>
              <a:xfrm>
                <a:off x="7903852" y="3182246"/>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52" name="object 151">
                <a:extLst>
                  <a:ext uri="{FF2B5EF4-FFF2-40B4-BE49-F238E27FC236}">
                    <a16:creationId xmlns:a16="http://schemas.microsoft.com/office/drawing/2014/main" id="{4A04A2E3-124A-4857-B6F1-4682B8849B4A}"/>
                  </a:ext>
                </a:extLst>
              </p:cNvPr>
              <p:cNvSpPr/>
              <p:nvPr/>
            </p:nvSpPr>
            <p:spPr>
              <a:xfrm>
                <a:off x="7852404" y="3408602"/>
                <a:ext cx="372532" cy="313266"/>
              </a:xfrm>
              <a:prstGeom prst="rect">
                <a:avLst/>
              </a:prstGeom>
              <a:blipFill>
                <a:blip r:embed="rId24" cstate="print"/>
                <a:stretch>
                  <a:fillRect/>
                </a:stretch>
              </a:blipFill>
            </p:spPr>
            <p:txBody>
              <a:bodyPr wrap="square" lIns="0" tIns="0" rIns="0" bIns="0" rtlCol="0"/>
              <a:lstStyle/>
              <a:p>
                <a:endParaRPr/>
              </a:p>
            </p:txBody>
          </p:sp>
          <p:sp>
            <p:nvSpPr>
              <p:cNvPr id="153" name="object 152">
                <a:extLst>
                  <a:ext uri="{FF2B5EF4-FFF2-40B4-BE49-F238E27FC236}">
                    <a16:creationId xmlns:a16="http://schemas.microsoft.com/office/drawing/2014/main" id="{6C83DFA9-6CF9-40C3-AF19-26F7AA62355E}"/>
                  </a:ext>
                </a:extLst>
              </p:cNvPr>
              <p:cNvSpPr/>
              <p:nvPr/>
            </p:nvSpPr>
            <p:spPr>
              <a:xfrm>
                <a:off x="7903852" y="3437041"/>
                <a:ext cx="269240" cy="210185"/>
              </a:xfrm>
              <a:custGeom>
                <a:avLst/>
                <a:gdLst/>
                <a:ahLst/>
                <a:cxnLst/>
                <a:rect l="l" t="t" r="r" b="b"/>
                <a:pathLst>
                  <a:path w="269240"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154" name="object 153">
                <a:extLst>
                  <a:ext uri="{FF2B5EF4-FFF2-40B4-BE49-F238E27FC236}">
                    <a16:creationId xmlns:a16="http://schemas.microsoft.com/office/drawing/2014/main" id="{8D2A54B7-5D6E-4607-B303-3E7B0302575B}"/>
                  </a:ext>
                </a:extLst>
              </p:cNvPr>
              <p:cNvSpPr/>
              <p:nvPr/>
            </p:nvSpPr>
            <p:spPr>
              <a:xfrm>
                <a:off x="7903852" y="3437041"/>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55" name="object 154">
                <a:extLst>
                  <a:ext uri="{FF2B5EF4-FFF2-40B4-BE49-F238E27FC236}">
                    <a16:creationId xmlns:a16="http://schemas.microsoft.com/office/drawing/2014/main" id="{CC23217D-0F79-409D-B7B6-E66D601696B4}"/>
                  </a:ext>
                </a:extLst>
              </p:cNvPr>
              <p:cNvSpPr/>
              <p:nvPr/>
            </p:nvSpPr>
            <p:spPr>
              <a:xfrm>
                <a:off x="7848171" y="3671069"/>
                <a:ext cx="372533" cy="313266"/>
              </a:xfrm>
              <a:prstGeom prst="rect">
                <a:avLst/>
              </a:prstGeom>
              <a:blipFill>
                <a:blip r:embed="rId25" cstate="print"/>
                <a:stretch>
                  <a:fillRect/>
                </a:stretch>
              </a:blipFill>
            </p:spPr>
            <p:txBody>
              <a:bodyPr wrap="square" lIns="0" tIns="0" rIns="0" bIns="0" rtlCol="0"/>
              <a:lstStyle/>
              <a:p>
                <a:endParaRPr/>
              </a:p>
            </p:txBody>
          </p:sp>
          <p:sp>
            <p:nvSpPr>
              <p:cNvPr id="156" name="object 155">
                <a:extLst>
                  <a:ext uri="{FF2B5EF4-FFF2-40B4-BE49-F238E27FC236}">
                    <a16:creationId xmlns:a16="http://schemas.microsoft.com/office/drawing/2014/main" id="{DC8318CB-8BF4-449C-90A8-783E4D665796}"/>
                  </a:ext>
                </a:extLst>
              </p:cNvPr>
              <p:cNvSpPr/>
              <p:nvPr/>
            </p:nvSpPr>
            <p:spPr>
              <a:xfrm>
                <a:off x="7899188" y="3699849"/>
                <a:ext cx="269240" cy="210185"/>
              </a:xfrm>
              <a:custGeom>
                <a:avLst/>
                <a:gdLst/>
                <a:ahLst/>
                <a:cxnLst/>
                <a:rect l="l" t="t" r="r" b="b"/>
                <a:pathLst>
                  <a:path w="269240" h="210185">
                    <a:moveTo>
                      <a:pt x="0" y="0"/>
                    </a:moveTo>
                    <a:lnTo>
                      <a:pt x="0" y="209764"/>
                    </a:lnTo>
                    <a:lnTo>
                      <a:pt x="268786" y="145142"/>
                    </a:lnTo>
                    <a:lnTo>
                      <a:pt x="268786" y="64621"/>
                    </a:lnTo>
                    <a:lnTo>
                      <a:pt x="0" y="0"/>
                    </a:lnTo>
                    <a:close/>
                  </a:path>
                </a:pathLst>
              </a:custGeom>
              <a:solidFill>
                <a:srgbClr val="D99694"/>
              </a:solidFill>
            </p:spPr>
            <p:txBody>
              <a:bodyPr wrap="square" lIns="0" tIns="0" rIns="0" bIns="0" rtlCol="0"/>
              <a:lstStyle/>
              <a:p>
                <a:endParaRPr/>
              </a:p>
            </p:txBody>
          </p:sp>
          <p:sp>
            <p:nvSpPr>
              <p:cNvPr id="157" name="object 156">
                <a:extLst>
                  <a:ext uri="{FF2B5EF4-FFF2-40B4-BE49-F238E27FC236}">
                    <a16:creationId xmlns:a16="http://schemas.microsoft.com/office/drawing/2014/main" id="{31308A7C-FA24-45C9-81C6-EAF1A0AD1719}"/>
                  </a:ext>
                </a:extLst>
              </p:cNvPr>
              <p:cNvSpPr/>
              <p:nvPr/>
            </p:nvSpPr>
            <p:spPr>
              <a:xfrm>
                <a:off x="7899188" y="3699849"/>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58" name="object 157">
                <a:extLst>
                  <a:ext uri="{FF2B5EF4-FFF2-40B4-BE49-F238E27FC236}">
                    <a16:creationId xmlns:a16="http://schemas.microsoft.com/office/drawing/2014/main" id="{0CA3322F-CBB4-4268-8B2D-9AFF5BEB3230}"/>
                  </a:ext>
                </a:extLst>
              </p:cNvPr>
              <p:cNvSpPr/>
              <p:nvPr/>
            </p:nvSpPr>
            <p:spPr>
              <a:xfrm>
                <a:off x="7848171" y="3916602"/>
                <a:ext cx="372533" cy="313266"/>
              </a:xfrm>
              <a:prstGeom prst="rect">
                <a:avLst/>
              </a:prstGeom>
              <a:blipFill>
                <a:blip r:embed="rId26" cstate="print"/>
                <a:stretch>
                  <a:fillRect/>
                </a:stretch>
              </a:blipFill>
            </p:spPr>
            <p:txBody>
              <a:bodyPr wrap="square" lIns="0" tIns="0" rIns="0" bIns="0" rtlCol="0"/>
              <a:lstStyle/>
              <a:p>
                <a:endParaRPr/>
              </a:p>
            </p:txBody>
          </p:sp>
          <p:sp>
            <p:nvSpPr>
              <p:cNvPr id="159" name="object 158">
                <a:extLst>
                  <a:ext uri="{FF2B5EF4-FFF2-40B4-BE49-F238E27FC236}">
                    <a16:creationId xmlns:a16="http://schemas.microsoft.com/office/drawing/2014/main" id="{4C17F1F5-6970-4977-80DB-154D7A881D3C}"/>
                  </a:ext>
                </a:extLst>
              </p:cNvPr>
              <p:cNvSpPr/>
              <p:nvPr/>
            </p:nvSpPr>
            <p:spPr>
              <a:xfrm>
                <a:off x="7899188" y="3946194"/>
                <a:ext cx="269240" cy="210185"/>
              </a:xfrm>
              <a:custGeom>
                <a:avLst/>
                <a:gdLst/>
                <a:ahLst/>
                <a:cxnLst/>
                <a:rect l="l" t="t" r="r" b="b"/>
                <a:pathLst>
                  <a:path w="269240"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60" name="object 159">
                <a:extLst>
                  <a:ext uri="{FF2B5EF4-FFF2-40B4-BE49-F238E27FC236}">
                    <a16:creationId xmlns:a16="http://schemas.microsoft.com/office/drawing/2014/main" id="{94ABA48A-3777-46AE-99AE-7B0712DEC5C7}"/>
                  </a:ext>
                </a:extLst>
              </p:cNvPr>
              <p:cNvSpPr/>
              <p:nvPr/>
            </p:nvSpPr>
            <p:spPr>
              <a:xfrm>
                <a:off x="7899188" y="3946194"/>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61" name="object 160">
                <a:extLst>
                  <a:ext uri="{FF2B5EF4-FFF2-40B4-BE49-F238E27FC236}">
                    <a16:creationId xmlns:a16="http://schemas.microsoft.com/office/drawing/2014/main" id="{C6E100B4-6FBA-4E82-9F17-BAC7398AFFDA}"/>
                  </a:ext>
                </a:extLst>
              </p:cNvPr>
              <p:cNvSpPr/>
              <p:nvPr/>
            </p:nvSpPr>
            <p:spPr>
              <a:xfrm>
                <a:off x="7848171" y="4170602"/>
                <a:ext cx="372533" cy="313266"/>
              </a:xfrm>
              <a:prstGeom prst="rect">
                <a:avLst/>
              </a:prstGeom>
              <a:blipFill>
                <a:blip r:embed="rId27" cstate="print"/>
                <a:stretch>
                  <a:fillRect/>
                </a:stretch>
              </a:blipFill>
            </p:spPr>
            <p:txBody>
              <a:bodyPr wrap="square" lIns="0" tIns="0" rIns="0" bIns="0" rtlCol="0"/>
              <a:lstStyle/>
              <a:p>
                <a:endParaRPr/>
              </a:p>
            </p:txBody>
          </p:sp>
          <p:sp>
            <p:nvSpPr>
              <p:cNvPr id="162" name="object 161">
                <a:extLst>
                  <a:ext uri="{FF2B5EF4-FFF2-40B4-BE49-F238E27FC236}">
                    <a16:creationId xmlns:a16="http://schemas.microsoft.com/office/drawing/2014/main" id="{A750EE8D-07AD-43C4-ADEE-40366355AF49}"/>
                  </a:ext>
                </a:extLst>
              </p:cNvPr>
              <p:cNvSpPr/>
              <p:nvPr/>
            </p:nvSpPr>
            <p:spPr>
              <a:xfrm>
                <a:off x="7899188" y="4199253"/>
                <a:ext cx="269240" cy="210185"/>
              </a:xfrm>
              <a:custGeom>
                <a:avLst/>
                <a:gdLst/>
                <a:ahLst/>
                <a:cxnLst/>
                <a:rect l="l" t="t" r="r" b="b"/>
                <a:pathLst>
                  <a:path w="269240"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63" name="object 162">
                <a:extLst>
                  <a:ext uri="{FF2B5EF4-FFF2-40B4-BE49-F238E27FC236}">
                    <a16:creationId xmlns:a16="http://schemas.microsoft.com/office/drawing/2014/main" id="{0F1FAF07-3419-4E89-839A-37388A56D62F}"/>
                  </a:ext>
                </a:extLst>
              </p:cNvPr>
              <p:cNvSpPr/>
              <p:nvPr/>
            </p:nvSpPr>
            <p:spPr>
              <a:xfrm>
                <a:off x="7899188" y="4199253"/>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65" name="object 164">
                <a:extLst>
                  <a:ext uri="{FF2B5EF4-FFF2-40B4-BE49-F238E27FC236}">
                    <a16:creationId xmlns:a16="http://schemas.microsoft.com/office/drawing/2014/main" id="{B5957B6F-1562-46D2-8BA6-4A628FEBF472}"/>
                  </a:ext>
                </a:extLst>
              </p:cNvPr>
              <p:cNvSpPr/>
              <p:nvPr/>
            </p:nvSpPr>
            <p:spPr>
              <a:xfrm>
                <a:off x="8611912" y="2832807"/>
                <a:ext cx="843280" cy="1638935"/>
              </a:xfrm>
              <a:custGeom>
                <a:avLst/>
                <a:gdLst/>
                <a:ahLst/>
                <a:cxnLst/>
                <a:rect l="l" t="t" r="r" b="b"/>
                <a:pathLst>
                  <a:path w="843279" h="1638935">
                    <a:moveTo>
                      <a:pt x="0" y="1638355"/>
                    </a:moveTo>
                    <a:lnTo>
                      <a:pt x="842815" y="1638355"/>
                    </a:lnTo>
                    <a:lnTo>
                      <a:pt x="842815" y="0"/>
                    </a:lnTo>
                    <a:lnTo>
                      <a:pt x="0" y="0"/>
                    </a:lnTo>
                    <a:lnTo>
                      <a:pt x="0" y="1638355"/>
                    </a:lnTo>
                    <a:close/>
                  </a:path>
                </a:pathLst>
              </a:custGeom>
              <a:solidFill>
                <a:srgbClr val="73FBA9"/>
              </a:solidFill>
            </p:spPr>
            <p:txBody>
              <a:bodyPr wrap="square" lIns="0" tIns="0" rIns="0" bIns="0" rtlCol="0"/>
              <a:lstStyle/>
              <a:p>
                <a:endParaRPr/>
              </a:p>
            </p:txBody>
          </p:sp>
          <p:sp>
            <p:nvSpPr>
              <p:cNvPr id="166" name="object 165">
                <a:extLst>
                  <a:ext uri="{FF2B5EF4-FFF2-40B4-BE49-F238E27FC236}">
                    <a16:creationId xmlns:a16="http://schemas.microsoft.com/office/drawing/2014/main" id="{A7B47476-7741-420B-8FD9-85F016B26990}"/>
                  </a:ext>
                </a:extLst>
              </p:cNvPr>
              <p:cNvSpPr/>
              <p:nvPr/>
            </p:nvSpPr>
            <p:spPr>
              <a:xfrm>
                <a:off x="8611912" y="2832806"/>
                <a:ext cx="843280" cy="1638935"/>
              </a:xfrm>
              <a:custGeom>
                <a:avLst/>
                <a:gdLst/>
                <a:ahLst/>
                <a:cxnLst/>
                <a:rect l="l" t="t" r="r" b="b"/>
                <a:pathLst>
                  <a:path w="843279" h="1638935">
                    <a:moveTo>
                      <a:pt x="0" y="0"/>
                    </a:moveTo>
                    <a:lnTo>
                      <a:pt x="842815" y="0"/>
                    </a:lnTo>
                    <a:lnTo>
                      <a:pt x="842815" y="1638356"/>
                    </a:lnTo>
                    <a:lnTo>
                      <a:pt x="0" y="1638356"/>
                    </a:lnTo>
                    <a:lnTo>
                      <a:pt x="0" y="0"/>
                    </a:lnTo>
                    <a:close/>
                  </a:path>
                </a:pathLst>
              </a:custGeom>
              <a:ln w="9525">
                <a:solidFill>
                  <a:srgbClr val="000000"/>
                </a:solidFill>
              </a:ln>
            </p:spPr>
            <p:txBody>
              <a:bodyPr wrap="square" lIns="0" tIns="0" rIns="0" bIns="0" rtlCol="0"/>
              <a:lstStyle/>
              <a:p>
                <a:endParaRPr/>
              </a:p>
            </p:txBody>
          </p:sp>
          <p:sp>
            <p:nvSpPr>
              <p:cNvPr id="167" name="object 166">
                <a:extLst>
                  <a:ext uri="{FF2B5EF4-FFF2-40B4-BE49-F238E27FC236}">
                    <a16:creationId xmlns:a16="http://schemas.microsoft.com/office/drawing/2014/main" id="{C14E06CC-1642-4DCA-AAA2-08E8CB130A13}"/>
                  </a:ext>
                </a:extLst>
              </p:cNvPr>
              <p:cNvSpPr/>
              <p:nvPr/>
            </p:nvSpPr>
            <p:spPr>
              <a:xfrm>
                <a:off x="8694838" y="3019136"/>
                <a:ext cx="660400" cy="287866"/>
              </a:xfrm>
              <a:prstGeom prst="rect">
                <a:avLst/>
              </a:prstGeom>
              <a:blipFill>
                <a:blip r:embed="rId28" cstate="print"/>
                <a:stretch>
                  <a:fillRect/>
                </a:stretch>
              </a:blipFill>
            </p:spPr>
            <p:txBody>
              <a:bodyPr wrap="square" lIns="0" tIns="0" rIns="0" bIns="0" rtlCol="0"/>
              <a:lstStyle/>
              <a:p>
                <a:endParaRPr/>
              </a:p>
            </p:txBody>
          </p:sp>
          <p:sp>
            <p:nvSpPr>
              <p:cNvPr id="168" name="object 167">
                <a:extLst>
                  <a:ext uri="{FF2B5EF4-FFF2-40B4-BE49-F238E27FC236}">
                    <a16:creationId xmlns:a16="http://schemas.microsoft.com/office/drawing/2014/main" id="{619980B6-B69F-4D50-8A06-C43D578E9AD4}"/>
                  </a:ext>
                </a:extLst>
              </p:cNvPr>
              <p:cNvSpPr/>
              <p:nvPr/>
            </p:nvSpPr>
            <p:spPr>
              <a:xfrm>
                <a:off x="8743372" y="3056581"/>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69" name="object 168">
                <a:extLst>
                  <a:ext uri="{FF2B5EF4-FFF2-40B4-BE49-F238E27FC236}">
                    <a16:creationId xmlns:a16="http://schemas.microsoft.com/office/drawing/2014/main" id="{F5708C93-6B6E-4AAC-A07D-AAF9982CAED7}"/>
                  </a:ext>
                </a:extLst>
              </p:cNvPr>
              <p:cNvSpPr/>
              <p:nvPr/>
            </p:nvSpPr>
            <p:spPr>
              <a:xfrm>
                <a:off x="9130871" y="3031836"/>
                <a:ext cx="118533" cy="275166"/>
              </a:xfrm>
              <a:prstGeom prst="rect">
                <a:avLst/>
              </a:prstGeom>
              <a:blipFill>
                <a:blip r:embed="rId29" cstate="print"/>
                <a:stretch>
                  <a:fillRect/>
                </a:stretch>
              </a:blipFill>
            </p:spPr>
            <p:txBody>
              <a:bodyPr wrap="square" lIns="0" tIns="0" rIns="0" bIns="0" rtlCol="0"/>
              <a:lstStyle/>
              <a:p>
                <a:endParaRPr/>
              </a:p>
            </p:txBody>
          </p:sp>
          <p:sp>
            <p:nvSpPr>
              <p:cNvPr id="170" name="object 169">
                <a:extLst>
                  <a:ext uri="{FF2B5EF4-FFF2-40B4-BE49-F238E27FC236}">
                    <a16:creationId xmlns:a16="http://schemas.microsoft.com/office/drawing/2014/main" id="{42154B96-E50A-44CC-8239-2453F3E6F25E}"/>
                  </a:ext>
                </a:extLst>
              </p:cNvPr>
              <p:cNvSpPr/>
              <p:nvPr/>
            </p:nvSpPr>
            <p:spPr>
              <a:xfrm>
                <a:off x="9188990" y="3056581"/>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1" name="object 170">
                <a:extLst>
                  <a:ext uri="{FF2B5EF4-FFF2-40B4-BE49-F238E27FC236}">
                    <a16:creationId xmlns:a16="http://schemas.microsoft.com/office/drawing/2014/main" id="{7B417A9F-DFD8-40A3-8324-751498D2CEC8}"/>
                  </a:ext>
                </a:extLst>
              </p:cNvPr>
              <p:cNvSpPr/>
              <p:nvPr/>
            </p:nvSpPr>
            <p:spPr>
              <a:xfrm>
                <a:off x="9008104" y="3031836"/>
                <a:ext cx="118533" cy="275166"/>
              </a:xfrm>
              <a:prstGeom prst="rect">
                <a:avLst/>
              </a:prstGeom>
              <a:blipFill>
                <a:blip r:embed="rId30" cstate="print"/>
                <a:stretch>
                  <a:fillRect/>
                </a:stretch>
              </a:blipFill>
            </p:spPr>
            <p:txBody>
              <a:bodyPr wrap="square" lIns="0" tIns="0" rIns="0" bIns="0" rtlCol="0"/>
              <a:lstStyle/>
              <a:p>
                <a:endParaRPr/>
              </a:p>
            </p:txBody>
          </p:sp>
          <p:sp>
            <p:nvSpPr>
              <p:cNvPr id="172" name="object 171">
                <a:extLst>
                  <a:ext uri="{FF2B5EF4-FFF2-40B4-BE49-F238E27FC236}">
                    <a16:creationId xmlns:a16="http://schemas.microsoft.com/office/drawing/2014/main" id="{E715BAE6-0CFB-414F-A3C5-5367AD8EE26C}"/>
                  </a:ext>
                </a:extLst>
              </p:cNvPr>
              <p:cNvSpPr/>
              <p:nvPr/>
            </p:nvSpPr>
            <p:spPr>
              <a:xfrm>
                <a:off x="9065642" y="3056581"/>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3" name="object 172">
                <a:extLst>
                  <a:ext uri="{FF2B5EF4-FFF2-40B4-BE49-F238E27FC236}">
                    <a16:creationId xmlns:a16="http://schemas.microsoft.com/office/drawing/2014/main" id="{E7664D47-54A4-44E4-BDBA-1D0A28C35C1E}"/>
                  </a:ext>
                </a:extLst>
              </p:cNvPr>
              <p:cNvSpPr/>
              <p:nvPr/>
            </p:nvSpPr>
            <p:spPr>
              <a:xfrm>
                <a:off x="8699071" y="3366269"/>
                <a:ext cx="656166" cy="287866"/>
              </a:xfrm>
              <a:prstGeom prst="rect">
                <a:avLst/>
              </a:prstGeom>
              <a:blipFill>
                <a:blip r:embed="rId31" cstate="print"/>
                <a:stretch>
                  <a:fillRect/>
                </a:stretch>
              </a:blipFill>
            </p:spPr>
            <p:txBody>
              <a:bodyPr wrap="square" lIns="0" tIns="0" rIns="0" bIns="0" rtlCol="0"/>
              <a:lstStyle/>
              <a:p>
                <a:endParaRPr/>
              </a:p>
            </p:txBody>
          </p:sp>
          <p:sp>
            <p:nvSpPr>
              <p:cNvPr id="174" name="object 173">
                <a:extLst>
                  <a:ext uri="{FF2B5EF4-FFF2-40B4-BE49-F238E27FC236}">
                    <a16:creationId xmlns:a16="http://schemas.microsoft.com/office/drawing/2014/main" id="{9B5BBEB0-CECC-4D52-97A6-E3CDBD3FFE90}"/>
                  </a:ext>
                </a:extLst>
              </p:cNvPr>
              <p:cNvSpPr/>
              <p:nvPr/>
            </p:nvSpPr>
            <p:spPr>
              <a:xfrm>
                <a:off x="8744115" y="3404255"/>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75" name="object 174">
                <a:extLst>
                  <a:ext uri="{FF2B5EF4-FFF2-40B4-BE49-F238E27FC236}">
                    <a16:creationId xmlns:a16="http://schemas.microsoft.com/office/drawing/2014/main" id="{C1EE66DE-0A9B-4FC6-BBC3-8107FD38159B}"/>
                  </a:ext>
                </a:extLst>
              </p:cNvPr>
              <p:cNvSpPr/>
              <p:nvPr/>
            </p:nvSpPr>
            <p:spPr>
              <a:xfrm>
                <a:off x="9130871" y="3378969"/>
                <a:ext cx="118533" cy="275166"/>
              </a:xfrm>
              <a:prstGeom prst="rect">
                <a:avLst/>
              </a:prstGeom>
              <a:blipFill>
                <a:blip r:embed="rId32" cstate="print"/>
                <a:stretch>
                  <a:fillRect/>
                </a:stretch>
              </a:blipFill>
            </p:spPr>
            <p:txBody>
              <a:bodyPr wrap="square" lIns="0" tIns="0" rIns="0" bIns="0" rtlCol="0"/>
              <a:lstStyle/>
              <a:p>
                <a:endParaRPr/>
              </a:p>
            </p:txBody>
          </p:sp>
          <p:sp>
            <p:nvSpPr>
              <p:cNvPr id="176" name="object 175">
                <a:extLst>
                  <a:ext uri="{FF2B5EF4-FFF2-40B4-BE49-F238E27FC236}">
                    <a16:creationId xmlns:a16="http://schemas.microsoft.com/office/drawing/2014/main" id="{C8536C47-E03F-4E02-86C8-1636DA77404C}"/>
                  </a:ext>
                </a:extLst>
              </p:cNvPr>
              <p:cNvSpPr/>
              <p:nvPr/>
            </p:nvSpPr>
            <p:spPr>
              <a:xfrm>
                <a:off x="9189732" y="340425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7" name="object 176">
                <a:extLst>
                  <a:ext uri="{FF2B5EF4-FFF2-40B4-BE49-F238E27FC236}">
                    <a16:creationId xmlns:a16="http://schemas.microsoft.com/office/drawing/2014/main" id="{6475270A-BAF3-4287-A19D-5FB0651EB53C}"/>
                  </a:ext>
                </a:extLst>
              </p:cNvPr>
              <p:cNvSpPr/>
              <p:nvPr/>
            </p:nvSpPr>
            <p:spPr>
              <a:xfrm>
                <a:off x="9008104" y="3378969"/>
                <a:ext cx="118533" cy="275166"/>
              </a:xfrm>
              <a:prstGeom prst="rect">
                <a:avLst/>
              </a:prstGeom>
              <a:blipFill>
                <a:blip r:embed="rId33" cstate="print"/>
                <a:stretch>
                  <a:fillRect/>
                </a:stretch>
              </a:blipFill>
            </p:spPr>
            <p:txBody>
              <a:bodyPr wrap="square" lIns="0" tIns="0" rIns="0" bIns="0" rtlCol="0"/>
              <a:lstStyle/>
              <a:p>
                <a:endParaRPr/>
              </a:p>
            </p:txBody>
          </p:sp>
          <p:sp>
            <p:nvSpPr>
              <p:cNvPr id="178" name="object 177">
                <a:extLst>
                  <a:ext uri="{FF2B5EF4-FFF2-40B4-BE49-F238E27FC236}">
                    <a16:creationId xmlns:a16="http://schemas.microsoft.com/office/drawing/2014/main" id="{7299C616-A1A0-497C-9B80-EEBF4E4A5B78}"/>
                  </a:ext>
                </a:extLst>
              </p:cNvPr>
              <p:cNvSpPr/>
              <p:nvPr/>
            </p:nvSpPr>
            <p:spPr>
              <a:xfrm>
                <a:off x="9066385" y="340425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9" name="object 178">
                <a:extLst>
                  <a:ext uri="{FF2B5EF4-FFF2-40B4-BE49-F238E27FC236}">
                    <a16:creationId xmlns:a16="http://schemas.microsoft.com/office/drawing/2014/main" id="{533B9F9E-0491-4284-B4EA-298F3C24EED1}"/>
                  </a:ext>
                </a:extLst>
              </p:cNvPr>
              <p:cNvSpPr/>
              <p:nvPr/>
            </p:nvSpPr>
            <p:spPr>
              <a:xfrm>
                <a:off x="8699071" y="3713402"/>
                <a:ext cx="656166" cy="287866"/>
              </a:xfrm>
              <a:prstGeom prst="rect">
                <a:avLst/>
              </a:prstGeom>
              <a:blipFill>
                <a:blip r:embed="rId34" cstate="print"/>
                <a:stretch>
                  <a:fillRect/>
                </a:stretch>
              </a:blipFill>
            </p:spPr>
            <p:txBody>
              <a:bodyPr wrap="square" lIns="0" tIns="0" rIns="0" bIns="0" rtlCol="0"/>
              <a:lstStyle/>
              <a:p>
                <a:endParaRPr/>
              </a:p>
            </p:txBody>
          </p:sp>
          <p:sp>
            <p:nvSpPr>
              <p:cNvPr id="180" name="object 179">
                <a:extLst>
                  <a:ext uri="{FF2B5EF4-FFF2-40B4-BE49-F238E27FC236}">
                    <a16:creationId xmlns:a16="http://schemas.microsoft.com/office/drawing/2014/main" id="{77F45673-521E-4B69-82F4-627D12062B88}"/>
                  </a:ext>
                </a:extLst>
              </p:cNvPr>
              <p:cNvSpPr/>
              <p:nvPr/>
            </p:nvSpPr>
            <p:spPr>
              <a:xfrm>
                <a:off x="8744115" y="3752155"/>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81" name="object 180">
                <a:extLst>
                  <a:ext uri="{FF2B5EF4-FFF2-40B4-BE49-F238E27FC236}">
                    <a16:creationId xmlns:a16="http://schemas.microsoft.com/office/drawing/2014/main" id="{210E6F19-227E-4452-A546-2EB9317676D0}"/>
                  </a:ext>
                </a:extLst>
              </p:cNvPr>
              <p:cNvSpPr/>
              <p:nvPr/>
            </p:nvSpPr>
            <p:spPr>
              <a:xfrm>
                <a:off x="9130871" y="3726102"/>
                <a:ext cx="118533" cy="275166"/>
              </a:xfrm>
              <a:prstGeom prst="rect">
                <a:avLst/>
              </a:prstGeom>
              <a:blipFill>
                <a:blip r:embed="rId35" cstate="print"/>
                <a:stretch>
                  <a:fillRect/>
                </a:stretch>
              </a:blipFill>
            </p:spPr>
            <p:txBody>
              <a:bodyPr wrap="square" lIns="0" tIns="0" rIns="0" bIns="0" rtlCol="0"/>
              <a:lstStyle/>
              <a:p>
                <a:endParaRPr/>
              </a:p>
            </p:txBody>
          </p:sp>
          <p:sp>
            <p:nvSpPr>
              <p:cNvPr id="182" name="object 181">
                <a:extLst>
                  <a:ext uri="{FF2B5EF4-FFF2-40B4-BE49-F238E27FC236}">
                    <a16:creationId xmlns:a16="http://schemas.microsoft.com/office/drawing/2014/main" id="{1BCA9023-ADAB-4569-9A7E-5EBF10979343}"/>
                  </a:ext>
                </a:extLst>
              </p:cNvPr>
              <p:cNvSpPr/>
              <p:nvPr/>
            </p:nvSpPr>
            <p:spPr>
              <a:xfrm>
                <a:off x="9189732" y="375215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83" name="object 182">
                <a:extLst>
                  <a:ext uri="{FF2B5EF4-FFF2-40B4-BE49-F238E27FC236}">
                    <a16:creationId xmlns:a16="http://schemas.microsoft.com/office/drawing/2014/main" id="{C3B0CDAB-B553-4027-BB34-15B9AAE8CA96}"/>
                  </a:ext>
                </a:extLst>
              </p:cNvPr>
              <p:cNvSpPr/>
              <p:nvPr/>
            </p:nvSpPr>
            <p:spPr>
              <a:xfrm>
                <a:off x="9008104" y="3726102"/>
                <a:ext cx="118533" cy="275166"/>
              </a:xfrm>
              <a:prstGeom prst="rect">
                <a:avLst/>
              </a:prstGeom>
              <a:blipFill>
                <a:blip r:embed="rId36" cstate="print"/>
                <a:stretch>
                  <a:fillRect/>
                </a:stretch>
              </a:blipFill>
            </p:spPr>
            <p:txBody>
              <a:bodyPr wrap="square" lIns="0" tIns="0" rIns="0" bIns="0" rtlCol="0"/>
              <a:lstStyle/>
              <a:p>
                <a:endParaRPr/>
              </a:p>
            </p:txBody>
          </p:sp>
          <p:sp>
            <p:nvSpPr>
              <p:cNvPr id="184" name="object 183">
                <a:extLst>
                  <a:ext uri="{FF2B5EF4-FFF2-40B4-BE49-F238E27FC236}">
                    <a16:creationId xmlns:a16="http://schemas.microsoft.com/office/drawing/2014/main" id="{A72661AA-1E99-4C8D-A014-D48822AF4914}"/>
                  </a:ext>
                </a:extLst>
              </p:cNvPr>
              <p:cNvSpPr/>
              <p:nvPr/>
            </p:nvSpPr>
            <p:spPr>
              <a:xfrm>
                <a:off x="9066385" y="375215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85" name="object 184">
                <a:extLst>
                  <a:ext uri="{FF2B5EF4-FFF2-40B4-BE49-F238E27FC236}">
                    <a16:creationId xmlns:a16="http://schemas.microsoft.com/office/drawing/2014/main" id="{722C16BC-A2A6-456F-BF41-988563EB77CF}"/>
                  </a:ext>
                </a:extLst>
              </p:cNvPr>
              <p:cNvSpPr/>
              <p:nvPr/>
            </p:nvSpPr>
            <p:spPr>
              <a:xfrm>
                <a:off x="8699071" y="4060536"/>
                <a:ext cx="656166" cy="292100"/>
              </a:xfrm>
              <a:prstGeom prst="rect">
                <a:avLst/>
              </a:prstGeom>
              <a:blipFill>
                <a:blip r:embed="rId37" cstate="print"/>
                <a:stretch>
                  <a:fillRect/>
                </a:stretch>
              </a:blipFill>
            </p:spPr>
            <p:txBody>
              <a:bodyPr wrap="square" lIns="0" tIns="0" rIns="0" bIns="0" rtlCol="0"/>
              <a:lstStyle/>
              <a:p>
                <a:endParaRPr/>
              </a:p>
            </p:txBody>
          </p:sp>
          <p:sp>
            <p:nvSpPr>
              <p:cNvPr id="186" name="object 185">
                <a:extLst>
                  <a:ext uri="{FF2B5EF4-FFF2-40B4-BE49-F238E27FC236}">
                    <a16:creationId xmlns:a16="http://schemas.microsoft.com/office/drawing/2014/main" id="{5B3B1B63-FE4B-4584-93AE-FAF5F1D086E6}"/>
                  </a:ext>
                </a:extLst>
              </p:cNvPr>
              <p:cNvSpPr/>
              <p:nvPr/>
            </p:nvSpPr>
            <p:spPr>
              <a:xfrm>
                <a:off x="8744858" y="4099830"/>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87" name="object 186">
                <a:extLst>
                  <a:ext uri="{FF2B5EF4-FFF2-40B4-BE49-F238E27FC236}">
                    <a16:creationId xmlns:a16="http://schemas.microsoft.com/office/drawing/2014/main" id="{A02BF9C6-3D4A-4970-B290-2C3EBAECB058}"/>
                  </a:ext>
                </a:extLst>
              </p:cNvPr>
              <p:cNvSpPr/>
              <p:nvPr/>
            </p:nvSpPr>
            <p:spPr>
              <a:xfrm>
                <a:off x="9130871" y="4073236"/>
                <a:ext cx="118533" cy="279400"/>
              </a:xfrm>
              <a:prstGeom prst="rect">
                <a:avLst/>
              </a:prstGeom>
              <a:blipFill>
                <a:blip r:embed="rId38" cstate="print"/>
                <a:stretch>
                  <a:fillRect/>
                </a:stretch>
              </a:blipFill>
            </p:spPr>
            <p:txBody>
              <a:bodyPr wrap="square" lIns="0" tIns="0" rIns="0" bIns="0" rtlCol="0"/>
              <a:lstStyle/>
              <a:p>
                <a:endParaRPr/>
              </a:p>
            </p:txBody>
          </p:sp>
          <p:sp>
            <p:nvSpPr>
              <p:cNvPr id="188" name="object 187">
                <a:extLst>
                  <a:ext uri="{FF2B5EF4-FFF2-40B4-BE49-F238E27FC236}">
                    <a16:creationId xmlns:a16="http://schemas.microsoft.com/office/drawing/2014/main" id="{3B8ED289-E495-4245-AA4F-9BBDA5656272}"/>
                  </a:ext>
                </a:extLst>
              </p:cNvPr>
              <p:cNvSpPr/>
              <p:nvPr/>
            </p:nvSpPr>
            <p:spPr>
              <a:xfrm>
                <a:off x="9190475" y="4099830"/>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89" name="object 188">
                <a:extLst>
                  <a:ext uri="{FF2B5EF4-FFF2-40B4-BE49-F238E27FC236}">
                    <a16:creationId xmlns:a16="http://schemas.microsoft.com/office/drawing/2014/main" id="{05AF08D8-009A-4FEF-A7B1-8C548699B6EC}"/>
                  </a:ext>
                </a:extLst>
              </p:cNvPr>
              <p:cNvSpPr/>
              <p:nvPr/>
            </p:nvSpPr>
            <p:spPr>
              <a:xfrm>
                <a:off x="9008104" y="4073236"/>
                <a:ext cx="118533" cy="279400"/>
              </a:xfrm>
              <a:prstGeom prst="rect">
                <a:avLst/>
              </a:prstGeom>
              <a:blipFill>
                <a:blip r:embed="rId39" cstate="print"/>
                <a:stretch>
                  <a:fillRect/>
                </a:stretch>
              </a:blipFill>
            </p:spPr>
            <p:txBody>
              <a:bodyPr wrap="square" lIns="0" tIns="0" rIns="0" bIns="0" rtlCol="0"/>
              <a:lstStyle/>
              <a:p>
                <a:endParaRPr/>
              </a:p>
            </p:txBody>
          </p:sp>
          <p:sp>
            <p:nvSpPr>
              <p:cNvPr id="190" name="object 189">
                <a:extLst>
                  <a:ext uri="{FF2B5EF4-FFF2-40B4-BE49-F238E27FC236}">
                    <a16:creationId xmlns:a16="http://schemas.microsoft.com/office/drawing/2014/main" id="{6271FC7E-DB01-4611-8815-C14AF93EF5BC}"/>
                  </a:ext>
                </a:extLst>
              </p:cNvPr>
              <p:cNvSpPr/>
              <p:nvPr/>
            </p:nvSpPr>
            <p:spPr>
              <a:xfrm>
                <a:off x="9067128" y="4099830"/>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91" name="object 190">
                <a:extLst>
                  <a:ext uri="{FF2B5EF4-FFF2-40B4-BE49-F238E27FC236}">
                    <a16:creationId xmlns:a16="http://schemas.microsoft.com/office/drawing/2014/main" id="{D0D43CE1-7B79-4D15-85CA-57AF6516CA40}"/>
                  </a:ext>
                </a:extLst>
              </p:cNvPr>
              <p:cNvSpPr/>
              <p:nvPr/>
            </p:nvSpPr>
            <p:spPr>
              <a:xfrm>
                <a:off x="2412570" y="3340869"/>
                <a:ext cx="698500" cy="601133"/>
              </a:xfrm>
              <a:prstGeom prst="rect">
                <a:avLst/>
              </a:prstGeom>
              <a:blipFill>
                <a:blip r:embed="rId40" cstate="print"/>
                <a:stretch>
                  <a:fillRect/>
                </a:stretch>
              </a:blipFill>
            </p:spPr>
            <p:txBody>
              <a:bodyPr wrap="square" lIns="0" tIns="0" rIns="0" bIns="0" rtlCol="0"/>
              <a:lstStyle/>
              <a:p>
                <a:endParaRPr/>
              </a:p>
            </p:txBody>
          </p:sp>
          <p:sp>
            <p:nvSpPr>
              <p:cNvPr id="192" name="object 191">
                <a:extLst>
                  <a:ext uri="{FF2B5EF4-FFF2-40B4-BE49-F238E27FC236}">
                    <a16:creationId xmlns:a16="http://schemas.microsoft.com/office/drawing/2014/main" id="{609502C1-942C-41E4-B0EB-692869F101B2}"/>
                  </a:ext>
                </a:extLst>
              </p:cNvPr>
              <p:cNvSpPr/>
              <p:nvPr/>
            </p:nvSpPr>
            <p:spPr>
              <a:xfrm>
                <a:off x="2460635" y="3499295"/>
                <a:ext cx="349250" cy="257175"/>
              </a:xfrm>
              <a:custGeom>
                <a:avLst/>
                <a:gdLst/>
                <a:ahLst/>
                <a:cxnLst/>
                <a:rect l="l" t="t" r="r" b="b"/>
                <a:pathLst>
                  <a:path w="349250" h="257175">
                    <a:moveTo>
                      <a:pt x="296033" y="155214"/>
                    </a:moveTo>
                    <a:lnTo>
                      <a:pt x="187554" y="155214"/>
                    </a:lnTo>
                    <a:lnTo>
                      <a:pt x="108684" y="204099"/>
                    </a:lnTo>
                    <a:lnTo>
                      <a:pt x="100413" y="211868"/>
                    </a:lnTo>
                    <a:lnTo>
                      <a:pt x="95919" y="221858"/>
                    </a:lnTo>
                    <a:lnTo>
                      <a:pt x="95499" y="232804"/>
                    </a:lnTo>
                    <a:lnTo>
                      <a:pt x="99449" y="243441"/>
                    </a:lnTo>
                    <a:lnTo>
                      <a:pt x="105018" y="249987"/>
                    </a:lnTo>
                    <a:lnTo>
                      <a:pt x="112014" y="254450"/>
                    </a:lnTo>
                    <a:lnTo>
                      <a:pt x="119905" y="256705"/>
                    </a:lnTo>
                    <a:lnTo>
                      <a:pt x="128155" y="256626"/>
                    </a:lnTo>
                    <a:lnTo>
                      <a:pt x="131823" y="256055"/>
                    </a:lnTo>
                    <a:lnTo>
                      <a:pt x="135439" y="254754"/>
                    </a:lnTo>
                    <a:lnTo>
                      <a:pt x="296033" y="155214"/>
                    </a:lnTo>
                    <a:close/>
                  </a:path>
                  <a:path w="349250" h="257175">
                    <a:moveTo>
                      <a:pt x="121278" y="0"/>
                    </a:moveTo>
                    <a:lnTo>
                      <a:pt x="110369" y="1005"/>
                    </a:lnTo>
                    <a:lnTo>
                      <a:pt x="100634" y="6027"/>
                    </a:lnTo>
                    <a:lnTo>
                      <a:pt x="93320" y="14703"/>
                    </a:lnTo>
                    <a:lnTo>
                      <a:pt x="89944" y="25536"/>
                    </a:lnTo>
                    <a:lnTo>
                      <a:pt x="90950" y="36444"/>
                    </a:lnTo>
                    <a:lnTo>
                      <a:pt x="95973" y="46180"/>
                    </a:lnTo>
                    <a:lnTo>
                      <a:pt x="104647" y="53494"/>
                    </a:lnTo>
                    <a:lnTo>
                      <a:pt x="186023" y="98085"/>
                    </a:lnTo>
                    <a:lnTo>
                      <a:pt x="0" y="103069"/>
                    </a:lnTo>
                    <a:lnTo>
                      <a:pt x="1531" y="160199"/>
                    </a:lnTo>
                    <a:lnTo>
                      <a:pt x="187554" y="155214"/>
                    </a:lnTo>
                    <a:lnTo>
                      <a:pt x="296033" y="155214"/>
                    </a:lnTo>
                    <a:lnTo>
                      <a:pt x="349138" y="122298"/>
                    </a:lnTo>
                    <a:lnTo>
                      <a:pt x="132111" y="3376"/>
                    </a:lnTo>
                    <a:lnTo>
                      <a:pt x="121278" y="0"/>
                    </a:lnTo>
                    <a:close/>
                  </a:path>
                </a:pathLst>
              </a:custGeom>
              <a:solidFill>
                <a:srgbClr val="4F81BD"/>
              </a:solidFill>
            </p:spPr>
            <p:txBody>
              <a:bodyPr wrap="square" lIns="0" tIns="0" rIns="0" bIns="0" rtlCol="0"/>
              <a:lstStyle/>
              <a:p>
                <a:endParaRPr/>
              </a:p>
            </p:txBody>
          </p:sp>
          <p:sp>
            <p:nvSpPr>
              <p:cNvPr id="193" name="object 192">
                <a:extLst>
                  <a:ext uri="{FF2B5EF4-FFF2-40B4-BE49-F238E27FC236}">
                    <a16:creationId xmlns:a16="http://schemas.microsoft.com/office/drawing/2014/main" id="{9295E98E-9235-46F8-B031-BF6FF111C130}"/>
                  </a:ext>
                </a:extLst>
              </p:cNvPr>
              <p:cNvSpPr/>
              <p:nvPr/>
            </p:nvSpPr>
            <p:spPr>
              <a:xfrm>
                <a:off x="5350504" y="3353569"/>
                <a:ext cx="673100" cy="601133"/>
              </a:xfrm>
              <a:prstGeom prst="rect">
                <a:avLst/>
              </a:prstGeom>
              <a:blipFill>
                <a:blip r:embed="rId41" cstate="print"/>
                <a:stretch>
                  <a:fillRect/>
                </a:stretch>
              </a:blipFill>
            </p:spPr>
            <p:txBody>
              <a:bodyPr wrap="square" lIns="0" tIns="0" rIns="0" bIns="0" rtlCol="0"/>
              <a:lstStyle/>
              <a:p>
                <a:endParaRPr/>
              </a:p>
            </p:txBody>
          </p:sp>
          <p:sp>
            <p:nvSpPr>
              <p:cNvPr id="194" name="object 193">
                <a:extLst>
                  <a:ext uri="{FF2B5EF4-FFF2-40B4-BE49-F238E27FC236}">
                    <a16:creationId xmlns:a16="http://schemas.microsoft.com/office/drawing/2014/main" id="{7A438BD9-E62B-4019-8B9A-2FA0D4D12E55}"/>
                  </a:ext>
                </a:extLst>
              </p:cNvPr>
              <p:cNvSpPr/>
              <p:nvPr/>
            </p:nvSpPr>
            <p:spPr>
              <a:xfrm>
                <a:off x="5397139" y="3500465"/>
                <a:ext cx="327025" cy="257175"/>
              </a:xfrm>
              <a:custGeom>
                <a:avLst/>
                <a:gdLst/>
                <a:ahLst/>
                <a:cxnLst/>
                <a:rect l="l" t="t" r="r" b="b"/>
                <a:pathLst>
                  <a:path w="327025" h="257175">
                    <a:moveTo>
                      <a:pt x="96618" y="0"/>
                    </a:moveTo>
                    <a:lnTo>
                      <a:pt x="88746" y="2316"/>
                    </a:lnTo>
                    <a:lnTo>
                      <a:pt x="81784" y="6833"/>
                    </a:lnTo>
                    <a:lnTo>
                      <a:pt x="76267" y="13421"/>
                    </a:lnTo>
                    <a:lnTo>
                      <a:pt x="72399" y="24089"/>
                    </a:lnTo>
                    <a:lnTo>
                      <a:pt x="72904" y="35032"/>
                    </a:lnTo>
                    <a:lnTo>
                      <a:pt x="77476" y="44987"/>
                    </a:lnTo>
                    <a:lnTo>
                      <a:pt x="85807" y="52691"/>
                    </a:lnTo>
                    <a:lnTo>
                      <a:pt x="165056" y="100960"/>
                    </a:lnTo>
                    <a:lnTo>
                      <a:pt x="1026" y="100960"/>
                    </a:lnTo>
                    <a:lnTo>
                      <a:pt x="0" y="154984"/>
                    </a:lnTo>
                    <a:lnTo>
                      <a:pt x="163970" y="158100"/>
                    </a:lnTo>
                    <a:lnTo>
                      <a:pt x="82944" y="203323"/>
                    </a:lnTo>
                    <a:lnTo>
                      <a:pt x="74327" y="210705"/>
                    </a:lnTo>
                    <a:lnTo>
                      <a:pt x="69381" y="220479"/>
                    </a:lnTo>
                    <a:lnTo>
                      <a:pt x="68460" y="231395"/>
                    </a:lnTo>
                    <a:lnTo>
                      <a:pt x="71920" y="242202"/>
                    </a:lnTo>
                    <a:lnTo>
                      <a:pt x="79301" y="250820"/>
                    </a:lnTo>
                    <a:lnTo>
                      <a:pt x="89075" y="255766"/>
                    </a:lnTo>
                    <a:lnTo>
                      <a:pt x="99991" y="256687"/>
                    </a:lnTo>
                    <a:lnTo>
                      <a:pt x="110798" y="253227"/>
                    </a:lnTo>
                    <a:lnTo>
                      <a:pt x="326891" y="132616"/>
                    </a:lnTo>
                    <a:lnTo>
                      <a:pt x="274919" y="100960"/>
                    </a:lnTo>
                    <a:lnTo>
                      <a:pt x="165056" y="100960"/>
                    </a:lnTo>
                    <a:lnTo>
                      <a:pt x="1085" y="97845"/>
                    </a:lnTo>
                    <a:lnTo>
                      <a:pt x="269804" y="97845"/>
                    </a:lnTo>
                    <a:lnTo>
                      <a:pt x="112167" y="1829"/>
                    </a:lnTo>
                    <a:lnTo>
                      <a:pt x="108540" y="558"/>
                    </a:lnTo>
                    <a:lnTo>
                      <a:pt x="104868" y="14"/>
                    </a:lnTo>
                    <a:lnTo>
                      <a:pt x="96618" y="0"/>
                    </a:lnTo>
                    <a:close/>
                  </a:path>
                </a:pathLst>
              </a:custGeom>
              <a:solidFill>
                <a:srgbClr val="4F81BD"/>
              </a:solidFill>
            </p:spPr>
            <p:txBody>
              <a:bodyPr wrap="square" lIns="0" tIns="0" rIns="0" bIns="0" rtlCol="0"/>
              <a:lstStyle/>
              <a:p>
                <a:endParaRPr/>
              </a:p>
            </p:txBody>
          </p:sp>
          <p:sp>
            <p:nvSpPr>
              <p:cNvPr id="195" name="object 194">
                <a:extLst>
                  <a:ext uri="{FF2B5EF4-FFF2-40B4-BE49-F238E27FC236}">
                    <a16:creationId xmlns:a16="http://schemas.microsoft.com/office/drawing/2014/main" id="{16DC99D1-21B0-4FF8-ACFB-F5C5C41EE189}"/>
                  </a:ext>
                </a:extLst>
              </p:cNvPr>
              <p:cNvSpPr/>
              <p:nvPr/>
            </p:nvSpPr>
            <p:spPr>
              <a:xfrm>
                <a:off x="6802538" y="3362036"/>
                <a:ext cx="651933" cy="601133"/>
              </a:xfrm>
              <a:prstGeom prst="rect">
                <a:avLst/>
              </a:prstGeom>
              <a:blipFill>
                <a:blip r:embed="rId42" cstate="print"/>
                <a:stretch>
                  <a:fillRect/>
                </a:stretch>
              </a:blipFill>
            </p:spPr>
            <p:txBody>
              <a:bodyPr wrap="square" lIns="0" tIns="0" rIns="0" bIns="0" rtlCol="0"/>
              <a:lstStyle/>
              <a:p>
                <a:endParaRPr/>
              </a:p>
            </p:txBody>
          </p:sp>
          <p:sp>
            <p:nvSpPr>
              <p:cNvPr id="196" name="object 195">
                <a:extLst>
                  <a:ext uri="{FF2B5EF4-FFF2-40B4-BE49-F238E27FC236}">
                    <a16:creationId xmlns:a16="http://schemas.microsoft.com/office/drawing/2014/main" id="{4BBD03BA-59E5-49A5-80BA-62DA38751C08}"/>
                  </a:ext>
                </a:extLst>
              </p:cNvPr>
              <p:cNvSpPr/>
              <p:nvPr/>
            </p:nvSpPr>
            <p:spPr>
              <a:xfrm>
                <a:off x="6848208" y="3513426"/>
                <a:ext cx="305435" cy="257175"/>
              </a:xfrm>
              <a:custGeom>
                <a:avLst/>
                <a:gdLst/>
                <a:ahLst/>
                <a:cxnLst/>
                <a:rect l="l" t="t" r="r" b="b"/>
                <a:pathLst>
                  <a:path w="305435" h="257175">
                    <a:moveTo>
                      <a:pt x="64" y="99694"/>
                    </a:moveTo>
                    <a:lnTo>
                      <a:pt x="0" y="156844"/>
                    </a:lnTo>
                    <a:lnTo>
                      <a:pt x="142525" y="157005"/>
                    </a:lnTo>
                    <a:lnTo>
                      <a:pt x="62321" y="203669"/>
                    </a:lnTo>
                    <a:lnTo>
                      <a:pt x="53836" y="211204"/>
                    </a:lnTo>
                    <a:lnTo>
                      <a:pt x="49065" y="221065"/>
                    </a:lnTo>
                    <a:lnTo>
                      <a:pt x="48340" y="231995"/>
                    </a:lnTo>
                    <a:lnTo>
                      <a:pt x="51992" y="242738"/>
                    </a:lnTo>
                    <a:lnTo>
                      <a:pt x="59527" y="251223"/>
                    </a:lnTo>
                    <a:lnTo>
                      <a:pt x="69388" y="255994"/>
                    </a:lnTo>
                    <a:lnTo>
                      <a:pt x="80318" y="256719"/>
                    </a:lnTo>
                    <a:lnTo>
                      <a:pt x="91061" y="253066"/>
                    </a:lnTo>
                    <a:lnTo>
                      <a:pt x="304965" y="128612"/>
                    </a:lnTo>
                    <a:lnTo>
                      <a:pt x="255793" y="99855"/>
                    </a:lnTo>
                    <a:lnTo>
                      <a:pt x="142589" y="99855"/>
                    </a:lnTo>
                    <a:lnTo>
                      <a:pt x="64" y="99694"/>
                    </a:lnTo>
                    <a:close/>
                  </a:path>
                  <a:path w="305435" h="257175">
                    <a:moveTo>
                      <a:pt x="80608" y="0"/>
                    </a:moveTo>
                    <a:lnTo>
                      <a:pt x="48573" y="24652"/>
                    </a:lnTo>
                    <a:lnTo>
                      <a:pt x="49274" y="35584"/>
                    </a:lnTo>
                    <a:lnTo>
                      <a:pt x="54023" y="45456"/>
                    </a:lnTo>
                    <a:lnTo>
                      <a:pt x="62491" y="53009"/>
                    </a:lnTo>
                    <a:lnTo>
                      <a:pt x="142589" y="99855"/>
                    </a:lnTo>
                    <a:lnTo>
                      <a:pt x="255793" y="99855"/>
                    </a:lnTo>
                    <a:lnTo>
                      <a:pt x="87937" y="1685"/>
                    </a:lnTo>
                    <a:lnTo>
                      <a:pt x="84288" y="478"/>
                    </a:lnTo>
                    <a:lnTo>
                      <a:pt x="80608" y="0"/>
                    </a:lnTo>
                    <a:close/>
                  </a:path>
                </a:pathLst>
              </a:custGeom>
              <a:solidFill>
                <a:srgbClr val="4F81BD"/>
              </a:solidFill>
            </p:spPr>
            <p:txBody>
              <a:bodyPr wrap="square" lIns="0" tIns="0" rIns="0" bIns="0" rtlCol="0"/>
              <a:lstStyle/>
              <a:p>
                <a:endParaRPr/>
              </a:p>
            </p:txBody>
          </p:sp>
          <p:sp>
            <p:nvSpPr>
              <p:cNvPr id="197" name="object 196">
                <a:extLst>
                  <a:ext uri="{FF2B5EF4-FFF2-40B4-BE49-F238E27FC236}">
                    <a16:creationId xmlns:a16="http://schemas.microsoft.com/office/drawing/2014/main" id="{F659394C-E29F-423C-9E46-DE1490DDE4F0}"/>
                  </a:ext>
                </a:extLst>
              </p:cNvPr>
              <p:cNvSpPr/>
              <p:nvPr/>
            </p:nvSpPr>
            <p:spPr>
              <a:xfrm>
                <a:off x="8229171" y="3370502"/>
                <a:ext cx="685800" cy="601133"/>
              </a:xfrm>
              <a:prstGeom prst="rect">
                <a:avLst/>
              </a:prstGeom>
              <a:blipFill>
                <a:blip r:embed="rId43" cstate="print"/>
                <a:stretch>
                  <a:fillRect/>
                </a:stretch>
              </a:blipFill>
            </p:spPr>
            <p:txBody>
              <a:bodyPr wrap="square" lIns="0" tIns="0" rIns="0" bIns="0" rtlCol="0"/>
              <a:lstStyle/>
              <a:p>
                <a:endParaRPr/>
              </a:p>
            </p:txBody>
          </p:sp>
          <p:sp>
            <p:nvSpPr>
              <p:cNvPr id="198" name="object 197">
                <a:extLst>
                  <a:ext uri="{FF2B5EF4-FFF2-40B4-BE49-F238E27FC236}">
                    <a16:creationId xmlns:a16="http://schemas.microsoft.com/office/drawing/2014/main" id="{815D113B-41CD-468B-A4DC-1B2443C49C2D}"/>
                  </a:ext>
                </a:extLst>
              </p:cNvPr>
              <p:cNvSpPr/>
              <p:nvPr/>
            </p:nvSpPr>
            <p:spPr>
              <a:xfrm>
                <a:off x="8276534" y="3516911"/>
                <a:ext cx="335915" cy="257175"/>
              </a:xfrm>
              <a:custGeom>
                <a:avLst/>
                <a:gdLst/>
                <a:ahLst/>
                <a:cxnLst/>
                <a:rect l="l" t="t" r="r" b="b"/>
                <a:pathLst>
                  <a:path w="335915" h="257175">
                    <a:moveTo>
                      <a:pt x="1697" y="96565"/>
                    </a:moveTo>
                    <a:lnTo>
                      <a:pt x="0" y="153690"/>
                    </a:lnTo>
                    <a:lnTo>
                      <a:pt x="172325" y="158813"/>
                    </a:lnTo>
                    <a:lnTo>
                      <a:pt x="90818" y="203165"/>
                    </a:lnTo>
                    <a:lnTo>
                      <a:pt x="82122" y="210454"/>
                    </a:lnTo>
                    <a:lnTo>
                      <a:pt x="77071" y="220175"/>
                    </a:lnTo>
                    <a:lnTo>
                      <a:pt x="76033" y="231080"/>
                    </a:lnTo>
                    <a:lnTo>
                      <a:pt x="79377" y="241923"/>
                    </a:lnTo>
                    <a:lnTo>
                      <a:pt x="86666" y="250620"/>
                    </a:lnTo>
                    <a:lnTo>
                      <a:pt x="96387" y="255671"/>
                    </a:lnTo>
                    <a:lnTo>
                      <a:pt x="107292" y="256709"/>
                    </a:lnTo>
                    <a:lnTo>
                      <a:pt x="118135" y="253365"/>
                    </a:lnTo>
                    <a:lnTo>
                      <a:pt x="335509" y="135077"/>
                    </a:lnTo>
                    <a:lnTo>
                      <a:pt x="281992" y="101689"/>
                    </a:lnTo>
                    <a:lnTo>
                      <a:pt x="174023" y="101689"/>
                    </a:lnTo>
                    <a:lnTo>
                      <a:pt x="1697" y="96565"/>
                    </a:lnTo>
                    <a:close/>
                  </a:path>
                  <a:path w="335915" h="257175">
                    <a:moveTo>
                      <a:pt x="106672" y="0"/>
                    </a:moveTo>
                    <a:lnTo>
                      <a:pt x="98775" y="2231"/>
                    </a:lnTo>
                    <a:lnTo>
                      <a:pt x="91766" y="6674"/>
                    </a:lnTo>
                    <a:lnTo>
                      <a:pt x="86178" y="13204"/>
                    </a:lnTo>
                    <a:lnTo>
                      <a:pt x="82195" y="23829"/>
                    </a:lnTo>
                    <a:lnTo>
                      <a:pt x="82583" y="34776"/>
                    </a:lnTo>
                    <a:lnTo>
                      <a:pt x="87048" y="44780"/>
                    </a:lnTo>
                    <a:lnTo>
                      <a:pt x="95296" y="52573"/>
                    </a:lnTo>
                    <a:lnTo>
                      <a:pt x="174023" y="101689"/>
                    </a:lnTo>
                    <a:lnTo>
                      <a:pt x="281992" y="101689"/>
                    </a:lnTo>
                    <a:lnTo>
                      <a:pt x="122199" y="1996"/>
                    </a:lnTo>
                    <a:lnTo>
                      <a:pt x="118587" y="685"/>
                    </a:lnTo>
                    <a:lnTo>
                      <a:pt x="114922" y="103"/>
                    </a:lnTo>
                    <a:lnTo>
                      <a:pt x="106672" y="0"/>
                    </a:lnTo>
                    <a:close/>
                  </a:path>
                </a:pathLst>
              </a:custGeom>
              <a:solidFill>
                <a:srgbClr val="4F81BD"/>
              </a:solidFill>
            </p:spPr>
            <p:txBody>
              <a:bodyPr wrap="square" lIns="0" tIns="0" rIns="0" bIns="0" rtlCol="0"/>
              <a:lstStyle/>
              <a:p>
                <a:endParaRPr/>
              </a:p>
            </p:txBody>
          </p:sp>
          <p:sp>
            <p:nvSpPr>
              <p:cNvPr id="199" name="object 198">
                <a:extLst>
                  <a:ext uri="{FF2B5EF4-FFF2-40B4-BE49-F238E27FC236}">
                    <a16:creationId xmlns:a16="http://schemas.microsoft.com/office/drawing/2014/main" id="{6BB2C469-B7FB-4A82-AD83-BA6E5EA9C87A}"/>
                  </a:ext>
                </a:extLst>
              </p:cNvPr>
              <p:cNvSpPr/>
              <p:nvPr/>
            </p:nvSpPr>
            <p:spPr>
              <a:xfrm>
                <a:off x="3885770" y="3345102"/>
                <a:ext cx="690033" cy="601133"/>
              </a:xfrm>
              <a:prstGeom prst="rect">
                <a:avLst/>
              </a:prstGeom>
              <a:blipFill>
                <a:blip r:embed="rId44" cstate="print"/>
                <a:stretch>
                  <a:fillRect/>
                </a:stretch>
              </a:blipFill>
            </p:spPr>
            <p:txBody>
              <a:bodyPr wrap="square" lIns="0" tIns="0" rIns="0" bIns="0" rtlCol="0"/>
              <a:lstStyle/>
              <a:p>
                <a:endParaRPr/>
              </a:p>
            </p:txBody>
          </p:sp>
          <p:sp>
            <p:nvSpPr>
              <p:cNvPr id="200" name="object 199">
                <a:extLst>
                  <a:ext uri="{FF2B5EF4-FFF2-40B4-BE49-F238E27FC236}">
                    <a16:creationId xmlns:a16="http://schemas.microsoft.com/office/drawing/2014/main" id="{E7A34E68-1B50-476E-B711-61B7E69A7E04}"/>
                  </a:ext>
                </a:extLst>
              </p:cNvPr>
              <p:cNvSpPr/>
              <p:nvPr/>
            </p:nvSpPr>
            <p:spPr>
              <a:xfrm>
                <a:off x="3933702" y="3500731"/>
                <a:ext cx="340360" cy="257175"/>
              </a:xfrm>
              <a:custGeom>
                <a:avLst/>
                <a:gdLst/>
                <a:ahLst/>
                <a:cxnLst/>
                <a:rect l="l" t="t" r="r" b="b"/>
                <a:pathLst>
                  <a:path w="340360" h="257175">
                    <a:moveTo>
                      <a:pt x="289200" y="156317"/>
                    </a:moveTo>
                    <a:lnTo>
                      <a:pt x="177652" y="156317"/>
                    </a:lnTo>
                    <a:lnTo>
                      <a:pt x="97965" y="203857"/>
                    </a:lnTo>
                    <a:lnTo>
                      <a:pt x="89563" y="211484"/>
                    </a:lnTo>
                    <a:lnTo>
                      <a:pt x="84900" y="221397"/>
                    </a:lnTo>
                    <a:lnTo>
                      <a:pt x="84295" y="232334"/>
                    </a:lnTo>
                    <a:lnTo>
                      <a:pt x="88065" y="243036"/>
                    </a:lnTo>
                    <a:lnTo>
                      <a:pt x="93521" y="249676"/>
                    </a:lnTo>
                    <a:lnTo>
                      <a:pt x="100441" y="254257"/>
                    </a:lnTo>
                    <a:lnTo>
                      <a:pt x="108292" y="256645"/>
                    </a:lnTo>
                    <a:lnTo>
                      <a:pt x="116542" y="256707"/>
                    </a:lnTo>
                    <a:lnTo>
                      <a:pt x="120219" y="256197"/>
                    </a:lnTo>
                    <a:lnTo>
                      <a:pt x="123856" y="254958"/>
                    </a:lnTo>
                    <a:lnTo>
                      <a:pt x="289200" y="156317"/>
                    </a:lnTo>
                    <a:close/>
                  </a:path>
                  <a:path w="340360" h="257175">
                    <a:moveTo>
                      <a:pt x="114018" y="0"/>
                    </a:moveTo>
                    <a:lnTo>
                      <a:pt x="103095" y="820"/>
                    </a:lnTo>
                    <a:lnTo>
                      <a:pt x="93275" y="5677"/>
                    </a:lnTo>
                    <a:lnTo>
                      <a:pt x="85815" y="14227"/>
                    </a:lnTo>
                    <a:lnTo>
                      <a:pt x="82256" y="25001"/>
                    </a:lnTo>
                    <a:lnTo>
                      <a:pt x="83077" y="35925"/>
                    </a:lnTo>
                    <a:lnTo>
                      <a:pt x="87933" y="45744"/>
                    </a:lnTo>
                    <a:lnTo>
                      <a:pt x="96483" y="53204"/>
                    </a:lnTo>
                    <a:lnTo>
                      <a:pt x="177091" y="99169"/>
                    </a:lnTo>
                    <a:lnTo>
                      <a:pt x="0" y="100909"/>
                    </a:lnTo>
                    <a:lnTo>
                      <a:pt x="562" y="158057"/>
                    </a:lnTo>
                    <a:lnTo>
                      <a:pt x="289200" y="156317"/>
                    </a:lnTo>
                    <a:lnTo>
                      <a:pt x="339771" y="126147"/>
                    </a:lnTo>
                    <a:lnTo>
                      <a:pt x="124792" y="3559"/>
                    </a:lnTo>
                    <a:lnTo>
                      <a:pt x="114018" y="0"/>
                    </a:lnTo>
                    <a:close/>
                  </a:path>
                </a:pathLst>
              </a:custGeom>
              <a:solidFill>
                <a:srgbClr val="4F81BD"/>
              </a:solidFill>
            </p:spPr>
            <p:txBody>
              <a:bodyPr wrap="square" lIns="0" tIns="0" rIns="0" bIns="0" rtlCol="0"/>
              <a:lstStyle/>
              <a:p>
                <a:endParaRPr/>
              </a:p>
            </p:txBody>
          </p:sp>
          <p:sp>
            <p:nvSpPr>
              <p:cNvPr id="203" name="object 202">
                <a:extLst>
                  <a:ext uri="{FF2B5EF4-FFF2-40B4-BE49-F238E27FC236}">
                    <a16:creationId xmlns:a16="http://schemas.microsoft.com/office/drawing/2014/main" id="{D78C6D09-8773-43C3-B2EE-2F3D383142F9}"/>
                  </a:ext>
                </a:extLst>
              </p:cNvPr>
              <p:cNvSpPr/>
              <p:nvPr/>
            </p:nvSpPr>
            <p:spPr>
              <a:xfrm>
                <a:off x="1688671" y="2790536"/>
                <a:ext cx="825500" cy="1718732"/>
              </a:xfrm>
              <a:prstGeom prst="rect">
                <a:avLst/>
              </a:prstGeom>
              <a:blipFill>
                <a:blip r:embed="rId45" cstate="print"/>
                <a:stretch>
                  <a:fillRect/>
                </a:stretch>
              </a:blipFill>
            </p:spPr>
            <p:txBody>
              <a:bodyPr wrap="square" lIns="0" tIns="0" rIns="0" bIns="0" rtlCol="0"/>
              <a:lstStyle/>
              <a:p>
                <a:endParaRPr/>
              </a:p>
            </p:txBody>
          </p:sp>
          <p:sp>
            <p:nvSpPr>
              <p:cNvPr id="204" name="object 203">
                <a:extLst>
                  <a:ext uri="{FF2B5EF4-FFF2-40B4-BE49-F238E27FC236}">
                    <a16:creationId xmlns:a16="http://schemas.microsoft.com/office/drawing/2014/main" id="{4EFCD8B5-A40E-4F7C-B07B-E4DA7C49A438}"/>
                  </a:ext>
                </a:extLst>
              </p:cNvPr>
              <p:cNvSpPr/>
              <p:nvPr/>
            </p:nvSpPr>
            <p:spPr>
              <a:xfrm>
                <a:off x="1738814" y="2822516"/>
                <a:ext cx="722630" cy="1617345"/>
              </a:xfrm>
              <a:custGeom>
                <a:avLst/>
                <a:gdLst/>
                <a:ahLst/>
                <a:cxnLst/>
                <a:rect l="l" t="t" r="r" b="b"/>
                <a:pathLst>
                  <a:path w="722630" h="1617345">
                    <a:moveTo>
                      <a:pt x="0" y="1616828"/>
                    </a:moveTo>
                    <a:lnTo>
                      <a:pt x="722586" y="1616828"/>
                    </a:lnTo>
                    <a:lnTo>
                      <a:pt x="722586" y="0"/>
                    </a:lnTo>
                    <a:lnTo>
                      <a:pt x="0" y="0"/>
                    </a:lnTo>
                    <a:lnTo>
                      <a:pt x="0" y="1616828"/>
                    </a:lnTo>
                    <a:close/>
                  </a:path>
                </a:pathLst>
              </a:custGeom>
              <a:solidFill>
                <a:srgbClr val="FCD5B5"/>
              </a:solidFill>
            </p:spPr>
            <p:txBody>
              <a:bodyPr wrap="square" lIns="0" tIns="0" rIns="0" bIns="0" rtlCol="0"/>
              <a:lstStyle/>
              <a:p>
                <a:endParaRPr/>
              </a:p>
            </p:txBody>
          </p:sp>
          <p:sp>
            <p:nvSpPr>
              <p:cNvPr id="205" name="object 204">
                <a:extLst>
                  <a:ext uri="{FF2B5EF4-FFF2-40B4-BE49-F238E27FC236}">
                    <a16:creationId xmlns:a16="http://schemas.microsoft.com/office/drawing/2014/main" id="{F5588F70-59F2-4844-A9ED-E10ADA22A041}"/>
                  </a:ext>
                </a:extLst>
              </p:cNvPr>
              <p:cNvSpPr/>
              <p:nvPr/>
            </p:nvSpPr>
            <p:spPr>
              <a:xfrm>
                <a:off x="1738814" y="2822517"/>
                <a:ext cx="722630" cy="1617345"/>
              </a:xfrm>
              <a:custGeom>
                <a:avLst/>
                <a:gdLst/>
                <a:ahLst/>
                <a:cxnLst/>
                <a:rect l="l" t="t" r="r" b="b"/>
                <a:pathLst>
                  <a:path w="722630" h="1617345">
                    <a:moveTo>
                      <a:pt x="0" y="0"/>
                    </a:moveTo>
                    <a:lnTo>
                      <a:pt x="722586" y="0"/>
                    </a:lnTo>
                    <a:lnTo>
                      <a:pt x="722586" y="1616828"/>
                    </a:lnTo>
                    <a:lnTo>
                      <a:pt x="0" y="1616828"/>
                    </a:lnTo>
                    <a:lnTo>
                      <a:pt x="0" y="0"/>
                    </a:lnTo>
                    <a:close/>
                  </a:path>
                </a:pathLst>
              </a:custGeom>
              <a:ln w="9525">
                <a:solidFill>
                  <a:srgbClr val="000000"/>
                </a:solidFill>
              </a:ln>
            </p:spPr>
            <p:txBody>
              <a:bodyPr wrap="square" lIns="0" tIns="0" rIns="0" bIns="0" rtlCol="0"/>
              <a:lstStyle/>
              <a:p>
                <a:endParaRPr/>
              </a:p>
            </p:txBody>
          </p:sp>
        </p:grpSp>
        <p:sp>
          <p:nvSpPr>
            <p:cNvPr id="217" name="object 216">
              <a:extLst>
                <a:ext uri="{FF2B5EF4-FFF2-40B4-BE49-F238E27FC236}">
                  <a16:creationId xmlns:a16="http://schemas.microsoft.com/office/drawing/2014/main" id="{DF2E03E4-3BB9-48F2-96E1-747F01134AD0}"/>
                </a:ext>
              </a:extLst>
            </p:cNvPr>
            <p:cNvSpPr txBox="1"/>
            <p:nvPr/>
          </p:nvSpPr>
          <p:spPr>
            <a:xfrm>
              <a:off x="8572071" y="4584735"/>
              <a:ext cx="1021715" cy="276999"/>
            </a:xfrm>
            <a:prstGeom prst="rect">
              <a:avLst/>
            </a:prstGeom>
          </p:spPr>
          <p:txBody>
            <a:bodyPr vert="horz" wrap="square" lIns="0" tIns="0" rIns="0" bIns="0" rtlCol="0">
              <a:spAutoFit/>
            </a:bodyPr>
            <a:lstStyle/>
            <a:p>
              <a:pPr marL="198120" marR="5080" indent="-186055">
                <a:lnSpc>
                  <a:spcPct val="100000"/>
                </a:lnSpc>
              </a:pPr>
              <a:r>
                <a:rPr spc="-5" dirty="0" err="1">
                  <a:latin typeface="Arial"/>
                  <a:cs typeface="Arial"/>
                </a:rPr>
                <a:t>Deparser</a:t>
              </a:r>
              <a:endParaRPr dirty="0">
                <a:latin typeface="Arial"/>
                <a:cs typeface="Arial"/>
              </a:endParaRPr>
            </a:p>
          </p:txBody>
        </p:sp>
        <p:sp>
          <p:nvSpPr>
            <p:cNvPr id="220" name="object 219">
              <a:extLst>
                <a:ext uri="{FF2B5EF4-FFF2-40B4-BE49-F238E27FC236}">
                  <a16:creationId xmlns:a16="http://schemas.microsoft.com/office/drawing/2014/main" id="{1FDD98C3-A7EF-4C23-AEBC-392E612653D0}"/>
                </a:ext>
              </a:extLst>
            </p:cNvPr>
            <p:cNvSpPr txBox="1"/>
            <p:nvPr/>
          </p:nvSpPr>
          <p:spPr>
            <a:xfrm>
              <a:off x="4333611" y="4967727"/>
              <a:ext cx="2533015" cy="276999"/>
            </a:xfrm>
            <a:prstGeom prst="rect">
              <a:avLst/>
            </a:prstGeom>
          </p:spPr>
          <p:txBody>
            <a:bodyPr vert="horz" wrap="square" lIns="0" tIns="0" rIns="0" bIns="0" rtlCol="0">
              <a:spAutoFit/>
            </a:bodyPr>
            <a:lstStyle/>
            <a:p>
              <a:pPr marL="12700">
                <a:lnSpc>
                  <a:spcPct val="100000"/>
                </a:lnSpc>
              </a:pPr>
              <a:r>
                <a:rPr spc="-5" dirty="0">
                  <a:latin typeface="Arial"/>
                  <a:cs typeface="Arial"/>
                </a:rPr>
                <a:t>Match-Action</a:t>
              </a:r>
              <a:r>
                <a:rPr spc="-65" dirty="0">
                  <a:latin typeface="Arial"/>
                  <a:cs typeface="Arial"/>
                </a:rPr>
                <a:t> </a:t>
              </a:r>
              <a:r>
                <a:rPr spc="-5" dirty="0">
                  <a:latin typeface="Arial"/>
                  <a:cs typeface="Arial"/>
                </a:rPr>
                <a:t>Pipeline</a:t>
              </a:r>
              <a:endParaRPr dirty="0">
                <a:latin typeface="Arial"/>
                <a:cs typeface="Arial"/>
              </a:endParaRPr>
            </a:p>
          </p:txBody>
        </p:sp>
      </p:grpSp>
      <p:grpSp>
        <p:nvGrpSpPr>
          <p:cNvPr id="1030" name="Group 1029">
            <a:extLst>
              <a:ext uri="{FF2B5EF4-FFF2-40B4-BE49-F238E27FC236}">
                <a16:creationId xmlns:a16="http://schemas.microsoft.com/office/drawing/2014/main" id="{7F3BD45E-A019-4D45-A48E-CBC0E9445829}"/>
              </a:ext>
            </a:extLst>
          </p:cNvPr>
          <p:cNvGrpSpPr/>
          <p:nvPr/>
        </p:nvGrpSpPr>
        <p:grpSpPr>
          <a:xfrm>
            <a:off x="2212739" y="3002353"/>
            <a:ext cx="7766521" cy="1187626"/>
            <a:chOff x="2212739" y="3002353"/>
            <a:chExt cx="7766521" cy="1187626"/>
          </a:xfrm>
        </p:grpSpPr>
        <p:sp>
          <p:nvSpPr>
            <p:cNvPr id="418" name="Rectangle 417">
              <a:extLst>
                <a:ext uri="{FF2B5EF4-FFF2-40B4-BE49-F238E27FC236}">
                  <a16:creationId xmlns:a16="http://schemas.microsoft.com/office/drawing/2014/main" id="{DF35EFC7-C48E-4AA4-B43A-6D4412F26D38}"/>
                </a:ext>
              </a:extLst>
            </p:cNvPr>
            <p:cNvSpPr/>
            <p:nvPr/>
          </p:nvSpPr>
          <p:spPr>
            <a:xfrm>
              <a:off x="2212739" y="3002353"/>
              <a:ext cx="7766521" cy="518212"/>
            </a:xfrm>
            <a:prstGeom prst="rect">
              <a:avLst/>
            </a:prstGeom>
            <a:solidFill>
              <a:schemeClr val="accent4">
                <a:lumMod val="60000"/>
                <a:lumOff val="40000"/>
              </a:schemeClr>
            </a:solidFill>
            <a:ln w="76200">
              <a:noFill/>
              <a:headEnd type="none" w="med" len="med"/>
              <a:tail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mj-lt"/>
                </a:rPr>
                <a:t>“Closed” Control Plane</a:t>
              </a:r>
            </a:p>
          </p:txBody>
        </p:sp>
        <p:sp>
          <p:nvSpPr>
            <p:cNvPr id="419" name="Arrow: Down 418">
              <a:extLst>
                <a:ext uri="{FF2B5EF4-FFF2-40B4-BE49-F238E27FC236}">
                  <a16:creationId xmlns:a16="http://schemas.microsoft.com/office/drawing/2014/main" id="{215E5098-56D1-4C89-8829-A038B647ACF4}"/>
                </a:ext>
              </a:extLst>
            </p:cNvPr>
            <p:cNvSpPr/>
            <p:nvPr/>
          </p:nvSpPr>
          <p:spPr>
            <a:xfrm>
              <a:off x="5893113" y="3561421"/>
              <a:ext cx="405774" cy="628558"/>
            </a:xfrm>
            <a:prstGeom prst="downArrow">
              <a:avLst/>
            </a:prstGeom>
            <a:ln>
              <a:headEnd type="none" w="med" len="med"/>
              <a:tailEnd type="triangle" w="sm" len="s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latin typeface="+mj-lt"/>
              </a:endParaRPr>
            </a:p>
          </p:txBody>
        </p:sp>
        <p:sp>
          <p:nvSpPr>
            <p:cNvPr id="420" name="TextBox 419">
              <a:extLst>
                <a:ext uri="{FF2B5EF4-FFF2-40B4-BE49-F238E27FC236}">
                  <a16:creationId xmlns:a16="http://schemas.microsoft.com/office/drawing/2014/main" id="{0B0FA9A4-63A0-4BAA-BA22-790778C3401E}"/>
                </a:ext>
              </a:extLst>
            </p:cNvPr>
            <p:cNvSpPr txBox="1"/>
            <p:nvPr/>
          </p:nvSpPr>
          <p:spPr>
            <a:xfrm>
              <a:off x="6368751" y="3591777"/>
              <a:ext cx="2741456" cy="523220"/>
            </a:xfrm>
            <a:prstGeom prst="rect">
              <a:avLst/>
            </a:prstGeom>
            <a:noFill/>
          </p:spPr>
          <p:txBody>
            <a:bodyPr wrap="none" rtlCol="0">
              <a:spAutoFit/>
            </a:bodyPr>
            <a:lstStyle/>
            <a:p>
              <a:pPr algn="ctr"/>
              <a:r>
                <a:rPr lang="en-US" sz="2800" dirty="0">
                  <a:latin typeface="+mj-lt"/>
                </a:rPr>
                <a:t>ASIC APIs (closed)</a:t>
              </a:r>
            </a:p>
          </p:txBody>
        </p:sp>
      </p:grpSp>
      <p:grpSp>
        <p:nvGrpSpPr>
          <p:cNvPr id="1031" name="Group 1030">
            <a:extLst>
              <a:ext uri="{FF2B5EF4-FFF2-40B4-BE49-F238E27FC236}">
                <a16:creationId xmlns:a16="http://schemas.microsoft.com/office/drawing/2014/main" id="{04075F77-6532-4BE8-B451-83C92C16A164}"/>
              </a:ext>
            </a:extLst>
          </p:cNvPr>
          <p:cNvGrpSpPr/>
          <p:nvPr/>
        </p:nvGrpSpPr>
        <p:grpSpPr>
          <a:xfrm>
            <a:off x="5550528" y="1290913"/>
            <a:ext cx="5308932" cy="1673650"/>
            <a:chOff x="5550528" y="1290913"/>
            <a:chExt cx="5308932" cy="1673650"/>
          </a:xfrm>
        </p:grpSpPr>
        <p:pic>
          <p:nvPicPr>
            <p:cNvPr id="1026" name="Picture 2" descr="https://cdn-images-1.medium.com/max/1600/0*6Cr5Y8P3bfP63_DN.">
              <a:extLst>
                <a:ext uri="{FF2B5EF4-FFF2-40B4-BE49-F238E27FC236}">
                  <a16:creationId xmlns:a16="http://schemas.microsoft.com/office/drawing/2014/main" id="{C358B681-5076-400A-97FE-A9002E5A6554}"/>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5550528" y="1290913"/>
              <a:ext cx="1090943" cy="1090943"/>
            </a:xfrm>
            <a:prstGeom prst="rect">
              <a:avLst/>
            </a:prstGeom>
            <a:noFill/>
            <a:extLst>
              <a:ext uri="{909E8E84-426E-40DD-AFC4-6F175D3DCCD1}">
                <a14:hiddenFill xmlns:a14="http://schemas.microsoft.com/office/drawing/2010/main">
                  <a:solidFill>
                    <a:srgbClr val="FFFFFF"/>
                  </a:solidFill>
                </a14:hiddenFill>
              </a:ext>
            </a:extLst>
          </p:spPr>
        </p:pic>
        <p:sp>
          <p:nvSpPr>
            <p:cNvPr id="1024" name="TextBox 1023">
              <a:extLst>
                <a:ext uri="{FF2B5EF4-FFF2-40B4-BE49-F238E27FC236}">
                  <a16:creationId xmlns:a16="http://schemas.microsoft.com/office/drawing/2014/main" id="{98D62FFC-1A0E-4652-9D24-8BA6B255EDDC}"/>
                </a:ext>
              </a:extLst>
            </p:cNvPr>
            <p:cNvSpPr txBox="1"/>
            <p:nvPr/>
          </p:nvSpPr>
          <p:spPr>
            <a:xfrm>
              <a:off x="6685369" y="1350871"/>
              <a:ext cx="4174091" cy="954107"/>
            </a:xfrm>
            <a:prstGeom prst="rect">
              <a:avLst/>
            </a:prstGeom>
            <a:noFill/>
          </p:spPr>
          <p:txBody>
            <a:bodyPr wrap="none" rtlCol="0">
              <a:spAutoFit/>
            </a:bodyPr>
            <a:lstStyle/>
            <a:p>
              <a:r>
                <a:rPr lang="en-US" sz="2800" dirty="0">
                  <a:latin typeface="+mj-lt"/>
                </a:rPr>
                <a:t>CLI/custom script interface</a:t>
              </a:r>
            </a:p>
            <a:p>
              <a:r>
                <a:rPr lang="en-US" sz="2800" dirty="0">
                  <a:latin typeface="+mj-lt"/>
                </a:rPr>
                <a:t>--&gt; Device/vendor specific </a:t>
              </a:r>
            </a:p>
          </p:txBody>
        </p:sp>
        <p:sp>
          <p:nvSpPr>
            <p:cNvPr id="639" name="Arrow: Down 638">
              <a:extLst>
                <a:ext uri="{FF2B5EF4-FFF2-40B4-BE49-F238E27FC236}">
                  <a16:creationId xmlns:a16="http://schemas.microsoft.com/office/drawing/2014/main" id="{5A11BFF3-E534-4622-A140-E714749CC3B8}"/>
                </a:ext>
              </a:extLst>
            </p:cNvPr>
            <p:cNvSpPr/>
            <p:nvPr/>
          </p:nvSpPr>
          <p:spPr>
            <a:xfrm>
              <a:off x="5882973" y="2336005"/>
              <a:ext cx="405774" cy="628558"/>
            </a:xfrm>
            <a:prstGeom prst="downArrow">
              <a:avLst/>
            </a:prstGeom>
            <a:ln>
              <a:headEnd type="none" w="med" len="med"/>
              <a:tailEnd type="triangle" w="sm" len="s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latin typeface="+mj-lt"/>
              </a:endParaRPr>
            </a:p>
          </p:txBody>
        </p:sp>
      </p:grpSp>
      <p:grpSp>
        <p:nvGrpSpPr>
          <p:cNvPr id="1029" name="Group 1028">
            <a:extLst>
              <a:ext uri="{FF2B5EF4-FFF2-40B4-BE49-F238E27FC236}">
                <a16:creationId xmlns:a16="http://schemas.microsoft.com/office/drawing/2014/main" id="{8A7F9773-AA7A-4EF6-AD18-2B995012599C}"/>
              </a:ext>
            </a:extLst>
          </p:cNvPr>
          <p:cNvGrpSpPr/>
          <p:nvPr/>
        </p:nvGrpSpPr>
        <p:grpSpPr>
          <a:xfrm>
            <a:off x="3380482" y="5871115"/>
            <a:ext cx="5141370" cy="523220"/>
            <a:chOff x="3380482" y="5871115"/>
            <a:chExt cx="5141370" cy="523220"/>
          </a:xfrm>
        </p:grpSpPr>
        <p:sp>
          <p:nvSpPr>
            <p:cNvPr id="1025" name="TextBox 1024">
              <a:extLst>
                <a:ext uri="{FF2B5EF4-FFF2-40B4-BE49-F238E27FC236}">
                  <a16:creationId xmlns:a16="http://schemas.microsoft.com/office/drawing/2014/main" id="{E2F986E2-F118-412E-BBB9-D144E602AA44}"/>
                </a:ext>
              </a:extLst>
            </p:cNvPr>
            <p:cNvSpPr txBox="1"/>
            <p:nvPr/>
          </p:nvSpPr>
          <p:spPr>
            <a:xfrm>
              <a:off x="4946538" y="5871115"/>
              <a:ext cx="727956" cy="523220"/>
            </a:xfrm>
            <a:prstGeom prst="rect">
              <a:avLst/>
            </a:prstGeom>
            <a:noFill/>
          </p:spPr>
          <p:txBody>
            <a:bodyPr wrap="none" rtlCol="0">
              <a:spAutoFit/>
            </a:bodyPr>
            <a:lstStyle/>
            <a:p>
              <a:pPr algn="ctr"/>
              <a:r>
                <a:rPr lang="en-US" sz="2800" dirty="0">
                  <a:solidFill>
                    <a:srgbClr val="FF0000"/>
                  </a:solidFill>
                  <a:latin typeface="+mj-lt"/>
                </a:rPr>
                <a:t>ACL</a:t>
              </a:r>
            </a:p>
          </p:txBody>
        </p:sp>
        <p:sp>
          <p:nvSpPr>
            <p:cNvPr id="1027" name="TextBox 1026">
              <a:extLst>
                <a:ext uri="{FF2B5EF4-FFF2-40B4-BE49-F238E27FC236}">
                  <a16:creationId xmlns:a16="http://schemas.microsoft.com/office/drawing/2014/main" id="{563FE915-6BEF-470B-8214-D64B4F2C215A}"/>
                </a:ext>
              </a:extLst>
            </p:cNvPr>
            <p:cNvSpPr txBox="1"/>
            <p:nvPr/>
          </p:nvSpPr>
          <p:spPr>
            <a:xfrm>
              <a:off x="6108129" y="5871115"/>
              <a:ext cx="1343509" cy="523220"/>
            </a:xfrm>
            <a:prstGeom prst="rect">
              <a:avLst/>
            </a:prstGeom>
            <a:noFill/>
          </p:spPr>
          <p:txBody>
            <a:bodyPr wrap="none" rtlCol="0">
              <a:spAutoFit/>
            </a:bodyPr>
            <a:lstStyle/>
            <a:p>
              <a:pPr algn="ctr"/>
              <a:r>
                <a:rPr lang="en-US" sz="2800" dirty="0">
                  <a:solidFill>
                    <a:srgbClr val="FF0000"/>
                  </a:solidFill>
                  <a:latin typeface="+mj-lt"/>
                </a:rPr>
                <a:t>L2/MAC</a:t>
              </a:r>
            </a:p>
          </p:txBody>
        </p:sp>
        <p:sp>
          <p:nvSpPr>
            <p:cNvPr id="1028" name="TextBox 1027">
              <a:extLst>
                <a:ext uri="{FF2B5EF4-FFF2-40B4-BE49-F238E27FC236}">
                  <a16:creationId xmlns:a16="http://schemas.microsoft.com/office/drawing/2014/main" id="{10728292-EAA5-4082-907A-F3DECAF291CD}"/>
                </a:ext>
              </a:extLst>
            </p:cNvPr>
            <p:cNvSpPr txBox="1"/>
            <p:nvPr/>
          </p:nvSpPr>
          <p:spPr>
            <a:xfrm>
              <a:off x="8003761" y="5871115"/>
              <a:ext cx="518091" cy="523220"/>
            </a:xfrm>
            <a:prstGeom prst="rect">
              <a:avLst/>
            </a:prstGeom>
            <a:noFill/>
          </p:spPr>
          <p:txBody>
            <a:bodyPr wrap="none" rtlCol="0">
              <a:spAutoFit/>
            </a:bodyPr>
            <a:lstStyle/>
            <a:p>
              <a:pPr algn="ctr"/>
              <a:r>
                <a:rPr lang="en-US" sz="2800" dirty="0">
                  <a:solidFill>
                    <a:srgbClr val="FF0000"/>
                  </a:solidFill>
                  <a:latin typeface="+mj-lt"/>
                </a:rPr>
                <a:t>L3</a:t>
              </a:r>
            </a:p>
          </p:txBody>
        </p:sp>
        <p:sp>
          <p:nvSpPr>
            <p:cNvPr id="852" name="TextBox 851">
              <a:extLst>
                <a:ext uri="{FF2B5EF4-FFF2-40B4-BE49-F238E27FC236}">
                  <a16:creationId xmlns:a16="http://schemas.microsoft.com/office/drawing/2014/main" id="{4C63B78D-9E58-4472-B97D-51D6A00FCAD4}"/>
                </a:ext>
              </a:extLst>
            </p:cNvPr>
            <p:cNvSpPr txBox="1"/>
            <p:nvPr/>
          </p:nvSpPr>
          <p:spPr>
            <a:xfrm>
              <a:off x="3380482" y="5871115"/>
              <a:ext cx="965329" cy="523220"/>
            </a:xfrm>
            <a:prstGeom prst="rect">
              <a:avLst/>
            </a:prstGeom>
            <a:noFill/>
          </p:spPr>
          <p:txBody>
            <a:bodyPr wrap="none" rtlCol="0">
              <a:spAutoFit/>
            </a:bodyPr>
            <a:lstStyle/>
            <a:p>
              <a:pPr algn="ctr"/>
              <a:r>
                <a:rPr lang="en-US" sz="2800" dirty="0">
                  <a:solidFill>
                    <a:srgbClr val="FF0000"/>
                  </a:solidFill>
                  <a:latin typeface="+mj-lt"/>
                </a:rPr>
                <a:t>VLAN</a:t>
              </a:r>
            </a:p>
          </p:txBody>
        </p:sp>
      </p:grpSp>
    </p:spTree>
    <p:extLst>
      <p:ext uri="{BB962C8B-B14F-4D97-AF65-F5344CB8AC3E}">
        <p14:creationId xmlns:p14="http://schemas.microsoft.com/office/powerpoint/2010/main" val="25471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fade">
                                      <p:cBhvr>
                                        <p:cTn id="12" dur="500"/>
                                        <p:tgtEl>
                                          <p:spTgt spid="10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500"/>
                                        <p:tgtEl>
                                          <p:spTgt spid="10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1"/>
                                        </p:tgtEl>
                                        <p:attrNameLst>
                                          <p:attrName>style.visibility</p:attrName>
                                        </p:attrNameLst>
                                      </p:cBhvr>
                                      <p:to>
                                        <p:strVal val="visible"/>
                                      </p:to>
                                    </p:set>
                                    <p:animEffect transition="in" filter="fade">
                                      <p:cBhvr>
                                        <p:cTn id="22"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9158C7-57DD-4663-1D9A-87236FB13FDF}"/>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rgbClr val="0070C0"/>
                </a:solidFill>
                <a:effectLst/>
                <a:uLnTx/>
                <a:uFillTx/>
                <a:latin typeface="Calibri Light" panose="020F0302020204030204"/>
                <a:ea typeface="+mj-ea"/>
                <a:cs typeface="+mj-cs"/>
              </a:rPr>
              <a:t>FCM</a:t>
            </a:r>
            <a:r>
              <a:rPr kumimoji="0" lang="en-US" sz="4400" b="0" i="1" u="none" strike="noStrike" kern="1200" cap="none" spc="0" normalizeH="0" baseline="0" noProof="0" dirty="0">
                <a:ln>
                  <a:noFill/>
                </a:ln>
                <a:solidFill>
                  <a:srgbClr val="0070C0"/>
                </a:solidFill>
                <a:effectLst/>
                <a:uLnTx/>
                <a:uFillTx/>
                <a:latin typeface="Calibri Light" panose="020F0302020204030204"/>
                <a:ea typeface="+mj-ea"/>
                <a:cs typeface="+mj-cs"/>
              </a:rPr>
              <a:t> Data Plane – Data Structure</a:t>
            </a:r>
          </a:p>
        </p:txBody>
      </p:sp>
      <p:sp>
        <p:nvSpPr>
          <p:cNvPr id="22" name="Rectangle 21">
            <a:extLst>
              <a:ext uri="{FF2B5EF4-FFF2-40B4-BE49-F238E27FC236}">
                <a16:creationId xmlns:a16="http://schemas.microsoft.com/office/drawing/2014/main" id="{BA3DB4BB-2C0A-7740-954F-E175B55BE960}"/>
              </a:ext>
            </a:extLst>
          </p:cNvPr>
          <p:cNvSpPr/>
          <p:nvPr/>
        </p:nvSpPr>
        <p:spPr>
          <a:xfrm>
            <a:off x="1759632" y="2712923"/>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D237122A-4A90-9A18-22BF-5BC693943700}"/>
              </a:ext>
            </a:extLst>
          </p:cNvPr>
          <p:cNvSpPr/>
          <p:nvPr/>
        </p:nvSpPr>
        <p:spPr>
          <a:xfrm>
            <a:off x="1759632" y="3483542"/>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Rectangle 23">
            <a:extLst>
              <a:ext uri="{FF2B5EF4-FFF2-40B4-BE49-F238E27FC236}">
                <a16:creationId xmlns:a16="http://schemas.microsoft.com/office/drawing/2014/main" id="{FC6DCE69-21BB-E4D6-FEC7-AE2D1543A15C}"/>
              </a:ext>
            </a:extLst>
          </p:cNvPr>
          <p:cNvSpPr/>
          <p:nvPr/>
        </p:nvSpPr>
        <p:spPr>
          <a:xfrm>
            <a:off x="1759632" y="4250309"/>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Rectangle 24">
            <a:extLst>
              <a:ext uri="{FF2B5EF4-FFF2-40B4-BE49-F238E27FC236}">
                <a16:creationId xmlns:a16="http://schemas.microsoft.com/office/drawing/2014/main" id="{41F8AAD1-5CC4-68F2-8F13-40090FFD8B6A}"/>
              </a:ext>
            </a:extLst>
          </p:cNvPr>
          <p:cNvSpPr/>
          <p:nvPr/>
        </p:nvSpPr>
        <p:spPr>
          <a:xfrm>
            <a:off x="1759632" y="498235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6" name="Rectangle 25">
            <a:extLst>
              <a:ext uri="{FF2B5EF4-FFF2-40B4-BE49-F238E27FC236}">
                <a16:creationId xmlns:a16="http://schemas.microsoft.com/office/drawing/2014/main" id="{427065D3-CFCC-47BC-17A4-D001C6B6D59A}"/>
              </a:ext>
            </a:extLst>
          </p:cNvPr>
          <p:cNvSpPr/>
          <p:nvPr/>
        </p:nvSpPr>
        <p:spPr>
          <a:xfrm>
            <a:off x="3408918" y="2979015"/>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CBEE7B72-ACDF-B243-1CFB-8FBB8D8A402B}"/>
              </a:ext>
            </a:extLst>
          </p:cNvPr>
          <p:cNvSpPr/>
          <p:nvPr/>
        </p:nvSpPr>
        <p:spPr>
          <a:xfrm>
            <a:off x="3408918" y="451640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sp>
        <p:nvSpPr>
          <p:cNvPr id="28" name="Rectangle 27">
            <a:extLst>
              <a:ext uri="{FF2B5EF4-FFF2-40B4-BE49-F238E27FC236}">
                <a16:creationId xmlns:a16="http://schemas.microsoft.com/office/drawing/2014/main" id="{14851ADA-8A08-F959-94A9-337FD89295F7}"/>
              </a:ext>
            </a:extLst>
          </p:cNvPr>
          <p:cNvSpPr/>
          <p:nvPr/>
        </p:nvSpPr>
        <p:spPr>
          <a:xfrm>
            <a:off x="4880386" y="3658236"/>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p>
        </p:txBody>
      </p:sp>
      <p:cxnSp>
        <p:nvCxnSpPr>
          <p:cNvPr id="29" name="Straight Arrow Connector 28">
            <a:extLst>
              <a:ext uri="{FF2B5EF4-FFF2-40B4-BE49-F238E27FC236}">
                <a16:creationId xmlns:a16="http://schemas.microsoft.com/office/drawing/2014/main" id="{83B0EA7A-A41C-1119-8112-DA57D4D3962B}"/>
              </a:ext>
            </a:extLst>
          </p:cNvPr>
          <p:cNvCxnSpPr>
            <a:stCxn id="22" idx="3"/>
            <a:endCxn id="26" idx="1"/>
          </p:cNvCxnSpPr>
          <p:nvPr/>
        </p:nvCxnSpPr>
        <p:spPr>
          <a:xfrm>
            <a:off x="2257159" y="2979015"/>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4EEF43-FB97-859F-1CF8-0A0790D10A42}"/>
              </a:ext>
            </a:extLst>
          </p:cNvPr>
          <p:cNvCxnSpPr>
            <a:cxnSpLocks/>
            <a:stCxn id="23" idx="3"/>
            <a:endCxn id="26" idx="1"/>
          </p:cNvCxnSpPr>
          <p:nvPr/>
        </p:nvCxnSpPr>
        <p:spPr>
          <a:xfrm flipV="1">
            <a:off x="2257159" y="3245107"/>
            <a:ext cx="1151759" cy="5045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1C883F7-1C34-97EF-E0B2-1EC6AA10C424}"/>
              </a:ext>
            </a:extLst>
          </p:cNvPr>
          <p:cNvCxnSpPr>
            <a:cxnSpLocks/>
            <a:stCxn id="24" idx="3"/>
            <a:endCxn id="27" idx="1"/>
          </p:cNvCxnSpPr>
          <p:nvPr/>
        </p:nvCxnSpPr>
        <p:spPr>
          <a:xfrm>
            <a:off x="2257159" y="4516401"/>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EF45783-7D13-4A3D-A815-46BD03503025}"/>
              </a:ext>
            </a:extLst>
          </p:cNvPr>
          <p:cNvCxnSpPr>
            <a:cxnSpLocks/>
            <a:stCxn id="25" idx="3"/>
            <a:endCxn id="27" idx="1"/>
          </p:cNvCxnSpPr>
          <p:nvPr/>
        </p:nvCxnSpPr>
        <p:spPr>
          <a:xfrm flipV="1">
            <a:off x="2257159" y="4782492"/>
            <a:ext cx="1151759" cy="465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A4A2C44-EDF5-899F-7B9F-1088AA4EC812}"/>
              </a:ext>
            </a:extLst>
          </p:cNvPr>
          <p:cNvCxnSpPr>
            <a:cxnSpLocks/>
            <a:stCxn id="27" idx="3"/>
            <a:endCxn id="28" idx="1"/>
          </p:cNvCxnSpPr>
          <p:nvPr/>
        </p:nvCxnSpPr>
        <p:spPr>
          <a:xfrm flipV="1">
            <a:off x="3906444" y="3924328"/>
            <a:ext cx="973942" cy="858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0A704F8-F587-949D-1040-D1228280F624}"/>
              </a:ext>
            </a:extLst>
          </p:cNvPr>
          <p:cNvCxnSpPr>
            <a:cxnSpLocks/>
            <a:stCxn id="26" idx="3"/>
            <a:endCxn id="28" idx="1"/>
          </p:cNvCxnSpPr>
          <p:nvPr/>
        </p:nvCxnSpPr>
        <p:spPr>
          <a:xfrm>
            <a:off x="3906444" y="3245107"/>
            <a:ext cx="973942" cy="6792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7ECD666B-995C-C8A7-C10C-336D36A4C531}"/>
              </a:ext>
            </a:extLst>
          </p:cNvPr>
          <p:cNvSpPr/>
          <p:nvPr/>
        </p:nvSpPr>
        <p:spPr>
          <a:xfrm>
            <a:off x="1398406" y="1591655"/>
            <a:ext cx="5454103"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Example - Insertion</a:t>
            </a:r>
            <a:endParaRPr kumimoji="0" lang="en-KR" sz="2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834776B-E203-B4E7-0AA3-CC0CC1432516}"/>
              </a:ext>
            </a:extLst>
          </p:cNvPr>
          <p:cNvSpPr txBox="1"/>
          <p:nvPr/>
        </p:nvSpPr>
        <p:spPr>
          <a:xfrm>
            <a:off x="1696667" y="2759283"/>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18" name="Rectangle 17">
            <a:extLst>
              <a:ext uri="{FF2B5EF4-FFF2-40B4-BE49-F238E27FC236}">
                <a16:creationId xmlns:a16="http://schemas.microsoft.com/office/drawing/2014/main" id="{3E178E2D-F215-007F-FB0A-3B5A4859F73F}"/>
              </a:ext>
            </a:extLst>
          </p:cNvPr>
          <p:cNvSpPr/>
          <p:nvPr/>
        </p:nvSpPr>
        <p:spPr>
          <a:xfrm>
            <a:off x="359109" y="3902528"/>
            <a:ext cx="497526" cy="532184"/>
          </a:xfrm>
          <a:prstGeom prst="rect">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f3</a:t>
            </a:r>
          </a:p>
        </p:txBody>
      </p:sp>
      <p:sp>
        <p:nvSpPr>
          <p:cNvPr id="20" name="TextBox 19">
            <a:extLst>
              <a:ext uri="{FF2B5EF4-FFF2-40B4-BE49-F238E27FC236}">
                <a16:creationId xmlns:a16="http://schemas.microsoft.com/office/drawing/2014/main" id="{29AF9E78-930E-CC02-B718-ADC1CE020316}"/>
              </a:ext>
            </a:extLst>
          </p:cNvPr>
          <p:cNvSpPr txBox="1"/>
          <p:nvPr/>
        </p:nvSpPr>
        <p:spPr>
          <a:xfrm>
            <a:off x="993784" y="4413160"/>
            <a:ext cx="6286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hash</a:t>
            </a:r>
          </a:p>
        </p:txBody>
      </p:sp>
      <p:sp>
        <p:nvSpPr>
          <p:cNvPr id="2" name="TextBox 1">
            <a:extLst>
              <a:ext uri="{FF2B5EF4-FFF2-40B4-BE49-F238E27FC236}">
                <a16:creationId xmlns:a16="http://schemas.microsoft.com/office/drawing/2014/main" id="{D749A70C-664C-DBA2-E2E5-F1E9D8797227}"/>
              </a:ext>
            </a:extLst>
          </p:cNvPr>
          <p:cNvSpPr txBox="1"/>
          <p:nvPr/>
        </p:nvSpPr>
        <p:spPr>
          <a:xfrm>
            <a:off x="1662545" y="2243655"/>
            <a:ext cx="7857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1" i="1" u="none" strike="noStrike" kern="1200" cap="none" spc="0" normalizeH="0" baseline="0" noProof="0" dirty="0">
                <a:ln>
                  <a:noFill/>
                </a:ln>
                <a:solidFill>
                  <a:srgbClr val="C00000"/>
                </a:solidFill>
                <a:effectLst/>
                <a:uLnTx/>
                <a:uFillTx/>
                <a:latin typeface="Calibri" panose="020F0502020204030204"/>
                <a:ea typeface="+mn-ea"/>
                <a:cs typeface="+mn-cs"/>
              </a:rPr>
              <a:t>FULL</a:t>
            </a:r>
          </a:p>
        </p:txBody>
      </p:sp>
      <p:cxnSp>
        <p:nvCxnSpPr>
          <p:cNvPr id="4" name="Straight Arrow Connector 3">
            <a:extLst>
              <a:ext uri="{FF2B5EF4-FFF2-40B4-BE49-F238E27FC236}">
                <a16:creationId xmlns:a16="http://schemas.microsoft.com/office/drawing/2014/main" id="{125E122F-15F7-D8FA-27F7-7AB2559FBBE7}"/>
              </a:ext>
            </a:extLst>
          </p:cNvPr>
          <p:cNvCxnSpPr>
            <a:cxnSpLocks/>
            <a:stCxn id="22" idx="3"/>
            <a:endCxn id="26" idx="1"/>
          </p:cNvCxnSpPr>
          <p:nvPr/>
        </p:nvCxnSpPr>
        <p:spPr>
          <a:xfrm>
            <a:off x="2257158" y="2979015"/>
            <a:ext cx="1151760" cy="26609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41A9358-A97F-5F93-00A1-1F8D6462F11D}"/>
              </a:ext>
            </a:extLst>
          </p:cNvPr>
          <p:cNvSpPr txBox="1"/>
          <p:nvPr/>
        </p:nvSpPr>
        <p:spPr>
          <a:xfrm rot="592086">
            <a:off x="2368402" y="2706525"/>
            <a:ext cx="10124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1" u="none" strike="noStrike" kern="1200" cap="none" spc="0" normalizeH="0" baseline="0" noProof="0" dirty="0">
                <a:ln>
                  <a:noFill/>
                </a:ln>
                <a:solidFill>
                  <a:srgbClr val="C00000"/>
                </a:solidFill>
                <a:effectLst/>
                <a:uLnTx/>
                <a:uFillTx/>
                <a:latin typeface="Calibri" panose="020F0502020204030204"/>
                <a:ea typeface="+mn-ea"/>
                <a:cs typeface="+mn-cs"/>
              </a:rPr>
              <a:t>overflow</a:t>
            </a:r>
          </a:p>
        </p:txBody>
      </p:sp>
      <p:sp>
        <p:nvSpPr>
          <p:cNvPr id="5" name="TextBox 4">
            <a:extLst>
              <a:ext uri="{FF2B5EF4-FFF2-40B4-BE49-F238E27FC236}">
                <a16:creationId xmlns:a16="http://schemas.microsoft.com/office/drawing/2014/main" id="{8BA211E8-A0FC-0353-3B55-A1FCA8DBA13B}"/>
              </a:ext>
            </a:extLst>
          </p:cNvPr>
          <p:cNvSpPr txBox="1"/>
          <p:nvPr/>
        </p:nvSpPr>
        <p:spPr>
          <a:xfrm>
            <a:off x="3342054" y="3014510"/>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cxnSp>
        <p:nvCxnSpPr>
          <p:cNvPr id="6" name="Straight Arrow Connector 5">
            <a:extLst>
              <a:ext uri="{FF2B5EF4-FFF2-40B4-BE49-F238E27FC236}">
                <a16:creationId xmlns:a16="http://schemas.microsoft.com/office/drawing/2014/main" id="{6C342C7B-B668-21CA-CD65-6837619BBB20}"/>
              </a:ext>
            </a:extLst>
          </p:cNvPr>
          <p:cNvCxnSpPr>
            <a:cxnSpLocks/>
          </p:cNvCxnSpPr>
          <p:nvPr/>
        </p:nvCxnSpPr>
        <p:spPr>
          <a:xfrm>
            <a:off x="948390" y="4168620"/>
            <a:ext cx="674092" cy="34778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2CF5AE9-2575-EC5E-74F3-657B428CCC9C}"/>
              </a:ext>
            </a:extLst>
          </p:cNvPr>
          <p:cNvSpPr txBox="1"/>
          <p:nvPr/>
        </p:nvSpPr>
        <p:spPr>
          <a:xfrm>
            <a:off x="1669256" y="3527975"/>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8" name="TextBox 7">
            <a:extLst>
              <a:ext uri="{FF2B5EF4-FFF2-40B4-BE49-F238E27FC236}">
                <a16:creationId xmlns:a16="http://schemas.microsoft.com/office/drawing/2014/main" id="{52DFCCAE-B355-389A-F7EF-7300750F4C94}"/>
              </a:ext>
            </a:extLst>
          </p:cNvPr>
          <p:cNvSpPr txBox="1"/>
          <p:nvPr/>
        </p:nvSpPr>
        <p:spPr>
          <a:xfrm>
            <a:off x="1696667" y="4296667"/>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10" name="Rectangle 9">
            <a:extLst>
              <a:ext uri="{FF2B5EF4-FFF2-40B4-BE49-F238E27FC236}">
                <a16:creationId xmlns:a16="http://schemas.microsoft.com/office/drawing/2014/main" id="{C9F6E36D-E35E-D3E4-BC70-051A3C8411BB}"/>
              </a:ext>
            </a:extLst>
          </p:cNvPr>
          <p:cNvSpPr/>
          <p:nvPr/>
        </p:nvSpPr>
        <p:spPr>
          <a:xfrm>
            <a:off x="437463" y="3821226"/>
            <a:ext cx="497526" cy="532184"/>
          </a:xfrm>
          <a:prstGeom prst="rect">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f3</a:t>
            </a:r>
          </a:p>
        </p:txBody>
      </p:sp>
    </p:spTree>
    <p:extLst>
      <p:ext uri="{BB962C8B-B14F-4D97-AF65-F5344CB8AC3E}">
        <p14:creationId xmlns:p14="http://schemas.microsoft.com/office/powerpoint/2010/main" val="357227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heckerboard(across)">
                                      <p:cBhvr>
                                        <p:cTn id="10" dur="500"/>
                                        <p:tgtEl>
                                          <p:spTgt spid="20"/>
                                        </p:tgtEl>
                                      </p:cBhvr>
                                    </p:animEffect>
                                  </p:childTnLst>
                                </p:cTn>
                              </p:par>
                              <p:par>
                                <p:cTn id="11" presetID="5"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heckerboard(across)">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P spid="8" grpId="0"/>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9158C7-57DD-4663-1D9A-87236FB13FDF}"/>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rgbClr val="0070C0"/>
                </a:solidFill>
                <a:effectLst/>
                <a:uLnTx/>
                <a:uFillTx/>
                <a:latin typeface="Calibri Light" panose="020F0302020204030204"/>
                <a:ea typeface="+mj-ea"/>
                <a:cs typeface="+mj-cs"/>
              </a:rPr>
              <a:t>FCM</a:t>
            </a:r>
            <a:r>
              <a:rPr kumimoji="0" lang="en-US" sz="4400" b="0" i="1" u="none" strike="noStrike" kern="1200" cap="none" spc="0" normalizeH="0" baseline="0" noProof="0" dirty="0">
                <a:ln>
                  <a:noFill/>
                </a:ln>
                <a:solidFill>
                  <a:srgbClr val="0070C0"/>
                </a:solidFill>
                <a:effectLst/>
                <a:uLnTx/>
                <a:uFillTx/>
                <a:latin typeface="Calibri Light" panose="020F0302020204030204"/>
                <a:ea typeface="+mj-ea"/>
                <a:cs typeface="+mj-cs"/>
              </a:rPr>
              <a:t> Data Plane – Data Structure</a:t>
            </a:r>
          </a:p>
        </p:txBody>
      </p:sp>
      <p:sp>
        <p:nvSpPr>
          <p:cNvPr id="22" name="Rectangle 21">
            <a:extLst>
              <a:ext uri="{FF2B5EF4-FFF2-40B4-BE49-F238E27FC236}">
                <a16:creationId xmlns:a16="http://schemas.microsoft.com/office/drawing/2014/main" id="{BA3DB4BB-2C0A-7740-954F-E175B55BE960}"/>
              </a:ext>
            </a:extLst>
          </p:cNvPr>
          <p:cNvSpPr/>
          <p:nvPr/>
        </p:nvSpPr>
        <p:spPr>
          <a:xfrm>
            <a:off x="1759632" y="2712923"/>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D237122A-4A90-9A18-22BF-5BC693943700}"/>
              </a:ext>
            </a:extLst>
          </p:cNvPr>
          <p:cNvSpPr/>
          <p:nvPr/>
        </p:nvSpPr>
        <p:spPr>
          <a:xfrm>
            <a:off x="1759632" y="3483542"/>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Rectangle 23">
            <a:extLst>
              <a:ext uri="{FF2B5EF4-FFF2-40B4-BE49-F238E27FC236}">
                <a16:creationId xmlns:a16="http://schemas.microsoft.com/office/drawing/2014/main" id="{FC6DCE69-21BB-E4D6-FEC7-AE2D1543A15C}"/>
              </a:ext>
            </a:extLst>
          </p:cNvPr>
          <p:cNvSpPr/>
          <p:nvPr/>
        </p:nvSpPr>
        <p:spPr>
          <a:xfrm>
            <a:off x="1759632" y="4250309"/>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25" name="Rectangle 24">
            <a:extLst>
              <a:ext uri="{FF2B5EF4-FFF2-40B4-BE49-F238E27FC236}">
                <a16:creationId xmlns:a16="http://schemas.microsoft.com/office/drawing/2014/main" id="{41F8AAD1-5CC4-68F2-8F13-40090FFD8B6A}"/>
              </a:ext>
            </a:extLst>
          </p:cNvPr>
          <p:cNvSpPr/>
          <p:nvPr/>
        </p:nvSpPr>
        <p:spPr>
          <a:xfrm>
            <a:off x="1759632" y="498235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427065D3-CFCC-47BC-17A4-D001C6B6D59A}"/>
              </a:ext>
            </a:extLst>
          </p:cNvPr>
          <p:cNvSpPr/>
          <p:nvPr/>
        </p:nvSpPr>
        <p:spPr>
          <a:xfrm>
            <a:off x="3408918" y="2979015"/>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CBEE7B72-ACDF-B243-1CFB-8FBB8D8A402B}"/>
              </a:ext>
            </a:extLst>
          </p:cNvPr>
          <p:cNvSpPr/>
          <p:nvPr/>
        </p:nvSpPr>
        <p:spPr>
          <a:xfrm>
            <a:off x="3408918" y="451640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14851ADA-8A08-F959-94A9-337FD89295F7}"/>
              </a:ext>
            </a:extLst>
          </p:cNvPr>
          <p:cNvSpPr/>
          <p:nvPr/>
        </p:nvSpPr>
        <p:spPr>
          <a:xfrm>
            <a:off x="4880386" y="3658236"/>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9" name="Straight Arrow Connector 28">
            <a:extLst>
              <a:ext uri="{FF2B5EF4-FFF2-40B4-BE49-F238E27FC236}">
                <a16:creationId xmlns:a16="http://schemas.microsoft.com/office/drawing/2014/main" id="{83B0EA7A-A41C-1119-8112-DA57D4D3962B}"/>
              </a:ext>
            </a:extLst>
          </p:cNvPr>
          <p:cNvCxnSpPr>
            <a:stCxn id="22" idx="3"/>
            <a:endCxn id="26" idx="1"/>
          </p:cNvCxnSpPr>
          <p:nvPr/>
        </p:nvCxnSpPr>
        <p:spPr>
          <a:xfrm>
            <a:off x="2257159" y="2979015"/>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4EEF43-FB97-859F-1CF8-0A0790D10A42}"/>
              </a:ext>
            </a:extLst>
          </p:cNvPr>
          <p:cNvCxnSpPr>
            <a:cxnSpLocks/>
            <a:stCxn id="23" idx="3"/>
            <a:endCxn id="26" idx="1"/>
          </p:cNvCxnSpPr>
          <p:nvPr/>
        </p:nvCxnSpPr>
        <p:spPr>
          <a:xfrm flipV="1">
            <a:off x="2257159" y="3245107"/>
            <a:ext cx="1151759" cy="5045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1C883F7-1C34-97EF-E0B2-1EC6AA10C424}"/>
              </a:ext>
            </a:extLst>
          </p:cNvPr>
          <p:cNvCxnSpPr>
            <a:cxnSpLocks/>
            <a:stCxn id="24" idx="3"/>
            <a:endCxn id="27" idx="1"/>
          </p:cNvCxnSpPr>
          <p:nvPr/>
        </p:nvCxnSpPr>
        <p:spPr>
          <a:xfrm>
            <a:off x="2257159" y="4516401"/>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EF45783-7D13-4A3D-A815-46BD03503025}"/>
              </a:ext>
            </a:extLst>
          </p:cNvPr>
          <p:cNvCxnSpPr>
            <a:cxnSpLocks/>
            <a:stCxn id="25" idx="3"/>
            <a:endCxn id="27" idx="1"/>
          </p:cNvCxnSpPr>
          <p:nvPr/>
        </p:nvCxnSpPr>
        <p:spPr>
          <a:xfrm flipV="1">
            <a:off x="2257159" y="4782492"/>
            <a:ext cx="1151759" cy="465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A4A2C44-EDF5-899F-7B9F-1088AA4EC812}"/>
              </a:ext>
            </a:extLst>
          </p:cNvPr>
          <p:cNvCxnSpPr>
            <a:cxnSpLocks/>
            <a:stCxn id="27" idx="3"/>
            <a:endCxn id="28" idx="1"/>
          </p:cNvCxnSpPr>
          <p:nvPr/>
        </p:nvCxnSpPr>
        <p:spPr>
          <a:xfrm flipV="1">
            <a:off x="3906444" y="3924328"/>
            <a:ext cx="973942" cy="858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0A704F8-F587-949D-1040-D1228280F624}"/>
              </a:ext>
            </a:extLst>
          </p:cNvPr>
          <p:cNvCxnSpPr>
            <a:cxnSpLocks/>
            <a:stCxn id="26" idx="3"/>
            <a:endCxn id="28" idx="1"/>
          </p:cNvCxnSpPr>
          <p:nvPr/>
        </p:nvCxnSpPr>
        <p:spPr>
          <a:xfrm>
            <a:off x="3906444" y="3245107"/>
            <a:ext cx="973942" cy="6792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7ECD666B-995C-C8A7-C10C-336D36A4C531}"/>
              </a:ext>
            </a:extLst>
          </p:cNvPr>
          <p:cNvSpPr/>
          <p:nvPr/>
        </p:nvSpPr>
        <p:spPr>
          <a:xfrm>
            <a:off x="1398406" y="1591655"/>
            <a:ext cx="5454103"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Example - Insertion</a:t>
            </a:r>
            <a:endParaRPr kumimoji="0" lang="en-KR" sz="2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834776B-E203-B4E7-0AA3-CC0CC1432516}"/>
              </a:ext>
            </a:extLst>
          </p:cNvPr>
          <p:cNvSpPr txBox="1"/>
          <p:nvPr/>
        </p:nvSpPr>
        <p:spPr>
          <a:xfrm>
            <a:off x="1696667" y="2759283"/>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18" name="Rectangle 17">
            <a:extLst>
              <a:ext uri="{FF2B5EF4-FFF2-40B4-BE49-F238E27FC236}">
                <a16:creationId xmlns:a16="http://schemas.microsoft.com/office/drawing/2014/main" id="{3E178E2D-F215-007F-FB0A-3B5A4859F73F}"/>
              </a:ext>
            </a:extLst>
          </p:cNvPr>
          <p:cNvSpPr/>
          <p:nvPr/>
        </p:nvSpPr>
        <p:spPr>
          <a:xfrm>
            <a:off x="359109" y="3902528"/>
            <a:ext cx="497526" cy="532184"/>
          </a:xfrm>
          <a:prstGeom prst="rect">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f3</a:t>
            </a:r>
          </a:p>
        </p:txBody>
      </p:sp>
      <p:sp>
        <p:nvSpPr>
          <p:cNvPr id="20" name="TextBox 19">
            <a:extLst>
              <a:ext uri="{FF2B5EF4-FFF2-40B4-BE49-F238E27FC236}">
                <a16:creationId xmlns:a16="http://schemas.microsoft.com/office/drawing/2014/main" id="{29AF9E78-930E-CC02-B718-ADC1CE020316}"/>
              </a:ext>
            </a:extLst>
          </p:cNvPr>
          <p:cNvSpPr txBox="1"/>
          <p:nvPr/>
        </p:nvSpPr>
        <p:spPr>
          <a:xfrm>
            <a:off x="847191" y="4782492"/>
            <a:ext cx="6286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0" u="none" strike="noStrike" kern="1200" cap="none" spc="0" normalizeH="0" baseline="0" noProof="0" dirty="0">
                <a:ln>
                  <a:noFill/>
                </a:ln>
                <a:solidFill>
                  <a:prstClr val="black"/>
                </a:solidFill>
                <a:effectLst/>
                <a:uLnTx/>
                <a:uFillTx/>
                <a:latin typeface="Calibri" panose="020F0502020204030204"/>
                <a:ea typeface="+mn-ea"/>
                <a:cs typeface="+mn-cs"/>
              </a:rPr>
              <a:t>hash</a:t>
            </a:r>
          </a:p>
        </p:txBody>
      </p:sp>
      <p:sp>
        <p:nvSpPr>
          <p:cNvPr id="2" name="TextBox 1">
            <a:extLst>
              <a:ext uri="{FF2B5EF4-FFF2-40B4-BE49-F238E27FC236}">
                <a16:creationId xmlns:a16="http://schemas.microsoft.com/office/drawing/2014/main" id="{D749A70C-664C-DBA2-E2E5-F1E9D8797227}"/>
              </a:ext>
            </a:extLst>
          </p:cNvPr>
          <p:cNvSpPr txBox="1"/>
          <p:nvPr/>
        </p:nvSpPr>
        <p:spPr>
          <a:xfrm>
            <a:off x="1662545" y="2243655"/>
            <a:ext cx="7857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1" i="1" u="none" strike="noStrike" kern="1200" cap="none" spc="0" normalizeH="0" baseline="0" noProof="0" dirty="0">
                <a:ln>
                  <a:noFill/>
                </a:ln>
                <a:solidFill>
                  <a:srgbClr val="C00000"/>
                </a:solidFill>
                <a:effectLst/>
                <a:uLnTx/>
                <a:uFillTx/>
                <a:latin typeface="Calibri" panose="020F0502020204030204"/>
                <a:ea typeface="+mn-ea"/>
                <a:cs typeface="+mn-cs"/>
              </a:rPr>
              <a:t>FULL</a:t>
            </a:r>
          </a:p>
        </p:txBody>
      </p:sp>
      <p:cxnSp>
        <p:nvCxnSpPr>
          <p:cNvPr id="4" name="Straight Arrow Connector 3">
            <a:extLst>
              <a:ext uri="{FF2B5EF4-FFF2-40B4-BE49-F238E27FC236}">
                <a16:creationId xmlns:a16="http://schemas.microsoft.com/office/drawing/2014/main" id="{125E122F-15F7-D8FA-27F7-7AB2559FBBE7}"/>
              </a:ext>
            </a:extLst>
          </p:cNvPr>
          <p:cNvCxnSpPr>
            <a:cxnSpLocks/>
            <a:stCxn id="22" idx="3"/>
            <a:endCxn id="26" idx="1"/>
          </p:cNvCxnSpPr>
          <p:nvPr/>
        </p:nvCxnSpPr>
        <p:spPr>
          <a:xfrm>
            <a:off x="2257158" y="2979015"/>
            <a:ext cx="1151760" cy="26609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41A9358-A97F-5F93-00A1-1F8D6462F11D}"/>
              </a:ext>
            </a:extLst>
          </p:cNvPr>
          <p:cNvSpPr txBox="1"/>
          <p:nvPr/>
        </p:nvSpPr>
        <p:spPr>
          <a:xfrm rot="592086">
            <a:off x="2368402" y="2706525"/>
            <a:ext cx="10124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1" u="none" strike="noStrike" kern="1200" cap="none" spc="0" normalizeH="0" baseline="0" noProof="0" dirty="0">
                <a:ln>
                  <a:noFill/>
                </a:ln>
                <a:solidFill>
                  <a:srgbClr val="C00000"/>
                </a:solidFill>
                <a:effectLst/>
                <a:uLnTx/>
                <a:uFillTx/>
                <a:latin typeface="Calibri" panose="020F0502020204030204"/>
                <a:ea typeface="+mn-ea"/>
                <a:cs typeface="+mn-cs"/>
              </a:rPr>
              <a:t>overflow</a:t>
            </a:r>
          </a:p>
        </p:txBody>
      </p:sp>
      <p:sp>
        <p:nvSpPr>
          <p:cNvPr id="5" name="TextBox 4">
            <a:extLst>
              <a:ext uri="{FF2B5EF4-FFF2-40B4-BE49-F238E27FC236}">
                <a16:creationId xmlns:a16="http://schemas.microsoft.com/office/drawing/2014/main" id="{8BA211E8-A0FC-0353-3B55-A1FCA8DBA13B}"/>
              </a:ext>
            </a:extLst>
          </p:cNvPr>
          <p:cNvSpPr txBox="1"/>
          <p:nvPr/>
        </p:nvSpPr>
        <p:spPr>
          <a:xfrm>
            <a:off x="3342054" y="3014510"/>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cxnSp>
        <p:nvCxnSpPr>
          <p:cNvPr id="6" name="Straight Arrow Connector 5">
            <a:extLst>
              <a:ext uri="{FF2B5EF4-FFF2-40B4-BE49-F238E27FC236}">
                <a16:creationId xmlns:a16="http://schemas.microsoft.com/office/drawing/2014/main" id="{6C342C7B-B668-21CA-CD65-6837619BBB20}"/>
              </a:ext>
            </a:extLst>
          </p:cNvPr>
          <p:cNvCxnSpPr>
            <a:cxnSpLocks/>
          </p:cNvCxnSpPr>
          <p:nvPr/>
        </p:nvCxnSpPr>
        <p:spPr>
          <a:xfrm>
            <a:off x="948390" y="4168620"/>
            <a:ext cx="702929" cy="97784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2CF5AE9-2575-EC5E-74F3-657B428CCC9C}"/>
              </a:ext>
            </a:extLst>
          </p:cNvPr>
          <p:cNvSpPr txBox="1"/>
          <p:nvPr/>
        </p:nvSpPr>
        <p:spPr>
          <a:xfrm>
            <a:off x="1669256" y="3527975"/>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8" name="Rectangle 7">
            <a:extLst>
              <a:ext uri="{FF2B5EF4-FFF2-40B4-BE49-F238E27FC236}">
                <a16:creationId xmlns:a16="http://schemas.microsoft.com/office/drawing/2014/main" id="{6853345B-456F-DFEF-9660-900DD1B1D5C3}"/>
              </a:ext>
            </a:extLst>
          </p:cNvPr>
          <p:cNvSpPr/>
          <p:nvPr/>
        </p:nvSpPr>
        <p:spPr>
          <a:xfrm>
            <a:off x="396708" y="3810326"/>
            <a:ext cx="497526" cy="532184"/>
          </a:xfrm>
          <a:prstGeom prst="rect">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f3</a:t>
            </a:r>
          </a:p>
        </p:txBody>
      </p:sp>
      <p:sp>
        <p:nvSpPr>
          <p:cNvPr id="10" name="Rectangle 9">
            <a:extLst>
              <a:ext uri="{FF2B5EF4-FFF2-40B4-BE49-F238E27FC236}">
                <a16:creationId xmlns:a16="http://schemas.microsoft.com/office/drawing/2014/main" id="{342C5F6D-9070-3542-17DB-1BABE4872AB9}"/>
              </a:ext>
            </a:extLst>
          </p:cNvPr>
          <p:cNvSpPr/>
          <p:nvPr/>
        </p:nvSpPr>
        <p:spPr>
          <a:xfrm>
            <a:off x="450864" y="3718124"/>
            <a:ext cx="497526" cy="532184"/>
          </a:xfrm>
          <a:prstGeom prst="rect">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f3</a:t>
            </a:r>
          </a:p>
        </p:txBody>
      </p:sp>
      <p:sp>
        <p:nvSpPr>
          <p:cNvPr id="12" name="Rectangle 11">
            <a:extLst>
              <a:ext uri="{FF2B5EF4-FFF2-40B4-BE49-F238E27FC236}">
                <a16:creationId xmlns:a16="http://schemas.microsoft.com/office/drawing/2014/main" id="{35142FBB-3801-B8D5-1FB3-3D285C75E086}"/>
              </a:ext>
            </a:extLst>
          </p:cNvPr>
          <p:cNvSpPr/>
          <p:nvPr/>
        </p:nvSpPr>
        <p:spPr>
          <a:xfrm>
            <a:off x="515967" y="3636436"/>
            <a:ext cx="497526" cy="532184"/>
          </a:xfrm>
          <a:prstGeom prst="rect">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f4</a:t>
            </a:r>
          </a:p>
        </p:txBody>
      </p:sp>
      <p:sp>
        <p:nvSpPr>
          <p:cNvPr id="13" name="TextBox 12">
            <a:extLst>
              <a:ext uri="{FF2B5EF4-FFF2-40B4-BE49-F238E27FC236}">
                <a16:creationId xmlns:a16="http://schemas.microsoft.com/office/drawing/2014/main" id="{07ECBAC1-0A9C-3FAC-36D9-C34E40046745}"/>
              </a:ext>
            </a:extLst>
          </p:cNvPr>
          <p:cNvSpPr txBox="1"/>
          <p:nvPr/>
        </p:nvSpPr>
        <p:spPr>
          <a:xfrm>
            <a:off x="1696666" y="5048585"/>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14" name="TextBox 13">
            <a:extLst>
              <a:ext uri="{FF2B5EF4-FFF2-40B4-BE49-F238E27FC236}">
                <a16:creationId xmlns:a16="http://schemas.microsoft.com/office/drawing/2014/main" id="{AC323529-AAB4-F450-A867-B6F336D5A462}"/>
              </a:ext>
            </a:extLst>
          </p:cNvPr>
          <p:cNvSpPr txBox="1"/>
          <p:nvPr/>
        </p:nvSpPr>
        <p:spPr>
          <a:xfrm>
            <a:off x="3333787" y="4551660"/>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p>
        </p:txBody>
      </p:sp>
      <p:sp>
        <p:nvSpPr>
          <p:cNvPr id="15" name="TextBox 14">
            <a:extLst>
              <a:ext uri="{FF2B5EF4-FFF2-40B4-BE49-F238E27FC236}">
                <a16:creationId xmlns:a16="http://schemas.microsoft.com/office/drawing/2014/main" id="{22351BBB-E92F-1379-D76F-CEE64E2C1176}"/>
              </a:ext>
            </a:extLst>
          </p:cNvPr>
          <p:cNvSpPr txBox="1"/>
          <p:nvPr/>
        </p:nvSpPr>
        <p:spPr>
          <a:xfrm>
            <a:off x="4817421" y="3693261"/>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cxnSp>
        <p:nvCxnSpPr>
          <p:cNvPr id="17" name="Straight Arrow Connector 16">
            <a:extLst>
              <a:ext uri="{FF2B5EF4-FFF2-40B4-BE49-F238E27FC236}">
                <a16:creationId xmlns:a16="http://schemas.microsoft.com/office/drawing/2014/main" id="{2A33116D-11FF-303C-727D-143F8CFE6023}"/>
              </a:ext>
            </a:extLst>
          </p:cNvPr>
          <p:cNvCxnSpPr>
            <a:cxnSpLocks/>
            <a:endCxn id="14" idx="1"/>
          </p:cNvCxnSpPr>
          <p:nvPr/>
        </p:nvCxnSpPr>
        <p:spPr>
          <a:xfrm flipV="1">
            <a:off x="2278556" y="4782493"/>
            <a:ext cx="1055231" cy="48307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B24F666-396C-36DF-4C31-F48238AAE093}"/>
              </a:ext>
            </a:extLst>
          </p:cNvPr>
          <p:cNvSpPr txBox="1"/>
          <p:nvPr/>
        </p:nvSpPr>
        <p:spPr>
          <a:xfrm rot="20243191">
            <a:off x="2395886" y="5054935"/>
            <a:ext cx="10124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1" u="none" strike="noStrike" kern="1200" cap="none" spc="0" normalizeH="0" baseline="0" noProof="0" dirty="0">
                <a:ln>
                  <a:noFill/>
                </a:ln>
                <a:solidFill>
                  <a:srgbClr val="C00000"/>
                </a:solidFill>
                <a:effectLst/>
                <a:uLnTx/>
                <a:uFillTx/>
                <a:latin typeface="Calibri" panose="020F0502020204030204"/>
                <a:ea typeface="+mn-ea"/>
                <a:cs typeface="+mn-cs"/>
              </a:rPr>
              <a:t>overflow</a:t>
            </a:r>
          </a:p>
        </p:txBody>
      </p:sp>
      <p:sp>
        <p:nvSpPr>
          <p:cNvPr id="21" name="TextBox 20">
            <a:extLst>
              <a:ext uri="{FF2B5EF4-FFF2-40B4-BE49-F238E27FC236}">
                <a16:creationId xmlns:a16="http://schemas.microsoft.com/office/drawing/2014/main" id="{526CB38D-C919-87D8-2B61-46E85B58EAEF}"/>
              </a:ext>
            </a:extLst>
          </p:cNvPr>
          <p:cNvSpPr txBox="1"/>
          <p:nvPr/>
        </p:nvSpPr>
        <p:spPr>
          <a:xfrm>
            <a:off x="1615496" y="5442388"/>
            <a:ext cx="7857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1" i="1" u="none" strike="noStrike" kern="1200" cap="none" spc="0" normalizeH="0" baseline="0" noProof="0" dirty="0">
                <a:ln>
                  <a:noFill/>
                </a:ln>
                <a:solidFill>
                  <a:srgbClr val="C00000"/>
                </a:solidFill>
                <a:effectLst/>
                <a:uLnTx/>
                <a:uFillTx/>
                <a:latin typeface="Calibri" panose="020F0502020204030204"/>
                <a:ea typeface="+mn-ea"/>
                <a:cs typeface="+mn-cs"/>
              </a:rPr>
              <a:t>FULL</a:t>
            </a:r>
          </a:p>
        </p:txBody>
      </p:sp>
      <p:sp>
        <p:nvSpPr>
          <p:cNvPr id="35" name="TextBox 34">
            <a:extLst>
              <a:ext uri="{FF2B5EF4-FFF2-40B4-BE49-F238E27FC236}">
                <a16:creationId xmlns:a16="http://schemas.microsoft.com/office/drawing/2014/main" id="{0CA08B5A-F346-1ED2-2565-DB5A8ED914D9}"/>
              </a:ext>
            </a:extLst>
          </p:cNvPr>
          <p:cNvSpPr txBox="1"/>
          <p:nvPr/>
        </p:nvSpPr>
        <p:spPr>
          <a:xfrm>
            <a:off x="3264785" y="5013325"/>
            <a:ext cx="7857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1" i="1" u="none" strike="noStrike" kern="1200" cap="none" spc="0" normalizeH="0" baseline="0" noProof="0" dirty="0">
                <a:ln>
                  <a:noFill/>
                </a:ln>
                <a:solidFill>
                  <a:srgbClr val="C00000"/>
                </a:solidFill>
                <a:effectLst/>
                <a:uLnTx/>
                <a:uFillTx/>
                <a:latin typeface="Calibri" panose="020F0502020204030204"/>
                <a:ea typeface="+mn-ea"/>
                <a:cs typeface="+mn-cs"/>
              </a:rPr>
              <a:t>FULL</a:t>
            </a:r>
          </a:p>
        </p:txBody>
      </p:sp>
      <p:cxnSp>
        <p:nvCxnSpPr>
          <p:cNvPr id="38" name="Straight Arrow Connector 37">
            <a:extLst>
              <a:ext uri="{FF2B5EF4-FFF2-40B4-BE49-F238E27FC236}">
                <a16:creationId xmlns:a16="http://schemas.microsoft.com/office/drawing/2014/main" id="{01BC19E7-3100-4A59-93CB-66BEDDE1258F}"/>
              </a:ext>
            </a:extLst>
          </p:cNvPr>
          <p:cNvCxnSpPr>
            <a:cxnSpLocks/>
          </p:cNvCxnSpPr>
          <p:nvPr/>
        </p:nvCxnSpPr>
        <p:spPr>
          <a:xfrm flipV="1">
            <a:off x="3886726" y="3920365"/>
            <a:ext cx="1026650" cy="93169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5A8DF9DE-96C8-A656-B002-405DFE06917D}"/>
              </a:ext>
            </a:extLst>
          </p:cNvPr>
          <p:cNvSpPr txBox="1"/>
          <p:nvPr/>
        </p:nvSpPr>
        <p:spPr>
          <a:xfrm rot="19241947">
            <a:off x="3997543" y="4349837"/>
            <a:ext cx="10124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1" u="none" strike="noStrike" kern="1200" cap="none" spc="0" normalizeH="0" baseline="0" noProof="0" dirty="0">
                <a:ln>
                  <a:noFill/>
                </a:ln>
                <a:solidFill>
                  <a:srgbClr val="C00000"/>
                </a:solidFill>
                <a:effectLst/>
                <a:uLnTx/>
                <a:uFillTx/>
                <a:latin typeface="Calibri" panose="020F0502020204030204"/>
                <a:ea typeface="+mn-ea"/>
                <a:cs typeface="+mn-cs"/>
              </a:rPr>
              <a:t>overflow</a:t>
            </a:r>
          </a:p>
        </p:txBody>
      </p:sp>
    </p:spTree>
    <p:extLst>
      <p:ext uri="{BB962C8B-B14F-4D97-AF65-F5344CB8AC3E}">
        <p14:creationId xmlns:p14="http://schemas.microsoft.com/office/powerpoint/2010/main" val="171305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heckerboard(across)">
                                      <p:cBhvr>
                                        <p:cTn id="10" dur="500"/>
                                        <p:tgtEl>
                                          <p:spTgt spid="20"/>
                                        </p:tgtEl>
                                      </p:cBhvr>
                                    </p:animEffect>
                                  </p:childTnLst>
                                </p:cTn>
                              </p:par>
                              <p:par>
                                <p:cTn id="11" presetID="5"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heckerboard(across)">
                                      <p:cBhvr>
                                        <p:cTn id="19" dur="500"/>
                                        <p:tgtEl>
                                          <p:spTgt spid="10"/>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heckerboard(across)">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heckerboard(across)">
                                      <p:cBhvr>
                                        <p:cTn id="27" dur="500"/>
                                        <p:tgtEl>
                                          <p:spTgt spid="13"/>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checkerboard(across)">
                                      <p:cBhvr>
                                        <p:cTn id="30" dur="500"/>
                                        <p:tgtEl>
                                          <p:spTgt spid="21"/>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checkerboard(across)">
                                      <p:cBhvr>
                                        <p:cTn id="33" dur="500"/>
                                        <p:tgtEl>
                                          <p:spTgt spid="19"/>
                                        </p:tgtEl>
                                      </p:cBhvr>
                                    </p:animEffect>
                                  </p:childTnLst>
                                </p:cTn>
                              </p:par>
                              <p:par>
                                <p:cTn id="34" presetID="5" presetClass="entr" presetSubtype="1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checkerboard(across)">
                                      <p:cBhvr>
                                        <p:cTn id="36" dur="500"/>
                                        <p:tgtEl>
                                          <p:spTgt spid="17"/>
                                        </p:tgtEl>
                                      </p:cBhvr>
                                    </p:animEffect>
                                  </p:childTnLst>
                                </p:cTn>
                              </p:par>
                            </p:childTnLst>
                          </p:cTn>
                        </p:par>
                        <p:par>
                          <p:cTn id="37" fill="hold">
                            <p:stCondLst>
                              <p:cond delay="500"/>
                            </p:stCondLst>
                            <p:childTnLst>
                              <p:par>
                                <p:cTn id="38" presetID="5" presetClass="entr" presetSubtype="10" fill="hold" nodeType="after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checkerboard(across)">
                                      <p:cBhvr>
                                        <p:cTn id="40" dur="500"/>
                                        <p:tgtEl>
                                          <p:spTgt spid="38"/>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checkerboard(across)">
                                      <p:cBhvr>
                                        <p:cTn id="43" dur="500"/>
                                        <p:tgtEl>
                                          <p:spTgt spid="14"/>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checkerboard(across)">
                                      <p:cBhvr>
                                        <p:cTn id="46" dur="500"/>
                                        <p:tgtEl>
                                          <p:spTgt spid="39"/>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checkerboard(across)">
                                      <p:cBhvr>
                                        <p:cTn id="49" dur="500"/>
                                        <p:tgtEl>
                                          <p:spTgt spid="35"/>
                                        </p:tgtEl>
                                      </p:cBhvr>
                                    </p:animEffect>
                                  </p:childTnLst>
                                </p:cTn>
                              </p:par>
                            </p:childTnLst>
                          </p:cTn>
                        </p:par>
                        <p:par>
                          <p:cTn id="50" fill="hold">
                            <p:stCondLst>
                              <p:cond delay="1000"/>
                            </p:stCondLst>
                            <p:childTnLst>
                              <p:par>
                                <p:cTn id="51" presetID="5" presetClass="entr" presetSubtype="10" fill="hold" grpId="0"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checkerboard(across)">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P spid="8" grpId="0" animBg="1"/>
      <p:bldP spid="10" grpId="0" animBg="1"/>
      <p:bldP spid="12" grpId="0" animBg="1"/>
      <p:bldP spid="13" grpId="0"/>
      <p:bldP spid="14" grpId="0"/>
      <p:bldP spid="15" grpId="0"/>
      <p:bldP spid="19" grpId="0"/>
      <p:bldP spid="21" grpId="0"/>
      <p:bldP spid="35" grpId="0"/>
      <p:bldP spid="3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9158C7-57DD-4663-1D9A-87236FB13FDF}"/>
              </a:ext>
            </a:extLst>
          </p:cNvPr>
          <p:cNvSpPr txBox="1">
            <a:spLocks/>
          </p:cNvSpPr>
          <p:nvPr/>
        </p:nvSpPr>
        <p:spPr>
          <a:xfrm>
            <a:off x="838199" y="0"/>
            <a:ext cx="1109133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rgbClr val="0070C0"/>
                </a:solidFill>
                <a:effectLst/>
                <a:uLnTx/>
                <a:uFillTx/>
                <a:latin typeface="Calibri Light" panose="020F0302020204030204"/>
                <a:ea typeface="+mj-ea"/>
                <a:cs typeface="+mj-cs"/>
              </a:rPr>
              <a:t>FCM</a:t>
            </a:r>
            <a:r>
              <a:rPr kumimoji="0" lang="en-US" sz="4400" b="0" i="1" u="none" strike="noStrike" kern="1200" cap="none" spc="0" normalizeH="0" baseline="0" noProof="0" dirty="0">
                <a:ln>
                  <a:noFill/>
                </a:ln>
                <a:solidFill>
                  <a:srgbClr val="0070C0"/>
                </a:solidFill>
                <a:effectLst/>
                <a:uLnTx/>
                <a:uFillTx/>
                <a:latin typeface="Calibri Light" panose="020F0302020204030204"/>
                <a:ea typeface="+mj-ea"/>
                <a:cs typeface="+mj-cs"/>
              </a:rPr>
              <a:t> Data Plane – Data Structure</a:t>
            </a:r>
          </a:p>
        </p:txBody>
      </p:sp>
      <p:sp>
        <p:nvSpPr>
          <p:cNvPr id="22" name="Rectangle 21">
            <a:extLst>
              <a:ext uri="{FF2B5EF4-FFF2-40B4-BE49-F238E27FC236}">
                <a16:creationId xmlns:a16="http://schemas.microsoft.com/office/drawing/2014/main" id="{BA3DB4BB-2C0A-7740-954F-E175B55BE960}"/>
              </a:ext>
            </a:extLst>
          </p:cNvPr>
          <p:cNvSpPr/>
          <p:nvPr/>
        </p:nvSpPr>
        <p:spPr>
          <a:xfrm>
            <a:off x="1759632" y="2712923"/>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D237122A-4A90-9A18-22BF-5BC693943700}"/>
              </a:ext>
            </a:extLst>
          </p:cNvPr>
          <p:cNvSpPr/>
          <p:nvPr/>
        </p:nvSpPr>
        <p:spPr>
          <a:xfrm>
            <a:off x="1759632" y="3483542"/>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Rectangle 23">
            <a:extLst>
              <a:ext uri="{FF2B5EF4-FFF2-40B4-BE49-F238E27FC236}">
                <a16:creationId xmlns:a16="http://schemas.microsoft.com/office/drawing/2014/main" id="{FC6DCE69-21BB-E4D6-FEC7-AE2D1543A15C}"/>
              </a:ext>
            </a:extLst>
          </p:cNvPr>
          <p:cNvSpPr/>
          <p:nvPr/>
        </p:nvSpPr>
        <p:spPr>
          <a:xfrm>
            <a:off x="1759632" y="4250309"/>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Rectangle 24">
            <a:extLst>
              <a:ext uri="{FF2B5EF4-FFF2-40B4-BE49-F238E27FC236}">
                <a16:creationId xmlns:a16="http://schemas.microsoft.com/office/drawing/2014/main" id="{41F8AAD1-5CC4-68F2-8F13-40090FFD8B6A}"/>
              </a:ext>
            </a:extLst>
          </p:cNvPr>
          <p:cNvSpPr/>
          <p:nvPr/>
        </p:nvSpPr>
        <p:spPr>
          <a:xfrm>
            <a:off x="1759632" y="498235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6" name="Rectangle 25">
            <a:extLst>
              <a:ext uri="{FF2B5EF4-FFF2-40B4-BE49-F238E27FC236}">
                <a16:creationId xmlns:a16="http://schemas.microsoft.com/office/drawing/2014/main" id="{427065D3-CFCC-47BC-17A4-D001C6B6D59A}"/>
              </a:ext>
            </a:extLst>
          </p:cNvPr>
          <p:cNvSpPr/>
          <p:nvPr/>
        </p:nvSpPr>
        <p:spPr>
          <a:xfrm>
            <a:off x="3408918" y="2979015"/>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CBEE7B72-ACDF-B243-1CFB-8FBB8D8A402B}"/>
              </a:ext>
            </a:extLst>
          </p:cNvPr>
          <p:cNvSpPr/>
          <p:nvPr/>
        </p:nvSpPr>
        <p:spPr>
          <a:xfrm>
            <a:off x="3408918" y="4516401"/>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14851ADA-8A08-F959-94A9-337FD89295F7}"/>
              </a:ext>
            </a:extLst>
          </p:cNvPr>
          <p:cNvSpPr/>
          <p:nvPr/>
        </p:nvSpPr>
        <p:spPr>
          <a:xfrm>
            <a:off x="4880386" y="3658236"/>
            <a:ext cx="497526" cy="53218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9" name="Straight Arrow Connector 28">
            <a:extLst>
              <a:ext uri="{FF2B5EF4-FFF2-40B4-BE49-F238E27FC236}">
                <a16:creationId xmlns:a16="http://schemas.microsoft.com/office/drawing/2014/main" id="{83B0EA7A-A41C-1119-8112-DA57D4D3962B}"/>
              </a:ext>
            </a:extLst>
          </p:cNvPr>
          <p:cNvCxnSpPr>
            <a:stCxn id="22" idx="3"/>
            <a:endCxn id="26" idx="1"/>
          </p:cNvCxnSpPr>
          <p:nvPr/>
        </p:nvCxnSpPr>
        <p:spPr>
          <a:xfrm>
            <a:off x="2257159" y="2979015"/>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4EEF43-FB97-859F-1CF8-0A0790D10A42}"/>
              </a:ext>
            </a:extLst>
          </p:cNvPr>
          <p:cNvCxnSpPr>
            <a:cxnSpLocks/>
            <a:stCxn id="23" idx="3"/>
            <a:endCxn id="26" idx="1"/>
          </p:cNvCxnSpPr>
          <p:nvPr/>
        </p:nvCxnSpPr>
        <p:spPr>
          <a:xfrm flipV="1">
            <a:off x="2257159" y="3245107"/>
            <a:ext cx="1151759" cy="5045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1C883F7-1C34-97EF-E0B2-1EC6AA10C424}"/>
              </a:ext>
            </a:extLst>
          </p:cNvPr>
          <p:cNvCxnSpPr>
            <a:cxnSpLocks/>
            <a:stCxn id="24" idx="3"/>
            <a:endCxn id="27" idx="1"/>
          </p:cNvCxnSpPr>
          <p:nvPr/>
        </p:nvCxnSpPr>
        <p:spPr>
          <a:xfrm>
            <a:off x="2257159" y="4516401"/>
            <a:ext cx="1151759" cy="2660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2EF45783-7D13-4A3D-A815-46BD03503025}"/>
              </a:ext>
            </a:extLst>
          </p:cNvPr>
          <p:cNvCxnSpPr>
            <a:cxnSpLocks/>
            <a:stCxn id="25" idx="3"/>
            <a:endCxn id="27" idx="1"/>
          </p:cNvCxnSpPr>
          <p:nvPr/>
        </p:nvCxnSpPr>
        <p:spPr>
          <a:xfrm flipV="1">
            <a:off x="2257159" y="4782492"/>
            <a:ext cx="1151759" cy="4659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A4A2C44-EDF5-899F-7B9F-1088AA4EC812}"/>
              </a:ext>
            </a:extLst>
          </p:cNvPr>
          <p:cNvCxnSpPr>
            <a:cxnSpLocks/>
            <a:stCxn id="27" idx="3"/>
            <a:endCxn id="28" idx="1"/>
          </p:cNvCxnSpPr>
          <p:nvPr/>
        </p:nvCxnSpPr>
        <p:spPr>
          <a:xfrm flipV="1">
            <a:off x="3906444" y="3924328"/>
            <a:ext cx="973942" cy="858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0A704F8-F587-949D-1040-D1228280F624}"/>
              </a:ext>
            </a:extLst>
          </p:cNvPr>
          <p:cNvCxnSpPr>
            <a:cxnSpLocks/>
            <a:stCxn id="26" idx="3"/>
            <a:endCxn id="28" idx="1"/>
          </p:cNvCxnSpPr>
          <p:nvPr/>
        </p:nvCxnSpPr>
        <p:spPr>
          <a:xfrm>
            <a:off x="3906444" y="3245107"/>
            <a:ext cx="973942" cy="6792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7ECD666B-995C-C8A7-C10C-336D36A4C531}"/>
              </a:ext>
            </a:extLst>
          </p:cNvPr>
          <p:cNvSpPr/>
          <p:nvPr/>
        </p:nvSpPr>
        <p:spPr>
          <a:xfrm>
            <a:off x="1398406" y="1591655"/>
            <a:ext cx="5454103"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Example - Count Query</a:t>
            </a:r>
            <a:endParaRPr kumimoji="0" lang="en-KR" sz="2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834776B-E203-B4E7-0AA3-CC0CC1432516}"/>
              </a:ext>
            </a:extLst>
          </p:cNvPr>
          <p:cNvSpPr txBox="1"/>
          <p:nvPr/>
        </p:nvSpPr>
        <p:spPr>
          <a:xfrm>
            <a:off x="1696667" y="2759283"/>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2" name="TextBox 1">
            <a:extLst>
              <a:ext uri="{FF2B5EF4-FFF2-40B4-BE49-F238E27FC236}">
                <a16:creationId xmlns:a16="http://schemas.microsoft.com/office/drawing/2014/main" id="{D749A70C-664C-DBA2-E2E5-F1E9D8797227}"/>
              </a:ext>
            </a:extLst>
          </p:cNvPr>
          <p:cNvSpPr txBox="1"/>
          <p:nvPr/>
        </p:nvSpPr>
        <p:spPr>
          <a:xfrm>
            <a:off x="1662545" y="2243655"/>
            <a:ext cx="7857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1" i="1" u="none" strike="noStrike" kern="1200" cap="none" spc="0" normalizeH="0" baseline="0" noProof="0" dirty="0">
                <a:ln>
                  <a:noFill/>
                </a:ln>
                <a:solidFill>
                  <a:srgbClr val="C00000"/>
                </a:solidFill>
                <a:effectLst/>
                <a:uLnTx/>
                <a:uFillTx/>
                <a:latin typeface="Calibri" panose="020F0502020204030204"/>
                <a:ea typeface="+mn-ea"/>
                <a:cs typeface="+mn-cs"/>
              </a:rPr>
              <a:t>FULL</a:t>
            </a:r>
          </a:p>
        </p:txBody>
      </p:sp>
      <p:cxnSp>
        <p:nvCxnSpPr>
          <p:cNvPr id="4" name="Straight Arrow Connector 3">
            <a:extLst>
              <a:ext uri="{FF2B5EF4-FFF2-40B4-BE49-F238E27FC236}">
                <a16:creationId xmlns:a16="http://schemas.microsoft.com/office/drawing/2014/main" id="{125E122F-15F7-D8FA-27F7-7AB2559FBBE7}"/>
              </a:ext>
            </a:extLst>
          </p:cNvPr>
          <p:cNvCxnSpPr>
            <a:cxnSpLocks/>
            <a:stCxn id="22" idx="3"/>
            <a:endCxn id="26" idx="1"/>
          </p:cNvCxnSpPr>
          <p:nvPr/>
        </p:nvCxnSpPr>
        <p:spPr>
          <a:xfrm>
            <a:off x="2257158" y="2979015"/>
            <a:ext cx="1151760" cy="26609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41A9358-A97F-5F93-00A1-1F8D6462F11D}"/>
              </a:ext>
            </a:extLst>
          </p:cNvPr>
          <p:cNvSpPr txBox="1"/>
          <p:nvPr/>
        </p:nvSpPr>
        <p:spPr>
          <a:xfrm rot="592086">
            <a:off x="2368402" y="2706525"/>
            <a:ext cx="10124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1" u="none" strike="noStrike" kern="1200" cap="none" spc="0" normalizeH="0" baseline="0" noProof="0" dirty="0">
                <a:ln>
                  <a:noFill/>
                </a:ln>
                <a:solidFill>
                  <a:srgbClr val="C00000"/>
                </a:solidFill>
                <a:effectLst/>
                <a:uLnTx/>
                <a:uFillTx/>
                <a:latin typeface="Calibri" panose="020F0502020204030204"/>
                <a:ea typeface="+mn-ea"/>
                <a:cs typeface="+mn-cs"/>
              </a:rPr>
              <a:t>overflow</a:t>
            </a:r>
          </a:p>
        </p:txBody>
      </p:sp>
      <p:sp>
        <p:nvSpPr>
          <p:cNvPr id="5" name="TextBox 4">
            <a:extLst>
              <a:ext uri="{FF2B5EF4-FFF2-40B4-BE49-F238E27FC236}">
                <a16:creationId xmlns:a16="http://schemas.microsoft.com/office/drawing/2014/main" id="{8BA211E8-A0FC-0353-3B55-A1FCA8DBA13B}"/>
              </a:ext>
            </a:extLst>
          </p:cNvPr>
          <p:cNvSpPr txBox="1"/>
          <p:nvPr/>
        </p:nvSpPr>
        <p:spPr>
          <a:xfrm>
            <a:off x="3342054" y="3014510"/>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9" name="TextBox 8">
            <a:extLst>
              <a:ext uri="{FF2B5EF4-FFF2-40B4-BE49-F238E27FC236}">
                <a16:creationId xmlns:a16="http://schemas.microsoft.com/office/drawing/2014/main" id="{B2CF5AE9-2575-EC5E-74F3-657B428CCC9C}"/>
              </a:ext>
            </a:extLst>
          </p:cNvPr>
          <p:cNvSpPr txBox="1"/>
          <p:nvPr/>
        </p:nvSpPr>
        <p:spPr>
          <a:xfrm>
            <a:off x="1669256" y="3527975"/>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sp>
        <p:nvSpPr>
          <p:cNvPr id="13" name="TextBox 12">
            <a:extLst>
              <a:ext uri="{FF2B5EF4-FFF2-40B4-BE49-F238E27FC236}">
                <a16:creationId xmlns:a16="http://schemas.microsoft.com/office/drawing/2014/main" id="{07ECBAC1-0A9C-3FAC-36D9-C34E40046745}"/>
              </a:ext>
            </a:extLst>
          </p:cNvPr>
          <p:cNvSpPr txBox="1"/>
          <p:nvPr/>
        </p:nvSpPr>
        <p:spPr>
          <a:xfrm>
            <a:off x="1696666" y="5048585"/>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14" name="TextBox 13">
            <a:extLst>
              <a:ext uri="{FF2B5EF4-FFF2-40B4-BE49-F238E27FC236}">
                <a16:creationId xmlns:a16="http://schemas.microsoft.com/office/drawing/2014/main" id="{AC323529-AAB4-F450-A867-B6F336D5A462}"/>
              </a:ext>
            </a:extLst>
          </p:cNvPr>
          <p:cNvSpPr txBox="1"/>
          <p:nvPr/>
        </p:nvSpPr>
        <p:spPr>
          <a:xfrm>
            <a:off x="3333787" y="4551660"/>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p>
        </p:txBody>
      </p:sp>
      <p:sp>
        <p:nvSpPr>
          <p:cNvPr id="15" name="TextBox 14">
            <a:extLst>
              <a:ext uri="{FF2B5EF4-FFF2-40B4-BE49-F238E27FC236}">
                <a16:creationId xmlns:a16="http://schemas.microsoft.com/office/drawing/2014/main" id="{22351BBB-E92F-1379-D76F-CEE64E2C1176}"/>
              </a:ext>
            </a:extLst>
          </p:cNvPr>
          <p:cNvSpPr txBox="1"/>
          <p:nvPr/>
        </p:nvSpPr>
        <p:spPr>
          <a:xfrm>
            <a:off x="4817421" y="3693261"/>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p>
        </p:txBody>
      </p:sp>
      <p:cxnSp>
        <p:nvCxnSpPr>
          <p:cNvPr id="17" name="Straight Arrow Connector 16">
            <a:extLst>
              <a:ext uri="{FF2B5EF4-FFF2-40B4-BE49-F238E27FC236}">
                <a16:creationId xmlns:a16="http://schemas.microsoft.com/office/drawing/2014/main" id="{2A33116D-11FF-303C-727D-143F8CFE6023}"/>
              </a:ext>
            </a:extLst>
          </p:cNvPr>
          <p:cNvCxnSpPr>
            <a:cxnSpLocks/>
            <a:endCxn id="14" idx="1"/>
          </p:cNvCxnSpPr>
          <p:nvPr/>
        </p:nvCxnSpPr>
        <p:spPr>
          <a:xfrm flipV="1">
            <a:off x="2278556" y="4782493"/>
            <a:ext cx="1055231" cy="48307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B24F666-396C-36DF-4C31-F48238AAE093}"/>
              </a:ext>
            </a:extLst>
          </p:cNvPr>
          <p:cNvSpPr txBox="1"/>
          <p:nvPr/>
        </p:nvSpPr>
        <p:spPr>
          <a:xfrm rot="20243191">
            <a:off x="2395886" y="5054935"/>
            <a:ext cx="10124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1" u="none" strike="noStrike" kern="1200" cap="none" spc="0" normalizeH="0" baseline="0" noProof="0" dirty="0">
                <a:ln>
                  <a:noFill/>
                </a:ln>
                <a:solidFill>
                  <a:srgbClr val="C00000"/>
                </a:solidFill>
                <a:effectLst/>
                <a:uLnTx/>
                <a:uFillTx/>
                <a:latin typeface="Calibri" panose="020F0502020204030204"/>
                <a:ea typeface="+mn-ea"/>
                <a:cs typeface="+mn-cs"/>
              </a:rPr>
              <a:t>overflow</a:t>
            </a:r>
          </a:p>
        </p:txBody>
      </p:sp>
      <p:sp>
        <p:nvSpPr>
          <p:cNvPr id="21" name="TextBox 20">
            <a:extLst>
              <a:ext uri="{FF2B5EF4-FFF2-40B4-BE49-F238E27FC236}">
                <a16:creationId xmlns:a16="http://schemas.microsoft.com/office/drawing/2014/main" id="{526CB38D-C919-87D8-2B61-46E85B58EAEF}"/>
              </a:ext>
            </a:extLst>
          </p:cNvPr>
          <p:cNvSpPr txBox="1"/>
          <p:nvPr/>
        </p:nvSpPr>
        <p:spPr>
          <a:xfrm>
            <a:off x="1615496" y="5442388"/>
            <a:ext cx="7857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1" i="1" u="none" strike="noStrike" kern="1200" cap="none" spc="0" normalizeH="0" baseline="0" noProof="0" dirty="0">
                <a:ln>
                  <a:noFill/>
                </a:ln>
                <a:solidFill>
                  <a:srgbClr val="C00000"/>
                </a:solidFill>
                <a:effectLst/>
                <a:uLnTx/>
                <a:uFillTx/>
                <a:latin typeface="Calibri" panose="020F0502020204030204"/>
                <a:ea typeface="+mn-ea"/>
                <a:cs typeface="+mn-cs"/>
              </a:rPr>
              <a:t>FULL</a:t>
            </a:r>
          </a:p>
        </p:txBody>
      </p:sp>
      <p:sp>
        <p:nvSpPr>
          <p:cNvPr id="35" name="TextBox 34">
            <a:extLst>
              <a:ext uri="{FF2B5EF4-FFF2-40B4-BE49-F238E27FC236}">
                <a16:creationId xmlns:a16="http://schemas.microsoft.com/office/drawing/2014/main" id="{0CA08B5A-F346-1ED2-2565-DB5A8ED914D9}"/>
              </a:ext>
            </a:extLst>
          </p:cNvPr>
          <p:cNvSpPr txBox="1"/>
          <p:nvPr/>
        </p:nvSpPr>
        <p:spPr>
          <a:xfrm>
            <a:off x="3264785" y="5013325"/>
            <a:ext cx="78579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2400" b="1" i="1" u="none" strike="noStrike" kern="1200" cap="none" spc="0" normalizeH="0" baseline="0" noProof="0" dirty="0">
                <a:ln>
                  <a:noFill/>
                </a:ln>
                <a:solidFill>
                  <a:srgbClr val="C00000"/>
                </a:solidFill>
                <a:effectLst/>
                <a:uLnTx/>
                <a:uFillTx/>
                <a:latin typeface="Calibri" panose="020F0502020204030204"/>
                <a:ea typeface="+mn-ea"/>
                <a:cs typeface="+mn-cs"/>
              </a:rPr>
              <a:t>FULL</a:t>
            </a:r>
          </a:p>
        </p:txBody>
      </p:sp>
      <p:cxnSp>
        <p:nvCxnSpPr>
          <p:cNvPr id="38" name="Straight Arrow Connector 37">
            <a:extLst>
              <a:ext uri="{FF2B5EF4-FFF2-40B4-BE49-F238E27FC236}">
                <a16:creationId xmlns:a16="http://schemas.microsoft.com/office/drawing/2014/main" id="{01BC19E7-3100-4A59-93CB-66BEDDE1258F}"/>
              </a:ext>
            </a:extLst>
          </p:cNvPr>
          <p:cNvCxnSpPr>
            <a:cxnSpLocks/>
          </p:cNvCxnSpPr>
          <p:nvPr/>
        </p:nvCxnSpPr>
        <p:spPr>
          <a:xfrm flipV="1">
            <a:off x="3886726" y="3920365"/>
            <a:ext cx="1026650" cy="93169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5A8DF9DE-96C8-A656-B002-405DFE06917D}"/>
              </a:ext>
            </a:extLst>
          </p:cNvPr>
          <p:cNvSpPr txBox="1"/>
          <p:nvPr/>
        </p:nvSpPr>
        <p:spPr>
          <a:xfrm rot="19241947">
            <a:off x="3997543" y="4349837"/>
            <a:ext cx="101245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1800" b="0" i="1" u="none" strike="noStrike" kern="1200" cap="none" spc="0" normalizeH="0" baseline="0" noProof="0" dirty="0">
                <a:ln>
                  <a:noFill/>
                </a:ln>
                <a:solidFill>
                  <a:srgbClr val="C00000"/>
                </a:solidFill>
                <a:effectLst/>
                <a:uLnTx/>
                <a:uFillTx/>
                <a:latin typeface="Calibri" panose="020F0502020204030204"/>
                <a:ea typeface="+mn-ea"/>
                <a:cs typeface="+mn-cs"/>
              </a:rPr>
              <a:t>overflow</a:t>
            </a:r>
          </a:p>
        </p:txBody>
      </p:sp>
      <p:sp>
        <p:nvSpPr>
          <p:cNvPr id="7" name="TextBox 6">
            <a:extLst>
              <a:ext uri="{FF2B5EF4-FFF2-40B4-BE49-F238E27FC236}">
                <a16:creationId xmlns:a16="http://schemas.microsoft.com/office/drawing/2014/main" id="{A155297A-B23D-938B-5131-1037241880EF}"/>
              </a:ext>
            </a:extLst>
          </p:cNvPr>
          <p:cNvSpPr txBox="1"/>
          <p:nvPr/>
        </p:nvSpPr>
        <p:spPr>
          <a:xfrm>
            <a:off x="1696666" y="4280680"/>
            <a:ext cx="623455" cy="461665"/>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grpSp>
        <p:nvGrpSpPr>
          <p:cNvPr id="54" name="Group 53">
            <a:extLst>
              <a:ext uri="{FF2B5EF4-FFF2-40B4-BE49-F238E27FC236}">
                <a16:creationId xmlns:a16="http://schemas.microsoft.com/office/drawing/2014/main" id="{5F4A4BB2-0200-A5B3-B811-A6BE9E1AC5DF}"/>
              </a:ext>
            </a:extLst>
          </p:cNvPr>
          <p:cNvGrpSpPr/>
          <p:nvPr/>
        </p:nvGrpSpPr>
        <p:grpSpPr>
          <a:xfrm>
            <a:off x="666114" y="2622499"/>
            <a:ext cx="6414931" cy="905476"/>
            <a:chOff x="666114" y="2622499"/>
            <a:chExt cx="6414931" cy="905476"/>
          </a:xfrm>
        </p:grpSpPr>
        <p:sp>
          <p:nvSpPr>
            <p:cNvPr id="36" name="Rectangle 35">
              <a:extLst>
                <a:ext uri="{FF2B5EF4-FFF2-40B4-BE49-F238E27FC236}">
                  <a16:creationId xmlns:a16="http://schemas.microsoft.com/office/drawing/2014/main" id="{D7B7F49D-2F79-40BA-2416-E275A02D0CFA}"/>
                </a:ext>
              </a:extLst>
            </p:cNvPr>
            <p:cNvSpPr/>
            <p:nvPr/>
          </p:nvSpPr>
          <p:spPr>
            <a:xfrm>
              <a:off x="666114" y="2622499"/>
              <a:ext cx="497526" cy="532184"/>
            </a:xfrm>
            <a:prstGeom prst="rect">
              <a:avLst/>
            </a:prstGeom>
            <a:solidFill>
              <a:schemeClr val="accent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f1</a:t>
              </a:r>
            </a:p>
          </p:txBody>
        </p:sp>
        <p:sp>
          <p:nvSpPr>
            <p:cNvPr id="44" name="Freeform 43">
              <a:extLst>
                <a:ext uri="{FF2B5EF4-FFF2-40B4-BE49-F238E27FC236}">
                  <a16:creationId xmlns:a16="http://schemas.microsoft.com/office/drawing/2014/main" id="{DAC9D530-EB0C-7A86-4D23-60F3AE9246BF}"/>
                </a:ext>
              </a:extLst>
            </p:cNvPr>
            <p:cNvSpPr/>
            <p:nvPr/>
          </p:nvSpPr>
          <p:spPr>
            <a:xfrm>
              <a:off x="1296537" y="2947916"/>
              <a:ext cx="4667535" cy="368490"/>
            </a:xfrm>
            <a:custGeom>
              <a:avLst/>
              <a:gdLst>
                <a:gd name="connsiteX0" fmla="*/ 0 w 5786651"/>
                <a:gd name="connsiteY0" fmla="*/ 0 h 368490"/>
                <a:gd name="connsiteX1" fmla="*/ 900753 w 5786651"/>
                <a:gd name="connsiteY1" fmla="*/ 0 h 368490"/>
                <a:gd name="connsiteX2" fmla="*/ 2361063 w 5786651"/>
                <a:gd name="connsiteY2" fmla="*/ 354842 h 368490"/>
                <a:gd name="connsiteX3" fmla="*/ 5786651 w 5786651"/>
                <a:gd name="connsiteY3" fmla="*/ 368490 h 368490"/>
              </a:gdLst>
              <a:ahLst/>
              <a:cxnLst>
                <a:cxn ang="0">
                  <a:pos x="connsiteX0" y="connsiteY0"/>
                </a:cxn>
                <a:cxn ang="0">
                  <a:pos x="connsiteX1" y="connsiteY1"/>
                </a:cxn>
                <a:cxn ang="0">
                  <a:pos x="connsiteX2" y="connsiteY2"/>
                </a:cxn>
                <a:cxn ang="0">
                  <a:pos x="connsiteX3" y="connsiteY3"/>
                </a:cxn>
              </a:cxnLst>
              <a:rect l="l" t="t" r="r" b="b"/>
              <a:pathLst>
                <a:path w="5786651" h="368490">
                  <a:moveTo>
                    <a:pt x="0" y="0"/>
                  </a:moveTo>
                  <a:lnTo>
                    <a:pt x="900753" y="0"/>
                  </a:lnTo>
                  <a:lnTo>
                    <a:pt x="2361063" y="354842"/>
                  </a:lnTo>
                  <a:lnTo>
                    <a:pt x="5786651" y="368490"/>
                  </a:lnTo>
                </a:path>
              </a:pathLst>
            </a:custGeom>
            <a:ln w="38100">
              <a:headEnd type="none" w="med" len="med"/>
              <a:tailEnd type="arrow" w="med" len="med"/>
            </a:ln>
          </p:spPr>
          <p:style>
            <a:lnRef idx="1">
              <a:schemeClr val="accent2"/>
            </a:lnRef>
            <a:fillRef idx="0">
              <a:schemeClr val="accent2"/>
            </a:fillRef>
            <a:effectRef idx="0">
              <a:schemeClr val="accent2"/>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K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6E7EDCEB-CDBA-24C4-6CC4-E115691B1650}"/>
                </a:ext>
              </a:extLst>
            </p:cNvPr>
            <p:cNvSpPr txBox="1"/>
            <p:nvPr/>
          </p:nvSpPr>
          <p:spPr>
            <a:xfrm>
              <a:off x="6059612" y="2943200"/>
              <a:ext cx="102143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3200" b="0" i="1" u="none" strike="noStrike" kern="1200" cap="none" spc="0" normalizeH="0" baseline="0" noProof="0" dirty="0">
                  <a:ln>
                    <a:noFill/>
                  </a:ln>
                  <a:solidFill>
                    <a:srgbClr val="ED7D31"/>
                  </a:solidFill>
                  <a:effectLst/>
                  <a:uLnTx/>
                  <a:uFillTx/>
                  <a:latin typeface="Calibri" panose="020F0502020204030204"/>
                  <a:ea typeface="+mn-ea"/>
                  <a:cs typeface="+mn-cs"/>
                </a:rPr>
                <a:t>A + 1</a:t>
              </a:r>
            </a:p>
          </p:txBody>
        </p:sp>
      </p:grpSp>
      <p:grpSp>
        <p:nvGrpSpPr>
          <p:cNvPr id="57" name="Group 56">
            <a:extLst>
              <a:ext uri="{FF2B5EF4-FFF2-40B4-BE49-F238E27FC236}">
                <a16:creationId xmlns:a16="http://schemas.microsoft.com/office/drawing/2014/main" id="{26BB6E0E-BB74-4BF9-FF9D-1D4489706A32}"/>
              </a:ext>
            </a:extLst>
          </p:cNvPr>
          <p:cNvGrpSpPr/>
          <p:nvPr/>
        </p:nvGrpSpPr>
        <p:grpSpPr>
          <a:xfrm>
            <a:off x="660256" y="3511199"/>
            <a:ext cx="8145797" cy="2112319"/>
            <a:chOff x="660256" y="3511199"/>
            <a:chExt cx="8145797" cy="2112319"/>
          </a:xfrm>
        </p:grpSpPr>
        <p:sp>
          <p:nvSpPr>
            <p:cNvPr id="42" name="Rectangle 41">
              <a:extLst>
                <a:ext uri="{FF2B5EF4-FFF2-40B4-BE49-F238E27FC236}">
                  <a16:creationId xmlns:a16="http://schemas.microsoft.com/office/drawing/2014/main" id="{999D9EA4-AAE3-0D77-9D3D-C35853AE0711}"/>
                </a:ext>
              </a:extLst>
            </p:cNvPr>
            <p:cNvSpPr/>
            <p:nvPr/>
          </p:nvSpPr>
          <p:spPr>
            <a:xfrm>
              <a:off x="660256" y="5091334"/>
              <a:ext cx="497526" cy="532184"/>
            </a:xfrm>
            <a:prstGeom prst="rect">
              <a:avLst/>
            </a:prstGeom>
            <a:solidFill>
              <a:schemeClr val="accent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f4</a:t>
              </a:r>
            </a:p>
          </p:txBody>
        </p:sp>
        <p:sp>
          <p:nvSpPr>
            <p:cNvPr id="48" name="Freeform 47">
              <a:extLst>
                <a:ext uri="{FF2B5EF4-FFF2-40B4-BE49-F238E27FC236}">
                  <a16:creationId xmlns:a16="http://schemas.microsoft.com/office/drawing/2014/main" id="{ABDCC87B-5BCF-8011-F602-A6289882C171}"/>
                </a:ext>
              </a:extLst>
            </p:cNvPr>
            <p:cNvSpPr/>
            <p:nvPr/>
          </p:nvSpPr>
          <p:spPr>
            <a:xfrm>
              <a:off x="1446663" y="3780430"/>
              <a:ext cx="5609230" cy="1473958"/>
            </a:xfrm>
            <a:custGeom>
              <a:avLst/>
              <a:gdLst>
                <a:gd name="connsiteX0" fmla="*/ 0 w 5609230"/>
                <a:gd name="connsiteY0" fmla="*/ 1460310 h 1473958"/>
                <a:gd name="connsiteX1" fmla="*/ 614149 w 5609230"/>
                <a:gd name="connsiteY1" fmla="*/ 1473958 h 1473958"/>
                <a:gd name="connsiteX2" fmla="*/ 2074459 w 5609230"/>
                <a:gd name="connsiteY2" fmla="*/ 941695 h 1473958"/>
                <a:gd name="connsiteX3" fmla="*/ 2415653 w 5609230"/>
                <a:gd name="connsiteY3" fmla="*/ 941695 h 1473958"/>
                <a:gd name="connsiteX4" fmla="*/ 3480179 w 5609230"/>
                <a:gd name="connsiteY4" fmla="*/ 0 h 1473958"/>
                <a:gd name="connsiteX5" fmla="*/ 5609230 w 5609230"/>
                <a:gd name="connsiteY5" fmla="*/ 40943 h 1473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9230" h="1473958">
                  <a:moveTo>
                    <a:pt x="0" y="1460310"/>
                  </a:moveTo>
                  <a:lnTo>
                    <a:pt x="614149" y="1473958"/>
                  </a:lnTo>
                  <a:lnTo>
                    <a:pt x="2074459" y="941695"/>
                  </a:lnTo>
                  <a:lnTo>
                    <a:pt x="2415653" y="941695"/>
                  </a:lnTo>
                  <a:lnTo>
                    <a:pt x="3480179" y="0"/>
                  </a:lnTo>
                  <a:lnTo>
                    <a:pt x="5609230" y="40943"/>
                  </a:lnTo>
                </a:path>
              </a:pathLst>
            </a:custGeom>
            <a:noFill/>
            <a:ln w="38100">
              <a:solidFill>
                <a:schemeClr val="accent6"/>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K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BF7BAECC-B9ED-D971-BD0A-ACF9609AC9CB}"/>
                </a:ext>
              </a:extLst>
            </p:cNvPr>
            <p:cNvSpPr txBox="1"/>
            <p:nvPr/>
          </p:nvSpPr>
          <p:spPr>
            <a:xfrm>
              <a:off x="7151433" y="3511199"/>
              <a:ext cx="165462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3200" b="0" i="1" u="none" strike="noStrike" kern="1200" cap="none" spc="0" normalizeH="0" baseline="0" noProof="0" dirty="0">
                  <a:ln>
                    <a:noFill/>
                  </a:ln>
                  <a:solidFill>
                    <a:srgbClr val="70AD47"/>
                  </a:solidFill>
                  <a:effectLst/>
                  <a:uLnTx/>
                  <a:uFillTx/>
                  <a:latin typeface="Calibri" panose="020F0502020204030204"/>
                  <a:ea typeface="+mn-ea"/>
                  <a:cs typeface="+mn-cs"/>
                </a:rPr>
                <a:t>A + B + 3</a:t>
              </a:r>
            </a:p>
          </p:txBody>
        </p:sp>
      </p:grpSp>
      <p:grpSp>
        <p:nvGrpSpPr>
          <p:cNvPr id="55" name="Group 54">
            <a:extLst>
              <a:ext uri="{FF2B5EF4-FFF2-40B4-BE49-F238E27FC236}">
                <a16:creationId xmlns:a16="http://schemas.microsoft.com/office/drawing/2014/main" id="{6CF0BAA1-71E6-143C-81DA-6B397DB44571}"/>
              </a:ext>
            </a:extLst>
          </p:cNvPr>
          <p:cNvGrpSpPr/>
          <p:nvPr/>
        </p:nvGrpSpPr>
        <p:grpSpPr>
          <a:xfrm>
            <a:off x="660256" y="3561993"/>
            <a:ext cx="2667836" cy="620575"/>
            <a:chOff x="660256" y="3561993"/>
            <a:chExt cx="2667836" cy="620575"/>
          </a:xfrm>
        </p:grpSpPr>
        <p:sp>
          <p:nvSpPr>
            <p:cNvPr id="37" name="Rectangle 36">
              <a:extLst>
                <a:ext uri="{FF2B5EF4-FFF2-40B4-BE49-F238E27FC236}">
                  <a16:creationId xmlns:a16="http://schemas.microsoft.com/office/drawing/2014/main" id="{C5641DAD-BC5C-D4D5-C606-B998E246A28B}"/>
                </a:ext>
              </a:extLst>
            </p:cNvPr>
            <p:cNvSpPr/>
            <p:nvPr/>
          </p:nvSpPr>
          <p:spPr>
            <a:xfrm>
              <a:off x="660256" y="3561993"/>
              <a:ext cx="497526" cy="532184"/>
            </a:xfrm>
            <a:prstGeom prst="rect">
              <a:avLst/>
            </a:prstGeom>
            <a:solidFill>
              <a:schemeClr val="accent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f2</a:t>
              </a:r>
            </a:p>
          </p:txBody>
        </p:sp>
        <p:sp>
          <p:nvSpPr>
            <p:cNvPr id="46" name="Freeform 45">
              <a:extLst>
                <a:ext uri="{FF2B5EF4-FFF2-40B4-BE49-F238E27FC236}">
                  <a16:creationId xmlns:a16="http://schemas.microsoft.com/office/drawing/2014/main" id="{B52BC44E-56CC-4479-5D03-6D44A615D9F1}"/>
                </a:ext>
              </a:extLst>
            </p:cNvPr>
            <p:cNvSpPr/>
            <p:nvPr/>
          </p:nvSpPr>
          <p:spPr>
            <a:xfrm>
              <a:off x="1378424" y="3766782"/>
              <a:ext cx="1542197" cy="218364"/>
            </a:xfrm>
            <a:custGeom>
              <a:avLst/>
              <a:gdLst>
                <a:gd name="connsiteX0" fmla="*/ 0 w 1542197"/>
                <a:gd name="connsiteY0" fmla="*/ 0 h 218364"/>
                <a:gd name="connsiteX1" fmla="*/ 655092 w 1542197"/>
                <a:gd name="connsiteY1" fmla="*/ 13648 h 218364"/>
                <a:gd name="connsiteX2" fmla="*/ 1542197 w 1542197"/>
                <a:gd name="connsiteY2" fmla="*/ 218364 h 218364"/>
              </a:gdLst>
              <a:ahLst/>
              <a:cxnLst>
                <a:cxn ang="0">
                  <a:pos x="connsiteX0" y="connsiteY0"/>
                </a:cxn>
                <a:cxn ang="0">
                  <a:pos x="connsiteX1" y="connsiteY1"/>
                </a:cxn>
                <a:cxn ang="0">
                  <a:pos x="connsiteX2" y="connsiteY2"/>
                </a:cxn>
              </a:cxnLst>
              <a:rect l="l" t="t" r="r" b="b"/>
              <a:pathLst>
                <a:path w="1542197" h="218364">
                  <a:moveTo>
                    <a:pt x="0" y="0"/>
                  </a:moveTo>
                  <a:lnTo>
                    <a:pt x="655092" y="13648"/>
                  </a:lnTo>
                  <a:lnTo>
                    <a:pt x="1542197" y="218364"/>
                  </a:lnTo>
                </a:path>
              </a:pathLst>
            </a:custGeom>
            <a:noFill/>
            <a:ln w="38100">
              <a:solidFill>
                <a:schemeClr val="accent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K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8FE90138-9AD3-8511-3C13-C627E84F3AAE}"/>
                </a:ext>
              </a:extLst>
            </p:cNvPr>
            <p:cNvSpPr txBox="1"/>
            <p:nvPr/>
          </p:nvSpPr>
          <p:spPr>
            <a:xfrm>
              <a:off x="2935036" y="3597793"/>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3200" b="0" i="1" u="none" strike="noStrike" kern="1200" cap="none" spc="0" normalizeH="0" baseline="0" noProof="0" dirty="0">
                  <a:ln>
                    <a:noFill/>
                  </a:ln>
                  <a:solidFill>
                    <a:srgbClr val="4472C4"/>
                  </a:solidFill>
                  <a:effectLst/>
                  <a:uLnTx/>
                  <a:uFillTx/>
                  <a:latin typeface="Calibri" panose="020F0502020204030204"/>
                  <a:ea typeface="+mn-ea"/>
                  <a:cs typeface="+mn-cs"/>
                </a:rPr>
                <a:t>1</a:t>
              </a:r>
            </a:p>
          </p:txBody>
        </p:sp>
      </p:grpSp>
      <p:grpSp>
        <p:nvGrpSpPr>
          <p:cNvPr id="56" name="Group 55">
            <a:extLst>
              <a:ext uri="{FF2B5EF4-FFF2-40B4-BE49-F238E27FC236}">
                <a16:creationId xmlns:a16="http://schemas.microsoft.com/office/drawing/2014/main" id="{1BFE7F2E-68F5-6FC0-1D3F-507EB1B08542}"/>
              </a:ext>
            </a:extLst>
          </p:cNvPr>
          <p:cNvGrpSpPr/>
          <p:nvPr/>
        </p:nvGrpSpPr>
        <p:grpSpPr>
          <a:xfrm>
            <a:off x="662379" y="4037948"/>
            <a:ext cx="2641013" cy="826168"/>
            <a:chOff x="662379" y="4037948"/>
            <a:chExt cx="2641013" cy="826168"/>
          </a:xfrm>
        </p:grpSpPr>
        <p:sp>
          <p:nvSpPr>
            <p:cNvPr id="41" name="Rectangle 40">
              <a:extLst>
                <a:ext uri="{FF2B5EF4-FFF2-40B4-BE49-F238E27FC236}">
                  <a16:creationId xmlns:a16="http://schemas.microsoft.com/office/drawing/2014/main" id="{70E6181F-046D-BCB7-B476-7794E9FEA437}"/>
                </a:ext>
              </a:extLst>
            </p:cNvPr>
            <p:cNvSpPr/>
            <p:nvPr/>
          </p:nvSpPr>
          <p:spPr>
            <a:xfrm>
              <a:off x="662379" y="4331932"/>
              <a:ext cx="497526" cy="532184"/>
            </a:xfrm>
            <a:prstGeom prst="rect">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f3</a:t>
              </a:r>
            </a:p>
          </p:txBody>
        </p:sp>
        <p:sp>
          <p:nvSpPr>
            <p:cNvPr id="47" name="Freeform 46">
              <a:extLst>
                <a:ext uri="{FF2B5EF4-FFF2-40B4-BE49-F238E27FC236}">
                  <a16:creationId xmlns:a16="http://schemas.microsoft.com/office/drawing/2014/main" id="{8978A965-CD40-DEF0-EFD1-96144114E6A6}"/>
                </a:ext>
              </a:extLst>
            </p:cNvPr>
            <p:cNvSpPr/>
            <p:nvPr/>
          </p:nvSpPr>
          <p:spPr>
            <a:xfrm>
              <a:off x="1419367" y="4312693"/>
              <a:ext cx="1528549" cy="191068"/>
            </a:xfrm>
            <a:custGeom>
              <a:avLst/>
              <a:gdLst>
                <a:gd name="connsiteX0" fmla="*/ 0 w 1528549"/>
                <a:gd name="connsiteY0" fmla="*/ 163773 h 191068"/>
                <a:gd name="connsiteX1" fmla="*/ 627797 w 1528549"/>
                <a:gd name="connsiteY1" fmla="*/ 191068 h 191068"/>
                <a:gd name="connsiteX2" fmla="*/ 1528549 w 1528549"/>
                <a:gd name="connsiteY2" fmla="*/ 0 h 191068"/>
              </a:gdLst>
              <a:ahLst/>
              <a:cxnLst>
                <a:cxn ang="0">
                  <a:pos x="connsiteX0" y="connsiteY0"/>
                </a:cxn>
                <a:cxn ang="0">
                  <a:pos x="connsiteX1" y="connsiteY1"/>
                </a:cxn>
                <a:cxn ang="0">
                  <a:pos x="connsiteX2" y="connsiteY2"/>
                </a:cxn>
              </a:cxnLst>
              <a:rect l="l" t="t" r="r" b="b"/>
              <a:pathLst>
                <a:path w="1528549" h="191068">
                  <a:moveTo>
                    <a:pt x="0" y="163773"/>
                  </a:moveTo>
                  <a:lnTo>
                    <a:pt x="627797" y="191068"/>
                  </a:lnTo>
                  <a:lnTo>
                    <a:pt x="1528549" y="0"/>
                  </a:lnTo>
                </a:path>
              </a:pathLst>
            </a:custGeom>
            <a:noFill/>
            <a:ln w="38100">
              <a:solidFill>
                <a:srgbClr val="7030A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K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882B5DE6-1D76-3ACE-1CC0-A65A0A1A469D}"/>
                </a:ext>
              </a:extLst>
            </p:cNvPr>
            <p:cNvSpPr txBox="1"/>
            <p:nvPr/>
          </p:nvSpPr>
          <p:spPr>
            <a:xfrm>
              <a:off x="2910336" y="4037948"/>
              <a:ext cx="3930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KR" sz="3200" b="0" i="1" u="none" strike="noStrike" kern="1200" cap="none" spc="0" normalizeH="0" baseline="0" noProof="0" dirty="0">
                  <a:ln>
                    <a:noFill/>
                  </a:ln>
                  <a:solidFill>
                    <a:srgbClr val="7030A0"/>
                  </a:solidFill>
                  <a:effectLst/>
                  <a:uLnTx/>
                  <a:uFillTx/>
                  <a:latin typeface="Calibri" panose="020F0502020204030204"/>
                  <a:ea typeface="+mn-ea"/>
                  <a:cs typeface="+mn-cs"/>
                </a:rPr>
                <a:t>2</a:t>
              </a:r>
            </a:p>
          </p:txBody>
        </p:sp>
      </p:grpSp>
      <p:sp>
        <p:nvSpPr>
          <p:cNvPr id="53" name="Rounded Rectangle 52">
            <a:extLst>
              <a:ext uri="{FF2B5EF4-FFF2-40B4-BE49-F238E27FC236}">
                <a16:creationId xmlns:a16="http://schemas.microsoft.com/office/drawing/2014/main" id="{2F1838DD-AA5A-CCA9-A062-F9E485ACFF17}"/>
              </a:ext>
            </a:extLst>
          </p:cNvPr>
          <p:cNvSpPr/>
          <p:nvPr/>
        </p:nvSpPr>
        <p:spPr>
          <a:xfrm>
            <a:off x="306620" y="6112285"/>
            <a:ext cx="7177255" cy="50839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2800" dirty="0">
                <a:solidFill>
                  <a:prstClr val="black"/>
                </a:solidFill>
                <a:latin typeface="Calibri" panose="020F0502020204030204"/>
              </a:rPr>
              <a:t>Reduce</a:t>
            </a:r>
            <a:r>
              <a:rPr kumimoji="0" lang="en-SG"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SG" sz="2800" b="0" i="1" u="none" strike="noStrike" kern="1200" cap="none" spc="0" normalizeH="0" baseline="0" noProof="0" dirty="0">
                <a:ln>
                  <a:noFill/>
                </a:ln>
                <a:solidFill>
                  <a:prstClr val="black"/>
                </a:solidFill>
                <a:effectLst/>
                <a:uLnTx/>
                <a:uFillTx/>
                <a:latin typeface="Calibri" panose="020F0502020204030204"/>
                <a:ea typeface="+mn-ea"/>
                <a:cs typeface="+mn-cs"/>
              </a:rPr>
              <a:t>false-positive</a:t>
            </a:r>
            <a:r>
              <a:rPr kumimoji="0" lang="en-SG" sz="2800" b="0" i="1" u="none" strike="noStrike" kern="1200" cap="none" spc="0" normalizeH="0" noProof="0" dirty="0">
                <a:ln>
                  <a:noFill/>
                </a:ln>
                <a:solidFill>
                  <a:prstClr val="black"/>
                </a:solidFill>
                <a:effectLst/>
                <a:uLnTx/>
                <a:uFillTx/>
                <a:latin typeface="Calibri" panose="020F0502020204030204"/>
                <a:ea typeface="+mn-ea"/>
                <a:cs typeface="+mn-cs"/>
              </a:rPr>
              <a:t> with more small counters</a:t>
            </a:r>
            <a:endParaRPr kumimoji="0" lang="en-SG"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58" name="Group 57">
            <a:extLst>
              <a:ext uri="{FF2B5EF4-FFF2-40B4-BE49-F238E27FC236}">
                <a16:creationId xmlns:a16="http://schemas.microsoft.com/office/drawing/2014/main" id="{91AC3275-402C-7946-9D00-BC335A182D34}"/>
              </a:ext>
            </a:extLst>
          </p:cNvPr>
          <p:cNvGrpSpPr/>
          <p:nvPr/>
        </p:nvGrpSpPr>
        <p:grpSpPr>
          <a:xfrm>
            <a:off x="7804195" y="4321088"/>
            <a:ext cx="3685022" cy="2258281"/>
            <a:chOff x="7777793" y="3596956"/>
            <a:chExt cx="3685022" cy="2258281"/>
          </a:xfrm>
        </p:grpSpPr>
        <p:sp>
          <p:nvSpPr>
            <p:cNvPr id="60" name="Rectangle 59">
              <a:extLst>
                <a:ext uri="{FF2B5EF4-FFF2-40B4-BE49-F238E27FC236}">
                  <a16:creationId xmlns:a16="http://schemas.microsoft.com/office/drawing/2014/main" id="{86C86856-5DFE-E8D5-3D50-FC139A570D1C}"/>
                </a:ext>
              </a:extLst>
            </p:cNvPr>
            <p:cNvSpPr/>
            <p:nvPr/>
          </p:nvSpPr>
          <p:spPr>
            <a:xfrm>
              <a:off x="8144221" y="3916245"/>
              <a:ext cx="3318594"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4472C4"/>
                  </a:solidFill>
                  <a:effectLst/>
                  <a:uLnTx/>
                  <a:uFillTx/>
                  <a:latin typeface="Calibri" panose="020F0502020204030204"/>
                  <a:ea typeface="+mn-ea"/>
                  <a:cs typeface="+mn-cs"/>
                </a:rPr>
                <a:t>(1) Collision reduction:</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Isolating</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 small flows at earlier stages with less hash collisions</a:t>
              </a:r>
            </a:p>
            <a:p>
              <a:pPr marL="457200" marR="0" lvl="0" indent="-457200" algn="ctr" defTabSz="914400" rtl="0" eaLnBrk="1" fontAlgn="auto" latinLnBrk="0" hangingPunct="1">
                <a:lnSpc>
                  <a:spcPct val="100000"/>
                </a:lnSpc>
                <a:spcBef>
                  <a:spcPts val="0"/>
                </a:spcBef>
                <a:spcAft>
                  <a:spcPts val="0"/>
                </a:spcAft>
                <a:buClrTx/>
                <a:buSzTx/>
                <a:buFontTx/>
                <a:buAutoNum type="arabicParenBoth"/>
                <a:tabLst/>
                <a:defRPr/>
              </a:pPr>
              <a:endPar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 name="Picture 2" descr="Design Clipart Transparent Background, Idea Icon Design ...">
              <a:extLst>
                <a:ext uri="{FF2B5EF4-FFF2-40B4-BE49-F238E27FC236}">
                  <a16:creationId xmlns:a16="http://schemas.microsoft.com/office/drawing/2014/main" id="{E11F2087-5DDE-7074-3928-F12F7B4A82D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610" t="34718" r="35307" b="34323"/>
            <a:stretch/>
          </p:blipFill>
          <p:spPr bwMode="auto">
            <a:xfrm>
              <a:off x="7777793" y="3596956"/>
              <a:ext cx="619831" cy="65982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9350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wipe(down)">
                                      <p:cBhvr>
                                        <p:cTn id="12" dur="500"/>
                                        <p:tgtEl>
                                          <p:spTgt spid="55"/>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wipe(down)">
                                      <p:cBhvr>
                                        <p:cTn id="16" dur="500"/>
                                        <p:tgtEl>
                                          <p:spTgt spid="56"/>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wipe(down)">
                                      <p:cBhvr>
                                        <p:cTn id="20" dur="500"/>
                                        <p:tgtEl>
                                          <p:spTgt spid="5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3"/>
                                        </p:tgtEl>
                                        <p:attrNameLst>
                                          <p:attrName>style.visibility</p:attrName>
                                        </p:attrNameLst>
                                      </p:cBhvr>
                                      <p:to>
                                        <p:strVal val="visible"/>
                                      </p:to>
                                    </p:set>
                                    <p:animEffect transition="in" filter="fade">
                                      <p:cBhvr>
                                        <p:cTn id="25" dur="500"/>
                                        <p:tgtEl>
                                          <p:spTgt spid="53"/>
                                        </p:tgtEl>
                                      </p:cBhvr>
                                    </p:animEffect>
                                  </p:childTnLst>
                                </p:cTn>
                              </p:par>
                              <p:par>
                                <p:cTn id="26" presetID="1" presetClass="entr" presetSubtype="0" fill="hold" nodeType="withEffect">
                                  <p:stCondLst>
                                    <p:cond delay="0"/>
                                  </p:stCondLst>
                                  <p:childTnLst>
                                    <p:set>
                                      <p:cBhvr>
                                        <p:cTn id="27"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제목 1">
            <a:extLst>
              <a:ext uri="{FF2B5EF4-FFF2-40B4-BE49-F238E27FC236}">
                <a16:creationId xmlns:a16="http://schemas.microsoft.com/office/drawing/2014/main" id="{5747B0DE-785E-C64D-93E4-0C93F88C28CE}"/>
              </a:ext>
            </a:extLst>
          </p:cNvPr>
          <p:cNvSpPr>
            <a:spLocks noGrp="1"/>
          </p:cNvSpPr>
          <p:nvPr>
            <p:ph type="title"/>
          </p:nvPr>
        </p:nvSpPr>
        <p:spPr>
          <a:xfrm>
            <a:off x="838199" y="-16090"/>
            <a:ext cx="10515600" cy="1325563"/>
          </a:xfrm>
        </p:spPr>
        <p:txBody>
          <a:bodyPr>
            <a:normAutofit/>
          </a:bodyPr>
          <a:lstStyle/>
          <a:p>
            <a:r>
              <a:rPr lang="en-US" b="1" dirty="0">
                <a:solidFill>
                  <a:srgbClr val="0070C0"/>
                </a:solidFill>
                <a:latin typeface="+mn-lt"/>
              </a:rPr>
              <a:t>F</a:t>
            </a:r>
            <a:r>
              <a:rPr lang="en-US" dirty="0">
                <a:solidFill>
                  <a:srgbClr val="0070C0"/>
                </a:solidFill>
                <a:latin typeface="+mn-lt"/>
              </a:rPr>
              <a:t>eed-forward </a:t>
            </a:r>
            <a:r>
              <a:rPr lang="en-US" b="1" dirty="0">
                <a:solidFill>
                  <a:srgbClr val="0070C0"/>
                </a:solidFill>
                <a:latin typeface="+mn-lt"/>
              </a:rPr>
              <a:t>C</a:t>
            </a:r>
            <a:r>
              <a:rPr lang="en-US" dirty="0">
                <a:solidFill>
                  <a:srgbClr val="0070C0"/>
                </a:solidFill>
                <a:latin typeface="+mn-lt"/>
              </a:rPr>
              <a:t>ount-</a:t>
            </a:r>
            <a:r>
              <a:rPr lang="en-US" b="1" dirty="0">
                <a:solidFill>
                  <a:srgbClr val="0070C0"/>
                </a:solidFill>
                <a:latin typeface="+mn-lt"/>
              </a:rPr>
              <a:t>M</a:t>
            </a:r>
            <a:r>
              <a:rPr lang="en-US" dirty="0">
                <a:solidFill>
                  <a:srgbClr val="0070C0"/>
                </a:solidFill>
                <a:latin typeface="+mn-lt"/>
              </a:rPr>
              <a:t>in (</a:t>
            </a:r>
            <a:r>
              <a:rPr lang="en-US" b="1" dirty="0">
                <a:solidFill>
                  <a:srgbClr val="0070C0"/>
                </a:solidFill>
                <a:latin typeface="+mn-lt"/>
              </a:rPr>
              <a:t>FCM</a:t>
            </a:r>
            <a:r>
              <a:rPr lang="en-US" dirty="0">
                <a:solidFill>
                  <a:srgbClr val="0070C0"/>
                </a:solidFill>
                <a:latin typeface="+mn-lt"/>
              </a:rPr>
              <a:t>)</a:t>
            </a:r>
            <a:endParaRPr kumimoji="1" lang="ko-Kore-KR" altLang="en-US">
              <a:solidFill>
                <a:srgbClr val="0070C0"/>
              </a:solidFill>
              <a:latin typeface="+mn-lt"/>
            </a:endParaRPr>
          </a:p>
        </p:txBody>
      </p:sp>
      <p:grpSp>
        <p:nvGrpSpPr>
          <p:cNvPr id="126" name="Group 125">
            <a:extLst>
              <a:ext uri="{FF2B5EF4-FFF2-40B4-BE49-F238E27FC236}">
                <a16:creationId xmlns:a16="http://schemas.microsoft.com/office/drawing/2014/main" id="{954963D5-B6D3-9E82-E41B-69F36289C0D2}"/>
              </a:ext>
            </a:extLst>
          </p:cNvPr>
          <p:cNvGrpSpPr/>
          <p:nvPr/>
        </p:nvGrpSpPr>
        <p:grpSpPr>
          <a:xfrm>
            <a:off x="2686470" y="3794355"/>
            <a:ext cx="6819058" cy="2856771"/>
            <a:chOff x="2686470" y="3794355"/>
            <a:chExt cx="6819058" cy="2856771"/>
          </a:xfrm>
        </p:grpSpPr>
        <p:sp>
          <p:nvSpPr>
            <p:cNvPr id="19" name="직사각형 2">
              <a:extLst>
                <a:ext uri="{FF2B5EF4-FFF2-40B4-BE49-F238E27FC236}">
                  <a16:creationId xmlns:a16="http://schemas.microsoft.com/office/drawing/2014/main" id="{579723CE-185D-D745-FFB2-A5F2B807FF61}"/>
                </a:ext>
              </a:extLst>
            </p:cNvPr>
            <p:cNvSpPr/>
            <p:nvPr/>
          </p:nvSpPr>
          <p:spPr>
            <a:xfrm>
              <a:off x="3021515" y="3823269"/>
              <a:ext cx="6240637" cy="2191588"/>
            </a:xfrm>
            <a:prstGeom prst="rect">
              <a:avLst/>
            </a:prstGeom>
            <a:solidFill>
              <a:schemeClr val="accent1">
                <a:lumMod val="60000"/>
                <a:lumOff val="4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ko-Kore-KR" alt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8214FED2-9076-978A-5F61-390ECEE2135A}"/>
                </a:ext>
              </a:extLst>
            </p:cNvPr>
            <p:cNvSpPr txBox="1"/>
            <p:nvPr/>
          </p:nvSpPr>
          <p:spPr>
            <a:xfrm>
              <a:off x="2686470" y="6069477"/>
              <a:ext cx="10964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Packet in</a:t>
              </a:r>
            </a:p>
          </p:txBody>
        </p:sp>
        <p:sp>
          <p:nvSpPr>
            <p:cNvPr id="22" name="TextBox 21">
              <a:extLst>
                <a:ext uri="{FF2B5EF4-FFF2-40B4-BE49-F238E27FC236}">
                  <a16:creationId xmlns:a16="http://schemas.microsoft.com/office/drawing/2014/main" id="{4AAD1D25-8B10-67BC-FD62-258D0C7A2B75}"/>
                </a:ext>
              </a:extLst>
            </p:cNvPr>
            <p:cNvSpPr txBox="1"/>
            <p:nvPr/>
          </p:nvSpPr>
          <p:spPr>
            <a:xfrm>
              <a:off x="8273128" y="6069477"/>
              <a:ext cx="1232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Packet out</a:t>
              </a:r>
            </a:p>
          </p:txBody>
        </p:sp>
        <p:sp>
          <p:nvSpPr>
            <p:cNvPr id="23" name="Rectangle 22">
              <a:extLst>
                <a:ext uri="{FF2B5EF4-FFF2-40B4-BE49-F238E27FC236}">
                  <a16:creationId xmlns:a16="http://schemas.microsoft.com/office/drawing/2014/main" id="{BBAD2608-4DEB-9440-7A15-CA93ED090F3E}"/>
                </a:ext>
              </a:extLst>
            </p:cNvPr>
            <p:cNvSpPr/>
            <p:nvPr/>
          </p:nvSpPr>
          <p:spPr>
            <a:xfrm>
              <a:off x="5573443" y="4077232"/>
              <a:ext cx="1854615" cy="1498973"/>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241F45F5-63FE-6C48-A585-29FCC96CF6EE}"/>
                </a:ext>
              </a:extLst>
            </p:cNvPr>
            <p:cNvSpPr txBox="1"/>
            <p:nvPr/>
          </p:nvSpPr>
          <p:spPr>
            <a:xfrm>
              <a:off x="3558503" y="5365796"/>
              <a:ext cx="143283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panose="020F0502020204030204"/>
                  <a:ea typeface="+mn-ea"/>
                  <a:cs typeface="+mn-cs"/>
                </a:rPr>
                <a:t>FCM-Sketch</a:t>
              </a:r>
            </a:p>
          </p:txBody>
        </p:sp>
        <p:sp>
          <p:nvSpPr>
            <p:cNvPr id="25" name="TextBox 24">
              <a:extLst>
                <a:ext uri="{FF2B5EF4-FFF2-40B4-BE49-F238E27FC236}">
                  <a16:creationId xmlns:a16="http://schemas.microsoft.com/office/drawing/2014/main" id="{14B48E57-709D-C704-D3A0-52995753D1DD}"/>
                </a:ext>
              </a:extLst>
            </p:cNvPr>
            <p:cNvSpPr txBox="1"/>
            <p:nvPr/>
          </p:nvSpPr>
          <p:spPr>
            <a:xfrm>
              <a:off x="5542170" y="4050561"/>
              <a:ext cx="189496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Data Plane Query</a:t>
              </a:r>
            </a:p>
          </p:txBody>
        </p:sp>
        <p:sp>
          <p:nvSpPr>
            <p:cNvPr id="26" name="Snip Single Corner Rectangle 25">
              <a:extLst>
                <a:ext uri="{FF2B5EF4-FFF2-40B4-BE49-F238E27FC236}">
                  <a16:creationId xmlns:a16="http://schemas.microsoft.com/office/drawing/2014/main" id="{4D04DEA8-DCB4-D482-22E9-F81822D89B63}"/>
                </a:ext>
              </a:extLst>
            </p:cNvPr>
            <p:cNvSpPr/>
            <p:nvPr/>
          </p:nvSpPr>
          <p:spPr>
            <a:xfrm>
              <a:off x="5869096" y="5203192"/>
              <a:ext cx="1264384" cy="302973"/>
            </a:xfrm>
            <a:prstGeom prst="snip1Rect">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Heavy Hitter</a:t>
              </a:r>
            </a:p>
          </p:txBody>
        </p:sp>
        <p:sp>
          <p:nvSpPr>
            <p:cNvPr id="27" name="TextBox 26">
              <a:extLst>
                <a:ext uri="{FF2B5EF4-FFF2-40B4-BE49-F238E27FC236}">
                  <a16:creationId xmlns:a16="http://schemas.microsoft.com/office/drawing/2014/main" id="{D07ADFC3-F453-6A2D-6F79-48A8A663D53D}"/>
                </a:ext>
              </a:extLst>
            </p:cNvPr>
            <p:cNvSpPr txBox="1"/>
            <p:nvPr/>
          </p:nvSpPr>
          <p:spPr>
            <a:xfrm>
              <a:off x="2798406" y="3794355"/>
              <a:ext cx="152984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Data Plane</a:t>
              </a:r>
            </a:p>
          </p:txBody>
        </p:sp>
        <p:sp>
          <p:nvSpPr>
            <p:cNvPr id="31" name="Oval 30">
              <a:extLst>
                <a:ext uri="{FF2B5EF4-FFF2-40B4-BE49-F238E27FC236}">
                  <a16:creationId xmlns:a16="http://schemas.microsoft.com/office/drawing/2014/main" id="{C66ED40C-E673-4584-6D15-BE5191C0E5EE}"/>
                </a:ext>
              </a:extLst>
            </p:cNvPr>
            <p:cNvSpPr/>
            <p:nvPr/>
          </p:nvSpPr>
          <p:spPr>
            <a:xfrm>
              <a:off x="7798271" y="3875778"/>
              <a:ext cx="1279120" cy="603192"/>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Right Arrow 31">
              <a:extLst>
                <a:ext uri="{FF2B5EF4-FFF2-40B4-BE49-F238E27FC236}">
                  <a16:creationId xmlns:a16="http://schemas.microsoft.com/office/drawing/2014/main" id="{C2460F58-4678-1748-1B47-A336861B3382}"/>
                </a:ext>
              </a:extLst>
            </p:cNvPr>
            <p:cNvSpPr/>
            <p:nvPr/>
          </p:nvSpPr>
          <p:spPr>
            <a:xfrm>
              <a:off x="7412724" y="4698898"/>
              <a:ext cx="429756" cy="178477"/>
            </a:xfrm>
            <a:prstGeom prst="rightArrow">
              <a:avLst>
                <a:gd name="adj1" fmla="val 50000"/>
                <a:gd name="adj2" fmla="val 93220"/>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A00B067F-8C40-F2C1-05B9-CF241D263213}"/>
                </a:ext>
              </a:extLst>
            </p:cNvPr>
            <p:cNvSpPr/>
            <p:nvPr/>
          </p:nvSpPr>
          <p:spPr>
            <a:xfrm>
              <a:off x="7660249" y="5379288"/>
              <a:ext cx="157594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Data Plane Apps</a:t>
              </a:r>
            </a:p>
          </p:txBody>
        </p:sp>
        <p:sp>
          <p:nvSpPr>
            <p:cNvPr id="38" name="Rectangle 37">
              <a:extLst>
                <a:ext uri="{FF2B5EF4-FFF2-40B4-BE49-F238E27FC236}">
                  <a16:creationId xmlns:a16="http://schemas.microsoft.com/office/drawing/2014/main" id="{643B9E67-066E-DA48-98EA-81569B7A8D72}"/>
                </a:ext>
              </a:extLst>
            </p:cNvPr>
            <p:cNvSpPr/>
            <p:nvPr/>
          </p:nvSpPr>
          <p:spPr>
            <a:xfrm>
              <a:off x="7845240" y="3887446"/>
              <a:ext cx="1216166"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Queue</a:t>
              </a:r>
              <a:b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Measurement</a:t>
              </a:r>
            </a:p>
          </p:txBody>
        </p:sp>
        <p:sp>
          <p:nvSpPr>
            <p:cNvPr id="39" name="Oval 38">
              <a:extLst>
                <a:ext uri="{FF2B5EF4-FFF2-40B4-BE49-F238E27FC236}">
                  <a16:creationId xmlns:a16="http://schemas.microsoft.com/office/drawing/2014/main" id="{1B2FFAE0-1C43-0200-A388-C1978706389F}"/>
                </a:ext>
              </a:extLst>
            </p:cNvPr>
            <p:cNvSpPr/>
            <p:nvPr/>
          </p:nvSpPr>
          <p:spPr>
            <a:xfrm>
              <a:off x="7838330" y="4544298"/>
              <a:ext cx="1279120" cy="603192"/>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55714B4F-6000-8D59-1AC8-C541CD0B42D5}"/>
                </a:ext>
              </a:extLst>
            </p:cNvPr>
            <p:cNvSpPr/>
            <p:nvPr/>
          </p:nvSpPr>
          <p:spPr>
            <a:xfrm>
              <a:off x="8004306" y="4574753"/>
              <a:ext cx="97815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Network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Scheduling</a:t>
              </a:r>
            </a:p>
          </p:txBody>
        </p:sp>
        <p:grpSp>
          <p:nvGrpSpPr>
            <p:cNvPr id="50" name="Group 49">
              <a:extLst>
                <a:ext uri="{FF2B5EF4-FFF2-40B4-BE49-F238E27FC236}">
                  <a16:creationId xmlns:a16="http://schemas.microsoft.com/office/drawing/2014/main" id="{14396A9E-75B3-F19E-1915-64AAF67C9CD5}"/>
                </a:ext>
              </a:extLst>
            </p:cNvPr>
            <p:cNvGrpSpPr/>
            <p:nvPr/>
          </p:nvGrpSpPr>
          <p:grpSpPr>
            <a:xfrm rot="5400000">
              <a:off x="3804442" y="4021720"/>
              <a:ext cx="904127" cy="1584545"/>
              <a:chOff x="3694814" y="3473125"/>
              <a:chExt cx="868142" cy="1062038"/>
            </a:xfrm>
          </p:grpSpPr>
          <p:sp>
            <p:nvSpPr>
              <p:cNvPr id="51" name="Rectangle 50">
                <a:extLst>
                  <a:ext uri="{FF2B5EF4-FFF2-40B4-BE49-F238E27FC236}">
                    <a16:creationId xmlns:a16="http://schemas.microsoft.com/office/drawing/2014/main" id="{B688111C-7F4E-010B-AF73-E5E7265739E9}"/>
                  </a:ext>
                </a:extLst>
              </p:cNvPr>
              <p:cNvSpPr/>
              <p:nvPr/>
            </p:nvSpPr>
            <p:spPr>
              <a:xfrm>
                <a:off x="3694814" y="3473125"/>
                <a:ext cx="868142" cy="106203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D5A7BB1F-395F-9E4A-FC76-4887153462F9}"/>
                  </a:ext>
                </a:extLst>
              </p:cNvPr>
              <p:cNvSpPr/>
              <p:nvPr/>
            </p:nvSpPr>
            <p:spPr>
              <a:xfrm>
                <a:off x="4058723" y="3519804"/>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53" name="Straight Connector 52">
                <a:extLst>
                  <a:ext uri="{FF2B5EF4-FFF2-40B4-BE49-F238E27FC236}">
                    <a16:creationId xmlns:a16="http://schemas.microsoft.com/office/drawing/2014/main" id="{045A1E8E-EDB0-6549-7AE6-E6EE3829B9C8}"/>
                  </a:ext>
                </a:extLst>
              </p:cNvPr>
              <p:cNvCxnSpPr/>
              <p:nvPr/>
            </p:nvCxnSpPr>
            <p:spPr>
              <a:xfrm flipH="1">
                <a:off x="3993014" y="3698117"/>
                <a:ext cx="131419" cy="183317"/>
              </a:xfrm>
              <a:prstGeom prst="line">
                <a:avLst/>
              </a:prstGeom>
              <a:ln w="12700">
                <a:solidFill>
                  <a:schemeClr val="tx1"/>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AE47AC6-D8DF-E4E5-A764-87C0D407F5C2}"/>
                  </a:ext>
                </a:extLst>
              </p:cNvPr>
              <p:cNvCxnSpPr/>
              <p:nvPr/>
            </p:nvCxnSpPr>
            <p:spPr>
              <a:xfrm flipV="1">
                <a:off x="3822546" y="4093432"/>
                <a:ext cx="117787" cy="214767"/>
              </a:xfrm>
              <a:prstGeom prst="line">
                <a:avLst/>
              </a:prstGeom>
              <a:ln w="12700">
                <a:solidFill>
                  <a:schemeClr val="tx1"/>
                </a:solidFill>
                <a:headEnd type="non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12F8E0F-7318-EA2D-F750-5F5AF1D2807C}"/>
                  </a:ext>
                </a:extLst>
              </p:cNvPr>
              <p:cNvCxnSpPr/>
              <p:nvPr/>
            </p:nvCxnSpPr>
            <p:spPr>
              <a:xfrm flipH="1" flipV="1">
                <a:off x="3971175" y="4092918"/>
                <a:ext cx="67231" cy="210723"/>
              </a:xfrm>
              <a:prstGeom prst="line">
                <a:avLst/>
              </a:prstGeom>
              <a:ln w="12700">
                <a:solidFill>
                  <a:schemeClr val="tx1"/>
                </a:solidFill>
                <a:headEnd type="non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BDF8DE8-3FBB-A2D7-69DA-EF171EFE21BE}"/>
                  </a:ext>
                </a:extLst>
              </p:cNvPr>
              <p:cNvCxnSpPr/>
              <p:nvPr/>
            </p:nvCxnSpPr>
            <p:spPr>
              <a:xfrm flipV="1">
                <a:off x="4207354" y="4100641"/>
                <a:ext cx="99457" cy="207558"/>
              </a:xfrm>
              <a:prstGeom prst="line">
                <a:avLst/>
              </a:prstGeom>
              <a:ln w="12700">
                <a:solidFill>
                  <a:schemeClr val="tx1"/>
                </a:solidFill>
                <a:headEnd type="non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C1933FB-BE33-AEE2-78D7-0A12B38A2D54}"/>
                  </a:ext>
                </a:extLst>
              </p:cNvPr>
              <p:cNvCxnSpPr/>
              <p:nvPr/>
            </p:nvCxnSpPr>
            <p:spPr>
              <a:xfrm flipH="1" flipV="1">
                <a:off x="4338350" y="4103691"/>
                <a:ext cx="102540" cy="199950"/>
              </a:xfrm>
              <a:prstGeom prst="line">
                <a:avLst/>
              </a:prstGeom>
              <a:ln w="12700">
                <a:solidFill>
                  <a:schemeClr val="tx1"/>
                </a:solidFill>
                <a:headEnd type="non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29B1BE9-790D-F46C-34BA-EEA16BEBDA02}"/>
                  </a:ext>
                </a:extLst>
              </p:cNvPr>
              <p:cNvCxnSpPr/>
              <p:nvPr/>
            </p:nvCxnSpPr>
            <p:spPr>
              <a:xfrm>
                <a:off x="4153156" y="3699908"/>
                <a:ext cx="132485" cy="176292"/>
              </a:xfrm>
              <a:prstGeom prst="line">
                <a:avLst/>
              </a:prstGeom>
              <a:ln w="12700">
                <a:solidFill>
                  <a:schemeClr val="tx1"/>
                </a:solidFill>
                <a:headEnd type="triangle" w="sm" len="sm"/>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D8125597-8AD7-D2E5-15A8-7E2BE3E2E485}"/>
                  </a:ext>
                </a:extLst>
              </p:cNvPr>
              <p:cNvSpPr/>
              <p:nvPr/>
            </p:nvSpPr>
            <p:spPr>
              <a:xfrm>
                <a:off x="3884871" y="3915305"/>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0" name="Rectangle 59">
                <a:extLst>
                  <a:ext uri="{FF2B5EF4-FFF2-40B4-BE49-F238E27FC236}">
                    <a16:creationId xmlns:a16="http://schemas.microsoft.com/office/drawing/2014/main" id="{157299AB-F3DE-98BC-EA1A-06CAE514CF7A}"/>
                  </a:ext>
                </a:extLst>
              </p:cNvPr>
              <p:cNvSpPr/>
              <p:nvPr/>
            </p:nvSpPr>
            <p:spPr>
              <a:xfrm>
                <a:off x="4230208" y="3910728"/>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61" name="Rectangle 60">
                <a:extLst>
                  <a:ext uri="{FF2B5EF4-FFF2-40B4-BE49-F238E27FC236}">
                    <a16:creationId xmlns:a16="http://schemas.microsoft.com/office/drawing/2014/main" id="{2DE43AAC-6B9A-758C-26D6-5201B5AF1D2A}"/>
                  </a:ext>
                </a:extLst>
              </p:cNvPr>
              <p:cNvSpPr/>
              <p:nvPr/>
            </p:nvSpPr>
            <p:spPr>
              <a:xfrm>
                <a:off x="3733064" y="4337104"/>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2" name="Rectangle 61">
                <a:extLst>
                  <a:ext uri="{FF2B5EF4-FFF2-40B4-BE49-F238E27FC236}">
                    <a16:creationId xmlns:a16="http://schemas.microsoft.com/office/drawing/2014/main" id="{45B86226-3F77-A230-DC1E-5694D13E7BC1}"/>
                  </a:ext>
                </a:extLst>
              </p:cNvPr>
              <p:cNvSpPr/>
              <p:nvPr/>
            </p:nvSpPr>
            <p:spPr>
              <a:xfrm>
                <a:off x="3938395" y="4337395"/>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63" name="Rectangle 62">
                <a:extLst>
                  <a:ext uri="{FF2B5EF4-FFF2-40B4-BE49-F238E27FC236}">
                    <a16:creationId xmlns:a16="http://schemas.microsoft.com/office/drawing/2014/main" id="{F48FD80A-BBAB-C962-1F25-06B89D528825}"/>
                  </a:ext>
                </a:extLst>
              </p:cNvPr>
              <p:cNvSpPr/>
              <p:nvPr/>
            </p:nvSpPr>
            <p:spPr>
              <a:xfrm>
                <a:off x="4153156" y="4336813"/>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4" name="Rectangle 63">
                <a:extLst>
                  <a:ext uri="{FF2B5EF4-FFF2-40B4-BE49-F238E27FC236}">
                    <a16:creationId xmlns:a16="http://schemas.microsoft.com/office/drawing/2014/main" id="{3B6A89AB-FDDD-AAEC-020B-4E24B3735EB9}"/>
                  </a:ext>
                </a:extLst>
              </p:cNvPr>
              <p:cNvSpPr/>
              <p:nvPr/>
            </p:nvSpPr>
            <p:spPr>
              <a:xfrm>
                <a:off x="4372947" y="4331147"/>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grpSp>
          <p:nvGrpSpPr>
            <p:cNvPr id="66" name="Group 65">
              <a:extLst>
                <a:ext uri="{FF2B5EF4-FFF2-40B4-BE49-F238E27FC236}">
                  <a16:creationId xmlns:a16="http://schemas.microsoft.com/office/drawing/2014/main" id="{94F94F7B-B2FE-066F-1CFB-E5B3AB936706}"/>
                </a:ext>
              </a:extLst>
            </p:cNvPr>
            <p:cNvGrpSpPr/>
            <p:nvPr/>
          </p:nvGrpSpPr>
          <p:grpSpPr>
            <a:xfrm rot="5400000">
              <a:off x="3870885" y="4099536"/>
              <a:ext cx="904128" cy="1584545"/>
              <a:chOff x="3694814" y="3473125"/>
              <a:chExt cx="868142" cy="1062038"/>
            </a:xfrm>
          </p:grpSpPr>
          <p:sp>
            <p:nvSpPr>
              <p:cNvPr id="67" name="Rectangle 66">
                <a:extLst>
                  <a:ext uri="{FF2B5EF4-FFF2-40B4-BE49-F238E27FC236}">
                    <a16:creationId xmlns:a16="http://schemas.microsoft.com/office/drawing/2014/main" id="{042C30BB-9BCD-4204-5085-8CC32A1CA7A6}"/>
                  </a:ext>
                </a:extLst>
              </p:cNvPr>
              <p:cNvSpPr/>
              <p:nvPr/>
            </p:nvSpPr>
            <p:spPr>
              <a:xfrm>
                <a:off x="3694814" y="3473125"/>
                <a:ext cx="868142" cy="106203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559F5ED5-513D-546E-CDBF-0E6B0D7B11FD}"/>
                  </a:ext>
                </a:extLst>
              </p:cNvPr>
              <p:cNvSpPr/>
              <p:nvPr/>
            </p:nvSpPr>
            <p:spPr>
              <a:xfrm>
                <a:off x="4058723" y="3519804"/>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69" name="Straight Connector 68">
                <a:extLst>
                  <a:ext uri="{FF2B5EF4-FFF2-40B4-BE49-F238E27FC236}">
                    <a16:creationId xmlns:a16="http://schemas.microsoft.com/office/drawing/2014/main" id="{23EE84C8-D8FD-88D3-89F9-4CA0E31ED266}"/>
                  </a:ext>
                </a:extLst>
              </p:cNvPr>
              <p:cNvCxnSpPr/>
              <p:nvPr/>
            </p:nvCxnSpPr>
            <p:spPr>
              <a:xfrm flipH="1">
                <a:off x="3993014" y="3698117"/>
                <a:ext cx="131419" cy="183317"/>
              </a:xfrm>
              <a:prstGeom prst="line">
                <a:avLst/>
              </a:prstGeom>
              <a:ln w="12700">
                <a:solidFill>
                  <a:schemeClr val="tx1"/>
                </a:solidFill>
                <a:headEnd type="triangle" w="sm" len="sm"/>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4D02A95-637D-111E-3497-3C1CE28076FC}"/>
                  </a:ext>
                </a:extLst>
              </p:cNvPr>
              <p:cNvCxnSpPr/>
              <p:nvPr/>
            </p:nvCxnSpPr>
            <p:spPr>
              <a:xfrm flipV="1">
                <a:off x="3822546" y="4093432"/>
                <a:ext cx="117787" cy="214767"/>
              </a:xfrm>
              <a:prstGeom prst="line">
                <a:avLst/>
              </a:prstGeom>
              <a:ln w="12700">
                <a:solidFill>
                  <a:schemeClr val="tx1"/>
                </a:solidFill>
                <a:headEnd type="non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FC84279A-8A3F-4640-ECF2-C12722B52082}"/>
                  </a:ext>
                </a:extLst>
              </p:cNvPr>
              <p:cNvCxnSpPr/>
              <p:nvPr/>
            </p:nvCxnSpPr>
            <p:spPr>
              <a:xfrm flipH="1" flipV="1">
                <a:off x="3971175" y="4092918"/>
                <a:ext cx="67231" cy="210723"/>
              </a:xfrm>
              <a:prstGeom prst="line">
                <a:avLst/>
              </a:prstGeom>
              <a:ln w="12700">
                <a:solidFill>
                  <a:schemeClr val="tx1"/>
                </a:solidFill>
                <a:headEnd type="non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5E44D37-7BC8-DFFC-A534-32C7039A21C4}"/>
                  </a:ext>
                </a:extLst>
              </p:cNvPr>
              <p:cNvCxnSpPr/>
              <p:nvPr/>
            </p:nvCxnSpPr>
            <p:spPr>
              <a:xfrm flipV="1">
                <a:off x="4207354" y="4100641"/>
                <a:ext cx="99457" cy="207558"/>
              </a:xfrm>
              <a:prstGeom prst="line">
                <a:avLst/>
              </a:prstGeom>
              <a:ln w="12700">
                <a:solidFill>
                  <a:schemeClr val="tx1"/>
                </a:solidFill>
                <a:headEnd type="non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9538AC2-8F10-28D3-93F1-BEB7723CB359}"/>
                  </a:ext>
                </a:extLst>
              </p:cNvPr>
              <p:cNvCxnSpPr/>
              <p:nvPr/>
            </p:nvCxnSpPr>
            <p:spPr>
              <a:xfrm flipH="1" flipV="1">
                <a:off x="4338350" y="4103691"/>
                <a:ext cx="102540" cy="199950"/>
              </a:xfrm>
              <a:prstGeom prst="line">
                <a:avLst/>
              </a:prstGeom>
              <a:ln w="12700">
                <a:solidFill>
                  <a:schemeClr val="tx1"/>
                </a:solidFill>
                <a:headEnd type="non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F34768F-CA04-C599-1324-3A75761D54F3}"/>
                  </a:ext>
                </a:extLst>
              </p:cNvPr>
              <p:cNvCxnSpPr/>
              <p:nvPr/>
            </p:nvCxnSpPr>
            <p:spPr>
              <a:xfrm>
                <a:off x="4153156" y="3699908"/>
                <a:ext cx="132485" cy="176292"/>
              </a:xfrm>
              <a:prstGeom prst="line">
                <a:avLst/>
              </a:prstGeom>
              <a:ln w="12700">
                <a:solidFill>
                  <a:schemeClr val="tx1"/>
                </a:solidFill>
                <a:headEnd type="triangle" w="sm" len="sm"/>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C5DB976F-DF06-D0F8-B125-C0F310DDEB76}"/>
                  </a:ext>
                </a:extLst>
              </p:cNvPr>
              <p:cNvSpPr/>
              <p:nvPr/>
            </p:nvSpPr>
            <p:spPr>
              <a:xfrm>
                <a:off x="3884871" y="3915305"/>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6" name="Rectangle 75">
                <a:extLst>
                  <a:ext uri="{FF2B5EF4-FFF2-40B4-BE49-F238E27FC236}">
                    <a16:creationId xmlns:a16="http://schemas.microsoft.com/office/drawing/2014/main" id="{B32363D2-5B9B-ED84-EB7D-EC50EF0AFDC1}"/>
                  </a:ext>
                </a:extLst>
              </p:cNvPr>
              <p:cNvSpPr/>
              <p:nvPr/>
            </p:nvSpPr>
            <p:spPr>
              <a:xfrm>
                <a:off x="4230208" y="3910728"/>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77" name="Rectangle 76">
                <a:extLst>
                  <a:ext uri="{FF2B5EF4-FFF2-40B4-BE49-F238E27FC236}">
                    <a16:creationId xmlns:a16="http://schemas.microsoft.com/office/drawing/2014/main" id="{010184A9-717C-E88A-DA3B-D229DC641A38}"/>
                  </a:ext>
                </a:extLst>
              </p:cNvPr>
              <p:cNvSpPr/>
              <p:nvPr/>
            </p:nvSpPr>
            <p:spPr>
              <a:xfrm>
                <a:off x="3733064" y="4337104"/>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8" name="Rectangle 77">
                <a:extLst>
                  <a:ext uri="{FF2B5EF4-FFF2-40B4-BE49-F238E27FC236}">
                    <a16:creationId xmlns:a16="http://schemas.microsoft.com/office/drawing/2014/main" id="{A9D4DCA7-FA35-9D77-7088-AD4E9D04C938}"/>
                  </a:ext>
                </a:extLst>
              </p:cNvPr>
              <p:cNvSpPr/>
              <p:nvPr/>
            </p:nvSpPr>
            <p:spPr>
              <a:xfrm>
                <a:off x="3938395" y="4337395"/>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79" name="Rectangle 78">
                <a:extLst>
                  <a:ext uri="{FF2B5EF4-FFF2-40B4-BE49-F238E27FC236}">
                    <a16:creationId xmlns:a16="http://schemas.microsoft.com/office/drawing/2014/main" id="{17A3957C-AD28-9830-16FD-467DBD7C7E17}"/>
                  </a:ext>
                </a:extLst>
              </p:cNvPr>
              <p:cNvSpPr/>
              <p:nvPr/>
            </p:nvSpPr>
            <p:spPr>
              <a:xfrm>
                <a:off x="4153156" y="4336813"/>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0" name="Rectangle 79">
                <a:extLst>
                  <a:ext uri="{FF2B5EF4-FFF2-40B4-BE49-F238E27FC236}">
                    <a16:creationId xmlns:a16="http://schemas.microsoft.com/office/drawing/2014/main" id="{918C71E7-34BB-6324-5CBA-82965B25DD91}"/>
                  </a:ext>
                </a:extLst>
              </p:cNvPr>
              <p:cNvSpPr/>
              <p:nvPr/>
            </p:nvSpPr>
            <p:spPr>
              <a:xfrm>
                <a:off x="4372947" y="4331147"/>
                <a:ext cx="151807" cy="158065"/>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sp>
          <p:nvSpPr>
            <p:cNvPr id="81" name="Down Arrow 80">
              <a:extLst>
                <a:ext uri="{FF2B5EF4-FFF2-40B4-BE49-F238E27FC236}">
                  <a16:creationId xmlns:a16="http://schemas.microsoft.com/office/drawing/2014/main" id="{41F7CA91-940C-E6AF-4C22-510B5DB8DB71}"/>
                </a:ext>
              </a:extLst>
            </p:cNvPr>
            <p:cNvSpPr/>
            <p:nvPr/>
          </p:nvSpPr>
          <p:spPr>
            <a:xfrm rot="16200000">
              <a:off x="4100937" y="5035973"/>
              <a:ext cx="224286" cy="2834577"/>
            </a:xfrm>
            <a:prstGeom prst="downArrow">
              <a:avLst>
                <a:gd name="adj1" fmla="val 50000"/>
                <a:gd name="adj2" fmla="val 163776"/>
              </a:avLst>
            </a:prstGeom>
            <a:solidFill>
              <a:schemeClr val="tx2">
                <a:lumMod val="60000"/>
                <a:lumOff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2" name="Down Arrow 81">
              <a:extLst>
                <a:ext uri="{FF2B5EF4-FFF2-40B4-BE49-F238E27FC236}">
                  <a16:creationId xmlns:a16="http://schemas.microsoft.com/office/drawing/2014/main" id="{D04B330D-A162-269D-D242-9CD6AE1969CF}"/>
                </a:ext>
              </a:extLst>
            </p:cNvPr>
            <p:cNvSpPr/>
            <p:nvPr/>
          </p:nvSpPr>
          <p:spPr>
            <a:xfrm rot="16200000">
              <a:off x="7963710" y="5107655"/>
              <a:ext cx="214452" cy="2730344"/>
            </a:xfrm>
            <a:prstGeom prst="downArrow">
              <a:avLst>
                <a:gd name="adj1" fmla="val 50000"/>
                <a:gd name="adj2" fmla="val 163776"/>
              </a:avLst>
            </a:prstGeom>
            <a:solidFill>
              <a:schemeClr val="tx2">
                <a:lumMod val="60000"/>
                <a:lumOff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3" name="Can 82">
              <a:extLst>
                <a:ext uri="{FF2B5EF4-FFF2-40B4-BE49-F238E27FC236}">
                  <a16:creationId xmlns:a16="http://schemas.microsoft.com/office/drawing/2014/main" id="{140FAC60-AD95-42F9-2D2F-20540414F4A3}"/>
                </a:ext>
              </a:extLst>
            </p:cNvPr>
            <p:cNvSpPr/>
            <p:nvPr/>
          </p:nvSpPr>
          <p:spPr>
            <a:xfrm rot="16200000">
              <a:off x="6012552" y="2836694"/>
              <a:ext cx="276216" cy="5963810"/>
            </a:xfrm>
            <a:prstGeom prst="can">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Switching Pipeline</a:t>
              </a:r>
            </a:p>
          </p:txBody>
        </p:sp>
        <p:cxnSp>
          <p:nvCxnSpPr>
            <p:cNvPr id="84" name="Straight Connector 83">
              <a:extLst>
                <a:ext uri="{FF2B5EF4-FFF2-40B4-BE49-F238E27FC236}">
                  <a16:creationId xmlns:a16="http://schemas.microsoft.com/office/drawing/2014/main" id="{3AA1DD2A-E1C0-2853-7E1A-75BB06EC15DB}"/>
                </a:ext>
              </a:extLst>
            </p:cNvPr>
            <p:cNvCxnSpPr>
              <a:cxnSpLocks/>
            </p:cNvCxnSpPr>
            <p:nvPr/>
          </p:nvCxnSpPr>
          <p:spPr>
            <a:xfrm>
              <a:off x="4622487" y="4426769"/>
              <a:ext cx="0" cy="942007"/>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85" name="Group 84">
              <a:extLst>
                <a:ext uri="{FF2B5EF4-FFF2-40B4-BE49-F238E27FC236}">
                  <a16:creationId xmlns:a16="http://schemas.microsoft.com/office/drawing/2014/main" id="{BCEA2A53-EA4B-8A0F-B770-6E5DFECB0E26}"/>
                </a:ext>
              </a:extLst>
            </p:cNvPr>
            <p:cNvGrpSpPr/>
            <p:nvPr/>
          </p:nvGrpSpPr>
          <p:grpSpPr>
            <a:xfrm>
              <a:off x="8386079" y="5166133"/>
              <a:ext cx="69474" cy="255675"/>
              <a:chOff x="7744472" y="2251380"/>
              <a:chExt cx="55431" cy="203994"/>
            </a:xfrm>
            <a:solidFill>
              <a:schemeClr val="tx1"/>
            </a:solidFill>
          </p:grpSpPr>
          <p:sp>
            <p:nvSpPr>
              <p:cNvPr id="86" name="Oval 85">
                <a:extLst>
                  <a:ext uri="{FF2B5EF4-FFF2-40B4-BE49-F238E27FC236}">
                    <a16:creationId xmlns:a16="http://schemas.microsoft.com/office/drawing/2014/main" id="{EE303C68-88D2-B338-39B8-C3B7239475F2}"/>
                  </a:ext>
                </a:extLst>
              </p:cNvPr>
              <p:cNvSpPr/>
              <p:nvPr/>
            </p:nvSpPr>
            <p:spPr>
              <a:xfrm>
                <a:off x="7744933" y="2391080"/>
                <a:ext cx="54768" cy="64294"/>
              </a:xfrm>
              <a:prstGeom prst="ellipse">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Oval 86">
                <a:extLst>
                  <a:ext uri="{FF2B5EF4-FFF2-40B4-BE49-F238E27FC236}">
                    <a16:creationId xmlns:a16="http://schemas.microsoft.com/office/drawing/2014/main" id="{04E14736-05D1-547A-03AA-4F6B3EF163BF}"/>
                  </a:ext>
                </a:extLst>
              </p:cNvPr>
              <p:cNvSpPr/>
              <p:nvPr/>
            </p:nvSpPr>
            <p:spPr>
              <a:xfrm>
                <a:off x="7744472" y="2251380"/>
                <a:ext cx="54768" cy="64294"/>
              </a:xfrm>
              <a:prstGeom prst="ellipse">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Oval 87">
                <a:extLst>
                  <a:ext uri="{FF2B5EF4-FFF2-40B4-BE49-F238E27FC236}">
                    <a16:creationId xmlns:a16="http://schemas.microsoft.com/office/drawing/2014/main" id="{6930AE79-4839-0AF1-9E23-FD0CD79EAE43}"/>
                  </a:ext>
                </a:extLst>
              </p:cNvPr>
              <p:cNvSpPr/>
              <p:nvPr/>
            </p:nvSpPr>
            <p:spPr>
              <a:xfrm>
                <a:off x="7745135" y="2321230"/>
                <a:ext cx="54768" cy="64294"/>
              </a:xfrm>
              <a:prstGeom prst="ellipse">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9" name="Right Arrow 88">
              <a:extLst>
                <a:ext uri="{FF2B5EF4-FFF2-40B4-BE49-F238E27FC236}">
                  <a16:creationId xmlns:a16="http://schemas.microsoft.com/office/drawing/2014/main" id="{30C999F3-4481-A559-4C0D-5908520FC1E9}"/>
                </a:ext>
              </a:extLst>
            </p:cNvPr>
            <p:cNvSpPr/>
            <p:nvPr/>
          </p:nvSpPr>
          <p:spPr>
            <a:xfrm rot="16200000">
              <a:off x="6012096" y="5943117"/>
              <a:ext cx="277128" cy="421813"/>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0" name="그림 4">
              <a:extLst>
                <a:ext uri="{FF2B5EF4-FFF2-40B4-BE49-F238E27FC236}">
                  <a16:creationId xmlns:a16="http://schemas.microsoft.com/office/drawing/2014/main" id="{F7476EBB-5734-E2A4-94C1-9095D3C3E7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9372" y="6271077"/>
              <a:ext cx="1097919" cy="380049"/>
            </a:xfrm>
            <a:prstGeom prst="rect">
              <a:avLst/>
            </a:prstGeom>
          </p:spPr>
        </p:pic>
        <p:cxnSp>
          <p:nvCxnSpPr>
            <p:cNvPr id="91" name="Straight Connector 94">
              <a:extLst>
                <a:ext uri="{FF2B5EF4-FFF2-40B4-BE49-F238E27FC236}">
                  <a16:creationId xmlns:a16="http://schemas.microsoft.com/office/drawing/2014/main" id="{FD582ECD-F4B4-14E3-2505-687D54EC7907}"/>
                </a:ext>
              </a:extLst>
            </p:cNvPr>
            <p:cNvCxnSpPr>
              <a:cxnSpLocks/>
            </p:cNvCxnSpPr>
            <p:nvPr/>
          </p:nvCxnSpPr>
          <p:spPr>
            <a:xfrm>
              <a:off x="4043196" y="4443496"/>
              <a:ext cx="0" cy="942007"/>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93" name="Right Arrow 310">
              <a:extLst>
                <a:ext uri="{FF2B5EF4-FFF2-40B4-BE49-F238E27FC236}">
                  <a16:creationId xmlns:a16="http://schemas.microsoft.com/office/drawing/2014/main" id="{1855F717-6B5E-BA06-D6CC-8B0FAE2B1929}"/>
                </a:ext>
              </a:extLst>
            </p:cNvPr>
            <p:cNvSpPr/>
            <p:nvPr/>
          </p:nvSpPr>
          <p:spPr>
            <a:xfrm>
              <a:off x="5087351" y="4697351"/>
              <a:ext cx="552535" cy="421813"/>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Snip Single Corner Rectangle 313">
              <a:extLst>
                <a:ext uri="{FF2B5EF4-FFF2-40B4-BE49-F238E27FC236}">
                  <a16:creationId xmlns:a16="http://schemas.microsoft.com/office/drawing/2014/main" id="{436957C6-A61E-38A4-64D6-48B031D99964}"/>
                </a:ext>
              </a:extLst>
            </p:cNvPr>
            <p:cNvSpPr/>
            <p:nvPr/>
          </p:nvSpPr>
          <p:spPr>
            <a:xfrm>
              <a:off x="5876663" y="4394817"/>
              <a:ext cx="1264384" cy="310476"/>
            </a:xfrm>
            <a:prstGeom prst="snip1Rect">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Flow Size</a:t>
              </a:r>
            </a:p>
          </p:txBody>
        </p:sp>
        <p:sp>
          <p:nvSpPr>
            <p:cNvPr id="95" name="Snip Single Corner Rectangle 314">
              <a:extLst>
                <a:ext uri="{FF2B5EF4-FFF2-40B4-BE49-F238E27FC236}">
                  <a16:creationId xmlns:a16="http://schemas.microsoft.com/office/drawing/2014/main" id="{A14743EA-2C19-FFC7-BC0D-B2E7DA4B749E}"/>
                </a:ext>
              </a:extLst>
            </p:cNvPr>
            <p:cNvSpPr/>
            <p:nvPr/>
          </p:nvSpPr>
          <p:spPr>
            <a:xfrm>
              <a:off x="5866916" y="4802432"/>
              <a:ext cx="1264384" cy="303620"/>
            </a:xfrm>
            <a:prstGeom prst="snip1Rect">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Cardinality</a:t>
              </a:r>
            </a:p>
          </p:txBody>
        </p:sp>
        <p:sp>
          <p:nvSpPr>
            <p:cNvPr id="96" name="Right Arrow 304">
              <a:extLst>
                <a:ext uri="{FF2B5EF4-FFF2-40B4-BE49-F238E27FC236}">
                  <a16:creationId xmlns:a16="http://schemas.microsoft.com/office/drawing/2014/main" id="{5A6DD026-B6A8-24A3-5D31-136942DC4EF8}"/>
                </a:ext>
              </a:extLst>
            </p:cNvPr>
            <p:cNvSpPr/>
            <p:nvPr/>
          </p:nvSpPr>
          <p:spPr>
            <a:xfrm rot="2248950">
              <a:off x="7389537" y="5133493"/>
              <a:ext cx="429756" cy="178477"/>
            </a:xfrm>
            <a:prstGeom prst="rightArrow">
              <a:avLst>
                <a:gd name="adj1" fmla="val 50000"/>
                <a:gd name="adj2" fmla="val 93220"/>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Right Arrow 304">
              <a:extLst>
                <a:ext uri="{FF2B5EF4-FFF2-40B4-BE49-F238E27FC236}">
                  <a16:creationId xmlns:a16="http://schemas.microsoft.com/office/drawing/2014/main" id="{F67E2E75-CC80-DB1F-9E05-6E4BB7FA698E}"/>
                </a:ext>
              </a:extLst>
            </p:cNvPr>
            <p:cNvSpPr/>
            <p:nvPr/>
          </p:nvSpPr>
          <p:spPr>
            <a:xfrm rot="19563386">
              <a:off x="7397968" y="4269811"/>
              <a:ext cx="429756" cy="178477"/>
            </a:xfrm>
            <a:prstGeom prst="rightArrow">
              <a:avLst>
                <a:gd name="adj1" fmla="val 50000"/>
                <a:gd name="adj2" fmla="val 93220"/>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7" name="Group 126">
            <a:extLst>
              <a:ext uri="{FF2B5EF4-FFF2-40B4-BE49-F238E27FC236}">
                <a16:creationId xmlns:a16="http://schemas.microsoft.com/office/drawing/2014/main" id="{B2BA97FE-A186-C41B-FA54-2EC5CB169AC8}"/>
              </a:ext>
            </a:extLst>
          </p:cNvPr>
          <p:cNvGrpSpPr/>
          <p:nvPr/>
        </p:nvGrpSpPr>
        <p:grpSpPr>
          <a:xfrm>
            <a:off x="2940691" y="1621627"/>
            <a:ext cx="6321461" cy="1943360"/>
            <a:chOff x="2940691" y="1621627"/>
            <a:chExt cx="6321461" cy="1943360"/>
          </a:xfrm>
        </p:grpSpPr>
        <p:sp>
          <p:nvSpPr>
            <p:cNvPr id="20" name="직사각형 93">
              <a:extLst>
                <a:ext uri="{FF2B5EF4-FFF2-40B4-BE49-F238E27FC236}">
                  <a16:creationId xmlns:a16="http://schemas.microsoft.com/office/drawing/2014/main" id="{BEC5AC86-296F-B44B-0118-6A57F34BEBE9}"/>
                </a:ext>
              </a:extLst>
            </p:cNvPr>
            <p:cNvSpPr/>
            <p:nvPr/>
          </p:nvSpPr>
          <p:spPr>
            <a:xfrm>
              <a:off x="3021515" y="1621627"/>
              <a:ext cx="6240637" cy="1932645"/>
            </a:xfrm>
            <a:prstGeom prst="rect">
              <a:avLst/>
            </a:prstGeom>
            <a:solidFill>
              <a:schemeClr val="accent2">
                <a:lumMod val="60000"/>
                <a:lumOff val="40000"/>
              </a:schemeClr>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ko-Kore-KR" alt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B4D47781-8552-FFB6-FD44-F903BAC79E22}"/>
                </a:ext>
              </a:extLst>
            </p:cNvPr>
            <p:cNvSpPr txBox="1"/>
            <p:nvPr/>
          </p:nvSpPr>
          <p:spPr>
            <a:xfrm>
              <a:off x="2940691" y="1622230"/>
              <a:ext cx="156534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Control Plane</a:t>
              </a:r>
            </a:p>
          </p:txBody>
        </p:sp>
        <p:sp>
          <p:nvSpPr>
            <p:cNvPr id="30" name="Rectangle 29">
              <a:extLst>
                <a:ext uri="{FF2B5EF4-FFF2-40B4-BE49-F238E27FC236}">
                  <a16:creationId xmlns:a16="http://schemas.microsoft.com/office/drawing/2014/main" id="{7813A45A-217C-198F-9396-328EFC189F5D}"/>
                </a:ext>
              </a:extLst>
            </p:cNvPr>
            <p:cNvSpPr/>
            <p:nvPr/>
          </p:nvSpPr>
          <p:spPr>
            <a:xfrm>
              <a:off x="3245686" y="2410205"/>
              <a:ext cx="1497617" cy="625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65EA89F9-96DC-C626-605C-8F953DB6188D}"/>
                </a:ext>
              </a:extLst>
            </p:cNvPr>
            <p:cNvSpPr/>
            <p:nvPr/>
          </p:nvSpPr>
          <p:spPr>
            <a:xfrm>
              <a:off x="5128494" y="1779666"/>
              <a:ext cx="2472881" cy="1704225"/>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4D66F242-B2D6-7D05-16E2-A09475F524CE}"/>
                </a:ext>
              </a:extLst>
            </p:cNvPr>
            <p:cNvSpPr txBox="1"/>
            <p:nvPr/>
          </p:nvSpPr>
          <p:spPr>
            <a:xfrm>
              <a:off x="5030629" y="1779666"/>
              <a:ext cx="258118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Generic Measurement</a:t>
              </a:r>
            </a:p>
          </p:txBody>
        </p:sp>
        <p:sp>
          <p:nvSpPr>
            <p:cNvPr id="35" name="Snip Single Corner Rectangle 34">
              <a:extLst>
                <a:ext uri="{FF2B5EF4-FFF2-40B4-BE49-F238E27FC236}">
                  <a16:creationId xmlns:a16="http://schemas.microsoft.com/office/drawing/2014/main" id="{1011EC64-1610-88C3-D69E-2B6E1E4C74AC}"/>
                </a:ext>
              </a:extLst>
            </p:cNvPr>
            <p:cNvSpPr/>
            <p:nvPr/>
          </p:nvSpPr>
          <p:spPr>
            <a:xfrm>
              <a:off x="5224802" y="2621439"/>
              <a:ext cx="2277983" cy="299884"/>
            </a:xfrm>
            <a:prstGeom prst="snip1Rect">
              <a:avLst/>
            </a:prstGeom>
            <a:solidFill>
              <a:schemeClr val="bg1"/>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Flow Size Distribution</a:t>
              </a:r>
            </a:p>
          </p:txBody>
        </p:sp>
        <p:sp>
          <p:nvSpPr>
            <p:cNvPr id="36" name="Snip Single Corner Rectangle 35">
              <a:extLst>
                <a:ext uri="{FF2B5EF4-FFF2-40B4-BE49-F238E27FC236}">
                  <a16:creationId xmlns:a16="http://schemas.microsoft.com/office/drawing/2014/main" id="{4629E8FA-D2DA-B4F4-35F7-38290601999D}"/>
                </a:ext>
              </a:extLst>
            </p:cNvPr>
            <p:cNvSpPr/>
            <p:nvPr/>
          </p:nvSpPr>
          <p:spPr>
            <a:xfrm>
              <a:off x="6598931" y="2202493"/>
              <a:ext cx="895871" cy="299978"/>
            </a:xfrm>
            <a:prstGeom prst="snip1Rect">
              <a:avLst/>
            </a:prstGeom>
            <a:solidFill>
              <a:schemeClr val="bg1"/>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Entropy</a:t>
              </a:r>
            </a:p>
          </p:txBody>
        </p:sp>
        <p:sp>
          <p:nvSpPr>
            <p:cNvPr id="41" name="Oval 40">
              <a:extLst>
                <a:ext uri="{FF2B5EF4-FFF2-40B4-BE49-F238E27FC236}">
                  <a16:creationId xmlns:a16="http://schemas.microsoft.com/office/drawing/2014/main" id="{4DB8A373-71DC-BC40-0F9B-5082B7A11C60}"/>
                </a:ext>
              </a:extLst>
            </p:cNvPr>
            <p:cNvSpPr/>
            <p:nvPr/>
          </p:nvSpPr>
          <p:spPr>
            <a:xfrm>
              <a:off x="7792206" y="1716895"/>
              <a:ext cx="1279120" cy="603192"/>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2" name="Group 41">
              <a:extLst>
                <a:ext uri="{FF2B5EF4-FFF2-40B4-BE49-F238E27FC236}">
                  <a16:creationId xmlns:a16="http://schemas.microsoft.com/office/drawing/2014/main" id="{8988C779-C976-ED0D-B9A7-838E65114BB0}"/>
                </a:ext>
              </a:extLst>
            </p:cNvPr>
            <p:cNvGrpSpPr/>
            <p:nvPr/>
          </p:nvGrpSpPr>
          <p:grpSpPr>
            <a:xfrm>
              <a:off x="8378618" y="3016220"/>
              <a:ext cx="69474" cy="255675"/>
              <a:chOff x="7744472" y="2251380"/>
              <a:chExt cx="55431" cy="203994"/>
            </a:xfrm>
          </p:grpSpPr>
          <p:sp>
            <p:nvSpPr>
              <p:cNvPr id="43" name="Oval 42">
                <a:extLst>
                  <a:ext uri="{FF2B5EF4-FFF2-40B4-BE49-F238E27FC236}">
                    <a16:creationId xmlns:a16="http://schemas.microsoft.com/office/drawing/2014/main" id="{AAEEF8A2-8A9C-BE58-18BE-EC8AD88C7BFE}"/>
                  </a:ext>
                </a:extLst>
              </p:cNvPr>
              <p:cNvSpPr/>
              <p:nvPr/>
            </p:nvSpPr>
            <p:spPr>
              <a:xfrm>
                <a:off x="7744933" y="2391080"/>
                <a:ext cx="54768" cy="64294"/>
              </a:xfrm>
              <a:prstGeom prst="ellipse">
                <a:avLst/>
              </a:prstGeom>
              <a:solidFill>
                <a:schemeClr val="tx1"/>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393865C6-BC12-ED53-65EF-DE46D0010011}"/>
                  </a:ext>
                </a:extLst>
              </p:cNvPr>
              <p:cNvSpPr/>
              <p:nvPr/>
            </p:nvSpPr>
            <p:spPr>
              <a:xfrm>
                <a:off x="7744472" y="2251380"/>
                <a:ext cx="54768" cy="64294"/>
              </a:xfrm>
              <a:prstGeom prst="ellipse">
                <a:avLst/>
              </a:prstGeom>
              <a:solidFill>
                <a:schemeClr val="tx1"/>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7EED3724-40D4-B505-CB13-68B6060D580D}"/>
                  </a:ext>
                </a:extLst>
              </p:cNvPr>
              <p:cNvSpPr/>
              <p:nvPr/>
            </p:nvSpPr>
            <p:spPr>
              <a:xfrm>
                <a:off x="7745135" y="2321230"/>
                <a:ext cx="54768" cy="64294"/>
              </a:xfrm>
              <a:prstGeom prst="ellipse">
                <a:avLst/>
              </a:prstGeom>
              <a:solidFill>
                <a:schemeClr val="tx1"/>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6" name="Rectangle 45">
              <a:extLst>
                <a:ext uri="{FF2B5EF4-FFF2-40B4-BE49-F238E27FC236}">
                  <a16:creationId xmlns:a16="http://schemas.microsoft.com/office/drawing/2014/main" id="{C8203CDD-3572-A962-5242-64DF5E426D53}"/>
                </a:ext>
              </a:extLst>
            </p:cNvPr>
            <p:cNvSpPr/>
            <p:nvPr/>
          </p:nvSpPr>
          <p:spPr>
            <a:xfrm>
              <a:off x="7997297" y="1737956"/>
              <a:ext cx="899926"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Anomaly</a:t>
              </a:r>
              <a:b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Detection</a:t>
              </a:r>
            </a:p>
          </p:txBody>
        </p:sp>
        <p:sp>
          <p:nvSpPr>
            <p:cNvPr id="47" name="Oval 46">
              <a:extLst>
                <a:ext uri="{FF2B5EF4-FFF2-40B4-BE49-F238E27FC236}">
                  <a16:creationId xmlns:a16="http://schemas.microsoft.com/office/drawing/2014/main" id="{8836DE81-6AB0-4C1E-D3F4-9AC78905BF67}"/>
                </a:ext>
              </a:extLst>
            </p:cNvPr>
            <p:cNvSpPr/>
            <p:nvPr/>
          </p:nvSpPr>
          <p:spPr>
            <a:xfrm>
              <a:off x="7832265" y="2386294"/>
              <a:ext cx="1279120" cy="603192"/>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39EA828A-E7F4-8C26-F58A-BE7839B3A0EB}"/>
                </a:ext>
              </a:extLst>
            </p:cNvPr>
            <p:cNvSpPr/>
            <p:nvPr/>
          </p:nvSpPr>
          <p:spPr>
            <a:xfrm>
              <a:off x="8043128" y="2407356"/>
              <a:ext cx="88838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Load</a:t>
              </a:r>
              <a:b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Balancing</a:t>
              </a:r>
            </a:p>
          </p:txBody>
        </p:sp>
        <p:sp>
          <p:nvSpPr>
            <p:cNvPr id="49" name="Rectangle 48">
              <a:extLst>
                <a:ext uri="{FF2B5EF4-FFF2-40B4-BE49-F238E27FC236}">
                  <a16:creationId xmlns:a16="http://schemas.microsoft.com/office/drawing/2014/main" id="{C63253C2-CA56-836A-C4DD-19806F713B67}"/>
                </a:ext>
              </a:extLst>
            </p:cNvPr>
            <p:cNvSpPr/>
            <p:nvPr/>
          </p:nvSpPr>
          <p:spPr>
            <a:xfrm>
              <a:off x="7792206" y="3226433"/>
              <a:ext cx="131536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Generic Apps</a:t>
              </a:r>
            </a:p>
          </p:txBody>
        </p:sp>
        <p:sp>
          <p:nvSpPr>
            <p:cNvPr id="65" name="Snip Single Corner Rectangle 64">
              <a:extLst>
                <a:ext uri="{FF2B5EF4-FFF2-40B4-BE49-F238E27FC236}">
                  <a16:creationId xmlns:a16="http://schemas.microsoft.com/office/drawing/2014/main" id="{47DFE400-851B-A244-CFBD-E524D866780D}"/>
                </a:ext>
              </a:extLst>
            </p:cNvPr>
            <p:cNvSpPr/>
            <p:nvPr/>
          </p:nvSpPr>
          <p:spPr>
            <a:xfrm>
              <a:off x="5224802" y="2216674"/>
              <a:ext cx="1293307" cy="298301"/>
            </a:xfrm>
            <a:prstGeom prst="snip1Rect">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Heavy Change</a:t>
              </a:r>
            </a:p>
          </p:txBody>
        </p:sp>
        <p:sp>
          <p:nvSpPr>
            <p:cNvPr id="92" name="Right Arrow 304">
              <a:extLst>
                <a:ext uri="{FF2B5EF4-FFF2-40B4-BE49-F238E27FC236}">
                  <a16:creationId xmlns:a16="http://schemas.microsoft.com/office/drawing/2014/main" id="{6CCFA83E-5012-642F-2180-B53DA2420E76}"/>
                </a:ext>
              </a:extLst>
            </p:cNvPr>
            <p:cNvSpPr/>
            <p:nvPr/>
          </p:nvSpPr>
          <p:spPr>
            <a:xfrm>
              <a:off x="7503443" y="2574212"/>
              <a:ext cx="429756" cy="178477"/>
            </a:xfrm>
            <a:prstGeom prst="rightArrow">
              <a:avLst>
                <a:gd name="adj1" fmla="val 50000"/>
                <a:gd name="adj2" fmla="val 93220"/>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Right Arrow 304">
              <a:extLst>
                <a:ext uri="{FF2B5EF4-FFF2-40B4-BE49-F238E27FC236}">
                  <a16:creationId xmlns:a16="http://schemas.microsoft.com/office/drawing/2014/main" id="{EF7B7D70-ABB8-964A-7244-6731B04D9C82}"/>
                </a:ext>
              </a:extLst>
            </p:cNvPr>
            <p:cNvSpPr/>
            <p:nvPr/>
          </p:nvSpPr>
          <p:spPr>
            <a:xfrm rot="2166143">
              <a:off x="7488488" y="2999262"/>
              <a:ext cx="429756" cy="178477"/>
            </a:xfrm>
            <a:prstGeom prst="rightArrow">
              <a:avLst>
                <a:gd name="adj1" fmla="val 50000"/>
                <a:gd name="adj2" fmla="val 93220"/>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Right Arrow 304">
              <a:extLst>
                <a:ext uri="{FF2B5EF4-FFF2-40B4-BE49-F238E27FC236}">
                  <a16:creationId xmlns:a16="http://schemas.microsoft.com/office/drawing/2014/main" id="{618F69AF-AD2B-E74A-8C7C-866D8A838EBE}"/>
                </a:ext>
              </a:extLst>
            </p:cNvPr>
            <p:cNvSpPr/>
            <p:nvPr/>
          </p:nvSpPr>
          <p:spPr>
            <a:xfrm rot="19413871">
              <a:off x="7479358" y="2098439"/>
              <a:ext cx="429756" cy="178477"/>
            </a:xfrm>
            <a:prstGeom prst="rightArrow">
              <a:avLst>
                <a:gd name="adj1" fmla="val 50000"/>
                <a:gd name="adj2" fmla="val 93220"/>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3" name="그룹 6">
              <a:extLst>
                <a:ext uri="{FF2B5EF4-FFF2-40B4-BE49-F238E27FC236}">
                  <a16:creationId xmlns:a16="http://schemas.microsoft.com/office/drawing/2014/main" id="{7CAB4F76-34FA-8873-C978-F91EEC410259}"/>
                </a:ext>
              </a:extLst>
            </p:cNvPr>
            <p:cNvGrpSpPr/>
            <p:nvPr/>
          </p:nvGrpSpPr>
          <p:grpSpPr>
            <a:xfrm>
              <a:off x="5372318" y="3026956"/>
              <a:ext cx="1894967" cy="357886"/>
              <a:chOff x="5372374" y="2619509"/>
              <a:chExt cx="1511929" cy="285545"/>
            </a:xfrm>
          </p:grpSpPr>
          <p:sp>
            <p:nvSpPr>
              <p:cNvPr id="104" name="Rectangle 171">
                <a:extLst>
                  <a:ext uri="{FF2B5EF4-FFF2-40B4-BE49-F238E27FC236}">
                    <a16:creationId xmlns:a16="http://schemas.microsoft.com/office/drawing/2014/main" id="{E16BC579-DA0E-E93E-FFA2-516B45636C92}"/>
                  </a:ext>
                </a:extLst>
              </p:cNvPr>
              <p:cNvSpPr/>
              <p:nvPr/>
            </p:nvSpPr>
            <p:spPr>
              <a:xfrm>
                <a:off x="5404569" y="2628055"/>
                <a:ext cx="1479734" cy="276999"/>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TextBox 104">
                <a:extLst>
                  <a:ext uri="{FF2B5EF4-FFF2-40B4-BE49-F238E27FC236}">
                    <a16:creationId xmlns:a16="http://schemas.microsoft.com/office/drawing/2014/main" id="{696C28CE-2761-3056-D872-530591B287F0}"/>
                  </a:ext>
                </a:extLst>
              </p:cNvPr>
              <p:cNvSpPr txBox="1"/>
              <p:nvPr/>
            </p:nvSpPr>
            <p:spPr>
              <a:xfrm>
                <a:off x="5372374" y="2619509"/>
                <a:ext cx="1511929" cy="2701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Data Plane Query</a:t>
                </a:r>
              </a:p>
            </p:txBody>
          </p:sp>
        </p:grpSp>
        <p:sp>
          <p:nvSpPr>
            <p:cNvPr id="106" name="Right Arrow 310">
              <a:extLst>
                <a:ext uri="{FF2B5EF4-FFF2-40B4-BE49-F238E27FC236}">
                  <a16:creationId xmlns:a16="http://schemas.microsoft.com/office/drawing/2014/main" id="{B9B5F1C3-F801-0014-A9B1-3DB64D54774A}"/>
                </a:ext>
              </a:extLst>
            </p:cNvPr>
            <p:cNvSpPr/>
            <p:nvPr/>
          </p:nvSpPr>
          <p:spPr>
            <a:xfrm>
              <a:off x="4706679" y="2525592"/>
              <a:ext cx="452394" cy="421813"/>
            </a:xfrm>
            <a:prstGeom prst="rightArrow">
              <a:avLst/>
            </a:prstGeom>
            <a:solidFill>
              <a:schemeClr val="bg2"/>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 name="TextBox 106">
              <a:extLst>
                <a:ext uri="{FF2B5EF4-FFF2-40B4-BE49-F238E27FC236}">
                  <a16:creationId xmlns:a16="http://schemas.microsoft.com/office/drawing/2014/main" id="{6F6BF275-341C-276B-11EC-A4435157B94E}"/>
                </a:ext>
              </a:extLst>
            </p:cNvPr>
            <p:cNvSpPr txBox="1"/>
            <p:nvPr/>
          </p:nvSpPr>
          <p:spPr>
            <a:xfrm>
              <a:off x="3263274" y="3007912"/>
              <a:ext cx="151220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ko-Kore-KR" sz="1600" b="0" i="0" u="none" strike="noStrike" kern="1200" cap="none" spc="0" normalizeH="0" baseline="0" noProof="0" dirty="0">
                  <a:ln>
                    <a:noFill/>
                  </a:ln>
                  <a:solidFill>
                    <a:prstClr val="black"/>
                  </a:solidFill>
                  <a:effectLst/>
                  <a:uLnTx/>
                  <a:uFillTx/>
                  <a:latin typeface="Calibri" panose="020F0502020204030204"/>
                  <a:ea typeface="+mn-ea"/>
                  <a:cs typeface="+mn-cs"/>
                </a:rPr>
                <a:t>Virtual counters</a:t>
              </a:r>
              <a:endParaRPr kumimoji="1" lang="ko-Kore-KR" alt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08" name="그룹 13">
              <a:extLst>
                <a:ext uri="{FF2B5EF4-FFF2-40B4-BE49-F238E27FC236}">
                  <a16:creationId xmlns:a16="http://schemas.microsoft.com/office/drawing/2014/main" id="{E0C9C178-E0F2-3A52-6016-D13582BFA493}"/>
                </a:ext>
              </a:extLst>
            </p:cNvPr>
            <p:cNvGrpSpPr/>
            <p:nvPr/>
          </p:nvGrpSpPr>
          <p:grpSpPr>
            <a:xfrm>
              <a:off x="3380419" y="2553222"/>
              <a:ext cx="1242069" cy="334836"/>
              <a:chOff x="798195" y="412857"/>
              <a:chExt cx="3622372" cy="976516"/>
            </a:xfrm>
          </p:grpSpPr>
          <p:grpSp>
            <p:nvGrpSpPr>
              <p:cNvPr id="109" name="그룹 12">
                <a:extLst>
                  <a:ext uri="{FF2B5EF4-FFF2-40B4-BE49-F238E27FC236}">
                    <a16:creationId xmlns:a16="http://schemas.microsoft.com/office/drawing/2014/main" id="{548180E2-6375-4905-4090-3262115D9A16}"/>
                  </a:ext>
                </a:extLst>
              </p:cNvPr>
              <p:cNvGrpSpPr/>
              <p:nvPr/>
            </p:nvGrpSpPr>
            <p:grpSpPr>
              <a:xfrm>
                <a:off x="798195" y="412857"/>
                <a:ext cx="3622372" cy="517496"/>
                <a:chOff x="1023410" y="1040364"/>
                <a:chExt cx="2708038" cy="386874"/>
              </a:xfrm>
            </p:grpSpPr>
            <p:sp>
              <p:nvSpPr>
                <p:cNvPr id="118" name="Rectangle 1">
                  <a:extLst>
                    <a:ext uri="{FF2B5EF4-FFF2-40B4-BE49-F238E27FC236}">
                      <a16:creationId xmlns:a16="http://schemas.microsoft.com/office/drawing/2014/main" id="{1DB105B2-70B2-996F-D820-43DE19D42B97}"/>
                    </a:ext>
                  </a:extLst>
                </p:cNvPr>
                <p:cNvSpPr/>
                <p:nvPr/>
              </p:nvSpPr>
              <p:spPr>
                <a:xfrm>
                  <a:off x="1023410" y="1040367"/>
                  <a:ext cx="386868" cy="386868"/>
                </a:xfrm>
                <a:prstGeom prst="rect">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19" name="Rectangle 23">
                  <a:extLst>
                    <a:ext uri="{FF2B5EF4-FFF2-40B4-BE49-F238E27FC236}">
                      <a16:creationId xmlns:a16="http://schemas.microsoft.com/office/drawing/2014/main" id="{C2C1ECB4-FBFA-3118-AD1C-5EFA0A9CE25E}"/>
                    </a:ext>
                  </a:extLst>
                </p:cNvPr>
                <p:cNvSpPr/>
                <p:nvPr/>
              </p:nvSpPr>
              <p:spPr>
                <a:xfrm>
                  <a:off x="1410280" y="1040370"/>
                  <a:ext cx="386868" cy="386868"/>
                </a:xfrm>
                <a:prstGeom prst="rect">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20" name="Rectangle 26">
                  <a:extLst>
                    <a:ext uri="{FF2B5EF4-FFF2-40B4-BE49-F238E27FC236}">
                      <a16:creationId xmlns:a16="http://schemas.microsoft.com/office/drawing/2014/main" id="{05B95032-79B7-1443-77B7-0D1AC53D27A8}"/>
                    </a:ext>
                  </a:extLst>
                </p:cNvPr>
                <p:cNvSpPr/>
                <p:nvPr/>
              </p:nvSpPr>
              <p:spPr>
                <a:xfrm>
                  <a:off x="1797148" y="1040367"/>
                  <a:ext cx="386868" cy="386868"/>
                </a:xfrm>
                <a:prstGeom prst="rect">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21" name="Rectangle 21">
                  <a:extLst>
                    <a:ext uri="{FF2B5EF4-FFF2-40B4-BE49-F238E27FC236}">
                      <a16:creationId xmlns:a16="http://schemas.microsoft.com/office/drawing/2014/main" id="{8EA25EFE-966E-FA65-839B-4EFC7381FC16}"/>
                    </a:ext>
                  </a:extLst>
                </p:cNvPr>
                <p:cNvSpPr/>
                <p:nvPr/>
              </p:nvSpPr>
              <p:spPr>
                <a:xfrm>
                  <a:off x="2184016" y="1040367"/>
                  <a:ext cx="386868" cy="386868"/>
                </a:xfrm>
                <a:prstGeom prst="rect">
                  <a:avLst/>
                </a:prstGeom>
                <a:solidFill>
                  <a:schemeClr val="accent1">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22" name="Rectangle 22">
                  <a:extLst>
                    <a:ext uri="{FF2B5EF4-FFF2-40B4-BE49-F238E27FC236}">
                      <a16:creationId xmlns:a16="http://schemas.microsoft.com/office/drawing/2014/main" id="{87829A89-6F4D-82E2-74ED-8A3A47E4809C}"/>
                    </a:ext>
                  </a:extLst>
                </p:cNvPr>
                <p:cNvSpPr/>
                <p:nvPr/>
              </p:nvSpPr>
              <p:spPr>
                <a:xfrm>
                  <a:off x="2570886" y="1040370"/>
                  <a:ext cx="386868" cy="386868"/>
                </a:xfrm>
                <a:prstGeom prst="rect">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23" name="Rectangle 24">
                  <a:extLst>
                    <a:ext uri="{FF2B5EF4-FFF2-40B4-BE49-F238E27FC236}">
                      <a16:creationId xmlns:a16="http://schemas.microsoft.com/office/drawing/2014/main" id="{CC0BBE7F-3AEE-71EA-C975-6A43FFB804FA}"/>
                    </a:ext>
                  </a:extLst>
                </p:cNvPr>
                <p:cNvSpPr/>
                <p:nvPr/>
              </p:nvSpPr>
              <p:spPr>
                <a:xfrm>
                  <a:off x="2957754" y="1040367"/>
                  <a:ext cx="386868" cy="386868"/>
                </a:xfrm>
                <a:prstGeom prst="rect">
                  <a:avLst/>
                </a:prstGeom>
                <a:solidFill>
                  <a:schemeClr val="accent1">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24" name="Rectangle 25">
                  <a:extLst>
                    <a:ext uri="{FF2B5EF4-FFF2-40B4-BE49-F238E27FC236}">
                      <a16:creationId xmlns:a16="http://schemas.microsoft.com/office/drawing/2014/main" id="{B47576CD-4C81-646F-FABC-70F57A12C6B6}"/>
                    </a:ext>
                  </a:extLst>
                </p:cNvPr>
                <p:cNvSpPr/>
                <p:nvPr/>
              </p:nvSpPr>
              <p:spPr>
                <a:xfrm>
                  <a:off x="3344580" y="1040364"/>
                  <a:ext cx="386868" cy="386868"/>
                </a:xfrm>
                <a:prstGeom prst="rect">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grpSp>
          <p:grpSp>
            <p:nvGrpSpPr>
              <p:cNvPr id="110" name="그룹 133">
                <a:extLst>
                  <a:ext uri="{FF2B5EF4-FFF2-40B4-BE49-F238E27FC236}">
                    <a16:creationId xmlns:a16="http://schemas.microsoft.com/office/drawing/2014/main" id="{54BF9E23-7E24-A93A-C312-2125482A0F35}"/>
                  </a:ext>
                </a:extLst>
              </p:cNvPr>
              <p:cNvGrpSpPr/>
              <p:nvPr/>
            </p:nvGrpSpPr>
            <p:grpSpPr>
              <a:xfrm>
                <a:off x="798195" y="871877"/>
                <a:ext cx="3622372" cy="517496"/>
                <a:chOff x="1023410" y="1040364"/>
                <a:chExt cx="2708038" cy="386874"/>
              </a:xfrm>
            </p:grpSpPr>
            <p:sp>
              <p:nvSpPr>
                <p:cNvPr id="111" name="Rectangle 1">
                  <a:extLst>
                    <a:ext uri="{FF2B5EF4-FFF2-40B4-BE49-F238E27FC236}">
                      <a16:creationId xmlns:a16="http://schemas.microsoft.com/office/drawing/2014/main" id="{C74F140B-01D8-2C51-49F4-A4D9B0A9EB33}"/>
                    </a:ext>
                  </a:extLst>
                </p:cNvPr>
                <p:cNvSpPr/>
                <p:nvPr/>
              </p:nvSpPr>
              <p:spPr>
                <a:xfrm>
                  <a:off x="1023410" y="1040367"/>
                  <a:ext cx="386868" cy="386868"/>
                </a:xfrm>
                <a:prstGeom prst="rect">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12" name="Rectangle 23">
                  <a:extLst>
                    <a:ext uri="{FF2B5EF4-FFF2-40B4-BE49-F238E27FC236}">
                      <a16:creationId xmlns:a16="http://schemas.microsoft.com/office/drawing/2014/main" id="{C5F322B5-C30C-168B-9D0A-4B2CEE0304C4}"/>
                    </a:ext>
                  </a:extLst>
                </p:cNvPr>
                <p:cNvSpPr/>
                <p:nvPr/>
              </p:nvSpPr>
              <p:spPr>
                <a:xfrm>
                  <a:off x="1410280" y="1040370"/>
                  <a:ext cx="386868" cy="386868"/>
                </a:xfrm>
                <a:prstGeom prst="rect">
                  <a:avLst/>
                </a:prstGeom>
                <a:solidFill>
                  <a:schemeClr val="accent1">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13" name="Rectangle 26">
                  <a:extLst>
                    <a:ext uri="{FF2B5EF4-FFF2-40B4-BE49-F238E27FC236}">
                      <a16:creationId xmlns:a16="http://schemas.microsoft.com/office/drawing/2014/main" id="{23F2965D-3A4B-A3D9-EE28-11938DDBC531}"/>
                    </a:ext>
                  </a:extLst>
                </p:cNvPr>
                <p:cNvSpPr/>
                <p:nvPr/>
              </p:nvSpPr>
              <p:spPr>
                <a:xfrm>
                  <a:off x="1797148" y="1040367"/>
                  <a:ext cx="386868" cy="386868"/>
                </a:xfrm>
                <a:prstGeom prst="rect">
                  <a:avLst/>
                </a:prstGeom>
                <a:solidFill>
                  <a:schemeClr val="accent1">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14" name="Rectangle 21">
                  <a:extLst>
                    <a:ext uri="{FF2B5EF4-FFF2-40B4-BE49-F238E27FC236}">
                      <a16:creationId xmlns:a16="http://schemas.microsoft.com/office/drawing/2014/main" id="{66156E80-48DE-C74B-25D3-1313B47A3CDF}"/>
                    </a:ext>
                  </a:extLst>
                </p:cNvPr>
                <p:cNvSpPr/>
                <p:nvPr/>
              </p:nvSpPr>
              <p:spPr>
                <a:xfrm>
                  <a:off x="2184016" y="1040367"/>
                  <a:ext cx="386868" cy="386868"/>
                </a:xfrm>
                <a:prstGeom prst="rect">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15" name="Rectangle 22">
                  <a:extLst>
                    <a:ext uri="{FF2B5EF4-FFF2-40B4-BE49-F238E27FC236}">
                      <a16:creationId xmlns:a16="http://schemas.microsoft.com/office/drawing/2014/main" id="{F2A61CCF-38C3-EC8B-A14E-E8A16D16EA44}"/>
                    </a:ext>
                  </a:extLst>
                </p:cNvPr>
                <p:cNvSpPr/>
                <p:nvPr/>
              </p:nvSpPr>
              <p:spPr>
                <a:xfrm>
                  <a:off x="2570886" y="1040370"/>
                  <a:ext cx="386868" cy="386868"/>
                </a:xfrm>
                <a:prstGeom prst="rect">
                  <a:avLst/>
                </a:prstGeom>
                <a:solidFill>
                  <a:schemeClr val="accent1">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16" name="Rectangle 24">
                  <a:extLst>
                    <a:ext uri="{FF2B5EF4-FFF2-40B4-BE49-F238E27FC236}">
                      <a16:creationId xmlns:a16="http://schemas.microsoft.com/office/drawing/2014/main" id="{F8B3F573-0839-F99A-3A00-FD1C13D12F50}"/>
                    </a:ext>
                  </a:extLst>
                </p:cNvPr>
                <p:cNvSpPr/>
                <p:nvPr/>
              </p:nvSpPr>
              <p:spPr>
                <a:xfrm>
                  <a:off x="2957754" y="1040367"/>
                  <a:ext cx="386868" cy="386868"/>
                </a:xfrm>
                <a:prstGeom prst="rect">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sp>
              <p:nvSpPr>
                <p:cNvPr id="117" name="Rectangle 25">
                  <a:extLst>
                    <a:ext uri="{FF2B5EF4-FFF2-40B4-BE49-F238E27FC236}">
                      <a16:creationId xmlns:a16="http://schemas.microsoft.com/office/drawing/2014/main" id="{0AFC13EF-AD86-9D8B-21F9-4E17C5EC66EC}"/>
                    </a:ext>
                  </a:extLst>
                </p:cNvPr>
                <p:cNvSpPr/>
                <p:nvPr/>
              </p:nvSpPr>
              <p:spPr>
                <a:xfrm>
                  <a:off x="3344580" y="1040364"/>
                  <a:ext cx="386868" cy="386868"/>
                </a:xfrm>
                <a:prstGeom prst="rect">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Cambria Math" panose="02040503050406030204" pitchFamily="18" charset="0"/>
                    <a:cs typeface="Times New Roman" panose="02020603050405020304" pitchFamily="18" charset="0"/>
                  </a:endParaRPr>
                </a:p>
              </p:txBody>
            </p:sp>
          </p:grpSp>
        </p:grpSp>
      </p:grpSp>
      <p:grpSp>
        <p:nvGrpSpPr>
          <p:cNvPr id="100" name="그룹 5">
            <a:extLst>
              <a:ext uri="{FF2B5EF4-FFF2-40B4-BE49-F238E27FC236}">
                <a16:creationId xmlns:a16="http://schemas.microsoft.com/office/drawing/2014/main" id="{ABCF2E7E-A4F6-B544-75D5-0C3E8A51C4D1}"/>
              </a:ext>
            </a:extLst>
          </p:cNvPr>
          <p:cNvGrpSpPr/>
          <p:nvPr/>
        </p:nvGrpSpPr>
        <p:grpSpPr>
          <a:xfrm>
            <a:off x="4153225" y="3302490"/>
            <a:ext cx="557191" cy="1176480"/>
            <a:chOff x="4373176" y="2690734"/>
            <a:chExt cx="444564" cy="1137141"/>
          </a:xfrm>
        </p:grpSpPr>
        <p:sp>
          <p:nvSpPr>
            <p:cNvPr id="101" name="Right Arrow 100">
              <a:extLst>
                <a:ext uri="{FF2B5EF4-FFF2-40B4-BE49-F238E27FC236}">
                  <a16:creationId xmlns:a16="http://schemas.microsoft.com/office/drawing/2014/main" id="{B4CEC0C9-9D36-9BE3-CF08-53326299F550}"/>
                </a:ext>
              </a:extLst>
            </p:cNvPr>
            <p:cNvSpPr/>
            <p:nvPr/>
          </p:nvSpPr>
          <p:spPr>
            <a:xfrm rot="16200000">
              <a:off x="4026887" y="3037023"/>
              <a:ext cx="1137141" cy="444564"/>
            </a:xfrm>
            <a:prstGeom prst="rightArrow">
              <a:avLst>
                <a:gd name="adj1" fmla="val 50000"/>
                <a:gd name="adj2" fmla="val 81067"/>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2" name="직사각형 1">
              <a:extLst>
                <a:ext uri="{FF2B5EF4-FFF2-40B4-BE49-F238E27FC236}">
                  <a16:creationId xmlns:a16="http://schemas.microsoft.com/office/drawing/2014/main" id="{E0CE3BED-20F1-F838-256A-D8C34AEB3378}"/>
                </a:ext>
              </a:extLst>
            </p:cNvPr>
            <p:cNvSpPr/>
            <p:nvPr/>
          </p:nvSpPr>
          <p:spPr>
            <a:xfrm rot="16200000">
              <a:off x="4194466" y="3131923"/>
              <a:ext cx="791049" cy="270121"/>
            </a:xfrm>
            <a:prstGeom prst="rect">
              <a:avLst/>
            </a:prstGeom>
            <a:ln w="19050">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ore-KR" sz="1600" b="0" i="0" u="none" strike="noStrike" kern="1200" cap="none" spc="0" normalizeH="0" baseline="0" noProof="0" dirty="0">
                  <a:ln>
                    <a:noFill/>
                  </a:ln>
                  <a:solidFill>
                    <a:prstClr val="black"/>
                  </a:solidFill>
                  <a:effectLst/>
                  <a:uLnTx/>
                  <a:uFillTx/>
                  <a:latin typeface="Calibri" panose="020F0502020204030204"/>
                  <a:ea typeface="+mn-ea"/>
                  <a:cs typeface="+mn-cs"/>
                </a:rPr>
                <a:t>Collect</a:t>
              </a:r>
              <a:endParaRPr kumimoji="0" lang="ko-Kore-KR" alt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36" name="Group 135">
            <a:extLst>
              <a:ext uri="{FF2B5EF4-FFF2-40B4-BE49-F238E27FC236}">
                <a16:creationId xmlns:a16="http://schemas.microsoft.com/office/drawing/2014/main" id="{8C06EFE8-0E72-F546-1E62-36AA08E9ED8D}"/>
              </a:ext>
            </a:extLst>
          </p:cNvPr>
          <p:cNvGrpSpPr/>
          <p:nvPr/>
        </p:nvGrpSpPr>
        <p:grpSpPr>
          <a:xfrm>
            <a:off x="401812" y="1737956"/>
            <a:ext cx="4459406" cy="1569660"/>
            <a:chOff x="401812" y="1737956"/>
            <a:chExt cx="4459406" cy="1569660"/>
          </a:xfrm>
        </p:grpSpPr>
        <p:cxnSp>
          <p:nvCxnSpPr>
            <p:cNvPr id="132" name="Straight Arrow Connector 131">
              <a:extLst>
                <a:ext uri="{FF2B5EF4-FFF2-40B4-BE49-F238E27FC236}">
                  <a16:creationId xmlns:a16="http://schemas.microsoft.com/office/drawing/2014/main" id="{DE4EA3ED-ADBC-F72E-AC84-2BAA08E4EE9B}"/>
                </a:ext>
              </a:extLst>
            </p:cNvPr>
            <p:cNvCxnSpPr>
              <a:cxnSpLocks/>
            </p:cNvCxnSpPr>
            <p:nvPr/>
          </p:nvCxnSpPr>
          <p:spPr>
            <a:xfrm>
              <a:off x="2644275" y="2206699"/>
              <a:ext cx="2216943" cy="246759"/>
            </a:xfrm>
            <a:prstGeom prst="straightConnector1">
              <a:avLst/>
            </a:prstGeom>
            <a:ln w="7620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5" name="TextBox 134">
              <a:extLst>
                <a:ext uri="{FF2B5EF4-FFF2-40B4-BE49-F238E27FC236}">
                  <a16:creationId xmlns:a16="http://schemas.microsoft.com/office/drawing/2014/main" id="{6BCD59A7-F314-45C8-2FE8-F500405DB520}"/>
                </a:ext>
              </a:extLst>
            </p:cNvPr>
            <p:cNvSpPr txBox="1"/>
            <p:nvPr/>
          </p:nvSpPr>
          <p:spPr>
            <a:xfrm>
              <a:off x="401812" y="1737956"/>
              <a:ext cx="2367254"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effectLst/>
                  <a:uLnTx/>
                  <a:uFillTx/>
                  <a:latin typeface="Calibri" panose="020F0502020204030204"/>
                  <a:ea typeface="+mn-ea"/>
                  <a:cs typeface="+mn-cs"/>
                </a:rPr>
                <a:t>ML-based recovery of information loss by hash collision</a:t>
              </a:r>
            </a:p>
          </p:txBody>
        </p:sp>
      </p:grpSp>
    </p:spTree>
    <p:extLst>
      <p:ext uri="{BB962C8B-B14F-4D97-AF65-F5344CB8AC3E}">
        <p14:creationId xmlns:p14="http://schemas.microsoft.com/office/powerpoint/2010/main" val="2116186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fade">
                                      <p:cBhvr>
                                        <p:cTn id="7" dur="500"/>
                                        <p:tgtEl>
                                          <p:spTgt spid="1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fade">
                                      <p:cBhvr>
                                        <p:cTn id="12" dur="500"/>
                                        <p:tgtEl>
                                          <p:spTgt spid="100"/>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27"/>
                                        </p:tgtEl>
                                        <p:attrNameLst>
                                          <p:attrName>style.visibility</p:attrName>
                                        </p:attrNameLst>
                                      </p:cBhvr>
                                      <p:to>
                                        <p:strVal val="visible"/>
                                      </p:to>
                                    </p:set>
                                    <p:animEffect transition="in" filter="fade">
                                      <p:cBhvr>
                                        <p:cTn id="16" dur="500"/>
                                        <p:tgtEl>
                                          <p:spTgt spid="127"/>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36"/>
                                        </p:tgtEl>
                                        <p:attrNameLst>
                                          <p:attrName>style.visibility</p:attrName>
                                        </p:attrNameLst>
                                      </p:cBhvr>
                                      <p:to>
                                        <p:strVal val="visible"/>
                                      </p:to>
                                    </p:set>
                                    <p:animEffect transition="in" filter="fade">
                                      <p:cBhvr>
                                        <p:cTn id="20"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B4D428E4-6AA0-8D48-9E42-BD7A1E560286}"/>
              </a:ext>
            </a:extLst>
          </p:cNvPr>
          <p:cNvGraphicFramePr>
            <a:graphicFrameLocks noGrp="1"/>
          </p:cNvGraphicFramePr>
          <p:nvPr>
            <p:extLst>
              <p:ext uri="{D42A27DB-BD31-4B8C-83A1-F6EECF244321}">
                <p14:modId xmlns:p14="http://schemas.microsoft.com/office/powerpoint/2010/main" val="1871185966"/>
              </p:ext>
            </p:extLst>
          </p:nvPr>
        </p:nvGraphicFramePr>
        <p:xfrm>
          <a:off x="662939" y="2151581"/>
          <a:ext cx="10690860" cy="767140"/>
        </p:xfrm>
        <a:graphic>
          <a:graphicData uri="http://schemas.openxmlformats.org/drawingml/2006/table">
            <a:tbl>
              <a:tblPr firstRow="1" bandRow="1">
                <a:tableStyleId>{69CF1AB2-1976-4502-BF36-3FF5EA218861}</a:tableStyleId>
              </a:tblPr>
              <a:tblGrid>
                <a:gridCol w="2401332">
                  <a:extLst>
                    <a:ext uri="{9D8B030D-6E8A-4147-A177-3AD203B41FA5}">
                      <a16:colId xmlns:a16="http://schemas.microsoft.com/office/drawing/2014/main" val="3291361071"/>
                    </a:ext>
                  </a:extLst>
                </a:gridCol>
                <a:gridCol w="1381588">
                  <a:extLst>
                    <a:ext uri="{9D8B030D-6E8A-4147-A177-3AD203B41FA5}">
                      <a16:colId xmlns:a16="http://schemas.microsoft.com/office/drawing/2014/main" val="2693419758"/>
                    </a:ext>
                  </a:extLst>
                </a:gridCol>
                <a:gridCol w="1381588">
                  <a:extLst>
                    <a:ext uri="{9D8B030D-6E8A-4147-A177-3AD203B41FA5}">
                      <a16:colId xmlns:a16="http://schemas.microsoft.com/office/drawing/2014/main" val="2156976608"/>
                    </a:ext>
                  </a:extLst>
                </a:gridCol>
                <a:gridCol w="1381588">
                  <a:extLst>
                    <a:ext uri="{9D8B030D-6E8A-4147-A177-3AD203B41FA5}">
                      <a16:colId xmlns:a16="http://schemas.microsoft.com/office/drawing/2014/main" val="1603908584"/>
                    </a:ext>
                  </a:extLst>
                </a:gridCol>
                <a:gridCol w="1381588">
                  <a:extLst>
                    <a:ext uri="{9D8B030D-6E8A-4147-A177-3AD203B41FA5}">
                      <a16:colId xmlns:a16="http://schemas.microsoft.com/office/drawing/2014/main" val="2089859916"/>
                    </a:ext>
                  </a:extLst>
                </a:gridCol>
                <a:gridCol w="1381588">
                  <a:extLst>
                    <a:ext uri="{9D8B030D-6E8A-4147-A177-3AD203B41FA5}">
                      <a16:colId xmlns:a16="http://schemas.microsoft.com/office/drawing/2014/main" val="439940323"/>
                    </a:ext>
                  </a:extLst>
                </a:gridCol>
                <a:gridCol w="1381588">
                  <a:extLst>
                    <a:ext uri="{9D8B030D-6E8A-4147-A177-3AD203B41FA5}">
                      <a16:colId xmlns:a16="http://schemas.microsoft.com/office/drawing/2014/main" val="3416033731"/>
                    </a:ext>
                  </a:extLst>
                </a:gridCol>
              </a:tblGrid>
              <a:tr h="347863">
                <a:tc>
                  <a:txBody>
                    <a:bodyPr/>
                    <a:lstStyle/>
                    <a:p>
                      <a:pPr algn="ctr"/>
                      <a:r>
                        <a:rPr lang="en-KR" sz="1800" dirty="0"/>
                        <a:t>Flow size</a:t>
                      </a:r>
                    </a:p>
                  </a:txBody>
                  <a:tcPr>
                    <a:lnL w="12700" cmpd="sng">
                      <a:noFill/>
                    </a:lnL>
                    <a:lnT w="12700" cmpd="sng">
                      <a:noFill/>
                    </a:lnT>
                    <a:noFill/>
                  </a:tcPr>
                </a:tc>
                <a:tc>
                  <a:txBody>
                    <a:bodyPr/>
                    <a:lstStyle/>
                    <a:p>
                      <a:pPr algn="ctr"/>
                      <a:r>
                        <a:rPr lang="en-KR" sz="1800" dirty="0"/>
                        <a:t>FCM</a:t>
                      </a:r>
                    </a:p>
                  </a:txBody>
                  <a:tcPr/>
                </a:tc>
                <a:tc>
                  <a:txBody>
                    <a:bodyPr/>
                    <a:lstStyle/>
                    <a:p>
                      <a:pPr algn="ctr"/>
                      <a:r>
                        <a:rPr lang="en-KR" sz="1800" dirty="0">
                          <a:solidFill>
                            <a:schemeClr val="accent1"/>
                          </a:solidFill>
                        </a:rPr>
                        <a:t>CM</a:t>
                      </a:r>
                    </a:p>
                  </a:txBody>
                  <a:tcPr/>
                </a:tc>
                <a:tc>
                  <a:txBody>
                    <a:bodyPr/>
                    <a:lstStyle/>
                    <a:p>
                      <a:pPr algn="ctr"/>
                      <a:r>
                        <a:rPr lang="en-KR" sz="1800" dirty="0">
                          <a:solidFill>
                            <a:schemeClr val="accent1"/>
                          </a:solidFill>
                        </a:rPr>
                        <a:t>CU</a:t>
                      </a:r>
                    </a:p>
                  </a:txBody>
                  <a:tcPr/>
                </a:tc>
                <a:tc>
                  <a:txBody>
                    <a:bodyPr/>
                    <a:lstStyle/>
                    <a:p>
                      <a:pPr algn="ctr"/>
                      <a:r>
                        <a:rPr lang="en-KR" sz="1800" dirty="0">
                          <a:solidFill>
                            <a:schemeClr val="accent1"/>
                          </a:solidFill>
                        </a:rPr>
                        <a:t>PCM</a:t>
                      </a:r>
                    </a:p>
                  </a:txBody>
                  <a:tcPr/>
                </a:tc>
                <a:tc>
                  <a:txBody>
                    <a:bodyPr/>
                    <a:lstStyle/>
                    <a:p>
                      <a:pPr algn="ctr"/>
                      <a:r>
                        <a:rPr lang="en-KR" sz="1800">
                          <a:solidFill>
                            <a:srgbClr val="7030A0"/>
                          </a:solidFill>
                        </a:rPr>
                        <a:t>ElasticP4</a:t>
                      </a:r>
                      <a:endParaRPr lang="en-KR" sz="1800" dirty="0">
                        <a:solidFill>
                          <a:srgbClr val="7030A0"/>
                        </a:solidFill>
                      </a:endParaRPr>
                    </a:p>
                  </a:txBody>
                  <a:tcPr/>
                </a:tc>
                <a:tc>
                  <a:txBody>
                    <a:bodyPr/>
                    <a:lstStyle/>
                    <a:p>
                      <a:pPr algn="ctr"/>
                      <a:r>
                        <a:rPr lang="en-KR" sz="1800" dirty="0">
                          <a:solidFill>
                            <a:schemeClr val="accent2">
                              <a:lumMod val="75000"/>
                            </a:schemeClr>
                          </a:solidFill>
                        </a:rPr>
                        <a:t>FCM+TopK</a:t>
                      </a:r>
                    </a:p>
                  </a:txBody>
                  <a:tcPr/>
                </a:tc>
                <a:extLst>
                  <a:ext uri="{0D108BD9-81ED-4DB2-BD59-A6C34878D82A}">
                    <a16:rowId xmlns:a16="http://schemas.microsoft.com/office/drawing/2014/main" val="234048002"/>
                  </a:ext>
                </a:extLst>
              </a:tr>
              <a:tr h="401380">
                <a:tc>
                  <a:txBody>
                    <a:bodyPr/>
                    <a:lstStyle/>
                    <a:p>
                      <a:pPr algn="ctr"/>
                      <a:r>
                        <a:rPr lang="en-US" sz="1800" dirty="0"/>
                        <a:t>Norm. Error Metric</a:t>
                      </a:r>
                      <a:endParaRPr lang="en-KR" sz="1800" dirty="0"/>
                    </a:p>
                  </a:txBody>
                  <a:tcPr>
                    <a:noFill/>
                  </a:tcPr>
                </a:tc>
                <a:tc>
                  <a:txBody>
                    <a:bodyPr/>
                    <a:lstStyle/>
                    <a:p>
                      <a:pPr algn="ctr"/>
                      <a:r>
                        <a:rPr lang="en-KR" sz="2000" b="1" dirty="0"/>
                        <a:t>1.00</a:t>
                      </a:r>
                    </a:p>
                  </a:txBody>
                  <a:tcPr>
                    <a:noFill/>
                  </a:tcPr>
                </a:tc>
                <a:tc>
                  <a:txBody>
                    <a:bodyPr/>
                    <a:lstStyle/>
                    <a:p>
                      <a:pPr algn="ctr"/>
                      <a:r>
                        <a:rPr lang="en-KR" sz="2000" dirty="0"/>
                        <a:t>5.87</a:t>
                      </a:r>
                    </a:p>
                  </a:txBody>
                  <a:tcPr>
                    <a:noFill/>
                  </a:tcPr>
                </a:tc>
                <a:tc>
                  <a:txBody>
                    <a:bodyPr/>
                    <a:lstStyle/>
                    <a:p>
                      <a:pPr algn="ctr"/>
                      <a:r>
                        <a:rPr lang="en-KR" sz="2000" dirty="0"/>
                        <a:t>3.40</a:t>
                      </a:r>
                    </a:p>
                  </a:txBody>
                  <a:tcPr>
                    <a:noFill/>
                  </a:tcPr>
                </a:tc>
                <a:tc>
                  <a:txBody>
                    <a:bodyPr/>
                    <a:lstStyle/>
                    <a:p>
                      <a:pPr algn="ctr"/>
                      <a:r>
                        <a:rPr lang="en-KR" sz="2000" dirty="0"/>
                        <a:t>2.02</a:t>
                      </a:r>
                    </a:p>
                  </a:txBody>
                  <a:tcPr>
                    <a:noFill/>
                  </a:tcPr>
                </a:tc>
                <a:tc>
                  <a:txBody>
                    <a:bodyPr/>
                    <a:lstStyle/>
                    <a:p>
                      <a:pPr algn="ctr"/>
                      <a:r>
                        <a:rPr lang="en-KR" sz="2000" dirty="0"/>
                        <a:t>2.18</a:t>
                      </a:r>
                    </a:p>
                  </a:txBody>
                  <a:tcPr>
                    <a:noFill/>
                  </a:tcPr>
                </a:tc>
                <a:tc>
                  <a:txBody>
                    <a:bodyPr/>
                    <a:lstStyle/>
                    <a:p>
                      <a:pPr algn="ctr"/>
                      <a:r>
                        <a:rPr lang="en-KR" sz="2000" b="1" dirty="0"/>
                        <a:t>0.81</a:t>
                      </a:r>
                    </a:p>
                  </a:txBody>
                  <a:tcPr>
                    <a:noFill/>
                  </a:tcPr>
                </a:tc>
                <a:extLst>
                  <a:ext uri="{0D108BD9-81ED-4DB2-BD59-A6C34878D82A}">
                    <a16:rowId xmlns:a16="http://schemas.microsoft.com/office/drawing/2014/main" val="3567774428"/>
                  </a:ext>
                </a:extLst>
              </a:tr>
            </a:tbl>
          </a:graphicData>
        </a:graphic>
      </p:graphicFrame>
      <p:graphicFrame>
        <p:nvGraphicFramePr>
          <p:cNvPr id="8" name="Table 7">
            <a:extLst>
              <a:ext uri="{FF2B5EF4-FFF2-40B4-BE49-F238E27FC236}">
                <a16:creationId xmlns:a16="http://schemas.microsoft.com/office/drawing/2014/main" id="{FB9E7FB9-DC90-8845-A169-6AE04AB75274}"/>
              </a:ext>
            </a:extLst>
          </p:cNvPr>
          <p:cNvGraphicFramePr>
            <a:graphicFrameLocks noGrp="1"/>
          </p:cNvGraphicFramePr>
          <p:nvPr>
            <p:extLst>
              <p:ext uri="{D42A27DB-BD31-4B8C-83A1-F6EECF244321}">
                <p14:modId xmlns:p14="http://schemas.microsoft.com/office/powerpoint/2010/main" val="2388482698"/>
              </p:ext>
            </p:extLst>
          </p:nvPr>
        </p:nvGraphicFramePr>
        <p:xfrm>
          <a:off x="662939" y="3166886"/>
          <a:ext cx="10690860" cy="778780"/>
        </p:xfrm>
        <a:graphic>
          <a:graphicData uri="http://schemas.openxmlformats.org/drawingml/2006/table">
            <a:tbl>
              <a:tblPr firstRow="1" bandRow="1">
                <a:tableStyleId>{69CF1AB2-1976-4502-BF36-3FF5EA218861}</a:tableStyleId>
              </a:tblPr>
              <a:tblGrid>
                <a:gridCol w="2401332">
                  <a:extLst>
                    <a:ext uri="{9D8B030D-6E8A-4147-A177-3AD203B41FA5}">
                      <a16:colId xmlns:a16="http://schemas.microsoft.com/office/drawing/2014/main" val="3291361071"/>
                    </a:ext>
                  </a:extLst>
                </a:gridCol>
                <a:gridCol w="1381588">
                  <a:extLst>
                    <a:ext uri="{9D8B030D-6E8A-4147-A177-3AD203B41FA5}">
                      <a16:colId xmlns:a16="http://schemas.microsoft.com/office/drawing/2014/main" val="2693419758"/>
                    </a:ext>
                  </a:extLst>
                </a:gridCol>
                <a:gridCol w="1381588">
                  <a:extLst>
                    <a:ext uri="{9D8B030D-6E8A-4147-A177-3AD203B41FA5}">
                      <a16:colId xmlns:a16="http://schemas.microsoft.com/office/drawing/2014/main" val="2156976608"/>
                    </a:ext>
                  </a:extLst>
                </a:gridCol>
                <a:gridCol w="1381588">
                  <a:extLst>
                    <a:ext uri="{9D8B030D-6E8A-4147-A177-3AD203B41FA5}">
                      <a16:colId xmlns:a16="http://schemas.microsoft.com/office/drawing/2014/main" val="1603908584"/>
                    </a:ext>
                  </a:extLst>
                </a:gridCol>
                <a:gridCol w="1381588">
                  <a:extLst>
                    <a:ext uri="{9D8B030D-6E8A-4147-A177-3AD203B41FA5}">
                      <a16:colId xmlns:a16="http://schemas.microsoft.com/office/drawing/2014/main" val="2089859916"/>
                    </a:ext>
                  </a:extLst>
                </a:gridCol>
                <a:gridCol w="1381588">
                  <a:extLst>
                    <a:ext uri="{9D8B030D-6E8A-4147-A177-3AD203B41FA5}">
                      <a16:colId xmlns:a16="http://schemas.microsoft.com/office/drawing/2014/main" val="439940323"/>
                    </a:ext>
                  </a:extLst>
                </a:gridCol>
                <a:gridCol w="1381588">
                  <a:extLst>
                    <a:ext uri="{9D8B030D-6E8A-4147-A177-3AD203B41FA5}">
                      <a16:colId xmlns:a16="http://schemas.microsoft.com/office/drawing/2014/main" val="3416033731"/>
                    </a:ext>
                  </a:extLst>
                </a:gridCol>
              </a:tblGrid>
              <a:tr h="382540">
                <a:tc>
                  <a:txBody>
                    <a:bodyPr/>
                    <a:lstStyle/>
                    <a:p>
                      <a:pPr algn="ctr"/>
                      <a:r>
                        <a:rPr lang="en-KR" sz="1800" dirty="0"/>
                        <a:t>Cardinality</a:t>
                      </a:r>
                    </a:p>
                  </a:txBody>
                  <a:tcPr>
                    <a:lnL w="12700" cmpd="sng">
                      <a:noFill/>
                    </a:lnL>
                    <a:lnT w="12700" cmpd="sng">
                      <a:noFill/>
                    </a:lnT>
                    <a:noFill/>
                  </a:tcPr>
                </a:tc>
                <a:tc>
                  <a:txBody>
                    <a:bodyPr/>
                    <a:lstStyle/>
                    <a:p>
                      <a:pPr algn="ctr"/>
                      <a:r>
                        <a:rPr lang="en-KR" sz="1800" dirty="0"/>
                        <a:t>FCM</a:t>
                      </a:r>
                    </a:p>
                  </a:txBody>
                  <a:tcPr/>
                </a:tc>
                <a:tc>
                  <a:txBody>
                    <a:bodyPr/>
                    <a:lstStyle/>
                    <a:p>
                      <a:pPr algn="ctr"/>
                      <a:r>
                        <a:rPr lang="en-KR" sz="1800" dirty="0">
                          <a:solidFill>
                            <a:schemeClr val="accent1"/>
                          </a:solidFill>
                        </a:rPr>
                        <a:t>HLL</a:t>
                      </a:r>
                    </a:p>
                  </a:txBody>
                  <a:tcPr/>
                </a:tc>
                <a:tc>
                  <a:txBody>
                    <a:bodyPr/>
                    <a:lstStyle/>
                    <a:p>
                      <a:pPr algn="ctr"/>
                      <a:r>
                        <a:rPr lang="en-KR" sz="1800" dirty="0">
                          <a:solidFill>
                            <a:schemeClr val="accent1"/>
                          </a:solidFill>
                        </a:rPr>
                        <a:t>-</a:t>
                      </a:r>
                    </a:p>
                  </a:txBody>
                  <a:tcPr/>
                </a:tc>
                <a:tc>
                  <a:txBody>
                    <a:bodyPr/>
                    <a:lstStyle/>
                    <a:p>
                      <a:pPr algn="ctr"/>
                      <a:r>
                        <a:rPr lang="en-KR" sz="1800" dirty="0">
                          <a:solidFill>
                            <a:srgbClr val="7030A0"/>
                          </a:solidFill>
                        </a:rPr>
                        <a:t>UnivMon</a:t>
                      </a:r>
                    </a:p>
                  </a:txBody>
                  <a:tcPr/>
                </a:tc>
                <a:tc>
                  <a:txBody>
                    <a:bodyPr/>
                    <a:lstStyle/>
                    <a:p>
                      <a:pPr algn="ctr"/>
                      <a:r>
                        <a:rPr lang="en-KR" sz="1800" dirty="0">
                          <a:solidFill>
                            <a:srgbClr val="7030A0"/>
                          </a:solidFill>
                        </a:rPr>
                        <a:t>ElasticP4</a:t>
                      </a:r>
                    </a:p>
                  </a:txBody>
                  <a:tcPr/>
                </a:tc>
                <a:tc>
                  <a:txBody>
                    <a:bodyPr/>
                    <a:lstStyle/>
                    <a:p>
                      <a:pPr algn="ctr"/>
                      <a:r>
                        <a:rPr lang="en-KR" sz="1800" dirty="0">
                          <a:solidFill>
                            <a:schemeClr val="accent2">
                              <a:lumMod val="75000"/>
                            </a:schemeClr>
                          </a:solidFill>
                        </a:rPr>
                        <a:t>FCM+TopK</a:t>
                      </a:r>
                    </a:p>
                  </a:txBody>
                  <a:tcPr/>
                </a:tc>
                <a:extLst>
                  <a:ext uri="{0D108BD9-81ED-4DB2-BD59-A6C34878D82A}">
                    <a16:rowId xmlns:a16="http://schemas.microsoft.com/office/drawing/2014/main" val="234048002"/>
                  </a:ext>
                </a:extLst>
              </a:tr>
              <a:tr h="382540">
                <a:tc>
                  <a:txBody>
                    <a:bodyPr/>
                    <a:lstStyle/>
                    <a:p>
                      <a:pPr algn="ctr"/>
                      <a:r>
                        <a:rPr lang="en-US" sz="1800" dirty="0"/>
                        <a:t>Norm. Error Metric</a:t>
                      </a:r>
                      <a:endParaRPr lang="en-KR" sz="1800" dirty="0"/>
                    </a:p>
                  </a:txBody>
                  <a:tcPr>
                    <a:noFill/>
                  </a:tcPr>
                </a:tc>
                <a:tc>
                  <a:txBody>
                    <a:bodyPr/>
                    <a:lstStyle/>
                    <a:p>
                      <a:pPr algn="ctr"/>
                      <a:r>
                        <a:rPr lang="en-KR" sz="2000" b="1" dirty="0"/>
                        <a:t>1.00</a:t>
                      </a:r>
                    </a:p>
                  </a:txBody>
                  <a:tcPr>
                    <a:noFill/>
                  </a:tcPr>
                </a:tc>
                <a:tc>
                  <a:txBody>
                    <a:bodyPr/>
                    <a:lstStyle/>
                    <a:p>
                      <a:pPr algn="ctr"/>
                      <a:r>
                        <a:rPr lang="en-KR" sz="2000" dirty="0"/>
                        <a:t>0.886</a:t>
                      </a:r>
                    </a:p>
                  </a:txBody>
                  <a:tcPr>
                    <a:noFill/>
                  </a:tcPr>
                </a:tc>
                <a:tc>
                  <a:txBody>
                    <a:bodyPr/>
                    <a:lstStyle/>
                    <a:p>
                      <a:pPr algn="ctr"/>
                      <a:r>
                        <a:rPr lang="en-KR" sz="2000" dirty="0"/>
                        <a:t>-</a:t>
                      </a:r>
                    </a:p>
                  </a:txBody>
                  <a:tcPr>
                    <a:noFill/>
                  </a:tcPr>
                </a:tc>
                <a:tc>
                  <a:txBody>
                    <a:bodyPr/>
                    <a:lstStyle/>
                    <a:p>
                      <a:pPr algn="ctr"/>
                      <a:r>
                        <a:rPr lang="en-KR" sz="2000" dirty="0"/>
                        <a:t>26.56</a:t>
                      </a:r>
                    </a:p>
                  </a:txBody>
                  <a:tcPr>
                    <a:noFill/>
                  </a:tcPr>
                </a:tc>
                <a:tc>
                  <a:txBody>
                    <a:bodyPr/>
                    <a:lstStyle/>
                    <a:p>
                      <a:pPr algn="ctr"/>
                      <a:r>
                        <a:rPr lang="en-KR" sz="2000" dirty="0"/>
                        <a:t>19.85</a:t>
                      </a:r>
                    </a:p>
                  </a:txBody>
                  <a:tcPr>
                    <a:noFill/>
                  </a:tcPr>
                </a:tc>
                <a:tc>
                  <a:txBody>
                    <a:bodyPr/>
                    <a:lstStyle/>
                    <a:p>
                      <a:pPr algn="ctr"/>
                      <a:r>
                        <a:rPr lang="en-KR" sz="2000" b="1" dirty="0"/>
                        <a:t>1.08</a:t>
                      </a:r>
                    </a:p>
                  </a:txBody>
                  <a:tcPr>
                    <a:noFill/>
                  </a:tcPr>
                </a:tc>
                <a:extLst>
                  <a:ext uri="{0D108BD9-81ED-4DB2-BD59-A6C34878D82A}">
                    <a16:rowId xmlns:a16="http://schemas.microsoft.com/office/drawing/2014/main" val="3567774428"/>
                  </a:ext>
                </a:extLst>
              </a:tr>
            </a:tbl>
          </a:graphicData>
        </a:graphic>
      </p:graphicFrame>
      <p:graphicFrame>
        <p:nvGraphicFramePr>
          <p:cNvPr id="9" name="Table 8">
            <a:extLst>
              <a:ext uri="{FF2B5EF4-FFF2-40B4-BE49-F238E27FC236}">
                <a16:creationId xmlns:a16="http://schemas.microsoft.com/office/drawing/2014/main" id="{AFEFE3DF-286A-8542-BBFE-EC144811BD83}"/>
              </a:ext>
            </a:extLst>
          </p:cNvPr>
          <p:cNvGraphicFramePr>
            <a:graphicFrameLocks noGrp="1"/>
          </p:cNvGraphicFramePr>
          <p:nvPr>
            <p:extLst>
              <p:ext uri="{D42A27DB-BD31-4B8C-83A1-F6EECF244321}">
                <p14:modId xmlns:p14="http://schemas.microsoft.com/office/powerpoint/2010/main" val="4129376016"/>
              </p:ext>
            </p:extLst>
          </p:nvPr>
        </p:nvGraphicFramePr>
        <p:xfrm>
          <a:off x="662939" y="4195543"/>
          <a:ext cx="10690860" cy="780118"/>
        </p:xfrm>
        <a:graphic>
          <a:graphicData uri="http://schemas.openxmlformats.org/drawingml/2006/table">
            <a:tbl>
              <a:tblPr firstRow="1" bandRow="1">
                <a:tableStyleId>{69CF1AB2-1976-4502-BF36-3FF5EA218861}</a:tableStyleId>
              </a:tblPr>
              <a:tblGrid>
                <a:gridCol w="2401332">
                  <a:extLst>
                    <a:ext uri="{9D8B030D-6E8A-4147-A177-3AD203B41FA5}">
                      <a16:colId xmlns:a16="http://schemas.microsoft.com/office/drawing/2014/main" val="3291361071"/>
                    </a:ext>
                  </a:extLst>
                </a:gridCol>
                <a:gridCol w="1381588">
                  <a:extLst>
                    <a:ext uri="{9D8B030D-6E8A-4147-A177-3AD203B41FA5}">
                      <a16:colId xmlns:a16="http://schemas.microsoft.com/office/drawing/2014/main" val="2693419758"/>
                    </a:ext>
                  </a:extLst>
                </a:gridCol>
                <a:gridCol w="1381588">
                  <a:extLst>
                    <a:ext uri="{9D8B030D-6E8A-4147-A177-3AD203B41FA5}">
                      <a16:colId xmlns:a16="http://schemas.microsoft.com/office/drawing/2014/main" val="2156976608"/>
                    </a:ext>
                  </a:extLst>
                </a:gridCol>
                <a:gridCol w="1381588">
                  <a:extLst>
                    <a:ext uri="{9D8B030D-6E8A-4147-A177-3AD203B41FA5}">
                      <a16:colId xmlns:a16="http://schemas.microsoft.com/office/drawing/2014/main" val="1603908584"/>
                    </a:ext>
                  </a:extLst>
                </a:gridCol>
                <a:gridCol w="1381588">
                  <a:extLst>
                    <a:ext uri="{9D8B030D-6E8A-4147-A177-3AD203B41FA5}">
                      <a16:colId xmlns:a16="http://schemas.microsoft.com/office/drawing/2014/main" val="2089859916"/>
                    </a:ext>
                  </a:extLst>
                </a:gridCol>
                <a:gridCol w="1381588">
                  <a:extLst>
                    <a:ext uri="{9D8B030D-6E8A-4147-A177-3AD203B41FA5}">
                      <a16:colId xmlns:a16="http://schemas.microsoft.com/office/drawing/2014/main" val="439940323"/>
                    </a:ext>
                  </a:extLst>
                </a:gridCol>
                <a:gridCol w="1381588">
                  <a:extLst>
                    <a:ext uri="{9D8B030D-6E8A-4147-A177-3AD203B41FA5}">
                      <a16:colId xmlns:a16="http://schemas.microsoft.com/office/drawing/2014/main" val="3416033731"/>
                    </a:ext>
                  </a:extLst>
                </a:gridCol>
              </a:tblGrid>
              <a:tr h="383878">
                <a:tc>
                  <a:txBody>
                    <a:bodyPr/>
                    <a:lstStyle/>
                    <a:p>
                      <a:pPr algn="ctr"/>
                      <a:r>
                        <a:rPr lang="en-KR" sz="1800" dirty="0"/>
                        <a:t>Flow size distribution</a:t>
                      </a:r>
                    </a:p>
                  </a:txBody>
                  <a:tcPr>
                    <a:lnL w="12700" cmpd="sng">
                      <a:noFill/>
                    </a:lnL>
                    <a:lnT w="12700" cmpd="sng">
                      <a:noFill/>
                    </a:lnT>
                    <a:noFill/>
                  </a:tcPr>
                </a:tc>
                <a:tc>
                  <a:txBody>
                    <a:bodyPr/>
                    <a:lstStyle/>
                    <a:p>
                      <a:pPr algn="ctr"/>
                      <a:r>
                        <a:rPr lang="en-KR" sz="1800" dirty="0"/>
                        <a:t>FCM</a:t>
                      </a:r>
                    </a:p>
                  </a:txBody>
                  <a:tcPr/>
                </a:tc>
                <a:tc>
                  <a:txBody>
                    <a:bodyPr/>
                    <a:lstStyle/>
                    <a:p>
                      <a:pPr algn="ctr"/>
                      <a:r>
                        <a:rPr lang="en-KR" sz="1800" dirty="0">
                          <a:solidFill>
                            <a:schemeClr val="accent1"/>
                          </a:solidFill>
                        </a:rPr>
                        <a:t>MRAC</a:t>
                      </a:r>
                    </a:p>
                  </a:txBody>
                  <a:tcPr/>
                </a:tc>
                <a:tc>
                  <a:txBody>
                    <a:bodyPr/>
                    <a:lstStyle/>
                    <a:p>
                      <a:pPr algn="ctr"/>
                      <a:r>
                        <a:rPr lang="en-KR" sz="1800" dirty="0">
                          <a:solidFill>
                            <a:schemeClr val="accent1"/>
                          </a:solidFill>
                        </a:rPr>
                        <a:t>-</a:t>
                      </a:r>
                    </a:p>
                  </a:txBody>
                  <a:tcPr/>
                </a:tc>
                <a:tc>
                  <a:txBody>
                    <a:bodyPr/>
                    <a:lstStyle/>
                    <a:p>
                      <a:pPr algn="ctr"/>
                      <a:r>
                        <a:rPr lang="en-KR" sz="1800" dirty="0">
                          <a:solidFill>
                            <a:schemeClr val="accent1"/>
                          </a:solidFill>
                        </a:rPr>
                        <a:t>-</a:t>
                      </a:r>
                    </a:p>
                  </a:txBody>
                  <a:tcPr/>
                </a:tc>
                <a:tc>
                  <a:txBody>
                    <a:bodyPr/>
                    <a:lstStyle/>
                    <a:p>
                      <a:pPr algn="ctr"/>
                      <a:r>
                        <a:rPr lang="en-KR" sz="1800" dirty="0">
                          <a:solidFill>
                            <a:srgbClr val="7030A0"/>
                          </a:solidFill>
                        </a:rPr>
                        <a:t>ElasticP4</a:t>
                      </a:r>
                    </a:p>
                  </a:txBody>
                  <a:tcPr/>
                </a:tc>
                <a:tc>
                  <a:txBody>
                    <a:bodyPr/>
                    <a:lstStyle/>
                    <a:p>
                      <a:pPr algn="ctr"/>
                      <a:r>
                        <a:rPr lang="en-KR" sz="1800" dirty="0">
                          <a:solidFill>
                            <a:schemeClr val="accent2">
                              <a:lumMod val="75000"/>
                            </a:schemeClr>
                          </a:solidFill>
                        </a:rPr>
                        <a:t>FCM+TopK</a:t>
                      </a:r>
                    </a:p>
                  </a:txBody>
                  <a:tcPr/>
                </a:tc>
                <a:extLst>
                  <a:ext uri="{0D108BD9-81ED-4DB2-BD59-A6C34878D82A}">
                    <a16:rowId xmlns:a16="http://schemas.microsoft.com/office/drawing/2014/main" val="234048002"/>
                  </a:ext>
                </a:extLst>
              </a:tr>
              <a:tr h="383878">
                <a:tc>
                  <a:txBody>
                    <a:bodyPr/>
                    <a:lstStyle/>
                    <a:p>
                      <a:pPr algn="ctr"/>
                      <a:r>
                        <a:rPr lang="en-US" sz="1800" dirty="0"/>
                        <a:t>Norm. Error Metric</a:t>
                      </a:r>
                      <a:endParaRPr lang="en-KR" sz="1800" dirty="0"/>
                    </a:p>
                  </a:txBody>
                  <a:tcPr>
                    <a:noFill/>
                  </a:tcPr>
                </a:tc>
                <a:tc>
                  <a:txBody>
                    <a:bodyPr/>
                    <a:lstStyle/>
                    <a:p>
                      <a:pPr algn="ctr"/>
                      <a:r>
                        <a:rPr lang="en-KR" sz="2000" b="1" dirty="0"/>
                        <a:t>1.00</a:t>
                      </a:r>
                    </a:p>
                  </a:txBody>
                  <a:tcPr>
                    <a:noFill/>
                  </a:tcPr>
                </a:tc>
                <a:tc>
                  <a:txBody>
                    <a:bodyPr/>
                    <a:lstStyle/>
                    <a:p>
                      <a:pPr algn="ctr"/>
                      <a:r>
                        <a:rPr lang="en-KR" sz="2000" dirty="0"/>
                        <a:t>2.12</a:t>
                      </a:r>
                    </a:p>
                  </a:txBody>
                  <a:tcPr>
                    <a:noFill/>
                  </a:tcPr>
                </a:tc>
                <a:tc>
                  <a:txBody>
                    <a:bodyPr/>
                    <a:lstStyle/>
                    <a:p>
                      <a:pPr algn="ctr"/>
                      <a:r>
                        <a:rPr lang="en-KR" sz="2000" dirty="0"/>
                        <a:t>-</a:t>
                      </a:r>
                    </a:p>
                  </a:txBody>
                  <a:tcPr>
                    <a:noFill/>
                  </a:tcPr>
                </a:tc>
                <a:tc>
                  <a:txBody>
                    <a:bodyPr/>
                    <a:lstStyle/>
                    <a:p>
                      <a:pPr algn="ctr"/>
                      <a:r>
                        <a:rPr lang="en-KR" sz="2000" dirty="0"/>
                        <a:t>-</a:t>
                      </a:r>
                    </a:p>
                  </a:txBody>
                  <a:tcPr>
                    <a:noFill/>
                  </a:tcPr>
                </a:tc>
                <a:tc>
                  <a:txBody>
                    <a:bodyPr/>
                    <a:lstStyle/>
                    <a:p>
                      <a:pPr algn="ctr"/>
                      <a:r>
                        <a:rPr lang="en-KR" sz="2000" dirty="0"/>
                        <a:t>1.04</a:t>
                      </a:r>
                    </a:p>
                  </a:txBody>
                  <a:tcPr>
                    <a:noFill/>
                  </a:tcPr>
                </a:tc>
                <a:tc>
                  <a:txBody>
                    <a:bodyPr/>
                    <a:lstStyle/>
                    <a:p>
                      <a:pPr algn="ctr"/>
                      <a:r>
                        <a:rPr lang="en-KR" sz="2000" b="1" dirty="0"/>
                        <a:t>0.82</a:t>
                      </a:r>
                    </a:p>
                  </a:txBody>
                  <a:tcPr>
                    <a:noFill/>
                  </a:tcPr>
                </a:tc>
                <a:extLst>
                  <a:ext uri="{0D108BD9-81ED-4DB2-BD59-A6C34878D82A}">
                    <a16:rowId xmlns:a16="http://schemas.microsoft.com/office/drawing/2014/main" val="3567774428"/>
                  </a:ext>
                </a:extLst>
              </a:tr>
            </a:tbl>
          </a:graphicData>
        </a:graphic>
      </p:graphicFrame>
      <p:graphicFrame>
        <p:nvGraphicFramePr>
          <p:cNvPr id="10" name="Table 9">
            <a:extLst>
              <a:ext uri="{FF2B5EF4-FFF2-40B4-BE49-F238E27FC236}">
                <a16:creationId xmlns:a16="http://schemas.microsoft.com/office/drawing/2014/main" id="{03CC2E19-8B58-0546-B722-A21E8D7F0223}"/>
              </a:ext>
            </a:extLst>
          </p:cNvPr>
          <p:cNvGraphicFramePr>
            <a:graphicFrameLocks noGrp="1"/>
          </p:cNvGraphicFramePr>
          <p:nvPr>
            <p:extLst>
              <p:ext uri="{D42A27DB-BD31-4B8C-83A1-F6EECF244321}">
                <p14:modId xmlns:p14="http://schemas.microsoft.com/office/powerpoint/2010/main" val="2026750953"/>
              </p:ext>
            </p:extLst>
          </p:nvPr>
        </p:nvGraphicFramePr>
        <p:xfrm>
          <a:off x="662939" y="5204532"/>
          <a:ext cx="10690860" cy="774972"/>
        </p:xfrm>
        <a:graphic>
          <a:graphicData uri="http://schemas.openxmlformats.org/drawingml/2006/table">
            <a:tbl>
              <a:tblPr firstRow="1" bandRow="1">
                <a:tableStyleId>{69CF1AB2-1976-4502-BF36-3FF5EA218861}</a:tableStyleId>
              </a:tblPr>
              <a:tblGrid>
                <a:gridCol w="2401332">
                  <a:extLst>
                    <a:ext uri="{9D8B030D-6E8A-4147-A177-3AD203B41FA5}">
                      <a16:colId xmlns:a16="http://schemas.microsoft.com/office/drawing/2014/main" val="3291361071"/>
                    </a:ext>
                  </a:extLst>
                </a:gridCol>
                <a:gridCol w="1381588">
                  <a:extLst>
                    <a:ext uri="{9D8B030D-6E8A-4147-A177-3AD203B41FA5}">
                      <a16:colId xmlns:a16="http://schemas.microsoft.com/office/drawing/2014/main" val="2693419758"/>
                    </a:ext>
                  </a:extLst>
                </a:gridCol>
                <a:gridCol w="1381588">
                  <a:extLst>
                    <a:ext uri="{9D8B030D-6E8A-4147-A177-3AD203B41FA5}">
                      <a16:colId xmlns:a16="http://schemas.microsoft.com/office/drawing/2014/main" val="2156976608"/>
                    </a:ext>
                  </a:extLst>
                </a:gridCol>
                <a:gridCol w="1381588">
                  <a:extLst>
                    <a:ext uri="{9D8B030D-6E8A-4147-A177-3AD203B41FA5}">
                      <a16:colId xmlns:a16="http://schemas.microsoft.com/office/drawing/2014/main" val="1603908584"/>
                    </a:ext>
                  </a:extLst>
                </a:gridCol>
                <a:gridCol w="1381588">
                  <a:extLst>
                    <a:ext uri="{9D8B030D-6E8A-4147-A177-3AD203B41FA5}">
                      <a16:colId xmlns:a16="http://schemas.microsoft.com/office/drawing/2014/main" val="2089859916"/>
                    </a:ext>
                  </a:extLst>
                </a:gridCol>
                <a:gridCol w="1381588">
                  <a:extLst>
                    <a:ext uri="{9D8B030D-6E8A-4147-A177-3AD203B41FA5}">
                      <a16:colId xmlns:a16="http://schemas.microsoft.com/office/drawing/2014/main" val="439940323"/>
                    </a:ext>
                  </a:extLst>
                </a:gridCol>
                <a:gridCol w="1381588">
                  <a:extLst>
                    <a:ext uri="{9D8B030D-6E8A-4147-A177-3AD203B41FA5}">
                      <a16:colId xmlns:a16="http://schemas.microsoft.com/office/drawing/2014/main" val="3416033731"/>
                    </a:ext>
                  </a:extLst>
                </a:gridCol>
              </a:tblGrid>
              <a:tr h="378732">
                <a:tc>
                  <a:txBody>
                    <a:bodyPr/>
                    <a:lstStyle/>
                    <a:p>
                      <a:pPr algn="ctr"/>
                      <a:r>
                        <a:rPr lang="en-KR" sz="1800" dirty="0"/>
                        <a:t>Entropy</a:t>
                      </a:r>
                    </a:p>
                  </a:txBody>
                  <a:tcPr>
                    <a:lnL w="12700" cmpd="sng">
                      <a:noFill/>
                    </a:lnL>
                    <a:lnT w="12700" cmpd="sng">
                      <a:noFill/>
                    </a:lnT>
                    <a:noFill/>
                  </a:tcPr>
                </a:tc>
                <a:tc>
                  <a:txBody>
                    <a:bodyPr/>
                    <a:lstStyle/>
                    <a:p>
                      <a:pPr algn="ctr"/>
                      <a:r>
                        <a:rPr lang="en-KR" sz="1800" dirty="0"/>
                        <a:t>FCM</a:t>
                      </a:r>
                    </a:p>
                  </a:txBody>
                  <a:tcPr/>
                </a:tc>
                <a:tc>
                  <a:txBody>
                    <a:bodyPr/>
                    <a:lstStyle/>
                    <a:p>
                      <a:pPr algn="ctr"/>
                      <a:r>
                        <a:rPr lang="en-KR" sz="1800" dirty="0">
                          <a:solidFill>
                            <a:schemeClr val="accent1"/>
                          </a:solidFill>
                        </a:rPr>
                        <a:t>MRAC</a:t>
                      </a:r>
                    </a:p>
                  </a:txBody>
                  <a:tcPr/>
                </a:tc>
                <a:tc>
                  <a:txBody>
                    <a:bodyPr/>
                    <a:lstStyle/>
                    <a:p>
                      <a:pPr algn="ctr"/>
                      <a:r>
                        <a:rPr lang="en-KR" sz="1800" dirty="0">
                          <a:solidFill>
                            <a:schemeClr val="accent1"/>
                          </a:solidFill>
                        </a:rPr>
                        <a:t>-</a:t>
                      </a:r>
                    </a:p>
                  </a:txBody>
                  <a:tcPr/>
                </a:tc>
                <a:tc>
                  <a:txBody>
                    <a:bodyPr/>
                    <a:lstStyle/>
                    <a:p>
                      <a:pPr algn="ctr"/>
                      <a:r>
                        <a:rPr lang="en-KR" sz="1800" dirty="0">
                          <a:solidFill>
                            <a:srgbClr val="7030A0"/>
                          </a:solidFill>
                        </a:rPr>
                        <a:t>UnivMon</a:t>
                      </a:r>
                    </a:p>
                  </a:txBody>
                  <a:tcPr/>
                </a:tc>
                <a:tc>
                  <a:txBody>
                    <a:bodyPr/>
                    <a:lstStyle/>
                    <a:p>
                      <a:pPr algn="ctr"/>
                      <a:r>
                        <a:rPr lang="en-KR" sz="1800" dirty="0">
                          <a:solidFill>
                            <a:srgbClr val="7030A0"/>
                          </a:solidFill>
                        </a:rPr>
                        <a:t>ElasticP4</a:t>
                      </a:r>
                    </a:p>
                  </a:txBody>
                  <a:tcPr/>
                </a:tc>
                <a:tc>
                  <a:txBody>
                    <a:bodyPr/>
                    <a:lstStyle/>
                    <a:p>
                      <a:pPr algn="ctr"/>
                      <a:r>
                        <a:rPr lang="en-KR" sz="1800" dirty="0">
                          <a:solidFill>
                            <a:schemeClr val="accent2">
                              <a:lumMod val="75000"/>
                            </a:schemeClr>
                          </a:solidFill>
                        </a:rPr>
                        <a:t>FCM+TopK</a:t>
                      </a:r>
                    </a:p>
                  </a:txBody>
                  <a:tcPr/>
                </a:tc>
                <a:extLst>
                  <a:ext uri="{0D108BD9-81ED-4DB2-BD59-A6C34878D82A}">
                    <a16:rowId xmlns:a16="http://schemas.microsoft.com/office/drawing/2014/main" val="234048002"/>
                  </a:ext>
                </a:extLst>
              </a:tr>
              <a:tr h="378732">
                <a:tc>
                  <a:txBody>
                    <a:bodyPr/>
                    <a:lstStyle/>
                    <a:p>
                      <a:pPr algn="ctr"/>
                      <a:r>
                        <a:rPr lang="en-US" sz="1800" dirty="0"/>
                        <a:t>Norm. Error Metric</a:t>
                      </a:r>
                      <a:endParaRPr lang="en-KR" sz="1800" dirty="0"/>
                    </a:p>
                  </a:txBody>
                  <a:tcPr>
                    <a:noFill/>
                  </a:tcPr>
                </a:tc>
                <a:tc>
                  <a:txBody>
                    <a:bodyPr/>
                    <a:lstStyle/>
                    <a:p>
                      <a:pPr algn="ctr"/>
                      <a:r>
                        <a:rPr lang="en-KR" sz="2000" b="1" dirty="0"/>
                        <a:t>1.00</a:t>
                      </a:r>
                    </a:p>
                  </a:txBody>
                  <a:tcPr>
                    <a:noFill/>
                  </a:tcPr>
                </a:tc>
                <a:tc>
                  <a:txBody>
                    <a:bodyPr/>
                    <a:lstStyle/>
                    <a:p>
                      <a:pPr algn="ctr"/>
                      <a:r>
                        <a:rPr lang="en-KR" sz="2000" dirty="0"/>
                        <a:t>1.54</a:t>
                      </a:r>
                    </a:p>
                  </a:txBody>
                  <a:tcPr>
                    <a:noFill/>
                  </a:tcPr>
                </a:tc>
                <a:tc>
                  <a:txBody>
                    <a:bodyPr/>
                    <a:lstStyle/>
                    <a:p>
                      <a:pPr algn="ctr"/>
                      <a:r>
                        <a:rPr lang="en-KR" sz="2000" dirty="0"/>
                        <a:t>-</a:t>
                      </a:r>
                    </a:p>
                  </a:txBody>
                  <a:tcPr>
                    <a:noFill/>
                  </a:tcPr>
                </a:tc>
                <a:tc>
                  <a:txBody>
                    <a:bodyPr/>
                    <a:lstStyle/>
                    <a:p>
                      <a:pPr algn="ctr"/>
                      <a:r>
                        <a:rPr lang="en-KR" sz="2000" dirty="0"/>
                        <a:t>4.97</a:t>
                      </a:r>
                    </a:p>
                  </a:txBody>
                  <a:tcPr>
                    <a:noFill/>
                  </a:tcPr>
                </a:tc>
                <a:tc>
                  <a:txBody>
                    <a:bodyPr/>
                    <a:lstStyle/>
                    <a:p>
                      <a:pPr algn="ctr"/>
                      <a:r>
                        <a:rPr lang="en-KR" sz="2000" dirty="0"/>
                        <a:t>1.52</a:t>
                      </a:r>
                    </a:p>
                  </a:txBody>
                  <a:tcPr>
                    <a:noFill/>
                  </a:tcPr>
                </a:tc>
                <a:tc>
                  <a:txBody>
                    <a:bodyPr/>
                    <a:lstStyle/>
                    <a:p>
                      <a:pPr algn="ctr"/>
                      <a:r>
                        <a:rPr lang="en-KR" sz="2000" b="1" dirty="0"/>
                        <a:t>0.31</a:t>
                      </a:r>
                    </a:p>
                  </a:txBody>
                  <a:tcPr>
                    <a:noFill/>
                  </a:tcPr>
                </a:tc>
                <a:extLst>
                  <a:ext uri="{0D108BD9-81ED-4DB2-BD59-A6C34878D82A}">
                    <a16:rowId xmlns:a16="http://schemas.microsoft.com/office/drawing/2014/main" val="3567774428"/>
                  </a:ext>
                </a:extLst>
              </a:tr>
            </a:tbl>
          </a:graphicData>
        </a:graphic>
      </p:graphicFrame>
      <p:sp>
        <p:nvSpPr>
          <p:cNvPr id="17" name="Rectangle 16">
            <a:extLst>
              <a:ext uri="{FF2B5EF4-FFF2-40B4-BE49-F238E27FC236}">
                <a16:creationId xmlns:a16="http://schemas.microsoft.com/office/drawing/2014/main" id="{1E2BCDA1-C0F3-6444-8904-50EF8FF80090}"/>
              </a:ext>
            </a:extLst>
          </p:cNvPr>
          <p:cNvSpPr/>
          <p:nvPr/>
        </p:nvSpPr>
        <p:spPr>
          <a:xfrm>
            <a:off x="838199" y="1177830"/>
            <a:ext cx="10515600"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Calibri" panose="020F0502020204030204"/>
                <a:ea typeface="+mn-ea"/>
                <a:cs typeface="+mn-cs"/>
              </a:rPr>
              <a:t>Task-specific</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2400" b="1" i="0" u="none" strike="noStrike" kern="1200" cap="none" spc="0" normalizeH="0" baseline="0" noProof="0" dirty="0">
                <a:ln>
                  <a:noFill/>
                </a:ln>
                <a:solidFill>
                  <a:srgbClr val="4472C4"/>
                </a:solidFill>
                <a:effectLst/>
                <a:uLnTx/>
                <a:uFillTx/>
                <a:latin typeface="Calibri" panose="020F0502020204030204"/>
                <a:ea typeface="+mn-ea"/>
                <a:cs typeface="+mn-cs"/>
              </a:rPr>
              <a:t>CM</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0" u="none" strike="noStrike" kern="1200" cap="none" spc="0" normalizeH="0" baseline="0" noProof="0" dirty="0">
                <a:ln>
                  <a:noFill/>
                </a:ln>
                <a:solidFill>
                  <a:srgbClr val="4472C4"/>
                </a:solidFill>
                <a:effectLst/>
                <a:uLnTx/>
                <a:uFillTx/>
                <a:latin typeface="Calibri" panose="020F0502020204030204"/>
                <a:ea typeface="+mn-ea"/>
                <a:cs typeface="+mn-cs"/>
              </a:rPr>
              <a:t>CU</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Pyramid with CM (</a:t>
            </a:r>
            <a:r>
              <a:rPr kumimoji="0" lang="en-US" sz="2400" b="1" i="0" u="none" strike="noStrike" kern="1200" cap="none" spc="0" normalizeH="0" baseline="0" noProof="0" dirty="0">
                <a:ln>
                  <a:noFill/>
                </a:ln>
                <a:solidFill>
                  <a:srgbClr val="4472C4"/>
                </a:solidFill>
                <a:effectLst/>
                <a:uLnTx/>
                <a:uFillTx/>
                <a:latin typeface="Calibri" panose="020F0502020204030204"/>
                <a:ea typeface="+mn-ea"/>
                <a:cs typeface="+mn-cs"/>
              </a:rPr>
              <a:t>PCM</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Hyperloglog</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0" u="none" strike="noStrike" kern="1200" cap="none" spc="0" normalizeH="0" baseline="0" noProof="0" dirty="0">
                <a:ln>
                  <a:noFill/>
                </a:ln>
                <a:solidFill>
                  <a:srgbClr val="4472C4"/>
                </a:solidFill>
                <a:effectLst/>
                <a:uLnTx/>
                <a:uFillTx/>
                <a:latin typeface="Calibri" panose="020F0502020204030204"/>
                <a:ea typeface="+mn-ea"/>
                <a:cs typeface="+mn-cs"/>
              </a:rPr>
              <a:t>HLL</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0" u="none" strike="noStrike" kern="1200" cap="none" spc="0" normalizeH="0" baseline="0" noProof="0" dirty="0">
                <a:ln>
                  <a:noFill/>
                </a:ln>
                <a:solidFill>
                  <a:srgbClr val="4472C4"/>
                </a:solidFill>
                <a:effectLst/>
                <a:uLnTx/>
                <a:uFillTx/>
                <a:latin typeface="Calibri" panose="020F0502020204030204"/>
                <a:ea typeface="+mn-ea"/>
                <a:cs typeface="+mn-cs"/>
              </a:rPr>
              <a:t>MRAC</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030A0"/>
                </a:solidFill>
                <a:effectLst/>
                <a:uLnTx/>
                <a:uFillTx/>
                <a:latin typeface="Calibri" panose="020F0502020204030204"/>
                <a:ea typeface="+mn-ea"/>
                <a:cs typeface="+mn-cs"/>
              </a:rPr>
              <a:t>Generic tasks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0" u="none" strike="noStrike" kern="1200" cap="none" spc="0" normalizeH="0" baseline="0" noProof="0" dirty="0" err="1">
                <a:ln>
                  <a:noFill/>
                </a:ln>
                <a:solidFill>
                  <a:srgbClr val="7030A0"/>
                </a:solidFill>
                <a:effectLst/>
                <a:uLnTx/>
                <a:uFillTx/>
                <a:latin typeface="Calibri" panose="020F0502020204030204"/>
                <a:ea typeface="+mn-ea"/>
                <a:cs typeface="+mn-cs"/>
              </a:rPr>
              <a:t>UnivMon</a:t>
            </a:r>
            <a:r>
              <a:rPr kumimoji="0" lang="en-US" sz="2400" b="0" i="0" u="none" strike="noStrike" kern="1200" cap="none" spc="0" normalizeH="0" baseline="0" noProof="0" dirty="0">
                <a:ln>
                  <a:noFill/>
                </a:ln>
                <a:solidFill>
                  <a:srgbClr val="7030A0"/>
                </a:solidFill>
                <a:effectLst/>
                <a:uLnTx/>
                <a:uFillTx/>
                <a:latin typeface="Calibri" panose="020F0502020204030204"/>
                <a:ea typeface="+mn-ea"/>
                <a:cs typeface="+mn-cs"/>
              </a:rPr>
              <a:t>, </a:t>
            </a:r>
            <a:r>
              <a:rPr kumimoji="0" lang="en-US" sz="2400" b="1" i="0" u="none" strike="noStrike" kern="1200" cap="none" spc="0" normalizeH="0" baseline="0" noProof="0" dirty="0">
                <a:ln>
                  <a:noFill/>
                </a:ln>
                <a:solidFill>
                  <a:srgbClr val="7030A0"/>
                </a:solidFill>
                <a:effectLst/>
                <a:uLnTx/>
                <a:uFillTx/>
                <a:latin typeface="Calibri" panose="020F0502020204030204"/>
                <a:ea typeface="+mn-ea"/>
                <a:cs typeface="+mn-cs"/>
              </a:rPr>
              <a:t>ElasticSketch-P4</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KR" sz="2400" b="0"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endParaRPr>
          </a:p>
        </p:txBody>
      </p:sp>
      <p:sp>
        <p:nvSpPr>
          <p:cNvPr id="19" name="제목 1">
            <a:extLst>
              <a:ext uri="{FF2B5EF4-FFF2-40B4-BE49-F238E27FC236}">
                <a16:creationId xmlns:a16="http://schemas.microsoft.com/office/drawing/2014/main" id="{3F04D199-DB42-F73F-3028-30C54904921F}"/>
              </a:ext>
            </a:extLst>
          </p:cNvPr>
          <p:cNvSpPr>
            <a:spLocks noGrp="1"/>
          </p:cNvSpPr>
          <p:nvPr>
            <p:ph type="title"/>
          </p:nvPr>
        </p:nvSpPr>
        <p:spPr>
          <a:xfrm>
            <a:off x="838199" y="0"/>
            <a:ext cx="10515600" cy="1325563"/>
          </a:xfrm>
        </p:spPr>
        <p:txBody>
          <a:bodyPr>
            <a:normAutofit/>
          </a:bodyPr>
          <a:lstStyle/>
          <a:p>
            <a:r>
              <a:rPr kumimoji="1" lang="en-US" altLang="en-US" dirty="0">
                <a:solidFill>
                  <a:srgbClr val="0070C0"/>
                </a:solidFill>
                <a:latin typeface="+mn-lt"/>
              </a:rPr>
              <a:t>Evaluation on Software</a:t>
            </a:r>
            <a:endParaRPr kumimoji="1" lang="ko-Kore-KR" altLang="en-US">
              <a:solidFill>
                <a:srgbClr val="0070C0"/>
              </a:solidFill>
              <a:latin typeface="+mn-lt"/>
            </a:endParaRPr>
          </a:p>
        </p:txBody>
      </p:sp>
      <p:sp>
        <p:nvSpPr>
          <p:cNvPr id="2" name="TextBox 1">
            <a:extLst>
              <a:ext uri="{FF2B5EF4-FFF2-40B4-BE49-F238E27FC236}">
                <a16:creationId xmlns:a16="http://schemas.microsoft.com/office/drawing/2014/main" id="{3268E4AF-4D5B-6A37-D863-D0AE6B657BF5}"/>
              </a:ext>
            </a:extLst>
          </p:cNvPr>
          <p:cNvSpPr txBox="1"/>
          <p:nvPr/>
        </p:nvSpPr>
        <p:spPr>
          <a:xfrm>
            <a:off x="898877" y="5979504"/>
            <a:ext cx="218059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ED7D31"/>
                </a:solidFill>
                <a:effectLst/>
                <a:uLnTx/>
                <a:uFillTx/>
                <a:latin typeface="Calibri" panose="020F0502020204030204"/>
                <a:ea typeface="+mn-ea"/>
                <a:cs typeface="+mn-cs"/>
              </a:rPr>
              <a:t>Lower is better!</a:t>
            </a:r>
          </a:p>
        </p:txBody>
      </p:sp>
      <p:sp>
        <p:nvSpPr>
          <p:cNvPr id="4" name="Rectangle 3">
            <a:extLst>
              <a:ext uri="{FF2B5EF4-FFF2-40B4-BE49-F238E27FC236}">
                <a16:creationId xmlns:a16="http://schemas.microsoft.com/office/drawing/2014/main" id="{CD80BC41-1CCB-4CB0-A697-0B307196823B}"/>
              </a:ext>
            </a:extLst>
          </p:cNvPr>
          <p:cNvSpPr/>
          <p:nvPr/>
        </p:nvSpPr>
        <p:spPr>
          <a:xfrm>
            <a:off x="4341181" y="2082145"/>
            <a:ext cx="4261281" cy="39896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Rectangle 5">
            <a:extLst>
              <a:ext uri="{FF2B5EF4-FFF2-40B4-BE49-F238E27FC236}">
                <a16:creationId xmlns:a16="http://schemas.microsoft.com/office/drawing/2014/main" id="{963FEF22-232C-46F6-BCA7-05C7A6720DD9}"/>
              </a:ext>
            </a:extLst>
          </p:cNvPr>
          <p:cNvSpPr/>
          <p:nvPr/>
        </p:nvSpPr>
        <p:spPr>
          <a:xfrm>
            <a:off x="8602462" y="2151581"/>
            <a:ext cx="2751337" cy="38279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Tree>
    <p:extLst>
      <p:ext uri="{BB962C8B-B14F-4D97-AF65-F5344CB8AC3E}">
        <p14:creationId xmlns:p14="http://schemas.microsoft.com/office/powerpoint/2010/main" val="138304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A77938-7A86-4ADD-B2F2-F8E8BCD21C02}"/>
              </a:ext>
            </a:extLst>
          </p:cNvPr>
          <p:cNvSpPr>
            <a:spLocks noGrp="1"/>
          </p:cNvSpPr>
          <p:nvPr>
            <p:ph idx="1"/>
          </p:nvPr>
        </p:nvSpPr>
        <p:spPr>
          <a:xfrm>
            <a:off x="479394" y="1825625"/>
            <a:ext cx="10874406" cy="4351338"/>
          </a:xfrm>
        </p:spPr>
        <p:txBody>
          <a:bodyPr/>
          <a:lstStyle/>
          <a:p>
            <a:pPr marL="0" indent="0" algn="ctr">
              <a:buNone/>
            </a:pPr>
            <a:r>
              <a:rPr lang="en-US" sz="3600" dirty="0"/>
              <a:t>FCM looks at a single switch, but you also need to collect statistics about the network with many switches!</a:t>
            </a:r>
          </a:p>
          <a:p>
            <a:pPr marL="0" indent="0" algn="ctr">
              <a:buNone/>
            </a:pPr>
            <a:endParaRPr lang="en-US" sz="3600" dirty="0"/>
          </a:p>
          <a:p>
            <a:pPr marL="0" indent="0" algn="ctr">
              <a:buNone/>
            </a:pPr>
            <a:r>
              <a:rPr lang="en-US" sz="3600" b="1" dirty="0">
                <a:solidFill>
                  <a:schemeClr val="accent1">
                    <a:lumMod val="75000"/>
                  </a:schemeClr>
                </a:solidFill>
              </a:rPr>
              <a:t>Build a “better” network debugger (NSDI 2021)</a:t>
            </a:r>
          </a:p>
          <a:p>
            <a:endParaRPr lang="en-US" dirty="0"/>
          </a:p>
          <a:p>
            <a:pPr marL="0" indent="0">
              <a:buNone/>
            </a:pPr>
            <a:endParaRPr lang="en-SG" dirty="0"/>
          </a:p>
        </p:txBody>
      </p:sp>
    </p:spTree>
    <p:extLst>
      <p:ext uri="{BB962C8B-B14F-4D97-AF65-F5344CB8AC3E}">
        <p14:creationId xmlns:p14="http://schemas.microsoft.com/office/powerpoint/2010/main" val="992720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AFE8-FE52-4B53-82BD-CFABD06B866B}"/>
              </a:ext>
            </a:extLst>
          </p:cNvPr>
          <p:cNvSpPr>
            <a:spLocks noGrp="1"/>
          </p:cNvSpPr>
          <p:nvPr>
            <p:ph type="title" idx="4294967295"/>
          </p:nvPr>
        </p:nvSpPr>
        <p:spPr>
          <a:xfrm>
            <a:off x="2286000" y="286605"/>
            <a:ext cx="7604760" cy="861178"/>
          </a:xfrm>
        </p:spPr>
        <p:txBody>
          <a:bodyPr/>
          <a:lstStyle/>
          <a:p>
            <a:r>
              <a:rPr lang="en-US" dirty="0">
                <a:solidFill>
                  <a:srgbClr val="0070C0"/>
                </a:solidFill>
                <a:latin typeface="+mn-lt"/>
              </a:rPr>
              <a:t>Microbursts</a:t>
            </a:r>
            <a:r>
              <a:rPr lang="zh-CN" altLang="en-US" dirty="0">
                <a:solidFill>
                  <a:srgbClr val="0070C0"/>
                </a:solidFill>
                <a:latin typeface="+mn-lt"/>
              </a:rPr>
              <a:t> </a:t>
            </a:r>
            <a:r>
              <a:rPr lang="en-US" altLang="zh-CN" dirty="0">
                <a:solidFill>
                  <a:srgbClr val="0070C0"/>
                </a:solidFill>
                <a:latin typeface="+mn-lt"/>
              </a:rPr>
              <a:t>(µbursts)</a:t>
            </a:r>
            <a:endParaRPr lang="en-US" dirty="0">
              <a:solidFill>
                <a:srgbClr val="0070C0"/>
              </a:solidFill>
              <a:latin typeface="+mn-lt"/>
            </a:endParaRPr>
          </a:p>
        </p:txBody>
      </p:sp>
      <p:sp>
        <p:nvSpPr>
          <p:cNvPr id="3" name="Content Placeholder 2">
            <a:extLst>
              <a:ext uri="{FF2B5EF4-FFF2-40B4-BE49-F238E27FC236}">
                <a16:creationId xmlns:a16="http://schemas.microsoft.com/office/drawing/2014/main" id="{37DFC15E-5CA1-47CC-9C27-6F72931A6857}"/>
              </a:ext>
            </a:extLst>
          </p:cNvPr>
          <p:cNvSpPr>
            <a:spLocks noGrp="1"/>
          </p:cNvSpPr>
          <p:nvPr>
            <p:ph idx="1"/>
          </p:nvPr>
        </p:nvSpPr>
        <p:spPr>
          <a:xfrm>
            <a:off x="209006" y="1276020"/>
            <a:ext cx="11007634" cy="2332896"/>
          </a:xfrm>
        </p:spPr>
        <p:txBody>
          <a:bodyPr>
            <a:normAutofit/>
          </a:bodyPr>
          <a:lstStyle/>
          <a:p>
            <a:r>
              <a:rPr lang="en-US" dirty="0"/>
              <a:t>Events of</a:t>
            </a:r>
            <a:r>
              <a:rPr lang="en-US" dirty="0">
                <a:solidFill>
                  <a:schemeClr val="accent1"/>
                </a:solidFill>
              </a:rPr>
              <a:t> intermittent congestion </a:t>
            </a:r>
            <a:r>
              <a:rPr lang="en-US" dirty="0"/>
              <a:t>lasting 10’s or 100’s of µs</a:t>
            </a:r>
          </a:p>
          <a:p>
            <a:pPr lvl="1">
              <a:buFont typeface="Calibri" charset="0"/>
              <a:buChar char="◦"/>
            </a:pPr>
            <a:r>
              <a:rPr lang="en-US" sz="2800" dirty="0"/>
              <a:t>Common Causes: TCP </a:t>
            </a:r>
            <a:r>
              <a:rPr lang="en-US" sz="2800" dirty="0" err="1"/>
              <a:t>Incast</a:t>
            </a:r>
            <a:r>
              <a:rPr lang="en-US" sz="2800" dirty="0"/>
              <a:t>, </a:t>
            </a:r>
            <a:r>
              <a:rPr lang="en-US" altLang="zh-CN" sz="2800" dirty="0" err="1"/>
              <a:t>B</a:t>
            </a:r>
            <a:r>
              <a:rPr lang="en-US" sz="2800" dirty="0" err="1"/>
              <a:t>ursty</a:t>
            </a:r>
            <a:r>
              <a:rPr lang="en-US" sz="2800" dirty="0"/>
              <a:t> UDP traffic TCP Segment offload</a:t>
            </a:r>
          </a:p>
          <a:p>
            <a:pPr marL="201168" lvl="1" indent="0">
              <a:buNone/>
            </a:pPr>
            <a:r>
              <a:rPr lang="zh-CN" altLang="en-US" sz="2800" dirty="0"/>
              <a:t>                                </a:t>
            </a:r>
            <a:endParaRPr lang="en-US" sz="2800" dirty="0"/>
          </a:p>
          <a:p>
            <a:pPr marL="201168" lvl="1" indent="0">
              <a:buNone/>
            </a:pPr>
            <a:r>
              <a:rPr lang="zh-CN" altLang="en-US" sz="2800" dirty="0"/>
              <a:t>                                  </a:t>
            </a:r>
            <a:endParaRPr lang="en-US" sz="2800" dirty="0"/>
          </a:p>
          <a:p>
            <a:pPr marL="201168" lvl="1" indent="0">
              <a:buNone/>
            </a:pPr>
            <a:endParaRPr lang="en-US" sz="2800" dirty="0"/>
          </a:p>
          <a:p>
            <a:pPr marL="201168" lvl="1" indent="0">
              <a:buNone/>
            </a:pPr>
            <a:endParaRPr lang="en-US" dirty="0"/>
          </a:p>
          <a:p>
            <a:pPr marL="201168" lvl="1" indent="0">
              <a:buNone/>
            </a:pPr>
            <a:endParaRPr lang="en-US" dirty="0"/>
          </a:p>
          <a:p>
            <a:pPr marL="201168" lvl="1" indent="0">
              <a:buNone/>
            </a:pPr>
            <a:endParaRPr lang="en-US" dirty="0"/>
          </a:p>
          <a:p>
            <a:pPr marL="201168" lvl="1" indent="0">
              <a:buNone/>
            </a:pPr>
            <a:endParaRPr lang="en-US" dirty="0"/>
          </a:p>
          <a:p>
            <a:endParaRPr lang="en-US" dirty="0"/>
          </a:p>
        </p:txBody>
      </p:sp>
      <p:grpSp>
        <p:nvGrpSpPr>
          <p:cNvPr id="62" name="组 61"/>
          <p:cNvGrpSpPr/>
          <p:nvPr/>
        </p:nvGrpSpPr>
        <p:grpSpPr>
          <a:xfrm>
            <a:off x="2678863" y="2282215"/>
            <a:ext cx="6482587" cy="2138709"/>
            <a:chOff x="1140763" y="2133254"/>
            <a:chExt cx="7154310" cy="2601946"/>
          </a:xfrm>
        </p:grpSpPr>
        <p:sp>
          <p:nvSpPr>
            <p:cNvPr id="63" name="文本框 62"/>
            <p:cNvSpPr txBox="1"/>
            <p:nvPr/>
          </p:nvSpPr>
          <p:spPr>
            <a:xfrm>
              <a:off x="2508282" y="2133254"/>
              <a:ext cx="1323360" cy="449328"/>
            </a:xfrm>
            <a:prstGeom prst="rect">
              <a:avLst/>
            </a:prstGeom>
            <a:noFill/>
          </p:spPr>
          <p:txBody>
            <a:bodyPr wrap="square" rtlCol="0">
              <a:spAutoFit/>
            </a:bodyPr>
            <a:lstStyle/>
            <a:p>
              <a:r>
                <a:rPr kumimoji="1" lang="en-US" altLang="zh-CN" dirty="0">
                  <a:latin typeface="+mj-lt"/>
                </a:rPr>
                <a:t>Senders</a:t>
              </a:r>
              <a:endParaRPr kumimoji="1" lang="zh-CN" altLang="en-US" dirty="0">
                <a:latin typeface="+mj-lt"/>
              </a:endParaRPr>
            </a:p>
          </p:txBody>
        </p:sp>
        <p:grpSp>
          <p:nvGrpSpPr>
            <p:cNvPr id="64" name="组 63"/>
            <p:cNvGrpSpPr/>
            <p:nvPr/>
          </p:nvGrpSpPr>
          <p:grpSpPr>
            <a:xfrm>
              <a:off x="1140763" y="2487788"/>
              <a:ext cx="4511351" cy="2247412"/>
              <a:chOff x="1140763" y="2487788"/>
              <a:chExt cx="4511351" cy="2247412"/>
            </a:xfrm>
          </p:grpSpPr>
          <p:grpSp>
            <p:nvGrpSpPr>
              <p:cNvPr id="68" name="组 67"/>
              <p:cNvGrpSpPr/>
              <p:nvPr/>
            </p:nvGrpSpPr>
            <p:grpSpPr>
              <a:xfrm>
                <a:off x="1140763" y="2749568"/>
                <a:ext cx="1536401" cy="1985632"/>
                <a:chOff x="2099499" y="2327537"/>
                <a:chExt cx="1536401" cy="1985632"/>
              </a:xfrm>
            </p:grpSpPr>
            <p:grpSp>
              <p:nvGrpSpPr>
                <p:cNvPr id="90" name="组 89"/>
                <p:cNvGrpSpPr/>
                <p:nvPr/>
              </p:nvGrpSpPr>
              <p:grpSpPr>
                <a:xfrm>
                  <a:off x="2106224" y="2755921"/>
                  <a:ext cx="1522951" cy="263770"/>
                  <a:chOff x="5564402" y="3653776"/>
                  <a:chExt cx="1522951" cy="263770"/>
                </a:xfrm>
              </p:grpSpPr>
              <p:sp>
                <p:nvSpPr>
                  <p:cNvPr id="128" name="椭圆 127"/>
                  <p:cNvSpPr/>
                  <p:nvPr/>
                </p:nvSpPr>
                <p:spPr>
                  <a:xfrm>
                    <a:off x="6823583" y="3653776"/>
                    <a:ext cx="263770" cy="26377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129" name="矩形 128"/>
                  <p:cNvSpPr/>
                  <p:nvPr/>
                </p:nvSpPr>
                <p:spPr>
                  <a:xfrm>
                    <a:off x="5564402" y="3669836"/>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131" name="矩形 130"/>
                  <p:cNvSpPr/>
                  <p:nvPr/>
                </p:nvSpPr>
                <p:spPr>
                  <a:xfrm>
                    <a:off x="5824291"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139" name="矩形 138"/>
                  <p:cNvSpPr/>
                  <p:nvPr/>
                </p:nvSpPr>
                <p:spPr>
                  <a:xfrm>
                    <a:off x="6080613"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140" name="矩形 139"/>
                  <p:cNvSpPr/>
                  <p:nvPr/>
                </p:nvSpPr>
                <p:spPr>
                  <a:xfrm>
                    <a:off x="6335425"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grpSp>
            <p:grpSp>
              <p:nvGrpSpPr>
                <p:cNvPr id="91" name="组 90"/>
                <p:cNvGrpSpPr/>
                <p:nvPr/>
              </p:nvGrpSpPr>
              <p:grpSpPr>
                <a:xfrm>
                  <a:off x="2112949" y="2327537"/>
                  <a:ext cx="1522951" cy="263770"/>
                  <a:chOff x="5564402" y="3653776"/>
                  <a:chExt cx="1522951" cy="263770"/>
                </a:xfrm>
              </p:grpSpPr>
              <p:sp>
                <p:nvSpPr>
                  <p:cNvPr id="123" name="椭圆 122"/>
                  <p:cNvSpPr/>
                  <p:nvPr/>
                </p:nvSpPr>
                <p:spPr>
                  <a:xfrm>
                    <a:off x="6823583" y="3653776"/>
                    <a:ext cx="263770" cy="26377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124" name="矩形 123"/>
                  <p:cNvSpPr/>
                  <p:nvPr/>
                </p:nvSpPr>
                <p:spPr>
                  <a:xfrm>
                    <a:off x="5564402" y="3669836"/>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125" name="矩形 124"/>
                  <p:cNvSpPr/>
                  <p:nvPr/>
                </p:nvSpPr>
                <p:spPr>
                  <a:xfrm>
                    <a:off x="5824291"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126" name="矩形 125"/>
                  <p:cNvSpPr/>
                  <p:nvPr/>
                </p:nvSpPr>
                <p:spPr>
                  <a:xfrm>
                    <a:off x="6080613"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127" name="矩形 126"/>
                  <p:cNvSpPr/>
                  <p:nvPr/>
                </p:nvSpPr>
                <p:spPr>
                  <a:xfrm>
                    <a:off x="6335425"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grpSp>
            <p:grpSp>
              <p:nvGrpSpPr>
                <p:cNvPr id="92" name="组 91"/>
                <p:cNvGrpSpPr/>
                <p:nvPr/>
              </p:nvGrpSpPr>
              <p:grpSpPr>
                <a:xfrm>
                  <a:off x="2099499" y="3193225"/>
                  <a:ext cx="1522951" cy="263770"/>
                  <a:chOff x="5564402" y="3653776"/>
                  <a:chExt cx="1522951" cy="263770"/>
                </a:xfrm>
              </p:grpSpPr>
              <p:sp>
                <p:nvSpPr>
                  <p:cNvPr id="118" name="椭圆 117"/>
                  <p:cNvSpPr/>
                  <p:nvPr/>
                </p:nvSpPr>
                <p:spPr>
                  <a:xfrm>
                    <a:off x="6823583" y="3653776"/>
                    <a:ext cx="263770" cy="26377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119" name="矩形 118"/>
                  <p:cNvSpPr/>
                  <p:nvPr/>
                </p:nvSpPr>
                <p:spPr>
                  <a:xfrm>
                    <a:off x="5564402" y="3669836"/>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120" name="矩形 119"/>
                  <p:cNvSpPr/>
                  <p:nvPr/>
                </p:nvSpPr>
                <p:spPr>
                  <a:xfrm>
                    <a:off x="5824291"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121" name="矩形 120"/>
                  <p:cNvSpPr/>
                  <p:nvPr/>
                </p:nvSpPr>
                <p:spPr>
                  <a:xfrm>
                    <a:off x="6080613"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122" name="矩形 121"/>
                  <p:cNvSpPr/>
                  <p:nvPr/>
                </p:nvSpPr>
                <p:spPr>
                  <a:xfrm>
                    <a:off x="6335425"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grpSp>
            <p:sp>
              <p:nvSpPr>
                <p:cNvPr id="93" name="文本框 92"/>
                <p:cNvSpPr txBox="1"/>
                <p:nvPr/>
              </p:nvSpPr>
              <p:spPr>
                <a:xfrm>
                  <a:off x="2469021" y="3583672"/>
                  <a:ext cx="815204" cy="579282"/>
                </a:xfrm>
                <a:prstGeom prst="rect">
                  <a:avLst/>
                </a:prstGeom>
                <a:noFill/>
              </p:spPr>
              <p:txBody>
                <a:bodyPr vert="eaVert" wrap="square" rtlCol="0">
                  <a:spAutoFit/>
                </a:bodyPr>
                <a:lstStyle/>
                <a:p>
                  <a:r>
                    <a:rPr kumimoji="1" lang="mr-IN" altLang="zh-CN" dirty="0"/>
                    <a:t>……</a:t>
                  </a:r>
                  <a:endParaRPr kumimoji="1" lang="zh-CN" altLang="en-US" dirty="0"/>
                </a:p>
              </p:txBody>
            </p:sp>
            <p:grpSp>
              <p:nvGrpSpPr>
                <p:cNvPr id="94" name="组 93"/>
                <p:cNvGrpSpPr/>
                <p:nvPr/>
              </p:nvGrpSpPr>
              <p:grpSpPr>
                <a:xfrm>
                  <a:off x="2112949" y="4049399"/>
                  <a:ext cx="1522951" cy="263770"/>
                  <a:chOff x="5564402" y="3653776"/>
                  <a:chExt cx="1522951" cy="263770"/>
                </a:xfrm>
              </p:grpSpPr>
              <p:sp>
                <p:nvSpPr>
                  <p:cNvPr id="95" name="椭圆 94"/>
                  <p:cNvSpPr/>
                  <p:nvPr/>
                </p:nvSpPr>
                <p:spPr>
                  <a:xfrm>
                    <a:off x="6823583" y="3653776"/>
                    <a:ext cx="263770" cy="26377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sp>
                <p:nvSpPr>
                  <p:cNvPr id="96" name="矩形 95"/>
                  <p:cNvSpPr/>
                  <p:nvPr/>
                </p:nvSpPr>
                <p:spPr>
                  <a:xfrm>
                    <a:off x="5564402" y="3669836"/>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97" name="矩形 96"/>
                  <p:cNvSpPr/>
                  <p:nvPr/>
                </p:nvSpPr>
                <p:spPr>
                  <a:xfrm>
                    <a:off x="5824291"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98" name="矩形 97"/>
                  <p:cNvSpPr/>
                  <p:nvPr/>
                </p:nvSpPr>
                <p:spPr>
                  <a:xfrm>
                    <a:off x="6080613"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111" name="矩形 110"/>
                  <p:cNvSpPr/>
                  <p:nvPr/>
                </p:nvSpPr>
                <p:spPr>
                  <a:xfrm>
                    <a:off x="6335425" y="366780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grpSp>
          </p:grpSp>
          <p:cxnSp>
            <p:nvCxnSpPr>
              <p:cNvPr id="69" name="直线连接符 68"/>
              <p:cNvCxnSpPr/>
              <p:nvPr/>
            </p:nvCxnSpPr>
            <p:spPr>
              <a:xfrm flipV="1">
                <a:off x="2677164" y="2487788"/>
                <a:ext cx="125706" cy="188331"/>
              </a:xfrm>
              <a:prstGeom prst="line">
                <a:avLst/>
              </a:prstGeom>
            </p:spPr>
            <p:style>
              <a:lnRef idx="1">
                <a:schemeClr val="accent6"/>
              </a:lnRef>
              <a:fillRef idx="0">
                <a:schemeClr val="accent6"/>
              </a:fillRef>
              <a:effectRef idx="0">
                <a:schemeClr val="accent6"/>
              </a:effectRef>
              <a:fontRef idx="minor">
                <a:schemeClr val="tx1"/>
              </a:fontRef>
            </p:style>
          </p:cxnSp>
          <p:grpSp>
            <p:nvGrpSpPr>
              <p:cNvPr id="70" name="组 69"/>
              <p:cNvGrpSpPr/>
              <p:nvPr/>
            </p:nvGrpSpPr>
            <p:grpSpPr>
              <a:xfrm>
                <a:off x="3970798" y="3434022"/>
                <a:ext cx="1681316" cy="563981"/>
                <a:chOff x="3923071" y="3441722"/>
                <a:chExt cx="1681316" cy="563981"/>
              </a:xfrm>
            </p:grpSpPr>
            <p:cxnSp>
              <p:nvCxnSpPr>
                <p:cNvPr id="82" name="直线连接符 81"/>
                <p:cNvCxnSpPr/>
                <p:nvPr/>
              </p:nvCxnSpPr>
              <p:spPr>
                <a:xfrm>
                  <a:off x="3923071" y="3441722"/>
                  <a:ext cx="1681316" cy="0"/>
                </a:xfrm>
                <a:prstGeom prst="line">
                  <a:avLst/>
                </a:prstGeom>
              </p:spPr>
              <p:style>
                <a:lnRef idx="1">
                  <a:schemeClr val="dk1"/>
                </a:lnRef>
                <a:fillRef idx="0">
                  <a:schemeClr val="dk1"/>
                </a:fillRef>
                <a:effectRef idx="0">
                  <a:schemeClr val="dk1"/>
                </a:effectRef>
                <a:fontRef idx="minor">
                  <a:schemeClr val="tx1"/>
                </a:fontRef>
              </p:style>
            </p:cxnSp>
            <p:cxnSp>
              <p:nvCxnSpPr>
                <p:cNvPr id="83" name="直线连接符 82"/>
                <p:cNvCxnSpPr/>
                <p:nvPr/>
              </p:nvCxnSpPr>
              <p:spPr>
                <a:xfrm>
                  <a:off x="5604387" y="3441722"/>
                  <a:ext cx="0" cy="563981"/>
                </a:xfrm>
                <a:prstGeom prst="line">
                  <a:avLst/>
                </a:prstGeom>
              </p:spPr>
              <p:style>
                <a:lnRef idx="1">
                  <a:schemeClr val="dk1"/>
                </a:lnRef>
                <a:fillRef idx="0">
                  <a:schemeClr val="dk1"/>
                </a:fillRef>
                <a:effectRef idx="0">
                  <a:schemeClr val="dk1"/>
                </a:effectRef>
                <a:fontRef idx="minor">
                  <a:schemeClr val="tx1"/>
                </a:fontRef>
              </p:style>
            </p:cxnSp>
            <p:cxnSp>
              <p:nvCxnSpPr>
                <p:cNvPr id="84" name="直线连接符 83"/>
                <p:cNvCxnSpPr/>
                <p:nvPr/>
              </p:nvCxnSpPr>
              <p:spPr>
                <a:xfrm>
                  <a:off x="3923071" y="4005703"/>
                  <a:ext cx="1681316" cy="0"/>
                </a:xfrm>
                <a:prstGeom prst="line">
                  <a:avLst/>
                </a:prstGeom>
              </p:spPr>
              <p:style>
                <a:lnRef idx="1">
                  <a:schemeClr val="dk1"/>
                </a:lnRef>
                <a:fillRef idx="0">
                  <a:schemeClr val="dk1"/>
                </a:fillRef>
                <a:effectRef idx="0">
                  <a:schemeClr val="dk1"/>
                </a:effectRef>
                <a:fontRef idx="minor">
                  <a:schemeClr val="tx1"/>
                </a:fontRef>
              </p:style>
            </p:cxnSp>
            <p:sp>
              <p:nvSpPr>
                <p:cNvPr id="85" name="矩形 84"/>
                <p:cNvSpPr/>
                <p:nvPr/>
              </p:nvSpPr>
              <p:spPr>
                <a:xfrm>
                  <a:off x="5309954" y="3602676"/>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86" name="矩形 85"/>
                <p:cNvSpPr/>
                <p:nvPr/>
              </p:nvSpPr>
              <p:spPr>
                <a:xfrm>
                  <a:off x="5020407" y="3606491"/>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87" name="矩形 86"/>
                <p:cNvSpPr/>
                <p:nvPr/>
              </p:nvSpPr>
              <p:spPr>
                <a:xfrm>
                  <a:off x="4725974" y="3608603"/>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88" name="矩形 87"/>
                <p:cNvSpPr/>
                <p:nvPr/>
              </p:nvSpPr>
              <p:spPr>
                <a:xfrm>
                  <a:off x="4431541" y="3602676"/>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89" name="矩形 88"/>
                <p:cNvSpPr/>
                <p:nvPr/>
              </p:nvSpPr>
              <p:spPr>
                <a:xfrm>
                  <a:off x="4137108" y="3608136"/>
                  <a:ext cx="238540" cy="23572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grpSp>
          <p:cxnSp>
            <p:nvCxnSpPr>
              <p:cNvPr id="71" name="直线箭头连接符 70"/>
              <p:cNvCxnSpPr/>
              <p:nvPr/>
            </p:nvCxnSpPr>
            <p:spPr>
              <a:xfrm>
                <a:off x="2837483" y="2881453"/>
                <a:ext cx="961928" cy="5253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直线箭头连接符 71"/>
              <p:cNvCxnSpPr/>
              <p:nvPr/>
            </p:nvCxnSpPr>
            <p:spPr>
              <a:xfrm>
                <a:off x="2802870" y="3427924"/>
                <a:ext cx="1028772" cy="1873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3" name="直线箭头连接符 72"/>
              <p:cNvCxnSpPr/>
              <p:nvPr/>
            </p:nvCxnSpPr>
            <p:spPr>
              <a:xfrm flipV="1">
                <a:off x="2826429" y="3839563"/>
                <a:ext cx="1035497" cy="27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4" name="直线箭头连接符 73"/>
              <p:cNvCxnSpPr/>
              <p:nvPr/>
            </p:nvCxnSpPr>
            <p:spPr>
              <a:xfrm flipV="1">
                <a:off x="2837483" y="3984806"/>
                <a:ext cx="994159" cy="6185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5" name="矩形 74"/>
              <p:cNvSpPr/>
              <p:nvPr/>
            </p:nvSpPr>
            <p:spPr>
              <a:xfrm>
                <a:off x="2947129" y="2631708"/>
                <a:ext cx="238540" cy="235720"/>
              </a:xfrm>
              <a:prstGeom prst="rect">
                <a:avLst/>
              </a:prstGeom>
              <a:gradFill flip="none" rotWithShape="1">
                <a:gsLst>
                  <a:gs pos="0">
                    <a:schemeClr val="dk1">
                      <a:tint val="65000"/>
                      <a:shade val="92000"/>
                      <a:satMod val="130000"/>
                    </a:schemeClr>
                  </a:gs>
                  <a:gs pos="45000">
                    <a:schemeClr val="dk1">
                      <a:tint val="60000"/>
                      <a:shade val="99000"/>
                      <a:satMod val="120000"/>
                    </a:schemeClr>
                  </a:gs>
                  <a:gs pos="100000">
                    <a:schemeClr val="dk1">
                      <a:tint val="55000"/>
                      <a:satMod val="140000"/>
                    </a:schemeClr>
                  </a:gs>
                </a:gsLst>
                <a:path path="circle">
                  <a:fillToRect t="100000" r="100000"/>
                </a:path>
                <a:tileRect l="-100000" b="-100000"/>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76" name="矩形 75"/>
              <p:cNvSpPr/>
              <p:nvPr/>
            </p:nvSpPr>
            <p:spPr>
              <a:xfrm>
                <a:off x="2938113" y="3579059"/>
                <a:ext cx="238540" cy="235720"/>
              </a:xfrm>
              <a:prstGeom prst="rect">
                <a:avLst/>
              </a:prstGeom>
              <a:gradFill flip="none" rotWithShape="1">
                <a:gsLst>
                  <a:gs pos="0">
                    <a:schemeClr val="dk1">
                      <a:tint val="65000"/>
                      <a:shade val="92000"/>
                      <a:satMod val="130000"/>
                    </a:schemeClr>
                  </a:gs>
                  <a:gs pos="45000">
                    <a:schemeClr val="dk1">
                      <a:tint val="60000"/>
                      <a:shade val="99000"/>
                      <a:satMod val="120000"/>
                    </a:schemeClr>
                  </a:gs>
                  <a:gs pos="100000">
                    <a:schemeClr val="dk1">
                      <a:tint val="55000"/>
                      <a:satMod val="140000"/>
                    </a:schemeClr>
                  </a:gs>
                </a:gsLst>
                <a:path path="circle">
                  <a:fillToRect t="100000" r="100000"/>
                </a:path>
                <a:tileRect l="-100000" b="-100000"/>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80" name="矩形 79"/>
              <p:cNvSpPr/>
              <p:nvPr/>
            </p:nvSpPr>
            <p:spPr>
              <a:xfrm>
                <a:off x="2932372" y="4106301"/>
                <a:ext cx="238540" cy="235720"/>
              </a:xfrm>
              <a:prstGeom prst="rect">
                <a:avLst/>
              </a:prstGeom>
              <a:gradFill flip="none" rotWithShape="1">
                <a:gsLst>
                  <a:gs pos="0">
                    <a:schemeClr val="dk1">
                      <a:tint val="65000"/>
                      <a:shade val="92000"/>
                      <a:satMod val="130000"/>
                    </a:schemeClr>
                  </a:gs>
                  <a:gs pos="45000">
                    <a:schemeClr val="dk1">
                      <a:tint val="60000"/>
                      <a:shade val="99000"/>
                      <a:satMod val="120000"/>
                    </a:schemeClr>
                  </a:gs>
                  <a:gs pos="100000">
                    <a:schemeClr val="dk1">
                      <a:tint val="55000"/>
                      <a:satMod val="140000"/>
                    </a:schemeClr>
                  </a:gs>
                </a:gsLst>
                <a:path path="circle">
                  <a:fillToRect t="100000" r="100000"/>
                </a:path>
                <a:tileRect l="-100000" b="-100000"/>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sp>
            <p:nvSpPr>
              <p:cNvPr id="81" name="矩形 80"/>
              <p:cNvSpPr/>
              <p:nvPr/>
            </p:nvSpPr>
            <p:spPr>
              <a:xfrm>
                <a:off x="2932372" y="3101988"/>
                <a:ext cx="238540" cy="235720"/>
              </a:xfrm>
              <a:prstGeom prst="rect">
                <a:avLst/>
              </a:prstGeom>
              <a:gradFill flip="none" rotWithShape="1">
                <a:gsLst>
                  <a:gs pos="0">
                    <a:schemeClr val="dk1">
                      <a:tint val="65000"/>
                      <a:shade val="92000"/>
                      <a:satMod val="130000"/>
                    </a:schemeClr>
                  </a:gs>
                  <a:gs pos="45000">
                    <a:schemeClr val="dk1">
                      <a:tint val="60000"/>
                      <a:shade val="99000"/>
                      <a:satMod val="120000"/>
                    </a:schemeClr>
                  </a:gs>
                  <a:gs pos="100000">
                    <a:schemeClr val="dk1">
                      <a:tint val="55000"/>
                      <a:satMod val="140000"/>
                    </a:schemeClr>
                  </a:gs>
                </a:gsLst>
                <a:path path="circle">
                  <a:fillToRect t="100000" r="100000"/>
                </a:path>
                <a:tileRect l="-100000" b="-100000"/>
              </a:gra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kumimoji="1" lang="zh-CN" altLang="en-US"/>
              </a:p>
            </p:txBody>
          </p:sp>
        </p:grpSp>
        <p:sp>
          <p:nvSpPr>
            <p:cNvPr id="65" name="椭圆 64"/>
            <p:cNvSpPr/>
            <p:nvPr/>
          </p:nvSpPr>
          <p:spPr>
            <a:xfrm>
              <a:off x="6701727" y="3575824"/>
              <a:ext cx="263770" cy="26377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CN" altLang="en-US"/>
            </a:p>
          </p:txBody>
        </p:sp>
        <p:cxnSp>
          <p:nvCxnSpPr>
            <p:cNvPr id="66" name="直线箭头连接符 65"/>
            <p:cNvCxnSpPr/>
            <p:nvPr/>
          </p:nvCxnSpPr>
          <p:spPr>
            <a:xfrm>
              <a:off x="5767420" y="3716012"/>
              <a:ext cx="764009"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7" name="文本框 66"/>
            <p:cNvSpPr txBox="1"/>
            <p:nvPr/>
          </p:nvSpPr>
          <p:spPr>
            <a:xfrm>
              <a:off x="7013487" y="3526747"/>
              <a:ext cx="1281586" cy="449328"/>
            </a:xfrm>
            <a:prstGeom prst="rect">
              <a:avLst/>
            </a:prstGeom>
            <a:noFill/>
          </p:spPr>
          <p:txBody>
            <a:bodyPr wrap="square" rtlCol="0">
              <a:spAutoFit/>
            </a:bodyPr>
            <a:lstStyle/>
            <a:p>
              <a:r>
                <a:rPr kumimoji="1" lang="en-US" altLang="zh-CN" dirty="0">
                  <a:latin typeface="+mj-lt"/>
                </a:rPr>
                <a:t>Receiver</a:t>
              </a:r>
              <a:endParaRPr kumimoji="1" lang="zh-CN" altLang="en-US" dirty="0">
                <a:latin typeface="+mj-lt"/>
              </a:endParaRPr>
            </a:p>
          </p:txBody>
        </p:sp>
      </p:grpSp>
      <p:sp>
        <p:nvSpPr>
          <p:cNvPr id="141" name="爆炸形 1 140"/>
          <p:cNvSpPr/>
          <p:nvPr/>
        </p:nvSpPr>
        <p:spPr>
          <a:xfrm>
            <a:off x="5149852" y="3212191"/>
            <a:ext cx="615142" cy="63176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endParaRPr>
          </a:p>
        </p:txBody>
      </p:sp>
      <p:sp>
        <p:nvSpPr>
          <p:cNvPr id="17" name="文本框 16"/>
          <p:cNvSpPr txBox="1"/>
          <p:nvPr/>
        </p:nvSpPr>
        <p:spPr>
          <a:xfrm>
            <a:off x="1657993" y="5575618"/>
            <a:ext cx="9091246" cy="369332"/>
          </a:xfrm>
          <a:prstGeom prst="rect">
            <a:avLst/>
          </a:prstGeom>
          <a:noFill/>
          <a:ln>
            <a:noFill/>
          </a:ln>
        </p:spPr>
        <p:txBody>
          <a:bodyPr wrap="square" rtlCol="0">
            <a:spAutoFit/>
          </a:bodyPr>
          <a:lstStyle/>
          <a:p>
            <a:endParaRPr kumimoji="1" lang="zh-CN" altLang="en-US" dirty="0"/>
          </a:p>
        </p:txBody>
      </p:sp>
      <p:sp>
        <p:nvSpPr>
          <p:cNvPr id="7" name="TextBox 6">
            <a:extLst>
              <a:ext uri="{FF2B5EF4-FFF2-40B4-BE49-F238E27FC236}">
                <a16:creationId xmlns:a16="http://schemas.microsoft.com/office/drawing/2014/main" id="{9C0B971C-B102-38D6-0765-1D002F7E7FF9}"/>
              </a:ext>
            </a:extLst>
          </p:cNvPr>
          <p:cNvSpPr txBox="1"/>
          <p:nvPr/>
        </p:nvSpPr>
        <p:spPr>
          <a:xfrm>
            <a:off x="282994" y="4643800"/>
            <a:ext cx="10524403" cy="1754326"/>
          </a:xfrm>
          <a:prstGeom prst="rect">
            <a:avLst/>
          </a:prstGeom>
          <a:noFill/>
        </p:spPr>
        <p:txBody>
          <a:bodyPr wrap="square">
            <a:spAutoFit/>
          </a:bodyPr>
          <a:lstStyle/>
          <a:p>
            <a:pPr marL="342900" indent="-342900">
              <a:buFont typeface="Arial" panose="020B0604020202020204" pitchFamily="34" charset="0"/>
              <a:buChar char="•"/>
            </a:pPr>
            <a:r>
              <a:rPr lang="en-US" sz="2800" dirty="0"/>
              <a:t>Detecting &amp; characterizing µbursts is hard</a:t>
            </a:r>
          </a:p>
          <a:p>
            <a:pPr marL="800100" lvl="1" indent="-342900">
              <a:buFont typeface="Arial" panose="020B0604020202020204" pitchFamily="34" charset="0"/>
              <a:buChar char="•"/>
            </a:pPr>
            <a:r>
              <a:rPr lang="en-US" sz="2800" dirty="0"/>
              <a:t>Last for less than hundreds of </a:t>
            </a:r>
            <a:r>
              <a:rPr lang="en-US" altLang="zh-CN" sz="2800" dirty="0"/>
              <a:t>µ</a:t>
            </a:r>
            <a:r>
              <a:rPr lang="en-US" sz="2800" dirty="0"/>
              <a:t>s</a:t>
            </a:r>
          </a:p>
          <a:p>
            <a:pPr marL="800100" lvl="1" indent="-342900">
              <a:buFont typeface="Arial" panose="020B0604020202020204" pitchFamily="34" charset="0"/>
              <a:buChar char="•"/>
            </a:pPr>
            <a:r>
              <a:rPr lang="en-US" sz="2800" dirty="0"/>
              <a:t>Occur unpredictably</a:t>
            </a:r>
          </a:p>
          <a:p>
            <a:endParaRPr lang="en-US" sz="2400" dirty="0"/>
          </a:p>
        </p:txBody>
      </p:sp>
    </p:spTree>
    <p:extLst>
      <p:ext uri="{BB962C8B-B14F-4D97-AF65-F5344CB8AC3E}">
        <p14:creationId xmlns:p14="http://schemas.microsoft.com/office/powerpoint/2010/main" val="4154639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fade">
                                      <p:cBhvr>
                                        <p:cTn id="15" dur="500"/>
                                        <p:tgtEl>
                                          <p:spTgt spid="6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1"/>
                                        </p:tgtEl>
                                        <p:attrNameLst>
                                          <p:attrName>style.visibility</p:attrName>
                                        </p:attrNameLst>
                                      </p:cBhvr>
                                      <p:to>
                                        <p:strVal val="visible"/>
                                      </p:to>
                                    </p:set>
                                    <p:animEffect transition="in" filter="fade">
                                      <p:cBhvr>
                                        <p:cTn id="20" dur="500"/>
                                        <p:tgtEl>
                                          <p:spTgt spid="14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nodePh="1">
                                  <p:stCondLst>
                                    <p:cond delay="0"/>
                                  </p:stCondLst>
                                  <p:endCondLst>
                                    <p:cond evt="begin" delay="0">
                                      <p:tn val="23"/>
                                    </p:cond>
                                  </p:end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fade">
                                      <p:cBhvr>
                                        <p:cTn id="25" dur="500"/>
                                        <p:tgtEl>
                                          <p:spTgt spid="1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54509-E108-443D-85C1-AF8EBB22EB9B}"/>
              </a:ext>
            </a:extLst>
          </p:cNvPr>
          <p:cNvSpPr>
            <a:spLocks noGrp="1"/>
          </p:cNvSpPr>
          <p:nvPr>
            <p:ph type="title"/>
          </p:nvPr>
        </p:nvSpPr>
        <p:spPr/>
        <p:txBody>
          <a:bodyPr/>
          <a:lstStyle/>
          <a:p>
            <a:r>
              <a:rPr lang="en-SG" b="1" dirty="0">
                <a:solidFill>
                  <a:srgbClr val="0070C0"/>
                </a:solidFill>
              </a:rPr>
              <a:t>Solution Outline</a:t>
            </a:r>
          </a:p>
        </p:txBody>
      </p:sp>
      <p:pic>
        <p:nvPicPr>
          <p:cNvPr id="1026" name="Picture 2" descr="Image result for visibility images">
            <a:extLst>
              <a:ext uri="{FF2B5EF4-FFF2-40B4-BE49-F238E27FC236}">
                <a16:creationId xmlns:a16="http://schemas.microsoft.com/office/drawing/2014/main" id="{6ABE1293-AAF5-44C2-97CD-481D922F0D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9154" y="2772899"/>
            <a:ext cx="1515979" cy="151597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correlation icon">
            <a:extLst>
              <a:ext uri="{FF2B5EF4-FFF2-40B4-BE49-F238E27FC236}">
                <a16:creationId xmlns:a16="http://schemas.microsoft.com/office/drawing/2014/main" id="{40FAEC1C-0DD6-4EA2-947C-07789DD7428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38511" y="2805332"/>
            <a:ext cx="1586957" cy="158695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01E2917-67E4-43EB-8C23-79D26C16DB47}"/>
              </a:ext>
            </a:extLst>
          </p:cNvPr>
          <p:cNvSpPr/>
          <p:nvPr/>
        </p:nvSpPr>
        <p:spPr>
          <a:xfrm>
            <a:off x="9202892" y="1851225"/>
            <a:ext cx="185820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800" b="1" i="1" u="none" strike="noStrike" kern="1200" cap="none" spc="0" normalizeH="0" baseline="0" noProof="0" dirty="0">
                <a:ln>
                  <a:noFill/>
                </a:ln>
                <a:solidFill>
                  <a:srgbClr val="4472C4"/>
                </a:solidFill>
                <a:effectLst/>
                <a:uLnTx/>
                <a:uFillTx/>
                <a:latin typeface="Calibri" panose="020F0502020204030204"/>
                <a:ea typeface="+mn-ea"/>
                <a:cs typeface="+mn-cs"/>
              </a:rPr>
              <a:t>Correlation</a:t>
            </a:r>
          </a:p>
        </p:txBody>
      </p:sp>
      <p:sp>
        <p:nvSpPr>
          <p:cNvPr id="7" name="Rectangle 6">
            <a:extLst>
              <a:ext uri="{FF2B5EF4-FFF2-40B4-BE49-F238E27FC236}">
                <a16:creationId xmlns:a16="http://schemas.microsoft.com/office/drawing/2014/main" id="{D742E85B-E9A2-4E1B-85BA-51E8C1FBB692}"/>
              </a:ext>
            </a:extLst>
          </p:cNvPr>
          <p:cNvSpPr/>
          <p:nvPr/>
        </p:nvSpPr>
        <p:spPr>
          <a:xfrm>
            <a:off x="-965377" y="1838416"/>
            <a:ext cx="5525039"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800" b="1" i="1" u="none" strike="noStrike" kern="1200" cap="none" spc="0" normalizeH="0" baseline="0" noProof="0" dirty="0">
                <a:ln>
                  <a:noFill/>
                </a:ln>
                <a:solidFill>
                  <a:srgbClr val="4472C4"/>
                </a:solidFill>
                <a:effectLst/>
                <a:uLnTx/>
                <a:uFillTx/>
                <a:latin typeface="Calibri" panose="020F0502020204030204"/>
                <a:ea typeface="+mn-ea"/>
                <a:cs typeface="+mn-cs"/>
              </a:rPr>
              <a:t>Visibility</a:t>
            </a:r>
          </a:p>
        </p:txBody>
      </p:sp>
      <p:sp>
        <p:nvSpPr>
          <p:cNvPr id="12" name="Slide Number Placeholder 2">
            <a:extLst>
              <a:ext uri="{FF2B5EF4-FFF2-40B4-BE49-F238E27FC236}">
                <a16:creationId xmlns:a16="http://schemas.microsoft.com/office/drawing/2014/main" id="{99772BB6-2B8B-4AC9-AE7F-80BD3A43FFB5}"/>
              </a:ext>
            </a:extLst>
          </p:cNvPr>
          <p:cNvSpPr>
            <a:spLocks noGrp="1"/>
          </p:cNvSpPr>
          <p:nvPr>
            <p:ph type="sldNum" sz="quarter" idx="12"/>
          </p:nvPr>
        </p:nvSpPr>
        <p:spPr>
          <a:xfrm>
            <a:off x="8610600" y="645115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4FADD26-5E29-FC4C-9628-535BAAFF31EE}"/>
              </a:ext>
            </a:extLst>
          </p:cNvPr>
          <p:cNvSpPr/>
          <p:nvPr/>
        </p:nvSpPr>
        <p:spPr>
          <a:xfrm>
            <a:off x="3227462" y="1824842"/>
            <a:ext cx="5525039"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800" b="1" i="1" u="none" strike="noStrike" kern="1200" cap="none" spc="0" normalizeH="0" baseline="0" noProof="0" dirty="0">
                <a:ln>
                  <a:noFill/>
                </a:ln>
                <a:solidFill>
                  <a:srgbClr val="4472C4"/>
                </a:solidFill>
                <a:effectLst/>
                <a:uLnTx/>
                <a:uFillTx/>
                <a:latin typeface="Calibri" panose="020F0502020204030204"/>
                <a:ea typeface="+mn-ea"/>
                <a:cs typeface="+mn-cs"/>
              </a:rPr>
              <a:t>Retrospection</a:t>
            </a:r>
          </a:p>
        </p:txBody>
      </p:sp>
      <p:pic>
        <p:nvPicPr>
          <p:cNvPr id="9" name="Picture 2" descr="Rewind Time Icons - Download Free Vector Icons | Noun Project">
            <a:extLst>
              <a:ext uri="{FF2B5EF4-FFF2-40B4-BE49-F238E27FC236}">
                <a16:creationId xmlns:a16="http://schemas.microsoft.com/office/drawing/2014/main" id="{C4D8BB5E-AB30-0E48-A781-748FBFD819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1718" y="2889435"/>
            <a:ext cx="1256525" cy="125652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Rounded Corners 6">
            <a:extLst>
              <a:ext uri="{FF2B5EF4-FFF2-40B4-BE49-F238E27FC236}">
                <a16:creationId xmlns:a16="http://schemas.microsoft.com/office/drawing/2014/main" id="{1E111827-C64C-BC40-A199-312CE51840DF}"/>
              </a:ext>
            </a:extLst>
          </p:cNvPr>
          <p:cNvSpPr/>
          <p:nvPr/>
        </p:nvSpPr>
        <p:spPr>
          <a:xfrm>
            <a:off x="4763813" y="5775541"/>
            <a:ext cx="2664373" cy="10957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3200" b="1" i="0" u="none" strike="noStrike" kern="1200" cap="none" spc="0" normalizeH="0" baseline="0" noProof="0" dirty="0" err="1">
                <a:ln>
                  <a:noFill/>
                </a:ln>
                <a:solidFill>
                  <a:prstClr val="white"/>
                </a:solidFill>
                <a:effectLst/>
                <a:uLnTx/>
                <a:uFillTx/>
                <a:latin typeface="Calibri" panose="020F0502020204030204"/>
                <a:ea typeface="+mn-ea"/>
                <a:cs typeface="+mn-cs"/>
              </a:rPr>
              <a:t>SyNDB</a:t>
            </a:r>
            <a:endParaRPr kumimoji="0" lang="en-SG"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F6702EDE-940E-C24C-9D22-2991B381AB42}"/>
              </a:ext>
            </a:extLst>
          </p:cNvPr>
          <p:cNvSpPr/>
          <p:nvPr/>
        </p:nvSpPr>
        <p:spPr>
          <a:xfrm>
            <a:off x="8465551" y="4280767"/>
            <a:ext cx="3332876"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srgbClr val="FF0000"/>
                </a:solidFill>
                <a:effectLst/>
                <a:uLnTx/>
                <a:uFillTx/>
                <a:latin typeface="Calibri" panose="020F0502020204030204"/>
                <a:ea typeface="+mn-ea"/>
                <a:cs typeface="+mn-cs"/>
              </a:rPr>
              <a:t>Data-Plane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srgbClr val="FF0000"/>
                </a:solidFill>
                <a:effectLst/>
                <a:uLnTx/>
                <a:uFillTx/>
                <a:latin typeface="Calibri" panose="020F0502020204030204"/>
                <a:ea typeface="+mn-ea"/>
                <a:cs typeface="+mn-cs"/>
              </a:rPr>
              <a:t>Time Synchronization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srgbClr val="FF0000"/>
                </a:solidFill>
                <a:effectLst/>
                <a:uLnTx/>
                <a:uFillTx/>
                <a:latin typeface="Calibri" panose="020F0502020204030204"/>
                <a:ea typeface="+mn-ea"/>
                <a:cs typeface="+mn-cs"/>
              </a:rPr>
              <a:t>DPTP[SOSR ‘19]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srgbClr val="FF0000"/>
                </a:solidFill>
                <a:effectLst/>
                <a:uLnTx/>
                <a:uFillTx/>
                <a:latin typeface="Calibri" panose="020F0502020204030204"/>
                <a:ea typeface="+mn-ea"/>
                <a:cs typeface="+mn-cs"/>
              </a:rPr>
              <a:t>DTP[SIGCOMM ‘16]</a:t>
            </a:r>
          </a:p>
        </p:txBody>
      </p:sp>
      <p:sp>
        <p:nvSpPr>
          <p:cNvPr id="27" name="Right Brace 26">
            <a:extLst>
              <a:ext uri="{FF2B5EF4-FFF2-40B4-BE49-F238E27FC236}">
                <a16:creationId xmlns:a16="http://schemas.microsoft.com/office/drawing/2014/main" id="{05450126-188A-B64C-8DA4-475D11C35F29}"/>
              </a:ext>
            </a:extLst>
          </p:cNvPr>
          <p:cNvSpPr/>
          <p:nvPr/>
        </p:nvSpPr>
        <p:spPr>
          <a:xfrm rot="5400000">
            <a:off x="5403548" y="31523"/>
            <a:ext cx="718980" cy="11181522"/>
          </a:xfrm>
          <a:prstGeom prst="rightBrace">
            <a:avLst>
              <a:gd name="adj1" fmla="val 0"/>
              <a:gd name="adj2" fmla="val 47274"/>
            </a:avLst>
          </a:prstGeom>
        </p:spPr>
        <p:style>
          <a:lnRef idx="3">
            <a:schemeClr val="accent1"/>
          </a:lnRef>
          <a:fillRef idx="0">
            <a:schemeClr val="accent1"/>
          </a:fillRef>
          <a:effectRef idx="2">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CFE1094-54B8-9442-9F49-57B2691FC248}"/>
              </a:ext>
            </a:extLst>
          </p:cNvPr>
          <p:cNvSpPr/>
          <p:nvPr/>
        </p:nvSpPr>
        <p:spPr>
          <a:xfrm>
            <a:off x="-215020" y="4390546"/>
            <a:ext cx="4107895" cy="138499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srgbClr val="FF0000"/>
                </a:solidFill>
                <a:effectLst/>
                <a:uLnTx/>
                <a:uFillTx/>
                <a:latin typeface="Calibri" panose="020F0502020204030204"/>
                <a:ea typeface="+mn-ea"/>
                <a:cs typeface="+mn-cs"/>
              </a:rPr>
              <a:t>Keep small amount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SG" sz="2000" b="1" dirty="0">
                <a:solidFill>
                  <a:srgbClr val="FF0000"/>
                </a:solidFill>
                <a:latin typeface="Calibri" panose="020F0502020204030204"/>
              </a:rPr>
              <a:t>compressed packet records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SG" sz="2000" b="1" dirty="0" err="1">
                <a:solidFill>
                  <a:srgbClr val="FF0000"/>
                </a:solidFill>
                <a:latin typeface="Calibri" panose="020F0502020204030204"/>
              </a:rPr>
              <a:t>i</a:t>
            </a:r>
            <a:r>
              <a:rPr kumimoji="0" lang="en-SG" sz="2000" b="1" i="0" u="none" strike="noStrike" kern="1200" cap="none" spc="0" normalizeH="0" baseline="0" noProof="0" dirty="0">
                <a:ln>
                  <a:noFill/>
                </a:ln>
                <a:solidFill>
                  <a:srgbClr val="FF0000"/>
                </a:solidFill>
                <a:effectLst/>
                <a:uLnTx/>
                <a:uFillTx/>
                <a:latin typeface="Calibri" panose="020F0502020204030204"/>
                <a:ea typeface="+mn-ea"/>
                <a:cs typeface="+mn-cs"/>
              </a:rPr>
              <a:t>n switch memory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C8CB010-238F-F349-B7DC-2434DE2F02B3}"/>
              </a:ext>
            </a:extLst>
          </p:cNvPr>
          <p:cNvSpPr/>
          <p:nvPr/>
        </p:nvSpPr>
        <p:spPr>
          <a:xfrm>
            <a:off x="3048978" y="4438803"/>
            <a:ext cx="6094042"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strike="noStrike" kern="1200" cap="none" spc="0" normalizeH="0" baseline="0" noProof="0" dirty="0">
                <a:ln>
                  <a:noFill/>
                </a:ln>
                <a:solidFill>
                  <a:srgbClr val="FF0000"/>
                </a:solidFill>
                <a:effectLst/>
                <a:uLnTx/>
                <a:uFillTx/>
                <a:latin typeface="Calibri" panose="020F0502020204030204"/>
              </a:rPr>
              <a:t>Export recent history</a:t>
            </a:r>
            <a:r>
              <a:rPr kumimoji="0" lang="en-SG" sz="2000" b="1" i="0" strike="noStrike" kern="1200" cap="none" spc="0" normalizeH="0" noProof="0" dirty="0">
                <a:ln>
                  <a:noFill/>
                </a:ln>
                <a:solidFill>
                  <a:srgbClr val="FF0000"/>
                </a:solidFill>
                <a:effectLst/>
                <a:uLnTx/>
                <a:uFillTx/>
                <a:latin typeface="Calibri" panose="020F0502020204030204"/>
              </a:rPr>
              <a:t>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srgbClr val="FF0000"/>
                </a:solidFill>
                <a:effectLst/>
                <a:uLnTx/>
                <a:uFillTx/>
                <a:latin typeface="Calibri" panose="020F0502020204030204"/>
              </a:rPr>
              <a:t>packet records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latin typeface="Calibri" panose="020F0502020204030204"/>
              </a:rPr>
              <a:t>on f</a:t>
            </a:r>
            <a:r>
              <a:rPr kumimoji="0" lang="en-SG" sz="2000" b="1" i="0" u="none" strike="noStrike" kern="1200" cap="none" spc="0" normalizeH="0" baseline="0" noProof="0" dirty="0" err="1">
                <a:ln>
                  <a:noFill/>
                </a:ln>
                <a:solidFill>
                  <a:srgbClr val="FF0000"/>
                </a:solidFill>
                <a:effectLst/>
                <a:uLnTx/>
                <a:uFillTx/>
                <a:latin typeface="Calibri" panose="020F0502020204030204"/>
              </a:rPr>
              <a:t>ault</a:t>
            </a:r>
            <a:r>
              <a:rPr kumimoji="0" lang="en-SG" sz="2000" b="1" i="0" u="none" strike="noStrike" kern="1200" cap="none" spc="0" normalizeH="0" baseline="0" noProof="0" dirty="0">
                <a:ln>
                  <a:noFill/>
                </a:ln>
                <a:solidFill>
                  <a:srgbClr val="FF0000"/>
                </a:solidFill>
                <a:effectLst/>
                <a:uLnTx/>
                <a:uFillTx/>
                <a:latin typeface="Calibri" panose="020F0502020204030204"/>
              </a:rPr>
              <a:t> detection </a:t>
            </a:r>
          </a:p>
        </p:txBody>
      </p:sp>
    </p:spTree>
    <p:custDataLst>
      <p:tags r:id="rId1"/>
    </p:custDataLst>
    <p:extLst>
      <p:ext uri="{BB962C8B-B14F-4D97-AF65-F5344CB8AC3E}">
        <p14:creationId xmlns:p14="http://schemas.microsoft.com/office/powerpoint/2010/main" val="2561343355"/>
      </p:ext>
    </p:extLst>
  </p:cSld>
  <p:clrMapOvr>
    <a:masterClrMapping/>
  </p:clrMapOvr>
  <mc:AlternateContent xmlns:mc="http://schemas.openxmlformats.org/markup-compatibility/2006" xmlns:p14="http://schemas.microsoft.com/office/powerpoint/2010/main">
    <mc:Choice Requires="p14">
      <p:transition spd="slow" p14:dur="2000" advTm="14269"/>
    </mc:Choice>
    <mc:Fallback xmlns="">
      <p:transition spd="slow" advTm="1426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up)">
                                      <p:cBhvr>
                                        <p:cTn id="37" dur="500"/>
                                        <p:tgtEl>
                                          <p:spTgt spid="27"/>
                                        </p:tgtEl>
                                      </p:cBhvr>
                                    </p:animEffect>
                                  </p:childTnLst>
                                </p:cTn>
                              </p:par>
                            </p:childTnLst>
                          </p:cTn>
                        </p:par>
                        <p:par>
                          <p:cTn id="38" fill="hold">
                            <p:stCondLst>
                              <p:cond delay="500"/>
                            </p:stCondLst>
                            <p:childTnLst>
                              <p:par>
                                <p:cTn id="39" presetID="22" presetClass="entr" presetSubtype="1" fill="hold" grpId="0"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up)">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5" grpId="0"/>
      <p:bldP spid="11" grpId="0" animBg="1"/>
      <p:bldP spid="30" grpId="0"/>
      <p:bldP spid="27" grpId="0" animBg="1"/>
      <p:bldP spid="16"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0" name="Straight Connector 79">
            <a:extLst>
              <a:ext uri="{FF2B5EF4-FFF2-40B4-BE49-F238E27FC236}">
                <a16:creationId xmlns:a16="http://schemas.microsoft.com/office/drawing/2014/main" id="{EBE7F5AF-B498-40E1-B2D3-1FE4CBFFCFFD}"/>
              </a:ext>
            </a:extLst>
          </p:cNvPr>
          <p:cNvCxnSpPr>
            <a:cxnSpLocks/>
          </p:cNvCxnSpPr>
          <p:nvPr/>
        </p:nvCxnSpPr>
        <p:spPr>
          <a:xfrm flipH="1">
            <a:off x="3571692" y="5072389"/>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52" name="Straight Connector 51">
            <a:extLst>
              <a:ext uri="{FF2B5EF4-FFF2-40B4-BE49-F238E27FC236}">
                <a16:creationId xmlns:a16="http://schemas.microsoft.com/office/drawing/2014/main" id="{5CDF0C82-01FE-4912-A48F-BA8B21E9B0F5}"/>
              </a:ext>
            </a:extLst>
          </p:cNvPr>
          <p:cNvCxnSpPr>
            <a:cxnSpLocks/>
          </p:cNvCxnSpPr>
          <p:nvPr/>
        </p:nvCxnSpPr>
        <p:spPr>
          <a:xfrm flipH="1">
            <a:off x="6764253" y="3537985"/>
            <a:ext cx="1336610" cy="1228742"/>
          </a:xfrm>
          <a:prstGeom prst="line">
            <a:avLst/>
          </a:prstGeom>
        </p:spPr>
        <p:style>
          <a:lnRef idx="2">
            <a:schemeClr val="dk1"/>
          </a:lnRef>
          <a:fillRef idx="0">
            <a:schemeClr val="dk1"/>
          </a:fillRef>
          <a:effectRef idx="1">
            <a:schemeClr val="dk1"/>
          </a:effectRef>
          <a:fontRef idx="minor">
            <a:schemeClr val="tx1"/>
          </a:fontRef>
        </p:style>
      </p:cxnSp>
      <p:cxnSp>
        <p:nvCxnSpPr>
          <p:cNvPr id="53" name="Straight Connector 52">
            <a:extLst>
              <a:ext uri="{FF2B5EF4-FFF2-40B4-BE49-F238E27FC236}">
                <a16:creationId xmlns:a16="http://schemas.microsoft.com/office/drawing/2014/main" id="{81981FEC-58D4-4B12-ADC2-59D31198604D}"/>
              </a:ext>
            </a:extLst>
          </p:cNvPr>
          <p:cNvCxnSpPr>
            <a:cxnSpLocks/>
          </p:cNvCxnSpPr>
          <p:nvPr/>
        </p:nvCxnSpPr>
        <p:spPr>
          <a:xfrm>
            <a:off x="3953481" y="3598565"/>
            <a:ext cx="1324407" cy="1228742"/>
          </a:xfrm>
          <a:prstGeom prst="line">
            <a:avLst/>
          </a:prstGeom>
        </p:spPr>
        <p:style>
          <a:lnRef idx="2">
            <a:schemeClr val="dk1"/>
          </a:lnRef>
          <a:fillRef idx="0">
            <a:schemeClr val="dk1"/>
          </a:fillRef>
          <a:effectRef idx="1">
            <a:schemeClr val="dk1"/>
          </a:effectRef>
          <a:fontRef idx="minor">
            <a:schemeClr val="tx1"/>
          </a:fontRef>
        </p:style>
      </p:cxnSp>
      <p:cxnSp>
        <p:nvCxnSpPr>
          <p:cNvPr id="68" name="Straight Connector 67">
            <a:extLst>
              <a:ext uri="{FF2B5EF4-FFF2-40B4-BE49-F238E27FC236}">
                <a16:creationId xmlns:a16="http://schemas.microsoft.com/office/drawing/2014/main" id="{75B8E31E-F58C-419D-9BEF-5555FC9D84E8}"/>
              </a:ext>
            </a:extLst>
          </p:cNvPr>
          <p:cNvCxnSpPr>
            <a:cxnSpLocks/>
          </p:cNvCxnSpPr>
          <p:nvPr/>
        </p:nvCxnSpPr>
        <p:spPr>
          <a:xfrm flipH="1">
            <a:off x="3953481" y="2176120"/>
            <a:ext cx="2839286" cy="1146681"/>
          </a:xfrm>
          <a:prstGeom prst="line">
            <a:avLst/>
          </a:prstGeom>
        </p:spPr>
        <p:style>
          <a:lnRef idx="2">
            <a:schemeClr val="dk1"/>
          </a:lnRef>
          <a:fillRef idx="0">
            <a:schemeClr val="dk1"/>
          </a:fillRef>
          <a:effectRef idx="1">
            <a:schemeClr val="dk1"/>
          </a:effectRef>
          <a:fontRef idx="minor">
            <a:schemeClr val="tx1"/>
          </a:fontRef>
        </p:style>
      </p:cxnSp>
      <p:cxnSp>
        <p:nvCxnSpPr>
          <p:cNvPr id="51" name="Straight Connector 50">
            <a:extLst>
              <a:ext uri="{FF2B5EF4-FFF2-40B4-BE49-F238E27FC236}">
                <a16:creationId xmlns:a16="http://schemas.microsoft.com/office/drawing/2014/main" id="{889FEC15-968D-4B6A-8C1D-EB4DC1DFF5A2}"/>
              </a:ext>
            </a:extLst>
          </p:cNvPr>
          <p:cNvCxnSpPr>
            <a:cxnSpLocks/>
          </p:cNvCxnSpPr>
          <p:nvPr/>
        </p:nvCxnSpPr>
        <p:spPr>
          <a:xfrm flipH="1">
            <a:off x="3908184" y="2131541"/>
            <a:ext cx="1336610" cy="1228742"/>
          </a:xfrm>
          <a:prstGeom prst="line">
            <a:avLst/>
          </a:prstGeom>
        </p:spPr>
        <p:style>
          <a:lnRef idx="2">
            <a:schemeClr val="dk1"/>
          </a:lnRef>
          <a:fillRef idx="0">
            <a:schemeClr val="dk1"/>
          </a:fillRef>
          <a:effectRef idx="1">
            <a:schemeClr val="dk1"/>
          </a:effectRef>
          <a:fontRef idx="minor">
            <a:schemeClr val="tx1"/>
          </a:fontRef>
        </p:style>
      </p:cxnSp>
      <p:cxnSp>
        <p:nvCxnSpPr>
          <p:cNvPr id="58" name="Straight Connector 57">
            <a:extLst>
              <a:ext uri="{FF2B5EF4-FFF2-40B4-BE49-F238E27FC236}">
                <a16:creationId xmlns:a16="http://schemas.microsoft.com/office/drawing/2014/main" id="{C3747375-8486-4BF2-AA39-27E6FFEA8B27}"/>
              </a:ext>
            </a:extLst>
          </p:cNvPr>
          <p:cNvCxnSpPr>
            <a:cxnSpLocks/>
          </p:cNvCxnSpPr>
          <p:nvPr/>
        </p:nvCxnSpPr>
        <p:spPr>
          <a:xfrm>
            <a:off x="6786287" y="2177122"/>
            <a:ext cx="1300632" cy="1145679"/>
          </a:xfrm>
          <a:prstGeom prst="line">
            <a:avLst/>
          </a:prstGeom>
        </p:spPr>
        <p:style>
          <a:lnRef idx="2">
            <a:schemeClr val="dk1"/>
          </a:lnRef>
          <a:fillRef idx="0">
            <a:schemeClr val="dk1"/>
          </a:fillRef>
          <a:effectRef idx="1">
            <a:schemeClr val="dk1"/>
          </a:effectRef>
          <a:fontRef idx="minor">
            <a:schemeClr val="tx1"/>
          </a:fontRef>
        </p:style>
      </p:cxnSp>
      <p:cxnSp>
        <p:nvCxnSpPr>
          <p:cNvPr id="62" name="Straight Connector 61">
            <a:extLst>
              <a:ext uri="{FF2B5EF4-FFF2-40B4-BE49-F238E27FC236}">
                <a16:creationId xmlns:a16="http://schemas.microsoft.com/office/drawing/2014/main" id="{550B6F51-8449-400C-BE7C-1CF7E91A3430}"/>
              </a:ext>
            </a:extLst>
          </p:cNvPr>
          <p:cNvCxnSpPr>
            <a:cxnSpLocks/>
          </p:cNvCxnSpPr>
          <p:nvPr/>
        </p:nvCxnSpPr>
        <p:spPr>
          <a:xfrm>
            <a:off x="5254688" y="2177122"/>
            <a:ext cx="2865991" cy="1120229"/>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Connector 58">
            <a:extLst>
              <a:ext uri="{FF2B5EF4-FFF2-40B4-BE49-F238E27FC236}">
                <a16:creationId xmlns:a16="http://schemas.microsoft.com/office/drawing/2014/main" id="{1EE4A619-CAD5-4406-9755-7257F4763229}"/>
              </a:ext>
            </a:extLst>
          </p:cNvPr>
          <p:cNvCxnSpPr>
            <a:cxnSpLocks/>
          </p:cNvCxnSpPr>
          <p:nvPr/>
        </p:nvCxnSpPr>
        <p:spPr>
          <a:xfrm>
            <a:off x="5264834" y="2186515"/>
            <a:ext cx="1553461" cy="1166968"/>
          </a:xfrm>
          <a:prstGeom prst="line">
            <a:avLst/>
          </a:prstGeom>
        </p:spPr>
        <p:style>
          <a:lnRef idx="2">
            <a:schemeClr val="dk1"/>
          </a:lnRef>
          <a:fillRef idx="0">
            <a:schemeClr val="dk1"/>
          </a:fillRef>
          <a:effectRef idx="1">
            <a:schemeClr val="dk1"/>
          </a:effectRef>
          <a:fontRef idx="minor">
            <a:schemeClr val="tx1"/>
          </a:fontRef>
        </p:style>
      </p:cxnSp>
      <p:cxnSp>
        <p:nvCxnSpPr>
          <p:cNvPr id="57" name="Straight Connector 56">
            <a:extLst>
              <a:ext uri="{FF2B5EF4-FFF2-40B4-BE49-F238E27FC236}">
                <a16:creationId xmlns:a16="http://schemas.microsoft.com/office/drawing/2014/main" id="{D9D6B728-1DA8-4F93-A7AA-E2CDA5FB066E}"/>
              </a:ext>
            </a:extLst>
          </p:cNvPr>
          <p:cNvCxnSpPr>
            <a:cxnSpLocks/>
          </p:cNvCxnSpPr>
          <p:nvPr/>
        </p:nvCxnSpPr>
        <p:spPr>
          <a:xfrm>
            <a:off x="6762512" y="3516091"/>
            <a:ext cx="1324407" cy="1228742"/>
          </a:xfrm>
          <a:prstGeom prst="line">
            <a:avLst/>
          </a:prstGeom>
        </p:spPr>
        <p:style>
          <a:lnRef idx="2">
            <a:schemeClr val="dk1"/>
          </a:lnRef>
          <a:fillRef idx="0">
            <a:schemeClr val="dk1"/>
          </a:fillRef>
          <a:effectRef idx="1">
            <a:schemeClr val="dk1"/>
          </a:effectRef>
          <a:fontRef idx="minor">
            <a:schemeClr val="tx1"/>
          </a:fontRef>
        </p:style>
      </p:cxnSp>
      <p:sp>
        <p:nvSpPr>
          <p:cNvPr id="2" name="Title 1">
            <a:extLst>
              <a:ext uri="{FF2B5EF4-FFF2-40B4-BE49-F238E27FC236}">
                <a16:creationId xmlns:a16="http://schemas.microsoft.com/office/drawing/2014/main" id="{BBE6B202-A89D-4135-930C-4FC3FE650B1A}"/>
              </a:ext>
            </a:extLst>
          </p:cNvPr>
          <p:cNvSpPr>
            <a:spLocks noGrp="1"/>
          </p:cNvSpPr>
          <p:nvPr>
            <p:ph type="title"/>
          </p:nvPr>
        </p:nvSpPr>
        <p:spPr/>
        <p:txBody>
          <a:bodyPr/>
          <a:lstStyle/>
          <a:p>
            <a:r>
              <a:rPr lang="en-SG" b="1" dirty="0">
                <a:solidFill>
                  <a:srgbClr val="0070C0"/>
                </a:solidFill>
              </a:rPr>
              <a:t>Packet Records </a:t>
            </a:r>
          </a:p>
        </p:txBody>
      </p:sp>
      <p:sp>
        <p:nvSpPr>
          <p:cNvPr id="4" name="Slide Number Placeholder 3">
            <a:extLst>
              <a:ext uri="{FF2B5EF4-FFF2-40B4-BE49-F238E27FC236}">
                <a16:creationId xmlns:a16="http://schemas.microsoft.com/office/drawing/2014/main" id="{90E05FDC-7408-4EF6-85FF-8B3C7C19D7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Graphic 4">
            <a:extLst>
              <a:ext uri="{FF2B5EF4-FFF2-40B4-BE49-F238E27FC236}">
                <a16:creationId xmlns:a16="http://schemas.microsoft.com/office/drawing/2014/main" id="{FC72240D-80FB-44D6-8580-E8E2E7E4B018}"/>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3282824" y="4602332"/>
            <a:ext cx="1314576" cy="586563"/>
          </a:xfrm>
          <a:prstGeom prst="rect">
            <a:avLst/>
          </a:prstGeom>
        </p:spPr>
      </p:pic>
      <p:pic>
        <p:nvPicPr>
          <p:cNvPr id="6" name="Graphic 5">
            <a:extLst>
              <a:ext uri="{FF2B5EF4-FFF2-40B4-BE49-F238E27FC236}">
                <a16:creationId xmlns:a16="http://schemas.microsoft.com/office/drawing/2014/main" id="{4A245790-FD8A-4190-812D-33509DFECC7E}"/>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4597400" y="4602331"/>
            <a:ext cx="1314576" cy="586563"/>
          </a:xfrm>
          <a:prstGeom prst="rect">
            <a:avLst/>
          </a:prstGeom>
        </p:spPr>
      </p:pic>
      <p:pic>
        <p:nvPicPr>
          <p:cNvPr id="7" name="Graphic 6">
            <a:extLst>
              <a:ext uri="{FF2B5EF4-FFF2-40B4-BE49-F238E27FC236}">
                <a16:creationId xmlns:a16="http://schemas.microsoft.com/office/drawing/2014/main" id="{7B0FFBF2-C68B-4783-A770-1300817EC940}"/>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6132111" y="4575392"/>
            <a:ext cx="1314576" cy="586563"/>
          </a:xfrm>
          <a:prstGeom prst="rect">
            <a:avLst/>
          </a:prstGeom>
        </p:spPr>
      </p:pic>
      <p:pic>
        <p:nvPicPr>
          <p:cNvPr id="8" name="Graphic 7">
            <a:extLst>
              <a:ext uri="{FF2B5EF4-FFF2-40B4-BE49-F238E27FC236}">
                <a16:creationId xmlns:a16="http://schemas.microsoft.com/office/drawing/2014/main" id="{0081C04F-AA18-4B82-90C4-9F49C5F8C810}"/>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7446687" y="4563848"/>
            <a:ext cx="1314576" cy="586563"/>
          </a:xfrm>
          <a:prstGeom prst="rect">
            <a:avLst/>
          </a:prstGeom>
        </p:spPr>
      </p:pic>
      <p:pic>
        <p:nvPicPr>
          <p:cNvPr id="10" name="Graphic 9">
            <a:extLst>
              <a:ext uri="{FF2B5EF4-FFF2-40B4-BE49-F238E27FC236}">
                <a16:creationId xmlns:a16="http://schemas.microsoft.com/office/drawing/2014/main" id="{F2FC4EF3-E455-411E-A5D8-1C9CDFC812E9}"/>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3282824" y="3148997"/>
            <a:ext cx="1314576" cy="586563"/>
          </a:xfrm>
          <a:prstGeom prst="rect">
            <a:avLst/>
          </a:prstGeom>
        </p:spPr>
      </p:pic>
      <p:pic>
        <p:nvPicPr>
          <p:cNvPr id="11" name="Graphic 10">
            <a:extLst>
              <a:ext uri="{FF2B5EF4-FFF2-40B4-BE49-F238E27FC236}">
                <a16:creationId xmlns:a16="http://schemas.microsoft.com/office/drawing/2014/main" id="{6F13A7E3-E2C6-4FB5-AECC-0FE9105EE91A}"/>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4597400" y="3148996"/>
            <a:ext cx="1314576" cy="586563"/>
          </a:xfrm>
          <a:prstGeom prst="rect">
            <a:avLst/>
          </a:prstGeom>
        </p:spPr>
      </p:pic>
      <p:pic>
        <p:nvPicPr>
          <p:cNvPr id="12" name="Graphic 11">
            <a:extLst>
              <a:ext uri="{FF2B5EF4-FFF2-40B4-BE49-F238E27FC236}">
                <a16:creationId xmlns:a16="http://schemas.microsoft.com/office/drawing/2014/main" id="{B82735F5-9EE3-42FE-9997-281A0BC52FB7}"/>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6132111" y="3122057"/>
            <a:ext cx="1314576" cy="586563"/>
          </a:xfrm>
          <a:prstGeom prst="rect">
            <a:avLst/>
          </a:prstGeom>
        </p:spPr>
      </p:pic>
      <p:pic>
        <p:nvPicPr>
          <p:cNvPr id="13" name="Graphic 12">
            <a:extLst>
              <a:ext uri="{FF2B5EF4-FFF2-40B4-BE49-F238E27FC236}">
                <a16:creationId xmlns:a16="http://schemas.microsoft.com/office/drawing/2014/main" id="{ABF79E22-5E04-4304-870F-F5DAAE6D79AA}"/>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7446687" y="3110513"/>
            <a:ext cx="1314576" cy="586563"/>
          </a:xfrm>
          <a:prstGeom prst="rect">
            <a:avLst/>
          </a:prstGeom>
        </p:spPr>
      </p:pic>
      <p:pic>
        <p:nvPicPr>
          <p:cNvPr id="14" name="Graphic 13">
            <a:extLst>
              <a:ext uri="{FF2B5EF4-FFF2-40B4-BE49-F238E27FC236}">
                <a16:creationId xmlns:a16="http://schemas.microsoft.com/office/drawing/2014/main" id="{122CE4D7-674E-4216-BFD7-63021E83181F}"/>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4597400" y="1720760"/>
            <a:ext cx="1314576" cy="586563"/>
          </a:xfrm>
          <a:prstGeom prst="rect">
            <a:avLst/>
          </a:prstGeom>
        </p:spPr>
      </p:pic>
      <p:pic>
        <p:nvPicPr>
          <p:cNvPr id="15" name="Graphic 14">
            <a:extLst>
              <a:ext uri="{FF2B5EF4-FFF2-40B4-BE49-F238E27FC236}">
                <a16:creationId xmlns:a16="http://schemas.microsoft.com/office/drawing/2014/main" id="{A625A0DF-207B-41F0-A199-8C3BB9441999}"/>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6132111" y="1720759"/>
            <a:ext cx="1314576" cy="586563"/>
          </a:xfrm>
          <a:prstGeom prst="rect">
            <a:avLst/>
          </a:prstGeom>
        </p:spPr>
      </p:pic>
      <p:cxnSp>
        <p:nvCxnSpPr>
          <p:cNvPr id="17" name="Straight Connector 16">
            <a:extLst>
              <a:ext uri="{FF2B5EF4-FFF2-40B4-BE49-F238E27FC236}">
                <a16:creationId xmlns:a16="http://schemas.microsoft.com/office/drawing/2014/main" id="{861362D1-12C9-4C1A-9CFC-4473BA631A66}"/>
              </a:ext>
            </a:extLst>
          </p:cNvPr>
          <p:cNvCxnSpPr>
            <a:cxnSpLocks/>
          </p:cNvCxnSpPr>
          <p:nvPr/>
        </p:nvCxnSpPr>
        <p:spPr>
          <a:xfrm flipH="1">
            <a:off x="3937000" y="3615632"/>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a:extLst>
              <a:ext uri="{FF2B5EF4-FFF2-40B4-BE49-F238E27FC236}">
                <a16:creationId xmlns:a16="http://schemas.microsoft.com/office/drawing/2014/main" id="{D7824544-8D92-4468-A095-9D6908A04847}"/>
              </a:ext>
            </a:extLst>
          </p:cNvPr>
          <p:cNvCxnSpPr>
            <a:cxnSpLocks/>
          </p:cNvCxnSpPr>
          <p:nvPr/>
        </p:nvCxnSpPr>
        <p:spPr>
          <a:xfrm flipH="1">
            <a:off x="5249242" y="3615632"/>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3" name="Straight Connector 22">
            <a:extLst>
              <a:ext uri="{FF2B5EF4-FFF2-40B4-BE49-F238E27FC236}">
                <a16:creationId xmlns:a16="http://schemas.microsoft.com/office/drawing/2014/main" id="{24304CAD-14C3-45F0-8772-C7B00DFFC2CD}"/>
              </a:ext>
            </a:extLst>
          </p:cNvPr>
          <p:cNvCxnSpPr>
            <a:cxnSpLocks/>
          </p:cNvCxnSpPr>
          <p:nvPr/>
        </p:nvCxnSpPr>
        <p:spPr>
          <a:xfrm flipH="1">
            <a:off x="6786287" y="3560502"/>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4" name="Straight Connector 23">
            <a:extLst>
              <a:ext uri="{FF2B5EF4-FFF2-40B4-BE49-F238E27FC236}">
                <a16:creationId xmlns:a16="http://schemas.microsoft.com/office/drawing/2014/main" id="{E0B83688-5762-4918-9EBB-C6EBB79EA3A7}"/>
              </a:ext>
            </a:extLst>
          </p:cNvPr>
          <p:cNvCxnSpPr>
            <a:cxnSpLocks/>
          </p:cNvCxnSpPr>
          <p:nvPr/>
        </p:nvCxnSpPr>
        <p:spPr>
          <a:xfrm flipH="1">
            <a:off x="8101247" y="3578831"/>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5" name="Straight Connector 24">
            <a:extLst>
              <a:ext uri="{FF2B5EF4-FFF2-40B4-BE49-F238E27FC236}">
                <a16:creationId xmlns:a16="http://schemas.microsoft.com/office/drawing/2014/main" id="{BDE05E7B-825A-45C2-980A-229FF665E26F}"/>
              </a:ext>
            </a:extLst>
          </p:cNvPr>
          <p:cNvCxnSpPr>
            <a:cxnSpLocks/>
          </p:cNvCxnSpPr>
          <p:nvPr/>
        </p:nvCxnSpPr>
        <p:spPr>
          <a:xfrm flipH="1">
            <a:off x="5246908" y="2168150"/>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6" name="Straight Connector 25">
            <a:extLst>
              <a:ext uri="{FF2B5EF4-FFF2-40B4-BE49-F238E27FC236}">
                <a16:creationId xmlns:a16="http://schemas.microsoft.com/office/drawing/2014/main" id="{2CCA8D9A-F463-4FF1-AE7D-56E330942AFD}"/>
              </a:ext>
            </a:extLst>
          </p:cNvPr>
          <p:cNvCxnSpPr>
            <a:cxnSpLocks/>
          </p:cNvCxnSpPr>
          <p:nvPr/>
        </p:nvCxnSpPr>
        <p:spPr>
          <a:xfrm flipH="1">
            <a:off x="6786287" y="2174950"/>
            <a:ext cx="2334" cy="1185333"/>
          </a:xfrm>
          <a:prstGeom prst="line">
            <a:avLst/>
          </a:prstGeom>
        </p:spPr>
        <p:style>
          <a:lnRef idx="2">
            <a:schemeClr val="dk1"/>
          </a:lnRef>
          <a:fillRef idx="0">
            <a:schemeClr val="dk1"/>
          </a:fillRef>
          <a:effectRef idx="1">
            <a:schemeClr val="dk1"/>
          </a:effectRef>
          <a:fontRef idx="minor">
            <a:schemeClr val="tx1"/>
          </a:fontRef>
        </p:style>
      </p:cxnSp>
      <p:sp>
        <p:nvSpPr>
          <p:cNvPr id="34" name="Rectangle 33">
            <a:extLst>
              <a:ext uri="{FF2B5EF4-FFF2-40B4-BE49-F238E27FC236}">
                <a16:creationId xmlns:a16="http://schemas.microsoft.com/office/drawing/2014/main" id="{09213D20-8047-4EDD-B0F2-A89FB0E702B0}"/>
              </a:ext>
            </a:extLst>
          </p:cNvPr>
          <p:cNvSpPr/>
          <p:nvPr/>
        </p:nvSpPr>
        <p:spPr>
          <a:xfrm>
            <a:off x="3851093" y="4827307"/>
            <a:ext cx="337809"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DD6A798F-82C6-40DF-A845-4D38DC9F84A5}"/>
              </a:ext>
            </a:extLst>
          </p:cNvPr>
          <p:cNvSpPr/>
          <p:nvPr/>
        </p:nvSpPr>
        <p:spPr>
          <a:xfrm>
            <a:off x="3852582" y="3370550"/>
            <a:ext cx="337924"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0A843222-A13A-49AF-A60A-990927F37A78}"/>
              </a:ext>
            </a:extLst>
          </p:cNvPr>
          <p:cNvSpPr/>
          <p:nvPr/>
        </p:nvSpPr>
        <p:spPr>
          <a:xfrm>
            <a:off x="5145522" y="1941433"/>
            <a:ext cx="343421"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FB8A700E-B7B3-4DFD-A204-A5E13F8D0D83}"/>
              </a:ext>
            </a:extLst>
          </p:cNvPr>
          <p:cNvSpPr/>
          <p:nvPr/>
        </p:nvSpPr>
        <p:spPr>
          <a:xfrm>
            <a:off x="5173079" y="3353483"/>
            <a:ext cx="333531" cy="2251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F1580DD5-2925-4B11-B93F-6B1038C2EBBC}"/>
              </a:ext>
            </a:extLst>
          </p:cNvPr>
          <p:cNvSpPr/>
          <p:nvPr/>
        </p:nvSpPr>
        <p:spPr>
          <a:xfrm>
            <a:off x="5155094" y="4827307"/>
            <a:ext cx="333850"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87CE9A5-565A-4AAC-8292-A430481735C4}"/>
              </a:ext>
            </a:extLst>
          </p:cNvPr>
          <p:cNvSpPr/>
          <p:nvPr/>
        </p:nvSpPr>
        <p:spPr>
          <a:xfrm>
            <a:off x="6712827" y="1922500"/>
            <a:ext cx="335529"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2D702AFF-09E6-4714-9E0E-28336245450B}"/>
              </a:ext>
            </a:extLst>
          </p:cNvPr>
          <p:cNvSpPr/>
          <p:nvPr/>
        </p:nvSpPr>
        <p:spPr>
          <a:xfrm>
            <a:off x="6712404" y="3328573"/>
            <a:ext cx="334086"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17DF3C5F-CB68-4384-A68A-3877CC2CDCD5}"/>
              </a:ext>
            </a:extLst>
          </p:cNvPr>
          <p:cNvSpPr/>
          <p:nvPr/>
        </p:nvSpPr>
        <p:spPr>
          <a:xfrm>
            <a:off x="6680886" y="4786242"/>
            <a:ext cx="372583"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D9405663-DD78-4783-BE7D-6DB6B023194D}"/>
              </a:ext>
            </a:extLst>
          </p:cNvPr>
          <p:cNvSpPr/>
          <p:nvPr/>
        </p:nvSpPr>
        <p:spPr>
          <a:xfrm>
            <a:off x="7995462" y="3315488"/>
            <a:ext cx="343637"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90B25789-9A6D-4181-BF41-C1C1387795C2}"/>
              </a:ext>
            </a:extLst>
          </p:cNvPr>
          <p:cNvSpPr/>
          <p:nvPr/>
        </p:nvSpPr>
        <p:spPr>
          <a:xfrm>
            <a:off x="7995462" y="4782512"/>
            <a:ext cx="314050"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8" name="Straight Connector 47">
            <a:extLst>
              <a:ext uri="{FF2B5EF4-FFF2-40B4-BE49-F238E27FC236}">
                <a16:creationId xmlns:a16="http://schemas.microsoft.com/office/drawing/2014/main" id="{0B41BA24-87EA-44EA-AD93-2D196D8EFB9D}"/>
              </a:ext>
            </a:extLst>
          </p:cNvPr>
          <p:cNvCxnSpPr>
            <a:cxnSpLocks/>
          </p:cNvCxnSpPr>
          <p:nvPr/>
        </p:nvCxnSpPr>
        <p:spPr>
          <a:xfrm flipH="1">
            <a:off x="3916912" y="3572223"/>
            <a:ext cx="1336610" cy="1228742"/>
          </a:xfrm>
          <a:prstGeom prst="line">
            <a:avLst/>
          </a:prstGeom>
        </p:spPr>
        <p:style>
          <a:lnRef idx="2">
            <a:schemeClr val="dk1"/>
          </a:lnRef>
          <a:fillRef idx="0">
            <a:schemeClr val="dk1"/>
          </a:fillRef>
          <a:effectRef idx="1">
            <a:schemeClr val="dk1"/>
          </a:effectRef>
          <a:fontRef idx="minor">
            <a:schemeClr val="tx1"/>
          </a:fontRef>
        </p:style>
      </p:cxnSp>
      <p:cxnSp>
        <p:nvCxnSpPr>
          <p:cNvPr id="66" name="Straight Connector 65">
            <a:extLst>
              <a:ext uri="{FF2B5EF4-FFF2-40B4-BE49-F238E27FC236}">
                <a16:creationId xmlns:a16="http://schemas.microsoft.com/office/drawing/2014/main" id="{5EDEE34E-7624-4681-8C3D-EEA5A2513447}"/>
              </a:ext>
            </a:extLst>
          </p:cNvPr>
          <p:cNvCxnSpPr>
            <a:cxnSpLocks/>
          </p:cNvCxnSpPr>
          <p:nvPr/>
        </p:nvCxnSpPr>
        <p:spPr>
          <a:xfrm flipH="1">
            <a:off x="5224430" y="2186514"/>
            <a:ext cx="1561857" cy="1144852"/>
          </a:xfrm>
          <a:prstGeom prst="line">
            <a:avLst/>
          </a:prstGeom>
        </p:spPr>
        <p:style>
          <a:lnRef idx="2">
            <a:schemeClr val="dk1"/>
          </a:lnRef>
          <a:fillRef idx="0">
            <a:schemeClr val="dk1"/>
          </a:fillRef>
          <a:effectRef idx="1">
            <a:schemeClr val="dk1"/>
          </a:effectRef>
          <a:fontRef idx="minor">
            <a:schemeClr val="tx1"/>
          </a:fontRef>
        </p:style>
      </p:cxnSp>
      <p:pic>
        <p:nvPicPr>
          <p:cNvPr id="3074" name="Picture 2" descr="Image result for server image">
            <a:extLst>
              <a:ext uri="{FF2B5EF4-FFF2-40B4-BE49-F238E27FC236}">
                <a16:creationId xmlns:a16="http://schemas.microsoft.com/office/drawing/2014/main" id="{88AB64EB-34E0-4763-8350-1EA9B51414A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2083"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2" descr="Image result for server image">
            <a:extLst>
              <a:ext uri="{FF2B5EF4-FFF2-40B4-BE49-F238E27FC236}">
                <a16:creationId xmlns:a16="http://schemas.microsoft.com/office/drawing/2014/main" id="{814CD008-C28D-47B2-80C3-BD345967892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1093"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2" descr="Image result for server image">
            <a:extLst>
              <a:ext uri="{FF2B5EF4-FFF2-40B4-BE49-F238E27FC236}">
                <a16:creationId xmlns:a16="http://schemas.microsoft.com/office/drawing/2014/main" id="{78B61823-5F50-42BD-BA21-62B4111468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6512"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Image result for server image">
            <a:extLst>
              <a:ext uri="{FF2B5EF4-FFF2-40B4-BE49-F238E27FC236}">
                <a16:creationId xmlns:a16="http://schemas.microsoft.com/office/drawing/2014/main" id="{AFCE181A-8B3F-467F-AC25-ADA49528E82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5522"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Image result for server image">
            <a:extLst>
              <a:ext uri="{FF2B5EF4-FFF2-40B4-BE49-F238E27FC236}">
                <a16:creationId xmlns:a16="http://schemas.microsoft.com/office/drawing/2014/main" id="{20A60FC1-432A-4AC5-B469-0A8FE0E0FCE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06279"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Image result for server image">
            <a:extLst>
              <a:ext uri="{FF2B5EF4-FFF2-40B4-BE49-F238E27FC236}">
                <a16:creationId xmlns:a16="http://schemas.microsoft.com/office/drawing/2014/main" id="{45EEFF2A-84A7-463C-A409-CA7AE5D431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25289"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descr="Image result for server image">
            <a:extLst>
              <a:ext uri="{FF2B5EF4-FFF2-40B4-BE49-F238E27FC236}">
                <a16:creationId xmlns:a16="http://schemas.microsoft.com/office/drawing/2014/main" id="{32ACD93B-36A9-4A38-8578-80DC565D5BD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6687"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2" descr="Image result for server image">
            <a:extLst>
              <a:ext uri="{FF2B5EF4-FFF2-40B4-BE49-F238E27FC236}">
                <a16:creationId xmlns:a16="http://schemas.microsoft.com/office/drawing/2014/main" id="{534FB6AC-C23C-455A-A563-58F3360867C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5697" y="5549108"/>
            <a:ext cx="721398" cy="721398"/>
          </a:xfrm>
          <a:prstGeom prst="rect">
            <a:avLst/>
          </a:prstGeom>
          <a:noFill/>
          <a:extLst>
            <a:ext uri="{909E8E84-426E-40DD-AFC4-6F175D3DCCD1}">
              <a14:hiddenFill xmlns:a14="http://schemas.microsoft.com/office/drawing/2010/main">
                <a:solidFill>
                  <a:srgbClr val="FFFFFF"/>
                </a:solidFill>
              </a14:hiddenFill>
            </a:ext>
          </a:extLst>
        </p:spPr>
      </p:pic>
      <p:cxnSp>
        <p:nvCxnSpPr>
          <p:cNvPr id="82" name="Straight Connector 81">
            <a:extLst>
              <a:ext uri="{FF2B5EF4-FFF2-40B4-BE49-F238E27FC236}">
                <a16:creationId xmlns:a16="http://schemas.microsoft.com/office/drawing/2014/main" id="{041BAFDC-B344-4DAB-ACE5-A6CD59B0FB05}"/>
              </a:ext>
            </a:extLst>
          </p:cNvPr>
          <p:cNvCxnSpPr>
            <a:cxnSpLocks/>
          </p:cNvCxnSpPr>
          <p:nvPr/>
        </p:nvCxnSpPr>
        <p:spPr>
          <a:xfrm flipH="1">
            <a:off x="4876068" y="5072389"/>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83" name="Straight Connector 82">
            <a:extLst>
              <a:ext uri="{FF2B5EF4-FFF2-40B4-BE49-F238E27FC236}">
                <a16:creationId xmlns:a16="http://schemas.microsoft.com/office/drawing/2014/main" id="{0C5F624B-C455-4FA7-92D8-1116739B01AB}"/>
              </a:ext>
            </a:extLst>
          </p:cNvPr>
          <p:cNvCxnSpPr>
            <a:cxnSpLocks/>
          </p:cNvCxnSpPr>
          <p:nvPr/>
        </p:nvCxnSpPr>
        <p:spPr>
          <a:xfrm flipH="1">
            <a:off x="6461741" y="5059933"/>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84" name="Straight Connector 83">
            <a:extLst>
              <a:ext uri="{FF2B5EF4-FFF2-40B4-BE49-F238E27FC236}">
                <a16:creationId xmlns:a16="http://schemas.microsoft.com/office/drawing/2014/main" id="{00E1447E-AC0F-41BB-B2B0-29C0C14A7BE5}"/>
              </a:ext>
            </a:extLst>
          </p:cNvPr>
          <p:cNvCxnSpPr>
            <a:cxnSpLocks/>
          </p:cNvCxnSpPr>
          <p:nvPr/>
        </p:nvCxnSpPr>
        <p:spPr>
          <a:xfrm flipH="1">
            <a:off x="7776317" y="5044942"/>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85" name="Straight Connector 84">
            <a:extLst>
              <a:ext uri="{FF2B5EF4-FFF2-40B4-BE49-F238E27FC236}">
                <a16:creationId xmlns:a16="http://schemas.microsoft.com/office/drawing/2014/main" id="{36592E3B-FF01-470D-9827-AF71F9FEEABB}"/>
              </a:ext>
            </a:extLst>
          </p:cNvPr>
          <p:cNvCxnSpPr>
            <a:cxnSpLocks/>
          </p:cNvCxnSpPr>
          <p:nvPr/>
        </p:nvCxnSpPr>
        <p:spPr>
          <a:xfrm>
            <a:off x="3937001" y="5059933"/>
            <a:ext cx="314050" cy="595348"/>
          </a:xfrm>
          <a:prstGeom prst="line">
            <a:avLst/>
          </a:prstGeom>
        </p:spPr>
        <p:style>
          <a:lnRef idx="2">
            <a:schemeClr val="dk1"/>
          </a:lnRef>
          <a:fillRef idx="0">
            <a:schemeClr val="dk1"/>
          </a:fillRef>
          <a:effectRef idx="1">
            <a:schemeClr val="dk1"/>
          </a:effectRef>
          <a:fontRef idx="minor">
            <a:schemeClr val="tx1"/>
          </a:fontRef>
        </p:style>
      </p:cxnSp>
      <p:cxnSp>
        <p:nvCxnSpPr>
          <p:cNvPr id="88" name="Straight Connector 87">
            <a:extLst>
              <a:ext uri="{FF2B5EF4-FFF2-40B4-BE49-F238E27FC236}">
                <a16:creationId xmlns:a16="http://schemas.microsoft.com/office/drawing/2014/main" id="{027C0D29-EEAB-48BA-BBFA-382855294A7A}"/>
              </a:ext>
            </a:extLst>
          </p:cNvPr>
          <p:cNvCxnSpPr>
            <a:cxnSpLocks/>
          </p:cNvCxnSpPr>
          <p:nvPr/>
        </p:nvCxnSpPr>
        <p:spPr>
          <a:xfrm>
            <a:off x="5229374" y="5059933"/>
            <a:ext cx="314050" cy="595348"/>
          </a:xfrm>
          <a:prstGeom prst="line">
            <a:avLst/>
          </a:prstGeom>
        </p:spPr>
        <p:style>
          <a:lnRef idx="2">
            <a:schemeClr val="dk1"/>
          </a:lnRef>
          <a:fillRef idx="0">
            <a:schemeClr val="dk1"/>
          </a:fillRef>
          <a:effectRef idx="1">
            <a:schemeClr val="dk1"/>
          </a:effectRef>
          <a:fontRef idx="minor">
            <a:schemeClr val="tx1"/>
          </a:fontRef>
        </p:style>
      </p:cxnSp>
      <p:cxnSp>
        <p:nvCxnSpPr>
          <p:cNvPr id="89" name="Straight Connector 88">
            <a:extLst>
              <a:ext uri="{FF2B5EF4-FFF2-40B4-BE49-F238E27FC236}">
                <a16:creationId xmlns:a16="http://schemas.microsoft.com/office/drawing/2014/main" id="{119FC100-E3D7-4C24-84BF-297A50B59751}"/>
              </a:ext>
            </a:extLst>
          </p:cNvPr>
          <p:cNvCxnSpPr>
            <a:cxnSpLocks/>
          </p:cNvCxnSpPr>
          <p:nvPr/>
        </p:nvCxnSpPr>
        <p:spPr>
          <a:xfrm>
            <a:off x="6833044" y="5044942"/>
            <a:ext cx="314050" cy="595348"/>
          </a:xfrm>
          <a:prstGeom prst="line">
            <a:avLst/>
          </a:prstGeom>
        </p:spPr>
        <p:style>
          <a:lnRef idx="2">
            <a:schemeClr val="dk1"/>
          </a:lnRef>
          <a:fillRef idx="0">
            <a:schemeClr val="dk1"/>
          </a:fillRef>
          <a:effectRef idx="1">
            <a:schemeClr val="dk1"/>
          </a:effectRef>
          <a:fontRef idx="minor">
            <a:schemeClr val="tx1"/>
          </a:fontRef>
        </p:style>
      </p:cxnSp>
      <p:cxnSp>
        <p:nvCxnSpPr>
          <p:cNvPr id="90" name="Straight Connector 89">
            <a:extLst>
              <a:ext uri="{FF2B5EF4-FFF2-40B4-BE49-F238E27FC236}">
                <a16:creationId xmlns:a16="http://schemas.microsoft.com/office/drawing/2014/main" id="{D3EFDAFB-901B-4DE9-88ED-16658075D16E}"/>
              </a:ext>
            </a:extLst>
          </p:cNvPr>
          <p:cNvCxnSpPr>
            <a:cxnSpLocks/>
          </p:cNvCxnSpPr>
          <p:nvPr/>
        </p:nvCxnSpPr>
        <p:spPr>
          <a:xfrm>
            <a:off x="8121789" y="5042431"/>
            <a:ext cx="314050" cy="595348"/>
          </a:xfrm>
          <a:prstGeom prst="line">
            <a:avLst/>
          </a:prstGeom>
        </p:spPr>
        <p:style>
          <a:lnRef idx="2">
            <a:schemeClr val="dk1"/>
          </a:lnRef>
          <a:fillRef idx="0">
            <a:schemeClr val="dk1"/>
          </a:fillRef>
          <a:effectRef idx="1">
            <a:schemeClr val="dk1"/>
          </a:effectRef>
          <a:fontRef idx="minor">
            <a:schemeClr val="tx1"/>
          </a:fontRef>
        </p:style>
      </p:cxnSp>
      <p:sp>
        <p:nvSpPr>
          <p:cNvPr id="86" name="TextBox 85">
            <a:extLst>
              <a:ext uri="{FF2B5EF4-FFF2-40B4-BE49-F238E27FC236}">
                <a16:creationId xmlns:a16="http://schemas.microsoft.com/office/drawing/2014/main" id="{C64A0D28-515C-4263-9B2A-1FEBB0086D8E}"/>
              </a:ext>
            </a:extLst>
          </p:cNvPr>
          <p:cNvSpPr txBox="1"/>
          <p:nvPr/>
        </p:nvSpPr>
        <p:spPr>
          <a:xfrm>
            <a:off x="3342093" y="6169580"/>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H1</a:t>
            </a:r>
          </a:p>
        </p:txBody>
      </p:sp>
      <p:sp>
        <p:nvSpPr>
          <p:cNvPr id="92" name="TextBox 91">
            <a:extLst>
              <a:ext uri="{FF2B5EF4-FFF2-40B4-BE49-F238E27FC236}">
                <a16:creationId xmlns:a16="http://schemas.microsoft.com/office/drawing/2014/main" id="{A49DCF12-5537-46BA-BFB0-23E6A4B4E57A}"/>
              </a:ext>
            </a:extLst>
          </p:cNvPr>
          <p:cNvSpPr txBox="1"/>
          <p:nvPr/>
        </p:nvSpPr>
        <p:spPr>
          <a:xfrm>
            <a:off x="3981863" y="6169580"/>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H2</a:t>
            </a:r>
          </a:p>
        </p:txBody>
      </p:sp>
      <p:sp>
        <p:nvSpPr>
          <p:cNvPr id="93" name="TextBox 92">
            <a:extLst>
              <a:ext uri="{FF2B5EF4-FFF2-40B4-BE49-F238E27FC236}">
                <a16:creationId xmlns:a16="http://schemas.microsoft.com/office/drawing/2014/main" id="{5EC2F1A3-A8A8-4958-A9CA-8DD5B1710F6C}"/>
              </a:ext>
            </a:extLst>
          </p:cNvPr>
          <p:cNvSpPr txBox="1"/>
          <p:nvPr/>
        </p:nvSpPr>
        <p:spPr>
          <a:xfrm>
            <a:off x="4656256"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H3</a:t>
            </a:r>
          </a:p>
        </p:txBody>
      </p:sp>
      <p:sp>
        <p:nvSpPr>
          <p:cNvPr id="94" name="TextBox 93">
            <a:extLst>
              <a:ext uri="{FF2B5EF4-FFF2-40B4-BE49-F238E27FC236}">
                <a16:creationId xmlns:a16="http://schemas.microsoft.com/office/drawing/2014/main" id="{7EBE0AAA-4E8B-49BE-8ED2-7B60F2CD21B1}"/>
              </a:ext>
            </a:extLst>
          </p:cNvPr>
          <p:cNvSpPr txBox="1"/>
          <p:nvPr/>
        </p:nvSpPr>
        <p:spPr>
          <a:xfrm>
            <a:off x="6229367" y="6166234"/>
            <a:ext cx="5131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H5</a:t>
            </a:r>
          </a:p>
        </p:txBody>
      </p:sp>
      <p:sp>
        <p:nvSpPr>
          <p:cNvPr id="95" name="TextBox 94">
            <a:extLst>
              <a:ext uri="{FF2B5EF4-FFF2-40B4-BE49-F238E27FC236}">
                <a16:creationId xmlns:a16="http://schemas.microsoft.com/office/drawing/2014/main" id="{77798A57-CEBF-46A7-9B4F-46CBEFB6AB9A}"/>
              </a:ext>
            </a:extLst>
          </p:cNvPr>
          <p:cNvSpPr txBox="1"/>
          <p:nvPr/>
        </p:nvSpPr>
        <p:spPr>
          <a:xfrm>
            <a:off x="5284319" y="617168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H4</a:t>
            </a:r>
          </a:p>
        </p:txBody>
      </p:sp>
      <p:sp>
        <p:nvSpPr>
          <p:cNvPr id="96" name="TextBox 95">
            <a:extLst>
              <a:ext uri="{FF2B5EF4-FFF2-40B4-BE49-F238E27FC236}">
                <a16:creationId xmlns:a16="http://schemas.microsoft.com/office/drawing/2014/main" id="{C1BDEA92-FD0A-4CED-B2AA-8F16D4545912}"/>
              </a:ext>
            </a:extLst>
          </p:cNvPr>
          <p:cNvSpPr txBox="1"/>
          <p:nvPr/>
        </p:nvSpPr>
        <p:spPr>
          <a:xfrm>
            <a:off x="6885542"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H6</a:t>
            </a:r>
          </a:p>
        </p:txBody>
      </p:sp>
      <p:sp>
        <p:nvSpPr>
          <p:cNvPr id="97" name="TextBox 96">
            <a:extLst>
              <a:ext uri="{FF2B5EF4-FFF2-40B4-BE49-F238E27FC236}">
                <a16:creationId xmlns:a16="http://schemas.microsoft.com/office/drawing/2014/main" id="{E119C08F-EED5-4BB2-82E2-F7DEE14A0885}"/>
              </a:ext>
            </a:extLst>
          </p:cNvPr>
          <p:cNvSpPr txBox="1"/>
          <p:nvPr/>
        </p:nvSpPr>
        <p:spPr>
          <a:xfrm>
            <a:off x="7574847"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H7</a:t>
            </a:r>
          </a:p>
        </p:txBody>
      </p:sp>
      <p:sp>
        <p:nvSpPr>
          <p:cNvPr id="98" name="TextBox 97">
            <a:extLst>
              <a:ext uri="{FF2B5EF4-FFF2-40B4-BE49-F238E27FC236}">
                <a16:creationId xmlns:a16="http://schemas.microsoft.com/office/drawing/2014/main" id="{6B9C7DF3-61D5-4561-B2F2-024D482A0E8D}"/>
              </a:ext>
            </a:extLst>
          </p:cNvPr>
          <p:cNvSpPr txBox="1"/>
          <p:nvPr/>
        </p:nvSpPr>
        <p:spPr>
          <a:xfrm>
            <a:off x="8209233"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H8</a:t>
            </a:r>
          </a:p>
        </p:txBody>
      </p:sp>
      <p:sp>
        <p:nvSpPr>
          <p:cNvPr id="99" name="TextBox 98">
            <a:extLst>
              <a:ext uri="{FF2B5EF4-FFF2-40B4-BE49-F238E27FC236}">
                <a16:creationId xmlns:a16="http://schemas.microsoft.com/office/drawing/2014/main" id="{FFF9F01F-02F4-4431-95BC-E9DD1B6AD047}"/>
              </a:ext>
            </a:extLst>
          </p:cNvPr>
          <p:cNvSpPr txBox="1"/>
          <p:nvPr/>
        </p:nvSpPr>
        <p:spPr>
          <a:xfrm>
            <a:off x="3089578" y="4744189"/>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S1</a:t>
            </a:r>
          </a:p>
        </p:txBody>
      </p:sp>
      <p:sp>
        <p:nvSpPr>
          <p:cNvPr id="100" name="TextBox 99">
            <a:extLst>
              <a:ext uri="{FF2B5EF4-FFF2-40B4-BE49-F238E27FC236}">
                <a16:creationId xmlns:a16="http://schemas.microsoft.com/office/drawing/2014/main" id="{24A88F79-0AAF-446C-9652-EF949463A7A2}"/>
              </a:ext>
            </a:extLst>
          </p:cNvPr>
          <p:cNvSpPr txBox="1"/>
          <p:nvPr/>
        </p:nvSpPr>
        <p:spPr>
          <a:xfrm>
            <a:off x="4451571" y="4725669"/>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S2</a:t>
            </a:r>
          </a:p>
        </p:txBody>
      </p:sp>
      <p:sp>
        <p:nvSpPr>
          <p:cNvPr id="101" name="TextBox 100">
            <a:extLst>
              <a:ext uri="{FF2B5EF4-FFF2-40B4-BE49-F238E27FC236}">
                <a16:creationId xmlns:a16="http://schemas.microsoft.com/office/drawing/2014/main" id="{ED1C469E-9BD2-4535-B5EB-64D538DF684F}"/>
              </a:ext>
            </a:extLst>
          </p:cNvPr>
          <p:cNvSpPr txBox="1"/>
          <p:nvPr/>
        </p:nvSpPr>
        <p:spPr>
          <a:xfrm>
            <a:off x="3097815" y="3278187"/>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S3</a:t>
            </a:r>
          </a:p>
        </p:txBody>
      </p:sp>
      <p:sp>
        <p:nvSpPr>
          <p:cNvPr id="102" name="TextBox 101">
            <a:extLst>
              <a:ext uri="{FF2B5EF4-FFF2-40B4-BE49-F238E27FC236}">
                <a16:creationId xmlns:a16="http://schemas.microsoft.com/office/drawing/2014/main" id="{A4AFDFC5-8E73-4113-9984-B8B69BACBE1A}"/>
              </a:ext>
            </a:extLst>
          </p:cNvPr>
          <p:cNvSpPr txBox="1"/>
          <p:nvPr/>
        </p:nvSpPr>
        <p:spPr>
          <a:xfrm>
            <a:off x="4437827" y="3291358"/>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S4</a:t>
            </a:r>
          </a:p>
        </p:txBody>
      </p:sp>
      <p:sp>
        <p:nvSpPr>
          <p:cNvPr id="103" name="TextBox 102">
            <a:extLst>
              <a:ext uri="{FF2B5EF4-FFF2-40B4-BE49-F238E27FC236}">
                <a16:creationId xmlns:a16="http://schemas.microsoft.com/office/drawing/2014/main" id="{C0F4C1B1-A41E-4B39-B689-9AA4235C781D}"/>
              </a:ext>
            </a:extLst>
          </p:cNvPr>
          <p:cNvSpPr txBox="1"/>
          <p:nvPr/>
        </p:nvSpPr>
        <p:spPr>
          <a:xfrm>
            <a:off x="4451571" y="1875866"/>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S5</a:t>
            </a:r>
          </a:p>
        </p:txBody>
      </p:sp>
      <p:sp>
        <p:nvSpPr>
          <p:cNvPr id="104" name="TextBox 103">
            <a:extLst>
              <a:ext uri="{FF2B5EF4-FFF2-40B4-BE49-F238E27FC236}">
                <a16:creationId xmlns:a16="http://schemas.microsoft.com/office/drawing/2014/main" id="{5C2222E7-3DE6-4F14-A9B5-1F10BE441900}"/>
              </a:ext>
            </a:extLst>
          </p:cNvPr>
          <p:cNvSpPr txBox="1"/>
          <p:nvPr/>
        </p:nvSpPr>
        <p:spPr>
          <a:xfrm>
            <a:off x="5886954" y="1860053"/>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S10</a:t>
            </a:r>
          </a:p>
        </p:txBody>
      </p:sp>
      <p:sp>
        <p:nvSpPr>
          <p:cNvPr id="105" name="TextBox 104">
            <a:extLst>
              <a:ext uri="{FF2B5EF4-FFF2-40B4-BE49-F238E27FC236}">
                <a16:creationId xmlns:a16="http://schemas.microsoft.com/office/drawing/2014/main" id="{D71B3784-0712-4934-9A5D-3C80C7778351}"/>
              </a:ext>
            </a:extLst>
          </p:cNvPr>
          <p:cNvSpPr txBox="1"/>
          <p:nvPr/>
        </p:nvSpPr>
        <p:spPr>
          <a:xfrm>
            <a:off x="5985189" y="3272925"/>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S8</a:t>
            </a:r>
          </a:p>
        </p:txBody>
      </p:sp>
      <p:sp>
        <p:nvSpPr>
          <p:cNvPr id="106" name="TextBox 105">
            <a:extLst>
              <a:ext uri="{FF2B5EF4-FFF2-40B4-BE49-F238E27FC236}">
                <a16:creationId xmlns:a16="http://schemas.microsoft.com/office/drawing/2014/main" id="{98CD48FF-C772-4CDD-9289-BA3BA98974BB}"/>
              </a:ext>
            </a:extLst>
          </p:cNvPr>
          <p:cNvSpPr txBox="1"/>
          <p:nvPr/>
        </p:nvSpPr>
        <p:spPr>
          <a:xfrm>
            <a:off x="5985189" y="47396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S6</a:t>
            </a:r>
          </a:p>
        </p:txBody>
      </p:sp>
      <p:sp>
        <p:nvSpPr>
          <p:cNvPr id="107" name="TextBox 106">
            <a:extLst>
              <a:ext uri="{FF2B5EF4-FFF2-40B4-BE49-F238E27FC236}">
                <a16:creationId xmlns:a16="http://schemas.microsoft.com/office/drawing/2014/main" id="{2595E5E3-4E87-447A-970F-778A04C4DDEB}"/>
              </a:ext>
            </a:extLst>
          </p:cNvPr>
          <p:cNvSpPr txBox="1"/>
          <p:nvPr/>
        </p:nvSpPr>
        <p:spPr>
          <a:xfrm>
            <a:off x="7310640" y="3245215"/>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S9</a:t>
            </a:r>
          </a:p>
        </p:txBody>
      </p:sp>
      <p:sp>
        <p:nvSpPr>
          <p:cNvPr id="108" name="TextBox 107">
            <a:extLst>
              <a:ext uri="{FF2B5EF4-FFF2-40B4-BE49-F238E27FC236}">
                <a16:creationId xmlns:a16="http://schemas.microsoft.com/office/drawing/2014/main" id="{32E9246D-F3EA-43CA-BB4D-30DCAA65C178}"/>
              </a:ext>
            </a:extLst>
          </p:cNvPr>
          <p:cNvSpPr txBox="1"/>
          <p:nvPr/>
        </p:nvSpPr>
        <p:spPr>
          <a:xfrm>
            <a:off x="7300553" y="4692697"/>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S7</a:t>
            </a:r>
          </a:p>
        </p:txBody>
      </p:sp>
      <p:sp>
        <p:nvSpPr>
          <p:cNvPr id="87" name="Rectangle: Single Corner Snipped 86">
            <a:extLst>
              <a:ext uri="{FF2B5EF4-FFF2-40B4-BE49-F238E27FC236}">
                <a16:creationId xmlns:a16="http://schemas.microsoft.com/office/drawing/2014/main" id="{314A0329-117D-42E0-8EBB-803E41F7B163}"/>
              </a:ext>
            </a:extLst>
          </p:cNvPr>
          <p:cNvSpPr/>
          <p:nvPr/>
        </p:nvSpPr>
        <p:spPr>
          <a:xfrm>
            <a:off x="3441003" y="5615364"/>
            <a:ext cx="275674" cy="148073"/>
          </a:xfrm>
          <a:prstGeom prst="snip1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B5C84A31-DE3D-4A0C-BD72-67461DF0488C}"/>
              </a:ext>
            </a:extLst>
          </p:cNvPr>
          <p:cNvSpPr/>
          <p:nvPr/>
        </p:nvSpPr>
        <p:spPr>
          <a:xfrm>
            <a:off x="3862166" y="4832189"/>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Rectangle 110">
            <a:extLst>
              <a:ext uri="{FF2B5EF4-FFF2-40B4-BE49-F238E27FC236}">
                <a16:creationId xmlns:a16="http://schemas.microsoft.com/office/drawing/2014/main" id="{3C521A05-BD37-4966-B4CB-7FFE92FE1A20}"/>
              </a:ext>
            </a:extLst>
          </p:cNvPr>
          <p:cNvSpPr/>
          <p:nvPr/>
        </p:nvSpPr>
        <p:spPr>
          <a:xfrm>
            <a:off x="5178059" y="3359216"/>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Rectangle 111">
            <a:extLst>
              <a:ext uri="{FF2B5EF4-FFF2-40B4-BE49-F238E27FC236}">
                <a16:creationId xmlns:a16="http://schemas.microsoft.com/office/drawing/2014/main" id="{8287F373-DDEF-4218-99FD-5633AE9A17B6}"/>
              </a:ext>
            </a:extLst>
          </p:cNvPr>
          <p:cNvSpPr/>
          <p:nvPr/>
        </p:nvSpPr>
        <p:spPr>
          <a:xfrm>
            <a:off x="6717797" y="1919171"/>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A4366F35-89C1-41D1-8203-A3F2CA602DF5}"/>
              </a:ext>
            </a:extLst>
          </p:cNvPr>
          <p:cNvSpPr/>
          <p:nvPr/>
        </p:nvSpPr>
        <p:spPr>
          <a:xfrm>
            <a:off x="6724469" y="3326659"/>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Rectangle 113">
            <a:extLst>
              <a:ext uri="{FF2B5EF4-FFF2-40B4-BE49-F238E27FC236}">
                <a16:creationId xmlns:a16="http://schemas.microsoft.com/office/drawing/2014/main" id="{8DDB6ABF-CC61-4B67-B1A6-BA6AFECCC4FC}"/>
              </a:ext>
            </a:extLst>
          </p:cNvPr>
          <p:cNvSpPr/>
          <p:nvPr/>
        </p:nvSpPr>
        <p:spPr>
          <a:xfrm>
            <a:off x="7997274" y="4781652"/>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Single Corner Snipped 114">
            <a:extLst>
              <a:ext uri="{FF2B5EF4-FFF2-40B4-BE49-F238E27FC236}">
                <a16:creationId xmlns:a16="http://schemas.microsoft.com/office/drawing/2014/main" id="{38C8B6B6-0E33-4BC0-87B5-5EC8EB733D91}"/>
              </a:ext>
            </a:extLst>
          </p:cNvPr>
          <p:cNvSpPr/>
          <p:nvPr/>
        </p:nvSpPr>
        <p:spPr>
          <a:xfrm>
            <a:off x="4100054" y="5618587"/>
            <a:ext cx="275674" cy="148073"/>
          </a:xfrm>
          <a:prstGeom prst="snip1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Rectangle 115">
            <a:extLst>
              <a:ext uri="{FF2B5EF4-FFF2-40B4-BE49-F238E27FC236}">
                <a16:creationId xmlns:a16="http://schemas.microsoft.com/office/drawing/2014/main" id="{1F71A754-55C2-45AB-958D-6644ED5503DC}"/>
              </a:ext>
            </a:extLst>
          </p:cNvPr>
          <p:cNvSpPr/>
          <p:nvPr/>
        </p:nvSpPr>
        <p:spPr>
          <a:xfrm>
            <a:off x="3942208" y="4833292"/>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B0FE3AFC-B2A7-464D-A5C4-F2F9FBD46BF1}"/>
              </a:ext>
            </a:extLst>
          </p:cNvPr>
          <p:cNvSpPr/>
          <p:nvPr/>
        </p:nvSpPr>
        <p:spPr>
          <a:xfrm>
            <a:off x="3857786" y="3367407"/>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Rectangle 117">
            <a:extLst>
              <a:ext uri="{FF2B5EF4-FFF2-40B4-BE49-F238E27FC236}">
                <a16:creationId xmlns:a16="http://schemas.microsoft.com/office/drawing/2014/main" id="{0C7BA2C5-F383-4D19-BBEC-D3E97F7C399F}"/>
              </a:ext>
            </a:extLst>
          </p:cNvPr>
          <p:cNvSpPr/>
          <p:nvPr/>
        </p:nvSpPr>
        <p:spPr>
          <a:xfrm>
            <a:off x="5154835" y="1947570"/>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Rectangle 118">
            <a:extLst>
              <a:ext uri="{FF2B5EF4-FFF2-40B4-BE49-F238E27FC236}">
                <a16:creationId xmlns:a16="http://schemas.microsoft.com/office/drawing/2014/main" id="{53CFE05A-88B1-4E61-9351-0DFA6D53280A}"/>
              </a:ext>
            </a:extLst>
          </p:cNvPr>
          <p:cNvSpPr/>
          <p:nvPr/>
        </p:nvSpPr>
        <p:spPr>
          <a:xfrm>
            <a:off x="8004898" y="3318158"/>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Rectangle 119">
            <a:extLst>
              <a:ext uri="{FF2B5EF4-FFF2-40B4-BE49-F238E27FC236}">
                <a16:creationId xmlns:a16="http://schemas.microsoft.com/office/drawing/2014/main" id="{3314E9D8-BFA3-4FB8-A865-14BCC7F554E8}"/>
              </a:ext>
            </a:extLst>
          </p:cNvPr>
          <p:cNvSpPr/>
          <p:nvPr/>
        </p:nvSpPr>
        <p:spPr>
          <a:xfrm>
            <a:off x="8079699" y="4784941"/>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 name="Rectangle: Single Corner Snipped 120">
            <a:extLst>
              <a:ext uri="{FF2B5EF4-FFF2-40B4-BE49-F238E27FC236}">
                <a16:creationId xmlns:a16="http://schemas.microsoft.com/office/drawing/2014/main" id="{6D6FF255-34C0-4928-9FD8-3CDC4A895517}"/>
              </a:ext>
            </a:extLst>
          </p:cNvPr>
          <p:cNvSpPr/>
          <p:nvPr/>
        </p:nvSpPr>
        <p:spPr>
          <a:xfrm>
            <a:off x="3441003" y="5626186"/>
            <a:ext cx="275674" cy="148073"/>
          </a:xfrm>
          <a:prstGeom prst="snip1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Rectangle 121">
            <a:extLst>
              <a:ext uri="{FF2B5EF4-FFF2-40B4-BE49-F238E27FC236}">
                <a16:creationId xmlns:a16="http://schemas.microsoft.com/office/drawing/2014/main" id="{6CBC2FBF-4684-410A-A6AD-36A7D1A24D6A}"/>
              </a:ext>
            </a:extLst>
          </p:cNvPr>
          <p:cNvSpPr/>
          <p:nvPr/>
        </p:nvSpPr>
        <p:spPr>
          <a:xfrm>
            <a:off x="4021144" y="4833291"/>
            <a:ext cx="68490" cy="2196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Rectangle 122">
            <a:extLst>
              <a:ext uri="{FF2B5EF4-FFF2-40B4-BE49-F238E27FC236}">
                <a16:creationId xmlns:a16="http://schemas.microsoft.com/office/drawing/2014/main" id="{B8692E2F-AFA6-49F0-B581-3CE4B0178F52}"/>
              </a:ext>
            </a:extLst>
          </p:cNvPr>
          <p:cNvSpPr/>
          <p:nvPr/>
        </p:nvSpPr>
        <p:spPr>
          <a:xfrm>
            <a:off x="5258097" y="3360317"/>
            <a:ext cx="68490" cy="2196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 name="Rectangle 123">
            <a:extLst>
              <a:ext uri="{FF2B5EF4-FFF2-40B4-BE49-F238E27FC236}">
                <a16:creationId xmlns:a16="http://schemas.microsoft.com/office/drawing/2014/main" id="{FFAEF010-9E4D-4829-A17A-180A08554B0D}"/>
              </a:ext>
            </a:extLst>
          </p:cNvPr>
          <p:cNvSpPr/>
          <p:nvPr/>
        </p:nvSpPr>
        <p:spPr>
          <a:xfrm>
            <a:off x="6805181" y="1920345"/>
            <a:ext cx="68490" cy="2196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Rectangle 124">
            <a:extLst>
              <a:ext uri="{FF2B5EF4-FFF2-40B4-BE49-F238E27FC236}">
                <a16:creationId xmlns:a16="http://schemas.microsoft.com/office/drawing/2014/main" id="{EFCD5FF5-C2AB-40F6-A824-41E09BFD33E0}"/>
              </a:ext>
            </a:extLst>
          </p:cNvPr>
          <p:cNvSpPr/>
          <p:nvPr/>
        </p:nvSpPr>
        <p:spPr>
          <a:xfrm>
            <a:off x="6799076" y="3328624"/>
            <a:ext cx="68490" cy="2196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Rectangle 125">
            <a:extLst>
              <a:ext uri="{FF2B5EF4-FFF2-40B4-BE49-F238E27FC236}">
                <a16:creationId xmlns:a16="http://schemas.microsoft.com/office/drawing/2014/main" id="{EB76622A-7CFB-46D1-A1A4-EE641B31762D}"/>
              </a:ext>
            </a:extLst>
          </p:cNvPr>
          <p:cNvSpPr/>
          <p:nvPr/>
        </p:nvSpPr>
        <p:spPr>
          <a:xfrm>
            <a:off x="8164304" y="4781816"/>
            <a:ext cx="68490" cy="2196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Rectangle: Single Corner Snipped 126">
            <a:extLst>
              <a:ext uri="{FF2B5EF4-FFF2-40B4-BE49-F238E27FC236}">
                <a16:creationId xmlns:a16="http://schemas.microsoft.com/office/drawing/2014/main" id="{A94C4D78-AD71-4031-B2D4-76DCF982361C}"/>
              </a:ext>
            </a:extLst>
          </p:cNvPr>
          <p:cNvSpPr/>
          <p:nvPr/>
        </p:nvSpPr>
        <p:spPr>
          <a:xfrm>
            <a:off x="3441003" y="5626186"/>
            <a:ext cx="275674" cy="148073"/>
          </a:xfrm>
          <a:prstGeom prst="snip1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Rectangle 127">
            <a:extLst>
              <a:ext uri="{FF2B5EF4-FFF2-40B4-BE49-F238E27FC236}">
                <a16:creationId xmlns:a16="http://schemas.microsoft.com/office/drawing/2014/main" id="{EB65744E-E244-4332-BEE4-0DAD6D07EDBB}"/>
              </a:ext>
            </a:extLst>
          </p:cNvPr>
          <p:cNvSpPr/>
          <p:nvPr/>
        </p:nvSpPr>
        <p:spPr>
          <a:xfrm>
            <a:off x="4107744" y="4828318"/>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Rectangle 129">
            <a:extLst>
              <a:ext uri="{FF2B5EF4-FFF2-40B4-BE49-F238E27FC236}">
                <a16:creationId xmlns:a16="http://schemas.microsoft.com/office/drawing/2014/main" id="{C563AE3C-2625-46CD-9A86-B43AD3BD91CB}"/>
              </a:ext>
            </a:extLst>
          </p:cNvPr>
          <p:cNvSpPr/>
          <p:nvPr/>
        </p:nvSpPr>
        <p:spPr>
          <a:xfrm>
            <a:off x="5344605" y="3367369"/>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Rectangle 130">
            <a:extLst>
              <a:ext uri="{FF2B5EF4-FFF2-40B4-BE49-F238E27FC236}">
                <a16:creationId xmlns:a16="http://schemas.microsoft.com/office/drawing/2014/main" id="{5AB5E1C3-5F0E-4101-9108-C7F3FBDCE631}"/>
              </a:ext>
            </a:extLst>
          </p:cNvPr>
          <p:cNvSpPr/>
          <p:nvPr/>
        </p:nvSpPr>
        <p:spPr>
          <a:xfrm>
            <a:off x="6880591" y="1919171"/>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Rectangle 131">
            <a:extLst>
              <a:ext uri="{FF2B5EF4-FFF2-40B4-BE49-F238E27FC236}">
                <a16:creationId xmlns:a16="http://schemas.microsoft.com/office/drawing/2014/main" id="{0F7BBE4E-B046-4783-9017-213C70EF2E37}"/>
              </a:ext>
            </a:extLst>
          </p:cNvPr>
          <p:cNvSpPr/>
          <p:nvPr/>
        </p:nvSpPr>
        <p:spPr>
          <a:xfrm>
            <a:off x="6872874" y="3334526"/>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 name="Rectangle 132">
            <a:extLst>
              <a:ext uri="{FF2B5EF4-FFF2-40B4-BE49-F238E27FC236}">
                <a16:creationId xmlns:a16="http://schemas.microsoft.com/office/drawing/2014/main" id="{01A2BEF5-D66D-4C3F-9504-1E2EA02CB67A}"/>
              </a:ext>
            </a:extLst>
          </p:cNvPr>
          <p:cNvSpPr/>
          <p:nvPr/>
        </p:nvSpPr>
        <p:spPr>
          <a:xfrm>
            <a:off x="8244569" y="4788304"/>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 name="Rectangle: Single Corner Snipped 133">
            <a:extLst>
              <a:ext uri="{FF2B5EF4-FFF2-40B4-BE49-F238E27FC236}">
                <a16:creationId xmlns:a16="http://schemas.microsoft.com/office/drawing/2014/main" id="{19A62921-0D8F-4F77-B9B9-A98CEF863B69}"/>
              </a:ext>
            </a:extLst>
          </p:cNvPr>
          <p:cNvSpPr/>
          <p:nvPr/>
        </p:nvSpPr>
        <p:spPr>
          <a:xfrm>
            <a:off x="4100637" y="5626186"/>
            <a:ext cx="275674" cy="148073"/>
          </a:xfrm>
          <a:prstGeom prst="snip1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Rectangle 134">
            <a:extLst>
              <a:ext uri="{FF2B5EF4-FFF2-40B4-BE49-F238E27FC236}">
                <a16:creationId xmlns:a16="http://schemas.microsoft.com/office/drawing/2014/main" id="{C429557F-745D-4306-B322-0AD2E7605AA0}"/>
              </a:ext>
            </a:extLst>
          </p:cNvPr>
          <p:cNvSpPr/>
          <p:nvPr/>
        </p:nvSpPr>
        <p:spPr>
          <a:xfrm>
            <a:off x="3855686" y="4833291"/>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Rectangle 135">
            <a:extLst>
              <a:ext uri="{FF2B5EF4-FFF2-40B4-BE49-F238E27FC236}">
                <a16:creationId xmlns:a16="http://schemas.microsoft.com/office/drawing/2014/main" id="{90ADE76D-85F3-45CE-A9E9-5A6B0574A36A}"/>
              </a:ext>
            </a:extLst>
          </p:cNvPr>
          <p:cNvSpPr/>
          <p:nvPr/>
        </p:nvSpPr>
        <p:spPr>
          <a:xfrm>
            <a:off x="3930118" y="3361591"/>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 name="Rectangle 137">
            <a:extLst>
              <a:ext uri="{FF2B5EF4-FFF2-40B4-BE49-F238E27FC236}">
                <a16:creationId xmlns:a16="http://schemas.microsoft.com/office/drawing/2014/main" id="{06717116-0845-4444-A264-F1BB7FE53101}"/>
              </a:ext>
            </a:extLst>
          </p:cNvPr>
          <p:cNvSpPr/>
          <p:nvPr/>
        </p:nvSpPr>
        <p:spPr>
          <a:xfrm>
            <a:off x="5233710" y="1942133"/>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 name="Rectangle 139">
            <a:extLst>
              <a:ext uri="{FF2B5EF4-FFF2-40B4-BE49-F238E27FC236}">
                <a16:creationId xmlns:a16="http://schemas.microsoft.com/office/drawing/2014/main" id="{2804A121-52C2-4461-9FCC-F6E329144B77}"/>
              </a:ext>
            </a:extLst>
          </p:cNvPr>
          <p:cNvSpPr/>
          <p:nvPr/>
        </p:nvSpPr>
        <p:spPr>
          <a:xfrm>
            <a:off x="8079699" y="3311733"/>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 name="Rectangle 140">
            <a:extLst>
              <a:ext uri="{FF2B5EF4-FFF2-40B4-BE49-F238E27FC236}">
                <a16:creationId xmlns:a16="http://schemas.microsoft.com/office/drawing/2014/main" id="{49F7DD17-F338-4363-AEF6-129184985EA3}"/>
              </a:ext>
            </a:extLst>
          </p:cNvPr>
          <p:cNvSpPr/>
          <p:nvPr/>
        </p:nvSpPr>
        <p:spPr>
          <a:xfrm>
            <a:off x="7998599" y="4781652"/>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 name="TextBox 108">
            <a:extLst>
              <a:ext uri="{FF2B5EF4-FFF2-40B4-BE49-F238E27FC236}">
                <a16:creationId xmlns:a16="http://schemas.microsoft.com/office/drawing/2014/main" id="{D4E3F670-926F-4271-BA2A-608A42E01D65}"/>
              </a:ext>
            </a:extLst>
          </p:cNvPr>
          <p:cNvSpPr txBox="1"/>
          <p:nvPr/>
        </p:nvSpPr>
        <p:spPr>
          <a:xfrm>
            <a:off x="421020" y="3142905"/>
            <a:ext cx="278888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Ring Buffer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in switches</a:t>
            </a:r>
          </a:p>
        </p:txBody>
      </p:sp>
      <p:sp>
        <p:nvSpPr>
          <p:cNvPr id="110" name="Arrow: Right 109">
            <a:extLst>
              <a:ext uri="{FF2B5EF4-FFF2-40B4-BE49-F238E27FC236}">
                <a16:creationId xmlns:a16="http://schemas.microsoft.com/office/drawing/2014/main" id="{B9470258-0AA4-426F-99DE-9B880FBC6F26}"/>
              </a:ext>
            </a:extLst>
          </p:cNvPr>
          <p:cNvSpPr/>
          <p:nvPr/>
        </p:nvSpPr>
        <p:spPr>
          <a:xfrm rot="2068335">
            <a:off x="2430090" y="4139013"/>
            <a:ext cx="1443948" cy="182372"/>
          </a:xfrm>
          <a:prstGeom prst="rightArrow">
            <a:avLst>
              <a:gd name="adj1" fmla="val 535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 name="Right Brace 159">
            <a:extLst>
              <a:ext uri="{FF2B5EF4-FFF2-40B4-BE49-F238E27FC236}">
                <a16:creationId xmlns:a16="http://schemas.microsoft.com/office/drawing/2014/main" id="{9652974D-0245-45A3-AC88-E1103E78A57F}"/>
              </a:ext>
            </a:extLst>
          </p:cNvPr>
          <p:cNvSpPr/>
          <p:nvPr/>
        </p:nvSpPr>
        <p:spPr>
          <a:xfrm>
            <a:off x="8525629" y="1860053"/>
            <a:ext cx="664420" cy="3182378"/>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TextBox 160">
            <a:extLst>
              <a:ext uri="{FF2B5EF4-FFF2-40B4-BE49-F238E27FC236}">
                <a16:creationId xmlns:a16="http://schemas.microsoft.com/office/drawing/2014/main" id="{90C6C4D2-C9D6-47C8-909A-03952B457A59}"/>
              </a:ext>
            </a:extLst>
          </p:cNvPr>
          <p:cNvSpPr txBox="1"/>
          <p:nvPr/>
        </p:nvSpPr>
        <p:spPr>
          <a:xfrm>
            <a:off x="9024893" y="3123226"/>
            <a:ext cx="278888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prstClr val="black"/>
                </a:solidFill>
                <a:effectLst/>
                <a:uLnTx/>
                <a:uFillTx/>
                <a:latin typeface="Calibri" panose="020F0502020204030204"/>
                <a:ea typeface="+mn-ea"/>
                <a:cs typeface="+mn-cs"/>
              </a:rPr>
              <a:t>Time-Synchronization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prstClr val="black"/>
                </a:solidFill>
                <a:effectLst/>
                <a:uLnTx/>
                <a:uFillTx/>
                <a:latin typeface="Calibri" panose="020F0502020204030204"/>
                <a:ea typeface="+mn-ea"/>
                <a:cs typeface="+mn-cs"/>
              </a:rPr>
              <a:t>using DPTP</a:t>
            </a:r>
          </a:p>
        </p:txBody>
      </p:sp>
      <p:sp>
        <p:nvSpPr>
          <p:cNvPr id="162" name="Content Placeholder 2">
            <a:extLst>
              <a:ext uri="{FF2B5EF4-FFF2-40B4-BE49-F238E27FC236}">
                <a16:creationId xmlns:a16="http://schemas.microsoft.com/office/drawing/2014/main" id="{E4340144-7C50-49FF-8D7A-1278CB82A6E1}"/>
              </a:ext>
            </a:extLst>
          </p:cNvPr>
          <p:cNvSpPr txBox="1">
            <a:spLocks/>
          </p:cNvSpPr>
          <p:nvPr/>
        </p:nvSpPr>
        <p:spPr>
          <a:xfrm>
            <a:off x="151497" y="1569057"/>
            <a:ext cx="3940023" cy="5057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SG" sz="2400" b="0" i="0" u="none" strike="noStrike" kern="1200" cap="none" spc="0" normalizeH="0" baseline="0" noProof="0" dirty="0">
                <a:ln>
                  <a:noFill/>
                </a:ln>
                <a:solidFill>
                  <a:prstClr val="black"/>
                </a:solidFill>
                <a:effectLst/>
                <a:uLnTx/>
                <a:uFillTx/>
                <a:latin typeface="Calibri" panose="020F0502020204030204"/>
                <a:ea typeface="+mn-ea"/>
                <a:cs typeface="+mn-cs"/>
              </a:rPr>
              <a:t>Compression : Packet Records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SG"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SG" sz="2400" b="0" i="1" u="none" strike="noStrike" kern="1200" cap="none" spc="0" normalizeH="0" baseline="0" noProof="0" dirty="0" err="1">
                <a:ln>
                  <a:noFill/>
                </a:ln>
                <a:solidFill>
                  <a:prstClr val="black"/>
                </a:solidFill>
                <a:effectLst/>
                <a:uLnTx/>
                <a:uFillTx/>
                <a:latin typeface="Calibri" panose="020F0502020204030204"/>
                <a:ea typeface="+mn-ea"/>
                <a:cs typeface="+mn-cs"/>
              </a:rPr>
              <a:t>p</a:t>
            </a:r>
            <a:r>
              <a:rPr kumimoji="0" lang="en-SG" sz="2400" b="0" i="0" u="none" strike="noStrike" kern="1200" cap="none" spc="0" normalizeH="0" baseline="0" noProof="0" dirty="0" err="1">
                <a:ln>
                  <a:noFill/>
                </a:ln>
                <a:solidFill>
                  <a:prstClr val="black"/>
                </a:solidFill>
                <a:effectLst/>
                <a:uLnTx/>
                <a:uFillTx/>
                <a:latin typeface="Calibri" panose="020F0502020204030204"/>
                <a:ea typeface="+mn-ea"/>
                <a:cs typeface="+mn-cs"/>
              </a:rPr>
              <a:t>records</a:t>
            </a:r>
            <a:r>
              <a:rPr kumimoji="0" lang="en-SG" sz="24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aphicFrame>
        <p:nvGraphicFramePr>
          <p:cNvPr id="163" name="Table 52">
            <a:extLst>
              <a:ext uri="{FF2B5EF4-FFF2-40B4-BE49-F238E27FC236}">
                <a16:creationId xmlns:a16="http://schemas.microsoft.com/office/drawing/2014/main" id="{614130F4-0EDC-47EA-9AC2-13C42D3D125D}"/>
              </a:ext>
            </a:extLst>
          </p:cNvPr>
          <p:cNvGraphicFramePr>
            <a:graphicFrameLocks noGrp="1"/>
          </p:cNvGraphicFramePr>
          <p:nvPr/>
        </p:nvGraphicFramePr>
        <p:xfrm>
          <a:off x="278608" y="2440809"/>
          <a:ext cx="3235038" cy="335280"/>
        </p:xfrm>
        <a:graphic>
          <a:graphicData uri="http://schemas.openxmlformats.org/drawingml/2006/table">
            <a:tbl>
              <a:tblPr firstRow="1" bandRow="1">
                <a:tableStyleId>{5940675A-B579-460E-94D1-54222C63F5DA}</a:tableStyleId>
              </a:tblPr>
              <a:tblGrid>
                <a:gridCol w="600882">
                  <a:extLst>
                    <a:ext uri="{9D8B030D-6E8A-4147-A177-3AD203B41FA5}">
                      <a16:colId xmlns:a16="http://schemas.microsoft.com/office/drawing/2014/main" val="174645471"/>
                    </a:ext>
                  </a:extLst>
                </a:gridCol>
                <a:gridCol w="772165">
                  <a:extLst>
                    <a:ext uri="{9D8B030D-6E8A-4147-A177-3AD203B41FA5}">
                      <a16:colId xmlns:a16="http://schemas.microsoft.com/office/drawing/2014/main" val="576880129"/>
                    </a:ext>
                  </a:extLst>
                </a:gridCol>
                <a:gridCol w="1036999">
                  <a:extLst>
                    <a:ext uri="{9D8B030D-6E8A-4147-A177-3AD203B41FA5}">
                      <a16:colId xmlns:a16="http://schemas.microsoft.com/office/drawing/2014/main" val="1720761452"/>
                    </a:ext>
                  </a:extLst>
                </a:gridCol>
                <a:gridCol w="824992">
                  <a:extLst>
                    <a:ext uri="{9D8B030D-6E8A-4147-A177-3AD203B41FA5}">
                      <a16:colId xmlns:a16="http://schemas.microsoft.com/office/drawing/2014/main" val="2199898733"/>
                    </a:ext>
                  </a:extLst>
                </a:gridCol>
              </a:tblGrid>
              <a:tr h="302276">
                <a:tc>
                  <a:txBody>
                    <a:bodyPr/>
                    <a:lstStyle/>
                    <a:p>
                      <a:r>
                        <a:rPr lang="en-SG" sz="1600" dirty="0">
                          <a:solidFill>
                            <a:schemeClr val="accent1">
                              <a:lumMod val="50000"/>
                            </a:schemeClr>
                          </a:solidFill>
                        </a:rPr>
                        <a:t>Hash</a:t>
                      </a:r>
                      <a:endParaRPr lang="en-SG" sz="1600" dirty="0"/>
                    </a:p>
                  </a:txBody>
                  <a:tcPr/>
                </a:tc>
                <a:tc>
                  <a:txBody>
                    <a:bodyPr/>
                    <a:lstStyle/>
                    <a:p>
                      <a:r>
                        <a:rPr lang="en-SG" sz="1600" dirty="0" err="1">
                          <a:solidFill>
                            <a:schemeClr val="accent1">
                              <a:lumMod val="50000"/>
                            </a:schemeClr>
                          </a:solidFill>
                        </a:rPr>
                        <a:t>Time</a:t>
                      </a:r>
                      <a:r>
                        <a:rPr lang="en-SG" sz="1600" baseline="-25000" dirty="0" err="1">
                          <a:solidFill>
                            <a:schemeClr val="accent1">
                              <a:lumMod val="50000"/>
                            </a:schemeClr>
                          </a:solidFill>
                        </a:rPr>
                        <a:t>In</a:t>
                      </a:r>
                      <a:endParaRPr lang="en-SG" sz="1600" dirty="0"/>
                    </a:p>
                  </a:txBody>
                  <a:tcPr/>
                </a:tc>
                <a:tc>
                  <a:txBody>
                    <a:bodyPr/>
                    <a:lstStyle/>
                    <a:p>
                      <a:r>
                        <a:rPr lang="en-SG" sz="1600" dirty="0" err="1">
                          <a:solidFill>
                            <a:schemeClr val="accent1">
                              <a:lumMod val="50000"/>
                            </a:schemeClr>
                          </a:solidFill>
                        </a:rPr>
                        <a:t>Time</a:t>
                      </a:r>
                      <a:r>
                        <a:rPr lang="en-SG" sz="1600" baseline="-25000" dirty="0" err="1">
                          <a:solidFill>
                            <a:schemeClr val="accent1">
                              <a:lumMod val="50000"/>
                            </a:schemeClr>
                          </a:solidFill>
                        </a:rPr>
                        <a:t>Queue</a:t>
                      </a:r>
                      <a:endParaRPr lang="en-SG" sz="1600" dirty="0"/>
                    </a:p>
                  </a:txBody>
                  <a:tcPr/>
                </a:tc>
                <a:tc>
                  <a:txBody>
                    <a:bodyPr/>
                    <a:lstStyle/>
                    <a:p>
                      <a:r>
                        <a:rPr lang="en-SG" sz="1600" dirty="0">
                          <a:solidFill>
                            <a:schemeClr val="accent1">
                              <a:lumMod val="50000"/>
                            </a:schemeClr>
                          </a:solidFill>
                        </a:rPr>
                        <a:t>Stat</a:t>
                      </a:r>
                      <a:endParaRPr lang="en-SG" sz="1600" dirty="0"/>
                    </a:p>
                  </a:txBody>
                  <a:tcPr/>
                </a:tc>
                <a:extLst>
                  <a:ext uri="{0D108BD9-81ED-4DB2-BD59-A6C34878D82A}">
                    <a16:rowId xmlns:a16="http://schemas.microsoft.com/office/drawing/2014/main" val="191998759"/>
                  </a:ext>
                </a:extLst>
              </a:tr>
            </a:tbl>
          </a:graphicData>
        </a:graphic>
      </p:graphicFrame>
      <p:sp>
        <p:nvSpPr>
          <p:cNvPr id="159" name="TextBox 158">
            <a:extLst>
              <a:ext uri="{FF2B5EF4-FFF2-40B4-BE49-F238E27FC236}">
                <a16:creationId xmlns:a16="http://schemas.microsoft.com/office/drawing/2014/main" id="{143AE80E-7844-4982-92AF-179A8C06F45A}"/>
              </a:ext>
            </a:extLst>
          </p:cNvPr>
          <p:cNvSpPr txBox="1"/>
          <p:nvPr/>
        </p:nvSpPr>
        <p:spPr>
          <a:xfrm>
            <a:off x="2667765" y="2437650"/>
            <a:ext cx="1270124" cy="338554"/>
          </a:xfrm>
          <a:prstGeom prst="rect">
            <a:avLst/>
          </a:prstGeom>
          <a:solidFill>
            <a:schemeClr val="bg1">
              <a:lumMod val="65000"/>
            </a:schemeClr>
          </a:solidFill>
          <a:ln w="127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600" b="0" i="0" u="none" strike="noStrike" kern="1200" cap="none" spc="0" normalizeH="0" baseline="0" noProof="0" dirty="0">
                <a:ln>
                  <a:noFill/>
                </a:ln>
                <a:solidFill>
                  <a:prstClr val="black"/>
                </a:solidFill>
                <a:effectLst/>
                <a:uLnTx/>
                <a:uFillTx/>
                <a:latin typeface="Calibri" panose="020F0502020204030204"/>
                <a:ea typeface="+mn-ea"/>
                <a:cs typeface="+mn-cs"/>
              </a:rPr>
              <a:t>Ingress Port</a:t>
            </a:r>
          </a:p>
        </p:txBody>
      </p:sp>
    </p:spTree>
    <p:custDataLst>
      <p:tags r:id="rId1"/>
    </p:custDataLst>
    <p:extLst>
      <p:ext uri="{BB962C8B-B14F-4D97-AF65-F5344CB8AC3E}">
        <p14:creationId xmlns:p14="http://schemas.microsoft.com/office/powerpoint/2010/main" val="2649439896"/>
      </p:ext>
    </p:extLst>
  </p:cSld>
  <p:clrMapOvr>
    <a:masterClrMapping/>
  </p:clrMapOvr>
  <mc:AlternateContent xmlns:mc="http://schemas.openxmlformats.org/markup-compatibility/2006" xmlns:p14="http://schemas.microsoft.com/office/powerpoint/2010/main">
    <mc:Choice Requires="p14">
      <p:transition spd="slow" p14:dur="2000" advTm="58820"/>
    </mc:Choice>
    <mc:Fallback xmlns="">
      <p:transition spd="slow" advTm="588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60"/>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6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5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0" presetClass="path" presetSubtype="0" accel="50000" decel="50000" fill="hold" grpId="0" nodeType="clickEffect">
                                  <p:stCondLst>
                                    <p:cond delay="0"/>
                                  </p:stCondLst>
                                  <p:childTnLst>
                                    <p:animMotion origin="layout" path="M 4.16667E-7 -0.00093 L 0.03125 -0.10648 L 0.14128 -0.31759 L 0.26484 -0.52083 C 0.26497 -0.45949 0.26523 -0.39815 0.26536 -0.33681 L 0.37109 -0.12292 L 0.40195 -0.00394 " pathEditMode="relative" ptsTypes="AAAAAAA">
                                      <p:cBhvr>
                                        <p:cTn id="56" dur="1000" fill="hold"/>
                                        <p:tgtEl>
                                          <p:spTgt spid="87"/>
                                        </p:tgtEl>
                                        <p:attrNameLst>
                                          <p:attrName>ppt_x</p:attrName>
                                          <p:attrName>ppt_y</p:attrName>
                                        </p:attrNameLst>
                                      </p:cBhvr>
                                    </p:animMotion>
                                  </p:childTnLst>
                                </p:cTn>
                              </p:par>
                              <p:par>
                                <p:cTn id="57" presetID="1" presetClass="entr" presetSubtype="0" fill="hold" grpId="0" nodeType="withEffect">
                                  <p:stCondLst>
                                    <p:cond delay="200"/>
                                  </p:stCondLst>
                                  <p:childTnLst>
                                    <p:set>
                                      <p:cBhvr>
                                        <p:cTn id="58" dur="1" fill="hold">
                                          <p:stCondLst>
                                            <p:cond delay="0"/>
                                          </p:stCondLst>
                                        </p:cTn>
                                        <p:tgtEl>
                                          <p:spTgt spid="91"/>
                                        </p:tgtEl>
                                        <p:attrNameLst>
                                          <p:attrName>style.visibility</p:attrName>
                                        </p:attrNameLst>
                                      </p:cBhvr>
                                      <p:to>
                                        <p:strVal val="visible"/>
                                      </p:to>
                                    </p:set>
                                  </p:childTnLst>
                                </p:cTn>
                              </p:par>
                              <p:par>
                                <p:cTn id="59" presetID="1" presetClass="entr" presetSubtype="0" fill="hold" grpId="0" nodeType="withEffect">
                                  <p:stCondLst>
                                    <p:cond delay="400"/>
                                  </p:stCondLst>
                                  <p:childTnLst>
                                    <p:set>
                                      <p:cBhvr>
                                        <p:cTn id="60" dur="1" fill="hold">
                                          <p:stCondLst>
                                            <p:cond delay="0"/>
                                          </p:stCondLst>
                                        </p:cTn>
                                        <p:tgtEl>
                                          <p:spTgt spid="111"/>
                                        </p:tgtEl>
                                        <p:attrNameLst>
                                          <p:attrName>style.visibility</p:attrName>
                                        </p:attrNameLst>
                                      </p:cBhvr>
                                      <p:to>
                                        <p:strVal val="visible"/>
                                      </p:to>
                                    </p:set>
                                  </p:childTnLst>
                                </p:cTn>
                              </p:par>
                              <p:par>
                                <p:cTn id="61" presetID="1" presetClass="entr" presetSubtype="0" fill="hold" grpId="0" nodeType="withEffect">
                                  <p:stCondLst>
                                    <p:cond delay="600"/>
                                  </p:stCondLst>
                                  <p:childTnLst>
                                    <p:set>
                                      <p:cBhvr>
                                        <p:cTn id="62" dur="1" fill="hold">
                                          <p:stCondLst>
                                            <p:cond delay="0"/>
                                          </p:stCondLst>
                                        </p:cTn>
                                        <p:tgtEl>
                                          <p:spTgt spid="112"/>
                                        </p:tgtEl>
                                        <p:attrNameLst>
                                          <p:attrName>style.visibility</p:attrName>
                                        </p:attrNameLst>
                                      </p:cBhvr>
                                      <p:to>
                                        <p:strVal val="visible"/>
                                      </p:to>
                                    </p:set>
                                  </p:childTnLst>
                                </p:cTn>
                              </p:par>
                              <p:par>
                                <p:cTn id="63" presetID="1" presetClass="entr" presetSubtype="0" fill="hold" grpId="0" nodeType="withEffect">
                                  <p:stCondLst>
                                    <p:cond delay="800"/>
                                  </p:stCondLst>
                                  <p:childTnLst>
                                    <p:set>
                                      <p:cBhvr>
                                        <p:cTn id="64" dur="1" fill="hold">
                                          <p:stCondLst>
                                            <p:cond delay="0"/>
                                          </p:stCondLst>
                                        </p:cTn>
                                        <p:tgtEl>
                                          <p:spTgt spid="113"/>
                                        </p:tgtEl>
                                        <p:attrNameLst>
                                          <p:attrName>style.visibility</p:attrName>
                                        </p:attrNameLst>
                                      </p:cBhvr>
                                      <p:to>
                                        <p:strVal val="visible"/>
                                      </p:to>
                                    </p:set>
                                  </p:childTnLst>
                                </p:cTn>
                              </p:par>
                              <p:par>
                                <p:cTn id="65" presetID="1" presetClass="entr" presetSubtype="0" fill="hold" grpId="0" nodeType="withEffect">
                                  <p:stCondLst>
                                    <p:cond delay="1000"/>
                                  </p:stCondLst>
                                  <p:childTnLst>
                                    <p:set>
                                      <p:cBhvr>
                                        <p:cTn id="66" dur="1" fill="hold">
                                          <p:stCondLst>
                                            <p:cond delay="0"/>
                                          </p:stCondLst>
                                        </p:cTn>
                                        <p:tgtEl>
                                          <p:spTgt spid="114"/>
                                        </p:tgtEl>
                                        <p:attrNameLst>
                                          <p:attrName>style.visibility</p:attrName>
                                        </p:attrNameLst>
                                      </p:cBhvr>
                                      <p:to>
                                        <p:strVal val="visible"/>
                                      </p:to>
                                    </p:set>
                                  </p:childTnLst>
                                </p:cTn>
                              </p:par>
                            </p:childTnLst>
                          </p:cTn>
                        </p:par>
                        <p:par>
                          <p:cTn id="67" fill="hold">
                            <p:stCondLst>
                              <p:cond delay="1000"/>
                            </p:stCondLst>
                            <p:childTnLst>
                              <p:par>
                                <p:cTn id="68" presetID="0" presetClass="path" presetSubtype="0" accel="50000" decel="50000" fill="hold" grpId="0" nodeType="afterEffect">
                                  <p:stCondLst>
                                    <p:cond delay="0"/>
                                  </p:stCondLst>
                                  <p:childTnLst>
                                    <p:animMotion origin="layout" path="M -0.00065 -0.00139 L -0.02487 -0.08889 L -0.02644 -0.3037 L 0.08515 -0.51458 L 0.31341 -0.35069 L 0.31445 -0.14166 L 0.34635 -0.0044 " pathEditMode="relative" ptsTypes="AAAAAAA">
                                      <p:cBhvr>
                                        <p:cTn id="69" dur="1000" fill="hold"/>
                                        <p:tgtEl>
                                          <p:spTgt spid="115"/>
                                        </p:tgtEl>
                                        <p:attrNameLst>
                                          <p:attrName>ppt_x</p:attrName>
                                          <p:attrName>ppt_y</p:attrName>
                                        </p:attrNameLst>
                                      </p:cBhvr>
                                    </p:animMotion>
                                  </p:childTnLst>
                                </p:cTn>
                              </p:par>
                              <p:par>
                                <p:cTn id="70" presetID="1" presetClass="entr" presetSubtype="0" fill="hold" grpId="0" nodeType="withEffect">
                                  <p:stCondLst>
                                    <p:cond delay="200"/>
                                  </p:stCondLst>
                                  <p:childTnLst>
                                    <p:set>
                                      <p:cBhvr>
                                        <p:cTn id="71" dur="1" fill="hold">
                                          <p:stCondLst>
                                            <p:cond delay="0"/>
                                          </p:stCondLst>
                                        </p:cTn>
                                        <p:tgtEl>
                                          <p:spTgt spid="116"/>
                                        </p:tgtEl>
                                        <p:attrNameLst>
                                          <p:attrName>style.visibility</p:attrName>
                                        </p:attrNameLst>
                                      </p:cBhvr>
                                      <p:to>
                                        <p:strVal val="visible"/>
                                      </p:to>
                                    </p:set>
                                  </p:childTnLst>
                                </p:cTn>
                              </p:par>
                              <p:par>
                                <p:cTn id="72" presetID="1" presetClass="entr" presetSubtype="0" fill="hold" grpId="0" nodeType="withEffect">
                                  <p:stCondLst>
                                    <p:cond delay="400"/>
                                  </p:stCondLst>
                                  <p:childTnLst>
                                    <p:set>
                                      <p:cBhvr>
                                        <p:cTn id="73" dur="1" fill="hold">
                                          <p:stCondLst>
                                            <p:cond delay="0"/>
                                          </p:stCondLst>
                                        </p:cTn>
                                        <p:tgtEl>
                                          <p:spTgt spid="117"/>
                                        </p:tgtEl>
                                        <p:attrNameLst>
                                          <p:attrName>style.visibility</p:attrName>
                                        </p:attrNameLst>
                                      </p:cBhvr>
                                      <p:to>
                                        <p:strVal val="visible"/>
                                      </p:to>
                                    </p:set>
                                  </p:childTnLst>
                                </p:cTn>
                              </p:par>
                              <p:par>
                                <p:cTn id="74" presetID="1" presetClass="entr" presetSubtype="0" fill="hold" grpId="0" nodeType="withEffect">
                                  <p:stCondLst>
                                    <p:cond delay="600"/>
                                  </p:stCondLst>
                                  <p:childTnLst>
                                    <p:set>
                                      <p:cBhvr>
                                        <p:cTn id="75" dur="1" fill="hold">
                                          <p:stCondLst>
                                            <p:cond delay="0"/>
                                          </p:stCondLst>
                                        </p:cTn>
                                        <p:tgtEl>
                                          <p:spTgt spid="118"/>
                                        </p:tgtEl>
                                        <p:attrNameLst>
                                          <p:attrName>style.visibility</p:attrName>
                                        </p:attrNameLst>
                                      </p:cBhvr>
                                      <p:to>
                                        <p:strVal val="visible"/>
                                      </p:to>
                                    </p:set>
                                  </p:childTnLst>
                                </p:cTn>
                              </p:par>
                              <p:par>
                                <p:cTn id="76" presetID="1" presetClass="entr" presetSubtype="0" fill="hold" grpId="0" nodeType="withEffect">
                                  <p:stCondLst>
                                    <p:cond delay="800"/>
                                  </p:stCondLst>
                                  <p:childTnLst>
                                    <p:set>
                                      <p:cBhvr>
                                        <p:cTn id="77" dur="1" fill="hold">
                                          <p:stCondLst>
                                            <p:cond delay="0"/>
                                          </p:stCondLst>
                                        </p:cTn>
                                        <p:tgtEl>
                                          <p:spTgt spid="119"/>
                                        </p:tgtEl>
                                        <p:attrNameLst>
                                          <p:attrName>style.visibility</p:attrName>
                                        </p:attrNameLst>
                                      </p:cBhvr>
                                      <p:to>
                                        <p:strVal val="visible"/>
                                      </p:to>
                                    </p:set>
                                  </p:childTnLst>
                                </p:cTn>
                              </p:par>
                              <p:par>
                                <p:cTn id="78" presetID="1" presetClass="entr" presetSubtype="0" fill="hold" grpId="0" nodeType="withEffect">
                                  <p:stCondLst>
                                    <p:cond delay="1000"/>
                                  </p:stCondLst>
                                  <p:childTnLst>
                                    <p:set>
                                      <p:cBhvr>
                                        <p:cTn id="79" dur="1" fill="hold">
                                          <p:stCondLst>
                                            <p:cond delay="0"/>
                                          </p:stCondLst>
                                        </p:cTn>
                                        <p:tgtEl>
                                          <p:spTgt spid="120"/>
                                        </p:tgtEl>
                                        <p:attrNameLst>
                                          <p:attrName>style.visibility</p:attrName>
                                        </p:attrNameLst>
                                      </p:cBhvr>
                                      <p:to>
                                        <p:strVal val="visible"/>
                                      </p:to>
                                    </p:set>
                                  </p:childTnLst>
                                </p:cTn>
                              </p:par>
                            </p:childTnLst>
                          </p:cTn>
                        </p:par>
                        <p:par>
                          <p:cTn id="80" fill="hold">
                            <p:stCondLst>
                              <p:cond delay="2000"/>
                            </p:stCondLst>
                            <p:childTnLst>
                              <p:par>
                                <p:cTn id="81" presetID="0" presetClass="path" presetSubtype="0" accel="50000" decel="50000" fill="hold" grpId="0" nodeType="afterEffect">
                                  <p:stCondLst>
                                    <p:cond delay="0"/>
                                  </p:stCondLst>
                                  <p:childTnLst>
                                    <p:animMotion origin="layout" path="M 4.16667E-7 -0.00093 L 0.03125 -0.10648 L 0.14128 -0.31759 L 0.26484 -0.52083 C 0.26497 -0.45949 0.26523 -0.39815 0.26536 -0.33681 L 0.37109 -0.12292 L 0.40195 -0.00394 " pathEditMode="relative" rAng="0" ptsTypes="AAAAAAA">
                                      <p:cBhvr>
                                        <p:cTn id="82" dur="1000" fill="hold"/>
                                        <p:tgtEl>
                                          <p:spTgt spid="121"/>
                                        </p:tgtEl>
                                        <p:attrNameLst>
                                          <p:attrName>ppt_x</p:attrName>
                                          <p:attrName>ppt_y</p:attrName>
                                        </p:attrNameLst>
                                      </p:cBhvr>
                                      <p:rCtr x="20091" y="-25995"/>
                                    </p:animMotion>
                                  </p:childTnLst>
                                </p:cTn>
                              </p:par>
                              <p:par>
                                <p:cTn id="83" presetID="1" presetClass="entr" presetSubtype="0" fill="hold" grpId="0" nodeType="withEffect">
                                  <p:stCondLst>
                                    <p:cond delay="200"/>
                                  </p:stCondLst>
                                  <p:childTnLst>
                                    <p:set>
                                      <p:cBhvr>
                                        <p:cTn id="84" dur="1" fill="hold">
                                          <p:stCondLst>
                                            <p:cond delay="0"/>
                                          </p:stCondLst>
                                        </p:cTn>
                                        <p:tgtEl>
                                          <p:spTgt spid="122"/>
                                        </p:tgtEl>
                                        <p:attrNameLst>
                                          <p:attrName>style.visibility</p:attrName>
                                        </p:attrNameLst>
                                      </p:cBhvr>
                                      <p:to>
                                        <p:strVal val="visible"/>
                                      </p:to>
                                    </p:set>
                                  </p:childTnLst>
                                </p:cTn>
                              </p:par>
                              <p:par>
                                <p:cTn id="85" presetID="1" presetClass="entr" presetSubtype="0" fill="hold" grpId="0" nodeType="withEffect">
                                  <p:stCondLst>
                                    <p:cond delay="400"/>
                                  </p:stCondLst>
                                  <p:childTnLst>
                                    <p:set>
                                      <p:cBhvr>
                                        <p:cTn id="86" dur="1" fill="hold">
                                          <p:stCondLst>
                                            <p:cond delay="0"/>
                                          </p:stCondLst>
                                        </p:cTn>
                                        <p:tgtEl>
                                          <p:spTgt spid="123"/>
                                        </p:tgtEl>
                                        <p:attrNameLst>
                                          <p:attrName>style.visibility</p:attrName>
                                        </p:attrNameLst>
                                      </p:cBhvr>
                                      <p:to>
                                        <p:strVal val="visible"/>
                                      </p:to>
                                    </p:set>
                                  </p:childTnLst>
                                </p:cTn>
                              </p:par>
                              <p:par>
                                <p:cTn id="87" presetID="1" presetClass="entr" presetSubtype="0" fill="hold" grpId="0" nodeType="withEffect">
                                  <p:stCondLst>
                                    <p:cond delay="600"/>
                                  </p:stCondLst>
                                  <p:childTnLst>
                                    <p:set>
                                      <p:cBhvr>
                                        <p:cTn id="88" dur="1" fill="hold">
                                          <p:stCondLst>
                                            <p:cond delay="0"/>
                                          </p:stCondLst>
                                        </p:cTn>
                                        <p:tgtEl>
                                          <p:spTgt spid="124"/>
                                        </p:tgtEl>
                                        <p:attrNameLst>
                                          <p:attrName>style.visibility</p:attrName>
                                        </p:attrNameLst>
                                      </p:cBhvr>
                                      <p:to>
                                        <p:strVal val="visible"/>
                                      </p:to>
                                    </p:set>
                                  </p:childTnLst>
                                </p:cTn>
                              </p:par>
                              <p:par>
                                <p:cTn id="89" presetID="1" presetClass="entr" presetSubtype="0" fill="hold" grpId="0" nodeType="withEffect">
                                  <p:stCondLst>
                                    <p:cond delay="800"/>
                                  </p:stCondLst>
                                  <p:childTnLst>
                                    <p:set>
                                      <p:cBhvr>
                                        <p:cTn id="90" dur="1" fill="hold">
                                          <p:stCondLst>
                                            <p:cond delay="0"/>
                                          </p:stCondLst>
                                        </p:cTn>
                                        <p:tgtEl>
                                          <p:spTgt spid="125"/>
                                        </p:tgtEl>
                                        <p:attrNameLst>
                                          <p:attrName>style.visibility</p:attrName>
                                        </p:attrNameLst>
                                      </p:cBhvr>
                                      <p:to>
                                        <p:strVal val="visible"/>
                                      </p:to>
                                    </p:set>
                                  </p:childTnLst>
                                </p:cTn>
                              </p:par>
                              <p:par>
                                <p:cTn id="91" presetID="1" presetClass="entr" presetSubtype="0" fill="hold" grpId="0" nodeType="withEffect">
                                  <p:stCondLst>
                                    <p:cond delay="1000"/>
                                  </p:stCondLst>
                                  <p:childTnLst>
                                    <p:set>
                                      <p:cBhvr>
                                        <p:cTn id="92" dur="1" fill="hold">
                                          <p:stCondLst>
                                            <p:cond delay="0"/>
                                          </p:stCondLst>
                                        </p:cTn>
                                        <p:tgtEl>
                                          <p:spTgt spid="126"/>
                                        </p:tgtEl>
                                        <p:attrNameLst>
                                          <p:attrName>style.visibility</p:attrName>
                                        </p:attrNameLst>
                                      </p:cBhvr>
                                      <p:to>
                                        <p:strVal val="visible"/>
                                      </p:to>
                                    </p:set>
                                  </p:childTnLst>
                                </p:cTn>
                              </p:par>
                            </p:childTnLst>
                          </p:cTn>
                        </p:par>
                        <p:par>
                          <p:cTn id="93" fill="hold">
                            <p:stCondLst>
                              <p:cond delay="3000"/>
                            </p:stCondLst>
                            <p:childTnLst>
                              <p:par>
                                <p:cTn id="94" presetID="0" presetClass="path" presetSubtype="0" accel="50000" decel="50000" fill="hold" grpId="0" nodeType="afterEffect">
                                  <p:stCondLst>
                                    <p:cond delay="0"/>
                                  </p:stCondLst>
                                  <p:childTnLst>
                                    <p:animMotion origin="layout" path="M 4.16667E-7 -0.00093 L 0.03125 -0.10648 L 0.14128 -0.31759 L 0.26484 -0.52083 C 0.26497 -0.45949 0.26523 -0.39815 0.26536 -0.33681 L 0.37109 -0.12292 L 0.40195 -0.00394 " pathEditMode="relative" rAng="0" ptsTypes="AAAAAAA">
                                      <p:cBhvr>
                                        <p:cTn id="95" dur="1000" fill="hold"/>
                                        <p:tgtEl>
                                          <p:spTgt spid="127"/>
                                        </p:tgtEl>
                                        <p:attrNameLst>
                                          <p:attrName>ppt_x</p:attrName>
                                          <p:attrName>ppt_y</p:attrName>
                                        </p:attrNameLst>
                                      </p:cBhvr>
                                      <p:rCtr x="20091" y="-25995"/>
                                    </p:animMotion>
                                  </p:childTnLst>
                                </p:cTn>
                              </p:par>
                              <p:par>
                                <p:cTn id="96" presetID="1" presetClass="entr" presetSubtype="0" fill="hold" grpId="0" nodeType="withEffect">
                                  <p:stCondLst>
                                    <p:cond delay="200"/>
                                  </p:stCondLst>
                                  <p:childTnLst>
                                    <p:set>
                                      <p:cBhvr>
                                        <p:cTn id="97" dur="1" fill="hold">
                                          <p:stCondLst>
                                            <p:cond delay="0"/>
                                          </p:stCondLst>
                                        </p:cTn>
                                        <p:tgtEl>
                                          <p:spTgt spid="128"/>
                                        </p:tgtEl>
                                        <p:attrNameLst>
                                          <p:attrName>style.visibility</p:attrName>
                                        </p:attrNameLst>
                                      </p:cBhvr>
                                      <p:to>
                                        <p:strVal val="visible"/>
                                      </p:to>
                                    </p:set>
                                  </p:childTnLst>
                                </p:cTn>
                              </p:par>
                              <p:par>
                                <p:cTn id="98" presetID="1" presetClass="entr" presetSubtype="0" fill="hold" grpId="0" nodeType="withEffect">
                                  <p:stCondLst>
                                    <p:cond delay="400"/>
                                  </p:stCondLst>
                                  <p:childTnLst>
                                    <p:set>
                                      <p:cBhvr>
                                        <p:cTn id="99" dur="1" fill="hold">
                                          <p:stCondLst>
                                            <p:cond delay="0"/>
                                          </p:stCondLst>
                                        </p:cTn>
                                        <p:tgtEl>
                                          <p:spTgt spid="130"/>
                                        </p:tgtEl>
                                        <p:attrNameLst>
                                          <p:attrName>style.visibility</p:attrName>
                                        </p:attrNameLst>
                                      </p:cBhvr>
                                      <p:to>
                                        <p:strVal val="visible"/>
                                      </p:to>
                                    </p:set>
                                  </p:childTnLst>
                                </p:cTn>
                              </p:par>
                              <p:par>
                                <p:cTn id="100" presetID="1" presetClass="entr" presetSubtype="0" fill="hold" grpId="0" nodeType="withEffect">
                                  <p:stCondLst>
                                    <p:cond delay="600"/>
                                  </p:stCondLst>
                                  <p:childTnLst>
                                    <p:set>
                                      <p:cBhvr>
                                        <p:cTn id="101" dur="1" fill="hold">
                                          <p:stCondLst>
                                            <p:cond delay="0"/>
                                          </p:stCondLst>
                                        </p:cTn>
                                        <p:tgtEl>
                                          <p:spTgt spid="131"/>
                                        </p:tgtEl>
                                        <p:attrNameLst>
                                          <p:attrName>style.visibility</p:attrName>
                                        </p:attrNameLst>
                                      </p:cBhvr>
                                      <p:to>
                                        <p:strVal val="visible"/>
                                      </p:to>
                                    </p:set>
                                  </p:childTnLst>
                                </p:cTn>
                              </p:par>
                              <p:par>
                                <p:cTn id="102" presetID="1" presetClass="entr" presetSubtype="0" fill="hold" grpId="0" nodeType="withEffect">
                                  <p:stCondLst>
                                    <p:cond delay="800"/>
                                  </p:stCondLst>
                                  <p:childTnLst>
                                    <p:set>
                                      <p:cBhvr>
                                        <p:cTn id="103" dur="1" fill="hold">
                                          <p:stCondLst>
                                            <p:cond delay="0"/>
                                          </p:stCondLst>
                                        </p:cTn>
                                        <p:tgtEl>
                                          <p:spTgt spid="132"/>
                                        </p:tgtEl>
                                        <p:attrNameLst>
                                          <p:attrName>style.visibility</p:attrName>
                                        </p:attrNameLst>
                                      </p:cBhvr>
                                      <p:to>
                                        <p:strVal val="visible"/>
                                      </p:to>
                                    </p:set>
                                  </p:childTnLst>
                                </p:cTn>
                              </p:par>
                              <p:par>
                                <p:cTn id="104" presetID="1" presetClass="entr" presetSubtype="0" fill="hold" grpId="0" nodeType="withEffect">
                                  <p:stCondLst>
                                    <p:cond delay="1000"/>
                                  </p:stCondLst>
                                  <p:childTnLst>
                                    <p:set>
                                      <p:cBhvr>
                                        <p:cTn id="105" dur="1" fill="hold">
                                          <p:stCondLst>
                                            <p:cond delay="0"/>
                                          </p:stCondLst>
                                        </p:cTn>
                                        <p:tgtEl>
                                          <p:spTgt spid="133"/>
                                        </p:tgtEl>
                                        <p:attrNameLst>
                                          <p:attrName>style.visibility</p:attrName>
                                        </p:attrNameLst>
                                      </p:cBhvr>
                                      <p:to>
                                        <p:strVal val="visible"/>
                                      </p:to>
                                    </p:set>
                                  </p:childTnLst>
                                </p:cTn>
                              </p:par>
                            </p:childTnLst>
                          </p:cTn>
                        </p:par>
                        <p:par>
                          <p:cTn id="106" fill="hold">
                            <p:stCondLst>
                              <p:cond delay="4000"/>
                            </p:stCondLst>
                            <p:childTnLst>
                              <p:par>
                                <p:cTn id="107" presetID="0" presetClass="path" presetSubtype="0" accel="50000" decel="50000" fill="hold" grpId="0" nodeType="afterEffect">
                                  <p:stCondLst>
                                    <p:cond delay="0"/>
                                  </p:stCondLst>
                                  <p:childTnLst>
                                    <p:animMotion origin="layout" path="M -0.00065 -0.00139 L -0.02487 -0.08889 L -0.02644 -0.30371 L 0.08515 -0.51458 L 0.31341 -0.3507 L 0.31445 -0.14167 L 0.34635 -0.0044 " pathEditMode="relative" rAng="0" ptsTypes="AAAAAAA">
                                      <p:cBhvr>
                                        <p:cTn id="108" dur="1000" fill="hold"/>
                                        <p:tgtEl>
                                          <p:spTgt spid="134"/>
                                        </p:tgtEl>
                                        <p:attrNameLst>
                                          <p:attrName>ppt_x</p:attrName>
                                          <p:attrName>ppt_y</p:attrName>
                                        </p:attrNameLst>
                                      </p:cBhvr>
                                      <p:rCtr x="16055" y="-25671"/>
                                    </p:animMotion>
                                  </p:childTnLst>
                                </p:cTn>
                              </p:par>
                              <p:par>
                                <p:cTn id="109" presetID="1" presetClass="entr" presetSubtype="0" fill="hold" grpId="0" nodeType="withEffect">
                                  <p:stCondLst>
                                    <p:cond delay="200"/>
                                  </p:stCondLst>
                                  <p:childTnLst>
                                    <p:set>
                                      <p:cBhvr>
                                        <p:cTn id="110" dur="1" fill="hold">
                                          <p:stCondLst>
                                            <p:cond delay="0"/>
                                          </p:stCondLst>
                                        </p:cTn>
                                        <p:tgtEl>
                                          <p:spTgt spid="135"/>
                                        </p:tgtEl>
                                        <p:attrNameLst>
                                          <p:attrName>style.visibility</p:attrName>
                                        </p:attrNameLst>
                                      </p:cBhvr>
                                      <p:to>
                                        <p:strVal val="visible"/>
                                      </p:to>
                                    </p:set>
                                  </p:childTnLst>
                                </p:cTn>
                              </p:par>
                              <p:par>
                                <p:cTn id="111" presetID="1" presetClass="entr" presetSubtype="0" fill="hold" grpId="0" nodeType="withEffect">
                                  <p:stCondLst>
                                    <p:cond delay="400"/>
                                  </p:stCondLst>
                                  <p:childTnLst>
                                    <p:set>
                                      <p:cBhvr>
                                        <p:cTn id="112" dur="1" fill="hold">
                                          <p:stCondLst>
                                            <p:cond delay="0"/>
                                          </p:stCondLst>
                                        </p:cTn>
                                        <p:tgtEl>
                                          <p:spTgt spid="136"/>
                                        </p:tgtEl>
                                        <p:attrNameLst>
                                          <p:attrName>style.visibility</p:attrName>
                                        </p:attrNameLst>
                                      </p:cBhvr>
                                      <p:to>
                                        <p:strVal val="visible"/>
                                      </p:to>
                                    </p:set>
                                  </p:childTnLst>
                                </p:cTn>
                              </p:par>
                              <p:par>
                                <p:cTn id="113" presetID="1" presetClass="entr" presetSubtype="0" fill="hold" grpId="0" nodeType="withEffect">
                                  <p:stCondLst>
                                    <p:cond delay="600"/>
                                  </p:stCondLst>
                                  <p:childTnLst>
                                    <p:set>
                                      <p:cBhvr>
                                        <p:cTn id="114" dur="1" fill="hold">
                                          <p:stCondLst>
                                            <p:cond delay="0"/>
                                          </p:stCondLst>
                                        </p:cTn>
                                        <p:tgtEl>
                                          <p:spTgt spid="138"/>
                                        </p:tgtEl>
                                        <p:attrNameLst>
                                          <p:attrName>style.visibility</p:attrName>
                                        </p:attrNameLst>
                                      </p:cBhvr>
                                      <p:to>
                                        <p:strVal val="visible"/>
                                      </p:to>
                                    </p:set>
                                  </p:childTnLst>
                                </p:cTn>
                              </p:par>
                              <p:par>
                                <p:cTn id="115" presetID="1" presetClass="entr" presetSubtype="0" fill="hold" grpId="0" nodeType="withEffect">
                                  <p:stCondLst>
                                    <p:cond delay="800"/>
                                  </p:stCondLst>
                                  <p:childTnLst>
                                    <p:set>
                                      <p:cBhvr>
                                        <p:cTn id="116" dur="1" fill="hold">
                                          <p:stCondLst>
                                            <p:cond delay="0"/>
                                          </p:stCondLst>
                                        </p:cTn>
                                        <p:tgtEl>
                                          <p:spTgt spid="140"/>
                                        </p:tgtEl>
                                        <p:attrNameLst>
                                          <p:attrName>style.visibility</p:attrName>
                                        </p:attrNameLst>
                                      </p:cBhvr>
                                      <p:to>
                                        <p:strVal val="visible"/>
                                      </p:to>
                                    </p:set>
                                  </p:childTnLst>
                                </p:cTn>
                              </p:par>
                              <p:par>
                                <p:cTn id="117" presetID="1" presetClass="entr" presetSubtype="0" fill="hold" grpId="0" nodeType="withEffect">
                                  <p:stCondLst>
                                    <p:cond delay="1000"/>
                                  </p:stCondLst>
                                  <p:childTnLst>
                                    <p:set>
                                      <p:cBhvr>
                                        <p:cTn id="118"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9" grpId="0" animBg="1"/>
      <p:bldP spid="40" grpId="0" animBg="1"/>
      <p:bldP spid="41" grpId="0" animBg="1"/>
      <p:bldP spid="42" grpId="0" animBg="1"/>
      <p:bldP spid="43" grpId="0" animBg="1"/>
      <p:bldP spid="44" grpId="0" animBg="1"/>
      <p:bldP spid="45" grpId="0" animBg="1"/>
      <p:bldP spid="46" grpId="0" animBg="1"/>
      <p:bldP spid="47" grpId="0" animBg="1"/>
      <p:bldP spid="87" grpId="0" animBg="1"/>
      <p:bldP spid="91"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30" grpId="0" animBg="1"/>
      <p:bldP spid="131" grpId="0" animBg="1"/>
      <p:bldP spid="132" grpId="0" animBg="1"/>
      <p:bldP spid="133" grpId="0" animBg="1"/>
      <p:bldP spid="134" grpId="0" animBg="1"/>
      <p:bldP spid="135" grpId="0" animBg="1"/>
      <p:bldP spid="136" grpId="0" animBg="1"/>
      <p:bldP spid="138" grpId="0" animBg="1"/>
      <p:bldP spid="140" grpId="0" animBg="1"/>
      <p:bldP spid="141" grpId="0" animBg="1"/>
      <p:bldP spid="109" grpId="0"/>
      <p:bldP spid="110" grpId="0" animBg="1"/>
      <p:bldP spid="160" grpId="0" animBg="1"/>
      <p:bldP spid="160" grpId="1" animBg="1"/>
      <p:bldP spid="161" grpId="0"/>
      <p:bldP spid="161" grpId="1"/>
      <p:bldP spid="162" grpId="0"/>
      <p:bldP spid="15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0" name="Straight Connector 79">
            <a:extLst>
              <a:ext uri="{FF2B5EF4-FFF2-40B4-BE49-F238E27FC236}">
                <a16:creationId xmlns:a16="http://schemas.microsoft.com/office/drawing/2014/main" id="{EBE7F5AF-B498-40E1-B2D3-1FE4CBFFCFFD}"/>
              </a:ext>
            </a:extLst>
          </p:cNvPr>
          <p:cNvCxnSpPr>
            <a:cxnSpLocks/>
          </p:cNvCxnSpPr>
          <p:nvPr/>
        </p:nvCxnSpPr>
        <p:spPr>
          <a:xfrm flipH="1">
            <a:off x="3571692" y="5072389"/>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52" name="Straight Connector 51">
            <a:extLst>
              <a:ext uri="{FF2B5EF4-FFF2-40B4-BE49-F238E27FC236}">
                <a16:creationId xmlns:a16="http://schemas.microsoft.com/office/drawing/2014/main" id="{5CDF0C82-01FE-4912-A48F-BA8B21E9B0F5}"/>
              </a:ext>
            </a:extLst>
          </p:cNvPr>
          <p:cNvCxnSpPr>
            <a:cxnSpLocks/>
          </p:cNvCxnSpPr>
          <p:nvPr/>
        </p:nvCxnSpPr>
        <p:spPr>
          <a:xfrm flipH="1">
            <a:off x="6764253" y="3537985"/>
            <a:ext cx="1336610" cy="1228742"/>
          </a:xfrm>
          <a:prstGeom prst="line">
            <a:avLst/>
          </a:prstGeom>
        </p:spPr>
        <p:style>
          <a:lnRef idx="2">
            <a:schemeClr val="dk1"/>
          </a:lnRef>
          <a:fillRef idx="0">
            <a:schemeClr val="dk1"/>
          </a:fillRef>
          <a:effectRef idx="1">
            <a:schemeClr val="dk1"/>
          </a:effectRef>
          <a:fontRef idx="minor">
            <a:schemeClr val="tx1"/>
          </a:fontRef>
        </p:style>
      </p:cxnSp>
      <p:cxnSp>
        <p:nvCxnSpPr>
          <p:cNvPr id="53" name="Straight Connector 52">
            <a:extLst>
              <a:ext uri="{FF2B5EF4-FFF2-40B4-BE49-F238E27FC236}">
                <a16:creationId xmlns:a16="http://schemas.microsoft.com/office/drawing/2014/main" id="{81981FEC-58D4-4B12-ADC2-59D31198604D}"/>
              </a:ext>
            </a:extLst>
          </p:cNvPr>
          <p:cNvCxnSpPr>
            <a:cxnSpLocks/>
          </p:cNvCxnSpPr>
          <p:nvPr/>
        </p:nvCxnSpPr>
        <p:spPr>
          <a:xfrm>
            <a:off x="3953481" y="3598565"/>
            <a:ext cx="1324407" cy="1228742"/>
          </a:xfrm>
          <a:prstGeom prst="line">
            <a:avLst/>
          </a:prstGeom>
        </p:spPr>
        <p:style>
          <a:lnRef idx="2">
            <a:schemeClr val="dk1"/>
          </a:lnRef>
          <a:fillRef idx="0">
            <a:schemeClr val="dk1"/>
          </a:fillRef>
          <a:effectRef idx="1">
            <a:schemeClr val="dk1"/>
          </a:effectRef>
          <a:fontRef idx="minor">
            <a:schemeClr val="tx1"/>
          </a:fontRef>
        </p:style>
      </p:cxnSp>
      <p:cxnSp>
        <p:nvCxnSpPr>
          <p:cNvPr id="68" name="Straight Connector 67">
            <a:extLst>
              <a:ext uri="{FF2B5EF4-FFF2-40B4-BE49-F238E27FC236}">
                <a16:creationId xmlns:a16="http://schemas.microsoft.com/office/drawing/2014/main" id="{75B8E31E-F58C-419D-9BEF-5555FC9D84E8}"/>
              </a:ext>
            </a:extLst>
          </p:cNvPr>
          <p:cNvCxnSpPr>
            <a:cxnSpLocks/>
          </p:cNvCxnSpPr>
          <p:nvPr/>
        </p:nvCxnSpPr>
        <p:spPr>
          <a:xfrm flipH="1">
            <a:off x="3953481" y="2176120"/>
            <a:ext cx="2839286" cy="1146681"/>
          </a:xfrm>
          <a:prstGeom prst="line">
            <a:avLst/>
          </a:prstGeom>
        </p:spPr>
        <p:style>
          <a:lnRef idx="2">
            <a:schemeClr val="dk1"/>
          </a:lnRef>
          <a:fillRef idx="0">
            <a:schemeClr val="dk1"/>
          </a:fillRef>
          <a:effectRef idx="1">
            <a:schemeClr val="dk1"/>
          </a:effectRef>
          <a:fontRef idx="minor">
            <a:schemeClr val="tx1"/>
          </a:fontRef>
        </p:style>
      </p:cxnSp>
      <p:cxnSp>
        <p:nvCxnSpPr>
          <p:cNvPr id="51" name="Straight Connector 50">
            <a:extLst>
              <a:ext uri="{FF2B5EF4-FFF2-40B4-BE49-F238E27FC236}">
                <a16:creationId xmlns:a16="http://schemas.microsoft.com/office/drawing/2014/main" id="{889FEC15-968D-4B6A-8C1D-EB4DC1DFF5A2}"/>
              </a:ext>
            </a:extLst>
          </p:cNvPr>
          <p:cNvCxnSpPr>
            <a:cxnSpLocks/>
          </p:cNvCxnSpPr>
          <p:nvPr/>
        </p:nvCxnSpPr>
        <p:spPr>
          <a:xfrm flipH="1">
            <a:off x="3908184" y="2131541"/>
            <a:ext cx="1336610" cy="1228742"/>
          </a:xfrm>
          <a:prstGeom prst="line">
            <a:avLst/>
          </a:prstGeom>
        </p:spPr>
        <p:style>
          <a:lnRef idx="2">
            <a:schemeClr val="dk1"/>
          </a:lnRef>
          <a:fillRef idx="0">
            <a:schemeClr val="dk1"/>
          </a:fillRef>
          <a:effectRef idx="1">
            <a:schemeClr val="dk1"/>
          </a:effectRef>
          <a:fontRef idx="minor">
            <a:schemeClr val="tx1"/>
          </a:fontRef>
        </p:style>
      </p:cxnSp>
      <p:cxnSp>
        <p:nvCxnSpPr>
          <p:cNvPr id="58" name="Straight Connector 57">
            <a:extLst>
              <a:ext uri="{FF2B5EF4-FFF2-40B4-BE49-F238E27FC236}">
                <a16:creationId xmlns:a16="http://schemas.microsoft.com/office/drawing/2014/main" id="{C3747375-8486-4BF2-AA39-27E6FFEA8B27}"/>
              </a:ext>
            </a:extLst>
          </p:cNvPr>
          <p:cNvCxnSpPr>
            <a:cxnSpLocks/>
          </p:cNvCxnSpPr>
          <p:nvPr/>
        </p:nvCxnSpPr>
        <p:spPr>
          <a:xfrm>
            <a:off x="6786287" y="2177122"/>
            <a:ext cx="1300632" cy="1145679"/>
          </a:xfrm>
          <a:prstGeom prst="line">
            <a:avLst/>
          </a:prstGeom>
        </p:spPr>
        <p:style>
          <a:lnRef idx="2">
            <a:schemeClr val="dk1"/>
          </a:lnRef>
          <a:fillRef idx="0">
            <a:schemeClr val="dk1"/>
          </a:fillRef>
          <a:effectRef idx="1">
            <a:schemeClr val="dk1"/>
          </a:effectRef>
          <a:fontRef idx="minor">
            <a:schemeClr val="tx1"/>
          </a:fontRef>
        </p:style>
      </p:cxnSp>
      <p:cxnSp>
        <p:nvCxnSpPr>
          <p:cNvPr id="62" name="Straight Connector 61">
            <a:extLst>
              <a:ext uri="{FF2B5EF4-FFF2-40B4-BE49-F238E27FC236}">
                <a16:creationId xmlns:a16="http://schemas.microsoft.com/office/drawing/2014/main" id="{550B6F51-8449-400C-BE7C-1CF7E91A3430}"/>
              </a:ext>
            </a:extLst>
          </p:cNvPr>
          <p:cNvCxnSpPr>
            <a:cxnSpLocks/>
          </p:cNvCxnSpPr>
          <p:nvPr/>
        </p:nvCxnSpPr>
        <p:spPr>
          <a:xfrm>
            <a:off x="5254688" y="2177122"/>
            <a:ext cx="2865991" cy="1120229"/>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Connector 58">
            <a:extLst>
              <a:ext uri="{FF2B5EF4-FFF2-40B4-BE49-F238E27FC236}">
                <a16:creationId xmlns:a16="http://schemas.microsoft.com/office/drawing/2014/main" id="{1EE4A619-CAD5-4406-9755-7257F4763229}"/>
              </a:ext>
            </a:extLst>
          </p:cNvPr>
          <p:cNvCxnSpPr>
            <a:cxnSpLocks/>
          </p:cNvCxnSpPr>
          <p:nvPr/>
        </p:nvCxnSpPr>
        <p:spPr>
          <a:xfrm>
            <a:off x="5264834" y="2186515"/>
            <a:ext cx="1553461" cy="1166968"/>
          </a:xfrm>
          <a:prstGeom prst="line">
            <a:avLst/>
          </a:prstGeom>
        </p:spPr>
        <p:style>
          <a:lnRef idx="2">
            <a:schemeClr val="dk1"/>
          </a:lnRef>
          <a:fillRef idx="0">
            <a:schemeClr val="dk1"/>
          </a:fillRef>
          <a:effectRef idx="1">
            <a:schemeClr val="dk1"/>
          </a:effectRef>
          <a:fontRef idx="minor">
            <a:schemeClr val="tx1"/>
          </a:fontRef>
        </p:style>
      </p:cxnSp>
      <p:cxnSp>
        <p:nvCxnSpPr>
          <p:cNvPr id="57" name="Straight Connector 56">
            <a:extLst>
              <a:ext uri="{FF2B5EF4-FFF2-40B4-BE49-F238E27FC236}">
                <a16:creationId xmlns:a16="http://schemas.microsoft.com/office/drawing/2014/main" id="{D9D6B728-1DA8-4F93-A7AA-E2CDA5FB066E}"/>
              </a:ext>
            </a:extLst>
          </p:cNvPr>
          <p:cNvCxnSpPr>
            <a:cxnSpLocks/>
          </p:cNvCxnSpPr>
          <p:nvPr/>
        </p:nvCxnSpPr>
        <p:spPr>
          <a:xfrm>
            <a:off x="6762512" y="3516091"/>
            <a:ext cx="1324407" cy="1228742"/>
          </a:xfrm>
          <a:prstGeom prst="line">
            <a:avLst/>
          </a:prstGeom>
        </p:spPr>
        <p:style>
          <a:lnRef idx="2">
            <a:schemeClr val="dk1"/>
          </a:lnRef>
          <a:fillRef idx="0">
            <a:schemeClr val="dk1"/>
          </a:fillRef>
          <a:effectRef idx="1">
            <a:schemeClr val="dk1"/>
          </a:effectRef>
          <a:fontRef idx="minor">
            <a:schemeClr val="tx1"/>
          </a:fontRef>
        </p:style>
      </p:cxnSp>
      <p:sp>
        <p:nvSpPr>
          <p:cNvPr id="2" name="Title 1">
            <a:extLst>
              <a:ext uri="{FF2B5EF4-FFF2-40B4-BE49-F238E27FC236}">
                <a16:creationId xmlns:a16="http://schemas.microsoft.com/office/drawing/2014/main" id="{BBE6B202-A89D-4135-930C-4FC3FE650B1A}"/>
              </a:ext>
            </a:extLst>
          </p:cNvPr>
          <p:cNvSpPr>
            <a:spLocks noGrp="1"/>
          </p:cNvSpPr>
          <p:nvPr>
            <p:ph type="title"/>
          </p:nvPr>
        </p:nvSpPr>
        <p:spPr/>
        <p:txBody>
          <a:bodyPr/>
          <a:lstStyle/>
          <a:p>
            <a:r>
              <a:rPr lang="en-SG" b="1" dirty="0">
                <a:solidFill>
                  <a:srgbClr val="0070C0"/>
                </a:solidFill>
              </a:rPr>
              <a:t>In-Network Fault Detection</a:t>
            </a:r>
          </a:p>
        </p:txBody>
      </p:sp>
      <p:sp>
        <p:nvSpPr>
          <p:cNvPr id="4" name="Slide Number Placeholder 3">
            <a:extLst>
              <a:ext uri="{FF2B5EF4-FFF2-40B4-BE49-F238E27FC236}">
                <a16:creationId xmlns:a16="http://schemas.microsoft.com/office/drawing/2014/main" id="{90E05FDC-7408-4EF6-85FF-8B3C7C19D7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Graphic 4">
            <a:extLst>
              <a:ext uri="{FF2B5EF4-FFF2-40B4-BE49-F238E27FC236}">
                <a16:creationId xmlns:a16="http://schemas.microsoft.com/office/drawing/2014/main" id="{FC72240D-80FB-44D6-8580-E8E2E7E4B018}"/>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3282824" y="4602332"/>
            <a:ext cx="1314576" cy="586563"/>
          </a:xfrm>
          <a:prstGeom prst="rect">
            <a:avLst/>
          </a:prstGeom>
        </p:spPr>
      </p:pic>
      <p:pic>
        <p:nvPicPr>
          <p:cNvPr id="6" name="Graphic 5">
            <a:extLst>
              <a:ext uri="{FF2B5EF4-FFF2-40B4-BE49-F238E27FC236}">
                <a16:creationId xmlns:a16="http://schemas.microsoft.com/office/drawing/2014/main" id="{4A245790-FD8A-4190-812D-33509DFECC7E}"/>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4597400" y="4602331"/>
            <a:ext cx="1314576" cy="586563"/>
          </a:xfrm>
          <a:prstGeom prst="rect">
            <a:avLst/>
          </a:prstGeom>
        </p:spPr>
      </p:pic>
      <p:pic>
        <p:nvPicPr>
          <p:cNvPr id="7" name="Graphic 6">
            <a:extLst>
              <a:ext uri="{FF2B5EF4-FFF2-40B4-BE49-F238E27FC236}">
                <a16:creationId xmlns:a16="http://schemas.microsoft.com/office/drawing/2014/main" id="{7B0FFBF2-C68B-4783-A770-1300817EC940}"/>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6132111" y="4575392"/>
            <a:ext cx="1314576" cy="586563"/>
          </a:xfrm>
          <a:prstGeom prst="rect">
            <a:avLst/>
          </a:prstGeom>
        </p:spPr>
      </p:pic>
      <p:pic>
        <p:nvPicPr>
          <p:cNvPr id="8" name="Graphic 7">
            <a:extLst>
              <a:ext uri="{FF2B5EF4-FFF2-40B4-BE49-F238E27FC236}">
                <a16:creationId xmlns:a16="http://schemas.microsoft.com/office/drawing/2014/main" id="{0081C04F-AA18-4B82-90C4-9F49C5F8C810}"/>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7446687" y="4563848"/>
            <a:ext cx="1314576" cy="586563"/>
          </a:xfrm>
          <a:prstGeom prst="rect">
            <a:avLst/>
          </a:prstGeom>
        </p:spPr>
      </p:pic>
      <p:pic>
        <p:nvPicPr>
          <p:cNvPr id="10" name="Graphic 9">
            <a:extLst>
              <a:ext uri="{FF2B5EF4-FFF2-40B4-BE49-F238E27FC236}">
                <a16:creationId xmlns:a16="http://schemas.microsoft.com/office/drawing/2014/main" id="{F2FC4EF3-E455-411E-A5D8-1C9CDFC812E9}"/>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3282824" y="3148997"/>
            <a:ext cx="1314576" cy="586563"/>
          </a:xfrm>
          <a:prstGeom prst="rect">
            <a:avLst/>
          </a:prstGeom>
        </p:spPr>
      </p:pic>
      <p:pic>
        <p:nvPicPr>
          <p:cNvPr id="11" name="Graphic 10">
            <a:extLst>
              <a:ext uri="{FF2B5EF4-FFF2-40B4-BE49-F238E27FC236}">
                <a16:creationId xmlns:a16="http://schemas.microsoft.com/office/drawing/2014/main" id="{6F13A7E3-E2C6-4FB5-AECC-0FE9105EE91A}"/>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4597400" y="3148996"/>
            <a:ext cx="1314576" cy="586563"/>
          </a:xfrm>
          <a:prstGeom prst="rect">
            <a:avLst/>
          </a:prstGeom>
        </p:spPr>
      </p:pic>
      <p:pic>
        <p:nvPicPr>
          <p:cNvPr id="12" name="Graphic 11">
            <a:extLst>
              <a:ext uri="{FF2B5EF4-FFF2-40B4-BE49-F238E27FC236}">
                <a16:creationId xmlns:a16="http://schemas.microsoft.com/office/drawing/2014/main" id="{B82735F5-9EE3-42FE-9997-281A0BC52FB7}"/>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6132111" y="3122057"/>
            <a:ext cx="1314576" cy="586563"/>
          </a:xfrm>
          <a:prstGeom prst="rect">
            <a:avLst/>
          </a:prstGeom>
        </p:spPr>
      </p:pic>
      <p:pic>
        <p:nvPicPr>
          <p:cNvPr id="13" name="Graphic 12">
            <a:extLst>
              <a:ext uri="{FF2B5EF4-FFF2-40B4-BE49-F238E27FC236}">
                <a16:creationId xmlns:a16="http://schemas.microsoft.com/office/drawing/2014/main" id="{ABF79E22-5E04-4304-870F-F5DAAE6D79AA}"/>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7446687" y="3110513"/>
            <a:ext cx="1314576" cy="586563"/>
          </a:xfrm>
          <a:prstGeom prst="rect">
            <a:avLst/>
          </a:prstGeom>
        </p:spPr>
      </p:pic>
      <p:pic>
        <p:nvPicPr>
          <p:cNvPr id="14" name="Graphic 13">
            <a:extLst>
              <a:ext uri="{FF2B5EF4-FFF2-40B4-BE49-F238E27FC236}">
                <a16:creationId xmlns:a16="http://schemas.microsoft.com/office/drawing/2014/main" id="{122CE4D7-674E-4216-BFD7-63021E83181F}"/>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4597400" y="1720760"/>
            <a:ext cx="1314576" cy="586563"/>
          </a:xfrm>
          <a:prstGeom prst="rect">
            <a:avLst/>
          </a:prstGeom>
        </p:spPr>
      </p:pic>
      <p:pic>
        <p:nvPicPr>
          <p:cNvPr id="15" name="Graphic 14">
            <a:extLst>
              <a:ext uri="{FF2B5EF4-FFF2-40B4-BE49-F238E27FC236}">
                <a16:creationId xmlns:a16="http://schemas.microsoft.com/office/drawing/2014/main" id="{A625A0DF-207B-41F0-A199-8C3BB9441999}"/>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6132111" y="1720759"/>
            <a:ext cx="1314576" cy="586563"/>
          </a:xfrm>
          <a:prstGeom prst="rect">
            <a:avLst/>
          </a:prstGeom>
        </p:spPr>
      </p:pic>
      <p:cxnSp>
        <p:nvCxnSpPr>
          <p:cNvPr id="17" name="Straight Connector 16">
            <a:extLst>
              <a:ext uri="{FF2B5EF4-FFF2-40B4-BE49-F238E27FC236}">
                <a16:creationId xmlns:a16="http://schemas.microsoft.com/office/drawing/2014/main" id="{861362D1-12C9-4C1A-9CFC-4473BA631A66}"/>
              </a:ext>
            </a:extLst>
          </p:cNvPr>
          <p:cNvCxnSpPr>
            <a:cxnSpLocks/>
          </p:cNvCxnSpPr>
          <p:nvPr/>
        </p:nvCxnSpPr>
        <p:spPr>
          <a:xfrm flipH="1">
            <a:off x="3937000" y="3615632"/>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a:extLst>
              <a:ext uri="{FF2B5EF4-FFF2-40B4-BE49-F238E27FC236}">
                <a16:creationId xmlns:a16="http://schemas.microsoft.com/office/drawing/2014/main" id="{D7824544-8D92-4468-A095-9D6908A04847}"/>
              </a:ext>
            </a:extLst>
          </p:cNvPr>
          <p:cNvCxnSpPr>
            <a:cxnSpLocks/>
          </p:cNvCxnSpPr>
          <p:nvPr/>
        </p:nvCxnSpPr>
        <p:spPr>
          <a:xfrm flipH="1">
            <a:off x="5249242" y="3615632"/>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3" name="Straight Connector 22">
            <a:extLst>
              <a:ext uri="{FF2B5EF4-FFF2-40B4-BE49-F238E27FC236}">
                <a16:creationId xmlns:a16="http://schemas.microsoft.com/office/drawing/2014/main" id="{24304CAD-14C3-45F0-8772-C7B00DFFC2CD}"/>
              </a:ext>
            </a:extLst>
          </p:cNvPr>
          <p:cNvCxnSpPr>
            <a:cxnSpLocks/>
          </p:cNvCxnSpPr>
          <p:nvPr/>
        </p:nvCxnSpPr>
        <p:spPr>
          <a:xfrm flipH="1">
            <a:off x="6786287" y="3560502"/>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4" name="Straight Connector 23">
            <a:extLst>
              <a:ext uri="{FF2B5EF4-FFF2-40B4-BE49-F238E27FC236}">
                <a16:creationId xmlns:a16="http://schemas.microsoft.com/office/drawing/2014/main" id="{E0B83688-5762-4918-9EBB-C6EBB79EA3A7}"/>
              </a:ext>
            </a:extLst>
          </p:cNvPr>
          <p:cNvCxnSpPr>
            <a:cxnSpLocks/>
          </p:cNvCxnSpPr>
          <p:nvPr/>
        </p:nvCxnSpPr>
        <p:spPr>
          <a:xfrm flipH="1">
            <a:off x="8101247" y="3578831"/>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5" name="Straight Connector 24">
            <a:extLst>
              <a:ext uri="{FF2B5EF4-FFF2-40B4-BE49-F238E27FC236}">
                <a16:creationId xmlns:a16="http://schemas.microsoft.com/office/drawing/2014/main" id="{BDE05E7B-825A-45C2-980A-229FF665E26F}"/>
              </a:ext>
            </a:extLst>
          </p:cNvPr>
          <p:cNvCxnSpPr>
            <a:cxnSpLocks/>
          </p:cNvCxnSpPr>
          <p:nvPr/>
        </p:nvCxnSpPr>
        <p:spPr>
          <a:xfrm flipH="1">
            <a:off x="5246908" y="2168150"/>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6" name="Straight Connector 25">
            <a:extLst>
              <a:ext uri="{FF2B5EF4-FFF2-40B4-BE49-F238E27FC236}">
                <a16:creationId xmlns:a16="http://schemas.microsoft.com/office/drawing/2014/main" id="{2CCA8D9A-F463-4FF1-AE7D-56E330942AFD}"/>
              </a:ext>
            </a:extLst>
          </p:cNvPr>
          <p:cNvCxnSpPr>
            <a:cxnSpLocks/>
          </p:cNvCxnSpPr>
          <p:nvPr/>
        </p:nvCxnSpPr>
        <p:spPr>
          <a:xfrm flipH="1">
            <a:off x="6786287" y="2174950"/>
            <a:ext cx="2334" cy="1185333"/>
          </a:xfrm>
          <a:prstGeom prst="line">
            <a:avLst/>
          </a:prstGeom>
        </p:spPr>
        <p:style>
          <a:lnRef idx="2">
            <a:schemeClr val="dk1"/>
          </a:lnRef>
          <a:fillRef idx="0">
            <a:schemeClr val="dk1"/>
          </a:fillRef>
          <a:effectRef idx="1">
            <a:schemeClr val="dk1"/>
          </a:effectRef>
          <a:fontRef idx="minor">
            <a:schemeClr val="tx1"/>
          </a:fontRef>
        </p:style>
      </p:cxnSp>
      <p:sp>
        <p:nvSpPr>
          <p:cNvPr id="34" name="Rectangle 33">
            <a:extLst>
              <a:ext uri="{FF2B5EF4-FFF2-40B4-BE49-F238E27FC236}">
                <a16:creationId xmlns:a16="http://schemas.microsoft.com/office/drawing/2014/main" id="{09213D20-8047-4EDD-B0F2-A89FB0E702B0}"/>
              </a:ext>
            </a:extLst>
          </p:cNvPr>
          <p:cNvSpPr/>
          <p:nvPr/>
        </p:nvSpPr>
        <p:spPr>
          <a:xfrm>
            <a:off x="3851093" y="4827307"/>
            <a:ext cx="463561"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DD6A798F-82C6-40DF-A845-4D38DC9F84A5}"/>
              </a:ext>
            </a:extLst>
          </p:cNvPr>
          <p:cNvSpPr/>
          <p:nvPr/>
        </p:nvSpPr>
        <p:spPr>
          <a:xfrm>
            <a:off x="3852582" y="3370550"/>
            <a:ext cx="462072"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0A843222-A13A-49AF-A60A-990927F37A78}"/>
              </a:ext>
            </a:extLst>
          </p:cNvPr>
          <p:cNvSpPr/>
          <p:nvPr/>
        </p:nvSpPr>
        <p:spPr>
          <a:xfrm>
            <a:off x="5145522" y="1941433"/>
            <a:ext cx="476712"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FB8A700E-B7B3-4DFD-A204-A5E13F8D0D83}"/>
              </a:ext>
            </a:extLst>
          </p:cNvPr>
          <p:cNvSpPr/>
          <p:nvPr/>
        </p:nvSpPr>
        <p:spPr>
          <a:xfrm>
            <a:off x="5173079" y="3353483"/>
            <a:ext cx="447100" cy="2251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F1580DD5-2925-4B11-B93F-6B1038C2EBBC}"/>
              </a:ext>
            </a:extLst>
          </p:cNvPr>
          <p:cNvSpPr/>
          <p:nvPr/>
        </p:nvSpPr>
        <p:spPr>
          <a:xfrm>
            <a:off x="5155094" y="4827307"/>
            <a:ext cx="468266"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87CE9A5-565A-4AAC-8292-A430481735C4}"/>
              </a:ext>
            </a:extLst>
          </p:cNvPr>
          <p:cNvSpPr/>
          <p:nvPr/>
        </p:nvSpPr>
        <p:spPr>
          <a:xfrm>
            <a:off x="6712827" y="1922500"/>
            <a:ext cx="431933"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2D702AFF-09E6-4714-9E0E-28336245450B}"/>
              </a:ext>
            </a:extLst>
          </p:cNvPr>
          <p:cNvSpPr/>
          <p:nvPr/>
        </p:nvSpPr>
        <p:spPr>
          <a:xfrm>
            <a:off x="6712404" y="3328573"/>
            <a:ext cx="440414"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17DF3C5F-CB68-4384-A68A-3877CC2CDCD5}"/>
              </a:ext>
            </a:extLst>
          </p:cNvPr>
          <p:cNvSpPr/>
          <p:nvPr/>
        </p:nvSpPr>
        <p:spPr>
          <a:xfrm>
            <a:off x="6680886" y="4786242"/>
            <a:ext cx="472966"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D9405663-DD78-4783-BE7D-6DB6B023194D}"/>
              </a:ext>
            </a:extLst>
          </p:cNvPr>
          <p:cNvSpPr/>
          <p:nvPr/>
        </p:nvSpPr>
        <p:spPr>
          <a:xfrm>
            <a:off x="7995462" y="3315488"/>
            <a:ext cx="480840"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90B25789-9A6D-4181-BF41-C1C1387795C2}"/>
              </a:ext>
            </a:extLst>
          </p:cNvPr>
          <p:cNvSpPr/>
          <p:nvPr/>
        </p:nvSpPr>
        <p:spPr>
          <a:xfrm>
            <a:off x="7995462" y="4782512"/>
            <a:ext cx="497770"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8" name="Straight Connector 47">
            <a:extLst>
              <a:ext uri="{FF2B5EF4-FFF2-40B4-BE49-F238E27FC236}">
                <a16:creationId xmlns:a16="http://schemas.microsoft.com/office/drawing/2014/main" id="{0B41BA24-87EA-44EA-AD93-2D196D8EFB9D}"/>
              </a:ext>
            </a:extLst>
          </p:cNvPr>
          <p:cNvCxnSpPr>
            <a:cxnSpLocks/>
          </p:cNvCxnSpPr>
          <p:nvPr/>
        </p:nvCxnSpPr>
        <p:spPr>
          <a:xfrm flipH="1">
            <a:off x="3916912" y="3572223"/>
            <a:ext cx="1336610" cy="1228742"/>
          </a:xfrm>
          <a:prstGeom prst="line">
            <a:avLst/>
          </a:prstGeom>
        </p:spPr>
        <p:style>
          <a:lnRef idx="2">
            <a:schemeClr val="dk1"/>
          </a:lnRef>
          <a:fillRef idx="0">
            <a:schemeClr val="dk1"/>
          </a:fillRef>
          <a:effectRef idx="1">
            <a:schemeClr val="dk1"/>
          </a:effectRef>
          <a:fontRef idx="minor">
            <a:schemeClr val="tx1"/>
          </a:fontRef>
        </p:style>
      </p:cxnSp>
      <p:cxnSp>
        <p:nvCxnSpPr>
          <p:cNvPr id="66" name="Straight Connector 65">
            <a:extLst>
              <a:ext uri="{FF2B5EF4-FFF2-40B4-BE49-F238E27FC236}">
                <a16:creationId xmlns:a16="http://schemas.microsoft.com/office/drawing/2014/main" id="{5EDEE34E-7624-4681-8C3D-EEA5A2513447}"/>
              </a:ext>
            </a:extLst>
          </p:cNvPr>
          <p:cNvCxnSpPr>
            <a:cxnSpLocks/>
          </p:cNvCxnSpPr>
          <p:nvPr/>
        </p:nvCxnSpPr>
        <p:spPr>
          <a:xfrm flipH="1">
            <a:off x="5224430" y="2186514"/>
            <a:ext cx="1561857" cy="1144852"/>
          </a:xfrm>
          <a:prstGeom prst="line">
            <a:avLst/>
          </a:prstGeom>
        </p:spPr>
        <p:style>
          <a:lnRef idx="2">
            <a:schemeClr val="dk1"/>
          </a:lnRef>
          <a:fillRef idx="0">
            <a:schemeClr val="dk1"/>
          </a:fillRef>
          <a:effectRef idx="1">
            <a:schemeClr val="dk1"/>
          </a:effectRef>
          <a:fontRef idx="minor">
            <a:schemeClr val="tx1"/>
          </a:fontRef>
        </p:style>
      </p:cxnSp>
      <p:pic>
        <p:nvPicPr>
          <p:cNvPr id="3074" name="Picture 2" descr="Image result for server image">
            <a:extLst>
              <a:ext uri="{FF2B5EF4-FFF2-40B4-BE49-F238E27FC236}">
                <a16:creationId xmlns:a16="http://schemas.microsoft.com/office/drawing/2014/main" id="{88AB64EB-34E0-4763-8350-1EA9B51414A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2083"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2" descr="Image result for server image">
            <a:extLst>
              <a:ext uri="{FF2B5EF4-FFF2-40B4-BE49-F238E27FC236}">
                <a16:creationId xmlns:a16="http://schemas.microsoft.com/office/drawing/2014/main" id="{814CD008-C28D-47B2-80C3-BD345967892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1093"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2" descr="Image result for server image">
            <a:extLst>
              <a:ext uri="{FF2B5EF4-FFF2-40B4-BE49-F238E27FC236}">
                <a16:creationId xmlns:a16="http://schemas.microsoft.com/office/drawing/2014/main" id="{78B61823-5F50-42BD-BA21-62B4111468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6512"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Image result for server image">
            <a:extLst>
              <a:ext uri="{FF2B5EF4-FFF2-40B4-BE49-F238E27FC236}">
                <a16:creationId xmlns:a16="http://schemas.microsoft.com/office/drawing/2014/main" id="{AFCE181A-8B3F-467F-AC25-ADA49528E82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5522"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Image result for server image">
            <a:extLst>
              <a:ext uri="{FF2B5EF4-FFF2-40B4-BE49-F238E27FC236}">
                <a16:creationId xmlns:a16="http://schemas.microsoft.com/office/drawing/2014/main" id="{20A60FC1-432A-4AC5-B469-0A8FE0E0FCE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06279"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Image result for server image">
            <a:extLst>
              <a:ext uri="{FF2B5EF4-FFF2-40B4-BE49-F238E27FC236}">
                <a16:creationId xmlns:a16="http://schemas.microsoft.com/office/drawing/2014/main" id="{45EEFF2A-84A7-463C-A409-CA7AE5D431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25289"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descr="Image result for server image">
            <a:extLst>
              <a:ext uri="{FF2B5EF4-FFF2-40B4-BE49-F238E27FC236}">
                <a16:creationId xmlns:a16="http://schemas.microsoft.com/office/drawing/2014/main" id="{32ACD93B-36A9-4A38-8578-80DC565D5BD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6687"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2" descr="Image result for server image">
            <a:extLst>
              <a:ext uri="{FF2B5EF4-FFF2-40B4-BE49-F238E27FC236}">
                <a16:creationId xmlns:a16="http://schemas.microsoft.com/office/drawing/2014/main" id="{534FB6AC-C23C-455A-A563-58F3360867C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5697" y="5549108"/>
            <a:ext cx="721398" cy="721398"/>
          </a:xfrm>
          <a:prstGeom prst="rect">
            <a:avLst/>
          </a:prstGeom>
          <a:noFill/>
          <a:extLst>
            <a:ext uri="{909E8E84-426E-40DD-AFC4-6F175D3DCCD1}">
              <a14:hiddenFill xmlns:a14="http://schemas.microsoft.com/office/drawing/2010/main">
                <a:solidFill>
                  <a:srgbClr val="FFFFFF"/>
                </a:solidFill>
              </a14:hiddenFill>
            </a:ext>
          </a:extLst>
        </p:spPr>
      </p:pic>
      <p:cxnSp>
        <p:nvCxnSpPr>
          <p:cNvPr id="82" name="Straight Connector 81">
            <a:extLst>
              <a:ext uri="{FF2B5EF4-FFF2-40B4-BE49-F238E27FC236}">
                <a16:creationId xmlns:a16="http://schemas.microsoft.com/office/drawing/2014/main" id="{041BAFDC-B344-4DAB-ACE5-A6CD59B0FB05}"/>
              </a:ext>
            </a:extLst>
          </p:cNvPr>
          <p:cNvCxnSpPr>
            <a:cxnSpLocks/>
          </p:cNvCxnSpPr>
          <p:nvPr/>
        </p:nvCxnSpPr>
        <p:spPr>
          <a:xfrm flipH="1">
            <a:off x="4876068" y="5072389"/>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83" name="Straight Connector 82">
            <a:extLst>
              <a:ext uri="{FF2B5EF4-FFF2-40B4-BE49-F238E27FC236}">
                <a16:creationId xmlns:a16="http://schemas.microsoft.com/office/drawing/2014/main" id="{0C5F624B-C455-4FA7-92D8-1116739B01AB}"/>
              </a:ext>
            </a:extLst>
          </p:cNvPr>
          <p:cNvCxnSpPr>
            <a:cxnSpLocks/>
          </p:cNvCxnSpPr>
          <p:nvPr/>
        </p:nvCxnSpPr>
        <p:spPr>
          <a:xfrm flipH="1">
            <a:off x="6461741" y="5059933"/>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84" name="Straight Connector 83">
            <a:extLst>
              <a:ext uri="{FF2B5EF4-FFF2-40B4-BE49-F238E27FC236}">
                <a16:creationId xmlns:a16="http://schemas.microsoft.com/office/drawing/2014/main" id="{00E1447E-AC0F-41BB-B2B0-29C0C14A7BE5}"/>
              </a:ext>
            </a:extLst>
          </p:cNvPr>
          <p:cNvCxnSpPr>
            <a:cxnSpLocks/>
          </p:cNvCxnSpPr>
          <p:nvPr/>
        </p:nvCxnSpPr>
        <p:spPr>
          <a:xfrm flipH="1">
            <a:off x="7776317" y="5044942"/>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85" name="Straight Connector 84">
            <a:extLst>
              <a:ext uri="{FF2B5EF4-FFF2-40B4-BE49-F238E27FC236}">
                <a16:creationId xmlns:a16="http://schemas.microsoft.com/office/drawing/2014/main" id="{36592E3B-FF01-470D-9827-AF71F9FEEABB}"/>
              </a:ext>
            </a:extLst>
          </p:cNvPr>
          <p:cNvCxnSpPr>
            <a:cxnSpLocks/>
          </p:cNvCxnSpPr>
          <p:nvPr/>
        </p:nvCxnSpPr>
        <p:spPr>
          <a:xfrm>
            <a:off x="3937001" y="5059933"/>
            <a:ext cx="314050" cy="595348"/>
          </a:xfrm>
          <a:prstGeom prst="line">
            <a:avLst/>
          </a:prstGeom>
        </p:spPr>
        <p:style>
          <a:lnRef idx="2">
            <a:schemeClr val="dk1"/>
          </a:lnRef>
          <a:fillRef idx="0">
            <a:schemeClr val="dk1"/>
          </a:fillRef>
          <a:effectRef idx="1">
            <a:schemeClr val="dk1"/>
          </a:effectRef>
          <a:fontRef idx="minor">
            <a:schemeClr val="tx1"/>
          </a:fontRef>
        </p:style>
      </p:cxnSp>
      <p:cxnSp>
        <p:nvCxnSpPr>
          <p:cNvPr id="88" name="Straight Connector 87">
            <a:extLst>
              <a:ext uri="{FF2B5EF4-FFF2-40B4-BE49-F238E27FC236}">
                <a16:creationId xmlns:a16="http://schemas.microsoft.com/office/drawing/2014/main" id="{027C0D29-EEAB-48BA-BBFA-382855294A7A}"/>
              </a:ext>
            </a:extLst>
          </p:cNvPr>
          <p:cNvCxnSpPr>
            <a:cxnSpLocks/>
          </p:cNvCxnSpPr>
          <p:nvPr/>
        </p:nvCxnSpPr>
        <p:spPr>
          <a:xfrm>
            <a:off x="5229374" y="5059933"/>
            <a:ext cx="314050" cy="595348"/>
          </a:xfrm>
          <a:prstGeom prst="line">
            <a:avLst/>
          </a:prstGeom>
        </p:spPr>
        <p:style>
          <a:lnRef idx="2">
            <a:schemeClr val="dk1"/>
          </a:lnRef>
          <a:fillRef idx="0">
            <a:schemeClr val="dk1"/>
          </a:fillRef>
          <a:effectRef idx="1">
            <a:schemeClr val="dk1"/>
          </a:effectRef>
          <a:fontRef idx="minor">
            <a:schemeClr val="tx1"/>
          </a:fontRef>
        </p:style>
      </p:cxnSp>
      <p:cxnSp>
        <p:nvCxnSpPr>
          <p:cNvPr id="89" name="Straight Connector 88">
            <a:extLst>
              <a:ext uri="{FF2B5EF4-FFF2-40B4-BE49-F238E27FC236}">
                <a16:creationId xmlns:a16="http://schemas.microsoft.com/office/drawing/2014/main" id="{119FC100-E3D7-4C24-84BF-297A50B59751}"/>
              </a:ext>
            </a:extLst>
          </p:cNvPr>
          <p:cNvCxnSpPr>
            <a:cxnSpLocks/>
          </p:cNvCxnSpPr>
          <p:nvPr/>
        </p:nvCxnSpPr>
        <p:spPr>
          <a:xfrm>
            <a:off x="6833044" y="5044942"/>
            <a:ext cx="314050" cy="595348"/>
          </a:xfrm>
          <a:prstGeom prst="line">
            <a:avLst/>
          </a:prstGeom>
        </p:spPr>
        <p:style>
          <a:lnRef idx="2">
            <a:schemeClr val="dk1"/>
          </a:lnRef>
          <a:fillRef idx="0">
            <a:schemeClr val="dk1"/>
          </a:fillRef>
          <a:effectRef idx="1">
            <a:schemeClr val="dk1"/>
          </a:effectRef>
          <a:fontRef idx="minor">
            <a:schemeClr val="tx1"/>
          </a:fontRef>
        </p:style>
      </p:cxnSp>
      <p:cxnSp>
        <p:nvCxnSpPr>
          <p:cNvPr id="90" name="Straight Connector 89">
            <a:extLst>
              <a:ext uri="{FF2B5EF4-FFF2-40B4-BE49-F238E27FC236}">
                <a16:creationId xmlns:a16="http://schemas.microsoft.com/office/drawing/2014/main" id="{D3EFDAFB-901B-4DE9-88ED-16658075D16E}"/>
              </a:ext>
            </a:extLst>
          </p:cNvPr>
          <p:cNvCxnSpPr>
            <a:cxnSpLocks/>
          </p:cNvCxnSpPr>
          <p:nvPr/>
        </p:nvCxnSpPr>
        <p:spPr>
          <a:xfrm>
            <a:off x="8121789" y="5042431"/>
            <a:ext cx="314050" cy="595348"/>
          </a:xfrm>
          <a:prstGeom prst="line">
            <a:avLst/>
          </a:prstGeom>
        </p:spPr>
        <p:style>
          <a:lnRef idx="2">
            <a:schemeClr val="dk1"/>
          </a:lnRef>
          <a:fillRef idx="0">
            <a:schemeClr val="dk1"/>
          </a:fillRef>
          <a:effectRef idx="1">
            <a:schemeClr val="dk1"/>
          </a:effectRef>
          <a:fontRef idx="minor">
            <a:schemeClr val="tx1"/>
          </a:fontRef>
        </p:style>
      </p:cxnSp>
      <p:sp>
        <p:nvSpPr>
          <p:cNvPr id="86" name="TextBox 85">
            <a:extLst>
              <a:ext uri="{FF2B5EF4-FFF2-40B4-BE49-F238E27FC236}">
                <a16:creationId xmlns:a16="http://schemas.microsoft.com/office/drawing/2014/main" id="{C64A0D28-515C-4263-9B2A-1FEBB0086D8E}"/>
              </a:ext>
            </a:extLst>
          </p:cNvPr>
          <p:cNvSpPr txBox="1"/>
          <p:nvPr/>
        </p:nvSpPr>
        <p:spPr>
          <a:xfrm>
            <a:off x="3342093" y="6169580"/>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H1</a:t>
            </a:r>
          </a:p>
        </p:txBody>
      </p:sp>
      <p:sp>
        <p:nvSpPr>
          <p:cNvPr id="92" name="TextBox 91">
            <a:extLst>
              <a:ext uri="{FF2B5EF4-FFF2-40B4-BE49-F238E27FC236}">
                <a16:creationId xmlns:a16="http://schemas.microsoft.com/office/drawing/2014/main" id="{A49DCF12-5537-46BA-BFB0-23E6A4B4E57A}"/>
              </a:ext>
            </a:extLst>
          </p:cNvPr>
          <p:cNvSpPr txBox="1"/>
          <p:nvPr/>
        </p:nvSpPr>
        <p:spPr>
          <a:xfrm>
            <a:off x="3981863" y="6169580"/>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H2</a:t>
            </a:r>
          </a:p>
        </p:txBody>
      </p:sp>
      <p:sp>
        <p:nvSpPr>
          <p:cNvPr id="93" name="TextBox 92">
            <a:extLst>
              <a:ext uri="{FF2B5EF4-FFF2-40B4-BE49-F238E27FC236}">
                <a16:creationId xmlns:a16="http://schemas.microsoft.com/office/drawing/2014/main" id="{5EC2F1A3-A8A8-4958-A9CA-8DD5B1710F6C}"/>
              </a:ext>
            </a:extLst>
          </p:cNvPr>
          <p:cNvSpPr txBox="1"/>
          <p:nvPr/>
        </p:nvSpPr>
        <p:spPr>
          <a:xfrm>
            <a:off x="4656256"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H3</a:t>
            </a:r>
          </a:p>
        </p:txBody>
      </p:sp>
      <p:sp>
        <p:nvSpPr>
          <p:cNvPr id="94" name="TextBox 93">
            <a:extLst>
              <a:ext uri="{FF2B5EF4-FFF2-40B4-BE49-F238E27FC236}">
                <a16:creationId xmlns:a16="http://schemas.microsoft.com/office/drawing/2014/main" id="{7EBE0AAA-4E8B-49BE-8ED2-7B60F2CD21B1}"/>
              </a:ext>
            </a:extLst>
          </p:cNvPr>
          <p:cNvSpPr txBox="1"/>
          <p:nvPr/>
        </p:nvSpPr>
        <p:spPr>
          <a:xfrm>
            <a:off x="6229367" y="6166234"/>
            <a:ext cx="5131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H5</a:t>
            </a:r>
          </a:p>
        </p:txBody>
      </p:sp>
      <p:sp>
        <p:nvSpPr>
          <p:cNvPr id="95" name="TextBox 94">
            <a:extLst>
              <a:ext uri="{FF2B5EF4-FFF2-40B4-BE49-F238E27FC236}">
                <a16:creationId xmlns:a16="http://schemas.microsoft.com/office/drawing/2014/main" id="{77798A57-CEBF-46A7-9B4F-46CBEFB6AB9A}"/>
              </a:ext>
            </a:extLst>
          </p:cNvPr>
          <p:cNvSpPr txBox="1"/>
          <p:nvPr/>
        </p:nvSpPr>
        <p:spPr>
          <a:xfrm>
            <a:off x="5284319" y="617168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H4</a:t>
            </a:r>
          </a:p>
        </p:txBody>
      </p:sp>
      <p:sp>
        <p:nvSpPr>
          <p:cNvPr id="96" name="TextBox 95">
            <a:extLst>
              <a:ext uri="{FF2B5EF4-FFF2-40B4-BE49-F238E27FC236}">
                <a16:creationId xmlns:a16="http://schemas.microsoft.com/office/drawing/2014/main" id="{C1BDEA92-FD0A-4CED-B2AA-8F16D4545912}"/>
              </a:ext>
            </a:extLst>
          </p:cNvPr>
          <p:cNvSpPr txBox="1"/>
          <p:nvPr/>
        </p:nvSpPr>
        <p:spPr>
          <a:xfrm>
            <a:off x="6885542"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H6</a:t>
            </a:r>
          </a:p>
        </p:txBody>
      </p:sp>
      <p:sp>
        <p:nvSpPr>
          <p:cNvPr id="97" name="TextBox 96">
            <a:extLst>
              <a:ext uri="{FF2B5EF4-FFF2-40B4-BE49-F238E27FC236}">
                <a16:creationId xmlns:a16="http://schemas.microsoft.com/office/drawing/2014/main" id="{E119C08F-EED5-4BB2-82E2-F7DEE14A0885}"/>
              </a:ext>
            </a:extLst>
          </p:cNvPr>
          <p:cNvSpPr txBox="1"/>
          <p:nvPr/>
        </p:nvSpPr>
        <p:spPr>
          <a:xfrm>
            <a:off x="7574847"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H7</a:t>
            </a:r>
          </a:p>
        </p:txBody>
      </p:sp>
      <p:sp>
        <p:nvSpPr>
          <p:cNvPr id="98" name="TextBox 97">
            <a:extLst>
              <a:ext uri="{FF2B5EF4-FFF2-40B4-BE49-F238E27FC236}">
                <a16:creationId xmlns:a16="http://schemas.microsoft.com/office/drawing/2014/main" id="{6B9C7DF3-61D5-4561-B2F2-024D482A0E8D}"/>
              </a:ext>
            </a:extLst>
          </p:cNvPr>
          <p:cNvSpPr txBox="1"/>
          <p:nvPr/>
        </p:nvSpPr>
        <p:spPr>
          <a:xfrm>
            <a:off x="8209233"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H8</a:t>
            </a:r>
          </a:p>
        </p:txBody>
      </p:sp>
      <p:sp>
        <p:nvSpPr>
          <p:cNvPr id="99" name="TextBox 98">
            <a:extLst>
              <a:ext uri="{FF2B5EF4-FFF2-40B4-BE49-F238E27FC236}">
                <a16:creationId xmlns:a16="http://schemas.microsoft.com/office/drawing/2014/main" id="{FFF9F01F-02F4-4431-95BC-E9DD1B6AD047}"/>
              </a:ext>
            </a:extLst>
          </p:cNvPr>
          <p:cNvSpPr txBox="1"/>
          <p:nvPr/>
        </p:nvSpPr>
        <p:spPr>
          <a:xfrm>
            <a:off x="3089578" y="4744189"/>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S1</a:t>
            </a:r>
          </a:p>
        </p:txBody>
      </p:sp>
      <p:sp>
        <p:nvSpPr>
          <p:cNvPr id="100" name="TextBox 99">
            <a:extLst>
              <a:ext uri="{FF2B5EF4-FFF2-40B4-BE49-F238E27FC236}">
                <a16:creationId xmlns:a16="http://schemas.microsoft.com/office/drawing/2014/main" id="{24A88F79-0AAF-446C-9652-EF949463A7A2}"/>
              </a:ext>
            </a:extLst>
          </p:cNvPr>
          <p:cNvSpPr txBox="1"/>
          <p:nvPr/>
        </p:nvSpPr>
        <p:spPr>
          <a:xfrm>
            <a:off x="4451571" y="4725669"/>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S2</a:t>
            </a:r>
          </a:p>
        </p:txBody>
      </p:sp>
      <p:sp>
        <p:nvSpPr>
          <p:cNvPr id="101" name="TextBox 100">
            <a:extLst>
              <a:ext uri="{FF2B5EF4-FFF2-40B4-BE49-F238E27FC236}">
                <a16:creationId xmlns:a16="http://schemas.microsoft.com/office/drawing/2014/main" id="{ED1C469E-9BD2-4535-B5EB-64D538DF684F}"/>
              </a:ext>
            </a:extLst>
          </p:cNvPr>
          <p:cNvSpPr txBox="1"/>
          <p:nvPr/>
        </p:nvSpPr>
        <p:spPr>
          <a:xfrm>
            <a:off x="3097815" y="3278187"/>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S3</a:t>
            </a:r>
          </a:p>
        </p:txBody>
      </p:sp>
      <p:sp>
        <p:nvSpPr>
          <p:cNvPr id="102" name="TextBox 101">
            <a:extLst>
              <a:ext uri="{FF2B5EF4-FFF2-40B4-BE49-F238E27FC236}">
                <a16:creationId xmlns:a16="http://schemas.microsoft.com/office/drawing/2014/main" id="{A4AFDFC5-8E73-4113-9984-B8B69BACBE1A}"/>
              </a:ext>
            </a:extLst>
          </p:cNvPr>
          <p:cNvSpPr txBox="1"/>
          <p:nvPr/>
        </p:nvSpPr>
        <p:spPr>
          <a:xfrm>
            <a:off x="4437827" y="3291358"/>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S4</a:t>
            </a:r>
          </a:p>
        </p:txBody>
      </p:sp>
      <p:sp>
        <p:nvSpPr>
          <p:cNvPr id="103" name="TextBox 102">
            <a:extLst>
              <a:ext uri="{FF2B5EF4-FFF2-40B4-BE49-F238E27FC236}">
                <a16:creationId xmlns:a16="http://schemas.microsoft.com/office/drawing/2014/main" id="{C0F4C1B1-A41E-4B39-B689-9AA4235C781D}"/>
              </a:ext>
            </a:extLst>
          </p:cNvPr>
          <p:cNvSpPr txBox="1"/>
          <p:nvPr/>
        </p:nvSpPr>
        <p:spPr>
          <a:xfrm>
            <a:off x="4451571" y="1875866"/>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S5</a:t>
            </a:r>
          </a:p>
        </p:txBody>
      </p:sp>
      <p:sp>
        <p:nvSpPr>
          <p:cNvPr id="104" name="TextBox 103">
            <a:extLst>
              <a:ext uri="{FF2B5EF4-FFF2-40B4-BE49-F238E27FC236}">
                <a16:creationId xmlns:a16="http://schemas.microsoft.com/office/drawing/2014/main" id="{5C2222E7-3DE6-4F14-A9B5-1F10BE441900}"/>
              </a:ext>
            </a:extLst>
          </p:cNvPr>
          <p:cNvSpPr txBox="1"/>
          <p:nvPr/>
        </p:nvSpPr>
        <p:spPr>
          <a:xfrm>
            <a:off x="5886954" y="1860053"/>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S10</a:t>
            </a:r>
          </a:p>
        </p:txBody>
      </p:sp>
      <p:sp>
        <p:nvSpPr>
          <p:cNvPr id="105" name="TextBox 104">
            <a:extLst>
              <a:ext uri="{FF2B5EF4-FFF2-40B4-BE49-F238E27FC236}">
                <a16:creationId xmlns:a16="http://schemas.microsoft.com/office/drawing/2014/main" id="{D71B3784-0712-4934-9A5D-3C80C7778351}"/>
              </a:ext>
            </a:extLst>
          </p:cNvPr>
          <p:cNvSpPr txBox="1"/>
          <p:nvPr/>
        </p:nvSpPr>
        <p:spPr>
          <a:xfrm>
            <a:off x="5985189" y="3272925"/>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S8</a:t>
            </a:r>
          </a:p>
        </p:txBody>
      </p:sp>
      <p:sp>
        <p:nvSpPr>
          <p:cNvPr id="106" name="TextBox 105">
            <a:extLst>
              <a:ext uri="{FF2B5EF4-FFF2-40B4-BE49-F238E27FC236}">
                <a16:creationId xmlns:a16="http://schemas.microsoft.com/office/drawing/2014/main" id="{98CD48FF-C772-4CDD-9289-BA3BA98974BB}"/>
              </a:ext>
            </a:extLst>
          </p:cNvPr>
          <p:cNvSpPr txBox="1"/>
          <p:nvPr/>
        </p:nvSpPr>
        <p:spPr>
          <a:xfrm>
            <a:off x="5985189" y="47396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S6</a:t>
            </a:r>
          </a:p>
        </p:txBody>
      </p:sp>
      <p:sp>
        <p:nvSpPr>
          <p:cNvPr id="107" name="TextBox 106">
            <a:extLst>
              <a:ext uri="{FF2B5EF4-FFF2-40B4-BE49-F238E27FC236}">
                <a16:creationId xmlns:a16="http://schemas.microsoft.com/office/drawing/2014/main" id="{2595E5E3-4E87-447A-970F-778A04C4DDEB}"/>
              </a:ext>
            </a:extLst>
          </p:cNvPr>
          <p:cNvSpPr txBox="1"/>
          <p:nvPr/>
        </p:nvSpPr>
        <p:spPr>
          <a:xfrm>
            <a:off x="7310640" y="3245215"/>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S9</a:t>
            </a:r>
          </a:p>
        </p:txBody>
      </p:sp>
      <p:sp>
        <p:nvSpPr>
          <p:cNvPr id="108" name="TextBox 107">
            <a:extLst>
              <a:ext uri="{FF2B5EF4-FFF2-40B4-BE49-F238E27FC236}">
                <a16:creationId xmlns:a16="http://schemas.microsoft.com/office/drawing/2014/main" id="{32E9246D-F3EA-43CA-BB4D-30DCAA65C178}"/>
              </a:ext>
            </a:extLst>
          </p:cNvPr>
          <p:cNvSpPr txBox="1"/>
          <p:nvPr/>
        </p:nvSpPr>
        <p:spPr>
          <a:xfrm>
            <a:off x="7300553" y="4692697"/>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S7</a:t>
            </a:r>
          </a:p>
        </p:txBody>
      </p:sp>
      <p:sp>
        <p:nvSpPr>
          <p:cNvPr id="87" name="Rectangle: Single Corner Snipped 86">
            <a:extLst>
              <a:ext uri="{FF2B5EF4-FFF2-40B4-BE49-F238E27FC236}">
                <a16:creationId xmlns:a16="http://schemas.microsoft.com/office/drawing/2014/main" id="{314A0329-117D-42E0-8EBB-803E41F7B163}"/>
              </a:ext>
            </a:extLst>
          </p:cNvPr>
          <p:cNvSpPr/>
          <p:nvPr/>
        </p:nvSpPr>
        <p:spPr>
          <a:xfrm>
            <a:off x="3441003" y="5615364"/>
            <a:ext cx="275674" cy="148073"/>
          </a:xfrm>
          <a:prstGeom prst="snip1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B5C84A31-DE3D-4A0C-BD72-67461DF0488C}"/>
              </a:ext>
            </a:extLst>
          </p:cNvPr>
          <p:cNvSpPr/>
          <p:nvPr/>
        </p:nvSpPr>
        <p:spPr>
          <a:xfrm>
            <a:off x="3862166" y="4832189"/>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Rectangle 110">
            <a:extLst>
              <a:ext uri="{FF2B5EF4-FFF2-40B4-BE49-F238E27FC236}">
                <a16:creationId xmlns:a16="http://schemas.microsoft.com/office/drawing/2014/main" id="{3C521A05-BD37-4966-B4CB-7FFE92FE1A20}"/>
              </a:ext>
            </a:extLst>
          </p:cNvPr>
          <p:cNvSpPr/>
          <p:nvPr/>
        </p:nvSpPr>
        <p:spPr>
          <a:xfrm>
            <a:off x="5178059" y="3359216"/>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Rectangle 111">
            <a:extLst>
              <a:ext uri="{FF2B5EF4-FFF2-40B4-BE49-F238E27FC236}">
                <a16:creationId xmlns:a16="http://schemas.microsoft.com/office/drawing/2014/main" id="{8287F373-DDEF-4218-99FD-5633AE9A17B6}"/>
              </a:ext>
            </a:extLst>
          </p:cNvPr>
          <p:cNvSpPr/>
          <p:nvPr/>
        </p:nvSpPr>
        <p:spPr>
          <a:xfrm>
            <a:off x="6717797" y="1919171"/>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A4366F35-89C1-41D1-8203-A3F2CA602DF5}"/>
              </a:ext>
            </a:extLst>
          </p:cNvPr>
          <p:cNvSpPr/>
          <p:nvPr/>
        </p:nvSpPr>
        <p:spPr>
          <a:xfrm>
            <a:off x="6724469" y="3326659"/>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Rectangle 113">
            <a:extLst>
              <a:ext uri="{FF2B5EF4-FFF2-40B4-BE49-F238E27FC236}">
                <a16:creationId xmlns:a16="http://schemas.microsoft.com/office/drawing/2014/main" id="{8DDB6ABF-CC61-4B67-B1A6-BA6AFECCC4FC}"/>
              </a:ext>
            </a:extLst>
          </p:cNvPr>
          <p:cNvSpPr/>
          <p:nvPr/>
        </p:nvSpPr>
        <p:spPr>
          <a:xfrm>
            <a:off x="7997274" y="4781652"/>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Single Corner Snipped 114">
            <a:extLst>
              <a:ext uri="{FF2B5EF4-FFF2-40B4-BE49-F238E27FC236}">
                <a16:creationId xmlns:a16="http://schemas.microsoft.com/office/drawing/2014/main" id="{38C8B6B6-0E33-4BC0-87B5-5EC8EB733D91}"/>
              </a:ext>
            </a:extLst>
          </p:cNvPr>
          <p:cNvSpPr/>
          <p:nvPr/>
        </p:nvSpPr>
        <p:spPr>
          <a:xfrm>
            <a:off x="4100054" y="5618587"/>
            <a:ext cx="275674" cy="148073"/>
          </a:xfrm>
          <a:prstGeom prst="snip1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Rectangle 115">
            <a:extLst>
              <a:ext uri="{FF2B5EF4-FFF2-40B4-BE49-F238E27FC236}">
                <a16:creationId xmlns:a16="http://schemas.microsoft.com/office/drawing/2014/main" id="{1F71A754-55C2-45AB-958D-6644ED5503DC}"/>
              </a:ext>
            </a:extLst>
          </p:cNvPr>
          <p:cNvSpPr/>
          <p:nvPr/>
        </p:nvSpPr>
        <p:spPr>
          <a:xfrm>
            <a:off x="3942208" y="4833292"/>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B0FE3AFC-B2A7-464D-A5C4-F2F9FBD46BF1}"/>
              </a:ext>
            </a:extLst>
          </p:cNvPr>
          <p:cNvSpPr/>
          <p:nvPr/>
        </p:nvSpPr>
        <p:spPr>
          <a:xfrm>
            <a:off x="3857786" y="3367407"/>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Rectangle 117">
            <a:extLst>
              <a:ext uri="{FF2B5EF4-FFF2-40B4-BE49-F238E27FC236}">
                <a16:creationId xmlns:a16="http://schemas.microsoft.com/office/drawing/2014/main" id="{0C7BA2C5-F383-4D19-BBEC-D3E97F7C399F}"/>
              </a:ext>
            </a:extLst>
          </p:cNvPr>
          <p:cNvSpPr/>
          <p:nvPr/>
        </p:nvSpPr>
        <p:spPr>
          <a:xfrm>
            <a:off x="5154835" y="1947570"/>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Rectangle 118">
            <a:extLst>
              <a:ext uri="{FF2B5EF4-FFF2-40B4-BE49-F238E27FC236}">
                <a16:creationId xmlns:a16="http://schemas.microsoft.com/office/drawing/2014/main" id="{53CFE05A-88B1-4E61-9351-0DFA6D53280A}"/>
              </a:ext>
            </a:extLst>
          </p:cNvPr>
          <p:cNvSpPr/>
          <p:nvPr/>
        </p:nvSpPr>
        <p:spPr>
          <a:xfrm>
            <a:off x="8004898" y="3318158"/>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Rectangle 119">
            <a:extLst>
              <a:ext uri="{FF2B5EF4-FFF2-40B4-BE49-F238E27FC236}">
                <a16:creationId xmlns:a16="http://schemas.microsoft.com/office/drawing/2014/main" id="{3314E9D8-BFA3-4FB8-A865-14BCC7F554E8}"/>
              </a:ext>
            </a:extLst>
          </p:cNvPr>
          <p:cNvSpPr/>
          <p:nvPr/>
        </p:nvSpPr>
        <p:spPr>
          <a:xfrm>
            <a:off x="8079699" y="4784941"/>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Graphic 8" descr="High voltage">
            <a:extLst>
              <a:ext uri="{FF2B5EF4-FFF2-40B4-BE49-F238E27FC236}">
                <a16:creationId xmlns:a16="http://schemas.microsoft.com/office/drawing/2014/main" id="{09F7103B-30D9-462C-9E5A-B2585ABE90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37216" y="4239178"/>
            <a:ext cx="539025" cy="539025"/>
          </a:xfrm>
          <a:prstGeom prst="rect">
            <a:avLst/>
          </a:prstGeom>
        </p:spPr>
      </p:pic>
      <p:sp>
        <p:nvSpPr>
          <p:cNvPr id="129" name="Right Brace 128">
            <a:extLst>
              <a:ext uri="{FF2B5EF4-FFF2-40B4-BE49-F238E27FC236}">
                <a16:creationId xmlns:a16="http://schemas.microsoft.com/office/drawing/2014/main" id="{B7AA8385-EEC0-4F64-82D6-4B02B843328D}"/>
              </a:ext>
            </a:extLst>
          </p:cNvPr>
          <p:cNvSpPr/>
          <p:nvPr/>
        </p:nvSpPr>
        <p:spPr>
          <a:xfrm>
            <a:off x="8525629" y="1860053"/>
            <a:ext cx="664420" cy="3182378"/>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TextBox 136">
            <a:extLst>
              <a:ext uri="{FF2B5EF4-FFF2-40B4-BE49-F238E27FC236}">
                <a16:creationId xmlns:a16="http://schemas.microsoft.com/office/drawing/2014/main" id="{DC28DF69-4FA1-47D1-B1F8-93E4C1ADF37E}"/>
              </a:ext>
            </a:extLst>
          </p:cNvPr>
          <p:cNvSpPr txBox="1"/>
          <p:nvPr/>
        </p:nvSpPr>
        <p:spPr>
          <a:xfrm>
            <a:off x="8848370" y="2652937"/>
            <a:ext cx="334615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prstClr val="black"/>
                </a:solidFill>
                <a:effectLst/>
                <a:uLnTx/>
                <a:uFillTx/>
                <a:latin typeface="Calibri" panose="020F0502020204030204"/>
                <a:ea typeface="+mn-ea"/>
                <a:cs typeface="+mn-cs"/>
              </a:rPr>
              <a:t>Programmable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prstClr val="black"/>
                </a:solidFill>
                <a:effectLst/>
                <a:uLnTx/>
                <a:uFillTx/>
                <a:latin typeface="Calibri" panose="020F0502020204030204"/>
                <a:ea typeface="+mn-ea"/>
                <a:cs typeface="+mn-cs"/>
              </a:rPr>
              <a:t>Fault Triggers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prstClr val="black"/>
                </a:solidFill>
                <a:effectLst/>
                <a:uLnTx/>
                <a:uFillTx/>
                <a:latin typeface="Calibri" panose="020F0502020204030204"/>
                <a:ea typeface="+mn-ea"/>
                <a:cs typeface="+mn-cs"/>
              </a:rPr>
              <a:t>e.g.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2000" b="1" i="0" u="none" strike="noStrike" kern="1200" cap="none" spc="0" normalizeH="0" baseline="0" noProof="0" dirty="0">
                <a:ln>
                  <a:noFill/>
                </a:ln>
                <a:solidFill>
                  <a:srgbClr val="FF0000"/>
                </a:solidFill>
                <a:effectLst/>
                <a:uLnTx/>
                <a:uFillTx/>
                <a:latin typeface="Calibri" panose="020F0502020204030204"/>
                <a:ea typeface="+mn-ea"/>
                <a:cs typeface="+mn-cs"/>
              </a:rPr>
              <a:t>Queueing delay &gt; Threshold</a:t>
            </a:r>
          </a:p>
        </p:txBody>
      </p:sp>
      <p:sp>
        <p:nvSpPr>
          <p:cNvPr id="139" name="Rectangle: Single Corner Snipped 138">
            <a:extLst>
              <a:ext uri="{FF2B5EF4-FFF2-40B4-BE49-F238E27FC236}">
                <a16:creationId xmlns:a16="http://schemas.microsoft.com/office/drawing/2014/main" id="{85A9D728-52D4-4A7D-BA4B-360A735C0795}"/>
              </a:ext>
            </a:extLst>
          </p:cNvPr>
          <p:cNvSpPr/>
          <p:nvPr/>
        </p:nvSpPr>
        <p:spPr>
          <a:xfrm>
            <a:off x="4755975" y="5647778"/>
            <a:ext cx="275674" cy="148073"/>
          </a:xfrm>
          <a:prstGeom prst="snip1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Rectangle: Single Corner Snipped 141">
            <a:extLst>
              <a:ext uri="{FF2B5EF4-FFF2-40B4-BE49-F238E27FC236}">
                <a16:creationId xmlns:a16="http://schemas.microsoft.com/office/drawing/2014/main" id="{58B6CF59-04DF-4497-8F5A-569D43E5883C}"/>
              </a:ext>
            </a:extLst>
          </p:cNvPr>
          <p:cNvSpPr/>
          <p:nvPr/>
        </p:nvSpPr>
        <p:spPr>
          <a:xfrm>
            <a:off x="5361708" y="5648037"/>
            <a:ext cx="275674" cy="148073"/>
          </a:xfrm>
          <a:prstGeom prst="snip1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Rectangle: Single Corner Snipped 142">
            <a:extLst>
              <a:ext uri="{FF2B5EF4-FFF2-40B4-BE49-F238E27FC236}">
                <a16:creationId xmlns:a16="http://schemas.microsoft.com/office/drawing/2014/main" id="{E83AD358-45C1-48EA-BCF8-2E5C8864342A}"/>
              </a:ext>
            </a:extLst>
          </p:cNvPr>
          <p:cNvSpPr/>
          <p:nvPr/>
        </p:nvSpPr>
        <p:spPr>
          <a:xfrm>
            <a:off x="6329141" y="5649876"/>
            <a:ext cx="275674" cy="148073"/>
          </a:xfrm>
          <a:prstGeom prst="snip1Rect">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4" name="Rectangle: Single Corner Snipped 143">
            <a:extLst>
              <a:ext uri="{FF2B5EF4-FFF2-40B4-BE49-F238E27FC236}">
                <a16:creationId xmlns:a16="http://schemas.microsoft.com/office/drawing/2014/main" id="{5C2AEEEF-7C5E-4D45-830A-C05E0711A72F}"/>
              </a:ext>
            </a:extLst>
          </p:cNvPr>
          <p:cNvSpPr/>
          <p:nvPr/>
        </p:nvSpPr>
        <p:spPr>
          <a:xfrm>
            <a:off x="6948151" y="5661795"/>
            <a:ext cx="275674" cy="148073"/>
          </a:xfrm>
          <a:prstGeom prst="snip1Rect">
            <a:avLst/>
          </a:prstGeom>
          <a:solidFill>
            <a:srgbClr val="7030A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5" name="Rectangle 144">
            <a:extLst>
              <a:ext uri="{FF2B5EF4-FFF2-40B4-BE49-F238E27FC236}">
                <a16:creationId xmlns:a16="http://schemas.microsoft.com/office/drawing/2014/main" id="{EC2B502D-267F-4D01-82C7-23E888EE0EFF}"/>
              </a:ext>
            </a:extLst>
          </p:cNvPr>
          <p:cNvSpPr/>
          <p:nvPr/>
        </p:nvSpPr>
        <p:spPr>
          <a:xfrm>
            <a:off x="5166412" y="4827306"/>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6" name="Rectangle 145">
            <a:extLst>
              <a:ext uri="{FF2B5EF4-FFF2-40B4-BE49-F238E27FC236}">
                <a16:creationId xmlns:a16="http://schemas.microsoft.com/office/drawing/2014/main" id="{8670CD86-69D9-41BB-AAC1-631CAC8BF025}"/>
              </a:ext>
            </a:extLst>
          </p:cNvPr>
          <p:cNvSpPr/>
          <p:nvPr/>
        </p:nvSpPr>
        <p:spPr>
          <a:xfrm>
            <a:off x="5256574" y="3359270"/>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 name="Rectangle 146">
            <a:extLst>
              <a:ext uri="{FF2B5EF4-FFF2-40B4-BE49-F238E27FC236}">
                <a16:creationId xmlns:a16="http://schemas.microsoft.com/office/drawing/2014/main" id="{F3499FA7-7F13-44D9-86CB-B6E1CBEC780F}"/>
              </a:ext>
            </a:extLst>
          </p:cNvPr>
          <p:cNvSpPr/>
          <p:nvPr/>
        </p:nvSpPr>
        <p:spPr>
          <a:xfrm>
            <a:off x="6796456" y="1921162"/>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Rectangle 147">
            <a:extLst>
              <a:ext uri="{FF2B5EF4-FFF2-40B4-BE49-F238E27FC236}">
                <a16:creationId xmlns:a16="http://schemas.microsoft.com/office/drawing/2014/main" id="{FB8A5C35-60C3-41E3-A9FB-CE53C647FB65}"/>
              </a:ext>
            </a:extLst>
          </p:cNvPr>
          <p:cNvSpPr/>
          <p:nvPr/>
        </p:nvSpPr>
        <p:spPr>
          <a:xfrm>
            <a:off x="8085071" y="3319559"/>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 name="Rectangle 148">
            <a:extLst>
              <a:ext uri="{FF2B5EF4-FFF2-40B4-BE49-F238E27FC236}">
                <a16:creationId xmlns:a16="http://schemas.microsoft.com/office/drawing/2014/main" id="{02EC493E-3B95-4EAC-BA89-AFEC92416EB7}"/>
              </a:ext>
            </a:extLst>
          </p:cNvPr>
          <p:cNvSpPr/>
          <p:nvPr/>
        </p:nvSpPr>
        <p:spPr>
          <a:xfrm>
            <a:off x="8165984" y="4781217"/>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0" name="Rectangle 149">
            <a:extLst>
              <a:ext uri="{FF2B5EF4-FFF2-40B4-BE49-F238E27FC236}">
                <a16:creationId xmlns:a16="http://schemas.microsoft.com/office/drawing/2014/main" id="{F6BCEA77-6C76-4365-9764-DB7F7738D4C9}"/>
              </a:ext>
            </a:extLst>
          </p:cNvPr>
          <p:cNvSpPr/>
          <p:nvPr/>
        </p:nvSpPr>
        <p:spPr>
          <a:xfrm>
            <a:off x="5245092" y="4834884"/>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 name="Rectangle 150">
            <a:extLst>
              <a:ext uri="{FF2B5EF4-FFF2-40B4-BE49-F238E27FC236}">
                <a16:creationId xmlns:a16="http://schemas.microsoft.com/office/drawing/2014/main" id="{5670B4F3-C421-4C24-B291-010AFD332A44}"/>
              </a:ext>
            </a:extLst>
          </p:cNvPr>
          <p:cNvSpPr/>
          <p:nvPr/>
        </p:nvSpPr>
        <p:spPr>
          <a:xfrm>
            <a:off x="3930999" y="3369233"/>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Rectangle 151">
            <a:extLst>
              <a:ext uri="{FF2B5EF4-FFF2-40B4-BE49-F238E27FC236}">
                <a16:creationId xmlns:a16="http://schemas.microsoft.com/office/drawing/2014/main" id="{4FC27B28-F2D0-44A0-8CEF-E783C2EC08BC}"/>
              </a:ext>
            </a:extLst>
          </p:cNvPr>
          <p:cNvSpPr/>
          <p:nvPr/>
        </p:nvSpPr>
        <p:spPr>
          <a:xfrm>
            <a:off x="5221777" y="1949523"/>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 name="Rectangle 152">
            <a:extLst>
              <a:ext uri="{FF2B5EF4-FFF2-40B4-BE49-F238E27FC236}">
                <a16:creationId xmlns:a16="http://schemas.microsoft.com/office/drawing/2014/main" id="{F81EB91C-3DE2-43A0-8CB6-ED8441F1879E}"/>
              </a:ext>
            </a:extLst>
          </p:cNvPr>
          <p:cNvSpPr/>
          <p:nvPr/>
        </p:nvSpPr>
        <p:spPr>
          <a:xfrm>
            <a:off x="6811623" y="3326729"/>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 name="Rectangle 153">
            <a:extLst>
              <a:ext uri="{FF2B5EF4-FFF2-40B4-BE49-F238E27FC236}">
                <a16:creationId xmlns:a16="http://schemas.microsoft.com/office/drawing/2014/main" id="{2308E5BB-84CC-4C73-B75F-30BF648CAE7B}"/>
              </a:ext>
            </a:extLst>
          </p:cNvPr>
          <p:cNvSpPr/>
          <p:nvPr/>
        </p:nvSpPr>
        <p:spPr>
          <a:xfrm>
            <a:off x="8252582" y="4787255"/>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5" name="Rectangle 154">
            <a:extLst>
              <a:ext uri="{FF2B5EF4-FFF2-40B4-BE49-F238E27FC236}">
                <a16:creationId xmlns:a16="http://schemas.microsoft.com/office/drawing/2014/main" id="{E4AB13A1-0027-416F-8311-7D99665D0413}"/>
              </a:ext>
            </a:extLst>
          </p:cNvPr>
          <p:cNvSpPr/>
          <p:nvPr/>
        </p:nvSpPr>
        <p:spPr>
          <a:xfrm>
            <a:off x="6690224" y="4787255"/>
            <a:ext cx="68490" cy="219600"/>
          </a:xfrm>
          <a:prstGeom prst="rect">
            <a:avLst/>
          </a:prstGeom>
          <a:solidFill>
            <a:srgbClr val="FF0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 name="Rectangle 155">
            <a:extLst>
              <a:ext uri="{FF2B5EF4-FFF2-40B4-BE49-F238E27FC236}">
                <a16:creationId xmlns:a16="http://schemas.microsoft.com/office/drawing/2014/main" id="{CEA76D76-1B1B-4733-A657-0FBEFD1D193E}"/>
              </a:ext>
            </a:extLst>
          </p:cNvPr>
          <p:cNvSpPr/>
          <p:nvPr/>
        </p:nvSpPr>
        <p:spPr>
          <a:xfrm>
            <a:off x="6885058" y="3331366"/>
            <a:ext cx="68490" cy="219600"/>
          </a:xfrm>
          <a:prstGeom prst="rect">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 name="Rectangle 156">
            <a:extLst>
              <a:ext uri="{FF2B5EF4-FFF2-40B4-BE49-F238E27FC236}">
                <a16:creationId xmlns:a16="http://schemas.microsoft.com/office/drawing/2014/main" id="{301D208D-4D84-4C3E-AB3E-F8DDF1F7E771}"/>
              </a:ext>
            </a:extLst>
          </p:cNvPr>
          <p:cNvSpPr/>
          <p:nvPr/>
        </p:nvSpPr>
        <p:spPr>
          <a:xfrm>
            <a:off x="8324418" y="4787839"/>
            <a:ext cx="68490" cy="219600"/>
          </a:xfrm>
          <a:prstGeom prst="rect">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 name="Rectangle 157">
            <a:extLst>
              <a:ext uri="{FF2B5EF4-FFF2-40B4-BE49-F238E27FC236}">
                <a16:creationId xmlns:a16="http://schemas.microsoft.com/office/drawing/2014/main" id="{646F3A73-D2A1-4CF7-BFBB-FA34B1E024A0}"/>
              </a:ext>
            </a:extLst>
          </p:cNvPr>
          <p:cNvSpPr/>
          <p:nvPr/>
        </p:nvSpPr>
        <p:spPr>
          <a:xfrm>
            <a:off x="6770707" y="4787839"/>
            <a:ext cx="68490" cy="219600"/>
          </a:xfrm>
          <a:prstGeom prst="rect">
            <a:avLst/>
          </a:prstGeom>
          <a:solidFill>
            <a:srgbClr val="7030A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9" name="Rectangle 158">
            <a:extLst>
              <a:ext uri="{FF2B5EF4-FFF2-40B4-BE49-F238E27FC236}">
                <a16:creationId xmlns:a16="http://schemas.microsoft.com/office/drawing/2014/main" id="{1117508E-3FF6-4276-817D-4B83C31A0074}"/>
              </a:ext>
            </a:extLst>
          </p:cNvPr>
          <p:cNvSpPr/>
          <p:nvPr/>
        </p:nvSpPr>
        <p:spPr>
          <a:xfrm>
            <a:off x="8159874" y="3321204"/>
            <a:ext cx="68490" cy="219600"/>
          </a:xfrm>
          <a:prstGeom prst="rect">
            <a:avLst/>
          </a:prstGeom>
          <a:solidFill>
            <a:srgbClr val="7030A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 name="Rectangle 159">
            <a:extLst>
              <a:ext uri="{FF2B5EF4-FFF2-40B4-BE49-F238E27FC236}">
                <a16:creationId xmlns:a16="http://schemas.microsoft.com/office/drawing/2014/main" id="{80D2A957-3193-438A-863A-5263F873617C}"/>
              </a:ext>
            </a:extLst>
          </p:cNvPr>
          <p:cNvSpPr/>
          <p:nvPr/>
        </p:nvSpPr>
        <p:spPr>
          <a:xfrm>
            <a:off x="8404996" y="4788304"/>
            <a:ext cx="68490" cy="219600"/>
          </a:xfrm>
          <a:prstGeom prst="rect">
            <a:avLst/>
          </a:prstGeom>
          <a:solidFill>
            <a:srgbClr val="7030A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 name="TextBox 160">
            <a:extLst>
              <a:ext uri="{FF2B5EF4-FFF2-40B4-BE49-F238E27FC236}">
                <a16:creationId xmlns:a16="http://schemas.microsoft.com/office/drawing/2014/main" id="{CD18EA0D-3B01-4B1F-9BE8-7183BEFFDBD0}"/>
              </a:ext>
            </a:extLst>
          </p:cNvPr>
          <p:cNvSpPr txBox="1"/>
          <p:nvPr/>
        </p:nvSpPr>
        <p:spPr>
          <a:xfrm>
            <a:off x="8168085" y="4186238"/>
            <a:ext cx="276185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High Queueing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due to Burst</a:t>
            </a:r>
          </a:p>
        </p:txBody>
      </p:sp>
      <p:sp>
        <p:nvSpPr>
          <p:cNvPr id="162" name="Content Placeholder 2">
            <a:extLst>
              <a:ext uri="{FF2B5EF4-FFF2-40B4-BE49-F238E27FC236}">
                <a16:creationId xmlns:a16="http://schemas.microsoft.com/office/drawing/2014/main" id="{C5FFD09A-CCE8-4775-ADAF-D9E2E350E766}"/>
              </a:ext>
            </a:extLst>
          </p:cNvPr>
          <p:cNvSpPr txBox="1">
            <a:spLocks/>
          </p:cNvSpPr>
          <p:nvPr/>
        </p:nvSpPr>
        <p:spPr>
          <a:xfrm>
            <a:off x="217548" y="6476357"/>
            <a:ext cx="7207167" cy="8591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SG" sz="2800" b="1" i="0" u="none" strike="noStrike" kern="1200" cap="none" spc="0" normalizeH="0" baseline="0" noProof="0" dirty="0">
                <a:ln>
                  <a:noFill/>
                </a:ln>
                <a:solidFill>
                  <a:prstClr val="black"/>
                </a:solidFill>
                <a:effectLst/>
                <a:uLnTx/>
                <a:uFillTx/>
                <a:latin typeface="Calibri" panose="020F0502020204030204"/>
                <a:ea typeface="+mn-ea"/>
                <a:cs typeface="+mn-cs"/>
              </a:rPr>
              <a:t>Synchronized Fan-In Traffic</a:t>
            </a:r>
          </a:p>
        </p:txBody>
      </p:sp>
      <p:sp>
        <p:nvSpPr>
          <p:cNvPr id="163" name="Left Brace 162">
            <a:extLst>
              <a:ext uri="{FF2B5EF4-FFF2-40B4-BE49-F238E27FC236}">
                <a16:creationId xmlns:a16="http://schemas.microsoft.com/office/drawing/2014/main" id="{2A7E4B4B-1AD8-4029-A3C5-AC8A57EE845B}"/>
              </a:ext>
            </a:extLst>
          </p:cNvPr>
          <p:cNvSpPr/>
          <p:nvPr/>
        </p:nvSpPr>
        <p:spPr>
          <a:xfrm rot="16200000">
            <a:off x="5180460" y="4586906"/>
            <a:ext cx="364010" cy="3896355"/>
          </a:xfrm>
          <a:prstGeom prst="leftBrace">
            <a:avLst>
              <a:gd name="adj1" fmla="val 8333"/>
              <a:gd name="adj2" fmla="val 49711"/>
            </a:avLst>
          </a:prstGeom>
        </p:spPr>
        <p:style>
          <a:lnRef idx="3">
            <a:schemeClr val="dk1"/>
          </a:lnRef>
          <a:fillRef idx="0">
            <a:schemeClr val="dk1"/>
          </a:fillRef>
          <a:effectRef idx="2">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695577480"/>
      </p:ext>
    </p:extLst>
  </p:cSld>
  <p:clrMapOvr>
    <a:masterClrMapping/>
  </p:clrMapOvr>
  <mc:AlternateContent xmlns:mc="http://schemas.openxmlformats.org/markup-compatibility/2006" xmlns:p14="http://schemas.microsoft.com/office/powerpoint/2010/main">
    <mc:Choice Requires="p14">
      <p:transition spd="slow" p14:dur="2000" advTm="26428"/>
    </mc:Choice>
    <mc:Fallback xmlns="">
      <p:transition spd="slow" advTm="264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29"/>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3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grpId="0" nodeType="clickEffect">
                                  <p:stCondLst>
                                    <p:cond delay="0"/>
                                  </p:stCondLst>
                                  <p:childTnLst>
                                    <p:animMotion origin="layout" path="M 4.16667E-7 -0.00093 L 0.03125 -0.10648 L 0.14128 -0.31759 L 0.26484 -0.52083 C 0.26497 -0.45949 0.26523 -0.39815 0.26536 -0.33681 L 0.37109 -0.12292 L 0.40195 -0.00394 " pathEditMode="relative" ptsTypes="AAAAAAA">
                                      <p:cBhvr>
                                        <p:cTn id="24" dur="1000" fill="hold"/>
                                        <p:tgtEl>
                                          <p:spTgt spid="87"/>
                                        </p:tgtEl>
                                        <p:attrNameLst>
                                          <p:attrName>ppt_x</p:attrName>
                                          <p:attrName>ppt_y</p:attrName>
                                        </p:attrNameLst>
                                      </p:cBhvr>
                                    </p:animMotion>
                                  </p:childTnLst>
                                </p:cTn>
                              </p:par>
                              <p:par>
                                <p:cTn id="25" presetID="0" presetClass="path" presetSubtype="0" accel="50000" decel="50000" fill="hold" grpId="0" nodeType="withEffect">
                                  <p:stCondLst>
                                    <p:cond delay="0"/>
                                  </p:stCondLst>
                                  <p:childTnLst>
                                    <p:animMotion origin="layout" path="M -0.00052 -0.00393 L -0.02474 -0.09143 L -0.02631 -0.30625 L 0.08528 -0.51713 L 0.31354 -0.35324 L 0.31458 -0.14421 L 0.34648 -0.00694 " pathEditMode="relative" rAng="0" ptsTypes="AAAAAAA">
                                      <p:cBhvr>
                                        <p:cTn id="26" dur="1000" fill="hold"/>
                                        <p:tgtEl>
                                          <p:spTgt spid="115"/>
                                        </p:tgtEl>
                                        <p:attrNameLst>
                                          <p:attrName>ppt_x</p:attrName>
                                          <p:attrName>ppt_y</p:attrName>
                                        </p:attrNameLst>
                                      </p:cBhvr>
                                      <p:rCtr x="16055" y="-25671"/>
                                    </p:animMotion>
                                  </p:childTnLst>
                                </p:cTn>
                              </p:par>
                              <p:par>
                                <p:cTn id="27" presetID="0" presetClass="path" presetSubtype="0" accel="50000" decel="50000" fill="hold" grpId="0" nodeType="withEffect">
                                  <p:stCondLst>
                                    <p:cond delay="0"/>
                                  </p:stCondLst>
                                  <p:childTnLst>
                                    <p:animMotion origin="layout" path="M -0.00052 0.00023 L 0.02969 -0.10162 L 0.03021 -0.31157 L 0.1586 -0.52153 L 0.26107 -0.35579 L 0.26328 -0.14282 L 0.29141 -0.00949 " pathEditMode="relative" ptsTypes="AAAAAAA">
                                      <p:cBhvr>
                                        <p:cTn id="28" dur="1000" fill="hold"/>
                                        <p:tgtEl>
                                          <p:spTgt spid="139"/>
                                        </p:tgtEl>
                                        <p:attrNameLst>
                                          <p:attrName>ppt_x</p:attrName>
                                          <p:attrName>ppt_y</p:attrName>
                                        </p:attrNameLst>
                                      </p:cBhvr>
                                    </p:animMotion>
                                  </p:childTnLst>
                                </p:cTn>
                              </p:par>
                              <p:par>
                                <p:cTn id="29" presetID="0" presetClass="path" presetSubtype="0" accel="50000" decel="50000" fill="hold" grpId="0" nodeType="withEffect">
                                  <p:stCondLst>
                                    <p:cond delay="0"/>
                                  </p:stCondLst>
                                  <p:childTnLst>
                                    <p:animMotion origin="layout" path="M 0.00104 0.00116 L -0.02161 -0.09977 L -0.12838 -0.31343 L 0.10729 -0.52153 L 0.10573 -0.35579 L 0.21302 -0.13796 L 0.24336 -0.01042 " pathEditMode="relative" ptsTypes="AAAAAAA">
                                      <p:cBhvr>
                                        <p:cTn id="30" dur="1000" fill="hold"/>
                                        <p:tgtEl>
                                          <p:spTgt spid="142"/>
                                        </p:tgtEl>
                                        <p:attrNameLst>
                                          <p:attrName>ppt_x</p:attrName>
                                          <p:attrName>ppt_y</p:attrName>
                                        </p:attrNameLst>
                                      </p:cBhvr>
                                    </p:animMotion>
                                  </p:childTnLst>
                                </p:cTn>
                              </p:par>
                              <p:par>
                                <p:cTn id="31" presetID="0" presetClass="path" presetSubtype="0" accel="50000" decel="50000" fill="hold" grpId="0" nodeType="withEffect">
                                  <p:stCondLst>
                                    <p:cond delay="200"/>
                                  </p:stCondLst>
                                  <p:childTnLst>
                                    <p:animMotion origin="layout" path="M -0.00065 -0.00278 L 0.0306 -0.1037 L 0.02891 -0.31366 L 0.13581 -0.14305 L 0.16289 -0.00764 " pathEditMode="relative" ptsTypes="AAAAA">
                                      <p:cBhvr>
                                        <p:cTn id="32" dur="600" fill="hold"/>
                                        <p:tgtEl>
                                          <p:spTgt spid="143"/>
                                        </p:tgtEl>
                                        <p:attrNameLst>
                                          <p:attrName>ppt_x</p:attrName>
                                          <p:attrName>ppt_y</p:attrName>
                                        </p:attrNameLst>
                                      </p:cBhvr>
                                    </p:animMotion>
                                  </p:childTnLst>
                                </p:cTn>
                              </p:par>
                              <p:par>
                                <p:cTn id="33" presetID="0" presetClass="path" presetSubtype="0" accel="50000" decel="50000" fill="hold" grpId="0" nodeType="withEffect">
                                  <p:stCondLst>
                                    <p:cond delay="200"/>
                                  </p:stCondLst>
                                  <p:childTnLst>
                                    <p:animMotion origin="layout" path="M -0.00013 -2.59259E-6 L -0.02057 -0.10278 L 0.0819 -0.31551 C 0.08203 -0.25648 0.08229 -0.19745 0.08242 -0.13819 L 0.11432 -0.00787 " pathEditMode="relative" ptsTypes="AAAAA">
                                      <p:cBhvr>
                                        <p:cTn id="34" dur="600" fill="hold"/>
                                        <p:tgtEl>
                                          <p:spTgt spid="144"/>
                                        </p:tgtEl>
                                        <p:attrNameLst>
                                          <p:attrName>ppt_x</p:attrName>
                                          <p:attrName>ppt_y</p:attrName>
                                        </p:attrNameLst>
                                      </p:cBhvr>
                                    </p:animMotion>
                                  </p:childTnLst>
                                </p:cTn>
                              </p:par>
                              <p:par>
                                <p:cTn id="35" presetID="1" presetClass="entr" presetSubtype="0" fill="hold" grpId="0" nodeType="withEffect">
                                  <p:stCondLst>
                                    <p:cond delay="200"/>
                                  </p:stCondLst>
                                  <p:childTnLst>
                                    <p:set>
                                      <p:cBhvr>
                                        <p:cTn id="36" dur="1" fill="hold">
                                          <p:stCondLst>
                                            <p:cond delay="0"/>
                                          </p:stCondLst>
                                        </p:cTn>
                                        <p:tgtEl>
                                          <p:spTgt spid="91"/>
                                        </p:tgtEl>
                                        <p:attrNameLst>
                                          <p:attrName>style.visibility</p:attrName>
                                        </p:attrNameLst>
                                      </p:cBhvr>
                                      <p:to>
                                        <p:strVal val="visible"/>
                                      </p:to>
                                    </p:set>
                                  </p:childTnLst>
                                </p:cTn>
                              </p:par>
                              <p:par>
                                <p:cTn id="37" presetID="1" presetClass="entr" presetSubtype="0" fill="hold" grpId="0" nodeType="withEffect">
                                  <p:stCondLst>
                                    <p:cond delay="400"/>
                                  </p:stCondLst>
                                  <p:childTnLst>
                                    <p:set>
                                      <p:cBhvr>
                                        <p:cTn id="38" dur="1" fill="hold">
                                          <p:stCondLst>
                                            <p:cond delay="0"/>
                                          </p:stCondLst>
                                        </p:cTn>
                                        <p:tgtEl>
                                          <p:spTgt spid="111"/>
                                        </p:tgtEl>
                                        <p:attrNameLst>
                                          <p:attrName>style.visibility</p:attrName>
                                        </p:attrNameLst>
                                      </p:cBhvr>
                                      <p:to>
                                        <p:strVal val="visible"/>
                                      </p:to>
                                    </p:set>
                                  </p:childTnLst>
                                </p:cTn>
                              </p:par>
                              <p:par>
                                <p:cTn id="39" presetID="1" presetClass="entr" presetSubtype="0" fill="hold" grpId="0" nodeType="withEffect">
                                  <p:stCondLst>
                                    <p:cond delay="600"/>
                                  </p:stCondLst>
                                  <p:childTnLst>
                                    <p:set>
                                      <p:cBhvr>
                                        <p:cTn id="40" dur="1" fill="hold">
                                          <p:stCondLst>
                                            <p:cond delay="0"/>
                                          </p:stCondLst>
                                        </p:cTn>
                                        <p:tgtEl>
                                          <p:spTgt spid="112"/>
                                        </p:tgtEl>
                                        <p:attrNameLst>
                                          <p:attrName>style.visibility</p:attrName>
                                        </p:attrNameLst>
                                      </p:cBhvr>
                                      <p:to>
                                        <p:strVal val="visible"/>
                                      </p:to>
                                    </p:set>
                                  </p:childTnLst>
                                </p:cTn>
                              </p:par>
                              <p:par>
                                <p:cTn id="41" presetID="1" presetClass="entr" presetSubtype="0" fill="hold" grpId="0" nodeType="withEffect">
                                  <p:stCondLst>
                                    <p:cond delay="800"/>
                                  </p:stCondLst>
                                  <p:childTnLst>
                                    <p:set>
                                      <p:cBhvr>
                                        <p:cTn id="42" dur="1" fill="hold">
                                          <p:stCondLst>
                                            <p:cond delay="0"/>
                                          </p:stCondLst>
                                        </p:cTn>
                                        <p:tgtEl>
                                          <p:spTgt spid="113"/>
                                        </p:tgtEl>
                                        <p:attrNameLst>
                                          <p:attrName>style.visibility</p:attrName>
                                        </p:attrNameLst>
                                      </p:cBhvr>
                                      <p:to>
                                        <p:strVal val="visible"/>
                                      </p:to>
                                    </p:set>
                                  </p:childTnLst>
                                </p:cTn>
                              </p:par>
                              <p:par>
                                <p:cTn id="43" presetID="1" presetClass="entr" presetSubtype="0" fill="hold" grpId="0" nodeType="withEffect">
                                  <p:stCondLst>
                                    <p:cond delay="1000"/>
                                  </p:stCondLst>
                                  <p:childTnLst>
                                    <p:set>
                                      <p:cBhvr>
                                        <p:cTn id="44" dur="1" fill="hold">
                                          <p:stCondLst>
                                            <p:cond delay="0"/>
                                          </p:stCondLst>
                                        </p:cTn>
                                        <p:tgtEl>
                                          <p:spTgt spid="114"/>
                                        </p:tgtEl>
                                        <p:attrNameLst>
                                          <p:attrName>style.visibility</p:attrName>
                                        </p:attrNameLst>
                                      </p:cBhvr>
                                      <p:to>
                                        <p:strVal val="visible"/>
                                      </p:to>
                                    </p:set>
                                  </p:childTnLst>
                                </p:cTn>
                              </p:par>
                              <p:par>
                                <p:cTn id="45" presetID="1" presetClass="entr" presetSubtype="0" fill="hold" grpId="0" nodeType="withEffect">
                                  <p:stCondLst>
                                    <p:cond delay="200"/>
                                  </p:stCondLst>
                                  <p:childTnLst>
                                    <p:set>
                                      <p:cBhvr>
                                        <p:cTn id="46" dur="1" fill="hold">
                                          <p:stCondLst>
                                            <p:cond delay="0"/>
                                          </p:stCondLst>
                                        </p:cTn>
                                        <p:tgtEl>
                                          <p:spTgt spid="116"/>
                                        </p:tgtEl>
                                        <p:attrNameLst>
                                          <p:attrName>style.visibility</p:attrName>
                                        </p:attrNameLst>
                                      </p:cBhvr>
                                      <p:to>
                                        <p:strVal val="visible"/>
                                      </p:to>
                                    </p:set>
                                  </p:childTnLst>
                                </p:cTn>
                              </p:par>
                              <p:par>
                                <p:cTn id="47" presetID="1" presetClass="entr" presetSubtype="0" fill="hold" grpId="0" nodeType="withEffect">
                                  <p:stCondLst>
                                    <p:cond delay="400"/>
                                  </p:stCondLst>
                                  <p:childTnLst>
                                    <p:set>
                                      <p:cBhvr>
                                        <p:cTn id="48" dur="1" fill="hold">
                                          <p:stCondLst>
                                            <p:cond delay="0"/>
                                          </p:stCondLst>
                                        </p:cTn>
                                        <p:tgtEl>
                                          <p:spTgt spid="117"/>
                                        </p:tgtEl>
                                        <p:attrNameLst>
                                          <p:attrName>style.visibility</p:attrName>
                                        </p:attrNameLst>
                                      </p:cBhvr>
                                      <p:to>
                                        <p:strVal val="visible"/>
                                      </p:to>
                                    </p:set>
                                  </p:childTnLst>
                                </p:cTn>
                              </p:par>
                              <p:par>
                                <p:cTn id="49" presetID="1" presetClass="entr" presetSubtype="0" fill="hold" grpId="0" nodeType="withEffect">
                                  <p:stCondLst>
                                    <p:cond delay="600"/>
                                  </p:stCondLst>
                                  <p:childTnLst>
                                    <p:set>
                                      <p:cBhvr>
                                        <p:cTn id="50" dur="1" fill="hold">
                                          <p:stCondLst>
                                            <p:cond delay="0"/>
                                          </p:stCondLst>
                                        </p:cTn>
                                        <p:tgtEl>
                                          <p:spTgt spid="118"/>
                                        </p:tgtEl>
                                        <p:attrNameLst>
                                          <p:attrName>style.visibility</p:attrName>
                                        </p:attrNameLst>
                                      </p:cBhvr>
                                      <p:to>
                                        <p:strVal val="visible"/>
                                      </p:to>
                                    </p:set>
                                  </p:childTnLst>
                                </p:cTn>
                              </p:par>
                              <p:par>
                                <p:cTn id="51" presetID="1" presetClass="entr" presetSubtype="0" fill="hold" grpId="0" nodeType="withEffect">
                                  <p:stCondLst>
                                    <p:cond delay="800"/>
                                  </p:stCondLst>
                                  <p:childTnLst>
                                    <p:set>
                                      <p:cBhvr>
                                        <p:cTn id="52" dur="1" fill="hold">
                                          <p:stCondLst>
                                            <p:cond delay="0"/>
                                          </p:stCondLst>
                                        </p:cTn>
                                        <p:tgtEl>
                                          <p:spTgt spid="119"/>
                                        </p:tgtEl>
                                        <p:attrNameLst>
                                          <p:attrName>style.visibility</p:attrName>
                                        </p:attrNameLst>
                                      </p:cBhvr>
                                      <p:to>
                                        <p:strVal val="visible"/>
                                      </p:to>
                                    </p:set>
                                  </p:childTnLst>
                                </p:cTn>
                              </p:par>
                              <p:par>
                                <p:cTn id="53" presetID="1" presetClass="entr" presetSubtype="0" fill="hold" grpId="0" nodeType="withEffect">
                                  <p:stCondLst>
                                    <p:cond delay="1000"/>
                                  </p:stCondLst>
                                  <p:childTnLst>
                                    <p:set>
                                      <p:cBhvr>
                                        <p:cTn id="54" dur="1" fill="hold">
                                          <p:stCondLst>
                                            <p:cond delay="0"/>
                                          </p:stCondLst>
                                        </p:cTn>
                                        <p:tgtEl>
                                          <p:spTgt spid="120"/>
                                        </p:tgtEl>
                                        <p:attrNameLst>
                                          <p:attrName>style.visibility</p:attrName>
                                        </p:attrNameLst>
                                      </p:cBhvr>
                                      <p:to>
                                        <p:strVal val="visible"/>
                                      </p:to>
                                    </p:set>
                                  </p:childTnLst>
                                </p:cTn>
                              </p:par>
                              <p:par>
                                <p:cTn id="55" presetID="1" presetClass="entr" presetSubtype="0" fill="hold" grpId="0" nodeType="withEffect">
                                  <p:stCondLst>
                                    <p:cond delay="200"/>
                                  </p:stCondLst>
                                  <p:childTnLst>
                                    <p:set>
                                      <p:cBhvr>
                                        <p:cTn id="56" dur="1" fill="hold">
                                          <p:stCondLst>
                                            <p:cond delay="0"/>
                                          </p:stCondLst>
                                        </p:cTn>
                                        <p:tgtEl>
                                          <p:spTgt spid="145"/>
                                        </p:tgtEl>
                                        <p:attrNameLst>
                                          <p:attrName>style.visibility</p:attrName>
                                        </p:attrNameLst>
                                      </p:cBhvr>
                                      <p:to>
                                        <p:strVal val="visible"/>
                                      </p:to>
                                    </p:set>
                                  </p:childTnLst>
                                </p:cTn>
                              </p:par>
                              <p:par>
                                <p:cTn id="57" presetID="1" presetClass="entr" presetSubtype="0" fill="hold" grpId="0" nodeType="withEffect">
                                  <p:stCondLst>
                                    <p:cond delay="400"/>
                                  </p:stCondLst>
                                  <p:childTnLst>
                                    <p:set>
                                      <p:cBhvr>
                                        <p:cTn id="58" dur="1" fill="hold">
                                          <p:stCondLst>
                                            <p:cond delay="0"/>
                                          </p:stCondLst>
                                        </p:cTn>
                                        <p:tgtEl>
                                          <p:spTgt spid="146"/>
                                        </p:tgtEl>
                                        <p:attrNameLst>
                                          <p:attrName>style.visibility</p:attrName>
                                        </p:attrNameLst>
                                      </p:cBhvr>
                                      <p:to>
                                        <p:strVal val="visible"/>
                                      </p:to>
                                    </p:set>
                                  </p:childTnLst>
                                </p:cTn>
                              </p:par>
                              <p:par>
                                <p:cTn id="59" presetID="1" presetClass="entr" presetSubtype="0" fill="hold" grpId="0" nodeType="withEffect">
                                  <p:stCondLst>
                                    <p:cond delay="600"/>
                                  </p:stCondLst>
                                  <p:childTnLst>
                                    <p:set>
                                      <p:cBhvr>
                                        <p:cTn id="60" dur="1" fill="hold">
                                          <p:stCondLst>
                                            <p:cond delay="0"/>
                                          </p:stCondLst>
                                        </p:cTn>
                                        <p:tgtEl>
                                          <p:spTgt spid="147"/>
                                        </p:tgtEl>
                                        <p:attrNameLst>
                                          <p:attrName>style.visibility</p:attrName>
                                        </p:attrNameLst>
                                      </p:cBhvr>
                                      <p:to>
                                        <p:strVal val="visible"/>
                                      </p:to>
                                    </p:set>
                                  </p:childTnLst>
                                </p:cTn>
                              </p:par>
                              <p:par>
                                <p:cTn id="61" presetID="1" presetClass="entr" presetSubtype="0" fill="hold" grpId="0" nodeType="withEffect">
                                  <p:stCondLst>
                                    <p:cond delay="800"/>
                                  </p:stCondLst>
                                  <p:childTnLst>
                                    <p:set>
                                      <p:cBhvr>
                                        <p:cTn id="62" dur="1" fill="hold">
                                          <p:stCondLst>
                                            <p:cond delay="0"/>
                                          </p:stCondLst>
                                        </p:cTn>
                                        <p:tgtEl>
                                          <p:spTgt spid="148"/>
                                        </p:tgtEl>
                                        <p:attrNameLst>
                                          <p:attrName>style.visibility</p:attrName>
                                        </p:attrNameLst>
                                      </p:cBhvr>
                                      <p:to>
                                        <p:strVal val="visible"/>
                                      </p:to>
                                    </p:set>
                                  </p:childTnLst>
                                </p:cTn>
                              </p:par>
                              <p:par>
                                <p:cTn id="63" presetID="1" presetClass="entr" presetSubtype="0" fill="hold" grpId="0" nodeType="withEffect">
                                  <p:stCondLst>
                                    <p:cond delay="1000"/>
                                  </p:stCondLst>
                                  <p:childTnLst>
                                    <p:set>
                                      <p:cBhvr>
                                        <p:cTn id="64" dur="1" fill="hold">
                                          <p:stCondLst>
                                            <p:cond delay="0"/>
                                          </p:stCondLst>
                                        </p:cTn>
                                        <p:tgtEl>
                                          <p:spTgt spid="149"/>
                                        </p:tgtEl>
                                        <p:attrNameLst>
                                          <p:attrName>style.visibility</p:attrName>
                                        </p:attrNameLst>
                                      </p:cBhvr>
                                      <p:to>
                                        <p:strVal val="visible"/>
                                      </p:to>
                                    </p:set>
                                  </p:childTnLst>
                                </p:cTn>
                              </p:par>
                              <p:par>
                                <p:cTn id="65" presetID="1" presetClass="entr" presetSubtype="0" fill="hold" grpId="0" nodeType="withEffect">
                                  <p:stCondLst>
                                    <p:cond delay="200"/>
                                  </p:stCondLst>
                                  <p:childTnLst>
                                    <p:set>
                                      <p:cBhvr>
                                        <p:cTn id="66" dur="1" fill="hold">
                                          <p:stCondLst>
                                            <p:cond delay="0"/>
                                          </p:stCondLst>
                                        </p:cTn>
                                        <p:tgtEl>
                                          <p:spTgt spid="150"/>
                                        </p:tgtEl>
                                        <p:attrNameLst>
                                          <p:attrName>style.visibility</p:attrName>
                                        </p:attrNameLst>
                                      </p:cBhvr>
                                      <p:to>
                                        <p:strVal val="visible"/>
                                      </p:to>
                                    </p:set>
                                  </p:childTnLst>
                                </p:cTn>
                              </p:par>
                              <p:par>
                                <p:cTn id="67" presetID="1" presetClass="entr" presetSubtype="0" fill="hold" grpId="0" nodeType="withEffect">
                                  <p:stCondLst>
                                    <p:cond delay="400"/>
                                  </p:stCondLst>
                                  <p:childTnLst>
                                    <p:set>
                                      <p:cBhvr>
                                        <p:cTn id="68" dur="1" fill="hold">
                                          <p:stCondLst>
                                            <p:cond delay="0"/>
                                          </p:stCondLst>
                                        </p:cTn>
                                        <p:tgtEl>
                                          <p:spTgt spid="151"/>
                                        </p:tgtEl>
                                        <p:attrNameLst>
                                          <p:attrName>style.visibility</p:attrName>
                                        </p:attrNameLst>
                                      </p:cBhvr>
                                      <p:to>
                                        <p:strVal val="visible"/>
                                      </p:to>
                                    </p:set>
                                  </p:childTnLst>
                                </p:cTn>
                              </p:par>
                              <p:par>
                                <p:cTn id="69" presetID="1" presetClass="entr" presetSubtype="0" fill="hold" grpId="0" nodeType="withEffect">
                                  <p:stCondLst>
                                    <p:cond delay="600"/>
                                  </p:stCondLst>
                                  <p:childTnLst>
                                    <p:set>
                                      <p:cBhvr>
                                        <p:cTn id="70" dur="1" fill="hold">
                                          <p:stCondLst>
                                            <p:cond delay="0"/>
                                          </p:stCondLst>
                                        </p:cTn>
                                        <p:tgtEl>
                                          <p:spTgt spid="152"/>
                                        </p:tgtEl>
                                        <p:attrNameLst>
                                          <p:attrName>style.visibility</p:attrName>
                                        </p:attrNameLst>
                                      </p:cBhvr>
                                      <p:to>
                                        <p:strVal val="visible"/>
                                      </p:to>
                                    </p:set>
                                  </p:childTnLst>
                                </p:cTn>
                              </p:par>
                              <p:par>
                                <p:cTn id="71" presetID="1" presetClass="entr" presetSubtype="0" fill="hold" grpId="0" nodeType="withEffect">
                                  <p:stCondLst>
                                    <p:cond delay="800"/>
                                  </p:stCondLst>
                                  <p:childTnLst>
                                    <p:set>
                                      <p:cBhvr>
                                        <p:cTn id="72" dur="1" fill="hold">
                                          <p:stCondLst>
                                            <p:cond delay="0"/>
                                          </p:stCondLst>
                                        </p:cTn>
                                        <p:tgtEl>
                                          <p:spTgt spid="153"/>
                                        </p:tgtEl>
                                        <p:attrNameLst>
                                          <p:attrName>style.visibility</p:attrName>
                                        </p:attrNameLst>
                                      </p:cBhvr>
                                      <p:to>
                                        <p:strVal val="visible"/>
                                      </p:to>
                                    </p:set>
                                  </p:childTnLst>
                                </p:cTn>
                              </p:par>
                              <p:par>
                                <p:cTn id="73" presetID="1" presetClass="entr" presetSubtype="0" fill="hold" grpId="0" nodeType="withEffect">
                                  <p:stCondLst>
                                    <p:cond delay="1000"/>
                                  </p:stCondLst>
                                  <p:childTnLst>
                                    <p:set>
                                      <p:cBhvr>
                                        <p:cTn id="74" dur="1" fill="hold">
                                          <p:stCondLst>
                                            <p:cond delay="0"/>
                                          </p:stCondLst>
                                        </p:cTn>
                                        <p:tgtEl>
                                          <p:spTgt spid="154"/>
                                        </p:tgtEl>
                                        <p:attrNameLst>
                                          <p:attrName>style.visibility</p:attrName>
                                        </p:attrNameLst>
                                      </p:cBhvr>
                                      <p:to>
                                        <p:strVal val="visible"/>
                                      </p:to>
                                    </p:set>
                                  </p:childTnLst>
                                </p:cTn>
                              </p:par>
                              <p:par>
                                <p:cTn id="75" presetID="1" presetClass="entr" presetSubtype="0" fill="hold" grpId="0" nodeType="withEffect">
                                  <p:stCondLst>
                                    <p:cond delay="400"/>
                                  </p:stCondLst>
                                  <p:childTnLst>
                                    <p:set>
                                      <p:cBhvr>
                                        <p:cTn id="76" dur="1" fill="hold">
                                          <p:stCondLst>
                                            <p:cond delay="0"/>
                                          </p:stCondLst>
                                        </p:cTn>
                                        <p:tgtEl>
                                          <p:spTgt spid="155"/>
                                        </p:tgtEl>
                                        <p:attrNameLst>
                                          <p:attrName>style.visibility</p:attrName>
                                        </p:attrNameLst>
                                      </p:cBhvr>
                                      <p:to>
                                        <p:strVal val="visible"/>
                                      </p:to>
                                    </p:set>
                                  </p:childTnLst>
                                </p:cTn>
                              </p:par>
                              <p:par>
                                <p:cTn id="77" presetID="1" presetClass="entr" presetSubtype="0" fill="hold" grpId="0" nodeType="withEffect">
                                  <p:stCondLst>
                                    <p:cond delay="800"/>
                                  </p:stCondLst>
                                  <p:childTnLst>
                                    <p:set>
                                      <p:cBhvr>
                                        <p:cTn id="78" dur="1" fill="hold">
                                          <p:stCondLst>
                                            <p:cond delay="0"/>
                                          </p:stCondLst>
                                        </p:cTn>
                                        <p:tgtEl>
                                          <p:spTgt spid="156"/>
                                        </p:tgtEl>
                                        <p:attrNameLst>
                                          <p:attrName>style.visibility</p:attrName>
                                        </p:attrNameLst>
                                      </p:cBhvr>
                                      <p:to>
                                        <p:strVal val="visible"/>
                                      </p:to>
                                    </p:set>
                                  </p:childTnLst>
                                </p:cTn>
                              </p:par>
                              <p:par>
                                <p:cTn id="79" presetID="1" presetClass="entr" presetSubtype="0" fill="hold" grpId="0" nodeType="withEffect">
                                  <p:stCondLst>
                                    <p:cond delay="1000"/>
                                  </p:stCondLst>
                                  <p:childTnLst>
                                    <p:set>
                                      <p:cBhvr>
                                        <p:cTn id="80" dur="1" fill="hold">
                                          <p:stCondLst>
                                            <p:cond delay="0"/>
                                          </p:stCondLst>
                                        </p:cTn>
                                        <p:tgtEl>
                                          <p:spTgt spid="157"/>
                                        </p:tgtEl>
                                        <p:attrNameLst>
                                          <p:attrName>style.visibility</p:attrName>
                                        </p:attrNameLst>
                                      </p:cBhvr>
                                      <p:to>
                                        <p:strVal val="visible"/>
                                      </p:to>
                                    </p:set>
                                  </p:childTnLst>
                                </p:cTn>
                              </p:par>
                              <p:par>
                                <p:cTn id="81" presetID="1" presetClass="entr" presetSubtype="0" fill="hold" grpId="0" nodeType="withEffect">
                                  <p:stCondLst>
                                    <p:cond delay="400"/>
                                  </p:stCondLst>
                                  <p:childTnLst>
                                    <p:set>
                                      <p:cBhvr>
                                        <p:cTn id="82" dur="1" fill="hold">
                                          <p:stCondLst>
                                            <p:cond delay="0"/>
                                          </p:stCondLst>
                                        </p:cTn>
                                        <p:tgtEl>
                                          <p:spTgt spid="158"/>
                                        </p:tgtEl>
                                        <p:attrNameLst>
                                          <p:attrName>style.visibility</p:attrName>
                                        </p:attrNameLst>
                                      </p:cBhvr>
                                      <p:to>
                                        <p:strVal val="visible"/>
                                      </p:to>
                                    </p:set>
                                  </p:childTnLst>
                                </p:cTn>
                              </p:par>
                              <p:par>
                                <p:cTn id="83" presetID="1" presetClass="entr" presetSubtype="0" fill="hold" grpId="0" nodeType="withEffect">
                                  <p:stCondLst>
                                    <p:cond delay="800"/>
                                  </p:stCondLst>
                                  <p:childTnLst>
                                    <p:set>
                                      <p:cBhvr>
                                        <p:cTn id="84" dur="1" fill="hold">
                                          <p:stCondLst>
                                            <p:cond delay="0"/>
                                          </p:stCondLst>
                                        </p:cTn>
                                        <p:tgtEl>
                                          <p:spTgt spid="159"/>
                                        </p:tgtEl>
                                        <p:attrNameLst>
                                          <p:attrName>style.visibility</p:attrName>
                                        </p:attrNameLst>
                                      </p:cBhvr>
                                      <p:to>
                                        <p:strVal val="visible"/>
                                      </p:to>
                                    </p:set>
                                  </p:childTnLst>
                                </p:cTn>
                              </p:par>
                              <p:par>
                                <p:cTn id="85" presetID="1" presetClass="entr" presetSubtype="0" fill="hold" grpId="0" nodeType="withEffect">
                                  <p:stCondLst>
                                    <p:cond delay="1000"/>
                                  </p:stCondLst>
                                  <p:childTnLst>
                                    <p:set>
                                      <p:cBhvr>
                                        <p:cTn id="86" dur="1" fill="hold">
                                          <p:stCondLst>
                                            <p:cond delay="0"/>
                                          </p:stCondLst>
                                        </p:cTn>
                                        <p:tgtEl>
                                          <p:spTgt spid="160"/>
                                        </p:tgtEl>
                                        <p:attrNameLst>
                                          <p:attrName>style.visibility</p:attrName>
                                        </p:attrNameLst>
                                      </p:cBhvr>
                                      <p:to>
                                        <p:strVal val="visible"/>
                                      </p:to>
                                    </p:set>
                                  </p:childTnLst>
                                </p:cTn>
                              </p:par>
                            </p:childTnLst>
                          </p:cTn>
                        </p:par>
                        <p:par>
                          <p:cTn id="87" fill="hold">
                            <p:stCondLst>
                              <p:cond delay="1000"/>
                            </p:stCondLst>
                            <p:childTnLst>
                              <p:par>
                                <p:cTn id="88" presetID="1" presetClass="entr" presetSubtype="0" fill="hold" nodeType="afterEffect">
                                  <p:stCondLst>
                                    <p:cond delay="0"/>
                                  </p:stCondLst>
                                  <p:childTnLst>
                                    <p:set>
                                      <p:cBhvr>
                                        <p:cTn id="89" dur="1" fill="hold">
                                          <p:stCondLst>
                                            <p:cond delay="0"/>
                                          </p:stCondLst>
                                        </p:cTn>
                                        <p:tgtEl>
                                          <p:spTgt spid="9"/>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161"/>
                                        </p:tgtEl>
                                        <p:attrNameLst>
                                          <p:attrName>style.visibility</p:attrName>
                                        </p:attrNameLst>
                                      </p:cBhvr>
                                      <p:to>
                                        <p:strVal val="visible"/>
                                      </p:to>
                                    </p:set>
                                  </p:childTnLst>
                                </p:cTn>
                              </p:par>
                              <p:par>
                                <p:cTn id="92" presetID="1" presetClass="exit" presetSubtype="0" fill="hold" grpId="1" nodeType="withEffect">
                                  <p:stCondLst>
                                    <p:cond delay="0"/>
                                  </p:stCondLst>
                                  <p:childTnLst>
                                    <p:set>
                                      <p:cBhvr>
                                        <p:cTn id="93" dur="1" fill="hold">
                                          <p:stCondLst>
                                            <p:cond delay="0"/>
                                          </p:stCondLst>
                                        </p:cTn>
                                        <p:tgtEl>
                                          <p:spTgt spid="1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91"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9" grpId="0" animBg="1"/>
      <p:bldP spid="129" grpId="1" animBg="1"/>
      <p:bldP spid="137" grpId="0"/>
      <p:bldP spid="137" grpId="1"/>
      <p:bldP spid="139"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p:bldP spid="161" grpId="1"/>
      <p:bldP spid="162" grpId="0"/>
      <p:bldP spid="16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36998" y="304801"/>
            <a:ext cx="8580154" cy="1356661"/>
          </a:xfrm>
        </p:spPr>
        <p:txBody>
          <a:bodyPr>
            <a:normAutofit/>
          </a:bodyPr>
          <a:lstStyle/>
          <a:p>
            <a:r>
              <a:rPr lang="en-US" dirty="0">
                <a:solidFill>
                  <a:srgbClr val="0070C0"/>
                </a:solidFill>
              </a:rPr>
              <a:t>Towards more “programmability”</a:t>
            </a:r>
          </a:p>
        </p:txBody>
      </p:sp>
      <p:sp>
        <p:nvSpPr>
          <p:cNvPr id="3" name="Content Placeholder 2"/>
          <p:cNvSpPr>
            <a:spLocks noGrp="1"/>
          </p:cNvSpPr>
          <p:nvPr>
            <p:ph idx="1"/>
          </p:nvPr>
        </p:nvSpPr>
        <p:spPr>
          <a:xfrm>
            <a:off x="636998" y="1755558"/>
            <a:ext cx="10716801" cy="4506697"/>
          </a:xfrm>
        </p:spPr>
        <p:txBody>
          <a:bodyPr>
            <a:normAutofit/>
          </a:bodyPr>
          <a:lstStyle/>
          <a:p>
            <a:r>
              <a:rPr lang="en-US" dirty="0"/>
              <a:t>Open Signaling (1990s) </a:t>
            </a:r>
          </a:p>
          <a:p>
            <a:pPr lvl="1">
              <a:buFont typeface="Arial" panose="020B0604020202020204" pitchFamily="34" charset="0"/>
              <a:buChar char="•"/>
            </a:pPr>
            <a:r>
              <a:rPr lang="en-US" dirty="0"/>
              <a:t>Make network control functions more open, extensible, and programmable </a:t>
            </a:r>
          </a:p>
          <a:p>
            <a:pPr lvl="1">
              <a:buFont typeface="Arial" panose="020B0604020202020204" pitchFamily="34" charset="0"/>
              <a:buChar char="•"/>
            </a:pPr>
            <a:r>
              <a:rPr lang="en-US" dirty="0"/>
              <a:t>Separation between hardware and control software </a:t>
            </a:r>
          </a:p>
          <a:p>
            <a:pPr lvl="1">
              <a:buFont typeface="Arial" panose="020B0604020202020204" pitchFamily="34" charset="0"/>
              <a:buChar char="•"/>
            </a:pPr>
            <a:r>
              <a:rPr lang="en-US" dirty="0"/>
              <a:t>Access to the network hardware via open programmable network interfaces.</a:t>
            </a:r>
          </a:p>
          <a:p>
            <a:pPr lvl="1">
              <a:buFont typeface="Arial" panose="020B0604020202020204" pitchFamily="34" charset="0"/>
              <a:buChar char="•"/>
            </a:pPr>
            <a:endParaRPr lang="en-US" dirty="0"/>
          </a:p>
          <a:p>
            <a:r>
              <a:rPr lang="en-US" sz="2400" dirty="0"/>
              <a:t> </a:t>
            </a:r>
            <a:r>
              <a:rPr lang="en-US" dirty="0"/>
              <a:t>Focuses on connection-oriented network services in the early days</a:t>
            </a:r>
          </a:p>
          <a:p>
            <a:pPr lvl="2"/>
            <a:r>
              <a:rPr lang="en-SG" sz="2400" dirty="0"/>
              <a:t>IEEE P1520 (1998) programmable network interfaces</a:t>
            </a:r>
            <a:endParaRPr lang="en-US" sz="2400" dirty="0"/>
          </a:p>
          <a:p>
            <a:pPr lvl="2">
              <a:buFont typeface="Arial" panose="020B0604020202020204" pitchFamily="34" charset="0"/>
              <a:buChar char="•"/>
            </a:pPr>
            <a:r>
              <a:rPr lang="en-US" sz="2400" dirty="0"/>
              <a:t>IETF RFC3294 (2003) General Switch Management Protocol (GSMP)</a:t>
            </a:r>
          </a:p>
          <a:p>
            <a:pPr marL="914400" lvl="2" indent="0">
              <a:buNone/>
            </a:pPr>
            <a:endParaRPr lang="en-US" sz="2400" dirty="0"/>
          </a:p>
        </p:txBody>
      </p:sp>
      <p:sp>
        <p:nvSpPr>
          <p:cNvPr id="6" name="Slide Number Placeholder 5"/>
          <p:cNvSpPr>
            <a:spLocks noGrp="1"/>
          </p:cNvSpPr>
          <p:nvPr>
            <p:ph type="sldNum" sz="quarter" idx="12"/>
          </p:nvPr>
        </p:nvSpPr>
        <p:spPr/>
        <p:txBody>
          <a:bodyPr/>
          <a:lstStyle/>
          <a:p>
            <a:fld id="{B10894F6-4965-4B44-B840-804F10F53BBC}" type="slidenum">
              <a:rPr lang="en-US" smtClean="0"/>
              <a:t>4</a:t>
            </a:fld>
            <a:endParaRPr lang="en-US"/>
          </a:p>
        </p:txBody>
      </p:sp>
    </p:spTree>
    <p:extLst>
      <p:ext uri="{BB962C8B-B14F-4D97-AF65-F5344CB8AC3E}">
        <p14:creationId xmlns:p14="http://schemas.microsoft.com/office/powerpoint/2010/main" val="3648535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0" name="Straight Connector 79">
            <a:extLst>
              <a:ext uri="{FF2B5EF4-FFF2-40B4-BE49-F238E27FC236}">
                <a16:creationId xmlns:a16="http://schemas.microsoft.com/office/drawing/2014/main" id="{EBE7F5AF-B498-40E1-B2D3-1FE4CBFFCFFD}"/>
              </a:ext>
            </a:extLst>
          </p:cNvPr>
          <p:cNvCxnSpPr>
            <a:cxnSpLocks/>
          </p:cNvCxnSpPr>
          <p:nvPr/>
        </p:nvCxnSpPr>
        <p:spPr>
          <a:xfrm flipH="1">
            <a:off x="3571692" y="5072389"/>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52" name="Straight Connector 51">
            <a:extLst>
              <a:ext uri="{FF2B5EF4-FFF2-40B4-BE49-F238E27FC236}">
                <a16:creationId xmlns:a16="http://schemas.microsoft.com/office/drawing/2014/main" id="{5CDF0C82-01FE-4912-A48F-BA8B21E9B0F5}"/>
              </a:ext>
            </a:extLst>
          </p:cNvPr>
          <p:cNvCxnSpPr>
            <a:cxnSpLocks/>
          </p:cNvCxnSpPr>
          <p:nvPr/>
        </p:nvCxnSpPr>
        <p:spPr>
          <a:xfrm flipH="1">
            <a:off x="6764253" y="3537985"/>
            <a:ext cx="1336610" cy="1228742"/>
          </a:xfrm>
          <a:prstGeom prst="line">
            <a:avLst/>
          </a:prstGeom>
        </p:spPr>
        <p:style>
          <a:lnRef idx="2">
            <a:schemeClr val="dk1"/>
          </a:lnRef>
          <a:fillRef idx="0">
            <a:schemeClr val="dk1"/>
          </a:fillRef>
          <a:effectRef idx="1">
            <a:schemeClr val="dk1"/>
          </a:effectRef>
          <a:fontRef idx="minor">
            <a:schemeClr val="tx1"/>
          </a:fontRef>
        </p:style>
      </p:cxnSp>
      <p:cxnSp>
        <p:nvCxnSpPr>
          <p:cNvPr id="53" name="Straight Connector 52">
            <a:extLst>
              <a:ext uri="{FF2B5EF4-FFF2-40B4-BE49-F238E27FC236}">
                <a16:creationId xmlns:a16="http://schemas.microsoft.com/office/drawing/2014/main" id="{81981FEC-58D4-4B12-ADC2-59D31198604D}"/>
              </a:ext>
            </a:extLst>
          </p:cNvPr>
          <p:cNvCxnSpPr>
            <a:cxnSpLocks/>
          </p:cNvCxnSpPr>
          <p:nvPr/>
        </p:nvCxnSpPr>
        <p:spPr>
          <a:xfrm>
            <a:off x="3953481" y="3598565"/>
            <a:ext cx="1324407" cy="1228742"/>
          </a:xfrm>
          <a:prstGeom prst="line">
            <a:avLst/>
          </a:prstGeom>
        </p:spPr>
        <p:style>
          <a:lnRef idx="2">
            <a:schemeClr val="dk1"/>
          </a:lnRef>
          <a:fillRef idx="0">
            <a:schemeClr val="dk1"/>
          </a:fillRef>
          <a:effectRef idx="1">
            <a:schemeClr val="dk1"/>
          </a:effectRef>
          <a:fontRef idx="minor">
            <a:schemeClr val="tx1"/>
          </a:fontRef>
        </p:style>
      </p:cxnSp>
      <p:cxnSp>
        <p:nvCxnSpPr>
          <p:cNvPr id="68" name="Straight Connector 67">
            <a:extLst>
              <a:ext uri="{FF2B5EF4-FFF2-40B4-BE49-F238E27FC236}">
                <a16:creationId xmlns:a16="http://schemas.microsoft.com/office/drawing/2014/main" id="{75B8E31E-F58C-419D-9BEF-5555FC9D84E8}"/>
              </a:ext>
            </a:extLst>
          </p:cNvPr>
          <p:cNvCxnSpPr>
            <a:cxnSpLocks/>
          </p:cNvCxnSpPr>
          <p:nvPr/>
        </p:nvCxnSpPr>
        <p:spPr>
          <a:xfrm flipH="1">
            <a:off x="3953481" y="2176120"/>
            <a:ext cx="2839286" cy="1146681"/>
          </a:xfrm>
          <a:prstGeom prst="line">
            <a:avLst/>
          </a:prstGeom>
        </p:spPr>
        <p:style>
          <a:lnRef idx="2">
            <a:schemeClr val="dk1"/>
          </a:lnRef>
          <a:fillRef idx="0">
            <a:schemeClr val="dk1"/>
          </a:fillRef>
          <a:effectRef idx="1">
            <a:schemeClr val="dk1"/>
          </a:effectRef>
          <a:fontRef idx="minor">
            <a:schemeClr val="tx1"/>
          </a:fontRef>
        </p:style>
      </p:cxnSp>
      <p:cxnSp>
        <p:nvCxnSpPr>
          <p:cNvPr id="51" name="Straight Connector 50">
            <a:extLst>
              <a:ext uri="{FF2B5EF4-FFF2-40B4-BE49-F238E27FC236}">
                <a16:creationId xmlns:a16="http://schemas.microsoft.com/office/drawing/2014/main" id="{889FEC15-968D-4B6A-8C1D-EB4DC1DFF5A2}"/>
              </a:ext>
            </a:extLst>
          </p:cNvPr>
          <p:cNvCxnSpPr>
            <a:cxnSpLocks/>
          </p:cNvCxnSpPr>
          <p:nvPr/>
        </p:nvCxnSpPr>
        <p:spPr>
          <a:xfrm flipH="1">
            <a:off x="3908184" y="2131541"/>
            <a:ext cx="1336610" cy="1228742"/>
          </a:xfrm>
          <a:prstGeom prst="line">
            <a:avLst/>
          </a:prstGeom>
        </p:spPr>
        <p:style>
          <a:lnRef idx="2">
            <a:schemeClr val="dk1"/>
          </a:lnRef>
          <a:fillRef idx="0">
            <a:schemeClr val="dk1"/>
          </a:fillRef>
          <a:effectRef idx="1">
            <a:schemeClr val="dk1"/>
          </a:effectRef>
          <a:fontRef idx="minor">
            <a:schemeClr val="tx1"/>
          </a:fontRef>
        </p:style>
      </p:cxnSp>
      <p:cxnSp>
        <p:nvCxnSpPr>
          <p:cNvPr id="58" name="Straight Connector 57">
            <a:extLst>
              <a:ext uri="{FF2B5EF4-FFF2-40B4-BE49-F238E27FC236}">
                <a16:creationId xmlns:a16="http://schemas.microsoft.com/office/drawing/2014/main" id="{C3747375-8486-4BF2-AA39-27E6FFEA8B27}"/>
              </a:ext>
            </a:extLst>
          </p:cNvPr>
          <p:cNvCxnSpPr>
            <a:cxnSpLocks/>
          </p:cNvCxnSpPr>
          <p:nvPr/>
        </p:nvCxnSpPr>
        <p:spPr>
          <a:xfrm>
            <a:off x="6786287" y="2177122"/>
            <a:ext cx="1300632" cy="1145679"/>
          </a:xfrm>
          <a:prstGeom prst="line">
            <a:avLst/>
          </a:prstGeom>
        </p:spPr>
        <p:style>
          <a:lnRef idx="2">
            <a:schemeClr val="dk1"/>
          </a:lnRef>
          <a:fillRef idx="0">
            <a:schemeClr val="dk1"/>
          </a:fillRef>
          <a:effectRef idx="1">
            <a:schemeClr val="dk1"/>
          </a:effectRef>
          <a:fontRef idx="minor">
            <a:schemeClr val="tx1"/>
          </a:fontRef>
        </p:style>
      </p:cxnSp>
      <p:cxnSp>
        <p:nvCxnSpPr>
          <p:cNvPr id="62" name="Straight Connector 61">
            <a:extLst>
              <a:ext uri="{FF2B5EF4-FFF2-40B4-BE49-F238E27FC236}">
                <a16:creationId xmlns:a16="http://schemas.microsoft.com/office/drawing/2014/main" id="{550B6F51-8449-400C-BE7C-1CF7E91A3430}"/>
              </a:ext>
            </a:extLst>
          </p:cNvPr>
          <p:cNvCxnSpPr>
            <a:cxnSpLocks/>
          </p:cNvCxnSpPr>
          <p:nvPr/>
        </p:nvCxnSpPr>
        <p:spPr>
          <a:xfrm>
            <a:off x="5254688" y="2177122"/>
            <a:ext cx="2865991" cy="1120229"/>
          </a:xfrm>
          <a:prstGeom prst="line">
            <a:avLst/>
          </a:prstGeom>
        </p:spPr>
        <p:style>
          <a:lnRef idx="2">
            <a:schemeClr val="dk1"/>
          </a:lnRef>
          <a:fillRef idx="0">
            <a:schemeClr val="dk1"/>
          </a:fillRef>
          <a:effectRef idx="1">
            <a:schemeClr val="dk1"/>
          </a:effectRef>
          <a:fontRef idx="minor">
            <a:schemeClr val="tx1"/>
          </a:fontRef>
        </p:style>
      </p:cxnSp>
      <p:cxnSp>
        <p:nvCxnSpPr>
          <p:cNvPr id="59" name="Straight Connector 58">
            <a:extLst>
              <a:ext uri="{FF2B5EF4-FFF2-40B4-BE49-F238E27FC236}">
                <a16:creationId xmlns:a16="http://schemas.microsoft.com/office/drawing/2014/main" id="{1EE4A619-CAD5-4406-9755-7257F4763229}"/>
              </a:ext>
            </a:extLst>
          </p:cNvPr>
          <p:cNvCxnSpPr>
            <a:cxnSpLocks/>
          </p:cNvCxnSpPr>
          <p:nvPr/>
        </p:nvCxnSpPr>
        <p:spPr>
          <a:xfrm>
            <a:off x="5264834" y="2186515"/>
            <a:ext cx="1553461" cy="1166968"/>
          </a:xfrm>
          <a:prstGeom prst="line">
            <a:avLst/>
          </a:prstGeom>
        </p:spPr>
        <p:style>
          <a:lnRef idx="2">
            <a:schemeClr val="dk1"/>
          </a:lnRef>
          <a:fillRef idx="0">
            <a:schemeClr val="dk1"/>
          </a:fillRef>
          <a:effectRef idx="1">
            <a:schemeClr val="dk1"/>
          </a:effectRef>
          <a:fontRef idx="minor">
            <a:schemeClr val="tx1"/>
          </a:fontRef>
        </p:style>
      </p:cxnSp>
      <p:cxnSp>
        <p:nvCxnSpPr>
          <p:cNvPr id="57" name="Straight Connector 56">
            <a:extLst>
              <a:ext uri="{FF2B5EF4-FFF2-40B4-BE49-F238E27FC236}">
                <a16:creationId xmlns:a16="http://schemas.microsoft.com/office/drawing/2014/main" id="{D9D6B728-1DA8-4F93-A7AA-E2CDA5FB066E}"/>
              </a:ext>
            </a:extLst>
          </p:cNvPr>
          <p:cNvCxnSpPr>
            <a:cxnSpLocks/>
          </p:cNvCxnSpPr>
          <p:nvPr/>
        </p:nvCxnSpPr>
        <p:spPr>
          <a:xfrm>
            <a:off x="6762512" y="3516091"/>
            <a:ext cx="1324407" cy="1228742"/>
          </a:xfrm>
          <a:prstGeom prst="line">
            <a:avLst/>
          </a:prstGeom>
        </p:spPr>
        <p:style>
          <a:lnRef idx="2">
            <a:schemeClr val="dk1"/>
          </a:lnRef>
          <a:fillRef idx="0">
            <a:schemeClr val="dk1"/>
          </a:fillRef>
          <a:effectRef idx="1">
            <a:schemeClr val="dk1"/>
          </a:effectRef>
          <a:fontRef idx="minor">
            <a:schemeClr val="tx1"/>
          </a:fontRef>
        </p:style>
      </p:cxnSp>
      <p:sp>
        <p:nvSpPr>
          <p:cNvPr id="2" name="Title 1">
            <a:extLst>
              <a:ext uri="{FF2B5EF4-FFF2-40B4-BE49-F238E27FC236}">
                <a16:creationId xmlns:a16="http://schemas.microsoft.com/office/drawing/2014/main" id="{BBE6B202-A89D-4135-930C-4FC3FE650B1A}"/>
              </a:ext>
            </a:extLst>
          </p:cNvPr>
          <p:cNvSpPr>
            <a:spLocks noGrp="1"/>
          </p:cNvSpPr>
          <p:nvPr>
            <p:ph type="title"/>
          </p:nvPr>
        </p:nvSpPr>
        <p:spPr/>
        <p:txBody>
          <a:bodyPr/>
          <a:lstStyle/>
          <a:p>
            <a:r>
              <a:rPr lang="en-SG" b="1" dirty="0">
                <a:solidFill>
                  <a:srgbClr val="0070C0"/>
                </a:solidFill>
              </a:rPr>
              <a:t>Packet record Collection</a:t>
            </a:r>
          </a:p>
        </p:txBody>
      </p:sp>
      <p:sp>
        <p:nvSpPr>
          <p:cNvPr id="4" name="Slide Number Placeholder 3">
            <a:extLst>
              <a:ext uri="{FF2B5EF4-FFF2-40B4-BE49-F238E27FC236}">
                <a16:creationId xmlns:a16="http://schemas.microsoft.com/office/drawing/2014/main" id="{90E05FDC-7408-4EF6-85FF-8B3C7C19D7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Graphic 4">
            <a:extLst>
              <a:ext uri="{FF2B5EF4-FFF2-40B4-BE49-F238E27FC236}">
                <a16:creationId xmlns:a16="http://schemas.microsoft.com/office/drawing/2014/main" id="{FC72240D-80FB-44D6-8580-E8E2E7E4B018}"/>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3282824" y="4602332"/>
            <a:ext cx="1314576" cy="586563"/>
          </a:xfrm>
          <a:prstGeom prst="rect">
            <a:avLst/>
          </a:prstGeom>
        </p:spPr>
      </p:pic>
      <p:pic>
        <p:nvPicPr>
          <p:cNvPr id="6" name="Graphic 5">
            <a:extLst>
              <a:ext uri="{FF2B5EF4-FFF2-40B4-BE49-F238E27FC236}">
                <a16:creationId xmlns:a16="http://schemas.microsoft.com/office/drawing/2014/main" id="{4A245790-FD8A-4190-812D-33509DFECC7E}"/>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4597400" y="4602331"/>
            <a:ext cx="1314576" cy="586563"/>
          </a:xfrm>
          <a:prstGeom prst="rect">
            <a:avLst/>
          </a:prstGeom>
        </p:spPr>
      </p:pic>
      <p:pic>
        <p:nvPicPr>
          <p:cNvPr id="7" name="Graphic 6">
            <a:extLst>
              <a:ext uri="{FF2B5EF4-FFF2-40B4-BE49-F238E27FC236}">
                <a16:creationId xmlns:a16="http://schemas.microsoft.com/office/drawing/2014/main" id="{7B0FFBF2-C68B-4783-A770-1300817EC940}"/>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6132111" y="4575392"/>
            <a:ext cx="1314576" cy="586563"/>
          </a:xfrm>
          <a:prstGeom prst="rect">
            <a:avLst/>
          </a:prstGeom>
        </p:spPr>
      </p:pic>
      <p:pic>
        <p:nvPicPr>
          <p:cNvPr id="8" name="Graphic 7">
            <a:extLst>
              <a:ext uri="{FF2B5EF4-FFF2-40B4-BE49-F238E27FC236}">
                <a16:creationId xmlns:a16="http://schemas.microsoft.com/office/drawing/2014/main" id="{0081C04F-AA18-4B82-90C4-9F49C5F8C810}"/>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7446687" y="4563848"/>
            <a:ext cx="1314576" cy="586563"/>
          </a:xfrm>
          <a:prstGeom prst="rect">
            <a:avLst/>
          </a:prstGeom>
        </p:spPr>
      </p:pic>
      <p:pic>
        <p:nvPicPr>
          <p:cNvPr id="10" name="Graphic 9">
            <a:extLst>
              <a:ext uri="{FF2B5EF4-FFF2-40B4-BE49-F238E27FC236}">
                <a16:creationId xmlns:a16="http://schemas.microsoft.com/office/drawing/2014/main" id="{F2FC4EF3-E455-411E-A5D8-1C9CDFC812E9}"/>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3282824" y="3148997"/>
            <a:ext cx="1314576" cy="586563"/>
          </a:xfrm>
          <a:prstGeom prst="rect">
            <a:avLst/>
          </a:prstGeom>
        </p:spPr>
      </p:pic>
      <p:pic>
        <p:nvPicPr>
          <p:cNvPr id="11" name="Graphic 10">
            <a:extLst>
              <a:ext uri="{FF2B5EF4-FFF2-40B4-BE49-F238E27FC236}">
                <a16:creationId xmlns:a16="http://schemas.microsoft.com/office/drawing/2014/main" id="{6F13A7E3-E2C6-4FB5-AECC-0FE9105EE91A}"/>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4597400" y="3148996"/>
            <a:ext cx="1314576" cy="586563"/>
          </a:xfrm>
          <a:prstGeom prst="rect">
            <a:avLst/>
          </a:prstGeom>
        </p:spPr>
      </p:pic>
      <p:pic>
        <p:nvPicPr>
          <p:cNvPr id="12" name="Graphic 11">
            <a:extLst>
              <a:ext uri="{FF2B5EF4-FFF2-40B4-BE49-F238E27FC236}">
                <a16:creationId xmlns:a16="http://schemas.microsoft.com/office/drawing/2014/main" id="{B82735F5-9EE3-42FE-9997-281A0BC52FB7}"/>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6132111" y="3122057"/>
            <a:ext cx="1314576" cy="586563"/>
          </a:xfrm>
          <a:prstGeom prst="rect">
            <a:avLst/>
          </a:prstGeom>
        </p:spPr>
      </p:pic>
      <p:pic>
        <p:nvPicPr>
          <p:cNvPr id="13" name="Graphic 12">
            <a:extLst>
              <a:ext uri="{FF2B5EF4-FFF2-40B4-BE49-F238E27FC236}">
                <a16:creationId xmlns:a16="http://schemas.microsoft.com/office/drawing/2014/main" id="{ABF79E22-5E04-4304-870F-F5DAAE6D79AA}"/>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7446687" y="3110513"/>
            <a:ext cx="1314576" cy="586563"/>
          </a:xfrm>
          <a:prstGeom prst="rect">
            <a:avLst/>
          </a:prstGeom>
        </p:spPr>
      </p:pic>
      <p:pic>
        <p:nvPicPr>
          <p:cNvPr id="14" name="Graphic 13">
            <a:extLst>
              <a:ext uri="{FF2B5EF4-FFF2-40B4-BE49-F238E27FC236}">
                <a16:creationId xmlns:a16="http://schemas.microsoft.com/office/drawing/2014/main" id="{122CE4D7-674E-4216-BFD7-63021E83181F}"/>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4597400" y="1720760"/>
            <a:ext cx="1314576" cy="586563"/>
          </a:xfrm>
          <a:prstGeom prst="rect">
            <a:avLst/>
          </a:prstGeom>
        </p:spPr>
      </p:pic>
      <p:pic>
        <p:nvPicPr>
          <p:cNvPr id="15" name="Graphic 14">
            <a:extLst>
              <a:ext uri="{FF2B5EF4-FFF2-40B4-BE49-F238E27FC236}">
                <a16:creationId xmlns:a16="http://schemas.microsoft.com/office/drawing/2014/main" id="{A625A0DF-207B-41F0-A199-8C3BB9441999}"/>
              </a:ext>
            </a:extLst>
          </p:cNvPr>
          <p:cNvPicPr>
            <a:picLocks noChangeAspect="1"/>
          </p:cNvPicPr>
          <p:nvPr/>
        </p:nvPicPr>
        <p:blipFill rotWithShape="1">
          <a:blip>
            <a:extLst>
              <a:ext uri="{96DAC541-7B7A-43D3-8B79-37D633B846F1}">
                <asvg:svgBlip xmlns:asvg="http://schemas.microsoft.com/office/drawing/2016/SVG/main" r:embed="rId4"/>
              </a:ext>
            </a:extLst>
          </a:blip>
          <a:srcRect t="26275" b="56545"/>
          <a:stretch/>
        </p:blipFill>
        <p:spPr>
          <a:xfrm>
            <a:off x="6132111" y="1720759"/>
            <a:ext cx="1314576" cy="586563"/>
          </a:xfrm>
          <a:prstGeom prst="rect">
            <a:avLst/>
          </a:prstGeom>
        </p:spPr>
      </p:pic>
      <p:cxnSp>
        <p:nvCxnSpPr>
          <p:cNvPr id="17" name="Straight Connector 16">
            <a:extLst>
              <a:ext uri="{FF2B5EF4-FFF2-40B4-BE49-F238E27FC236}">
                <a16:creationId xmlns:a16="http://schemas.microsoft.com/office/drawing/2014/main" id="{861362D1-12C9-4C1A-9CFC-4473BA631A66}"/>
              </a:ext>
            </a:extLst>
          </p:cNvPr>
          <p:cNvCxnSpPr>
            <a:cxnSpLocks/>
          </p:cNvCxnSpPr>
          <p:nvPr/>
        </p:nvCxnSpPr>
        <p:spPr>
          <a:xfrm flipH="1">
            <a:off x="3937000" y="3615632"/>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a:extLst>
              <a:ext uri="{FF2B5EF4-FFF2-40B4-BE49-F238E27FC236}">
                <a16:creationId xmlns:a16="http://schemas.microsoft.com/office/drawing/2014/main" id="{D7824544-8D92-4468-A095-9D6908A04847}"/>
              </a:ext>
            </a:extLst>
          </p:cNvPr>
          <p:cNvCxnSpPr>
            <a:cxnSpLocks/>
          </p:cNvCxnSpPr>
          <p:nvPr/>
        </p:nvCxnSpPr>
        <p:spPr>
          <a:xfrm flipH="1">
            <a:off x="5249242" y="3615632"/>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3" name="Straight Connector 22">
            <a:extLst>
              <a:ext uri="{FF2B5EF4-FFF2-40B4-BE49-F238E27FC236}">
                <a16:creationId xmlns:a16="http://schemas.microsoft.com/office/drawing/2014/main" id="{24304CAD-14C3-45F0-8772-C7B00DFFC2CD}"/>
              </a:ext>
            </a:extLst>
          </p:cNvPr>
          <p:cNvCxnSpPr>
            <a:cxnSpLocks/>
          </p:cNvCxnSpPr>
          <p:nvPr/>
        </p:nvCxnSpPr>
        <p:spPr>
          <a:xfrm flipH="1">
            <a:off x="6786287" y="3560502"/>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4" name="Straight Connector 23">
            <a:extLst>
              <a:ext uri="{FF2B5EF4-FFF2-40B4-BE49-F238E27FC236}">
                <a16:creationId xmlns:a16="http://schemas.microsoft.com/office/drawing/2014/main" id="{E0B83688-5762-4918-9EBB-C6EBB79EA3A7}"/>
              </a:ext>
            </a:extLst>
          </p:cNvPr>
          <p:cNvCxnSpPr>
            <a:cxnSpLocks/>
          </p:cNvCxnSpPr>
          <p:nvPr/>
        </p:nvCxnSpPr>
        <p:spPr>
          <a:xfrm flipH="1">
            <a:off x="8101247" y="3578831"/>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5" name="Straight Connector 24">
            <a:extLst>
              <a:ext uri="{FF2B5EF4-FFF2-40B4-BE49-F238E27FC236}">
                <a16:creationId xmlns:a16="http://schemas.microsoft.com/office/drawing/2014/main" id="{BDE05E7B-825A-45C2-980A-229FF665E26F}"/>
              </a:ext>
            </a:extLst>
          </p:cNvPr>
          <p:cNvCxnSpPr>
            <a:cxnSpLocks/>
          </p:cNvCxnSpPr>
          <p:nvPr/>
        </p:nvCxnSpPr>
        <p:spPr>
          <a:xfrm flipH="1">
            <a:off x="5246908" y="2168150"/>
            <a:ext cx="2334" cy="1185333"/>
          </a:xfrm>
          <a:prstGeom prst="line">
            <a:avLst/>
          </a:prstGeom>
        </p:spPr>
        <p:style>
          <a:lnRef idx="2">
            <a:schemeClr val="dk1"/>
          </a:lnRef>
          <a:fillRef idx="0">
            <a:schemeClr val="dk1"/>
          </a:fillRef>
          <a:effectRef idx="1">
            <a:schemeClr val="dk1"/>
          </a:effectRef>
          <a:fontRef idx="minor">
            <a:schemeClr val="tx1"/>
          </a:fontRef>
        </p:style>
      </p:cxnSp>
      <p:cxnSp>
        <p:nvCxnSpPr>
          <p:cNvPr id="26" name="Straight Connector 25">
            <a:extLst>
              <a:ext uri="{FF2B5EF4-FFF2-40B4-BE49-F238E27FC236}">
                <a16:creationId xmlns:a16="http://schemas.microsoft.com/office/drawing/2014/main" id="{2CCA8D9A-F463-4FF1-AE7D-56E330942AFD}"/>
              </a:ext>
            </a:extLst>
          </p:cNvPr>
          <p:cNvCxnSpPr>
            <a:cxnSpLocks/>
          </p:cNvCxnSpPr>
          <p:nvPr/>
        </p:nvCxnSpPr>
        <p:spPr>
          <a:xfrm flipH="1">
            <a:off x="6786287" y="2174950"/>
            <a:ext cx="2334" cy="1185333"/>
          </a:xfrm>
          <a:prstGeom prst="line">
            <a:avLst/>
          </a:prstGeom>
        </p:spPr>
        <p:style>
          <a:lnRef idx="2">
            <a:schemeClr val="dk1"/>
          </a:lnRef>
          <a:fillRef idx="0">
            <a:schemeClr val="dk1"/>
          </a:fillRef>
          <a:effectRef idx="1">
            <a:schemeClr val="dk1"/>
          </a:effectRef>
          <a:fontRef idx="minor">
            <a:schemeClr val="tx1"/>
          </a:fontRef>
        </p:style>
      </p:cxnSp>
      <p:sp>
        <p:nvSpPr>
          <p:cNvPr id="34" name="Rectangle 33">
            <a:extLst>
              <a:ext uri="{FF2B5EF4-FFF2-40B4-BE49-F238E27FC236}">
                <a16:creationId xmlns:a16="http://schemas.microsoft.com/office/drawing/2014/main" id="{09213D20-8047-4EDD-B0F2-A89FB0E702B0}"/>
              </a:ext>
            </a:extLst>
          </p:cNvPr>
          <p:cNvSpPr/>
          <p:nvPr/>
        </p:nvSpPr>
        <p:spPr>
          <a:xfrm>
            <a:off x="3851093" y="4827307"/>
            <a:ext cx="463561"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DD6A798F-82C6-40DF-A845-4D38DC9F84A5}"/>
              </a:ext>
            </a:extLst>
          </p:cNvPr>
          <p:cNvSpPr/>
          <p:nvPr/>
        </p:nvSpPr>
        <p:spPr>
          <a:xfrm>
            <a:off x="3852582" y="3370550"/>
            <a:ext cx="462072"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0A843222-A13A-49AF-A60A-990927F37A78}"/>
              </a:ext>
            </a:extLst>
          </p:cNvPr>
          <p:cNvSpPr/>
          <p:nvPr/>
        </p:nvSpPr>
        <p:spPr>
          <a:xfrm>
            <a:off x="5145522" y="1941433"/>
            <a:ext cx="476712"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FB8A700E-B7B3-4DFD-A204-A5E13F8D0D83}"/>
              </a:ext>
            </a:extLst>
          </p:cNvPr>
          <p:cNvSpPr/>
          <p:nvPr/>
        </p:nvSpPr>
        <p:spPr>
          <a:xfrm>
            <a:off x="5173079" y="3353483"/>
            <a:ext cx="447100" cy="22517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F1580DD5-2925-4B11-B93F-6B1038C2EBBC}"/>
              </a:ext>
            </a:extLst>
          </p:cNvPr>
          <p:cNvSpPr/>
          <p:nvPr/>
        </p:nvSpPr>
        <p:spPr>
          <a:xfrm>
            <a:off x="5155094" y="4827307"/>
            <a:ext cx="468266"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487CE9A5-565A-4AAC-8292-A430481735C4}"/>
              </a:ext>
            </a:extLst>
          </p:cNvPr>
          <p:cNvSpPr/>
          <p:nvPr/>
        </p:nvSpPr>
        <p:spPr>
          <a:xfrm>
            <a:off x="6712827" y="1922500"/>
            <a:ext cx="431933"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2D702AFF-09E6-4714-9E0E-28336245450B}"/>
              </a:ext>
            </a:extLst>
          </p:cNvPr>
          <p:cNvSpPr/>
          <p:nvPr/>
        </p:nvSpPr>
        <p:spPr>
          <a:xfrm>
            <a:off x="6712404" y="3328573"/>
            <a:ext cx="440414"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17DF3C5F-CB68-4384-A68A-3877CC2CDCD5}"/>
              </a:ext>
            </a:extLst>
          </p:cNvPr>
          <p:cNvSpPr/>
          <p:nvPr/>
        </p:nvSpPr>
        <p:spPr>
          <a:xfrm>
            <a:off x="6680886" y="4786242"/>
            <a:ext cx="472966"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D9405663-DD78-4783-BE7D-6DB6B023194D}"/>
              </a:ext>
            </a:extLst>
          </p:cNvPr>
          <p:cNvSpPr/>
          <p:nvPr/>
        </p:nvSpPr>
        <p:spPr>
          <a:xfrm>
            <a:off x="7995462" y="3315488"/>
            <a:ext cx="480840"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90B25789-9A6D-4181-BF41-C1C1387795C2}"/>
              </a:ext>
            </a:extLst>
          </p:cNvPr>
          <p:cNvSpPr/>
          <p:nvPr/>
        </p:nvSpPr>
        <p:spPr>
          <a:xfrm>
            <a:off x="7995462" y="4782512"/>
            <a:ext cx="497770" cy="2187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8" name="Straight Connector 47">
            <a:extLst>
              <a:ext uri="{FF2B5EF4-FFF2-40B4-BE49-F238E27FC236}">
                <a16:creationId xmlns:a16="http://schemas.microsoft.com/office/drawing/2014/main" id="{0B41BA24-87EA-44EA-AD93-2D196D8EFB9D}"/>
              </a:ext>
            </a:extLst>
          </p:cNvPr>
          <p:cNvCxnSpPr>
            <a:cxnSpLocks/>
          </p:cNvCxnSpPr>
          <p:nvPr/>
        </p:nvCxnSpPr>
        <p:spPr>
          <a:xfrm flipH="1">
            <a:off x="3916912" y="3572223"/>
            <a:ext cx="1336610" cy="1228742"/>
          </a:xfrm>
          <a:prstGeom prst="line">
            <a:avLst/>
          </a:prstGeom>
        </p:spPr>
        <p:style>
          <a:lnRef idx="2">
            <a:schemeClr val="dk1"/>
          </a:lnRef>
          <a:fillRef idx="0">
            <a:schemeClr val="dk1"/>
          </a:fillRef>
          <a:effectRef idx="1">
            <a:schemeClr val="dk1"/>
          </a:effectRef>
          <a:fontRef idx="minor">
            <a:schemeClr val="tx1"/>
          </a:fontRef>
        </p:style>
      </p:cxnSp>
      <p:cxnSp>
        <p:nvCxnSpPr>
          <p:cNvPr id="66" name="Straight Connector 65">
            <a:extLst>
              <a:ext uri="{FF2B5EF4-FFF2-40B4-BE49-F238E27FC236}">
                <a16:creationId xmlns:a16="http://schemas.microsoft.com/office/drawing/2014/main" id="{5EDEE34E-7624-4681-8C3D-EEA5A2513447}"/>
              </a:ext>
            </a:extLst>
          </p:cNvPr>
          <p:cNvCxnSpPr>
            <a:cxnSpLocks/>
          </p:cNvCxnSpPr>
          <p:nvPr/>
        </p:nvCxnSpPr>
        <p:spPr>
          <a:xfrm flipH="1">
            <a:off x="5224430" y="2186514"/>
            <a:ext cx="1561857" cy="1144852"/>
          </a:xfrm>
          <a:prstGeom prst="line">
            <a:avLst/>
          </a:prstGeom>
        </p:spPr>
        <p:style>
          <a:lnRef idx="2">
            <a:schemeClr val="dk1"/>
          </a:lnRef>
          <a:fillRef idx="0">
            <a:schemeClr val="dk1"/>
          </a:fillRef>
          <a:effectRef idx="1">
            <a:schemeClr val="dk1"/>
          </a:effectRef>
          <a:fontRef idx="minor">
            <a:schemeClr val="tx1"/>
          </a:fontRef>
        </p:style>
      </p:cxnSp>
      <p:pic>
        <p:nvPicPr>
          <p:cNvPr id="3074" name="Picture 2" descr="Image result for server image">
            <a:extLst>
              <a:ext uri="{FF2B5EF4-FFF2-40B4-BE49-F238E27FC236}">
                <a16:creationId xmlns:a16="http://schemas.microsoft.com/office/drawing/2014/main" id="{88AB64EB-34E0-4763-8350-1EA9B51414A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2083"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2" descr="Image result for server image">
            <a:extLst>
              <a:ext uri="{FF2B5EF4-FFF2-40B4-BE49-F238E27FC236}">
                <a16:creationId xmlns:a16="http://schemas.microsoft.com/office/drawing/2014/main" id="{814CD008-C28D-47B2-80C3-BD345967892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1093"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2" descr="Image result for server image">
            <a:extLst>
              <a:ext uri="{FF2B5EF4-FFF2-40B4-BE49-F238E27FC236}">
                <a16:creationId xmlns:a16="http://schemas.microsoft.com/office/drawing/2014/main" id="{78B61823-5F50-42BD-BA21-62B4111468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26512"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Image result for server image">
            <a:extLst>
              <a:ext uri="{FF2B5EF4-FFF2-40B4-BE49-F238E27FC236}">
                <a16:creationId xmlns:a16="http://schemas.microsoft.com/office/drawing/2014/main" id="{AFCE181A-8B3F-467F-AC25-ADA49528E82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5522"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Image result for server image">
            <a:extLst>
              <a:ext uri="{FF2B5EF4-FFF2-40B4-BE49-F238E27FC236}">
                <a16:creationId xmlns:a16="http://schemas.microsoft.com/office/drawing/2014/main" id="{20A60FC1-432A-4AC5-B469-0A8FE0E0FCE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06279"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Image result for server image">
            <a:extLst>
              <a:ext uri="{FF2B5EF4-FFF2-40B4-BE49-F238E27FC236}">
                <a16:creationId xmlns:a16="http://schemas.microsoft.com/office/drawing/2014/main" id="{45EEFF2A-84A7-463C-A409-CA7AE5D431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25289"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2" descr="Image result for server image">
            <a:extLst>
              <a:ext uri="{FF2B5EF4-FFF2-40B4-BE49-F238E27FC236}">
                <a16:creationId xmlns:a16="http://schemas.microsoft.com/office/drawing/2014/main" id="{32ACD93B-36A9-4A38-8578-80DC565D5BD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6687" y="5549108"/>
            <a:ext cx="721398" cy="721398"/>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2" descr="Image result for server image">
            <a:extLst>
              <a:ext uri="{FF2B5EF4-FFF2-40B4-BE49-F238E27FC236}">
                <a16:creationId xmlns:a16="http://schemas.microsoft.com/office/drawing/2014/main" id="{534FB6AC-C23C-455A-A563-58F3360867C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5697" y="5549108"/>
            <a:ext cx="721398" cy="721398"/>
          </a:xfrm>
          <a:prstGeom prst="rect">
            <a:avLst/>
          </a:prstGeom>
          <a:noFill/>
          <a:extLst>
            <a:ext uri="{909E8E84-426E-40DD-AFC4-6F175D3DCCD1}">
              <a14:hiddenFill xmlns:a14="http://schemas.microsoft.com/office/drawing/2010/main">
                <a:solidFill>
                  <a:srgbClr val="FFFFFF"/>
                </a:solidFill>
              </a14:hiddenFill>
            </a:ext>
          </a:extLst>
        </p:spPr>
      </p:pic>
      <p:cxnSp>
        <p:nvCxnSpPr>
          <p:cNvPr id="82" name="Straight Connector 81">
            <a:extLst>
              <a:ext uri="{FF2B5EF4-FFF2-40B4-BE49-F238E27FC236}">
                <a16:creationId xmlns:a16="http://schemas.microsoft.com/office/drawing/2014/main" id="{041BAFDC-B344-4DAB-ACE5-A6CD59B0FB05}"/>
              </a:ext>
            </a:extLst>
          </p:cNvPr>
          <p:cNvCxnSpPr>
            <a:cxnSpLocks/>
          </p:cNvCxnSpPr>
          <p:nvPr/>
        </p:nvCxnSpPr>
        <p:spPr>
          <a:xfrm flipH="1">
            <a:off x="4876068" y="5072389"/>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83" name="Straight Connector 82">
            <a:extLst>
              <a:ext uri="{FF2B5EF4-FFF2-40B4-BE49-F238E27FC236}">
                <a16:creationId xmlns:a16="http://schemas.microsoft.com/office/drawing/2014/main" id="{0C5F624B-C455-4FA7-92D8-1116739B01AB}"/>
              </a:ext>
            </a:extLst>
          </p:cNvPr>
          <p:cNvCxnSpPr>
            <a:cxnSpLocks/>
          </p:cNvCxnSpPr>
          <p:nvPr/>
        </p:nvCxnSpPr>
        <p:spPr>
          <a:xfrm flipH="1">
            <a:off x="6461741" y="5059933"/>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84" name="Straight Connector 83">
            <a:extLst>
              <a:ext uri="{FF2B5EF4-FFF2-40B4-BE49-F238E27FC236}">
                <a16:creationId xmlns:a16="http://schemas.microsoft.com/office/drawing/2014/main" id="{00E1447E-AC0F-41BB-B2B0-29C0C14A7BE5}"/>
              </a:ext>
            </a:extLst>
          </p:cNvPr>
          <p:cNvCxnSpPr>
            <a:cxnSpLocks/>
          </p:cNvCxnSpPr>
          <p:nvPr/>
        </p:nvCxnSpPr>
        <p:spPr>
          <a:xfrm flipH="1">
            <a:off x="7776317" y="5044942"/>
            <a:ext cx="359929" cy="595348"/>
          </a:xfrm>
          <a:prstGeom prst="line">
            <a:avLst/>
          </a:prstGeom>
        </p:spPr>
        <p:style>
          <a:lnRef idx="2">
            <a:schemeClr val="dk1"/>
          </a:lnRef>
          <a:fillRef idx="0">
            <a:schemeClr val="dk1"/>
          </a:fillRef>
          <a:effectRef idx="1">
            <a:schemeClr val="dk1"/>
          </a:effectRef>
          <a:fontRef idx="minor">
            <a:schemeClr val="tx1"/>
          </a:fontRef>
        </p:style>
      </p:cxnSp>
      <p:cxnSp>
        <p:nvCxnSpPr>
          <p:cNvPr id="85" name="Straight Connector 84">
            <a:extLst>
              <a:ext uri="{FF2B5EF4-FFF2-40B4-BE49-F238E27FC236}">
                <a16:creationId xmlns:a16="http://schemas.microsoft.com/office/drawing/2014/main" id="{36592E3B-FF01-470D-9827-AF71F9FEEABB}"/>
              </a:ext>
            </a:extLst>
          </p:cNvPr>
          <p:cNvCxnSpPr>
            <a:cxnSpLocks/>
          </p:cNvCxnSpPr>
          <p:nvPr/>
        </p:nvCxnSpPr>
        <p:spPr>
          <a:xfrm>
            <a:off x="3937001" y="5059933"/>
            <a:ext cx="314050" cy="595348"/>
          </a:xfrm>
          <a:prstGeom prst="line">
            <a:avLst/>
          </a:prstGeom>
        </p:spPr>
        <p:style>
          <a:lnRef idx="2">
            <a:schemeClr val="dk1"/>
          </a:lnRef>
          <a:fillRef idx="0">
            <a:schemeClr val="dk1"/>
          </a:fillRef>
          <a:effectRef idx="1">
            <a:schemeClr val="dk1"/>
          </a:effectRef>
          <a:fontRef idx="minor">
            <a:schemeClr val="tx1"/>
          </a:fontRef>
        </p:style>
      </p:cxnSp>
      <p:cxnSp>
        <p:nvCxnSpPr>
          <p:cNvPr id="88" name="Straight Connector 87">
            <a:extLst>
              <a:ext uri="{FF2B5EF4-FFF2-40B4-BE49-F238E27FC236}">
                <a16:creationId xmlns:a16="http://schemas.microsoft.com/office/drawing/2014/main" id="{027C0D29-EEAB-48BA-BBFA-382855294A7A}"/>
              </a:ext>
            </a:extLst>
          </p:cNvPr>
          <p:cNvCxnSpPr>
            <a:cxnSpLocks/>
          </p:cNvCxnSpPr>
          <p:nvPr/>
        </p:nvCxnSpPr>
        <p:spPr>
          <a:xfrm>
            <a:off x="5229374" y="5059933"/>
            <a:ext cx="314050" cy="595348"/>
          </a:xfrm>
          <a:prstGeom prst="line">
            <a:avLst/>
          </a:prstGeom>
        </p:spPr>
        <p:style>
          <a:lnRef idx="2">
            <a:schemeClr val="dk1"/>
          </a:lnRef>
          <a:fillRef idx="0">
            <a:schemeClr val="dk1"/>
          </a:fillRef>
          <a:effectRef idx="1">
            <a:schemeClr val="dk1"/>
          </a:effectRef>
          <a:fontRef idx="minor">
            <a:schemeClr val="tx1"/>
          </a:fontRef>
        </p:style>
      </p:cxnSp>
      <p:cxnSp>
        <p:nvCxnSpPr>
          <p:cNvPr id="89" name="Straight Connector 88">
            <a:extLst>
              <a:ext uri="{FF2B5EF4-FFF2-40B4-BE49-F238E27FC236}">
                <a16:creationId xmlns:a16="http://schemas.microsoft.com/office/drawing/2014/main" id="{119FC100-E3D7-4C24-84BF-297A50B59751}"/>
              </a:ext>
            </a:extLst>
          </p:cNvPr>
          <p:cNvCxnSpPr>
            <a:cxnSpLocks/>
          </p:cNvCxnSpPr>
          <p:nvPr/>
        </p:nvCxnSpPr>
        <p:spPr>
          <a:xfrm>
            <a:off x="6833044" y="5044942"/>
            <a:ext cx="314050" cy="595348"/>
          </a:xfrm>
          <a:prstGeom prst="line">
            <a:avLst/>
          </a:prstGeom>
        </p:spPr>
        <p:style>
          <a:lnRef idx="2">
            <a:schemeClr val="dk1"/>
          </a:lnRef>
          <a:fillRef idx="0">
            <a:schemeClr val="dk1"/>
          </a:fillRef>
          <a:effectRef idx="1">
            <a:schemeClr val="dk1"/>
          </a:effectRef>
          <a:fontRef idx="minor">
            <a:schemeClr val="tx1"/>
          </a:fontRef>
        </p:style>
      </p:cxnSp>
      <p:cxnSp>
        <p:nvCxnSpPr>
          <p:cNvPr id="90" name="Straight Connector 89">
            <a:extLst>
              <a:ext uri="{FF2B5EF4-FFF2-40B4-BE49-F238E27FC236}">
                <a16:creationId xmlns:a16="http://schemas.microsoft.com/office/drawing/2014/main" id="{D3EFDAFB-901B-4DE9-88ED-16658075D16E}"/>
              </a:ext>
            </a:extLst>
          </p:cNvPr>
          <p:cNvCxnSpPr>
            <a:cxnSpLocks/>
          </p:cNvCxnSpPr>
          <p:nvPr/>
        </p:nvCxnSpPr>
        <p:spPr>
          <a:xfrm>
            <a:off x="8121789" y="5042431"/>
            <a:ext cx="314050" cy="595348"/>
          </a:xfrm>
          <a:prstGeom prst="line">
            <a:avLst/>
          </a:prstGeom>
        </p:spPr>
        <p:style>
          <a:lnRef idx="2">
            <a:schemeClr val="dk1"/>
          </a:lnRef>
          <a:fillRef idx="0">
            <a:schemeClr val="dk1"/>
          </a:fillRef>
          <a:effectRef idx="1">
            <a:schemeClr val="dk1"/>
          </a:effectRef>
          <a:fontRef idx="minor">
            <a:schemeClr val="tx1"/>
          </a:fontRef>
        </p:style>
      </p:cxnSp>
      <p:sp>
        <p:nvSpPr>
          <p:cNvPr id="86" name="TextBox 85">
            <a:extLst>
              <a:ext uri="{FF2B5EF4-FFF2-40B4-BE49-F238E27FC236}">
                <a16:creationId xmlns:a16="http://schemas.microsoft.com/office/drawing/2014/main" id="{C64A0D28-515C-4263-9B2A-1FEBB0086D8E}"/>
              </a:ext>
            </a:extLst>
          </p:cNvPr>
          <p:cNvSpPr txBox="1"/>
          <p:nvPr/>
        </p:nvSpPr>
        <p:spPr>
          <a:xfrm>
            <a:off x="3342093" y="6169580"/>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H1</a:t>
            </a:r>
          </a:p>
        </p:txBody>
      </p:sp>
      <p:sp>
        <p:nvSpPr>
          <p:cNvPr id="92" name="TextBox 91">
            <a:extLst>
              <a:ext uri="{FF2B5EF4-FFF2-40B4-BE49-F238E27FC236}">
                <a16:creationId xmlns:a16="http://schemas.microsoft.com/office/drawing/2014/main" id="{A49DCF12-5537-46BA-BFB0-23E6A4B4E57A}"/>
              </a:ext>
            </a:extLst>
          </p:cNvPr>
          <p:cNvSpPr txBox="1"/>
          <p:nvPr/>
        </p:nvSpPr>
        <p:spPr>
          <a:xfrm>
            <a:off x="3981863" y="6169580"/>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H2</a:t>
            </a:r>
          </a:p>
        </p:txBody>
      </p:sp>
      <p:sp>
        <p:nvSpPr>
          <p:cNvPr id="93" name="TextBox 92">
            <a:extLst>
              <a:ext uri="{FF2B5EF4-FFF2-40B4-BE49-F238E27FC236}">
                <a16:creationId xmlns:a16="http://schemas.microsoft.com/office/drawing/2014/main" id="{5EC2F1A3-A8A8-4958-A9CA-8DD5B1710F6C}"/>
              </a:ext>
            </a:extLst>
          </p:cNvPr>
          <p:cNvSpPr txBox="1"/>
          <p:nvPr/>
        </p:nvSpPr>
        <p:spPr>
          <a:xfrm>
            <a:off x="4656256"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H3</a:t>
            </a:r>
          </a:p>
        </p:txBody>
      </p:sp>
      <p:sp>
        <p:nvSpPr>
          <p:cNvPr id="94" name="TextBox 93">
            <a:extLst>
              <a:ext uri="{FF2B5EF4-FFF2-40B4-BE49-F238E27FC236}">
                <a16:creationId xmlns:a16="http://schemas.microsoft.com/office/drawing/2014/main" id="{7EBE0AAA-4E8B-49BE-8ED2-7B60F2CD21B1}"/>
              </a:ext>
            </a:extLst>
          </p:cNvPr>
          <p:cNvSpPr txBox="1"/>
          <p:nvPr/>
        </p:nvSpPr>
        <p:spPr>
          <a:xfrm>
            <a:off x="6229367" y="6166234"/>
            <a:ext cx="5131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H5</a:t>
            </a:r>
          </a:p>
        </p:txBody>
      </p:sp>
      <p:sp>
        <p:nvSpPr>
          <p:cNvPr id="95" name="TextBox 94">
            <a:extLst>
              <a:ext uri="{FF2B5EF4-FFF2-40B4-BE49-F238E27FC236}">
                <a16:creationId xmlns:a16="http://schemas.microsoft.com/office/drawing/2014/main" id="{77798A57-CEBF-46A7-9B4F-46CBEFB6AB9A}"/>
              </a:ext>
            </a:extLst>
          </p:cNvPr>
          <p:cNvSpPr txBox="1"/>
          <p:nvPr/>
        </p:nvSpPr>
        <p:spPr>
          <a:xfrm>
            <a:off x="5284319" y="617168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H4</a:t>
            </a:r>
          </a:p>
        </p:txBody>
      </p:sp>
      <p:sp>
        <p:nvSpPr>
          <p:cNvPr id="96" name="TextBox 95">
            <a:extLst>
              <a:ext uri="{FF2B5EF4-FFF2-40B4-BE49-F238E27FC236}">
                <a16:creationId xmlns:a16="http://schemas.microsoft.com/office/drawing/2014/main" id="{C1BDEA92-FD0A-4CED-B2AA-8F16D4545912}"/>
              </a:ext>
            </a:extLst>
          </p:cNvPr>
          <p:cNvSpPr txBox="1"/>
          <p:nvPr/>
        </p:nvSpPr>
        <p:spPr>
          <a:xfrm>
            <a:off x="6885542"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H6</a:t>
            </a:r>
          </a:p>
        </p:txBody>
      </p:sp>
      <p:sp>
        <p:nvSpPr>
          <p:cNvPr id="97" name="TextBox 96">
            <a:extLst>
              <a:ext uri="{FF2B5EF4-FFF2-40B4-BE49-F238E27FC236}">
                <a16:creationId xmlns:a16="http://schemas.microsoft.com/office/drawing/2014/main" id="{E119C08F-EED5-4BB2-82E2-F7DEE14A0885}"/>
              </a:ext>
            </a:extLst>
          </p:cNvPr>
          <p:cNvSpPr txBox="1"/>
          <p:nvPr/>
        </p:nvSpPr>
        <p:spPr>
          <a:xfrm>
            <a:off x="7574847"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H7</a:t>
            </a:r>
          </a:p>
        </p:txBody>
      </p:sp>
      <p:sp>
        <p:nvSpPr>
          <p:cNvPr id="98" name="TextBox 97">
            <a:extLst>
              <a:ext uri="{FF2B5EF4-FFF2-40B4-BE49-F238E27FC236}">
                <a16:creationId xmlns:a16="http://schemas.microsoft.com/office/drawing/2014/main" id="{6B9C7DF3-61D5-4561-B2F2-024D482A0E8D}"/>
              </a:ext>
            </a:extLst>
          </p:cNvPr>
          <p:cNvSpPr txBox="1"/>
          <p:nvPr/>
        </p:nvSpPr>
        <p:spPr>
          <a:xfrm>
            <a:off x="8209233" y="61662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H8</a:t>
            </a:r>
          </a:p>
        </p:txBody>
      </p:sp>
      <p:sp>
        <p:nvSpPr>
          <p:cNvPr id="99" name="TextBox 98">
            <a:extLst>
              <a:ext uri="{FF2B5EF4-FFF2-40B4-BE49-F238E27FC236}">
                <a16:creationId xmlns:a16="http://schemas.microsoft.com/office/drawing/2014/main" id="{FFF9F01F-02F4-4431-95BC-E9DD1B6AD047}"/>
              </a:ext>
            </a:extLst>
          </p:cNvPr>
          <p:cNvSpPr txBox="1"/>
          <p:nvPr/>
        </p:nvSpPr>
        <p:spPr>
          <a:xfrm>
            <a:off x="3089578" y="4744189"/>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S1</a:t>
            </a:r>
          </a:p>
        </p:txBody>
      </p:sp>
      <p:sp>
        <p:nvSpPr>
          <p:cNvPr id="100" name="TextBox 99">
            <a:extLst>
              <a:ext uri="{FF2B5EF4-FFF2-40B4-BE49-F238E27FC236}">
                <a16:creationId xmlns:a16="http://schemas.microsoft.com/office/drawing/2014/main" id="{24A88F79-0AAF-446C-9652-EF949463A7A2}"/>
              </a:ext>
            </a:extLst>
          </p:cNvPr>
          <p:cNvSpPr txBox="1"/>
          <p:nvPr/>
        </p:nvSpPr>
        <p:spPr>
          <a:xfrm>
            <a:off x="4451571" y="4725669"/>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S2</a:t>
            </a:r>
          </a:p>
        </p:txBody>
      </p:sp>
      <p:sp>
        <p:nvSpPr>
          <p:cNvPr id="101" name="TextBox 100">
            <a:extLst>
              <a:ext uri="{FF2B5EF4-FFF2-40B4-BE49-F238E27FC236}">
                <a16:creationId xmlns:a16="http://schemas.microsoft.com/office/drawing/2014/main" id="{ED1C469E-9BD2-4535-B5EB-64D538DF684F}"/>
              </a:ext>
            </a:extLst>
          </p:cNvPr>
          <p:cNvSpPr txBox="1"/>
          <p:nvPr/>
        </p:nvSpPr>
        <p:spPr>
          <a:xfrm>
            <a:off x="3097815" y="3278187"/>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S3</a:t>
            </a:r>
          </a:p>
        </p:txBody>
      </p:sp>
      <p:sp>
        <p:nvSpPr>
          <p:cNvPr id="102" name="TextBox 101">
            <a:extLst>
              <a:ext uri="{FF2B5EF4-FFF2-40B4-BE49-F238E27FC236}">
                <a16:creationId xmlns:a16="http://schemas.microsoft.com/office/drawing/2014/main" id="{A4AFDFC5-8E73-4113-9984-B8B69BACBE1A}"/>
              </a:ext>
            </a:extLst>
          </p:cNvPr>
          <p:cNvSpPr txBox="1"/>
          <p:nvPr/>
        </p:nvSpPr>
        <p:spPr>
          <a:xfrm>
            <a:off x="4437827" y="3291358"/>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S4</a:t>
            </a:r>
          </a:p>
        </p:txBody>
      </p:sp>
      <p:sp>
        <p:nvSpPr>
          <p:cNvPr id="103" name="TextBox 102">
            <a:extLst>
              <a:ext uri="{FF2B5EF4-FFF2-40B4-BE49-F238E27FC236}">
                <a16:creationId xmlns:a16="http://schemas.microsoft.com/office/drawing/2014/main" id="{C0F4C1B1-A41E-4B39-B689-9AA4235C781D}"/>
              </a:ext>
            </a:extLst>
          </p:cNvPr>
          <p:cNvSpPr txBox="1"/>
          <p:nvPr/>
        </p:nvSpPr>
        <p:spPr>
          <a:xfrm>
            <a:off x="4451571" y="1875866"/>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S5</a:t>
            </a:r>
          </a:p>
        </p:txBody>
      </p:sp>
      <p:sp>
        <p:nvSpPr>
          <p:cNvPr id="104" name="TextBox 103">
            <a:extLst>
              <a:ext uri="{FF2B5EF4-FFF2-40B4-BE49-F238E27FC236}">
                <a16:creationId xmlns:a16="http://schemas.microsoft.com/office/drawing/2014/main" id="{5C2222E7-3DE6-4F14-A9B5-1F10BE441900}"/>
              </a:ext>
            </a:extLst>
          </p:cNvPr>
          <p:cNvSpPr txBox="1"/>
          <p:nvPr/>
        </p:nvSpPr>
        <p:spPr>
          <a:xfrm>
            <a:off x="5886954" y="1860053"/>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S10</a:t>
            </a:r>
          </a:p>
        </p:txBody>
      </p:sp>
      <p:sp>
        <p:nvSpPr>
          <p:cNvPr id="105" name="TextBox 104">
            <a:extLst>
              <a:ext uri="{FF2B5EF4-FFF2-40B4-BE49-F238E27FC236}">
                <a16:creationId xmlns:a16="http://schemas.microsoft.com/office/drawing/2014/main" id="{D71B3784-0712-4934-9A5D-3C80C7778351}"/>
              </a:ext>
            </a:extLst>
          </p:cNvPr>
          <p:cNvSpPr txBox="1"/>
          <p:nvPr/>
        </p:nvSpPr>
        <p:spPr>
          <a:xfrm>
            <a:off x="5985189" y="3272925"/>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S8</a:t>
            </a:r>
          </a:p>
        </p:txBody>
      </p:sp>
      <p:sp>
        <p:nvSpPr>
          <p:cNvPr id="106" name="TextBox 105">
            <a:extLst>
              <a:ext uri="{FF2B5EF4-FFF2-40B4-BE49-F238E27FC236}">
                <a16:creationId xmlns:a16="http://schemas.microsoft.com/office/drawing/2014/main" id="{98CD48FF-C772-4CDD-9289-BA3BA98974BB}"/>
              </a:ext>
            </a:extLst>
          </p:cNvPr>
          <p:cNvSpPr txBox="1"/>
          <p:nvPr/>
        </p:nvSpPr>
        <p:spPr>
          <a:xfrm>
            <a:off x="5985189" y="4739634"/>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S6</a:t>
            </a:r>
          </a:p>
        </p:txBody>
      </p:sp>
      <p:sp>
        <p:nvSpPr>
          <p:cNvPr id="107" name="TextBox 106">
            <a:extLst>
              <a:ext uri="{FF2B5EF4-FFF2-40B4-BE49-F238E27FC236}">
                <a16:creationId xmlns:a16="http://schemas.microsoft.com/office/drawing/2014/main" id="{2595E5E3-4E87-447A-970F-778A04C4DDEB}"/>
              </a:ext>
            </a:extLst>
          </p:cNvPr>
          <p:cNvSpPr txBox="1"/>
          <p:nvPr/>
        </p:nvSpPr>
        <p:spPr>
          <a:xfrm>
            <a:off x="7310640" y="3245215"/>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S9</a:t>
            </a:r>
          </a:p>
        </p:txBody>
      </p:sp>
      <p:sp>
        <p:nvSpPr>
          <p:cNvPr id="108" name="TextBox 107">
            <a:extLst>
              <a:ext uri="{FF2B5EF4-FFF2-40B4-BE49-F238E27FC236}">
                <a16:creationId xmlns:a16="http://schemas.microsoft.com/office/drawing/2014/main" id="{32E9246D-F3EA-43CA-BB4D-30DCAA65C178}"/>
              </a:ext>
            </a:extLst>
          </p:cNvPr>
          <p:cNvSpPr txBox="1"/>
          <p:nvPr/>
        </p:nvSpPr>
        <p:spPr>
          <a:xfrm>
            <a:off x="7300553" y="4692697"/>
            <a:ext cx="5392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rPr>
              <a:t>S7</a:t>
            </a:r>
          </a:p>
        </p:txBody>
      </p:sp>
      <p:sp>
        <p:nvSpPr>
          <p:cNvPr id="87" name="Rectangle: Single Corner Snipped 86">
            <a:extLst>
              <a:ext uri="{FF2B5EF4-FFF2-40B4-BE49-F238E27FC236}">
                <a16:creationId xmlns:a16="http://schemas.microsoft.com/office/drawing/2014/main" id="{314A0329-117D-42E0-8EBB-803E41F7B163}"/>
              </a:ext>
            </a:extLst>
          </p:cNvPr>
          <p:cNvSpPr/>
          <p:nvPr/>
        </p:nvSpPr>
        <p:spPr>
          <a:xfrm>
            <a:off x="3441003" y="5615364"/>
            <a:ext cx="275674" cy="148073"/>
          </a:xfrm>
          <a:prstGeom prst="snip1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Rectangle 90">
            <a:extLst>
              <a:ext uri="{FF2B5EF4-FFF2-40B4-BE49-F238E27FC236}">
                <a16:creationId xmlns:a16="http://schemas.microsoft.com/office/drawing/2014/main" id="{B5C84A31-DE3D-4A0C-BD72-67461DF0488C}"/>
              </a:ext>
            </a:extLst>
          </p:cNvPr>
          <p:cNvSpPr/>
          <p:nvPr/>
        </p:nvSpPr>
        <p:spPr>
          <a:xfrm>
            <a:off x="3862166" y="4832189"/>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Rectangle 110">
            <a:extLst>
              <a:ext uri="{FF2B5EF4-FFF2-40B4-BE49-F238E27FC236}">
                <a16:creationId xmlns:a16="http://schemas.microsoft.com/office/drawing/2014/main" id="{3C521A05-BD37-4966-B4CB-7FFE92FE1A20}"/>
              </a:ext>
            </a:extLst>
          </p:cNvPr>
          <p:cNvSpPr/>
          <p:nvPr/>
        </p:nvSpPr>
        <p:spPr>
          <a:xfrm>
            <a:off x="5178059" y="3359216"/>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Rectangle 111">
            <a:extLst>
              <a:ext uri="{FF2B5EF4-FFF2-40B4-BE49-F238E27FC236}">
                <a16:creationId xmlns:a16="http://schemas.microsoft.com/office/drawing/2014/main" id="{8287F373-DDEF-4218-99FD-5633AE9A17B6}"/>
              </a:ext>
            </a:extLst>
          </p:cNvPr>
          <p:cNvSpPr/>
          <p:nvPr/>
        </p:nvSpPr>
        <p:spPr>
          <a:xfrm>
            <a:off x="6717797" y="1919171"/>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A4366F35-89C1-41D1-8203-A3F2CA602DF5}"/>
              </a:ext>
            </a:extLst>
          </p:cNvPr>
          <p:cNvSpPr/>
          <p:nvPr/>
        </p:nvSpPr>
        <p:spPr>
          <a:xfrm>
            <a:off x="6724469" y="3326659"/>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Rectangle 113">
            <a:extLst>
              <a:ext uri="{FF2B5EF4-FFF2-40B4-BE49-F238E27FC236}">
                <a16:creationId xmlns:a16="http://schemas.microsoft.com/office/drawing/2014/main" id="{8DDB6ABF-CC61-4B67-B1A6-BA6AFECCC4FC}"/>
              </a:ext>
            </a:extLst>
          </p:cNvPr>
          <p:cNvSpPr/>
          <p:nvPr/>
        </p:nvSpPr>
        <p:spPr>
          <a:xfrm>
            <a:off x="7997274" y="4781652"/>
            <a:ext cx="68490" cy="2196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Rectangle: Single Corner Snipped 114">
            <a:extLst>
              <a:ext uri="{FF2B5EF4-FFF2-40B4-BE49-F238E27FC236}">
                <a16:creationId xmlns:a16="http://schemas.microsoft.com/office/drawing/2014/main" id="{38C8B6B6-0E33-4BC0-87B5-5EC8EB733D91}"/>
              </a:ext>
            </a:extLst>
          </p:cNvPr>
          <p:cNvSpPr/>
          <p:nvPr/>
        </p:nvSpPr>
        <p:spPr>
          <a:xfrm>
            <a:off x="4100054" y="5618587"/>
            <a:ext cx="275674" cy="148073"/>
          </a:xfrm>
          <a:prstGeom prst="snip1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Rectangle 115">
            <a:extLst>
              <a:ext uri="{FF2B5EF4-FFF2-40B4-BE49-F238E27FC236}">
                <a16:creationId xmlns:a16="http://schemas.microsoft.com/office/drawing/2014/main" id="{1F71A754-55C2-45AB-958D-6644ED5503DC}"/>
              </a:ext>
            </a:extLst>
          </p:cNvPr>
          <p:cNvSpPr/>
          <p:nvPr/>
        </p:nvSpPr>
        <p:spPr>
          <a:xfrm>
            <a:off x="3942208" y="4833292"/>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Rectangle 116">
            <a:extLst>
              <a:ext uri="{FF2B5EF4-FFF2-40B4-BE49-F238E27FC236}">
                <a16:creationId xmlns:a16="http://schemas.microsoft.com/office/drawing/2014/main" id="{B0FE3AFC-B2A7-464D-A5C4-F2F9FBD46BF1}"/>
              </a:ext>
            </a:extLst>
          </p:cNvPr>
          <p:cNvSpPr/>
          <p:nvPr/>
        </p:nvSpPr>
        <p:spPr>
          <a:xfrm>
            <a:off x="3857786" y="3367407"/>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Rectangle 117">
            <a:extLst>
              <a:ext uri="{FF2B5EF4-FFF2-40B4-BE49-F238E27FC236}">
                <a16:creationId xmlns:a16="http://schemas.microsoft.com/office/drawing/2014/main" id="{0C7BA2C5-F383-4D19-BBEC-D3E97F7C399F}"/>
              </a:ext>
            </a:extLst>
          </p:cNvPr>
          <p:cNvSpPr/>
          <p:nvPr/>
        </p:nvSpPr>
        <p:spPr>
          <a:xfrm>
            <a:off x="5154835" y="1947570"/>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Rectangle 118">
            <a:extLst>
              <a:ext uri="{FF2B5EF4-FFF2-40B4-BE49-F238E27FC236}">
                <a16:creationId xmlns:a16="http://schemas.microsoft.com/office/drawing/2014/main" id="{53CFE05A-88B1-4E61-9351-0DFA6D53280A}"/>
              </a:ext>
            </a:extLst>
          </p:cNvPr>
          <p:cNvSpPr/>
          <p:nvPr/>
        </p:nvSpPr>
        <p:spPr>
          <a:xfrm>
            <a:off x="8004898" y="3318158"/>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Rectangle 119">
            <a:extLst>
              <a:ext uri="{FF2B5EF4-FFF2-40B4-BE49-F238E27FC236}">
                <a16:creationId xmlns:a16="http://schemas.microsoft.com/office/drawing/2014/main" id="{3314E9D8-BFA3-4FB8-A865-14BCC7F554E8}"/>
              </a:ext>
            </a:extLst>
          </p:cNvPr>
          <p:cNvSpPr/>
          <p:nvPr/>
        </p:nvSpPr>
        <p:spPr>
          <a:xfrm>
            <a:off x="8079699" y="4784941"/>
            <a:ext cx="68490" cy="219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Graphic 8" descr="High voltage">
            <a:extLst>
              <a:ext uri="{FF2B5EF4-FFF2-40B4-BE49-F238E27FC236}">
                <a16:creationId xmlns:a16="http://schemas.microsoft.com/office/drawing/2014/main" id="{09F7103B-30D9-462C-9E5A-B2585ABE90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37216" y="4239178"/>
            <a:ext cx="539025" cy="539025"/>
          </a:xfrm>
          <a:prstGeom prst="rect">
            <a:avLst/>
          </a:prstGeom>
        </p:spPr>
      </p:pic>
      <p:sp>
        <p:nvSpPr>
          <p:cNvPr id="139" name="Rectangle: Single Corner Snipped 138">
            <a:extLst>
              <a:ext uri="{FF2B5EF4-FFF2-40B4-BE49-F238E27FC236}">
                <a16:creationId xmlns:a16="http://schemas.microsoft.com/office/drawing/2014/main" id="{85A9D728-52D4-4A7D-BA4B-360A735C0795}"/>
              </a:ext>
            </a:extLst>
          </p:cNvPr>
          <p:cNvSpPr/>
          <p:nvPr/>
        </p:nvSpPr>
        <p:spPr>
          <a:xfrm>
            <a:off x="4755975" y="5647778"/>
            <a:ext cx="275674" cy="148073"/>
          </a:xfrm>
          <a:prstGeom prst="snip1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Rectangle: Single Corner Snipped 141">
            <a:extLst>
              <a:ext uri="{FF2B5EF4-FFF2-40B4-BE49-F238E27FC236}">
                <a16:creationId xmlns:a16="http://schemas.microsoft.com/office/drawing/2014/main" id="{58B6CF59-04DF-4497-8F5A-569D43E5883C}"/>
              </a:ext>
            </a:extLst>
          </p:cNvPr>
          <p:cNvSpPr/>
          <p:nvPr/>
        </p:nvSpPr>
        <p:spPr>
          <a:xfrm>
            <a:off x="5361708" y="5648037"/>
            <a:ext cx="275674" cy="148073"/>
          </a:xfrm>
          <a:prstGeom prst="snip1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Rectangle: Single Corner Snipped 142">
            <a:extLst>
              <a:ext uri="{FF2B5EF4-FFF2-40B4-BE49-F238E27FC236}">
                <a16:creationId xmlns:a16="http://schemas.microsoft.com/office/drawing/2014/main" id="{E83AD358-45C1-48EA-BCF8-2E5C8864342A}"/>
              </a:ext>
            </a:extLst>
          </p:cNvPr>
          <p:cNvSpPr/>
          <p:nvPr/>
        </p:nvSpPr>
        <p:spPr>
          <a:xfrm>
            <a:off x="6329141" y="5649876"/>
            <a:ext cx="275674" cy="148073"/>
          </a:xfrm>
          <a:prstGeom prst="snip1Rect">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4" name="Rectangle: Single Corner Snipped 143">
            <a:extLst>
              <a:ext uri="{FF2B5EF4-FFF2-40B4-BE49-F238E27FC236}">
                <a16:creationId xmlns:a16="http://schemas.microsoft.com/office/drawing/2014/main" id="{5C2AEEEF-7C5E-4D45-830A-C05E0711A72F}"/>
              </a:ext>
            </a:extLst>
          </p:cNvPr>
          <p:cNvSpPr/>
          <p:nvPr/>
        </p:nvSpPr>
        <p:spPr>
          <a:xfrm>
            <a:off x="6948151" y="5661795"/>
            <a:ext cx="275674" cy="148073"/>
          </a:xfrm>
          <a:prstGeom prst="snip1Rect">
            <a:avLst/>
          </a:prstGeom>
          <a:solidFill>
            <a:srgbClr val="7030A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5" name="Rectangle 144">
            <a:extLst>
              <a:ext uri="{FF2B5EF4-FFF2-40B4-BE49-F238E27FC236}">
                <a16:creationId xmlns:a16="http://schemas.microsoft.com/office/drawing/2014/main" id="{EC2B502D-267F-4D01-82C7-23E888EE0EFF}"/>
              </a:ext>
            </a:extLst>
          </p:cNvPr>
          <p:cNvSpPr/>
          <p:nvPr/>
        </p:nvSpPr>
        <p:spPr>
          <a:xfrm>
            <a:off x="5166412" y="4827306"/>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6" name="Rectangle 145">
            <a:extLst>
              <a:ext uri="{FF2B5EF4-FFF2-40B4-BE49-F238E27FC236}">
                <a16:creationId xmlns:a16="http://schemas.microsoft.com/office/drawing/2014/main" id="{8670CD86-69D9-41BB-AAC1-631CAC8BF025}"/>
              </a:ext>
            </a:extLst>
          </p:cNvPr>
          <p:cNvSpPr/>
          <p:nvPr/>
        </p:nvSpPr>
        <p:spPr>
          <a:xfrm>
            <a:off x="5256574" y="3359270"/>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 name="Rectangle 146">
            <a:extLst>
              <a:ext uri="{FF2B5EF4-FFF2-40B4-BE49-F238E27FC236}">
                <a16:creationId xmlns:a16="http://schemas.microsoft.com/office/drawing/2014/main" id="{F3499FA7-7F13-44D9-86CB-B6E1CBEC780F}"/>
              </a:ext>
            </a:extLst>
          </p:cNvPr>
          <p:cNvSpPr/>
          <p:nvPr/>
        </p:nvSpPr>
        <p:spPr>
          <a:xfrm>
            <a:off x="6796456" y="1921162"/>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Rectangle 147">
            <a:extLst>
              <a:ext uri="{FF2B5EF4-FFF2-40B4-BE49-F238E27FC236}">
                <a16:creationId xmlns:a16="http://schemas.microsoft.com/office/drawing/2014/main" id="{FB8A5C35-60C3-41E3-A9FB-CE53C647FB65}"/>
              </a:ext>
            </a:extLst>
          </p:cNvPr>
          <p:cNvSpPr/>
          <p:nvPr/>
        </p:nvSpPr>
        <p:spPr>
          <a:xfrm>
            <a:off x="8085071" y="3319559"/>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 name="Rectangle 148">
            <a:extLst>
              <a:ext uri="{FF2B5EF4-FFF2-40B4-BE49-F238E27FC236}">
                <a16:creationId xmlns:a16="http://schemas.microsoft.com/office/drawing/2014/main" id="{02EC493E-3B95-4EAC-BA89-AFEC92416EB7}"/>
              </a:ext>
            </a:extLst>
          </p:cNvPr>
          <p:cNvSpPr/>
          <p:nvPr/>
        </p:nvSpPr>
        <p:spPr>
          <a:xfrm>
            <a:off x="8165984" y="4781217"/>
            <a:ext cx="68490" cy="2196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0" name="Rectangle 149">
            <a:extLst>
              <a:ext uri="{FF2B5EF4-FFF2-40B4-BE49-F238E27FC236}">
                <a16:creationId xmlns:a16="http://schemas.microsoft.com/office/drawing/2014/main" id="{F6BCEA77-6C76-4365-9764-DB7F7738D4C9}"/>
              </a:ext>
            </a:extLst>
          </p:cNvPr>
          <p:cNvSpPr/>
          <p:nvPr/>
        </p:nvSpPr>
        <p:spPr>
          <a:xfrm>
            <a:off x="5245092" y="4834884"/>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 name="Rectangle 150">
            <a:extLst>
              <a:ext uri="{FF2B5EF4-FFF2-40B4-BE49-F238E27FC236}">
                <a16:creationId xmlns:a16="http://schemas.microsoft.com/office/drawing/2014/main" id="{5670B4F3-C421-4C24-B291-010AFD332A44}"/>
              </a:ext>
            </a:extLst>
          </p:cNvPr>
          <p:cNvSpPr/>
          <p:nvPr/>
        </p:nvSpPr>
        <p:spPr>
          <a:xfrm>
            <a:off x="3930999" y="3369233"/>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Rectangle 151">
            <a:extLst>
              <a:ext uri="{FF2B5EF4-FFF2-40B4-BE49-F238E27FC236}">
                <a16:creationId xmlns:a16="http://schemas.microsoft.com/office/drawing/2014/main" id="{4FC27B28-F2D0-44A0-8CEF-E783C2EC08BC}"/>
              </a:ext>
            </a:extLst>
          </p:cNvPr>
          <p:cNvSpPr/>
          <p:nvPr/>
        </p:nvSpPr>
        <p:spPr>
          <a:xfrm>
            <a:off x="5221777" y="1949523"/>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 name="Rectangle 152">
            <a:extLst>
              <a:ext uri="{FF2B5EF4-FFF2-40B4-BE49-F238E27FC236}">
                <a16:creationId xmlns:a16="http://schemas.microsoft.com/office/drawing/2014/main" id="{F81EB91C-3DE2-43A0-8CB6-ED8441F1879E}"/>
              </a:ext>
            </a:extLst>
          </p:cNvPr>
          <p:cNvSpPr/>
          <p:nvPr/>
        </p:nvSpPr>
        <p:spPr>
          <a:xfrm>
            <a:off x="6811623" y="3326729"/>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 name="Rectangle 153">
            <a:extLst>
              <a:ext uri="{FF2B5EF4-FFF2-40B4-BE49-F238E27FC236}">
                <a16:creationId xmlns:a16="http://schemas.microsoft.com/office/drawing/2014/main" id="{2308E5BB-84CC-4C73-B75F-30BF648CAE7B}"/>
              </a:ext>
            </a:extLst>
          </p:cNvPr>
          <p:cNvSpPr/>
          <p:nvPr/>
        </p:nvSpPr>
        <p:spPr>
          <a:xfrm>
            <a:off x="8252582" y="4787255"/>
            <a:ext cx="68490" cy="219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5" name="Rectangle 154">
            <a:extLst>
              <a:ext uri="{FF2B5EF4-FFF2-40B4-BE49-F238E27FC236}">
                <a16:creationId xmlns:a16="http://schemas.microsoft.com/office/drawing/2014/main" id="{E4AB13A1-0027-416F-8311-7D99665D0413}"/>
              </a:ext>
            </a:extLst>
          </p:cNvPr>
          <p:cNvSpPr/>
          <p:nvPr/>
        </p:nvSpPr>
        <p:spPr>
          <a:xfrm>
            <a:off x="6690224" y="4787255"/>
            <a:ext cx="68490" cy="219600"/>
          </a:xfrm>
          <a:prstGeom prst="rect">
            <a:avLst/>
          </a:prstGeom>
          <a:solidFill>
            <a:srgbClr val="FF0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 name="Rectangle 155">
            <a:extLst>
              <a:ext uri="{FF2B5EF4-FFF2-40B4-BE49-F238E27FC236}">
                <a16:creationId xmlns:a16="http://schemas.microsoft.com/office/drawing/2014/main" id="{CEA76D76-1B1B-4733-A657-0FBEFD1D193E}"/>
              </a:ext>
            </a:extLst>
          </p:cNvPr>
          <p:cNvSpPr/>
          <p:nvPr/>
        </p:nvSpPr>
        <p:spPr>
          <a:xfrm>
            <a:off x="6885058" y="3331366"/>
            <a:ext cx="68490" cy="219600"/>
          </a:xfrm>
          <a:prstGeom prst="rect">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 name="Rectangle 156">
            <a:extLst>
              <a:ext uri="{FF2B5EF4-FFF2-40B4-BE49-F238E27FC236}">
                <a16:creationId xmlns:a16="http://schemas.microsoft.com/office/drawing/2014/main" id="{301D208D-4D84-4C3E-AB3E-F8DDF1F7E771}"/>
              </a:ext>
            </a:extLst>
          </p:cNvPr>
          <p:cNvSpPr/>
          <p:nvPr/>
        </p:nvSpPr>
        <p:spPr>
          <a:xfrm>
            <a:off x="8324418" y="4787839"/>
            <a:ext cx="68490" cy="219600"/>
          </a:xfrm>
          <a:prstGeom prst="rect">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 name="Rectangle 157">
            <a:extLst>
              <a:ext uri="{FF2B5EF4-FFF2-40B4-BE49-F238E27FC236}">
                <a16:creationId xmlns:a16="http://schemas.microsoft.com/office/drawing/2014/main" id="{646F3A73-D2A1-4CF7-BFBB-FA34B1E024A0}"/>
              </a:ext>
            </a:extLst>
          </p:cNvPr>
          <p:cNvSpPr/>
          <p:nvPr/>
        </p:nvSpPr>
        <p:spPr>
          <a:xfrm>
            <a:off x="6770707" y="4787839"/>
            <a:ext cx="68490" cy="219600"/>
          </a:xfrm>
          <a:prstGeom prst="rect">
            <a:avLst/>
          </a:prstGeom>
          <a:solidFill>
            <a:srgbClr val="7030A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9" name="Rectangle 158">
            <a:extLst>
              <a:ext uri="{FF2B5EF4-FFF2-40B4-BE49-F238E27FC236}">
                <a16:creationId xmlns:a16="http://schemas.microsoft.com/office/drawing/2014/main" id="{1117508E-3FF6-4276-817D-4B83C31A0074}"/>
              </a:ext>
            </a:extLst>
          </p:cNvPr>
          <p:cNvSpPr/>
          <p:nvPr/>
        </p:nvSpPr>
        <p:spPr>
          <a:xfrm>
            <a:off x="8159874" y="3321204"/>
            <a:ext cx="68490" cy="219600"/>
          </a:xfrm>
          <a:prstGeom prst="rect">
            <a:avLst/>
          </a:prstGeom>
          <a:solidFill>
            <a:srgbClr val="7030A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 name="Rectangle 159">
            <a:extLst>
              <a:ext uri="{FF2B5EF4-FFF2-40B4-BE49-F238E27FC236}">
                <a16:creationId xmlns:a16="http://schemas.microsoft.com/office/drawing/2014/main" id="{80D2A957-3193-438A-863A-5263F873617C}"/>
              </a:ext>
            </a:extLst>
          </p:cNvPr>
          <p:cNvSpPr/>
          <p:nvPr/>
        </p:nvSpPr>
        <p:spPr>
          <a:xfrm>
            <a:off x="8404996" y="4788304"/>
            <a:ext cx="68490" cy="219600"/>
          </a:xfrm>
          <a:prstGeom prst="rect">
            <a:avLst/>
          </a:prstGeom>
          <a:solidFill>
            <a:srgbClr val="7030A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 name="TextBox 160">
            <a:extLst>
              <a:ext uri="{FF2B5EF4-FFF2-40B4-BE49-F238E27FC236}">
                <a16:creationId xmlns:a16="http://schemas.microsoft.com/office/drawing/2014/main" id="{CD18EA0D-3B01-4B1F-9BE8-7183BEFFDBD0}"/>
              </a:ext>
            </a:extLst>
          </p:cNvPr>
          <p:cNvSpPr txBox="1"/>
          <p:nvPr/>
        </p:nvSpPr>
        <p:spPr>
          <a:xfrm>
            <a:off x="8168085" y="4213864"/>
            <a:ext cx="278888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High Queueing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due to Burst</a:t>
            </a:r>
          </a:p>
        </p:txBody>
      </p:sp>
      <p:cxnSp>
        <p:nvCxnSpPr>
          <p:cNvPr id="110" name="Straight Connector 109">
            <a:extLst>
              <a:ext uri="{FF2B5EF4-FFF2-40B4-BE49-F238E27FC236}">
                <a16:creationId xmlns:a16="http://schemas.microsoft.com/office/drawing/2014/main" id="{D9CD948D-3325-41A3-8DCF-B5E1C4B85A87}"/>
              </a:ext>
            </a:extLst>
          </p:cNvPr>
          <p:cNvCxnSpPr>
            <a:cxnSpLocks/>
          </p:cNvCxnSpPr>
          <p:nvPr/>
        </p:nvCxnSpPr>
        <p:spPr>
          <a:xfrm flipH="1">
            <a:off x="8103586" y="3567287"/>
            <a:ext cx="2334" cy="1185333"/>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cxnSp>
        <p:nvCxnSpPr>
          <p:cNvPr id="121" name="Straight Connector 120">
            <a:extLst>
              <a:ext uri="{FF2B5EF4-FFF2-40B4-BE49-F238E27FC236}">
                <a16:creationId xmlns:a16="http://schemas.microsoft.com/office/drawing/2014/main" id="{444672A0-4A6D-4F96-9452-A4D1DA5C3540}"/>
              </a:ext>
            </a:extLst>
          </p:cNvPr>
          <p:cNvCxnSpPr>
            <a:cxnSpLocks/>
          </p:cNvCxnSpPr>
          <p:nvPr/>
        </p:nvCxnSpPr>
        <p:spPr>
          <a:xfrm>
            <a:off x="6796971" y="3543477"/>
            <a:ext cx="1324407" cy="1228742"/>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cxnSp>
        <p:nvCxnSpPr>
          <p:cNvPr id="122" name="Straight Connector 121">
            <a:extLst>
              <a:ext uri="{FF2B5EF4-FFF2-40B4-BE49-F238E27FC236}">
                <a16:creationId xmlns:a16="http://schemas.microsoft.com/office/drawing/2014/main" id="{150144B8-607F-402D-952E-60E7D0116D2C}"/>
              </a:ext>
            </a:extLst>
          </p:cNvPr>
          <p:cNvCxnSpPr>
            <a:cxnSpLocks/>
          </p:cNvCxnSpPr>
          <p:nvPr/>
        </p:nvCxnSpPr>
        <p:spPr>
          <a:xfrm>
            <a:off x="5252866" y="2174530"/>
            <a:ext cx="1553461" cy="1166968"/>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cxnSp>
        <p:nvCxnSpPr>
          <p:cNvPr id="123" name="Straight Connector 122">
            <a:extLst>
              <a:ext uri="{FF2B5EF4-FFF2-40B4-BE49-F238E27FC236}">
                <a16:creationId xmlns:a16="http://schemas.microsoft.com/office/drawing/2014/main" id="{37E0BAB0-422C-4ECE-B0D4-6348F329E0BA}"/>
              </a:ext>
            </a:extLst>
          </p:cNvPr>
          <p:cNvCxnSpPr>
            <a:cxnSpLocks/>
          </p:cNvCxnSpPr>
          <p:nvPr/>
        </p:nvCxnSpPr>
        <p:spPr>
          <a:xfrm>
            <a:off x="6780938" y="2184279"/>
            <a:ext cx="1276298" cy="1115501"/>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cxnSp>
        <p:nvCxnSpPr>
          <p:cNvPr id="124" name="Straight Connector 123">
            <a:extLst>
              <a:ext uri="{FF2B5EF4-FFF2-40B4-BE49-F238E27FC236}">
                <a16:creationId xmlns:a16="http://schemas.microsoft.com/office/drawing/2014/main" id="{470A4161-B7F1-4F53-BA65-9EA4147E1BF2}"/>
              </a:ext>
            </a:extLst>
          </p:cNvPr>
          <p:cNvCxnSpPr>
            <a:cxnSpLocks/>
          </p:cNvCxnSpPr>
          <p:nvPr/>
        </p:nvCxnSpPr>
        <p:spPr>
          <a:xfrm flipH="1">
            <a:off x="3943492" y="2211749"/>
            <a:ext cx="1225276" cy="1124938"/>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cxnSp>
        <p:nvCxnSpPr>
          <p:cNvPr id="125" name="Straight Connector 124">
            <a:extLst>
              <a:ext uri="{FF2B5EF4-FFF2-40B4-BE49-F238E27FC236}">
                <a16:creationId xmlns:a16="http://schemas.microsoft.com/office/drawing/2014/main" id="{699771BC-F008-4D05-9318-54B43FB75D50}"/>
              </a:ext>
            </a:extLst>
          </p:cNvPr>
          <p:cNvCxnSpPr>
            <a:cxnSpLocks/>
          </p:cNvCxnSpPr>
          <p:nvPr/>
        </p:nvCxnSpPr>
        <p:spPr>
          <a:xfrm flipH="1">
            <a:off x="5255073" y="2189455"/>
            <a:ext cx="2334" cy="1185333"/>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cxnSp>
        <p:nvCxnSpPr>
          <p:cNvPr id="126" name="Straight Connector 125">
            <a:extLst>
              <a:ext uri="{FF2B5EF4-FFF2-40B4-BE49-F238E27FC236}">
                <a16:creationId xmlns:a16="http://schemas.microsoft.com/office/drawing/2014/main" id="{184D01F1-FA06-44E0-97E3-3DE9BE54422E}"/>
              </a:ext>
            </a:extLst>
          </p:cNvPr>
          <p:cNvCxnSpPr>
            <a:cxnSpLocks/>
          </p:cNvCxnSpPr>
          <p:nvPr/>
        </p:nvCxnSpPr>
        <p:spPr>
          <a:xfrm flipH="1">
            <a:off x="3905742" y="3585250"/>
            <a:ext cx="1336610" cy="1228742"/>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cxnSp>
        <p:nvCxnSpPr>
          <p:cNvPr id="127" name="Straight Connector 126">
            <a:extLst>
              <a:ext uri="{FF2B5EF4-FFF2-40B4-BE49-F238E27FC236}">
                <a16:creationId xmlns:a16="http://schemas.microsoft.com/office/drawing/2014/main" id="{90B5ECC8-9600-4C24-A747-B12ACFCBE54C}"/>
              </a:ext>
            </a:extLst>
          </p:cNvPr>
          <p:cNvCxnSpPr>
            <a:cxnSpLocks/>
          </p:cNvCxnSpPr>
          <p:nvPr/>
        </p:nvCxnSpPr>
        <p:spPr>
          <a:xfrm>
            <a:off x="3940974" y="3593895"/>
            <a:ext cx="1324407" cy="1228742"/>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cxnSp>
        <p:nvCxnSpPr>
          <p:cNvPr id="128" name="Straight Connector 127">
            <a:extLst>
              <a:ext uri="{FF2B5EF4-FFF2-40B4-BE49-F238E27FC236}">
                <a16:creationId xmlns:a16="http://schemas.microsoft.com/office/drawing/2014/main" id="{3A371BA2-2D00-4E1C-89FA-F1A7F9812CB7}"/>
              </a:ext>
            </a:extLst>
          </p:cNvPr>
          <p:cNvCxnSpPr>
            <a:cxnSpLocks/>
          </p:cNvCxnSpPr>
          <p:nvPr/>
        </p:nvCxnSpPr>
        <p:spPr>
          <a:xfrm flipH="1">
            <a:off x="6792633" y="3566828"/>
            <a:ext cx="2334" cy="1185333"/>
          </a:xfrm>
          <a:prstGeom prst="line">
            <a:avLst/>
          </a:prstGeom>
          <a:ln w="28575">
            <a:solidFill>
              <a:srgbClr val="FF0000"/>
            </a:solidFill>
          </a:ln>
        </p:spPr>
        <p:style>
          <a:lnRef idx="2">
            <a:schemeClr val="dk1"/>
          </a:lnRef>
          <a:fillRef idx="0">
            <a:schemeClr val="dk1"/>
          </a:fillRef>
          <a:effectRef idx="1">
            <a:schemeClr val="dk1"/>
          </a:effectRef>
          <a:fontRef idx="minor">
            <a:schemeClr val="tx1"/>
          </a:fontRef>
        </p:style>
      </p:cxnSp>
      <p:sp>
        <p:nvSpPr>
          <p:cNvPr id="130" name="TextBox 129">
            <a:extLst>
              <a:ext uri="{FF2B5EF4-FFF2-40B4-BE49-F238E27FC236}">
                <a16:creationId xmlns:a16="http://schemas.microsoft.com/office/drawing/2014/main" id="{2D75977B-69E0-4B50-8D01-3641DA066406}"/>
              </a:ext>
            </a:extLst>
          </p:cNvPr>
          <p:cNvSpPr txBox="1"/>
          <p:nvPr/>
        </p:nvSpPr>
        <p:spPr>
          <a:xfrm>
            <a:off x="7655249" y="2405594"/>
            <a:ext cx="278888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1) Notify the entire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Network</a:t>
            </a:r>
          </a:p>
        </p:txBody>
      </p:sp>
      <p:pic>
        <p:nvPicPr>
          <p:cNvPr id="131" name="Picture 2" descr="Image result for server image">
            <a:extLst>
              <a:ext uri="{FF2B5EF4-FFF2-40B4-BE49-F238E27FC236}">
                <a16:creationId xmlns:a16="http://schemas.microsoft.com/office/drawing/2014/main" id="{D1C45006-7BD6-411B-900A-17EBDDEA78C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47264" y="1491775"/>
            <a:ext cx="1035609" cy="360699"/>
          </a:xfrm>
          <a:prstGeom prst="rect">
            <a:avLst/>
          </a:prstGeom>
          <a:noFill/>
          <a:extLst>
            <a:ext uri="{909E8E84-426E-40DD-AFC4-6F175D3DCCD1}">
              <a14:hiddenFill xmlns:a14="http://schemas.microsoft.com/office/drawing/2010/main">
                <a:solidFill>
                  <a:srgbClr val="FFFFFF"/>
                </a:solidFill>
              </a14:hiddenFill>
            </a:ext>
          </a:extLst>
        </p:spPr>
      </p:pic>
      <p:sp>
        <p:nvSpPr>
          <p:cNvPr id="132" name="TextBox 131">
            <a:extLst>
              <a:ext uri="{FF2B5EF4-FFF2-40B4-BE49-F238E27FC236}">
                <a16:creationId xmlns:a16="http://schemas.microsoft.com/office/drawing/2014/main" id="{6C2530E5-8A13-4B8C-9B9B-FEC239A90864}"/>
              </a:ext>
            </a:extLst>
          </p:cNvPr>
          <p:cNvSpPr txBox="1"/>
          <p:nvPr/>
        </p:nvSpPr>
        <p:spPr>
          <a:xfrm>
            <a:off x="1296984" y="1367709"/>
            <a:ext cx="278888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Collector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(Debugger)</a:t>
            </a:r>
          </a:p>
        </p:txBody>
      </p:sp>
      <p:sp>
        <p:nvSpPr>
          <p:cNvPr id="133" name="TextBox 132">
            <a:extLst>
              <a:ext uri="{FF2B5EF4-FFF2-40B4-BE49-F238E27FC236}">
                <a16:creationId xmlns:a16="http://schemas.microsoft.com/office/drawing/2014/main" id="{65F45B30-DDEE-4EBA-B3AE-02099AC57197}"/>
              </a:ext>
            </a:extLst>
          </p:cNvPr>
          <p:cNvSpPr txBox="1"/>
          <p:nvPr/>
        </p:nvSpPr>
        <p:spPr>
          <a:xfrm>
            <a:off x="966673" y="2899758"/>
            <a:ext cx="278888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2) Send Records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1800" b="1" i="0" u="none" strike="noStrike" kern="1200" cap="none" spc="0" normalizeH="0" baseline="0" noProof="0" dirty="0">
                <a:ln>
                  <a:noFill/>
                </a:ln>
                <a:solidFill>
                  <a:prstClr val="black"/>
                </a:solidFill>
                <a:effectLst/>
                <a:uLnTx/>
                <a:uFillTx/>
                <a:latin typeface="Calibri" panose="020F0502020204030204"/>
                <a:ea typeface="+mn-ea"/>
                <a:cs typeface="+mn-cs"/>
              </a:rPr>
              <a:t>to collector</a:t>
            </a:r>
          </a:p>
        </p:txBody>
      </p:sp>
    </p:spTree>
    <p:custDataLst>
      <p:tags r:id="rId1"/>
    </p:custDataLst>
    <p:extLst>
      <p:ext uri="{BB962C8B-B14F-4D97-AF65-F5344CB8AC3E}">
        <p14:creationId xmlns:p14="http://schemas.microsoft.com/office/powerpoint/2010/main" val="2930997086"/>
      </p:ext>
    </p:extLst>
  </p:cSld>
  <p:clrMapOvr>
    <a:masterClrMapping/>
  </p:clrMapOvr>
  <mc:AlternateContent xmlns:mc="http://schemas.openxmlformats.org/markup-compatibility/2006" xmlns:p14="http://schemas.microsoft.com/office/powerpoint/2010/main">
    <mc:Choice Requires="p14">
      <p:transition spd="slow" p14:dur="2000" advTm="35801"/>
    </mc:Choice>
    <mc:Fallback xmlns="">
      <p:transition spd="slow" advTm="3580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wipe(down)">
                                      <p:cBhvr>
                                        <p:cTn id="7" dur="1500"/>
                                        <p:tgtEl>
                                          <p:spTgt spid="110"/>
                                        </p:tgtEl>
                                      </p:cBhvr>
                                    </p:animEffect>
                                  </p:childTnLst>
                                </p:cTn>
                              </p:par>
                              <p:par>
                                <p:cTn id="8" presetID="22" presetClass="entr" presetSubtype="4" fill="hold" nodeType="withEffect">
                                  <p:stCondLst>
                                    <p:cond delay="0"/>
                                  </p:stCondLst>
                                  <p:childTnLst>
                                    <p:set>
                                      <p:cBhvr>
                                        <p:cTn id="9" dur="1" fill="hold">
                                          <p:stCondLst>
                                            <p:cond delay="0"/>
                                          </p:stCondLst>
                                        </p:cTn>
                                        <p:tgtEl>
                                          <p:spTgt spid="121"/>
                                        </p:tgtEl>
                                        <p:attrNameLst>
                                          <p:attrName>style.visibility</p:attrName>
                                        </p:attrNameLst>
                                      </p:cBhvr>
                                      <p:to>
                                        <p:strVal val="visible"/>
                                      </p:to>
                                    </p:set>
                                    <p:animEffect transition="in" filter="wipe(down)">
                                      <p:cBhvr>
                                        <p:cTn id="10" dur="500"/>
                                        <p:tgtEl>
                                          <p:spTgt spid="121"/>
                                        </p:tgtEl>
                                      </p:cBhvr>
                                    </p:animEffect>
                                  </p:childTnLst>
                                </p:cTn>
                              </p:par>
                            </p:childTnLst>
                          </p:cTn>
                        </p:par>
                        <p:par>
                          <p:cTn id="11" fill="hold">
                            <p:stCondLst>
                              <p:cond delay="1500"/>
                            </p:stCondLst>
                            <p:childTnLst>
                              <p:par>
                                <p:cTn id="12" presetID="22" presetClass="entr" presetSubtype="4" fill="hold" nodeType="afterEffect">
                                  <p:stCondLst>
                                    <p:cond delay="0"/>
                                  </p:stCondLst>
                                  <p:childTnLst>
                                    <p:set>
                                      <p:cBhvr>
                                        <p:cTn id="13" dur="1" fill="hold">
                                          <p:stCondLst>
                                            <p:cond delay="0"/>
                                          </p:stCondLst>
                                        </p:cTn>
                                        <p:tgtEl>
                                          <p:spTgt spid="122"/>
                                        </p:tgtEl>
                                        <p:attrNameLst>
                                          <p:attrName>style.visibility</p:attrName>
                                        </p:attrNameLst>
                                      </p:cBhvr>
                                      <p:to>
                                        <p:strVal val="visible"/>
                                      </p:to>
                                    </p:set>
                                    <p:animEffect transition="in" filter="wipe(down)">
                                      <p:cBhvr>
                                        <p:cTn id="14" dur="500"/>
                                        <p:tgtEl>
                                          <p:spTgt spid="122"/>
                                        </p:tgtEl>
                                      </p:cBhvr>
                                    </p:animEffect>
                                  </p:childTnLst>
                                </p:cTn>
                              </p:par>
                              <p:par>
                                <p:cTn id="15" presetID="22" presetClass="entr" presetSubtype="4" fill="hold" nodeType="withEffect">
                                  <p:stCondLst>
                                    <p:cond delay="0"/>
                                  </p:stCondLst>
                                  <p:childTnLst>
                                    <p:set>
                                      <p:cBhvr>
                                        <p:cTn id="16" dur="1" fill="hold">
                                          <p:stCondLst>
                                            <p:cond delay="0"/>
                                          </p:stCondLst>
                                        </p:cTn>
                                        <p:tgtEl>
                                          <p:spTgt spid="123"/>
                                        </p:tgtEl>
                                        <p:attrNameLst>
                                          <p:attrName>style.visibility</p:attrName>
                                        </p:attrNameLst>
                                      </p:cBhvr>
                                      <p:to>
                                        <p:strVal val="visible"/>
                                      </p:to>
                                    </p:set>
                                    <p:animEffect transition="in" filter="wipe(down)">
                                      <p:cBhvr>
                                        <p:cTn id="17" dur="500"/>
                                        <p:tgtEl>
                                          <p:spTgt spid="123"/>
                                        </p:tgtEl>
                                      </p:cBhvr>
                                    </p:animEffect>
                                  </p:childTnLst>
                                </p:cTn>
                              </p:par>
                              <p:par>
                                <p:cTn id="18" presetID="22" presetClass="entr" presetSubtype="1" fill="hold" nodeType="withEffect">
                                  <p:stCondLst>
                                    <p:cond delay="0"/>
                                  </p:stCondLst>
                                  <p:childTnLst>
                                    <p:set>
                                      <p:cBhvr>
                                        <p:cTn id="19" dur="1" fill="hold">
                                          <p:stCondLst>
                                            <p:cond delay="0"/>
                                          </p:stCondLst>
                                        </p:cTn>
                                        <p:tgtEl>
                                          <p:spTgt spid="128"/>
                                        </p:tgtEl>
                                        <p:attrNameLst>
                                          <p:attrName>style.visibility</p:attrName>
                                        </p:attrNameLst>
                                      </p:cBhvr>
                                      <p:to>
                                        <p:strVal val="visible"/>
                                      </p:to>
                                    </p:set>
                                    <p:animEffect transition="in" filter="wipe(up)">
                                      <p:cBhvr>
                                        <p:cTn id="20" dur="500"/>
                                        <p:tgtEl>
                                          <p:spTgt spid="128"/>
                                        </p:tgtEl>
                                      </p:cBhvr>
                                    </p:animEffect>
                                  </p:childTnLst>
                                </p:cTn>
                              </p:par>
                            </p:childTnLst>
                          </p:cTn>
                        </p:par>
                        <p:par>
                          <p:cTn id="21" fill="hold">
                            <p:stCondLst>
                              <p:cond delay="2000"/>
                            </p:stCondLst>
                            <p:childTnLst>
                              <p:par>
                                <p:cTn id="22" presetID="22" presetClass="entr" presetSubtype="1" fill="hold" nodeType="afterEffect">
                                  <p:stCondLst>
                                    <p:cond delay="0"/>
                                  </p:stCondLst>
                                  <p:childTnLst>
                                    <p:set>
                                      <p:cBhvr>
                                        <p:cTn id="23" dur="1" fill="hold">
                                          <p:stCondLst>
                                            <p:cond delay="0"/>
                                          </p:stCondLst>
                                        </p:cTn>
                                        <p:tgtEl>
                                          <p:spTgt spid="124"/>
                                        </p:tgtEl>
                                        <p:attrNameLst>
                                          <p:attrName>style.visibility</p:attrName>
                                        </p:attrNameLst>
                                      </p:cBhvr>
                                      <p:to>
                                        <p:strVal val="visible"/>
                                      </p:to>
                                    </p:set>
                                    <p:animEffect transition="in" filter="wipe(up)">
                                      <p:cBhvr>
                                        <p:cTn id="24" dur="500"/>
                                        <p:tgtEl>
                                          <p:spTgt spid="124"/>
                                        </p:tgtEl>
                                      </p:cBhvr>
                                    </p:animEffect>
                                  </p:childTnLst>
                                </p:cTn>
                              </p:par>
                              <p:par>
                                <p:cTn id="25" presetID="22" presetClass="entr" presetSubtype="1" fill="hold" nodeType="withEffect">
                                  <p:stCondLst>
                                    <p:cond delay="0"/>
                                  </p:stCondLst>
                                  <p:childTnLst>
                                    <p:set>
                                      <p:cBhvr>
                                        <p:cTn id="26" dur="1" fill="hold">
                                          <p:stCondLst>
                                            <p:cond delay="0"/>
                                          </p:stCondLst>
                                        </p:cTn>
                                        <p:tgtEl>
                                          <p:spTgt spid="125"/>
                                        </p:tgtEl>
                                        <p:attrNameLst>
                                          <p:attrName>style.visibility</p:attrName>
                                        </p:attrNameLst>
                                      </p:cBhvr>
                                      <p:to>
                                        <p:strVal val="visible"/>
                                      </p:to>
                                    </p:set>
                                    <p:animEffect transition="in" filter="wipe(up)">
                                      <p:cBhvr>
                                        <p:cTn id="27" dur="500"/>
                                        <p:tgtEl>
                                          <p:spTgt spid="125"/>
                                        </p:tgtEl>
                                      </p:cBhvr>
                                    </p:animEffect>
                                  </p:childTnLst>
                                </p:cTn>
                              </p:par>
                            </p:childTnLst>
                          </p:cTn>
                        </p:par>
                        <p:par>
                          <p:cTn id="28" fill="hold">
                            <p:stCondLst>
                              <p:cond delay="2500"/>
                            </p:stCondLst>
                            <p:childTnLst>
                              <p:par>
                                <p:cTn id="29" presetID="22" presetClass="entr" presetSubtype="1" fill="hold" nodeType="afterEffect">
                                  <p:stCondLst>
                                    <p:cond delay="0"/>
                                  </p:stCondLst>
                                  <p:childTnLst>
                                    <p:set>
                                      <p:cBhvr>
                                        <p:cTn id="30" dur="1" fill="hold">
                                          <p:stCondLst>
                                            <p:cond delay="0"/>
                                          </p:stCondLst>
                                        </p:cTn>
                                        <p:tgtEl>
                                          <p:spTgt spid="126"/>
                                        </p:tgtEl>
                                        <p:attrNameLst>
                                          <p:attrName>style.visibility</p:attrName>
                                        </p:attrNameLst>
                                      </p:cBhvr>
                                      <p:to>
                                        <p:strVal val="visible"/>
                                      </p:to>
                                    </p:set>
                                    <p:animEffect transition="in" filter="wipe(up)">
                                      <p:cBhvr>
                                        <p:cTn id="31" dur="500"/>
                                        <p:tgtEl>
                                          <p:spTgt spid="126"/>
                                        </p:tgtEl>
                                      </p:cBhvr>
                                    </p:animEffect>
                                  </p:childTnLst>
                                </p:cTn>
                              </p:par>
                              <p:par>
                                <p:cTn id="32" presetID="22" presetClass="entr" presetSubtype="1" fill="hold" nodeType="withEffect">
                                  <p:stCondLst>
                                    <p:cond delay="0"/>
                                  </p:stCondLst>
                                  <p:childTnLst>
                                    <p:set>
                                      <p:cBhvr>
                                        <p:cTn id="33" dur="1" fill="hold">
                                          <p:stCondLst>
                                            <p:cond delay="0"/>
                                          </p:stCondLst>
                                        </p:cTn>
                                        <p:tgtEl>
                                          <p:spTgt spid="127"/>
                                        </p:tgtEl>
                                        <p:attrNameLst>
                                          <p:attrName>style.visibility</p:attrName>
                                        </p:attrNameLst>
                                      </p:cBhvr>
                                      <p:to>
                                        <p:strVal val="visible"/>
                                      </p:to>
                                    </p:set>
                                    <p:animEffect transition="in" filter="wipe(up)">
                                      <p:cBhvr>
                                        <p:cTn id="34" dur="500"/>
                                        <p:tgtEl>
                                          <p:spTgt spid="127"/>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0" presetClass="path" presetSubtype="0" accel="50000" decel="50000" fill="hold" grpId="0" nodeType="clickEffect">
                                  <p:stCondLst>
                                    <p:cond delay="0"/>
                                  </p:stCondLst>
                                  <p:childTnLst>
                                    <p:animMotion origin="layout" path="M -0.00039 0.00023 L -0.13255 -0.0537 " pathEditMode="relative" rAng="0" ptsTypes="AA">
                                      <p:cBhvr>
                                        <p:cTn id="42" dur="500" fill="hold"/>
                                        <p:tgtEl>
                                          <p:spTgt spid="118"/>
                                        </p:tgtEl>
                                        <p:attrNameLst>
                                          <p:attrName>ppt_x</p:attrName>
                                          <p:attrName>ppt_y</p:attrName>
                                        </p:attrNameLst>
                                      </p:cBhvr>
                                      <p:rCtr x="-6615" y="-2708"/>
                                    </p:animMotion>
                                  </p:childTnLst>
                                </p:cTn>
                              </p:par>
                              <p:par>
                                <p:cTn id="43" presetID="0" presetClass="path" presetSubtype="0" accel="50000" decel="50000" fill="hold" grpId="0" nodeType="withEffect">
                                  <p:stCondLst>
                                    <p:cond delay="0"/>
                                  </p:stCondLst>
                                  <p:childTnLst>
                                    <p:animMotion origin="layout" path="M -0.00039 0.00185 L -0.13854 -0.05278 " pathEditMode="relative" ptsTypes="AA">
                                      <p:cBhvr>
                                        <p:cTn id="44" dur="500" fill="hold"/>
                                        <p:tgtEl>
                                          <p:spTgt spid="152"/>
                                        </p:tgtEl>
                                        <p:attrNameLst>
                                          <p:attrName>ppt_x</p:attrName>
                                          <p:attrName>ppt_y</p:attrName>
                                        </p:attrNameLst>
                                      </p:cBhvr>
                                    </p:animMotion>
                                  </p:childTnLst>
                                </p:cTn>
                              </p:par>
                              <p:par>
                                <p:cTn id="45" presetID="0" presetClass="path" presetSubtype="0" accel="50000" decel="50000" fill="hold" grpId="0" nodeType="withEffect">
                                  <p:stCondLst>
                                    <p:cond delay="0"/>
                                  </p:stCondLst>
                                  <p:childTnLst>
                                    <p:animMotion origin="layout" path="M -0.00078 -0.00046 L -0.02617 -0.25463 " pathEditMode="relative" ptsTypes="AA">
                                      <p:cBhvr>
                                        <p:cTn id="46" dur="500" fill="hold"/>
                                        <p:tgtEl>
                                          <p:spTgt spid="117"/>
                                        </p:tgtEl>
                                        <p:attrNameLst>
                                          <p:attrName>ppt_x</p:attrName>
                                          <p:attrName>ppt_y</p:attrName>
                                        </p:attrNameLst>
                                      </p:cBhvr>
                                    </p:animMotion>
                                  </p:childTnLst>
                                </p:cTn>
                              </p:par>
                              <p:par>
                                <p:cTn id="47" presetID="0" presetClass="path" presetSubtype="0" accel="50000" decel="50000" fill="hold" grpId="0" nodeType="withEffect">
                                  <p:stCondLst>
                                    <p:cond delay="0"/>
                                  </p:stCondLst>
                                  <p:childTnLst>
                                    <p:animMotion origin="layout" path="M 0.00026 -0.0007 L -0.03164 -0.25973 " pathEditMode="relative" ptsTypes="AA">
                                      <p:cBhvr>
                                        <p:cTn id="48" dur="500" fill="hold"/>
                                        <p:tgtEl>
                                          <p:spTgt spid="151"/>
                                        </p:tgtEl>
                                        <p:attrNameLst>
                                          <p:attrName>ppt_x</p:attrName>
                                          <p:attrName>ppt_y</p:attrName>
                                        </p:attrNameLst>
                                      </p:cBhvr>
                                    </p:animMotion>
                                  </p:childTnLst>
                                </p:cTn>
                              </p:par>
                              <p:par>
                                <p:cTn id="49" presetID="0" presetClass="path" presetSubtype="0" accel="50000" decel="50000" fill="hold" grpId="0" nodeType="withEffect">
                                  <p:stCondLst>
                                    <p:cond delay="0"/>
                                  </p:stCondLst>
                                  <p:childTnLst>
                                    <p:animMotion origin="layout" path="M -0.00065 -0.00023 L -0.00065 -0.00023 C -0.0177 -0.02894 -0.01028 -0.01528 -0.03203 -0.06088 C -0.03424 -0.06551 -0.03632 -0.07037 -0.03841 -0.07523 C -0.0401 -0.07871 -0.04153 -0.08264 -0.04336 -0.08565 C -0.04635 -0.09121 -0.04961 -0.0963 -0.05247 -0.10209 C -0.0539 -0.10486 -0.05533 -0.10787 -0.05677 -0.11065 C -0.05859 -0.11389 -0.06054 -0.1169 -0.06224 -0.12037 C -0.06445 -0.12454 -0.06588 -0.13079 -0.06875 -0.1338 C -0.06953 -0.13473 -0.07057 -0.13542 -0.07135 -0.13658 C -0.07356 -0.13959 -0.07239 -0.13889 -0.07408 -0.14236 C -0.07474 -0.14375 -0.07552 -0.14491 -0.07617 -0.1463 C -0.07695 -0.14723 -0.0776 -0.14815 -0.07838 -0.14908 C -0.0789 -0.14977 -0.07955 -0.15023 -0.07994 -0.15093 C -0.08541 -0.15996 -0.08216 -0.15741 -0.08593 -0.15973 C -0.08632 -0.16065 -0.08658 -0.16181 -0.08698 -0.1625 C -0.08763 -0.16366 -0.08841 -0.16459 -0.08919 -0.16551 C -0.09023 -0.16667 -0.09205 -0.16852 -0.09296 -0.17014 C -0.09362 -0.1713 -0.09388 -0.17292 -0.09453 -0.17408 C -0.09505 -0.17477 -0.0957 -0.17523 -0.09622 -0.17593 C -0.09882 -0.18033 -0.1013 -0.18473 -0.10377 -0.18935 C -0.10442 -0.19051 -0.10468 -0.19213 -0.10533 -0.19329 C -0.10599 -0.19445 -0.1069 -0.19491 -0.10755 -0.19607 C -0.11028 -0.20116 -0.10807 -0.19838 -0.11028 -0.20278 C -0.11106 -0.20463 -0.11211 -0.20602 -0.11289 -0.20764 C -0.11328 -0.20857 -0.11367 -0.20949 -0.11406 -0.21042 C -0.11471 -0.21204 -0.11549 -0.21366 -0.11614 -0.21528 C -0.12109 -0.22917 -0.11432 -0.21343 -0.11992 -0.22593 C -0.12161 -0.23496 -0.11888 -0.22153 -0.12213 -0.23172 C -0.12239 -0.23287 -0.12226 -0.23449 -0.12265 -0.23542 C -0.12356 -0.23773 -0.12474 -0.23935 -0.12591 -0.24121 L -0.12591 -0.24121 C -0.12604 -0.24167 -0.12877 -0.24815 -0.12968 -0.24885 C -0.13437 -0.25301 -0.13125 -0.24792 -0.13281 -0.2507 L -0.13281 -0.2507 " pathEditMode="relative" ptsTypes="AAAAAAAAAAAAAAAAAAAAAAAAAAAAAAAAAAA">
                                      <p:cBhvr>
                                        <p:cTn id="50" dur="500" fill="hold"/>
                                        <p:tgtEl>
                                          <p:spTgt spid="111"/>
                                        </p:tgtEl>
                                        <p:attrNameLst>
                                          <p:attrName>ppt_x</p:attrName>
                                          <p:attrName>ppt_y</p:attrName>
                                        </p:attrNameLst>
                                      </p:cBhvr>
                                    </p:animMotion>
                                  </p:childTnLst>
                                </p:cTn>
                              </p:par>
                              <p:par>
                                <p:cTn id="51" presetID="0" presetClass="path" presetSubtype="0" accel="50000" decel="50000" fill="hold" grpId="0" nodeType="withEffect">
                                  <p:stCondLst>
                                    <p:cond delay="0"/>
                                  </p:stCondLst>
                                  <p:childTnLst>
                                    <p:animMotion origin="layout" path="M 0.00105 0.00069 L -0.14036 -0.26019 " pathEditMode="relative" ptsTypes="AA">
                                      <p:cBhvr>
                                        <p:cTn id="52" dur="500" fill="hold"/>
                                        <p:tgtEl>
                                          <p:spTgt spid="146"/>
                                        </p:tgtEl>
                                        <p:attrNameLst>
                                          <p:attrName>ppt_x</p:attrName>
                                          <p:attrName>ppt_y</p:attrName>
                                        </p:attrNameLst>
                                      </p:cBhvr>
                                    </p:animMotion>
                                  </p:childTnLst>
                                </p:cTn>
                              </p:par>
                              <p:par>
                                <p:cTn id="53" presetID="0" presetClass="path" presetSubtype="0" accel="50000" decel="50000" fill="hold" grpId="0" nodeType="withEffect">
                                  <p:stCondLst>
                                    <p:cond delay="0"/>
                                  </p:stCondLst>
                                  <p:childTnLst>
                                    <p:animMotion origin="layout" path="M -0.00065 -0.00023 L -0.02708 -0.47685 " pathEditMode="relative" ptsTypes="AA">
                                      <p:cBhvr>
                                        <p:cTn id="54" dur="500" fill="hold"/>
                                        <p:tgtEl>
                                          <p:spTgt spid="91"/>
                                        </p:tgtEl>
                                        <p:attrNameLst>
                                          <p:attrName>ppt_x</p:attrName>
                                          <p:attrName>ppt_y</p:attrName>
                                        </p:attrNameLst>
                                      </p:cBhvr>
                                    </p:animMotion>
                                  </p:childTnLst>
                                </p:cTn>
                              </p:par>
                              <p:par>
                                <p:cTn id="55" presetID="0" presetClass="path" presetSubtype="0" accel="50000" decel="50000" fill="hold" grpId="0" nodeType="withEffect">
                                  <p:stCondLst>
                                    <p:cond delay="0"/>
                                  </p:stCondLst>
                                  <p:childTnLst>
                                    <p:animMotion origin="layout" path="M -0.00013 -0.00324 L -0.03359 -0.47338 " pathEditMode="relative" ptsTypes="AA">
                                      <p:cBhvr>
                                        <p:cTn id="56" dur="500" fill="hold"/>
                                        <p:tgtEl>
                                          <p:spTgt spid="116"/>
                                        </p:tgtEl>
                                        <p:attrNameLst>
                                          <p:attrName>ppt_x</p:attrName>
                                          <p:attrName>ppt_y</p:attrName>
                                        </p:attrNameLst>
                                      </p:cBhvr>
                                    </p:animMotion>
                                  </p:childTnLst>
                                </p:cTn>
                              </p:par>
                              <p:par>
                                <p:cTn id="57" presetID="0" presetClass="path" presetSubtype="0" accel="50000" decel="50000" fill="hold" grpId="0" nodeType="withEffect">
                                  <p:stCondLst>
                                    <p:cond delay="0"/>
                                  </p:stCondLst>
                                  <p:childTnLst>
                                    <p:animMotion origin="layout" path="M -0.00078 0.00139 L -0.13307 -0.47523 " pathEditMode="relative" ptsTypes="AA">
                                      <p:cBhvr>
                                        <p:cTn id="58" dur="500" fill="hold"/>
                                        <p:tgtEl>
                                          <p:spTgt spid="145"/>
                                        </p:tgtEl>
                                        <p:attrNameLst>
                                          <p:attrName>ppt_x</p:attrName>
                                          <p:attrName>ppt_y</p:attrName>
                                        </p:attrNameLst>
                                      </p:cBhvr>
                                    </p:animMotion>
                                  </p:childTnLst>
                                </p:cTn>
                              </p:par>
                              <p:par>
                                <p:cTn id="59" presetID="0" presetClass="path" presetSubtype="0" accel="50000" decel="50000" fill="hold" grpId="0" nodeType="withEffect">
                                  <p:stCondLst>
                                    <p:cond delay="0"/>
                                  </p:stCondLst>
                                  <p:childTnLst>
                                    <p:animMotion origin="layout" path="M 0.00091 -0.00069 L -0.13997 -0.47361 " pathEditMode="relative" ptsTypes="AA">
                                      <p:cBhvr>
                                        <p:cTn id="60" dur="500" fill="hold"/>
                                        <p:tgtEl>
                                          <p:spTgt spid="150"/>
                                        </p:tgtEl>
                                        <p:attrNameLst>
                                          <p:attrName>ppt_x</p:attrName>
                                          <p:attrName>ppt_y</p:attrName>
                                        </p:attrNameLst>
                                      </p:cBhvr>
                                    </p:animMotion>
                                  </p:childTnLst>
                                </p:cTn>
                              </p:par>
                              <p:par>
                                <p:cTn id="61" presetID="0" presetClass="path" presetSubtype="0" accel="50000" decel="50000" fill="hold" grpId="0" nodeType="withEffect">
                                  <p:stCondLst>
                                    <p:cond delay="0"/>
                                  </p:stCondLst>
                                  <p:childTnLst>
                                    <p:animMotion origin="layout" path="M -0.00065 -0.00047 L -0.26341 -0.25741 " pathEditMode="relative" ptsTypes="AA">
                                      <p:cBhvr>
                                        <p:cTn id="62" dur="500" fill="hold"/>
                                        <p:tgtEl>
                                          <p:spTgt spid="113"/>
                                        </p:tgtEl>
                                        <p:attrNameLst>
                                          <p:attrName>ppt_x</p:attrName>
                                          <p:attrName>ppt_y</p:attrName>
                                        </p:attrNameLst>
                                      </p:cBhvr>
                                    </p:animMotion>
                                  </p:childTnLst>
                                </p:cTn>
                              </p:par>
                              <p:par>
                                <p:cTn id="63" presetID="0" presetClass="path" presetSubtype="0" accel="50000" decel="50000" fill="hold" grpId="0" nodeType="withEffect">
                                  <p:stCondLst>
                                    <p:cond delay="0"/>
                                  </p:stCondLst>
                                  <p:childTnLst>
                                    <p:animMotion origin="layout" path="M 0.00026 0.00139 L -0.27005 -0.25857 " pathEditMode="relative" ptsTypes="AA">
                                      <p:cBhvr>
                                        <p:cTn id="64" dur="500" fill="hold"/>
                                        <p:tgtEl>
                                          <p:spTgt spid="153"/>
                                        </p:tgtEl>
                                        <p:attrNameLst>
                                          <p:attrName>ppt_x</p:attrName>
                                          <p:attrName>ppt_y</p:attrName>
                                        </p:attrNameLst>
                                      </p:cBhvr>
                                    </p:animMotion>
                                  </p:childTnLst>
                                </p:cTn>
                              </p:par>
                              <p:par>
                                <p:cTn id="65" presetID="0" presetClass="path" presetSubtype="0" accel="50000" decel="50000" fill="hold" grpId="0" nodeType="withEffect">
                                  <p:stCondLst>
                                    <p:cond delay="0"/>
                                  </p:stCondLst>
                                  <p:childTnLst>
                                    <p:animMotion origin="layout" path="M 0.00013 -3.7037E-7 L -0.275 -0.26088 " pathEditMode="relative" ptsTypes="AA">
                                      <p:cBhvr>
                                        <p:cTn id="66" dur="500" fill="hold"/>
                                        <p:tgtEl>
                                          <p:spTgt spid="156"/>
                                        </p:tgtEl>
                                        <p:attrNameLst>
                                          <p:attrName>ppt_x</p:attrName>
                                          <p:attrName>ppt_y</p:attrName>
                                        </p:attrNameLst>
                                      </p:cBhvr>
                                    </p:animMotion>
                                  </p:childTnLst>
                                </p:cTn>
                              </p:par>
                              <p:par>
                                <p:cTn id="67" presetID="0" presetClass="path" presetSubtype="0" accel="50000" decel="50000" fill="hold" grpId="0" nodeType="withEffect">
                                  <p:stCondLst>
                                    <p:cond delay="0"/>
                                  </p:stCondLst>
                                  <p:childTnLst>
                                    <p:animMotion origin="layout" path="M -0.00013 -0.00139 L -0.25977 -0.05602 " pathEditMode="relative" ptsTypes="AA">
                                      <p:cBhvr>
                                        <p:cTn id="68" dur="500" fill="hold"/>
                                        <p:tgtEl>
                                          <p:spTgt spid="112"/>
                                        </p:tgtEl>
                                        <p:attrNameLst>
                                          <p:attrName>ppt_x</p:attrName>
                                          <p:attrName>ppt_y</p:attrName>
                                        </p:attrNameLst>
                                      </p:cBhvr>
                                    </p:animMotion>
                                  </p:childTnLst>
                                </p:cTn>
                              </p:par>
                              <p:par>
                                <p:cTn id="69" presetID="0" presetClass="path" presetSubtype="0" accel="50000" decel="50000" fill="hold" grpId="0" nodeType="withEffect">
                                  <p:stCondLst>
                                    <p:cond delay="0"/>
                                  </p:stCondLst>
                                  <p:childTnLst>
                                    <p:animMotion origin="layout" path="M 0.00039 -0.00162 L -0.26667 -0.0581 " pathEditMode="relative" ptsTypes="AA">
                                      <p:cBhvr>
                                        <p:cTn id="70" dur="500" fill="hold"/>
                                        <p:tgtEl>
                                          <p:spTgt spid="147"/>
                                        </p:tgtEl>
                                        <p:attrNameLst>
                                          <p:attrName>ppt_x</p:attrName>
                                          <p:attrName>ppt_y</p:attrName>
                                        </p:attrNameLst>
                                      </p:cBhvr>
                                    </p:animMotion>
                                  </p:childTnLst>
                                </p:cTn>
                              </p:par>
                              <p:par>
                                <p:cTn id="71" presetID="0" presetClass="path" presetSubtype="0" accel="50000" decel="50000" fill="hold" grpId="0" nodeType="withEffect">
                                  <p:stCondLst>
                                    <p:cond delay="0"/>
                                  </p:stCondLst>
                                  <p:childTnLst>
                                    <p:animMotion origin="layout" path="M 0.00053 -0.00093 L -0.36849 -0.2581 " pathEditMode="relative" ptsTypes="AA">
                                      <p:cBhvr>
                                        <p:cTn id="72" dur="500" fill="hold"/>
                                        <p:tgtEl>
                                          <p:spTgt spid="119"/>
                                        </p:tgtEl>
                                        <p:attrNameLst>
                                          <p:attrName>ppt_x</p:attrName>
                                          <p:attrName>ppt_y</p:attrName>
                                        </p:attrNameLst>
                                      </p:cBhvr>
                                    </p:animMotion>
                                  </p:childTnLst>
                                </p:cTn>
                              </p:par>
                              <p:par>
                                <p:cTn id="73" presetID="0" presetClass="path" presetSubtype="0" accel="50000" decel="50000" fill="hold" grpId="0" nodeType="withEffect">
                                  <p:stCondLst>
                                    <p:cond delay="0"/>
                                  </p:stCondLst>
                                  <p:childTnLst>
                                    <p:animMotion origin="layout" path="M 0.00052 0.00162 L -0.37448 -0.25926 " pathEditMode="relative" ptsTypes="AA">
                                      <p:cBhvr>
                                        <p:cTn id="74" dur="500" fill="hold"/>
                                        <p:tgtEl>
                                          <p:spTgt spid="148"/>
                                        </p:tgtEl>
                                        <p:attrNameLst>
                                          <p:attrName>ppt_x</p:attrName>
                                          <p:attrName>ppt_y</p:attrName>
                                        </p:attrNameLst>
                                      </p:cBhvr>
                                    </p:animMotion>
                                  </p:childTnLst>
                                </p:cTn>
                              </p:par>
                              <p:par>
                                <p:cTn id="75" presetID="0" presetClass="path" presetSubtype="0" accel="50000" decel="50000" fill="hold" grpId="0" nodeType="withEffect">
                                  <p:stCondLst>
                                    <p:cond delay="0"/>
                                  </p:stCondLst>
                                  <p:childTnLst>
                                    <p:animMotion origin="layout" path="M 0.00026 -0.00139 L -0.38008 -0.26134 " pathEditMode="relative" ptsTypes="AA">
                                      <p:cBhvr>
                                        <p:cTn id="76" dur="500" fill="hold"/>
                                        <p:tgtEl>
                                          <p:spTgt spid="159"/>
                                        </p:tgtEl>
                                        <p:attrNameLst>
                                          <p:attrName>ppt_x</p:attrName>
                                          <p:attrName>ppt_y</p:attrName>
                                        </p:attrNameLst>
                                      </p:cBhvr>
                                    </p:animMotion>
                                  </p:childTnLst>
                                </p:cTn>
                              </p:par>
                              <p:par>
                                <p:cTn id="77" presetID="0" presetClass="path" presetSubtype="0" accel="50000" decel="50000" fill="hold" grpId="0" nodeType="withEffect">
                                  <p:stCondLst>
                                    <p:cond delay="0"/>
                                  </p:stCondLst>
                                  <p:childTnLst>
                                    <p:animMotion origin="layout" path="M -2.29167E-6 0.00046 L -0.26002 -0.47153 " pathEditMode="relative" ptsTypes="AA">
                                      <p:cBhvr>
                                        <p:cTn id="78" dur="500" fill="hold"/>
                                        <p:tgtEl>
                                          <p:spTgt spid="155"/>
                                        </p:tgtEl>
                                        <p:attrNameLst>
                                          <p:attrName>ppt_x</p:attrName>
                                          <p:attrName>ppt_y</p:attrName>
                                        </p:attrNameLst>
                                      </p:cBhvr>
                                    </p:animMotion>
                                  </p:childTnLst>
                                </p:cTn>
                              </p:par>
                              <p:par>
                                <p:cTn id="79" presetID="0" presetClass="path" presetSubtype="0" accel="50000" decel="50000" fill="hold" grpId="0" nodeType="withEffect">
                                  <p:stCondLst>
                                    <p:cond delay="0"/>
                                  </p:stCondLst>
                                  <p:childTnLst>
                                    <p:animMotion origin="layout" path="M 0.00091 -0.00046 L -0.26406 -0.47245 " pathEditMode="relative" ptsTypes="AA">
                                      <p:cBhvr>
                                        <p:cTn id="80" dur="500" fill="hold"/>
                                        <p:tgtEl>
                                          <p:spTgt spid="158"/>
                                        </p:tgtEl>
                                        <p:attrNameLst>
                                          <p:attrName>ppt_x</p:attrName>
                                          <p:attrName>ppt_y</p:attrName>
                                        </p:attrNameLst>
                                      </p:cBhvr>
                                    </p:animMotion>
                                  </p:childTnLst>
                                </p:cTn>
                              </p:par>
                              <p:par>
                                <p:cTn id="81" presetID="0" presetClass="path" presetSubtype="0" accel="50000" decel="50000" fill="hold" grpId="0" nodeType="withEffect">
                                  <p:stCondLst>
                                    <p:cond delay="0"/>
                                  </p:stCondLst>
                                  <p:childTnLst>
                                    <p:animMotion origin="layout" path="M -0.00104 0.00139 L -0.36523 -0.47523 " pathEditMode="relative" ptsTypes="AA">
                                      <p:cBhvr>
                                        <p:cTn id="82" dur="500" fill="hold"/>
                                        <p:tgtEl>
                                          <p:spTgt spid="114"/>
                                        </p:tgtEl>
                                        <p:attrNameLst>
                                          <p:attrName>ppt_x</p:attrName>
                                          <p:attrName>ppt_y</p:attrName>
                                        </p:attrNameLst>
                                      </p:cBhvr>
                                    </p:animMotion>
                                  </p:childTnLst>
                                </p:cTn>
                              </p:par>
                              <p:par>
                                <p:cTn id="83" presetID="0" presetClass="path" presetSubtype="0" accel="50000" decel="50000" fill="hold" grpId="0" nodeType="withEffect">
                                  <p:stCondLst>
                                    <p:cond delay="0"/>
                                  </p:stCondLst>
                                  <p:childTnLst>
                                    <p:animMotion origin="layout" path="M -0.00026 0.00092 L -0.37252 -0.46898 " pathEditMode="relative" ptsTypes="AA">
                                      <p:cBhvr>
                                        <p:cTn id="84" dur="500" fill="hold"/>
                                        <p:tgtEl>
                                          <p:spTgt spid="120"/>
                                        </p:tgtEl>
                                        <p:attrNameLst>
                                          <p:attrName>ppt_x</p:attrName>
                                          <p:attrName>ppt_y</p:attrName>
                                        </p:attrNameLst>
                                      </p:cBhvr>
                                    </p:animMotion>
                                  </p:childTnLst>
                                </p:cTn>
                              </p:par>
                              <p:par>
                                <p:cTn id="85" presetID="0" presetClass="path" presetSubtype="0" accel="50000" decel="50000" fill="hold" grpId="0" nodeType="withEffect">
                                  <p:stCondLst>
                                    <p:cond delay="0"/>
                                  </p:stCondLst>
                                  <p:childTnLst>
                                    <p:animMotion origin="layout" path="M 0.00026 0.00139 L -0.37904 -0.46759 " pathEditMode="relative" ptsTypes="AA">
                                      <p:cBhvr>
                                        <p:cTn id="86" dur="500" fill="hold"/>
                                        <p:tgtEl>
                                          <p:spTgt spid="149"/>
                                        </p:tgtEl>
                                        <p:attrNameLst>
                                          <p:attrName>ppt_x</p:attrName>
                                          <p:attrName>ppt_y</p:attrName>
                                        </p:attrNameLst>
                                      </p:cBhvr>
                                    </p:animMotion>
                                  </p:childTnLst>
                                </p:cTn>
                              </p:par>
                              <p:par>
                                <p:cTn id="87" presetID="0" presetClass="path" presetSubtype="0" accel="50000" decel="50000" fill="hold" grpId="0" nodeType="withEffect">
                                  <p:stCondLst>
                                    <p:cond delay="0"/>
                                  </p:stCondLst>
                                  <p:childTnLst>
                                    <p:animMotion origin="layout" path="M -0.00039 0.00139 L -0.3888 -0.47338 " pathEditMode="relative" ptsTypes="AA">
                                      <p:cBhvr>
                                        <p:cTn id="88" dur="500" fill="hold"/>
                                        <p:tgtEl>
                                          <p:spTgt spid="154"/>
                                        </p:tgtEl>
                                        <p:attrNameLst>
                                          <p:attrName>ppt_x</p:attrName>
                                          <p:attrName>ppt_y</p:attrName>
                                        </p:attrNameLst>
                                      </p:cBhvr>
                                    </p:animMotion>
                                  </p:childTnLst>
                                </p:cTn>
                              </p:par>
                              <p:par>
                                <p:cTn id="89" presetID="0" presetClass="path" presetSubtype="0" accel="50000" decel="50000" fill="hold" grpId="0" nodeType="withEffect">
                                  <p:stCondLst>
                                    <p:cond delay="0"/>
                                  </p:stCondLst>
                                  <p:childTnLst>
                                    <p:animMotion origin="layout" path="M 0.00065 0.00046 L -0.40078 -0.46944 " pathEditMode="relative" ptsTypes="AA">
                                      <p:cBhvr>
                                        <p:cTn id="90" dur="500" fill="hold"/>
                                        <p:tgtEl>
                                          <p:spTgt spid="160"/>
                                        </p:tgtEl>
                                        <p:attrNameLst>
                                          <p:attrName>ppt_x</p:attrName>
                                          <p:attrName>ppt_y</p:attrName>
                                        </p:attrNameLst>
                                      </p:cBhvr>
                                    </p:animMotion>
                                  </p:childTnLst>
                                </p:cTn>
                              </p:par>
                              <p:par>
                                <p:cTn id="91" presetID="0" presetClass="path" presetSubtype="0" accel="50000" decel="50000" fill="hold" grpId="0" nodeType="withEffect">
                                  <p:stCondLst>
                                    <p:cond delay="0"/>
                                  </p:stCondLst>
                                  <p:childTnLst>
                                    <p:animMotion origin="layout" path="M -0.00026 -0.00046 L -0.39206 -0.46759 " pathEditMode="relative" ptsTypes="AA">
                                      <p:cBhvr>
                                        <p:cTn id="92" dur="500" fill="hold"/>
                                        <p:tgtEl>
                                          <p:spTgt spid="15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111" grpId="0" animBg="1"/>
      <p:bldP spid="112" grpId="0" animBg="1"/>
      <p:bldP spid="113" grpId="0" animBg="1"/>
      <p:bldP spid="114" grpId="0" animBg="1"/>
      <p:bldP spid="116" grpId="0" animBg="1"/>
      <p:bldP spid="117" grpId="0" animBg="1"/>
      <p:bldP spid="118" grpId="0" animBg="1"/>
      <p:bldP spid="119" grpId="0" animBg="1"/>
      <p:bldP spid="120"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3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ACD89-CCAD-4ABF-B496-597839FB909B}"/>
              </a:ext>
            </a:extLst>
          </p:cNvPr>
          <p:cNvSpPr>
            <a:spLocks noGrp="1"/>
          </p:cNvSpPr>
          <p:nvPr>
            <p:ph type="title"/>
          </p:nvPr>
        </p:nvSpPr>
        <p:spPr>
          <a:xfrm>
            <a:off x="450361" y="374571"/>
            <a:ext cx="10515600" cy="699294"/>
          </a:xfrm>
        </p:spPr>
        <p:txBody>
          <a:bodyPr/>
          <a:lstStyle/>
          <a:p>
            <a:r>
              <a:rPr lang="en-SG" b="1" dirty="0" err="1">
                <a:solidFill>
                  <a:srgbClr val="0070C0"/>
                </a:solidFill>
              </a:rPr>
              <a:t>SyNDB</a:t>
            </a:r>
            <a:r>
              <a:rPr lang="en-SG" b="1" dirty="0">
                <a:solidFill>
                  <a:srgbClr val="0070C0"/>
                </a:solidFill>
              </a:rPr>
              <a:t> Evaluation (Non-Synchronized Fan-In)</a:t>
            </a:r>
          </a:p>
        </p:txBody>
      </p:sp>
      <p:sp>
        <p:nvSpPr>
          <p:cNvPr id="4" name="Slide Number Placeholder 3">
            <a:extLst>
              <a:ext uri="{FF2B5EF4-FFF2-40B4-BE49-F238E27FC236}">
                <a16:creationId xmlns:a16="http://schemas.microsoft.com/office/drawing/2014/main" id="{D873AF35-8FAA-489F-89C8-99C77919F1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0B2D66E-158A-4467-BA9E-9649EF625608}"/>
              </a:ext>
            </a:extLst>
          </p:cNvPr>
          <p:cNvPicPr>
            <a:picLocks noChangeAspect="1"/>
          </p:cNvPicPr>
          <p:nvPr/>
        </p:nvPicPr>
        <p:blipFill>
          <a:blip r:embed="rId2"/>
          <a:stretch>
            <a:fillRect/>
          </a:stretch>
        </p:blipFill>
        <p:spPr>
          <a:xfrm>
            <a:off x="334428" y="1569419"/>
            <a:ext cx="11708558" cy="4783375"/>
          </a:xfrm>
          <a:prstGeom prst="rect">
            <a:avLst/>
          </a:prstGeom>
        </p:spPr>
      </p:pic>
      <p:sp>
        <p:nvSpPr>
          <p:cNvPr id="3" name="TextBox 2">
            <a:extLst>
              <a:ext uri="{FF2B5EF4-FFF2-40B4-BE49-F238E27FC236}">
                <a16:creationId xmlns:a16="http://schemas.microsoft.com/office/drawing/2014/main" id="{4C110160-6167-4B5C-9B6F-DBC84BB42043}"/>
              </a:ext>
            </a:extLst>
          </p:cNvPr>
          <p:cNvSpPr txBox="1"/>
          <p:nvPr/>
        </p:nvSpPr>
        <p:spPr>
          <a:xfrm>
            <a:off x="1499939" y="5998851"/>
            <a:ext cx="2303644" cy="707886"/>
          </a:xfrm>
          <a:prstGeom prst="rect">
            <a:avLst/>
          </a:prstGeom>
          <a:noFill/>
        </p:spPr>
        <p:txBody>
          <a:bodyPr wrap="none" rtlCol="0">
            <a:spAutoFit/>
          </a:bodyPr>
          <a:lstStyle/>
          <a:p>
            <a:r>
              <a:rPr lang="en-US" sz="2000" b="1" dirty="0"/>
              <a:t>H1 to H6 send to H8</a:t>
            </a:r>
          </a:p>
          <a:p>
            <a:r>
              <a:rPr lang="en-US" sz="2000" b="1" dirty="0"/>
              <a:t>H9 to H6</a:t>
            </a:r>
            <a:endParaRPr lang="en-SG" sz="2000" b="1" dirty="0"/>
          </a:p>
        </p:txBody>
      </p:sp>
      <p:sp>
        <p:nvSpPr>
          <p:cNvPr id="6" name="Left Brace 5">
            <a:extLst>
              <a:ext uri="{FF2B5EF4-FFF2-40B4-BE49-F238E27FC236}">
                <a16:creationId xmlns:a16="http://schemas.microsoft.com/office/drawing/2014/main" id="{DF06B281-8EDF-46BE-AAC8-881C07C82953}"/>
              </a:ext>
            </a:extLst>
          </p:cNvPr>
          <p:cNvSpPr/>
          <p:nvPr/>
        </p:nvSpPr>
        <p:spPr>
          <a:xfrm rot="16200000">
            <a:off x="2468714" y="4021801"/>
            <a:ext cx="366095" cy="3310130"/>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7" name="TextBox 6">
            <a:extLst>
              <a:ext uri="{FF2B5EF4-FFF2-40B4-BE49-F238E27FC236}">
                <a16:creationId xmlns:a16="http://schemas.microsoft.com/office/drawing/2014/main" id="{45DE97EA-9B6D-4F42-9F09-1D5747C428CE}"/>
              </a:ext>
            </a:extLst>
          </p:cNvPr>
          <p:cNvSpPr txBox="1"/>
          <p:nvPr/>
        </p:nvSpPr>
        <p:spPr>
          <a:xfrm>
            <a:off x="450361" y="1335030"/>
            <a:ext cx="5153142" cy="461665"/>
          </a:xfrm>
          <a:prstGeom prst="rect">
            <a:avLst/>
          </a:prstGeom>
          <a:noFill/>
        </p:spPr>
        <p:txBody>
          <a:bodyPr wrap="none" rtlCol="0">
            <a:spAutoFit/>
          </a:bodyPr>
          <a:lstStyle/>
          <a:p>
            <a:r>
              <a:rPr lang="en-US" sz="2400" dirty="0"/>
              <a:t>Microburst detected at the link S7 -&gt; H8</a:t>
            </a:r>
            <a:endParaRPr lang="en-SG" sz="2400" dirty="0"/>
          </a:p>
        </p:txBody>
      </p:sp>
      <p:cxnSp>
        <p:nvCxnSpPr>
          <p:cNvPr id="11" name="Straight Arrow Connector 10">
            <a:extLst>
              <a:ext uri="{FF2B5EF4-FFF2-40B4-BE49-F238E27FC236}">
                <a16:creationId xmlns:a16="http://schemas.microsoft.com/office/drawing/2014/main" id="{10F66D4A-0C2A-49AB-BB2A-F48E162E026D}"/>
              </a:ext>
            </a:extLst>
          </p:cNvPr>
          <p:cNvCxnSpPr>
            <a:cxnSpLocks/>
          </p:cNvCxnSpPr>
          <p:nvPr/>
        </p:nvCxnSpPr>
        <p:spPr>
          <a:xfrm flipV="1">
            <a:off x="740229" y="4184427"/>
            <a:ext cx="702128" cy="635228"/>
          </a:xfrm>
          <a:prstGeom prst="straightConnector1">
            <a:avLst/>
          </a:prstGeom>
          <a:ln w="76200">
            <a:solidFill>
              <a:schemeClr val="bg1">
                <a:lumMod val="9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7F62AFD-FE7B-475D-B1A9-DA1600F1176F}"/>
              </a:ext>
            </a:extLst>
          </p:cNvPr>
          <p:cNvCxnSpPr/>
          <p:nvPr/>
        </p:nvCxnSpPr>
        <p:spPr>
          <a:xfrm>
            <a:off x="6876288" y="3127248"/>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59C7A2E-9CEB-4117-82CF-E6C8CD8CCA21}"/>
              </a:ext>
            </a:extLst>
          </p:cNvPr>
          <p:cNvCxnSpPr>
            <a:cxnSpLocks/>
          </p:cNvCxnSpPr>
          <p:nvPr/>
        </p:nvCxnSpPr>
        <p:spPr>
          <a:xfrm flipV="1">
            <a:off x="1698171" y="3685032"/>
            <a:ext cx="880437" cy="320785"/>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1840DE0-5CA6-4D10-A681-7980A4F136E3}"/>
              </a:ext>
            </a:extLst>
          </p:cNvPr>
          <p:cNvCxnSpPr>
            <a:cxnSpLocks/>
          </p:cNvCxnSpPr>
          <p:nvPr/>
        </p:nvCxnSpPr>
        <p:spPr>
          <a:xfrm flipV="1">
            <a:off x="2609959" y="2816869"/>
            <a:ext cx="0" cy="693394"/>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CE0B1DA-0833-41D5-B5B1-0C3AE65EDA19}"/>
              </a:ext>
            </a:extLst>
          </p:cNvPr>
          <p:cNvCxnSpPr>
            <a:cxnSpLocks/>
          </p:cNvCxnSpPr>
          <p:nvPr/>
        </p:nvCxnSpPr>
        <p:spPr>
          <a:xfrm>
            <a:off x="2651761" y="2944586"/>
            <a:ext cx="1021951" cy="565677"/>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E4B7E62-8966-4F4A-A8B4-7B65389ECA17}"/>
              </a:ext>
            </a:extLst>
          </p:cNvPr>
          <p:cNvCxnSpPr>
            <a:cxnSpLocks/>
          </p:cNvCxnSpPr>
          <p:nvPr/>
        </p:nvCxnSpPr>
        <p:spPr>
          <a:xfrm>
            <a:off x="3679155" y="3663260"/>
            <a:ext cx="0" cy="356616"/>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EC0FA30-7E87-4AB6-97A6-C7238FB144C5}"/>
              </a:ext>
            </a:extLst>
          </p:cNvPr>
          <p:cNvCxnSpPr>
            <a:cxnSpLocks/>
          </p:cNvCxnSpPr>
          <p:nvPr/>
        </p:nvCxnSpPr>
        <p:spPr>
          <a:xfrm>
            <a:off x="3907971" y="4204840"/>
            <a:ext cx="185058" cy="57398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4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9"/>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2"/>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82AA-9D0E-46BC-B624-2AE9265ACAB6}"/>
              </a:ext>
            </a:extLst>
          </p:cNvPr>
          <p:cNvSpPr>
            <a:spLocks noGrp="1"/>
          </p:cNvSpPr>
          <p:nvPr>
            <p:ph type="title"/>
          </p:nvPr>
        </p:nvSpPr>
        <p:spPr/>
        <p:txBody>
          <a:bodyPr/>
          <a:lstStyle/>
          <a:p>
            <a:r>
              <a:rPr lang="en-US" b="1" dirty="0">
                <a:solidFill>
                  <a:srgbClr val="0070C0"/>
                </a:solidFill>
              </a:rPr>
              <a:t>Use Cases</a:t>
            </a:r>
            <a:endParaRPr lang="en-SG" b="1" dirty="0">
              <a:solidFill>
                <a:srgbClr val="0070C0"/>
              </a:solidFill>
            </a:endParaRPr>
          </a:p>
        </p:txBody>
      </p:sp>
      <p:sp>
        <p:nvSpPr>
          <p:cNvPr id="3" name="Content Placeholder 2">
            <a:extLst>
              <a:ext uri="{FF2B5EF4-FFF2-40B4-BE49-F238E27FC236}">
                <a16:creationId xmlns:a16="http://schemas.microsoft.com/office/drawing/2014/main" id="{548D48E8-D02C-461A-B455-BCC129D3AAC3}"/>
              </a:ext>
            </a:extLst>
          </p:cNvPr>
          <p:cNvSpPr>
            <a:spLocks noGrp="1"/>
          </p:cNvSpPr>
          <p:nvPr>
            <p:ph idx="1"/>
          </p:nvPr>
        </p:nvSpPr>
        <p:spPr/>
        <p:txBody>
          <a:bodyPr/>
          <a:lstStyle/>
          <a:p>
            <a:r>
              <a:rPr lang="en-US" dirty="0"/>
              <a:t>Routing Bugs due to timing issues</a:t>
            </a:r>
          </a:p>
          <a:p>
            <a:r>
              <a:rPr lang="en-US" dirty="0"/>
              <a:t>App Timing Bugs</a:t>
            </a:r>
          </a:p>
          <a:p>
            <a:r>
              <a:rPr lang="en-US" dirty="0"/>
              <a:t>Traffic Pattern Analysis</a:t>
            </a:r>
          </a:p>
          <a:p>
            <a:r>
              <a:rPr lang="en-US" dirty="0"/>
              <a:t>Routing Loops</a:t>
            </a:r>
          </a:p>
          <a:p>
            <a:r>
              <a:rPr lang="en-US" dirty="0"/>
              <a:t>Network Configuration Updates</a:t>
            </a:r>
          </a:p>
          <a:p>
            <a:r>
              <a:rPr lang="en-US" dirty="0"/>
              <a:t>Transient Load Imbalances</a:t>
            </a:r>
          </a:p>
          <a:p>
            <a:endParaRPr lang="en-SG" dirty="0"/>
          </a:p>
        </p:txBody>
      </p:sp>
      <p:sp>
        <p:nvSpPr>
          <p:cNvPr id="4" name="Slide Number Placeholder 3">
            <a:extLst>
              <a:ext uri="{FF2B5EF4-FFF2-40B4-BE49-F238E27FC236}">
                <a16:creationId xmlns:a16="http://schemas.microsoft.com/office/drawing/2014/main" id="{242027EC-7F25-4EF5-8BA2-4BEC76B485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C25EE-239B-4C5F-AAD1-255A7D5F1EE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68971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A4DA08-7233-A566-9740-6996B0B0D4F3}"/>
              </a:ext>
            </a:extLst>
          </p:cNvPr>
          <p:cNvSpPr>
            <a:spLocks noGrp="1"/>
          </p:cNvSpPr>
          <p:nvPr>
            <p:ph idx="1"/>
          </p:nvPr>
        </p:nvSpPr>
        <p:spPr>
          <a:xfrm>
            <a:off x="887451" y="2167869"/>
            <a:ext cx="10417098" cy="2760972"/>
          </a:xfrm>
        </p:spPr>
        <p:txBody>
          <a:bodyPr>
            <a:normAutofit/>
          </a:bodyPr>
          <a:lstStyle/>
          <a:p>
            <a:pPr marL="0" indent="0" algn="ctr">
              <a:buNone/>
            </a:pPr>
            <a:r>
              <a:rPr lang="en-US" sz="6000" dirty="0">
                <a:solidFill>
                  <a:srgbClr val="0070C0"/>
                </a:solidFill>
              </a:rPr>
              <a:t>Network Application: </a:t>
            </a:r>
          </a:p>
          <a:p>
            <a:pPr marL="0" indent="0" algn="ctr">
              <a:buNone/>
            </a:pPr>
            <a:r>
              <a:rPr lang="en-US" sz="6000" dirty="0">
                <a:solidFill>
                  <a:srgbClr val="0070C0"/>
                </a:solidFill>
              </a:rPr>
              <a:t>Datacenter Load Balancing</a:t>
            </a:r>
          </a:p>
        </p:txBody>
      </p:sp>
      <p:sp>
        <p:nvSpPr>
          <p:cNvPr id="4" name="Slide Number Placeholder 3">
            <a:extLst>
              <a:ext uri="{FF2B5EF4-FFF2-40B4-BE49-F238E27FC236}">
                <a16:creationId xmlns:a16="http://schemas.microsoft.com/office/drawing/2014/main" id="{22096787-52CD-6656-7FBA-E89462F61A71}"/>
              </a:ext>
            </a:extLst>
          </p:cNvPr>
          <p:cNvSpPr>
            <a:spLocks noGrp="1"/>
          </p:cNvSpPr>
          <p:nvPr>
            <p:ph type="sldNum" sz="quarter" idx="12"/>
          </p:nvPr>
        </p:nvSpPr>
        <p:spPr/>
        <p:txBody>
          <a:bodyPr/>
          <a:lstStyle/>
          <a:p>
            <a:fld id="{B2DC25EE-239B-4C5F-AAD1-255A7D5F1EE2}" type="slidenum">
              <a:rPr lang="en-US" smtClean="0"/>
              <a:t>43</a:t>
            </a:fld>
            <a:endParaRPr lang="en-US"/>
          </a:p>
        </p:txBody>
      </p:sp>
    </p:spTree>
    <p:extLst>
      <p:ext uri="{BB962C8B-B14F-4D97-AF65-F5344CB8AC3E}">
        <p14:creationId xmlns:p14="http://schemas.microsoft.com/office/powerpoint/2010/main" val="8128380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Remote Direct Memory Access (RDMA)</a:t>
            </a:r>
          </a:p>
        </p:txBody>
      </p:sp>
      <p:sp>
        <p:nvSpPr>
          <p:cNvPr id="61" name="Content Placeholder 2">
            <a:extLst>
              <a:ext uri="{FF2B5EF4-FFF2-40B4-BE49-F238E27FC236}">
                <a16:creationId xmlns:a16="http://schemas.microsoft.com/office/drawing/2014/main" id="{D9211ABA-7E28-3AC1-BDC4-235FF8C99479}"/>
              </a:ext>
            </a:extLst>
          </p:cNvPr>
          <p:cNvSpPr>
            <a:spLocks noGrp="1"/>
          </p:cNvSpPr>
          <p:nvPr>
            <p:ph idx="1"/>
          </p:nvPr>
        </p:nvSpPr>
        <p:spPr>
          <a:xfrm>
            <a:off x="472439" y="1328244"/>
            <a:ext cx="11058279" cy="606987"/>
          </a:xfrm>
        </p:spPr>
        <p:txBody>
          <a:bodyPr>
            <a:normAutofit/>
          </a:bodyPr>
          <a:lstStyle/>
          <a:p>
            <a:r>
              <a:rPr lang="en-KR" dirty="0">
                <a:latin typeface="Roboto" panose="02000000000000000000" pitchFamily="2" charset="0"/>
                <a:ea typeface="Roboto" panose="02000000000000000000" pitchFamily="2" charset="0"/>
                <a:cs typeface="Roboto" panose="02000000000000000000" pitchFamily="2" charset="0"/>
              </a:rPr>
              <a:t>RDMA is the emerging standard in modern DCs</a:t>
            </a:r>
          </a:p>
        </p:txBody>
      </p:sp>
      <p:grpSp>
        <p:nvGrpSpPr>
          <p:cNvPr id="41" name="Group 40">
            <a:extLst>
              <a:ext uri="{FF2B5EF4-FFF2-40B4-BE49-F238E27FC236}">
                <a16:creationId xmlns:a16="http://schemas.microsoft.com/office/drawing/2014/main" id="{9E762491-245E-14E1-86A4-8280A6050177}"/>
              </a:ext>
            </a:extLst>
          </p:cNvPr>
          <p:cNvGrpSpPr/>
          <p:nvPr/>
        </p:nvGrpSpPr>
        <p:grpSpPr>
          <a:xfrm>
            <a:off x="4600119" y="2030680"/>
            <a:ext cx="3134320" cy="4167819"/>
            <a:chOff x="4600120" y="1793174"/>
            <a:chExt cx="3134320" cy="4167819"/>
          </a:xfrm>
        </p:grpSpPr>
        <p:sp>
          <p:nvSpPr>
            <p:cNvPr id="8" name="Rounded Rectangle 7">
              <a:extLst>
                <a:ext uri="{FF2B5EF4-FFF2-40B4-BE49-F238E27FC236}">
                  <a16:creationId xmlns:a16="http://schemas.microsoft.com/office/drawing/2014/main" id="{AF0E87D2-B624-D148-7BE7-BD2BBBAFB777}"/>
                </a:ext>
              </a:extLst>
            </p:cNvPr>
            <p:cNvSpPr/>
            <p:nvPr/>
          </p:nvSpPr>
          <p:spPr>
            <a:xfrm>
              <a:off x="4600120" y="1793174"/>
              <a:ext cx="3134320" cy="4167819"/>
            </a:xfrm>
            <a:prstGeom prst="roundRect">
              <a:avLst>
                <a:gd name="adj" fmla="val 10612"/>
              </a:avLst>
            </a:prstGeom>
            <a:solidFill>
              <a:srgbClr val="F4E4E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dirty="0">
                <a:latin typeface="Roboto" panose="02000000000000000000" pitchFamily="2" charset="0"/>
                <a:ea typeface="Roboto" panose="02000000000000000000" pitchFamily="2" charset="0"/>
                <a:cs typeface="Roboto" panose="02000000000000000000" pitchFamily="2" charset="0"/>
              </a:endParaRPr>
            </a:p>
          </p:txBody>
        </p:sp>
        <p:sp>
          <p:nvSpPr>
            <p:cNvPr id="63" name="TextBox 62">
              <a:extLst>
                <a:ext uri="{FF2B5EF4-FFF2-40B4-BE49-F238E27FC236}">
                  <a16:creationId xmlns:a16="http://schemas.microsoft.com/office/drawing/2014/main" id="{FAC87165-E4E8-8EB9-F345-14E7655C9280}"/>
                </a:ext>
              </a:extLst>
            </p:cNvPr>
            <p:cNvSpPr txBox="1"/>
            <p:nvPr/>
          </p:nvSpPr>
          <p:spPr>
            <a:xfrm>
              <a:off x="4947977" y="4721526"/>
              <a:ext cx="2478564" cy="1107996"/>
            </a:xfrm>
            <a:prstGeom prst="rect">
              <a:avLst/>
            </a:prstGeom>
            <a:noFill/>
          </p:spPr>
          <p:txBody>
            <a:bodyPr wrap="none" rtlCol="0">
              <a:spAutoFit/>
            </a:bodyPr>
            <a:lstStyle/>
            <a:p>
              <a:pPr marL="285750" indent="-285750">
                <a:buFont typeface="Arial" panose="020B0604020202020204" pitchFamily="34" charset="0"/>
                <a:buChar char="•"/>
              </a:pPr>
              <a:r>
                <a:rPr lang="en-KR" sz="2200" i="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RDMA + RPC</a:t>
              </a:r>
            </a:p>
            <a:p>
              <a:pPr marL="285750" indent="-285750">
                <a:buFont typeface="Arial" panose="020B0604020202020204" pitchFamily="34" charset="0"/>
                <a:buChar char="•"/>
              </a:pPr>
              <a:r>
                <a:rPr lang="en-KR" sz="2200" i="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RDMA + Storage</a:t>
              </a:r>
            </a:p>
            <a:p>
              <a:pPr marL="285750" indent="-285750">
                <a:buFont typeface="Arial" panose="020B0604020202020204" pitchFamily="34" charset="0"/>
                <a:buChar char="•"/>
              </a:pPr>
              <a:r>
                <a:rPr lang="en-KR" sz="2200" i="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RDMA + AI/ML</a:t>
              </a:r>
            </a:p>
          </p:txBody>
        </p:sp>
        <p:sp>
          <p:nvSpPr>
            <p:cNvPr id="3" name="TextBox 2">
              <a:extLst>
                <a:ext uri="{FF2B5EF4-FFF2-40B4-BE49-F238E27FC236}">
                  <a16:creationId xmlns:a16="http://schemas.microsoft.com/office/drawing/2014/main" id="{FF767ECA-1C86-80B6-A801-E609941F3D8F}"/>
                </a:ext>
              </a:extLst>
            </p:cNvPr>
            <p:cNvSpPr txBox="1"/>
            <p:nvPr/>
          </p:nvSpPr>
          <p:spPr>
            <a:xfrm>
              <a:off x="5136741" y="4218155"/>
              <a:ext cx="2120902" cy="584775"/>
            </a:xfrm>
            <a:prstGeom prst="rect">
              <a:avLst/>
            </a:prstGeom>
            <a:noFill/>
          </p:spPr>
          <p:txBody>
            <a:bodyPr wrap="none" rtlCol="0">
              <a:spAutoFit/>
            </a:bodyPr>
            <a:lstStyle/>
            <a:p>
              <a:r>
                <a:rPr lang="en-KR" sz="3200" b="1" dirty="0">
                  <a:latin typeface="Roboto" panose="02000000000000000000" pitchFamily="2" charset="0"/>
                  <a:ea typeface="Roboto" panose="02000000000000000000" pitchFamily="2" charset="0"/>
                  <a:cs typeface="Roboto" panose="02000000000000000000" pitchFamily="2" charset="0"/>
                </a:rPr>
                <a:t>Versatility</a:t>
              </a:r>
            </a:p>
          </p:txBody>
        </p:sp>
        <p:pic>
          <p:nvPicPr>
            <p:cNvPr id="19" name="Picture 18">
              <a:extLst>
                <a:ext uri="{FF2B5EF4-FFF2-40B4-BE49-F238E27FC236}">
                  <a16:creationId xmlns:a16="http://schemas.microsoft.com/office/drawing/2014/main" id="{0A535CB3-886E-011D-FAC9-503FB43E6CEC}"/>
                </a:ext>
              </a:extLst>
            </p:cNvPr>
            <p:cNvPicPr>
              <a:picLocks noChangeAspect="1"/>
            </p:cNvPicPr>
            <p:nvPr/>
          </p:nvPicPr>
          <p:blipFill>
            <a:blip r:embed="rId4"/>
            <a:stretch>
              <a:fillRect/>
            </a:stretch>
          </p:blipFill>
          <p:spPr>
            <a:xfrm>
              <a:off x="5290167" y="2191232"/>
              <a:ext cx="1783687" cy="1783687"/>
            </a:xfrm>
            <a:prstGeom prst="rect">
              <a:avLst/>
            </a:prstGeom>
          </p:spPr>
        </p:pic>
      </p:grpSp>
      <p:grpSp>
        <p:nvGrpSpPr>
          <p:cNvPr id="44" name="Group 43">
            <a:extLst>
              <a:ext uri="{FF2B5EF4-FFF2-40B4-BE49-F238E27FC236}">
                <a16:creationId xmlns:a16="http://schemas.microsoft.com/office/drawing/2014/main" id="{8E324862-26FF-1B19-1AB5-78378D920806}"/>
              </a:ext>
            </a:extLst>
          </p:cNvPr>
          <p:cNvGrpSpPr/>
          <p:nvPr/>
        </p:nvGrpSpPr>
        <p:grpSpPr>
          <a:xfrm>
            <a:off x="472439" y="2030680"/>
            <a:ext cx="3985124" cy="4167819"/>
            <a:chOff x="472440" y="1793174"/>
            <a:chExt cx="3985124" cy="4167819"/>
          </a:xfrm>
        </p:grpSpPr>
        <p:sp>
          <p:nvSpPr>
            <p:cNvPr id="7" name="Rounded Rectangle 6">
              <a:extLst>
                <a:ext uri="{FF2B5EF4-FFF2-40B4-BE49-F238E27FC236}">
                  <a16:creationId xmlns:a16="http://schemas.microsoft.com/office/drawing/2014/main" id="{0C4D5CF5-3333-97BD-CAC4-B4780EB6391C}"/>
                </a:ext>
              </a:extLst>
            </p:cNvPr>
            <p:cNvSpPr/>
            <p:nvPr/>
          </p:nvSpPr>
          <p:spPr>
            <a:xfrm>
              <a:off x="472440" y="1793174"/>
              <a:ext cx="3985124" cy="4167819"/>
            </a:xfrm>
            <a:prstGeom prst="roundRect">
              <a:avLst>
                <a:gd name="adj" fmla="val 9868"/>
              </a:avLst>
            </a:prstGeom>
            <a:solidFill>
              <a:srgbClr val="EFFBF5"/>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latin typeface="Roboto" panose="02000000000000000000" pitchFamily="2" charset="0"/>
                <a:ea typeface="Roboto" panose="02000000000000000000" pitchFamily="2" charset="0"/>
                <a:cs typeface="Roboto" panose="02000000000000000000" pitchFamily="2" charset="0"/>
              </a:endParaRPr>
            </a:p>
          </p:txBody>
        </p:sp>
        <p:sp>
          <p:nvSpPr>
            <p:cNvPr id="4" name="Folded Corner 3">
              <a:extLst>
                <a:ext uri="{FF2B5EF4-FFF2-40B4-BE49-F238E27FC236}">
                  <a16:creationId xmlns:a16="http://schemas.microsoft.com/office/drawing/2014/main" id="{7AB93D64-196F-4252-31D6-D43982F9294D}"/>
                </a:ext>
              </a:extLst>
            </p:cNvPr>
            <p:cNvSpPr/>
            <p:nvPr/>
          </p:nvSpPr>
          <p:spPr>
            <a:xfrm>
              <a:off x="842665" y="2019982"/>
              <a:ext cx="3244673" cy="2119254"/>
            </a:xfrm>
            <a:custGeom>
              <a:avLst/>
              <a:gdLst>
                <a:gd name="csX0" fmla="*/ 0 w 3244673"/>
                <a:gd name="csY0" fmla="*/ 0 h 2119254"/>
                <a:gd name="csX1" fmla="*/ 508332 w 3244673"/>
                <a:gd name="csY1" fmla="*/ 0 h 2119254"/>
                <a:gd name="csX2" fmla="*/ 951771 w 3244673"/>
                <a:gd name="csY2" fmla="*/ 0 h 2119254"/>
                <a:gd name="csX3" fmla="*/ 1557443 w 3244673"/>
                <a:gd name="csY3" fmla="*/ 0 h 2119254"/>
                <a:gd name="csX4" fmla="*/ 2065775 w 3244673"/>
                <a:gd name="csY4" fmla="*/ 0 h 2119254"/>
                <a:gd name="csX5" fmla="*/ 2574107 w 3244673"/>
                <a:gd name="csY5" fmla="*/ 0 h 2119254"/>
                <a:gd name="csX6" fmla="*/ 3244673 w 3244673"/>
                <a:gd name="csY6" fmla="*/ 0 h 2119254"/>
                <a:gd name="csX7" fmla="*/ 3244673 w 3244673"/>
                <a:gd name="csY7" fmla="*/ 553777 h 2119254"/>
                <a:gd name="csX8" fmla="*/ 3244673 w 3244673"/>
                <a:gd name="csY8" fmla="*/ 1142901 h 2119254"/>
                <a:gd name="csX9" fmla="*/ 3244673 w 3244673"/>
                <a:gd name="csY9" fmla="*/ 1767373 h 2119254"/>
                <a:gd name="csX10" fmla="*/ 2892792 w 3244673"/>
                <a:gd name="csY10" fmla="*/ 2119254 h 2119254"/>
                <a:gd name="csX11" fmla="*/ 2314234 w 3244673"/>
                <a:gd name="csY11" fmla="*/ 2119254 h 2119254"/>
                <a:gd name="csX12" fmla="*/ 1706747 w 3244673"/>
                <a:gd name="csY12" fmla="*/ 2119254 h 2119254"/>
                <a:gd name="csX13" fmla="*/ 1157117 w 3244673"/>
                <a:gd name="csY13" fmla="*/ 2119254 h 2119254"/>
                <a:gd name="csX14" fmla="*/ 520703 w 3244673"/>
                <a:gd name="csY14" fmla="*/ 2119254 h 2119254"/>
                <a:gd name="csX15" fmla="*/ 0 w 3244673"/>
                <a:gd name="csY15" fmla="*/ 2119254 h 2119254"/>
                <a:gd name="csX16" fmla="*/ 0 w 3244673"/>
                <a:gd name="csY16" fmla="*/ 1589441 h 2119254"/>
                <a:gd name="csX17" fmla="*/ 0 w 3244673"/>
                <a:gd name="csY17" fmla="*/ 1038434 h 2119254"/>
                <a:gd name="csX18" fmla="*/ 0 w 3244673"/>
                <a:gd name="csY18" fmla="*/ 572199 h 2119254"/>
                <a:gd name="csX19" fmla="*/ 0 w 3244673"/>
                <a:gd name="csY19" fmla="*/ 0 h 2119254"/>
                <a:gd name="csX0" fmla="*/ 2892792 w 3244673"/>
                <a:gd name="csY0" fmla="*/ 2119254 h 2119254"/>
                <a:gd name="csX1" fmla="*/ 2963168 w 3244673"/>
                <a:gd name="csY1" fmla="*/ 1837749 h 2119254"/>
                <a:gd name="csX2" fmla="*/ 3244673 w 3244673"/>
                <a:gd name="csY2" fmla="*/ 1767373 h 2119254"/>
                <a:gd name="csX3" fmla="*/ 2892792 w 3244673"/>
                <a:gd name="csY3" fmla="*/ 2119254 h 2119254"/>
                <a:gd name="csX0" fmla="*/ 2892792 w 3244673"/>
                <a:gd name="csY0" fmla="*/ 2119254 h 2119254"/>
                <a:gd name="csX1" fmla="*/ 2963168 w 3244673"/>
                <a:gd name="csY1" fmla="*/ 1837749 h 2119254"/>
                <a:gd name="csX2" fmla="*/ 3244673 w 3244673"/>
                <a:gd name="csY2" fmla="*/ 1767373 h 2119254"/>
                <a:gd name="csX3" fmla="*/ 2892792 w 3244673"/>
                <a:gd name="csY3" fmla="*/ 2119254 h 2119254"/>
                <a:gd name="csX4" fmla="*/ 2372089 w 3244673"/>
                <a:gd name="csY4" fmla="*/ 2119254 h 2119254"/>
                <a:gd name="csX5" fmla="*/ 1735675 w 3244673"/>
                <a:gd name="csY5" fmla="*/ 2119254 h 2119254"/>
                <a:gd name="csX6" fmla="*/ 1157117 w 3244673"/>
                <a:gd name="csY6" fmla="*/ 2119254 h 2119254"/>
                <a:gd name="csX7" fmla="*/ 665342 w 3244673"/>
                <a:gd name="csY7" fmla="*/ 2119254 h 2119254"/>
                <a:gd name="csX8" fmla="*/ 0 w 3244673"/>
                <a:gd name="csY8" fmla="*/ 2119254 h 2119254"/>
                <a:gd name="csX9" fmla="*/ 0 w 3244673"/>
                <a:gd name="csY9" fmla="*/ 1610633 h 2119254"/>
                <a:gd name="csX10" fmla="*/ 0 w 3244673"/>
                <a:gd name="csY10" fmla="*/ 1080820 h 2119254"/>
                <a:gd name="csX11" fmla="*/ 0 w 3244673"/>
                <a:gd name="csY11" fmla="*/ 508621 h 2119254"/>
                <a:gd name="csX12" fmla="*/ 0 w 3244673"/>
                <a:gd name="csY12" fmla="*/ 0 h 2119254"/>
                <a:gd name="csX13" fmla="*/ 573226 w 3244673"/>
                <a:gd name="csY13" fmla="*/ 0 h 2119254"/>
                <a:gd name="csX14" fmla="*/ 1049111 w 3244673"/>
                <a:gd name="csY14" fmla="*/ 0 h 2119254"/>
                <a:gd name="csX15" fmla="*/ 1524996 w 3244673"/>
                <a:gd name="csY15" fmla="*/ 0 h 2119254"/>
                <a:gd name="csX16" fmla="*/ 2065775 w 3244673"/>
                <a:gd name="csY16" fmla="*/ 0 h 2119254"/>
                <a:gd name="csX17" fmla="*/ 2606554 w 3244673"/>
                <a:gd name="csY17" fmla="*/ 0 h 2119254"/>
                <a:gd name="csX18" fmla="*/ 3244673 w 3244673"/>
                <a:gd name="csY18" fmla="*/ 0 h 2119254"/>
                <a:gd name="csX19" fmla="*/ 3244673 w 3244673"/>
                <a:gd name="csY19" fmla="*/ 624472 h 2119254"/>
                <a:gd name="csX20" fmla="*/ 3244673 w 3244673"/>
                <a:gd name="csY20" fmla="*/ 1248944 h 2119254"/>
                <a:gd name="csX21" fmla="*/ 3244673 w 3244673"/>
                <a:gd name="csY21" fmla="*/ 1767373 h 21192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244673" h="2119254" stroke="0" extrusionOk="0">
                  <a:moveTo>
                    <a:pt x="0" y="0"/>
                  </a:moveTo>
                  <a:cubicBezTo>
                    <a:pt x="242903" y="-10934"/>
                    <a:pt x="263811" y="21502"/>
                    <a:pt x="508332" y="0"/>
                  </a:cubicBezTo>
                  <a:cubicBezTo>
                    <a:pt x="752853" y="-21502"/>
                    <a:pt x="826832" y="14169"/>
                    <a:pt x="951771" y="0"/>
                  </a:cubicBezTo>
                  <a:cubicBezTo>
                    <a:pt x="1076710" y="-14169"/>
                    <a:pt x="1307305" y="47727"/>
                    <a:pt x="1557443" y="0"/>
                  </a:cubicBezTo>
                  <a:cubicBezTo>
                    <a:pt x="1807581" y="-47727"/>
                    <a:pt x="1853962" y="14841"/>
                    <a:pt x="2065775" y="0"/>
                  </a:cubicBezTo>
                  <a:cubicBezTo>
                    <a:pt x="2277588" y="-14841"/>
                    <a:pt x="2400943" y="17944"/>
                    <a:pt x="2574107" y="0"/>
                  </a:cubicBezTo>
                  <a:cubicBezTo>
                    <a:pt x="2747271" y="-17944"/>
                    <a:pt x="3081622" y="51793"/>
                    <a:pt x="3244673" y="0"/>
                  </a:cubicBezTo>
                  <a:cubicBezTo>
                    <a:pt x="3301295" y="114316"/>
                    <a:pt x="3232696" y="401404"/>
                    <a:pt x="3244673" y="553777"/>
                  </a:cubicBezTo>
                  <a:cubicBezTo>
                    <a:pt x="3256650" y="706150"/>
                    <a:pt x="3189455" y="983854"/>
                    <a:pt x="3244673" y="1142901"/>
                  </a:cubicBezTo>
                  <a:cubicBezTo>
                    <a:pt x="3299891" y="1301948"/>
                    <a:pt x="3206981" y="1564317"/>
                    <a:pt x="3244673" y="1767373"/>
                  </a:cubicBezTo>
                  <a:cubicBezTo>
                    <a:pt x="3174522" y="1873379"/>
                    <a:pt x="3066072" y="1943601"/>
                    <a:pt x="2892792" y="2119254"/>
                  </a:cubicBezTo>
                  <a:cubicBezTo>
                    <a:pt x="2672721" y="2128934"/>
                    <a:pt x="2516707" y="2059947"/>
                    <a:pt x="2314234" y="2119254"/>
                  </a:cubicBezTo>
                  <a:cubicBezTo>
                    <a:pt x="2111761" y="2178561"/>
                    <a:pt x="1871564" y="2065055"/>
                    <a:pt x="1706747" y="2119254"/>
                  </a:cubicBezTo>
                  <a:cubicBezTo>
                    <a:pt x="1541930" y="2173453"/>
                    <a:pt x="1355333" y="2095657"/>
                    <a:pt x="1157117" y="2119254"/>
                  </a:cubicBezTo>
                  <a:cubicBezTo>
                    <a:pt x="958901" y="2142851"/>
                    <a:pt x="809867" y="2105691"/>
                    <a:pt x="520703" y="2119254"/>
                  </a:cubicBezTo>
                  <a:cubicBezTo>
                    <a:pt x="231539" y="2132817"/>
                    <a:pt x="220025" y="2066736"/>
                    <a:pt x="0" y="2119254"/>
                  </a:cubicBezTo>
                  <a:cubicBezTo>
                    <a:pt x="-7319" y="1981374"/>
                    <a:pt x="20553" y="1713669"/>
                    <a:pt x="0" y="1589441"/>
                  </a:cubicBezTo>
                  <a:cubicBezTo>
                    <a:pt x="-20553" y="1465213"/>
                    <a:pt x="45971" y="1260040"/>
                    <a:pt x="0" y="1038434"/>
                  </a:cubicBezTo>
                  <a:cubicBezTo>
                    <a:pt x="-45971" y="816828"/>
                    <a:pt x="41149" y="772754"/>
                    <a:pt x="0" y="572199"/>
                  </a:cubicBezTo>
                  <a:cubicBezTo>
                    <a:pt x="-41149" y="371645"/>
                    <a:pt x="14938" y="255206"/>
                    <a:pt x="0" y="0"/>
                  </a:cubicBezTo>
                  <a:close/>
                </a:path>
                <a:path w="3244673" h="2119254" fill="darkenLess" stroke="0" extrusionOk="0">
                  <a:moveTo>
                    <a:pt x="2892792" y="2119254"/>
                  </a:moveTo>
                  <a:cubicBezTo>
                    <a:pt x="2896798" y="2059979"/>
                    <a:pt x="2940422" y="1963826"/>
                    <a:pt x="2963168" y="1837749"/>
                  </a:cubicBezTo>
                  <a:cubicBezTo>
                    <a:pt x="3034034" y="1818042"/>
                    <a:pt x="3151674" y="1814756"/>
                    <a:pt x="3244673" y="1767373"/>
                  </a:cubicBezTo>
                  <a:cubicBezTo>
                    <a:pt x="3097491" y="1919836"/>
                    <a:pt x="2956254" y="2025976"/>
                    <a:pt x="2892792" y="2119254"/>
                  </a:cubicBezTo>
                  <a:close/>
                </a:path>
                <a:path w="3244673" h="2119254" fill="none" extrusionOk="0">
                  <a:moveTo>
                    <a:pt x="2892792" y="2119254"/>
                  </a:moveTo>
                  <a:cubicBezTo>
                    <a:pt x="2886120" y="2037877"/>
                    <a:pt x="2964577" y="1959297"/>
                    <a:pt x="2963168" y="1837749"/>
                  </a:cubicBezTo>
                  <a:cubicBezTo>
                    <a:pt x="3031550" y="1820065"/>
                    <a:pt x="3116584" y="1822169"/>
                    <a:pt x="3244673" y="1767373"/>
                  </a:cubicBezTo>
                  <a:cubicBezTo>
                    <a:pt x="3087559" y="1946262"/>
                    <a:pt x="2999243" y="1954353"/>
                    <a:pt x="2892792" y="2119254"/>
                  </a:cubicBezTo>
                  <a:cubicBezTo>
                    <a:pt x="2648681" y="2164482"/>
                    <a:pt x="2614190" y="2068917"/>
                    <a:pt x="2372089" y="2119254"/>
                  </a:cubicBezTo>
                  <a:cubicBezTo>
                    <a:pt x="2129988" y="2169591"/>
                    <a:pt x="2017879" y="2051604"/>
                    <a:pt x="1735675" y="2119254"/>
                  </a:cubicBezTo>
                  <a:cubicBezTo>
                    <a:pt x="1453471" y="2186904"/>
                    <a:pt x="1335193" y="2107922"/>
                    <a:pt x="1157117" y="2119254"/>
                  </a:cubicBezTo>
                  <a:cubicBezTo>
                    <a:pt x="979041" y="2130586"/>
                    <a:pt x="809582" y="2079195"/>
                    <a:pt x="665342" y="2119254"/>
                  </a:cubicBezTo>
                  <a:cubicBezTo>
                    <a:pt x="521103" y="2159313"/>
                    <a:pt x="137857" y="2103978"/>
                    <a:pt x="0" y="2119254"/>
                  </a:cubicBezTo>
                  <a:cubicBezTo>
                    <a:pt x="-52908" y="1871950"/>
                    <a:pt x="21757" y="1820372"/>
                    <a:pt x="0" y="1610633"/>
                  </a:cubicBezTo>
                  <a:cubicBezTo>
                    <a:pt x="-21757" y="1400894"/>
                    <a:pt x="60804" y="1221908"/>
                    <a:pt x="0" y="1080820"/>
                  </a:cubicBezTo>
                  <a:cubicBezTo>
                    <a:pt x="-60804" y="939732"/>
                    <a:pt x="11162" y="731429"/>
                    <a:pt x="0" y="508621"/>
                  </a:cubicBezTo>
                  <a:cubicBezTo>
                    <a:pt x="-11162" y="285813"/>
                    <a:pt x="20239" y="150778"/>
                    <a:pt x="0" y="0"/>
                  </a:cubicBezTo>
                  <a:cubicBezTo>
                    <a:pt x="197607" y="-22109"/>
                    <a:pt x="397569" y="46851"/>
                    <a:pt x="573226" y="0"/>
                  </a:cubicBezTo>
                  <a:cubicBezTo>
                    <a:pt x="748883" y="-46851"/>
                    <a:pt x="872504" y="27778"/>
                    <a:pt x="1049111" y="0"/>
                  </a:cubicBezTo>
                  <a:cubicBezTo>
                    <a:pt x="1225718" y="-27778"/>
                    <a:pt x="1411837" y="13409"/>
                    <a:pt x="1524996" y="0"/>
                  </a:cubicBezTo>
                  <a:cubicBezTo>
                    <a:pt x="1638155" y="-13409"/>
                    <a:pt x="1940384" y="22086"/>
                    <a:pt x="2065775" y="0"/>
                  </a:cubicBezTo>
                  <a:cubicBezTo>
                    <a:pt x="2191166" y="-22086"/>
                    <a:pt x="2470917" y="5137"/>
                    <a:pt x="2606554" y="0"/>
                  </a:cubicBezTo>
                  <a:cubicBezTo>
                    <a:pt x="2742191" y="-5137"/>
                    <a:pt x="3077288" y="18803"/>
                    <a:pt x="3244673" y="0"/>
                  </a:cubicBezTo>
                  <a:cubicBezTo>
                    <a:pt x="3286688" y="193982"/>
                    <a:pt x="3215149" y="356452"/>
                    <a:pt x="3244673" y="624472"/>
                  </a:cubicBezTo>
                  <a:cubicBezTo>
                    <a:pt x="3274197" y="892492"/>
                    <a:pt x="3173730" y="1122643"/>
                    <a:pt x="3244673" y="1248944"/>
                  </a:cubicBezTo>
                  <a:cubicBezTo>
                    <a:pt x="3315616" y="1375245"/>
                    <a:pt x="3185070" y="1621511"/>
                    <a:pt x="3244673" y="1767373"/>
                  </a:cubicBezTo>
                </a:path>
                <a:path w="3244673" h="2119254" fill="none" stroke="0" extrusionOk="0">
                  <a:moveTo>
                    <a:pt x="2892792" y="2119254"/>
                  </a:moveTo>
                  <a:cubicBezTo>
                    <a:pt x="2884471" y="2053909"/>
                    <a:pt x="2961824" y="1958540"/>
                    <a:pt x="2963168" y="1837749"/>
                  </a:cubicBezTo>
                  <a:cubicBezTo>
                    <a:pt x="3073050" y="1802263"/>
                    <a:pt x="3163920" y="1797534"/>
                    <a:pt x="3244673" y="1767373"/>
                  </a:cubicBezTo>
                  <a:cubicBezTo>
                    <a:pt x="3132601" y="1897408"/>
                    <a:pt x="2974242" y="2022378"/>
                    <a:pt x="2892792" y="2119254"/>
                  </a:cubicBezTo>
                  <a:cubicBezTo>
                    <a:pt x="2624354" y="2121288"/>
                    <a:pt x="2480942" y="2083069"/>
                    <a:pt x="2256378" y="2119254"/>
                  </a:cubicBezTo>
                  <a:cubicBezTo>
                    <a:pt x="2031814" y="2155439"/>
                    <a:pt x="1772047" y="2060605"/>
                    <a:pt x="1648891" y="2119254"/>
                  </a:cubicBezTo>
                  <a:cubicBezTo>
                    <a:pt x="1525735" y="2177903"/>
                    <a:pt x="1243657" y="2073198"/>
                    <a:pt x="1128189" y="2119254"/>
                  </a:cubicBezTo>
                  <a:cubicBezTo>
                    <a:pt x="1012721" y="2165310"/>
                    <a:pt x="849784" y="2093875"/>
                    <a:pt x="636414" y="2119254"/>
                  </a:cubicBezTo>
                  <a:cubicBezTo>
                    <a:pt x="423044" y="2144633"/>
                    <a:pt x="316257" y="2057104"/>
                    <a:pt x="0" y="2119254"/>
                  </a:cubicBezTo>
                  <a:cubicBezTo>
                    <a:pt x="-52050" y="1901244"/>
                    <a:pt x="8621" y="1795688"/>
                    <a:pt x="0" y="1568248"/>
                  </a:cubicBezTo>
                  <a:cubicBezTo>
                    <a:pt x="-8621" y="1340808"/>
                    <a:pt x="56239" y="1313421"/>
                    <a:pt x="0" y="1080820"/>
                  </a:cubicBezTo>
                  <a:cubicBezTo>
                    <a:pt x="-56239" y="848219"/>
                    <a:pt x="47169" y="760371"/>
                    <a:pt x="0" y="614584"/>
                  </a:cubicBezTo>
                  <a:cubicBezTo>
                    <a:pt x="-47169" y="468797"/>
                    <a:pt x="39352" y="126667"/>
                    <a:pt x="0" y="0"/>
                  </a:cubicBezTo>
                  <a:cubicBezTo>
                    <a:pt x="130443" y="-5238"/>
                    <a:pt x="386443" y="30685"/>
                    <a:pt x="573226" y="0"/>
                  </a:cubicBezTo>
                  <a:cubicBezTo>
                    <a:pt x="760009" y="-30685"/>
                    <a:pt x="908827" y="33266"/>
                    <a:pt x="1016664" y="0"/>
                  </a:cubicBezTo>
                  <a:cubicBezTo>
                    <a:pt x="1124501" y="-33266"/>
                    <a:pt x="1447405" y="52584"/>
                    <a:pt x="1622337" y="0"/>
                  </a:cubicBezTo>
                  <a:cubicBezTo>
                    <a:pt x="1797269" y="-52584"/>
                    <a:pt x="1966281" y="1621"/>
                    <a:pt x="2163115" y="0"/>
                  </a:cubicBezTo>
                  <a:cubicBezTo>
                    <a:pt x="2359949" y="-1621"/>
                    <a:pt x="2498029" y="52777"/>
                    <a:pt x="2606554" y="0"/>
                  </a:cubicBezTo>
                  <a:cubicBezTo>
                    <a:pt x="2715079" y="-52777"/>
                    <a:pt x="3075556" y="59838"/>
                    <a:pt x="3244673" y="0"/>
                  </a:cubicBezTo>
                  <a:cubicBezTo>
                    <a:pt x="3275550" y="255947"/>
                    <a:pt x="3197935" y="469003"/>
                    <a:pt x="3244673" y="624472"/>
                  </a:cubicBezTo>
                  <a:cubicBezTo>
                    <a:pt x="3291411" y="779941"/>
                    <a:pt x="3183428" y="909244"/>
                    <a:pt x="3244673" y="1178249"/>
                  </a:cubicBezTo>
                  <a:cubicBezTo>
                    <a:pt x="3305918" y="1447254"/>
                    <a:pt x="3186650" y="1635531"/>
                    <a:pt x="3244673" y="1767373"/>
                  </a:cubicBezTo>
                </a:path>
              </a:pathLst>
            </a:custGeom>
            <a:solidFill>
              <a:schemeClr val="bg1"/>
            </a:solidFill>
            <a:ln w="28575">
              <a:solidFill>
                <a:schemeClr val="tx1"/>
              </a:solidFill>
              <a:extLst>
                <a:ext uri="{C807C97D-BFC1-408E-A445-0C87EB9F89A2}">
                  <ask:lineSketchStyleProps xmlns:ask="http://schemas.microsoft.com/office/drawing/2018/sketchyshapes" sd="1219033472">
                    <a:prstGeom prst="foldedCorner">
                      <a:avLst>
                        <a:gd name="adj" fmla="val 16604"/>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C5D3672E-010B-C9CF-5A66-6D44318B05A4}"/>
                </a:ext>
              </a:extLst>
            </p:cNvPr>
            <p:cNvSpPr txBox="1"/>
            <p:nvPr/>
          </p:nvSpPr>
          <p:spPr>
            <a:xfrm>
              <a:off x="1155751" y="4234360"/>
              <a:ext cx="2691763" cy="584775"/>
            </a:xfrm>
            <a:prstGeom prst="rect">
              <a:avLst/>
            </a:prstGeom>
            <a:noFill/>
          </p:spPr>
          <p:txBody>
            <a:bodyPr wrap="none" rtlCol="0">
              <a:spAutoFit/>
            </a:bodyPr>
            <a:lstStyle/>
            <a:p>
              <a:r>
                <a:rPr lang="en-KR" sz="3200" b="1" dirty="0">
                  <a:latin typeface="Roboto" panose="02000000000000000000" pitchFamily="2" charset="0"/>
                  <a:ea typeface="Roboto" panose="02000000000000000000" pitchFamily="2" charset="0"/>
                  <a:cs typeface="Roboto" panose="02000000000000000000" pitchFamily="2" charset="0"/>
                </a:rPr>
                <a:t>Performance</a:t>
              </a:r>
            </a:p>
          </p:txBody>
        </p:sp>
        <p:sp>
          <p:nvSpPr>
            <p:cNvPr id="10" name="TextBox 9">
              <a:extLst>
                <a:ext uri="{FF2B5EF4-FFF2-40B4-BE49-F238E27FC236}">
                  <a16:creationId xmlns:a16="http://schemas.microsoft.com/office/drawing/2014/main" id="{27D5B6F9-FE86-804B-6CF8-B85E89BE7807}"/>
                </a:ext>
              </a:extLst>
            </p:cNvPr>
            <p:cNvSpPr txBox="1"/>
            <p:nvPr/>
          </p:nvSpPr>
          <p:spPr>
            <a:xfrm>
              <a:off x="993133" y="4715739"/>
              <a:ext cx="2816797" cy="1107996"/>
            </a:xfrm>
            <a:prstGeom prst="rect">
              <a:avLst/>
            </a:prstGeom>
            <a:noFill/>
          </p:spPr>
          <p:txBody>
            <a:bodyPr wrap="none" rtlCol="0">
              <a:spAutoFit/>
            </a:bodyPr>
            <a:lstStyle/>
            <a:p>
              <a:pPr marL="285750" indent="-285750">
                <a:buFont typeface="Arial" panose="020B0604020202020204" pitchFamily="34" charset="0"/>
                <a:buChar char="•"/>
              </a:pPr>
              <a:r>
                <a:rPr lang="en-KR" sz="2200" i="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High throughput</a:t>
              </a:r>
            </a:p>
            <a:p>
              <a:pPr marL="285750" indent="-285750">
                <a:buFont typeface="Arial" panose="020B0604020202020204" pitchFamily="34" charset="0"/>
                <a:buChar char="•"/>
              </a:pPr>
              <a:r>
                <a:rPr lang="en-KR" sz="2200" i="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Low latency</a:t>
              </a:r>
            </a:p>
            <a:p>
              <a:pPr marL="285750" indent="-285750">
                <a:buFont typeface="Arial" panose="020B0604020202020204" pitchFamily="34" charset="0"/>
                <a:buChar char="•"/>
              </a:pPr>
              <a:r>
                <a:rPr lang="en-KR" sz="2200" i="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Low CPU overhead</a:t>
              </a:r>
            </a:p>
          </p:txBody>
        </p:sp>
        <p:sp>
          <p:nvSpPr>
            <p:cNvPr id="20" name="Rectangle 19">
              <a:extLst>
                <a:ext uri="{FF2B5EF4-FFF2-40B4-BE49-F238E27FC236}">
                  <a16:creationId xmlns:a16="http://schemas.microsoft.com/office/drawing/2014/main" id="{0D8B6C0C-EF97-63CF-6D56-7792007C7802}"/>
                </a:ext>
              </a:extLst>
            </p:cNvPr>
            <p:cNvSpPr/>
            <p:nvPr/>
          </p:nvSpPr>
          <p:spPr>
            <a:xfrm>
              <a:off x="1043830" y="2105180"/>
              <a:ext cx="2278013" cy="6023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KR" dirty="0">
                  <a:latin typeface="Roboto" panose="02000000000000000000" pitchFamily="2" charset="0"/>
                  <a:ea typeface="Roboto" panose="02000000000000000000" pitchFamily="2" charset="0"/>
                  <a:cs typeface="Roboto" panose="02000000000000000000" pitchFamily="2" charset="0"/>
                </a:rPr>
                <a:t>Application</a:t>
              </a:r>
            </a:p>
          </p:txBody>
        </p:sp>
        <p:sp>
          <p:nvSpPr>
            <p:cNvPr id="21" name="Rectangle 20">
              <a:extLst>
                <a:ext uri="{FF2B5EF4-FFF2-40B4-BE49-F238E27FC236}">
                  <a16:creationId xmlns:a16="http://schemas.microsoft.com/office/drawing/2014/main" id="{A6DB11FB-314D-70FB-A3B7-68171760AA2F}"/>
                </a:ext>
              </a:extLst>
            </p:cNvPr>
            <p:cNvSpPr/>
            <p:nvPr/>
          </p:nvSpPr>
          <p:spPr>
            <a:xfrm>
              <a:off x="2375270" y="2191232"/>
              <a:ext cx="811350" cy="430261"/>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KR" dirty="0">
                  <a:latin typeface="Roboto" panose="02000000000000000000" pitchFamily="2" charset="0"/>
                  <a:ea typeface="Roboto" panose="02000000000000000000" pitchFamily="2" charset="0"/>
                  <a:cs typeface="Roboto" panose="02000000000000000000" pitchFamily="2" charset="0"/>
                </a:rPr>
                <a:t>Buffer</a:t>
              </a:r>
            </a:p>
          </p:txBody>
        </p:sp>
        <p:sp>
          <p:nvSpPr>
            <p:cNvPr id="22" name="Rectangle 21">
              <a:extLst>
                <a:ext uri="{FF2B5EF4-FFF2-40B4-BE49-F238E27FC236}">
                  <a16:creationId xmlns:a16="http://schemas.microsoft.com/office/drawing/2014/main" id="{D964D4A8-D7EE-6373-BCBB-8FB1EC5642D9}"/>
                </a:ext>
              </a:extLst>
            </p:cNvPr>
            <p:cNvSpPr/>
            <p:nvPr/>
          </p:nvSpPr>
          <p:spPr>
            <a:xfrm>
              <a:off x="1085052" y="2879776"/>
              <a:ext cx="1681898" cy="3463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KR"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Host OS (TCP)</a:t>
              </a:r>
            </a:p>
          </p:txBody>
        </p:sp>
        <p:cxnSp>
          <p:nvCxnSpPr>
            <p:cNvPr id="24" name="Straight Connector 23">
              <a:extLst>
                <a:ext uri="{FF2B5EF4-FFF2-40B4-BE49-F238E27FC236}">
                  <a16:creationId xmlns:a16="http://schemas.microsoft.com/office/drawing/2014/main" id="{AF43E752-67AE-53DE-24C5-1EDF7E7D231F}"/>
                </a:ext>
              </a:extLst>
            </p:cNvPr>
            <p:cNvCxnSpPr>
              <a:cxnSpLocks/>
            </p:cNvCxnSpPr>
            <p:nvPr/>
          </p:nvCxnSpPr>
          <p:spPr>
            <a:xfrm>
              <a:off x="1085053" y="2795483"/>
              <a:ext cx="2236789" cy="18517"/>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5AFDF5B-C5E1-2ADD-A6F6-DBDE447DCF95}"/>
                </a:ext>
              </a:extLst>
            </p:cNvPr>
            <p:cNvCxnSpPr>
              <a:cxnSpLocks/>
            </p:cNvCxnSpPr>
            <p:nvPr/>
          </p:nvCxnSpPr>
          <p:spPr>
            <a:xfrm>
              <a:off x="1085053" y="3299403"/>
              <a:ext cx="2253706"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56CF500F-A559-A704-C32F-BD6FBE16CEFF}"/>
                </a:ext>
              </a:extLst>
            </p:cNvPr>
            <p:cNvSpPr/>
            <p:nvPr/>
          </p:nvSpPr>
          <p:spPr>
            <a:xfrm>
              <a:off x="1243267" y="3401398"/>
              <a:ext cx="2058748" cy="6023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KR" sz="2000" dirty="0">
                  <a:latin typeface="Roboto" panose="02000000000000000000" pitchFamily="2" charset="0"/>
                  <a:ea typeface="Roboto" panose="02000000000000000000" pitchFamily="2" charset="0"/>
                  <a:cs typeface="Roboto" panose="02000000000000000000" pitchFamily="2" charset="0"/>
                </a:rPr>
                <a:t>               </a:t>
              </a:r>
            </a:p>
          </p:txBody>
        </p:sp>
        <p:sp>
          <p:nvSpPr>
            <p:cNvPr id="28" name="Rectangle 27">
              <a:extLst>
                <a:ext uri="{FF2B5EF4-FFF2-40B4-BE49-F238E27FC236}">
                  <a16:creationId xmlns:a16="http://schemas.microsoft.com/office/drawing/2014/main" id="{06008C4E-A903-448B-D317-456FC1F9D313}"/>
                </a:ext>
              </a:extLst>
            </p:cNvPr>
            <p:cNvSpPr/>
            <p:nvPr/>
          </p:nvSpPr>
          <p:spPr>
            <a:xfrm>
              <a:off x="1499248" y="3487451"/>
              <a:ext cx="1581487" cy="430261"/>
            </a:xfrm>
            <a:prstGeom prst="rect">
              <a:avLst/>
            </a:prstGeom>
            <a:solidFill>
              <a:schemeClr val="accent1"/>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KR" dirty="0">
                  <a:latin typeface="Roboto" panose="02000000000000000000" pitchFamily="2" charset="0"/>
                  <a:ea typeface="Roboto" panose="02000000000000000000" pitchFamily="2" charset="0"/>
                  <a:cs typeface="Roboto" panose="02000000000000000000" pitchFamily="2" charset="0"/>
                </a:rPr>
                <a:t>RDMA NIC</a:t>
              </a:r>
            </a:p>
          </p:txBody>
        </p:sp>
        <p:pic>
          <p:nvPicPr>
            <p:cNvPr id="5" name="Picture 2" descr="Performance - Free transportation icons">
              <a:extLst>
                <a:ext uri="{FF2B5EF4-FFF2-40B4-BE49-F238E27FC236}">
                  <a16:creationId xmlns:a16="http://schemas.microsoft.com/office/drawing/2014/main" id="{95F73195-7A4A-2967-12A9-D9A696626AF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50167" y="1924858"/>
              <a:ext cx="1040351" cy="1040351"/>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a:extLst>
                <a:ext uri="{FF2B5EF4-FFF2-40B4-BE49-F238E27FC236}">
                  <a16:creationId xmlns:a16="http://schemas.microsoft.com/office/drawing/2014/main" id="{D7555FC9-AF77-7F42-2D01-A9163EACD43A}"/>
                </a:ext>
              </a:extLst>
            </p:cNvPr>
            <p:cNvCxnSpPr>
              <a:cxnSpLocks/>
            </p:cNvCxnSpPr>
            <p:nvPr/>
          </p:nvCxnSpPr>
          <p:spPr>
            <a:xfrm>
              <a:off x="2932004" y="2634534"/>
              <a:ext cx="0" cy="852917"/>
            </a:xfrm>
            <a:prstGeom prst="straightConnector1">
              <a:avLst/>
            </a:prstGeom>
            <a:ln w="3810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07DAA4E0-DE0C-95AA-8945-5144D2140F1D}"/>
                </a:ext>
              </a:extLst>
            </p:cNvPr>
            <p:cNvCxnSpPr>
              <a:cxnSpLocks/>
            </p:cNvCxnSpPr>
            <p:nvPr/>
          </p:nvCxnSpPr>
          <p:spPr>
            <a:xfrm flipH="1">
              <a:off x="3402106" y="3702581"/>
              <a:ext cx="685232" cy="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F695E997-80CB-52B7-9DC1-18765200F976}"/>
                </a:ext>
              </a:extLst>
            </p:cNvPr>
            <p:cNvSpPr/>
            <p:nvPr/>
          </p:nvSpPr>
          <p:spPr>
            <a:xfrm>
              <a:off x="3186620" y="3637766"/>
              <a:ext cx="215486" cy="16775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latin typeface="Roboto" panose="02000000000000000000" pitchFamily="2" charset="0"/>
                <a:ea typeface="Roboto" panose="02000000000000000000" pitchFamily="2" charset="0"/>
                <a:cs typeface="Roboto" panose="02000000000000000000" pitchFamily="2" charset="0"/>
              </a:endParaRPr>
            </a:p>
          </p:txBody>
        </p:sp>
        <p:pic>
          <p:nvPicPr>
            <p:cNvPr id="43" name="Picture 42">
              <a:extLst>
                <a:ext uri="{FF2B5EF4-FFF2-40B4-BE49-F238E27FC236}">
                  <a16:creationId xmlns:a16="http://schemas.microsoft.com/office/drawing/2014/main" id="{8D66BC61-F683-DBC4-815E-49516526FA1C}"/>
                </a:ext>
              </a:extLst>
            </p:cNvPr>
            <p:cNvPicPr>
              <a:picLocks noChangeAspect="1"/>
            </p:cNvPicPr>
            <p:nvPr/>
          </p:nvPicPr>
          <p:blipFill>
            <a:blip r:embed="rId6"/>
            <a:stretch>
              <a:fillRect/>
            </a:stretch>
          </p:blipFill>
          <p:spPr>
            <a:xfrm>
              <a:off x="1745146" y="2877173"/>
              <a:ext cx="348957" cy="348957"/>
            </a:xfrm>
            <a:prstGeom prst="rect">
              <a:avLst/>
            </a:prstGeom>
          </p:spPr>
        </p:pic>
      </p:grpSp>
      <p:grpSp>
        <p:nvGrpSpPr>
          <p:cNvPr id="13" name="Group 12">
            <a:extLst>
              <a:ext uri="{FF2B5EF4-FFF2-40B4-BE49-F238E27FC236}">
                <a16:creationId xmlns:a16="http://schemas.microsoft.com/office/drawing/2014/main" id="{14ADF461-2F52-D593-E84F-105C023E7CDE}"/>
              </a:ext>
            </a:extLst>
          </p:cNvPr>
          <p:cNvGrpSpPr/>
          <p:nvPr/>
        </p:nvGrpSpPr>
        <p:grpSpPr>
          <a:xfrm>
            <a:off x="6372520" y="2043560"/>
            <a:ext cx="5472617" cy="4720419"/>
            <a:chOff x="6505586" y="1793174"/>
            <a:chExt cx="5472617" cy="4720419"/>
          </a:xfrm>
        </p:grpSpPr>
        <p:grpSp>
          <p:nvGrpSpPr>
            <p:cNvPr id="12" name="Group 11">
              <a:extLst>
                <a:ext uri="{FF2B5EF4-FFF2-40B4-BE49-F238E27FC236}">
                  <a16:creationId xmlns:a16="http://schemas.microsoft.com/office/drawing/2014/main" id="{ACB40018-266F-4DB2-EC7B-F8F575DF3A37}"/>
                </a:ext>
              </a:extLst>
            </p:cNvPr>
            <p:cNvGrpSpPr/>
            <p:nvPr/>
          </p:nvGrpSpPr>
          <p:grpSpPr>
            <a:xfrm>
              <a:off x="6505586" y="1793174"/>
              <a:ext cx="5472617" cy="4720419"/>
              <a:chOff x="6505586" y="1793174"/>
              <a:chExt cx="5472617" cy="4720419"/>
            </a:xfrm>
          </p:grpSpPr>
          <p:sp>
            <p:nvSpPr>
              <p:cNvPr id="11" name="Rounded Rectangle 10">
                <a:extLst>
                  <a:ext uri="{FF2B5EF4-FFF2-40B4-BE49-F238E27FC236}">
                    <a16:creationId xmlns:a16="http://schemas.microsoft.com/office/drawing/2014/main" id="{0F48C537-0836-09B2-5F7A-BEEAF7D2C883}"/>
                  </a:ext>
                </a:extLst>
              </p:cNvPr>
              <p:cNvSpPr/>
              <p:nvPr/>
            </p:nvSpPr>
            <p:spPr>
              <a:xfrm>
                <a:off x="7997943" y="1793174"/>
                <a:ext cx="3532776" cy="4167819"/>
              </a:xfrm>
              <a:prstGeom prst="roundRect">
                <a:avLst>
                  <a:gd name="adj" fmla="val 10436"/>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dirty="0">
                  <a:latin typeface="Roboto" panose="02000000000000000000" pitchFamily="2" charset="0"/>
                  <a:ea typeface="Roboto" panose="02000000000000000000" pitchFamily="2" charset="0"/>
                  <a:cs typeface="Roboto" panose="02000000000000000000" pitchFamily="2" charset="0"/>
                </a:endParaRPr>
              </a:p>
            </p:txBody>
          </p:sp>
          <p:sp>
            <p:nvSpPr>
              <p:cNvPr id="62" name="TextBox 61">
                <a:extLst>
                  <a:ext uri="{FF2B5EF4-FFF2-40B4-BE49-F238E27FC236}">
                    <a16:creationId xmlns:a16="http://schemas.microsoft.com/office/drawing/2014/main" id="{842E471A-52DD-9E73-20A2-2AE4B28D6C52}"/>
                  </a:ext>
                </a:extLst>
              </p:cNvPr>
              <p:cNvSpPr txBox="1"/>
              <p:nvPr/>
            </p:nvSpPr>
            <p:spPr>
              <a:xfrm>
                <a:off x="8182095" y="4719237"/>
                <a:ext cx="3149840" cy="769441"/>
              </a:xfrm>
              <a:prstGeom prst="rect">
                <a:avLst/>
              </a:prstGeom>
              <a:noFill/>
            </p:spPr>
            <p:txBody>
              <a:bodyPr wrap="square" lIns="144000" rtlCol="0">
                <a:spAutoFit/>
              </a:bodyPr>
              <a:lstStyle/>
              <a:p>
                <a:pPr marL="342900" indent="-342900">
                  <a:buFont typeface="Arial" panose="020B0604020202020204" pitchFamily="34" charset="0"/>
                  <a:buChar char="•"/>
                </a:pPr>
                <a:r>
                  <a:rPr lang="en-KR" sz="2200" i="1"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Production-level deployment in DCs</a:t>
                </a:r>
                <a:endParaRPr lang="en-KR" sz="2200" baseline="300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0B92EA33-1162-0D96-7953-6C915C892E6F}"/>
                  </a:ext>
                </a:extLst>
              </p:cNvPr>
              <p:cNvSpPr txBox="1"/>
              <p:nvPr/>
            </p:nvSpPr>
            <p:spPr>
              <a:xfrm>
                <a:off x="8510725" y="4209875"/>
                <a:ext cx="2278188" cy="584775"/>
              </a:xfrm>
              <a:prstGeom prst="rect">
                <a:avLst/>
              </a:prstGeom>
              <a:noFill/>
            </p:spPr>
            <p:txBody>
              <a:bodyPr wrap="none" rtlCol="0">
                <a:spAutoFit/>
              </a:bodyPr>
              <a:lstStyle/>
              <a:p>
                <a:r>
                  <a:rPr lang="en-KR" sz="3200" b="1" dirty="0">
                    <a:latin typeface="Roboto" panose="02000000000000000000" pitchFamily="2" charset="0"/>
                    <a:ea typeface="Roboto" panose="02000000000000000000" pitchFamily="2" charset="0"/>
                    <a:cs typeface="Roboto" panose="02000000000000000000" pitchFamily="2" charset="0"/>
                  </a:rPr>
                  <a:t>Practicality</a:t>
                </a:r>
              </a:p>
            </p:txBody>
          </p:sp>
          <p:sp>
            <p:nvSpPr>
              <p:cNvPr id="15" name="TextBox 14">
                <a:extLst>
                  <a:ext uri="{FF2B5EF4-FFF2-40B4-BE49-F238E27FC236}">
                    <a16:creationId xmlns:a16="http://schemas.microsoft.com/office/drawing/2014/main" id="{B2592250-4397-7667-A4C7-1FE0A9EDB871}"/>
                  </a:ext>
                </a:extLst>
              </p:cNvPr>
              <p:cNvSpPr txBox="1"/>
              <p:nvPr/>
            </p:nvSpPr>
            <p:spPr>
              <a:xfrm>
                <a:off x="6505586" y="6051928"/>
                <a:ext cx="5472617" cy="461665"/>
              </a:xfrm>
              <a:prstGeom prst="rect">
                <a:avLst/>
              </a:prstGeom>
              <a:noFill/>
            </p:spPr>
            <p:txBody>
              <a:bodyPr wrap="square">
                <a:spAutoFit/>
              </a:bodyPr>
              <a:lstStyle/>
              <a:p>
                <a:r>
                  <a:rPr lang="en-US" sz="1200" dirty="0">
                    <a:latin typeface="Roboto" panose="02000000000000000000" pitchFamily="2" charset="0"/>
                    <a:ea typeface="Roboto" panose="02000000000000000000" pitchFamily="2" charset="0"/>
                    <a:cs typeface="Roboto" panose="02000000000000000000" pitchFamily="2" charset="0"/>
                  </a:rPr>
                  <a:t>[1] Gao, </a:t>
                </a:r>
                <a:r>
                  <a:rPr lang="en-US" sz="1200" dirty="0" err="1">
                    <a:latin typeface="Roboto" panose="02000000000000000000" pitchFamily="2" charset="0"/>
                    <a:ea typeface="Roboto" panose="02000000000000000000" pitchFamily="2" charset="0"/>
                    <a:cs typeface="Roboto" panose="02000000000000000000" pitchFamily="2" charset="0"/>
                  </a:rPr>
                  <a:t>Yixiao</a:t>
                </a:r>
                <a:r>
                  <a:rPr lang="en-US" sz="1200" dirty="0">
                    <a:latin typeface="Roboto" panose="02000000000000000000" pitchFamily="2" charset="0"/>
                    <a:ea typeface="Roboto" panose="02000000000000000000" pitchFamily="2" charset="0"/>
                    <a:cs typeface="Roboto" panose="02000000000000000000" pitchFamily="2" charset="0"/>
                  </a:rPr>
                  <a:t>, et al. “</a:t>
                </a:r>
                <a:r>
                  <a:rPr lang="en-US" sz="1200" i="1" dirty="0">
                    <a:latin typeface="Roboto" panose="02000000000000000000" pitchFamily="2" charset="0"/>
                    <a:ea typeface="Roboto" panose="02000000000000000000" pitchFamily="2" charset="0"/>
                    <a:cs typeface="Roboto" panose="02000000000000000000" pitchFamily="2" charset="0"/>
                  </a:rPr>
                  <a:t>When cloud storage meets RDMA”</a:t>
                </a:r>
                <a:r>
                  <a:rPr lang="en-US" sz="1200" dirty="0">
                    <a:latin typeface="Roboto" panose="02000000000000000000" pitchFamily="2" charset="0"/>
                    <a:ea typeface="Roboto" panose="02000000000000000000" pitchFamily="2" charset="0"/>
                    <a:cs typeface="Roboto" panose="02000000000000000000" pitchFamily="2" charset="0"/>
                  </a:rPr>
                  <a:t>. NSDI 2021</a:t>
                </a:r>
                <a:br>
                  <a:rPr lang="en-US" sz="1200" dirty="0">
                    <a:latin typeface="Roboto" panose="02000000000000000000" pitchFamily="2" charset="0"/>
                    <a:ea typeface="Roboto" panose="02000000000000000000" pitchFamily="2" charset="0"/>
                    <a:cs typeface="Roboto" panose="02000000000000000000" pitchFamily="2" charset="0"/>
                  </a:rPr>
                </a:br>
                <a:r>
                  <a:rPr lang="en-SG" sz="1200" dirty="0">
                    <a:latin typeface="Roboto" panose="02000000000000000000" pitchFamily="2" charset="0"/>
                    <a:ea typeface="Roboto" panose="02000000000000000000" pitchFamily="2" charset="0"/>
                    <a:cs typeface="Roboto" panose="02000000000000000000" pitchFamily="2" charset="0"/>
                  </a:rPr>
                  <a:t>[2] Bai, Wei, et al. “</a:t>
                </a:r>
                <a:r>
                  <a:rPr lang="en-SG" sz="1200" i="1" dirty="0">
                    <a:latin typeface="Roboto" panose="02000000000000000000" pitchFamily="2" charset="0"/>
                    <a:ea typeface="Roboto" panose="02000000000000000000" pitchFamily="2" charset="0"/>
                    <a:cs typeface="Roboto" panose="02000000000000000000" pitchFamily="2" charset="0"/>
                  </a:rPr>
                  <a:t>Empowering azure storage with RDMA”</a:t>
                </a:r>
                <a:r>
                  <a:rPr lang="en-SG" sz="1200" dirty="0">
                    <a:latin typeface="Roboto" panose="02000000000000000000" pitchFamily="2" charset="0"/>
                    <a:ea typeface="Roboto" panose="02000000000000000000" pitchFamily="2" charset="0"/>
                    <a:cs typeface="Roboto" panose="02000000000000000000" pitchFamily="2" charset="0"/>
                  </a:rPr>
                  <a:t>. NSDI 2023</a:t>
                </a:r>
                <a:endParaRPr lang="en-SG" sz="1200" dirty="0">
                  <a:effectLst/>
                  <a:latin typeface="Roboto" panose="02000000000000000000" pitchFamily="2" charset="0"/>
                  <a:ea typeface="Roboto" panose="02000000000000000000" pitchFamily="2" charset="0"/>
                  <a:cs typeface="Roboto" panose="02000000000000000000" pitchFamily="2" charset="0"/>
                </a:endParaRPr>
              </a:p>
            </p:txBody>
          </p:sp>
          <p:pic>
            <p:nvPicPr>
              <p:cNvPr id="1028" name="Picture 4" descr="Alibaba Cloud – Medium">
                <a:extLst>
                  <a:ext uri="{FF2B5EF4-FFF2-40B4-BE49-F238E27FC236}">
                    <a16:creationId xmlns:a16="http://schemas.microsoft.com/office/drawing/2014/main" id="{330BE8B7-4F2C-0A7C-22A9-3EDC3D2461B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117" t="42479" r="12452" b="43907"/>
              <a:stretch/>
            </p:blipFill>
            <p:spPr bwMode="auto">
              <a:xfrm>
                <a:off x="8182094" y="3122859"/>
                <a:ext cx="3082890" cy="47003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icrosoft Unveils a New Look - The Official Microsoft Blog">
                <a:extLst>
                  <a:ext uri="{FF2B5EF4-FFF2-40B4-BE49-F238E27FC236}">
                    <a16:creationId xmlns:a16="http://schemas.microsoft.com/office/drawing/2014/main" id="{D3533438-5685-F948-25C0-9911944E4A8E}"/>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9208" t="25834" r="9534" b="23272"/>
              <a:stretch/>
            </p:blipFill>
            <p:spPr bwMode="auto">
              <a:xfrm>
                <a:off x="8261184" y="2363448"/>
                <a:ext cx="2751331" cy="633200"/>
              </a:xfrm>
              <a:prstGeom prst="rect">
                <a:avLst/>
              </a:prstGeom>
              <a:noFill/>
              <a:extLst>
                <a:ext uri="{909E8E84-426E-40DD-AFC4-6F175D3DCCD1}">
                  <a14:hiddenFill xmlns:a14="http://schemas.microsoft.com/office/drawing/2010/main">
                    <a:solidFill>
                      <a:srgbClr val="FFFFFF"/>
                    </a:solidFill>
                  </a14:hiddenFill>
                </a:ext>
              </a:extLst>
            </p:spPr>
          </p:pic>
        </p:grpSp>
        <p:sp>
          <p:nvSpPr>
            <p:cNvPr id="45" name="TextBox 44">
              <a:extLst>
                <a:ext uri="{FF2B5EF4-FFF2-40B4-BE49-F238E27FC236}">
                  <a16:creationId xmlns:a16="http://schemas.microsoft.com/office/drawing/2014/main" id="{9CB611FC-7E72-F4B5-8998-E2BF0B171F55}"/>
                </a:ext>
              </a:extLst>
            </p:cNvPr>
            <p:cNvSpPr txBox="1"/>
            <p:nvPr/>
          </p:nvSpPr>
          <p:spPr>
            <a:xfrm>
              <a:off x="9811314" y="3642905"/>
              <a:ext cx="1598515" cy="307777"/>
            </a:xfrm>
            <a:prstGeom prst="rect">
              <a:avLst/>
            </a:prstGeom>
            <a:noFill/>
          </p:spPr>
          <p:txBody>
            <a:bodyPr wrap="none" rtlCol="0">
              <a:spAutoFit/>
            </a:bodyPr>
            <a:lstStyle/>
            <a:p>
              <a:r>
                <a:rPr lang="en-US" sz="1400" i="1" dirty="0">
                  <a:solidFill>
                    <a:schemeClr val="bg2">
                      <a:lumMod val="50000"/>
                    </a:schemeClr>
                  </a:solidFill>
                  <a:latin typeface="Roboto" panose="02000000000000000000" pitchFamily="2" charset="0"/>
                  <a:ea typeface="Roboto" panose="02000000000000000000" pitchFamily="2" charset="0"/>
                  <a:cs typeface="Roboto" panose="02000000000000000000" pitchFamily="2" charset="0"/>
                </a:rPr>
                <a:t>+ </a:t>
              </a:r>
              <a:r>
                <a:rPr lang="en-KR" sz="1400" i="1" dirty="0">
                  <a:solidFill>
                    <a:schemeClr val="bg2">
                      <a:lumMod val="50000"/>
                    </a:schemeClr>
                  </a:solidFill>
                  <a:latin typeface="Roboto" panose="02000000000000000000" pitchFamily="2" charset="0"/>
                  <a:ea typeface="Roboto" panose="02000000000000000000" pitchFamily="2" charset="0"/>
                  <a:cs typeface="Roboto" panose="02000000000000000000" pitchFamily="2" charset="0"/>
                </a:rPr>
                <a:t>probably more !</a:t>
              </a:r>
            </a:p>
          </p:txBody>
        </p:sp>
      </p:grpSp>
      <p:sp>
        <p:nvSpPr>
          <p:cNvPr id="14" name="Slide Number Placeholder 13">
            <a:extLst>
              <a:ext uri="{FF2B5EF4-FFF2-40B4-BE49-F238E27FC236}">
                <a16:creationId xmlns:a16="http://schemas.microsoft.com/office/drawing/2014/main" id="{530E733E-896B-A3D9-4017-8D23F88C76C7}"/>
              </a:ext>
            </a:extLst>
          </p:cNvPr>
          <p:cNvSpPr>
            <a:spLocks noGrp="1"/>
          </p:cNvSpPr>
          <p:nvPr>
            <p:ph type="sldNum" sz="quarter" idx="12"/>
          </p:nvPr>
        </p:nvSpPr>
        <p:spPr/>
        <p:txBody>
          <a:bodyPr/>
          <a:lstStyle/>
          <a:p>
            <a:fld id="{4385BF07-81BE-5E4C-907D-DCE44E4A1296}" type="slidenum">
              <a:rPr lang="en-US" smtClean="0">
                <a:latin typeface="Roboto" panose="02000000000000000000" pitchFamily="2" charset="0"/>
                <a:ea typeface="Roboto" panose="02000000000000000000" pitchFamily="2" charset="0"/>
                <a:cs typeface="Roboto" panose="02000000000000000000" pitchFamily="2" charset="0"/>
              </a:rPr>
              <a:t>44</a:t>
            </a:fld>
            <a:endParaRPr lang="en-US">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283274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Network Load Balancing for RDMA </a:t>
            </a:r>
          </a:p>
        </p:txBody>
      </p:sp>
      <p:sp>
        <p:nvSpPr>
          <p:cNvPr id="72" name="Content Placeholder 2">
            <a:extLst>
              <a:ext uri="{FF2B5EF4-FFF2-40B4-BE49-F238E27FC236}">
                <a16:creationId xmlns:a16="http://schemas.microsoft.com/office/drawing/2014/main" id="{7308C099-D3EE-5AAF-983A-87DC13A5AE46}"/>
              </a:ext>
            </a:extLst>
          </p:cNvPr>
          <p:cNvSpPr txBox="1">
            <a:spLocks/>
          </p:cNvSpPr>
          <p:nvPr/>
        </p:nvSpPr>
        <p:spPr>
          <a:xfrm>
            <a:off x="472440" y="1421484"/>
            <a:ext cx="11300460" cy="10085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Roboto" panose="02000000000000000000" pitchFamily="2" charset="0"/>
                <a:ea typeface="Roboto" panose="02000000000000000000" pitchFamily="2" charset="0"/>
                <a:cs typeface="Roboto" panose="02000000000000000000" pitchFamily="2" charset="0"/>
              </a:rPr>
              <a:t>Despite such benefits, RDMA does </a:t>
            </a:r>
            <a:r>
              <a:rPr lang="en-US" dirty="0">
                <a:solidFill>
                  <a:srgbClr val="FF0000"/>
                </a:solidFill>
                <a:latin typeface="Roboto" panose="02000000000000000000" pitchFamily="2" charset="0"/>
                <a:ea typeface="Roboto" panose="02000000000000000000" pitchFamily="2" charset="0"/>
                <a:cs typeface="Roboto" panose="02000000000000000000" pitchFamily="2" charset="0"/>
              </a:rPr>
              <a:t>not</a:t>
            </a:r>
            <a:r>
              <a:rPr lang="en-US" dirty="0">
                <a:latin typeface="Roboto" panose="02000000000000000000" pitchFamily="2" charset="0"/>
                <a:ea typeface="Roboto" panose="02000000000000000000" pitchFamily="2" charset="0"/>
                <a:cs typeface="Roboto" panose="02000000000000000000" pitchFamily="2" charset="0"/>
              </a:rPr>
              <a:t> fully exploit the </a:t>
            </a:r>
            <a:br>
              <a:rPr lang="en-US" dirty="0">
                <a:latin typeface="Roboto" panose="02000000000000000000" pitchFamily="2" charset="0"/>
                <a:ea typeface="Roboto" panose="02000000000000000000" pitchFamily="2" charset="0"/>
                <a:cs typeface="Roboto" panose="02000000000000000000" pitchFamily="2" charset="0"/>
              </a:rPr>
            </a:br>
            <a:r>
              <a:rPr lang="en-US" dirty="0">
                <a:latin typeface="Roboto" panose="02000000000000000000" pitchFamily="2" charset="0"/>
                <a:ea typeface="Roboto" panose="02000000000000000000" pitchFamily="2" charset="0"/>
                <a:cs typeface="Roboto" panose="02000000000000000000" pitchFamily="2" charset="0"/>
              </a:rPr>
              <a:t>high path diversity in DCNs. </a:t>
            </a:r>
          </a:p>
        </p:txBody>
      </p:sp>
      <p:grpSp>
        <p:nvGrpSpPr>
          <p:cNvPr id="165" name="Group 164">
            <a:extLst>
              <a:ext uri="{FF2B5EF4-FFF2-40B4-BE49-F238E27FC236}">
                <a16:creationId xmlns:a16="http://schemas.microsoft.com/office/drawing/2014/main" id="{32DDA4E0-1F6B-41AD-ADA2-E2A10A7611D2}"/>
              </a:ext>
            </a:extLst>
          </p:cNvPr>
          <p:cNvGrpSpPr/>
          <p:nvPr/>
        </p:nvGrpSpPr>
        <p:grpSpPr>
          <a:xfrm>
            <a:off x="2910038" y="2907040"/>
            <a:ext cx="6371924" cy="2262624"/>
            <a:chOff x="2662997" y="3091432"/>
            <a:chExt cx="6371924" cy="2262624"/>
          </a:xfrm>
        </p:grpSpPr>
        <p:grpSp>
          <p:nvGrpSpPr>
            <p:cNvPr id="97" name="Group 96">
              <a:extLst>
                <a:ext uri="{FF2B5EF4-FFF2-40B4-BE49-F238E27FC236}">
                  <a16:creationId xmlns:a16="http://schemas.microsoft.com/office/drawing/2014/main" id="{E79C0139-0B01-1DD4-2D1B-E8A337EE0CAA}"/>
                </a:ext>
              </a:extLst>
            </p:cNvPr>
            <p:cNvGrpSpPr/>
            <p:nvPr/>
          </p:nvGrpSpPr>
          <p:grpSpPr>
            <a:xfrm>
              <a:off x="2662997" y="3091432"/>
              <a:ext cx="6371924" cy="2262624"/>
              <a:chOff x="2223754" y="2317600"/>
              <a:chExt cx="7399218" cy="2627408"/>
            </a:xfrm>
          </p:grpSpPr>
          <p:sp>
            <p:nvSpPr>
              <p:cNvPr id="98" name="Rectangle 97">
                <a:extLst>
                  <a:ext uri="{FF2B5EF4-FFF2-40B4-BE49-F238E27FC236}">
                    <a16:creationId xmlns:a16="http://schemas.microsoft.com/office/drawing/2014/main" id="{2073F6EB-2E1A-413A-1670-34EC93D5D754}"/>
                  </a:ext>
                </a:extLst>
              </p:cNvPr>
              <p:cNvSpPr/>
              <p:nvPr/>
            </p:nvSpPr>
            <p:spPr>
              <a:xfrm>
                <a:off x="2223754" y="4556826"/>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dirty="0"/>
              </a:p>
            </p:txBody>
          </p:sp>
          <p:sp>
            <p:nvSpPr>
              <p:cNvPr id="99" name="Rectangle 98">
                <a:extLst>
                  <a:ext uri="{FF2B5EF4-FFF2-40B4-BE49-F238E27FC236}">
                    <a16:creationId xmlns:a16="http://schemas.microsoft.com/office/drawing/2014/main" id="{145468D9-5240-F571-1B82-22CA3BEF3C5C}"/>
                  </a:ext>
                </a:extLst>
              </p:cNvPr>
              <p:cNvSpPr/>
              <p:nvPr/>
            </p:nvSpPr>
            <p:spPr>
              <a:xfrm>
                <a:off x="2223754" y="4065063"/>
                <a:ext cx="1169216" cy="232680"/>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0" name="Rectangle 99">
                <a:extLst>
                  <a:ext uri="{FF2B5EF4-FFF2-40B4-BE49-F238E27FC236}">
                    <a16:creationId xmlns:a16="http://schemas.microsoft.com/office/drawing/2014/main" id="{1D41FECD-F621-1962-3182-CCAA54E9D2DE}"/>
                  </a:ext>
                </a:extLst>
              </p:cNvPr>
              <p:cNvSpPr/>
              <p:nvPr/>
            </p:nvSpPr>
            <p:spPr>
              <a:xfrm>
                <a:off x="2532055" y="4556826"/>
                <a:ext cx="244314" cy="386988"/>
              </a:xfrm>
              <a:prstGeom prst="rect">
                <a:avLst/>
              </a:prstGeom>
              <a:solidFill>
                <a:schemeClr val="bg2">
                  <a:lumMod val="90000"/>
                </a:schemeClr>
              </a:solidFill>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1" name="Rectangle 100">
                <a:extLst>
                  <a:ext uri="{FF2B5EF4-FFF2-40B4-BE49-F238E27FC236}">
                    <a16:creationId xmlns:a16="http://schemas.microsoft.com/office/drawing/2014/main" id="{021968A0-C56D-83B4-736C-97903C9C79D2}"/>
                  </a:ext>
                </a:extLst>
              </p:cNvPr>
              <p:cNvSpPr/>
              <p:nvPr/>
            </p:nvSpPr>
            <p:spPr>
              <a:xfrm>
                <a:off x="2840355" y="4556826"/>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2" name="Rectangle 101">
                <a:extLst>
                  <a:ext uri="{FF2B5EF4-FFF2-40B4-BE49-F238E27FC236}">
                    <a16:creationId xmlns:a16="http://schemas.microsoft.com/office/drawing/2014/main" id="{A026341B-F284-2E50-7AA7-DC6FA2E398BB}"/>
                  </a:ext>
                </a:extLst>
              </p:cNvPr>
              <p:cNvSpPr/>
              <p:nvPr/>
            </p:nvSpPr>
            <p:spPr>
              <a:xfrm>
                <a:off x="3148656" y="4558020"/>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3" name="Rectangle 102">
                <a:extLst>
                  <a:ext uri="{FF2B5EF4-FFF2-40B4-BE49-F238E27FC236}">
                    <a16:creationId xmlns:a16="http://schemas.microsoft.com/office/drawing/2014/main" id="{33A4959F-E622-FF3A-8B37-373344259EE1}"/>
                  </a:ext>
                </a:extLst>
              </p:cNvPr>
              <p:cNvSpPr/>
              <p:nvPr/>
            </p:nvSpPr>
            <p:spPr>
              <a:xfrm>
                <a:off x="4073558" y="4556826"/>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4" name="Rectangle 103">
                <a:extLst>
                  <a:ext uri="{FF2B5EF4-FFF2-40B4-BE49-F238E27FC236}">
                    <a16:creationId xmlns:a16="http://schemas.microsoft.com/office/drawing/2014/main" id="{5E57E188-CA37-A3AD-3EC1-6695DE70BE1B}"/>
                  </a:ext>
                </a:extLst>
              </p:cNvPr>
              <p:cNvSpPr/>
              <p:nvPr/>
            </p:nvSpPr>
            <p:spPr>
              <a:xfrm>
                <a:off x="4073558" y="4065063"/>
                <a:ext cx="1169216" cy="232680"/>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5" name="Rectangle 104">
                <a:extLst>
                  <a:ext uri="{FF2B5EF4-FFF2-40B4-BE49-F238E27FC236}">
                    <a16:creationId xmlns:a16="http://schemas.microsoft.com/office/drawing/2014/main" id="{5D233F69-4983-1328-D536-4665EDC9B187}"/>
                  </a:ext>
                </a:extLst>
              </p:cNvPr>
              <p:cNvSpPr/>
              <p:nvPr/>
            </p:nvSpPr>
            <p:spPr>
              <a:xfrm>
                <a:off x="4381859" y="4556826"/>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6" name="Rectangle 105">
                <a:extLst>
                  <a:ext uri="{FF2B5EF4-FFF2-40B4-BE49-F238E27FC236}">
                    <a16:creationId xmlns:a16="http://schemas.microsoft.com/office/drawing/2014/main" id="{7496F63A-121D-1CD4-6CF8-909EAD2E4F25}"/>
                  </a:ext>
                </a:extLst>
              </p:cNvPr>
              <p:cNvSpPr/>
              <p:nvPr/>
            </p:nvSpPr>
            <p:spPr>
              <a:xfrm>
                <a:off x="4690159" y="4556826"/>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7" name="Rectangle 106">
                <a:extLst>
                  <a:ext uri="{FF2B5EF4-FFF2-40B4-BE49-F238E27FC236}">
                    <a16:creationId xmlns:a16="http://schemas.microsoft.com/office/drawing/2014/main" id="{02E4597B-A75C-75B6-8FDF-DA03CFD55370}"/>
                  </a:ext>
                </a:extLst>
              </p:cNvPr>
              <p:cNvSpPr/>
              <p:nvPr/>
            </p:nvSpPr>
            <p:spPr>
              <a:xfrm>
                <a:off x="4998460" y="4558020"/>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8" name="Rectangle 107">
                <a:extLst>
                  <a:ext uri="{FF2B5EF4-FFF2-40B4-BE49-F238E27FC236}">
                    <a16:creationId xmlns:a16="http://schemas.microsoft.com/office/drawing/2014/main" id="{232E8695-2B64-C6D5-DC8F-87F46592A2D1}"/>
                  </a:ext>
                </a:extLst>
              </p:cNvPr>
              <p:cNvSpPr/>
              <p:nvPr/>
            </p:nvSpPr>
            <p:spPr>
              <a:xfrm>
                <a:off x="2223754" y="3481222"/>
                <a:ext cx="1169216" cy="232680"/>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9" name="Rectangle 108">
                <a:extLst>
                  <a:ext uri="{FF2B5EF4-FFF2-40B4-BE49-F238E27FC236}">
                    <a16:creationId xmlns:a16="http://schemas.microsoft.com/office/drawing/2014/main" id="{F91B5897-D3D4-770A-6C66-9F0BDAB43497}"/>
                  </a:ext>
                </a:extLst>
              </p:cNvPr>
              <p:cNvSpPr/>
              <p:nvPr/>
            </p:nvSpPr>
            <p:spPr>
              <a:xfrm>
                <a:off x="4073558" y="3481222"/>
                <a:ext cx="1169216" cy="232680"/>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10" name="Rectangle 109">
                <a:extLst>
                  <a:ext uri="{FF2B5EF4-FFF2-40B4-BE49-F238E27FC236}">
                    <a16:creationId xmlns:a16="http://schemas.microsoft.com/office/drawing/2014/main" id="{498D7401-EAC9-2E95-0C4E-1A1D46D5EA6D}"/>
                  </a:ext>
                </a:extLst>
              </p:cNvPr>
              <p:cNvSpPr/>
              <p:nvPr/>
            </p:nvSpPr>
            <p:spPr>
              <a:xfrm>
                <a:off x="6603952" y="4550423"/>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dirty="0"/>
              </a:p>
            </p:txBody>
          </p:sp>
          <p:sp>
            <p:nvSpPr>
              <p:cNvPr id="111" name="Rectangle 110">
                <a:extLst>
                  <a:ext uri="{FF2B5EF4-FFF2-40B4-BE49-F238E27FC236}">
                    <a16:creationId xmlns:a16="http://schemas.microsoft.com/office/drawing/2014/main" id="{0B68785A-58CC-4A81-980F-36C99AF31C47}"/>
                  </a:ext>
                </a:extLst>
              </p:cNvPr>
              <p:cNvSpPr/>
              <p:nvPr/>
            </p:nvSpPr>
            <p:spPr>
              <a:xfrm>
                <a:off x="6603952" y="4058661"/>
                <a:ext cx="1169216" cy="232680"/>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12" name="Rectangle 111">
                <a:extLst>
                  <a:ext uri="{FF2B5EF4-FFF2-40B4-BE49-F238E27FC236}">
                    <a16:creationId xmlns:a16="http://schemas.microsoft.com/office/drawing/2014/main" id="{0A48A799-034D-5C5C-4606-B1EB062C5A87}"/>
                  </a:ext>
                </a:extLst>
              </p:cNvPr>
              <p:cNvSpPr/>
              <p:nvPr/>
            </p:nvSpPr>
            <p:spPr>
              <a:xfrm>
                <a:off x="6912253" y="4550423"/>
                <a:ext cx="244314" cy="386988"/>
              </a:xfrm>
              <a:prstGeom prst="rect">
                <a:avLst/>
              </a:prstGeom>
              <a:solidFill>
                <a:schemeClr val="bg2">
                  <a:lumMod val="90000"/>
                </a:schemeClr>
              </a:solidFill>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13" name="Rectangle 112">
                <a:extLst>
                  <a:ext uri="{FF2B5EF4-FFF2-40B4-BE49-F238E27FC236}">
                    <a16:creationId xmlns:a16="http://schemas.microsoft.com/office/drawing/2014/main" id="{1383686F-C85E-5D39-8E33-5AE61A1C41FE}"/>
                  </a:ext>
                </a:extLst>
              </p:cNvPr>
              <p:cNvSpPr/>
              <p:nvPr/>
            </p:nvSpPr>
            <p:spPr>
              <a:xfrm>
                <a:off x="7220554" y="4550423"/>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14" name="Rectangle 113">
                <a:extLst>
                  <a:ext uri="{FF2B5EF4-FFF2-40B4-BE49-F238E27FC236}">
                    <a16:creationId xmlns:a16="http://schemas.microsoft.com/office/drawing/2014/main" id="{93A7EC1B-63D0-A47E-A42A-640E1B06D397}"/>
                  </a:ext>
                </a:extLst>
              </p:cNvPr>
              <p:cNvSpPr/>
              <p:nvPr/>
            </p:nvSpPr>
            <p:spPr>
              <a:xfrm>
                <a:off x="7528854" y="4551618"/>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15" name="Rectangle 114">
                <a:extLst>
                  <a:ext uri="{FF2B5EF4-FFF2-40B4-BE49-F238E27FC236}">
                    <a16:creationId xmlns:a16="http://schemas.microsoft.com/office/drawing/2014/main" id="{B9A73389-B7B8-FA0C-A2A5-FAECE9A2934D}"/>
                  </a:ext>
                </a:extLst>
              </p:cNvPr>
              <p:cNvSpPr/>
              <p:nvPr/>
            </p:nvSpPr>
            <p:spPr>
              <a:xfrm>
                <a:off x="8453756" y="4550423"/>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16" name="Rectangle 115">
                <a:extLst>
                  <a:ext uri="{FF2B5EF4-FFF2-40B4-BE49-F238E27FC236}">
                    <a16:creationId xmlns:a16="http://schemas.microsoft.com/office/drawing/2014/main" id="{BED566EE-BD87-A7DC-FC4D-A111736F6EED}"/>
                  </a:ext>
                </a:extLst>
              </p:cNvPr>
              <p:cNvSpPr/>
              <p:nvPr/>
            </p:nvSpPr>
            <p:spPr>
              <a:xfrm>
                <a:off x="8453756" y="4058661"/>
                <a:ext cx="1169216" cy="232680"/>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17" name="Rectangle 116">
                <a:extLst>
                  <a:ext uri="{FF2B5EF4-FFF2-40B4-BE49-F238E27FC236}">
                    <a16:creationId xmlns:a16="http://schemas.microsoft.com/office/drawing/2014/main" id="{8CE3C481-81CD-4F26-43BA-9DBB9612661F}"/>
                  </a:ext>
                </a:extLst>
              </p:cNvPr>
              <p:cNvSpPr/>
              <p:nvPr/>
            </p:nvSpPr>
            <p:spPr>
              <a:xfrm>
                <a:off x="8762057" y="4550423"/>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18" name="Rectangle 117">
                <a:extLst>
                  <a:ext uri="{FF2B5EF4-FFF2-40B4-BE49-F238E27FC236}">
                    <a16:creationId xmlns:a16="http://schemas.microsoft.com/office/drawing/2014/main" id="{2E4ADF23-6D0C-C53F-D32B-EABDA60A3464}"/>
                  </a:ext>
                </a:extLst>
              </p:cNvPr>
              <p:cNvSpPr/>
              <p:nvPr/>
            </p:nvSpPr>
            <p:spPr>
              <a:xfrm>
                <a:off x="9070358" y="4550423"/>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19" name="Rectangle 118">
                <a:extLst>
                  <a:ext uri="{FF2B5EF4-FFF2-40B4-BE49-F238E27FC236}">
                    <a16:creationId xmlns:a16="http://schemas.microsoft.com/office/drawing/2014/main" id="{69205200-C674-1AF3-A9B1-344A252CFA9E}"/>
                  </a:ext>
                </a:extLst>
              </p:cNvPr>
              <p:cNvSpPr/>
              <p:nvPr/>
            </p:nvSpPr>
            <p:spPr>
              <a:xfrm>
                <a:off x="9378658" y="4551618"/>
                <a:ext cx="244314" cy="386988"/>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20" name="Rectangle 119">
                <a:extLst>
                  <a:ext uri="{FF2B5EF4-FFF2-40B4-BE49-F238E27FC236}">
                    <a16:creationId xmlns:a16="http://schemas.microsoft.com/office/drawing/2014/main" id="{851D66EF-D093-5944-6FCF-EF16916D12D2}"/>
                  </a:ext>
                </a:extLst>
              </p:cNvPr>
              <p:cNvSpPr/>
              <p:nvPr/>
            </p:nvSpPr>
            <p:spPr>
              <a:xfrm>
                <a:off x="6603952" y="3474820"/>
                <a:ext cx="1169216" cy="232680"/>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21" name="Rectangle 120">
                <a:extLst>
                  <a:ext uri="{FF2B5EF4-FFF2-40B4-BE49-F238E27FC236}">
                    <a16:creationId xmlns:a16="http://schemas.microsoft.com/office/drawing/2014/main" id="{B9099254-5797-24B1-42C4-B2E1AC86A5C5}"/>
                  </a:ext>
                </a:extLst>
              </p:cNvPr>
              <p:cNvSpPr/>
              <p:nvPr/>
            </p:nvSpPr>
            <p:spPr>
              <a:xfrm>
                <a:off x="8453756" y="3474820"/>
                <a:ext cx="1169216" cy="232680"/>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22" name="Rectangle 121">
                <a:extLst>
                  <a:ext uri="{FF2B5EF4-FFF2-40B4-BE49-F238E27FC236}">
                    <a16:creationId xmlns:a16="http://schemas.microsoft.com/office/drawing/2014/main" id="{07A2CEE2-907D-1C20-BCEB-38681823CB59}"/>
                  </a:ext>
                </a:extLst>
              </p:cNvPr>
              <p:cNvSpPr/>
              <p:nvPr/>
            </p:nvSpPr>
            <p:spPr>
              <a:xfrm>
                <a:off x="4073558" y="2317600"/>
                <a:ext cx="1169216" cy="417830"/>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23" name="Rectangle 122">
                <a:extLst>
                  <a:ext uri="{FF2B5EF4-FFF2-40B4-BE49-F238E27FC236}">
                    <a16:creationId xmlns:a16="http://schemas.microsoft.com/office/drawing/2014/main" id="{E1009356-2130-BB38-61D5-0B2EBB6BC0E3}"/>
                  </a:ext>
                </a:extLst>
              </p:cNvPr>
              <p:cNvSpPr/>
              <p:nvPr/>
            </p:nvSpPr>
            <p:spPr>
              <a:xfrm>
                <a:off x="6635946" y="2317600"/>
                <a:ext cx="1169216" cy="417830"/>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cxnSp>
            <p:nvCxnSpPr>
              <p:cNvPr id="124" name="Straight Connector 123">
                <a:extLst>
                  <a:ext uri="{FF2B5EF4-FFF2-40B4-BE49-F238E27FC236}">
                    <a16:creationId xmlns:a16="http://schemas.microsoft.com/office/drawing/2014/main" id="{91F631E4-4B3D-CBD8-D2E1-A1663CDB9132}"/>
                  </a:ext>
                </a:extLst>
              </p:cNvPr>
              <p:cNvCxnSpPr>
                <a:stCxn id="108" idx="2"/>
                <a:endCxn id="99" idx="0"/>
              </p:cNvCxnSpPr>
              <p:nvPr/>
            </p:nvCxnSpPr>
            <p:spPr>
              <a:xfrm>
                <a:off x="2808362" y="3713902"/>
                <a:ext cx="0" cy="351161"/>
              </a:xfrm>
              <a:prstGeom prst="line">
                <a:avLst/>
              </a:prstGeom>
              <a:ln w="12700"/>
            </p:spPr>
            <p:style>
              <a:lnRef idx="1">
                <a:schemeClr val="dk1"/>
              </a:lnRef>
              <a:fillRef idx="0">
                <a:schemeClr val="dk1"/>
              </a:fillRef>
              <a:effectRef idx="0">
                <a:schemeClr val="dk1"/>
              </a:effectRef>
              <a:fontRef idx="minor">
                <a:schemeClr val="tx1"/>
              </a:fontRef>
            </p:style>
          </p:cxnSp>
          <p:cxnSp>
            <p:nvCxnSpPr>
              <p:cNvPr id="125" name="Straight Connector 124">
                <a:extLst>
                  <a:ext uri="{FF2B5EF4-FFF2-40B4-BE49-F238E27FC236}">
                    <a16:creationId xmlns:a16="http://schemas.microsoft.com/office/drawing/2014/main" id="{24E1EDC4-A6C9-3A0F-9760-414DF1AB72A3}"/>
                  </a:ext>
                </a:extLst>
              </p:cNvPr>
              <p:cNvCxnSpPr>
                <a:cxnSpLocks/>
                <a:stCxn id="109" idx="2"/>
                <a:endCxn id="104" idx="0"/>
              </p:cNvCxnSpPr>
              <p:nvPr/>
            </p:nvCxnSpPr>
            <p:spPr>
              <a:xfrm>
                <a:off x="4658166" y="3713902"/>
                <a:ext cx="0" cy="351161"/>
              </a:xfrm>
              <a:prstGeom prst="line">
                <a:avLst/>
              </a:prstGeom>
              <a:ln w="12700"/>
            </p:spPr>
            <p:style>
              <a:lnRef idx="1">
                <a:schemeClr val="dk1"/>
              </a:lnRef>
              <a:fillRef idx="0">
                <a:schemeClr val="dk1"/>
              </a:fillRef>
              <a:effectRef idx="0">
                <a:schemeClr val="dk1"/>
              </a:effectRef>
              <a:fontRef idx="minor">
                <a:schemeClr val="tx1"/>
              </a:fontRef>
            </p:style>
          </p:cxnSp>
          <p:cxnSp>
            <p:nvCxnSpPr>
              <p:cNvPr id="126" name="Straight Connector 125">
                <a:extLst>
                  <a:ext uri="{FF2B5EF4-FFF2-40B4-BE49-F238E27FC236}">
                    <a16:creationId xmlns:a16="http://schemas.microsoft.com/office/drawing/2014/main" id="{DBE09BD8-E601-FFE8-1A0B-DF5E27F92AF8}"/>
                  </a:ext>
                </a:extLst>
              </p:cNvPr>
              <p:cNvCxnSpPr>
                <a:cxnSpLocks/>
                <a:stCxn id="108" idx="2"/>
                <a:endCxn id="104" idx="0"/>
              </p:cNvCxnSpPr>
              <p:nvPr/>
            </p:nvCxnSpPr>
            <p:spPr>
              <a:xfrm>
                <a:off x="2808362" y="3713902"/>
                <a:ext cx="1849804" cy="351161"/>
              </a:xfrm>
              <a:prstGeom prst="line">
                <a:avLst/>
              </a:prstGeom>
              <a:ln w="12700"/>
            </p:spPr>
            <p:style>
              <a:lnRef idx="1">
                <a:schemeClr val="dk1"/>
              </a:lnRef>
              <a:fillRef idx="0">
                <a:schemeClr val="dk1"/>
              </a:fillRef>
              <a:effectRef idx="0">
                <a:schemeClr val="dk1"/>
              </a:effectRef>
              <a:fontRef idx="minor">
                <a:schemeClr val="tx1"/>
              </a:fontRef>
            </p:style>
          </p:cxnSp>
          <p:cxnSp>
            <p:nvCxnSpPr>
              <p:cNvPr id="127" name="Straight Connector 126">
                <a:extLst>
                  <a:ext uri="{FF2B5EF4-FFF2-40B4-BE49-F238E27FC236}">
                    <a16:creationId xmlns:a16="http://schemas.microsoft.com/office/drawing/2014/main" id="{8FB307EE-8EE6-0B8E-22FE-1B5B1CDA8365}"/>
                  </a:ext>
                </a:extLst>
              </p:cNvPr>
              <p:cNvCxnSpPr>
                <a:cxnSpLocks/>
                <a:stCxn id="99" idx="0"/>
                <a:endCxn id="109" idx="2"/>
              </p:cNvCxnSpPr>
              <p:nvPr/>
            </p:nvCxnSpPr>
            <p:spPr>
              <a:xfrm flipV="1">
                <a:off x="2808362" y="3713902"/>
                <a:ext cx="1849804" cy="351161"/>
              </a:xfrm>
              <a:prstGeom prst="line">
                <a:avLst/>
              </a:prstGeom>
              <a:ln w="12700"/>
            </p:spPr>
            <p:style>
              <a:lnRef idx="1">
                <a:schemeClr val="dk1"/>
              </a:lnRef>
              <a:fillRef idx="0">
                <a:schemeClr val="dk1"/>
              </a:fillRef>
              <a:effectRef idx="0">
                <a:schemeClr val="dk1"/>
              </a:effectRef>
              <a:fontRef idx="minor">
                <a:schemeClr val="tx1"/>
              </a:fontRef>
            </p:style>
          </p:cxnSp>
          <p:cxnSp>
            <p:nvCxnSpPr>
              <p:cNvPr id="128" name="Straight Connector 127">
                <a:extLst>
                  <a:ext uri="{FF2B5EF4-FFF2-40B4-BE49-F238E27FC236}">
                    <a16:creationId xmlns:a16="http://schemas.microsoft.com/office/drawing/2014/main" id="{A58EF1C1-BB1A-BB71-2F6D-6B4C1AD82089}"/>
                  </a:ext>
                </a:extLst>
              </p:cNvPr>
              <p:cNvCxnSpPr>
                <a:cxnSpLocks/>
                <a:stCxn id="111" idx="0"/>
                <a:endCxn id="121" idx="2"/>
              </p:cNvCxnSpPr>
              <p:nvPr/>
            </p:nvCxnSpPr>
            <p:spPr>
              <a:xfrm flipV="1">
                <a:off x="7188560" y="3707500"/>
                <a:ext cx="1849804" cy="351161"/>
              </a:xfrm>
              <a:prstGeom prst="line">
                <a:avLst/>
              </a:prstGeom>
              <a:ln w="12700"/>
            </p:spPr>
            <p:style>
              <a:lnRef idx="1">
                <a:schemeClr val="dk1"/>
              </a:lnRef>
              <a:fillRef idx="0">
                <a:schemeClr val="dk1"/>
              </a:fillRef>
              <a:effectRef idx="0">
                <a:schemeClr val="dk1"/>
              </a:effectRef>
              <a:fontRef idx="minor">
                <a:schemeClr val="tx1"/>
              </a:fontRef>
            </p:style>
          </p:cxnSp>
          <p:cxnSp>
            <p:nvCxnSpPr>
              <p:cNvPr id="129" name="Straight Connector 128">
                <a:extLst>
                  <a:ext uri="{FF2B5EF4-FFF2-40B4-BE49-F238E27FC236}">
                    <a16:creationId xmlns:a16="http://schemas.microsoft.com/office/drawing/2014/main" id="{E2D5EC2A-6AB2-9208-C51C-CAA801121BD3}"/>
                  </a:ext>
                </a:extLst>
              </p:cNvPr>
              <p:cNvCxnSpPr>
                <a:cxnSpLocks/>
                <a:stCxn id="116" idx="0"/>
                <a:endCxn id="120" idx="2"/>
              </p:cNvCxnSpPr>
              <p:nvPr/>
            </p:nvCxnSpPr>
            <p:spPr>
              <a:xfrm flipH="1" flipV="1">
                <a:off x="7188560" y="3707500"/>
                <a:ext cx="1849804" cy="351161"/>
              </a:xfrm>
              <a:prstGeom prst="line">
                <a:avLst/>
              </a:prstGeom>
              <a:ln w="12700"/>
            </p:spPr>
            <p:style>
              <a:lnRef idx="1">
                <a:schemeClr val="dk1"/>
              </a:lnRef>
              <a:fillRef idx="0">
                <a:schemeClr val="dk1"/>
              </a:fillRef>
              <a:effectRef idx="0">
                <a:schemeClr val="dk1"/>
              </a:effectRef>
              <a:fontRef idx="minor">
                <a:schemeClr val="tx1"/>
              </a:fontRef>
            </p:style>
          </p:cxnSp>
          <p:cxnSp>
            <p:nvCxnSpPr>
              <p:cNvPr id="130" name="Straight Connector 129">
                <a:extLst>
                  <a:ext uri="{FF2B5EF4-FFF2-40B4-BE49-F238E27FC236}">
                    <a16:creationId xmlns:a16="http://schemas.microsoft.com/office/drawing/2014/main" id="{B7BA27F7-9732-676B-76C3-02D5533B0D65}"/>
                  </a:ext>
                </a:extLst>
              </p:cNvPr>
              <p:cNvCxnSpPr>
                <a:cxnSpLocks/>
                <a:stCxn id="111" idx="0"/>
                <a:endCxn id="120" idx="2"/>
              </p:cNvCxnSpPr>
              <p:nvPr/>
            </p:nvCxnSpPr>
            <p:spPr>
              <a:xfrm flipV="1">
                <a:off x="7188560" y="3707500"/>
                <a:ext cx="0" cy="351161"/>
              </a:xfrm>
              <a:prstGeom prst="line">
                <a:avLst/>
              </a:prstGeom>
              <a:ln w="12700"/>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461AC2AC-9834-844F-7DA8-84208E1993A0}"/>
                  </a:ext>
                </a:extLst>
              </p:cNvPr>
              <p:cNvCxnSpPr>
                <a:cxnSpLocks/>
                <a:stCxn id="116" idx="0"/>
                <a:endCxn id="121" idx="2"/>
              </p:cNvCxnSpPr>
              <p:nvPr/>
            </p:nvCxnSpPr>
            <p:spPr>
              <a:xfrm flipV="1">
                <a:off x="9038364" y="3707500"/>
                <a:ext cx="0" cy="351161"/>
              </a:xfrm>
              <a:prstGeom prst="line">
                <a:avLst/>
              </a:prstGeom>
              <a:ln w="12700"/>
            </p:spPr>
            <p:style>
              <a:lnRef idx="1">
                <a:schemeClr val="dk1"/>
              </a:lnRef>
              <a:fillRef idx="0">
                <a:schemeClr val="dk1"/>
              </a:fillRef>
              <a:effectRef idx="0">
                <a:schemeClr val="dk1"/>
              </a:effectRef>
              <a:fontRef idx="minor">
                <a:schemeClr val="tx1"/>
              </a:fontRef>
            </p:style>
          </p:cxnSp>
          <p:cxnSp>
            <p:nvCxnSpPr>
              <p:cNvPr id="132" name="Straight Connector 131">
                <a:extLst>
                  <a:ext uri="{FF2B5EF4-FFF2-40B4-BE49-F238E27FC236}">
                    <a16:creationId xmlns:a16="http://schemas.microsoft.com/office/drawing/2014/main" id="{F10ACEBA-6F2F-011D-98DA-BE29EC709C4C}"/>
                  </a:ext>
                </a:extLst>
              </p:cNvPr>
              <p:cNvCxnSpPr>
                <a:cxnSpLocks/>
                <a:stCxn id="121" idx="0"/>
                <a:endCxn id="123" idx="2"/>
              </p:cNvCxnSpPr>
              <p:nvPr/>
            </p:nvCxnSpPr>
            <p:spPr>
              <a:xfrm flipH="1" flipV="1">
                <a:off x="7220554" y="2735430"/>
                <a:ext cx="1817810" cy="739390"/>
              </a:xfrm>
              <a:prstGeom prst="line">
                <a:avLst/>
              </a:prstGeom>
              <a:ln w="12700"/>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98784227-2C2F-3F29-B84A-6CF7C2EB616D}"/>
                  </a:ext>
                </a:extLst>
              </p:cNvPr>
              <p:cNvCxnSpPr>
                <a:cxnSpLocks/>
                <a:stCxn id="120" idx="0"/>
                <a:endCxn id="123" idx="2"/>
              </p:cNvCxnSpPr>
              <p:nvPr/>
            </p:nvCxnSpPr>
            <p:spPr>
              <a:xfrm flipV="1">
                <a:off x="7188560" y="2735430"/>
                <a:ext cx="31993" cy="739390"/>
              </a:xfrm>
              <a:prstGeom prst="line">
                <a:avLst/>
              </a:prstGeom>
              <a:ln w="12700"/>
            </p:spPr>
            <p:style>
              <a:lnRef idx="1">
                <a:schemeClr val="dk1"/>
              </a:lnRef>
              <a:fillRef idx="0">
                <a:schemeClr val="dk1"/>
              </a:fillRef>
              <a:effectRef idx="0">
                <a:schemeClr val="dk1"/>
              </a:effectRef>
              <a:fontRef idx="minor">
                <a:schemeClr val="tx1"/>
              </a:fontRef>
            </p:style>
          </p:cxnSp>
          <p:cxnSp>
            <p:nvCxnSpPr>
              <p:cNvPr id="134" name="Straight Connector 133">
                <a:extLst>
                  <a:ext uri="{FF2B5EF4-FFF2-40B4-BE49-F238E27FC236}">
                    <a16:creationId xmlns:a16="http://schemas.microsoft.com/office/drawing/2014/main" id="{8E8B7D08-9324-3B89-B24E-75F689A5A431}"/>
                  </a:ext>
                </a:extLst>
              </p:cNvPr>
              <p:cNvCxnSpPr>
                <a:cxnSpLocks/>
                <a:stCxn id="109" idx="0"/>
                <a:endCxn id="123" idx="2"/>
              </p:cNvCxnSpPr>
              <p:nvPr/>
            </p:nvCxnSpPr>
            <p:spPr>
              <a:xfrm flipV="1">
                <a:off x="4658166" y="2735430"/>
                <a:ext cx="2562388" cy="745792"/>
              </a:xfrm>
              <a:prstGeom prst="line">
                <a:avLst/>
              </a:prstGeom>
              <a:ln w="12700"/>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244EE519-407F-D543-3754-A01977A68100}"/>
                  </a:ext>
                </a:extLst>
              </p:cNvPr>
              <p:cNvCxnSpPr>
                <a:cxnSpLocks/>
                <a:stCxn id="108" idx="0"/>
                <a:endCxn id="123" idx="2"/>
              </p:cNvCxnSpPr>
              <p:nvPr/>
            </p:nvCxnSpPr>
            <p:spPr>
              <a:xfrm flipV="1">
                <a:off x="2808362" y="2735430"/>
                <a:ext cx="4412192" cy="745792"/>
              </a:xfrm>
              <a:prstGeom prst="line">
                <a:avLst/>
              </a:prstGeom>
              <a:ln w="12700"/>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D6F464F1-DF19-50E6-A37E-7B9523C0445B}"/>
                  </a:ext>
                </a:extLst>
              </p:cNvPr>
              <p:cNvCxnSpPr>
                <a:cxnSpLocks/>
                <a:stCxn id="108" idx="0"/>
                <a:endCxn id="122" idx="2"/>
              </p:cNvCxnSpPr>
              <p:nvPr/>
            </p:nvCxnSpPr>
            <p:spPr>
              <a:xfrm flipV="1">
                <a:off x="2808362" y="2735430"/>
                <a:ext cx="1849804" cy="745792"/>
              </a:xfrm>
              <a:prstGeom prst="line">
                <a:avLst/>
              </a:prstGeom>
              <a:ln w="12700"/>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81F5B5A5-E625-A11D-2559-9FF02D55A4E7}"/>
                  </a:ext>
                </a:extLst>
              </p:cNvPr>
              <p:cNvCxnSpPr>
                <a:cxnSpLocks/>
                <a:stCxn id="109" idx="0"/>
                <a:endCxn id="122" idx="2"/>
              </p:cNvCxnSpPr>
              <p:nvPr/>
            </p:nvCxnSpPr>
            <p:spPr>
              <a:xfrm flipV="1">
                <a:off x="4658166" y="2735430"/>
                <a:ext cx="0" cy="745792"/>
              </a:xfrm>
              <a:prstGeom prst="line">
                <a:avLst/>
              </a:prstGeom>
              <a:ln w="12700"/>
            </p:spPr>
            <p:style>
              <a:lnRef idx="1">
                <a:schemeClr val="dk1"/>
              </a:lnRef>
              <a:fillRef idx="0">
                <a:schemeClr val="dk1"/>
              </a:fillRef>
              <a:effectRef idx="0">
                <a:schemeClr val="dk1"/>
              </a:effectRef>
              <a:fontRef idx="minor">
                <a:schemeClr val="tx1"/>
              </a:fontRef>
            </p:style>
          </p:cxnSp>
          <p:cxnSp>
            <p:nvCxnSpPr>
              <p:cNvPr id="138" name="Straight Connector 137">
                <a:extLst>
                  <a:ext uri="{FF2B5EF4-FFF2-40B4-BE49-F238E27FC236}">
                    <a16:creationId xmlns:a16="http://schemas.microsoft.com/office/drawing/2014/main" id="{8374FD98-0100-C80F-7CA2-78DDD2A5CE64}"/>
                  </a:ext>
                </a:extLst>
              </p:cNvPr>
              <p:cNvCxnSpPr>
                <a:cxnSpLocks/>
                <a:stCxn id="120" idx="0"/>
                <a:endCxn id="122" idx="2"/>
              </p:cNvCxnSpPr>
              <p:nvPr/>
            </p:nvCxnSpPr>
            <p:spPr>
              <a:xfrm flipH="1" flipV="1">
                <a:off x="4658166" y="2735430"/>
                <a:ext cx="2530394" cy="739390"/>
              </a:xfrm>
              <a:prstGeom prst="line">
                <a:avLst/>
              </a:prstGeom>
              <a:ln w="12700"/>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C29CF664-4A1B-4F57-2E44-CB201B4570A9}"/>
                  </a:ext>
                </a:extLst>
              </p:cNvPr>
              <p:cNvCxnSpPr>
                <a:cxnSpLocks/>
                <a:stCxn id="121" idx="0"/>
                <a:endCxn id="122" idx="2"/>
              </p:cNvCxnSpPr>
              <p:nvPr/>
            </p:nvCxnSpPr>
            <p:spPr>
              <a:xfrm flipH="1" flipV="1">
                <a:off x="4658166" y="2735430"/>
                <a:ext cx="4380198" cy="739390"/>
              </a:xfrm>
              <a:prstGeom prst="line">
                <a:avLst/>
              </a:prstGeom>
              <a:ln w="12700"/>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58A7E4C2-DC22-F00B-A0F2-E972F2E694F6}"/>
                  </a:ext>
                </a:extLst>
              </p:cNvPr>
              <p:cNvCxnSpPr>
                <a:cxnSpLocks/>
                <a:stCxn id="99" idx="2"/>
                <a:endCxn id="98" idx="0"/>
              </p:cNvCxnSpPr>
              <p:nvPr/>
            </p:nvCxnSpPr>
            <p:spPr>
              <a:xfrm flipH="1">
                <a:off x="2345911" y="4297743"/>
                <a:ext cx="462451"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41" name="Straight Connector 140">
                <a:extLst>
                  <a:ext uri="{FF2B5EF4-FFF2-40B4-BE49-F238E27FC236}">
                    <a16:creationId xmlns:a16="http://schemas.microsoft.com/office/drawing/2014/main" id="{9EA399D9-FDA5-CB6D-C68D-894FD2525FD1}"/>
                  </a:ext>
                </a:extLst>
              </p:cNvPr>
              <p:cNvCxnSpPr>
                <a:cxnSpLocks/>
                <a:stCxn id="99" idx="2"/>
                <a:endCxn id="100" idx="0"/>
              </p:cNvCxnSpPr>
              <p:nvPr/>
            </p:nvCxnSpPr>
            <p:spPr>
              <a:xfrm flipH="1">
                <a:off x="2654212" y="4297743"/>
                <a:ext cx="154150"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42" name="Straight Connector 141">
                <a:extLst>
                  <a:ext uri="{FF2B5EF4-FFF2-40B4-BE49-F238E27FC236}">
                    <a16:creationId xmlns:a16="http://schemas.microsoft.com/office/drawing/2014/main" id="{369360E4-0604-EC0C-A12C-D66ED0C3EAD0}"/>
                  </a:ext>
                </a:extLst>
              </p:cNvPr>
              <p:cNvCxnSpPr>
                <a:cxnSpLocks/>
                <a:stCxn id="99" idx="2"/>
                <a:endCxn id="101" idx="0"/>
              </p:cNvCxnSpPr>
              <p:nvPr/>
            </p:nvCxnSpPr>
            <p:spPr>
              <a:xfrm>
                <a:off x="2808362" y="4297743"/>
                <a:ext cx="154150"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43" name="Straight Connector 142">
                <a:extLst>
                  <a:ext uri="{FF2B5EF4-FFF2-40B4-BE49-F238E27FC236}">
                    <a16:creationId xmlns:a16="http://schemas.microsoft.com/office/drawing/2014/main" id="{7BC10E48-9B25-B91E-017C-17B8F76C1AC6}"/>
                  </a:ext>
                </a:extLst>
              </p:cNvPr>
              <p:cNvCxnSpPr>
                <a:cxnSpLocks/>
                <a:stCxn id="99" idx="2"/>
                <a:endCxn id="102" idx="0"/>
              </p:cNvCxnSpPr>
              <p:nvPr/>
            </p:nvCxnSpPr>
            <p:spPr>
              <a:xfrm>
                <a:off x="2808362" y="4297743"/>
                <a:ext cx="462451" cy="260277"/>
              </a:xfrm>
              <a:prstGeom prst="line">
                <a:avLst/>
              </a:prstGeom>
              <a:ln w="12700"/>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FE6C82CB-39C8-3302-C367-49F1DAEC2CFD}"/>
                  </a:ext>
                </a:extLst>
              </p:cNvPr>
              <p:cNvCxnSpPr>
                <a:cxnSpLocks/>
                <a:stCxn id="104" idx="2"/>
                <a:endCxn id="103" idx="0"/>
              </p:cNvCxnSpPr>
              <p:nvPr/>
            </p:nvCxnSpPr>
            <p:spPr>
              <a:xfrm flipH="1">
                <a:off x="4195715" y="4297743"/>
                <a:ext cx="462451"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8B012477-CD53-7DB6-1B4C-51059B5AC6C4}"/>
                  </a:ext>
                </a:extLst>
              </p:cNvPr>
              <p:cNvCxnSpPr>
                <a:cxnSpLocks/>
                <a:stCxn id="104" idx="2"/>
                <a:endCxn id="105" idx="0"/>
              </p:cNvCxnSpPr>
              <p:nvPr/>
            </p:nvCxnSpPr>
            <p:spPr>
              <a:xfrm flipH="1">
                <a:off x="4504015" y="4297743"/>
                <a:ext cx="154150"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46" name="Straight Connector 145">
                <a:extLst>
                  <a:ext uri="{FF2B5EF4-FFF2-40B4-BE49-F238E27FC236}">
                    <a16:creationId xmlns:a16="http://schemas.microsoft.com/office/drawing/2014/main" id="{1F3478B9-41F2-04C6-7D6B-74227979ACB2}"/>
                  </a:ext>
                </a:extLst>
              </p:cNvPr>
              <p:cNvCxnSpPr>
                <a:cxnSpLocks/>
                <a:stCxn id="104" idx="2"/>
                <a:endCxn id="106" idx="0"/>
              </p:cNvCxnSpPr>
              <p:nvPr/>
            </p:nvCxnSpPr>
            <p:spPr>
              <a:xfrm>
                <a:off x="4658166" y="4297743"/>
                <a:ext cx="154150"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78F994BC-55A5-C83E-8630-45BB34E5BB12}"/>
                  </a:ext>
                </a:extLst>
              </p:cNvPr>
              <p:cNvCxnSpPr>
                <a:cxnSpLocks/>
                <a:stCxn id="104" idx="2"/>
                <a:endCxn id="107" idx="0"/>
              </p:cNvCxnSpPr>
              <p:nvPr/>
            </p:nvCxnSpPr>
            <p:spPr>
              <a:xfrm>
                <a:off x="4658166" y="4297743"/>
                <a:ext cx="462451" cy="260277"/>
              </a:xfrm>
              <a:prstGeom prst="line">
                <a:avLst/>
              </a:prstGeom>
              <a:ln w="12700"/>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58AB0037-1FA8-610E-DD8A-66B5BFB0819C}"/>
                  </a:ext>
                </a:extLst>
              </p:cNvPr>
              <p:cNvCxnSpPr>
                <a:cxnSpLocks/>
                <a:stCxn id="111" idx="2"/>
                <a:endCxn id="110" idx="0"/>
              </p:cNvCxnSpPr>
              <p:nvPr/>
            </p:nvCxnSpPr>
            <p:spPr>
              <a:xfrm flipH="1">
                <a:off x="6726109" y="4291340"/>
                <a:ext cx="462451"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49" name="Straight Connector 148">
                <a:extLst>
                  <a:ext uri="{FF2B5EF4-FFF2-40B4-BE49-F238E27FC236}">
                    <a16:creationId xmlns:a16="http://schemas.microsoft.com/office/drawing/2014/main" id="{ACC9530D-B5A1-1F12-3D03-F1CF51824D85}"/>
                  </a:ext>
                </a:extLst>
              </p:cNvPr>
              <p:cNvCxnSpPr>
                <a:cxnSpLocks/>
                <a:stCxn id="111" idx="2"/>
                <a:endCxn id="112" idx="0"/>
              </p:cNvCxnSpPr>
              <p:nvPr/>
            </p:nvCxnSpPr>
            <p:spPr>
              <a:xfrm flipH="1">
                <a:off x="7034410" y="4291340"/>
                <a:ext cx="154150"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50" name="Straight Connector 149">
                <a:extLst>
                  <a:ext uri="{FF2B5EF4-FFF2-40B4-BE49-F238E27FC236}">
                    <a16:creationId xmlns:a16="http://schemas.microsoft.com/office/drawing/2014/main" id="{84D3C1F2-0B24-3C43-B867-5663B1C2131B}"/>
                  </a:ext>
                </a:extLst>
              </p:cNvPr>
              <p:cNvCxnSpPr>
                <a:cxnSpLocks/>
                <a:stCxn id="111" idx="2"/>
                <a:endCxn id="113" idx="0"/>
              </p:cNvCxnSpPr>
              <p:nvPr/>
            </p:nvCxnSpPr>
            <p:spPr>
              <a:xfrm>
                <a:off x="7188560" y="4291340"/>
                <a:ext cx="154150"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51" name="Straight Connector 150">
                <a:extLst>
                  <a:ext uri="{FF2B5EF4-FFF2-40B4-BE49-F238E27FC236}">
                    <a16:creationId xmlns:a16="http://schemas.microsoft.com/office/drawing/2014/main" id="{DC7EF04C-02AF-E47E-C039-AECACF5FC0FE}"/>
                  </a:ext>
                </a:extLst>
              </p:cNvPr>
              <p:cNvCxnSpPr>
                <a:cxnSpLocks/>
                <a:stCxn id="111" idx="2"/>
                <a:endCxn id="114" idx="0"/>
              </p:cNvCxnSpPr>
              <p:nvPr/>
            </p:nvCxnSpPr>
            <p:spPr>
              <a:xfrm>
                <a:off x="7188560" y="4291340"/>
                <a:ext cx="462451" cy="260277"/>
              </a:xfrm>
              <a:prstGeom prst="line">
                <a:avLst/>
              </a:prstGeom>
              <a:ln w="12700"/>
            </p:spPr>
            <p:style>
              <a:lnRef idx="1">
                <a:schemeClr val="dk1"/>
              </a:lnRef>
              <a:fillRef idx="0">
                <a:schemeClr val="dk1"/>
              </a:fillRef>
              <a:effectRef idx="0">
                <a:schemeClr val="dk1"/>
              </a:effectRef>
              <a:fontRef idx="minor">
                <a:schemeClr val="tx1"/>
              </a:fontRef>
            </p:style>
          </p:cxnSp>
          <p:cxnSp>
            <p:nvCxnSpPr>
              <p:cNvPr id="152" name="Straight Connector 151">
                <a:extLst>
                  <a:ext uri="{FF2B5EF4-FFF2-40B4-BE49-F238E27FC236}">
                    <a16:creationId xmlns:a16="http://schemas.microsoft.com/office/drawing/2014/main" id="{3F5E8AB5-BB64-BBA9-AA62-B30D00835C8D}"/>
                  </a:ext>
                </a:extLst>
              </p:cNvPr>
              <p:cNvCxnSpPr>
                <a:cxnSpLocks/>
                <a:stCxn id="116" idx="2"/>
                <a:endCxn id="115" idx="0"/>
              </p:cNvCxnSpPr>
              <p:nvPr/>
            </p:nvCxnSpPr>
            <p:spPr>
              <a:xfrm flipH="1">
                <a:off x="8575913" y="4291340"/>
                <a:ext cx="462451"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53" name="Straight Connector 152">
                <a:extLst>
                  <a:ext uri="{FF2B5EF4-FFF2-40B4-BE49-F238E27FC236}">
                    <a16:creationId xmlns:a16="http://schemas.microsoft.com/office/drawing/2014/main" id="{D4ED9ADB-3A0D-D767-2B1A-6A7EA3189F23}"/>
                  </a:ext>
                </a:extLst>
              </p:cNvPr>
              <p:cNvCxnSpPr>
                <a:cxnSpLocks/>
                <a:stCxn id="116" idx="2"/>
                <a:endCxn id="117" idx="0"/>
              </p:cNvCxnSpPr>
              <p:nvPr/>
            </p:nvCxnSpPr>
            <p:spPr>
              <a:xfrm flipH="1">
                <a:off x="8884214" y="4291340"/>
                <a:ext cx="154150"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54" name="Straight Connector 153">
                <a:extLst>
                  <a:ext uri="{FF2B5EF4-FFF2-40B4-BE49-F238E27FC236}">
                    <a16:creationId xmlns:a16="http://schemas.microsoft.com/office/drawing/2014/main" id="{2F7CD458-1C7D-02C8-029E-2CD9E2AB42E2}"/>
                  </a:ext>
                </a:extLst>
              </p:cNvPr>
              <p:cNvCxnSpPr>
                <a:cxnSpLocks/>
                <a:stCxn id="116" idx="2"/>
                <a:endCxn id="118" idx="0"/>
              </p:cNvCxnSpPr>
              <p:nvPr/>
            </p:nvCxnSpPr>
            <p:spPr>
              <a:xfrm>
                <a:off x="9038364" y="4291340"/>
                <a:ext cx="154150" cy="259083"/>
              </a:xfrm>
              <a:prstGeom prst="line">
                <a:avLst/>
              </a:prstGeom>
              <a:ln w="12700"/>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11882E2C-6928-6BD2-3F70-D7A5CC4FF1EC}"/>
                  </a:ext>
                </a:extLst>
              </p:cNvPr>
              <p:cNvCxnSpPr>
                <a:cxnSpLocks/>
                <a:stCxn id="116" idx="2"/>
                <a:endCxn id="119" idx="0"/>
              </p:cNvCxnSpPr>
              <p:nvPr/>
            </p:nvCxnSpPr>
            <p:spPr>
              <a:xfrm>
                <a:off x="9038364" y="4291340"/>
                <a:ext cx="462451" cy="260277"/>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63" name="Group 162">
              <a:extLst>
                <a:ext uri="{FF2B5EF4-FFF2-40B4-BE49-F238E27FC236}">
                  <a16:creationId xmlns:a16="http://schemas.microsoft.com/office/drawing/2014/main" id="{906CBBA2-8D4C-9DEB-60DB-580409574565}"/>
                </a:ext>
              </a:extLst>
            </p:cNvPr>
            <p:cNvGrpSpPr/>
            <p:nvPr/>
          </p:nvGrpSpPr>
          <p:grpSpPr>
            <a:xfrm>
              <a:off x="2975773" y="3423576"/>
              <a:ext cx="5582249" cy="1634120"/>
              <a:chOff x="2992582" y="3503221"/>
              <a:chExt cx="5557652" cy="1626919"/>
            </a:xfrm>
          </p:grpSpPr>
          <p:sp>
            <p:nvSpPr>
              <p:cNvPr id="158" name="Freeform 157">
                <a:extLst>
                  <a:ext uri="{FF2B5EF4-FFF2-40B4-BE49-F238E27FC236}">
                    <a16:creationId xmlns:a16="http://schemas.microsoft.com/office/drawing/2014/main" id="{0691F937-76D9-E0A1-D5C0-DFE13239F3C7}"/>
                  </a:ext>
                </a:extLst>
              </p:cNvPr>
              <p:cNvSpPr/>
              <p:nvPr/>
            </p:nvSpPr>
            <p:spPr>
              <a:xfrm>
                <a:off x="3016332" y="3515096"/>
                <a:ext cx="3895107" cy="1591294"/>
              </a:xfrm>
              <a:custGeom>
                <a:avLst/>
                <a:gdLst>
                  <a:gd name="connsiteX0" fmla="*/ 0 w 3895107"/>
                  <a:gd name="connsiteY0" fmla="*/ 1567543 h 1591294"/>
                  <a:gd name="connsiteX1" fmla="*/ 118754 w 3895107"/>
                  <a:gd name="connsiteY1" fmla="*/ 1353787 h 1591294"/>
                  <a:gd name="connsiteX2" fmla="*/ 118754 w 3895107"/>
                  <a:gd name="connsiteY2" fmla="*/ 700644 h 1591294"/>
                  <a:gd name="connsiteX3" fmla="*/ 1721923 w 3895107"/>
                  <a:gd name="connsiteY3" fmla="*/ 0 h 1591294"/>
                  <a:gd name="connsiteX4" fmla="*/ 3895107 w 3895107"/>
                  <a:gd name="connsiteY4" fmla="*/ 653143 h 1591294"/>
                  <a:gd name="connsiteX5" fmla="*/ 3883232 w 3895107"/>
                  <a:gd name="connsiteY5" fmla="*/ 1341912 h 1591294"/>
                  <a:gd name="connsiteX6" fmla="*/ 3752603 w 3895107"/>
                  <a:gd name="connsiteY6" fmla="*/ 1591294 h 159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5107" h="1591294">
                    <a:moveTo>
                      <a:pt x="0" y="1567543"/>
                    </a:moveTo>
                    <a:lnTo>
                      <a:pt x="118754" y="1353787"/>
                    </a:lnTo>
                    <a:lnTo>
                      <a:pt x="118754" y="700644"/>
                    </a:lnTo>
                    <a:lnTo>
                      <a:pt x="1721923" y="0"/>
                    </a:lnTo>
                    <a:lnTo>
                      <a:pt x="3895107" y="653143"/>
                    </a:lnTo>
                    <a:lnTo>
                      <a:pt x="3883232" y="1341912"/>
                    </a:lnTo>
                    <a:lnTo>
                      <a:pt x="3752603" y="1591294"/>
                    </a:lnTo>
                  </a:path>
                </a:pathLst>
              </a:custGeom>
              <a:noFill/>
              <a:ln w="38100">
                <a:solidFill>
                  <a:schemeClr val="tx2"/>
                </a:solidFill>
                <a:headEnd type="arrow"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159" name="Freeform 158">
                <a:extLst>
                  <a:ext uri="{FF2B5EF4-FFF2-40B4-BE49-F238E27FC236}">
                    <a16:creationId xmlns:a16="http://schemas.microsoft.com/office/drawing/2014/main" id="{C2584F44-2B99-6AAE-25BF-47C8F4BA8648}"/>
                  </a:ext>
                </a:extLst>
              </p:cNvPr>
              <p:cNvSpPr/>
              <p:nvPr/>
            </p:nvSpPr>
            <p:spPr>
              <a:xfrm>
                <a:off x="3028208" y="3526971"/>
                <a:ext cx="3906982" cy="1579419"/>
              </a:xfrm>
              <a:custGeom>
                <a:avLst/>
                <a:gdLst>
                  <a:gd name="connsiteX0" fmla="*/ 0 w 3906982"/>
                  <a:gd name="connsiteY0" fmla="*/ 1579419 h 1579419"/>
                  <a:gd name="connsiteX1" fmla="*/ 118753 w 3906982"/>
                  <a:gd name="connsiteY1" fmla="*/ 1377538 h 1579419"/>
                  <a:gd name="connsiteX2" fmla="*/ 130628 w 3906982"/>
                  <a:gd name="connsiteY2" fmla="*/ 712520 h 1579419"/>
                  <a:gd name="connsiteX3" fmla="*/ 3895106 w 3906982"/>
                  <a:gd name="connsiteY3" fmla="*/ 0 h 1579419"/>
                  <a:gd name="connsiteX4" fmla="*/ 3906982 w 3906982"/>
                  <a:gd name="connsiteY4" fmla="*/ 676894 h 1579419"/>
                  <a:gd name="connsiteX5" fmla="*/ 3906982 w 3906982"/>
                  <a:gd name="connsiteY5" fmla="*/ 1365663 h 1579419"/>
                  <a:gd name="connsiteX6" fmla="*/ 3740727 w 3906982"/>
                  <a:gd name="connsiteY6" fmla="*/ 1579419 h 1579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6982" h="1579419">
                    <a:moveTo>
                      <a:pt x="0" y="1579419"/>
                    </a:moveTo>
                    <a:lnTo>
                      <a:pt x="118753" y="1377538"/>
                    </a:lnTo>
                    <a:lnTo>
                      <a:pt x="130628" y="712520"/>
                    </a:lnTo>
                    <a:lnTo>
                      <a:pt x="3895106" y="0"/>
                    </a:lnTo>
                    <a:lnTo>
                      <a:pt x="3906982" y="676894"/>
                    </a:lnTo>
                    <a:lnTo>
                      <a:pt x="3906982" y="1365663"/>
                    </a:lnTo>
                    <a:lnTo>
                      <a:pt x="3740727" y="1579419"/>
                    </a:lnTo>
                  </a:path>
                </a:pathLst>
              </a:custGeom>
              <a:noFill/>
              <a:ln w="38100">
                <a:solidFill>
                  <a:schemeClr val="accent6"/>
                </a:solidFill>
                <a:headEnd type="arrow"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160" name="Freeform 159">
                <a:extLst>
                  <a:ext uri="{FF2B5EF4-FFF2-40B4-BE49-F238E27FC236}">
                    <a16:creationId xmlns:a16="http://schemas.microsoft.com/office/drawing/2014/main" id="{9118A4FA-C80C-FFAF-D8A3-863484B83259}"/>
                  </a:ext>
                </a:extLst>
              </p:cNvPr>
              <p:cNvSpPr/>
              <p:nvPr/>
            </p:nvSpPr>
            <p:spPr>
              <a:xfrm>
                <a:off x="2992582" y="3526971"/>
                <a:ext cx="5498275" cy="1603169"/>
              </a:xfrm>
              <a:custGeom>
                <a:avLst/>
                <a:gdLst>
                  <a:gd name="connsiteX0" fmla="*/ 0 w 5498275"/>
                  <a:gd name="connsiteY0" fmla="*/ 1567543 h 1603169"/>
                  <a:gd name="connsiteX1" fmla="*/ 190005 w 5498275"/>
                  <a:gd name="connsiteY1" fmla="*/ 1353787 h 1603169"/>
                  <a:gd name="connsiteX2" fmla="*/ 142504 w 5498275"/>
                  <a:gd name="connsiteY2" fmla="*/ 1128156 h 1603169"/>
                  <a:gd name="connsiteX3" fmla="*/ 1769423 w 5498275"/>
                  <a:gd name="connsiteY3" fmla="*/ 855024 h 1603169"/>
                  <a:gd name="connsiteX4" fmla="*/ 1757548 w 5498275"/>
                  <a:gd name="connsiteY4" fmla="*/ 617517 h 1603169"/>
                  <a:gd name="connsiteX5" fmla="*/ 3966358 w 5498275"/>
                  <a:gd name="connsiteY5" fmla="*/ 0 h 1603169"/>
                  <a:gd name="connsiteX6" fmla="*/ 5498275 w 5498275"/>
                  <a:gd name="connsiteY6" fmla="*/ 641268 h 1603169"/>
                  <a:gd name="connsiteX7" fmla="*/ 5498275 w 5498275"/>
                  <a:gd name="connsiteY7" fmla="*/ 878774 h 1603169"/>
                  <a:gd name="connsiteX8" fmla="*/ 3966358 w 5498275"/>
                  <a:gd name="connsiteY8" fmla="*/ 1151907 h 1603169"/>
                  <a:gd name="connsiteX9" fmla="*/ 3990109 w 5498275"/>
                  <a:gd name="connsiteY9" fmla="*/ 1413164 h 1603169"/>
                  <a:gd name="connsiteX10" fmla="*/ 3800104 w 5498275"/>
                  <a:gd name="connsiteY10" fmla="*/ 1603169 h 1603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98275" h="1603169">
                    <a:moveTo>
                      <a:pt x="0" y="1567543"/>
                    </a:moveTo>
                    <a:lnTo>
                      <a:pt x="190005" y="1353787"/>
                    </a:lnTo>
                    <a:lnTo>
                      <a:pt x="142504" y="1128156"/>
                    </a:lnTo>
                    <a:lnTo>
                      <a:pt x="1769423" y="855024"/>
                    </a:lnTo>
                    <a:lnTo>
                      <a:pt x="1757548" y="617517"/>
                    </a:lnTo>
                    <a:lnTo>
                      <a:pt x="3966358" y="0"/>
                    </a:lnTo>
                    <a:lnTo>
                      <a:pt x="5498275" y="641268"/>
                    </a:lnTo>
                    <a:lnTo>
                      <a:pt x="5498275" y="878774"/>
                    </a:lnTo>
                    <a:lnTo>
                      <a:pt x="3966358" y="1151907"/>
                    </a:lnTo>
                    <a:lnTo>
                      <a:pt x="3990109" y="1413164"/>
                    </a:lnTo>
                    <a:lnTo>
                      <a:pt x="3800104" y="1603169"/>
                    </a:lnTo>
                  </a:path>
                </a:pathLst>
              </a:custGeom>
              <a:noFill/>
              <a:ln w="57150">
                <a:solidFill>
                  <a:schemeClr val="tx1">
                    <a:lumMod val="85000"/>
                    <a:lumOff val="15000"/>
                  </a:schemeClr>
                </a:solidFill>
                <a:headEnd type="arrow"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161" name="Freeform 160">
                <a:extLst>
                  <a:ext uri="{FF2B5EF4-FFF2-40B4-BE49-F238E27FC236}">
                    <a16:creationId xmlns:a16="http://schemas.microsoft.com/office/drawing/2014/main" id="{D57ECF3A-514C-9A4A-EF67-8A613FEB4B42}"/>
                  </a:ext>
                </a:extLst>
              </p:cNvPr>
              <p:cNvSpPr/>
              <p:nvPr/>
            </p:nvSpPr>
            <p:spPr>
              <a:xfrm>
                <a:off x="3028208" y="3538847"/>
                <a:ext cx="3918857" cy="1591293"/>
              </a:xfrm>
              <a:custGeom>
                <a:avLst/>
                <a:gdLst>
                  <a:gd name="connsiteX0" fmla="*/ 0 w 3918857"/>
                  <a:gd name="connsiteY0" fmla="*/ 1567543 h 1591293"/>
                  <a:gd name="connsiteX1" fmla="*/ 130628 w 3918857"/>
                  <a:gd name="connsiteY1" fmla="*/ 1413163 h 1591293"/>
                  <a:gd name="connsiteX2" fmla="*/ 106878 w 3918857"/>
                  <a:gd name="connsiteY2" fmla="*/ 1151906 h 1591293"/>
                  <a:gd name="connsiteX3" fmla="*/ 1710047 w 3918857"/>
                  <a:gd name="connsiteY3" fmla="*/ 855023 h 1591293"/>
                  <a:gd name="connsiteX4" fmla="*/ 1721922 w 3918857"/>
                  <a:gd name="connsiteY4" fmla="*/ 617517 h 1591293"/>
                  <a:gd name="connsiteX5" fmla="*/ 3918857 w 3918857"/>
                  <a:gd name="connsiteY5" fmla="*/ 0 h 1591293"/>
                  <a:gd name="connsiteX6" fmla="*/ 3859480 w 3918857"/>
                  <a:gd name="connsiteY6" fmla="*/ 653143 h 1591293"/>
                  <a:gd name="connsiteX7" fmla="*/ 3883231 w 3918857"/>
                  <a:gd name="connsiteY7" fmla="*/ 1341911 h 1591293"/>
                  <a:gd name="connsiteX8" fmla="*/ 3764478 w 3918857"/>
                  <a:gd name="connsiteY8" fmla="*/ 1591293 h 1591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18857" h="1591293">
                    <a:moveTo>
                      <a:pt x="0" y="1567543"/>
                    </a:moveTo>
                    <a:lnTo>
                      <a:pt x="130628" y="1413163"/>
                    </a:lnTo>
                    <a:lnTo>
                      <a:pt x="106878" y="1151906"/>
                    </a:lnTo>
                    <a:lnTo>
                      <a:pt x="1710047" y="855023"/>
                    </a:lnTo>
                    <a:lnTo>
                      <a:pt x="1721922" y="617517"/>
                    </a:lnTo>
                    <a:lnTo>
                      <a:pt x="3918857" y="0"/>
                    </a:lnTo>
                    <a:lnTo>
                      <a:pt x="3859480" y="653143"/>
                    </a:lnTo>
                    <a:lnTo>
                      <a:pt x="3883231" y="1341911"/>
                    </a:lnTo>
                    <a:lnTo>
                      <a:pt x="3764478" y="1591293"/>
                    </a:lnTo>
                  </a:path>
                </a:pathLst>
              </a:custGeom>
              <a:noFill/>
              <a:ln w="38100">
                <a:solidFill>
                  <a:schemeClr val="accent5"/>
                </a:solidFill>
                <a:headEnd type="arrow"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162" name="Freeform 161">
                <a:extLst>
                  <a:ext uri="{FF2B5EF4-FFF2-40B4-BE49-F238E27FC236}">
                    <a16:creationId xmlns:a16="http://schemas.microsoft.com/office/drawing/2014/main" id="{BEFDC283-D21B-05F4-3746-12AE9724B8AF}"/>
                  </a:ext>
                </a:extLst>
              </p:cNvPr>
              <p:cNvSpPr/>
              <p:nvPr/>
            </p:nvSpPr>
            <p:spPr>
              <a:xfrm>
                <a:off x="2992582" y="3503221"/>
                <a:ext cx="5557652" cy="1591293"/>
              </a:xfrm>
              <a:custGeom>
                <a:avLst/>
                <a:gdLst>
                  <a:gd name="connsiteX0" fmla="*/ 0 w 5557652"/>
                  <a:gd name="connsiteY0" fmla="*/ 1591293 h 1591293"/>
                  <a:gd name="connsiteX1" fmla="*/ 142504 w 5557652"/>
                  <a:gd name="connsiteY1" fmla="*/ 1330036 h 1591293"/>
                  <a:gd name="connsiteX2" fmla="*/ 130628 w 5557652"/>
                  <a:gd name="connsiteY2" fmla="*/ 736270 h 1591293"/>
                  <a:gd name="connsiteX3" fmla="*/ 1781299 w 5557652"/>
                  <a:gd name="connsiteY3" fmla="*/ 0 h 1591293"/>
                  <a:gd name="connsiteX4" fmla="*/ 5557652 w 5557652"/>
                  <a:gd name="connsiteY4" fmla="*/ 665018 h 1591293"/>
                  <a:gd name="connsiteX5" fmla="*/ 5545776 w 5557652"/>
                  <a:gd name="connsiteY5" fmla="*/ 950026 h 1591293"/>
                  <a:gd name="connsiteX6" fmla="*/ 3847605 w 5557652"/>
                  <a:gd name="connsiteY6" fmla="*/ 1187532 h 1591293"/>
                  <a:gd name="connsiteX7" fmla="*/ 3859480 w 5557652"/>
                  <a:gd name="connsiteY7" fmla="*/ 1341911 h 1591293"/>
                  <a:gd name="connsiteX8" fmla="*/ 3811979 w 5557652"/>
                  <a:gd name="connsiteY8" fmla="*/ 1543792 h 1591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7652" h="1591293">
                    <a:moveTo>
                      <a:pt x="0" y="1591293"/>
                    </a:moveTo>
                    <a:lnTo>
                      <a:pt x="142504" y="1330036"/>
                    </a:lnTo>
                    <a:lnTo>
                      <a:pt x="130628" y="736270"/>
                    </a:lnTo>
                    <a:lnTo>
                      <a:pt x="1781299" y="0"/>
                    </a:lnTo>
                    <a:lnTo>
                      <a:pt x="5557652" y="665018"/>
                    </a:lnTo>
                    <a:lnTo>
                      <a:pt x="5545776" y="950026"/>
                    </a:lnTo>
                    <a:lnTo>
                      <a:pt x="3847605" y="1187532"/>
                    </a:lnTo>
                    <a:lnTo>
                      <a:pt x="3859480" y="1341911"/>
                    </a:lnTo>
                    <a:lnTo>
                      <a:pt x="3811979" y="1543792"/>
                    </a:lnTo>
                  </a:path>
                </a:pathLst>
              </a:custGeom>
              <a:noFill/>
              <a:ln w="38100">
                <a:solidFill>
                  <a:schemeClr val="accent4"/>
                </a:solidFill>
                <a:headEnd type="arrow"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grpSp>
      </p:grpSp>
      <p:sp>
        <p:nvSpPr>
          <p:cNvPr id="7" name="Rectangle 6">
            <a:extLst>
              <a:ext uri="{FF2B5EF4-FFF2-40B4-BE49-F238E27FC236}">
                <a16:creationId xmlns:a16="http://schemas.microsoft.com/office/drawing/2014/main" id="{669E7591-80FA-C6FD-0FC7-23C94C923B59}"/>
              </a:ext>
            </a:extLst>
          </p:cNvPr>
          <p:cNvSpPr/>
          <p:nvPr/>
        </p:nvSpPr>
        <p:spPr>
          <a:xfrm>
            <a:off x="0" y="2560560"/>
            <a:ext cx="12192000" cy="4332062"/>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dirty="0"/>
          </a:p>
        </p:txBody>
      </p:sp>
      <p:sp>
        <p:nvSpPr>
          <p:cNvPr id="6" name="Rounded Rectangle 5">
            <a:extLst>
              <a:ext uri="{FF2B5EF4-FFF2-40B4-BE49-F238E27FC236}">
                <a16:creationId xmlns:a16="http://schemas.microsoft.com/office/drawing/2014/main" id="{2CCFDEF0-A736-A9B9-6376-A438F028F226}"/>
              </a:ext>
            </a:extLst>
          </p:cNvPr>
          <p:cNvSpPr/>
          <p:nvPr/>
        </p:nvSpPr>
        <p:spPr>
          <a:xfrm>
            <a:off x="1797806" y="2530450"/>
            <a:ext cx="8649728" cy="566382"/>
          </a:xfrm>
          <a:prstGeom prst="roundRect">
            <a:avLst>
              <a:gd name="adj" fmla="val 34739"/>
            </a:avLst>
          </a:prstGeom>
          <a:solidFill>
            <a:srgbClr val="C00000"/>
          </a:solidFill>
          <a:ln w="38100">
            <a:solidFill>
              <a:srgbClr val="C00000"/>
            </a:solidFill>
          </a:ln>
          <a:effectLst>
            <a:outerShdw blurRad="52305" dist="55624" dir="2820000" algn="ctr" rotWithShape="0">
              <a:srgbClr val="000000">
                <a:alpha val="49231"/>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400" dirty="0">
                <a:solidFill>
                  <a:schemeClr val="bg1"/>
                </a:solidFill>
                <a:latin typeface="Roboto" panose="02000000000000000000" pitchFamily="2" charset="0"/>
                <a:ea typeface="Roboto" panose="02000000000000000000" pitchFamily="2" charset="0"/>
                <a:cs typeface="Roboto" panose="02000000000000000000" pitchFamily="2" charset="0"/>
              </a:rPr>
              <a:t>Existing LB schemes </a:t>
            </a:r>
            <a:r>
              <a:rPr lang="en-KR" sz="2400" b="1" dirty="0">
                <a:solidFill>
                  <a:srgbClr val="FFFF00"/>
                </a:solidFill>
                <a:latin typeface="Roboto" panose="02000000000000000000" pitchFamily="2" charset="0"/>
                <a:ea typeface="Roboto" panose="02000000000000000000" pitchFamily="2" charset="0"/>
                <a:cs typeface="Roboto" panose="02000000000000000000" pitchFamily="2" charset="0"/>
              </a:rPr>
              <a:t>do not </a:t>
            </a:r>
            <a:r>
              <a:rPr lang="en-KR" sz="2400" dirty="0">
                <a:solidFill>
                  <a:schemeClr val="bg1"/>
                </a:solidFill>
                <a:latin typeface="Roboto" panose="02000000000000000000" pitchFamily="2" charset="0"/>
                <a:ea typeface="Roboto" panose="02000000000000000000" pitchFamily="2" charset="0"/>
                <a:cs typeface="Roboto" panose="02000000000000000000" pitchFamily="2" charset="0"/>
              </a:rPr>
              <a:t>fit well with RDMA.</a:t>
            </a:r>
          </a:p>
        </p:txBody>
      </p:sp>
      <p:grpSp>
        <p:nvGrpSpPr>
          <p:cNvPr id="9" name="Group 8">
            <a:extLst>
              <a:ext uri="{FF2B5EF4-FFF2-40B4-BE49-F238E27FC236}">
                <a16:creationId xmlns:a16="http://schemas.microsoft.com/office/drawing/2014/main" id="{6C45F585-B9B0-D40D-C31C-DD843CEFD9E3}"/>
              </a:ext>
            </a:extLst>
          </p:cNvPr>
          <p:cNvGrpSpPr/>
          <p:nvPr/>
        </p:nvGrpSpPr>
        <p:grpSpPr>
          <a:xfrm>
            <a:off x="2744641" y="3215707"/>
            <a:ext cx="6829203" cy="1217483"/>
            <a:chOff x="2744641" y="3215707"/>
            <a:chExt cx="6829203" cy="1217483"/>
          </a:xfrm>
        </p:grpSpPr>
        <p:sp>
          <p:nvSpPr>
            <p:cNvPr id="5" name="Rounded Rectangle 4">
              <a:extLst>
                <a:ext uri="{FF2B5EF4-FFF2-40B4-BE49-F238E27FC236}">
                  <a16:creationId xmlns:a16="http://schemas.microsoft.com/office/drawing/2014/main" id="{18208971-F4BF-D251-26AC-3D70B8EE0EB9}"/>
                </a:ext>
              </a:extLst>
            </p:cNvPr>
            <p:cNvSpPr/>
            <p:nvPr/>
          </p:nvSpPr>
          <p:spPr>
            <a:xfrm>
              <a:off x="3734003" y="3739807"/>
              <a:ext cx="5839841" cy="566382"/>
            </a:xfrm>
            <a:prstGeom prst="roundRect">
              <a:avLst>
                <a:gd name="adj" fmla="val 34739"/>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400" dirty="0">
                  <a:solidFill>
                    <a:srgbClr val="C00000"/>
                  </a:solidFill>
                  <a:latin typeface="Roboto" panose="02000000000000000000" pitchFamily="2" charset="0"/>
                  <a:ea typeface="Roboto" panose="02000000000000000000" pitchFamily="2" charset="0"/>
                  <a:cs typeface="Roboto" panose="02000000000000000000" pitchFamily="2" charset="0"/>
                </a:rPr>
                <a:t>Why, and what is the solution?</a:t>
              </a:r>
            </a:p>
          </p:txBody>
        </p:sp>
        <p:pic>
          <p:nvPicPr>
            <p:cNvPr id="8" name="Picture 7">
              <a:extLst>
                <a:ext uri="{FF2B5EF4-FFF2-40B4-BE49-F238E27FC236}">
                  <a16:creationId xmlns:a16="http://schemas.microsoft.com/office/drawing/2014/main" id="{910F556E-0B8B-51F3-FA60-19215D9DE3C7}"/>
                </a:ext>
              </a:extLst>
            </p:cNvPr>
            <p:cNvPicPr>
              <a:picLocks noChangeAspect="1"/>
            </p:cNvPicPr>
            <p:nvPr/>
          </p:nvPicPr>
          <p:blipFill>
            <a:blip r:embed="rId4"/>
            <a:stretch>
              <a:fillRect/>
            </a:stretch>
          </p:blipFill>
          <p:spPr>
            <a:xfrm>
              <a:off x="2744641" y="3215707"/>
              <a:ext cx="1217483" cy="1217483"/>
            </a:xfrm>
            <a:prstGeom prst="rect">
              <a:avLst/>
            </a:prstGeom>
          </p:spPr>
        </p:pic>
      </p:grpSp>
      <p:sp>
        <p:nvSpPr>
          <p:cNvPr id="3" name="Slide Number Placeholder 2">
            <a:extLst>
              <a:ext uri="{FF2B5EF4-FFF2-40B4-BE49-F238E27FC236}">
                <a16:creationId xmlns:a16="http://schemas.microsoft.com/office/drawing/2014/main" id="{D77389EF-9C3D-9A0A-4D20-F4481A17A3D8}"/>
              </a:ext>
            </a:extLst>
          </p:cNvPr>
          <p:cNvSpPr>
            <a:spLocks noGrp="1"/>
          </p:cNvSpPr>
          <p:nvPr>
            <p:ph type="sldNum" sz="quarter" idx="12"/>
          </p:nvPr>
        </p:nvSpPr>
        <p:spPr/>
        <p:txBody>
          <a:bodyPr/>
          <a:lstStyle/>
          <a:p>
            <a:fld id="{4385BF07-81BE-5E4C-907D-DCE44E4A1296}" type="slidenum">
              <a:rPr lang="en-US" smtClean="0"/>
              <a:t>45</a:t>
            </a:fld>
            <a:endParaRPr lang="en-US" dirty="0"/>
          </a:p>
        </p:txBody>
      </p:sp>
    </p:spTree>
    <p:custDataLst>
      <p:tags r:id="rId1"/>
    </p:custDataLst>
    <p:extLst>
      <p:ext uri="{BB962C8B-B14F-4D97-AF65-F5344CB8AC3E}">
        <p14:creationId xmlns:p14="http://schemas.microsoft.com/office/powerpoint/2010/main" val="115615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Prior Load Balancing Designs</a:t>
            </a:r>
          </a:p>
        </p:txBody>
      </p:sp>
      <p:sp>
        <p:nvSpPr>
          <p:cNvPr id="3" name="Slide Number Placeholder 2">
            <a:extLst>
              <a:ext uri="{FF2B5EF4-FFF2-40B4-BE49-F238E27FC236}">
                <a16:creationId xmlns:a16="http://schemas.microsoft.com/office/drawing/2014/main" id="{D77389EF-9C3D-9A0A-4D20-F4481A17A3D8}"/>
              </a:ext>
            </a:extLst>
          </p:cNvPr>
          <p:cNvSpPr>
            <a:spLocks noGrp="1"/>
          </p:cNvSpPr>
          <p:nvPr>
            <p:ph type="sldNum" sz="quarter" idx="12"/>
          </p:nvPr>
        </p:nvSpPr>
        <p:spPr/>
        <p:txBody>
          <a:bodyPr/>
          <a:lstStyle/>
          <a:p>
            <a:fld id="{4385BF07-81BE-5E4C-907D-DCE44E4A1296}" type="slidenum">
              <a:rPr lang="en-US" smtClean="0"/>
              <a:t>46</a:t>
            </a:fld>
            <a:endParaRPr lang="en-US"/>
          </a:p>
        </p:txBody>
      </p:sp>
      <p:sp>
        <p:nvSpPr>
          <p:cNvPr id="25" name="Rectangle 24">
            <a:extLst>
              <a:ext uri="{FF2B5EF4-FFF2-40B4-BE49-F238E27FC236}">
                <a16:creationId xmlns:a16="http://schemas.microsoft.com/office/drawing/2014/main" id="{453FBCF0-9D05-061B-BB8D-275438CFFDC3}"/>
              </a:ext>
            </a:extLst>
          </p:cNvPr>
          <p:cNvSpPr/>
          <p:nvPr/>
        </p:nvSpPr>
        <p:spPr>
          <a:xfrm>
            <a:off x="3463137" y="1129215"/>
            <a:ext cx="4267698" cy="461665"/>
          </a:xfrm>
          <a:prstGeom prst="rect">
            <a:avLst/>
          </a:prstGeom>
          <a:solidFill>
            <a:schemeClr val="accent2"/>
          </a:solidFill>
          <a:ln>
            <a:solidFill>
              <a:srgbClr val="FFE6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400" b="1" dirty="0">
                <a:latin typeface="Roboto" panose="02000000000000000000" pitchFamily="2" charset="0"/>
                <a:ea typeface="Roboto" panose="02000000000000000000" pitchFamily="2" charset="0"/>
                <a:cs typeface="Roboto" panose="02000000000000000000" pitchFamily="2" charset="0"/>
              </a:rPr>
              <a:t>Per-flowlet</a:t>
            </a:r>
            <a:endParaRPr lang="en-KR" sz="2000" b="1" dirty="0">
              <a:latin typeface="Roboto" panose="02000000000000000000" pitchFamily="2" charset="0"/>
              <a:ea typeface="Roboto" panose="02000000000000000000" pitchFamily="2" charset="0"/>
              <a:cs typeface="Roboto" panose="02000000000000000000" pitchFamily="2" charset="0"/>
            </a:endParaRPr>
          </a:p>
        </p:txBody>
      </p:sp>
      <p:sp>
        <p:nvSpPr>
          <p:cNvPr id="28" name="Rectangle 27">
            <a:extLst>
              <a:ext uri="{FF2B5EF4-FFF2-40B4-BE49-F238E27FC236}">
                <a16:creationId xmlns:a16="http://schemas.microsoft.com/office/drawing/2014/main" id="{891E343B-31CC-1684-21B1-256EDE95B549}"/>
              </a:ext>
            </a:extLst>
          </p:cNvPr>
          <p:cNvSpPr/>
          <p:nvPr/>
        </p:nvSpPr>
        <p:spPr>
          <a:xfrm>
            <a:off x="504349" y="1132704"/>
            <a:ext cx="2954977" cy="461665"/>
          </a:xfrm>
          <a:prstGeom prst="rect">
            <a:avLst/>
          </a:prstGeom>
          <a:solidFill>
            <a:schemeClr val="accent6"/>
          </a:solidFill>
          <a:ln w="12700">
            <a:solidFill>
              <a:srgbClr val="8EF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400" b="1" dirty="0">
                <a:latin typeface="Roboto" panose="02000000000000000000" pitchFamily="2" charset="0"/>
                <a:ea typeface="Roboto" panose="02000000000000000000" pitchFamily="2" charset="0"/>
                <a:cs typeface="Roboto" panose="02000000000000000000" pitchFamily="2" charset="0"/>
              </a:rPr>
              <a:t>Per-flow</a:t>
            </a:r>
            <a:endParaRPr lang="en-KR" sz="2000" b="1" dirty="0">
              <a:latin typeface="Roboto" panose="02000000000000000000" pitchFamily="2" charset="0"/>
              <a:ea typeface="Roboto" panose="02000000000000000000" pitchFamily="2" charset="0"/>
              <a:cs typeface="Roboto" panose="02000000000000000000" pitchFamily="2" charset="0"/>
            </a:endParaRPr>
          </a:p>
        </p:txBody>
      </p:sp>
      <p:sp>
        <p:nvSpPr>
          <p:cNvPr id="30" name="Rectangle 29">
            <a:extLst>
              <a:ext uri="{FF2B5EF4-FFF2-40B4-BE49-F238E27FC236}">
                <a16:creationId xmlns:a16="http://schemas.microsoft.com/office/drawing/2014/main" id="{5F2DA6E7-F276-DEEE-5014-BBD143FA3EA8}"/>
              </a:ext>
            </a:extLst>
          </p:cNvPr>
          <p:cNvSpPr/>
          <p:nvPr/>
        </p:nvSpPr>
        <p:spPr>
          <a:xfrm>
            <a:off x="7730835" y="1132509"/>
            <a:ext cx="3956815" cy="461665"/>
          </a:xfrm>
          <a:prstGeom prst="rect">
            <a:avLst/>
          </a:prstGeom>
          <a:solidFill>
            <a:schemeClr val="accent1"/>
          </a:solidFill>
          <a:ln>
            <a:solidFill>
              <a:srgbClr val="B5FFF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400" b="1" dirty="0">
                <a:latin typeface="Roboto" panose="02000000000000000000" pitchFamily="2" charset="0"/>
                <a:ea typeface="Roboto" panose="02000000000000000000" pitchFamily="2" charset="0"/>
                <a:cs typeface="Roboto" panose="02000000000000000000" pitchFamily="2" charset="0"/>
              </a:rPr>
              <a:t>Per-packet</a:t>
            </a:r>
            <a:endParaRPr lang="en-KR" sz="2000" b="1" dirty="0">
              <a:latin typeface="Roboto" panose="02000000000000000000" pitchFamily="2" charset="0"/>
              <a:ea typeface="Roboto" panose="02000000000000000000" pitchFamily="2" charset="0"/>
              <a:cs typeface="Roboto" panose="02000000000000000000" pitchFamily="2" charset="0"/>
            </a:endParaRPr>
          </a:p>
        </p:txBody>
      </p:sp>
      <p:sp>
        <p:nvSpPr>
          <p:cNvPr id="32" name="TextBox 31">
            <a:extLst>
              <a:ext uri="{FF2B5EF4-FFF2-40B4-BE49-F238E27FC236}">
                <a16:creationId xmlns:a16="http://schemas.microsoft.com/office/drawing/2014/main" id="{51E9C96D-3883-1622-9412-993CFC372237}"/>
              </a:ext>
            </a:extLst>
          </p:cNvPr>
          <p:cNvSpPr txBox="1"/>
          <p:nvPr/>
        </p:nvSpPr>
        <p:spPr>
          <a:xfrm>
            <a:off x="9709242" y="1823322"/>
            <a:ext cx="1822935" cy="461665"/>
          </a:xfrm>
          <a:prstGeom prst="rect">
            <a:avLst/>
          </a:prstGeom>
          <a:noFill/>
        </p:spPr>
        <p:txBody>
          <a:bodyPr wrap="none" rtlCol="0">
            <a:spAutoFit/>
          </a:bodyPr>
          <a:lstStyle/>
          <a:p>
            <a:pPr algn="ctr"/>
            <a:r>
              <a:rPr lang="en-KR" sz="2400" i="1" dirty="0">
                <a:latin typeface="Roboto" panose="02000000000000000000" pitchFamily="2" charset="0"/>
                <a:ea typeface="Roboto" panose="02000000000000000000" pitchFamily="2" charset="0"/>
                <a:cs typeface="Roboto" panose="02000000000000000000" pitchFamily="2" charset="0"/>
              </a:rPr>
              <a:t>Fine-grained</a:t>
            </a:r>
          </a:p>
        </p:txBody>
      </p:sp>
      <p:sp>
        <p:nvSpPr>
          <p:cNvPr id="33" name="TextBox 32">
            <a:extLst>
              <a:ext uri="{FF2B5EF4-FFF2-40B4-BE49-F238E27FC236}">
                <a16:creationId xmlns:a16="http://schemas.microsoft.com/office/drawing/2014/main" id="{F6DE5423-201B-B57C-78F0-4A55C78E37EB}"/>
              </a:ext>
            </a:extLst>
          </p:cNvPr>
          <p:cNvSpPr txBox="1"/>
          <p:nvPr/>
        </p:nvSpPr>
        <p:spPr>
          <a:xfrm>
            <a:off x="797057" y="1823322"/>
            <a:ext cx="2369559" cy="461665"/>
          </a:xfrm>
          <a:prstGeom prst="rect">
            <a:avLst/>
          </a:prstGeom>
          <a:noFill/>
        </p:spPr>
        <p:txBody>
          <a:bodyPr wrap="none" rtlCol="0">
            <a:spAutoFit/>
          </a:bodyPr>
          <a:lstStyle/>
          <a:p>
            <a:pPr algn="ctr"/>
            <a:r>
              <a:rPr lang="en-KR" sz="2400" i="1" dirty="0">
                <a:latin typeface="Roboto" panose="02000000000000000000" pitchFamily="2" charset="0"/>
                <a:ea typeface="Roboto" panose="02000000000000000000" pitchFamily="2" charset="0"/>
                <a:cs typeface="Roboto" panose="02000000000000000000" pitchFamily="2" charset="0"/>
              </a:rPr>
              <a:t>Coarsed-grained</a:t>
            </a:r>
          </a:p>
        </p:txBody>
      </p:sp>
      <p:cxnSp>
        <p:nvCxnSpPr>
          <p:cNvPr id="34" name="Straight Arrow Connector 33">
            <a:extLst>
              <a:ext uri="{FF2B5EF4-FFF2-40B4-BE49-F238E27FC236}">
                <a16:creationId xmlns:a16="http://schemas.microsoft.com/office/drawing/2014/main" id="{ECC76071-6E12-AC6C-586F-CB01C23B4C08}"/>
              </a:ext>
            </a:extLst>
          </p:cNvPr>
          <p:cNvCxnSpPr>
            <a:cxnSpLocks/>
          </p:cNvCxnSpPr>
          <p:nvPr/>
        </p:nvCxnSpPr>
        <p:spPr>
          <a:xfrm>
            <a:off x="504349" y="1777338"/>
            <a:ext cx="11215211" cy="0"/>
          </a:xfrm>
          <a:prstGeom prst="straightConnector1">
            <a:avLst/>
          </a:prstGeom>
          <a:ln w="57150">
            <a:solidFill>
              <a:schemeClr val="tx1"/>
            </a:solidFill>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38" name="TextBox 37">
            <a:extLst>
              <a:ext uri="{FF2B5EF4-FFF2-40B4-BE49-F238E27FC236}">
                <a16:creationId xmlns:a16="http://schemas.microsoft.com/office/drawing/2014/main" id="{4D41DE87-7B22-D329-5F5E-906CA0C0EAF2}"/>
              </a:ext>
            </a:extLst>
          </p:cNvPr>
          <p:cNvSpPr txBox="1"/>
          <p:nvPr/>
        </p:nvSpPr>
        <p:spPr>
          <a:xfrm>
            <a:off x="5280131" y="1869488"/>
            <a:ext cx="1685077" cy="830997"/>
          </a:xfrm>
          <a:prstGeom prst="rect">
            <a:avLst/>
          </a:prstGeom>
          <a:noFill/>
        </p:spPr>
        <p:txBody>
          <a:bodyPr wrap="none" rtlCol="0">
            <a:spAutoFit/>
          </a:bodyPr>
          <a:lstStyle/>
          <a:p>
            <a:pPr algn="ctr"/>
            <a:r>
              <a:rPr lang="en-US" sz="2400" b="1" dirty="0">
                <a:latin typeface="Roboto" panose="02000000000000000000" pitchFamily="2" charset="0"/>
                <a:ea typeface="Roboto" panose="02000000000000000000" pitchFamily="2" charset="0"/>
                <a:cs typeface="Roboto" panose="02000000000000000000" pitchFamily="2" charset="0"/>
              </a:rPr>
              <a:t>Reroute</a:t>
            </a:r>
            <a:br>
              <a:rPr lang="en-US" sz="2400" b="1" dirty="0">
                <a:latin typeface="Roboto" panose="02000000000000000000" pitchFamily="2" charset="0"/>
                <a:ea typeface="Roboto" panose="02000000000000000000" pitchFamily="2" charset="0"/>
                <a:cs typeface="Roboto" panose="02000000000000000000" pitchFamily="2" charset="0"/>
              </a:rPr>
            </a:br>
            <a:r>
              <a:rPr lang="en-US" sz="2400" b="1" dirty="0">
                <a:latin typeface="Roboto" panose="02000000000000000000" pitchFamily="2" charset="0"/>
                <a:ea typeface="Roboto" panose="02000000000000000000" pitchFamily="2" charset="0"/>
                <a:cs typeface="Roboto" panose="02000000000000000000" pitchFamily="2" charset="0"/>
              </a:rPr>
              <a:t>granularity</a:t>
            </a:r>
            <a:endParaRPr lang="en-KR" sz="2400" b="1" dirty="0">
              <a:latin typeface="Roboto" panose="02000000000000000000" pitchFamily="2" charset="0"/>
              <a:ea typeface="Roboto" panose="02000000000000000000" pitchFamily="2" charset="0"/>
              <a:cs typeface="Roboto" panose="02000000000000000000" pitchFamily="2" charset="0"/>
            </a:endParaRPr>
          </a:p>
        </p:txBody>
      </p:sp>
      <p:sp>
        <p:nvSpPr>
          <p:cNvPr id="5" name="TextBox 4">
            <a:extLst>
              <a:ext uri="{FF2B5EF4-FFF2-40B4-BE49-F238E27FC236}">
                <a16:creationId xmlns:a16="http://schemas.microsoft.com/office/drawing/2014/main" id="{A4729B58-0626-2272-131D-E44C0644DCDC}"/>
              </a:ext>
            </a:extLst>
          </p:cNvPr>
          <p:cNvSpPr txBox="1"/>
          <p:nvPr/>
        </p:nvSpPr>
        <p:spPr>
          <a:xfrm>
            <a:off x="472440" y="2700485"/>
            <a:ext cx="2954977" cy="2923877"/>
          </a:xfrm>
          <a:prstGeom prst="rect">
            <a:avLst/>
          </a:prstGeom>
          <a:noFill/>
        </p:spPr>
        <p:txBody>
          <a:bodyPr wrap="square">
            <a:spAutoFit/>
          </a:bodyPr>
          <a:lstStyle/>
          <a:p>
            <a:pPr marL="342900" indent="-342900">
              <a:buFont typeface="Arial" panose="020B0604020202020204" pitchFamily="34" charset="0"/>
              <a:buChar char="•"/>
            </a:pPr>
            <a:r>
              <a:rPr lang="en-KR" sz="2400" b="1">
                <a:solidFill>
                  <a:srgbClr val="00B050"/>
                </a:solidFill>
                <a:ea typeface="Roboto" panose="02000000000000000000" pitchFamily="2" charset="0"/>
                <a:cs typeface="Roboto" panose="02000000000000000000" pitchFamily="2" charset="0"/>
              </a:rPr>
              <a:t>ECMP </a:t>
            </a:r>
            <a:r>
              <a:rPr lang="en-KR" sz="2400">
                <a:solidFill>
                  <a:srgbClr val="00B050"/>
                </a:solidFill>
                <a:ea typeface="Roboto" panose="02000000000000000000" pitchFamily="2" charset="0"/>
                <a:cs typeface="Roboto" panose="02000000000000000000" pitchFamily="2" charset="0"/>
              </a:rPr>
              <a:t>(</a:t>
            </a:r>
            <a:r>
              <a:rPr lang="en-KR" sz="2400" b="1">
                <a:solidFill>
                  <a:srgbClr val="00B050"/>
                </a:solidFill>
                <a:ea typeface="Roboto" panose="02000000000000000000" pitchFamily="2" charset="0"/>
                <a:cs typeface="Roboto" panose="02000000000000000000" pitchFamily="2" charset="0"/>
              </a:rPr>
              <a:t>E</a:t>
            </a:r>
            <a:r>
              <a:rPr lang="en-KR" sz="2400">
                <a:solidFill>
                  <a:srgbClr val="00B050"/>
                </a:solidFill>
                <a:ea typeface="Roboto" panose="02000000000000000000" pitchFamily="2" charset="0"/>
                <a:cs typeface="Roboto" panose="02000000000000000000" pitchFamily="2" charset="0"/>
              </a:rPr>
              <a:t>qual </a:t>
            </a:r>
            <a:r>
              <a:rPr lang="en-KR" sz="2400" b="1">
                <a:solidFill>
                  <a:srgbClr val="00B050"/>
                </a:solidFill>
                <a:ea typeface="Roboto" panose="02000000000000000000" pitchFamily="2" charset="0"/>
                <a:cs typeface="Roboto" panose="02000000000000000000" pitchFamily="2" charset="0"/>
              </a:rPr>
              <a:t>C</a:t>
            </a:r>
            <a:r>
              <a:rPr lang="en-KR" sz="2400">
                <a:solidFill>
                  <a:srgbClr val="00B050"/>
                </a:solidFill>
                <a:ea typeface="Roboto" panose="02000000000000000000" pitchFamily="2" charset="0"/>
                <a:cs typeface="Roboto" panose="02000000000000000000" pitchFamily="2" charset="0"/>
              </a:rPr>
              <a:t>ost </a:t>
            </a:r>
            <a:r>
              <a:rPr lang="en-KR" sz="2400" b="1">
                <a:solidFill>
                  <a:srgbClr val="00B050"/>
                </a:solidFill>
                <a:ea typeface="Roboto" panose="02000000000000000000" pitchFamily="2" charset="0"/>
                <a:cs typeface="Roboto" panose="02000000000000000000" pitchFamily="2" charset="0"/>
              </a:rPr>
              <a:t>M</a:t>
            </a:r>
            <a:r>
              <a:rPr lang="en-KR" sz="2400">
                <a:solidFill>
                  <a:srgbClr val="00B050"/>
                </a:solidFill>
                <a:ea typeface="Roboto" panose="02000000000000000000" pitchFamily="2" charset="0"/>
                <a:cs typeface="Roboto" panose="02000000000000000000" pitchFamily="2" charset="0"/>
              </a:rPr>
              <a:t>ulti </a:t>
            </a:r>
            <a:r>
              <a:rPr lang="en-KR" sz="2400" b="1">
                <a:solidFill>
                  <a:srgbClr val="00B050"/>
                </a:solidFill>
                <a:ea typeface="Roboto" panose="02000000000000000000" pitchFamily="2" charset="0"/>
                <a:cs typeface="Roboto" panose="02000000000000000000" pitchFamily="2" charset="0"/>
              </a:rPr>
              <a:t>P</a:t>
            </a:r>
            <a:r>
              <a:rPr lang="en-KR" sz="2400">
                <a:solidFill>
                  <a:srgbClr val="00B050"/>
                </a:solidFill>
                <a:ea typeface="Roboto" panose="02000000000000000000" pitchFamily="2" charset="0"/>
                <a:cs typeface="Roboto" panose="02000000000000000000" pitchFamily="2" charset="0"/>
              </a:rPr>
              <a:t>ath)</a:t>
            </a:r>
            <a:r>
              <a:rPr lang="en-KR" sz="2400">
                <a:solidFill>
                  <a:srgbClr val="00B050"/>
                </a:solidFill>
                <a:ea typeface="Roboto" panose="02000000000000000000" pitchFamily="2" charset="0"/>
                <a:cs typeface="Abadi" panose="020F0502020204030204" pitchFamily="34" charset="0"/>
              </a:rPr>
              <a:t> </a:t>
            </a:r>
            <a:r>
              <a:rPr lang="en-KR" sz="2400">
                <a:ea typeface="Roboto" panose="02000000000000000000" pitchFamily="2" charset="0"/>
                <a:cs typeface="Roboto" panose="02000000000000000000" pitchFamily="2" charset="0"/>
              </a:rPr>
              <a:t>is </a:t>
            </a:r>
            <a:r>
              <a:rPr lang="en-KR" sz="2400" i="1">
                <a:ea typeface="Roboto" panose="02000000000000000000" pitchFamily="2" charset="0"/>
                <a:cs typeface="Roboto" panose="02000000000000000000" pitchFamily="2" charset="0"/>
              </a:rPr>
              <a:t>de-facto</a:t>
            </a:r>
            <a:r>
              <a:rPr lang="en-KR" sz="2400">
                <a:ea typeface="Roboto" panose="02000000000000000000" pitchFamily="2" charset="0"/>
                <a:cs typeface="Roboto" panose="02000000000000000000" pitchFamily="2" charset="0"/>
              </a:rPr>
              <a:t> standard for RoCEv2</a:t>
            </a:r>
            <a:r>
              <a:rPr lang="en-KR" sz="2400" baseline="30000">
                <a:ea typeface="Roboto" panose="02000000000000000000" pitchFamily="2" charset="0"/>
                <a:cs typeface="Roboto" panose="02000000000000000000" pitchFamily="2" charset="0"/>
              </a:rPr>
              <a:t>*</a:t>
            </a:r>
            <a:endParaRPr lang="en-US" sz="2400" baseline="30000" dirty="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KR" sz="2400">
                <a:ea typeface="Roboto" panose="02000000000000000000" pitchFamily="2" charset="0"/>
                <a:cs typeface="Roboto" panose="02000000000000000000" pitchFamily="2" charset="0"/>
              </a:rPr>
              <a:t>Cannot evenly distribute flows based on their sizes</a:t>
            </a:r>
          </a:p>
          <a:p>
            <a:endParaRPr lang="en-KR" sz="2400" baseline="30000" dirty="0">
              <a:latin typeface="Roboto" panose="02000000000000000000" pitchFamily="2" charset="0"/>
              <a:ea typeface="Roboto" panose="02000000000000000000" pitchFamily="2" charset="0"/>
              <a:cs typeface="Roboto" panose="02000000000000000000" pitchFamily="2" charset="0"/>
            </a:endParaRPr>
          </a:p>
        </p:txBody>
      </p:sp>
      <p:sp>
        <p:nvSpPr>
          <p:cNvPr id="7" name="TextBox 6">
            <a:extLst>
              <a:ext uri="{FF2B5EF4-FFF2-40B4-BE49-F238E27FC236}">
                <a16:creationId xmlns:a16="http://schemas.microsoft.com/office/drawing/2014/main" id="{765D76C1-00DC-6B61-A9AB-AED8314B4819}"/>
              </a:ext>
            </a:extLst>
          </p:cNvPr>
          <p:cNvSpPr txBox="1"/>
          <p:nvPr/>
        </p:nvSpPr>
        <p:spPr>
          <a:xfrm>
            <a:off x="7730835" y="2644170"/>
            <a:ext cx="3709779" cy="2185214"/>
          </a:xfrm>
          <a:prstGeom prst="rect">
            <a:avLst/>
          </a:prstGeom>
          <a:noFill/>
        </p:spPr>
        <p:txBody>
          <a:bodyPr wrap="square">
            <a:spAutoFit/>
          </a:bodyPr>
          <a:lstStyle/>
          <a:p>
            <a:pPr marL="342900" indent="-342900">
              <a:buFont typeface="Arial" panose="020B0604020202020204" pitchFamily="34" charset="0"/>
              <a:buChar char="•"/>
            </a:pPr>
            <a:r>
              <a:rPr lang="en-KR" sz="2400" b="1">
                <a:solidFill>
                  <a:schemeClr val="accent1"/>
                </a:solidFill>
                <a:ea typeface="Roboto" panose="02000000000000000000" pitchFamily="2" charset="0"/>
                <a:cs typeface="Roboto" panose="02000000000000000000" pitchFamily="2" charset="0"/>
              </a:rPr>
              <a:t>Per-packet rerouting</a:t>
            </a:r>
            <a:r>
              <a:rPr lang="en-KR" sz="2400">
                <a:ea typeface="Roboto" panose="02000000000000000000" pitchFamily="2" charset="0"/>
                <a:cs typeface="Abadi" panose="020F0502020204030204" pitchFamily="34" charset="0"/>
              </a:rPr>
              <a:t> </a:t>
            </a:r>
            <a:r>
              <a:rPr lang="en-KR" sz="2400">
                <a:ea typeface="Roboto" panose="02000000000000000000" pitchFamily="2" charset="0"/>
                <a:cs typeface="Roboto" panose="02000000000000000000" pitchFamily="2" charset="0"/>
              </a:rPr>
              <a:t>provides a </a:t>
            </a:r>
            <a:r>
              <a:rPr lang="en-KR" sz="2400" i="1">
                <a:ea typeface="Roboto" panose="02000000000000000000" pitchFamily="2" charset="0"/>
                <a:cs typeface="Roboto" panose="02000000000000000000" pitchFamily="2" charset="0"/>
              </a:rPr>
              <a:t>near-optimal</a:t>
            </a:r>
            <a:r>
              <a:rPr lang="en-KR" sz="2400">
                <a:ea typeface="Roboto" panose="02000000000000000000" pitchFamily="2" charset="0"/>
                <a:cs typeface="Roboto" panose="02000000000000000000" pitchFamily="2" charset="0"/>
              </a:rPr>
              <a:t> load balance</a:t>
            </a:r>
            <a:endParaRPr lang="en-US" sz="2400" dirty="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KR" sz="2400">
                <a:ea typeface="Roboto" panose="02000000000000000000" pitchFamily="2" charset="0"/>
                <a:cs typeface="Roboto" panose="02000000000000000000" pitchFamily="2" charset="0"/>
              </a:rPr>
              <a:t>RDMA is highly sensitive to out-of-order packets</a:t>
            </a:r>
          </a:p>
          <a:p>
            <a:endParaRPr lang="en-KR" sz="2400" baseline="30000" dirty="0">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533800D8-4F92-5AB3-1872-859F958B208F}"/>
              </a:ext>
            </a:extLst>
          </p:cNvPr>
          <p:cNvSpPr txBox="1"/>
          <p:nvPr/>
        </p:nvSpPr>
        <p:spPr>
          <a:xfrm>
            <a:off x="3459326" y="2727073"/>
            <a:ext cx="3945084" cy="2185214"/>
          </a:xfrm>
          <a:prstGeom prst="rect">
            <a:avLst/>
          </a:prstGeom>
          <a:noFill/>
        </p:spPr>
        <p:txBody>
          <a:bodyPr wrap="square">
            <a:spAutoFit/>
          </a:bodyPr>
          <a:lstStyle/>
          <a:p>
            <a:pPr marL="342900" indent="-342900">
              <a:buFont typeface="Arial" panose="020B0604020202020204" pitchFamily="34" charset="0"/>
              <a:buChar char="•"/>
            </a:pPr>
            <a:r>
              <a:rPr lang="en-KR" sz="2400" b="1">
                <a:solidFill>
                  <a:schemeClr val="accent2"/>
                </a:solidFill>
                <a:ea typeface="Roboto" panose="02000000000000000000" pitchFamily="2" charset="0"/>
                <a:cs typeface="Roboto" panose="02000000000000000000" pitchFamily="2" charset="0"/>
              </a:rPr>
              <a:t>Per-flowlet rerouting</a:t>
            </a:r>
            <a:r>
              <a:rPr lang="en-KR" sz="2400">
                <a:ea typeface="Roboto" panose="02000000000000000000" pitchFamily="2" charset="0"/>
                <a:cs typeface="Abadi" panose="020F0502020204030204" pitchFamily="34" charset="0"/>
              </a:rPr>
              <a:t> </a:t>
            </a:r>
            <a:r>
              <a:rPr lang="en-KR" sz="2400">
                <a:ea typeface="Roboto" panose="02000000000000000000" pitchFamily="2" charset="0"/>
                <a:cs typeface="Roboto" panose="02000000000000000000" pitchFamily="2" charset="0"/>
              </a:rPr>
              <a:t>avoids out-of-order arrivals </a:t>
            </a:r>
            <a:r>
              <a:rPr lang="en-KR" sz="2400" i="1">
                <a:ea typeface="Roboto" panose="02000000000000000000" pitchFamily="2" charset="0"/>
                <a:cs typeface="Roboto" panose="02000000000000000000" pitchFamily="2" charset="0"/>
              </a:rPr>
              <a:t>via timegaps</a:t>
            </a:r>
            <a:endParaRPr lang="en-US" sz="2400" i="1" dirty="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sz="2400" dirty="0"/>
              <a:t>Hard to find time gaps in RDMA</a:t>
            </a:r>
            <a:endParaRPr lang="en-KR" sz="2400" i="1" baseline="30000"/>
          </a:p>
          <a:p>
            <a:endParaRPr lang="en-KR" sz="2400" i="1" baseline="30000" dirty="0">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70255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Design Goal</a:t>
            </a:r>
          </a:p>
        </p:txBody>
      </p:sp>
      <p:sp>
        <p:nvSpPr>
          <p:cNvPr id="3" name="Slide Number Placeholder 2">
            <a:extLst>
              <a:ext uri="{FF2B5EF4-FFF2-40B4-BE49-F238E27FC236}">
                <a16:creationId xmlns:a16="http://schemas.microsoft.com/office/drawing/2014/main" id="{D77389EF-9C3D-9A0A-4D20-F4481A17A3D8}"/>
              </a:ext>
            </a:extLst>
          </p:cNvPr>
          <p:cNvSpPr>
            <a:spLocks noGrp="1"/>
          </p:cNvSpPr>
          <p:nvPr>
            <p:ph type="sldNum" sz="quarter" idx="12"/>
          </p:nvPr>
        </p:nvSpPr>
        <p:spPr/>
        <p:txBody>
          <a:bodyPr/>
          <a:lstStyle/>
          <a:p>
            <a:fld id="{4385BF07-81BE-5E4C-907D-DCE44E4A1296}" type="slidenum">
              <a:rPr lang="en-US" smtClean="0"/>
              <a:t>47</a:t>
            </a:fld>
            <a:endParaRPr lang="en-US"/>
          </a:p>
        </p:txBody>
      </p:sp>
      <p:cxnSp>
        <p:nvCxnSpPr>
          <p:cNvPr id="19" name="Straight Arrow Connector 18">
            <a:extLst>
              <a:ext uri="{FF2B5EF4-FFF2-40B4-BE49-F238E27FC236}">
                <a16:creationId xmlns:a16="http://schemas.microsoft.com/office/drawing/2014/main" id="{F52B51EB-809F-7479-07B4-B1EF0834F006}"/>
              </a:ext>
            </a:extLst>
          </p:cNvPr>
          <p:cNvCxnSpPr/>
          <p:nvPr/>
        </p:nvCxnSpPr>
        <p:spPr>
          <a:xfrm>
            <a:off x="1436914" y="5571170"/>
            <a:ext cx="9500260" cy="0"/>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4B4F20E3-5447-8597-4820-21892DA8E909}"/>
              </a:ext>
            </a:extLst>
          </p:cNvPr>
          <p:cNvCxnSpPr>
            <a:cxnSpLocks/>
          </p:cNvCxnSpPr>
          <p:nvPr/>
        </p:nvCxnSpPr>
        <p:spPr>
          <a:xfrm flipV="1">
            <a:off x="1945220" y="1652313"/>
            <a:ext cx="0" cy="4274429"/>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0D90B56D-5052-14F4-C268-F1B9FC2C0CA9}"/>
              </a:ext>
            </a:extLst>
          </p:cNvPr>
          <p:cNvSpPr txBox="1"/>
          <p:nvPr/>
        </p:nvSpPr>
        <p:spPr>
          <a:xfrm>
            <a:off x="4878252" y="5695910"/>
            <a:ext cx="3020379" cy="461665"/>
          </a:xfrm>
          <a:prstGeom prst="rect">
            <a:avLst/>
          </a:prstGeom>
          <a:noFill/>
        </p:spPr>
        <p:txBody>
          <a:bodyPr wrap="none" rtlCol="0">
            <a:spAutoFit/>
          </a:bodyPr>
          <a:lstStyle/>
          <a:p>
            <a:pPr algn="ctr"/>
            <a:r>
              <a:rPr lang="en-US" sz="2400" b="1" dirty="0">
                <a:latin typeface="Roboto" panose="02000000000000000000" pitchFamily="2" charset="0"/>
                <a:ea typeface="Roboto" panose="02000000000000000000" pitchFamily="2" charset="0"/>
                <a:cs typeface="Roboto" panose="02000000000000000000" pitchFamily="2" charset="0"/>
              </a:rPr>
              <a:t>Preserving pkt order</a:t>
            </a:r>
            <a:endParaRPr lang="en-KR" sz="2400" b="1" dirty="0">
              <a:latin typeface="Roboto" panose="02000000000000000000" pitchFamily="2" charset="0"/>
              <a:ea typeface="Roboto" panose="02000000000000000000" pitchFamily="2" charset="0"/>
              <a:cs typeface="Roboto" panose="02000000000000000000" pitchFamily="2" charset="0"/>
            </a:endParaRPr>
          </a:p>
        </p:txBody>
      </p:sp>
      <p:sp>
        <p:nvSpPr>
          <p:cNvPr id="23" name="TextBox 22">
            <a:extLst>
              <a:ext uri="{FF2B5EF4-FFF2-40B4-BE49-F238E27FC236}">
                <a16:creationId xmlns:a16="http://schemas.microsoft.com/office/drawing/2014/main" id="{2AA54765-3C1D-B7C4-498B-C5BFB70FB1F7}"/>
              </a:ext>
            </a:extLst>
          </p:cNvPr>
          <p:cNvSpPr txBox="1"/>
          <p:nvPr/>
        </p:nvSpPr>
        <p:spPr>
          <a:xfrm>
            <a:off x="168982" y="3324650"/>
            <a:ext cx="1685077" cy="830997"/>
          </a:xfrm>
          <a:prstGeom prst="rect">
            <a:avLst/>
          </a:prstGeom>
          <a:noFill/>
        </p:spPr>
        <p:txBody>
          <a:bodyPr wrap="none" rtlCol="0">
            <a:spAutoFit/>
          </a:bodyPr>
          <a:lstStyle/>
          <a:p>
            <a:pPr algn="ctr"/>
            <a:r>
              <a:rPr lang="en-US" sz="2400" b="1" dirty="0">
                <a:latin typeface="Roboto" panose="02000000000000000000" pitchFamily="2" charset="0"/>
                <a:ea typeface="Roboto" panose="02000000000000000000" pitchFamily="2" charset="0"/>
                <a:cs typeface="Roboto" panose="02000000000000000000" pitchFamily="2" charset="0"/>
              </a:rPr>
              <a:t>Reroute</a:t>
            </a:r>
            <a:br>
              <a:rPr lang="en-US" sz="2400" b="1" dirty="0">
                <a:latin typeface="Roboto" panose="02000000000000000000" pitchFamily="2" charset="0"/>
                <a:ea typeface="Roboto" panose="02000000000000000000" pitchFamily="2" charset="0"/>
                <a:cs typeface="Roboto" panose="02000000000000000000" pitchFamily="2" charset="0"/>
              </a:rPr>
            </a:br>
            <a:r>
              <a:rPr lang="en-US" sz="2400" b="1" dirty="0">
                <a:latin typeface="Roboto" panose="02000000000000000000" pitchFamily="2" charset="0"/>
                <a:ea typeface="Roboto" panose="02000000000000000000" pitchFamily="2" charset="0"/>
                <a:cs typeface="Roboto" panose="02000000000000000000" pitchFamily="2" charset="0"/>
              </a:rPr>
              <a:t>granularity</a:t>
            </a:r>
            <a:endParaRPr lang="en-KR" sz="2400" b="1" dirty="0">
              <a:latin typeface="Roboto" panose="02000000000000000000" pitchFamily="2" charset="0"/>
              <a:ea typeface="Roboto" panose="02000000000000000000" pitchFamily="2" charset="0"/>
              <a:cs typeface="Roboto" panose="02000000000000000000" pitchFamily="2" charset="0"/>
            </a:endParaRPr>
          </a:p>
        </p:txBody>
      </p:sp>
      <p:sp>
        <p:nvSpPr>
          <p:cNvPr id="26" name="TextBox 25">
            <a:extLst>
              <a:ext uri="{FF2B5EF4-FFF2-40B4-BE49-F238E27FC236}">
                <a16:creationId xmlns:a16="http://schemas.microsoft.com/office/drawing/2014/main" id="{6A957BA5-AC25-2E47-CA42-605DFEC49509}"/>
              </a:ext>
            </a:extLst>
          </p:cNvPr>
          <p:cNvSpPr txBox="1"/>
          <p:nvPr/>
        </p:nvSpPr>
        <p:spPr>
          <a:xfrm>
            <a:off x="462822" y="1628949"/>
            <a:ext cx="1199367" cy="830997"/>
          </a:xfrm>
          <a:prstGeom prst="rect">
            <a:avLst/>
          </a:prstGeom>
          <a:noFill/>
        </p:spPr>
        <p:txBody>
          <a:bodyPr wrap="none" rtlCol="0">
            <a:spAutoFit/>
          </a:bodyPr>
          <a:lstStyle/>
          <a:p>
            <a:pPr algn="ctr"/>
            <a:r>
              <a:rPr lang="en-KR" sz="2400" b="1" i="1" dirty="0">
                <a:solidFill>
                  <a:schemeClr val="accent6"/>
                </a:solidFill>
                <a:latin typeface="Roboto" panose="02000000000000000000" pitchFamily="2" charset="0"/>
                <a:ea typeface="Roboto" panose="02000000000000000000" pitchFamily="2" charset="0"/>
                <a:cs typeface="Roboto" panose="02000000000000000000" pitchFamily="2" charset="0"/>
              </a:rPr>
              <a:t>Fine</a:t>
            </a:r>
            <a:br>
              <a:rPr lang="en-KR" sz="2400" b="1" i="1" dirty="0">
                <a:solidFill>
                  <a:schemeClr val="accent6"/>
                </a:solidFill>
                <a:latin typeface="Roboto" panose="02000000000000000000" pitchFamily="2" charset="0"/>
                <a:ea typeface="Roboto" panose="02000000000000000000" pitchFamily="2" charset="0"/>
                <a:cs typeface="Roboto" panose="02000000000000000000" pitchFamily="2" charset="0"/>
              </a:rPr>
            </a:br>
            <a:r>
              <a:rPr lang="en-KR" sz="2400" b="1" i="1" dirty="0">
                <a:solidFill>
                  <a:schemeClr val="accent6"/>
                </a:solidFill>
                <a:latin typeface="Roboto" panose="02000000000000000000" pitchFamily="2" charset="0"/>
                <a:ea typeface="Roboto" panose="02000000000000000000" pitchFamily="2" charset="0"/>
                <a:cs typeface="Roboto" panose="02000000000000000000" pitchFamily="2" charset="0"/>
              </a:rPr>
              <a:t>grained</a:t>
            </a:r>
          </a:p>
        </p:txBody>
      </p:sp>
      <p:sp>
        <p:nvSpPr>
          <p:cNvPr id="45" name="TextBox 44">
            <a:extLst>
              <a:ext uri="{FF2B5EF4-FFF2-40B4-BE49-F238E27FC236}">
                <a16:creationId xmlns:a16="http://schemas.microsoft.com/office/drawing/2014/main" id="{31680AEC-AF54-8EFB-CB4A-CBECE9AE569C}"/>
              </a:ext>
            </a:extLst>
          </p:cNvPr>
          <p:cNvSpPr txBox="1"/>
          <p:nvPr/>
        </p:nvSpPr>
        <p:spPr>
          <a:xfrm>
            <a:off x="8231701" y="1291738"/>
            <a:ext cx="3142253" cy="523220"/>
          </a:xfrm>
          <a:prstGeom prst="rect">
            <a:avLst/>
          </a:prstGeom>
          <a:noFill/>
        </p:spPr>
        <p:txBody>
          <a:bodyPr wrap="square" rtlCol="0">
            <a:spAutoFit/>
          </a:bodyPr>
          <a:lstStyle/>
          <a:p>
            <a:pPr algn="ctr"/>
            <a:r>
              <a:rPr lang="en-KR" sz="2800" b="1" i="1" dirty="0">
                <a:latin typeface="Fira Sans" panose="020B0503050000020004" pitchFamily="34" charset="0"/>
              </a:rPr>
              <a:t>How to get here?</a:t>
            </a:r>
            <a:endParaRPr lang="en-KR" sz="1600" b="1" i="1" dirty="0">
              <a:solidFill>
                <a:srgbClr val="FF0000"/>
              </a:solidFill>
              <a:latin typeface="Fira Sans" panose="020B0503050000020004" pitchFamily="34" charset="0"/>
            </a:endParaRPr>
          </a:p>
        </p:txBody>
      </p:sp>
      <p:pic>
        <p:nvPicPr>
          <p:cNvPr id="39" name="Picture 38">
            <a:extLst>
              <a:ext uri="{FF2B5EF4-FFF2-40B4-BE49-F238E27FC236}">
                <a16:creationId xmlns:a16="http://schemas.microsoft.com/office/drawing/2014/main" id="{013D0D54-416F-1013-A876-ACD915742697}"/>
              </a:ext>
            </a:extLst>
          </p:cNvPr>
          <p:cNvPicPr>
            <a:picLocks noChangeAspect="1"/>
          </p:cNvPicPr>
          <p:nvPr/>
        </p:nvPicPr>
        <p:blipFill>
          <a:blip r:embed="rId4"/>
          <a:stretch>
            <a:fillRect/>
          </a:stretch>
        </p:blipFill>
        <p:spPr>
          <a:xfrm>
            <a:off x="9110589" y="1777074"/>
            <a:ext cx="1425663" cy="1425663"/>
          </a:xfrm>
          <a:prstGeom prst="rect">
            <a:avLst/>
          </a:prstGeom>
        </p:spPr>
      </p:pic>
      <p:sp>
        <p:nvSpPr>
          <p:cNvPr id="5" name="TextBox 4">
            <a:extLst>
              <a:ext uri="{FF2B5EF4-FFF2-40B4-BE49-F238E27FC236}">
                <a16:creationId xmlns:a16="http://schemas.microsoft.com/office/drawing/2014/main" id="{4E0636F1-C393-B20F-23EB-C5116B65B284}"/>
              </a:ext>
            </a:extLst>
          </p:cNvPr>
          <p:cNvSpPr txBox="1"/>
          <p:nvPr/>
        </p:nvSpPr>
        <p:spPr>
          <a:xfrm>
            <a:off x="9011057" y="5695909"/>
            <a:ext cx="1306768" cy="461665"/>
          </a:xfrm>
          <a:prstGeom prst="rect">
            <a:avLst/>
          </a:prstGeom>
          <a:noFill/>
        </p:spPr>
        <p:txBody>
          <a:bodyPr wrap="none" rtlCol="0">
            <a:spAutoFit/>
          </a:bodyPr>
          <a:lstStyle/>
          <a:p>
            <a:r>
              <a:rPr lang="en-KR" sz="2400" b="1" dirty="0">
                <a:solidFill>
                  <a:schemeClr val="accent6"/>
                </a:solidFill>
                <a:latin typeface="Roboto" panose="02000000000000000000" pitchFamily="2" charset="0"/>
                <a:ea typeface="Roboto" panose="02000000000000000000" pitchFamily="2" charset="0"/>
                <a:cs typeface="Roboto" panose="02000000000000000000" pitchFamily="2" charset="0"/>
              </a:rPr>
              <a:t>In-order</a:t>
            </a:r>
          </a:p>
        </p:txBody>
      </p:sp>
      <p:sp>
        <p:nvSpPr>
          <p:cNvPr id="6" name="TextBox 5">
            <a:extLst>
              <a:ext uri="{FF2B5EF4-FFF2-40B4-BE49-F238E27FC236}">
                <a16:creationId xmlns:a16="http://schemas.microsoft.com/office/drawing/2014/main" id="{0A985C7E-8A34-7C81-C3B9-516AFB531347}"/>
              </a:ext>
            </a:extLst>
          </p:cNvPr>
          <p:cNvSpPr txBox="1"/>
          <p:nvPr/>
        </p:nvSpPr>
        <p:spPr>
          <a:xfrm>
            <a:off x="1990361" y="5652195"/>
            <a:ext cx="1842171" cy="461665"/>
          </a:xfrm>
          <a:prstGeom prst="rect">
            <a:avLst/>
          </a:prstGeom>
          <a:noFill/>
        </p:spPr>
        <p:txBody>
          <a:bodyPr wrap="none" rtlCol="0">
            <a:spAutoFit/>
          </a:bodyPr>
          <a:lstStyle/>
          <a:p>
            <a:r>
              <a:rPr lang="en-KR" sz="2400" dirty="0">
                <a:solidFill>
                  <a:srgbClr val="FF0000"/>
                </a:solidFill>
                <a:latin typeface="Roboto" panose="02000000000000000000" pitchFamily="2" charset="0"/>
                <a:ea typeface="Roboto" panose="02000000000000000000" pitchFamily="2" charset="0"/>
                <a:cs typeface="Roboto" panose="02000000000000000000" pitchFamily="2" charset="0"/>
              </a:rPr>
              <a:t>Out-of-order</a:t>
            </a:r>
          </a:p>
        </p:txBody>
      </p:sp>
      <p:sp>
        <p:nvSpPr>
          <p:cNvPr id="7" name="Right Arrow 6">
            <a:extLst>
              <a:ext uri="{FF2B5EF4-FFF2-40B4-BE49-F238E27FC236}">
                <a16:creationId xmlns:a16="http://schemas.microsoft.com/office/drawing/2014/main" id="{BCA3CC74-2AB1-D458-C914-8765647A9AAB}"/>
              </a:ext>
            </a:extLst>
          </p:cNvPr>
          <p:cNvSpPr/>
          <p:nvPr/>
        </p:nvSpPr>
        <p:spPr>
          <a:xfrm>
            <a:off x="3129493" y="4746309"/>
            <a:ext cx="741380" cy="60240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KR"/>
          </a:p>
        </p:txBody>
      </p:sp>
      <p:sp>
        <p:nvSpPr>
          <p:cNvPr id="8" name="TextBox 7">
            <a:extLst>
              <a:ext uri="{FF2B5EF4-FFF2-40B4-BE49-F238E27FC236}">
                <a16:creationId xmlns:a16="http://schemas.microsoft.com/office/drawing/2014/main" id="{18700A39-DA43-8814-4721-BE96381C7994}"/>
              </a:ext>
            </a:extLst>
          </p:cNvPr>
          <p:cNvSpPr txBox="1"/>
          <p:nvPr/>
        </p:nvSpPr>
        <p:spPr>
          <a:xfrm>
            <a:off x="324237" y="4767788"/>
            <a:ext cx="1292340" cy="830997"/>
          </a:xfrm>
          <a:prstGeom prst="rect">
            <a:avLst/>
          </a:prstGeom>
          <a:noFill/>
        </p:spPr>
        <p:txBody>
          <a:bodyPr wrap="none" rtlCol="0">
            <a:spAutoFit/>
          </a:bodyPr>
          <a:lstStyle/>
          <a:p>
            <a:pPr algn="ctr"/>
            <a:r>
              <a:rPr lang="en-KR" sz="2400" i="1" dirty="0">
                <a:solidFill>
                  <a:srgbClr val="FF0000"/>
                </a:solidFill>
                <a:latin typeface="Roboto" panose="02000000000000000000" pitchFamily="2" charset="0"/>
                <a:ea typeface="Roboto" panose="02000000000000000000" pitchFamily="2" charset="0"/>
                <a:cs typeface="Roboto" panose="02000000000000000000" pitchFamily="2" charset="0"/>
              </a:rPr>
              <a:t>Coarsed</a:t>
            </a:r>
            <a:br>
              <a:rPr lang="en-KR" sz="2400" i="1" dirty="0">
                <a:solidFill>
                  <a:srgbClr val="FF0000"/>
                </a:solidFill>
                <a:latin typeface="Roboto" panose="02000000000000000000" pitchFamily="2" charset="0"/>
                <a:ea typeface="Roboto" panose="02000000000000000000" pitchFamily="2" charset="0"/>
                <a:cs typeface="Roboto" panose="02000000000000000000" pitchFamily="2" charset="0"/>
              </a:rPr>
            </a:br>
            <a:r>
              <a:rPr lang="en-KR" sz="2400" i="1" dirty="0">
                <a:solidFill>
                  <a:srgbClr val="FF0000"/>
                </a:solidFill>
                <a:latin typeface="Roboto" panose="02000000000000000000" pitchFamily="2" charset="0"/>
                <a:ea typeface="Roboto" panose="02000000000000000000" pitchFamily="2" charset="0"/>
                <a:cs typeface="Roboto" panose="02000000000000000000" pitchFamily="2" charset="0"/>
              </a:rPr>
              <a:t>grained</a:t>
            </a:r>
          </a:p>
        </p:txBody>
      </p:sp>
      <p:sp>
        <p:nvSpPr>
          <p:cNvPr id="12" name="Right Arrow 11">
            <a:extLst>
              <a:ext uri="{FF2B5EF4-FFF2-40B4-BE49-F238E27FC236}">
                <a16:creationId xmlns:a16="http://schemas.microsoft.com/office/drawing/2014/main" id="{930FB69D-947E-60C0-9219-3AEAF6407786}"/>
              </a:ext>
            </a:extLst>
          </p:cNvPr>
          <p:cNvSpPr/>
          <p:nvPr/>
        </p:nvSpPr>
        <p:spPr>
          <a:xfrm rot="16200000">
            <a:off x="2262326" y="4034455"/>
            <a:ext cx="652132" cy="648581"/>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KR"/>
          </a:p>
        </p:txBody>
      </p:sp>
      <p:sp>
        <p:nvSpPr>
          <p:cNvPr id="13" name="TextBox 12">
            <a:extLst>
              <a:ext uri="{FF2B5EF4-FFF2-40B4-BE49-F238E27FC236}">
                <a16:creationId xmlns:a16="http://schemas.microsoft.com/office/drawing/2014/main" id="{76A7E13A-729E-F658-F7A8-67160AE7F9D1}"/>
              </a:ext>
            </a:extLst>
          </p:cNvPr>
          <p:cNvSpPr txBox="1"/>
          <p:nvPr/>
        </p:nvSpPr>
        <p:spPr>
          <a:xfrm>
            <a:off x="2093316" y="4765836"/>
            <a:ext cx="1010213" cy="461665"/>
          </a:xfrm>
          <a:prstGeom prst="rect">
            <a:avLst/>
          </a:prstGeom>
          <a:noFill/>
        </p:spPr>
        <p:txBody>
          <a:bodyPr wrap="none" rtlCol="0">
            <a:spAutoFit/>
          </a:bodyPr>
          <a:lstStyle/>
          <a:p>
            <a:r>
              <a:rPr lang="en-KR" sz="2400" dirty="0">
                <a:latin typeface="Roboto" panose="02000000000000000000" pitchFamily="2" charset="0"/>
                <a:ea typeface="Roboto" panose="02000000000000000000" pitchFamily="2" charset="0"/>
                <a:cs typeface="Roboto" panose="02000000000000000000" pitchFamily="2" charset="0"/>
              </a:rPr>
              <a:t>Better</a:t>
            </a:r>
          </a:p>
        </p:txBody>
      </p:sp>
      <p:sp>
        <p:nvSpPr>
          <p:cNvPr id="17" name="Oval 16">
            <a:extLst>
              <a:ext uri="{FF2B5EF4-FFF2-40B4-BE49-F238E27FC236}">
                <a16:creationId xmlns:a16="http://schemas.microsoft.com/office/drawing/2014/main" id="{1E6CB5DB-2922-56FA-9E0C-8763977A0AD7}"/>
              </a:ext>
            </a:extLst>
          </p:cNvPr>
          <p:cNvSpPr/>
          <p:nvPr/>
        </p:nvSpPr>
        <p:spPr>
          <a:xfrm>
            <a:off x="1990362" y="1729276"/>
            <a:ext cx="2009860" cy="9652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000" dirty="0">
                <a:latin typeface="Roboto" panose="02000000000000000000" pitchFamily="2" charset="0"/>
                <a:ea typeface="Roboto" panose="02000000000000000000" pitchFamily="2" charset="0"/>
                <a:cs typeface="Roboto" panose="02000000000000000000" pitchFamily="2" charset="0"/>
              </a:rPr>
              <a:t>Per-packet</a:t>
            </a:r>
          </a:p>
        </p:txBody>
      </p:sp>
      <p:sp>
        <p:nvSpPr>
          <p:cNvPr id="18" name="Oval 17">
            <a:extLst>
              <a:ext uri="{FF2B5EF4-FFF2-40B4-BE49-F238E27FC236}">
                <a16:creationId xmlns:a16="http://schemas.microsoft.com/office/drawing/2014/main" id="{70ED0F06-7012-B321-7D56-FE6DECE9981A}"/>
              </a:ext>
            </a:extLst>
          </p:cNvPr>
          <p:cNvSpPr/>
          <p:nvPr/>
        </p:nvSpPr>
        <p:spPr>
          <a:xfrm>
            <a:off x="8610600" y="4797845"/>
            <a:ext cx="2009860" cy="742744"/>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000" dirty="0">
                <a:latin typeface="Roboto" panose="02000000000000000000" pitchFamily="2" charset="0"/>
                <a:ea typeface="Roboto" panose="02000000000000000000" pitchFamily="2" charset="0"/>
                <a:cs typeface="Roboto" panose="02000000000000000000" pitchFamily="2" charset="0"/>
              </a:rPr>
              <a:t>Per-flow</a:t>
            </a:r>
          </a:p>
        </p:txBody>
      </p:sp>
      <p:sp>
        <p:nvSpPr>
          <p:cNvPr id="21" name="Oval 20">
            <a:extLst>
              <a:ext uri="{FF2B5EF4-FFF2-40B4-BE49-F238E27FC236}">
                <a16:creationId xmlns:a16="http://schemas.microsoft.com/office/drawing/2014/main" id="{780E8F11-F508-2280-5B74-6787C4540C6F}"/>
              </a:ext>
            </a:extLst>
          </p:cNvPr>
          <p:cNvSpPr/>
          <p:nvPr/>
        </p:nvSpPr>
        <p:spPr>
          <a:xfrm>
            <a:off x="7790597" y="3284056"/>
            <a:ext cx="2639984" cy="927687"/>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000" dirty="0">
                <a:solidFill>
                  <a:schemeClr val="accent2">
                    <a:lumMod val="75000"/>
                  </a:schemeClr>
                </a:solidFill>
                <a:latin typeface="Roboto" panose="02000000000000000000" pitchFamily="2" charset="0"/>
                <a:ea typeface="Roboto" panose="02000000000000000000" pitchFamily="2" charset="0"/>
                <a:cs typeface="Roboto" panose="02000000000000000000" pitchFamily="2" charset="0"/>
              </a:rPr>
              <a:t>Per-flowlet</a:t>
            </a:r>
            <a:br>
              <a:rPr lang="en-KR" sz="2000" dirty="0">
                <a:solidFill>
                  <a:schemeClr val="accent2">
                    <a:lumMod val="75000"/>
                  </a:schemeClr>
                </a:solidFill>
                <a:latin typeface="Roboto" panose="02000000000000000000" pitchFamily="2" charset="0"/>
                <a:ea typeface="Roboto" panose="02000000000000000000" pitchFamily="2" charset="0"/>
                <a:cs typeface="Roboto" panose="02000000000000000000" pitchFamily="2" charset="0"/>
              </a:rPr>
            </a:br>
            <a:r>
              <a:rPr lang="en-KR" sz="2000" dirty="0">
                <a:solidFill>
                  <a:schemeClr val="accent2">
                    <a:lumMod val="75000"/>
                  </a:schemeClr>
                </a:solidFill>
                <a:latin typeface="Roboto" panose="02000000000000000000" pitchFamily="2" charset="0"/>
                <a:ea typeface="Roboto" panose="02000000000000000000" pitchFamily="2" charset="0"/>
                <a:cs typeface="Roboto" panose="02000000000000000000" pitchFamily="2" charset="0"/>
              </a:rPr>
              <a:t>(for TCP)</a:t>
            </a:r>
          </a:p>
        </p:txBody>
      </p:sp>
      <p:sp>
        <p:nvSpPr>
          <p:cNvPr id="24" name="Oval 23">
            <a:extLst>
              <a:ext uri="{FF2B5EF4-FFF2-40B4-BE49-F238E27FC236}">
                <a16:creationId xmlns:a16="http://schemas.microsoft.com/office/drawing/2014/main" id="{5A11E6C6-9195-EB00-91E2-7DB368B0C562}"/>
              </a:ext>
            </a:extLst>
          </p:cNvPr>
          <p:cNvSpPr/>
          <p:nvPr/>
        </p:nvSpPr>
        <p:spPr>
          <a:xfrm>
            <a:off x="8526391" y="4227034"/>
            <a:ext cx="2094067" cy="76742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000" dirty="0">
                <a:latin typeface="Roboto" panose="02000000000000000000" pitchFamily="2" charset="0"/>
                <a:ea typeface="Roboto" panose="02000000000000000000" pitchFamily="2" charset="0"/>
                <a:cs typeface="Roboto" panose="02000000000000000000" pitchFamily="2" charset="0"/>
              </a:rPr>
              <a:t>Per-flowlet</a:t>
            </a:r>
            <a:br>
              <a:rPr lang="en-KR" sz="2000" dirty="0">
                <a:latin typeface="Roboto" panose="02000000000000000000" pitchFamily="2" charset="0"/>
                <a:ea typeface="Roboto" panose="02000000000000000000" pitchFamily="2" charset="0"/>
                <a:cs typeface="Roboto" panose="02000000000000000000" pitchFamily="2" charset="0"/>
              </a:rPr>
            </a:br>
            <a:r>
              <a:rPr lang="en-KR" sz="2000" dirty="0">
                <a:latin typeface="Roboto" panose="02000000000000000000" pitchFamily="2" charset="0"/>
                <a:ea typeface="Roboto" panose="02000000000000000000" pitchFamily="2" charset="0"/>
                <a:cs typeface="Roboto" panose="02000000000000000000" pitchFamily="2" charset="0"/>
              </a:rPr>
              <a:t>(for RDMA)</a:t>
            </a:r>
          </a:p>
        </p:txBody>
      </p:sp>
    </p:spTree>
    <p:custDataLst>
      <p:tags r:id="rId1"/>
    </p:custDataLst>
    <p:extLst>
      <p:ext uri="{BB962C8B-B14F-4D97-AF65-F5344CB8AC3E}">
        <p14:creationId xmlns:p14="http://schemas.microsoft.com/office/powerpoint/2010/main" val="251400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17" grpId="0" animBg="1"/>
      <p:bldP spid="18" grpId="0" animBg="1"/>
      <p:bldP spid="21" grpId="0" animBg="1"/>
      <p:bldP spid="2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Idea – In-network Packet Reordering</a:t>
            </a:r>
          </a:p>
        </p:txBody>
      </p:sp>
      <p:sp>
        <p:nvSpPr>
          <p:cNvPr id="47" name="Content Placeholder 2">
            <a:extLst>
              <a:ext uri="{FF2B5EF4-FFF2-40B4-BE49-F238E27FC236}">
                <a16:creationId xmlns:a16="http://schemas.microsoft.com/office/drawing/2014/main" id="{E2869C70-8709-579C-C057-600B4798CF55}"/>
              </a:ext>
            </a:extLst>
          </p:cNvPr>
          <p:cNvSpPr txBox="1">
            <a:spLocks/>
          </p:cNvSpPr>
          <p:nvPr/>
        </p:nvSpPr>
        <p:spPr>
          <a:xfrm>
            <a:off x="393908" y="1338556"/>
            <a:ext cx="11630452" cy="6120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i="1" dirty="0">
                <a:latin typeface="Roboto" panose="02000000000000000000" pitchFamily="2" charset="0"/>
                <a:ea typeface="Roboto" panose="02000000000000000000" pitchFamily="2" charset="0"/>
                <a:cs typeface="Roboto" panose="02000000000000000000" pitchFamily="2" charset="0"/>
              </a:rPr>
              <a:t>“</a:t>
            </a:r>
            <a:r>
              <a:rPr lang="en-US" b="1" i="1" dirty="0">
                <a:latin typeface="Roboto" panose="02000000000000000000" pitchFamily="2" charset="0"/>
                <a:ea typeface="Roboto" panose="02000000000000000000" pitchFamily="2" charset="0"/>
                <a:cs typeface="Roboto" panose="02000000000000000000" pitchFamily="2" charset="0"/>
              </a:rPr>
              <a:t>Restore”</a:t>
            </a:r>
            <a:r>
              <a:rPr lang="en-US" b="1" dirty="0">
                <a:latin typeface="Roboto" panose="02000000000000000000" pitchFamily="2" charset="0"/>
                <a:ea typeface="Roboto" panose="02000000000000000000" pitchFamily="2" charset="0"/>
                <a:cs typeface="Roboto" panose="02000000000000000000" pitchFamily="2" charset="0"/>
              </a:rPr>
              <a:t> packets back in-order before reaching to end-hosts</a:t>
            </a:r>
            <a:endParaRPr lang="en-US" sz="2000" i="1" dirty="0">
              <a:latin typeface="Roboto" panose="02000000000000000000" pitchFamily="2" charset="0"/>
              <a:ea typeface="Roboto" panose="02000000000000000000" pitchFamily="2" charset="0"/>
              <a:cs typeface="Roboto" panose="02000000000000000000" pitchFamily="2" charset="0"/>
            </a:endParaRPr>
          </a:p>
        </p:txBody>
      </p:sp>
      <p:sp>
        <p:nvSpPr>
          <p:cNvPr id="8" name="Rectangle 7">
            <a:extLst>
              <a:ext uri="{FF2B5EF4-FFF2-40B4-BE49-F238E27FC236}">
                <a16:creationId xmlns:a16="http://schemas.microsoft.com/office/drawing/2014/main" id="{8A4E3972-D732-7CBB-230D-1A1237464962}"/>
              </a:ext>
            </a:extLst>
          </p:cNvPr>
          <p:cNvSpPr/>
          <p:nvPr/>
        </p:nvSpPr>
        <p:spPr>
          <a:xfrm>
            <a:off x="1555804" y="4651387"/>
            <a:ext cx="1434873" cy="285547"/>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3" name="Rectangle 12">
            <a:extLst>
              <a:ext uri="{FF2B5EF4-FFF2-40B4-BE49-F238E27FC236}">
                <a16:creationId xmlns:a16="http://schemas.microsoft.com/office/drawing/2014/main" id="{7A6C3EE1-EB96-9FA4-36AB-732EEED64403}"/>
              </a:ext>
            </a:extLst>
          </p:cNvPr>
          <p:cNvSpPr/>
          <p:nvPr/>
        </p:nvSpPr>
        <p:spPr>
          <a:xfrm>
            <a:off x="3825901" y="4651387"/>
            <a:ext cx="1434873" cy="285547"/>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7" name="Rectangle 16">
            <a:extLst>
              <a:ext uri="{FF2B5EF4-FFF2-40B4-BE49-F238E27FC236}">
                <a16:creationId xmlns:a16="http://schemas.microsoft.com/office/drawing/2014/main" id="{AD926775-011D-AF2A-2560-25353D08C5A6}"/>
              </a:ext>
            </a:extLst>
          </p:cNvPr>
          <p:cNvSpPr/>
          <p:nvPr/>
        </p:nvSpPr>
        <p:spPr>
          <a:xfrm>
            <a:off x="1555804" y="3934891"/>
            <a:ext cx="1434873" cy="285547"/>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8" name="Rectangle 17">
            <a:extLst>
              <a:ext uri="{FF2B5EF4-FFF2-40B4-BE49-F238E27FC236}">
                <a16:creationId xmlns:a16="http://schemas.microsoft.com/office/drawing/2014/main" id="{68C22648-21A4-85B7-0886-DF0A8A1C46DE}"/>
              </a:ext>
            </a:extLst>
          </p:cNvPr>
          <p:cNvSpPr/>
          <p:nvPr/>
        </p:nvSpPr>
        <p:spPr>
          <a:xfrm>
            <a:off x="3825901" y="3934891"/>
            <a:ext cx="1434873" cy="285547"/>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20" name="Rectangle 19">
            <a:extLst>
              <a:ext uri="{FF2B5EF4-FFF2-40B4-BE49-F238E27FC236}">
                <a16:creationId xmlns:a16="http://schemas.microsoft.com/office/drawing/2014/main" id="{E79CC7CC-B4AF-F349-F552-E3BABF136BD1}"/>
              </a:ext>
            </a:extLst>
          </p:cNvPr>
          <p:cNvSpPr/>
          <p:nvPr/>
        </p:nvSpPr>
        <p:spPr>
          <a:xfrm>
            <a:off x="6931225" y="4643530"/>
            <a:ext cx="1434873" cy="285547"/>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25" name="Rectangle 24">
            <a:extLst>
              <a:ext uri="{FF2B5EF4-FFF2-40B4-BE49-F238E27FC236}">
                <a16:creationId xmlns:a16="http://schemas.microsoft.com/office/drawing/2014/main" id="{D9DEFFC8-EBFE-A719-74D9-73A08A8DBF18}"/>
              </a:ext>
            </a:extLst>
          </p:cNvPr>
          <p:cNvSpPr/>
          <p:nvPr/>
        </p:nvSpPr>
        <p:spPr>
          <a:xfrm>
            <a:off x="9201322" y="4643530"/>
            <a:ext cx="1434873" cy="285547"/>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29" name="Rectangle 28">
            <a:extLst>
              <a:ext uri="{FF2B5EF4-FFF2-40B4-BE49-F238E27FC236}">
                <a16:creationId xmlns:a16="http://schemas.microsoft.com/office/drawing/2014/main" id="{5511BC3C-F413-841C-F38F-78F8609A2458}"/>
              </a:ext>
            </a:extLst>
          </p:cNvPr>
          <p:cNvSpPr/>
          <p:nvPr/>
        </p:nvSpPr>
        <p:spPr>
          <a:xfrm>
            <a:off x="6931225" y="3927035"/>
            <a:ext cx="1434873" cy="285547"/>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30" name="Rectangle 29">
            <a:extLst>
              <a:ext uri="{FF2B5EF4-FFF2-40B4-BE49-F238E27FC236}">
                <a16:creationId xmlns:a16="http://schemas.microsoft.com/office/drawing/2014/main" id="{742CF327-087C-0924-3084-08C3F717EFA6}"/>
              </a:ext>
            </a:extLst>
          </p:cNvPr>
          <p:cNvSpPr/>
          <p:nvPr/>
        </p:nvSpPr>
        <p:spPr>
          <a:xfrm>
            <a:off x="9201322" y="3927035"/>
            <a:ext cx="1434873" cy="285547"/>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31" name="Rectangle 30">
            <a:extLst>
              <a:ext uri="{FF2B5EF4-FFF2-40B4-BE49-F238E27FC236}">
                <a16:creationId xmlns:a16="http://schemas.microsoft.com/office/drawing/2014/main" id="{DD795EFB-2337-2670-745C-09923AB713B9}"/>
              </a:ext>
            </a:extLst>
          </p:cNvPr>
          <p:cNvSpPr/>
          <p:nvPr/>
        </p:nvSpPr>
        <p:spPr>
          <a:xfrm>
            <a:off x="3825901" y="2506883"/>
            <a:ext cx="1434873" cy="512765"/>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32" name="Rectangle 31">
            <a:extLst>
              <a:ext uri="{FF2B5EF4-FFF2-40B4-BE49-F238E27FC236}">
                <a16:creationId xmlns:a16="http://schemas.microsoft.com/office/drawing/2014/main" id="{13295676-C2E2-53A1-61B3-1BE3D9794DFB}"/>
              </a:ext>
            </a:extLst>
          </p:cNvPr>
          <p:cNvSpPr/>
          <p:nvPr/>
        </p:nvSpPr>
        <p:spPr>
          <a:xfrm>
            <a:off x="6970488" y="2506883"/>
            <a:ext cx="1434873" cy="512765"/>
          </a:xfrm>
          <a:prstGeom prst="rect">
            <a:avLst/>
          </a:prstGeom>
          <a:ln w="28575">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cxnSp>
        <p:nvCxnSpPr>
          <p:cNvPr id="33" name="Straight Connector 32">
            <a:extLst>
              <a:ext uri="{FF2B5EF4-FFF2-40B4-BE49-F238E27FC236}">
                <a16:creationId xmlns:a16="http://schemas.microsoft.com/office/drawing/2014/main" id="{FAF2D454-FC2C-819E-6195-736F99FBEF5F}"/>
              </a:ext>
            </a:extLst>
          </p:cNvPr>
          <p:cNvCxnSpPr>
            <a:cxnSpLocks/>
            <a:stCxn id="17" idx="2"/>
            <a:endCxn id="8" idx="0"/>
          </p:cNvCxnSpPr>
          <p:nvPr/>
        </p:nvCxnSpPr>
        <p:spPr>
          <a:xfrm>
            <a:off x="2273241" y="4220439"/>
            <a:ext cx="0" cy="430948"/>
          </a:xfrm>
          <a:prstGeom prst="line">
            <a:avLst/>
          </a:prstGeom>
          <a:ln w="12700"/>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0F6E3FF5-0B1B-5B65-7602-766601D762D8}"/>
              </a:ext>
            </a:extLst>
          </p:cNvPr>
          <p:cNvCxnSpPr>
            <a:cxnSpLocks/>
            <a:stCxn id="18" idx="2"/>
            <a:endCxn id="13" idx="0"/>
          </p:cNvCxnSpPr>
          <p:nvPr/>
        </p:nvCxnSpPr>
        <p:spPr>
          <a:xfrm>
            <a:off x="4543338" y="4220439"/>
            <a:ext cx="0" cy="430948"/>
          </a:xfrm>
          <a:prstGeom prst="line">
            <a:avLst/>
          </a:prstGeom>
          <a:ln w="12700"/>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EDF8EF15-2BA3-FBB5-3AFD-71E6B22E6D50}"/>
              </a:ext>
            </a:extLst>
          </p:cNvPr>
          <p:cNvCxnSpPr>
            <a:cxnSpLocks/>
            <a:stCxn id="17" idx="2"/>
            <a:endCxn id="13" idx="0"/>
          </p:cNvCxnSpPr>
          <p:nvPr/>
        </p:nvCxnSpPr>
        <p:spPr>
          <a:xfrm>
            <a:off x="2273241" y="4220439"/>
            <a:ext cx="2270097" cy="430948"/>
          </a:xfrm>
          <a:prstGeom prst="line">
            <a:avLst/>
          </a:prstGeom>
          <a:ln w="12700"/>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7AC96318-3798-71C8-634D-E24F23747F3B}"/>
              </a:ext>
            </a:extLst>
          </p:cNvPr>
          <p:cNvCxnSpPr>
            <a:cxnSpLocks/>
            <a:stCxn id="8" idx="0"/>
            <a:endCxn id="18" idx="2"/>
          </p:cNvCxnSpPr>
          <p:nvPr/>
        </p:nvCxnSpPr>
        <p:spPr>
          <a:xfrm flipV="1">
            <a:off x="2273241" y="4220439"/>
            <a:ext cx="2270097" cy="430948"/>
          </a:xfrm>
          <a:prstGeom prst="line">
            <a:avLst/>
          </a:prstGeom>
          <a:ln w="12700"/>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7B973100-8FE4-F414-D76E-E2EC690C20EF}"/>
              </a:ext>
            </a:extLst>
          </p:cNvPr>
          <p:cNvCxnSpPr>
            <a:cxnSpLocks/>
            <a:stCxn id="20" idx="0"/>
            <a:endCxn id="30" idx="2"/>
          </p:cNvCxnSpPr>
          <p:nvPr/>
        </p:nvCxnSpPr>
        <p:spPr>
          <a:xfrm flipV="1">
            <a:off x="7648661" y="4212582"/>
            <a:ext cx="2270097" cy="430948"/>
          </a:xfrm>
          <a:prstGeom prst="line">
            <a:avLst/>
          </a:prstGeom>
          <a:ln w="1270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A3C8330E-7F59-EE1E-7045-4BB006854FB3}"/>
              </a:ext>
            </a:extLst>
          </p:cNvPr>
          <p:cNvCxnSpPr>
            <a:cxnSpLocks/>
            <a:stCxn id="25" idx="0"/>
            <a:endCxn id="29" idx="2"/>
          </p:cNvCxnSpPr>
          <p:nvPr/>
        </p:nvCxnSpPr>
        <p:spPr>
          <a:xfrm flipH="1" flipV="1">
            <a:off x="7648661" y="4212582"/>
            <a:ext cx="2270097" cy="430948"/>
          </a:xfrm>
          <a:prstGeom prst="line">
            <a:avLst/>
          </a:prstGeom>
          <a:ln w="1270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7D747BB8-ADB6-E11D-1637-1F5463BC30F0}"/>
              </a:ext>
            </a:extLst>
          </p:cNvPr>
          <p:cNvCxnSpPr>
            <a:cxnSpLocks/>
            <a:stCxn id="20" idx="0"/>
            <a:endCxn id="29" idx="2"/>
          </p:cNvCxnSpPr>
          <p:nvPr/>
        </p:nvCxnSpPr>
        <p:spPr>
          <a:xfrm flipV="1">
            <a:off x="7648661" y="4212582"/>
            <a:ext cx="0" cy="430948"/>
          </a:xfrm>
          <a:prstGeom prst="line">
            <a:avLst/>
          </a:prstGeom>
          <a:ln w="12700"/>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F0DF46F0-B498-A4A0-4A54-FA0D2719F371}"/>
              </a:ext>
            </a:extLst>
          </p:cNvPr>
          <p:cNvCxnSpPr>
            <a:cxnSpLocks/>
            <a:stCxn id="25" idx="0"/>
            <a:endCxn id="30" idx="2"/>
          </p:cNvCxnSpPr>
          <p:nvPr/>
        </p:nvCxnSpPr>
        <p:spPr>
          <a:xfrm flipV="1">
            <a:off x="9918758" y="4212582"/>
            <a:ext cx="0" cy="430948"/>
          </a:xfrm>
          <a:prstGeom prst="line">
            <a:avLst/>
          </a:prstGeom>
          <a:ln w="12700"/>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AD0ABCCB-1B28-B6F3-FD78-2BA1E7D9B389}"/>
              </a:ext>
            </a:extLst>
          </p:cNvPr>
          <p:cNvCxnSpPr>
            <a:cxnSpLocks/>
            <a:stCxn id="30" idx="0"/>
            <a:endCxn id="32" idx="2"/>
          </p:cNvCxnSpPr>
          <p:nvPr/>
        </p:nvCxnSpPr>
        <p:spPr>
          <a:xfrm flipH="1" flipV="1">
            <a:off x="7687925" y="3019648"/>
            <a:ext cx="2230834" cy="907387"/>
          </a:xfrm>
          <a:prstGeom prst="line">
            <a:avLst/>
          </a:prstGeom>
          <a:ln w="12700"/>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87CB2C96-DEAA-B881-53F1-2685500B78AA}"/>
              </a:ext>
            </a:extLst>
          </p:cNvPr>
          <p:cNvCxnSpPr>
            <a:cxnSpLocks/>
            <a:stCxn id="29" idx="0"/>
            <a:endCxn id="32" idx="2"/>
          </p:cNvCxnSpPr>
          <p:nvPr/>
        </p:nvCxnSpPr>
        <p:spPr>
          <a:xfrm flipV="1">
            <a:off x="7648661" y="3019648"/>
            <a:ext cx="39262" cy="907387"/>
          </a:xfrm>
          <a:prstGeom prst="line">
            <a:avLst/>
          </a:prstGeom>
          <a:ln w="12700"/>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669647F-91CD-8DD2-8296-2654CC6E66BC}"/>
              </a:ext>
            </a:extLst>
          </p:cNvPr>
          <p:cNvCxnSpPr>
            <a:cxnSpLocks/>
            <a:stCxn id="18" idx="0"/>
            <a:endCxn id="32" idx="2"/>
          </p:cNvCxnSpPr>
          <p:nvPr/>
        </p:nvCxnSpPr>
        <p:spPr>
          <a:xfrm flipV="1">
            <a:off x="4543338" y="3019648"/>
            <a:ext cx="3144587" cy="915243"/>
          </a:xfrm>
          <a:prstGeom prst="line">
            <a:avLst/>
          </a:prstGeom>
          <a:ln w="12700"/>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D74D7D47-38B7-68C9-CF6F-B61762B15842}"/>
              </a:ext>
            </a:extLst>
          </p:cNvPr>
          <p:cNvCxnSpPr>
            <a:cxnSpLocks/>
            <a:stCxn id="17" idx="0"/>
            <a:endCxn id="32" idx="2"/>
          </p:cNvCxnSpPr>
          <p:nvPr/>
        </p:nvCxnSpPr>
        <p:spPr>
          <a:xfrm flipV="1">
            <a:off x="2273241" y="3019648"/>
            <a:ext cx="5414684" cy="915243"/>
          </a:xfrm>
          <a:prstGeom prst="line">
            <a:avLst/>
          </a:prstGeom>
          <a:ln w="1270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B7C12F23-DD19-06AA-4D64-B70BF47DED75}"/>
              </a:ext>
            </a:extLst>
          </p:cNvPr>
          <p:cNvCxnSpPr>
            <a:cxnSpLocks/>
            <a:stCxn id="17" idx="0"/>
            <a:endCxn id="31" idx="2"/>
          </p:cNvCxnSpPr>
          <p:nvPr/>
        </p:nvCxnSpPr>
        <p:spPr>
          <a:xfrm flipV="1">
            <a:off x="2273241" y="3019648"/>
            <a:ext cx="2270097" cy="915243"/>
          </a:xfrm>
          <a:prstGeom prst="line">
            <a:avLst/>
          </a:prstGeom>
          <a:ln w="12700"/>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3AE9EA61-235A-9573-EBED-930576A47176}"/>
              </a:ext>
            </a:extLst>
          </p:cNvPr>
          <p:cNvCxnSpPr>
            <a:cxnSpLocks/>
            <a:stCxn id="18" idx="0"/>
            <a:endCxn id="31" idx="2"/>
          </p:cNvCxnSpPr>
          <p:nvPr/>
        </p:nvCxnSpPr>
        <p:spPr>
          <a:xfrm flipV="1">
            <a:off x="4543338" y="3019648"/>
            <a:ext cx="0" cy="915243"/>
          </a:xfrm>
          <a:prstGeom prst="line">
            <a:avLst/>
          </a:prstGeom>
          <a:ln w="12700"/>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FF25FFC8-AB75-8F52-49B8-F70F60C427B2}"/>
              </a:ext>
            </a:extLst>
          </p:cNvPr>
          <p:cNvCxnSpPr>
            <a:cxnSpLocks/>
            <a:stCxn id="29" idx="0"/>
            <a:endCxn id="31" idx="2"/>
          </p:cNvCxnSpPr>
          <p:nvPr/>
        </p:nvCxnSpPr>
        <p:spPr>
          <a:xfrm flipH="1" flipV="1">
            <a:off x="4543338" y="3019648"/>
            <a:ext cx="3105324" cy="907387"/>
          </a:xfrm>
          <a:prstGeom prst="line">
            <a:avLst/>
          </a:prstGeom>
          <a:ln w="12700"/>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EE898538-949D-5B1B-40E7-8192EBA05DDB}"/>
              </a:ext>
            </a:extLst>
          </p:cNvPr>
          <p:cNvCxnSpPr>
            <a:cxnSpLocks/>
            <a:stCxn id="30" idx="0"/>
            <a:endCxn id="31" idx="2"/>
          </p:cNvCxnSpPr>
          <p:nvPr/>
        </p:nvCxnSpPr>
        <p:spPr>
          <a:xfrm flipH="1" flipV="1">
            <a:off x="4543338" y="3019648"/>
            <a:ext cx="5375421" cy="907387"/>
          </a:xfrm>
          <a:prstGeom prst="line">
            <a:avLst/>
          </a:prstGeom>
          <a:ln w="12700"/>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81AEB84A-EFD5-8EC1-268A-981EAE31F5ED}"/>
              </a:ext>
            </a:extLst>
          </p:cNvPr>
          <p:cNvCxnSpPr>
            <a:cxnSpLocks/>
            <a:stCxn id="8" idx="2"/>
            <a:endCxn id="5" idx="0"/>
          </p:cNvCxnSpPr>
          <p:nvPr/>
        </p:nvCxnSpPr>
        <p:spPr>
          <a:xfrm flipH="1">
            <a:off x="1705716" y="4936934"/>
            <a:ext cx="56752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924FD4AA-D2E9-6972-B752-58EDF277F0C9}"/>
              </a:ext>
            </a:extLst>
          </p:cNvPr>
          <p:cNvCxnSpPr>
            <a:cxnSpLocks/>
            <a:stCxn id="8" idx="2"/>
            <a:endCxn id="9" idx="0"/>
          </p:cNvCxnSpPr>
          <p:nvPr/>
        </p:nvCxnSpPr>
        <p:spPr>
          <a:xfrm flipH="1">
            <a:off x="2084066" y="4936934"/>
            <a:ext cx="18917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519BDC14-593F-3934-8DA4-509931AD2F9E}"/>
              </a:ext>
            </a:extLst>
          </p:cNvPr>
          <p:cNvCxnSpPr>
            <a:cxnSpLocks/>
            <a:stCxn id="8" idx="2"/>
            <a:endCxn id="10" idx="0"/>
          </p:cNvCxnSpPr>
          <p:nvPr/>
        </p:nvCxnSpPr>
        <p:spPr>
          <a:xfrm>
            <a:off x="2273241" y="4936934"/>
            <a:ext cx="18917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A21585F2-72C7-23C5-9A73-B0A707D3C550}"/>
              </a:ext>
            </a:extLst>
          </p:cNvPr>
          <p:cNvCxnSpPr>
            <a:cxnSpLocks/>
            <a:stCxn id="8" idx="2"/>
            <a:endCxn id="11" idx="0"/>
          </p:cNvCxnSpPr>
          <p:nvPr/>
        </p:nvCxnSpPr>
        <p:spPr>
          <a:xfrm>
            <a:off x="2273241" y="4936934"/>
            <a:ext cx="567524" cy="319415"/>
          </a:xfrm>
          <a:prstGeom prst="line">
            <a:avLst/>
          </a:prstGeom>
          <a:ln w="12700"/>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FA73CA5C-64AC-BA79-A47F-43F1B7A17023}"/>
              </a:ext>
            </a:extLst>
          </p:cNvPr>
          <p:cNvCxnSpPr>
            <a:cxnSpLocks/>
            <a:stCxn id="13" idx="2"/>
            <a:endCxn id="12" idx="0"/>
          </p:cNvCxnSpPr>
          <p:nvPr/>
        </p:nvCxnSpPr>
        <p:spPr>
          <a:xfrm flipH="1">
            <a:off x="3975813" y="4936934"/>
            <a:ext cx="56752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70" name="Straight Connector 69">
            <a:extLst>
              <a:ext uri="{FF2B5EF4-FFF2-40B4-BE49-F238E27FC236}">
                <a16:creationId xmlns:a16="http://schemas.microsoft.com/office/drawing/2014/main" id="{77ACAC3D-E797-CB54-7814-67FC7DE40EE1}"/>
              </a:ext>
            </a:extLst>
          </p:cNvPr>
          <p:cNvCxnSpPr>
            <a:cxnSpLocks/>
            <a:stCxn id="13" idx="2"/>
            <a:endCxn id="14" idx="0"/>
          </p:cNvCxnSpPr>
          <p:nvPr/>
        </p:nvCxnSpPr>
        <p:spPr>
          <a:xfrm flipH="1">
            <a:off x="4354162" y="4936934"/>
            <a:ext cx="18917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71" name="Straight Connector 70">
            <a:extLst>
              <a:ext uri="{FF2B5EF4-FFF2-40B4-BE49-F238E27FC236}">
                <a16:creationId xmlns:a16="http://schemas.microsoft.com/office/drawing/2014/main" id="{9A9D0639-658C-D0B2-E770-F6D9D6B24EDF}"/>
              </a:ext>
            </a:extLst>
          </p:cNvPr>
          <p:cNvCxnSpPr>
            <a:cxnSpLocks/>
            <a:stCxn id="13" idx="2"/>
            <a:endCxn id="15" idx="0"/>
          </p:cNvCxnSpPr>
          <p:nvPr/>
        </p:nvCxnSpPr>
        <p:spPr>
          <a:xfrm>
            <a:off x="4543338" y="4936934"/>
            <a:ext cx="18917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72" name="Straight Connector 71">
            <a:extLst>
              <a:ext uri="{FF2B5EF4-FFF2-40B4-BE49-F238E27FC236}">
                <a16:creationId xmlns:a16="http://schemas.microsoft.com/office/drawing/2014/main" id="{932BB7BC-ADFC-3954-9BFB-A70BF9BAA905}"/>
              </a:ext>
            </a:extLst>
          </p:cNvPr>
          <p:cNvCxnSpPr>
            <a:cxnSpLocks/>
            <a:stCxn id="13" idx="2"/>
            <a:endCxn id="16" idx="0"/>
          </p:cNvCxnSpPr>
          <p:nvPr/>
        </p:nvCxnSpPr>
        <p:spPr>
          <a:xfrm>
            <a:off x="4543338" y="4936934"/>
            <a:ext cx="567524" cy="319415"/>
          </a:xfrm>
          <a:prstGeom prst="line">
            <a:avLst/>
          </a:prstGeom>
          <a:ln w="12700"/>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3DB8FD27-DD9D-623D-491B-312287614408}"/>
              </a:ext>
            </a:extLst>
          </p:cNvPr>
          <p:cNvCxnSpPr>
            <a:cxnSpLocks/>
            <a:stCxn id="20" idx="2"/>
            <a:endCxn id="19" idx="0"/>
          </p:cNvCxnSpPr>
          <p:nvPr/>
        </p:nvCxnSpPr>
        <p:spPr>
          <a:xfrm flipH="1">
            <a:off x="7081137" y="4929076"/>
            <a:ext cx="56752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74" name="Straight Connector 73">
            <a:extLst>
              <a:ext uri="{FF2B5EF4-FFF2-40B4-BE49-F238E27FC236}">
                <a16:creationId xmlns:a16="http://schemas.microsoft.com/office/drawing/2014/main" id="{6D785925-F95B-6A39-0A62-DA3350EC398C}"/>
              </a:ext>
            </a:extLst>
          </p:cNvPr>
          <p:cNvCxnSpPr>
            <a:cxnSpLocks/>
            <a:stCxn id="20" idx="2"/>
            <a:endCxn id="21" idx="0"/>
          </p:cNvCxnSpPr>
          <p:nvPr/>
        </p:nvCxnSpPr>
        <p:spPr>
          <a:xfrm flipH="1">
            <a:off x="7459487" y="4929076"/>
            <a:ext cx="18917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0CA44F1B-ADD6-DED1-55D6-EA45DF7BA1D9}"/>
              </a:ext>
            </a:extLst>
          </p:cNvPr>
          <p:cNvCxnSpPr>
            <a:cxnSpLocks/>
            <a:stCxn id="20" idx="2"/>
            <a:endCxn id="22" idx="0"/>
          </p:cNvCxnSpPr>
          <p:nvPr/>
        </p:nvCxnSpPr>
        <p:spPr>
          <a:xfrm>
            <a:off x="7648661" y="4929076"/>
            <a:ext cx="18917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76" name="Straight Connector 75">
            <a:extLst>
              <a:ext uri="{FF2B5EF4-FFF2-40B4-BE49-F238E27FC236}">
                <a16:creationId xmlns:a16="http://schemas.microsoft.com/office/drawing/2014/main" id="{76F140A9-FF2B-EB7B-EE2B-FFECB4B794E3}"/>
              </a:ext>
            </a:extLst>
          </p:cNvPr>
          <p:cNvCxnSpPr>
            <a:cxnSpLocks/>
            <a:stCxn id="20" idx="2"/>
            <a:endCxn id="23" idx="0"/>
          </p:cNvCxnSpPr>
          <p:nvPr/>
        </p:nvCxnSpPr>
        <p:spPr>
          <a:xfrm>
            <a:off x="7648661" y="4929076"/>
            <a:ext cx="567524" cy="319415"/>
          </a:xfrm>
          <a:prstGeom prst="line">
            <a:avLst/>
          </a:prstGeom>
          <a:ln w="12700"/>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3EB45E15-7C3F-F542-FC56-FAEB2EDD9980}"/>
              </a:ext>
            </a:extLst>
          </p:cNvPr>
          <p:cNvCxnSpPr>
            <a:cxnSpLocks/>
            <a:stCxn id="25" idx="2"/>
            <a:endCxn id="24" idx="0"/>
          </p:cNvCxnSpPr>
          <p:nvPr/>
        </p:nvCxnSpPr>
        <p:spPr>
          <a:xfrm flipH="1">
            <a:off x="9351234" y="4929076"/>
            <a:ext cx="56752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78" name="Straight Connector 77">
            <a:extLst>
              <a:ext uri="{FF2B5EF4-FFF2-40B4-BE49-F238E27FC236}">
                <a16:creationId xmlns:a16="http://schemas.microsoft.com/office/drawing/2014/main" id="{4A698D65-A087-A12A-6349-F85055F71A30}"/>
              </a:ext>
            </a:extLst>
          </p:cNvPr>
          <p:cNvCxnSpPr>
            <a:cxnSpLocks/>
            <a:stCxn id="25" idx="2"/>
            <a:endCxn id="26" idx="0"/>
          </p:cNvCxnSpPr>
          <p:nvPr/>
        </p:nvCxnSpPr>
        <p:spPr>
          <a:xfrm flipH="1">
            <a:off x="9729584" y="4929076"/>
            <a:ext cx="18917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D9581020-A60E-8C51-6E89-3E2A8D9B3904}"/>
              </a:ext>
            </a:extLst>
          </p:cNvPr>
          <p:cNvCxnSpPr>
            <a:cxnSpLocks/>
            <a:stCxn id="25" idx="2"/>
            <a:endCxn id="27" idx="0"/>
          </p:cNvCxnSpPr>
          <p:nvPr/>
        </p:nvCxnSpPr>
        <p:spPr>
          <a:xfrm>
            <a:off x="9918758" y="4929076"/>
            <a:ext cx="189174" cy="317949"/>
          </a:xfrm>
          <a:prstGeom prst="line">
            <a:avLst/>
          </a:prstGeom>
          <a:ln w="12700"/>
        </p:spPr>
        <p:style>
          <a:lnRef idx="1">
            <a:schemeClr val="dk1"/>
          </a:lnRef>
          <a:fillRef idx="0">
            <a:schemeClr val="dk1"/>
          </a:fillRef>
          <a:effectRef idx="0">
            <a:schemeClr val="dk1"/>
          </a:effectRef>
          <a:fontRef idx="minor">
            <a:schemeClr val="tx1"/>
          </a:fontRef>
        </p:style>
      </p:cxnSp>
      <p:cxnSp>
        <p:nvCxnSpPr>
          <p:cNvPr id="80" name="Straight Connector 79">
            <a:extLst>
              <a:ext uri="{FF2B5EF4-FFF2-40B4-BE49-F238E27FC236}">
                <a16:creationId xmlns:a16="http://schemas.microsoft.com/office/drawing/2014/main" id="{9DA4579A-7C29-3981-7426-CC41EA1A3052}"/>
              </a:ext>
            </a:extLst>
          </p:cNvPr>
          <p:cNvCxnSpPr>
            <a:cxnSpLocks/>
            <a:stCxn id="25" idx="2"/>
            <a:endCxn id="28" idx="0"/>
          </p:cNvCxnSpPr>
          <p:nvPr/>
        </p:nvCxnSpPr>
        <p:spPr>
          <a:xfrm>
            <a:off x="9918758" y="4929076"/>
            <a:ext cx="567524" cy="319415"/>
          </a:xfrm>
          <a:prstGeom prst="line">
            <a:avLst/>
          </a:prstGeom>
          <a:ln w="12700"/>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947F8246-66B8-CB2F-05C6-5AA51B30C7E3}"/>
              </a:ext>
            </a:extLst>
          </p:cNvPr>
          <p:cNvSpPr/>
          <p:nvPr/>
        </p:nvSpPr>
        <p:spPr>
          <a:xfrm>
            <a:off x="1555804" y="5254883"/>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dirty="0"/>
          </a:p>
        </p:txBody>
      </p:sp>
      <p:sp>
        <p:nvSpPr>
          <p:cNvPr id="9" name="Rectangle 8">
            <a:extLst>
              <a:ext uri="{FF2B5EF4-FFF2-40B4-BE49-F238E27FC236}">
                <a16:creationId xmlns:a16="http://schemas.microsoft.com/office/drawing/2014/main" id="{B22C68AE-1BE2-5433-25BB-81A62BB60E6F}"/>
              </a:ext>
            </a:extLst>
          </p:cNvPr>
          <p:cNvSpPr/>
          <p:nvPr/>
        </p:nvSpPr>
        <p:spPr>
          <a:xfrm>
            <a:off x="1934154" y="5254883"/>
            <a:ext cx="299824" cy="474915"/>
          </a:xfrm>
          <a:prstGeom prst="rect">
            <a:avLst/>
          </a:prstGeom>
          <a:noFill/>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0" name="Rectangle 9">
            <a:extLst>
              <a:ext uri="{FF2B5EF4-FFF2-40B4-BE49-F238E27FC236}">
                <a16:creationId xmlns:a16="http://schemas.microsoft.com/office/drawing/2014/main" id="{9E07D3D9-C384-A015-92BD-6C553FF0CBEB}"/>
              </a:ext>
            </a:extLst>
          </p:cNvPr>
          <p:cNvSpPr/>
          <p:nvPr/>
        </p:nvSpPr>
        <p:spPr>
          <a:xfrm>
            <a:off x="2312503" y="5254883"/>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1" name="Rectangle 10">
            <a:extLst>
              <a:ext uri="{FF2B5EF4-FFF2-40B4-BE49-F238E27FC236}">
                <a16:creationId xmlns:a16="http://schemas.microsoft.com/office/drawing/2014/main" id="{E6A75CBE-ABC3-68FC-EEA4-A2C8FA585BF9}"/>
              </a:ext>
            </a:extLst>
          </p:cNvPr>
          <p:cNvSpPr/>
          <p:nvPr/>
        </p:nvSpPr>
        <p:spPr>
          <a:xfrm>
            <a:off x="2690853" y="5256349"/>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2" name="Rectangle 11">
            <a:extLst>
              <a:ext uri="{FF2B5EF4-FFF2-40B4-BE49-F238E27FC236}">
                <a16:creationId xmlns:a16="http://schemas.microsoft.com/office/drawing/2014/main" id="{BDD7F7E3-F8DC-D0DE-50D1-9E7C6B458AA4}"/>
              </a:ext>
            </a:extLst>
          </p:cNvPr>
          <p:cNvSpPr/>
          <p:nvPr/>
        </p:nvSpPr>
        <p:spPr>
          <a:xfrm>
            <a:off x="3825901" y="5254883"/>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4" name="Rectangle 13">
            <a:extLst>
              <a:ext uri="{FF2B5EF4-FFF2-40B4-BE49-F238E27FC236}">
                <a16:creationId xmlns:a16="http://schemas.microsoft.com/office/drawing/2014/main" id="{A02F2530-F170-318D-07BC-AD56977D1C8D}"/>
              </a:ext>
            </a:extLst>
          </p:cNvPr>
          <p:cNvSpPr/>
          <p:nvPr/>
        </p:nvSpPr>
        <p:spPr>
          <a:xfrm>
            <a:off x="4204251" y="5254883"/>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5" name="Rectangle 14">
            <a:extLst>
              <a:ext uri="{FF2B5EF4-FFF2-40B4-BE49-F238E27FC236}">
                <a16:creationId xmlns:a16="http://schemas.microsoft.com/office/drawing/2014/main" id="{DA91BFF1-F9D7-1869-0771-622FBBDA010C}"/>
              </a:ext>
            </a:extLst>
          </p:cNvPr>
          <p:cNvSpPr/>
          <p:nvPr/>
        </p:nvSpPr>
        <p:spPr>
          <a:xfrm>
            <a:off x="4582600" y="5254883"/>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6" name="Rectangle 15">
            <a:extLst>
              <a:ext uri="{FF2B5EF4-FFF2-40B4-BE49-F238E27FC236}">
                <a16:creationId xmlns:a16="http://schemas.microsoft.com/office/drawing/2014/main" id="{57CFD764-D6BF-614B-83AD-896F03DF9222}"/>
              </a:ext>
            </a:extLst>
          </p:cNvPr>
          <p:cNvSpPr/>
          <p:nvPr/>
        </p:nvSpPr>
        <p:spPr>
          <a:xfrm>
            <a:off x="4960950" y="5256349"/>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9" name="Rectangle 18">
            <a:extLst>
              <a:ext uri="{FF2B5EF4-FFF2-40B4-BE49-F238E27FC236}">
                <a16:creationId xmlns:a16="http://schemas.microsoft.com/office/drawing/2014/main" id="{466CD975-C4D4-D045-7B31-D987FF28FA5D}"/>
              </a:ext>
            </a:extLst>
          </p:cNvPr>
          <p:cNvSpPr/>
          <p:nvPr/>
        </p:nvSpPr>
        <p:spPr>
          <a:xfrm>
            <a:off x="6931225" y="5247025"/>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dirty="0"/>
          </a:p>
        </p:txBody>
      </p:sp>
      <p:sp>
        <p:nvSpPr>
          <p:cNvPr id="21" name="Rectangle 20">
            <a:extLst>
              <a:ext uri="{FF2B5EF4-FFF2-40B4-BE49-F238E27FC236}">
                <a16:creationId xmlns:a16="http://schemas.microsoft.com/office/drawing/2014/main" id="{F9E20961-9273-F4B4-6AAB-BD96BCD9A740}"/>
              </a:ext>
            </a:extLst>
          </p:cNvPr>
          <p:cNvSpPr/>
          <p:nvPr/>
        </p:nvSpPr>
        <p:spPr>
          <a:xfrm>
            <a:off x="7309575" y="5247025"/>
            <a:ext cx="299824" cy="474915"/>
          </a:xfrm>
          <a:prstGeom prst="rect">
            <a:avLst/>
          </a:prstGeom>
          <a:noFill/>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22" name="Rectangle 21">
            <a:extLst>
              <a:ext uri="{FF2B5EF4-FFF2-40B4-BE49-F238E27FC236}">
                <a16:creationId xmlns:a16="http://schemas.microsoft.com/office/drawing/2014/main" id="{FAB8BEAD-A69E-8DBD-0C59-290E68F3AF8B}"/>
              </a:ext>
            </a:extLst>
          </p:cNvPr>
          <p:cNvSpPr/>
          <p:nvPr/>
        </p:nvSpPr>
        <p:spPr>
          <a:xfrm>
            <a:off x="7687925" y="5247025"/>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23" name="Rectangle 22">
            <a:extLst>
              <a:ext uri="{FF2B5EF4-FFF2-40B4-BE49-F238E27FC236}">
                <a16:creationId xmlns:a16="http://schemas.microsoft.com/office/drawing/2014/main" id="{10D65AC5-6968-042C-2954-A1C2C6048788}"/>
              </a:ext>
            </a:extLst>
          </p:cNvPr>
          <p:cNvSpPr/>
          <p:nvPr/>
        </p:nvSpPr>
        <p:spPr>
          <a:xfrm>
            <a:off x="8066273" y="5248492"/>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24" name="Rectangle 23">
            <a:extLst>
              <a:ext uri="{FF2B5EF4-FFF2-40B4-BE49-F238E27FC236}">
                <a16:creationId xmlns:a16="http://schemas.microsoft.com/office/drawing/2014/main" id="{D7BBE6F4-34F3-8E16-C004-26212BA9EAD5}"/>
              </a:ext>
            </a:extLst>
          </p:cNvPr>
          <p:cNvSpPr/>
          <p:nvPr/>
        </p:nvSpPr>
        <p:spPr>
          <a:xfrm>
            <a:off x="9201322" y="5247025"/>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26" name="Rectangle 25">
            <a:extLst>
              <a:ext uri="{FF2B5EF4-FFF2-40B4-BE49-F238E27FC236}">
                <a16:creationId xmlns:a16="http://schemas.microsoft.com/office/drawing/2014/main" id="{0F3DA584-65CE-2633-0F06-16AFAD16BE9B}"/>
              </a:ext>
            </a:extLst>
          </p:cNvPr>
          <p:cNvSpPr/>
          <p:nvPr/>
        </p:nvSpPr>
        <p:spPr>
          <a:xfrm>
            <a:off x="9579672" y="5247025"/>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27" name="Rectangle 26">
            <a:extLst>
              <a:ext uri="{FF2B5EF4-FFF2-40B4-BE49-F238E27FC236}">
                <a16:creationId xmlns:a16="http://schemas.microsoft.com/office/drawing/2014/main" id="{9D2F49D9-65A6-2198-D7E6-D2F4D51B4BDE}"/>
              </a:ext>
            </a:extLst>
          </p:cNvPr>
          <p:cNvSpPr/>
          <p:nvPr/>
        </p:nvSpPr>
        <p:spPr>
          <a:xfrm>
            <a:off x="9958022" y="5247025"/>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28" name="Rectangle 27">
            <a:extLst>
              <a:ext uri="{FF2B5EF4-FFF2-40B4-BE49-F238E27FC236}">
                <a16:creationId xmlns:a16="http://schemas.microsoft.com/office/drawing/2014/main" id="{F8350A8C-B773-7FFE-4B9F-6F0665A53F1E}"/>
              </a:ext>
            </a:extLst>
          </p:cNvPr>
          <p:cNvSpPr/>
          <p:nvPr/>
        </p:nvSpPr>
        <p:spPr>
          <a:xfrm>
            <a:off x="10336371" y="5248492"/>
            <a:ext cx="299824" cy="474915"/>
          </a:xfrm>
          <a:prstGeom prst="rect">
            <a:avLst/>
          </a:prstGeom>
          <a:ln w="28575">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4" name="Rectangle 3">
            <a:extLst>
              <a:ext uri="{FF2B5EF4-FFF2-40B4-BE49-F238E27FC236}">
                <a16:creationId xmlns:a16="http://schemas.microsoft.com/office/drawing/2014/main" id="{1E2B9B64-1471-2D04-4501-D06A133404F7}"/>
              </a:ext>
            </a:extLst>
          </p:cNvPr>
          <p:cNvSpPr/>
          <p:nvPr/>
        </p:nvSpPr>
        <p:spPr>
          <a:xfrm>
            <a:off x="174571" y="5198078"/>
            <a:ext cx="11842857" cy="970023"/>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dirty="0"/>
          </a:p>
        </p:txBody>
      </p:sp>
      <p:sp>
        <p:nvSpPr>
          <p:cNvPr id="6" name="Rectangle 5">
            <a:extLst>
              <a:ext uri="{FF2B5EF4-FFF2-40B4-BE49-F238E27FC236}">
                <a16:creationId xmlns:a16="http://schemas.microsoft.com/office/drawing/2014/main" id="{01651AC1-66AB-BD5B-7650-4AC0BABC6C01}"/>
              </a:ext>
            </a:extLst>
          </p:cNvPr>
          <p:cNvSpPr/>
          <p:nvPr/>
        </p:nvSpPr>
        <p:spPr>
          <a:xfrm>
            <a:off x="1103980" y="2341103"/>
            <a:ext cx="10037379" cy="2776223"/>
          </a:xfrm>
          <a:prstGeom prst="rect">
            <a:avLst/>
          </a:prstGeom>
          <a:noFill/>
          <a:ln w="38100">
            <a:solidFill>
              <a:schemeClr val="accent2"/>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3" name="Slide Number Placeholder 2">
            <a:extLst>
              <a:ext uri="{FF2B5EF4-FFF2-40B4-BE49-F238E27FC236}">
                <a16:creationId xmlns:a16="http://schemas.microsoft.com/office/drawing/2014/main" id="{D77389EF-9C3D-9A0A-4D20-F4481A17A3D8}"/>
              </a:ext>
            </a:extLst>
          </p:cNvPr>
          <p:cNvSpPr>
            <a:spLocks noGrp="1"/>
          </p:cNvSpPr>
          <p:nvPr>
            <p:ph type="sldNum" sz="quarter" idx="12"/>
          </p:nvPr>
        </p:nvSpPr>
        <p:spPr/>
        <p:txBody>
          <a:bodyPr/>
          <a:lstStyle/>
          <a:p>
            <a:fld id="{4385BF07-81BE-5E4C-907D-DCE44E4A1296}" type="slidenum">
              <a:rPr lang="en-US" smtClean="0"/>
              <a:t>48</a:t>
            </a:fld>
            <a:endParaRPr lang="en-US"/>
          </a:p>
        </p:txBody>
      </p:sp>
      <p:grpSp>
        <p:nvGrpSpPr>
          <p:cNvPr id="83" name="Group 82">
            <a:extLst>
              <a:ext uri="{FF2B5EF4-FFF2-40B4-BE49-F238E27FC236}">
                <a16:creationId xmlns:a16="http://schemas.microsoft.com/office/drawing/2014/main" id="{2FAE6F66-B9FA-745D-DF59-4DE845C838A8}"/>
              </a:ext>
            </a:extLst>
          </p:cNvPr>
          <p:cNvGrpSpPr/>
          <p:nvPr/>
        </p:nvGrpSpPr>
        <p:grpSpPr>
          <a:xfrm>
            <a:off x="1662403" y="1859785"/>
            <a:ext cx="8673968" cy="2266529"/>
            <a:chOff x="1928953" y="6018941"/>
            <a:chExt cx="8673968" cy="2266529"/>
          </a:xfrm>
        </p:grpSpPr>
        <p:sp>
          <p:nvSpPr>
            <p:cNvPr id="62" name="Rounded Rectangle 61">
              <a:extLst>
                <a:ext uri="{FF2B5EF4-FFF2-40B4-BE49-F238E27FC236}">
                  <a16:creationId xmlns:a16="http://schemas.microsoft.com/office/drawing/2014/main" id="{CD3C1EBA-E492-BF76-FFF8-90D7E0CC31B0}"/>
                </a:ext>
              </a:extLst>
            </p:cNvPr>
            <p:cNvSpPr/>
            <p:nvPr/>
          </p:nvSpPr>
          <p:spPr>
            <a:xfrm>
              <a:off x="2200702" y="6287912"/>
              <a:ext cx="8402219" cy="1997558"/>
            </a:xfrm>
            <a:prstGeom prst="roundRect">
              <a:avLst>
                <a:gd name="adj" fmla="val 24315"/>
              </a:avLst>
            </a:pr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latin typeface="Fira Sans" panose="020B0503050000020004" pitchFamily="34" charset="0"/>
              </a:endParaRPr>
            </a:p>
          </p:txBody>
        </p:sp>
        <p:grpSp>
          <p:nvGrpSpPr>
            <p:cNvPr id="61" name="Group 60">
              <a:extLst>
                <a:ext uri="{FF2B5EF4-FFF2-40B4-BE49-F238E27FC236}">
                  <a16:creationId xmlns:a16="http://schemas.microsoft.com/office/drawing/2014/main" id="{EDCE63E0-C537-9DBD-31AF-001D2C0F6A57}"/>
                </a:ext>
              </a:extLst>
            </p:cNvPr>
            <p:cNvGrpSpPr/>
            <p:nvPr/>
          </p:nvGrpSpPr>
          <p:grpSpPr>
            <a:xfrm>
              <a:off x="1928953" y="6716088"/>
              <a:ext cx="8334094" cy="1537792"/>
              <a:chOff x="1962012" y="4970957"/>
              <a:chExt cx="8334094" cy="1537792"/>
            </a:xfrm>
          </p:grpSpPr>
          <p:pic>
            <p:nvPicPr>
              <p:cNvPr id="64" name="Picture 63" descr="Image result for wedge 100 bf">
                <a:extLst>
                  <a:ext uri="{FF2B5EF4-FFF2-40B4-BE49-F238E27FC236}">
                    <a16:creationId xmlns:a16="http://schemas.microsoft.com/office/drawing/2014/main" id="{1D63FC58-A214-4B4B-3BC6-27FBED429C6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8729" y="5041229"/>
                <a:ext cx="2446608" cy="659655"/>
              </a:xfrm>
              <a:prstGeom prst="rect">
                <a:avLst/>
              </a:prstGeom>
              <a:noFill/>
              <a:extLst>
                <a:ext uri="{909E8E84-426E-40DD-AFC4-6F175D3DCCD1}">
                  <a14:hiddenFill xmlns:a14="http://schemas.microsoft.com/office/drawing/2010/main">
                    <a:solidFill>
                      <a:srgbClr val="FFFFFF"/>
                    </a:solidFill>
                  </a14:hiddenFill>
                </a:ext>
              </a:extLst>
            </p:spPr>
          </p:pic>
          <p:sp>
            <p:nvSpPr>
              <p:cNvPr id="66" name="Snip Single Corner of Rectangle 1274">
                <a:extLst>
                  <a:ext uri="{FF2B5EF4-FFF2-40B4-BE49-F238E27FC236}">
                    <a16:creationId xmlns:a16="http://schemas.microsoft.com/office/drawing/2014/main" id="{552C1BD7-51F9-F50F-070D-5543D883C1DD}"/>
                  </a:ext>
                </a:extLst>
              </p:cNvPr>
              <p:cNvSpPr/>
              <p:nvPr/>
            </p:nvSpPr>
            <p:spPr>
              <a:xfrm>
                <a:off x="6096000" y="5714096"/>
                <a:ext cx="4200106" cy="626043"/>
              </a:xfrm>
              <a:prstGeom prst="snip1Rect">
                <a:avLst/>
              </a:prstGeom>
              <a:solidFill>
                <a:schemeClr val="bg1">
                  <a:lumMod val="95000"/>
                </a:schemeClr>
              </a:solidFill>
              <a:ln>
                <a:solidFill>
                  <a:schemeClr val="tx1"/>
                </a:solidFill>
              </a:ln>
              <a:scene3d>
                <a:camera prst="orthographicFront"/>
                <a:lightRig rig="threePt" dir="t">
                  <a:rot lat="0" lon="0" rev="0"/>
                </a:lightRig>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i="1" dirty="0">
                    <a:solidFill>
                      <a:schemeClr val="tx1"/>
                    </a:solidFill>
                    <a:latin typeface="Roboto" panose="02000000000000000000" pitchFamily="2" charset="0"/>
                    <a:ea typeface="Roboto" panose="02000000000000000000" pitchFamily="2" charset="0"/>
                    <a:cs typeface="Roboto" panose="02000000000000000000" pitchFamily="2" charset="0"/>
                  </a:rPr>
                  <a:t>Queue </a:t>
                </a:r>
                <a:r>
                  <a:rPr lang="en-US" sz="2200" b="1" i="1" dirty="0">
                    <a:solidFill>
                      <a:schemeClr val="tx1"/>
                    </a:solidFill>
                    <a:latin typeface="Roboto" panose="02000000000000000000" pitchFamily="2" charset="0"/>
                    <a:ea typeface="Roboto" panose="02000000000000000000" pitchFamily="2" charset="0"/>
                    <a:cs typeface="Roboto" panose="02000000000000000000" pitchFamily="2" charset="0"/>
                  </a:rPr>
                  <a:t>pause/ resume </a:t>
                </a:r>
                <a:r>
                  <a:rPr lang="en-US" sz="2200" i="1" dirty="0">
                    <a:solidFill>
                      <a:schemeClr val="tx1"/>
                    </a:solidFill>
                    <a:latin typeface="Roboto" panose="02000000000000000000" pitchFamily="2" charset="0"/>
                    <a:ea typeface="Roboto" panose="02000000000000000000" pitchFamily="2" charset="0"/>
                    <a:cs typeface="Roboto" panose="02000000000000000000" pitchFamily="2" charset="0"/>
                  </a:rPr>
                  <a:t>capability</a:t>
                </a:r>
              </a:p>
            </p:txBody>
          </p:sp>
          <p:sp>
            <p:nvSpPr>
              <p:cNvPr id="69" name="TextBox 68">
                <a:extLst>
                  <a:ext uri="{FF2B5EF4-FFF2-40B4-BE49-F238E27FC236}">
                    <a16:creationId xmlns:a16="http://schemas.microsoft.com/office/drawing/2014/main" id="{4A5F2C1D-7449-FE90-ACB2-F865C9BEB751}"/>
                  </a:ext>
                </a:extLst>
              </p:cNvPr>
              <p:cNvSpPr txBox="1"/>
              <p:nvPr/>
            </p:nvSpPr>
            <p:spPr>
              <a:xfrm>
                <a:off x="1962012" y="5677752"/>
                <a:ext cx="4277183" cy="830997"/>
              </a:xfrm>
              <a:prstGeom prst="rect">
                <a:avLst/>
              </a:prstGeom>
              <a:noFill/>
              <a:ln>
                <a:noFill/>
              </a:ln>
            </p:spPr>
            <p:txBody>
              <a:bodyPr wrap="square" rtlCol="0">
                <a:spAutoFit/>
              </a:bodyPr>
              <a:lstStyle/>
              <a:p>
                <a:pPr algn="ctr"/>
                <a:r>
                  <a:rPr lang="en-SG" sz="2400" b="1" i="1" dirty="0">
                    <a:latin typeface="Roboto" panose="02000000000000000000" pitchFamily="2" charset="0"/>
                    <a:ea typeface="Roboto" panose="02000000000000000000" pitchFamily="2" charset="0"/>
                    <a:cs typeface="Roboto" panose="02000000000000000000" pitchFamily="2" charset="0"/>
                  </a:rPr>
                  <a:t>Intel Tofino2 </a:t>
                </a:r>
                <a:br>
                  <a:rPr lang="en-SG" sz="2400" b="1" i="1" dirty="0">
                    <a:latin typeface="Roboto" panose="02000000000000000000" pitchFamily="2" charset="0"/>
                    <a:ea typeface="Roboto" panose="02000000000000000000" pitchFamily="2" charset="0"/>
                    <a:cs typeface="Roboto" panose="02000000000000000000" pitchFamily="2" charset="0"/>
                  </a:rPr>
                </a:br>
                <a:r>
                  <a:rPr lang="en-SG" sz="2400" b="1" i="1" dirty="0">
                    <a:latin typeface="Roboto" panose="02000000000000000000" pitchFamily="2" charset="0"/>
                    <a:ea typeface="Roboto" panose="02000000000000000000" pitchFamily="2" charset="0"/>
                    <a:cs typeface="Roboto" panose="02000000000000000000" pitchFamily="2" charset="0"/>
                  </a:rPr>
                  <a:t>Programmable Switch</a:t>
                </a:r>
              </a:p>
            </p:txBody>
          </p:sp>
          <p:sp>
            <p:nvSpPr>
              <p:cNvPr id="81" name="Snip Single Corner of Rectangle 1274">
                <a:extLst>
                  <a:ext uri="{FF2B5EF4-FFF2-40B4-BE49-F238E27FC236}">
                    <a16:creationId xmlns:a16="http://schemas.microsoft.com/office/drawing/2014/main" id="{F3B69B2C-EC94-B4BF-9115-8583CC5582DC}"/>
                  </a:ext>
                </a:extLst>
              </p:cNvPr>
              <p:cNvSpPr/>
              <p:nvPr/>
            </p:nvSpPr>
            <p:spPr>
              <a:xfrm>
                <a:off x="6096000" y="4970957"/>
                <a:ext cx="4200106" cy="626043"/>
              </a:xfrm>
              <a:prstGeom prst="snip1Rect">
                <a:avLst/>
              </a:prstGeom>
              <a:solidFill>
                <a:schemeClr val="bg1">
                  <a:lumMod val="95000"/>
                </a:schemeClr>
              </a:solidFill>
              <a:ln>
                <a:solidFill>
                  <a:schemeClr val="tx1"/>
                </a:solidFill>
              </a:ln>
              <a:scene3d>
                <a:camera prst="orthographicFront"/>
                <a:lightRig rig="threePt" dir="t">
                  <a:rot lat="0" lon="0" rev="0"/>
                </a:lightRig>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i="1" dirty="0">
                    <a:solidFill>
                      <a:schemeClr val="tx1"/>
                    </a:solidFill>
                    <a:latin typeface="Roboto" panose="02000000000000000000" pitchFamily="2" charset="0"/>
                    <a:ea typeface="Roboto" panose="02000000000000000000" pitchFamily="2" charset="0"/>
                    <a:cs typeface="Roboto" panose="02000000000000000000" pitchFamily="2" charset="0"/>
                  </a:rPr>
                  <a:t>~128 </a:t>
                </a:r>
                <a:r>
                  <a:rPr lang="en-US" sz="2200" b="1" i="1" dirty="0">
                    <a:solidFill>
                      <a:schemeClr val="tx1"/>
                    </a:solidFill>
                    <a:latin typeface="Roboto" panose="02000000000000000000" pitchFamily="2" charset="0"/>
                    <a:ea typeface="Roboto" panose="02000000000000000000" pitchFamily="2" charset="0"/>
                    <a:cs typeface="Roboto" panose="02000000000000000000" pitchFamily="2" charset="0"/>
                  </a:rPr>
                  <a:t>FIFO</a:t>
                </a:r>
                <a:r>
                  <a:rPr lang="en-US" sz="2200" i="1" dirty="0">
                    <a:solidFill>
                      <a:schemeClr val="tx1"/>
                    </a:solidFill>
                    <a:latin typeface="Roboto" panose="02000000000000000000" pitchFamily="2" charset="0"/>
                    <a:ea typeface="Roboto" panose="02000000000000000000" pitchFamily="2" charset="0"/>
                    <a:cs typeface="Roboto" panose="02000000000000000000" pitchFamily="2" charset="0"/>
                  </a:rPr>
                  <a:t> queues per </a:t>
                </a:r>
                <a:r>
                  <a:rPr lang="en-US" sz="2200" i="1" dirty="0" err="1">
                    <a:solidFill>
                      <a:schemeClr val="tx1"/>
                    </a:solidFill>
                    <a:latin typeface="Roboto" panose="02000000000000000000" pitchFamily="2" charset="0"/>
                    <a:ea typeface="Roboto" panose="02000000000000000000" pitchFamily="2" charset="0"/>
                    <a:cs typeface="Roboto" panose="02000000000000000000" pitchFamily="2" charset="0"/>
                  </a:rPr>
                  <a:t>Eg.</a:t>
                </a:r>
                <a:r>
                  <a:rPr lang="en-US" sz="2200" i="1" dirty="0">
                    <a:solidFill>
                      <a:schemeClr val="tx1"/>
                    </a:solidFill>
                    <a:latin typeface="Roboto" panose="02000000000000000000" pitchFamily="2" charset="0"/>
                    <a:ea typeface="Roboto" panose="02000000000000000000" pitchFamily="2" charset="0"/>
                    <a:cs typeface="Roboto" panose="02000000000000000000" pitchFamily="2" charset="0"/>
                  </a:rPr>
                  <a:t> port</a:t>
                </a:r>
              </a:p>
            </p:txBody>
          </p:sp>
        </p:grpSp>
        <p:sp>
          <p:nvSpPr>
            <p:cNvPr id="82" name="Rounded Rectangle 81">
              <a:extLst>
                <a:ext uri="{FF2B5EF4-FFF2-40B4-BE49-F238E27FC236}">
                  <a16:creationId xmlns:a16="http://schemas.microsoft.com/office/drawing/2014/main" id="{792064FF-9E22-337E-76A8-7FC7EE9B831A}"/>
                </a:ext>
              </a:extLst>
            </p:cNvPr>
            <p:cNvSpPr/>
            <p:nvPr/>
          </p:nvSpPr>
          <p:spPr>
            <a:xfrm>
              <a:off x="3126218" y="6018941"/>
              <a:ext cx="6359182" cy="533390"/>
            </a:xfrm>
            <a:prstGeom prst="roundRect">
              <a:avLst>
                <a:gd name="adj" fmla="val 39948"/>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bg1"/>
                  </a:solidFill>
                  <a:latin typeface="Fira Sans" panose="020B0503050000020004" pitchFamily="34" charset="0"/>
                </a:rPr>
                <a:t>Opportunity</a:t>
              </a:r>
            </a:p>
          </p:txBody>
        </p:sp>
      </p:grpSp>
    </p:spTree>
    <p:custDataLst>
      <p:tags r:id="rId1"/>
    </p:custDataLst>
    <p:extLst>
      <p:ext uri="{BB962C8B-B14F-4D97-AF65-F5344CB8AC3E}">
        <p14:creationId xmlns:p14="http://schemas.microsoft.com/office/powerpoint/2010/main" val="7451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3"/>
                                        </p:tgtEl>
                                        <p:attrNameLst>
                                          <p:attrName>style.visibility</p:attrName>
                                        </p:attrNameLst>
                                      </p:cBhvr>
                                      <p:to>
                                        <p:strVal val="visible"/>
                                      </p:to>
                                    </p:set>
                                    <p:animEffect transition="in" filter="fade">
                                      <p:cBhvr>
                                        <p:cTn id="1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Challenges in Packet Reordering on Switches</a:t>
            </a:r>
          </a:p>
        </p:txBody>
      </p:sp>
      <p:sp>
        <p:nvSpPr>
          <p:cNvPr id="3" name="Slide Number Placeholder 2">
            <a:extLst>
              <a:ext uri="{FF2B5EF4-FFF2-40B4-BE49-F238E27FC236}">
                <a16:creationId xmlns:a16="http://schemas.microsoft.com/office/drawing/2014/main" id="{D77389EF-9C3D-9A0A-4D20-F4481A17A3D8}"/>
              </a:ext>
            </a:extLst>
          </p:cNvPr>
          <p:cNvSpPr>
            <a:spLocks noGrp="1"/>
          </p:cNvSpPr>
          <p:nvPr>
            <p:ph type="sldNum" sz="quarter" idx="12"/>
          </p:nvPr>
        </p:nvSpPr>
        <p:spPr/>
        <p:txBody>
          <a:bodyPr/>
          <a:lstStyle/>
          <a:p>
            <a:fld id="{4385BF07-81BE-5E4C-907D-DCE44E4A1296}" type="slidenum">
              <a:rPr lang="en-US" smtClean="0"/>
              <a:t>49</a:t>
            </a:fld>
            <a:endParaRPr lang="en-US"/>
          </a:p>
        </p:txBody>
      </p:sp>
      <p:sp>
        <p:nvSpPr>
          <p:cNvPr id="24" name="Content Placeholder 2">
            <a:extLst>
              <a:ext uri="{FF2B5EF4-FFF2-40B4-BE49-F238E27FC236}">
                <a16:creationId xmlns:a16="http://schemas.microsoft.com/office/drawing/2014/main" id="{E83FC479-64E8-BEAB-8259-579734037597}"/>
              </a:ext>
            </a:extLst>
          </p:cNvPr>
          <p:cNvSpPr txBox="1">
            <a:spLocks/>
          </p:cNvSpPr>
          <p:nvPr/>
        </p:nvSpPr>
        <p:spPr>
          <a:xfrm>
            <a:off x="472439" y="1362869"/>
            <a:ext cx="11533513" cy="5259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rgbClr val="FF0000"/>
                </a:solidFill>
                <a:latin typeface="Roboto" panose="02000000000000000000" pitchFamily="2" charset="0"/>
                <a:ea typeface="Roboto" panose="02000000000000000000" pitchFamily="2" charset="0"/>
                <a:cs typeface="Roboto" panose="02000000000000000000" pitchFamily="2" charset="0"/>
              </a:rPr>
              <a:t>Hard</a:t>
            </a:r>
            <a:r>
              <a:rPr lang="en-US" sz="2800" b="1" dirty="0">
                <a:latin typeface="Roboto" panose="02000000000000000000" pitchFamily="2" charset="0"/>
                <a:ea typeface="Roboto" panose="02000000000000000000" pitchFamily="2" charset="0"/>
                <a:cs typeface="Roboto" panose="02000000000000000000" pitchFamily="2" charset="0"/>
              </a:rPr>
              <a:t> to restore “</a:t>
            </a:r>
            <a:r>
              <a:rPr lang="en-US" sz="2800" b="1" dirty="0">
                <a:solidFill>
                  <a:srgbClr val="FF0000"/>
                </a:solidFill>
                <a:latin typeface="Roboto" panose="02000000000000000000" pitchFamily="2" charset="0"/>
                <a:ea typeface="Roboto" panose="02000000000000000000" pitchFamily="2" charset="0"/>
                <a:cs typeface="Roboto" panose="02000000000000000000" pitchFamily="2" charset="0"/>
              </a:rPr>
              <a:t>arbitrary</a:t>
            </a:r>
            <a:r>
              <a:rPr lang="en-US" sz="2800" b="1" dirty="0">
                <a:latin typeface="Roboto" panose="02000000000000000000" pitchFamily="2" charset="0"/>
                <a:ea typeface="Roboto" panose="02000000000000000000" pitchFamily="2" charset="0"/>
                <a:cs typeface="Roboto" panose="02000000000000000000" pitchFamily="2" charset="0"/>
              </a:rPr>
              <a:t>” packet orders on switche</a:t>
            </a:r>
            <a:r>
              <a:rPr lang="en-US" b="1" dirty="0">
                <a:latin typeface="Roboto" panose="02000000000000000000" pitchFamily="2" charset="0"/>
                <a:ea typeface="Roboto" panose="02000000000000000000" pitchFamily="2" charset="0"/>
                <a:cs typeface="Roboto" panose="02000000000000000000" pitchFamily="2" charset="0"/>
              </a:rPr>
              <a:t>s:</a:t>
            </a:r>
            <a:endParaRPr lang="en-US" sz="2800" b="1" dirty="0">
              <a:latin typeface="Roboto" panose="02000000000000000000" pitchFamily="2" charset="0"/>
              <a:ea typeface="Roboto" panose="02000000000000000000" pitchFamily="2" charset="0"/>
              <a:cs typeface="Roboto" panose="02000000000000000000" pitchFamily="2" charset="0"/>
            </a:endParaRPr>
          </a:p>
        </p:txBody>
      </p:sp>
      <p:sp>
        <p:nvSpPr>
          <p:cNvPr id="64" name="Rectangle 63">
            <a:extLst>
              <a:ext uri="{FF2B5EF4-FFF2-40B4-BE49-F238E27FC236}">
                <a16:creationId xmlns:a16="http://schemas.microsoft.com/office/drawing/2014/main" id="{9FF6B68B-824E-4ABD-02AA-34106995B4BE}"/>
              </a:ext>
            </a:extLst>
          </p:cNvPr>
          <p:cNvSpPr/>
          <p:nvPr/>
        </p:nvSpPr>
        <p:spPr>
          <a:xfrm>
            <a:off x="5812617" y="3867695"/>
            <a:ext cx="357447" cy="3574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400" dirty="0">
                <a:latin typeface="Roboto" panose="02000000000000000000" pitchFamily="2" charset="0"/>
                <a:ea typeface="Roboto" panose="02000000000000000000" pitchFamily="2" charset="0"/>
                <a:cs typeface="Roboto" panose="02000000000000000000" pitchFamily="2" charset="0"/>
              </a:rPr>
              <a:t>4</a:t>
            </a:r>
          </a:p>
        </p:txBody>
      </p:sp>
      <p:sp>
        <p:nvSpPr>
          <p:cNvPr id="65" name="Rectangle 64">
            <a:extLst>
              <a:ext uri="{FF2B5EF4-FFF2-40B4-BE49-F238E27FC236}">
                <a16:creationId xmlns:a16="http://schemas.microsoft.com/office/drawing/2014/main" id="{03D58167-A2B1-89AE-CFD6-FB74FA7254D4}"/>
              </a:ext>
            </a:extLst>
          </p:cNvPr>
          <p:cNvSpPr/>
          <p:nvPr/>
        </p:nvSpPr>
        <p:spPr>
          <a:xfrm>
            <a:off x="5341432" y="3867694"/>
            <a:ext cx="357447" cy="35744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KR" sz="2400" dirty="0">
                <a:latin typeface="Roboto" panose="02000000000000000000" pitchFamily="2" charset="0"/>
                <a:ea typeface="Roboto" panose="02000000000000000000" pitchFamily="2" charset="0"/>
                <a:cs typeface="Roboto" panose="02000000000000000000" pitchFamily="2" charset="0"/>
              </a:rPr>
              <a:t>3</a:t>
            </a:r>
          </a:p>
        </p:txBody>
      </p:sp>
      <p:sp>
        <p:nvSpPr>
          <p:cNvPr id="66" name="Rectangle 65">
            <a:extLst>
              <a:ext uri="{FF2B5EF4-FFF2-40B4-BE49-F238E27FC236}">
                <a16:creationId xmlns:a16="http://schemas.microsoft.com/office/drawing/2014/main" id="{03B5BD32-5014-3F44-37CF-013FFE12B6F7}"/>
              </a:ext>
            </a:extLst>
          </p:cNvPr>
          <p:cNvSpPr/>
          <p:nvPr/>
        </p:nvSpPr>
        <p:spPr>
          <a:xfrm>
            <a:off x="4870247" y="3867694"/>
            <a:ext cx="357447" cy="357447"/>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KR" sz="2400" dirty="0">
                <a:latin typeface="Roboto" panose="02000000000000000000" pitchFamily="2" charset="0"/>
                <a:ea typeface="Roboto" panose="02000000000000000000" pitchFamily="2" charset="0"/>
                <a:cs typeface="Roboto" panose="02000000000000000000" pitchFamily="2" charset="0"/>
              </a:rPr>
              <a:t>2</a:t>
            </a:r>
          </a:p>
        </p:txBody>
      </p:sp>
      <p:sp>
        <p:nvSpPr>
          <p:cNvPr id="67" name="Rectangle 66">
            <a:extLst>
              <a:ext uri="{FF2B5EF4-FFF2-40B4-BE49-F238E27FC236}">
                <a16:creationId xmlns:a16="http://schemas.microsoft.com/office/drawing/2014/main" id="{47A33BAD-B7CD-114B-9161-FFB19882AB0B}"/>
              </a:ext>
            </a:extLst>
          </p:cNvPr>
          <p:cNvSpPr/>
          <p:nvPr/>
        </p:nvSpPr>
        <p:spPr>
          <a:xfrm>
            <a:off x="4425459" y="3867694"/>
            <a:ext cx="357447" cy="357447"/>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KR" sz="2400" dirty="0">
                <a:latin typeface="Roboto" panose="02000000000000000000" pitchFamily="2" charset="0"/>
                <a:ea typeface="Roboto" panose="02000000000000000000" pitchFamily="2" charset="0"/>
                <a:cs typeface="Roboto" panose="02000000000000000000" pitchFamily="2" charset="0"/>
              </a:rPr>
              <a:t>1</a:t>
            </a:r>
          </a:p>
        </p:txBody>
      </p:sp>
      <p:cxnSp>
        <p:nvCxnSpPr>
          <p:cNvPr id="68" name="Straight Arrow Connector 67">
            <a:extLst>
              <a:ext uri="{FF2B5EF4-FFF2-40B4-BE49-F238E27FC236}">
                <a16:creationId xmlns:a16="http://schemas.microsoft.com/office/drawing/2014/main" id="{00D36B08-F464-BB9B-4897-1BC0EFD4070D}"/>
              </a:ext>
            </a:extLst>
          </p:cNvPr>
          <p:cNvCxnSpPr/>
          <p:nvPr/>
        </p:nvCxnSpPr>
        <p:spPr>
          <a:xfrm>
            <a:off x="4259185" y="4423254"/>
            <a:ext cx="1299817" cy="0"/>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grpSp>
        <p:nvGrpSpPr>
          <p:cNvPr id="69" name="Group 68">
            <a:extLst>
              <a:ext uri="{FF2B5EF4-FFF2-40B4-BE49-F238E27FC236}">
                <a16:creationId xmlns:a16="http://schemas.microsoft.com/office/drawing/2014/main" id="{14BCF8E1-1FEB-24EB-3726-266A74C61E48}"/>
              </a:ext>
            </a:extLst>
          </p:cNvPr>
          <p:cNvGrpSpPr/>
          <p:nvPr/>
        </p:nvGrpSpPr>
        <p:grpSpPr>
          <a:xfrm>
            <a:off x="6986645" y="3969323"/>
            <a:ext cx="1374060" cy="466606"/>
            <a:chOff x="9152238" y="2843659"/>
            <a:chExt cx="986012" cy="277750"/>
          </a:xfrm>
        </p:grpSpPr>
        <p:cxnSp>
          <p:nvCxnSpPr>
            <p:cNvPr id="70" name="Straight Connector 69">
              <a:extLst>
                <a:ext uri="{FF2B5EF4-FFF2-40B4-BE49-F238E27FC236}">
                  <a16:creationId xmlns:a16="http://schemas.microsoft.com/office/drawing/2014/main" id="{4FEEA63D-E6D8-5ECC-E4C8-0740FE2BFBC9}"/>
                </a:ext>
              </a:extLst>
            </p:cNvPr>
            <p:cNvCxnSpPr/>
            <p:nvPr/>
          </p:nvCxnSpPr>
          <p:spPr>
            <a:xfrm>
              <a:off x="9152238" y="2843659"/>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2AB9079-E949-8DD3-CC04-81961D4052DF}"/>
                </a:ext>
              </a:extLst>
            </p:cNvPr>
            <p:cNvCxnSpPr/>
            <p:nvPr/>
          </p:nvCxnSpPr>
          <p:spPr>
            <a:xfrm>
              <a:off x="9152238" y="3113864"/>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2C42428-BC82-9B5B-C6CA-3697D9F7B117}"/>
                </a:ext>
              </a:extLst>
            </p:cNvPr>
            <p:cNvCxnSpPr>
              <a:cxnSpLocks/>
            </p:cNvCxnSpPr>
            <p:nvPr/>
          </p:nvCxnSpPr>
          <p:spPr>
            <a:xfrm>
              <a:off x="10138250" y="2843659"/>
              <a:ext cx="0" cy="2777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TextBox 72">
            <a:extLst>
              <a:ext uri="{FF2B5EF4-FFF2-40B4-BE49-F238E27FC236}">
                <a16:creationId xmlns:a16="http://schemas.microsoft.com/office/drawing/2014/main" id="{9550833F-A77A-0020-1F43-4DF7CD9F0E80}"/>
              </a:ext>
            </a:extLst>
          </p:cNvPr>
          <p:cNvSpPr txBox="1"/>
          <p:nvPr/>
        </p:nvSpPr>
        <p:spPr>
          <a:xfrm>
            <a:off x="3927577" y="4522199"/>
            <a:ext cx="1816523" cy="430887"/>
          </a:xfrm>
          <a:prstGeom prst="rect">
            <a:avLst/>
          </a:prstGeom>
          <a:noFill/>
        </p:spPr>
        <p:txBody>
          <a:bodyPr wrap="none" rtlCol="0">
            <a:spAutoFit/>
          </a:bodyPr>
          <a:lstStyle/>
          <a:p>
            <a:r>
              <a:rPr lang="en-KR" sz="2200" dirty="0">
                <a:latin typeface="Roboto" panose="02000000000000000000" pitchFamily="2" charset="0"/>
                <a:ea typeface="Roboto" panose="02000000000000000000" pitchFamily="2" charset="0"/>
                <a:cs typeface="Roboto" panose="02000000000000000000" pitchFamily="2" charset="0"/>
              </a:rPr>
              <a:t>Next SEQ = 1</a:t>
            </a:r>
          </a:p>
        </p:txBody>
      </p:sp>
      <p:grpSp>
        <p:nvGrpSpPr>
          <p:cNvPr id="74" name="Group 73">
            <a:extLst>
              <a:ext uri="{FF2B5EF4-FFF2-40B4-BE49-F238E27FC236}">
                <a16:creationId xmlns:a16="http://schemas.microsoft.com/office/drawing/2014/main" id="{605689A8-8039-29EE-B13E-00482116774F}"/>
              </a:ext>
            </a:extLst>
          </p:cNvPr>
          <p:cNvGrpSpPr/>
          <p:nvPr/>
        </p:nvGrpSpPr>
        <p:grpSpPr>
          <a:xfrm>
            <a:off x="6986645" y="4560073"/>
            <a:ext cx="1374060" cy="466606"/>
            <a:chOff x="9152238" y="2843659"/>
            <a:chExt cx="986012" cy="277750"/>
          </a:xfrm>
        </p:grpSpPr>
        <p:cxnSp>
          <p:nvCxnSpPr>
            <p:cNvPr id="75" name="Straight Connector 74">
              <a:extLst>
                <a:ext uri="{FF2B5EF4-FFF2-40B4-BE49-F238E27FC236}">
                  <a16:creationId xmlns:a16="http://schemas.microsoft.com/office/drawing/2014/main" id="{10C5C587-E02E-0E44-D992-77FAE348A772}"/>
                </a:ext>
              </a:extLst>
            </p:cNvPr>
            <p:cNvCxnSpPr/>
            <p:nvPr/>
          </p:nvCxnSpPr>
          <p:spPr>
            <a:xfrm>
              <a:off x="9152238" y="2843659"/>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CE5C0C3-5FA8-2B3A-E900-A8C4176F4744}"/>
                </a:ext>
              </a:extLst>
            </p:cNvPr>
            <p:cNvCxnSpPr/>
            <p:nvPr/>
          </p:nvCxnSpPr>
          <p:spPr>
            <a:xfrm>
              <a:off x="9152238" y="3113864"/>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69D0BC0-357D-52DB-5E49-D3203D96F885}"/>
                </a:ext>
              </a:extLst>
            </p:cNvPr>
            <p:cNvCxnSpPr>
              <a:cxnSpLocks/>
            </p:cNvCxnSpPr>
            <p:nvPr/>
          </p:nvCxnSpPr>
          <p:spPr>
            <a:xfrm>
              <a:off x="10138250" y="2843659"/>
              <a:ext cx="0" cy="2777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0F0B8938-9EC3-23C5-5728-06DE942E3BC3}"/>
              </a:ext>
            </a:extLst>
          </p:cNvPr>
          <p:cNvGrpSpPr/>
          <p:nvPr/>
        </p:nvGrpSpPr>
        <p:grpSpPr>
          <a:xfrm>
            <a:off x="6986645" y="5150823"/>
            <a:ext cx="1374060" cy="466606"/>
            <a:chOff x="9152238" y="2843659"/>
            <a:chExt cx="986012" cy="277750"/>
          </a:xfrm>
        </p:grpSpPr>
        <p:cxnSp>
          <p:nvCxnSpPr>
            <p:cNvPr id="79" name="Straight Connector 78">
              <a:extLst>
                <a:ext uri="{FF2B5EF4-FFF2-40B4-BE49-F238E27FC236}">
                  <a16:creationId xmlns:a16="http://schemas.microsoft.com/office/drawing/2014/main" id="{3DEBEF0C-8B11-F619-4AA7-4A690352311C}"/>
                </a:ext>
              </a:extLst>
            </p:cNvPr>
            <p:cNvCxnSpPr/>
            <p:nvPr/>
          </p:nvCxnSpPr>
          <p:spPr>
            <a:xfrm>
              <a:off x="9152238" y="2843659"/>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8ACAD04C-059C-12D7-DBC9-DD1825C9F7C7}"/>
                </a:ext>
              </a:extLst>
            </p:cNvPr>
            <p:cNvCxnSpPr/>
            <p:nvPr/>
          </p:nvCxnSpPr>
          <p:spPr>
            <a:xfrm>
              <a:off x="9152238" y="3113864"/>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7F244578-2FCB-50F7-D541-3A69C0DFBFB2}"/>
                </a:ext>
              </a:extLst>
            </p:cNvPr>
            <p:cNvCxnSpPr>
              <a:cxnSpLocks/>
            </p:cNvCxnSpPr>
            <p:nvPr/>
          </p:nvCxnSpPr>
          <p:spPr>
            <a:xfrm>
              <a:off x="10138250" y="2843659"/>
              <a:ext cx="0" cy="2777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2" name="Rounded Rectangle 81">
            <a:extLst>
              <a:ext uri="{FF2B5EF4-FFF2-40B4-BE49-F238E27FC236}">
                <a16:creationId xmlns:a16="http://schemas.microsoft.com/office/drawing/2014/main" id="{92443624-DF42-71C7-76ED-683527C01EC8}"/>
              </a:ext>
            </a:extLst>
          </p:cNvPr>
          <p:cNvSpPr/>
          <p:nvPr/>
        </p:nvSpPr>
        <p:spPr>
          <a:xfrm>
            <a:off x="2018805" y="3373516"/>
            <a:ext cx="8300851" cy="2747510"/>
          </a:xfrm>
          <a:prstGeom prst="roundRect">
            <a:avLst>
              <a:gd name="adj" fmla="val 12616"/>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dirty="0"/>
          </a:p>
        </p:txBody>
      </p:sp>
      <p:sp>
        <p:nvSpPr>
          <p:cNvPr id="85" name="Rounded Rectangle 84">
            <a:extLst>
              <a:ext uri="{FF2B5EF4-FFF2-40B4-BE49-F238E27FC236}">
                <a16:creationId xmlns:a16="http://schemas.microsoft.com/office/drawing/2014/main" id="{7B229D5C-132C-5C37-501C-682C50DAB4BB}"/>
              </a:ext>
            </a:extLst>
          </p:cNvPr>
          <p:cNvSpPr/>
          <p:nvPr/>
        </p:nvSpPr>
        <p:spPr>
          <a:xfrm>
            <a:off x="2422580" y="3057807"/>
            <a:ext cx="7540815" cy="618484"/>
          </a:xfrm>
          <a:prstGeom prst="roundRect">
            <a:avLst>
              <a:gd name="adj" fmla="val 41868"/>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bg1"/>
                </a:solidFill>
                <a:latin typeface="Roboto" panose="02000000000000000000" pitchFamily="2" charset="0"/>
                <a:ea typeface="Roboto" panose="02000000000000000000" pitchFamily="2" charset="0"/>
                <a:cs typeface="Roboto" panose="02000000000000000000" pitchFamily="2" charset="0"/>
              </a:rPr>
              <a:t>Costly to store pkts to FIFO queues and flush them</a:t>
            </a:r>
            <a:endParaRPr lang="en-KR" sz="24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grpSp>
        <p:nvGrpSpPr>
          <p:cNvPr id="103" name="Group 102">
            <a:extLst>
              <a:ext uri="{FF2B5EF4-FFF2-40B4-BE49-F238E27FC236}">
                <a16:creationId xmlns:a16="http://schemas.microsoft.com/office/drawing/2014/main" id="{2E38E285-9E46-A8C7-55B5-5D0C9960E78E}"/>
              </a:ext>
            </a:extLst>
          </p:cNvPr>
          <p:cNvGrpSpPr/>
          <p:nvPr/>
        </p:nvGrpSpPr>
        <p:grpSpPr>
          <a:xfrm>
            <a:off x="6170064" y="4064377"/>
            <a:ext cx="2677378" cy="1322439"/>
            <a:chOff x="3206764" y="4422187"/>
            <a:chExt cx="2677378" cy="1322439"/>
          </a:xfrm>
        </p:grpSpPr>
        <p:cxnSp>
          <p:nvCxnSpPr>
            <p:cNvPr id="104" name="Straight Arrow Connector 103">
              <a:extLst>
                <a:ext uri="{FF2B5EF4-FFF2-40B4-BE49-F238E27FC236}">
                  <a16:creationId xmlns:a16="http://schemas.microsoft.com/office/drawing/2014/main" id="{02CA0B61-E767-34FB-53C5-0A14E7270A04}"/>
                </a:ext>
              </a:extLst>
            </p:cNvPr>
            <p:cNvCxnSpPr>
              <a:cxnSpLocks/>
            </p:cNvCxnSpPr>
            <p:nvPr/>
          </p:nvCxnSpPr>
          <p:spPr>
            <a:xfrm>
              <a:off x="3206764" y="4422187"/>
              <a:ext cx="558526" cy="0"/>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05" name="Straight Arrow Connector 104">
              <a:extLst>
                <a:ext uri="{FF2B5EF4-FFF2-40B4-BE49-F238E27FC236}">
                  <a16:creationId xmlns:a16="http://schemas.microsoft.com/office/drawing/2014/main" id="{C95731EC-61A3-1B3F-9163-30F6C158C7BB}"/>
                </a:ext>
              </a:extLst>
            </p:cNvPr>
            <p:cNvCxnSpPr>
              <a:cxnSpLocks/>
            </p:cNvCxnSpPr>
            <p:nvPr/>
          </p:nvCxnSpPr>
          <p:spPr>
            <a:xfrm>
              <a:off x="5325616" y="5744626"/>
              <a:ext cx="558526" cy="0"/>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06" name="Straight Arrow Connector 105">
              <a:extLst>
                <a:ext uri="{FF2B5EF4-FFF2-40B4-BE49-F238E27FC236}">
                  <a16:creationId xmlns:a16="http://schemas.microsoft.com/office/drawing/2014/main" id="{CC4EAECA-7C25-9090-6119-521362332DB7}"/>
                </a:ext>
              </a:extLst>
            </p:cNvPr>
            <p:cNvCxnSpPr>
              <a:cxnSpLocks/>
            </p:cNvCxnSpPr>
            <p:nvPr/>
          </p:nvCxnSpPr>
          <p:spPr>
            <a:xfrm>
              <a:off x="5325616" y="5135598"/>
              <a:ext cx="558526" cy="0"/>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07" name="Straight Arrow Connector 106">
              <a:extLst>
                <a:ext uri="{FF2B5EF4-FFF2-40B4-BE49-F238E27FC236}">
                  <a16:creationId xmlns:a16="http://schemas.microsoft.com/office/drawing/2014/main" id="{598B86A3-76C0-A44B-F85E-32C6DB8F9048}"/>
                </a:ext>
              </a:extLst>
            </p:cNvPr>
            <p:cNvCxnSpPr>
              <a:cxnSpLocks/>
            </p:cNvCxnSpPr>
            <p:nvPr/>
          </p:nvCxnSpPr>
          <p:spPr>
            <a:xfrm>
              <a:off x="5325616" y="4582951"/>
              <a:ext cx="558526" cy="0"/>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08" name="Curved Connector 107">
              <a:extLst>
                <a:ext uri="{FF2B5EF4-FFF2-40B4-BE49-F238E27FC236}">
                  <a16:creationId xmlns:a16="http://schemas.microsoft.com/office/drawing/2014/main" id="{FA1F1B94-BF1C-015D-59BE-F18FB134E3AF}"/>
                </a:ext>
              </a:extLst>
            </p:cNvPr>
            <p:cNvCxnSpPr/>
            <p:nvPr/>
          </p:nvCxnSpPr>
          <p:spPr>
            <a:xfrm>
              <a:off x="3480619" y="4582951"/>
              <a:ext cx="1317523" cy="1161675"/>
            </a:xfrm>
            <a:prstGeom prst="curvedConnector3">
              <a:avLst>
                <a:gd name="adj1" fmla="val 26119"/>
              </a:avLst>
            </a:prstGeom>
            <a:ln w="28575">
              <a:solidFill>
                <a:schemeClr val="tx1">
                  <a:lumMod val="50000"/>
                  <a:lumOff val="50000"/>
                </a:schemeClr>
              </a:solidFill>
              <a:prstDash val="dash"/>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109" name="Freeform 108">
              <a:extLst>
                <a:ext uri="{FF2B5EF4-FFF2-40B4-BE49-F238E27FC236}">
                  <a16:creationId xmlns:a16="http://schemas.microsoft.com/office/drawing/2014/main" id="{90D851EA-C920-6B4C-1EE8-FC8B55248489}"/>
                </a:ext>
              </a:extLst>
            </p:cNvPr>
            <p:cNvSpPr/>
            <p:nvPr/>
          </p:nvSpPr>
          <p:spPr>
            <a:xfrm>
              <a:off x="4345849" y="5152103"/>
              <a:ext cx="422796" cy="491613"/>
            </a:xfrm>
            <a:custGeom>
              <a:avLst/>
              <a:gdLst>
                <a:gd name="connsiteX0" fmla="*/ 412964 w 422796"/>
                <a:gd name="connsiteY0" fmla="*/ 491613 h 491613"/>
                <a:gd name="connsiteX1" fmla="*/ 9 w 422796"/>
                <a:gd name="connsiteY1" fmla="*/ 255639 h 491613"/>
                <a:gd name="connsiteX2" fmla="*/ 422796 w 422796"/>
                <a:gd name="connsiteY2" fmla="*/ 0 h 491613"/>
              </a:gdLst>
              <a:ahLst/>
              <a:cxnLst>
                <a:cxn ang="0">
                  <a:pos x="connsiteX0" y="connsiteY0"/>
                </a:cxn>
                <a:cxn ang="0">
                  <a:pos x="connsiteX1" y="connsiteY1"/>
                </a:cxn>
                <a:cxn ang="0">
                  <a:pos x="connsiteX2" y="connsiteY2"/>
                </a:cxn>
              </a:cxnLst>
              <a:rect l="l" t="t" r="r" b="b"/>
              <a:pathLst>
                <a:path w="422796" h="491613">
                  <a:moveTo>
                    <a:pt x="412964" y="491613"/>
                  </a:moveTo>
                  <a:cubicBezTo>
                    <a:pt x="205667" y="414593"/>
                    <a:pt x="-1630" y="337574"/>
                    <a:pt x="9" y="255639"/>
                  </a:cubicBezTo>
                  <a:cubicBezTo>
                    <a:pt x="1648" y="173704"/>
                    <a:pt x="212222" y="86852"/>
                    <a:pt x="422796" y="0"/>
                  </a:cubicBezTo>
                </a:path>
              </a:pathLst>
            </a:custGeom>
            <a:noFill/>
            <a:ln w="28575">
              <a:solidFill>
                <a:schemeClr val="tx1">
                  <a:lumMod val="50000"/>
                  <a:lumOff val="50000"/>
                </a:schemeClr>
              </a:solidFill>
              <a:prstDash val="dash"/>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110" name="Freeform 109">
              <a:extLst>
                <a:ext uri="{FF2B5EF4-FFF2-40B4-BE49-F238E27FC236}">
                  <a16:creationId xmlns:a16="http://schemas.microsoft.com/office/drawing/2014/main" id="{DF9A6D79-BF0F-B081-3CAE-EF8B47B6301A}"/>
                </a:ext>
              </a:extLst>
            </p:cNvPr>
            <p:cNvSpPr/>
            <p:nvPr/>
          </p:nvSpPr>
          <p:spPr>
            <a:xfrm>
              <a:off x="4302361" y="4579363"/>
              <a:ext cx="422796" cy="491613"/>
            </a:xfrm>
            <a:custGeom>
              <a:avLst/>
              <a:gdLst>
                <a:gd name="connsiteX0" fmla="*/ 412964 w 422796"/>
                <a:gd name="connsiteY0" fmla="*/ 491613 h 491613"/>
                <a:gd name="connsiteX1" fmla="*/ 9 w 422796"/>
                <a:gd name="connsiteY1" fmla="*/ 255639 h 491613"/>
                <a:gd name="connsiteX2" fmla="*/ 422796 w 422796"/>
                <a:gd name="connsiteY2" fmla="*/ 0 h 491613"/>
              </a:gdLst>
              <a:ahLst/>
              <a:cxnLst>
                <a:cxn ang="0">
                  <a:pos x="connsiteX0" y="connsiteY0"/>
                </a:cxn>
                <a:cxn ang="0">
                  <a:pos x="connsiteX1" y="connsiteY1"/>
                </a:cxn>
                <a:cxn ang="0">
                  <a:pos x="connsiteX2" y="connsiteY2"/>
                </a:cxn>
              </a:cxnLst>
              <a:rect l="l" t="t" r="r" b="b"/>
              <a:pathLst>
                <a:path w="422796" h="491613">
                  <a:moveTo>
                    <a:pt x="412964" y="491613"/>
                  </a:moveTo>
                  <a:cubicBezTo>
                    <a:pt x="205667" y="414593"/>
                    <a:pt x="-1630" y="337574"/>
                    <a:pt x="9" y="255639"/>
                  </a:cubicBezTo>
                  <a:cubicBezTo>
                    <a:pt x="1648" y="173704"/>
                    <a:pt x="212222" y="86852"/>
                    <a:pt x="422796" y="0"/>
                  </a:cubicBezTo>
                </a:path>
              </a:pathLst>
            </a:custGeom>
            <a:noFill/>
            <a:ln w="28575">
              <a:solidFill>
                <a:schemeClr val="tx1">
                  <a:lumMod val="50000"/>
                  <a:lumOff val="50000"/>
                </a:schemeClr>
              </a:solidFill>
              <a:prstDash val="dash"/>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grpSp>
      <p:sp>
        <p:nvSpPr>
          <p:cNvPr id="111" name="TextBox 110">
            <a:extLst>
              <a:ext uri="{FF2B5EF4-FFF2-40B4-BE49-F238E27FC236}">
                <a16:creationId xmlns:a16="http://schemas.microsoft.com/office/drawing/2014/main" id="{20695B60-EF57-07BB-5B0C-083A5E4C8A69}"/>
              </a:ext>
            </a:extLst>
          </p:cNvPr>
          <p:cNvSpPr txBox="1"/>
          <p:nvPr/>
        </p:nvSpPr>
        <p:spPr>
          <a:xfrm>
            <a:off x="5161646" y="5173085"/>
            <a:ext cx="1755609" cy="400110"/>
          </a:xfrm>
          <a:prstGeom prst="rect">
            <a:avLst/>
          </a:prstGeom>
          <a:noFill/>
        </p:spPr>
        <p:txBody>
          <a:bodyPr wrap="none" rtlCol="0">
            <a:spAutoFit/>
          </a:bodyPr>
          <a:lstStyle/>
          <a:p>
            <a:r>
              <a:rPr lang="en-US" sz="2000" b="1" i="1"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flush in relays</a:t>
            </a:r>
            <a:endParaRPr lang="en-KR" sz="2000" b="1" i="1"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34EFC975-A060-5F93-9D4F-808D7547340C}"/>
              </a:ext>
            </a:extLst>
          </p:cNvPr>
          <p:cNvSpPr txBox="1"/>
          <p:nvPr/>
        </p:nvSpPr>
        <p:spPr>
          <a:xfrm>
            <a:off x="6938968" y="5645872"/>
            <a:ext cx="1467068" cy="369332"/>
          </a:xfrm>
          <a:prstGeom prst="rect">
            <a:avLst/>
          </a:prstGeom>
          <a:noFill/>
        </p:spPr>
        <p:txBody>
          <a:bodyPr wrap="none" rtlCol="0">
            <a:spAutoFit/>
          </a:bodyPr>
          <a:lstStyle/>
          <a:p>
            <a:r>
              <a:rPr lang="en-KR" dirty="0">
                <a:latin typeface="Roboto" panose="02000000000000000000" pitchFamily="2" charset="0"/>
                <a:ea typeface="Roboto" panose="02000000000000000000" pitchFamily="2" charset="0"/>
                <a:cs typeface="Roboto" panose="02000000000000000000" pitchFamily="2" charset="0"/>
              </a:rPr>
              <a:t>FIFO queues</a:t>
            </a:r>
          </a:p>
        </p:txBody>
      </p:sp>
      <p:pic>
        <p:nvPicPr>
          <p:cNvPr id="6" name="Picture 5">
            <a:extLst>
              <a:ext uri="{FF2B5EF4-FFF2-40B4-BE49-F238E27FC236}">
                <a16:creationId xmlns:a16="http://schemas.microsoft.com/office/drawing/2014/main" id="{AF09E7CA-79E9-EB4A-A74E-265EE0F3BE72}"/>
              </a:ext>
            </a:extLst>
          </p:cNvPr>
          <p:cNvPicPr>
            <a:picLocks noChangeAspect="1"/>
          </p:cNvPicPr>
          <p:nvPr/>
        </p:nvPicPr>
        <p:blipFill>
          <a:blip r:embed="rId4"/>
          <a:stretch>
            <a:fillRect/>
          </a:stretch>
        </p:blipFill>
        <p:spPr>
          <a:xfrm>
            <a:off x="9690135" y="2840840"/>
            <a:ext cx="1176320" cy="1176320"/>
          </a:xfrm>
          <a:prstGeom prst="rect">
            <a:avLst/>
          </a:prstGeom>
        </p:spPr>
      </p:pic>
      <p:sp>
        <p:nvSpPr>
          <p:cNvPr id="5" name="TextBox 4">
            <a:extLst>
              <a:ext uri="{FF2B5EF4-FFF2-40B4-BE49-F238E27FC236}">
                <a16:creationId xmlns:a16="http://schemas.microsoft.com/office/drawing/2014/main" id="{219C3846-EFAF-E5CD-9B50-22AE731C1387}"/>
              </a:ext>
            </a:extLst>
          </p:cNvPr>
          <p:cNvSpPr txBox="1"/>
          <p:nvPr/>
        </p:nvSpPr>
        <p:spPr>
          <a:xfrm>
            <a:off x="710999" y="1841693"/>
            <a:ext cx="7574509" cy="461665"/>
          </a:xfrm>
          <a:prstGeom prst="rect">
            <a:avLst/>
          </a:prstGeom>
          <a:noFill/>
        </p:spPr>
        <p:txBody>
          <a:bodyPr wrap="none" rtlCol="0">
            <a:spAutoFit/>
          </a:bodyPr>
          <a:lstStyle/>
          <a:p>
            <a:pPr marL="742950" lvl="1" indent="-28575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Lack of sorting primitives on switching hardware</a:t>
            </a:r>
          </a:p>
        </p:txBody>
      </p:sp>
      <p:sp>
        <p:nvSpPr>
          <p:cNvPr id="7" name="TextBox 6">
            <a:extLst>
              <a:ext uri="{FF2B5EF4-FFF2-40B4-BE49-F238E27FC236}">
                <a16:creationId xmlns:a16="http://schemas.microsoft.com/office/drawing/2014/main" id="{BD10AB3C-EBBB-29B7-FA0F-E613A7E3B852}"/>
              </a:ext>
            </a:extLst>
          </p:cNvPr>
          <p:cNvSpPr txBox="1"/>
          <p:nvPr/>
        </p:nvSpPr>
        <p:spPr>
          <a:xfrm>
            <a:off x="1174016" y="2266569"/>
            <a:ext cx="9995044" cy="461665"/>
          </a:xfrm>
          <a:prstGeom prst="rect">
            <a:avLst/>
          </a:prstGeom>
          <a:noFill/>
        </p:spPr>
        <p:txBody>
          <a:bodyPr wrap="none" rtlCol="0">
            <a:spAutoFit/>
          </a:bodyPr>
          <a:lstStyle/>
          <a:p>
            <a:pPr marL="285750" indent="-28575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Limited resource and time for storing and flushing packets at line-rate</a:t>
            </a:r>
          </a:p>
        </p:txBody>
      </p:sp>
    </p:spTree>
    <p:custDataLst>
      <p:tags r:id="rId1"/>
    </p:custDataLst>
    <p:extLst>
      <p:ext uri="{BB962C8B-B14F-4D97-AF65-F5344CB8AC3E}">
        <p14:creationId xmlns:p14="http://schemas.microsoft.com/office/powerpoint/2010/main" val="46905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fade">
                                      <p:cBhvr>
                                        <p:cTn id="22" dur="500"/>
                                        <p:tgtEl>
                                          <p:spTgt spid="6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fade">
                                      <p:cBhvr>
                                        <p:cTn id="25" dur="500"/>
                                        <p:tgtEl>
                                          <p:spTgt spid="6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6"/>
                                        </p:tgtEl>
                                        <p:attrNameLst>
                                          <p:attrName>style.visibility</p:attrName>
                                        </p:attrNameLst>
                                      </p:cBhvr>
                                      <p:to>
                                        <p:strVal val="visible"/>
                                      </p:to>
                                    </p:set>
                                    <p:animEffect transition="in" filter="fade">
                                      <p:cBhvr>
                                        <p:cTn id="28" dur="500"/>
                                        <p:tgtEl>
                                          <p:spTgt spid="6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fade">
                                      <p:cBhvr>
                                        <p:cTn id="31" dur="500"/>
                                        <p:tgtEl>
                                          <p:spTgt spid="67"/>
                                        </p:tgtEl>
                                      </p:cBhvr>
                                    </p:animEffect>
                                  </p:childTnLst>
                                </p:cTn>
                              </p:par>
                              <p:par>
                                <p:cTn id="32" presetID="10" presetClass="entr" presetSubtype="0" fill="hold" nodeType="with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fade">
                                      <p:cBhvr>
                                        <p:cTn id="34" dur="500"/>
                                        <p:tgtEl>
                                          <p:spTgt spid="6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animEffect transition="in" filter="fade">
                                      <p:cBhvr>
                                        <p:cTn id="37" dur="500"/>
                                        <p:tgtEl>
                                          <p:spTgt spid="7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69"/>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74"/>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78"/>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4"/>
                                        </p:tgtEl>
                                        <p:attrNameLst>
                                          <p:attrName>style.visibility</p:attrName>
                                        </p:attrNameLst>
                                      </p:cBhvr>
                                      <p:to>
                                        <p:strVal val="visible"/>
                                      </p:to>
                                    </p:set>
                                  </p:childTnLst>
                                </p:cTn>
                              </p:par>
                            </p:childTnLst>
                          </p:cTn>
                        </p:par>
                        <p:par>
                          <p:cTn id="48" fill="hold">
                            <p:stCondLst>
                              <p:cond delay="0"/>
                            </p:stCondLst>
                            <p:childTnLst>
                              <p:par>
                                <p:cTn id="49" presetID="0" presetClass="path" presetSubtype="0" fill="hold" grpId="1" nodeType="afterEffect">
                                  <p:stCondLst>
                                    <p:cond delay="0"/>
                                  </p:stCondLst>
                                  <p:childTnLst>
                                    <p:animMotion origin="layout" path="M 3.75E-6 3.7037E-6 L 0.17435 0.02129 " pathEditMode="relative" rAng="0" ptsTypes="AA">
                                      <p:cBhvr>
                                        <p:cTn id="50" dur="300" fill="hold"/>
                                        <p:tgtEl>
                                          <p:spTgt spid="64"/>
                                        </p:tgtEl>
                                        <p:attrNameLst>
                                          <p:attrName>ppt_x</p:attrName>
                                          <p:attrName>ppt_y</p:attrName>
                                        </p:attrNameLst>
                                      </p:cBhvr>
                                      <p:rCtr x="8711" y="1065"/>
                                    </p:animMotion>
                                  </p:childTnLst>
                                </p:cTn>
                              </p:par>
                              <p:par>
                                <p:cTn id="51" presetID="0" presetClass="path" presetSubtype="0" fill="hold" grpId="1" nodeType="withEffect">
                                  <p:stCondLst>
                                    <p:cond delay="0"/>
                                  </p:stCondLst>
                                  <p:childTnLst>
                                    <p:animMotion origin="layout" path="M -4.375E-6 3.7037E-6 L 0.03907 3.7037E-6 L 0.21303 0.10486 " pathEditMode="relative" rAng="0" ptsTypes="AAA">
                                      <p:cBhvr>
                                        <p:cTn id="52" dur="400" fill="hold"/>
                                        <p:tgtEl>
                                          <p:spTgt spid="65"/>
                                        </p:tgtEl>
                                        <p:attrNameLst>
                                          <p:attrName>ppt_x</p:attrName>
                                          <p:attrName>ppt_y</p:attrName>
                                        </p:attrNameLst>
                                      </p:cBhvr>
                                      <p:rCtr x="10651" y="5231"/>
                                    </p:animMotion>
                                  </p:childTnLst>
                                </p:cTn>
                              </p:par>
                              <p:par>
                                <p:cTn id="53" presetID="0" presetClass="path" presetSubtype="0" fill="hold" grpId="1" nodeType="withEffect">
                                  <p:stCondLst>
                                    <p:cond delay="0"/>
                                  </p:stCondLst>
                                  <p:childTnLst>
                                    <p:animMotion origin="layout" path="M -2.5E-6 0.00416 L 0.07865 0.00509 L 0.2517 0.19514 " pathEditMode="relative" rAng="0" ptsTypes="AAA">
                                      <p:cBhvr>
                                        <p:cTn id="54" dur="500" fill="hold"/>
                                        <p:tgtEl>
                                          <p:spTgt spid="66"/>
                                        </p:tgtEl>
                                        <p:attrNameLst>
                                          <p:attrName>ppt_x</p:attrName>
                                          <p:attrName>ppt_y</p:attrName>
                                        </p:attrNameLst>
                                      </p:cBhvr>
                                      <p:rCtr x="12578" y="9537"/>
                                    </p:animMotion>
                                  </p:childTnLst>
                                </p:cTn>
                              </p:par>
                              <p:par>
                                <p:cTn id="55" presetID="0" presetClass="path" presetSubtype="0" fill="hold" grpId="1" nodeType="withEffect">
                                  <p:stCondLst>
                                    <p:cond delay="0"/>
                                  </p:stCondLst>
                                  <p:childTnLst>
                                    <p:animMotion origin="layout" path="M -4.16667E-6 3.7037E-6 L 0.11511 0.00301 " pathEditMode="relative" rAng="0" ptsTypes="AA">
                                      <p:cBhvr>
                                        <p:cTn id="56" dur="500" fill="hold"/>
                                        <p:tgtEl>
                                          <p:spTgt spid="67"/>
                                        </p:tgtEl>
                                        <p:attrNameLst>
                                          <p:attrName>ppt_x</p:attrName>
                                          <p:attrName>ppt_y</p:attrName>
                                        </p:attrNameLst>
                                      </p:cBhvr>
                                      <p:rCtr x="5755" y="139"/>
                                    </p:animMotion>
                                  </p:childTnLst>
                                </p:cTn>
                              </p:par>
                            </p:childTnLst>
                          </p:cTn>
                        </p:par>
                        <p:par>
                          <p:cTn id="57" fill="hold">
                            <p:stCondLst>
                              <p:cond delay="500"/>
                            </p:stCondLst>
                            <p:childTnLst>
                              <p:par>
                                <p:cTn id="58" presetID="1" presetClass="entr" presetSubtype="0" fill="hold" nodeType="afterEffect">
                                  <p:stCondLst>
                                    <p:cond delay="0"/>
                                  </p:stCondLst>
                                  <p:childTnLst>
                                    <p:set>
                                      <p:cBhvr>
                                        <p:cTn id="59" dur="1" fill="hold">
                                          <p:stCondLst>
                                            <p:cond delay="0"/>
                                          </p:stCondLst>
                                        </p:cTn>
                                        <p:tgtEl>
                                          <p:spTgt spid="103"/>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111"/>
                                        </p:tgtEl>
                                        <p:attrNameLst>
                                          <p:attrName>style.visibility</p:attrName>
                                        </p:attrNameLst>
                                      </p:cBhvr>
                                      <p:to>
                                        <p:strVal val="visible"/>
                                      </p:to>
                                    </p:set>
                                  </p:childTnLst>
                                </p:cTn>
                              </p:par>
                            </p:childTnLst>
                          </p:cTn>
                        </p:par>
                        <p:par>
                          <p:cTn id="62" fill="hold">
                            <p:stCondLst>
                              <p:cond delay="500"/>
                            </p:stCondLst>
                            <p:childTnLst>
                              <p:par>
                                <p:cTn id="63" presetID="10" presetClass="entr" presetSubtype="0" fill="hold" grpId="0" nodeType="afterEffect">
                                  <p:stCondLst>
                                    <p:cond delay="0"/>
                                  </p:stCondLst>
                                  <p:childTnLst>
                                    <p:set>
                                      <p:cBhvr>
                                        <p:cTn id="64" dur="1" fill="hold">
                                          <p:stCondLst>
                                            <p:cond delay="0"/>
                                          </p:stCondLst>
                                        </p:cTn>
                                        <p:tgtEl>
                                          <p:spTgt spid="85"/>
                                        </p:tgtEl>
                                        <p:attrNameLst>
                                          <p:attrName>style.visibility</p:attrName>
                                        </p:attrNameLst>
                                      </p:cBhvr>
                                      <p:to>
                                        <p:strVal val="visible"/>
                                      </p:to>
                                    </p:set>
                                    <p:animEffect transition="in" filter="fade">
                                      <p:cBhvr>
                                        <p:cTn id="65" dur="500"/>
                                        <p:tgtEl>
                                          <p:spTgt spid="85"/>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82"/>
                                        </p:tgtEl>
                                        <p:attrNameLst>
                                          <p:attrName>style.visibility</p:attrName>
                                        </p:attrNameLst>
                                      </p:cBhvr>
                                      <p:to>
                                        <p:strVal val="visible"/>
                                      </p:to>
                                    </p:set>
                                    <p:animEffect transition="in" filter="fade">
                                      <p:cBhvr>
                                        <p:cTn id="68" dur="500"/>
                                        <p:tgtEl>
                                          <p:spTgt spid="82"/>
                                        </p:tgtEl>
                                      </p:cBhvr>
                                    </p:animEffect>
                                  </p:childTnLst>
                                </p:cTn>
                              </p:par>
                              <p:par>
                                <p:cTn id="69" presetID="10" presetClass="entr" presetSubtype="0" fill="hold" nodeType="with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fade">
                                      <p:cBhvr>
                                        <p:cTn id="7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64" grpId="0" animBg="1"/>
      <p:bldP spid="64" grpId="1" animBg="1"/>
      <p:bldP spid="65" grpId="0" animBg="1"/>
      <p:bldP spid="65" grpId="1" animBg="1"/>
      <p:bldP spid="66" grpId="0" animBg="1"/>
      <p:bldP spid="66" grpId="1" animBg="1"/>
      <p:bldP spid="67" grpId="0" animBg="1"/>
      <p:bldP spid="67" grpId="1" animBg="1"/>
      <p:bldP spid="73" grpId="0"/>
      <p:bldP spid="82" grpId="0" animBg="1"/>
      <p:bldP spid="85" grpId="0" animBg="1"/>
      <p:bldP spid="111" grpId="0"/>
      <p:bldP spid="4" grpId="0"/>
      <p:bldP spid="5"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BC4E0B-A006-430F-87BD-A6588640589E}"/>
              </a:ext>
            </a:extLst>
          </p:cNvPr>
          <p:cNvSpPr>
            <a:spLocks noGrp="1"/>
          </p:cNvSpPr>
          <p:nvPr>
            <p:ph type="sldNum" sz="quarter" idx="12"/>
          </p:nvPr>
        </p:nvSpPr>
        <p:spPr/>
        <p:txBody>
          <a:bodyPr/>
          <a:lstStyle/>
          <a:p>
            <a:fld id="{8E00A993-0AA1-412D-A37A-2D363295DE68}" type="slidenum">
              <a:rPr lang="en-SG" smtClean="0"/>
              <a:t>5</a:t>
            </a:fld>
            <a:endParaRPr lang="en-SG" dirty="0"/>
          </a:p>
        </p:txBody>
      </p:sp>
      <p:sp>
        <p:nvSpPr>
          <p:cNvPr id="4" name="Title 3">
            <a:extLst>
              <a:ext uri="{FF2B5EF4-FFF2-40B4-BE49-F238E27FC236}">
                <a16:creationId xmlns:a16="http://schemas.microsoft.com/office/drawing/2014/main" id="{7BA2AEC0-9E4B-4B4C-865B-4DA64A5A1937}"/>
              </a:ext>
            </a:extLst>
          </p:cNvPr>
          <p:cNvSpPr>
            <a:spLocks noGrp="1"/>
          </p:cNvSpPr>
          <p:nvPr>
            <p:ph type="title"/>
          </p:nvPr>
        </p:nvSpPr>
        <p:spPr>
          <a:xfrm>
            <a:off x="635220" y="43442"/>
            <a:ext cx="10515600" cy="1325563"/>
          </a:xfrm>
        </p:spPr>
        <p:txBody>
          <a:bodyPr/>
          <a:lstStyle/>
          <a:p>
            <a:r>
              <a:rPr lang="en-US" dirty="0">
                <a:solidFill>
                  <a:srgbClr val="0070C0"/>
                </a:solidFill>
              </a:rPr>
              <a:t>2008-09: SDN Era (OpenFlow)</a:t>
            </a:r>
          </a:p>
        </p:txBody>
      </p:sp>
      <p:grpSp>
        <p:nvGrpSpPr>
          <p:cNvPr id="5" name="Group 4">
            <a:extLst>
              <a:ext uri="{FF2B5EF4-FFF2-40B4-BE49-F238E27FC236}">
                <a16:creationId xmlns:a16="http://schemas.microsoft.com/office/drawing/2014/main" id="{ECC6E0CC-F21B-456D-A7EB-063E1C2BF4EE}"/>
              </a:ext>
            </a:extLst>
          </p:cNvPr>
          <p:cNvGrpSpPr/>
          <p:nvPr/>
        </p:nvGrpSpPr>
        <p:grpSpPr>
          <a:xfrm>
            <a:off x="1857721" y="4209653"/>
            <a:ext cx="8476557" cy="2454190"/>
            <a:chOff x="1361840" y="2790536"/>
            <a:chExt cx="8476557" cy="2454190"/>
          </a:xfrm>
        </p:grpSpPr>
        <p:sp>
          <p:nvSpPr>
            <p:cNvPr id="164" name="object 163">
              <a:extLst>
                <a:ext uri="{FF2B5EF4-FFF2-40B4-BE49-F238E27FC236}">
                  <a16:creationId xmlns:a16="http://schemas.microsoft.com/office/drawing/2014/main" id="{2C25F717-8301-44AA-95DD-526BDEA5DA1D}"/>
                </a:ext>
              </a:extLst>
            </p:cNvPr>
            <p:cNvSpPr/>
            <p:nvPr/>
          </p:nvSpPr>
          <p:spPr>
            <a:xfrm>
              <a:off x="8559371" y="2803236"/>
              <a:ext cx="948266" cy="1739900"/>
            </a:xfrm>
            <a:prstGeom prst="rect">
              <a:avLst/>
            </a:prstGeom>
            <a:blipFill>
              <a:blip r:embed="rId3" cstate="print"/>
              <a:stretch>
                <a:fillRect/>
              </a:stretch>
            </a:blipFill>
          </p:spPr>
          <p:txBody>
            <a:bodyPr wrap="square" lIns="0" tIns="0" rIns="0" bIns="0" rtlCol="0"/>
            <a:lstStyle/>
            <a:p>
              <a:endParaRPr/>
            </a:p>
          </p:txBody>
        </p:sp>
        <p:sp>
          <p:nvSpPr>
            <p:cNvPr id="202" name="object 201">
              <a:extLst>
                <a:ext uri="{FF2B5EF4-FFF2-40B4-BE49-F238E27FC236}">
                  <a16:creationId xmlns:a16="http://schemas.microsoft.com/office/drawing/2014/main" id="{7C153F7E-6AF5-40C9-AA01-7ACCF5A7A187}"/>
                </a:ext>
              </a:extLst>
            </p:cNvPr>
            <p:cNvSpPr txBox="1"/>
            <p:nvPr/>
          </p:nvSpPr>
          <p:spPr>
            <a:xfrm>
              <a:off x="1763372" y="4583259"/>
              <a:ext cx="697263" cy="276999"/>
            </a:xfrm>
            <a:prstGeom prst="rect">
              <a:avLst/>
            </a:prstGeom>
          </p:spPr>
          <p:txBody>
            <a:bodyPr vert="horz" wrap="square" lIns="0" tIns="0" rIns="0" bIns="0" rtlCol="0">
              <a:spAutoFit/>
            </a:bodyPr>
            <a:lstStyle/>
            <a:p>
              <a:pPr marL="286385" marR="5080" indent="-274320">
                <a:lnSpc>
                  <a:spcPct val="100000"/>
                </a:lnSpc>
              </a:pPr>
              <a:r>
                <a:rPr spc="-5" dirty="0">
                  <a:latin typeface="Arial"/>
                  <a:cs typeface="Arial"/>
                </a:rPr>
                <a:t>Parser</a:t>
              </a:r>
              <a:endParaRPr dirty="0">
                <a:latin typeface="Arial"/>
                <a:cs typeface="Arial"/>
              </a:endParaRPr>
            </a:p>
          </p:txBody>
        </p:sp>
        <p:grpSp>
          <p:nvGrpSpPr>
            <p:cNvPr id="2" name="Group 1">
              <a:extLst>
                <a:ext uri="{FF2B5EF4-FFF2-40B4-BE49-F238E27FC236}">
                  <a16:creationId xmlns:a16="http://schemas.microsoft.com/office/drawing/2014/main" id="{A2AAB91F-5FEE-42B1-96D4-87D181525C46}"/>
                </a:ext>
              </a:extLst>
            </p:cNvPr>
            <p:cNvGrpSpPr/>
            <p:nvPr/>
          </p:nvGrpSpPr>
          <p:grpSpPr>
            <a:xfrm>
              <a:off x="1361840" y="2790536"/>
              <a:ext cx="8476557" cy="1718732"/>
              <a:chOff x="1361840" y="2790536"/>
              <a:chExt cx="8476557" cy="1718732"/>
            </a:xfrm>
          </p:grpSpPr>
          <p:sp>
            <p:nvSpPr>
              <p:cNvPr id="6" name="object 5">
                <a:extLst>
                  <a:ext uri="{FF2B5EF4-FFF2-40B4-BE49-F238E27FC236}">
                    <a16:creationId xmlns:a16="http://schemas.microsoft.com/office/drawing/2014/main" id="{C81703D1-25B6-4A49-8FDD-965961EB8B99}"/>
                  </a:ext>
                </a:extLst>
              </p:cNvPr>
              <p:cNvSpPr/>
              <p:nvPr/>
            </p:nvSpPr>
            <p:spPr>
              <a:xfrm>
                <a:off x="2809641" y="2821085"/>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7" name="object 6">
                <a:extLst>
                  <a:ext uri="{FF2B5EF4-FFF2-40B4-BE49-F238E27FC236}">
                    <a16:creationId xmlns:a16="http://schemas.microsoft.com/office/drawing/2014/main" id="{3AE85763-B8CD-4D2E-B58C-08362479320C}"/>
                  </a:ext>
                </a:extLst>
              </p:cNvPr>
              <p:cNvSpPr/>
              <p:nvPr/>
            </p:nvSpPr>
            <p:spPr>
              <a:xfrm>
                <a:off x="2816621" y="2821085"/>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8" name="object 7">
                <a:extLst>
                  <a:ext uri="{FF2B5EF4-FFF2-40B4-BE49-F238E27FC236}">
                    <a16:creationId xmlns:a16="http://schemas.microsoft.com/office/drawing/2014/main" id="{09EF2B2C-67BF-47ED-9C2C-4D5129033D5B}"/>
                  </a:ext>
                </a:extLst>
              </p:cNvPr>
              <p:cNvSpPr/>
              <p:nvPr/>
            </p:nvSpPr>
            <p:spPr>
              <a:xfrm>
                <a:off x="2809641" y="2812469"/>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9" name="object 8">
                <a:extLst>
                  <a:ext uri="{FF2B5EF4-FFF2-40B4-BE49-F238E27FC236}">
                    <a16:creationId xmlns:a16="http://schemas.microsoft.com/office/drawing/2014/main" id="{73729C4C-9B9F-4764-903C-7B1AECF0A61A}"/>
                  </a:ext>
                </a:extLst>
              </p:cNvPr>
              <p:cNvSpPr/>
              <p:nvPr/>
            </p:nvSpPr>
            <p:spPr>
              <a:xfrm>
                <a:off x="2809641" y="2812468"/>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10" name="object 9">
                <a:extLst>
                  <a:ext uri="{FF2B5EF4-FFF2-40B4-BE49-F238E27FC236}">
                    <a16:creationId xmlns:a16="http://schemas.microsoft.com/office/drawing/2014/main" id="{A73D60A4-73F1-40CC-95AC-86D8B0B3C9D9}"/>
                  </a:ext>
                </a:extLst>
              </p:cNvPr>
              <p:cNvSpPr/>
              <p:nvPr/>
            </p:nvSpPr>
            <p:spPr>
              <a:xfrm>
                <a:off x="4273340" y="2826366"/>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11" name="object 10">
                <a:extLst>
                  <a:ext uri="{FF2B5EF4-FFF2-40B4-BE49-F238E27FC236}">
                    <a16:creationId xmlns:a16="http://schemas.microsoft.com/office/drawing/2014/main" id="{BFEA2BA2-8BED-4FE6-B7DE-23498BB14C2C}"/>
                  </a:ext>
                </a:extLst>
              </p:cNvPr>
              <p:cNvSpPr/>
              <p:nvPr/>
            </p:nvSpPr>
            <p:spPr>
              <a:xfrm>
                <a:off x="4280320" y="2826366"/>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12" name="object 11">
                <a:extLst>
                  <a:ext uri="{FF2B5EF4-FFF2-40B4-BE49-F238E27FC236}">
                    <a16:creationId xmlns:a16="http://schemas.microsoft.com/office/drawing/2014/main" id="{B361365A-3C99-4F44-ADF1-03FE7F7A52E0}"/>
                  </a:ext>
                </a:extLst>
              </p:cNvPr>
              <p:cNvSpPr/>
              <p:nvPr/>
            </p:nvSpPr>
            <p:spPr>
              <a:xfrm>
                <a:off x="4273340" y="2817750"/>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13" name="object 12">
                <a:extLst>
                  <a:ext uri="{FF2B5EF4-FFF2-40B4-BE49-F238E27FC236}">
                    <a16:creationId xmlns:a16="http://schemas.microsoft.com/office/drawing/2014/main" id="{C6DA876D-1411-4A3E-8602-FFBC69C2528E}"/>
                  </a:ext>
                </a:extLst>
              </p:cNvPr>
              <p:cNvSpPr/>
              <p:nvPr/>
            </p:nvSpPr>
            <p:spPr>
              <a:xfrm>
                <a:off x="4273340" y="2817749"/>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14" name="object 13">
                <a:extLst>
                  <a:ext uri="{FF2B5EF4-FFF2-40B4-BE49-F238E27FC236}">
                    <a16:creationId xmlns:a16="http://schemas.microsoft.com/office/drawing/2014/main" id="{1025640B-540A-4B8C-B1EA-771FAF780518}"/>
                  </a:ext>
                </a:extLst>
              </p:cNvPr>
              <p:cNvSpPr/>
              <p:nvPr/>
            </p:nvSpPr>
            <p:spPr>
              <a:xfrm>
                <a:off x="5723899" y="2832565"/>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15" name="object 14">
                <a:extLst>
                  <a:ext uri="{FF2B5EF4-FFF2-40B4-BE49-F238E27FC236}">
                    <a16:creationId xmlns:a16="http://schemas.microsoft.com/office/drawing/2014/main" id="{6FDCF461-EAA2-4428-9AA7-382FAC87721F}"/>
                  </a:ext>
                </a:extLst>
              </p:cNvPr>
              <p:cNvSpPr/>
              <p:nvPr/>
            </p:nvSpPr>
            <p:spPr>
              <a:xfrm>
                <a:off x="5730878" y="2832565"/>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16" name="object 15">
                <a:extLst>
                  <a:ext uri="{FF2B5EF4-FFF2-40B4-BE49-F238E27FC236}">
                    <a16:creationId xmlns:a16="http://schemas.microsoft.com/office/drawing/2014/main" id="{B8B67B9C-B525-44F7-BDF6-AB1202998C3B}"/>
                  </a:ext>
                </a:extLst>
              </p:cNvPr>
              <p:cNvSpPr/>
              <p:nvPr/>
            </p:nvSpPr>
            <p:spPr>
              <a:xfrm>
                <a:off x="5723899" y="2823949"/>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17" name="object 16">
                <a:extLst>
                  <a:ext uri="{FF2B5EF4-FFF2-40B4-BE49-F238E27FC236}">
                    <a16:creationId xmlns:a16="http://schemas.microsoft.com/office/drawing/2014/main" id="{C8DC41D0-77EB-41FE-9713-7CF6ACA501B5}"/>
                  </a:ext>
                </a:extLst>
              </p:cNvPr>
              <p:cNvSpPr/>
              <p:nvPr/>
            </p:nvSpPr>
            <p:spPr>
              <a:xfrm>
                <a:off x="5723899" y="2823948"/>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18" name="object 17">
                <a:extLst>
                  <a:ext uri="{FF2B5EF4-FFF2-40B4-BE49-F238E27FC236}">
                    <a16:creationId xmlns:a16="http://schemas.microsoft.com/office/drawing/2014/main" id="{23ECC045-5FD5-4A8D-B3AC-C75B73D0203C}"/>
                  </a:ext>
                </a:extLst>
              </p:cNvPr>
              <p:cNvSpPr/>
              <p:nvPr/>
            </p:nvSpPr>
            <p:spPr>
              <a:xfrm>
                <a:off x="7153041" y="2841525"/>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19" name="object 18">
                <a:extLst>
                  <a:ext uri="{FF2B5EF4-FFF2-40B4-BE49-F238E27FC236}">
                    <a16:creationId xmlns:a16="http://schemas.microsoft.com/office/drawing/2014/main" id="{25A7BC49-B18C-40FF-AD9F-DE47F8B22315}"/>
                  </a:ext>
                </a:extLst>
              </p:cNvPr>
              <p:cNvSpPr/>
              <p:nvPr/>
            </p:nvSpPr>
            <p:spPr>
              <a:xfrm>
                <a:off x="7160021" y="2841526"/>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20" name="object 19">
                <a:extLst>
                  <a:ext uri="{FF2B5EF4-FFF2-40B4-BE49-F238E27FC236}">
                    <a16:creationId xmlns:a16="http://schemas.microsoft.com/office/drawing/2014/main" id="{2FBB8DCF-8324-4732-958B-E991396D0E40}"/>
                  </a:ext>
                </a:extLst>
              </p:cNvPr>
              <p:cNvSpPr/>
              <p:nvPr/>
            </p:nvSpPr>
            <p:spPr>
              <a:xfrm>
                <a:off x="7153041" y="2832909"/>
                <a:ext cx="1124585" cy="1618615"/>
              </a:xfrm>
              <a:custGeom>
                <a:avLst/>
                <a:gdLst/>
                <a:ahLst/>
                <a:cxnLst/>
                <a:rect l="l" t="t" r="r" b="b"/>
                <a:pathLst>
                  <a:path w="1124584"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21" name="object 20">
                <a:extLst>
                  <a:ext uri="{FF2B5EF4-FFF2-40B4-BE49-F238E27FC236}">
                    <a16:creationId xmlns:a16="http://schemas.microsoft.com/office/drawing/2014/main" id="{D54FD55B-D075-4AAD-9910-EEBC12639769}"/>
                  </a:ext>
                </a:extLst>
              </p:cNvPr>
              <p:cNvSpPr/>
              <p:nvPr/>
            </p:nvSpPr>
            <p:spPr>
              <a:xfrm>
                <a:off x="7153041" y="2832909"/>
                <a:ext cx="1124585" cy="1618615"/>
              </a:xfrm>
              <a:custGeom>
                <a:avLst/>
                <a:gdLst/>
                <a:ahLst/>
                <a:cxnLst/>
                <a:rect l="l" t="t" r="r" b="b"/>
                <a:pathLst>
                  <a:path w="1124584"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22" name="object 21">
                <a:extLst>
                  <a:ext uri="{FF2B5EF4-FFF2-40B4-BE49-F238E27FC236}">
                    <a16:creationId xmlns:a16="http://schemas.microsoft.com/office/drawing/2014/main" id="{87712670-8FB1-4A0B-BF5C-34E83D7ADBB0}"/>
                  </a:ext>
                </a:extLst>
              </p:cNvPr>
              <p:cNvSpPr/>
              <p:nvPr/>
            </p:nvSpPr>
            <p:spPr>
              <a:xfrm>
                <a:off x="9452008" y="3004443"/>
                <a:ext cx="384810" cy="116839"/>
              </a:xfrm>
              <a:custGeom>
                <a:avLst/>
                <a:gdLst/>
                <a:ahLst/>
                <a:cxnLst/>
                <a:rect l="l" t="t" r="r" b="b"/>
                <a:pathLst>
                  <a:path w="384809" h="116839">
                    <a:moveTo>
                      <a:pt x="362538" y="71653"/>
                    </a:moveTo>
                    <a:lnTo>
                      <a:pt x="312125" y="71654"/>
                    </a:lnTo>
                    <a:lnTo>
                      <a:pt x="270446"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3" name="object 22">
                <a:extLst>
                  <a:ext uri="{FF2B5EF4-FFF2-40B4-BE49-F238E27FC236}">
                    <a16:creationId xmlns:a16="http://schemas.microsoft.com/office/drawing/2014/main" id="{8C1F5DF6-6849-493A-8664-67561F7160BA}"/>
                  </a:ext>
                </a:extLst>
              </p:cNvPr>
              <p:cNvSpPr/>
              <p:nvPr/>
            </p:nvSpPr>
            <p:spPr>
              <a:xfrm>
                <a:off x="9449364" y="3118743"/>
                <a:ext cx="384810" cy="116839"/>
              </a:xfrm>
              <a:custGeom>
                <a:avLst/>
                <a:gdLst/>
                <a:ahLst/>
                <a:cxnLst/>
                <a:rect l="l" t="t" r="r" b="b"/>
                <a:pathLst>
                  <a:path w="384809" h="116839">
                    <a:moveTo>
                      <a:pt x="362538" y="71653"/>
                    </a:moveTo>
                    <a:lnTo>
                      <a:pt x="312126" y="71654"/>
                    </a:lnTo>
                    <a:lnTo>
                      <a:pt x="270447"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9" y="2045"/>
                    </a:lnTo>
                    <a:lnTo>
                      <a:pt x="268400" y="14163"/>
                    </a:lnTo>
                    <a:lnTo>
                      <a:pt x="270447" y="21939"/>
                    </a:lnTo>
                    <a:lnTo>
                      <a:pt x="312129"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4" name="object 23">
                <a:extLst>
                  <a:ext uri="{FF2B5EF4-FFF2-40B4-BE49-F238E27FC236}">
                    <a16:creationId xmlns:a16="http://schemas.microsoft.com/office/drawing/2014/main" id="{66FAEC77-C14B-4B4B-BC9B-0CFDCE0752A2}"/>
                  </a:ext>
                </a:extLst>
              </p:cNvPr>
              <p:cNvSpPr/>
              <p:nvPr/>
            </p:nvSpPr>
            <p:spPr>
              <a:xfrm>
                <a:off x="9452008" y="3239972"/>
                <a:ext cx="384810" cy="116839"/>
              </a:xfrm>
              <a:custGeom>
                <a:avLst/>
                <a:gdLst/>
                <a:ahLst/>
                <a:cxnLst/>
                <a:rect l="l" t="t" r="r" b="b"/>
                <a:pathLst>
                  <a:path w="384809" h="116839">
                    <a:moveTo>
                      <a:pt x="362538" y="71653"/>
                    </a:moveTo>
                    <a:lnTo>
                      <a:pt x="312125" y="71654"/>
                    </a:lnTo>
                    <a:lnTo>
                      <a:pt x="270446" y="95967"/>
                    </a:lnTo>
                    <a:lnTo>
                      <a:pt x="268400" y="103743"/>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5" name="object 24">
                <a:extLst>
                  <a:ext uri="{FF2B5EF4-FFF2-40B4-BE49-F238E27FC236}">
                    <a16:creationId xmlns:a16="http://schemas.microsoft.com/office/drawing/2014/main" id="{039174C6-C23C-4FC8-91A2-175C30AE2C29}"/>
                  </a:ext>
                </a:extLst>
              </p:cNvPr>
              <p:cNvSpPr/>
              <p:nvPr/>
            </p:nvSpPr>
            <p:spPr>
              <a:xfrm>
                <a:off x="9452008" y="3355549"/>
                <a:ext cx="384810" cy="116839"/>
              </a:xfrm>
              <a:custGeom>
                <a:avLst/>
                <a:gdLst/>
                <a:ahLst/>
                <a:cxnLst/>
                <a:rect l="l" t="t" r="r" b="b"/>
                <a:pathLst>
                  <a:path w="384809" h="116839">
                    <a:moveTo>
                      <a:pt x="362538" y="71653"/>
                    </a:moveTo>
                    <a:lnTo>
                      <a:pt x="312125" y="71654"/>
                    </a:lnTo>
                    <a:lnTo>
                      <a:pt x="270446" y="95968"/>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40"/>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6" name="object 25">
                <a:extLst>
                  <a:ext uri="{FF2B5EF4-FFF2-40B4-BE49-F238E27FC236}">
                    <a16:creationId xmlns:a16="http://schemas.microsoft.com/office/drawing/2014/main" id="{44676965-B22F-4EF6-A24D-01E76AEBC284}"/>
                  </a:ext>
                </a:extLst>
              </p:cNvPr>
              <p:cNvSpPr/>
              <p:nvPr/>
            </p:nvSpPr>
            <p:spPr>
              <a:xfrm>
                <a:off x="9452008" y="3475660"/>
                <a:ext cx="384810" cy="116839"/>
              </a:xfrm>
              <a:custGeom>
                <a:avLst/>
                <a:gdLst/>
                <a:ahLst/>
                <a:cxnLst/>
                <a:rect l="l" t="t" r="r" b="b"/>
                <a:pathLst>
                  <a:path w="384809" h="116839">
                    <a:moveTo>
                      <a:pt x="362538" y="71653"/>
                    </a:moveTo>
                    <a:lnTo>
                      <a:pt x="312125" y="71654"/>
                    </a:lnTo>
                    <a:lnTo>
                      <a:pt x="270446"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7" name="object 26">
                <a:extLst>
                  <a:ext uri="{FF2B5EF4-FFF2-40B4-BE49-F238E27FC236}">
                    <a16:creationId xmlns:a16="http://schemas.microsoft.com/office/drawing/2014/main" id="{62304BA7-8906-4BEF-AD3F-8D4F23129F52}"/>
                  </a:ext>
                </a:extLst>
              </p:cNvPr>
              <p:cNvSpPr/>
              <p:nvPr/>
            </p:nvSpPr>
            <p:spPr>
              <a:xfrm>
                <a:off x="9452797" y="3594991"/>
                <a:ext cx="384810" cy="116839"/>
              </a:xfrm>
              <a:custGeom>
                <a:avLst/>
                <a:gdLst/>
                <a:ahLst/>
                <a:cxnLst/>
                <a:rect l="l" t="t" r="r" b="b"/>
                <a:pathLst>
                  <a:path w="384809" h="116839">
                    <a:moveTo>
                      <a:pt x="283245" y="0"/>
                    </a:moveTo>
                    <a:lnTo>
                      <a:pt x="275469" y="2045"/>
                    </a:lnTo>
                    <a:lnTo>
                      <a:pt x="268400" y="14164"/>
                    </a:lnTo>
                    <a:lnTo>
                      <a:pt x="270447" y="21940"/>
                    </a:lnTo>
                    <a:lnTo>
                      <a:pt x="312129" y="46254"/>
                    </a:lnTo>
                    <a:lnTo>
                      <a:pt x="0" y="46254"/>
                    </a:lnTo>
                    <a:lnTo>
                      <a:pt x="0" y="71654"/>
                    </a:lnTo>
                    <a:lnTo>
                      <a:pt x="312129" y="71654"/>
                    </a:lnTo>
                    <a:lnTo>
                      <a:pt x="270447" y="95968"/>
                    </a:lnTo>
                    <a:lnTo>
                      <a:pt x="268400" y="103745"/>
                    </a:lnTo>
                    <a:lnTo>
                      <a:pt x="274585" y="114346"/>
                    </a:lnTo>
                    <a:lnTo>
                      <a:pt x="279622" y="116634"/>
                    </a:lnTo>
                    <a:lnTo>
                      <a:pt x="286167" y="115792"/>
                    </a:lnTo>
                    <a:lnTo>
                      <a:pt x="287789" y="115257"/>
                    </a:lnTo>
                    <a:lnTo>
                      <a:pt x="384309" y="58953"/>
                    </a:lnTo>
                    <a:lnTo>
                      <a:pt x="283245" y="0"/>
                    </a:lnTo>
                    <a:close/>
                  </a:path>
                </a:pathLst>
              </a:custGeom>
              <a:solidFill>
                <a:srgbClr val="C00000"/>
              </a:solidFill>
            </p:spPr>
            <p:txBody>
              <a:bodyPr wrap="square" lIns="0" tIns="0" rIns="0" bIns="0" rtlCol="0"/>
              <a:lstStyle/>
              <a:p>
                <a:endParaRPr/>
              </a:p>
            </p:txBody>
          </p:sp>
          <p:sp>
            <p:nvSpPr>
              <p:cNvPr id="28" name="object 27">
                <a:extLst>
                  <a:ext uri="{FF2B5EF4-FFF2-40B4-BE49-F238E27FC236}">
                    <a16:creationId xmlns:a16="http://schemas.microsoft.com/office/drawing/2014/main" id="{1406ED85-45CA-41CA-9AEB-A0BC7766169B}"/>
                  </a:ext>
                </a:extLst>
              </p:cNvPr>
              <p:cNvSpPr/>
              <p:nvPr/>
            </p:nvSpPr>
            <p:spPr>
              <a:xfrm>
                <a:off x="9452008" y="3716219"/>
                <a:ext cx="384810" cy="116839"/>
              </a:xfrm>
              <a:custGeom>
                <a:avLst/>
                <a:gdLst/>
                <a:ahLst/>
                <a:cxnLst/>
                <a:rect l="l" t="t" r="r" b="b"/>
                <a:pathLst>
                  <a:path w="384809" h="116839">
                    <a:moveTo>
                      <a:pt x="283245" y="0"/>
                    </a:moveTo>
                    <a:lnTo>
                      <a:pt x="275468" y="2047"/>
                    </a:lnTo>
                    <a:lnTo>
                      <a:pt x="268400" y="14164"/>
                    </a:lnTo>
                    <a:lnTo>
                      <a:pt x="270446" y="21940"/>
                    </a:lnTo>
                    <a:lnTo>
                      <a:pt x="312127" y="46254"/>
                    </a:lnTo>
                    <a:lnTo>
                      <a:pt x="0" y="46254"/>
                    </a:lnTo>
                    <a:lnTo>
                      <a:pt x="0" y="71654"/>
                    </a:lnTo>
                    <a:lnTo>
                      <a:pt x="312127" y="71654"/>
                    </a:lnTo>
                    <a:lnTo>
                      <a:pt x="270446" y="95968"/>
                    </a:lnTo>
                    <a:lnTo>
                      <a:pt x="268400" y="103745"/>
                    </a:lnTo>
                    <a:lnTo>
                      <a:pt x="274585" y="114346"/>
                    </a:lnTo>
                    <a:lnTo>
                      <a:pt x="279622" y="116634"/>
                    </a:lnTo>
                    <a:lnTo>
                      <a:pt x="286167" y="115792"/>
                    </a:lnTo>
                    <a:lnTo>
                      <a:pt x="287789" y="115257"/>
                    </a:lnTo>
                    <a:lnTo>
                      <a:pt x="384309" y="58954"/>
                    </a:lnTo>
                    <a:lnTo>
                      <a:pt x="283245" y="0"/>
                    </a:lnTo>
                    <a:close/>
                  </a:path>
                </a:pathLst>
              </a:custGeom>
              <a:solidFill>
                <a:srgbClr val="C00000"/>
              </a:solidFill>
            </p:spPr>
            <p:txBody>
              <a:bodyPr wrap="square" lIns="0" tIns="0" rIns="0" bIns="0" rtlCol="0"/>
              <a:lstStyle/>
              <a:p>
                <a:endParaRPr/>
              </a:p>
            </p:txBody>
          </p:sp>
          <p:sp>
            <p:nvSpPr>
              <p:cNvPr id="29" name="object 28">
                <a:extLst>
                  <a:ext uri="{FF2B5EF4-FFF2-40B4-BE49-F238E27FC236}">
                    <a16:creationId xmlns:a16="http://schemas.microsoft.com/office/drawing/2014/main" id="{8BB90A27-9805-4045-BE62-074FDDB51734}"/>
                  </a:ext>
                </a:extLst>
              </p:cNvPr>
              <p:cNvSpPr/>
              <p:nvPr/>
            </p:nvSpPr>
            <p:spPr>
              <a:xfrm>
                <a:off x="9452797" y="3836331"/>
                <a:ext cx="384810" cy="116839"/>
              </a:xfrm>
              <a:custGeom>
                <a:avLst/>
                <a:gdLst/>
                <a:ahLst/>
                <a:cxnLst/>
                <a:rect l="l" t="t" r="r" b="b"/>
                <a:pathLst>
                  <a:path w="384809" h="116839">
                    <a:moveTo>
                      <a:pt x="362537" y="71654"/>
                    </a:moveTo>
                    <a:lnTo>
                      <a:pt x="312127" y="71654"/>
                    </a:lnTo>
                    <a:lnTo>
                      <a:pt x="270447" y="95968"/>
                    </a:lnTo>
                    <a:lnTo>
                      <a:pt x="268400" y="103744"/>
                    </a:lnTo>
                    <a:lnTo>
                      <a:pt x="274585" y="114347"/>
                    </a:lnTo>
                    <a:lnTo>
                      <a:pt x="279622" y="116634"/>
                    </a:lnTo>
                    <a:lnTo>
                      <a:pt x="286167" y="115792"/>
                    </a:lnTo>
                    <a:lnTo>
                      <a:pt x="287789" y="115257"/>
                    </a:lnTo>
                    <a:lnTo>
                      <a:pt x="362537" y="71654"/>
                    </a:lnTo>
                    <a:close/>
                  </a:path>
                  <a:path w="384809" h="116839">
                    <a:moveTo>
                      <a:pt x="283245" y="0"/>
                    </a:moveTo>
                    <a:lnTo>
                      <a:pt x="275469" y="2046"/>
                    </a:lnTo>
                    <a:lnTo>
                      <a:pt x="268400" y="14163"/>
                    </a:lnTo>
                    <a:lnTo>
                      <a:pt x="270447" y="21940"/>
                    </a:lnTo>
                    <a:lnTo>
                      <a:pt x="312129" y="46254"/>
                    </a:lnTo>
                    <a:lnTo>
                      <a:pt x="0" y="46254"/>
                    </a:lnTo>
                    <a:lnTo>
                      <a:pt x="0" y="71654"/>
                    </a:lnTo>
                    <a:lnTo>
                      <a:pt x="362537" y="71654"/>
                    </a:lnTo>
                    <a:lnTo>
                      <a:pt x="384309" y="58953"/>
                    </a:lnTo>
                    <a:lnTo>
                      <a:pt x="283245" y="0"/>
                    </a:lnTo>
                    <a:close/>
                  </a:path>
                </a:pathLst>
              </a:custGeom>
              <a:solidFill>
                <a:srgbClr val="C00000"/>
              </a:solidFill>
            </p:spPr>
            <p:txBody>
              <a:bodyPr wrap="square" lIns="0" tIns="0" rIns="0" bIns="0" rtlCol="0"/>
              <a:lstStyle/>
              <a:p>
                <a:endParaRPr/>
              </a:p>
            </p:txBody>
          </p:sp>
          <p:sp>
            <p:nvSpPr>
              <p:cNvPr id="30" name="object 29">
                <a:extLst>
                  <a:ext uri="{FF2B5EF4-FFF2-40B4-BE49-F238E27FC236}">
                    <a16:creationId xmlns:a16="http://schemas.microsoft.com/office/drawing/2014/main" id="{431A9C4B-04B9-4AD7-AE66-73A4E476ED74}"/>
                  </a:ext>
                </a:extLst>
              </p:cNvPr>
              <p:cNvSpPr/>
              <p:nvPr/>
            </p:nvSpPr>
            <p:spPr>
              <a:xfrm>
                <a:off x="9453587" y="3955662"/>
                <a:ext cx="384810" cy="116839"/>
              </a:xfrm>
              <a:custGeom>
                <a:avLst/>
                <a:gdLst/>
                <a:ahLst/>
                <a:cxnLst/>
                <a:rect l="l" t="t" r="r" b="b"/>
                <a:pathLst>
                  <a:path w="384809" h="116839">
                    <a:moveTo>
                      <a:pt x="362537" y="71654"/>
                    </a:moveTo>
                    <a:lnTo>
                      <a:pt x="312127" y="71654"/>
                    </a:lnTo>
                    <a:lnTo>
                      <a:pt x="270447" y="95968"/>
                    </a:lnTo>
                    <a:lnTo>
                      <a:pt x="268401" y="103744"/>
                    </a:lnTo>
                    <a:lnTo>
                      <a:pt x="274585" y="114347"/>
                    </a:lnTo>
                    <a:lnTo>
                      <a:pt x="279623" y="116634"/>
                    </a:lnTo>
                    <a:lnTo>
                      <a:pt x="286167" y="115792"/>
                    </a:lnTo>
                    <a:lnTo>
                      <a:pt x="287789" y="115257"/>
                    </a:lnTo>
                    <a:lnTo>
                      <a:pt x="362537" y="71654"/>
                    </a:lnTo>
                    <a:close/>
                  </a:path>
                  <a:path w="384809" h="116839">
                    <a:moveTo>
                      <a:pt x="283245" y="0"/>
                    </a:moveTo>
                    <a:lnTo>
                      <a:pt x="275469" y="2046"/>
                    </a:lnTo>
                    <a:lnTo>
                      <a:pt x="268400" y="14163"/>
                    </a:lnTo>
                    <a:lnTo>
                      <a:pt x="270447" y="21940"/>
                    </a:lnTo>
                    <a:lnTo>
                      <a:pt x="312129" y="46254"/>
                    </a:lnTo>
                    <a:lnTo>
                      <a:pt x="0" y="46254"/>
                    </a:lnTo>
                    <a:lnTo>
                      <a:pt x="0" y="71654"/>
                    </a:lnTo>
                    <a:lnTo>
                      <a:pt x="362537" y="71654"/>
                    </a:lnTo>
                    <a:lnTo>
                      <a:pt x="384309" y="58953"/>
                    </a:lnTo>
                    <a:lnTo>
                      <a:pt x="283245" y="0"/>
                    </a:lnTo>
                    <a:close/>
                  </a:path>
                </a:pathLst>
              </a:custGeom>
              <a:solidFill>
                <a:srgbClr val="C00000"/>
              </a:solidFill>
            </p:spPr>
            <p:txBody>
              <a:bodyPr wrap="square" lIns="0" tIns="0" rIns="0" bIns="0" rtlCol="0"/>
              <a:lstStyle/>
              <a:p>
                <a:endParaRPr/>
              </a:p>
            </p:txBody>
          </p:sp>
          <p:sp>
            <p:nvSpPr>
              <p:cNvPr id="31" name="object 30">
                <a:extLst>
                  <a:ext uri="{FF2B5EF4-FFF2-40B4-BE49-F238E27FC236}">
                    <a16:creationId xmlns:a16="http://schemas.microsoft.com/office/drawing/2014/main" id="{260D9E23-430B-47CF-A3DA-AA3B991E2B83}"/>
                  </a:ext>
                </a:extLst>
              </p:cNvPr>
              <p:cNvSpPr/>
              <p:nvPr/>
            </p:nvSpPr>
            <p:spPr>
              <a:xfrm>
                <a:off x="9452008" y="4077081"/>
                <a:ext cx="384810" cy="116839"/>
              </a:xfrm>
              <a:custGeom>
                <a:avLst/>
                <a:gdLst/>
                <a:ahLst/>
                <a:cxnLst/>
                <a:rect l="l" t="t" r="r" b="b"/>
                <a:pathLst>
                  <a:path w="384809" h="116839">
                    <a:moveTo>
                      <a:pt x="362538" y="71654"/>
                    </a:moveTo>
                    <a:lnTo>
                      <a:pt x="312126" y="71654"/>
                    </a:lnTo>
                    <a:lnTo>
                      <a:pt x="270446" y="95968"/>
                    </a:lnTo>
                    <a:lnTo>
                      <a:pt x="268400" y="103744"/>
                    </a:lnTo>
                    <a:lnTo>
                      <a:pt x="274585" y="114347"/>
                    </a:lnTo>
                    <a:lnTo>
                      <a:pt x="279622" y="116634"/>
                    </a:lnTo>
                    <a:lnTo>
                      <a:pt x="286167" y="115792"/>
                    </a:lnTo>
                    <a:lnTo>
                      <a:pt x="287789" y="115257"/>
                    </a:lnTo>
                    <a:lnTo>
                      <a:pt x="362538" y="71654"/>
                    </a:lnTo>
                    <a:close/>
                  </a:path>
                  <a:path w="384809" h="116839">
                    <a:moveTo>
                      <a:pt x="283245" y="0"/>
                    </a:moveTo>
                    <a:lnTo>
                      <a:pt x="275468" y="2046"/>
                    </a:lnTo>
                    <a:lnTo>
                      <a:pt x="268400" y="14163"/>
                    </a:lnTo>
                    <a:lnTo>
                      <a:pt x="270446" y="21940"/>
                    </a:lnTo>
                    <a:lnTo>
                      <a:pt x="312127" y="46254"/>
                    </a:lnTo>
                    <a:lnTo>
                      <a:pt x="0" y="46254"/>
                    </a:lnTo>
                    <a:lnTo>
                      <a:pt x="0" y="71654"/>
                    </a:lnTo>
                    <a:lnTo>
                      <a:pt x="362538" y="71654"/>
                    </a:lnTo>
                    <a:lnTo>
                      <a:pt x="384309" y="58953"/>
                    </a:lnTo>
                    <a:lnTo>
                      <a:pt x="283245" y="0"/>
                    </a:lnTo>
                    <a:close/>
                  </a:path>
                </a:pathLst>
              </a:custGeom>
              <a:solidFill>
                <a:srgbClr val="C00000"/>
              </a:solidFill>
            </p:spPr>
            <p:txBody>
              <a:bodyPr wrap="square" lIns="0" tIns="0" rIns="0" bIns="0" rtlCol="0"/>
              <a:lstStyle/>
              <a:p>
                <a:endParaRPr/>
              </a:p>
            </p:txBody>
          </p:sp>
          <p:sp>
            <p:nvSpPr>
              <p:cNvPr id="32" name="object 31">
                <a:extLst>
                  <a:ext uri="{FF2B5EF4-FFF2-40B4-BE49-F238E27FC236}">
                    <a16:creationId xmlns:a16="http://schemas.microsoft.com/office/drawing/2014/main" id="{EC1FADC6-AE6D-4AB5-9041-655C0635DFB4}"/>
                  </a:ext>
                </a:extLst>
              </p:cNvPr>
              <p:cNvSpPr/>
              <p:nvPr/>
            </p:nvSpPr>
            <p:spPr>
              <a:xfrm>
                <a:off x="9448449" y="4196414"/>
                <a:ext cx="384810" cy="116839"/>
              </a:xfrm>
              <a:custGeom>
                <a:avLst/>
                <a:gdLst/>
                <a:ahLst/>
                <a:cxnLst/>
                <a:rect l="l" t="t" r="r" b="b"/>
                <a:pathLst>
                  <a:path w="384809" h="116839">
                    <a:moveTo>
                      <a:pt x="362538" y="71654"/>
                    </a:moveTo>
                    <a:lnTo>
                      <a:pt x="312127" y="71654"/>
                    </a:lnTo>
                    <a:lnTo>
                      <a:pt x="270447" y="95968"/>
                    </a:lnTo>
                    <a:lnTo>
                      <a:pt x="268401" y="103744"/>
                    </a:lnTo>
                    <a:lnTo>
                      <a:pt x="274585" y="114347"/>
                    </a:lnTo>
                    <a:lnTo>
                      <a:pt x="279623" y="116634"/>
                    </a:lnTo>
                    <a:lnTo>
                      <a:pt x="286167" y="115792"/>
                    </a:lnTo>
                    <a:lnTo>
                      <a:pt x="287789" y="115257"/>
                    </a:lnTo>
                    <a:lnTo>
                      <a:pt x="362538" y="71654"/>
                    </a:lnTo>
                    <a:close/>
                  </a:path>
                  <a:path w="384809" h="116839">
                    <a:moveTo>
                      <a:pt x="283245" y="0"/>
                    </a:moveTo>
                    <a:lnTo>
                      <a:pt x="275469" y="2046"/>
                    </a:lnTo>
                    <a:lnTo>
                      <a:pt x="268400" y="14163"/>
                    </a:lnTo>
                    <a:lnTo>
                      <a:pt x="270447" y="21940"/>
                    </a:lnTo>
                    <a:lnTo>
                      <a:pt x="312129" y="46254"/>
                    </a:lnTo>
                    <a:lnTo>
                      <a:pt x="0" y="46254"/>
                    </a:lnTo>
                    <a:lnTo>
                      <a:pt x="0" y="71654"/>
                    </a:lnTo>
                    <a:lnTo>
                      <a:pt x="362538" y="71654"/>
                    </a:lnTo>
                    <a:lnTo>
                      <a:pt x="384309" y="58953"/>
                    </a:lnTo>
                    <a:lnTo>
                      <a:pt x="283245" y="0"/>
                    </a:lnTo>
                    <a:close/>
                  </a:path>
                </a:pathLst>
              </a:custGeom>
              <a:solidFill>
                <a:srgbClr val="C00000"/>
              </a:solidFill>
            </p:spPr>
            <p:txBody>
              <a:bodyPr wrap="square" lIns="0" tIns="0" rIns="0" bIns="0" rtlCol="0"/>
              <a:lstStyle/>
              <a:p>
                <a:endParaRPr/>
              </a:p>
            </p:txBody>
          </p:sp>
          <p:sp>
            <p:nvSpPr>
              <p:cNvPr id="33" name="object 32">
                <a:extLst>
                  <a:ext uri="{FF2B5EF4-FFF2-40B4-BE49-F238E27FC236}">
                    <a16:creationId xmlns:a16="http://schemas.microsoft.com/office/drawing/2014/main" id="{0751ACDF-C6FC-4248-8025-666794ACB7BC}"/>
                  </a:ext>
                </a:extLst>
              </p:cNvPr>
              <p:cNvSpPr/>
              <p:nvPr/>
            </p:nvSpPr>
            <p:spPr>
              <a:xfrm>
                <a:off x="1365322" y="2955257"/>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4" name="object 33">
                <a:extLst>
                  <a:ext uri="{FF2B5EF4-FFF2-40B4-BE49-F238E27FC236}">
                    <a16:creationId xmlns:a16="http://schemas.microsoft.com/office/drawing/2014/main" id="{F15D31CC-EC57-40BE-B0FB-0AF9F01B1606}"/>
                  </a:ext>
                </a:extLst>
              </p:cNvPr>
              <p:cNvSpPr/>
              <p:nvPr/>
            </p:nvSpPr>
            <p:spPr>
              <a:xfrm>
                <a:off x="1362735" y="3069557"/>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5" name="object 34">
                <a:extLst>
                  <a:ext uri="{FF2B5EF4-FFF2-40B4-BE49-F238E27FC236}">
                    <a16:creationId xmlns:a16="http://schemas.microsoft.com/office/drawing/2014/main" id="{D1E4DB2D-0916-4D37-9455-916943992F3E}"/>
                  </a:ext>
                </a:extLst>
              </p:cNvPr>
              <p:cNvSpPr/>
              <p:nvPr/>
            </p:nvSpPr>
            <p:spPr>
              <a:xfrm>
                <a:off x="1365322" y="3190786"/>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4"/>
                    </a:lnTo>
                    <a:lnTo>
                      <a:pt x="277996" y="115793"/>
                    </a:lnTo>
                    <a:lnTo>
                      <a:pt x="279618" y="115257"/>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6" name="object 35">
                <a:extLst>
                  <a:ext uri="{FF2B5EF4-FFF2-40B4-BE49-F238E27FC236}">
                    <a16:creationId xmlns:a16="http://schemas.microsoft.com/office/drawing/2014/main" id="{DA0A52DD-9F35-4AAB-8C57-1CE9730893FF}"/>
                  </a:ext>
                </a:extLst>
              </p:cNvPr>
              <p:cNvSpPr/>
              <p:nvPr/>
            </p:nvSpPr>
            <p:spPr>
              <a:xfrm>
                <a:off x="1365322" y="3306365"/>
                <a:ext cx="376555" cy="116839"/>
              </a:xfrm>
              <a:custGeom>
                <a:avLst/>
                <a:gdLst/>
                <a:ahLst/>
                <a:cxnLst/>
                <a:rect l="l" t="t" r="r" b="b"/>
                <a:pathLst>
                  <a:path w="376555" h="116839">
                    <a:moveTo>
                      <a:pt x="354367" y="71653"/>
                    </a:moveTo>
                    <a:lnTo>
                      <a:pt x="303955" y="71654"/>
                    </a:lnTo>
                    <a:lnTo>
                      <a:pt x="262276" y="95967"/>
                    </a:lnTo>
                    <a:lnTo>
                      <a:pt x="260229" y="103743"/>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37" name="object 36">
                <a:extLst>
                  <a:ext uri="{FF2B5EF4-FFF2-40B4-BE49-F238E27FC236}">
                    <a16:creationId xmlns:a16="http://schemas.microsoft.com/office/drawing/2014/main" id="{E21AA7BB-A2AD-4405-AA72-A4669E526DF4}"/>
                  </a:ext>
                </a:extLst>
              </p:cNvPr>
              <p:cNvSpPr/>
              <p:nvPr/>
            </p:nvSpPr>
            <p:spPr>
              <a:xfrm>
                <a:off x="1365322" y="3426474"/>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8" name="object 37">
                <a:extLst>
                  <a:ext uri="{FF2B5EF4-FFF2-40B4-BE49-F238E27FC236}">
                    <a16:creationId xmlns:a16="http://schemas.microsoft.com/office/drawing/2014/main" id="{7F79CFBE-E463-46ED-8E75-9BDEA9D9BD30}"/>
                  </a:ext>
                </a:extLst>
              </p:cNvPr>
              <p:cNvSpPr/>
              <p:nvPr/>
            </p:nvSpPr>
            <p:spPr>
              <a:xfrm>
                <a:off x="1366095" y="3545807"/>
                <a:ext cx="376555" cy="116839"/>
              </a:xfrm>
              <a:custGeom>
                <a:avLst/>
                <a:gdLst/>
                <a:ahLst/>
                <a:cxnLst/>
                <a:rect l="l" t="t" r="r" b="b"/>
                <a:pathLst>
                  <a:path w="376555" h="116839">
                    <a:moveTo>
                      <a:pt x="354367" y="71653"/>
                    </a:moveTo>
                    <a:lnTo>
                      <a:pt x="303955" y="71654"/>
                    </a:lnTo>
                    <a:lnTo>
                      <a:pt x="262276" y="95967"/>
                    </a:lnTo>
                    <a:lnTo>
                      <a:pt x="260229" y="103743"/>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39" name="object 38">
                <a:extLst>
                  <a:ext uri="{FF2B5EF4-FFF2-40B4-BE49-F238E27FC236}">
                    <a16:creationId xmlns:a16="http://schemas.microsoft.com/office/drawing/2014/main" id="{A93D06D2-AF60-47DA-A0B1-B2B57BD4117A}"/>
                  </a:ext>
                </a:extLst>
              </p:cNvPr>
              <p:cNvSpPr/>
              <p:nvPr/>
            </p:nvSpPr>
            <p:spPr>
              <a:xfrm>
                <a:off x="1365322" y="3667035"/>
                <a:ext cx="376555" cy="116839"/>
              </a:xfrm>
              <a:custGeom>
                <a:avLst/>
                <a:gdLst/>
                <a:ahLst/>
                <a:cxnLst/>
                <a:rect l="l" t="t" r="r" b="b"/>
                <a:pathLst>
                  <a:path w="376555" h="116839">
                    <a:moveTo>
                      <a:pt x="354367" y="71653"/>
                    </a:moveTo>
                    <a:lnTo>
                      <a:pt x="303955" y="71654"/>
                    </a:lnTo>
                    <a:lnTo>
                      <a:pt x="262276" y="95967"/>
                    </a:lnTo>
                    <a:lnTo>
                      <a:pt x="260229" y="103745"/>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40" name="object 39">
                <a:extLst>
                  <a:ext uri="{FF2B5EF4-FFF2-40B4-BE49-F238E27FC236}">
                    <a16:creationId xmlns:a16="http://schemas.microsoft.com/office/drawing/2014/main" id="{AA6B1921-458A-4B3D-BFFA-839A9EC3DECF}"/>
                  </a:ext>
                </a:extLst>
              </p:cNvPr>
              <p:cNvSpPr/>
              <p:nvPr/>
            </p:nvSpPr>
            <p:spPr>
              <a:xfrm>
                <a:off x="1366095" y="3787145"/>
                <a:ext cx="376555" cy="116839"/>
              </a:xfrm>
              <a:custGeom>
                <a:avLst/>
                <a:gdLst/>
                <a:ahLst/>
                <a:cxnLst/>
                <a:rect l="l" t="t" r="r" b="b"/>
                <a:pathLst>
                  <a:path w="376555" h="116839">
                    <a:moveTo>
                      <a:pt x="354367" y="71654"/>
                    </a:moveTo>
                    <a:lnTo>
                      <a:pt x="303956" y="71655"/>
                    </a:lnTo>
                    <a:lnTo>
                      <a:pt x="262276" y="95968"/>
                    </a:lnTo>
                    <a:lnTo>
                      <a:pt x="260229" y="103745"/>
                    </a:lnTo>
                    <a:lnTo>
                      <a:pt x="266414" y="114347"/>
                    </a:lnTo>
                    <a:lnTo>
                      <a:pt x="271451" y="116634"/>
                    </a:lnTo>
                    <a:lnTo>
                      <a:pt x="277996" y="115792"/>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41" name="object 40">
                <a:extLst>
                  <a:ext uri="{FF2B5EF4-FFF2-40B4-BE49-F238E27FC236}">
                    <a16:creationId xmlns:a16="http://schemas.microsoft.com/office/drawing/2014/main" id="{8498DB78-3FC3-46E2-B7E6-DF506AA11785}"/>
                  </a:ext>
                </a:extLst>
              </p:cNvPr>
              <p:cNvSpPr/>
              <p:nvPr/>
            </p:nvSpPr>
            <p:spPr>
              <a:xfrm>
                <a:off x="1366869" y="3906477"/>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7"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42" name="object 41">
                <a:extLst>
                  <a:ext uri="{FF2B5EF4-FFF2-40B4-BE49-F238E27FC236}">
                    <a16:creationId xmlns:a16="http://schemas.microsoft.com/office/drawing/2014/main" id="{02EE5AEB-C276-472A-9AF1-C2595A7A6AB1}"/>
                  </a:ext>
                </a:extLst>
              </p:cNvPr>
              <p:cNvSpPr/>
              <p:nvPr/>
            </p:nvSpPr>
            <p:spPr>
              <a:xfrm>
                <a:off x="1365322" y="4027896"/>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8"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43" name="object 42">
                <a:extLst>
                  <a:ext uri="{FF2B5EF4-FFF2-40B4-BE49-F238E27FC236}">
                    <a16:creationId xmlns:a16="http://schemas.microsoft.com/office/drawing/2014/main" id="{5E3F95DB-0115-4CF6-8060-A78D755A37CD}"/>
                  </a:ext>
                </a:extLst>
              </p:cNvPr>
              <p:cNvSpPr/>
              <p:nvPr/>
            </p:nvSpPr>
            <p:spPr>
              <a:xfrm>
                <a:off x="1361840" y="4147229"/>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8"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44" name="object 43">
                <a:extLst>
                  <a:ext uri="{FF2B5EF4-FFF2-40B4-BE49-F238E27FC236}">
                    <a16:creationId xmlns:a16="http://schemas.microsoft.com/office/drawing/2014/main" id="{24D733FC-C519-4FC1-A97F-5A513D14880D}"/>
                  </a:ext>
                </a:extLst>
              </p:cNvPr>
              <p:cNvSpPr/>
              <p:nvPr/>
            </p:nvSpPr>
            <p:spPr>
              <a:xfrm>
                <a:off x="2967592" y="288899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45" name="object 44">
                <a:extLst>
                  <a:ext uri="{FF2B5EF4-FFF2-40B4-BE49-F238E27FC236}">
                    <a16:creationId xmlns:a16="http://schemas.microsoft.com/office/drawing/2014/main" id="{D3BDE9B8-8C1D-4E11-B871-8E08E03FC7DC}"/>
                  </a:ext>
                </a:extLst>
              </p:cNvPr>
              <p:cNvSpPr/>
              <p:nvPr/>
            </p:nvSpPr>
            <p:spPr>
              <a:xfrm>
                <a:off x="2967592" y="2888993"/>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46" name="object 45">
                <a:extLst>
                  <a:ext uri="{FF2B5EF4-FFF2-40B4-BE49-F238E27FC236}">
                    <a16:creationId xmlns:a16="http://schemas.microsoft.com/office/drawing/2014/main" id="{4CC63405-E914-47D5-9523-F769051AAA76}"/>
                  </a:ext>
                </a:extLst>
              </p:cNvPr>
              <p:cNvSpPr/>
              <p:nvPr/>
            </p:nvSpPr>
            <p:spPr>
              <a:xfrm>
                <a:off x="2967592" y="314205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47" name="object 46">
                <a:extLst>
                  <a:ext uri="{FF2B5EF4-FFF2-40B4-BE49-F238E27FC236}">
                    <a16:creationId xmlns:a16="http://schemas.microsoft.com/office/drawing/2014/main" id="{04AECB4C-56C8-47E5-9D69-5F1A51DA3D8C}"/>
                  </a:ext>
                </a:extLst>
              </p:cNvPr>
              <p:cNvSpPr/>
              <p:nvPr/>
            </p:nvSpPr>
            <p:spPr>
              <a:xfrm>
                <a:off x="2967592" y="314205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48" name="object 47">
                <a:extLst>
                  <a:ext uri="{FF2B5EF4-FFF2-40B4-BE49-F238E27FC236}">
                    <a16:creationId xmlns:a16="http://schemas.microsoft.com/office/drawing/2014/main" id="{6466013E-EA80-4DB2-9C10-2F9BAF52398B}"/>
                  </a:ext>
                </a:extLst>
              </p:cNvPr>
              <p:cNvSpPr/>
              <p:nvPr/>
            </p:nvSpPr>
            <p:spPr>
              <a:xfrm>
                <a:off x="2967592" y="3396847"/>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49" name="object 48">
                <a:extLst>
                  <a:ext uri="{FF2B5EF4-FFF2-40B4-BE49-F238E27FC236}">
                    <a16:creationId xmlns:a16="http://schemas.microsoft.com/office/drawing/2014/main" id="{1025883E-AA2C-4FB4-A3E2-99FC51B5D34B}"/>
                  </a:ext>
                </a:extLst>
              </p:cNvPr>
              <p:cNvSpPr/>
              <p:nvPr/>
            </p:nvSpPr>
            <p:spPr>
              <a:xfrm>
                <a:off x="2967592" y="3396847"/>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0" name="object 49">
                <a:extLst>
                  <a:ext uri="{FF2B5EF4-FFF2-40B4-BE49-F238E27FC236}">
                    <a16:creationId xmlns:a16="http://schemas.microsoft.com/office/drawing/2014/main" id="{3EE42290-4A83-467E-BED3-4D1F01CAF718}"/>
                  </a:ext>
                </a:extLst>
              </p:cNvPr>
              <p:cNvSpPr/>
              <p:nvPr/>
            </p:nvSpPr>
            <p:spPr>
              <a:xfrm>
                <a:off x="2967592" y="3652944"/>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51" name="object 50">
                <a:extLst>
                  <a:ext uri="{FF2B5EF4-FFF2-40B4-BE49-F238E27FC236}">
                    <a16:creationId xmlns:a16="http://schemas.microsoft.com/office/drawing/2014/main" id="{26FF4AFD-F629-4305-9D29-826E01DC6983}"/>
                  </a:ext>
                </a:extLst>
              </p:cNvPr>
              <p:cNvSpPr/>
              <p:nvPr/>
            </p:nvSpPr>
            <p:spPr>
              <a:xfrm>
                <a:off x="2967592" y="365294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2" name="object 51">
                <a:extLst>
                  <a:ext uri="{FF2B5EF4-FFF2-40B4-BE49-F238E27FC236}">
                    <a16:creationId xmlns:a16="http://schemas.microsoft.com/office/drawing/2014/main" id="{0EFDFB07-5CE8-43C2-807A-8592423C1A1D}"/>
                  </a:ext>
                </a:extLst>
              </p:cNvPr>
              <p:cNvSpPr/>
              <p:nvPr/>
            </p:nvSpPr>
            <p:spPr>
              <a:xfrm>
                <a:off x="2967592" y="415906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53" name="object 52">
                <a:extLst>
                  <a:ext uri="{FF2B5EF4-FFF2-40B4-BE49-F238E27FC236}">
                    <a16:creationId xmlns:a16="http://schemas.microsoft.com/office/drawing/2014/main" id="{9ACF9EFA-53B1-4A93-B41A-417CE07B1FC2}"/>
                  </a:ext>
                </a:extLst>
              </p:cNvPr>
              <p:cNvSpPr/>
              <p:nvPr/>
            </p:nvSpPr>
            <p:spPr>
              <a:xfrm>
                <a:off x="2967592" y="415906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4" name="object 53">
                <a:extLst>
                  <a:ext uri="{FF2B5EF4-FFF2-40B4-BE49-F238E27FC236}">
                    <a16:creationId xmlns:a16="http://schemas.microsoft.com/office/drawing/2014/main" id="{6690C093-7C7F-4B50-B0EC-8380578B2955}"/>
                  </a:ext>
                </a:extLst>
              </p:cNvPr>
              <p:cNvSpPr/>
              <p:nvPr/>
            </p:nvSpPr>
            <p:spPr>
              <a:xfrm>
                <a:off x="2967592" y="390600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55" name="object 54">
                <a:extLst>
                  <a:ext uri="{FF2B5EF4-FFF2-40B4-BE49-F238E27FC236}">
                    <a16:creationId xmlns:a16="http://schemas.microsoft.com/office/drawing/2014/main" id="{1318A305-ECC4-44FF-B322-97CA41F122A8}"/>
                  </a:ext>
                </a:extLst>
              </p:cNvPr>
              <p:cNvSpPr/>
              <p:nvPr/>
            </p:nvSpPr>
            <p:spPr>
              <a:xfrm>
                <a:off x="2967592" y="3906003"/>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6" name="object 55">
                <a:extLst>
                  <a:ext uri="{FF2B5EF4-FFF2-40B4-BE49-F238E27FC236}">
                    <a16:creationId xmlns:a16="http://schemas.microsoft.com/office/drawing/2014/main" id="{456FC72D-CC34-4303-A76B-BDE893CF759D}"/>
                  </a:ext>
                </a:extLst>
              </p:cNvPr>
              <p:cNvSpPr/>
              <p:nvPr/>
            </p:nvSpPr>
            <p:spPr>
              <a:xfrm>
                <a:off x="3551338" y="2862502"/>
                <a:ext cx="372533" cy="309033"/>
              </a:xfrm>
              <a:prstGeom prst="rect">
                <a:avLst/>
              </a:prstGeom>
              <a:blipFill>
                <a:blip r:embed="rId4" cstate="print"/>
                <a:stretch>
                  <a:fillRect/>
                </a:stretch>
              </a:blipFill>
            </p:spPr>
            <p:txBody>
              <a:bodyPr wrap="square" lIns="0" tIns="0" rIns="0" bIns="0" rtlCol="0"/>
              <a:lstStyle/>
              <a:p>
                <a:endParaRPr/>
              </a:p>
            </p:txBody>
          </p:sp>
          <p:sp>
            <p:nvSpPr>
              <p:cNvPr id="57" name="object 56">
                <a:extLst>
                  <a:ext uri="{FF2B5EF4-FFF2-40B4-BE49-F238E27FC236}">
                    <a16:creationId xmlns:a16="http://schemas.microsoft.com/office/drawing/2014/main" id="{24EC8B22-DE84-44E3-98C4-52B0EE84BE80}"/>
                  </a:ext>
                </a:extLst>
              </p:cNvPr>
              <p:cNvSpPr/>
              <p:nvPr/>
            </p:nvSpPr>
            <p:spPr>
              <a:xfrm>
                <a:off x="3603507" y="2888993"/>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58" name="object 57">
                <a:extLst>
                  <a:ext uri="{FF2B5EF4-FFF2-40B4-BE49-F238E27FC236}">
                    <a16:creationId xmlns:a16="http://schemas.microsoft.com/office/drawing/2014/main" id="{627BCA97-9CB7-4E74-9EAA-81A949E5E902}"/>
                  </a:ext>
                </a:extLst>
              </p:cNvPr>
              <p:cNvSpPr/>
              <p:nvPr/>
            </p:nvSpPr>
            <p:spPr>
              <a:xfrm>
                <a:off x="3603506" y="2888993"/>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59" name="object 58">
                <a:extLst>
                  <a:ext uri="{FF2B5EF4-FFF2-40B4-BE49-F238E27FC236}">
                    <a16:creationId xmlns:a16="http://schemas.microsoft.com/office/drawing/2014/main" id="{FB6BB73A-507B-42A7-AF76-050FE5E5E70A}"/>
                  </a:ext>
                </a:extLst>
              </p:cNvPr>
              <p:cNvSpPr/>
              <p:nvPr/>
            </p:nvSpPr>
            <p:spPr>
              <a:xfrm>
                <a:off x="3555570" y="3112269"/>
                <a:ext cx="372533" cy="313266"/>
              </a:xfrm>
              <a:prstGeom prst="rect">
                <a:avLst/>
              </a:prstGeom>
              <a:blipFill>
                <a:blip r:embed="rId5" cstate="print"/>
                <a:stretch>
                  <a:fillRect/>
                </a:stretch>
              </a:blipFill>
            </p:spPr>
            <p:txBody>
              <a:bodyPr wrap="square" lIns="0" tIns="0" rIns="0" bIns="0" rtlCol="0"/>
              <a:lstStyle/>
              <a:p>
                <a:endParaRPr/>
              </a:p>
            </p:txBody>
          </p:sp>
          <p:sp>
            <p:nvSpPr>
              <p:cNvPr id="60" name="object 59">
                <a:extLst>
                  <a:ext uri="{FF2B5EF4-FFF2-40B4-BE49-F238E27FC236}">
                    <a16:creationId xmlns:a16="http://schemas.microsoft.com/office/drawing/2014/main" id="{EDD6E62B-EDC1-4F4A-A9AE-C9E996B3EDB4}"/>
                  </a:ext>
                </a:extLst>
              </p:cNvPr>
              <p:cNvSpPr/>
              <p:nvPr/>
            </p:nvSpPr>
            <p:spPr>
              <a:xfrm>
                <a:off x="3608170" y="3142052"/>
                <a:ext cx="269240" cy="210185"/>
              </a:xfrm>
              <a:custGeom>
                <a:avLst/>
                <a:gdLst/>
                <a:ahLst/>
                <a:cxnLst/>
                <a:rect l="l" t="t" r="r" b="b"/>
                <a:pathLst>
                  <a:path w="269239" h="210185">
                    <a:moveTo>
                      <a:pt x="0" y="0"/>
                    </a:moveTo>
                    <a:lnTo>
                      <a:pt x="0" y="209765"/>
                    </a:lnTo>
                    <a:lnTo>
                      <a:pt x="268786" y="145143"/>
                    </a:lnTo>
                    <a:lnTo>
                      <a:pt x="268786" y="64622"/>
                    </a:lnTo>
                    <a:lnTo>
                      <a:pt x="0" y="0"/>
                    </a:lnTo>
                    <a:close/>
                  </a:path>
                </a:pathLst>
              </a:custGeom>
              <a:solidFill>
                <a:srgbClr val="D99694"/>
              </a:solidFill>
            </p:spPr>
            <p:txBody>
              <a:bodyPr wrap="square" lIns="0" tIns="0" rIns="0" bIns="0" rtlCol="0"/>
              <a:lstStyle/>
              <a:p>
                <a:endParaRPr/>
              </a:p>
            </p:txBody>
          </p:sp>
          <p:sp>
            <p:nvSpPr>
              <p:cNvPr id="61" name="object 60">
                <a:extLst>
                  <a:ext uri="{FF2B5EF4-FFF2-40B4-BE49-F238E27FC236}">
                    <a16:creationId xmlns:a16="http://schemas.microsoft.com/office/drawing/2014/main" id="{C002B743-C033-4DC7-8E33-E9F0AD03F38D}"/>
                  </a:ext>
                </a:extLst>
              </p:cNvPr>
              <p:cNvSpPr/>
              <p:nvPr/>
            </p:nvSpPr>
            <p:spPr>
              <a:xfrm>
                <a:off x="3608171" y="3142052"/>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62" name="object 61">
                <a:extLst>
                  <a:ext uri="{FF2B5EF4-FFF2-40B4-BE49-F238E27FC236}">
                    <a16:creationId xmlns:a16="http://schemas.microsoft.com/office/drawing/2014/main" id="{4E4DF3CF-418D-476B-A444-AD02392E3071}"/>
                  </a:ext>
                </a:extLst>
              </p:cNvPr>
              <p:cNvSpPr/>
              <p:nvPr/>
            </p:nvSpPr>
            <p:spPr>
              <a:xfrm>
                <a:off x="3555570" y="3370502"/>
                <a:ext cx="372533" cy="309033"/>
              </a:xfrm>
              <a:prstGeom prst="rect">
                <a:avLst/>
              </a:prstGeom>
              <a:blipFill>
                <a:blip r:embed="rId6" cstate="print"/>
                <a:stretch>
                  <a:fillRect/>
                </a:stretch>
              </a:blipFill>
            </p:spPr>
            <p:txBody>
              <a:bodyPr wrap="square" lIns="0" tIns="0" rIns="0" bIns="0" rtlCol="0"/>
              <a:lstStyle/>
              <a:p>
                <a:endParaRPr/>
              </a:p>
            </p:txBody>
          </p:sp>
          <p:sp>
            <p:nvSpPr>
              <p:cNvPr id="63" name="object 62">
                <a:extLst>
                  <a:ext uri="{FF2B5EF4-FFF2-40B4-BE49-F238E27FC236}">
                    <a16:creationId xmlns:a16="http://schemas.microsoft.com/office/drawing/2014/main" id="{E6CF7ACC-4665-4DA8-A3FC-39E5A3E19E08}"/>
                  </a:ext>
                </a:extLst>
              </p:cNvPr>
              <p:cNvSpPr/>
              <p:nvPr/>
            </p:nvSpPr>
            <p:spPr>
              <a:xfrm>
                <a:off x="3608170" y="3396847"/>
                <a:ext cx="269240" cy="210185"/>
              </a:xfrm>
              <a:custGeom>
                <a:avLst/>
                <a:gdLst/>
                <a:ahLst/>
                <a:cxnLst/>
                <a:rect l="l" t="t" r="r" b="b"/>
                <a:pathLst>
                  <a:path w="269239" h="210185">
                    <a:moveTo>
                      <a:pt x="0" y="0"/>
                    </a:moveTo>
                    <a:lnTo>
                      <a:pt x="0" y="209765"/>
                    </a:lnTo>
                    <a:lnTo>
                      <a:pt x="268786" y="145143"/>
                    </a:lnTo>
                    <a:lnTo>
                      <a:pt x="268786" y="64622"/>
                    </a:lnTo>
                    <a:lnTo>
                      <a:pt x="0" y="0"/>
                    </a:lnTo>
                    <a:close/>
                  </a:path>
                </a:pathLst>
              </a:custGeom>
              <a:solidFill>
                <a:srgbClr val="D99694"/>
              </a:solidFill>
            </p:spPr>
            <p:txBody>
              <a:bodyPr wrap="square" lIns="0" tIns="0" rIns="0" bIns="0" rtlCol="0"/>
              <a:lstStyle/>
              <a:p>
                <a:endParaRPr/>
              </a:p>
            </p:txBody>
          </p:sp>
          <p:sp>
            <p:nvSpPr>
              <p:cNvPr id="64" name="object 63">
                <a:extLst>
                  <a:ext uri="{FF2B5EF4-FFF2-40B4-BE49-F238E27FC236}">
                    <a16:creationId xmlns:a16="http://schemas.microsoft.com/office/drawing/2014/main" id="{48A1BC0B-88E9-49AC-9BCC-0C90E184449A}"/>
                  </a:ext>
                </a:extLst>
              </p:cNvPr>
              <p:cNvSpPr/>
              <p:nvPr/>
            </p:nvSpPr>
            <p:spPr>
              <a:xfrm>
                <a:off x="3608171" y="3396847"/>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65" name="object 64">
                <a:extLst>
                  <a:ext uri="{FF2B5EF4-FFF2-40B4-BE49-F238E27FC236}">
                    <a16:creationId xmlns:a16="http://schemas.microsoft.com/office/drawing/2014/main" id="{2CF93C1C-DC10-4AA9-BC5F-1BA981E32AC4}"/>
                  </a:ext>
                </a:extLst>
              </p:cNvPr>
              <p:cNvSpPr/>
              <p:nvPr/>
            </p:nvSpPr>
            <p:spPr>
              <a:xfrm>
                <a:off x="3551338" y="3632969"/>
                <a:ext cx="372533" cy="309033"/>
              </a:xfrm>
              <a:prstGeom prst="rect">
                <a:avLst/>
              </a:prstGeom>
              <a:blipFill>
                <a:blip r:embed="rId7" cstate="print"/>
                <a:stretch>
                  <a:fillRect/>
                </a:stretch>
              </a:blipFill>
            </p:spPr>
            <p:txBody>
              <a:bodyPr wrap="square" lIns="0" tIns="0" rIns="0" bIns="0" rtlCol="0"/>
              <a:lstStyle/>
              <a:p>
                <a:endParaRPr/>
              </a:p>
            </p:txBody>
          </p:sp>
          <p:sp>
            <p:nvSpPr>
              <p:cNvPr id="66" name="object 65">
                <a:extLst>
                  <a:ext uri="{FF2B5EF4-FFF2-40B4-BE49-F238E27FC236}">
                    <a16:creationId xmlns:a16="http://schemas.microsoft.com/office/drawing/2014/main" id="{DD39D171-FD05-4E94-B68F-449DF70838E3}"/>
                  </a:ext>
                </a:extLst>
              </p:cNvPr>
              <p:cNvSpPr/>
              <p:nvPr/>
            </p:nvSpPr>
            <p:spPr>
              <a:xfrm>
                <a:off x="3603507" y="3659658"/>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67" name="object 66">
                <a:extLst>
                  <a:ext uri="{FF2B5EF4-FFF2-40B4-BE49-F238E27FC236}">
                    <a16:creationId xmlns:a16="http://schemas.microsoft.com/office/drawing/2014/main" id="{AAEE4ABC-7D7A-4008-B67C-60E0F7B64EB2}"/>
                  </a:ext>
                </a:extLst>
              </p:cNvPr>
              <p:cNvSpPr/>
              <p:nvPr/>
            </p:nvSpPr>
            <p:spPr>
              <a:xfrm>
                <a:off x="3603506" y="365965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68" name="object 67">
                <a:extLst>
                  <a:ext uri="{FF2B5EF4-FFF2-40B4-BE49-F238E27FC236}">
                    <a16:creationId xmlns:a16="http://schemas.microsoft.com/office/drawing/2014/main" id="{544F9B03-FB88-48C1-9122-3D55FCDE116A}"/>
                  </a:ext>
                </a:extLst>
              </p:cNvPr>
              <p:cNvSpPr/>
              <p:nvPr/>
            </p:nvSpPr>
            <p:spPr>
              <a:xfrm>
                <a:off x="3551338" y="3878502"/>
                <a:ext cx="372533" cy="313266"/>
              </a:xfrm>
              <a:prstGeom prst="rect">
                <a:avLst/>
              </a:prstGeom>
              <a:blipFill>
                <a:blip r:embed="rId8" cstate="print"/>
                <a:stretch>
                  <a:fillRect/>
                </a:stretch>
              </a:blipFill>
            </p:spPr>
            <p:txBody>
              <a:bodyPr wrap="square" lIns="0" tIns="0" rIns="0" bIns="0" rtlCol="0"/>
              <a:lstStyle/>
              <a:p>
                <a:endParaRPr/>
              </a:p>
            </p:txBody>
          </p:sp>
          <p:sp>
            <p:nvSpPr>
              <p:cNvPr id="69" name="object 68">
                <a:extLst>
                  <a:ext uri="{FF2B5EF4-FFF2-40B4-BE49-F238E27FC236}">
                    <a16:creationId xmlns:a16="http://schemas.microsoft.com/office/drawing/2014/main" id="{0A55A02E-B3FD-4C8F-82A3-73D9B0F44FA6}"/>
                  </a:ext>
                </a:extLst>
              </p:cNvPr>
              <p:cNvSpPr/>
              <p:nvPr/>
            </p:nvSpPr>
            <p:spPr>
              <a:xfrm>
                <a:off x="3603507" y="3906002"/>
                <a:ext cx="269240" cy="210185"/>
              </a:xfrm>
              <a:custGeom>
                <a:avLst/>
                <a:gdLst/>
                <a:ahLst/>
                <a:cxnLst/>
                <a:rect l="l" t="t" r="r" b="b"/>
                <a:pathLst>
                  <a:path w="269239" h="210185">
                    <a:moveTo>
                      <a:pt x="0" y="0"/>
                    </a:moveTo>
                    <a:lnTo>
                      <a:pt x="0" y="209765"/>
                    </a:lnTo>
                    <a:lnTo>
                      <a:pt x="268785" y="145142"/>
                    </a:lnTo>
                    <a:lnTo>
                      <a:pt x="268785" y="64622"/>
                    </a:lnTo>
                    <a:lnTo>
                      <a:pt x="0" y="0"/>
                    </a:lnTo>
                    <a:close/>
                  </a:path>
                </a:pathLst>
              </a:custGeom>
              <a:solidFill>
                <a:srgbClr val="D99694"/>
              </a:solidFill>
            </p:spPr>
            <p:txBody>
              <a:bodyPr wrap="square" lIns="0" tIns="0" rIns="0" bIns="0" rtlCol="0"/>
              <a:lstStyle/>
              <a:p>
                <a:endParaRPr/>
              </a:p>
            </p:txBody>
          </p:sp>
          <p:sp>
            <p:nvSpPr>
              <p:cNvPr id="70" name="object 69">
                <a:extLst>
                  <a:ext uri="{FF2B5EF4-FFF2-40B4-BE49-F238E27FC236}">
                    <a16:creationId xmlns:a16="http://schemas.microsoft.com/office/drawing/2014/main" id="{647831C4-97CD-4E86-B26F-702CF3EF08D5}"/>
                  </a:ext>
                </a:extLst>
              </p:cNvPr>
              <p:cNvSpPr/>
              <p:nvPr/>
            </p:nvSpPr>
            <p:spPr>
              <a:xfrm>
                <a:off x="3603506" y="3906002"/>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71" name="object 70">
                <a:extLst>
                  <a:ext uri="{FF2B5EF4-FFF2-40B4-BE49-F238E27FC236}">
                    <a16:creationId xmlns:a16="http://schemas.microsoft.com/office/drawing/2014/main" id="{3A7AE236-D2DB-44E5-9B2B-B8DFFAB27C04}"/>
                  </a:ext>
                </a:extLst>
              </p:cNvPr>
              <p:cNvSpPr/>
              <p:nvPr/>
            </p:nvSpPr>
            <p:spPr>
              <a:xfrm>
                <a:off x="3551338" y="4132502"/>
                <a:ext cx="372533" cy="309033"/>
              </a:xfrm>
              <a:prstGeom prst="rect">
                <a:avLst/>
              </a:prstGeom>
              <a:blipFill>
                <a:blip r:embed="rId9" cstate="print"/>
                <a:stretch>
                  <a:fillRect/>
                </a:stretch>
              </a:blipFill>
            </p:spPr>
            <p:txBody>
              <a:bodyPr wrap="square" lIns="0" tIns="0" rIns="0" bIns="0" rtlCol="0"/>
              <a:lstStyle/>
              <a:p>
                <a:endParaRPr/>
              </a:p>
            </p:txBody>
          </p:sp>
          <p:sp>
            <p:nvSpPr>
              <p:cNvPr id="72" name="object 71">
                <a:extLst>
                  <a:ext uri="{FF2B5EF4-FFF2-40B4-BE49-F238E27FC236}">
                    <a16:creationId xmlns:a16="http://schemas.microsoft.com/office/drawing/2014/main" id="{1805DF28-68DB-457E-B2D3-2BE212DE034B}"/>
                  </a:ext>
                </a:extLst>
              </p:cNvPr>
              <p:cNvSpPr/>
              <p:nvPr/>
            </p:nvSpPr>
            <p:spPr>
              <a:xfrm>
                <a:off x="3603507" y="4159061"/>
                <a:ext cx="269240" cy="210185"/>
              </a:xfrm>
              <a:custGeom>
                <a:avLst/>
                <a:gdLst/>
                <a:ahLst/>
                <a:cxnLst/>
                <a:rect l="l" t="t" r="r" b="b"/>
                <a:pathLst>
                  <a:path w="269239" h="210185">
                    <a:moveTo>
                      <a:pt x="0" y="0"/>
                    </a:moveTo>
                    <a:lnTo>
                      <a:pt x="0" y="209765"/>
                    </a:lnTo>
                    <a:lnTo>
                      <a:pt x="268785" y="145142"/>
                    </a:lnTo>
                    <a:lnTo>
                      <a:pt x="268785" y="64622"/>
                    </a:lnTo>
                    <a:lnTo>
                      <a:pt x="0" y="0"/>
                    </a:lnTo>
                    <a:close/>
                  </a:path>
                </a:pathLst>
              </a:custGeom>
              <a:solidFill>
                <a:srgbClr val="D99694"/>
              </a:solidFill>
            </p:spPr>
            <p:txBody>
              <a:bodyPr wrap="square" lIns="0" tIns="0" rIns="0" bIns="0" rtlCol="0"/>
              <a:lstStyle/>
              <a:p>
                <a:endParaRPr/>
              </a:p>
            </p:txBody>
          </p:sp>
          <p:sp>
            <p:nvSpPr>
              <p:cNvPr id="73" name="object 72">
                <a:extLst>
                  <a:ext uri="{FF2B5EF4-FFF2-40B4-BE49-F238E27FC236}">
                    <a16:creationId xmlns:a16="http://schemas.microsoft.com/office/drawing/2014/main" id="{54811AD2-6D5B-4DC7-879B-BCFE06367115}"/>
                  </a:ext>
                </a:extLst>
              </p:cNvPr>
              <p:cNvSpPr/>
              <p:nvPr/>
            </p:nvSpPr>
            <p:spPr>
              <a:xfrm>
                <a:off x="3603506" y="4159061"/>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74" name="object 73">
                <a:extLst>
                  <a:ext uri="{FF2B5EF4-FFF2-40B4-BE49-F238E27FC236}">
                    <a16:creationId xmlns:a16="http://schemas.microsoft.com/office/drawing/2014/main" id="{88249C68-7691-49B1-A673-CD82857EB78B}"/>
                  </a:ext>
                </a:extLst>
              </p:cNvPr>
              <p:cNvSpPr/>
              <p:nvPr/>
            </p:nvSpPr>
            <p:spPr>
              <a:xfrm>
                <a:off x="4366992" y="290566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75" name="object 74">
                <a:extLst>
                  <a:ext uri="{FF2B5EF4-FFF2-40B4-BE49-F238E27FC236}">
                    <a16:creationId xmlns:a16="http://schemas.microsoft.com/office/drawing/2014/main" id="{E738F566-15D0-4F97-A82E-4C86D05F2690}"/>
                  </a:ext>
                </a:extLst>
              </p:cNvPr>
              <p:cNvSpPr/>
              <p:nvPr/>
            </p:nvSpPr>
            <p:spPr>
              <a:xfrm>
                <a:off x="4366992" y="2905662"/>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76" name="object 75">
                <a:extLst>
                  <a:ext uri="{FF2B5EF4-FFF2-40B4-BE49-F238E27FC236}">
                    <a16:creationId xmlns:a16="http://schemas.microsoft.com/office/drawing/2014/main" id="{70C6D3C1-F024-408A-AF49-32A7DD5E7C05}"/>
                  </a:ext>
                </a:extLst>
              </p:cNvPr>
              <p:cNvSpPr/>
              <p:nvPr/>
            </p:nvSpPr>
            <p:spPr>
              <a:xfrm>
                <a:off x="4366992" y="3158722"/>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77" name="object 76">
                <a:extLst>
                  <a:ext uri="{FF2B5EF4-FFF2-40B4-BE49-F238E27FC236}">
                    <a16:creationId xmlns:a16="http://schemas.microsoft.com/office/drawing/2014/main" id="{79F04C6A-610A-4124-AD86-968369392B7B}"/>
                  </a:ext>
                </a:extLst>
              </p:cNvPr>
              <p:cNvSpPr/>
              <p:nvPr/>
            </p:nvSpPr>
            <p:spPr>
              <a:xfrm>
                <a:off x="4366992" y="3158723"/>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78" name="object 77">
                <a:extLst>
                  <a:ext uri="{FF2B5EF4-FFF2-40B4-BE49-F238E27FC236}">
                    <a16:creationId xmlns:a16="http://schemas.microsoft.com/office/drawing/2014/main" id="{F771DCCE-6F7F-46FD-9DDB-4BD400CD173D}"/>
                  </a:ext>
                </a:extLst>
              </p:cNvPr>
              <p:cNvSpPr/>
              <p:nvPr/>
            </p:nvSpPr>
            <p:spPr>
              <a:xfrm>
                <a:off x="4366992" y="3413517"/>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79" name="object 78">
                <a:extLst>
                  <a:ext uri="{FF2B5EF4-FFF2-40B4-BE49-F238E27FC236}">
                    <a16:creationId xmlns:a16="http://schemas.microsoft.com/office/drawing/2014/main" id="{06CFF9E5-7B7A-4479-9F47-0E1B3C00C381}"/>
                  </a:ext>
                </a:extLst>
              </p:cNvPr>
              <p:cNvSpPr/>
              <p:nvPr/>
            </p:nvSpPr>
            <p:spPr>
              <a:xfrm>
                <a:off x="4366992" y="3413516"/>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0" name="object 79">
                <a:extLst>
                  <a:ext uri="{FF2B5EF4-FFF2-40B4-BE49-F238E27FC236}">
                    <a16:creationId xmlns:a16="http://schemas.microsoft.com/office/drawing/2014/main" id="{C0B938B9-1790-4A76-AD93-FC8FDA71C225}"/>
                  </a:ext>
                </a:extLst>
              </p:cNvPr>
              <p:cNvSpPr/>
              <p:nvPr/>
            </p:nvSpPr>
            <p:spPr>
              <a:xfrm>
                <a:off x="4366992" y="3669614"/>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81" name="object 80">
                <a:extLst>
                  <a:ext uri="{FF2B5EF4-FFF2-40B4-BE49-F238E27FC236}">
                    <a16:creationId xmlns:a16="http://schemas.microsoft.com/office/drawing/2014/main" id="{3D802A9D-FD67-47F9-A61C-400C6C975D2A}"/>
                  </a:ext>
                </a:extLst>
              </p:cNvPr>
              <p:cNvSpPr/>
              <p:nvPr/>
            </p:nvSpPr>
            <p:spPr>
              <a:xfrm>
                <a:off x="4366992" y="366961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2" name="object 81">
                <a:extLst>
                  <a:ext uri="{FF2B5EF4-FFF2-40B4-BE49-F238E27FC236}">
                    <a16:creationId xmlns:a16="http://schemas.microsoft.com/office/drawing/2014/main" id="{73F6D8BB-8739-4FA0-B53B-136D7382591A}"/>
                  </a:ext>
                </a:extLst>
              </p:cNvPr>
              <p:cNvSpPr/>
              <p:nvPr/>
            </p:nvSpPr>
            <p:spPr>
              <a:xfrm>
                <a:off x="4366992" y="417573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83" name="object 82">
                <a:extLst>
                  <a:ext uri="{FF2B5EF4-FFF2-40B4-BE49-F238E27FC236}">
                    <a16:creationId xmlns:a16="http://schemas.microsoft.com/office/drawing/2014/main" id="{B05E1C67-F6C1-4C9D-BB2C-C3581DB44288}"/>
                  </a:ext>
                </a:extLst>
              </p:cNvPr>
              <p:cNvSpPr/>
              <p:nvPr/>
            </p:nvSpPr>
            <p:spPr>
              <a:xfrm>
                <a:off x="4366992" y="417573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4" name="object 83">
                <a:extLst>
                  <a:ext uri="{FF2B5EF4-FFF2-40B4-BE49-F238E27FC236}">
                    <a16:creationId xmlns:a16="http://schemas.microsoft.com/office/drawing/2014/main" id="{B4C29620-DDA3-40C9-9019-C9013BFD6F3F}"/>
                  </a:ext>
                </a:extLst>
              </p:cNvPr>
              <p:cNvSpPr/>
              <p:nvPr/>
            </p:nvSpPr>
            <p:spPr>
              <a:xfrm>
                <a:off x="4366992" y="3922671"/>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85" name="object 84">
                <a:extLst>
                  <a:ext uri="{FF2B5EF4-FFF2-40B4-BE49-F238E27FC236}">
                    <a16:creationId xmlns:a16="http://schemas.microsoft.com/office/drawing/2014/main" id="{BA949E6D-8E8D-4FEA-B296-AD5182906214}"/>
                  </a:ext>
                </a:extLst>
              </p:cNvPr>
              <p:cNvSpPr/>
              <p:nvPr/>
            </p:nvSpPr>
            <p:spPr>
              <a:xfrm>
                <a:off x="4366992" y="392267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6" name="object 85">
                <a:extLst>
                  <a:ext uri="{FF2B5EF4-FFF2-40B4-BE49-F238E27FC236}">
                    <a16:creationId xmlns:a16="http://schemas.microsoft.com/office/drawing/2014/main" id="{46B61667-90D8-4E52-BF19-33B4383458DD}"/>
                  </a:ext>
                </a:extLst>
              </p:cNvPr>
              <p:cNvSpPr/>
              <p:nvPr/>
            </p:nvSpPr>
            <p:spPr>
              <a:xfrm>
                <a:off x="4952571" y="2879436"/>
                <a:ext cx="372533" cy="309032"/>
              </a:xfrm>
              <a:prstGeom prst="rect">
                <a:avLst/>
              </a:prstGeom>
              <a:blipFill>
                <a:blip r:embed="rId10" cstate="print"/>
                <a:stretch>
                  <a:fillRect/>
                </a:stretch>
              </a:blipFill>
            </p:spPr>
            <p:txBody>
              <a:bodyPr wrap="square" lIns="0" tIns="0" rIns="0" bIns="0" rtlCol="0"/>
              <a:lstStyle/>
              <a:p>
                <a:endParaRPr/>
              </a:p>
            </p:txBody>
          </p:sp>
          <p:sp>
            <p:nvSpPr>
              <p:cNvPr id="87" name="object 86">
                <a:extLst>
                  <a:ext uri="{FF2B5EF4-FFF2-40B4-BE49-F238E27FC236}">
                    <a16:creationId xmlns:a16="http://schemas.microsoft.com/office/drawing/2014/main" id="{0039E6F5-4D33-4617-8868-36017C105025}"/>
                  </a:ext>
                </a:extLst>
              </p:cNvPr>
              <p:cNvSpPr/>
              <p:nvPr/>
            </p:nvSpPr>
            <p:spPr>
              <a:xfrm>
                <a:off x="5002905" y="2905662"/>
                <a:ext cx="269240" cy="210185"/>
              </a:xfrm>
              <a:custGeom>
                <a:avLst/>
                <a:gdLst/>
                <a:ahLst/>
                <a:cxnLst/>
                <a:rect l="l" t="t" r="r" b="b"/>
                <a:pathLst>
                  <a:path w="269239" h="210185">
                    <a:moveTo>
                      <a:pt x="0" y="0"/>
                    </a:moveTo>
                    <a:lnTo>
                      <a:pt x="0" y="209764"/>
                    </a:lnTo>
                    <a:lnTo>
                      <a:pt x="268786" y="145143"/>
                    </a:lnTo>
                    <a:lnTo>
                      <a:pt x="268786" y="64621"/>
                    </a:lnTo>
                    <a:lnTo>
                      <a:pt x="0" y="0"/>
                    </a:lnTo>
                    <a:close/>
                  </a:path>
                </a:pathLst>
              </a:custGeom>
              <a:solidFill>
                <a:srgbClr val="D99694"/>
              </a:solidFill>
            </p:spPr>
            <p:txBody>
              <a:bodyPr wrap="square" lIns="0" tIns="0" rIns="0" bIns="0" rtlCol="0"/>
              <a:lstStyle/>
              <a:p>
                <a:endParaRPr/>
              </a:p>
            </p:txBody>
          </p:sp>
          <p:sp>
            <p:nvSpPr>
              <p:cNvPr id="88" name="object 87">
                <a:extLst>
                  <a:ext uri="{FF2B5EF4-FFF2-40B4-BE49-F238E27FC236}">
                    <a16:creationId xmlns:a16="http://schemas.microsoft.com/office/drawing/2014/main" id="{F191F020-F514-4ADA-A31F-A6A41DB7A967}"/>
                  </a:ext>
                </a:extLst>
              </p:cNvPr>
              <p:cNvSpPr/>
              <p:nvPr/>
            </p:nvSpPr>
            <p:spPr>
              <a:xfrm>
                <a:off x="5002906" y="2905662"/>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89" name="object 88">
                <a:extLst>
                  <a:ext uri="{FF2B5EF4-FFF2-40B4-BE49-F238E27FC236}">
                    <a16:creationId xmlns:a16="http://schemas.microsoft.com/office/drawing/2014/main" id="{E59B1C96-717B-4CFC-BCFA-CC2BAB511774}"/>
                  </a:ext>
                </a:extLst>
              </p:cNvPr>
              <p:cNvSpPr/>
              <p:nvPr/>
            </p:nvSpPr>
            <p:spPr>
              <a:xfrm>
                <a:off x="4956804" y="3129202"/>
                <a:ext cx="372532" cy="313266"/>
              </a:xfrm>
              <a:prstGeom prst="rect">
                <a:avLst/>
              </a:prstGeom>
              <a:blipFill>
                <a:blip r:embed="rId11" cstate="print"/>
                <a:stretch>
                  <a:fillRect/>
                </a:stretch>
              </a:blipFill>
            </p:spPr>
            <p:txBody>
              <a:bodyPr wrap="square" lIns="0" tIns="0" rIns="0" bIns="0" rtlCol="0"/>
              <a:lstStyle/>
              <a:p>
                <a:endParaRPr/>
              </a:p>
            </p:txBody>
          </p:sp>
          <p:sp>
            <p:nvSpPr>
              <p:cNvPr id="90" name="object 89">
                <a:extLst>
                  <a:ext uri="{FF2B5EF4-FFF2-40B4-BE49-F238E27FC236}">
                    <a16:creationId xmlns:a16="http://schemas.microsoft.com/office/drawing/2014/main" id="{2304851A-B16B-405E-BBB3-F3519E0EB483}"/>
                  </a:ext>
                </a:extLst>
              </p:cNvPr>
              <p:cNvSpPr/>
              <p:nvPr/>
            </p:nvSpPr>
            <p:spPr>
              <a:xfrm>
                <a:off x="5007570" y="3158723"/>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91" name="object 90">
                <a:extLst>
                  <a:ext uri="{FF2B5EF4-FFF2-40B4-BE49-F238E27FC236}">
                    <a16:creationId xmlns:a16="http://schemas.microsoft.com/office/drawing/2014/main" id="{B2F5E6E3-2D9F-4A61-B37D-030CCCC105FB}"/>
                  </a:ext>
                </a:extLst>
              </p:cNvPr>
              <p:cNvSpPr/>
              <p:nvPr/>
            </p:nvSpPr>
            <p:spPr>
              <a:xfrm>
                <a:off x="5007570" y="3158723"/>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92" name="object 91">
                <a:extLst>
                  <a:ext uri="{FF2B5EF4-FFF2-40B4-BE49-F238E27FC236}">
                    <a16:creationId xmlns:a16="http://schemas.microsoft.com/office/drawing/2014/main" id="{FAF8B4AC-65F7-43B1-8AF6-F9543B384F39}"/>
                  </a:ext>
                </a:extLst>
              </p:cNvPr>
              <p:cNvSpPr/>
              <p:nvPr/>
            </p:nvSpPr>
            <p:spPr>
              <a:xfrm>
                <a:off x="4956804" y="3383202"/>
                <a:ext cx="372532" cy="313266"/>
              </a:xfrm>
              <a:prstGeom prst="rect">
                <a:avLst/>
              </a:prstGeom>
              <a:blipFill>
                <a:blip r:embed="rId12" cstate="print"/>
                <a:stretch>
                  <a:fillRect/>
                </a:stretch>
              </a:blipFill>
            </p:spPr>
            <p:txBody>
              <a:bodyPr wrap="square" lIns="0" tIns="0" rIns="0" bIns="0" rtlCol="0"/>
              <a:lstStyle/>
              <a:p>
                <a:endParaRPr/>
              </a:p>
            </p:txBody>
          </p:sp>
          <p:sp>
            <p:nvSpPr>
              <p:cNvPr id="93" name="object 92">
                <a:extLst>
                  <a:ext uri="{FF2B5EF4-FFF2-40B4-BE49-F238E27FC236}">
                    <a16:creationId xmlns:a16="http://schemas.microsoft.com/office/drawing/2014/main" id="{4793D365-F891-4728-B3C2-F00DE2022D5C}"/>
                  </a:ext>
                </a:extLst>
              </p:cNvPr>
              <p:cNvSpPr/>
              <p:nvPr/>
            </p:nvSpPr>
            <p:spPr>
              <a:xfrm>
                <a:off x="5007570" y="3413518"/>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94" name="object 93">
                <a:extLst>
                  <a:ext uri="{FF2B5EF4-FFF2-40B4-BE49-F238E27FC236}">
                    <a16:creationId xmlns:a16="http://schemas.microsoft.com/office/drawing/2014/main" id="{4D1D3A1E-CBC6-4241-BE6F-1E4570BD47C5}"/>
                  </a:ext>
                </a:extLst>
              </p:cNvPr>
              <p:cNvSpPr/>
              <p:nvPr/>
            </p:nvSpPr>
            <p:spPr>
              <a:xfrm>
                <a:off x="5007570" y="341351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95" name="object 94">
                <a:extLst>
                  <a:ext uri="{FF2B5EF4-FFF2-40B4-BE49-F238E27FC236}">
                    <a16:creationId xmlns:a16="http://schemas.microsoft.com/office/drawing/2014/main" id="{54F8998E-098B-45D6-BF32-135602EAE9C9}"/>
                  </a:ext>
                </a:extLst>
              </p:cNvPr>
              <p:cNvSpPr/>
              <p:nvPr/>
            </p:nvSpPr>
            <p:spPr>
              <a:xfrm>
                <a:off x="4952571" y="3649902"/>
                <a:ext cx="372533" cy="309033"/>
              </a:xfrm>
              <a:prstGeom prst="rect">
                <a:avLst/>
              </a:prstGeom>
              <a:blipFill>
                <a:blip r:embed="rId13" cstate="print"/>
                <a:stretch>
                  <a:fillRect/>
                </a:stretch>
              </a:blipFill>
            </p:spPr>
            <p:txBody>
              <a:bodyPr wrap="square" lIns="0" tIns="0" rIns="0" bIns="0" rtlCol="0"/>
              <a:lstStyle/>
              <a:p>
                <a:endParaRPr/>
              </a:p>
            </p:txBody>
          </p:sp>
          <p:sp>
            <p:nvSpPr>
              <p:cNvPr id="96" name="object 95">
                <a:extLst>
                  <a:ext uri="{FF2B5EF4-FFF2-40B4-BE49-F238E27FC236}">
                    <a16:creationId xmlns:a16="http://schemas.microsoft.com/office/drawing/2014/main" id="{E9E7F223-57EA-465F-96EB-5020519056B7}"/>
                  </a:ext>
                </a:extLst>
              </p:cNvPr>
              <p:cNvSpPr/>
              <p:nvPr/>
            </p:nvSpPr>
            <p:spPr>
              <a:xfrm>
                <a:off x="5002905" y="3676326"/>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97" name="object 96">
                <a:extLst>
                  <a:ext uri="{FF2B5EF4-FFF2-40B4-BE49-F238E27FC236}">
                    <a16:creationId xmlns:a16="http://schemas.microsoft.com/office/drawing/2014/main" id="{32DD5E46-A2E5-4B43-B0A9-B7A7329B53E2}"/>
                  </a:ext>
                </a:extLst>
              </p:cNvPr>
              <p:cNvSpPr/>
              <p:nvPr/>
            </p:nvSpPr>
            <p:spPr>
              <a:xfrm>
                <a:off x="5002906" y="3676326"/>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98" name="object 97">
                <a:extLst>
                  <a:ext uri="{FF2B5EF4-FFF2-40B4-BE49-F238E27FC236}">
                    <a16:creationId xmlns:a16="http://schemas.microsoft.com/office/drawing/2014/main" id="{A6562D1D-C8C3-4734-8E55-CDC693A3827B}"/>
                  </a:ext>
                </a:extLst>
              </p:cNvPr>
              <p:cNvSpPr/>
              <p:nvPr/>
            </p:nvSpPr>
            <p:spPr>
              <a:xfrm>
                <a:off x="4952571" y="3895436"/>
                <a:ext cx="372533" cy="313266"/>
              </a:xfrm>
              <a:prstGeom prst="rect">
                <a:avLst/>
              </a:prstGeom>
              <a:blipFill>
                <a:blip r:embed="rId14" cstate="print"/>
                <a:stretch>
                  <a:fillRect/>
                </a:stretch>
              </a:blipFill>
            </p:spPr>
            <p:txBody>
              <a:bodyPr wrap="square" lIns="0" tIns="0" rIns="0" bIns="0" rtlCol="0"/>
              <a:lstStyle/>
              <a:p>
                <a:endParaRPr/>
              </a:p>
            </p:txBody>
          </p:sp>
          <p:sp>
            <p:nvSpPr>
              <p:cNvPr id="99" name="object 98">
                <a:extLst>
                  <a:ext uri="{FF2B5EF4-FFF2-40B4-BE49-F238E27FC236}">
                    <a16:creationId xmlns:a16="http://schemas.microsoft.com/office/drawing/2014/main" id="{F40B8D8D-3D15-48FA-A195-710AA9E5027B}"/>
                  </a:ext>
                </a:extLst>
              </p:cNvPr>
              <p:cNvSpPr/>
              <p:nvPr/>
            </p:nvSpPr>
            <p:spPr>
              <a:xfrm>
                <a:off x="5002905" y="3922671"/>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00" name="object 99">
                <a:extLst>
                  <a:ext uri="{FF2B5EF4-FFF2-40B4-BE49-F238E27FC236}">
                    <a16:creationId xmlns:a16="http://schemas.microsoft.com/office/drawing/2014/main" id="{9AC41A25-ACA1-4DE2-A07F-100283DF7EBE}"/>
                  </a:ext>
                </a:extLst>
              </p:cNvPr>
              <p:cNvSpPr/>
              <p:nvPr/>
            </p:nvSpPr>
            <p:spPr>
              <a:xfrm>
                <a:off x="5002906" y="3922671"/>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01" name="object 100">
                <a:extLst>
                  <a:ext uri="{FF2B5EF4-FFF2-40B4-BE49-F238E27FC236}">
                    <a16:creationId xmlns:a16="http://schemas.microsoft.com/office/drawing/2014/main" id="{810BBCD8-6273-4EDD-B451-6F4403C41D7F}"/>
                  </a:ext>
                </a:extLst>
              </p:cNvPr>
              <p:cNvSpPr/>
              <p:nvPr/>
            </p:nvSpPr>
            <p:spPr>
              <a:xfrm>
                <a:off x="4952571" y="4149436"/>
                <a:ext cx="372533" cy="309033"/>
              </a:xfrm>
              <a:prstGeom prst="rect">
                <a:avLst/>
              </a:prstGeom>
              <a:blipFill>
                <a:blip r:embed="rId15" cstate="print"/>
                <a:stretch>
                  <a:fillRect/>
                </a:stretch>
              </a:blipFill>
            </p:spPr>
            <p:txBody>
              <a:bodyPr wrap="square" lIns="0" tIns="0" rIns="0" bIns="0" rtlCol="0"/>
              <a:lstStyle/>
              <a:p>
                <a:endParaRPr/>
              </a:p>
            </p:txBody>
          </p:sp>
          <p:sp>
            <p:nvSpPr>
              <p:cNvPr id="102" name="object 101">
                <a:extLst>
                  <a:ext uri="{FF2B5EF4-FFF2-40B4-BE49-F238E27FC236}">
                    <a16:creationId xmlns:a16="http://schemas.microsoft.com/office/drawing/2014/main" id="{B02F71B0-80DC-472A-88F4-B0F3AFB72092}"/>
                  </a:ext>
                </a:extLst>
              </p:cNvPr>
              <p:cNvSpPr/>
              <p:nvPr/>
            </p:nvSpPr>
            <p:spPr>
              <a:xfrm>
                <a:off x="5002905" y="4175730"/>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03" name="object 102">
                <a:extLst>
                  <a:ext uri="{FF2B5EF4-FFF2-40B4-BE49-F238E27FC236}">
                    <a16:creationId xmlns:a16="http://schemas.microsoft.com/office/drawing/2014/main" id="{FD59F29D-693F-4BEA-AB84-050DD8A427D0}"/>
                  </a:ext>
                </a:extLst>
              </p:cNvPr>
              <p:cNvSpPr/>
              <p:nvPr/>
            </p:nvSpPr>
            <p:spPr>
              <a:xfrm>
                <a:off x="5002906" y="4175730"/>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04" name="object 103">
                <a:extLst>
                  <a:ext uri="{FF2B5EF4-FFF2-40B4-BE49-F238E27FC236}">
                    <a16:creationId xmlns:a16="http://schemas.microsoft.com/office/drawing/2014/main" id="{F45F5AE3-A0E0-45A2-A2C7-D15B7CBD95A1}"/>
                  </a:ext>
                </a:extLst>
              </p:cNvPr>
              <p:cNvSpPr/>
              <p:nvPr/>
            </p:nvSpPr>
            <p:spPr>
              <a:xfrm>
                <a:off x="5832157" y="290792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05" name="object 104">
                <a:extLst>
                  <a:ext uri="{FF2B5EF4-FFF2-40B4-BE49-F238E27FC236}">
                    <a16:creationId xmlns:a16="http://schemas.microsoft.com/office/drawing/2014/main" id="{57EF916B-A50A-4AD2-B828-EE21E089A187}"/>
                  </a:ext>
                </a:extLst>
              </p:cNvPr>
              <p:cNvSpPr/>
              <p:nvPr/>
            </p:nvSpPr>
            <p:spPr>
              <a:xfrm>
                <a:off x="5832157" y="290792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06" name="object 105">
                <a:extLst>
                  <a:ext uri="{FF2B5EF4-FFF2-40B4-BE49-F238E27FC236}">
                    <a16:creationId xmlns:a16="http://schemas.microsoft.com/office/drawing/2014/main" id="{2ECC111D-B24E-49CD-BB67-E49F577ABCAD}"/>
                  </a:ext>
                </a:extLst>
              </p:cNvPr>
              <p:cNvSpPr/>
              <p:nvPr/>
            </p:nvSpPr>
            <p:spPr>
              <a:xfrm>
                <a:off x="5832157" y="316098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07" name="object 106">
                <a:extLst>
                  <a:ext uri="{FF2B5EF4-FFF2-40B4-BE49-F238E27FC236}">
                    <a16:creationId xmlns:a16="http://schemas.microsoft.com/office/drawing/2014/main" id="{D16CA1DC-21F6-4F6F-B093-BFB44DC89EF5}"/>
                  </a:ext>
                </a:extLst>
              </p:cNvPr>
              <p:cNvSpPr/>
              <p:nvPr/>
            </p:nvSpPr>
            <p:spPr>
              <a:xfrm>
                <a:off x="5832157" y="316098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08" name="object 107">
                <a:extLst>
                  <a:ext uri="{FF2B5EF4-FFF2-40B4-BE49-F238E27FC236}">
                    <a16:creationId xmlns:a16="http://schemas.microsoft.com/office/drawing/2014/main" id="{55CB5A5F-A68E-4899-A778-0D8135B9A49B}"/>
                  </a:ext>
                </a:extLst>
              </p:cNvPr>
              <p:cNvSpPr/>
              <p:nvPr/>
            </p:nvSpPr>
            <p:spPr>
              <a:xfrm>
                <a:off x="5832157" y="3415775"/>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09" name="object 108">
                <a:extLst>
                  <a:ext uri="{FF2B5EF4-FFF2-40B4-BE49-F238E27FC236}">
                    <a16:creationId xmlns:a16="http://schemas.microsoft.com/office/drawing/2014/main" id="{EA3CA80A-BFAA-4E1A-907D-1FF5EE354EA2}"/>
                  </a:ext>
                </a:extLst>
              </p:cNvPr>
              <p:cNvSpPr/>
              <p:nvPr/>
            </p:nvSpPr>
            <p:spPr>
              <a:xfrm>
                <a:off x="5832157" y="341577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0" name="object 109">
                <a:extLst>
                  <a:ext uri="{FF2B5EF4-FFF2-40B4-BE49-F238E27FC236}">
                    <a16:creationId xmlns:a16="http://schemas.microsoft.com/office/drawing/2014/main" id="{5B20604E-7828-4661-A91B-C2F1EAADB34C}"/>
                  </a:ext>
                </a:extLst>
              </p:cNvPr>
              <p:cNvSpPr/>
              <p:nvPr/>
            </p:nvSpPr>
            <p:spPr>
              <a:xfrm>
                <a:off x="5832157" y="3671872"/>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11" name="object 110">
                <a:extLst>
                  <a:ext uri="{FF2B5EF4-FFF2-40B4-BE49-F238E27FC236}">
                    <a16:creationId xmlns:a16="http://schemas.microsoft.com/office/drawing/2014/main" id="{BFD8AB22-0DE5-473C-91EC-77AFCE203A15}"/>
                  </a:ext>
                </a:extLst>
              </p:cNvPr>
              <p:cNvSpPr/>
              <p:nvPr/>
            </p:nvSpPr>
            <p:spPr>
              <a:xfrm>
                <a:off x="5832157" y="367187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2" name="object 111">
                <a:extLst>
                  <a:ext uri="{FF2B5EF4-FFF2-40B4-BE49-F238E27FC236}">
                    <a16:creationId xmlns:a16="http://schemas.microsoft.com/office/drawing/2014/main" id="{5F72F864-9DD0-450E-871A-4C5B5B252C7B}"/>
                  </a:ext>
                </a:extLst>
              </p:cNvPr>
              <p:cNvSpPr/>
              <p:nvPr/>
            </p:nvSpPr>
            <p:spPr>
              <a:xfrm>
                <a:off x="5832157" y="4177988"/>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13" name="object 112">
                <a:extLst>
                  <a:ext uri="{FF2B5EF4-FFF2-40B4-BE49-F238E27FC236}">
                    <a16:creationId xmlns:a16="http://schemas.microsoft.com/office/drawing/2014/main" id="{8F90F5B4-D5B6-4C91-B0A2-4F1096F15DC4}"/>
                  </a:ext>
                </a:extLst>
              </p:cNvPr>
              <p:cNvSpPr/>
              <p:nvPr/>
            </p:nvSpPr>
            <p:spPr>
              <a:xfrm>
                <a:off x="5832157" y="4177988"/>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4" name="object 113">
                <a:extLst>
                  <a:ext uri="{FF2B5EF4-FFF2-40B4-BE49-F238E27FC236}">
                    <a16:creationId xmlns:a16="http://schemas.microsoft.com/office/drawing/2014/main" id="{ED3A5882-238A-4CDB-8460-F9EB94F40C12}"/>
                  </a:ext>
                </a:extLst>
              </p:cNvPr>
              <p:cNvSpPr/>
              <p:nvPr/>
            </p:nvSpPr>
            <p:spPr>
              <a:xfrm>
                <a:off x="5832157" y="3924929"/>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15" name="object 114">
                <a:extLst>
                  <a:ext uri="{FF2B5EF4-FFF2-40B4-BE49-F238E27FC236}">
                    <a16:creationId xmlns:a16="http://schemas.microsoft.com/office/drawing/2014/main" id="{AB9F5148-22D9-4554-952F-48386B193234}"/>
                  </a:ext>
                </a:extLst>
              </p:cNvPr>
              <p:cNvSpPr/>
              <p:nvPr/>
            </p:nvSpPr>
            <p:spPr>
              <a:xfrm>
                <a:off x="5832157" y="3924929"/>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6" name="object 115">
                <a:extLst>
                  <a:ext uri="{FF2B5EF4-FFF2-40B4-BE49-F238E27FC236}">
                    <a16:creationId xmlns:a16="http://schemas.microsoft.com/office/drawing/2014/main" id="{2CAAB947-C493-44ED-8698-76451FA93D61}"/>
                  </a:ext>
                </a:extLst>
              </p:cNvPr>
              <p:cNvSpPr/>
              <p:nvPr/>
            </p:nvSpPr>
            <p:spPr>
              <a:xfrm>
                <a:off x="6417304" y="2879436"/>
                <a:ext cx="372532" cy="313266"/>
              </a:xfrm>
              <a:prstGeom prst="rect">
                <a:avLst/>
              </a:prstGeom>
              <a:blipFill>
                <a:blip r:embed="rId16" cstate="print"/>
                <a:stretch>
                  <a:fillRect/>
                </a:stretch>
              </a:blipFill>
            </p:spPr>
            <p:txBody>
              <a:bodyPr wrap="square" lIns="0" tIns="0" rIns="0" bIns="0" rtlCol="0"/>
              <a:lstStyle/>
              <a:p>
                <a:endParaRPr/>
              </a:p>
            </p:txBody>
          </p:sp>
          <p:sp>
            <p:nvSpPr>
              <p:cNvPr id="117" name="object 116">
                <a:extLst>
                  <a:ext uri="{FF2B5EF4-FFF2-40B4-BE49-F238E27FC236}">
                    <a16:creationId xmlns:a16="http://schemas.microsoft.com/office/drawing/2014/main" id="{E24113C4-7DF1-4CCD-834D-5EE1E015EDD9}"/>
                  </a:ext>
                </a:extLst>
              </p:cNvPr>
              <p:cNvSpPr/>
              <p:nvPr/>
            </p:nvSpPr>
            <p:spPr>
              <a:xfrm>
                <a:off x="6468070" y="2907920"/>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18" name="object 117">
                <a:extLst>
                  <a:ext uri="{FF2B5EF4-FFF2-40B4-BE49-F238E27FC236}">
                    <a16:creationId xmlns:a16="http://schemas.microsoft.com/office/drawing/2014/main" id="{1521A05E-6641-4D01-A031-7AECFB6F4E00}"/>
                  </a:ext>
                </a:extLst>
              </p:cNvPr>
              <p:cNvSpPr/>
              <p:nvPr/>
            </p:nvSpPr>
            <p:spPr>
              <a:xfrm>
                <a:off x="6468071" y="2907920"/>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19" name="object 118">
                <a:extLst>
                  <a:ext uri="{FF2B5EF4-FFF2-40B4-BE49-F238E27FC236}">
                    <a16:creationId xmlns:a16="http://schemas.microsoft.com/office/drawing/2014/main" id="{80215727-0560-40B0-9358-361261797B3E}"/>
                  </a:ext>
                </a:extLst>
              </p:cNvPr>
              <p:cNvSpPr/>
              <p:nvPr/>
            </p:nvSpPr>
            <p:spPr>
              <a:xfrm>
                <a:off x="6421538" y="3133436"/>
                <a:ext cx="372533" cy="313266"/>
              </a:xfrm>
              <a:prstGeom prst="rect">
                <a:avLst/>
              </a:prstGeom>
              <a:blipFill>
                <a:blip r:embed="rId17" cstate="print"/>
                <a:stretch>
                  <a:fillRect/>
                </a:stretch>
              </a:blipFill>
            </p:spPr>
            <p:txBody>
              <a:bodyPr wrap="square" lIns="0" tIns="0" rIns="0" bIns="0" rtlCol="0"/>
              <a:lstStyle/>
              <a:p>
                <a:endParaRPr/>
              </a:p>
            </p:txBody>
          </p:sp>
          <p:sp>
            <p:nvSpPr>
              <p:cNvPr id="120" name="object 119">
                <a:extLst>
                  <a:ext uri="{FF2B5EF4-FFF2-40B4-BE49-F238E27FC236}">
                    <a16:creationId xmlns:a16="http://schemas.microsoft.com/office/drawing/2014/main" id="{9B78E010-62F0-4089-BDE5-4A8DD6200916}"/>
                  </a:ext>
                </a:extLst>
              </p:cNvPr>
              <p:cNvSpPr/>
              <p:nvPr/>
            </p:nvSpPr>
            <p:spPr>
              <a:xfrm>
                <a:off x="6472735" y="3160981"/>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21" name="object 120">
                <a:extLst>
                  <a:ext uri="{FF2B5EF4-FFF2-40B4-BE49-F238E27FC236}">
                    <a16:creationId xmlns:a16="http://schemas.microsoft.com/office/drawing/2014/main" id="{E2713EA5-110A-47FB-B419-F63A31C97202}"/>
                  </a:ext>
                </a:extLst>
              </p:cNvPr>
              <p:cNvSpPr/>
              <p:nvPr/>
            </p:nvSpPr>
            <p:spPr>
              <a:xfrm>
                <a:off x="6472736" y="3160981"/>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22" name="object 121">
                <a:extLst>
                  <a:ext uri="{FF2B5EF4-FFF2-40B4-BE49-F238E27FC236}">
                    <a16:creationId xmlns:a16="http://schemas.microsoft.com/office/drawing/2014/main" id="{9766E6B2-34B6-48DE-BBA2-5359D0147289}"/>
                  </a:ext>
                </a:extLst>
              </p:cNvPr>
              <p:cNvSpPr/>
              <p:nvPr/>
            </p:nvSpPr>
            <p:spPr>
              <a:xfrm>
                <a:off x="6421538" y="3387436"/>
                <a:ext cx="372533" cy="313266"/>
              </a:xfrm>
              <a:prstGeom prst="rect">
                <a:avLst/>
              </a:prstGeom>
              <a:blipFill>
                <a:blip r:embed="rId18" cstate="print"/>
                <a:stretch>
                  <a:fillRect/>
                </a:stretch>
              </a:blipFill>
            </p:spPr>
            <p:txBody>
              <a:bodyPr wrap="square" lIns="0" tIns="0" rIns="0" bIns="0" rtlCol="0"/>
              <a:lstStyle/>
              <a:p>
                <a:endParaRPr/>
              </a:p>
            </p:txBody>
          </p:sp>
          <p:sp>
            <p:nvSpPr>
              <p:cNvPr id="123" name="object 122">
                <a:extLst>
                  <a:ext uri="{FF2B5EF4-FFF2-40B4-BE49-F238E27FC236}">
                    <a16:creationId xmlns:a16="http://schemas.microsoft.com/office/drawing/2014/main" id="{A805D4AE-B24E-46A1-BA3A-DCCFEF3CB041}"/>
                  </a:ext>
                </a:extLst>
              </p:cNvPr>
              <p:cNvSpPr/>
              <p:nvPr/>
            </p:nvSpPr>
            <p:spPr>
              <a:xfrm>
                <a:off x="6472735" y="3415776"/>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24" name="object 123">
                <a:extLst>
                  <a:ext uri="{FF2B5EF4-FFF2-40B4-BE49-F238E27FC236}">
                    <a16:creationId xmlns:a16="http://schemas.microsoft.com/office/drawing/2014/main" id="{EA302CCD-FC7A-4E3F-ADDB-CBD67BA93F82}"/>
                  </a:ext>
                </a:extLst>
              </p:cNvPr>
              <p:cNvSpPr/>
              <p:nvPr/>
            </p:nvSpPr>
            <p:spPr>
              <a:xfrm>
                <a:off x="6472736" y="3415776"/>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25" name="object 124">
                <a:extLst>
                  <a:ext uri="{FF2B5EF4-FFF2-40B4-BE49-F238E27FC236}">
                    <a16:creationId xmlns:a16="http://schemas.microsoft.com/office/drawing/2014/main" id="{10D55B27-6345-4237-B43A-20A3A19B1567}"/>
                  </a:ext>
                </a:extLst>
              </p:cNvPr>
              <p:cNvSpPr/>
              <p:nvPr/>
            </p:nvSpPr>
            <p:spPr>
              <a:xfrm>
                <a:off x="6417304" y="3649902"/>
                <a:ext cx="372532" cy="313266"/>
              </a:xfrm>
              <a:prstGeom prst="rect">
                <a:avLst/>
              </a:prstGeom>
              <a:blipFill>
                <a:blip r:embed="rId19" cstate="print"/>
                <a:stretch>
                  <a:fillRect/>
                </a:stretch>
              </a:blipFill>
            </p:spPr>
            <p:txBody>
              <a:bodyPr wrap="square" lIns="0" tIns="0" rIns="0" bIns="0" rtlCol="0"/>
              <a:lstStyle/>
              <a:p>
                <a:endParaRPr/>
              </a:p>
            </p:txBody>
          </p:sp>
          <p:sp>
            <p:nvSpPr>
              <p:cNvPr id="126" name="object 125">
                <a:extLst>
                  <a:ext uri="{FF2B5EF4-FFF2-40B4-BE49-F238E27FC236}">
                    <a16:creationId xmlns:a16="http://schemas.microsoft.com/office/drawing/2014/main" id="{0EB9EBCA-4CF4-4398-BE9D-2F39B828C061}"/>
                  </a:ext>
                </a:extLst>
              </p:cNvPr>
              <p:cNvSpPr/>
              <p:nvPr/>
            </p:nvSpPr>
            <p:spPr>
              <a:xfrm>
                <a:off x="6468070" y="3678584"/>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27" name="object 126">
                <a:extLst>
                  <a:ext uri="{FF2B5EF4-FFF2-40B4-BE49-F238E27FC236}">
                    <a16:creationId xmlns:a16="http://schemas.microsoft.com/office/drawing/2014/main" id="{78CF98EF-48F8-4A48-B3C4-F816FB51A243}"/>
                  </a:ext>
                </a:extLst>
              </p:cNvPr>
              <p:cNvSpPr/>
              <p:nvPr/>
            </p:nvSpPr>
            <p:spPr>
              <a:xfrm>
                <a:off x="6468071" y="3678584"/>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28" name="object 127">
                <a:extLst>
                  <a:ext uri="{FF2B5EF4-FFF2-40B4-BE49-F238E27FC236}">
                    <a16:creationId xmlns:a16="http://schemas.microsoft.com/office/drawing/2014/main" id="{CEA578F3-01A7-43B8-8BF7-029A91582174}"/>
                  </a:ext>
                </a:extLst>
              </p:cNvPr>
              <p:cNvSpPr/>
              <p:nvPr/>
            </p:nvSpPr>
            <p:spPr>
              <a:xfrm>
                <a:off x="6417304" y="3895436"/>
                <a:ext cx="372532" cy="313266"/>
              </a:xfrm>
              <a:prstGeom prst="rect">
                <a:avLst/>
              </a:prstGeom>
              <a:blipFill>
                <a:blip r:embed="rId20" cstate="print"/>
                <a:stretch>
                  <a:fillRect/>
                </a:stretch>
              </a:blipFill>
            </p:spPr>
            <p:txBody>
              <a:bodyPr wrap="square" lIns="0" tIns="0" rIns="0" bIns="0" rtlCol="0"/>
              <a:lstStyle/>
              <a:p>
                <a:endParaRPr/>
              </a:p>
            </p:txBody>
          </p:sp>
          <p:sp>
            <p:nvSpPr>
              <p:cNvPr id="129" name="object 128">
                <a:extLst>
                  <a:ext uri="{FF2B5EF4-FFF2-40B4-BE49-F238E27FC236}">
                    <a16:creationId xmlns:a16="http://schemas.microsoft.com/office/drawing/2014/main" id="{CEE2A899-9EB4-4157-B1A0-0CDFBC2CE39E}"/>
                  </a:ext>
                </a:extLst>
              </p:cNvPr>
              <p:cNvSpPr/>
              <p:nvPr/>
            </p:nvSpPr>
            <p:spPr>
              <a:xfrm>
                <a:off x="6468070" y="3924929"/>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30" name="object 129">
                <a:extLst>
                  <a:ext uri="{FF2B5EF4-FFF2-40B4-BE49-F238E27FC236}">
                    <a16:creationId xmlns:a16="http://schemas.microsoft.com/office/drawing/2014/main" id="{45B0FFE8-C4E3-4693-9214-0B2D8A63E2CB}"/>
                  </a:ext>
                </a:extLst>
              </p:cNvPr>
              <p:cNvSpPr/>
              <p:nvPr/>
            </p:nvSpPr>
            <p:spPr>
              <a:xfrm>
                <a:off x="6468071" y="3924929"/>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31" name="object 130">
                <a:extLst>
                  <a:ext uri="{FF2B5EF4-FFF2-40B4-BE49-F238E27FC236}">
                    <a16:creationId xmlns:a16="http://schemas.microsoft.com/office/drawing/2014/main" id="{71148F20-815A-4CCD-AADC-479A71CC1E82}"/>
                  </a:ext>
                </a:extLst>
              </p:cNvPr>
              <p:cNvSpPr/>
              <p:nvPr/>
            </p:nvSpPr>
            <p:spPr>
              <a:xfrm>
                <a:off x="6417304" y="4149436"/>
                <a:ext cx="372532" cy="313266"/>
              </a:xfrm>
              <a:prstGeom prst="rect">
                <a:avLst/>
              </a:prstGeom>
              <a:blipFill>
                <a:blip r:embed="rId21" cstate="print"/>
                <a:stretch>
                  <a:fillRect/>
                </a:stretch>
              </a:blipFill>
            </p:spPr>
            <p:txBody>
              <a:bodyPr wrap="square" lIns="0" tIns="0" rIns="0" bIns="0" rtlCol="0"/>
              <a:lstStyle/>
              <a:p>
                <a:endParaRPr/>
              </a:p>
            </p:txBody>
          </p:sp>
          <p:sp>
            <p:nvSpPr>
              <p:cNvPr id="132" name="object 131">
                <a:extLst>
                  <a:ext uri="{FF2B5EF4-FFF2-40B4-BE49-F238E27FC236}">
                    <a16:creationId xmlns:a16="http://schemas.microsoft.com/office/drawing/2014/main" id="{2F8F6B44-B637-4AD9-96EB-3F894C2DD763}"/>
                  </a:ext>
                </a:extLst>
              </p:cNvPr>
              <p:cNvSpPr/>
              <p:nvPr/>
            </p:nvSpPr>
            <p:spPr>
              <a:xfrm>
                <a:off x="6468070" y="4177988"/>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33" name="object 132">
                <a:extLst>
                  <a:ext uri="{FF2B5EF4-FFF2-40B4-BE49-F238E27FC236}">
                    <a16:creationId xmlns:a16="http://schemas.microsoft.com/office/drawing/2014/main" id="{9AE76993-8E37-4D77-A28E-6A7FD24A8C07}"/>
                  </a:ext>
                </a:extLst>
              </p:cNvPr>
              <p:cNvSpPr/>
              <p:nvPr/>
            </p:nvSpPr>
            <p:spPr>
              <a:xfrm>
                <a:off x="6468071" y="417798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34" name="object 133">
                <a:extLst>
                  <a:ext uri="{FF2B5EF4-FFF2-40B4-BE49-F238E27FC236}">
                    <a16:creationId xmlns:a16="http://schemas.microsoft.com/office/drawing/2014/main" id="{45EE91DC-38E3-45C4-B56A-D20C4491250F}"/>
                  </a:ext>
                </a:extLst>
              </p:cNvPr>
              <p:cNvSpPr/>
              <p:nvPr/>
            </p:nvSpPr>
            <p:spPr>
              <a:xfrm>
                <a:off x="7263274" y="2929185"/>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35" name="object 134">
                <a:extLst>
                  <a:ext uri="{FF2B5EF4-FFF2-40B4-BE49-F238E27FC236}">
                    <a16:creationId xmlns:a16="http://schemas.microsoft.com/office/drawing/2014/main" id="{DC88867D-6ACA-4FC6-AEF4-CD08DE79BF9F}"/>
                  </a:ext>
                </a:extLst>
              </p:cNvPr>
              <p:cNvSpPr/>
              <p:nvPr/>
            </p:nvSpPr>
            <p:spPr>
              <a:xfrm>
                <a:off x="7263274" y="2929185"/>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36" name="object 135">
                <a:extLst>
                  <a:ext uri="{FF2B5EF4-FFF2-40B4-BE49-F238E27FC236}">
                    <a16:creationId xmlns:a16="http://schemas.microsoft.com/office/drawing/2014/main" id="{E6AA1A58-1516-406F-895E-224A1D84D1E3}"/>
                  </a:ext>
                </a:extLst>
              </p:cNvPr>
              <p:cNvSpPr/>
              <p:nvPr/>
            </p:nvSpPr>
            <p:spPr>
              <a:xfrm>
                <a:off x="7263274" y="3182245"/>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37" name="object 136">
                <a:extLst>
                  <a:ext uri="{FF2B5EF4-FFF2-40B4-BE49-F238E27FC236}">
                    <a16:creationId xmlns:a16="http://schemas.microsoft.com/office/drawing/2014/main" id="{FE3D7FD6-0100-44DD-86FD-572F3730ACC1}"/>
                  </a:ext>
                </a:extLst>
              </p:cNvPr>
              <p:cNvSpPr/>
              <p:nvPr/>
            </p:nvSpPr>
            <p:spPr>
              <a:xfrm>
                <a:off x="7263274" y="3182246"/>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38" name="object 137">
                <a:extLst>
                  <a:ext uri="{FF2B5EF4-FFF2-40B4-BE49-F238E27FC236}">
                    <a16:creationId xmlns:a16="http://schemas.microsoft.com/office/drawing/2014/main" id="{C495E644-F1F2-4663-8790-E79CB7089EBC}"/>
                  </a:ext>
                </a:extLst>
              </p:cNvPr>
              <p:cNvSpPr/>
              <p:nvPr/>
            </p:nvSpPr>
            <p:spPr>
              <a:xfrm>
                <a:off x="7263274" y="3437040"/>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39" name="object 138">
                <a:extLst>
                  <a:ext uri="{FF2B5EF4-FFF2-40B4-BE49-F238E27FC236}">
                    <a16:creationId xmlns:a16="http://schemas.microsoft.com/office/drawing/2014/main" id="{D928E891-118C-4896-8D63-3BCE42C1AFE7}"/>
                  </a:ext>
                </a:extLst>
              </p:cNvPr>
              <p:cNvSpPr/>
              <p:nvPr/>
            </p:nvSpPr>
            <p:spPr>
              <a:xfrm>
                <a:off x="7263274" y="3437039"/>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0" name="object 139">
                <a:extLst>
                  <a:ext uri="{FF2B5EF4-FFF2-40B4-BE49-F238E27FC236}">
                    <a16:creationId xmlns:a16="http://schemas.microsoft.com/office/drawing/2014/main" id="{1A5E3B18-4557-4FC4-B960-4A05942951B6}"/>
                  </a:ext>
                </a:extLst>
              </p:cNvPr>
              <p:cNvSpPr/>
              <p:nvPr/>
            </p:nvSpPr>
            <p:spPr>
              <a:xfrm>
                <a:off x="7263274" y="3693137"/>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41" name="object 140">
                <a:extLst>
                  <a:ext uri="{FF2B5EF4-FFF2-40B4-BE49-F238E27FC236}">
                    <a16:creationId xmlns:a16="http://schemas.microsoft.com/office/drawing/2014/main" id="{89CD5CCA-8D18-4A21-966D-C46C3323675C}"/>
                  </a:ext>
                </a:extLst>
              </p:cNvPr>
              <p:cNvSpPr/>
              <p:nvPr/>
            </p:nvSpPr>
            <p:spPr>
              <a:xfrm>
                <a:off x="7263274" y="3693136"/>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2" name="object 141">
                <a:extLst>
                  <a:ext uri="{FF2B5EF4-FFF2-40B4-BE49-F238E27FC236}">
                    <a16:creationId xmlns:a16="http://schemas.microsoft.com/office/drawing/2014/main" id="{DF2F899F-48AD-49BE-B168-215A99FF424D}"/>
                  </a:ext>
                </a:extLst>
              </p:cNvPr>
              <p:cNvSpPr/>
              <p:nvPr/>
            </p:nvSpPr>
            <p:spPr>
              <a:xfrm>
                <a:off x="7263274" y="4199253"/>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43" name="object 142">
                <a:extLst>
                  <a:ext uri="{FF2B5EF4-FFF2-40B4-BE49-F238E27FC236}">
                    <a16:creationId xmlns:a16="http://schemas.microsoft.com/office/drawing/2014/main" id="{05120CC0-81A4-482A-8671-E09D40D68204}"/>
                  </a:ext>
                </a:extLst>
              </p:cNvPr>
              <p:cNvSpPr/>
              <p:nvPr/>
            </p:nvSpPr>
            <p:spPr>
              <a:xfrm>
                <a:off x="7263274" y="4199253"/>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4" name="object 143">
                <a:extLst>
                  <a:ext uri="{FF2B5EF4-FFF2-40B4-BE49-F238E27FC236}">
                    <a16:creationId xmlns:a16="http://schemas.microsoft.com/office/drawing/2014/main" id="{E5E2E1B7-B7B9-478C-9825-53ABF84E0BFE}"/>
                  </a:ext>
                </a:extLst>
              </p:cNvPr>
              <p:cNvSpPr/>
              <p:nvPr/>
            </p:nvSpPr>
            <p:spPr>
              <a:xfrm>
                <a:off x="7263274" y="3946194"/>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45" name="object 144">
                <a:extLst>
                  <a:ext uri="{FF2B5EF4-FFF2-40B4-BE49-F238E27FC236}">
                    <a16:creationId xmlns:a16="http://schemas.microsoft.com/office/drawing/2014/main" id="{79B3BE8B-1FB0-4DF6-8CF1-804AAE21A05F}"/>
                  </a:ext>
                </a:extLst>
              </p:cNvPr>
              <p:cNvSpPr/>
              <p:nvPr/>
            </p:nvSpPr>
            <p:spPr>
              <a:xfrm>
                <a:off x="7263274" y="3946194"/>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6" name="object 145">
                <a:extLst>
                  <a:ext uri="{FF2B5EF4-FFF2-40B4-BE49-F238E27FC236}">
                    <a16:creationId xmlns:a16="http://schemas.microsoft.com/office/drawing/2014/main" id="{2FA80E94-7950-4CF7-A26B-0A9144BCB100}"/>
                  </a:ext>
                </a:extLst>
              </p:cNvPr>
              <p:cNvSpPr/>
              <p:nvPr/>
            </p:nvSpPr>
            <p:spPr>
              <a:xfrm>
                <a:off x="7848171" y="2900602"/>
                <a:ext cx="372533" cy="313266"/>
              </a:xfrm>
              <a:prstGeom prst="rect">
                <a:avLst/>
              </a:prstGeom>
              <a:blipFill>
                <a:blip r:embed="rId22" cstate="print"/>
                <a:stretch>
                  <a:fillRect/>
                </a:stretch>
              </a:blipFill>
            </p:spPr>
            <p:txBody>
              <a:bodyPr wrap="square" lIns="0" tIns="0" rIns="0" bIns="0" rtlCol="0"/>
              <a:lstStyle/>
              <a:p>
                <a:endParaRPr/>
              </a:p>
            </p:txBody>
          </p:sp>
          <p:sp>
            <p:nvSpPr>
              <p:cNvPr id="147" name="object 146">
                <a:extLst>
                  <a:ext uri="{FF2B5EF4-FFF2-40B4-BE49-F238E27FC236}">
                    <a16:creationId xmlns:a16="http://schemas.microsoft.com/office/drawing/2014/main" id="{B9ABEEE4-E2C2-4D36-91C8-157A442C5870}"/>
                  </a:ext>
                </a:extLst>
              </p:cNvPr>
              <p:cNvSpPr/>
              <p:nvPr/>
            </p:nvSpPr>
            <p:spPr>
              <a:xfrm>
                <a:off x="7899188" y="2929185"/>
                <a:ext cx="269240" cy="210185"/>
              </a:xfrm>
              <a:custGeom>
                <a:avLst/>
                <a:gdLst/>
                <a:ahLst/>
                <a:cxnLst/>
                <a:rect l="l" t="t" r="r" b="b"/>
                <a:pathLst>
                  <a:path w="269240"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48" name="object 147">
                <a:extLst>
                  <a:ext uri="{FF2B5EF4-FFF2-40B4-BE49-F238E27FC236}">
                    <a16:creationId xmlns:a16="http://schemas.microsoft.com/office/drawing/2014/main" id="{B62CBFB6-0461-4E64-A460-DF2515439C45}"/>
                  </a:ext>
                </a:extLst>
              </p:cNvPr>
              <p:cNvSpPr/>
              <p:nvPr/>
            </p:nvSpPr>
            <p:spPr>
              <a:xfrm>
                <a:off x="7899188" y="2929185"/>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49" name="object 148">
                <a:extLst>
                  <a:ext uri="{FF2B5EF4-FFF2-40B4-BE49-F238E27FC236}">
                    <a16:creationId xmlns:a16="http://schemas.microsoft.com/office/drawing/2014/main" id="{B4AEA149-41F5-40FB-A01B-9E76C2157568}"/>
                  </a:ext>
                </a:extLst>
              </p:cNvPr>
              <p:cNvSpPr/>
              <p:nvPr/>
            </p:nvSpPr>
            <p:spPr>
              <a:xfrm>
                <a:off x="7852404" y="3154602"/>
                <a:ext cx="372532" cy="313266"/>
              </a:xfrm>
              <a:prstGeom prst="rect">
                <a:avLst/>
              </a:prstGeom>
              <a:blipFill>
                <a:blip r:embed="rId23" cstate="print"/>
                <a:stretch>
                  <a:fillRect/>
                </a:stretch>
              </a:blipFill>
            </p:spPr>
            <p:txBody>
              <a:bodyPr wrap="square" lIns="0" tIns="0" rIns="0" bIns="0" rtlCol="0"/>
              <a:lstStyle/>
              <a:p>
                <a:endParaRPr/>
              </a:p>
            </p:txBody>
          </p:sp>
          <p:sp>
            <p:nvSpPr>
              <p:cNvPr id="150" name="object 149">
                <a:extLst>
                  <a:ext uri="{FF2B5EF4-FFF2-40B4-BE49-F238E27FC236}">
                    <a16:creationId xmlns:a16="http://schemas.microsoft.com/office/drawing/2014/main" id="{0C05ACD8-74FF-4D17-9D18-0DB89ABB484E}"/>
                  </a:ext>
                </a:extLst>
              </p:cNvPr>
              <p:cNvSpPr/>
              <p:nvPr/>
            </p:nvSpPr>
            <p:spPr>
              <a:xfrm>
                <a:off x="7903852" y="3182246"/>
                <a:ext cx="269240" cy="210185"/>
              </a:xfrm>
              <a:custGeom>
                <a:avLst/>
                <a:gdLst/>
                <a:ahLst/>
                <a:cxnLst/>
                <a:rect l="l" t="t" r="r" b="b"/>
                <a:pathLst>
                  <a:path w="269240"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151" name="object 150">
                <a:extLst>
                  <a:ext uri="{FF2B5EF4-FFF2-40B4-BE49-F238E27FC236}">
                    <a16:creationId xmlns:a16="http://schemas.microsoft.com/office/drawing/2014/main" id="{C9CF5D9C-E5EE-455E-AD00-5E2A778E382D}"/>
                  </a:ext>
                </a:extLst>
              </p:cNvPr>
              <p:cNvSpPr/>
              <p:nvPr/>
            </p:nvSpPr>
            <p:spPr>
              <a:xfrm>
                <a:off x="7903852" y="3182246"/>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52" name="object 151">
                <a:extLst>
                  <a:ext uri="{FF2B5EF4-FFF2-40B4-BE49-F238E27FC236}">
                    <a16:creationId xmlns:a16="http://schemas.microsoft.com/office/drawing/2014/main" id="{4A04A2E3-124A-4857-B6F1-4682B8849B4A}"/>
                  </a:ext>
                </a:extLst>
              </p:cNvPr>
              <p:cNvSpPr/>
              <p:nvPr/>
            </p:nvSpPr>
            <p:spPr>
              <a:xfrm>
                <a:off x="7852404" y="3408602"/>
                <a:ext cx="372532" cy="313266"/>
              </a:xfrm>
              <a:prstGeom prst="rect">
                <a:avLst/>
              </a:prstGeom>
              <a:blipFill>
                <a:blip r:embed="rId24" cstate="print"/>
                <a:stretch>
                  <a:fillRect/>
                </a:stretch>
              </a:blipFill>
            </p:spPr>
            <p:txBody>
              <a:bodyPr wrap="square" lIns="0" tIns="0" rIns="0" bIns="0" rtlCol="0"/>
              <a:lstStyle/>
              <a:p>
                <a:endParaRPr/>
              </a:p>
            </p:txBody>
          </p:sp>
          <p:sp>
            <p:nvSpPr>
              <p:cNvPr id="153" name="object 152">
                <a:extLst>
                  <a:ext uri="{FF2B5EF4-FFF2-40B4-BE49-F238E27FC236}">
                    <a16:creationId xmlns:a16="http://schemas.microsoft.com/office/drawing/2014/main" id="{6C83DFA9-6CF9-40C3-AF19-26F7AA62355E}"/>
                  </a:ext>
                </a:extLst>
              </p:cNvPr>
              <p:cNvSpPr/>
              <p:nvPr/>
            </p:nvSpPr>
            <p:spPr>
              <a:xfrm>
                <a:off x="7903852" y="3437041"/>
                <a:ext cx="269240" cy="210185"/>
              </a:xfrm>
              <a:custGeom>
                <a:avLst/>
                <a:gdLst/>
                <a:ahLst/>
                <a:cxnLst/>
                <a:rect l="l" t="t" r="r" b="b"/>
                <a:pathLst>
                  <a:path w="269240"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154" name="object 153">
                <a:extLst>
                  <a:ext uri="{FF2B5EF4-FFF2-40B4-BE49-F238E27FC236}">
                    <a16:creationId xmlns:a16="http://schemas.microsoft.com/office/drawing/2014/main" id="{8D2A54B7-5D6E-4607-B303-3E7B0302575B}"/>
                  </a:ext>
                </a:extLst>
              </p:cNvPr>
              <p:cNvSpPr/>
              <p:nvPr/>
            </p:nvSpPr>
            <p:spPr>
              <a:xfrm>
                <a:off x="7903852" y="3437041"/>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55" name="object 154">
                <a:extLst>
                  <a:ext uri="{FF2B5EF4-FFF2-40B4-BE49-F238E27FC236}">
                    <a16:creationId xmlns:a16="http://schemas.microsoft.com/office/drawing/2014/main" id="{CC23217D-0F79-409D-B7B6-E66D601696B4}"/>
                  </a:ext>
                </a:extLst>
              </p:cNvPr>
              <p:cNvSpPr/>
              <p:nvPr/>
            </p:nvSpPr>
            <p:spPr>
              <a:xfrm>
                <a:off x="7848171" y="3671069"/>
                <a:ext cx="372533" cy="313266"/>
              </a:xfrm>
              <a:prstGeom prst="rect">
                <a:avLst/>
              </a:prstGeom>
              <a:blipFill>
                <a:blip r:embed="rId25" cstate="print"/>
                <a:stretch>
                  <a:fillRect/>
                </a:stretch>
              </a:blipFill>
            </p:spPr>
            <p:txBody>
              <a:bodyPr wrap="square" lIns="0" tIns="0" rIns="0" bIns="0" rtlCol="0"/>
              <a:lstStyle/>
              <a:p>
                <a:endParaRPr/>
              </a:p>
            </p:txBody>
          </p:sp>
          <p:sp>
            <p:nvSpPr>
              <p:cNvPr id="156" name="object 155">
                <a:extLst>
                  <a:ext uri="{FF2B5EF4-FFF2-40B4-BE49-F238E27FC236}">
                    <a16:creationId xmlns:a16="http://schemas.microsoft.com/office/drawing/2014/main" id="{DC8318CB-8BF4-449C-90A8-783E4D665796}"/>
                  </a:ext>
                </a:extLst>
              </p:cNvPr>
              <p:cNvSpPr/>
              <p:nvPr/>
            </p:nvSpPr>
            <p:spPr>
              <a:xfrm>
                <a:off x="7899188" y="3699849"/>
                <a:ext cx="269240" cy="210185"/>
              </a:xfrm>
              <a:custGeom>
                <a:avLst/>
                <a:gdLst/>
                <a:ahLst/>
                <a:cxnLst/>
                <a:rect l="l" t="t" r="r" b="b"/>
                <a:pathLst>
                  <a:path w="269240" h="210185">
                    <a:moveTo>
                      <a:pt x="0" y="0"/>
                    </a:moveTo>
                    <a:lnTo>
                      <a:pt x="0" y="209764"/>
                    </a:lnTo>
                    <a:lnTo>
                      <a:pt x="268786" y="145142"/>
                    </a:lnTo>
                    <a:lnTo>
                      <a:pt x="268786" y="64621"/>
                    </a:lnTo>
                    <a:lnTo>
                      <a:pt x="0" y="0"/>
                    </a:lnTo>
                    <a:close/>
                  </a:path>
                </a:pathLst>
              </a:custGeom>
              <a:solidFill>
                <a:srgbClr val="D99694"/>
              </a:solidFill>
            </p:spPr>
            <p:txBody>
              <a:bodyPr wrap="square" lIns="0" tIns="0" rIns="0" bIns="0" rtlCol="0"/>
              <a:lstStyle/>
              <a:p>
                <a:endParaRPr/>
              </a:p>
            </p:txBody>
          </p:sp>
          <p:sp>
            <p:nvSpPr>
              <p:cNvPr id="157" name="object 156">
                <a:extLst>
                  <a:ext uri="{FF2B5EF4-FFF2-40B4-BE49-F238E27FC236}">
                    <a16:creationId xmlns:a16="http://schemas.microsoft.com/office/drawing/2014/main" id="{31308A7C-FA24-45C9-81C6-EAF1A0AD1719}"/>
                  </a:ext>
                </a:extLst>
              </p:cNvPr>
              <p:cNvSpPr/>
              <p:nvPr/>
            </p:nvSpPr>
            <p:spPr>
              <a:xfrm>
                <a:off x="7899188" y="3699849"/>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58" name="object 157">
                <a:extLst>
                  <a:ext uri="{FF2B5EF4-FFF2-40B4-BE49-F238E27FC236}">
                    <a16:creationId xmlns:a16="http://schemas.microsoft.com/office/drawing/2014/main" id="{0CA3322F-CBB4-4268-8B2D-9AFF5BEB3230}"/>
                  </a:ext>
                </a:extLst>
              </p:cNvPr>
              <p:cNvSpPr/>
              <p:nvPr/>
            </p:nvSpPr>
            <p:spPr>
              <a:xfrm>
                <a:off x="7848171" y="3916602"/>
                <a:ext cx="372533" cy="313266"/>
              </a:xfrm>
              <a:prstGeom prst="rect">
                <a:avLst/>
              </a:prstGeom>
              <a:blipFill>
                <a:blip r:embed="rId26" cstate="print"/>
                <a:stretch>
                  <a:fillRect/>
                </a:stretch>
              </a:blipFill>
            </p:spPr>
            <p:txBody>
              <a:bodyPr wrap="square" lIns="0" tIns="0" rIns="0" bIns="0" rtlCol="0"/>
              <a:lstStyle/>
              <a:p>
                <a:endParaRPr/>
              </a:p>
            </p:txBody>
          </p:sp>
          <p:sp>
            <p:nvSpPr>
              <p:cNvPr id="159" name="object 158">
                <a:extLst>
                  <a:ext uri="{FF2B5EF4-FFF2-40B4-BE49-F238E27FC236}">
                    <a16:creationId xmlns:a16="http://schemas.microsoft.com/office/drawing/2014/main" id="{4C17F1F5-6970-4977-80DB-154D7A881D3C}"/>
                  </a:ext>
                </a:extLst>
              </p:cNvPr>
              <p:cNvSpPr/>
              <p:nvPr/>
            </p:nvSpPr>
            <p:spPr>
              <a:xfrm>
                <a:off x="7899188" y="3946194"/>
                <a:ext cx="269240" cy="210185"/>
              </a:xfrm>
              <a:custGeom>
                <a:avLst/>
                <a:gdLst/>
                <a:ahLst/>
                <a:cxnLst/>
                <a:rect l="l" t="t" r="r" b="b"/>
                <a:pathLst>
                  <a:path w="269240"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60" name="object 159">
                <a:extLst>
                  <a:ext uri="{FF2B5EF4-FFF2-40B4-BE49-F238E27FC236}">
                    <a16:creationId xmlns:a16="http://schemas.microsoft.com/office/drawing/2014/main" id="{94ABA48A-3777-46AE-99AE-7B0712DEC5C7}"/>
                  </a:ext>
                </a:extLst>
              </p:cNvPr>
              <p:cNvSpPr/>
              <p:nvPr/>
            </p:nvSpPr>
            <p:spPr>
              <a:xfrm>
                <a:off x="7899188" y="3946194"/>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61" name="object 160">
                <a:extLst>
                  <a:ext uri="{FF2B5EF4-FFF2-40B4-BE49-F238E27FC236}">
                    <a16:creationId xmlns:a16="http://schemas.microsoft.com/office/drawing/2014/main" id="{C6E100B4-6FBA-4E82-9F17-BAC7398AFFDA}"/>
                  </a:ext>
                </a:extLst>
              </p:cNvPr>
              <p:cNvSpPr/>
              <p:nvPr/>
            </p:nvSpPr>
            <p:spPr>
              <a:xfrm>
                <a:off x="7848171" y="4170602"/>
                <a:ext cx="372533" cy="313266"/>
              </a:xfrm>
              <a:prstGeom prst="rect">
                <a:avLst/>
              </a:prstGeom>
              <a:blipFill>
                <a:blip r:embed="rId27" cstate="print"/>
                <a:stretch>
                  <a:fillRect/>
                </a:stretch>
              </a:blipFill>
            </p:spPr>
            <p:txBody>
              <a:bodyPr wrap="square" lIns="0" tIns="0" rIns="0" bIns="0" rtlCol="0"/>
              <a:lstStyle/>
              <a:p>
                <a:endParaRPr/>
              </a:p>
            </p:txBody>
          </p:sp>
          <p:sp>
            <p:nvSpPr>
              <p:cNvPr id="162" name="object 161">
                <a:extLst>
                  <a:ext uri="{FF2B5EF4-FFF2-40B4-BE49-F238E27FC236}">
                    <a16:creationId xmlns:a16="http://schemas.microsoft.com/office/drawing/2014/main" id="{A750EE8D-07AD-43C4-ADEE-40366355AF49}"/>
                  </a:ext>
                </a:extLst>
              </p:cNvPr>
              <p:cNvSpPr/>
              <p:nvPr/>
            </p:nvSpPr>
            <p:spPr>
              <a:xfrm>
                <a:off x="7899188" y="4199253"/>
                <a:ext cx="269240" cy="210185"/>
              </a:xfrm>
              <a:custGeom>
                <a:avLst/>
                <a:gdLst/>
                <a:ahLst/>
                <a:cxnLst/>
                <a:rect l="l" t="t" r="r" b="b"/>
                <a:pathLst>
                  <a:path w="269240"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63" name="object 162">
                <a:extLst>
                  <a:ext uri="{FF2B5EF4-FFF2-40B4-BE49-F238E27FC236}">
                    <a16:creationId xmlns:a16="http://schemas.microsoft.com/office/drawing/2014/main" id="{0F1FAF07-3419-4E89-839A-37388A56D62F}"/>
                  </a:ext>
                </a:extLst>
              </p:cNvPr>
              <p:cNvSpPr/>
              <p:nvPr/>
            </p:nvSpPr>
            <p:spPr>
              <a:xfrm>
                <a:off x="7899188" y="4199253"/>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65" name="object 164">
                <a:extLst>
                  <a:ext uri="{FF2B5EF4-FFF2-40B4-BE49-F238E27FC236}">
                    <a16:creationId xmlns:a16="http://schemas.microsoft.com/office/drawing/2014/main" id="{B5957B6F-1562-46D2-8BA6-4A628FEBF472}"/>
                  </a:ext>
                </a:extLst>
              </p:cNvPr>
              <p:cNvSpPr/>
              <p:nvPr/>
            </p:nvSpPr>
            <p:spPr>
              <a:xfrm>
                <a:off x="8611912" y="2832807"/>
                <a:ext cx="843280" cy="1638935"/>
              </a:xfrm>
              <a:custGeom>
                <a:avLst/>
                <a:gdLst/>
                <a:ahLst/>
                <a:cxnLst/>
                <a:rect l="l" t="t" r="r" b="b"/>
                <a:pathLst>
                  <a:path w="843279" h="1638935">
                    <a:moveTo>
                      <a:pt x="0" y="1638355"/>
                    </a:moveTo>
                    <a:lnTo>
                      <a:pt x="842815" y="1638355"/>
                    </a:lnTo>
                    <a:lnTo>
                      <a:pt x="842815" y="0"/>
                    </a:lnTo>
                    <a:lnTo>
                      <a:pt x="0" y="0"/>
                    </a:lnTo>
                    <a:lnTo>
                      <a:pt x="0" y="1638355"/>
                    </a:lnTo>
                    <a:close/>
                  </a:path>
                </a:pathLst>
              </a:custGeom>
              <a:solidFill>
                <a:srgbClr val="73FBA9"/>
              </a:solidFill>
            </p:spPr>
            <p:txBody>
              <a:bodyPr wrap="square" lIns="0" tIns="0" rIns="0" bIns="0" rtlCol="0"/>
              <a:lstStyle/>
              <a:p>
                <a:endParaRPr/>
              </a:p>
            </p:txBody>
          </p:sp>
          <p:sp>
            <p:nvSpPr>
              <p:cNvPr id="166" name="object 165">
                <a:extLst>
                  <a:ext uri="{FF2B5EF4-FFF2-40B4-BE49-F238E27FC236}">
                    <a16:creationId xmlns:a16="http://schemas.microsoft.com/office/drawing/2014/main" id="{A7B47476-7741-420B-8FD9-85F016B26990}"/>
                  </a:ext>
                </a:extLst>
              </p:cNvPr>
              <p:cNvSpPr/>
              <p:nvPr/>
            </p:nvSpPr>
            <p:spPr>
              <a:xfrm>
                <a:off x="8611912" y="2832806"/>
                <a:ext cx="843280" cy="1638935"/>
              </a:xfrm>
              <a:custGeom>
                <a:avLst/>
                <a:gdLst/>
                <a:ahLst/>
                <a:cxnLst/>
                <a:rect l="l" t="t" r="r" b="b"/>
                <a:pathLst>
                  <a:path w="843279" h="1638935">
                    <a:moveTo>
                      <a:pt x="0" y="0"/>
                    </a:moveTo>
                    <a:lnTo>
                      <a:pt x="842815" y="0"/>
                    </a:lnTo>
                    <a:lnTo>
                      <a:pt x="842815" y="1638356"/>
                    </a:lnTo>
                    <a:lnTo>
                      <a:pt x="0" y="1638356"/>
                    </a:lnTo>
                    <a:lnTo>
                      <a:pt x="0" y="0"/>
                    </a:lnTo>
                    <a:close/>
                  </a:path>
                </a:pathLst>
              </a:custGeom>
              <a:ln w="9525">
                <a:solidFill>
                  <a:srgbClr val="000000"/>
                </a:solidFill>
              </a:ln>
            </p:spPr>
            <p:txBody>
              <a:bodyPr wrap="square" lIns="0" tIns="0" rIns="0" bIns="0" rtlCol="0"/>
              <a:lstStyle/>
              <a:p>
                <a:endParaRPr/>
              </a:p>
            </p:txBody>
          </p:sp>
          <p:sp>
            <p:nvSpPr>
              <p:cNvPr id="167" name="object 166">
                <a:extLst>
                  <a:ext uri="{FF2B5EF4-FFF2-40B4-BE49-F238E27FC236}">
                    <a16:creationId xmlns:a16="http://schemas.microsoft.com/office/drawing/2014/main" id="{C14E06CC-1642-4DCA-AAA2-08E8CB130A13}"/>
                  </a:ext>
                </a:extLst>
              </p:cNvPr>
              <p:cNvSpPr/>
              <p:nvPr/>
            </p:nvSpPr>
            <p:spPr>
              <a:xfrm>
                <a:off x="8694838" y="3019136"/>
                <a:ext cx="660400" cy="287866"/>
              </a:xfrm>
              <a:prstGeom prst="rect">
                <a:avLst/>
              </a:prstGeom>
              <a:blipFill>
                <a:blip r:embed="rId28" cstate="print"/>
                <a:stretch>
                  <a:fillRect/>
                </a:stretch>
              </a:blipFill>
            </p:spPr>
            <p:txBody>
              <a:bodyPr wrap="square" lIns="0" tIns="0" rIns="0" bIns="0" rtlCol="0"/>
              <a:lstStyle/>
              <a:p>
                <a:endParaRPr/>
              </a:p>
            </p:txBody>
          </p:sp>
          <p:sp>
            <p:nvSpPr>
              <p:cNvPr id="168" name="object 167">
                <a:extLst>
                  <a:ext uri="{FF2B5EF4-FFF2-40B4-BE49-F238E27FC236}">
                    <a16:creationId xmlns:a16="http://schemas.microsoft.com/office/drawing/2014/main" id="{619980B6-B69F-4D50-8A06-C43D578E9AD4}"/>
                  </a:ext>
                </a:extLst>
              </p:cNvPr>
              <p:cNvSpPr/>
              <p:nvPr/>
            </p:nvSpPr>
            <p:spPr>
              <a:xfrm>
                <a:off x="8743372" y="3056581"/>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69" name="object 168">
                <a:extLst>
                  <a:ext uri="{FF2B5EF4-FFF2-40B4-BE49-F238E27FC236}">
                    <a16:creationId xmlns:a16="http://schemas.microsoft.com/office/drawing/2014/main" id="{F5708C93-6B6E-4AAC-A07D-AAF9982CAED7}"/>
                  </a:ext>
                </a:extLst>
              </p:cNvPr>
              <p:cNvSpPr/>
              <p:nvPr/>
            </p:nvSpPr>
            <p:spPr>
              <a:xfrm>
                <a:off x="9130871" y="3031836"/>
                <a:ext cx="118533" cy="275166"/>
              </a:xfrm>
              <a:prstGeom prst="rect">
                <a:avLst/>
              </a:prstGeom>
              <a:blipFill>
                <a:blip r:embed="rId29" cstate="print"/>
                <a:stretch>
                  <a:fillRect/>
                </a:stretch>
              </a:blipFill>
            </p:spPr>
            <p:txBody>
              <a:bodyPr wrap="square" lIns="0" tIns="0" rIns="0" bIns="0" rtlCol="0"/>
              <a:lstStyle/>
              <a:p>
                <a:endParaRPr/>
              </a:p>
            </p:txBody>
          </p:sp>
          <p:sp>
            <p:nvSpPr>
              <p:cNvPr id="170" name="object 169">
                <a:extLst>
                  <a:ext uri="{FF2B5EF4-FFF2-40B4-BE49-F238E27FC236}">
                    <a16:creationId xmlns:a16="http://schemas.microsoft.com/office/drawing/2014/main" id="{42154B96-E50A-44CC-8239-2453F3E6F25E}"/>
                  </a:ext>
                </a:extLst>
              </p:cNvPr>
              <p:cNvSpPr/>
              <p:nvPr/>
            </p:nvSpPr>
            <p:spPr>
              <a:xfrm>
                <a:off x="9188990" y="3056581"/>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1" name="object 170">
                <a:extLst>
                  <a:ext uri="{FF2B5EF4-FFF2-40B4-BE49-F238E27FC236}">
                    <a16:creationId xmlns:a16="http://schemas.microsoft.com/office/drawing/2014/main" id="{7B417A9F-DFD8-40A3-8324-751498D2CEC8}"/>
                  </a:ext>
                </a:extLst>
              </p:cNvPr>
              <p:cNvSpPr/>
              <p:nvPr/>
            </p:nvSpPr>
            <p:spPr>
              <a:xfrm>
                <a:off x="9008104" y="3031836"/>
                <a:ext cx="118533" cy="275166"/>
              </a:xfrm>
              <a:prstGeom prst="rect">
                <a:avLst/>
              </a:prstGeom>
              <a:blipFill>
                <a:blip r:embed="rId30" cstate="print"/>
                <a:stretch>
                  <a:fillRect/>
                </a:stretch>
              </a:blipFill>
            </p:spPr>
            <p:txBody>
              <a:bodyPr wrap="square" lIns="0" tIns="0" rIns="0" bIns="0" rtlCol="0"/>
              <a:lstStyle/>
              <a:p>
                <a:endParaRPr/>
              </a:p>
            </p:txBody>
          </p:sp>
          <p:sp>
            <p:nvSpPr>
              <p:cNvPr id="172" name="object 171">
                <a:extLst>
                  <a:ext uri="{FF2B5EF4-FFF2-40B4-BE49-F238E27FC236}">
                    <a16:creationId xmlns:a16="http://schemas.microsoft.com/office/drawing/2014/main" id="{E715BAE6-0CFB-414F-A3C5-5367AD8EE26C}"/>
                  </a:ext>
                </a:extLst>
              </p:cNvPr>
              <p:cNvSpPr/>
              <p:nvPr/>
            </p:nvSpPr>
            <p:spPr>
              <a:xfrm>
                <a:off x="9065642" y="3056581"/>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3" name="object 172">
                <a:extLst>
                  <a:ext uri="{FF2B5EF4-FFF2-40B4-BE49-F238E27FC236}">
                    <a16:creationId xmlns:a16="http://schemas.microsoft.com/office/drawing/2014/main" id="{E7664D47-54A4-44E4-BDBA-1D0A28C35C1E}"/>
                  </a:ext>
                </a:extLst>
              </p:cNvPr>
              <p:cNvSpPr/>
              <p:nvPr/>
            </p:nvSpPr>
            <p:spPr>
              <a:xfrm>
                <a:off x="8699071" y="3366269"/>
                <a:ext cx="656166" cy="287866"/>
              </a:xfrm>
              <a:prstGeom prst="rect">
                <a:avLst/>
              </a:prstGeom>
              <a:blipFill>
                <a:blip r:embed="rId31" cstate="print"/>
                <a:stretch>
                  <a:fillRect/>
                </a:stretch>
              </a:blipFill>
            </p:spPr>
            <p:txBody>
              <a:bodyPr wrap="square" lIns="0" tIns="0" rIns="0" bIns="0" rtlCol="0"/>
              <a:lstStyle/>
              <a:p>
                <a:endParaRPr/>
              </a:p>
            </p:txBody>
          </p:sp>
          <p:sp>
            <p:nvSpPr>
              <p:cNvPr id="174" name="object 173">
                <a:extLst>
                  <a:ext uri="{FF2B5EF4-FFF2-40B4-BE49-F238E27FC236}">
                    <a16:creationId xmlns:a16="http://schemas.microsoft.com/office/drawing/2014/main" id="{9B5BBEB0-CECC-4D52-97A6-E3CDBD3FFE90}"/>
                  </a:ext>
                </a:extLst>
              </p:cNvPr>
              <p:cNvSpPr/>
              <p:nvPr/>
            </p:nvSpPr>
            <p:spPr>
              <a:xfrm>
                <a:off x="8744115" y="3404255"/>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75" name="object 174">
                <a:extLst>
                  <a:ext uri="{FF2B5EF4-FFF2-40B4-BE49-F238E27FC236}">
                    <a16:creationId xmlns:a16="http://schemas.microsoft.com/office/drawing/2014/main" id="{C1EE66DE-0A9B-4FC6-BBC3-8107FD38159B}"/>
                  </a:ext>
                </a:extLst>
              </p:cNvPr>
              <p:cNvSpPr/>
              <p:nvPr/>
            </p:nvSpPr>
            <p:spPr>
              <a:xfrm>
                <a:off x="9130871" y="3378969"/>
                <a:ext cx="118533" cy="275166"/>
              </a:xfrm>
              <a:prstGeom prst="rect">
                <a:avLst/>
              </a:prstGeom>
              <a:blipFill>
                <a:blip r:embed="rId32" cstate="print"/>
                <a:stretch>
                  <a:fillRect/>
                </a:stretch>
              </a:blipFill>
            </p:spPr>
            <p:txBody>
              <a:bodyPr wrap="square" lIns="0" tIns="0" rIns="0" bIns="0" rtlCol="0"/>
              <a:lstStyle/>
              <a:p>
                <a:endParaRPr/>
              </a:p>
            </p:txBody>
          </p:sp>
          <p:sp>
            <p:nvSpPr>
              <p:cNvPr id="176" name="object 175">
                <a:extLst>
                  <a:ext uri="{FF2B5EF4-FFF2-40B4-BE49-F238E27FC236}">
                    <a16:creationId xmlns:a16="http://schemas.microsoft.com/office/drawing/2014/main" id="{C8536C47-E03F-4E02-86C8-1636DA77404C}"/>
                  </a:ext>
                </a:extLst>
              </p:cNvPr>
              <p:cNvSpPr/>
              <p:nvPr/>
            </p:nvSpPr>
            <p:spPr>
              <a:xfrm>
                <a:off x="9189732" y="340425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7" name="object 176">
                <a:extLst>
                  <a:ext uri="{FF2B5EF4-FFF2-40B4-BE49-F238E27FC236}">
                    <a16:creationId xmlns:a16="http://schemas.microsoft.com/office/drawing/2014/main" id="{6475270A-BAF3-4287-A19D-5FB0651EB53C}"/>
                  </a:ext>
                </a:extLst>
              </p:cNvPr>
              <p:cNvSpPr/>
              <p:nvPr/>
            </p:nvSpPr>
            <p:spPr>
              <a:xfrm>
                <a:off x="9008104" y="3378969"/>
                <a:ext cx="118533" cy="275166"/>
              </a:xfrm>
              <a:prstGeom prst="rect">
                <a:avLst/>
              </a:prstGeom>
              <a:blipFill>
                <a:blip r:embed="rId33" cstate="print"/>
                <a:stretch>
                  <a:fillRect/>
                </a:stretch>
              </a:blipFill>
            </p:spPr>
            <p:txBody>
              <a:bodyPr wrap="square" lIns="0" tIns="0" rIns="0" bIns="0" rtlCol="0"/>
              <a:lstStyle/>
              <a:p>
                <a:endParaRPr/>
              </a:p>
            </p:txBody>
          </p:sp>
          <p:sp>
            <p:nvSpPr>
              <p:cNvPr id="178" name="object 177">
                <a:extLst>
                  <a:ext uri="{FF2B5EF4-FFF2-40B4-BE49-F238E27FC236}">
                    <a16:creationId xmlns:a16="http://schemas.microsoft.com/office/drawing/2014/main" id="{7299C616-A1A0-497C-9B80-EEBF4E4A5B78}"/>
                  </a:ext>
                </a:extLst>
              </p:cNvPr>
              <p:cNvSpPr/>
              <p:nvPr/>
            </p:nvSpPr>
            <p:spPr>
              <a:xfrm>
                <a:off x="9066385" y="340425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9" name="object 178">
                <a:extLst>
                  <a:ext uri="{FF2B5EF4-FFF2-40B4-BE49-F238E27FC236}">
                    <a16:creationId xmlns:a16="http://schemas.microsoft.com/office/drawing/2014/main" id="{533B9F9E-0491-4284-B4EA-298F3C24EED1}"/>
                  </a:ext>
                </a:extLst>
              </p:cNvPr>
              <p:cNvSpPr/>
              <p:nvPr/>
            </p:nvSpPr>
            <p:spPr>
              <a:xfrm>
                <a:off x="8699071" y="3713402"/>
                <a:ext cx="656166" cy="287866"/>
              </a:xfrm>
              <a:prstGeom prst="rect">
                <a:avLst/>
              </a:prstGeom>
              <a:blipFill>
                <a:blip r:embed="rId34" cstate="print"/>
                <a:stretch>
                  <a:fillRect/>
                </a:stretch>
              </a:blipFill>
            </p:spPr>
            <p:txBody>
              <a:bodyPr wrap="square" lIns="0" tIns="0" rIns="0" bIns="0" rtlCol="0"/>
              <a:lstStyle/>
              <a:p>
                <a:endParaRPr/>
              </a:p>
            </p:txBody>
          </p:sp>
          <p:sp>
            <p:nvSpPr>
              <p:cNvPr id="180" name="object 179">
                <a:extLst>
                  <a:ext uri="{FF2B5EF4-FFF2-40B4-BE49-F238E27FC236}">
                    <a16:creationId xmlns:a16="http://schemas.microsoft.com/office/drawing/2014/main" id="{77F45673-521E-4B69-82F4-627D12062B88}"/>
                  </a:ext>
                </a:extLst>
              </p:cNvPr>
              <p:cNvSpPr/>
              <p:nvPr/>
            </p:nvSpPr>
            <p:spPr>
              <a:xfrm>
                <a:off x="8744115" y="3752155"/>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81" name="object 180">
                <a:extLst>
                  <a:ext uri="{FF2B5EF4-FFF2-40B4-BE49-F238E27FC236}">
                    <a16:creationId xmlns:a16="http://schemas.microsoft.com/office/drawing/2014/main" id="{210E6F19-227E-4452-A546-2EB9317676D0}"/>
                  </a:ext>
                </a:extLst>
              </p:cNvPr>
              <p:cNvSpPr/>
              <p:nvPr/>
            </p:nvSpPr>
            <p:spPr>
              <a:xfrm>
                <a:off x="9130871" y="3726102"/>
                <a:ext cx="118533" cy="275166"/>
              </a:xfrm>
              <a:prstGeom prst="rect">
                <a:avLst/>
              </a:prstGeom>
              <a:blipFill>
                <a:blip r:embed="rId35" cstate="print"/>
                <a:stretch>
                  <a:fillRect/>
                </a:stretch>
              </a:blipFill>
            </p:spPr>
            <p:txBody>
              <a:bodyPr wrap="square" lIns="0" tIns="0" rIns="0" bIns="0" rtlCol="0"/>
              <a:lstStyle/>
              <a:p>
                <a:endParaRPr/>
              </a:p>
            </p:txBody>
          </p:sp>
          <p:sp>
            <p:nvSpPr>
              <p:cNvPr id="182" name="object 181">
                <a:extLst>
                  <a:ext uri="{FF2B5EF4-FFF2-40B4-BE49-F238E27FC236}">
                    <a16:creationId xmlns:a16="http://schemas.microsoft.com/office/drawing/2014/main" id="{1BCA9023-ADAB-4569-9A7E-5EBF10979343}"/>
                  </a:ext>
                </a:extLst>
              </p:cNvPr>
              <p:cNvSpPr/>
              <p:nvPr/>
            </p:nvSpPr>
            <p:spPr>
              <a:xfrm>
                <a:off x="9189732" y="375215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83" name="object 182">
                <a:extLst>
                  <a:ext uri="{FF2B5EF4-FFF2-40B4-BE49-F238E27FC236}">
                    <a16:creationId xmlns:a16="http://schemas.microsoft.com/office/drawing/2014/main" id="{C3B0CDAB-B553-4027-BB34-15B9AAE8CA96}"/>
                  </a:ext>
                </a:extLst>
              </p:cNvPr>
              <p:cNvSpPr/>
              <p:nvPr/>
            </p:nvSpPr>
            <p:spPr>
              <a:xfrm>
                <a:off x="9008104" y="3726102"/>
                <a:ext cx="118533" cy="275166"/>
              </a:xfrm>
              <a:prstGeom prst="rect">
                <a:avLst/>
              </a:prstGeom>
              <a:blipFill>
                <a:blip r:embed="rId36" cstate="print"/>
                <a:stretch>
                  <a:fillRect/>
                </a:stretch>
              </a:blipFill>
            </p:spPr>
            <p:txBody>
              <a:bodyPr wrap="square" lIns="0" tIns="0" rIns="0" bIns="0" rtlCol="0"/>
              <a:lstStyle/>
              <a:p>
                <a:endParaRPr/>
              </a:p>
            </p:txBody>
          </p:sp>
          <p:sp>
            <p:nvSpPr>
              <p:cNvPr id="184" name="object 183">
                <a:extLst>
                  <a:ext uri="{FF2B5EF4-FFF2-40B4-BE49-F238E27FC236}">
                    <a16:creationId xmlns:a16="http://schemas.microsoft.com/office/drawing/2014/main" id="{A72661AA-1E99-4C8D-A014-D48822AF4914}"/>
                  </a:ext>
                </a:extLst>
              </p:cNvPr>
              <p:cNvSpPr/>
              <p:nvPr/>
            </p:nvSpPr>
            <p:spPr>
              <a:xfrm>
                <a:off x="9066385" y="375215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85" name="object 184">
                <a:extLst>
                  <a:ext uri="{FF2B5EF4-FFF2-40B4-BE49-F238E27FC236}">
                    <a16:creationId xmlns:a16="http://schemas.microsoft.com/office/drawing/2014/main" id="{722C16BC-A2A6-456F-BF41-988563EB77CF}"/>
                  </a:ext>
                </a:extLst>
              </p:cNvPr>
              <p:cNvSpPr/>
              <p:nvPr/>
            </p:nvSpPr>
            <p:spPr>
              <a:xfrm>
                <a:off x="8699071" y="4060536"/>
                <a:ext cx="656166" cy="292100"/>
              </a:xfrm>
              <a:prstGeom prst="rect">
                <a:avLst/>
              </a:prstGeom>
              <a:blipFill>
                <a:blip r:embed="rId37" cstate="print"/>
                <a:stretch>
                  <a:fillRect/>
                </a:stretch>
              </a:blipFill>
            </p:spPr>
            <p:txBody>
              <a:bodyPr wrap="square" lIns="0" tIns="0" rIns="0" bIns="0" rtlCol="0"/>
              <a:lstStyle/>
              <a:p>
                <a:endParaRPr/>
              </a:p>
            </p:txBody>
          </p:sp>
          <p:sp>
            <p:nvSpPr>
              <p:cNvPr id="186" name="object 185">
                <a:extLst>
                  <a:ext uri="{FF2B5EF4-FFF2-40B4-BE49-F238E27FC236}">
                    <a16:creationId xmlns:a16="http://schemas.microsoft.com/office/drawing/2014/main" id="{5B3B1B63-FE4B-4584-93AE-FAF5F1D086E6}"/>
                  </a:ext>
                </a:extLst>
              </p:cNvPr>
              <p:cNvSpPr/>
              <p:nvPr/>
            </p:nvSpPr>
            <p:spPr>
              <a:xfrm>
                <a:off x="8744858" y="4099830"/>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87" name="object 186">
                <a:extLst>
                  <a:ext uri="{FF2B5EF4-FFF2-40B4-BE49-F238E27FC236}">
                    <a16:creationId xmlns:a16="http://schemas.microsoft.com/office/drawing/2014/main" id="{A02BF9C6-3D4A-4970-B290-2C3EBAECB058}"/>
                  </a:ext>
                </a:extLst>
              </p:cNvPr>
              <p:cNvSpPr/>
              <p:nvPr/>
            </p:nvSpPr>
            <p:spPr>
              <a:xfrm>
                <a:off x="9130871" y="4073236"/>
                <a:ext cx="118533" cy="279400"/>
              </a:xfrm>
              <a:prstGeom prst="rect">
                <a:avLst/>
              </a:prstGeom>
              <a:blipFill>
                <a:blip r:embed="rId38" cstate="print"/>
                <a:stretch>
                  <a:fillRect/>
                </a:stretch>
              </a:blipFill>
            </p:spPr>
            <p:txBody>
              <a:bodyPr wrap="square" lIns="0" tIns="0" rIns="0" bIns="0" rtlCol="0"/>
              <a:lstStyle/>
              <a:p>
                <a:endParaRPr/>
              </a:p>
            </p:txBody>
          </p:sp>
          <p:sp>
            <p:nvSpPr>
              <p:cNvPr id="188" name="object 187">
                <a:extLst>
                  <a:ext uri="{FF2B5EF4-FFF2-40B4-BE49-F238E27FC236}">
                    <a16:creationId xmlns:a16="http://schemas.microsoft.com/office/drawing/2014/main" id="{3B8ED289-E495-4245-AA4F-9BBDA5656272}"/>
                  </a:ext>
                </a:extLst>
              </p:cNvPr>
              <p:cNvSpPr/>
              <p:nvPr/>
            </p:nvSpPr>
            <p:spPr>
              <a:xfrm>
                <a:off x="9190475" y="4099830"/>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89" name="object 188">
                <a:extLst>
                  <a:ext uri="{FF2B5EF4-FFF2-40B4-BE49-F238E27FC236}">
                    <a16:creationId xmlns:a16="http://schemas.microsoft.com/office/drawing/2014/main" id="{05AF08D8-009A-4FEF-A7B1-8C548699B6EC}"/>
                  </a:ext>
                </a:extLst>
              </p:cNvPr>
              <p:cNvSpPr/>
              <p:nvPr/>
            </p:nvSpPr>
            <p:spPr>
              <a:xfrm>
                <a:off x="9008104" y="4073236"/>
                <a:ext cx="118533" cy="279400"/>
              </a:xfrm>
              <a:prstGeom prst="rect">
                <a:avLst/>
              </a:prstGeom>
              <a:blipFill>
                <a:blip r:embed="rId39" cstate="print"/>
                <a:stretch>
                  <a:fillRect/>
                </a:stretch>
              </a:blipFill>
            </p:spPr>
            <p:txBody>
              <a:bodyPr wrap="square" lIns="0" tIns="0" rIns="0" bIns="0" rtlCol="0"/>
              <a:lstStyle/>
              <a:p>
                <a:endParaRPr/>
              </a:p>
            </p:txBody>
          </p:sp>
          <p:sp>
            <p:nvSpPr>
              <p:cNvPr id="190" name="object 189">
                <a:extLst>
                  <a:ext uri="{FF2B5EF4-FFF2-40B4-BE49-F238E27FC236}">
                    <a16:creationId xmlns:a16="http://schemas.microsoft.com/office/drawing/2014/main" id="{6271FC7E-DB01-4611-8815-C14AF93EF5BC}"/>
                  </a:ext>
                </a:extLst>
              </p:cNvPr>
              <p:cNvSpPr/>
              <p:nvPr/>
            </p:nvSpPr>
            <p:spPr>
              <a:xfrm>
                <a:off x="9067128" y="4099830"/>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91" name="object 190">
                <a:extLst>
                  <a:ext uri="{FF2B5EF4-FFF2-40B4-BE49-F238E27FC236}">
                    <a16:creationId xmlns:a16="http://schemas.microsoft.com/office/drawing/2014/main" id="{D0D43CE1-7B79-4D15-85CA-57AF6516CA40}"/>
                  </a:ext>
                </a:extLst>
              </p:cNvPr>
              <p:cNvSpPr/>
              <p:nvPr/>
            </p:nvSpPr>
            <p:spPr>
              <a:xfrm>
                <a:off x="2412570" y="3340869"/>
                <a:ext cx="698500" cy="601133"/>
              </a:xfrm>
              <a:prstGeom prst="rect">
                <a:avLst/>
              </a:prstGeom>
              <a:blipFill>
                <a:blip r:embed="rId40" cstate="print"/>
                <a:stretch>
                  <a:fillRect/>
                </a:stretch>
              </a:blipFill>
            </p:spPr>
            <p:txBody>
              <a:bodyPr wrap="square" lIns="0" tIns="0" rIns="0" bIns="0" rtlCol="0"/>
              <a:lstStyle/>
              <a:p>
                <a:endParaRPr/>
              </a:p>
            </p:txBody>
          </p:sp>
          <p:sp>
            <p:nvSpPr>
              <p:cNvPr id="192" name="object 191">
                <a:extLst>
                  <a:ext uri="{FF2B5EF4-FFF2-40B4-BE49-F238E27FC236}">
                    <a16:creationId xmlns:a16="http://schemas.microsoft.com/office/drawing/2014/main" id="{609502C1-942C-41E4-B0EB-692869F101B2}"/>
                  </a:ext>
                </a:extLst>
              </p:cNvPr>
              <p:cNvSpPr/>
              <p:nvPr/>
            </p:nvSpPr>
            <p:spPr>
              <a:xfrm>
                <a:off x="2460635" y="3499295"/>
                <a:ext cx="349250" cy="257175"/>
              </a:xfrm>
              <a:custGeom>
                <a:avLst/>
                <a:gdLst/>
                <a:ahLst/>
                <a:cxnLst/>
                <a:rect l="l" t="t" r="r" b="b"/>
                <a:pathLst>
                  <a:path w="349250" h="257175">
                    <a:moveTo>
                      <a:pt x="296033" y="155214"/>
                    </a:moveTo>
                    <a:lnTo>
                      <a:pt x="187554" y="155214"/>
                    </a:lnTo>
                    <a:lnTo>
                      <a:pt x="108684" y="204099"/>
                    </a:lnTo>
                    <a:lnTo>
                      <a:pt x="100413" y="211868"/>
                    </a:lnTo>
                    <a:lnTo>
                      <a:pt x="95919" y="221858"/>
                    </a:lnTo>
                    <a:lnTo>
                      <a:pt x="95499" y="232804"/>
                    </a:lnTo>
                    <a:lnTo>
                      <a:pt x="99449" y="243441"/>
                    </a:lnTo>
                    <a:lnTo>
                      <a:pt x="105018" y="249987"/>
                    </a:lnTo>
                    <a:lnTo>
                      <a:pt x="112014" y="254450"/>
                    </a:lnTo>
                    <a:lnTo>
                      <a:pt x="119905" y="256705"/>
                    </a:lnTo>
                    <a:lnTo>
                      <a:pt x="128155" y="256626"/>
                    </a:lnTo>
                    <a:lnTo>
                      <a:pt x="131823" y="256055"/>
                    </a:lnTo>
                    <a:lnTo>
                      <a:pt x="135439" y="254754"/>
                    </a:lnTo>
                    <a:lnTo>
                      <a:pt x="296033" y="155214"/>
                    </a:lnTo>
                    <a:close/>
                  </a:path>
                  <a:path w="349250" h="257175">
                    <a:moveTo>
                      <a:pt x="121278" y="0"/>
                    </a:moveTo>
                    <a:lnTo>
                      <a:pt x="110369" y="1005"/>
                    </a:lnTo>
                    <a:lnTo>
                      <a:pt x="100634" y="6027"/>
                    </a:lnTo>
                    <a:lnTo>
                      <a:pt x="93320" y="14703"/>
                    </a:lnTo>
                    <a:lnTo>
                      <a:pt x="89944" y="25536"/>
                    </a:lnTo>
                    <a:lnTo>
                      <a:pt x="90950" y="36444"/>
                    </a:lnTo>
                    <a:lnTo>
                      <a:pt x="95973" y="46180"/>
                    </a:lnTo>
                    <a:lnTo>
                      <a:pt x="104647" y="53494"/>
                    </a:lnTo>
                    <a:lnTo>
                      <a:pt x="186023" y="98085"/>
                    </a:lnTo>
                    <a:lnTo>
                      <a:pt x="0" y="103069"/>
                    </a:lnTo>
                    <a:lnTo>
                      <a:pt x="1531" y="160199"/>
                    </a:lnTo>
                    <a:lnTo>
                      <a:pt x="187554" y="155214"/>
                    </a:lnTo>
                    <a:lnTo>
                      <a:pt x="296033" y="155214"/>
                    </a:lnTo>
                    <a:lnTo>
                      <a:pt x="349138" y="122298"/>
                    </a:lnTo>
                    <a:lnTo>
                      <a:pt x="132111" y="3376"/>
                    </a:lnTo>
                    <a:lnTo>
                      <a:pt x="121278" y="0"/>
                    </a:lnTo>
                    <a:close/>
                  </a:path>
                </a:pathLst>
              </a:custGeom>
              <a:solidFill>
                <a:srgbClr val="4F81BD"/>
              </a:solidFill>
            </p:spPr>
            <p:txBody>
              <a:bodyPr wrap="square" lIns="0" tIns="0" rIns="0" bIns="0" rtlCol="0"/>
              <a:lstStyle/>
              <a:p>
                <a:endParaRPr/>
              </a:p>
            </p:txBody>
          </p:sp>
          <p:sp>
            <p:nvSpPr>
              <p:cNvPr id="193" name="object 192">
                <a:extLst>
                  <a:ext uri="{FF2B5EF4-FFF2-40B4-BE49-F238E27FC236}">
                    <a16:creationId xmlns:a16="http://schemas.microsoft.com/office/drawing/2014/main" id="{9295E98E-9235-46F8-B031-BF6FF111C130}"/>
                  </a:ext>
                </a:extLst>
              </p:cNvPr>
              <p:cNvSpPr/>
              <p:nvPr/>
            </p:nvSpPr>
            <p:spPr>
              <a:xfrm>
                <a:off x="5350504" y="3353569"/>
                <a:ext cx="673100" cy="601133"/>
              </a:xfrm>
              <a:prstGeom prst="rect">
                <a:avLst/>
              </a:prstGeom>
              <a:blipFill>
                <a:blip r:embed="rId41" cstate="print"/>
                <a:stretch>
                  <a:fillRect/>
                </a:stretch>
              </a:blipFill>
            </p:spPr>
            <p:txBody>
              <a:bodyPr wrap="square" lIns="0" tIns="0" rIns="0" bIns="0" rtlCol="0"/>
              <a:lstStyle/>
              <a:p>
                <a:endParaRPr/>
              </a:p>
            </p:txBody>
          </p:sp>
          <p:sp>
            <p:nvSpPr>
              <p:cNvPr id="194" name="object 193">
                <a:extLst>
                  <a:ext uri="{FF2B5EF4-FFF2-40B4-BE49-F238E27FC236}">
                    <a16:creationId xmlns:a16="http://schemas.microsoft.com/office/drawing/2014/main" id="{7A438BD9-E62B-4019-8B9A-2FA0D4D12E55}"/>
                  </a:ext>
                </a:extLst>
              </p:cNvPr>
              <p:cNvSpPr/>
              <p:nvPr/>
            </p:nvSpPr>
            <p:spPr>
              <a:xfrm>
                <a:off x="5397139" y="3500465"/>
                <a:ext cx="327025" cy="257175"/>
              </a:xfrm>
              <a:custGeom>
                <a:avLst/>
                <a:gdLst/>
                <a:ahLst/>
                <a:cxnLst/>
                <a:rect l="l" t="t" r="r" b="b"/>
                <a:pathLst>
                  <a:path w="327025" h="257175">
                    <a:moveTo>
                      <a:pt x="96618" y="0"/>
                    </a:moveTo>
                    <a:lnTo>
                      <a:pt x="88746" y="2316"/>
                    </a:lnTo>
                    <a:lnTo>
                      <a:pt x="81784" y="6833"/>
                    </a:lnTo>
                    <a:lnTo>
                      <a:pt x="76267" y="13421"/>
                    </a:lnTo>
                    <a:lnTo>
                      <a:pt x="72399" y="24089"/>
                    </a:lnTo>
                    <a:lnTo>
                      <a:pt x="72904" y="35032"/>
                    </a:lnTo>
                    <a:lnTo>
                      <a:pt x="77476" y="44987"/>
                    </a:lnTo>
                    <a:lnTo>
                      <a:pt x="85807" y="52691"/>
                    </a:lnTo>
                    <a:lnTo>
                      <a:pt x="165056" y="100960"/>
                    </a:lnTo>
                    <a:lnTo>
                      <a:pt x="1026" y="100960"/>
                    </a:lnTo>
                    <a:lnTo>
                      <a:pt x="0" y="154984"/>
                    </a:lnTo>
                    <a:lnTo>
                      <a:pt x="163970" y="158100"/>
                    </a:lnTo>
                    <a:lnTo>
                      <a:pt x="82944" y="203323"/>
                    </a:lnTo>
                    <a:lnTo>
                      <a:pt x="74327" y="210705"/>
                    </a:lnTo>
                    <a:lnTo>
                      <a:pt x="69381" y="220479"/>
                    </a:lnTo>
                    <a:lnTo>
                      <a:pt x="68460" y="231395"/>
                    </a:lnTo>
                    <a:lnTo>
                      <a:pt x="71920" y="242202"/>
                    </a:lnTo>
                    <a:lnTo>
                      <a:pt x="79301" y="250820"/>
                    </a:lnTo>
                    <a:lnTo>
                      <a:pt x="89075" y="255766"/>
                    </a:lnTo>
                    <a:lnTo>
                      <a:pt x="99991" y="256687"/>
                    </a:lnTo>
                    <a:lnTo>
                      <a:pt x="110798" y="253227"/>
                    </a:lnTo>
                    <a:lnTo>
                      <a:pt x="326891" y="132616"/>
                    </a:lnTo>
                    <a:lnTo>
                      <a:pt x="274919" y="100960"/>
                    </a:lnTo>
                    <a:lnTo>
                      <a:pt x="165056" y="100960"/>
                    </a:lnTo>
                    <a:lnTo>
                      <a:pt x="1085" y="97845"/>
                    </a:lnTo>
                    <a:lnTo>
                      <a:pt x="269804" y="97845"/>
                    </a:lnTo>
                    <a:lnTo>
                      <a:pt x="112167" y="1829"/>
                    </a:lnTo>
                    <a:lnTo>
                      <a:pt x="108540" y="558"/>
                    </a:lnTo>
                    <a:lnTo>
                      <a:pt x="104868" y="14"/>
                    </a:lnTo>
                    <a:lnTo>
                      <a:pt x="96618" y="0"/>
                    </a:lnTo>
                    <a:close/>
                  </a:path>
                </a:pathLst>
              </a:custGeom>
              <a:solidFill>
                <a:srgbClr val="4F81BD"/>
              </a:solidFill>
            </p:spPr>
            <p:txBody>
              <a:bodyPr wrap="square" lIns="0" tIns="0" rIns="0" bIns="0" rtlCol="0"/>
              <a:lstStyle/>
              <a:p>
                <a:endParaRPr/>
              </a:p>
            </p:txBody>
          </p:sp>
          <p:sp>
            <p:nvSpPr>
              <p:cNvPr id="195" name="object 194">
                <a:extLst>
                  <a:ext uri="{FF2B5EF4-FFF2-40B4-BE49-F238E27FC236}">
                    <a16:creationId xmlns:a16="http://schemas.microsoft.com/office/drawing/2014/main" id="{16DC99D1-21B0-4FF8-ACFB-F5C5C41EE189}"/>
                  </a:ext>
                </a:extLst>
              </p:cNvPr>
              <p:cNvSpPr/>
              <p:nvPr/>
            </p:nvSpPr>
            <p:spPr>
              <a:xfrm>
                <a:off x="6802538" y="3362036"/>
                <a:ext cx="651933" cy="601133"/>
              </a:xfrm>
              <a:prstGeom prst="rect">
                <a:avLst/>
              </a:prstGeom>
              <a:blipFill>
                <a:blip r:embed="rId42" cstate="print"/>
                <a:stretch>
                  <a:fillRect/>
                </a:stretch>
              </a:blipFill>
            </p:spPr>
            <p:txBody>
              <a:bodyPr wrap="square" lIns="0" tIns="0" rIns="0" bIns="0" rtlCol="0"/>
              <a:lstStyle/>
              <a:p>
                <a:endParaRPr/>
              </a:p>
            </p:txBody>
          </p:sp>
          <p:sp>
            <p:nvSpPr>
              <p:cNvPr id="196" name="object 195">
                <a:extLst>
                  <a:ext uri="{FF2B5EF4-FFF2-40B4-BE49-F238E27FC236}">
                    <a16:creationId xmlns:a16="http://schemas.microsoft.com/office/drawing/2014/main" id="{4BBD03BA-59E5-49A5-80BA-62DA38751C08}"/>
                  </a:ext>
                </a:extLst>
              </p:cNvPr>
              <p:cNvSpPr/>
              <p:nvPr/>
            </p:nvSpPr>
            <p:spPr>
              <a:xfrm>
                <a:off x="6848208" y="3513426"/>
                <a:ext cx="305435" cy="257175"/>
              </a:xfrm>
              <a:custGeom>
                <a:avLst/>
                <a:gdLst/>
                <a:ahLst/>
                <a:cxnLst/>
                <a:rect l="l" t="t" r="r" b="b"/>
                <a:pathLst>
                  <a:path w="305435" h="257175">
                    <a:moveTo>
                      <a:pt x="64" y="99694"/>
                    </a:moveTo>
                    <a:lnTo>
                      <a:pt x="0" y="156844"/>
                    </a:lnTo>
                    <a:lnTo>
                      <a:pt x="142525" y="157005"/>
                    </a:lnTo>
                    <a:lnTo>
                      <a:pt x="62321" y="203669"/>
                    </a:lnTo>
                    <a:lnTo>
                      <a:pt x="53836" y="211204"/>
                    </a:lnTo>
                    <a:lnTo>
                      <a:pt x="49065" y="221065"/>
                    </a:lnTo>
                    <a:lnTo>
                      <a:pt x="48340" y="231995"/>
                    </a:lnTo>
                    <a:lnTo>
                      <a:pt x="51992" y="242738"/>
                    </a:lnTo>
                    <a:lnTo>
                      <a:pt x="59527" y="251223"/>
                    </a:lnTo>
                    <a:lnTo>
                      <a:pt x="69388" y="255994"/>
                    </a:lnTo>
                    <a:lnTo>
                      <a:pt x="80318" y="256719"/>
                    </a:lnTo>
                    <a:lnTo>
                      <a:pt x="91061" y="253066"/>
                    </a:lnTo>
                    <a:lnTo>
                      <a:pt x="304965" y="128612"/>
                    </a:lnTo>
                    <a:lnTo>
                      <a:pt x="255793" y="99855"/>
                    </a:lnTo>
                    <a:lnTo>
                      <a:pt x="142589" y="99855"/>
                    </a:lnTo>
                    <a:lnTo>
                      <a:pt x="64" y="99694"/>
                    </a:lnTo>
                    <a:close/>
                  </a:path>
                  <a:path w="305435" h="257175">
                    <a:moveTo>
                      <a:pt x="80608" y="0"/>
                    </a:moveTo>
                    <a:lnTo>
                      <a:pt x="48573" y="24652"/>
                    </a:lnTo>
                    <a:lnTo>
                      <a:pt x="49274" y="35584"/>
                    </a:lnTo>
                    <a:lnTo>
                      <a:pt x="54023" y="45456"/>
                    </a:lnTo>
                    <a:lnTo>
                      <a:pt x="62491" y="53009"/>
                    </a:lnTo>
                    <a:lnTo>
                      <a:pt x="142589" y="99855"/>
                    </a:lnTo>
                    <a:lnTo>
                      <a:pt x="255793" y="99855"/>
                    </a:lnTo>
                    <a:lnTo>
                      <a:pt x="87937" y="1685"/>
                    </a:lnTo>
                    <a:lnTo>
                      <a:pt x="84288" y="478"/>
                    </a:lnTo>
                    <a:lnTo>
                      <a:pt x="80608" y="0"/>
                    </a:lnTo>
                    <a:close/>
                  </a:path>
                </a:pathLst>
              </a:custGeom>
              <a:solidFill>
                <a:srgbClr val="4F81BD"/>
              </a:solidFill>
            </p:spPr>
            <p:txBody>
              <a:bodyPr wrap="square" lIns="0" tIns="0" rIns="0" bIns="0" rtlCol="0"/>
              <a:lstStyle/>
              <a:p>
                <a:endParaRPr/>
              </a:p>
            </p:txBody>
          </p:sp>
          <p:sp>
            <p:nvSpPr>
              <p:cNvPr id="197" name="object 196">
                <a:extLst>
                  <a:ext uri="{FF2B5EF4-FFF2-40B4-BE49-F238E27FC236}">
                    <a16:creationId xmlns:a16="http://schemas.microsoft.com/office/drawing/2014/main" id="{F659394C-E29F-423C-9E46-DE1490DDE4F0}"/>
                  </a:ext>
                </a:extLst>
              </p:cNvPr>
              <p:cNvSpPr/>
              <p:nvPr/>
            </p:nvSpPr>
            <p:spPr>
              <a:xfrm>
                <a:off x="8229171" y="3370502"/>
                <a:ext cx="685800" cy="601133"/>
              </a:xfrm>
              <a:prstGeom prst="rect">
                <a:avLst/>
              </a:prstGeom>
              <a:blipFill>
                <a:blip r:embed="rId43" cstate="print"/>
                <a:stretch>
                  <a:fillRect/>
                </a:stretch>
              </a:blipFill>
            </p:spPr>
            <p:txBody>
              <a:bodyPr wrap="square" lIns="0" tIns="0" rIns="0" bIns="0" rtlCol="0"/>
              <a:lstStyle/>
              <a:p>
                <a:endParaRPr/>
              </a:p>
            </p:txBody>
          </p:sp>
          <p:sp>
            <p:nvSpPr>
              <p:cNvPr id="198" name="object 197">
                <a:extLst>
                  <a:ext uri="{FF2B5EF4-FFF2-40B4-BE49-F238E27FC236}">
                    <a16:creationId xmlns:a16="http://schemas.microsoft.com/office/drawing/2014/main" id="{815D113B-41CD-468B-A4DC-1B2443C49C2D}"/>
                  </a:ext>
                </a:extLst>
              </p:cNvPr>
              <p:cNvSpPr/>
              <p:nvPr/>
            </p:nvSpPr>
            <p:spPr>
              <a:xfrm>
                <a:off x="8276534" y="3516911"/>
                <a:ext cx="335915" cy="257175"/>
              </a:xfrm>
              <a:custGeom>
                <a:avLst/>
                <a:gdLst/>
                <a:ahLst/>
                <a:cxnLst/>
                <a:rect l="l" t="t" r="r" b="b"/>
                <a:pathLst>
                  <a:path w="335915" h="257175">
                    <a:moveTo>
                      <a:pt x="1697" y="96565"/>
                    </a:moveTo>
                    <a:lnTo>
                      <a:pt x="0" y="153690"/>
                    </a:lnTo>
                    <a:lnTo>
                      <a:pt x="172325" y="158813"/>
                    </a:lnTo>
                    <a:lnTo>
                      <a:pt x="90818" y="203165"/>
                    </a:lnTo>
                    <a:lnTo>
                      <a:pt x="82122" y="210454"/>
                    </a:lnTo>
                    <a:lnTo>
                      <a:pt x="77071" y="220175"/>
                    </a:lnTo>
                    <a:lnTo>
                      <a:pt x="76033" y="231080"/>
                    </a:lnTo>
                    <a:lnTo>
                      <a:pt x="79377" y="241923"/>
                    </a:lnTo>
                    <a:lnTo>
                      <a:pt x="86666" y="250620"/>
                    </a:lnTo>
                    <a:lnTo>
                      <a:pt x="96387" y="255671"/>
                    </a:lnTo>
                    <a:lnTo>
                      <a:pt x="107292" y="256709"/>
                    </a:lnTo>
                    <a:lnTo>
                      <a:pt x="118135" y="253365"/>
                    </a:lnTo>
                    <a:lnTo>
                      <a:pt x="335509" y="135077"/>
                    </a:lnTo>
                    <a:lnTo>
                      <a:pt x="281992" y="101689"/>
                    </a:lnTo>
                    <a:lnTo>
                      <a:pt x="174023" y="101689"/>
                    </a:lnTo>
                    <a:lnTo>
                      <a:pt x="1697" y="96565"/>
                    </a:lnTo>
                    <a:close/>
                  </a:path>
                  <a:path w="335915" h="257175">
                    <a:moveTo>
                      <a:pt x="106672" y="0"/>
                    </a:moveTo>
                    <a:lnTo>
                      <a:pt x="98775" y="2231"/>
                    </a:lnTo>
                    <a:lnTo>
                      <a:pt x="91766" y="6674"/>
                    </a:lnTo>
                    <a:lnTo>
                      <a:pt x="86178" y="13204"/>
                    </a:lnTo>
                    <a:lnTo>
                      <a:pt x="82195" y="23829"/>
                    </a:lnTo>
                    <a:lnTo>
                      <a:pt x="82583" y="34776"/>
                    </a:lnTo>
                    <a:lnTo>
                      <a:pt x="87048" y="44780"/>
                    </a:lnTo>
                    <a:lnTo>
                      <a:pt x="95296" y="52573"/>
                    </a:lnTo>
                    <a:lnTo>
                      <a:pt x="174023" y="101689"/>
                    </a:lnTo>
                    <a:lnTo>
                      <a:pt x="281992" y="101689"/>
                    </a:lnTo>
                    <a:lnTo>
                      <a:pt x="122199" y="1996"/>
                    </a:lnTo>
                    <a:lnTo>
                      <a:pt x="118587" y="685"/>
                    </a:lnTo>
                    <a:lnTo>
                      <a:pt x="114922" y="103"/>
                    </a:lnTo>
                    <a:lnTo>
                      <a:pt x="106672" y="0"/>
                    </a:lnTo>
                    <a:close/>
                  </a:path>
                </a:pathLst>
              </a:custGeom>
              <a:solidFill>
                <a:srgbClr val="4F81BD"/>
              </a:solidFill>
            </p:spPr>
            <p:txBody>
              <a:bodyPr wrap="square" lIns="0" tIns="0" rIns="0" bIns="0" rtlCol="0"/>
              <a:lstStyle/>
              <a:p>
                <a:endParaRPr/>
              </a:p>
            </p:txBody>
          </p:sp>
          <p:sp>
            <p:nvSpPr>
              <p:cNvPr id="199" name="object 198">
                <a:extLst>
                  <a:ext uri="{FF2B5EF4-FFF2-40B4-BE49-F238E27FC236}">
                    <a16:creationId xmlns:a16="http://schemas.microsoft.com/office/drawing/2014/main" id="{6BB2C469-B7FB-4A82-AD83-BA6E5EA9C87A}"/>
                  </a:ext>
                </a:extLst>
              </p:cNvPr>
              <p:cNvSpPr/>
              <p:nvPr/>
            </p:nvSpPr>
            <p:spPr>
              <a:xfrm>
                <a:off x="3885770" y="3345102"/>
                <a:ext cx="690033" cy="601133"/>
              </a:xfrm>
              <a:prstGeom prst="rect">
                <a:avLst/>
              </a:prstGeom>
              <a:blipFill>
                <a:blip r:embed="rId44" cstate="print"/>
                <a:stretch>
                  <a:fillRect/>
                </a:stretch>
              </a:blipFill>
            </p:spPr>
            <p:txBody>
              <a:bodyPr wrap="square" lIns="0" tIns="0" rIns="0" bIns="0" rtlCol="0"/>
              <a:lstStyle/>
              <a:p>
                <a:endParaRPr/>
              </a:p>
            </p:txBody>
          </p:sp>
          <p:sp>
            <p:nvSpPr>
              <p:cNvPr id="200" name="object 199">
                <a:extLst>
                  <a:ext uri="{FF2B5EF4-FFF2-40B4-BE49-F238E27FC236}">
                    <a16:creationId xmlns:a16="http://schemas.microsoft.com/office/drawing/2014/main" id="{E7A34E68-1B50-476E-B711-61B7E69A7E04}"/>
                  </a:ext>
                </a:extLst>
              </p:cNvPr>
              <p:cNvSpPr/>
              <p:nvPr/>
            </p:nvSpPr>
            <p:spPr>
              <a:xfrm>
                <a:off x="3933702" y="3500731"/>
                <a:ext cx="340360" cy="257175"/>
              </a:xfrm>
              <a:custGeom>
                <a:avLst/>
                <a:gdLst/>
                <a:ahLst/>
                <a:cxnLst/>
                <a:rect l="l" t="t" r="r" b="b"/>
                <a:pathLst>
                  <a:path w="340360" h="257175">
                    <a:moveTo>
                      <a:pt x="289200" y="156317"/>
                    </a:moveTo>
                    <a:lnTo>
                      <a:pt x="177652" y="156317"/>
                    </a:lnTo>
                    <a:lnTo>
                      <a:pt x="97965" y="203857"/>
                    </a:lnTo>
                    <a:lnTo>
                      <a:pt x="89563" y="211484"/>
                    </a:lnTo>
                    <a:lnTo>
                      <a:pt x="84900" y="221397"/>
                    </a:lnTo>
                    <a:lnTo>
                      <a:pt x="84295" y="232334"/>
                    </a:lnTo>
                    <a:lnTo>
                      <a:pt x="88065" y="243036"/>
                    </a:lnTo>
                    <a:lnTo>
                      <a:pt x="93521" y="249676"/>
                    </a:lnTo>
                    <a:lnTo>
                      <a:pt x="100441" y="254257"/>
                    </a:lnTo>
                    <a:lnTo>
                      <a:pt x="108292" y="256645"/>
                    </a:lnTo>
                    <a:lnTo>
                      <a:pt x="116542" y="256707"/>
                    </a:lnTo>
                    <a:lnTo>
                      <a:pt x="120219" y="256197"/>
                    </a:lnTo>
                    <a:lnTo>
                      <a:pt x="123856" y="254958"/>
                    </a:lnTo>
                    <a:lnTo>
                      <a:pt x="289200" y="156317"/>
                    </a:lnTo>
                    <a:close/>
                  </a:path>
                  <a:path w="340360" h="257175">
                    <a:moveTo>
                      <a:pt x="114018" y="0"/>
                    </a:moveTo>
                    <a:lnTo>
                      <a:pt x="103095" y="820"/>
                    </a:lnTo>
                    <a:lnTo>
                      <a:pt x="93275" y="5677"/>
                    </a:lnTo>
                    <a:lnTo>
                      <a:pt x="85815" y="14227"/>
                    </a:lnTo>
                    <a:lnTo>
                      <a:pt x="82256" y="25001"/>
                    </a:lnTo>
                    <a:lnTo>
                      <a:pt x="83077" y="35925"/>
                    </a:lnTo>
                    <a:lnTo>
                      <a:pt x="87933" y="45744"/>
                    </a:lnTo>
                    <a:lnTo>
                      <a:pt x="96483" y="53204"/>
                    </a:lnTo>
                    <a:lnTo>
                      <a:pt x="177091" y="99169"/>
                    </a:lnTo>
                    <a:lnTo>
                      <a:pt x="0" y="100909"/>
                    </a:lnTo>
                    <a:lnTo>
                      <a:pt x="562" y="158057"/>
                    </a:lnTo>
                    <a:lnTo>
                      <a:pt x="289200" y="156317"/>
                    </a:lnTo>
                    <a:lnTo>
                      <a:pt x="339771" y="126147"/>
                    </a:lnTo>
                    <a:lnTo>
                      <a:pt x="124792" y="3559"/>
                    </a:lnTo>
                    <a:lnTo>
                      <a:pt x="114018" y="0"/>
                    </a:lnTo>
                    <a:close/>
                  </a:path>
                </a:pathLst>
              </a:custGeom>
              <a:solidFill>
                <a:srgbClr val="4F81BD"/>
              </a:solidFill>
            </p:spPr>
            <p:txBody>
              <a:bodyPr wrap="square" lIns="0" tIns="0" rIns="0" bIns="0" rtlCol="0"/>
              <a:lstStyle/>
              <a:p>
                <a:endParaRPr/>
              </a:p>
            </p:txBody>
          </p:sp>
          <p:sp>
            <p:nvSpPr>
              <p:cNvPr id="203" name="object 202">
                <a:extLst>
                  <a:ext uri="{FF2B5EF4-FFF2-40B4-BE49-F238E27FC236}">
                    <a16:creationId xmlns:a16="http://schemas.microsoft.com/office/drawing/2014/main" id="{D78C6D09-8773-43C3-B2EE-2F3D383142F9}"/>
                  </a:ext>
                </a:extLst>
              </p:cNvPr>
              <p:cNvSpPr/>
              <p:nvPr/>
            </p:nvSpPr>
            <p:spPr>
              <a:xfrm>
                <a:off x="1688671" y="2790536"/>
                <a:ext cx="825500" cy="1718732"/>
              </a:xfrm>
              <a:prstGeom prst="rect">
                <a:avLst/>
              </a:prstGeom>
              <a:blipFill>
                <a:blip r:embed="rId45" cstate="print"/>
                <a:stretch>
                  <a:fillRect/>
                </a:stretch>
              </a:blipFill>
            </p:spPr>
            <p:txBody>
              <a:bodyPr wrap="square" lIns="0" tIns="0" rIns="0" bIns="0" rtlCol="0"/>
              <a:lstStyle/>
              <a:p>
                <a:endParaRPr/>
              </a:p>
            </p:txBody>
          </p:sp>
          <p:sp>
            <p:nvSpPr>
              <p:cNvPr id="204" name="object 203">
                <a:extLst>
                  <a:ext uri="{FF2B5EF4-FFF2-40B4-BE49-F238E27FC236}">
                    <a16:creationId xmlns:a16="http://schemas.microsoft.com/office/drawing/2014/main" id="{4EFCD8B5-A40E-4F7C-B07B-E4DA7C49A438}"/>
                  </a:ext>
                </a:extLst>
              </p:cNvPr>
              <p:cNvSpPr/>
              <p:nvPr/>
            </p:nvSpPr>
            <p:spPr>
              <a:xfrm>
                <a:off x="1738814" y="2822516"/>
                <a:ext cx="722630" cy="1617345"/>
              </a:xfrm>
              <a:custGeom>
                <a:avLst/>
                <a:gdLst/>
                <a:ahLst/>
                <a:cxnLst/>
                <a:rect l="l" t="t" r="r" b="b"/>
                <a:pathLst>
                  <a:path w="722630" h="1617345">
                    <a:moveTo>
                      <a:pt x="0" y="1616828"/>
                    </a:moveTo>
                    <a:lnTo>
                      <a:pt x="722586" y="1616828"/>
                    </a:lnTo>
                    <a:lnTo>
                      <a:pt x="722586" y="0"/>
                    </a:lnTo>
                    <a:lnTo>
                      <a:pt x="0" y="0"/>
                    </a:lnTo>
                    <a:lnTo>
                      <a:pt x="0" y="1616828"/>
                    </a:lnTo>
                    <a:close/>
                  </a:path>
                </a:pathLst>
              </a:custGeom>
              <a:solidFill>
                <a:srgbClr val="FCD5B5"/>
              </a:solidFill>
            </p:spPr>
            <p:txBody>
              <a:bodyPr wrap="square" lIns="0" tIns="0" rIns="0" bIns="0" rtlCol="0"/>
              <a:lstStyle/>
              <a:p>
                <a:endParaRPr/>
              </a:p>
            </p:txBody>
          </p:sp>
          <p:sp>
            <p:nvSpPr>
              <p:cNvPr id="205" name="object 204">
                <a:extLst>
                  <a:ext uri="{FF2B5EF4-FFF2-40B4-BE49-F238E27FC236}">
                    <a16:creationId xmlns:a16="http://schemas.microsoft.com/office/drawing/2014/main" id="{F5588F70-59F2-4844-A9ED-E10ADA22A041}"/>
                  </a:ext>
                </a:extLst>
              </p:cNvPr>
              <p:cNvSpPr/>
              <p:nvPr/>
            </p:nvSpPr>
            <p:spPr>
              <a:xfrm>
                <a:off x="1738814" y="2822517"/>
                <a:ext cx="722630" cy="1617345"/>
              </a:xfrm>
              <a:custGeom>
                <a:avLst/>
                <a:gdLst/>
                <a:ahLst/>
                <a:cxnLst/>
                <a:rect l="l" t="t" r="r" b="b"/>
                <a:pathLst>
                  <a:path w="722630" h="1617345">
                    <a:moveTo>
                      <a:pt x="0" y="0"/>
                    </a:moveTo>
                    <a:lnTo>
                      <a:pt x="722586" y="0"/>
                    </a:lnTo>
                    <a:lnTo>
                      <a:pt x="722586" y="1616828"/>
                    </a:lnTo>
                    <a:lnTo>
                      <a:pt x="0" y="1616828"/>
                    </a:lnTo>
                    <a:lnTo>
                      <a:pt x="0" y="0"/>
                    </a:lnTo>
                    <a:close/>
                  </a:path>
                </a:pathLst>
              </a:custGeom>
              <a:ln w="9525">
                <a:solidFill>
                  <a:srgbClr val="000000"/>
                </a:solidFill>
              </a:ln>
            </p:spPr>
            <p:txBody>
              <a:bodyPr wrap="square" lIns="0" tIns="0" rIns="0" bIns="0" rtlCol="0"/>
              <a:lstStyle/>
              <a:p>
                <a:endParaRPr/>
              </a:p>
            </p:txBody>
          </p:sp>
        </p:grpSp>
        <p:sp>
          <p:nvSpPr>
            <p:cNvPr id="217" name="object 216">
              <a:extLst>
                <a:ext uri="{FF2B5EF4-FFF2-40B4-BE49-F238E27FC236}">
                  <a16:creationId xmlns:a16="http://schemas.microsoft.com/office/drawing/2014/main" id="{DF2E03E4-3BB9-48F2-96E1-747F01134AD0}"/>
                </a:ext>
              </a:extLst>
            </p:cNvPr>
            <p:cNvSpPr txBox="1"/>
            <p:nvPr/>
          </p:nvSpPr>
          <p:spPr>
            <a:xfrm>
              <a:off x="8572071" y="4584735"/>
              <a:ext cx="1021715" cy="276999"/>
            </a:xfrm>
            <a:prstGeom prst="rect">
              <a:avLst/>
            </a:prstGeom>
          </p:spPr>
          <p:txBody>
            <a:bodyPr vert="horz" wrap="square" lIns="0" tIns="0" rIns="0" bIns="0" rtlCol="0">
              <a:spAutoFit/>
            </a:bodyPr>
            <a:lstStyle/>
            <a:p>
              <a:pPr marL="198120" marR="5080" indent="-186055">
                <a:lnSpc>
                  <a:spcPct val="100000"/>
                </a:lnSpc>
              </a:pPr>
              <a:r>
                <a:rPr spc="-5" dirty="0" err="1">
                  <a:latin typeface="Arial"/>
                  <a:cs typeface="Arial"/>
                </a:rPr>
                <a:t>Deparser</a:t>
              </a:r>
              <a:endParaRPr dirty="0">
                <a:latin typeface="Arial"/>
                <a:cs typeface="Arial"/>
              </a:endParaRPr>
            </a:p>
          </p:txBody>
        </p:sp>
        <p:sp>
          <p:nvSpPr>
            <p:cNvPr id="220" name="object 219">
              <a:extLst>
                <a:ext uri="{FF2B5EF4-FFF2-40B4-BE49-F238E27FC236}">
                  <a16:creationId xmlns:a16="http://schemas.microsoft.com/office/drawing/2014/main" id="{1FDD98C3-A7EF-4C23-AEBC-392E612653D0}"/>
                </a:ext>
              </a:extLst>
            </p:cNvPr>
            <p:cNvSpPr txBox="1"/>
            <p:nvPr/>
          </p:nvSpPr>
          <p:spPr>
            <a:xfrm>
              <a:off x="4333611" y="4967727"/>
              <a:ext cx="2533015" cy="276999"/>
            </a:xfrm>
            <a:prstGeom prst="rect">
              <a:avLst/>
            </a:prstGeom>
          </p:spPr>
          <p:txBody>
            <a:bodyPr vert="horz" wrap="square" lIns="0" tIns="0" rIns="0" bIns="0" rtlCol="0">
              <a:spAutoFit/>
            </a:bodyPr>
            <a:lstStyle/>
            <a:p>
              <a:pPr marL="12700">
                <a:lnSpc>
                  <a:spcPct val="100000"/>
                </a:lnSpc>
              </a:pPr>
              <a:r>
                <a:rPr spc="-5" dirty="0">
                  <a:latin typeface="Arial"/>
                  <a:cs typeface="Arial"/>
                </a:rPr>
                <a:t>Match-Action</a:t>
              </a:r>
              <a:r>
                <a:rPr spc="-65" dirty="0">
                  <a:latin typeface="Arial"/>
                  <a:cs typeface="Arial"/>
                </a:rPr>
                <a:t> </a:t>
              </a:r>
              <a:r>
                <a:rPr spc="-5" dirty="0">
                  <a:latin typeface="Arial"/>
                  <a:cs typeface="Arial"/>
                </a:rPr>
                <a:t>Pipeline</a:t>
              </a:r>
              <a:endParaRPr dirty="0">
                <a:latin typeface="Arial"/>
                <a:cs typeface="Arial"/>
              </a:endParaRPr>
            </a:p>
          </p:txBody>
        </p:sp>
      </p:grpSp>
      <p:grpSp>
        <p:nvGrpSpPr>
          <p:cNvPr id="1030" name="Group 1029">
            <a:extLst>
              <a:ext uri="{FF2B5EF4-FFF2-40B4-BE49-F238E27FC236}">
                <a16:creationId xmlns:a16="http://schemas.microsoft.com/office/drawing/2014/main" id="{7F3BD45E-A019-4D45-A48E-CBC0E9445829}"/>
              </a:ext>
            </a:extLst>
          </p:cNvPr>
          <p:cNvGrpSpPr/>
          <p:nvPr/>
        </p:nvGrpSpPr>
        <p:grpSpPr>
          <a:xfrm>
            <a:off x="2212739" y="3002353"/>
            <a:ext cx="7766521" cy="1187626"/>
            <a:chOff x="2212739" y="3002353"/>
            <a:chExt cx="7766521" cy="1187626"/>
          </a:xfrm>
        </p:grpSpPr>
        <p:sp>
          <p:nvSpPr>
            <p:cNvPr id="418" name="Rectangle 417">
              <a:extLst>
                <a:ext uri="{FF2B5EF4-FFF2-40B4-BE49-F238E27FC236}">
                  <a16:creationId xmlns:a16="http://schemas.microsoft.com/office/drawing/2014/main" id="{DF35EFC7-C48E-4AA4-B43A-6D4412F26D38}"/>
                </a:ext>
              </a:extLst>
            </p:cNvPr>
            <p:cNvSpPr/>
            <p:nvPr/>
          </p:nvSpPr>
          <p:spPr>
            <a:xfrm>
              <a:off x="2212739" y="3002353"/>
              <a:ext cx="7766521" cy="518212"/>
            </a:xfrm>
            <a:prstGeom prst="rect">
              <a:avLst/>
            </a:prstGeom>
            <a:solidFill>
              <a:schemeClr val="accent4">
                <a:lumMod val="60000"/>
                <a:lumOff val="40000"/>
              </a:schemeClr>
            </a:solidFill>
            <a:ln w="76200">
              <a:noFill/>
              <a:headEnd type="none" w="med" len="med"/>
              <a:tail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mj-lt"/>
                </a:rPr>
                <a:t>Control Plane</a:t>
              </a:r>
            </a:p>
          </p:txBody>
        </p:sp>
        <p:sp>
          <p:nvSpPr>
            <p:cNvPr id="419" name="Arrow: Down 418">
              <a:extLst>
                <a:ext uri="{FF2B5EF4-FFF2-40B4-BE49-F238E27FC236}">
                  <a16:creationId xmlns:a16="http://schemas.microsoft.com/office/drawing/2014/main" id="{215E5098-56D1-4C89-8829-A038B647ACF4}"/>
                </a:ext>
              </a:extLst>
            </p:cNvPr>
            <p:cNvSpPr/>
            <p:nvPr/>
          </p:nvSpPr>
          <p:spPr>
            <a:xfrm>
              <a:off x="5893113" y="3561421"/>
              <a:ext cx="405774" cy="628558"/>
            </a:xfrm>
            <a:prstGeom prst="downArrow">
              <a:avLst/>
            </a:prstGeom>
            <a:ln>
              <a:headEnd type="none" w="med" len="med"/>
              <a:tailEnd type="triangle" w="sm" len="s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latin typeface="+mj-lt"/>
              </a:endParaRPr>
            </a:p>
          </p:txBody>
        </p:sp>
        <p:sp>
          <p:nvSpPr>
            <p:cNvPr id="420" name="TextBox 419">
              <a:extLst>
                <a:ext uri="{FF2B5EF4-FFF2-40B4-BE49-F238E27FC236}">
                  <a16:creationId xmlns:a16="http://schemas.microsoft.com/office/drawing/2014/main" id="{0B0FA9A4-63A0-4BAA-BA22-790778C3401E}"/>
                </a:ext>
              </a:extLst>
            </p:cNvPr>
            <p:cNvSpPr txBox="1"/>
            <p:nvPr/>
          </p:nvSpPr>
          <p:spPr>
            <a:xfrm>
              <a:off x="6368751" y="3591777"/>
              <a:ext cx="2741456" cy="523220"/>
            </a:xfrm>
            <a:prstGeom prst="rect">
              <a:avLst/>
            </a:prstGeom>
            <a:noFill/>
          </p:spPr>
          <p:txBody>
            <a:bodyPr wrap="none" rtlCol="0">
              <a:spAutoFit/>
            </a:bodyPr>
            <a:lstStyle/>
            <a:p>
              <a:pPr algn="ctr"/>
              <a:r>
                <a:rPr lang="en-US" sz="2800" dirty="0">
                  <a:latin typeface="+mj-lt"/>
                </a:rPr>
                <a:t>ASIC APIs (closed)</a:t>
              </a:r>
            </a:p>
          </p:txBody>
        </p:sp>
      </p:grpSp>
      <p:grpSp>
        <p:nvGrpSpPr>
          <p:cNvPr id="1029" name="Group 1028">
            <a:extLst>
              <a:ext uri="{FF2B5EF4-FFF2-40B4-BE49-F238E27FC236}">
                <a16:creationId xmlns:a16="http://schemas.microsoft.com/office/drawing/2014/main" id="{8A7F9773-AA7A-4EF6-AD18-2B995012599C}"/>
              </a:ext>
            </a:extLst>
          </p:cNvPr>
          <p:cNvGrpSpPr/>
          <p:nvPr/>
        </p:nvGrpSpPr>
        <p:grpSpPr>
          <a:xfrm>
            <a:off x="3380482" y="5871115"/>
            <a:ext cx="5141370" cy="523220"/>
            <a:chOff x="3380482" y="5871115"/>
            <a:chExt cx="5141370" cy="523220"/>
          </a:xfrm>
        </p:grpSpPr>
        <p:sp>
          <p:nvSpPr>
            <p:cNvPr id="1025" name="TextBox 1024">
              <a:extLst>
                <a:ext uri="{FF2B5EF4-FFF2-40B4-BE49-F238E27FC236}">
                  <a16:creationId xmlns:a16="http://schemas.microsoft.com/office/drawing/2014/main" id="{E2F986E2-F118-412E-BBB9-D144E602AA44}"/>
                </a:ext>
              </a:extLst>
            </p:cNvPr>
            <p:cNvSpPr txBox="1"/>
            <p:nvPr/>
          </p:nvSpPr>
          <p:spPr>
            <a:xfrm>
              <a:off x="4946538" y="5871115"/>
              <a:ext cx="727956" cy="523220"/>
            </a:xfrm>
            <a:prstGeom prst="rect">
              <a:avLst/>
            </a:prstGeom>
            <a:noFill/>
          </p:spPr>
          <p:txBody>
            <a:bodyPr wrap="none" rtlCol="0">
              <a:spAutoFit/>
            </a:bodyPr>
            <a:lstStyle/>
            <a:p>
              <a:pPr algn="ctr"/>
              <a:r>
                <a:rPr lang="en-US" sz="2800" dirty="0">
                  <a:solidFill>
                    <a:srgbClr val="FF0000"/>
                  </a:solidFill>
                  <a:latin typeface="+mj-lt"/>
                </a:rPr>
                <a:t>ACL</a:t>
              </a:r>
            </a:p>
          </p:txBody>
        </p:sp>
        <p:sp>
          <p:nvSpPr>
            <p:cNvPr id="1027" name="TextBox 1026">
              <a:extLst>
                <a:ext uri="{FF2B5EF4-FFF2-40B4-BE49-F238E27FC236}">
                  <a16:creationId xmlns:a16="http://schemas.microsoft.com/office/drawing/2014/main" id="{563FE915-6BEF-470B-8214-D64B4F2C215A}"/>
                </a:ext>
              </a:extLst>
            </p:cNvPr>
            <p:cNvSpPr txBox="1"/>
            <p:nvPr/>
          </p:nvSpPr>
          <p:spPr>
            <a:xfrm>
              <a:off x="6108129" y="5871115"/>
              <a:ext cx="1343509" cy="523220"/>
            </a:xfrm>
            <a:prstGeom prst="rect">
              <a:avLst/>
            </a:prstGeom>
            <a:noFill/>
          </p:spPr>
          <p:txBody>
            <a:bodyPr wrap="none" rtlCol="0">
              <a:spAutoFit/>
            </a:bodyPr>
            <a:lstStyle/>
            <a:p>
              <a:pPr algn="ctr"/>
              <a:r>
                <a:rPr lang="en-US" sz="2800" dirty="0">
                  <a:solidFill>
                    <a:srgbClr val="FF0000"/>
                  </a:solidFill>
                  <a:latin typeface="+mj-lt"/>
                </a:rPr>
                <a:t>L2/MAC</a:t>
              </a:r>
            </a:p>
          </p:txBody>
        </p:sp>
        <p:sp>
          <p:nvSpPr>
            <p:cNvPr id="1028" name="TextBox 1027">
              <a:extLst>
                <a:ext uri="{FF2B5EF4-FFF2-40B4-BE49-F238E27FC236}">
                  <a16:creationId xmlns:a16="http://schemas.microsoft.com/office/drawing/2014/main" id="{10728292-EAA5-4082-907A-F3DECAF291CD}"/>
                </a:ext>
              </a:extLst>
            </p:cNvPr>
            <p:cNvSpPr txBox="1"/>
            <p:nvPr/>
          </p:nvSpPr>
          <p:spPr>
            <a:xfrm>
              <a:off x="8003761" y="5871115"/>
              <a:ext cx="518091" cy="523220"/>
            </a:xfrm>
            <a:prstGeom prst="rect">
              <a:avLst/>
            </a:prstGeom>
            <a:noFill/>
          </p:spPr>
          <p:txBody>
            <a:bodyPr wrap="none" rtlCol="0">
              <a:spAutoFit/>
            </a:bodyPr>
            <a:lstStyle/>
            <a:p>
              <a:pPr algn="ctr"/>
              <a:r>
                <a:rPr lang="en-US" sz="2800" dirty="0">
                  <a:solidFill>
                    <a:srgbClr val="FF0000"/>
                  </a:solidFill>
                  <a:latin typeface="+mj-lt"/>
                </a:rPr>
                <a:t>L3</a:t>
              </a:r>
            </a:p>
          </p:txBody>
        </p:sp>
        <p:sp>
          <p:nvSpPr>
            <p:cNvPr id="852" name="TextBox 851">
              <a:extLst>
                <a:ext uri="{FF2B5EF4-FFF2-40B4-BE49-F238E27FC236}">
                  <a16:creationId xmlns:a16="http://schemas.microsoft.com/office/drawing/2014/main" id="{4C63B78D-9E58-4472-B97D-51D6A00FCAD4}"/>
                </a:ext>
              </a:extLst>
            </p:cNvPr>
            <p:cNvSpPr txBox="1"/>
            <p:nvPr/>
          </p:nvSpPr>
          <p:spPr>
            <a:xfrm>
              <a:off x="3380482" y="5871115"/>
              <a:ext cx="965329" cy="523220"/>
            </a:xfrm>
            <a:prstGeom prst="rect">
              <a:avLst/>
            </a:prstGeom>
            <a:noFill/>
          </p:spPr>
          <p:txBody>
            <a:bodyPr wrap="none" rtlCol="0">
              <a:spAutoFit/>
            </a:bodyPr>
            <a:lstStyle/>
            <a:p>
              <a:pPr algn="ctr"/>
              <a:r>
                <a:rPr lang="en-US" sz="2800" dirty="0">
                  <a:solidFill>
                    <a:srgbClr val="FF0000"/>
                  </a:solidFill>
                  <a:latin typeface="+mj-lt"/>
                </a:rPr>
                <a:t>VLAN</a:t>
              </a:r>
            </a:p>
          </p:txBody>
        </p:sp>
      </p:grpSp>
      <p:grpSp>
        <p:nvGrpSpPr>
          <p:cNvPr id="576" name="Group 575">
            <a:extLst>
              <a:ext uri="{FF2B5EF4-FFF2-40B4-BE49-F238E27FC236}">
                <a16:creationId xmlns:a16="http://schemas.microsoft.com/office/drawing/2014/main" id="{031BDE9B-A87B-4187-9332-ADE2ECBBE56B}"/>
              </a:ext>
            </a:extLst>
          </p:cNvPr>
          <p:cNvGrpSpPr/>
          <p:nvPr/>
        </p:nvGrpSpPr>
        <p:grpSpPr>
          <a:xfrm>
            <a:off x="5288460" y="997577"/>
            <a:ext cx="6455523" cy="1966986"/>
            <a:chOff x="5288460" y="997577"/>
            <a:chExt cx="6455523" cy="1966986"/>
          </a:xfrm>
        </p:grpSpPr>
        <p:sp>
          <p:nvSpPr>
            <p:cNvPr id="1024" name="TextBox 1023">
              <a:extLst>
                <a:ext uri="{FF2B5EF4-FFF2-40B4-BE49-F238E27FC236}">
                  <a16:creationId xmlns:a16="http://schemas.microsoft.com/office/drawing/2014/main" id="{98D62FFC-1A0E-4652-9D24-8BA6B255EDDC}"/>
                </a:ext>
              </a:extLst>
            </p:cNvPr>
            <p:cNvSpPr txBox="1"/>
            <p:nvPr/>
          </p:nvSpPr>
          <p:spPr>
            <a:xfrm>
              <a:off x="6830843" y="997577"/>
              <a:ext cx="4913140" cy="1815882"/>
            </a:xfrm>
            <a:prstGeom prst="rect">
              <a:avLst/>
            </a:prstGeom>
            <a:noFill/>
          </p:spPr>
          <p:txBody>
            <a:bodyPr wrap="none" rtlCol="0">
              <a:spAutoFit/>
            </a:bodyPr>
            <a:lstStyle/>
            <a:p>
              <a:r>
                <a:rPr lang="en-US" sz="2800" b="1" u="sng" dirty="0">
                  <a:latin typeface="+mj-lt"/>
                </a:rPr>
                <a:t>Open, vendor-agnostic interface</a:t>
              </a:r>
              <a:r>
                <a:rPr lang="en-US" sz="2800" dirty="0">
                  <a:latin typeface="+mj-lt"/>
                </a:rPr>
                <a:t>:</a:t>
              </a:r>
            </a:p>
            <a:p>
              <a:r>
                <a:rPr lang="en-US" sz="2800" dirty="0">
                  <a:latin typeface="+mj-lt"/>
                  <a:sym typeface="Wingdings" panose="05000000000000000000" pitchFamily="2" charset="2"/>
                </a:rPr>
                <a:t></a:t>
              </a:r>
              <a:r>
                <a:rPr lang="en-US" sz="2800" dirty="0">
                  <a:latin typeface="+mj-lt"/>
                </a:rPr>
                <a:t> Easier network management</a:t>
              </a:r>
            </a:p>
            <a:p>
              <a:r>
                <a:rPr lang="en-US" sz="2800" dirty="0">
                  <a:latin typeface="+mj-lt"/>
                  <a:sym typeface="Wingdings" panose="05000000000000000000" pitchFamily="2" charset="2"/>
                </a:rPr>
                <a:t></a:t>
              </a:r>
              <a:r>
                <a:rPr lang="en-US" sz="2800" dirty="0">
                  <a:latin typeface="+mj-lt"/>
                </a:rPr>
                <a:t> Centralized control</a:t>
              </a:r>
            </a:p>
            <a:p>
              <a:r>
                <a:rPr lang="en-US" sz="2800" dirty="0">
                  <a:latin typeface="+mj-lt"/>
                  <a:sym typeface="Wingdings" panose="05000000000000000000" pitchFamily="2" charset="2"/>
                </a:rPr>
                <a:t> Code reuse/</a:t>
              </a:r>
              <a:r>
                <a:rPr lang="en-US" sz="2800" dirty="0" err="1">
                  <a:latin typeface="+mj-lt"/>
                  <a:sym typeface="Wingdings" panose="05000000000000000000" pitchFamily="2" charset="2"/>
                </a:rPr>
                <a:t>interoperatibility</a:t>
              </a:r>
              <a:r>
                <a:rPr lang="en-US" sz="2800" dirty="0">
                  <a:latin typeface="+mj-lt"/>
                  <a:sym typeface="Wingdings" panose="05000000000000000000" pitchFamily="2" charset="2"/>
                </a:rPr>
                <a:t> </a:t>
              </a:r>
              <a:endParaRPr lang="en-US" sz="2800" dirty="0">
                <a:latin typeface="+mj-lt"/>
              </a:endParaRPr>
            </a:p>
          </p:txBody>
        </p:sp>
        <p:sp>
          <p:nvSpPr>
            <p:cNvPr id="639" name="Arrow: Down 638">
              <a:extLst>
                <a:ext uri="{FF2B5EF4-FFF2-40B4-BE49-F238E27FC236}">
                  <a16:creationId xmlns:a16="http://schemas.microsoft.com/office/drawing/2014/main" id="{5A11BFF3-E534-4622-A140-E714749CC3B8}"/>
                </a:ext>
              </a:extLst>
            </p:cNvPr>
            <p:cNvSpPr/>
            <p:nvPr/>
          </p:nvSpPr>
          <p:spPr>
            <a:xfrm>
              <a:off x="5882973" y="2336005"/>
              <a:ext cx="405774" cy="628558"/>
            </a:xfrm>
            <a:prstGeom prst="downArrow">
              <a:avLst/>
            </a:prstGeom>
            <a:ln>
              <a:headEnd type="none" w="med" len="med"/>
              <a:tailEnd type="triangle" w="sm" len="s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latin typeface="+mj-lt"/>
              </a:endParaRPr>
            </a:p>
          </p:txBody>
        </p:sp>
        <p:pic>
          <p:nvPicPr>
            <p:cNvPr id="2050" name="Picture 2" descr="Related image">
              <a:extLst>
                <a:ext uri="{FF2B5EF4-FFF2-40B4-BE49-F238E27FC236}">
                  <a16:creationId xmlns:a16="http://schemas.microsoft.com/office/drawing/2014/main" id="{BB502033-2CB0-4674-A831-7047B88C52AF}"/>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5288460" y="1086726"/>
              <a:ext cx="1594800" cy="1223080"/>
            </a:xfrm>
            <a:prstGeom prst="rect">
              <a:avLst/>
            </a:prstGeom>
            <a:noFill/>
            <a:extLst>
              <a:ext uri="{909E8E84-426E-40DD-AFC4-6F175D3DCCD1}">
                <a14:hiddenFill xmlns:a14="http://schemas.microsoft.com/office/drawing/2010/main">
                  <a:solidFill>
                    <a:srgbClr val="FFFFFF"/>
                  </a:solidFill>
                </a14:hiddenFill>
              </a:ext>
            </a:extLst>
          </p:spPr>
        </p:pic>
      </p:grpSp>
      <p:sp>
        <p:nvSpPr>
          <p:cNvPr id="221" name="Rectangle 220">
            <a:extLst>
              <a:ext uri="{FF2B5EF4-FFF2-40B4-BE49-F238E27FC236}">
                <a16:creationId xmlns:a16="http://schemas.microsoft.com/office/drawing/2014/main" id="{73C54F59-4E28-4FE2-943E-BE803093F1A7}"/>
              </a:ext>
            </a:extLst>
          </p:cNvPr>
          <p:cNvSpPr/>
          <p:nvPr/>
        </p:nvSpPr>
        <p:spPr>
          <a:xfrm>
            <a:off x="319164" y="1501089"/>
            <a:ext cx="4787040" cy="954107"/>
          </a:xfrm>
          <a:prstGeom prst="rect">
            <a:avLst/>
          </a:prstGeom>
        </p:spPr>
        <p:txBody>
          <a:bodyPr wrap="square">
            <a:spAutoFit/>
          </a:bodyPr>
          <a:lstStyle/>
          <a:p>
            <a:r>
              <a:rPr lang="en-US" sz="2800" dirty="0"/>
              <a:t>SDN – </a:t>
            </a:r>
          </a:p>
          <a:p>
            <a:r>
              <a:rPr lang="en-US" sz="2800" dirty="0"/>
              <a:t>Software Defined Networking</a:t>
            </a:r>
            <a:endParaRPr lang="en-SG" sz="2800" dirty="0"/>
          </a:p>
        </p:txBody>
      </p:sp>
    </p:spTree>
    <p:extLst>
      <p:ext uri="{BB962C8B-B14F-4D97-AF65-F5344CB8AC3E}">
        <p14:creationId xmlns:p14="http://schemas.microsoft.com/office/powerpoint/2010/main" val="296316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fade">
                                      <p:cBhvr>
                                        <p:cTn id="12" dur="500"/>
                                        <p:tgtEl>
                                          <p:spTgt spid="10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500"/>
                                        <p:tgtEl>
                                          <p:spTgt spid="10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76"/>
                                        </p:tgtEl>
                                        <p:attrNameLst>
                                          <p:attrName>style.visibility</p:attrName>
                                        </p:attrNameLst>
                                      </p:cBhvr>
                                      <p:to>
                                        <p:strVal val="visible"/>
                                      </p:to>
                                    </p:set>
                                    <p:animEffect transition="in" filter="fade">
                                      <p:cBhvr>
                                        <p:cTn id="22" dur="500"/>
                                        <p:tgtEl>
                                          <p:spTgt spid="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Challenges in Packet Reordering on Switches</a:t>
            </a:r>
          </a:p>
        </p:txBody>
      </p:sp>
      <p:sp>
        <p:nvSpPr>
          <p:cNvPr id="3" name="Slide Number Placeholder 2">
            <a:extLst>
              <a:ext uri="{FF2B5EF4-FFF2-40B4-BE49-F238E27FC236}">
                <a16:creationId xmlns:a16="http://schemas.microsoft.com/office/drawing/2014/main" id="{D77389EF-9C3D-9A0A-4D20-F4481A17A3D8}"/>
              </a:ext>
            </a:extLst>
          </p:cNvPr>
          <p:cNvSpPr>
            <a:spLocks noGrp="1"/>
          </p:cNvSpPr>
          <p:nvPr>
            <p:ph type="sldNum" sz="quarter" idx="12"/>
          </p:nvPr>
        </p:nvSpPr>
        <p:spPr/>
        <p:txBody>
          <a:bodyPr/>
          <a:lstStyle/>
          <a:p>
            <a:fld id="{4385BF07-81BE-5E4C-907D-DCE44E4A1296}" type="slidenum">
              <a:rPr lang="en-US" smtClean="0"/>
              <a:t>50</a:t>
            </a:fld>
            <a:endParaRPr lang="en-US"/>
          </a:p>
        </p:txBody>
      </p:sp>
      <p:sp>
        <p:nvSpPr>
          <p:cNvPr id="24" name="Content Placeholder 2">
            <a:extLst>
              <a:ext uri="{FF2B5EF4-FFF2-40B4-BE49-F238E27FC236}">
                <a16:creationId xmlns:a16="http://schemas.microsoft.com/office/drawing/2014/main" id="{E83FC479-64E8-BEAB-8259-579734037597}"/>
              </a:ext>
            </a:extLst>
          </p:cNvPr>
          <p:cNvSpPr txBox="1">
            <a:spLocks/>
          </p:cNvSpPr>
          <p:nvPr/>
        </p:nvSpPr>
        <p:spPr>
          <a:xfrm>
            <a:off x="472439" y="1362869"/>
            <a:ext cx="11533513" cy="5259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rgbClr val="FF0000"/>
                </a:solidFill>
                <a:latin typeface="Roboto" panose="02000000000000000000" pitchFamily="2" charset="0"/>
                <a:ea typeface="Roboto" panose="02000000000000000000" pitchFamily="2" charset="0"/>
                <a:cs typeface="Roboto" panose="02000000000000000000" pitchFamily="2" charset="0"/>
              </a:rPr>
              <a:t>Hard</a:t>
            </a:r>
            <a:r>
              <a:rPr lang="en-US" sz="2800" b="1" dirty="0">
                <a:latin typeface="Roboto" panose="02000000000000000000" pitchFamily="2" charset="0"/>
                <a:ea typeface="Roboto" panose="02000000000000000000" pitchFamily="2" charset="0"/>
                <a:cs typeface="Roboto" panose="02000000000000000000" pitchFamily="2" charset="0"/>
              </a:rPr>
              <a:t> to restore “</a:t>
            </a:r>
            <a:r>
              <a:rPr lang="en-US" sz="2800" b="1" dirty="0">
                <a:solidFill>
                  <a:srgbClr val="FF0000"/>
                </a:solidFill>
                <a:latin typeface="Roboto" panose="02000000000000000000" pitchFamily="2" charset="0"/>
                <a:ea typeface="Roboto" panose="02000000000000000000" pitchFamily="2" charset="0"/>
                <a:cs typeface="Roboto" panose="02000000000000000000" pitchFamily="2" charset="0"/>
              </a:rPr>
              <a:t>arbitrary</a:t>
            </a:r>
            <a:r>
              <a:rPr lang="en-US" sz="2800" b="1" dirty="0">
                <a:latin typeface="Roboto" panose="02000000000000000000" pitchFamily="2" charset="0"/>
                <a:ea typeface="Roboto" panose="02000000000000000000" pitchFamily="2" charset="0"/>
                <a:cs typeface="Roboto" panose="02000000000000000000" pitchFamily="2" charset="0"/>
              </a:rPr>
              <a:t>” packet orders on switche</a:t>
            </a:r>
            <a:r>
              <a:rPr lang="en-US" b="1" dirty="0">
                <a:latin typeface="Roboto" panose="02000000000000000000" pitchFamily="2" charset="0"/>
                <a:ea typeface="Roboto" panose="02000000000000000000" pitchFamily="2" charset="0"/>
                <a:cs typeface="Roboto" panose="02000000000000000000" pitchFamily="2" charset="0"/>
              </a:rPr>
              <a:t>s:</a:t>
            </a:r>
            <a:endParaRPr lang="en-US" sz="2800" b="1" dirty="0">
              <a:latin typeface="Roboto" panose="02000000000000000000" pitchFamily="2" charset="0"/>
              <a:ea typeface="Roboto" panose="02000000000000000000" pitchFamily="2" charset="0"/>
              <a:cs typeface="Roboto" panose="02000000000000000000" pitchFamily="2" charset="0"/>
            </a:endParaRPr>
          </a:p>
        </p:txBody>
      </p:sp>
      <p:sp>
        <p:nvSpPr>
          <p:cNvPr id="64" name="Rectangle 63">
            <a:extLst>
              <a:ext uri="{FF2B5EF4-FFF2-40B4-BE49-F238E27FC236}">
                <a16:creationId xmlns:a16="http://schemas.microsoft.com/office/drawing/2014/main" id="{9FF6B68B-824E-4ABD-02AA-34106995B4BE}"/>
              </a:ext>
            </a:extLst>
          </p:cNvPr>
          <p:cNvSpPr/>
          <p:nvPr/>
        </p:nvSpPr>
        <p:spPr>
          <a:xfrm>
            <a:off x="7944246" y="4018612"/>
            <a:ext cx="357447" cy="35744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KR" sz="2400" dirty="0">
                <a:latin typeface="Roboto" panose="02000000000000000000" pitchFamily="2" charset="0"/>
                <a:ea typeface="Roboto" panose="02000000000000000000" pitchFamily="2" charset="0"/>
                <a:cs typeface="Roboto" panose="02000000000000000000" pitchFamily="2" charset="0"/>
              </a:rPr>
              <a:t>4</a:t>
            </a:r>
          </a:p>
        </p:txBody>
      </p:sp>
      <p:sp>
        <p:nvSpPr>
          <p:cNvPr id="65" name="Rectangle 64">
            <a:extLst>
              <a:ext uri="{FF2B5EF4-FFF2-40B4-BE49-F238E27FC236}">
                <a16:creationId xmlns:a16="http://schemas.microsoft.com/office/drawing/2014/main" id="{03D58167-A2B1-89AE-CFD6-FB74FA7254D4}"/>
              </a:ext>
            </a:extLst>
          </p:cNvPr>
          <p:cNvSpPr/>
          <p:nvPr/>
        </p:nvSpPr>
        <p:spPr>
          <a:xfrm>
            <a:off x="7951789" y="4589401"/>
            <a:ext cx="357447" cy="35744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KR" sz="2400" dirty="0">
                <a:latin typeface="Roboto" panose="02000000000000000000" pitchFamily="2" charset="0"/>
                <a:ea typeface="Roboto" panose="02000000000000000000" pitchFamily="2" charset="0"/>
                <a:cs typeface="Roboto" panose="02000000000000000000" pitchFamily="2" charset="0"/>
              </a:rPr>
              <a:t>3</a:t>
            </a:r>
          </a:p>
        </p:txBody>
      </p:sp>
      <p:sp>
        <p:nvSpPr>
          <p:cNvPr id="66" name="Rectangle 65">
            <a:extLst>
              <a:ext uri="{FF2B5EF4-FFF2-40B4-BE49-F238E27FC236}">
                <a16:creationId xmlns:a16="http://schemas.microsoft.com/office/drawing/2014/main" id="{03B5BD32-5014-3F44-37CF-013FFE12B6F7}"/>
              </a:ext>
            </a:extLst>
          </p:cNvPr>
          <p:cNvSpPr/>
          <p:nvPr/>
        </p:nvSpPr>
        <p:spPr>
          <a:xfrm>
            <a:off x="7944245" y="5188905"/>
            <a:ext cx="357447" cy="357447"/>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KR" sz="2400" dirty="0">
                <a:latin typeface="Roboto" panose="02000000000000000000" pitchFamily="2" charset="0"/>
                <a:ea typeface="Roboto" panose="02000000000000000000" pitchFamily="2" charset="0"/>
                <a:cs typeface="Roboto" panose="02000000000000000000" pitchFamily="2" charset="0"/>
              </a:rPr>
              <a:t>2</a:t>
            </a:r>
          </a:p>
        </p:txBody>
      </p:sp>
      <p:sp>
        <p:nvSpPr>
          <p:cNvPr id="67" name="Rectangle 66">
            <a:extLst>
              <a:ext uri="{FF2B5EF4-FFF2-40B4-BE49-F238E27FC236}">
                <a16:creationId xmlns:a16="http://schemas.microsoft.com/office/drawing/2014/main" id="{47A33BAD-B7CD-114B-9161-FFB19882AB0B}"/>
              </a:ext>
            </a:extLst>
          </p:cNvPr>
          <p:cNvSpPr/>
          <p:nvPr/>
        </p:nvSpPr>
        <p:spPr>
          <a:xfrm>
            <a:off x="5847769" y="3887584"/>
            <a:ext cx="357447" cy="357447"/>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KR" sz="2400" dirty="0">
                <a:latin typeface="Roboto" panose="02000000000000000000" pitchFamily="2" charset="0"/>
                <a:ea typeface="Roboto" panose="02000000000000000000" pitchFamily="2" charset="0"/>
                <a:cs typeface="Roboto" panose="02000000000000000000" pitchFamily="2" charset="0"/>
              </a:rPr>
              <a:t>1</a:t>
            </a:r>
          </a:p>
        </p:txBody>
      </p:sp>
      <p:cxnSp>
        <p:nvCxnSpPr>
          <p:cNvPr id="68" name="Straight Arrow Connector 67">
            <a:extLst>
              <a:ext uri="{FF2B5EF4-FFF2-40B4-BE49-F238E27FC236}">
                <a16:creationId xmlns:a16="http://schemas.microsoft.com/office/drawing/2014/main" id="{00D36B08-F464-BB9B-4897-1BC0EFD4070D}"/>
              </a:ext>
            </a:extLst>
          </p:cNvPr>
          <p:cNvCxnSpPr/>
          <p:nvPr/>
        </p:nvCxnSpPr>
        <p:spPr>
          <a:xfrm>
            <a:off x="4259185" y="4423254"/>
            <a:ext cx="1299817" cy="0"/>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grpSp>
        <p:nvGrpSpPr>
          <p:cNvPr id="69" name="Group 68">
            <a:extLst>
              <a:ext uri="{FF2B5EF4-FFF2-40B4-BE49-F238E27FC236}">
                <a16:creationId xmlns:a16="http://schemas.microsoft.com/office/drawing/2014/main" id="{14BCF8E1-1FEB-24EB-3726-266A74C61E48}"/>
              </a:ext>
            </a:extLst>
          </p:cNvPr>
          <p:cNvGrpSpPr/>
          <p:nvPr/>
        </p:nvGrpSpPr>
        <p:grpSpPr>
          <a:xfrm>
            <a:off x="6986645" y="3969323"/>
            <a:ext cx="1374060" cy="466606"/>
            <a:chOff x="9152238" y="2843659"/>
            <a:chExt cx="986012" cy="277750"/>
          </a:xfrm>
        </p:grpSpPr>
        <p:cxnSp>
          <p:nvCxnSpPr>
            <p:cNvPr id="70" name="Straight Connector 69">
              <a:extLst>
                <a:ext uri="{FF2B5EF4-FFF2-40B4-BE49-F238E27FC236}">
                  <a16:creationId xmlns:a16="http://schemas.microsoft.com/office/drawing/2014/main" id="{4FEEA63D-E6D8-5ECC-E4C8-0740FE2BFBC9}"/>
                </a:ext>
              </a:extLst>
            </p:cNvPr>
            <p:cNvCxnSpPr/>
            <p:nvPr/>
          </p:nvCxnSpPr>
          <p:spPr>
            <a:xfrm>
              <a:off x="9152238" y="2843659"/>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2AB9079-E949-8DD3-CC04-81961D4052DF}"/>
                </a:ext>
              </a:extLst>
            </p:cNvPr>
            <p:cNvCxnSpPr/>
            <p:nvPr/>
          </p:nvCxnSpPr>
          <p:spPr>
            <a:xfrm>
              <a:off x="9152238" y="3113864"/>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2C42428-BC82-9B5B-C6CA-3697D9F7B117}"/>
                </a:ext>
              </a:extLst>
            </p:cNvPr>
            <p:cNvCxnSpPr>
              <a:cxnSpLocks/>
            </p:cNvCxnSpPr>
            <p:nvPr/>
          </p:nvCxnSpPr>
          <p:spPr>
            <a:xfrm>
              <a:off x="10138250" y="2843659"/>
              <a:ext cx="0" cy="2777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TextBox 72">
            <a:extLst>
              <a:ext uri="{FF2B5EF4-FFF2-40B4-BE49-F238E27FC236}">
                <a16:creationId xmlns:a16="http://schemas.microsoft.com/office/drawing/2014/main" id="{9550833F-A77A-0020-1F43-4DF7CD9F0E80}"/>
              </a:ext>
            </a:extLst>
          </p:cNvPr>
          <p:cNvSpPr txBox="1"/>
          <p:nvPr/>
        </p:nvSpPr>
        <p:spPr>
          <a:xfrm>
            <a:off x="3927577" y="4522199"/>
            <a:ext cx="1816523" cy="430887"/>
          </a:xfrm>
          <a:prstGeom prst="rect">
            <a:avLst/>
          </a:prstGeom>
          <a:noFill/>
        </p:spPr>
        <p:txBody>
          <a:bodyPr wrap="none" rtlCol="0">
            <a:spAutoFit/>
          </a:bodyPr>
          <a:lstStyle/>
          <a:p>
            <a:r>
              <a:rPr lang="en-KR" sz="2200" dirty="0">
                <a:latin typeface="Roboto" panose="02000000000000000000" pitchFamily="2" charset="0"/>
                <a:ea typeface="Roboto" panose="02000000000000000000" pitchFamily="2" charset="0"/>
                <a:cs typeface="Roboto" panose="02000000000000000000" pitchFamily="2" charset="0"/>
              </a:rPr>
              <a:t>Next SEQ = 1</a:t>
            </a:r>
          </a:p>
        </p:txBody>
      </p:sp>
      <p:grpSp>
        <p:nvGrpSpPr>
          <p:cNvPr id="74" name="Group 73">
            <a:extLst>
              <a:ext uri="{FF2B5EF4-FFF2-40B4-BE49-F238E27FC236}">
                <a16:creationId xmlns:a16="http://schemas.microsoft.com/office/drawing/2014/main" id="{605689A8-8039-29EE-B13E-00482116774F}"/>
              </a:ext>
            </a:extLst>
          </p:cNvPr>
          <p:cNvGrpSpPr/>
          <p:nvPr/>
        </p:nvGrpSpPr>
        <p:grpSpPr>
          <a:xfrm>
            <a:off x="6986645" y="4560073"/>
            <a:ext cx="1374060" cy="466606"/>
            <a:chOff x="9152238" y="2843659"/>
            <a:chExt cx="986012" cy="277750"/>
          </a:xfrm>
        </p:grpSpPr>
        <p:cxnSp>
          <p:nvCxnSpPr>
            <p:cNvPr id="75" name="Straight Connector 74">
              <a:extLst>
                <a:ext uri="{FF2B5EF4-FFF2-40B4-BE49-F238E27FC236}">
                  <a16:creationId xmlns:a16="http://schemas.microsoft.com/office/drawing/2014/main" id="{10C5C587-E02E-0E44-D992-77FAE348A772}"/>
                </a:ext>
              </a:extLst>
            </p:cNvPr>
            <p:cNvCxnSpPr/>
            <p:nvPr/>
          </p:nvCxnSpPr>
          <p:spPr>
            <a:xfrm>
              <a:off x="9152238" y="2843659"/>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CE5C0C3-5FA8-2B3A-E900-A8C4176F4744}"/>
                </a:ext>
              </a:extLst>
            </p:cNvPr>
            <p:cNvCxnSpPr/>
            <p:nvPr/>
          </p:nvCxnSpPr>
          <p:spPr>
            <a:xfrm>
              <a:off x="9152238" y="3113864"/>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69D0BC0-357D-52DB-5E49-D3203D96F885}"/>
                </a:ext>
              </a:extLst>
            </p:cNvPr>
            <p:cNvCxnSpPr>
              <a:cxnSpLocks/>
            </p:cNvCxnSpPr>
            <p:nvPr/>
          </p:nvCxnSpPr>
          <p:spPr>
            <a:xfrm>
              <a:off x="10138250" y="2843659"/>
              <a:ext cx="0" cy="2777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0F0B8938-9EC3-23C5-5728-06DE942E3BC3}"/>
              </a:ext>
            </a:extLst>
          </p:cNvPr>
          <p:cNvGrpSpPr/>
          <p:nvPr/>
        </p:nvGrpSpPr>
        <p:grpSpPr>
          <a:xfrm>
            <a:off x="6986645" y="5150823"/>
            <a:ext cx="1374060" cy="466606"/>
            <a:chOff x="9152238" y="2843659"/>
            <a:chExt cx="986012" cy="277750"/>
          </a:xfrm>
        </p:grpSpPr>
        <p:cxnSp>
          <p:nvCxnSpPr>
            <p:cNvPr id="79" name="Straight Connector 78">
              <a:extLst>
                <a:ext uri="{FF2B5EF4-FFF2-40B4-BE49-F238E27FC236}">
                  <a16:creationId xmlns:a16="http://schemas.microsoft.com/office/drawing/2014/main" id="{3DEBEF0C-8B11-F619-4AA7-4A690352311C}"/>
                </a:ext>
              </a:extLst>
            </p:cNvPr>
            <p:cNvCxnSpPr/>
            <p:nvPr/>
          </p:nvCxnSpPr>
          <p:spPr>
            <a:xfrm>
              <a:off x="9152238" y="2843659"/>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8ACAD04C-059C-12D7-DBC9-DD1825C9F7C7}"/>
                </a:ext>
              </a:extLst>
            </p:cNvPr>
            <p:cNvCxnSpPr/>
            <p:nvPr/>
          </p:nvCxnSpPr>
          <p:spPr>
            <a:xfrm>
              <a:off x="9152238" y="3113864"/>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7F244578-2FCB-50F7-D541-3A69C0DFBFB2}"/>
                </a:ext>
              </a:extLst>
            </p:cNvPr>
            <p:cNvCxnSpPr>
              <a:cxnSpLocks/>
            </p:cNvCxnSpPr>
            <p:nvPr/>
          </p:nvCxnSpPr>
          <p:spPr>
            <a:xfrm>
              <a:off x="10138250" y="2843659"/>
              <a:ext cx="0" cy="2777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2" name="Rounded Rectangle 81">
            <a:extLst>
              <a:ext uri="{FF2B5EF4-FFF2-40B4-BE49-F238E27FC236}">
                <a16:creationId xmlns:a16="http://schemas.microsoft.com/office/drawing/2014/main" id="{92443624-DF42-71C7-76ED-683527C01EC8}"/>
              </a:ext>
            </a:extLst>
          </p:cNvPr>
          <p:cNvSpPr/>
          <p:nvPr/>
        </p:nvSpPr>
        <p:spPr>
          <a:xfrm>
            <a:off x="2018805" y="3373516"/>
            <a:ext cx="8300851" cy="2747510"/>
          </a:xfrm>
          <a:prstGeom prst="roundRect">
            <a:avLst>
              <a:gd name="adj" fmla="val 12616"/>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dirty="0"/>
          </a:p>
        </p:txBody>
      </p:sp>
      <p:sp>
        <p:nvSpPr>
          <p:cNvPr id="85" name="Rounded Rectangle 84">
            <a:extLst>
              <a:ext uri="{FF2B5EF4-FFF2-40B4-BE49-F238E27FC236}">
                <a16:creationId xmlns:a16="http://schemas.microsoft.com/office/drawing/2014/main" id="{7B229D5C-132C-5C37-501C-682C50DAB4BB}"/>
              </a:ext>
            </a:extLst>
          </p:cNvPr>
          <p:cNvSpPr/>
          <p:nvPr/>
        </p:nvSpPr>
        <p:spPr>
          <a:xfrm>
            <a:off x="2422580" y="3057807"/>
            <a:ext cx="7540815" cy="618484"/>
          </a:xfrm>
          <a:prstGeom prst="roundRect">
            <a:avLst>
              <a:gd name="adj" fmla="val 41868"/>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bg1"/>
                </a:solidFill>
                <a:latin typeface="Roboto" panose="02000000000000000000" pitchFamily="2" charset="0"/>
                <a:ea typeface="Roboto" panose="02000000000000000000" pitchFamily="2" charset="0"/>
                <a:cs typeface="Roboto" panose="02000000000000000000" pitchFamily="2" charset="0"/>
              </a:rPr>
              <a:t>Costly to store pkts to FIFO queues and flush them</a:t>
            </a:r>
            <a:endParaRPr lang="en-KR" sz="24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grpSp>
        <p:nvGrpSpPr>
          <p:cNvPr id="103" name="Group 102">
            <a:extLst>
              <a:ext uri="{FF2B5EF4-FFF2-40B4-BE49-F238E27FC236}">
                <a16:creationId xmlns:a16="http://schemas.microsoft.com/office/drawing/2014/main" id="{2E38E285-9E46-A8C7-55B5-5D0C9960E78E}"/>
              </a:ext>
            </a:extLst>
          </p:cNvPr>
          <p:cNvGrpSpPr/>
          <p:nvPr/>
        </p:nvGrpSpPr>
        <p:grpSpPr>
          <a:xfrm>
            <a:off x="6170064" y="4064377"/>
            <a:ext cx="2677378" cy="1322439"/>
            <a:chOff x="3206764" y="4422187"/>
            <a:chExt cx="2677378" cy="1322439"/>
          </a:xfrm>
        </p:grpSpPr>
        <p:cxnSp>
          <p:nvCxnSpPr>
            <p:cNvPr id="104" name="Straight Arrow Connector 103">
              <a:extLst>
                <a:ext uri="{FF2B5EF4-FFF2-40B4-BE49-F238E27FC236}">
                  <a16:creationId xmlns:a16="http://schemas.microsoft.com/office/drawing/2014/main" id="{02CA0B61-E767-34FB-53C5-0A14E7270A04}"/>
                </a:ext>
              </a:extLst>
            </p:cNvPr>
            <p:cNvCxnSpPr>
              <a:cxnSpLocks/>
            </p:cNvCxnSpPr>
            <p:nvPr/>
          </p:nvCxnSpPr>
          <p:spPr>
            <a:xfrm>
              <a:off x="3206764" y="4422187"/>
              <a:ext cx="558526" cy="0"/>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05" name="Straight Arrow Connector 104">
              <a:extLst>
                <a:ext uri="{FF2B5EF4-FFF2-40B4-BE49-F238E27FC236}">
                  <a16:creationId xmlns:a16="http://schemas.microsoft.com/office/drawing/2014/main" id="{C95731EC-61A3-1B3F-9163-30F6C158C7BB}"/>
                </a:ext>
              </a:extLst>
            </p:cNvPr>
            <p:cNvCxnSpPr>
              <a:cxnSpLocks/>
            </p:cNvCxnSpPr>
            <p:nvPr/>
          </p:nvCxnSpPr>
          <p:spPr>
            <a:xfrm>
              <a:off x="5325616" y="5744626"/>
              <a:ext cx="558526" cy="0"/>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06" name="Straight Arrow Connector 105">
              <a:extLst>
                <a:ext uri="{FF2B5EF4-FFF2-40B4-BE49-F238E27FC236}">
                  <a16:creationId xmlns:a16="http://schemas.microsoft.com/office/drawing/2014/main" id="{CC4EAECA-7C25-9090-6119-521362332DB7}"/>
                </a:ext>
              </a:extLst>
            </p:cNvPr>
            <p:cNvCxnSpPr>
              <a:cxnSpLocks/>
            </p:cNvCxnSpPr>
            <p:nvPr/>
          </p:nvCxnSpPr>
          <p:spPr>
            <a:xfrm>
              <a:off x="5325616" y="5135598"/>
              <a:ext cx="558526" cy="0"/>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07" name="Straight Arrow Connector 106">
              <a:extLst>
                <a:ext uri="{FF2B5EF4-FFF2-40B4-BE49-F238E27FC236}">
                  <a16:creationId xmlns:a16="http://schemas.microsoft.com/office/drawing/2014/main" id="{598B86A3-76C0-A44B-F85E-32C6DB8F9048}"/>
                </a:ext>
              </a:extLst>
            </p:cNvPr>
            <p:cNvCxnSpPr>
              <a:cxnSpLocks/>
            </p:cNvCxnSpPr>
            <p:nvPr/>
          </p:nvCxnSpPr>
          <p:spPr>
            <a:xfrm>
              <a:off x="5325616" y="4582951"/>
              <a:ext cx="558526" cy="0"/>
            </a:xfrm>
            <a:prstGeom prst="straightConnector1">
              <a:avLst/>
            </a:prstGeom>
            <a:ln w="381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108" name="Curved Connector 107">
              <a:extLst>
                <a:ext uri="{FF2B5EF4-FFF2-40B4-BE49-F238E27FC236}">
                  <a16:creationId xmlns:a16="http://schemas.microsoft.com/office/drawing/2014/main" id="{FA1F1B94-BF1C-015D-59BE-F18FB134E3AF}"/>
                </a:ext>
              </a:extLst>
            </p:cNvPr>
            <p:cNvCxnSpPr/>
            <p:nvPr/>
          </p:nvCxnSpPr>
          <p:spPr>
            <a:xfrm>
              <a:off x="3480619" y="4582951"/>
              <a:ext cx="1317523" cy="1161675"/>
            </a:xfrm>
            <a:prstGeom prst="curvedConnector3">
              <a:avLst>
                <a:gd name="adj1" fmla="val 26119"/>
              </a:avLst>
            </a:prstGeom>
            <a:ln w="28575">
              <a:solidFill>
                <a:schemeClr val="tx1">
                  <a:lumMod val="50000"/>
                  <a:lumOff val="50000"/>
                </a:schemeClr>
              </a:solidFill>
              <a:prstDash val="dash"/>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109" name="Freeform 108">
              <a:extLst>
                <a:ext uri="{FF2B5EF4-FFF2-40B4-BE49-F238E27FC236}">
                  <a16:creationId xmlns:a16="http://schemas.microsoft.com/office/drawing/2014/main" id="{90D851EA-C920-6B4C-1EE8-FC8B55248489}"/>
                </a:ext>
              </a:extLst>
            </p:cNvPr>
            <p:cNvSpPr/>
            <p:nvPr/>
          </p:nvSpPr>
          <p:spPr>
            <a:xfrm>
              <a:off x="4345849" y="5152103"/>
              <a:ext cx="422796" cy="491613"/>
            </a:xfrm>
            <a:custGeom>
              <a:avLst/>
              <a:gdLst>
                <a:gd name="connsiteX0" fmla="*/ 412964 w 422796"/>
                <a:gd name="connsiteY0" fmla="*/ 491613 h 491613"/>
                <a:gd name="connsiteX1" fmla="*/ 9 w 422796"/>
                <a:gd name="connsiteY1" fmla="*/ 255639 h 491613"/>
                <a:gd name="connsiteX2" fmla="*/ 422796 w 422796"/>
                <a:gd name="connsiteY2" fmla="*/ 0 h 491613"/>
              </a:gdLst>
              <a:ahLst/>
              <a:cxnLst>
                <a:cxn ang="0">
                  <a:pos x="connsiteX0" y="connsiteY0"/>
                </a:cxn>
                <a:cxn ang="0">
                  <a:pos x="connsiteX1" y="connsiteY1"/>
                </a:cxn>
                <a:cxn ang="0">
                  <a:pos x="connsiteX2" y="connsiteY2"/>
                </a:cxn>
              </a:cxnLst>
              <a:rect l="l" t="t" r="r" b="b"/>
              <a:pathLst>
                <a:path w="422796" h="491613">
                  <a:moveTo>
                    <a:pt x="412964" y="491613"/>
                  </a:moveTo>
                  <a:cubicBezTo>
                    <a:pt x="205667" y="414593"/>
                    <a:pt x="-1630" y="337574"/>
                    <a:pt x="9" y="255639"/>
                  </a:cubicBezTo>
                  <a:cubicBezTo>
                    <a:pt x="1648" y="173704"/>
                    <a:pt x="212222" y="86852"/>
                    <a:pt x="422796" y="0"/>
                  </a:cubicBezTo>
                </a:path>
              </a:pathLst>
            </a:custGeom>
            <a:noFill/>
            <a:ln w="28575">
              <a:solidFill>
                <a:schemeClr val="tx1">
                  <a:lumMod val="50000"/>
                  <a:lumOff val="50000"/>
                </a:schemeClr>
              </a:solidFill>
              <a:prstDash val="dash"/>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110" name="Freeform 109">
              <a:extLst>
                <a:ext uri="{FF2B5EF4-FFF2-40B4-BE49-F238E27FC236}">
                  <a16:creationId xmlns:a16="http://schemas.microsoft.com/office/drawing/2014/main" id="{DF9A6D79-BF0F-B081-3CAE-EF8B47B6301A}"/>
                </a:ext>
              </a:extLst>
            </p:cNvPr>
            <p:cNvSpPr/>
            <p:nvPr/>
          </p:nvSpPr>
          <p:spPr>
            <a:xfrm>
              <a:off x="4302361" y="4579363"/>
              <a:ext cx="422796" cy="491613"/>
            </a:xfrm>
            <a:custGeom>
              <a:avLst/>
              <a:gdLst>
                <a:gd name="connsiteX0" fmla="*/ 412964 w 422796"/>
                <a:gd name="connsiteY0" fmla="*/ 491613 h 491613"/>
                <a:gd name="connsiteX1" fmla="*/ 9 w 422796"/>
                <a:gd name="connsiteY1" fmla="*/ 255639 h 491613"/>
                <a:gd name="connsiteX2" fmla="*/ 422796 w 422796"/>
                <a:gd name="connsiteY2" fmla="*/ 0 h 491613"/>
              </a:gdLst>
              <a:ahLst/>
              <a:cxnLst>
                <a:cxn ang="0">
                  <a:pos x="connsiteX0" y="connsiteY0"/>
                </a:cxn>
                <a:cxn ang="0">
                  <a:pos x="connsiteX1" y="connsiteY1"/>
                </a:cxn>
                <a:cxn ang="0">
                  <a:pos x="connsiteX2" y="connsiteY2"/>
                </a:cxn>
              </a:cxnLst>
              <a:rect l="l" t="t" r="r" b="b"/>
              <a:pathLst>
                <a:path w="422796" h="491613">
                  <a:moveTo>
                    <a:pt x="412964" y="491613"/>
                  </a:moveTo>
                  <a:cubicBezTo>
                    <a:pt x="205667" y="414593"/>
                    <a:pt x="-1630" y="337574"/>
                    <a:pt x="9" y="255639"/>
                  </a:cubicBezTo>
                  <a:cubicBezTo>
                    <a:pt x="1648" y="173704"/>
                    <a:pt x="212222" y="86852"/>
                    <a:pt x="422796" y="0"/>
                  </a:cubicBezTo>
                </a:path>
              </a:pathLst>
            </a:custGeom>
            <a:noFill/>
            <a:ln w="28575">
              <a:solidFill>
                <a:schemeClr val="tx1">
                  <a:lumMod val="50000"/>
                  <a:lumOff val="50000"/>
                </a:schemeClr>
              </a:solidFill>
              <a:prstDash val="dash"/>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grpSp>
      <p:sp>
        <p:nvSpPr>
          <p:cNvPr id="111" name="TextBox 110">
            <a:extLst>
              <a:ext uri="{FF2B5EF4-FFF2-40B4-BE49-F238E27FC236}">
                <a16:creationId xmlns:a16="http://schemas.microsoft.com/office/drawing/2014/main" id="{20695B60-EF57-07BB-5B0C-083A5E4C8A69}"/>
              </a:ext>
            </a:extLst>
          </p:cNvPr>
          <p:cNvSpPr txBox="1"/>
          <p:nvPr/>
        </p:nvSpPr>
        <p:spPr>
          <a:xfrm>
            <a:off x="5161646" y="5173085"/>
            <a:ext cx="1755609" cy="400110"/>
          </a:xfrm>
          <a:prstGeom prst="rect">
            <a:avLst/>
          </a:prstGeom>
          <a:noFill/>
        </p:spPr>
        <p:txBody>
          <a:bodyPr wrap="none" rtlCol="0">
            <a:spAutoFit/>
          </a:bodyPr>
          <a:lstStyle/>
          <a:p>
            <a:r>
              <a:rPr lang="en-US" sz="2000" b="1" i="1"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rPr>
              <a:t>flush in relays</a:t>
            </a:r>
            <a:endParaRPr lang="en-KR" sz="2000" b="1" i="1" dirty="0">
              <a:solidFill>
                <a:schemeClr val="tx1">
                  <a:lumMod val="50000"/>
                  <a:lumOff val="5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34EFC975-A060-5F93-9D4F-808D7547340C}"/>
              </a:ext>
            </a:extLst>
          </p:cNvPr>
          <p:cNvSpPr txBox="1"/>
          <p:nvPr/>
        </p:nvSpPr>
        <p:spPr>
          <a:xfrm>
            <a:off x="6938968" y="5645872"/>
            <a:ext cx="1467068" cy="369332"/>
          </a:xfrm>
          <a:prstGeom prst="rect">
            <a:avLst/>
          </a:prstGeom>
          <a:noFill/>
        </p:spPr>
        <p:txBody>
          <a:bodyPr wrap="none" rtlCol="0">
            <a:spAutoFit/>
          </a:bodyPr>
          <a:lstStyle/>
          <a:p>
            <a:r>
              <a:rPr lang="en-KR" dirty="0">
                <a:latin typeface="Roboto" panose="02000000000000000000" pitchFamily="2" charset="0"/>
                <a:ea typeface="Roboto" panose="02000000000000000000" pitchFamily="2" charset="0"/>
                <a:cs typeface="Roboto" panose="02000000000000000000" pitchFamily="2" charset="0"/>
              </a:rPr>
              <a:t>FIFO queues</a:t>
            </a:r>
          </a:p>
        </p:txBody>
      </p:sp>
      <p:pic>
        <p:nvPicPr>
          <p:cNvPr id="6" name="Picture 5">
            <a:extLst>
              <a:ext uri="{FF2B5EF4-FFF2-40B4-BE49-F238E27FC236}">
                <a16:creationId xmlns:a16="http://schemas.microsoft.com/office/drawing/2014/main" id="{AF09E7CA-79E9-EB4A-A74E-265EE0F3BE72}"/>
              </a:ext>
            </a:extLst>
          </p:cNvPr>
          <p:cNvPicPr>
            <a:picLocks noChangeAspect="1"/>
          </p:cNvPicPr>
          <p:nvPr/>
        </p:nvPicPr>
        <p:blipFill>
          <a:blip r:embed="rId4"/>
          <a:stretch>
            <a:fillRect/>
          </a:stretch>
        </p:blipFill>
        <p:spPr>
          <a:xfrm>
            <a:off x="9690135" y="2840840"/>
            <a:ext cx="1176320" cy="1176320"/>
          </a:xfrm>
          <a:prstGeom prst="rect">
            <a:avLst/>
          </a:prstGeom>
        </p:spPr>
      </p:pic>
      <p:sp>
        <p:nvSpPr>
          <p:cNvPr id="5" name="TextBox 4">
            <a:extLst>
              <a:ext uri="{FF2B5EF4-FFF2-40B4-BE49-F238E27FC236}">
                <a16:creationId xmlns:a16="http://schemas.microsoft.com/office/drawing/2014/main" id="{219C3846-EFAF-E5CD-9B50-22AE731C1387}"/>
              </a:ext>
            </a:extLst>
          </p:cNvPr>
          <p:cNvSpPr txBox="1"/>
          <p:nvPr/>
        </p:nvSpPr>
        <p:spPr>
          <a:xfrm>
            <a:off x="710999" y="1841693"/>
            <a:ext cx="7574509" cy="461665"/>
          </a:xfrm>
          <a:prstGeom prst="rect">
            <a:avLst/>
          </a:prstGeom>
          <a:noFill/>
        </p:spPr>
        <p:txBody>
          <a:bodyPr wrap="none" rtlCol="0">
            <a:spAutoFit/>
          </a:bodyPr>
          <a:lstStyle/>
          <a:p>
            <a:pPr marL="742950" lvl="1" indent="-28575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Lack of sorting primitives on switching hardware</a:t>
            </a:r>
          </a:p>
        </p:txBody>
      </p:sp>
      <p:sp>
        <p:nvSpPr>
          <p:cNvPr id="7" name="TextBox 6">
            <a:extLst>
              <a:ext uri="{FF2B5EF4-FFF2-40B4-BE49-F238E27FC236}">
                <a16:creationId xmlns:a16="http://schemas.microsoft.com/office/drawing/2014/main" id="{BD10AB3C-EBBB-29B7-FA0F-E613A7E3B852}"/>
              </a:ext>
            </a:extLst>
          </p:cNvPr>
          <p:cNvSpPr txBox="1"/>
          <p:nvPr/>
        </p:nvSpPr>
        <p:spPr>
          <a:xfrm>
            <a:off x="1174016" y="2266569"/>
            <a:ext cx="9995044" cy="461665"/>
          </a:xfrm>
          <a:prstGeom prst="rect">
            <a:avLst/>
          </a:prstGeom>
          <a:noFill/>
        </p:spPr>
        <p:txBody>
          <a:bodyPr wrap="none" rtlCol="0">
            <a:spAutoFit/>
          </a:bodyPr>
          <a:lstStyle/>
          <a:p>
            <a:pPr marL="285750" indent="-285750">
              <a:buFont typeface="Arial" panose="020B0604020202020204" pitchFamily="34" charset="0"/>
              <a:buChar char="•"/>
            </a:pPr>
            <a:r>
              <a:rPr lang="en-US" sz="2400" dirty="0">
                <a:latin typeface="Roboto" panose="02000000000000000000" pitchFamily="2" charset="0"/>
                <a:ea typeface="Roboto" panose="02000000000000000000" pitchFamily="2" charset="0"/>
                <a:cs typeface="Roboto" panose="02000000000000000000" pitchFamily="2" charset="0"/>
              </a:rPr>
              <a:t>Limited resource and time for storing and flushing packets at line-rate</a:t>
            </a:r>
          </a:p>
        </p:txBody>
      </p:sp>
      <p:grpSp>
        <p:nvGrpSpPr>
          <p:cNvPr id="8" name="Group 7">
            <a:extLst>
              <a:ext uri="{FF2B5EF4-FFF2-40B4-BE49-F238E27FC236}">
                <a16:creationId xmlns:a16="http://schemas.microsoft.com/office/drawing/2014/main" id="{D3F3BD8A-1B14-6B36-DD33-F2F2EF4DAF37}"/>
              </a:ext>
            </a:extLst>
          </p:cNvPr>
          <p:cNvGrpSpPr/>
          <p:nvPr/>
        </p:nvGrpSpPr>
        <p:grpSpPr>
          <a:xfrm>
            <a:off x="0" y="2728234"/>
            <a:ext cx="12192000" cy="4101608"/>
            <a:chOff x="0" y="2772074"/>
            <a:chExt cx="12192000" cy="4101608"/>
          </a:xfrm>
        </p:grpSpPr>
        <p:sp>
          <p:nvSpPr>
            <p:cNvPr id="9" name="Rectangle 8">
              <a:extLst>
                <a:ext uri="{FF2B5EF4-FFF2-40B4-BE49-F238E27FC236}">
                  <a16:creationId xmlns:a16="http://schemas.microsoft.com/office/drawing/2014/main" id="{EF6B7554-15CA-1867-D63D-236D882C5991}"/>
                </a:ext>
              </a:extLst>
            </p:cNvPr>
            <p:cNvSpPr/>
            <p:nvPr/>
          </p:nvSpPr>
          <p:spPr>
            <a:xfrm>
              <a:off x="0" y="2772074"/>
              <a:ext cx="12192000" cy="4101608"/>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dirty="0"/>
            </a:p>
          </p:txBody>
        </p:sp>
        <p:sp>
          <p:nvSpPr>
            <p:cNvPr id="10" name="Rounded Rectangular Callout 9">
              <a:extLst>
                <a:ext uri="{FF2B5EF4-FFF2-40B4-BE49-F238E27FC236}">
                  <a16:creationId xmlns:a16="http://schemas.microsoft.com/office/drawing/2014/main" id="{003D73DF-E9A5-D542-CA53-2991B418BA4F}"/>
                </a:ext>
              </a:extLst>
            </p:cNvPr>
            <p:cNvSpPr/>
            <p:nvPr/>
          </p:nvSpPr>
          <p:spPr>
            <a:xfrm>
              <a:off x="2896291" y="3335256"/>
              <a:ext cx="6685807" cy="1428895"/>
            </a:xfrm>
            <a:prstGeom prst="wedgeRoundRectCallout">
              <a:avLst>
                <a:gd name="adj1" fmla="val -41259"/>
                <a:gd name="adj2" fmla="val 33129"/>
                <a:gd name="adj3" fmla="val 16667"/>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bg1"/>
                  </a:solidFill>
                  <a:latin typeface="Roboto" panose="02000000000000000000" pitchFamily="2" charset="0"/>
                  <a:ea typeface="Roboto" panose="02000000000000000000" pitchFamily="2" charset="0"/>
                  <a:cs typeface="Roboto" panose="02000000000000000000" pitchFamily="2" charset="0"/>
                  <a:sym typeface="Wingdings" pitchFamily="2" charset="2"/>
                </a:rPr>
                <a:t>How to “constrain” the packet </a:t>
              </a:r>
              <a:br>
                <a:rPr lang="en-US" sz="2800" dirty="0">
                  <a:solidFill>
                    <a:schemeClr val="bg1"/>
                  </a:solidFill>
                  <a:latin typeface="Roboto" panose="02000000000000000000" pitchFamily="2" charset="0"/>
                  <a:ea typeface="Roboto" panose="02000000000000000000" pitchFamily="2" charset="0"/>
                  <a:cs typeface="Roboto" panose="02000000000000000000" pitchFamily="2" charset="0"/>
                  <a:sym typeface="Wingdings" pitchFamily="2" charset="2"/>
                </a:rPr>
              </a:br>
              <a:r>
                <a:rPr lang="en-US" sz="2800" dirty="0">
                  <a:solidFill>
                    <a:schemeClr val="bg1"/>
                  </a:solidFill>
                  <a:latin typeface="Roboto" panose="02000000000000000000" pitchFamily="2" charset="0"/>
                  <a:ea typeface="Roboto" panose="02000000000000000000" pitchFamily="2" charset="0"/>
                  <a:cs typeface="Roboto" panose="02000000000000000000" pitchFamily="2" charset="0"/>
                  <a:sym typeface="Wingdings" pitchFamily="2" charset="2"/>
                </a:rPr>
                <a:t>reordering patterns? </a:t>
              </a:r>
              <a:endParaRPr lang="en-KR" sz="2800" dirty="0">
                <a:solidFill>
                  <a:schemeClr val="bg1"/>
                </a:solidFill>
                <a:latin typeface="Roboto" panose="02000000000000000000" pitchFamily="2" charset="0"/>
                <a:ea typeface="Roboto" panose="02000000000000000000" pitchFamily="2" charset="0"/>
                <a:cs typeface="Roboto" panose="02000000000000000000" pitchFamily="2" charset="0"/>
                <a:sym typeface="Wingdings" pitchFamily="2" charset="2"/>
              </a:endParaRPr>
            </a:p>
          </p:txBody>
        </p:sp>
      </p:grpSp>
    </p:spTree>
    <p:custDataLst>
      <p:tags r:id="rId1"/>
    </p:custDataLst>
    <p:extLst>
      <p:ext uri="{BB962C8B-B14F-4D97-AF65-F5344CB8AC3E}">
        <p14:creationId xmlns:p14="http://schemas.microsoft.com/office/powerpoint/2010/main" val="206599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77389EF-9C3D-9A0A-4D20-F4481A17A3D8}"/>
              </a:ext>
            </a:extLst>
          </p:cNvPr>
          <p:cNvSpPr>
            <a:spLocks noGrp="1"/>
          </p:cNvSpPr>
          <p:nvPr>
            <p:ph type="sldNum" sz="quarter" idx="12"/>
          </p:nvPr>
        </p:nvSpPr>
        <p:spPr/>
        <p:txBody>
          <a:bodyPr/>
          <a:lstStyle/>
          <a:p>
            <a:fld id="{4385BF07-81BE-5E4C-907D-DCE44E4A1296}" type="slidenum">
              <a:rPr lang="en-US" smtClean="0"/>
              <a:t>51</a:t>
            </a:fld>
            <a:endParaRPr lang="en-US" dirty="0"/>
          </a:p>
        </p:txBody>
      </p:sp>
      <p:grpSp>
        <p:nvGrpSpPr>
          <p:cNvPr id="13" name="Group 12">
            <a:extLst>
              <a:ext uri="{FF2B5EF4-FFF2-40B4-BE49-F238E27FC236}">
                <a16:creationId xmlns:a16="http://schemas.microsoft.com/office/drawing/2014/main" id="{338296B6-E374-49EE-9E27-3C8E8B8E7B7A}"/>
              </a:ext>
            </a:extLst>
          </p:cNvPr>
          <p:cNvGrpSpPr/>
          <p:nvPr/>
        </p:nvGrpSpPr>
        <p:grpSpPr>
          <a:xfrm>
            <a:off x="472440" y="1257035"/>
            <a:ext cx="11300460" cy="3736384"/>
            <a:chOff x="428983" y="2221787"/>
            <a:chExt cx="11300460" cy="3736384"/>
          </a:xfrm>
        </p:grpSpPr>
        <p:sp>
          <p:nvSpPr>
            <p:cNvPr id="14" name="Rounded Rectangle 13">
              <a:extLst>
                <a:ext uri="{FF2B5EF4-FFF2-40B4-BE49-F238E27FC236}">
                  <a16:creationId xmlns:a16="http://schemas.microsoft.com/office/drawing/2014/main" id="{B5EAF567-4388-F86A-3095-E185AE987D65}"/>
                </a:ext>
              </a:extLst>
            </p:cNvPr>
            <p:cNvSpPr/>
            <p:nvPr/>
          </p:nvSpPr>
          <p:spPr>
            <a:xfrm>
              <a:off x="428983" y="2488482"/>
              <a:ext cx="11300460" cy="3469689"/>
            </a:xfrm>
            <a:prstGeom prst="roundRect">
              <a:avLst>
                <a:gd name="adj" fmla="val 11602"/>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dirty="0">
                <a:latin typeface="Fira Sans" panose="020B0503050000020004" pitchFamily="34" charset="0"/>
              </a:endParaRPr>
            </a:p>
          </p:txBody>
        </p:sp>
        <p:sp>
          <p:nvSpPr>
            <p:cNvPr id="15" name="Rounded Rectangle 14">
              <a:extLst>
                <a:ext uri="{FF2B5EF4-FFF2-40B4-BE49-F238E27FC236}">
                  <a16:creationId xmlns:a16="http://schemas.microsoft.com/office/drawing/2014/main" id="{20CB3B6C-B710-2A13-2182-F80D23C0A63F}"/>
                </a:ext>
              </a:extLst>
            </p:cNvPr>
            <p:cNvSpPr/>
            <p:nvPr/>
          </p:nvSpPr>
          <p:spPr>
            <a:xfrm>
              <a:off x="2602523" y="2221787"/>
              <a:ext cx="7033845" cy="533390"/>
            </a:xfrm>
            <a:prstGeom prst="roundRect">
              <a:avLst>
                <a:gd name="adj" fmla="val 39948"/>
              </a:avLst>
            </a:prstGeom>
            <a:solidFill>
              <a:schemeClr val="tx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bg1"/>
                  </a:solidFill>
                  <a:latin typeface="Fira Sans" panose="020B0503050000020004" pitchFamily="34" charset="0"/>
                </a:rPr>
                <a:t>Key Components in </a:t>
              </a:r>
              <a:r>
                <a:rPr lang="en-US" sz="2400" dirty="0" err="1">
                  <a:solidFill>
                    <a:schemeClr val="bg1"/>
                  </a:solidFill>
                  <a:latin typeface="Fira Sans" panose="020B0503050000020004" pitchFamily="34" charset="0"/>
                </a:rPr>
                <a:t>ConWeave</a:t>
              </a:r>
              <a:endParaRPr lang="en-US" sz="2400" dirty="0">
                <a:solidFill>
                  <a:schemeClr val="bg1"/>
                </a:solidFill>
                <a:latin typeface="Fira Sans" panose="020B0503050000020004" pitchFamily="34" charset="0"/>
              </a:endParaRPr>
            </a:p>
          </p:txBody>
        </p:sp>
      </p:grpSp>
      <p:grpSp>
        <p:nvGrpSpPr>
          <p:cNvPr id="6" name="Group 5">
            <a:extLst>
              <a:ext uri="{FF2B5EF4-FFF2-40B4-BE49-F238E27FC236}">
                <a16:creationId xmlns:a16="http://schemas.microsoft.com/office/drawing/2014/main" id="{1CB88342-E537-B852-49FE-26DB353313AB}"/>
              </a:ext>
            </a:extLst>
          </p:cNvPr>
          <p:cNvGrpSpPr/>
          <p:nvPr/>
        </p:nvGrpSpPr>
        <p:grpSpPr>
          <a:xfrm>
            <a:off x="691662" y="2386925"/>
            <a:ext cx="2590523" cy="1921176"/>
            <a:chOff x="1664690" y="2386925"/>
            <a:chExt cx="2590523" cy="1921176"/>
          </a:xfrm>
        </p:grpSpPr>
        <p:pic>
          <p:nvPicPr>
            <p:cNvPr id="18" name="Picture 17">
              <a:extLst>
                <a:ext uri="{FF2B5EF4-FFF2-40B4-BE49-F238E27FC236}">
                  <a16:creationId xmlns:a16="http://schemas.microsoft.com/office/drawing/2014/main" id="{A2F708F4-D586-0AF9-A0B9-2D9E3042B9D0}"/>
                </a:ext>
              </a:extLst>
            </p:cNvPr>
            <p:cNvPicPr>
              <a:picLocks noChangeAspect="1"/>
            </p:cNvPicPr>
            <p:nvPr/>
          </p:nvPicPr>
          <p:blipFill>
            <a:blip r:embed="rId4"/>
            <a:stretch>
              <a:fillRect/>
            </a:stretch>
          </p:blipFill>
          <p:spPr>
            <a:xfrm>
              <a:off x="2478912" y="2386925"/>
              <a:ext cx="751750" cy="751750"/>
            </a:xfrm>
            <a:prstGeom prst="rect">
              <a:avLst/>
            </a:prstGeom>
          </p:spPr>
        </p:pic>
        <p:sp>
          <p:nvSpPr>
            <p:cNvPr id="24" name="TextBox 23">
              <a:extLst>
                <a:ext uri="{FF2B5EF4-FFF2-40B4-BE49-F238E27FC236}">
                  <a16:creationId xmlns:a16="http://schemas.microsoft.com/office/drawing/2014/main" id="{CAC38BF5-F8BA-17DA-EDB1-2FCE7FEE8841}"/>
                </a:ext>
              </a:extLst>
            </p:cNvPr>
            <p:cNvSpPr txBox="1"/>
            <p:nvPr/>
          </p:nvSpPr>
          <p:spPr>
            <a:xfrm>
              <a:off x="1664690" y="3306383"/>
              <a:ext cx="2590523" cy="461665"/>
            </a:xfrm>
            <a:prstGeom prst="rect">
              <a:avLst/>
            </a:prstGeom>
            <a:noFill/>
          </p:spPr>
          <p:txBody>
            <a:bodyPr wrap="square">
              <a:spAutoFit/>
            </a:bodyPr>
            <a:lstStyle/>
            <a:p>
              <a:pPr algn="ctr"/>
              <a:r>
                <a:rPr lang="en-US" sz="2400" b="1" dirty="0">
                  <a:latin typeface="Fira Sans" panose="020B0503050000020004" pitchFamily="34" charset="0"/>
                </a:rPr>
                <a:t>Path Monitoring</a:t>
              </a:r>
              <a:endParaRPr lang="en-KR" sz="2400" b="1" dirty="0"/>
            </a:p>
          </p:txBody>
        </p:sp>
        <p:sp>
          <p:nvSpPr>
            <p:cNvPr id="28" name="TextBox 27">
              <a:extLst>
                <a:ext uri="{FF2B5EF4-FFF2-40B4-BE49-F238E27FC236}">
                  <a16:creationId xmlns:a16="http://schemas.microsoft.com/office/drawing/2014/main" id="{AFC96FF1-12CC-537B-385C-44511348D33D}"/>
                </a:ext>
              </a:extLst>
            </p:cNvPr>
            <p:cNvSpPr txBox="1"/>
            <p:nvPr/>
          </p:nvSpPr>
          <p:spPr>
            <a:xfrm>
              <a:off x="1859333" y="3723326"/>
              <a:ext cx="2201245" cy="584775"/>
            </a:xfrm>
            <a:prstGeom prst="rect">
              <a:avLst/>
            </a:prstGeom>
            <a:noFill/>
          </p:spPr>
          <p:txBody>
            <a:bodyPr wrap="none" rtlCol="0">
              <a:spAutoFit/>
            </a:bodyPr>
            <a:lstStyle/>
            <a:p>
              <a:pPr algn="ctr"/>
              <a:r>
                <a:rPr lang="en-US" sz="1600" dirty="0">
                  <a:latin typeface="Fira Sans" panose="020B0503050000020004" pitchFamily="34" charset="0"/>
                </a:rPr>
                <a:t>Agile and lightweight</a:t>
              </a:r>
              <a:r>
                <a:rPr lang="en-KR" sz="1600" dirty="0">
                  <a:latin typeface="Fira Sans" panose="020B0503050000020004" pitchFamily="34" charset="0"/>
                </a:rPr>
                <a:t> </a:t>
              </a:r>
              <a:br>
                <a:rPr lang="en-KR" sz="1600" dirty="0">
                  <a:latin typeface="Fira Sans" panose="020B0503050000020004" pitchFamily="34" charset="0"/>
                </a:rPr>
              </a:br>
              <a:r>
                <a:rPr lang="en-KR" sz="1600" dirty="0">
                  <a:latin typeface="Fira Sans" panose="020B0503050000020004" pitchFamily="34" charset="0"/>
                </a:rPr>
                <a:t>congestion detection</a:t>
              </a:r>
            </a:p>
          </p:txBody>
        </p:sp>
      </p:grpSp>
      <p:grpSp>
        <p:nvGrpSpPr>
          <p:cNvPr id="7" name="Group 6">
            <a:extLst>
              <a:ext uri="{FF2B5EF4-FFF2-40B4-BE49-F238E27FC236}">
                <a16:creationId xmlns:a16="http://schemas.microsoft.com/office/drawing/2014/main" id="{84B0C9A2-2994-C1E7-CFD0-55FC30CABECA}"/>
              </a:ext>
            </a:extLst>
          </p:cNvPr>
          <p:cNvGrpSpPr/>
          <p:nvPr/>
        </p:nvGrpSpPr>
        <p:grpSpPr>
          <a:xfrm>
            <a:off x="3378853" y="2344064"/>
            <a:ext cx="2392288" cy="1990468"/>
            <a:chOff x="4736437" y="2355632"/>
            <a:chExt cx="2392288" cy="1990468"/>
          </a:xfrm>
        </p:grpSpPr>
        <p:pic>
          <p:nvPicPr>
            <p:cNvPr id="16" name="Picture 15">
              <a:extLst>
                <a:ext uri="{FF2B5EF4-FFF2-40B4-BE49-F238E27FC236}">
                  <a16:creationId xmlns:a16="http://schemas.microsoft.com/office/drawing/2014/main" id="{3A98BED8-6286-6365-6929-684D5EB26645}"/>
                </a:ext>
              </a:extLst>
            </p:cNvPr>
            <p:cNvPicPr>
              <a:picLocks noChangeAspect="1"/>
            </p:cNvPicPr>
            <p:nvPr/>
          </p:nvPicPr>
          <p:blipFill>
            <a:blip r:embed="rId5"/>
            <a:stretch>
              <a:fillRect/>
            </a:stretch>
          </p:blipFill>
          <p:spPr>
            <a:xfrm>
              <a:off x="5524768" y="2355632"/>
              <a:ext cx="838170" cy="869464"/>
            </a:xfrm>
            <a:prstGeom prst="rect">
              <a:avLst/>
            </a:prstGeom>
          </p:spPr>
        </p:pic>
        <p:sp>
          <p:nvSpPr>
            <p:cNvPr id="17" name="TextBox 16">
              <a:extLst>
                <a:ext uri="{FF2B5EF4-FFF2-40B4-BE49-F238E27FC236}">
                  <a16:creationId xmlns:a16="http://schemas.microsoft.com/office/drawing/2014/main" id="{B781B091-617B-20A8-9C64-2DBD83948906}"/>
                </a:ext>
              </a:extLst>
            </p:cNvPr>
            <p:cNvSpPr txBox="1"/>
            <p:nvPr/>
          </p:nvSpPr>
          <p:spPr>
            <a:xfrm>
              <a:off x="4736437" y="3320045"/>
              <a:ext cx="2392288" cy="461665"/>
            </a:xfrm>
            <a:prstGeom prst="rect">
              <a:avLst/>
            </a:prstGeom>
            <a:noFill/>
          </p:spPr>
          <p:txBody>
            <a:bodyPr wrap="square">
              <a:spAutoFit/>
            </a:bodyPr>
            <a:lstStyle/>
            <a:p>
              <a:pPr algn="ctr"/>
              <a:r>
                <a:rPr lang="en-US" sz="2400" b="1" dirty="0">
                  <a:latin typeface="Fira Sans" panose="020B0503050000020004" pitchFamily="34" charset="0"/>
                </a:rPr>
                <a:t>Path Selecting</a:t>
              </a:r>
              <a:endParaRPr lang="en-KR" sz="2400" b="1" dirty="0"/>
            </a:p>
          </p:txBody>
        </p:sp>
        <p:sp>
          <p:nvSpPr>
            <p:cNvPr id="32" name="TextBox 31">
              <a:extLst>
                <a:ext uri="{FF2B5EF4-FFF2-40B4-BE49-F238E27FC236}">
                  <a16:creationId xmlns:a16="http://schemas.microsoft.com/office/drawing/2014/main" id="{42EEF56E-A16C-39B5-598F-B66761D07EE4}"/>
                </a:ext>
              </a:extLst>
            </p:cNvPr>
            <p:cNvSpPr txBox="1"/>
            <p:nvPr/>
          </p:nvSpPr>
          <p:spPr>
            <a:xfrm>
              <a:off x="4959452" y="3761325"/>
              <a:ext cx="1968809" cy="584775"/>
            </a:xfrm>
            <a:prstGeom prst="rect">
              <a:avLst/>
            </a:prstGeom>
            <a:noFill/>
          </p:spPr>
          <p:txBody>
            <a:bodyPr wrap="none" rtlCol="0">
              <a:spAutoFit/>
            </a:bodyPr>
            <a:lstStyle/>
            <a:p>
              <a:pPr algn="ctr"/>
              <a:r>
                <a:rPr lang="en-US" sz="1600" dirty="0">
                  <a:latin typeface="Fira Sans" panose="020B0503050000020004" pitchFamily="34" charset="0"/>
                </a:rPr>
                <a:t>Telemetry-driven</a:t>
              </a:r>
              <a:br>
                <a:rPr lang="en-US" sz="1600" dirty="0">
                  <a:latin typeface="Fira Sans" panose="020B0503050000020004" pitchFamily="34" charset="0"/>
                </a:rPr>
              </a:br>
              <a:r>
                <a:rPr lang="en-US" sz="1600" dirty="0">
                  <a:latin typeface="Fira Sans" panose="020B0503050000020004" pitchFamily="34" charset="0"/>
                </a:rPr>
                <a:t>congestion evasion</a:t>
              </a:r>
              <a:endParaRPr lang="en-KR" sz="1600" dirty="0">
                <a:latin typeface="Fira Sans" panose="020B0503050000020004" pitchFamily="34" charset="0"/>
              </a:endParaRPr>
            </a:p>
          </p:txBody>
        </p:sp>
      </p:grpSp>
      <p:sp>
        <p:nvSpPr>
          <p:cNvPr id="56" name="Rounded Rectangle 55">
            <a:extLst>
              <a:ext uri="{FF2B5EF4-FFF2-40B4-BE49-F238E27FC236}">
                <a16:creationId xmlns:a16="http://schemas.microsoft.com/office/drawing/2014/main" id="{D4C63ACD-907C-09DA-70ED-56D7F2353198}"/>
              </a:ext>
            </a:extLst>
          </p:cNvPr>
          <p:cNvSpPr/>
          <p:nvPr/>
        </p:nvSpPr>
        <p:spPr>
          <a:xfrm>
            <a:off x="6027713" y="2090073"/>
            <a:ext cx="3092467" cy="2593928"/>
          </a:xfrm>
          <a:prstGeom prst="roundRect">
            <a:avLst/>
          </a:prstGeom>
          <a:solidFill>
            <a:srgbClr val="FDDCD9">
              <a:alpha val="57647"/>
            </a:srgbClr>
          </a:solid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60" name="TextBox 59">
            <a:extLst>
              <a:ext uri="{FF2B5EF4-FFF2-40B4-BE49-F238E27FC236}">
                <a16:creationId xmlns:a16="http://schemas.microsoft.com/office/drawing/2014/main" id="{B2B49CE4-54EA-2D39-C0DD-53D61A09F4F3}"/>
              </a:ext>
            </a:extLst>
          </p:cNvPr>
          <p:cNvSpPr txBox="1"/>
          <p:nvPr/>
        </p:nvSpPr>
        <p:spPr>
          <a:xfrm>
            <a:off x="6710645" y="4429870"/>
            <a:ext cx="1776448" cy="523220"/>
          </a:xfrm>
          <a:prstGeom prst="rect">
            <a:avLst/>
          </a:prstGeom>
          <a:solidFill>
            <a:schemeClr val="bg1"/>
          </a:solidFill>
          <a:ln w="38100">
            <a:solidFill>
              <a:srgbClr val="7030A0"/>
            </a:solidFill>
          </a:ln>
          <a:effectLst>
            <a:softEdge rad="0"/>
          </a:effectLst>
        </p:spPr>
        <p:txBody>
          <a:bodyPr wrap="none" rtlCol="0">
            <a:spAutoFit/>
          </a:bodyPr>
          <a:lstStyle/>
          <a:p>
            <a:r>
              <a:rPr lang="en-KR" sz="2800" b="1" i="1" dirty="0">
                <a:solidFill>
                  <a:srgbClr val="7030A0"/>
                </a:solidFill>
                <a:latin typeface="Roboto" panose="02000000000000000000" pitchFamily="2" charset="0"/>
                <a:ea typeface="Roboto" panose="02000000000000000000" pitchFamily="2" charset="0"/>
                <a:cs typeface="Roboto" panose="02000000000000000000" pitchFamily="2" charset="0"/>
              </a:rPr>
              <a:t>This Talk!</a:t>
            </a:r>
          </a:p>
        </p:txBody>
      </p:sp>
      <p:grpSp>
        <p:nvGrpSpPr>
          <p:cNvPr id="8" name="Group 7">
            <a:extLst>
              <a:ext uri="{FF2B5EF4-FFF2-40B4-BE49-F238E27FC236}">
                <a16:creationId xmlns:a16="http://schemas.microsoft.com/office/drawing/2014/main" id="{03DAA0CD-D87B-35F7-7FC5-765FBA8702B9}"/>
              </a:ext>
            </a:extLst>
          </p:cNvPr>
          <p:cNvGrpSpPr/>
          <p:nvPr/>
        </p:nvGrpSpPr>
        <p:grpSpPr>
          <a:xfrm>
            <a:off x="6027713" y="2386826"/>
            <a:ext cx="3068773" cy="1947706"/>
            <a:chOff x="7458536" y="2398394"/>
            <a:chExt cx="3068773" cy="1947706"/>
          </a:xfrm>
        </p:grpSpPr>
        <p:sp>
          <p:nvSpPr>
            <p:cNvPr id="25" name="TextBox 24">
              <a:extLst>
                <a:ext uri="{FF2B5EF4-FFF2-40B4-BE49-F238E27FC236}">
                  <a16:creationId xmlns:a16="http://schemas.microsoft.com/office/drawing/2014/main" id="{43654042-4260-7B78-CFFE-009FABA749A9}"/>
                </a:ext>
              </a:extLst>
            </p:cNvPr>
            <p:cNvSpPr txBox="1"/>
            <p:nvPr/>
          </p:nvSpPr>
          <p:spPr>
            <a:xfrm>
              <a:off x="7458536" y="3300290"/>
              <a:ext cx="3068773" cy="461665"/>
            </a:xfrm>
            <a:prstGeom prst="rect">
              <a:avLst/>
            </a:prstGeom>
            <a:noFill/>
          </p:spPr>
          <p:txBody>
            <a:bodyPr wrap="square">
              <a:spAutoFit/>
            </a:bodyPr>
            <a:lstStyle/>
            <a:p>
              <a:pPr algn="ctr"/>
              <a:r>
                <a:rPr lang="en-US" sz="2400" b="1" dirty="0">
                  <a:latin typeface="Fira Sans" panose="020B0503050000020004" pitchFamily="34" charset="0"/>
                </a:rPr>
                <a:t>Cautious Rerouting</a:t>
              </a:r>
              <a:endParaRPr lang="en-KR" sz="2400" b="1" dirty="0"/>
            </a:p>
          </p:txBody>
        </p:sp>
        <p:sp>
          <p:nvSpPr>
            <p:cNvPr id="34" name="TextBox 33">
              <a:extLst>
                <a:ext uri="{FF2B5EF4-FFF2-40B4-BE49-F238E27FC236}">
                  <a16:creationId xmlns:a16="http://schemas.microsoft.com/office/drawing/2014/main" id="{AD053041-CF72-F392-F451-70F501FB7581}"/>
                </a:ext>
              </a:extLst>
            </p:cNvPr>
            <p:cNvSpPr txBox="1"/>
            <p:nvPr/>
          </p:nvSpPr>
          <p:spPr>
            <a:xfrm>
              <a:off x="7561983" y="3761325"/>
              <a:ext cx="2935419" cy="584775"/>
            </a:xfrm>
            <a:prstGeom prst="rect">
              <a:avLst/>
            </a:prstGeom>
            <a:noFill/>
          </p:spPr>
          <p:txBody>
            <a:bodyPr wrap="none" rtlCol="0">
              <a:spAutoFit/>
            </a:bodyPr>
            <a:lstStyle/>
            <a:p>
              <a:pPr algn="ctr"/>
              <a:r>
                <a:rPr lang="en-US" sz="1600" dirty="0">
                  <a:latin typeface="Fira Sans" panose="020B0503050000020004" pitchFamily="34" charset="0"/>
                </a:rPr>
                <a:t>Tight incorporation with</a:t>
              </a:r>
              <a:br>
                <a:rPr lang="en-US" sz="1600" dirty="0">
                  <a:latin typeface="Fira Sans" panose="020B0503050000020004" pitchFamily="34" charset="0"/>
                </a:rPr>
              </a:br>
              <a:r>
                <a:rPr lang="en-US" sz="1600" dirty="0">
                  <a:latin typeface="Fira Sans" panose="020B0503050000020004" pitchFamily="34" charset="0"/>
                </a:rPr>
                <a:t>switch’s reordering capability</a:t>
              </a:r>
              <a:endParaRPr lang="en-KR" sz="1600" dirty="0">
                <a:latin typeface="Fira Sans" panose="020B0503050000020004" pitchFamily="34" charset="0"/>
              </a:endParaRPr>
            </a:p>
          </p:txBody>
        </p:sp>
        <p:pic>
          <p:nvPicPr>
            <p:cNvPr id="4" name="Picture 3">
              <a:extLst>
                <a:ext uri="{FF2B5EF4-FFF2-40B4-BE49-F238E27FC236}">
                  <a16:creationId xmlns:a16="http://schemas.microsoft.com/office/drawing/2014/main" id="{6C21110C-054E-1057-3562-A7399CEEE683}"/>
                </a:ext>
              </a:extLst>
            </p:cNvPr>
            <p:cNvPicPr>
              <a:picLocks noChangeAspect="1"/>
            </p:cNvPicPr>
            <p:nvPr/>
          </p:nvPicPr>
          <p:blipFill>
            <a:blip r:embed="rId6"/>
            <a:stretch>
              <a:fillRect/>
            </a:stretch>
          </p:blipFill>
          <p:spPr>
            <a:xfrm>
              <a:off x="8611651" y="2398394"/>
              <a:ext cx="838171" cy="838171"/>
            </a:xfrm>
            <a:prstGeom prst="rect">
              <a:avLst/>
            </a:prstGeom>
          </p:spPr>
        </p:pic>
      </p:grpSp>
      <p:grpSp>
        <p:nvGrpSpPr>
          <p:cNvPr id="11" name="Group 10">
            <a:extLst>
              <a:ext uri="{FF2B5EF4-FFF2-40B4-BE49-F238E27FC236}">
                <a16:creationId xmlns:a16="http://schemas.microsoft.com/office/drawing/2014/main" id="{97FC6337-D062-16D0-4DEB-C078C7230D2A}"/>
              </a:ext>
            </a:extLst>
          </p:cNvPr>
          <p:cNvGrpSpPr/>
          <p:nvPr/>
        </p:nvGrpSpPr>
        <p:grpSpPr>
          <a:xfrm>
            <a:off x="9250674" y="2314628"/>
            <a:ext cx="2392288" cy="2038845"/>
            <a:chOff x="9250674" y="2314628"/>
            <a:chExt cx="2392288" cy="2038845"/>
          </a:xfrm>
        </p:grpSpPr>
        <p:pic>
          <p:nvPicPr>
            <p:cNvPr id="5" name="Picture 4" descr="Icon&#10;&#10;Description automatically generated">
              <a:extLst>
                <a:ext uri="{FF2B5EF4-FFF2-40B4-BE49-F238E27FC236}">
                  <a16:creationId xmlns:a16="http://schemas.microsoft.com/office/drawing/2014/main" id="{A6281151-76C8-AE15-6647-B67E5C90C98D}"/>
                </a:ext>
              </a:extLst>
            </p:cNvPr>
            <p:cNvPicPr>
              <a:picLocks noChangeAspect="1"/>
            </p:cNvPicPr>
            <p:nvPr/>
          </p:nvPicPr>
          <p:blipFill>
            <a:blip r:embed="rId7"/>
            <a:stretch>
              <a:fillRect/>
            </a:stretch>
          </p:blipFill>
          <p:spPr>
            <a:xfrm>
              <a:off x="9973630" y="2314628"/>
              <a:ext cx="829916" cy="829916"/>
            </a:xfrm>
            <a:prstGeom prst="rect">
              <a:avLst/>
            </a:prstGeom>
          </p:spPr>
        </p:pic>
        <p:sp>
          <p:nvSpPr>
            <p:cNvPr id="9" name="TextBox 8">
              <a:extLst>
                <a:ext uri="{FF2B5EF4-FFF2-40B4-BE49-F238E27FC236}">
                  <a16:creationId xmlns:a16="http://schemas.microsoft.com/office/drawing/2014/main" id="{AC84A6C4-F9BD-3CB5-229B-95B615222B76}"/>
                </a:ext>
              </a:extLst>
            </p:cNvPr>
            <p:cNvSpPr txBox="1"/>
            <p:nvPr/>
          </p:nvSpPr>
          <p:spPr>
            <a:xfrm>
              <a:off x="9250674" y="3297305"/>
              <a:ext cx="2392288" cy="461665"/>
            </a:xfrm>
            <a:prstGeom prst="rect">
              <a:avLst/>
            </a:prstGeom>
            <a:noFill/>
          </p:spPr>
          <p:txBody>
            <a:bodyPr wrap="square">
              <a:spAutoFit/>
            </a:bodyPr>
            <a:lstStyle/>
            <a:p>
              <a:pPr algn="ctr"/>
              <a:r>
                <a:rPr lang="en-US" sz="2400" b="1" dirty="0">
                  <a:latin typeface="Fira Sans" panose="020B0503050000020004" pitchFamily="34" charset="0"/>
                </a:rPr>
                <a:t>Pkt Reordering</a:t>
              </a:r>
              <a:endParaRPr lang="en-KR" sz="2400" b="1" dirty="0"/>
            </a:p>
          </p:txBody>
        </p:sp>
        <p:sp>
          <p:nvSpPr>
            <p:cNvPr id="10" name="TextBox 9">
              <a:extLst>
                <a:ext uri="{FF2B5EF4-FFF2-40B4-BE49-F238E27FC236}">
                  <a16:creationId xmlns:a16="http://schemas.microsoft.com/office/drawing/2014/main" id="{1B399E65-CC88-51BD-B52C-91CFEF1D6063}"/>
                </a:ext>
              </a:extLst>
            </p:cNvPr>
            <p:cNvSpPr txBox="1"/>
            <p:nvPr/>
          </p:nvSpPr>
          <p:spPr>
            <a:xfrm>
              <a:off x="9391604" y="3768698"/>
              <a:ext cx="2109872" cy="584775"/>
            </a:xfrm>
            <a:prstGeom prst="rect">
              <a:avLst/>
            </a:prstGeom>
            <a:noFill/>
          </p:spPr>
          <p:txBody>
            <a:bodyPr wrap="none" rtlCol="0">
              <a:spAutoFit/>
            </a:bodyPr>
            <a:lstStyle/>
            <a:p>
              <a:pPr algn="ctr"/>
              <a:r>
                <a:rPr lang="en-US" sz="1600" dirty="0">
                  <a:latin typeface="Fira Sans" panose="020B0503050000020004" pitchFamily="34" charset="0"/>
                </a:rPr>
                <a:t>Efficient queue flush</a:t>
              </a:r>
              <a:br>
                <a:rPr lang="en-US" sz="1600" dirty="0">
                  <a:latin typeface="Fira Sans" panose="020B0503050000020004" pitchFamily="34" charset="0"/>
                </a:rPr>
              </a:br>
              <a:r>
                <a:rPr lang="en-US" sz="1600" dirty="0">
                  <a:latin typeface="Fira Sans" panose="020B0503050000020004" pitchFamily="34" charset="0"/>
                </a:rPr>
                <a:t>via strict priority</a:t>
              </a:r>
              <a:endParaRPr lang="en-KR" sz="1600" dirty="0">
                <a:latin typeface="Fira Sans" panose="020B0503050000020004" pitchFamily="34" charset="0"/>
              </a:endParaRPr>
            </a:p>
          </p:txBody>
        </p:sp>
      </p:grpSp>
      <p:sp>
        <p:nvSpPr>
          <p:cNvPr id="20" name="직사각형 6">
            <a:extLst>
              <a:ext uri="{FF2B5EF4-FFF2-40B4-BE49-F238E27FC236}">
                <a16:creationId xmlns:a16="http://schemas.microsoft.com/office/drawing/2014/main" id="{DDFE5E05-C4C7-7FBE-9442-8A7B28DFD270}"/>
              </a:ext>
            </a:extLst>
          </p:cNvPr>
          <p:cNvSpPr/>
          <p:nvPr/>
        </p:nvSpPr>
        <p:spPr>
          <a:xfrm>
            <a:off x="-1" y="0"/>
            <a:ext cx="12192001" cy="1063331"/>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ore-KR" altLang="en-US"/>
          </a:p>
        </p:txBody>
      </p:sp>
      <p:sp>
        <p:nvSpPr>
          <p:cNvPr id="21" name="Title 1">
            <a:extLst>
              <a:ext uri="{FF2B5EF4-FFF2-40B4-BE49-F238E27FC236}">
                <a16:creationId xmlns:a16="http://schemas.microsoft.com/office/drawing/2014/main" id="{A65705D6-66D8-9CC1-B5AC-F07F0EF1C616}"/>
              </a:ext>
            </a:extLst>
          </p:cNvPr>
          <p:cNvSpPr>
            <a:spLocks noGrp="1"/>
          </p:cNvSpPr>
          <p:nvPr>
            <p:ph type="title"/>
          </p:nvPr>
        </p:nvSpPr>
        <p:spPr>
          <a:xfrm>
            <a:off x="472440" y="0"/>
            <a:ext cx="11300460" cy="1325563"/>
          </a:xfrm>
        </p:spPr>
        <p:txBody>
          <a:bodyPr>
            <a:normAutofit/>
          </a:bodyPr>
          <a:lstStyle/>
          <a:p>
            <a:r>
              <a:rPr lang="en-KR" sz="3600" dirty="0">
                <a:solidFill>
                  <a:schemeClr val="bg1"/>
                </a:solidFill>
                <a:latin typeface="Roboto" panose="02000000000000000000" pitchFamily="2" charset="0"/>
                <a:ea typeface="Roboto" panose="02000000000000000000" pitchFamily="2" charset="0"/>
                <a:cs typeface="Roboto" panose="02000000000000000000" pitchFamily="2" charset="0"/>
              </a:rPr>
              <a:t>ConWeave </a:t>
            </a:r>
            <a:r>
              <a:rPr lang="en-KR" sz="2800" dirty="0">
                <a:solidFill>
                  <a:schemeClr val="bg1"/>
                </a:solidFill>
                <a:latin typeface="Roboto" panose="02000000000000000000" pitchFamily="2" charset="0"/>
                <a:ea typeface="Roboto" panose="02000000000000000000" pitchFamily="2" charset="0"/>
                <a:cs typeface="Roboto" panose="02000000000000000000" pitchFamily="2" charset="0"/>
              </a:rPr>
              <a:t>(short for </a:t>
            </a:r>
            <a:r>
              <a:rPr lang="en-KR" sz="2800" b="1" dirty="0">
                <a:solidFill>
                  <a:schemeClr val="bg1"/>
                </a:solidFill>
                <a:latin typeface="Roboto" panose="02000000000000000000" pitchFamily="2" charset="0"/>
                <a:ea typeface="Roboto" panose="02000000000000000000" pitchFamily="2" charset="0"/>
                <a:cs typeface="Roboto" panose="02000000000000000000" pitchFamily="2" charset="0"/>
              </a:rPr>
              <a:t>Con</a:t>
            </a:r>
            <a:r>
              <a:rPr lang="en-KR" sz="2800" dirty="0">
                <a:solidFill>
                  <a:schemeClr val="bg1"/>
                </a:solidFill>
                <a:latin typeface="Roboto" panose="02000000000000000000" pitchFamily="2" charset="0"/>
                <a:ea typeface="Roboto" panose="02000000000000000000" pitchFamily="2" charset="0"/>
                <a:cs typeface="Roboto" panose="02000000000000000000" pitchFamily="2" charset="0"/>
              </a:rPr>
              <a:t>gestion </a:t>
            </a:r>
            <a:r>
              <a:rPr lang="en-KR" sz="2800" b="1" dirty="0">
                <a:solidFill>
                  <a:schemeClr val="bg1"/>
                </a:solidFill>
                <a:latin typeface="Roboto" panose="02000000000000000000" pitchFamily="2" charset="0"/>
                <a:ea typeface="Roboto" panose="02000000000000000000" pitchFamily="2" charset="0"/>
                <a:cs typeface="Roboto" panose="02000000000000000000" pitchFamily="2" charset="0"/>
              </a:rPr>
              <a:t>Weav</a:t>
            </a:r>
            <a:r>
              <a:rPr lang="en-KR" sz="2800" dirty="0">
                <a:solidFill>
                  <a:schemeClr val="bg1"/>
                </a:solidFill>
                <a:latin typeface="Roboto" panose="02000000000000000000" pitchFamily="2" charset="0"/>
                <a:ea typeface="Roboto" panose="02000000000000000000" pitchFamily="2" charset="0"/>
                <a:cs typeface="Roboto" panose="02000000000000000000" pitchFamily="2" charset="0"/>
              </a:rPr>
              <a:t>ing)</a:t>
            </a:r>
            <a:endParaRPr lang="en-KR"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2" name="TextBox 1">
            <a:extLst>
              <a:ext uri="{FF2B5EF4-FFF2-40B4-BE49-F238E27FC236}">
                <a16:creationId xmlns:a16="http://schemas.microsoft.com/office/drawing/2014/main" id="{529DC9C9-6D09-E855-DEDD-1CE6E4619FE6}"/>
              </a:ext>
            </a:extLst>
          </p:cNvPr>
          <p:cNvSpPr txBox="1"/>
          <p:nvPr/>
        </p:nvSpPr>
        <p:spPr>
          <a:xfrm>
            <a:off x="8380886" y="5048428"/>
            <a:ext cx="3185487" cy="400110"/>
          </a:xfrm>
          <a:prstGeom prst="rect">
            <a:avLst/>
          </a:prstGeom>
          <a:noFill/>
        </p:spPr>
        <p:txBody>
          <a:bodyPr wrap="none" rtlCol="0">
            <a:spAutoFit/>
          </a:bodyPr>
          <a:lstStyle/>
          <a:p>
            <a:r>
              <a:rPr lang="en-KR" sz="2000" dirty="0">
                <a:latin typeface="Roboto" panose="02000000000000000000" pitchFamily="2" charset="0"/>
                <a:ea typeface="Roboto" panose="02000000000000000000" pitchFamily="2" charset="0"/>
                <a:cs typeface="Roboto" panose="02000000000000000000" pitchFamily="2" charset="0"/>
              </a:rPr>
              <a:t>* More details in the paper</a:t>
            </a:r>
          </a:p>
        </p:txBody>
      </p:sp>
    </p:spTree>
    <p:custDataLst>
      <p:tags r:id="rId1"/>
    </p:custDataLst>
    <p:extLst>
      <p:ext uri="{BB962C8B-B14F-4D97-AF65-F5344CB8AC3E}">
        <p14:creationId xmlns:p14="http://schemas.microsoft.com/office/powerpoint/2010/main" val="117599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0"/>
                                        </p:tgtEl>
                                        <p:attrNameLst>
                                          <p:attrName>style.visibility</p:attrName>
                                        </p:attrNameLst>
                                      </p:cBhvr>
                                      <p:to>
                                        <p:strVal val="visible"/>
                                      </p:to>
                                    </p:set>
                                    <p:animEffect transition="in" filter="fade">
                                      <p:cBhvr>
                                        <p:cTn id="27" dur="500"/>
                                        <p:tgtEl>
                                          <p:spTgt spid="6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60" grpId="0" animBg="1"/>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a:extLst>
              <a:ext uri="{FF2B5EF4-FFF2-40B4-BE49-F238E27FC236}">
                <a16:creationId xmlns:a16="http://schemas.microsoft.com/office/drawing/2014/main" id="{EFDA4506-6730-0E5E-EBD0-12E7B9D2ACD8}"/>
              </a:ext>
            </a:extLst>
          </p:cNvPr>
          <p:cNvSpPr/>
          <p:nvPr/>
        </p:nvSpPr>
        <p:spPr>
          <a:xfrm>
            <a:off x="1026615" y="1227523"/>
            <a:ext cx="9688788" cy="1082947"/>
          </a:xfrm>
          <a:prstGeom prst="roundRect">
            <a:avLst/>
          </a:prstGeom>
          <a:noFill/>
          <a:ln w="28575">
            <a:solidFill>
              <a:schemeClr val="accent4"/>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        Reroute “only if” there is no inflight out-of-order packets</a:t>
            </a:r>
          </a:p>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 Enable switch to reorder a flow using a single reorder queue</a:t>
            </a:r>
            <a:endParaRPr lang="en-KR" sz="2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Cautious Rerouting</a:t>
            </a:r>
          </a:p>
        </p:txBody>
      </p:sp>
      <p:sp>
        <p:nvSpPr>
          <p:cNvPr id="3" name="Slide Number Placeholder 2">
            <a:extLst>
              <a:ext uri="{FF2B5EF4-FFF2-40B4-BE49-F238E27FC236}">
                <a16:creationId xmlns:a16="http://schemas.microsoft.com/office/drawing/2014/main" id="{96AFAC75-A7C8-389C-EF84-300A6656795F}"/>
              </a:ext>
            </a:extLst>
          </p:cNvPr>
          <p:cNvSpPr>
            <a:spLocks noGrp="1"/>
          </p:cNvSpPr>
          <p:nvPr>
            <p:ph type="sldNum" sz="quarter" idx="12"/>
          </p:nvPr>
        </p:nvSpPr>
        <p:spPr/>
        <p:txBody>
          <a:bodyPr/>
          <a:lstStyle/>
          <a:p>
            <a:fld id="{4385BF07-81BE-5E4C-907D-DCE44E4A1296}" type="slidenum">
              <a:rPr lang="en-US" smtClean="0"/>
              <a:t>52</a:t>
            </a:fld>
            <a:endParaRPr lang="en-US"/>
          </a:p>
        </p:txBody>
      </p:sp>
      <p:cxnSp>
        <p:nvCxnSpPr>
          <p:cNvPr id="5" name="Straight Connector 4">
            <a:extLst>
              <a:ext uri="{FF2B5EF4-FFF2-40B4-BE49-F238E27FC236}">
                <a16:creationId xmlns:a16="http://schemas.microsoft.com/office/drawing/2014/main" id="{80138A45-9963-D2E1-6901-58475BA230CB}"/>
              </a:ext>
            </a:extLst>
          </p:cNvPr>
          <p:cNvCxnSpPr>
            <a:cxnSpLocks/>
          </p:cNvCxnSpPr>
          <p:nvPr/>
        </p:nvCxnSpPr>
        <p:spPr>
          <a:xfrm>
            <a:off x="4149518" y="2614027"/>
            <a:ext cx="0" cy="3976335"/>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A798E6C6-A1F4-D1A1-43CE-A229A30C8DC6}"/>
              </a:ext>
            </a:extLst>
          </p:cNvPr>
          <p:cNvCxnSpPr>
            <a:cxnSpLocks/>
          </p:cNvCxnSpPr>
          <p:nvPr/>
        </p:nvCxnSpPr>
        <p:spPr>
          <a:xfrm>
            <a:off x="7491927" y="2614026"/>
            <a:ext cx="0" cy="3887126"/>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grpSp>
        <p:nvGrpSpPr>
          <p:cNvPr id="24" name="Group 23">
            <a:extLst>
              <a:ext uri="{FF2B5EF4-FFF2-40B4-BE49-F238E27FC236}">
                <a16:creationId xmlns:a16="http://schemas.microsoft.com/office/drawing/2014/main" id="{77811C31-F295-22E2-B641-6DFB39B766F7}"/>
              </a:ext>
            </a:extLst>
          </p:cNvPr>
          <p:cNvGrpSpPr/>
          <p:nvPr/>
        </p:nvGrpSpPr>
        <p:grpSpPr>
          <a:xfrm>
            <a:off x="1262719" y="2486807"/>
            <a:ext cx="2297424" cy="934750"/>
            <a:chOff x="1262719" y="2029616"/>
            <a:chExt cx="2297424" cy="934750"/>
          </a:xfrm>
        </p:grpSpPr>
        <p:pic>
          <p:nvPicPr>
            <p:cNvPr id="4" name="Picture 3">
              <a:extLst>
                <a:ext uri="{FF2B5EF4-FFF2-40B4-BE49-F238E27FC236}">
                  <a16:creationId xmlns:a16="http://schemas.microsoft.com/office/drawing/2014/main" id="{B27ACFD4-3D89-EE9A-F832-51C84481CA98}"/>
                </a:ext>
              </a:extLst>
            </p:cNvPr>
            <p:cNvPicPr>
              <a:picLocks noChangeAspect="1"/>
            </p:cNvPicPr>
            <p:nvPr/>
          </p:nvPicPr>
          <p:blipFill rotWithShape="1">
            <a:blip r:embed="rId4"/>
            <a:srcRect t="24126" b="31045"/>
            <a:stretch/>
          </p:blipFill>
          <p:spPr>
            <a:xfrm>
              <a:off x="1740539" y="2029616"/>
              <a:ext cx="1327506" cy="595113"/>
            </a:xfrm>
            <a:prstGeom prst="rect">
              <a:avLst/>
            </a:prstGeom>
          </p:spPr>
        </p:pic>
        <p:sp>
          <p:nvSpPr>
            <p:cNvPr id="10" name="TextBox 9">
              <a:extLst>
                <a:ext uri="{FF2B5EF4-FFF2-40B4-BE49-F238E27FC236}">
                  <a16:creationId xmlns:a16="http://schemas.microsoft.com/office/drawing/2014/main" id="{EEFE78C4-8F18-4D28-4BE9-9C96ACAAE7EE}"/>
                </a:ext>
              </a:extLst>
            </p:cNvPr>
            <p:cNvSpPr txBox="1"/>
            <p:nvPr/>
          </p:nvSpPr>
          <p:spPr>
            <a:xfrm>
              <a:off x="1262719" y="2564256"/>
              <a:ext cx="2297424"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SrcToR</a:t>
              </a:r>
            </a:p>
          </p:txBody>
        </p:sp>
      </p:grpSp>
      <p:grpSp>
        <p:nvGrpSpPr>
          <p:cNvPr id="23" name="Group 22">
            <a:extLst>
              <a:ext uri="{FF2B5EF4-FFF2-40B4-BE49-F238E27FC236}">
                <a16:creationId xmlns:a16="http://schemas.microsoft.com/office/drawing/2014/main" id="{44422798-62A0-562E-2C43-9EE28357A2A8}"/>
              </a:ext>
            </a:extLst>
          </p:cNvPr>
          <p:cNvGrpSpPr/>
          <p:nvPr/>
        </p:nvGrpSpPr>
        <p:grpSpPr>
          <a:xfrm>
            <a:off x="8722092" y="2486807"/>
            <a:ext cx="2308645" cy="934750"/>
            <a:chOff x="8722092" y="2029616"/>
            <a:chExt cx="2308645" cy="934750"/>
          </a:xfrm>
        </p:grpSpPr>
        <p:pic>
          <p:nvPicPr>
            <p:cNvPr id="9" name="Picture 8">
              <a:extLst>
                <a:ext uri="{FF2B5EF4-FFF2-40B4-BE49-F238E27FC236}">
                  <a16:creationId xmlns:a16="http://schemas.microsoft.com/office/drawing/2014/main" id="{98CB4A44-7A36-0FFE-50F6-1B82F863F839}"/>
                </a:ext>
              </a:extLst>
            </p:cNvPr>
            <p:cNvPicPr>
              <a:picLocks noChangeAspect="1"/>
            </p:cNvPicPr>
            <p:nvPr/>
          </p:nvPicPr>
          <p:blipFill rotWithShape="1">
            <a:blip r:embed="rId4"/>
            <a:srcRect t="24126" b="31045"/>
            <a:stretch/>
          </p:blipFill>
          <p:spPr>
            <a:xfrm>
              <a:off x="9072570" y="2029616"/>
              <a:ext cx="1327506" cy="595113"/>
            </a:xfrm>
            <a:prstGeom prst="rect">
              <a:avLst/>
            </a:prstGeom>
          </p:spPr>
        </p:pic>
        <p:sp>
          <p:nvSpPr>
            <p:cNvPr id="11" name="TextBox 10">
              <a:extLst>
                <a:ext uri="{FF2B5EF4-FFF2-40B4-BE49-F238E27FC236}">
                  <a16:creationId xmlns:a16="http://schemas.microsoft.com/office/drawing/2014/main" id="{D1686018-4AF7-767B-C275-5A33AB560A85}"/>
                </a:ext>
              </a:extLst>
            </p:cNvPr>
            <p:cNvSpPr txBox="1"/>
            <p:nvPr/>
          </p:nvSpPr>
          <p:spPr>
            <a:xfrm>
              <a:off x="8722092" y="2564256"/>
              <a:ext cx="2308645"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DstToR</a:t>
              </a:r>
            </a:p>
          </p:txBody>
        </p:sp>
      </p:grpSp>
      <p:sp>
        <p:nvSpPr>
          <p:cNvPr id="13" name="Can 12">
            <a:extLst>
              <a:ext uri="{FF2B5EF4-FFF2-40B4-BE49-F238E27FC236}">
                <a16:creationId xmlns:a16="http://schemas.microsoft.com/office/drawing/2014/main" id="{16B3FACE-EC0A-DAA4-27E1-B8BFB353736E}"/>
              </a:ext>
            </a:extLst>
          </p:cNvPr>
          <p:cNvSpPr/>
          <p:nvPr/>
        </p:nvSpPr>
        <p:spPr>
          <a:xfrm rot="5400000">
            <a:off x="5389386" y="2021030"/>
            <a:ext cx="912955" cy="3837120"/>
          </a:xfrm>
          <a:prstGeom prst="can">
            <a:avLst/>
          </a:prstGeom>
          <a:ln w="28575">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4" name="Can 13">
            <a:extLst>
              <a:ext uri="{FF2B5EF4-FFF2-40B4-BE49-F238E27FC236}">
                <a16:creationId xmlns:a16="http://schemas.microsoft.com/office/drawing/2014/main" id="{EF75B579-7897-C35B-2541-434BCBEDC2A4}"/>
              </a:ext>
            </a:extLst>
          </p:cNvPr>
          <p:cNvSpPr/>
          <p:nvPr/>
        </p:nvSpPr>
        <p:spPr>
          <a:xfrm rot="5400000">
            <a:off x="5389386" y="3472785"/>
            <a:ext cx="912955" cy="3837120"/>
          </a:xfrm>
          <a:prstGeom prst="can">
            <a:avLst/>
          </a:prstGeom>
          <a:ln w="2857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26" name="Rounded Rectangle 25">
            <a:extLst>
              <a:ext uri="{FF2B5EF4-FFF2-40B4-BE49-F238E27FC236}">
                <a16:creationId xmlns:a16="http://schemas.microsoft.com/office/drawing/2014/main" id="{1D0D0EC5-AD78-00AB-D2DE-2AEDB7679569}"/>
              </a:ext>
            </a:extLst>
          </p:cNvPr>
          <p:cNvSpPr/>
          <p:nvPr/>
        </p:nvSpPr>
        <p:spPr>
          <a:xfrm>
            <a:off x="5078061" y="984907"/>
            <a:ext cx="1585897" cy="400110"/>
          </a:xfrm>
          <a:prstGeom prst="roundRect">
            <a:avLst>
              <a:gd name="adj" fmla="val 39948"/>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dirty="0">
                <a:solidFill>
                  <a:schemeClr val="bg1"/>
                </a:solidFill>
                <a:latin typeface="Fira Sans" panose="020B0503050000020004" pitchFamily="34" charset="0"/>
              </a:rPr>
              <a:t>Key Idea</a:t>
            </a:r>
          </a:p>
        </p:txBody>
      </p:sp>
      <p:pic>
        <p:nvPicPr>
          <p:cNvPr id="27" name="Picture 12" descr="Download Sign Warning Exclamation Mark Royalty-Free Vector Graphic - Pixabay">
            <a:extLst>
              <a:ext uri="{FF2B5EF4-FFF2-40B4-BE49-F238E27FC236}">
                <a16:creationId xmlns:a16="http://schemas.microsoft.com/office/drawing/2014/main" id="{C8DB2D17-43FF-478F-CD97-80184C5F568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5111" y="3268999"/>
            <a:ext cx="447447" cy="40651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A495A0B8-CCA7-AA45-438A-721A7E63F892}"/>
              </a:ext>
            </a:extLst>
          </p:cNvPr>
          <p:cNvPicPr>
            <a:picLocks noChangeAspect="1"/>
          </p:cNvPicPr>
          <p:nvPr/>
        </p:nvPicPr>
        <p:blipFill>
          <a:blip r:embed="rId6"/>
          <a:stretch>
            <a:fillRect/>
          </a:stretch>
        </p:blipFill>
        <p:spPr>
          <a:xfrm>
            <a:off x="5607199" y="4730299"/>
            <a:ext cx="409136" cy="409136"/>
          </a:xfrm>
          <a:prstGeom prst="rect">
            <a:avLst/>
          </a:prstGeom>
        </p:spPr>
      </p:pic>
      <p:sp>
        <p:nvSpPr>
          <p:cNvPr id="32" name="Rectangle 31">
            <a:extLst>
              <a:ext uri="{FF2B5EF4-FFF2-40B4-BE49-F238E27FC236}">
                <a16:creationId xmlns:a16="http://schemas.microsoft.com/office/drawing/2014/main" id="{B96360D2-390B-E5B0-60A2-CBC62FB1D32D}"/>
              </a:ext>
            </a:extLst>
          </p:cNvPr>
          <p:cNvSpPr/>
          <p:nvPr/>
        </p:nvSpPr>
        <p:spPr>
          <a:xfrm>
            <a:off x="4572711" y="3813039"/>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3" name="Rectangle 32">
            <a:extLst>
              <a:ext uri="{FF2B5EF4-FFF2-40B4-BE49-F238E27FC236}">
                <a16:creationId xmlns:a16="http://schemas.microsoft.com/office/drawing/2014/main" id="{2D9A1D6D-5671-6C23-3B98-25A608E1DB40}"/>
              </a:ext>
            </a:extLst>
          </p:cNvPr>
          <p:cNvSpPr/>
          <p:nvPr/>
        </p:nvSpPr>
        <p:spPr>
          <a:xfrm>
            <a:off x="5718096" y="3813039"/>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5" name="Freeform 34">
            <a:extLst>
              <a:ext uri="{FF2B5EF4-FFF2-40B4-BE49-F238E27FC236}">
                <a16:creationId xmlns:a16="http://schemas.microsoft.com/office/drawing/2014/main" id="{C43B0965-7F0A-1D18-AFB4-DDCCB4291057}"/>
              </a:ext>
            </a:extLst>
          </p:cNvPr>
          <p:cNvSpPr/>
          <p:nvPr/>
        </p:nvSpPr>
        <p:spPr>
          <a:xfrm>
            <a:off x="3336053" y="4205226"/>
            <a:ext cx="5305529" cy="361741"/>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76200">
            <a:solidFill>
              <a:srgbClr val="FF0000">
                <a:alpha val="83000"/>
              </a:srgb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grpSp>
        <p:nvGrpSpPr>
          <p:cNvPr id="36" name="Group 35">
            <a:extLst>
              <a:ext uri="{FF2B5EF4-FFF2-40B4-BE49-F238E27FC236}">
                <a16:creationId xmlns:a16="http://schemas.microsoft.com/office/drawing/2014/main" id="{FF2633E3-EC21-5E0E-0E53-87963D2E34C9}"/>
              </a:ext>
            </a:extLst>
          </p:cNvPr>
          <p:cNvGrpSpPr/>
          <p:nvPr/>
        </p:nvGrpSpPr>
        <p:grpSpPr>
          <a:xfrm>
            <a:off x="8663351" y="3957387"/>
            <a:ext cx="2170985" cy="524390"/>
            <a:chOff x="9152238" y="2883243"/>
            <a:chExt cx="986012" cy="238166"/>
          </a:xfrm>
        </p:grpSpPr>
        <p:cxnSp>
          <p:nvCxnSpPr>
            <p:cNvPr id="37" name="Straight Connector 36">
              <a:extLst>
                <a:ext uri="{FF2B5EF4-FFF2-40B4-BE49-F238E27FC236}">
                  <a16:creationId xmlns:a16="http://schemas.microsoft.com/office/drawing/2014/main" id="{A938237C-747B-9608-0F70-54501BAB78FF}"/>
                </a:ext>
              </a:extLst>
            </p:cNvPr>
            <p:cNvCxnSpPr/>
            <p:nvPr/>
          </p:nvCxnSpPr>
          <p:spPr>
            <a:xfrm>
              <a:off x="9152238" y="2883243"/>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76E003C-69BB-E852-5E75-F3B5FD3D1E5D}"/>
                </a:ext>
              </a:extLst>
            </p:cNvPr>
            <p:cNvCxnSpPr/>
            <p:nvPr/>
          </p:nvCxnSpPr>
          <p:spPr>
            <a:xfrm>
              <a:off x="9152238" y="3103967"/>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EA9DD3D-261E-0AD7-FBF1-AC5ECFCA052E}"/>
                </a:ext>
              </a:extLst>
            </p:cNvPr>
            <p:cNvCxnSpPr>
              <a:cxnSpLocks/>
            </p:cNvCxnSpPr>
            <p:nvPr/>
          </p:nvCxnSpPr>
          <p:spPr>
            <a:xfrm>
              <a:off x="10138250" y="2883243"/>
              <a:ext cx="0" cy="2381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D7E20362-C9BB-7F9A-E418-70714F885FE6}"/>
              </a:ext>
            </a:extLst>
          </p:cNvPr>
          <p:cNvSpPr txBox="1"/>
          <p:nvPr/>
        </p:nvSpPr>
        <p:spPr>
          <a:xfrm>
            <a:off x="9227133" y="3588055"/>
            <a:ext cx="2746265" cy="369332"/>
          </a:xfrm>
          <a:prstGeom prst="rect">
            <a:avLst/>
          </a:prstGeom>
          <a:noFill/>
        </p:spPr>
        <p:txBody>
          <a:bodyPr wrap="none" rtlCol="0">
            <a:spAutoFit/>
          </a:bodyPr>
          <a:lstStyle/>
          <a:p>
            <a:r>
              <a:rPr lang="en-US" dirty="0">
                <a:latin typeface="Roboto" panose="02000000000000000000" pitchFamily="2" charset="0"/>
                <a:ea typeface="Roboto" panose="02000000000000000000" pitchFamily="2" charset="0"/>
                <a:cs typeface="Roboto" panose="02000000000000000000" pitchFamily="2" charset="0"/>
              </a:rPr>
              <a:t>N</a:t>
            </a:r>
            <a:r>
              <a:rPr lang="en-KR" dirty="0">
                <a:latin typeface="Roboto" panose="02000000000000000000" pitchFamily="2" charset="0"/>
                <a:ea typeface="Roboto" panose="02000000000000000000" pitchFamily="2" charset="0"/>
                <a:cs typeface="Roboto" panose="02000000000000000000" pitchFamily="2" charset="0"/>
              </a:rPr>
              <a:t>ormal queue </a:t>
            </a:r>
            <a:r>
              <a:rPr lang="en-KR" sz="1400" dirty="0">
                <a:latin typeface="Roboto" panose="02000000000000000000" pitchFamily="2" charset="0"/>
                <a:ea typeface="Roboto" panose="02000000000000000000" pitchFamily="2" charset="0"/>
                <a:cs typeface="Roboto" panose="02000000000000000000" pitchFamily="2" charset="0"/>
              </a:rPr>
              <a:t>(for all flows)</a:t>
            </a:r>
          </a:p>
        </p:txBody>
      </p:sp>
      <p:grpSp>
        <p:nvGrpSpPr>
          <p:cNvPr id="45" name="Group 44">
            <a:extLst>
              <a:ext uri="{FF2B5EF4-FFF2-40B4-BE49-F238E27FC236}">
                <a16:creationId xmlns:a16="http://schemas.microsoft.com/office/drawing/2014/main" id="{D03150E9-C510-F748-92DE-8591E07EC3E6}"/>
              </a:ext>
            </a:extLst>
          </p:cNvPr>
          <p:cNvGrpSpPr/>
          <p:nvPr/>
        </p:nvGrpSpPr>
        <p:grpSpPr>
          <a:xfrm>
            <a:off x="613764" y="3886191"/>
            <a:ext cx="2924072" cy="1112008"/>
            <a:chOff x="613764" y="3429000"/>
            <a:chExt cx="2924072" cy="1112008"/>
          </a:xfrm>
        </p:grpSpPr>
        <p:sp>
          <p:nvSpPr>
            <p:cNvPr id="43" name="Cloud Callout 47">
              <a:extLst>
                <a:ext uri="{FF2B5EF4-FFF2-40B4-BE49-F238E27FC236}">
                  <a16:creationId xmlns:a16="http://schemas.microsoft.com/office/drawing/2014/main" id="{E226DE40-5BDE-7354-50B6-E7D0AD8CA1D2}"/>
                </a:ext>
              </a:extLst>
            </p:cNvPr>
            <p:cNvSpPr/>
            <p:nvPr/>
          </p:nvSpPr>
          <p:spPr>
            <a:xfrm>
              <a:off x="652907" y="3429000"/>
              <a:ext cx="2884929" cy="1112008"/>
            </a:xfrm>
            <a:prstGeom prst="cloudCallout">
              <a:avLst>
                <a:gd name="adj1" fmla="val 4130"/>
                <a:gd name="adj2" fmla="val -81859"/>
              </a:avLst>
            </a:prstGeom>
            <a:ln>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IN" sz="2000" dirty="0">
                  <a:solidFill>
                    <a:srgbClr val="C00000"/>
                  </a:solidFill>
                  <a:latin typeface="Roboto" panose="02000000000000000000" pitchFamily="2" charset="0"/>
                  <a:ea typeface="Roboto" panose="02000000000000000000" pitchFamily="2" charset="0"/>
                  <a:cs typeface="Roboto" panose="02000000000000000000" pitchFamily="2" charset="0"/>
                </a:rPr>
                <a:t>Current path </a:t>
              </a:r>
              <a:r>
                <a:rPr lang="en-IN" sz="2000" dirty="0">
                  <a:solidFill>
                    <a:schemeClr val="tx1"/>
                  </a:solidFill>
                  <a:latin typeface="Roboto" panose="02000000000000000000" pitchFamily="2" charset="0"/>
                  <a:ea typeface="Roboto" panose="02000000000000000000" pitchFamily="2" charset="0"/>
                  <a:cs typeface="Roboto" panose="02000000000000000000" pitchFamily="2" charset="0"/>
                </a:rPr>
                <a:t>is congested!</a:t>
              </a:r>
              <a:endParaRPr lang="en-SG" sz="20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pic>
          <p:nvPicPr>
            <p:cNvPr id="44" name="Picture 43">
              <a:extLst>
                <a:ext uri="{FF2B5EF4-FFF2-40B4-BE49-F238E27FC236}">
                  <a16:creationId xmlns:a16="http://schemas.microsoft.com/office/drawing/2014/main" id="{220F36F0-702C-3610-F0D8-202BEC68E5D2}"/>
                </a:ext>
              </a:extLst>
            </p:cNvPr>
            <p:cNvPicPr>
              <a:picLocks noChangeAspect="1"/>
            </p:cNvPicPr>
            <p:nvPr/>
          </p:nvPicPr>
          <p:blipFill>
            <a:blip r:embed="rId7"/>
            <a:stretch>
              <a:fillRect/>
            </a:stretch>
          </p:blipFill>
          <p:spPr>
            <a:xfrm>
              <a:off x="613764" y="3743573"/>
              <a:ext cx="529535" cy="529535"/>
            </a:xfrm>
            <a:prstGeom prst="rect">
              <a:avLst/>
            </a:prstGeom>
            <a:ln>
              <a:noFill/>
            </a:ln>
          </p:spPr>
        </p:pic>
      </p:grpSp>
      <p:pic>
        <p:nvPicPr>
          <p:cNvPr id="48" name="Picture 47" descr="Icon&#10;&#10;Description automatically generated">
            <a:extLst>
              <a:ext uri="{FF2B5EF4-FFF2-40B4-BE49-F238E27FC236}">
                <a16:creationId xmlns:a16="http://schemas.microsoft.com/office/drawing/2014/main" id="{E6AAA751-36F5-0235-48D8-53172EE7BC85}"/>
              </a:ext>
            </a:extLst>
          </p:cNvPr>
          <p:cNvPicPr>
            <a:picLocks noChangeAspect="1"/>
          </p:cNvPicPr>
          <p:nvPr/>
        </p:nvPicPr>
        <p:blipFill>
          <a:blip r:embed="rId8"/>
          <a:stretch>
            <a:fillRect/>
          </a:stretch>
        </p:blipFill>
        <p:spPr>
          <a:xfrm>
            <a:off x="1624730" y="1466849"/>
            <a:ext cx="548700" cy="548700"/>
          </a:xfrm>
          <a:prstGeom prst="rect">
            <a:avLst/>
          </a:prstGeom>
        </p:spPr>
      </p:pic>
    </p:spTree>
    <p:custDataLst>
      <p:tags r:id="rId1"/>
    </p:custDataLst>
    <p:extLst>
      <p:ext uri="{BB962C8B-B14F-4D97-AF65-F5344CB8AC3E}">
        <p14:creationId xmlns:p14="http://schemas.microsoft.com/office/powerpoint/2010/main" val="180056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10" presetClass="entr" presetSubtype="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par>
                                <p:cTn id="29" presetID="10"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fade">
                                      <p:cBhvr>
                                        <p:cTn id="34" dur="500"/>
                                        <p:tgtEl>
                                          <p:spTgt spid="4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500"/>
                                        <p:tgtEl>
                                          <p:spTgt spid="3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32" grpId="0" animBg="1"/>
      <p:bldP spid="33" grpId="0" animBg="1"/>
      <p:bldP spid="35" grpId="0" animBg="1"/>
      <p:bldP spid="4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D10CB7F7-F6A2-EB6A-40EE-3191C962C4FD}"/>
              </a:ext>
            </a:extLst>
          </p:cNvPr>
          <p:cNvCxnSpPr>
            <a:cxnSpLocks/>
          </p:cNvCxnSpPr>
          <p:nvPr/>
        </p:nvCxnSpPr>
        <p:spPr>
          <a:xfrm>
            <a:off x="4149518" y="2614027"/>
            <a:ext cx="0" cy="3976335"/>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735A9FA0-15F5-2AAC-7726-3920FD0BFE06}"/>
              </a:ext>
            </a:extLst>
          </p:cNvPr>
          <p:cNvCxnSpPr>
            <a:cxnSpLocks/>
          </p:cNvCxnSpPr>
          <p:nvPr/>
        </p:nvCxnSpPr>
        <p:spPr>
          <a:xfrm>
            <a:off x="7491927" y="2614026"/>
            <a:ext cx="0" cy="3887126"/>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Cautious Rerouting</a:t>
            </a:r>
          </a:p>
        </p:txBody>
      </p:sp>
      <p:sp>
        <p:nvSpPr>
          <p:cNvPr id="3" name="Slide Number Placeholder 2">
            <a:extLst>
              <a:ext uri="{FF2B5EF4-FFF2-40B4-BE49-F238E27FC236}">
                <a16:creationId xmlns:a16="http://schemas.microsoft.com/office/drawing/2014/main" id="{96AFAC75-A7C8-389C-EF84-300A6656795F}"/>
              </a:ext>
            </a:extLst>
          </p:cNvPr>
          <p:cNvSpPr>
            <a:spLocks noGrp="1"/>
          </p:cNvSpPr>
          <p:nvPr>
            <p:ph type="sldNum" sz="quarter" idx="12"/>
          </p:nvPr>
        </p:nvSpPr>
        <p:spPr/>
        <p:txBody>
          <a:bodyPr/>
          <a:lstStyle/>
          <a:p>
            <a:fld id="{4385BF07-81BE-5E4C-907D-DCE44E4A1296}" type="slidenum">
              <a:rPr lang="en-US" smtClean="0"/>
              <a:t>53</a:t>
            </a:fld>
            <a:endParaRPr lang="en-US"/>
          </a:p>
        </p:txBody>
      </p:sp>
      <p:grpSp>
        <p:nvGrpSpPr>
          <p:cNvPr id="24" name="Group 23">
            <a:extLst>
              <a:ext uri="{FF2B5EF4-FFF2-40B4-BE49-F238E27FC236}">
                <a16:creationId xmlns:a16="http://schemas.microsoft.com/office/drawing/2014/main" id="{77811C31-F295-22E2-B641-6DFB39B766F7}"/>
              </a:ext>
            </a:extLst>
          </p:cNvPr>
          <p:cNvGrpSpPr/>
          <p:nvPr/>
        </p:nvGrpSpPr>
        <p:grpSpPr>
          <a:xfrm>
            <a:off x="1262719" y="2486807"/>
            <a:ext cx="2297424" cy="934750"/>
            <a:chOff x="1262719" y="2029616"/>
            <a:chExt cx="2297424" cy="934750"/>
          </a:xfrm>
        </p:grpSpPr>
        <p:pic>
          <p:nvPicPr>
            <p:cNvPr id="4" name="Picture 3">
              <a:extLst>
                <a:ext uri="{FF2B5EF4-FFF2-40B4-BE49-F238E27FC236}">
                  <a16:creationId xmlns:a16="http://schemas.microsoft.com/office/drawing/2014/main" id="{B27ACFD4-3D89-EE9A-F832-51C84481CA98}"/>
                </a:ext>
              </a:extLst>
            </p:cNvPr>
            <p:cNvPicPr>
              <a:picLocks noChangeAspect="1"/>
            </p:cNvPicPr>
            <p:nvPr/>
          </p:nvPicPr>
          <p:blipFill rotWithShape="1">
            <a:blip r:embed="rId4"/>
            <a:srcRect t="24126" b="31045"/>
            <a:stretch/>
          </p:blipFill>
          <p:spPr>
            <a:xfrm>
              <a:off x="1740539" y="2029616"/>
              <a:ext cx="1327506" cy="595113"/>
            </a:xfrm>
            <a:prstGeom prst="rect">
              <a:avLst/>
            </a:prstGeom>
          </p:spPr>
        </p:pic>
        <p:sp>
          <p:nvSpPr>
            <p:cNvPr id="10" name="TextBox 9">
              <a:extLst>
                <a:ext uri="{FF2B5EF4-FFF2-40B4-BE49-F238E27FC236}">
                  <a16:creationId xmlns:a16="http://schemas.microsoft.com/office/drawing/2014/main" id="{EEFE78C4-8F18-4D28-4BE9-9C96ACAAE7EE}"/>
                </a:ext>
              </a:extLst>
            </p:cNvPr>
            <p:cNvSpPr txBox="1"/>
            <p:nvPr/>
          </p:nvSpPr>
          <p:spPr>
            <a:xfrm>
              <a:off x="1262719" y="2564256"/>
              <a:ext cx="2297424"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SrcToR</a:t>
              </a:r>
            </a:p>
          </p:txBody>
        </p:sp>
      </p:grpSp>
      <p:grpSp>
        <p:nvGrpSpPr>
          <p:cNvPr id="23" name="Group 22">
            <a:extLst>
              <a:ext uri="{FF2B5EF4-FFF2-40B4-BE49-F238E27FC236}">
                <a16:creationId xmlns:a16="http://schemas.microsoft.com/office/drawing/2014/main" id="{44422798-62A0-562E-2C43-9EE28357A2A8}"/>
              </a:ext>
            </a:extLst>
          </p:cNvPr>
          <p:cNvGrpSpPr/>
          <p:nvPr/>
        </p:nvGrpSpPr>
        <p:grpSpPr>
          <a:xfrm>
            <a:off x="8722092" y="2486807"/>
            <a:ext cx="2308645" cy="934750"/>
            <a:chOff x="8722092" y="2029616"/>
            <a:chExt cx="2308645" cy="934750"/>
          </a:xfrm>
        </p:grpSpPr>
        <p:pic>
          <p:nvPicPr>
            <p:cNvPr id="9" name="Picture 8">
              <a:extLst>
                <a:ext uri="{FF2B5EF4-FFF2-40B4-BE49-F238E27FC236}">
                  <a16:creationId xmlns:a16="http://schemas.microsoft.com/office/drawing/2014/main" id="{98CB4A44-7A36-0FFE-50F6-1B82F863F839}"/>
                </a:ext>
              </a:extLst>
            </p:cNvPr>
            <p:cNvPicPr>
              <a:picLocks noChangeAspect="1"/>
            </p:cNvPicPr>
            <p:nvPr/>
          </p:nvPicPr>
          <p:blipFill rotWithShape="1">
            <a:blip r:embed="rId4"/>
            <a:srcRect t="24126" b="31045"/>
            <a:stretch/>
          </p:blipFill>
          <p:spPr>
            <a:xfrm>
              <a:off x="9072570" y="2029616"/>
              <a:ext cx="1327506" cy="595113"/>
            </a:xfrm>
            <a:prstGeom prst="rect">
              <a:avLst/>
            </a:prstGeom>
          </p:spPr>
        </p:pic>
        <p:sp>
          <p:nvSpPr>
            <p:cNvPr id="11" name="TextBox 10">
              <a:extLst>
                <a:ext uri="{FF2B5EF4-FFF2-40B4-BE49-F238E27FC236}">
                  <a16:creationId xmlns:a16="http://schemas.microsoft.com/office/drawing/2014/main" id="{D1686018-4AF7-767B-C275-5A33AB560A85}"/>
                </a:ext>
              </a:extLst>
            </p:cNvPr>
            <p:cNvSpPr txBox="1"/>
            <p:nvPr/>
          </p:nvSpPr>
          <p:spPr>
            <a:xfrm>
              <a:off x="8722092" y="2564256"/>
              <a:ext cx="2308645"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DstToR</a:t>
              </a:r>
            </a:p>
          </p:txBody>
        </p:sp>
      </p:grpSp>
      <p:sp>
        <p:nvSpPr>
          <p:cNvPr id="13" name="Can 12">
            <a:extLst>
              <a:ext uri="{FF2B5EF4-FFF2-40B4-BE49-F238E27FC236}">
                <a16:creationId xmlns:a16="http://schemas.microsoft.com/office/drawing/2014/main" id="{16B3FACE-EC0A-DAA4-27E1-B8BFB353736E}"/>
              </a:ext>
            </a:extLst>
          </p:cNvPr>
          <p:cNvSpPr/>
          <p:nvPr/>
        </p:nvSpPr>
        <p:spPr>
          <a:xfrm rot="5400000">
            <a:off x="5389386" y="2021030"/>
            <a:ext cx="912955" cy="3837120"/>
          </a:xfrm>
          <a:prstGeom prst="can">
            <a:avLst/>
          </a:prstGeom>
          <a:ln w="28575">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4" name="Can 13">
            <a:extLst>
              <a:ext uri="{FF2B5EF4-FFF2-40B4-BE49-F238E27FC236}">
                <a16:creationId xmlns:a16="http://schemas.microsoft.com/office/drawing/2014/main" id="{EF75B579-7897-C35B-2541-434BCBEDC2A4}"/>
              </a:ext>
            </a:extLst>
          </p:cNvPr>
          <p:cNvSpPr/>
          <p:nvPr/>
        </p:nvSpPr>
        <p:spPr>
          <a:xfrm rot="5400000">
            <a:off x="5389386" y="3472785"/>
            <a:ext cx="912955" cy="3837120"/>
          </a:xfrm>
          <a:prstGeom prst="can">
            <a:avLst/>
          </a:prstGeom>
          <a:ln w="2857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pic>
        <p:nvPicPr>
          <p:cNvPr id="27" name="Picture 12" descr="Download Sign Warning Exclamation Mark Royalty-Free Vector Graphic - Pixabay">
            <a:extLst>
              <a:ext uri="{FF2B5EF4-FFF2-40B4-BE49-F238E27FC236}">
                <a16:creationId xmlns:a16="http://schemas.microsoft.com/office/drawing/2014/main" id="{C8DB2D17-43FF-478F-CD97-80184C5F568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5111" y="3268999"/>
            <a:ext cx="447447" cy="40651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A495A0B8-CCA7-AA45-438A-721A7E63F892}"/>
              </a:ext>
            </a:extLst>
          </p:cNvPr>
          <p:cNvPicPr>
            <a:picLocks noChangeAspect="1"/>
          </p:cNvPicPr>
          <p:nvPr/>
        </p:nvPicPr>
        <p:blipFill>
          <a:blip r:embed="rId6"/>
          <a:stretch>
            <a:fillRect/>
          </a:stretch>
        </p:blipFill>
        <p:spPr>
          <a:xfrm>
            <a:off x="5607199" y="4730299"/>
            <a:ext cx="409136" cy="409136"/>
          </a:xfrm>
          <a:prstGeom prst="rect">
            <a:avLst/>
          </a:prstGeom>
        </p:spPr>
      </p:pic>
      <p:sp>
        <p:nvSpPr>
          <p:cNvPr id="29" name="Rectangle 28">
            <a:extLst>
              <a:ext uri="{FF2B5EF4-FFF2-40B4-BE49-F238E27FC236}">
                <a16:creationId xmlns:a16="http://schemas.microsoft.com/office/drawing/2014/main" id="{3B1BE7A9-AF29-4E8F-8418-1F1DB1E25635}"/>
              </a:ext>
            </a:extLst>
          </p:cNvPr>
          <p:cNvSpPr/>
          <p:nvPr/>
        </p:nvSpPr>
        <p:spPr>
          <a:xfrm>
            <a:off x="4572711" y="3813039"/>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0" name="Rectangle 29">
            <a:extLst>
              <a:ext uri="{FF2B5EF4-FFF2-40B4-BE49-F238E27FC236}">
                <a16:creationId xmlns:a16="http://schemas.microsoft.com/office/drawing/2014/main" id="{DE3B8C72-F351-E38A-C75C-4B6C39DA7348}"/>
              </a:ext>
            </a:extLst>
          </p:cNvPr>
          <p:cNvSpPr/>
          <p:nvPr/>
        </p:nvSpPr>
        <p:spPr>
          <a:xfrm>
            <a:off x="1092915" y="4488167"/>
            <a:ext cx="353319" cy="328866"/>
          </a:xfrm>
          <a:prstGeom prst="rect">
            <a:avLst/>
          </a:prstGeom>
          <a:solidFill>
            <a:schemeClr val="tx1">
              <a:lumMod val="50000"/>
              <a:lumOff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1" name="Rectangle 30">
            <a:extLst>
              <a:ext uri="{FF2B5EF4-FFF2-40B4-BE49-F238E27FC236}">
                <a16:creationId xmlns:a16="http://schemas.microsoft.com/office/drawing/2014/main" id="{65711390-0190-EE53-DC6D-975013012817}"/>
              </a:ext>
            </a:extLst>
          </p:cNvPr>
          <p:cNvSpPr/>
          <p:nvPr/>
        </p:nvSpPr>
        <p:spPr>
          <a:xfrm>
            <a:off x="2910487" y="4495817"/>
            <a:ext cx="353319" cy="328866"/>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B5FFF9"/>
                </a:solidFill>
                <a:latin typeface="Fira Sans" panose="020B0503050000020004" pitchFamily="34" charset="0"/>
              </a:rPr>
              <a:t>T</a:t>
            </a:r>
          </a:p>
        </p:txBody>
      </p:sp>
      <p:sp>
        <p:nvSpPr>
          <p:cNvPr id="33" name="Rectangle 32">
            <a:extLst>
              <a:ext uri="{FF2B5EF4-FFF2-40B4-BE49-F238E27FC236}">
                <a16:creationId xmlns:a16="http://schemas.microsoft.com/office/drawing/2014/main" id="{571CBB96-3016-F95C-A326-091B00F0B210}"/>
              </a:ext>
            </a:extLst>
          </p:cNvPr>
          <p:cNvSpPr/>
          <p:nvPr/>
        </p:nvSpPr>
        <p:spPr>
          <a:xfrm>
            <a:off x="5718096" y="3813039"/>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cxnSp>
        <p:nvCxnSpPr>
          <p:cNvPr id="35" name="Straight Arrow Connector 34">
            <a:extLst>
              <a:ext uri="{FF2B5EF4-FFF2-40B4-BE49-F238E27FC236}">
                <a16:creationId xmlns:a16="http://schemas.microsoft.com/office/drawing/2014/main" id="{0D74748F-323E-9B3B-93CD-1705709ED745}"/>
              </a:ext>
            </a:extLst>
          </p:cNvPr>
          <p:cNvCxnSpPr>
            <a:cxnSpLocks/>
          </p:cNvCxnSpPr>
          <p:nvPr/>
        </p:nvCxnSpPr>
        <p:spPr>
          <a:xfrm flipV="1">
            <a:off x="2673926" y="4952455"/>
            <a:ext cx="293440" cy="577145"/>
          </a:xfrm>
          <a:prstGeom prst="straightConnector1">
            <a:avLst/>
          </a:prstGeom>
          <a:ln w="19050">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0" name="Freeform 39">
            <a:extLst>
              <a:ext uri="{FF2B5EF4-FFF2-40B4-BE49-F238E27FC236}">
                <a16:creationId xmlns:a16="http://schemas.microsoft.com/office/drawing/2014/main" id="{3173AACD-7403-263E-1621-C9922609A4C4}"/>
              </a:ext>
            </a:extLst>
          </p:cNvPr>
          <p:cNvSpPr/>
          <p:nvPr/>
        </p:nvSpPr>
        <p:spPr>
          <a:xfrm>
            <a:off x="3336053" y="4205226"/>
            <a:ext cx="5305529" cy="361741"/>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76200">
            <a:solidFill>
              <a:srgbClr val="FF0000">
                <a:alpha val="83000"/>
              </a:srgb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pic>
        <p:nvPicPr>
          <p:cNvPr id="55" name="Picture 54" descr="Icon&#10;&#10;Description automatically generated">
            <a:extLst>
              <a:ext uri="{FF2B5EF4-FFF2-40B4-BE49-F238E27FC236}">
                <a16:creationId xmlns:a16="http://schemas.microsoft.com/office/drawing/2014/main" id="{787161AF-7276-9A4B-CF40-151C6FAFBCEC}"/>
              </a:ext>
            </a:extLst>
          </p:cNvPr>
          <p:cNvPicPr>
            <a:picLocks noChangeAspect="1"/>
          </p:cNvPicPr>
          <p:nvPr/>
        </p:nvPicPr>
        <p:blipFill>
          <a:blip r:embed="rId7"/>
          <a:stretch>
            <a:fillRect/>
          </a:stretch>
        </p:blipFill>
        <p:spPr>
          <a:xfrm>
            <a:off x="1624730" y="1466849"/>
            <a:ext cx="548700" cy="548700"/>
          </a:xfrm>
          <a:prstGeom prst="rect">
            <a:avLst/>
          </a:prstGeom>
        </p:spPr>
      </p:pic>
      <p:sp>
        <p:nvSpPr>
          <p:cNvPr id="5" name="Rectangle: Rounded Corners 18">
            <a:extLst>
              <a:ext uri="{FF2B5EF4-FFF2-40B4-BE49-F238E27FC236}">
                <a16:creationId xmlns:a16="http://schemas.microsoft.com/office/drawing/2014/main" id="{0FC243E5-27EC-FC85-B1F4-A46B3CC9C744}"/>
              </a:ext>
            </a:extLst>
          </p:cNvPr>
          <p:cNvSpPr/>
          <p:nvPr/>
        </p:nvSpPr>
        <p:spPr>
          <a:xfrm>
            <a:off x="1125332" y="5475159"/>
            <a:ext cx="5247923" cy="626333"/>
          </a:xfrm>
          <a:prstGeom prst="roundRect">
            <a:avLst>
              <a:gd name="adj" fmla="val 30223"/>
            </a:avLst>
          </a:prstGeom>
          <a:solidFill>
            <a:schemeClr val="bg1"/>
          </a:solidFill>
          <a:ln w="38100">
            <a:solidFill>
              <a:schemeClr val="accent1"/>
            </a:solidFill>
          </a:ln>
        </p:spPr>
        <p:style>
          <a:lnRef idx="2">
            <a:schemeClr val="accent5"/>
          </a:lnRef>
          <a:fillRef idx="1">
            <a:schemeClr val="lt1"/>
          </a:fillRef>
          <a:effectRef idx="0">
            <a:schemeClr val="accent5"/>
          </a:effectRef>
          <a:fontRef idx="minor">
            <a:schemeClr val="dk1"/>
          </a:fontRef>
        </p:style>
        <p:txBody>
          <a:bodyPr lIns="0" tIns="0" rIns="0" bIns="0" rtlCol="0" anchor="ctr"/>
          <a:lstStyle/>
          <a:p>
            <a:pPr algn="ctr"/>
            <a:r>
              <a:rPr lang="en-KR" sz="2000" dirty="0">
                <a:latin typeface="Fira Sans" panose="020B0503050000020004" pitchFamily="34" charset="0"/>
              </a:rPr>
              <a:t>Tag </a:t>
            </a:r>
            <a:r>
              <a:rPr lang="en-KR" sz="2000" dirty="0">
                <a:solidFill>
                  <a:srgbClr val="C00000"/>
                </a:solidFill>
                <a:latin typeface="Fira Sans" panose="020B0503050000020004" pitchFamily="34" charset="0"/>
              </a:rPr>
              <a:t>“</a:t>
            </a:r>
            <a:r>
              <a:rPr lang="en-KR" sz="2000" b="1" dirty="0">
                <a:solidFill>
                  <a:srgbClr val="C00000"/>
                </a:solidFill>
                <a:latin typeface="Fira Sans" panose="020B0503050000020004" pitchFamily="34" charset="0"/>
              </a:rPr>
              <a:t>TAIL</a:t>
            </a:r>
            <a:r>
              <a:rPr lang="en-KR" sz="2000" dirty="0">
                <a:solidFill>
                  <a:srgbClr val="C00000"/>
                </a:solidFill>
                <a:latin typeface="Fira Sans" panose="020B0503050000020004" pitchFamily="34" charset="0"/>
              </a:rPr>
              <a:t>” </a:t>
            </a:r>
            <a:r>
              <a:rPr lang="en-KR" sz="2000" dirty="0">
                <a:latin typeface="Fira Sans" panose="020B0503050000020004" pitchFamily="34" charset="0"/>
              </a:rPr>
              <a:t>– last pkt before rerouting</a:t>
            </a:r>
            <a:endParaRPr lang="en-KR" sz="2000" b="1" dirty="0">
              <a:latin typeface="Fira Sans" panose="020B0503050000020004" pitchFamily="34" charset="0"/>
            </a:endParaRPr>
          </a:p>
        </p:txBody>
      </p:sp>
      <p:grpSp>
        <p:nvGrpSpPr>
          <p:cNvPr id="6" name="Group 5">
            <a:extLst>
              <a:ext uri="{FF2B5EF4-FFF2-40B4-BE49-F238E27FC236}">
                <a16:creationId xmlns:a16="http://schemas.microsoft.com/office/drawing/2014/main" id="{023891DE-0DA3-C5D5-ADF5-CC6CCE96FF8C}"/>
              </a:ext>
            </a:extLst>
          </p:cNvPr>
          <p:cNvGrpSpPr/>
          <p:nvPr/>
        </p:nvGrpSpPr>
        <p:grpSpPr>
          <a:xfrm>
            <a:off x="8663351" y="3957387"/>
            <a:ext cx="2170985" cy="524390"/>
            <a:chOff x="9152238" y="2883243"/>
            <a:chExt cx="986012" cy="238166"/>
          </a:xfrm>
        </p:grpSpPr>
        <p:cxnSp>
          <p:nvCxnSpPr>
            <p:cNvPr id="7" name="Straight Connector 6">
              <a:extLst>
                <a:ext uri="{FF2B5EF4-FFF2-40B4-BE49-F238E27FC236}">
                  <a16:creationId xmlns:a16="http://schemas.microsoft.com/office/drawing/2014/main" id="{242AB55B-4D38-37E4-694A-E69255B95272}"/>
                </a:ext>
              </a:extLst>
            </p:cNvPr>
            <p:cNvCxnSpPr/>
            <p:nvPr/>
          </p:nvCxnSpPr>
          <p:spPr>
            <a:xfrm>
              <a:off x="9152238" y="2883243"/>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1116913-A796-6409-6C96-E355D7634E1E}"/>
                </a:ext>
              </a:extLst>
            </p:cNvPr>
            <p:cNvCxnSpPr/>
            <p:nvPr/>
          </p:nvCxnSpPr>
          <p:spPr>
            <a:xfrm>
              <a:off x="9152238" y="3103967"/>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B891554-3587-B553-00EB-9129B8D9EE04}"/>
                </a:ext>
              </a:extLst>
            </p:cNvPr>
            <p:cNvCxnSpPr>
              <a:cxnSpLocks/>
            </p:cNvCxnSpPr>
            <p:nvPr/>
          </p:nvCxnSpPr>
          <p:spPr>
            <a:xfrm>
              <a:off x="10138250" y="2883243"/>
              <a:ext cx="0" cy="2381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35AC61E6-45DB-AEC9-4B56-528F48576FC4}"/>
              </a:ext>
            </a:extLst>
          </p:cNvPr>
          <p:cNvSpPr txBox="1"/>
          <p:nvPr/>
        </p:nvSpPr>
        <p:spPr>
          <a:xfrm>
            <a:off x="9227133" y="3588055"/>
            <a:ext cx="2746265" cy="369332"/>
          </a:xfrm>
          <a:prstGeom prst="rect">
            <a:avLst/>
          </a:prstGeom>
          <a:noFill/>
        </p:spPr>
        <p:txBody>
          <a:bodyPr wrap="none" rtlCol="0">
            <a:spAutoFit/>
          </a:bodyPr>
          <a:lstStyle/>
          <a:p>
            <a:r>
              <a:rPr lang="en-US" dirty="0">
                <a:latin typeface="Roboto" panose="02000000000000000000" pitchFamily="2" charset="0"/>
                <a:ea typeface="Roboto" panose="02000000000000000000" pitchFamily="2" charset="0"/>
                <a:cs typeface="Roboto" panose="02000000000000000000" pitchFamily="2" charset="0"/>
              </a:rPr>
              <a:t>N</a:t>
            </a:r>
            <a:r>
              <a:rPr lang="en-KR" dirty="0">
                <a:latin typeface="Roboto" panose="02000000000000000000" pitchFamily="2" charset="0"/>
                <a:ea typeface="Roboto" panose="02000000000000000000" pitchFamily="2" charset="0"/>
                <a:cs typeface="Roboto" panose="02000000000000000000" pitchFamily="2" charset="0"/>
              </a:rPr>
              <a:t>ormal queue </a:t>
            </a:r>
            <a:r>
              <a:rPr lang="en-KR" sz="1400" dirty="0">
                <a:latin typeface="Roboto" panose="02000000000000000000" pitchFamily="2" charset="0"/>
                <a:ea typeface="Roboto" panose="02000000000000000000" pitchFamily="2" charset="0"/>
                <a:cs typeface="Roboto" panose="02000000000000000000" pitchFamily="2" charset="0"/>
              </a:rPr>
              <a:t>(for all flows)</a:t>
            </a:r>
          </a:p>
        </p:txBody>
      </p:sp>
      <p:sp>
        <p:nvSpPr>
          <p:cNvPr id="16" name="Rounded Rectangle 15">
            <a:extLst>
              <a:ext uri="{FF2B5EF4-FFF2-40B4-BE49-F238E27FC236}">
                <a16:creationId xmlns:a16="http://schemas.microsoft.com/office/drawing/2014/main" id="{06C36DEB-B568-0CF5-94D4-D4E3956CB615}"/>
              </a:ext>
            </a:extLst>
          </p:cNvPr>
          <p:cNvSpPr/>
          <p:nvPr/>
        </p:nvSpPr>
        <p:spPr>
          <a:xfrm>
            <a:off x="1026615" y="1227523"/>
            <a:ext cx="9688788" cy="1082947"/>
          </a:xfrm>
          <a:prstGeom prst="roundRect">
            <a:avLst/>
          </a:prstGeom>
          <a:noFill/>
          <a:ln w="28575">
            <a:solidFill>
              <a:schemeClr val="accent4"/>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        Reroute “only if” there is no inflight out-of-order packets</a:t>
            </a:r>
          </a:p>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 Enable switch to reorder a flow using a single reorder queue</a:t>
            </a:r>
            <a:endParaRPr lang="en-KR" sz="2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7" name="Rounded Rectangle 16">
            <a:extLst>
              <a:ext uri="{FF2B5EF4-FFF2-40B4-BE49-F238E27FC236}">
                <a16:creationId xmlns:a16="http://schemas.microsoft.com/office/drawing/2014/main" id="{6C1F3F0F-EE6A-6053-C854-5667F9819325}"/>
              </a:ext>
            </a:extLst>
          </p:cNvPr>
          <p:cNvSpPr/>
          <p:nvPr/>
        </p:nvSpPr>
        <p:spPr>
          <a:xfrm>
            <a:off x="5078061" y="984907"/>
            <a:ext cx="1585897" cy="400110"/>
          </a:xfrm>
          <a:prstGeom prst="roundRect">
            <a:avLst>
              <a:gd name="adj" fmla="val 39948"/>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dirty="0">
                <a:solidFill>
                  <a:schemeClr val="bg1"/>
                </a:solidFill>
                <a:latin typeface="Fira Sans" panose="020B0503050000020004" pitchFamily="34" charset="0"/>
              </a:rPr>
              <a:t>Key Idea</a:t>
            </a:r>
          </a:p>
        </p:txBody>
      </p:sp>
    </p:spTree>
    <p:custDataLst>
      <p:tags r:id="rId1"/>
    </p:custDataLst>
    <p:extLst>
      <p:ext uri="{BB962C8B-B14F-4D97-AF65-F5344CB8AC3E}">
        <p14:creationId xmlns:p14="http://schemas.microsoft.com/office/powerpoint/2010/main" val="122917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with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0" presetClass="path" presetSubtype="0" fill="hold" grpId="0" nodeType="withEffect">
                                  <p:stCondLst>
                                    <p:cond delay="0"/>
                                  </p:stCondLst>
                                  <p:childTnLst>
                                    <p:animMotion origin="layout" path="M 3.54167E-6 -7.40741E-7 L 0.14948 0.00116 " pathEditMode="relative" rAng="0" ptsTypes="AA">
                                      <p:cBhvr>
                                        <p:cTn id="8" dur="800" fill="hold"/>
                                        <p:tgtEl>
                                          <p:spTgt spid="30"/>
                                        </p:tgtEl>
                                        <p:attrNameLst>
                                          <p:attrName>ppt_x</p:attrName>
                                          <p:attrName>ppt_y</p:attrName>
                                        </p:attrNameLst>
                                      </p:cBhvr>
                                      <p:rCtr x="7474" y="46"/>
                                    </p:animMotion>
                                  </p:childTnLst>
                                </p:cTn>
                              </p:par>
                            </p:childTnLst>
                          </p:cTn>
                        </p:par>
                        <p:par>
                          <p:cTn id="9" fill="hold">
                            <p:stCondLst>
                              <p:cond delay="800"/>
                            </p:stCondLst>
                            <p:childTnLst>
                              <p:par>
                                <p:cTn id="10" presetID="5" presetClass="exit" presetSubtype="10" fill="hold" grpId="2" nodeType="afterEffect">
                                  <p:stCondLst>
                                    <p:cond delay="0"/>
                                  </p:stCondLst>
                                  <p:childTnLst>
                                    <p:animEffect transition="out" filter="checkerboard(across)">
                                      <p:cBhvr>
                                        <p:cTn id="11" dur="200"/>
                                        <p:tgtEl>
                                          <p:spTgt spid="30"/>
                                        </p:tgtEl>
                                      </p:cBhvr>
                                    </p:animEffect>
                                    <p:set>
                                      <p:cBhvr>
                                        <p:cTn id="12" dur="1" fill="hold">
                                          <p:stCondLst>
                                            <p:cond delay="199"/>
                                          </p:stCondLst>
                                        </p:cTn>
                                        <p:tgtEl>
                                          <p:spTgt spid="30"/>
                                        </p:tgtEl>
                                        <p:attrNameLst>
                                          <p:attrName>style.visibility</p:attrName>
                                        </p:attrNameLst>
                                      </p:cBhvr>
                                      <p:to>
                                        <p:strVal val="hidden"/>
                                      </p:to>
                                    </p:set>
                                  </p:childTnLst>
                                </p:cTn>
                              </p:par>
                              <p:par>
                                <p:cTn id="13" presetID="5" presetClass="entr" presetSubtype="1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checkerboard(across)">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0" grpId="1" animBg="1"/>
      <p:bldP spid="30" grpId="2" animBg="1"/>
      <p:bldP spid="31" grpId="0" animBg="1"/>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a:extLst>
              <a:ext uri="{FF2B5EF4-FFF2-40B4-BE49-F238E27FC236}">
                <a16:creationId xmlns:a16="http://schemas.microsoft.com/office/drawing/2014/main" id="{A1C38CB1-A979-DD97-2E43-DBF6E998A53B}"/>
              </a:ext>
            </a:extLst>
          </p:cNvPr>
          <p:cNvCxnSpPr>
            <a:cxnSpLocks/>
          </p:cNvCxnSpPr>
          <p:nvPr/>
        </p:nvCxnSpPr>
        <p:spPr>
          <a:xfrm>
            <a:off x="4149518" y="2614027"/>
            <a:ext cx="0" cy="3976335"/>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614C2A97-E414-A8E5-30A9-64BA8672D7EC}"/>
              </a:ext>
            </a:extLst>
          </p:cNvPr>
          <p:cNvCxnSpPr>
            <a:cxnSpLocks/>
          </p:cNvCxnSpPr>
          <p:nvPr/>
        </p:nvCxnSpPr>
        <p:spPr>
          <a:xfrm>
            <a:off x="7491927" y="2614026"/>
            <a:ext cx="0" cy="3887126"/>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Cautious Rerouting</a:t>
            </a:r>
          </a:p>
        </p:txBody>
      </p:sp>
      <p:sp>
        <p:nvSpPr>
          <p:cNvPr id="3" name="Slide Number Placeholder 2">
            <a:extLst>
              <a:ext uri="{FF2B5EF4-FFF2-40B4-BE49-F238E27FC236}">
                <a16:creationId xmlns:a16="http://schemas.microsoft.com/office/drawing/2014/main" id="{96AFAC75-A7C8-389C-EF84-300A6656795F}"/>
              </a:ext>
            </a:extLst>
          </p:cNvPr>
          <p:cNvSpPr>
            <a:spLocks noGrp="1"/>
          </p:cNvSpPr>
          <p:nvPr>
            <p:ph type="sldNum" sz="quarter" idx="12"/>
          </p:nvPr>
        </p:nvSpPr>
        <p:spPr/>
        <p:txBody>
          <a:bodyPr/>
          <a:lstStyle/>
          <a:p>
            <a:fld id="{4385BF07-81BE-5E4C-907D-DCE44E4A1296}" type="slidenum">
              <a:rPr lang="en-US" smtClean="0"/>
              <a:t>54</a:t>
            </a:fld>
            <a:endParaRPr lang="en-US"/>
          </a:p>
        </p:txBody>
      </p:sp>
      <p:grpSp>
        <p:nvGrpSpPr>
          <p:cNvPr id="24" name="Group 23">
            <a:extLst>
              <a:ext uri="{FF2B5EF4-FFF2-40B4-BE49-F238E27FC236}">
                <a16:creationId xmlns:a16="http://schemas.microsoft.com/office/drawing/2014/main" id="{77811C31-F295-22E2-B641-6DFB39B766F7}"/>
              </a:ext>
            </a:extLst>
          </p:cNvPr>
          <p:cNvGrpSpPr/>
          <p:nvPr/>
        </p:nvGrpSpPr>
        <p:grpSpPr>
          <a:xfrm>
            <a:off x="1262719" y="2486807"/>
            <a:ext cx="2297424" cy="934750"/>
            <a:chOff x="1262719" y="2029616"/>
            <a:chExt cx="2297424" cy="934750"/>
          </a:xfrm>
        </p:grpSpPr>
        <p:pic>
          <p:nvPicPr>
            <p:cNvPr id="4" name="Picture 3">
              <a:extLst>
                <a:ext uri="{FF2B5EF4-FFF2-40B4-BE49-F238E27FC236}">
                  <a16:creationId xmlns:a16="http://schemas.microsoft.com/office/drawing/2014/main" id="{B27ACFD4-3D89-EE9A-F832-51C84481CA98}"/>
                </a:ext>
              </a:extLst>
            </p:cNvPr>
            <p:cNvPicPr>
              <a:picLocks noChangeAspect="1"/>
            </p:cNvPicPr>
            <p:nvPr/>
          </p:nvPicPr>
          <p:blipFill rotWithShape="1">
            <a:blip r:embed="rId4"/>
            <a:srcRect t="24126" b="31045"/>
            <a:stretch/>
          </p:blipFill>
          <p:spPr>
            <a:xfrm>
              <a:off x="1740539" y="2029616"/>
              <a:ext cx="1327506" cy="595113"/>
            </a:xfrm>
            <a:prstGeom prst="rect">
              <a:avLst/>
            </a:prstGeom>
          </p:spPr>
        </p:pic>
        <p:sp>
          <p:nvSpPr>
            <p:cNvPr id="10" name="TextBox 9">
              <a:extLst>
                <a:ext uri="{FF2B5EF4-FFF2-40B4-BE49-F238E27FC236}">
                  <a16:creationId xmlns:a16="http://schemas.microsoft.com/office/drawing/2014/main" id="{EEFE78C4-8F18-4D28-4BE9-9C96ACAAE7EE}"/>
                </a:ext>
              </a:extLst>
            </p:cNvPr>
            <p:cNvSpPr txBox="1"/>
            <p:nvPr/>
          </p:nvSpPr>
          <p:spPr>
            <a:xfrm>
              <a:off x="1262719" y="2564256"/>
              <a:ext cx="2297424"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SrcToR</a:t>
              </a:r>
            </a:p>
          </p:txBody>
        </p:sp>
      </p:grpSp>
      <p:grpSp>
        <p:nvGrpSpPr>
          <p:cNvPr id="23" name="Group 22">
            <a:extLst>
              <a:ext uri="{FF2B5EF4-FFF2-40B4-BE49-F238E27FC236}">
                <a16:creationId xmlns:a16="http://schemas.microsoft.com/office/drawing/2014/main" id="{44422798-62A0-562E-2C43-9EE28357A2A8}"/>
              </a:ext>
            </a:extLst>
          </p:cNvPr>
          <p:cNvGrpSpPr/>
          <p:nvPr/>
        </p:nvGrpSpPr>
        <p:grpSpPr>
          <a:xfrm>
            <a:off x="8722092" y="2486807"/>
            <a:ext cx="2308645" cy="934750"/>
            <a:chOff x="8722092" y="2029616"/>
            <a:chExt cx="2308645" cy="934750"/>
          </a:xfrm>
        </p:grpSpPr>
        <p:pic>
          <p:nvPicPr>
            <p:cNvPr id="9" name="Picture 8">
              <a:extLst>
                <a:ext uri="{FF2B5EF4-FFF2-40B4-BE49-F238E27FC236}">
                  <a16:creationId xmlns:a16="http://schemas.microsoft.com/office/drawing/2014/main" id="{98CB4A44-7A36-0FFE-50F6-1B82F863F839}"/>
                </a:ext>
              </a:extLst>
            </p:cNvPr>
            <p:cNvPicPr>
              <a:picLocks noChangeAspect="1"/>
            </p:cNvPicPr>
            <p:nvPr/>
          </p:nvPicPr>
          <p:blipFill rotWithShape="1">
            <a:blip r:embed="rId4"/>
            <a:srcRect t="24126" b="31045"/>
            <a:stretch/>
          </p:blipFill>
          <p:spPr>
            <a:xfrm>
              <a:off x="9072570" y="2029616"/>
              <a:ext cx="1327506" cy="595113"/>
            </a:xfrm>
            <a:prstGeom prst="rect">
              <a:avLst/>
            </a:prstGeom>
          </p:spPr>
        </p:pic>
        <p:sp>
          <p:nvSpPr>
            <p:cNvPr id="11" name="TextBox 10">
              <a:extLst>
                <a:ext uri="{FF2B5EF4-FFF2-40B4-BE49-F238E27FC236}">
                  <a16:creationId xmlns:a16="http://schemas.microsoft.com/office/drawing/2014/main" id="{D1686018-4AF7-767B-C275-5A33AB560A85}"/>
                </a:ext>
              </a:extLst>
            </p:cNvPr>
            <p:cNvSpPr txBox="1"/>
            <p:nvPr/>
          </p:nvSpPr>
          <p:spPr>
            <a:xfrm>
              <a:off x="8722092" y="2564256"/>
              <a:ext cx="2308645"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DstToR</a:t>
              </a:r>
            </a:p>
          </p:txBody>
        </p:sp>
      </p:grpSp>
      <p:sp>
        <p:nvSpPr>
          <p:cNvPr id="13" name="Can 12">
            <a:extLst>
              <a:ext uri="{FF2B5EF4-FFF2-40B4-BE49-F238E27FC236}">
                <a16:creationId xmlns:a16="http://schemas.microsoft.com/office/drawing/2014/main" id="{16B3FACE-EC0A-DAA4-27E1-B8BFB353736E}"/>
              </a:ext>
            </a:extLst>
          </p:cNvPr>
          <p:cNvSpPr/>
          <p:nvPr/>
        </p:nvSpPr>
        <p:spPr>
          <a:xfrm rot="5400000">
            <a:off x="5389386" y="2021030"/>
            <a:ext cx="912955" cy="3837120"/>
          </a:xfrm>
          <a:prstGeom prst="can">
            <a:avLst/>
          </a:prstGeom>
          <a:ln w="28575">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4" name="Can 13">
            <a:extLst>
              <a:ext uri="{FF2B5EF4-FFF2-40B4-BE49-F238E27FC236}">
                <a16:creationId xmlns:a16="http://schemas.microsoft.com/office/drawing/2014/main" id="{EF75B579-7897-C35B-2541-434BCBEDC2A4}"/>
              </a:ext>
            </a:extLst>
          </p:cNvPr>
          <p:cNvSpPr/>
          <p:nvPr/>
        </p:nvSpPr>
        <p:spPr>
          <a:xfrm rot="5400000">
            <a:off x="5389386" y="3472785"/>
            <a:ext cx="912955" cy="3837120"/>
          </a:xfrm>
          <a:prstGeom prst="can">
            <a:avLst/>
          </a:prstGeom>
          <a:ln w="2857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pic>
        <p:nvPicPr>
          <p:cNvPr id="27" name="Picture 12" descr="Download Sign Warning Exclamation Mark Royalty-Free Vector Graphic - Pixabay">
            <a:extLst>
              <a:ext uri="{FF2B5EF4-FFF2-40B4-BE49-F238E27FC236}">
                <a16:creationId xmlns:a16="http://schemas.microsoft.com/office/drawing/2014/main" id="{C8DB2D17-43FF-478F-CD97-80184C5F568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5111" y="3268999"/>
            <a:ext cx="447447" cy="40651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A495A0B8-CCA7-AA45-438A-721A7E63F892}"/>
              </a:ext>
            </a:extLst>
          </p:cNvPr>
          <p:cNvPicPr>
            <a:picLocks noChangeAspect="1"/>
          </p:cNvPicPr>
          <p:nvPr/>
        </p:nvPicPr>
        <p:blipFill>
          <a:blip r:embed="rId6"/>
          <a:stretch>
            <a:fillRect/>
          </a:stretch>
        </p:blipFill>
        <p:spPr>
          <a:xfrm>
            <a:off x="5607199" y="4730299"/>
            <a:ext cx="409136" cy="409136"/>
          </a:xfrm>
          <a:prstGeom prst="rect">
            <a:avLst/>
          </a:prstGeom>
        </p:spPr>
      </p:pic>
      <p:sp>
        <p:nvSpPr>
          <p:cNvPr id="29" name="Rectangle 28">
            <a:extLst>
              <a:ext uri="{FF2B5EF4-FFF2-40B4-BE49-F238E27FC236}">
                <a16:creationId xmlns:a16="http://schemas.microsoft.com/office/drawing/2014/main" id="{3B1BE7A9-AF29-4E8F-8418-1F1DB1E25635}"/>
              </a:ext>
            </a:extLst>
          </p:cNvPr>
          <p:cNvSpPr/>
          <p:nvPr/>
        </p:nvSpPr>
        <p:spPr>
          <a:xfrm>
            <a:off x="4572711" y="3813039"/>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1" name="Rectangle 30">
            <a:extLst>
              <a:ext uri="{FF2B5EF4-FFF2-40B4-BE49-F238E27FC236}">
                <a16:creationId xmlns:a16="http://schemas.microsoft.com/office/drawing/2014/main" id="{65711390-0190-EE53-DC6D-975013012817}"/>
              </a:ext>
            </a:extLst>
          </p:cNvPr>
          <p:cNvSpPr/>
          <p:nvPr/>
        </p:nvSpPr>
        <p:spPr>
          <a:xfrm>
            <a:off x="2910487" y="4495817"/>
            <a:ext cx="353319" cy="328866"/>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B5FFF9"/>
                </a:solidFill>
                <a:latin typeface="Fira Sans" panose="020B0503050000020004" pitchFamily="34" charset="0"/>
              </a:rPr>
              <a:t>T</a:t>
            </a:r>
          </a:p>
        </p:txBody>
      </p:sp>
      <p:sp>
        <p:nvSpPr>
          <p:cNvPr id="33" name="Rectangle 32">
            <a:extLst>
              <a:ext uri="{FF2B5EF4-FFF2-40B4-BE49-F238E27FC236}">
                <a16:creationId xmlns:a16="http://schemas.microsoft.com/office/drawing/2014/main" id="{571CBB96-3016-F95C-A326-091B00F0B210}"/>
              </a:ext>
            </a:extLst>
          </p:cNvPr>
          <p:cNvSpPr/>
          <p:nvPr/>
        </p:nvSpPr>
        <p:spPr>
          <a:xfrm>
            <a:off x="5718096" y="3813039"/>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21" name="Freeform 20">
            <a:extLst>
              <a:ext uri="{FF2B5EF4-FFF2-40B4-BE49-F238E27FC236}">
                <a16:creationId xmlns:a16="http://schemas.microsoft.com/office/drawing/2014/main" id="{E618FE2C-40FF-9E4A-853D-4F810B389923}"/>
              </a:ext>
            </a:extLst>
          </p:cNvPr>
          <p:cNvSpPr/>
          <p:nvPr/>
        </p:nvSpPr>
        <p:spPr>
          <a:xfrm>
            <a:off x="3338097" y="4203270"/>
            <a:ext cx="5305529" cy="361741"/>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76200">
            <a:solidFill>
              <a:srgbClr val="FF0000">
                <a:alpha val="83000"/>
              </a:srgb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32" name="Freeform 31">
            <a:extLst>
              <a:ext uri="{FF2B5EF4-FFF2-40B4-BE49-F238E27FC236}">
                <a16:creationId xmlns:a16="http://schemas.microsoft.com/office/drawing/2014/main" id="{AA683A96-D4BC-897F-68B9-BFD7AD85D890}"/>
              </a:ext>
            </a:extLst>
          </p:cNvPr>
          <p:cNvSpPr/>
          <p:nvPr/>
        </p:nvSpPr>
        <p:spPr>
          <a:xfrm flipV="1">
            <a:off x="3336052" y="4800695"/>
            <a:ext cx="5305529" cy="358836"/>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76200">
            <a:solidFill>
              <a:schemeClr val="accent6">
                <a:alpha val="83000"/>
              </a:scheme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34" name="TextBox 33">
            <a:extLst>
              <a:ext uri="{FF2B5EF4-FFF2-40B4-BE49-F238E27FC236}">
                <a16:creationId xmlns:a16="http://schemas.microsoft.com/office/drawing/2014/main" id="{0B2FFC05-E509-6BEC-0901-2539C6B38D86}"/>
              </a:ext>
            </a:extLst>
          </p:cNvPr>
          <p:cNvSpPr txBox="1"/>
          <p:nvPr/>
        </p:nvSpPr>
        <p:spPr>
          <a:xfrm>
            <a:off x="3450120" y="4459388"/>
            <a:ext cx="1304331" cy="461665"/>
          </a:xfrm>
          <a:prstGeom prst="rect">
            <a:avLst/>
          </a:prstGeom>
          <a:noFill/>
        </p:spPr>
        <p:txBody>
          <a:bodyPr wrap="none" rtlCol="0">
            <a:spAutoFit/>
          </a:bodyPr>
          <a:lstStyle/>
          <a:p>
            <a:r>
              <a:rPr lang="en-KR" sz="2400" b="1" i="1" dirty="0">
                <a:solidFill>
                  <a:schemeClr val="accent6"/>
                </a:solidFill>
              </a:rPr>
              <a:t>Reroute!</a:t>
            </a:r>
          </a:p>
        </p:txBody>
      </p:sp>
      <p:pic>
        <p:nvPicPr>
          <p:cNvPr id="46" name="Picture 45" descr="Icon&#10;&#10;Description automatically generated">
            <a:extLst>
              <a:ext uri="{FF2B5EF4-FFF2-40B4-BE49-F238E27FC236}">
                <a16:creationId xmlns:a16="http://schemas.microsoft.com/office/drawing/2014/main" id="{1559B4B9-EB8F-1E21-D79E-7B4EDA750613}"/>
              </a:ext>
            </a:extLst>
          </p:cNvPr>
          <p:cNvPicPr>
            <a:picLocks noChangeAspect="1"/>
          </p:cNvPicPr>
          <p:nvPr/>
        </p:nvPicPr>
        <p:blipFill>
          <a:blip r:embed="rId7"/>
          <a:stretch>
            <a:fillRect/>
          </a:stretch>
        </p:blipFill>
        <p:spPr>
          <a:xfrm>
            <a:off x="1624730" y="1466849"/>
            <a:ext cx="548700" cy="548700"/>
          </a:xfrm>
          <a:prstGeom prst="rect">
            <a:avLst/>
          </a:prstGeom>
        </p:spPr>
      </p:pic>
      <p:sp>
        <p:nvSpPr>
          <p:cNvPr id="12" name="Rectangle 11">
            <a:extLst>
              <a:ext uri="{FF2B5EF4-FFF2-40B4-BE49-F238E27FC236}">
                <a16:creationId xmlns:a16="http://schemas.microsoft.com/office/drawing/2014/main" id="{BBC53CD6-6E0E-73AA-511E-2C51E6BDFE9E}"/>
              </a:ext>
            </a:extLst>
          </p:cNvPr>
          <p:cNvSpPr/>
          <p:nvPr/>
        </p:nvSpPr>
        <p:spPr>
          <a:xfrm>
            <a:off x="1092915" y="4488167"/>
            <a:ext cx="353319" cy="328866"/>
          </a:xfrm>
          <a:prstGeom prst="rect">
            <a:avLst/>
          </a:prstGeom>
          <a:solidFill>
            <a:schemeClr val="tx1">
              <a:lumMod val="50000"/>
              <a:lumOff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15" name="Rectangle 14">
            <a:extLst>
              <a:ext uri="{FF2B5EF4-FFF2-40B4-BE49-F238E27FC236}">
                <a16:creationId xmlns:a16="http://schemas.microsoft.com/office/drawing/2014/main" id="{7CA90DAC-AE4B-37C0-6C33-A977CA67DFDD}"/>
              </a:ext>
            </a:extLst>
          </p:cNvPr>
          <p:cNvSpPr/>
          <p:nvPr/>
        </p:nvSpPr>
        <p:spPr>
          <a:xfrm>
            <a:off x="2909284" y="4495817"/>
            <a:ext cx="353319" cy="328866"/>
          </a:xfrm>
          <a:prstGeom prst="rect">
            <a:avLst/>
          </a:prstGeom>
          <a:solidFill>
            <a:schemeClr val="accent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grpSp>
        <p:nvGrpSpPr>
          <p:cNvPr id="5" name="Group 4">
            <a:extLst>
              <a:ext uri="{FF2B5EF4-FFF2-40B4-BE49-F238E27FC236}">
                <a16:creationId xmlns:a16="http://schemas.microsoft.com/office/drawing/2014/main" id="{CBA851B7-4B41-0F9F-0E26-AA948A4A4EA3}"/>
              </a:ext>
            </a:extLst>
          </p:cNvPr>
          <p:cNvGrpSpPr/>
          <p:nvPr/>
        </p:nvGrpSpPr>
        <p:grpSpPr>
          <a:xfrm>
            <a:off x="8663351" y="3957387"/>
            <a:ext cx="2170985" cy="524390"/>
            <a:chOff x="9152238" y="2883243"/>
            <a:chExt cx="986012" cy="238166"/>
          </a:xfrm>
        </p:grpSpPr>
        <p:cxnSp>
          <p:nvCxnSpPr>
            <p:cNvPr id="6" name="Straight Connector 5">
              <a:extLst>
                <a:ext uri="{FF2B5EF4-FFF2-40B4-BE49-F238E27FC236}">
                  <a16:creationId xmlns:a16="http://schemas.microsoft.com/office/drawing/2014/main" id="{AD0CF55D-CEEB-3B89-01FA-558A35D23E0D}"/>
                </a:ext>
              </a:extLst>
            </p:cNvPr>
            <p:cNvCxnSpPr/>
            <p:nvPr/>
          </p:nvCxnSpPr>
          <p:spPr>
            <a:xfrm>
              <a:off x="9152238" y="2883243"/>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C36D78C-04D1-21FD-3DC9-049360E9F1FB}"/>
                </a:ext>
              </a:extLst>
            </p:cNvPr>
            <p:cNvCxnSpPr/>
            <p:nvPr/>
          </p:nvCxnSpPr>
          <p:spPr>
            <a:xfrm>
              <a:off x="9152238" y="3103967"/>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A72ABC4-EF17-0059-9C96-3BA39568D3A7}"/>
                </a:ext>
              </a:extLst>
            </p:cNvPr>
            <p:cNvCxnSpPr>
              <a:cxnSpLocks/>
            </p:cNvCxnSpPr>
            <p:nvPr/>
          </p:nvCxnSpPr>
          <p:spPr>
            <a:xfrm>
              <a:off x="10138250" y="2883243"/>
              <a:ext cx="0" cy="2381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2DE20B73-63B0-03FC-0A16-F7B5CC3F6C3F}"/>
              </a:ext>
            </a:extLst>
          </p:cNvPr>
          <p:cNvSpPr txBox="1"/>
          <p:nvPr/>
        </p:nvSpPr>
        <p:spPr>
          <a:xfrm>
            <a:off x="9227133" y="3588055"/>
            <a:ext cx="2746265" cy="369332"/>
          </a:xfrm>
          <a:prstGeom prst="rect">
            <a:avLst/>
          </a:prstGeom>
          <a:noFill/>
        </p:spPr>
        <p:txBody>
          <a:bodyPr wrap="none" rtlCol="0">
            <a:spAutoFit/>
          </a:bodyPr>
          <a:lstStyle/>
          <a:p>
            <a:r>
              <a:rPr lang="en-US" dirty="0">
                <a:latin typeface="Roboto" panose="02000000000000000000" pitchFamily="2" charset="0"/>
                <a:ea typeface="Roboto" panose="02000000000000000000" pitchFamily="2" charset="0"/>
                <a:cs typeface="Roboto" panose="02000000000000000000" pitchFamily="2" charset="0"/>
              </a:rPr>
              <a:t>N</a:t>
            </a:r>
            <a:r>
              <a:rPr lang="en-KR" dirty="0">
                <a:latin typeface="Roboto" panose="02000000000000000000" pitchFamily="2" charset="0"/>
                <a:ea typeface="Roboto" panose="02000000000000000000" pitchFamily="2" charset="0"/>
                <a:cs typeface="Roboto" panose="02000000000000000000" pitchFamily="2" charset="0"/>
              </a:rPr>
              <a:t>ormal queue </a:t>
            </a:r>
            <a:r>
              <a:rPr lang="en-KR" sz="1400" dirty="0">
                <a:latin typeface="Roboto" panose="02000000000000000000" pitchFamily="2" charset="0"/>
                <a:ea typeface="Roboto" panose="02000000000000000000" pitchFamily="2" charset="0"/>
                <a:cs typeface="Roboto" panose="02000000000000000000" pitchFamily="2" charset="0"/>
              </a:rPr>
              <a:t>(for all flows)</a:t>
            </a:r>
          </a:p>
        </p:txBody>
      </p:sp>
      <p:sp>
        <p:nvSpPr>
          <p:cNvPr id="18" name="Freeform 17">
            <a:extLst>
              <a:ext uri="{FF2B5EF4-FFF2-40B4-BE49-F238E27FC236}">
                <a16:creationId xmlns:a16="http://schemas.microsoft.com/office/drawing/2014/main" id="{6E297997-D5AE-AFD7-479B-AF48B12AFF94}"/>
              </a:ext>
            </a:extLst>
          </p:cNvPr>
          <p:cNvSpPr/>
          <p:nvPr/>
        </p:nvSpPr>
        <p:spPr>
          <a:xfrm>
            <a:off x="3336051" y="4203270"/>
            <a:ext cx="5305529" cy="361741"/>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38100">
            <a:solidFill>
              <a:srgbClr val="FF0000">
                <a:alpha val="83000"/>
              </a:srgbClr>
            </a:solidFill>
            <a:prstDash val="sysDot"/>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17" name="Rounded Rectangle 16">
            <a:extLst>
              <a:ext uri="{FF2B5EF4-FFF2-40B4-BE49-F238E27FC236}">
                <a16:creationId xmlns:a16="http://schemas.microsoft.com/office/drawing/2014/main" id="{FED9D438-7064-EDE8-3EA7-FD2D9C12126C}"/>
              </a:ext>
            </a:extLst>
          </p:cNvPr>
          <p:cNvSpPr/>
          <p:nvPr/>
        </p:nvSpPr>
        <p:spPr>
          <a:xfrm>
            <a:off x="1026615" y="1227523"/>
            <a:ext cx="9688788" cy="1082947"/>
          </a:xfrm>
          <a:prstGeom prst="roundRect">
            <a:avLst/>
          </a:prstGeom>
          <a:noFill/>
          <a:ln w="28575">
            <a:solidFill>
              <a:schemeClr val="accent4"/>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        Reroute “only if” there is no inflight out-of-order packets</a:t>
            </a:r>
          </a:p>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 Enable switch to reorder a flow using a single reorder queue</a:t>
            </a:r>
            <a:endParaRPr lang="en-KR" sz="2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9" name="Rounded Rectangle 18">
            <a:extLst>
              <a:ext uri="{FF2B5EF4-FFF2-40B4-BE49-F238E27FC236}">
                <a16:creationId xmlns:a16="http://schemas.microsoft.com/office/drawing/2014/main" id="{FB386E86-3F33-F38D-3D4A-542EB5D278BF}"/>
              </a:ext>
            </a:extLst>
          </p:cNvPr>
          <p:cNvSpPr/>
          <p:nvPr/>
        </p:nvSpPr>
        <p:spPr>
          <a:xfrm>
            <a:off x="5078061" y="984907"/>
            <a:ext cx="1585897" cy="400110"/>
          </a:xfrm>
          <a:prstGeom prst="roundRect">
            <a:avLst>
              <a:gd name="adj" fmla="val 39948"/>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dirty="0">
                <a:solidFill>
                  <a:schemeClr val="bg1"/>
                </a:solidFill>
                <a:latin typeface="Fira Sans" panose="020B0503050000020004" pitchFamily="34" charset="0"/>
              </a:rPr>
              <a:t>Key Idea</a:t>
            </a:r>
          </a:p>
        </p:txBody>
      </p:sp>
    </p:spTree>
    <p:custDataLst>
      <p:tags r:id="rId1"/>
    </p:custDataLst>
    <p:extLst>
      <p:ext uri="{BB962C8B-B14F-4D97-AF65-F5344CB8AC3E}">
        <p14:creationId xmlns:p14="http://schemas.microsoft.com/office/powerpoint/2010/main" val="119426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decel="50000" fill="hold" grpId="0" nodeType="withEffect">
                                  <p:stCondLst>
                                    <p:cond delay="0"/>
                                  </p:stCondLst>
                                  <p:childTnLst>
                                    <p:animMotion origin="layout" path="M -3.54167E-6 -1.11111E-6 L 0.10651 -1.11111E-6 " pathEditMode="relative" rAng="0" ptsTypes="AA">
                                      <p:cBhvr>
                                        <p:cTn id="6" dur="1000" fill="hold"/>
                                        <p:tgtEl>
                                          <p:spTgt spid="33"/>
                                        </p:tgtEl>
                                        <p:attrNameLst>
                                          <p:attrName>ppt_x</p:attrName>
                                          <p:attrName>ppt_y</p:attrName>
                                        </p:attrNameLst>
                                      </p:cBhvr>
                                      <p:rCtr x="5326" y="0"/>
                                    </p:animMotion>
                                  </p:childTnLst>
                                </p:cTn>
                              </p:par>
                              <p:par>
                                <p:cTn id="7" presetID="0" presetClass="path" presetSubtype="0" decel="50000" fill="hold" grpId="0" nodeType="withEffect">
                                  <p:stCondLst>
                                    <p:cond delay="0"/>
                                  </p:stCondLst>
                                  <p:childTnLst>
                                    <p:animMotion origin="layout" path="M -3.125E-6 -1.11111E-6 L 0.09519 -1.11111E-6 " pathEditMode="relative" rAng="0" ptsTypes="AA">
                                      <p:cBhvr>
                                        <p:cTn id="8" dur="1000" fill="hold"/>
                                        <p:tgtEl>
                                          <p:spTgt spid="29"/>
                                        </p:tgtEl>
                                        <p:attrNameLst>
                                          <p:attrName>ppt_x</p:attrName>
                                          <p:attrName>ppt_y</p:attrName>
                                        </p:attrNameLst>
                                      </p:cBhvr>
                                      <p:rCtr x="4753" y="0"/>
                                    </p:animMotion>
                                  </p:childTnLst>
                                </p:cTn>
                              </p:par>
                              <p:par>
                                <p:cTn id="9" presetID="0" presetClass="path" presetSubtype="0" decel="50000" fill="hold" grpId="0" nodeType="withEffect">
                                  <p:stCondLst>
                                    <p:cond delay="0"/>
                                  </p:stCondLst>
                                  <p:childTnLst>
                                    <p:animMotion origin="layout" path="M 5E-6 1.85185E-6 L 0.01459 1.85185E-6 L 0.05808 -0.09954 L 0.13764 -0.09954 " pathEditMode="relative" rAng="0" ptsTypes="AAAA">
                                      <p:cBhvr>
                                        <p:cTn id="10" dur="1000" fill="hold"/>
                                        <p:tgtEl>
                                          <p:spTgt spid="31"/>
                                        </p:tgtEl>
                                        <p:attrNameLst>
                                          <p:attrName>ppt_x</p:attrName>
                                          <p:attrName>ppt_y</p:attrName>
                                        </p:attrNameLst>
                                      </p:cBhvr>
                                      <p:rCtr x="6875" y="-4977"/>
                                    </p:animMotion>
                                  </p:childTnLst>
                                </p:cTn>
                              </p:par>
                            </p:childTnLst>
                          </p:cTn>
                        </p:par>
                        <p:par>
                          <p:cTn id="11" fill="hold">
                            <p:stCondLst>
                              <p:cond delay="1000"/>
                            </p:stCondLst>
                            <p:childTnLst>
                              <p:par>
                                <p:cTn id="12" presetID="10" presetClass="exit" presetSubtype="0" fill="hold" grpId="0" nodeType="afterEffect">
                                  <p:stCondLst>
                                    <p:cond delay="0"/>
                                  </p:stCondLst>
                                  <p:childTnLst>
                                    <p:animEffect transition="out" filter="fade">
                                      <p:cBhvr>
                                        <p:cTn id="13" dur="500"/>
                                        <p:tgtEl>
                                          <p:spTgt spid="21"/>
                                        </p:tgtEl>
                                      </p:cBhvr>
                                    </p:animEffect>
                                    <p:set>
                                      <p:cBhvr>
                                        <p:cTn id="14" dur="1" fill="hold">
                                          <p:stCondLst>
                                            <p:cond delay="499"/>
                                          </p:stCondLst>
                                        </p:cTn>
                                        <p:tgtEl>
                                          <p:spTgt spid="21"/>
                                        </p:tgtEl>
                                        <p:attrNameLst>
                                          <p:attrName>style.visibility</p:attrName>
                                        </p:attrNameLst>
                                      </p:cBhvr>
                                      <p:to>
                                        <p:strVal val="hidden"/>
                                      </p:to>
                                    </p:set>
                                  </p:childTnLst>
                                </p:cTn>
                              </p:par>
                              <p:par>
                                <p:cTn id="15" presetID="10"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0" presetClass="path" presetSubtype="0" fill="hold" grpId="0" nodeType="clickEffect">
                                  <p:stCondLst>
                                    <p:cond delay="0"/>
                                  </p:stCondLst>
                                  <p:childTnLst>
                                    <p:animMotion origin="layout" path="M 3.54167E-6 -7.40741E-7 L 0.14882 -7.40741E-7 " pathEditMode="relative" rAng="0" ptsTypes="AA">
                                      <p:cBhvr>
                                        <p:cTn id="27" dur="1000" fill="hold"/>
                                        <p:tgtEl>
                                          <p:spTgt spid="12"/>
                                        </p:tgtEl>
                                        <p:attrNameLst>
                                          <p:attrName>ppt_x</p:attrName>
                                          <p:attrName>ppt_y</p:attrName>
                                        </p:attrNameLst>
                                      </p:cBhvr>
                                      <p:rCtr x="7435" y="0"/>
                                    </p:animMotion>
                                  </p:childTnLst>
                                </p:cTn>
                              </p:par>
                            </p:childTnLst>
                          </p:cTn>
                        </p:par>
                        <p:par>
                          <p:cTn id="28" fill="hold">
                            <p:stCondLst>
                              <p:cond delay="1000"/>
                            </p:stCondLst>
                            <p:childTnLst>
                              <p:par>
                                <p:cTn id="29" presetID="10" presetClass="exit" presetSubtype="0" fill="hold" grpId="1" nodeType="after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3" grpId="0" animBg="1"/>
      <p:bldP spid="21" grpId="0" animBg="1"/>
      <p:bldP spid="32" grpId="0" animBg="1"/>
      <p:bldP spid="34" grpId="0"/>
      <p:bldP spid="12" grpId="0" animBg="1"/>
      <p:bldP spid="12" grpId="1" animBg="1"/>
      <p:bldP spid="15" grpId="0" animBg="1"/>
      <p:bldP spid="1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Straight Connector 46">
            <a:extLst>
              <a:ext uri="{FF2B5EF4-FFF2-40B4-BE49-F238E27FC236}">
                <a16:creationId xmlns:a16="http://schemas.microsoft.com/office/drawing/2014/main" id="{48078E01-1DAE-3ECF-3E49-C1ACDD45D5C3}"/>
              </a:ext>
            </a:extLst>
          </p:cNvPr>
          <p:cNvCxnSpPr>
            <a:cxnSpLocks/>
          </p:cNvCxnSpPr>
          <p:nvPr/>
        </p:nvCxnSpPr>
        <p:spPr>
          <a:xfrm>
            <a:off x="4149518" y="2614027"/>
            <a:ext cx="0" cy="3976335"/>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46843F10-500D-77DE-E70D-27448AC6708D}"/>
              </a:ext>
            </a:extLst>
          </p:cNvPr>
          <p:cNvCxnSpPr>
            <a:cxnSpLocks/>
          </p:cNvCxnSpPr>
          <p:nvPr/>
        </p:nvCxnSpPr>
        <p:spPr>
          <a:xfrm>
            <a:off x="7491927" y="2614026"/>
            <a:ext cx="0" cy="3887126"/>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Cautious Rerouting</a:t>
            </a:r>
          </a:p>
        </p:txBody>
      </p:sp>
      <p:sp>
        <p:nvSpPr>
          <p:cNvPr id="3" name="Slide Number Placeholder 2">
            <a:extLst>
              <a:ext uri="{FF2B5EF4-FFF2-40B4-BE49-F238E27FC236}">
                <a16:creationId xmlns:a16="http://schemas.microsoft.com/office/drawing/2014/main" id="{96AFAC75-A7C8-389C-EF84-300A6656795F}"/>
              </a:ext>
            </a:extLst>
          </p:cNvPr>
          <p:cNvSpPr>
            <a:spLocks noGrp="1"/>
          </p:cNvSpPr>
          <p:nvPr>
            <p:ph type="sldNum" sz="quarter" idx="12"/>
          </p:nvPr>
        </p:nvSpPr>
        <p:spPr/>
        <p:txBody>
          <a:bodyPr/>
          <a:lstStyle/>
          <a:p>
            <a:fld id="{4385BF07-81BE-5E4C-907D-DCE44E4A1296}" type="slidenum">
              <a:rPr lang="en-US" smtClean="0"/>
              <a:t>55</a:t>
            </a:fld>
            <a:endParaRPr lang="en-US"/>
          </a:p>
        </p:txBody>
      </p:sp>
      <p:grpSp>
        <p:nvGrpSpPr>
          <p:cNvPr id="24" name="Group 23">
            <a:extLst>
              <a:ext uri="{FF2B5EF4-FFF2-40B4-BE49-F238E27FC236}">
                <a16:creationId xmlns:a16="http://schemas.microsoft.com/office/drawing/2014/main" id="{77811C31-F295-22E2-B641-6DFB39B766F7}"/>
              </a:ext>
            </a:extLst>
          </p:cNvPr>
          <p:cNvGrpSpPr/>
          <p:nvPr/>
        </p:nvGrpSpPr>
        <p:grpSpPr>
          <a:xfrm>
            <a:off x="1262719" y="2486807"/>
            <a:ext cx="2297424" cy="934750"/>
            <a:chOff x="1262719" y="2029616"/>
            <a:chExt cx="2297424" cy="934750"/>
          </a:xfrm>
        </p:grpSpPr>
        <p:pic>
          <p:nvPicPr>
            <p:cNvPr id="4" name="Picture 3">
              <a:extLst>
                <a:ext uri="{FF2B5EF4-FFF2-40B4-BE49-F238E27FC236}">
                  <a16:creationId xmlns:a16="http://schemas.microsoft.com/office/drawing/2014/main" id="{B27ACFD4-3D89-EE9A-F832-51C84481CA98}"/>
                </a:ext>
              </a:extLst>
            </p:cNvPr>
            <p:cNvPicPr>
              <a:picLocks noChangeAspect="1"/>
            </p:cNvPicPr>
            <p:nvPr/>
          </p:nvPicPr>
          <p:blipFill rotWithShape="1">
            <a:blip r:embed="rId4"/>
            <a:srcRect t="24126" b="31045"/>
            <a:stretch/>
          </p:blipFill>
          <p:spPr>
            <a:xfrm>
              <a:off x="1740539" y="2029616"/>
              <a:ext cx="1327506" cy="595113"/>
            </a:xfrm>
            <a:prstGeom prst="rect">
              <a:avLst/>
            </a:prstGeom>
          </p:spPr>
        </p:pic>
        <p:sp>
          <p:nvSpPr>
            <p:cNvPr id="10" name="TextBox 9">
              <a:extLst>
                <a:ext uri="{FF2B5EF4-FFF2-40B4-BE49-F238E27FC236}">
                  <a16:creationId xmlns:a16="http://schemas.microsoft.com/office/drawing/2014/main" id="{EEFE78C4-8F18-4D28-4BE9-9C96ACAAE7EE}"/>
                </a:ext>
              </a:extLst>
            </p:cNvPr>
            <p:cNvSpPr txBox="1"/>
            <p:nvPr/>
          </p:nvSpPr>
          <p:spPr>
            <a:xfrm>
              <a:off x="1262719" y="2564256"/>
              <a:ext cx="2297424"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SrcToR</a:t>
              </a:r>
            </a:p>
          </p:txBody>
        </p:sp>
      </p:grpSp>
      <p:grpSp>
        <p:nvGrpSpPr>
          <p:cNvPr id="23" name="Group 22">
            <a:extLst>
              <a:ext uri="{FF2B5EF4-FFF2-40B4-BE49-F238E27FC236}">
                <a16:creationId xmlns:a16="http://schemas.microsoft.com/office/drawing/2014/main" id="{44422798-62A0-562E-2C43-9EE28357A2A8}"/>
              </a:ext>
            </a:extLst>
          </p:cNvPr>
          <p:cNvGrpSpPr/>
          <p:nvPr/>
        </p:nvGrpSpPr>
        <p:grpSpPr>
          <a:xfrm>
            <a:off x="8722092" y="2486807"/>
            <a:ext cx="2308645" cy="934750"/>
            <a:chOff x="8722092" y="2029616"/>
            <a:chExt cx="2308645" cy="934750"/>
          </a:xfrm>
        </p:grpSpPr>
        <p:pic>
          <p:nvPicPr>
            <p:cNvPr id="9" name="Picture 8">
              <a:extLst>
                <a:ext uri="{FF2B5EF4-FFF2-40B4-BE49-F238E27FC236}">
                  <a16:creationId xmlns:a16="http://schemas.microsoft.com/office/drawing/2014/main" id="{98CB4A44-7A36-0FFE-50F6-1B82F863F839}"/>
                </a:ext>
              </a:extLst>
            </p:cNvPr>
            <p:cNvPicPr>
              <a:picLocks noChangeAspect="1"/>
            </p:cNvPicPr>
            <p:nvPr/>
          </p:nvPicPr>
          <p:blipFill rotWithShape="1">
            <a:blip r:embed="rId4"/>
            <a:srcRect t="24126" b="31045"/>
            <a:stretch/>
          </p:blipFill>
          <p:spPr>
            <a:xfrm>
              <a:off x="9072570" y="2029616"/>
              <a:ext cx="1327506" cy="595113"/>
            </a:xfrm>
            <a:prstGeom prst="rect">
              <a:avLst/>
            </a:prstGeom>
          </p:spPr>
        </p:pic>
        <p:sp>
          <p:nvSpPr>
            <p:cNvPr id="11" name="TextBox 10">
              <a:extLst>
                <a:ext uri="{FF2B5EF4-FFF2-40B4-BE49-F238E27FC236}">
                  <a16:creationId xmlns:a16="http://schemas.microsoft.com/office/drawing/2014/main" id="{D1686018-4AF7-767B-C275-5A33AB560A85}"/>
                </a:ext>
              </a:extLst>
            </p:cNvPr>
            <p:cNvSpPr txBox="1"/>
            <p:nvPr/>
          </p:nvSpPr>
          <p:spPr>
            <a:xfrm>
              <a:off x="8722092" y="2564256"/>
              <a:ext cx="2308645"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DstToR</a:t>
              </a:r>
            </a:p>
          </p:txBody>
        </p:sp>
      </p:grpSp>
      <p:sp>
        <p:nvSpPr>
          <p:cNvPr id="13" name="Can 12">
            <a:extLst>
              <a:ext uri="{FF2B5EF4-FFF2-40B4-BE49-F238E27FC236}">
                <a16:creationId xmlns:a16="http://schemas.microsoft.com/office/drawing/2014/main" id="{16B3FACE-EC0A-DAA4-27E1-B8BFB353736E}"/>
              </a:ext>
            </a:extLst>
          </p:cNvPr>
          <p:cNvSpPr/>
          <p:nvPr/>
        </p:nvSpPr>
        <p:spPr>
          <a:xfrm rot="5400000">
            <a:off x="5389386" y="2021030"/>
            <a:ext cx="912955" cy="3837120"/>
          </a:xfrm>
          <a:prstGeom prst="can">
            <a:avLst/>
          </a:prstGeom>
          <a:ln w="28575">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4" name="Can 13">
            <a:extLst>
              <a:ext uri="{FF2B5EF4-FFF2-40B4-BE49-F238E27FC236}">
                <a16:creationId xmlns:a16="http://schemas.microsoft.com/office/drawing/2014/main" id="{EF75B579-7897-C35B-2541-434BCBEDC2A4}"/>
              </a:ext>
            </a:extLst>
          </p:cNvPr>
          <p:cNvSpPr/>
          <p:nvPr/>
        </p:nvSpPr>
        <p:spPr>
          <a:xfrm rot="5400000">
            <a:off x="5389386" y="3472785"/>
            <a:ext cx="912955" cy="3837120"/>
          </a:xfrm>
          <a:prstGeom prst="can">
            <a:avLst/>
          </a:prstGeom>
          <a:ln w="2857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pic>
        <p:nvPicPr>
          <p:cNvPr id="27" name="Picture 12" descr="Download Sign Warning Exclamation Mark Royalty-Free Vector Graphic - Pixabay">
            <a:extLst>
              <a:ext uri="{FF2B5EF4-FFF2-40B4-BE49-F238E27FC236}">
                <a16:creationId xmlns:a16="http://schemas.microsoft.com/office/drawing/2014/main" id="{C8DB2D17-43FF-478F-CD97-80184C5F568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5111" y="3268999"/>
            <a:ext cx="447447" cy="40651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A495A0B8-CCA7-AA45-438A-721A7E63F892}"/>
              </a:ext>
            </a:extLst>
          </p:cNvPr>
          <p:cNvPicPr>
            <a:picLocks noChangeAspect="1"/>
          </p:cNvPicPr>
          <p:nvPr/>
        </p:nvPicPr>
        <p:blipFill>
          <a:blip r:embed="rId6"/>
          <a:stretch>
            <a:fillRect/>
          </a:stretch>
        </p:blipFill>
        <p:spPr>
          <a:xfrm>
            <a:off x="5607199" y="4730299"/>
            <a:ext cx="409136" cy="409136"/>
          </a:xfrm>
          <a:prstGeom prst="rect">
            <a:avLst/>
          </a:prstGeom>
        </p:spPr>
      </p:pic>
      <p:sp>
        <p:nvSpPr>
          <p:cNvPr id="29" name="Rectangle 28">
            <a:extLst>
              <a:ext uri="{FF2B5EF4-FFF2-40B4-BE49-F238E27FC236}">
                <a16:creationId xmlns:a16="http://schemas.microsoft.com/office/drawing/2014/main" id="{3B1BE7A9-AF29-4E8F-8418-1F1DB1E25635}"/>
              </a:ext>
            </a:extLst>
          </p:cNvPr>
          <p:cNvSpPr/>
          <p:nvPr/>
        </p:nvSpPr>
        <p:spPr>
          <a:xfrm>
            <a:off x="5738488" y="3814472"/>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1" name="Rectangle 30">
            <a:extLst>
              <a:ext uri="{FF2B5EF4-FFF2-40B4-BE49-F238E27FC236}">
                <a16:creationId xmlns:a16="http://schemas.microsoft.com/office/drawing/2014/main" id="{65711390-0190-EE53-DC6D-975013012817}"/>
              </a:ext>
            </a:extLst>
          </p:cNvPr>
          <p:cNvSpPr/>
          <p:nvPr/>
        </p:nvSpPr>
        <p:spPr>
          <a:xfrm>
            <a:off x="4588835" y="3814473"/>
            <a:ext cx="353319" cy="328866"/>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B5FFF9"/>
                </a:solidFill>
                <a:latin typeface="Fira Sans" panose="020B0503050000020004" pitchFamily="34" charset="0"/>
              </a:rPr>
              <a:t>T</a:t>
            </a:r>
          </a:p>
        </p:txBody>
      </p:sp>
      <p:sp>
        <p:nvSpPr>
          <p:cNvPr id="33" name="Rectangle 32">
            <a:extLst>
              <a:ext uri="{FF2B5EF4-FFF2-40B4-BE49-F238E27FC236}">
                <a16:creationId xmlns:a16="http://schemas.microsoft.com/office/drawing/2014/main" id="{571CBB96-3016-F95C-A326-091B00F0B210}"/>
              </a:ext>
            </a:extLst>
          </p:cNvPr>
          <p:cNvSpPr/>
          <p:nvPr/>
        </p:nvSpPr>
        <p:spPr>
          <a:xfrm>
            <a:off x="7016228" y="3814472"/>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2" name="Freeform 31">
            <a:extLst>
              <a:ext uri="{FF2B5EF4-FFF2-40B4-BE49-F238E27FC236}">
                <a16:creationId xmlns:a16="http://schemas.microsoft.com/office/drawing/2014/main" id="{AA683A96-D4BC-897F-68B9-BFD7AD85D890}"/>
              </a:ext>
            </a:extLst>
          </p:cNvPr>
          <p:cNvSpPr/>
          <p:nvPr/>
        </p:nvSpPr>
        <p:spPr>
          <a:xfrm flipV="1">
            <a:off x="3336052" y="4800695"/>
            <a:ext cx="5305529" cy="358836"/>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76200">
            <a:solidFill>
              <a:schemeClr val="accent6">
                <a:alpha val="83000"/>
              </a:scheme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34" name="TextBox 33">
            <a:extLst>
              <a:ext uri="{FF2B5EF4-FFF2-40B4-BE49-F238E27FC236}">
                <a16:creationId xmlns:a16="http://schemas.microsoft.com/office/drawing/2014/main" id="{0B2FFC05-E509-6BEC-0901-2539C6B38D86}"/>
              </a:ext>
            </a:extLst>
          </p:cNvPr>
          <p:cNvSpPr txBox="1"/>
          <p:nvPr/>
        </p:nvSpPr>
        <p:spPr>
          <a:xfrm>
            <a:off x="3450120" y="4459388"/>
            <a:ext cx="1304331" cy="461665"/>
          </a:xfrm>
          <a:prstGeom prst="rect">
            <a:avLst/>
          </a:prstGeom>
          <a:noFill/>
        </p:spPr>
        <p:txBody>
          <a:bodyPr wrap="none" rtlCol="0">
            <a:spAutoFit/>
          </a:bodyPr>
          <a:lstStyle/>
          <a:p>
            <a:r>
              <a:rPr lang="en-KR" sz="2400" b="1" i="1" dirty="0">
                <a:solidFill>
                  <a:schemeClr val="accent6"/>
                </a:solidFill>
              </a:rPr>
              <a:t>Reroute!</a:t>
            </a:r>
          </a:p>
        </p:txBody>
      </p:sp>
      <p:sp>
        <p:nvSpPr>
          <p:cNvPr id="6" name="Rectangle 5">
            <a:extLst>
              <a:ext uri="{FF2B5EF4-FFF2-40B4-BE49-F238E27FC236}">
                <a16:creationId xmlns:a16="http://schemas.microsoft.com/office/drawing/2014/main" id="{24474EF1-A3DC-DDEC-C32C-7726629E844D}"/>
              </a:ext>
            </a:extLst>
          </p:cNvPr>
          <p:cNvSpPr/>
          <p:nvPr/>
        </p:nvSpPr>
        <p:spPr>
          <a:xfrm>
            <a:off x="2907887" y="4495817"/>
            <a:ext cx="353319" cy="328866"/>
          </a:xfrm>
          <a:prstGeom prst="rect">
            <a:avLst/>
          </a:prstGeom>
          <a:solidFill>
            <a:schemeClr val="accent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cxnSp>
        <p:nvCxnSpPr>
          <p:cNvPr id="42" name="Straight Arrow Connector 41">
            <a:extLst>
              <a:ext uri="{FF2B5EF4-FFF2-40B4-BE49-F238E27FC236}">
                <a16:creationId xmlns:a16="http://schemas.microsoft.com/office/drawing/2014/main" id="{33EDCA9C-AD0B-588C-E0BA-41B2F4B62F4E}"/>
              </a:ext>
            </a:extLst>
          </p:cNvPr>
          <p:cNvCxnSpPr>
            <a:cxnSpLocks/>
          </p:cNvCxnSpPr>
          <p:nvPr/>
        </p:nvCxnSpPr>
        <p:spPr>
          <a:xfrm flipH="1" flipV="1">
            <a:off x="8631727" y="5312917"/>
            <a:ext cx="506387" cy="271252"/>
          </a:xfrm>
          <a:prstGeom prst="straightConnector1">
            <a:avLst/>
          </a:prstGeom>
          <a:ln w="19050">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A7847968-6FC0-27A6-A67F-1BF2D6A36E86}"/>
              </a:ext>
            </a:extLst>
          </p:cNvPr>
          <p:cNvSpPr txBox="1"/>
          <p:nvPr/>
        </p:nvSpPr>
        <p:spPr>
          <a:xfrm>
            <a:off x="9227133" y="5322559"/>
            <a:ext cx="2404826" cy="523220"/>
          </a:xfrm>
          <a:prstGeom prst="rect">
            <a:avLst/>
          </a:prstGeom>
          <a:noFill/>
        </p:spPr>
        <p:txBody>
          <a:bodyPr wrap="none" rtlCol="0">
            <a:spAutoFit/>
          </a:bodyPr>
          <a:lstStyle/>
          <a:p>
            <a:r>
              <a:rPr lang="en-KR" sz="2800" b="1" dirty="0">
                <a:latin typeface="Fira Sans" panose="020B0503050000020004" pitchFamily="34" charset="0"/>
              </a:rPr>
              <a:t>Out-of-order!</a:t>
            </a:r>
          </a:p>
        </p:txBody>
      </p:sp>
      <p:pic>
        <p:nvPicPr>
          <p:cNvPr id="51" name="Picture 50" descr="Icon&#10;&#10;Description automatically generated">
            <a:extLst>
              <a:ext uri="{FF2B5EF4-FFF2-40B4-BE49-F238E27FC236}">
                <a16:creationId xmlns:a16="http://schemas.microsoft.com/office/drawing/2014/main" id="{382F3325-1AE8-56FD-F549-A73962AAA677}"/>
              </a:ext>
            </a:extLst>
          </p:cNvPr>
          <p:cNvPicPr>
            <a:picLocks noChangeAspect="1"/>
          </p:cNvPicPr>
          <p:nvPr/>
        </p:nvPicPr>
        <p:blipFill>
          <a:blip r:embed="rId7"/>
          <a:stretch>
            <a:fillRect/>
          </a:stretch>
        </p:blipFill>
        <p:spPr>
          <a:xfrm>
            <a:off x="1624730" y="1466849"/>
            <a:ext cx="548700" cy="548700"/>
          </a:xfrm>
          <a:prstGeom prst="rect">
            <a:avLst/>
          </a:prstGeom>
        </p:spPr>
      </p:pic>
      <p:grpSp>
        <p:nvGrpSpPr>
          <p:cNvPr id="16" name="Group 15">
            <a:extLst>
              <a:ext uri="{FF2B5EF4-FFF2-40B4-BE49-F238E27FC236}">
                <a16:creationId xmlns:a16="http://schemas.microsoft.com/office/drawing/2014/main" id="{11C0561B-03DA-AB5B-41AC-5FED9950F1ED}"/>
              </a:ext>
            </a:extLst>
          </p:cNvPr>
          <p:cNvGrpSpPr/>
          <p:nvPr/>
        </p:nvGrpSpPr>
        <p:grpSpPr>
          <a:xfrm>
            <a:off x="8663351" y="3957387"/>
            <a:ext cx="2170985" cy="524390"/>
            <a:chOff x="9152238" y="2883243"/>
            <a:chExt cx="986012" cy="238166"/>
          </a:xfrm>
        </p:grpSpPr>
        <p:cxnSp>
          <p:nvCxnSpPr>
            <p:cNvPr id="17" name="Straight Connector 16">
              <a:extLst>
                <a:ext uri="{FF2B5EF4-FFF2-40B4-BE49-F238E27FC236}">
                  <a16:creationId xmlns:a16="http://schemas.microsoft.com/office/drawing/2014/main" id="{5A6E3F7B-EBAA-F505-0339-847346735125}"/>
                </a:ext>
              </a:extLst>
            </p:cNvPr>
            <p:cNvCxnSpPr/>
            <p:nvPr/>
          </p:nvCxnSpPr>
          <p:spPr>
            <a:xfrm>
              <a:off x="9152238" y="2883243"/>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AFEBF26-3C5A-9BE5-024E-B8B06DE7E43C}"/>
                </a:ext>
              </a:extLst>
            </p:cNvPr>
            <p:cNvCxnSpPr/>
            <p:nvPr/>
          </p:nvCxnSpPr>
          <p:spPr>
            <a:xfrm>
              <a:off x="9152238" y="3103967"/>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A412063-AB7A-0670-6097-3FBAB6665BCF}"/>
                </a:ext>
              </a:extLst>
            </p:cNvPr>
            <p:cNvCxnSpPr>
              <a:cxnSpLocks/>
            </p:cNvCxnSpPr>
            <p:nvPr/>
          </p:nvCxnSpPr>
          <p:spPr>
            <a:xfrm>
              <a:off x="10138250" y="2883243"/>
              <a:ext cx="0" cy="2381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231F88AD-15C4-4BD1-EBB3-35902CE49008}"/>
              </a:ext>
            </a:extLst>
          </p:cNvPr>
          <p:cNvSpPr txBox="1"/>
          <p:nvPr/>
        </p:nvSpPr>
        <p:spPr>
          <a:xfrm>
            <a:off x="9227133" y="3588055"/>
            <a:ext cx="2746265" cy="369332"/>
          </a:xfrm>
          <a:prstGeom prst="rect">
            <a:avLst/>
          </a:prstGeom>
          <a:noFill/>
        </p:spPr>
        <p:txBody>
          <a:bodyPr wrap="none" rtlCol="0">
            <a:spAutoFit/>
          </a:bodyPr>
          <a:lstStyle/>
          <a:p>
            <a:r>
              <a:rPr lang="en-US" dirty="0">
                <a:latin typeface="Roboto" panose="02000000000000000000" pitchFamily="2" charset="0"/>
                <a:ea typeface="Roboto" panose="02000000000000000000" pitchFamily="2" charset="0"/>
                <a:cs typeface="Roboto" panose="02000000000000000000" pitchFamily="2" charset="0"/>
              </a:rPr>
              <a:t>N</a:t>
            </a:r>
            <a:r>
              <a:rPr lang="en-KR" dirty="0">
                <a:latin typeface="Roboto" panose="02000000000000000000" pitchFamily="2" charset="0"/>
                <a:ea typeface="Roboto" panose="02000000000000000000" pitchFamily="2" charset="0"/>
                <a:cs typeface="Roboto" panose="02000000000000000000" pitchFamily="2" charset="0"/>
              </a:rPr>
              <a:t>ormal queue </a:t>
            </a:r>
            <a:r>
              <a:rPr lang="en-KR" sz="1400" dirty="0">
                <a:latin typeface="Roboto" panose="02000000000000000000" pitchFamily="2" charset="0"/>
                <a:ea typeface="Roboto" panose="02000000000000000000" pitchFamily="2" charset="0"/>
                <a:cs typeface="Roboto" panose="02000000000000000000" pitchFamily="2" charset="0"/>
              </a:rPr>
              <a:t>(for all flows)</a:t>
            </a:r>
          </a:p>
        </p:txBody>
      </p:sp>
      <p:sp>
        <p:nvSpPr>
          <p:cNvPr id="37" name="Freeform 36">
            <a:extLst>
              <a:ext uri="{FF2B5EF4-FFF2-40B4-BE49-F238E27FC236}">
                <a16:creationId xmlns:a16="http://schemas.microsoft.com/office/drawing/2014/main" id="{2DA5E350-0754-9FB8-77E5-BB16E4F076A5}"/>
              </a:ext>
            </a:extLst>
          </p:cNvPr>
          <p:cNvSpPr/>
          <p:nvPr/>
        </p:nvSpPr>
        <p:spPr>
          <a:xfrm>
            <a:off x="3336051" y="4203270"/>
            <a:ext cx="5305529" cy="361741"/>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38100">
            <a:solidFill>
              <a:srgbClr val="FF0000">
                <a:alpha val="83000"/>
              </a:srgbClr>
            </a:solidFill>
            <a:prstDash val="sysDot"/>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5" name="Rounded Rectangle 4">
            <a:extLst>
              <a:ext uri="{FF2B5EF4-FFF2-40B4-BE49-F238E27FC236}">
                <a16:creationId xmlns:a16="http://schemas.microsoft.com/office/drawing/2014/main" id="{B6931318-4D13-CD1D-F4F3-905814D39D46}"/>
              </a:ext>
            </a:extLst>
          </p:cNvPr>
          <p:cNvSpPr/>
          <p:nvPr/>
        </p:nvSpPr>
        <p:spPr>
          <a:xfrm>
            <a:off x="1026615" y="1227523"/>
            <a:ext cx="9688788" cy="1082947"/>
          </a:xfrm>
          <a:prstGeom prst="roundRect">
            <a:avLst/>
          </a:prstGeom>
          <a:noFill/>
          <a:ln w="28575">
            <a:solidFill>
              <a:schemeClr val="accent4"/>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        Reroute “only if” there is no inflight out-of-order packets</a:t>
            </a:r>
          </a:p>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 Enable switch to reorder a flow using a single reorder queue</a:t>
            </a:r>
            <a:endParaRPr lang="en-KR" sz="2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7" name="Rounded Rectangle 6">
            <a:extLst>
              <a:ext uri="{FF2B5EF4-FFF2-40B4-BE49-F238E27FC236}">
                <a16:creationId xmlns:a16="http://schemas.microsoft.com/office/drawing/2014/main" id="{CC5A1A99-DF84-29D8-1DBD-077870C140C9}"/>
              </a:ext>
            </a:extLst>
          </p:cNvPr>
          <p:cNvSpPr/>
          <p:nvPr/>
        </p:nvSpPr>
        <p:spPr>
          <a:xfrm>
            <a:off x="5078061" y="984907"/>
            <a:ext cx="1585897" cy="400110"/>
          </a:xfrm>
          <a:prstGeom prst="roundRect">
            <a:avLst>
              <a:gd name="adj" fmla="val 39948"/>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dirty="0">
                <a:solidFill>
                  <a:schemeClr val="bg1"/>
                </a:solidFill>
                <a:latin typeface="Fira Sans" panose="020B0503050000020004" pitchFamily="34" charset="0"/>
              </a:rPr>
              <a:t>Key Idea</a:t>
            </a:r>
          </a:p>
        </p:txBody>
      </p:sp>
    </p:spTree>
    <p:custDataLst>
      <p:tags r:id="rId1"/>
    </p:custDataLst>
    <p:extLst>
      <p:ext uri="{BB962C8B-B14F-4D97-AF65-F5344CB8AC3E}">
        <p14:creationId xmlns:p14="http://schemas.microsoft.com/office/powerpoint/2010/main" val="420946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decel="50000" fill="hold" grpId="0" nodeType="withEffect">
                                  <p:stCondLst>
                                    <p:cond delay="0"/>
                                  </p:stCondLst>
                                  <p:childTnLst>
                                    <p:animMotion origin="layout" path="M -4.79167E-6 1.85185E-6 L 0.01576 1.85185E-6 L 0.0625 0.06829 L 0.44154 0.06829 " pathEditMode="relative" rAng="0" ptsTypes="AAAA">
                                      <p:cBhvr>
                                        <p:cTn id="6" dur="1000" fill="hold"/>
                                        <p:tgtEl>
                                          <p:spTgt spid="6"/>
                                        </p:tgtEl>
                                        <p:attrNameLst>
                                          <p:attrName>ppt_x</p:attrName>
                                          <p:attrName>ppt_y</p:attrName>
                                        </p:attrNameLst>
                                      </p:cBhvr>
                                      <p:rCtr x="22070" y="3403"/>
                                    </p:animMotion>
                                  </p:childTnLst>
                                </p:cTn>
                              </p:par>
                            </p:childTnLst>
                          </p:cTn>
                        </p:par>
                        <p:par>
                          <p:cTn id="7" fill="hold">
                            <p:stCondLst>
                              <p:cond delay="1000"/>
                            </p:stCondLst>
                            <p:childTnLst>
                              <p:par>
                                <p:cTn id="8" presetID="1" presetClass="entr" presetSubtype="0" fill="hold" nodeType="afterEffect">
                                  <p:stCondLst>
                                    <p:cond delay="0"/>
                                  </p:stCondLst>
                                  <p:childTnLst>
                                    <p:set>
                                      <p:cBhvr>
                                        <p:cTn id="9" dur="1" fill="hold">
                                          <p:stCondLst>
                                            <p:cond delay="0"/>
                                          </p:stCondLst>
                                        </p:cTn>
                                        <p:tgtEl>
                                          <p:spTgt spid="42"/>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6F20DF03-2C27-95BD-B24D-2CF36C241463}"/>
              </a:ext>
            </a:extLst>
          </p:cNvPr>
          <p:cNvCxnSpPr>
            <a:cxnSpLocks/>
          </p:cNvCxnSpPr>
          <p:nvPr/>
        </p:nvCxnSpPr>
        <p:spPr>
          <a:xfrm>
            <a:off x="4149518" y="2614027"/>
            <a:ext cx="0" cy="3976335"/>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F6CBD870-8B2D-CB14-A36D-586EB062135F}"/>
              </a:ext>
            </a:extLst>
          </p:cNvPr>
          <p:cNvCxnSpPr>
            <a:cxnSpLocks/>
          </p:cNvCxnSpPr>
          <p:nvPr/>
        </p:nvCxnSpPr>
        <p:spPr>
          <a:xfrm>
            <a:off x="7491927" y="2614026"/>
            <a:ext cx="0" cy="3887126"/>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Cautious Rerouting</a:t>
            </a:r>
          </a:p>
        </p:txBody>
      </p:sp>
      <p:sp>
        <p:nvSpPr>
          <p:cNvPr id="3" name="Slide Number Placeholder 2">
            <a:extLst>
              <a:ext uri="{FF2B5EF4-FFF2-40B4-BE49-F238E27FC236}">
                <a16:creationId xmlns:a16="http://schemas.microsoft.com/office/drawing/2014/main" id="{96AFAC75-A7C8-389C-EF84-300A6656795F}"/>
              </a:ext>
            </a:extLst>
          </p:cNvPr>
          <p:cNvSpPr>
            <a:spLocks noGrp="1"/>
          </p:cNvSpPr>
          <p:nvPr>
            <p:ph type="sldNum" sz="quarter" idx="12"/>
          </p:nvPr>
        </p:nvSpPr>
        <p:spPr/>
        <p:txBody>
          <a:bodyPr/>
          <a:lstStyle/>
          <a:p>
            <a:fld id="{4385BF07-81BE-5E4C-907D-DCE44E4A1296}" type="slidenum">
              <a:rPr lang="en-US" smtClean="0"/>
              <a:t>56</a:t>
            </a:fld>
            <a:endParaRPr lang="en-US" dirty="0"/>
          </a:p>
        </p:txBody>
      </p:sp>
      <p:grpSp>
        <p:nvGrpSpPr>
          <p:cNvPr id="24" name="Group 23">
            <a:extLst>
              <a:ext uri="{FF2B5EF4-FFF2-40B4-BE49-F238E27FC236}">
                <a16:creationId xmlns:a16="http://schemas.microsoft.com/office/drawing/2014/main" id="{77811C31-F295-22E2-B641-6DFB39B766F7}"/>
              </a:ext>
            </a:extLst>
          </p:cNvPr>
          <p:cNvGrpSpPr/>
          <p:nvPr/>
        </p:nvGrpSpPr>
        <p:grpSpPr>
          <a:xfrm>
            <a:off x="1262719" y="2486807"/>
            <a:ext cx="2297424" cy="934750"/>
            <a:chOff x="1262719" y="2029616"/>
            <a:chExt cx="2297424" cy="934750"/>
          </a:xfrm>
        </p:grpSpPr>
        <p:pic>
          <p:nvPicPr>
            <p:cNvPr id="4" name="Picture 3">
              <a:extLst>
                <a:ext uri="{FF2B5EF4-FFF2-40B4-BE49-F238E27FC236}">
                  <a16:creationId xmlns:a16="http://schemas.microsoft.com/office/drawing/2014/main" id="{B27ACFD4-3D89-EE9A-F832-51C84481CA98}"/>
                </a:ext>
              </a:extLst>
            </p:cNvPr>
            <p:cNvPicPr>
              <a:picLocks noChangeAspect="1"/>
            </p:cNvPicPr>
            <p:nvPr/>
          </p:nvPicPr>
          <p:blipFill rotWithShape="1">
            <a:blip r:embed="rId4"/>
            <a:srcRect t="24126" b="31045"/>
            <a:stretch/>
          </p:blipFill>
          <p:spPr>
            <a:xfrm>
              <a:off x="1740539" y="2029616"/>
              <a:ext cx="1327506" cy="595113"/>
            </a:xfrm>
            <a:prstGeom prst="rect">
              <a:avLst/>
            </a:prstGeom>
          </p:spPr>
        </p:pic>
        <p:sp>
          <p:nvSpPr>
            <p:cNvPr id="10" name="TextBox 9">
              <a:extLst>
                <a:ext uri="{FF2B5EF4-FFF2-40B4-BE49-F238E27FC236}">
                  <a16:creationId xmlns:a16="http://schemas.microsoft.com/office/drawing/2014/main" id="{EEFE78C4-8F18-4D28-4BE9-9C96ACAAE7EE}"/>
                </a:ext>
              </a:extLst>
            </p:cNvPr>
            <p:cNvSpPr txBox="1"/>
            <p:nvPr/>
          </p:nvSpPr>
          <p:spPr>
            <a:xfrm>
              <a:off x="1262719" y="2564256"/>
              <a:ext cx="2297424"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SrcToR</a:t>
              </a:r>
            </a:p>
          </p:txBody>
        </p:sp>
      </p:grpSp>
      <p:grpSp>
        <p:nvGrpSpPr>
          <p:cNvPr id="23" name="Group 22">
            <a:extLst>
              <a:ext uri="{FF2B5EF4-FFF2-40B4-BE49-F238E27FC236}">
                <a16:creationId xmlns:a16="http://schemas.microsoft.com/office/drawing/2014/main" id="{44422798-62A0-562E-2C43-9EE28357A2A8}"/>
              </a:ext>
            </a:extLst>
          </p:cNvPr>
          <p:cNvGrpSpPr/>
          <p:nvPr/>
        </p:nvGrpSpPr>
        <p:grpSpPr>
          <a:xfrm>
            <a:off x="8722092" y="2486807"/>
            <a:ext cx="2308645" cy="934750"/>
            <a:chOff x="8722092" y="2029616"/>
            <a:chExt cx="2308645" cy="934750"/>
          </a:xfrm>
        </p:grpSpPr>
        <p:pic>
          <p:nvPicPr>
            <p:cNvPr id="9" name="Picture 8">
              <a:extLst>
                <a:ext uri="{FF2B5EF4-FFF2-40B4-BE49-F238E27FC236}">
                  <a16:creationId xmlns:a16="http://schemas.microsoft.com/office/drawing/2014/main" id="{98CB4A44-7A36-0FFE-50F6-1B82F863F839}"/>
                </a:ext>
              </a:extLst>
            </p:cNvPr>
            <p:cNvPicPr>
              <a:picLocks noChangeAspect="1"/>
            </p:cNvPicPr>
            <p:nvPr/>
          </p:nvPicPr>
          <p:blipFill rotWithShape="1">
            <a:blip r:embed="rId4"/>
            <a:srcRect t="24126" b="31045"/>
            <a:stretch/>
          </p:blipFill>
          <p:spPr>
            <a:xfrm>
              <a:off x="9072570" y="2029616"/>
              <a:ext cx="1327506" cy="595113"/>
            </a:xfrm>
            <a:prstGeom prst="rect">
              <a:avLst/>
            </a:prstGeom>
          </p:spPr>
        </p:pic>
        <p:sp>
          <p:nvSpPr>
            <p:cNvPr id="11" name="TextBox 10">
              <a:extLst>
                <a:ext uri="{FF2B5EF4-FFF2-40B4-BE49-F238E27FC236}">
                  <a16:creationId xmlns:a16="http://schemas.microsoft.com/office/drawing/2014/main" id="{D1686018-4AF7-767B-C275-5A33AB560A85}"/>
                </a:ext>
              </a:extLst>
            </p:cNvPr>
            <p:cNvSpPr txBox="1"/>
            <p:nvPr/>
          </p:nvSpPr>
          <p:spPr>
            <a:xfrm>
              <a:off x="8722092" y="2564256"/>
              <a:ext cx="2308645"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DstToR</a:t>
              </a:r>
            </a:p>
          </p:txBody>
        </p:sp>
      </p:grpSp>
      <p:sp>
        <p:nvSpPr>
          <p:cNvPr id="13" name="Can 12">
            <a:extLst>
              <a:ext uri="{FF2B5EF4-FFF2-40B4-BE49-F238E27FC236}">
                <a16:creationId xmlns:a16="http://schemas.microsoft.com/office/drawing/2014/main" id="{16B3FACE-EC0A-DAA4-27E1-B8BFB353736E}"/>
              </a:ext>
            </a:extLst>
          </p:cNvPr>
          <p:cNvSpPr/>
          <p:nvPr/>
        </p:nvSpPr>
        <p:spPr>
          <a:xfrm rot="5400000">
            <a:off x="5389386" y="2021030"/>
            <a:ext cx="912955" cy="3837120"/>
          </a:xfrm>
          <a:prstGeom prst="can">
            <a:avLst/>
          </a:prstGeom>
          <a:ln w="28575">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4" name="Can 13">
            <a:extLst>
              <a:ext uri="{FF2B5EF4-FFF2-40B4-BE49-F238E27FC236}">
                <a16:creationId xmlns:a16="http://schemas.microsoft.com/office/drawing/2014/main" id="{EF75B579-7897-C35B-2541-434BCBEDC2A4}"/>
              </a:ext>
            </a:extLst>
          </p:cNvPr>
          <p:cNvSpPr/>
          <p:nvPr/>
        </p:nvSpPr>
        <p:spPr>
          <a:xfrm rot="5400000">
            <a:off x="5389386" y="3472785"/>
            <a:ext cx="912955" cy="3837120"/>
          </a:xfrm>
          <a:prstGeom prst="can">
            <a:avLst/>
          </a:prstGeom>
          <a:ln w="2857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pic>
        <p:nvPicPr>
          <p:cNvPr id="27" name="Picture 12" descr="Download Sign Warning Exclamation Mark Royalty-Free Vector Graphic - Pixabay">
            <a:extLst>
              <a:ext uri="{FF2B5EF4-FFF2-40B4-BE49-F238E27FC236}">
                <a16:creationId xmlns:a16="http://schemas.microsoft.com/office/drawing/2014/main" id="{C8DB2D17-43FF-478F-CD97-80184C5F568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5111" y="3268999"/>
            <a:ext cx="447447" cy="40651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A495A0B8-CCA7-AA45-438A-721A7E63F892}"/>
              </a:ext>
            </a:extLst>
          </p:cNvPr>
          <p:cNvPicPr>
            <a:picLocks noChangeAspect="1"/>
          </p:cNvPicPr>
          <p:nvPr/>
        </p:nvPicPr>
        <p:blipFill>
          <a:blip r:embed="rId6"/>
          <a:stretch>
            <a:fillRect/>
          </a:stretch>
        </p:blipFill>
        <p:spPr>
          <a:xfrm>
            <a:off x="5607199" y="4730299"/>
            <a:ext cx="409136" cy="409136"/>
          </a:xfrm>
          <a:prstGeom prst="rect">
            <a:avLst/>
          </a:prstGeom>
        </p:spPr>
      </p:pic>
      <p:sp>
        <p:nvSpPr>
          <p:cNvPr id="29" name="Rectangle 28">
            <a:extLst>
              <a:ext uri="{FF2B5EF4-FFF2-40B4-BE49-F238E27FC236}">
                <a16:creationId xmlns:a16="http://schemas.microsoft.com/office/drawing/2014/main" id="{3B1BE7A9-AF29-4E8F-8418-1F1DB1E25635}"/>
              </a:ext>
            </a:extLst>
          </p:cNvPr>
          <p:cNvSpPr/>
          <p:nvPr/>
        </p:nvSpPr>
        <p:spPr>
          <a:xfrm>
            <a:off x="5738488" y="3814472"/>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1" name="Rectangle 30">
            <a:extLst>
              <a:ext uri="{FF2B5EF4-FFF2-40B4-BE49-F238E27FC236}">
                <a16:creationId xmlns:a16="http://schemas.microsoft.com/office/drawing/2014/main" id="{65711390-0190-EE53-DC6D-975013012817}"/>
              </a:ext>
            </a:extLst>
          </p:cNvPr>
          <p:cNvSpPr/>
          <p:nvPr/>
        </p:nvSpPr>
        <p:spPr>
          <a:xfrm>
            <a:off x="4588835" y="3814473"/>
            <a:ext cx="353319" cy="328866"/>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B5FFF9"/>
                </a:solidFill>
                <a:latin typeface="Fira Sans" panose="020B0503050000020004" pitchFamily="34" charset="0"/>
              </a:rPr>
              <a:t>T</a:t>
            </a:r>
          </a:p>
        </p:txBody>
      </p:sp>
      <p:sp>
        <p:nvSpPr>
          <p:cNvPr id="33" name="Rectangle 32">
            <a:extLst>
              <a:ext uri="{FF2B5EF4-FFF2-40B4-BE49-F238E27FC236}">
                <a16:creationId xmlns:a16="http://schemas.microsoft.com/office/drawing/2014/main" id="{571CBB96-3016-F95C-A326-091B00F0B210}"/>
              </a:ext>
            </a:extLst>
          </p:cNvPr>
          <p:cNvSpPr/>
          <p:nvPr/>
        </p:nvSpPr>
        <p:spPr>
          <a:xfrm>
            <a:off x="7016228" y="3814472"/>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2" name="Freeform 31">
            <a:extLst>
              <a:ext uri="{FF2B5EF4-FFF2-40B4-BE49-F238E27FC236}">
                <a16:creationId xmlns:a16="http://schemas.microsoft.com/office/drawing/2014/main" id="{AA683A96-D4BC-897F-68B9-BFD7AD85D890}"/>
              </a:ext>
            </a:extLst>
          </p:cNvPr>
          <p:cNvSpPr/>
          <p:nvPr/>
        </p:nvSpPr>
        <p:spPr>
          <a:xfrm flipV="1">
            <a:off x="3336052" y="4800695"/>
            <a:ext cx="5305529" cy="358836"/>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76200">
            <a:solidFill>
              <a:schemeClr val="accent6">
                <a:alpha val="83000"/>
              </a:scheme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34" name="TextBox 33">
            <a:extLst>
              <a:ext uri="{FF2B5EF4-FFF2-40B4-BE49-F238E27FC236}">
                <a16:creationId xmlns:a16="http://schemas.microsoft.com/office/drawing/2014/main" id="{0B2FFC05-E509-6BEC-0901-2539C6B38D86}"/>
              </a:ext>
            </a:extLst>
          </p:cNvPr>
          <p:cNvSpPr txBox="1"/>
          <p:nvPr/>
        </p:nvSpPr>
        <p:spPr>
          <a:xfrm>
            <a:off x="3450120" y="4459388"/>
            <a:ext cx="1304331" cy="461665"/>
          </a:xfrm>
          <a:prstGeom prst="rect">
            <a:avLst/>
          </a:prstGeom>
          <a:noFill/>
        </p:spPr>
        <p:txBody>
          <a:bodyPr wrap="none" rtlCol="0">
            <a:spAutoFit/>
          </a:bodyPr>
          <a:lstStyle/>
          <a:p>
            <a:r>
              <a:rPr lang="en-KR" sz="2400" b="1" i="1" dirty="0">
                <a:solidFill>
                  <a:schemeClr val="accent6"/>
                </a:solidFill>
              </a:rPr>
              <a:t>Reroute!</a:t>
            </a:r>
          </a:p>
        </p:txBody>
      </p:sp>
      <p:grpSp>
        <p:nvGrpSpPr>
          <p:cNvPr id="37" name="Group 36">
            <a:extLst>
              <a:ext uri="{FF2B5EF4-FFF2-40B4-BE49-F238E27FC236}">
                <a16:creationId xmlns:a16="http://schemas.microsoft.com/office/drawing/2014/main" id="{BAFE8ABF-D985-D4AF-45E2-2C1CDDD208C6}"/>
              </a:ext>
            </a:extLst>
          </p:cNvPr>
          <p:cNvGrpSpPr/>
          <p:nvPr/>
        </p:nvGrpSpPr>
        <p:grpSpPr>
          <a:xfrm>
            <a:off x="8687311" y="4929359"/>
            <a:ext cx="2170985" cy="524390"/>
            <a:chOff x="9152238" y="2883243"/>
            <a:chExt cx="986012" cy="238166"/>
          </a:xfrm>
        </p:grpSpPr>
        <p:cxnSp>
          <p:nvCxnSpPr>
            <p:cNvPr id="38" name="Straight Connector 37">
              <a:extLst>
                <a:ext uri="{FF2B5EF4-FFF2-40B4-BE49-F238E27FC236}">
                  <a16:creationId xmlns:a16="http://schemas.microsoft.com/office/drawing/2014/main" id="{EC8B414F-793A-9639-A577-AE6F06C36B2F}"/>
                </a:ext>
              </a:extLst>
            </p:cNvPr>
            <p:cNvCxnSpPr/>
            <p:nvPr/>
          </p:nvCxnSpPr>
          <p:spPr>
            <a:xfrm>
              <a:off x="9152238" y="2883243"/>
              <a:ext cx="98601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B22FA3D-9D9D-0565-262F-9A3742FE4E50}"/>
                </a:ext>
              </a:extLst>
            </p:cNvPr>
            <p:cNvCxnSpPr/>
            <p:nvPr/>
          </p:nvCxnSpPr>
          <p:spPr>
            <a:xfrm>
              <a:off x="9152238" y="3103967"/>
              <a:ext cx="98601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1D85819-A89C-03D9-D305-13C3A7DF941E}"/>
                </a:ext>
              </a:extLst>
            </p:cNvPr>
            <p:cNvCxnSpPr>
              <a:cxnSpLocks/>
            </p:cNvCxnSpPr>
            <p:nvPr/>
          </p:nvCxnSpPr>
          <p:spPr>
            <a:xfrm>
              <a:off x="10138250" y="2883243"/>
              <a:ext cx="0" cy="238166"/>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28D75D3E-CDC2-72E4-F02E-D7D9103BFC8C}"/>
              </a:ext>
            </a:extLst>
          </p:cNvPr>
          <p:cNvSpPr/>
          <p:nvPr/>
        </p:nvSpPr>
        <p:spPr>
          <a:xfrm>
            <a:off x="8287162" y="4964963"/>
            <a:ext cx="353319" cy="328866"/>
          </a:xfrm>
          <a:prstGeom prst="rect">
            <a:avLst/>
          </a:prstGeom>
          <a:solidFill>
            <a:schemeClr val="accent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12" name="Rectangle: Rounded Corners 18">
            <a:extLst>
              <a:ext uri="{FF2B5EF4-FFF2-40B4-BE49-F238E27FC236}">
                <a16:creationId xmlns:a16="http://schemas.microsoft.com/office/drawing/2014/main" id="{E7506438-4B43-864F-440B-4B4B23842733}"/>
              </a:ext>
            </a:extLst>
          </p:cNvPr>
          <p:cNvSpPr/>
          <p:nvPr/>
        </p:nvSpPr>
        <p:spPr>
          <a:xfrm>
            <a:off x="2994055" y="5672417"/>
            <a:ext cx="5088791" cy="546675"/>
          </a:xfrm>
          <a:prstGeom prst="roundRect">
            <a:avLst>
              <a:gd name="adj" fmla="val 39104"/>
            </a:avLst>
          </a:prstGeom>
          <a:solidFill>
            <a:srgbClr val="7030A0"/>
          </a:solidFill>
          <a:ln>
            <a:solidFill>
              <a:srgbClr val="FFFF00"/>
            </a:solidFill>
          </a:ln>
        </p:spPr>
        <p:style>
          <a:lnRef idx="2">
            <a:schemeClr val="accent5"/>
          </a:lnRef>
          <a:fillRef idx="1">
            <a:schemeClr val="lt1"/>
          </a:fillRef>
          <a:effectRef idx="0">
            <a:schemeClr val="accent5"/>
          </a:effectRef>
          <a:fontRef idx="minor">
            <a:schemeClr val="dk1"/>
          </a:fontRef>
        </p:style>
        <p:txBody>
          <a:bodyPr lIns="0" tIns="0" rIns="0" bIns="0" rtlCol="0" anchor="ctr"/>
          <a:lstStyle/>
          <a:p>
            <a:pPr algn="ctr"/>
            <a:r>
              <a:rPr lang="en-IN" sz="2400" dirty="0">
                <a:solidFill>
                  <a:schemeClr val="bg1"/>
                </a:solidFill>
                <a:latin typeface="Roboto" panose="02000000000000000000" pitchFamily="2" charset="0"/>
                <a:ea typeface="Roboto" panose="02000000000000000000" pitchFamily="2" charset="0"/>
                <a:cs typeface="Roboto" panose="02000000000000000000" pitchFamily="2" charset="0"/>
              </a:rPr>
              <a:t>Dynamically assign reorder queue!</a:t>
            </a:r>
            <a:endParaRPr lang="en-SG" sz="24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cxnSp>
        <p:nvCxnSpPr>
          <p:cNvPr id="15" name="Straight Arrow Connector 14">
            <a:extLst>
              <a:ext uri="{FF2B5EF4-FFF2-40B4-BE49-F238E27FC236}">
                <a16:creationId xmlns:a16="http://schemas.microsoft.com/office/drawing/2014/main" id="{B20147AF-5FFB-46C9-54A4-6EAB702BC093}"/>
              </a:ext>
            </a:extLst>
          </p:cNvPr>
          <p:cNvCxnSpPr>
            <a:cxnSpLocks/>
          </p:cNvCxnSpPr>
          <p:nvPr/>
        </p:nvCxnSpPr>
        <p:spPr>
          <a:xfrm flipV="1">
            <a:off x="8012106" y="5749731"/>
            <a:ext cx="577193" cy="226046"/>
          </a:xfrm>
          <a:prstGeom prst="straightConnector1">
            <a:avLst/>
          </a:prstGeom>
          <a:ln w="19050">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45" name="TextBox 44">
            <a:extLst>
              <a:ext uri="{FF2B5EF4-FFF2-40B4-BE49-F238E27FC236}">
                <a16:creationId xmlns:a16="http://schemas.microsoft.com/office/drawing/2014/main" id="{6B8A0636-A76C-09E7-ADEC-0760B7AC1B50}"/>
              </a:ext>
            </a:extLst>
          </p:cNvPr>
          <p:cNvSpPr txBox="1"/>
          <p:nvPr/>
        </p:nvSpPr>
        <p:spPr>
          <a:xfrm>
            <a:off x="9229324" y="5440659"/>
            <a:ext cx="1675459" cy="369332"/>
          </a:xfrm>
          <a:prstGeom prst="rect">
            <a:avLst/>
          </a:prstGeom>
          <a:noFill/>
        </p:spPr>
        <p:txBody>
          <a:bodyPr wrap="none" rtlCol="0">
            <a:spAutoFit/>
          </a:bodyPr>
          <a:lstStyle/>
          <a:p>
            <a:r>
              <a:rPr lang="en-US" dirty="0">
                <a:solidFill>
                  <a:srgbClr val="7030A0"/>
                </a:solidFill>
                <a:latin typeface="Roboto" panose="02000000000000000000" pitchFamily="2" charset="0"/>
                <a:ea typeface="Roboto" panose="02000000000000000000" pitchFamily="2" charset="0"/>
                <a:cs typeface="Roboto" panose="02000000000000000000" pitchFamily="2" charset="0"/>
              </a:rPr>
              <a:t>Reorder</a:t>
            </a:r>
            <a:r>
              <a:rPr lang="en-KR" dirty="0">
                <a:solidFill>
                  <a:srgbClr val="7030A0"/>
                </a:solidFill>
                <a:latin typeface="Roboto" panose="02000000000000000000" pitchFamily="2" charset="0"/>
                <a:ea typeface="Roboto" panose="02000000000000000000" pitchFamily="2" charset="0"/>
                <a:cs typeface="Roboto" panose="02000000000000000000" pitchFamily="2" charset="0"/>
              </a:rPr>
              <a:t> queue</a:t>
            </a:r>
          </a:p>
        </p:txBody>
      </p:sp>
      <p:pic>
        <p:nvPicPr>
          <p:cNvPr id="46" name="Picture 45" descr="Icon&#10;&#10;Description automatically generated">
            <a:extLst>
              <a:ext uri="{FF2B5EF4-FFF2-40B4-BE49-F238E27FC236}">
                <a16:creationId xmlns:a16="http://schemas.microsoft.com/office/drawing/2014/main" id="{54EC4377-899C-8DD8-3074-157ED2D2B9E2}"/>
              </a:ext>
            </a:extLst>
          </p:cNvPr>
          <p:cNvPicPr>
            <a:picLocks noChangeAspect="1"/>
          </p:cNvPicPr>
          <p:nvPr/>
        </p:nvPicPr>
        <p:blipFill>
          <a:blip r:embed="rId7"/>
          <a:stretch>
            <a:fillRect/>
          </a:stretch>
        </p:blipFill>
        <p:spPr>
          <a:xfrm>
            <a:off x="1624730" y="1466849"/>
            <a:ext cx="548700" cy="548700"/>
          </a:xfrm>
          <a:prstGeom prst="rect">
            <a:avLst/>
          </a:prstGeom>
        </p:spPr>
      </p:pic>
      <p:grpSp>
        <p:nvGrpSpPr>
          <p:cNvPr id="5" name="Group 4">
            <a:extLst>
              <a:ext uri="{FF2B5EF4-FFF2-40B4-BE49-F238E27FC236}">
                <a16:creationId xmlns:a16="http://schemas.microsoft.com/office/drawing/2014/main" id="{694F806E-D4E7-AC21-31CC-37DD2B33CF4F}"/>
              </a:ext>
            </a:extLst>
          </p:cNvPr>
          <p:cNvGrpSpPr/>
          <p:nvPr/>
        </p:nvGrpSpPr>
        <p:grpSpPr>
          <a:xfrm>
            <a:off x="8663351" y="3957387"/>
            <a:ext cx="2170985" cy="524390"/>
            <a:chOff x="9152238" y="2883243"/>
            <a:chExt cx="986012" cy="238166"/>
          </a:xfrm>
        </p:grpSpPr>
        <p:cxnSp>
          <p:nvCxnSpPr>
            <p:cNvPr id="6" name="Straight Connector 5">
              <a:extLst>
                <a:ext uri="{FF2B5EF4-FFF2-40B4-BE49-F238E27FC236}">
                  <a16:creationId xmlns:a16="http://schemas.microsoft.com/office/drawing/2014/main" id="{7C858491-8A3C-242F-8681-9D3EBBDB4B34}"/>
                </a:ext>
              </a:extLst>
            </p:cNvPr>
            <p:cNvCxnSpPr/>
            <p:nvPr/>
          </p:nvCxnSpPr>
          <p:spPr>
            <a:xfrm>
              <a:off x="9152238" y="2883243"/>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B58ADF-442C-999F-CCA1-49379079040D}"/>
                </a:ext>
              </a:extLst>
            </p:cNvPr>
            <p:cNvCxnSpPr/>
            <p:nvPr/>
          </p:nvCxnSpPr>
          <p:spPr>
            <a:xfrm>
              <a:off x="9152238" y="3103967"/>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68DDC9E-3225-C00E-823E-229FFD55F780}"/>
                </a:ext>
              </a:extLst>
            </p:cNvPr>
            <p:cNvCxnSpPr>
              <a:cxnSpLocks/>
            </p:cNvCxnSpPr>
            <p:nvPr/>
          </p:nvCxnSpPr>
          <p:spPr>
            <a:xfrm>
              <a:off x="10138250" y="2883243"/>
              <a:ext cx="0" cy="2381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9D4AB61C-E78D-7B71-E734-7C7AEF88A6D7}"/>
              </a:ext>
            </a:extLst>
          </p:cNvPr>
          <p:cNvSpPr txBox="1"/>
          <p:nvPr/>
        </p:nvSpPr>
        <p:spPr>
          <a:xfrm>
            <a:off x="9227133" y="3588055"/>
            <a:ext cx="2746265" cy="369332"/>
          </a:xfrm>
          <a:prstGeom prst="rect">
            <a:avLst/>
          </a:prstGeom>
          <a:noFill/>
        </p:spPr>
        <p:txBody>
          <a:bodyPr wrap="none" rtlCol="0">
            <a:spAutoFit/>
          </a:bodyPr>
          <a:lstStyle/>
          <a:p>
            <a:r>
              <a:rPr lang="en-US" dirty="0">
                <a:latin typeface="Roboto" panose="02000000000000000000" pitchFamily="2" charset="0"/>
                <a:ea typeface="Roboto" panose="02000000000000000000" pitchFamily="2" charset="0"/>
                <a:cs typeface="Roboto" panose="02000000000000000000" pitchFamily="2" charset="0"/>
              </a:rPr>
              <a:t>N</a:t>
            </a:r>
            <a:r>
              <a:rPr lang="en-KR" dirty="0">
                <a:latin typeface="Roboto" panose="02000000000000000000" pitchFamily="2" charset="0"/>
                <a:ea typeface="Roboto" panose="02000000000000000000" pitchFamily="2" charset="0"/>
                <a:cs typeface="Roboto" panose="02000000000000000000" pitchFamily="2" charset="0"/>
              </a:rPr>
              <a:t>ormal queue </a:t>
            </a:r>
            <a:r>
              <a:rPr lang="en-KR" sz="1400" dirty="0">
                <a:latin typeface="Roboto" panose="02000000000000000000" pitchFamily="2" charset="0"/>
                <a:ea typeface="Roboto" panose="02000000000000000000" pitchFamily="2" charset="0"/>
                <a:cs typeface="Roboto" panose="02000000000000000000" pitchFamily="2" charset="0"/>
              </a:rPr>
              <a:t>(for all flows)</a:t>
            </a:r>
          </a:p>
        </p:txBody>
      </p:sp>
      <p:sp>
        <p:nvSpPr>
          <p:cNvPr id="26" name="Freeform 25">
            <a:extLst>
              <a:ext uri="{FF2B5EF4-FFF2-40B4-BE49-F238E27FC236}">
                <a16:creationId xmlns:a16="http://schemas.microsoft.com/office/drawing/2014/main" id="{7469EEDA-D485-9760-DE2C-E0B5FF2CF434}"/>
              </a:ext>
            </a:extLst>
          </p:cNvPr>
          <p:cNvSpPr/>
          <p:nvPr/>
        </p:nvSpPr>
        <p:spPr>
          <a:xfrm>
            <a:off x="3336051" y="4203270"/>
            <a:ext cx="5305529" cy="361741"/>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38100">
            <a:solidFill>
              <a:srgbClr val="FF0000">
                <a:alpha val="83000"/>
              </a:srgbClr>
            </a:solidFill>
            <a:prstDash val="sysDot"/>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18" name="Rounded Rectangle 17">
            <a:extLst>
              <a:ext uri="{FF2B5EF4-FFF2-40B4-BE49-F238E27FC236}">
                <a16:creationId xmlns:a16="http://schemas.microsoft.com/office/drawing/2014/main" id="{AF968D67-47FE-BD4B-D933-C8EE9E886B21}"/>
              </a:ext>
            </a:extLst>
          </p:cNvPr>
          <p:cNvSpPr/>
          <p:nvPr/>
        </p:nvSpPr>
        <p:spPr>
          <a:xfrm>
            <a:off x="1026615" y="1227523"/>
            <a:ext cx="9688788" cy="1082947"/>
          </a:xfrm>
          <a:prstGeom prst="roundRect">
            <a:avLst/>
          </a:prstGeom>
          <a:noFill/>
          <a:ln w="28575">
            <a:solidFill>
              <a:schemeClr val="accent4"/>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        Reroute “only if” there is no inflight out-of-order packets</a:t>
            </a:r>
          </a:p>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 Enable switch to reorder a flow using a single reorder queue</a:t>
            </a:r>
            <a:endParaRPr lang="en-KR" sz="2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9" name="Rounded Rectangle 18">
            <a:extLst>
              <a:ext uri="{FF2B5EF4-FFF2-40B4-BE49-F238E27FC236}">
                <a16:creationId xmlns:a16="http://schemas.microsoft.com/office/drawing/2014/main" id="{A56F1C59-B677-06BD-E5FE-40A829E01E63}"/>
              </a:ext>
            </a:extLst>
          </p:cNvPr>
          <p:cNvSpPr/>
          <p:nvPr/>
        </p:nvSpPr>
        <p:spPr>
          <a:xfrm>
            <a:off x="5078061" y="984907"/>
            <a:ext cx="1585897" cy="400110"/>
          </a:xfrm>
          <a:prstGeom prst="roundRect">
            <a:avLst>
              <a:gd name="adj" fmla="val 39948"/>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dirty="0">
                <a:solidFill>
                  <a:schemeClr val="bg1"/>
                </a:solidFill>
                <a:latin typeface="Fira Sans" panose="020B0503050000020004" pitchFamily="34" charset="0"/>
              </a:rPr>
              <a:t>Key Idea</a:t>
            </a:r>
          </a:p>
        </p:txBody>
      </p:sp>
    </p:spTree>
    <p:custDataLst>
      <p:tags r:id="rId1"/>
    </p:custDataLst>
    <p:extLst>
      <p:ext uri="{BB962C8B-B14F-4D97-AF65-F5344CB8AC3E}">
        <p14:creationId xmlns:p14="http://schemas.microsoft.com/office/powerpoint/2010/main" val="403431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45">
                                            <p:txEl>
                                              <p:pRg st="0" end="0"/>
                                            </p:txEl>
                                          </p:spTgt>
                                        </p:tgtEl>
                                        <p:attrNameLst>
                                          <p:attrName>style.visibility</p:attrName>
                                        </p:attrNameLst>
                                      </p:cBhvr>
                                      <p:to>
                                        <p:strVal val="visible"/>
                                      </p:to>
                                    </p:set>
                                    <p:animEffect transition="in" filter="fade">
                                      <p:cBhvr>
                                        <p:cTn id="16" dur="500"/>
                                        <p:tgtEl>
                                          <p:spTgt spid="45">
                                            <p:txEl>
                                              <p:pRg st="0" end="0"/>
                                            </p:txEl>
                                          </p:spTgt>
                                        </p:tgtEl>
                                      </p:cBhvr>
                                    </p:animEffect>
                                  </p:childTnLst>
                                </p:cTn>
                              </p:par>
                            </p:childTnLst>
                          </p:cTn>
                        </p:par>
                        <p:par>
                          <p:cTn id="17" fill="hold">
                            <p:stCondLst>
                              <p:cond delay="500"/>
                            </p:stCondLst>
                            <p:childTnLst>
                              <p:par>
                                <p:cTn id="18" presetID="0" presetClass="path" presetSubtype="0" fill="hold" grpId="0" nodeType="afterEffect">
                                  <p:stCondLst>
                                    <p:cond delay="0"/>
                                  </p:stCondLst>
                                  <p:childTnLst>
                                    <p:animMotion origin="layout" path="M -6.25E-7 3.33333E-6 L 0.17201 0.0081 " pathEditMode="relative" rAng="0" ptsTypes="AA">
                                      <p:cBhvr>
                                        <p:cTn id="19" dur="500" fill="hold"/>
                                        <p:tgtEl>
                                          <p:spTgt spid="8"/>
                                        </p:tgtEl>
                                        <p:attrNameLst>
                                          <p:attrName>ppt_x</p:attrName>
                                          <p:attrName>ppt_y</p:attrName>
                                        </p:attrNameLst>
                                      </p:cBhvr>
                                      <p:rCtr x="8594" y="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9AB80DCF-B439-2C99-D0A3-A4A685E447F9}"/>
              </a:ext>
            </a:extLst>
          </p:cNvPr>
          <p:cNvCxnSpPr>
            <a:cxnSpLocks/>
          </p:cNvCxnSpPr>
          <p:nvPr/>
        </p:nvCxnSpPr>
        <p:spPr>
          <a:xfrm>
            <a:off x="4149518" y="2614027"/>
            <a:ext cx="0" cy="3976335"/>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C172AA54-7318-CB32-1F40-FCDA620A679D}"/>
              </a:ext>
            </a:extLst>
          </p:cNvPr>
          <p:cNvCxnSpPr>
            <a:cxnSpLocks/>
          </p:cNvCxnSpPr>
          <p:nvPr/>
        </p:nvCxnSpPr>
        <p:spPr>
          <a:xfrm>
            <a:off x="7491927" y="2614026"/>
            <a:ext cx="0" cy="3887126"/>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Cautious Rerouting</a:t>
            </a:r>
          </a:p>
        </p:txBody>
      </p:sp>
      <p:sp>
        <p:nvSpPr>
          <p:cNvPr id="3" name="Slide Number Placeholder 2">
            <a:extLst>
              <a:ext uri="{FF2B5EF4-FFF2-40B4-BE49-F238E27FC236}">
                <a16:creationId xmlns:a16="http://schemas.microsoft.com/office/drawing/2014/main" id="{96AFAC75-A7C8-389C-EF84-300A6656795F}"/>
              </a:ext>
            </a:extLst>
          </p:cNvPr>
          <p:cNvSpPr>
            <a:spLocks noGrp="1"/>
          </p:cNvSpPr>
          <p:nvPr>
            <p:ph type="sldNum" sz="quarter" idx="12"/>
          </p:nvPr>
        </p:nvSpPr>
        <p:spPr/>
        <p:txBody>
          <a:bodyPr/>
          <a:lstStyle/>
          <a:p>
            <a:fld id="{4385BF07-81BE-5E4C-907D-DCE44E4A1296}" type="slidenum">
              <a:rPr lang="en-US" smtClean="0"/>
              <a:t>57</a:t>
            </a:fld>
            <a:endParaRPr lang="en-US"/>
          </a:p>
        </p:txBody>
      </p:sp>
      <p:grpSp>
        <p:nvGrpSpPr>
          <p:cNvPr id="24" name="Group 23">
            <a:extLst>
              <a:ext uri="{FF2B5EF4-FFF2-40B4-BE49-F238E27FC236}">
                <a16:creationId xmlns:a16="http://schemas.microsoft.com/office/drawing/2014/main" id="{77811C31-F295-22E2-B641-6DFB39B766F7}"/>
              </a:ext>
            </a:extLst>
          </p:cNvPr>
          <p:cNvGrpSpPr/>
          <p:nvPr/>
        </p:nvGrpSpPr>
        <p:grpSpPr>
          <a:xfrm>
            <a:off x="1262719" y="2486807"/>
            <a:ext cx="2297424" cy="934750"/>
            <a:chOff x="1262719" y="2029616"/>
            <a:chExt cx="2297424" cy="934750"/>
          </a:xfrm>
        </p:grpSpPr>
        <p:pic>
          <p:nvPicPr>
            <p:cNvPr id="4" name="Picture 3">
              <a:extLst>
                <a:ext uri="{FF2B5EF4-FFF2-40B4-BE49-F238E27FC236}">
                  <a16:creationId xmlns:a16="http://schemas.microsoft.com/office/drawing/2014/main" id="{B27ACFD4-3D89-EE9A-F832-51C84481CA98}"/>
                </a:ext>
              </a:extLst>
            </p:cNvPr>
            <p:cNvPicPr>
              <a:picLocks noChangeAspect="1"/>
            </p:cNvPicPr>
            <p:nvPr/>
          </p:nvPicPr>
          <p:blipFill rotWithShape="1">
            <a:blip r:embed="rId4"/>
            <a:srcRect t="24126" b="31045"/>
            <a:stretch/>
          </p:blipFill>
          <p:spPr>
            <a:xfrm>
              <a:off x="1740539" y="2029616"/>
              <a:ext cx="1327506" cy="595113"/>
            </a:xfrm>
            <a:prstGeom prst="rect">
              <a:avLst/>
            </a:prstGeom>
          </p:spPr>
        </p:pic>
        <p:sp>
          <p:nvSpPr>
            <p:cNvPr id="10" name="TextBox 9">
              <a:extLst>
                <a:ext uri="{FF2B5EF4-FFF2-40B4-BE49-F238E27FC236}">
                  <a16:creationId xmlns:a16="http://schemas.microsoft.com/office/drawing/2014/main" id="{EEFE78C4-8F18-4D28-4BE9-9C96ACAAE7EE}"/>
                </a:ext>
              </a:extLst>
            </p:cNvPr>
            <p:cNvSpPr txBox="1"/>
            <p:nvPr/>
          </p:nvSpPr>
          <p:spPr>
            <a:xfrm>
              <a:off x="1262719" y="2564256"/>
              <a:ext cx="2297424"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SrcToR</a:t>
              </a:r>
            </a:p>
          </p:txBody>
        </p:sp>
      </p:grpSp>
      <p:grpSp>
        <p:nvGrpSpPr>
          <p:cNvPr id="23" name="Group 22">
            <a:extLst>
              <a:ext uri="{FF2B5EF4-FFF2-40B4-BE49-F238E27FC236}">
                <a16:creationId xmlns:a16="http://schemas.microsoft.com/office/drawing/2014/main" id="{44422798-62A0-562E-2C43-9EE28357A2A8}"/>
              </a:ext>
            </a:extLst>
          </p:cNvPr>
          <p:cNvGrpSpPr/>
          <p:nvPr/>
        </p:nvGrpSpPr>
        <p:grpSpPr>
          <a:xfrm>
            <a:off x="8722092" y="2486807"/>
            <a:ext cx="2308645" cy="934750"/>
            <a:chOff x="8722092" y="2029616"/>
            <a:chExt cx="2308645" cy="934750"/>
          </a:xfrm>
        </p:grpSpPr>
        <p:pic>
          <p:nvPicPr>
            <p:cNvPr id="9" name="Picture 8">
              <a:extLst>
                <a:ext uri="{FF2B5EF4-FFF2-40B4-BE49-F238E27FC236}">
                  <a16:creationId xmlns:a16="http://schemas.microsoft.com/office/drawing/2014/main" id="{98CB4A44-7A36-0FFE-50F6-1B82F863F839}"/>
                </a:ext>
              </a:extLst>
            </p:cNvPr>
            <p:cNvPicPr>
              <a:picLocks noChangeAspect="1"/>
            </p:cNvPicPr>
            <p:nvPr/>
          </p:nvPicPr>
          <p:blipFill rotWithShape="1">
            <a:blip r:embed="rId4"/>
            <a:srcRect t="24126" b="31045"/>
            <a:stretch/>
          </p:blipFill>
          <p:spPr>
            <a:xfrm>
              <a:off x="9072570" y="2029616"/>
              <a:ext cx="1327506" cy="595113"/>
            </a:xfrm>
            <a:prstGeom prst="rect">
              <a:avLst/>
            </a:prstGeom>
          </p:spPr>
        </p:pic>
        <p:sp>
          <p:nvSpPr>
            <p:cNvPr id="11" name="TextBox 10">
              <a:extLst>
                <a:ext uri="{FF2B5EF4-FFF2-40B4-BE49-F238E27FC236}">
                  <a16:creationId xmlns:a16="http://schemas.microsoft.com/office/drawing/2014/main" id="{D1686018-4AF7-767B-C275-5A33AB560A85}"/>
                </a:ext>
              </a:extLst>
            </p:cNvPr>
            <p:cNvSpPr txBox="1"/>
            <p:nvPr/>
          </p:nvSpPr>
          <p:spPr>
            <a:xfrm>
              <a:off x="8722092" y="2564256"/>
              <a:ext cx="2308645"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DstToR</a:t>
              </a:r>
            </a:p>
          </p:txBody>
        </p:sp>
      </p:grpSp>
      <p:sp>
        <p:nvSpPr>
          <p:cNvPr id="13" name="Can 12">
            <a:extLst>
              <a:ext uri="{FF2B5EF4-FFF2-40B4-BE49-F238E27FC236}">
                <a16:creationId xmlns:a16="http://schemas.microsoft.com/office/drawing/2014/main" id="{16B3FACE-EC0A-DAA4-27E1-B8BFB353736E}"/>
              </a:ext>
            </a:extLst>
          </p:cNvPr>
          <p:cNvSpPr/>
          <p:nvPr/>
        </p:nvSpPr>
        <p:spPr>
          <a:xfrm rot="5400000">
            <a:off x="5389386" y="2021030"/>
            <a:ext cx="912955" cy="3837120"/>
          </a:xfrm>
          <a:prstGeom prst="can">
            <a:avLst/>
          </a:prstGeom>
          <a:ln w="28575">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4" name="Can 13">
            <a:extLst>
              <a:ext uri="{FF2B5EF4-FFF2-40B4-BE49-F238E27FC236}">
                <a16:creationId xmlns:a16="http://schemas.microsoft.com/office/drawing/2014/main" id="{EF75B579-7897-C35B-2541-434BCBEDC2A4}"/>
              </a:ext>
            </a:extLst>
          </p:cNvPr>
          <p:cNvSpPr/>
          <p:nvPr/>
        </p:nvSpPr>
        <p:spPr>
          <a:xfrm rot="5400000">
            <a:off x="5389386" y="3472785"/>
            <a:ext cx="912955" cy="3837120"/>
          </a:xfrm>
          <a:prstGeom prst="can">
            <a:avLst/>
          </a:prstGeom>
          <a:ln w="2857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pic>
        <p:nvPicPr>
          <p:cNvPr id="27" name="Picture 12" descr="Download Sign Warning Exclamation Mark Royalty-Free Vector Graphic - Pixabay">
            <a:extLst>
              <a:ext uri="{FF2B5EF4-FFF2-40B4-BE49-F238E27FC236}">
                <a16:creationId xmlns:a16="http://schemas.microsoft.com/office/drawing/2014/main" id="{C8DB2D17-43FF-478F-CD97-80184C5F568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5111" y="3268999"/>
            <a:ext cx="447447" cy="40651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A495A0B8-CCA7-AA45-438A-721A7E63F892}"/>
              </a:ext>
            </a:extLst>
          </p:cNvPr>
          <p:cNvPicPr>
            <a:picLocks noChangeAspect="1"/>
          </p:cNvPicPr>
          <p:nvPr/>
        </p:nvPicPr>
        <p:blipFill>
          <a:blip r:embed="rId6"/>
          <a:stretch>
            <a:fillRect/>
          </a:stretch>
        </p:blipFill>
        <p:spPr>
          <a:xfrm>
            <a:off x="5607199" y="4730299"/>
            <a:ext cx="409136" cy="409136"/>
          </a:xfrm>
          <a:prstGeom prst="rect">
            <a:avLst/>
          </a:prstGeom>
        </p:spPr>
      </p:pic>
      <p:sp>
        <p:nvSpPr>
          <p:cNvPr id="29" name="Rectangle 28">
            <a:extLst>
              <a:ext uri="{FF2B5EF4-FFF2-40B4-BE49-F238E27FC236}">
                <a16:creationId xmlns:a16="http://schemas.microsoft.com/office/drawing/2014/main" id="{3B1BE7A9-AF29-4E8F-8418-1F1DB1E25635}"/>
              </a:ext>
            </a:extLst>
          </p:cNvPr>
          <p:cNvSpPr/>
          <p:nvPr/>
        </p:nvSpPr>
        <p:spPr>
          <a:xfrm>
            <a:off x="5738488" y="3814472"/>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1" name="Rectangle 30">
            <a:extLst>
              <a:ext uri="{FF2B5EF4-FFF2-40B4-BE49-F238E27FC236}">
                <a16:creationId xmlns:a16="http://schemas.microsoft.com/office/drawing/2014/main" id="{65711390-0190-EE53-DC6D-975013012817}"/>
              </a:ext>
            </a:extLst>
          </p:cNvPr>
          <p:cNvSpPr/>
          <p:nvPr/>
        </p:nvSpPr>
        <p:spPr>
          <a:xfrm>
            <a:off x="4588835" y="3814473"/>
            <a:ext cx="353319" cy="328866"/>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B5FFF9"/>
                </a:solidFill>
                <a:latin typeface="Fira Sans" panose="020B0503050000020004" pitchFamily="34" charset="0"/>
              </a:rPr>
              <a:t>T</a:t>
            </a:r>
          </a:p>
        </p:txBody>
      </p:sp>
      <p:sp>
        <p:nvSpPr>
          <p:cNvPr id="33" name="Rectangle 32">
            <a:extLst>
              <a:ext uri="{FF2B5EF4-FFF2-40B4-BE49-F238E27FC236}">
                <a16:creationId xmlns:a16="http://schemas.microsoft.com/office/drawing/2014/main" id="{571CBB96-3016-F95C-A326-091B00F0B210}"/>
              </a:ext>
            </a:extLst>
          </p:cNvPr>
          <p:cNvSpPr/>
          <p:nvPr/>
        </p:nvSpPr>
        <p:spPr>
          <a:xfrm>
            <a:off x="7016228" y="3814472"/>
            <a:ext cx="353320" cy="328867"/>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32" name="Freeform 31">
            <a:extLst>
              <a:ext uri="{FF2B5EF4-FFF2-40B4-BE49-F238E27FC236}">
                <a16:creationId xmlns:a16="http://schemas.microsoft.com/office/drawing/2014/main" id="{AA683A96-D4BC-897F-68B9-BFD7AD85D890}"/>
              </a:ext>
            </a:extLst>
          </p:cNvPr>
          <p:cNvSpPr/>
          <p:nvPr/>
        </p:nvSpPr>
        <p:spPr>
          <a:xfrm flipV="1">
            <a:off x="3336052" y="4800695"/>
            <a:ext cx="5305529" cy="358836"/>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76200">
            <a:solidFill>
              <a:schemeClr val="accent6">
                <a:alpha val="83000"/>
              </a:scheme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34" name="TextBox 33">
            <a:extLst>
              <a:ext uri="{FF2B5EF4-FFF2-40B4-BE49-F238E27FC236}">
                <a16:creationId xmlns:a16="http://schemas.microsoft.com/office/drawing/2014/main" id="{0B2FFC05-E509-6BEC-0901-2539C6B38D86}"/>
              </a:ext>
            </a:extLst>
          </p:cNvPr>
          <p:cNvSpPr txBox="1"/>
          <p:nvPr/>
        </p:nvSpPr>
        <p:spPr>
          <a:xfrm>
            <a:off x="3450120" y="4459388"/>
            <a:ext cx="1304331" cy="461665"/>
          </a:xfrm>
          <a:prstGeom prst="rect">
            <a:avLst/>
          </a:prstGeom>
          <a:noFill/>
        </p:spPr>
        <p:txBody>
          <a:bodyPr wrap="none" rtlCol="0">
            <a:spAutoFit/>
          </a:bodyPr>
          <a:lstStyle/>
          <a:p>
            <a:r>
              <a:rPr lang="en-KR" sz="2400" b="1" i="1" dirty="0">
                <a:solidFill>
                  <a:schemeClr val="accent6"/>
                </a:solidFill>
              </a:rPr>
              <a:t>Reroute!</a:t>
            </a:r>
          </a:p>
        </p:txBody>
      </p:sp>
      <p:pic>
        <p:nvPicPr>
          <p:cNvPr id="46" name="Picture 45" descr="Icon&#10;&#10;Description automatically generated">
            <a:extLst>
              <a:ext uri="{FF2B5EF4-FFF2-40B4-BE49-F238E27FC236}">
                <a16:creationId xmlns:a16="http://schemas.microsoft.com/office/drawing/2014/main" id="{4A307E39-4114-6CBC-C45A-1ABC1ECBDC7A}"/>
              </a:ext>
            </a:extLst>
          </p:cNvPr>
          <p:cNvPicPr>
            <a:picLocks noChangeAspect="1"/>
          </p:cNvPicPr>
          <p:nvPr/>
        </p:nvPicPr>
        <p:blipFill>
          <a:blip r:embed="rId7"/>
          <a:stretch>
            <a:fillRect/>
          </a:stretch>
        </p:blipFill>
        <p:spPr>
          <a:xfrm>
            <a:off x="1624730" y="1466849"/>
            <a:ext cx="548700" cy="548700"/>
          </a:xfrm>
          <a:prstGeom prst="rect">
            <a:avLst/>
          </a:prstGeom>
        </p:spPr>
      </p:pic>
      <p:sp>
        <p:nvSpPr>
          <p:cNvPr id="5" name="Rectangle 4">
            <a:extLst>
              <a:ext uri="{FF2B5EF4-FFF2-40B4-BE49-F238E27FC236}">
                <a16:creationId xmlns:a16="http://schemas.microsoft.com/office/drawing/2014/main" id="{A8A0D854-AD65-CFE8-B81D-62B333DBAF98}"/>
              </a:ext>
            </a:extLst>
          </p:cNvPr>
          <p:cNvSpPr/>
          <p:nvPr/>
        </p:nvSpPr>
        <p:spPr>
          <a:xfrm>
            <a:off x="2907887" y="4495817"/>
            <a:ext cx="353319" cy="328866"/>
          </a:xfrm>
          <a:prstGeom prst="rect">
            <a:avLst/>
          </a:prstGeom>
          <a:solidFill>
            <a:schemeClr val="accent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12" name="Rectangle 11">
            <a:extLst>
              <a:ext uri="{FF2B5EF4-FFF2-40B4-BE49-F238E27FC236}">
                <a16:creationId xmlns:a16="http://schemas.microsoft.com/office/drawing/2014/main" id="{21016F33-056C-9879-E3CA-71832EFF46EB}"/>
              </a:ext>
            </a:extLst>
          </p:cNvPr>
          <p:cNvSpPr/>
          <p:nvPr/>
        </p:nvSpPr>
        <p:spPr>
          <a:xfrm>
            <a:off x="2430553" y="4492593"/>
            <a:ext cx="353319" cy="328866"/>
          </a:xfrm>
          <a:prstGeom prst="rect">
            <a:avLst/>
          </a:prstGeom>
          <a:solidFill>
            <a:schemeClr val="accent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grpSp>
        <p:nvGrpSpPr>
          <p:cNvPr id="6" name="Group 5">
            <a:extLst>
              <a:ext uri="{FF2B5EF4-FFF2-40B4-BE49-F238E27FC236}">
                <a16:creationId xmlns:a16="http://schemas.microsoft.com/office/drawing/2014/main" id="{160C9173-4BB7-BBC9-0513-E37F86CC2D5D}"/>
              </a:ext>
            </a:extLst>
          </p:cNvPr>
          <p:cNvGrpSpPr/>
          <p:nvPr/>
        </p:nvGrpSpPr>
        <p:grpSpPr>
          <a:xfrm>
            <a:off x="8663351" y="3957387"/>
            <a:ext cx="2170985" cy="524390"/>
            <a:chOff x="9152238" y="2883243"/>
            <a:chExt cx="986012" cy="238166"/>
          </a:xfrm>
        </p:grpSpPr>
        <p:cxnSp>
          <p:nvCxnSpPr>
            <p:cNvPr id="7" name="Straight Connector 6">
              <a:extLst>
                <a:ext uri="{FF2B5EF4-FFF2-40B4-BE49-F238E27FC236}">
                  <a16:creationId xmlns:a16="http://schemas.microsoft.com/office/drawing/2014/main" id="{2A82D0C2-534F-D125-19E5-D3B8AF223198}"/>
                </a:ext>
              </a:extLst>
            </p:cNvPr>
            <p:cNvCxnSpPr/>
            <p:nvPr/>
          </p:nvCxnSpPr>
          <p:spPr>
            <a:xfrm>
              <a:off x="9152238" y="2883243"/>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930372-1A71-8CB2-D8D6-CCDFDFD41612}"/>
                </a:ext>
              </a:extLst>
            </p:cNvPr>
            <p:cNvCxnSpPr/>
            <p:nvPr/>
          </p:nvCxnSpPr>
          <p:spPr>
            <a:xfrm>
              <a:off x="9152238" y="3103967"/>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4C0E985-8AF2-5A9A-8CAA-8012F0DD9EBA}"/>
                </a:ext>
              </a:extLst>
            </p:cNvPr>
            <p:cNvCxnSpPr>
              <a:cxnSpLocks/>
            </p:cNvCxnSpPr>
            <p:nvPr/>
          </p:nvCxnSpPr>
          <p:spPr>
            <a:xfrm>
              <a:off x="10138250" y="2883243"/>
              <a:ext cx="0" cy="2381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5E7E5462-8159-5E11-3221-EC61DAEC8516}"/>
              </a:ext>
            </a:extLst>
          </p:cNvPr>
          <p:cNvSpPr txBox="1"/>
          <p:nvPr/>
        </p:nvSpPr>
        <p:spPr>
          <a:xfrm>
            <a:off x="9227133" y="3588055"/>
            <a:ext cx="2746265" cy="369332"/>
          </a:xfrm>
          <a:prstGeom prst="rect">
            <a:avLst/>
          </a:prstGeom>
          <a:noFill/>
        </p:spPr>
        <p:txBody>
          <a:bodyPr wrap="none" rtlCol="0">
            <a:spAutoFit/>
          </a:bodyPr>
          <a:lstStyle/>
          <a:p>
            <a:r>
              <a:rPr lang="en-US" dirty="0">
                <a:latin typeface="Roboto" panose="02000000000000000000" pitchFamily="2" charset="0"/>
                <a:ea typeface="Roboto" panose="02000000000000000000" pitchFamily="2" charset="0"/>
                <a:cs typeface="Roboto" panose="02000000000000000000" pitchFamily="2" charset="0"/>
              </a:rPr>
              <a:t>N</a:t>
            </a:r>
            <a:r>
              <a:rPr lang="en-KR" dirty="0">
                <a:latin typeface="Roboto" panose="02000000000000000000" pitchFamily="2" charset="0"/>
                <a:ea typeface="Roboto" panose="02000000000000000000" pitchFamily="2" charset="0"/>
                <a:cs typeface="Roboto" panose="02000000000000000000" pitchFamily="2" charset="0"/>
              </a:rPr>
              <a:t>ormal queue </a:t>
            </a:r>
            <a:r>
              <a:rPr lang="en-KR" sz="1400" dirty="0">
                <a:latin typeface="Roboto" panose="02000000000000000000" pitchFamily="2" charset="0"/>
                <a:ea typeface="Roboto" panose="02000000000000000000" pitchFamily="2" charset="0"/>
                <a:cs typeface="Roboto" panose="02000000000000000000" pitchFamily="2" charset="0"/>
              </a:rPr>
              <a:t>(for all flows)</a:t>
            </a:r>
          </a:p>
        </p:txBody>
      </p:sp>
      <p:sp>
        <p:nvSpPr>
          <p:cNvPr id="16" name="Rectangle: Rounded Corners 18">
            <a:extLst>
              <a:ext uri="{FF2B5EF4-FFF2-40B4-BE49-F238E27FC236}">
                <a16:creationId xmlns:a16="http://schemas.microsoft.com/office/drawing/2014/main" id="{2629D335-6057-515B-E44E-F266CAA11410}"/>
              </a:ext>
            </a:extLst>
          </p:cNvPr>
          <p:cNvSpPr/>
          <p:nvPr/>
        </p:nvSpPr>
        <p:spPr>
          <a:xfrm>
            <a:off x="7504291" y="2377924"/>
            <a:ext cx="4489104" cy="1189115"/>
          </a:xfrm>
          <a:prstGeom prst="roundRect">
            <a:avLst>
              <a:gd name="adj" fmla="val 30223"/>
            </a:avLst>
          </a:prstGeom>
          <a:solidFill>
            <a:schemeClr val="bg1"/>
          </a:solidFill>
          <a:ln w="38100">
            <a:solidFill>
              <a:schemeClr val="tx1"/>
            </a:solidFill>
          </a:ln>
        </p:spPr>
        <p:style>
          <a:lnRef idx="2">
            <a:schemeClr val="accent5"/>
          </a:lnRef>
          <a:fillRef idx="1">
            <a:schemeClr val="lt1"/>
          </a:fillRef>
          <a:effectRef idx="0">
            <a:schemeClr val="accent5"/>
          </a:effectRef>
          <a:fontRef idx="minor">
            <a:schemeClr val="dk1"/>
          </a:fontRef>
        </p:style>
        <p:txBody>
          <a:bodyPr lIns="0" tIns="0" rIns="0" bIns="0" rtlCol="0" anchor="ctr"/>
          <a:lstStyle/>
          <a:p>
            <a:pPr algn="ctr"/>
            <a:r>
              <a:rPr lang="en-KR" sz="2000" dirty="0">
                <a:solidFill>
                  <a:srgbClr val="C00000"/>
                </a:solidFill>
                <a:latin typeface="Fira Sans" panose="020B0503050000020004" pitchFamily="34" charset="0"/>
              </a:rPr>
              <a:t>“</a:t>
            </a:r>
            <a:r>
              <a:rPr lang="en-KR" sz="2000" b="1" dirty="0">
                <a:solidFill>
                  <a:srgbClr val="C00000"/>
                </a:solidFill>
                <a:latin typeface="Fira Sans" panose="020B0503050000020004" pitchFamily="34" charset="0"/>
              </a:rPr>
              <a:t>TAIL</a:t>
            </a:r>
            <a:r>
              <a:rPr lang="en-KR" sz="2000" dirty="0">
                <a:solidFill>
                  <a:srgbClr val="C00000"/>
                </a:solidFill>
                <a:latin typeface="Fira Sans" panose="020B0503050000020004" pitchFamily="34" charset="0"/>
              </a:rPr>
              <a:t>” </a:t>
            </a:r>
            <a:r>
              <a:rPr lang="en-KR" sz="2000" dirty="0">
                <a:solidFill>
                  <a:schemeClr val="tx1"/>
                </a:solidFill>
                <a:latin typeface="Fira Sans" panose="020B0503050000020004" pitchFamily="34" charset="0"/>
              </a:rPr>
              <a:t>says that all packets from </a:t>
            </a:r>
            <a:br>
              <a:rPr lang="en-KR" sz="2000" dirty="0">
                <a:solidFill>
                  <a:schemeClr val="tx1"/>
                </a:solidFill>
                <a:latin typeface="Fira Sans" panose="020B0503050000020004" pitchFamily="34" charset="0"/>
              </a:rPr>
            </a:br>
            <a:r>
              <a:rPr lang="en-KR" sz="2000" dirty="0">
                <a:solidFill>
                  <a:srgbClr val="C00000"/>
                </a:solidFill>
                <a:latin typeface="Fira Sans" panose="020B0503050000020004" pitchFamily="34" charset="0"/>
              </a:rPr>
              <a:t>OLD path</a:t>
            </a:r>
            <a:r>
              <a:rPr lang="en-KR" sz="2000" dirty="0">
                <a:solidFill>
                  <a:schemeClr val="tx1"/>
                </a:solidFill>
                <a:latin typeface="Fira Sans" panose="020B0503050000020004" pitchFamily="34" charset="0"/>
              </a:rPr>
              <a:t> have arrived</a:t>
            </a:r>
          </a:p>
          <a:p>
            <a:pPr algn="ctr"/>
            <a:r>
              <a:rPr lang="en-KR" sz="2000" b="1" dirty="0">
                <a:solidFill>
                  <a:schemeClr val="tx1"/>
                </a:solidFill>
                <a:latin typeface="Fira Sans" panose="020B0503050000020004" pitchFamily="34" charset="0"/>
                <a:sym typeface="Wingdings" pitchFamily="2" charset="2"/>
              </a:rPr>
              <a:t> Flush </a:t>
            </a:r>
            <a:r>
              <a:rPr lang="en-KR" sz="2000" b="1" dirty="0">
                <a:solidFill>
                  <a:srgbClr val="7030A0"/>
                </a:solidFill>
                <a:latin typeface="Fira Sans" panose="020B0503050000020004" pitchFamily="34" charset="0"/>
                <a:sym typeface="Wingdings" pitchFamily="2" charset="2"/>
              </a:rPr>
              <a:t>reorder queue</a:t>
            </a:r>
            <a:endParaRPr lang="en-KR" sz="2000" b="1" dirty="0">
              <a:solidFill>
                <a:srgbClr val="7030A0"/>
              </a:solidFill>
              <a:latin typeface="Fira Sans" panose="020B0503050000020004" pitchFamily="34" charset="0"/>
            </a:endParaRPr>
          </a:p>
        </p:txBody>
      </p:sp>
      <p:cxnSp>
        <p:nvCxnSpPr>
          <p:cNvPr id="17" name="Straight Arrow Connector 16">
            <a:extLst>
              <a:ext uri="{FF2B5EF4-FFF2-40B4-BE49-F238E27FC236}">
                <a16:creationId xmlns:a16="http://schemas.microsoft.com/office/drawing/2014/main" id="{A5764580-4CAC-A7AC-9293-4990F739AF24}"/>
              </a:ext>
            </a:extLst>
          </p:cNvPr>
          <p:cNvCxnSpPr>
            <a:cxnSpLocks/>
          </p:cNvCxnSpPr>
          <p:nvPr/>
        </p:nvCxnSpPr>
        <p:spPr>
          <a:xfrm flipH="1">
            <a:off x="10605698" y="3441844"/>
            <a:ext cx="412488" cy="596312"/>
          </a:xfrm>
          <a:prstGeom prst="straightConnector1">
            <a:avLst/>
          </a:prstGeom>
          <a:ln w="19050">
            <a:headEnd type="none" w="med" len="med"/>
            <a:tailEnd type="arrow" w="med" len="med"/>
          </a:ln>
        </p:spPr>
        <p:style>
          <a:lnRef idx="1">
            <a:schemeClr val="dk1"/>
          </a:lnRef>
          <a:fillRef idx="0">
            <a:schemeClr val="dk1"/>
          </a:fillRef>
          <a:effectRef idx="0">
            <a:schemeClr val="dk1"/>
          </a:effectRef>
          <a:fontRef idx="minor">
            <a:schemeClr val="tx1"/>
          </a:fontRef>
        </p:style>
      </p:cxnSp>
      <p:grpSp>
        <p:nvGrpSpPr>
          <p:cNvPr id="43" name="Group 42">
            <a:extLst>
              <a:ext uri="{FF2B5EF4-FFF2-40B4-BE49-F238E27FC236}">
                <a16:creationId xmlns:a16="http://schemas.microsoft.com/office/drawing/2014/main" id="{A5FB76A9-2D3B-5FBE-3FEF-4F33698C164F}"/>
              </a:ext>
            </a:extLst>
          </p:cNvPr>
          <p:cNvGrpSpPr/>
          <p:nvPr/>
        </p:nvGrpSpPr>
        <p:grpSpPr>
          <a:xfrm>
            <a:off x="8687311" y="4929359"/>
            <a:ext cx="2170985" cy="524390"/>
            <a:chOff x="9152238" y="2883243"/>
            <a:chExt cx="986012" cy="238166"/>
          </a:xfrm>
        </p:grpSpPr>
        <p:cxnSp>
          <p:nvCxnSpPr>
            <p:cNvPr id="48" name="Straight Connector 47">
              <a:extLst>
                <a:ext uri="{FF2B5EF4-FFF2-40B4-BE49-F238E27FC236}">
                  <a16:creationId xmlns:a16="http://schemas.microsoft.com/office/drawing/2014/main" id="{D76F840D-0694-A0F6-6D28-39AE28C045D4}"/>
                </a:ext>
              </a:extLst>
            </p:cNvPr>
            <p:cNvCxnSpPr/>
            <p:nvPr/>
          </p:nvCxnSpPr>
          <p:spPr>
            <a:xfrm>
              <a:off x="9152238" y="2883243"/>
              <a:ext cx="98601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29D4752-136D-718D-6F35-16C7F9A91B9B}"/>
                </a:ext>
              </a:extLst>
            </p:cNvPr>
            <p:cNvCxnSpPr/>
            <p:nvPr/>
          </p:nvCxnSpPr>
          <p:spPr>
            <a:xfrm>
              <a:off x="9152238" y="3103967"/>
              <a:ext cx="98601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17D937F-22A6-29FC-967F-48103C3CA84A}"/>
                </a:ext>
              </a:extLst>
            </p:cNvPr>
            <p:cNvCxnSpPr>
              <a:cxnSpLocks/>
            </p:cNvCxnSpPr>
            <p:nvPr/>
          </p:nvCxnSpPr>
          <p:spPr>
            <a:xfrm>
              <a:off x="10138250" y="2883243"/>
              <a:ext cx="0" cy="238166"/>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51" name="TextBox 50">
            <a:extLst>
              <a:ext uri="{FF2B5EF4-FFF2-40B4-BE49-F238E27FC236}">
                <a16:creationId xmlns:a16="http://schemas.microsoft.com/office/drawing/2014/main" id="{7D26D725-6AA4-1282-D8D2-B2537E2EF8C5}"/>
              </a:ext>
            </a:extLst>
          </p:cNvPr>
          <p:cNvSpPr txBox="1"/>
          <p:nvPr/>
        </p:nvSpPr>
        <p:spPr>
          <a:xfrm>
            <a:off x="9229324" y="5440659"/>
            <a:ext cx="1675459" cy="369332"/>
          </a:xfrm>
          <a:prstGeom prst="rect">
            <a:avLst/>
          </a:prstGeom>
          <a:noFill/>
        </p:spPr>
        <p:txBody>
          <a:bodyPr wrap="none" rtlCol="0">
            <a:spAutoFit/>
          </a:bodyPr>
          <a:lstStyle/>
          <a:p>
            <a:r>
              <a:rPr lang="en-US" dirty="0">
                <a:solidFill>
                  <a:srgbClr val="7030A0"/>
                </a:solidFill>
                <a:latin typeface="Roboto" panose="02000000000000000000" pitchFamily="2" charset="0"/>
                <a:ea typeface="Roboto" panose="02000000000000000000" pitchFamily="2" charset="0"/>
                <a:cs typeface="Roboto" panose="02000000000000000000" pitchFamily="2" charset="0"/>
              </a:rPr>
              <a:t>Reorder</a:t>
            </a:r>
            <a:r>
              <a:rPr lang="en-KR" dirty="0">
                <a:solidFill>
                  <a:srgbClr val="7030A0"/>
                </a:solidFill>
                <a:latin typeface="Roboto" panose="02000000000000000000" pitchFamily="2" charset="0"/>
                <a:ea typeface="Roboto" panose="02000000000000000000" pitchFamily="2" charset="0"/>
                <a:cs typeface="Roboto" panose="02000000000000000000" pitchFamily="2" charset="0"/>
              </a:rPr>
              <a:t> queue</a:t>
            </a:r>
          </a:p>
        </p:txBody>
      </p:sp>
      <p:sp>
        <p:nvSpPr>
          <p:cNvPr id="8" name="Rectangle 7">
            <a:extLst>
              <a:ext uri="{FF2B5EF4-FFF2-40B4-BE49-F238E27FC236}">
                <a16:creationId xmlns:a16="http://schemas.microsoft.com/office/drawing/2014/main" id="{28D75D3E-CDC2-72E4-F02E-D7D9103BFC8C}"/>
              </a:ext>
            </a:extLst>
          </p:cNvPr>
          <p:cNvSpPr/>
          <p:nvPr/>
        </p:nvSpPr>
        <p:spPr>
          <a:xfrm>
            <a:off x="10384692" y="5022143"/>
            <a:ext cx="353319" cy="328866"/>
          </a:xfrm>
          <a:prstGeom prst="rect">
            <a:avLst/>
          </a:prstGeom>
          <a:solidFill>
            <a:schemeClr val="accent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54" name="Freeform 53">
            <a:extLst>
              <a:ext uri="{FF2B5EF4-FFF2-40B4-BE49-F238E27FC236}">
                <a16:creationId xmlns:a16="http://schemas.microsoft.com/office/drawing/2014/main" id="{F15755F6-BB4C-B595-B621-CB4C543D5DBA}"/>
              </a:ext>
            </a:extLst>
          </p:cNvPr>
          <p:cNvSpPr/>
          <p:nvPr/>
        </p:nvSpPr>
        <p:spPr>
          <a:xfrm>
            <a:off x="3336051" y="4203270"/>
            <a:ext cx="5305529" cy="361741"/>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38100">
            <a:solidFill>
              <a:srgbClr val="FF0000">
                <a:alpha val="83000"/>
              </a:srgbClr>
            </a:solidFill>
            <a:prstDash val="sysDot"/>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18" name="Rounded Rectangle 17">
            <a:extLst>
              <a:ext uri="{FF2B5EF4-FFF2-40B4-BE49-F238E27FC236}">
                <a16:creationId xmlns:a16="http://schemas.microsoft.com/office/drawing/2014/main" id="{ACB49307-8CFD-74D5-A0A5-C9DD772DE11D}"/>
              </a:ext>
            </a:extLst>
          </p:cNvPr>
          <p:cNvSpPr/>
          <p:nvPr/>
        </p:nvSpPr>
        <p:spPr>
          <a:xfrm>
            <a:off x="1026615" y="1227523"/>
            <a:ext cx="9688788" cy="1082947"/>
          </a:xfrm>
          <a:prstGeom prst="roundRect">
            <a:avLst/>
          </a:prstGeom>
          <a:noFill/>
          <a:ln w="28575">
            <a:solidFill>
              <a:schemeClr val="accent4"/>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        Reroute “only if” there is no inflight out-of-order packets</a:t>
            </a:r>
          </a:p>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 Enable switch to reorder a flow using a single reorder queue</a:t>
            </a:r>
            <a:endParaRPr lang="en-KR" sz="2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9" name="Rounded Rectangle 18">
            <a:extLst>
              <a:ext uri="{FF2B5EF4-FFF2-40B4-BE49-F238E27FC236}">
                <a16:creationId xmlns:a16="http://schemas.microsoft.com/office/drawing/2014/main" id="{A9D99C5E-AD5A-F32E-D0F0-55396E77573E}"/>
              </a:ext>
            </a:extLst>
          </p:cNvPr>
          <p:cNvSpPr/>
          <p:nvPr/>
        </p:nvSpPr>
        <p:spPr>
          <a:xfrm>
            <a:off x="5078061" y="984907"/>
            <a:ext cx="1585897" cy="400110"/>
          </a:xfrm>
          <a:prstGeom prst="roundRect">
            <a:avLst>
              <a:gd name="adj" fmla="val 39948"/>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dirty="0">
                <a:solidFill>
                  <a:schemeClr val="bg1"/>
                </a:solidFill>
                <a:latin typeface="Fira Sans" panose="020B0503050000020004" pitchFamily="34" charset="0"/>
              </a:rPr>
              <a:t>Key Idea</a:t>
            </a:r>
          </a:p>
        </p:txBody>
      </p:sp>
    </p:spTree>
    <p:custDataLst>
      <p:tags r:id="rId1"/>
    </p:custDataLst>
    <p:extLst>
      <p:ext uri="{BB962C8B-B14F-4D97-AF65-F5344CB8AC3E}">
        <p14:creationId xmlns:p14="http://schemas.microsoft.com/office/powerpoint/2010/main" val="120934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fill="hold" grpId="0" nodeType="withEffect">
                                  <p:stCondLst>
                                    <p:cond delay="0"/>
                                  </p:stCondLst>
                                  <p:childTnLst>
                                    <p:animMotion origin="layout" path="M -3.95833E-6 -2.59259E-6 L 0.07292 -2.59259E-6 L 0.13034 0.03218 L 0.34128 0.03218 L 0.34128 0.03334 " pathEditMode="relative" rAng="0" ptsTypes="AAAAA">
                                      <p:cBhvr>
                                        <p:cTn id="6" dur="800" fill="hold"/>
                                        <p:tgtEl>
                                          <p:spTgt spid="33"/>
                                        </p:tgtEl>
                                        <p:attrNameLst>
                                          <p:attrName>ppt_x</p:attrName>
                                          <p:attrName>ppt_y</p:attrName>
                                        </p:attrNameLst>
                                      </p:cBhvr>
                                      <p:rCtr x="17057" y="1667"/>
                                    </p:animMotion>
                                  </p:childTnLst>
                                  <p:subTnLst>
                                    <p:set>
                                      <p:cBhvr override="childStyle">
                                        <p:cTn dur="1" fill="hold" display="0" masterRel="sameClick" afterEffect="1">
                                          <p:stCondLst>
                                            <p:cond evt="end" delay="0">
                                              <p:tn val="5"/>
                                            </p:cond>
                                          </p:stCondLst>
                                        </p:cTn>
                                        <p:tgtEl>
                                          <p:spTgt spid="33"/>
                                        </p:tgtEl>
                                        <p:attrNameLst>
                                          <p:attrName>style.visibility</p:attrName>
                                        </p:attrNameLst>
                                      </p:cBhvr>
                                      <p:to>
                                        <p:strVal val="hidden"/>
                                      </p:to>
                                    </p:set>
                                  </p:subTnLst>
                                </p:cTn>
                              </p:par>
                              <p:par>
                                <p:cTn id="7" presetID="0" presetClass="path" presetSubtype="0" accel="50000" fill="hold" grpId="0" nodeType="withEffect">
                                  <p:stCondLst>
                                    <p:cond delay="0"/>
                                  </p:stCondLst>
                                  <p:childTnLst>
                                    <p:animMotion origin="layout" path="M 3.75E-6 -2.59259E-6 L 0.17734 -2.59259E-6 L 0.23541 0.03334 L 0.44609 0.03334 " pathEditMode="relative" rAng="0" ptsTypes="AAAA">
                                      <p:cBhvr>
                                        <p:cTn id="8" dur="900" fill="hold"/>
                                        <p:tgtEl>
                                          <p:spTgt spid="29"/>
                                        </p:tgtEl>
                                        <p:attrNameLst>
                                          <p:attrName>ppt_x</p:attrName>
                                          <p:attrName>ppt_y</p:attrName>
                                        </p:attrNameLst>
                                      </p:cBhvr>
                                      <p:rCtr x="22305" y="1667"/>
                                    </p:animMotion>
                                  </p:childTnLst>
                                  <p:subTnLst>
                                    <p:set>
                                      <p:cBhvr override="childStyle">
                                        <p:cTn dur="1" fill="hold" display="0" masterRel="sameClick" afterEffect="1">
                                          <p:stCondLst>
                                            <p:cond evt="end" delay="0">
                                              <p:tn val="7"/>
                                            </p:cond>
                                          </p:stCondLst>
                                        </p:cTn>
                                        <p:tgtEl>
                                          <p:spTgt spid="29"/>
                                        </p:tgtEl>
                                        <p:attrNameLst>
                                          <p:attrName>style.visibility</p:attrName>
                                        </p:attrNameLst>
                                      </p:cBhvr>
                                      <p:to>
                                        <p:strVal val="hidden"/>
                                      </p:to>
                                    </p:set>
                                  </p:subTnLst>
                                </p:cTn>
                              </p:par>
                              <p:par>
                                <p:cTn id="9" presetID="0" presetClass="path" presetSubtype="0" accel="50000" fill="hold" grpId="0" nodeType="withEffect">
                                  <p:stCondLst>
                                    <p:cond delay="0"/>
                                  </p:stCondLst>
                                  <p:childTnLst>
                                    <p:animMotion origin="layout" path="M 4.58333E-6 -2.59259E-6 L 0.27864 -2.59259E-6 L 0.3371 0.03218 L 0.47539 0.03218 " pathEditMode="relative" rAng="0" ptsTypes="AAAA">
                                      <p:cBhvr>
                                        <p:cTn id="10" dur="1000" fill="hold"/>
                                        <p:tgtEl>
                                          <p:spTgt spid="31"/>
                                        </p:tgtEl>
                                        <p:attrNameLst>
                                          <p:attrName>ppt_x</p:attrName>
                                          <p:attrName>ppt_y</p:attrName>
                                        </p:attrNameLst>
                                      </p:cBhvr>
                                      <p:rCtr x="23763" y="1597"/>
                                    </p:animMotion>
                                  </p:childTnLst>
                                </p:cTn>
                              </p:par>
                              <p:par>
                                <p:cTn id="11" presetID="1" presetClass="entr" presetSubtype="0" fill="hold" grpId="1"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0" presetClass="path" presetSubtype="0" accel="50000" fill="hold" grpId="0" nodeType="withEffect">
                                  <p:stCondLst>
                                    <p:cond delay="0"/>
                                  </p:stCondLst>
                                  <p:childTnLst>
                                    <p:animMotion origin="layout" path="M -4.79167E-6 1.85185E-6 L 0.01537 1.85185E-6 L 0.06003 0.06551 L 0.43724 0.06551 L 0.57474 0.07616 " pathEditMode="relative" rAng="0" ptsTypes="AAAAA">
                                      <p:cBhvr>
                                        <p:cTn id="14" dur="900" fill="hold"/>
                                        <p:tgtEl>
                                          <p:spTgt spid="5"/>
                                        </p:tgtEl>
                                        <p:attrNameLst>
                                          <p:attrName>ppt_x</p:attrName>
                                          <p:attrName>ppt_y</p:attrName>
                                        </p:attrNameLst>
                                      </p:cBhvr>
                                      <p:rCtr x="28737" y="3796"/>
                                    </p:animMotion>
                                  </p:childTnLst>
                                </p:cTn>
                              </p:par>
                              <p:par>
                                <p:cTn id="15" presetID="1" presetClass="entr" presetSubtype="0" fill="hold" grpId="1"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0" presetClass="path" presetSubtype="0" accel="50000" fill="hold" grpId="0" nodeType="withEffect">
                                  <p:stCondLst>
                                    <p:cond delay="0"/>
                                  </p:stCondLst>
                                  <p:childTnLst>
                                    <p:animMotion origin="layout" path="M 0.03998 0.00115 L 0.05482 0.00115 L 0.10117 0.06643 L 0.47943 0.0655 L 0.57331 0.07662 " pathEditMode="relative" rAng="0" ptsTypes="AAAAA">
                                      <p:cBhvr>
                                        <p:cTn id="18" dur="1100" fill="hold"/>
                                        <p:tgtEl>
                                          <p:spTgt spid="12"/>
                                        </p:tgtEl>
                                        <p:attrNameLst>
                                          <p:attrName>ppt_x</p:attrName>
                                          <p:attrName>ppt_y</p:attrName>
                                        </p:attrNameLst>
                                      </p:cBhvr>
                                      <p:rCtr x="26667" y="3773"/>
                                    </p:animMotion>
                                  </p:childTnLst>
                                </p:cTn>
                              </p:par>
                              <p:par>
                                <p:cTn id="19" presetID="10" presetClass="exit" presetSubtype="0" fill="hold" grpId="0" nodeType="withEffect">
                                  <p:stCondLst>
                                    <p:cond delay="0"/>
                                  </p:stCondLst>
                                  <p:childTnLst>
                                    <p:animEffect transition="out" filter="fade">
                                      <p:cBhvr>
                                        <p:cTn id="20" dur="500"/>
                                        <p:tgtEl>
                                          <p:spTgt spid="54"/>
                                        </p:tgtEl>
                                      </p:cBhvr>
                                    </p:animEffect>
                                    <p:set>
                                      <p:cBhvr>
                                        <p:cTn id="21" dur="1" fill="hold">
                                          <p:stCondLst>
                                            <p:cond delay="499"/>
                                          </p:stCondLst>
                                        </p:cTn>
                                        <p:tgtEl>
                                          <p:spTgt spid="54"/>
                                        </p:tgtEl>
                                        <p:attrNameLst>
                                          <p:attrName>style.visibility</p:attrName>
                                        </p:attrNameLst>
                                      </p:cBhvr>
                                      <p:to>
                                        <p:strVal val="hidden"/>
                                      </p:to>
                                    </p:set>
                                  </p:childTnLst>
                                </p:cTn>
                              </p:par>
                            </p:childTnLst>
                          </p:cTn>
                        </p:par>
                        <p:par>
                          <p:cTn id="22" fill="hold">
                            <p:stCondLst>
                              <p:cond delay="1100"/>
                            </p:stCondLst>
                            <p:childTnLst>
                              <p:par>
                                <p:cTn id="23" presetID="10"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3" grpId="0" animBg="1"/>
      <p:bldP spid="5" grpId="0" animBg="1"/>
      <p:bldP spid="5" grpId="1" animBg="1"/>
      <p:bldP spid="12" grpId="0" animBg="1"/>
      <p:bldP spid="12" grpId="1" animBg="1"/>
      <p:bldP spid="16" grpId="0" animBg="1"/>
      <p:bldP spid="5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BB5378E0-ECD0-4DB3-79FD-FA905C5087D4}"/>
              </a:ext>
            </a:extLst>
          </p:cNvPr>
          <p:cNvCxnSpPr>
            <a:cxnSpLocks/>
          </p:cNvCxnSpPr>
          <p:nvPr/>
        </p:nvCxnSpPr>
        <p:spPr>
          <a:xfrm>
            <a:off x="4149518" y="2614027"/>
            <a:ext cx="0" cy="3976335"/>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FFECAEC4-FA15-22B0-CC38-58E047401534}"/>
              </a:ext>
            </a:extLst>
          </p:cNvPr>
          <p:cNvCxnSpPr>
            <a:cxnSpLocks/>
          </p:cNvCxnSpPr>
          <p:nvPr/>
        </p:nvCxnSpPr>
        <p:spPr>
          <a:xfrm>
            <a:off x="7491927" y="2614026"/>
            <a:ext cx="0" cy="3887126"/>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Cautious Rerouting</a:t>
            </a:r>
          </a:p>
        </p:txBody>
      </p:sp>
      <p:sp>
        <p:nvSpPr>
          <p:cNvPr id="3" name="Slide Number Placeholder 2">
            <a:extLst>
              <a:ext uri="{FF2B5EF4-FFF2-40B4-BE49-F238E27FC236}">
                <a16:creationId xmlns:a16="http://schemas.microsoft.com/office/drawing/2014/main" id="{96AFAC75-A7C8-389C-EF84-300A6656795F}"/>
              </a:ext>
            </a:extLst>
          </p:cNvPr>
          <p:cNvSpPr>
            <a:spLocks noGrp="1"/>
          </p:cNvSpPr>
          <p:nvPr>
            <p:ph type="sldNum" sz="quarter" idx="12"/>
          </p:nvPr>
        </p:nvSpPr>
        <p:spPr/>
        <p:txBody>
          <a:bodyPr/>
          <a:lstStyle/>
          <a:p>
            <a:fld id="{4385BF07-81BE-5E4C-907D-DCE44E4A1296}" type="slidenum">
              <a:rPr lang="en-US" smtClean="0"/>
              <a:t>58</a:t>
            </a:fld>
            <a:endParaRPr lang="en-US"/>
          </a:p>
        </p:txBody>
      </p:sp>
      <p:grpSp>
        <p:nvGrpSpPr>
          <p:cNvPr id="24" name="Group 23">
            <a:extLst>
              <a:ext uri="{FF2B5EF4-FFF2-40B4-BE49-F238E27FC236}">
                <a16:creationId xmlns:a16="http://schemas.microsoft.com/office/drawing/2014/main" id="{77811C31-F295-22E2-B641-6DFB39B766F7}"/>
              </a:ext>
            </a:extLst>
          </p:cNvPr>
          <p:cNvGrpSpPr/>
          <p:nvPr/>
        </p:nvGrpSpPr>
        <p:grpSpPr>
          <a:xfrm>
            <a:off x="1262719" y="2486807"/>
            <a:ext cx="2297424" cy="934750"/>
            <a:chOff x="1262719" y="2029616"/>
            <a:chExt cx="2297424" cy="934750"/>
          </a:xfrm>
        </p:grpSpPr>
        <p:pic>
          <p:nvPicPr>
            <p:cNvPr id="4" name="Picture 3">
              <a:extLst>
                <a:ext uri="{FF2B5EF4-FFF2-40B4-BE49-F238E27FC236}">
                  <a16:creationId xmlns:a16="http://schemas.microsoft.com/office/drawing/2014/main" id="{B27ACFD4-3D89-EE9A-F832-51C84481CA98}"/>
                </a:ext>
              </a:extLst>
            </p:cNvPr>
            <p:cNvPicPr>
              <a:picLocks noChangeAspect="1"/>
            </p:cNvPicPr>
            <p:nvPr/>
          </p:nvPicPr>
          <p:blipFill rotWithShape="1">
            <a:blip r:embed="rId4"/>
            <a:srcRect t="24126" b="31045"/>
            <a:stretch/>
          </p:blipFill>
          <p:spPr>
            <a:xfrm>
              <a:off x="1740539" y="2029616"/>
              <a:ext cx="1327506" cy="595113"/>
            </a:xfrm>
            <a:prstGeom prst="rect">
              <a:avLst/>
            </a:prstGeom>
          </p:spPr>
        </p:pic>
        <p:sp>
          <p:nvSpPr>
            <p:cNvPr id="10" name="TextBox 9">
              <a:extLst>
                <a:ext uri="{FF2B5EF4-FFF2-40B4-BE49-F238E27FC236}">
                  <a16:creationId xmlns:a16="http://schemas.microsoft.com/office/drawing/2014/main" id="{EEFE78C4-8F18-4D28-4BE9-9C96ACAAE7EE}"/>
                </a:ext>
              </a:extLst>
            </p:cNvPr>
            <p:cNvSpPr txBox="1"/>
            <p:nvPr/>
          </p:nvSpPr>
          <p:spPr>
            <a:xfrm>
              <a:off x="1262719" y="2564256"/>
              <a:ext cx="2297424"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SrcToR</a:t>
              </a:r>
            </a:p>
          </p:txBody>
        </p:sp>
      </p:grpSp>
      <p:grpSp>
        <p:nvGrpSpPr>
          <p:cNvPr id="23" name="Group 22">
            <a:extLst>
              <a:ext uri="{FF2B5EF4-FFF2-40B4-BE49-F238E27FC236}">
                <a16:creationId xmlns:a16="http://schemas.microsoft.com/office/drawing/2014/main" id="{44422798-62A0-562E-2C43-9EE28357A2A8}"/>
              </a:ext>
            </a:extLst>
          </p:cNvPr>
          <p:cNvGrpSpPr/>
          <p:nvPr/>
        </p:nvGrpSpPr>
        <p:grpSpPr>
          <a:xfrm>
            <a:off x="8722092" y="2486807"/>
            <a:ext cx="2308645" cy="934750"/>
            <a:chOff x="8722092" y="2029616"/>
            <a:chExt cx="2308645" cy="934750"/>
          </a:xfrm>
        </p:grpSpPr>
        <p:pic>
          <p:nvPicPr>
            <p:cNvPr id="9" name="Picture 8">
              <a:extLst>
                <a:ext uri="{FF2B5EF4-FFF2-40B4-BE49-F238E27FC236}">
                  <a16:creationId xmlns:a16="http://schemas.microsoft.com/office/drawing/2014/main" id="{98CB4A44-7A36-0FFE-50F6-1B82F863F839}"/>
                </a:ext>
              </a:extLst>
            </p:cNvPr>
            <p:cNvPicPr>
              <a:picLocks noChangeAspect="1"/>
            </p:cNvPicPr>
            <p:nvPr/>
          </p:nvPicPr>
          <p:blipFill rotWithShape="1">
            <a:blip r:embed="rId4"/>
            <a:srcRect t="24126" b="31045"/>
            <a:stretch/>
          </p:blipFill>
          <p:spPr>
            <a:xfrm>
              <a:off x="9072570" y="2029616"/>
              <a:ext cx="1327506" cy="595113"/>
            </a:xfrm>
            <a:prstGeom prst="rect">
              <a:avLst/>
            </a:prstGeom>
          </p:spPr>
        </p:pic>
        <p:sp>
          <p:nvSpPr>
            <p:cNvPr id="11" name="TextBox 10">
              <a:extLst>
                <a:ext uri="{FF2B5EF4-FFF2-40B4-BE49-F238E27FC236}">
                  <a16:creationId xmlns:a16="http://schemas.microsoft.com/office/drawing/2014/main" id="{D1686018-4AF7-767B-C275-5A33AB560A85}"/>
                </a:ext>
              </a:extLst>
            </p:cNvPr>
            <p:cNvSpPr txBox="1"/>
            <p:nvPr/>
          </p:nvSpPr>
          <p:spPr>
            <a:xfrm>
              <a:off x="8722092" y="2564256"/>
              <a:ext cx="2308645"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DstToR</a:t>
              </a:r>
            </a:p>
          </p:txBody>
        </p:sp>
      </p:grpSp>
      <p:sp>
        <p:nvSpPr>
          <p:cNvPr id="14" name="Can 13">
            <a:extLst>
              <a:ext uri="{FF2B5EF4-FFF2-40B4-BE49-F238E27FC236}">
                <a16:creationId xmlns:a16="http://schemas.microsoft.com/office/drawing/2014/main" id="{EF75B579-7897-C35B-2541-434BCBEDC2A4}"/>
              </a:ext>
            </a:extLst>
          </p:cNvPr>
          <p:cNvSpPr/>
          <p:nvPr/>
        </p:nvSpPr>
        <p:spPr>
          <a:xfrm rot="5400000">
            <a:off x="5389386" y="3472785"/>
            <a:ext cx="912955" cy="3837120"/>
          </a:xfrm>
          <a:prstGeom prst="can">
            <a:avLst/>
          </a:prstGeom>
          <a:ln w="2857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pic>
        <p:nvPicPr>
          <p:cNvPr id="28" name="Picture 27">
            <a:extLst>
              <a:ext uri="{FF2B5EF4-FFF2-40B4-BE49-F238E27FC236}">
                <a16:creationId xmlns:a16="http://schemas.microsoft.com/office/drawing/2014/main" id="{A495A0B8-CCA7-AA45-438A-721A7E63F892}"/>
              </a:ext>
            </a:extLst>
          </p:cNvPr>
          <p:cNvPicPr>
            <a:picLocks noChangeAspect="1"/>
          </p:cNvPicPr>
          <p:nvPr/>
        </p:nvPicPr>
        <p:blipFill>
          <a:blip r:embed="rId5"/>
          <a:stretch>
            <a:fillRect/>
          </a:stretch>
        </p:blipFill>
        <p:spPr>
          <a:xfrm>
            <a:off x="5607199" y="4730299"/>
            <a:ext cx="409136" cy="409136"/>
          </a:xfrm>
          <a:prstGeom prst="rect">
            <a:avLst/>
          </a:prstGeom>
        </p:spPr>
      </p:pic>
      <p:sp>
        <p:nvSpPr>
          <p:cNvPr id="31" name="Rectangle 30">
            <a:extLst>
              <a:ext uri="{FF2B5EF4-FFF2-40B4-BE49-F238E27FC236}">
                <a16:creationId xmlns:a16="http://schemas.microsoft.com/office/drawing/2014/main" id="{65711390-0190-EE53-DC6D-975013012817}"/>
              </a:ext>
            </a:extLst>
          </p:cNvPr>
          <p:cNvSpPr/>
          <p:nvPr/>
        </p:nvSpPr>
        <p:spPr>
          <a:xfrm>
            <a:off x="10400076" y="4024753"/>
            <a:ext cx="353319" cy="328866"/>
          </a:xfrm>
          <a:prstGeom prst="rect">
            <a:avLst/>
          </a:prstGeom>
          <a:solidFill>
            <a:srgbClr val="FF0000"/>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B5FFF9"/>
                </a:solidFill>
                <a:latin typeface="Fira Sans" panose="020B0503050000020004" pitchFamily="34" charset="0"/>
              </a:rPr>
              <a:t>T</a:t>
            </a:r>
          </a:p>
        </p:txBody>
      </p:sp>
      <p:sp>
        <p:nvSpPr>
          <p:cNvPr id="32" name="Freeform 31">
            <a:extLst>
              <a:ext uri="{FF2B5EF4-FFF2-40B4-BE49-F238E27FC236}">
                <a16:creationId xmlns:a16="http://schemas.microsoft.com/office/drawing/2014/main" id="{AA683A96-D4BC-897F-68B9-BFD7AD85D890}"/>
              </a:ext>
            </a:extLst>
          </p:cNvPr>
          <p:cNvSpPr/>
          <p:nvPr/>
        </p:nvSpPr>
        <p:spPr>
          <a:xfrm flipV="1">
            <a:off x="3336052" y="4800695"/>
            <a:ext cx="5305529" cy="358836"/>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76200">
            <a:solidFill>
              <a:schemeClr val="accent6">
                <a:alpha val="83000"/>
              </a:scheme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34" name="TextBox 33">
            <a:extLst>
              <a:ext uri="{FF2B5EF4-FFF2-40B4-BE49-F238E27FC236}">
                <a16:creationId xmlns:a16="http://schemas.microsoft.com/office/drawing/2014/main" id="{0B2FFC05-E509-6BEC-0901-2539C6B38D86}"/>
              </a:ext>
            </a:extLst>
          </p:cNvPr>
          <p:cNvSpPr txBox="1"/>
          <p:nvPr/>
        </p:nvSpPr>
        <p:spPr>
          <a:xfrm>
            <a:off x="3450120" y="4459388"/>
            <a:ext cx="1304331" cy="461665"/>
          </a:xfrm>
          <a:prstGeom prst="rect">
            <a:avLst/>
          </a:prstGeom>
          <a:noFill/>
        </p:spPr>
        <p:txBody>
          <a:bodyPr wrap="none" rtlCol="0">
            <a:spAutoFit/>
          </a:bodyPr>
          <a:lstStyle/>
          <a:p>
            <a:r>
              <a:rPr lang="en-KR" sz="2400" b="1" i="1" dirty="0">
                <a:solidFill>
                  <a:schemeClr val="accent6"/>
                </a:solidFill>
              </a:rPr>
              <a:t>Reroute!</a:t>
            </a:r>
          </a:p>
        </p:txBody>
      </p:sp>
      <p:sp>
        <p:nvSpPr>
          <p:cNvPr id="8" name="Rectangle 7">
            <a:extLst>
              <a:ext uri="{FF2B5EF4-FFF2-40B4-BE49-F238E27FC236}">
                <a16:creationId xmlns:a16="http://schemas.microsoft.com/office/drawing/2014/main" id="{28D75D3E-CDC2-72E4-F02E-D7D9103BFC8C}"/>
              </a:ext>
            </a:extLst>
          </p:cNvPr>
          <p:cNvSpPr/>
          <p:nvPr/>
        </p:nvSpPr>
        <p:spPr>
          <a:xfrm>
            <a:off x="10383600" y="5024196"/>
            <a:ext cx="353319" cy="328866"/>
          </a:xfrm>
          <a:prstGeom prst="rect">
            <a:avLst/>
          </a:prstGeom>
          <a:solidFill>
            <a:schemeClr val="accent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pic>
        <p:nvPicPr>
          <p:cNvPr id="42" name="Picture 41" descr="Icon&#10;&#10;Description automatically generated">
            <a:extLst>
              <a:ext uri="{FF2B5EF4-FFF2-40B4-BE49-F238E27FC236}">
                <a16:creationId xmlns:a16="http://schemas.microsoft.com/office/drawing/2014/main" id="{F4DD8794-D600-27A6-D22A-EB26CA15283A}"/>
              </a:ext>
            </a:extLst>
          </p:cNvPr>
          <p:cNvPicPr>
            <a:picLocks noChangeAspect="1"/>
          </p:cNvPicPr>
          <p:nvPr/>
        </p:nvPicPr>
        <p:blipFill>
          <a:blip r:embed="rId6"/>
          <a:stretch>
            <a:fillRect/>
          </a:stretch>
        </p:blipFill>
        <p:spPr>
          <a:xfrm>
            <a:off x="1624730" y="1466849"/>
            <a:ext cx="548700" cy="548700"/>
          </a:xfrm>
          <a:prstGeom prst="rect">
            <a:avLst/>
          </a:prstGeom>
        </p:spPr>
      </p:pic>
      <p:sp>
        <p:nvSpPr>
          <p:cNvPr id="5" name="Rectangle 4">
            <a:extLst>
              <a:ext uri="{FF2B5EF4-FFF2-40B4-BE49-F238E27FC236}">
                <a16:creationId xmlns:a16="http://schemas.microsoft.com/office/drawing/2014/main" id="{1BC2D01D-6CC6-A3BD-BA8D-CDDC342265AC}"/>
              </a:ext>
            </a:extLst>
          </p:cNvPr>
          <p:cNvSpPr/>
          <p:nvPr/>
        </p:nvSpPr>
        <p:spPr>
          <a:xfrm>
            <a:off x="9915197" y="5015958"/>
            <a:ext cx="353319" cy="328866"/>
          </a:xfrm>
          <a:prstGeom prst="rect">
            <a:avLst/>
          </a:prstGeom>
          <a:solidFill>
            <a:schemeClr val="accent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sp>
        <p:nvSpPr>
          <p:cNvPr id="7" name="Rectangle 6">
            <a:extLst>
              <a:ext uri="{FF2B5EF4-FFF2-40B4-BE49-F238E27FC236}">
                <a16:creationId xmlns:a16="http://schemas.microsoft.com/office/drawing/2014/main" id="{3DCF1438-F38B-6085-7298-D27B2C5361D6}"/>
              </a:ext>
            </a:extLst>
          </p:cNvPr>
          <p:cNvSpPr/>
          <p:nvPr/>
        </p:nvSpPr>
        <p:spPr>
          <a:xfrm>
            <a:off x="9422083" y="5018974"/>
            <a:ext cx="353319" cy="328866"/>
          </a:xfrm>
          <a:prstGeom prst="rect">
            <a:avLst/>
          </a:prstGeom>
          <a:solidFill>
            <a:schemeClr val="accent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Fira Sans" panose="020B0503050000020004" pitchFamily="34" charset="0"/>
            </a:endParaRPr>
          </a:p>
        </p:txBody>
      </p:sp>
      <p:grpSp>
        <p:nvGrpSpPr>
          <p:cNvPr id="47" name="Group 46">
            <a:extLst>
              <a:ext uri="{FF2B5EF4-FFF2-40B4-BE49-F238E27FC236}">
                <a16:creationId xmlns:a16="http://schemas.microsoft.com/office/drawing/2014/main" id="{1CCE0140-80D5-22CC-1E79-45193D369CA4}"/>
              </a:ext>
            </a:extLst>
          </p:cNvPr>
          <p:cNvGrpSpPr/>
          <p:nvPr/>
        </p:nvGrpSpPr>
        <p:grpSpPr>
          <a:xfrm>
            <a:off x="8687311" y="4929359"/>
            <a:ext cx="2217472" cy="880632"/>
            <a:chOff x="8687311" y="4929359"/>
            <a:chExt cx="2217472" cy="880632"/>
          </a:xfrm>
        </p:grpSpPr>
        <p:grpSp>
          <p:nvGrpSpPr>
            <p:cNvPr id="16" name="Group 15">
              <a:extLst>
                <a:ext uri="{FF2B5EF4-FFF2-40B4-BE49-F238E27FC236}">
                  <a16:creationId xmlns:a16="http://schemas.microsoft.com/office/drawing/2014/main" id="{AE90D804-BF5A-DCBF-1BCE-551ADC1AE349}"/>
                </a:ext>
              </a:extLst>
            </p:cNvPr>
            <p:cNvGrpSpPr/>
            <p:nvPr/>
          </p:nvGrpSpPr>
          <p:grpSpPr>
            <a:xfrm>
              <a:off x="8687311" y="4929359"/>
              <a:ext cx="2170985" cy="524390"/>
              <a:chOff x="9152238" y="2883243"/>
              <a:chExt cx="986012" cy="238166"/>
            </a:xfrm>
          </p:grpSpPr>
          <p:cxnSp>
            <p:nvCxnSpPr>
              <p:cNvPr id="17" name="Straight Connector 16">
                <a:extLst>
                  <a:ext uri="{FF2B5EF4-FFF2-40B4-BE49-F238E27FC236}">
                    <a16:creationId xmlns:a16="http://schemas.microsoft.com/office/drawing/2014/main" id="{DAD54E8D-A3CB-27E7-72AF-4AD4A6934AAB}"/>
                  </a:ext>
                </a:extLst>
              </p:cNvPr>
              <p:cNvCxnSpPr/>
              <p:nvPr/>
            </p:nvCxnSpPr>
            <p:spPr>
              <a:xfrm>
                <a:off x="9152238" y="2883243"/>
                <a:ext cx="98601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A07C1ED-5768-9C23-2BA9-210653CCDC48}"/>
                  </a:ext>
                </a:extLst>
              </p:cNvPr>
              <p:cNvCxnSpPr/>
              <p:nvPr/>
            </p:nvCxnSpPr>
            <p:spPr>
              <a:xfrm>
                <a:off x="9152238" y="3103967"/>
                <a:ext cx="98601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2DE8724-AFFB-FC56-9750-49314CEEE009}"/>
                  </a:ext>
                </a:extLst>
              </p:cNvPr>
              <p:cNvCxnSpPr>
                <a:cxnSpLocks/>
              </p:cNvCxnSpPr>
              <p:nvPr/>
            </p:nvCxnSpPr>
            <p:spPr>
              <a:xfrm>
                <a:off x="10138250" y="2883243"/>
                <a:ext cx="0" cy="238166"/>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82D19C19-054E-D9D6-8C49-03DC5CFFE029}"/>
                </a:ext>
              </a:extLst>
            </p:cNvPr>
            <p:cNvSpPr txBox="1"/>
            <p:nvPr/>
          </p:nvSpPr>
          <p:spPr>
            <a:xfrm>
              <a:off x="9229324" y="5440659"/>
              <a:ext cx="1675459" cy="369332"/>
            </a:xfrm>
            <a:prstGeom prst="rect">
              <a:avLst/>
            </a:prstGeom>
            <a:noFill/>
          </p:spPr>
          <p:txBody>
            <a:bodyPr wrap="none" rtlCol="0">
              <a:spAutoFit/>
            </a:bodyPr>
            <a:lstStyle/>
            <a:p>
              <a:r>
                <a:rPr lang="en-US" dirty="0">
                  <a:solidFill>
                    <a:srgbClr val="7030A0"/>
                  </a:solidFill>
                  <a:latin typeface="Roboto" panose="02000000000000000000" pitchFamily="2" charset="0"/>
                  <a:ea typeface="Roboto" panose="02000000000000000000" pitchFamily="2" charset="0"/>
                  <a:cs typeface="Roboto" panose="02000000000000000000" pitchFamily="2" charset="0"/>
                </a:rPr>
                <a:t>Reorder</a:t>
              </a:r>
              <a:r>
                <a:rPr lang="en-KR" dirty="0">
                  <a:solidFill>
                    <a:srgbClr val="7030A0"/>
                  </a:solidFill>
                  <a:latin typeface="Roboto" panose="02000000000000000000" pitchFamily="2" charset="0"/>
                  <a:ea typeface="Roboto" panose="02000000000000000000" pitchFamily="2" charset="0"/>
                  <a:cs typeface="Roboto" panose="02000000000000000000" pitchFamily="2" charset="0"/>
                </a:rPr>
                <a:t> queue</a:t>
              </a:r>
            </a:p>
          </p:txBody>
        </p:sp>
      </p:grpSp>
      <p:grpSp>
        <p:nvGrpSpPr>
          <p:cNvPr id="29" name="Group 28">
            <a:extLst>
              <a:ext uri="{FF2B5EF4-FFF2-40B4-BE49-F238E27FC236}">
                <a16:creationId xmlns:a16="http://schemas.microsoft.com/office/drawing/2014/main" id="{FF091EF1-A6DE-BB23-0FE9-47B7E54DAF86}"/>
              </a:ext>
            </a:extLst>
          </p:cNvPr>
          <p:cNvGrpSpPr/>
          <p:nvPr/>
        </p:nvGrpSpPr>
        <p:grpSpPr>
          <a:xfrm>
            <a:off x="8663351" y="3957387"/>
            <a:ext cx="2170985" cy="524390"/>
            <a:chOff x="9152238" y="2883243"/>
            <a:chExt cx="986012" cy="238166"/>
          </a:xfrm>
        </p:grpSpPr>
        <p:cxnSp>
          <p:nvCxnSpPr>
            <p:cNvPr id="33" name="Straight Connector 32">
              <a:extLst>
                <a:ext uri="{FF2B5EF4-FFF2-40B4-BE49-F238E27FC236}">
                  <a16:creationId xmlns:a16="http://schemas.microsoft.com/office/drawing/2014/main" id="{FC6BFBED-C29A-3DD1-A9D7-B485064F9627}"/>
                </a:ext>
              </a:extLst>
            </p:cNvPr>
            <p:cNvCxnSpPr/>
            <p:nvPr/>
          </p:nvCxnSpPr>
          <p:spPr>
            <a:xfrm>
              <a:off x="9152238" y="2883243"/>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1AAC9EC-91AA-170A-5A6E-0C44B128286C}"/>
                </a:ext>
              </a:extLst>
            </p:cNvPr>
            <p:cNvCxnSpPr/>
            <p:nvPr/>
          </p:nvCxnSpPr>
          <p:spPr>
            <a:xfrm>
              <a:off x="9152238" y="3103967"/>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81D25AF-8DE7-4C89-BD3E-BA55FA11EB79}"/>
                </a:ext>
              </a:extLst>
            </p:cNvPr>
            <p:cNvCxnSpPr>
              <a:cxnSpLocks/>
            </p:cNvCxnSpPr>
            <p:nvPr/>
          </p:nvCxnSpPr>
          <p:spPr>
            <a:xfrm>
              <a:off x="10138250" y="2883243"/>
              <a:ext cx="0" cy="2381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82A0A078-79DB-A0D8-212E-A37604F8DCB6}"/>
              </a:ext>
            </a:extLst>
          </p:cNvPr>
          <p:cNvSpPr txBox="1"/>
          <p:nvPr/>
        </p:nvSpPr>
        <p:spPr>
          <a:xfrm>
            <a:off x="9227133" y="3588055"/>
            <a:ext cx="2746265" cy="369332"/>
          </a:xfrm>
          <a:prstGeom prst="rect">
            <a:avLst/>
          </a:prstGeom>
          <a:noFill/>
        </p:spPr>
        <p:txBody>
          <a:bodyPr wrap="none" rtlCol="0">
            <a:spAutoFit/>
          </a:bodyPr>
          <a:lstStyle/>
          <a:p>
            <a:r>
              <a:rPr lang="en-US" dirty="0">
                <a:latin typeface="Roboto" panose="02000000000000000000" pitchFamily="2" charset="0"/>
                <a:ea typeface="Roboto" panose="02000000000000000000" pitchFamily="2" charset="0"/>
                <a:cs typeface="Roboto" panose="02000000000000000000" pitchFamily="2" charset="0"/>
              </a:rPr>
              <a:t>N</a:t>
            </a:r>
            <a:r>
              <a:rPr lang="en-KR" dirty="0">
                <a:latin typeface="Roboto" panose="02000000000000000000" pitchFamily="2" charset="0"/>
                <a:ea typeface="Roboto" panose="02000000000000000000" pitchFamily="2" charset="0"/>
                <a:cs typeface="Roboto" panose="02000000000000000000" pitchFamily="2" charset="0"/>
              </a:rPr>
              <a:t>ormal queue </a:t>
            </a:r>
            <a:r>
              <a:rPr lang="en-KR" sz="1400" dirty="0">
                <a:latin typeface="Roboto" panose="02000000000000000000" pitchFamily="2" charset="0"/>
                <a:ea typeface="Roboto" panose="02000000000000000000" pitchFamily="2" charset="0"/>
                <a:cs typeface="Roboto" panose="02000000000000000000" pitchFamily="2" charset="0"/>
              </a:rPr>
              <a:t>(for all flows)</a:t>
            </a:r>
          </a:p>
        </p:txBody>
      </p:sp>
      <p:sp>
        <p:nvSpPr>
          <p:cNvPr id="18" name="Rectangle: Rounded Corners 18">
            <a:extLst>
              <a:ext uri="{FF2B5EF4-FFF2-40B4-BE49-F238E27FC236}">
                <a16:creationId xmlns:a16="http://schemas.microsoft.com/office/drawing/2014/main" id="{AC4A7193-99B1-592C-3568-76D7415AD926}"/>
              </a:ext>
            </a:extLst>
          </p:cNvPr>
          <p:cNvSpPr/>
          <p:nvPr/>
        </p:nvSpPr>
        <p:spPr>
          <a:xfrm>
            <a:off x="3880819" y="5262360"/>
            <a:ext cx="4038688" cy="847976"/>
          </a:xfrm>
          <a:prstGeom prst="roundRect">
            <a:avLst>
              <a:gd name="adj" fmla="val 30223"/>
            </a:avLst>
          </a:prstGeom>
          <a:solidFill>
            <a:schemeClr val="bg1"/>
          </a:solidFill>
          <a:ln w="38100">
            <a:solidFill>
              <a:srgbClr val="7030A0"/>
            </a:solidFill>
          </a:ln>
        </p:spPr>
        <p:style>
          <a:lnRef idx="2">
            <a:schemeClr val="accent5"/>
          </a:lnRef>
          <a:fillRef idx="1">
            <a:schemeClr val="lt1"/>
          </a:fillRef>
          <a:effectRef idx="0">
            <a:schemeClr val="accent5"/>
          </a:effectRef>
          <a:fontRef idx="minor">
            <a:schemeClr val="dk1"/>
          </a:fontRef>
        </p:style>
        <p:txBody>
          <a:bodyPr lIns="0" tIns="0" rIns="0" bIns="0" rtlCol="0" anchor="ctr"/>
          <a:lstStyle/>
          <a:p>
            <a:pPr algn="ctr"/>
            <a:r>
              <a:rPr lang="en-KR" sz="2000" u="sng" dirty="0">
                <a:solidFill>
                  <a:srgbClr val="7030A0"/>
                </a:solidFill>
                <a:latin typeface="Fira Sans" panose="020B0503050000020004" pitchFamily="34" charset="0"/>
              </a:rPr>
              <a:t>Release</a:t>
            </a:r>
            <a:r>
              <a:rPr lang="en-KR" sz="2000" dirty="0">
                <a:latin typeface="Fira Sans" panose="020B0503050000020004" pitchFamily="34" charset="0"/>
              </a:rPr>
              <a:t> the reorder queue, and </a:t>
            </a:r>
            <a:br>
              <a:rPr lang="en-KR" sz="2000" dirty="0">
                <a:latin typeface="Fira Sans" panose="020B0503050000020004" pitchFamily="34" charset="0"/>
              </a:rPr>
            </a:br>
            <a:r>
              <a:rPr lang="en-KR" sz="2000" dirty="0">
                <a:latin typeface="Fira Sans" panose="020B0503050000020004" pitchFamily="34" charset="0"/>
              </a:rPr>
              <a:t>redirect a flow to </a:t>
            </a:r>
            <a:r>
              <a:rPr lang="en-KR" sz="2000" i="1" dirty="0">
                <a:latin typeface="Fira Sans" panose="020B0503050000020004" pitchFamily="34" charset="0"/>
              </a:rPr>
              <a:t>normal queue</a:t>
            </a:r>
          </a:p>
        </p:txBody>
      </p:sp>
      <p:sp>
        <p:nvSpPr>
          <p:cNvPr id="20" name="Freeform 19">
            <a:extLst>
              <a:ext uri="{FF2B5EF4-FFF2-40B4-BE49-F238E27FC236}">
                <a16:creationId xmlns:a16="http://schemas.microsoft.com/office/drawing/2014/main" id="{D1EC96D2-8A08-7AC5-B47D-A06ED2501D9E}"/>
              </a:ext>
            </a:extLst>
          </p:cNvPr>
          <p:cNvSpPr/>
          <p:nvPr/>
        </p:nvSpPr>
        <p:spPr>
          <a:xfrm>
            <a:off x="8022967" y="5226072"/>
            <a:ext cx="1850572" cy="847976"/>
          </a:xfrm>
          <a:custGeom>
            <a:avLst/>
            <a:gdLst>
              <a:gd name="connsiteX0" fmla="*/ 1850572 w 1850572"/>
              <a:gd name="connsiteY0" fmla="*/ 838200 h 1175657"/>
              <a:gd name="connsiteX1" fmla="*/ 1850572 w 1850572"/>
              <a:gd name="connsiteY1" fmla="*/ 1175657 h 1175657"/>
              <a:gd name="connsiteX2" fmla="*/ 0 w 1850572"/>
              <a:gd name="connsiteY2" fmla="*/ 1175657 h 1175657"/>
              <a:gd name="connsiteX3" fmla="*/ 0 w 1850572"/>
              <a:gd name="connsiteY3" fmla="*/ 0 h 1175657"/>
            </a:gdLst>
            <a:ahLst/>
            <a:cxnLst>
              <a:cxn ang="0">
                <a:pos x="connsiteX0" y="connsiteY0"/>
              </a:cxn>
              <a:cxn ang="0">
                <a:pos x="connsiteX1" y="connsiteY1"/>
              </a:cxn>
              <a:cxn ang="0">
                <a:pos x="connsiteX2" y="connsiteY2"/>
              </a:cxn>
              <a:cxn ang="0">
                <a:pos x="connsiteX3" y="connsiteY3"/>
              </a:cxn>
            </a:cxnLst>
            <a:rect l="l" t="t" r="r" b="b"/>
            <a:pathLst>
              <a:path w="1850572" h="1175657">
                <a:moveTo>
                  <a:pt x="1850572" y="838200"/>
                </a:moveTo>
                <a:lnTo>
                  <a:pt x="1850572" y="1175657"/>
                </a:lnTo>
                <a:lnTo>
                  <a:pt x="0" y="1175657"/>
                </a:lnTo>
                <a:lnTo>
                  <a:pt x="0" y="0"/>
                </a:lnTo>
              </a:path>
            </a:pathLst>
          </a:custGeom>
          <a:noFill/>
          <a:ln w="19050">
            <a:solidFill>
              <a:srgbClr val="7030A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35" name="Can 34">
            <a:extLst>
              <a:ext uri="{FF2B5EF4-FFF2-40B4-BE49-F238E27FC236}">
                <a16:creationId xmlns:a16="http://schemas.microsoft.com/office/drawing/2014/main" id="{A96718DB-1863-3BAF-AFC0-95C48F749BBE}"/>
              </a:ext>
            </a:extLst>
          </p:cNvPr>
          <p:cNvSpPr/>
          <p:nvPr/>
        </p:nvSpPr>
        <p:spPr>
          <a:xfrm rot="5400000">
            <a:off x="5389386" y="2021030"/>
            <a:ext cx="912955" cy="3837120"/>
          </a:xfrm>
          <a:prstGeom prst="can">
            <a:avLst/>
          </a:prstGeom>
          <a:ln w="28575">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pic>
        <p:nvPicPr>
          <p:cNvPr id="27" name="Picture 12" descr="Download Sign Warning Exclamation Mark Royalty-Free Vector Graphic - Pixabay">
            <a:extLst>
              <a:ext uri="{FF2B5EF4-FFF2-40B4-BE49-F238E27FC236}">
                <a16:creationId xmlns:a16="http://schemas.microsoft.com/office/drawing/2014/main" id="{C8DB2D17-43FF-478F-CD97-80184C5F568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25111" y="3268999"/>
            <a:ext cx="447447" cy="406513"/>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a:extLst>
              <a:ext uri="{FF2B5EF4-FFF2-40B4-BE49-F238E27FC236}">
                <a16:creationId xmlns:a16="http://schemas.microsoft.com/office/drawing/2014/main" id="{B2E21D51-9A61-208D-8C4C-7F7CE6F9AB30}"/>
              </a:ext>
            </a:extLst>
          </p:cNvPr>
          <p:cNvSpPr/>
          <p:nvPr/>
        </p:nvSpPr>
        <p:spPr>
          <a:xfrm>
            <a:off x="1026615" y="1227523"/>
            <a:ext cx="9688788" cy="1082947"/>
          </a:xfrm>
          <a:prstGeom prst="roundRect">
            <a:avLst/>
          </a:prstGeom>
          <a:noFill/>
          <a:ln w="28575">
            <a:solidFill>
              <a:schemeClr val="accent4"/>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        Reroute “only if” there is no inflight out-of-order packets</a:t>
            </a:r>
          </a:p>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 Enable switch to reorder a flow using a single reorder queue</a:t>
            </a:r>
            <a:endParaRPr lang="en-KR" sz="2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2" name="Rounded Rectangle 11">
            <a:extLst>
              <a:ext uri="{FF2B5EF4-FFF2-40B4-BE49-F238E27FC236}">
                <a16:creationId xmlns:a16="http://schemas.microsoft.com/office/drawing/2014/main" id="{5F3A48F8-A348-8D99-FC1D-42D29FE1B52E}"/>
              </a:ext>
            </a:extLst>
          </p:cNvPr>
          <p:cNvSpPr/>
          <p:nvPr/>
        </p:nvSpPr>
        <p:spPr>
          <a:xfrm>
            <a:off x="5078061" y="984907"/>
            <a:ext cx="1585897" cy="400110"/>
          </a:xfrm>
          <a:prstGeom prst="roundRect">
            <a:avLst>
              <a:gd name="adj" fmla="val 39948"/>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dirty="0">
                <a:solidFill>
                  <a:schemeClr val="bg1"/>
                </a:solidFill>
                <a:latin typeface="Fira Sans" panose="020B0503050000020004" pitchFamily="34" charset="0"/>
              </a:rPr>
              <a:t>Key Idea</a:t>
            </a:r>
          </a:p>
        </p:txBody>
      </p:sp>
    </p:spTree>
    <p:custDataLst>
      <p:tags r:id="rId1"/>
    </p:custDataLst>
    <p:extLst>
      <p:ext uri="{BB962C8B-B14F-4D97-AF65-F5344CB8AC3E}">
        <p14:creationId xmlns:p14="http://schemas.microsoft.com/office/powerpoint/2010/main" val="57590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fill="hold" grpId="0" nodeType="withEffect">
                                  <p:stCondLst>
                                    <p:cond delay="0"/>
                                  </p:stCondLst>
                                  <p:childTnLst>
                                    <p:animMotion origin="layout" path="M 2.08333E-6 1.85185E-6 L 0.1026 1.85185E-6 " pathEditMode="relative" rAng="0" ptsTypes="AA">
                                      <p:cBhvr>
                                        <p:cTn id="6" dur="500" fill="hold"/>
                                        <p:tgtEl>
                                          <p:spTgt spid="31"/>
                                        </p:tgtEl>
                                        <p:attrNameLst>
                                          <p:attrName>ppt_x</p:attrName>
                                          <p:attrName>ppt_y</p:attrName>
                                        </p:attrNameLst>
                                      </p:cBhvr>
                                      <p:rCtr x="5130" y="0"/>
                                    </p:animMotion>
                                  </p:childTnLst>
                                  <p:subTnLst>
                                    <p:set>
                                      <p:cBhvr override="childStyle">
                                        <p:cTn dur="1" fill="hold" display="0" masterRel="sameClick" afterEffect="1">
                                          <p:stCondLst>
                                            <p:cond evt="end" delay="0">
                                              <p:tn val="5"/>
                                            </p:cond>
                                          </p:stCondLst>
                                        </p:cTn>
                                        <p:tgtEl>
                                          <p:spTgt spid="31"/>
                                        </p:tgtEl>
                                        <p:attrNameLst>
                                          <p:attrName>style.visibility</p:attrName>
                                        </p:attrNameLst>
                                      </p:cBhvr>
                                      <p:to>
                                        <p:strVal val="hidden"/>
                                      </p:to>
                                    </p:set>
                                  </p:subTnLst>
                                </p:cTn>
                              </p:par>
                            </p:childTnLst>
                          </p:cTn>
                        </p:par>
                        <p:par>
                          <p:cTn id="7" fill="hold">
                            <p:stCondLst>
                              <p:cond delay="500"/>
                            </p:stCondLst>
                            <p:childTnLst>
                              <p:par>
                                <p:cTn id="8" presetID="0" presetClass="path" presetSubtype="0" accel="50000" fill="hold" grpId="0" nodeType="afterEffect">
                                  <p:stCondLst>
                                    <p:cond delay="0"/>
                                  </p:stCondLst>
                                  <p:childTnLst>
                                    <p:animMotion origin="layout" path="M 4.16667E-6 -1.48148E-6 L 0.05664 -1.48148E-6 L 0.05664 -0.15162 L 0.09817 -0.15162 " pathEditMode="relative" rAng="0" ptsTypes="AAAA">
                                      <p:cBhvr>
                                        <p:cTn id="9" dur="500" fill="hold"/>
                                        <p:tgtEl>
                                          <p:spTgt spid="8"/>
                                        </p:tgtEl>
                                        <p:attrNameLst>
                                          <p:attrName>ppt_x</p:attrName>
                                          <p:attrName>ppt_y</p:attrName>
                                        </p:attrNameLst>
                                      </p:cBhvr>
                                      <p:rCtr x="4909" y="-7593"/>
                                    </p:animMotion>
                                  </p:childTnLst>
                                  <p:subTnLst>
                                    <p:set>
                                      <p:cBhvr override="childStyle">
                                        <p:cTn dur="1" fill="hold" display="0" masterRel="sameClick" afterEffect="1">
                                          <p:stCondLst>
                                            <p:cond evt="end" delay="0">
                                              <p:tn val="8"/>
                                            </p:cond>
                                          </p:stCondLst>
                                        </p:cTn>
                                        <p:tgtEl>
                                          <p:spTgt spid="8"/>
                                        </p:tgtEl>
                                        <p:attrNameLst>
                                          <p:attrName>style.visibility</p:attrName>
                                        </p:attrNameLst>
                                      </p:cBhvr>
                                      <p:to>
                                        <p:strVal val="hidden"/>
                                      </p:to>
                                    </p:set>
                                  </p:subTnLst>
                                </p:cTn>
                              </p:par>
                              <p:par>
                                <p:cTn id="10" presetID="0" presetClass="path" presetSubtype="0" fill="hold" grpId="0" nodeType="withEffect">
                                  <p:stCondLst>
                                    <p:cond delay="200"/>
                                  </p:stCondLst>
                                  <p:childTnLst>
                                    <p:animMotion origin="layout" path="M -4.375E-6 -4.07407E-6 L 0.09441 -4.07407E-6 L 0.09441 -0.15162 L 0.13594 -0.15162 " pathEditMode="relative" rAng="0" ptsTypes="AAAA">
                                      <p:cBhvr>
                                        <p:cTn id="11" dur="500" fill="hold"/>
                                        <p:tgtEl>
                                          <p:spTgt spid="5"/>
                                        </p:tgtEl>
                                        <p:attrNameLst>
                                          <p:attrName>ppt_x</p:attrName>
                                          <p:attrName>ppt_y</p:attrName>
                                        </p:attrNameLst>
                                      </p:cBhvr>
                                      <p:rCtr x="6797" y="-7593"/>
                                    </p:animMotion>
                                  </p:childTnLst>
                                  <p:subTnLst>
                                    <p:set>
                                      <p:cBhvr override="childStyle">
                                        <p:cTn dur="1" fill="hold" display="0" masterRel="sameClick" afterEffect="1">
                                          <p:stCondLst>
                                            <p:cond evt="end" delay="0">
                                              <p:tn val="10"/>
                                            </p:cond>
                                          </p:stCondLst>
                                        </p:cTn>
                                        <p:tgtEl>
                                          <p:spTgt spid="5"/>
                                        </p:tgtEl>
                                        <p:attrNameLst>
                                          <p:attrName>style.visibility</p:attrName>
                                        </p:attrNameLst>
                                      </p:cBhvr>
                                      <p:to>
                                        <p:strVal val="hidden"/>
                                      </p:to>
                                    </p:set>
                                  </p:subTnLst>
                                </p:cTn>
                              </p:par>
                              <p:par>
                                <p:cTn id="12" presetID="0" presetClass="path" presetSubtype="0" fill="hold" grpId="0" nodeType="withEffect">
                                  <p:stCondLst>
                                    <p:cond delay="400"/>
                                  </p:stCondLst>
                                  <p:childTnLst>
                                    <p:animMotion origin="layout" path="M 4.16667E-7 2.96296E-6 L 0.13581 2.96296E-6 L 0.13581 -0.14676 L 0.17812 -0.14676 " pathEditMode="relative" rAng="0" ptsTypes="AAAA">
                                      <p:cBhvr>
                                        <p:cTn id="13" dur="500" fill="hold"/>
                                        <p:tgtEl>
                                          <p:spTgt spid="7"/>
                                        </p:tgtEl>
                                        <p:attrNameLst>
                                          <p:attrName>ppt_x</p:attrName>
                                          <p:attrName>ppt_y</p:attrName>
                                        </p:attrNameLst>
                                      </p:cBhvr>
                                      <p:rCtr x="8906" y="-7338"/>
                                    </p:animMotion>
                                  </p:childTnLst>
                                  <p:subTnLst>
                                    <p:set>
                                      <p:cBhvr override="childStyle">
                                        <p:cTn dur="1" fill="hold" display="0" masterRel="sameClick" afterEffect="1">
                                          <p:stCondLst>
                                            <p:cond evt="end" delay="0">
                                              <p:tn val="12"/>
                                            </p:cond>
                                          </p:stCondLst>
                                        </p:cTn>
                                        <p:tgtEl>
                                          <p:spTgt spid="7"/>
                                        </p:tgtEl>
                                        <p:attrNameLst>
                                          <p:attrName>style.visibility</p:attrName>
                                        </p:attrNameLst>
                                      </p:cBhvr>
                                      <p:to>
                                        <p:strVal val="hidden"/>
                                      </p:to>
                                    </p:set>
                                  </p:subTnLst>
                                </p:cTn>
                              </p:par>
                            </p:childTnLst>
                          </p:cTn>
                        </p:par>
                        <p:par>
                          <p:cTn id="14" fill="hold">
                            <p:stCondLst>
                              <p:cond delay="1400"/>
                            </p:stCondLst>
                            <p:childTnLst>
                              <p:par>
                                <p:cTn id="15" presetID="10" presetClass="entr" presetSubtype="0"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8" grpId="0" animBg="1"/>
      <p:bldP spid="5" grpId="0" animBg="1"/>
      <p:bldP spid="7" grpId="0" animBg="1"/>
      <p:bldP spid="18" grpId="0" animBg="1"/>
      <p:bldP spid="2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BB5378E0-ECD0-4DB3-79FD-FA905C5087D4}"/>
              </a:ext>
            </a:extLst>
          </p:cNvPr>
          <p:cNvCxnSpPr>
            <a:cxnSpLocks/>
          </p:cNvCxnSpPr>
          <p:nvPr/>
        </p:nvCxnSpPr>
        <p:spPr>
          <a:xfrm>
            <a:off x="4149518" y="2614027"/>
            <a:ext cx="0" cy="3976335"/>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FFECAEC4-FA15-22B0-CC38-58E047401534}"/>
              </a:ext>
            </a:extLst>
          </p:cNvPr>
          <p:cNvCxnSpPr>
            <a:cxnSpLocks/>
          </p:cNvCxnSpPr>
          <p:nvPr/>
        </p:nvCxnSpPr>
        <p:spPr>
          <a:xfrm>
            <a:off x="7491927" y="2614026"/>
            <a:ext cx="0" cy="3887126"/>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Cautious Rerouting</a:t>
            </a:r>
          </a:p>
        </p:txBody>
      </p:sp>
      <p:sp>
        <p:nvSpPr>
          <p:cNvPr id="3" name="Slide Number Placeholder 2">
            <a:extLst>
              <a:ext uri="{FF2B5EF4-FFF2-40B4-BE49-F238E27FC236}">
                <a16:creationId xmlns:a16="http://schemas.microsoft.com/office/drawing/2014/main" id="{96AFAC75-A7C8-389C-EF84-300A6656795F}"/>
              </a:ext>
            </a:extLst>
          </p:cNvPr>
          <p:cNvSpPr>
            <a:spLocks noGrp="1"/>
          </p:cNvSpPr>
          <p:nvPr>
            <p:ph type="sldNum" sz="quarter" idx="12"/>
          </p:nvPr>
        </p:nvSpPr>
        <p:spPr/>
        <p:txBody>
          <a:bodyPr/>
          <a:lstStyle/>
          <a:p>
            <a:fld id="{4385BF07-81BE-5E4C-907D-DCE44E4A1296}" type="slidenum">
              <a:rPr lang="en-US" smtClean="0"/>
              <a:t>59</a:t>
            </a:fld>
            <a:endParaRPr lang="en-US"/>
          </a:p>
        </p:txBody>
      </p:sp>
      <p:grpSp>
        <p:nvGrpSpPr>
          <p:cNvPr id="24" name="Group 23">
            <a:extLst>
              <a:ext uri="{FF2B5EF4-FFF2-40B4-BE49-F238E27FC236}">
                <a16:creationId xmlns:a16="http://schemas.microsoft.com/office/drawing/2014/main" id="{77811C31-F295-22E2-B641-6DFB39B766F7}"/>
              </a:ext>
            </a:extLst>
          </p:cNvPr>
          <p:cNvGrpSpPr/>
          <p:nvPr/>
        </p:nvGrpSpPr>
        <p:grpSpPr>
          <a:xfrm>
            <a:off x="1262719" y="2486807"/>
            <a:ext cx="2297424" cy="934750"/>
            <a:chOff x="1262719" y="2029616"/>
            <a:chExt cx="2297424" cy="934750"/>
          </a:xfrm>
        </p:grpSpPr>
        <p:pic>
          <p:nvPicPr>
            <p:cNvPr id="4" name="Picture 3">
              <a:extLst>
                <a:ext uri="{FF2B5EF4-FFF2-40B4-BE49-F238E27FC236}">
                  <a16:creationId xmlns:a16="http://schemas.microsoft.com/office/drawing/2014/main" id="{B27ACFD4-3D89-EE9A-F832-51C84481CA98}"/>
                </a:ext>
              </a:extLst>
            </p:cNvPr>
            <p:cNvPicPr>
              <a:picLocks noChangeAspect="1"/>
            </p:cNvPicPr>
            <p:nvPr/>
          </p:nvPicPr>
          <p:blipFill rotWithShape="1">
            <a:blip r:embed="rId4"/>
            <a:srcRect t="24126" b="31045"/>
            <a:stretch/>
          </p:blipFill>
          <p:spPr>
            <a:xfrm>
              <a:off x="1740539" y="2029616"/>
              <a:ext cx="1327506" cy="595113"/>
            </a:xfrm>
            <a:prstGeom prst="rect">
              <a:avLst/>
            </a:prstGeom>
          </p:spPr>
        </p:pic>
        <p:sp>
          <p:nvSpPr>
            <p:cNvPr id="10" name="TextBox 9">
              <a:extLst>
                <a:ext uri="{FF2B5EF4-FFF2-40B4-BE49-F238E27FC236}">
                  <a16:creationId xmlns:a16="http://schemas.microsoft.com/office/drawing/2014/main" id="{EEFE78C4-8F18-4D28-4BE9-9C96ACAAE7EE}"/>
                </a:ext>
              </a:extLst>
            </p:cNvPr>
            <p:cNvSpPr txBox="1"/>
            <p:nvPr/>
          </p:nvSpPr>
          <p:spPr>
            <a:xfrm>
              <a:off x="1262719" y="2564256"/>
              <a:ext cx="2297424"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SrcToR</a:t>
              </a:r>
            </a:p>
          </p:txBody>
        </p:sp>
      </p:grpSp>
      <p:grpSp>
        <p:nvGrpSpPr>
          <p:cNvPr id="23" name="Group 22">
            <a:extLst>
              <a:ext uri="{FF2B5EF4-FFF2-40B4-BE49-F238E27FC236}">
                <a16:creationId xmlns:a16="http://schemas.microsoft.com/office/drawing/2014/main" id="{44422798-62A0-562E-2C43-9EE28357A2A8}"/>
              </a:ext>
            </a:extLst>
          </p:cNvPr>
          <p:cNvGrpSpPr/>
          <p:nvPr/>
        </p:nvGrpSpPr>
        <p:grpSpPr>
          <a:xfrm>
            <a:off x="8722092" y="2486807"/>
            <a:ext cx="2308645" cy="934750"/>
            <a:chOff x="8722092" y="2029616"/>
            <a:chExt cx="2308645" cy="934750"/>
          </a:xfrm>
        </p:grpSpPr>
        <p:pic>
          <p:nvPicPr>
            <p:cNvPr id="9" name="Picture 8">
              <a:extLst>
                <a:ext uri="{FF2B5EF4-FFF2-40B4-BE49-F238E27FC236}">
                  <a16:creationId xmlns:a16="http://schemas.microsoft.com/office/drawing/2014/main" id="{98CB4A44-7A36-0FFE-50F6-1B82F863F839}"/>
                </a:ext>
              </a:extLst>
            </p:cNvPr>
            <p:cNvPicPr>
              <a:picLocks noChangeAspect="1"/>
            </p:cNvPicPr>
            <p:nvPr/>
          </p:nvPicPr>
          <p:blipFill rotWithShape="1">
            <a:blip r:embed="rId4"/>
            <a:srcRect t="24126" b="31045"/>
            <a:stretch/>
          </p:blipFill>
          <p:spPr>
            <a:xfrm>
              <a:off x="9072570" y="2029616"/>
              <a:ext cx="1327506" cy="595113"/>
            </a:xfrm>
            <a:prstGeom prst="rect">
              <a:avLst/>
            </a:prstGeom>
          </p:spPr>
        </p:pic>
        <p:sp>
          <p:nvSpPr>
            <p:cNvPr id="11" name="TextBox 10">
              <a:extLst>
                <a:ext uri="{FF2B5EF4-FFF2-40B4-BE49-F238E27FC236}">
                  <a16:creationId xmlns:a16="http://schemas.microsoft.com/office/drawing/2014/main" id="{D1686018-4AF7-767B-C275-5A33AB560A85}"/>
                </a:ext>
              </a:extLst>
            </p:cNvPr>
            <p:cNvSpPr txBox="1"/>
            <p:nvPr/>
          </p:nvSpPr>
          <p:spPr>
            <a:xfrm>
              <a:off x="8722092" y="2564256"/>
              <a:ext cx="2308645"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DstToR</a:t>
              </a:r>
            </a:p>
          </p:txBody>
        </p:sp>
      </p:grpSp>
      <p:sp>
        <p:nvSpPr>
          <p:cNvPr id="13" name="Can 12">
            <a:extLst>
              <a:ext uri="{FF2B5EF4-FFF2-40B4-BE49-F238E27FC236}">
                <a16:creationId xmlns:a16="http://schemas.microsoft.com/office/drawing/2014/main" id="{16B3FACE-EC0A-DAA4-27E1-B8BFB353736E}"/>
              </a:ext>
            </a:extLst>
          </p:cNvPr>
          <p:cNvSpPr/>
          <p:nvPr/>
        </p:nvSpPr>
        <p:spPr>
          <a:xfrm rot="5400000">
            <a:off x="5389386" y="2021030"/>
            <a:ext cx="912955" cy="3837120"/>
          </a:xfrm>
          <a:prstGeom prst="can">
            <a:avLst/>
          </a:prstGeom>
          <a:ln w="28575">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14" name="Can 13">
            <a:extLst>
              <a:ext uri="{FF2B5EF4-FFF2-40B4-BE49-F238E27FC236}">
                <a16:creationId xmlns:a16="http://schemas.microsoft.com/office/drawing/2014/main" id="{EF75B579-7897-C35B-2541-434BCBEDC2A4}"/>
              </a:ext>
            </a:extLst>
          </p:cNvPr>
          <p:cNvSpPr/>
          <p:nvPr/>
        </p:nvSpPr>
        <p:spPr>
          <a:xfrm rot="5400000">
            <a:off x="5389386" y="3472785"/>
            <a:ext cx="912955" cy="3837120"/>
          </a:xfrm>
          <a:prstGeom prst="can">
            <a:avLst/>
          </a:prstGeom>
          <a:ln w="2857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pic>
        <p:nvPicPr>
          <p:cNvPr id="27" name="Picture 12" descr="Download Sign Warning Exclamation Mark Royalty-Free Vector Graphic - Pixabay">
            <a:extLst>
              <a:ext uri="{FF2B5EF4-FFF2-40B4-BE49-F238E27FC236}">
                <a16:creationId xmlns:a16="http://schemas.microsoft.com/office/drawing/2014/main" id="{C8DB2D17-43FF-478F-CD97-80184C5F568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5111" y="3268999"/>
            <a:ext cx="447447" cy="40651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A495A0B8-CCA7-AA45-438A-721A7E63F892}"/>
              </a:ext>
            </a:extLst>
          </p:cNvPr>
          <p:cNvPicPr>
            <a:picLocks noChangeAspect="1"/>
          </p:cNvPicPr>
          <p:nvPr/>
        </p:nvPicPr>
        <p:blipFill>
          <a:blip r:embed="rId6"/>
          <a:stretch>
            <a:fillRect/>
          </a:stretch>
        </p:blipFill>
        <p:spPr>
          <a:xfrm>
            <a:off x="5607199" y="4730299"/>
            <a:ext cx="409136" cy="409136"/>
          </a:xfrm>
          <a:prstGeom prst="rect">
            <a:avLst/>
          </a:prstGeom>
        </p:spPr>
      </p:pic>
      <p:sp>
        <p:nvSpPr>
          <p:cNvPr id="32" name="Freeform 31">
            <a:extLst>
              <a:ext uri="{FF2B5EF4-FFF2-40B4-BE49-F238E27FC236}">
                <a16:creationId xmlns:a16="http://schemas.microsoft.com/office/drawing/2014/main" id="{AA683A96-D4BC-897F-68B9-BFD7AD85D890}"/>
              </a:ext>
            </a:extLst>
          </p:cNvPr>
          <p:cNvSpPr/>
          <p:nvPr/>
        </p:nvSpPr>
        <p:spPr>
          <a:xfrm flipV="1">
            <a:off x="3336052" y="4800695"/>
            <a:ext cx="5305529" cy="358836"/>
          </a:xfrm>
          <a:custGeom>
            <a:avLst/>
            <a:gdLst>
              <a:gd name="connsiteX0" fmla="*/ 0 w 5305529"/>
              <a:gd name="connsiteY0" fmla="*/ 361741 h 361741"/>
              <a:gd name="connsiteX1" fmla="*/ 301450 w 5305529"/>
              <a:gd name="connsiteY1" fmla="*/ 0 h 361741"/>
              <a:gd name="connsiteX2" fmla="*/ 5305529 w 5305529"/>
              <a:gd name="connsiteY2" fmla="*/ 0 h 361741"/>
            </a:gdLst>
            <a:ahLst/>
            <a:cxnLst>
              <a:cxn ang="0">
                <a:pos x="connsiteX0" y="connsiteY0"/>
              </a:cxn>
              <a:cxn ang="0">
                <a:pos x="connsiteX1" y="connsiteY1"/>
              </a:cxn>
              <a:cxn ang="0">
                <a:pos x="connsiteX2" y="connsiteY2"/>
              </a:cxn>
            </a:cxnLst>
            <a:rect l="l" t="t" r="r" b="b"/>
            <a:pathLst>
              <a:path w="5305529" h="361741">
                <a:moveTo>
                  <a:pt x="0" y="361741"/>
                </a:moveTo>
                <a:lnTo>
                  <a:pt x="301450" y="0"/>
                </a:lnTo>
                <a:lnTo>
                  <a:pt x="5305529" y="0"/>
                </a:lnTo>
              </a:path>
            </a:pathLst>
          </a:custGeom>
          <a:noFill/>
          <a:ln w="76200">
            <a:solidFill>
              <a:schemeClr val="accent6">
                <a:alpha val="83000"/>
              </a:scheme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34" name="TextBox 33">
            <a:extLst>
              <a:ext uri="{FF2B5EF4-FFF2-40B4-BE49-F238E27FC236}">
                <a16:creationId xmlns:a16="http://schemas.microsoft.com/office/drawing/2014/main" id="{0B2FFC05-E509-6BEC-0901-2539C6B38D86}"/>
              </a:ext>
            </a:extLst>
          </p:cNvPr>
          <p:cNvSpPr txBox="1"/>
          <p:nvPr/>
        </p:nvSpPr>
        <p:spPr>
          <a:xfrm>
            <a:off x="3450120" y="4459388"/>
            <a:ext cx="1304331" cy="461665"/>
          </a:xfrm>
          <a:prstGeom prst="rect">
            <a:avLst/>
          </a:prstGeom>
          <a:noFill/>
        </p:spPr>
        <p:txBody>
          <a:bodyPr wrap="none" rtlCol="0">
            <a:spAutoFit/>
          </a:bodyPr>
          <a:lstStyle/>
          <a:p>
            <a:r>
              <a:rPr lang="en-KR" sz="2400" b="1" i="1" dirty="0">
                <a:solidFill>
                  <a:schemeClr val="accent6"/>
                </a:solidFill>
              </a:rPr>
              <a:t>Reroute!</a:t>
            </a:r>
          </a:p>
        </p:txBody>
      </p:sp>
      <p:sp>
        <p:nvSpPr>
          <p:cNvPr id="6" name="Freeform 5">
            <a:extLst>
              <a:ext uri="{FF2B5EF4-FFF2-40B4-BE49-F238E27FC236}">
                <a16:creationId xmlns:a16="http://schemas.microsoft.com/office/drawing/2014/main" id="{D5D21895-FFEE-0627-1BAC-06535F009E6E}"/>
              </a:ext>
            </a:extLst>
          </p:cNvPr>
          <p:cNvSpPr/>
          <p:nvPr/>
        </p:nvSpPr>
        <p:spPr>
          <a:xfrm>
            <a:off x="3116086" y="3471385"/>
            <a:ext cx="5509845" cy="931503"/>
          </a:xfrm>
          <a:custGeom>
            <a:avLst/>
            <a:gdLst>
              <a:gd name="connsiteX0" fmla="*/ 3728720 w 3728720"/>
              <a:gd name="connsiteY0" fmla="*/ 0 h 1026267"/>
              <a:gd name="connsiteX1" fmla="*/ 1920240 w 3728720"/>
              <a:gd name="connsiteY1" fmla="*/ 1026160 h 1026267"/>
              <a:gd name="connsiteX2" fmla="*/ 0 w 3728720"/>
              <a:gd name="connsiteY2" fmla="*/ 50800 h 1026267"/>
            </a:gdLst>
            <a:ahLst/>
            <a:cxnLst>
              <a:cxn ang="0">
                <a:pos x="connsiteX0" y="connsiteY0"/>
              </a:cxn>
              <a:cxn ang="0">
                <a:pos x="connsiteX1" y="connsiteY1"/>
              </a:cxn>
              <a:cxn ang="0">
                <a:pos x="connsiteX2" y="connsiteY2"/>
              </a:cxn>
            </a:cxnLst>
            <a:rect l="l" t="t" r="r" b="b"/>
            <a:pathLst>
              <a:path w="3728720" h="1026267">
                <a:moveTo>
                  <a:pt x="3728720" y="0"/>
                </a:moveTo>
                <a:cubicBezTo>
                  <a:pt x="3135206" y="508846"/>
                  <a:pt x="2541693" y="1017693"/>
                  <a:pt x="1920240" y="1026160"/>
                </a:cubicBezTo>
                <a:cubicBezTo>
                  <a:pt x="1298787" y="1034627"/>
                  <a:pt x="649393" y="542713"/>
                  <a:pt x="0" y="50800"/>
                </a:cubicBezTo>
              </a:path>
            </a:pathLst>
          </a:custGeom>
          <a:noFill/>
          <a:ln w="57150">
            <a:solidFill>
              <a:schemeClr val="tx1">
                <a:lumMod val="50000"/>
                <a:lumOff val="50000"/>
              </a:schemeClr>
            </a:solidFill>
            <a:prstDash val="dash"/>
            <a:headEnd type="none" w="med" len="med"/>
            <a:tailEnd type="arrow" w="med" len="med"/>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latin typeface="Fira Sans" panose="020B0503050000020004" pitchFamily="34" charset="0"/>
            </a:endParaRPr>
          </a:p>
        </p:txBody>
      </p:sp>
      <p:sp>
        <p:nvSpPr>
          <p:cNvPr id="12" name="Rectangle: Rounded Corners 18">
            <a:extLst>
              <a:ext uri="{FF2B5EF4-FFF2-40B4-BE49-F238E27FC236}">
                <a16:creationId xmlns:a16="http://schemas.microsoft.com/office/drawing/2014/main" id="{4BBEC749-B10F-6B18-8B74-20D6061D42F8}"/>
              </a:ext>
            </a:extLst>
          </p:cNvPr>
          <p:cNvSpPr/>
          <p:nvPr/>
        </p:nvSpPr>
        <p:spPr>
          <a:xfrm>
            <a:off x="3626456" y="2629264"/>
            <a:ext cx="4489104" cy="1189115"/>
          </a:xfrm>
          <a:prstGeom prst="roundRect">
            <a:avLst>
              <a:gd name="adj" fmla="val 30223"/>
            </a:avLst>
          </a:prstGeom>
          <a:solidFill>
            <a:schemeClr val="bg1">
              <a:lumMod val="85000"/>
            </a:schemeClr>
          </a:solidFill>
          <a:ln w="38100">
            <a:solidFill>
              <a:schemeClr val="tx1"/>
            </a:solidFill>
          </a:ln>
        </p:spPr>
        <p:style>
          <a:lnRef idx="2">
            <a:schemeClr val="accent5"/>
          </a:lnRef>
          <a:fillRef idx="1">
            <a:schemeClr val="lt1"/>
          </a:fillRef>
          <a:effectRef idx="0">
            <a:schemeClr val="accent5"/>
          </a:effectRef>
          <a:fontRef idx="minor">
            <a:schemeClr val="dk1"/>
          </a:fontRef>
        </p:style>
        <p:txBody>
          <a:bodyPr lIns="0" tIns="0" rIns="0" bIns="0" rtlCol="0" anchor="ctr"/>
          <a:lstStyle/>
          <a:p>
            <a:pPr algn="ctr"/>
            <a:r>
              <a:rPr lang="en-KR" sz="2000" dirty="0">
                <a:solidFill>
                  <a:schemeClr val="tx1"/>
                </a:solidFill>
                <a:latin typeface="Roboto" panose="02000000000000000000" pitchFamily="2" charset="0"/>
                <a:ea typeface="Roboto" panose="02000000000000000000" pitchFamily="2" charset="0"/>
                <a:cs typeface="Roboto" panose="02000000000000000000" pitchFamily="2" charset="0"/>
              </a:rPr>
              <a:t>”CLEAR” – no more </a:t>
            </a:r>
            <a:r>
              <a:rPr lang="en-KR" sz="2000" i="1" dirty="0">
                <a:solidFill>
                  <a:schemeClr val="tx1"/>
                </a:solidFill>
                <a:latin typeface="Roboto" panose="02000000000000000000" pitchFamily="2" charset="0"/>
                <a:ea typeface="Roboto" panose="02000000000000000000" pitchFamily="2" charset="0"/>
                <a:cs typeface="Roboto" panose="02000000000000000000" pitchFamily="2" charset="0"/>
              </a:rPr>
              <a:t>inflight</a:t>
            </a:r>
            <a:r>
              <a:rPr lang="en-KR" sz="2000" dirty="0">
                <a:solidFill>
                  <a:schemeClr val="tx1"/>
                </a:solidFill>
                <a:latin typeface="Roboto" panose="02000000000000000000" pitchFamily="2" charset="0"/>
                <a:ea typeface="Roboto" panose="02000000000000000000" pitchFamily="2" charset="0"/>
                <a:cs typeface="Roboto" panose="02000000000000000000" pitchFamily="2" charset="0"/>
              </a:rPr>
              <a:t> </a:t>
            </a:r>
            <a:br>
              <a:rPr lang="en-KR" sz="2000" dirty="0">
                <a:solidFill>
                  <a:schemeClr val="tx1"/>
                </a:solidFill>
                <a:latin typeface="Roboto" panose="02000000000000000000" pitchFamily="2" charset="0"/>
                <a:ea typeface="Roboto" panose="02000000000000000000" pitchFamily="2" charset="0"/>
                <a:cs typeface="Roboto" panose="02000000000000000000" pitchFamily="2" charset="0"/>
              </a:rPr>
            </a:br>
            <a:r>
              <a:rPr lang="en-KR" sz="2000" dirty="0">
                <a:solidFill>
                  <a:schemeClr val="tx1"/>
                </a:solidFill>
                <a:latin typeface="Roboto" panose="02000000000000000000" pitchFamily="2" charset="0"/>
                <a:ea typeface="Roboto" panose="02000000000000000000" pitchFamily="2" charset="0"/>
                <a:cs typeface="Roboto" panose="02000000000000000000" pitchFamily="2" charset="0"/>
              </a:rPr>
              <a:t>out-of-order packets</a:t>
            </a:r>
            <a:endParaRPr lang="en-KR" sz="200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pic>
        <p:nvPicPr>
          <p:cNvPr id="42" name="Picture 41" descr="Icon&#10;&#10;Description automatically generated">
            <a:extLst>
              <a:ext uri="{FF2B5EF4-FFF2-40B4-BE49-F238E27FC236}">
                <a16:creationId xmlns:a16="http://schemas.microsoft.com/office/drawing/2014/main" id="{F4DD8794-D600-27A6-D22A-EB26CA15283A}"/>
              </a:ext>
            </a:extLst>
          </p:cNvPr>
          <p:cNvPicPr>
            <a:picLocks noChangeAspect="1"/>
          </p:cNvPicPr>
          <p:nvPr/>
        </p:nvPicPr>
        <p:blipFill>
          <a:blip r:embed="rId7"/>
          <a:stretch>
            <a:fillRect/>
          </a:stretch>
        </p:blipFill>
        <p:spPr>
          <a:xfrm>
            <a:off x="1624730" y="1466849"/>
            <a:ext cx="548700" cy="548700"/>
          </a:xfrm>
          <a:prstGeom prst="rect">
            <a:avLst/>
          </a:prstGeom>
        </p:spPr>
      </p:pic>
      <p:grpSp>
        <p:nvGrpSpPr>
          <p:cNvPr id="47" name="Group 46">
            <a:extLst>
              <a:ext uri="{FF2B5EF4-FFF2-40B4-BE49-F238E27FC236}">
                <a16:creationId xmlns:a16="http://schemas.microsoft.com/office/drawing/2014/main" id="{1CCE0140-80D5-22CC-1E79-45193D369CA4}"/>
              </a:ext>
            </a:extLst>
          </p:cNvPr>
          <p:cNvGrpSpPr/>
          <p:nvPr/>
        </p:nvGrpSpPr>
        <p:grpSpPr>
          <a:xfrm>
            <a:off x="8687311" y="4929359"/>
            <a:ext cx="2217472" cy="880632"/>
            <a:chOff x="8687311" y="4929359"/>
            <a:chExt cx="2217472" cy="880632"/>
          </a:xfrm>
        </p:grpSpPr>
        <p:grpSp>
          <p:nvGrpSpPr>
            <p:cNvPr id="16" name="Group 15">
              <a:extLst>
                <a:ext uri="{FF2B5EF4-FFF2-40B4-BE49-F238E27FC236}">
                  <a16:creationId xmlns:a16="http://schemas.microsoft.com/office/drawing/2014/main" id="{AE90D804-BF5A-DCBF-1BCE-551ADC1AE349}"/>
                </a:ext>
              </a:extLst>
            </p:cNvPr>
            <p:cNvGrpSpPr/>
            <p:nvPr/>
          </p:nvGrpSpPr>
          <p:grpSpPr>
            <a:xfrm>
              <a:off x="8687311" y="4929359"/>
              <a:ext cx="2170985" cy="524390"/>
              <a:chOff x="9152238" y="2883243"/>
              <a:chExt cx="986012" cy="238166"/>
            </a:xfrm>
          </p:grpSpPr>
          <p:cxnSp>
            <p:nvCxnSpPr>
              <p:cNvPr id="17" name="Straight Connector 16">
                <a:extLst>
                  <a:ext uri="{FF2B5EF4-FFF2-40B4-BE49-F238E27FC236}">
                    <a16:creationId xmlns:a16="http://schemas.microsoft.com/office/drawing/2014/main" id="{DAD54E8D-A3CB-27E7-72AF-4AD4A6934AAB}"/>
                  </a:ext>
                </a:extLst>
              </p:cNvPr>
              <p:cNvCxnSpPr/>
              <p:nvPr/>
            </p:nvCxnSpPr>
            <p:spPr>
              <a:xfrm>
                <a:off x="9152238" y="2883243"/>
                <a:ext cx="98601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A07C1ED-5768-9C23-2BA9-210653CCDC48}"/>
                  </a:ext>
                </a:extLst>
              </p:cNvPr>
              <p:cNvCxnSpPr/>
              <p:nvPr/>
            </p:nvCxnSpPr>
            <p:spPr>
              <a:xfrm>
                <a:off x="9152238" y="3103967"/>
                <a:ext cx="986012"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2DE8724-AFFB-FC56-9750-49314CEEE009}"/>
                  </a:ext>
                </a:extLst>
              </p:cNvPr>
              <p:cNvCxnSpPr>
                <a:cxnSpLocks/>
              </p:cNvCxnSpPr>
              <p:nvPr/>
            </p:nvCxnSpPr>
            <p:spPr>
              <a:xfrm>
                <a:off x="10138250" y="2883243"/>
                <a:ext cx="0" cy="238166"/>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82D19C19-054E-D9D6-8C49-03DC5CFFE029}"/>
                </a:ext>
              </a:extLst>
            </p:cNvPr>
            <p:cNvSpPr txBox="1"/>
            <p:nvPr/>
          </p:nvSpPr>
          <p:spPr>
            <a:xfrm>
              <a:off x="9229324" y="5440659"/>
              <a:ext cx="1675459" cy="369332"/>
            </a:xfrm>
            <a:prstGeom prst="rect">
              <a:avLst/>
            </a:prstGeom>
            <a:noFill/>
          </p:spPr>
          <p:txBody>
            <a:bodyPr wrap="none" rtlCol="0">
              <a:spAutoFit/>
            </a:bodyPr>
            <a:lstStyle/>
            <a:p>
              <a:r>
                <a:rPr lang="en-US" dirty="0">
                  <a:solidFill>
                    <a:srgbClr val="7030A0"/>
                  </a:solidFill>
                  <a:latin typeface="Roboto" panose="02000000000000000000" pitchFamily="2" charset="0"/>
                  <a:ea typeface="Roboto" panose="02000000000000000000" pitchFamily="2" charset="0"/>
                  <a:cs typeface="Roboto" panose="02000000000000000000" pitchFamily="2" charset="0"/>
                </a:rPr>
                <a:t>Reorder</a:t>
              </a:r>
              <a:r>
                <a:rPr lang="en-KR" dirty="0">
                  <a:solidFill>
                    <a:srgbClr val="7030A0"/>
                  </a:solidFill>
                  <a:latin typeface="Roboto" panose="02000000000000000000" pitchFamily="2" charset="0"/>
                  <a:ea typeface="Roboto" panose="02000000000000000000" pitchFamily="2" charset="0"/>
                  <a:cs typeface="Roboto" panose="02000000000000000000" pitchFamily="2" charset="0"/>
                </a:rPr>
                <a:t> queue</a:t>
              </a:r>
            </a:p>
          </p:txBody>
        </p:sp>
      </p:grpSp>
      <p:grpSp>
        <p:nvGrpSpPr>
          <p:cNvPr id="29" name="Group 28">
            <a:extLst>
              <a:ext uri="{FF2B5EF4-FFF2-40B4-BE49-F238E27FC236}">
                <a16:creationId xmlns:a16="http://schemas.microsoft.com/office/drawing/2014/main" id="{FF091EF1-A6DE-BB23-0FE9-47B7E54DAF86}"/>
              </a:ext>
            </a:extLst>
          </p:cNvPr>
          <p:cNvGrpSpPr/>
          <p:nvPr/>
        </p:nvGrpSpPr>
        <p:grpSpPr>
          <a:xfrm>
            <a:off x="8663351" y="3957387"/>
            <a:ext cx="2170985" cy="524390"/>
            <a:chOff x="9152238" y="2883243"/>
            <a:chExt cx="986012" cy="238166"/>
          </a:xfrm>
        </p:grpSpPr>
        <p:cxnSp>
          <p:nvCxnSpPr>
            <p:cNvPr id="33" name="Straight Connector 32">
              <a:extLst>
                <a:ext uri="{FF2B5EF4-FFF2-40B4-BE49-F238E27FC236}">
                  <a16:creationId xmlns:a16="http://schemas.microsoft.com/office/drawing/2014/main" id="{FC6BFBED-C29A-3DD1-A9D7-B485064F9627}"/>
                </a:ext>
              </a:extLst>
            </p:cNvPr>
            <p:cNvCxnSpPr/>
            <p:nvPr/>
          </p:nvCxnSpPr>
          <p:spPr>
            <a:xfrm>
              <a:off x="9152238" y="2883243"/>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1AAC9EC-91AA-170A-5A6E-0C44B128286C}"/>
                </a:ext>
              </a:extLst>
            </p:cNvPr>
            <p:cNvCxnSpPr/>
            <p:nvPr/>
          </p:nvCxnSpPr>
          <p:spPr>
            <a:xfrm>
              <a:off x="9152238" y="3103967"/>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81D25AF-8DE7-4C89-BD3E-BA55FA11EB79}"/>
                </a:ext>
              </a:extLst>
            </p:cNvPr>
            <p:cNvCxnSpPr>
              <a:cxnSpLocks/>
            </p:cNvCxnSpPr>
            <p:nvPr/>
          </p:nvCxnSpPr>
          <p:spPr>
            <a:xfrm>
              <a:off x="10138250" y="2883243"/>
              <a:ext cx="0" cy="2381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82A0A078-79DB-A0D8-212E-A37604F8DCB6}"/>
              </a:ext>
            </a:extLst>
          </p:cNvPr>
          <p:cNvSpPr txBox="1"/>
          <p:nvPr/>
        </p:nvSpPr>
        <p:spPr>
          <a:xfrm>
            <a:off x="9227133" y="3588055"/>
            <a:ext cx="2746265" cy="369332"/>
          </a:xfrm>
          <a:prstGeom prst="rect">
            <a:avLst/>
          </a:prstGeom>
          <a:noFill/>
        </p:spPr>
        <p:txBody>
          <a:bodyPr wrap="none" rtlCol="0">
            <a:spAutoFit/>
          </a:bodyPr>
          <a:lstStyle/>
          <a:p>
            <a:r>
              <a:rPr lang="en-US" dirty="0">
                <a:latin typeface="Roboto" panose="02000000000000000000" pitchFamily="2" charset="0"/>
                <a:ea typeface="Roboto" panose="02000000000000000000" pitchFamily="2" charset="0"/>
                <a:cs typeface="Roboto" panose="02000000000000000000" pitchFamily="2" charset="0"/>
              </a:rPr>
              <a:t>N</a:t>
            </a:r>
            <a:r>
              <a:rPr lang="en-KR" dirty="0">
                <a:latin typeface="Roboto" panose="02000000000000000000" pitchFamily="2" charset="0"/>
                <a:ea typeface="Roboto" panose="02000000000000000000" pitchFamily="2" charset="0"/>
                <a:cs typeface="Roboto" panose="02000000000000000000" pitchFamily="2" charset="0"/>
              </a:rPr>
              <a:t>ormal queue </a:t>
            </a:r>
            <a:r>
              <a:rPr lang="en-KR" sz="1400" dirty="0">
                <a:latin typeface="Roboto" panose="02000000000000000000" pitchFamily="2" charset="0"/>
                <a:ea typeface="Roboto" panose="02000000000000000000" pitchFamily="2" charset="0"/>
                <a:cs typeface="Roboto" panose="02000000000000000000" pitchFamily="2" charset="0"/>
              </a:rPr>
              <a:t>(for all flows)</a:t>
            </a:r>
          </a:p>
        </p:txBody>
      </p:sp>
      <p:sp>
        <p:nvSpPr>
          <p:cNvPr id="49" name="Freeform 48">
            <a:extLst>
              <a:ext uri="{FF2B5EF4-FFF2-40B4-BE49-F238E27FC236}">
                <a16:creationId xmlns:a16="http://schemas.microsoft.com/office/drawing/2014/main" id="{C9896652-8E70-E5CA-0597-E653E3C479CD}"/>
              </a:ext>
            </a:extLst>
          </p:cNvPr>
          <p:cNvSpPr/>
          <p:nvPr/>
        </p:nvSpPr>
        <p:spPr>
          <a:xfrm>
            <a:off x="3344562" y="4160108"/>
            <a:ext cx="5395784" cy="1013254"/>
          </a:xfrm>
          <a:custGeom>
            <a:avLst/>
            <a:gdLst>
              <a:gd name="connsiteX0" fmla="*/ 0 w 5395784"/>
              <a:gd name="connsiteY0" fmla="*/ 659027 h 1013254"/>
              <a:gd name="connsiteX1" fmla="*/ 304800 w 5395784"/>
              <a:gd name="connsiteY1" fmla="*/ 1013254 h 1013254"/>
              <a:gd name="connsiteX2" fmla="*/ 4563762 w 5395784"/>
              <a:gd name="connsiteY2" fmla="*/ 1013254 h 1013254"/>
              <a:gd name="connsiteX3" fmla="*/ 4563762 w 5395784"/>
              <a:gd name="connsiteY3" fmla="*/ 0 h 1013254"/>
              <a:gd name="connsiteX4" fmla="*/ 5395784 w 5395784"/>
              <a:gd name="connsiteY4" fmla="*/ 0 h 1013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5784" h="1013254">
                <a:moveTo>
                  <a:pt x="0" y="659027"/>
                </a:moveTo>
                <a:lnTo>
                  <a:pt x="304800" y="1013254"/>
                </a:lnTo>
                <a:lnTo>
                  <a:pt x="4563762" y="1013254"/>
                </a:lnTo>
                <a:lnTo>
                  <a:pt x="4563762" y="0"/>
                </a:lnTo>
                <a:lnTo>
                  <a:pt x="5395784" y="0"/>
                </a:lnTo>
              </a:path>
            </a:pathLst>
          </a:custGeom>
          <a:noFill/>
          <a:ln w="76200">
            <a:solidFill>
              <a:schemeClr val="accent6">
                <a:alpha val="83000"/>
              </a:scheme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18" name="Rectangle: Rounded Corners 18">
            <a:extLst>
              <a:ext uri="{FF2B5EF4-FFF2-40B4-BE49-F238E27FC236}">
                <a16:creationId xmlns:a16="http://schemas.microsoft.com/office/drawing/2014/main" id="{CE01C661-3FB4-BD5E-3CE4-0CD4AB70736F}"/>
              </a:ext>
            </a:extLst>
          </p:cNvPr>
          <p:cNvSpPr/>
          <p:nvPr/>
        </p:nvSpPr>
        <p:spPr>
          <a:xfrm>
            <a:off x="3881408" y="5262360"/>
            <a:ext cx="4038099" cy="847976"/>
          </a:xfrm>
          <a:prstGeom prst="roundRect">
            <a:avLst>
              <a:gd name="adj" fmla="val 30223"/>
            </a:avLst>
          </a:prstGeom>
          <a:solidFill>
            <a:schemeClr val="bg1"/>
          </a:solidFill>
          <a:ln w="38100">
            <a:solidFill>
              <a:srgbClr val="7030A0"/>
            </a:solidFill>
          </a:ln>
        </p:spPr>
        <p:style>
          <a:lnRef idx="2">
            <a:schemeClr val="accent5"/>
          </a:lnRef>
          <a:fillRef idx="1">
            <a:schemeClr val="lt1"/>
          </a:fillRef>
          <a:effectRef idx="0">
            <a:schemeClr val="accent5"/>
          </a:effectRef>
          <a:fontRef idx="minor">
            <a:schemeClr val="dk1"/>
          </a:fontRef>
        </p:style>
        <p:txBody>
          <a:bodyPr lIns="0" tIns="0" rIns="0" bIns="0" rtlCol="0" anchor="ctr"/>
          <a:lstStyle/>
          <a:p>
            <a:pPr algn="ctr"/>
            <a:r>
              <a:rPr lang="en-KR" sz="2000" u="sng" dirty="0">
                <a:solidFill>
                  <a:srgbClr val="7030A0"/>
                </a:solidFill>
                <a:latin typeface="Fira Sans" panose="020B0503050000020004" pitchFamily="34" charset="0"/>
              </a:rPr>
              <a:t>Release</a:t>
            </a:r>
            <a:r>
              <a:rPr lang="en-KR" sz="2000" dirty="0">
                <a:latin typeface="Fira Sans" panose="020B0503050000020004" pitchFamily="34" charset="0"/>
              </a:rPr>
              <a:t> the reorder queue, and </a:t>
            </a:r>
            <a:br>
              <a:rPr lang="en-KR" sz="2000" dirty="0">
                <a:latin typeface="Fira Sans" panose="020B0503050000020004" pitchFamily="34" charset="0"/>
              </a:rPr>
            </a:br>
            <a:r>
              <a:rPr lang="en-KR" sz="2000" dirty="0">
                <a:latin typeface="Fira Sans" panose="020B0503050000020004" pitchFamily="34" charset="0"/>
              </a:rPr>
              <a:t>redirect a flow to </a:t>
            </a:r>
            <a:r>
              <a:rPr lang="en-KR" sz="2000" i="1" dirty="0">
                <a:latin typeface="Fira Sans" panose="020B0503050000020004" pitchFamily="34" charset="0"/>
              </a:rPr>
              <a:t>normal queue</a:t>
            </a:r>
          </a:p>
        </p:txBody>
      </p:sp>
      <p:sp>
        <p:nvSpPr>
          <p:cNvPr id="19" name="Freeform 18">
            <a:extLst>
              <a:ext uri="{FF2B5EF4-FFF2-40B4-BE49-F238E27FC236}">
                <a16:creationId xmlns:a16="http://schemas.microsoft.com/office/drawing/2014/main" id="{EEE8CB64-05ED-DF2A-BBE0-1FC5CE3BBB7A}"/>
              </a:ext>
            </a:extLst>
          </p:cNvPr>
          <p:cNvSpPr/>
          <p:nvPr/>
        </p:nvSpPr>
        <p:spPr>
          <a:xfrm>
            <a:off x="8022967" y="5226072"/>
            <a:ext cx="1850572" cy="847976"/>
          </a:xfrm>
          <a:custGeom>
            <a:avLst/>
            <a:gdLst>
              <a:gd name="connsiteX0" fmla="*/ 1850572 w 1850572"/>
              <a:gd name="connsiteY0" fmla="*/ 838200 h 1175657"/>
              <a:gd name="connsiteX1" fmla="*/ 1850572 w 1850572"/>
              <a:gd name="connsiteY1" fmla="*/ 1175657 h 1175657"/>
              <a:gd name="connsiteX2" fmla="*/ 0 w 1850572"/>
              <a:gd name="connsiteY2" fmla="*/ 1175657 h 1175657"/>
              <a:gd name="connsiteX3" fmla="*/ 0 w 1850572"/>
              <a:gd name="connsiteY3" fmla="*/ 0 h 1175657"/>
            </a:gdLst>
            <a:ahLst/>
            <a:cxnLst>
              <a:cxn ang="0">
                <a:pos x="connsiteX0" y="connsiteY0"/>
              </a:cxn>
              <a:cxn ang="0">
                <a:pos x="connsiteX1" y="connsiteY1"/>
              </a:cxn>
              <a:cxn ang="0">
                <a:pos x="connsiteX2" y="connsiteY2"/>
              </a:cxn>
              <a:cxn ang="0">
                <a:pos x="connsiteX3" y="connsiteY3"/>
              </a:cxn>
            </a:cxnLst>
            <a:rect l="l" t="t" r="r" b="b"/>
            <a:pathLst>
              <a:path w="1850572" h="1175657">
                <a:moveTo>
                  <a:pt x="1850572" y="838200"/>
                </a:moveTo>
                <a:lnTo>
                  <a:pt x="1850572" y="1175657"/>
                </a:lnTo>
                <a:lnTo>
                  <a:pt x="0" y="1175657"/>
                </a:lnTo>
                <a:lnTo>
                  <a:pt x="0" y="0"/>
                </a:lnTo>
              </a:path>
            </a:pathLst>
          </a:custGeom>
          <a:noFill/>
          <a:ln w="19050">
            <a:solidFill>
              <a:srgbClr val="7030A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sp>
        <p:nvSpPr>
          <p:cNvPr id="5" name="Rounded Rectangle 4">
            <a:extLst>
              <a:ext uri="{FF2B5EF4-FFF2-40B4-BE49-F238E27FC236}">
                <a16:creationId xmlns:a16="http://schemas.microsoft.com/office/drawing/2014/main" id="{D31210A0-EB82-2BD2-BA35-84D436DD90D7}"/>
              </a:ext>
            </a:extLst>
          </p:cNvPr>
          <p:cNvSpPr/>
          <p:nvPr/>
        </p:nvSpPr>
        <p:spPr>
          <a:xfrm>
            <a:off x="1026615" y="1227523"/>
            <a:ext cx="9688788" cy="1082947"/>
          </a:xfrm>
          <a:prstGeom prst="roundRect">
            <a:avLst/>
          </a:prstGeom>
          <a:noFill/>
          <a:ln w="28575">
            <a:solidFill>
              <a:schemeClr val="accent4"/>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        Reroute “only if” there is no inflight out-of-order packets</a:t>
            </a:r>
          </a:p>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 Enable switch to reorder a flow using a single reorder queue</a:t>
            </a:r>
            <a:endParaRPr lang="en-KR" sz="2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7" name="Rounded Rectangle 6">
            <a:extLst>
              <a:ext uri="{FF2B5EF4-FFF2-40B4-BE49-F238E27FC236}">
                <a16:creationId xmlns:a16="http://schemas.microsoft.com/office/drawing/2014/main" id="{C080B0E4-3E62-D3D3-3F90-A483350D4E50}"/>
              </a:ext>
            </a:extLst>
          </p:cNvPr>
          <p:cNvSpPr/>
          <p:nvPr/>
        </p:nvSpPr>
        <p:spPr>
          <a:xfrm>
            <a:off x="5078061" y="984907"/>
            <a:ext cx="1585897" cy="400110"/>
          </a:xfrm>
          <a:prstGeom prst="roundRect">
            <a:avLst>
              <a:gd name="adj" fmla="val 39948"/>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dirty="0">
                <a:solidFill>
                  <a:schemeClr val="bg1"/>
                </a:solidFill>
                <a:latin typeface="Fira Sans" panose="020B0503050000020004" pitchFamily="34" charset="0"/>
              </a:rPr>
              <a:t>Key Idea</a:t>
            </a:r>
          </a:p>
        </p:txBody>
      </p:sp>
    </p:spTree>
    <p:custDataLst>
      <p:tags r:id="rId1"/>
    </p:custDataLst>
    <p:extLst>
      <p:ext uri="{BB962C8B-B14F-4D97-AF65-F5344CB8AC3E}">
        <p14:creationId xmlns:p14="http://schemas.microsoft.com/office/powerpoint/2010/main" val="278414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40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47"/>
                                        </p:tgtEl>
                                      </p:cBhvr>
                                    </p:animEffect>
                                    <p:set>
                                      <p:cBhvr>
                                        <p:cTn id="10" dur="1" fill="hold">
                                          <p:stCondLst>
                                            <p:cond delay="499"/>
                                          </p:stCondLst>
                                        </p:cTn>
                                        <p:tgtEl>
                                          <p:spTgt spid="47"/>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18"/>
                                        </p:tgtEl>
                                      </p:cBhvr>
                                    </p:animEffect>
                                    <p:set>
                                      <p:cBhvr>
                                        <p:cTn id="15" dur="1" fill="hold">
                                          <p:stCondLst>
                                            <p:cond delay="499"/>
                                          </p:stCondLst>
                                        </p:cTn>
                                        <p:tgtEl>
                                          <p:spTgt spid="18"/>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19"/>
                                        </p:tgtEl>
                                      </p:cBhvr>
                                    </p:animEffect>
                                    <p:set>
                                      <p:cBhvr>
                                        <p:cTn id="18" dur="1" fill="hold">
                                          <p:stCondLst>
                                            <p:cond delay="499"/>
                                          </p:stCondLst>
                                        </p:cTn>
                                        <p:tgtEl>
                                          <p:spTgt spid="19"/>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500"/>
                                        <p:tgtEl>
                                          <p:spTgt spid="49"/>
                                        </p:tgtEl>
                                      </p:cBhvr>
                                    </p:animEffect>
                                  </p:childTnLst>
                                </p:cTn>
                              </p:par>
                            </p:childTnLst>
                          </p:cTn>
                        </p:par>
                        <p:par>
                          <p:cTn id="22" fill="hold">
                            <p:stCondLst>
                              <p:cond delay="900"/>
                            </p:stCondLst>
                            <p:childTnLst>
                              <p:par>
                                <p:cTn id="23" presetID="10"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right)">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p:bldP spid="6" grpId="0" animBg="1"/>
      <p:bldP spid="12" grpId="0" animBg="1"/>
      <p:bldP spid="49" grpId="0" animBg="1"/>
      <p:bldP spid="18"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BC4E0B-A006-430F-87BD-A6588640589E}"/>
              </a:ext>
            </a:extLst>
          </p:cNvPr>
          <p:cNvSpPr>
            <a:spLocks noGrp="1"/>
          </p:cNvSpPr>
          <p:nvPr>
            <p:ph type="sldNum" sz="quarter" idx="12"/>
          </p:nvPr>
        </p:nvSpPr>
        <p:spPr/>
        <p:txBody>
          <a:bodyPr/>
          <a:lstStyle/>
          <a:p>
            <a:fld id="{8E00A993-0AA1-412D-A37A-2D363295DE68}" type="slidenum">
              <a:rPr lang="en-SG" smtClean="0"/>
              <a:t>6</a:t>
            </a:fld>
            <a:endParaRPr lang="en-SG" dirty="0"/>
          </a:p>
        </p:txBody>
      </p:sp>
      <p:sp>
        <p:nvSpPr>
          <p:cNvPr id="4" name="Title 3">
            <a:extLst>
              <a:ext uri="{FF2B5EF4-FFF2-40B4-BE49-F238E27FC236}">
                <a16:creationId xmlns:a16="http://schemas.microsoft.com/office/drawing/2014/main" id="{7BA2AEC0-9E4B-4B4C-865B-4DA64A5A1937}"/>
              </a:ext>
            </a:extLst>
          </p:cNvPr>
          <p:cNvSpPr>
            <a:spLocks noGrp="1"/>
          </p:cNvSpPr>
          <p:nvPr>
            <p:ph type="title"/>
          </p:nvPr>
        </p:nvSpPr>
        <p:spPr/>
        <p:txBody>
          <a:bodyPr/>
          <a:lstStyle/>
          <a:p>
            <a:r>
              <a:rPr lang="en-US" dirty="0"/>
              <a:t>2008-09: SDN Era (OpenFlow/SDN 1.0)</a:t>
            </a:r>
          </a:p>
        </p:txBody>
      </p:sp>
      <p:sp>
        <p:nvSpPr>
          <p:cNvPr id="236" name="object 163">
            <a:extLst>
              <a:ext uri="{FF2B5EF4-FFF2-40B4-BE49-F238E27FC236}">
                <a16:creationId xmlns:a16="http://schemas.microsoft.com/office/drawing/2014/main" id="{9A214179-5DE6-46F3-B0F0-4909BAD79601}"/>
              </a:ext>
            </a:extLst>
          </p:cNvPr>
          <p:cNvSpPr/>
          <p:nvPr/>
        </p:nvSpPr>
        <p:spPr>
          <a:xfrm>
            <a:off x="9055252" y="4222353"/>
            <a:ext cx="948266" cy="1739900"/>
          </a:xfrm>
          <a:prstGeom prst="rect">
            <a:avLst/>
          </a:prstGeom>
          <a:blipFill>
            <a:blip r:embed="rId3" cstate="print"/>
            <a:stretch>
              <a:fillRect/>
            </a:stretch>
          </a:blipFill>
        </p:spPr>
        <p:txBody>
          <a:bodyPr wrap="square" lIns="0" tIns="0" rIns="0" bIns="0" rtlCol="0"/>
          <a:lstStyle/>
          <a:p>
            <a:endParaRPr/>
          </a:p>
        </p:txBody>
      </p:sp>
      <p:sp>
        <p:nvSpPr>
          <p:cNvPr id="237" name="object 201">
            <a:extLst>
              <a:ext uri="{FF2B5EF4-FFF2-40B4-BE49-F238E27FC236}">
                <a16:creationId xmlns:a16="http://schemas.microsoft.com/office/drawing/2014/main" id="{89C3A4F7-69E1-4815-B5F4-B2C79DBF2096}"/>
              </a:ext>
            </a:extLst>
          </p:cNvPr>
          <p:cNvSpPr txBox="1"/>
          <p:nvPr/>
        </p:nvSpPr>
        <p:spPr>
          <a:xfrm>
            <a:off x="2259253" y="6002376"/>
            <a:ext cx="697263" cy="276999"/>
          </a:xfrm>
          <a:prstGeom prst="rect">
            <a:avLst/>
          </a:prstGeom>
        </p:spPr>
        <p:txBody>
          <a:bodyPr vert="horz" wrap="square" lIns="0" tIns="0" rIns="0" bIns="0" rtlCol="0">
            <a:spAutoFit/>
          </a:bodyPr>
          <a:lstStyle/>
          <a:p>
            <a:pPr marL="286385" marR="5080" indent="-274320">
              <a:lnSpc>
                <a:spcPct val="100000"/>
              </a:lnSpc>
            </a:pPr>
            <a:r>
              <a:rPr spc="-5" dirty="0">
                <a:latin typeface="Arial"/>
                <a:cs typeface="Arial"/>
              </a:rPr>
              <a:t>Parser</a:t>
            </a:r>
            <a:endParaRPr dirty="0">
              <a:latin typeface="Arial"/>
              <a:cs typeface="Arial"/>
            </a:endParaRPr>
          </a:p>
        </p:txBody>
      </p:sp>
      <p:sp>
        <p:nvSpPr>
          <p:cNvPr id="241" name="object 5">
            <a:extLst>
              <a:ext uri="{FF2B5EF4-FFF2-40B4-BE49-F238E27FC236}">
                <a16:creationId xmlns:a16="http://schemas.microsoft.com/office/drawing/2014/main" id="{F3CAAA66-BA49-4800-9E7E-1751CD1650FE}"/>
              </a:ext>
            </a:extLst>
          </p:cNvPr>
          <p:cNvSpPr/>
          <p:nvPr/>
        </p:nvSpPr>
        <p:spPr>
          <a:xfrm>
            <a:off x="3305522" y="4240202"/>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242" name="object 6">
            <a:extLst>
              <a:ext uri="{FF2B5EF4-FFF2-40B4-BE49-F238E27FC236}">
                <a16:creationId xmlns:a16="http://schemas.microsoft.com/office/drawing/2014/main" id="{87D84F4F-6A41-41C9-A32E-9626E4F32BDC}"/>
              </a:ext>
            </a:extLst>
          </p:cNvPr>
          <p:cNvSpPr/>
          <p:nvPr/>
        </p:nvSpPr>
        <p:spPr>
          <a:xfrm>
            <a:off x="3312502" y="4240202"/>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243" name="object 7">
            <a:extLst>
              <a:ext uri="{FF2B5EF4-FFF2-40B4-BE49-F238E27FC236}">
                <a16:creationId xmlns:a16="http://schemas.microsoft.com/office/drawing/2014/main" id="{E818AC8D-C012-40B6-9CDA-6A57B7E15D5F}"/>
              </a:ext>
            </a:extLst>
          </p:cNvPr>
          <p:cNvSpPr/>
          <p:nvPr/>
        </p:nvSpPr>
        <p:spPr>
          <a:xfrm>
            <a:off x="3305522" y="4231586"/>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244" name="object 8">
            <a:extLst>
              <a:ext uri="{FF2B5EF4-FFF2-40B4-BE49-F238E27FC236}">
                <a16:creationId xmlns:a16="http://schemas.microsoft.com/office/drawing/2014/main" id="{34650E75-ACE4-47E4-A289-420582FDC860}"/>
              </a:ext>
            </a:extLst>
          </p:cNvPr>
          <p:cNvSpPr/>
          <p:nvPr/>
        </p:nvSpPr>
        <p:spPr>
          <a:xfrm>
            <a:off x="3305522" y="4231585"/>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245" name="object 9">
            <a:extLst>
              <a:ext uri="{FF2B5EF4-FFF2-40B4-BE49-F238E27FC236}">
                <a16:creationId xmlns:a16="http://schemas.microsoft.com/office/drawing/2014/main" id="{32A16CA6-B99F-4B5F-9AB8-EC1BA8B529E3}"/>
              </a:ext>
            </a:extLst>
          </p:cNvPr>
          <p:cNvSpPr/>
          <p:nvPr/>
        </p:nvSpPr>
        <p:spPr>
          <a:xfrm>
            <a:off x="4769221" y="4245483"/>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246" name="object 10">
            <a:extLst>
              <a:ext uri="{FF2B5EF4-FFF2-40B4-BE49-F238E27FC236}">
                <a16:creationId xmlns:a16="http://schemas.microsoft.com/office/drawing/2014/main" id="{ACCBB0E3-02C6-4EE7-B439-C609C8436425}"/>
              </a:ext>
            </a:extLst>
          </p:cNvPr>
          <p:cNvSpPr/>
          <p:nvPr/>
        </p:nvSpPr>
        <p:spPr>
          <a:xfrm>
            <a:off x="4776201" y="4245483"/>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247" name="object 11">
            <a:extLst>
              <a:ext uri="{FF2B5EF4-FFF2-40B4-BE49-F238E27FC236}">
                <a16:creationId xmlns:a16="http://schemas.microsoft.com/office/drawing/2014/main" id="{ED097188-5FD6-4159-8C4B-71E0FCBB0720}"/>
              </a:ext>
            </a:extLst>
          </p:cNvPr>
          <p:cNvSpPr/>
          <p:nvPr/>
        </p:nvSpPr>
        <p:spPr>
          <a:xfrm>
            <a:off x="4769221" y="4236867"/>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248" name="object 12">
            <a:extLst>
              <a:ext uri="{FF2B5EF4-FFF2-40B4-BE49-F238E27FC236}">
                <a16:creationId xmlns:a16="http://schemas.microsoft.com/office/drawing/2014/main" id="{BAFA7CB4-0A6A-4C10-AF24-3F136699D37D}"/>
              </a:ext>
            </a:extLst>
          </p:cNvPr>
          <p:cNvSpPr/>
          <p:nvPr/>
        </p:nvSpPr>
        <p:spPr>
          <a:xfrm>
            <a:off x="4769221" y="4236866"/>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249" name="object 13">
            <a:extLst>
              <a:ext uri="{FF2B5EF4-FFF2-40B4-BE49-F238E27FC236}">
                <a16:creationId xmlns:a16="http://schemas.microsoft.com/office/drawing/2014/main" id="{1C6989B6-3189-4C82-89E7-D6A864221BD8}"/>
              </a:ext>
            </a:extLst>
          </p:cNvPr>
          <p:cNvSpPr/>
          <p:nvPr/>
        </p:nvSpPr>
        <p:spPr>
          <a:xfrm>
            <a:off x="6219780" y="4251682"/>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250" name="object 14">
            <a:extLst>
              <a:ext uri="{FF2B5EF4-FFF2-40B4-BE49-F238E27FC236}">
                <a16:creationId xmlns:a16="http://schemas.microsoft.com/office/drawing/2014/main" id="{3A2C3417-9926-4EDC-A1D8-16F03EADC08B}"/>
              </a:ext>
            </a:extLst>
          </p:cNvPr>
          <p:cNvSpPr/>
          <p:nvPr/>
        </p:nvSpPr>
        <p:spPr>
          <a:xfrm>
            <a:off x="6226759" y="4251682"/>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251" name="object 15">
            <a:extLst>
              <a:ext uri="{FF2B5EF4-FFF2-40B4-BE49-F238E27FC236}">
                <a16:creationId xmlns:a16="http://schemas.microsoft.com/office/drawing/2014/main" id="{CE0FC1CB-A9E0-4968-B285-4660C6CC7E0B}"/>
              </a:ext>
            </a:extLst>
          </p:cNvPr>
          <p:cNvSpPr/>
          <p:nvPr/>
        </p:nvSpPr>
        <p:spPr>
          <a:xfrm>
            <a:off x="6219780" y="4243066"/>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252" name="object 16">
            <a:extLst>
              <a:ext uri="{FF2B5EF4-FFF2-40B4-BE49-F238E27FC236}">
                <a16:creationId xmlns:a16="http://schemas.microsoft.com/office/drawing/2014/main" id="{F8B8CA88-B31C-4E7F-BCAA-7AA3A1D8AD72}"/>
              </a:ext>
            </a:extLst>
          </p:cNvPr>
          <p:cNvSpPr/>
          <p:nvPr/>
        </p:nvSpPr>
        <p:spPr>
          <a:xfrm>
            <a:off x="6219780" y="4243065"/>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253" name="object 17">
            <a:extLst>
              <a:ext uri="{FF2B5EF4-FFF2-40B4-BE49-F238E27FC236}">
                <a16:creationId xmlns:a16="http://schemas.microsoft.com/office/drawing/2014/main" id="{5AF26079-9ABC-4303-BA8E-A9B95E61F1E6}"/>
              </a:ext>
            </a:extLst>
          </p:cNvPr>
          <p:cNvSpPr/>
          <p:nvPr/>
        </p:nvSpPr>
        <p:spPr>
          <a:xfrm>
            <a:off x="7648922" y="4260642"/>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254" name="object 18">
            <a:extLst>
              <a:ext uri="{FF2B5EF4-FFF2-40B4-BE49-F238E27FC236}">
                <a16:creationId xmlns:a16="http://schemas.microsoft.com/office/drawing/2014/main" id="{3A064FEE-B5B1-4B69-9435-C843B728BC73}"/>
              </a:ext>
            </a:extLst>
          </p:cNvPr>
          <p:cNvSpPr/>
          <p:nvPr/>
        </p:nvSpPr>
        <p:spPr>
          <a:xfrm>
            <a:off x="7655902" y="4260643"/>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255" name="object 19">
            <a:extLst>
              <a:ext uri="{FF2B5EF4-FFF2-40B4-BE49-F238E27FC236}">
                <a16:creationId xmlns:a16="http://schemas.microsoft.com/office/drawing/2014/main" id="{A4A0A7F9-EFB0-4978-A9BE-F8F405958741}"/>
              </a:ext>
            </a:extLst>
          </p:cNvPr>
          <p:cNvSpPr/>
          <p:nvPr/>
        </p:nvSpPr>
        <p:spPr>
          <a:xfrm>
            <a:off x="7648922" y="4252026"/>
            <a:ext cx="1124585" cy="1618615"/>
          </a:xfrm>
          <a:custGeom>
            <a:avLst/>
            <a:gdLst/>
            <a:ahLst/>
            <a:cxnLst/>
            <a:rect l="l" t="t" r="r" b="b"/>
            <a:pathLst>
              <a:path w="1124584"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256" name="object 20">
            <a:extLst>
              <a:ext uri="{FF2B5EF4-FFF2-40B4-BE49-F238E27FC236}">
                <a16:creationId xmlns:a16="http://schemas.microsoft.com/office/drawing/2014/main" id="{D328B0D2-5036-4E66-AE29-F68DE918B318}"/>
              </a:ext>
            </a:extLst>
          </p:cNvPr>
          <p:cNvSpPr/>
          <p:nvPr/>
        </p:nvSpPr>
        <p:spPr>
          <a:xfrm>
            <a:off x="7648922" y="4252026"/>
            <a:ext cx="1124585" cy="1618615"/>
          </a:xfrm>
          <a:custGeom>
            <a:avLst/>
            <a:gdLst/>
            <a:ahLst/>
            <a:cxnLst/>
            <a:rect l="l" t="t" r="r" b="b"/>
            <a:pathLst>
              <a:path w="1124584"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257" name="object 21">
            <a:extLst>
              <a:ext uri="{FF2B5EF4-FFF2-40B4-BE49-F238E27FC236}">
                <a16:creationId xmlns:a16="http://schemas.microsoft.com/office/drawing/2014/main" id="{8F54D28D-B41D-430C-9FC2-BBDE2CA56321}"/>
              </a:ext>
            </a:extLst>
          </p:cNvPr>
          <p:cNvSpPr/>
          <p:nvPr/>
        </p:nvSpPr>
        <p:spPr>
          <a:xfrm>
            <a:off x="9947889" y="4423560"/>
            <a:ext cx="384810" cy="116839"/>
          </a:xfrm>
          <a:custGeom>
            <a:avLst/>
            <a:gdLst/>
            <a:ahLst/>
            <a:cxnLst/>
            <a:rect l="l" t="t" r="r" b="b"/>
            <a:pathLst>
              <a:path w="384809" h="116839">
                <a:moveTo>
                  <a:pt x="362538" y="71653"/>
                </a:moveTo>
                <a:lnTo>
                  <a:pt x="312125" y="71654"/>
                </a:lnTo>
                <a:lnTo>
                  <a:pt x="270446"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58" name="object 22">
            <a:extLst>
              <a:ext uri="{FF2B5EF4-FFF2-40B4-BE49-F238E27FC236}">
                <a16:creationId xmlns:a16="http://schemas.microsoft.com/office/drawing/2014/main" id="{4837D626-191A-4B9F-8483-BFD1EDC73FBD}"/>
              </a:ext>
            </a:extLst>
          </p:cNvPr>
          <p:cNvSpPr/>
          <p:nvPr/>
        </p:nvSpPr>
        <p:spPr>
          <a:xfrm>
            <a:off x="9945245" y="4537860"/>
            <a:ext cx="384810" cy="116839"/>
          </a:xfrm>
          <a:custGeom>
            <a:avLst/>
            <a:gdLst/>
            <a:ahLst/>
            <a:cxnLst/>
            <a:rect l="l" t="t" r="r" b="b"/>
            <a:pathLst>
              <a:path w="384809" h="116839">
                <a:moveTo>
                  <a:pt x="362538" y="71653"/>
                </a:moveTo>
                <a:lnTo>
                  <a:pt x="312126" y="71654"/>
                </a:lnTo>
                <a:lnTo>
                  <a:pt x="270447"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9" y="2045"/>
                </a:lnTo>
                <a:lnTo>
                  <a:pt x="268400" y="14163"/>
                </a:lnTo>
                <a:lnTo>
                  <a:pt x="270447" y="21939"/>
                </a:lnTo>
                <a:lnTo>
                  <a:pt x="312129"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59" name="object 23">
            <a:extLst>
              <a:ext uri="{FF2B5EF4-FFF2-40B4-BE49-F238E27FC236}">
                <a16:creationId xmlns:a16="http://schemas.microsoft.com/office/drawing/2014/main" id="{9EA9D616-B5BF-495D-8EE6-348AFEC2DDDA}"/>
              </a:ext>
            </a:extLst>
          </p:cNvPr>
          <p:cNvSpPr/>
          <p:nvPr/>
        </p:nvSpPr>
        <p:spPr>
          <a:xfrm>
            <a:off x="9947889" y="4659089"/>
            <a:ext cx="384810" cy="116839"/>
          </a:xfrm>
          <a:custGeom>
            <a:avLst/>
            <a:gdLst/>
            <a:ahLst/>
            <a:cxnLst/>
            <a:rect l="l" t="t" r="r" b="b"/>
            <a:pathLst>
              <a:path w="384809" h="116839">
                <a:moveTo>
                  <a:pt x="362538" y="71653"/>
                </a:moveTo>
                <a:lnTo>
                  <a:pt x="312125" y="71654"/>
                </a:lnTo>
                <a:lnTo>
                  <a:pt x="270446" y="95967"/>
                </a:lnTo>
                <a:lnTo>
                  <a:pt x="268400" y="103743"/>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60" name="object 24">
            <a:extLst>
              <a:ext uri="{FF2B5EF4-FFF2-40B4-BE49-F238E27FC236}">
                <a16:creationId xmlns:a16="http://schemas.microsoft.com/office/drawing/2014/main" id="{F5A55E81-A861-4DB6-A1A1-E8E199F416DD}"/>
              </a:ext>
            </a:extLst>
          </p:cNvPr>
          <p:cNvSpPr/>
          <p:nvPr/>
        </p:nvSpPr>
        <p:spPr>
          <a:xfrm>
            <a:off x="9947889" y="4774666"/>
            <a:ext cx="384810" cy="116839"/>
          </a:xfrm>
          <a:custGeom>
            <a:avLst/>
            <a:gdLst/>
            <a:ahLst/>
            <a:cxnLst/>
            <a:rect l="l" t="t" r="r" b="b"/>
            <a:pathLst>
              <a:path w="384809" h="116839">
                <a:moveTo>
                  <a:pt x="362538" y="71653"/>
                </a:moveTo>
                <a:lnTo>
                  <a:pt x="312125" y="71654"/>
                </a:lnTo>
                <a:lnTo>
                  <a:pt x="270446" y="95968"/>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40"/>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61" name="object 25">
            <a:extLst>
              <a:ext uri="{FF2B5EF4-FFF2-40B4-BE49-F238E27FC236}">
                <a16:creationId xmlns:a16="http://schemas.microsoft.com/office/drawing/2014/main" id="{8043FC89-18E6-4288-A511-EC6EE26E52C3}"/>
              </a:ext>
            </a:extLst>
          </p:cNvPr>
          <p:cNvSpPr/>
          <p:nvPr/>
        </p:nvSpPr>
        <p:spPr>
          <a:xfrm>
            <a:off x="9947889" y="4894777"/>
            <a:ext cx="384810" cy="116839"/>
          </a:xfrm>
          <a:custGeom>
            <a:avLst/>
            <a:gdLst/>
            <a:ahLst/>
            <a:cxnLst/>
            <a:rect l="l" t="t" r="r" b="b"/>
            <a:pathLst>
              <a:path w="384809" h="116839">
                <a:moveTo>
                  <a:pt x="362538" y="71653"/>
                </a:moveTo>
                <a:lnTo>
                  <a:pt x="312125" y="71654"/>
                </a:lnTo>
                <a:lnTo>
                  <a:pt x="270446"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62" name="object 26">
            <a:extLst>
              <a:ext uri="{FF2B5EF4-FFF2-40B4-BE49-F238E27FC236}">
                <a16:creationId xmlns:a16="http://schemas.microsoft.com/office/drawing/2014/main" id="{2F122039-C9B5-4156-B713-E43502D8E37E}"/>
              </a:ext>
            </a:extLst>
          </p:cNvPr>
          <p:cNvSpPr/>
          <p:nvPr/>
        </p:nvSpPr>
        <p:spPr>
          <a:xfrm>
            <a:off x="9948678" y="5014108"/>
            <a:ext cx="384810" cy="116839"/>
          </a:xfrm>
          <a:custGeom>
            <a:avLst/>
            <a:gdLst/>
            <a:ahLst/>
            <a:cxnLst/>
            <a:rect l="l" t="t" r="r" b="b"/>
            <a:pathLst>
              <a:path w="384809" h="116839">
                <a:moveTo>
                  <a:pt x="283245" y="0"/>
                </a:moveTo>
                <a:lnTo>
                  <a:pt x="275469" y="2045"/>
                </a:lnTo>
                <a:lnTo>
                  <a:pt x="268400" y="14164"/>
                </a:lnTo>
                <a:lnTo>
                  <a:pt x="270447" y="21940"/>
                </a:lnTo>
                <a:lnTo>
                  <a:pt x="312129" y="46254"/>
                </a:lnTo>
                <a:lnTo>
                  <a:pt x="0" y="46254"/>
                </a:lnTo>
                <a:lnTo>
                  <a:pt x="0" y="71654"/>
                </a:lnTo>
                <a:lnTo>
                  <a:pt x="312129" y="71654"/>
                </a:lnTo>
                <a:lnTo>
                  <a:pt x="270447" y="95968"/>
                </a:lnTo>
                <a:lnTo>
                  <a:pt x="268400" y="103745"/>
                </a:lnTo>
                <a:lnTo>
                  <a:pt x="274585" y="114346"/>
                </a:lnTo>
                <a:lnTo>
                  <a:pt x="279622" y="116634"/>
                </a:lnTo>
                <a:lnTo>
                  <a:pt x="286167" y="115792"/>
                </a:lnTo>
                <a:lnTo>
                  <a:pt x="287789" y="115257"/>
                </a:lnTo>
                <a:lnTo>
                  <a:pt x="384309" y="58953"/>
                </a:lnTo>
                <a:lnTo>
                  <a:pt x="283245" y="0"/>
                </a:lnTo>
                <a:close/>
              </a:path>
            </a:pathLst>
          </a:custGeom>
          <a:solidFill>
            <a:srgbClr val="C00000"/>
          </a:solidFill>
        </p:spPr>
        <p:txBody>
          <a:bodyPr wrap="square" lIns="0" tIns="0" rIns="0" bIns="0" rtlCol="0"/>
          <a:lstStyle/>
          <a:p>
            <a:endParaRPr/>
          </a:p>
        </p:txBody>
      </p:sp>
      <p:sp>
        <p:nvSpPr>
          <p:cNvPr id="263" name="object 27">
            <a:extLst>
              <a:ext uri="{FF2B5EF4-FFF2-40B4-BE49-F238E27FC236}">
                <a16:creationId xmlns:a16="http://schemas.microsoft.com/office/drawing/2014/main" id="{47A56918-2AF2-4F84-B255-94F69085A9FF}"/>
              </a:ext>
            </a:extLst>
          </p:cNvPr>
          <p:cNvSpPr/>
          <p:nvPr/>
        </p:nvSpPr>
        <p:spPr>
          <a:xfrm>
            <a:off x="9947889" y="5135336"/>
            <a:ext cx="384810" cy="116839"/>
          </a:xfrm>
          <a:custGeom>
            <a:avLst/>
            <a:gdLst/>
            <a:ahLst/>
            <a:cxnLst/>
            <a:rect l="l" t="t" r="r" b="b"/>
            <a:pathLst>
              <a:path w="384809" h="116839">
                <a:moveTo>
                  <a:pt x="283245" y="0"/>
                </a:moveTo>
                <a:lnTo>
                  <a:pt x="275468" y="2047"/>
                </a:lnTo>
                <a:lnTo>
                  <a:pt x="268400" y="14164"/>
                </a:lnTo>
                <a:lnTo>
                  <a:pt x="270446" y="21940"/>
                </a:lnTo>
                <a:lnTo>
                  <a:pt x="312127" y="46254"/>
                </a:lnTo>
                <a:lnTo>
                  <a:pt x="0" y="46254"/>
                </a:lnTo>
                <a:lnTo>
                  <a:pt x="0" y="71654"/>
                </a:lnTo>
                <a:lnTo>
                  <a:pt x="312127" y="71654"/>
                </a:lnTo>
                <a:lnTo>
                  <a:pt x="270446" y="95968"/>
                </a:lnTo>
                <a:lnTo>
                  <a:pt x="268400" y="103745"/>
                </a:lnTo>
                <a:lnTo>
                  <a:pt x="274585" y="114346"/>
                </a:lnTo>
                <a:lnTo>
                  <a:pt x="279622" y="116634"/>
                </a:lnTo>
                <a:lnTo>
                  <a:pt x="286167" y="115792"/>
                </a:lnTo>
                <a:lnTo>
                  <a:pt x="287789" y="115257"/>
                </a:lnTo>
                <a:lnTo>
                  <a:pt x="384309" y="58954"/>
                </a:lnTo>
                <a:lnTo>
                  <a:pt x="283245" y="0"/>
                </a:lnTo>
                <a:close/>
              </a:path>
            </a:pathLst>
          </a:custGeom>
          <a:solidFill>
            <a:srgbClr val="C00000"/>
          </a:solidFill>
        </p:spPr>
        <p:txBody>
          <a:bodyPr wrap="square" lIns="0" tIns="0" rIns="0" bIns="0" rtlCol="0"/>
          <a:lstStyle/>
          <a:p>
            <a:endParaRPr/>
          </a:p>
        </p:txBody>
      </p:sp>
      <p:sp>
        <p:nvSpPr>
          <p:cNvPr id="264" name="object 28">
            <a:extLst>
              <a:ext uri="{FF2B5EF4-FFF2-40B4-BE49-F238E27FC236}">
                <a16:creationId xmlns:a16="http://schemas.microsoft.com/office/drawing/2014/main" id="{00972C2F-AD66-45F1-A07F-371ABF551B9D}"/>
              </a:ext>
            </a:extLst>
          </p:cNvPr>
          <p:cNvSpPr/>
          <p:nvPr/>
        </p:nvSpPr>
        <p:spPr>
          <a:xfrm>
            <a:off x="9948678" y="5255448"/>
            <a:ext cx="384810" cy="116839"/>
          </a:xfrm>
          <a:custGeom>
            <a:avLst/>
            <a:gdLst/>
            <a:ahLst/>
            <a:cxnLst/>
            <a:rect l="l" t="t" r="r" b="b"/>
            <a:pathLst>
              <a:path w="384809" h="116839">
                <a:moveTo>
                  <a:pt x="362537" y="71654"/>
                </a:moveTo>
                <a:lnTo>
                  <a:pt x="312127" y="71654"/>
                </a:lnTo>
                <a:lnTo>
                  <a:pt x="270447" y="95968"/>
                </a:lnTo>
                <a:lnTo>
                  <a:pt x="268400" y="103744"/>
                </a:lnTo>
                <a:lnTo>
                  <a:pt x="274585" y="114347"/>
                </a:lnTo>
                <a:lnTo>
                  <a:pt x="279622" y="116634"/>
                </a:lnTo>
                <a:lnTo>
                  <a:pt x="286167" y="115792"/>
                </a:lnTo>
                <a:lnTo>
                  <a:pt x="287789" y="115257"/>
                </a:lnTo>
                <a:lnTo>
                  <a:pt x="362537" y="71654"/>
                </a:lnTo>
                <a:close/>
              </a:path>
              <a:path w="384809" h="116839">
                <a:moveTo>
                  <a:pt x="283245" y="0"/>
                </a:moveTo>
                <a:lnTo>
                  <a:pt x="275469" y="2046"/>
                </a:lnTo>
                <a:lnTo>
                  <a:pt x="268400" y="14163"/>
                </a:lnTo>
                <a:lnTo>
                  <a:pt x="270447" y="21940"/>
                </a:lnTo>
                <a:lnTo>
                  <a:pt x="312129" y="46254"/>
                </a:lnTo>
                <a:lnTo>
                  <a:pt x="0" y="46254"/>
                </a:lnTo>
                <a:lnTo>
                  <a:pt x="0" y="71654"/>
                </a:lnTo>
                <a:lnTo>
                  <a:pt x="362537" y="71654"/>
                </a:lnTo>
                <a:lnTo>
                  <a:pt x="384309" y="58953"/>
                </a:lnTo>
                <a:lnTo>
                  <a:pt x="283245" y="0"/>
                </a:lnTo>
                <a:close/>
              </a:path>
            </a:pathLst>
          </a:custGeom>
          <a:solidFill>
            <a:srgbClr val="C00000"/>
          </a:solidFill>
        </p:spPr>
        <p:txBody>
          <a:bodyPr wrap="square" lIns="0" tIns="0" rIns="0" bIns="0" rtlCol="0"/>
          <a:lstStyle/>
          <a:p>
            <a:endParaRPr/>
          </a:p>
        </p:txBody>
      </p:sp>
      <p:sp>
        <p:nvSpPr>
          <p:cNvPr id="265" name="object 29">
            <a:extLst>
              <a:ext uri="{FF2B5EF4-FFF2-40B4-BE49-F238E27FC236}">
                <a16:creationId xmlns:a16="http://schemas.microsoft.com/office/drawing/2014/main" id="{1B2F1ADC-BFC7-4448-86FB-9A2BFBC9A6CD}"/>
              </a:ext>
            </a:extLst>
          </p:cNvPr>
          <p:cNvSpPr/>
          <p:nvPr/>
        </p:nvSpPr>
        <p:spPr>
          <a:xfrm>
            <a:off x="9949468" y="5374779"/>
            <a:ext cx="384810" cy="116839"/>
          </a:xfrm>
          <a:custGeom>
            <a:avLst/>
            <a:gdLst/>
            <a:ahLst/>
            <a:cxnLst/>
            <a:rect l="l" t="t" r="r" b="b"/>
            <a:pathLst>
              <a:path w="384809" h="116839">
                <a:moveTo>
                  <a:pt x="362537" y="71654"/>
                </a:moveTo>
                <a:lnTo>
                  <a:pt x="312127" y="71654"/>
                </a:lnTo>
                <a:lnTo>
                  <a:pt x="270447" y="95968"/>
                </a:lnTo>
                <a:lnTo>
                  <a:pt x="268401" y="103744"/>
                </a:lnTo>
                <a:lnTo>
                  <a:pt x="274585" y="114347"/>
                </a:lnTo>
                <a:lnTo>
                  <a:pt x="279623" y="116634"/>
                </a:lnTo>
                <a:lnTo>
                  <a:pt x="286167" y="115792"/>
                </a:lnTo>
                <a:lnTo>
                  <a:pt x="287789" y="115257"/>
                </a:lnTo>
                <a:lnTo>
                  <a:pt x="362537" y="71654"/>
                </a:lnTo>
                <a:close/>
              </a:path>
              <a:path w="384809" h="116839">
                <a:moveTo>
                  <a:pt x="283245" y="0"/>
                </a:moveTo>
                <a:lnTo>
                  <a:pt x="275469" y="2046"/>
                </a:lnTo>
                <a:lnTo>
                  <a:pt x="268400" y="14163"/>
                </a:lnTo>
                <a:lnTo>
                  <a:pt x="270447" y="21940"/>
                </a:lnTo>
                <a:lnTo>
                  <a:pt x="312129" y="46254"/>
                </a:lnTo>
                <a:lnTo>
                  <a:pt x="0" y="46254"/>
                </a:lnTo>
                <a:lnTo>
                  <a:pt x="0" y="71654"/>
                </a:lnTo>
                <a:lnTo>
                  <a:pt x="362537" y="71654"/>
                </a:lnTo>
                <a:lnTo>
                  <a:pt x="384309" y="58953"/>
                </a:lnTo>
                <a:lnTo>
                  <a:pt x="283245" y="0"/>
                </a:lnTo>
                <a:close/>
              </a:path>
            </a:pathLst>
          </a:custGeom>
          <a:solidFill>
            <a:srgbClr val="C00000"/>
          </a:solidFill>
        </p:spPr>
        <p:txBody>
          <a:bodyPr wrap="square" lIns="0" tIns="0" rIns="0" bIns="0" rtlCol="0"/>
          <a:lstStyle/>
          <a:p>
            <a:endParaRPr/>
          </a:p>
        </p:txBody>
      </p:sp>
      <p:sp>
        <p:nvSpPr>
          <p:cNvPr id="266" name="object 30">
            <a:extLst>
              <a:ext uri="{FF2B5EF4-FFF2-40B4-BE49-F238E27FC236}">
                <a16:creationId xmlns:a16="http://schemas.microsoft.com/office/drawing/2014/main" id="{6AACC409-625E-4D03-AA19-B4A2A1983409}"/>
              </a:ext>
            </a:extLst>
          </p:cNvPr>
          <p:cNvSpPr/>
          <p:nvPr/>
        </p:nvSpPr>
        <p:spPr>
          <a:xfrm>
            <a:off x="9947889" y="5496198"/>
            <a:ext cx="384810" cy="116839"/>
          </a:xfrm>
          <a:custGeom>
            <a:avLst/>
            <a:gdLst/>
            <a:ahLst/>
            <a:cxnLst/>
            <a:rect l="l" t="t" r="r" b="b"/>
            <a:pathLst>
              <a:path w="384809" h="116839">
                <a:moveTo>
                  <a:pt x="362538" y="71654"/>
                </a:moveTo>
                <a:lnTo>
                  <a:pt x="312126" y="71654"/>
                </a:lnTo>
                <a:lnTo>
                  <a:pt x="270446" y="95968"/>
                </a:lnTo>
                <a:lnTo>
                  <a:pt x="268400" y="103744"/>
                </a:lnTo>
                <a:lnTo>
                  <a:pt x="274585" y="114347"/>
                </a:lnTo>
                <a:lnTo>
                  <a:pt x="279622" y="116634"/>
                </a:lnTo>
                <a:lnTo>
                  <a:pt x="286167" y="115792"/>
                </a:lnTo>
                <a:lnTo>
                  <a:pt x="287789" y="115257"/>
                </a:lnTo>
                <a:lnTo>
                  <a:pt x="362538" y="71654"/>
                </a:lnTo>
                <a:close/>
              </a:path>
              <a:path w="384809" h="116839">
                <a:moveTo>
                  <a:pt x="283245" y="0"/>
                </a:moveTo>
                <a:lnTo>
                  <a:pt x="275468" y="2046"/>
                </a:lnTo>
                <a:lnTo>
                  <a:pt x="268400" y="14163"/>
                </a:lnTo>
                <a:lnTo>
                  <a:pt x="270446" y="21940"/>
                </a:lnTo>
                <a:lnTo>
                  <a:pt x="312127" y="46254"/>
                </a:lnTo>
                <a:lnTo>
                  <a:pt x="0" y="46254"/>
                </a:lnTo>
                <a:lnTo>
                  <a:pt x="0" y="71654"/>
                </a:lnTo>
                <a:lnTo>
                  <a:pt x="362538" y="71654"/>
                </a:lnTo>
                <a:lnTo>
                  <a:pt x="384309" y="58953"/>
                </a:lnTo>
                <a:lnTo>
                  <a:pt x="283245" y="0"/>
                </a:lnTo>
                <a:close/>
              </a:path>
            </a:pathLst>
          </a:custGeom>
          <a:solidFill>
            <a:srgbClr val="C00000"/>
          </a:solidFill>
        </p:spPr>
        <p:txBody>
          <a:bodyPr wrap="square" lIns="0" tIns="0" rIns="0" bIns="0" rtlCol="0"/>
          <a:lstStyle/>
          <a:p>
            <a:endParaRPr/>
          </a:p>
        </p:txBody>
      </p:sp>
      <p:sp>
        <p:nvSpPr>
          <p:cNvPr id="267" name="object 31">
            <a:extLst>
              <a:ext uri="{FF2B5EF4-FFF2-40B4-BE49-F238E27FC236}">
                <a16:creationId xmlns:a16="http://schemas.microsoft.com/office/drawing/2014/main" id="{EAE8C086-D718-420C-A271-BF1270512054}"/>
              </a:ext>
            </a:extLst>
          </p:cNvPr>
          <p:cNvSpPr/>
          <p:nvPr/>
        </p:nvSpPr>
        <p:spPr>
          <a:xfrm>
            <a:off x="9944330" y="5615531"/>
            <a:ext cx="384810" cy="116839"/>
          </a:xfrm>
          <a:custGeom>
            <a:avLst/>
            <a:gdLst/>
            <a:ahLst/>
            <a:cxnLst/>
            <a:rect l="l" t="t" r="r" b="b"/>
            <a:pathLst>
              <a:path w="384809" h="116839">
                <a:moveTo>
                  <a:pt x="362538" y="71654"/>
                </a:moveTo>
                <a:lnTo>
                  <a:pt x="312127" y="71654"/>
                </a:lnTo>
                <a:lnTo>
                  <a:pt x="270447" y="95968"/>
                </a:lnTo>
                <a:lnTo>
                  <a:pt x="268401" y="103744"/>
                </a:lnTo>
                <a:lnTo>
                  <a:pt x="274585" y="114347"/>
                </a:lnTo>
                <a:lnTo>
                  <a:pt x="279623" y="116634"/>
                </a:lnTo>
                <a:lnTo>
                  <a:pt x="286167" y="115792"/>
                </a:lnTo>
                <a:lnTo>
                  <a:pt x="287789" y="115257"/>
                </a:lnTo>
                <a:lnTo>
                  <a:pt x="362538" y="71654"/>
                </a:lnTo>
                <a:close/>
              </a:path>
              <a:path w="384809" h="116839">
                <a:moveTo>
                  <a:pt x="283245" y="0"/>
                </a:moveTo>
                <a:lnTo>
                  <a:pt x="275469" y="2046"/>
                </a:lnTo>
                <a:lnTo>
                  <a:pt x="268400" y="14163"/>
                </a:lnTo>
                <a:lnTo>
                  <a:pt x="270447" y="21940"/>
                </a:lnTo>
                <a:lnTo>
                  <a:pt x="312129" y="46254"/>
                </a:lnTo>
                <a:lnTo>
                  <a:pt x="0" y="46254"/>
                </a:lnTo>
                <a:lnTo>
                  <a:pt x="0" y="71654"/>
                </a:lnTo>
                <a:lnTo>
                  <a:pt x="362538" y="71654"/>
                </a:lnTo>
                <a:lnTo>
                  <a:pt x="384309" y="58953"/>
                </a:lnTo>
                <a:lnTo>
                  <a:pt x="283245" y="0"/>
                </a:lnTo>
                <a:close/>
              </a:path>
            </a:pathLst>
          </a:custGeom>
          <a:solidFill>
            <a:srgbClr val="C00000"/>
          </a:solidFill>
        </p:spPr>
        <p:txBody>
          <a:bodyPr wrap="square" lIns="0" tIns="0" rIns="0" bIns="0" rtlCol="0"/>
          <a:lstStyle/>
          <a:p>
            <a:endParaRPr/>
          </a:p>
        </p:txBody>
      </p:sp>
      <p:sp>
        <p:nvSpPr>
          <p:cNvPr id="268" name="object 32">
            <a:extLst>
              <a:ext uri="{FF2B5EF4-FFF2-40B4-BE49-F238E27FC236}">
                <a16:creationId xmlns:a16="http://schemas.microsoft.com/office/drawing/2014/main" id="{FB74F5E5-5F92-4ECE-B848-6DC2C06DBD7E}"/>
              </a:ext>
            </a:extLst>
          </p:cNvPr>
          <p:cNvSpPr/>
          <p:nvPr/>
        </p:nvSpPr>
        <p:spPr>
          <a:xfrm>
            <a:off x="1861203" y="4374374"/>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269" name="object 33">
            <a:extLst>
              <a:ext uri="{FF2B5EF4-FFF2-40B4-BE49-F238E27FC236}">
                <a16:creationId xmlns:a16="http://schemas.microsoft.com/office/drawing/2014/main" id="{CD722029-ACE2-409A-80E8-86CA78905BE7}"/>
              </a:ext>
            </a:extLst>
          </p:cNvPr>
          <p:cNvSpPr/>
          <p:nvPr/>
        </p:nvSpPr>
        <p:spPr>
          <a:xfrm>
            <a:off x="1858616" y="4488674"/>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270" name="object 34">
            <a:extLst>
              <a:ext uri="{FF2B5EF4-FFF2-40B4-BE49-F238E27FC236}">
                <a16:creationId xmlns:a16="http://schemas.microsoft.com/office/drawing/2014/main" id="{6F002453-5F5B-4B82-B622-F9AFBB59DFEA}"/>
              </a:ext>
            </a:extLst>
          </p:cNvPr>
          <p:cNvSpPr/>
          <p:nvPr/>
        </p:nvSpPr>
        <p:spPr>
          <a:xfrm>
            <a:off x="1861203" y="4609903"/>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4"/>
                </a:lnTo>
                <a:lnTo>
                  <a:pt x="277996" y="115793"/>
                </a:lnTo>
                <a:lnTo>
                  <a:pt x="279618" y="115257"/>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271" name="object 35">
            <a:extLst>
              <a:ext uri="{FF2B5EF4-FFF2-40B4-BE49-F238E27FC236}">
                <a16:creationId xmlns:a16="http://schemas.microsoft.com/office/drawing/2014/main" id="{5E0AD66C-0C3C-4BF3-8AB7-F1E5D662D72E}"/>
              </a:ext>
            </a:extLst>
          </p:cNvPr>
          <p:cNvSpPr/>
          <p:nvPr/>
        </p:nvSpPr>
        <p:spPr>
          <a:xfrm>
            <a:off x="1861203" y="4725482"/>
            <a:ext cx="376555" cy="116839"/>
          </a:xfrm>
          <a:custGeom>
            <a:avLst/>
            <a:gdLst/>
            <a:ahLst/>
            <a:cxnLst/>
            <a:rect l="l" t="t" r="r" b="b"/>
            <a:pathLst>
              <a:path w="376555" h="116839">
                <a:moveTo>
                  <a:pt x="354367" y="71653"/>
                </a:moveTo>
                <a:lnTo>
                  <a:pt x="303955" y="71654"/>
                </a:lnTo>
                <a:lnTo>
                  <a:pt x="262276" y="95967"/>
                </a:lnTo>
                <a:lnTo>
                  <a:pt x="260229" y="103743"/>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272" name="object 36">
            <a:extLst>
              <a:ext uri="{FF2B5EF4-FFF2-40B4-BE49-F238E27FC236}">
                <a16:creationId xmlns:a16="http://schemas.microsoft.com/office/drawing/2014/main" id="{F7F1C4CC-DEE5-453A-8E93-115E55C0FE96}"/>
              </a:ext>
            </a:extLst>
          </p:cNvPr>
          <p:cNvSpPr/>
          <p:nvPr/>
        </p:nvSpPr>
        <p:spPr>
          <a:xfrm>
            <a:off x="1861203" y="4845591"/>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273" name="object 37">
            <a:extLst>
              <a:ext uri="{FF2B5EF4-FFF2-40B4-BE49-F238E27FC236}">
                <a16:creationId xmlns:a16="http://schemas.microsoft.com/office/drawing/2014/main" id="{550F76F9-45E1-48B8-98BD-49B10BDADBC0}"/>
              </a:ext>
            </a:extLst>
          </p:cNvPr>
          <p:cNvSpPr/>
          <p:nvPr/>
        </p:nvSpPr>
        <p:spPr>
          <a:xfrm>
            <a:off x="1861976" y="4964924"/>
            <a:ext cx="376555" cy="116839"/>
          </a:xfrm>
          <a:custGeom>
            <a:avLst/>
            <a:gdLst/>
            <a:ahLst/>
            <a:cxnLst/>
            <a:rect l="l" t="t" r="r" b="b"/>
            <a:pathLst>
              <a:path w="376555" h="116839">
                <a:moveTo>
                  <a:pt x="354367" y="71653"/>
                </a:moveTo>
                <a:lnTo>
                  <a:pt x="303955" y="71654"/>
                </a:lnTo>
                <a:lnTo>
                  <a:pt x="262276" y="95967"/>
                </a:lnTo>
                <a:lnTo>
                  <a:pt x="260229" y="103743"/>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274" name="object 38">
            <a:extLst>
              <a:ext uri="{FF2B5EF4-FFF2-40B4-BE49-F238E27FC236}">
                <a16:creationId xmlns:a16="http://schemas.microsoft.com/office/drawing/2014/main" id="{3BE93E42-E2DE-464C-8694-F53FF0B7DF9A}"/>
              </a:ext>
            </a:extLst>
          </p:cNvPr>
          <p:cNvSpPr/>
          <p:nvPr/>
        </p:nvSpPr>
        <p:spPr>
          <a:xfrm>
            <a:off x="1861203" y="5086152"/>
            <a:ext cx="376555" cy="116839"/>
          </a:xfrm>
          <a:custGeom>
            <a:avLst/>
            <a:gdLst/>
            <a:ahLst/>
            <a:cxnLst/>
            <a:rect l="l" t="t" r="r" b="b"/>
            <a:pathLst>
              <a:path w="376555" h="116839">
                <a:moveTo>
                  <a:pt x="354367" y="71653"/>
                </a:moveTo>
                <a:lnTo>
                  <a:pt x="303955" y="71654"/>
                </a:lnTo>
                <a:lnTo>
                  <a:pt x="262276" y="95967"/>
                </a:lnTo>
                <a:lnTo>
                  <a:pt x="260229" y="103745"/>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275" name="object 39">
            <a:extLst>
              <a:ext uri="{FF2B5EF4-FFF2-40B4-BE49-F238E27FC236}">
                <a16:creationId xmlns:a16="http://schemas.microsoft.com/office/drawing/2014/main" id="{B89334B2-21B8-41C8-B779-D06435EE85AC}"/>
              </a:ext>
            </a:extLst>
          </p:cNvPr>
          <p:cNvSpPr/>
          <p:nvPr/>
        </p:nvSpPr>
        <p:spPr>
          <a:xfrm>
            <a:off x="1861976" y="5206262"/>
            <a:ext cx="376555" cy="116839"/>
          </a:xfrm>
          <a:custGeom>
            <a:avLst/>
            <a:gdLst/>
            <a:ahLst/>
            <a:cxnLst/>
            <a:rect l="l" t="t" r="r" b="b"/>
            <a:pathLst>
              <a:path w="376555" h="116839">
                <a:moveTo>
                  <a:pt x="354367" y="71654"/>
                </a:moveTo>
                <a:lnTo>
                  <a:pt x="303956" y="71655"/>
                </a:lnTo>
                <a:lnTo>
                  <a:pt x="262276" y="95968"/>
                </a:lnTo>
                <a:lnTo>
                  <a:pt x="260229" y="103745"/>
                </a:lnTo>
                <a:lnTo>
                  <a:pt x="266414" y="114347"/>
                </a:lnTo>
                <a:lnTo>
                  <a:pt x="271451" y="116634"/>
                </a:lnTo>
                <a:lnTo>
                  <a:pt x="277996" y="115792"/>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276" name="object 40">
            <a:extLst>
              <a:ext uri="{FF2B5EF4-FFF2-40B4-BE49-F238E27FC236}">
                <a16:creationId xmlns:a16="http://schemas.microsoft.com/office/drawing/2014/main" id="{93FBB773-A189-44B5-8C43-63A101644498}"/>
              </a:ext>
            </a:extLst>
          </p:cNvPr>
          <p:cNvSpPr/>
          <p:nvPr/>
        </p:nvSpPr>
        <p:spPr>
          <a:xfrm>
            <a:off x="1862750" y="5325594"/>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7"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277" name="object 41">
            <a:extLst>
              <a:ext uri="{FF2B5EF4-FFF2-40B4-BE49-F238E27FC236}">
                <a16:creationId xmlns:a16="http://schemas.microsoft.com/office/drawing/2014/main" id="{D9E5F3FA-E641-4400-9409-F8FE78441184}"/>
              </a:ext>
            </a:extLst>
          </p:cNvPr>
          <p:cNvSpPr/>
          <p:nvPr/>
        </p:nvSpPr>
        <p:spPr>
          <a:xfrm>
            <a:off x="1861203" y="5447013"/>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8"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278" name="object 42">
            <a:extLst>
              <a:ext uri="{FF2B5EF4-FFF2-40B4-BE49-F238E27FC236}">
                <a16:creationId xmlns:a16="http://schemas.microsoft.com/office/drawing/2014/main" id="{DC6E4C97-6F32-49E5-8137-39B885A519C3}"/>
              </a:ext>
            </a:extLst>
          </p:cNvPr>
          <p:cNvSpPr/>
          <p:nvPr/>
        </p:nvSpPr>
        <p:spPr>
          <a:xfrm>
            <a:off x="1857721" y="5566346"/>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8"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279" name="object 43">
            <a:extLst>
              <a:ext uri="{FF2B5EF4-FFF2-40B4-BE49-F238E27FC236}">
                <a16:creationId xmlns:a16="http://schemas.microsoft.com/office/drawing/2014/main" id="{E4F0FFDB-ED57-48F5-913F-FFAAB1E6CEC0}"/>
              </a:ext>
            </a:extLst>
          </p:cNvPr>
          <p:cNvSpPr/>
          <p:nvPr/>
        </p:nvSpPr>
        <p:spPr>
          <a:xfrm>
            <a:off x="3463473" y="430811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280" name="object 44">
            <a:extLst>
              <a:ext uri="{FF2B5EF4-FFF2-40B4-BE49-F238E27FC236}">
                <a16:creationId xmlns:a16="http://schemas.microsoft.com/office/drawing/2014/main" id="{AA08782E-4AE8-4AC4-8B51-DEB482A406C4}"/>
              </a:ext>
            </a:extLst>
          </p:cNvPr>
          <p:cNvSpPr/>
          <p:nvPr/>
        </p:nvSpPr>
        <p:spPr>
          <a:xfrm>
            <a:off x="3463473" y="430811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281" name="object 45">
            <a:extLst>
              <a:ext uri="{FF2B5EF4-FFF2-40B4-BE49-F238E27FC236}">
                <a16:creationId xmlns:a16="http://schemas.microsoft.com/office/drawing/2014/main" id="{9CC1CABB-7D09-42AC-9C9D-EAF3C959AE08}"/>
              </a:ext>
            </a:extLst>
          </p:cNvPr>
          <p:cNvSpPr/>
          <p:nvPr/>
        </p:nvSpPr>
        <p:spPr>
          <a:xfrm>
            <a:off x="3463473" y="456117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282" name="object 46">
            <a:extLst>
              <a:ext uri="{FF2B5EF4-FFF2-40B4-BE49-F238E27FC236}">
                <a16:creationId xmlns:a16="http://schemas.microsoft.com/office/drawing/2014/main" id="{8FD13781-02A2-4E62-A256-ED8954AFE23A}"/>
              </a:ext>
            </a:extLst>
          </p:cNvPr>
          <p:cNvSpPr/>
          <p:nvPr/>
        </p:nvSpPr>
        <p:spPr>
          <a:xfrm>
            <a:off x="3463473" y="456117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283" name="object 47">
            <a:extLst>
              <a:ext uri="{FF2B5EF4-FFF2-40B4-BE49-F238E27FC236}">
                <a16:creationId xmlns:a16="http://schemas.microsoft.com/office/drawing/2014/main" id="{08E24AA8-0602-4375-831F-EE312ECE068B}"/>
              </a:ext>
            </a:extLst>
          </p:cNvPr>
          <p:cNvSpPr/>
          <p:nvPr/>
        </p:nvSpPr>
        <p:spPr>
          <a:xfrm>
            <a:off x="3463473" y="4815964"/>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284" name="object 48">
            <a:extLst>
              <a:ext uri="{FF2B5EF4-FFF2-40B4-BE49-F238E27FC236}">
                <a16:creationId xmlns:a16="http://schemas.microsoft.com/office/drawing/2014/main" id="{FD67EB87-B907-4BA1-87C7-CB99CBC80942}"/>
              </a:ext>
            </a:extLst>
          </p:cNvPr>
          <p:cNvSpPr/>
          <p:nvPr/>
        </p:nvSpPr>
        <p:spPr>
          <a:xfrm>
            <a:off x="3463473" y="481596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285" name="object 49">
            <a:extLst>
              <a:ext uri="{FF2B5EF4-FFF2-40B4-BE49-F238E27FC236}">
                <a16:creationId xmlns:a16="http://schemas.microsoft.com/office/drawing/2014/main" id="{31B03FE1-1EBE-4EAC-97C1-7213125A706B}"/>
              </a:ext>
            </a:extLst>
          </p:cNvPr>
          <p:cNvSpPr/>
          <p:nvPr/>
        </p:nvSpPr>
        <p:spPr>
          <a:xfrm>
            <a:off x="3463473" y="5072061"/>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286" name="object 50">
            <a:extLst>
              <a:ext uri="{FF2B5EF4-FFF2-40B4-BE49-F238E27FC236}">
                <a16:creationId xmlns:a16="http://schemas.microsoft.com/office/drawing/2014/main" id="{2CBE2D5C-435E-444B-A97F-B947E6E2B8D8}"/>
              </a:ext>
            </a:extLst>
          </p:cNvPr>
          <p:cNvSpPr/>
          <p:nvPr/>
        </p:nvSpPr>
        <p:spPr>
          <a:xfrm>
            <a:off x="3463473" y="507206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287" name="object 51">
            <a:extLst>
              <a:ext uri="{FF2B5EF4-FFF2-40B4-BE49-F238E27FC236}">
                <a16:creationId xmlns:a16="http://schemas.microsoft.com/office/drawing/2014/main" id="{1FA45E6F-4484-4929-869B-4DE8AAB9C07F}"/>
              </a:ext>
            </a:extLst>
          </p:cNvPr>
          <p:cNvSpPr/>
          <p:nvPr/>
        </p:nvSpPr>
        <p:spPr>
          <a:xfrm>
            <a:off x="3463473" y="5578177"/>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288" name="object 52">
            <a:extLst>
              <a:ext uri="{FF2B5EF4-FFF2-40B4-BE49-F238E27FC236}">
                <a16:creationId xmlns:a16="http://schemas.microsoft.com/office/drawing/2014/main" id="{B021F05E-3839-4AF1-B019-41BD14857CE8}"/>
              </a:ext>
            </a:extLst>
          </p:cNvPr>
          <p:cNvSpPr/>
          <p:nvPr/>
        </p:nvSpPr>
        <p:spPr>
          <a:xfrm>
            <a:off x="3463473" y="5578177"/>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289" name="object 53">
            <a:extLst>
              <a:ext uri="{FF2B5EF4-FFF2-40B4-BE49-F238E27FC236}">
                <a16:creationId xmlns:a16="http://schemas.microsoft.com/office/drawing/2014/main" id="{D7FCD33B-227A-445B-A2F9-63BD393462A3}"/>
              </a:ext>
            </a:extLst>
          </p:cNvPr>
          <p:cNvSpPr/>
          <p:nvPr/>
        </p:nvSpPr>
        <p:spPr>
          <a:xfrm>
            <a:off x="3463473" y="532512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290" name="object 54">
            <a:extLst>
              <a:ext uri="{FF2B5EF4-FFF2-40B4-BE49-F238E27FC236}">
                <a16:creationId xmlns:a16="http://schemas.microsoft.com/office/drawing/2014/main" id="{466C0637-CD6E-4385-A335-4DD0BA76712F}"/>
              </a:ext>
            </a:extLst>
          </p:cNvPr>
          <p:cNvSpPr/>
          <p:nvPr/>
        </p:nvSpPr>
        <p:spPr>
          <a:xfrm>
            <a:off x="3463473" y="532512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291" name="object 55">
            <a:extLst>
              <a:ext uri="{FF2B5EF4-FFF2-40B4-BE49-F238E27FC236}">
                <a16:creationId xmlns:a16="http://schemas.microsoft.com/office/drawing/2014/main" id="{1C8F7899-C3DE-4833-A9B4-1647DB4BF64A}"/>
              </a:ext>
            </a:extLst>
          </p:cNvPr>
          <p:cNvSpPr/>
          <p:nvPr/>
        </p:nvSpPr>
        <p:spPr>
          <a:xfrm>
            <a:off x="4047219" y="4281619"/>
            <a:ext cx="372533" cy="309033"/>
          </a:xfrm>
          <a:prstGeom prst="rect">
            <a:avLst/>
          </a:prstGeom>
          <a:blipFill>
            <a:blip r:embed="rId4" cstate="print"/>
            <a:stretch>
              <a:fillRect/>
            </a:stretch>
          </a:blipFill>
        </p:spPr>
        <p:txBody>
          <a:bodyPr wrap="square" lIns="0" tIns="0" rIns="0" bIns="0" rtlCol="0"/>
          <a:lstStyle/>
          <a:p>
            <a:endParaRPr/>
          </a:p>
        </p:txBody>
      </p:sp>
      <p:sp>
        <p:nvSpPr>
          <p:cNvPr id="292" name="object 56">
            <a:extLst>
              <a:ext uri="{FF2B5EF4-FFF2-40B4-BE49-F238E27FC236}">
                <a16:creationId xmlns:a16="http://schemas.microsoft.com/office/drawing/2014/main" id="{2154B244-6684-412D-AF98-779734DA87C4}"/>
              </a:ext>
            </a:extLst>
          </p:cNvPr>
          <p:cNvSpPr/>
          <p:nvPr/>
        </p:nvSpPr>
        <p:spPr>
          <a:xfrm>
            <a:off x="4099388" y="4308110"/>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293" name="object 57">
            <a:extLst>
              <a:ext uri="{FF2B5EF4-FFF2-40B4-BE49-F238E27FC236}">
                <a16:creationId xmlns:a16="http://schemas.microsoft.com/office/drawing/2014/main" id="{2E65D886-D3EB-4E55-B6B2-253E5F0A19D6}"/>
              </a:ext>
            </a:extLst>
          </p:cNvPr>
          <p:cNvSpPr/>
          <p:nvPr/>
        </p:nvSpPr>
        <p:spPr>
          <a:xfrm>
            <a:off x="4099387" y="4308110"/>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294" name="object 58">
            <a:extLst>
              <a:ext uri="{FF2B5EF4-FFF2-40B4-BE49-F238E27FC236}">
                <a16:creationId xmlns:a16="http://schemas.microsoft.com/office/drawing/2014/main" id="{C6DF0DB7-BC82-4284-80FD-37114127976A}"/>
              </a:ext>
            </a:extLst>
          </p:cNvPr>
          <p:cNvSpPr/>
          <p:nvPr/>
        </p:nvSpPr>
        <p:spPr>
          <a:xfrm>
            <a:off x="4051451" y="4531386"/>
            <a:ext cx="372533" cy="313266"/>
          </a:xfrm>
          <a:prstGeom prst="rect">
            <a:avLst/>
          </a:prstGeom>
          <a:blipFill>
            <a:blip r:embed="rId5" cstate="print"/>
            <a:stretch>
              <a:fillRect/>
            </a:stretch>
          </a:blipFill>
        </p:spPr>
        <p:txBody>
          <a:bodyPr wrap="square" lIns="0" tIns="0" rIns="0" bIns="0" rtlCol="0"/>
          <a:lstStyle/>
          <a:p>
            <a:endParaRPr/>
          </a:p>
        </p:txBody>
      </p:sp>
      <p:sp>
        <p:nvSpPr>
          <p:cNvPr id="295" name="object 59">
            <a:extLst>
              <a:ext uri="{FF2B5EF4-FFF2-40B4-BE49-F238E27FC236}">
                <a16:creationId xmlns:a16="http://schemas.microsoft.com/office/drawing/2014/main" id="{0791E684-B175-4155-88EA-5A11849353CF}"/>
              </a:ext>
            </a:extLst>
          </p:cNvPr>
          <p:cNvSpPr/>
          <p:nvPr/>
        </p:nvSpPr>
        <p:spPr>
          <a:xfrm>
            <a:off x="4104051" y="4561169"/>
            <a:ext cx="269240" cy="210185"/>
          </a:xfrm>
          <a:custGeom>
            <a:avLst/>
            <a:gdLst/>
            <a:ahLst/>
            <a:cxnLst/>
            <a:rect l="l" t="t" r="r" b="b"/>
            <a:pathLst>
              <a:path w="269239" h="210185">
                <a:moveTo>
                  <a:pt x="0" y="0"/>
                </a:moveTo>
                <a:lnTo>
                  <a:pt x="0" y="209765"/>
                </a:lnTo>
                <a:lnTo>
                  <a:pt x="268786" y="145143"/>
                </a:lnTo>
                <a:lnTo>
                  <a:pt x="268786" y="64622"/>
                </a:lnTo>
                <a:lnTo>
                  <a:pt x="0" y="0"/>
                </a:lnTo>
                <a:close/>
              </a:path>
            </a:pathLst>
          </a:custGeom>
          <a:solidFill>
            <a:srgbClr val="D99694"/>
          </a:solidFill>
        </p:spPr>
        <p:txBody>
          <a:bodyPr wrap="square" lIns="0" tIns="0" rIns="0" bIns="0" rtlCol="0"/>
          <a:lstStyle/>
          <a:p>
            <a:endParaRPr/>
          </a:p>
        </p:txBody>
      </p:sp>
      <p:sp>
        <p:nvSpPr>
          <p:cNvPr id="296" name="object 60">
            <a:extLst>
              <a:ext uri="{FF2B5EF4-FFF2-40B4-BE49-F238E27FC236}">
                <a16:creationId xmlns:a16="http://schemas.microsoft.com/office/drawing/2014/main" id="{BFF2CD2E-3B54-4025-8E7A-3F841A31B9D8}"/>
              </a:ext>
            </a:extLst>
          </p:cNvPr>
          <p:cNvSpPr/>
          <p:nvPr/>
        </p:nvSpPr>
        <p:spPr>
          <a:xfrm>
            <a:off x="4104052" y="4561169"/>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297" name="object 61">
            <a:extLst>
              <a:ext uri="{FF2B5EF4-FFF2-40B4-BE49-F238E27FC236}">
                <a16:creationId xmlns:a16="http://schemas.microsoft.com/office/drawing/2014/main" id="{818271E9-F037-4910-A402-23C200281C89}"/>
              </a:ext>
            </a:extLst>
          </p:cNvPr>
          <p:cNvSpPr/>
          <p:nvPr/>
        </p:nvSpPr>
        <p:spPr>
          <a:xfrm>
            <a:off x="4051451" y="4789619"/>
            <a:ext cx="372533" cy="309033"/>
          </a:xfrm>
          <a:prstGeom prst="rect">
            <a:avLst/>
          </a:prstGeom>
          <a:blipFill>
            <a:blip r:embed="rId6" cstate="print"/>
            <a:stretch>
              <a:fillRect/>
            </a:stretch>
          </a:blipFill>
        </p:spPr>
        <p:txBody>
          <a:bodyPr wrap="square" lIns="0" tIns="0" rIns="0" bIns="0" rtlCol="0"/>
          <a:lstStyle/>
          <a:p>
            <a:endParaRPr/>
          </a:p>
        </p:txBody>
      </p:sp>
      <p:sp>
        <p:nvSpPr>
          <p:cNvPr id="298" name="object 62">
            <a:extLst>
              <a:ext uri="{FF2B5EF4-FFF2-40B4-BE49-F238E27FC236}">
                <a16:creationId xmlns:a16="http://schemas.microsoft.com/office/drawing/2014/main" id="{1E0633DD-4749-4C3A-9260-711EDA2CB291}"/>
              </a:ext>
            </a:extLst>
          </p:cNvPr>
          <p:cNvSpPr/>
          <p:nvPr/>
        </p:nvSpPr>
        <p:spPr>
          <a:xfrm>
            <a:off x="4104051" y="4815964"/>
            <a:ext cx="269240" cy="210185"/>
          </a:xfrm>
          <a:custGeom>
            <a:avLst/>
            <a:gdLst/>
            <a:ahLst/>
            <a:cxnLst/>
            <a:rect l="l" t="t" r="r" b="b"/>
            <a:pathLst>
              <a:path w="269239" h="210185">
                <a:moveTo>
                  <a:pt x="0" y="0"/>
                </a:moveTo>
                <a:lnTo>
                  <a:pt x="0" y="209765"/>
                </a:lnTo>
                <a:lnTo>
                  <a:pt x="268786" y="145143"/>
                </a:lnTo>
                <a:lnTo>
                  <a:pt x="268786" y="64622"/>
                </a:lnTo>
                <a:lnTo>
                  <a:pt x="0" y="0"/>
                </a:lnTo>
                <a:close/>
              </a:path>
            </a:pathLst>
          </a:custGeom>
          <a:solidFill>
            <a:srgbClr val="D99694"/>
          </a:solidFill>
        </p:spPr>
        <p:txBody>
          <a:bodyPr wrap="square" lIns="0" tIns="0" rIns="0" bIns="0" rtlCol="0"/>
          <a:lstStyle/>
          <a:p>
            <a:endParaRPr/>
          </a:p>
        </p:txBody>
      </p:sp>
      <p:sp>
        <p:nvSpPr>
          <p:cNvPr id="299" name="object 63">
            <a:extLst>
              <a:ext uri="{FF2B5EF4-FFF2-40B4-BE49-F238E27FC236}">
                <a16:creationId xmlns:a16="http://schemas.microsoft.com/office/drawing/2014/main" id="{BDFE9617-6CBB-476B-BFD5-A43314806C9A}"/>
              </a:ext>
            </a:extLst>
          </p:cNvPr>
          <p:cNvSpPr/>
          <p:nvPr/>
        </p:nvSpPr>
        <p:spPr>
          <a:xfrm>
            <a:off x="4104052" y="4815964"/>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00" name="object 64">
            <a:extLst>
              <a:ext uri="{FF2B5EF4-FFF2-40B4-BE49-F238E27FC236}">
                <a16:creationId xmlns:a16="http://schemas.microsoft.com/office/drawing/2014/main" id="{A2C168F3-DDBB-4DB7-817E-A45035D6D6CD}"/>
              </a:ext>
            </a:extLst>
          </p:cNvPr>
          <p:cNvSpPr/>
          <p:nvPr/>
        </p:nvSpPr>
        <p:spPr>
          <a:xfrm>
            <a:off x="4047219" y="5052086"/>
            <a:ext cx="372533" cy="309033"/>
          </a:xfrm>
          <a:prstGeom prst="rect">
            <a:avLst/>
          </a:prstGeom>
          <a:blipFill>
            <a:blip r:embed="rId7" cstate="print"/>
            <a:stretch>
              <a:fillRect/>
            </a:stretch>
          </a:blipFill>
        </p:spPr>
        <p:txBody>
          <a:bodyPr wrap="square" lIns="0" tIns="0" rIns="0" bIns="0" rtlCol="0"/>
          <a:lstStyle/>
          <a:p>
            <a:endParaRPr/>
          </a:p>
        </p:txBody>
      </p:sp>
      <p:sp>
        <p:nvSpPr>
          <p:cNvPr id="301" name="object 65">
            <a:extLst>
              <a:ext uri="{FF2B5EF4-FFF2-40B4-BE49-F238E27FC236}">
                <a16:creationId xmlns:a16="http://schemas.microsoft.com/office/drawing/2014/main" id="{16E75501-E6DA-4150-A58D-61D28BC27E33}"/>
              </a:ext>
            </a:extLst>
          </p:cNvPr>
          <p:cNvSpPr/>
          <p:nvPr/>
        </p:nvSpPr>
        <p:spPr>
          <a:xfrm>
            <a:off x="4099388" y="5078775"/>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302" name="object 66">
            <a:extLst>
              <a:ext uri="{FF2B5EF4-FFF2-40B4-BE49-F238E27FC236}">
                <a16:creationId xmlns:a16="http://schemas.microsoft.com/office/drawing/2014/main" id="{2D82CEF9-2DEB-42B4-85D6-D98DE8A75E2B}"/>
              </a:ext>
            </a:extLst>
          </p:cNvPr>
          <p:cNvSpPr/>
          <p:nvPr/>
        </p:nvSpPr>
        <p:spPr>
          <a:xfrm>
            <a:off x="4099387" y="5078775"/>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03" name="object 67">
            <a:extLst>
              <a:ext uri="{FF2B5EF4-FFF2-40B4-BE49-F238E27FC236}">
                <a16:creationId xmlns:a16="http://schemas.microsoft.com/office/drawing/2014/main" id="{21267F80-0AD7-4833-83B6-14DAF981E504}"/>
              </a:ext>
            </a:extLst>
          </p:cNvPr>
          <p:cNvSpPr/>
          <p:nvPr/>
        </p:nvSpPr>
        <p:spPr>
          <a:xfrm>
            <a:off x="4047219" y="5297619"/>
            <a:ext cx="372533" cy="313266"/>
          </a:xfrm>
          <a:prstGeom prst="rect">
            <a:avLst/>
          </a:prstGeom>
          <a:blipFill>
            <a:blip r:embed="rId8" cstate="print"/>
            <a:stretch>
              <a:fillRect/>
            </a:stretch>
          </a:blipFill>
        </p:spPr>
        <p:txBody>
          <a:bodyPr wrap="square" lIns="0" tIns="0" rIns="0" bIns="0" rtlCol="0"/>
          <a:lstStyle/>
          <a:p>
            <a:endParaRPr/>
          </a:p>
        </p:txBody>
      </p:sp>
      <p:sp>
        <p:nvSpPr>
          <p:cNvPr id="304" name="object 68">
            <a:extLst>
              <a:ext uri="{FF2B5EF4-FFF2-40B4-BE49-F238E27FC236}">
                <a16:creationId xmlns:a16="http://schemas.microsoft.com/office/drawing/2014/main" id="{E9138C3A-2316-4B5B-B01D-7A2C1DBCC5D2}"/>
              </a:ext>
            </a:extLst>
          </p:cNvPr>
          <p:cNvSpPr/>
          <p:nvPr/>
        </p:nvSpPr>
        <p:spPr>
          <a:xfrm>
            <a:off x="4099388" y="5325119"/>
            <a:ext cx="269240" cy="210185"/>
          </a:xfrm>
          <a:custGeom>
            <a:avLst/>
            <a:gdLst/>
            <a:ahLst/>
            <a:cxnLst/>
            <a:rect l="l" t="t" r="r" b="b"/>
            <a:pathLst>
              <a:path w="269239" h="210185">
                <a:moveTo>
                  <a:pt x="0" y="0"/>
                </a:moveTo>
                <a:lnTo>
                  <a:pt x="0" y="209765"/>
                </a:lnTo>
                <a:lnTo>
                  <a:pt x="268785" y="145142"/>
                </a:lnTo>
                <a:lnTo>
                  <a:pt x="268785" y="64622"/>
                </a:lnTo>
                <a:lnTo>
                  <a:pt x="0" y="0"/>
                </a:lnTo>
                <a:close/>
              </a:path>
            </a:pathLst>
          </a:custGeom>
          <a:solidFill>
            <a:srgbClr val="D99694"/>
          </a:solidFill>
        </p:spPr>
        <p:txBody>
          <a:bodyPr wrap="square" lIns="0" tIns="0" rIns="0" bIns="0" rtlCol="0"/>
          <a:lstStyle/>
          <a:p>
            <a:endParaRPr/>
          </a:p>
        </p:txBody>
      </p:sp>
      <p:sp>
        <p:nvSpPr>
          <p:cNvPr id="305" name="object 69">
            <a:extLst>
              <a:ext uri="{FF2B5EF4-FFF2-40B4-BE49-F238E27FC236}">
                <a16:creationId xmlns:a16="http://schemas.microsoft.com/office/drawing/2014/main" id="{BEE08B9B-2001-46DD-A2A9-F4875ECD76D7}"/>
              </a:ext>
            </a:extLst>
          </p:cNvPr>
          <p:cNvSpPr/>
          <p:nvPr/>
        </p:nvSpPr>
        <p:spPr>
          <a:xfrm>
            <a:off x="4099387" y="5325119"/>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06" name="object 70">
            <a:extLst>
              <a:ext uri="{FF2B5EF4-FFF2-40B4-BE49-F238E27FC236}">
                <a16:creationId xmlns:a16="http://schemas.microsoft.com/office/drawing/2014/main" id="{04094252-CFB1-425D-89BA-D17F2B3C0AAE}"/>
              </a:ext>
            </a:extLst>
          </p:cNvPr>
          <p:cNvSpPr/>
          <p:nvPr/>
        </p:nvSpPr>
        <p:spPr>
          <a:xfrm>
            <a:off x="4047219" y="5551619"/>
            <a:ext cx="372533" cy="309033"/>
          </a:xfrm>
          <a:prstGeom prst="rect">
            <a:avLst/>
          </a:prstGeom>
          <a:blipFill>
            <a:blip r:embed="rId9" cstate="print"/>
            <a:stretch>
              <a:fillRect/>
            </a:stretch>
          </a:blipFill>
        </p:spPr>
        <p:txBody>
          <a:bodyPr wrap="square" lIns="0" tIns="0" rIns="0" bIns="0" rtlCol="0"/>
          <a:lstStyle/>
          <a:p>
            <a:endParaRPr/>
          </a:p>
        </p:txBody>
      </p:sp>
      <p:sp>
        <p:nvSpPr>
          <p:cNvPr id="307" name="object 71">
            <a:extLst>
              <a:ext uri="{FF2B5EF4-FFF2-40B4-BE49-F238E27FC236}">
                <a16:creationId xmlns:a16="http://schemas.microsoft.com/office/drawing/2014/main" id="{9F44C556-7E4A-40C3-98BE-FD316C806A35}"/>
              </a:ext>
            </a:extLst>
          </p:cNvPr>
          <p:cNvSpPr/>
          <p:nvPr/>
        </p:nvSpPr>
        <p:spPr>
          <a:xfrm>
            <a:off x="4099388" y="5578178"/>
            <a:ext cx="269240" cy="210185"/>
          </a:xfrm>
          <a:custGeom>
            <a:avLst/>
            <a:gdLst/>
            <a:ahLst/>
            <a:cxnLst/>
            <a:rect l="l" t="t" r="r" b="b"/>
            <a:pathLst>
              <a:path w="269239" h="210185">
                <a:moveTo>
                  <a:pt x="0" y="0"/>
                </a:moveTo>
                <a:lnTo>
                  <a:pt x="0" y="209765"/>
                </a:lnTo>
                <a:lnTo>
                  <a:pt x="268785" y="145142"/>
                </a:lnTo>
                <a:lnTo>
                  <a:pt x="268785" y="64622"/>
                </a:lnTo>
                <a:lnTo>
                  <a:pt x="0" y="0"/>
                </a:lnTo>
                <a:close/>
              </a:path>
            </a:pathLst>
          </a:custGeom>
          <a:solidFill>
            <a:srgbClr val="D99694"/>
          </a:solidFill>
        </p:spPr>
        <p:txBody>
          <a:bodyPr wrap="square" lIns="0" tIns="0" rIns="0" bIns="0" rtlCol="0"/>
          <a:lstStyle/>
          <a:p>
            <a:endParaRPr/>
          </a:p>
        </p:txBody>
      </p:sp>
      <p:sp>
        <p:nvSpPr>
          <p:cNvPr id="308" name="object 72">
            <a:extLst>
              <a:ext uri="{FF2B5EF4-FFF2-40B4-BE49-F238E27FC236}">
                <a16:creationId xmlns:a16="http://schemas.microsoft.com/office/drawing/2014/main" id="{2148A777-8546-4D70-B81C-538325A24062}"/>
              </a:ext>
            </a:extLst>
          </p:cNvPr>
          <p:cNvSpPr/>
          <p:nvPr/>
        </p:nvSpPr>
        <p:spPr>
          <a:xfrm>
            <a:off x="4099387" y="557817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09" name="object 73">
            <a:extLst>
              <a:ext uri="{FF2B5EF4-FFF2-40B4-BE49-F238E27FC236}">
                <a16:creationId xmlns:a16="http://schemas.microsoft.com/office/drawing/2014/main" id="{6B0A987F-671F-4E29-8835-1CBF798250E6}"/>
              </a:ext>
            </a:extLst>
          </p:cNvPr>
          <p:cNvSpPr/>
          <p:nvPr/>
        </p:nvSpPr>
        <p:spPr>
          <a:xfrm>
            <a:off x="4862873" y="432478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10" name="object 74">
            <a:extLst>
              <a:ext uri="{FF2B5EF4-FFF2-40B4-BE49-F238E27FC236}">
                <a16:creationId xmlns:a16="http://schemas.microsoft.com/office/drawing/2014/main" id="{06E4AD23-6D56-4776-BAA5-3A92A039C265}"/>
              </a:ext>
            </a:extLst>
          </p:cNvPr>
          <p:cNvSpPr/>
          <p:nvPr/>
        </p:nvSpPr>
        <p:spPr>
          <a:xfrm>
            <a:off x="4862873" y="4324779"/>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11" name="object 75">
            <a:extLst>
              <a:ext uri="{FF2B5EF4-FFF2-40B4-BE49-F238E27FC236}">
                <a16:creationId xmlns:a16="http://schemas.microsoft.com/office/drawing/2014/main" id="{BCFA0FE1-0DC0-4F0B-95B3-4D1D6DDF6E29}"/>
              </a:ext>
            </a:extLst>
          </p:cNvPr>
          <p:cNvSpPr/>
          <p:nvPr/>
        </p:nvSpPr>
        <p:spPr>
          <a:xfrm>
            <a:off x="4862873" y="4577839"/>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12" name="object 76">
            <a:extLst>
              <a:ext uri="{FF2B5EF4-FFF2-40B4-BE49-F238E27FC236}">
                <a16:creationId xmlns:a16="http://schemas.microsoft.com/office/drawing/2014/main" id="{1C0788E6-B4BC-49E2-8FD1-61E7B0FEA879}"/>
              </a:ext>
            </a:extLst>
          </p:cNvPr>
          <p:cNvSpPr/>
          <p:nvPr/>
        </p:nvSpPr>
        <p:spPr>
          <a:xfrm>
            <a:off x="4862873" y="457784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13" name="object 77">
            <a:extLst>
              <a:ext uri="{FF2B5EF4-FFF2-40B4-BE49-F238E27FC236}">
                <a16:creationId xmlns:a16="http://schemas.microsoft.com/office/drawing/2014/main" id="{B8093A9D-0266-466D-94BE-C17353C3E798}"/>
              </a:ext>
            </a:extLst>
          </p:cNvPr>
          <p:cNvSpPr/>
          <p:nvPr/>
        </p:nvSpPr>
        <p:spPr>
          <a:xfrm>
            <a:off x="4862873" y="4832634"/>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14" name="object 78">
            <a:extLst>
              <a:ext uri="{FF2B5EF4-FFF2-40B4-BE49-F238E27FC236}">
                <a16:creationId xmlns:a16="http://schemas.microsoft.com/office/drawing/2014/main" id="{AF9F775E-3AD8-40A9-8449-B8FA37C06CD5}"/>
              </a:ext>
            </a:extLst>
          </p:cNvPr>
          <p:cNvSpPr/>
          <p:nvPr/>
        </p:nvSpPr>
        <p:spPr>
          <a:xfrm>
            <a:off x="4862873" y="4832633"/>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15" name="object 79">
            <a:extLst>
              <a:ext uri="{FF2B5EF4-FFF2-40B4-BE49-F238E27FC236}">
                <a16:creationId xmlns:a16="http://schemas.microsoft.com/office/drawing/2014/main" id="{5CE2238A-1DE4-4BDB-85B2-C3BDE75C17C3}"/>
              </a:ext>
            </a:extLst>
          </p:cNvPr>
          <p:cNvSpPr/>
          <p:nvPr/>
        </p:nvSpPr>
        <p:spPr>
          <a:xfrm>
            <a:off x="4862873" y="5088731"/>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16" name="object 80">
            <a:extLst>
              <a:ext uri="{FF2B5EF4-FFF2-40B4-BE49-F238E27FC236}">
                <a16:creationId xmlns:a16="http://schemas.microsoft.com/office/drawing/2014/main" id="{B04E6C0A-B30A-4EAF-BFF8-1085D9EE0037}"/>
              </a:ext>
            </a:extLst>
          </p:cNvPr>
          <p:cNvSpPr/>
          <p:nvPr/>
        </p:nvSpPr>
        <p:spPr>
          <a:xfrm>
            <a:off x="4862873" y="508873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17" name="object 81">
            <a:extLst>
              <a:ext uri="{FF2B5EF4-FFF2-40B4-BE49-F238E27FC236}">
                <a16:creationId xmlns:a16="http://schemas.microsoft.com/office/drawing/2014/main" id="{EE19A90B-9CC2-4579-9ED5-5584E83BAD17}"/>
              </a:ext>
            </a:extLst>
          </p:cNvPr>
          <p:cNvSpPr/>
          <p:nvPr/>
        </p:nvSpPr>
        <p:spPr>
          <a:xfrm>
            <a:off x="4862873" y="5594847"/>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18" name="object 82">
            <a:extLst>
              <a:ext uri="{FF2B5EF4-FFF2-40B4-BE49-F238E27FC236}">
                <a16:creationId xmlns:a16="http://schemas.microsoft.com/office/drawing/2014/main" id="{5ACC5931-E4DD-493D-B3B0-BE7D7A8545E4}"/>
              </a:ext>
            </a:extLst>
          </p:cNvPr>
          <p:cNvSpPr/>
          <p:nvPr/>
        </p:nvSpPr>
        <p:spPr>
          <a:xfrm>
            <a:off x="4862873" y="5594847"/>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19" name="object 83">
            <a:extLst>
              <a:ext uri="{FF2B5EF4-FFF2-40B4-BE49-F238E27FC236}">
                <a16:creationId xmlns:a16="http://schemas.microsoft.com/office/drawing/2014/main" id="{DDC7AC16-B80F-435C-9B02-BCB3D867750E}"/>
              </a:ext>
            </a:extLst>
          </p:cNvPr>
          <p:cNvSpPr/>
          <p:nvPr/>
        </p:nvSpPr>
        <p:spPr>
          <a:xfrm>
            <a:off x="4862873" y="5341788"/>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20" name="object 84">
            <a:extLst>
              <a:ext uri="{FF2B5EF4-FFF2-40B4-BE49-F238E27FC236}">
                <a16:creationId xmlns:a16="http://schemas.microsoft.com/office/drawing/2014/main" id="{FE85946A-F84F-4949-89ED-8C7467B575ED}"/>
              </a:ext>
            </a:extLst>
          </p:cNvPr>
          <p:cNvSpPr/>
          <p:nvPr/>
        </p:nvSpPr>
        <p:spPr>
          <a:xfrm>
            <a:off x="4862873" y="5341788"/>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21" name="object 85">
            <a:extLst>
              <a:ext uri="{FF2B5EF4-FFF2-40B4-BE49-F238E27FC236}">
                <a16:creationId xmlns:a16="http://schemas.microsoft.com/office/drawing/2014/main" id="{AEC08B00-114D-4A76-A763-6D5875B66F44}"/>
              </a:ext>
            </a:extLst>
          </p:cNvPr>
          <p:cNvSpPr/>
          <p:nvPr/>
        </p:nvSpPr>
        <p:spPr>
          <a:xfrm>
            <a:off x="5448452" y="4298553"/>
            <a:ext cx="372533" cy="309032"/>
          </a:xfrm>
          <a:prstGeom prst="rect">
            <a:avLst/>
          </a:prstGeom>
          <a:blipFill>
            <a:blip r:embed="rId10" cstate="print"/>
            <a:stretch>
              <a:fillRect/>
            </a:stretch>
          </a:blipFill>
        </p:spPr>
        <p:txBody>
          <a:bodyPr wrap="square" lIns="0" tIns="0" rIns="0" bIns="0" rtlCol="0"/>
          <a:lstStyle/>
          <a:p>
            <a:endParaRPr/>
          </a:p>
        </p:txBody>
      </p:sp>
      <p:sp>
        <p:nvSpPr>
          <p:cNvPr id="322" name="object 86">
            <a:extLst>
              <a:ext uri="{FF2B5EF4-FFF2-40B4-BE49-F238E27FC236}">
                <a16:creationId xmlns:a16="http://schemas.microsoft.com/office/drawing/2014/main" id="{D2A9D8C5-CB75-41AA-8E27-C26400A02F5F}"/>
              </a:ext>
            </a:extLst>
          </p:cNvPr>
          <p:cNvSpPr/>
          <p:nvPr/>
        </p:nvSpPr>
        <p:spPr>
          <a:xfrm>
            <a:off x="5498786" y="4324779"/>
            <a:ext cx="269240" cy="210185"/>
          </a:xfrm>
          <a:custGeom>
            <a:avLst/>
            <a:gdLst/>
            <a:ahLst/>
            <a:cxnLst/>
            <a:rect l="l" t="t" r="r" b="b"/>
            <a:pathLst>
              <a:path w="269239" h="210185">
                <a:moveTo>
                  <a:pt x="0" y="0"/>
                </a:moveTo>
                <a:lnTo>
                  <a:pt x="0" y="209764"/>
                </a:lnTo>
                <a:lnTo>
                  <a:pt x="268786" y="145143"/>
                </a:lnTo>
                <a:lnTo>
                  <a:pt x="268786" y="64621"/>
                </a:lnTo>
                <a:lnTo>
                  <a:pt x="0" y="0"/>
                </a:lnTo>
                <a:close/>
              </a:path>
            </a:pathLst>
          </a:custGeom>
          <a:solidFill>
            <a:srgbClr val="D99694"/>
          </a:solidFill>
        </p:spPr>
        <p:txBody>
          <a:bodyPr wrap="square" lIns="0" tIns="0" rIns="0" bIns="0" rtlCol="0"/>
          <a:lstStyle/>
          <a:p>
            <a:endParaRPr/>
          </a:p>
        </p:txBody>
      </p:sp>
      <p:sp>
        <p:nvSpPr>
          <p:cNvPr id="323" name="object 87">
            <a:extLst>
              <a:ext uri="{FF2B5EF4-FFF2-40B4-BE49-F238E27FC236}">
                <a16:creationId xmlns:a16="http://schemas.microsoft.com/office/drawing/2014/main" id="{4F519DE9-66CC-4FBD-A1B6-7E9B72C67FB6}"/>
              </a:ext>
            </a:extLst>
          </p:cNvPr>
          <p:cNvSpPr/>
          <p:nvPr/>
        </p:nvSpPr>
        <p:spPr>
          <a:xfrm>
            <a:off x="5498787" y="4324779"/>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24" name="object 88">
            <a:extLst>
              <a:ext uri="{FF2B5EF4-FFF2-40B4-BE49-F238E27FC236}">
                <a16:creationId xmlns:a16="http://schemas.microsoft.com/office/drawing/2014/main" id="{D3D2E6E1-D5BB-478D-BB74-44F4568EC1F9}"/>
              </a:ext>
            </a:extLst>
          </p:cNvPr>
          <p:cNvSpPr/>
          <p:nvPr/>
        </p:nvSpPr>
        <p:spPr>
          <a:xfrm>
            <a:off x="5452685" y="4548319"/>
            <a:ext cx="372532" cy="313266"/>
          </a:xfrm>
          <a:prstGeom prst="rect">
            <a:avLst/>
          </a:prstGeom>
          <a:blipFill>
            <a:blip r:embed="rId11" cstate="print"/>
            <a:stretch>
              <a:fillRect/>
            </a:stretch>
          </a:blipFill>
        </p:spPr>
        <p:txBody>
          <a:bodyPr wrap="square" lIns="0" tIns="0" rIns="0" bIns="0" rtlCol="0"/>
          <a:lstStyle/>
          <a:p>
            <a:endParaRPr/>
          </a:p>
        </p:txBody>
      </p:sp>
      <p:sp>
        <p:nvSpPr>
          <p:cNvPr id="325" name="object 89">
            <a:extLst>
              <a:ext uri="{FF2B5EF4-FFF2-40B4-BE49-F238E27FC236}">
                <a16:creationId xmlns:a16="http://schemas.microsoft.com/office/drawing/2014/main" id="{553797A7-BCCA-4893-9E5F-0AEB09D39F43}"/>
              </a:ext>
            </a:extLst>
          </p:cNvPr>
          <p:cNvSpPr/>
          <p:nvPr/>
        </p:nvSpPr>
        <p:spPr>
          <a:xfrm>
            <a:off x="5503451" y="4577840"/>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326" name="object 90">
            <a:extLst>
              <a:ext uri="{FF2B5EF4-FFF2-40B4-BE49-F238E27FC236}">
                <a16:creationId xmlns:a16="http://schemas.microsoft.com/office/drawing/2014/main" id="{FD962D53-8046-49AA-9FFA-95525068A652}"/>
              </a:ext>
            </a:extLst>
          </p:cNvPr>
          <p:cNvSpPr/>
          <p:nvPr/>
        </p:nvSpPr>
        <p:spPr>
          <a:xfrm>
            <a:off x="5503451" y="4577840"/>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27" name="object 91">
            <a:extLst>
              <a:ext uri="{FF2B5EF4-FFF2-40B4-BE49-F238E27FC236}">
                <a16:creationId xmlns:a16="http://schemas.microsoft.com/office/drawing/2014/main" id="{39D5D2DF-C093-4B05-B718-4E69C6FDCE60}"/>
              </a:ext>
            </a:extLst>
          </p:cNvPr>
          <p:cNvSpPr/>
          <p:nvPr/>
        </p:nvSpPr>
        <p:spPr>
          <a:xfrm>
            <a:off x="5452685" y="4802319"/>
            <a:ext cx="372532" cy="313266"/>
          </a:xfrm>
          <a:prstGeom prst="rect">
            <a:avLst/>
          </a:prstGeom>
          <a:blipFill>
            <a:blip r:embed="rId12" cstate="print"/>
            <a:stretch>
              <a:fillRect/>
            </a:stretch>
          </a:blipFill>
        </p:spPr>
        <p:txBody>
          <a:bodyPr wrap="square" lIns="0" tIns="0" rIns="0" bIns="0" rtlCol="0"/>
          <a:lstStyle/>
          <a:p>
            <a:endParaRPr/>
          </a:p>
        </p:txBody>
      </p:sp>
      <p:sp>
        <p:nvSpPr>
          <p:cNvPr id="328" name="object 92">
            <a:extLst>
              <a:ext uri="{FF2B5EF4-FFF2-40B4-BE49-F238E27FC236}">
                <a16:creationId xmlns:a16="http://schemas.microsoft.com/office/drawing/2014/main" id="{57A6B9A9-72D3-41F4-B6DC-62A3566BE1E3}"/>
              </a:ext>
            </a:extLst>
          </p:cNvPr>
          <p:cNvSpPr/>
          <p:nvPr/>
        </p:nvSpPr>
        <p:spPr>
          <a:xfrm>
            <a:off x="5503451" y="4832635"/>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329" name="object 93">
            <a:extLst>
              <a:ext uri="{FF2B5EF4-FFF2-40B4-BE49-F238E27FC236}">
                <a16:creationId xmlns:a16="http://schemas.microsoft.com/office/drawing/2014/main" id="{5BBEA479-46BE-4F9F-AFA8-61C0DE9E20FD}"/>
              </a:ext>
            </a:extLst>
          </p:cNvPr>
          <p:cNvSpPr/>
          <p:nvPr/>
        </p:nvSpPr>
        <p:spPr>
          <a:xfrm>
            <a:off x="5503451" y="4832635"/>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30" name="object 94">
            <a:extLst>
              <a:ext uri="{FF2B5EF4-FFF2-40B4-BE49-F238E27FC236}">
                <a16:creationId xmlns:a16="http://schemas.microsoft.com/office/drawing/2014/main" id="{07904F86-C72D-47C0-9FE3-479FC5AABBFE}"/>
              </a:ext>
            </a:extLst>
          </p:cNvPr>
          <p:cNvSpPr/>
          <p:nvPr/>
        </p:nvSpPr>
        <p:spPr>
          <a:xfrm>
            <a:off x="5448452" y="5069019"/>
            <a:ext cx="372533" cy="309033"/>
          </a:xfrm>
          <a:prstGeom prst="rect">
            <a:avLst/>
          </a:prstGeom>
          <a:blipFill>
            <a:blip r:embed="rId13" cstate="print"/>
            <a:stretch>
              <a:fillRect/>
            </a:stretch>
          </a:blipFill>
        </p:spPr>
        <p:txBody>
          <a:bodyPr wrap="square" lIns="0" tIns="0" rIns="0" bIns="0" rtlCol="0"/>
          <a:lstStyle/>
          <a:p>
            <a:endParaRPr/>
          </a:p>
        </p:txBody>
      </p:sp>
      <p:sp>
        <p:nvSpPr>
          <p:cNvPr id="331" name="object 95">
            <a:extLst>
              <a:ext uri="{FF2B5EF4-FFF2-40B4-BE49-F238E27FC236}">
                <a16:creationId xmlns:a16="http://schemas.microsoft.com/office/drawing/2014/main" id="{3ABBDF0D-8CE7-4B4D-9275-680971894B7F}"/>
              </a:ext>
            </a:extLst>
          </p:cNvPr>
          <p:cNvSpPr/>
          <p:nvPr/>
        </p:nvSpPr>
        <p:spPr>
          <a:xfrm>
            <a:off x="5498786" y="5095443"/>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332" name="object 96">
            <a:extLst>
              <a:ext uri="{FF2B5EF4-FFF2-40B4-BE49-F238E27FC236}">
                <a16:creationId xmlns:a16="http://schemas.microsoft.com/office/drawing/2014/main" id="{82FAAD87-22F1-45AD-A637-36DBCDB2FA2A}"/>
              </a:ext>
            </a:extLst>
          </p:cNvPr>
          <p:cNvSpPr/>
          <p:nvPr/>
        </p:nvSpPr>
        <p:spPr>
          <a:xfrm>
            <a:off x="5498787" y="5095443"/>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33" name="object 97">
            <a:extLst>
              <a:ext uri="{FF2B5EF4-FFF2-40B4-BE49-F238E27FC236}">
                <a16:creationId xmlns:a16="http://schemas.microsoft.com/office/drawing/2014/main" id="{D6791CDD-7279-4F9B-8C84-AAB7B0710AAB}"/>
              </a:ext>
            </a:extLst>
          </p:cNvPr>
          <p:cNvSpPr/>
          <p:nvPr/>
        </p:nvSpPr>
        <p:spPr>
          <a:xfrm>
            <a:off x="5448452" y="5314553"/>
            <a:ext cx="372533" cy="313266"/>
          </a:xfrm>
          <a:prstGeom prst="rect">
            <a:avLst/>
          </a:prstGeom>
          <a:blipFill>
            <a:blip r:embed="rId14" cstate="print"/>
            <a:stretch>
              <a:fillRect/>
            </a:stretch>
          </a:blipFill>
        </p:spPr>
        <p:txBody>
          <a:bodyPr wrap="square" lIns="0" tIns="0" rIns="0" bIns="0" rtlCol="0"/>
          <a:lstStyle/>
          <a:p>
            <a:endParaRPr/>
          </a:p>
        </p:txBody>
      </p:sp>
      <p:sp>
        <p:nvSpPr>
          <p:cNvPr id="334" name="object 98">
            <a:extLst>
              <a:ext uri="{FF2B5EF4-FFF2-40B4-BE49-F238E27FC236}">
                <a16:creationId xmlns:a16="http://schemas.microsoft.com/office/drawing/2014/main" id="{4876DDCA-726A-484C-A42A-C8F4248C9C73}"/>
              </a:ext>
            </a:extLst>
          </p:cNvPr>
          <p:cNvSpPr/>
          <p:nvPr/>
        </p:nvSpPr>
        <p:spPr>
          <a:xfrm>
            <a:off x="5498786" y="5341788"/>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335" name="object 99">
            <a:extLst>
              <a:ext uri="{FF2B5EF4-FFF2-40B4-BE49-F238E27FC236}">
                <a16:creationId xmlns:a16="http://schemas.microsoft.com/office/drawing/2014/main" id="{9568261A-4CBB-4867-866E-F4D04F17EC6B}"/>
              </a:ext>
            </a:extLst>
          </p:cNvPr>
          <p:cNvSpPr/>
          <p:nvPr/>
        </p:nvSpPr>
        <p:spPr>
          <a:xfrm>
            <a:off x="5498787" y="534178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36" name="object 100">
            <a:extLst>
              <a:ext uri="{FF2B5EF4-FFF2-40B4-BE49-F238E27FC236}">
                <a16:creationId xmlns:a16="http://schemas.microsoft.com/office/drawing/2014/main" id="{D650BBD4-BFD1-4766-9A87-48806F7E407D}"/>
              </a:ext>
            </a:extLst>
          </p:cNvPr>
          <p:cNvSpPr/>
          <p:nvPr/>
        </p:nvSpPr>
        <p:spPr>
          <a:xfrm>
            <a:off x="5448452" y="5568553"/>
            <a:ext cx="372533" cy="309033"/>
          </a:xfrm>
          <a:prstGeom prst="rect">
            <a:avLst/>
          </a:prstGeom>
          <a:blipFill>
            <a:blip r:embed="rId15" cstate="print"/>
            <a:stretch>
              <a:fillRect/>
            </a:stretch>
          </a:blipFill>
        </p:spPr>
        <p:txBody>
          <a:bodyPr wrap="square" lIns="0" tIns="0" rIns="0" bIns="0" rtlCol="0"/>
          <a:lstStyle/>
          <a:p>
            <a:endParaRPr/>
          </a:p>
        </p:txBody>
      </p:sp>
      <p:sp>
        <p:nvSpPr>
          <p:cNvPr id="337" name="object 101">
            <a:extLst>
              <a:ext uri="{FF2B5EF4-FFF2-40B4-BE49-F238E27FC236}">
                <a16:creationId xmlns:a16="http://schemas.microsoft.com/office/drawing/2014/main" id="{B1563C44-328E-426F-9A03-03BB412BB733}"/>
              </a:ext>
            </a:extLst>
          </p:cNvPr>
          <p:cNvSpPr/>
          <p:nvPr/>
        </p:nvSpPr>
        <p:spPr>
          <a:xfrm>
            <a:off x="5498786" y="5594847"/>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338" name="object 102">
            <a:extLst>
              <a:ext uri="{FF2B5EF4-FFF2-40B4-BE49-F238E27FC236}">
                <a16:creationId xmlns:a16="http://schemas.microsoft.com/office/drawing/2014/main" id="{8CE4FEB5-A002-4399-BF44-EE8A0DF00B3D}"/>
              </a:ext>
            </a:extLst>
          </p:cNvPr>
          <p:cNvSpPr/>
          <p:nvPr/>
        </p:nvSpPr>
        <p:spPr>
          <a:xfrm>
            <a:off x="5498787" y="5594847"/>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39" name="object 103">
            <a:extLst>
              <a:ext uri="{FF2B5EF4-FFF2-40B4-BE49-F238E27FC236}">
                <a16:creationId xmlns:a16="http://schemas.microsoft.com/office/drawing/2014/main" id="{D07FD98A-3436-4878-93E3-7478001D2400}"/>
              </a:ext>
            </a:extLst>
          </p:cNvPr>
          <p:cNvSpPr/>
          <p:nvPr/>
        </p:nvSpPr>
        <p:spPr>
          <a:xfrm>
            <a:off x="6328038" y="4327037"/>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40" name="object 104">
            <a:extLst>
              <a:ext uri="{FF2B5EF4-FFF2-40B4-BE49-F238E27FC236}">
                <a16:creationId xmlns:a16="http://schemas.microsoft.com/office/drawing/2014/main" id="{042D324B-C998-41AF-A088-B40F4935C5D1}"/>
              </a:ext>
            </a:extLst>
          </p:cNvPr>
          <p:cNvSpPr/>
          <p:nvPr/>
        </p:nvSpPr>
        <p:spPr>
          <a:xfrm>
            <a:off x="6328038" y="4327037"/>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41" name="object 105">
            <a:extLst>
              <a:ext uri="{FF2B5EF4-FFF2-40B4-BE49-F238E27FC236}">
                <a16:creationId xmlns:a16="http://schemas.microsoft.com/office/drawing/2014/main" id="{736F4D53-405A-444B-9846-48A1A419AE61}"/>
              </a:ext>
            </a:extLst>
          </p:cNvPr>
          <p:cNvSpPr/>
          <p:nvPr/>
        </p:nvSpPr>
        <p:spPr>
          <a:xfrm>
            <a:off x="6328038" y="4580097"/>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42" name="object 106">
            <a:extLst>
              <a:ext uri="{FF2B5EF4-FFF2-40B4-BE49-F238E27FC236}">
                <a16:creationId xmlns:a16="http://schemas.microsoft.com/office/drawing/2014/main" id="{F75CB1FF-F390-427B-A17B-ED8D0197AA6A}"/>
              </a:ext>
            </a:extLst>
          </p:cNvPr>
          <p:cNvSpPr/>
          <p:nvPr/>
        </p:nvSpPr>
        <p:spPr>
          <a:xfrm>
            <a:off x="6328038" y="4580098"/>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43" name="object 107">
            <a:extLst>
              <a:ext uri="{FF2B5EF4-FFF2-40B4-BE49-F238E27FC236}">
                <a16:creationId xmlns:a16="http://schemas.microsoft.com/office/drawing/2014/main" id="{41B2F7CF-A8D8-4C2E-B8E2-907F479C1570}"/>
              </a:ext>
            </a:extLst>
          </p:cNvPr>
          <p:cNvSpPr/>
          <p:nvPr/>
        </p:nvSpPr>
        <p:spPr>
          <a:xfrm>
            <a:off x="6328038" y="4834892"/>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44" name="object 108">
            <a:extLst>
              <a:ext uri="{FF2B5EF4-FFF2-40B4-BE49-F238E27FC236}">
                <a16:creationId xmlns:a16="http://schemas.microsoft.com/office/drawing/2014/main" id="{81852CCD-F52D-4B0B-AFB9-98852A934AD8}"/>
              </a:ext>
            </a:extLst>
          </p:cNvPr>
          <p:cNvSpPr/>
          <p:nvPr/>
        </p:nvSpPr>
        <p:spPr>
          <a:xfrm>
            <a:off x="6328038" y="483489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45" name="object 109">
            <a:extLst>
              <a:ext uri="{FF2B5EF4-FFF2-40B4-BE49-F238E27FC236}">
                <a16:creationId xmlns:a16="http://schemas.microsoft.com/office/drawing/2014/main" id="{80FD77A8-F406-4D13-AF16-A0B2521CF4FA}"/>
              </a:ext>
            </a:extLst>
          </p:cNvPr>
          <p:cNvSpPr/>
          <p:nvPr/>
        </p:nvSpPr>
        <p:spPr>
          <a:xfrm>
            <a:off x="6328038" y="5090989"/>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46" name="object 110">
            <a:extLst>
              <a:ext uri="{FF2B5EF4-FFF2-40B4-BE49-F238E27FC236}">
                <a16:creationId xmlns:a16="http://schemas.microsoft.com/office/drawing/2014/main" id="{3CBCA00C-BBF0-4985-8E47-1DA6DBE35D83}"/>
              </a:ext>
            </a:extLst>
          </p:cNvPr>
          <p:cNvSpPr/>
          <p:nvPr/>
        </p:nvSpPr>
        <p:spPr>
          <a:xfrm>
            <a:off x="6328038" y="5090988"/>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47" name="object 111">
            <a:extLst>
              <a:ext uri="{FF2B5EF4-FFF2-40B4-BE49-F238E27FC236}">
                <a16:creationId xmlns:a16="http://schemas.microsoft.com/office/drawing/2014/main" id="{D4F4E9BA-5499-4D7E-8045-0B28C249BE49}"/>
              </a:ext>
            </a:extLst>
          </p:cNvPr>
          <p:cNvSpPr/>
          <p:nvPr/>
        </p:nvSpPr>
        <p:spPr>
          <a:xfrm>
            <a:off x="6328038" y="5597105"/>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48" name="object 112">
            <a:extLst>
              <a:ext uri="{FF2B5EF4-FFF2-40B4-BE49-F238E27FC236}">
                <a16:creationId xmlns:a16="http://schemas.microsoft.com/office/drawing/2014/main" id="{C915A761-CB6A-4976-B25B-4D3399EAFAF4}"/>
              </a:ext>
            </a:extLst>
          </p:cNvPr>
          <p:cNvSpPr/>
          <p:nvPr/>
        </p:nvSpPr>
        <p:spPr>
          <a:xfrm>
            <a:off x="6328038" y="5597105"/>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49" name="object 113">
            <a:extLst>
              <a:ext uri="{FF2B5EF4-FFF2-40B4-BE49-F238E27FC236}">
                <a16:creationId xmlns:a16="http://schemas.microsoft.com/office/drawing/2014/main" id="{6788A055-BF71-4A3E-A9CB-1CA2DB1CC233}"/>
              </a:ext>
            </a:extLst>
          </p:cNvPr>
          <p:cNvSpPr/>
          <p:nvPr/>
        </p:nvSpPr>
        <p:spPr>
          <a:xfrm>
            <a:off x="6328038" y="5344046"/>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50" name="object 114">
            <a:extLst>
              <a:ext uri="{FF2B5EF4-FFF2-40B4-BE49-F238E27FC236}">
                <a16:creationId xmlns:a16="http://schemas.microsoft.com/office/drawing/2014/main" id="{12F8C683-3109-4983-8089-6D37C33CE01E}"/>
              </a:ext>
            </a:extLst>
          </p:cNvPr>
          <p:cNvSpPr/>
          <p:nvPr/>
        </p:nvSpPr>
        <p:spPr>
          <a:xfrm>
            <a:off x="6328038" y="5344046"/>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51" name="object 115">
            <a:extLst>
              <a:ext uri="{FF2B5EF4-FFF2-40B4-BE49-F238E27FC236}">
                <a16:creationId xmlns:a16="http://schemas.microsoft.com/office/drawing/2014/main" id="{AA08B7A2-A182-4313-B781-5849EFC2EB66}"/>
              </a:ext>
            </a:extLst>
          </p:cNvPr>
          <p:cNvSpPr/>
          <p:nvPr/>
        </p:nvSpPr>
        <p:spPr>
          <a:xfrm>
            <a:off x="6913185" y="4298553"/>
            <a:ext cx="372532" cy="313266"/>
          </a:xfrm>
          <a:prstGeom prst="rect">
            <a:avLst/>
          </a:prstGeom>
          <a:blipFill>
            <a:blip r:embed="rId16" cstate="print"/>
            <a:stretch>
              <a:fillRect/>
            </a:stretch>
          </a:blipFill>
        </p:spPr>
        <p:txBody>
          <a:bodyPr wrap="square" lIns="0" tIns="0" rIns="0" bIns="0" rtlCol="0"/>
          <a:lstStyle/>
          <a:p>
            <a:endParaRPr/>
          </a:p>
        </p:txBody>
      </p:sp>
      <p:sp>
        <p:nvSpPr>
          <p:cNvPr id="352" name="object 116">
            <a:extLst>
              <a:ext uri="{FF2B5EF4-FFF2-40B4-BE49-F238E27FC236}">
                <a16:creationId xmlns:a16="http://schemas.microsoft.com/office/drawing/2014/main" id="{9CF62F88-7CA2-49B3-BC4C-CAD2C736F3AB}"/>
              </a:ext>
            </a:extLst>
          </p:cNvPr>
          <p:cNvSpPr/>
          <p:nvPr/>
        </p:nvSpPr>
        <p:spPr>
          <a:xfrm>
            <a:off x="6963951" y="4327037"/>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353" name="object 117">
            <a:extLst>
              <a:ext uri="{FF2B5EF4-FFF2-40B4-BE49-F238E27FC236}">
                <a16:creationId xmlns:a16="http://schemas.microsoft.com/office/drawing/2014/main" id="{4614A699-B561-4BC7-82E3-7F386B8F5F3B}"/>
              </a:ext>
            </a:extLst>
          </p:cNvPr>
          <p:cNvSpPr/>
          <p:nvPr/>
        </p:nvSpPr>
        <p:spPr>
          <a:xfrm>
            <a:off x="6963952" y="4327037"/>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54" name="object 118">
            <a:extLst>
              <a:ext uri="{FF2B5EF4-FFF2-40B4-BE49-F238E27FC236}">
                <a16:creationId xmlns:a16="http://schemas.microsoft.com/office/drawing/2014/main" id="{03477409-12E7-4811-8F6A-C803C10BAF69}"/>
              </a:ext>
            </a:extLst>
          </p:cNvPr>
          <p:cNvSpPr/>
          <p:nvPr/>
        </p:nvSpPr>
        <p:spPr>
          <a:xfrm>
            <a:off x="6917419" y="4552553"/>
            <a:ext cx="372533" cy="313266"/>
          </a:xfrm>
          <a:prstGeom prst="rect">
            <a:avLst/>
          </a:prstGeom>
          <a:blipFill>
            <a:blip r:embed="rId17" cstate="print"/>
            <a:stretch>
              <a:fillRect/>
            </a:stretch>
          </a:blipFill>
        </p:spPr>
        <p:txBody>
          <a:bodyPr wrap="square" lIns="0" tIns="0" rIns="0" bIns="0" rtlCol="0"/>
          <a:lstStyle/>
          <a:p>
            <a:endParaRPr/>
          </a:p>
        </p:txBody>
      </p:sp>
      <p:sp>
        <p:nvSpPr>
          <p:cNvPr id="355" name="object 119">
            <a:extLst>
              <a:ext uri="{FF2B5EF4-FFF2-40B4-BE49-F238E27FC236}">
                <a16:creationId xmlns:a16="http://schemas.microsoft.com/office/drawing/2014/main" id="{E2534C9D-1879-4554-A91D-C9C7B90CFB7C}"/>
              </a:ext>
            </a:extLst>
          </p:cNvPr>
          <p:cNvSpPr/>
          <p:nvPr/>
        </p:nvSpPr>
        <p:spPr>
          <a:xfrm>
            <a:off x="6968616" y="4580098"/>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356" name="object 120">
            <a:extLst>
              <a:ext uri="{FF2B5EF4-FFF2-40B4-BE49-F238E27FC236}">
                <a16:creationId xmlns:a16="http://schemas.microsoft.com/office/drawing/2014/main" id="{6A7E8AE3-1F69-48CD-A7F7-4CA6422765E0}"/>
              </a:ext>
            </a:extLst>
          </p:cNvPr>
          <p:cNvSpPr/>
          <p:nvPr/>
        </p:nvSpPr>
        <p:spPr>
          <a:xfrm>
            <a:off x="6968617" y="458009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57" name="object 121">
            <a:extLst>
              <a:ext uri="{FF2B5EF4-FFF2-40B4-BE49-F238E27FC236}">
                <a16:creationId xmlns:a16="http://schemas.microsoft.com/office/drawing/2014/main" id="{D5F86891-551E-4127-9642-76C51EA3AFDE}"/>
              </a:ext>
            </a:extLst>
          </p:cNvPr>
          <p:cNvSpPr/>
          <p:nvPr/>
        </p:nvSpPr>
        <p:spPr>
          <a:xfrm>
            <a:off x="6917419" y="4806553"/>
            <a:ext cx="372533" cy="313266"/>
          </a:xfrm>
          <a:prstGeom prst="rect">
            <a:avLst/>
          </a:prstGeom>
          <a:blipFill>
            <a:blip r:embed="rId18" cstate="print"/>
            <a:stretch>
              <a:fillRect/>
            </a:stretch>
          </a:blipFill>
        </p:spPr>
        <p:txBody>
          <a:bodyPr wrap="square" lIns="0" tIns="0" rIns="0" bIns="0" rtlCol="0"/>
          <a:lstStyle/>
          <a:p>
            <a:endParaRPr/>
          </a:p>
        </p:txBody>
      </p:sp>
      <p:sp>
        <p:nvSpPr>
          <p:cNvPr id="358" name="object 122">
            <a:extLst>
              <a:ext uri="{FF2B5EF4-FFF2-40B4-BE49-F238E27FC236}">
                <a16:creationId xmlns:a16="http://schemas.microsoft.com/office/drawing/2014/main" id="{912ECADC-8B99-437C-A339-A04326B8787F}"/>
              </a:ext>
            </a:extLst>
          </p:cNvPr>
          <p:cNvSpPr/>
          <p:nvPr/>
        </p:nvSpPr>
        <p:spPr>
          <a:xfrm>
            <a:off x="6968616" y="4834893"/>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359" name="object 123">
            <a:extLst>
              <a:ext uri="{FF2B5EF4-FFF2-40B4-BE49-F238E27FC236}">
                <a16:creationId xmlns:a16="http://schemas.microsoft.com/office/drawing/2014/main" id="{07A543E6-847E-43C0-B8AA-53AE3261EC04}"/>
              </a:ext>
            </a:extLst>
          </p:cNvPr>
          <p:cNvSpPr/>
          <p:nvPr/>
        </p:nvSpPr>
        <p:spPr>
          <a:xfrm>
            <a:off x="6968617" y="4834893"/>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60" name="object 124">
            <a:extLst>
              <a:ext uri="{FF2B5EF4-FFF2-40B4-BE49-F238E27FC236}">
                <a16:creationId xmlns:a16="http://schemas.microsoft.com/office/drawing/2014/main" id="{3D936DC9-8541-4779-A07C-2E1457162A64}"/>
              </a:ext>
            </a:extLst>
          </p:cNvPr>
          <p:cNvSpPr/>
          <p:nvPr/>
        </p:nvSpPr>
        <p:spPr>
          <a:xfrm>
            <a:off x="6913185" y="5069019"/>
            <a:ext cx="372532" cy="313266"/>
          </a:xfrm>
          <a:prstGeom prst="rect">
            <a:avLst/>
          </a:prstGeom>
          <a:blipFill>
            <a:blip r:embed="rId19" cstate="print"/>
            <a:stretch>
              <a:fillRect/>
            </a:stretch>
          </a:blipFill>
        </p:spPr>
        <p:txBody>
          <a:bodyPr wrap="square" lIns="0" tIns="0" rIns="0" bIns="0" rtlCol="0"/>
          <a:lstStyle/>
          <a:p>
            <a:endParaRPr/>
          </a:p>
        </p:txBody>
      </p:sp>
      <p:sp>
        <p:nvSpPr>
          <p:cNvPr id="361" name="object 125">
            <a:extLst>
              <a:ext uri="{FF2B5EF4-FFF2-40B4-BE49-F238E27FC236}">
                <a16:creationId xmlns:a16="http://schemas.microsoft.com/office/drawing/2014/main" id="{395DFB2B-0396-4C58-AE77-FE075A90AF29}"/>
              </a:ext>
            </a:extLst>
          </p:cNvPr>
          <p:cNvSpPr/>
          <p:nvPr/>
        </p:nvSpPr>
        <p:spPr>
          <a:xfrm>
            <a:off x="6963951" y="5097701"/>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362" name="object 126">
            <a:extLst>
              <a:ext uri="{FF2B5EF4-FFF2-40B4-BE49-F238E27FC236}">
                <a16:creationId xmlns:a16="http://schemas.microsoft.com/office/drawing/2014/main" id="{75F38BB5-22EF-40CB-8D38-F59EF0C9347E}"/>
              </a:ext>
            </a:extLst>
          </p:cNvPr>
          <p:cNvSpPr/>
          <p:nvPr/>
        </p:nvSpPr>
        <p:spPr>
          <a:xfrm>
            <a:off x="6963952" y="5097701"/>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63" name="object 127">
            <a:extLst>
              <a:ext uri="{FF2B5EF4-FFF2-40B4-BE49-F238E27FC236}">
                <a16:creationId xmlns:a16="http://schemas.microsoft.com/office/drawing/2014/main" id="{7F02279F-B4D1-4966-9893-5D3DE5C1C085}"/>
              </a:ext>
            </a:extLst>
          </p:cNvPr>
          <p:cNvSpPr/>
          <p:nvPr/>
        </p:nvSpPr>
        <p:spPr>
          <a:xfrm>
            <a:off x="6913185" y="5314553"/>
            <a:ext cx="372532" cy="313266"/>
          </a:xfrm>
          <a:prstGeom prst="rect">
            <a:avLst/>
          </a:prstGeom>
          <a:blipFill>
            <a:blip r:embed="rId20" cstate="print"/>
            <a:stretch>
              <a:fillRect/>
            </a:stretch>
          </a:blipFill>
        </p:spPr>
        <p:txBody>
          <a:bodyPr wrap="square" lIns="0" tIns="0" rIns="0" bIns="0" rtlCol="0"/>
          <a:lstStyle/>
          <a:p>
            <a:endParaRPr/>
          </a:p>
        </p:txBody>
      </p:sp>
      <p:sp>
        <p:nvSpPr>
          <p:cNvPr id="364" name="object 128">
            <a:extLst>
              <a:ext uri="{FF2B5EF4-FFF2-40B4-BE49-F238E27FC236}">
                <a16:creationId xmlns:a16="http://schemas.microsoft.com/office/drawing/2014/main" id="{C88FC808-09B9-42C7-9032-64273A11B584}"/>
              </a:ext>
            </a:extLst>
          </p:cNvPr>
          <p:cNvSpPr/>
          <p:nvPr/>
        </p:nvSpPr>
        <p:spPr>
          <a:xfrm>
            <a:off x="6963951" y="5344046"/>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365" name="object 129">
            <a:extLst>
              <a:ext uri="{FF2B5EF4-FFF2-40B4-BE49-F238E27FC236}">
                <a16:creationId xmlns:a16="http://schemas.microsoft.com/office/drawing/2014/main" id="{245E01B5-94F2-4C40-8F11-B614BBEB41F2}"/>
              </a:ext>
            </a:extLst>
          </p:cNvPr>
          <p:cNvSpPr/>
          <p:nvPr/>
        </p:nvSpPr>
        <p:spPr>
          <a:xfrm>
            <a:off x="6963952" y="5344046"/>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66" name="object 130">
            <a:extLst>
              <a:ext uri="{FF2B5EF4-FFF2-40B4-BE49-F238E27FC236}">
                <a16:creationId xmlns:a16="http://schemas.microsoft.com/office/drawing/2014/main" id="{11B67EBC-77E8-4078-9FF5-BBE2DFD003F3}"/>
              </a:ext>
            </a:extLst>
          </p:cNvPr>
          <p:cNvSpPr/>
          <p:nvPr/>
        </p:nvSpPr>
        <p:spPr>
          <a:xfrm>
            <a:off x="6913185" y="5568553"/>
            <a:ext cx="372532" cy="313266"/>
          </a:xfrm>
          <a:prstGeom prst="rect">
            <a:avLst/>
          </a:prstGeom>
          <a:blipFill>
            <a:blip r:embed="rId21" cstate="print"/>
            <a:stretch>
              <a:fillRect/>
            </a:stretch>
          </a:blipFill>
        </p:spPr>
        <p:txBody>
          <a:bodyPr wrap="square" lIns="0" tIns="0" rIns="0" bIns="0" rtlCol="0"/>
          <a:lstStyle/>
          <a:p>
            <a:endParaRPr/>
          </a:p>
        </p:txBody>
      </p:sp>
      <p:sp>
        <p:nvSpPr>
          <p:cNvPr id="367" name="object 131">
            <a:extLst>
              <a:ext uri="{FF2B5EF4-FFF2-40B4-BE49-F238E27FC236}">
                <a16:creationId xmlns:a16="http://schemas.microsoft.com/office/drawing/2014/main" id="{9AF9F03F-A598-4594-A47E-B06EBAB6E7C1}"/>
              </a:ext>
            </a:extLst>
          </p:cNvPr>
          <p:cNvSpPr/>
          <p:nvPr/>
        </p:nvSpPr>
        <p:spPr>
          <a:xfrm>
            <a:off x="6963951" y="5597105"/>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368" name="object 132">
            <a:extLst>
              <a:ext uri="{FF2B5EF4-FFF2-40B4-BE49-F238E27FC236}">
                <a16:creationId xmlns:a16="http://schemas.microsoft.com/office/drawing/2014/main" id="{6A77827E-8A9C-4AA3-B8F5-81A4942BEDCE}"/>
              </a:ext>
            </a:extLst>
          </p:cNvPr>
          <p:cNvSpPr/>
          <p:nvPr/>
        </p:nvSpPr>
        <p:spPr>
          <a:xfrm>
            <a:off x="6963952" y="5597105"/>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69" name="object 133">
            <a:extLst>
              <a:ext uri="{FF2B5EF4-FFF2-40B4-BE49-F238E27FC236}">
                <a16:creationId xmlns:a16="http://schemas.microsoft.com/office/drawing/2014/main" id="{2017A2A9-DA3E-44AC-9A75-37DCE45514B1}"/>
              </a:ext>
            </a:extLst>
          </p:cNvPr>
          <p:cNvSpPr/>
          <p:nvPr/>
        </p:nvSpPr>
        <p:spPr>
          <a:xfrm>
            <a:off x="7759155" y="4348302"/>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70" name="object 134">
            <a:extLst>
              <a:ext uri="{FF2B5EF4-FFF2-40B4-BE49-F238E27FC236}">
                <a16:creationId xmlns:a16="http://schemas.microsoft.com/office/drawing/2014/main" id="{C54E12D4-4273-40F4-BDCC-38413EE32443}"/>
              </a:ext>
            </a:extLst>
          </p:cNvPr>
          <p:cNvSpPr/>
          <p:nvPr/>
        </p:nvSpPr>
        <p:spPr>
          <a:xfrm>
            <a:off x="7759155" y="4348302"/>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71" name="object 135">
            <a:extLst>
              <a:ext uri="{FF2B5EF4-FFF2-40B4-BE49-F238E27FC236}">
                <a16:creationId xmlns:a16="http://schemas.microsoft.com/office/drawing/2014/main" id="{BF86658B-0742-4821-9ECF-F23CE2A9F545}"/>
              </a:ext>
            </a:extLst>
          </p:cNvPr>
          <p:cNvSpPr/>
          <p:nvPr/>
        </p:nvSpPr>
        <p:spPr>
          <a:xfrm>
            <a:off x="7759155" y="4601362"/>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72" name="object 136">
            <a:extLst>
              <a:ext uri="{FF2B5EF4-FFF2-40B4-BE49-F238E27FC236}">
                <a16:creationId xmlns:a16="http://schemas.microsoft.com/office/drawing/2014/main" id="{01D02E72-5CD2-44F6-9370-6B06044600C0}"/>
              </a:ext>
            </a:extLst>
          </p:cNvPr>
          <p:cNvSpPr/>
          <p:nvPr/>
        </p:nvSpPr>
        <p:spPr>
          <a:xfrm>
            <a:off x="7759155" y="4601363"/>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73" name="object 137">
            <a:extLst>
              <a:ext uri="{FF2B5EF4-FFF2-40B4-BE49-F238E27FC236}">
                <a16:creationId xmlns:a16="http://schemas.microsoft.com/office/drawing/2014/main" id="{801364C0-E6B8-4623-923C-13B52CB29534}"/>
              </a:ext>
            </a:extLst>
          </p:cNvPr>
          <p:cNvSpPr/>
          <p:nvPr/>
        </p:nvSpPr>
        <p:spPr>
          <a:xfrm>
            <a:off x="7759155" y="4856157"/>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74" name="object 138">
            <a:extLst>
              <a:ext uri="{FF2B5EF4-FFF2-40B4-BE49-F238E27FC236}">
                <a16:creationId xmlns:a16="http://schemas.microsoft.com/office/drawing/2014/main" id="{AA0F0FE1-BAA9-4632-8517-D884611C2350}"/>
              </a:ext>
            </a:extLst>
          </p:cNvPr>
          <p:cNvSpPr/>
          <p:nvPr/>
        </p:nvSpPr>
        <p:spPr>
          <a:xfrm>
            <a:off x="7759155" y="4856156"/>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75" name="object 139">
            <a:extLst>
              <a:ext uri="{FF2B5EF4-FFF2-40B4-BE49-F238E27FC236}">
                <a16:creationId xmlns:a16="http://schemas.microsoft.com/office/drawing/2014/main" id="{9C056EEC-67E0-47EE-9FD1-DDD3CA487450}"/>
              </a:ext>
            </a:extLst>
          </p:cNvPr>
          <p:cNvSpPr/>
          <p:nvPr/>
        </p:nvSpPr>
        <p:spPr>
          <a:xfrm>
            <a:off x="7759155" y="5112254"/>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76" name="object 140">
            <a:extLst>
              <a:ext uri="{FF2B5EF4-FFF2-40B4-BE49-F238E27FC236}">
                <a16:creationId xmlns:a16="http://schemas.microsoft.com/office/drawing/2014/main" id="{170DFC3B-D7D6-4F42-8CC2-E118CEBAC790}"/>
              </a:ext>
            </a:extLst>
          </p:cNvPr>
          <p:cNvSpPr/>
          <p:nvPr/>
        </p:nvSpPr>
        <p:spPr>
          <a:xfrm>
            <a:off x="7759155" y="5112253"/>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77" name="object 141">
            <a:extLst>
              <a:ext uri="{FF2B5EF4-FFF2-40B4-BE49-F238E27FC236}">
                <a16:creationId xmlns:a16="http://schemas.microsoft.com/office/drawing/2014/main" id="{DDDDD4DC-EA09-418F-9EB9-18886100E089}"/>
              </a:ext>
            </a:extLst>
          </p:cNvPr>
          <p:cNvSpPr/>
          <p:nvPr/>
        </p:nvSpPr>
        <p:spPr>
          <a:xfrm>
            <a:off x="7759155" y="5618370"/>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78" name="object 142">
            <a:extLst>
              <a:ext uri="{FF2B5EF4-FFF2-40B4-BE49-F238E27FC236}">
                <a16:creationId xmlns:a16="http://schemas.microsoft.com/office/drawing/2014/main" id="{45B551FB-83E0-47C0-85F6-7FF3A7DA6EA2}"/>
              </a:ext>
            </a:extLst>
          </p:cNvPr>
          <p:cNvSpPr/>
          <p:nvPr/>
        </p:nvSpPr>
        <p:spPr>
          <a:xfrm>
            <a:off x="7759155" y="5618370"/>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79" name="object 143">
            <a:extLst>
              <a:ext uri="{FF2B5EF4-FFF2-40B4-BE49-F238E27FC236}">
                <a16:creationId xmlns:a16="http://schemas.microsoft.com/office/drawing/2014/main" id="{6236D642-7A1B-4F7A-9528-8B27504756F8}"/>
              </a:ext>
            </a:extLst>
          </p:cNvPr>
          <p:cNvSpPr/>
          <p:nvPr/>
        </p:nvSpPr>
        <p:spPr>
          <a:xfrm>
            <a:off x="7759155" y="5365311"/>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380" name="object 144">
            <a:extLst>
              <a:ext uri="{FF2B5EF4-FFF2-40B4-BE49-F238E27FC236}">
                <a16:creationId xmlns:a16="http://schemas.microsoft.com/office/drawing/2014/main" id="{1C3CCFE2-773A-4495-A79F-35AA0DC9470A}"/>
              </a:ext>
            </a:extLst>
          </p:cNvPr>
          <p:cNvSpPr/>
          <p:nvPr/>
        </p:nvSpPr>
        <p:spPr>
          <a:xfrm>
            <a:off x="7759155" y="5365311"/>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381" name="object 145">
            <a:extLst>
              <a:ext uri="{FF2B5EF4-FFF2-40B4-BE49-F238E27FC236}">
                <a16:creationId xmlns:a16="http://schemas.microsoft.com/office/drawing/2014/main" id="{7651FA61-036D-47D2-A8AB-EE14EBC9F217}"/>
              </a:ext>
            </a:extLst>
          </p:cNvPr>
          <p:cNvSpPr/>
          <p:nvPr/>
        </p:nvSpPr>
        <p:spPr>
          <a:xfrm>
            <a:off x="8344052" y="4319719"/>
            <a:ext cx="372533" cy="313266"/>
          </a:xfrm>
          <a:prstGeom prst="rect">
            <a:avLst/>
          </a:prstGeom>
          <a:blipFill>
            <a:blip r:embed="rId22" cstate="print"/>
            <a:stretch>
              <a:fillRect/>
            </a:stretch>
          </a:blipFill>
        </p:spPr>
        <p:txBody>
          <a:bodyPr wrap="square" lIns="0" tIns="0" rIns="0" bIns="0" rtlCol="0"/>
          <a:lstStyle/>
          <a:p>
            <a:endParaRPr/>
          </a:p>
        </p:txBody>
      </p:sp>
      <p:sp>
        <p:nvSpPr>
          <p:cNvPr id="382" name="object 146">
            <a:extLst>
              <a:ext uri="{FF2B5EF4-FFF2-40B4-BE49-F238E27FC236}">
                <a16:creationId xmlns:a16="http://schemas.microsoft.com/office/drawing/2014/main" id="{AFA1CFC5-53AF-4C27-9280-DE65D1A7F727}"/>
              </a:ext>
            </a:extLst>
          </p:cNvPr>
          <p:cNvSpPr/>
          <p:nvPr/>
        </p:nvSpPr>
        <p:spPr>
          <a:xfrm>
            <a:off x="8395069" y="4348302"/>
            <a:ext cx="269240" cy="210185"/>
          </a:xfrm>
          <a:custGeom>
            <a:avLst/>
            <a:gdLst/>
            <a:ahLst/>
            <a:cxnLst/>
            <a:rect l="l" t="t" r="r" b="b"/>
            <a:pathLst>
              <a:path w="269240"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383" name="object 147">
            <a:extLst>
              <a:ext uri="{FF2B5EF4-FFF2-40B4-BE49-F238E27FC236}">
                <a16:creationId xmlns:a16="http://schemas.microsoft.com/office/drawing/2014/main" id="{18D51810-060C-477E-A789-90EB3A003A2A}"/>
              </a:ext>
            </a:extLst>
          </p:cNvPr>
          <p:cNvSpPr/>
          <p:nvPr/>
        </p:nvSpPr>
        <p:spPr>
          <a:xfrm>
            <a:off x="8395069" y="4348302"/>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84" name="object 148">
            <a:extLst>
              <a:ext uri="{FF2B5EF4-FFF2-40B4-BE49-F238E27FC236}">
                <a16:creationId xmlns:a16="http://schemas.microsoft.com/office/drawing/2014/main" id="{2FC866D2-4C65-4502-9B84-13C219EE3A9D}"/>
              </a:ext>
            </a:extLst>
          </p:cNvPr>
          <p:cNvSpPr/>
          <p:nvPr/>
        </p:nvSpPr>
        <p:spPr>
          <a:xfrm>
            <a:off x="8348285" y="4573719"/>
            <a:ext cx="372532" cy="313266"/>
          </a:xfrm>
          <a:prstGeom prst="rect">
            <a:avLst/>
          </a:prstGeom>
          <a:blipFill>
            <a:blip r:embed="rId23" cstate="print"/>
            <a:stretch>
              <a:fillRect/>
            </a:stretch>
          </a:blipFill>
        </p:spPr>
        <p:txBody>
          <a:bodyPr wrap="square" lIns="0" tIns="0" rIns="0" bIns="0" rtlCol="0"/>
          <a:lstStyle/>
          <a:p>
            <a:endParaRPr/>
          </a:p>
        </p:txBody>
      </p:sp>
      <p:sp>
        <p:nvSpPr>
          <p:cNvPr id="385" name="object 149">
            <a:extLst>
              <a:ext uri="{FF2B5EF4-FFF2-40B4-BE49-F238E27FC236}">
                <a16:creationId xmlns:a16="http://schemas.microsoft.com/office/drawing/2014/main" id="{367E91FB-8BCE-415D-85B7-7E799979BC3F}"/>
              </a:ext>
            </a:extLst>
          </p:cNvPr>
          <p:cNvSpPr/>
          <p:nvPr/>
        </p:nvSpPr>
        <p:spPr>
          <a:xfrm>
            <a:off x="8399733" y="4601363"/>
            <a:ext cx="269240" cy="210185"/>
          </a:xfrm>
          <a:custGeom>
            <a:avLst/>
            <a:gdLst/>
            <a:ahLst/>
            <a:cxnLst/>
            <a:rect l="l" t="t" r="r" b="b"/>
            <a:pathLst>
              <a:path w="269240"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386" name="object 150">
            <a:extLst>
              <a:ext uri="{FF2B5EF4-FFF2-40B4-BE49-F238E27FC236}">
                <a16:creationId xmlns:a16="http://schemas.microsoft.com/office/drawing/2014/main" id="{E42C7BC0-4FAD-4B4A-9FAD-BDC36736F5CD}"/>
              </a:ext>
            </a:extLst>
          </p:cNvPr>
          <p:cNvSpPr/>
          <p:nvPr/>
        </p:nvSpPr>
        <p:spPr>
          <a:xfrm>
            <a:off x="8399733" y="4601363"/>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87" name="object 151">
            <a:extLst>
              <a:ext uri="{FF2B5EF4-FFF2-40B4-BE49-F238E27FC236}">
                <a16:creationId xmlns:a16="http://schemas.microsoft.com/office/drawing/2014/main" id="{0138E66B-81A1-4AEA-9B5D-8FA23F9ACF99}"/>
              </a:ext>
            </a:extLst>
          </p:cNvPr>
          <p:cNvSpPr/>
          <p:nvPr/>
        </p:nvSpPr>
        <p:spPr>
          <a:xfrm>
            <a:off x="8348285" y="4827719"/>
            <a:ext cx="372532" cy="313266"/>
          </a:xfrm>
          <a:prstGeom prst="rect">
            <a:avLst/>
          </a:prstGeom>
          <a:blipFill>
            <a:blip r:embed="rId24" cstate="print"/>
            <a:stretch>
              <a:fillRect/>
            </a:stretch>
          </a:blipFill>
        </p:spPr>
        <p:txBody>
          <a:bodyPr wrap="square" lIns="0" tIns="0" rIns="0" bIns="0" rtlCol="0"/>
          <a:lstStyle/>
          <a:p>
            <a:endParaRPr/>
          </a:p>
        </p:txBody>
      </p:sp>
      <p:sp>
        <p:nvSpPr>
          <p:cNvPr id="388" name="object 152">
            <a:extLst>
              <a:ext uri="{FF2B5EF4-FFF2-40B4-BE49-F238E27FC236}">
                <a16:creationId xmlns:a16="http://schemas.microsoft.com/office/drawing/2014/main" id="{D0D64766-D681-437B-976B-227173189011}"/>
              </a:ext>
            </a:extLst>
          </p:cNvPr>
          <p:cNvSpPr/>
          <p:nvPr/>
        </p:nvSpPr>
        <p:spPr>
          <a:xfrm>
            <a:off x="8399733" y="4856158"/>
            <a:ext cx="269240" cy="210185"/>
          </a:xfrm>
          <a:custGeom>
            <a:avLst/>
            <a:gdLst/>
            <a:ahLst/>
            <a:cxnLst/>
            <a:rect l="l" t="t" r="r" b="b"/>
            <a:pathLst>
              <a:path w="269240"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389" name="object 153">
            <a:extLst>
              <a:ext uri="{FF2B5EF4-FFF2-40B4-BE49-F238E27FC236}">
                <a16:creationId xmlns:a16="http://schemas.microsoft.com/office/drawing/2014/main" id="{2D150979-046F-4101-8698-8AD5ED391F16}"/>
              </a:ext>
            </a:extLst>
          </p:cNvPr>
          <p:cNvSpPr/>
          <p:nvPr/>
        </p:nvSpPr>
        <p:spPr>
          <a:xfrm>
            <a:off x="8399733" y="4856158"/>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90" name="object 154">
            <a:extLst>
              <a:ext uri="{FF2B5EF4-FFF2-40B4-BE49-F238E27FC236}">
                <a16:creationId xmlns:a16="http://schemas.microsoft.com/office/drawing/2014/main" id="{78DB2877-F03B-4CF3-A653-7E379004B7DD}"/>
              </a:ext>
            </a:extLst>
          </p:cNvPr>
          <p:cNvSpPr/>
          <p:nvPr/>
        </p:nvSpPr>
        <p:spPr>
          <a:xfrm>
            <a:off x="8344052" y="5090186"/>
            <a:ext cx="372533" cy="313266"/>
          </a:xfrm>
          <a:prstGeom prst="rect">
            <a:avLst/>
          </a:prstGeom>
          <a:blipFill>
            <a:blip r:embed="rId25" cstate="print"/>
            <a:stretch>
              <a:fillRect/>
            </a:stretch>
          </a:blipFill>
        </p:spPr>
        <p:txBody>
          <a:bodyPr wrap="square" lIns="0" tIns="0" rIns="0" bIns="0" rtlCol="0"/>
          <a:lstStyle/>
          <a:p>
            <a:endParaRPr/>
          </a:p>
        </p:txBody>
      </p:sp>
      <p:sp>
        <p:nvSpPr>
          <p:cNvPr id="391" name="object 155">
            <a:extLst>
              <a:ext uri="{FF2B5EF4-FFF2-40B4-BE49-F238E27FC236}">
                <a16:creationId xmlns:a16="http://schemas.microsoft.com/office/drawing/2014/main" id="{A57321FA-2C3C-458B-A6C4-88A19556897F}"/>
              </a:ext>
            </a:extLst>
          </p:cNvPr>
          <p:cNvSpPr/>
          <p:nvPr/>
        </p:nvSpPr>
        <p:spPr>
          <a:xfrm>
            <a:off x="8395069" y="5118966"/>
            <a:ext cx="269240" cy="210185"/>
          </a:xfrm>
          <a:custGeom>
            <a:avLst/>
            <a:gdLst/>
            <a:ahLst/>
            <a:cxnLst/>
            <a:rect l="l" t="t" r="r" b="b"/>
            <a:pathLst>
              <a:path w="269240" h="210185">
                <a:moveTo>
                  <a:pt x="0" y="0"/>
                </a:moveTo>
                <a:lnTo>
                  <a:pt x="0" y="209764"/>
                </a:lnTo>
                <a:lnTo>
                  <a:pt x="268786" y="145142"/>
                </a:lnTo>
                <a:lnTo>
                  <a:pt x="268786" y="64621"/>
                </a:lnTo>
                <a:lnTo>
                  <a:pt x="0" y="0"/>
                </a:lnTo>
                <a:close/>
              </a:path>
            </a:pathLst>
          </a:custGeom>
          <a:solidFill>
            <a:srgbClr val="D99694"/>
          </a:solidFill>
        </p:spPr>
        <p:txBody>
          <a:bodyPr wrap="square" lIns="0" tIns="0" rIns="0" bIns="0" rtlCol="0"/>
          <a:lstStyle/>
          <a:p>
            <a:endParaRPr/>
          </a:p>
        </p:txBody>
      </p:sp>
      <p:sp>
        <p:nvSpPr>
          <p:cNvPr id="392" name="object 156">
            <a:extLst>
              <a:ext uri="{FF2B5EF4-FFF2-40B4-BE49-F238E27FC236}">
                <a16:creationId xmlns:a16="http://schemas.microsoft.com/office/drawing/2014/main" id="{EC79DB3C-ED88-43F1-B8D7-AF7A7A2E5D98}"/>
              </a:ext>
            </a:extLst>
          </p:cNvPr>
          <p:cNvSpPr/>
          <p:nvPr/>
        </p:nvSpPr>
        <p:spPr>
          <a:xfrm>
            <a:off x="8395069" y="5118966"/>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93" name="object 157">
            <a:extLst>
              <a:ext uri="{FF2B5EF4-FFF2-40B4-BE49-F238E27FC236}">
                <a16:creationId xmlns:a16="http://schemas.microsoft.com/office/drawing/2014/main" id="{009D15C1-8DDB-44C2-9246-22188DAEF823}"/>
              </a:ext>
            </a:extLst>
          </p:cNvPr>
          <p:cNvSpPr/>
          <p:nvPr/>
        </p:nvSpPr>
        <p:spPr>
          <a:xfrm>
            <a:off x="8344052" y="5335719"/>
            <a:ext cx="372533" cy="313266"/>
          </a:xfrm>
          <a:prstGeom prst="rect">
            <a:avLst/>
          </a:prstGeom>
          <a:blipFill>
            <a:blip r:embed="rId26" cstate="print"/>
            <a:stretch>
              <a:fillRect/>
            </a:stretch>
          </a:blipFill>
        </p:spPr>
        <p:txBody>
          <a:bodyPr wrap="square" lIns="0" tIns="0" rIns="0" bIns="0" rtlCol="0"/>
          <a:lstStyle/>
          <a:p>
            <a:endParaRPr/>
          </a:p>
        </p:txBody>
      </p:sp>
      <p:sp>
        <p:nvSpPr>
          <p:cNvPr id="394" name="object 158">
            <a:extLst>
              <a:ext uri="{FF2B5EF4-FFF2-40B4-BE49-F238E27FC236}">
                <a16:creationId xmlns:a16="http://schemas.microsoft.com/office/drawing/2014/main" id="{FDEEED6D-9CCB-4204-8C32-F7D6C3DB91D1}"/>
              </a:ext>
            </a:extLst>
          </p:cNvPr>
          <p:cNvSpPr/>
          <p:nvPr/>
        </p:nvSpPr>
        <p:spPr>
          <a:xfrm>
            <a:off x="8395069" y="5365311"/>
            <a:ext cx="269240" cy="210185"/>
          </a:xfrm>
          <a:custGeom>
            <a:avLst/>
            <a:gdLst/>
            <a:ahLst/>
            <a:cxnLst/>
            <a:rect l="l" t="t" r="r" b="b"/>
            <a:pathLst>
              <a:path w="269240"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395" name="object 159">
            <a:extLst>
              <a:ext uri="{FF2B5EF4-FFF2-40B4-BE49-F238E27FC236}">
                <a16:creationId xmlns:a16="http://schemas.microsoft.com/office/drawing/2014/main" id="{1C3E623B-A794-4787-91C1-0ED98BF8AED5}"/>
              </a:ext>
            </a:extLst>
          </p:cNvPr>
          <p:cNvSpPr/>
          <p:nvPr/>
        </p:nvSpPr>
        <p:spPr>
          <a:xfrm>
            <a:off x="8395069" y="5365311"/>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96" name="object 160">
            <a:extLst>
              <a:ext uri="{FF2B5EF4-FFF2-40B4-BE49-F238E27FC236}">
                <a16:creationId xmlns:a16="http://schemas.microsoft.com/office/drawing/2014/main" id="{C3AEBCCF-EF49-4174-8F7E-2AC322523EB4}"/>
              </a:ext>
            </a:extLst>
          </p:cNvPr>
          <p:cNvSpPr/>
          <p:nvPr/>
        </p:nvSpPr>
        <p:spPr>
          <a:xfrm>
            <a:off x="8344052" y="5589719"/>
            <a:ext cx="372533" cy="313266"/>
          </a:xfrm>
          <a:prstGeom prst="rect">
            <a:avLst/>
          </a:prstGeom>
          <a:blipFill>
            <a:blip r:embed="rId27" cstate="print"/>
            <a:stretch>
              <a:fillRect/>
            </a:stretch>
          </a:blipFill>
        </p:spPr>
        <p:txBody>
          <a:bodyPr wrap="square" lIns="0" tIns="0" rIns="0" bIns="0" rtlCol="0"/>
          <a:lstStyle/>
          <a:p>
            <a:endParaRPr/>
          </a:p>
        </p:txBody>
      </p:sp>
      <p:sp>
        <p:nvSpPr>
          <p:cNvPr id="397" name="object 161">
            <a:extLst>
              <a:ext uri="{FF2B5EF4-FFF2-40B4-BE49-F238E27FC236}">
                <a16:creationId xmlns:a16="http://schemas.microsoft.com/office/drawing/2014/main" id="{359714FB-B31D-467F-925F-0E788384A28A}"/>
              </a:ext>
            </a:extLst>
          </p:cNvPr>
          <p:cNvSpPr/>
          <p:nvPr/>
        </p:nvSpPr>
        <p:spPr>
          <a:xfrm>
            <a:off x="8395069" y="5618370"/>
            <a:ext cx="269240" cy="210185"/>
          </a:xfrm>
          <a:custGeom>
            <a:avLst/>
            <a:gdLst/>
            <a:ahLst/>
            <a:cxnLst/>
            <a:rect l="l" t="t" r="r" b="b"/>
            <a:pathLst>
              <a:path w="269240"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398" name="object 162">
            <a:extLst>
              <a:ext uri="{FF2B5EF4-FFF2-40B4-BE49-F238E27FC236}">
                <a16:creationId xmlns:a16="http://schemas.microsoft.com/office/drawing/2014/main" id="{BB0E4284-D777-44D3-A342-67FCE5C1258D}"/>
              </a:ext>
            </a:extLst>
          </p:cNvPr>
          <p:cNvSpPr/>
          <p:nvPr/>
        </p:nvSpPr>
        <p:spPr>
          <a:xfrm>
            <a:off x="8395069" y="5618370"/>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399" name="object 164">
            <a:extLst>
              <a:ext uri="{FF2B5EF4-FFF2-40B4-BE49-F238E27FC236}">
                <a16:creationId xmlns:a16="http://schemas.microsoft.com/office/drawing/2014/main" id="{7CFCA8F5-02B4-41F9-835F-F793C6F2B6EB}"/>
              </a:ext>
            </a:extLst>
          </p:cNvPr>
          <p:cNvSpPr/>
          <p:nvPr/>
        </p:nvSpPr>
        <p:spPr>
          <a:xfrm>
            <a:off x="9107793" y="4251924"/>
            <a:ext cx="843280" cy="1638935"/>
          </a:xfrm>
          <a:custGeom>
            <a:avLst/>
            <a:gdLst/>
            <a:ahLst/>
            <a:cxnLst/>
            <a:rect l="l" t="t" r="r" b="b"/>
            <a:pathLst>
              <a:path w="843279" h="1638935">
                <a:moveTo>
                  <a:pt x="0" y="1638355"/>
                </a:moveTo>
                <a:lnTo>
                  <a:pt x="842815" y="1638355"/>
                </a:lnTo>
                <a:lnTo>
                  <a:pt x="842815" y="0"/>
                </a:lnTo>
                <a:lnTo>
                  <a:pt x="0" y="0"/>
                </a:lnTo>
                <a:lnTo>
                  <a:pt x="0" y="1638355"/>
                </a:lnTo>
                <a:close/>
              </a:path>
            </a:pathLst>
          </a:custGeom>
          <a:solidFill>
            <a:srgbClr val="73FBA9"/>
          </a:solidFill>
        </p:spPr>
        <p:txBody>
          <a:bodyPr wrap="square" lIns="0" tIns="0" rIns="0" bIns="0" rtlCol="0"/>
          <a:lstStyle/>
          <a:p>
            <a:endParaRPr/>
          </a:p>
        </p:txBody>
      </p:sp>
      <p:sp>
        <p:nvSpPr>
          <p:cNvPr id="400" name="object 165">
            <a:extLst>
              <a:ext uri="{FF2B5EF4-FFF2-40B4-BE49-F238E27FC236}">
                <a16:creationId xmlns:a16="http://schemas.microsoft.com/office/drawing/2014/main" id="{C7055EE2-3508-4E2F-8514-DCAA6D3E885C}"/>
              </a:ext>
            </a:extLst>
          </p:cNvPr>
          <p:cNvSpPr/>
          <p:nvPr/>
        </p:nvSpPr>
        <p:spPr>
          <a:xfrm>
            <a:off x="9107793" y="4251923"/>
            <a:ext cx="843280" cy="1638935"/>
          </a:xfrm>
          <a:custGeom>
            <a:avLst/>
            <a:gdLst/>
            <a:ahLst/>
            <a:cxnLst/>
            <a:rect l="l" t="t" r="r" b="b"/>
            <a:pathLst>
              <a:path w="843279" h="1638935">
                <a:moveTo>
                  <a:pt x="0" y="0"/>
                </a:moveTo>
                <a:lnTo>
                  <a:pt x="842815" y="0"/>
                </a:lnTo>
                <a:lnTo>
                  <a:pt x="842815" y="1638356"/>
                </a:lnTo>
                <a:lnTo>
                  <a:pt x="0" y="1638356"/>
                </a:lnTo>
                <a:lnTo>
                  <a:pt x="0" y="0"/>
                </a:lnTo>
                <a:close/>
              </a:path>
            </a:pathLst>
          </a:custGeom>
          <a:ln w="9525">
            <a:solidFill>
              <a:srgbClr val="000000"/>
            </a:solidFill>
          </a:ln>
        </p:spPr>
        <p:txBody>
          <a:bodyPr wrap="square" lIns="0" tIns="0" rIns="0" bIns="0" rtlCol="0"/>
          <a:lstStyle/>
          <a:p>
            <a:endParaRPr/>
          </a:p>
        </p:txBody>
      </p:sp>
      <p:sp>
        <p:nvSpPr>
          <p:cNvPr id="401" name="object 166">
            <a:extLst>
              <a:ext uri="{FF2B5EF4-FFF2-40B4-BE49-F238E27FC236}">
                <a16:creationId xmlns:a16="http://schemas.microsoft.com/office/drawing/2014/main" id="{75B372E0-7E44-4681-AB0B-EF3949C9C2AD}"/>
              </a:ext>
            </a:extLst>
          </p:cNvPr>
          <p:cNvSpPr/>
          <p:nvPr/>
        </p:nvSpPr>
        <p:spPr>
          <a:xfrm>
            <a:off x="9190719" y="4438253"/>
            <a:ext cx="660400" cy="287866"/>
          </a:xfrm>
          <a:prstGeom prst="rect">
            <a:avLst/>
          </a:prstGeom>
          <a:blipFill>
            <a:blip r:embed="rId28" cstate="print"/>
            <a:stretch>
              <a:fillRect/>
            </a:stretch>
          </a:blipFill>
        </p:spPr>
        <p:txBody>
          <a:bodyPr wrap="square" lIns="0" tIns="0" rIns="0" bIns="0" rtlCol="0"/>
          <a:lstStyle/>
          <a:p>
            <a:endParaRPr/>
          </a:p>
        </p:txBody>
      </p:sp>
      <p:sp>
        <p:nvSpPr>
          <p:cNvPr id="402" name="object 167">
            <a:extLst>
              <a:ext uri="{FF2B5EF4-FFF2-40B4-BE49-F238E27FC236}">
                <a16:creationId xmlns:a16="http://schemas.microsoft.com/office/drawing/2014/main" id="{87558887-D81F-4510-8260-E917A6AB2E54}"/>
              </a:ext>
            </a:extLst>
          </p:cNvPr>
          <p:cNvSpPr/>
          <p:nvPr/>
        </p:nvSpPr>
        <p:spPr>
          <a:xfrm>
            <a:off x="9239253" y="4475698"/>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403" name="object 168">
            <a:extLst>
              <a:ext uri="{FF2B5EF4-FFF2-40B4-BE49-F238E27FC236}">
                <a16:creationId xmlns:a16="http://schemas.microsoft.com/office/drawing/2014/main" id="{47263F58-E003-4F76-A1DA-458B29B8861B}"/>
              </a:ext>
            </a:extLst>
          </p:cNvPr>
          <p:cNvSpPr/>
          <p:nvPr/>
        </p:nvSpPr>
        <p:spPr>
          <a:xfrm>
            <a:off x="9626752" y="4450953"/>
            <a:ext cx="118533" cy="275166"/>
          </a:xfrm>
          <a:prstGeom prst="rect">
            <a:avLst/>
          </a:prstGeom>
          <a:blipFill>
            <a:blip r:embed="rId29" cstate="print"/>
            <a:stretch>
              <a:fillRect/>
            </a:stretch>
          </a:blipFill>
        </p:spPr>
        <p:txBody>
          <a:bodyPr wrap="square" lIns="0" tIns="0" rIns="0" bIns="0" rtlCol="0"/>
          <a:lstStyle/>
          <a:p>
            <a:endParaRPr/>
          </a:p>
        </p:txBody>
      </p:sp>
      <p:sp>
        <p:nvSpPr>
          <p:cNvPr id="404" name="object 169">
            <a:extLst>
              <a:ext uri="{FF2B5EF4-FFF2-40B4-BE49-F238E27FC236}">
                <a16:creationId xmlns:a16="http://schemas.microsoft.com/office/drawing/2014/main" id="{BD9F38AB-ACD7-4500-B252-455BCB205655}"/>
              </a:ext>
            </a:extLst>
          </p:cNvPr>
          <p:cNvSpPr/>
          <p:nvPr/>
        </p:nvSpPr>
        <p:spPr>
          <a:xfrm>
            <a:off x="9684871" y="4475698"/>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405" name="object 170">
            <a:extLst>
              <a:ext uri="{FF2B5EF4-FFF2-40B4-BE49-F238E27FC236}">
                <a16:creationId xmlns:a16="http://schemas.microsoft.com/office/drawing/2014/main" id="{9FD93BBF-2439-4E10-AFC4-8BC2D08A653C}"/>
              </a:ext>
            </a:extLst>
          </p:cNvPr>
          <p:cNvSpPr/>
          <p:nvPr/>
        </p:nvSpPr>
        <p:spPr>
          <a:xfrm>
            <a:off x="9503985" y="4450953"/>
            <a:ext cx="118533" cy="275166"/>
          </a:xfrm>
          <a:prstGeom prst="rect">
            <a:avLst/>
          </a:prstGeom>
          <a:blipFill>
            <a:blip r:embed="rId30" cstate="print"/>
            <a:stretch>
              <a:fillRect/>
            </a:stretch>
          </a:blipFill>
        </p:spPr>
        <p:txBody>
          <a:bodyPr wrap="square" lIns="0" tIns="0" rIns="0" bIns="0" rtlCol="0"/>
          <a:lstStyle/>
          <a:p>
            <a:endParaRPr/>
          </a:p>
        </p:txBody>
      </p:sp>
      <p:sp>
        <p:nvSpPr>
          <p:cNvPr id="406" name="object 171">
            <a:extLst>
              <a:ext uri="{FF2B5EF4-FFF2-40B4-BE49-F238E27FC236}">
                <a16:creationId xmlns:a16="http://schemas.microsoft.com/office/drawing/2014/main" id="{92AE6733-082A-4725-8C83-BE6718E45552}"/>
              </a:ext>
            </a:extLst>
          </p:cNvPr>
          <p:cNvSpPr/>
          <p:nvPr/>
        </p:nvSpPr>
        <p:spPr>
          <a:xfrm>
            <a:off x="9561523" y="4475698"/>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407" name="object 172">
            <a:extLst>
              <a:ext uri="{FF2B5EF4-FFF2-40B4-BE49-F238E27FC236}">
                <a16:creationId xmlns:a16="http://schemas.microsoft.com/office/drawing/2014/main" id="{5F35872C-8B4E-4D8B-A9F3-3BEEFF0EB97F}"/>
              </a:ext>
            </a:extLst>
          </p:cNvPr>
          <p:cNvSpPr/>
          <p:nvPr/>
        </p:nvSpPr>
        <p:spPr>
          <a:xfrm>
            <a:off x="9194952" y="4785386"/>
            <a:ext cx="656166" cy="287866"/>
          </a:xfrm>
          <a:prstGeom prst="rect">
            <a:avLst/>
          </a:prstGeom>
          <a:blipFill>
            <a:blip r:embed="rId31" cstate="print"/>
            <a:stretch>
              <a:fillRect/>
            </a:stretch>
          </a:blipFill>
        </p:spPr>
        <p:txBody>
          <a:bodyPr wrap="square" lIns="0" tIns="0" rIns="0" bIns="0" rtlCol="0"/>
          <a:lstStyle/>
          <a:p>
            <a:endParaRPr/>
          </a:p>
        </p:txBody>
      </p:sp>
      <p:sp>
        <p:nvSpPr>
          <p:cNvPr id="408" name="object 173">
            <a:extLst>
              <a:ext uri="{FF2B5EF4-FFF2-40B4-BE49-F238E27FC236}">
                <a16:creationId xmlns:a16="http://schemas.microsoft.com/office/drawing/2014/main" id="{8304AD50-004B-4443-9434-1E9289996A63}"/>
              </a:ext>
            </a:extLst>
          </p:cNvPr>
          <p:cNvSpPr/>
          <p:nvPr/>
        </p:nvSpPr>
        <p:spPr>
          <a:xfrm>
            <a:off x="9239996" y="4823372"/>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409" name="object 174">
            <a:extLst>
              <a:ext uri="{FF2B5EF4-FFF2-40B4-BE49-F238E27FC236}">
                <a16:creationId xmlns:a16="http://schemas.microsoft.com/office/drawing/2014/main" id="{A6756E25-A4EE-4E77-8D19-1087040682C5}"/>
              </a:ext>
            </a:extLst>
          </p:cNvPr>
          <p:cNvSpPr/>
          <p:nvPr/>
        </p:nvSpPr>
        <p:spPr>
          <a:xfrm>
            <a:off x="9626752" y="4798086"/>
            <a:ext cx="118533" cy="275166"/>
          </a:xfrm>
          <a:prstGeom prst="rect">
            <a:avLst/>
          </a:prstGeom>
          <a:blipFill>
            <a:blip r:embed="rId32" cstate="print"/>
            <a:stretch>
              <a:fillRect/>
            </a:stretch>
          </a:blipFill>
        </p:spPr>
        <p:txBody>
          <a:bodyPr wrap="square" lIns="0" tIns="0" rIns="0" bIns="0" rtlCol="0"/>
          <a:lstStyle/>
          <a:p>
            <a:endParaRPr/>
          </a:p>
        </p:txBody>
      </p:sp>
      <p:sp>
        <p:nvSpPr>
          <p:cNvPr id="410" name="object 175">
            <a:extLst>
              <a:ext uri="{FF2B5EF4-FFF2-40B4-BE49-F238E27FC236}">
                <a16:creationId xmlns:a16="http://schemas.microsoft.com/office/drawing/2014/main" id="{2FA39C41-0435-48A9-98D6-5557CA7D927E}"/>
              </a:ext>
            </a:extLst>
          </p:cNvPr>
          <p:cNvSpPr/>
          <p:nvPr/>
        </p:nvSpPr>
        <p:spPr>
          <a:xfrm>
            <a:off x="9685613" y="4823372"/>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411" name="object 176">
            <a:extLst>
              <a:ext uri="{FF2B5EF4-FFF2-40B4-BE49-F238E27FC236}">
                <a16:creationId xmlns:a16="http://schemas.microsoft.com/office/drawing/2014/main" id="{7330A839-07F1-446D-8BF5-B7ADC410074B}"/>
              </a:ext>
            </a:extLst>
          </p:cNvPr>
          <p:cNvSpPr/>
          <p:nvPr/>
        </p:nvSpPr>
        <p:spPr>
          <a:xfrm>
            <a:off x="9503985" y="4798086"/>
            <a:ext cx="118533" cy="275166"/>
          </a:xfrm>
          <a:prstGeom prst="rect">
            <a:avLst/>
          </a:prstGeom>
          <a:blipFill>
            <a:blip r:embed="rId33" cstate="print"/>
            <a:stretch>
              <a:fillRect/>
            </a:stretch>
          </a:blipFill>
        </p:spPr>
        <p:txBody>
          <a:bodyPr wrap="square" lIns="0" tIns="0" rIns="0" bIns="0" rtlCol="0"/>
          <a:lstStyle/>
          <a:p>
            <a:endParaRPr/>
          </a:p>
        </p:txBody>
      </p:sp>
      <p:sp>
        <p:nvSpPr>
          <p:cNvPr id="412" name="object 177">
            <a:extLst>
              <a:ext uri="{FF2B5EF4-FFF2-40B4-BE49-F238E27FC236}">
                <a16:creationId xmlns:a16="http://schemas.microsoft.com/office/drawing/2014/main" id="{0FCC8884-A68A-4BEF-8542-0A81C0FF490D}"/>
              </a:ext>
            </a:extLst>
          </p:cNvPr>
          <p:cNvSpPr/>
          <p:nvPr/>
        </p:nvSpPr>
        <p:spPr>
          <a:xfrm>
            <a:off x="9562266" y="4823372"/>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413" name="object 178">
            <a:extLst>
              <a:ext uri="{FF2B5EF4-FFF2-40B4-BE49-F238E27FC236}">
                <a16:creationId xmlns:a16="http://schemas.microsoft.com/office/drawing/2014/main" id="{9B716047-A124-4431-BFA7-3F5612BDBE35}"/>
              </a:ext>
            </a:extLst>
          </p:cNvPr>
          <p:cNvSpPr/>
          <p:nvPr/>
        </p:nvSpPr>
        <p:spPr>
          <a:xfrm>
            <a:off x="9194952" y="5132519"/>
            <a:ext cx="656166" cy="287866"/>
          </a:xfrm>
          <a:prstGeom prst="rect">
            <a:avLst/>
          </a:prstGeom>
          <a:blipFill>
            <a:blip r:embed="rId34" cstate="print"/>
            <a:stretch>
              <a:fillRect/>
            </a:stretch>
          </a:blipFill>
        </p:spPr>
        <p:txBody>
          <a:bodyPr wrap="square" lIns="0" tIns="0" rIns="0" bIns="0" rtlCol="0"/>
          <a:lstStyle/>
          <a:p>
            <a:endParaRPr/>
          </a:p>
        </p:txBody>
      </p:sp>
      <p:sp>
        <p:nvSpPr>
          <p:cNvPr id="414" name="object 179">
            <a:extLst>
              <a:ext uri="{FF2B5EF4-FFF2-40B4-BE49-F238E27FC236}">
                <a16:creationId xmlns:a16="http://schemas.microsoft.com/office/drawing/2014/main" id="{7500681B-55CC-4AFC-AAFB-C88FD8AD4367}"/>
              </a:ext>
            </a:extLst>
          </p:cNvPr>
          <p:cNvSpPr/>
          <p:nvPr/>
        </p:nvSpPr>
        <p:spPr>
          <a:xfrm>
            <a:off x="9239996" y="5171272"/>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415" name="object 180">
            <a:extLst>
              <a:ext uri="{FF2B5EF4-FFF2-40B4-BE49-F238E27FC236}">
                <a16:creationId xmlns:a16="http://schemas.microsoft.com/office/drawing/2014/main" id="{4971130D-D5A4-468A-95D8-B56F863F7A4F}"/>
              </a:ext>
            </a:extLst>
          </p:cNvPr>
          <p:cNvSpPr/>
          <p:nvPr/>
        </p:nvSpPr>
        <p:spPr>
          <a:xfrm>
            <a:off x="9626752" y="5145219"/>
            <a:ext cx="118533" cy="275166"/>
          </a:xfrm>
          <a:prstGeom prst="rect">
            <a:avLst/>
          </a:prstGeom>
          <a:blipFill>
            <a:blip r:embed="rId35" cstate="print"/>
            <a:stretch>
              <a:fillRect/>
            </a:stretch>
          </a:blipFill>
        </p:spPr>
        <p:txBody>
          <a:bodyPr wrap="square" lIns="0" tIns="0" rIns="0" bIns="0" rtlCol="0"/>
          <a:lstStyle/>
          <a:p>
            <a:endParaRPr/>
          </a:p>
        </p:txBody>
      </p:sp>
      <p:sp>
        <p:nvSpPr>
          <p:cNvPr id="416" name="object 181">
            <a:extLst>
              <a:ext uri="{FF2B5EF4-FFF2-40B4-BE49-F238E27FC236}">
                <a16:creationId xmlns:a16="http://schemas.microsoft.com/office/drawing/2014/main" id="{1656EBEA-30E5-429D-BDE5-DB471578F10F}"/>
              </a:ext>
            </a:extLst>
          </p:cNvPr>
          <p:cNvSpPr/>
          <p:nvPr/>
        </p:nvSpPr>
        <p:spPr>
          <a:xfrm>
            <a:off x="9685613" y="5171272"/>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417" name="object 182">
            <a:extLst>
              <a:ext uri="{FF2B5EF4-FFF2-40B4-BE49-F238E27FC236}">
                <a16:creationId xmlns:a16="http://schemas.microsoft.com/office/drawing/2014/main" id="{2FF159CF-B818-4BBD-857D-93FA65B23304}"/>
              </a:ext>
            </a:extLst>
          </p:cNvPr>
          <p:cNvSpPr/>
          <p:nvPr/>
        </p:nvSpPr>
        <p:spPr>
          <a:xfrm>
            <a:off x="9503985" y="5145219"/>
            <a:ext cx="118533" cy="275166"/>
          </a:xfrm>
          <a:prstGeom prst="rect">
            <a:avLst/>
          </a:prstGeom>
          <a:blipFill>
            <a:blip r:embed="rId36" cstate="print"/>
            <a:stretch>
              <a:fillRect/>
            </a:stretch>
          </a:blipFill>
        </p:spPr>
        <p:txBody>
          <a:bodyPr wrap="square" lIns="0" tIns="0" rIns="0" bIns="0" rtlCol="0"/>
          <a:lstStyle/>
          <a:p>
            <a:endParaRPr/>
          </a:p>
        </p:txBody>
      </p:sp>
      <p:sp>
        <p:nvSpPr>
          <p:cNvPr id="421" name="object 183">
            <a:extLst>
              <a:ext uri="{FF2B5EF4-FFF2-40B4-BE49-F238E27FC236}">
                <a16:creationId xmlns:a16="http://schemas.microsoft.com/office/drawing/2014/main" id="{B745FF49-5AC0-4E3D-8687-D2BEE2DE3C5A}"/>
              </a:ext>
            </a:extLst>
          </p:cNvPr>
          <p:cNvSpPr/>
          <p:nvPr/>
        </p:nvSpPr>
        <p:spPr>
          <a:xfrm>
            <a:off x="9562266" y="5171272"/>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422" name="object 184">
            <a:extLst>
              <a:ext uri="{FF2B5EF4-FFF2-40B4-BE49-F238E27FC236}">
                <a16:creationId xmlns:a16="http://schemas.microsoft.com/office/drawing/2014/main" id="{04C01DB2-15DC-4CE3-B509-C9C85A8C943D}"/>
              </a:ext>
            </a:extLst>
          </p:cNvPr>
          <p:cNvSpPr/>
          <p:nvPr/>
        </p:nvSpPr>
        <p:spPr>
          <a:xfrm>
            <a:off x="9194952" y="5479653"/>
            <a:ext cx="656166" cy="292100"/>
          </a:xfrm>
          <a:prstGeom prst="rect">
            <a:avLst/>
          </a:prstGeom>
          <a:blipFill>
            <a:blip r:embed="rId37" cstate="print"/>
            <a:stretch>
              <a:fillRect/>
            </a:stretch>
          </a:blipFill>
        </p:spPr>
        <p:txBody>
          <a:bodyPr wrap="square" lIns="0" tIns="0" rIns="0" bIns="0" rtlCol="0"/>
          <a:lstStyle/>
          <a:p>
            <a:endParaRPr/>
          </a:p>
        </p:txBody>
      </p:sp>
      <p:sp>
        <p:nvSpPr>
          <p:cNvPr id="423" name="object 185">
            <a:extLst>
              <a:ext uri="{FF2B5EF4-FFF2-40B4-BE49-F238E27FC236}">
                <a16:creationId xmlns:a16="http://schemas.microsoft.com/office/drawing/2014/main" id="{3124817C-0EA0-4965-9BC2-3C66A2068668}"/>
              </a:ext>
            </a:extLst>
          </p:cNvPr>
          <p:cNvSpPr/>
          <p:nvPr/>
        </p:nvSpPr>
        <p:spPr>
          <a:xfrm>
            <a:off x="9240739" y="5518947"/>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424" name="object 186">
            <a:extLst>
              <a:ext uri="{FF2B5EF4-FFF2-40B4-BE49-F238E27FC236}">
                <a16:creationId xmlns:a16="http://schemas.microsoft.com/office/drawing/2014/main" id="{41014909-3EFF-4B7C-8657-17DCD25B1BFB}"/>
              </a:ext>
            </a:extLst>
          </p:cNvPr>
          <p:cNvSpPr/>
          <p:nvPr/>
        </p:nvSpPr>
        <p:spPr>
          <a:xfrm>
            <a:off x="9626752" y="5492353"/>
            <a:ext cx="118533" cy="279400"/>
          </a:xfrm>
          <a:prstGeom prst="rect">
            <a:avLst/>
          </a:prstGeom>
          <a:blipFill>
            <a:blip r:embed="rId38" cstate="print"/>
            <a:stretch>
              <a:fillRect/>
            </a:stretch>
          </a:blipFill>
        </p:spPr>
        <p:txBody>
          <a:bodyPr wrap="square" lIns="0" tIns="0" rIns="0" bIns="0" rtlCol="0"/>
          <a:lstStyle/>
          <a:p>
            <a:endParaRPr/>
          </a:p>
        </p:txBody>
      </p:sp>
      <p:sp>
        <p:nvSpPr>
          <p:cNvPr id="425" name="object 187">
            <a:extLst>
              <a:ext uri="{FF2B5EF4-FFF2-40B4-BE49-F238E27FC236}">
                <a16:creationId xmlns:a16="http://schemas.microsoft.com/office/drawing/2014/main" id="{B43DE4FC-CB26-4E5C-89CC-88538078B0D4}"/>
              </a:ext>
            </a:extLst>
          </p:cNvPr>
          <p:cNvSpPr/>
          <p:nvPr/>
        </p:nvSpPr>
        <p:spPr>
          <a:xfrm>
            <a:off x="9686356" y="5518947"/>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426" name="object 188">
            <a:extLst>
              <a:ext uri="{FF2B5EF4-FFF2-40B4-BE49-F238E27FC236}">
                <a16:creationId xmlns:a16="http://schemas.microsoft.com/office/drawing/2014/main" id="{DC0DB9DF-27D2-464D-A865-CB42FBB6AC0A}"/>
              </a:ext>
            </a:extLst>
          </p:cNvPr>
          <p:cNvSpPr/>
          <p:nvPr/>
        </p:nvSpPr>
        <p:spPr>
          <a:xfrm>
            <a:off x="9503985" y="5492353"/>
            <a:ext cx="118533" cy="279400"/>
          </a:xfrm>
          <a:prstGeom prst="rect">
            <a:avLst/>
          </a:prstGeom>
          <a:blipFill>
            <a:blip r:embed="rId39" cstate="print"/>
            <a:stretch>
              <a:fillRect/>
            </a:stretch>
          </a:blipFill>
        </p:spPr>
        <p:txBody>
          <a:bodyPr wrap="square" lIns="0" tIns="0" rIns="0" bIns="0" rtlCol="0"/>
          <a:lstStyle/>
          <a:p>
            <a:endParaRPr/>
          </a:p>
        </p:txBody>
      </p:sp>
      <p:sp>
        <p:nvSpPr>
          <p:cNvPr id="427" name="object 189">
            <a:extLst>
              <a:ext uri="{FF2B5EF4-FFF2-40B4-BE49-F238E27FC236}">
                <a16:creationId xmlns:a16="http://schemas.microsoft.com/office/drawing/2014/main" id="{3F35DE50-A299-4BAC-BCA9-E448CE465689}"/>
              </a:ext>
            </a:extLst>
          </p:cNvPr>
          <p:cNvSpPr/>
          <p:nvPr/>
        </p:nvSpPr>
        <p:spPr>
          <a:xfrm>
            <a:off x="9563009" y="5518947"/>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428" name="object 190">
            <a:extLst>
              <a:ext uri="{FF2B5EF4-FFF2-40B4-BE49-F238E27FC236}">
                <a16:creationId xmlns:a16="http://schemas.microsoft.com/office/drawing/2014/main" id="{7F15D4AB-F0D3-46AC-921B-61BB3C4BEFB9}"/>
              </a:ext>
            </a:extLst>
          </p:cNvPr>
          <p:cNvSpPr/>
          <p:nvPr/>
        </p:nvSpPr>
        <p:spPr>
          <a:xfrm>
            <a:off x="2908451" y="4759986"/>
            <a:ext cx="698500" cy="601133"/>
          </a:xfrm>
          <a:prstGeom prst="rect">
            <a:avLst/>
          </a:prstGeom>
          <a:blipFill>
            <a:blip r:embed="rId40" cstate="print"/>
            <a:stretch>
              <a:fillRect/>
            </a:stretch>
          </a:blipFill>
        </p:spPr>
        <p:txBody>
          <a:bodyPr wrap="square" lIns="0" tIns="0" rIns="0" bIns="0" rtlCol="0"/>
          <a:lstStyle/>
          <a:p>
            <a:endParaRPr/>
          </a:p>
        </p:txBody>
      </p:sp>
      <p:sp>
        <p:nvSpPr>
          <p:cNvPr id="429" name="object 191">
            <a:extLst>
              <a:ext uri="{FF2B5EF4-FFF2-40B4-BE49-F238E27FC236}">
                <a16:creationId xmlns:a16="http://schemas.microsoft.com/office/drawing/2014/main" id="{9EBF191D-7114-4D3E-B58C-47A325CEFA47}"/>
              </a:ext>
            </a:extLst>
          </p:cNvPr>
          <p:cNvSpPr/>
          <p:nvPr/>
        </p:nvSpPr>
        <p:spPr>
          <a:xfrm>
            <a:off x="2956516" y="4918412"/>
            <a:ext cx="349250" cy="257175"/>
          </a:xfrm>
          <a:custGeom>
            <a:avLst/>
            <a:gdLst/>
            <a:ahLst/>
            <a:cxnLst/>
            <a:rect l="l" t="t" r="r" b="b"/>
            <a:pathLst>
              <a:path w="349250" h="257175">
                <a:moveTo>
                  <a:pt x="296033" y="155214"/>
                </a:moveTo>
                <a:lnTo>
                  <a:pt x="187554" y="155214"/>
                </a:lnTo>
                <a:lnTo>
                  <a:pt x="108684" y="204099"/>
                </a:lnTo>
                <a:lnTo>
                  <a:pt x="100413" y="211868"/>
                </a:lnTo>
                <a:lnTo>
                  <a:pt x="95919" y="221858"/>
                </a:lnTo>
                <a:lnTo>
                  <a:pt x="95499" y="232804"/>
                </a:lnTo>
                <a:lnTo>
                  <a:pt x="99449" y="243441"/>
                </a:lnTo>
                <a:lnTo>
                  <a:pt x="105018" y="249987"/>
                </a:lnTo>
                <a:lnTo>
                  <a:pt x="112014" y="254450"/>
                </a:lnTo>
                <a:lnTo>
                  <a:pt x="119905" y="256705"/>
                </a:lnTo>
                <a:lnTo>
                  <a:pt x="128155" y="256626"/>
                </a:lnTo>
                <a:lnTo>
                  <a:pt x="131823" y="256055"/>
                </a:lnTo>
                <a:lnTo>
                  <a:pt x="135439" y="254754"/>
                </a:lnTo>
                <a:lnTo>
                  <a:pt x="296033" y="155214"/>
                </a:lnTo>
                <a:close/>
              </a:path>
              <a:path w="349250" h="257175">
                <a:moveTo>
                  <a:pt x="121278" y="0"/>
                </a:moveTo>
                <a:lnTo>
                  <a:pt x="110369" y="1005"/>
                </a:lnTo>
                <a:lnTo>
                  <a:pt x="100634" y="6027"/>
                </a:lnTo>
                <a:lnTo>
                  <a:pt x="93320" y="14703"/>
                </a:lnTo>
                <a:lnTo>
                  <a:pt x="89944" y="25536"/>
                </a:lnTo>
                <a:lnTo>
                  <a:pt x="90950" y="36444"/>
                </a:lnTo>
                <a:lnTo>
                  <a:pt x="95973" y="46180"/>
                </a:lnTo>
                <a:lnTo>
                  <a:pt x="104647" y="53494"/>
                </a:lnTo>
                <a:lnTo>
                  <a:pt x="186023" y="98085"/>
                </a:lnTo>
                <a:lnTo>
                  <a:pt x="0" y="103069"/>
                </a:lnTo>
                <a:lnTo>
                  <a:pt x="1531" y="160199"/>
                </a:lnTo>
                <a:lnTo>
                  <a:pt x="187554" y="155214"/>
                </a:lnTo>
                <a:lnTo>
                  <a:pt x="296033" y="155214"/>
                </a:lnTo>
                <a:lnTo>
                  <a:pt x="349138" y="122298"/>
                </a:lnTo>
                <a:lnTo>
                  <a:pt x="132111" y="3376"/>
                </a:lnTo>
                <a:lnTo>
                  <a:pt x="121278" y="0"/>
                </a:lnTo>
                <a:close/>
              </a:path>
            </a:pathLst>
          </a:custGeom>
          <a:solidFill>
            <a:srgbClr val="4F81BD"/>
          </a:solidFill>
        </p:spPr>
        <p:txBody>
          <a:bodyPr wrap="square" lIns="0" tIns="0" rIns="0" bIns="0" rtlCol="0"/>
          <a:lstStyle/>
          <a:p>
            <a:endParaRPr/>
          </a:p>
        </p:txBody>
      </p:sp>
      <p:sp>
        <p:nvSpPr>
          <p:cNvPr id="430" name="object 192">
            <a:extLst>
              <a:ext uri="{FF2B5EF4-FFF2-40B4-BE49-F238E27FC236}">
                <a16:creationId xmlns:a16="http://schemas.microsoft.com/office/drawing/2014/main" id="{2256E34C-0DCD-464F-85FE-A27F13CD9EF6}"/>
              </a:ext>
            </a:extLst>
          </p:cNvPr>
          <p:cNvSpPr/>
          <p:nvPr/>
        </p:nvSpPr>
        <p:spPr>
          <a:xfrm>
            <a:off x="5846385" y="4772686"/>
            <a:ext cx="673100" cy="601133"/>
          </a:xfrm>
          <a:prstGeom prst="rect">
            <a:avLst/>
          </a:prstGeom>
          <a:blipFill>
            <a:blip r:embed="rId41" cstate="print"/>
            <a:stretch>
              <a:fillRect/>
            </a:stretch>
          </a:blipFill>
        </p:spPr>
        <p:txBody>
          <a:bodyPr wrap="square" lIns="0" tIns="0" rIns="0" bIns="0" rtlCol="0"/>
          <a:lstStyle/>
          <a:p>
            <a:endParaRPr/>
          </a:p>
        </p:txBody>
      </p:sp>
      <p:sp>
        <p:nvSpPr>
          <p:cNvPr id="431" name="object 193">
            <a:extLst>
              <a:ext uri="{FF2B5EF4-FFF2-40B4-BE49-F238E27FC236}">
                <a16:creationId xmlns:a16="http://schemas.microsoft.com/office/drawing/2014/main" id="{7435B3AF-58E6-438F-90A5-755D6298F936}"/>
              </a:ext>
            </a:extLst>
          </p:cNvPr>
          <p:cNvSpPr/>
          <p:nvPr/>
        </p:nvSpPr>
        <p:spPr>
          <a:xfrm>
            <a:off x="5893020" y="4919582"/>
            <a:ext cx="327025" cy="257175"/>
          </a:xfrm>
          <a:custGeom>
            <a:avLst/>
            <a:gdLst/>
            <a:ahLst/>
            <a:cxnLst/>
            <a:rect l="l" t="t" r="r" b="b"/>
            <a:pathLst>
              <a:path w="327025" h="257175">
                <a:moveTo>
                  <a:pt x="96618" y="0"/>
                </a:moveTo>
                <a:lnTo>
                  <a:pt x="88746" y="2316"/>
                </a:lnTo>
                <a:lnTo>
                  <a:pt x="81784" y="6833"/>
                </a:lnTo>
                <a:lnTo>
                  <a:pt x="76267" y="13421"/>
                </a:lnTo>
                <a:lnTo>
                  <a:pt x="72399" y="24089"/>
                </a:lnTo>
                <a:lnTo>
                  <a:pt x="72904" y="35032"/>
                </a:lnTo>
                <a:lnTo>
                  <a:pt x="77476" y="44987"/>
                </a:lnTo>
                <a:lnTo>
                  <a:pt x="85807" y="52691"/>
                </a:lnTo>
                <a:lnTo>
                  <a:pt x="165056" y="100960"/>
                </a:lnTo>
                <a:lnTo>
                  <a:pt x="1026" y="100960"/>
                </a:lnTo>
                <a:lnTo>
                  <a:pt x="0" y="154984"/>
                </a:lnTo>
                <a:lnTo>
                  <a:pt x="163970" y="158100"/>
                </a:lnTo>
                <a:lnTo>
                  <a:pt x="82944" y="203323"/>
                </a:lnTo>
                <a:lnTo>
                  <a:pt x="74327" y="210705"/>
                </a:lnTo>
                <a:lnTo>
                  <a:pt x="69381" y="220479"/>
                </a:lnTo>
                <a:lnTo>
                  <a:pt x="68460" y="231395"/>
                </a:lnTo>
                <a:lnTo>
                  <a:pt x="71920" y="242202"/>
                </a:lnTo>
                <a:lnTo>
                  <a:pt x="79301" y="250820"/>
                </a:lnTo>
                <a:lnTo>
                  <a:pt x="89075" y="255766"/>
                </a:lnTo>
                <a:lnTo>
                  <a:pt x="99991" y="256687"/>
                </a:lnTo>
                <a:lnTo>
                  <a:pt x="110798" y="253227"/>
                </a:lnTo>
                <a:lnTo>
                  <a:pt x="326891" y="132616"/>
                </a:lnTo>
                <a:lnTo>
                  <a:pt x="274919" y="100960"/>
                </a:lnTo>
                <a:lnTo>
                  <a:pt x="165056" y="100960"/>
                </a:lnTo>
                <a:lnTo>
                  <a:pt x="1085" y="97845"/>
                </a:lnTo>
                <a:lnTo>
                  <a:pt x="269804" y="97845"/>
                </a:lnTo>
                <a:lnTo>
                  <a:pt x="112167" y="1829"/>
                </a:lnTo>
                <a:lnTo>
                  <a:pt x="108540" y="558"/>
                </a:lnTo>
                <a:lnTo>
                  <a:pt x="104868" y="14"/>
                </a:lnTo>
                <a:lnTo>
                  <a:pt x="96618" y="0"/>
                </a:lnTo>
                <a:close/>
              </a:path>
            </a:pathLst>
          </a:custGeom>
          <a:solidFill>
            <a:srgbClr val="4F81BD"/>
          </a:solidFill>
        </p:spPr>
        <p:txBody>
          <a:bodyPr wrap="square" lIns="0" tIns="0" rIns="0" bIns="0" rtlCol="0"/>
          <a:lstStyle/>
          <a:p>
            <a:endParaRPr/>
          </a:p>
        </p:txBody>
      </p:sp>
      <p:sp>
        <p:nvSpPr>
          <p:cNvPr id="432" name="object 194">
            <a:extLst>
              <a:ext uri="{FF2B5EF4-FFF2-40B4-BE49-F238E27FC236}">
                <a16:creationId xmlns:a16="http://schemas.microsoft.com/office/drawing/2014/main" id="{6387FA21-C423-4244-B8AC-DB47FDBA2A88}"/>
              </a:ext>
            </a:extLst>
          </p:cNvPr>
          <p:cNvSpPr/>
          <p:nvPr/>
        </p:nvSpPr>
        <p:spPr>
          <a:xfrm>
            <a:off x="7298419" y="4781153"/>
            <a:ext cx="651933" cy="601133"/>
          </a:xfrm>
          <a:prstGeom prst="rect">
            <a:avLst/>
          </a:prstGeom>
          <a:blipFill>
            <a:blip r:embed="rId42" cstate="print"/>
            <a:stretch>
              <a:fillRect/>
            </a:stretch>
          </a:blipFill>
        </p:spPr>
        <p:txBody>
          <a:bodyPr wrap="square" lIns="0" tIns="0" rIns="0" bIns="0" rtlCol="0"/>
          <a:lstStyle/>
          <a:p>
            <a:endParaRPr/>
          </a:p>
        </p:txBody>
      </p:sp>
      <p:sp>
        <p:nvSpPr>
          <p:cNvPr id="433" name="object 195">
            <a:extLst>
              <a:ext uri="{FF2B5EF4-FFF2-40B4-BE49-F238E27FC236}">
                <a16:creationId xmlns:a16="http://schemas.microsoft.com/office/drawing/2014/main" id="{F6F1E823-7DF9-477A-8A57-7925EA7E84E2}"/>
              </a:ext>
            </a:extLst>
          </p:cNvPr>
          <p:cNvSpPr/>
          <p:nvPr/>
        </p:nvSpPr>
        <p:spPr>
          <a:xfrm>
            <a:off x="7344089" y="4932543"/>
            <a:ext cx="305435" cy="257175"/>
          </a:xfrm>
          <a:custGeom>
            <a:avLst/>
            <a:gdLst/>
            <a:ahLst/>
            <a:cxnLst/>
            <a:rect l="l" t="t" r="r" b="b"/>
            <a:pathLst>
              <a:path w="305435" h="257175">
                <a:moveTo>
                  <a:pt x="64" y="99694"/>
                </a:moveTo>
                <a:lnTo>
                  <a:pt x="0" y="156844"/>
                </a:lnTo>
                <a:lnTo>
                  <a:pt x="142525" y="157005"/>
                </a:lnTo>
                <a:lnTo>
                  <a:pt x="62321" y="203669"/>
                </a:lnTo>
                <a:lnTo>
                  <a:pt x="53836" y="211204"/>
                </a:lnTo>
                <a:lnTo>
                  <a:pt x="49065" y="221065"/>
                </a:lnTo>
                <a:lnTo>
                  <a:pt x="48340" y="231995"/>
                </a:lnTo>
                <a:lnTo>
                  <a:pt x="51992" y="242738"/>
                </a:lnTo>
                <a:lnTo>
                  <a:pt x="59527" y="251223"/>
                </a:lnTo>
                <a:lnTo>
                  <a:pt x="69388" y="255994"/>
                </a:lnTo>
                <a:lnTo>
                  <a:pt x="80318" y="256719"/>
                </a:lnTo>
                <a:lnTo>
                  <a:pt x="91061" y="253066"/>
                </a:lnTo>
                <a:lnTo>
                  <a:pt x="304965" y="128612"/>
                </a:lnTo>
                <a:lnTo>
                  <a:pt x="255793" y="99855"/>
                </a:lnTo>
                <a:lnTo>
                  <a:pt x="142589" y="99855"/>
                </a:lnTo>
                <a:lnTo>
                  <a:pt x="64" y="99694"/>
                </a:lnTo>
                <a:close/>
              </a:path>
              <a:path w="305435" h="257175">
                <a:moveTo>
                  <a:pt x="80608" y="0"/>
                </a:moveTo>
                <a:lnTo>
                  <a:pt x="48573" y="24652"/>
                </a:lnTo>
                <a:lnTo>
                  <a:pt x="49274" y="35584"/>
                </a:lnTo>
                <a:lnTo>
                  <a:pt x="54023" y="45456"/>
                </a:lnTo>
                <a:lnTo>
                  <a:pt x="62491" y="53009"/>
                </a:lnTo>
                <a:lnTo>
                  <a:pt x="142589" y="99855"/>
                </a:lnTo>
                <a:lnTo>
                  <a:pt x="255793" y="99855"/>
                </a:lnTo>
                <a:lnTo>
                  <a:pt x="87937" y="1685"/>
                </a:lnTo>
                <a:lnTo>
                  <a:pt x="84288" y="478"/>
                </a:lnTo>
                <a:lnTo>
                  <a:pt x="80608" y="0"/>
                </a:lnTo>
                <a:close/>
              </a:path>
            </a:pathLst>
          </a:custGeom>
          <a:solidFill>
            <a:srgbClr val="4F81BD"/>
          </a:solidFill>
        </p:spPr>
        <p:txBody>
          <a:bodyPr wrap="square" lIns="0" tIns="0" rIns="0" bIns="0" rtlCol="0"/>
          <a:lstStyle/>
          <a:p>
            <a:endParaRPr/>
          </a:p>
        </p:txBody>
      </p:sp>
      <p:sp>
        <p:nvSpPr>
          <p:cNvPr id="434" name="object 196">
            <a:extLst>
              <a:ext uri="{FF2B5EF4-FFF2-40B4-BE49-F238E27FC236}">
                <a16:creationId xmlns:a16="http://schemas.microsoft.com/office/drawing/2014/main" id="{6F226411-8C09-4F97-930A-BBF8712BEFDA}"/>
              </a:ext>
            </a:extLst>
          </p:cNvPr>
          <p:cNvSpPr/>
          <p:nvPr/>
        </p:nvSpPr>
        <p:spPr>
          <a:xfrm>
            <a:off x="8725052" y="4789619"/>
            <a:ext cx="685800" cy="601133"/>
          </a:xfrm>
          <a:prstGeom prst="rect">
            <a:avLst/>
          </a:prstGeom>
          <a:blipFill>
            <a:blip r:embed="rId43" cstate="print"/>
            <a:stretch>
              <a:fillRect/>
            </a:stretch>
          </a:blipFill>
        </p:spPr>
        <p:txBody>
          <a:bodyPr wrap="square" lIns="0" tIns="0" rIns="0" bIns="0" rtlCol="0"/>
          <a:lstStyle/>
          <a:p>
            <a:endParaRPr/>
          </a:p>
        </p:txBody>
      </p:sp>
      <p:sp>
        <p:nvSpPr>
          <p:cNvPr id="435" name="object 197">
            <a:extLst>
              <a:ext uri="{FF2B5EF4-FFF2-40B4-BE49-F238E27FC236}">
                <a16:creationId xmlns:a16="http://schemas.microsoft.com/office/drawing/2014/main" id="{0345720D-F01D-4AD4-8EB9-D4D41192E53A}"/>
              </a:ext>
            </a:extLst>
          </p:cNvPr>
          <p:cNvSpPr/>
          <p:nvPr/>
        </p:nvSpPr>
        <p:spPr>
          <a:xfrm>
            <a:off x="8772415" y="4936028"/>
            <a:ext cx="335915" cy="257175"/>
          </a:xfrm>
          <a:custGeom>
            <a:avLst/>
            <a:gdLst/>
            <a:ahLst/>
            <a:cxnLst/>
            <a:rect l="l" t="t" r="r" b="b"/>
            <a:pathLst>
              <a:path w="335915" h="257175">
                <a:moveTo>
                  <a:pt x="1697" y="96565"/>
                </a:moveTo>
                <a:lnTo>
                  <a:pt x="0" y="153690"/>
                </a:lnTo>
                <a:lnTo>
                  <a:pt x="172325" y="158813"/>
                </a:lnTo>
                <a:lnTo>
                  <a:pt x="90818" y="203165"/>
                </a:lnTo>
                <a:lnTo>
                  <a:pt x="82122" y="210454"/>
                </a:lnTo>
                <a:lnTo>
                  <a:pt x="77071" y="220175"/>
                </a:lnTo>
                <a:lnTo>
                  <a:pt x="76033" y="231080"/>
                </a:lnTo>
                <a:lnTo>
                  <a:pt x="79377" y="241923"/>
                </a:lnTo>
                <a:lnTo>
                  <a:pt x="86666" y="250620"/>
                </a:lnTo>
                <a:lnTo>
                  <a:pt x="96387" y="255671"/>
                </a:lnTo>
                <a:lnTo>
                  <a:pt x="107292" y="256709"/>
                </a:lnTo>
                <a:lnTo>
                  <a:pt x="118135" y="253365"/>
                </a:lnTo>
                <a:lnTo>
                  <a:pt x="335509" y="135077"/>
                </a:lnTo>
                <a:lnTo>
                  <a:pt x="281992" y="101689"/>
                </a:lnTo>
                <a:lnTo>
                  <a:pt x="174023" y="101689"/>
                </a:lnTo>
                <a:lnTo>
                  <a:pt x="1697" y="96565"/>
                </a:lnTo>
                <a:close/>
              </a:path>
              <a:path w="335915" h="257175">
                <a:moveTo>
                  <a:pt x="106672" y="0"/>
                </a:moveTo>
                <a:lnTo>
                  <a:pt x="98775" y="2231"/>
                </a:lnTo>
                <a:lnTo>
                  <a:pt x="91766" y="6674"/>
                </a:lnTo>
                <a:lnTo>
                  <a:pt x="86178" y="13204"/>
                </a:lnTo>
                <a:lnTo>
                  <a:pt x="82195" y="23829"/>
                </a:lnTo>
                <a:lnTo>
                  <a:pt x="82583" y="34776"/>
                </a:lnTo>
                <a:lnTo>
                  <a:pt x="87048" y="44780"/>
                </a:lnTo>
                <a:lnTo>
                  <a:pt x="95296" y="52573"/>
                </a:lnTo>
                <a:lnTo>
                  <a:pt x="174023" y="101689"/>
                </a:lnTo>
                <a:lnTo>
                  <a:pt x="281992" y="101689"/>
                </a:lnTo>
                <a:lnTo>
                  <a:pt x="122199" y="1996"/>
                </a:lnTo>
                <a:lnTo>
                  <a:pt x="118587" y="685"/>
                </a:lnTo>
                <a:lnTo>
                  <a:pt x="114922" y="103"/>
                </a:lnTo>
                <a:lnTo>
                  <a:pt x="106672" y="0"/>
                </a:lnTo>
                <a:close/>
              </a:path>
            </a:pathLst>
          </a:custGeom>
          <a:solidFill>
            <a:srgbClr val="4F81BD"/>
          </a:solidFill>
        </p:spPr>
        <p:txBody>
          <a:bodyPr wrap="square" lIns="0" tIns="0" rIns="0" bIns="0" rtlCol="0"/>
          <a:lstStyle/>
          <a:p>
            <a:endParaRPr/>
          </a:p>
        </p:txBody>
      </p:sp>
      <p:sp>
        <p:nvSpPr>
          <p:cNvPr id="436" name="object 198">
            <a:extLst>
              <a:ext uri="{FF2B5EF4-FFF2-40B4-BE49-F238E27FC236}">
                <a16:creationId xmlns:a16="http://schemas.microsoft.com/office/drawing/2014/main" id="{86904FB2-E95D-4F4A-AEEE-AC8A13F4CB34}"/>
              </a:ext>
            </a:extLst>
          </p:cNvPr>
          <p:cNvSpPr/>
          <p:nvPr/>
        </p:nvSpPr>
        <p:spPr>
          <a:xfrm>
            <a:off x="4381651" y="4764219"/>
            <a:ext cx="690033" cy="601133"/>
          </a:xfrm>
          <a:prstGeom prst="rect">
            <a:avLst/>
          </a:prstGeom>
          <a:blipFill>
            <a:blip r:embed="rId44" cstate="print"/>
            <a:stretch>
              <a:fillRect/>
            </a:stretch>
          </a:blipFill>
        </p:spPr>
        <p:txBody>
          <a:bodyPr wrap="square" lIns="0" tIns="0" rIns="0" bIns="0" rtlCol="0"/>
          <a:lstStyle/>
          <a:p>
            <a:endParaRPr/>
          </a:p>
        </p:txBody>
      </p:sp>
      <p:sp>
        <p:nvSpPr>
          <p:cNvPr id="437" name="object 199">
            <a:extLst>
              <a:ext uri="{FF2B5EF4-FFF2-40B4-BE49-F238E27FC236}">
                <a16:creationId xmlns:a16="http://schemas.microsoft.com/office/drawing/2014/main" id="{7B30EAEA-58C3-4B34-B762-8FA52ECB427C}"/>
              </a:ext>
            </a:extLst>
          </p:cNvPr>
          <p:cNvSpPr/>
          <p:nvPr/>
        </p:nvSpPr>
        <p:spPr>
          <a:xfrm>
            <a:off x="4429583" y="4919848"/>
            <a:ext cx="340360" cy="257175"/>
          </a:xfrm>
          <a:custGeom>
            <a:avLst/>
            <a:gdLst/>
            <a:ahLst/>
            <a:cxnLst/>
            <a:rect l="l" t="t" r="r" b="b"/>
            <a:pathLst>
              <a:path w="340360" h="257175">
                <a:moveTo>
                  <a:pt x="289200" y="156317"/>
                </a:moveTo>
                <a:lnTo>
                  <a:pt x="177652" y="156317"/>
                </a:lnTo>
                <a:lnTo>
                  <a:pt x="97965" y="203857"/>
                </a:lnTo>
                <a:lnTo>
                  <a:pt x="89563" y="211484"/>
                </a:lnTo>
                <a:lnTo>
                  <a:pt x="84900" y="221397"/>
                </a:lnTo>
                <a:lnTo>
                  <a:pt x="84295" y="232334"/>
                </a:lnTo>
                <a:lnTo>
                  <a:pt x="88065" y="243036"/>
                </a:lnTo>
                <a:lnTo>
                  <a:pt x="93521" y="249676"/>
                </a:lnTo>
                <a:lnTo>
                  <a:pt x="100441" y="254257"/>
                </a:lnTo>
                <a:lnTo>
                  <a:pt x="108292" y="256645"/>
                </a:lnTo>
                <a:lnTo>
                  <a:pt x="116542" y="256707"/>
                </a:lnTo>
                <a:lnTo>
                  <a:pt x="120219" y="256197"/>
                </a:lnTo>
                <a:lnTo>
                  <a:pt x="123856" y="254958"/>
                </a:lnTo>
                <a:lnTo>
                  <a:pt x="289200" y="156317"/>
                </a:lnTo>
                <a:close/>
              </a:path>
              <a:path w="340360" h="257175">
                <a:moveTo>
                  <a:pt x="114018" y="0"/>
                </a:moveTo>
                <a:lnTo>
                  <a:pt x="103095" y="820"/>
                </a:lnTo>
                <a:lnTo>
                  <a:pt x="93275" y="5677"/>
                </a:lnTo>
                <a:lnTo>
                  <a:pt x="85815" y="14227"/>
                </a:lnTo>
                <a:lnTo>
                  <a:pt x="82256" y="25001"/>
                </a:lnTo>
                <a:lnTo>
                  <a:pt x="83077" y="35925"/>
                </a:lnTo>
                <a:lnTo>
                  <a:pt x="87933" y="45744"/>
                </a:lnTo>
                <a:lnTo>
                  <a:pt x="96483" y="53204"/>
                </a:lnTo>
                <a:lnTo>
                  <a:pt x="177091" y="99169"/>
                </a:lnTo>
                <a:lnTo>
                  <a:pt x="0" y="100909"/>
                </a:lnTo>
                <a:lnTo>
                  <a:pt x="562" y="158057"/>
                </a:lnTo>
                <a:lnTo>
                  <a:pt x="289200" y="156317"/>
                </a:lnTo>
                <a:lnTo>
                  <a:pt x="339771" y="126147"/>
                </a:lnTo>
                <a:lnTo>
                  <a:pt x="124792" y="3559"/>
                </a:lnTo>
                <a:lnTo>
                  <a:pt x="114018" y="0"/>
                </a:lnTo>
                <a:close/>
              </a:path>
            </a:pathLst>
          </a:custGeom>
          <a:solidFill>
            <a:srgbClr val="4F81BD"/>
          </a:solidFill>
        </p:spPr>
        <p:txBody>
          <a:bodyPr wrap="square" lIns="0" tIns="0" rIns="0" bIns="0" rtlCol="0"/>
          <a:lstStyle/>
          <a:p>
            <a:endParaRPr/>
          </a:p>
        </p:txBody>
      </p:sp>
      <p:sp>
        <p:nvSpPr>
          <p:cNvPr id="438" name="object 202">
            <a:extLst>
              <a:ext uri="{FF2B5EF4-FFF2-40B4-BE49-F238E27FC236}">
                <a16:creationId xmlns:a16="http://schemas.microsoft.com/office/drawing/2014/main" id="{54E0D163-9195-49D9-B428-F68B5F845F6F}"/>
              </a:ext>
            </a:extLst>
          </p:cNvPr>
          <p:cNvSpPr/>
          <p:nvPr/>
        </p:nvSpPr>
        <p:spPr>
          <a:xfrm>
            <a:off x="2184552" y="4209653"/>
            <a:ext cx="825500" cy="1718732"/>
          </a:xfrm>
          <a:prstGeom prst="rect">
            <a:avLst/>
          </a:prstGeom>
          <a:blipFill>
            <a:blip r:embed="rId45" cstate="print"/>
            <a:stretch>
              <a:fillRect/>
            </a:stretch>
          </a:blipFill>
        </p:spPr>
        <p:txBody>
          <a:bodyPr wrap="square" lIns="0" tIns="0" rIns="0" bIns="0" rtlCol="0"/>
          <a:lstStyle/>
          <a:p>
            <a:endParaRPr/>
          </a:p>
        </p:txBody>
      </p:sp>
      <p:sp>
        <p:nvSpPr>
          <p:cNvPr id="439" name="object 203">
            <a:extLst>
              <a:ext uri="{FF2B5EF4-FFF2-40B4-BE49-F238E27FC236}">
                <a16:creationId xmlns:a16="http://schemas.microsoft.com/office/drawing/2014/main" id="{42012A61-7410-4FAD-9D70-25D9991DCD00}"/>
              </a:ext>
            </a:extLst>
          </p:cNvPr>
          <p:cNvSpPr/>
          <p:nvPr/>
        </p:nvSpPr>
        <p:spPr>
          <a:xfrm>
            <a:off x="2234695" y="4241633"/>
            <a:ext cx="722630" cy="1617345"/>
          </a:xfrm>
          <a:custGeom>
            <a:avLst/>
            <a:gdLst/>
            <a:ahLst/>
            <a:cxnLst/>
            <a:rect l="l" t="t" r="r" b="b"/>
            <a:pathLst>
              <a:path w="722630" h="1617345">
                <a:moveTo>
                  <a:pt x="0" y="1616828"/>
                </a:moveTo>
                <a:lnTo>
                  <a:pt x="722586" y="1616828"/>
                </a:lnTo>
                <a:lnTo>
                  <a:pt x="722586" y="0"/>
                </a:lnTo>
                <a:lnTo>
                  <a:pt x="0" y="0"/>
                </a:lnTo>
                <a:lnTo>
                  <a:pt x="0" y="1616828"/>
                </a:lnTo>
                <a:close/>
              </a:path>
            </a:pathLst>
          </a:custGeom>
          <a:solidFill>
            <a:srgbClr val="FCD5B5"/>
          </a:solidFill>
        </p:spPr>
        <p:txBody>
          <a:bodyPr wrap="square" lIns="0" tIns="0" rIns="0" bIns="0" rtlCol="0"/>
          <a:lstStyle/>
          <a:p>
            <a:endParaRPr/>
          </a:p>
        </p:txBody>
      </p:sp>
      <p:sp>
        <p:nvSpPr>
          <p:cNvPr id="440" name="object 204">
            <a:extLst>
              <a:ext uri="{FF2B5EF4-FFF2-40B4-BE49-F238E27FC236}">
                <a16:creationId xmlns:a16="http://schemas.microsoft.com/office/drawing/2014/main" id="{F247E3A5-9342-4DEE-9E09-8B4BE9A036CE}"/>
              </a:ext>
            </a:extLst>
          </p:cNvPr>
          <p:cNvSpPr/>
          <p:nvPr/>
        </p:nvSpPr>
        <p:spPr>
          <a:xfrm>
            <a:off x="2234695" y="4241634"/>
            <a:ext cx="722630" cy="1617345"/>
          </a:xfrm>
          <a:custGeom>
            <a:avLst/>
            <a:gdLst/>
            <a:ahLst/>
            <a:cxnLst/>
            <a:rect l="l" t="t" r="r" b="b"/>
            <a:pathLst>
              <a:path w="722630" h="1617345">
                <a:moveTo>
                  <a:pt x="0" y="0"/>
                </a:moveTo>
                <a:lnTo>
                  <a:pt x="722586" y="0"/>
                </a:lnTo>
                <a:lnTo>
                  <a:pt x="722586" y="1616828"/>
                </a:lnTo>
                <a:lnTo>
                  <a:pt x="0" y="1616828"/>
                </a:lnTo>
                <a:lnTo>
                  <a:pt x="0" y="0"/>
                </a:lnTo>
                <a:close/>
              </a:path>
            </a:pathLst>
          </a:custGeom>
          <a:ln w="9525">
            <a:solidFill>
              <a:srgbClr val="000000"/>
            </a:solidFill>
          </a:ln>
        </p:spPr>
        <p:txBody>
          <a:bodyPr wrap="square" lIns="0" tIns="0" rIns="0" bIns="0" rtlCol="0"/>
          <a:lstStyle/>
          <a:p>
            <a:endParaRPr/>
          </a:p>
        </p:txBody>
      </p:sp>
      <p:sp>
        <p:nvSpPr>
          <p:cNvPr id="239" name="object 216">
            <a:extLst>
              <a:ext uri="{FF2B5EF4-FFF2-40B4-BE49-F238E27FC236}">
                <a16:creationId xmlns:a16="http://schemas.microsoft.com/office/drawing/2014/main" id="{677C7AB6-5B8C-4AA6-98A7-EB3322D81C1D}"/>
              </a:ext>
            </a:extLst>
          </p:cNvPr>
          <p:cNvSpPr txBox="1"/>
          <p:nvPr/>
        </p:nvSpPr>
        <p:spPr>
          <a:xfrm>
            <a:off x="9067952" y="6003852"/>
            <a:ext cx="1021715" cy="276999"/>
          </a:xfrm>
          <a:prstGeom prst="rect">
            <a:avLst/>
          </a:prstGeom>
        </p:spPr>
        <p:txBody>
          <a:bodyPr vert="horz" wrap="square" lIns="0" tIns="0" rIns="0" bIns="0" rtlCol="0">
            <a:spAutoFit/>
          </a:bodyPr>
          <a:lstStyle/>
          <a:p>
            <a:pPr marL="198120" marR="5080" indent="-186055">
              <a:lnSpc>
                <a:spcPct val="100000"/>
              </a:lnSpc>
            </a:pPr>
            <a:r>
              <a:rPr spc="-5" dirty="0" err="1">
                <a:latin typeface="Arial"/>
                <a:cs typeface="Arial"/>
              </a:rPr>
              <a:t>Deparser</a:t>
            </a:r>
            <a:endParaRPr dirty="0">
              <a:latin typeface="Arial"/>
              <a:cs typeface="Arial"/>
            </a:endParaRPr>
          </a:p>
        </p:txBody>
      </p:sp>
      <p:sp>
        <p:nvSpPr>
          <p:cNvPr id="240" name="object 219">
            <a:extLst>
              <a:ext uri="{FF2B5EF4-FFF2-40B4-BE49-F238E27FC236}">
                <a16:creationId xmlns:a16="http://schemas.microsoft.com/office/drawing/2014/main" id="{324387FB-421C-4E43-88B3-3D7838064721}"/>
              </a:ext>
            </a:extLst>
          </p:cNvPr>
          <p:cNvSpPr txBox="1"/>
          <p:nvPr/>
        </p:nvSpPr>
        <p:spPr>
          <a:xfrm>
            <a:off x="4829492" y="6386844"/>
            <a:ext cx="2533015" cy="276999"/>
          </a:xfrm>
          <a:prstGeom prst="rect">
            <a:avLst/>
          </a:prstGeom>
        </p:spPr>
        <p:txBody>
          <a:bodyPr vert="horz" wrap="square" lIns="0" tIns="0" rIns="0" bIns="0" rtlCol="0">
            <a:spAutoFit/>
          </a:bodyPr>
          <a:lstStyle/>
          <a:p>
            <a:pPr marL="12700">
              <a:lnSpc>
                <a:spcPct val="100000"/>
              </a:lnSpc>
            </a:pPr>
            <a:r>
              <a:rPr spc="-5" dirty="0">
                <a:latin typeface="Arial"/>
                <a:cs typeface="Arial"/>
              </a:rPr>
              <a:t>Match-Action</a:t>
            </a:r>
            <a:r>
              <a:rPr spc="-65" dirty="0">
                <a:latin typeface="Arial"/>
                <a:cs typeface="Arial"/>
              </a:rPr>
              <a:t> </a:t>
            </a:r>
            <a:r>
              <a:rPr spc="-5" dirty="0">
                <a:latin typeface="Arial"/>
                <a:cs typeface="Arial"/>
              </a:rPr>
              <a:t>Pipeline</a:t>
            </a:r>
            <a:endParaRPr dirty="0">
              <a:latin typeface="Arial"/>
              <a:cs typeface="Arial"/>
            </a:endParaRPr>
          </a:p>
        </p:txBody>
      </p:sp>
      <p:sp>
        <p:nvSpPr>
          <p:cNvPr id="233" name="Rectangle 232">
            <a:extLst>
              <a:ext uri="{FF2B5EF4-FFF2-40B4-BE49-F238E27FC236}">
                <a16:creationId xmlns:a16="http://schemas.microsoft.com/office/drawing/2014/main" id="{95156F82-509C-4167-8AD7-766EE4022030}"/>
              </a:ext>
            </a:extLst>
          </p:cNvPr>
          <p:cNvSpPr/>
          <p:nvPr/>
        </p:nvSpPr>
        <p:spPr>
          <a:xfrm>
            <a:off x="2212739" y="3002353"/>
            <a:ext cx="7766521" cy="518212"/>
          </a:xfrm>
          <a:prstGeom prst="rect">
            <a:avLst/>
          </a:prstGeom>
          <a:solidFill>
            <a:schemeClr val="accent4">
              <a:lumMod val="60000"/>
              <a:lumOff val="40000"/>
            </a:schemeClr>
          </a:solidFill>
          <a:ln w="76200">
            <a:noFill/>
            <a:headEnd type="none" w="med" len="med"/>
            <a:tail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mj-lt"/>
              </a:rPr>
              <a:t>“Closed” Control Plane</a:t>
            </a:r>
          </a:p>
        </p:txBody>
      </p:sp>
      <p:sp>
        <p:nvSpPr>
          <p:cNvPr id="234" name="Arrow: Down 233">
            <a:extLst>
              <a:ext uri="{FF2B5EF4-FFF2-40B4-BE49-F238E27FC236}">
                <a16:creationId xmlns:a16="http://schemas.microsoft.com/office/drawing/2014/main" id="{3D1B63D7-550A-4155-BA81-04D3DDF4CB95}"/>
              </a:ext>
            </a:extLst>
          </p:cNvPr>
          <p:cNvSpPr/>
          <p:nvPr/>
        </p:nvSpPr>
        <p:spPr>
          <a:xfrm>
            <a:off x="5893113" y="3561421"/>
            <a:ext cx="405774" cy="628558"/>
          </a:xfrm>
          <a:prstGeom prst="downArrow">
            <a:avLst/>
          </a:prstGeom>
          <a:ln>
            <a:headEnd type="none" w="med" len="med"/>
            <a:tailEnd type="triangle" w="sm" len="s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latin typeface="+mj-lt"/>
            </a:endParaRPr>
          </a:p>
        </p:txBody>
      </p:sp>
      <p:sp>
        <p:nvSpPr>
          <p:cNvPr id="235" name="TextBox 234">
            <a:extLst>
              <a:ext uri="{FF2B5EF4-FFF2-40B4-BE49-F238E27FC236}">
                <a16:creationId xmlns:a16="http://schemas.microsoft.com/office/drawing/2014/main" id="{6E3F4E8F-8D66-48DF-AE76-20FC728CA5CB}"/>
              </a:ext>
            </a:extLst>
          </p:cNvPr>
          <p:cNvSpPr txBox="1"/>
          <p:nvPr/>
        </p:nvSpPr>
        <p:spPr>
          <a:xfrm>
            <a:off x="6368751" y="3591777"/>
            <a:ext cx="2741456" cy="523220"/>
          </a:xfrm>
          <a:prstGeom prst="rect">
            <a:avLst/>
          </a:prstGeom>
          <a:noFill/>
        </p:spPr>
        <p:txBody>
          <a:bodyPr wrap="none" rtlCol="0">
            <a:spAutoFit/>
          </a:bodyPr>
          <a:lstStyle/>
          <a:p>
            <a:pPr algn="ctr"/>
            <a:r>
              <a:rPr lang="en-US" sz="2800" dirty="0">
                <a:latin typeface="+mj-lt"/>
              </a:rPr>
              <a:t>ASIC APIs (closed)</a:t>
            </a:r>
          </a:p>
        </p:txBody>
      </p:sp>
      <p:sp>
        <p:nvSpPr>
          <p:cNvPr id="229" name="TextBox 228">
            <a:extLst>
              <a:ext uri="{FF2B5EF4-FFF2-40B4-BE49-F238E27FC236}">
                <a16:creationId xmlns:a16="http://schemas.microsoft.com/office/drawing/2014/main" id="{908390B1-03D4-4B5C-995E-92615226AADA}"/>
              </a:ext>
            </a:extLst>
          </p:cNvPr>
          <p:cNvSpPr txBox="1"/>
          <p:nvPr/>
        </p:nvSpPr>
        <p:spPr>
          <a:xfrm>
            <a:off x="4946538" y="5871115"/>
            <a:ext cx="727956" cy="523220"/>
          </a:xfrm>
          <a:prstGeom prst="rect">
            <a:avLst/>
          </a:prstGeom>
          <a:noFill/>
        </p:spPr>
        <p:txBody>
          <a:bodyPr wrap="none" rtlCol="0">
            <a:spAutoFit/>
          </a:bodyPr>
          <a:lstStyle/>
          <a:p>
            <a:pPr algn="ctr"/>
            <a:r>
              <a:rPr lang="en-US" sz="2800" dirty="0">
                <a:solidFill>
                  <a:srgbClr val="FF0000"/>
                </a:solidFill>
                <a:latin typeface="+mj-lt"/>
              </a:rPr>
              <a:t>ACL</a:t>
            </a:r>
          </a:p>
        </p:txBody>
      </p:sp>
      <p:sp>
        <p:nvSpPr>
          <p:cNvPr id="230" name="TextBox 229">
            <a:extLst>
              <a:ext uri="{FF2B5EF4-FFF2-40B4-BE49-F238E27FC236}">
                <a16:creationId xmlns:a16="http://schemas.microsoft.com/office/drawing/2014/main" id="{85A58AEA-F916-4840-8326-7B104D043C10}"/>
              </a:ext>
            </a:extLst>
          </p:cNvPr>
          <p:cNvSpPr txBox="1"/>
          <p:nvPr/>
        </p:nvSpPr>
        <p:spPr>
          <a:xfrm>
            <a:off x="6108129" y="5871115"/>
            <a:ext cx="1343509" cy="523220"/>
          </a:xfrm>
          <a:prstGeom prst="rect">
            <a:avLst/>
          </a:prstGeom>
          <a:noFill/>
        </p:spPr>
        <p:txBody>
          <a:bodyPr wrap="none" rtlCol="0">
            <a:spAutoFit/>
          </a:bodyPr>
          <a:lstStyle/>
          <a:p>
            <a:pPr algn="ctr"/>
            <a:r>
              <a:rPr lang="en-US" sz="2800" dirty="0">
                <a:solidFill>
                  <a:srgbClr val="FF0000"/>
                </a:solidFill>
                <a:latin typeface="+mj-lt"/>
              </a:rPr>
              <a:t>L2/MAC</a:t>
            </a:r>
          </a:p>
        </p:txBody>
      </p:sp>
      <p:sp>
        <p:nvSpPr>
          <p:cNvPr id="231" name="TextBox 230">
            <a:extLst>
              <a:ext uri="{FF2B5EF4-FFF2-40B4-BE49-F238E27FC236}">
                <a16:creationId xmlns:a16="http://schemas.microsoft.com/office/drawing/2014/main" id="{E8A6B18F-66B8-463A-9ABB-62C46AEE87A4}"/>
              </a:ext>
            </a:extLst>
          </p:cNvPr>
          <p:cNvSpPr txBox="1"/>
          <p:nvPr/>
        </p:nvSpPr>
        <p:spPr>
          <a:xfrm>
            <a:off x="8003761" y="5871115"/>
            <a:ext cx="518091" cy="523220"/>
          </a:xfrm>
          <a:prstGeom prst="rect">
            <a:avLst/>
          </a:prstGeom>
          <a:noFill/>
        </p:spPr>
        <p:txBody>
          <a:bodyPr wrap="none" rtlCol="0">
            <a:spAutoFit/>
          </a:bodyPr>
          <a:lstStyle/>
          <a:p>
            <a:pPr algn="ctr"/>
            <a:r>
              <a:rPr lang="en-US" sz="2800" dirty="0">
                <a:solidFill>
                  <a:srgbClr val="FF0000"/>
                </a:solidFill>
                <a:latin typeface="+mj-lt"/>
              </a:rPr>
              <a:t>L3</a:t>
            </a:r>
          </a:p>
        </p:txBody>
      </p:sp>
      <p:sp>
        <p:nvSpPr>
          <p:cNvPr id="232" name="TextBox 231">
            <a:extLst>
              <a:ext uri="{FF2B5EF4-FFF2-40B4-BE49-F238E27FC236}">
                <a16:creationId xmlns:a16="http://schemas.microsoft.com/office/drawing/2014/main" id="{72B3A433-CACE-44DD-9FAC-4D3D2ED16B5B}"/>
              </a:ext>
            </a:extLst>
          </p:cNvPr>
          <p:cNvSpPr txBox="1"/>
          <p:nvPr/>
        </p:nvSpPr>
        <p:spPr>
          <a:xfrm>
            <a:off x="3380482" y="5871115"/>
            <a:ext cx="965329" cy="523220"/>
          </a:xfrm>
          <a:prstGeom prst="rect">
            <a:avLst/>
          </a:prstGeom>
          <a:noFill/>
        </p:spPr>
        <p:txBody>
          <a:bodyPr wrap="none" rtlCol="0">
            <a:spAutoFit/>
          </a:bodyPr>
          <a:lstStyle/>
          <a:p>
            <a:pPr algn="ctr"/>
            <a:r>
              <a:rPr lang="en-US" sz="2800" dirty="0">
                <a:solidFill>
                  <a:srgbClr val="FF0000"/>
                </a:solidFill>
                <a:latin typeface="+mj-lt"/>
              </a:rPr>
              <a:t>VLAN</a:t>
            </a:r>
          </a:p>
        </p:txBody>
      </p:sp>
      <p:sp>
        <p:nvSpPr>
          <p:cNvPr id="226" name="TextBox 225">
            <a:extLst>
              <a:ext uri="{FF2B5EF4-FFF2-40B4-BE49-F238E27FC236}">
                <a16:creationId xmlns:a16="http://schemas.microsoft.com/office/drawing/2014/main" id="{10BC16C4-4976-4356-BE2C-8031EEEE8E0E}"/>
              </a:ext>
            </a:extLst>
          </p:cNvPr>
          <p:cNvSpPr txBox="1"/>
          <p:nvPr/>
        </p:nvSpPr>
        <p:spPr>
          <a:xfrm>
            <a:off x="6830843" y="997577"/>
            <a:ext cx="4913140" cy="1815882"/>
          </a:xfrm>
          <a:prstGeom prst="rect">
            <a:avLst/>
          </a:prstGeom>
          <a:noFill/>
        </p:spPr>
        <p:txBody>
          <a:bodyPr wrap="none" rtlCol="0">
            <a:spAutoFit/>
          </a:bodyPr>
          <a:lstStyle/>
          <a:p>
            <a:r>
              <a:rPr lang="en-US" sz="2800" dirty="0">
                <a:latin typeface="+mj-lt"/>
              </a:rPr>
              <a:t>Open, vendor-agnostic interface:</a:t>
            </a:r>
          </a:p>
          <a:p>
            <a:r>
              <a:rPr lang="en-US" sz="2800" dirty="0">
                <a:latin typeface="+mj-lt"/>
                <a:sym typeface="Wingdings" panose="05000000000000000000" pitchFamily="2" charset="2"/>
              </a:rPr>
              <a:t></a:t>
            </a:r>
            <a:r>
              <a:rPr lang="en-US" sz="2800" dirty="0">
                <a:latin typeface="+mj-lt"/>
              </a:rPr>
              <a:t> Easier network management</a:t>
            </a:r>
          </a:p>
          <a:p>
            <a:r>
              <a:rPr lang="en-US" sz="2800" dirty="0">
                <a:latin typeface="+mj-lt"/>
                <a:sym typeface="Wingdings" panose="05000000000000000000" pitchFamily="2" charset="2"/>
              </a:rPr>
              <a:t></a:t>
            </a:r>
            <a:r>
              <a:rPr lang="en-US" sz="2800" dirty="0">
                <a:latin typeface="+mj-lt"/>
              </a:rPr>
              <a:t> Centralized control</a:t>
            </a:r>
          </a:p>
          <a:p>
            <a:r>
              <a:rPr lang="en-US" sz="2800" dirty="0">
                <a:latin typeface="+mj-lt"/>
                <a:sym typeface="Wingdings" panose="05000000000000000000" pitchFamily="2" charset="2"/>
              </a:rPr>
              <a:t> Code reuse/</a:t>
            </a:r>
            <a:r>
              <a:rPr lang="en-US" sz="2800" dirty="0" err="1">
                <a:latin typeface="+mj-lt"/>
                <a:sym typeface="Wingdings" panose="05000000000000000000" pitchFamily="2" charset="2"/>
              </a:rPr>
              <a:t>interoperatibility</a:t>
            </a:r>
            <a:r>
              <a:rPr lang="en-US" sz="2800" dirty="0">
                <a:latin typeface="+mj-lt"/>
                <a:sym typeface="Wingdings" panose="05000000000000000000" pitchFamily="2" charset="2"/>
              </a:rPr>
              <a:t> </a:t>
            </a:r>
            <a:endParaRPr lang="en-US" sz="2800" dirty="0">
              <a:latin typeface="+mj-lt"/>
            </a:endParaRPr>
          </a:p>
        </p:txBody>
      </p:sp>
      <p:sp>
        <p:nvSpPr>
          <p:cNvPr id="227" name="Arrow: Down 226">
            <a:extLst>
              <a:ext uri="{FF2B5EF4-FFF2-40B4-BE49-F238E27FC236}">
                <a16:creationId xmlns:a16="http://schemas.microsoft.com/office/drawing/2014/main" id="{38499E0E-7081-4B81-B5B3-550E79442173}"/>
              </a:ext>
            </a:extLst>
          </p:cNvPr>
          <p:cNvSpPr/>
          <p:nvPr/>
        </p:nvSpPr>
        <p:spPr>
          <a:xfrm>
            <a:off x="5882973" y="2336005"/>
            <a:ext cx="405774" cy="628558"/>
          </a:xfrm>
          <a:prstGeom prst="downArrow">
            <a:avLst/>
          </a:prstGeom>
          <a:ln>
            <a:headEnd type="none" w="med" len="med"/>
            <a:tailEnd type="triangle" w="sm" len="s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latin typeface="+mj-lt"/>
            </a:endParaRPr>
          </a:p>
        </p:txBody>
      </p:sp>
      <p:pic>
        <p:nvPicPr>
          <p:cNvPr id="228" name="Picture 2" descr="Related image">
            <a:extLst>
              <a:ext uri="{FF2B5EF4-FFF2-40B4-BE49-F238E27FC236}">
                <a16:creationId xmlns:a16="http://schemas.microsoft.com/office/drawing/2014/main" id="{2F0F0348-95A9-4DE7-A825-F97383BB9663}"/>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5288460" y="1086726"/>
            <a:ext cx="1594800" cy="1223080"/>
          </a:xfrm>
          <a:prstGeom prst="rect">
            <a:avLst/>
          </a:prstGeom>
          <a:noFill/>
          <a:extLst>
            <a:ext uri="{909E8E84-426E-40DD-AFC4-6F175D3DCCD1}">
              <a14:hiddenFill xmlns:a14="http://schemas.microsoft.com/office/drawing/2010/main">
                <a:solidFill>
                  <a:srgbClr val="FFFFFF"/>
                </a:solidFill>
              </a14:hiddenFill>
            </a:ext>
          </a:extLst>
        </p:spPr>
      </p:pic>
      <p:sp>
        <p:nvSpPr>
          <p:cNvPr id="578" name="Rectangle 577">
            <a:extLst>
              <a:ext uri="{FF2B5EF4-FFF2-40B4-BE49-F238E27FC236}">
                <a16:creationId xmlns:a16="http://schemas.microsoft.com/office/drawing/2014/main" id="{0E1E1FDC-3A6A-441C-9CCD-0441104E231A}"/>
              </a:ext>
            </a:extLst>
          </p:cNvPr>
          <p:cNvSpPr/>
          <p:nvPr/>
        </p:nvSpPr>
        <p:spPr>
          <a:xfrm>
            <a:off x="541242" y="926801"/>
            <a:ext cx="11133773" cy="5734228"/>
          </a:xfrm>
          <a:prstGeom prst="rect">
            <a:avLst/>
          </a:prstGeom>
          <a:solidFill>
            <a:srgbClr val="FFFFFF">
              <a:alpha val="89804"/>
            </a:srgbClr>
          </a:solidFill>
          <a:ln w="76200">
            <a:noFill/>
            <a:headEnd type="none" w="med" len="med"/>
            <a:tail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4000" b="1" dirty="0">
              <a:solidFill>
                <a:srgbClr val="FF0000"/>
              </a:solidFill>
              <a:latin typeface="+mj-lt"/>
            </a:endParaRPr>
          </a:p>
          <a:p>
            <a:pPr algn="ctr"/>
            <a:endParaRPr lang="en-US" sz="4000" b="1" dirty="0">
              <a:solidFill>
                <a:srgbClr val="FF0000"/>
              </a:solidFill>
              <a:latin typeface="+mj-lt"/>
            </a:endParaRPr>
          </a:p>
          <a:p>
            <a:pPr algn="ctr"/>
            <a:endParaRPr lang="en-US" sz="4000" b="1" dirty="0">
              <a:solidFill>
                <a:srgbClr val="FF0000"/>
              </a:solidFill>
              <a:latin typeface="+mj-lt"/>
            </a:endParaRPr>
          </a:p>
          <a:p>
            <a:pPr algn="ctr"/>
            <a:endParaRPr lang="en-US" sz="4000" b="1" dirty="0">
              <a:solidFill>
                <a:srgbClr val="FF0000"/>
              </a:solidFill>
              <a:latin typeface="+mj-lt"/>
            </a:endParaRPr>
          </a:p>
          <a:p>
            <a:pPr algn="ctr"/>
            <a:r>
              <a:rPr lang="en-US" sz="4000" b="1" dirty="0">
                <a:solidFill>
                  <a:srgbClr val="FF0000"/>
                </a:solidFill>
                <a:latin typeface="+mj-lt"/>
              </a:rPr>
              <a:t>It didn’t change the core network functionality!</a:t>
            </a:r>
          </a:p>
          <a:p>
            <a:pPr algn="ctr"/>
            <a:r>
              <a:rPr lang="en-US" sz="2800" b="1" dirty="0">
                <a:solidFill>
                  <a:srgbClr val="FF9900"/>
                </a:solidFill>
                <a:latin typeface="+mj-lt"/>
              </a:rPr>
              <a:t>(Control plane became more programmable)</a:t>
            </a:r>
          </a:p>
        </p:txBody>
      </p:sp>
    </p:spTree>
    <p:extLst>
      <p:ext uri="{BB962C8B-B14F-4D97-AF65-F5344CB8AC3E}">
        <p14:creationId xmlns:p14="http://schemas.microsoft.com/office/powerpoint/2010/main" val="11380200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a:extLst>
              <a:ext uri="{FF2B5EF4-FFF2-40B4-BE49-F238E27FC236}">
                <a16:creationId xmlns:a16="http://schemas.microsoft.com/office/drawing/2014/main" id="{86CE1894-CCA1-3702-8EB9-349B45AB540E}"/>
              </a:ext>
            </a:extLst>
          </p:cNvPr>
          <p:cNvSpPr/>
          <p:nvPr/>
        </p:nvSpPr>
        <p:spPr>
          <a:xfrm>
            <a:off x="1026615" y="1227523"/>
            <a:ext cx="9688788" cy="1082947"/>
          </a:xfrm>
          <a:prstGeom prst="roundRect">
            <a:avLst/>
          </a:prstGeom>
          <a:noFill/>
          <a:ln w="28575">
            <a:solidFill>
              <a:schemeClr val="accent4"/>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rPr>
              <a:t>        Reroute “only if” there is no inflight out-of-order packets</a:t>
            </a:r>
          </a:p>
          <a:p>
            <a:pPr algn="ct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 Enable switch to reorder a flow using a single reorder queue</a:t>
            </a:r>
            <a:endParaRPr lang="en-KR" sz="2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2" name="Rounded Rectangle 31">
            <a:extLst>
              <a:ext uri="{FF2B5EF4-FFF2-40B4-BE49-F238E27FC236}">
                <a16:creationId xmlns:a16="http://schemas.microsoft.com/office/drawing/2014/main" id="{414F8F38-447D-2A2B-B7DA-49FEE3522F72}"/>
              </a:ext>
            </a:extLst>
          </p:cNvPr>
          <p:cNvSpPr/>
          <p:nvPr/>
        </p:nvSpPr>
        <p:spPr>
          <a:xfrm>
            <a:off x="5078061" y="984907"/>
            <a:ext cx="1585897" cy="400110"/>
          </a:xfrm>
          <a:prstGeom prst="roundRect">
            <a:avLst>
              <a:gd name="adj" fmla="val 39948"/>
            </a:avLst>
          </a:prstGeom>
          <a:solidFill>
            <a:schemeClr val="accent4"/>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2000" dirty="0">
                <a:solidFill>
                  <a:schemeClr val="bg1"/>
                </a:solidFill>
                <a:latin typeface="Fira Sans" panose="020B0503050000020004" pitchFamily="34" charset="0"/>
              </a:rPr>
              <a:t>Key Idea</a:t>
            </a:r>
          </a:p>
        </p:txBody>
      </p:sp>
      <p:sp>
        <p:nvSpPr>
          <p:cNvPr id="14" name="Can 13">
            <a:extLst>
              <a:ext uri="{FF2B5EF4-FFF2-40B4-BE49-F238E27FC236}">
                <a16:creationId xmlns:a16="http://schemas.microsoft.com/office/drawing/2014/main" id="{EF75B579-7897-C35B-2541-434BCBEDC2A4}"/>
              </a:ext>
            </a:extLst>
          </p:cNvPr>
          <p:cNvSpPr/>
          <p:nvPr/>
        </p:nvSpPr>
        <p:spPr>
          <a:xfrm rot="5400000">
            <a:off x="5389386" y="3472785"/>
            <a:ext cx="912955" cy="3837120"/>
          </a:xfrm>
          <a:prstGeom prst="can">
            <a:avLst/>
          </a:prstGeom>
          <a:ln w="28575">
            <a:solidFill>
              <a:schemeClr val="accent6"/>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sp>
        <p:nvSpPr>
          <p:cNvPr id="43" name="Freeform 42">
            <a:extLst>
              <a:ext uri="{FF2B5EF4-FFF2-40B4-BE49-F238E27FC236}">
                <a16:creationId xmlns:a16="http://schemas.microsoft.com/office/drawing/2014/main" id="{33179544-C89B-749A-EA19-BCC7DAF49DAD}"/>
              </a:ext>
            </a:extLst>
          </p:cNvPr>
          <p:cNvSpPr/>
          <p:nvPr/>
        </p:nvSpPr>
        <p:spPr>
          <a:xfrm>
            <a:off x="3344562" y="4160108"/>
            <a:ext cx="5395784" cy="1013254"/>
          </a:xfrm>
          <a:custGeom>
            <a:avLst/>
            <a:gdLst>
              <a:gd name="connsiteX0" fmla="*/ 0 w 5395784"/>
              <a:gd name="connsiteY0" fmla="*/ 659027 h 1013254"/>
              <a:gd name="connsiteX1" fmla="*/ 304800 w 5395784"/>
              <a:gd name="connsiteY1" fmla="*/ 1013254 h 1013254"/>
              <a:gd name="connsiteX2" fmla="*/ 4563762 w 5395784"/>
              <a:gd name="connsiteY2" fmla="*/ 1013254 h 1013254"/>
              <a:gd name="connsiteX3" fmla="*/ 4563762 w 5395784"/>
              <a:gd name="connsiteY3" fmla="*/ 0 h 1013254"/>
              <a:gd name="connsiteX4" fmla="*/ 5395784 w 5395784"/>
              <a:gd name="connsiteY4" fmla="*/ 0 h 1013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5784" h="1013254">
                <a:moveTo>
                  <a:pt x="0" y="659027"/>
                </a:moveTo>
                <a:lnTo>
                  <a:pt x="304800" y="1013254"/>
                </a:lnTo>
                <a:lnTo>
                  <a:pt x="4563762" y="1013254"/>
                </a:lnTo>
                <a:lnTo>
                  <a:pt x="4563762" y="0"/>
                </a:lnTo>
                <a:lnTo>
                  <a:pt x="5395784" y="0"/>
                </a:lnTo>
              </a:path>
            </a:pathLst>
          </a:custGeom>
          <a:noFill/>
          <a:ln w="76200">
            <a:solidFill>
              <a:schemeClr val="accent6">
                <a:alpha val="83000"/>
              </a:schemeClr>
            </a:solidFill>
            <a:headEnd type="none" w="med" len="med"/>
            <a:tailEnd type="arrow" w="med" len="med"/>
          </a:ln>
          <a:effectLst>
            <a:glow rad="38100">
              <a:schemeClr val="accent4">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p>
        </p:txBody>
      </p:sp>
      <p:grpSp>
        <p:nvGrpSpPr>
          <p:cNvPr id="10" name="Group 9">
            <a:extLst>
              <a:ext uri="{FF2B5EF4-FFF2-40B4-BE49-F238E27FC236}">
                <a16:creationId xmlns:a16="http://schemas.microsoft.com/office/drawing/2014/main" id="{4D0EC144-D65E-7043-F508-E250991A4D64}"/>
              </a:ext>
            </a:extLst>
          </p:cNvPr>
          <p:cNvGrpSpPr/>
          <p:nvPr/>
        </p:nvGrpSpPr>
        <p:grpSpPr>
          <a:xfrm>
            <a:off x="8663351" y="3957387"/>
            <a:ext cx="2170985" cy="524390"/>
            <a:chOff x="9152238" y="2883243"/>
            <a:chExt cx="986012" cy="238166"/>
          </a:xfrm>
        </p:grpSpPr>
        <p:cxnSp>
          <p:nvCxnSpPr>
            <p:cNvPr id="11" name="Straight Connector 10">
              <a:extLst>
                <a:ext uri="{FF2B5EF4-FFF2-40B4-BE49-F238E27FC236}">
                  <a16:creationId xmlns:a16="http://schemas.microsoft.com/office/drawing/2014/main" id="{7C0CCDF1-B158-DC57-7A01-5B8E5776A162}"/>
                </a:ext>
              </a:extLst>
            </p:cNvPr>
            <p:cNvCxnSpPr/>
            <p:nvPr/>
          </p:nvCxnSpPr>
          <p:spPr>
            <a:xfrm>
              <a:off x="9152238" y="2883243"/>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DC79D2D-E079-8077-98BC-BBAA5C8D020D}"/>
                </a:ext>
              </a:extLst>
            </p:cNvPr>
            <p:cNvCxnSpPr/>
            <p:nvPr/>
          </p:nvCxnSpPr>
          <p:spPr>
            <a:xfrm>
              <a:off x="9152238" y="3103967"/>
              <a:ext cx="9860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F978FC2-4966-E8C4-5642-249EBCD55125}"/>
                </a:ext>
              </a:extLst>
            </p:cNvPr>
            <p:cNvCxnSpPr>
              <a:cxnSpLocks/>
            </p:cNvCxnSpPr>
            <p:nvPr/>
          </p:nvCxnSpPr>
          <p:spPr>
            <a:xfrm>
              <a:off x="10138250" y="2883243"/>
              <a:ext cx="0" cy="2381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83D3D1BE-0CEE-FE67-FB77-63A42E172A24}"/>
              </a:ext>
            </a:extLst>
          </p:cNvPr>
          <p:cNvSpPr txBox="1"/>
          <p:nvPr/>
        </p:nvSpPr>
        <p:spPr>
          <a:xfrm>
            <a:off x="9227133" y="3588055"/>
            <a:ext cx="2746265" cy="369332"/>
          </a:xfrm>
          <a:prstGeom prst="rect">
            <a:avLst/>
          </a:prstGeom>
          <a:noFill/>
        </p:spPr>
        <p:txBody>
          <a:bodyPr wrap="none" rtlCol="0">
            <a:spAutoFit/>
          </a:bodyPr>
          <a:lstStyle/>
          <a:p>
            <a:r>
              <a:rPr lang="en-US" dirty="0">
                <a:latin typeface="Roboto" panose="02000000000000000000" pitchFamily="2" charset="0"/>
                <a:ea typeface="Roboto" panose="02000000000000000000" pitchFamily="2" charset="0"/>
                <a:cs typeface="Roboto" panose="02000000000000000000" pitchFamily="2" charset="0"/>
              </a:rPr>
              <a:t>N</a:t>
            </a:r>
            <a:r>
              <a:rPr lang="en-KR" dirty="0">
                <a:latin typeface="Roboto" panose="02000000000000000000" pitchFamily="2" charset="0"/>
                <a:ea typeface="Roboto" panose="02000000000000000000" pitchFamily="2" charset="0"/>
                <a:cs typeface="Roboto" panose="02000000000000000000" pitchFamily="2" charset="0"/>
              </a:rPr>
              <a:t>ormal queue </a:t>
            </a:r>
            <a:r>
              <a:rPr lang="en-KR" sz="1400" dirty="0">
                <a:latin typeface="Roboto" panose="02000000000000000000" pitchFamily="2" charset="0"/>
                <a:ea typeface="Roboto" panose="02000000000000000000" pitchFamily="2" charset="0"/>
                <a:cs typeface="Roboto" panose="02000000000000000000" pitchFamily="2" charset="0"/>
              </a:rPr>
              <a:t>(for all flows)</a:t>
            </a:r>
          </a:p>
        </p:txBody>
      </p:sp>
      <p:sp>
        <p:nvSpPr>
          <p:cNvPr id="45" name="TextBox 44">
            <a:extLst>
              <a:ext uri="{FF2B5EF4-FFF2-40B4-BE49-F238E27FC236}">
                <a16:creationId xmlns:a16="http://schemas.microsoft.com/office/drawing/2014/main" id="{3965BEF7-0285-E460-62F9-F94B2511DA85}"/>
              </a:ext>
            </a:extLst>
          </p:cNvPr>
          <p:cNvSpPr txBox="1"/>
          <p:nvPr/>
        </p:nvSpPr>
        <p:spPr>
          <a:xfrm>
            <a:off x="8722092" y="3021447"/>
            <a:ext cx="2308645"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DstToR</a:t>
            </a:r>
          </a:p>
        </p:txBody>
      </p:sp>
      <p:sp>
        <p:nvSpPr>
          <p:cNvPr id="46" name="TextBox 45">
            <a:extLst>
              <a:ext uri="{FF2B5EF4-FFF2-40B4-BE49-F238E27FC236}">
                <a16:creationId xmlns:a16="http://schemas.microsoft.com/office/drawing/2014/main" id="{063F6D95-ADA5-C494-4441-09C2D16875C9}"/>
              </a:ext>
            </a:extLst>
          </p:cNvPr>
          <p:cNvSpPr txBox="1"/>
          <p:nvPr/>
        </p:nvSpPr>
        <p:spPr>
          <a:xfrm>
            <a:off x="1262719" y="3021447"/>
            <a:ext cx="2297424" cy="400110"/>
          </a:xfrm>
          <a:prstGeom prst="rect">
            <a:avLst/>
          </a:prstGeom>
          <a:noFill/>
        </p:spPr>
        <p:txBody>
          <a:bodyPr wrap="none" rtlCol="0">
            <a:spAutoFit/>
          </a:bodyPr>
          <a:lstStyle/>
          <a:p>
            <a:r>
              <a:rPr lang="en-KR" sz="2000" dirty="0">
                <a:solidFill>
                  <a:srgbClr val="002060"/>
                </a:solidFill>
                <a:latin typeface="Roboto" panose="02000000000000000000" pitchFamily="2" charset="0"/>
                <a:ea typeface="Roboto" panose="02000000000000000000" pitchFamily="2" charset="0"/>
                <a:cs typeface="Roboto" panose="02000000000000000000" pitchFamily="2" charset="0"/>
              </a:rPr>
              <a:t>ConWeave </a:t>
            </a:r>
            <a:r>
              <a:rPr lang="en-KR" sz="2000" u="sng" dirty="0">
                <a:solidFill>
                  <a:srgbClr val="002060"/>
                </a:solidFill>
                <a:latin typeface="Roboto" panose="02000000000000000000" pitchFamily="2" charset="0"/>
                <a:ea typeface="Roboto" panose="02000000000000000000" pitchFamily="2" charset="0"/>
                <a:cs typeface="Roboto" panose="02000000000000000000" pitchFamily="2" charset="0"/>
              </a:rPr>
              <a:t>SrcToR</a:t>
            </a:r>
          </a:p>
        </p:txBody>
      </p:sp>
      <p:cxnSp>
        <p:nvCxnSpPr>
          <p:cNvPr id="15" name="Straight Connector 14">
            <a:extLst>
              <a:ext uri="{FF2B5EF4-FFF2-40B4-BE49-F238E27FC236}">
                <a16:creationId xmlns:a16="http://schemas.microsoft.com/office/drawing/2014/main" id="{BB5378E0-ECD0-4DB3-79FD-FA905C5087D4}"/>
              </a:ext>
            </a:extLst>
          </p:cNvPr>
          <p:cNvCxnSpPr>
            <a:cxnSpLocks/>
          </p:cNvCxnSpPr>
          <p:nvPr/>
        </p:nvCxnSpPr>
        <p:spPr>
          <a:xfrm>
            <a:off x="4149518" y="2614027"/>
            <a:ext cx="0" cy="3976335"/>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FFECAEC4-FA15-22B0-CC38-58E047401534}"/>
              </a:ext>
            </a:extLst>
          </p:cNvPr>
          <p:cNvCxnSpPr>
            <a:cxnSpLocks/>
          </p:cNvCxnSpPr>
          <p:nvPr/>
        </p:nvCxnSpPr>
        <p:spPr>
          <a:xfrm>
            <a:off x="7491927" y="2614026"/>
            <a:ext cx="0" cy="3887126"/>
          </a:xfrm>
          <a:prstGeom prst="line">
            <a:avLst/>
          </a:prstGeom>
          <a:ln w="38100">
            <a:solidFill>
              <a:schemeClr val="bg1">
                <a:lumMod val="75000"/>
              </a:schemeClr>
            </a:solidFill>
            <a:prstDash val="dash"/>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7C2F4D48-04DB-1C75-BBD8-59E239647F30}"/>
              </a:ext>
            </a:extLst>
          </p:cNvPr>
          <p:cNvSpPr>
            <a:spLocks noGrp="1"/>
          </p:cNvSpPr>
          <p:nvPr>
            <p:ph type="title"/>
          </p:nvPr>
        </p:nvSpPr>
        <p:spPr>
          <a:xfrm>
            <a:off x="472440" y="0"/>
            <a:ext cx="11300460" cy="1325563"/>
          </a:xfrm>
        </p:spPr>
        <p:txBody>
          <a:bodyPr>
            <a:normAutofit/>
          </a:bodyPr>
          <a:lstStyle/>
          <a:p>
            <a:r>
              <a:rPr lang="en-KR" sz="3600" dirty="0">
                <a:solidFill>
                  <a:srgbClr val="0070C0"/>
                </a:solidFill>
                <a:latin typeface="Roboto" panose="02000000000000000000" pitchFamily="2" charset="0"/>
                <a:ea typeface="Roboto" panose="02000000000000000000" pitchFamily="2" charset="0"/>
                <a:cs typeface="Roboto" panose="02000000000000000000" pitchFamily="2" charset="0"/>
              </a:rPr>
              <a:t>Cautious Rerouting</a:t>
            </a:r>
          </a:p>
        </p:txBody>
      </p:sp>
      <p:sp>
        <p:nvSpPr>
          <p:cNvPr id="13" name="Can 12">
            <a:extLst>
              <a:ext uri="{FF2B5EF4-FFF2-40B4-BE49-F238E27FC236}">
                <a16:creationId xmlns:a16="http://schemas.microsoft.com/office/drawing/2014/main" id="{16B3FACE-EC0A-DAA4-27E1-B8BFB353736E}"/>
              </a:ext>
            </a:extLst>
          </p:cNvPr>
          <p:cNvSpPr/>
          <p:nvPr/>
        </p:nvSpPr>
        <p:spPr>
          <a:xfrm rot="5400000">
            <a:off x="5389386" y="2021030"/>
            <a:ext cx="912955" cy="3837120"/>
          </a:xfrm>
          <a:prstGeom prst="can">
            <a:avLst/>
          </a:prstGeom>
          <a:ln w="28575">
            <a:solidFill>
              <a:srgbClr val="C0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KR"/>
          </a:p>
        </p:txBody>
      </p:sp>
      <p:pic>
        <p:nvPicPr>
          <p:cNvPr id="27" name="Picture 12" descr="Download Sign Warning Exclamation Mark Royalty-Free Vector Graphic - Pixabay">
            <a:extLst>
              <a:ext uri="{FF2B5EF4-FFF2-40B4-BE49-F238E27FC236}">
                <a16:creationId xmlns:a16="http://schemas.microsoft.com/office/drawing/2014/main" id="{C8DB2D17-43FF-478F-CD97-80184C5F56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5111" y="3268999"/>
            <a:ext cx="447447" cy="40651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A495A0B8-CCA7-AA45-438A-721A7E63F892}"/>
              </a:ext>
            </a:extLst>
          </p:cNvPr>
          <p:cNvPicPr>
            <a:picLocks noChangeAspect="1"/>
          </p:cNvPicPr>
          <p:nvPr/>
        </p:nvPicPr>
        <p:blipFill>
          <a:blip r:embed="rId5"/>
          <a:stretch>
            <a:fillRect/>
          </a:stretch>
        </p:blipFill>
        <p:spPr>
          <a:xfrm>
            <a:off x="5607199" y="4730299"/>
            <a:ext cx="409136" cy="409136"/>
          </a:xfrm>
          <a:prstGeom prst="rect">
            <a:avLst/>
          </a:prstGeom>
        </p:spPr>
      </p:pic>
      <p:sp>
        <p:nvSpPr>
          <p:cNvPr id="6" name="Freeform 5">
            <a:extLst>
              <a:ext uri="{FF2B5EF4-FFF2-40B4-BE49-F238E27FC236}">
                <a16:creationId xmlns:a16="http://schemas.microsoft.com/office/drawing/2014/main" id="{D5D21895-FFEE-0627-1BAC-06535F009E6E}"/>
              </a:ext>
            </a:extLst>
          </p:cNvPr>
          <p:cNvSpPr/>
          <p:nvPr/>
        </p:nvSpPr>
        <p:spPr>
          <a:xfrm>
            <a:off x="3116086" y="3471385"/>
            <a:ext cx="5509845" cy="931503"/>
          </a:xfrm>
          <a:custGeom>
            <a:avLst/>
            <a:gdLst>
              <a:gd name="connsiteX0" fmla="*/ 3728720 w 3728720"/>
              <a:gd name="connsiteY0" fmla="*/ 0 h 1026267"/>
              <a:gd name="connsiteX1" fmla="*/ 1920240 w 3728720"/>
              <a:gd name="connsiteY1" fmla="*/ 1026160 h 1026267"/>
              <a:gd name="connsiteX2" fmla="*/ 0 w 3728720"/>
              <a:gd name="connsiteY2" fmla="*/ 50800 h 1026267"/>
            </a:gdLst>
            <a:ahLst/>
            <a:cxnLst>
              <a:cxn ang="0">
                <a:pos x="connsiteX0" y="connsiteY0"/>
              </a:cxn>
              <a:cxn ang="0">
                <a:pos x="connsiteX1" y="connsiteY1"/>
              </a:cxn>
              <a:cxn ang="0">
                <a:pos x="connsiteX2" y="connsiteY2"/>
              </a:cxn>
            </a:cxnLst>
            <a:rect l="l" t="t" r="r" b="b"/>
            <a:pathLst>
              <a:path w="3728720" h="1026267">
                <a:moveTo>
                  <a:pt x="3728720" y="0"/>
                </a:moveTo>
                <a:cubicBezTo>
                  <a:pt x="3135206" y="508846"/>
                  <a:pt x="2541693" y="1017693"/>
                  <a:pt x="1920240" y="1026160"/>
                </a:cubicBezTo>
                <a:cubicBezTo>
                  <a:pt x="1298787" y="1034627"/>
                  <a:pt x="649393" y="542713"/>
                  <a:pt x="0" y="50800"/>
                </a:cubicBezTo>
              </a:path>
            </a:pathLst>
          </a:custGeom>
          <a:noFill/>
          <a:ln w="57150">
            <a:solidFill>
              <a:schemeClr val="tx1">
                <a:lumMod val="50000"/>
                <a:lumOff val="50000"/>
              </a:schemeClr>
            </a:solidFill>
            <a:prstDash val="dash"/>
            <a:headEnd type="none" w="med" len="med"/>
            <a:tailEnd type="arrow" w="med" len="med"/>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latin typeface="Fira Sans" panose="020B0503050000020004" pitchFamily="34" charset="0"/>
            </a:endParaRPr>
          </a:p>
        </p:txBody>
      </p:sp>
      <p:sp>
        <p:nvSpPr>
          <p:cNvPr id="12" name="Rectangle: Rounded Corners 18">
            <a:extLst>
              <a:ext uri="{FF2B5EF4-FFF2-40B4-BE49-F238E27FC236}">
                <a16:creationId xmlns:a16="http://schemas.microsoft.com/office/drawing/2014/main" id="{4BBEC749-B10F-6B18-8B74-20D6061D42F8}"/>
              </a:ext>
            </a:extLst>
          </p:cNvPr>
          <p:cNvSpPr/>
          <p:nvPr/>
        </p:nvSpPr>
        <p:spPr>
          <a:xfrm>
            <a:off x="3626456" y="2629264"/>
            <a:ext cx="4489104" cy="1189115"/>
          </a:xfrm>
          <a:prstGeom prst="roundRect">
            <a:avLst>
              <a:gd name="adj" fmla="val 30223"/>
            </a:avLst>
          </a:prstGeom>
          <a:solidFill>
            <a:schemeClr val="bg1">
              <a:lumMod val="85000"/>
            </a:schemeClr>
          </a:solidFill>
          <a:ln w="38100">
            <a:solidFill>
              <a:schemeClr val="tx1"/>
            </a:solidFill>
          </a:ln>
        </p:spPr>
        <p:style>
          <a:lnRef idx="2">
            <a:schemeClr val="accent5"/>
          </a:lnRef>
          <a:fillRef idx="1">
            <a:schemeClr val="lt1"/>
          </a:fillRef>
          <a:effectRef idx="0">
            <a:schemeClr val="accent5"/>
          </a:effectRef>
          <a:fontRef idx="minor">
            <a:schemeClr val="dk1"/>
          </a:fontRef>
        </p:style>
        <p:txBody>
          <a:bodyPr lIns="0" tIns="0" rIns="0" bIns="0" rtlCol="0" anchor="ctr"/>
          <a:lstStyle/>
          <a:p>
            <a:pPr algn="ctr"/>
            <a:r>
              <a:rPr lang="en-KR" sz="2000" dirty="0">
                <a:solidFill>
                  <a:schemeClr val="tx1"/>
                </a:solidFill>
                <a:latin typeface="Roboto" panose="02000000000000000000" pitchFamily="2" charset="0"/>
                <a:ea typeface="Roboto" panose="02000000000000000000" pitchFamily="2" charset="0"/>
                <a:cs typeface="Roboto" panose="02000000000000000000" pitchFamily="2" charset="0"/>
              </a:rPr>
              <a:t>”CLEAR” – no more </a:t>
            </a:r>
            <a:r>
              <a:rPr lang="en-KR" sz="2000" i="1" dirty="0">
                <a:solidFill>
                  <a:schemeClr val="tx1"/>
                </a:solidFill>
                <a:latin typeface="Roboto" panose="02000000000000000000" pitchFamily="2" charset="0"/>
                <a:ea typeface="Roboto" panose="02000000000000000000" pitchFamily="2" charset="0"/>
                <a:cs typeface="Roboto" panose="02000000000000000000" pitchFamily="2" charset="0"/>
              </a:rPr>
              <a:t>inflight</a:t>
            </a:r>
            <a:r>
              <a:rPr lang="en-KR" sz="2000" dirty="0">
                <a:solidFill>
                  <a:schemeClr val="tx1"/>
                </a:solidFill>
                <a:latin typeface="Roboto" panose="02000000000000000000" pitchFamily="2" charset="0"/>
                <a:ea typeface="Roboto" panose="02000000000000000000" pitchFamily="2" charset="0"/>
                <a:cs typeface="Roboto" panose="02000000000000000000" pitchFamily="2" charset="0"/>
              </a:rPr>
              <a:t> </a:t>
            </a:r>
            <a:br>
              <a:rPr lang="en-KR" sz="2000" dirty="0">
                <a:solidFill>
                  <a:schemeClr val="tx1"/>
                </a:solidFill>
                <a:latin typeface="Roboto" panose="02000000000000000000" pitchFamily="2" charset="0"/>
                <a:ea typeface="Roboto" panose="02000000000000000000" pitchFamily="2" charset="0"/>
                <a:cs typeface="Roboto" panose="02000000000000000000" pitchFamily="2" charset="0"/>
              </a:rPr>
            </a:br>
            <a:r>
              <a:rPr lang="en-KR" sz="2000" dirty="0">
                <a:solidFill>
                  <a:schemeClr val="tx1"/>
                </a:solidFill>
                <a:latin typeface="Roboto" panose="02000000000000000000" pitchFamily="2" charset="0"/>
                <a:ea typeface="Roboto" panose="02000000000000000000" pitchFamily="2" charset="0"/>
                <a:cs typeface="Roboto" panose="02000000000000000000" pitchFamily="2" charset="0"/>
              </a:rPr>
              <a:t>out-of-order packets</a:t>
            </a:r>
            <a:endParaRPr lang="en-KR" sz="200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pic>
        <p:nvPicPr>
          <p:cNvPr id="42" name="Picture 41" descr="Icon&#10;&#10;Description automatically generated">
            <a:extLst>
              <a:ext uri="{FF2B5EF4-FFF2-40B4-BE49-F238E27FC236}">
                <a16:creationId xmlns:a16="http://schemas.microsoft.com/office/drawing/2014/main" id="{F4DD8794-D600-27A6-D22A-EB26CA15283A}"/>
              </a:ext>
            </a:extLst>
          </p:cNvPr>
          <p:cNvPicPr>
            <a:picLocks noChangeAspect="1"/>
          </p:cNvPicPr>
          <p:nvPr/>
        </p:nvPicPr>
        <p:blipFill>
          <a:blip r:embed="rId6"/>
          <a:stretch>
            <a:fillRect/>
          </a:stretch>
        </p:blipFill>
        <p:spPr>
          <a:xfrm>
            <a:off x="1624730" y="1466849"/>
            <a:ext cx="548700" cy="548700"/>
          </a:xfrm>
          <a:prstGeom prst="rect">
            <a:avLst/>
          </a:prstGeom>
        </p:spPr>
      </p:pic>
      <p:sp>
        <p:nvSpPr>
          <p:cNvPr id="7" name="Rectangle 6">
            <a:extLst>
              <a:ext uri="{FF2B5EF4-FFF2-40B4-BE49-F238E27FC236}">
                <a16:creationId xmlns:a16="http://schemas.microsoft.com/office/drawing/2014/main" id="{6A9BA3AB-A4A9-2529-FA33-46DCE6490AF6}"/>
              </a:ext>
            </a:extLst>
          </p:cNvPr>
          <p:cNvSpPr/>
          <p:nvPr/>
        </p:nvSpPr>
        <p:spPr>
          <a:xfrm>
            <a:off x="0" y="974991"/>
            <a:ext cx="12192000" cy="5873092"/>
          </a:xfrm>
          <a:prstGeom prst="rect">
            <a:avLst/>
          </a:prstGeom>
          <a:solidFill>
            <a:schemeClr val="bg1">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dirty="0"/>
          </a:p>
        </p:txBody>
      </p:sp>
      <p:grpSp>
        <p:nvGrpSpPr>
          <p:cNvPr id="25" name="Group 24">
            <a:extLst>
              <a:ext uri="{FF2B5EF4-FFF2-40B4-BE49-F238E27FC236}">
                <a16:creationId xmlns:a16="http://schemas.microsoft.com/office/drawing/2014/main" id="{617A768D-B46C-268C-C2C6-4B12C021606E}"/>
              </a:ext>
            </a:extLst>
          </p:cNvPr>
          <p:cNvGrpSpPr/>
          <p:nvPr/>
        </p:nvGrpSpPr>
        <p:grpSpPr>
          <a:xfrm>
            <a:off x="1367337" y="4161955"/>
            <a:ext cx="9510665" cy="1309884"/>
            <a:chOff x="1623133" y="2011271"/>
            <a:chExt cx="9510665" cy="1309884"/>
          </a:xfrm>
        </p:grpSpPr>
        <p:sp>
          <p:nvSpPr>
            <p:cNvPr id="26" name="Rounded Rectangular Callout 25">
              <a:extLst>
                <a:ext uri="{FF2B5EF4-FFF2-40B4-BE49-F238E27FC236}">
                  <a16:creationId xmlns:a16="http://schemas.microsoft.com/office/drawing/2014/main" id="{1EEC7B46-16C6-8656-E5F0-FF84555571BC}"/>
                </a:ext>
              </a:extLst>
            </p:cNvPr>
            <p:cNvSpPr/>
            <p:nvPr/>
          </p:nvSpPr>
          <p:spPr>
            <a:xfrm>
              <a:off x="1623133" y="2011271"/>
              <a:ext cx="9510665" cy="1309884"/>
            </a:xfrm>
            <a:prstGeom prst="wedgeRoundRectCallout">
              <a:avLst>
                <a:gd name="adj1" fmla="val -41259"/>
                <a:gd name="adj2" fmla="val 33129"/>
                <a:gd name="adj3" fmla="val 16667"/>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260000" rtlCol="0" anchor="ctr"/>
            <a:lstStyle/>
            <a:p>
              <a:pPr algn="ctr"/>
              <a:r>
                <a:rPr lang="en-US" sz="2400" dirty="0" err="1">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ConWeave</a:t>
              </a: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reroutes a flow when </a:t>
              </a:r>
              <a:r>
                <a:rPr lang="en-US" sz="2400" b="1" dirty="0">
                  <a:solidFill>
                    <a:schemeClr val="accent1"/>
                  </a:solidFill>
                  <a:latin typeface="Roboto" panose="02000000000000000000" pitchFamily="2" charset="0"/>
                  <a:ea typeface="Roboto" panose="02000000000000000000" pitchFamily="2" charset="0"/>
                  <a:cs typeface="Roboto" panose="02000000000000000000" pitchFamily="2" charset="0"/>
                  <a:sym typeface="Wingdings" pitchFamily="2" charset="2"/>
                </a:rPr>
                <a:t>congestion is detected*</a:t>
              </a:r>
              <a:b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br>
              <a:r>
                <a:rPr 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while </a:t>
              </a:r>
              <a:r>
                <a:rPr lang="en-US" altLang="ko-KR"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delivering</a:t>
              </a:r>
              <a:r>
                <a:rPr lang="ko-KR" alt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a:t>
              </a:r>
              <a:r>
                <a:rPr lang="en-US" altLang="ko-KR"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packets</a:t>
              </a:r>
              <a:r>
                <a:rPr lang="ko-KR" alt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a:t>
              </a:r>
              <a:r>
                <a:rPr lang="en-US" altLang="ko-KR"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in</a:t>
              </a:r>
              <a:r>
                <a:rPr lang="ko-KR" altLang="en-US"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 </a:t>
              </a:r>
              <a:r>
                <a:rPr lang="en-US" altLang="ko-KR"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rPr>
                <a:t>order</a:t>
              </a:r>
              <a:endParaRPr lang="en-KR" sz="2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itchFamily="2" charset="2"/>
              </a:endParaRPr>
            </a:p>
          </p:txBody>
        </p:sp>
        <p:pic>
          <p:nvPicPr>
            <p:cNvPr id="29" name="Picture 28">
              <a:extLst>
                <a:ext uri="{FF2B5EF4-FFF2-40B4-BE49-F238E27FC236}">
                  <a16:creationId xmlns:a16="http://schemas.microsoft.com/office/drawing/2014/main" id="{F85D7BCF-4994-6A7C-3B1F-903293357F93}"/>
                </a:ext>
              </a:extLst>
            </p:cNvPr>
            <p:cNvPicPr>
              <a:picLocks noChangeAspect="1"/>
            </p:cNvPicPr>
            <p:nvPr/>
          </p:nvPicPr>
          <p:blipFill>
            <a:blip r:embed="rId7"/>
            <a:stretch>
              <a:fillRect/>
            </a:stretch>
          </p:blipFill>
          <p:spPr>
            <a:xfrm>
              <a:off x="1944483" y="2237303"/>
              <a:ext cx="837562" cy="837562"/>
            </a:xfrm>
            <a:prstGeom prst="rect">
              <a:avLst/>
            </a:prstGeom>
          </p:spPr>
        </p:pic>
      </p:grpSp>
      <p:pic>
        <p:nvPicPr>
          <p:cNvPr id="4" name="Picture 3">
            <a:extLst>
              <a:ext uri="{FF2B5EF4-FFF2-40B4-BE49-F238E27FC236}">
                <a16:creationId xmlns:a16="http://schemas.microsoft.com/office/drawing/2014/main" id="{B27ACFD4-3D89-EE9A-F832-51C84481CA98}"/>
              </a:ext>
            </a:extLst>
          </p:cNvPr>
          <p:cNvPicPr>
            <a:picLocks noChangeAspect="1"/>
          </p:cNvPicPr>
          <p:nvPr/>
        </p:nvPicPr>
        <p:blipFill rotWithShape="1">
          <a:blip r:embed="rId8"/>
          <a:srcRect t="24126" b="31045"/>
          <a:stretch/>
        </p:blipFill>
        <p:spPr>
          <a:xfrm>
            <a:off x="1740539" y="2486807"/>
            <a:ext cx="1327506" cy="595113"/>
          </a:xfrm>
          <a:prstGeom prst="rect">
            <a:avLst/>
          </a:prstGeom>
        </p:spPr>
      </p:pic>
      <p:pic>
        <p:nvPicPr>
          <p:cNvPr id="9" name="Picture 8">
            <a:extLst>
              <a:ext uri="{FF2B5EF4-FFF2-40B4-BE49-F238E27FC236}">
                <a16:creationId xmlns:a16="http://schemas.microsoft.com/office/drawing/2014/main" id="{98CB4A44-7A36-0FFE-50F6-1B82F863F839}"/>
              </a:ext>
            </a:extLst>
          </p:cNvPr>
          <p:cNvPicPr>
            <a:picLocks noChangeAspect="1"/>
          </p:cNvPicPr>
          <p:nvPr/>
        </p:nvPicPr>
        <p:blipFill rotWithShape="1">
          <a:blip r:embed="rId8"/>
          <a:srcRect t="24126" b="31045"/>
          <a:stretch/>
        </p:blipFill>
        <p:spPr>
          <a:xfrm>
            <a:off x="9072570" y="2486807"/>
            <a:ext cx="1327506" cy="595113"/>
          </a:xfrm>
          <a:prstGeom prst="rect">
            <a:avLst/>
          </a:prstGeom>
        </p:spPr>
      </p:pic>
      <p:sp>
        <p:nvSpPr>
          <p:cNvPr id="5" name="TextBox 4">
            <a:extLst>
              <a:ext uri="{FF2B5EF4-FFF2-40B4-BE49-F238E27FC236}">
                <a16:creationId xmlns:a16="http://schemas.microsoft.com/office/drawing/2014/main" id="{9CDC1F8C-9A5D-2A67-69F0-3F89A25B04A4}"/>
              </a:ext>
            </a:extLst>
          </p:cNvPr>
          <p:cNvSpPr txBox="1"/>
          <p:nvPr/>
        </p:nvSpPr>
        <p:spPr>
          <a:xfrm>
            <a:off x="-900545" y="1898073"/>
            <a:ext cx="184731" cy="369332"/>
          </a:xfrm>
          <a:prstGeom prst="rect">
            <a:avLst/>
          </a:prstGeom>
          <a:noFill/>
        </p:spPr>
        <p:txBody>
          <a:bodyPr wrap="none" rtlCol="0">
            <a:spAutoFit/>
          </a:bodyPr>
          <a:lstStyle/>
          <a:p>
            <a:endParaRPr lang="en-KR" dirty="0"/>
          </a:p>
        </p:txBody>
      </p:sp>
      <p:grpSp>
        <p:nvGrpSpPr>
          <p:cNvPr id="38" name="Group 37">
            <a:extLst>
              <a:ext uri="{FF2B5EF4-FFF2-40B4-BE49-F238E27FC236}">
                <a16:creationId xmlns:a16="http://schemas.microsoft.com/office/drawing/2014/main" id="{5D781293-BAAD-20E0-196E-5B3D5B4EC9BE}"/>
              </a:ext>
            </a:extLst>
          </p:cNvPr>
          <p:cNvGrpSpPr/>
          <p:nvPr/>
        </p:nvGrpSpPr>
        <p:grpSpPr>
          <a:xfrm>
            <a:off x="3336052" y="1745174"/>
            <a:ext cx="5521992" cy="960064"/>
            <a:chOff x="3336052" y="1745174"/>
            <a:chExt cx="5521992" cy="960064"/>
          </a:xfrm>
        </p:grpSpPr>
        <p:sp>
          <p:nvSpPr>
            <p:cNvPr id="16" name="Freeform 15">
              <a:extLst>
                <a:ext uri="{FF2B5EF4-FFF2-40B4-BE49-F238E27FC236}">
                  <a16:creationId xmlns:a16="http://schemas.microsoft.com/office/drawing/2014/main" id="{615A33B1-7767-90E6-207D-DDDC405E42CC}"/>
                </a:ext>
              </a:extLst>
            </p:cNvPr>
            <p:cNvSpPr/>
            <p:nvPr/>
          </p:nvSpPr>
          <p:spPr>
            <a:xfrm rot="10800000">
              <a:off x="3336052" y="2350208"/>
              <a:ext cx="5521992" cy="355030"/>
            </a:xfrm>
            <a:custGeom>
              <a:avLst/>
              <a:gdLst>
                <a:gd name="connsiteX0" fmla="*/ 3728720 w 3728720"/>
                <a:gd name="connsiteY0" fmla="*/ 0 h 1026267"/>
                <a:gd name="connsiteX1" fmla="*/ 1920240 w 3728720"/>
                <a:gd name="connsiteY1" fmla="*/ 1026160 h 1026267"/>
                <a:gd name="connsiteX2" fmla="*/ 0 w 3728720"/>
                <a:gd name="connsiteY2" fmla="*/ 50800 h 1026267"/>
              </a:gdLst>
              <a:ahLst/>
              <a:cxnLst>
                <a:cxn ang="0">
                  <a:pos x="connsiteX0" y="connsiteY0"/>
                </a:cxn>
                <a:cxn ang="0">
                  <a:pos x="connsiteX1" y="connsiteY1"/>
                </a:cxn>
                <a:cxn ang="0">
                  <a:pos x="connsiteX2" y="connsiteY2"/>
                </a:cxn>
              </a:cxnLst>
              <a:rect l="l" t="t" r="r" b="b"/>
              <a:pathLst>
                <a:path w="3728720" h="1026267">
                  <a:moveTo>
                    <a:pt x="3728720" y="0"/>
                  </a:moveTo>
                  <a:cubicBezTo>
                    <a:pt x="3135206" y="508846"/>
                    <a:pt x="2541693" y="1017693"/>
                    <a:pt x="1920240" y="1026160"/>
                  </a:cubicBezTo>
                  <a:cubicBezTo>
                    <a:pt x="1298787" y="1034627"/>
                    <a:pt x="649393" y="542713"/>
                    <a:pt x="0" y="50800"/>
                  </a:cubicBezTo>
                </a:path>
              </a:pathLst>
            </a:custGeom>
            <a:noFill/>
            <a:ln w="57150">
              <a:solidFill>
                <a:srgbClr val="C00000"/>
              </a:solidFill>
              <a:prstDash val="dash"/>
              <a:headEnd type="none" w="med" len="med"/>
              <a:tailEnd type="arrow" w="med" len="med"/>
            </a:ln>
            <a:effectLst>
              <a:glow rad="38100">
                <a:srgbClr val="FF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latin typeface="Fira Sans" panose="020B0503050000020004" pitchFamily="34" charset="0"/>
              </a:endParaRPr>
            </a:p>
          </p:txBody>
        </p:sp>
        <p:sp>
          <p:nvSpPr>
            <p:cNvPr id="17" name="TextBox 16">
              <a:extLst>
                <a:ext uri="{FF2B5EF4-FFF2-40B4-BE49-F238E27FC236}">
                  <a16:creationId xmlns:a16="http://schemas.microsoft.com/office/drawing/2014/main" id="{CCC2DEC8-0297-5A37-09EB-6FC714887B3F}"/>
                </a:ext>
              </a:extLst>
            </p:cNvPr>
            <p:cNvSpPr txBox="1"/>
            <p:nvPr/>
          </p:nvSpPr>
          <p:spPr>
            <a:xfrm>
              <a:off x="5571245" y="1745174"/>
              <a:ext cx="890180" cy="584775"/>
            </a:xfrm>
            <a:prstGeom prst="rect">
              <a:avLst/>
            </a:prstGeom>
            <a:noFill/>
          </p:spPr>
          <p:txBody>
            <a:bodyPr wrap="none" rtlCol="0">
              <a:spAutoFit/>
            </a:bodyPr>
            <a:lstStyle/>
            <a:p>
              <a:r>
                <a:rPr lang="en-KR" sz="3200" b="1" i="1" dirty="0">
                  <a:solidFill>
                    <a:srgbClr val="C00000"/>
                  </a:solidFill>
                </a:rPr>
                <a:t>TAIL</a:t>
              </a:r>
            </a:p>
          </p:txBody>
        </p:sp>
      </p:grpSp>
      <p:sp>
        <p:nvSpPr>
          <p:cNvPr id="22" name="TextBox 21">
            <a:extLst>
              <a:ext uri="{FF2B5EF4-FFF2-40B4-BE49-F238E27FC236}">
                <a16:creationId xmlns:a16="http://schemas.microsoft.com/office/drawing/2014/main" id="{08C2777B-E40C-8AD4-1920-02339C35A09E}"/>
              </a:ext>
            </a:extLst>
          </p:cNvPr>
          <p:cNvSpPr txBox="1"/>
          <p:nvPr/>
        </p:nvSpPr>
        <p:spPr>
          <a:xfrm>
            <a:off x="1879965" y="2050999"/>
            <a:ext cx="2087431" cy="584775"/>
          </a:xfrm>
          <a:prstGeom prst="rect">
            <a:avLst/>
          </a:prstGeom>
          <a:noFill/>
        </p:spPr>
        <p:txBody>
          <a:bodyPr wrap="none" rtlCol="0">
            <a:spAutoFit/>
          </a:bodyPr>
          <a:lstStyle/>
          <a:p>
            <a:r>
              <a:rPr lang="en-KR" sz="3200" b="1" i="1" dirty="0">
                <a:solidFill>
                  <a:srgbClr val="7030A0"/>
                </a:solidFill>
              </a:rPr>
              <a:t>(1) Reroute</a:t>
            </a:r>
          </a:p>
        </p:txBody>
      </p:sp>
      <p:sp>
        <p:nvSpPr>
          <p:cNvPr id="31" name="TextBox 30">
            <a:extLst>
              <a:ext uri="{FF2B5EF4-FFF2-40B4-BE49-F238E27FC236}">
                <a16:creationId xmlns:a16="http://schemas.microsoft.com/office/drawing/2014/main" id="{E0D18C7C-1526-251C-5B1F-20C3A64F2488}"/>
              </a:ext>
            </a:extLst>
          </p:cNvPr>
          <p:cNvSpPr txBox="1"/>
          <p:nvPr/>
        </p:nvSpPr>
        <p:spPr>
          <a:xfrm>
            <a:off x="8660107" y="2000294"/>
            <a:ext cx="1793889" cy="584775"/>
          </a:xfrm>
          <a:prstGeom prst="rect">
            <a:avLst/>
          </a:prstGeom>
          <a:noFill/>
        </p:spPr>
        <p:txBody>
          <a:bodyPr wrap="none" rtlCol="0">
            <a:spAutoFit/>
          </a:bodyPr>
          <a:lstStyle/>
          <a:p>
            <a:r>
              <a:rPr lang="en-KR" sz="3200" b="1" i="1" dirty="0">
                <a:solidFill>
                  <a:srgbClr val="7030A0"/>
                </a:solidFill>
              </a:rPr>
              <a:t>(2) Buffer</a:t>
            </a:r>
          </a:p>
        </p:txBody>
      </p:sp>
      <p:sp>
        <p:nvSpPr>
          <p:cNvPr id="33" name="TextBox 32">
            <a:extLst>
              <a:ext uri="{FF2B5EF4-FFF2-40B4-BE49-F238E27FC236}">
                <a16:creationId xmlns:a16="http://schemas.microsoft.com/office/drawing/2014/main" id="{CE8A12D6-F3A8-EFC8-B5AA-8F0A857E7AA5}"/>
              </a:ext>
            </a:extLst>
          </p:cNvPr>
          <p:cNvSpPr txBox="1"/>
          <p:nvPr/>
        </p:nvSpPr>
        <p:spPr>
          <a:xfrm>
            <a:off x="8660107" y="3038278"/>
            <a:ext cx="1627369" cy="584775"/>
          </a:xfrm>
          <a:prstGeom prst="rect">
            <a:avLst/>
          </a:prstGeom>
          <a:noFill/>
        </p:spPr>
        <p:txBody>
          <a:bodyPr wrap="none" rtlCol="0">
            <a:spAutoFit/>
          </a:bodyPr>
          <a:lstStyle/>
          <a:p>
            <a:r>
              <a:rPr lang="en-KR" sz="3200" b="1" i="1" dirty="0">
                <a:solidFill>
                  <a:srgbClr val="7030A0"/>
                </a:solidFill>
              </a:rPr>
              <a:t>(3) Flush</a:t>
            </a:r>
          </a:p>
        </p:txBody>
      </p:sp>
      <p:grpSp>
        <p:nvGrpSpPr>
          <p:cNvPr id="39" name="Group 38">
            <a:extLst>
              <a:ext uri="{FF2B5EF4-FFF2-40B4-BE49-F238E27FC236}">
                <a16:creationId xmlns:a16="http://schemas.microsoft.com/office/drawing/2014/main" id="{5ADBAED3-F414-B88F-FCA6-0E0184D7A5F9}"/>
              </a:ext>
            </a:extLst>
          </p:cNvPr>
          <p:cNvGrpSpPr/>
          <p:nvPr/>
        </p:nvGrpSpPr>
        <p:grpSpPr>
          <a:xfrm>
            <a:off x="3296239" y="2999502"/>
            <a:ext cx="5521992" cy="926234"/>
            <a:chOff x="3296239" y="2999502"/>
            <a:chExt cx="5521992" cy="926234"/>
          </a:xfrm>
        </p:grpSpPr>
        <p:sp>
          <p:nvSpPr>
            <p:cNvPr id="8" name="Freeform 7">
              <a:extLst>
                <a:ext uri="{FF2B5EF4-FFF2-40B4-BE49-F238E27FC236}">
                  <a16:creationId xmlns:a16="http://schemas.microsoft.com/office/drawing/2014/main" id="{48A749F9-C267-1A2F-E1BB-54DCA56FF4A8}"/>
                </a:ext>
              </a:extLst>
            </p:cNvPr>
            <p:cNvSpPr/>
            <p:nvPr/>
          </p:nvSpPr>
          <p:spPr>
            <a:xfrm>
              <a:off x="3296239" y="2999502"/>
              <a:ext cx="5521992" cy="355030"/>
            </a:xfrm>
            <a:custGeom>
              <a:avLst/>
              <a:gdLst>
                <a:gd name="connsiteX0" fmla="*/ 3728720 w 3728720"/>
                <a:gd name="connsiteY0" fmla="*/ 0 h 1026267"/>
                <a:gd name="connsiteX1" fmla="*/ 1920240 w 3728720"/>
                <a:gd name="connsiteY1" fmla="*/ 1026160 h 1026267"/>
                <a:gd name="connsiteX2" fmla="*/ 0 w 3728720"/>
                <a:gd name="connsiteY2" fmla="*/ 50800 h 1026267"/>
              </a:gdLst>
              <a:ahLst/>
              <a:cxnLst>
                <a:cxn ang="0">
                  <a:pos x="connsiteX0" y="connsiteY0"/>
                </a:cxn>
                <a:cxn ang="0">
                  <a:pos x="connsiteX1" y="connsiteY1"/>
                </a:cxn>
                <a:cxn ang="0">
                  <a:pos x="connsiteX2" y="connsiteY2"/>
                </a:cxn>
              </a:cxnLst>
              <a:rect l="l" t="t" r="r" b="b"/>
              <a:pathLst>
                <a:path w="3728720" h="1026267">
                  <a:moveTo>
                    <a:pt x="3728720" y="0"/>
                  </a:moveTo>
                  <a:cubicBezTo>
                    <a:pt x="3135206" y="508846"/>
                    <a:pt x="2541693" y="1017693"/>
                    <a:pt x="1920240" y="1026160"/>
                  </a:cubicBezTo>
                  <a:cubicBezTo>
                    <a:pt x="1298787" y="1034627"/>
                    <a:pt x="649393" y="542713"/>
                    <a:pt x="0" y="50800"/>
                  </a:cubicBezTo>
                </a:path>
              </a:pathLst>
            </a:custGeom>
            <a:noFill/>
            <a:ln w="57150">
              <a:solidFill>
                <a:schemeClr val="tx1">
                  <a:lumMod val="50000"/>
                  <a:lumOff val="50000"/>
                </a:schemeClr>
              </a:solidFill>
              <a:prstDash val="dash"/>
              <a:headEnd type="none" w="med" len="med"/>
              <a:tailEnd type="arrow" w="med" len="med"/>
            </a:ln>
            <a:effectLst>
              <a:glow rad="38100">
                <a:schemeClr val="accent1">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R">
                <a:latin typeface="Fira Sans" panose="020B0503050000020004" pitchFamily="34" charset="0"/>
              </a:endParaRPr>
            </a:p>
          </p:txBody>
        </p:sp>
        <p:sp>
          <p:nvSpPr>
            <p:cNvPr id="37" name="TextBox 36">
              <a:extLst>
                <a:ext uri="{FF2B5EF4-FFF2-40B4-BE49-F238E27FC236}">
                  <a16:creationId xmlns:a16="http://schemas.microsoft.com/office/drawing/2014/main" id="{50AF7A6A-71D2-0198-5CA0-84B3E08CBA10}"/>
                </a:ext>
              </a:extLst>
            </p:cNvPr>
            <p:cNvSpPr txBox="1"/>
            <p:nvPr/>
          </p:nvSpPr>
          <p:spPr>
            <a:xfrm>
              <a:off x="5477276" y="3340961"/>
              <a:ext cx="1245662" cy="584775"/>
            </a:xfrm>
            <a:prstGeom prst="rect">
              <a:avLst/>
            </a:prstGeom>
            <a:noFill/>
          </p:spPr>
          <p:txBody>
            <a:bodyPr wrap="none" rtlCol="0">
              <a:spAutoFit/>
            </a:bodyPr>
            <a:lstStyle/>
            <a:p>
              <a:r>
                <a:rPr lang="en-KR" sz="3200" b="1" i="1" dirty="0">
                  <a:solidFill>
                    <a:schemeClr val="tx1">
                      <a:lumMod val="65000"/>
                      <a:lumOff val="35000"/>
                    </a:schemeClr>
                  </a:solidFill>
                </a:rPr>
                <a:t>CLEAR</a:t>
              </a:r>
            </a:p>
          </p:txBody>
        </p:sp>
      </p:grpSp>
      <p:sp>
        <p:nvSpPr>
          <p:cNvPr id="18" name="TextBox 17">
            <a:extLst>
              <a:ext uri="{FF2B5EF4-FFF2-40B4-BE49-F238E27FC236}">
                <a16:creationId xmlns:a16="http://schemas.microsoft.com/office/drawing/2014/main" id="{B3B79D36-1E62-83F1-8F09-3763742F12DB}"/>
              </a:ext>
            </a:extLst>
          </p:cNvPr>
          <p:cNvSpPr txBox="1"/>
          <p:nvPr/>
        </p:nvSpPr>
        <p:spPr>
          <a:xfrm>
            <a:off x="7720887" y="5480536"/>
            <a:ext cx="3012491" cy="400110"/>
          </a:xfrm>
          <a:prstGeom prst="rect">
            <a:avLst/>
          </a:prstGeom>
          <a:noFill/>
        </p:spPr>
        <p:txBody>
          <a:bodyPr wrap="none" rtlCol="0">
            <a:spAutoFit/>
          </a:bodyPr>
          <a:lstStyle/>
          <a:p>
            <a:r>
              <a:rPr lang="en-KR" sz="2000" dirty="0">
                <a:solidFill>
                  <a:schemeClr val="accent1"/>
                </a:solidFill>
              </a:rPr>
              <a:t>* More details in the paper</a:t>
            </a:r>
          </a:p>
        </p:txBody>
      </p:sp>
      <p:sp>
        <p:nvSpPr>
          <p:cNvPr id="3" name="Slide Number Placeholder 2">
            <a:extLst>
              <a:ext uri="{FF2B5EF4-FFF2-40B4-BE49-F238E27FC236}">
                <a16:creationId xmlns:a16="http://schemas.microsoft.com/office/drawing/2014/main" id="{96AFAC75-A7C8-389C-EF84-300A6656795F}"/>
              </a:ext>
            </a:extLst>
          </p:cNvPr>
          <p:cNvSpPr>
            <a:spLocks noGrp="1"/>
          </p:cNvSpPr>
          <p:nvPr>
            <p:ph type="sldNum" sz="quarter" idx="12"/>
          </p:nvPr>
        </p:nvSpPr>
        <p:spPr/>
        <p:txBody>
          <a:bodyPr/>
          <a:lstStyle/>
          <a:p>
            <a:fld id="{4385BF07-81BE-5E4C-907D-DCE44E4A1296}" type="slidenum">
              <a:rPr lang="en-US" smtClean="0"/>
              <a:t>60</a:t>
            </a:fld>
            <a:endParaRPr lang="en-US"/>
          </a:p>
        </p:txBody>
      </p:sp>
      <p:sp>
        <p:nvSpPr>
          <p:cNvPr id="19" name="TextBox 18">
            <a:extLst>
              <a:ext uri="{FF2B5EF4-FFF2-40B4-BE49-F238E27FC236}">
                <a16:creationId xmlns:a16="http://schemas.microsoft.com/office/drawing/2014/main" id="{DA315BC6-AF41-8BDE-7501-93B3B75B86EE}"/>
              </a:ext>
            </a:extLst>
          </p:cNvPr>
          <p:cNvSpPr txBox="1"/>
          <p:nvPr/>
        </p:nvSpPr>
        <p:spPr>
          <a:xfrm>
            <a:off x="1951609" y="1664412"/>
            <a:ext cx="2197909" cy="461665"/>
          </a:xfrm>
          <a:prstGeom prst="rect">
            <a:avLst/>
          </a:prstGeom>
          <a:noFill/>
        </p:spPr>
        <p:txBody>
          <a:bodyPr wrap="none" rtlCol="0">
            <a:spAutoFit/>
          </a:bodyPr>
          <a:lstStyle/>
          <a:p>
            <a:r>
              <a:rPr lang="en-KR" sz="2400" b="1" i="1" dirty="0">
                <a:solidFill>
                  <a:schemeClr val="bg2">
                    <a:lumMod val="50000"/>
                  </a:schemeClr>
                </a:solidFill>
              </a:rPr>
              <a:t>(0) Monitoring*</a:t>
            </a:r>
          </a:p>
        </p:txBody>
      </p:sp>
    </p:spTree>
    <p:custDataLst>
      <p:tags r:id="rId1"/>
    </p:custDataLst>
    <p:extLst>
      <p:ext uri="{BB962C8B-B14F-4D97-AF65-F5344CB8AC3E}">
        <p14:creationId xmlns:p14="http://schemas.microsoft.com/office/powerpoint/2010/main" val="40331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500"/>
                                        <p:tgtEl>
                                          <p:spTgt spid="3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ipe(left)">
                                      <p:cBhvr>
                                        <p:cTn id="27" dur="600"/>
                                        <p:tgtEl>
                                          <p:spTgt spid="38"/>
                                        </p:tgtEl>
                                      </p:cBhvr>
                                    </p:animEffect>
                                  </p:childTnLst>
                                </p:cTn>
                              </p:par>
                            </p:childTnLst>
                          </p:cTn>
                        </p:par>
                        <p:par>
                          <p:cTn id="28" fill="hold">
                            <p:stCondLst>
                              <p:cond delay="1600"/>
                            </p:stCondLst>
                            <p:childTnLst>
                              <p:par>
                                <p:cTn id="29" presetID="22" presetClass="entr" presetSubtype="2" fill="hold"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right)">
                                      <p:cBhvr>
                                        <p:cTn id="31" dur="600"/>
                                        <p:tgtEl>
                                          <p:spTgt spid="39"/>
                                        </p:tgtEl>
                                      </p:cBhvr>
                                    </p:animEffect>
                                  </p:childTnLst>
                                </p:cTn>
                              </p:par>
                            </p:childTnLst>
                          </p:cTn>
                        </p:par>
                        <p:par>
                          <p:cTn id="32" fill="hold">
                            <p:stCondLst>
                              <p:cond delay="2200"/>
                            </p:stCondLst>
                            <p:childTnLst>
                              <p:par>
                                <p:cTn id="33" presetID="10" presetClass="entr" presetSubtype="0" fill="hold" grpId="0"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2" grpId="0"/>
      <p:bldP spid="31" grpId="0"/>
      <p:bldP spid="33" grpId="0"/>
      <p:bldP spid="18" grpId="0"/>
      <p:bldP spid="1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F1405-60DA-53CA-48CC-198AF7BE73C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1353F0-70A4-104C-2C70-FF7A527E8C95}"/>
              </a:ext>
            </a:extLst>
          </p:cNvPr>
          <p:cNvSpPr>
            <a:spLocks noGrp="1"/>
          </p:cNvSpPr>
          <p:nvPr>
            <p:ph idx="1"/>
          </p:nvPr>
        </p:nvSpPr>
        <p:spPr>
          <a:xfrm>
            <a:off x="887451" y="2167869"/>
            <a:ext cx="10417098" cy="2760972"/>
          </a:xfrm>
        </p:spPr>
        <p:txBody>
          <a:bodyPr>
            <a:normAutofit/>
          </a:bodyPr>
          <a:lstStyle/>
          <a:p>
            <a:pPr marL="0" indent="0" algn="ctr">
              <a:buNone/>
            </a:pPr>
            <a:r>
              <a:rPr lang="en-US" sz="6000" dirty="0">
                <a:solidFill>
                  <a:srgbClr val="0070C0"/>
                </a:solidFill>
              </a:rPr>
              <a:t>Network Application: </a:t>
            </a:r>
          </a:p>
          <a:p>
            <a:pPr marL="0" indent="0" algn="ctr">
              <a:buNone/>
            </a:pPr>
            <a:r>
              <a:rPr lang="en-US" sz="6000" dirty="0">
                <a:solidFill>
                  <a:srgbClr val="0070C0"/>
                </a:solidFill>
              </a:rPr>
              <a:t>5G/6G Radio Access Network (RAN)</a:t>
            </a:r>
          </a:p>
        </p:txBody>
      </p:sp>
      <p:sp>
        <p:nvSpPr>
          <p:cNvPr id="4" name="Slide Number Placeholder 3">
            <a:extLst>
              <a:ext uri="{FF2B5EF4-FFF2-40B4-BE49-F238E27FC236}">
                <a16:creationId xmlns:a16="http://schemas.microsoft.com/office/drawing/2014/main" id="{509CA600-0B70-1D18-3D9B-78624026B185}"/>
              </a:ext>
            </a:extLst>
          </p:cNvPr>
          <p:cNvSpPr>
            <a:spLocks noGrp="1"/>
          </p:cNvSpPr>
          <p:nvPr>
            <p:ph type="sldNum" sz="quarter" idx="12"/>
          </p:nvPr>
        </p:nvSpPr>
        <p:spPr/>
        <p:txBody>
          <a:bodyPr/>
          <a:lstStyle/>
          <a:p>
            <a:fld id="{B2DC25EE-239B-4C5F-AAD1-255A7D5F1EE2}" type="slidenum">
              <a:rPr lang="en-US" smtClean="0"/>
              <a:t>61</a:t>
            </a:fld>
            <a:endParaRPr lang="en-US"/>
          </a:p>
        </p:txBody>
      </p:sp>
    </p:spTree>
    <p:extLst>
      <p:ext uri="{BB962C8B-B14F-4D97-AF65-F5344CB8AC3E}">
        <p14:creationId xmlns:p14="http://schemas.microsoft.com/office/powerpoint/2010/main" val="742103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9053B-F135-C743-5343-54E2064A7FE6}"/>
              </a:ext>
            </a:extLst>
          </p:cNvPr>
          <p:cNvSpPr>
            <a:spLocks noGrp="1"/>
          </p:cNvSpPr>
          <p:nvPr>
            <p:ph type="title"/>
          </p:nvPr>
        </p:nvSpPr>
        <p:spPr>
          <a:xfrm>
            <a:off x="915935" y="3016"/>
            <a:ext cx="10515600" cy="1325563"/>
          </a:xfrm>
        </p:spPr>
        <p:txBody>
          <a:bodyPr/>
          <a:lstStyle/>
          <a:p>
            <a:r>
              <a:rPr lang="en-US" dirty="0">
                <a:solidFill>
                  <a:srgbClr val="0070C0"/>
                </a:solidFill>
              </a:rPr>
              <a:t>Evolution of the Radio Access Network</a:t>
            </a:r>
          </a:p>
        </p:txBody>
      </p:sp>
      <p:sp>
        <p:nvSpPr>
          <p:cNvPr id="6" name="Cloud 5">
            <a:extLst>
              <a:ext uri="{FF2B5EF4-FFF2-40B4-BE49-F238E27FC236}">
                <a16:creationId xmlns:a16="http://schemas.microsoft.com/office/drawing/2014/main" id="{CF288F8C-5ADD-B194-81E1-0037074F2F86}"/>
              </a:ext>
            </a:extLst>
          </p:cNvPr>
          <p:cNvSpPr/>
          <p:nvPr/>
        </p:nvSpPr>
        <p:spPr>
          <a:xfrm>
            <a:off x="1636988" y="1234440"/>
            <a:ext cx="2770632" cy="1673352"/>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Core Network</a:t>
            </a:r>
          </a:p>
        </p:txBody>
      </p:sp>
      <p:pic>
        <p:nvPicPr>
          <p:cNvPr id="7" name="Picture 6" descr="A black background with a black square&#10;&#10;AI-generated content may be incorrect.">
            <a:extLst>
              <a:ext uri="{FF2B5EF4-FFF2-40B4-BE49-F238E27FC236}">
                <a16:creationId xmlns:a16="http://schemas.microsoft.com/office/drawing/2014/main" id="{C20AF689-446A-F359-AA60-2A1892028CA7}"/>
              </a:ext>
            </a:extLst>
          </p:cNvPr>
          <p:cNvPicPr>
            <a:picLocks noChangeAspect="1"/>
          </p:cNvPicPr>
          <p:nvPr/>
        </p:nvPicPr>
        <p:blipFill>
          <a:blip r:embed="rId3"/>
          <a:stretch>
            <a:fillRect/>
          </a:stretch>
        </p:blipFill>
        <p:spPr>
          <a:xfrm>
            <a:off x="1077618" y="3626679"/>
            <a:ext cx="1118740" cy="1118740"/>
          </a:xfrm>
          <a:prstGeom prst="rect">
            <a:avLst/>
          </a:prstGeom>
        </p:spPr>
      </p:pic>
      <p:pic>
        <p:nvPicPr>
          <p:cNvPr id="8" name="Picture 7" descr="A black background with a black square&#10;&#10;AI-generated content may be incorrect.">
            <a:extLst>
              <a:ext uri="{FF2B5EF4-FFF2-40B4-BE49-F238E27FC236}">
                <a16:creationId xmlns:a16="http://schemas.microsoft.com/office/drawing/2014/main" id="{E3E39E5A-6309-1D87-FAC8-8B3A2958F736}"/>
              </a:ext>
            </a:extLst>
          </p:cNvPr>
          <p:cNvPicPr>
            <a:picLocks noChangeAspect="1"/>
          </p:cNvPicPr>
          <p:nvPr/>
        </p:nvPicPr>
        <p:blipFill>
          <a:blip r:embed="rId3"/>
          <a:stretch>
            <a:fillRect/>
          </a:stretch>
        </p:blipFill>
        <p:spPr>
          <a:xfrm>
            <a:off x="2865332" y="4745419"/>
            <a:ext cx="1118740" cy="1118740"/>
          </a:xfrm>
          <a:prstGeom prst="rect">
            <a:avLst/>
          </a:prstGeom>
        </p:spPr>
      </p:pic>
      <p:pic>
        <p:nvPicPr>
          <p:cNvPr id="9" name="Picture 8" descr="A black background with a black square&#10;&#10;AI-generated content may be incorrect.">
            <a:extLst>
              <a:ext uri="{FF2B5EF4-FFF2-40B4-BE49-F238E27FC236}">
                <a16:creationId xmlns:a16="http://schemas.microsoft.com/office/drawing/2014/main" id="{8DC846FA-C734-035A-8899-E00A53F46486}"/>
              </a:ext>
            </a:extLst>
          </p:cNvPr>
          <p:cNvPicPr>
            <a:picLocks noChangeAspect="1"/>
          </p:cNvPicPr>
          <p:nvPr/>
        </p:nvPicPr>
        <p:blipFill>
          <a:blip r:embed="rId3"/>
          <a:stretch>
            <a:fillRect/>
          </a:stretch>
        </p:blipFill>
        <p:spPr>
          <a:xfrm>
            <a:off x="3848250" y="3341215"/>
            <a:ext cx="1118740" cy="1118740"/>
          </a:xfrm>
          <a:prstGeom prst="rect">
            <a:avLst/>
          </a:prstGeom>
        </p:spPr>
      </p:pic>
      <p:sp>
        <p:nvSpPr>
          <p:cNvPr id="10" name="Rectangle 9">
            <a:extLst>
              <a:ext uri="{FF2B5EF4-FFF2-40B4-BE49-F238E27FC236}">
                <a16:creationId xmlns:a16="http://schemas.microsoft.com/office/drawing/2014/main" id="{2B341EFC-4D2E-572C-97A1-EC929EB76C5B}"/>
              </a:ext>
            </a:extLst>
          </p:cNvPr>
          <p:cNvSpPr/>
          <p:nvPr/>
        </p:nvSpPr>
        <p:spPr>
          <a:xfrm>
            <a:off x="1636988" y="4474588"/>
            <a:ext cx="668974" cy="4389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BBU</a:t>
            </a:r>
          </a:p>
        </p:txBody>
      </p:sp>
      <p:sp>
        <p:nvSpPr>
          <p:cNvPr id="12" name="Rectangle 11">
            <a:extLst>
              <a:ext uri="{FF2B5EF4-FFF2-40B4-BE49-F238E27FC236}">
                <a16:creationId xmlns:a16="http://schemas.microsoft.com/office/drawing/2014/main" id="{281CD162-E4DA-C624-7318-E98C9B1B025F}"/>
              </a:ext>
            </a:extLst>
          </p:cNvPr>
          <p:cNvSpPr/>
          <p:nvPr/>
        </p:nvSpPr>
        <p:spPr>
          <a:xfrm>
            <a:off x="2755728" y="5548946"/>
            <a:ext cx="668974" cy="4389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BBU</a:t>
            </a:r>
          </a:p>
        </p:txBody>
      </p:sp>
      <p:sp>
        <p:nvSpPr>
          <p:cNvPr id="13" name="Rectangle 12">
            <a:extLst>
              <a:ext uri="{FF2B5EF4-FFF2-40B4-BE49-F238E27FC236}">
                <a16:creationId xmlns:a16="http://schemas.microsoft.com/office/drawing/2014/main" id="{8E83D2A4-098E-4249-96D3-BAE2B1167DD6}"/>
              </a:ext>
            </a:extLst>
          </p:cNvPr>
          <p:cNvSpPr/>
          <p:nvPr/>
        </p:nvSpPr>
        <p:spPr>
          <a:xfrm>
            <a:off x="3738646" y="4142232"/>
            <a:ext cx="668974" cy="4389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BBU</a:t>
            </a:r>
          </a:p>
        </p:txBody>
      </p:sp>
      <p:cxnSp>
        <p:nvCxnSpPr>
          <p:cNvPr id="15" name="Straight Connector 14">
            <a:extLst>
              <a:ext uri="{FF2B5EF4-FFF2-40B4-BE49-F238E27FC236}">
                <a16:creationId xmlns:a16="http://schemas.microsoft.com/office/drawing/2014/main" id="{01A57F6C-1A75-FCF3-7C45-8A4CC825A4B8}"/>
              </a:ext>
            </a:extLst>
          </p:cNvPr>
          <p:cNvCxnSpPr>
            <a:stCxn id="6" idx="1"/>
            <a:endCxn id="10" idx="0"/>
          </p:cNvCxnSpPr>
          <p:nvPr/>
        </p:nvCxnSpPr>
        <p:spPr>
          <a:xfrm flipH="1">
            <a:off x="1971475" y="2906010"/>
            <a:ext cx="1050829" cy="1568578"/>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F9DFB96-EB43-A961-6209-7CDDE5A9B040}"/>
              </a:ext>
            </a:extLst>
          </p:cNvPr>
          <p:cNvCxnSpPr>
            <a:cxnSpLocks/>
            <a:stCxn id="6" idx="1"/>
            <a:endCxn id="12" idx="0"/>
          </p:cNvCxnSpPr>
          <p:nvPr/>
        </p:nvCxnSpPr>
        <p:spPr>
          <a:xfrm>
            <a:off x="3022304" y="2906010"/>
            <a:ext cx="67911" cy="2642936"/>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2D47046-2820-2EAB-B2E8-F45AC4E0D3C0}"/>
              </a:ext>
            </a:extLst>
          </p:cNvPr>
          <p:cNvCxnSpPr>
            <a:cxnSpLocks/>
            <a:stCxn id="6" idx="1"/>
            <a:endCxn id="13" idx="0"/>
          </p:cNvCxnSpPr>
          <p:nvPr/>
        </p:nvCxnSpPr>
        <p:spPr>
          <a:xfrm>
            <a:off x="3022304" y="2906010"/>
            <a:ext cx="1050829" cy="1236222"/>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BA4E7D03-2CF5-6FC1-9079-800AD245DE55}"/>
              </a:ext>
            </a:extLst>
          </p:cNvPr>
          <p:cNvSpPr txBox="1"/>
          <p:nvPr/>
        </p:nvSpPr>
        <p:spPr>
          <a:xfrm>
            <a:off x="2348340" y="6171684"/>
            <a:ext cx="1415837" cy="369332"/>
          </a:xfrm>
          <a:prstGeom prst="rect">
            <a:avLst/>
          </a:prstGeom>
          <a:noFill/>
        </p:spPr>
        <p:txBody>
          <a:bodyPr wrap="none" rtlCol="0">
            <a:spAutoFit/>
          </a:bodyPr>
          <a:lstStyle/>
          <a:p>
            <a:pPr algn="ctr"/>
            <a:r>
              <a:rPr lang="en-US" b="1" dirty="0"/>
              <a:t>Legacy RAN</a:t>
            </a:r>
          </a:p>
        </p:txBody>
      </p:sp>
      <p:sp>
        <p:nvSpPr>
          <p:cNvPr id="28" name="Right Arrow 27">
            <a:extLst>
              <a:ext uri="{FF2B5EF4-FFF2-40B4-BE49-F238E27FC236}">
                <a16:creationId xmlns:a16="http://schemas.microsoft.com/office/drawing/2014/main" id="{0A30CDBB-8D16-F26B-B44B-6784D596D62B}"/>
              </a:ext>
            </a:extLst>
          </p:cNvPr>
          <p:cNvSpPr/>
          <p:nvPr/>
        </p:nvSpPr>
        <p:spPr>
          <a:xfrm>
            <a:off x="5501651" y="2897990"/>
            <a:ext cx="1344168" cy="1067365"/>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9" name="Cloud 28">
            <a:extLst>
              <a:ext uri="{FF2B5EF4-FFF2-40B4-BE49-F238E27FC236}">
                <a16:creationId xmlns:a16="http://schemas.microsoft.com/office/drawing/2014/main" id="{5EA65316-F38D-4FC1-753D-9E458C461A7D}"/>
              </a:ext>
            </a:extLst>
          </p:cNvPr>
          <p:cNvSpPr/>
          <p:nvPr/>
        </p:nvSpPr>
        <p:spPr>
          <a:xfrm>
            <a:off x="7639039" y="1234440"/>
            <a:ext cx="2770632" cy="1673352"/>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Core Network</a:t>
            </a:r>
          </a:p>
        </p:txBody>
      </p:sp>
      <p:pic>
        <p:nvPicPr>
          <p:cNvPr id="30" name="Picture 29" descr="A black background with a black square&#10;&#10;AI-generated content may be incorrect.">
            <a:extLst>
              <a:ext uri="{FF2B5EF4-FFF2-40B4-BE49-F238E27FC236}">
                <a16:creationId xmlns:a16="http://schemas.microsoft.com/office/drawing/2014/main" id="{0DB77B08-C104-1052-E290-03F298BE6B59}"/>
              </a:ext>
            </a:extLst>
          </p:cNvPr>
          <p:cNvPicPr>
            <a:picLocks noChangeAspect="1"/>
          </p:cNvPicPr>
          <p:nvPr/>
        </p:nvPicPr>
        <p:blipFill>
          <a:blip r:embed="rId3"/>
          <a:stretch>
            <a:fillRect/>
          </a:stretch>
        </p:blipFill>
        <p:spPr>
          <a:xfrm>
            <a:off x="6318536" y="4610484"/>
            <a:ext cx="1118740" cy="1118740"/>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60410985-531D-F3D9-9B0F-B272D401A0FD}"/>
              </a:ext>
            </a:extLst>
          </p:cNvPr>
          <p:cNvPicPr>
            <a:picLocks noChangeAspect="1"/>
          </p:cNvPicPr>
          <p:nvPr/>
        </p:nvPicPr>
        <p:blipFill>
          <a:blip r:embed="rId3"/>
          <a:stretch>
            <a:fillRect/>
          </a:stretch>
        </p:blipFill>
        <p:spPr>
          <a:xfrm>
            <a:off x="9148406" y="4989576"/>
            <a:ext cx="1118740" cy="1118740"/>
          </a:xfrm>
          <a:prstGeom prst="rect">
            <a:avLst/>
          </a:prstGeom>
        </p:spPr>
      </p:pic>
      <p:sp>
        <p:nvSpPr>
          <p:cNvPr id="33" name="Rectangle 32">
            <a:extLst>
              <a:ext uri="{FF2B5EF4-FFF2-40B4-BE49-F238E27FC236}">
                <a16:creationId xmlns:a16="http://schemas.microsoft.com/office/drawing/2014/main" id="{423E9E0D-1508-F378-5FF0-EDF65DA55A47}"/>
              </a:ext>
            </a:extLst>
          </p:cNvPr>
          <p:cNvSpPr/>
          <p:nvPr/>
        </p:nvSpPr>
        <p:spPr>
          <a:xfrm>
            <a:off x="7449894" y="4171572"/>
            <a:ext cx="668974" cy="4389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DU</a:t>
            </a:r>
          </a:p>
        </p:txBody>
      </p:sp>
      <p:sp>
        <p:nvSpPr>
          <p:cNvPr id="34" name="Rectangle 33">
            <a:extLst>
              <a:ext uri="{FF2B5EF4-FFF2-40B4-BE49-F238E27FC236}">
                <a16:creationId xmlns:a16="http://schemas.microsoft.com/office/drawing/2014/main" id="{FF20368E-90EB-FAC4-E652-EBD22FB6825B}"/>
              </a:ext>
            </a:extLst>
          </p:cNvPr>
          <p:cNvSpPr/>
          <p:nvPr/>
        </p:nvSpPr>
        <p:spPr>
          <a:xfrm>
            <a:off x="10099941" y="4279868"/>
            <a:ext cx="668974" cy="4389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DU</a:t>
            </a:r>
          </a:p>
        </p:txBody>
      </p:sp>
      <p:sp>
        <p:nvSpPr>
          <p:cNvPr id="39" name="TextBox 38">
            <a:extLst>
              <a:ext uri="{FF2B5EF4-FFF2-40B4-BE49-F238E27FC236}">
                <a16:creationId xmlns:a16="http://schemas.microsoft.com/office/drawing/2014/main" id="{9F4A00F8-62D8-FF86-1BF8-EE381BD8F285}"/>
              </a:ext>
            </a:extLst>
          </p:cNvPr>
          <p:cNvSpPr txBox="1"/>
          <p:nvPr/>
        </p:nvSpPr>
        <p:spPr>
          <a:xfrm>
            <a:off x="7120115" y="6216874"/>
            <a:ext cx="3808479" cy="369332"/>
          </a:xfrm>
          <a:prstGeom prst="rect">
            <a:avLst/>
          </a:prstGeom>
          <a:noFill/>
        </p:spPr>
        <p:txBody>
          <a:bodyPr wrap="none" rtlCol="0">
            <a:spAutoFit/>
          </a:bodyPr>
          <a:lstStyle/>
          <a:p>
            <a:pPr algn="ctr"/>
            <a:r>
              <a:rPr lang="en-US" b="1" dirty="0"/>
              <a:t>Virtualized and Disaggregated RAN</a:t>
            </a:r>
          </a:p>
        </p:txBody>
      </p:sp>
      <p:sp>
        <p:nvSpPr>
          <p:cNvPr id="40" name="Rectangle 39">
            <a:extLst>
              <a:ext uri="{FF2B5EF4-FFF2-40B4-BE49-F238E27FC236}">
                <a16:creationId xmlns:a16="http://schemas.microsoft.com/office/drawing/2014/main" id="{495375B2-F519-EBF8-4C30-57AA0EAC28DF}"/>
              </a:ext>
            </a:extLst>
          </p:cNvPr>
          <p:cNvSpPr/>
          <p:nvPr/>
        </p:nvSpPr>
        <p:spPr>
          <a:xfrm>
            <a:off x="8689868" y="3320226"/>
            <a:ext cx="668974" cy="438912"/>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CU</a:t>
            </a:r>
          </a:p>
        </p:txBody>
      </p:sp>
      <p:pic>
        <p:nvPicPr>
          <p:cNvPr id="41" name="Picture 40" descr="A black background with a black square&#10;&#10;AI-generated content may be incorrect.">
            <a:extLst>
              <a:ext uri="{FF2B5EF4-FFF2-40B4-BE49-F238E27FC236}">
                <a16:creationId xmlns:a16="http://schemas.microsoft.com/office/drawing/2014/main" id="{1EC5DD76-2408-D753-C34C-472C48C15ACB}"/>
              </a:ext>
            </a:extLst>
          </p:cNvPr>
          <p:cNvPicPr>
            <a:picLocks noChangeAspect="1"/>
          </p:cNvPicPr>
          <p:nvPr/>
        </p:nvPicPr>
        <p:blipFill>
          <a:blip r:embed="rId3"/>
          <a:stretch>
            <a:fillRect/>
          </a:stretch>
        </p:blipFill>
        <p:spPr>
          <a:xfrm>
            <a:off x="10674879" y="4565294"/>
            <a:ext cx="1118740" cy="1118740"/>
          </a:xfrm>
          <a:prstGeom prst="rect">
            <a:avLst/>
          </a:prstGeom>
        </p:spPr>
      </p:pic>
      <p:pic>
        <p:nvPicPr>
          <p:cNvPr id="42" name="Picture 41" descr="A black background with a black square&#10;&#10;AI-generated content may be incorrect.">
            <a:extLst>
              <a:ext uri="{FF2B5EF4-FFF2-40B4-BE49-F238E27FC236}">
                <a16:creationId xmlns:a16="http://schemas.microsoft.com/office/drawing/2014/main" id="{07B7D5AF-43E1-1986-1643-A2628FE1EB36}"/>
              </a:ext>
            </a:extLst>
          </p:cNvPr>
          <p:cNvPicPr>
            <a:picLocks noChangeAspect="1"/>
          </p:cNvPicPr>
          <p:nvPr/>
        </p:nvPicPr>
        <p:blipFill>
          <a:blip r:embed="rId3"/>
          <a:stretch>
            <a:fillRect/>
          </a:stretch>
        </p:blipFill>
        <p:spPr>
          <a:xfrm>
            <a:off x="7844998" y="4989576"/>
            <a:ext cx="1118740" cy="1118740"/>
          </a:xfrm>
          <a:prstGeom prst="rect">
            <a:avLst/>
          </a:prstGeom>
        </p:spPr>
      </p:pic>
      <p:cxnSp>
        <p:nvCxnSpPr>
          <p:cNvPr id="44" name="Straight Connector 43">
            <a:extLst>
              <a:ext uri="{FF2B5EF4-FFF2-40B4-BE49-F238E27FC236}">
                <a16:creationId xmlns:a16="http://schemas.microsoft.com/office/drawing/2014/main" id="{34E08E4A-E697-F3D5-2969-CEF5D6E70F73}"/>
              </a:ext>
            </a:extLst>
          </p:cNvPr>
          <p:cNvCxnSpPr>
            <a:stCxn id="29" idx="1"/>
            <a:endCxn id="40" idx="0"/>
          </p:cNvCxnSpPr>
          <p:nvPr/>
        </p:nvCxnSpPr>
        <p:spPr>
          <a:xfrm>
            <a:off x="9024355" y="2906010"/>
            <a:ext cx="0" cy="414216"/>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2AD1DFF7-C940-40FA-F5E7-006E07C1E442}"/>
              </a:ext>
            </a:extLst>
          </p:cNvPr>
          <p:cNvCxnSpPr>
            <a:stCxn id="40" idx="2"/>
            <a:endCxn id="33" idx="0"/>
          </p:cNvCxnSpPr>
          <p:nvPr/>
        </p:nvCxnSpPr>
        <p:spPr>
          <a:xfrm flipH="1">
            <a:off x="7784381" y="3759138"/>
            <a:ext cx="1239974" cy="41243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FF72AAE-6275-C433-EE36-3A24B941FD29}"/>
              </a:ext>
            </a:extLst>
          </p:cNvPr>
          <p:cNvCxnSpPr>
            <a:cxnSpLocks/>
            <a:stCxn id="40" idx="2"/>
            <a:endCxn id="34" idx="0"/>
          </p:cNvCxnSpPr>
          <p:nvPr/>
        </p:nvCxnSpPr>
        <p:spPr>
          <a:xfrm>
            <a:off x="9024355" y="3759138"/>
            <a:ext cx="1410073" cy="52073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17B5E69A-7D6A-1A21-F1E1-F10E41C5BBFC}"/>
              </a:ext>
            </a:extLst>
          </p:cNvPr>
          <p:cNvCxnSpPr>
            <a:cxnSpLocks/>
            <a:stCxn id="33" idx="2"/>
          </p:cNvCxnSpPr>
          <p:nvPr/>
        </p:nvCxnSpPr>
        <p:spPr>
          <a:xfrm flipH="1">
            <a:off x="7128434" y="4610484"/>
            <a:ext cx="655947" cy="1073550"/>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431E56A3-155D-3242-0003-4621908738C8}"/>
              </a:ext>
            </a:extLst>
          </p:cNvPr>
          <p:cNvCxnSpPr>
            <a:cxnSpLocks/>
            <a:stCxn id="33" idx="2"/>
          </p:cNvCxnSpPr>
          <p:nvPr/>
        </p:nvCxnSpPr>
        <p:spPr>
          <a:xfrm>
            <a:off x="7784381" y="4610484"/>
            <a:ext cx="366861" cy="1452642"/>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34504044-696A-B34F-84DE-57B654BF0BBA}"/>
              </a:ext>
            </a:extLst>
          </p:cNvPr>
          <p:cNvCxnSpPr>
            <a:cxnSpLocks/>
            <a:stCxn id="34" idx="2"/>
          </p:cNvCxnSpPr>
          <p:nvPr/>
        </p:nvCxnSpPr>
        <p:spPr>
          <a:xfrm flipH="1">
            <a:off x="9960913" y="4718780"/>
            <a:ext cx="473515" cy="1389536"/>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0B2A980F-B3C9-F110-EA53-3BBDF00D9C6A}"/>
              </a:ext>
            </a:extLst>
          </p:cNvPr>
          <p:cNvCxnSpPr>
            <a:cxnSpLocks/>
            <a:stCxn id="34" idx="2"/>
          </p:cNvCxnSpPr>
          <p:nvPr/>
        </p:nvCxnSpPr>
        <p:spPr>
          <a:xfrm>
            <a:off x="10434428" y="4718780"/>
            <a:ext cx="528130" cy="965254"/>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64" name="Picture 63" descr="A computer chip with a square and a square in the middle&#10;&#10;AI-generated content may be incorrect.">
            <a:extLst>
              <a:ext uri="{FF2B5EF4-FFF2-40B4-BE49-F238E27FC236}">
                <a16:creationId xmlns:a16="http://schemas.microsoft.com/office/drawing/2014/main" id="{0C03917D-0F92-F6CC-51E3-2E426F1F0DC2}"/>
              </a:ext>
            </a:extLst>
          </p:cNvPr>
          <p:cNvPicPr>
            <a:picLocks noChangeAspect="1"/>
          </p:cNvPicPr>
          <p:nvPr/>
        </p:nvPicPr>
        <p:blipFill>
          <a:blip r:embed="rId4"/>
          <a:stretch>
            <a:fillRect/>
          </a:stretch>
        </p:blipFill>
        <p:spPr>
          <a:xfrm>
            <a:off x="8466240" y="3131030"/>
            <a:ext cx="390872" cy="390872"/>
          </a:xfrm>
          <a:prstGeom prst="rect">
            <a:avLst/>
          </a:prstGeom>
        </p:spPr>
      </p:pic>
      <p:pic>
        <p:nvPicPr>
          <p:cNvPr id="65" name="Picture 64" descr="A computer chip with a square and a square in the middle&#10;&#10;AI-generated content may be incorrect.">
            <a:extLst>
              <a:ext uri="{FF2B5EF4-FFF2-40B4-BE49-F238E27FC236}">
                <a16:creationId xmlns:a16="http://schemas.microsoft.com/office/drawing/2014/main" id="{6242D55F-74C9-C3E8-4BFF-681FFFFE659C}"/>
              </a:ext>
            </a:extLst>
          </p:cNvPr>
          <p:cNvPicPr>
            <a:picLocks noChangeAspect="1"/>
          </p:cNvPicPr>
          <p:nvPr/>
        </p:nvPicPr>
        <p:blipFill>
          <a:blip r:embed="rId4"/>
          <a:stretch>
            <a:fillRect/>
          </a:stretch>
        </p:blipFill>
        <p:spPr>
          <a:xfrm>
            <a:off x="7222084" y="3953192"/>
            <a:ext cx="390872" cy="390872"/>
          </a:xfrm>
          <a:prstGeom prst="rect">
            <a:avLst/>
          </a:prstGeom>
        </p:spPr>
      </p:pic>
      <p:pic>
        <p:nvPicPr>
          <p:cNvPr id="67" name="Picture 66" descr="A computer chip with a square and a square in the middle&#10;&#10;AI-generated content may be incorrect.">
            <a:extLst>
              <a:ext uri="{FF2B5EF4-FFF2-40B4-BE49-F238E27FC236}">
                <a16:creationId xmlns:a16="http://schemas.microsoft.com/office/drawing/2014/main" id="{84327112-9BC1-FBB2-FB0D-065B9FE66F9B}"/>
              </a:ext>
            </a:extLst>
          </p:cNvPr>
          <p:cNvPicPr>
            <a:picLocks noChangeAspect="1"/>
          </p:cNvPicPr>
          <p:nvPr/>
        </p:nvPicPr>
        <p:blipFill>
          <a:blip r:embed="rId4"/>
          <a:stretch>
            <a:fillRect/>
          </a:stretch>
        </p:blipFill>
        <p:spPr>
          <a:xfrm>
            <a:off x="9873457" y="4061488"/>
            <a:ext cx="390872" cy="390872"/>
          </a:xfrm>
          <a:prstGeom prst="rect">
            <a:avLst/>
          </a:prstGeom>
        </p:spPr>
      </p:pic>
    </p:spTree>
    <p:extLst>
      <p:ext uri="{BB962C8B-B14F-4D97-AF65-F5344CB8AC3E}">
        <p14:creationId xmlns:p14="http://schemas.microsoft.com/office/powerpoint/2010/main" val="100388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par>
                                <p:cTn id="48" presetID="10" presetClass="entr" presetSubtype="0" fill="hold"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500"/>
                                        <p:tgtEl>
                                          <p:spTgt spid="30"/>
                                        </p:tgtEl>
                                      </p:cBhvr>
                                    </p:animEffect>
                                  </p:childTnLst>
                                </p:cTn>
                              </p:par>
                              <p:par>
                                <p:cTn id="51" presetID="10" presetClass="entr" presetSubtype="0" fill="hold" nodeType="with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500"/>
                                        <p:tgtEl>
                                          <p:spTgt spid="3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fade">
                                      <p:cBhvr>
                                        <p:cTn id="59" dur="500"/>
                                        <p:tgtEl>
                                          <p:spTgt spid="3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fade">
                                      <p:cBhvr>
                                        <p:cTn id="62" dur="500"/>
                                        <p:tgtEl>
                                          <p:spTgt spid="3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0"/>
                                        </p:tgtEl>
                                        <p:attrNameLst>
                                          <p:attrName>style.visibility</p:attrName>
                                        </p:attrNameLst>
                                      </p:cBhvr>
                                      <p:to>
                                        <p:strVal val="visible"/>
                                      </p:to>
                                    </p:set>
                                    <p:animEffect transition="in" filter="fade">
                                      <p:cBhvr>
                                        <p:cTn id="65" dur="500"/>
                                        <p:tgtEl>
                                          <p:spTgt spid="40"/>
                                        </p:tgtEl>
                                      </p:cBhvr>
                                    </p:animEffect>
                                  </p:childTnLst>
                                </p:cTn>
                              </p:par>
                              <p:par>
                                <p:cTn id="66" presetID="10" presetClass="entr" presetSubtype="0" fill="hold" nodeType="withEffect">
                                  <p:stCondLst>
                                    <p:cond delay="0"/>
                                  </p:stCondLst>
                                  <p:childTnLst>
                                    <p:set>
                                      <p:cBhvr>
                                        <p:cTn id="67" dur="1" fill="hold">
                                          <p:stCondLst>
                                            <p:cond delay="0"/>
                                          </p:stCondLst>
                                        </p:cTn>
                                        <p:tgtEl>
                                          <p:spTgt spid="41"/>
                                        </p:tgtEl>
                                        <p:attrNameLst>
                                          <p:attrName>style.visibility</p:attrName>
                                        </p:attrNameLst>
                                      </p:cBhvr>
                                      <p:to>
                                        <p:strVal val="visible"/>
                                      </p:to>
                                    </p:set>
                                    <p:animEffect transition="in" filter="fade">
                                      <p:cBhvr>
                                        <p:cTn id="68" dur="500"/>
                                        <p:tgtEl>
                                          <p:spTgt spid="41"/>
                                        </p:tgtEl>
                                      </p:cBhvr>
                                    </p:animEffect>
                                  </p:childTnLst>
                                </p:cTn>
                              </p:par>
                              <p:par>
                                <p:cTn id="69" presetID="10" presetClass="entr" presetSubtype="0" fill="hold" nodeType="with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fade">
                                      <p:cBhvr>
                                        <p:cTn id="71" dur="500"/>
                                        <p:tgtEl>
                                          <p:spTgt spid="42"/>
                                        </p:tgtEl>
                                      </p:cBhvr>
                                    </p:animEffect>
                                  </p:childTnLst>
                                </p:cTn>
                              </p:par>
                              <p:par>
                                <p:cTn id="72" presetID="10" presetClass="entr" presetSubtype="0" fill="hold" nodeType="withEffect">
                                  <p:stCondLst>
                                    <p:cond delay="0"/>
                                  </p:stCondLst>
                                  <p:childTnLst>
                                    <p:set>
                                      <p:cBhvr>
                                        <p:cTn id="73" dur="1" fill="hold">
                                          <p:stCondLst>
                                            <p:cond delay="0"/>
                                          </p:stCondLst>
                                        </p:cTn>
                                        <p:tgtEl>
                                          <p:spTgt spid="44"/>
                                        </p:tgtEl>
                                        <p:attrNameLst>
                                          <p:attrName>style.visibility</p:attrName>
                                        </p:attrNameLst>
                                      </p:cBhvr>
                                      <p:to>
                                        <p:strVal val="visible"/>
                                      </p:to>
                                    </p:set>
                                    <p:animEffect transition="in" filter="fade">
                                      <p:cBhvr>
                                        <p:cTn id="74" dur="500"/>
                                        <p:tgtEl>
                                          <p:spTgt spid="44"/>
                                        </p:tgtEl>
                                      </p:cBhvr>
                                    </p:animEffect>
                                  </p:childTnLst>
                                </p:cTn>
                              </p:par>
                              <p:par>
                                <p:cTn id="75" presetID="10" presetClass="entr" presetSubtype="0" fill="hold" nodeType="with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fade">
                                      <p:cBhvr>
                                        <p:cTn id="77" dur="500"/>
                                        <p:tgtEl>
                                          <p:spTgt spid="47"/>
                                        </p:tgtEl>
                                      </p:cBhvr>
                                    </p:animEffect>
                                  </p:childTnLst>
                                </p:cTn>
                              </p:par>
                              <p:par>
                                <p:cTn id="78" presetID="10" presetClass="entr" presetSubtype="0" fill="hold" nodeType="withEffect">
                                  <p:stCondLst>
                                    <p:cond delay="0"/>
                                  </p:stCondLst>
                                  <p:childTnLst>
                                    <p:set>
                                      <p:cBhvr>
                                        <p:cTn id="79" dur="1" fill="hold">
                                          <p:stCondLst>
                                            <p:cond delay="0"/>
                                          </p:stCondLst>
                                        </p:cTn>
                                        <p:tgtEl>
                                          <p:spTgt spid="48"/>
                                        </p:tgtEl>
                                        <p:attrNameLst>
                                          <p:attrName>style.visibility</p:attrName>
                                        </p:attrNameLst>
                                      </p:cBhvr>
                                      <p:to>
                                        <p:strVal val="visible"/>
                                      </p:to>
                                    </p:set>
                                    <p:animEffect transition="in" filter="fade">
                                      <p:cBhvr>
                                        <p:cTn id="80" dur="500"/>
                                        <p:tgtEl>
                                          <p:spTgt spid="48"/>
                                        </p:tgtEl>
                                      </p:cBhvr>
                                    </p:animEffect>
                                  </p:childTnLst>
                                </p:cTn>
                              </p:par>
                              <p:par>
                                <p:cTn id="81" presetID="10" presetClass="entr" presetSubtype="0" fill="hold" nodeType="withEffect">
                                  <p:stCondLst>
                                    <p:cond delay="0"/>
                                  </p:stCondLst>
                                  <p:childTnLst>
                                    <p:set>
                                      <p:cBhvr>
                                        <p:cTn id="82" dur="1" fill="hold">
                                          <p:stCondLst>
                                            <p:cond delay="0"/>
                                          </p:stCondLst>
                                        </p:cTn>
                                        <p:tgtEl>
                                          <p:spTgt spid="52"/>
                                        </p:tgtEl>
                                        <p:attrNameLst>
                                          <p:attrName>style.visibility</p:attrName>
                                        </p:attrNameLst>
                                      </p:cBhvr>
                                      <p:to>
                                        <p:strVal val="visible"/>
                                      </p:to>
                                    </p:set>
                                    <p:animEffect transition="in" filter="fade">
                                      <p:cBhvr>
                                        <p:cTn id="83" dur="500"/>
                                        <p:tgtEl>
                                          <p:spTgt spid="52"/>
                                        </p:tgtEl>
                                      </p:cBhvr>
                                    </p:animEffect>
                                  </p:childTnLst>
                                </p:cTn>
                              </p:par>
                              <p:par>
                                <p:cTn id="84" presetID="10" presetClass="entr" presetSubtype="0" fill="hold" nodeType="withEffect">
                                  <p:stCondLst>
                                    <p:cond delay="0"/>
                                  </p:stCondLst>
                                  <p:childTnLst>
                                    <p:set>
                                      <p:cBhvr>
                                        <p:cTn id="85" dur="1" fill="hold">
                                          <p:stCondLst>
                                            <p:cond delay="0"/>
                                          </p:stCondLst>
                                        </p:cTn>
                                        <p:tgtEl>
                                          <p:spTgt spid="53"/>
                                        </p:tgtEl>
                                        <p:attrNameLst>
                                          <p:attrName>style.visibility</p:attrName>
                                        </p:attrNameLst>
                                      </p:cBhvr>
                                      <p:to>
                                        <p:strVal val="visible"/>
                                      </p:to>
                                    </p:set>
                                    <p:animEffect transition="in" filter="fade">
                                      <p:cBhvr>
                                        <p:cTn id="86" dur="500"/>
                                        <p:tgtEl>
                                          <p:spTgt spid="53"/>
                                        </p:tgtEl>
                                      </p:cBhvr>
                                    </p:animEffect>
                                  </p:childTnLst>
                                </p:cTn>
                              </p:par>
                              <p:par>
                                <p:cTn id="87" presetID="10" presetClass="entr" presetSubtype="0" fill="hold" nodeType="withEffect">
                                  <p:stCondLst>
                                    <p:cond delay="0"/>
                                  </p:stCondLst>
                                  <p:childTnLst>
                                    <p:set>
                                      <p:cBhvr>
                                        <p:cTn id="88" dur="1" fill="hold">
                                          <p:stCondLst>
                                            <p:cond delay="0"/>
                                          </p:stCondLst>
                                        </p:cTn>
                                        <p:tgtEl>
                                          <p:spTgt spid="57"/>
                                        </p:tgtEl>
                                        <p:attrNameLst>
                                          <p:attrName>style.visibility</p:attrName>
                                        </p:attrNameLst>
                                      </p:cBhvr>
                                      <p:to>
                                        <p:strVal val="visible"/>
                                      </p:to>
                                    </p:set>
                                    <p:animEffect transition="in" filter="fade">
                                      <p:cBhvr>
                                        <p:cTn id="89" dur="500"/>
                                        <p:tgtEl>
                                          <p:spTgt spid="57"/>
                                        </p:tgtEl>
                                      </p:cBhvr>
                                    </p:animEffect>
                                  </p:childTnLst>
                                </p:cTn>
                              </p:par>
                              <p:par>
                                <p:cTn id="90" presetID="10" presetClass="entr" presetSubtype="0" fill="hold" nodeType="withEffect">
                                  <p:stCondLst>
                                    <p:cond delay="0"/>
                                  </p:stCondLst>
                                  <p:childTnLst>
                                    <p:set>
                                      <p:cBhvr>
                                        <p:cTn id="91" dur="1" fill="hold">
                                          <p:stCondLst>
                                            <p:cond delay="0"/>
                                          </p:stCondLst>
                                        </p:cTn>
                                        <p:tgtEl>
                                          <p:spTgt spid="60"/>
                                        </p:tgtEl>
                                        <p:attrNameLst>
                                          <p:attrName>style.visibility</p:attrName>
                                        </p:attrNameLst>
                                      </p:cBhvr>
                                      <p:to>
                                        <p:strVal val="visible"/>
                                      </p:to>
                                    </p:set>
                                    <p:animEffect transition="in" filter="fade">
                                      <p:cBhvr>
                                        <p:cTn id="92" dur="500"/>
                                        <p:tgtEl>
                                          <p:spTgt spid="60"/>
                                        </p:tgtEl>
                                      </p:cBhvr>
                                    </p:animEffect>
                                  </p:childTnLst>
                                </p:cTn>
                              </p:par>
                              <p:par>
                                <p:cTn id="93" presetID="10" presetClass="entr" presetSubtype="0" fill="hold" nodeType="withEffect">
                                  <p:stCondLst>
                                    <p:cond delay="0"/>
                                  </p:stCondLst>
                                  <p:childTnLst>
                                    <p:set>
                                      <p:cBhvr>
                                        <p:cTn id="94" dur="1" fill="hold">
                                          <p:stCondLst>
                                            <p:cond delay="0"/>
                                          </p:stCondLst>
                                        </p:cTn>
                                        <p:tgtEl>
                                          <p:spTgt spid="64"/>
                                        </p:tgtEl>
                                        <p:attrNameLst>
                                          <p:attrName>style.visibility</p:attrName>
                                        </p:attrNameLst>
                                      </p:cBhvr>
                                      <p:to>
                                        <p:strVal val="visible"/>
                                      </p:to>
                                    </p:set>
                                    <p:animEffect transition="in" filter="fade">
                                      <p:cBhvr>
                                        <p:cTn id="95" dur="500"/>
                                        <p:tgtEl>
                                          <p:spTgt spid="64"/>
                                        </p:tgtEl>
                                      </p:cBhvr>
                                    </p:animEffect>
                                  </p:childTnLst>
                                </p:cTn>
                              </p:par>
                              <p:par>
                                <p:cTn id="96" presetID="10" presetClass="entr" presetSubtype="0" fill="hold" nodeType="withEffect">
                                  <p:stCondLst>
                                    <p:cond delay="0"/>
                                  </p:stCondLst>
                                  <p:childTnLst>
                                    <p:set>
                                      <p:cBhvr>
                                        <p:cTn id="97" dur="1" fill="hold">
                                          <p:stCondLst>
                                            <p:cond delay="0"/>
                                          </p:stCondLst>
                                        </p:cTn>
                                        <p:tgtEl>
                                          <p:spTgt spid="65"/>
                                        </p:tgtEl>
                                        <p:attrNameLst>
                                          <p:attrName>style.visibility</p:attrName>
                                        </p:attrNameLst>
                                      </p:cBhvr>
                                      <p:to>
                                        <p:strVal val="visible"/>
                                      </p:to>
                                    </p:set>
                                    <p:animEffect transition="in" filter="fade">
                                      <p:cBhvr>
                                        <p:cTn id="98" dur="500"/>
                                        <p:tgtEl>
                                          <p:spTgt spid="65"/>
                                        </p:tgtEl>
                                      </p:cBhvr>
                                    </p:animEffect>
                                  </p:childTnLst>
                                </p:cTn>
                              </p:par>
                              <p:par>
                                <p:cTn id="99" presetID="10" presetClass="entr" presetSubtype="0" fill="hold" nodeType="withEffect">
                                  <p:stCondLst>
                                    <p:cond delay="0"/>
                                  </p:stCondLst>
                                  <p:childTnLst>
                                    <p:set>
                                      <p:cBhvr>
                                        <p:cTn id="100" dur="1" fill="hold">
                                          <p:stCondLst>
                                            <p:cond delay="0"/>
                                          </p:stCondLst>
                                        </p:cTn>
                                        <p:tgtEl>
                                          <p:spTgt spid="67"/>
                                        </p:tgtEl>
                                        <p:attrNameLst>
                                          <p:attrName>style.visibility</p:attrName>
                                        </p:attrNameLst>
                                      </p:cBhvr>
                                      <p:to>
                                        <p:strVal val="visible"/>
                                      </p:to>
                                    </p:set>
                                    <p:animEffect transition="in" filter="fade">
                                      <p:cBhvr>
                                        <p:cTn id="101"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P spid="13" grpId="0" animBg="1"/>
      <p:bldP spid="27" grpId="0"/>
      <p:bldP spid="28" grpId="0" animBg="1"/>
      <p:bldP spid="29" grpId="0" animBg="1"/>
      <p:bldP spid="33" grpId="0" animBg="1"/>
      <p:bldP spid="34" grpId="0" animBg="1"/>
      <p:bldP spid="39" grpId="0"/>
      <p:bldP spid="40"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Rounded Corners 81">
            <a:extLst>
              <a:ext uri="{FF2B5EF4-FFF2-40B4-BE49-F238E27FC236}">
                <a16:creationId xmlns:a16="http://schemas.microsoft.com/office/drawing/2014/main" id="{3148D0AA-BD86-4A11-A53C-3F49587E0034}"/>
              </a:ext>
            </a:extLst>
          </p:cNvPr>
          <p:cNvSpPr/>
          <p:nvPr/>
        </p:nvSpPr>
        <p:spPr>
          <a:xfrm>
            <a:off x="7726357" y="1143001"/>
            <a:ext cx="1563650" cy="4813568"/>
          </a:xfrm>
          <a:prstGeom prst="roundRect">
            <a:avLst>
              <a:gd name="adj" fmla="val 935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 name="Title 1">
            <a:extLst>
              <a:ext uri="{FF2B5EF4-FFF2-40B4-BE49-F238E27FC236}">
                <a16:creationId xmlns:a16="http://schemas.microsoft.com/office/drawing/2014/main" id="{AE95BA67-B51F-44A1-9749-EB29F5D3FAD5}"/>
              </a:ext>
            </a:extLst>
          </p:cNvPr>
          <p:cNvSpPr>
            <a:spLocks noGrp="1"/>
          </p:cNvSpPr>
          <p:nvPr>
            <p:ph type="title"/>
          </p:nvPr>
        </p:nvSpPr>
        <p:spPr>
          <a:xfrm>
            <a:off x="838200" y="52813"/>
            <a:ext cx="10515600" cy="1325563"/>
          </a:xfrm>
        </p:spPr>
        <p:txBody>
          <a:bodyPr/>
          <a:lstStyle/>
          <a:p>
            <a:r>
              <a:rPr lang="en-SG" dirty="0">
                <a:solidFill>
                  <a:srgbClr val="0070C0"/>
                </a:solidFill>
              </a:rPr>
              <a:t>Traditional Cellular Network Setup</a:t>
            </a:r>
          </a:p>
        </p:txBody>
      </p:sp>
      <p:pic>
        <p:nvPicPr>
          <p:cNvPr id="43" name="Graphic 42">
            <a:extLst>
              <a:ext uri="{FF2B5EF4-FFF2-40B4-BE49-F238E27FC236}">
                <a16:creationId xmlns:a16="http://schemas.microsoft.com/office/drawing/2014/main" id="{B6E02DD2-0001-4D8A-BEBE-724F9EAF403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485" y="3214948"/>
            <a:ext cx="1124901" cy="1124901"/>
          </a:xfrm>
          <a:prstGeom prst="rect">
            <a:avLst/>
          </a:prstGeom>
        </p:spPr>
      </p:pic>
      <p:pic>
        <p:nvPicPr>
          <p:cNvPr id="45" name="Graphic 44">
            <a:extLst>
              <a:ext uri="{FF2B5EF4-FFF2-40B4-BE49-F238E27FC236}">
                <a16:creationId xmlns:a16="http://schemas.microsoft.com/office/drawing/2014/main" id="{C3A62AD7-2236-4044-9788-A09BE1E799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69047" y="2295286"/>
            <a:ext cx="1479837" cy="583537"/>
          </a:xfrm>
          <a:prstGeom prst="rect">
            <a:avLst/>
          </a:prstGeom>
        </p:spPr>
      </p:pic>
      <p:pic>
        <p:nvPicPr>
          <p:cNvPr id="49" name="Graphic 48">
            <a:extLst>
              <a:ext uri="{FF2B5EF4-FFF2-40B4-BE49-F238E27FC236}">
                <a16:creationId xmlns:a16="http://schemas.microsoft.com/office/drawing/2014/main" id="{D22DDF9E-33FE-45EB-87C5-F4526AAFAA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55717" y="1931477"/>
            <a:ext cx="1062038" cy="1311158"/>
          </a:xfrm>
          <a:prstGeom prst="rect">
            <a:avLst/>
          </a:prstGeom>
        </p:spPr>
      </p:pic>
      <p:pic>
        <p:nvPicPr>
          <p:cNvPr id="51" name="Graphic 50">
            <a:extLst>
              <a:ext uri="{FF2B5EF4-FFF2-40B4-BE49-F238E27FC236}">
                <a16:creationId xmlns:a16="http://schemas.microsoft.com/office/drawing/2014/main" id="{ADDF6FFE-E3CA-4402-A17E-308649FF2D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47307" y="2544193"/>
            <a:ext cx="3521740" cy="85725"/>
          </a:xfrm>
          <a:prstGeom prst="rect">
            <a:avLst/>
          </a:prstGeom>
        </p:spPr>
      </p:pic>
      <p:pic>
        <p:nvPicPr>
          <p:cNvPr id="54" name="Graphic 53">
            <a:extLst>
              <a:ext uri="{FF2B5EF4-FFF2-40B4-BE49-F238E27FC236}">
                <a16:creationId xmlns:a16="http://schemas.microsoft.com/office/drawing/2014/main" id="{F2D41E2A-4922-4196-B7D8-26E5A9C650F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69047" y="4783795"/>
            <a:ext cx="1479837" cy="583537"/>
          </a:xfrm>
          <a:prstGeom prst="rect">
            <a:avLst/>
          </a:prstGeom>
        </p:spPr>
      </p:pic>
      <p:pic>
        <p:nvPicPr>
          <p:cNvPr id="55" name="Graphic 54">
            <a:extLst>
              <a:ext uri="{FF2B5EF4-FFF2-40B4-BE49-F238E27FC236}">
                <a16:creationId xmlns:a16="http://schemas.microsoft.com/office/drawing/2014/main" id="{66616985-9586-4D31-AC16-CE261721B03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55717" y="4419986"/>
            <a:ext cx="1062038" cy="1311158"/>
          </a:xfrm>
          <a:prstGeom prst="rect">
            <a:avLst/>
          </a:prstGeom>
        </p:spPr>
      </p:pic>
      <p:pic>
        <p:nvPicPr>
          <p:cNvPr id="56" name="Graphic 55">
            <a:extLst>
              <a:ext uri="{FF2B5EF4-FFF2-40B4-BE49-F238E27FC236}">
                <a16:creationId xmlns:a16="http://schemas.microsoft.com/office/drawing/2014/main" id="{C2F2F1CE-3B6F-4552-A915-66B55944F0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47307" y="5032702"/>
            <a:ext cx="3521740" cy="85725"/>
          </a:xfrm>
          <a:prstGeom prst="rect">
            <a:avLst/>
          </a:prstGeom>
        </p:spPr>
      </p:pic>
      <p:cxnSp>
        <p:nvCxnSpPr>
          <p:cNvPr id="58" name="Straight Connector 57">
            <a:extLst>
              <a:ext uri="{FF2B5EF4-FFF2-40B4-BE49-F238E27FC236}">
                <a16:creationId xmlns:a16="http://schemas.microsoft.com/office/drawing/2014/main" id="{9776D562-3391-4D90-8D14-15DEE6282A7B}"/>
              </a:ext>
            </a:extLst>
          </p:cNvPr>
          <p:cNvCxnSpPr>
            <a:cxnSpLocks/>
          </p:cNvCxnSpPr>
          <p:nvPr/>
        </p:nvCxnSpPr>
        <p:spPr>
          <a:xfrm>
            <a:off x="2955717" y="1788160"/>
            <a:ext cx="112871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0282B94-34A3-45FB-82C9-375B53579829}"/>
              </a:ext>
            </a:extLst>
          </p:cNvPr>
          <p:cNvCxnSpPr/>
          <p:nvPr/>
        </p:nvCxnSpPr>
        <p:spPr>
          <a:xfrm>
            <a:off x="2958098" y="1724660"/>
            <a:ext cx="0" cy="127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52A47B4E-1838-44E3-B7D5-5DBE7F2BB225}"/>
              </a:ext>
            </a:extLst>
          </p:cNvPr>
          <p:cNvCxnSpPr/>
          <p:nvPr/>
        </p:nvCxnSpPr>
        <p:spPr>
          <a:xfrm>
            <a:off x="4084430" y="1724660"/>
            <a:ext cx="0" cy="127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C7BDFFF1-9615-4C59-8B0C-EEC76DD63B9D}"/>
              </a:ext>
            </a:extLst>
          </p:cNvPr>
          <p:cNvCxnSpPr>
            <a:cxnSpLocks/>
          </p:cNvCxnSpPr>
          <p:nvPr/>
        </p:nvCxnSpPr>
        <p:spPr>
          <a:xfrm>
            <a:off x="4084430" y="1788160"/>
            <a:ext cx="368461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6613239-F639-49EC-80FD-5FAE0E0234F2}"/>
              </a:ext>
            </a:extLst>
          </p:cNvPr>
          <p:cNvCxnSpPr/>
          <p:nvPr/>
        </p:nvCxnSpPr>
        <p:spPr>
          <a:xfrm>
            <a:off x="7767489" y="1724660"/>
            <a:ext cx="0" cy="127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4497E19-9D83-4E11-B192-D6419E163884}"/>
              </a:ext>
            </a:extLst>
          </p:cNvPr>
          <p:cNvCxnSpPr>
            <a:cxnSpLocks/>
          </p:cNvCxnSpPr>
          <p:nvPr/>
        </p:nvCxnSpPr>
        <p:spPr>
          <a:xfrm>
            <a:off x="7767489" y="1788160"/>
            <a:ext cx="14798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EA5D1B5D-B4CD-4C44-BE62-BF9E8DBA24D4}"/>
              </a:ext>
            </a:extLst>
          </p:cNvPr>
          <p:cNvCxnSpPr/>
          <p:nvPr/>
        </p:nvCxnSpPr>
        <p:spPr>
          <a:xfrm>
            <a:off x="9250501" y="1724660"/>
            <a:ext cx="0" cy="127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236CCA5C-DFDA-43C4-8F7A-9A2BE0A0433C}"/>
              </a:ext>
            </a:extLst>
          </p:cNvPr>
          <p:cNvSpPr txBox="1"/>
          <p:nvPr/>
        </p:nvSpPr>
        <p:spPr>
          <a:xfrm>
            <a:off x="2961669" y="1414876"/>
            <a:ext cx="1135313" cy="353943"/>
          </a:xfrm>
          <a:prstGeom prst="rect">
            <a:avLst/>
          </a:prstGeom>
          <a:noFill/>
        </p:spPr>
        <p:txBody>
          <a:bodyPr wrap="square" rtlCol="0">
            <a:spAutoFit/>
          </a:bodyPr>
          <a:lstStyle/>
          <a:p>
            <a:pPr algn="l"/>
            <a:r>
              <a:rPr lang="en-SG" sz="1700" b="1" dirty="0">
                <a:latin typeface="Arial Nova" panose="020B0504020202020204" pitchFamily="34" charset="0"/>
                <a:ea typeface="Helvetica Neue Light" panose="02000403000000020004" pitchFamily="2" charset="0"/>
              </a:rPr>
              <a:t>Frontend</a:t>
            </a:r>
          </a:p>
        </p:txBody>
      </p:sp>
      <p:sp>
        <p:nvSpPr>
          <p:cNvPr id="73" name="TextBox 72">
            <a:extLst>
              <a:ext uri="{FF2B5EF4-FFF2-40B4-BE49-F238E27FC236}">
                <a16:creationId xmlns:a16="http://schemas.microsoft.com/office/drawing/2014/main" id="{D1A63F6F-0DEB-4424-8B18-D32D0F86C35A}"/>
              </a:ext>
            </a:extLst>
          </p:cNvPr>
          <p:cNvSpPr txBox="1"/>
          <p:nvPr/>
        </p:nvSpPr>
        <p:spPr>
          <a:xfrm>
            <a:off x="5311818" y="1414876"/>
            <a:ext cx="1199703" cy="353943"/>
          </a:xfrm>
          <a:prstGeom prst="rect">
            <a:avLst/>
          </a:prstGeom>
          <a:noFill/>
        </p:spPr>
        <p:txBody>
          <a:bodyPr wrap="square" rtlCol="0">
            <a:spAutoFit/>
          </a:bodyPr>
          <a:lstStyle/>
          <a:p>
            <a:pPr algn="l"/>
            <a:r>
              <a:rPr lang="en-SG" sz="1700" b="1" dirty="0">
                <a:latin typeface="Arial Nova" panose="020B0504020202020204" pitchFamily="34" charset="0"/>
                <a:ea typeface="Helvetica Neue Light" panose="02000403000000020004" pitchFamily="2" charset="0"/>
              </a:rPr>
              <a:t>Fronthaul</a:t>
            </a:r>
          </a:p>
        </p:txBody>
      </p:sp>
      <p:sp>
        <p:nvSpPr>
          <p:cNvPr id="74" name="TextBox 73">
            <a:extLst>
              <a:ext uri="{FF2B5EF4-FFF2-40B4-BE49-F238E27FC236}">
                <a16:creationId xmlns:a16="http://schemas.microsoft.com/office/drawing/2014/main" id="{703F8A16-0695-4F1F-A868-21D643ADE0EB}"/>
              </a:ext>
            </a:extLst>
          </p:cNvPr>
          <p:cNvSpPr txBox="1"/>
          <p:nvPr/>
        </p:nvSpPr>
        <p:spPr>
          <a:xfrm>
            <a:off x="7726357" y="1222720"/>
            <a:ext cx="1563659" cy="537070"/>
          </a:xfrm>
          <a:prstGeom prst="rect">
            <a:avLst/>
          </a:prstGeom>
          <a:noFill/>
        </p:spPr>
        <p:txBody>
          <a:bodyPr wrap="square" rtlCol="0">
            <a:spAutoFit/>
          </a:bodyPr>
          <a:lstStyle/>
          <a:p>
            <a:pPr algn="ctr">
              <a:lnSpc>
                <a:spcPct val="85000"/>
              </a:lnSpc>
            </a:pPr>
            <a:r>
              <a:rPr lang="en-SG" sz="1700" b="1" dirty="0">
                <a:latin typeface="Arial Nova" panose="020B0504020202020204" pitchFamily="34" charset="0"/>
                <a:ea typeface="Helvetica Neue Light" panose="02000403000000020004" pitchFamily="2" charset="0"/>
              </a:rPr>
              <a:t>Radio Access</a:t>
            </a:r>
          </a:p>
          <a:p>
            <a:pPr algn="ctr">
              <a:lnSpc>
                <a:spcPct val="85000"/>
              </a:lnSpc>
            </a:pPr>
            <a:r>
              <a:rPr lang="en-SG" sz="1700" b="1" dirty="0">
                <a:latin typeface="Arial Nova" panose="020B0504020202020204" pitchFamily="34" charset="0"/>
                <a:ea typeface="Helvetica Neue Light" panose="02000403000000020004" pitchFamily="2" charset="0"/>
              </a:rPr>
              <a:t>Network</a:t>
            </a:r>
          </a:p>
        </p:txBody>
      </p:sp>
      <p:sp>
        <p:nvSpPr>
          <p:cNvPr id="76" name="Oval 75">
            <a:extLst>
              <a:ext uri="{FF2B5EF4-FFF2-40B4-BE49-F238E27FC236}">
                <a16:creationId xmlns:a16="http://schemas.microsoft.com/office/drawing/2014/main" id="{A2CA2939-339D-4376-A7BF-F63A1F62F0C4}"/>
              </a:ext>
            </a:extLst>
          </p:cNvPr>
          <p:cNvSpPr/>
          <p:nvPr/>
        </p:nvSpPr>
        <p:spPr>
          <a:xfrm>
            <a:off x="3331161" y="3178985"/>
            <a:ext cx="311150" cy="3111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a:latin typeface="Arial Nova" panose="020B0504020202020204" pitchFamily="34" charset="0"/>
              </a:rPr>
              <a:t>1</a:t>
            </a:r>
          </a:p>
        </p:txBody>
      </p:sp>
      <p:sp>
        <p:nvSpPr>
          <p:cNvPr id="77" name="Oval 76">
            <a:extLst>
              <a:ext uri="{FF2B5EF4-FFF2-40B4-BE49-F238E27FC236}">
                <a16:creationId xmlns:a16="http://schemas.microsoft.com/office/drawing/2014/main" id="{D79400D6-3181-4052-BA78-AA8A65A9DE8C}"/>
              </a:ext>
            </a:extLst>
          </p:cNvPr>
          <p:cNvSpPr/>
          <p:nvPr/>
        </p:nvSpPr>
        <p:spPr>
          <a:xfrm>
            <a:off x="3331161" y="5731144"/>
            <a:ext cx="311150" cy="3111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a:latin typeface="Arial Nova" panose="020B0504020202020204" pitchFamily="34" charset="0"/>
              </a:rPr>
              <a:t>2</a:t>
            </a:r>
          </a:p>
        </p:txBody>
      </p:sp>
      <p:sp>
        <p:nvSpPr>
          <p:cNvPr id="78" name="TextBox 77">
            <a:extLst>
              <a:ext uri="{FF2B5EF4-FFF2-40B4-BE49-F238E27FC236}">
                <a16:creationId xmlns:a16="http://schemas.microsoft.com/office/drawing/2014/main" id="{6B2B7433-1689-4E88-BC35-492217A1FD77}"/>
              </a:ext>
            </a:extLst>
          </p:cNvPr>
          <p:cNvSpPr txBox="1"/>
          <p:nvPr/>
        </p:nvSpPr>
        <p:spPr>
          <a:xfrm flipH="1">
            <a:off x="7876921" y="2384441"/>
            <a:ext cx="1264088" cy="338554"/>
          </a:xfrm>
          <a:prstGeom prst="rect">
            <a:avLst/>
          </a:prstGeom>
          <a:noFill/>
        </p:spPr>
        <p:txBody>
          <a:bodyPr wrap="square" rtlCol="0">
            <a:spAutoFit/>
          </a:bodyPr>
          <a:lstStyle/>
          <a:p>
            <a:pPr algn="ctr"/>
            <a:r>
              <a:rPr lang="en-SG" sz="1600" dirty="0">
                <a:solidFill>
                  <a:schemeClr val="lt1"/>
                </a:solidFill>
                <a:latin typeface="Arial Nova" panose="020B0504020202020204" pitchFamily="34" charset="0"/>
              </a:rPr>
              <a:t>Host/Server</a:t>
            </a:r>
          </a:p>
        </p:txBody>
      </p:sp>
      <p:sp>
        <p:nvSpPr>
          <p:cNvPr id="80" name="TextBox 79">
            <a:extLst>
              <a:ext uri="{FF2B5EF4-FFF2-40B4-BE49-F238E27FC236}">
                <a16:creationId xmlns:a16="http://schemas.microsoft.com/office/drawing/2014/main" id="{C096A15B-6775-45BC-9C7F-8658657A3773}"/>
              </a:ext>
            </a:extLst>
          </p:cNvPr>
          <p:cNvSpPr txBox="1"/>
          <p:nvPr/>
        </p:nvSpPr>
        <p:spPr>
          <a:xfrm flipH="1">
            <a:off x="7876921" y="4872950"/>
            <a:ext cx="1264088" cy="338554"/>
          </a:xfrm>
          <a:prstGeom prst="rect">
            <a:avLst/>
          </a:prstGeom>
          <a:noFill/>
        </p:spPr>
        <p:txBody>
          <a:bodyPr wrap="square" rtlCol="0">
            <a:spAutoFit/>
          </a:bodyPr>
          <a:lstStyle/>
          <a:p>
            <a:pPr algn="ctr"/>
            <a:r>
              <a:rPr lang="en-SG" sz="1600" dirty="0">
                <a:solidFill>
                  <a:schemeClr val="lt1"/>
                </a:solidFill>
                <a:latin typeface="Arial Nova" panose="020B0504020202020204" pitchFamily="34" charset="0"/>
              </a:rPr>
              <a:t>Host/Server</a:t>
            </a:r>
          </a:p>
        </p:txBody>
      </p:sp>
      <p:sp>
        <p:nvSpPr>
          <p:cNvPr id="81" name="TextBox 80">
            <a:extLst>
              <a:ext uri="{FF2B5EF4-FFF2-40B4-BE49-F238E27FC236}">
                <a16:creationId xmlns:a16="http://schemas.microsoft.com/office/drawing/2014/main" id="{60EC78E9-69FE-472A-B3ED-AC99802D0825}"/>
              </a:ext>
            </a:extLst>
          </p:cNvPr>
          <p:cNvSpPr txBox="1"/>
          <p:nvPr/>
        </p:nvSpPr>
        <p:spPr>
          <a:xfrm>
            <a:off x="419101" y="2878823"/>
            <a:ext cx="953667" cy="353943"/>
          </a:xfrm>
          <a:prstGeom prst="rect">
            <a:avLst/>
          </a:prstGeom>
          <a:noFill/>
        </p:spPr>
        <p:txBody>
          <a:bodyPr wrap="square" rtlCol="0">
            <a:spAutoFit/>
          </a:bodyPr>
          <a:lstStyle/>
          <a:p>
            <a:pPr algn="ctr"/>
            <a:r>
              <a:rPr lang="en-SG" sz="1700" b="1" dirty="0">
                <a:latin typeface="Arial Nova" panose="020B0504020202020204" pitchFamily="34" charset="0"/>
                <a:ea typeface="Helvetica Neue Light" panose="02000403000000020004" pitchFamily="2" charset="0"/>
              </a:rPr>
              <a:t>Mobile</a:t>
            </a:r>
          </a:p>
        </p:txBody>
      </p:sp>
      <p:pic>
        <p:nvPicPr>
          <p:cNvPr id="84" name="Graphic 83">
            <a:extLst>
              <a:ext uri="{FF2B5EF4-FFF2-40B4-BE49-F238E27FC236}">
                <a16:creationId xmlns:a16="http://schemas.microsoft.com/office/drawing/2014/main" id="{4ECC5738-5C0C-483E-846E-DA750556F8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53011" y="5494084"/>
            <a:ext cx="1036382" cy="874447"/>
          </a:xfrm>
          <a:prstGeom prst="rect">
            <a:avLst/>
          </a:prstGeom>
        </p:spPr>
      </p:pic>
      <p:cxnSp>
        <p:nvCxnSpPr>
          <p:cNvPr id="6" name="Straight Arrow Connector 5">
            <a:extLst>
              <a:ext uri="{FF2B5EF4-FFF2-40B4-BE49-F238E27FC236}">
                <a16:creationId xmlns:a16="http://schemas.microsoft.com/office/drawing/2014/main" id="{F278F6C9-F201-4063-9216-0CBDB75EBE73}"/>
              </a:ext>
            </a:extLst>
          </p:cNvPr>
          <p:cNvCxnSpPr>
            <a:cxnSpLocks/>
            <a:endCxn id="8" idx="1"/>
          </p:cNvCxnSpPr>
          <p:nvPr/>
        </p:nvCxnSpPr>
        <p:spPr>
          <a:xfrm flipV="1">
            <a:off x="9391426" y="3471293"/>
            <a:ext cx="894300" cy="18842"/>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8" name="TextBox 7">
            <a:extLst>
              <a:ext uri="{FF2B5EF4-FFF2-40B4-BE49-F238E27FC236}">
                <a16:creationId xmlns:a16="http://schemas.microsoft.com/office/drawing/2014/main" id="{CCB3E2EB-AED2-4F8C-B46F-580E3F40237F}"/>
              </a:ext>
            </a:extLst>
          </p:cNvPr>
          <p:cNvSpPr txBox="1"/>
          <p:nvPr/>
        </p:nvSpPr>
        <p:spPr>
          <a:xfrm>
            <a:off x="10285726" y="3055794"/>
            <a:ext cx="1285994" cy="830997"/>
          </a:xfrm>
          <a:prstGeom prst="rect">
            <a:avLst/>
          </a:prstGeom>
          <a:noFill/>
        </p:spPr>
        <p:txBody>
          <a:bodyPr wrap="none" rtlCol="0">
            <a:spAutoFit/>
          </a:bodyPr>
          <a:lstStyle/>
          <a:p>
            <a:pPr algn="ctr"/>
            <a:r>
              <a:rPr lang="en-SG" sz="2400" b="1" dirty="0">
                <a:effectLst>
                  <a:outerShdw blurRad="38100" dist="38100" dir="2700000" algn="tl">
                    <a:srgbClr val="000000">
                      <a:alpha val="43137"/>
                    </a:srgbClr>
                  </a:outerShdw>
                </a:effectLst>
                <a:latin typeface="Helvetica Neue Light" panose="02000403000000020004" pitchFamily="2" charset="0"/>
                <a:ea typeface="Helvetica Neue Light" panose="02000403000000020004" pitchFamily="2" charset="0"/>
              </a:rPr>
              <a:t>Core </a:t>
            </a:r>
          </a:p>
          <a:p>
            <a:pPr algn="ctr"/>
            <a:r>
              <a:rPr lang="en-SG" sz="2400" b="1" dirty="0">
                <a:effectLst>
                  <a:outerShdw blurRad="38100" dist="38100" dir="2700000" algn="tl">
                    <a:srgbClr val="000000">
                      <a:alpha val="43137"/>
                    </a:srgbClr>
                  </a:outerShdw>
                </a:effectLst>
                <a:latin typeface="Helvetica Neue Light" panose="02000403000000020004" pitchFamily="2" charset="0"/>
                <a:ea typeface="Helvetica Neue Light" panose="02000403000000020004" pitchFamily="2" charset="0"/>
              </a:rPr>
              <a:t>Network</a:t>
            </a:r>
          </a:p>
        </p:txBody>
      </p:sp>
    </p:spTree>
    <p:extLst>
      <p:ext uri="{BB962C8B-B14F-4D97-AF65-F5344CB8AC3E}">
        <p14:creationId xmlns:p14="http://schemas.microsoft.com/office/powerpoint/2010/main" val="17917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wipe(left)">
                                      <p:cBhvr>
                                        <p:cTn id="31" dur="500"/>
                                        <p:tgtEl>
                                          <p:spTgt spid="51"/>
                                        </p:tgtEl>
                                      </p:cBhvr>
                                    </p:animEffect>
                                  </p:childTnLst>
                                </p:cTn>
                              </p:par>
                              <p:par>
                                <p:cTn id="32" presetID="22" presetClass="entr" presetSubtype="8" fill="hold" nodeType="withEffect">
                                  <p:stCondLst>
                                    <p:cond delay="0"/>
                                  </p:stCondLst>
                                  <p:childTnLst>
                                    <p:set>
                                      <p:cBhvr>
                                        <p:cTn id="33" dur="1" fill="hold">
                                          <p:stCondLst>
                                            <p:cond delay="0"/>
                                          </p:stCondLst>
                                        </p:cTn>
                                        <p:tgtEl>
                                          <p:spTgt spid="56"/>
                                        </p:tgtEl>
                                        <p:attrNameLst>
                                          <p:attrName>style.visibility</p:attrName>
                                        </p:attrNameLst>
                                      </p:cBhvr>
                                      <p:to>
                                        <p:strVal val="visible"/>
                                      </p:to>
                                    </p:set>
                                    <p:animEffect transition="in" filter="wipe(left)">
                                      <p:cBhvr>
                                        <p:cTn id="34" dur="500"/>
                                        <p:tgtEl>
                                          <p:spTgt spid="56"/>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wipe(left)">
                                      <p:cBhvr>
                                        <p:cTn id="38" dur="500"/>
                                        <p:tgtEl>
                                          <p:spTgt spid="45"/>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78"/>
                                        </p:tgtEl>
                                        <p:attrNameLst>
                                          <p:attrName>style.visibility</p:attrName>
                                        </p:attrNameLst>
                                      </p:cBhvr>
                                      <p:to>
                                        <p:strVal val="visible"/>
                                      </p:to>
                                    </p:set>
                                    <p:animEffect transition="in" filter="wipe(left)">
                                      <p:cBhvr>
                                        <p:cTn id="41" dur="500"/>
                                        <p:tgtEl>
                                          <p:spTgt spid="78"/>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80"/>
                                        </p:tgtEl>
                                        <p:attrNameLst>
                                          <p:attrName>style.visibility</p:attrName>
                                        </p:attrNameLst>
                                      </p:cBhvr>
                                      <p:to>
                                        <p:strVal val="visible"/>
                                      </p:to>
                                    </p:set>
                                    <p:animEffect transition="in" filter="wipe(left)">
                                      <p:cBhvr>
                                        <p:cTn id="44" dur="500"/>
                                        <p:tgtEl>
                                          <p:spTgt spid="80"/>
                                        </p:tgtEl>
                                      </p:cBhvr>
                                    </p:animEffect>
                                  </p:childTnLst>
                                </p:cTn>
                              </p:par>
                              <p:par>
                                <p:cTn id="45" presetID="22" presetClass="entr" presetSubtype="8" fill="hold" nodeType="withEffect">
                                  <p:stCondLst>
                                    <p:cond delay="0"/>
                                  </p:stCondLst>
                                  <p:childTnLst>
                                    <p:set>
                                      <p:cBhvr>
                                        <p:cTn id="46" dur="1" fill="hold">
                                          <p:stCondLst>
                                            <p:cond delay="0"/>
                                          </p:stCondLst>
                                        </p:cTn>
                                        <p:tgtEl>
                                          <p:spTgt spid="54"/>
                                        </p:tgtEl>
                                        <p:attrNameLst>
                                          <p:attrName>style.visibility</p:attrName>
                                        </p:attrNameLst>
                                      </p:cBhvr>
                                      <p:to>
                                        <p:strVal val="visible"/>
                                      </p:to>
                                    </p:set>
                                    <p:animEffect transition="in" filter="wipe(left)">
                                      <p:cBhvr>
                                        <p:cTn id="47" dur="500"/>
                                        <p:tgtEl>
                                          <p:spTgt spid="5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64"/>
                                        </p:tgtEl>
                                        <p:attrNameLst>
                                          <p:attrName>style.visibility</p:attrName>
                                        </p:attrNameLst>
                                      </p:cBhvr>
                                      <p:to>
                                        <p:strVal val="visible"/>
                                      </p:to>
                                    </p:set>
                                    <p:animEffect transition="in" filter="wipe(left)">
                                      <p:cBhvr>
                                        <p:cTn id="52" dur="500"/>
                                        <p:tgtEl>
                                          <p:spTgt spid="64"/>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73"/>
                                        </p:tgtEl>
                                        <p:attrNameLst>
                                          <p:attrName>style.visibility</p:attrName>
                                        </p:attrNameLst>
                                      </p:cBhvr>
                                      <p:to>
                                        <p:strVal val="visible"/>
                                      </p:to>
                                    </p:set>
                                    <p:animEffect transition="in" filter="wipe(left)">
                                      <p:cBhvr>
                                        <p:cTn id="55" dur="500"/>
                                        <p:tgtEl>
                                          <p:spTgt spid="73"/>
                                        </p:tgtEl>
                                      </p:cBhvr>
                                    </p:animEffect>
                                  </p:childTnLst>
                                </p:cTn>
                              </p:par>
                            </p:childTnLst>
                          </p:cTn>
                        </p:par>
                        <p:par>
                          <p:cTn id="56" fill="hold">
                            <p:stCondLst>
                              <p:cond delay="500"/>
                            </p:stCondLst>
                            <p:childTnLst>
                              <p:par>
                                <p:cTn id="57" presetID="1" presetClass="entr" presetSubtype="0" fill="hold" nodeType="afterEffect">
                                  <p:stCondLst>
                                    <p:cond delay="0"/>
                                  </p:stCondLst>
                                  <p:childTnLst>
                                    <p:set>
                                      <p:cBhvr>
                                        <p:cTn id="58" dur="1" fill="hold">
                                          <p:stCondLst>
                                            <p:cond delay="0"/>
                                          </p:stCondLst>
                                        </p:cTn>
                                        <p:tgtEl>
                                          <p:spTgt spid="66"/>
                                        </p:tgtEl>
                                        <p:attrNameLst>
                                          <p:attrName>style.visibility</p:attrName>
                                        </p:attrNameLst>
                                      </p:cBhvr>
                                      <p:to>
                                        <p:strVal val="visible"/>
                                      </p:to>
                                    </p:se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74"/>
                                        </p:tgtEl>
                                        <p:attrNameLst>
                                          <p:attrName>style.visibility</p:attrName>
                                        </p:attrNameLst>
                                      </p:cBhvr>
                                      <p:to>
                                        <p:strVal val="visible"/>
                                      </p:to>
                                    </p:set>
                                    <p:animEffect transition="in" filter="wipe(left)">
                                      <p:cBhvr>
                                        <p:cTn id="62" dur="500"/>
                                        <p:tgtEl>
                                          <p:spTgt spid="74"/>
                                        </p:tgtEl>
                                      </p:cBhvr>
                                    </p:animEffect>
                                  </p:childTnLst>
                                </p:cTn>
                              </p:par>
                              <p:par>
                                <p:cTn id="63" presetID="22" presetClass="entr" presetSubtype="8" fill="hold" nodeType="withEffect">
                                  <p:stCondLst>
                                    <p:cond delay="0"/>
                                  </p:stCondLst>
                                  <p:childTnLst>
                                    <p:set>
                                      <p:cBhvr>
                                        <p:cTn id="64" dur="1" fill="hold">
                                          <p:stCondLst>
                                            <p:cond delay="0"/>
                                          </p:stCondLst>
                                        </p:cTn>
                                        <p:tgtEl>
                                          <p:spTgt spid="67"/>
                                        </p:tgtEl>
                                        <p:attrNameLst>
                                          <p:attrName>style.visibility</p:attrName>
                                        </p:attrNameLst>
                                      </p:cBhvr>
                                      <p:to>
                                        <p:strVal val="visible"/>
                                      </p:to>
                                    </p:set>
                                    <p:animEffect transition="in" filter="wipe(left)">
                                      <p:cBhvr>
                                        <p:cTn id="65" dur="500"/>
                                        <p:tgtEl>
                                          <p:spTgt spid="67"/>
                                        </p:tgtEl>
                                      </p:cBhvr>
                                    </p:animEffect>
                                  </p:childTnLst>
                                </p:cTn>
                              </p:par>
                            </p:childTnLst>
                          </p:cTn>
                        </p:par>
                        <p:par>
                          <p:cTn id="66" fill="hold">
                            <p:stCondLst>
                              <p:cond delay="1000"/>
                            </p:stCondLst>
                            <p:childTnLst>
                              <p:par>
                                <p:cTn id="67" presetID="1" presetClass="entr" presetSubtype="0" fill="hold" nodeType="afterEffect">
                                  <p:stCondLst>
                                    <p:cond delay="0"/>
                                  </p:stCondLst>
                                  <p:childTnLst>
                                    <p:set>
                                      <p:cBhvr>
                                        <p:cTn id="68" dur="1" fill="hold">
                                          <p:stCondLst>
                                            <p:cond delay="0"/>
                                          </p:stCondLst>
                                        </p:cTn>
                                        <p:tgtEl>
                                          <p:spTgt spid="6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grpId="0" nodeType="clickEffect">
                                  <p:stCondLst>
                                    <p:cond delay="0"/>
                                  </p:stCondLst>
                                  <p:childTnLst>
                                    <p:set>
                                      <p:cBhvr>
                                        <p:cTn id="72" dur="1" fill="hold">
                                          <p:stCondLst>
                                            <p:cond delay="0"/>
                                          </p:stCondLst>
                                        </p:cTn>
                                        <p:tgtEl>
                                          <p:spTgt spid="82"/>
                                        </p:tgtEl>
                                        <p:attrNameLst>
                                          <p:attrName>style.visibility</p:attrName>
                                        </p:attrNameLst>
                                      </p:cBhvr>
                                      <p:to>
                                        <p:strVal val="visible"/>
                                      </p:to>
                                    </p:set>
                                    <p:animEffect transition="in" filter="wipe(up)">
                                      <p:cBhvr>
                                        <p:cTn id="73" dur="500"/>
                                        <p:tgtEl>
                                          <p:spTgt spid="82"/>
                                        </p:tgtEl>
                                      </p:cBhvr>
                                    </p:animEffect>
                                  </p:childTnLst>
                                </p:cTn>
                              </p:par>
                            </p:childTnLst>
                          </p:cTn>
                        </p:par>
                        <p:par>
                          <p:cTn id="74" fill="hold">
                            <p:stCondLst>
                              <p:cond delay="500"/>
                            </p:stCondLst>
                            <p:childTnLst>
                              <p:par>
                                <p:cTn id="75" presetID="1" presetClass="entr" presetSubtype="0" fill="hold" nodeType="afterEffect">
                                  <p:stCondLst>
                                    <p:cond delay="0"/>
                                  </p:stCondLst>
                                  <p:childTnLst>
                                    <p:set>
                                      <p:cBhvr>
                                        <p:cTn id="76" dur="1" fill="hold">
                                          <p:stCondLst>
                                            <p:cond delay="0"/>
                                          </p:stCondLst>
                                        </p:cTn>
                                        <p:tgtEl>
                                          <p:spTgt spid="84"/>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8"/>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72" grpId="0"/>
      <p:bldP spid="73" grpId="0"/>
      <p:bldP spid="74" grpId="0"/>
      <p:bldP spid="76" grpId="0" animBg="1"/>
      <p:bldP spid="77" grpId="0" animBg="1"/>
      <p:bldP spid="78" grpId="0"/>
      <p:bldP spid="80" grpId="0"/>
      <p:bldP spid="81" grpId="0"/>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A68F1A59-CC48-4475-A94E-89F4B335ADEC}"/>
              </a:ext>
            </a:extLst>
          </p:cNvPr>
          <p:cNvSpPr/>
          <p:nvPr/>
        </p:nvSpPr>
        <p:spPr>
          <a:xfrm>
            <a:off x="4354363" y="1653039"/>
            <a:ext cx="1169863" cy="541191"/>
          </a:xfrm>
          <a:prstGeom prst="rect">
            <a:avLst/>
          </a:prstGeom>
          <a:solidFill>
            <a:srgbClr val="7CCA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7" name="Rectangle 6">
            <a:extLst>
              <a:ext uri="{FF2B5EF4-FFF2-40B4-BE49-F238E27FC236}">
                <a16:creationId xmlns:a16="http://schemas.microsoft.com/office/drawing/2014/main" id="{15EB0BC2-45F5-492D-98E8-571794FB735F}"/>
              </a:ext>
            </a:extLst>
          </p:cNvPr>
          <p:cNvSpPr/>
          <p:nvPr/>
        </p:nvSpPr>
        <p:spPr>
          <a:xfrm>
            <a:off x="4307511" y="1702161"/>
            <a:ext cx="1169863" cy="54119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 name="Title 1">
            <a:extLst>
              <a:ext uri="{FF2B5EF4-FFF2-40B4-BE49-F238E27FC236}">
                <a16:creationId xmlns:a16="http://schemas.microsoft.com/office/drawing/2014/main" id="{AE95BA67-B51F-44A1-9749-EB29F5D3FAD5}"/>
              </a:ext>
            </a:extLst>
          </p:cNvPr>
          <p:cNvSpPr>
            <a:spLocks noGrp="1"/>
          </p:cNvSpPr>
          <p:nvPr>
            <p:ph type="title"/>
          </p:nvPr>
        </p:nvSpPr>
        <p:spPr>
          <a:xfrm>
            <a:off x="802298" y="12394"/>
            <a:ext cx="10515600" cy="1325563"/>
          </a:xfrm>
        </p:spPr>
        <p:txBody>
          <a:bodyPr/>
          <a:lstStyle/>
          <a:p>
            <a:r>
              <a:rPr lang="en-SG" dirty="0">
                <a:solidFill>
                  <a:srgbClr val="0070C0"/>
                </a:solidFill>
              </a:rPr>
              <a:t>Need to Diverse Application </a:t>
            </a:r>
          </a:p>
        </p:txBody>
      </p:sp>
      <p:pic>
        <p:nvPicPr>
          <p:cNvPr id="55" name="Graphic 54">
            <a:extLst>
              <a:ext uri="{FF2B5EF4-FFF2-40B4-BE49-F238E27FC236}">
                <a16:creationId xmlns:a16="http://schemas.microsoft.com/office/drawing/2014/main" id="{66616985-9586-4D31-AC16-CE261721B03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19212" y="3276513"/>
            <a:ext cx="856199" cy="1057036"/>
          </a:xfrm>
          <a:prstGeom prst="rect">
            <a:avLst/>
          </a:prstGeom>
        </p:spPr>
      </p:pic>
      <p:sp>
        <p:nvSpPr>
          <p:cNvPr id="77" name="Oval 76">
            <a:extLst>
              <a:ext uri="{FF2B5EF4-FFF2-40B4-BE49-F238E27FC236}">
                <a16:creationId xmlns:a16="http://schemas.microsoft.com/office/drawing/2014/main" id="{D79400D6-3181-4052-BA78-AA8A65A9DE8C}"/>
              </a:ext>
            </a:extLst>
          </p:cNvPr>
          <p:cNvSpPr/>
          <p:nvPr/>
        </p:nvSpPr>
        <p:spPr>
          <a:xfrm>
            <a:off x="1626076" y="4388459"/>
            <a:ext cx="250844" cy="25084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a:latin typeface="Arial Nova" panose="020B0504020202020204" pitchFamily="34" charset="0"/>
              </a:rPr>
              <a:t>2</a:t>
            </a:r>
          </a:p>
        </p:txBody>
      </p:sp>
      <p:pic>
        <p:nvPicPr>
          <p:cNvPr id="42" name="Graphic 41">
            <a:extLst>
              <a:ext uri="{FF2B5EF4-FFF2-40B4-BE49-F238E27FC236}">
                <a16:creationId xmlns:a16="http://schemas.microsoft.com/office/drawing/2014/main" id="{C43A0416-85A5-40EB-B9DD-B5B7D9F90C2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55110" y="3474271"/>
            <a:ext cx="1297256" cy="672619"/>
          </a:xfrm>
          <a:prstGeom prst="rect">
            <a:avLst/>
          </a:prstGeom>
        </p:spPr>
      </p:pic>
      <p:pic>
        <p:nvPicPr>
          <p:cNvPr id="44" name="Graphic 43">
            <a:extLst>
              <a:ext uri="{FF2B5EF4-FFF2-40B4-BE49-F238E27FC236}">
                <a16:creationId xmlns:a16="http://schemas.microsoft.com/office/drawing/2014/main" id="{4BAF9092-A97D-49F0-92E0-AF86F214F6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97716" y="3851366"/>
            <a:ext cx="1757394" cy="85725"/>
          </a:xfrm>
          <a:prstGeom prst="rect">
            <a:avLst/>
          </a:prstGeom>
        </p:spPr>
      </p:pic>
      <p:sp>
        <p:nvSpPr>
          <p:cNvPr id="46" name="TextBox 45">
            <a:extLst>
              <a:ext uri="{FF2B5EF4-FFF2-40B4-BE49-F238E27FC236}">
                <a16:creationId xmlns:a16="http://schemas.microsoft.com/office/drawing/2014/main" id="{4FE09426-9CF9-491C-A325-6477F07CDF67}"/>
              </a:ext>
            </a:extLst>
          </p:cNvPr>
          <p:cNvSpPr txBox="1"/>
          <p:nvPr/>
        </p:nvSpPr>
        <p:spPr>
          <a:xfrm flipH="1">
            <a:off x="4053549" y="3757235"/>
            <a:ext cx="1108125" cy="292388"/>
          </a:xfrm>
          <a:prstGeom prst="rect">
            <a:avLst/>
          </a:prstGeom>
          <a:noFill/>
        </p:spPr>
        <p:txBody>
          <a:bodyPr wrap="square" rtlCol="0">
            <a:spAutoFit/>
          </a:bodyPr>
          <a:lstStyle>
            <a:defPPr>
              <a:defRPr lang="en-US"/>
            </a:defPPr>
            <a:lvl1pPr algn="ctr">
              <a:defRPr sz="1200">
                <a:solidFill>
                  <a:schemeClr val="lt1"/>
                </a:solidFill>
                <a:latin typeface="Arial Nova" panose="020B0504020202020204" pitchFamily="34" charset="0"/>
              </a:defRPr>
            </a:lvl1pPr>
          </a:lstStyle>
          <a:p>
            <a:r>
              <a:rPr lang="en-SG" sz="1300" dirty="0"/>
              <a:t>Host/Server</a:t>
            </a:r>
          </a:p>
        </p:txBody>
      </p:sp>
      <p:pic>
        <p:nvPicPr>
          <p:cNvPr id="40" name="Graphic 39">
            <a:extLst>
              <a:ext uri="{FF2B5EF4-FFF2-40B4-BE49-F238E27FC236}">
                <a16:creationId xmlns:a16="http://schemas.microsoft.com/office/drawing/2014/main" id="{888F3974-4BF9-41D1-84A8-8C15A5253F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6596" y="3613972"/>
            <a:ext cx="279476" cy="289457"/>
          </a:xfrm>
          <a:prstGeom prst="rect">
            <a:avLst/>
          </a:prstGeom>
        </p:spPr>
      </p:pic>
      <p:pic>
        <p:nvPicPr>
          <p:cNvPr id="45" name="Graphic 44">
            <a:extLst>
              <a:ext uri="{FF2B5EF4-FFF2-40B4-BE49-F238E27FC236}">
                <a16:creationId xmlns:a16="http://schemas.microsoft.com/office/drawing/2014/main" id="{2CF1394B-7118-4E9A-B0AC-058A6539C52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4360" y="4239529"/>
            <a:ext cx="279476" cy="289457"/>
          </a:xfrm>
          <a:prstGeom prst="rect">
            <a:avLst/>
          </a:prstGeom>
        </p:spPr>
      </p:pic>
      <p:pic>
        <p:nvPicPr>
          <p:cNvPr id="51" name="Graphic 50">
            <a:extLst>
              <a:ext uri="{FF2B5EF4-FFF2-40B4-BE49-F238E27FC236}">
                <a16:creationId xmlns:a16="http://schemas.microsoft.com/office/drawing/2014/main" id="{0299DD19-4C2B-4D37-A884-312D920310C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9822" y="3302363"/>
            <a:ext cx="279476" cy="289457"/>
          </a:xfrm>
          <a:prstGeom prst="rect">
            <a:avLst/>
          </a:prstGeom>
        </p:spPr>
      </p:pic>
      <p:pic>
        <p:nvPicPr>
          <p:cNvPr id="56" name="Graphic 55">
            <a:extLst>
              <a:ext uri="{FF2B5EF4-FFF2-40B4-BE49-F238E27FC236}">
                <a16:creationId xmlns:a16="http://schemas.microsoft.com/office/drawing/2014/main" id="{1C4A7C56-EB59-4912-ACE7-2EACCAED04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6029" y="3937091"/>
            <a:ext cx="279476" cy="289457"/>
          </a:xfrm>
          <a:prstGeom prst="rect">
            <a:avLst/>
          </a:prstGeom>
        </p:spPr>
      </p:pic>
      <p:pic>
        <p:nvPicPr>
          <p:cNvPr id="49" name="Graphic 48">
            <a:extLst>
              <a:ext uri="{FF2B5EF4-FFF2-40B4-BE49-F238E27FC236}">
                <a16:creationId xmlns:a16="http://schemas.microsoft.com/office/drawing/2014/main" id="{D22DDF9E-33FE-45EB-87C5-F4526AAFAA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19212" y="1595724"/>
            <a:ext cx="856199" cy="1057036"/>
          </a:xfrm>
          <a:prstGeom prst="rect">
            <a:avLst/>
          </a:prstGeom>
        </p:spPr>
      </p:pic>
      <p:sp>
        <p:nvSpPr>
          <p:cNvPr id="76" name="Oval 75">
            <a:extLst>
              <a:ext uri="{FF2B5EF4-FFF2-40B4-BE49-F238E27FC236}">
                <a16:creationId xmlns:a16="http://schemas.microsoft.com/office/drawing/2014/main" id="{A2CA2939-339D-4376-A7BF-F63A1F62F0C4}"/>
              </a:ext>
            </a:extLst>
          </p:cNvPr>
          <p:cNvSpPr/>
          <p:nvPr/>
        </p:nvSpPr>
        <p:spPr>
          <a:xfrm>
            <a:off x="1624987" y="2694096"/>
            <a:ext cx="250844" cy="25084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a:latin typeface="Arial Nova" panose="020B0504020202020204" pitchFamily="34" charset="0"/>
              </a:rPr>
              <a:t>1</a:t>
            </a:r>
          </a:p>
        </p:txBody>
      </p:sp>
      <p:pic>
        <p:nvPicPr>
          <p:cNvPr id="14" name="Graphic 13">
            <a:extLst>
              <a:ext uri="{FF2B5EF4-FFF2-40B4-BE49-F238E27FC236}">
                <a16:creationId xmlns:a16="http://schemas.microsoft.com/office/drawing/2014/main" id="{5ADFFEE9-B329-4697-993C-19ABFF9337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54360" y="1755948"/>
            <a:ext cx="1366686" cy="708618"/>
          </a:xfrm>
          <a:prstGeom prst="rect">
            <a:avLst/>
          </a:prstGeom>
        </p:spPr>
      </p:pic>
      <p:pic>
        <p:nvPicPr>
          <p:cNvPr id="16" name="Graphic 15">
            <a:extLst>
              <a:ext uri="{FF2B5EF4-FFF2-40B4-BE49-F238E27FC236}">
                <a16:creationId xmlns:a16="http://schemas.microsoft.com/office/drawing/2014/main" id="{876BFC1E-273B-48A5-B3BA-5170E53BBFB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97717" y="2189577"/>
            <a:ext cx="1757394" cy="85725"/>
          </a:xfrm>
          <a:prstGeom prst="rect">
            <a:avLst/>
          </a:prstGeom>
        </p:spPr>
      </p:pic>
      <p:sp>
        <p:nvSpPr>
          <p:cNvPr id="41" name="TextBox 40">
            <a:extLst>
              <a:ext uri="{FF2B5EF4-FFF2-40B4-BE49-F238E27FC236}">
                <a16:creationId xmlns:a16="http://schemas.microsoft.com/office/drawing/2014/main" id="{FD3E73EF-9218-4D92-961E-7F176136AB6A}"/>
              </a:ext>
            </a:extLst>
          </p:cNvPr>
          <p:cNvSpPr txBox="1"/>
          <p:nvPr/>
        </p:nvSpPr>
        <p:spPr>
          <a:xfrm flipH="1">
            <a:off x="4052218" y="2050080"/>
            <a:ext cx="1167435" cy="292388"/>
          </a:xfrm>
          <a:prstGeom prst="rect">
            <a:avLst/>
          </a:prstGeom>
          <a:noFill/>
        </p:spPr>
        <p:txBody>
          <a:bodyPr wrap="square" rtlCol="0">
            <a:spAutoFit/>
          </a:bodyPr>
          <a:lstStyle/>
          <a:p>
            <a:pPr algn="ctr"/>
            <a:r>
              <a:rPr lang="en-SG" sz="1300" dirty="0">
                <a:solidFill>
                  <a:schemeClr val="lt1"/>
                </a:solidFill>
                <a:latin typeface="Arial Nova" panose="020B0504020202020204" pitchFamily="34" charset="0"/>
              </a:rPr>
              <a:t>Host/Server</a:t>
            </a:r>
          </a:p>
        </p:txBody>
      </p:sp>
      <p:pic>
        <p:nvPicPr>
          <p:cNvPr id="17" name="Graphic 16">
            <a:extLst>
              <a:ext uri="{FF2B5EF4-FFF2-40B4-BE49-F238E27FC236}">
                <a16:creationId xmlns:a16="http://schemas.microsoft.com/office/drawing/2014/main" id="{A9A2744D-D0BD-4902-BB89-E7CDE91C80F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238109" y="1804403"/>
            <a:ext cx="852257" cy="708618"/>
          </a:xfrm>
          <a:prstGeom prst="rect">
            <a:avLst/>
          </a:prstGeom>
        </p:spPr>
      </p:pic>
      <p:pic>
        <p:nvPicPr>
          <p:cNvPr id="43" name="Graphic 42">
            <a:extLst>
              <a:ext uri="{FF2B5EF4-FFF2-40B4-BE49-F238E27FC236}">
                <a16:creationId xmlns:a16="http://schemas.microsoft.com/office/drawing/2014/main" id="{2213B93D-EB81-4649-8D0E-648156CECC3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6672" y="1572607"/>
            <a:ext cx="279476" cy="289457"/>
          </a:xfrm>
          <a:prstGeom prst="rect">
            <a:avLst/>
          </a:prstGeom>
        </p:spPr>
      </p:pic>
      <p:pic>
        <p:nvPicPr>
          <p:cNvPr id="54" name="Graphic 53">
            <a:extLst>
              <a:ext uri="{FF2B5EF4-FFF2-40B4-BE49-F238E27FC236}">
                <a16:creationId xmlns:a16="http://schemas.microsoft.com/office/drawing/2014/main" id="{23E59F0B-E39F-400B-B93F-78DD3C6E6F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6741" y="2592625"/>
            <a:ext cx="279476" cy="289457"/>
          </a:xfrm>
          <a:prstGeom prst="rect">
            <a:avLst/>
          </a:prstGeom>
        </p:spPr>
      </p:pic>
      <p:pic>
        <p:nvPicPr>
          <p:cNvPr id="57" name="Graphic 56">
            <a:extLst>
              <a:ext uri="{FF2B5EF4-FFF2-40B4-BE49-F238E27FC236}">
                <a16:creationId xmlns:a16="http://schemas.microsoft.com/office/drawing/2014/main" id="{B897E198-BE70-44C7-9082-308D3F0A4F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2298" y="2145706"/>
            <a:ext cx="279476" cy="289457"/>
          </a:xfrm>
          <a:prstGeom prst="rect">
            <a:avLst/>
          </a:prstGeom>
        </p:spPr>
      </p:pic>
      <p:pic>
        <p:nvPicPr>
          <p:cNvPr id="59" name="Graphic 58">
            <a:extLst>
              <a:ext uri="{FF2B5EF4-FFF2-40B4-BE49-F238E27FC236}">
                <a16:creationId xmlns:a16="http://schemas.microsoft.com/office/drawing/2014/main" id="{4D033868-3DAF-4213-8D4F-0F7338998E2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1058922">
            <a:off x="418852" y="1914462"/>
            <a:ext cx="279476" cy="289457"/>
          </a:xfrm>
          <a:prstGeom prst="rect">
            <a:avLst/>
          </a:prstGeom>
        </p:spPr>
      </p:pic>
      <p:pic>
        <p:nvPicPr>
          <p:cNvPr id="19" name="Graphic 18">
            <a:extLst>
              <a:ext uri="{FF2B5EF4-FFF2-40B4-BE49-F238E27FC236}">
                <a16:creationId xmlns:a16="http://schemas.microsoft.com/office/drawing/2014/main" id="{534DF6C5-E1AB-4D2D-AEE1-D81F1BB65C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161674" y="3521541"/>
            <a:ext cx="863527" cy="717988"/>
          </a:xfrm>
          <a:prstGeom prst="rect">
            <a:avLst/>
          </a:prstGeom>
        </p:spPr>
      </p:pic>
      <p:sp>
        <p:nvSpPr>
          <p:cNvPr id="65" name="TextBox 64">
            <a:extLst>
              <a:ext uri="{FF2B5EF4-FFF2-40B4-BE49-F238E27FC236}">
                <a16:creationId xmlns:a16="http://schemas.microsoft.com/office/drawing/2014/main" id="{7907F3A3-7E68-4549-8FB0-F6EFD8F08DC5}"/>
              </a:ext>
            </a:extLst>
          </p:cNvPr>
          <p:cNvSpPr txBox="1"/>
          <p:nvPr/>
        </p:nvSpPr>
        <p:spPr>
          <a:xfrm>
            <a:off x="6321818" y="1500559"/>
            <a:ext cx="5169328" cy="3170099"/>
          </a:xfrm>
          <a:prstGeom prst="rect">
            <a:avLst/>
          </a:prstGeom>
          <a:noFill/>
        </p:spPr>
        <p:txBody>
          <a:bodyPr wrap="square" rtlCol="0">
            <a:spAutoFit/>
          </a:bodyPr>
          <a:lstStyle/>
          <a:p>
            <a:pPr algn="l">
              <a:spcAft>
                <a:spcPts val="1200"/>
              </a:spcAft>
            </a:pPr>
            <a:r>
              <a:rPr lang="en-US" sz="3000" dirty="0">
                <a:latin typeface="Helvetica Neue Light" panose="02000403000000020004" pitchFamily="2" charset="0"/>
                <a:ea typeface="Helvetica Neue Light" panose="02000403000000020004" pitchFamily="2" charset="0"/>
              </a:rPr>
              <a:t>Constant upgrade to support larger number devices</a:t>
            </a:r>
          </a:p>
          <a:p>
            <a:pPr algn="l">
              <a:spcAft>
                <a:spcPts val="1200"/>
              </a:spcAft>
            </a:pPr>
            <a:r>
              <a:rPr lang="en-US" sz="3000" dirty="0">
                <a:latin typeface="Helvetica Neue Light" panose="02000403000000020004" pitchFamily="2" charset="0"/>
                <a:ea typeface="Helvetica Neue Light" panose="02000403000000020004" pitchFamily="2" charset="0"/>
              </a:rPr>
              <a:t>Overprovisioning to support different QoS</a:t>
            </a:r>
          </a:p>
          <a:p>
            <a:pPr algn="l">
              <a:spcAft>
                <a:spcPts val="1200"/>
              </a:spcAft>
            </a:pPr>
            <a:r>
              <a:rPr lang="en-US" sz="3000" dirty="0">
                <a:latin typeface="Helvetica Neue Light" panose="02000403000000020004" pitchFamily="2" charset="0"/>
                <a:ea typeface="Helvetica Neue Light" panose="02000403000000020004" pitchFamily="2" charset="0"/>
              </a:rPr>
              <a:t>Specialized processors for RAN processing</a:t>
            </a:r>
          </a:p>
        </p:txBody>
      </p:sp>
      <p:sp>
        <p:nvSpPr>
          <p:cNvPr id="68" name="TextBox 67">
            <a:extLst>
              <a:ext uri="{FF2B5EF4-FFF2-40B4-BE49-F238E27FC236}">
                <a16:creationId xmlns:a16="http://schemas.microsoft.com/office/drawing/2014/main" id="{CA1B8149-D50E-4B90-AB1A-550BF1A8980A}"/>
              </a:ext>
            </a:extLst>
          </p:cNvPr>
          <p:cNvSpPr txBox="1"/>
          <p:nvPr/>
        </p:nvSpPr>
        <p:spPr>
          <a:xfrm>
            <a:off x="0" y="5203696"/>
            <a:ext cx="12192000" cy="1077218"/>
          </a:xfrm>
          <a:prstGeom prst="rect">
            <a:avLst/>
          </a:prstGeom>
          <a:noFill/>
        </p:spPr>
        <p:txBody>
          <a:bodyPr wrap="square" rtlCol="0">
            <a:spAutoFit/>
          </a:bodyPr>
          <a:lstStyle/>
          <a:p>
            <a:pPr algn="ctr">
              <a:spcAft>
                <a:spcPts val="1200"/>
              </a:spcAft>
            </a:pPr>
            <a:r>
              <a:rPr lang="en-US" sz="3200" spc="-50" dirty="0">
                <a:solidFill>
                  <a:srgbClr val="FF0000"/>
                </a:solidFill>
                <a:latin typeface="Helvetica Neue" panose="02000503000000020004" pitchFamily="2" charset="0"/>
              </a:rPr>
              <a:t>Inefficient scaling with increasing number of devices </a:t>
            </a:r>
            <a:br>
              <a:rPr lang="en-US" sz="3200" spc="-50" dirty="0">
                <a:solidFill>
                  <a:srgbClr val="FF0000"/>
                </a:solidFill>
                <a:latin typeface="Helvetica Neue" panose="02000503000000020004" pitchFamily="2" charset="0"/>
              </a:rPr>
            </a:br>
            <a:r>
              <a:rPr lang="en-US" sz="3200" spc="-50" dirty="0">
                <a:solidFill>
                  <a:srgbClr val="FF0000"/>
                </a:solidFill>
                <a:latin typeface="Helvetica Neue" panose="02000503000000020004" pitchFamily="2" charset="0"/>
              </a:rPr>
              <a:t>and use cases</a:t>
            </a:r>
          </a:p>
        </p:txBody>
      </p:sp>
      <p:pic>
        <p:nvPicPr>
          <p:cNvPr id="27" name="Graphic 26">
            <a:extLst>
              <a:ext uri="{FF2B5EF4-FFF2-40B4-BE49-F238E27FC236}">
                <a16:creationId xmlns:a16="http://schemas.microsoft.com/office/drawing/2014/main" id="{2377F8B5-BFC0-4620-9776-FDB5FE63997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7893" y="2391624"/>
            <a:ext cx="279476" cy="289457"/>
          </a:xfrm>
          <a:prstGeom prst="rect">
            <a:avLst/>
          </a:prstGeom>
        </p:spPr>
      </p:pic>
      <p:pic>
        <p:nvPicPr>
          <p:cNvPr id="29" name="Graphic 28">
            <a:extLst>
              <a:ext uri="{FF2B5EF4-FFF2-40B4-BE49-F238E27FC236}">
                <a16:creationId xmlns:a16="http://schemas.microsoft.com/office/drawing/2014/main" id="{424622D4-C4F0-4F97-B651-30E04FFE8A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9474" y="1240989"/>
            <a:ext cx="279476" cy="289457"/>
          </a:xfrm>
          <a:prstGeom prst="rect">
            <a:avLst/>
          </a:prstGeom>
        </p:spPr>
      </p:pic>
      <p:pic>
        <p:nvPicPr>
          <p:cNvPr id="31" name="Graphic 30">
            <a:extLst>
              <a:ext uri="{FF2B5EF4-FFF2-40B4-BE49-F238E27FC236}">
                <a16:creationId xmlns:a16="http://schemas.microsoft.com/office/drawing/2014/main" id="{5E68FE1C-E5A7-4F02-8A92-B6C0A20CD27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4622" y="1170584"/>
            <a:ext cx="279476" cy="289457"/>
          </a:xfrm>
          <a:prstGeom prst="rect">
            <a:avLst/>
          </a:prstGeom>
        </p:spPr>
      </p:pic>
      <p:pic>
        <p:nvPicPr>
          <p:cNvPr id="32" name="Graphic 31">
            <a:extLst>
              <a:ext uri="{FF2B5EF4-FFF2-40B4-BE49-F238E27FC236}">
                <a16:creationId xmlns:a16="http://schemas.microsoft.com/office/drawing/2014/main" id="{49E0F77A-27AE-4D12-B7DB-0A9294E42E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68493" y="2394582"/>
            <a:ext cx="246787" cy="255600"/>
          </a:xfrm>
          <a:prstGeom prst="rect">
            <a:avLst/>
          </a:prstGeom>
        </p:spPr>
      </p:pic>
      <p:pic>
        <p:nvPicPr>
          <p:cNvPr id="33" name="Graphic 32">
            <a:extLst>
              <a:ext uri="{FF2B5EF4-FFF2-40B4-BE49-F238E27FC236}">
                <a16:creationId xmlns:a16="http://schemas.microsoft.com/office/drawing/2014/main" id="{401E9636-165C-49CF-8315-5AE233D9661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24172" y="1754858"/>
            <a:ext cx="242381" cy="251037"/>
          </a:xfrm>
          <a:prstGeom prst="rect">
            <a:avLst/>
          </a:prstGeom>
        </p:spPr>
      </p:pic>
      <p:pic>
        <p:nvPicPr>
          <p:cNvPr id="34" name="Graphic 33">
            <a:extLst>
              <a:ext uri="{FF2B5EF4-FFF2-40B4-BE49-F238E27FC236}">
                <a16:creationId xmlns:a16="http://schemas.microsoft.com/office/drawing/2014/main" id="{D72CCE34-7775-42C1-8E8C-550AF6AC1F0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53962" y="1554963"/>
            <a:ext cx="241200" cy="249814"/>
          </a:xfrm>
          <a:prstGeom prst="rect">
            <a:avLst/>
          </a:prstGeom>
        </p:spPr>
      </p:pic>
      <p:sp>
        <p:nvSpPr>
          <p:cNvPr id="6" name="Rectangle 5">
            <a:extLst>
              <a:ext uri="{FF2B5EF4-FFF2-40B4-BE49-F238E27FC236}">
                <a16:creationId xmlns:a16="http://schemas.microsoft.com/office/drawing/2014/main" id="{11C2E672-11DF-41DA-884A-86A7CEF9459D}"/>
              </a:ext>
            </a:extLst>
          </p:cNvPr>
          <p:cNvSpPr/>
          <p:nvPr/>
        </p:nvSpPr>
        <p:spPr>
          <a:xfrm>
            <a:off x="4060746" y="1921276"/>
            <a:ext cx="1161335" cy="541191"/>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37" name="TextBox 36">
            <a:extLst>
              <a:ext uri="{FF2B5EF4-FFF2-40B4-BE49-F238E27FC236}">
                <a16:creationId xmlns:a16="http://schemas.microsoft.com/office/drawing/2014/main" id="{9FF1CBED-DD65-44F8-A353-29085500DE8F}"/>
              </a:ext>
            </a:extLst>
          </p:cNvPr>
          <p:cNvSpPr txBox="1"/>
          <p:nvPr/>
        </p:nvSpPr>
        <p:spPr>
          <a:xfrm flipH="1">
            <a:off x="4052338" y="2049816"/>
            <a:ext cx="1167435" cy="292388"/>
          </a:xfrm>
          <a:prstGeom prst="rect">
            <a:avLst/>
          </a:prstGeom>
          <a:noFill/>
        </p:spPr>
        <p:txBody>
          <a:bodyPr wrap="square" rtlCol="0">
            <a:spAutoFit/>
          </a:bodyPr>
          <a:lstStyle/>
          <a:p>
            <a:pPr algn="ctr"/>
            <a:r>
              <a:rPr lang="en-SG" sz="1300" dirty="0">
                <a:solidFill>
                  <a:schemeClr val="lt1"/>
                </a:solidFill>
                <a:latin typeface="Arial Nova" panose="020B0504020202020204" pitchFamily="34" charset="0"/>
              </a:rPr>
              <a:t>Host/Server</a:t>
            </a:r>
          </a:p>
        </p:txBody>
      </p:sp>
      <p:pic>
        <p:nvPicPr>
          <p:cNvPr id="38" name="Graphic 37">
            <a:extLst>
              <a:ext uri="{FF2B5EF4-FFF2-40B4-BE49-F238E27FC236}">
                <a16:creationId xmlns:a16="http://schemas.microsoft.com/office/drawing/2014/main" id="{7BA353F3-75CD-4929-83AB-0D4C571710B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15296" y="1918477"/>
            <a:ext cx="277200" cy="284308"/>
          </a:xfrm>
          <a:prstGeom prst="rect">
            <a:avLst/>
          </a:prstGeom>
        </p:spPr>
      </p:pic>
      <p:pic>
        <p:nvPicPr>
          <p:cNvPr id="39" name="Graphic 38">
            <a:extLst>
              <a:ext uri="{FF2B5EF4-FFF2-40B4-BE49-F238E27FC236}">
                <a16:creationId xmlns:a16="http://schemas.microsoft.com/office/drawing/2014/main" id="{79DF3F87-982A-48CF-9ADB-13FAF5B1A25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03022" y="1568106"/>
            <a:ext cx="277200" cy="284308"/>
          </a:xfrm>
          <a:prstGeom prst="rect">
            <a:avLst/>
          </a:prstGeom>
        </p:spPr>
      </p:pic>
      <p:pic>
        <p:nvPicPr>
          <p:cNvPr id="47" name="Graphic 46">
            <a:extLst>
              <a:ext uri="{FF2B5EF4-FFF2-40B4-BE49-F238E27FC236}">
                <a16:creationId xmlns:a16="http://schemas.microsoft.com/office/drawing/2014/main" id="{187E17EB-A563-4FB0-A299-EB459A22085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71052" y="2212023"/>
            <a:ext cx="255600" cy="262154"/>
          </a:xfrm>
          <a:prstGeom prst="rect">
            <a:avLst/>
          </a:prstGeom>
        </p:spPr>
      </p:pic>
      <p:pic>
        <p:nvPicPr>
          <p:cNvPr id="48" name="Graphic 47">
            <a:extLst>
              <a:ext uri="{FF2B5EF4-FFF2-40B4-BE49-F238E27FC236}">
                <a16:creationId xmlns:a16="http://schemas.microsoft.com/office/drawing/2014/main" id="{196DBD48-C9E9-4512-9DE4-85FC2B8AB4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360381" y="2025064"/>
            <a:ext cx="255600" cy="262154"/>
          </a:xfrm>
          <a:prstGeom prst="rect">
            <a:avLst/>
          </a:prstGeom>
        </p:spPr>
      </p:pic>
    </p:spTree>
    <p:extLst>
      <p:ext uri="{BB962C8B-B14F-4D97-AF65-F5344CB8AC3E}">
        <p14:creationId xmlns:p14="http://schemas.microsoft.com/office/powerpoint/2010/main" val="325616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
                                            <p:txEl>
                                              <p:pRg st="0" end="0"/>
                                            </p:txEl>
                                          </p:spTgt>
                                        </p:tgtEl>
                                        <p:attrNameLst>
                                          <p:attrName>style.visibility</p:attrName>
                                        </p:attrNameLst>
                                      </p:cBhvr>
                                      <p:to>
                                        <p:strVal val="visible"/>
                                      </p:to>
                                    </p:set>
                                  </p:childTnLst>
                                </p:cTn>
                              </p:par>
                              <p:par>
                                <p:cTn id="7" presetID="53" presetClass="entr" presetSubtype="16" fill="hold" nodeType="withEffect">
                                  <p:stCondLst>
                                    <p:cond delay="0"/>
                                  </p:stCondLst>
                                  <p:childTnLst>
                                    <p:set>
                                      <p:cBhvr>
                                        <p:cTn id="8" dur="1" fill="hold">
                                          <p:stCondLst>
                                            <p:cond delay="0"/>
                                          </p:stCondLst>
                                        </p:cTn>
                                        <p:tgtEl>
                                          <p:spTgt spid="27"/>
                                        </p:tgtEl>
                                        <p:attrNameLst>
                                          <p:attrName>style.visibility</p:attrName>
                                        </p:attrNameLst>
                                      </p:cBhvr>
                                      <p:to>
                                        <p:strVal val="visible"/>
                                      </p:to>
                                    </p:set>
                                    <p:anim calcmode="lin" valueType="num">
                                      <p:cBhvr>
                                        <p:cTn id="9" dur="500" fill="hold"/>
                                        <p:tgtEl>
                                          <p:spTgt spid="27"/>
                                        </p:tgtEl>
                                        <p:attrNameLst>
                                          <p:attrName>ppt_w</p:attrName>
                                        </p:attrNameLst>
                                      </p:cBhvr>
                                      <p:tavLst>
                                        <p:tav tm="0">
                                          <p:val>
                                            <p:fltVal val="0"/>
                                          </p:val>
                                        </p:tav>
                                        <p:tav tm="100000">
                                          <p:val>
                                            <p:strVal val="#ppt_w"/>
                                          </p:val>
                                        </p:tav>
                                      </p:tavLst>
                                    </p:anim>
                                    <p:anim calcmode="lin" valueType="num">
                                      <p:cBhvr>
                                        <p:cTn id="10" dur="500" fill="hold"/>
                                        <p:tgtEl>
                                          <p:spTgt spid="27"/>
                                        </p:tgtEl>
                                        <p:attrNameLst>
                                          <p:attrName>ppt_h</p:attrName>
                                        </p:attrNameLst>
                                      </p:cBhvr>
                                      <p:tavLst>
                                        <p:tav tm="0">
                                          <p:val>
                                            <p:fltVal val="0"/>
                                          </p:val>
                                        </p:tav>
                                        <p:tav tm="100000">
                                          <p:val>
                                            <p:strVal val="#ppt_h"/>
                                          </p:val>
                                        </p:tav>
                                      </p:tavLst>
                                    </p:anim>
                                    <p:animEffect transition="in" filter="fade">
                                      <p:cBhvr>
                                        <p:cTn id="11" dur="500"/>
                                        <p:tgtEl>
                                          <p:spTgt spid="27"/>
                                        </p:tgtEl>
                                      </p:cBhvr>
                                    </p:animEffect>
                                  </p:childTnLst>
                                </p:cTn>
                              </p:par>
                              <p:par>
                                <p:cTn id="12" presetID="53" presetClass="entr" presetSubtype="16" fill="hold" nodeType="withEffect">
                                  <p:stCondLst>
                                    <p:cond delay="0"/>
                                  </p:stCondLst>
                                  <p:childTnLst>
                                    <p:set>
                                      <p:cBhvr>
                                        <p:cTn id="13" dur="1" fill="hold">
                                          <p:stCondLst>
                                            <p:cond delay="0"/>
                                          </p:stCondLst>
                                        </p:cTn>
                                        <p:tgtEl>
                                          <p:spTgt spid="32"/>
                                        </p:tgtEl>
                                        <p:attrNameLst>
                                          <p:attrName>style.visibility</p:attrName>
                                        </p:attrNameLst>
                                      </p:cBhvr>
                                      <p:to>
                                        <p:strVal val="visible"/>
                                      </p:to>
                                    </p:set>
                                    <p:anim calcmode="lin" valueType="num">
                                      <p:cBhvr>
                                        <p:cTn id="14" dur="500" fill="hold"/>
                                        <p:tgtEl>
                                          <p:spTgt spid="32"/>
                                        </p:tgtEl>
                                        <p:attrNameLst>
                                          <p:attrName>ppt_w</p:attrName>
                                        </p:attrNameLst>
                                      </p:cBhvr>
                                      <p:tavLst>
                                        <p:tav tm="0">
                                          <p:val>
                                            <p:fltVal val="0"/>
                                          </p:val>
                                        </p:tav>
                                        <p:tav tm="100000">
                                          <p:val>
                                            <p:strVal val="#ppt_w"/>
                                          </p:val>
                                        </p:tav>
                                      </p:tavLst>
                                    </p:anim>
                                    <p:anim calcmode="lin" valueType="num">
                                      <p:cBhvr>
                                        <p:cTn id="15" dur="500" fill="hold"/>
                                        <p:tgtEl>
                                          <p:spTgt spid="32"/>
                                        </p:tgtEl>
                                        <p:attrNameLst>
                                          <p:attrName>ppt_h</p:attrName>
                                        </p:attrNameLst>
                                      </p:cBhvr>
                                      <p:tavLst>
                                        <p:tav tm="0">
                                          <p:val>
                                            <p:fltVal val="0"/>
                                          </p:val>
                                        </p:tav>
                                        <p:tav tm="100000">
                                          <p:val>
                                            <p:strVal val="#ppt_h"/>
                                          </p:val>
                                        </p:tav>
                                      </p:tavLst>
                                    </p:anim>
                                    <p:animEffect transition="in" filter="fade">
                                      <p:cBhvr>
                                        <p:cTn id="16" dur="500"/>
                                        <p:tgtEl>
                                          <p:spTgt spid="32"/>
                                        </p:tgtEl>
                                      </p:cBhvr>
                                    </p:animEffect>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31"/>
                                        </p:tgtEl>
                                        <p:attrNameLst>
                                          <p:attrName>style.visibility</p:attrName>
                                        </p:attrNameLst>
                                      </p:cBhvr>
                                      <p:to>
                                        <p:strVal val="visible"/>
                                      </p:to>
                                    </p:set>
                                    <p:anim calcmode="lin" valueType="num">
                                      <p:cBhvr>
                                        <p:cTn id="20" dur="500" fill="hold"/>
                                        <p:tgtEl>
                                          <p:spTgt spid="31"/>
                                        </p:tgtEl>
                                        <p:attrNameLst>
                                          <p:attrName>ppt_w</p:attrName>
                                        </p:attrNameLst>
                                      </p:cBhvr>
                                      <p:tavLst>
                                        <p:tav tm="0">
                                          <p:val>
                                            <p:fltVal val="0"/>
                                          </p:val>
                                        </p:tav>
                                        <p:tav tm="100000">
                                          <p:val>
                                            <p:strVal val="#ppt_w"/>
                                          </p:val>
                                        </p:tav>
                                      </p:tavLst>
                                    </p:anim>
                                    <p:anim calcmode="lin" valueType="num">
                                      <p:cBhvr>
                                        <p:cTn id="21" dur="500" fill="hold"/>
                                        <p:tgtEl>
                                          <p:spTgt spid="31"/>
                                        </p:tgtEl>
                                        <p:attrNameLst>
                                          <p:attrName>ppt_h</p:attrName>
                                        </p:attrNameLst>
                                      </p:cBhvr>
                                      <p:tavLst>
                                        <p:tav tm="0">
                                          <p:val>
                                            <p:fltVal val="0"/>
                                          </p:val>
                                        </p:tav>
                                        <p:tav tm="100000">
                                          <p:val>
                                            <p:strVal val="#ppt_h"/>
                                          </p:val>
                                        </p:tav>
                                      </p:tavLst>
                                    </p:anim>
                                    <p:animEffect transition="in" filter="fade">
                                      <p:cBhvr>
                                        <p:cTn id="22" dur="500"/>
                                        <p:tgtEl>
                                          <p:spTgt spid="31"/>
                                        </p:tgtEl>
                                      </p:cBhvr>
                                    </p:animEffect>
                                  </p:childTnLst>
                                </p:cTn>
                              </p:par>
                              <p:par>
                                <p:cTn id="23" presetID="53" presetClass="entr" presetSubtype="16"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p:cTn id="25" dur="500" fill="hold"/>
                                        <p:tgtEl>
                                          <p:spTgt spid="34"/>
                                        </p:tgtEl>
                                        <p:attrNameLst>
                                          <p:attrName>ppt_w</p:attrName>
                                        </p:attrNameLst>
                                      </p:cBhvr>
                                      <p:tavLst>
                                        <p:tav tm="0">
                                          <p:val>
                                            <p:fltVal val="0"/>
                                          </p:val>
                                        </p:tav>
                                        <p:tav tm="100000">
                                          <p:val>
                                            <p:strVal val="#ppt_w"/>
                                          </p:val>
                                        </p:tav>
                                      </p:tavLst>
                                    </p:anim>
                                    <p:anim calcmode="lin" valueType="num">
                                      <p:cBhvr>
                                        <p:cTn id="26" dur="500" fill="hold"/>
                                        <p:tgtEl>
                                          <p:spTgt spid="34"/>
                                        </p:tgtEl>
                                        <p:attrNameLst>
                                          <p:attrName>ppt_h</p:attrName>
                                        </p:attrNameLst>
                                      </p:cBhvr>
                                      <p:tavLst>
                                        <p:tav tm="0">
                                          <p:val>
                                            <p:fltVal val="0"/>
                                          </p:val>
                                        </p:tav>
                                        <p:tav tm="100000">
                                          <p:val>
                                            <p:strVal val="#ppt_h"/>
                                          </p:val>
                                        </p:tav>
                                      </p:tavLst>
                                    </p:anim>
                                    <p:animEffect transition="in" filter="fade">
                                      <p:cBhvr>
                                        <p:cTn id="27" dur="500"/>
                                        <p:tgtEl>
                                          <p:spTgt spid="34"/>
                                        </p:tgtEl>
                                      </p:cBhvr>
                                    </p:animEffect>
                                  </p:childTnLst>
                                </p:cTn>
                              </p:par>
                            </p:childTnLst>
                          </p:cTn>
                        </p:par>
                        <p:par>
                          <p:cTn id="28" fill="hold">
                            <p:stCondLst>
                              <p:cond delay="1000"/>
                            </p:stCondLst>
                            <p:childTnLst>
                              <p:par>
                                <p:cTn id="29" presetID="53" presetClass="entr" presetSubtype="16" fill="hold" nodeType="after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p:cTn id="31" dur="500" fill="hold"/>
                                        <p:tgtEl>
                                          <p:spTgt spid="29"/>
                                        </p:tgtEl>
                                        <p:attrNameLst>
                                          <p:attrName>ppt_w</p:attrName>
                                        </p:attrNameLst>
                                      </p:cBhvr>
                                      <p:tavLst>
                                        <p:tav tm="0">
                                          <p:val>
                                            <p:fltVal val="0"/>
                                          </p:val>
                                        </p:tav>
                                        <p:tav tm="100000">
                                          <p:val>
                                            <p:strVal val="#ppt_w"/>
                                          </p:val>
                                        </p:tav>
                                      </p:tavLst>
                                    </p:anim>
                                    <p:anim calcmode="lin" valueType="num">
                                      <p:cBhvr>
                                        <p:cTn id="32" dur="500" fill="hold"/>
                                        <p:tgtEl>
                                          <p:spTgt spid="29"/>
                                        </p:tgtEl>
                                        <p:attrNameLst>
                                          <p:attrName>ppt_h</p:attrName>
                                        </p:attrNameLst>
                                      </p:cBhvr>
                                      <p:tavLst>
                                        <p:tav tm="0">
                                          <p:val>
                                            <p:fltVal val="0"/>
                                          </p:val>
                                        </p:tav>
                                        <p:tav tm="100000">
                                          <p:val>
                                            <p:strVal val="#ppt_h"/>
                                          </p:val>
                                        </p:tav>
                                      </p:tavLst>
                                    </p:anim>
                                    <p:animEffect transition="in" filter="fade">
                                      <p:cBhvr>
                                        <p:cTn id="33" dur="500"/>
                                        <p:tgtEl>
                                          <p:spTgt spid="29"/>
                                        </p:tgtEl>
                                      </p:cBhvr>
                                    </p:animEffect>
                                  </p:childTnLst>
                                </p:cTn>
                              </p:par>
                              <p:par>
                                <p:cTn id="34" presetID="53" presetClass="entr" presetSubtype="16" fill="hold" nodeType="with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p:cTn id="36" dur="500" fill="hold"/>
                                        <p:tgtEl>
                                          <p:spTgt spid="33"/>
                                        </p:tgtEl>
                                        <p:attrNameLst>
                                          <p:attrName>ppt_w</p:attrName>
                                        </p:attrNameLst>
                                      </p:cBhvr>
                                      <p:tavLst>
                                        <p:tav tm="0">
                                          <p:val>
                                            <p:fltVal val="0"/>
                                          </p:val>
                                        </p:tav>
                                        <p:tav tm="100000">
                                          <p:val>
                                            <p:strVal val="#ppt_w"/>
                                          </p:val>
                                        </p:tav>
                                      </p:tavLst>
                                    </p:anim>
                                    <p:anim calcmode="lin" valueType="num">
                                      <p:cBhvr>
                                        <p:cTn id="37" dur="500" fill="hold"/>
                                        <p:tgtEl>
                                          <p:spTgt spid="33"/>
                                        </p:tgtEl>
                                        <p:attrNameLst>
                                          <p:attrName>ppt_h</p:attrName>
                                        </p:attrNameLst>
                                      </p:cBhvr>
                                      <p:tavLst>
                                        <p:tav tm="0">
                                          <p:val>
                                            <p:fltVal val="0"/>
                                          </p:val>
                                        </p:tav>
                                        <p:tav tm="100000">
                                          <p:val>
                                            <p:strVal val="#ppt_h"/>
                                          </p:val>
                                        </p:tav>
                                      </p:tavLst>
                                    </p:anim>
                                    <p:animEffect transition="in" filter="fade">
                                      <p:cBhvr>
                                        <p:cTn id="38" dur="500"/>
                                        <p:tgtEl>
                                          <p:spTgt spid="33"/>
                                        </p:tgtEl>
                                      </p:cBhvr>
                                    </p:animEffect>
                                  </p:childTnLst>
                                </p:cTn>
                              </p:par>
                            </p:childTnLst>
                          </p:cTn>
                        </p:par>
                        <p:par>
                          <p:cTn id="39" fill="hold">
                            <p:stCondLst>
                              <p:cond delay="1500"/>
                            </p:stCondLst>
                            <p:childTnLst>
                              <p:par>
                                <p:cTn id="40" presetID="6" presetClass="emph" presetSubtype="0" fill="hold" grpId="0" nodeType="afterEffect">
                                  <p:stCondLst>
                                    <p:cond delay="0"/>
                                  </p:stCondLst>
                                  <p:childTnLst>
                                    <p:animScale>
                                      <p:cBhvr>
                                        <p:cTn id="41" dur="2000" fill="hold"/>
                                        <p:tgtEl>
                                          <p:spTgt spid="6"/>
                                        </p:tgtEl>
                                      </p:cBhvr>
                                      <p:by x="150000" y="150000"/>
                                    </p:animScale>
                                  </p:childTnLst>
                                </p:cTn>
                              </p:par>
                              <p:par>
                                <p:cTn id="42" presetID="6" presetClass="emph" presetSubtype="0" fill="hold" grpId="0" nodeType="withEffect">
                                  <p:stCondLst>
                                    <p:cond delay="0"/>
                                  </p:stCondLst>
                                  <p:childTnLst>
                                    <p:animScale>
                                      <p:cBhvr>
                                        <p:cTn id="43" dur="2000" fill="hold"/>
                                        <p:tgtEl>
                                          <p:spTgt spid="37"/>
                                        </p:tgtEl>
                                      </p:cBhvr>
                                      <p:by x="150000" y="150000"/>
                                    </p:animScale>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65">
                                            <p:txEl>
                                              <p:pRg st="1" end="1"/>
                                            </p:txEl>
                                          </p:spTgt>
                                        </p:tgtEl>
                                        <p:attrNameLst>
                                          <p:attrName>style.visibility</p:attrName>
                                        </p:attrNameLst>
                                      </p:cBhvr>
                                      <p:to>
                                        <p:strVal val="visible"/>
                                      </p:to>
                                    </p:set>
                                  </p:childTnLst>
                                </p:cTn>
                              </p:par>
                              <p:par>
                                <p:cTn id="48" presetID="1" presetClass="exit" presetSubtype="0" fill="hold" nodeType="withEffect">
                                  <p:stCondLst>
                                    <p:cond delay="0"/>
                                  </p:stCondLst>
                                  <p:childTnLst>
                                    <p:set>
                                      <p:cBhvr>
                                        <p:cTn id="49" dur="1" fill="hold">
                                          <p:stCondLst>
                                            <p:cond delay="0"/>
                                          </p:stCondLst>
                                        </p:cTn>
                                        <p:tgtEl>
                                          <p:spTgt spid="27"/>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32"/>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31"/>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34"/>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29"/>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33"/>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6"/>
                                        </p:tgtEl>
                                        <p:attrNameLst>
                                          <p:attrName>style.visibility</p:attrName>
                                        </p:attrNameLst>
                                      </p:cBhvr>
                                      <p:to>
                                        <p:strVal val="hidden"/>
                                      </p:to>
                                    </p:set>
                                  </p:childTnLst>
                                </p:cTn>
                              </p:par>
                              <p:par>
                                <p:cTn id="62" presetID="1" presetClass="exit" presetSubtype="0" fill="hold" grpId="1" nodeType="withEffect">
                                  <p:stCondLst>
                                    <p:cond delay="0"/>
                                  </p:stCondLst>
                                  <p:childTnLst>
                                    <p:set>
                                      <p:cBhvr>
                                        <p:cTn id="63" dur="1" fill="hold">
                                          <p:stCondLst>
                                            <p:cond delay="0"/>
                                          </p:stCondLst>
                                        </p:cTn>
                                        <p:tgtEl>
                                          <p:spTgt spid="37"/>
                                        </p:tgtEl>
                                        <p:attrNameLst>
                                          <p:attrName>style.visibility</p:attrName>
                                        </p:attrNameLst>
                                      </p:cBhvr>
                                      <p:to>
                                        <p:strVal val="hidden"/>
                                      </p:to>
                                    </p:set>
                                  </p:childTnLst>
                                </p:cTn>
                              </p:par>
                              <p:par>
                                <p:cTn id="64" presetID="53" presetClass="entr" presetSubtype="16" fill="hold" nodeType="withEffect">
                                  <p:stCondLst>
                                    <p:cond delay="0"/>
                                  </p:stCondLst>
                                  <p:childTnLst>
                                    <p:set>
                                      <p:cBhvr>
                                        <p:cTn id="65" dur="1" fill="hold">
                                          <p:stCondLst>
                                            <p:cond delay="0"/>
                                          </p:stCondLst>
                                        </p:cTn>
                                        <p:tgtEl>
                                          <p:spTgt spid="38"/>
                                        </p:tgtEl>
                                        <p:attrNameLst>
                                          <p:attrName>style.visibility</p:attrName>
                                        </p:attrNameLst>
                                      </p:cBhvr>
                                      <p:to>
                                        <p:strVal val="visible"/>
                                      </p:to>
                                    </p:set>
                                    <p:anim calcmode="lin" valueType="num">
                                      <p:cBhvr>
                                        <p:cTn id="66" dur="500" fill="hold"/>
                                        <p:tgtEl>
                                          <p:spTgt spid="38"/>
                                        </p:tgtEl>
                                        <p:attrNameLst>
                                          <p:attrName>ppt_w</p:attrName>
                                        </p:attrNameLst>
                                      </p:cBhvr>
                                      <p:tavLst>
                                        <p:tav tm="0">
                                          <p:val>
                                            <p:fltVal val="0"/>
                                          </p:val>
                                        </p:tav>
                                        <p:tav tm="100000">
                                          <p:val>
                                            <p:strVal val="#ppt_w"/>
                                          </p:val>
                                        </p:tav>
                                      </p:tavLst>
                                    </p:anim>
                                    <p:anim calcmode="lin" valueType="num">
                                      <p:cBhvr>
                                        <p:cTn id="67" dur="500" fill="hold"/>
                                        <p:tgtEl>
                                          <p:spTgt spid="38"/>
                                        </p:tgtEl>
                                        <p:attrNameLst>
                                          <p:attrName>ppt_h</p:attrName>
                                        </p:attrNameLst>
                                      </p:cBhvr>
                                      <p:tavLst>
                                        <p:tav tm="0">
                                          <p:val>
                                            <p:fltVal val="0"/>
                                          </p:val>
                                        </p:tav>
                                        <p:tav tm="100000">
                                          <p:val>
                                            <p:strVal val="#ppt_h"/>
                                          </p:val>
                                        </p:tav>
                                      </p:tavLst>
                                    </p:anim>
                                    <p:animEffect transition="in" filter="fade">
                                      <p:cBhvr>
                                        <p:cTn id="68" dur="500"/>
                                        <p:tgtEl>
                                          <p:spTgt spid="38"/>
                                        </p:tgtEl>
                                      </p:cBhvr>
                                    </p:animEffect>
                                  </p:childTnLst>
                                </p:cTn>
                              </p:par>
                              <p:par>
                                <p:cTn id="69" presetID="53" presetClass="entr" presetSubtype="16" fill="hold" nodeType="withEffect">
                                  <p:stCondLst>
                                    <p:cond delay="0"/>
                                  </p:stCondLst>
                                  <p:childTnLst>
                                    <p:set>
                                      <p:cBhvr>
                                        <p:cTn id="70" dur="1" fill="hold">
                                          <p:stCondLst>
                                            <p:cond delay="0"/>
                                          </p:stCondLst>
                                        </p:cTn>
                                        <p:tgtEl>
                                          <p:spTgt spid="39"/>
                                        </p:tgtEl>
                                        <p:attrNameLst>
                                          <p:attrName>style.visibility</p:attrName>
                                        </p:attrNameLst>
                                      </p:cBhvr>
                                      <p:to>
                                        <p:strVal val="visible"/>
                                      </p:to>
                                    </p:set>
                                    <p:anim calcmode="lin" valueType="num">
                                      <p:cBhvr>
                                        <p:cTn id="71" dur="500" fill="hold"/>
                                        <p:tgtEl>
                                          <p:spTgt spid="39"/>
                                        </p:tgtEl>
                                        <p:attrNameLst>
                                          <p:attrName>ppt_w</p:attrName>
                                        </p:attrNameLst>
                                      </p:cBhvr>
                                      <p:tavLst>
                                        <p:tav tm="0">
                                          <p:val>
                                            <p:fltVal val="0"/>
                                          </p:val>
                                        </p:tav>
                                        <p:tav tm="100000">
                                          <p:val>
                                            <p:strVal val="#ppt_w"/>
                                          </p:val>
                                        </p:tav>
                                      </p:tavLst>
                                    </p:anim>
                                    <p:anim calcmode="lin" valueType="num">
                                      <p:cBhvr>
                                        <p:cTn id="72" dur="500" fill="hold"/>
                                        <p:tgtEl>
                                          <p:spTgt spid="39"/>
                                        </p:tgtEl>
                                        <p:attrNameLst>
                                          <p:attrName>ppt_h</p:attrName>
                                        </p:attrNameLst>
                                      </p:cBhvr>
                                      <p:tavLst>
                                        <p:tav tm="0">
                                          <p:val>
                                            <p:fltVal val="0"/>
                                          </p:val>
                                        </p:tav>
                                        <p:tav tm="100000">
                                          <p:val>
                                            <p:strVal val="#ppt_h"/>
                                          </p:val>
                                        </p:tav>
                                      </p:tavLst>
                                    </p:anim>
                                    <p:animEffect transition="in" filter="fade">
                                      <p:cBhvr>
                                        <p:cTn id="73" dur="500"/>
                                        <p:tgtEl>
                                          <p:spTgt spid="39"/>
                                        </p:tgtEl>
                                      </p:cBhvr>
                                    </p:animEffect>
                                  </p:childTnLst>
                                </p:cTn>
                              </p:par>
                            </p:childTnLst>
                          </p:cTn>
                        </p:par>
                        <p:par>
                          <p:cTn id="74" fill="hold">
                            <p:stCondLst>
                              <p:cond delay="500"/>
                            </p:stCondLst>
                            <p:childTnLst>
                              <p:par>
                                <p:cTn id="75" presetID="10" presetClass="entr" presetSubtype="0" fill="hold" grpId="0" nodeType="after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fade">
                                      <p:cBhvr>
                                        <p:cTn id="80" dur="500"/>
                                        <p:tgtEl>
                                          <p:spTgt spid="50"/>
                                        </p:tgtEl>
                                      </p:cBhvr>
                                    </p:animEffect>
                                  </p:childTnLst>
                                </p:cTn>
                              </p:par>
                            </p:childTnLst>
                          </p:cTn>
                        </p:par>
                        <p:par>
                          <p:cTn id="81" fill="hold">
                            <p:stCondLst>
                              <p:cond delay="1000"/>
                            </p:stCondLst>
                            <p:childTnLst>
                              <p:par>
                                <p:cTn id="82" presetID="53" presetClass="entr" presetSubtype="16" fill="hold" nodeType="afterEffect">
                                  <p:stCondLst>
                                    <p:cond delay="0"/>
                                  </p:stCondLst>
                                  <p:childTnLst>
                                    <p:set>
                                      <p:cBhvr>
                                        <p:cTn id="83" dur="1" fill="hold">
                                          <p:stCondLst>
                                            <p:cond delay="0"/>
                                          </p:stCondLst>
                                        </p:cTn>
                                        <p:tgtEl>
                                          <p:spTgt spid="47"/>
                                        </p:tgtEl>
                                        <p:attrNameLst>
                                          <p:attrName>style.visibility</p:attrName>
                                        </p:attrNameLst>
                                      </p:cBhvr>
                                      <p:to>
                                        <p:strVal val="visible"/>
                                      </p:to>
                                    </p:set>
                                    <p:anim calcmode="lin" valueType="num">
                                      <p:cBhvr>
                                        <p:cTn id="84" dur="500" fill="hold"/>
                                        <p:tgtEl>
                                          <p:spTgt spid="47"/>
                                        </p:tgtEl>
                                        <p:attrNameLst>
                                          <p:attrName>ppt_w</p:attrName>
                                        </p:attrNameLst>
                                      </p:cBhvr>
                                      <p:tavLst>
                                        <p:tav tm="0">
                                          <p:val>
                                            <p:fltVal val="0"/>
                                          </p:val>
                                        </p:tav>
                                        <p:tav tm="100000">
                                          <p:val>
                                            <p:strVal val="#ppt_w"/>
                                          </p:val>
                                        </p:tav>
                                      </p:tavLst>
                                    </p:anim>
                                    <p:anim calcmode="lin" valueType="num">
                                      <p:cBhvr>
                                        <p:cTn id="85" dur="500" fill="hold"/>
                                        <p:tgtEl>
                                          <p:spTgt spid="47"/>
                                        </p:tgtEl>
                                        <p:attrNameLst>
                                          <p:attrName>ppt_h</p:attrName>
                                        </p:attrNameLst>
                                      </p:cBhvr>
                                      <p:tavLst>
                                        <p:tav tm="0">
                                          <p:val>
                                            <p:fltVal val="0"/>
                                          </p:val>
                                        </p:tav>
                                        <p:tav tm="100000">
                                          <p:val>
                                            <p:strVal val="#ppt_h"/>
                                          </p:val>
                                        </p:tav>
                                      </p:tavLst>
                                    </p:anim>
                                    <p:animEffect transition="in" filter="fade">
                                      <p:cBhvr>
                                        <p:cTn id="86" dur="500"/>
                                        <p:tgtEl>
                                          <p:spTgt spid="47"/>
                                        </p:tgtEl>
                                      </p:cBhvr>
                                    </p:animEffect>
                                  </p:childTnLst>
                                </p:cTn>
                              </p:par>
                              <p:par>
                                <p:cTn id="87" presetID="53" presetClass="entr" presetSubtype="16" fill="hold"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p:cTn id="89" dur="500" fill="hold"/>
                                        <p:tgtEl>
                                          <p:spTgt spid="48"/>
                                        </p:tgtEl>
                                        <p:attrNameLst>
                                          <p:attrName>ppt_w</p:attrName>
                                        </p:attrNameLst>
                                      </p:cBhvr>
                                      <p:tavLst>
                                        <p:tav tm="0">
                                          <p:val>
                                            <p:fltVal val="0"/>
                                          </p:val>
                                        </p:tav>
                                        <p:tav tm="100000">
                                          <p:val>
                                            <p:strVal val="#ppt_w"/>
                                          </p:val>
                                        </p:tav>
                                      </p:tavLst>
                                    </p:anim>
                                    <p:anim calcmode="lin" valueType="num">
                                      <p:cBhvr>
                                        <p:cTn id="90" dur="500" fill="hold"/>
                                        <p:tgtEl>
                                          <p:spTgt spid="48"/>
                                        </p:tgtEl>
                                        <p:attrNameLst>
                                          <p:attrName>ppt_h</p:attrName>
                                        </p:attrNameLst>
                                      </p:cBhvr>
                                      <p:tavLst>
                                        <p:tav tm="0">
                                          <p:val>
                                            <p:fltVal val="0"/>
                                          </p:val>
                                        </p:tav>
                                        <p:tav tm="100000">
                                          <p:val>
                                            <p:strVal val="#ppt_h"/>
                                          </p:val>
                                        </p:tav>
                                      </p:tavLst>
                                    </p:anim>
                                    <p:animEffect transition="in" filter="fade">
                                      <p:cBhvr>
                                        <p:cTn id="91" dur="500"/>
                                        <p:tgtEl>
                                          <p:spTgt spid="48"/>
                                        </p:tgtEl>
                                      </p:cBhvr>
                                    </p:animEffec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nodeType="clickEffect">
                                  <p:stCondLst>
                                    <p:cond delay="0"/>
                                  </p:stCondLst>
                                  <p:childTnLst>
                                    <p:set>
                                      <p:cBhvr>
                                        <p:cTn id="95" dur="1" fill="hold">
                                          <p:stCondLst>
                                            <p:cond delay="0"/>
                                          </p:stCondLst>
                                        </p:cTn>
                                        <p:tgtEl>
                                          <p:spTgt spid="65">
                                            <p:txEl>
                                              <p:pRg st="2" end="2"/>
                                            </p:txEl>
                                          </p:spTgt>
                                        </p:tgtEl>
                                        <p:attrNameLst>
                                          <p:attrName>style.visibility</p:attrName>
                                        </p:attrNameLst>
                                      </p:cBhvr>
                                      <p:to>
                                        <p:strVal val="visible"/>
                                      </p:to>
                                    </p:set>
                                  </p:childTnLst>
                                </p:cTn>
                              </p:par>
                              <p:par>
                                <p:cTn id="96" presetID="1" presetClass="exit" presetSubtype="0" fill="hold" grpId="1" nodeType="withEffect">
                                  <p:stCondLst>
                                    <p:cond delay="0"/>
                                  </p:stCondLst>
                                  <p:childTnLst>
                                    <p:set>
                                      <p:cBhvr>
                                        <p:cTn id="97" dur="1" fill="hold">
                                          <p:stCondLst>
                                            <p:cond delay="0"/>
                                          </p:stCondLst>
                                        </p:cTn>
                                        <p:tgtEl>
                                          <p:spTgt spid="7"/>
                                        </p:tgtEl>
                                        <p:attrNameLst>
                                          <p:attrName>style.visibility</p:attrName>
                                        </p:attrNameLst>
                                      </p:cBhvr>
                                      <p:to>
                                        <p:strVal val="hidden"/>
                                      </p:to>
                                    </p:set>
                                  </p:childTnLst>
                                </p:cTn>
                              </p:par>
                              <p:par>
                                <p:cTn id="98" presetID="1" presetClass="exit" presetSubtype="0" fill="hold" grpId="1" nodeType="withEffect">
                                  <p:stCondLst>
                                    <p:cond delay="0"/>
                                  </p:stCondLst>
                                  <p:childTnLst>
                                    <p:set>
                                      <p:cBhvr>
                                        <p:cTn id="99" dur="1" fill="hold">
                                          <p:stCondLst>
                                            <p:cond delay="0"/>
                                          </p:stCondLst>
                                        </p:cTn>
                                        <p:tgtEl>
                                          <p:spTgt spid="50"/>
                                        </p:tgtEl>
                                        <p:attrNameLst>
                                          <p:attrName>style.visibility</p:attrName>
                                        </p:attrNameLst>
                                      </p:cBhvr>
                                      <p:to>
                                        <p:strVal val="hidden"/>
                                      </p:to>
                                    </p:set>
                                  </p:childTnLst>
                                </p:cTn>
                              </p:par>
                              <p:par>
                                <p:cTn id="100" presetID="1" presetClass="exit" presetSubtype="0" fill="hold" nodeType="withEffect">
                                  <p:stCondLst>
                                    <p:cond delay="0"/>
                                  </p:stCondLst>
                                  <p:childTnLst>
                                    <p:set>
                                      <p:cBhvr>
                                        <p:cTn id="101" dur="1" fill="hold">
                                          <p:stCondLst>
                                            <p:cond delay="0"/>
                                          </p:stCondLst>
                                        </p:cTn>
                                        <p:tgtEl>
                                          <p:spTgt spid="38"/>
                                        </p:tgtEl>
                                        <p:attrNameLst>
                                          <p:attrName>style.visibility</p:attrName>
                                        </p:attrNameLst>
                                      </p:cBhvr>
                                      <p:to>
                                        <p:strVal val="hidden"/>
                                      </p:to>
                                    </p:set>
                                  </p:childTnLst>
                                </p:cTn>
                              </p:par>
                              <p:par>
                                <p:cTn id="102" presetID="1" presetClass="exit" presetSubtype="0" fill="hold" nodeType="withEffect">
                                  <p:stCondLst>
                                    <p:cond delay="0"/>
                                  </p:stCondLst>
                                  <p:childTnLst>
                                    <p:set>
                                      <p:cBhvr>
                                        <p:cTn id="103" dur="1" fill="hold">
                                          <p:stCondLst>
                                            <p:cond delay="0"/>
                                          </p:stCondLst>
                                        </p:cTn>
                                        <p:tgtEl>
                                          <p:spTgt spid="39"/>
                                        </p:tgtEl>
                                        <p:attrNameLst>
                                          <p:attrName>style.visibility</p:attrName>
                                        </p:attrNameLst>
                                      </p:cBhvr>
                                      <p:to>
                                        <p:strVal val="hidden"/>
                                      </p:to>
                                    </p:set>
                                  </p:childTnLst>
                                </p:cTn>
                              </p:par>
                              <p:par>
                                <p:cTn id="104" presetID="1" presetClass="exit" presetSubtype="0" fill="hold" nodeType="withEffect">
                                  <p:stCondLst>
                                    <p:cond delay="0"/>
                                  </p:stCondLst>
                                  <p:childTnLst>
                                    <p:set>
                                      <p:cBhvr>
                                        <p:cTn id="105" dur="1" fill="hold">
                                          <p:stCondLst>
                                            <p:cond delay="0"/>
                                          </p:stCondLst>
                                        </p:cTn>
                                        <p:tgtEl>
                                          <p:spTgt spid="47"/>
                                        </p:tgtEl>
                                        <p:attrNameLst>
                                          <p:attrName>style.visibility</p:attrName>
                                        </p:attrNameLst>
                                      </p:cBhvr>
                                      <p:to>
                                        <p:strVal val="hidden"/>
                                      </p:to>
                                    </p:set>
                                  </p:childTnLst>
                                </p:cTn>
                              </p:par>
                              <p:par>
                                <p:cTn id="106" presetID="1" presetClass="exit" presetSubtype="0" fill="hold" nodeType="withEffect">
                                  <p:stCondLst>
                                    <p:cond delay="0"/>
                                  </p:stCondLst>
                                  <p:childTnLst>
                                    <p:set>
                                      <p:cBhvr>
                                        <p:cTn id="107" dur="1" fill="hold">
                                          <p:stCondLst>
                                            <p:cond delay="0"/>
                                          </p:stCondLst>
                                        </p:cTn>
                                        <p:tgtEl>
                                          <p:spTgt spid="48"/>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0" grpId="1" animBg="1"/>
      <p:bldP spid="7" grpId="0" animBg="1"/>
      <p:bldP spid="7" grpId="1" animBg="1"/>
      <p:bldP spid="68" grpId="0"/>
      <p:bldP spid="6" grpId="0" animBg="1"/>
      <p:bldP spid="6" grpId="1" animBg="1"/>
      <p:bldP spid="37" grpId="0"/>
      <p:bldP spid="37" grpId="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Graphic 51">
            <a:extLst>
              <a:ext uri="{FF2B5EF4-FFF2-40B4-BE49-F238E27FC236}">
                <a16:creationId xmlns:a16="http://schemas.microsoft.com/office/drawing/2014/main" id="{74FE75B1-B8DA-4E59-BAAE-F359247EADF8}"/>
              </a:ext>
            </a:extLst>
          </p:cNvPr>
          <p:cNvPicPr>
            <a:picLocks/>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424984">
            <a:off x="4763946" y="3167531"/>
            <a:ext cx="1800000" cy="85725"/>
          </a:xfrm>
          <a:prstGeom prst="rect">
            <a:avLst/>
          </a:prstGeom>
        </p:spPr>
      </p:pic>
      <p:pic>
        <p:nvPicPr>
          <p:cNvPr id="53" name="Graphic 52">
            <a:extLst>
              <a:ext uri="{FF2B5EF4-FFF2-40B4-BE49-F238E27FC236}">
                <a16:creationId xmlns:a16="http://schemas.microsoft.com/office/drawing/2014/main" id="{5584B30B-5D1D-4807-B91A-D9E011AB8A0C}"/>
              </a:ext>
            </a:extLst>
          </p:cNvPr>
          <p:cNvPicPr>
            <a:picLocks/>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8024394">
            <a:off x="4752885" y="4408860"/>
            <a:ext cx="1800000" cy="85725"/>
          </a:xfrm>
          <a:prstGeom prst="rect">
            <a:avLst/>
          </a:prstGeom>
        </p:spPr>
      </p:pic>
      <p:sp>
        <p:nvSpPr>
          <p:cNvPr id="82" name="Rectangle: Rounded Corners 81">
            <a:extLst>
              <a:ext uri="{FF2B5EF4-FFF2-40B4-BE49-F238E27FC236}">
                <a16:creationId xmlns:a16="http://schemas.microsoft.com/office/drawing/2014/main" id="{3148D0AA-BD86-4A11-A53C-3F49587E0034}"/>
              </a:ext>
            </a:extLst>
          </p:cNvPr>
          <p:cNvSpPr/>
          <p:nvPr/>
        </p:nvSpPr>
        <p:spPr>
          <a:xfrm>
            <a:off x="8490152" y="1143001"/>
            <a:ext cx="1563650" cy="4813568"/>
          </a:xfrm>
          <a:prstGeom prst="roundRect">
            <a:avLst>
              <a:gd name="adj" fmla="val 935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 name="Title 1">
            <a:extLst>
              <a:ext uri="{FF2B5EF4-FFF2-40B4-BE49-F238E27FC236}">
                <a16:creationId xmlns:a16="http://schemas.microsoft.com/office/drawing/2014/main" id="{AE95BA67-B51F-44A1-9749-EB29F5D3FAD5}"/>
              </a:ext>
            </a:extLst>
          </p:cNvPr>
          <p:cNvSpPr>
            <a:spLocks noGrp="1"/>
          </p:cNvSpPr>
          <p:nvPr>
            <p:ph type="title"/>
          </p:nvPr>
        </p:nvSpPr>
        <p:spPr>
          <a:xfrm>
            <a:off x="838200" y="1135"/>
            <a:ext cx="10515600" cy="1325563"/>
          </a:xfrm>
        </p:spPr>
        <p:txBody>
          <a:bodyPr/>
          <a:lstStyle/>
          <a:p>
            <a:r>
              <a:rPr lang="en-SG" dirty="0">
                <a:solidFill>
                  <a:srgbClr val="0070C0"/>
                </a:solidFill>
              </a:rPr>
              <a:t>Proposed Architecture</a:t>
            </a:r>
          </a:p>
        </p:txBody>
      </p:sp>
      <p:pic>
        <p:nvPicPr>
          <p:cNvPr id="49" name="Graphic 48">
            <a:extLst>
              <a:ext uri="{FF2B5EF4-FFF2-40B4-BE49-F238E27FC236}">
                <a16:creationId xmlns:a16="http://schemas.microsoft.com/office/drawing/2014/main" id="{D22DDF9E-33FE-45EB-87C5-F4526AAFAA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9512" y="1931477"/>
            <a:ext cx="1062038" cy="1311158"/>
          </a:xfrm>
          <a:prstGeom prst="rect">
            <a:avLst/>
          </a:prstGeom>
        </p:spPr>
      </p:pic>
      <p:pic>
        <p:nvPicPr>
          <p:cNvPr id="55" name="Graphic 54">
            <a:extLst>
              <a:ext uri="{FF2B5EF4-FFF2-40B4-BE49-F238E27FC236}">
                <a16:creationId xmlns:a16="http://schemas.microsoft.com/office/drawing/2014/main" id="{66616985-9586-4D31-AC16-CE261721B03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9512" y="4419986"/>
            <a:ext cx="1062038" cy="1311158"/>
          </a:xfrm>
          <a:prstGeom prst="rect">
            <a:avLst/>
          </a:prstGeom>
        </p:spPr>
      </p:pic>
      <p:cxnSp>
        <p:nvCxnSpPr>
          <p:cNvPr id="58" name="Straight Connector 57">
            <a:extLst>
              <a:ext uri="{FF2B5EF4-FFF2-40B4-BE49-F238E27FC236}">
                <a16:creationId xmlns:a16="http://schemas.microsoft.com/office/drawing/2014/main" id="{9776D562-3391-4D90-8D14-15DEE6282A7B}"/>
              </a:ext>
            </a:extLst>
          </p:cNvPr>
          <p:cNvCxnSpPr>
            <a:cxnSpLocks/>
          </p:cNvCxnSpPr>
          <p:nvPr/>
        </p:nvCxnSpPr>
        <p:spPr>
          <a:xfrm>
            <a:off x="3719512" y="1788160"/>
            <a:ext cx="112871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0282B94-34A3-45FB-82C9-375B53579829}"/>
              </a:ext>
            </a:extLst>
          </p:cNvPr>
          <p:cNvCxnSpPr/>
          <p:nvPr/>
        </p:nvCxnSpPr>
        <p:spPr>
          <a:xfrm>
            <a:off x="3721893" y="1724660"/>
            <a:ext cx="0" cy="127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52A47B4E-1838-44E3-B7D5-5DBE7F2BB225}"/>
              </a:ext>
            </a:extLst>
          </p:cNvPr>
          <p:cNvCxnSpPr/>
          <p:nvPr/>
        </p:nvCxnSpPr>
        <p:spPr>
          <a:xfrm>
            <a:off x="4848225" y="1724660"/>
            <a:ext cx="0" cy="127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C7BDFFF1-9615-4C59-8B0C-EEC76DD63B9D}"/>
              </a:ext>
            </a:extLst>
          </p:cNvPr>
          <p:cNvCxnSpPr>
            <a:cxnSpLocks/>
          </p:cNvCxnSpPr>
          <p:nvPr/>
        </p:nvCxnSpPr>
        <p:spPr>
          <a:xfrm>
            <a:off x="4848225" y="1788160"/>
            <a:ext cx="368461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6613239-F639-49EC-80FD-5FAE0E0234F2}"/>
              </a:ext>
            </a:extLst>
          </p:cNvPr>
          <p:cNvCxnSpPr/>
          <p:nvPr/>
        </p:nvCxnSpPr>
        <p:spPr>
          <a:xfrm>
            <a:off x="8531284" y="1724660"/>
            <a:ext cx="0" cy="127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4497E19-9D83-4E11-B192-D6419E163884}"/>
              </a:ext>
            </a:extLst>
          </p:cNvPr>
          <p:cNvCxnSpPr>
            <a:cxnSpLocks/>
          </p:cNvCxnSpPr>
          <p:nvPr/>
        </p:nvCxnSpPr>
        <p:spPr>
          <a:xfrm>
            <a:off x="8531284" y="1788160"/>
            <a:ext cx="147983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EA5D1B5D-B4CD-4C44-BE62-BF9E8DBA24D4}"/>
              </a:ext>
            </a:extLst>
          </p:cNvPr>
          <p:cNvCxnSpPr/>
          <p:nvPr/>
        </p:nvCxnSpPr>
        <p:spPr>
          <a:xfrm>
            <a:off x="10014296" y="1724660"/>
            <a:ext cx="0" cy="127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236CCA5C-DFDA-43C4-8F7A-9A2BE0A0433C}"/>
              </a:ext>
            </a:extLst>
          </p:cNvPr>
          <p:cNvSpPr txBox="1"/>
          <p:nvPr/>
        </p:nvSpPr>
        <p:spPr>
          <a:xfrm>
            <a:off x="3725464" y="1414876"/>
            <a:ext cx="1135313" cy="353943"/>
          </a:xfrm>
          <a:prstGeom prst="rect">
            <a:avLst/>
          </a:prstGeom>
          <a:noFill/>
        </p:spPr>
        <p:txBody>
          <a:bodyPr wrap="square" rtlCol="0">
            <a:spAutoFit/>
          </a:bodyPr>
          <a:lstStyle/>
          <a:p>
            <a:pPr algn="l"/>
            <a:r>
              <a:rPr lang="en-SG" sz="1700" b="1" dirty="0">
                <a:latin typeface="Arial Nova" panose="020B0504020202020204" pitchFamily="34" charset="0"/>
                <a:ea typeface="Helvetica Neue Light" panose="02000403000000020004" pitchFamily="2" charset="0"/>
              </a:rPr>
              <a:t>Frontend</a:t>
            </a:r>
          </a:p>
        </p:txBody>
      </p:sp>
      <p:sp>
        <p:nvSpPr>
          <p:cNvPr id="73" name="TextBox 72">
            <a:extLst>
              <a:ext uri="{FF2B5EF4-FFF2-40B4-BE49-F238E27FC236}">
                <a16:creationId xmlns:a16="http://schemas.microsoft.com/office/drawing/2014/main" id="{D1A63F6F-0DEB-4424-8B18-D32D0F86C35A}"/>
              </a:ext>
            </a:extLst>
          </p:cNvPr>
          <p:cNvSpPr txBox="1"/>
          <p:nvPr/>
        </p:nvSpPr>
        <p:spPr>
          <a:xfrm>
            <a:off x="6075613" y="1414876"/>
            <a:ext cx="1199703" cy="353943"/>
          </a:xfrm>
          <a:prstGeom prst="rect">
            <a:avLst/>
          </a:prstGeom>
          <a:noFill/>
        </p:spPr>
        <p:txBody>
          <a:bodyPr wrap="square" rtlCol="0">
            <a:spAutoFit/>
          </a:bodyPr>
          <a:lstStyle/>
          <a:p>
            <a:pPr algn="l"/>
            <a:r>
              <a:rPr lang="en-SG" sz="1700" b="1" dirty="0">
                <a:latin typeface="Arial Nova" panose="020B0504020202020204" pitchFamily="34" charset="0"/>
                <a:ea typeface="Helvetica Neue Light" panose="02000403000000020004" pitchFamily="2" charset="0"/>
              </a:rPr>
              <a:t>Fronthaul</a:t>
            </a:r>
          </a:p>
        </p:txBody>
      </p:sp>
      <p:sp>
        <p:nvSpPr>
          <p:cNvPr id="74" name="TextBox 73">
            <a:extLst>
              <a:ext uri="{FF2B5EF4-FFF2-40B4-BE49-F238E27FC236}">
                <a16:creationId xmlns:a16="http://schemas.microsoft.com/office/drawing/2014/main" id="{703F8A16-0695-4F1F-A868-21D643ADE0EB}"/>
              </a:ext>
            </a:extLst>
          </p:cNvPr>
          <p:cNvSpPr txBox="1"/>
          <p:nvPr/>
        </p:nvSpPr>
        <p:spPr>
          <a:xfrm>
            <a:off x="8490152" y="1222720"/>
            <a:ext cx="1563659" cy="537070"/>
          </a:xfrm>
          <a:prstGeom prst="rect">
            <a:avLst/>
          </a:prstGeom>
          <a:noFill/>
        </p:spPr>
        <p:txBody>
          <a:bodyPr wrap="square" rtlCol="0">
            <a:spAutoFit/>
          </a:bodyPr>
          <a:lstStyle/>
          <a:p>
            <a:pPr algn="ctr">
              <a:lnSpc>
                <a:spcPct val="85000"/>
              </a:lnSpc>
            </a:pPr>
            <a:r>
              <a:rPr lang="en-SG" sz="1700" b="1" dirty="0">
                <a:latin typeface="Arial Nova" panose="020B0504020202020204" pitchFamily="34" charset="0"/>
                <a:ea typeface="Helvetica Neue Light" panose="02000403000000020004" pitchFamily="2" charset="0"/>
              </a:rPr>
              <a:t>Radio Access</a:t>
            </a:r>
          </a:p>
          <a:p>
            <a:pPr algn="ctr">
              <a:lnSpc>
                <a:spcPct val="85000"/>
              </a:lnSpc>
            </a:pPr>
            <a:r>
              <a:rPr lang="en-SG" sz="1700" b="1" dirty="0">
                <a:latin typeface="Arial Nova" panose="020B0504020202020204" pitchFamily="34" charset="0"/>
                <a:ea typeface="Helvetica Neue Light" panose="02000403000000020004" pitchFamily="2" charset="0"/>
              </a:rPr>
              <a:t>Network</a:t>
            </a:r>
          </a:p>
        </p:txBody>
      </p:sp>
      <p:sp>
        <p:nvSpPr>
          <p:cNvPr id="76" name="Oval 75">
            <a:extLst>
              <a:ext uri="{FF2B5EF4-FFF2-40B4-BE49-F238E27FC236}">
                <a16:creationId xmlns:a16="http://schemas.microsoft.com/office/drawing/2014/main" id="{A2CA2939-339D-4376-A7BF-F63A1F62F0C4}"/>
              </a:ext>
            </a:extLst>
          </p:cNvPr>
          <p:cNvSpPr/>
          <p:nvPr/>
        </p:nvSpPr>
        <p:spPr>
          <a:xfrm>
            <a:off x="4094956" y="3178985"/>
            <a:ext cx="311150" cy="3111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a:latin typeface="Arial Nova" panose="020B0504020202020204" pitchFamily="34" charset="0"/>
              </a:rPr>
              <a:t>1</a:t>
            </a:r>
          </a:p>
        </p:txBody>
      </p:sp>
      <p:sp>
        <p:nvSpPr>
          <p:cNvPr id="77" name="Oval 76">
            <a:extLst>
              <a:ext uri="{FF2B5EF4-FFF2-40B4-BE49-F238E27FC236}">
                <a16:creationId xmlns:a16="http://schemas.microsoft.com/office/drawing/2014/main" id="{D79400D6-3181-4052-BA78-AA8A65A9DE8C}"/>
              </a:ext>
            </a:extLst>
          </p:cNvPr>
          <p:cNvSpPr/>
          <p:nvPr/>
        </p:nvSpPr>
        <p:spPr>
          <a:xfrm>
            <a:off x="4094956" y="5731144"/>
            <a:ext cx="311150" cy="31115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a:latin typeface="Arial Nova" panose="020B0504020202020204" pitchFamily="34" charset="0"/>
              </a:rPr>
              <a:t>2</a:t>
            </a:r>
          </a:p>
        </p:txBody>
      </p:sp>
      <p:pic>
        <p:nvPicPr>
          <p:cNvPr id="84" name="Graphic 83">
            <a:extLst>
              <a:ext uri="{FF2B5EF4-FFF2-40B4-BE49-F238E27FC236}">
                <a16:creationId xmlns:a16="http://schemas.microsoft.com/office/drawing/2014/main" id="{4ECC5738-5C0C-483E-846E-DA750556F88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53011" y="5494084"/>
            <a:ext cx="1036382" cy="874447"/>
          </a:xfrm>
          <a:prstGeom prst="rect">
            <a:avLst/>
          </a:prstGeom>
        </p:spPr>
      </p:pic>
      <p:pic>
        <p:nvPicPr>
          <p:cNvPr id="14" name="Graphic 13">
            <a:extLst>
              <a:ext uri="{FF2B5EF4-FFF2-40B4-BE49-F238E27FC236}">
                <a16:creationId xmlns:a16="http://schemas.microsoft.com/office/drawing/2014/main" id="{5ADFFEE9-B329-4697-993C-19ABFF9337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31283" y="2113177"/>
            <a:ext cx="1479836" cy="767286"/>
          </a:xfrm>
          <a:prstGeom prst="rect">
            <a:avLst/>
          </a:prstGeom>
        </p:spPr>
      </p:pic>
      <p:pic>
        <p:nvPicPr>
          <p:cNvPr id="16" name="Graphic 15">
            <a:extLst>
              <a:ext uri="{FF2B5EF4-FFF2-40B4-BE49-F238E27FC236}">
                <a16:creationId xmlns:a16="http://schemas.microsoft.com/office/drawing/2014/main" id="{876BFC1E-273B-48A5-B3BA-5170E53BBFB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11102" y="2543689"/>
            <a:ext cx="3520169" cy="85725"/>
          </a:xfrm>
          <a:prstGeom prst="rect">
            <a:avLst/>
          </a:prstGeom>
        </p:spPr>
      </p:pic>
      <p:sp>
        <p:nvSpPr>
          <p:cNvPr id="41" name="TextBox 40">
            <a:extLst>
              <a:ext uri="{FF2B5EF4-FFF2-40B4-BE49-F238E27FC236}">
                <a16:creationId xmlns:a16="http://schemas.microsoft.com/office/drawing/2014/main" id="{FD3E73EF-9218-4D92-961E-7F176136AB6A}"/>
              </a:ext>
            </a:extLst>
          </p:cNvPr>
          <p:cNvSpPr txBox="1"/>
          <p:nvPr/>
        </p:nvSpPr>
        <p:spPr>
          <a:xfrm flipH="1">
            <a:off x="8529723" y="2409841"/>
            <a:ext cx="1264088" cy="338554"/>
          </a:xfrm>
          <a:prstGeom prst="rect">
            <a:avLst/>
          </a:prstGeom>
          <a:noFill/>
        </p:spPr>
        <p:txBody>
          <a:bodyPr wrap="square" rtlCol="0">
            <a:spAutoFit/>
          </a:bodyPr>
          <a:lstStyle/>
          <a:p>
            <a:pPr algn="ctr"/>
            <a:r>
              <a:rPr lang="en-SG" sz="1600" dirty="0">
                <a:solidFill>
                  <a:schemeClr val="lt1"/>
                </a:solidFill>
                <a:latin typeface="Arial Nova" panose="020B0504020202020204" pitchFamily="34" charset="0"/>
              </a:rPr>
              <a:t>Host/Server</a:t>
            </a:r>
          </a:p>
        </p:txBody>
      </p:sp>
      <p:pic>
        <p:nvPicPr>
          <p:cNvPr id="42" name="Graphic 41">
            <a:extLst>
              <a:ext uri="{FF2B5EF4-FFF2-40B4-BE49-F238E27FC236}">
                <a16:creationId xmlns:a16="http://schemas.microsoft.com/office/drawing/2014/main" id="{C43A0416-85A5-40EB-B9DD-B5B7D9F90C2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31283" y="4603221"/>
            <a:ext cx="1479836" cy="767286"/>
          </a:xfrm>
          <a:prstGeom prst="rect">
            <a:avLst/>
          </a:prstGeom>
        </p:spPr>
      </p:pic>
      <p:pic>
        <p:nvPicPr>
          <p:cNvPr id="44" name="Graphic 43">
            <a:extLst>
              <a:ext uri="{FF2B5EF4-FFF2-40B4-BE49-F238E27FC236}">
                <a16:creationId xmlns:a16="http://schemas.microsoft.com/office/drawing/2014/main" id="{4BAF9092-A97D-49F0-92E0-AF86F214F6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11093" y="5032702"/>
            <a:ext cx="3520169" cy="85725"/>
          </a:xfrm>
          <a:prstGeom prst="rect">
            <a:avLst/>
          </a:prstGeom>
        </p:spPr>
      </p:pic>
      <p:sp>
        <p:nvSpPr>
          <p:cNvPr id="46" name="TextBox 45">
            <a:extLst>
              <a:ext uri="{FF2B5EF4-FFF2-40B4-BE49-F238E27FC236}">
                <a16:creationId xmlns:a16="http://schemas.microsoft.com/office/drawing/2014/main" id="{4FE09426-9CF9-491C-A325-6477F07CDF67}"/>
              </a:ext>
            </a:extLst>
          </p:cNvPr>
          <p:cNvSpPr txBox="1"/>
          <p:nvPr/>
        </p:nvSpPr>
        <p:spPr>
          <a:xfrm flipH="1">
            <a:off x="8529723" y="4899885"/>
            <a:ext cx="1264088" cy="338554"/>
          </a:xfrm>
          <a:prstGeom prst="rect">
            <a:avLst/>
          </a:prstGeom>
          <a:noFill/>
        </p:spPr>
        <p:txBody>
          <a:bodyPr wrap="square" rtlCol="0">
            <a:spAutoFit/>
          </a:bodyPr>
          <a:lstStyle/>
          <a:p>
            <a:pPr algn="ctr"/>
            <a:r>
              <a:rPr lang="en-SG" sz="1600" dirty="0">
                <a:solidFill>
                  <a:schemeClr val="lt1"/>
                </a:solidFill>
                <a:latin typeface="Arial Nova" panose="020B0504020202020204" pitchFamily="34" charset="0"/>
              </a:rPr>
              <a:t>Host/Server</a:t>
            </a:r>
          </a:p>
        </p:txBody>
      </p:sp>
      <p:pic>
        <p:nvPicPr>
          <p:cNvPr id="17" name="Graphic 16">
            <a:extLst>
              <a:ext uri="{FF2B5EF4-FFF2-40B4-BE49-F238E27FC236}">
                <a16:creationId xmlns:a16="http://schemas.microsoft.com/office/drawing/2014/main" id="{A9A2744D-D0BD-4902-BB89-E7CDE91C80F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793856" y="2233064"/>
            <a:ext cx="847725" cy="704850"/>
          </a:xfrm>
          <a:prstGeom prst="rect">
            <a:avLst/>
          </a:prstGeom>
        </p:spPr>
      </p:pic>
      <p:pic>
        <p:nvPicPr>
          <p:cNvPr id="40" name="Graphic 39">
            <a:extLst>
              <a:ext uri="{FF2B5EF4-FFF2-40B4-BE49-F238E27FC236}">
                <a16:creationId xmlns:a16="http://schemas.microsoft.com/office/drawing/2014/main" id="{888F3974-4BF9-41D1-84A8-8C15A5253F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19112" y="4824101"/>
            <a:ext cx="266700" cy="276225"/>
          </a:xfrm>
          <a:prstGeom prst="rect">
            <a:avLst/>
          </a:prstGeom>
        </p:spPr>
      </p:pic>
      <p:pic>
        <p:nvPicPr>
          <p:cNvPr id="43" name="Graphic 42">
            <a:extLst>
              <a:ext uri="{FF2B5EF4-FFF2-40B4-BE49-F238E27FC236}">
                <a16:creationId xmlns:a16="http://schemas.microsoft.com/office/drawing/2014/main" id="{2213B93D-EB81-4649-8D0E-648156CECC3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35712" y="1975128"/>
            <a:ext cx="266700" cy="276225"/>
          </a:xfrm>
          <a:prstGeom prst="rect">
            <a:avLst/>
          </a:prstGeom>
        </p:spPr>
      </p:pic>
      <p:pic>
        <p:nvPicPr>
          <p:cNvPr id="45" name="Graphic 44">
            <a:extLst>
              <a:ext uri="{FF2B5EF4-FFF2-40B4-BE49-F238E27FC236}">
                <a16:creationId xmlns:a16="http://schemas.microsoft.com/office/drawing/2014/main" id="{2CF1394B-7118-4E9A-B0AC-058A6539C52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808238" y="5640270"/>
            <a:ext cx="266700" cy="276225"/>
          </a:xfrm>
          <a:prstGeom prst="rect">
            <a:avLst/>
          </a:prstGeom>
        </p:spPr>
      </p:pic>
      <p:pic>
        <p:nvPicPr>
          <p:cNvPr id="51" name="Graphic 50">
            <a:extLst>
              <a:ext uri="{FF2B5EF4-FFF2-40B4-BE49-F238E27FC236}">
                <a16:creationId xmlns:a16="http://schemas.microsoft.com/office/drawing/2014/main" id="{0299DD19-4C2B-4D37-A884-312D920310C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923700" y="4512604"/>
            <a:ext cx="266700" cy="276225"/>
          </a:xfrm>
          <a:prstGeom prst="rect">
            <a:avLst/>
          </a:prstGeom>
        </p:spPr>
      </p:pic>
      <p:pic>
        <p:nvPicPr>
          <p:cNvPr id="54" name="Graphic 53">
            <a:extLst>
              <a:ext uri="{FF2B5EF4-FFF2-40B4-BE49-F238E27FC236}">
                <a16:creationId xmlns:a16="http://schemas.microsoft.com/office/drawing/2014/main" id="{23E59F0B-E39F-400B-B93F-78DD3C6E6F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015781" y="3071346"/>
            <a:ext cx="266700" cy="276225"/>
          </a:xfrm>
          <a:prstGeom prst="rect">
            <a:avLst/>
          </a:prstGeom>
        </p:spPr>
      </p:pic>
      <p:pic>
        <p:nvPicPr>
          <p:cNvPr id="56" name="Graphic 55">
            <a:extLst>
              <a:ext uri="{FF2B5EF4-FFF2-40B4-BE49-F238E27FC236}">
                <a16:creationId xmlns:a16="http://schemas.microsoft.com/office/drawing/2014/main" id="{1C4A7C56-EB59-4912-ACE7-2EACCAED04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049907" y="5147332"/>
            <a:ext cx="266700" cy="276225"/>
          </a:xfrm>
          <a:prstGeom prst="rect">
            <a:avLst/>
          </a:prstGeom>
        </p:spPr>
      </p:pic>
      <p:pic>
        <p:nvPicPr>
          <p:cNvPr id="57" name="Graphic 56">
            <a:extLst>
              <a:ext uri="{FF2B5EF4-FFF2-40B4-BE49-F238E27FC236}">
                <a16:creationId xmlns:a16="http://schemas.microsoft.com/office/drawing/2014/main" id="{B897E198-BE70-44C7-9082-308D3F0A4F4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941588" y="2548698"/>
            <a:ext cx="266700" cy="276225"/>
          </a:xfrm>
          <a:prstGeom prst="rect">
            <a:avLst/>
          </a:prstGeom>
        </p:spPr>
      </p:pic>
      <p:pic>
        <p:nvPicPr>
          <p:cNvPr id="59" name="Graphic 58">
            <a:extLst>
              <a:ext uri="{FF2B5EF4-FFF2-40B4-BE49-F238E27FC236}">
                <a16:creationId xmlns:a16="http://schemas.microsoft.com/office/drawing/2014/main" id="{4D033868-3DAF-4213-8D4F-0F7338998E2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21058922">
            <a:off x="2468341" y="2385821"/>
            <a:ext cx="266700" cy="276225"/>
          </a:xfrm>
          <a:prstGeom prst="rect">
            <a:avLst/>
          </a:prstGeom>
        </p:spPr>
      </p:pic>
      <p:pic>
        <p:nvPicPr>
          <p:cNvPr id="6" name="Graphic 5">
            <a:extLst>
              <a:ext uri="{FF2B5EF4-FFF2-40B4-BE49-F238E27FC236}">
                <a16:creationId xmlns:a16="http://schemas.microsoft.com/office/drawing/2014/main" id="{9A76E9A6-2410-4DA7-B8AF-18AE31F78B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532238" y="2233064"/>
            <a:ext cx="1333281" cy="647399"/>
          </a:xfrm>
          <a:prstGeom prst="rect">
            <a:avLst/>
          </a:prstGeom>
        </p:spPr>
      </p:pic>
      <p:pic>
        <p:nvPicPr>
          <p:cNvPr id="19" name="Graphic 18">
            <a:extLst>
              <a:ext uri="{FF2B5EF4-FFF2-40B4-BE49-F238E27FC236}">
                <a16:creationId xmlns:a16="http://schemas.microsoft.com/office/drawing/2014/main" id="{534DF6C5-E1AB-4D2D-AEE1-D81F1BB65C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789393" y="4699980"/>
            <a:ext cx="847725" cy="704850"/>
          </a:xfrm>
          <a:prstGeom prst="rect">
            <a:avLst/>
          </a:prstGeom>
        </p:spPr>
      </p:pic>
      <p:pic>
        <p:nvPicPr>
          <p:cNvPr id="8" name="Graphic 7">
            <a:extLst>
              <a:ext uri="{FF2B5EF4-FFF2-40B4-BE49-F238E27FC236}">
                <a16:creationId xmlns:a16="http://schemas.microsoft.com/office/drawing/2014/main" id="{6F411149-E843-4B6F-BD56-41C637E37A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526646" y="4724008"/>
            <a:ext cx="1340450" cy="647399"/>
          </a:xfrm>
          <a:prstGeom prst="rect">
            <a:avLst/>
          </a:prstGeom>
        </p:spPr>
      </p:pic>
      <p:pic>
        <p:nvPicPr>
          <p:cNvPr id="10" name="Graphic 9">
            <a:extLst>
              <a:ext uri="{FF2B5EF4-FFF2-40B4-BE49-F238E27FC236}">
                <a16:creationId xmlns:a16="http://schemas.microsoft.com/office/drawing/2014/main" id="{FD63E938-C3E0-4395-A3DF-3269863508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531890" y="3466635"/>
            <a:ext cx="1266750" cy="591044"/>
          </a:xfrm>
          <a:prstGeom prst="rect">
            <a:avLst/>
          </a:prstGeom>
        </p:spPr>
      </p:pic>
      <p:cxnSp>
        <p:nvCxnSpPr>
          <p:cNvPr id="50" name="Straight Connector 49">
            <a:extLst>
              <a:ext uri="{FF2B5EF4-FFF2-40B4-BE49-F238E27FC236}">
                <a16:creationId xmlns:a16="http://schemas.microsoft.com/office/drawing/2014/main" id="{9D710F3E-D8D6-48F3-BAD2-8D3CF1B8294D}"/>
              </a:ext>
            </a:extLst>
          </p:cNvPr>
          <p:cNvCxnSpPr>
            <a:cxnSpLocks/>
            <a:stCxn id="15" idx="3"/>
            <a:endCxn id="10" idx="1"/>
          </p:cNvCxnSpPr>
          <p:nvPr/>
        </p:nvCxnSpPr>
        <p:spPr>
          <a:xfrm flipV="1">
            <a:off x="6956435" y="3762157"/>
            <a:ext cx="1575455" cy="1228"/>
          </a:xfrm>
          <a:prstGeom prst="line">
            <a:avLst/>
          </a:prstGeom>
          <a:ln w="38100">
            <a:solidFill>
              <a:srgbClr val="7F3F98"/>
            </a:solidFill>
          </a:ln>
        </p:spPr>
        <p:style>
          <a:lnRef idx="1">
            <a:schemeClr val="accent1"/>
          </a:lnRef>
          <a:fillRef idx="0">
            <a:schemeClr val="accent1"/>
          </a:fillRef>
          <a:effectRef idx="0">
            <a:schemeClr val="accent1"/>
          </a:effectRef>
          <a:fontRef idx="minor">
            <a:schemeClr val="tx1"/>
          </a:fontRef>
        </p:style>
      </p:cxnSp>
      <p:sp>
        <p:nvSpPr>
          <p:cNvPr id="25" name="Arc 24">
            <a:extLst>
              <a:ext uri="{FF2B5EF4-FFF2-40B4-BE49-F238E27FC236}">
                <a16:creationId xmlns:a16="http://schemas.microsoft.com/office/drawing/2014/main" id="{787A1CC7-A579-47D6-97FD-C91D09D5C233}"/>
              </a:ext>
            </a:extLst>
          </p:cNvPr>
          <p:cNvSpPr/>
          <p:nvPr/>
        </p:nvSpPr>
        <p:spPr>
          <a:xfrm>
            <a:off x="5263667" y="3799472"/>
            <a:ext cx="3346050" cy="3566026"/>
          </a:xfrm>
          <a:prstGeom prst="arc">
            <a:avLst>
              <a:gd name="adj1" fmla="val 16200000"/>
              <a:gd name="adj2" fmla="val 20705146"/>
            </a:avLst>
          </a:prstGeom>
          <a:ln w="38100">
            <a:solidFill>
              <a:srgbClr val="65C8D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65" name="Arc 64">
            <a:extLst>
              <a:ext uri="{FF2B5EF4-FFF2-40B4-BE49-F238E27FC236}">
                <a16:creationId xmlns:a16="http://schemas.microsoft.com/office/drawing/2014/main" id="{5952C569-FDDF-4E29-9289-739767AFF3BF}"/>
              </a:ext>
            </a:extLst>
          </p:cNvPr>
          <p:cNvSpPr/>
          <p:nvPr/>
        </p:nvSpPr>
        <p:spPr>
          <a:xfrm flipV="1">
            <a:off x="5218581" y="160039"/>
            <a:ext cx="3420319" cy="3566027"/>
          </a:xfrm>
          <a:prstGeom prst="arc">
            <a:avLst>
              <a:gd name="adj1" fmla="val 16200000"/>
              <a:gd name="adj2" fmla="val 20517572"/>
            </a:avLst>
          </a:prstGeom>
          <a:ln w="38100">
            <a:solidFill>
              <a:srgbClr val="FBAE1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pic>
        <p:nvPicPr>
          <p:cNvPr id="15" name="Graphic 14">
            <a:extLst>
              <a:ext uri="{FF2B5EF4-FFF2-40B4-BE49-F238E27FC236}">
                <a16:creationId xmlns:a16="http://schemas.microsoft.com/office/drawing/2014/main" id="{47F86DA3-9434-4565-86B7-D75486748F7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242060" y="3406197"/>
            <a:ext cx="714375" cy="714375"/>
          </a:xfrm>
          <a:prstGeom prst="rect">
            <a:avLst/>
          </a:prstGeom>
        </p:spPr>
      </p:pic>
      <p:pic>
        <p:nvPicPr>
          <p:cNvPr id="20" name="Graphic 19">
            <a:extLst>
              <a:ext uri="{FF2B5EF4-FFF2-40B4-BE49-F238E27FC236}">
                <a16:creationId xmlns:a16="http://schemas.microsoft.com/office/drawing/2014/main" id="{27B8F3E4-E486-4BD9-B3D8-8A5F1A9C9D8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789174" y="4623780"/>
            <a:ext cx="933450" cy="781050"/>
          </a:xfrm>
          <a:prstGeom prst="rect">
            <a:avLst/>
          </a:prstGeom>
        </p:spPr>
      </p:pic>
      <p:pic>
        <p:nvPicPr>
          <p:cNvPr id="22" name="Graphic 21">
            <a:extLst>
              <a:ext uri="{FF2B5EF4-FFF2-40B4-BE49-F238E27FC236}">
                <a16:creationId xmlns:a16="http://schemas.microsoft.com/office/drawing/2014/main" id="{DEEBA32E-8D82-4F7F-88CA-1CE1000787F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790993" y="3410085"/>
            <a:ext cx="847725" cy="704850"/>
          </a:xfrm>
          <a:prstGeom prst="rect">
            <a:avLst/>
          </a:prstGeom>
        </p:spPr>
      </p:pic>
      <p:pic>
        <p:nvPicPr>
          <p:cNvPr id="24" name="Graphic 23">
            <a:extLst>
              <a:ext uri="{FF2B5EF4-FFF2-40B4-BE49-F238E27FC236}">
                <a16:creationId xmlns:a16="http://schemas.microsoft.com/office/drawing/2014/main" id="{6535C713-A39C-46DD-878B-8A79157854A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789393" y="2151805"/>
            <a:ext cx="923925" cy="790575"/>
          </a:xfrm>
          <a:prstGeom prst="rect">
            <a:avLst/>
          </a:prstGeom>
        </p:spPr>
      </p:pic>
      <p:sp>
        <p:nvSpPr>
          <p:cNvPr id="68" name="TextBox 67">
            <a:extLst>
              <a:ext uri="{FF2B5EF4-FFF2-40B4-BE49-F238E27FC236}">
                <a16:creationId xmlns:a16="http://schemas.microsoft.com/office/drawing/2014/main" id="{E18C2F43-17CF-443E-AAF4-50091921EC37}"/>
              </a:ext>
            </a:extLst>
          </p:cNvPr>
          <p:cNvSpPr txBox="1"/>
          <p:nvPr/>
        </p:nvSpPr>
        <p:spPr>
          <a:xfrm flipH="1">
            <a:off x="8459545" y="2396259"/>
            <a:ext cx="1405973" cy="323165"/>
          </a:xfrm>
          <a:prstGeom prst="rect">
            <a:avLst/>
          </a:prstGeom>
          <a:noFill/>
        </p:spPr>
        <p:txBody>
          <a:bodyPr wrap="square" rtlCol="0">
            <a:spAutoFit/>
          </a:bodyPr>
          <a:lstStyle>
            <a:defPPr>
              <a:defRPr lang="en-US"/>
            </a:defPPr>
            <a:lvl1pPr algn="ctr">
              <a:defRPr sz="1500">
                <a:solidFill>
                  <a:schemeClr val="lt1"/>
                </a:solidFill>
                <a:latin typeface="Arial Nova" panose="020B0504020202020204" pitchFamily="34" charset="0"/>
              </a:defRPr>
            </a:lvl1pPr>
          </a:lstStyle>
          <a:p>
            <a:r>
              <a:rPr lang="en-SG" dirty="0"/>
              <a:t>Hosts/Servers</a:t>
            </a:r>
          </a:p>
        </p:txBody>
      </p:sp>
      <p:sp>
        <p:nvSpPr>
          <p:cNvPr id="70" name="TextBox 69">
            <a:extLst>
              <a:ext uri="{FF2B5EF4-FFF2-40B4-BE49-F238E27FC236}">
                <a16:creationId xmlns:a16="http://schemas.microsoft.com/office/drawing/2014/main" id="{39C8071C-294A-450F-8919-FF326A8EEC61}"/>
              </a:ext>
            </a:extLst>
          </p:cNvPr>
          <p:cNvSpPr txBox="1"/>
          <p:nvPr/>
        </p:nvSpPr>
        <p:spPr>
          <a:xfrm flipH="1">
            <a:off x="8536073" y="3566772"/>
            <a:ext cx="1264088" cy="338554"/>
          </a:xfrm>
          <a:prstGeom prst="rect">
            <a:avLst/>
          </a:prstGeom>
          <a:noFill/>
        </p:spPr>
        <p:txBody>
          <a:bodyPr wrap="square" rtlCol="0">
            <a:spAutoFit/>
          </a:bodyPr>
          <a:lstStyle/>
          <a:p>
            <a:pPr algn="ctr"/>
            <a:r>
              <a:rPr lang="en-SG" sz="1600" dirty="0">
                <a:solidFill>
                  <a:schemeClr val="lt1"/>
                </a:solidFill>
                <a:latin typeface="Arial Nova" panose="020B0504020202020204" pitchFamily="34" charset="0"/>
              </a:rPr>
              <a:t>Host/Server</a:t>
            </a:r>
          </a:p>
        </p:txBody>
      </p:sp>
      <p:sp>
        <p:nvSpPr>
          <p:cNvPr id="71" name="TextBox 70">
            <a:extLst>
              <a:ext uri="{FF2B5EF4-FFF2-40B4-BE49-F238E27FC236}">
                <a16:creationId xmlns:a16="http://schemas.microsoft.com/office/drawing/2014/main" id="{C96E1047-F0B3-4880-9E46-0C68A67F8B7C}"/>
              </a:ext>
            </a:extLst>
          </p:cNvPr>
          <p:cNvSpPr txBox="1"/>
          <p:nvPr/>
        </p:nvSpPr>
        <p:spPr>
          <a:xfrm flipH="1">
            <a:off x="8461589" y="4889338"/>
            <a:ext cx="1376918" cy="323165"/>
          </a:xfrm>
          <a:prstGeom prst="rect">
            <a:avLst/>
          </a:prstGeom>
          <a:noFill/>
        </p:spPr>
        <p:txBody>
          <a:bodyPr wrap="square" rtlCol="0">
            <a:spAutoFit/>
          </a:bodyPr>
          <a:lstStyle>
            <a:defPPr>
              <a:defRPr lang="en-US"/>
            </a:defPPr>
            <a:lvl1pPr algn="ctr">
              <a:defRPr sz="1500">
                <a:solidFill>
                  <a:schemeClr val="lt1"/>
                </a:solidFill>
                <a:latin typeface="Arial Nova" panose="020B0504020202020204" pitchFamily="34" charset="0"/>
              </a:defRPr>
            </a:lvl1pPr>
          </a:lstStyle>
          <a:p>
            <a:r>
              <a:rPr lang="en-SG" dirty="0"/>
              <a:t>Hosts/Servers</a:t>
            </a:r>
          </a:p>
        </p:txBody>
      </p:sp>
    </p:spTree>
    <p:extLst>
      <p:ext uri="{BB962C8B-B14F-4D97-AF65-F5344CB8AC3E}">
        <p14:creationId xmlns:p14="http://schemas.microsoft.com/office/powerpoint/2010/main" val="116220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7"/>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9"/>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42"/>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44"/>
                                        </p:tgtEl>
                                        <p:attrNameLst>
                                          <p:attrName>style.visibility</p:attrName>
                                        </p:attrNameLst>
                                      </p:cBhvr>
                                      <p:to>
                                        <p:strVal val="hidden"/>
                                      </p:to>
                                    </p:set>
                                  </p:childTnLst>
                                </p:cTn>
                              </p:par>
                            </p:childTnLst>
                          </p:cTn>
                        </p:par>
                        <p:par>
                          <p:cTn id="21" fill="hold">
                            <p:stCondLst>
                              <p:cond delay="0"/>
                            </p:stCondLst>
                            <p:childTnLst>
                              <p:par>
                                <p:cTn id="22" presetID="22" presetClass="entr" presetSubtype="8" fill="hold" nodeType="after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wipe(left)">
                                      <p:cBhvr>
                                        <p:cTn id="24" dur="500"/>
                                        <p:tgtEl>
                                          <p:spTgt spid="52"/>
                                        </p:tgtEl>
                                      </p:cBhvr>
                                    </p:animEffect>
                                  </p:childTnLst>
                                </p:cTn>
                              </p:par>
                              <p:par>
                                <p:cTn id="25" presetID="22" presetClass="entr" presetSubtype="8" fill="hold" nodeType="with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ipe(left)">
                                      <p:cBhvr>
                                        <p:cTn id="27" dur="500"/>
                                        <p:tgtEl>
                                          <p:spTgt spid="53"/>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65"/>
                                        </p:tgtEl>
                                        <p:attrNameLst>
                                          <p:attrName>style.visibility</p:attrName>
                                        </p:attrNameLst>
                                      </p:cBhvr>
                                      <p:to>
                                        <p:strVal val="visible"/>
                                      </p:to>
                                    </p:set>
                                    <p:animEffect transition="in" filter="wipe(left)">
                                      <p:cBhvr>
                                        <p:cTn id="35" dur="500"/>
                                        <p:tgtEl>
                                          <p:spTgt spid="65"/>
                                        </p:tgtEl>
                                      </p:cBhvr>
                                    </p:animEffect>
                                  </p:childTnLst>
                                </p:cTn>
                              </p:par>
                              <p:par>
                                <p:cTn id="36" presetID="22" presetClass="entr" presetSubtype="8" fill="hold" nodeType="with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wipe(left)">
                                      <p:cBhvr>
                                        <p:cTn id="38" dur="500"/>
                                        <p:tgtEl>
                                          <p:spTgt spid="50"/>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par>
                          <p:cTn id="42" fill="hold">
                            <p:stCondLst>
                              <p:cond delay="1500"/>
                            </p:stCondLst>
                            <p:childTnLst>
                              <p:par>
                                <p:cTn id="43" presetID="22" presetClass="entr" presetSubtype="8"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par>
                                <p:cTn id="46" presetID="22" presetClass="entr" presetSubtype="8" fill="hold"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left)">
                                      <p:cBhvr>
                                        <p:cTn id="48" dur="500"/>
                                        <p:tgtEl>
                                          <p:spTgt spid="6"/>
                                        </p:tgtEl>
                                      </p:cBhvr>
                                    </p:animEffect>
                                  </p:childTnLst>
                                </p:cTn>
                              </p:par>
                              <p:par>
                                <p:cTn id="49" presetID="22" presetClass="entr" presetSubtype="8" fill="hold"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left)">
                                      <p:cBhvr>
                                        <p:cTn id="51" dur="500"/>
                                        <p:tgtEl>
                                          <p:spTgt spid="8"/>
                                        </p:tgtEl>
                                      </p:cBhvr>
                                    </p:animEffect>
                                  </p:childTnLst>
                                </p:cTn>
                              </p:par>
                            </p:childTnLst>
                          </p:cTn>
                        </p:par>
                        <p:par>
                          <p:cTn id="52" fill="hold">
                            <p:stCondLst>
                              <p:cond delay="2000"/>
                            </p:stCondLst>
                            <p:childTnLst>
                              <p:par>
                                <p:cTn id="53" presetID="1" presetClass="entr" presetSubtype="0" fill="hold" grpId="0" nodeType="after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par>
                          <p:cTn id="55" fill="hold">
                            <p:stCondLst>
                              <p:cond delay="2000"/>
                            </p:stCondLst>
                            <p:childTnLst>
                              <p:par>
                                <p:cTn id="56" presetID="1" presetClass="entr" presetSubtype="0" fill="hold" nodeType="afterEffect">
                                  <p:stCondLst>
                                    <p:cond delay="0"/>
                                  </p:stCondLst>
                                  <p:childTnLst>
                                    <p:set>
                                      <p:cBhvr>
                                        <p:cTn id="57" dur="1" fill="hold">
                                          <p:stCondLst>
                                            <p:cond delay="0"/>
                                          </p:stCondLst>
                                        </p:cTn>
                                        <p:tgtEl>
                                          <p:spTgt spid="24"/>
                                        </p:tgtEl>
                                        <p:attrNameLst>
                                          <p:attrName>style.visibility</p:attrName>
                                        </p:attrNameLst>
                                      </p:cBhvr>
                                      <p:to>
                                        <p:strVal val="visible"/>
                                      </p:to>
                                    </p:set>
                                  </p:childTnLst>
                                </p:cTn>
                              </p:par>
                            </p:childTnLst>
                          </p:cTn>
                        </p:par>
                        <p:par>
                          <p:cTn id="58" fill="hold">
                            <p:stCondLst>
                              <p:cond delay="2000"/>
                            </p:stCondLst>
                            <p:childTnLst>
                              <p:par>
                                <p:cTn id="59" presetID="1" presetClass="entr" presetSubtype="0" fill="hold" nodeType="after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childTnLst>
                          </p:cTn>
                        </p:par>
                        <p:par>
                          <p:cTn id="61" fill="hold">
                            <p:stCondLst>
                              <p:cond delay="2000"/>
                            </p:stCondLst>
                            <p:childTnLst>
                              <p:par>
                                <p:cTn id="62" presetID="1" presetClass="entr" presetSubtype="0" fill="hold" nodeType="afterEffect">
                                  <p:stCondLst>
                                    <p:cond delay="0"/>
                                  </p:stCondLst>
                                  <p:childTnLst>
                                    <p:set>
                                      <p:cBhvr>
                                        <p:cTn id="63" dur="1" fill="hold">
                                          <p:stCondLst>
                                            <p:cond delay="0"/>
                                          </p:stCondLst>
                                        </p:cTn>
                                        <p:tgtEl>
                                          <p:spTgt spid="20"/>
                                        </p:tgtEl>
                                        <p:attrNameLst>
                                          <p:attrName>style.visibility</p:attrName>
                                        </p:attrNameLst>
                                      </p:cBhvr>
                                      <p:to>
                                        <p:strVal val="visible"/>
                                      </p:to>
                                    </p:set>
                                  </p:childTnLst>
                                </p:cTn>
                              </p:par>
                            </p:childTnLst>
                          </p:cTn>
                        </p:par>
                        <p:par>
                          <p:cTn id="64" fill="hold">
                            <p:stCondLst>
                              <p:cond delay="2000"/>
                            </p:stCondLst>
                            <p:childTnLst>
                              <p:par>
                                <p:cTn id="65" presetID="1" presetClass="entr" presetSubtype="0" fill="hold" grpId="0" nodeType="afterEffect">
                                  <p:stCondLst>
                                    <p:cond delay="0"/>
                                  </p:stCondLst>
                                  <p:childTnLst>
                                    <p:set>
                                      <p:cBhvr>
                                        <p:cTn id="66" dur="1" fill="hold">
                                          <p:stCondLst>
                                            <p:cond delay="0"/>
                                          </p:stCondLst>
                                        </p:cTn>
                                        <p:tgtEl>
                                          <p:spTgt spid="70"/>
                                        </p:tgtEl>
                                        <p:attrNameLst>
                                          <p:attrName>style.visibility</p:attrName>
                                        </p:attrNameLst>
                                      </p:cBhvr>
                                      <p:to>
                                        <p:strVal val="visible"/>
                                      </p:to>
                                    </p:set>
                                  </p:childTnLst>
                                </p:cTn>
                              </p:par>
                            </p:childTnLst>
                          </p:cTn>
                        </p:par>
                        <p:par>
                          <p:cTn id="67" fill="hold">
                            <p:stCondLst>
                              <p:cond delay="2000"/>
                            </p:stCondLst>
                            <p:childTnLst>
                              <p:par>
                                <p:cTn id="68" presetID="1" presetClass="entr" presetSubtype="0" fill="hold" grpId="0" nodeType="afterEffect">
                                  <p:stCondLst>
                                    <p:cond delay="0"/>
                                  </p:stCondLst>
                                  <p:childTnLst>
                                    <p:set>
                                      <p:cBhvr>
                                        <p:cTn id="69"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6" grpId="0"/>
      <p:bldP spid="25" grpId="0" animBg="1"/>
      <p:bldP spid="65" grpId="0" animBg="1"/>
      <p:bldP spid="68" grpId="0"/>
      <p:bldP spid="70" grpId="0"/>
      <p:bldP spid="7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3D33CB92-F440-4E88-AE7E-32F8FCC80583}"/>
              </a:ext>
            </a:extLst>
          </p:cNvPr>
          <p:cNvCxnSpPr>
            <a:cxnSpLocks/>
            <a:stCxn id="15" idx="3"/>
          </p:cNvCxnSpPr>
          <p:nvPr/>
        </p:nvCxnSpPr>
        <p:spPr>
          <a:xfrm flipV="1">
            <a:off x="6868929" y="2944343"/>
            <a:ext cx="2172194" cy="10382"/>
          </a:xfrm>
          <a:prstGeom prst="line">
            <a:avLst/>
          </a:prstGeom>
          <a:ln w="38100">
            <a:solidFill>
              <a:srgbClr val="7F3F98"/>
            </a:solidFill>
          </a:ln>
        </p:spPr>
        <p:style>
          <a:lnRef idx="1">
            <a:schemeClr val="accent1"/>
          </a:lnRef>
          <a:fillRef idx="0">
            <a:schemeClr val="accent1"/>
          </a:fillRef>
          <a:effectRef idx="0">
            <a:schemeClr val="accent1"/>
          </a:effectRef>
          <a:fontRef idx="minor">
            <a:schemeClr val="tx1"/>
          </a:fontRef>
        </p:style>
      </p:cxnSp>
      <p:sp>
        <p:nvSpPr>
          <p:cNvPr id="20" name="Arc 19">
            <a:extLst>
              <a:ext uri="{FF2B5EF4-FFF2-40B4-BE49-F238E27FC236}">
                <a16:creationId xmlns:a16="http://schemas.microsoft.com/office/drawing/2014/main" id="{926EA9C2-5BED-4541-8F67-C8A79F8B8337}"/>
              </a:ext>
            </a:extLst>
          </p:cNvPr>
          <p:cNvSpPr/>
          <p:nvPr/>
        </p:nvSpPr>
        <p:spPr>
          <a:xfrm>
            <a:off x="4794020" y="3191110"/>
            <a:ext cx="4440468" cy="3053600"/>
          </a:xfrm>
          <a:prstGeom prst="arc">
            <a:avLst>
              <a:gd name="adj1" fmla="val 15725256"/>
              <a:gd name="adj2" fmla="val 20858119"/>
            </a:avLst>
          </a:prstGeom>
          <a:ln w="38100">
            <a:solidFill>
              <a:srgbClr val="65C8D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21" name="Arc 20">
            <a:extLst>
              <a:ext uri="{FF2B5EF4-FFF2-40B4-BE49-F238E27FC236}">
                <a16:creationId xmlns:a16="http://schemas.microsoft.com/office/drawing/2014/main" id="{F9A6F2D1-B6D1-4B4E-9A35-52D3BE848878}"/>
              </a:ext>
            </a:extLst>
          </p:cNvPr>
          <p:cNvSpPr/>
          <p:nvPr/>
        </p:nvSpPr>
        <p:spPr>
          <a:xfrm flipV="1">
            <a:off x="4876800" y="854447"/>
            <a:ext cx="4190797" cy="2061816"/>
          </a:xfrm>
          <a:prstGeom prst="arc">
            <a:avLst>
              <a:gd name="adj1" fmla="val 15453172"/>
              <a:gd name="adj2" fmla="val 21588639"/>
            </a:avLst>
          </a:prstGeom>
          <a:ln w="38100">
            <a:solidFill>
              <a:srgbClr val="FBAE1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2" name="Title 1">
            <a:extLst>
              <a:ext uri="{FF2B5EF4-FFF2-40B4-BE49-F238E27FC236}">
                <a16:creationId xmlns:a16="http://schemas.microsoft.com/office/drawing/2014/main" id="{AE95BA67-B51F-44A1-9749-EB29F5D3FAD5}"/>
              </a:ext>
            </a:extLst>
          </p:cNvPr>
          <p:cNvSpPr>
            <a:spLocks noGrp="1"/>
          </p:cNvSpPr>
          <p:nvPr>
            <p:ph type="title"/>
          </p:nvPr>
        </p:nvSpPr>
        <p:spPr>
          <a:xfrm>
            <a:off x="838200" y="55358"/>
            <a:ext cx="10515600" cy="1325563"/>
          </a:xfrm>
        </p:spPr>
        <p:txBody>
          <a:bodyPr/>
          <a:lstStyle/>
          <a:p>
            <a:r>
              <a:rPr lang="en-SG" dirty="0">
                <a:solidFill>
                  <a:srgbClr val="0070C0"/>
                </a:solidFill>
              </a:rPr>
              <a:t>Key Insight</a:t>
            </a:r>
          </a:p>
        </p:txBody>
      </p:sp>
      <p:sp>
        <p:nvSpPr>
          <p:cNvPr id="8" name="TextBox 7">
            <a:extLst>
              <a:ext uri="{FF2B5EF4-FFF2-40B4-BE49-F238E27FC236}">
                <a16:creationId xmlns:a16="http://schemas.microsoft.com/office/drawing/2014/main" id="{99D5D1CA-53C3-2748-ACF4-B0BF030BDDF1}"/>
              </a:ext>
            </a:extLst>
          </p:cNvPr>
          <p:cNvSpPr txBox="1"/>
          <p:nvPr/>
        </p:nvSpPr>
        <p:spPr>
          <a:xfrm>
            <a:off x="195943" y="5053959"/>
            <a:ext cx="11633239"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Arial" panose="020B0604020202020204" pitchFamily="34" charset="0"/>
                <a:ea typeface="Helvetica Neue Light" charset="0"/>
                <a:cs typeface="Arial" panose="020B0604020202020204" pitchFamily="34" charset="0"/>
              </a:rPr>
              <a:t>All transmissions in the network are scheduled and hence the sequence of packets in the fronthaul is known in advance.</a:t>
            </a:r>
          </a:p>
          <a:p>
            <a:pPr marL="342900" indent="-342900">
              <a:buFont typeface="Arial" panose="020B0604020202020204" pitchFamily="34" charset="0"/>
              <a:buChar char="•"/>
            </a:pPr>
            <a:r>
              <a:rPr lang="en-US" sz="2400" dirty="0">
                <a:latin typeface="Arial" panose="020B0604020202020204" pitchFamily="34" charset="0"/>
                <a:ea typeface="Helvetica Neue Light" charset="0"/>
                <a:cs typeface="Arial" panose="020B0604020202020204" pitchFamily="34" charset="0"/>
              </a:rPr>
              <a:t>Update routing table in switch at high frequency according to the resource schedule (~ 10</a:t>
            </a:r>
            <a:r>
              <a:rPr lang="en-US" sz="2400" baseline="30000" dirty="0">
                <a:latin typeface="Arial" panose="020B0604020202020204" pitchFamily="34" charset="0"/>
                <a:ea typeface="Helvetica Neue Light" charset="0"/>
                <a:cs typeface="Arial" panose="020B0604020202020204" pitchFamily="34" charset="0"/>
              </a:rPr>
              <a:t>6</a:t>
            </a:r>
            <a:r>
              <a:rPr lang="en-US" sz="2400" dirty="0">
                <a:latin typeface="Arial" panose="020B0604020202020204" pitchFamily="34" charset="0"/>
                <a:ea typeface="Helvetica Neue Light" charset="0"/>
                <a:cs typeface="Arial" panose="020B0604020202020204" pitchFamily="34" charset="0"/>
              </a:rPr>
              <a:t> updates per base station)</a:t>
            </a:r>
          </a:p>
        </p:txBody>
      </p:sp>
      <p:pic>
        <p:nvPicPr>
          <p:cNvPr id="7" name="Graphic 6">
            <a:extLst>
              <a:ext uri="{FF2B5EF4-FFF2-40B4-BE49-F238E27FC236}">
                <a16:creationId xmlns:a16="http://schemas.microsoft.com/office/drawing/2014/main" id="{0C51582B-4F7A-43F8-9332-D3B2E384C36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21134" y="2204962"/>
            <a:ext cx="1062038" cy="1311158"/>
          </a:xfrm>
          <a:prstGeom prst="rect">
            <a:avLst/>
          </a:prstGeom>
        </p:spPr>
      </p:pic>
      <p:pic>
        <p:nvPicPr>
          <p:cNvPr id="14" name="Graphic 13">
            <a:extLst>
              <a:ext uri="{FF2B5EF4-FFF2-40B4-BE49-F238E27FC236}">
                <a16:creationId xmlns:a16="http://schemas.microsoft.com/office/drawing/2014/main" id="{1B112E9A-3DF6-4F7D-BBB3-A52BEF4788B9}"/>
              </a:ext>
            </a:extLst>
          </p:cNvPr>
          <p:cNvPicPr>
            <a:picLocks/>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98619" y="2911861"/>
            <a:ext cx="2008506" cy="85725"/>
          </a:xfrm>
          <a:prstGeom prst="rect">
            <a:avLst/>
          </a:prstGeom>
        </p:spPr>
      </p:pic>
      <p:pic>
        <p:nvPicPr>
          <p:cNvPr id="15" name="Graphic 14">
            <a:extLst>
              <a:ext uri="{FF2B5EF4-FFF2-40B4-BE49-F238E27FC236}">
                <a16:creationId xmlns:a16="http://schemas.microsoft.com/office/drawing/2014/main" id="{171BE5A3-1472-40F3-863C-95D428B7A6D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54554" y="2597537"/>
            <a:ext cx="714375" cy="714375"/>
          </a:xfrm>
          <a:prstGeom prst="rect">
            <a:avLst/>
          </a:prstGeom>
        </p:spPr>
      </p:pic>
      <p:pic>
        <p:nvPicPr>
          <p:cNvPr id="16" name="Graphic 15">
            <a:extLst>
              <a:ext uri="{FF2B5EF4-FFF2-40B4-BE49-F238E27FC236}">
                <a16:creationId xmlns:a16="http://schemas.microsoft.com/office/drawing/2014/main" id="{181BE501-1310-409D-9341-C470C225BA6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41123" y="1678704"/>
            <a:ext cx="1333281" cy="647399"/>
          </a:xfrm>
          <a:prstGeom prst="rect">
            <a:avLst/>
          </a:prstGeom>
        </p:spPr>
      </p:pic>
      <p:pic>
        <p:nvPicPr>
          <p:cNvPr id="17" name="Graphic 16">
            <a:extLst>
              <a:ext uri="{FF2B5EF4-FFF2-40B4-BE49-F238E27FC236}">
                <a16:creationId xmlns:a16="http://schemas.microsoft.com/office/drawing/2014/main" id="{F5D6D121-ACC9-472F-8E69-B0DE6C3089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067596" y="3590310"/>
            <a:ext cx="1340450" cy="647399"/>
          </a:xfrm>
          <a:prstGeom prst="rect">
            <a:avLst/>
          </a:prstGeom>
        </p:spPr>
      </p:pic>
      <p:pic>
        <p:nvPicPr>
          <p:cNvPr id="18" name="Graphic 17">
            <a:extLst>
              <a:ext uri="{FF2B5EF4-FFF2-40B4-BE49-F238E27FC236}">
                <a16:creationId xmlns:a16="http://schemas.microsoft.com/office/drawing/2014/main" id="{BE283C3A-0692-45D1-8646-50406374DA5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41123" y="2652430"/>
            <a:ext cx="1266750" cy="591044"/>
          </a:xfrm>
          <a:prstGeom prst="rect">
            <a:avLst/>
          </a:prstGeom>
        </p:spPr>
      </p:pic>
      <p:sp>
        <p:nvSpPr>
          <p:cNvPr id="22" name="TextBox 21">
            <a:extLst>
              <a:ext uri="{FF2B5EF4-FFF2-40B4-BE49-F238E27FC236}">
                <a16:creationId xmlns:a16="http://schemas.microsoft.com/office/drawing/2014/main" id="{03C5C900-5924-4E0B-9E5B-92ED131554BE}"/>
              </a:ext>
            </a:extLst>
          </p:cNvPr>
          <p:cNvSpPr txBox="1"/>
          <p:nvPr/>
        </p:nvSpPr>
        <p:spPr>
          <a:xfrm flipH="1">
            <a:off x="8928210" y="1833774"/>
            <a:ext cx="1479836" cy="323165"/>
          </a:xfrm>
          <a:prstGeom prst="rect">
            <a:avLst/>
          </a:prstGeom>
          <a:noFill/>
        </p:spPr>
        <p:txBody>
          <a:bodyPr wrap="square" rtlCol="0">
            <a:spAutoFit/>
          </a:bodyPr>
          <a:lstStyle/>
          <a:p>
            <a:pPr algn="ctr"/>
            <a:r>
              <a:rPr lang="en-SG" sz="1500" dirty="0">
                <a:solidFill>
                  <a:schemeClr val="lt1"/>
                </a:solidFill>
                <a:latin typeface="Arial Nova" panose="020B0504020202020204" pitchFamily="34" charset="0"/>
              </a:rPr>
              <a:t>Hosts/Servers</a:t>
            </a:r>
          </a:p>
        </p:txBody>
      </p:sp>
      <p:sp>
        <p:nvSpPr>
          <p:cNvPr id="23" name="TextBox 22">
            <a:extLst>
              <a:ext uri="{FF2B5EF4-FFF2-40B4-BE49-F238E27FC236}">
                <a16:creationId xmlns:a16="http://schemas.microsoft.com/office/drawing/2014/main" id="{7157458C-3687-4DE2-BF34-C402CCCF329D}"/>
              </a:ext>
            </a:extLst>
          </p:cNvPr>
          <p:cNvSpPr txBox="1"/>
          <p:nvPr/>
        </p:nvSpPr>
        <p:spPr>
          <a:xfrm flipH="1">
            <a:off x="9045306" y="2756245"/>
            <a:ext cx="1264088" cy="323165"/>
          </a:xfrm>
          <a:prstGeom prst="rect">
            <a:avLst/>
          </a:prstGeom>
          <a:noFill/>
        </p:spPr>
        <p:txBody>
          <a:bodyPr wrap="square" rtlCol="0">
            <a:spAutoFit/>
          </a:bodyPr>
          <a:lstStyle>
            <a:defPPr>
              <a:defRPr lang="en-US"/>
            </a:defPPr>
            <a:lvl1pPr algn="ctr">
              <a:defRPr sz="1500">
                <a:solidFill>
                  <a:schemeClr val="lt1"/>
                </a:solidFill>
                <a:latin typeface="Arial Nova" panose="020B0504020202020204" pitchFamily="34" charset="0"/>
              </a:defRPr>
            </a:lvl1pPr>
          </a:lstStyle>
          <a:p>
            <a:r>
              <a:rPr lang="en-SG" dirty="0"/>
              <a:t>Host/Server</a:t>
            </a:r>
          </a:p>
        </p:txBody>
      </p:sp>
      <p:sp>
        <p:nvSpPr>
          <p:cNvPr id="24" name="TextBox 23">
            <a:extLst>
              <a:ext uri="{FF2B5EF4-FFF2-40B4-BE49-F238E27FC236}">
                <a16:creationId xmlns:a16="http://schemas.microsoft.com/office/drawing/2014/main" id="{12FA16C8-8FAA-4EF7-8D88-83B7E7C2638F}"/>
              </a:ext>
            </a:extLst>
          </p:cNvPr>
          <p:cNvSpPr txBox="1"/>
          <p:nvPr/>
        </p:nvSpPr>
        <p:spPr>
          <a:xfrm flipH="1">
            <a:off x="8988323" y="3761685"/>
            <a:ext cx="1419722" cy="323165"/>
          </a:xfrm>
          <a:prstGeom prst="rect">
            <a:avLst/>
          </a:prstGeom>
          <a:noFill/>
        </p:spPr>
        <p:txBody>
          <a:bodyPr wrap="square" rtlCol="0">
            <a:spAutoFit/>
          </a:bodyPr>
          <a:lstStyle>
            <a:defPPr>
              <a:defRPr lang="en-US"/>
            </a:defPPr>
            <a:lvl1pPr algn="ctr">
              <a:defRPr sz="1500">
                <a:solidFill>
                  <a:schemeClr val="lt1"/>
                </a:solidFill>
                <a:latin typeface="Arial Nova" panose="020B0504020202020204" pitchFamily="34" charset="0"/>
              </a:defRPr>
            </a:lvl1pPr>
          </a:lstStyle>
          <a:p>
            <a:r>
              <a:rPr lang="en-SG" dirty="0"/>
              <a:t>Hosts/Servers</a:t>
            </a:r>
          </a:p>
        </p:txBody>
      </p:sp>
      <p:pic>
        <p:nvPicPr>
          <p:cNvPr id="25" name="Graphic 24">
            <a:extLst>
              <a:ext uri="{FF2B5EF4-FFF2-40B4-BE49-F238E27FC236}">
                <a16:creationId xmlns:a16="http://schemas.microsoft.com/office/drawing/2014/main" id="{A4764D60-22D1-43DE-B71A-4C8F8BB29B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23200" y="962312"/>
            <a:ext cx="1340449" cy="583537"/>
          </a:xfrm>
          <a:prstGeom prst="rect">
            <a:avLst/>
          </a:prstGeom>
        </p:spPr>
      </p:pic>
      <p:sp>
        <p:nvSpPr>
          <p:cNvPr id="26" name="TextBox 25">
            <a:extLst>
              <a:ext uri="{FF2B5EF4-FFF2-40B4-BE49-F238E27FC236}">
                <a16:creationId xmlns:a16="http://schemas.microsoft.com/office/drawing/2014/main" id="{B3CCB3BB-60DC-417B-B90C-D73F7AB4B3F6}"/>
              </a:ext>
            </a:extLst>
          </p:cNvPr>
          <p:cNvSpPr txBox="1"/>
          <p:nvPr/>
        </p:nvSpPr>
        <p:spPr>
          <a:xfrm flipH="1">
            <a:off x="8983563" y="970557"/>
            <a:ext cx="1419722" cy="553998"/>
          </a:xfrm>
          <a:prstGeom prst="rect">
            <a:avLst/>
          </a:prstGeom>
          <a:noFill/>
        </p:spPr>
        <p:txBody>
          <a:bodyPr wrap="square" rtlCol="0">
            <a:spAutoFit/>
          </a:bodyPr>
          <a:lstStyle>
            <a:defPPr>
              <a:defRPr lang="en-US"/>
            </a:defPPr>
            <a:lvl1pPr algn="ctr">
              <a:defRPr sz="1500">
                <a:solidFill>
                  <a:schemeClr val="lt1"/>
                </a:solidFill>
                <a:latin typeface="Arial Nova" panose="020B0504020202020204" pitchFamily="34" charset="0"/>
              </a:defRPr>
            </a:lvl1pPr>
          </a:lstStyle>
          <a:p>
            <a:r>
              <a:rPr lang="en-SG" dirty="0"/>
              <a:t>Network Scheduler</a:t>
            </a:r>
          </a:p>
        </p:txBody>
      </p:sp>
      <p:pic>
        <p:nvPicPr>
          <p:cNvPr id="39" name="Graphic 38">
            <a:extLst>
              <a:ext uri="{FF2B5EF4-FFF2-40B4-BE49-F238E27FC236}">
                <a16:creationId xmlns:a16="http://schemas.microsoft.com/office/drawing/2014/main" id="{5172C82E-C6EF-4E7B-A48D-396592AE8F8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93491" y="4027858"/>
            <a:ext cx="1697131" cy="462854"/>
          </a:xfrm>
          <a:prstGeom prst="rect">
            <a:avLst/>
          </a:prstGeom>
        </p:spPr>
      </p:pic>
      <p:pic>
        <p:nvPicPr>
          <p:cNvPr id="41" name="Graphic 40">
            <a:extLst>
              <a:ext uri="{FF2B5EF4-FFF2-40B4-BE49-F238E27FC236}">
                <a16:creationId xmlns:a16="http://schemas.microsoft.com/office/drawing/2014/main" id="{D5F3A25C-79F9-4CC5-BFC9-9AAE7531B9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51802" y="3516120"/>
            <a:ext cx="1471194" cy="1547290"/>
          </a:xfrm>
          <a:prstGeom prst="rect">
            <a:avLst/>
          </a:prstGeom>
        </p:spPr>
      </p:pic>
      <p:cxnSp>
        <p:nvCxnSpPr>
          <p:cNvPr id="43" name="Straight Arrow Connector 42">
            <a:extLst>
              <a:ext uri="{FF2B5EF4-FFF2-40B4-BE49-F238E27FC236}">
                <a16:creationId xmlns:a16="http://schemas.microsoft.com/office/drawing/2014/main" id="{E46D580A-4764-4CDC-AA80-9D221D94AE4E}"/>
              </a:ext>
            </a:extLst>
          </p:cNvPr>
          <p:cNvCxnSpPr>
            <a:cxnSpLocks/>
          </p:cNvCxnSpPr>
          <p:nvPr/>
        </p:nvCxnSpPr>
        <p:spPr>
          <a:xfrm>
            <a:off x="5943600" y="4118188"/>
            <a:ext cx="49688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4" name="Oval 43">
            <a:extLst>
              <a:ext uri="{FF2B5EF4-FFF2-40B4-BE49-F238E27FC236}">
                <a16:creationId xmlns:a16="http://schemas.microsoft.com/office/drawing/2014/main" id="{B73B51F0-51B9-4B59-A701-61BAC7C2932D}"/>
              </a:ext>
            </a:extLst>
          </p:cNvPr>
          <p:cNvSpPr/>
          <p:nvPr/>
        </p:nvSpPr>
        <p:spPr>
          <a:xfrm>
            <a:off x="6562517" y="4088865"/>
            <a:ext cx="54000" cy="5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5" name="Oval 44">
            <a:extLst>
              <a:ext uri="{FF2B5EF4-FFF2-40B4-BE49-F238E27FC236}">
                <a16:creationId xmlns:a16="http://schemas.microsoft.com/office/drawing/2014/main" id="{7A7797E6-F56A-499E-B668-F49976915E8D}"/>
              </a:ext>
            </a:extLst>
          </p:cNvPr>
          <p:cNvSpPr/>
          <p:nvPr/>
        </p:nvSpPr>
        <p:spPr>
          <a:xfrm>
            <a:off x="6691864" y="4088865"/>
            <a:ext cx="54000" cy="5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6" name="Oval 45">
            <a:extLst>
              <a:ext uri="{FF2B5EF4-FFF2-40B4-BE49-F238E27FC236}">
                <a16:creationId xmlns:a16="http://schemas.microsoft.com/office/drawing/2014/main" id="{9F78BF88-EF18-4461-851B-F86D2E2D95F2}"/>
              </a:ext>
            </a:extLst>
          </p:cNvPr>
          <p:cNvSpPr/>
          <p:nvPr/>
        </p:nvSpPr>
        <p:spPr>
          <a:xfrm>
            <a:off x="6817461" y="4088865"/>
            <a:ext cx="54000" cy="54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9" name="TextBox 48">
            <a:extLst>
              <a:ext uri="{FF2B5EF4-FFF2-40B4-BE49-F238E27FC236}">
                <a16:creationId xmlns:a16="http://schemas.microsoft.com/office/drawing/2014/main" id="{F711AA02-B84E-4225-91FE-CAF78F7B7BB8}"/>
              </a:ext>
            </a:extLst>
          </p:cNvPr>
          <p:cNvSpPr txBox="1"/>
          <p:nvPr/>
        </p:nvSpPr>
        <p:spPr>
          <a:xfrm>
            <a:off x="4541316" y="3105562"/>
            <a:ext cx="1199365" cy="484748"/>
          </a:xfrm>
          <a:prstGeom prst="rect">
            <a:avLst/>
          </a:prstGeom>
          <a:noFill/>
        </p:spPr>
        <p:txBody>
          <a:bodyPr wrap="square">
            <a:spAutoFit/>
          </a:bodyPr>
          <a:lstStyle/>
          <a:p>
            <a:pPr algn="ctr">
              <a:lnSpc>
                <a:spcPct val="85000"/>
              </a:lnSpc>
            </a:pPr>
            <a:r>
              <a:rPr lang="en-SG" sz="1500" dirty="0">
                <a:latin typeface="Arial Nova" panose="020B0504020202020204" pitchFamily="34" charset="0"/>
              </a:rPr>
              <a:t>Wireless</a:t>
            </a:r>
          </a:p>
          <a:p>
            <a:pPr algn="ctr">
              <a:lnSpc>
                <a:spcPct val="85000"/>
              </a:lnSpc>
            </a:pPr>
            <a:r>
              <a:rPr lang="en-SG" sz="1500" dirty="0">
                <a:latin typeface="Arial Nova" panose="020B0504020202020204" pitchFamily="34" charset="0"/>
              </a:rPr>
              <a:t>Schedule</a:t>
            </a:r>
          </a:p>
        </p:txBody>
      </p:sp>
      <p:sp>
        <p:nvSpPr>
          <p:cNvPr id="50" name="TextBox 49">
            <a:extLst>
              <a:ext uri="{FF2B5EF4-FFF2-40B4-BE49-F238E27FC236}">
                <a16:creationId xmlns:a16="http://schemas.microsoft.com/office/drawing/2014/main" id="{D24A7692-A0C7-4CC2-86AC-8259D099B2E2}"/>
              </a:ext>
            </a:extLst>
          </p:cNvPr>
          <p:cNvSpPr txBox="1"/>
          <p:nvPr/>
        </p:nvSpPr>
        <p:spPr>
          <a:xfrm>
            <a:off x="6915914" y="3752329"/>
            <a:ext cx="1851300" cy="288541"/>
          </a:xfrm>
          <a:prstGeom prst="rect">
            <a:avLst/>
          </a:prstGeom>
          <a:noFill/>
        </p:spPr>
        <p:txBody>
          <a:bodyPr wrap="square">
            <a:spAutoFit/>
          </a:bodyPr>
          <a:lstStyle/>
          <a:p>
            <a:pPr algn="ctr">
              <a:lnSpc>
                <a:spcPct val="85000"/>
              </a:lnSpc>
            </a:pPr>
            <a:r>
              <a:rPr lang="en-SG" sz="1500" dirty="0">
                <a:latin typeface="Arial Nova" panose="020B0504020202020204" pitchFamily="34" charset="0"/>
              </a:rPr>
              <a:t>Fronthaul Packets</a:t>
            </a:r>
          </a:p>
        </p:txBody>
      </p:sp>
      <p:pic>
        <p:nvPicPr>
          <p:cNvPr id="51" name="Graphic 50">
            <a:extLst>
              <a:ext uri="{FF2B5EF4-FFF2-40B4-BE49-F238E27FC236}">
                <a16:creationId xmlns:a16="http://schemas.microsoft.com/office/drawing/2014/main" id="{AB08A8F3-51CD-4CF1-8C25-2D26B50BE17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917168" y="2462087"/>
            <a:ext cx="266700" cy="276225"/>
          </a:xfrm>
          <a:prstGeom prst="rect">
            <a:avLst/>
          </a:prstGeom>
        </p:spPr>
      </p:pic>
      <p:pic>
        <p:nvPicPr>
          <p:cNvPr id="52" name="Graphic 51">
            <a:extLst>
              <a:ext uri="{FF2B5EF4-FFF2-40B4-BE49-F238E27FC236}">
                <a16:creationId xmlns:a16="http://schemas.microsoft.com/office/drawing/2014/main" id="{51A04D09-5397-49CF-9D49-06C160E374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06294" y="3278256"/>
            <a:ext cx="266700" cy="276225"/>
          </a:xfrm>
          <a:prstGeom prst="rect">
            <a:avLst/>
          </a:prstGeom>
        </p:spPr>
      </p:pic>
      <p:pic>
        <p:nvPicPr>
          <p:cNvPr id="53" name="Graphic 52">
            <a:extLst>
              <a:ext uri="{FF2B5EF4-FFF2-40B4-BE49-F238E27FC236}">
                <a16:creationId xmlns:a16="http://schemas.microsoft.com/office/drawing/2014/main" id="{9DD80899-F90A-42DF-B08F-9D5429B536B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121756" y="2150590"/>
            <a:ext cx="266700" cy="276225"/>
          </a:xfrm>
          <a:prstGeom prst="rect">
            <a:avLst/>
          </a:prstGeom>
        </p:spPr>
      </p:pic>
      <p:pic>
        <p:nvPicPr>
          <p:cNvPr id="54" name="Graphic 53">
            <a:extLst>
              <a:ext uri="{FF2B5EF4-FFF2-40B4-BE49-F238E27FC236}">
                <a16:creationId xmlns:a16="http://schemas.microsoft.com/office/drawing/2014/main" id="{BA49E13B-9C13-4B92-BF0B-D8A051011F7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247963" y="2785318"/>
            <a:ext cx="266700" cy="276225"/>
          </a:xfrm>
          <a:prstGeom prst="rect">
            <a:avLst/>
          </a:prstGeom>
        </p:spPr>
      </p:pic>
    </p:spTree>
    <p:extLst>
      <p:ext uri="{BB962C8B-B14F-4D97-AF65-F5344CB8AC3E}">
        <p14:creationId xmlns:p14="http://schemas.microsoft.com/office/powerpoint/2010/main" val="5146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1" presetClass="entr" presetSubtype="0"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06F0-FE30-12B2-DBC2-4BD8252BB7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74478A-EA4F-094A-8B7C-0ECFAE91DE4D}"/>
              </a:ext>
            </a:extLst>
          </p:cNvPr>
          <p:cNvSpPr>
            <a:spLocks noGrp="1"/>
          </p:cNvSpPr>
          <p:nvPr>
            <p:ph type="title"/>
          </p:nvPr>
        </p:nvSpPr>
        <p:spPr>
          <a:xfrm>
            <a:off x="1248937" y="1"/>
            <a:ext cx="10943059" cy="1153364"/>
          </a:xfrm>
        </p:spPr>
        <p:txBody>
          <a:bodyPr/>
          <a:lstStyle/>
          <a:p>
            <a:r>
              <a:rPr lang="en-US" b="1" dirty="0">
                <a:solidFill>
                  <a:srgbClr val="0070C0"/>
                </a:solidFill>
              </a:rPr>
              <a:t>Hardware Accelerated Central Unit (CU)</a:t>
            </a:r>
          </a:p>
        </p:txBody>
      </p:sp>
      <p:sp>
        <p:nvSpPr>
          <p:cNvPr id="29" name="Cloud 28">
            <a:extLst>
              <a:ext uri="{FF2B5EF4-FFF2-40B4-BE49-F238E27FC236}">
                <a16:creationId xmlns:a16="http://schemas.microsoft.com/office/drawing/2014/main" id="{8A53D5F8-896E-5BD7-25BF-DB5B221D60A8}"/>
              </a:ext>
            </a:extLst>
          </p:cNvPr>
          <p:cNvSpPr/>
          <p:nvPr/>
        </p:nvSpPr>
        <p:spPr>
          <a:xfrm>
            <a:off x="4782136" y="1004584"/>
            <a:ext cx="2770632" cy="1673352"/>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t>Core Network</a:t>
            </a:r>
          </a:p>
        </p:txBody>
      </p:sp>
      <p:pic>
        <p:nvPicPr>
          <p:cNvPr id="30" name="Picture 29" descr="A black background with a black square&#10;&#10;AI-generated content may be incorrect.">
            <a:extLst>
              <a:ext uri="{FF2B5EF4-FFF2-40B4-BE49-F238E27FC236}">
                <a16:creationId xmlns:a16="http://schemas.microsoft.com/office/drawing/2014/main" id="{68D77182-26A0-6A54-3D48-EC084A15ABE9}"/>
              </a:ext>
            </a:extLst>
          </p:cNvPr>
          <p:cNvPicPr>
            <a:picLocks noChangeAspect="1"/>
          </p:cNvPicPr>
          <p:nvPr/>
        </p:nvPicPr>
        <p:blipFill>
          <a:blip r:embed="rId3"/>
          <a:stretch>
            <a:fillRect/>
          </a:stretch>
        </p:blipFill>
        <p:spPr>
          <a:xfrm>
            <a:off x="3461633" y="4380628"/>
            <a:ext cx="1118740" cy="1118740"/>
          </a:xfrm>
          <a:prstGeom prst="rect">
            <a:avLst/>
          </a:prstGeom>
        </p:spPr>
      </p:pic>
      <p:pic>
        <p:nvPicPr>
          <p:cNvPr id="31" name="Picture 30" descr="A black background with a black square&#10;&#10;AI-generated content may be incorrect.">
            <a:extLst>
              <a:ext uri="{FF2B5EF4-FFF2-40B4-BE49-F238E27FC236}">
                <a16:creationId xmlns:a16="http://schemas.microsoft.com/office/drawing/2014/main" id="{2BEBAC90-9F18-0345-78BD-1534A7E858C3}"/>
              </a:ext>
            </a:extLst>
          </p:cNvPr>
          <p:cNvPicPr>
            <a:picLocks noChangeAspect="1"/>
          </p:cNvPicPr>
          <p:nvPr/>
        </p:nvPicPr>
        <p:blipFill>
          <a:blip r:embed="rId3"/>
          <a:stretch>
            <a:fillRect/>
          </a:stretch>
        </p:blipFill>
        <p:spPr>
          <a:xfrm>
            <a:off x="6291503" y="4759720"/>
            <a:ext cx="1118740" cy="1118740"/>
          </a:xfrm>
          <a:prstGeom prst="rect">
            <a:avLst/>
          </a:prstGeom>
        </p:spPr>
      </p:pic>
      <p:sp>
        <p:nvSpPr>
          <p:cNvPr id="33" name="Rectangle 32">
            <a:extLst>
              <a:ext uri="{FF2B5EF4-FFF2-40B4-BE49-F238E27FC236}">
                <a16:creationId xmlns:a16="http://schemas.microsoft.com/office/drawing/2014/main" id="{0BE9F960-289F-2980-F56D-7F1E945E15D7}"/>
              </a:ext>
            </a:extLst>
          </p:cNvPr>
          <p:cNvSpPr/>
          <p:nvPr/>
        </p:nvSpPr>
        <p:spPr>
          <a:xfrm>
            <a:off x="4592991" y="3941716"/>
            <a:ext cx="668974" cy="4389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DU</a:t>
            </a:r>
          </a:p>
        </p:txBody>
      </p:sp>
      <p:sp>
        <p:nvSpPr>
          <p:cNvPr id="34" name="Rectangle 33">
            <a:extLst>
              <a:ext uri="{FF2B5EF4-FFF2-40B4-BE49-F238E27FC236}">
                <a16:creationId xmlns:a16="http://schemas.microsoft.com/office/drawing/2014/main" id="{4FB42450-5D79-1C54-8EAD-E047C321A4E9}"/>
              </a:ext>
            </a:extLst>
          </p:cNvPr>
          <p:cNvSpPr/>
          <p:nvPr/>
        </p:nvSpPr>
        <p:spPr>
          <a:xfrm>
            <a:off x="7243038" y="4050012"/>
            <a:ext cx="668974" cy="4389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DU</a:t>
            </a:r>
          </a:p>
        </p:txBody>
      </p:sp>
      <p:sp>
        <p:nvSpPr>
          <p:cNvPr id="39" name="TextBox 38">
            <a:extLst>
              <a:ext uri="{FF2B5EF4-FFF2-40B4-BE49-F238E27FC236}">
                <a16:creationId xmlns:a16="http://schemas.microsoft.com/office/drawing/2014/main" id="{E79EE3F9-48D5-AC51-F01B-51F5BEB6C4A1}"/>
              </a:ext>
            </a:extLst>
          </p:cNvPr>
          <p:cNvSpPr txBox="1"/>
          <p:nvPr/>
        </p:nvSpPr>
        <p:spPr>
          <a:xfrm>
            <a:off x="4263212" y="5987018"/>
            <a:ext cx="3808479" cy="369332"/>
          </a:xfrm>
          <a:prstGeom prst="rect">
            <a:avLst/>
          </a:prstGeom>
          <a:noFill/>
        </p:spPr>
        <p:txBody>
          <a:bodyPr wrap="none" rtlCol="0">
            <a:spAutoFit/>
          </a:bodyPr>
          <a:lstStyle/>
          <a:p>
            <a:pPr algn="ctr"/>
            <a:r>
              <a:rPr lang="en-US" b="1" dirty="0"/>
              <a:t>Virtualized and Disaggregated RAN</a:t>
            </a:r>
          </a:p>
        </p:txBody>
      </p:sp>
      <p:sp>
        <p:nvSpPr>
          <p:cNvPr id="40" name="Rectangle 39">
            <a:extLst>
              <a:ext uri="{FF2B5EF4-FFF2-40B4-BE49-F238E27FC236}">
                <a16:creationId xmlns:a16="http://schemas.microsoft.com/office/drawing/2014/main" id="{5776E8F9-8C49-C2BE-A62A-921573A19200}"/>
              </a:ext>
            </a:extLst>
          </p:cNvPr>
          <p:cNvSpPr/>
          <p:nvPr/>
        </p:nvSpPr>
        <p:spPr>
          <a:xfrm>
            <a:off x="5832965" y="3090370"/>
            <a:ext cx="668974" cy="438912"/>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CU</a:t>
            </a:r>
          </a:p>
        </p:txBody>
      </p:sp>
      <p:pic>
        <p:nvPicPr>
          <p:cNvPr id="41" name="Picture 40" descr="A black background with a black square&#10;&#10;AI-generated content may be incorrect.">
            <a:extLst>
              <a:ext uri="{FF2B5EF4-FFF2-40B4-BE49-F238E27FC236}">
                <a16:creationId xmlns:a16="http://schemas.microsoft.com/office/drawing/2014/main" id="{82ADDA04-15B8-A3A0-08DB-3D75327F4BF6}"/>
              </a:ext>
            </a:extLst>
          </p:cNvPr>
          <p:cNvPicPr>
            <a:picLocks noChangeAspect="1"/>
          </p:cNvPicPr>
          <p:nvPr/>
        </p:nvPicPr>
        <p:blipFill>
          <a:blip r:embed="rId3"/>
          <a:stretch>
            <a:fillRect/>
          </a:stretch>
        </p:blipFill>
        <p:spPr>
          <a:xfrm>
            <a:off x="7817976" y="4335438"/>
            <a:ext cx="1118740" cy="1118740"/>
          </a:xfrm>
          <a:prstGeom prst="rect">
            <a:avLst/>
          </a:prstGeom>
        </p:spPr>
      </p:pic>
      <p:pic>
        <p:nvPicPr>
          <p:cNvPr id="42" name="Picture 41" descr="A black background with a black square&#10;&#10;AI-generated content may be incorrect.">
            <a:extLst>
              <a:ext uri="{FF2B5EF4-FFF2-40B4-BE49-F238E27FC236}">
                <a16:creationId xmlns:a16="http://schemas.microsoft.com/office/drawing/2014/main" id="{0B005FF9-D261-FCAB-D468-98CFD57CA8B4}"/>
              </a:ext>
            </a:extLst>
          </p:cNvPr>
          <p:cNvPicPr>
            <a:picLocks noChangeAspect="1"/>
          </p:cNvPicPr>
          <p:nvPr/>
        </p:nvPicPr>
        <p:blipFill>
          <a:blip r:embed="rId3"/>
          <a:stretch>
            <a:fillRect/>
          </a:stretch>
        </p:blipFill>
        <p:spPr>
          <a:xfrm>
            <a:off x="4988095" y="4759720"/>
            <a:ext cx="1118740" cy="1118740"/>
          </a:xfrm>
          <a:prstGeom prst="rect">
            <a:avLst/>
          </a:prstGeom>
        </p:spPr>
      </p:pic>
      <p:cxnSp>
        <p:nvCxnSpPr>
          <p:cNvPr id="44" name="Straight Connector 43">
            <a:extLst>
              <a:ext uri="{FF2B5EF4-FFF2-40B4-BE49-F238E27FC236}">
                <a16:creationId xmlns:a16="http://schemas.microsoft.com/office/drawing/2014/main" id="{D06C9307-2029-1DD4-19E8-042BF890F165}"/>
              </a:ext>
            </a:extLst>
          </p:cNvPr>
          <p:cNvCxnSpPr>
            <a:stCxn id="29" idx="1"/>
            <a:endCxn id="40" idx="0"/>
          </p:cNvCxnSpPr>
          <p:nvPr/>
        </p:nvCxnSpPr>
        <p:spPr>
          <a:xfrm>
            <a:off x="6167452" y="2676154"/>
            <a:ext cx="0" cy="414216"/>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EA81E06B-1288-EBC8-6B7F-1AD951CE8BC6}"/>
              </a:ext>
            </a:extLst>
          </p:cNvPr>
          <p:cNvCxnSpPr>
            <a:stCxn id="40" idx="2"/>
            <a:endCxn id="33" idx="0"/>
          </p:cNvCxnSpPr>
          <p:nvPr/>
        </p:nvCxnSpPr>
        <p:spPr>
          <a:xfrm flipH="1">
            <a:off x="4927478" y="3529282"/>
            <a:ext cx="1239974" cy="41243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91BBA3D5-5CAF-6386-05A1-DAC01706FE69}"/>
              </a:ext>
            </a:extLst>
          </p:cNvPr>
          <p:cNvCxnSpPr>
            <a:cxnSpLocks/>
            <a:stCxn id="40" idx="2"/>
            <a:endCxn id="34" idx="0"/>
          </p:cNvCxnSpPr>
          <p:nvPr/>
        </p:nvCxnSpPr>
        <p:spPr>
          <a:xfrm>
            <a:off x="6167452" y="3529282"/>
            <a:ext cx="1410073" cy="52073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9145C0FE-7D9E-53A2-275C-53F1D3DA6ECE}"/>
              </a:ext>
            </a:extLst>
          </p:cNvPr>
          <p:cNvCxnSpPr>
            <a:cxnSpLocks/>
            <a:stCxn id="33" idx="2"/>
          </p:cNvCxnSpPr>
          <p:nvPr/>
        </p:nvCxnSpPr>
        <p:spPr>
          <a:xfrm flipH="1">
            <a:off x="4271531" y="4380628"/>
            <a:ext cx="655947" cy="1073550"/>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9C3EE63A-9268-63F8-03F2-91A17F6AE7B6}"/>
              </a:ext>
            </a:extLst>
          </p:cNvPr>
          <p:cNvCxnSpPr>
            <a:cxnSpLocks/>
            <a:stCxn id="33" idx="2"/>
          </p:cNvCxnSpPr>
          <p:nvPr/>
        </p:nvCxnSpPr>
        <p:spPr>
          <a:xfrm>
            <a:off x="4927478" y="4380628"/>
            <a:ext cx="366861" cy="1452642"/>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F8CAF843-5616-D2BD-9DCB-E614DFFF5D1F}"/>
              </a:ext>
            </a:extLst>
          </p:cNvPr>
          <p:cNvCxnSpPr>
            <a:cxnSpLocks/>
            <a:stCxn id="34" idx="2"/>
          </p:cNvCxnSpPr>
          <p:nvPr/>
        </p:nvCxnSpPr>
        <p:spPr>
          <a:xfrm flipH="1">
            <a:off x="7104010" y="4488924"/>
            <a:ext cx="473515" cy="1389536"/>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C3AF866-5AD7-1699-6CAE-57A5A3B3D5B0}"/>
              </a:ext>
            </a:extLst>
          </p:cNvPr>
          <p:cNvCxnSpPr>
            <a:cxnSpLocks/>
            <a:stCxn id="34" idx="2"/>
          </p:cNvCxnSpPr>
          <p:nvPr/>
        </p:nvCxnSpPr>
        <p:spPr>
          <a:xfrm>
            <a:off x="7577525" y="4488924"/>
            <a:ext cx="528130" cy="965254"/>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64" name="Picture 63" descr="A computer chip with a square and a square in the middle&#10;&#10;AI-generated content may be incorrect.">
            <a:extLst>
              <a:ext uri="{FF2B5EF4-FFF2-40B4-BE49-F238E27FC236}">
                <a16:creationId xmlns:a16="http://schemas.microsoft.com/office/drawing/2014/main" id="{1135A978-088D-00DB-CC41-A5E4C9F5E9BC}"/>
              </a:ext>
            </a:extLst>
          </p:cNvPr>
          <p:cNvPicPr>
            <a:picLocks noChangeAspect="1"/>
          </p:cNvPicPr>
          <p:nvPr/>
        </p:nvPicPr>
        <p:blipFill>
          <a:blip r:embed="rId4"/>
          <a:stretch>
            <a:fillRect/>
          </a:stretch>
        </p:blipFill>
        <p:spPr>
          <a:xfrm>
            <a:off x="5609337" y="2901174"/>
            <a:ext cx="390872" cy="390872"/>
          </a:xfrm>
          <a:prstGeom prst="rect">
            <a:avLst/>
          </a:prstGeom>
        </p:spPr>
      </p:pic>
      <p:pic>
        <p:nvPicPr>
          <p:cNvPr id="65" name="Picture 64" descr="A computer chip with a square and a square in the middle&#10;&#10;AI-generated content may be incorrect.">
            <a:extLst>
              <a:ext uri="{FF2B5EF4-FFF2-40B4-BE49-F238E27FC236}">
                <a16:creationId xmlns:a16="http://schemas.microsoft.com/office/drawing/2014/main" id="{331B0615-8FAF-69C5-9E29-26569CFEB522}"/>
              </a:ext>
            </a:extLst>
          </p:cNvPr>
          <p:cNvPicPr>
            <a:picLocks noChangeAspect="1"/>
          </p:cNvPicPr>
          <p:nvPr/>
        </p:nvPicPr>
        <p:blipFill>
          <a:blip r:embed="rId4"/>
          <a:stretch>
            <a:fillRect/>
          </a:stretch>
        </p:blipFill>
        <p:spPr>
          <a:xfrm>
            <a:off x="4365181" y="3723336"/>
            <a:ext cx="390872" cy="390872"/>
          </a:xfrm>
          <a:prstGeom prst="rect">
            <a:avLst/>
          </a:prstGeom>
        </p:spPr>
      </p:pic>
      <p:pic>
        <p:nvPicPr>
          <p:cNvPr id="67" name="Picture 66" descr="A computer chip with a square and a square in the middle&#10;&#10;AI-generated content may be incorrect.">
            <a:extLst>
              <a:ext uri="{FF2B5EF4-FFF2-40B4-BE49-F238E27FC236}">
                <a16:creationId xmlns:a16="http://schemas.microsoft.com/office/drawing/2014/main" id="{81E38A60-6A34-2FB4-639F-2AC8D11AC62B}"/>
              </a:ext>
            </a:extLst>
          </p:cNvPr>
          <p:cNvPicPr>
            <a:picLocks noChangeAspect="1"/>
          </p:cNvPicPr>
          <p:nvPr/>
        </p:nvPicPr>
        <p:blipFill>
          <a:blip r:embed="rId4"/>
          <a:stretch>
            <a:fillRect/>
          </a:stretch>
        </p:blipFill>
        <p:spPr>
          <a:xfrm>
            <a:off x="7016554" y="3831632"/>
            <a:ext cx="390872" cy="390872"/>
          </a:xfrm>
          <a:prstGeom prst="rect">
            <a:avLst/>
          </a:prstGeom>
        </p:spPr>
      </p:pic>
      <p:sp>
        <p:nvSpPr>
          <p:cNvPr id="4" name="Rounded Rectangle 3">
            <a:extLst>
              <a:ext uri="{FF2B5EF4-FFF2-40B4-BE49-F238E27FC236}">
                <a16:creationId xmlns:a16="http://schemas.microsoft.com/office/drawing/2014/main" id="{06592E96-5DCD-DFC1-A5DC-ECC3EB7249FC}"/>
              </a:ext>
            </a:extLst>
          </p:cNvPr>
          <p:cNvSpPr/>
          <p:nvPr/>
        </p:nvSpPr>
        <p:spPr>
          <a:xfrm>
            <a:off x="5337636" y="2837863"/>
            <a:ext cx="1688310" cy="774822"/>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52176FE-731F-0C83-0325-E94E877940EE}"/>
              </a:ext>
            </a:extLst>
          </p:cNvPr>
          <p:cNvSpPr txBox="1"/>
          <p:nvPr/>
        </p:nvSpPr>
        <p:spPr>
          <a:xfrm>
            <a:off x="2110234" y="6437894"/>
            <a:ext cx="7962244" cy="369332"/>
          </a:xfrm>
          <a:prstGeom prst="rect">
            <a:avLst/>
          </a:prstGeom>
          <a:noFill/>
        </p:spPr>
        <p:txBody>
          <a:bodyPr wrap="none" rtlCol="0">
            <a:spAutoFit/>
          </a:bodyPr>
          <a:lstStyle/>
          <a:p>
            <a:r>
              <a:rPr lang="en-SG" b="1" dirty="0"/>
              <a:t>XZ </a:t>
            </a:r>
            <a:r>
              <a:rPr lang="en-SG" b="1" dirty="0" err="1"/>
              <a:t>Khooi</a:t>
            </a:r>
            <a:r>
              <a:rPr lang="en-SG" b="1" dirty="0"/>
              <a:t> et al, How to Hardware Accelerate Your 5G CU, IEEE </a:t>
            </a:r>
            <a:r>
              <a:rPr lang="en-US" b="1" dirty="0"/>
              <a:t>Infocom 2026</a:t>
            </a:r>
          </a:p>
        </p:txBody>
      </p:sp>
    </p:spTree>
    <p:extLst>
      <p:ext uri="{BB962C8B-B14F-4D97-AF65-F5344CB8AC3E}">
        <p14:creationId xmlns:p14="http://schemas.microsoft.com/office/powerpoint/2010/main" val="326203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83907-006B-C691-6F22-771D079153C5}"/>
              </a:ext>
            </a:extLst>
          </p:cNvPr>
          <p:cNvSpPr>
            <a:spLocks noGrp="1"/>
          </p:cNvSpPr>
          <p:nvPr>
            <p:ph type="title"/>
          </p:nvPr>
        </p:nvSpPr>
        <p:spPr>
          <a:xfrm>
            <a:off x="669602" y="0"/>
            <a:ext cx="10515600" cy="1325563"/>
          </a:xfrm>
        </p:spPr>
        <p:txBody>
          <a:bodyPr/>
          <a:lstStyle/>
          <a:p>
            <a:r>
              <a:rPr lang="en-US" dirty="0">
                <a:solidFill>
                  <a:srgbClr val="0070C0"/>
                </a:solidFill>
              </a:rPr>
              <a:t>Overview</a:t>
            </a:r>
          </a:p>
        </p:txBody>
      </p:sp>
      <p:sp>
        <p:nvSpPr>
          <p:cNvPr id="3" name="Content Placeholder 2">
            <a:extLst>
              <a:ext uri="{FF2B5EF4-FFF2-40B4-BE49-F238E27FC236}">
                <a16:creationId xmlns:a16="http://schemas.microsoft.com/office/drawing/2014/main" id="{F0C114D9-AEF5-9F55-5671-ABD70168D65F}"/>
              </a:ext>
            </a:extLst>
          </p:cNvPr>
          <p:cNvSpPr>
            <a:spLocks noGrp="1"/>
          </p:cNvSpPr>
          <p:nvPr>
            <p:ph idx="1"/>
          </p:nvPr>
        </p:nvSpPr>
        <p:spPr>
          <a:xfrm>
            <a:off x="838199" y="1325563"/>
            <a:ext cx="10892883" cy="1325563"/>
          </a:xfrm>
        </p:spPr>
        <p:txBody>
          <a:bodyPr>
            <a:noAutofit/>
          </a:bodyPr>
          <a:lstStyle/>
          <a:p>
            <a:r>
              <a:rPr lang="en-US" sz="2400" dirty="0">
                <a:solidFill>
                  <a:srgbClr val="0070C0"/>
                </a:solidFill>
              </a:rPr>
              <a:t>Loki</a:t>
            </a:r>
            <a:r>
              <a:rPr lang="en-US" sz="2400" dirty="0"/>
              <a:t> presents a hierarchical CU design</a:t>
            </a:r>
          </a:p>
          <a:p>
            <a:pPr lvl="1"/>
            <a:r>
              <a:rPr lang="en-US" dirty="0"/>
              <a:t>complements existing software CUs using commodity hardware</a:t>
            </a:r>
          </a:p>
          <a:p>
            <a:pPr lvl="1"/>
            <a:r>
              <a:rPr lang="en-US" b="1" dirty="0"/>
              <a:t>migrates</a:t>
            </a:r>
            <a:r>
              <a:rPr lang="en-US" dirty="0"/>
              <a:t> user traffic processing to hardware for acceleration, whenever feasible</a:t>
            </a:r>
          </a:p>
        </p:txBody>
      </p:sp>
      <p:pic>
        <p:nvPicPr>
          <p:cNvPr id="5" name="Content Placeholder 5">
            <a:extLst>
              <a:ext uri="{FF2B5EF4-FFF2-40B4-BE49-F238E27FC236}">
                <a16:creationId xmlns:a16="http://schemas.microsoft.com/office/drawing/2014/main" id="{2DCE5112-1210-F570-4267-D20984CF6782}"/>
              </a:ext>
            </a:extLst>
          </p:cNvPr>
          <p:cNvPicPr>
            <a:picLocks noChangeAspect="1"/>
          </p:cNvPicPr>
          <p:nvPr/>
        </p:nvPicPr>
        <p:blipFill>
          <a:blip r:embed="rId2"/>
          <a:stretch>
            <a:fillRect/>
          </a:stretch>
        </p:blipFill>
        <p:spPr>
          <a:xfrm>
            <a:off x="1130808" y="3240731"/>
            <a:ext cx="4020235" cy="2777135"/>
          </a:xfrm>
          <a:prstGeom prst="rect">
            <a:avLst/>
          </a:prstGeom>
        </p:spPr>
      </p:pic>
      <p:sp>
        <p:nvSpPr>
          <p:cNvPr id="7" name="TextBox 6">
            <a:extLst>
              <a:ext uri="{FF2B5EF4-FFF2-40B4-BE49-F238E27FC236}">
                <a16:creationId xmlns:a16="http://schemas.microsoft.com/office/drawing/2014/main" id="{4F39D815-90B1-DAB2-B428-52CF1BA211C2}"/>
              </a:ext>
            </a:extLst>
          </p:cNvPr>
          <p:cNvSpPr txBox="1"/>
          <p:nvPr/>
        </p:nvSpPr>
        <p:spPr>
          <a:xfrm>
            <a:off x="5530201" y="3063720"/>
            <a:ext cx="5992197" cy="3046988"/>
          </a:xfrm>
          <a:prstGeom prst="rect">
            <a:avLst/>
          </a:prstGeom>
          <a:noFill/>
        </p:spPr>
        <p:txBody>
          <a:bodyPr wrap="square">
            <a:spAutoFit/>
          </a:bodyPr>
          <a:lstStyle/>
          <a:p>
            <a:pPr marL="342900" indent="-342900">
              <a:buFont typeface="Arial" panose="020B0604020202020204" pitchFamily="34" charset="0"/>
              <a:buChar char="•"/>
            </a:pPr>
            <a:r>
              <a:rPr lang="en-US" sz="2400" dirty="0"/>
              <a:t>Loki comprises two key systems:</a:t>
            </a:r>
          </a:p>
          <a:p>
            <a:pPr marL="800100" lvl="1" indent="-342900">
              <a:buFont typeface="Arial" panose="020B0604020202020204" pitchFamily="34" charset="0"/>
              <a:buChar char="•"/>
            </a:pPr>
            <a:r>
              <a:rPr lang="en-US" sz="2400" b="1" dirty="0"/>
              <a:t>Migration Manager</a:t>
            </a:r>
          </a:p>
          <a:p>
            <a:pPr marL="1257300" lvl="2" indent="-342900">
              <a:buFont typeface="Arial" panose="020B0604020202020204" pitchFamily="34" charset="0"/>
              <a:buChar char="•"/>
            </a:pPr>
            <a:r>
              <a:rPr lang="en-US" sz="2400" dirty="0"/>
              <a:t>decides on which user to migrate</a:t>
            </a:r>
          </a:p>
          <a:p>
            <a:pPr marL="800100" lvl="1" indent="-342900">
              <a:buFont typeface="Arial" panose="020B0604020202020204" pitchFamily="34" charset="0"/>
              <a:buChar char="•"/>
            </a:pPr>
            <a:r>
              <a:rPr lang="en-US" sz="2400" b="1" dirty="0"/>
              <a:t>Stateful Migration Protocol</a:t>
            </a:r>
          </a:p>
          <a:p>
            <a:pPr marL="1257300" lvl="2" indent="-342900">
              <a:buFont typeface="Arial" panose="020B0604020202020204" pitchFamily="34" charset="0"/>
              <a:buChar char="•"/>
            </a:pPr>
            <a:r>
              <a:rPr lang="en-US" sz="2400" i="1" dirty="0"/>
              <a:t>seamlessly</a:t>
            </a:r>
            <a:r>
              <a:rPr lang="en-US" sz="2400" dirty="0"/>
              <a:t> migrate users between software and hardware</a:t>
            </a:r>
          </a:p>
          <a:p>
            <a:pPr lvl="2"/>
            <a:endParaRPr lang="en-US" sz="2400" dirty="0"/>
          </a:p>
          <a:p>
            <a:pPr lvl="2"/>
            <a:r>
              <a:rPr lang="en-US" sz="2400" dirty="0">
                <a:hlinkClick r:id="rId3" action="ppaction://hlinksldjump"/>
              </a:rPr>
              <a:t>End</a:t>
            </a:r>
            <a:endParaRPr lang="en-US" sz="2400" dirty="0"/>
          </a:p>
        </p:txBody>
      </p:sp>
      <p:sp>
        <p:nvSpPr>
          <p:cNvPr id="8" name="Rectangle 7">
            <a:extLst>
              <a:ext uri="{FF2B5EF4-FFF2-40B4-BE49-F238E27FC236}">
                <a16:creationId xmlns:a16="http://schemas.microsoft.com/office/drawing/2014/main" id="{B33F63B6-5D9C-75CA-4407-891AADB2E319}"/>
              </a:ext>
            </a:extLst>
          </p:cNvPr>
          <p:cNvSpPr/>
          <p:nvPr/>
        </p:nvSpPr>
        <p:spPr>
          <a:xfrm>
            <a:off x="5698801" y="4204010"/>
            <a:ext cx="5823597" cy="822204"/>
          </a:xfrm>
          <a:prstGeom prst="rect">
            <a:avLst/>
          </a:prstGeom>
          <a:noFill/>
          <a:ln w="57150">
            <a:solidFill>
              <a:srgbClr val="92D05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66802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fade">
                                      <p:cBhvr>
                                        <p:cTn id="23" dur="500"/>
                                        <p:tgtEl>
                                          <p:spTgt spid="7">
                                            <p:txEl>
                                              <p:pRg st="0" end="0"/>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fade">
                                      <p:cBhvr>
                                        <p:cTn id="26" dur="500"/>
                                        <p:tgtEl>
                                          <p:spTgt spid="7">
                                            <p:txEl>
                                              <p:pRg st="1" end="1"/>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animEffect transition="in" filter="fade">
                                      <p:cBhvr>
                                        <p:cTn id="29" dur="500"/>
                                        <p:tgtEl>
                                          <p:spTgt spid="7">
                                            <p:txEl>
                                              <p:pRg st="2" end="2"/>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Effect transition="in" filter="fade">
                                      <p:cBhvr>
                                        <p:cTn id="32" dur="500"/>
                                        <p:tgtEl>
                                          <p:spTgt spid="7">
                                            <p:txEl>
                                              <p:pRg st="3" end="3"/>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500"/>
                                        <p:tgtEl>
                                          <p:spTgt spid="7">
                                            <p:txEl>
                                              <p:pRg st="4" end="4"/>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7">
                                            <p:txEl>
                                              <p:pRg st="6" end="6"/>
                                            </p:txEl>
                                          </p:spTgt>
                                        </p:tgtEl>
                                        <p:attrNameLst>
                                          <p:attrName>style.visibility</p:attrName>
                                        </p:attrNameLst>
                                      </p:cBhvr>
                                      <p:to>
                                        <p:strVal val="visible"/>
                                      </p:to>
                                    </p:set>
                                    <p:animEffect transition="in" filter="fade">
                                      <p:cBhvr>
                                        <p:cTn id="38" dur="500"/>
                                        <p:tgtEl>
                                          <p:spTgt spid="7">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8CB44-6A91-182A-A9F1-C780C7A10809}"/>
              </a:ext>
            </a:extLst>
          </p:cNvPr>
          <p:cNvSpPr>
            <a:spLocks noGrp="1"/>
          </p:cNvSpPr>
          <p:nvPr>
            <p:ph type="title"/>
          </p:nvPr>
        </p:nvSpPr>
        <p:spPr/>
        <p:txBody>
          <a:bodyPr/>
          <a:lstStyle/>
          <a:p>
            <a:r>
              <a:rPr lang="en-US" dirty="0">
                <a:solidFill>
                  <a:srgbClr val="0070C0"/>
                </a:solidFill>
              </a:rPr>
              <a:t>In-band Stateful Migration Protocol</a:t>
            </a:r>
          </a:p>
        </p:txBody>
      </p:sp>
      <p:sp>
        <p:nvSpPr>
          <p:cNvPr id="3" name="Content Placeholder 2">
            <a:extLst>
              <a:ext uri="{FF2B5EF4-FFF2-40B4-BE49-F238E27FC236}">
                <a16:creationId xmlns:a16="http://schemas.microsoft.com/office/drawing/2014/main" id="{4FBC3A4D-78ED-41C6-5366-7C42186F2707}"/>
              </a:ext>
            </a:extLst>
          </p:cNvPr>
          <p:cNvSpPr>
            <a:spLocks noGrp="1"/>
          </p:cNvSpPr>
          <p:nvPr>
            <p:ph idx="1"/>
          </p:nvPr>
        </p:nvSpPr>
        <p:spPr>
          <a:xfrm>
            <a:off x="838200" y="1836642"/>
            <a:ext cx="10515600" cy="4351338"/>
          </a:xfrm>
        </p:spPr>
        <p:txBody>
          <a:bodyPr/>
          <a:lstStyle/>
          <a:p>
            <a:r>
              <a:rPr lang="en-US" dirty="0"/>
              <a:t>In-band approach</a:t>
            </a:r>
          </a:p>
          <a:p>
            <a:pPr lvl="1"/>
            <a:r>
              <a:rPr lang="en-US" dirty="0"/>
              <a:t>Synchronization of the PDCP SNs are done entirely in the data plane</a:t>
            </a:r>
          </a:p>
          <a:p>
            <a:r>
              <a:rPr lang="en-US" dirty="0"/>
              <a:t>There are two parts of the protocol:</a:t>
            </a:r>
          </a:p>
          <a:p>
            <a:pPr lvl="1"/>
            <a:r>
              <a:rPr lang="en-US" b="1" dirty="0"/>
              <a:t>Software-to-Hardware</a:t>
            </a:r>
            <a:r>
              <a:rPr lang="en-US" dirty="0"/>
              <a:t> Migration (“offloading”)</a:t>
            </a:r>
          </a:p>
          <a:p>
            <a:pPr lvl="2"/>
            <a:r>
              <a:rPr lang="en-US" dirty="0"/>
              <a:t>from CU-UP to network infrastructure</a:t>
            </a:r>
          </a:p>
          <a:p>
            <a:pPr lvl="1"/>
            <a:r>
              <a:rPr lang="en-US" b="1" dirty="0"/>
              <a:t>Hardware-to-Software</a:t>
            </a:r>
            <a:r>
              <a:rPr lang="en-US" dirty="0"/>
              <a:t> Migration (“eviction”)</a:t>
            </a:r>
          </a:p>
          <a:p>
            <a:pPr lvl="2"/>
            <a:r>
              <a:rPr lang="en-US" dirty="0"/>
              <a:t>from network infrastructure to CU-UP</a:t>
            </a:r>
          </a:p>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5B114064-6EE4-A012-461F-77FA2ADBBB09}"/>
              </a:ext>
            </a:extLst>
          </p:cNvPr>
          <p:cNvPicPr>
            <a:picLocks noChangeAspect="1"/>
          </p:cNvPicPr>
          <p:nvPr/>
        </p:nvPicPr>
        <p:blipFill>
          <a:blip r:embed="rId3"/>
          <a:stretch>
            <a:fillRect/>
          </a:stretch>
        </p:blipFill>
        <p:spPr>
          <a:xfrm>
            <a:off x="9274715" y="4110835"/>
            <a:ext cx="1832197" cy="1832197"/>
          </a:xfrm>
          <a:prstGeom prst="rect">
            <a:avLst/>
          </a:prstGeom>
        </p:spPr>
      </p:pic>
    </p:spTree>
    <p:extLst>
      <p:ext uri="{BB962C8B-B14F-4D97-AF65-F5344CB8AC3E}">
        <p14:creationId xmlns:p14="http://schemas.microsoft.com/office/powerpoint/2010/main" val="144346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9" name="Group 238">
            <a:extLst>
              <a:ext uri="{FF2B5EF4-FFF2-40B4-BE49-F238E27FC236}">
                <a16:creationId xmlns:a16="http://schemas.microsoft.com/office/drawing/2014/main" id="{0B8535A4-DE84-424C-8FBF-E10F0B886107}"/>
              </a:ext>
            </a:extLst>
          </p:cNvPr>
          <p:cNvGrpSpPr/>
          <p:nvPr/>
        </p:nvGrpSpPr>
        <p:grpSpPr>
          <a:xfrm>
            <a:off x="5366426" y="861314"/>
            <a:ext cx="1424465" cy="1806943"/>
            <a:chOff x="5366426" y="1012146"/>
            <a:chExt cx="1424465" cy="1806943"/>
          </a:xfrm>
        </p:grpSpPr>
        <p:pic>
          <p:nvPicPr>
            <p:cNvPr id="3074" name="Picture 2" descr="Related image">
              <a:extLst>
                <a:ext uri="{FF2B5EF4-FFF2-40B4-BE49-F238E27FC236}">
                  <a16:creationId xmlns:a16="http://schemas.microsoft.com/office/drawing/2014/main" id="{6B4869AF-3F8F-4E91-84AC-A723E9426B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6426" y="1012146"/>
              <a:ext cx="1424465" cy="1140707"/>
            </a:xfrm>
            <a:prstGeom prst="rect">
              <a:avLst/>
            </a:prstGeom>
            <a:noFill/>
            <a:extLst>
              <a:ext uri="{909E8E84-426E-40DD-AFC4-6F175D3DCCD1}">
                <a14:hiddenFill xmlns:a14="http://schemas.microsoft.com/office/drawing/2010/main">
                  <a:solidFill>
                    <a:srgbClr val="FFFFFF"/>
                  </a:solidFill>
                </a14:hiddenFill>
              </a:ext>
            </a:extLst>
          </p:spPr>
        </p:pic>
        <p:sp>
          <p:nvSpPr>
            <p:cNvPr id="237" name="Arrow: Down 236">
              <a:extLst>
                <a:ext uri="{FF2B5EF4-FFF2-40B4-BE49-F238E27FC236}">
                  <a16:creationId xmlns:a16="http://schemas.microsoft.com/office/drawing/2014/main" id="{D5AA841C-00B3-475B-BEE1-5D8AD8234102}"/>
                </a:ext>
              </a:extLst>
            </p:cNvPr>
            <p:cNvSpPr/>
            <p:nvPr/>
          </p:nvSpPr>
          <p:spPr>
            <a:xfrm>
              <a:off x="5882973" y="2190531"/>
              <a:ext cx="405774" cy="628558"/>
            </a:xfrm>
            <a:prstGeom prst="downArrow">
              <a:avLst/>
            </a:prstGeom>
            <a:ln>
              <a:headEnd type="none" w="med" len="med"/>
              <a:tailEnd type="triangle" w="sm" len="s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latin typeface="+mj-lt"/>
              </a:endParaRPr>
            </a:p>
          </p:txBody>
        </p:sp>
      </p:grpSp>
      <p:sp>
        <p:nvSpPr>
          <p:cNvPr id="3" name="Slide Number Placeholder 2">
            <a:extLst>
              <a:ext uri="{FF2B5EF4-FFF2-40B4-BE49-F238E27FC236}">
                <a16:creationId xmlns:a16="http://schemas.microsoft.com/office/drawing/2014/main" id="{C4C25091-E1A9-46FA-A119-87912D7C882E}"/>
              </a:ext>
            </a:extLst>
          </p:cNvPr>
          <p:cNvSpPr>
            <a:spLocks noGrp="1"/>
          </p:cNvSpPr>
          <p:nvPr>
            <p:ph type="sldNum" sz="quarter" idx="12"/>
          </p:nvPr>
        </p:nvSpPr>
        <p:spPr/>
        <p:txBody>
          <a:bodyPr/>
          <a:lstStyle/>
          <a:p>
            <a:fld id="{8E00A993-0AA1-412D-A37A-2D363295DE68}" type="slidenum">
              <a:rPr lang="en-SG" smtClean="0"/>
              <a:t>7</a:t>
            </a:fld>
            <a:endParaRPr lang="en-SG" dirty="0"/>
          </a:p>
        </p:txBody>
      </p:sp>
      <p:sp>
        <p:nvSpPr>
          <p:cNvPr id="4" name="Title 3">
            <a:extLst>
              <a:ext uri="{FF2B5EF4-FFF2-40B4-BE49-F238E27FC236}">
                <a16:creationId xmlns:a16="http://schemas.microsoft.com/office/drawing/2014/main" id="{B056ECCE-3B85-4CCF-8E77-9CE786BFD737}"/>
              </a:ext>
            </a:extLst>
          </p:cNvPr>
          <p:cNvSpPr>
            <a:spLocks noGrp="1"/>
          </p:cNvSpPr>
          <p:nvPr>
            <p:ph type="title"/>
          </p:nvPr>
        </p:nvSpPr>
        <p:spPr>
          <a:xfrm>
            <a:off x="635313" y="24761"/>
            <a:ext cx="10515600" cy="1325563"/>
          </a:xfrm>
        </p:spPr>
        <p:txBody>
          <a:bodyPr/>
          <a:lstStyle/>
          <a:p>
            <a:r>
              <a:rPr lang="en-US" dirty="0">
                <a:solidFill>
                  <a:srgbClr val="0070C0"/>
                </a:solidFill>
              </a:rPr>
              <a:t>2013-14: Programmable Switches </a:t>
            </a:r>
          </a:p>
        </p:txBody>
      </p:sp>
      <p:grpSp>
        <p:nvGrpSpPr>
          <p:cNvPr id="229" name="Group 228">
            <a:extLst>
              <a:ext uri="{FF2B5EF4-FFF2-40B4-BE49-F238E27FC236}">
                <a16:creationId xmlns:a16="http://schemas.microsoft.com/office/drawing/2014/main" id="{4CAB2D69-7540-4D31-92BB-30845F059025}"/>
              </a:ext>
            </a:extLst>
          </p:cNvPr>
          <p:cNvGrpSpPr/>
          <p:nvPr/>
        </p:nvGrpSpPr>
        <p:grpSpPr>
          <a:xfrm>
            <a:off x="763385" y="3858685"/>
            <a:ext cx="9049052" cy="2497665"/>
            <a:chOff x="1604244" y="4151750"/>
            <a:chExt cx="9049052" cy="2497665"/>
          </a:xfrm>
        </p:grpSpPr>
        <p:grpSp>
          <p:nvGrpSpPr>
            <p:cNvPr id="225" name="Group 224">
              <a:extLst>
                <a:ext uri="{FF2B5EF4-FFF2-40B4-BE49-F238E27FC236}">
                  <a16:creationId xmlns:a16="http://schemas.microsoft.com/office/drawing/2014/main" id="{1F1DCBF2-C455-4111-90E3-E44BA847F491}"/>
                </a:ext>
              </a:extLst>
            </p:cNvPr>
            <p:cNvGrpSpPr/>
            <p:nvPr/>
          </p:nvGrpSpPr>
          <p:grpSpPr>
            <a:xfrm>
              <a:off x="1870999" y="4151750"/>
              <a:ext cx="8476557" cy="1752600"/>
              <a:chOff x="1870999" y="3788066"/>
              <a:chExt cx="8476557" cy="1752600"/>
            </a:xfrm>
          </p:grpSpPr>
          <p:sp>
            <p:nvSpPr>
              <p:cNvPr id="5" name="object 5">
                <a:extLst>
                  <a:ext uri="{FF2B5EF4-FFF2-40B4-BE49-F238E27FC236}">
                    <a16:creationId xmlns:a16="http://schemas.microsoft.com/office/drawing/2014/main" id="{3EC7C162-28B6-4D4E-B709-6505DFC06957}"/>
                  </a:ext>
                </a:extLst>
              </p:cNvPr>
              <p:cNvSpPr/>
              <p:nvPr/>
            </p:nvSpPr>
            <p:spPr>
              <a:xfrm>
                <a:off x="3318800" y="3818615"/>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6" name="object 6">
                <a:extLst>
                  <a:ext uri="{FF2B5EF4-FFF2-40B4-BE49-F238E27FC236}">
                    <a16:creationId xmlns:a16="http://schemas.microsoft.com/office/drawing/2014/main" id="{07CB44B4-7A36-4955-9BBA-B12DE5A54974}"/>
                  </a:ext>
                </a:extLst>
              </p:cNvPr>
              <p:cNvSpPr/>
              <p:nvPr/>
            </p:nvSpPr>
            <p:spPr>
              <a:xfrm>
                <a:off x="3325780" y="3818615"/>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7" name="object 7">
                <a:extLst>
                  <a:ext uri="{FF2B5EF4-FFF2-40B4-BE49-F238E27FC236}">
                    <a16:creationId xmlns:a16="http://schemas.microsoft.com/office/drawing/2014/main" id="{F4511467-A877-4B8A-AF8A-AC61D89BCDF8}"/>
                  </a:ext>
                </a:extLst>
              </p:cNvPr>
              <p:cNvSpPr/>
              <p:nvPr/>
            </p:nvSpPr>
            <p:spPr>
              <a:xfrm>
                <a:off x="3318800" y="3809999"/>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8" name="object 8">
                <a:extLst>
                  <a:ext uri="{FF2B5EF4-FFF2-40B4-BE49-F238E27FC236}">
                    <a16:creationId xmlns:a16="http://schemas.microsoft.com/office/drawing/2014/main" id="{7C2F8CAC-1815-4AAE-A0A8-08E108146D6D}"/>
                  </a:ext>
                </a:extLst>
              </p:cNvPr>
              <p:cNvSpPr/>
              <p:nvPr/>
            </p:nvSpPr>
            <p:spPr>
              <a:xfrm>
                <a:off x="3318800" y="3809998"/>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9" name="object 9">
                <a:extLst>
                  <a:ext uri="{FF2B5EF4-FFF2-40B4-BE49-F238E27FC236}">
                    <a16:creationId xmlns:a16="http://schemas.microsoft.com/office/drawing/2014/main" id="{55100351-2249-4230-AEE9-10DA34DB05C0}"/>
                  </a:ext>
                </a:extLst>
              </p:cNvPr>
              <p:cNvSpPr/>
              <p:nvPr/>
            </p:nvSpPr>
            <p:spPr>
              <a:xfrm>
                <a:off x="4782499" y="3823896"/>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10" name="object 10">
                <a:extLst>
                  <a:ext uri="{FF2B5EF4-FFF2-40B4-BE49-F238E27FC236}">
                    <a16:creationId xmlns:a16="http://schemas.microsoft.com/office/drawing/2014/main" id="{5DDCFDD0-49F7-471F-8835-B1480297C3C5}"/>
                  </a:ext>
                </a:extLst>
              </p:cNvPr>
              <p:cNvSpPr/>
              <p:nvPr/>
            </p:nvSpPr>
            <p:spPr>
              <a:xfrm>
                <a:off x="4789479" y="3823896"/>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11" name="object 11">
                <a:extLst>
                  <a:ext uri="{FF2B5EF4-FFF2-40B4-BE49-F238E27FC236}">
                    <a16:creationId xmlns:a16="http://schemas.microsoft.com/office/drawing/2014/main" id="{4C06A50C-26A1-4329-B9BB-3C0E28127A5E}"/>
                  </a:ext>
                </a:extLst>
              </p:cNvPr>
              <p:cNvSpPr/>
              <p:nvPr/>
            </p:nvSpPr>
            <p:spPr>
              <a:xfrm>
                <a:off x="4782499" y="3815280"/>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12" name="object 12">
                <a:extLst>
                  <a:ext uri="{FF2B5EF4-FFF2-40B4-BE49-F238E27FC236}">
                    <a16:creationId xmlns:a16="http://schemas.microsoft.com/office/drawing/2014/main" id="{571E865A-0D7F-4C32-BB07-B08D1C8001C5}"/>
                  </a:ext>
                </a:extLst>
              </p:cNvPr>
              <p:cNvSpPr/>
              <p:nvPr/>
            </p:nvSpPr>
            <p:spPr>
              <a:xfrm>
                <a:off x="4782499" y="3815279"/>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13" name="object 13">
                <a:extLst>
                  <a:ext uri="{FF2B5EF4-FFF2-40B4-BE49-F238E27FC236}">
                    <a16:creationId xmlns:a16="http://schemas.microsoft.com/office/drawing/2014/main" id="{B70D6B6F-F0FF-47CA-9270-22736223E2F3}"/>
                  </a:ext>
                </a:extLst>
              </p:cNvPr>
              <p:cNvSpPr/>
              <p:nvPr/>
            </p:nvSpPr>
            <p:spPr>
              <a:xfrm>
                <a:off x="6233058" y="3830095"/>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14" name="object 14">
                <a:extLst>
                  <a:ext uri="{FF2B5EF4-FFF2-40B4-BE49-F238E27FC236}">
                    <a16:creationId xmlns:a16="http://schemas.microsoft.com/office/drawing/2014/main" id="{6F4CF7D1-3BD0-4CC6-BA78-D1F3868DF9AA}"/>
                  </a:ext>
                </a:extLst>
              </p:cNvPr>
              <p:cNvSpPr/>
              <p:nvPr/>
            </p:nvSpPr>
            <p:spPr>
              <a:xfrm>
                <a:off x="6240037" y="3830095"/>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15" name="object 15">
                <a:extLst>
                  <a:ext uri="{FF2B5EF4-FFF2-40B4-BE49-F238E27FC236}">
                    <a16:creationId xmlns:a16="http://schemas.microsoft.com/office/drawing/2014/main" id="{D46FFA71-F586-4126-92C2-BF6164DA414A}"/>
                  </a:ext>
                </a:extLst>
              </p:cNvPr>
              <p:cNvSpPr/>
              <p:nvPr/>
            </p:nvSpPr>
            <p:spPr>
              <a:xfrm>
                <a:off x="6233058" y="3821479"/>
                <a:ext cx="1124585" cy="1618615"/>
              </a:xfrm>
              <a:custGeom>
                <a:avLst/>
                <a:gdLst/>
                <a:ahLst/>
                <a:cxnLst/>
                <a:rect l="l" t="t" r="r" b="b"/>
                <a:pathLst>
                  <a:path w="1124585"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16" name="object 16">
                <a:extLst>
                  <a:ext uri="{FF2B5EF4-FFF2-40B4-BE49-F238E27FC236}">
                    <a16:creationId xmlns:a16="http://schemas.microsoft.com/office/drawing/2014/main" id="{33BDA41D-F6EB-498C-A1DB-EDC9E0DE0F62}"/>
                  </a:ext>
                </a:extLst>
              </p:cNvPr>
              <p:cNvSpPr/>
              <p:nvPr/>
            </p:nvSpPr>
            <p:spPr>
              <a:xfrm>
                <a:off x="6233058" y="3821478"/>
                <a:ext cx="1124585" cy="1618615"/>
              </a:xfrm>
              <a:custGeom>
                <a:avLst/>
                <a:gdLst/>
                <a:ahLst/>
                <a:cxnLst/>
                <a:rect l="l" t="t" r="r" b="b"/>
                <a:pathLst>
                  <a:path w="1124585"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17" name="object 17">
                <a:extLst>
                  <a:ext uri="{FF2B5EF4-FFF2-40B4-BE49-F238E27FC236}">
                    <a16:creationId xmlns:a16="http://schemas.microsoft.com/office/drawing/2014/main" id="{454840AE-D7F0-41C3-A413-EA3E7E26E7FC}"/>
                  </a:ext>
                </a:extLst>
              </p:cNvPr>
              <p:cNvSpPr/>
              <p:nvPr/>
            </p:nvSpPr>
            <p:spPr>
              <a:xfrm>
                <a:off x="7662200" y="3839055"/>
                <a:ext cx="6985" cy="1618615"/>
              </a:xfrm>
              <a:custGeom>
                <a:avLst/>
                <a:gdLst/>
                <a:ahLst/>
                <a:cxnLst/>
                <a:rect l="l" t="t" r="r" b="b"/>
                <a:pathLst>
                  <a:path w="6985" h="1618614">
                    <a:moveTo>
                      <a:pt x="0" y="1618259"/>
                    </a:moveTo>
                    <a:lnTo>
                      <a:pt x="6979" y="1618259"/>
                    </a:lnTo>
                    <a:lnTo>
                      <a:pt x="6979" y="0"/>
                    </a:lnTo>
                    <a:lnTo>
                      <a:pt x="0" y="0"/>
                    </a:lnTo>
                    <a:lnTo>
                      <a:pt x="0" y="1618259"/>
                    </a:lnTo>
                    <a:close/>
                  </a:path>
                </a:pathLst>
              </a:custGeom>
              <a:solidFill>
                <a:srgbClr val="4F81BD"/>
              </a:solidFill>
            </p:spPr>
            <p:txBody>
              <a:bodyPr wrap="square" lIns="0" tIns="0" rIns="0" bIns="0" rtlCol="0"/>
              <a:lstStyle/>
              <a:p>
                <a:endParaRPr/>
              </a:p>
            </p:txBody>
          </p:sp>
          <p:sp>
            <p:nvSpPr>
              <p:cNvPr id="18" name="object 18">
                <a:extLst>
                  <a:ext uri="{FF2B5EF4-FFF2-40B4-BE49-F238E27FC236}">
                    <a16:creationId xmlns:a16="http://schemas.microsoft.com/office/drawing/2014/main" id="{66A61E47-A7F9-4145-9C96-122A526D5F4F}"/>
                  </a:ext>
                </a:extLst>
              </p:cNvPr>
              <p:cNvSpPr/>
              <p:nvPr/>
            </p:nvSpPr>
            <p:spPr>
              <a:xfrm>
                <a:off x="7669180" y="3839056"/>
                <a:ext cx="1117600" cy="1618615"/>
              </a:xfrm>
              <a:custGeom>
                <a:avLst/>
                <a:gdLst/>
                <a:ahLst/>
                <a:cxnLst/>
                <a:rect l="l" t="t" r="r" b="b"/>
                <a:pathLst>
                  <a:path w="1117600" h="1618614">
                    <a:moveTo>
                      <a:pt x="0" y="0"/>
                    </a:moveTo>
                    <a:lnTo>
                      <a:pt x="1117362" y="0"/>
                    </a:lnTo>
                    <a:lnTo>
                      <a:pt x="1117362" y="1618259"/>
                    </a:lnTo>
                    <a:lnTo>
                      <a:pt x="0" y="1618259"/>
                    </a:lnTo>
                    <a:lnTo>
                      <a:pt x="0" y="0"/>
                    </a:lnTo>
                    <a:close/>
                  </a:path>
                </a:pathLst>
              </a:custGeom>
              <a:ln w="25400">
                <a:solidFill>
                  <a:srgbClr val="385D8A"/>
                </a:solidFill>
              </a:ln>
            </p:spPr>
            <p:txBody>
              <a:bodyPr wrap="square" lIns="0" tIns="0" rIns="0" bIns="0" rtlCol="0"/>
              <a:lstStyle/>
              <a:p>
                <a:endParaRPr/>
              </a:p>
            </p:txBody>
          </p:sp>
          <p:sp>
            <p:nvSpPr>
              <p:cNvPr id="19" name="object 19">
                <a:extLst>
                  <a:ext uri="{FF2B5EF4-FFF2-40B4-BE49-F238E27FC236}">
                    <a16:creationId xmlns:a16="http://schemas.microsoft.com/office/drawing/2014/main" id="{373E8975-EED2-400E-A63B-C7323993492A}"/>
                  </a:ext>
                </a:extLst>
              </p:cNvPr>
              <p:cNvSpPr/>
              <p:nvPr/>
            </p:nvSpPr>
            <p:spPr>
              <a:xfrm>
                <a:off x="7662200" y="3830439"/>
                <a:ext cx="1124585" cy="1618615"/>
              </a:xfrm>
              <a:custGeom>
                <a:avLst/>
                <a:gdLst/>
                <a:ahLst/>
                <a:cxnLst/>
                <a:rect l="l" t="t" r="r" b="b"/>
                <a:pathLst>
                  <a:path w="1124584" h="1618614">
                    <a:moveTo>
                      <a:pt x="0" y="1618259"/>
                    </a:moveTo>
                    <a:lnTo>
                      <a:pt x="1124341" y="1618259"/>
                    </a:lnTo>
                    <a:lnTo>
                      <a:pt x="1124341" y="0"/>
                    </a:lnTo>
                    <a:lnTo>
                      <a:pt x="0" y="0"/>
                    </a:lnTo>
                    <a:lnTo>
                      <a:pt x="0" y="1618259"/>
                    </a:lnTo>
                    <a:close/>
                  </a:path>
                </a:pathLst>
              </a:custGeom>
              <a:solidFill>
                <a:srgbClr val="FFFFFF">
                  <a:alpha val="70199"/>
                </a:srgbClr>
              </a:solidFill>
            </p:spPr>
            <p:txBody>
              <a:bodyPr wrap="square" lIns="0" tIns="0" rIns="0" bIns="0" rtlCol="0"/>
              <a:lstStyle/>
              <a:p>
                <a:endParaRPr/>
              </a:p>
            </p:txBody>
          </p:sp>
          <p:sp>
            <p:nvSpPr>
              <p:cNvPr id="20" name="object 20">
                <a:extLst>
                  <a:ext uri="{FF2B5EF4-FFF2-40B4-BE49-F238E27FC236}">
                    <a16:creationId xmlns:a16="http://schemas.microsoft.com/office/drawing/2014/main" id="{7DFA5EC4-725D-4612-A351-6041BD05FF0B}"/>
                  </a:ext>
                </a:extLst>
              </p:cNvPr>
              <p:cNvSpPr/>
              <p:nvPr/>
            </p:nvSpPr>
            <p:spPr>
              <a:xfrm>
                <a:off x="7662200" y="3830439"/>
                <a:ext cx="1124585" cy="1618615"/>
              </a:xfrm>
              <a:custGeom>
                <a:avLst/>
                <a:gdLst/>
                <a:ahLst/>
                <a:cxnLst/>
                <a:rect l="l" t="t" r="r" b="b"/>
                <a:pathLst>
                  <a:path w="1124584" h="1618614">
                    <a:moveTo>
                      <a:pt x="0" y="0"/>
                    </a:moveTo>
                    <a:lnTo>
                      <a:pt x="1124342" y="0"/>
                    </a:lnTo>
                    <a:lnTo>
                      <a:pt x="1124342" y="1618260"/>
                    </a:lnTo>
                    <a:lnTo>
                      <a:pt x="0" y="1618260"/>
                    </a:lnTo>
                    <a:lnTo>
                      <a:pt x="0" y="0"/>
                    </a:lnTo>
                    <a:close/>
                  </a:path>
                </a:pathLst>
              </a:custGeom>
              <a:ln w="25400">
                <a:solidFill>
                  <a:srgbClr val="4F81BD"/>
                </a:solidFill>
              </a:ln>
            </p:spPr>
            <p:txBody>
              <a:bodyPr wrap="square" lIns="0" tIns="0" rIns="0" bIns="0" rtlCol="0"/>
              <a:lstStyle/>
              <a:p>
                <a:endParaRPr/>
              </a:p>
            </p:txBody>
          </p:sp>
          <p:sp>
            <p:nvSpPr>
              <p:cNvPr id="21" name="object 21">
                <a:extLst>
                  <a:ext uri="{FF2B5EF4-FFF2-40B4-BE49-F238E27FC236}">
                    <a16:creationId xmlns:a16="http://schemas.microsoft.com/office/drawing/2014/main" id="{3CCE8035-E2ED-480D-A63F-0D02118697D4}"/>
                  </a:ext>
                </a:extLst>
              </p:cNvPr>
              <p:cNvSpPr/>
              <p:nvPr/>
            </p:nvSpPr>
            <p:spPr>
              <a:xfrm>
                <a:off x="9961167" y="4001973"/>
                <a:ext cx="384810" cy="116839"/>
              </a:xfrm>
              <a:custGeom>
                <a:avLst/>
                <a:gdLst/>
                <a:ahLst/>
                <a:cxnLst/>
                <a:rect l="l" t="t" r="r" b="b"/>
                <a:pathLst>
                  <a:path w="384809" h="116839">
                    <a:moveTo>
                      <a:pt x="362538" y="71653"/>
                    </a:moveTo>
                    <a:lnTo>
                      <a:pt x="312125" y="71654"/>
                    </a:lnTo>
                    <a:lnTo>
                      <a:pt x="270446"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2" name="object 22">
                <a:extLst>
                  <a:ext uri="{FF2B5EF4-FFF2-40B4-BE49-F238E27FC236}">
                    <a16:creationId xmlns:a16="http://schemas.microsoft.com/office/drawing/2014/main" id="{518F8746-633F-4A44-BDD1-19D3806BA051}"/>
                  </a:ext>
                </a:extLst>
              </p:cNvPr>
              <p:cNvSpPr/>
              <p:nvPr/>
            </p:nvSpPr>
            <p:spPr>
              <a:xfrm>
                <a:off x="9958523" y="4116273"/>
                <a:ext cx="384810" cy="116839"/>
              </a:xfrm>
              <a:custGeom>
                <a:avLst/>
                <a:gdLst/>
                <a:ahLst/>
                <a:cxnLst/>
                <a:rect l="l" t="t" r="r" b="b"/>
                <a:pathLst>
                  <a:path w="384809" h="116839">
                    <a:moveTo>
                      <a:pt x="362538" y="71653"/>
                    </a:moveTo>
                    <a:lnTo>
                      <a:pt x="312126" y="71654"/>
                    </a:lnTo>
                    <a:lnTo>
                      <a:pt x="270447"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9" y="2045"/>
                    </a:lnTo>
                    <a:lnTo>
                      <a:pt x="268400" y="14163"/>
                    </a:lnTo>
                    <a:lnTo>
                      <a:pt x="270447" y="21939"/>
                    </a:lnTo>
                    <a:lnTo>
                      <a:pt x="312129"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3" name="object 23">
                <a:extLst>
                  <a:ext uri="{FF2B5EF4-FFF2-40B4-BE49-F238E27FC236}">
                    <a16:creationId xmlns:a16="http://schemas.microsoft.com/office/drawing/2014/main" id="{F64F7886-C7E3-4C92-BD75-B9FB5DD75E7A}"/>
                  </a:ext>
                </a:extLst>
              </p:cNvPr>
              <p:cNvSpPr/>
              <p:nvPr/>
            </p:nvSpPr>
            <p:spPr>
              <a:xfrm>
                <a:off x="9961167" y="4237502"/>
                <a:ext cx="384810" cy="116839"/>
              </a:xfrm>
              <a:custGeom>
                <a:avLst/>
                <a:gdLst/>
                <a:ahLst/>
                <a:cxnLst/>
                <a:rect l="l" t="t" r="r" b="b"/>
                <a:pathLst>
                  <a:path w="384809" h="116839">
                    <a:moveTo>
                      <a:pt x="362538" y="71653"/>
                    </a:moveTo>
                    <a:lnTo>
                      <a:pt x="312125" y="71654"/>
                    </a:lnTo>
                    <a:lnTo>
                      <a:pt x="270446" y="95967"/>
                    </a:lnTo>
                    <a:lnTo>
                      <a:pt x="268400" y="103743"/>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4" name="object 24">
                <a:extLst>
                  <a:ext uri="{FF2B5EF4-FFF2-40B4-BE49-F238E27FC236}">
                    <a16:creationId xmlns:a16="http://schemas.microsoft.com/office/drawing/2014/main" id="{7F9488E5-3E3E-4A88-8640-E8CA6ECE432C}"/>
                  </a:ext>
                </a:extLst>
              </p:cNvPr>
              <p:cNvSpPr/>
              <p:nvPr/>
            </p:nvSpPr>
            <p:spPr>
              <a:xfrm>
                <a:off x="9961167" y="4353079"/>
                <a:ext cx="384810" cy="116839"/>
              </a:xfrm>
              <a:custGeom>
                <a:avLst/>
                <a:gdLst/>
                <a:ahLst/>
                <a:cxnLst/>
                <a:rect l="l" t="t" r="r" b="b"/>
                <a:pathLst>
                  <a:path w="384809" h="116839">
                    <a:moveTo>
                      <a:pt x="362538" y="71653"/>
                    </a:moveTo>
                    <a:lnTo>
                      <a:pt x="312125" y="71654"/>
                    </a:lnTo>
                    <a:lnTo>
                      <a:pt x="270446" y="95968"/>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40"/>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5" name="object 25">
                <a:extLst>
                  <a:ext uri="{FF2B5EF4-FFF2-40B4-BE49-F238E27FC236}">
                    <a16:creationId xmlns:a16="http://schemas.microsoft.com/office/drawing/2014/main" id="{C4D001CE-AD34-4F05-A473-2A09228B91DB}"/>
                  </a:ext>
                </a:extLst>
              </p:cNvPr>
              <p:cNvSpPr/>
              <p:nvPr/>
            </p:nvSpPr>
            <p:spPr>
              <a:xfrm>
                <a:off x="9961167" y="4473190"/>
                <a:ext cx="384810" cy="116839"/>
              </a:xfrm>
              <a:custGeom>
                <a:avLst/>
                <a:gdLst/>
                <a:ahLst/>
                <a:cxnLst/>
                <a:rect l="l" t="t" r="r" b="b"/>
                <a:pathLst>
                  <a:path w="384809" h="116839">
                    <a:moveTo>
                      <a:pt x="362538" y="71653"/>
                    </a:moveTo>
                    <a:lnTo>
                      <a:pt x="312125" y="71654"/>
                    </a:lnTo>
                    <a:lnTo>
                      <a:pt x="270446" y="95967"/>
                    </a:lnTo>
                    <a:lnTo>
                      <a:pt x="268400" y="103745"/>
                    </a:lnTo>
                    <a:lnTo>
                      <a:pt x="274585" y="114346"/>
                    </a:lnTo>
                    <a:lnTo>
                      <a:pt x="279622" y="116634"/>
                    </a:lnTo>
                    <a:lnTo>
                      <a:pt x="286167" y="115792"/>
                    </a:lnTo>
                    <a:lnTo>
                      <a:pt x="287789" y="115257"/>
                    </a:lnTo>
                    <a:lnTo>
                      <a:pt x="362538" y="71653"/>
                    </a:lnTo>
                    <a:close/>
                  </a:path>
                  <a:path w="384809" h="116839">
                    <a:moveTo>
                      <a:pt x="283245" y="0"/>
                    </a:moveTo>
                    <a:lnTo>
                      <a:pt x="275468" y="2045"/>
                    </a:lnTo>
                    <a:lnTo>
                      <a:pt x="268400" y="14163"/>
                    </a:lnTo>
                    <a:lnTo>
                      <a:pt x="270446" y="21939"/>
                    </a:lnTo>
                    <a:lnTo>
                      <a:pt x="312127" y="46253"/>
                    </a:lnTo>
                    <a:lnTo>
                      <a:pt x="0" y="46254"/>
                    </a:lnTo>
                    <a:lnTo>
                      <a:pt x="0" y="71654"/>
                    </a:lnTo>
                    <a:lnTo>
                      <a:pt x="362538" y="71653"/>
                    </a:lnTo>
                    <a:lnTo>
                      <a:pt x="384309" y="58953"/>
                    </a:lnTo>
                    <a:lnTo>
                      <a:pt x="283245" y="0"/>
                    </a:lnTo>
                    <a:close/>
                  </a:path>
                </a:pathLst>
              </a:custGeom>
              <a:solidFill>
                <a:srgbClr val="C00000"/>
              </a:solidFill>
            </p:spPr>
            <p:txBody>
              <a:bodyPr wrap="square" lIns="0" tIns="0" rIns="0" bIns="0" rtlCol="0"/>
              <a:lstStyle/>
              <a:p>
                <a:endParaRPr/>
              </a:p>
            </p:txBody>
          </p:sp>
          <p:sp>
            <p:nvSpPr>
              <p:cNvPr id="26" name="object 26">
                <a:extLst>
                  <a:ext uri="{FF2B5EF4-FFF2-40B4-BE49-F238E27FC236}">
                    <a16:creationId xmlns:a16="http://schemas.microsoft.com/office/drawing/2014/main" id="{D8551C90-C8AA-40A4-8778-F109676648F8}"/>
                  </a:ext>
                </a:extLst>
              </p:cNvPr>
              <p:cNvSpPr/>
              <p:nvPr/>
            </p:nvSpPr>
            <p:spPr>
              <a:xfrm>
                <a:off x="9961956" y="4592521"/>
                <a:ext cx="384810" cy="116839"/>
              </a:xfrm>
              <a:custGeom>
                <a:avLst/>
                <a:gdLst/>
                <a:ahLst/>
                <a:cxnLst/>
                <a:rect l="l" t="t" r="r" b="b"/>
                <a:pathLst>
                  <a:path w="384809" h="116839">
                    <a:moveTo>
                      <a:pt x="283245" y="0"/>
                    </a:moveTo>
                    <a:lnTo>
                      <a:pt x="275469" y="2045"/>
                    </a:lnTo>
                    <a:lnTo>
                      <a:pt x="268400" y="14164"/>
                    </a:lnTo>
                    <a:lnTo>
                      <a:pt x="270447" y="21940"/>
                    </a:lnTo>
                    <a:lnTo>
                      <a:pt x="312129" y="46254"/>
                    </a:lnTo>
                    <a:lnTo>
                      <a:pt x="0" y="46254"/>
                    </a:lnTo>
                    <a:lnTo>
                      <a:pt x="0" y="71654"/>
                    </a:lnTo>
                    <a:lnTo>
                      <a:pt x="312129" y="71654"/>
                    </a:lnTo>
                    <a:lnTo>
                      <a:pt x="270447" y="95968"/>
                    </a:lnTo>
                    <a:lnTo>
                      <a:pt x="268400" y="103745"/>
                    </a:lnTo>
                    <a:lnTo>
                      <a:pt x="274585" y="114346"/>
                    </a:lnTo>
                    <a:lnTo>
                      <a:pt x="279622" y="116634"/>
                    </a:lnTo>
                    <a:lnTo>
                      <a:pt x="286167" y="115792"/>
                    </a:lnTo>
                    <a:lnTo>
                      <a:pt x="287789" y="115257"/>
                    </a:lnTo>
                    <a:lnTo>
                      <a:pt x="384309" y="58953"/>
                    </a:lnTo>
                    <a:lnTo>
                      <a:pt x="283245" y="0"/>
                    </a:lnTo>
                    <a:close/>
                  </a:path>
                </a:pathLst>
              </a:custGeom>
              <a:solidFill>
                <a:srgbClr val="C00000"/>
              </a:solidFill>
            </p:spPr>
            <p:txBody>
              <a:bodyPr wrap="square" lIns="0" tIns="0" rIns="0" bIns="0" rtlCol="0"/>
              <a:lstStyle/>
              <a:p>
                <a:endParaRPr/>
              </a:p>
            </p:txBody>
          </p:sp>
          <p:sp>
            <p:nvSpPr>
              <p:cNvPr id="27" name="object 27">
                <a:extLst>
                  <a:ext uri="{FF2B5EF4-FFF2-40B4-BE49-F238E27FC236}">
                    <a16:creationId xmlns:a16="http://schemas.microsoft.com/office/drawing/2014/main" id="{EA38FAF5-981B-4601-8431-6A671F23EEEA}"/>
                  </a:ext>
                </a:extLst>
              </p:cNvPr>
              <p:cNvSpPr/>
              <p:nvPr/>
            </p:nvSpPr>
            <p:spPr>
              <a:xfrm>
                <a:off x="9961167" y="4713749"/>
                <a:ext cx="384810" cy="116839"/>
              </a:xfrm>
              <a:custGeom>
                <a:avLst/>
                <a:gdLst/>
                <a:ahLst/>
                <a:cxnLst/>
                <a:rect l="l" t="t" r="r" b="b"/>
                <a:pathLst>
                  <a:path w="384809" h="116839">
                    <a:moveTo>
                      <a:pt x="283245" y="0"/>
                    </a:moveTo>
                    <a:lnTo>
                      <a:pt x="275468" y="2047"/>
                    </a:lnTo>
                    <a:lnTo>
                      <a:pt x="268400" y="14164"/>
                    </a:lnTo>
                    <a:lnTo>
                      <a:pt x="270446" y="21940"/>
                    </a:lnTo>
                    <a:lnTo>
                      <a:pt x="312127" y="46254"/>
                    </a:lnTo>
                    <a:lnTo>
                      <a:pt x="0" y="46254"/>
                    </a:lnTo>
                    <a:lnTo>
                      <a:pt x="0" y="71654"/>
                    </a:lnTo>
                    <a:lnTo>
                      <a:pt x="312127" y="71654"/>
                    </a:lnTo>
                    <a:lnTo>
                      <a:pt x="270446" y="95968"/>
                    </a:lnTo>
                    <a:lnTo>
                      <a:pt x="268400" y="103745"/>
                    </a:lnTo>
                    <a:lnTo>
                      <a:pt x="274585" y="114346"/>
                    </a:lnTo>
                    <a:lnTo>
                      <a:pt x="279622" y="116634"/>
                    </a:lnTo>
                    <a:lnTo>
                      <a:pt x="286167" y="115792"/>
                    </a:lnTo>
                    <a:lnTo>
                      <a:pt x="287789" y="115257"/>
                    </a:lnTo>
                    <a:lnTo>
                      <a:pt x="384309" y="58954"/>
                    </a:lnTo>
                    <a:lnTo>
                      <a:pt x="283245" y="0"/>
                    </a:lnTo>
                    <a:close/>
                  </a:path>
                </a:pathLst>
              </a:custGeom>
              <a:solidFill>
                <a:srgbClr val="C00000"/>
              </a:solidFill>
            </p:spPr>
            <p:txBody>
              <a:bodyPr wrap="square" lIns="0" tIns="0" rIns="0" bIns="0" rtlCol="0"/>
              <a:lstStyle/>
              <a:p>
                <a:endParaRPr/>
              </a:p>
            </p:txBody>
          </p:sp>
          <p:sp>
            <p:nvSpPr>
              <p:cNvPr id="28" name="object 28">
                <a:extLst>
                  <a:ext uri="{FF2B5EF4-FFF2-40B4-BE49-F238E27FC236}">
                    <a16:creationId xmlns:a16="http://schemas.microsoft.com/office/drawing/2014/main" id="{CB0F75EF-A62D-4E8E-A935-215AB05A3057}"/>
                  </a:ext>
                </a:extLst>
              </p:cNvPr>
              <p:cNvSpPr/>
              <p:nvPr/>
            </p:nvSpPr>
            <p:spPr>
              <a:xfrm>
                <a:off x="9961956" y="4833861"/>
                <a:ext cx="384810" cy="116839"/>
              </a:xfrm>
              <a:custGeom>
                <a:avLst/>
                <a:gdLst/>
                <a:ahLst/>
                <a:cxnLst/>
                <a:rect l="l" t="t" r="r" b="b"/>
                <a:pathLst>
                  <a:path w="384809" h="116839">
                    <a:moveTo>
                      <a:pt x="362537" y="71654"/>
                    </a:moveTo>
                    <a:lnTo>
                      <a:pt x="312127" y="71654"/>
                    </a:lnTo>
                    <a:lnTo>
                      <a:pt x="270447" y="95968"/>
                    </a:lnTo>
                    <a:lnTo>
                      <a:pt x="268400" y="103744"/>
                    </a:lnTo>
                    <a:lnTo>
                      <a:pt x="274585" y="114347"/>
                    </a:lnTo>
                    <a:lnTo>
                      <a:pt x="279622" y="116634"/>
                    </a:lnTo>
                    <a:lnTo>
                      <a:pt x="286167" y="115792"/>
                    </a:lnTo>
                    <a:lnTo>
                      <a:pt x="287789" y="115257"/>
                    </a:lnTo>
                    <a:lnTo>
                      <a:pt x="362537" y="71654"/>
                    </a:lnTo>
                    <a:close/>
                  </a:path>
                  <a:path w="384809" h="116839">
                    <a:moveTo>
                      <a:pt x="283245" y="0"/>
                    </a:moveTo>
                    <a:lnTo>
                      <a:pt x="275469" y="2046"/>
                    </a:lnTo>
                    <a:lnTo>
                      <a:pt x="268400" y="14163"/>
                    </a:lnTo>
                    <a:lnTo>
                      <a:pt x="270447" y="21940"/>
                    </a:lnTo>
                    <a:lnTo>
                      <a:pt x="312129" y="46254"/>
                    </a:lnTo>
                    <a:lnTo>
                      <a:pt x="0" y="46254"/>
                    </a:lnTo>
                    <a:lnTo>
                      <a:pt x="0" y="71654"/>
                    </a:lnTo>
                    <a:lnTo>
                      <a:pt x="362537" y="71654"/>
                    </a:lnTo>
                    <a:lnTo>
                      <a:pt x="384309" y="58953"/>
                    </a:lnTo>
                    <a:lnTo>
                      <a:pt x="283245" y="0"/>
                    </a:lnTo>
                    <a:close/>
                  </a:path>
                </a:pathLst>
              </a:custGeom>
              <a:solidFill>
                <a:srgbClr val="C00000"/>
              </a:solidFill>
            </p:spPr>
            <p:txBody>
              <a:bodyPr wrap="square" lIns="0" tIns="0" rIns="0" bIns="0" rtlCol="0"/>
              <a:lstStyle/>
              <a:p>
                <a:endParaRPr/>
              </a:p>
            </p:txBody>
          </p:sp>
          <p:sp>
            <p:nvSpPr>
              <p:cNvPr id="29" name="object 29">
                <a:extLst>
                  <a:ext uri="{FF2B5EF4-FFF2-40B4-BE49-F238E27FC236}">
                    <a16:creationId xmlns:a16="http://schemas.microsoft.com/office/drawing/2014/main" id="{9010C082-AB5C-471A-A1C7-B44D47145A97}"/>
                  </a:ext>
                </a:extLst>
              </p:cNvPr>
              <p:cNvSpPr/>
              <p:nvPr/>
            </p:nvSpPr>
            <p:spPr>
              <a:xfrm>
                <a:off x="9962746" y="4953192"/>
                <a:ext cx="384810" cy="116839"/>
              </a:xfrm>
              <a:custGeom>
                <a:avLst/>
                <a:gdLst/>
                <a:ahLst/>
                <a:cxnLst/>
                <a:rect l="l" t="t" r="r" b="b"/>
                <a:pathLst>
                  <a:path w="384809" h="116839">
                    <a:moveTo>
                      <a:pt x="362537" y="71654"/>
                    </a:moveTo>
                    <a:lnTo>
                      <a:pt x="312127" y="71654"/>
                    </a:lnTo>
                    <a:lnTo>
                      <a:pt x="270447" y="95968"/>
                    </a:lnTo>
                    <a:lnTo>
                      <a:pt x="268401" y="103744"/>
                    </a:lnTo>
                    <a:lnTo>
                      <a:pt x="274585" y="114347"/>
                    </a:lnTo>
                    <a:lnTo>
                      <a:pt x="279623" y="116634"/>
                    </a:lnTo>
                    <a:lnTo>
                      <a:pt x="286167" y="115792"/>
                    </a:lnTo>
                    <a:lnTo>
                      <a:pt x="287789" y="115257"/>
                    </a:lnTo>
                    <a:lnTo>
                      <a:pt x="362537" y="71654"/>
                    </a:lnTo>
                    <a:close/>
                  </a:path>
                  <a:path w="384809" h="116839">
                    <a:moveTo>
                      <a:pt x="283245" y="0"/>
                    </a:moveTo>
                    <a:lnTo>
                      <a:pt x="275469" y="2046"/>
                    </a:lnTo>
                    <a:lnTo>
                      <a:pt x="268400" y="14163"/>
                    </a:lnTo>
                    <a:lnTo>
                      <a:pt x="270447" y="21940"/>
                    </a:lnTo>
                    <a:lnTo>
                      <a:pt x="312129" y="46254"/>
                    </a:lnTo>
                    <a:lnTo>
                      <a:pt x="0" y="46254"/>
                    </a:lnTo>
                    <a:lnTo>
                      <a:pt x="0" y="71654"/>
                    </a:lnTo>
                    <a:lnTo>
                      <a:pt x="362537" y="71654"/>
                    </a:lnTo>
                    <a:lnTo>
                      <a:pt x="384309" y="58953"/>
                    </a:lnTo>
                    <a:lnTo>
                      <a:pt x="283245" y="0"/>
                    </a:lnTo>
                    <a:close/>
                  </a:path>
                </a:pathLst>
              </a:custGeom>
              <a:solidFill>
                <a:srgbClr val="C00000"/>
              </a:solidFill>
            </p:spPr>
            <p:txBody>
              <a:bodyPr wrap="square" lIns="0" tIns="0" rIns="0" bIns="0" rtlCol="0"/>
              <a:lstStyle/>
              <a:p>
                <a:endParaRPr/>
              </a:p>
            </p:txBody>
          </p:sp>
          <p:sp>
            <p:nvSpPr>
              <p:cNvPr id="30" name="object 30">
                <a:extLst>
                  <a:ext uri="{FF2B5EF4-FFF2-40B4-BE49-F238E27FC236}">
                    <a16:creationId xmlns:a16="http://schemas.microsoft.com/office/drawing/2014/main" id="{D2A6BA10-946A-4132-AF95-20AFFB1C4710}"/>
                  </a:ext>
                </a:extLst>
              </p:cNvPr>
              <p:cNvSpPr/>
              <p:nvPr/>
            </p:nvSpPr>
            <p:spPr>
              <a:xfrm>
                <a:off x="9961167" y="5074611"/>
                <a:ext cx="384810" cy="116839"/>
              </a:xfrm>
              <a:custGeom>
                <a:avLst/>
                <a:gdLst/>
                <a:ahLst/>
                <a:cxnLst/>
                <a:rect l="l" t="t" r="r" b="b"/>
                <a:pathLst>
                  <a:path w="384809" h="116839">
                    <a:moveTo>
                      <a:pt x="362538" y="71654"/>
                    </a:moveTo>
                    <a:lnTo>
                      <a:pt x="312126" y="71654"/>
                    </a:lnTo>
                    <a:lnTo>
                      <a:pt x="270446" y="95968"/>
                    </a:lnTo>
                    <a:lnTo>
                      <a:pt x="268400" y="103744"/>
                    </a:lnTo>
                    <a:lnTo>
                      <a:pt x="274585" y="114347"/>
                    </a:lnTo>
                    <a:lnTo>
                      <a:pt x="279622" y="116634"/>
                    </a:lnTo>
                    <a:lnTo>
                      <a:pt x="286167" y="115792"/>
                    </a:lnTo>
                    <a:lnTo>
                      <a:pt x="287789" y="115257"/>
                    </a:lnTo>
                    <a:lnTo>
                      <a:pt x="362538" y="71654"/>
                    </a:lnTo>
                    <a:close/>
                  </a:path>
                  <a:path w="384809" h="116839">
                    <a:moveTo>
                      <a:pt x="283245" y="0"/>
                    </a:moveTo>
                    <a:lnTo>
                      <a:pt x="275468" y="2046"/>
                    </a:lnTo>
                    <a:lnTo>
                      <a:pt x="268400" y="14163"/>
                    </a:lnTo>
                    <a:lnTo>
                      <a:pt x="270446" y="21940"/>
                    </a:lnTo>
                    <a:lnTo>
                      <a:pt x="312127" y="46254"/>
                    </a:lnTo>
                    <a:lnTo>
                      <a:pt x="0" y="46254"/>
                    </a:lnTo>
                    <a:lnTo>
                      <a:pt x="0" y="71654"/>
                    </a:lnTo>
                    <a:lnTo>
                      <a:pt x="362538" y="71654"/>
                    </a:lnTo>
                    <a:lnTo>
                      <a:pt x="384309" y="58953"/>
                    </a:lnTo>
                    <a:lnTo>
                      <a:pt x="283245" y="0"/>
                    </a:lnTo>
                    <a:close/>
                  </a:path>
                </a:pathLst>
              </a:custGeom>
              <a:solidFill>
                <a:srgbClr val="C00000"/>
              </a:solidFill>
            </p:spPr>
            <p:txBody>
              <a:bodyPr wrap="square" lIns="0" tIns="0" rIns="0" bIns="0" rtlCol="0"/>
              <a:lstStyle/>
              <a:p>
                <a:endParaRPr/>
              </a:p>
            </p:txBody>
          </p:sp>
          <p:sp>
            <p:nvSpPr>
              <p:cNvPr id="31" name="object 31">
                <a:extLst>
                  <a:ext uri="{FF2B5EF4-FFF2-40B4-BE49-F238E27FC236}">
                    <a16:creationId xmlns:a16="http://schemas.microsoft.com/office/drawing/2014/main" id="{1F5B12F9-DFB1-443B-8DDE-E6B727FCDEF1}"/>
                  </a:ext>
                </a:extLst>
              </p:cNvPr>
              <p:cNvSpPr/>
              <p:nvPr/>
            </p:nvSpPr>
            <p:spPr>
              <a:xfrm>
                <a:off x="9957608" y="5193944"/>
                <a:ext cx="384810" cy="116839"/>
              </a:xfrm>
              <a:custGeom>
                <a:avLst/>
                <a:gdLst/>
                <a:ahLst/>
                <a:cxnLst/>
                <a:rect l="l" t="t" r="r" b="b"/>
                <a:pathLst>
                  <a:path w="384809" h="116839">
                    <a:moveTo>
                      <a:pt x="362538" y="71654"/>
                    </a:moveTo>
                    <a:lnTo>
                      <a:pt x="312127" y="71654"/>
                    </a:lnTo>
                    <a:lnTo>
                      <a:pt x="270447" y="95968"/>
                    </a:lnTo>
                    <a:lnTo>
                      <a:pt x="268401" y="103744"/>
                    </a:lnTo>
                    <a:lnTo>
                      <a:pt x="274585" y="114347"/>
                    </a:lnTo>
                    <a:lnTo>
                      <a:pt x="279623" y="116634"/>
                    </a:lnTo>
                    <a:lnTo>
                      <a:pt x="286167" y="115792"/>
                    </a:lnTo>
                    <a:lnTo>
                      <a:pt x="287789" y="115257"/>
                    </a:lnTo>
                    <a:lnTo>
                      <a:pt x="362538" y="71654"/>
                    </a:lnTo>
                    <a:close/>
                  </a:path>
                  <a:path w="384809" h="116839">
                    <a:moveTo>
                      <a:pt x="283245" y="0"/>
                    </a:moveTo>
                    <a:lnTo>
                      <a:pt x="275469" y="2046"/>
                    </a:lnTo>
                    <a:lnTo>
                      <a:pt x="268400" y="14163"/>
                    </a:lnTo>
                    <a:lnTo>
                      <a:pt x="270447" y="21940"/>
                    </a:lnTo>
                    <a:lnTo>
                      <a:pt x="312129" y="46254"/>
                    </a:lnTo>
                    <a:lnTo>
                      <a:pt x="0" y="46254"/>
                    </a:lnTo>
                    <a:lnTo>
                      <a:pt x="0" y="71654"/>
                    </a:lnTo>
                    <a:lnTo>
                      <a:pt x="362538" y="71654"/>
                    </a:lnTo>
                    <a:lnTo>
                      <a:pt x="384309" y="58953"/>
                    </a:lnTo>
                    <a:lnTo>
                      <a:pt x="283245" y="0"/>
                    </a:lnTo>
                    <a:close/>
                  </a:path>
                </a:pathLst>
              </a:custGeom>
              <a:solidFill>
                <a:srgbClr val="C00000"/>
              </a:solidFill>
            </p:spPr>
            <p:txBody>
              <a:bodyPr wrap="square" lIns="0" tIns="0" rIns="0" bIns="0" rtlCol="0"/>
              <a:lstStyle/>
              <a:p>
                <a:endParaRPr/>
              </a:p>
            </p:txBody>
          </p:sp>
          <p:sp>
            <p:nvSpPr>
              <p:cNvPr id="32" name="object 32">
                <a:extLst>
                  <a:ext uri="{FF2B5EF4-FFF2-40B4-BE49-F238E27FC236}">
                    <a16:creationId xmlns:a16="http://schemas.microsoft.com/office/drawing/2014/main" id="{8D458466-22AC-43CF-BE4E-FD86D2D40BC9}"/>
                  </a:ext>
                </a:extLst>
              </p:cNvPr>
              <p:cNvSpPr/>
              <p:nvPr/>
            </p:nvSpPr>
            <p:spPr>
              <a:xfrm>
                <a:off x="1874481" y="3952787"/>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3" name="object 33">
                <a:extLst>
                  <a:ext uri="{FF2B5EF4-FFF2-40B4-BE49-F238E27FC236}">
                    <a16:creationId xmlns:a16="http://schemas.microsoft.com/office/drawing/2014/main" id="{FF35BB22-3266-4550-B54B-8937FA55D99C}"/>
                  </a:ext>
                </a:extLst>
              </p:cNvPr>
              <p:cNvSpPr/>
              <p:nvPr/>
            </p:nvSpPr>
            <p:spPr>
              <a:xfrm>
                <a:off x="1871894" y="4067087"/>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4" name="object 34">
                <a:extLst>
                  <a:ext uri="{FF2B5EF4-FFF2-40B4-BE49-F238E27FC236}">
                    <a16:creationId xmlns:a16="http://schemas.microsoft.com/office/drawing/2014/main" id="{CFD1C451-EBC2-4756-ADC6-3012D76A9CEB}"/>
                  </a:ext>
                </a:extLst>
              </p:cNvPr>
              <p:cNvSpPr/>
              <p:nvPr/>
            </p:nvSpPr>
            <p:spPr>
              <a:xfrm>
                <a:off x="1874481" y="4188316"/>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4"/>
                    </a:lnTo>
                    <a:lnTo>
                      <a:pt x="277996" y="115793"/>
                    </a:lnTo>
                    <a:lnTo>
                      <a:pt x="279618" y="115257"/>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5" name="object 35">
                <a:extLst>
                  <a:ext uri="{FF2B5EF4-FFF2-40B4-BE49-F238E27FC236}">
                    <a16:creationId xmlns:a16="http://schemas.microsoft.com/office/drawing/2014/main" id="{983659C9-6245-4677-B39E-D9DEB3A00044}"/>
                  </a:ext>
                </a:extLst>
              </p:cNvPr>
              <p:cNvSpPr/>
              <p:nvPr/>
            </p:nvSpPr>
            <p:spPr>
              <a:xfrm>
                <a:off x="1874481" y="4303895"/>
                <a:ext cx="376555" cy="116839"/>
              </a:xfrm>
              <a:custGeom>
                <a:avLst/>
                <a:gdLst/>
                <a:ahLst/>
                <a:cxnLst/>
                <a:rect l="l" t="t" r="r" b="b"/>
                <a:pathLst>
                  <a:path w="376555" h="116839">
                    <a:moveTo>
                      <a:pt x="354367" y="71653"/>
                    </a:moveTo>
                    <a:lnTo>
                      <a:pt x="303955" y="71654"/>
                    </a:lnTo>
                    <a:lnTo>
                      <a:pt x="262276" y="95967"/>
                    </a:lnTo>
                    <a:lnTo>
                      <a:pt x="260229" y="103743"/>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36" name="object 36">
                <a:extLst>
                  <a:ext uri="{FF2B5EF4-FFF2-40B4-BE49-F238E27FC236}">
                    <a16:creationId xmlns:a16="http://schemas.microsoft.com/office/drawing/2014/main" id="{45FFD890-B2B1-4497-BAC7-9CD81C76B35E}"/>
                  </a:ext>
                </a:extLst>
              </p:cNvPr>
              <p:cNvSpPr/>
              <p:nvPr/>
            </p:nvSpPr>
            <p:spPr>
              <a:xfrm>
                <a:off x="1874481" y="4424004"/>
                <a:ext cx="376555" cy="116839"/>
              </a:xfrm>
              <a:custGeom>
                <a:avLst/>
                <a:gdLst/>
                <a:ahLst/>
                <a:cxnLst/>
                <a:rect l="l" t="t" r="r" b="b"/>
                <a:pathLst>
                  <a:path w="376555" h="116839">
                    <a:moveTo>
                      <a:pt x="354367" y="71654"/>
                    </a:moveTo>
                    <a:lnTo>
                      <a:pt x="303955" y="71655"/>
                    </a:lnTo>
                    <a:lnTo>
                      <a:pt x="262276" y="95968"/>
                    </a:lnTo>
                    <a:lnTo>
                      <a:pt x="260229" y="103745"/>
                    </a:lnTo>
                    <a:lnTo>
                      <a:pt x="266414" y="114348"/>
                    </a:lnTo>
                    <a:lnTo>
                      <a:pt x="271451" y="116635"/>
                    </a:lnTo>
                    <a:lnTo>
                      <a:pt x="277996" y="115793"/>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37" name="object 37">
                <a:extLst>
                  <a:ext uri="{FF2B5EF4-FFF2-40B4-BE49-F238E27FC236}">
                    <a16:creationId xmlns:a16="http://schemas.microsoft.com/office/drawing/2014/main" id="{CF4A5BE2-6DA3-4457-B353-DD38401823A9}"/>
                  </a:ext>
                </a:extLst>
              </p:cNvPr>
              <p:cNvSpPr/>
              <p:nvPr/>
            </p:nvSpPr>
            <p:spPr>
              <a:xfrm>
                <a:off x="1875254" y="4543337"/>
                <a:ext cx="376555" cy="116839"/>
              </a:xfrm>
              <a:custGeom>
                <a:avLst/>
                <a:gdLst/>
                <a:ahLst/>
                <a:cxnLst/>
                <a:rect l="l" t="t" r="r" b="b"/>
                <a:pathLst>
                  <a:path w="376555" h="116839">
                    <a:moveTo>
                      <a:pt x="354367" y="71653"/>
                    </a:moveTo>
                    <a:lnTo>
                      <a:pt x="303955" y="71654"/>
                    </a:lnTo>
                    <a:lnTo>
                      <a:pt x="262276" y="95967"/>
                    </a:lnTo>
                    <a:lnTo>
                      <a:pt x="260229" y="103743"/>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38" name="object 38">
                <a:extLst>
                  <a:ext uri="{FF2B5EF4-FFF2-40B4-BE49-F238E27FC236}">
                    <a16:creationId xmlns:a16="http://schemas.microsoft.com/office/drawing/2014/main" id="{FD45A62D-CDEC-4ECE-9B46-4A1048D26F56}"/>
                  </a:ext>
                </a:extLst>
              </p:cNvPr>
              <p:cNvSpPr/>
              <p:nvPr/>
            </p:nvSpPr>
            <p:spPr>
              <a:xfrm>
                <a:off x="1874481" y="4664565"/>
                <a:ext cx="376555" cy="116839"/>
              </a:xfrm>
              <a:custGeom>
                <a:avLst/>
                <a:gdLst/>
                <a:ahLst/>
                <a:cxnLst/>
                <a:rect l="l" t="t" r="r" b="b"/>
                <a:pathLst>
                  <a:path w="376555" h="116839">
                    <a:moveTo>
                      <a:pt x="354367" y="71653"/>
                    </a:moveTo>
                    <a:lnTo>
                      <a:pt x="303955" y="71654"/>
                    </a:lnTo>
                    <a:lnTo>
                      <a:pt x="262276" y="95967"/>
                    </a:lnTo>
                    <a:lnTo>
                      <a:pt x="260229" y="103745"/>
                    </a:lnTo>
                    <a:lnTo>
                      <a:pt x="266414" y="114346"/>
                    </a:lnTo>
                    <a:lnTo>
                      <a:pt x="271451" y="116634"/>
                    </a:lnTo>
                    <a:lnTo>
                      <a:pt x="277996" y="115792"/>
                    </a:lnTo>
                    <a:lnTo>
                      <a:pt x="279618" y="115257"/>
                    </a:lnTo>
                    <a:lnTo>
                      <a:pt x="354367" y="71653"/>
                    </a:lnTo>
                    <a:close/>
                  </a:path>
                  <a:path w="376555" h="116839">
                    <a:moveTo>
                      <a:pt x="275074" y="0"/>
                    </a:moveTo>
                    <a:lnTo>
                      <a:pt x="267298" y="2045"/>
                    </a:lnTo>
                    <a:lnTo>
                      <a:pt x="260229" y="14163"/>
                    </a:lnTo>
                    <a:lnTo>
                      <a:pt x="262276" y="21939"/>
                    </a:lnTo>
                    <a:lnTo>
                      <a:pt x="303957" y="46253"/>
                    </a:lnTo>
                    <a:lnTo>
                      <a:pt x="0" y="46254"/>
                    </a:lnTo>
                    <a:lnTo>
                      <a:pt x="0" y="71654"/>
                    </a:lnTo>
                    <a:lnTo>
                      <a:pt x="354367" y="71653"/>
                    </a:lnTo>
                    <a:lnTo>
                      <a:pt x="376138" y="58953"/>
                    </a:lnTo>
                    <a:lnTo>
                      <a:pt x="275074" y="0"/>
                    </a:lnTo>
                    <a:close/>
                  </a:path>
                </a:pathLst>
              </a:custGeom>
              <a:solidFill>
                <a:srgbClr val="C00000"/>
              </a:solidFill>
            </p:spPr>
            <p:txBody>
              <a:bodyPr wrap="square" lIns="0" tIns="0" rIns="0" bIns="0" rtlCol="0"/>
              <a:lstStyle/>
              <a:p>
                <a:endParaRPr/>
              </a:p>
            </p:txBody>
          </p:sp>
          <p:sp>
            <p:nvSpPr>
              <p:cNvPr id="39" name="object 39">
                <a:extLst>
                  <a:ext uri="{FF2B5EF4-FFF2-40B4-BE49-F238E27FC236}">
                    <a16:creationId xmlns:a16="http://schemas.microsoft.com/office/drawing/2014/main" id="{0A7A2E92-A836-4387-BC00-FBE1C56EC5A3}"/>
                  </a:ext>
                </a:extLst>
              </p:cNvPr>
              <p:cNvSpPr/>
              <p:nvPr/>
            </p:nvSpPr>
            <p:spPr>
              <a:xfrm>
                <a:off x="1875254" y="4784675"/>
                <a:ext cx="376555" cy="116839"/>
              </a:xfrm>
              <a:custGeom>
                <a:avLst/>
                <a:gdLst/>
                <a:ahLst/>
                <a:cxnLst/>
                <a:rect l="l" t="t" r="r" b="b"/>
                <a:pathLst>
                  <a:path w="376555" h="116839">
                    <a:moveTo>
                      <a:pt x="354367" y="71654"/>
                    </a:moveTo>
                    <a:lnTo>
                      <a:pt x="303956" y="71655"/>
                    </a:lnTo>
                    <a:lnTo>
                      <a:pt x="262276" y="95968"/>
                    </a:lnTo>
                    <a:lnTo>
                      <a:pt x="260229" y="103745"/>
                    </a:lnTo>
                    <a:lnTo>
                      <a:pt x="266414" y="114347"/>
                    </a:lnTo>
                    <a:lnTo>
                      <a:pt x="271451" y="116634"/>
                    </a:lnTo>
                    <a:lnTo>
                      <a:pt x="277996" y="115792"/>
                    </a:lnTo>
                    <a:lnTo>
                      <a:pt x="279618" y="115258"/>
                    </a:lnTo>
                    <a:lnTo>
                      <a:pt x="354367" y="71654"/>
                    </a:lnTo>
                    <a:close/>
                  </a:path>
                  <a:path w="376555" h="116839">
                    <a:moveTo>
                      <a:pt x="275074" y="0"/>
                    </a:moveTo>
                    <a:lnTo>
                      <a:pt x="267298" y="2047"/>
                    </a:lnTo>
                    <a:lnTo>
                      <a:pt x="260229" y="14164"/>
                    </a:lnTo>
                    <a:lnTo>
                      <a:pt x="262276" y="21940"/>
                    </a:lnTo>
                    <a:lnTo>
                      <a:pt x="303957" y="46254"/>
                    </a:lnTo>
                    <a:lnTo>
                      <a:pt x="0" y="46255"/>
                    </a:lnTo>
                    <a:lnTo>
                      <a:pt x="0" y="71655"/>
                    </a:lnTo>
                    <a:lnTo>
                      <a:pt x="354367" y="71654"/>
                    </a:lnTo>
                    <a:lnTo>
                      <a:pt x="376138" y="58954"/>
                    </a:lnTo>
                    <a:lnTo>
                      <a:pt x="275074" y="0"/>
                    </a:lnTo>
                    <a:close/>
                  </a:path>
                </a:pathLst>
              </a:custGeom>
              <a:solidFill>
                <a:srgbClr val="C00000"/>
              </a:solidFill>
            </p:spPr>
            <p:txBody>
              <a:bodyPr wrap="square" lIns="0" tIns="0" rIns="0" bIns="0" rtlCol="0"/>
              <a:lstStyle/>
              <a:p>
                <a:endParaRPr/>
              </a:p>
            </p:txBody>
          </p:sp>
          <p:sp>
            <p:nvSpPr>
              <p:cNvPr id="40" name="object 40">
                <a:extLst>
                  <a:ext uri="{FF2B5EF4-FFF2-40B4-BE49-F238E27FC236}">
                    <a16:creationId xmlns:a16="http://schemas.microsoft.com/office/drawing/2014/main" id="{B9A4DB62-4BC6-421B-AC20-1FFFBB0A4DD9}"/>
                  </a:ext>
                </a:extLst>
              </p:cNvPr>
              <p:cNvSpPr/>
              <p:nvPr/>
            </p:nvSpPr>
            <p:spPr>
              <a:xfrm>
                <a:off x="1876028" y="4904007"/>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7"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41" name="object 41">
                <a:extLst>
                  <a:ext uri="{FF2B5EF4-FFF2-40B4-BE49-F238E27FC236}">
                    <a16:creationId xmlns:a16="http://schemas.microsoft.com/office/drawing/2014/main" id="{03D3BA8F-2D50-4632-842B-04468EA729D5}"/>
                  </a:ext>
                </a:extLst>
              </p:cNvPr>
              <p:cNvSpPr/>
              <p:nvPr/>
            </p:nvSpPr>
            <p:spPr>
              <a:xfrm>
                <a:off x="1874481" y="5025426"/>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8"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42" name="object 42">
                <a:extLst>
                  <a:ext uri="{FF2B5EF4-FFF2-40B4-BE49-F238E27FC236}">
                    <a16:creationId xmlns:a16="http://schemas.microsoft.com/office/drawing/2014/main" id="{07F82E1E-9013-4B00-8761-A1363EE20F12}"/>
                  </a:ext>
                </a:extLst>
              </p:cNvPr>
              <p:cNvSpPr/>
              <p:nvPr/>
            </p:nvSpPr>
            <p:spPr>
              <a:xfrm>
                <a:off x="1870999" y="5144759"/>
                <a:ext cx="376555" cy="116839"/>
              </a:xfrm>
              <a:custGeom>
                <a:avLst/>
                <a:gdLst/>
                <a:ahLst/>
                <a:cxnLst/>
                <a:rect l="l" t="t" r="r" b="b"/>
                <a:pathLst>
                  <a:path w="376555" h="116839">
                    <a:moveTo>
                      <a:pt x="354367" y="71654"/>
                    </a:moveTo>
                    <a:lnTo>
                      <a:pt x="303956" y="71654"/>
                    </a:lnTo>
                    <a:lnTo>
                      <a:pt x="262276" y="95968"/>
                    </a:lnTo>
                    <a:lnTo>
                      <a:pt x="260229" y="103744"/>
                    </a:lnTo>
                    <a:lnTo>
                      <a:pt x="266414" y="114347"/>
                    </a:lnTo>
                    <a:lnTo>
                      <a:pt x="271451" y="116634"/>
                    </a:lnTo>
                    <a:lnTo>
                      <a:pt x="277996" y="115792"/>
                    </a:lnTo>
                    <a:lnTo>
                      <a:pt x="279618" y="115257"/>
                    </a:lnTo>
                    <a:lnTo>
                      <a:pt x="354367" y="71654"/>
                    </a:lnTo>
                    <a:close/>
                  </a:path>
                  <a:path w="376555" h="116839">
                    <a:moveTo>
                      <a:pt x="275074" y="0"/>
                    </a:moveTo>
                    <a:lnTo>
                      <a:pt x="267298" y="2046"/>
                    </a:lnTo>
                    <a:lnTo>
                      <a:pt x="260229" y="14163"/>
                    </a:lnTo>
                    <a:lnTo>
                      <a:pt x="262276" y="21940"/>
                    </a:lnTo>
                    <a:lnTo>
                      <a:pt x="303957" y="46254"/>
                    </a:lnTo>
                    <a:lnTo>
                      <a:pt x="0" y="46254"/>
                    </a:lnTo>
                    <a:lnTo>
                      <a:pt x="0" y="71654"/>
                    </a:lnTo>
                    <a:lnTo>
                      <a:pt x="354367" y="71654"/>
                    </a:lnTo>
                    <a:lnTo>
                      <a:pt x="376138" y="58953"/>
                    </a:lnTo>
                    <a:lnTo>
                      <a:pt x="275074" y="0"/>
                    </a:lnTo>
                    <a:close/>
                  </a:path>
                </a:pathLst>
              </a:custGeom>
              <a:solidFill>
                <a:srgbClr val="C00000"/>
              </a:solidFill>
            </p:spPr>
            <p:txBody>
              <a:bodyPr wrap="square" lIns="0" tIns="0" rIns="0" bIns="0" rtlCol="0"/>
              <a:lstStyle/>
              <a:p>
                <a:endParaRPr/>
              </a:p>
            </p:txBody>
          </p:sp>
          <p:sp>
            <p:nvSpPr>
              <p:cNvPr id="43" name="object 43">
                <a:extLst>
                  <a:ext uri="{FF2B5EF4-FFF2-40B4-BE49-F238E27FC236}">
                    <a16:creationId xmlns:a16="http://schemas.microsoft.com/office/drawing/2014/main" id="{15EFF42B-86E8-4215-833D-282CB3769B95}"/>
                  </a:ext>
                </a:extLst>
              </p:cNvPr>
              <p:cNvSpPr/>
              <p:nvPr/>
            </p:nvSpPr>
            <p:spPr>
              <a:xfrm>
                <a:off x="3476751" y="388652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44" name="object 44">
                <a:extLst>
                  <a:ext uri="{FF2B5EF4-FFF2-40B4-BE49-F238E27FC236}">
                    <a16:creationId xmlns:a16="http://schemas.microsoft.com/office/drawing/2014/main" id="{634A124C-1FA6-4D07-9074-9FA13A809099}"/>
                  </a:ext>
                </a:extLst>
              </p:cNvPr>
              <p:cNvSpPr/>
              <p:nvPr/>
            </p:nvSpPr>
            <p:spPr>
              <a:xfrm>
                <a:off x="3476751" y="3886523"/>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45" name="object 45">
                <a:extLst>
                  <a:ext uri="{FF2B5EF4-FFF2-40B4-BE49-F238E27FC236}">
                    <a16:creationId xmlns:a16="http://schemas.microsoft.com/office/drawing/2014/main" id="{43544DFF-D6D3-46CC-B2B0-567E9A477F11}"/>
                  </a:ext>
                </a:extLst>
              </p:cNvPr>
              <p:cNvSpPr/>
              <p:nvPr/>
            </p:nvSpPr>
            <p:spPr>
              <a:xfrm>
                <a:off x="3476751" y="413958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46" name="object 46">
                <a:extLst>
                  <a:ext uri="{FF2B5EF4-FFF2-40B4-BE49-F238E27FC236}">
                    <a16:creationId xmlns:a16="http://schemas.microsoft.com/office/drawing/2014/main" id="{79B04376-41E4-4BC5-89D4-E4E3079BF0ED}"/>
                  </a:ext>
                </a:extLst>
              </p:cNvPr>
              <p:cNvSpPr/>
              <p:nvPr/>
            </p:nvSpPr>
            <p:spPr>
              <a:xfrm>
                <a:off x="3476751" y="413958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47" name="object 47">
                <a:extLst>
                  <a:ext uri="{FF2B5EF4-FFF2-40B4-BE49-F238E27FC236}">
                    <a16:creationId xmlns:a16="http://schemas.microsoft.com/office/drawing/2014/main" id="{DD40BD78-5C26-4156-97FF-6AFCA803E53F}"/>
                  </a:ext>
                </a:extLst>
              </p:cNvPr>
              <p:cNvSpPr/>
              <p:nvPr/>
            </p:nvSpPr>
            <p:spPr>
              <a:xfrm>
                <a:off x="3476751" y="4394377"/>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48" name="object 48">
                <a:extLst>
                  <a:ext uri="{FF2B5EF4-FFF2-40B4-BE49-F238E27FC236}">
                    <a16:creationId xmlns:a16="http://schemas.microsoft.com/office/drawing/2014/main" id="{92C7FA7B-6F29-4426-BF79-F3AFC08F3B1D}"/>
                  </a:ext>
                </a:extLst>
              </p:cNvPr>
              <p:cNvSpPr/>
              <p:nvPr/>
            </p:nvSpPr>
            <p:spPr>
              <a:xfrm>
                <a:off x="3476751" y="4394377"/>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49" name="object 49">
                <a:extLst>
                  <a:ext uri="{FF2B5EF4-FFF2-40B4-BE49-F238E27FC236}">
                    <a16:creationId xmlns:a16="http://schemas.microsoft.com/office/drawing/2014/main" id="{CE8049D5-B7E7-475A-8FC0-26A6C988C83A}"/>
                  </a:ext>
                </a:extLst>
              </p:cNvPr>
              <p:cNvSpPr/>
              <p:nvPr/>
            </p:nvSpPr>
            <p:spPr>
              <a:xfrm>
                <a:off x="3476751" y="4650474"/>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50" name="object 50">
                <a:extLst>
                  <a:ext uri="{FF2B5EF4-FFF2-40B4-BE49-F238E27FC236}">
                    <a16:creationId xmlns:a16="http://schemas.microsoft.com/office/drawing/2014/main" id="{9724683A-D95E-490F-83F7-F1EE328FDC6A}"/>
                  </a:ext>
                </a:extLst>
              </p:cNvPr>
              <p:cNvSpPr/>
              <p:nvPr/>
            </p:nvSpPr>
            <p:spPr>
              <a:xfrm>
                <a:off x="3476751" y="465047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1" name="object 51">
                <a:extLst>
                  <a:ext uri="{FF2B5EF4-FFF2-40B4-BE49-F238E27FC236}">
                    <a16:creationId xmlns:a16="http://schemas.microsoft.com/office/drawing/2014/main" id="{CF0909C0-529D-4A10-9A39-B8D2E3969C0E}"/>
                  </a:ext>
                </a:extLst>
              </p:cNvPr>
              <p:cNvSpPr/>
              <p:nvPr/>
            </p:nvSpPr>
            <p:spPr>
              <a:xfrm>
                <a:off x="3476751" y="515659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52" name="object 52">
                <a:extLst>
                  <a:ext uri="{FF2B5EF4-FFF2-40B4-BE49-F238E27FC236}">
                    <a16:creationId xmlns:a16="http://schemas.microsoft.com/office/drawing/2014/main" id="{0AD7D292-7015-41EA-9140-7500FB9C47CD}"/>
                  </a:ext>
                </a:extLst>
              </p:cNvPr>
              <p:cNvSpPr/>
              <p:nvPr/>
            </p:nvSpPr>
            <p:spPr>
              <a:xfrm>
                <a:off x="3476751" y="515659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3" name="object 53">
                <a:extLst>
                  <a:ext uri="{FF2B5EF4-FFF2-40B4-BE49-F238E27FC236}">
                    <a16:creationId xmlns:a16="http://schemas.microsoft.com/office/drawing/2014/main" id="{1C33D6BF-165A-4250-A541-F83D5DE8F13C}"/>
                  </a:ext>
                </a:extLst>
              </p:cNvPr>
              <p:cNvSpPr/>
              <p:nvPr/>
            </p:nvSpPr>
            <p:spPr>
              <a:xfrm>
                <a:off x="3476751" y="490353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54" name="object 54">
                <a:extLst>
                  <a:ext uri="{FF2B5EF4-FFF2-40B4-BE49-F238E27FC236}">
                    <a16:creationId xmlns:a16="http://schemas.microsoft.com/office/drawing/2014/main" id="{A0B92B72-A41F-4A10-87A4-311410069E9D}"/>
                  </a:ext>
                </a:extLst>
              </p:cNvPr>
              <p:cNvSpPr/>
              <p:nvPr/>
            </p:nvSpPr>
            <p:spPr>
              <a:xfrm>
                <a:off x="3476751" y="4903533"/>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55" name="object 55">
                <a:extLst>
                  <a:ext uri="{FF2B5EF4-FFF2-40B4-BE49-F238E27FC236}">
                    <a16:creationId xmlns:a16="http://schemas.microsoft.com/office/drawing/2014/main" id="{18A23AF0-BEFA-4D5A-AA5A-2EC7517D7CBC}"/>
                  </a:ext>
                </a:extLst>
              </p:cNvPr>
              <p:cNvSpPr/>
              <p:nvPr/>
            </p:nvSpPr>
            <p:spPr>
              <a:xfrm>
                <a:off x="4060497" y="3860032"/>
                <a:ext cx="372533" cy="309033"/>
              </a:xfrm>
              <a:prstGeom prst="rect">
                <a:avLst/>
              </a:prstGeom>
              <a:blipFill>
                <a:blip r:embed="rId3" cstate="print"/>
                <a:stretch>
                  <a:fillRect/>
                </a:stretch>
              </a:blipFill>
            </p:spPr>
            <p:txBody>
              <a:bodyPr wrap="square" lIns="0" tIns="0" rIns="0" bIns="0" rtlCol="0"/>
              <a:lstStyle/>
              <a:p>
                <a:endParaRPr/>
              </a:p>
            </p:txBody>
          </p:sp>
          <p:sp>
            <p:nvSpPr>
              <p:cNvPr id="56" name="object 56">
                <a:extLst>
                  <a:ext uri="{FF2B5EF4-FFF2-40B4-BE49-F238E27FC236}">
                    <a16:creationId xmlns:a16="http://schemas.microsoft.com/office/drawing/2014/main" id="{29A4A38B-DEB9-4330-9343-D7AEA4E5A86D}"/>
                  </a:ext>
                </a:extLst>
              </p:cNvPr>
              <p:cNvSpPr/>
              <p:nvPr/>
            </p:nvSpPr>
            <p:spPr>
              <a:xfrm>
                <a:off x="4112666" y="3886523"/>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57" name="object 57">
                <a:extLst>
                  <a:ext uri="{FF2B5EF4-FFF2-40B4-BE49-F238E27FC236}">
                    <a16:creationId xmlns:a16="http://schemas.microsoft.com/office/drawing/2014/main" id="{97B11EE5-EF9D-4019-AA47-29BF3F71820D}"/>
                  </a:ext>
                </a:extLst>
              </p:cNvPr>
              <p:cNvSpPr/>
              <p:nvPr/>
            </p:nvSpPr>
            <p:spPr>
              <a:xfrm>
                <a:off x="4112665" y="3886523"/>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58" name="object 58">
                <a:extLst>
                  <a:ext uri="{FF2B5EF4-FFF2-40B4-BE49-F238E27FC236}">
                    <a16:creationId xmlns:a16="http://schemas.microsoft.com/office/drawing/2014/main" id="{F9CB5812-E971-4CAB-98D8-61DE35450AD7}"/>
                  </a:ext>
                </a:extLst>
              </p:cNvPr>
              <p:cNvSpPr/>
              <p:nvPr/>
            </p:nvSpPr>
            <p:spPr>
              <a:xfrm>
                <a:off x="4064729" y="4109799"/>
                <a:ext cx="372533" cy="313266"/>
              </a:xfrm>
              <a:prstGeom prst="rect">
                <a:avLst/>
              </a:prstGeom>
              <a:blipFill>
                <a:blip r:embed="rId4" cstate="print"/>
                <a:stretch>
                  <a:fillRect/>
                </a:stretch>
              </a:blipFill>
            </p:spPr>
            <p:txBody>
              <a:bodyPr wrap="square" lIns="0" tIns="0" rIns="0" bIns="0" rtlCol="0"/>
              <a:lstStyle/>
              <a:p>
                <a:endParaRPr/>
              </a:p>
            </p:txBody>
          </p:sp>
          <p:sp>
            <p:nvSpPr>
              <p:cNvPr id="59" name="object 59">
                <a:extLst>
                  <a:ext uri="{FF2B5EF4-FFF2-40B4-BE49-F238E27FC236}">
                    <a16:creationId xmlns:a16="http://schemas.microsoft.com/office/drawing/2014/main" id="{9ED30507-634A-4F93-8CCF-97C37741709E}"/>
                  </a:ext>
                </a:extLst>
              </p:cNvPr>
              <p:cNvSpPr/>
              <p:nvPr/>
            </p:nvSpPr>
            <p:spPr>
              <a:xfrm>
                <a:off x="4117329" y="4139582"/>
                <a:ext cx="269240" cy="210185"/>
              </a:xfrm>
              <a:custGeom>
                <a:avLst/>
                <a:gdLst/>
                <a:ahLst/>
                <a:cxnLst/>
                <a:rect l="l" t="t" r="r" b="b"/>
                <a:pathLst>
                  <a:path w="269239" h="210185">
                    <a:moveTo>
                      <a:pt x="0" y="0"/>
                    </a:moveTo>
                    <a:lnTo>
                      <a:pt x="0" y="209765"/>
                    </a:lnTo>
                    <a:lnTo>
                      <a:pt x="268786" y="145143"/>
                    </a:lnTo>
                    <a:lnTo>
                      <a:pt x="268786" y="64622"/>
                    </a:lnTo>
                    <a:lnTo>
                      <a:pt x="0" y="0"/>
                    </a:lnTo>
                    <a:close/>
                  </a:path>
                </a:pathLst>
              </a:custGeom>
              <a:solidFill>
                <a:srgbClr val="D99694"/>
              </a:solidFill>
            </p:spPr>
            <p:txBody>
              <a:bodyPr wrap="square" lIns="0" tIns="0" rIns="0" bIns="0" rtlCol="0"/>
              <a:lstStyle/>
              <a:p>
                <a:endParaRPr/>
              </a:p>
            </p:txBody>
          </p:sp>
          <p:sp>
            <p:nvSpPr>
              <p:cNvPr id="60" name="object 60">
                <a:extLst>
                  <a:ext uri="{FF2B5EF4-FFF2-40B4-BE49-F238E27FC236}">
                    <a16:creationId xmlns:a16="http://schemas.microsoft.com/office/drawing/2014/main" id="{259C0CE4-9638-4EB2-8AEE-41387AB7B722}"/>
                  </a:ext>
                </a:extLst>
              </p:cNvPr>
              <p:cNvSpPr/>
              <p:nvPr/>
            </p:nvSpPr>
            <p:spPr>
              <a:xfrm>
                <a:off x="4117330" y="4139582"/>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61" name="object 61">
                <a:extLst>
                  <a:ext uri="{FF2B5EF4-FFF2-40B4-BE49-F238E27FC236}">
                    <a16:creationId xmlns:a16="http://schemas.microsoft.com/office/drawing/2014/main" id="{DDFB5236-3248-4F37-9EBA-F747AB059EE0}"/>
                  </a:ext>
                </a:extLst>
              </p:cNvPr>
              <p:cNvSpPr/>
              <p:nvPr/>
            </p:nvSpPr>
            <p:spPr>
              <a:xfrm>
                <a:off x="4064729" y="4368032"/>
                <a:ext cx="372533" cy="309033"/>
              </a:xfrm>
              <a:prstGeom prst="rect">
                <a:avLst/>
              </a:prstGeom>
              <a:blipFill>
                <a:blip r:embed="rId5" cstate="print"/>
                <a:stretch>
                  <a:fillRect/>
                </a:stretch>
              </a:blipFill>
            </p:spPr>
            <p:txBody>
              <a:bodyPr wrap="square" lIns="0" tIns="0" rIns="0" bIns="0" rtlCol="0"/>
              <a:lstStyle/>
              <a:p>
                <a:endParaRPr/>
              </a:p>
            </p:txBody>
          </p:sp>
          <p:sp>
            <p:nvSpPr>
              <p:cNvPr id="62" name="object 62">
                <a:extLst>
                  <a:ext uri="{FF2B5EF4-FFF2-40B4-BE49-F238E27FC236}">
                    <a16:creationId xmlns:a16="http://schemas.microsoft.com/office/drawing/2014/main" id="{BB182DAE-EB60-4B80-96B9-FA85A126C0E4}"/>
                  </a:ext>
                </a:extLst>
              </p:cNvPr>
              <p:cNvSpPr/>
              <p:nvPr/>
            </p:nvSpPr>
            <p:spPr>
              <a:xfrm>
                <a:off x="4117329" y="4394377"/>
                <a:ext cx="269240" cy="210185"/>
              </a:xfrm>
              <a:custGeom>
                <a:avLst/>
                <a:gdLst/>
                <a:ahLst/>
                <a:cxnLst/>
                <a:rect l="l" t="t" r="r" b="b"/>
                <a:pathLst>
                  <a:path w="269239" h="210185">
                    <a:moveTo>
                      <a:pt x="0" y="0"/>
                    </a:moveTo>
                    <a:lnTo>
                      <a:pt x="0" y="209765"/>
                    </a:lnTo>
                    <a:lnTo>
                      <a:pt x="268786" y="145143"/>
                    </a:lnTo>
                    <a:lnTo>
                      <a:pt x="268786" y="64622"/>
                    </a:lnTo>
                    <a:lnTo>
                      <a:pt x="0" y="0"/>
                    </a:lnTo>
                    <a:close/>
                  </a:path>
                </a:pathLst>
              </a:custGeom>
              <a:solidFill>
                <a:srgbClr val="D99694"/>
              </a:solidFill>
            </p:spPr>
            <p:txBody>
              <a:bodyPr wrap="square" lIns="0" tIns="0" rIns="0" bIns="0" rtlCol="0"/>
              <a:lstStyle/>
              <a:p>
                <a:endParaRPr/>
              </a:p>
            </p:txBody>
          </p:sp>
          <p:sp>
            <p:nvSpPr>
              <p:cNvPr id="63" name="object 63">
                <a:extLst>
                  <a:ext uri="{FF2B5EF4-FFF2-40B4-BE49-F238E27FC236}">
                    <a16:creationId xmlns:a16="http://schemas.microsoft.com/office/drawing/2014/main" id="{C7E17E54-58B6-4ED8-9EE8-7A15FC7DBDD7}"/>
                  </a:ext>
                </a:extLst>
              </p:cNvPr>
              <p:cNvSpPr/>
              <p:nvPr/>
            </p:nvSpPr>
            <p:spPr>
              <a:xfrm>
                <a:off x="4117330" y="4394377"/>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64" name="object 64">
                <a:extLst>
                  <a:ext uri="{FF2B5EF4-FFF2-40B4-BE49-F238E27FC236}">
                    <a16:creationId xmlns:a16="http://schemas.microsoft.com/office/drawing/2014/main" id="{5CD5FD84-DC9C-41A4-A078-01DAC729B7D2}"/>
                  </a:ext>
                </a:extLst>
              </p:cNvPr>
              <p:cNvSpPr/>
              <p:nvPr/>
            </p:nvSpPr>
            <p:spPr>
              <a:xfrm>
                <a:off x="4060497" y="4630499"/>
                <a:ext cx="372533" cy="309033"/>
              </a:xfrm>
              <a:prstGeom prst="rect">
                <a:avLst/>
              </a:prstGeom>
              <a:blipFill>
                <a:blip r:embed="rId6" cstate="print"/>
                <a:stretch>
                  <a:fillRect/>
                </a:stretch>
              </a:blipFill>
            </p:spPr>
            <p:txBody>
              <a:bodyPr wrap="square" lIns="0" tIns="0" rIns="0" bIns="0" rtlCol="0"/>
              <a:lstStyle/>
              <a:p>
                <a:endParaRPr/>
              </a:p>
            </p:txBody>
          </p:sp>
          <p:sp>
            <p:nvSpPr>
              <p:cNvPr id="65" name="object 65">
                <a:extLst>
                  <a:ext uri="{FF2B5EF4-FFF2-40B4-BE49-F238E27FC236}">
                    <a16:creationId xmlns:a16="http://schemas.microsoft.com/office/drawing/2014/main" id="{10415BC1-1160-4F00-8974-51DCCBB4E94A}"/>
                  </a:ext>
                </a:extLst>
              </p:cNvPr>
              <p:cNvSpPr/>
              <p:nvPr/>
            </p:nvSpPr>
            <p:spPr>
              <a:xfrm>
                <a:off x="4112666" y="4657188"/>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66" name="object 66">
                <a:extLst>
                  <a:ext uri="{FF2B5EF4-FFF2-40B4-BE49-F238E27FC236}">
                    <a16:creationId xmlns:a16="http://schemas.microsoft.com/office/drawing/2014/main" id="{C76D4348-8237-495E-AAD9-4312D7E66F57}"/>
                  </a:ext>
                </a:extLst>
              </p:cNvPr>
              <p:cNvSpPr/>
              <p:nvPr/>
            </p:nvSpPr>
            <p:spPr>
              <a:xfrm>
                <a:off x="4112665" y="465718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67" name="object 67">
                <a:extLst>
                  <a:ext uri="{FF2B5EF4-FFF2-40B4-BE49-F238E27FC236}">
                    <a16:creationId xmlns:a16="http://schemas.microsoft.com/office/drawing/2014/main" id="{46E96544-30F7-4F11-9DEA-BA05DA9F93E6}"/>
                  </a:ext>
                </a:extLst>
              </p:cNvPr>
              <p:cNvSpPr/>
              <p:nvPr/>
            </p:nvSpPr>
            <p:spPr>
              <a:xfrm>
                <a:off x="4060497" y="4876032"/>
                <a:ext cx="372533" cy="313266"/>
              </a:xfrm>
              <a:prstGeom prst="rect">
                <a:avLst/>
              </a:prstGeom>
              <a:blipFill>
                <a:blip r:embed="rId7" cstate="print"/>
                <a:stretch>
                  <a:fillRect/>
                </a:stretch>
              </a:blipFill>
            </p:spPr>
            <p:txBody>
              <a:bodyPr wrap="square" lIns="0" tIns="0" rIns="0" bIns="0" rtlCol="0"/>
              <a:lstStyle/>
              <a:p>
                <a:endParaRPr/>
              </a:p>
            </p:txBody>
          </p:sp>
          <p:sp>
            <p:nvSpPr>
              <p:cNvPr id="68" name="object 68">
                <a:extLst>
                  <a:ext uri="{FF2B5EF4-FFF2-40B4-BE49-F238E27FC236}">
                    <a16:creationId xmlns:a16="http://schemas.microsoft.com/office/drawing/2014/main" id="{006ACB9E-1855-40A7-8C9E-69F38B1935F6}"/>
                  </a:ext>
                </a:extLst>
              </p:cNvPr>
              <p:cNvSpPr/>
              <p:nvPr/>
            </p:nvSpPr>
            <p:spPr>
              <a:xfrm>
                <a:off x="4112666" y="4903532"/>
                <a:ext cx="269240" cy="210185"/>
              </a:xfrm>
              <a:custGeom>
                <a:avLst/>
                <a:gdLst/>
                <a:ahLst/>
                <a:cxnLst/>
                <a:rect l="l" t="t" r="r" b="b"/>
                <a:pathLst>
                  <a:path w="269239" h="210185">
                    <a:moveTo>
                      <a:pt x="0" y="0"/>
                    </a:moveTo>
                    <a:lnTo>
                      <a:pt x="0" y="209765"/>
                    </a:lnTo>
                    <a:lnTo>
                      <a:pt x="268785" y="145142"/>
                    </a:lnTo>
                    <a:lnTo>
                      <a:pt x="268785" y="64622"/>
                    </a:lnTo>
                    <a:lnTo>
                      <a:pt x="0" y="0"/>
                    </a:lnTo>
                    <a:close/>
                  </a:path>
                </a:pathLst>
              </a:custGeom>
              <a:solidFill>
                <a:srgbClr val="D99694"/>
              </a:solidFill>
            </p:spPr>
            <p:txBody>
              <a:bodyPr wrap="square" lIns="0" tIns="0" rIns="0" bIns="0" rtlCol="0"/>
              <a:lstStyle/>
              <a:p>
                <a:endParaRPr/>
              </a:p>
            </p:txBody>
          </p:sp>
          <p:sp>
            <p:nvSpPr>
              <p:cNvPr id="69" name="object 69">
                <a:extLst>
                  <a:ext uri="{FF2B5EF4-FFF2-40B4-BE49-F238E27FC236}">
                    <a16:creationId xmlns:a16="http://schemas.microsoft.com/office/drawing/2014/main" id="{D22DEFD9-B147-4AFD-AF62-DB39D49D8F7C}"/>
                  </a:ext>
                </a:extLst>
              </p:cNvPr>
              <p:cNvSpPr/>
              <p:nvPr/>
            </p:nvSpPr>
            <p:spPr>
              <a:xfrm>
                <a:off x="4112665" y="4903532"/>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70" name="object 70">
                <a:extLst>
                  <a:ext uri="{FF2B5EF4-FFF2-40B4-BE49-F238E27FC236}">
                    <a16:creationId xmlns:a16="http://schemas.microsoft.com/office/drawing/2014/main" id="{368BC1B0-C5FD-4A98-A737-A915919325B1}"/>
                  </a:ext>
                </a:extLst>
              </p:cNvPr>
              <p:cNvSpPr/>
              <p:nvPr/>
            </p:nvSpPr>
            <p:spPr>
              <a:xfrm>
                <a:off x="4060497" y="5130032"/>
                <a:ext cx="372533" cy="309033"/>
              </a:xfrm>
              <a:prstGeom prst="rect">
                <a:avLst/>
              </a:prstGeom>
              <a:blipFill>
                <a:blip r:embed="rId8" cstate="print"/>
                <a:stretch>
                  <a:fillRect/>
                </a:stretch>
              </a:blipFill>
            </p:spPr>
            <p:txBody>
              <a:bodyPr wrap="square" lIns="0" tIns="0" rIns="0" bIns="0" rtlCol="0"/>
              <a:lstStyle/>
              <a:p>
                <a:endParaRPr/>
              </a:p>
            </p:txBody>
          </p:sp>
          <p:sp>
            <p:nvSpPr>
              <p:cNvPr id="71" name="object 71">
                <a:extLst>
                  <a:ext uri="{FF2B5EF4-FFF2-40B4-BE49-F238E27FC236}">
                    <a16:creationId xmlns:a16="http://schemas.microsoft.com/office/drawing/2014/main" id="{0803EF3C-1BE9-4D98-B0FF-F61A5AE5FC72}"/>
                  </a:ext>
                </a:extLst>
              </p:cNvPr>
              <p:cNvSpPr/>
              <p:nvPr/>
            </p:nvSpPr>
            <p:spPr>
              <a:xfrm>
                <a:off x="4112666" y="5156591"/>
                <a:ext cx="269240" cy="210185"/>
              </a:xfrm>
              <a:custGeom>
                <a:avLst/>
                <a:gdLst/>
                <a:ahLst/>
                <a:cxnLst/>
                <a:rect l="l" t="t" r="r" b="b"/>
                <a:pathLst>
                  <a:path w="269239" h="210185">
                    <a:moveTo>
                      <a:pt x="0" y="0"/>
                    </a:moveTo>
                    <a:lnTo>
                      <a:pt x="0" y="209765"/>
                    </a:lnTo>
                    <a:lnTo>
                      <a:pt x="268785" y="145142"/>
                    </a:lnTo>
                    <a:lnTo>
                      <a:pt x="268785" y="64622"/>
                    </a:lnTo>
                    <a:lnTo>
                      <a:pt x="0" y="0"/>
                    </a:lnTo>
                    <a:close/>
                  </a:path>
                </a:pathLst>
              </a:custGeom>
              <a:solidFill>
                <a:srgbClr val="D99694"/>
              </a:solidFill>
            </p:spPr>
            <p:txBody>
              <a:bodyPr wrap="square" lIns="0" tIns="0" rIns="0" bIns="0" rtlCol="0"/>
              <a:lstStyle/>
              <a:p>
                <a:endParaRPr/>
              </a:p>
            </p:txBody>
          </p:sp>
          <p:sp>
            <p:nvSpPr>
              <p:cNvPr id="72" name="object 72">
                <a:extLst>
                  <a:ext uri="{FF2B5EF4-FFF2-40B4-BE49-F238E27FC236}">
                    <a16:creationId xmlns:a16="http://schemas.microsoft.com/office/drawing/2014/main" id="{929F3A62-4F77-41FD-95D9-24486E7583E6}"/>
                  </a:ext>
                </a:extLst>
              </p:cNvPr>
              <p:cNvSpPr/>
              <p:nvPr/>
            </p:nvSpPr>
            <p:spPr>
              <a:xfrm>
                <a:off x="4112665" y="5156591"/>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73" name="object 73">
                <a:extLst>
                  <a:ext uri="{FF2B5EF4-FFF2-40B4-BE49-F238E27FC236}">
                    <a16:creationId xmlns:a16="http://schemas.microsoft.com/office/drawing/2014/main" id="{72FA8B62-C1B9-4077-AB1F-426966684299}"/>
                  </a:ext>
                </a:extLst>
              </p:cNvPr>
              <p:cNvSpPr/>
              <p:nvPr/>
            </p:nvSpPr>
            <p:spPr>
              <a:xfrm>
                <a:off x="4876151" y="3903193"/>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74" name="object 74">
                <a:extLst>
                  <a:ext uri="{FF2B5EF4-FFF2-40B4-BE49-F238E27FC236}">
                    <a16:creationId xmlns:a16="http://schemas.microsoft.com/office/drawing/2014/main" id="{D0AB1024-E2F9-4DF8-ABB0-918B7EA7B86C}"/>
                  </a:ext>
                </a:extLst>
              </p:cNvPr>
              <p:cNvSpPr/>
              <p:nvPr/>
            </p:nvSpPr>
            <p:spPr>
              <a:xfrm>
                <a:off x="4876151" y="3903192"/>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75" name="object 75">
                <a:extLst>
                  <a:ext uri="{FF2B5EF4-FFF2-40B4-BE49-F238E27FC236}">
                    <a16:creationId xmlns:a16="http://schemas.microsoft.com/office/drawing/2014/main" id="{70EA31D1-648E-4C72-B0DA-D7805A353DAA}"/>
                  </a:ext>
                </a:extLst>
              </p:cNvPr>
              <p:cNvSpPr/>
              <p:nvPr/>
            </p:nvSpPr>
            <p:spPr>
              <a:xfrm>
                <a:off x="4876151" y="4156252"/>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76" name="object 76">
                <a:extLst>
                  <a:ext uri="{FF2B5EF4-FFF2-40B4-BE49-F238E27FC236}">
                    <a16:creationId xmlns:a16="http://schemas.microsoft.com/office/drawing/2014/main" id="{6B948305-EB67-4676-924D-EEE402B5729F}"/>
                  </a:ext>
                </a:extLst>
              </p:cNvPr>
              <p:cNvSpPr/>
              <p:nvPr/>
            </p:nvSpPr>
            <p:spPr>
              <a:xfrm>
                <a:off x="4876151" y="4156253"/>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77" name="object 77">
                <a:extLst>
                  <a:ext uri="{FF2B5EF4-FFF2-40B4-BE49-F238E27FC236}">
                    <a16:creationId xmlns:a16="http://schemas.microsoft.com/office/drawing/2014/main" id="{D38B74BA-E888-476D-A97A-F1734F8662A4}"/>
                  </a:ext>
                </a:extLst>
              </p:cNvPr>
              <p:cNvSpPr/>
              <p:nvPr/>
            </p:nvSpPr>
            <p:spPr>
              <a:xfrm>
                <a:off x="4876151" y="4411047"/>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78" name="object 78">
                <a:extLst>
                  <a:ext uri="{FF2B5EF4-FFF2-40B4-BE49-F238E27FC236}">
                    <a16:creationId xmlns:a16="http://schemas.microsoft.com/office/drawing/2014/main" id="{E4689767-DBD3-45C7-A087-B19579F3E394}"/>
                  </a:ext>
                </a:extLst>
              </p:cNvPr>
              <p:cNvSpPr/>
              <p:nvPr/>
            </p:nvSpPr>
            <p:spPr>
              <a:xfrm>
                <a:off x="4876151" y="4411046"/>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79" name="object 79">
                <a:extLst>
                  <a:ext uri="{FF2B5EF4-FFF2-40B4-BE49-F238E27FC236}">
                    <a16:creationId xmlns:a16="http://schemas.microsoft.com/office/drawing/2014/main" id="{EC7AEB1D-8814-46DE-A4C7-26A1115921FE}"/>
                  </a:ext>
                </a:extLst>
              </p:cNvPr>
              <p:cNvSpPr/>
              <p:nvPr/>
            </p:nvSpPr>
            <p:spPr>
              <a:xfrm>
                <a:off x="4876151" y="4667144"/>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80" name="object 80">
                <a:extLst>
                  <a:ext uri="{FF2B5EF4-FFF2-40B4-BE49-F238E27FC236}">
                    <a16:creationId xmlns:a16="http://schemas.microsoft.com/office/drawing/2014/main" id="{7182D0E8-3A8D-4353-86C2-4AA726505291}"/>
                  </a:ext>
                </a:extLst>
              </p:cNvPr>
              <p:cNvSpPr/>
              <p:nvPr/>
            </p:nvSpPr>
            <p:spPr>
              <a:xfrm>
                <a:off x="4876151" y="466714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1" name="object 81">
                <a:extLst>
                  <a:ext uri="{FF2B5EF4-FFF2-40B4-BE49-F238E27FC236}">
                    <a16:creationId xmlns:a16="http://schemas.microsoft.com/office/drawing/2014/main" id="{B8559DE1-6D95-4BE4-A716-9B6330C9F1F6}"/>
                  </a:ext>
                </a:extLst>
              </p:cNvPr>
              <p:cNvSpPr/>
              <p:nvPr/>
            </p:nvSpPr>
            <p:spPr>
              <a:xfrm>
                <a:off x="4876151" y="517326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82" name="object 82">
                <a:extLst>
                  <a:ext uri="{FF2B5EF4-FFF2-40B4-BE49-F238E27FC236}">
                    <a16:creationId xmlns:a16="http://schemas.microsoft.com/office/drawing/2014/main" id="{328314C9-3468-4A74-B3AD-E3BB191A6D28}"/>
                  </a:ext>
                </a:extLst>
              </p:cNvPr>
              <p:cNvSpPr/>
              <p:nvPr/>
            </p:nvSpPr>
            <p:spPr>
              <a:xfrm>
                <a:off x="4876151" y="517326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3" name="object 83">
                <a:extLst>
                  <a:ext uri="{FF2B5EF4-FFF2-40B4-BE49-F238E27FC236}">
                    <a16:creationId xmlns:a16="http://schemas.microsoft.com/office/drawing/2014/main" id="{2AB6309C-55BF-4D31-86BC-7777BACAC933}"/>
                  </a:ext>
                </a:extLst>
              </p:cNvPr>
              <p:cNvSpPr/>
              <p:nvPr/>
            </p:nvSpPr>
            <p:spPr>
              <a:xfrm>
                <a:off x="4876151" y="4920201"/>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84" name="object 84">
                <a:extLst>
                  <a:ext uri="{FF2B5EF4-FFF2-40B4-BE49-F238E27FC236}">
                    <a16:creationId xmlns:a16="http://schemas.microsoft.com/office/drawing/2014/main" id="{CC7014B7-A2AF-415D-80EF-193B76D0CCCB}"/>
                  </a:ext>
                </a:extLst>
              </p:cNvPr>
              <p:cNvSpPr/>
              <p:nvPr/>
            </p:nvSpPr>
            <p:spPr>
              <a:xfrm>
                <a:off x="4876151" y="492020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85" name="object 85">
                <a:extLst>
                  <a:ext uri="{FF2B5EF4-FFF2-40B4-BE49-F238E27FC236}">
                    <a16:creationId xmlns:a16="http://schemas.microsoft.com/office/drawing/2014/main" id="{DB053599-FB2E-4514-9A94-705A4B93E881}"/>
                  </a:ext>
                </a:extLst>
              </p:cNvPr>
              <p:cNvSpPr/>
              <p:nvPr/>
            </p:nvSpPr>
            <p:spPr>
              <a:xfrm>
                <a:off x="5461730" y="3876966"/>
                <a:ext cx="372533" cy="309032"/>
              </a:xfrm>
              <a:prstGeom prst="rect">
                <a:avLst/>
              </a:prstGeom>
              <a:blipFill>
                <a:blip r:embed="rId9" cstate="print"/>
                <a:stretch>
                  <a:fillRect/>
                </a:stretch>
              </a:blipFill>
            </p:spPr>
            <p:txBody>
              <a:bodyPr wrap="square" lIns="0" tIns="0" rIns="0" bIns="0" rtlCol="0"/>
              <a:lstStyle/>
              <a:p>
                <a:endParaRPr/>
              </a:p>
            </p:txBody>
          </p:sp>
          <p:sp>
            <p:nvSpPr>
              <p:cNvPr id="86" name="object 86">
                <a:extLst>
                  <a:ext uri="{FF2B5EF4-FFF2-40B4-BE49-F238E27FC236}">
                    <a16:creationId xmlns:a16="http://schemas.microsoft.com/office/drawing/2014/main" id="{B63F8852-2A78-44F0-971B-D6D412B724B8}"/>
                  </a:ext>
                </a:extLst>
              </p:cNvPr>
              <p:cNvSpPr/>
              <p:nvPr/>
            </p:nvSpPr>
            <p:spPr>
              <a:xfrm>
                <a:off x="5512064" y="3903192"/>
                <a:ext cx="269240" cy="210185"/>
              </a:xfrm>
              <a:custGeom>
                <a:avLst/>
                <a:gdLst/>
                <a:ahLst/>
                <a:cxnLst/>
                <a:rect l="l" t="t" r="r" b="b"/>
                <a:pathLst>
                  <a:path w="269239" h="210185">
                    <a:moveTo>
                      <a:pt x="0" y="0"/>
                    </a:moveTo>
                    <a:lnTo>
                      <a:pt x="0" y="209764"/>
                    </a:lnTo>
                    <a:lnTo>
                      <a:pt x="268786" y="145143"/>
                    </a:lnTo>
                    <a:lnTo>
                      <a:pt x="268786" y="64621"/>
                    </a:lnTo>
                    <a:lnTo>
                      <a:pt x="0" y="0"/>
                    </a:lnTo>
                    <a:close/>
                  </a:path>
                </a:pathLst>
              </a:custGeom>
              <a:solidFill>
                <a:srgbClr val="D99694"/>
              </a:solidFill>
            </p:spPr>
            <p:txBody>
              <a:bodyPr wrap="square" lIns="0" tIns="0" rIns="0" bIns="0" rtlCol="0"/>
              <a:lstStyle/>
              <a:p>
                <a:endParaRPr/>
              </a:p>
            </p:txBody>
          </p:sp>
          <p:sp>
            <p:nvSpPr>
              <p:cNvPr id="87" name="object 87">
                <a:extLst>
                  <a:ext uri="{FF2B5EF4-FFF2-40B4-BE49-F238E27FC236}">
                    <a16:creationId xmlns:a16="http://schemas.microsoft.com/office/drawing/2014/main" id="{A6CD00B4-D697-4BE5-96E5-B9A9D80E9637}"/>
                  </a:ext>
                </a:extLst>
              </p:cNvPr>
              <p:cNvSpPr/>
              <p:nvPr/>
            </p:nvSpPr>
            <p:spPr>
              <a:xfrm>
                <a:off x="5512065" y="3903192"/>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88" name="object 88">
                <a:extLst>
                  <a:ext uri="{FF2B5EF4-FFF2-40B4-BE49-F238E27FC236}">
                    <a16:creationId xmlns:a16="http://schemas.microsoft.com/office/drawing/2014/main" id="{4FF96490-CE93-43ED-A484-7B8817806E78}"/>
                  </a:ext>
                </a:extLst>
              </p:cNvPr>
              <p:cNvSpPr/>
              <p:nvPr/>
            </p:nvSpPr>
            <p:spPr>
              <a:xfrm>
                <a:off x="5465963" y="4126732"/>
                <a:ext cx="372532" cy="313266"/>
              </a:xfrm>
              <a:prstGeom prst="rect">
                <a:avLst/>
              </a:prstGeom>
              <a:blipFill>
                <a:blip r:embed="rId10" cstate="print"/>
                <a:stretch>
                  <a:fillRect/>
                </a:stretch>
              </a:blipFill>
            </p:spPr>
            <p:txBody>
              <a:bodyPr wrap="square" lIns="0" tIns="0" rIns="0" bIns="0" rtlCol="0"/>
              <a:lstStyle/>
              <a:p>
                <a:endParaRPr/>
              </a:p>
            </p:txBody>
          </p:sp>
          <p:sp>
            <p:nvSpPr>
              <p:cNvPr id="89" name="object 89">
                <a:extLst>
                  <a:ext uri="{FF2B5EF4-FFF2-40B4-BE49-F238E27FC236}">
                    <a16:creationId xmlns:a16="http://schemas.microsoft.com/office/drawing/2014/main" id="{5C5810B2-0054-4448-9C4C-F8892B86766C}"/>
                  </a:ext>
                </a:extLst>
              </p:cNvPr>
              <p:cNvSpPr/>
              <p:nvPr/>
            </p:nvSpPr>
            <p:spPr>
              <a:xfrm>
                <a:off x="5516729" y="4156253"/>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90" name="object 90">
                <a:extLst>
                  <a:ext uri="{FF2B5EF4-FFF2-40B4-BE49-F238E27FC236}">
                    <a16:creationId xmlns:a16="http://schemas.microsoft.com/office/drawing/2014/main" id="{E23EEF57-316F-49DD-8C7E-A9E292B90E0E}"/>
                  </a:ext>
                </a:extLst>
              </p:cNvPr>
              <p:cNvSpPr/>
              <p:nvPr/>
            </p:nvSpPr>
            <p:spPr>
              <a:xfrm>
                <a:off x="5516729" y="4156253"/>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91" name="object 91">
                <a:extLst>
                  <a:ext uri="{FF2B5EF4-FFF2-40B4-BE49-F238E27FC236}">
                    <a16:creationId xmlns:a16="http://schemas.microsoft.com/office/drawing/2014/main" id="{25678113-F3E7-4AB6-B67C-7FB7ABC6A9C1}"/>
                  </a:ext>
                </a:extLst>
              </p:cNvPr>
              <p:cNvSpPr/>
              <p:nvPr/>
            </p:nvSpPr>
            <p:spPr>
              <a:xfrm>
                <a:off x="5465963" y="4380732"/>
                <a:ext cx="372532" cy="313266"/>
              </a:xfrm>
              <a:prstGeom prst="rect">
                <a:avLst/>
              </a:prstGeom>
              <a:blipFill>
                <a:blip r:embed="rId11" cstate="print"/>
                <a:stretch>
                  <a:fillRect/>
                </a:stretch>
              </a:blipFill>
            </p:spPr>
            <p:txBody>
              <a:bodyPr wrap="square" lIns="0" tIns="0" rIns="0" bIns="0" rtlCol="0"/>
              <a:lstStyle/>
              <a:p>
                <a:endParaRPr/>
              </a:p>
            </p:txBody>
          </p:sp>
          <p:sp>
            <p:nvSpPr>
              <p:cNvPr id="92" name="object 92">
                <a:extLst>
                  <a:ext uri="{FF2B5EF4-FFF2-40B4-BE49-F238E27FC236}">
                    <a16:creationId xmlns:a16="http://schemas.microsoft.com/office/drawing/2014/main" id="{94E4A843-B536-4320-B72D-238B338BE074}"/>
                  </a:ext>
                </a:extLst>
              </p:cNvPr>
              <p:cNvSpPr/>
              <p:nvPr/>
            </p:nvSpPr>
            <p:spPr>
              <a:xfrm>
                <a:off x="5516729" y="4411048"/>
                <a:ext cx="269240" cy="210185"/>
              </a:xfrm>
              <a:custGeom>
                <a:avLst/>
                <a:gdLst/>
                <a:ahLst/>
                <a:cxnLst/>
                <a:rect l="l" t="t" r="r" b="b"/>
                <a:pathLst>
                  <a:path w="269239"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93" name="object 93">
                <a:extLst>
                  <a:ext uri="{FF2B5EF4-FFF2-40B4-BE49-F238E27FC236}">
                    <a16:creationId xmlns:a16="http://schemas.microsoft.com/office/drawing/2014/main" id="{818420F7-5D8E-47A2-B447-8E01C77EBBDE}"/>
                  </a:ext>
                </a:extLst>
              </p:cNvPr>
              <p:cNvSpPr/>
              <p:nvPr/>
            </p:nvSpPr>
            <p:spPr>
              <a:xfrm>
                <a:off x="5516729" y="441104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94" name="object 94">
                <a:extLst>
                  <a:ext uri="{FF2B5EF4-FFF2-40B4-BE49-F238E27FC236}">
                    <a16:creationId xmlns:a16="http://schemas.microsoft.com/office/drawing/2014/main" id="{F95B53BF-8CB9-4EE1-9F30-BC3C265567FB}"/>
                  </a:ext>
                </a:extLst>
              </p:cNvPr>
              <p:cNvSpPr/>
              <p:nvPr/>
            </p:nvSpPr>
            <p:spPr>
              <a:xfrm>
                <a:off x="5461730" y="4647432"/>
                <a:ext cx="372533" cy="309033"/>
              </a:xfrm>
              <a:prstGeom prst="rect">
                <a:avLst/>
              </a:prstGeom>
              <a:blipFill>
                <a:blip r:embed="rId12" cstate="print"/>
                <a:stretch>
                  <a:fillRect/>
                </a:stretch>
              </a:blipFill>
            </p:spPr>
            <p:txBody>
              <a:bodyPr wrap="square" lIns="0" tIns="0" rIns="0" bIns="0" rtlCol="0"/>
              <a:lstStyle/>
              <a:p>
                <a:endParaRPr/>
              </a:p>
            </p:txBody>
          </p:sp>
          <p:sp>
            <p:nvSpPr>
              <p:cNvPr id="95" name="object 95">
                <a:extLst>
                  <a:ext uri="{FF2B5EF4-FFF2-40B4-BE49-F238E27FC236}">
                    <a16:creationId xmlns:a16="http://schemas.microsoft.com/office/drawing/2014/main" id="{8B4E5934-A97A-46B8-ACFB-A500E485C487}"/>
                  </a:ext>
                </a:extLst>
              </p:cNvPr>
              <p:cNvSpPr/>
              <p:nvPr/>
            </p:nvSpPr>
            <p:spPr>
              <a:xfrm>
                <a:off x="5512064" y="4673856"/>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96" name="object 96">
                <a:extLst>
                  <a:ext uri="{FF2B5EF4-FFF2-40B4-BE49-F238E27FC236}">
                    <a16:creationId xmlns:a16="http://schemas.microsoft.com/office/drawing/2014/main" id="{22BFDBBE-EDD0-442B-A924-F8AC9791631A}"/>
                  </a:ext>
                </a:extLst>
              </p:cNvPr>
              <p:cNvSpPr/>
              <p:nvPr/>
            </p:nvSpPr>
            <p:spPr>
              <a:xfrm>
                <a:off x="5512065" y="4673856"/>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97" name="object 97">
                <a:extLst>
                  <a:ext uri="{FF2B5EF4-FFF2-40B4-BE49-F238E27FC236}">
                    <a16:creationId xmlns:a16="http://schemas.microsoft.com/office/drawing/2014/main" id="{5CF2F500-0A5F-41E0-AF01-E90D5BC8C062}"/>
                  </a:ext>
                </a:extLst>
              </p:cNvPr>
              <p:cNvSpPr/>
              <p:nvPr/>
            </p:nvSpPr>
            <p:spPr>
              <a:xfrm>
                <a:off x="5461730" y="4892966"/>
                <a:ext cx="372533" cy="313266"/>
              </a:xfrm>
              <a:prstGeom prst="rect">
                <a:avLst/>
              </a:prstGeom>
              <a:blipFill>
                <a:blip r:embed="rId13" cstate="print"/>
                <a:stretch>
                  <a:fillRect/>
                </a:stretch>
              </a:blipFill>
            </p:spPr>
            <p:txBody>
              <a:bodyPr wrap="square" lIns="0" tIns="0" rIns="0" bIns="0" rtlCol="0"/>
              <a:lstStyle/>
              <a:p>
                <a:endParaRPr/>
              </a:p>
            </p:txBody>
          </p:sp>
          <p:sp>
            <p:nvSpPr>
              <p:cNvPr id="98" name="object 98">
                <a:extLst>
                  <a:ext uri="{FF2B5EF4-FFF2-40B4-BE49-F238E27FC236}">
                    <a16:creationId xmlns:a16="http://schemas.microsoft.com/office/drawing/2014/main" id="{C72601B8-FD47-4D78-BE5F-A55C7EA1A479}"/>
                  </a:ext>
                </a:extLst>
              </p:cNvPr>
              <p:cNvSpPr/>
              <p:nvPr/>
            </p:nvSpPr>
            <p:spPr>
              <a:xfrm>
                <a:off x="5512064" y="4920201"/>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99" name="object 99">
                <a:extLst>
                  <a:ext uri="{FF2B5EF4-FFF2-40B4-BE49-F238E27FC236}">
                    <a16:creationId xmlns:a16="http://schemas.microsoft.com/office/drawing/2014/main" id="{195FB3C2-2A89-41AF-99CC-78AEF28097C3}"/>
                  </a:ext>
                </a:extLst>
              </p:cNvPr>
              <p:cNvSpPr/>
              <p:nvPr/>
            </p:nvSpPr>
            <p:spPr>
              <a:xfrm>
                <a:off x="5512065" y="4920201"/>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00" name="object 100">
                <a:extLst>
                  <a:ext uri="{FF2B5EF4-FFF2-40B4-BE49-F238E27FC236}">
                    <a16:creationId xmlns:a16="http://schemas.microsoft.com/office/drawing/2014/main" id="{9D2C965B-DAFA-463E-B83D-EC0A8436FF5C}"/>
                  </a:ext>
                </a:extLst>
              </p:cNvPr>
              <p:cNvSpPr/>
              <p:nvPr/>
            </p:nvSpPr>
            <p:spPr>
              <a:xfrm>
                <a:off x="5461730" y="5146966"/>
                <a:ext cx="372533" cy="309033"/>
              </a:xfrm>
              <a:prstGeom prst="rect">
                <a:avLst/>
              </a:prstGeom>
              <a:blipFill>
                <a:blip r:embed="rId14" cstate="print"/>
                <a:stretch>
                  <a:fillRect/>
                </a:stretch>
              </a:blipFill>
            </p:spPr>
            <p:txBody>
              <a:bodyPr wrap="square" lIns="0" tIns="0" rIns="0" bIns="0" rtlCol="0"/>
              <a:lstStyle/>
              <a:p>
                <a:endParaRPr/>
              </a:p>
            </p:txBody>
          </p:sp>
          <p:sp>
            <p:nvSpPr>
              <p:cNvPr id="101" name="object 101">
                <a:extLst>
                  <a:ext uri="{FF2B5EF4-FFF2-40B4-BE49-F238E27FC236}">
                    <a16:creationId xmlns:a16="http://schemas.microsoft.com/office/drawing/2014/main" id="{075D443F-5BA4-4CBF-BA3F-8BA827318F38}"/>
                  </a:ext>
                </a:extLst>
              </p:cNvPr>
              <p:cNvSpPr/>
              <p:nvPr/>
            </p:nvSpPr>
            <p:spPr>
              <a:xfrm>
                <a:off x="5512064" y="5173260"/>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02" name="object 102">
                <a:extLst>
                  <a:ext uri="{FF2B5EF4-FFF2-40B4-BE49-F238E27FC236}">
                    <a16:creationId xmlns:a16="http://schemas.microsoft.com/office/drawing/2014/main" id="{F6D765C4-0E47-4DBC-B3C6-C92FA4A1323A}"/>
                  </a:ext>
                </a:extLst>
              </p:cNvPr>
              <p:cNvSpPr/>
              <p:nvPr/>
            </p:nvSpPr>
            <p:spPr>
              <a:xfrm>
                <a:off x="5512065" y="5173260"/>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03" name="object 103">
                <a:extLst>
                  <a:ext uri="{FF2B5EF4-FFF2-40B4-BE49-F238E27FC236}">
                    <a16:creationId xmlns:a16="http://schemas.microsoft.com/office/drawing/2014/main" id="{1438C4D4-1CE3-43E2-8AF0-87D66143892A}"/>
                  </a:ext>
                </a:extLst>
              </p:cNvPr>
              <p:cNvSpPr/>
              <p:nvPr/>
            </p:nvSpPr>
            <p:spPr>
              <a:xfrm>
                <a:off x="6341316" y="390545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04" name="object 104">
                <a:extLst>
                  <a:ext uri="{FF2B5EF4-FFF2-40B4-BE49-F238E27FC236}">
                    <a16:creationId xmlns:a16="http://schemas.microsoft.com/office/drawing/2014/main" id="{C4A46AAC-04D1-406D-9AF6-E9B7BBC28C67}"/>
                  </a:ext>
                </a:extLst>
              </p:cNvPr>
              <p:cNvSpPr/>
              <p:nvPr/>
            </p:nvSpPr>
            <p:spPr>
              <a:xfrm>
                <a:off x="6341316" y="3905450"/>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05" name="object 105">
                <a:extLst>
                  <a:ext uri="{FF2B5EF4-FFF2-40B4-BE49-F238E27FC236}">
                    <a16:creationId xmlns:a16="http://schemas.microsoft.com/office/drawing/2014/main" id="{7134F076-9E5E-41E5-A91B-4D9705EC50B1}"/>
                  </a:ext>
                </a:extLst>
              </p:cNvPr>
              <p:cNvSpPr/>
              <p:nvPr/>
            </p:nvSpPr>
            <p:spPr>
              <a:xfrm>
                <a:off x="6341316" y="4158510"/>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06" name="object 106">
                <a:extLst>
                  <a:ext uri="{FF2B5EF4-FFF2-40B4-BE49-F238E27FC236}">
                    <a16:creationId xmlns:a16="http://schemas.microsoft.com/office/drawing/2014/main" id="{380BE794-E967-4EBF-9983-B9C80447C80D}"/>
                  </a:ext>
                </a:extLst>
              </p:cNvPr>
              <p:cNvSpPr/>
              <p:nvPr/>
            </p:nvSpPr>
            <p:spPr>
              <a:xfrm>
                <a:off x="6341316" y="415851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07" name="object 107">
                <a:extLst>
                  <a:ext uri="{FF2B5EF4-FFF2-40B4-BE49-F238E27FC236}">
                    <a16:creationId xmlns:a16="http://schemas.microsoft.com/office/drawing/2014/main" id="{87F64F6F-B81A-4DA1-A38F-400E083D3B11}"/>
                  </a:ext>
                </a:extLst>
              </p:cNvPr>
              <p:cNvSpPr/>
              <p:nvPr/>
            </p:nvSpPr>
            <p:spPr>
              <a:xfrm>
                <a:off x="6341316" y="4413305"/>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08" name="object 108">
                <a:extLst>
                  <a:ext uri="{FF2B5EF4-FFF2-40B4-BE49-F238E27FC236}">
                    <a16:creationId xmlns:a16="http://schemas.microsoft.com/office/drawing/2014/main" id="{75AF53BE-4050-4C47-BE3D-FCBA6B931B26}"/>
                  </a:ext>
                </a:extLst>
              </p:cNvPr>
              <p:cNvSpPr/>
              <p:nvPr/>
            </p:nvSpPr>
            <p:spPr>
              <a:xfrm>
                <a:off x="6341316" y="4413304"/>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09" name="object 109">
                <a:extLst>
                  <a:ext uri="{FF2B5EF4-FFF2-40B4-BE49-F238E27FC236}">
                    <a16:creationId xmlns:a16="http://schemas.microsoft.com/office/drawing/2014/main" id="{ACAD308B-B35D-4C76-BFC9-0B69670154CD}"/>
                  </a:ext>
                </a:extLst>
              </p:cNvPr>
              <p:cNvSpPr/>
              <p:nvPr/>
            </p:nvSpPr>
            <p:spPr>
              <a:xfrm>
                <a:off x="6341316" y="4669402"/>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10" name="object 110">
                <a:extLst>
                  <a:ext uri="{FF2B5EF4-FFF2-40B4-BE49-F238E27FC236}">
                    <a16:creationId xmlns:a16="http://schemas.microsoft.com/office/drawing/2014/main" id="{CAA8F594-9355-4D94-8824-D4F66914BF9E}"/>
                  </a:ext>
                </a:extLst>
              </p:cNvPr>
              <p:cNvSpPr/>
              <p:nvPr/>
            </p:nvSpPr>
            <p:spPr>
              <a:xfrm>
                <a:off x="6341316" y="4669401"/>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1" name="object 111">
                <a:extLst>
                  <a:ext uri="{FF2B5EF4-FFF2-40B4-BE49-F238E27FC236}">
                    <a16:creationId xmlns:a16="http://schemas.microsoft.com/office/drawing/2014/main" id="{DAEF908E-9A59-4FF9-92BC-F235238DB455}"/>
                  </a:ext>
                </a:extLst>
              </p:cNvPr>
              <p:cNvSpPr/>
              <p:nvPr/>
            </p:nvSpPr>
            <p:spPr>
              <a:xfrm>
                <a:off x="6341316" y="5175518"/>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12" name="object 112">
                <a:extLst>
                  <a:ext uri="{FF2B5EF4-FFF2-40B4-BE49-F238E27FC236}">
                    <a16:creationId xmlns:a16="http://schemas.microsoft.com/office/drawing/2014/main" id="{4FFBFC10-B5E3-497A-A58B-F342DF1B0B5B}"/>
                  </a:ext>
                </a:extLst>
              </p:cNvPr>
              <p:cNvSpPr/>
              <p:nvPr/>
            </p:nvSpPr>
            <p:spPr>
              <a:xfrm>
                <a:off x="6341316" y="5175518"/>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3" name="object 113">
                <a:extLst>
                  <a:ext uri="{FF2B5EF4-FFF2-40B4-BE49-F238E27FC236}">
                    <a16:creationId xmlns:a16="http://schemas.microsoft.com/office/drawing/2014/main" id="{5EF23C09-BBF2-4DD2-8F07-0CFC0A3BA0F9}"/>
                  </a:ext>
                </a:extLst>
              </p:cNvPr>
              <p:cNvSpPr/>
              <p:nvPr/>
            </p:nvSpPr>
            <p:spPr>
              <a:xfrm>
                <a:off x="6341316" y="4922459"/>
                <a:ext cx="527685" cy="210185"/>
              </a:xfrm>
              <a:custGeom>
                <a:avLst/>
                <a:gdLst/>
                <a:ahLst/>
                <a:cxnLst/>
                <a:rect l="l" t="t" r="r" b="b"/>
                <a:pathLst>
                  <a:path w="527685"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14" name="object 114">
                <a:extLst>
                  <a:ext uri="{FF2B5EF4-FFF2-40B4-BE49-F238E27FC236}">
                    <a16:creationId xmlns:a16="http://schemas.microsoft.com/office/drawing/2014/main" id="{CA1579E5-4FC1-447D-BD8F-C6E48B12F5B9}"/>
                  </a:ext>
                </a:extLst>
              </p:cNvPr>
              <p:cNvSpPr/>
              <p:nvPr/>
            </p:nvSpPr>
            <p:spPr>
              <a:xfrm>
                <a:off x="6341316" y="4922459"/>
                <a:ext cx="527685" cy="210185"/>
              </a:xfrm>
              <a:custGeom>
                <a:avLst/>
                <a:gdLst/>
                <a:ahLst/>
                <a:cxnLst/>
                <a:rect l="l" t="t" r="r" b="b"/>
                <a:pathLst>
                  <a:path w="527685"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15" name="object 115">
                <a:extLst>
                  <a:ext uri="{FF2B5EF4-FFF2-40B4-BE49-F238E27FC236}">
                    <a16:creationId xmlns:a16="http://schemas.microsoft.com/office/drawing/2014/main" id="{D761E46D-61A7-45A7-832D-CF085A792594}"/>
                  </a:ext>
                </a:extLst>
              </p:cNvPr>
              <p:cNvSpPr/>
              <p:nvPr/>
            </p:nvSpPr>
            <p:spPr>
              <a:xfrm>
                <a:off x="6926463" y="3876966"/>
                <a:ext cx="372532" cy="313266"/>
              </a:xfrm>
              <a:prstGeom prst="rect">
                <a:avLst/>
              </a:prstGeom>
              <a:blipFill>
                <a:blip r:embed="rId15" cstate="print"/>
                <a:stretch>
                  <a:fillRect/>
                </a:stretch>
              </a:blipFill>
            </p:spPr>
            <p:txBody>
              <a:bodyPr wrap="square" lIns="0" tIns="0" rIns="0" bIns="0" rtlCol="0"/>
              <a:lstStyle/>
              <a:p>
                <a:endParaRPr/>
              </a:p>
            </p:txBody>
          </p:sp>
          <p:sp>
            <p:nvSpPr>
              <p:cNvPr id="116" name="object 116">
                <a:extLst>
                  <a:ext uri="{FF2B5EF4-FFF2-40B4-BE49-F238E27FC236}">
                    <a16:creationId xmlns:a16="http://schemas.microsoft.com/office/drawing/2014/main" id="{02FACE38-E471-497F-9606-6B7DCBC8FA15}"/>
                  </a:ext>
                </a:extLst>
              </p:cNvPr>
              <p:cNvSpPr/>
              <p:nvPr/>
            </p:nvSpPr>
            <p:spPr>
              <a:xfrm>
                <a:off x="6977229" y="3905450"/>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17" name="object 117">
                <a:extLst>
                  <a:ext uri="{FF2B5EF4-FFF2-40B4-BE49-F238E27FC236}">
                    <a16:creationId xmlns:a16="http://schemas.microsoft.com/office/drawing/2014/main" id="{0799AF98-2556-4171-96BA-860F9CC75BBD}"/>
                  </a:ext>
                </a:extLst>
              </p:cNvPr>
              <p:cNvSpPr/>
              <p:nvPr/>
            </p:nvSpPr>
            <p:spPr>
              <a:xfrm>
                <a:off x="6977230" y="3905450"/>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18" name="object 118">
                <a:extLst>
                  <a:ext uri="{FF2B5EF4-FFF2-40B4-BE49-F238E27FC236}">
                    <a16:creationId xmlns:a16="http://schemas.microsoft.com/office/drawing/2014/main" id="{9E601DBF-6527-41FF-8A37-B1122C60626E}"/>
                  </a:ext>
                </a:extLst>
              </p:cNvPr>
              <p:cNvSpPr/>
              <p:nvPr/>
            </p:nvSpPr>
            <p:spPr>
              <a:xfrm>
                <a:off x="6930697" y="4130966"/>
                <a:ext cx="372533" cy="313266"/>
              </a:xfrm>
              <a:prstGeom prst="rect">
                <a:avLst/>
              </a:prstGeom>
              <a:blipFill>
                <a:blip r:embed="rId16" cstate="print"/>
                <a:stretch>
                  <a:fillRect/>
                </a:stretch>
              </a:blipFill>
            </p:spPr>
            <p:txBody>
              <a:bodyPr wrap="square" lIns="0" tIns="0" rIns="0" bIns="0" rtlCol="0"/>
              <a:lstStyle/>
              <a:p>
                <a:endParaRPr/>
              </a:p>
            </p:txBody>
          </p:sp>
          <p:sp>
            <p:nvSpPr>
              <p:cNvPr id="119" name="object 119">
                <a:extLst>
                  <a:ext uri="{FF2B5EF4-FFF2-40B4-BE49-F238E27FC236}">
                    <a16:creationId xmlns:a16="http://schemas.microsoft.com/office/drawing/2014/main" id="{000618E9-C428-4B73-8100-CDDA1A5D0FEF}"/>
                  </a:ext>
                </a:extLst>
              </p:cNvPr>
              <p:cNvSpPr/>
              <p:nvPr/>
            </p:nvSpPr>
            <p:spPr>
              <a:xfrm>
                <a:off x="6981894" y="4158511"/>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20" name="object 120">
                <a:extLst>
                  <a:ext uri="{FF2B5EF4-FFF2-40B4-BE49-F238E27FC236}">
                    <a16:creationId xmlns:a16="http://schemas.microsoft.com/office/drawing/2014/main" id="{317C8530-561C-41BF-84C7-CD496AC1BB46}"/>
                  </a:ext>
                </a:extLst>
              </p:cNvPr>
              <p:cNvSpPr/>
              <p:nvPr/>
            </p:nvSpPr>
            <p:spPr>
              <a:xfrm>
                <a:off x="6981895" y="4158511"/>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21" name="object 121">
                <a:extLst>
                  <a:ext uri="{FF2B5EF4-FFF2-40B4-BE49-F238E27FC236}">
                    <a16:creationId xmlns:a16="http://schemas.microsoft.com/office/drawing/2014/main" id="{530AE5E4-58A7-4214-8CEF-A61161DC05E6}"/>
                  </a:ext>
                </a:extLst>
              </p:cNvPr>
              <p:cNvSpPr/>
              <p:nvPr/>
            </p:nvSpPr>
            <p:spPr>
              <a:xfrm>
                <a:off x="6930697" y="4384966"/>
                <a:ext cx="372533" cy="313266"/>
              </a:xfrm>
              <a:prstGeom prst="rect">
                <a:avLst/>
              </a:prstGeom>
              <a:blipFill>
                <a:blip r:embed="rId17" cstate="print"/>
                <a:stretch>
                  <a:fillRect/>
                </a:stretch>
              </a:blipFill>
            </p:spPr>
            <p:txBody>
              <a:bodyPr wrap="square" lIns="0" tIns="0" rIns="0" bIns="0" rtlCol="0"/>
              <a:lstStyle/>
              <a:p>
                <a:endParaRPr/>
              </a:p>
            </p:txBody>
          </p:sp>
          <p:sp>
            <p:nvSpPr>
              <p:cNvPr id="122" name="object 122">
                <a:extLst>
                  <a:ext uri="{FF2B5EF4-FFF2-40B4-BE49-F238E27FC236}">
                    <a16:creationId xmlns:a16="http://schemas.microsoft.com/office/drawing/2014/main" id="{1BAB4D94-2FE4-4F00-AB0E-006F574E44A4}"/>
                  </a:ext>
                </a:extLst>
              </p:cNvPr>
              <p:cNvSpPr/>
              <p:nvPr/>
            </p:nvSpPr>
            <p:spPr>
              <a:xfrm>
                <a:off x="6981894" y="4413306"/>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23" name="object 123">
                <a:extLst>
                  <a:ext uri="{FF2B5EF4-FFF2-40B4-BE49-F238E27FC236}">
                    <a16:creationId xmlns:a16="http://schemas.microsoft.com/office/drawing/2014/main" id="{1F355579-259C-48DD-A2F2-4658B1CC8048}"/>
                  </a:ext>
                </a:extLst>
              </p:cNvPr>
              <p:cNvSpPr/>
              <p:nvPr/>
            </p:nvSpPr>
            <p:spPr>
              <a:xfrm>
                <a:off x="6981895" y="4413306"/>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24" name="object 124">
                <a:extLst>
                  <a:ext uri="{FF2B5EF4-FFF2-40B4-BE49-F238E27FC236}">
                    <a16:creationId xmlns:a16="http://schemas.microsoft.com/office/drawing/2014/main" id="{5B2A86C7-85CF-42D7-A1BD-DCEF77B8ED7D}"/>
                  </a:ext>
                </a:extLst>
              </p:cNvPr>
              <p:cNvSpPr/>
              <p:nvPr/>
            </p:nvSpPr>
            <p:spPr>
              <a:xfrm>
                <a:off x="6926463" y="4647432"/>
                <a:ext cx="372532" cy="313266"/>
              </a:xfrm>
              <a:prstGeom prst="rect">
                <a:avLst/>
              </a:prstGeom>
              <a:blipFill>
                <a:blip r:embed="rId18" cstate="print"/>
                <a:stretch>
                  <a:fillRect/>
                </a:stretch>
              </a:blipFill>
            </p:spPr>
            <p:txBody>
              <a:bodyPr wrap="square" lIns="0" tIns="0" rIns="0" bIns="0" rtlCol="0"/>
              <a:lstStyle/>
              <a:p>
                <a:endParaRPr/>
              </a:p>
            </p:txBody>
          </p:sp>
          <p:sp>
            <p:nvSpPr>
              <p:cNvPr id="125" name="object 125">
                <a:extLst>
                  <a:ext uri="{FF2B5EF4-FFF2-40B4-BE49-F238E27FC236}">
                    <a16:creationId xmlns:a16="http://schemas.microsoft.com/office/drawing/2014/main" id="{821019EC-FAD7-4F65-BC4A-85EDCC45A4C1}"/>
                  </a:ext>
                </a:extLst>
              </p:cNvPr>
              <p:cNvSpPr/>
              <p:nvPr/>
            </p:nvSpPr>
            <p:spPr>
              <a:xfrm>
                <a:off x="6977229" y="4676114"/>
                <a:ext cx="269240" cy="210185"/>
              </a:xfrm>
              <a:custGeom>
                <a:avLst/>
                <a:gdLst/>
                <a:ahLst/>
                <a:cxnLst/>
                <a:rect l="l" t="t" r="r" b="b"/>
                <a:pathLst>
                  <a:path w="269239"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26" name="object 126">
                <a:extLst>
                  <a:ext uri="{FF2B5EF4-FFF2-40B4-BE49-F238E27FC236}">
                    <a16:creationId xmlns:a16="http://schemas.microsoft.com/office/drawing/2014/main" id="{FE8A94AE-7009-4EF6-81CC-EE3DDCD6F424}"/>
                  </a:ext>
                </a:extLst>
              </p:cNvPr>
              <p:cNvSpPr/>
              <p:nvPr/>
            </p:nvSpPr>
            <p:spPr>
              <a:xfrm>
                <a:off x="6977230" y="4676114"/>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27" name="object 127">
                <a:extLst>
                  <a:ext uri="{FF2B5EF4-FFF2-40B4-BE49-F238E27FC236}">
                    <a16:creationId xmlns:a16="http://schemas.microsoft.com/office/drawing/2014/main" id="{286B78E5-A425-45AC-9F27-33BEF48FA145}"/>
                  </a:ext>
                </a:extLst>
              </p:cNvPr>
              <p:cNvSpPr/>
              <p:nvPr/>
            </p:nvSpPr>
            <p:spPr>
              <a:xfrm>
                <a:off x="6926463" y="4892966"/>
                <a:ext cx="372532" cy="313266"/>
              </a:xfrm>
              <a:prstGeom prst="rect">
                <a:avLst/>
              </a:prstGeom>
              <a:blipFill>
                <a:blip r:embed="rId19" cstate="print"/>
                <a:stretch>
                  <a:fillRect/>
                </a:stretch>
              </a:blipFill>
            </p:spPr>
            <p:txBody>
              <a:bodyPr wrap="square" lIns="0" tIns="0" rIns="0" bIns="0" rtlCol="0"/>
              <a:lstStyle/>
              <a:p>
                <a:endParaRPr/>
              </a:p>
            </p:txBody>
          </p:sp>
          <p:sp>
            <p:nvSpPr>
              <p:cNvPr id="128" name="object 128">
                <a:extLst>
                  <a:ext uri="{FF2B5EF4-FFF2-40B4-BE49-F238E27FC236}">
                    <a16:creationId xmlns:a16="http://schemas.microsoft.com/office/drawing/2014/main" id="{EB2FF8DB-B112-46B6-AEE7-A2AB7095F133}"/>
                  </a:ext>
                </a:extLst>
              </p:cNvPr>
              <p:cNvSpPr/>
              <p:nvPr/>
            </p:nvSpPr>
            <p:spPr>
              <a:xfrm>
                <a:off x="6977229" y="4922459"/>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29" name="object 129">
                <a:extLst>
                  <a:ext uri="{FF2B5EF4-FFF2-40B4-BE49-F238E27FC236}">
                    <a16:creationId xmlns:a16="http://schemas.microsoft.com/office/drawing/2014/main" id="{4AEF4AAA-5FDE-4F70-9716-89534B09F8AD}"/>
                  </a:ext>
                </a:extLst>
              </p:cNvPr>
              <p:cNvSpPr/>
              <p:nvPr/>
            </p:nvSpPr>
            <p:spPr>
              <a:xfrm>
                <a:off x="6977230" y="4922459"/>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30" name="object 130">
                <a:extLst>
                  <a:ext uri="{FF2B5EF4-FFF2-40B4-BE49-F238E27FC236}">
                    <a16:creationId xmlns:a16="http://schemas.microsoft.com/office/drawing/2014/main" id="{E395ADA4-4585-438C-A1CB-9D5F4C25D906}"/>
                  </a:ext>
                </a:extLst>
              </p:cNvPr>
              <p:cNvSpPr/>
              <p:nvPr/>
            </p:nvSpPr>
            <p:spPr>
              <a:xfrm>
                <a:off x="6926463" y="5146966"/>
                <a:ext cx="372532" cy="313266"/>
              </a:xfrm>
              <a:prstGeom prst="rect">
                <a:avLst/>
              </a:prstGeom>
              <a:blipFill>
                <a:blip r:embed="rId20" cstate="print"/>
                <a:stretch>
                  <a:fillRect/>
                </a:stretch>
              </a:blipFill>
            </p:spPr>
            <p:txBody>
              <a:bodyPr wrap="square" lIns="0" tIns="0" rIns="0" bIns="0" rtlCol="0"/>
              <a:lstStyle/>
              <a:p>
                <a:endParaRPr/>
              </a:p>
            </p:txBody>
          </p:sp>
          <p:sp>
            <p:nvSpPr>
              <p:cNvPr id="131" name="object 131">
                <a:extLst>
                  <a:ext uri="{FF2B5EF4-FFF2-40B4-BE49-F238E27FC236}">
                    <a16:creationId xmlns:a16="http://schemas.microsoft.com/office/drawing/2014/main" id="{930702EA-DA5F-47B9-866E-135159CE117B}"/>
                  </a:ext>
                </a:extLst>
              </p:cNvPr>
              <p:cNvSpPr/>
              <p:nvPr/>
            </p:nvSpPr>
            <p:spPr>
              <a:xfrm>
                <a:off x="6977229" y="5175518"/>
                <a:ext cx="269240" cy="210185"/>
              </a:xfrm>
              <a:custGeom>
                <a:avLst/>
                <a:gdLst/>
                <a:ahLst/>
                <a:cxnLst/>
                <a:rect l="l" t="t" r="r" b="b"/>
                <a:pathLst>
                  <a:path w="269239"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32" name="object 132">
                <a:extLst>
                  <a:ext uri="{FF2B5EF4-FFF2-40B4-BE49-F238E27FC236}">
                    <a16:creationId xmlns:a16="http://schemas.microsoft.com/office/drawing/2014/main" id="{837D7B03-714D-41C5-97BA-9D129ACC1468}"/>
                  </a:ext>
                </a:extLst>
              </p:cNvPr>
              <p:cNvSpPr/>
              <p:nvPr/>
            </p:nvSpPr>
            <p:spPr>
              <a:xfrm>
                <a:off x="6977230" y="5175518"/>
                <a:ext cx="269240" cy="210185"/>
              </a:xfrm>
              <a:custGeom>
                <a:avLst/>
                <a:gdLst/>
                <a:ahLst/>
                <a:cxnLst/>
                <a:rect l="l" t="t" r="r" b="b"/>
                <a:pathLst>
                  <a:path w="269239"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33" name="object 133">
                <a:extLst>
                  <a:ext uri="{FF2B5EF4-FFF2-40B4-BE49-F238E27FC236}">
                    <a16:creationId xmlns:a16="http://schemas.microsoft.com/office/drawing/2014/main" id="{AE103D1D-71CA-492D-AAFD-1F7DA0B6AC20}"/>
                  </a:ext>
                </a:extLst>
              </p:cNvPr>
              <p:cNvSpPr/>
              <p:nvPr/>
            </p:nvSpPr>
            <p:spPr>
              <a:xfrm>
                <a:off x="7772433" y="3926715"/>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34" name="object 134">
                <a:extLst>
                  <a:ext uri="{FF2B5EF4-FFF2-40B4-BE49-F238E27FC236}">
                    <a16:creationId xmlns:a16="http://schemas.microsoft.com/office/drawing/2014/main" id="{28B01130-42CF-48B9-A738-1BF3D1445D6E}"/>
                  </a:ext>
                </a:extLst>
              </p:cNvPr>
              <p:cNvSpPr/>
              <p:nvPr/>
            </p:nvSpPr>
            <p:spPr>
              <a:xfrm>
                <a:off x="7772433" y="3926715"/>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35" name="object 135">
                <a:extLst>
                  <a:ext uri="{FF2B5EF4-FFF2-40B4-BE49-F238E27FC236}">
                    <a16:creationId xmlns:a16="http://schemas.microsoft.com/office/drawing/2014/main" id="{90849696-3041-4A97-AADB-85093C4CC790}"/>
                  </a:ext>
                </a:extLst>
              </p:cNvPr>
              <p:cNvSpPr/>
              <p:nvPr/>
            </p:nvSpPr>
            <p:spPr>
              <a:xfrm>
                <a:off x="7772433" y="4179775"/>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36" name="object 136">
                <a:extLst>
                  <a:ext uri="{FF2B5EF4-FFF2-40B4-BE49-F238E27FC236}">
                    <a16:creationId xmlns:a16="http://schemas.microsoft.com/office/drawing/2014/main" id="{E59C9A05-4068-4C9E-A549-DAF14EAFD284}"/>
                  </a:ext>
                </a:extLst>
              </p:cNvPr>
              <p:cNvSpPr/>
              <p:nvPr/>
            </p:nvSpPr>
            <p:spPr>
              <a:xfrm>
                <a:off x="7772433" y="4179776"/>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37" name="object 137">
                <a:extLst>
                  <a:ext uri="{FF2B5EF4-FFF2-40B4-BE49-F238E27FC236}">
                    <a16:creationId xmlns:a16="http://schemas.microsoft.com/office/drawing/2014/main" id="{72AFB845-A79D-4ABC-89C2-4C8E80970719}"/>
                  </a:ext>
                </a:extLst>
              </p:cNvPr>
              <p:cNvSpPr/>
              <p:nvPr/>
            </p:nvSpPr>
            <p:spPr>
              <a:xfrm>
                <a:off x="7772433" y="4434570"/>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38" name="object 138">
                <a:extLst>
                  <a:ext uri="{FF2B5EF4-FFF2-40B4-BE49-F238E27FC236}">
                    <a16:creationId xmlns:a16="http://schemas.microsoft.com/office/drawing/2014/main" id="{60AAF3A2-0AFC-43A1-B263-40B8D117CEA9}"/>
                  </a:ext>
                </a:extLst>
              </p:cNvPr>
              <p:cNvSpPr/>
              <p:nvPr/>
            </p:nvSpPr>
            <p:spPr>
              <a:xfrm>
                <a:off x="7772433" y="4434569"/>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39" name="object 139">
                <a:extLst>
                  <a:ext uri="{FF2B5EF4-FFF2-40B4-BE49-F238E27FC236}">
                    <a16:creationId xmlns:a16="http://schemas.microsoft.com/office/drawing/2014/main" id="{3BB65EF7-948D-4556-BACB-0357C0A00ADB}"/>
                  </a:ext>
                </a:extLst>
              </p:cNvPr>
              <p:cNvSpPr/>
              <p:nvPr/>
            </p:nvSpPr>
            <p:spPr>
              <a:xfrm>
                <a:off x="7772433" y="4690667"/>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40" name="object 140">
                <a:extLst>
                  <a:ext uri="{FF2B5EF4-FFF2-40B4-BE49-F238E27FC236}">
                    <a16:creationId xmlns:a16="http://schemas.microsoft.com/office/drawing/2014/main" id="{33E0E0B9-CB05-4176-A81C-9F09EE11C550}"/>
                  </a:ext>
                </a:extLst>
              </p:cNvPr>
              <p:cNvSpPr/>
              <p:nvPr/>
            </p:nvSpPr>
            <p:spPr>
              <a:xfrm>
                <a:off x="7772433" y="4690666"/>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1" name="object 141">
                <a:extLst>
                  <a:ext uri="{FF2B5EF4-FFF2-40B4-BE49-F238E27FC236}">
                    <a16:creationId xmlns:a16="http://schemas.microsoft.com/office/drawing/2014/main" id="{F56A56EE-B726-4DCB-A156-A55ECF59CDCC}"/>
                  </a:ext>
                </a:extLst>
              </p:cNvPr>
              <p:cNvSpPr/>
              <p:nvPr/>
            </p:nvSpPr>
            <p:spPr>
              <a:xfrm>
                <a:off x="7772433" y="5196783"/>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42" name="object 142">
                <a:extLst>
                  <a:ext uri="{FF2B5EF4-FFF2-40B4-BE49-F238E27FC236}">
                    <a16:creationId xmlns:a16="http://schemas.microsoft.com/office/drawing/2014/main" id="{22D0367D-B8F4-4A18-AB1B-AE9D472A208F}"/>
                  </a:ext>
                </a:extLst>
              </p:cNvPr>
              <p:cNvSpPr/>
              <p:nvPr/>
            </p:nvSpPr>
            <p:spPr>
              <a:xfrm>
                <a:off x="7772433" y="5196783"/>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3" name="object 143">
                <a:extLst>
                  <a:ext uri="{FF2B5EF4-FFF2-40B4-BE49-F238E27FC236}">
                    <a16:creationId xmlns:a16="http://schemas.microsoft.com/office/drawing/2014/main" id="{2D429960-A7E9-4B73-98F1-53FF90EFCF77}"/>
                  </a:ext>
                </a:extLst>
              </p:cNvPr>
              <p:cNvSpPr/>
              <p:nvPr/>
            </p:nvSpPr>
            <p:spPr>
              <a:xfrm>
                <a:off x="7772433" y="4943724"/>
                <a:ext cx="527685" cy="210185"/>
              </a:xfrm>
              <a:custGeom>
                <a:avLst/>
                <a:gdLst/>
                <a:ahLst/>
                <a:cxnLst/>
                <a:rect l="l" t="t" r="r" b="b"/>
                <a:pathLst>
                  <a:path w="527684" h="210185">
                    <a:moveTo>
                      <a:pt x="0" y="209765"/>
                    </a:moveTo>
                    <a:lnTo>
                      <a:pt x="527194" y="209765"/>
                    </a:lnTo>
                    <a:lnTo>
                      <a:pt x="527194" y="0"/>
                    </a:lnTo>
                    <a:lnTo>
                      <a:pt x="0" y="0"/>
                    </a:lnTo>
                    <a:lnTo>
                      <a:pt x="0" y="209765"/>
                    </a:lnTo>
                    <a:close/>
                  </a:path>
                </a:pathLst>
              </a:custGeom>
              <a:solidFill>
                <a:srgbClr val="4F81BD"/>
              </a:solidFill>
            </p:spPr>
            <p:txBody>
              <a:bodyPr wrap="square" lIns="0" tIns="0" rIns="0" bIns="0" rtlCol="0"/>
              <a:lstStyle/>
              <a:p>
                <a:endParaRPr/>
              </a:p>
            </p:txBody>
          </p:sp>
          <p:sp>
            <p:nvSpPr>
              <p:cNvPr id="144" name="object 144">
                <a:extLst>
                  <a:ext uri="{FF2B5EF4-FFF2-40B4-BE49-F238E27FC236}">
                    <a16:creationId xmlns:a16="http://schemas.microsoft.com/office/drawing/2014/main" id="{F1C7387F-A082-496E-97A8-F79D76EA7533}"/>
                  </a:ext>
                </a:extLst>
              </p:cNvPr>
              <p:cNvSpPr/>
              <p:nvPr/>
            </p:nvSpPr>
            <p:spPr>
              <a:xfrm>
                <a:off x="7772433" y="4943724"/>
                <a:ext cx="527685" cy="210185"/>
              </a:xfrm>
              <a:custGeom>
                <a:avLst/>
                <a:gdLst/>
                <a:ahLst/>
                <a:cxnLst/>
                <a:rect l="l" t="t" r="r" b="b"/>
                <a:pathLst>
                  <a:path w="527684" h="210185">
                    <a:moveTo>
                      <a:pt x="0" y="0"/>
                    </a:moveTo>
                    <a:lnTo>
                      <a:pt x="527194" y="0"/>
                    </a:lnTo>
                    <a:lnTo>
                      <a:pt x="527194" y="209765"/>
                    </a:lnTo>
                    <a:lnTo>
                      <a:pt x="0" y="209765"/>
                    </a:lnTo>
                    <a:lnTo>
                      <a:pt x="0" y="0"/>
                    </a:lnTo>
                    <a:close/>
                  </a:path>
                </a:pathLst>
              </a:custGeom>
              <a:ln w="25400">
                <a:solidFill>
                  <a:srgbClr val="385D8A"/>
                </a:solidFill>
              </a:ln>
            </p:spPr>
            <p:txBody>
              <a:bodyPr wrap="square" lIns="0" tIns="0" rIns="0" bIns="0" rtlCol="0"/>
              <a:lstStyle/>
              <a:p>
                <a:endParaRPr/>
              </a:p>
            </p:txBody>
          </p:sp>
          <p:sp>
            <p:nvSpPr>
              <p:cNvPr id="145" name="object 145">
                <a:extLst>
                  <a:ext uri="{FF2B5EF4-FFF2-40B4-BE49-F238E27FC236}">
                    <a16:creationId xmlns:a16="http://schemas.microsoft.com/office/drawing/2014/main" id="{031BE547-8C2F-4BCE-9787-4B0E2BEBFB10}"/>
                  </a:ext>
                </a:extLst>
              </p:cNvPr>
              <p:cNvSpPr/>
              <p:nvPr/>
            </p:nvSpPr>
            <p:spPr>
              <a:xfrm>
                <a:off x="8357330" y="3898132"/>
                <a:ext cx="372533" cy="313266"/>
              </a:xfrm>
              <a:prstGeom prst="rect">
                <a:avLst/>
              </a:prstGeom>
              <a:blipFill>
                <a:blip r:embed="rId21" cstate="print"/>
                <a:stretch>
                  <a:fillRect/>
                </a:stretch>
              </a:blipFill>
            </p:spPr>
            <p:txBody>
              <a:bodyPr wrap="square" lIns="0" tIns="0" rIns="0" bIns="0" rtlCol="0"/>
              <a:lstStyle/>
              <a:p>
                <a:endParaRPr/>
              </a:p>
            </p:txBody>
          </p:sp>
          <p:sp>
            <p:nvSpPr>
              <p:cNvPr id="146" name="object 146">
                <a:extLst>
                  <a:ext uri="{FF2B5EF4-FFF2-40B4-BE49-F238E27FC236}">
                    <a16:creationId xmlns:a16="http://schemas.microsoft.com/office/drawing/2014/main" id="{4541EAB1-F474-4F44-B6E3-50127D779EFC}"/>
                  </a:ext>
                </a:extLst>
              </p:cNvPr>
              <p:cNvSpPr/>
              <p:nvPr/>
            </p:nvSpPr>
            <p:spPr>
              <a:xfrm>
                <a:off x="8408347" y="3926715"/>
                <a:ext cx="269240" cy="210185"/>
              </a:xfrm>
              <a:custGeom>
                <a:avLst/>
                <a:gdLst/>
                <a:ahLst/>
                <a:cxnLst/>
                <a:rect l="l" t="t" r="r" b="b"/>
                <a:pathLst>
                  <a:path w="269240" h="210185">
                    <a:moveTo>
                      <a:pt x="0" y="0"/>
                    </a:moveTo>
                    <a:lnTo>
                      <a:pt x="0" y="209764"/>
                    </a:lnTo>
                    <a:lnTo>
                      <a:pt x="268786" y="145141"/>
                    </a:lnTo>
                    <a:lnTo>
                      <a:pt x="268786" y="64621"/>
                    </a:lnTo>
                    <a:lnTo>
                      <a:pt x="0" y="0"/>
                    </a:lnTo>
                    <a:close/>
                  </a:path>
                </a:pathLst>
              </a:custGeom>
              <a:solidFill>
                <a:srgbClr val="D99694"/>
              </a:solidFill>
            </p:spPr>
            <p:txBody>
              <a:bodyPr wrap="square" lIns="0" tIns="0" rIns="0" bIns="0" rtlCol="0"/>
              <a:lstStyle/>
              <a:p>
                <a:endParaRPr/>
              </a:p>
            </p:txBody>
          </p:sp>
          <p:sp>
            <p:nvSpPr>
              <p:cNvPr id="147" name="object 147">
                <a:extLst>
                  <a:ext uri="{FF2B5EF4-FFF2-40B4-BE49-F238E27FC236}">
                    <a16:creationId xmlns:a16="http://schemas.microsoft.com/office/drawing/2014/main" id="{2D33596E-6F54-42A9-AF75-9220B6CEC7CC}"/>
                  </a:ext>
                </a:extLst>
              </p:cNvPr>
              <p:cNvSpPr/>
              <p:nvPr/>
            </p:nvSpPr>
            <p:spPr>
              <a:xfrm>
                <a:off x="8408347" y="3926715"/>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48" name="object 148">
                <a:extLst>
                  <a:ext uri="{FF2B5EF4-FFF2-40B4-BE49-F238E27FC236}">
                    <a16:creationId xmlns:a16="http://schemas.microsoft.com/office/drawing/2014/main" id="{29101D5B-7B75-4798-BFE5-4F88B0326945}"/>
                  </a:ext>
                </a:extLst>
              </p:cNvPr>
              <p:cNvSpPr/>
              <p:nvPr/>
            </p:nvSpPr>
            <p:spPr>
              <a:xfrm>
                <a:off x="8361563" y="4152132"/>
                <a:ext cx="372532" cy="313266"/>
              </a:xfrm>
              <a:prstGeom prst="rect">
                <a:avLst/>
              </a:prstGeom>
              <a:blipFill>
                <a:blip r:embed="rId22" cstate="print"/>
                <a:stretch>
                  <a:fillRect/>
                </a:stretch>
              </a:blipFill>
            </p:spPr>
            <p:txBody>
              <a:bodyPr wrap="square" lIns="0" tIns="0" rIns="0" bIns="0" rtlCol="0"/>
              <a:lstStyle/>
              <a:p>
                <a:endParaRPr/>
              </a:p>
            </p:txBody>
          </p:sp>
          <p:sp>
            <p:nvSpPr>
              <p:cNvPr id="149" name="object 149">
                <a:extLst>
                  <a:ext uri="{FF2B5EF4-FFF2-40B4-BE49-F238E27FC236}">
                    <a16:creationId xmlns:a16="http://schemas.microsoft.com/office/drawing/2014/main" id="{0AADE6A8-DC65-4354-A3CB-D40E408A8FC6}"/>
                  </a:ext>
                </a:extLst>
              </p:cNvPr>
              <p:cNvSpPr/>
              <p:nvPr/>
            </p:nvSpPr>
            <p:spPr>
              <a:xfrm>
                <a:off x="8413011" y="4179776"/>
                <a:ext cx="269240" cy="210185"/>
              </a:xfrm>
              <a:custGeom>
                <a:avLst/>
                <a:gdLst/>
                <a:ahLst/>
                <a:cxnLst/>
                <a:rect l="l" t="t" r="r" b="b"/>
                <a:pathLst>
                  <a:path w="269240"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150" name="object 150">
                <a:extLst>
                  <a:ext uri="{FF2B5EF4-FFF2-40B4-BE49-F238E27FC236}">
                    <a16:creationId xmlns:a16="http://schemas.microsoft.com/office/drawing/2014/main" id="{E141D8AF-4871-4578-A80B-2AB08E7AEB62}"/>
                  </a:ext>
                </a:extLst>
              </p:cNvPr>
              <p:cNvSpPr/>
              <p:nvPr/>
            </p:nvSpPr>
            <p:spPr>
              <a:xfrm>
                <a:off x="8413011" y="4179776"/>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51" name="object 151">
                <a:extLst>
                  <a:ext uri="{FF2B5EF4-FFF2-40B4-BE49-F238E27FC236}">
                    <a16:creationId xmlns:a16="http://schemas.microsoft.com/office/drawing/2014/main" id="{FDC36684-7BAC-4447-9CB2-3166DC6E32C5}"/>
                  </a:ext>
                </a:extLst>
              </p:cNvPr>
              <p:cNvSpPr/>
              <p:nvPr/>
            </p:nvSpPr>
            <p:spPr>
              <a:xfrm>
                <a:off x="8361563" y="4406132"/>
                <a:ext cx="372532" cy="313266"/>
              </a:xfrm>
              <a:prstGeom prst="rect">
                <a:avLst/>
              </a:prstGeom>
              <a:blipFill>
                <a:blip r:embed="rId23" cstate="print"/>
                <a:stretch>
                  <a:fillRect/>
                </a:stretch>
              </a:blipFill>
            </p:spPr>
            <p:txBody>
              <a:bodyPr wrap="square" lIns="0" tIns="0" rIns="0" bIns="0" rtlCol="0"/>
              <a:lstStyle/>
              <a:p>
                <a:endParaRPr/>
              </a:p>
            </p:txBody>
          </p:sp>
          <p:sp>
            <p:nvSpPr>
              <p:cNvPr id="152" name="object 152">
                <a:extLst>
                  <a:ext uri="{FF2B5EF4-FFF2-40B4-BE49-F238E27FC236}">
                    <a16:creationId xmlns:a16="http://schemas.microsoft.com/office/drawing/2014/main" id="{AD28C12A-6564-4A67-BC22-C38A243365DC}"/>
                  </a:ext>
                </a:extLst>
              </p:cNvPr>
              <p:cNvSpPr/>
              <p:nvPr/>
            </p:nvSpPr>
            <p:spPr>
              <a:xfrm>
                <a:off x="8413011" y="4434571"/>
                <a:ext cx="269240" cy="210185"/>
              </a:xfrm>
              <a:custGeom>
                <a:avLst/>
                <a:gdLst/>
                <a:ahLst/>
                <a:cxnLst/>
                <a:rect l="l" t="t" r="r" b="b"/>
                <a:pathLst>
                  <a:path w="269240" h="210185">
                    <a:moveTo>
                      <a:pt x="0" y="0"/>
                    </a:moveTo>
                    <a:lnTo>
                      <a:pt x="0" y="209764"/>
                    </a:lnTo>
                    <a:lnTo>
                      <a:pt x="268785" y="145141"/>
                    </a:lnTo>
                    <a:lnTo>
                      <a:pt x="268785" y="64621"/>
                    </a:lnTo>
                    <a:lnTo>
                      <a:pt x="0" y="0"/>
                    </a:lnTo>
                    <a:close/>
                  </a:path>
                </a:pathLst>
              </a:custGeom>
              <a:solidFill>
                <a:srgbClr val="D99694"/>
              </a:solidFill>
            </p:spPr>
            <p:txBody>
              <a:bodyPr wrap="square" lIns="0" tIns="0" rIns="0" bIns="0" rtlCol="0"/>
              <a:lstStyle/>
              <a:p>
                <a:endParaRPr/>
              </a:p>
            </p:txBody>
          </p:sp>
          <p:sp>
            <p:nvSpPr>
              <p:cNvPr id="153" name="object 153">
                <a:extLst>
                  <a:ext uri="{FF2B5EF4-FFF2-40B4-BE49-F238E27FC236}">
                    <a16:creationId xmlns:a16="http://schemas.microsoft.com/office/drawing/2014/main" id="{08FF6A50-D7EA-45B9-BE9B-6BD79E809C7E}"/>
                  </a:ext>
                </a:extLst>
              </p:cNvPr>
              <p:cNvSpPr/>
              <p:nvPr/>
            </p:nvSpPr>
            <p:spPr>
              <a:xfrm>
                <a:off x="8413011" y="4434571"/>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54" name="object 154">
                <a:extLst>
                  <a:ext uri="{FF2B5EF4-FFF2-40B4-BE49-F238E27FC236}">
                    <a16:creationId xmlns:a16="http://schemas.microsoft.com/office/drawing/2014/main" id="{0468CB8C-8ABD-41B9-BEAA-D0F007D85F8C}"/>
                  </a:ext>
                </a:extLst>
              </p:cNvPr>
              <p:cNvSpPr/>
              <p:nvPr/>
            </p:nvSpPr>
            <p:spPr>
              <a:xfrm>
                <a:off x="8357330" y="4668599"/>
                <a:ext cx="372533" cy="313266"/>
              </a:xfrm>
              <a:prstGeom prst="rect">
                <a:avLst/>
              </a:prstGeom>
              <a:blipFill>
                <a:blip r:embed="rId24" cstate="print"/>
                <a:stretch>
                  <a:fillRect/>
                </a:stretch>
              </a:blipFill>
            </p:spPr>
            <p:txBody>
              <a:bodyPr wrap="square" lIns="0" tIns="0" rIns="0" bIns="0" rtlCol="0"/>
              <a:lstStyle/>
              <a:p>
                <a:endParaRPr/>
              </a:p>
            </p:txBody>
          </p:sp>
          <p:sp>
            <p:nvSpPr>
              <p:cNvPr id="155" name="object 155">
                <a:extLst>
                  <a:ext uri="{FF2B5EF4-FFF2-40B4-BE49-F238E27FC236}">
                    <a16:creationId xmlns:a16="http://schemas.microsoft.com/office/drawing/2014/main" id="{ADC54BD8-B3C1-435C-8176-AC21A7F5DD73}"/>
                  </a:ext>
                </a:extLst>
              </p:cNvPr>
              <p:cNvSpPr/>
              <p:nvPr/>
            </p:nvSpPr>
            <p:spPr>
              <a:xfrm>
                <a:off x="8408347" y="4697379"/>
                <a:ext cx="269240" cy="210185"/>
              </a:xfrm>
              <a:custGeom>
                <a:avLst/>
                <a:gdLst/>
                <a:ahLst/>
                <a:cxnLst/>
                <a:rect l="l" t="t" r="r" b="b"/>
                <a:pathLst>
                  <a:path w="269240" h="210185">
                    <a:moveTo>
                      <a:pt x="0" y="0"/>
                    </a:moveTo>
                    <a:lnTo>
                      <a:pt x="0" y="209764"/>
                    </a:lnTo>
                    <a:lnTo>
                      <a:pt x="268786" y="145142"/>
                    </a:lnTo>
                    <a:lnTo>
                      <a:pt x="268786" y="64621"/>
                    </a:lnTo>
                    <a:lnTo>
                      <a:pt x="0" y="0"/>
                    </a:lnTo>
                    <a:close/>
                  </a:path>
                </a:pathLst>
              </a:custGeom>
              <a:solidFill>
                <a:srgbClr val="D99694"/>
              </a:solidFill>
            </p:spPr>
            <p:txBody>
              <a:bodyPr wrap="square" lIns="0" tIns="0" rIns="0" bIns="0" rtlCol="0"/>
              <a:lstStyle/>
              <a:p>
                <a:endParaRPr/>
              </a:p>
            </p:txBody>
          </p:sp>
          <p:sp>
            <p:nvSpPr>
              <p:cNvPr id="156" name="object 156">
                <a:extLst>
                  <a:ext uri="{FF2B5EF4-FFF2-40B4-BE49-F238E27FC236}">
                    <a16:creationId xmlns:a16="http://schemas.microsoft.com/office/drawing/2014/main" id="{6A1FB089-2C75-4D9F-9827-7CD5BEC54D6F}"/>
                  </a:ext>
                </a:extLst>
              </p:cNvPr>
              <p:cNvSpPr/>
              <p:nvPr/>
            </p:nvSpPr>
            <p:spPr>
              <a:xfrm>
                <a:off x="8408347" y="4697379"/>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57" name="object 157">
                <a:extLst>
                  <a:ext uri="{FF2B5EF4-FFF2-40B4-BE49-F238E27FC236}">
                    <a16:creationId xmlns:a16="http://schemas.microsoft.com/office/drawing/2014/main" id="{EE259459-D3D7-498D-A722-E34EF4698AC3}"/>
                  </a:ext>
                </a:extLst>
              </p:cNvPr>
              <p:cNvSpPr/>
              <p:nvPr/>
            </p:nvSpPr>
            <p:spPr>
              <a:xfrm>
                <a:off x="8357330" y="4914132"/>
                <a:ext cx="372533" cy="313266"/>
              </a:xfrm>
              <a:prstGeom prst="rect">
                <a:avLst/>
              </a:prstGeom>
              <a:blipFill>
                <a:blip r:embed="rId25" cstate="print"/>
                <a:stretch>
                  <a:fillRect/>
                </a:stretch>
              </a:blipFill>
            </p:spPr>
            <p:txBody>
              <a:bodyPr wrap="square" lIns="0" tIns="0" rIns="0" bIns="0" rtlCol="0"/>
              <a:lstStyle/>
              <a:p>
                <a:endParaRPr/>
              </a:p>
            </p:txBody>
          </p:sp>
          <p:sp>
            <p:nvSpPr>
              <p:cNvPr id="158" name="object 158">
                <a:extLst>
                  <a:ext uri="{FF2B5EF4-FFF2-40B4-BE49-F238E27FC236}">
                    <a16:creationId xmlns:a16="http://schemas.microsoft.com/office/drawing/2014/main" id="{86FE0EE7-8C32-42DC-BA9F-E9817956B63B}"/>
                  </a:ext>
                </a:extLst>
              </p:cNvPr>
              <p:cNvSpPr/>
              <p:nvPr/>
            </p:nvSpPr>
            <p:spPr>
              <a:xfrm>
                <a:off x="8408347" y="4943724"/>
                <a:ext cx="269240" cy="210185"/>
              </a:xfrm>
              <a:custGeom>
                <a:avLst/>
                <a:gdLst/>
                <a:ahLst/>
                <a:cxnLst/>
                <a:rect l="l" t="t" r="r" b="b"/>
                <a:pathLst>
                  <a:path w="269240"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59" name="object 159">
                <a:extLst>
                  <a:ext uri="{FF2B5EF4-FFF2-40B4-BE49-F238E27FC236}">
                    <a16:creationId xmlns:a16="http://schemas.microsoft.com/office/drawing/2014/main" id="{40007D2F-9F4E-4DAC-A90B-1BEAB534C732}"/>
                  </a:ext>
                </a:extLst>
              </p:cNvPr>
              <p:cNvSpPr/>
              <p:nvPr/>
            </p:nvSpPr>
            <p:spPr>
              <a:xfrm>
                <a:off x="8408347" y="4943724"/>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60" name="object 160">
                <a:extLst>
                  <a:ext uri="{FF2B5EF4-FFF2-40B4-BE49-F238E27FC236}">
                    <a16:creationId xmlns:a16="http://schemas.microsoft.com/office/drawing/2014/main" id="{7CE9177C-2297-48BC-83FB-E01A6D967837}"/>
                  </a:ext>
                </a:extLst>
              </p:cNvPr>
              <p:cNvSpPr/>
              <p:nvPr/>
            </p:nvSpPr>
            <p:spPr>
              <a:xfrm>
                <a:off x="8357330" y="5168132"/>
                <a:ext cx="372533" cy="313266"/>
              </a:xfrm>
              <a:prstGeom prst="rect">
                <a:avLst/>
              </a:prstGeom>
              <a:blipFill>
                <a:blip r:embed="rId26" cstate="print"/>
                <a:stretch>
                  <a:fillRect/>
                </a:stretch>
              </a:blipFill>
            </p:spPr>
            <p:txBody>
              <a:bodyPr wrap="square" lIns="0" tIns="0" rIns="0" bIns="0" rtlCol="0"/>
              <a:lstStyle/>
              <a:p>
                <a:endParaRPr/>
              </a:p>
            </p:txBody>
          </p:sp>
          <p:sp>
            <p:nvSpPr>
              <p:cNvPr id="161" name="object 161">
                <a:extLst>
                  <a:ext uri="{FF2B5EF4-FFF2-40B4-BE49-F238E27FC236}">
                    <a16:creationId xmlns:a16="http://schemas.microsoft.com/office/drawing/2014/main" id="{6241AE66-F494-4253-BC1C-A5850D59F3A6}"/>
                  </a:ext>
                </a:extLst>
              </p:cNvPr>
              <p:cNvSpPr/>
              <p:nvPr/>
            </p:nvSpPr>
            <p:spPr>
              <a:xfrm>
                <a:off x="8408347" y="5196783"/>
                <a:ext cx="269240" cy="210185"/>
              </a:xfrm>
              <a:custGeom>
                <a:avLst/>
                <a:gdLst/>
                <a:ahLst/>
                <a:cxnLst/>
                <a:rect l="l" t="t" r="r" b="b"/>
                <a:pathLst>
                  <a:path w="269240" h="210185">
                    <a:moveTo>
                      <a:pt x="0" y="0"/>
                    </a:moveTo>
                    <a:lnTo>
                      <a:pt x="0" y="209765"/>
                    </a:lnTo>
                    <a:lnTo>
                      <a:pt x="268786" y="145142"/>
                    </a:lnTo>
                    <a:lnTo>
                      <a:pt x="268786" y="64622"/>
                    </a:lnTo>
                    <a:lnTo>
                      <a:pt x="0" y="0"/>
                    </a:lnTo>
                    <a:close/>
                  </a:path>
                </a:pathLst>
              </a:custGeom>
              <a:solidFill>
                <a:srgbClr val="D99694"/>
              </a:solidFill>
            </p:spPr>
            <p:txBody>
              <a:bodyPr wrap="square" lIns="0" tIns="0" rIns="0" bIns="0" rtlCol="0"/>
              <a:lstStyle/>
              <a:p>
                <a:endParaRPr/>
              </a:p>
            </p:txBody>
          </p:sp>
          <p:sp>
            <p:nvSpPr>
              <p:cNvPr id="162" name="object 162">
                <a:extLst>
                  <a:ext uri="{FF2B5EF4-FFF2-40B4-BE49-F238E27FC236}">
                    <a16:creationId xmlns:a16="http://schemas.microsoft.com/office/drawing/2014/main" id="{19C58370-1A23-4544-A866-8D0E68D7E476}"/>
                  </a:ext>
                </a:extLst>
              </p:cNvPr>
              <p:cNvSpPr/>
              <p:nvPr/>
            </p:nvSpPr>
            <p:spPr>
              <a:xfrm>
                <a:off x="8408347" y="5196783"/>
                <a:ext cx="269240" cy="210185"/>
              </a:xfrm>
              <a:custGeom>
                <a:avLst/>
                <a:gdLst/>
                <a:ahLst/>
                <a:cxnLst/>
                <a:rect l="l" t="t" r="r" b="b"/>
                <a:pathLst>
                  <a:path w="269240" h="210185">
                    <a:moveTo>
                      <a:pt x="0" y="0"/>
                    </a:moveTo>
                    <a:lnTo>
                      <a:pt x="268786" y="64622"/>
                    </a:lnTo>
                    <a:lnTo>
                      <a:pt x="268786" y="145142"/>
                    </a:lnTo>
                    <a:lnTo>
                      <a:pt x="0" y="209765"/>
                    </a:lnTo>
                    <a:lnTo>
                      <a:pt x="0" y="0"/>
                    </a:lnTo>
                    <a:close/>
                  </a:path>
                </a:pathLst>
              </a:custGeom>
              <a:ln w="9525">
                <a:solidFill>
                  <a:srgbClr val="4A7EBB"/>
                </a:solidFill>
              </a:ln>
            </p:spPr>
            <p:txBody>
              <a:bodyPr wrap="square" lIns="0" tIns="0" rIns="0" bIns="0" rtlCol="0"/>
              <a:lstStyle/>
              <a:p>
                <a:endParaRPr/>
              </a:p>
            </p:txBody>
          </p:sp>
          <p:sp>
            <p:nvSpPr>
              <p:cNvPr id="163" name="object 163">
                <a:extLst>
                  <a:ext uri="{FF2B5EF4-FFF2-40B4-BE49-F238E27FC236}">
                    <a16:creationId xmlns:a16="http://schemas.microsoft.com/office/drawing/2014/main" id="{16743B5D-4B00-4361-9DEF-CFE3984268FC}"/>
                  </a:ext>
                </a:extLst>
              </p:cNvPr>
              <p:cNvSpPr/>
              <p:nvPr/>
            </p:nvSpPr>
            <p:spPr>
              <a:xfrm>
                <a:off x="9068530" y="3800766"/>
                <a:ext cx="948266" cy="1739900"/>
              </a:xfrm>
              <a:prstGeom prst="rect">
                <a:avLst/>
              </a:prstGeom>
              <a:blipFill>
                <a:blip r:embed="rId27" cstate="print"/>
                <a:stretch>
                  <a:fillRect/>
                </a:stretch>
              </a:blipFill>
            </p:spPr>
            <p:txBody>
              <a:bodyPr wrap="square" lIns="0" tIns="0" rIns="0" bIns="0" rtlCol="0"/>
              <a:lstStyle/>
              <a:p>
                <a:endParaRPr/>
              </a:p>
            </p:txBody>
          </p:sp>
          <p:sp>
            <p:nvSpPr>
              <p:cNvPr id="164" name="object 164">
                <a:extLst>
                  <a:ext uri="{FF2B5EF4-FFF2-40B4-BE49-F238E27FC236}">
                    <a16:creationId xmlns:a16="http://schemas.microsoft.com/office/drawing/2014/main" id="{53B2D3D8-E6F3-4DAE-8DB7-F2EAAB8127CD}"/>
                  </a:ext>
                </a:extLst>
              </p:cNvPr>
              <p:cNvSpPr/>
              <p:nvPr/>
            </p:nvSpPr>
            <p:spPr>
              <a:xfrm>
                <a:off x="9121071" y="3830337"/>
                <a:ext cx="843280" cy="1638935"/>
              </a:xfrm>
              <a:custGeom>
                <a:avLst/>
                <a:gdLst/>
                <a:ahLst/>
                <a:cxnLst/>
                <a:rect l="l" t="t" r="r" b="b"/>
                <a:pathLst>
                  <a:path w="843279" h="1638935">
                    <a:moveTo>
                      <a:pt x="0" y="1638355"/>
                    </a:moveTo>
                    <a:lnTo>
                      <a:pt x="842815" y="1638355"/>
                    </a:lnTo>
                    <a:lnTo>
                      <a:pt x="842815" y="0"/>
                    </a:lnTo>
                    <a:lnTo>
                      <a:pt x="0" y="0"/>
                    </a:lnTo>
                    <a:lnTo>
                      <a:pt x="0" y="1638355"/>
                    </a:lnTo>
                    <a:close/>
                  </a:path>
                </a:pathLst>
              </a:custGeom>
              <a:solidFill>
                <a:srgbClr val="73FBA9"/>
              </a:solidFill>
            </p:spPr>
            <p:txBody>
              <a:bodyPr wrap="square" lIns="0" tIns="0" rIns="0" bIns="0" rtlCol="0"/>
              <a:lstStyle/>
              <a:p>
                <a:endParaRPr/>
              </a:p>
            </p:txBody>
          </p:sp>
          <p:sp>
            <p:nvSpPr>
              <p:cNvPr id="165" name="object 165">
                <a:extLst>
                  <a:ext uri="{FF2B5EF4-FFF2-40B4-BE49-F238E27FC236}">
                    <a16:creationId xmlns:a16="http://schemas.microsoft.com/office/drawing/2014/main" id="{43FE167C-92C4-47EF-B8A4-40F95F982A8F}"/>
                  </a:ext>
                </a:extLst>
              </p:cNvPr>
              <p:cNvSpPr/>
              <p:nvPr/>
            </p:nvSpPr>
            <p:spPr>
              <a:xfrm>
                <a:off x="9121071" y="3830336"/>
                <a:ext cx="843280" cy="1638935"/>
              </a:xfrm>
              <a:custGeom>
                <a:avLst/>
                <a:gdLst/>
                <a:ahLst/>
                <a:cxnLst/>
                <a:rect l="l" t="t" r="r" b="b"/>
                <a:pathLst>
                  <a:path w="843279" h="1638935">
                    <a:moveTo>
                      <a:pt x="0" y="0"/>
                    </a:moveTo>
                    <a:lnTo>
                      <a:pt x="842815" y="0"/>
                    </a:lnTo>
                    <a:lnTo>
                      <a:pt x="842815" y="1638356"/>
                    </a:lnTo>
                    <a:lnTo>
                      <a:pt x="0" y="1638356"/>
                    </a:lnTo>
                    <a:lnTo>
                      <a:pt x="0" y="0"/>
                    </a:lnTo>
                    <a:close/>
                  </a:path>
                </a:pathLst>
              </a:custGeom>
              <a:ln w="9525">
                <a:solidFill>
                  <a:srgbClr val="000000"/>
                </a:solidFill>
              </a:ln>
            </p:spPr>
            <p:txBody>
              <a:bodyPr wrap="square" lIns="0" tIns="0" rIns="0" bIns="0" rtlCol="0"/>
              <a:lstStyle/>
              <a:p>
                <a:endParaRPr/>
              </a:p>
            </p:txBody>
          </p:sp>
          <p:sp>
            <p:nvSpPr>
              <p:cNvPr id="166" name="object 166">
                <a:extLst>
                  <a:ext uri="{FF2B5EF4-FFF2-40B4-BE49-F238E27FC236}">
                    <a16:creationId xmlns:a16="http://schemas.microsoft.com/office/drawing/2014/main" id="{CCB165FE-E9CE-417E-8361-073459660500}"/>
                  </a:ext>
                </a:extLst>
              </p:cNvPr>
              <p:cNvSpPr/>
              <p:nvPr/>
            </p:nvSpPr>
            <p:spPr>
              <a:xfrm>
                <a:off x="9203997" y="4016666"/>
                <a:ext cx="660400" cy="287866"/>
              </a:xfrm>
              <a:prstGeom prst="rect">
                <a:avLst/>
              </a:prstGeom>
              <a:blipFill>
                <a:blip r:embed="rId28" cstate="print"/>
                <a:stretch>
                  <a:fillRect/>
                </a:stretch>
              </a:blipFill>
            </p:spPr>
            <p:txBody>
              <a:bodyPr wrap="square" lIns="0" tIns="0" rIns="0" bIns="0" rtlCol="0"/>
              <a:lstStyle/>
              <a:p>
                <a:endParaRPr/>
              </a:p>
            </p:txBody>
          </p:sp>
          <p:sp>
            <p:nvSpPr>
              <p:cNvPr id="167" name="object 167">
                <a:extLst>
                  <a:ext uri="{FF2B5EF4-FFF2-40B4-BE49-F238E27FC236}">
                    <a16:creationId xmlns:a16="http://schemas.microsoft.com/office/drawing/2014/main" id="{D596FAE5-BE57-48FF-AEEF-15306412CC7C}"/>
                  </a:ext>
                </a:extLst>
              </p:cNvPr>
              <p:cNvSpPr/>
              <p:nvPr/>
            </p:nvSpPr>
            <p:spPr>
              <a:xfrm>
                <a:off x="9252531" y="4054111"/>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68" name="object 168">
                <a:extLst>
                  <a:ext uri="{FF2B5EF4-FFF2-40B4-BE49-F238E27FC236}">
                    <a16:creationId xmlns:a16="http://schemas.microsoft.com/office/drawing/2014/main" id="{D3583FB2-488F-4A69-8AC0-47F8D1C47388}"/>
                  </a:ext>
                </a:extLst>
              </p:cNvPr>
              <p:cNvSpPr/>
              <p:nvPr/>
            </p:nvSpPr>
            <p:spPr>
              <a:xfrm>
                <a:off x="9640030" y="4029366"/>
                <a:ext cx="118533" cy="275166"/>
              </a:xfrm>
              <a:prstGeom prst="rect">
                <a:avLst/>
              </a:prstGeom>
              <a:blipFill>
                <a:blip r:embed="rId29" cstate="print"/>
                <a:stretch>
                  <a:fillRect/>
                </a:stretch>
              </a:blipFill>
            </p:spPr>
            <p:txBody>
              <a:bodyPr wrap="square" lIns="0" tIns="0" rIns="0" bIns="0" rtlCol="0"/>
              <a:lstStyle/>
              <a:p>
                <a:endParaRPr/>
              </a:p>
            </p:txBody>
          </p:sp>
          <p:sp>
            <p:nvSpPr>
              <p:cNvPr id="169" name="object 169">
                <a:extLst>
                  <a:ext uri="{FF2B5EF4-FFF2-40B4-BE49-F238E27FC236}">
                    <a16:creationId xmlns:a16="http://schemas.microsoft.com/office/drawing/2014/main" id="{1D4712B7-302B-409B-B879-8C733FA7244B}"/>
                  </a:ext>
                </a:extLst>
              </p:cNvPr>
              <p:cNvSpPr/>
              <p:nvPr/>
            </p:nvSpPr>
            <p:spPr>
              <a:xfrm>
                <a:off x="9698149" y="4054111"/>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0" name="object 170">
                <a:extLst>
                  <a:ext uri="{FF2B5EF4-FFF2-40B4-BE49-F238E27FC236}">
                    <a16:creationId xmlns:a16="http://schemas.microsoft.com/office/drawing/2014/main" id="{88E3FED5-20EC-43D8-9B54-3B3143BA7093}"/>
                  </a:ext>
                </a:extLst>
              </p:cNvPr>
              <p:cNvSpPr/>
              <p:nvPr/>
            </p:nvSpPr>
            <p:spPr>
              <a:xfrm>
                <a:off x="9517263" y="4029366"/>
                <a:ext cx="118533" cy="275166"/>
              </a:xfrm>
              <a:prstGeom prst="rect">
                <a:avLst/>
              </a:prstGeom>
              <a:blipFill>
                <a:blip r:embed="rId30" cstate="print"/>
                <a:stretch>
                  <a:fillRect/>
                </a:stretch>
              </a:blipFill>
            </p:spPr>
            <p:txBody>
              <a:bodyPr wrap="square" lIns="0" tIns="0" rIns="0" bIns="0" rtlCol="0"/>
              <a:lstStyle/>
              <a:p>
                <a:endParaRPr/>
              </a:p>
            </p:txBody>
          </p:sp>
          <p:sp>
            <p:nvSpPr>
              <p:cNvPr id="171" name="object 171">
                <a:extLst>
                  <a:ext uri="{FF2B5EF4-FFF2-40B4-BE49-F238E27FC236}">
                    <a16:creationId xmlns:a16="http://schemas.microsoft.com/office/drawing/2014/main" id="{1D3F1575-DEF2-4425-9D52-898DBB8CC041}"/>
                  </a:ext>
                </a:extLst>
              </p:cNvPr>
              <p:cNvSpPr/>
              <p:nvPr/>
            </p:nvSpPr>
            <p:spPr>
              <a:xfrm>
                <a:off x="9574801" y="4054111"/>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2" name="object 172">
                <a:extLst>
                  <a:ext uri="{FF2B5EF4-FFF2-40B4-BE49-F238E27FC236}">
                    <a16:creationId xmlns:a16="http://schemas.microsoft.com/office/drawing/2014/main" id="{E5593D03-0B9B-47FC-9CA4-5067EDED2E71}"/>
                  </a:ext>
                </a:extLst>
              </p:cNvPr>
              <p:cNvSpPr/>
              <p:nvPr/>
            </p:nvSpPr>
            <p:spPr>
              <a:xfrm>
                <a:off x="9208230" y="4363799"/>
                <a:ext cx="656166" cy="287866"/>
              </a:xfrm>
              <a:prstGeom prst="rect">
                <a:avLst/>
              </a:prstGeom>
              <a:blipFill>
                <a:blip r:embed="rId31" cstate="print"/>
                <a:stretch>
                  <a:fillRect/>
                </a:stretch>
              </a:blipFill>
            </p:spPr>
            <p:txBody>
              <a:bodyPr wrap="square" lIns="0" tIns="0" rIns="0" bIns="0" rtlCol="0"/>
              <a:lstStyle/>
              <a:p>
                <a:endParaRPr/>
              </a:p>
            </p:txBody>
          </p:sp>
          <p:sp>
            <p:nvSpPr>
              <p:cNvPr id="173" name="object 173">
                <a:extLst>
                  <a:ext uri="{FF2B5EF4-FFF2-40B4-BE49-F238E27FC236}">
                    <a16:creationId xmlns:a16="http://schemas.microsoft.com/office/drawing/2014/main" id="{D8BE6083-A92F-4E60-96A2-B4D30F9EE4DD}"/>
                  </a:ext>
                </a:extLst>
              </p:cNvPr>
              <p:cNvSpPr/>
              <p:nvPr/>
            </p:nvSpPr>
            <p:spPr>
              <a:xfrm>
                <a:off x="9253274" y="4401785"/>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74" name="object 174">
                <a:extLst>
                  <a:ext uri="{FF2B5EF4-FFF2-40B4-BE49-F238E27FC236}">
                    <a16:creationId xmlns:a16="http://schemas.microsoft.com/office/drawing/2014/main" id="{4FF7C109-D456-4984-B86B-394BC855C4F4}"/>
                  </a:ext>
                </a:extLst>
              </p:cNvPr>
              <p:cNvSpPr/>
              <p:nvPr/>
            </p:nvSpPr>
            <p:spPr>
              <a:xfrm>
                <a:off x="9640030" y="4376499"/>
                <a:ext cx="118533" cy="275166"/>
              </a:xfrm>
              <a:prstGeom prst="rect">
                <a:avLst/>
              </a:prstGeom>
              <a:blipFill>
                <a:blip r:embed="rId32" cstate="print"/>
                <a:stretch>
                  <a:fillRect/>
                </a:stretch>
              </a:blipFill>
            </p:spPr>
            <p:txBody>
              <a:bodyPr wrap="square" lIns="0" tIns="0" rIns="0" bIns="0" rtlCol="0"/>
              <a:lstStyle/>
              <a:p>
                <a:endParaRPr/>
              </a:p>
            </p:txBody>
          </p:sp>
          <p:sp>
            <p:nvSpPr>
              <p:cNvPr id="175" name="object 175">
                <a:extLst>
                  <a:ext uri="{FF2B5EF4-FFF2-40B4-BE49-F238E27FC236}">
                    <a16:creationId xmlns:a16="http://schemas.microsoft.com/office/drawing/2014/main" id="{33745EF3-D2DB-47F1-9AD2-2211653E34B6}"/>
                  </a:ext>
                </a:extLst>
              </p:cNvPr>
              <p:cNvSpPr/>
              <p:nvPr/>
            </p:nvSpPr>
            <p:spPr>
              <a:xfrm>
                <a:off x="9698891" y="440178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6" name="object 176">
                <a:extLst>
                  <a:ext uri="{FF2B5EF4-FFF2-40B4-BE49-F238E27FC236}">
                    <a16:creationId xmlns:a16="http://schemas.microsoft.com/office/drawing/2014/main" id="{DE30B075-377E-49F7-BA12-A886C8380F38}"/>
                  </a:ext>
                </a:extLst>
              </p:cNvPr>
              <p:cNvSpPr/>
              <p:nvPr/>
            </p:nvSpPr>
            <p:spPr>
              <a:xfrm>
                <a:off x="9517263" y="4376499"/>
                <a:ext cx="118533" cy="275166"/>
              </a:xfrm>
              <a:prstGeom prst="rect">
                <a:avLst/>
              </a:prstGeom>
              <a:blipFill>
                <a:blip r:embed="rId33" cstate="print"/>
                <a:stretch>
                  <a:fillRect/>
                </a:stretch>
              </a:blipFill>
            </p:spPr>
            <p:txBody>
              <a:bodyPr wrap="square" lIns="0" tIns="0" rIns="0" bIns="0" rtlCol="0"/>
              <a:lstStyle/>
              <a:p>
                <a:endParaRPr/>
              </a:p>
            </p:txBody>
          </p:sp>
          <p:sp>
            <p:nvSpPr>
              <p:cNvPr id="177" name="object 177">
                <a:extLst>
                  <a:ext uri="{FF2B5EF4-FFF2-40B4-BE49-F238E27FC236}">
                    <a16:creationId xmlns:a16="http://schemas.microsoft.com/office/drawing/2014/main" id="{048FF936-761B-434D-97E1-20120CAB5D01}"/>
                  </a:ext>
                </a:extLst>
              </p:cNvPr>
              <p:cNvSpPr/>
              <p:nvPr/>
            </p:nvSpPr>
            <p:spPr>
              <a:xfrm>
                <a:off x="9575544" y="440178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78" name="object 178">
                <a:extLst>
                  <a:ext uri="{FF2B5EF4-FFF2-40B4-BE49-F238E27FC236}">
                    <a16:creationId xmlns:a16="http://schemas.microsoft.com/office/drawing/2014/main" id="{DD232625-315D-40A0-97A5-97872B4857A6}"/>
                  </a:ext>
                </a:extLst>
              </p:cNvPr>
              <p:cNvSpPr/>
              <p:nvPr/>
            </p:nvSpPr>
            <p:spPr>
              <a:xfrm>
                <a:off x="9208230" y="4710932"/>
                <a:ext cx="656166" cy="287866"/>
              </a:xfrm>
              <a:prstGeom prst="rect">
                <a:avLst/>
              </a:prstGeom>
              <a:blipFill>
                <a:blip r:embed="rId34" cstate="print"/>
                <a:stretch>
                  <a:fillRect/>
                </a:stretch>
              </a:blipFill>
            </p:spPr>
            <p:txBody>
              <a:bodyPr wrap="square" lIns="0" tIns="0" rIns="0" bIns="0" rtlCol="0"/>
              <a:lstStyle/>
              <a:p>
                <a:endParaRPr/>
              </a:p>
            </p:txBody>
          </p:sp>
          <p:sp>
            <p:nvSpPr>
              <p:cNvPr id="179" name="object 179">
                <a:extLst>
                  <a:ext uri="{FF2B5EF4-FFF2-40B4-BE49-F238E27FC236}">
                    <a16:creationId xmlns:a16="http://schemas.microsoft.com/office/drawing/2014/main" id="{85379349-6BE3-4571-AD7A-36BDB90704AC}"/>
                  </a:ext>
                </a:extLst>
              </p:cNvPr>
              <p:cNvSpPr/>
              <p:nvPr/>
            </p:nvSpPr>
            <p:spPr>
              <a:xfrm>
                <a:off x="9253274" y="4749685"/>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80" name="object 180">
                <a:extLst>
                  <a:ext uri="{FF2B5EF4-FFF2-40B4-BE49-F238E27FC236}">
                    <a16:creationId xmlns:a16="http://schemas.microsoft.com/office/drawing/2014/main" id="{BDA3407D-FE9E-4C61-99F5-D86214044CD2}"/>
                  </a:ext>
                </a:extLst>
              </p:cNvPr>
              <p:cNvSpPr/>
              <p:nvPr/>
            </p:nvSpPr>
            <p:spPr>
              <a:xfrm>
                <a:off x="9640030" y="4723632"/>
                <a:ext cx="118533" cy="275166"/>
              </a:xfrm>
              <a:prstGeom prst="rect">
                <a:avLst/>
              </a:prstGeom>
              <a:blipFill>
                <a:blip r:embed="rId35" cstate="print"/>
                <a:stretch>
                  <a:fillRect/>
                </a:stretch>
              </a:blipFill>
            </p:spPr>
            <p:txBody>
              <a:bodyPr wrap="square" lIns="0" tIns="0" rIns="0" bIns="0" rtlCol="0"/>
              <a:lstStyle/>
              <a:p>
                <a:endParaRPr/>
              </a:p>
            </p:txBody>
          </p:sp>
          <p:sp>
            <p:nvSpPr>
              <p:cNvPr id="181" name="object 181">
                <a:extLst>
                  <a:ext uri="{FF2B5EF4-FFF2-40B4-BE49-F238E27FC236}">
                    <a16:creationId xmlns:a16="http://schemas.microsoft.com/office/drawing/2014/main" id="{43DB7CB4-CE00-472D-99EC-B092763939B1}"/>
                  </a:ext>
                </a:extLst>
              </p:cNvPr>
              <p:cNvSpPr/>
              <p:nvPr/>
            </p:nvSpPr>
            <p:spPr>
              <a:xfrm>
                <a:off x="9698891" y="474968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82" name="object 182">
                <a:extLst>
                  <a:ext uri="{FF2B5EF4-FFF2-40B4-BE49-F238E27FC236}">
                    <a16:creationId xmlns:a16="http://schemas.microsoft.com/office/drawing/2014/main" id="{4B14D72C-8B00-413C-93A1-BF847CCEF4F7}"/>
                  </a:ext>
                </a:extLst>
              </p:cNvPr>
              <p:cNvSpPr/>
              <p:nvPr/>
            </p:nvSpPr>
            <p:spPr>
              <a:xfrm>
                <a:off x="9517263" y="4723632"/>
                <a:ext cx="118533" cy="275166"/>
              </a:xfrm>
              <a:prstGeom prst="rect">
                <a:avLst/>
              </a:prstGeom>
              <a:blipFill>
                <a:blip r:embed="rId36" cstate="print"/>
                <a:stretch>
                  <a:fillRect/>
                </a:stretch>
              </a:blipFill>
            </p:spPr>
            <p:txBody>
              <a:bodyPr wrap="square" lIns="0" tIns="0" rIns="0" bIns="0" rtlCol="0"/>
              <a:lstStyle/>
              <a:p>
                <a:endParaRPr/>
              </a:p>
            </p:txBody>
          </p:sp>
          <p:sp>
            <p:nvSpPr>
              <p:cNvPr id="183" name="object 183">
                <a:extLst>
                  <a:ext uri="{FF2B5EF4-FFF2-40B4-BE49-F238E27FC236}">
                    <a16:creationId xmlns:a16="http://schemas.microsoft.com/office/drawing/2014/main" id="{AE76D8DA-733F-4599-906E-50266C08CA1B}"/>
                  </a:ext>
                </a:extLst>
              </p:cNvPr>
              <p:cNvSpPr/>
              <p:nvPr/>
            </p:nvSpPr>
            <p:spPr>
              <a:xfrm>
                <a:off x="9575544" y="4749685"/>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84" name="object 184">
                <a:extLst>
                  <a:ext uri="{FF2B5EF4-FFF2-40B4-BE49-F238E27FC236}">
                    <a16:creationId xmlns:a16="http://schemas.microsoft.com/office/drawing/2014/main" id="{6325F1DC-DB1B-4FC8-AF92-ED4BB7A59548}"/>
                  </a:ext>
                </a:extLst>
              </p:cNvPr>
              <p:cNvSpPr/>
              <p:nvPr/>
            </p:nvSpPr>
            <p:spPr>
              <a:xfrm>
                <a:off x="9208230" y="5058066"/>
                <a:ext cx="656166" cy="292100"/>
              </a:xfrm>
              <a:prstGeom prst="rect">
                <a:avLst/>
              </a:prstGeom>
              <a:blipFill>
                <a:blip r:embed="rId37" cstate="print"/>
                <a:stretch>
                  <a:fillRect/>
                </a:stretch>
              </a:blipFill>
            </p:spPr>
            <p:txBody>
              <a:bodyPr wrap="square" lIns="0" tIns="0" rIns="0" bIns="0" rtlCol="0"/>
              <a:lstStyle/>
              <a:p>
                <a:endParaRPr/>
              </a:p>
            </p:txBody>
          </p:sp>
          <p:sp>
            <p:nvSpPr>
              <p:cNvPr id="185" name="object 185">
                <a:extLst>
                  <a:ext uri="{FF2B5EF4-FFF2-40B4-BE49-F238E27FC236}">
                    <a16:creationId xmlns:a16="http://schemas.microsoft.com/office/drawing/2014/main" id="{BF1253CA-AADD-478E-B287-F7DFC52449E2}"/>
                  </a:ext>
                </a:extLst>
              </p:cNvPr>
              <p:cNvSpPr/>
              <p:nvPr/>
            </p:nvSpPr>
            <p:spPr>
              <a:xfrm>
                <a:off x="9254017" y="5097360"/>
                <a:ext cx="551815" cy="172085"/>
              </a:xfrm>
              <a:custGeom>
                <a:avLst/>
                <a:gdLst/>
                <a:ahLst/>
                <a:cxnLst/>
                <a:rect l="l" t="t" r="r" b="b"/>
                <a:pathLst>
                  <a:path w="551815" h="172085">
                    <a:moveTo>
                      <a:pt x="0" y="0"/>
                    </a:moveTo>
                    <a:lnTo>
                      <a:pt x="551591" y="3117"/>
                    </a:lnTo>
                    <a:lnTo>
                      <a:pt x="547248" y="171468"/>
                    </a:lnTo>
                    <a:lnTo>
                      <a:pt x="8686" y="168350"/>
                    </a:lnTo>
                  </a:path>
                </a:pathLst>
              </a:custGeom>
              <a:ln w="25400">
                <a:solidFill>
                  <a:srgbClr val="000000"/>
                </a:solidFill>
              </a:ln>
            </p:spPr>
            <p:txBody>
              <a:bodyPr wrap="square" lIns="0" tIns="0" rIns="0" bIns="0" rtlCol="0"/>
              <a:lstStyle/>
              <a:p>
                <a:endParaRPr/>
              </a:p>
            </p:txBody>
          </p:sp>
          <p:sp>
            <p:nvSpPr>
              <p:cNvPr id="186" name="object 186">
                <a:extLst>
                  <a:ext uri="{FF2B5EF4-FFF2-40B4-BE49-F238E27FC236}">
                    <a16:creationId xmlns:a16="http://schemas.microsoft.com/office/drawing/2014/main" id="{71E42029-7513-4A55-A303-FF9AC1A345A2}"/>
                  </a:ext>
                </a:extLst>
              </p:cNvPr>
              <p:cNvSpPr/>
              <p:nvPr/>
            </p:nvSpPr>
            <p:spPr>
              <a:xfrm>
                <a:off x="9640030" y="5070766"/>
                <a:ext cx="118533" cy="279400"/>
              </a:xfrm>
              <a:prstGeom prst="rect">
                <a:avLst/>
              </a:prstGeom>
              <a:blipFill>
                <a:blip r:embed="rId38" cstate="print"/>
                <a:stretch>
                  <a:fillRect/>
                </a:stretch>
              </a:blipFill>
            </p:spPr>
            <p:txBody>
              <a:bodyPr wrap="square" lIns="0" tIns="0" rIns="0" bIns="0" rtlCol="0"/>
              <a:lstStyle/>
              <a:p>
                <a:endParaRPr/>
              </a:p>
            </p:txBody>
          </p:sp>
          <p:sp>
            <p:nvSpPr>
              <p:cNvPr id="187" name="object 187">
                <a:extLst>
                  <a:ext uri="{FF2B5EF4-FFF2-40B4-BE49-F238E27FC236}">
                    <a16:creationId xmlns:a16="http://schemas.microsoft.com/office/drawing/2014/main" id="{DDDF5AAA-AA57-48B2-A65D-BE4E4BD8D5B4}"/>
                  </a:ext>
                </a:extLst>
              </p:cNvPr>
              <p:cNvSpPr/>
              <p:nvPr/>
            </p:nvSpPr>
            <p:spPr>
              <a:xfrm>
                <a:off x="9699634" y="5097360"/>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88" name="object 188">
                <a:extLst>
                  <a:ext uri="{FF2B5EF4-FFF2-40B4-BE49-F238E27FC236}">
                    <a16:creationId xmlns:a16="http://schemas.microsoft.com/office/drawing/2014/main" id="{73208C3E-6184-43E7-B7E9-0625E52C5A1D}"/>
                  </a:ext>
                </a:extLst>
              </p:cNvPr>
              <p:cNvSpPr/>
              <p:nvPr/>
            </p:nvSpPr>
            <p:spPr>
              <a:xfrm>
                <a:off x="9517263" y="5070766"/>
                <a:ext cx="118533" cy="279400"/>
              </a:xfrm>
              <a:prstGeom prst="rect">
                <a:avLst/>
              </a:prstGeom>
              <a:blipFill>
                <a:blip r:embed="rId39" cstate="print"/>
                <a:stretch>
                  <a:fillRect/>
                </a:stretch>
              </a:blipFill>
            </p:spPr>
            <p:txBody>
              <a:bodyPr wrap="square" lIns="0" tIns="0" rIns="0" bIns="0" rtlCol="0"/>
              <a:lstStyle/>
              <a:p>
                <a:endParaRPr/>
              </a:p>
            </p:txBody>
          </p:sp>
          <p:sp>
            <p:nvSpPr>
              <p:cNvPr id="189" name="object 189">
                <a:extLst>
                  <a:ext uri="{FF2B5EF4-FFF2-40B4-BE49-F238E27FC236}">
                    <a16:creationId xmlns:a16="http://schemas.microsoft.com/office/drawing/2014/main" id="{EF9CBEBF-C0E0-4797-AE74-7F58B86F9BD5}"/>
                  </a:ext>
                </a:extLst>
              </p:cNvPr>
              <p:cNvSpPr/>
              <p:nvPr/>
            </p:nvSpPr>
            <p:spPr>
              <a:xfrm>
                <a:off x="9576287" y="5097360"/>
                <a:ext cx="0" cy="172085"/>
              </a:xfrm>
              <a:custGeom>
                <a:avLst/>
                <a:gdLst/>
                <a:ahLst/>
                <a:cxnLst/>
                <a:rect l="l" t="t" r="r" b="b"/>
                <a:pathLst>
                  <a:path h="172085">
                    <a:moveTo>
                      <a:pt x="0" y="0"/>
                    </a:moveTo>
                    <a:lnTo>
                      <a:pt x="1" y="171468"/>
                    </a:lnTo>
                  </a:path>
                </a:pathLst>
              </a:custGeom>
              <a:ln w="25400">
                <a:solidFill>
                  <a:srgbClr val="000000"/>
                </a:solidFill>
              </a:ln>
            </p:spPr>
            <p:txBody>
              <a:bodyPr wrap="square" lIns="0" tIns="0" rIns="0" bIns="0" rtlCol="0"/>
              <a:lstStyle/>
              <a:p>
                <a:endParaRPr/>
              </a:p>
            </p:txBody>
          </p:sp>
          <p:sp>
            <p:nvSpPr>
              <p:cNvPr id="190" name="object 190">
                <a:extLst>
                  <a:ext uri="{FF2B5EF4-FFF2-40B4-BE49-F238E27FC236}">
                    <a16:creationId xmlns:a16="http://schemas.microsoft.com/office/drawing/2014/main" id="{6265422F-AB0C-432C-9873-B070EF624EA4}"/>
                  </a:ext>
                </a:extLst>
              </p:cNvPr>
              <p:cNvSpPr/>
              <p:nvPr/>
            </p:nvSpPr>
            <p:spPr>
              <a:xfrm>
                <a:off x="2921729" y="4338399"/>
                <a:ext cx="698500" cy="601133"/>
              </a:xfrm>
              <a:prstGeom prst="rect">
                <a:avLst/>
              </a:prstGeom>
              <a:blipFill>
                <a:blip r:embed="rId40" cstate="print"/>
                <a:stretch>
                  <a:fillRect/>
                </a:stretch>
              </a:blipFill>
            </p:spPr>
            <p:txBody>
              <a:bodyPr wrap="square" lIns="0" tIns="0" rIns="0" bIns="0" rtlCol="0"/>
              <a:lstStyle/>
              <a:p>
                <a:endParaRPr/>
              </a:p>
            </p:txBody>
          </p:sp>
          <p:sp>
            <p:nvSpPr>
              <p:cNvPr id="191" name="object 191">
                <a:extLst>
                  <a:ext uri="{FF2B5EF4-FFF2-40B4-BE49-F238E27FC236}">
                    <a16:creationId xmlns:a16="http://schemas.microsoft.com/office/drawing/2014/main" id="{D2436D26-DF77-45F4-A0FC-501382978EE6}"/>
                  </a:ext>
                </a:extLst>
              </p:cNvPr>
              <p:cNvSpPr/>
              <p:nvPr/>
            </p:nvSpPr>
            <p:spPr>
              <a:xfrm>
                <a:off x="2969794" y="4496825"/>
                <a:ext cx="349250" cy="257175"/>
              </a:xfrm>
              <a:custGeom>
                <a:avLst/>
                <a:gdLst/>
                <a:ahLst/>
                <a:cxnLst/>
                <a:rect l="l" t="t" r="r" b="b"/>
                <a:pathLst>
                  <a:path w="349250" h="257175">
                    <a:moveTo>
                      <a:pt x="296033" y="155214"/>
                    </a:moveTo>
                    <a:lnTo>
                      <a:pt x="187554" y="155214"/>
                    </a:lnTo>
                    <a:lnTo>
                      <a:pt x="108684" y="204099"/>
                    </a:lnTo>
                    <a:lnTo>
                      <a:pt x="100413" y="211868"/>
                    </a:lnTo>
                    <a:lnTo>
                      <a:pt x="95919" y="221858"/>
                    </a:lnTo>
                    <a:lnTo>
                      <a:pt x="95499" y="232804"/>
                    </a:lnTo>
                    <a:lnTo>
                      <a:pt x="99449" y="243441"/>
                    </a:lnTo>
                    <a:lnTo>
                      <a:pt x="105018" y="249987"/>
                    </a:lnTo>
                    <a:lnTo>
                      <a:pt x="112014" y="254450"/>
                    </a:lnTo>
                    <a:lnTo>
                      <a:pt x="119905" y="256705"/>
                    </a:lnTo>
                    <a:lnTo>
                      <a:pt x="128155" y="256626"/>
                    </a:lnTo>
                    <a:lnTo>
                      <a:pt x="131823" y="256055"/>
                    </a:lnTo>
                    <a:lnTo>
                      <a:pt x="135439" y="254754"/>
                    </a:lnTo>
                    <a:lnTo>
                      <a:pt x="296033" y="155214"/>
                    </a:lnTo>
                    <a:close/>
                  </a:path>
                  <a:path w="349250" h="257175">
                    <a:moveTo>
                      <a:pt x="121278" y="0"/>
                    </a:moveTo>
                    <a:lnTo>
                      <a:pt x="110369" y="1005"/>
                    </a:lnTo>
                    <a:lnTo>
                      <a:pt x="100634" y="6027"/>
                    </a:lnTo>
                    <a:lnTo>
                      <a:pt x="93320" y="14703"/>
                    </a:lnTo>
                    <a:lnTo>
                      <a:pt x="89944" y="25536"/>
                    </a:lnTo>
                    <a:lnTo>
                      <a:pt x="90950" y="36444"/>
                    </a:lnTo>
                    <a:lnTo>
                      <a:pt x="95973" y="46180"/>
                    </a:lnTo>
                    <a:lnTo>
                      <a:pt x="104647" y="53494"/>
                    </a:lnTo>
                    <a:lnTo>
                      <a:pt x="186023" y="98085"/>
                    </a:lnTo>
                    <a:lnTo>
                      <a:pt x="0" y="103069"/>
                    </a:lnTo>
                    <a:lnTo>
                      <a:pt x="1531" y="160199"/>
                    </a:lnTo>
                    <a:lnTo>
                      <a:pt x="187554" y="155214"/>
                    </a:lnTo>
                    <a:lnTo>
                      <a:pt x="296033" y="155214"/>
                    </a:lnTo>
                    <a:lnTo>
                      <a:pt x="349138" y="122298"/>
                    </a:lnTo>
                    <a:lnTo>
                      <a:pt x="132111" y="3376"/>
                    </a:lnTo>
                    <a:lnTo>
                      <a:pt x="121278" y="0"/>
                    </a:lnTo>
                    <a:close/>
                  </a:path>
                </a:pathLst>
              </a:custGeom>
              <a:solidFill>
                <a:srgbClr val="4F81BD"/>
              </a:solidFill>
            </p:spPr>
            <p:txBody>
              <a:bodyPr wrap="square" lIns="0" tIns="0" rIns="0" bIns="0" rtlCol="0"/>
              <a:lstStyle/>
              <a:p>
                <a:endParaRPr/>
              </a:p>
            </p:txBody>
          </p:sp>
          <p:sp>
            <p:nvSpPr>
              <p:cNvPr id="192" name="object 192">
                <a:extLst>
                  <a:ext uri="{FF2B5EF4-FFF2-40B4-BE49-F238E27FC236}">
                    <a16:creationId xmlns:a16="http://schemas.microsoft.com/office/drawing/2014/main" id="{125FDA3D-48B9-4C94-86A1-4F50372BCC90}"/>
                  </a:ext>
                </a:extLst>
              </p:cNvPr>
              <p:cNvSpPr/>
              <p:nvPr/>
            </p:nvSpPr>
            <p:spPr>
              <a:xfrm>
                <a:off x="5859663" y="4351099"/>
                <a:ext cx="673100" cy="601133"/>
              </a:xfrm>
              <a:prstGeom prst="rect">
                <a:avLst/>
              </a:prstGeom>
              <a:blipFill>
                <a:blip r:embed="rId41" cstate="print"/>
                <a:stretch>
                  <a:fillRect/>
                </a:stretch>
              </a:blipFill>
            </p:spPr>
            <p:txBody>
              <a:bodyPr wrap="square" lIns="0" tIns="0" rIns="0" bIns="0" rtlCol="0"/>
              <a:lstStyle/>
              <a:p>
                <a:endParaRPr/>
              </a:p>
            </p:txBody>
          </p:sp>
          <p:sp>
            <p:nvSpPr>
              <p:cNvPr id="193" name="object 193">
                <a:extLst>
                  <a:ext uri="{FF2B5EF4-FFF2-40B4-BE49-F238E27FC236}">
                    <a16:creationId xmlns:a16="http://schemas.microsoft.com/office/drawing/2014/main" id="{178A53D8-574C-4867-8782-22A2A73F0265}"/>
                  </a:ext>
                </a:extLst>
              </p:cNvPr>
              <p:cNvSpPr/>
              <p:nvPr/>
            </p:nvSpPr>
            <p:spPr>
              <a:xfrm>
                <a:off x="5906298" y="4497995"/>
                <a:ext cx="327025" cy="257175"/>
              </a:xfrm>
              <a:custGeom>
                <a:avLst/>
                <a:gdLst/>
                <a:ahLst/>
                <a:cxnLst/>
                <a:rect l="l" t="t" r="r" b="b"/>
                <a:pathLst>
                  <a:path w="327025" h="257175">
                    <a:moveTo>
                      <a:pt x="96618" y="0"/>
                    </a:moveTo>
                    <a:lnTo>
                      <a:pt x="88746" y="2316"/>
                    </a:lnTo>
                    <a:lnTo>
                      <a:pt x="81784" y="6833"/>
                    </a:lnTo>
                    <a:lnTo>
                      <a:pt x="76267" y="13421"/>
                    </a:lnTo>
                    <a:lnTo>
                      <a:pt x="72399" y="24089"/>
                    </a:lnTo>
                    <a:lnTo>
                      <a:pt x="72904" y="35032"/>
                    </a:lnTo>
                    <a:lnTo>
                      <a:pt x="77476" y="44987"/>
                    </a:lnTo>
                    <a:lnTo>
                      <a:pt x="85807" y="52691"/>
                    </a:lnTo>
                    <a:lnTo>
                      <a:pt x="165056" y="100960"/>
                    </a:lnTo>
                    <a:lnTo>
                      <a:pt x="1026" y="100960"/>
                    </a:lnTo>
                    <a:lnTo>
                      <a:pt x="0" y="154984"/>
                    </a:lnTo>
                    <a:lnTo>
                      <a:pt x="163970" y="158100"/>
                    </a:lnTo>
                    <a:lnTo>
                      <a:pt x="82944" y="203323"/>
                    </a:lnTo>
                    <a:lnTo>
                      <a:pt x="74327" y="210705"/>
                    </a:lnTo>
                    <a:lnTo>
                      <a:pt x="69381" y="220479"/>
                    </a:lnTo>
                    <a:lnTo>
                      <a:pt x="68460" y="231395"/>
                    </a:lnTo>
                    <a:lnTo>
                      <a:pt x="71920" y="242202"/>
                    </a:lnTo>
                    <a:lnTo>
                      <a:pt x="79301" y="250820"/>
                    </a:lnTo>
                    <a:lnTo>
                      <a:pt x="89075" y="255766"/>
                    </a:lnTo>
                    <a:lnTo>
                      <a:pt x="99991" y="256687"/>
                    </a:lnTo>
                    <a:lnTo>
                      <a:pt x="110798" y="253227"/>
                    </a:lnTo>
                    <a:lnTo>
                      <a:pt x="326891" y="132616"/>
                    </a:lnTo>
                    <a:lnTo>
                      <a:pt x="274919" y="100960"/>
                    </a:lnTo>
                    <a:lnTo>
                      <a:pt x="165056" y="100960"/>
                    </a:lnTo>
                    <a:lnTo>
                      <a:pt x="1085" y="97845"/>
                    </a:lnTo>
                    <a:lnTo>
                      <a:pt x="269804" y="97845"/>
                    </a:lnTo>
                    <a:lnTo>
                      <a:pt x="112167" y="1829"/>
                    </a:lnTo>
                    <a:lnTo>
                      <a:pt x="108540" y="558"/>
                    </a:lnTo>
                    <a:lnTo>
                      <a:pt x="104868" y="14"/>
                    </a:lnTo>
                    <a:lnTo>
                      <a:pt x="96618" y="0"/>
                    </a:lnTo>
                    <a:close/>
                  </a:path>
                </a:pathLst>
              </a:custGeom>
              <a:solidFill>
                <a:srgbClr val="4F81BD"/>
              </a:solidFill>
            </p:spPr>
            <p:txBody>
              <a:bodyPr wrap="square" lIns="0" tIns="0" rIns="0" bIns="0" rtlCol="0"/>
              <a:lstStyle/>
              <a:p>
                <a:endParaRPr/>
              </a:p>
            </p:txBody>
          </p:sp>
          <p:sp>
            <p:nvSpPr>
              <p:cNvPr id="194" name="object 194">
                <a:extLst>
                  <a:ext uri="{FF2B5EF4-FFF2-40B4-BE49-F238E27FC236}">
                    <a16:creationId xmlns:a16="http://schemas.microsoft.com/office/drawing/2014/main" id="{8F1C96E0-639A-4338-9D9C-D98F91E37D83}"/>
                  </a:ext>
                </a:extLst>
              </p:cNvPr>
              <p:cNvSpPr/>
              <p:nvPr/>
            </p:nvSpPr>
            <p:spPr>
              <a:xfrm>
                <a:off x="7311697" y="4359566"/>
                <a:ext cx="651933" cy="601133"/>
              </a:xfrm>
              <a:prstGeom prst="rect">
                <a:avLst/>
              </a:prstGeom>
              <a:blipFill>
                <a:blip r:embed="rId42" cstate="print"/>
                <a:stretch>
                  <a:fillRect/>
                </a:stretch>
              </a:blipFill>
            </p:spPr>
            <p:txBody>
              <a:bodyPr wrap="square" lIns="0" tIns="0" rIns="0" bIns="0" rtlCol="0"/>
              <a:lstStyle/>
              <a:p>
                <a:endParaRPr/>
              </a:p>
            </p:txBody>
          </p:sp>
          <p:sp>
            <p:nvSpPr>
              <p:cNvPr id="195" name="object 195">
                <a:extLst>
                  <a:ext uri="{FF2B5EF4-FFF2-40B4-BE49-F238E27FC236}">
                    <a16:creationId xmlns:a16="http://schemas.microsoft.com/office/drawing/2014/main" id="{F5553B5B-A8D6-44CE-9174-C29114311646}"/>
                  </a:ext>
                </a:extLst>
              </p:cNvPr>
              <p:cNvSpPr/>
              <p:nvPr/>
            </p:nvSpPr>
            <p:spPr>
              <a:xfrm>
                <a:off x="7357367" y="4510956"/>
                <a:ext cx="305435" cy="257175"/>
              </a:xfrm>
              <a:custGeom>
                <a:avLst/>
                <a:gdLst/>
                <a:ahLst/>
                <a:cxnLst/>
                <a:rect l="l" t="t" r="r" b="b"/>
                <a:pathLst>
                  <a:path w="305435" h="257175">
                    <a:moveTo>
                      <a:pt x="64" y="99694"/>
                    </a:moveTo>
                    <a:lnTo>
                      <a:pt x="0" y="156844"/>
                    </a:lnTo>
                    <a:lnTo>
                      <a:pt x="142525" y="157005"/>
                    </a:lnTo>
                    <a:lnTo>
                      <a:pt x="62321" y="203669"/>
                    </a:lnTo>
                    <a:lnTo>
                      <a:pt x="53836" y="211204"/>
                    </a:lnTo>
                    <a:lnTo>
                      <a:pt x="49065" y="221065"/>
                    </a:lnTo>
                    <a:lnTo>
                      <a:pt x="48340" y="231995"/>
                    </a:lnTo>
                    <a:lnTo>
                      <a:pt x="51992" y="242738"/>
                    </a:lnTo>
                    <a:lnTo>
                      <a:pt x="59527" y="251223"/>
                    </a:lnTo>
                    <a:lnTo>
                      <a:pt x="69388" y="255994"/>
                    </a:lnTo>
                    <a:lnTo>
                      <a:pt x="80318" y="256719"/>
                    </a:lnTo>
                    <a:lnTo>
                      <a:pt x="91061" y="253066"/>
                    </a:lnTo>
                    <a:lnTo>
                      <a:pt x="304965" y="128612"/>
                    </a:lnTo>
                    <a:lnTo>
                      <a:pt x="255793" y="99855"/>
                    </a:lnTo>
                    <a:lnTo>
                      <a:pt x="142589" y="99855"/>
                    </a:lnTo>
                    <a:lnTo>
                      <a:pt x="64" y="99694"/>
                    </a:lnTo>
                    <a:close/>
                  </a:path>
                  <a:path w="305435" h="257175">
                    <a:moveTo>
                      <a:pt x="80608" y="0"/>
                    </a:moveTo>
                    <a:lnTo>
                      <a:pt x="48573" y="24652"/>
                    </a:lnTo>
                    <a:lnTo>
                      <a:pt x="49274" y="35584"/>
                    </a:lnTo>
                    <a:lnTo>
                      <a:pt x="54023" y="45456"/>
                    </a:lnTo>
                    <a:lnTo>
                      <a:pt x="62491" y="53009"/>
                    </a:lnTo>
                    <a:lnTo>
                      <a:pt x="142589" y="99855"/>
                    </a:lnTo>
                    <a:lnTo>
                      <a:pt x="255793" y="99855"/>
                    </a:lnTo>
                    <a:lnTo>
                      <a:pt x="87937" y="1685"/>
                    </a:lnTo>
                    <a:lnTo>
                      <a:pt x="84288" y="478"/>
                    </a:lnTo>
                    <a:lnTo>
                      <a:pt x="80608" y="0"/>
                    </a:lnTo>
                    <a:close/>
                  </a:path>
                </a:pathLst>
              </a:custGeom>
              <a:solidFill>
                <a:srgbClr val="4F81BD"/>
              </a:solidFill>
            </p:spPr>
            <p:txBody>
              <a:bodyPr wrap="square" lIns="0" tIns="0" rIns="0" bIns="0" rtlCol="0"/>
              <a:lstStyle/>
              <a:p>
                <a:endParaRPr/>
              </a:p>
            </p:txBody>
          </p:sp>
          <p:sp>
            <p:nvSpPr>
              <p:cNvPr id="196" name="object 196">
                <a:extLst>
                  <a:ext uri="{FF2B5EF4-FFF2-40B4-BE49-F238E27FC236}">
                    <a16:creationId xmlns:a16="http://schemas.microsoft.com/office/drawing/2014/main" id="{76BFFB00-FF83-4C1B-8482-1A781A7A3F14}"/>
                  </a:ext>
                </a:extLst>
              </p:cNvPr>
              <p:cNvSpPr/>
              <p:nvPr/>
            </p:nvSpPr>
            <p:spPr>
              <a:xfrm>
                <a:off x="8738330" y="4368032"/>
                <a:ext cx="685800" cy="601133"/>
              </a:xfrm>
              <a:prstGeom prst="rect">
                <a:avLst/>
              </a:prstGeom>
              <a:blipFill>
                <a:blip r:embed="rId43" cstate="print"/>
                <a:stretch>
                  <a:fillRect/>
                </a:stretch>
              </a:blipFill>
            </p:spPr>
            <p:txBody>
              <a:bodyPr wrap="square" lIns="0" tIns="0" rIns="0" bIns="0" rtlCol="0"/>
              <a:lstStyle/>
              <a:p>
                <a:endParaRPr/>
              </a:p>
            </p:txBody>
          </p:sp>
          <p:sp>
            <p:nvSpPr>
              <p:cNvPr id="197" name="object 197">
                <a:extLst>
                  <a:ext uri="{FF2B5EF4-FFF2-40B4-BE49-F238E27FC236}">
                    <a16:creationId xmlns:a16="http://schemas.microsoft.com/office/drawing/2014/main" id="{D19DC99B-D64F-48DD-8B7F-76AF723A3F1D}"/>
                  </a:ext>
                </a:extLst>
              </p:cNvPr>
              <p:cNvSpPr/>
              <p:nvPr/>
            </p:nvSpPr>
            <p:spPr>
              <a:xfrm>
                <a:off x="8785693" y="4514441"/>
                <a:ext cx="335915" cy="257175"/>
              </a:xfrm>
              <a:custGeom>
                <a:avLst/>
                <a:gdLst/>
                <a:ahLst/>
                <a:cxnLst/>
                <a:rect l="l" t="t" r="r" b="b"/>
                <a:pathLst>
                  <a:path w="335915" h="257175">
                    <a:moveTo>
                      <a:pt x="1697" y="96565"/>
                    </a:moveTo>
                    <a:lnTo>
                      <a:pt x="0" y="153690"/>
                    </a:lnTo>
                    <a:lnTo>
                      <a:pt x="172325" y="158813"/>
                    </a:lnTo>
                    <a:lnTo>
                      <a:pt x="90818" y="203165"/>
                    </a:lnTo>
                    <a:lnTo>
                      <a:pt x="82122" y="210454"/>
                    </a:lnTo>
                    <a:lnTo>
                      <a:pt x="77071" y="220175"/>
                    </a:lnTo>
                    <a:lnTo>
                      <a:pt x="76033" y="231080"/>
                    </a:lnTo>
                    <a:lnTo>
                      <a:pt x="79377" y="241923"/>
                    </a:lnTo>
                    <a:lnTo>
                      <a:pt x="86666" y="250620"/>
                    </a:lnTo>
                    <a:lnTo>
                      <a:pt x="96387" y="255671"/>
                    </a:lnTo>
                    <a:lnTo>
                      <a:pt x="107292" y="256709"/>
                    </a:lnTo>
                    <a:lnTo>
                      <a:pt x="118135" y="253365"/>
                    </a:lnTo>
                    <a:lnTo>
                      <a:pt x="335509" y="135077"/>
                    </a:lnTo>
                    <a:lnTo>
                      <a:pt x="281992" y="101689"/>
                    </a:lnTo>
                    <a:lnTo>
                      <a:pt x="174023" y="101689"/>
                    </a:lnTo>
                    <a:lnTo>
                      <a:pt x="1697" y="96565"/>
                    </a:lnTo>
                    <a:close/>
                  </a:path>
                  <a:path w="335915" h="257175">
                    <a:moveTo>
                      <a:pt x="106672" y="0"/>
                    </a:moveTo>
                    <a:lnTo>
                      <a:pt x="98775" y="2231"/>
                    </a:lnTo>
                    <a:lnTo>
                      <a:pt x="91766" y="6674"/>
                    </a:lnTo>
                    <a:lnTo>
                      <a:pt x="86178" y="13204"/>
                    </a:lnTo>
                    <a:lnTo>
                      <a:pt x="82195" y="23829"/>
                    </a:lnTo>
                    <a:lnTo>
                      <a:pt x="82583" y="34776"/>
                    </a:lnTo>
                    <a:lnTo>
                      <a:pt x="87048" y="44780"/>
                    </a:lnTo>
                    <a:lnTo>
                      <a:pt x="95296" y="52573"/>
                    </a:lnTo>
                    <a:lnTo>
                      <a:pt x="174023" y="101689"/>
                    </a:lnTo>
                    <a:lnTo>
                      <a:pt x="281992" y="101689"/>
                    </a:lnTo>
                    <a:lnTo>
                      <a:pt x="122199" y="1996"/>
                    </a:lnTo>
                    <a:lnTo>
                      <a:pt x="118587" y="685"/>
                    </a:lnTo>
                    <a:lnTo>
                      <a:pt x="114922" y="103"/>
                    </a:lnTo>
                    <a:lnTo>
                      <a:pt x="106672" y="0"/>
                    </a:lnTo>
                    <a:close/>
                  </a:path>
                </a:pathLst>
              </a:custGeom>
              <a:solidFill>
                <a:srgbClr val="4F81BD"/>
              </a:solidFill>
            </p:spPr>
            <p:txBody>
              <a:bodyPr wrap="square" lIns="0" tIns="0" rIns="0" bIns="0" rtlCol="0"/>
              <a:lstStyle/>
              <a:p>
                <a:endParaRPr/>
              </a:p>
            </p:txBody>
          </p:sp>
          <p:sp>
            <p:nvSpPr>
              <p:cNvPr id="198" name="object 198">
                <a:extLst>
                  <a:ext uri="{FF2B5EF4-FFF2-40B4-BE49-F238E27FC236}">
                    <a16:creationId xmlns:a16="http://schemas.microsoft.com/office/drawing/2014/main" id="{A1DC5CD2-F67A-4C6D-8DB3-D87A7364CF3D}"/>
                  </a:ext>
                </a:extLst>
              </p:cNvPr>
              <p:cNvSpPr/>
              <p:nvPr/>
            </p:nvSpPr>
            <p:spPr>
              <a:xfrm>
                <a:off x="4394929" y="4342632"/>
                <a:ext cx="690033" cy="601133"/>
              </a:xfrm>
              <a:prstGeom prst="rect">
                <a:avLst/>
              </a:prstGeom>
              <a:blipFill>
                <a:blip r:embed="rId44" cstate="print"/>
                <a:stretch>
                  <a:fillRect/>
                </a:stretch>
              </a:blipFill>
            </p:spPr>
            <p:txBody>
              <a:bodyPr wrap="square" lIns="0" tIns="0" rIns="0" bIns="0" rtlCol="0"/>
              <a:lstStyle/>
              <a:p>
                <a:endParaRPr/>
              </a:p>
            </p:txBody>
          </p:sp>
          <p:sp>
            <p:nvSpPr>
              <p:cNvPr id="199" name="object 199">
                <a:extLst>
                  <a:ext uri="{FF2B5EF4-FFF2-40B4-BE49-F238E27FC236}">
                    <a16:creationId xmlns:a16="http://schemas.microsoft.com/office/drawing/2014/main" id="{F9A32A37-8FA4-4308-9AD5-374AFB85E200}"/>
                  </a:ext>
                </a:extLst>
              </p:cNvPr>
              <p:cNvSpPr/>
              <p:nvPr/>
            </p:nvSpPr>
            <p:spPr>
              <a:xfrm>
                <a:off x="4442861" y="4498261"/>
                <a:ext cx="340360" cy="257175"/>
              </a:xfrm>
              <a:custGeom>
                <a:avLst/>
                <a:gdLst/>
                <a:ahLst/>
                <a:cxnLst/>
                <a:rect l="l" t="t" r="r" b="b"/>
                <a:pathLst>
                  <a:path w="340360" h="257175">
                    <a:moveTo>
                      <a:pt x="289200" y="156317"/>
                    </a:moveTo>
                    <a:lnTo>
                      <a:pt x="177652" y="156317"/>
                    </a:lnTo>
                    <a:lnTo>
                      <a:pt x="97965" y="203857"/>
                    </a:lnTo>
                    <a:lnTo>
                      <a:pt x="89563" y="211484"/>
                    </a:lnTo>
                    <a:lnTo>
                      <a:pt x="84900" y="221397"/>
                    </a:lnTo>
                    <a:lnTo>
                      <a:pt x="84295" y="232334"/>
                    </a:lnTo>
                    <a:lnTo>
                      <a:pt x="88065" y="243036"/>
                    </a:lnTo>
                    <a:lnTo>
                      <a:pt x="93521" y="249676"/>
                    </a:lnTo>
                    <a:lnTo>
                      <a:pt x="100441" y="254257"/>
                    </a:lnTo>
                    <a:lnTo>
                      <a:pt x="108292" y="256645"/>
                    </a:lnTo>
                    <a:lnTo>
                      <a:pt x="116542" y="256707"/>
                    </a:lnTo>
                    <a:lnTo>
                      <a:pt x="120219" y="256197"/>
                    </a:lnTo>
                    <a:lnTo>
                      <a:pt x="123856" y="254958"/>
                    </a:lnTo>
                    <a:lnTo>
                      <a:pt x="289200" y="156317"/>
                    </a:lnTo>
                    <a:close/>
                  </a:path>
                  <a:path w="340360" h="257175">
                    <a:moveTo>
                      <a:pt x="114018" y="0"/>
                    </a:moveTo>
                    <a:lnTo>
                      <a:pt x="103095" y="820"/>
                    </a:lnTo>
                    <a:lnTo>
                      <a:pt x="93275" y="5677"/>
                    </a:lnTo>
                    <a:lnTo>
                      <a:pt x="85815" y="14227"/>
                    </a:lnTo>
                    <a:lnTo>
                      <a:pt x="82256" y="25001"/>
                    </a:lnTo>
                    <a:lnTo>
                      <a:pt x="83077" y="35925"/>
                    </a:lnTo>
                    <a:lnTo>
                      <a:pt x="87933" y="45744"/>
                    </a:lnTo>
                    <a:lnTo>
                      <a:pt x="96483" y="53204"/>
                    </a:lnTo>
                    <a:lnTo>
                      <a:pt x="177091" y="99169"/>
                    </a:lnTo>
                    <a:lnTo>
                      <a:pt x="0" y="100909"/>
                    </a:lnTo>
                    <a:lnTo>
                      <a:pt x="562" y="158057"/>
                    </a:lnTo>
                    <a:lnTo>
                      <a:pt x="289200" y="156317"/>
                    </a:lnTo>
                    <a:lnTo>
                      <a:pt x="339771" y="126147"/>
                    </a:lnTo>
                    <a:lnTo>
                      <a:pt x="124792" y="3559"/>
                    </a:lnTo>
                    <a:lnTo>
                      <a:pt x="114018" y="0"/>
                    </a:lnTo>
                    <a:close/>
                  </a:path>
                </a:pathLst>
              </a:custGeom>
              <a:solidFill>
                <a:srgbClr val="4F81BD"/>
              </a:solidFill>
            </p:spPr>
            <p:txBody>
              <a:bodyPr wrap="square" lIns="0" tIns="0" rIns="0" bIns="0" rtlCol="0"/>
              <a:lstStyle/>
              <a:p>
                <a:endParaRPr/>
              </a:p>
            </p:txBody>
          </p:sp>
          <p:sp>
            <p:nvSpPr>
              <p:cNvPr id="202" name="object 202">
                <a:extLst>
                  <a:ext uri="{FF2B5EF4-FFF2-40B4-BE49-F238E27FC236}">
                    <a16:creationId xmlns:a16="http://schemas.microsoft.com/office/drawing/2014/main" id="{F8572A52-EA3B-4F45-8531-F1C1B1F66856}"/>
                  </a:ext>
                </a:extLst>
              </p:cNvPr>
              <p:cNvSpPr/>
              <p:nvPr/>
            </p:nvSpPr>
            <p:spPr>
              <a:xfrm>
                <a:off x="2197830" y="3788066"/>
                <a:ext cx="825500" cy="1718732"/>
              </a:xfrm>
              <a:prstGeom prst="rect">
                <a:avLst/>
              </a:prstGeom>
              <a:blipFill>
                <a:blip r:embed="rId45" cstate="print"/>
                <a:stretch>
                  <a:fillRect/>
                </a:stretch>
              </a:blipFill>
            </p:spPr>
            <p:txBody>
              <a:bodyPr wrap="square" lIns="0" tIns="0" rIns="0" bIns="0" rtlCol="0"/>
              <a:lstStyle/>
              <a:p>
                <a:endParaRPr/>
              </a:p>
            </p:txBody>
          </p:sp>
          <p:sp>
            <p:nvSpPr>
              <p:cNvPr id="203" name="object 203">
                <a:extLst>
                  <a:ext uri="{FF2B5EF4-FFF2-40B4-BE49-F238E27FC236}">
                    <a16:creationId xmlns:a16="http://schemas.microsoft.com/office/drawing/2014/main" id="{4C4F3522-8CEF-4B9D-A1C8-C3F463FE7166}"/>
                  </a:ext>
                </a:extLst>
              </p:cNvPr>
              <p:cNvSpPr/>
              <p:nvPr/>
            </p:nvSpPr>
            <p:spPr>
              <a:xfrm>
                <a:off x="2247973" y="3820046"/>
                <a:ext cx="722630" cy="1617345"/>
              </a:xfrm>
              <a:custGeom>
                <a:avLst/>
                <a:gdLst/>
                <a:ahLst/>
                <a:cxnLst/>
                <a:rect l="l" t="t" r="r" b="b"/>
                <a:pathLst>
                  <a:path w="722630" h="1617345">
                    <a:moveTo>
                      <a:pt x="0" y="1616828"/>
                    </a:moveTo>
                    <a:lnTo>
                      <a:pt x="722586" y="1616828"/>
                    </a:lnTo>
                    <a:lnTo>
                      <a:pt x="722586" y="0"/>
                    </a:lnTo>
                    <a:lnTo>
                      <a:pt x="0" y="0"/>
                    </a:lnTo>
                    <a:lnTo>
                      <a:pt x="0" y="1616828"/>
                    </a:lnTo>
                    <a:close/>
                  </a:path>
                </a:pathLst>
              </a:custGeom>
              <a:solidFill>
                <a:srgbClr val="FCD5B5"/>
              </a:solidFill>
            </p:spPr>
            <p:txBody>
              <a:bodyPr wrap="square" lIns="0" tIns="0" rIns="0" bIns="0" rtlCol="0"/>
              <a:lstStyle/>
              <a:p>
                <a:endParaRPr/>
              </a:p>
            </p:txBody>
          </p:sp>
          <p:sp>
            <p:nvSpPr>
              <p:cNvPr id="204" name="object 204">
                <a:extLst>
                  <a:ext uri="{FF2B5EF4-FFF2-40B4-BE49-F238E27FC236}">
                    <a16:creationId xmlns:a16="http://schemas.microsoft.com/office/drawing/2014/main" id="{1F8406E0-6A32-44A6-94F6-06B2ECBFCF9B}"/>
                  </a:ext>
                </a:extLst>
              </p:cNvPr>
              <p:cNvSpPr/>
              <p:nvPr/>
            </p:nvSpPr>
            <p:spPr>
              <a:xfrm>
                <a:off x="2247973" y="3820047"/>
                <a:ext cx="722630" cy="1617345"/>
              </a:xfrm>
              <a:custGeom>
                <a:avLst/>
                <a:gdLst/>
                <a:ahLst/>
                <a:cxnLst/>
                <a:rect l="l" t="t" r="r" b="b"/>
                <a:pathLst>
                  <a:path w="722630" h="1617345">
                    <a:moveTo>
                      <a:pt x="0" y="0"/>
                    </a:moveTo>
                    <a:lnTo>
                      <a:pt x="722586" y="0"/>
                    </a:lnTo>
                    <a:lnTo>
                      <a:pt x="722586" y="1616828"/>
                    </a:lnTo>
                    <a:lnTo>
                      <a:pt x="0" y="1616828"/>
                    </a:lnTo>
                    <a:lnTo>
                      <a:pt x="0" y="0"/>
                    </a:lnTo>
                    <a:close/>
                  </a:path>
                </a:pathLst>
              </a:custGeom>
              <a:ln w="9525">
                <a:solidFill>
                  <a:srgbClr val="000000"/>
                </a:solidFill>
              </a:ln>
            </p:spPr>
            <p:txBody>
              <a:bodyPr wrap="square" lIns="0" tIns="0" rIns="0" bIns="0" rtlCol="0"/>
              <a:lstStyle/>
              <a:p>
                <a:endParaRPr/>
              </a:p>
            </p:txBody>
          </p:sp>
          <p:sp>
            <p:nvSpPr>
              <p:cNvPr id="205" name="object 205">
                <a:extLst>
                  <a:ext uri="{FF2B5EF4-FFF2-40B4-BE49-F238E27FC236}">
                    <a16:creationId xmlns:a16="http://schemas.microsoft.com/office/drawing/2014/main" id="{BF36D02F-3DDE-49E8-8908-333B0BA5208D}"/>
                  </a:ext>
                </a:extLst>
              </p:cNvPr>
              <p:cNvSpPr/>
              <p:nvPr/>
            </p:nvSpPr>
            <p:spPr>
              <a:xfrm>
                <a:off x="2318114" y="3977271"/>
                <a:ext cx="228600" cy="235585"/>
              </a:xfrm>
              <a:custGeom>
                <a:avLst/>
                <a:gdLst/>
                <a:ahLst/>
                <a:cxnLst/>
                <a:rect l="l" t="t" r="r" b="b"/>
                <a:pathLst>
                  <a:path w="228600" h="235585">
                    <a:moveTo>
                      <a:pt x="0" y="117764"/>
                    </a:moveTo>
                    <a:lnTo>
                      <a:pt x="8982" y="71925"/>
                    </a:lnTo>
                    <a:lnTo>
                      <a:pt x="33477" y="34492"/>
                    </a:lnTo>
                    <a:lnTo>
                      <a:pt x="69809" y="9254"/>
                    </a:lnTo>
                    <a:lnTo>
                      <a:pt x="114300" y="0"/>
                    </a:lnTo>
                    <a:lnTo>
                      <a:pt x="158790" y="9254"/>
                    </a:lnTo>
                    <a:lnTo>
                      <a:pt x="195122" y="34492"/>
                    </a:lnTo>
                    <a:lnTo>
                      <a:pt x="219617" y="71925"/>
                    </a:lnTo>
                    <a:lnTo>
                      <a:pt x="228600" y="117764"/>
                    </a:lnTo>
                    <a:lnTo>
                      <a:pt x="219617" y="163603"/>
                    </a:lnTo>
                    <a:lnTo>
                      <a:pt x="195122" y="201036"/>
                    </a:lnTo>
                    <a:lnTo>
                      <a:pt x="158790" y="226274"/>
                    </a:lnTo>
                    <a:lnTo>
                      <a:pt x="114300" y="235529"/>
                    </a:lnTo>
                    <a:lnTo>
                      <a:pt x="69809" y="226274"/>
                    </a:lnTo>
                    <a:lnTo>
                      <a:pt x="33477" y="201036"/>
                    </a:lnTo>
                    <a:lnTo>
                      <a:pt x="8982" y="163603"/>
                    </a:lnTo>
                    <a:lnTo>
                      <a:pt x="0" y="117764"/>
                    </a:lnTo>
                    <a:close/>
                  </a:path>
                </a:pathLst>
              </a:custGeom>
              <a:ln w="25400">
                <a:solidFill>
                  <a:srgbClr val="000000"/>
                </a:solidFill>
              </a:ln>
            </p:spPr>
            <p:txBody>
              <a:bodyPr wrap="square" lIns="0" tIns="0" rIns="0" bIns="0" rtlCol="0"/>
              <a:lstStyle/>
              <a:p>
                <a:endParaRPr/>
              </a:p>
            </p:txBody>
          </p:sp>
          <p:sp>
            <p:nvSpPr>
              <p:cNvPr id="206" name="object 206">
                <a:extLst>
                  <a:ext uri="{FF2B5EF4-FFF2-40B4-BE49-F238E27FC236}">
                    <a16:creationId xmlns:a16="http://schemas.microsoft.com/office/drawing/2014/main" id="{417CDECF-0BCC-4C74-8856-56BC17F9DA43}"/>
                  </a:ext>
                </a:extLst>
              </p:cNvPr>
              <p:cNvSpPr/>
              <p:nvPr/>
            </p:nvSpPr>
            <p:spPr>
              <a:xfrm>
                <a:off x="2338668" y="4453069"/>
                <a:ext cx="228600" cy="235585"/>
              </a:xfrm>
              <a:custGeom>
                <a:avLst/>
                <a:gdLst/>
                <a:ahLst/>
                <a:cxnLst/>
                <a:rect l="l" t="t" r="r" b="b"/>
                <a:pathLst>
                  <a:path w="228600" h="235585">
                    <a:moveTo>
                      <a:pt x="0" y="117764"/>
                    </a:moveTo>
                    <a:lnTo>
                      <a:pt x="8982" y="71925"/>
                    </a:lnTo>
                    <a:lnTo>
                      <a:pt x="33477" y="34492"/>
                    </a:lnTo>
                    <a:lnTo>
                      <a:pt x="69809" y="9254"/>
                    </a:lnTo>
                    <a:lnTo>
                      <a:pt x="114300" y="0"/>
                    </a:lnTo>
                    <a:lnTo>
                      <a:pt x="158790" y="9254"/>
                    </a:lnTo>
                    <a:lnTo>
                      <a:pt x="195122" y="34492"/>
                    </a:lnTo>
                    <a:lnTo>
                      <a:pt x="219617" y="71925"/>
                    </a:lnTo>
                    <a:lnTo>
                      <a:pt x="228600" y="117764"/>
                    </a:lnTo>
                    <a:lnTo>
                      <a:pt x="219617" y="163603"/>
                    </a:lnTo>
                    <a:lnTo>
                      <a:pt x="195122" y="201036"/>
                    </a:lnTo>
                    <a:lnTo>
                      <a:pt x="158790" y="226274"/>
                    </a:lnTo>
                    <a:lnTo>
                      <a:pt x="114300" y="235529"/>
                    </a:lnTo>
                    <a:lnTo>
                      <a:pt x="69809" y="226274"/>
                    </a:lnTo>
                    <a:lnTo>
                      <a:pt x="33477" y="201036"/>
                    </a:lnTo>
                    <a:lnTo>
                      <a:pt x="8982" y="163603"/>
                    </a:lnTo>
                    <a:lnTo>
                      <a:pt x="0" y="117764"/>
                    </a:lnTo>
                    <a:close/>
                  </a:path>
                </a:pathLst>
              </a:custGeom>
              <a:ln w="25400">
                <a:solidFill>
                  <a:srgbClr val="000000"/>
                </a:solidFill>
              </a:ln>
            </p:spPr>
            <p:txBody>
              <a:bodyPr wrap="square" lIns="0" tIns="0" rIns="0" bIns="0" rtlCol="0"/>
              <a:lstStyle/>
              <a:p>
                <a:endParaRPr/>
              </a:p>
            </p:txBody>
          </p:sp>
          <p:sp>
            <p:nvSpPr>
              <p:cNvPr id="207" name="object 207">
                <a:extLst>
                  <a:ext uri="{FF2B5EF4-FFF2-40B4-BE49-F238E27FC236}">
                    <a16:creationId xmlns:a16="http://schemas.microsoft.com/office/drawing/2014/main" id="{0106631F-A849-4DD9-A0AD-097FF8347BFC}"/>
                  </a:ext>
                </a:extLst>
              </p:cNvPr>
              <p:cNvSpPr/>
              <p:nvPr/>
            </p:nvSpPr>
            <p:spPr>
              <a:xfrm>
                <a:off x="2623952" y="4261134"/>
                <a:ext cx="228600" cy="235585"/>
              </a:xfrm>
              <a:custGeom>
                <a:avLst/>
                <a:gdLst/>
                <a:ahLst/>
                <a:cxnLst/>
                <a:rect l="l" t="t" r="r" b="b"/>
                <a:pathLst>
                  <a:path w="228600" h="235585">
                    <a:moveTo>
                      <a:pt x="0" y="117764"/>
                    </a:moveTo>
                    <a:lnTo>
                      <a:pt x="8982" y="71925"/>
                    </a:lnTo>
                    <a:lnTo>
                      <a:pt x="33477" y="34492"/>
                    </a:lnTo>
                    <a:lnTo>
                      <a:pt x="69809" y="9254"/>
                    </a:lnTo>
                    <a:lnTo>
                      <a:pt x="114300" y="0"/>
                    </a:lnTo>
                    <a:lnTo>
                      <a:pt x="158790" y="9254"/>
                    </a:lnTo>
                    <a:lnTo>
                      <a:pt x="195122" y="34492"/>
                    </a:lnTo>
                    <a:lnTo>
                      <a:pt x="219617" y="71925"/>
                    </a:lnTo>
                    <a:lnTo>
                      <a:pt x="228600" y="117764"/>
                    </a:lnTo>
                    <a:lnTo>
                      <a:pt x="219617" y="163603"/>
                    </a:lnTo>
                    <a:lnTo>
                      <a:pt x="195122" y="201036"/>
                    </a:lnTo>
                    <a:lnTo>
                      <a:pt x="158790" y="226274"/>
                    </a:lnTo>
                    <a:lnTo>
                      <a:pt x="114300" y="235529"/>
                    </a:lnTo>
                    <a:lnTo>
                      <a:pt x="69809" y="226274"/>
                    </a:lnTo>
                    <a:lnTo>
                      <a:pt x="33477" y="201036"/>
                    </a:lnTo>
                    <a:lnTo>
                      <a:pt x="8982" y="163603"/>
                    </a:lnTo>
                    <a:lnTo>
                      <a:pt x="0" y="117764"/>
                    </a:lnTo>
                    <a:close/>
                  </a:path>
                </a:pathLst>
              </a:custGeom>
              <a:ln w="25400">
                <a:solidFill>
                  <a:srgbClr val="000000"/>
                </a:solidFill>
              </a:ln>
            </p:spPr>
            <p:txBody>
              <a:bodyPr wrap="square" lIns="0" tIns="0" rIns="0" bIns="0" rtlCol="0"/>
              <a:lstStyle/>
              <a:p>
                <a:endParaRPr/>
              </a:p>
            </p:txBody>
          </p:sp>
          <p:sp>
            <p:nvSpPr>
              <p:cNvPr id="208" name="object 208">
                <a:extLst>
                  <a:ext uri="{FF2B5EF4-FFF2-40B4-BE49-F238E27FC236}">
                    <a16:creationId xmlns:a16="http://schemas.microsoft.com/office/drawing/2014/main" id="{9D135073-CCF0-42A0-B3F7-2ED6EED9F733}"/>
                  </a:ext>
                </a:extLst>
              </p:cNvPr>
              <p:cNvSpPr/>
              <p:nvPr/>
            </p:nvSpPr>
            <p:spPr>
              <a:xfrm>
                <a:off x="2321474" y="4838889"/>
                <a:ext cx="228600" cy="235585"/>
              </a:xfrm>
              <a:custGeom>
                <a:avLst/>
                <a:gdLst/>
                <a:ahLst/>
                <a:cxnLst/>
                <a:rect l="l" t="t" r="r" b="b"/>
                <a:pathLst>
                  <a:path w="228600" h="235585">
                    <a:moveTo>
                      <a:pt x="0" y="117764"/>
                    </a:moveTo>
                    <a:lnTo>
                      <a:pt x="8982" y="71925"/>
                    </a:lnTo>
                    <a:lnTo>
                      <a:pt x="33477" y="34492"/>
                    </a:lnTo>
                    <a:lnTo>
                      <a:pt x="69809" y="9254"/>
                    </a:lnTo>
                    <a:lnTo>
                      <a:pt x="114300" y="0"/>
                    </a:lnTo>
                    <a:lnTo>
                      <a:pt x="158790" y="9254"/>
                    </a:lnTo>
                    <a:lnTo>
                      <a:pt x="195122" y="34492"/>
                    </a:lnTo>
                    <a:lnTo>
                      <a:pt x="219617" y="71925"/>
                    </a:lnTo>
                    <a:lnTo>
                      <a:pt x="228600" y="117764"/>
                    </a:lnTo>
                    <a:lnTo>
                      <a:pt x="219617" y="163603"/>
                    </a:lnTo>
                    <a:lnTo>
                      <a:pt x="195122" y="201036"/>
                    </a:lnTo>
                    <a:lnTo>
                      <a:pt x="158790" y="226274"/>
                    </a:lnTo>
                    <a:lnTo>
                      <a:pt x="114300" y="235529"/>
                    </a:lnTo>
                    <a:lnTo>
                      <a:pt x="69809" y="226274"/>
                    </a:lnTo>
                    <a:lnTo>
                      <a:pt x="33477" y="201036"/>
                    </a:lnTo>
                    <a:lnTo>
                      <a:pt x="8982" y="163603"/>
                    </a:lnTo>
                    <a:lnTo>
                      <a:pt x="0" y="117764"/>
                    </a:lnTo>
                    <a:close/>
                  </a:path>
                </a:pathLst>
              </a:custGeom>
              <a:ln w="25400">
                <a:solidFill>
                  <a:srgbClr val="000000"/>
                </a:solidFill>
              </a:ln>
            </p:spPr>
            <p:txBody>
              <a:bodyPr wrap="square" lIns="0" tIns="0" rIns="0" bIns="0" rtlCol="0"/>
              <a:lstStyle/>
              <a:p>
                <a:endParaRPr/>
              </a:p>
            </p:txBody>
          </p:sp>
          <p:sp>
            <p:nvSpPr>
              <p:cNvPr id="209" name="object 209">
                <a:extLst>
                  <a:ext uri="{FF2B5EF4-FFF2-40B4-BE49-F238E27FC236}">
                    <a16:creationId xmlns:a16="http://schemas.microsoft.com/office/drawing/2014/main" id="{045BEDB0-651A-4B84-85F2-CC528935F067}"/>
                  </a:ext>
                </a:extLst>
              </p:cNvPr>
              <p:cNvSpPr/>
              <p:nvPr/>
            </p:nvSpPr>
            <p:spPr>
              <a:xfrm>
                <a:off x="2650040" y="5059505"/>
                <a:ext cx="228600" cy="235585"/>
              </a:xfrm>
              <a:custGeom>
                <a:avLst/>
                <a:gdLst/>
                <a:ahLst/>
                <a:cxnLst/>
                <a:rect l="l" t="t" r="r" b="b"/>
                <a:pathLst>
                  <a:path w="228600" h="235585">
                    <a:moveTo>
                      <a:pt x="0" y="117764"/>
                    </a:moveTo>
                    <a:lnTo>
                      <a:pt x="8982" y="71925"/>
                    </a:lnTo>
                    <a:lnTo>
                      <a:pt x="33477" y="34492"/>
                    </a:lnTo>
                    <a:lnTo>
                      <a:pt x="69809" y="9254"/>
                    </a:lnTo>
                    <a:lnTo>
                      <a:pt x="114300" y="0"/>
                    </a:lnTo>
                    <a:lnTo>
                      <a:pt x="158790" y="9254"/>
                    </a:lnTo>
                    <a:lnTo>
                      <a:pt x="195122" y="34492"/>
                    </a:lnTo>
                    <a:lnTo>
                      <a:pt x="219617" y="71925"/>
                    </a:lnTo>
                    <a:lnTo>
                      <a:pt x="228600" y="117764"/>
                    </a:lnTo>
                    <a:lnTo>
                      <a:pt x="219617" y="163603"/>
                    </a:lnTo>
                    <a:lnTo>
                      <a:pt x="195122" y="201036"/>
                    </a:lnTo>
                    <a:lnTo>
                      <a:pt x="158790" y="226274"/>
                    </a:lnTo>
                    <a:lnTo>
                      <a:pt x="114300" y="235529"/>
                    </a:lnTo>
                    <a:lnTo>
                      <a:pt x="69809" y="226274"/>
                    </a:lnTo>
                    <a:lnTo>
                      <a:pt x="33477" y="201036"/>
                    </a:lnTo>
                    <a:lnTo>
                      <a:pt x="8982" y="163603"/>
                    </a:lnTo>
                    <a:lnTo>
                      <a:pt x="0" y="117764"/>
                    </a:lnTo>
                    <a:close/>
                  </a:path>
                </a:pathLst>
              </a:custGeom>
              <a:ln w="25400">
                <a:solidFill>
                  <a:srgbClr val="000000"/>
                </a:solidFill>
              </a:ln>
            </p:spPr>
            <p:txBody>
              <a:bodyPr wrap="square" lIns="0" tIns="0" rIns="0" bIns="0" rtlCol="0"/>
              <a:lstStyle/>
              <a:p>
                <a:endParaRPr/>
              </a:p>
            </p:txBody>
          </p:sp>
          <p:sp>
            <p:nvSpPr>
              <p:cNvPr id="210" name="object 210">
                <a:extLst>
                  <a:ext uri="{FF2B5EF4-FFF2-40B4-BE49-F238E27FC236}">
                    <a16:creationId xmlns:a16="http://schemas.microsoft.com/office/drawing/2014/main" id="{B212BCD1-879B-4EC0-987E-72326396E8B3}"/>
                  </a:ext>
                </a:extLst>
              </p:cNvPr>
              <p:cNvSpPr/>
              <p:nvPr/>
            </p:nvSpPr>
            <p:spPr>
              <a:xfrm>
                <a:off x="2426153" y="3915949"/>
                <a:ext cx="344805" cy="345440"/>
              </a:xfrm>
              <a:custGeom>
                <a:avLst/>
                <a:gdLst/>
                <a:ahLst/>
                <a:cxnLst/>
                <a:rect l="l" t="t" r="r" b="b"/>
                <a:pathLst>
                  <a:path w="344805" h="345439">
                    <a:moveTo>
                      <a:pt x="197404" y="12711"/>
                    </a:moveTo>
                    <a:lnTo>
                      <a:pt x="158884" y="12711"/>
                    </a:lnTo>
                    <a:lnTo>
                      <a:pt x="171868" y="14475"/>
                    </a:lnTo>
                    <a:lnTo>
                      <a:pt x="184759" y="19616"/>
                    </a:lnTo>
                    <a:lnTo>
                      <a:pt x="223712" y="54949"/>
                    </a:lnTo>
                    <a:lnTo>
                      <a:pt x="247641" y="92635"/>
                    </a:lnTo>
                    <a:lnTo>
                      <a:pt x="268732" y="139442"/>
                    </a:lnTo>
                    <a:lnTo>
                      <a:pt x="292816" y="222384"/>
                    </a:lnTo>
                    <a:lnTo>
                      <a:pt x="299433" y="269698"/>
                    </a:lnTo>
                    <a:lnTo>
                      <a:pt x="268632" y="271913"/>
                    </a:lnTo>
                    <a:lnTo>
                      <a:pt x="312098" y="345184"/>
                    </a:lnTo>
                    <a:lnTo>
                      <a:pt x="343669" y="268787"/>
                    </a:lnTo>
                    <a:lnTo>
                      <a:pt x="312112" y="268787"/>
                    </a:lnTo>
                    <a:lnTo>
                      <a:pt x="305097" y="219148"/>
                    </a:lnTo>
                    <a:lnTo>
                      <a:pt x="289867" y="161423"/>
                    </a:lnTo>
                    <a:lnTo>
                      <a:pt x="270012" y="109434"/>
                    </a:lnTo>
                    <a:lnTo>
                      <a:pt x="246368" y="65244"/>
                    </a:lnTo>
                    <a:lnTo>
                      <a:pt x="219593" y="30758"/>
                    </a:lnTo>
                    <a:lnTo>
                      <a:pt x="205437" y="17962"/>
                    </a:lnTo>
                    <a:lnTo>
                      <a:pt x="197404" y="12711"/>
                    </a:lnTo>
                    <a:close/>
                  </a:path>
                  <a:path w="344805" h="345439">
                    <a:moveTo>
                      <a:pt x="344635" y="266448"/>
                    </a:moveTo>
                    <a:lnTo>
                      <a:pt x="312112" y="268787"/>
                    </a:lnTo>
                    <a:lnTo>
                      <a:pt x="343669" y="268787"/>
                    </a:lnTo>
                    <a:lnTo>
                      <a:pt x="344635" y="266448"/>
                    </a:lnTo>
                    <a:close/>
                  </a:path>
                  <a:path w="344805" h="345439">
                    <a:moveTo>
                      <a:pt x="158904" y="0"/>
                    </a:moveTo>
                    <a:lnTo>
                      <a:pt x="101724" y="4853"/>
                    </a:lnTo>
                    <a:lnTo>
                      <a:pt x="51561" y="17680"/>
                    </a:lnTo>
                    <a:lnTo>
                      <a:pt x="15629" y="35999"/>
                    </a:lnTo>
                    <a:lnTo>
                      <a:pt x="0" y="60255"/>
                    </a:lnTo>
                    <a:lnTo>
                      <a:pt x="12519" y="62388"/>
                    </a:lnTo>
                    <a:lnTo>
                      <a:pt x="13237" y="58172"/>
                    </a:lnTo>
                    <a:lnTo>
                      <a:pt x="14928" y="54796"/>
                    </a:lnTo>
                    <a:lnTo>
                      <a:pt x="56532" y="29367"/>
                    </a:lnTo>
                    <a:lnTo>
                      <a:pt x="104333" y="17283"/>
                    </a:lnTo>
                    <a:lnTo>
                      <a:pt x="158884" y="12711"/>
                    </a:lnTo>
                    <a:lnTo>
                      <a:pt x="197404" y="12711"/>
                    </a:lnTo>
                    <a:lnTo>
                      <a:pt x="190823" y="8408"/>
                    </a:lnTo>
                    <a:lnTo>
                      <a:pt x="190447" y="8213"/>
                    </a:lnTo>
                    <a:lnTo>
                      <a:pt x="175367" y="2197"/>
                    </a:lnTo>
                    <a:lnTo>
                      <a:pt x="174864" y="2065"/>
                    </a:lnTo>
                    <a:lnTo>
                      <a:pt x="160033" y="50"/>
                    </a:lnTo>
                    <a:lnTo>
                      <a:pt x="158904" y="0"/>
                    </a:lnTo>
                    <a:close/>
                  </a:path>
                </a:pathLst>
              </a:custGeom>
              <a:solidFill>
                <a:srgbClr val="FF0000"/>
              </a:solidFill>
            </p:spPr>
            <p:txBody>
              <a:bodyPr wrap="square" lIns="0" tIns="0" rIns="0" bIns="0" rtlCol="0"/>
              <a:lstStyle/>
              <a:p>
                <a:endParaRPr/>
              </a:p>
            </p:txBody>
          </p:sp>
          <p:sp>
            <p:nvSpPr>
              <p:cNvPr id="211" name="object 211">
                <a:extLst>
                  <a:ext uri="{FF2B5EF4-FFF2-40B4-BE49-F238E27FC236}">
                    <a16:creationId xmlns:a16="http://schemas.microsoft.com/office/drawing/2014/main" id="{F4DD786B-82D4-43DE-954C-6F0FBA329D5B}"/>
                  </a:ext>
                </a:extLst>
              </p:cNvPr>
              <p:cNvSpPr/>
              <p:nvPr/>
            </p:nvSpPr>
            <p:spPr>
              <a:xfrm>
                <a:off x="2412147" y="4212672"/>
                <a:ext cx="76200" cy="240665"/>
              </a:xfrm>
              <a:custGeom>
                <a:avLst/>
                <a:gdLst/>
                <a:ahLst/>
                <a:cxnLst/>
                <a:rect l="l" t="t" r="r" b="b"/>
                <a:pathLst>
                  <a:path w="76200" h="240664">
                    <a:moveTo>
                      <a:pt x="26614" y="0"/>
                    </a:moveTo>
                    <a:lnTo>
                      <a:pt x="13917" y="253"/>
                    </a:lnTo>
                    <a:lnTo>
                      <a:pt x="14800" y="44366"/>
                    </a:lnTo>
                    <a:lnTo>
                      <a:pt x="15821" y="64852"/>
                    </a:lnTo>
                    <a:lnTo>
                      <a:pt x="20487" y="110858"/>
                    </a:lnTo>
                    <a:lnTo>
                      <a:pt x="26578" y="125644"/>
                    </a:lnTo>
                    <a:lnTo>
                      <a:pt x="28147" y="132087"/>
                    </a:lnTo>
                    <a:lnTo>
                      <a:pt x="29770" y="143356"/>
                    </a:lnTo>
                    <a:lnTo>
                      <a:pt x="31291" y="158443"/>
                    </a:lnTo>
                    <a:lnTo>
                      <a:pt x="31580" y="164480"/>
                    </a:lnTo>
                    <a:lnTo>
                      <a:pt x="0" y="165618"/>
                    </a:lnTo>
                    <a:lnTo>
                      <a:pt x="40821" y="240395"/>
                    </a:lnTo>
                    <a:lnTo>
                      <a:pt x="75626" y="164023"/>
                    </a:lnTo>
                    <a:lnTo>
                      <a:pt x="44261" y="164023"/>
                    </a:lnTo>
                    <a:lnTo>
                      <a:pt x="43927" y="157163"/>
                    </a:lnTo>
                    <a:lnTo>
                      <a:pt x="34501" y="114867"/>
                    </a:lnTo>
                    <a:lnTo>
                      <a:pt x="33052" y="109016"/>
                    </a:lnTo>
                    <a:lnTo>
                      <a:pt x="31351" y="97449"/>
                    </a:lnTo>
                    <a:lnTo>
                      <a:pt x="29811" y="82261"/>
                    </a:lnTo>
                    <a:lnTo>
                      <a:pt x="28505" y="64218"/>
                    </a:lnTo>
                    <a:lnTo>
                      <a:pt x="27498" y="44112"/>
                    </a:lnTo>
                    <a:lnTo>
                      <a:pt x="26614" y="0"/>
                    </a:lnTo>
                    <a:close/>
                  </a:path>
                  <a:path w="76200" h="240664">
                    <a:moveTo>
                      <a:pt x="76150" y="162872"/>
                    </a:moveTo>
                    <a:lnTo>
                      <a:pt x="44261" y="164023"/>
                    </a:lnTo>
                    <a:lnTo>
                      <a:pt x="75626" y="164023"/>
                    </a:lnTo>
                    <a:lnTo>
                      <a:pt x="76150" y="162872"/>
                    </a:lnTo>
                    <a:close/>
                  </a:path>
                </a:pathLst>
              </a:custGeom>
              <a:solidFill>
                <a:srgbClr val="FF0000"/>
              </a:solidFill>
            </p:spPr>
            <p:txBody>
              <a:bodyPr wrap="square" lIns="0" tIns="0" rIns="0" bIns="0" rtlCol="0"/>
              <a:lstStyle/>
              <a:p>
                <a:endParaRPr/>
              </a:p>
            </p:txBody>
          </p:sp>
          <p:sp>
            <p:nvSpPr>
              <p:cNvPr id="212" name="object 212">
                <a:extLst>
                  <a:ext uri="{FF2B5EF4-FFF2-40B4-BE49-F238E27FC236}">
                    <a16:creationId xmlns:a16="http://schemas.microsoft.com/office/drawing/2014/main" id="{CF5ABF86-F6F9-4CC2-B12C-B596584D8339}"/>
                  </a:ext>
                </a:extLst>
              </p:cNvPr>
              <p:cNvSpPr/>
              <p:nvPr/>
            </p:nvSpPr>
            <p:spPr>
              <a:xfrm>
                <a:off x="2731934" y="4378900"/>
                <a:ext cx="203200" cy="237490"/>
              </a:xfrm>
              <a:custGeom>
                <a:avLst/>
                <a:gdLst/>
                <a:ahLst/>
                <a:cxnLst/>
                <a:rect l="l" t="t" r="r" b="b"/>
                <a:pathLst>
                  <a:path w="203200" h="237489">
                    <a:moveTo>
                      <a:pt x="12637" y="117134"/>
                    </a:moveTo>
                    <a:lnTo>
                      <a:pt x="0" y="118393"/>
                    </a:lnTo>
                    <a:lnTo>
                      <a:pt x="2134" y="139829"/>
                    </a:lnTo>
                    <a:lnTo>
                      <a:pt x="2316" y="140585"/>
                    </a:lnTo>
                    <a:lnTo>
                      <a:pt x="17972" y="181334"/>
                    </a:lnTo>
                    <a:lnTo>
                      <a:pt x="45337" y="214504"/>
                    </a:lnTo>
                    <a:lnTo>
                      <a:pt x="80251" y="234141"/>
                    </a:lnTo>
                    <a:lnTo>
                      <a:pt x="98724" y="236901"/>
                    </a:lnTo>
                    <a:lnTo>
                      <a:pt x="100574" y="236899"/>
                    </a:lnTo>
                    <a:lnTo>
                      <a:pt x="137250" y="226126"/>
                    </a:lnTo>
                    <a:lnTo>
                      <a:pt x="139921" y="224199"/>
                    </a:lnTo>
                    <a:lnTo>
                      <a:pt x="99629" y="224199"/>
                    </a:lnTo>
                    <a:lnTo>
                      <a:pt x="83960" y="221917"/>
                    </a:lnTo>
                    <a:lnTo>
                      <a:pt x="40386" y="191284"/>
                    </a:lnTo>
                    <a:lnTo>
                      <a:pt x="20288" y="156919"/>
                    </a:lnTo>
                    <a:lnTo>
                      <a:pt x="14675" y="137603"/>
                    </a:lnTo>
                    <a:lnTo>
                      <a:pt x="12637" y="117134"/>
                    </a:lnTo>
                    <a:close/>
                  </a:path>
                  <a:path w="203200" h="237489">
                    <a:moveTo>
                      <a:pt x="187207" y="55815"/>
                    </a:moveTo>
                    <a:lnTo>
                      <a:pt x="173018" y="55815"/>
                    </a:lnTo>
                    <a:lnTo>
                      <a:pt x="174116" y="56946"/>
                    </a:lnTo>
                    <a:lnTo>
                      <a:pt x="180542" y="74335"/>
                    </a:lnTo>
                    <a:lnTo>
                      <a:pt x="185036" y="94728"/>
                    </a:lnTo>
                    <a:lnTo>
                      <a:pt x="186556" y="114830"/>
                    </a:lnTo>
                    <a:lnTo>
                      <a:pt x="186520" y="115924"/>
                    </a:lnTo>
                    <a:lnTo>
                      <a:pt x="178975" y="155408"/>
                    </a:lnTo>
                    <a:lnTo>
                      <a:pt x="158850" y="190568"/>
                    </a:lnTo>
                    <a:lnTo>
                      <a:pt x="115284" y="221870"/>
                    </a:lnTo>
                    <a:lnTo>
                      <a:pt x="99629" y="224199"/>
                    </a:lnTo>
                    <a:lnTo>
                      <a:pt x="139921" y="224199"/>
                    </a:lnTo>
                    <a:lnTo>
                      <a:pt x="168623" y="198725"/>
                    </a:lnTo>
                    <a:lnTo>
                      <a:pt x="190830" y="160046"/>
                    </a:lnTo>
                    <a:lnTo>
                      <a:pt x="199162" y="117134"/>
                    </a:lnTo>
                    <a:lnTo>
                      <a:pt x="199292" y="114830"/>
                    </a:lnTo>
                    <a:lnTo>
                      <a:pt x="197667" y="93322"/>
                    </a:lnTo>
                    <a:lnTo>
                      <a:pt x="197536" y="92434"/>
                    </a:lnTo>
                    <a:lnTo>
                      <a:pt x="192945" y="71601"/>
                    </a:lnTo>
                    <a:lnTo>
                      <a:pt x="187207" y="55815"/>
                    </a:lnTo>
                    <a:close/>
                  </a:path>
                  <a:path w="203200" h="237489">
                    <a:moveTo>
                      <a:pt x="120618" y="0"/>
                    </a:moveTo>
                    <a:lnTo>
                      <a:pt x="152766" y="78894"/>
                    </a:lnTo>
                    <a:lnTo>
                      <a:pt x="173018" y="55815"/>
                    </a:lnTo>
                    <a:lnTo>
                      <a:pt x="187207" y="55815"/>
                    </a:lnTo>
                    <a:lnTo>
                      <a:pt x="185264" y="50467"/>
                    </a:lnTo>
                    <a:lnTo>
                      <a:pt x="184785" y="49705"/>
                    </a:lnTo>
                    <a:lnTo>
                      <a:pt x="181422" y="46238"/>
                    </a:lnTo>
                    <a:lnTo>
                      <a:pt x="203023" y="21619"/>
                    </a:lnTo>
                    <a:lnTo>
                      <a:pt x="120618" y="0"/>
                    </a:lnTo>
                    <a:close/>
                  </a:path>
                </a:pathLst>
              </a:custGeom>
              <a:solidFill>
                <a:srgbClr val="FF0000"/>
              </a:solidFill>
            </p:spPr>
            <p:txBody>
              <a:bodyPr wrap="square" lIns="0" tIns="0" rIns="0" bIns="0" rtlCol="0"/>
              <a:lstStyle/>
              <a:p>
                <a:endParaRPr/>
              </a:p>
            </p:txBody>
          </p:sp>
          <p:sp>
            <p:nvSpPr>
              <p:cNvPr id="213" name="object 213">
                <a:extLst>
                  <a:ext uri="{FF2B5EF4-FFF2-40B4-BE49-F238E27FC236}">
                    <a16:creationId xmlns:a16="http://schemas.microsoft.com/office/drawing/2014/main" id="{819FBC01-EF60-485A-922C-D7E3DA9D5F6B}"/>
                  </a:ext>
                </a:extLst>
              </p:cNvPr>
              <p:cNvSpPr/>
              <p:nvPr/>
            </p:nvSpPr>
            <p:spPr>
              <a:xfrm>
                <a:off x="2550074" y="4462005"/>
                <a:ext cx="114300" cy="494665"/>
              </a:xfrm>
              <a:custGeom>
                <a:avLst/>
                <a:gdLst/>
                <a:ahLst/>
                <a:cxnLst/>
                <a:rect l="l" t="t" r="r" b="b"/>
                <a:pathLst>
                  <a:path w="114300" h="494664">
                    <a:moveTo>
                      <a:pt x="16646" y="411097"/>
                    </a:moveTo>
                    <a:lnTo>
                      <a:pt x="0" y="494649"/>
                    </a:lnTo>
                    <a:lnTo>
                      <a:pt x="76829" y="457835"/>
                    </a:lnTo>
                    <a:lnTo>
                      <a:pt x="51000" y="437776"/>
                    </a:lnTo>
                    <a:lnTo>
                      <a:pt x="54286" y="432802"/>
                    </a:lnTo>
                    <a:lnTo>
                      <a:pt x="54528" y="432306"/>
                    </a:lnTo>
                    <a:lnTo>
                      <a:pt x="55315" y="429963"/>
                    </a:lnTo>
                    <a:lnTo>
                      <a:pt x="40940" y="429963"/>
                    </a:lnTo>
                    <a:lnTo>
                      <a:pt x="16646" y="411097"/>
                    </a:lnTo>
                    <a:close/>
                  </a:path>
                  <a:path w="114300" h="494664">
                    <a:moveTo>
                      <a:pt x="101009" y="0"/>
                    </a:moveTo>
                    <a:lnTo>
                      <a:pt x="98597" y="92233"/>
                    </a:lnTo>
                    <a:lnTo>
                      <a:pt x="91799" y="181251"/>
                    </a:lnTo>
                    <a:lnTo>
                      <a:pt x="86959" y="223691"/>
                    </a:lnTo>
                    <a:lnTo>
                      <a:pt x="81253" y="264393"/>
                    </a:lnTo>
                    <a:lnTo>
                      <a:pt x="74766" y="302912"/>
                    </a:lnTo>
                    <a:lnTo>
                      <a:pt x="59777" y="371924"/>
                    </a:lnTo>
                    <a:lnTo>
                      <a:pt x="42931" y="426950"/>
                    </a:lnTo>
                    <a:lnTo>
                      <a:pt x="40940" y="429963"/>
                    </a:lnTo>
                    <a:lnTo>
                      <a:pt x="55315" y="429963"/>
                    </a:lnTo>
                    <a:lnTo>
                      <a:pt x="72138" y="374841"/>
                    </a:lnTo>
                    <a:lnTo>
                      <a:pt x="87290" y="305020"/>
                    </a:lnTo>
                    <a:lnTo>
                      <a:pt x="93830" y="266156"/>
                    </a:lnTo>
                    <a:lnTo>
                      <a:pt x="99578" y="225129"/>
                    </a:lnTo>
                    <a:lnTo>
                      <a:pt x="104462" y="182217"/>
                    </a:lnTo>
                    <a:lnTo>
                      <a:pt x="111293" y="92565"/>
                    </a:lnTo>
                    <a:lnTo>
                      <a:pt x="113704" y="332"/>
                    </a:lnTo>
                    <a:lnTo>
                      <a:pt x="101009" y="0"/>
                    </a:lnTo>
                    <a:close/>
                  </a:path>
                </a:pathLst>
              </a:custGeom>
              <a:solidFill>
                <a:srgbClr val="FF0000"/>
              </a:solidFill>
            </p:spPr>
            <p:txBody>
              <a:bodyPr wrap="square" lIns="0" tIns="0" rIns="0" bIns="0" rtlCol="0"/>
              <a:lstStyle/>
              <a:p>
                <a:endParaRPr/>
              </a:p>
            </p:txBody>
          </p:sp>
          <p:sp>
            <p:nvSpPr>
              <p:cNvPr id="214" name="object 214">
                <a:extLst>
                  <a:ext uri="{FF2B5EF4-FFF2-40B4-BE49-F238E27FC236}">
                    <a16:creationId xmlns:a16="http://schemas.microsoft.com/office/drawing/2014/main" id="{8755BD53-CF0D-4919-A190-58F0FB5262A0}"/>
                  </a:ext>
                </a:extLst>
              </p:cNvPr>
              <p:cNvSpPr/>
              <p:nvPr/>
            </p:nvSpPr>
            <p:spPr>
              <a:xfrm>
                <a:off x="2566315" y="4564556"/>
                <a:ext cx="233045" cy="495300"/>
              </a:xfrm>
              <a:custGeom>
                <a:avLst/>
                <a:gdLst/>
                <a:ahLst/>
                <a:cxnLst/>
                <a:rect l="l" t="t" r="r" b="b"/>
                <a:pathLst>
                  <a:path w="233044" h="495300">
                    <a:moveTo>
                      <a:pt x="1907" y="0"/>
                    </a:moveTo>
                    <a:lnTo>
                      <a:pt x="0" y="12556"/>
                    </a:lnTo>
                    <a:lnTo>
                      <a:pt x="17601" y="15231"/>
                    </a:lnTo>
                    <a:lnTo>
                      <a:pt x="34507" y="22777"/>
                    </a:lnTo>
                    <a:lnTo>
                      <a:pt x="68794" y="52731"/>
                    </a:lnTo>
                    <a:lnTo>
                      <a:pt x="101225" y="99837"/>
                    </a:lnTo>
                    <a:lnTo>
                      <a:pt x="130625" y="161537"/>
                    </a:lnTo>
                    <a:lnTo>
                      <a:pt x="155591" y="234852"/>
                    </a:lnTo>
                    <a:lnTo>
                      <a:pt x="166019" y="274941"/>
                    </a:lnTo>
                    <a:lnTo>
                      <a:pt x="174877" y="316830"/>
                    </a:lnTo>
                    <a:lnTo>
                      <a:pt x="182017" y="360154"/>
                    </a:lnTo>
                    <a:lnTo>
                      <a:pt x="187294" y="404551"/>
                    </a:lnTo>
                    <a:lnTo>
                      <a:pt x="188153" y="419108"/>
                    </a:lnTo>
                    <a:lnTo>
                      <a:pt x="156626" y="420490"/>
                    </a:lnTo>
                    <a:lnTo>
                      <a:pt x="198025" y="494949"/>
                    </a:lnTo>
                    <a:lnTo>
                      <a:pt x="232129" y="418553"/>
                    </a:lnTo>
                    <a:lnTo>
                      <a:pt x="200832" y="418553"/>
                    </a:lnTo>
                    <a:lnTo>
                      <a:pt x="199904" y="403050"/>
                    </a:lnTo>
                    <a:lnTo>
                      <a:pt x="194548" y="358087"/>
                    </a:lnTo>
                    <a:lnTo>
                      <a:pt x="187302" y="314200"/>
                    </a:lnTo>
                    <a:lnTo>
                      <a:pt x="178310" y="271741"/>
                    </a:lnTo>
                    <a:lnTo>
                      <a:pt x="167712" y="231061"/>
                    </a:lnTo>
                    <a:lnTo>
                      <a:pt x="155649" y="192511"/>
                    </a:lnTo>
                    <a:lnTo>
                      <a:pt x="142256" y="156438"/>
                    </a:lnTo>
                    <a:lnTo>
                      <a:pt x="111996" y="93107"/>
                    </a:lnTo>
                    <a:lnTo>
                      <a:pt x="77838" y="43814"/>
                    </a:lnTo>
                    <a:lnTo>
                      <a:pt x="41099" y="11864"/>
                    </a:lnTo>
                    <a:lnTo>
                      <a:pt x="20923" y="2889"/>
                    </a:lnTo>
                    <a:lnTo>
                      <a:pt x="1907" y="0"/>
                    </a:lnTo>
                    <a:close/>
                  </a:path>
                  <a:path w="233044" h="495300">
                    <a:moveTo>
                      <a:pt x="232753" y="417154"/>
                    </a:moveTo>
                    <a:lnTo>
                      <a:pt x="200832" y="418553"/>
                    </a:lnTo>
                    <a:lnTo>
                      <a:pt x="232129" y="418553"/>
                    </a:lnTo>
                    <a:lnTo>
                      <a:pt x="232753" y="417154"/>
                    </a:lnTo>
                    <a:close/>
                  </a:path>
                </a:pathLst>
              </a:custGeom>
              <a:solidFill>
                <a:srgbClr val="FF0000"/>
              </a:solidFill>
            </p:spPr>
            <p:txBody>
              <a:bodyPr wrap="square" lIns="0" tIns="0" rIns="0" bIns="0" rtlCol="0"/>
              <a:lstStyle/>
              <a:p>
                <a:endParaRPr/>
              </a:p>
            </p:txBody>
          </p:sp>
          <p:sp>
            <p:nvSpPr>
              <p:cNvPr id="215" name="object 215">
                <a:extLst>
                  <a:ext uri="{FF2B5EF4-FFF2-40B4-BE49-F238E27FC236}">
                    <a16:creationId xmlns:a16="http://schemas.microsoft.com/office/drawing/2014/main" id="{AB3C5633-24CF-4CF2-8A4B-4F62A904EA7E}"/>
                  </a:ext>
                </a:extLst>
              </p:cNvPr>
              <p:cNvSpPr/>
              <p:nvPr/>
            </p:nvSpPr>
            <p:spPr>
              <a:xfrm>
                <a:off x="2404321" y="5074419"/>
                <a:ext cx="366395" cy="316865"/>
              </a:xfrm>
              <a:custGeom>
                <a:avLst/>
                <a:gdLst/>
                <a:ahLst/>
                <a:cxnLst/>
                <a:rect l="l" t="t" r="r" b="b"/>
                <a:pathLst>
                  <a:path w="366394" h="316864">
                    <a:moveTo>
                      <a:pt x="44796" y="76428"/>
                    </a:moveTo>
                    <a:lnTo>
                      <a:pt x="32043" y="76428"/>
                    </a:lnTo>
                    <a:lnTo>
                      <a:pt x="33368" y="87599"/>
                    </a:lnTo>
                    <a:lnTo>
                      <a:pt x="55900" y="168785"/>
                    </a:lnTo>
                    <a:lnTo>
                      <a:pt x="77288" y="216514"/>
                    </a:lnTo>
                    <a:lnTo>
                      <a:pt x="102748" y="257073"/>
                    </a:lnTo>
                    <a:lnTo>
                      <a:pt x="131531" y="288679"/>
                    </a:lnTo>
                    <a:lnTo>
                      <a:pt x="178736" y="314699"/>
                    </a:lnTo>
                    <a:lnTo>
                      <a:pt x="196153" y="316659"/>
                    </a:lnTo>
                    <a:lnTo>
                      <a:pt x="227575" y="314544"/>
                    </a:lnTo>
                    <a:lnTo>
                      <a:pt x="257988" y="308663"/>
                    </a:lnTo>
                    <a:lnTo>
                      <a:pt x="272693" y="303949"/>
                    </a:lnTo>
                    <a:lnTo>
                      <a:pt x="195899" y="303949"/>
                    </a:lnTo>
                    <a:lnTo>
                      <a:pt x="181758" y="302312"/>
                    </a:lnTo>
                    <a:lnTo>
                      <a:pt x="139296" y="278629"/>
                    </a:lnTo>
                    <a:lnTo>
                      <a:pt x="112568" y="249019"/>
                    </a:lnTo>
                    <a:lnTo>
                      <a:pt x="88295" y="210179"/>
                    </a:lnTo>
                    <a:lnTo>
                      <a:pt x="67649" y="163962"/>
                    </a:lnTo>
                    <a:lnTo>
                      <a:pt x="51637" y="112071"/>
                    </a:lnTo>
                    <a:lnTo>
                      <a:pt x="45781" y="84911"/>
                    </a:lnTo>
                    <a:lnTo>
                      <a:pt x="44796" y="76428"/>
                    </a:lnTo>
                    <a:close/>
                  </a:path>
                  <a:path w="366394" h="316864">
                    <a:moveTo>
                      <a:pt x="353709" y="219907"/>
                    </a:moveTo>
                    <a:lnTo>
                      <a:pt x="325775" y="263685"/>
                    </a:lnTo>
                    <a:lnTo>
                      <a:pt x="281153" y="288000"/>
                    </a:lnTo>
                    <a:lnTo>
                      <a:pt x="225182" y="302071"/>
                    </a:lnTo>
                    <a:lnTo>
                      <a:pt x="195899" y="303949"/>
                    </a:lnTo>
                    <a:lnTo>
                      <a:pt x="272693" y="303949"/>
                    </a:lnTo>
                    <a:lnTo>
                      <a:pt x="312127" y="287623"/>
                    </a:lnTo>
                    <a:lnTo>
                      <a:pt x="350511" y="257938"/>
                    </a:lnTo>
                    <a:lnTo>
                      <a:pt x="366330" y="221324"/>
                    </a:lnTo>
                    <a:lnTo>
                      <a:pt x="353709" y="219907"/>
                    </a:lnTo>
                    <a:close/>
                  </a:path>
                  <a:path w="366394" h="316864">
                    <a:moveTo>
                      <a:pt x="31452" y="0"/>
                    </a:moveTo>
                    <a:lnTo>
                      <a:pt x="0" y="79175"/>
                    </a:lnTo>
                    <a:lnTo>
                      <a:pt x="32043" y="76428"/>
                    </a:lnTo>
                    <a:lnTo>
                      <a:pt x="44796" y="76428"/>
                    </a:lnTo>
                    <a:lnTo>
                      <a:pt x="44670" y="75346"/>
                    </a:lnTo>
                    <a:lnTo>
                      <a:pt x="75921" y="72667"/>
                    </a:lnTo>
                    <a:lnTo>
                      <a:pt x="31452" y="0"/>
                    </a:lnTo>
                    <a:close/>
                  </a:path>
                </a:pathLst>
              </a:custGeom>
              <a:solidFill>
                <a:srgbClr val="FF0000"/>
              </a:solidFill>
            </p:spPr>
            <p:txBody>
              <a:bodyPr wrap="square" lIns="0" tIns="0" rIns="0" bIns="0" rtlCol="0"/>
              <a:lstStyle/>
              <a:p>
                <a:endParaRPr/>
              </a:p>
            </p:txBody>
          </p:sp>
        </p:grpSp>
        <p:sp>
          <p:nvSpPr>
            <p:cNvPr id="218" name="object 218">
              <a:extLst>
                <a:ext uri="{FF2B5EF4-FFF2-40B4-BE49-F238E27FC236}">
                  <a16:creationId xmlns:a16="http://schemas.microsoft.com/office/drawing/2014/main" id="{92B5720B-8C3F-4916-A37A-824C88DBC33A}"/>
                </a:ext>
              </a:extLst>
            </p:cNvPr>
            <p:cNvSpPr/>
            <p:nvPr/>
          </p:nvSpPr>
          <p:spPr>
            <a:xfrm flipV="1">
              <a:off x="3318800" y="6106711"/>
              <a:ext cx="5467985" cy="213995"/>
            </a:xfrm>
            <a:custGeom>
              <a:avLst/>
              <a:gdLst/>
              <a:ahLst/>
              <a:cxnLst/>
              <a:rect l="l" t="t" r="r" b="b"/>
              <a:pathLst>
                <a:path w="5467984" h="213994">
                  <a:moveTo>
                    <a:pt x="0" y="213628"/>
                  </a:moveTo>
                  <a:lnTo>
                    <a:pt x="7311" y="172051"/>
                  </a:lnTo>
                  <a:lnTo>
                    <a:pt x="27249" y="138099"/>
                  </a:lnTo>
                  <a:lnTo>
                    <a:pt x="56822" y="115207"/>
                  </a:lnTo>
                  <a:lnTo>
                    <a:pt x="93037" y="106814"/>
                  </a:lnTo>
                  <a:lnTo>
                    <a:pt x="2640835" y="106814"/>
                  </a:lnTo>
                  <a:lnTo>
                    <a:pt x="2677049" y="98420"/>
                  </a:lnTo>
                  <a:lnTo>
                    <a:pt x="2706622" y="75528"/>
                  </a:lnTo>
                  <a:lnTo>
                    <a:pt x="2726560" y="41576"/>
                  </a:lnTo>
                  <a:lnTo>
                    <a:pt x="2733872" y="0"/>
                  </a:lnTo>
                  <a:lnTo>
                    <a:pt x="2741183" y="41576"/>
                  </a:lnTo>
                  <a:lnTo>
                    <a:pt x="2761121" y="75528"/>
                  </a:lnTo>
                  <a:lnTo>
                    <a:pt x="2790694" y="98420"/>
                  </a:lnTo>
                  <a:lnTo>
                    <a:pt x="2826909" y="106814"/>
                  </a:lnTo>
                  <a:lnTo>
                    <a:pt x="5374707" y="106814"/>
                  </a:lnTo>
                  <a:lnTo>
                    <a:pt x="5410921" y="115207"/>
                  </a:lnTo>
                  <a:lnTo>
                    <a:pt x="5440494" y="138099"/>
                  </a:lnTo>
                  <a:lnTo>
                    <a:pt x="5460432" y="172051"/>
                  </a:lnTo>
                  <a:lnTo>
                    <a:pt x="5467744" y="213628"/>
                  </a:lnTo>
                </a:path>
              </a:pathLst>
            </a:custGeom>
            <a:ln w="25400">
              <a:solidFill>
                <a:srgbClr val="4F81BD"/>
              </a:solidFill>
            </a:ln>
          </p:spPr>
          <p:txBody>
            <a:bodyPr wrap="square" lIns="0" tIns="0" rIns="0" bIns="0" rtlCol="0"/>
            <a:lstStyle/>
            <a:p>
              <a:endParaRPr/>
            </a:p>
          </p:txBody>
        </p:sp>
        <p:sp>
          <p:nvSpPr>
            <p:cNvPr id="219" name="object 219">
              <a:extLst>
                <a:ext uri="{FF2B5EF4-FFF2-40B4-BE49-F238E27FC236}">
                  <a16:creationId xmlns:a16="http://schemas.microsoft.com/office/drawing/2014/main" id="{D3D7A0CB-F0AC-4B09-B5D3-70F80822896E}"/>
                </a:ext>
              </a:extLst>
            </p:cNvPr>
            <p:cNvSpPr txBox="1"/>
            <p:nvPr/>
          </p:nvSpPr>
          <p:spPr>
            <a:xfrm>
              <a:off x="4299657" y="6372416"/>
              <a:ext cx="3880760" cy="276999"/>
            </a:xfrm>
            <a:prstGeom prst="rect">
              <a:avLst/>
            </a:prstGeom>
          </p:spPr>
          <p:txBody>
            <a:bodyPr vert="horz" wrap="square" lIns="0" tIns="0" rIns="0" bIns="0" rtlCol="0">
              <a:spAutoFit/>
            </a:bodyPr>
            <a:lstStyle/>
            <a:p>
              <a:pPr marL="12700">
                <a:lnSpc>
                  <a:spcPct val="100000"/>
                </a:lnSpc>
              </a:pPr>
              <a:r>
                <a:rPr spc="-5" dirty="0">
                  <a:latin typeface="Arial"/>
                  <a:cs typeface="Arial"/>
                </a:rPr>
                <a:t>Programmable Match-Action</a:t>
              </a:r>
              <a:r>
                <a:rPr spc="-65" dirty="0">
                  <a:latin typeface="Arial"/>
                  <a:cs typeface="Arial"/>
                </a:rPr>
                <a:t> </a:t>
              </a:r>
              <a:r>
                <a:rPr spc="-5" dirty="0">
                  <a:latin typeface="Arial"/>
                  <a:cs typeface="Arial"/>
                </a:rPr>
                <a:t>Pipeline</a:t>
              </a:r>
              <a:endParaRPr dirty="0">
                <a:latin typeface="Arial"/>
                <a:cs typeface="Arial"/>
              </a:endParaRPr>
            </a:p>
          </p:txBody>
        </p:sp>
        <p:sp>
          <p:nvSpPr>
            <p:cNvPr id="220" name="TextBox 219">
              <a:extLst>
                <a:ext uri="{FF2B5EF4-FFF2-40B4-BE49-F238E27FC236}">
                  <a16:creationId xmlns:a16="http://schemas.microsoft.com/office/drawing/2014/main" id="{39293953-FD37-4DCE-B29B-D608A54B322A}"/>
                </a:ext>
              </a:extLst>
            </p:cNvPr>
            <p:cNvSpPr txBox="1"/>
            <p:nvPr/>
          </p:nvSpPr>
          <p:spPr>
            <a:xfrm>
              <a:off x="1604244" y="5850448"/>
              <a:ext cx="1697901" cy="646331"/>
            </a:xfrm>
            <a:prstGeom prst="rect">
              <a:avLst/>
            </a:prstGeom>
            <a:noFill/>
          </p:spPr>
          <p:txBody>
            <a:bodyPr wrap="none" rtlCol="0">
              <a:spAutoFit/>
            </a:bodyPr>
            <a:lstStyle/>
            <a:p>
              <a:pPr algn="ctr"/>
              <a:r>
                <a:rPr lang="en-US" dirty="0">
                  <a:latin typeface="Arial" panose="020B0604020202020204" pitchFamily="34" charset="0"/>
                  <a:cs typeface="Arial" panose="020B0604020202020204" pitchFamily="34" charset="0"/>
                </a:rPr>
                <a:t>Programmable</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Parser</a:t>
              </a:r>
            </a:p>
          </p:txBody>
        </p:sp>
        <p:sp>
          <p:nvSpPr>
            <p:cNvPr id="221" name="TextBox 220">
              <a:extLst>
                <a:ext uri="{FF2B5EF4-FFF2-40B4-BE49-F238E27FC236}">
                  <a16:creationId xmlns:a16="http://schemas.microsoft.com/office/drawing/2014/main" id="{13B0A471-296B-434A-A59C-D27BA78159EF}"/>
                </a:ext>
              </a:extLst>
            </p:cNvPr>
            <p:cNvSpPr txBox="1"/>
            <p:nvPr/>
          </p:nvSpPr>
          <p:spPr>
            <a:xfrm>
              <a:off x="8955395" y="5850448"/>
              <a:ext cx="1697901" cy="646331"/>
            </a:xfrm>
            <a:prstGeom prst="rect">
              <a:avLst/>
            </a:prstGeom>
            <a:noFill/>
          </p:spPr>
          <p:txBody>
            <a:bodyPr wrap="none" rtlCol="0">
              <a:spAutoFit/>
            </a:bodyPr>
            <a:lstStyle/>
            <a:p>
              <a:pPr algn="ctr"/>
              <a:r>
                <a:rPr lang="en-US" dirty="0">
                  <a:latin typeface="Arial" panose="020B0604020202020204" pitchFamily="34" charset="0"/>
                  <a:cs typeface="Arial" panose="020B0604020202020204" pitchFamily="34" charset="0"/>
                </a:rPr>
                <a:t>Programmable</a:t>
              </a:r>
              <a:br>
                <a:rPr lang="en-US" dirty="0">
                  <a:latin typeface="Arial" panose="020B0604020202020204" pitchFamily="34" charset="0"/>
                  <a:cs typeface="Arial" panose="020B0604020202020204" pitchFamily="34" charset="0"/>
                </a:rPr>
              </a:br>
              <a:r>
                <a:rPr lang="en-US" dirty="0" err="1">
                  <a:latin typeface="Arial" panose="020B0604020202020204" pitchFamily="34" charset="0"/>
                  <a:cs typeface="Arial" panose="020B0604020202020204" pitchFamily="34" charset="0"/>
                </a:rPr>
                <a:t>Deparser</a:t>
              </a:r>
              <a:endParaRPr lang="en-US" dirty="0">
                <a:latin typeface="Arial" panose="020B0604020202020204" pitchFamily="34" charset="0"/>
                <a:cs typeface="Arial" panose="020B0604020202020204" pitchFamily="34" charset="0"/>
              </a:endParaRPr>
            </a:p>
          </p:txBody>
        </p:sp>
      </p:grpSp>
      <p:grpSp>
        <p:nvGrpSpPr>
          <p:cNvPr id="231" name="Group 1029">
            <a:extLst>
              <a:ext uri="{FF2B5EF4-FFF2-40B4-BE49-F238E27FC236}">
                <a16:creationId xmlns:a16="http://schemas.microsoft.com/office/drawing/2014/main" id="{96F497D4-DB63-4B7B-AB86-F67B2EF546FD}"/>
              </a:ext>
            </a:extLst>
          </p:cNvPr>
          <p:cNvGrpSpPr/>
          <p:nvPr/>
        </p:nvGrpSpPr>
        <p:grpSpPr>
          <a:xfrm>
            <a:off x="2220179" y="2684167"/>
            <a:ext cx="7766521" cy="1187626"/>
            <a:chOff x="2212739" y="2898656"/>
            <a:chExt cx="7766521" cy="1187626"/>
          </a:xfrm>
        </p:grpSpPr>
        <p:sp>
          <p:nvSpPr>
            <p:cNvPr id="232" name="Rectangle 231">
              <a:extLst>
                <a:ext uri="{FF2B5EF4-FFF2-40B4-BE49-F238E27FC236}">
                  <a16:creationId xmlns:a16="http://schemas.microsoft.com/office/drawing/2014/main" id="{7B398C4B-203E-47AC-8A25-DB2D29EA43A9}"/>
                </a:ext>
              </a:extLst>
            </p:cNvPr>
            <p:cNvSpPr/>
            <p:nvPr/>
          </p:nvSpPr>
          <p:spPr>
            <a:xfrm>
              <a:off x="2212739" y="2898656"/>
              <a:ext cx="7766521" cy="518212"/>
            </a:xfrm>
            <a:prstGeom prst="rect">
              <a:avLst/>
            </a:prstGeom>
            <a:solidFill>
              <a:schemeClr val="accent4">
                <a:lumMod val="60000"/>
                <a:lumOff val="40000"/>
              </a:schemeClr>
            </a:solidFill>
            <a:ln w="76200">
              <a:noFill/>
              <a:headEnd type="none" w="med" len="med"/>
              <a:tail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mj-lt"/>
                </a:rPr>
                <a:t>“Open” Control Plane</a:t>
              </a:r>
            </a:p>
          </p:txBody>
        </p:sp>
        <p:sp>
          <p:nvSpPr>
            <p:cNvPr id="233" name="Arrow: Down 232">
              <a:extLst>
                <a:ext uri="{FF2B5EF4-FFF2-40B4-BE49-F238E27FC236}">
                  <a16:creationId xmlns:a16="http://schemas.microsoft.com/office/drawing/2014/main" id="{A388A229-45B7-4F72-AF5C-69920E435811}"/>
                </a:ext>
              </a:extLst>
            </p:cNvPr>
            <p:cNvSpPr/>
            <p:nvPr/>
          </p:nvSpPr>
          <p:spPr>
            <a:xfrm>
              <a:off x="5893113" y="3457724"/>
              <a:ext cx="405774" cy="628558"/>
            </a:xfrm>
            <a:prstGeom prst="downArrow">
              <a:avLst/>
            </a:prstGeom>
            <a:ln>
              <a:headEnd type="none" w="med" len="med"/>
              <a:tailEnd type="triangle" w="sm" len="s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dirty="0">
                <a:solidFill>
                  <a:schemeClr val="tx1"/>
                </a:solidFill>
                <a:latin typeface="+mj-lt"/>
              </a:endParaRPr>
            </a:p>
          </p:txBody>
        </p:sp>
        <p:sp>
          <p:nvSpPr>
            <p:cNvPr id="234" name="TextBox 233">
              <a:extLst>
                <a:ext uri="{FF2B5EF4-FFF2-40B4-BE49-F238E27FC236}">
                  <a16:creationId xmlns:a16="http://schemas.microsoft.com/office/drawing/2014/main" id="{06C11DBF-9A0B-40D9-ACBF-094C179C5753}"/>
                </a:ext>
              </a:extLst>
            </p:cNvPr>
            <p:cNvSpPr txBox="1"/>
            <p:nvPr/>
          </p:nvSpPr>
          <p:spPr>
            <a:xfrm>
              <a:off x="6513969" y="3528072"/>
              <a:ext cx="1523174" cy="523220"/>
            </a:xfrm>
            <a:prstGeom prst="rect">
              <a:avLst/>
            </a:prstGeom>
            <a:noFill/>
          </p:spPr>
          <p:txBody>
            <a:bodyPr wrap="none" rtlCol="0">
              <a:spAutoFit/>
            </a:bodyPr>
            <a:lstStyle/>
            <a:p>
              <a:pPr algn="ctr"/>
              <a:r>
                <a:rPr lang="en-US" sz="2800" dirty="0">
                  <a:latin typeface="+mj-lt"/>
                </a:rPr>
                <a:t>ASIC APIs</a:t>
              </a:r>
            </a:p>
          </p:txBody>
        </p:sp>
      </p:grpSp>
      <p:sp>
        <p:nvSpPr>
          <p:cNvPr id="236" name="TextBox 235">
            <a:extLst>
              <a:ext uri="{FF2B5EF4-FFF2-40B4-BE49-F238E27FC236}">
                <a16:creationId xmlns:a16="http://schemas.microsoft.com/office/drawing/2014/main" id="{A6F461D4-90E9-42C6-B1BE-84492BB7A19C}"/>
              </a:ext>
            </a:extLst>
          </p:cNvPr>
          <p:cNvSpPr txBox="1"/>
          <p:nvPr/>
        </p:nvSpPr>
        <p:spPr>
          <a:xfrm>
            <a:off x="6529432" y="982857"/>
            <a:ext cx="5183278" cy="1384995"/>
          </a:xfrm>
          <a:prstGeom prst="rect">
            <a:avLst/>
          </a:prstGeom>
          <a:noFill/>
        </p:spPr>
        <p:txBody>
          <a:bodyPr wrap="none" rtlCol="0">
            <a:spAutoFit/>
          </a:bodyPr>
          <a:lstStyle/>
          <a:p>
            <a:r>
              <a:rPr lang="en-US" sz="2800" u="sng" dirty="0">
                <a:solidFill>
                  <a:srgbClr val="FF0000"/>
                </a:solidFill>
                <a:latin typeface="+mj-lt"/>
              </a:rPr>
              <a:t>Changing interface:</a:t>
            </a:r>
          </a:p>
          <a:p>
            <a:r>
              <a:rPr lang="en-US" sz="2800" dirty="0">
                <a:sym typeface="Wingdings" panose="05000000000000000000" pitchFamily="2" charset="2"/>
              </a:rPr>
              <a:t></a:t>
            </a:r>
            <a:r>
              <a:rPr lang="en-US" sz="2800" dirty="0"/>
              <a:t> P4RunTime </a:t>
            </a:r>
            <a:r>
              <a:rPr lang="en-US" sz="2800" dirty="0">
                <a:sym typeface="Wingdings" panose="05000000000000000000" pitchFamily="2" charset="2"/>
              </a:rPr>
              <a:t> </a:t>
            </a:r>
            <a:endParaRPr lang="en-US" sz="2800" dirty="0"/>
          </a:p>
          <a:p>
            <a:r>
              <a:rPr lang="en-US" sz="2800" dirty="0">
                <a:latin typeface="+mj-lt"/>
                <a:sym typeface="Wingdings" panose="05000000000000000000" pitchFamily="2" charset="2"/>
              </a:rPr>
              <a:t></a:t>
            </a:r>
            <a:r>
              <a:rPr lang="en-US" sz="2800" dirty="0">
                <a:latin typeface="+mj-lt"/>
              </a:rPr>
              <a:t> C/Python APIs (auto-generated)</a:t>
            </a:r>
          </a:p>
        </p:txBody>
      </p:sp>
      <p:sp>
        <p:nvSpPr>
          <p:cNvPr id="240" name="Rectangle 239">
            <a:extLst>
              <a:ext uri="{FF2B5EF4-FFF2-40B4-BE49-F238E27FC236}">
                <a16:creationId xmlns:a16="http://schemas.microsoft.com/office/drawing/2014/main" id="{965A4948-B948-4039-9836-C85B94505E58}"/>
              </a:ext>
            </a:extLst>
          </p:cNvPr>
          <p:cNvSpPr/>
          <p:nvPr/>
        </p:nvSpPr>
        <p:spPr>
          <a:xfrm>
            <a:off x="4699992" y="2725867"/>
            <a:ext cx="1037093" cy="427586"/>
          </a:xfrm>
          <a:prstGeom prst="rect">
            <a:avLst/>
          </a:prstGeom>
          <a:noFill/>
          <a:ln w="28575">
            <a:solidFill>
              <a:srgbClr val="FF0000"/>
            </a:solidFill>
            <a:headEnd type="none" w="med" len="med"/>
            <a:tailEnd type="triangle"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mj-lt"/>
            </a:endParaRPr>
          </a:p>
        </p:txBody>
      </p:sp>
      <p:sp>
        <p:nvSpPr>
          <p:cNvPr id="2" name="TextBox 1">
            <a:extLst>
              <a:ext uri="{FF2B5EF4-FFF2-40B4-BE49-F238E27FC236}">
                <a16:creationId xmlns:a16="http://schemas.microsoft.com/office/drawing/2014/main" id="{DC28E001-E842-4841-8F03-72A8B98805EB}"/>
              </a:ext>
            </a:extLst>
          </p:cNvPr>
          <p:cNvSpPr txBox="1"/>
          <p:nvPr/>
        </p:nvSpPr>
        <p:spPr>
          <a:xfrm>
            <a:off x="278654" y="3037558"/>
            <a:ext cx="4114974" cy="830997"/>
          </a:xfrm>
          <a:prstGeom prst="rect">
            <a:avLst/>
          </a:prstGeom>
          <a:noFill/>
        </p:spPr>
        <p:txBody>
          <a:bodyPr wrap="none" rtlCol="0">
            <a:spAutoFit/>
          </a:bodyPr>
          <a:lstStyle/>
          <a:p>
            <a:pPr algn="ctr"/>
            <a:r>
              <a:rPr lang="en-US" sz="2400" b="1" dirty="0">
                <a:solidFill>
                  <a:srgbClr val="FF0000"/>
                </a:solidFill>
              </a:rPr>
              <a:t>Protocol Independent </a:t>
            </a:r>
          </a:p>
          <a:p>
            <a:pPr algn="ctr"/>
            <a:r>
              <a:rPr lang="en-US" sz="2400" b="1" i="1" dirty="0">
                <a:solidFill>
                  <a:srgbClr val="FF0000"/>
                </a:solidFill>
              </a:rPr>
              <a:t>Switch</a:t>
            </a:r>
            <a:r>
              <a:rPr lang="en-US" sz="2400" b="1" dirty="0">
                <a:solidFill>
                  <a:srgbClr val="FF0000"/>
                </a:solidFill>
              </a:rPr>
              <a:t> Architecture (</a:t>
            </a:r>
            <a:r>
              <a:rPr lang="en-US" sz="2400" b="1" i="1" dirty="0">
                <a:solidFill>
                  <a:srgbClr val="FF0000"/>
                </a:solidFill>
              </a:rPr>
              <a:t>PISA</a:t>
            </a:r>
            <a:r>
              <a:rPr lang="en-US" sz="2400" b="1" dirty="0">
                <a:solidFill>
                  <a:srgbClr val="FF0000"/>
                </a:solidFill>
              </a:rPr>
              <a:t>) + P4</a:t>
            </a:r>
          </a:p>
        </p:txBody>
      </p:sp>
    </p:spTree>
    <p:extLst>
      <p:ext uri="{BB962C8B-B14F-4D97-AF65-F5344CB8AC3E}">
        <p14:creationId xmlns:p14="http://schemas.microsoft.com/office/powerpoint/2010/main" val="120011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29"/>
                                        </p:tgtEl>
                                        <p:attrNameLst>
                                          <p:attrName>style.visibility</p:attrName>
                                        </p:attrNameLst>
                                      </p:cBhvr>
                                      <p:to>
                                        <p:strVal val="visible"/>
                                      </p:to>
                                    </p:set>
                                    <p:animEffect transition="in" filter="fade">
                                      <p:cBhvr>
                                        <p:cTn id="11" dur="500"/>
                                        <p:tgtEl>
                                          <p:spTgt spid="22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31"/>
                                        </p:tgtEl>
                                        <p:attrNameLst>
                                          <p:attrName>style.visibility</p:attrName>
                                        </p:attrNameLst>
                                      </p:cBhvr>
                                      <p:to>
                                        <p:strVal val="visible"/>
                                      </p:to>
                                    </p:set>
                                    <p:animEffect transition="in" filter="fade">
                                      <p:cBhvr>
                                        <p:cTn id="16" dur="500"/>
                                        <p:tgtEl>
                                          <p:spTgt spid="23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39"/>
                                        </p:tgtEl>
                                        <p:attrNameLst>
                                          <p:attrName>style.visibility</p:attrName>
                                        </p:attrNameLst>
                                      </p:cBhvr>
                                      <p:to>
                                        <p:strVal val="visible"/>
                                      </p:to>
                                    </p:set>
                                    <p:animEffect transition="in" filter="fade">
                                      <p:cBhvr>
                                        <p:cTn id="21" dur="500"/>
                                        <p:tgtEl>
                                          <p:spTgt spid="23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36">
                                            <p:txEl>
                                              <p:pRg st="0" end="0"/>
                                            </p:txEl>
                                          </p:spTgt>
                                        </p:tgtEl>
                                        <p:attrNameLst>
                                          <p:attrName>style.visibility</p:attrName>
                                        </p:attrNameLst>
                                      </p:cBhvr>
                                      <p:to>
                                        <p:strVal val="visible"/>
                                      </p:to>
                                    </p:set>
                                    <p:animEffect transition="in" filter="fade">
                                      <p:cBhvr>
                                        <p:cTn id="26" dur="500"/>
                                        <p:tgtEl>
                                          <p:spTgt spid="236">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6">
                                            <p:txEl>
                                              <p:pRg st="1" end="1"/>
                                            </p:txEl>
                                          </p:spTgt>
                                        </p:tgtEl>
                                        <p:attrNameLst>
                                          <p:attrName>style.visibility</p:attrName>
                                        </p:attrNameLst>
                                      </p:cBhvr>
                                      <p:to>
                                        <p:strVal val="visible"/>
                                      </p:to>
                                    </p:set>
                                    <p:animEffect transition="in" filter="fade">
                                      <p:cBhvr>
                                        <p:cTn id="31" dur="500"/>
                                        <p:tgtEl>
                                          <p:spTgt spid="236">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36">
                                            <p:txEl>
                                              <p:pRg st="2" end="2"/>
                                            </p:txEl>
                                          </p:spTgt>
                                        </p:tgtEl>
                                        <p:attrNameLst>
                                          <p:attrName>style.visibility</p:attrName>
                                        </p:attrNameLst>
                                      </p:cBhvr>
                                      <p:to>
                                        <p:strVal val="visible"/>
                                      </p:to>
                                    </p:set>
                                    <p:animEffect transition="in" filter="fade">
                                      <p:cBhvr>
                                        <p:cTn id="36" dur="500"/>
                                        <p:tgtEl>
                                          <p:spTgt spid="236">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40"/>
                                        </p:tgtEl>
                                        <p:attrNameLst>
                                          <p:attrName>style.visibility</p:attrName>
                                        </p:attrNameLst>
                                      </p:cBhvr>
                                      <p:to>
                                        <p:strVal val="visible"/>
                                      </p:to>
                                    </p:set>
                                    <p:animEffect transition="in" filter="fade">
                                      <p:cBhvr>
                                        <p:cTn id="41" dur="5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0" uiExpand="1" build="p"/>
      <p:bldP spid="240" grpId="0" animBg="1"/>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75E68-950C-E08F-76DB-269CC0A81D04}"/>
              </a:ext>
            </a:extLst>
          </p:cNvPr>
          <p:cNvSpPr>
            <a:spLocks noGrp="1"/>
          </p:cNvSpPr>
          <p:nvPr>
            <p:ph type="title"/>
          </p:nvPr>
        </p:nvSpPr>
        <p:spPr/>
        <p:txBody>
          <a:bodyPr/>
          <a:lstStyle/>
          <a:p>
            <a:r>
              <a:rPr lang="en-US" dirty="0">
                <a:solidFill>
                  <a:srgbClr val="0070C0"/>
                </a:solidFill>
              </a:rPr>
              <a:t>In-band Stateful Migration: Challenges</a:t>
            </a:r>
          </a:p>
        </p:txBody>
      </p:sp>
      <p:sp>
        <p:nvSpPr>
          <p:cNvPr id="3" name="Content Placeholder 2">
            <a:extLst>
              <a:ext uri="{FF2B5EF4-FFF2-40B4-BE49-F238E27FC236}">
                <a16:creationId xmlns:a16="http://schemas.microsoft.com/office/drawing/2014/main" id="{178EC219-8EE5-4A5B-51C2-B4701BDC6BF3}"/>
              </a:ext>
            </a:extLst>
          </p:cNvPr>
          <p:cNvSpPr>
            <a:spLocks noGrp="1"/>
          </p:cNvSpPr>
          <p:nvPr>
            <p:ph idx="1"/>
          </p:nvPr>
        </p:nvSpPr>
        <p:spPr/>
        <p:txBody>
          <a:bodyPr/>
          <a:lstStyle/>
          <a:p>
            <a:pPr marL="514350" indent="-514350">
              <a:buFont typeface="+mj-lt"/>
              <a:buAutoNum type="arabicPeriod"/>
            </a:pPr>
            <a:r>
              <a:rPr lang="en-US" dirty="0"/>
              <a:t>Lossy networks</a:t>
            </a:r>
          </a:p>
          <a:p>
            <a:pPr lvl="1"/>
            <a:r>
              <a:rPr lang="en-US" dirty="0"/>
              <a:t>SYNC packet could be lost, causing migration stalls</a:t>
            </a:r>
          </a:p>
          <a:p>
            <a:pPr marL="514350" indent="-514350">
              <a:buFont typeface="+mj-lt"/>
              <a:buAutoNum type="arabicPeriod"/>
            </a:pPr>
            <a:r>
              <a:rPr lang="en-US" dirty="0"/>
              <a:t>Out-of-order processing/ forwarding</a:t>
            </a:r>
          </a:p>
          <a:p>
            <a:pPr lvl="1"/>
            <a:r>
              <a:rPr lang="en-US" dirty="0"/>
              <a:t>packets (including SYNC) maybe be processed out-of-order at HW</a:t>
            </a:r>
          </a:p>
          <a:p>
            <a:pPr lvl="1"/>
            <a:r>
              <a:rPr lang="en-US" dirty="0"/>
              <a:t>cannot ensure PDCP SN carried by SYNC is the most recent</a:t>
            </a:r>
          </a:p>
          <a:p>
            <a:pPr marL="514350" indent="-514350">
              <a:buFont typeface="+mj-lt"/>
              <a:buAutoNum type="arabicPeriod"/>
            </a:pPr>
            <a:r>
              <a:rPr lang="en-US" dirty="0"/>
              <a:t>Out-of-order uplink packet arrivals</a:t>
            </a:r>
          </a:p>
          <a:p>
            <a:pPr lvl="1"/>
            <a:r>
              <a:rPr lang="en-US" dirty="0"/>
              <a:t>wireless retransmissions can cause packets to arrive out-of-order</a:t>
            </a:r>
          </a:p>
        </p:txBody>
      </p:sp>
    </p:spTree>
    <p:extLst>
      <p:ext uri="{BB962C8B-B14F-4D97-AF65-F5344CB8AC3E}">
        <p14:creationId xmlns:p14="http://schemas.microsoft.com/office/powerpoint/2010/main" val="301560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5E670-BF32-C9A0-747E-A07881480E0F}"/>
              </a:ext>
            </a:extLst>
          </p:cNvPr>
          <p:cNvSpPr>
            <a:spLocks noGrp="1"/>
          </p:cNvSpPr>
          <p:nvPr>
            <p:ph type="title"/>
          </p:nvPr>
        </p:nvSpPr>
        <p:spPr>
          <a:xfrm>
            <a:off x="694981" y="0"/>
            <a:ext cx="10515600" cy="1325563"/>
          </a:xfrm>
        </p:spPr>
        <p:txBody>
          <a:bodyPr/>
          <a:lstStyle/>
          <a:p>
            <a:r>
              <a:rPr lang="en-US" dirty="0">
                <a:solidFill>
                  <a:srgbClr val="0070C0"/>
                </a:solidFill>
              </a:rPr>
              <a:t>Evaluations</a:t>
            </a:r>
          </a:p>
        </p:txBody>
      </p:sp>
      <p:sp>
        <p:nvSpPr>
          <p:cNvPr id="7" name="Content Placeholder 6">
            <a:extLst>
              <a:ext uri="{FF2B5EF4-FFF2-40B4-BE49-F238E27FC236}">
                <a16:creationId xmlns:a16="http://schemas.microsoft.com/office/drawing/2014/main" id="{6FD72603-2E7F-68A8-7D9C-E1A22950C1A6}"/>
              </a:ext>
            </a:extLst>
          </p:cNvPr>
          <p:cNvSpPr>
            <a:spLocks noGrp="1"/>
          </p:cNvSpPr>
          <p:nvPr>
            <p:ph idx="1"/>
          </p:nvPr>
        </p:nvSpPr>
        <p:spPr>
          <a:xfrm>
            <a:off x="838199" y="1325563"/>
            <a:ext cx="5626395" cy="5030787"/>
          </a:xfrm>
        </p:spPr>
        <p:txBody>
          <a:bodyPr/>
          <a:lstStyle/>
          <a:p>
            <a:r>
              <a:rPr lang="en-US" dirty="0"/>
              <a:t>Load testing with synthetic traffic</a:t>
            </a:r>
          </a:p>
          <a:p>
            <a:r>
              <a:rPr lang="en-US" dirty="0"/>
              <a:t>End-to-end system validation using real UEs</a:t>
            </a:r>
          </a:p>
          <a:p>
            <a:pPr lvl="1"/>
            <a:r>
              <a:rPr lang="en-US" dirty="0"/>
              <a:t>Demonstrate protocol robustness</a:t>
            </a:r>
          </a:p>
          <a:p>
            <a:pPr lvl="1"/>
            <a:r>
              <a:rPr lang="en-US" dirty="0"/>
              <a:t>System can dynamically adapt </a:t>
            </a:r>
            <a:r>
              <a:rPr lang="en-US" dirty="0" err="1"/>
              <a:t>w.r.t.</a:t>
            </a:r>
            <a:r>
              <a:rPr lang="en-US" dirty="0"/>
              <a:t> ongoing traffic changes</a:t>
            </a:r>
          </a:p>
          <a:p>
            <a:pPr lvl="1"/>
            <a:r>
              <a:rPr lang="en-US" dirty="0"/>
              <a:t>Impact of CPU performance</a:t>
            </a:r>
          </a:p>
          <a:p>
            <a:r>
              <a:rPr lang="en-US" dirty="0"/>
              <a:t>Microbenchmarks</a:t>
            </a:r>
          </a:p>
          <a:p>
            <a:pPr lvl="1"/>
            <a:endParaRPr lang="en-US" dirty="0"/>
          </a:p>
        </p:txBody>
      </p:sp>
      <p:pic>
        <p:nvPicPr>
          <p:cNvPr id="8" name="Content Placeholder 4">
            <a:extLst>
              <a:ext uri="{FF2B5EF4-FFF2-40B4-BE49-F238E27FC236}">
                <a16:creationId xmlns:a16="http://schemas.microsoft.com/office/drawing/2014/main" id="{AB747F90-4599-5519-28C7-7827160DF322}"/>
              </a:ext>
            </a:extLst>
          </p:cNvPr>
          <p:cNvPicPr>
            <a:picLocks noChangeAspect="1"/>
          </p:cNvPicPr>
          <p:nvPr/>
        </p:nvPicPr>
        <p:blipFill>
          <a:blip r:embed="rId3"/>
          <a:stretch>
            <a:fillRect/>
          </a:stretch>
        </p:blipFill>
        <p:spPr>
          <a:xfrm>
            <a:off x="6464594" y="1924161"/>
            <a:ext cx="5583169" cy="3009677"/>
          </a:xfrm>
          <a:prstGeom prst="rect">
            <a:avLst/>
          </a:prstGeom>
        </p:spPr>
      </p:pic>
      <p:sp>
        <p:nvSpPr>
          <p:cNvPr id="9" name="Rectangle 8">
            <a:extLst>
              <a:ext uri="{FF2B5EF4-FFF2-40B4-BE49-F238E27FC236}">
                <a16:creationId xmlns:a16="http://schemas.microsoft.com/office/drawing/2014/main" id="{82D67D06-C088-7D67-D510-72CE89619E5D}"/>
              </a:ext>
            </a:extLst>
          </p:cNvPr>
          <p:cNvSpPr/>
          <p:nvPr/>
        </p:nvSpPr>
        <p:spPr>
          <a:xfrm>
            <a:off x="838198" y="2651125"/>
            <a:ext cx="5583169" cy="485267"/>
          </a:xfrm>
          <a:prstGeom prst="rect">
            <a:avLst/>
          </a:prstGeom>
          <a:noFill/>
          <a:ln w="57150">
            <a:solidFill>
              <a:srgbClr val="92D050"/>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6527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fade">
                                      <p:cBhvr>
                                        <p:cTn id="13" dur="500"/>
                                        <p:tgtEl>
                                          <p:spTgt spid="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fade">
                                      <p:cBhvr>
                                        <p:cTn id="16" dur="500"/>
                                        <p:tgtEl>
                                          <p:spTgt spid="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500"/>
                                        <p:tgtEl>
                                          <p:spTgt spid="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fade">
                                      <p:cBhvr>
                                        <p:cTn id="22" dur="500"/>
                                        <p:tgtEl>
                                          <p:spTgt spid="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D0C7D-5508-56D2-E58C-D635110E1B75}"/>
              </a:ext>
            </a:extLst>
          </p:cNvPr>
          <p:cNvSpPr>
            <a:spLocks noGrp="1"/>
          </p:cNvSpPr>
          <p:nvPr>
            <p:ph type="title"/>
          </p:nvPr>
        </p:nvSpPr>
        <p:spPr>
          <a:xfrm>
            <a:off x="838200" y="29924"/>
            <a:ext cx="10515600" cy="1325563"/>
          </a:xfrm>
        </p:spPr>
        <p:txBody>
          <a:bodyPr/>
          <a:lstStyle/>
          <a:p>
            <a:r>
              <a:rPr lang="en-US" dirty="0">
                <a:solidFill>
                  <a:srgbClr val="0070C0"/>
                </a:solidFill>
              </a:rPr>
              <a:t>Key Result: Protocol Robustness</a:t>
            </a:r>
          </a:p>
        </p:txBody>
      </p:sp>
      <p:sp>
        <p:nvSpPr>
          <p:cNvPr id="3" name="Content Placeholder 2">
            <a:extLst>
              <a:ext uri="{FF2B5EF4-FFF2-40B4-BE49-F238E27FC236}">
                <a16:creationId xmlns:a16="http://schemas.microsoft.com/office/drawing/2014/main" id="{9200F527-DE97-B2B0-DDE2-CB296DB32319}"/>
              </a:ext>
            </a:extLst>
          </p:cNvPr>
          <p:cNvSpPr>
            <a:spLocks noGrp="1"/>
          </p:cNvSpPr>
          <p:nvPr>
            <p:ph idx="1"/>
          </p:nvPr>
        </p:nvSpPr>
        <p:spPr>
          <a:xfrm>
            <a:off x="838200" y="1325563"/>
            <a:ext cx="6181794" cy="5030787"/>
          </a:xfrm>
        </p:spPr>
        <p:txBody>
          <a:bodyPr/>
          <a:lstStyle/>
          <a:p>
            <a:r>
              <a:rPr lang="en-US" dirty="0"/>
              <a:t>We frequently trigger migration periodically between HW and SW</a:t>
            </a:r>
          </a:p>
          <a:p>
            <a:pPr lvl="1"/>
            <a:r>
              <a:rPr lang="en-US" dirty="0"/>
              <a:t>demonstrating the robustness of the stateful migration protocol</a:t>
            </a:r>
          </a:p>
          <a:p>
            <a:r>
              <a:rPr lang="en-US" dirty="0"/>
              <a:t>We observe impact of migration on the application performance</a:t>
            </a:r>
          </a:p>
          <a:p>
            <a:pPr lvl="1"/>
            <a:r>
              <a:rPr lang="en-US" dirty="0"/>
              <a:t>any latency spikes?</a:t>
            </a:r>
          </a:p>
          <a:p>
            <a:pPr lvl="1"/>
            <a:r>
              <a:rPr lang="en-US" dirty="0"/>
              <a:t>any throughput degradation?</a:t>
            </a:r>
          </a:p>
          <a:p>
            <a:r>
              <a:rPr lang="en-US" dirty="0"/>
              <a:t>From the results, no impact observed on the application </a:t>
            </a:r>
          </a:p>
        </p:txBody>
      </p:sp>
      <p:grpSp>
        <p:nvGrpSpPr>
          <p:cNvPr id="9" name="Group 8">
            <a:extLst>
              <a:ext uri="{FF2B5EF4-FFF2-40B4-BE49-F238E27FC236}">
                <a16:creationId xmlns:a16="http://schemas.microsoft.com/office/drawing/2014/main" id="{4B9D8A1F-E22B-7A00-08D9-505CEDEEFE12}"/>
              </a:ext>
            </a:extLst>
          </p:cNvPr>
          <p:cNvGrpSpPr/>
          <p:nvPr/>
        </p:nvGrpSpPr>
        <p:grpSpPr>
          <a:xfrm>
            <a:off x="7070372" y="2202934"/>
            <a:ext cx="2540000" cy="2452132"/>
            <a:chOff x="525461" y="4121705"/>
            <a:chExt cx="2540000" cy="2452132"/>
          </a:xfrm>
        </p:grpSpPr>
        <p:pic>
          <p:nvPicPr>
            <p:cNvPr id="5" name="Picture 4">
              <a:extLst>
                <a:ext uri="{FF2B5EF4-FFF2-40B4-BE49-F238E27FC236}">
                  <a16:creationId xmlns:a16="http://schemas.microsoft.com/office/drawing/2014/main" id="{D049D562-AF78-2555-02F1-030522B222A5}"/>
                </a:ext>
              </a:extLst>
            </p:cNvPr>
            <p:cNvPicPr>
              <a:picLocks noChangeAspect="1"/>
            </p:cNvPicPr>
            <p:nvPr/>
          </p:nvPicPr>
          <p:blipFill>
            <a:blip r:embed="rId3"/>
            <a:stretch>
              <a:fillRect/>
            </a:stretch>
          </p:blipFill>
          <p:spPr>
            <a:xfrm>
              <a:off x="525461" y="4491037"/>
              <a:ext cx="2540000" cy="2082800"/>
            </a:xfrm>
            <a:prstGeom prst="rect">
              <a:avLst/>
            </a:prstGeom>
          </p:spPr>
        </p:pic>
        <p:sp>
          <p:nvSpPr>
            <p:cNvPr id="8" name="TextBox 7">
              <a:extLst>
                <a:ext uri="{FF2B5EF4-FFF2-40B4-BE49-F238E27FC236}">
                  <a16:creationId xmlns:a16="http://schemas.microsoft.com/office/drawing/2014/main" id="{5920A733-ACD5-C3F3-B70B-44BAD84A81C6}"/>
                </a:ext>
              </a:extLst>
            </p:cNvPr>
            <p:cNvSpPr txBox="1"/>
            <p:nvPr/>
          </p:nvSpPr>
          <p:spPr>
            <a:xfrm>
              <a:off x="1629951" y="4121705"/>
              <a:ext cx="638316" cy="369332"/>
            </a:xfrm>
            <a:prstGeom prst="rect">
              <a:avLst/>
            </a:prstGeom>
            <a:noFill/>
          </p:spPr>
          <p:txBody>
            <a:bodyPr wrap="none" rtlCol="0">
              <a:spAutoFit/>
            </a:bodyPr>
            <a:lstStyle/>
            <a:p>
              <a:pPr algn="ctr"/>
              <a:r>
                <a:rPr lang="en-US" b="1" dirty="0"/>
                <a:t>Ping</a:t>
              </a:r>
            </a:p>
          </p:txBody>
        </p:sp>
      </p:grpSp>
      <p:grpSp>
        <p:nvGrpSpPr>
          <p:cNvPr id="13" name="Group 12">
            <a:extLst>
              <a:ext uri="{FF2B5EF4-FFF2-40B4-BE49-F238E27FC236}">
                <a16:creationId xmlns:a16="http://schemas.microsoft.com/office/drawing/2014/main" id="{1DD6817B-AE23-0C2E-5276-FA9B2341D3AB}"/>
              </a:ext>
            </a:extLst>
          </p:cNvPr>
          <p:cNvGrpSpPr/>
          <p:nvPr/>
        </p:nvGrpSpPr>
        <p:grpSpPr>
          <a:xfrm>
            <a:off x="9610372" y="966246"/>
            <a:ext cx="2411327" cy="5360553"/>
            <a:chOff x="7387632" y="969420"/>
            <a:chExt cx="2411327" cy="5360553"/>
          </a:xfrm>
        </p:grpSpPr>
        <p:pic>
          <p:nvPicPr>
            <p:cNvPr id="7" name="Picture 6">
              <a:extLst>
                <a:ext uri="{FF2B5EF4-FFF2-40B4-BE49-F238E27FC236}">
                  <a16:creationId xmlns:a16="http://schemas.microsoft.com/office/drawing/2014/main" id="{BC041BA3-E451-A1D2-F1C9-55C24B1305EA}"/>
                </a:ext>
              </a:extLst>
            </p:cNvPr>
            <p:cNvPicPr>
              <a:picLocks noChangeAspect="1"/>
            </p:cNvPicPr>
            <p:nvPr/>
          </p:nvPicPr>
          <p:blipFill>
            <a:blip r:embed="rId4"/>
            <a:stretch>
              <a:fillRect/>
            </a:stretch>
          </p:blipFill>
          <p:spPr>
            <a:xfrm>
              <a:off x="7387632" y="1325560"/>
              <a:ext cx="2411327" cy="5004413"/>
            </a:xfrm>
            <a:prstGeom prst="rect">
              <a:avLst/>
            </a:prstGeom>
          </p:spPr>
        </p:pic>
        <p:sp>
          <p:nvSpPr>
            <p:cNvPr id="12" name="TextBox 11">
              <a:extLst>
                <a:ext uri="{FF2B5EF4-FFF2-40B4-BE49-F238E27FC236}">
                  <a16:creationId xmlns:a16="http://schemas.microsoft.com/office/drawing/2014/main" id="{B5CE8C33-2AF8-C28A-3602-00FF850490A9}"/>
                </a:ext>
              </a:extLst>
            </p:cNvPr>
            <p:cNvSpPr txBox="1"/>
            <p:nvPr/>
          </p:nvSpPr>
          <p:spPr>
            <a:xfrm>
              <a:off x="8196585" y="969420"/>
              <a:ext cx="793422" cy="369332"/>
            </a:xfrm>
            <a:prstGeom prst="rect">
              <a:avLst/>
            </a:prstGeom>
            <a:noFill/>
          </p:spPr>
          <p:txBody>
            <a:bodyPr wrap="none" rtlCol="0">
              <a:spAutoFit/>
            </a:bodyPr>
            <a:lstStyle/>
            <a:p>
              <a:pPr algn="ctr"/>
              <a:r>
                <a:rPr lang="en-US" b="1" dirty="0"/>
                <a:t>iPerf3</a:t>
              </a:r>
            </a:p>
          </p:txBody>
        </p:sp>
      </p:grpSp>
    </p:spTree>
    <p:extLst>
      <p:ext uri="{BB962C8B-B14F-4D97-AF65-F5344CB8AC3E}">
        <p14:creationId xmlns:p14="http://schemas.microsoft.com/office/powerpoint/2010/main" val="622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4F68E-A04E-D6FC-8FA9-80E616E1C116}"/>
              </a:ext>
            </a:extLst>
          </p:cNvPr>
          <p:cNvSpPr>
            <a:spLocks noGrp="1"/>
          </p:cNvSpPr>
          <p:nvPr>
            <p:ph type="title"/>
          </p:nvPr>
        </p:nvSpPr>
        <p:spPr>
          <a:xfrm>
            <a:off x="838200" y="29992"/>
            <a:ext cx="10515600" cy="1325563"/>
          </a:xfrm>
        </p:spPr>
        <p:txBody>
          <a:bodyPr/>
          <a:lstStyle/>
          <a:p>
            <a:r>
              <a:rPr lang="en-US" b="1" dirty="0">
                <a:solidFill>
                  <a:srgbClr val="0070C0"/>
                </a:solidFill>
              </a:rPr>
              <a:t>Joint Work with</a:t>
            </a:r>
          </a:p>
        </p:txBody>
      </p:sp>
      <p:pic>
        <p:nvPicPr>
          <p:cNvPr id="4" name="Picture 3" descr="https://media.licdn.com/dms/image/v2/C4D03AQEvm07rlYF0-A/profile-displayphoto-shrink_200_200/profile-displayphoto-shrink_200_200/0/1516922207821?e=2147483647&amp;v=beta&amp;t=sKs_t0iWX3MN68vDkvoIs5G_WqchsqSxCZkzDZiTa2g">
            <a:extLst>
              <a:ext uri="{FF2B5EF4-FFF2-40B4-BE49-F238E27FC236}">
                <a16:creationId xmlns:a16="http://schemas.microsoft.com/office/drawing/2014/main" id="{8649018B-0CCC-2EFC-230D-07EAEA7C9E1D}"/>
              </a:ext>
            </a:extLst>
          </p:cNvPr>
          <p:cNvPicPr>
            <a:picLocks noChangeAspect="1"/>
          </p:cNvPicPr>
          <p:nvPr/>
        </p:nvPicPr>
        <p:blipFill>
          <a:blip r:embed="rId2"/>
          <a:stretch>
            <a:fillRect/>
          </a:stretch>
        </p:blipFill>
        <p:spPr>
          <a:xfrm>
            <a:off x="989475" y="1495899"/>
            <a:ext cx="1735810" cy="1735810"/>
          </a:xfrm>
          <a:prstGeom prst="rect">
            <a:avLst/>
          </a:prstGeom>
        </p:spPr>
      </p:pic>
      <p:pic>
        <p:nvPicPr>
          <p:cNvPr id="5" name="Picture 4" descr="About me - Raj Joshi">
            <a:extLst>
              <a:ext uri="{FF2B5EF4-FFF2-40B4-BE49-F238E27FC236}">
                <a16:creationId xmlns:a16="http://schemas.microsoft.com/office/drawing/2014/main" id="{3ADD9344-7886-8060-4C93-E5312BAB62D2}"/>
              </a:ext>
            </a:extLst>
          </p:cNvPr>
          <p:cNvPicPr>
            <a:picLocks noChangeAspect="1"/>
          </p:cNvPicPr>
          <p:nvPr/>
        </p:nvPicPr>
        <p:blipFill>
          <a:blip r:embed="rId3"/>
          <a:stretch>
            <a:fillRect/>
          </a:stretch>
        </p:blipFill>
        <p:spPr>
          <a:xfrm>
            <a:off x="3823392" y="1506319"/>
            <a:ext cx="1592950" cy="1734380"/>
          </a:xfrm>
          <a:prstGeom prst="rect">
            <a:avLst/>
          </a:prstGeom>
        </p:spPr>
      </p:pic>
      <p:pic>
        <p:nvPicPr>
          <p:cNvPr id="7" name="Picture 6" descr="Chahwan Song - National University of Singapore | LinkedIn">
            <a:extLst>
              <a:ext uri="{FF2B5EF4-FFF2-40B4-BE49-F238E27FC236}">
                <a16:creationId xmlns:a16="http://schemas.microsoft.com/office/drawing/2014/main" id="{BF414175-12D2-2781-2054-B466B2A6EF9E}"/>
              </a:ext>
            </a:extLst>
          </p:cNvPr>
          <p:cNvPicPr>
            <a:picLocks noChangeAspect="1"/>
          </p:cNvPicPr>
          <p:nvPr/>
        </p:nvPicPr>
        <p:blipFill>
          <a:blip r:embed="rId4"/>
          <a:stretch>
            <a:fillRect/>
          </a:stretch>
        </p:blipFill>
        <p:spPr>
          <a:xfrm>
            <a:off x="9319728" y="1468324"/>
            <a:ext cx="1734379" cy="1734379"/>
          </a:xfrm>
          <a:prstGeom prst="rect">
            <a:avLst/>
          </a:prstGeom>
        </p:spPr>
      </p:pic>
      <p:pic>
        <p:nvPicPr>
          <p:cNvPr id="8" name="Picture 7" descr="Xin Zhe Khooi">
            <a:extLst>
              <a:ext uri="{FF2B5EF4-FFF2-40B4-BE49-F238E27FC236}">
                <a16:creationId xmlns:a16="http://schemas.microsoft.com/office/drawing/2014/main" id="{8E489DA8-13AE-25EE-E3C8-97E133F97E47}"/>
              </a:ext>
            </a:extLst>
          </p:cNvPr>
          <p:cNvPicPr>
            <a:picLocks noChangeAspect="1"/>
          </p:cNvPicPr>
          <p:nvPr/>
        </p:nvPicPr>
        <p:blipFill>
          <a:blip r:embed="rId5"/>
          <a:stretch>
            <a:fillRect/>
          </a:stretch>
        </p:blipFill>
        <p:spPr>
          <a:xfrm>
            <a:off x="1001954" y="3901146"/>
            <a:ext cx="1672187" cy="1672187"/>
          </a:xfrm>
          <a:prstGeom prst="rect">
            <a:avLst/>
          </a:prstGeom>
        </p:spPr>
      </p:pic>
      <p:pic>
        <p:nvPicPr>
          <p:cNvPr id="9" name="Picture 8" descr="Satis Kumar Permal">
            <a:extLst>
              <a:ext uri="{FF2B5EF4-FFF2-40B4-BE49-F238E27FC236}">
                <a16:creationId xmlns:a16="http://schemas.microsoft.com/office/drawing/2014/main" id="{BD386079-4EBE-9741-AA21-C75604679CEC}"/>
              </a:ext>
            </a:extLst>
          </p:cNvPr>
          <p:cNvPicPr>
            <a:picLocks noChangeAspect="1"/>
          </p:cNvPicPr>
          <p:nvPr/>
        </p:nvPicPr>
        <p:blipFill>
          <a:blip r:embed="rId6"/>
          <a:stretch>
            <a:fillRect/>
          </a:stretch>
        </p:blipFill>
        <p:spPr>
          <a:xfrm>
            <a:off x="6615129" y="3901146"/>
            <a:ext cx="1633701" cy="1633701"/>
          </a:xfrm>
          <a:prstGeom prst="rect">
            <a:avLst/>
          </a:prstGeom>
        </p:spPr>
      </p:pic>
      <p:pic>
        <p:nvPicPr>
          <p:cNvPr id="11" name="Picture 10" descr="Ting Qu">
            <a:extLst>
              <a:ext uri="{FF2B5EF4-FFF2-40B4-BE49-F238E27FC236}">
                <a16:creationId xmlns:a16="http://schemas.microsoft.com/office/drawing/2014/main" id="{25EC3B77-9DE7-3D2B-783F-1975C2D6B38A}"/>
              </a:ext>
            </a:extLst>
          </p:cNvPr>
          <p:cNvPicPr>
            <a:picLocks noChangeAspect="1"/>
          </p:cNvPicPr>
          <p:nvPr/>
        </p:nvPicPr>
        <p:blipFill>
          <a:blip r:embed="rId7"/>
          <a:stretch>
            <a:fillRect/>
          </a:stretch>
        </p:blipFill>
        <p:spPr>
          <a:xfrm>
            <a:off x="4017174" y="3901146"/>
            <a:ext cx="1254922" cy="1673229"/>
          </a:xfrm>
          <a:prstGeom prst="rect">
            <a:avLst/>
          </a:prstGeom>
        </p:spPr>
      </p:pic>
      <p:sp>
        <p:nvSpPr>
          <p:cNvPr id="14" name="TextBox 13">
            <a:extLst>
              <a:ext uri="{FF2B5EF4-FFF2-40B4-BE49-F238E27FC236}">
                <a16:creationId xmlns:a16="http://schemas.microsoft.com/office/drawing/2014/main" id="{077A145F-F61F-1865-E799-5C56208D280F}"/>
              </a:ext>
            </a:extLst>
          </p:cNvPr>
          <p:cNvSpPr txBox="1"/>
          <p:nvPr/>
        </p:nvSpPr>
        <p:spPr>
          <a:xfrm>
            <a:off x="960436" y="3220349"/>
            <a:ext cx="1793889" cy="400110"/>
          </a:xfrm>
          <a:prstGeom prst="rect">
            <a:avLst/>
          </a:prstGeom>
          <a:noFill/>
        </p:spPr>
        <p:txBody>
          <a:bodyPr wrap="none" rtlCol="0" anchor="ctr">
            <a:spAutoFit/>
          </a:bodyPr>
          <a:lstStyle/>
          <a:p>
            <a:pPr algn="ctr"/>
            <a:r>
              <a:rPr lang="en-US" sz="2000" dirty="0" err="1"/>
              <a:t>Pravein</a:t>
            </a:r>
            <a:r>
              <a:rPr lang="en-US" sz="2000" dirty="0"/>
              <a:t> Kannan</a:t>
            </a:r>
          </a:p>
        </p:txBody>
      </p:sp>
      <p:sp>
        <p:nvSpPr>
          <p:cNvPr id="15" name="TextBox 14">
            <a:extLst>
              <a:ext uri="{FF2B5EF4-FFF2-40B4-BE49-F238E27FC236}">
                <a16:creationId xmlns:a16="http://schemas.microsoft.com/office/drawing/2014/main" id="{348243A1-1837-9184-2E6B-6704A1F5E848}"/>
              </a:ext>
            </a:extLst>
          </p:cNvPr>
          <p:cNvSpPr txBox="1"/>
          <p:nvPr/>
        </p:nvSpPr>
        <p:spPr>
          <a:xfrm>
            <a:off x="4108043" y="3258390"/>
            <a:ext cx="1077539" cy="400110"/>
          </a:xfrm>
          <a:prstGeom prst="rect">
            <a:avLst/>
          </a:prstGeom>
          <a:noFill/>
        </p:spPr>
        <p:txBody>
          <a:bodyPr wrap="none" rtlCol="0" anchor="ctr">
            <a:spAutoFit/>
          </a:bodyPr>
          <a:lstStyle/>
          <a:p>
            <a:pPr algn="ctr"/>
            <a:r>
              <a:rPr lang="en-US" sz="2000" dirty="0"/>
              <a:t>Raj Joshi</a:t>
            </a:r>
          </a:p>
        </p:txBody>
      </p:sp>
      <p:sp>
        <p:nvSpPr>
          <p:cNvPr id="16" name="TextBox 15">
            <a:extLst>
              <a:ext uri="{FF2B5EF4-FFF2-40B4-BE49-F238E27FC236}">
                <a16:creationId xmlns:a16="http://schemas.microsoft.com/office/drawing/2014/main" id="{C1B3E151-301A-8F72-AAFC-D6B3B5FA8482}"/>
              </a:ext>
            </a:extLst>
          </p:cNvPr>
          <p:cNvSpPr txBox="1"/>
          <p:nvPr/>
        </p:nvSpPr>
        <p:spPr>
          <a:xfrm>
            <a:off x="6096000" y="3202703"/>
            <a:ext cx="2547938" cy="400110"/>
          </a:xfrm>
          <a:prstGeom prst="rect">
            <a:avLst/>
          </a:prstGeom>
          <a:noFill/>
        </p:spPr>
        <p:txBody>
          <a:bodyPr wrap="square" rtlCol="0" anchor="ctr">
            <a:spAutoFit/>
          </a:bodyPr>
          <a:lstStyle/>
          <a:p>
            <a:pPr algn="ctr"/>
            <a:r>
              <a:rPr lang="en-US" sz="2000" dirty="0"/>
              <a:t>Nishant </a:t>
            </a:r>
            <a:r>
              <a:rPr lang="en-US" sz="2000" dirty="0" err="1"/>
              <a:t>Budhdev</a:t>
            </a:r>
            <a:endParaRPr lang="en-US" sz="2000" dirty="0"/>
          </a:p>
        </p:txBody>
      </p:sp>
      <p:sp>
        <p:nvSpPr>
          <p:cNvPr id="17" name="TextBox 16">
            <a:extLst>
              <a:ext uri="{FF2B5EF4-FFF2-40B4-BE49-F238E27FC236}">
                <a16:creationId xmlns:a16="http://schemas.microsoft.com/office/drawing/2014/main" id="{7072DB91-2582-A010-4293-BA3E4435810A}"/>
              </a:ext>
            </a:extLst>
          </p:cNvPr>
          <p:cNvSpPr txBox="1"/>
          <p:nvPr/>
        </p:nvSpPr>
        <p:spPr>
          <a:xfrm>
            <a:off x="9331750" y="3240744"/>
            <a:ext cx="1734379" cy="400110"/>
          </a:xfrm>
          <a:prstGeom prst="rect">
            <a:avLst/>
          </a:prstGeom>
          <a:noFill/>
        </p:spPr>
        <p:txBody>
          <a:bodyPr wrap="square" rtlCol="0" anchor="ctr">
            <a:spAutoFit/>
          </a:bodyPr>
          <a:lstStyle/>
          <a:p>
            <a:pPr algn="ctr"/>
            <a:r>
              <a:rPr lang="en-US" sz="2000" dirty="0" err="1"/>
              <a:t>Chahwan</a:t>
            </a:r>
            <a:r>
              <a:rPr lang="en-US" sz="2000" dirty="0"/>
              <a:t> Song</a:t>
            </a:r>
          </a:p>
        </p:txBody>
      </p:sp>
      <p:sp>
        <p:nvSpPr>
          <p:cNvPr id="18" name="TextBox 17">
            <a:extLst>
              <a:ext uri="{FF2B5EF4-FFF2-40B4-BE49-F238E27FC236}">
                <a16:creationId xmlns:a16="http://schemas.microsoft.com/office/drawing/2014/main" id="{E79C0C48-10B2-552D-9380-A9BDAC99AE26}"/>
              </a:ext>
            </a:extLst>
          </p:cNvPr>
          <p:cNvSpPr txBox="1"/>
          <p:nvPr/>
        </p:nvSpPr>
        <p:spPr>
          <a:xfrm>
            <a:off x="975320" y="5573037"/>
            <a:ext cx="1606530" cy="400110"/>
          </a:xfrm>
          <a:prstGeom prst="rect">
            <a:avLst/>
          </a:prstGeom>
          <a:noFill/>
        </p:spPr>
        <p:txBody>
          <a:bodyPr wrap="none" rtlCol="0">
            <a:spAutoFit/>
          </a:bodyPr>
          <a:lstStyle/>
          <a:p>
            <a:pPr algn="ctr"/>
            <a:r>
              <a:rPr lang="en-US" sz="2000" dirty="0"/>
              <a:t>Xin Zhe </a:t>
            </a:r>
            <a:r>
              <a:rPr lang="en-US" sz="2000" dirty="0" err="1"/>
              <a:t>Khooi</a:t>
            </a:r>
            <a:endParaRPr lang="en-US" sz="2000" dirty="0"/>
          </a:p>
        </p:txBody>
      </p:sp>
      <p:sp>
        <p:nvSpPr>
          <p:cNvPr id="19" name="TextBox 18">
            <a:extLst>
              <a:ext uri="{FF2B5EF4-FFF2-40B4-BE49-F238E27FC236}">
                <a16:creationId xmlns:a16="http://schemas.microsoft.com/office/drawing/2014/main" id="{18A92C96-0402-AE41-BF32-E3C45C8F7466}"/>
              </a:ext>
            </a:extLst>
          </p:cNvPr>
          <p:cNvSpPr txBox="1"/>
          <p:nvPr/>
        </p:nvSpPr>
        <p:spPr>
          <a:xfrm>
            <a:off x="4151750" y="5611078"/>
            <a:ext cx="989373" cy="400110"/>
          </a:xfrm>
          <a:prstGeom prst="rect">
            <a:avLst/>
          </a:prstGeom>
          <a:noFill/>
        </p:spPr>
        <p:txBody>
          <a:bodyPr wrap="none" rtlCol="0">
            <a:spAutoFit/>
          </a:bodyPr>
          <a:lstStyle/>
          <a:p>
            <a:pPr algn="ctr"/>
            <a:r>
              <a:rPr lang="en-US" sz="2000" dirty="0"/>
              <a:t>Ting Qu</a:t>
            </a:r>
          </a:p>
        </p:txBody>
      </p:sp>
      <p:sp>
        <p:nvSpPr>
          <p:cNvPr id="20" name="TextBox 19">
            <a:extLst>
              <a:ext uri="{FF2B5EF4-FFF2-40B4-BE49-F238E27FC236}">
                <a16:creationId xmlns:a16="http://schemas.microsoft.com/office/drawing/2014/main" id="{8EB8F4B3-860D-5B79-BA16-A214C066ED02}"/>
              </a:ext>
            </a:extLst>
          </p:cNvPr>
          <p:cNvSpPr txBox="1"/>
          <p:nvPr/>
        </p:nvSpPr>
        <p:spPr>
          <a:xfrm>
            <a:off x="6501403" y="5555391"/>
            <a:ext cx="1886202" cy="400110"/>
          </a:xfrm>
          <a:prstGeom prst="rect">
            <a:avLst/>
          </a:prstGeom>
          <a:noFill/>
        </p:spPr>
        <p:txBody>
          <a:bodyPr wrap="square" rtlCol="0">
            <a:spAutoFit/>
          </a:bodyPr>
          <a:lstStyle/>
          <a:p>
            <a:pPr algn="ctr"/>
            <a:r>
              <a:rPr lang="en-US" sz="2000" dirty="0"/>
              <a:t>Satis Permal</a:t>
            </a:r>
          </a:p>
        </p:txBody>
      </p:sp>
      <p:sp>
        <p:nvSpPr>
          <p:cNvPr id="21" name="TextBox 20">
            <a:extLst>
              <a:ext uri="{FF2B5EF4-FFF2-40B4-BE49-F238E27FC236}">
                <a16:creationId xmlns:a16="http://schemas.microsoft.com/office/drawing/2014/main" id="{5816D1DB-8D4D-ED68-1E70-9650AF6F277C}"/>
              </a:ext>
            </a:extLst>
          </p:cNvPr>
          <p:cNvSpPr txBox="1"/>
          <p:nvPr/>
        </p:nvSpPr>
        <p:spPr>
          <a:xfrm>
            <a:off x="9369846" y="5593432"/>
            <a:ext cx="1734379" cy="400110"/>
          </a:xfrm>
          <a:prstGeom prst="rect">
            <a:avLst/>
          </a:prstGeom>
          <a:noFill/>
        </p:spPr>
        <p:txBody>
          <a:bodyPr wrap="square" rtlCol="0">
            <a:spAutoFit/>
          </a:bodyPr>
          <a:lstStyle/>
          <a:p>
            <a:pPr algn="ctr"/>
            <a:r>
              <a:rPr lang="en-US" sz="2000" dirty="0"/>
              <a:t>Ben Leong</a:t>
            </a:r>
          </a:p>
        </p:txBody>
      </p:sp>
      <p:pic>
        <p:nvPicPr>
          <p:cNvPr id="22" name="Picture 21" descr="Ben LEONG Wing Lup - NUS Computing">
            <a:extLst>
              <a:ext uri="{FF2B5EF4-FFF2-40B4-BE49-F238E27FC236}">
                <a16:creationId xmlns:a16="http://schemas.microsoft.com/office/drawing/2014/main" id="{5DEF0C10-D9FE-7D78-8DDD-3E02A0576676}"/>
              </a:ext>
            </a:extLst>
          </p:cNvPr>
          <p:cNvPicPr>
            <a:picLocks noChangeAspect="1"/>
          </p:cNvPicPr>
          <p:nvPr/>
        </p:nvPicPr>
        <p:blipFill>
          <a:blip r:embed="rId8"/>
          <a:stretch>
            <a:fillRect/>
          </a:stretch>
        </p:blipFill>
        <p:spPr>
          <a:xfrm>
            <a:off x="9357279" y="3901146"/>
            <a:ext cx="1633702" cy="1633702"/>
          </a:xfrm>
          <a:prstGeom prst="rect">
            <a:avLst/>
          </a:prstGeom>
        </p:spPr>
      </p:pic>
      <p:pic>
        <p:nvPicPr>
          <p:cNvPr id="23" name="Picture 22" descr="Nishant Budhdev">
            <a:extLst>
              <a:ext uri="{FF2B5EF4-FFF2-40B4-BE49-F238E27FC236}">
                <a16:creationId xmlns:a16="http://schemas.microsoft.com/office/drawing/2014/main" id="{307C1A67-58CA-1A0D-EFBB-2F507278840A}"/>
              </a:ext>
            </a:extLst>
          </p:cNvPr>
          <p:cNvPicPr>
            <a:picLocks noChangeAspect="1"/>
          </p:cNvPicPr>
          <p:nvPr/>
        </p:nvPicPr>
        <p:blipFill>
          <a:blip r:embed="rId9"/>
          <a:stretch>
            <a:fillRect/>
          </a:stretch>
        </p:blipFill>
        <p:spPr>
          <a:xfrm>
            <a:off x="6539882" y="1495900"/>
            <a:ext cx="1734380" cy="1734380"/>
          </a:xfrm>
          <a:prstGeom prst="rect">
            <a:avLst/>
          </a:prstGeom>
        </p:spPr>
      </p:pic>
    </p:spTree>
    <p:extLst>
      <p:ext uri="{BB962C8B-B14F-4D97-AF65-F5344CB8AC3E}">
        <p14:creationId xmlns:p14="http://schemas.microsoft.com/office/powerpoint/2010/main" val="34827092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32AA7C-1386-41C2-A028-C5A7A51ED036}"/>
              </a:ext>
            </a:extLst>
          </p:cNvPr>
          <p:cNvSpPr>
            <a:spLocks noGrp="1"/>
          </p:cNvSpPr>
          <p:nvPr>
            <p:ph idx="1"/>
          </p:nvPr>
        </p:nvSpPr>
        <p:spPr>
          <a:xfrm>
            <a:off x="1025133" y="2569688"/>
            <a:ext cx="10141734" cy="1349506"/>
          </a:xfrm>
        </p:spPr>
        <p:txBody>
          <a:bodyPr>
            <a:normAutofit lnSpcReduction="10000"/>
          </a:bodyPr>
          <a:lstStyle/>
          <a:p>
            <a:pPr marL="0" indent="0" algn="ctr">
              <a:buNone/>
            </a:pPr>
            <a:r>
              <a:rPr lang="en-SG" sz="9600" b="1" dirty="0">
                <a:solidFill>
                  <a:srgbClr val="0070C0"/>
                </a:solidFill>
              </a:rPr>
              <a:t>Questions?</a:t>
            </a:r>
          </a:p>
        </p:txBody>
      </p:sp>
    </p:spTree>
    <p:extLst>
      <p:ext uri="{BB962C8B-B14F-4D97-AF65-F5344CB8AC3E}">
        <p14:creationId xmlns:p14="http://schemas.microsoft.com/office/powerpoint/2010/main" val="1546112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C59DC5-1FEE-4384-811C-D88B6AA9E30D}"/>
              </a:ext>
            </a:extLst>
          </p:cNvPr>
          <p:cNvSpPr>
            <a:spLocks noGrp="1"/>
          </p:cNvSpPr>
          <p:nvPr>
            <p:ph idx="1"/>
          </p:nvPr>
        </p:nvSpPr>
        <p:spPr>
          <a:xfrm>
            <a:off x="616449" y="1273996"/>
            <a:ext cx="10737351" cy="5188449"/>
          </a:xfrm>
        </p:spPr>
        <p:txBody>
          <a:bodyPr>
            <a:normAutofit/>
          </a:bodyPr>
          <a:lstStyle/>
          <a:p>
            <a:r>
              <a:rPr lang="en-US" sz="2400" dirty="0"/>
              <a:t>Flexible Parsing and matching on non-standard fields:</a:t>
            </a:r>
          </a:p>
          <a:p>
            <a:pPr lvl="1"/>
            <a:r>
              <a:rPr lang="en-US" dirty="0"/>
              <a:t>Faster and easier network evolution</a:t>
            </a:r>
          </a:p>
          <a:p>
            <a:pPr lvl="2"/>
            <a:r>
              <a:rPr lang="en-US" sz="2400" dirty="0"/>
              <a:t>Hardware upgrades </a:t>
            </a:r>
            <a:r>
              <a:rPr lang="en-US" sz="2400" dirty="0">
                <a:sym typeface="Wingdings" panose="05000000000000000000" pitchFamily="2" charset="2"/>
              </a:rPr>
              <a:t> software upgrades</a:t>
            </a:r>
          </a:p>
          <a:p>
            <a:r>
              <a:rPr lang="en-US" sz="2400" dirty="0">
                <a:sym typeface="Wingdings" panose="05000000000000000000" pitchFamily="2" charset="2"/>
              </a:rPr>
              <a:t>H/w goes beyond this</a:t>
            </a:r>
          </a:p>
          <a:p>
            <a:pPr lvl="1"/>
            <a:r>
              <a:rPr lang="en-US" dirty="0">
                <a:sym typeface="Wingdings" panose="05000000000000000000" pitchFamily="2" charset="2"/>
              </a:rPr>
              <a:t>Expose additional </a:t>
            </a:r>
            <a:r>
              <a:rPr lang="en-US" dirty="0" err="1">
                <a:sym typeface="Wingdings" panose="05000000000000000000" pitchFamily="2" charset="2"/>
              </a:rPr>
              <a:t>datapath</a:t>
            </a:r>
            <a:r>
              <a:rPr lang="en-US" dirty="0">
                <a:sym typeface="Wingdings" panose="05000000000000000000" pitchFamily="2" charset="2"/>
              </a:rPr>
              <a:t> processing primitives (existing + new)</a:t>
            </a:r>
          </a:p>
          <a:p>
            <a:pPr lvl="1"/>
            <a:r>
              <a:rPr lang="en-US" dirty="0">
                <a:sym typeface="Wingdings" panose="05000000000000000000" pitchFamily="2" charset="2"/>
              </a:rPr>
              <a:t>Accessible and programmable via P4 (high-level DSL)</a:t>
            </a:r>
          </a:p>
          <a:p>
            <a:pPr lvl="1"/>
            <a:r>
              <a:rPr lang="en-SG" dirty="0"/>
              <a:t>Realize new capabilities (not fully arbitrary) in the datapath</a:t>
            </a:r>
          </a:p>
          <a:p>
            <a:pPr lvl="2"/>
            <a:r>
              <a:rPr lang="en-US" sz="2400" dirty="0"/>
              <a:t>For existing/new problems and readily “realize” it in production hardware</a:t>
            </a:r>
          </a:p>
          <a:p>
            <a:pPr marL="914400" lvl="2" indent="0">
              <a:buNone/>
            </a:pPr>
            <a:endParaRPr lang="en-US" sz="2400" dirty="0"/>
          </a:p>
          <a:p>
            <a:pPr marL="0" indent="0" algn="ctr">
              <a:buNone/>
            </a:pPr>
            <a:r>
              <a:rPr lang="en-SG" b="1" dirty="0"/>
              <a:t>What useful systems functions can we now move into the data plane?</a:t>
            </a:r>
            <a:endParaRPr lang="en-US" sz="3200" b="1" dirty="0"/>
          </a:p>
          <a:p>
            <a:pPr lvl="1"/>
            <a:endParaRPr lang="en-US" dirty="0"/>
          </a:p>
          <a:p>
            <a:pPr marL="457200" lvl="1" indent="0">
              <a:buNone/>
            </a:pPr>
            <a:endParaRPr lang="en-US" dirty="0"/>
          </a:p>
        </p:txBody>
      </p:sp>
      <p:sp>
        <p:nvSpPr>
          <p:cNvPr id="3" name="Slide Number Placeholder 2">
            <a:extLst>
              <a:ext uri="{FF2B5EF4-FFF2-40B4-BE49-F238E27FC236}">
                <a16:creationId xmlns:a16="http://schemas.microsoft.com/office/drawing/2014/main" id="{6881BAD9-8C9E-4D1A-AD33-0373783C6FEE}"/>
              </a:ext>
            </a:extLst>
          </p:cNvPr>
          <p:cNvSpPr>
            <a:spLocks noGrp="1"/>
          </p:cNvSpPr>
          <p:nvPr>
            <p:ph type="sldNum" sz="quarter" idx="12"/>
          </p:nvPr>
        </p:nvSpPr>
        <p:spPr/>
        <p:txBody>
          <a:bodyPr/>
          <a:lstStyle/>
          <a:p>
            <a:fld id="{8E00A993-0AA1-412D-A37A-2D363295DE68}" type="slidenum">
              <a:rPr lang="en-SG" smtClean="0"/>
              <a:t>8</a:t>
            </a:fld>
            <a:endParaRPr lang="en-SG" dirty="0"/>
          </a:p>
        </p:txBody>
      </p:sp>
      <p:sp>
        <p:nvSpPr>
          <p:cNvPr id="4" name="Title 3">
            <a:extLst>
              <a:ext uri="{FF2B5EF4-FFF2-40B4-BE49-F238E27FC236}">
                <a16:creationId xmlns:a16="http://schemas.microsoft.com/office/drawing/2014/main" id="{95010929-C137-4A6C-A9CA-D8C9538B7E15}"/>
              </a:ext>
            </a:extLst>
          </p:cNvPr>
          <p:cNvSpPr>
            <a:spLocks noGrp="1"/>
          </p:cNvSpPr>
          <p:nvPr>
            <p:ph type="title"/>
          </p:nvPr>
        </p:nvSpPr>
        <p:spPr>
          <a:xfrm>
            <a:off x="616449" y="106508"/>
            <a:ext cx="10420927" cy="1038802"/>
          </a:xfrm>
        </p:spPr>
        <p:txBody>
          <a:bodyPr/>
          <a:lstStyle/>
          <a:p>
            <a:r>
              <a:rPr lang="en-US" dirty="0">
                <a:solidFill>
                  <a:srgbClr val="0070C0"/>
                </a:solidFill>
              </a:rPr>
              <a:t>Benefits of Dataplane Programmability</a:t>
            </a:r>
          </a:p>
        </p:txBody>
      </p:sp>
    </p:spTree>
    <p:extLst>
      <p:ext uri="{BB962C8B-B14F-4D97-AF65-F5344CB8AC3E}">
        <p14:creationId xmlns:p14="http://schemas.microsoft.com/office/powerpoint/2010/main" val="272280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500"/>
                                        <p:tgtEl>
                                          <p:spTgt spid="2">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fade">
                                      <p:cBhvr>
                                        <p:cTn id="33" dur="500"/>
                                        <p:tgtEl>
                                          <p:spTgt spid="2">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fade">
                                      <p:cBhvr>
                                        <p:cTn id="36" dur="500"/>
                                        <p:tgtEl>
                                          <p:spTgt spid="2">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
                                            <p:txEl>
                                              <p:pRg st="9" end="9"/>
                                            </p:txEl>
                                          </p:spTgt>
                                        </p:tgtEl>
                                        <p:attrNameLst>
                                          <p:attrName>style.visibility</p:attrName>
                                        </p:attrNameLst>
                                      </p:cBhvr>
                                      <p:to>
                                        <p:strVal val="visible"/>
                                      </p:to>
                                    </p:set>
                                    <p:animEffect transition="in" filter="fade">
                                      <p:cBhvr>
                                        <p:cTn id="41"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E0B0B-9D0D-47B6-9D58-27AC7866DDDF}"/>
              </a:ext>
            </a:extLst>
          </p:cNvPr>
          <p:cNvSpPr>
            <a:spLocks noGrp="1"/>
          </p:cNvSpPr>
          <p:nvPr>
            <p:ph type="title"/>
          </p:nvPr>
        </p:nvSpPr>
        <p:spPr>
          <a:xfrm>
            <a:off x="722790" y="261429"/>
            <a:ext cx="11381226" cy="1175486"/>
          </a:xfrm>
        </p:spPr>
        <p:txBody>
          <a:bodyPr/>
          <a:lstStyle/>
          <a:p>
            <a:r>
              <a:rPr lang="en-US" dirty="0">
                <a:solidFill>
                  <a:srgbClr val="0070C0"/>
                </a:solidFill>
              </a:rPr>
              <a:t>Research on Programmable Network</a:t>
            </a:r>
            <a:endParaRPr lang="en-SG" dirty="0">
              <a:solidFill>
                <a:srgbClr val="0070C0"/>
              </a:solidFill>
            </a:endParaRPr>
          </a:p>
        </p:txBody>
      </p:sp>
      <p:sp>
        <p:nvSpPr>
          <p:cNvPr id="3" name="Content Placeholder 2">
            <a:extLst>
              <a:ext uri="{FF2B5EF4-FFF2-40B4-BE49-F238E27FC236}">
                <a16:creationId xmlns:a16="http://schemas.microsoft.com/office/drawing/2014/main" id="{15A77938-7A86-4ADD-B2F2-F8E8BCD21C02}"/>
              </a:ext>
            </a:extLst>
          </p:cNvPr>
          <p:cNvSpPr>
            <a:spLocks noGrp="1"/>
          </p:cNvSpPr>
          <p:nvPr>
            <p:ph idx="1"/>
          </p:nvPr>
        </p:nvSpPr>
        <p:spPr>
          <a:xfrm>
            <a:off x="722050" y="1436915"/>
            <a:ext cx="10747160" cy="4915825"/>
          </a:xfrm>
        </p:spPr>
        <p:txBody>
          <a:bodyPr>
            <a:normAutofit lnSpcReduction="10000"/>
          </a:bodyPr>
          <a:lstStyle/>
          <a:p>
            <a:pPr marL="0" indent="0">
              <a:buNone/>
            </a:pPr>
            <a:r>
              <a:rPr lang="en-US" sz="2400" b="1" dirty="0"/>
              <a:t>Network Services:</a:t>
            </a:r>
          </a:p>
          <a:p>
            <a:r>
              <a:rPr lang="en-US" sz="2400" dirty="0"/>
              <a:t>Time synchronization (SOSR 2019)</a:t>
            </a:r>
          </a:p>
          <a:p>
            <a:r>
              <a:rPr lang="en-US" sz="2400" dirty="0"/>
              <a:t>In-network recovery (ICNP 2019, SIGCOMM 2023)</a:t>
            </a:r>
          </a:p>
          <a:p>
            <a:pPr marL="0" indent="0">
              <a:buNone/>
            </a:pPr>
            <a:endParaRPr lang="en-US" sz="2400" b="1" dirty="0"/>
          </a:p>
          <a:p>
            <a:pPr marL="0" indent="0">
              <a:buNone/>
            </a:pPr>
            <a:r>
              <a:rPr lang="en-US" sz="2400" b="1" dirty="0"/>
              <a:t>Networking Monitoring:</a:t>
            </a:r>
          </a:p>
          <a:p>
            <a:r>
              <a:rPr lang="en-US" sz="2400" dirty="0"/>
              <a:t>Design a “better” data structure for monitoring (</a:t>
            </a:r>
            <a:r>
              <a:rPr lang="en-US" sz="2400" dirty="0" err="1"/>
              <a:t>CoNEXT</a:t>
            </a:r>
            <a:r>
              <a:rPr lang="en-US" sz="2400" dirty="0"/>
              <a:t> 2020)</a:t>
            </a:r>
          </a:p>
          <a:p>
            <a:r>
              <a:rPr lang="en-US" sz="2400" dirty="0"/>
              <a:t>Build a “better” network debugger (</a:t>
            </a:r>
            <a:r>
              <a:rPr lang="en-US" sz="2400" dirty="0" err="1"/>
              <a:t>APSys</a:t>
            </a:r>
            <a:r>
              <a:rPr lang="en-US" sz="2400" dirty="0"/>
              <a:t> 2018, NSDI 2021)</a:t>
            </a:r>
          </a:p>
          <a:p>
            <a:pPr marL="0" indent="0">
              <a:buNone/>
            </a:pPr>
            <a:endParaRPr lang="en-US" sz="2400" dirty="0"/>
          </a:p>
          <a:p>
            <a:pPr marL="0" indent="0">
              <a:buNone/>
            </a:pPr>
            <a:r>
              <a:rPr lang="en-US" sz="2400" b="1" dirty="0"/>
              <a:t>Network Applications:  </a:t>
            </a:r>
          </a:p>
          <a:p>
            <a:r>
              <a:rPr lang="en-US" sz="2400" dirty="0"/>
              <a:t>Datacenter - In-network load balancing (SIGCOMM 2023)</a:t>
            </a:r>
          </a:p>
          <a:p>
            <a:r>
              <a:rPr lang="en-US" sz="2400" dirty="0"/>
              <a:t>5G Network – Routing (</a:t>
            </a:r>
            <a:r>
              <a:rPr lang="en-US" sz="2400" dirty="0" err="1"/>
              <a:t>Mobicom</a:t>
            </a:r>
            <a:r>
              <a:rPr lang="en-US" sz="2400" dirty="0"/>
              <a:t> 2021),  Acceleration (INFOCOM 2026)</a:t>
            </a:r>
          </a:p>
          <a:p>
            <a:pPr marL="0" indent="0">
              <a:buNone/>
            </a:pPr>
            <a:endParaRPr lang="en-US" b="1" dirty="0"/>
          </a:p>
          <a:p>
            <a:endParaRPr lang="en-US" b="1" dirty="0"/>
          </a:p>
          <a:p>
            <a:endParaRPr lang="en-US" b="1" dirty="0">
              <a:solidFill>
                <a:srgbClr val="0070C0"/>
              </a:solidFill>
            </a:endParaRPr>
          </a:p>
          <a:p>
            <a:endParaRPr lang="en-US" b="1" dirty="0">
              <a:solidFill>
                <a:srgbClr val="0070C0"/>
              </a:solidFill>
            </a:endParaRPr>
          </a:p>
          <a:p>
            <a:endParaRPr lang="en-US" b="1" dirty="0">
              <a:solidFill>
                <a:srgbClr val="0070C0"/>
              </a:solidFill>
            </a:endParaRPr>
          </a:p>
          <a:p>
            <a:pPr marL="0" indent="0">
              <a:buNone/>
            </a:pPr>
            <a:endParaRPr lang="en-SG" dirty="0"/>
          </a:p>
        </p:txBody>
      </p:sp>
    </p:spTree>
    <p:extLst>
      <p:ext uri="{BB962C8B-B14F-4D97-AF65-F5344CB8AC3E}">
        <p14:creationId xmlns:p14="http://schemas.microsoft.com/office/powerpoint/2010/main" val="368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9"/>
</p:tagLst>
</file>

<file path=ppt/tags/tag10.xml><?xml version="1.0" encoding="utf-8"?>
<p:tagLst xmlns:a="http://schemas.openxmlformats.org/drawingml/2006/main" xmlns:r="http://schemas.openxmlformats.org/officeDocument/2006/relationships" xmlns:p="http://schemas.openxmlformats.org/presentationml/2006/main">
  <p:tag name="TIMING" val="|11|4.4"/>
</p:tagLst>
</file>

<file path=ppt/tags/tag11.xml><?xml version="1.0" encoding="utf-8"?>
<p:tagLst xmlns:a="http://schemas.openxmlformats.org/drawingml/2006/main" xmlns:r="http://schemas.openxmlformats.org/officeDocument/2006/relationships" xmlns:p="http://schemas.openxmlformats.org/presentationml/2006/main">
  <p:tag name="TIMING" val="|11|4.4"/>
</p:tagLst>
</file>

<file path=ppt/tags/tag12.xml><?xml version="1.0" encoding="utf-8"?>
<p:tagLst xmlns:a="http://schemas.openxmlformats.org/drawingml/2006/main" xmlns:r="http://schemas.openxmlformats.org/officeDocument/2006/relationships" xmlns:p="http://schemas.openxmlformats.org/presentationml/2006/main">
  <p:tag name="TIMING" val="|7.3"/>
</p:tagLst>
</file>

<file path=ppt/tags/tag13.xml><?xml version="1.0" encoding="utf-8"?>
<p:tagLst xmlns:a="http://schemas.openxmlformats.org/drawingml/2006/main" xmlns:r="http://schemas.openxmlformats.org/officeDocument/2006/relationships" xmlns:p="http://schemas.openxmlformats.org/presentationml/2006/main">
  <p:tag name="TIMING" val="|13.5|6.8"/>
</p:tagLst>
</file>

<file path=ppt/tags/tag14.xml><?xml version="1.0" encoding="utf-8"?>
<p:tagLst xmlns:a="http://schemas.openxmlformats.org/drawingml/2006/main" xmlns:r="http://schemas.openxmlformats.org/officeDocument/2006/relationships" xmlns:p="http://schemas.openxmlformats.org/presentationml/2006/main">
  <p:tag name="TIMING" val="|7.1|5.4|9.5"/>
</p:tagLst>
</file>

<file path=ppt/tags/tag15.xml><?xml version="1.0" encoding="utf-8"?>
<p:tagLst xmlns:a="http://schemas.openxmlformats.org/drawingml/2006/main" xmlns:r="http://schemas.openxmlformats.org/officeDocument/2006/relationships" xmlns:p="http://schemas.openxmlformats.org/presentationml/2006/main">
  <p:tag name="TIMING" val="|3.2"/>
</p:tagLst>
</file>

<file path=ppt/tags/tag16.xml><?xml version="1.0" encoding="utf-8"?>
<p:tagLst xmlns:a="http://schemas.openxmlformats.org/drawingml/2006/main" xmlns:r="http://schemas.openxmlformats.org/officeDocument/2006/relationships" xmlns:p="http://schemas.openxmlformats.org/presentationml/2006/main">
  <p:tag name="TIMING" val="|7.1|5.4|9.5"/>
</p:tagLst>
</file>

<file path=ppt/tags/tag17.xml><?xml version="1.0" encoding="utf-8"?>
<p:tagLst xmlns:a="http://schemas.openxmlformats.org/drawingml/2006/main" xmlns:r="http://schemas.openxmlformats.org/officeDocument/2006/relationships" xmlns:p="http://schemas.openxmlformats.org/presentationml/2006/main">
  <p:tag name="TIMING" val="|7.1|5.4|9.5"/>
</p:tagLst>
</file>

<file path=ppt/tags/tag18.xml><?xml version="1.0" encoding="utf-8"?>
<p:tagLst xmlns:a="http://schemas.openxmlformats.org/drawingml/2006/main" xmlns:r="http://schemas.openxmlformats.org/officeDocument/2006/relationships" xmlns:p="http://schemas.openxmlformats.org/presentationml/2006/main">
  <p:tag name="TIMING" val="|7.1|5.4|9.5"/>
</p:tagLst>
</file>

<file path=ppt/tags/tag19.xml><?xml version="1.0" encoding="utf-8"?>
<p:tagLst xmlns:a="http://schemas.openxmlformats.org/drawingml/2006/main" xmlns:r="http://schemas.openxmlformats.org/officeDocument/2006/relationships" xmlns:p="http://schemas.openxmlformats.org/presentationml/2006/main">
  <p:tag name="TIMING" val="|7.1|5.4|9.5"/>
</p:tagLst>
</file>

<file path=ppt/tags/tag2.xml><?xml version="1.0" encoding="utf-8"?>
<p:tagLst xmlns:a="http://schemas.openxmlformats.org/drawingml/2006/main" xmlns:r="http://schemas.openxmlformats.org/officeDocument/2006/relationships" xmlns:p="http://schemas.openxmlformats.org/presentationml/2006/main">
  <p:tag name="TIMING" val="|15.4|4|1.8|5.7|1|10.7|1.8"/>
</p:tagLst>
</file>

<file path=ppt/tags/tag20.xml><?xml version="1.0" encoding="utf-8"?>
<p:tagLst xmlns:a="http://schemas.openxmlformats.org/drawingml/2006/main" xmlns:r="http://schemas.openxmlformats.org/officeDocument/2006/relationships" xmlns:p="http://schemas.openxmlformats.org/presentationml/2006/main">
  <p:tag name="TIMING" val="|7.1|5.4|9.5"/>
</p:tagLst>
</file>

<file path=ppt/tags/tag21.xml><?xml version="1.0" encoding="utf-8"?>
<p:tagLst xmlns:a="http://schemas.openxmlformats.org/drawingml/2006/main" xmlns:r="http://schemas.openxmlformats.org/officeDocument/2006/relationships" xmlns:p="http://schemas.openxmlformats.org/presentationml/2006/main">
  <p:tag name="TIMING" val="|7.1|5.4|9.5"/>
</p:tagLst>
</file>

<file path=ppt/tags/tag3.xml><?xml version="1.0" encoding="utf-8"?>
<p:tagLst xmlns:a="http://schemas.openxmlformats.org/drawingml/2006/main" xmlns:r="http://schemas.openxmlformats.org/officeDocument/2006/relationships" xmlns:p="http://schemas.openxmlformats.org/presentationml/2006/main">
  <p:tag name="TIMING" val="|5.2|14.1|0.7|1.1"/>
</p:tagLst>
</file>

<file path=ppt/tags/tag4.xml><?xml version="1.0" encoding="utf-8"?>
<p:tagLst xmlns:a="http://schemas.openxmlformats.org/drawingml/2006/main" xmlns:r="http://schemas.openxmlformats.org/officeDocument/2006/relationships" xmlns:p="http://schemas.openxmlformats.org/presentationml/2006/main">
  <p:tag name="TIMING" val="|16.9|9.6|7.2"/>
</p:tagLst>
</file>

<file path=ppt/tags/tag5.xml><?xml version="1.0" encoding="utf-8"?>
<p:tagLst xmlns:a="http://schemas.openxmlformats.org/drawingml/2006/main" xmlns:r="http://schemas.openxmlformats.org/officeDocument/2006/relationships" xmlns:p="http://schemas.openxmlformats.org/presentationml/2006/main">
  <p:tag name="TIMING" val="|4|7.4|7"/>
</p:tagLst>
</file>

<file path=ppt/tags/tag6.xml><?xml version="1.0" encoding="utf-8"?>
<p:tagLst xmlns:a="http://schemas.openxmlformats.org/drawingml/2006/main" xmlns:r="http://schemas.openxmlformats.org/officeDocument/2006/relationships" xmlns:p="http://schemas.openxmlformats.org/presentationml/2006/main">
  <p:tag name="TIMING" val="|6.2|4.8"/>
</p:tagLst>
</file>

<file path=ppt/tags/tag7.xml><?xml version="1.0" encoding="utf-8"?>
<p:tagLst xmlns:a="http://schemas.openxmlformats.org/drawingml/2006/main" xmlns:r="http://schemas.openxmlformats.org/officeDocument/2006/relationships" xmlns:p="http://schemas.openxmlformats.org/presentationml/2006/main">
  <p:tag name="TIMING" val="|5.3|6.6"/>
</p:tagLst>
</file>

<file path=ppt/tags/tag8.xml><?xml version="1.0" encoding="utf-8"?>
<p:tagLst xmlns:a="http://schemas.openxmlformats.org/drawingml/2006/main" xmlns:r="http://schemas.openxmlformats.org/officeDocument/2006/relationships" xmlns:p="http://schemas.openxmlformats.org/presentationml/2006/main">
  <p:tag name="TIMING" val="|10.3"/>
</p:tagLst>
</file>

<file path=ppt/tags/tag9.xml><?xml version="1.0" encoding="utf-8"?>
<p:tagLst xmlns:a="http://schemas.openxmlformats.org/drawingml/2006/main" xmlns:r="http://schemas.openxmlformats.org/officeDocument/2006/relationships" xmlns:p="http://schemas.openxmlformats.org/presentationml/2006/main">
  <p:tag name="TIMING" val="|12.9|9.2|25.5|3.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25446</TotalTime>
  <Words>5473</Words>
  <Application>Microsoft Macintosh PowerPoint</Application>
  <PresentationFormat>Widescreen</PresentationFormat>
  <Paragraphs>1115</Paragraphs>
  <Slides>74</Slides>
  <Notes>57</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74</vt:i4>
      </vt:variant>
    </vt:vector>
  </HeadingPairs>
  <TitlesOfParts>
    <vt:vector size="92" baseType="lpstr">
      <vt:lpstr>DengXian</vt:lpstr>
      <vt:lpstr>Arial</vt:lpstr>
      <vt:lpstr>Arial Nova</vt:lpstr>
      <vt:lpstr>Calibri</vt:lpstr>
      <vt:lpstr>Calibri Light</vt:lpstr>
      <vt:lpstr>Cambria Math</vt:lpstr>
      <vt:lpstr>Courier New</vt:lpstr>
      <vt:lpstr>Fira Sans</vt:lpstr>
      <vt:lpstr>Helvetica Neue</vt:lpstr>
      <vt:lpstr>Helvetica Neue Light</vt:lpstr>
      <vt:lpstr>LinLibertineT</vt:lpstr>
      <vt:lpstr>Roboto</vt:lpstr>
      <vt:lpstr>Söhne</vt:lpstr>
      <vt:lpstr>Times New Roman</vt:lpstr>
      <vt:lpstr>Wingdings</vt:lpstr>
      <vt:lpstr>Office Theme</vt:lpstr>
      <vt:lpstr>1_Office Theme</vt:lpstr>
      <vt:lpstr>2_Office Theme</vt:lpstr>
      <vt:lpstr>Programmability in the  Switch Data-Plane</vt:lpstr>
      <vt:lpstr>Classic Notion of Network Devices</vt:lpstr>
      <vt:lpstr>The legacy era…</vt:lpstr>
      <vt:lpstr>Towards more “programmability”</vt:lpstr>
      <vt:lpstr>2008-09: SDN Era (OpenFlow)</vt:lpstr>
      <vt:lpstr>2008-09: SDN Era (OpenFlow/SDN 1.0)</vt:lpstr>
      <vt:lpstr>2013-14: Programmable Switches </vt:lpstr>
      <vt:lpstr>Benefits of Dataplane Programmability</vt:lpstr>
      <vt:lpstr>Research on Programmable Network</vt:lpstr>
      <vt:lpstr>Time Synchronization in Data Center (SOSR 2019)</vt:lpstr>
      <vt:lpstr>PowerPoint Presentation</vt:lpstr>
      <vt:lpstr>PowerPoint Presentation</vt:lpstr>
      <vt:lpstr>Link failure management (ICNP 2019, SIGCOMM 2023)</vt:lpstr>
      <vt:lpstr>Our solution: SQR</vt:lpstr>
      <vt:lpstr> SQR </vt:lpstr>
      <vt:lpstr>Where and how to cache?</vt:lpstr>
      <vt:lpstr>Solution</vt:lpstr>
      <vt:lpstr>Challenges</vt:lpstr>
      <vt:lpstr>  Overview </vt:lpstr>
      <vt:lpstr>PowerPoint Presentation</vt:lpstr>
      <vt:lpstr>Background - Network Measurement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Feed-forward Count-Min (FCM)</vt:lpstr>
      <vt:lpstr>Evaluation on Software</vt:lpstr>
      <vt:lpstr>PowerPoint Presentation</vt:lpstr>
      <vt:lpstr>Microbursts (µbursts)</vt:lpstr>
      <vt:lpstr>Solution Outline</vt:lpstr>
      <vt:lpstr>Packet Records </vt:lpstr>
      <vt:lpstr>In-Network Fault Detection</vt:lpstr>
      <vt:lpstr>Packet record Collection</vt:lpstr>
      <vt:lpstr>SyNDB Evaluation (Non-Synchronized Fan-In)</vt:lpstr>
      <vt:lpstr>Use Cases</vt:lpstr>
      <vt:lpstr>PowerPoint Presentation</vt:lpstr>
      <vt:lpstr>Remote Direct Memory Access (RDMA)</vt:lpstr>
      <vt:lpstr>Network Load Balancing for RDMA </vt:lpstr>
      <vt:lpstr>Prior Load Balancing Designs</vt:lpstr>
      <vt:lpstr>Design Goal</vt:lpstr>
      <vt:lpstr>Idea – In-network Packet Reordering</vt:lpstr>
      <vt:lpstr>Challenges in Packet Reordering on Switches</vt:lpstr>
      <vt:lpstr>Challenges in Packet Reordering on Switches</vt:lpstr>
      <vt:lpstr>ConWeave (short for Congestion Weaving)</vt:lpstr>
      <vt:lpstr>Cautious Rerouting</vt:lpstr>
      <vt:lpstr>Cautious Rerouting</vt:lpstr>
      <vt:lpstr>Cautious Rerouting</vt:lpstr>
      <vt:lpstr>Cautious Rerouting</vt:lpstr>
      <vt:lpstr>Cautious Rerouting</vt:lpstr>
      <vt:lpstr>Cautious Rerouting</vt:lpstr>
      <vt:lpstr>Cautious Rerouting</vt:lpstr>
      <vt:lpstr>Cautious Rerouting</vt:lpstr>
      <vt:lpstr>Cautious Rerouting</vt:lpstr>
      <vt:lpstr>PowerPoint Presentation</vt:lpstr>
      <vt:lpstr>Evolution of the Radio Access Network</vt:lpstr>
      <vt:lpstr>Traditional Cellular Network Setup</vt:lpstr>
      <vt:lpstr>Need to Diverse Application </vt:lpstr>
      <vt:lpstr>Proposed Architecture</vt:lpstr>
      <vt:lpstr>Key Insight</vt:lpstr>
      <vt:lpstr>Hardware Accelerated Central Unit (CU)</vt:lpstr>
      <vt:lpstr>Overview</vt:lpstr>
      <vt:lpstr>In-band Stateful Migration Protocol</vt:lpstr>
      <vt:lpstr>In-band Stateful Migration: Challenges</vt:lpstr>
      <vt:lpstr>Evaluations</vt:lpstr>
      <vt:lpstr>Key Result: Protocol Robustness</vt:lpstr>
      <vt:lpstr>Joint Work with</vt:lpstr>
      <vt:lpstr>PowerPoint Presentation</vt:lpstr>
    </vt:vector>
  </TitlesOfParts>
  <Company>National University of Singapore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 Mun Choon</dc:creator>
  <cp:lastModifiedBy>Chan Mun Choon</cp:lastModifiedBy>
  <cp:revision>169</cp:revision>
  <dcterms:created xsi:type="dcterms:W3CDTF">2019-08-07T21:48:29Z</dcterms:created>
  <dcterms:modified xsi:type="dcterms:W3CDTF">2026-08-05T13:01:23Z</dcterms:modified>
</cp:coreProperties>
</file>