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77" r:id="rId2"/>
    <p:sldId id="262" r:id="rId3"/>
    <p:sldId id="266" r:id="rId4"/>
    <p:sldId id="267" r:id="rId5"/>
    <p:sldId id="275" r:id="rId6"/>
    <p:sldId id="265" r:id="rId7"/>
    <p:sldId id="264" r:id="rId8"/>
    <p:sldId id="380" r:id="rId9"/>
    <p:sldId id="281" r:id="rId10"/>
    <p:sldId id="282" r:id="rId11"/>
    <p:sldId id="378" r:id="rId12"/>
    <p:sldId id="379" r:id="rId13"/>
    <p:sldId id="322" r:id="rId14"/>
    <p:sldId id="382" r:id="rId15"/>
    <p:sldId id="352" r:id="rId16"/>
    <p:sldId id="363" r:id="rId17"/>
    <p:sldId id="357" r:id="rId18"/>
    <p:sldId id="359" r:id="rId19"/>
    <p:sldId id="323" r:id="rId20"/>
    <p:sldId id="324" r:id="rId21"/>
    <p:sldId id="344" r:id="rId22"/>
    <p:sldId id="360" r:id="rId23"/>
    <p:sldId id="361" r:id="rId24"/>
    <p:sldId id="346" r:id="rId25"/>
    <p:sldId id="362" r:id="rId26"/>
    <p:sldId id="326" r:id="rId27"/>
    <p:sldId id="327" r:id="rId28"/>
    <p:sldId id="328" r:id="rId29"/>
    <p:sldId id="329" r:id="rId30"/>
    <p:sldId id="331" r:id="rId31"/>
    <p:sldId id="332" r:id="rId32"/>
    <p:sldId id="383" r:id="rId33"/>
    <p:sldId id="365" r:id="rId34"/>
    <p:sldId id="366" r:id="rId35"/>
    <p:sldId id="367" r:id="rId36"/>
    <p:sldId id="368" r:id="rId37"/>
    <p:sldId id="369" r:id="rId38"/>
    <p:sldId id="370" r:id="rId39"/>
    <p:sldId id="371" r:id="rId40"/>
    <p:sldId id="372" r:id="rId41"/>
    <p:sldId id="373" r:id="rId42"/>
    <p:sldId id="374" r:id="rId43"/>
    <p:sldId id="375" r:id="rId44"/>
    <p:sldId id="376" r:id="rId45"/>
    <p:sldId id="38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D7D31"/>
    <a:srgbClr val="0000FF"/>
    <a:srgbClr val="FB05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53"/>
    <p:restoredTop sz="88536"/>
  </p:normalViewPr>
  <p:slideViewPr>
    <p:cSldViewPr snapToGrid="0" snapToObjects="1">
      <p:cViewPr varScale="1">
        <p:scale>
          <a:sx n="99" d="100"/>
          <a:sy n="99" d="100"/>
        </p:scale>
        <p:origin x="20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06AA-9CAD-494E-B9E6-97BA3A90000C}" type="datetimeFigureOut">
              <a:rPr lang="en-US" smtClean="0"/>
              <a:t>8/17/17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FA36A-15C4-194E-8BEC-8B7EFFC07B69}" type="slidenum">
              <a:rPr lang="en-US" smtClean="0"/>
              <a:t>‹#›</a:t>
            </a:fld>
            <a:endParaRPr lang="en-US"/>
          </a:p>
        </p:txBody>
      </p:sp>
    </p:spTree>
    <p:extLst>
      <p:ext uri="{BB962C8B-B14F-4D97-AF65-F5344CB8AC3E}">
        <p14:creationId xmlns:p14="http://schemas.microsoft.com/office/powerpoint/2010/main" val="933640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1</a:t>
            </a:fld>
            <a:endParaRPr lang="en-US"/>
          </a:p>
        </p:txBody>
      </p:sp>
    </p:spTree>
    <p:extLst>
      <p:ext uri="{BB962C8B-B14F-4D97-AF65-F5344CB8AC3E}">
        <p14:creationId xmlns:p14="http://schemas.microsoft.com/office/powerpoint/2010/main" val="49152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12</a:t>
            </a:fld>
            <a:endParaRPr lang="en-US"/>
          </a:p>
        </p:txBody>
      </p:sp>
    </p:spTree>
    <p:extLst>
      <p:ext uri="{BB962C8B-B14F-4D97-AF65-F5344CB8AC3E}">
        <p14:creationId xmlns:p14="http://schemas.microsoft.com/office/powerpoint/2010/main" val="1645955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5F229-FA1A-8F4A-913B-57ACB8DDD232}" type="slidenum">
              <a:rPr lang="en-US" smtClean="0"/>
              <a:t>16</a:t>
            </a:fld>
            <a:endParaRPr lang="en-US"/>
          </a:p>
        </p:txBody>
      </p:sp>
    </p:spTree>
    <p:extLst>
      <p:ext uri="{BB962C8B-B14F-4D97-AF65-F5344CB8AC3E}">
        <p14:creationId xmlns:p14="http://schemas.microsoft.com/office/powerpoint/2010/main" val="1191573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5F229-FA1A-8F4A-913B-57ACB8DDD232}" type="slidenum">
              <a:rPr lang="en-US" smtClean="0"/>
              <a:t>17</a:t>
            </a:fld>
            <a:endParaRPr lang="en-US"/>
          </a:p>
        </p:txBody>
      </p:sp>
    </p:spTree>
    <p:extLst>
      <p:ext uri="{BB962C8B-B14F-4D97-AF65-F5344CB8AC3E}">
        <p14:creationId xmlns:p14="http://schemas.microsoft.com/office/powerpoint/2010/main" val="1017910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Back in the 1990s, a switch chip only needed to support 2 or 3 protocols.</a:t>
            </a: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19</a:t>
            </a:fld>
            <a:endParaRPr lang="en-US"/>
          </a:p>
        </p:txBody>
      </p:sp>
    </p:spTree>
    <p:extLst>
      <p:ext uri="{BB962C8B-B14F-4D97-AF65-F5344CB8AC3E}">
        <p14:creationId xmlns:p14="http://schemas.microsoft.com/office/powerpoint/2010/main" val="20518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Today, it needs to support dozens. This is the typical set of protocols supported in a data center top of rack switch today. It is getting almost impossible to design fixed function chips with all the protocols, and to get it right. </a:t>
            </a:r>
            <a:endParaRPr lang="en-US" b="0" dirty="0" smtClean="0">
              <a:effectLst/>
            </a:endParaRP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If the chip is programmable, the chip design is much simpler. Complicated protocols are just programs written later by the user.</a:t>
            </a:r>
            <a:endParaRPr lang="en-US" b="0" dirty="0" smtClean="0">
              <a:effectLst/>
            </a:endParaRPr>
          </a:p>
          <a:p>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You can see how switch chips get more uniform as they become more programmable.</a:t>
            </a: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20</a:t>
            </a:fld>
            <a:endParaRPr lang="en-US"/>
          </a:p>
        </p:txBody>
      </p:sp>
    </p:spTree>
    <p:extLst>
      <p:ext uri="{BB962C8B-B14F-4D97-AF65-F5344CB8AC3E}">
        <p14:creationId xmlns:p14="http://schemas.microsoft.com/office/powerpoint/2010/main" val="1401231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But if we want to have complete visibility into exactly what our network is doing, all the time, then we need to answer four questions.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r>
              <a:rPr lang="en-US" dirty="0" smtClean="0"/>
              <a:t>First:</a:t>
            </a:r>
            <a:r>
              <a:rPr lang="en-US" baseline="0" dirty="0" smtClean="0"/>
              <a:t> Which path did my packet take?  I want every packet to tell me which switches it visited and when, to the nanosecond.</a:t>
            </a:r>
          </a:p>
          <a:p>
            <a:endParaRPr lang="en-US" baseline="0" dirty="0" smtClean="0"/>
          </a:p>
          <a:p>
            <a:r>
              <a:rPr lang="en-US" baseline="0" dirty="0" smtClean="0"/>
              <a:t>Second: When it passed through the switches, which rules did it match on? I want every packet to tell me which rules it matched on along the way, so I can tell exactly why it reached this point. </a:t>
            </a:r>
            <a:endParaRPr lang="en-US" dirty="0"/>
          </a:p>
        </p:txBody>
      </p:sp>
      <p:sp>
        <p:nvSpPr>
          <p:cNvPr id="4" name="Slide Number Placeholder 3"/>
          <p:cNvSpPr>
            <a:spLocks noGrp="1"/>
          </p:cNvSpPr>
          <p:nvPr>
            <p:ph type="sldNum" sz="quarter" idx="10"/>
          </p:nvPr>
        </p:nvSpPr>
        <p:spPr/>
        <p:txBody>
          <a:bodyPr/>
          <a:lstStyle/>
          <a:p>
            <a:fld id="{92DFA36A-15C4-194E-8BEC-8B7EFFC07B69}" type="slidenum">
              <a:rPr lang="en-US" smtClean="0"/>
              <a:t>26</a:t>
            </a:fld>
            <a:endParaRPr lang="en-US"/>
          </a:p>
        </p:txBody>
      </p:sp>
    </p:spTree>
    <p:extLst>
      <p:ext uri="{BB962C8B-B14F-4D97-AF65-F5344CB8AC3E}">
        <p14:creationId xmlns:p14="http://schemas.microsoft.com/office/powerpoint/2010/main" val="989899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Third:</a:t>
            </a:r>
            <a:r>
              <a:rPr lang="en-US" baseline="0" dirty="0" smtClean="0"/>
              <a:t> </a:t>
            </a:r>
            <a:r>
              <a:rPr lang="en-US" baseline="0" dirty="0" smtClean="0"/>
              <a:t>How long did my packet spend in the queue at each switch along the way?  I want every packet to tell me how long it was sitting in a queue, to the nanosecond.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case, we can see that the queue spent a long time in the 3</a:t>
            </a:r>
            <a:r>
              <a:rPr lang="en-US" baseline="30000" dirty="0" smtClean="0"/>
              <a:t>rd</a:t>
            </a:r>
            <a:r>
              <a:rPr lang="en-US" baseline="0" dirty="0" smtClean="0"/>
              <a:t> switch, which must be because of congestion. I need to know who caused the congestion, so I want to have the switch tell me. This leads to my final question: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“Who did my packet share the queue with?”</a:t>
            </a:r>
          </a:p>
          <a:p>
            <a:endParaRPr lang="en-US" dirty="0"/>
          </a:p>
        </p:txBody>
      </p:sp>
      <p:sp>
        <p:nvSpPr>
          <p:cNvPr id="4" name="Slide Number Placeholder 3"/>
          <p:cNvSpPr>
            <a:spLocks noGrp="1"/>
          </p:cNvSpPr>
          <p:nvPr>
            <p:ph type="sldNum" sz="quarter" idx="10"/>
          </p:nvPr>
        </p:nvSpPr>
        <p:spPr/>
        <p:txBody>
          <a:bodyPr/>
          <a:lstStyle/>
          <a:p>
            <a:fld id="{92DFA36A-15C4-194E-8BEC-8B7EFFC07B69}" type="slidenum">
              <a:rPr lang="en-US" smtClean="0"/>
              <a:t>27</a:t>
            </a:fld>
            <a:endParaRPr lang="en-US"/>
          </a:p>
        </p:txBody>
      </p:sp>
    </p:spTree>
    <p:extLst>
      <p:ext uri="{BB962C8B-B14F-4D97-AF65-F5344CB8AC3E}">
        <p14:creationId xmlns:p14="http://schemas.microsoft.com/office/powerpoint/2010/main" val="60384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I know who I shared the queue with, and I can see that all these orange</a:t>
            </a:r>
            <a:r>
              <a:rPr lang="en-US" baseline="0" dirty="0" smtClean="0"/>
              <a:t> packets are causing congestion, I can identify the flow, the application, the server and the real culprit. </a:t>
            </a:r>
          </a:p>
          <a:p>
            <a:endParaRPr lang="en-US" dirty="0"/>
          </a:p>
        </p:txBody>
      </p:sp>
      <p:sp>
        <p:nvSpPr>
          <p:cNvPr id="4" name="Slide Number Placeholder 3"/>
          <p:cNvSpPr>
            <a:spLocks noGrp="1"/>
          </p:cNvSpPr>
          <p:nvPr>
            <p:ph type="sldNum" sz="quarter" idx="10"/>
          </p:nvPr>
        </p:nvSpPr>
        <p:spPr/>
        <p:txBody>
          <a:bodyPr/>
          <a:lstStyle/>
          <a:p>
            <a:fld id="{92DFA36A-15C4-194E-8BEC-8B7EFFC07B69}" type="slidenum">
              <a:rPr lang="en-US" smtClean="0"/>
              <a:t>28</a:t>
            </a:fld>
            <a:endParaRPr lang="en-US"/>
          </a:p>
        </p:txBody>
      </p:sp>
    </p:spTree>
    <p:extLst>
      <p:ext uri="{BB962C8B-B14F-4D97-AF65-F5344CB8AC3E}">
        <p14:creationId xmlns:p14="http://schemas.microsoft.com/office/powerpoint/2010/main" val="778376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summarize</a:t>
            </a:r>
            <a:r>
              <a:rPr lang="en-US" baseline="0" dirty="0" smtClean="0"/>
              <a:t> the four questions. These are the holy grail of network monitoring: They represent the complete ground truth of what’s happening in the network.</a:t>
            </a:r>
          </a:p>
          <a:p>
            <a:r>
              <a:rPr lang="en-US" baseline="0" dirty="0" smtClean="0"/>
              <a:t>This information has never been available before in a network in the history of networking, because most people consider it too hard to capture.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92DFA36A-15C4-194E-8BEC-8B7EFFC07B69}" type="slidenum">
              <a:rPr lang="en-US" smtClean="0"/>
              <a:t>29</a:t>
            </a:fld>
            <a:endParaRPr lang="en-US"/>
          </a:p>
        </p:txBody>
      </p:sp>
    </p:spTree>
    <p:extLst>
      <p:ext uri="{BB962C8B-B14F-4D97-AF65-F5344CB8AC3E}">
        <p14:creationId xmlns:p14="http://schemas.microsoft.com/office/powerpoint/2010/main" val="1662132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DFA36A-15C4-194E-8BEC-8B7EFFC07B69}" type="slidenum">
              <a:rPr lang="en-US" smtClean="0"/>
              <a:t>30</a:t>
            </a:fld>
            <a:endParaRPr lang="en-US"/>
          </a:p>
        </p:txBody>
      </p:sp>
    </p:spTree>
    <p:extLst>
      <p:ext uri="{BB962C8B-B14F-4D97-AF65-F5344CB8AC3E}">
        <p14:creationId xmlns:p14="http://schemas.microsoft.com/office/powerpoint/2010/main" val="107231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smtClean="0"/>
              <a:t>But first, I’d like to start with</a:t>
            </a:r>
            <a:r>
              <a:rPr lang="en-US" baseline="0" dirty="0" smtClean="0"/>
              <a:t> a cartoon picture that I’ve used many times, to motivate why programmable forwarding planes change how we think about building networking systems.</a:t>
            </a:r>
          </a:p>
          <a:p>
            <a:pPr rtl="0"/>
            <a:endParaRPr lang="en-US" baseline="0" dirty="0" smtClean="0"/>
          </a:p>
          <a:p>
            <a:pPr rtl="0"/>
            <a:r>
              <a:rPr lang="en-US" dirty="0" smtClean="0"/>
              <a:t>This </a:t>
            </a:r>
            <a:r>
              <a:rPr lang="en-US" dirty="0" smtClean="0"/>
              <a:t>is a cartoon picture</a:t>
            </a:r>
            <a:r>
              <a:rPr lang="en-US" baseline="0" dirty="0" smtClean="0"/>
              <a:t> </a:t>
            </a:r>
            <a:r>
              <a:rPr lang="en-US" dirty="0" smtClean="0"/>
              <a:t>of the insides</a:t>
            </a:r>
            <a:r>
              <a:rPr lang="en-US" baseline="0" dirty="0" smtClean="0"/>
              <a:t> of an enterprise </a:t>
            </a:r>
            <a:r>
              <a:rPr lang="en-US" dirty="0" smtClean="0"/>
              <a:t>switch or router. It runs a switch OS – which today is almost always based on Linux or BSD Unix.</a:t>
            </a:r>
          </a:p>
          <a:p>
            <a:pPr rtl="0"/>
            <a:r>
              <a:rPr lang="en-US" dirty="0" smtClean="0"/>
              <a:t>The</a:t>
            </a:r>
            <a:r>
              <a:rPr lang="en-US" baseline="0" dirty="0" smtClean="0"/>
              <a:t> Switch OS talks to the switch ASIC via a Driver. </a:t>
            </a:r>
          </a:p>
          <a:p>
            <a:pPr rtl="0"/>
            <a:r>
              <a:rPr lang="en-US" dirty="0" smtClean="0"/>
              <a:t>For</a:t>
            </a:r>
            <a:r>
              <a:rPr lang="en-US" baseline="0" dirty="0" smtClean="0"/>
              <a:t> every protocol and feature, there is a user-level process that exchanges routing table information with neighboring switches. </a:t>
            </a:r>
          </a:p>
          <a:p>
            <a:pPr rtl="0"/>
            <a:endParaRPr lang="en-US" baseline="0" dirty="0" smtClean="0"/>
          </a:p>
          <a:p>
            <a:pPr rtl="0"/>
            <a:r>
              <a:rPr lang="en-US" baseline="0" dirty="0" smtClean="0"/>
              <a:t>Today, this is pretty much how all network switches and routers are built.</a:t>
            </a:r>
          </a:p>
          <a:p>
            <a:pPr rtl="0"/>
            <a:endParaRPr lang="en-US" baseline="0" dirty="0" smtClean="0"/>
          </a:p>
          <a:p>
            <a:pPr rtl="0"/>
            <a:endParaRPr lang="en-US" dirty="0"/>
          </a:p>
        </p:txBody>
      </p:sp>
      <p:sp>
        <p:nvSpPr>
          <p:cNvPr id="4" name="Slide Number Placeholder 3"/>
          <p:cNvSpPr>
            <a:spLocks noGrp="1"/>
          </p:cNvSpPr>
          <p:nvPr>
            <p:ph type="sldNum" sz="quarter" idx="10"/>
          </p:nvPr>
        </p:nvSpPr>
        <p:spPr/>
        <p:txBody>
          <a:bodyPr/>
          <a:lstStyle/>
          <a:p>
            <a:fld id="{A905F229-FA1A-8F4A-913B-57ACB8DDD232}" type="slidenum">
              <a:rPr lang="en-US" smtClean="0"/>
              <a:t>2</a:t>
            </a:fld>
            <a:endParaRPr lang="en-US"/>
          </a:p>
        </p:txBody>
      </p:sp>
    </p:spTree>
    <p:extLst>
      <p:ext uri="{BB962C8B-B14F-4D97-AF65-F5344CB8AC3E}">
        <p14:creationId xmlns:p14="http://schemas.microsoft.com/office/powerpoint/2010/main" val="2032921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DFA36A-15C4-194E-8BEC-8B7EFFC07B69}" type="slidenum">
              <a:rPr lang="en-US" smtClean="0"/>
              <a:t>31</a:t>
            </a:fld>
            <a:endParaRPr lang="en-US"/>
          </a:p>
        </p:txBody>
      </p:sp>
    </p:spTree>
    <p:extLst>
      <p:ext uri="{BB962C8B-B14F-4D97-AF65-F5344CB8AC3E}">
        <p14:creationId xmlns:p14="http://schemas.microsoft.com/office/powerpoint/2010/main" val="16891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First, about 30% of the chip area is devoted to serial I/O. Here we have three switch chips from 2011</a:t>
            </a:r>
            <a:r>
              <a:rPr lang="en-US" sz="1200" b="0" i="0" u="none" strike="noStrike" kern="1200" baseline="0" dirty="0" smtClean="0">
                <a:solidFill>
                  <a:schemeClr val="tx1"/>
                </a:solidFill>
                <a:effectLst/>
                <a:latin typeface="+mn-lt"/>
                <a:ea typeface="+mn-ea"/>
                <a:cs typeface="+mn-cs"/>
              </a:rPr>
              <a:t> with the serial I/O round the edge </a:t>
            </a:r>
            <a:r>
              <a:rPr lang="en-US" sz="1200" b="0" i="0" u="none" strike="noStrike" kern="1200" dirty="0" smtClean="0">
                <a:solidFill>
                  <a:schemeClr val="tx1"/>
                </a:solidFill>
                <a:effectLst/>
                <a:latin typeface="+mn-lt"/>
                <a:ea typeface="+mn-ea"/>
                <a:cs typeface="+mn-cs"/>
              </a:rPr>
              <a:t>&lt;click&gt;</a:t>
            </a:r>
            <a:r>
              <a:rPr lang="en-US" sz="1200" b="0" i="0" u="none" strike="noStrike" kern="1200" baseline="0" dirty="0" smtClean="0">
                <a:solidFill>
                  <a:schemeClr val="tx1"/>
                </a:solidFill>
                <a:effectLst/>
                <a:latin typeface="+mn-lt"/>
                <a:ea typeface="+mn-ea"/>
                <a:cs typeface="+mn-cs"/>
              </a:rPr>
              <a:t> . It’s about the same for more recent chips too. </a:t>
            </a:r>
          </a:p>
        </p:txBody>
      </p:sp>
      <p:sp>
        <p:nvSpPr>
          <p:cNvPr id="4" name="Slide Number Placeholder 3"/>
          <p:cNvSpPr>
            <a:spLocks noGrp="1"/>
          </p:cNvSpPr>
          <p:nvPr>
            <p:ph type="sldNum" sz="quarter" idx="10"/>
          </p:nvPr>
        </p:nvSpPr>
        <p:spPr/>
        <p:txBody>
          <a:bodyPr/>
          <a:lstStyle/>
          <a:p>
            <a:fld id="{6C4A7EA5-CD47-3F4B-9BAF-50ACD632C751}" type="slidenum">
              <a:rPr lang="en-US" smtClean="0"/>
              <a:t>33</a:t>
            </a:fld>
            <a:endParaRPr lang="en-US"/>
          </a:p>
        </p:txBody>
      </p:sp>
    </p:spTree>
    <p:extLst>
      <p:ext uri="{BB962C8B-B14F-4D97-AF65-F5344CB8AC3E}">
        <p14:creationId xmlns:p14="http://schemas.microsoft.com/office/powerpoint/2010/main" val="1053276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This is because with each new generation Moore’s Law lets us halve the size, but then we double the speed, which cancels it out. The same in the next generation and so on. Serial I/O has the same area for each generation.</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34</a:t>
            </a:fld>
            <a:endParaRPr lang="en-US"/>
          </a:p>
        </p:txBody>
      </p:sp>
    </p:spTree>
    <p:extLst>
      <p:ext uri="{BB962C8B-B14F-4D97-AF65-F5344CB8AC3E}">
        <p14:creationId xmlns:p14="http://schemas.microsoft.com/office/powerpoint/2010/main" val="2101333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50% of the chip is devoted to packet processing,  and about 20% to the packet buffer &amp; TM. </a:t>
            </a: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35</a:t>
            </a:fld>
            <a:endParaRPr lang="en-US"/>
          </a:p>
        </p:txBody>
      </p:sp>
    </p:spTree>
    <p:extLst>
      <p:ext uri="{BB962C8B-B14F-4D97-AF65-F5344CB8AC3E}">
        <p14:creationId xmlns:p14="http://schemas.microsoft.com/office/powerpoint/2010/main" val="162411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Packet processing is split in turn, equally between lookup table memory and Logic. So what happens over each</a:t>
            </a:r>
            <a:r>
              <a:rPr lang="en-US" sz="1200" b="0" i="0" u="none" strike="noStrike" kern="1200" baseline="0" dirty="0" smtClean="0">
                <a:solidFill>
                  <a:schemeClr val="tx1"/>
                </a:solidFill>
                <a:effectLst/>
                <a:latin typeface="+mn-lt"/>
                <a:ea typeface="+mn-ea"/>
                <a:cs typeface="+mn-cs"/>
              </a:rPr>
              <a:t> generation</a:t>
            </a:r>
            <a:r>
              <a:rPr lang="en-US" sz="1200" b="0" i="0" u="none" strike="noStrike" kern="1200" dirty="0" smtClean="0">
                <a:solidFill>
                  <a:schemeClr val="tx1"/>
                </a:solidFill>
                <a:effectLst/>
                <a:latin typeface="+mn-lt"/>
                <a:ea typeface="+mn-ea"/>
                <a:cs typeface="+mn-cs"/>
              </a:rPr>
              <a:t> to the lookup</a:t>
            </a:r>
            <a:r>
              <a:rPr lang="en-US" sz="1200" b="0" i="0" u="none" strike="noStrike" kern="1200" baseline="0" dirty="0" smtClean="0">
                <a:solidFill>
                  <a:schemeClr val="tx1"/>
                </a:solidFill>
                <a:effectLst/>
                <a:latin typeface="+mn-lt"/>
                <a:ea typeface="+mn-ea"/>
                <a:cs typeface="+mn-cs"/>
              </a:rPr>
              <a:t> tables and the packet buffers?</a:t>
            </a:r>
            <a:endParaRPr lang="en-US" dirty="0" smtClean="0"/>
          </a:p>
          <a:p>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36</a:t>
            </a:fld>
            <a:endParaRPr lang="en-US"/>
          </a:p>
        </p:txBody>
      </p:sp>
    </p:spTree>
    <p:extLst>
      <p:ext uri="{BB962C8B-B14F-4D97-AF65-F5344CB8AC3E}">
        <p14:creationId xmlns:p14="http://schemas.microsoft.com/office/powerpoint/2010/main" val="1804826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It stays the same too. In each generation Moore’s Law halves the memory area, but we always increase the capacity of tables and buffers, which cancels it out. It’s the same in the</a:t>
            </a:r>
            <a:r>
              <a:rPr lang="en-US" sz="1200" b="0" i="0" u="none" strike="noStrike" kern="1200" baseline="0" dirty="0" smtClean="0">
                <a:solidFill>
                  <a:schemeClr val="tx1"/>
                </a:solidFill>
                <a:effectLst/>
                <a:latin typeface="+mn-lt"/>
                <a:ea typeface="+mn-ea"/>
                <a:cs typeface="+mn-cs"/>
              </a:rPr>
              <a:t> next generation. Memory area is the same for each generation.</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37</a:t>
            </a:fld>
            <a:endParaRPr lang="en-US"/>
          </a:p>
        </p:txBody>
      </p:sp>
    </p:spTree>
    <p:extLst>
      <p:ext uri="{BB962C8B-B14F-4D97-AF65-F5344CB8AC3E}">
        <p14:creationId xmlns:p14="http://schemas.microsoft.com/office/powerpoint/2010/main" val="1871333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Now, and this is important, notice that the red portion - the Logic - is the only part of the chip that is different between fixed function and programmable. The lookup tables, packet buffer and serial I/O are all unaffected by whether the chip is fixed or programmable.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38</a:t>
            </a:fld>
            <a:endParaRPr lang="en-US"/>
          </a:p>
        </p:txBody>
      </p:sp>
    </p:spTree>
    <p:extLst>
      <p:ext uri="{BB962C8B-B14F-4D97-AF65-F5344CB8AC3E}">
        <p14:creationId xmlns:p14="http://schemas.microsoft.com/office/powerpoint/2010/main" val="243495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So what happens to the Logic over time - does it stay the same too? No. It gets smaller. That’s because the number of protocols stays about the same from one generation to the next, and Moore’s Law shrinks it. </a:t>
            </a:r>
          </a:p>
          <a:p>
            <a:r>
              <a:rPr lang="en-US" sz="1200" b="0" i="0" u="none" strike="noStrike" kern="1200" dirty="0" smtClean="0">
                <a:solidFill>
                  <a:schemeClr val="tx1"/>
                </a:solidFill>
                <a:effectLst/>
                <a:latin typeface="+mn-lt"/>
                <a:ea typeface="+mn-ea"/>
                <a:cs typeface="+mn-cs"/>
              </a:rPr>
              <a:t>Logic</a:t>
            </a:r>
            <a:r>
              <a:rPr lang="en-US" sz="1200" b="0" i="0" u="none" strike="noStrike" kern="1200" baseline="0" dirty="0" smtClean="0">
                <a:solidFill>
                  <a:schemeClr val="tx1"/>
                </a:solidFill>
                <a:effectLst/>
                <a:latin typeface="+mn-lt"/>
                <a:ea typeface="+mn-ea"/>
                <a:cs typeface="+mn-cs"/>
              </a:rPr>
              <a:t> area goes down each generation.</a:t>
            </a: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39</a:t>
            </a:fld>
            <a:endParaRPr lang="en-US"/>
          </a:p>
        </p:txBody>
      </p:sp>
    </p:spTree>
    <p:extLst>
      <p:ext uri="{BB962C8B-B14F-4D97-AF65-F5344CB8AC3E}">
        <p14:creationId xmlns:p14="http://schemas.microsoft.com/office/powerpoint/2010/main" val="795988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means in each generation, the fraction of the chip that’s Logic goes down.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40</a:t>
            </a:fld>
            <a:endParaRPr lang="en-US"/>
          </a:p>
        </p:txBody>
      </p:sp>
    </p:spTree>
    <p:extLst>
      <p:ext uri="{BB962C8B-B14F-4D97-AF65-F5344CB8AC3E}">
        <p14:creationId xmlns:p14="http://schemas.microsoft.com/office/powerpoint/2010/main" val="358385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Eventually, there is really no difference between a fixed function chip and a programmable chip. </a:t>
            </a: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41</a:t>
            </a:fld>
            <a:endParaRPr lang="en-US"/>
          </a:p>
        </p:txBody>
      </p:sp>
    </p:spTree>
    <p:extLst>
      <p:ext uri="{BB962C8B-B14F-4D97-AF65-F5344CB8AC3E}">
        <p14:creationId xmlns:p14="http://schemas.microsoft.com/office/powerpoint/2010/main" val="886691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Now imagine it’s</a:t>
            </a:r>
            <a:r>
              <a:rPr lang="en-US" sz="1200" b="0" i="0" u="none" strike="noStrike" kern="1200" baseline="0" dirty="0" smtClean="0">
                <a:solidFill>
                  <a:schemeClr val="tx1"/>
                </a:solidFill>
                <a:effectLst/>
                <a:latin typeface="+mn-lt"/>
                <a:ea typeface="+mn-ea"/>
                <a:cs typeface="+mn-cs"/>
              </a:rPr>
              <a:t> 2010, and customers are asking for VXLAN.  </a:t>
            </a:r>
            <a:r>
              <a:rPr lang="en-US" sz="1200" b="0" i="0" u="none" strike="noStrike" kern="1200" baseline="0" dirty="0" smtClean="0">
                <a:solidFill>
                  <a:schemeClr val="tx1"/>
                </a:solidFill>
                <a:effectLst/>
                <a:latin typeface="+mn-lt"/>
                <a:ea typeface="+mn-ea"/>
                <a:cs typeface="+mn-cs"/>
              </a:rPr>
              <a:t>VXLAN was a new way to tag packets in virtualized data centers to identify the tenant the packets belong to.</a:t>
            </a:r>
            <a:endParaRPr lang="en-US" sz="1200" b="0" i="0" u="none" strike="noStrike" kern="1200" baseline="0" dirty="0" smtClean="0">
              <a:solidFill>
                <a:schemeClr val="tx1"/>
              </a:solidFill>
              <a:effectLst/>
              <a:latin typeface="+mn-lt"/>
              <a:ea typeface="+mn-ea"/>
              <a:cs typeface="+mn-cs"/>
            </a:endParaRP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The equipment vendor needs to write the VXLAN software to control the switch; and they need to update the driver to be able to add and delete entries in the switch ASIC. </a:t>
            </a:r>
          </a:p>
          <a:p>
            <a:pPr rtl="0"/>
            <a:r>
              <a:rPr lang="en-US" sz="1200" b="0" i="0" u="none" strike="noStrike" kern="1200" baseline="0" dirty="0" smtClean="0">
                <a:solidFill>
                  <a:schemeClr val="tx1"/>
                </a:solidFill>
                <a:effectLst/>
                <a:latin typeface="+mn-lt"/>
                <a:ea typeface="+mn-ea"/>
                <a:cs typeface="+mn-cs"/>
              </a:rPr>
              <a:t>This is a few weeks or at most a few months work.</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They also need to update the switch ASIC, because VXLAN requires processing packets in new ways, and requires new lookup tables. </a:t>
            </a:r>
          </a:p>
          <a:p>
            <a:pPr rtl="0"/>
            <a:r>
              <a:rPr lang="en-US" sz="1200" b="0" i="0" u="none" strike="noStrike" kern="1200" baseline="0" dirty="0" smtClean="0">
                <a:solidFill>
                  <a:schemeClr val="tx1"/>
                </a:solidFill>
                <a:effectLst/>
                <a:latin typeface="+mn-lt"/>
                <a:ea typeface="+mn-ea"/>
                <a:cs typeface="+mn-cs"/>
              </a:rPr>
              <a:t>In the case of VXLAN, updating the switch ASIC took 4 years!</a:t>
            </a:r>
          </a:p>
          <a:p>
            <a:pPr rtl="0"/>
            <a:endParaRPr lang="en-US" sz="1200" b="0" i="0" u="none" strike="noStrike" kern="1200" baseline="0" dirty="0" smtClean="0">
              <a:solidFill>
                <a:schemeClr val="tx1"/>
              </a:solidFill>
              <a:effectLst/>
              <a:latin typeface="+mn-lt"/>
              <a:ea typeface="+mn-ea"/>
              <a:cs typeface="+mn-cs"/>
            </a:endParaRPr>
          </a:p>
          <a:p>
            <a:pPr lvl="0" rtl="0" fontAlgn="base"/>
            <a:r>
              <a:rPr lang="en-US" sz="1200" b="0" i="0" u="none" strike="noStrike" kern="1200" dirty="0" smtClean="0">
                <a:solidFill>
                  <a:schemeClr val="tx1"/>
                </a:solidFill>
                <a:effectLst/>
                <a:latin typeface="+mn-lt"/>
                <a:ea typeface="+mn-ea"/>
                <a:cs typeface="+mn-cs"/>
              </a:rPr>
              <a:t>That’s right,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it took 4 years to show up in the switch chips used to build switches and routers. </a:t>
            </a:r>
          </a:p>
          <a:p>
            <a:pPr lvl="0" rtl="0" fontAlgn="base"/>
            <a:r>
              <a:rPr lang="en-US" sz="1200" b="0" i="0" u="none" strike="noStrike" kern="1200" dirty="0" smtClean="0">
                <a:solidFill>
                  <a:schemeClr val="tx1"/>
                </a:solidFill>
                <a:effectLst/>
                <a:latin typeface="+mn-lt"/>
                <a:ea typeface="+mn-ea"/>
                <a:cs typeface="+mn-cs"/>
              </a:rPr>
              <a:t>Let’s remember, this isn’t for some niche low priority feature. </a:t>
            </a:r>
          </a:p>
          <a:p>
            <a:pPr lvl="0" rtl="0" fontAlgn="base"/>
            <a:r>
              <a:rPr lang="en-US" sz="1200" b="0" i="0" u="none" strike="noStrike" kern="1200" dirty="0" smtClean="0">
                <a:solidFill>
                  <a:schemeClr val="tx1"/>
                </a:solidFill>
                <a:effectLst/>
                <a:latin typeface="+mn-lt"/>
                <a:ea typeface="+mn-ea"/>
                <a:cs typeface="+mn-cs"/>
              </a:rPr>
              <a:t>This was in the most profitable, most invested-in part of networking.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905F229-FA1A-8F4A-913B-57ACB8DDD232}" type="slidenum">
              <a:rPr lang="en-US" smtClean="0"/>
              <a:t>3</a:t>
            </a:fld>
            <a:endParaRPr lang="en-US"/>
          </a:p>
        </p:txBody>
      </p:sp>
    </p:spTree>
    <p:extLst>
      <p:ext uri="{BB962C8B-B14F-4D97-AF65-F5344CB8AC3E}">
        <p14:creationId xmlns:p14="http://schemas.microsoft.com/office/powerpoint/2010/main" val="693466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 other words, a programmable chip has the same power and area - and hence the same cost as a fixed function switch.</a:t>
            </a:r>
            <a:endParaRPr lang="en-US" b="0" dirty="0" smtClean="0">
              <a:effectLst/>
            </a:endParaRPr>
          </a:p>
          <a:p>
            <a:endParaRPr lang="en-US" dirty="0" smtClean="0"/>
          </a:p>
          <a:p>
            <a:r>
              <a:rPr lang="en-US" sz="1200" b="0" i="0" u="none" strike="noStrike" kern="1200" dirty="0" smtClean="0">
                <a:solidFill>
                  <a:schemeClr val="tx1"/>
                </a:solidFill>
                <a:effectLst/>
                <a:latin typeface="+mn-lt"/>
                <a:ea typeface="+mn-ea"/>
                <a:cs typeface="+mn-cs"/>
              </a:rPr>
              <a:t>There’s another reason too. Programmable chips are easier to design and easier to verify. Although the number of protocols only grows about 10% each generation, over many generations this adds up.</a:t>
            </a: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42</a:t>
            </a:fld>
            <a:endParaRPr lang="en-US"/>
          </a:p>
        </p:txBody>
      </p:sp>
    </p:spTree>
    <p:extLst>
      <p:ext uri="{BB962C8B-B14F-4D97-AF65-F5344CB8AC3E}">
        <p14:creationId xmlns:p14="http://schemas.microsoft.com/office/powerpoint/2010/main" val="442788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Notice how much more uniform they became. It means a more compact and efficient design, and a design that’s easier to verify.</a:t>
            </a:r>
            <a:endParaRPr lang="en-US" b="0" dirty="0" smtClean="0">
              <a:effectLst/>
            </a:endParaRPr>
          </a:p>
          <a:p>
            <a:pPr rtl="0"/>
            <a:r>
              <a:rPr lang="en-US" dirty="0" smtClean="0"/>
              <a:t/>
            </a:r>
            <a:br>
              <a:rPr lang="en-US" dirty="0" smtClean="0"/>
            </a:br>
            <a:r>
              <a:rPr lang="en-US" sz="1200" b="0" i="0" u="none" strike="noStrike" kern="1200" dirty="0" smtClean="0">
                <a:solidFill>
                  <a:schemeClr val="tx1"/>
                </a:solidFill>
                <a:effectLst/>
                <a:latin typeface="+mn-lt"/>
                <a:ea typeface="+mn-ea"/>
                <a:cs typeface="+mn-cs"/>
              </a:rPr>
              <a:t>So let me summarize why the forwarding plane will be programmable in future: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43</a:t>
            </a:fld>
            <a:endParaRPr lang="en-US"/>
          </a:p>
        </p:txBody>
      </p:sp>
    </p:spTree>
    <p:extLst>
      <p:ext uri="{BB962C8B-B14F-4D97-AF65-F5344CB8AC3E}">
        <p14:creationId xmlns:p14="http://schemas.microsoft.com/office/powerpoint/2010/main" val="2145092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b="1" dirty="0" smtClean="0"/>
              <a:t>Chip technology</a:t>
            </a:r>
            <a:r>
              <a:rPr lang="en-US" dirty="0" smtClean="0"/>
              <a:t>: The difference in chip area and power between “programmable” and “fixed function” is going away.</a:t>
            </a:r>
          </a:p>
          <a:p>
            <a:pPr marL="514350" indent="-514350">
              <a:buFont typeface="+mj-lt"/>
              <a:buAutoNum type="arabicPeriod"/>
            </a:pPr>
            <a:r>
              <a:rPr lang="en-US" b="1" dirty="0" smtClean="0"/>
              <a:t>Chip complexity</a:t>
            </a:r>
            <a:r>
              <a:rPr lang="en-US" dirty="0" smtClean="0"/>
              <a:t>: There are now too many protocols to correctly hard-code in silicon.</a:t>
            </a:r>
          </a:p>
          <a:p>
            <a:pPr marL="514350" indent="-514350">
              <a:buFont typeface="+mj-lt"/>
              <a:buAutoNum type="arabicPeriod"/>
            </a:pPr>
            <a:r>
              <a:rPr lang="en-US" b="1" dirty="0" smtClean="0"/>
              <a:t>Chip architecture</a:t>
            </a:r>
            <a:r>
              <a:rPr lang="en-US" dirty="0" smtClean="0"/>
              <a:t>: Instruction set is now known.</a:t>
            </a:r>
          </a:p>
          <a:p>
            <a:pPr marL="514350" indent="-514350">
              <a:buFont typeface="+mj-lt"/>
              <a:buAutoNum type="arabicPeriod"/>
            </a:pPr>
            <a:r>
              <a:rPr lang="en-US" b="1" dirty="0" smtClean="0"/>
              <a:t>Chip speed</a:t>
            </a:r>
            <a:r>
              <a:rPr lang="en-US" dirty="0" smtClean="0"/>
              <a:t>: We can now make programmable switch chips as fast as fixed ones.</a:t>
            </a:r>
          </a:p>
          <a:p>
            <a:pPr marL="514350" indent="-514350">
              <a:buFont typeface="+mj-lt"/>
              <a:buAutoNum type="arabicPeriod"/>
            </a:pPr>
            <a:r>
              <a:rPr lang="en-US" b="1" dirty="0" smtClean="0"/>
              <a:t>New ideas</a:t>
            </a:r>
            <a:r>
              <a:rPr lang="en-US" dirty="0" smtClean="0"/>
              <a:t>: Beautiful new ideas are owned by the programmer, not the chip designer. </a:t>
            </a:r>
          </a:p>
          <a:p>
            <a:pPr marL="514350" indent="-514350">
              <a:buFont typeface="+mj-lt"/>
              <a:buAutoNum type="arabicPeriod"/>
            </a:pPr>
            <a:r>
              <a:rPr lang="en-US" b="1" dirty="0" smtClean="0"/>
              <a:t>More reliable network</a:t>
            </a:r>
            <a:r>
              <a:rPr lang="en-US" dirty="0" smtClean="0"/>
              <a:t>: Greater visibility means failures diagnosed faster. Fixes deployed quickly.</a:t>
            </a:r>
          </a:p>
          <a:p>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44</a:t>
            </a:fld>
            <a:endParaRPr lang="en-US"/>
          </a:p>
        </p:txBody>
      </p:sp>
    </p:spTree>
    <p:extLst>
      <p:ext uri="{BB962C8B-B14F-4D97-AF65-F5344CB8AC3E}">
        <p14:creationId xmlns:p14="http://schemas.microsoft.com/office/powerpoint/2010/main" val="598124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Let’s think about what happens during those 4 years: First, the network owners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have to identify the problem. They tell network equipment vendors like Cisco, Arista, Juniper, who then huddle at the IETF to figure out a solution and publish a new Internet RFC. They define</a:t>
            </a:r>
            <a:r>
              <a:rPr lang="en-US" sz="1200" b="0" i="0" u="none" strike="noStrike" kern="1200" baseline="0" dirty="0" smtClean="0">
                <a:solidFill>
                  <a:schemeClr val="tx1"/>
                </a:solidFill>
                <a:effectLst/>
                <a:latin typeface="+mn-lt"/>
                <a:ea typeface="+mn-ea"/>
                <a:cs typeface="+mn-cs"/>
              </a:rPr>
              <a:t> the feature and the software team writes the software – perhaps a few weeks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But the chip takes much longer. T</a:t>
            </a:r>
            <a:r>
              <a:rPr lang="en-US" sz="1200" b="0" i="0" u="none" strike="noStrike" kern="1200" dirty="0" smtClean="0">
                <a:solidFill>
                  <a:schemeClr val="tx1"/>
                </a:solidFill>
                <a:effectLst/>
                <a:latin typeface="+mn-lt"/>
                <a:ea typeface="+mn-ea"/>
                <a:cs typeface="+mn-cs"/>
              </a:rPr>
              <a:t>he ASIC team or the ASIC vendor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need to believe the RFC is stable and commercially viable, to risk investing 10s of millions of dollars</a:t>
            </a:r>
            <a:r>
              <a:rPr lang="en-US" sz="1200" b="0" i="0" u="none" strike="noStrike" kern="1200" baseline="0" dirty="0" smtClean="0">
                <a:solidFill>
                  <a:schemeClr val="tx1"/>
                </a:solidFill>
                <a:effectLst/>
                <a:latin typeface="+mn-lt"/>
                <a:ea typeface="+mn-ea"/>
                <a:cs typeface="+mn-cs"/>
              </a:rPr>
              <a:t> building a new ASIC.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Then </a:t>
            </a:r>
            <a:r>
              <a:rPr lang="en-US" sz="1200" b="0" i="0" u="none" strike="noStrike" kern="1200" dirty="0" smtClean="0">
                <a:solidFill>
                  <a:schemeClr val="tx1"/>
                </a:solidFill>
                <a:effectLst/>
                <a:latin typeface="+mn-lt"/>
                <a:ea typeface="+mn-ea"/>
                <a:cs typeface="+mn-cs"/>
              </a:rPr>
              <a:t>they start to design a new chip with the new feature. 2-3 years later the new feature is available.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And then finally, after all this time, if we want to get the new feature, we have to buy new network equipment.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DFA36A-15C4-194E-8BEC-8B7EFFC07B69}" type="slidenum">
              <a:rPr lang="en-US" smtClean="0"/>
              <a:t>4</a:t>
            </a:fld>
            <a:endParaRPr lang="en-US"/>
          </a:p>
        </p:txBody>
      </p:sp>
    </p:spTree>
    <p:extLst>
      <p:ext uri="{BB962C8B-B14F-4D97-AF65-F5344CB8AC3E}">
        <p14:creationId xmlns:p14="http://schemas.microsoft.com/office/powerpoint/2010/main" val="58691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A905F229-FA1A-8F4A-913B-57ACB8DDD232}" type="slidenum">
              <a:rPr lang="en-US" smtClean="0"/>
              <a:t>6</a:t>
            </a:fld>
            <a:endParaRPr lang="en-US"/>
          </a:p>
        </p:txBody>
      </p:sp>
    </p:spTree>
    <p:extLst>
      <p:ext uri="{BB962C8B-B14F-4D97-AF65-F5344CB8AC3E}">
        <p14:creationId xmlns:p14="http://schemas.microsoft.com/office/powerpoint/2010/main" val="1289185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so one way to think about what </a:t>
            </a:r>
            <a:r>
              <a:rPr lang="en-US" dirty="0" smtClean="0"/>
              <a:t>the P4 </a:t>
            </a:r>
            <a:r>
              <a:rPr lang="en-US" dirty="0" smtClean="0"/>
              <a:t>movement is doing –</a:t>
            </a:r>
            <a:r>
              <a:rPr lang="en-US" baseline="0" dirty="0" smtClean="0"/>
              <a:t> is to turn the way we design network systems on its head. </a:t>
            </a:r>
            <a:r>
              <a:rPr lang="en-US" dirty="0" smtClean="0"/>
              <a:t>Our goal is to</a:t>
            </a:r>
            <a:r>
              <a:rPr lang="en-US" baseline="0" dirty="0" smtClean="0"/>
              <a:t> enable anyone who builds network systems to program the system “top-down”, by telling the forwarding plane precisely the behavior they want</a:t>
            </a:r>
            <a:r>
              <a:rPr lang="en-US" baseline="0" dirty="0" smtClean="0"/>
              <a:t>. </a:t>
            </a:r>
            <a:r>
              <a:rPr lang="en-US" baseline="0" dirty="0" smtClean="0"/>
              <a:t>Just like I can do on my computer.</a:t>
            </a:r>
          </a:p>
          <a:p>
            <a:endParaRPr lang="en-US" baseline="0" dirty="0" smtClean="0"/>
          </a:p>
          <a:p>
            <a:r>
              <a:rPr lang="en-US" baseline="0" dirty="0" smtClean="0"/>
              <a:t>It seems kind of obvious that this is what we want to do. So it begs a question</a:t>
            </a:r>
            <a:r>
              <a:rPr lang="en-US" baseline="0" dirty="0" smtClean="0"/>
              <a:t>: Why weren’t they all built this way?</a:t>
            </a:r>
            <a:endParaRPr lang="en-US" dirty="0"/>
          </a:p>
        </p:txBody>
      </p:sp>
      <p:sp>
        <p:nvSpPr>
          <p:cNvPr id="4" name="Slide Number Placeholder 3"/>
          <p:cNvSpPr>
            <a:spLocks noGrp="1"/>
          </p:cNvSpPr>
          <p:nvPr>
            <p:ph type="sldNum" sz="quarter" idx="10"/>
          </p:nvPr>
        </p:nvSpPr>
        <p:spPr/>
        <p:txBody>
          <a:bodyPr/>
          <a:lstStyle/>
          <a:p>
            <a:fld id="{A905F229-FA1A-8F4A-913B-57ACB8DDD232}" type="slidenum">
              <a:rPr lang="en-US" smtClean="0"/>
              <a:t>7</a:t>
            </a:fld>
            <a:endParaRPr lang="en-US"/>
          </a:p>
        </p:txBody>
      </p:sp>
    </p:spTree>
    <p:extLst>
      <p:ext uri="{BB962C8B-B14F-4D97-AF65-F5344CB8AC3E}">
        <p14:creationId xmlns:p14="http://schemas.microsoft.com/office/powerpoint/2010/main" val="9814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One big</a:t>
            </a:r>
            <a:r>
              <a:rPr lang="en-US" sz="1200" b="0" i="0" u="none" strike="noStrike" kern="1200" baseline="0" dirty="0" smtClean="0">
                <a:solidFill>
                  <a:schemeClr val="tx1"/>
                </a:solidFill>
                <a:effectLst/>
                <a:latin typeface="+mn-lt"/>
                <a:ea typeface="+mn-ea"/>
                <a:cs typeface="+mn-cs"/>
              </a:rPr>
              <a:t> reason is that networking has been kind of living in the dark ages, and is only now catching up with other areas of the industry. </a:t>
            </a:r>
          </a:p>
          <a:p>
            <a:pPr rtl="0"/>
            <a:r>
              <a:rPr lang="en-US" sz="1200" b="0" i="0" u="none" strike="noStrike" kern="1200" dirty="0" smtClean="0">
                <a:solidFill>
                  <a:schemeClr val="tx1"/>
                </a:solidFill>
                <a:effectLst/>
                <a:latin typeface="+mn-lt"/>
                <a:ea typeface="+mn-ea"/>
                <a:cs typeface="+mn-cs"/>
              </a:rPr>
              <a:t>Other domains solved this problem by designing their own domain-specific processors. I’m old enough to remember big fixed function graphics cards from folks like Sun, DEC and HP. Today, graphics is done in domain specific processors called GPUs. &lt;show GPU&gt;. </a:t>
            </a:r>
          </a:p>
          <a:p>
            <a:pPr rtl="0"/>
            <a:r>
              <a:rPr lang="en-US" sz="1200" b="0" i="0" u="none" strike="noStrike" kern="1200" dirty="0" smtClean="0">
                <a:solidFill>
                  <a:schemeClr val="tx1"/>
                </a:solidFill>
                <a:effectLst/>
                <a:latin typeface="+mn-lt"/>
                <a:ea typeface="+mn-ea"/>
                <a:cs typeface="+mn-cs"/>
              </a:rPr>
              <a:t>And I remember when signal processing for base-stations and video codecs was built using fixed function hardware. Today, it’s done in digital signal processors or DSPs. &lt;show DSP&gt; </a:t>
            </a:r>
          </a:p>
          <a:p>
            <a:pPr rtl="0"/>
            <a:r>
              <a:rPr lang="en-US" sz="1200" b="0" i="0" u="none" strike="noStrike" kern="1200" dirty="0" smtClean="0">
                <a:solidFill>
                  <a:schemeClr val="tx1"/>
                </a:solidFill>
                <a:effectLst/>
                <a:latin typeface="+mn-lt"/>
                <a:ea typeface="+mn-ea"/>
                <a:cs typeface="+mn-cs"/>
              </a:rPr>
              <a:t>In both cases, the user writes an application in a high level</a:t>
            </a:r>
            <a:r>
              <a:rPr lang="en-US" sz="1200" b="0" i="0" u="none" strike="noStrike" kern="1200" baseline="0" dirty="0" smtClean="0">
                <a:solidFill>
                  <a:schemeClr val="tx1"/>
                </a:solidFill>
                <a:effectLst/>
                <a:latin typeface="+mn-lt"/>
                <a:ea typeface="+mn-ea"/>
                <a:cs typeface="+mn-cs"/>
              </a:rPr>
              <a:t> easy to use</a:t>
            </a:r>
            <a:r>
              <a:rPr lang="en-US" sz="1200" b="0" i="0" u="none" strike="noStrike" kern="1200" dirty="0" smtClean="0">
                <a:solidFill>
                  <a:schemeClr val="tx1"/>
                </a:solidFill>
                <a:effectLst/>
                <a:latin typeface="+mn-lt"/>
                <a:ea typeface="+mn-ea"/>
                <a:cs typeface="+mn-cs"/>
              </a:rPr>
              <a:t> language, which is compiled down to run on the domain specific processor with the right instruction set, and the right model of parallelism. </a:t>
            </a:r>
          </a:p>
          <a:p>
            <a:pPr rtl="0"/>
            <a:r>
              <a:rPr lang="en-US" sz="1200" b="0" i="0" u="none" strike="noStrike" kern="1200" dirty="0" smtClean="0">
                <a:solidFill>
                  <a:schemeClr val="tx1"/>
                </a:solidFill>
                <a:effectLst/>
                <a:latin typeface="+mn-lt"/>
                <a:ea typeface="+mn-ea"/>
                <a:cs typeface="+mn-cs"/>
              </a:rPr>
              <a:t>The same thing is happening now in machine learning with TPUs &lt;show TPU&gt;. </a:t>
            </a:r>
            <a:endParaRPr lang="en-US" b="0" dirty="0" smtClean="0">
              <a:effectLst/>
            </a:endParaRPr>
          </a:p>
          <a:p>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This hasn’t happened in networking, because no-one stepped back and asked how to build the right domain-specific processor for processing</a:t>
            </a:r>
            <a:r>
              <a:rPr lang="en-US" sz="1200" b="0" i="0" u="none" strike="noStrike" kern="1200" baseline="0" dirty="0" smtClean="0">
                <a:solidFill>
                  <a:schemeClr val="tx1"/>
                </a:solidFill>
                <a:effectLst/>
                <a:latin typeface="+mn-lt"/>
                <a:ea typeface="+mn-ea"/>
                <a:cs typeface="+mn-cs"/>
              </a:rPr>
              <a:t> packets</a:t>
            </a:r>
            <a:r>
              <a:rPr lang="en-US" sz="1200" b="0" i="0" u="none" strike="noStrike"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9</a:t>
            </a:fld>
            <a:endParaRPr lang="en-US"/>
          </a:p>
        </p:txBody>
      </p:sp>
    </p:spTree>
    <p:extLst>
      <p:ext uri="{BB962C8B-B14F-4D97-AF65-F5344CB8AC3E}">
        <p14:creationId xmlns:p14="http://schemas.microsoft.com/office/powerpoint/2010/main" val="1792311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4A7EA5-CD47-3F4B-9BAF-50ACD632C751}" type="slidenum">
              <a:rPr lang="en-US" smtClean="0"/>
              <a:t>10</a:t>
            </a:fld>
            <a:endParaRPr lang="en-US"/>
          </a:p>
        </p:txBody>
      </p:sp>
    </p:spTree>
    <p:extLst>
      <p:ext uri="{BB962C8B-B14F-4D97-AF65-F5344CB8AC3E}">
        <p14:creationId xmlns:p14="http://schemas.microsoft.com/office/powerpoint/2010/main" val="808932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kern="1200" dirty="0" smtClean="0">
                <a:solidFill>
                  <a:schemeClr val="tx1"/>
                </a:solidFill>
                <a:effectLst/>
                <a:latin typeface="+mn-lt"/>
                <a:ea typeface="+mn-ea"/>
                <a:cs typeface="+mn-cs"/>
              </a:rPr>
              <a:t>PISA</a:t>
            </a:r>
            <a:r>
              <a:rPr lang="en-US" sz="1200" b="0" i="0" u="none" strike="noStrike" kern="1200" baseline="0" dirty="0" smtClean="0">
                <a:solidFill>
                  <a:schemeClr val="tx1"/>
                </a:solidFill>
                <a:effectLst/>
                <a:latin typeface="+mn-lt"/>
                <a:ea typeface="+mn-ea"/>
                <a:cs typeface="+mn-cs"/>
              </a:rPr>
              <a:t> chips are also built around a pipeline. But in PISA, all the pipeline stages are all IDENTICAL. They initially don’t know anything about protocols – they are sitting waiting to receive instructions from the compiler.</a:t>
            </a:r>
          </a:p>
          <a:p>
            <a:pPr marL="0" indent="0">
              <a:buNone/>
            </a:pPr>
            <a:endParaRPr lang="en-US" sz="1200" b="0" i="0" u="none" strike="noStrike" kern="1200" baseline="0" dirty="0" smtClean="0">
              <a:solidFill>
                <a:schemeClr val="tx1"/>
              </a:solidFill>
              <a:effectLst/>
              <a:latin typeface="+mn-lt"/>
              <a:ea typeface="+mn-ea"/>
              <a:cs typeface="+mn-cs"/>
            </a:endParaRPr>
          </a:p>
          <a:p>
            <a:pPr marL="0" indent="0">
              <a:buNone/>
            </a:pPr>
            <a:r>
              <a:rPr lang="en-US" sz="1200" b="0" i="0" u="none" strike="noStrike" kern="1200" baseline="0" dirty="0" smtClean="0">
                <a:solidFill>
                  <a:schemeClr val="tx1"/>
                </a:solidFill>
                <a:effectLst/>
                <a:latin typeface="+mn-lt"/>
                <a:ea typeface="+mn-ea"/>
                <a:cs typeface="+mn-cs"/>
              </a:rPr>
              <a:t>The basic operations of each stage is called “Match + Action” – In each stage, there is a set of memories which match on headers, </a:t>
            </a:r>
          </a:p>
          <a:p>
            <a:pPr marL="0" indent="0">
              <a:buNone/>
            </a:pPr>
            <a:r>
              <a:rPr lang="en-US" sz="1200" b="0" i="0" u="none" strike="noStrike" kern="1200" baseline="0" dirty="0" smtClean="0">
                <a:solidFill>
                  <a:schemeClr val="tx1"/>
                </a:solidFill>
                <a:effectLst/>
                <a:latin typeface="+mn-lt"/>
                <a:ea typeface="+mn-ea"/>
                <a:cs typeface="+mn-cs"/>
              </a:rPr>
              <a:t>Depending on the match, an action is applied to the header by an ALU. And then the header is passed to the next stage, and so on.</a:t>
            </a:r>
          </a:p>
          <a:p>
            <a:pPr marL="0" indent="0">
              <a:buNone/>
            </a:pPr>
            <a:endParaRPr lang="en-US" sz="1200" b="0" i="0" u="none" strike="noStrike" kern="1200" baseline="0" dirty="0" smtClean="0">
              <a:solidFill>
                <a:schemeClr val="tx1"/>
              </a:solidFill>
              <a:effectLst/>
              <a:latin typeface="+mn-lt"/>
              <a:ea typeface="+mn-ea"/>
              <a:cs typeface="+mn-cs"/>
            </a:endParaRPr>
          </a:p>
          <a:p>
            <a:pPr marL="0" indent="0">
              <a:buNone/>
            </a:pPr>
            <a:r>
              <a:rPr lang="en-US" sz="1200" b="0" i="0" u="none" strike="noStrike" kern="1200" baseline="0" dirty="0" smtClean="0">
                <a:solidFill>
                  <a:schemeClr val="tx1"/>
                </a:solidFill>
                <a:effectLst/>
                <a:latin typeface="+mn-lt"/>
                <a:ea typeface="+mn-ea"/>
                <a:cs typeface="+mn-cs"/>
              </a:rPr>
              <a:t>A PISA chip is initially blank – it doesn’t know about any protocols. </a:t>
            </a:r>
          </a:p>
          <a:p>
            <a:pPr marL="0" indent="0">
              <a:buNone/>
            </a:pPr>
            <a:r>
              <a:rPr lang="en-US" sz="1200" b="0" i="0" u="none" strike="noStrike" kern="1200" baseline="0" dirty="0" smtClean="0">
                <a:solidFill>
                  <a:schemeClr val="tx1"/>
                </a:solidFill>
                <a:effectLst/>
                <a:latin typeface="+mn-lt"/>
                <a:ea typeface="+mn-ea"/>
                <a:cs typeface="+mn-cs"/>
              </a:rPr>
              <a:t>The P4 programmer tells the programmable parser what packet headers it should recognize. </a:t>
            </a:r>
          </a:p>
          <a:p>
            <a:pPr marL="0" indent="0">
              <a:buNone/>
            </a:pPr>
            <a:r>
              <a:rPr lang="en-US" sz="1200" b="0" i="0" u="none" strike="noStrike" kern="1200" baseline="0" dirty="0" smtClean="0">
                <a:solidFill>
                  <a:schemeClr val="tx1"/>
                </a:solidFill>
                <a:effectLst/>
                <a:latin typeface="+mn-lt"/>
                <a:ea typeface="+mn-ea"/>
                <a:cs typeface="+mn-cs"/>
              </a:rPr>
              <a:t>If a new header is developed, we add it to the set of headers the parser recognizes. </a:t>
            </a:r>
          </a:p>
          <a:p>
            <a:pPr marL="0" indent="0">
              <a:buNone/>
            </a:pPr>
            <a:endParaRPr lang="en-US" sz="1200" b="0" i="0" u="none" strike="noStrike" kern="1200" baseline="0" dirty="0" smtClean="0">
              <a:solidFill>
                <a:schemeClr val="tx1"/>
              </a:solidFill>
              <a:effectLst/>
              <a:latin typeface="+mn-lt"/>
              <a:ea typeface="+mn-ea"/>
              <a:cs typeface="+mn-cs"/>
            </a:endParaRPr>
          </a:p>
          <a:p>
            <a:pPr marL="0" indent="0">
              <a:buNone/>
            </a:pPr>
            <a:r>
              <a:rPr lang="en-US" sz="1200" b="0" i="0" u="none" strike="noStrike" kern="1200" baseline="0" dirty="0" smtClean="0">
                <a:solidFill>
                  <a:schemeClr val="tx1"/>
                </a:solidFill>
                <a:effectLst/>
                <a:latin typeface="+mn-lt"/>
                <a:ea typeface="+mn-ea"/>
                <a:cs typeface="+mn-cs"/>
              </a:rPr>
              <a:t>Let’s take a closer look at how a packet is processed </a:t>
            </a:r>
            <a:r>
              <a:rPr lang="is-IS" sz="1200" b="0" i="0" u="none" strike="noStrike" kern="1200" baseline="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a:t>
            </a:r>
            <a:endParaRPr lang="en-US" baseline="0" dirty="0" smtClean="0"/>
          </a:p>
        </p:txBody>
      </p:sp>
      <p:sp>
        <p:nvSpPr>
          <p:cNvPr id="4" name="Slide Number Placeholder 3"/>
          <p:cNvSpPr>
            <a:spLocks noGrp="1"/>
          </p:cNvSpPr>
          <p:nvPr>
            <p:ph type="sldNum" sz="quarter" idx="10"/>
          </p:nvPr>
        </p:nvSpPr>
        <p:spPr/>
        <p:txBody>
          <a:bodyPr/>
          <a:lstStyle/>
          <a:p>
            <a:fld id="{05942DF7-03BE-1B4F-9218-E95B31D4B02C}" type="slidenum">
              <a:rPr lang="en-US" smtClean="0"/>
              <a:t>11</a:t>
            </a:fld>
            <a:endParaRPr lang="en-US"/>
          </a:p>
        </p:txBody>
      </p:sp>
    </p:spTree>
    <p:extLst>
      <p:ext uri="{BB962C8B-B14F-4D97-AF65-F5344CB8AC3E}">
        <p14:creationId xmlns:p14="http://schemas.microsoft.com/office/powerpoint/2010/main" val="427007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1D1B47-ABA2-3E47-B823-70716DD8CB67}" type="datetimeFigureOut">
              <a:rPr lang="en-US" smtClean="0"/>
              <a:t>8/17/17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1575629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D1B47-ABA2-3E47-B823-70716DD8CB67}" type="datetimeFigureOut">
              <a:rPr lang="en-US" smtClean="0"/>
              <a:t>8/17/17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45262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D1B47-ABA2-3E47-B823-70716DD8CB67}" type="datetimeFigureOut">
              <a:rPr lang="en-US" smtClean="0"/>
              <a:t>8/17/17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938541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203200" y="169866"/>
            <a:ext cx="11582400" cy="639763"/>
          </a:xfrm>
          <a:prstGeom prst="rect">
            <a:avLst/>
          </a:prstGeom>
        </p:spPr>
        <p:txBody>
          <a:bodyPr lIns="91388" tIns="45694" rIns="91388" bIns="45694"/>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03200" y="990601"/>
            <a:ext cx="11582400" cy="5486400"/>
          </a:xfrm>
          <a:prstGeom prst="rect">
            <a:avLst/>
          </a:prstGeom>
        </p:spPr>
        <p:txBody>
          <a:bodyPr lIns="91388" tIns="45694" rIns="91388" bIns="45694">
            <a:noAutofit/>
          </a:bodyPr>
          <a:lstStyle>
            <a:lvl1pPr marL="274140" indent="-274140">
              <a:spcBef>
                <a:spcPts val="100"/>
              </a:spcBef>
              <a:spcAft>
                <a:spcPts val="100"/>
              </a:spcAft>
              <a:buSzPct val="100000"/>
              <a:buFont typeface="LucidaGrande" charset="0"/>
              <a:buChar char="•"/>
              <a:defRPr sz="2800"/>
            </a:lvl1pPr>
            <a:lvl2pPr marL="548280" indent="-267649">
              <a:spcBef>
                <a:spcPts val="75"/>
              </a:spcBef>
              <a:spcAft>
                <a:spcPts val="75"/>
              </a:spcAft>
              <a:buFont typeface="LucidaGrande" charset="0"/>
              <a:buChar char="◦"/>
              <a:defRPr sz="2400"/>
            </a:lvl2pPr>
            <a:lvl3pPr marL="731034" indent="-214119">
              <a:spcBef>
                <a:spcPts val="51"/>
              </a:spcBef>
              <a:spcAft>
                <a:spcPts val="51"/>
              </a:spcAft>
              <a:buSzPct val="100000"/>
              <a:buFont typeface="LucidaGrande" charset="0"/>
              <a:buChar char="■"/>
              <a:defRPr sz="2000"/>
            </a:lvl3pPr>
            <a:lvl4pPr marL="913788" indent="-214119">
              <a:spcBef>
                <a:spcPts val="25"/>
              </a:spcBef>
              <a:spcAft>
                <a:spcPts val="25"/>
              </a:spcAft>
              <a:buSzPct val="100000"/>
              <a:buFont typeface="LucidaGrande" charset="0"/>
              <a:buChar char="□"/>
              <a:defRPr sz="1600"/>
            </a:lvl4pPr>
            <a:lvl5pPr marL="1827161" indent="0">
              <a:buNone/>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AutoShape 4"/>
          <p:cNvSpPr>
            <a:spLocks noChangeArrowheads="1"/>
          </p:cNvSpPr>
          <p:nvPr userDrawn="1"/>
        </p:nvSpPr>
        <p:spPr bwMode="auto">
          <a:xfrm>
            <a:off x="203200" y="809629"/>
            <a:ext cx="11582400" cy="108571"/>
          </a:xfrm>
          <a:prstGeom prst="roundRect">
            <a:avLst>
              <a:gd name="adj" fmla="val 16667"/>
            </a:avLst>
          </a:prstGeom>
          <a:gradFill rotWithShape="0">
            <a:gsLst>
              <a:gs pos="0">
                <a:srgbClr val="0C01B6"/>
              </a:gs>
              <a:gs pos="100000">
                <a:srgbClr val="88A1FF"/>
              </a:gs>
            </a:gsLst>
            <a:lin ang="0" scaled="1"/>
          </a:gradFill>
          <a:ln w="25400">
            <a:noFill/>
            <a:round/>
            <a:headEnd/>
            <a:tailEnd/>
          </a:ln>
          <a:effectLst/>
        </p:spPr>
        <p:txBody>
          <a:bodyPr wrap="none" lIns="121851" tIns="60925" rIns="121851" bIns="60925" anchor="ctr"/>
          <a:lstStyle/>
          <a:p>
            <a:endParaRPr lang="en-US" sz="1733">
              <a:solidFill>
                <a:prstClr val="black"/>
              </a:solidFill>
              <a:latin typeface="Calibri"/>
              <a:ea typeface="Arial"/>
              <a:cs typeface="Arial"/>
              <a:sym typeface="Arial"/>
              <a:rtl val="0"/>
            </a:endParaRPr>
          </a:p>
        </p:txBody>
      </p:sp>
      <p:sp>
        <p:nvSpPr>
          <p:cNvPr id="5" name="Slide Number Placeholder 1"/>
          <p:cNvSpPr>
            <a:spLocks noGrp="1"/>
          </p:cNvSpPr>
          <p:nvPr>
            <p:ph type="sldNum" sz="quarter" idx="4"/>
          </p:nvPr>
        </p:nvSpPr>
        <p:spPr>
          <a:xfrm>
            <a:off x="10566400" y="6569076"/>
            <a:ext cx="1422400" cy="212725"/>
          </a:xfrm>
          <a:prstGeom prst="rect">
            <a:avLst/>
          </a:prstGeom>
        </p:spPr>
        <p:txBody>
          <a:bodyPr vert="horz" lIns="91388" tIns="45694" rIns="91388" bIns="45694" rtlCol="0" anchor="ctr"/>
          <a:lstStyle>
            <a:lvl1pPr algn="r">
              <a:defRPr sz="1067">
                <a:solidFill>
                  <a:schemeClr val="tx1">
                    <a:tint val="75000"/>
                  </a:schemeClr>
                </a:solidFill>
              </a:defRPr>
            </a:lvl1pPr>
          </a:lstStyle>
          <a:p>
            <a:fld id="{7D98702C-BA5F-8D4B-B23D-DEB8E47CE420}"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6" name="Footer Placeholder 4"/>
          <p:cNvSpPr>
            <a:spLocks noGrp="1"/>
          </p:cNvSpPr>
          <p:nvPr>
            <p:ph type="ftr" sz="quarter" idx="3"/>
          </p:nvPr>
        </p:nvSpPr>
        <p:spPr>
          <a:xfrm>
            <a:off x="609600" y="6643699"/>
            <a:ext cx="10972800" cy="214315"/>
          </a:xfrm>
        </p:spPr>
        <p:txBody>
          <a:bodyPr/>
          <a:lstStyle/>
          <a:p>
            <a:r>
              <a:rPr lang="en-US" dirty="0" smtClean="0"/>
              <a:t>Copyright 2017 - Barefoot Networks Confidential &amp; Proprietary - Under NDA</a:t>
            </a:r>
            <a:endParaRPr lang="en-US" dirty="0"/>
          </a:p>
        </p:txBody>
      </p:sp>
    </p:spTree>
    <p:extLst>
      <p:ext uri="{BB962C8B-B14F-4D97-AF65-F5344CB8AC3E}">
        <p14:creationId xmlns:p14="http://schemas.microsoft.com/office/powerpoint/2010/main" val="207375904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203200" y="169866"/>
            <a:ext cx="11582400" cy="639763"/>
          </a:xfrm>
          <a:prstGeom prst="rect">
            <a:avLst/>
          </a:prstGeo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03201" y="990600"/>
            <a:ext cx="5712179" cy="5486400"/>
          </a:xfrm>
          <a:prstGeom prst="rect">
            <a:avLst/>
          </a:prstGeom>
        </p:spPr>
        <p:txBody>
          <a:bodyPr>
            <a:noAutofit/>
          </a:bodyPr>
          <a:lstStyle>
            <a:lvl1pPr marL="228589" indent="-228589">
              <a:spcBef>
                <a:spcPts val="100"/>
              </a:spcBef>
              <a:spcAft>
                <a:spcPts val="100"/>
              </a:spcAft>
              <a:buSzPct val="100000"/>
              <a:buFont typeface="LucidaGrande" charset="0"/>
              <a:buChar char="•"/>
              <a:defRPr sz="2400"/>
            </a:lvl1pPr>
            <a:lvl2pPr marL="457178" indent="-182870">
              <a:spcBef>
                <a:spcPts val="75"/>
              </a:spcBef>
              <a:spcAft>
                <a:spcPts val="75"/>
              </a:spcAft>
              <a:buFont typeface="LucidaGrande" charset="0"/>
              <a:buChar char="◦"/>
              <a:defRPr sz="2000"/>
            </a:lvl2pPr>
            <a:lvl3pPr marL="640048" indent="-182870">
              <a:spcBef>
                <a:spcPts val="51"/>
              </a:spcBef>
              <a:spcAft>
                <a:spcPts val="51"/>
              </a:spcAft>
              <a:buSzPct val="100000"/>
              <a:buFont typeface="LucidaGrande" charset="0"/>
              <a:buChar char="■"/>
              <a:defRPr sz="1800"/>
            </a:lvl3pPr>
            <a:lvl4pPr marL="822918" indent="-182870">
              <a:spcBef>
                <a:spcPts val="25"/>
              </a:spcBef>
              <a:spcAft>
                <a:spcPts val="25"/>
              </a:spcAft>
              <a:buSzPct val="100000"/>
              <a:buFont typeface="LucidaGrande" charset="0"/>
              <a:buChar char="□"/>
              <a:defRPr sz="1400"/>
            </a:lvl4pPr>
            <a:lvl5pPr marL="1828294" indent="0">
              <a:buNone/>
              <a:defRPr sz="1595"/>
            </a:lvl5pPr>
            <a:lvl6pPr>
              <a:defRPr sz="1595"/>
            </a:lvl6pPr>
            <a:lvl7pPr>
              <a:defRPr sz="1595"/>
            </a:lvl7pPr>
            <a:lvl8pPr>
              <a:defRPr sz="1595"/>
            </a:lvl8pPr>
            <a:lvl9pPr>
              <a:defRPr sz="159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AutoShape 4"/>
          <p:cNvSpPr>
            <a:spLocks noChangeArrowheads="1"/>
          </p:cNvSpPr>
          <p:nvPr userDrawn="1"/>
        </p:nvSpPr>
        <p:spPr bwMode="auto">
          <a:xfrm>
            <a:off x="203200" y="809629"/>
            <a:ext cx="11582400" cy="108571"/>
          </a:xfrm>
          <a:prstGeom prst="roundRect">
            <a:avLst>
              <a:gd name="adj" fmla="val 16667"/>
            </a:avLst>
          </a:prstGeom>
          <a:gradFill rotWithShape="0">
            <a:gsLst>
              <a:gs pos="0">
                <a:srgbClr val="0C01B6"/>
              </a:gs>
              <a:gs pos="100000">
                <a:srgbClr val="88A1FF"/>
              </a:gs>
            </a:gsLst>
            <a:lin ang="0" scaled="1"/>
          </a:gradFill>
          <a:ln w="25400">
            <a:noFill/>
            <a:round/>
            <a:headEnd/>
            <a:tailEnd/>
          </a:ln>
          <a:effectLst/>
        </p:spPr>
        <p:txBody>
          <a:bodyPr wrap="none" anchor="ctr"/>
          <a:lstStyle/>
          <a:p>
            <a:pPr defTabSz="609570"/>
            <a:endParaRPr lang="en-US" sz="1688">
              <a:solidFill>
                <a:prstClr val="black"/>
              </a:solidFill>
              <a:latin typeface="Calibri"/>
              <a:ea typeface="Arial"/>
              <a:cs typeface="Arial"/>
              <a:sym typeface="Arial"/>
              <a:rtl val="0"/>
            </a:endParaRPr>
          </a:p>
        </p:txBody>
      </p:sp>
      <p:sp>
        <p:nvSpPr>
          <p:cNvPr id="6" name="Slide Number Placeholder 1"/>
          <p:cNvSpPr>
            <a:spLocks noGrp="1"/>
          </p:cNvSpPr>
          <p:nvPr>
            <p:ph type="sldNum" sz="quarter" idx="4"/>
          </p:nvPr>
        </p:nvSpPr>
        <p:spPr>
          <a:xfrm>
            <a:off x="10566400" y="6569076"/>
            <a:ext cx="1422400" cy="212725"/>
          </a:xfrm>
          <a:prstGeom prst="rect">
            <a:avLst/>
          </a:prstGeom>
        </p:spPr>
        <p:txBody>
          <a:bodyPr vert="horz" lIns="91440" tIns="45720" rIns="91440" bIns="45720" rtlCol="0" anchor="ctr"/>
          <a:lstStyle>
            <a:lvl1pPr algn="r">
              <a:defRPr sz="1100">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6096001" y="990600"/>
            <a:ext cx="5712179" cy="5486400"/>
          </a:xfrm>
          <a:prstGeom prst="rect">
            <a:avLst/>
          </a:prstGeom>
        </p:spPr>
        <p:txBody>
          <a:bodyPr>
            <a:noAutofit/>
          </a:bodyPr>
          <a:lstStyle>
            <a:lvl1pPr marL="228589" indent="-228589">
              <a:spcBef>
                <a:spcPts val="100"/>
              </a:spcBef>
              <a:spcAft>
                <a:spcPts val="100"/>
              </a:spcAft>
              <a:buSzPct val="100000"/>
              <a:buFont typeface="LucidaGrande" charset="0"/>
              <a:buChar char="•"/>
              <a:defRPr sz="2400"/>
            </a:lvl1pPr>
            <a:lvl2pPr marL="457178" indent="-182870">
              <a:spcBef>
                <a:spcPts val="75"/>
              </a:spcBef>
              <a:spcAft>
                <a:spcPts val="75"/>
              </a:spcAft>
              <a:buFont typeface="LucidaGrande" charset="0"/>
              <a:buChar char="◦"/>
              <a:defRPr sz="2000"/>
            </a:lvl2pPr>
            <a:lvl3pPr marL="640048" indent="-182870">
              <a:spcBef>
                <a:spcPts val="51"/>
              </a:spcBef>
              <a:spcAft>
                <a:spcPts val="51"/>
              </a:spcAft>
              <a:buSzPct val="100000"/>
              <a:buFont typeface="LucidaGrande" charset="0"/>
              <a:buChar char="■"/>
              <a:defRPr sz="1800"/>
            </a:lvl3pPr>
            <a:lvl4pPr marL="822918" indent="-182870">
              <a:spcBef>
                <a:spcPts val="25"/>
              </a:spcBef>
              <a:spcAft>
                <a:spcPts val="25"/>
              </a:spcAft>
              <a:buSzPct val="100000"/>
              <a:buFont typeface="LucidaGrande" charset="0"/>
              <a:buChar char="□"/>
              <a:defRPr sz="1400"/>
            </a:lvl4pPr>
            <a:lvl5pPr marL="1828294" indent="0">
              <a:buNone/>
              <a:defRPr sz="1595"/>
            </a:lvl5pPr>
            <a:lvl6pPr>
              <a:defRPr sz="1595"/>
            </a:lvl6pPr>
            <a:lvl7pPr>
              <a:defRPr sz="1595"/>
            </a:lvl7pPr>
            <a:lvl8pPr>
              <a:defRPr sz="1595"/>
            </a:lvl8pPr>
            <a:lvl9pPr>
              <a:defRPr sz="159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2960242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5857" y="1027190"/>
            <a:ext cx="10972800" cy="5449825"/>
          </a:xfrm>
        </p:spPr>
        <p:txBody>
          <a:bodyPr/>
          <a:lstStyle>
            <a:lvl1pPr>
              <a:defRPr sz="3733"/>
            </a:lvl1pPr>
            <a:lvl2pPr>
              <a:defRPr sz="3200"/>
            </a:lvl2pPr>
            <a:lvl3pPr>
              <a:defRPr sz="2667"/>
            </a:lvl3pPr>
            <a:lvl4pPr>
              <a:defRPr sz="2267"/>
            </a:lvl4pPr>
            <a:lvl5pPr>
              <a:defRPr sz="2267"/>
            </a:lvl5pPr>
            <a:lvl6pPr>
              <a:defRPr sz="2267"/>
            </a:lvl6pPr>
            <a:lvl7pPr>
              <a:defRPr sz="2267"/>
            </a:lvl7pPr>
            <a:lvl8pPr>
              <a:defRPr sz="2267"/>
            </a:lvl8pPr>
            <a:lvl9pPr>
              <a:defRPr sz="2267"/>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9448800" y="6613529"/>
            <a:ext cx="2743200" cy="244473"/>
          </a:xfrm>
          <a:prstGeom prst="rect">
            <a:avLst/>
          </a:prstGeom>
        </p:spPr>
        <p:txBody>
          <a:bodyPr/>
          <a:lstStyle>
            <a:lvl1pPr>
              <a:defRPr sz="1333"/>
            </a:lvl1pPr>
          </a:lstStyle>
          <a:p>
            <a:fld id="{B6F15528-21DE-4FAA-801E-634DDDAF4B2B}" type="slidenum">
              <a:rPr lang="en-US" smtClean="0">
                <a:solidFill>
                  <a:srgbClr val="000000">
                    <a:tint val="75000"/>
                  </a:srgbClr>
                </a:solidFill>
                <a:latin typeface="Arial"/>
              </a:rPr>
              <a:pPr/>
              <a:t>‹#›</a:t>
            </a:fld>
            <a:endParaRPr lang="en-US" dirty="0">
              <a:solidFill>
                <a:srgbClr val="000000">
                  <a:tint val="75000"/>
                </a:srgbClr>
              </a:solidFill>
              <a:latin typeface="Arial"/>
            </a:endParaRPr>
          </a:p>
        </p:txBody>
      </p:sp>
      <p:sp>
        <p:nvSpPr>
          <p:cNvPr id="9" name="AutoShape 4"/>
          <p:cNvSpPr>
            <a:spLocks noChangeArrowheads="1"/>
          </p:cNvSpPr>
          <p:nvPr userDrawn="1"/>
        </p:nvSpPr>
        <p:spPr bwMode="auto">
          <a:xfrm>
            <a:off x="577088" y="914402"/>
            <a:ext cx="11074400" cy="109540"/>
          </a:xfrm>
          <a:prstGeom prst="roundRect">
            <a:avLst>
              <a:gd name="adj" fmla="val 16667"/>
            </a:avLst>
          </a:prstGeom>
          <a:gradFill rotWithShape="0">
            <a:gsLst>
              <a:gs pos="0">
                <a:srgbClr val="0C01B6"/>
              </a:gs>
              <a:gs pos="100000">
                <a:schemeClr val="accent5">
                  <a:lumMod val="90000"/>
                </a:schemeClr>
              </a:gs>
            </a:gsLst>
            <a:lin ang="0" scaled="1"/>
          </a:gradFill>
          <a:ln w="25400">
            <a:noFill/>
            <a:round/>
            <a:headEnd/>
            <a:tailEnd/>
          </a:ln>
          <a:effectLst/>
        </p:spPr>
        <p:txBody>
          <a:bodyPr wrap="none" lIns="121892" tIns="60945" rIns="121892" bIns="60945" anchor="ctr"/>
          <a:lstStyle/>
          <a:p>
            <a:endParaRPr lang="en-US" sz="2400">
              <a:solidFill>
                <a:srgbClr val="000000"/>
              </a:solidFill>
              <a:latin typeface="Arial"/>
            </a:endParaRPr>
          </a:p>
        </p:txBody>
      </p:sp>
      <p:sp>
        <p:nvSpPr>
          <p:cNvPr id="8" name="Footer Placeholder 13"/>
          <p:cNvSpPr>
            <a:spLocks noGrp="1"/>
          </p:cNvSpPr>
          <p:nvPr>
            <p:ph type="ftr" sz="quarter" idx="3"/>
          </p:nvPr>
        </p:nvSpPr>
        <p:spPr>
          <a:xfrm>
            <a:off x="609600" y="6578600"/>
            <a:ext cx="10972800" cy="214315"/>
          </a:xfrm>
          <a:prstGeom prst="rect">
            <a:avLst/>
          </a:prstGeom>
        </p:spPr>
        <p:txBody>
          <a:bodyPr vert="horz" lIns="91419" tIns="45709" rIns="91419" bIns="45709" rtlCol="0" anchor="ctr"/>
          <a:lstStyle>
            <a:lvl1pPr algn="ctr">
              <a:defRPr sz="1467" i="1">
                <a:solidFill>
                  <a:schemeClr val="tx1">
                    <a:tint val="75000"/>
                  </a:schemeClr>
                </a:solidFill>
              </a:defRPr>
            </a:lvl1pPr>
          </a:lstStyle>
          <a:p>
            <a:r>
              <a:rPr lang="en-US" dirty="0" smtClean="0"/>
              <a:t>Copyright 2017 - Barefoot Networks Confidential &amp; Proprietary - Under NDA</a:t>
            </a:r>
            <a:endParaRPr lang="en-US" dirty="0"/>
          </a:p>
        </p:txBody>
      </p:sp>
    </p:spTree>
    <p:extLst>
      <p:ext uri="{BB962C8B-B14F-4D97-AF65-F5344CB8AC3E}">
        <p14:creationId xmlns:p14="http://schemas.microsoft.com/office/powerpoint/2010/main" val="9228411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1D1B47-ABA2-3E47-B823-70716DD8CB67}" type="datetimeFigureOut">
              <a:rPr lang="en-US" smtClean="0"/>
              <a:t>8/17/17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487371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1D1B47-ABA2-3E47-B823-70716DD8CB67}" type="datetimeFigureOut">
              <a:rPr lang="en-US" smtClean="0"/>
              <a:t>8/17/17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94410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1D1B47-ABA2-3E47-B823-70716DD8CB67}" type="datetimeFigureOut">
              <a:rPr lang="en-US" smtClean="0"/>
              <a:t>8/17/17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1913081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1D1B47-ABA2-3E47-B823-70716DD8CB67}" type="datetimeFigureOut">
              <a:rPr lang="en-US" smtClean="0"/>
              <a:t>8/17/17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1035422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1D1B47-ABA2-3E47-B823-70716DD8CB67}" type="datetimeFigureOut">
              <a:rPr lang="en-US" smtClean="0"/>
              <a:t>8/17/17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1289982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1D1B47-ABA2-3E47-B823-70716DD8CB67}" type="datetimeFigureOut">
              <a:rPr lang="en-US" smtClean="0"/>
              <a:t>8/17/17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1892360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D1B47-ABA2-3E47-B823-70716DD8CB67}" type="datetimeFigureOut">
              <a:rPr lang="en-US" smtClean="0"/>
              <a:t>8/17/17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66606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1D1B47-ABA2-3E47-B823-70716DD8CB67}" type="datetimeFigureOut">
              <a:rPr lang="en-US" smtClean="0"/>
              <a:t>8/17/17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414B7-A999-4844-8710-AD380A001A2D}" type="slidenum">
              <a:rPr lang="en-US" smtClean="0"/>
              <a:t>‹#›</a:t>
            </a:fld>
            <a:endParaRPr lang="en-US"/>
          </a:p>
        </p:txBody>
      </p:sp>
    </p:spTree>
    <p:extLst>
      <p:ext uri="{BB962C8B-B14F-4D97-AF65-F5344CB8AC3E}">
        <p14:creationId xmlns:p14="http://schemas.microsoft.com/office/powerpoint/2010/main" val="18015008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D1B47-ABA2-3E47-B823-70716DD8CB67}" type="datetimeFigureOut">
              <a:rPr lang="en-US" smtClean="0"/>
              <a:t>8/17/17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414B7-A999-4844-8710-AD380A001A2D}" type="slidenum">
              <a:rPr lang="en-US" smtClean="0"/>
              <a:t>‹#›</a:t>
            </a:fld>
            <a:endParaRPr lang="en-US"/>
          </a:p>
        </p:txBody>
      </p:sp>
    </p:spTree>
    <p:extLst>
      <p:ext uri="{BB962C8B-B14F-4D97-AF65-F5344CB8AC3E}">
        <p14:creationId xmlns:p14="http://schemas.microsoft.com/office/powerpoint/2010/main" val="1742153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5" Type="http://schemas.openxmlformats.org/officeDocument/2006/relationships/image" Target="../media/image9.png"/><Relationship Id="rId6" Type="http://schemas.microsoft.com/office/2007/relationships/hdphoto" Target="../media/hdphoto2.wdp"/><Relationship Id="rId7" Type="http://schemas.openxmlformats.org/officeDocument/2006/relationships/image" Target="../media/image10.png"/><Relationship Id="rId8" Type="http://schemas.microsoft.com/office/2007/relationships/hdphoto" Target="../media/hdphoto3.wdp"/><Relationship Id="rId9"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microsoft.com/office/2007/relationships/hdphoto" Target="../media/hdphoto4.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2.tiff"/><Relationship Id="rId5"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2.tiff"/><Relationship Id="rId5"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tiff"/><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8.tiff"/><Relationship Id="rId5" Type="http://schemas.openxmlformats.org/officeDocument/2006/relationships/image" Target="../media/image20.png"/><Relationship Id="rId6"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5" Type="http://schemas.openxmlformats.org/officeDocument/2006/relationships/image" Target="../media/image9.png"/><Relationship Id="rId6" Type="http://schemas.microsoft.com/office/2007/relationships/hdphoto" Target="../media/hdphoto2.wdp"/><Relationship Id="rId7" Type="http://schemas.openxmlformats.org/officeDocument/2006/relationships/image" Target="../media/image10.png"/><Relationship Id="rId8" Type="http://schemas.microsoft.com/office/2007/relationships/hdphoto" Target="../media/hdphoto3.wdp"/><Relationship Id="rId9"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18579"/>
            <a:ext cx="9144000" cy="2387600"/>
          </a:xfrm>
        </p:spPr>
        <p:txBody>
          <a:bodyPr>
            <a:normAutofit/>
          </a:bodyPr>
          <a:lstStyle/>
          <a:p>
            <a:r>
              <a:rPr lang="en-US" dirty="0"/>
              <a:t>P</a:t>
            </a:r>
            <a:r>
              <a:rPr lang="en-US" dirty="0" smtClean="0"/>
              <a:t>rogrammable forwarding planes are here to stay</a:t>
            </a:r>
            <a:endParaRPr lang="en-US" sz="4000" dirty="0"/>
          </a:p>
        </p:txBody>
      </p:sp>
      <p:sp>
        <p:nvSpPr>
          <p:cNvPr id="3" name="Subtitle 2"/>
          <p:cNvSpPr>
            <a:spLocks noGrp="1"/>
          </p:cNvSpPr>
          <p:nvPr>
            <p:ph type="subTitle" idx="1"/>
          </p:nvPr>
        </p:nvSpPr>
        <p:spPr>
          <a:xfrm>
            <a:off x="1524000" y="4899613"/>
            <a:ext cx="9144000" cy="1655762"/>
          </a:xfrm>
        </p:spPr>
        <p:txBody>
          <a:bodyPr/>
          <a:lstStyle/>
          <a:p>
            <a:r>
              <a:rPr lang="en-US" dirty="0" smtClean="0">
                <a:solidFill>
                  <a:schemeClr val="bg1">
                    <a:lumMod val="50000"/>
                  </a:schemeClr>
                </a:solidFill>
              </a:rPr>
              <a:t>Nick </a:t>
            </a:r>
            <a:r>
              <a:rPr lang="en-US" dirty="0" smtClean="0">
                <a:solidFill>
                  <a:schemeClr val="bg1">
                    <a:lumMod val="50000"/>
                  </a:schemeClr>
                </a:solidFill>
              </a:rPr>
              <a:t>McKeown</a:t>
            </a:r>
          </a:p>
          <a:p>
            <a:r>
              <a:rPr lang="en-US" sz="1800" dirty="0" smtClean="0">
                <a:solidFill>
                  <a:schemeClr val="bg1">
                    <a:lumMod val="50000"/>
                  </a:schemeClr>
                </a:solidFill>
              </a:rPr>
              <a:t>Stanford University</a:t>
            </a:r>
            <a:endParaRPr lang="en-US" sz="1800" dirty="0">
              <a:solidFill>
                <a:schemeClr val="bg1">
                  <a:lumMod val="50000"/>
                </a:schemeClr>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4875" y="93854"/>
            <a:ext cx="1499616" cy="1493520"/>
          </a:xfrm>
          <a:prstGeom prst="rect">
            <a:avLst/>
          </a:prstGeom>
        </p:spPr>
      </p:pic>
    </p:spTree>
    <p:extLst>
      <p:ext uri="{BB962C8B-B14F-4D97-AF65-F5344CB8AC3E}">
        <p14:creationId xmlns:p14="http://schemas.microsoft.com/office/powerpoint/2010/main" val="680804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Domain Specific Processors</a:t>
            </a:r>
            <a:endParaRPr lang="en-US" b="1" dirty="0"/>
          </a:p>
        </p:txBody>
      </p:sp>
      <p:grpSp>
        <p:nvGrpSpPr>
          <p:cNvPr id="37" name="Group 36"/>
          <p:cNvGrpSpPr/>
          <p:nvPr/>
        </p:nvGrpSpPr>
        <p:grpSpPr>
          <a:xfrm>
            <a:off x="555952" y="1934664"/>
            <a:ext cx="1706301" cy="3783938"/>
            <a:chOff x="555952" y="1934664"/>
            <a:chExt cx="1706301" cy="3783938"/>
          </a:xfrm>
        </p:grpSpPr>
        <p:cxnSp>
          <p:nvCxnSpPr>
            <p:cNvPr id="7" name="Straight Arrow Connector 6"/>
            <p:cNvCxnSpPr>
              <a:stCxn id="6" idx="2"/>
            </p:cNvCxnSpPr>
            <p:nvPr/>
          </p:nvCxnSpPr>
          <p:spPr>
            <a:xfrm flipH="1">
              <a:off x="1399333" y="3190486"/>
              <a:ext cx="9770" cy="958462"/>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908" b="96623" l="4000" r="97969"/>
                      </a14:imgEffect>
                    </a14:imgLayer>
                  </a14:imgProps>
                </a:ext>
              </a:extLst>
            </a:blip>
            <a:stretch>
              <a:fillRect/>
            </a:stretch>
          </p:blipFill>
          <p:spPr>
            <a:xfrm>
              <a:off x="894278" y="4232169"/>
              <a:ext cx="1010108" cy="869324"/>
            </a:xfrm>
            <a:prstGeom prst="rect">
              <a:avLst/>
            </a:prstGeom>
          </p:spPr>
        </p:pic>
        <p:sp>
          <p:nvSpPr>
            <p:cNvPr id="15" name="TextBox 14"/>
            <p:cNvSpPr txBox="1"/>
            <p:nvPr/>
          </p:nvSpPr>
          <p:spPr>
            <a:xfrm>
              <a:off x="1105481" y="5318492"/>
              <a:ext cx="619080" cy="400110"/>
            </a:xfrm>
            <a:prstGeom prst="rect">
              <a:avLst/>
            </a:prstGeom>
            <a:noFill/>
          </p:spPr>
          <p:txBody>
            <a:bodyPr wrap="none" rtlCol="0">
              <a:spAutoFit/>
            </a:bodyPr>
            <a:lstStyle/>
            <a:p>
              <a:r>
                <a:rPr lang="en-US" sz="2000" dirty="0"/>
                <a:t>CPU</a:t>
              </a:r>
            </a:p>
          </p:txBody>
        </p:sp>
        <p:sp>
          <p:nvSpPr>
            <p:cNvPr id="19" name="TextBox 18"/>
            <p:cNvSpPr txBox="1"/>
            <p:nvPr/>
          </p:nvSpPr>
          <p:spPr>
            <a:xfrm>
              <a:off x="555952" y="1934664"/>
              <a:ext cx="1706301" cy="502766"/>
            </a:xfrm>
            <a:prstGeom prst="rect">
              <a:avLst/>
            </a:prstGeom>
            <a:noFill/>
          </p:spPr>
          <p:txBody>
            <a:bodyPr wrap="none" rtlCol="0">
              <a:spAutoFit/>
            </a:bodyPr>
            <a:lstStyle/>
            <a:p>
              <a:r>
                <a:rPr lang="en-US" sz="2667" dirty="0"/>
                <a:t>Computers</a:t>
              </a:r>
            </a:p>
          </p:txBody>
        </p:sp>
        <p:grpSp>
          <p:nvGrpSpPr>
            <p:cNvPr id="35" name="Group 34"/>
            <p:cNvGrpSpPr/>
            <p:nvPr/>
          </p:nvGrpSpPr>
          <p:grpSpPr>
            <a:xfrm>
              <a:off x="555952" y="2646297"/>
              <a:ext cx="1706301" cy="1057534"/>
              <a:chOff x="1136522" y="2646297"/>
              <a:chExt cx="1706301" cy="1057534"/>
            </a:xfrm>
          </p:grpSpPr>
          <p:sp>
            <p:nvSpPr>
              <p:cNvPr id="6" name="Rounded Rectangle 5"/>
              <p:cNvSpPr/>
              <p:nvPr/>
            </p:nvSpPr>
            <p:spPr>
              <a:xfrm>
                <a:off x="1136522" y="2646297"/>
                <a:ext cx="1706301" cy="544189"/>
              </a:xfrm>
              <a:prstGeom prst="roundRect">
                <a:avLst/>
              </a:prstGeom>
              <a:solidFill>
                <a:schemeClr val="accent2">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smtClean="0">
                    <a:solidFill>
                      <a:schemeClr val="tx1"/>
                    </a:solidFill>
                  </a:rPr>
                  <a:t>Java</a:t>
                </a:r>
                <a:endParaRPr lang="en-US" sz="2667" dirty="0">
                  <a:solidFill>
                    <a:schemeClr val="tx1"/>
                  </a:solidFill>
                </a:endParaRPr>
              </a:p>
            </p:txBody>
          </p:sp>
          <p:sp>
            <p:nvSpPr>
              <p:cNvPr id="28" name="Rounded Rectangle 27"/>
              <p:cNvSpPr/>
              <p:nvPr/>
            </p:nvSpPr>
            <p:spPr>
              <a:xfrm>
                <a:off x="1136522" y="3192111"/>
                <a:ext cx="1706301" cy="511720"/>
              </a:xfrm>
              <a:prstGeom prst="round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solidFill>
                  </a:rPr>
                  <a:t>Compiler</a:t>
                </a:r>
              </a:p>
            </p:txBody>
          </p:sp>
        </p:grpSp>
      </p:grpSp>
      <p:grpSp>
        <p:nvGrpSpPr>
          <p:cNvPr id="68" name="Group 67"/>
          <p:cNvGrpSpPr/>
          <p:nvPr/>
        </p:nvGrpSpPr>
        <p:grpSpPr>
          <a:xfrm>
            <a:off x="2641828" y="1934664"/>
            <a:ext cx="1746604" cy="3781768"/>
            <a:chOff x="2641828" y="1934664"/>
            <a:chExt cx="1746604" cy="3781768"/>
          </a:xfrm>
        </p:grpSpPr>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3208" b="96415" l="1000" r="96778">
                          <a14:foregroundMark x1="29778" y1="34340" x2="29778" y2="34340"/>
                          <a14:foregroundMark x1="25111" y1="49623" x2="25111" y2="49623"/>
                        </a14:backgroundRemoval>
                      </a14:imgEffect>
                    </a14:imgLayer>
                  </a14:imgProps>
                </a:ext>
              </a:extLst>
            </a:blip>
            <a:stretch>
              <a:fillRect/>
            </a:stretch>
          </p:blipFill>
          <p:spPr>
            <a:xfrm>
              <a:off x="2780165" y="4144015"/>
              <a:ext cx="1608267" cy="947091"/>
            </a:xfrm>
            <a:prstGeom prst="rect">
              <a:avLst/>
            </a:prstGeom>
          </p:spPr>
        </p:pic>
        <p:sp>
          <p:nvSpPr>
            <p:cNvPr id="16" name="TextBox 15"/>
            <p:cNvSpPr txBox="1"/>
            <p:nvPr/>
          </p:nvSpPr>
          <p:spPr>
            <a:xfrm>
              <a:off x="3185217" y="5316322"/>
              <a:ext cx="644728" cy="400110"/>
            </a:xfrm>
            <a:prstGeom prst="rect">
              <a:avLst/>
            </a:prstGeom>
            <a:noFill/>
          </p:spPr>
          <p:txBody>
            <a:bodyPr wrap="none" rtlCol="0">
              <a:spAutoFit/>
            </a:bodyPr>
            <a:lstStyle/>
            <a:p>
              <a:r>
                <a:rPr lang="en-US" sz="2000" dirty="0"/>
                <a:t>GPU</a:t>
              </a:r>
            </a:p>
          </p:txBody>
        </p:sp>
        <p:sp>
          <p:nvSpPr>
            <p:cNvPr id="20" name="TextBox 19"/>
            <p:cNvSpPr txBox="1"/>
            <p:nvPr/>
          </p:nvSpPr>
          <p:spPr>
            <a:xfrm>
              <a:off x="2804434" y="1934664"/>
              <a:ext cx="1391278" cy="502766"/>
            </a:xfrm>
            <a:prstGeom prst="rect">
              <a:avLst/>
            </a:prstGeom>
            <a:noFill/>
          </p:spPr>
          <p:txBody>
            <a:bodyPr wrap="none" rtlCol="0">
              <a:spAutoFit/>
            </a:bodyPr>
            <a:lstStyle/>
            <a:p>
              <a:r>
                <a:rPr lang="en-US" sz="2667" dirty="0"/>
                <a:t>Graphics</a:t>
              </a:r>
            </a:p>
          </p:txBody>
        </p:sp>
        <p:cxnSp>
          <p:nvCxnSpPr>
            <p:cNvPr id="52" name="Straight Arrow Connector 51"/>
            <p:cNvCxnSpPr>
              <a:stCxn id="54" idx="2"/>
            </p:cNvCxnSpPr>
            <p:nvPr/>
          </p:nvCxnSpPr>
          <p:spPr>
            <a:xfrm flipH="1">
              <a:off x="3485209" y="3190486"/>
              <a:ext cx="9770" cy="958462"/>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2641828" y="2646297"/>
              <a:ext cx="1706301" cy="1057534"/>
              <a:chOff x="1136522" y="2646297"/>
              <a:chExt cx="1706301" cy="1057534"/>
            </a:xfrm>
          </p:grpSpPr>
          <p:sp>
            <p:nvSpPr>
              <p:cNvPr id="54" name="Rounded Rectangle 53"/>
              <p:cNvSpPr/>
              <p:nvPr/>
            </p:nvSpPr>
            <p:spPr>
              <a:xfrm>
                <a:off x="1136522" y="2646297"/>
                <a:ext cx="1706301" cy="544189"/>
              </a:xfrm>
              <a:prstGeom prst="roundRect">
                <a:avLst/>
              </a:prstGeom>
              <a:solidFill>
                <a:schemeClr val="accent2">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err="1" smtClean="0">
                    <a:solidFill>
                      <a:schemeClr val="tx1"/>
                    </a:solidFill>
                  </a:rPr>
                  <a:t>OpenCL</a:t>
                </a:r>
                <a:endParaRPr lang="en-US" sz="2667" dirty="0">
                  <a:solidFill>
                    <a:schemeClr val="tx1"/>
                  </a:solidFill>
                </a:endParaRPr>
              </a:p>
            </p:txBody>
          </p:sp>
          <p:sp>
            <p:nvSpPr>
              <p:cNvPr id="55" name="Rounded Rectangle 54"/>
              <p:cNvSpPr/>
              <p:nvPr/>
            </p:nvSpPr>
            <p:spPr>
              <a:xfrm>
                <a:off x="1136522" y="3192111"/>
                <a:ext cx="1706301" cy="511720"/>
              </a:xfrm>
              <a:prstGeom prst="round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solidFill>
                  </a:rPr>
                  <a:t>Compiler</a:t>
                </a:r>
              </a:p>
            </p:txBody>
          </p:sp>
        </p:grpSp>
      </p:grpSp>
      <p:grpSp>
        <p:nvGrpSpPr>
          <p:cNvPr id="69" name="Group 68"/>
          <p:cNvGrpSpPr/>
          <p:nvPr/>
        </p:nvGrpSpPr>
        <p:grpSpPr>
          <a:xfrm>
            <a:off x="4665943" y="1683953"/>
            <a:ext cx="1768062" cy="4030816"/>
            <a:chOff x="4665943" y="1683953"/>
            <a:chExt cx="1768062" cy="4030816"/>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99482" l="0" r="100000">
                          <a14:foregroundMark x1="13534" y1="46114" x2="13534" y2="46114"/>
                        </a14:backgroundRemoval>
                      </a14:imgEffect>
                    </a14:imgLayer>
                  </a14:imgProps>
                </a:ext>
              </a:extLst>
            </a:blip>
            <a:stretch>
              <a:fillRect/>
            </a:stretch>
          </p:blipFill>
          <p:spPr>
            <a:xfrm>
              <a:off x="4992131" y="4294089"/>
              <a:ext cx="995630" cy="722393"/>
            </a:xfrm>
            <a:prstGeom prst="rect">
              <a:avLst/>
            </a:prstGeom>
          </p:spPr>
        </p:pic>
        <p:sp>
          <p:nvSpPr>
            <p:cNvPr id="18" name="TextBox 17"/>
            <p:cNvSpPr txBox="1"/>
            <p:nvPr/>
          </p:nvSpPr>
          <p:spPr>
            <a:xfrm>
              <a:off x="5208932" y="5314659"/>
              <a:ext cx="593432" cy="400110"/>
            </a:xfrm>
            <a:prstGeom prst="rect">
              <a:avLst/>
            </a:prstGeom>
            <a:noFill/>
          </p:spPr>
          <p:txBody>
            <a:bodyPr wrap="none" rtlCol="0">
              <a:spAutoFit/>
            </a:bodyPr>
            <a:lstStyle/>
            <a:p>
              <a:r>
                <a:rPr lang="en-US" sz="2000" dirty="0"/>
                <a:t>DSP</a:t>
              </a:r>
            </a:p>
          </p:txBody>
        </p:sp>
        <p:sp>
          <p:nvSpPr>
            <p:cNvPr id="21" name="TextBox 20"/>
            <p:cNvSpPr txBox="1"/>
            <p:nvPr/>
          </p:nvSpPr>
          <p:spPr>
            <a:xfrm>
              <a:off x="4665943" y="1683953"/>
              <a:ext cx="1653978" cy="913199"/>
            </a:xfrm>
            <a:prstGeom prst="rect">
              <a:avLst/>
            </a:prstGeom>
            <a:noFill/>
          </p:spPr>
          <p:txBody>
            <a:bodyPr wrap="none" rtlCol="0">
              <a:spAutoFit/>
            </a:bodyPr>
            <a:lstStyle/>
            <a:p>
              <a:pPr algn="ctr"/>
              <a:r>
                <a:rPr lang="en-US" sz="2667" smtClean="0"/>
                <a:t>Signal </a:t>
              </a:r>
            </a:p>
            <a:p>
              <a:pPr algn="ctr"/>
              <a:r>
                <a:rPr lang="en-US" sz="2667" dirty="0" smtClean="0"/>
                <a:t>Processing</a:t>
              </a:r>
              <a:endParaRPr lang="en-US" sz="2667" dirty="0"/>
            </a:p>
          </p:txBody>
        </p:sp>
        <p:cxnSp>
          <p:nvCxnSpPr>
            <p:cNvPr id="56" name="Straight Arrow Connector 55"/>
            <p:cNvCxnSpPr>
              <a:stCxn id="58" idx="2"/>
            </p:cNvCxnSpPr>
            <p:nvPr/>
          </p:nvCxnSpPr>
          <p:spPr>
            <a:xfrm flipH="1">
              <a:off x="5571085" y="3190486"/>
              <a:ext cx="9770" cy="958462"/>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4727704" y="2646297"/>
              <a:ext cx="1706301" cy="1057534"/>
              <a:chOff x="1136522" y="2646297"/>
              <a:chExt cx="1706301" cy="1057534"/>
            </a:xfrm>
          </p:grpSpPr>
          <p:sp>
            <p:nvSpPr>
              <p:cNvPr id="58" name="Rounded Rectangle 57"/>
              <p:cNvSpPr/>
              <p:nvPr/>
            </p:nvSpPr>
            <p:spPr>
              <a:xfrm>
                <a:off x="1136522" y="2646297"/>
                <a:ext cx="1706301" cy="544189"/>
              </a:xfrm>
              <a:prstGeom prst="roundRect">
                <a:avLst/>
              </a:prstGeom>
              <a:solidFill>
                <a:schemeClr val="accent2">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err="1" smtClean="0">
                    <a:solidFill>
                      <a:schemeClr val="tx1"/>
                    </a:solidFill>
                  </a:rPr>
                  <a:t>Matlab</a:t>
                </a:r>
                <a:endParaRPr lang="en-US" sz="2667" dirty="0">
                  <a:solidFill>
                    <a:schemeClr val="tx1"/>
                  </a:solidFill>
                </a:endParaRPr>
              </a:p>
            </p:txBody>
          </p:sp>
          <p:sp>
            <p:nvSpPr>
              <p:cNvPr id="59" name="Rounded Rectangle 58"/>
              <p:cNvSpPr/>
              <p:nvPr/>
            </p:nvSpPr>
            <p:spPr>
              <a:xfrm>
                <a:off x="1136522" y="3192111"/>
                <a:ext cx="1706301" cy="511720"/>
              </a:xfrm>
              <a:prstGeom prst="round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solidFill>
                  </a:rPr>
                  <a:t>Compiler</a:t>
                </a:r>
              </a:p>
            </p:txBody>
          </p:sp>
        </p:grpSp>
      </p:grpSp>
      <p:grpSp>
        <p:nvGrpSpPr>
          <p:cNvPr id="70" name="Group 69"/>
          <p:cNvGrpSpPr/>
          <p:nvPr/>
        </p:nvGrpSpPr>
        <p:grpSpPr>
          <a:xfrm>
            <a:off x="6813580" y="1641714"/>
            <a:ext cx="4117518" cy="4022899"/>
            <a:chOff x="6813580" y="1641714"/>
            <a:chExt cx="4117518" cy="4022899"/>
          </a:xfrm>
        </p:grpSpPr>
        <p:sp>
          <p:nvSpPr>
            <p:cNvPr id="30" name="TextBox 29"/>
            <p:cNvSpPr txBox="1"/>
            <p:nvPr/>
          </p:nvSpPr>
          <p:spPr>
            <a:xfrm>
              <a:off x="6966335" y="1641714"/>
              <a:ext cx="1391728" cy="913199"/>
            </a:xfrm>
            <a:prstGeom prst="rect">
              <a:avLst/>
            </a:prstGeom>
            <a:noFill/>
          </p:spPr>
          <p:txBody>
            <a:bodyPr wrap="none" rtlCol="0">
              <a:spAutoFit/>
            </a:bodyPr>
            <a:lstStyle/>
            <a:p>
              <a:pPr algn="ctr"/>
              <a:r>
                <a:rPr lang="en-US" sz="2667" dirty="0" smtClean="0"/>
                <a:t>Machine</a:t>
              </a:r>
            </a:p>
            <a:p>
              <a:pPr algn="ctr"/>
              <a:r>
                <a:rPr lang="en-US" sz="2667" dirty="0" smtClean="0"/>
                <a:t>Learning</a:t>
              </a:r>
              <a:endParaRPr lang="en-US" sz="2667" dirty="0"/>
            </a:p>
          </p:txBody>
        </p:sp>
        <p:sp>
          <p:nvSpPr>
            <p:cNvPr id="31" name="TextBox 30"/>
            <p:cNvSpPr txBox="1"/>
            <p:nvPr/>
          </p:nvSpPr>
          <p:spPr>
            <a:xfrm>
              <a:off x="7562929" y="4112835"/>
              <a:ext cx="362600" cy="553998"/>
            </a:xfrm>
            <a:prstGeom prst="rect">
              <a:avLst/>
            </a:prstGeom>
            <a:noFill/>
          </p:spPr>
          <p:txBody>
            <a:bodyPr wrap="none" rtlCol="0">
              <a:spAutoFit/>
            </a:bodyPr>
            <a:lstStyle/>
            <a:p>
              <a:r>
                <a:rPr lang="en-US" sz="3000" dirty="0"/>
                <a:t>?</a:t>
              </a:r>
            </a:p>
          </p:txBody>
        </p:sp>
        <p:pic>
          <p:nvPicPr>
            <p:cNvPr id="42" name="Picture 41"/>
            <p:cNvPicPr>
              <a:picLocks noChangeAspect="1"/>
            </p:cNvPicPr>
            <p:nvPr/>
          </p:nvPicPr>
          <p:blipFill rotWithShape="1">
            <a:blip r:embed="rId9"/>
            <a:srcRect l="12285" t="5098" r="13886" b="32726"/>
            <a:stretch/>
          </p:blipFill>
          <p:spPr>
            <a:xfrm>
              <a:off x="7188764" y="4256356"/>
              <a:ext cx="1027977" cy="668344"/>
            </a:xfrm>
            <a:prstGeom prst="rect">
              <a:avLst/>
            </a:prstGeom>
          </p:spPr>
        </p:pic>
        <p:sp>
          <p:nvSpPr>
            <p:cNvPr id="34" name="TextBox 33"/>
            <p:cNvSpPr txBox="1"/>
            <p:nvPr/>
          </p:nvSpPr>
          <p:spPr>
            <a:xfrm>
              <a:off x="7421264" y="5295281"/>
              <a:ext cx="562975" cy="369332"/>
            </a:xfrm>
            <a:prstGeom prst="rect">
              <a:avLst/>
            </a:prstGeom>
            <a:noFill/>
          </p:spPr>
          <p:txBody>
            <a:bodyPr wrap="none" rtlCol="0">
              <a:spAutoFit/>
            </a:bodyPr>
            <a:lstStyle/>
            <a:p>
              <a:r>
                <a:rPr lang="en-US" smtClean="0"/>
                <a:t>TPU</a:t>
              </a:r>
              <a:endParaRPr lang="en-US"/>
            </a:p>
          </p:txBody>
        </p:sp>
        <p:cxnSp>
          <p:nvCxnSpPr>
            <p:cNvPr id="60" name="Straight Arrow Connector 59"/>
            <p:cNvCxnSpPr>
              <a:stCxn id="62" idx="2"/>
            </p:cNvCxnSpPr>
            <p:nvPr/>
          </p:nvCxnSpPr>
          <p:spPr>
            <a:xfrm flipH="1">
              <a:off x="7656961" y="3190486"/>
              <a:ext cx="9770" cy="958462"/>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a:off x="6813580" y="2646297"/>
              <a:ext cx="1706301" cy="1057534"/>
              <a:chOff x="1136522" y="2646297"/>
              <a:chExt cx="1706301" cy="1057534"/>
            </a:xfrm>
          </p:grpSpPr>
          <p:sp>
            <p:nvSpPr>
              <p:cNvPr id="62" name="Rounded Rectangle 61"/>
              <p:cNvSpPr/>
              <p:nvPr/>
            </p:nvSpPr>
            <p:spPr>
              <a:xfrm>
                <a:off x="1136522" y="2646297"/>
                <a:ext cx="1706301" cy="544189"/>
              </a:xfrm>
              <a:prstGeom prst="roundRect">
                <a:avLst/>
              </a:prstGeom>
              <a:solidFill>
                <a:schemeClr val="accent2">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solidFill>
                      <a:schemeClr val="tx1"/>
                    </a:solidFill>
                  </a:rPr>
                  <a:t>TensorFlow</a:t>
                </a:r>
                <a:endParaRPr lang="en-US" sz="2400" dirty="0">
                  <a:solidFill>
                    <a:schemeClr val="tx1"/>
                  </a:solidFill>
                </a:endParaRPr>
              </a:p>
            </p:txBody>
          </p:sp>
          <p:sp>
            <p:nvSpPr>
              <p:cNvPr id="63" name="Rounded Rectangle 62"/>
              <p:cNvSpPr/>
              <p:nvPr/>
            </p:nvSpPr>
            <p:spPr>
              <a:xfrm>
                <a:off x="1136522" y="3192111"/>
                <a:ext cx="1706301" cy="511720"/>
              </a:xfrm>
              <a:prstGeom prst="round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solidFill>
                  </a:rPr>
                  <a:t>Compiler</a:t>
                </a:r>
              </a:p>
            </p:txBody>
          </p:sp>
        </p:grpSp>
        <p:sp>
          <p:nvSpPr>
            <p:cNvPr id="179" name="TextBox 178"/>
            <p:cNvSpPr txBox="1"/>
            <p:nvPr/>
          </p:nvSpPr>
          <p:spPr>
            <a:xfrm>
              <a:off x="10332857" y="5226316"/>
              <a:ext cx="598241" cy="369332"/>
            </a:xfrm>
            <a:prstGeom prst="rect">
              <a:avLst/>
            </a:prstGeom>
            <a:noFill/>
          </p:spPr>
          <p:txBody>
            <a:bodyPr wrap="none" rtlCol="0">
              <a:spAutoFit/>
            </a:bodyPr>
            <a:lstStyle/>
            <a:p>
              <a:pPr algn="ctr"/>
              <a:r>
                <a:rPr lang="en-US" dirty="0" smtClean="0"/>
                <a:t>PISA</a:t>
              </a:r>
              <a:endParaRPr lang="en-US" dirty="0" smtClean="0"/>
            </a:p>
          </p:txBody>
        </p:sp>
      </p:grpSp>
      <p:sp>
        <p:nvSpPr>
          <p:cNvPr id="44" name="TextBox 43"/>
          <p:cNvSpPr txBox="1"/>
          <p:nvPr/>
        </p:nvSpPr>
        <p:spPr>
          <a:xfrm>
            <a:off x="9663348" y="1924673"/>
            <a:ext cx="1803700" cy="502766"/>
          </a:xfrm>
          <a:prstGeom prst="rect">
            <a:avLst/>
          </a:prstGeom>
          <a:noFill/>
        </p:spPr>
        <p:txBody>
          <a:bodyPr wrap="none" rtlCol="0">
            <a:spAutoFit/>
          </a:bodyPr>
          <a:lstStyle/>
          <a:p>
            <a:pPr algn="ctr"/>
            <a:r>
              <a:rPr lang="en-US" sz="2667" smtClean="0"/>
              <a:t>Networking</a:t>
            </a:r>
            <a:endParaRPr lang="en-US" sz="2667" dirty="0"/>
          </a:p>
        </p:txBody>
      </p:sp>
      <p:cxnSp>
        <p:nvCxnSpPr>
          <p:cNvPr id="64" name="Straight Arrow Connector 63"/>
          <p:cNvCxnSpPr>
            <a:stCxn id="66" idx="2"/>
          </p:cNvCxnSpPr>
          <p:nvPr/>
        </p:nvCxnSpPr>
        <p:spPr>
          <a:xfrm flipH="1">
            <a:off x="10613694" y="3190486"/>
            <a:ext cx="9770" cy="958462"/>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9770313" y="2646297"/>
            <a:ext cx="1706301" cy="1057534"/>
            <a:chOff x="1136522" y="2646297"/>
            <a:chExt cx="1706301" cy="1057534"/>
          </a:xfrm>
        </p:grpSpPr>
        <p:sp>
          <p:nvSpPr>
            <p:cNvPr id="66" name="Rounded Rectangle 65"/>
            <p:cNvSpPr/>
            <p:nvPr/>
          </p:nvSpPr>
          <p:spPr>
            <a:xfrm>
              <a:off x="1136522" y="2646297"/>
              <a:ext cx="1706301" cy="544189"/>
            </a:xfrm>
            <a:prstGeom prst="roundRect">
              <a:avLst/>
            </a:prstGeom>
            <a:solidFill>
              <a:schemeClr val="accent2">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P4</a:t>
              </a:r>
              <a:endParaRPr lang="en-US" sz="2400" dirty="0">
                <a:solidFill>
                  <a:schemeClr val="tx1"/>
                </a:solidFill>
              </a:endParaRPr>
            </a:p>
          </p:txBody>
        </p:sp>
        <p:sp>
          <p:nvSpPr>
            <p:cNvPr id="67" name="Rounded Rectangle 66"/>
            <p:cNvSpPr/>
            <p:nvPr/>
          </p:nvSpPr>
          <p:spPr>
            <a:xfrm>
              <a:off x="1136522" y="3192111"/>
              <a:ext cx="1706301" cy="511720"/>
            </a:xfrm>
            <a:prstGeom prst="round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solidFill>
                </a:rPr>
                <a:t>Compiler</a:t>
              </a:r>
            </a:p>
          </p:txBody>
        </p:sp>
      </p:grpSp>
      <p:sp>
        <p:nvSpPr>
          <p:cNvPr id="36" name="TextBox 35"/>
          <p:cNvSpPr txBox="1"/>
          <p:nvPr/>
        </p:nvSpPr>
        <p:spPr>
          <a:xfrm>
            <a:off x="8718018" y="2746893"/>
            <a:ext cx="1103187" cy="830997"/>
          </a:xfrm>
          <a:prstGeom prst="rect">
            <a:avLst/>
          </a:prstGeom>
          <a:noFill/>
        </p:spPr>
        <p:txBody>
          <a:bodyPr wrap="none" rtlCol="0">
            <a:spAutoFit/>
          </a:bodyPr>
          <a:lstStyle/>
          <a:p>
            <a:r>
              <a:rPr lang="en-US" sz="4800" smtClean="0">
                <a:solidFill>
                  <a:schemeClr val="accent1">
                    <a:lumMod val="60000"/>
                    <a:lumOff val="40000"/>
                  </a:schemeClr>
                </a:solidFill>
              </a:rPr>
              <a:t>&gt;&gt;&gt;</a:t>
            </a:r>
            <a:endParaRPr lang="en-US" sz="4800">
              <a:solidFill>
                <a:schemeClr val="accent1">
                  <a:lumMod val="60000"/>
                  <a:lumOff val="40000"/>
                </a:schemeClr>
              </a:solidFill>
            </a:endParaRPr>
          </a:p>
        </p:txBody>
      </p:sp>
      <p:grpSp>
        <p:nvGrpSpPr>
          <p:cNvPr id="45" name="Group 44"/>
          <p:cNvGrpSpPr/>
          <p:nvPr/>
        </p:nvGrpSpPr>
        <p:grpSpPr>
          <a:xfrm>
            <a:off x="9191928" y="4150573"/>
            <a:ext cx="2656935" cy="883018"/>
            <a:chOff x="4388696" y="5253651"/>
            <a:chExt cx="2656935" cy="883018"/>
          </a:xfrm>
        </p:grpSpPr>
        <p:grpSp>
          <p:nvGrpSpPr>
            <p:cNvPr id="46" name="Group 45"/>
            <p:cNvGrpSpPr/>
            <p:nvPr/>
          </p:nvGrpSpPr>
          <p:grpSpPr>
            <a:xfrm>
              <a:off x="4785895" y="5288083"/>
              <a:ext cx="370954" cy="822800"/>
              <a:chOff x="1485649" y="3204985"/>
              <a:chExt cx="1124341" cy="2169168"/>
            </a:xfrm>
          </p:grpSpPr>
          <p:sp>
            <p:nvSpPr>
              <p:cNvPr id="177" name="Rectangle 176"/>
              <p:cNvSpPr/>
              <p:nvPr/>
            </p:nvSpPr>
            <p:spPr>
              <a:xfrm>
                <a:off x="1492629" y="3216474"/>
                <a:ext cx="1117361" cy="2157679"/>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178" name="Rectangle 177"/>
              <p:cNvSpPr/>
              <p:nvPr/>
            </p:nvSpPr>
            <p:spPr>
              <a:xfrm>
                <a:off x="1485649" y="3204985"/>
                <a:ext cx="1124341" cy="2157680"/>
              </a:xfrm>
              <a:prstGeom prst="rect">
                <a:avLst/>
              </a:prstGeom>
              <a:solidFill>
                <a:schemeClr val="lt1">
                  <a:alpha val="70000"/>
                </a:schemeClr>
              </a:solidFill>
              <a:ln w="31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48" name="Group 47"/>
            <p:cNvGrpSpPr/>
            <p:nvPr/>
          </p:nvGrpSpPr>
          <p:grpSpPr>
            <a:xfrm>
              <a:off x="5253109" y="5290755"/>
              <a:ext cx="370954" cy="822800"/>
              <a:chOff x="1485649" y="3204985"/>
              <a:chExt cx="1124341" cy="2169168"/>
            </a:xfrm>
          </p:grpSpPr>
          <p:sp>
            <p:nvSpPr>
              <p:cNvPr id="175" name="Rectangle 174"/>
              <p:cNvSpPr/>
              <p:nvPr/>
            </p:nvSpPr>
            <p:spPr>
              <a:xfrm>
                <a:off x="1492629" y="3216474"/>
                <a:ext cx="1117361" cy="2157679"/>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176" name="Rectangle 175"/>
              <p:cNvSpPr/>
              <p:nvPr/>
            </p:nvSpPr>
            <p:spPr>
              <a:xfrm>
                <a:off x="1485649" y="3204985"/>
                <a:ext cx="1124341" cy="2157680"/>
              </a:xfrm>
              <a:prstGeom prst="rect">
                <a:avLst/>
              </a:prstGeom>
              <a:solidFill>
                <a:schemeClr val="lt1">
                  <a:alpha val="70000"/>
                </a:schemeClr>
              </a:solidFill>
              <a:ln w="31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49" name="Group 48"/>
            <p:cNvGrpSpPr/>
            <p:nvPr/>
          </p:nvGrpSpPr>
          <p:grpSpPr>
            <a:xfrm>
              <a:off x="5714995" y="5293890"/>
              <a:ext cx="370954" cy="822800"/>
              <a:chOff x="1485649" y="3204985"/>
              <a:chExt cx="1124341" cy="2169168"/>
            </a:xfrm>
          </p:grpSpPr>
          <p:sp>
            <p:nvSpPr>
              <p:cNvPr id="173" name="Rectangle 172"/>
              <p:cNvSpPr/>
              <p:nvPr/>
            </p:nvSpPr>
            <p:spPr>
              <a:xfrm>
                <a:off x="1492629" y="3216474"/>
                <a:ext cx="1117361" cy="2157679"/>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174" name="Rectangle 173"/>
              <p:cNvSpPr/>
              <p:nvPr/>
            </p:nvSpPr>
            <p:spPr>
              <a:xfrm>
                <a:off x="1485649" y="3204985"/>
                <a:ext cx="1124341" cy="2157680"/>
              </a:xfrm>
              <a:prstGeom prst="rect">
                <a:avLst/>
              </a:prstGeom>
              <a:solidFill>
                <a:schemeClr val="lt1">
                  <a:alpha val="70000"/>
                </a:schemeClr>
              </a:solidFill>
              <a:ln w="31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50" name="Group 49"/>
            <p:cNvGrpSpPr/>
            <p:nvPr/>
          </p:nvGrpSpPr>
          <p:grpSpPr>
            <a:xfrm>
              <a:off x="6178541" y="5298421"/>
              <a:ext cx="370954" cy="822800"/>
              <a:chOff x="1485649" y="3204985"/>
              <a:chExt cx="1124341" cy="2169168"/>
            </a:xfrm>
          </p:grpSpPr>
          <p:sp>
            <p:nvSpPr>
              <p:cNvPr id="171" name="Rectangle 170"/>
              <p:cNvSpPr/>
              <p:nvPr/>
            </p:nvSpPr>
            <p:spPr>
              <a:xfrm>
                <a:off x="1492629" y="3216474"/>
                <a:ext cx="1117361" cy="2157679"/>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172" name="Rectangle 171"/>
              <p:cNvSpPr/>
              <p:nvPr/>
            </p:nvSpPr>
            <p:spPr>
              <a:xfrm>
                <a:off x="1485649" y="3204985"/>
                <a:ext cx="1124341" cy="2157680"/>
              </a:xfrm>
              <a:prstGeom prst="rect">
                <a:avLst/>
              </a:prstGeom>
              <a:solidFill>
                <a:schemeClr val="lt1">
                  <a:alpha val="70000"/>
                </a:schemeClr>
              </a:solidFill>
              <a:ln w="3175"/>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51" name="Group 50"/>
            <p:cNvGrpSpPr/>
            <p:nvPr/>
          </p:nvGrpSpPr>
          <p:grpSpPr>
            <a:xfrm>
              <a:off x="6684534" y="5408287"/>
              <a:ext cx="182231" cy="262558"/>
              <a:chOff x="8131589" y="4009362"/>
              <a:chExt cx="552334" cy="692189"/>
            </a:xfrm>
          </p:grpSpPr>
          <p:grpSp>
            <p:nvGrpSpPr>
              <p:cNvPr id="163" name="Group 65"/>
              <p:cNvGrpSpPr/>
              <p:nvPr/>
            </p:nvGrpSpPr>
            <p:grpSpPr>
              <a:xfrm>
                <a:off x="8131589" y="4009362"/>
                <a:ext cx="551591" cy="228624"/>
                <a:chOff x="7660968" y="1751777"/>
                <a:chExt cx="1040580" cy="450645"/>
              </a:xfrm>
            </p:grpSpPr>
            <p:sp>
              <p:nvSpPr>
                <p:cNvPr id="168" name="Freeform 16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31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169" name="Straight Connector 168"/>
                <p:cNvCxnSpPr/>
                <p:nvPr/>
              </p:nvCxnSpPr>
              <p:spPr>
                <a:xfrm>
                  <a:off x="8501629" y="1751777"/>
                  <a:ext cx="0" cy="450645"/>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8268933" y="1751777"/>
                  <a:ext cx="0" cy="450645"/>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64" name="Group 70"/>
              <p:cNvGrpSpPr/>
              <p:nvPr/>
            </p:nvGrpSpPr>
            <p:grpSpPr>
              <a:xfrm>
                <a:off x="8132332" y="4472927"/>
                <a:ext cx="551591" cy="228624"/>
                <a:chOff x="7660968" y="1751777"/>
                <a:chExt cx="1040580" cy="450645"/>
              </a:xfrm>
            </p:grpSpPr>
            <p:sp>
              <p:nvSpPr>
                <p:cNvPr id="165" name="Freeform 16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31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166" name="Straight Connector 165"/>
                <p:cNvCxnSpPr/>
                <p:nvPr/>
              </p:nvCxnSpPr>
              <p:spPr>
                <a:xfrm>
                  <a:off x="8501629" y="1751777"/>
                  <a:ext cx="0" cy="450645"/>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8268933" y="1751777"/>
                  <a:ext cx="0" cy="450645"/>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72" name="Rectangle 71"/>
            <p:cNvSpPr/>
            <p:nvPr/>
          </p:nvSpPr>
          <p:spPr>
            <a:xfrm rot="16200000">
              <a:off x="4140666" y="5625761"/>
              <a:ext cx="883018" cy="138798"/>
            </a:xfrm>
            <a:prstGeom prst="rect">
              <a:avLst/>
            </a:prstGeom>
            <a:solidFill>
              <a:schemeClr val="accent6">
                <a:lumMod val="40000"/>
                <a:lumOff val="60000"/>
              </a:schemeClr>
            </a:solidFill>
            <a:ln w="3175"/>
          </p:spPr>
          <p:style>
            <a:lnRef idx="1">
              <a:schemeClr val="dk1"/>
            </a:lnRef>
            <a:fillRef idx="2">
              <a:schemeClr val="dk1"/>
            </a:fillRef>
            <a:effectRef idx="1">
              <a:schemeClr val="dk1"/>
            </a:effectRef>
            <a:fontRef idx="minor">
              <a:schemeClr val="dk1"/>
            </a:fontRef>
          </p:style>
          <p:txBody>
            <a:bodyPr lIns="155495" tIns="77748" rIns="155495" bIns="77748" rtlCol="0" anchor="ctr"/>
            <a:lstStyle/>
            <a:p>
              <a:pPr algn="ctr"/>
              <a:endParaRPr lang="en-US" sz="1500" dirty="0">
                <a:solidFill>
                  <a:srgbClr val="000000"/>
                </a:solidFill>
              </a:endParaRPr>
            </a:p>
          </p:txBody>
        </p:sp>
        <p:grpSp>
          <p:nvGrpSpPr>
            <p:cNvPr id="73" name="Group 72"/>
            <p:cNvGrpSpPr/>
            <p:nvPr/>
          </p:nvGrpSpPr>
          <p:grpSpPr>
            <a:xfrm>
              <a:off x="6876464" y="5411735"/>
              <a:ext cx="169167" cy="602844"/>
              <a:chOff x="2488822" y="2403406"/>
              <a:chExt cx="529093" cy="1589294"/>
            </a:xfrm>
          </p:grpSpPr>
          <p:cxnSp>
            <p:nvCxnSpPr>
              <p:cNvPr id="152" name="Straight Arrow Connector 151"/>
              <p:cNvCxnSpPr/>
              <p:nvPr/>
            </p:nvCxnSpPr>
            <p:spPr>
              <a:xfrm flipV="1">
                <a:off x="2493656" y="2403406"/>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flipV="1">
                <a:off x="2490064" y="2555806"/>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flipV="1">
                <a:off x="2493656" y="2717444"/>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flipV="1">
                <a:off x="2493656" y="2871548"/>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V="1">
                <a:off x="2493656" y="3031695"/>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V="1">
                <a:off x="2494729" y="3190805"/>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V="1">
                <a:off x="2493656" y="3352442"/>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2494729" y="3512589"/>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V="1">
                <a:off x="2495802" y="3671699"/>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V="1">
                <a:off x="2493656" y="3833590"/>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V="1">
                <a:off x="2488822" y="3992700"/>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4388696" y="5390116"/>
              <a:ext cx="125739" cy="602844"/>
              <a:chOff x="2488822" y="2403406"/>
              <a:chExt cx="529093" cy="1589294"/>
            </a:xfrm>
          </p:grpSpPr>
          <p:cxnSp>
            <p:nvCxnSpPr>
              <p:cNvPr id="141" name="Straight Arrow Connector 140"/>
              <p:cNvCxnSpPr/>
              <p:nvPr/>
            </p:nvCxnSpPr>
            <p:spPr>
              <a:xfrm flipV="1">
                <a:off x="2493656" y="2403406"/>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V="1">
                <a:off x="2490064" y="2555806"/>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2493656" y="2717444"/>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V="1">
                <a:off x="2493656" y="2871548"/>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V="1">
                <a:off x="2493656" y="3031695"/>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V="1">
                <a:off x="2494729" y="3190805"/>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p:nvPr/>
            </p:nvCxnSpPr>
            <p:spPr>
              <a:xfrm flipV="1">
                <a:off x="2493656" y="3352442"/>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2494729" y="3512589"/>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2495802" y="3671699"/>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p:nvPr/>
            </p:nvCxnSpPr>
            <p:spPr>
              <a:xfrm flipV="1">
                <a:off x="2493656" y="3833590"/>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flipV="1">
                <a:off x="2488822" y="3992700"/>
                <a:ext cx="522113" cy="0"/>
              </a:xfrm>
              <a:prstGeom prst="straightConnector1">
                <a:avLst/>
              </a:prstGeom>
              <a:ln w="3175">
                <a:solidFill>
                  <a:srgbClr val="C00000"/>
                </a:solidFill>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grpSp>
        <p:grpSp>
          <p:nvGrpSpPr>
            <p:cNvPr id="75" name="Group 74"/>
            <p:cNvGrpSpPr/>
            <p:nvPr/>
          </p:nvGrpSpPr>
          <p:grpSpPr>
            <a:xfrm>
              <a:off x="4822303" y="5326786"/>
              <a:ext cx="300026" cy="748431"/>
              <a:chOff x="2449931" y="225721"/>
              <a:chExt cx="909363" cy="1973109"/>
            </a:xfrm>
          </p:grpSpPr>
          <p:sp>
            <p:nvSpPr>
              <p:cNvPr id="129" name="Rectangle 128"/>
              <p:cNvSpPr/>
              <p:nvPr/>
            </p:nvSpPr>
            <p:spPr>
              <a:xfrm>
                <a:off x="2449931" y="225721"/>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30" name="Rectangle 129"/>
              <p:cNvSpPr/>
              <p:nvPr/>
            </p:nvSpPr>
            <p:spPr>
              <a:xfrm>
                <a:off x="2449931" y="563134"/>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1" name="Rectangle 130"/>
              <p:cNvSpPr/>
              <p:nvPr/>
            </p:nvSpPr>
            <p:spPr>
              <a:xfrm>
                <a:off x="2449931" y="902860"/>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2" name="Rectangle 131"/>
              <p:cNvSpPr/>
              <p:nvPr/>
            </p:nvSpPr>
            <p:spPr>
              <a:xfrm>
                <a:off x="2449931" y="1244322"/>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3" name="Rectangle 132"/>
              <p:cNvSpPr/>
              <p:nvPr/>
            </p:nvSpPr>
            <p:spPr>
              <a:xfrm>
                <a:off x="2449931" y="1919144"/>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4" name="Rectangle 133"/>
              <p:cNvSpPr/>
              <p:nvPr/>
            </p:nvSpPr>
            <p:spPr>
              <a:xfrm>
                <a:off x="2449931" y="1581733"/>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5" name="Trapezoid 134"/>
              <p:cNvSpPr/>
              <p:nvPr/>
            </p:nvSpPr>
            <p:spPr>
              <a:xfrm rot="5400000">
                <a:off x="3080394" y="231171"/>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36" name="Trapezoid 135"/>
              <p:cNvSpPr/>
              <p:nvPr/>
            </p:nvSpPr>
            <p:spPr>
              <a:xfrm rot="5400000">
                <a:off x="3085058" y="568584"/>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37" name="Trapezoid 136"/>
              <p:cNvSpPr/>
              <p:nvPr/>
            </p:nvSpPr>
            <p:spPr>
              <a:xfrm rot="5400000">
                <a:off x="3085058" y="908310"/>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38" name="Trapezoid 137"/>
              <p:cNvSpPr/>
              <p:nvPr/>
            </p:nvSpPr>
            <p:spPr>
              <a:xfrm rot="5400000">
                <a:off x="3080394" y="1258723"/>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39" name="Trapezoid 138"/>
              <p:cNvSpPr/>
              <p:nvPr/>
            </p:nvSpPr>
            <p:spPr>
              <a:xfrm rot="5400000">
                <a:off x="3080394" y="1587183"/>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40" name="Trapezoid 139"/>
              <p:cNvSpPr/>
              <p:nvPr/>
            </p:nvSpPr>
            <p:spPr>
              <a:xfrm rot="5400000">
                <a:off x="3080394" y="1924594"/>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76" name="Group 75"/>
            <p:cNvGrpSpPr/>
            <p:nvPr/>
          </p:nvGrpSpPr>
          <p:grpSpPr>
            <a:xfrm>
              <a:off x="5284008" y="5335217"/>
              <a:ext cx="300026" cy="748431"/>
              <a:chOff x="2449931" y="225721"/>
              <a:chExt cx="909363" cy="1973109"/>
            </a:xfrm>
          </p:grpSpPr>
          <p:sp>
            <p:nvSpPr>
              <p:cNvPr id="117" name="Rectangle 116"/>
              <p:cNvSpPr/>
              <p:nvPr/>
            </p:nvSpPr>
            <p:spPr>
              <a:xfrm>
                <a:off x="2449931" y="225721"/>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8" name="Rectangle 117"/>
              <p:cNvSpPr/>
              <p:nvPr/>
            </p:nvSpPr>
            <p:spPr>
              <a:xfrm>
                <a:off x="2449931" y="563134"/>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9" name="Rectangle 118"/>
              <p:cNvSpPr/>
              <p:nvPr/>
            </p:nvSpPr>
            <p:spPr>
              <a:xfrm>
                <a:off x="2449931" y="902860"/>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0" name="Rectangle 119"/>
              <p:cNvSpPr/>
              <p:nvPr/>
            </p:nvSpPr>
            <p:spPr>
              <a:xfrm>
                <a:off x="2449931" y="1244322"/>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1" name="Rectangle 120"/>
              <p:cNvSpPr/>
              <p:nvPr/>
            </p:nvSpPr>
            <p:spPr>
              <a:xfrm>
                <a:off x="2449931" y="1919144"/>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2" name="Rectangle 121"/>
              <p:cNvSpPr/>
              <p:nvPr/>
            </p:nvSpPr>
            <p:spPr>
              <a:xfrm>
                <a:off x="2449931" y="1581733"/>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3" name="Trapezoid 122"/>
              <p:cNvSpPr/>
              <p:nvPr/>
            </p:nvSpPr>
            <p:spPr>
              <a:xfrm rot="5400000">
                <a:off x="3080394" y="231171"/>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4" name="Trapezoid 123"/>
              <p:cNvSpPr/>
              <p:nvPr/>
            </p:nvSpPr>
            <p:spPr>
              <a:xfrm rot="5400000">
                <a:off x="3085058" y="568584"/>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5" name="Trapezoid 124"/>
              <p:cNvSpPr/>
              <p:nvPr/>
            </p:nvSpPr>
            <p:spPr>
              <a:xfrm rot="5400000">
                <a:off x="3085058" y="908310"/>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6" name="Trapezoid 125"/>
              <p:cNvSpPr/>
              <p:nvPr/>
            </p:nvSpPr>
            <p:spPr>
              <a:xfrm rot="5400000">
                <a:off x="3080394" y="1258723"/>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7" name="Trapezoid 126"/>
              <p:cNvSpPr/>
              <p:nvPr/>
            </p:nvSpPr>
            <p:spPr>
              <a:xfrm rot="5400000">
                <a:off x="3080394" y="1587183"/>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8" name="Trapezoid 127"/>
              <p:cNvSpPr/>
              <p:nvPr/>
            </p:nvSpPr>
            <p:spPr>
              <a:xfrm rot="5400000">
                <a:off x="3080394" y="1924594"/>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77" name="Group 76"/>
            <p:cNvGrpSpPr/>
            <p:nvPr/>
          </p:nvGrpSpPr>
          <p:grpSpPr>
            <a:xfrm>
              <a:off x="5750713" y="5336359"/>
              <a:ext cx="300026" cy="748431"/>
              <a:chOff x="2449931" y="225721"/>
              <a:chExt cx="909363" cy="1973109"/>
            </a:xfrm>
          </p:grpSpPr>
          <p:sp>
            <p:nvSpPr>
              <p:cNvPr id="105" name="Rectangle 104"/>
              <p:cNvSpPr/>
              <p:nvPr/>
            </p:nvSpPr>
            <p:spPr>
              <a:xfrm>
                <a:off x="2449931" y="225721"/>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6" name="Rectangle 105"/>
              <p:cNvSpPr/>
              <p:nvPr/>
            </p:nvSpPr>
            <p:spPr>
              <a:xfrm>
                <a:off x="2449931" y="563134"/>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7" name="Rectangle 106"/>
              <p:cNvSpPr/>
              <p:nvPr/>
            </p:nvSpPr>
            <p:spPr>
              <a:xfrm>
                <a:off x="2449931" y="902860"/>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8" name="Rectangle 107"/>
              <p:cNvSpPr/>
              <p:nvPr/>
            </p:nvSpPr>
            <p:spPr>
              <a:xfrm>
                <a:off x="2449931" y="1244322"/>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9" name="Rectangle 108"/>
              <p:cNvSpPr/>
              <p:nvPr/>
            </p:nvSpPr>
            <p:spPr>
              <a:xfrm>
                <a:off x="2449931" y="1919144"/>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0" name="Rectangle 109"/>
              <p:cNvSpPr/>
              <p:nvPr/>
            </p:nvSpPr>
            <p:spPr>
              <a:xfrm>
                <a:off x="2449931" y="1581733"/>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1" name="Trapezoid 110"/>
              <p:cNvSpPr/>
              <p:nvPr/>
            </p:nvSpPr>
            <p:spPr>
              <a:xfrm rot="5400000">
                <a:off x="3080394" y="231171"/>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12" name="Trapezoid 111"/>
              <p:cNvSpPr/>
              <p:nvPr/>
            </p:nvSpPr>
            <p:spPr>
              <a:xfrm rot="5400000">
                <a:off x="3085058" y="568584"/>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13" name="Trapezoid 112"/>
              <p:cNvSpPr/>
              <p:nvPr/>
            </p:nvSpPr>
            <p:spPr>
              <a:xfrm rot="5400000">
                <a:off x="3085058" y="908310"/>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14" name="Trapezoid 113"/>
              <p:cNvSpPr/>
              <p:nvPr/>
            </p:nvSpPr>
            <p:spPr>
              <a:xfrm rot="5400000">
                <a:off x="3080394" y="1258723"/>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15" name="Trapezoid 114"/>
              <p:cNvSpPr/>
              <p:nvPr/>
            </p:nvSpPr>
            <p:spPr>
              <a:xfrm rot="5400000">
                <a:off x="3080394" y="1587183"/>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16" name="Trapezoid 115"/>
              <p:cNvSpPr/>
              <p:nvPr/>
            </p:nvSpPr>
            <p:spPr>
              <a:xfrm rot="5400000">
                <a:off x="3080394" y="1924594"/>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78" name="Group 77"/>
            <p:cNvGrpSpPr/>
            <p:nvPr/>
          </p:nvGrpSpPr>
          <p:grpSpPr>
            <a:xfrm>
              <a:off x="6214910" y="5347113"/>
              <a:ext cx="300026" cy="748431"/>
              <a:chOff x="2449931" y="225721"/>
              <a:chExt cx="909363" cy="1973109"/>
            </a:xfrm>
          </p:grpSpPr>
          <p:sp>
            <p:nvSpPr>
              <p:cNvPr id="93" name="Rectangle 92"/>
              <p:cNvSpPr/>
              <p:nvPr/>
            </p:nvSpPr>
            <p:spPr>
              <a:xfrm>
                <a:off x="2449931" y="225721"/>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4" name="Rectangle 93"/>
              <p:cNvSpPr/>
              <p:nvPr/>
            </p:nvSpPr>
            <p:spPr>
              <a:xfrm>
                <a:off x="2449931" y="563134"/>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5" name="Rectangle 94"/>
              <p:cNvSpPr/>
              <p:nvPr/>
            </p:nvSpPr>
            <p:spPr>
              <a:xfrm>
                <a:off x="2449931" y="902860"/>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6" name="Rectangle 95"/>
              <p:cNvSpPr/>
              <p:nvPr/>
            </p:nvSpPr>
            <p:spPr>
              <a:xfrm>
                <a:off x="2449931" y="1244322"/>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7" name="Rectangle 96"/>
              <p:cNvSpPr/>
              <p:nvPr/>
            </p:nvSpPr>
            <p:spPr>
              <a:xfrm>
                <a:off x="2449931" y="1919144"/>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8" name="Rectangle 97"/>
              <p:cNvSpPr/>
              <p:nvPr/>
            </p:nvSpPr>
            <p:spPr>
              <a:xfrm>
                <a:off x="2449931" y="1581733"/>
                <a:ext cx="527194" cy="279686"/>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9" name="Trapezoid 98"/>
              <p:cNvSpPr/>
              <p:nvPr/>
            </p:nvSpPr>
            <p:spPr>
              <a:xfrm rot="5400000">
                <a:off x="3080394" y="231171"/>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00" name="Trapezoid 99"/>
              <p:cNvSpPr/>
              <p:nvPr/>
            </p:nvSpPr>
            <p:spPr>
              <a:xfrm rot="5400000">
                <a:off x="3085058" y="568584"/>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01" name="Trapezoid 100"/>
              <p:cNvSpPr/>
              <p:nvPr/>
            </p:nvSpPr>
            <p:spPr>
              <a:xfrm rot="5400000">
                <a:off x="3085058" y="908310"/>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02" name="Trapezoid 101"/>
              <p:cNvSpPr/>
              <p:nvPr/>
            </p:nvSpPr>
            <p:spPr>
              <a:xfrm rot="5400000">
                <a:off x="3080394" y="1258723"/>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03" name="Trapezoid 102"/>
              <p:cNvSpPr/>
              <p:nvPr/>
            </p:nvSpPr>
            <p:spPr>
              <a:xfrm rot="5400000">
                <a:off x="3080394" y="1587183"/>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04" name="Trapezoid 103"/>
              <p:cNvSpPr/>
              <p:nvPr/>
            </p:nvSpPr>
            <p:spPr>
              <a:xfrm rot="5400000">
                <a:off x="3080394" y="1924594"/>
                <a:ext cx="279686" cy="268786"/>
              </a:xfrm>
              <a:prstGeom prst="trapezoid">
                <a:avLst>
                  <a:gd name="adj" fmla="val 30807"/>
                </a:avLst>
              </a:prstGeom>
              <a:solidFill>
                <a:schemeClr val="accent2">
                  <a:lumMod val="60000"/>
                  <a:lumOff val="4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79" name="Group 78"/>
            <p:cNvGrpSpPr/>
            <p:nvPr/>
          </p:nvGrpSpPr>
          <p:grpSpPr>
            <a:xfrm>
              <a:off x="6684779" y="5760077"/>
              <a:ext cx="182231" cy="262558"/>
              <a:chOff x="8131589" y="4009362"/>
              <a:chExt cx="552334" cy="692189"/>
            </a:xfrm>
          </p:grpSpPr>
          <p:grpSp>
            <p:nvGrpSpPr>
              <p:cNvPr id="85" name="Group 65"/>
              <p:cNvGrpSpPr/>
              <p:nvPr/>
            </p:nvGrpSpPr>
            <p:grpSpPr>
              <a:xfrm>
                <a:off x="8131589" y="4009362"/>
                <a:ext cx="551591" cy="228624"/>
                <a:chOff x="7660968" y="1751777"/>
                <a:chExt cx="1040580" cy="450645"/>
              </a:xfrm>
            </p:grpSpPr>
            <p:sp>
              <p:nvSpPr>
                <p:cNvPr id="90" name="Freeform 89"/>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31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91" name="Straight Connector 90"/>
                <p:cNvCxnSpPr/>
                <p:nvPr/>
              </p:nvCxnSpPr>
              <p:spPr>
                <a:xfrm>
                  <a:off x="8501629" y="1751777"/>
                  <a:ext cx="0" cy="450645"/>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8268933" y="1751777"/>
                  <a:ext cx="0" cy="450645"/>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6" name="Group 70"/>
              <p:cNvGrpSpPr/>
              <p:nvPr/>
            </p:nvGrpSpPr>
            <p:grpSpPr>
              <a:xfrm>
                <a:off x="8132332" y="4472927"/>
                <a:ext cx="551591" cy="228624"/>
                <a:chOff x="7660968" y="1751777"/>
                <a:chExt cx="1040580" cy="450645"/>
              </a:xfrm>
            </p:grpSpPr>
            <p:sp>
              <p:nvSpPr>
                <p:cNvPr id="87" name="Freeform 86"/>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317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88" name="Straight Connector 87"/>
                <p:cNvCxnSpPr/>
                <p:nvPr/>
              </p:nvCxnSpPr>
              <p:spPr>
                <a:xfrm>
                  <a:off x="8501629" y="1751777"/>
                  <a:ext cx="0" cy="450645"/>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8268933" y="1751777"/>
                  <a:ext cx="0" cy="450645"/>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80" name="Straight Arrow Connector 79"/>
            <p:cNvCxnSpPr/>
            <p:nvPr/>
          </p:nvCxnSpPr>
          <p:spPr>
            <a:xfrm>
              <a:off x="4651574" y="5695160"/>
              <a:ext cx="134321" cy="2144"/>
            </a:xfrm>
            <a:prstGeom prst="straightConnector1">
              <a:avLst/>
            </a:prstGeom>
            <a:ln w="3175" cmpd="sng">
              <a:tailEnd type="stealth"/>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5624063" y="5703111"/>
              <a:ext cx="90933" cy="1223"/>
            </a:xfrm>
            <a:prstGeom prst="straightConnector1">
              <a:avLst/>
            </a:prstGeom>
            <a:ln w="3175" cmpd="sng">
              <a:tailEnd type="stealth"/>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6085949" y="5707469"/>
              <a:ext cx="92591" cy="174"/>
            </a:xfrm>
            <a:prstGeom prst="straightConnector1">
              <a:avLst/>
            </a:prstGeom>
            <a:ln w="3175" cmpd="sng">
              <a:tailEnd type="stealth"/>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6549495" y="5707642"/>
              <a:ext cx="135039" cy="2410"/>
            </a:xfrm>
            <a:prstGeom prst="straightConnector1">
              <a:avLst/>
            </a:prstGeom>
            <a:ln w="3175" cmpd="sng">
              <a:tailEnd type="stealth"/>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5156849" y="5692467"/>
              <a:ext cx="96260" cy="2671"/>
            </a:xfrm>
            <a:prstGeom prst="straightConnector1">
              <a:avLst/>
            </a:prstGeom>
            <a:ln w="3175" cmpd="sng">
              <a:tailEnd type="stealt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24986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26403"/>
            <a:ext cx="11005457" cy="1325563"/>
          </a:xfrm>
        </p:spPr>
        <p:txBody>
          <a:bodyPr>
            <a:normAutofit/>
          </a:bodyPr>
          <a:lstStyle/>
          <a:p>
            <a:r>
              <a:rPr lang="en-US" b="1" dirty="0"/>
              <a:t>PISA: Protocol Independent Switch </a:t>
            </a:r>
            <a:r>
              <a:rPr lang="en-US" b="1" dirty="0" smtClean="0"/>
              <a:t>Architecture</a:t>
            </a:r>
            <a:endParaRPr lang="en-US" b="1" dirty="0"/>
          </a:p>
        </p:txBody>
      </p:sp>
      <p:sp>
        <p:nvSpPr>
          <p:cNvPr id="2" name="Slide Number Placeholder 1"/>
          <p:cNvSpPr>
            <a:spLocks noGrp="1"/>
          </p:cNvSpPr>
          <p:nvPr>
            <p:ph type="sldNum" sz="quarter" idx="12"/>
          </p:nvPr>
        </p:nvSpPr>
        <p:spPr/>
        <p:txBody>
          <a:bodyPr/>
          <a:lstStyle/>
          <a:p>
            <a:fld id="{3DE0F19B-68EA-B340-A4BB-C1F18F625CEA}" type="slidenum">
              <a:rPr lang="en-US" smtClean="0"/>
              <a:t>11</a:t>
            </a:fld>
            <a:endParaRPr lang="en-US"/>
          </a:p>
        </p:txBody>
      </p:sp>
      <p:grpSp>
        <p:nvGrpSpPr>
          <p:cNvPr id="209" name="Group 208"/>
          <p:cNvGrpSpPr/>
          <p:nvPr/>
        </p:nvGrpSpPr>
        <p:grpSpPr>
          <a:xfrm>
            <a:off x="2298666" y="2598777"/>
            <a:ext cx="1499122" cy="2169168"/>
            <a:chOff x="1485649" y="3204985"/>
            <a:chExt cx="1124341" cy="2169168"/>
          </a:xfrm>
        </p:grpSpPr>
        <p:sp>
          <p:nvSpPr>
            <p:cNvPr id="210" name="Rectangle 209"/>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1" name="Rectangle 210"/>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12" name="Group 211"/>
          <p:cNvGrpSpPr/>
          <p:nvPr/>
        </p:nvGrpSpPr>
        <p:grpSpPr>
          <a:xfrm>
            <a:off x="4186800" y="2605819"/>
            <a:ext cx="1499122" cy="2169168"/>
            <a:chOff x="1485649" y="3204985"/>
            <a:chExt cx="1124341" cy="2169168"/>
          </a:xfrm>
        </p:grpSpPr>
        <p:sp>
          <p:nvSpPr>
            <p:cNvPr id="213" name="Rectangle 212"/>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4" name="Rectangle 213"/>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15" name="Group 214"/>
          <p:cNvGrpSpPr/>
          <p:nvPr/>
        </p:nvGrpSpPr>
        <p:grpSpPr>
          <a:xfrm>
            <a:off x="6053403" y="2614084"/>
            <a:ext cx="1499122" cy="2169168"/>
            <a:chOff x="1485649" y="3204985"/>
            <a:chExt cx="1124341" cy="2169168"/>
          </a:xfrm>
        </p:grpSpPr>
        <p:sp>
          <p:nvSpPr>
            <p:cNvPr id="216" name="Rectangle 215"/>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17" name="Rectangle 216"/>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18" name="Group 217"/>
          <p:cNvGrpSpPr/>
          <p:nvPr/>
        </p:nvGrpSpPr>
        <p:grpSpPr>
          <a:xfrm>
            <a:off x="7926710" y="2626031"/>
            <a:ext cx="1499122" cy="2169168"/>
            <a:chOff x="1485649" y="3204985"/>
            <a:chExt cx="1124341" cy="2169168"/>
          </a:xfrm>
        </p:grpSpPr>
        <p:sp>
          <p:nvSpPr>
            <p:cNvPr id="219" name="Rectangle 218"/>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220" name="Rectangle 219"/>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259" name="Group 258"/>
          <p:cNvGrpSpPr/>
          <p:nvPr/>
        </p:nvGrpSpPr>
        <p:grpSpPr>
          <a:xfrm>
            <a:off x="9971561" y="2915674"/>
            <a:ext cx="736445" cy="692189"/>
            <a:chOff x="8131589" y="4009362"/>
            <a:chExt cx="552334" cy="692189"/>
          </a:xfrm>
        </p:grpSpPr>
        <p:grpSp>
          <p:nvGrpSpPr>
            <p:cNvPr id="260" name="Group 65"/>
            <p:cNvGrpSpPr/>
            <p:nvPr/>
          </p:nvGrpSpPr>
          <p:grpSpPr>
            <a:xfrm>
              <a:off x="8131589" y="4009362"/>
              <a:ext cx="551591" cy="228624"/>
              <a:chOff x="7660968" y="1751777"/>
              <a:chExt cx="1040580" cy="450645"/>
            </a:xfrm>
          </p:grpSpPr>
          <p:sp>
            <p:nvSpPr>
              <p:cNvPr id="265" name="Freeform 26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266" name="Straight Connector 265"/>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1" name="Group 70"/>
            <p:cNvGrpSpPr/>
            <p:nvPr/>
          </p:nvGrpSpPr>
          <p:grpSpPr>
            <a:xfrm>
              <a:off x="8132332" y="4472927"/>
              <a:ext cx="551591" cy="228624"/>
              <a:chOff x="7660968" y="1751777"/>
              <a:chExt cx="1040580" cy="450645"/>
            </a:xfrm>
          </p:grpSpPr>
          <p:sp>
            <p:nvSpPr>
              <p:cNvPr id="262" name="Freeform 26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263" name="Straight Connector 262"/>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317" name="Group 316"/>
          <p:cNvGrpSpPr/>
          <p:nvPr/>
        </p:nvGrpSpPr>
        <p:grpSpPr>
          <a:xfrm>
            <a:off x="10747202" y="2924763"/>
            <a:ext cx="683647" cy="1589294"/>
            <a:chOff x="2488822" y="2403406"/>
            <a:chExt cx="529093" cy="1589294"/>
          </a:xfrm>
        </p:grpSpPr>
        <p:cxnSp>
          <p:nvCxnSpPr>
            <p:cNvPr id="318" name="Straight Arrow Connector 317"/>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1" name="Straight Arrow Connector 320"/>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2" name="Straight Arrow Connector 321"/>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3" name="Straight Arrow Connector 322"/>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4" name="Straight Arrow Connector 323"/>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5" name="Straight Arrow Connector 324"/>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6" name="Straight Arrow Connector 325"/>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7" name="Straight Arrow Connector 326"/>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8" name="Straight Arrow Connector 327"/>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9" name="Group 328"/>
          <p:cNvGrpSpPr/>
          <p:nvPr/>
        </p:nvGrpSpPr>
        <p:grpSpPr>
          <a:xfrm>
            <a:off x="693481" y="2867769"/>
            <a:ext cx="508144" cy="1589294"/>
            <a:chOff x="2488822" y="2403406"/>
            <a:chExt cx="529093" cy="1589294"/>
          </a:xfrm>
        </p:grpSpPr>
        <p:cxnSp>
          <p:nvCxnSpPr>
            <p:cNvPr id="330" name="Straight Arrow Connector 329"/>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1" name="Straight Arrow Connector 330"/>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2" name="Straight Arrow Connector 331"/>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3" name="Straight Arrow Connector 332"/>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4" name="Straight Arrow Connector 333"/>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5" name="Straight Arrow Connector 334"/>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6" name="Straight Arrow Connector 335"/>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7" name="Straight Arrow Connector 336"/>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8" name="Straight Arrow Connector 337"/>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9" name="Straight Arrow Connector 338"/>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0" name="Straight Arrow Connector 339"/>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41" name="Group 340"/>
          <p:cNvGrpSpPr/>
          <p:nvPr/>
        </p:nvGrpSpPr>
        <p:grpSpPr>
          <a:xfrm>
            <a:off x="2445802" y="2700810"/>
            <a:ext cx="1212484" cy="1973109"/>
            <a:chOff x="2449931" y="225721"/>
            <a:chExt cx="909363" cy="1973109"/>
          </a:xfrm>
        </p:grpSpPr>
        <p:sp>
          <p:nvSpPr>
            <p:cNvPr id="342" name="Rectangle 341"/>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43" name="Rectangle 342"/>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4" name="Rectangle 343"/>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5" name="Rectangle 344"/>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6" name="Rectangle 345"/>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7" name="Rectangle 346"/>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8" name="Trapezoid 347"/>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349" name="Trapezoid 348"/>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0" name="Trapezoid 349"/>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1" name="Trapezoid 350"/>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2" name="Trapezoid 351"/>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53" name="Trapezoid 352"/>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54" name="Group 353"/>
          <p:cNvGrpSpPr/>
          <p:nvPr/>
        </p:nvGrpSpPr>
        <p:grpSpPr>
          <a:xfrm>
            <a:off x="4311669" y="2723036"/>
            <a:ext cx="1212484" cy="1973109"/>
            <a:chOff x="2449931" y="225721"/>
            <a:chExt cx="909363" cy="1973109"/>
          </a:xfrm>
        </p:grpSpPr>
        <p:sp>
          <p:nvSpPr>
            <p:cNvPr id="355" name="Rectangle 354"/>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6" name="Rectangle 355"/>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7" name="Rectangle 356"/>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8" name="Rectangle 357"/>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9" name="Rectangle 358"/>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0" name="Rectangle 359"/>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1" name="Trapezoid 360"/>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2" name="Trapezoid 361"/>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3" name="Trapezoid 362"/>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4" name="Trapezoid 363"/>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5" name="Trapezoid 364"/>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66" name="Trapezoid 365"/>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67" name="Group 366"/>
          <p:cNvGrpSpPr/>
          <p:nvPr/>
        </p:nvGrpSpPr>
        <p:grpSpPr>
          <a:xfrm>
            <a:off x="6197748" y="2726046"/>
            <a:ext cx="1212484" cy="1973109"/>
            <a:chOff x="2449931" y="225721"/>
            <a:chExt cx="909363" cy="1973109"/>
          </a:xfrm>
        </p:grpSpPr>
        <p:sp>
          <p:nvSpPr>
            <p:cNvPr id="368" name="Rectangle 367"/>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9" name="Rectangle 368"/>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0" name="Rectangle 369"/>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1" name="Rectangle 370"/>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2" name="Rectangle 371"/>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3" name="Rectangle 372"/>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4" name="Trapezoid 373"/>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5" name="Trapezoid 374"/>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6" name="Trapezoid 375"/>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7" name="Trapezoid 376"/>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8" name="Trapezoid 377"/>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79" name="Trapezoid 378"/>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80" name="Group 379"/>
          <p:cNvGrpSpPr/>
          <p:nvPr/>
        </p:nvGrpSpPr>
        <p:grpSpPr>
          <a:xfrm>
            <a:off x="8073688" y="2754399"/>
            <a:ext cx="1212484" cy="1973109"/>
            <a:chOff x="2449931" y="225721"/>
            <a:chExt cx="909363" cy="1973109"/>
          </a:xfrm>
        </p:grpSpPr>
        <p:sp>
          <p:nvSpPr>
            <p:cNvPr id="381" name="Rectangle 380"/>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2" name="Rectangle 381"/>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3" name="Rectangle 382"/>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4" name="Rectangle 383"/>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5" name="Rectangle 384"/>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6" name="Rectangle 385"/>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7" name="Trapezoid 386"/>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88" name="Trapezoid 387"/>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89" name="Trapezoid 388"/>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0" name="Trapezoid 389"/>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1" name="Trapezoid 390"/>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2" name="Trapezoid 391"/>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sp>
        <p:nvSpPr>
          <p:cNvPr id="394" name="TextBox 393"/>
          <p:cNvSpPr txBox="1"/>
          <p:nvPr/>
        </p:nvSpPr>
        <p:spPr>
          <a:xfrm>
            <a:off x="2222389" y="2240191"/>
            <a:ext cx="2677339" cy="417692"/>
          </a:xfrm>
          <a:prstGeom prst="rect">
            <a:avLst/>
          </a:prstGeom>
          <a:noFill/>
        </p:spPr>
        <p:txBody>
          <a:bodyPr wrap="square" lIns="108852" tIns="54426" rIns="108852" bIns="54426" rtlCol="0">
            <a:spAutoFit/>
          </a:bodyPr>
          <a:lstStyle/>
          <a:p>
            <a:r>
              <a:rPr lang="en-US" sz="2000" dirty="0" err="1" smtClean="0"/>
              <a:t>Match+Action</a:t>
            </a:r>
            <a:endParaRPr lang="en-US" sz="2000" dirty="0"/>
          </a:p>
        </p:txBody>
      </p:sp>
      <p:grpSp>
        <p:nvGrpSpPr>
          <p:cNvPr id="395" name="Group 394"/>
          <p:cNvGrpSpPr/>
          <p:nvPr/>
        </p:nvGrpSpPr>
        <p:grpSpPr>
          <a:xfrm>
            <a:off x="9972552" y="3843106"/>
            <a:ext cx="736445" cy="692189"/>
            <a:chOff x="8131589" y="4009362"/>
            <a:chExt cx="552334" cy="692189"/>
          </a:xfrm>
        </p:grpSpPr>
        <p:grpSp>
          <p:nvGrpSpPr>
            <p:cNvPr id="396" name="Group 65"/>
            <p:cNvGrpSpPr/>
            <p:nvPr/>
          </p:nvGrpSpPr>
          <p:grpSpPr>
            <a:xfrm>
              <a:off x="8131589" y="4009362"/>
              <a:ext cx="551591" cy="228624"/>
              <a:chOff x="7660968" y="1751777"/>
              <a:chExt cx="1040580" cy="450645"/>
            </a:xfrm>
          </p:grpSpPr>
          <p:sp>
            <p:nvSpPr>
              <p:cNvPr id="401" name="Freeform 40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402" name="Straight Connector 40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97" name="Group 70"/>
            <p:cNvGrpSpPr/>
            <p:nvPr/>
          </p:nvGrpSpPr>
          <p:grpSpPr>
            <a:xfrm>
              <a:off x="8132332" y="4472927"/>
              <a:ext cx="551591" cy="228624"/>
              <a:chOff x="7660968" y="1751777"/>
              <a:chExt cx="1040580" cy="450645"/>
            </a:xfrm>
          </p:grpSpPr>
          <p:sp>
            <p:nvSpPr>
              <p:cNvPr id="398" name="Freeform 39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399" name="Straight Connector 39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5" name="Straight Arrow Connector 4"/>
          <p:cNvCxnSpPr>
            <a:endCxn id="211" idx="1"/>
          </p:cNvCxnSpPr>
          <p:nvPr/>
        </p:nvCxnSpPr>
        <p:spPr>
          <a:xfrm>
            <a:off x="1755840" y="3671964"/>
            <a:ext cx="542826" cy="56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a:stCxn id="213" idx="3"/>
            <a:endCxn id="217" idx="1"/>
          </p:cNvCxnSpPr>
          <p:nvPr/>
        </p:nvCxnSpPr>
        <p:spPr>
          <a:xfrm flipV="1">
            <a:off x="5685922" y="3692924"/>
            <a:ext cx="367482" cy="322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a:stCxn id="216" idx="3"/>
            <a:endCxn id="220" idx="1"/>
          </p:cNvCxnSpPr>
          <p:nvPr/>
        </p:nvCxnSpPr>
        <p:spPr>
          <a:xfrm>
            <a:off x="7552525" y="3704413"/>
            <a:ext cx="374185" cy="4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a:stCxn id="220" idx="3"/>
          </p:cNvCxnSpPr>
          <p:nvPr/>
        </p:nvCxnSpPr>
        <p:spPr>
          <a:xfrm>
            <a:off x="9425832" y="3704871"/>
            <a:ext cx="545729" cy="63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stCxn id="211" idx="3"/>
            <a:endCxn id="214" idx="1"/>
          </p:cNvCxnSpPr>
          <p:nvPr/>
        </p:nvCxnSpPr>
        <p:spPr>
          <a:xfrm>
            <a:off x="3797788" y="3664863"/>
            <a:ext cx="389013" cy="704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397317" y="2678846"/>
            <a:ext cx="810543" cy="307777"/>
          </a:xfrm>
          <a:prstGeom prst="rect">
            <a:avLst/>
          </a:prstGeom>
          <a:noFill/>
        </p:spPr>
        <p:txBody>
          <a:bodyPr wrap="none" rtlCol="0">
            <a:spAutoFit/>
          </a:bodyPr>
          <a:lstStyle/>
          <a:p>
            <a:r>
              <a:rPr lang="en-US" sz="1400" dirty="0" smtClean="0"/>
              <a:t>Memory</a:t>
            </a:r>
            <a:endParaRPr lang="en-US" sz="1400" dirty="0"/>
          </a:p>
        </p:txBody>
      </p:sp>
      <p:sp>
        <p:nvSpPr>
          <p:cNvPr id="119" name="TextBox 118"/>
          <p:cNvSpPr txBox="1"/>
          <p:nvPr/>
        </p:nvSpPr>
        <p:spPr>
          <a:xfrm>
            <a:off x="3229616" y="2679545"/>
            <a:ext cx="475836" cy="307777"/>
          </a:xfrm>
          <a:prstGeom prst="rect">
            <a:avLst/>
          </a:prstGeom>
          <a:noFill/>
        </p:spPr>
        <p:txBody>
          <a:bodyPr wrap="none" rtlCol="0">
            <a:spAutoFit/>
          </a:bodyPr>
          <a:lstStyle/>
          <a:p>
            <a:r>
              <a:rPr lang="en-US" sz="1400" smtClean="0"/>
              <a:t>ALU</a:t>
            </a:r>
            <a:endParaRPr lang="en-US" sz="1400" dirty="0"/>
          </a:p>
        </p:txBody>
      </p:sp>
      <p:sp>
        <p:nvSpPr>
          <p:cNvPr id="120" name="Rectangle 119"/>
          <p:cNvSpPr/>
          <p:nvPr/>
        </p:nvSpPr>
        <p:spPr>
          <a:xfrm rot="16200000">
            <a:off x="318837" y="3384404"/>
            <a:ext cx="2327923" cy="560917"/>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55495" tIns="77748" rIns="155495" bIns="77748" rtlCol="0" anchor="ctr"/>
          <a:lstStyle/>
          <a:p>
            <a:pPr algn="ctr">
              <a:lnSpc>
                <a:spcPts val="1900"/>
              </a:lnSpc>
            </a:pPr>
            <a:r>
              <a:rPr lang="en-US" sz="2000" dirty="0">
                <a:solidFill>
                  <a:srgbClr val="000000"/>
                </a:solidFill>
              </a:rPr>
              <a:t> </a:t>
            </a:r>
            <a:r>
              <a:rPr lang="en-US" sz="2000" dirty="0" smtClean="0">
                <a:solidFill>
                  <a:srgbClr val="000000"/>
                </a:solidFill>
              </a:rPr>
              <a:t>Programmable</a:t>
            </a:r>
            <a:endParaRPr lang="en-US" sz="2000" dirty="0">
              <a:solidFill>
                <a:srgbClr val="000000"/>
              </a:solidFill>
            </a:endParaRPr>
          </a:p>
          <a:p>
            <a:pPr algn="ctr">
              <a:lnSpc>
                <a:spcPts val="1900"/>
              </a:lnSpc>
            </a:pPr>
            <a:r>
              <a:rPr lang="en-US" sz="2000" dirty="0" smtClean="0">
                <a:solidFill>
                  <a:srgbClr val="000000"/>
                </a:solidFill>
              </a:rPr>
              <a:t>Parser</a:t>
            </a:r>
            <a:endParaRPr lang="en-US" sz="2000" dirty="0">
              <a:solidFill>
                <a:srgbClr val="000000"/>
              </a:solidFill>
            </a:endParaRPr>
          </a:p>
        </p:txBody>
      </p:sp>
      <p:grpSp>
        <p:nvGrpSpPr>
          <p:cNvPr id="7" name="Group 6"/>
          <p:cNvGrpSpPr/>
          <p:nvPr/>
        </p:nvGrpSpPr>
        <p:grpSpPr>
          <a:xfrm>
            <a:off x="60466" y="1086858"/>
            <a:ext cx="2859950" cy="1414043"/>
            <a:chOff x="60466" y="1086858"/>
            <a:chExt cx="2859950" cy="1414043"/>
          </a:xfrm>
        </p:grpSpPr>
        <p:sp>
          <p:nvSpPr>
            <p:cNvPr id="6" name="TextBox 5"/>
            <p:cNvSpPr txBox="1"/>
            <p:nvPr/>
          </p:nvSpPr>
          <p:spPr>
            <a:xfrm>
              <a:off x="60466" y="1086858"/>
              <a:ext cx="2859950" cy="646331"/>
            </a:xfrm>
            <a:prstGeom prst="rect">
              <a:avLst/>
            </a:prstGeom>
            <a:noFill/>
          </p:spPr>
          <p:txBody>
            <a:bodyPr wrap="none" rtlCol="0">
              <a:spAutoFit/>
            </a:bodyPr>
            <a:lstStyle/>
            <a:p>
              <a:pPr algn="ctr"/>
              <a:r>
                <a:rPr lang="en-US" dirty="0" smtClean="0"/>
                <a:t>Programmer declares which </a:t>
              </a:r>
            </a:p>
            <a:p>
              <a:pPr algn="ctr"/>
              <a:r>
                <a:rPr lang="en-US" dirty="0" smtClean="0"/>
                <a:t>headers are recognized</a:t>
              </a:r>
              <a:endParaRPr lang="en-US" dirty="0"/>
            </a:p>
          </p:txBody>
        </p:sp>
        <p:cxnSp>
          <p:nvCxnSpPr>
            <p:cNvPr id="8" name="Straight Arrow Connector 7"/>
            <p:cNvCxnSpPr>
              <a:stCxn id="6" idx="2"/>
              <a:endCxn id="120" idx="3"/>
            </p:cNvCxnSpPr>
            <p:nvPr/>
          </p:nvCxnSpPr>
          <p:spPr>
            <a:xfrm flipH="1">
              <a:off x="1482799" y="1733189"/>
              <a:ext cx="7642" cy="7677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2298668" y="1093510"/>
            <a:ext cx="7127166" cy="1367779"/>
            <a:chOff x="2298668" y="1093510"/>
            <a:chExt cx="7127166" cy="1367779"/>
          </a:xfrm>
        </p:grpSpPr>
        <p:sp>
          <p:nvSpPr>
            <p:cNvPr id="9" name="Right Brace 8"/>
            <p:cNvSpPr/>
            <p:nvPr/>
          </p:nvSpPr>
          <p:spPr>
            <a:xfrm rot="16200000">
              <a:off x="5668147" y="-1296398"/>
              <a:ext cx="388208" cy="7127166"/>
            </a:xfrm>
            <a:prstGeom prst="rightBrace">
              <a:avLst>
                <a:gd name="adj1" fmla="val 30766"/>
                <a:gd name="adj2" fmla="val 4898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TextBox 123"/>
            <p:cNvSpPr txBox="1"/>
            <p:nvPr/>
          </p:nvSpPr>
          <p:spPr>
            <a:xfrm>
              <a:off x="3346293" y="1093510"/>
              <a:ext cx="4878131" cy="646331"/>
            </a:xfrm>
            <a:prstGeom prst="rect">
              <a:avLst/>
            </a:prstGeom>
            <a:noFill/>
          </p:spPr>
          <p:txBody>
            <a:bodyPr wrap="none" rtlCol="0">
              <a:spAutoFit/>
            </a:bodyPr>
            <a:lstStyle/>
            <a:p>
              <a:pPr algn="ctr"/>
              <a:r>
                <a:rPr lang="en-US" dirty="0" smtClean="0"/>
                <a:t>Programmer declares what</a:t>
              </a:r>
            </a:p>
            <a:p>
              <a:pPr algn="ctr"/>
              <a:r>
                <a:rPr lang="en-US" dirty="0"/>
                <a:t>t</a:t>
              </a:r>
              <a:r>
                <a:rPr lang="en-US" dirty="0" smtClean="0"/>
                <a:t>ables are needed and how packets are processed</a:t>
              </a:r>
              <a:endParaRPr lang="en-US" dirty="0"/>
            </a:p>
          </p:txBody>
        </p:sp>
        <p:cxnSp>
          <p:nvCxnSpPr>
            <p:cNvPr id="125" name="Straight Arrow Connector 124"/>
            <p:cNvCxnSpPr>
              <a:stCxn id="124" idx="2"/>
              <a:endCxn id="9" idx="1"/>
            </p:cNvCxnSpPr>
            <p:nvPr/>
          </p:nvCxnSpPr>
          <p:spPr>
            <a:xfrm>
              <a:off x="5785359" y="1739841"/>
              <a:ext cx="4337" cy="3332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464829" y="5199597"/>
            <a:ext cx="9100889" cy="523220"/>
          </a:xfrm>
          <a:prstGeom prst="rect">
            <a:avLst/>
          </a:prstGeom>
          <a:noFill/>
        </p:spPr>
        <p:txBody>
          <a:bodyPr wrap="none" rtlCol="0">
            <a:spAutoFit/>
          </a:bodyPr>
          <a:lstStyle/>
          <a:p>
            <a:r>
              <a:rPr lang="en-US" sz="2800" dirty="0" smtClean="0"/>
              <a:t>All stages </a:t>
            </a:r>
            <a:r>
              <a:rPr lang="en-US" sz="2800" smtClean="0"/>
              <a:t>are identical – makes PISA a good “compiler target”</a:t>
            </a:r>
            <a:endParaRPr lang="en-US" sz="2800"/>
          </a:p>
        </p:txBody>
      </p:sp>
    </p:spTree>
    <p:custDataLst>
      <p:tags r:id="rId1"/>
    </p:custDataLst>
    <p:extLst>
      <p:ext uri="{BB962C8B-B14F-4D97-AF65-F5344CB8AC3E}">
        <p14:creationId xmlns:p14="http://schemas.microsoft.com/office/powerpoint/2010/main" val="274482173"/>
      </p:ext>
    </p:extLst>
  </p:cSld>
  <p:clrMapOvr>
    <a:masterClrMapping/>
  </p:clrMapOvr>
  <mc:AlternateContent xmlns:mc="http://schemas.openxmlformats.org/markup-compatibility/2006" xmlns:p14="http://schemas.microsoft.com/office/powerpoint/2010/main">
    <mc:Choice Requires="p14">
      <p:transition spd="slow" p14:dur="2000" advTm="40320"/>
    </mc:Choice>
    <mc:Fallback xmlns="">
      <p:transition xmlns:p14="http://schemas.microsoft.com/office/powerpoint/2010/main" spd="slow" advTm="403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p:bldP spid="4" grpId="0"/>
      <p:bldP spid="11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172"/>
          <p:cNvSpPr/>
          <p:nvPr/>
        </p:nvSpPr>
        <p:spPr>
          <a:xfrm rot="16200000">
            <a:off x="318837" y="3384404"/>
            <a:ext cx="2327923" cy="560917"/>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55495" tIns="77748" rIns="155495" bIns="77748" rtlCol="0" anchor="ctr"/>
          <a:lstStyle/>
          <a:p>
            <a:pPr algn="ctr">
              <a:lnSpc>
                <a:spcPts val="1900"/>
              </a:lnSpc>
            </a:pPr>
            <a:r>
              <a:rPr lang="en-US" sz="2000" dirty="0">
                <a:solidFill>
                  <a:srgbClr val="000000"/>
                </a:solidFill>
              </a:rPr>
              <a:t> </a:t>
            </a:r>
            <a:r>
              <a:rPr lang="en-US" sz="2000" dirty="0" smtClean="0">
                <a:solidFill>
                  <a:srgbClr val="000000"/>
                </a:solidFill>
              </a:rPr>
              <a:t>Programmable</a:t>
            </a:r>
            <a:endParaRPr lang="en-US" sz="2000" dirty="0">
              <a:solidFill>
                <a:srgbClr val="000000"/>
              </a:solidFill>
            </a:endParaRPr>
          </a:p>
          <a:p>
            <a:pPr algn="ctr">
              <a:lnSpc>
                <a:spcPts val="1900"/>
              </a:lnSpc>
            </a:pPr>
            <a:r>
              <a:rPr lang="en-US" sz="2000" dirty="0" smtClean="0">
                <a:solidFill>
                  <a:srgbClr val="000000"/>
                </a:solidFill>
              </a:rPr>
              <a:t>Parser</a:t>
            </a:r>
            <a:endParaRPr lang="en-US" sz="2000" dirty="0">
              <a:solidFill>
                <a:srgbClr val="000000"/>
              </a:solidFill>
            </a:endParaRPr>
          </a:p>
        </p:txBody>
      </p:sp>
      <p:grpSp>
        <p:nvGrpSpPr>
          <p:cNvPr id="437" name="Group 436"/>
          <p:cNvGrpSpPr/>
          <p:nvPr/>
        </p:nvGrpSpPr>
        <p:grpSpPr>
          <a:xfrm>
            <a:off x="9974629" y="3838486"/>
            <a:ext cx="736445" cy="692189"/>
            <a:chOff x="8131589" y="4009362"/>
            <a:chExt cx="552334" cy="692189"/>
          </a:xfrm>
        </p:grpSpPr>
        <p:grpSp>
          <p:nvGrpSpPr>
            <p:cNvPr id="438" name="Group 65"/>
            <p:cNvGrpSpPr/>
            <p:nvPr/>
          </p:nvGrpSpPr>
          <p:grpSpPr>
            <a:xfrm>
              <a:off x="8131589" y="4009362"/>
              <a:ext cx="551591" cy="228624"/>
              <a:chOff x="7660968" y="1751777"/>
              <a:chExt cx="1040580" cy="450645"/>
            </a:xfrm>
          </p:grpSpPr>
          <p:sp>
            <p:nvSpPr>
              <p:cNvPr id="443" name="Freeform 442"/>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444" name="Straight Connector 443"/>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5" name="Straight Connector 444"/>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39" name="Group 70"/>
            <p:cNvGrpSpPr/>
            <p:nvPr/>
          </p:nvGrpSpPr>
          <p:grpSpPr>
            <a:xfrm>
              <a:off x="8132332" y="4472927"/>
              <a:ext cx="551591" cy="228624"/>
              <a:chOff x="7660968" y="1751777"/>
              <a:chExt cx="1040580" cy="450645"/>
            </a:xfrm>
          </p:grpSpPr>
          <p:sp>
            <p:nvSpPr>
              <p:cNvPr id="440" name="Freeform 439"/>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441" name="Straight Connector 440"/>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318" name="Group 317"/>
          <p:cNvGrpSpPr/>
          <p:nvPr/>
        </p:nvGrpSpPr>
        <p:grpSpPr>
          <a:xfrm>
            <a:off x="9604492" y="3119706"/>
            <a:ext cx="89297" cy="578721"/>
            <a:chOff x="2682199" y="3319032"/>
            <a:chExt cx="152400" cy="987683"/>
          </a:xfrm>
        </p:grpSpPr>
        <p:sp>
          <p:nvSpPr>
            <p:cNvPr id="319" name="Rectangle 318"/>
            <p:cNvSpPr/>
            <p:nvPr/>
          </p:nvSpPr>
          <p:spPr>
            <a:xfrm>
              <a:off x="2682199" y="3319032"/>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20" name="Rectangle 319"/>
            <p:cNvSpPr/>
            <p:nvPr/>
          </p:nvSpPr>
          <p:spPr>
            <a:xfrm>
              <a:off x="2682199" y="3716850"/>
              <a:ext cx="152400" cy="176851"/>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21" name="Rectangle 320"/>
            <p:cNvSpPr/>
            <p:nvPr/>
          </p:nvSpPr>
          <p:spPr>
            <a:xfrm>
              <a:off x="2682199" y="4129864"/>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sp>
        <p:nvSpPr>
          <p:cNvPr id="322" name="Rectangle 321"/>
          <p:cNvSpPr/>
          <p:nvPr/>
        </p:nvSpPr>
        <p:spPr>
          <a:xfrm>
            <a:off x="10041253" y="3882933"/>
            <a:ext cx="593951" cy="1065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23" name="Rectangle 322"/>
          <p:cNvSpPr/>
          <p:nvPr/>
        </p:nvSpPr>
        <p:spPr>
          <a:xfrm>
            <a:off x="9604492" y="3119707"/>
            <a:ext cx="89297" cy="10362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24" name="Rectangle 323"/>
          <p:cNvSpPr/>
          <p:nvPr/>
        </p:nvSpPr>
        <p:spPr>
          <a:xfrm>
            <a:off x="9604492" y="3352801"/>
            <a:ext cx="89297" cy="103624"/>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25" name="Rectangle 324"/>
          <p:cNvSpPr/>
          <p:nvPr/>
        </p:nvSpPr>
        <p:spPr>
          <a:xfrm>
            <a:off x="9604492" y="3594802"/>
            <a:ext cx="89297" cy="10362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170" name="Title 2"/>
          <p:cNvSpPr txBox="1">
            <a:spLocks/>
          </p:cNvSpPr>
          <p:nvPr/>
        </p:nvSpPr>
        <p:spPr>
          <a:xfrm>
            <a:off x="398812" y="-338679"/>
            <a:ext cx="1171786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smtClean="0"/>
              <a:t>PISA: Protocol Independent Switch Architecture</a:t>
            </a:r>
            <a:endParaRPr lang="en-US" sz="4400" b="1" dirty="0"/>
          </a:p>
        </p:txBody>
      </p:sp>
      <p:grpSp>
        <p:nvGrpSpPr>
          <p:cNvPr id="338" name="Group 337"/>
          <p:cNvGrpSpPr/>
          <p:nvPr/>
        </p:nvGrpSpPr>
        <p:grpSpPr>
          <a:xfrm>
            <a:off x="2300743" y="2601777"/>
            <a:ext cx="1499122" cy="2169168"/>
            <a:chOff x="1485649" y="3204985"/>
            <a:chExt cx="1124341" cy="2169168"/>
          </a:xfrm>
        </p:grpSpPr>
        <p:sp>
          <p:nvSpPr>
            <p:cNvPr id="339" name="Rectangle 338"/>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340" name="Rectangle 339"/>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341" name="Group 340"/>
          <p:cNvGrpSpPr/>
          <p:nvPr/>
        </p:nvGrpSpPr>
        <p:grpSpPr>
          <a:xfrm>
            <a:off x="4188877" y="2601199"/>
            <a:ext cx="1499122" cy="2169168"/>
            <a:chOff x="1485649" y="3204985"/>
            <a:chExt cx="1124341" cy="2169168"/>
          </a:xfrm>
        </p:grpSpPr>
        <p:sp>
          <p:nvSpPr>
            <p:cNvPr id="342" name="Rectangle 341"/>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343" name="Rectangle 342"/>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344" name="Group 343"/>
          <p:cNvGrpSpPr/>
          <p:nvPr/>
        </p:nvGrpSpPr>
        <p:grpSpPr>
          <a:xfrm>
            <a:off x="6055480" y="2609464"/>
            <a:ext cx="1499122" cy="2169168"/>
            <a:chOff x="1485649" y="3204985"/>
            <a:chExt cx="1124341" cy="2169168"/>
          </a:xfrm>
        </p:grpSpPr>
        <p:sp>
          <p:nvSpPr>
            <p:cNvPr id="345" name="Rectangle 344"/>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346" name="Rectangle 345"/>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347" name="Group 346"/>
          <p:cNvGrpSpPr/>
          <p:nvPr/>
        </p:nvGrpSpPr>
        <p:grpSpPr>
          <a:xfrm>
            <a:off x="7928787" y="2621411"/>
            <a:ext cx="1499122" cy="2169168"/>
            <a:chOff x="1485649" y="3204985"/>
            <a:chExt cx="1124341" cy="2169168"/>
          </a:xfrm>
        </p:grpSpPr>
        <p:sp>
          <p:nvSpPr>
            <p:cNvPr id="348" name="Rectangle 347"/>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3333" dirty="0">
                <a:solidFill>
                  <a:schemeClr val="tx1"/>
                </a:solidFill>
              </a:endParaRPr>
            </a:p>
          </p:txBody>
        </p:sp>
        <p:sp>
          <p:nvSpPr>
            <p:cNvPr id="349" name="Rectangle 348"/>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00"/>
            </a:p>
          </p:txBody>
        </p:sp>
      </p:grpSp>
      <p:grpSp>
        <p:nvGrpSpPr>
          <p:cNvPr id="350" name="Group 349"/>
          <p:cNvGrpSpPr/>
          <p:nvPr/>
        </p:nvGrpSpPr>
        <p:grpSpPr>
          <a:xfrm>
            <a:off x="9973638" y="2911054"/>
            <a:ext cx="736445" cy="692189"/>
            <a:chOff x="8131589" y="4009362"/>
            <a:chExt cx="552334" cy="692189"/>
          </a:xfrm>
        </p:grpSpPr>
        <p:grpSp>
          <p:nvGrpSpPr>
            <p:cNvPr id="351" name="Group 65"/>
            <p:cNvGrpSpPr/>
            <p:nvPr/>
          </p:nvGrpSpPr>
          <p:grpSpPr>
            <a:xfrm>
              <a:off x="8131589" y="4009362"/>
              <a:ext cx="551591" cy="228624"/>
              <a:chOff x="7660968" y="1751777"/>
              <a:chExt cx="1040580" cy="450645"/>
            </a:xfrm>
          </p:grpSpPr>
          <p:sp>
            <p:nvSpPr>
              <p:cNvPr id="356" name="Freeform 355"/>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357" name="Straight Connector 356"/>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52" name="Group 70"/>
            <p:cNvGrpSpPr/>
            <p:nvPr/>
          </p:nvGrpSpPr>
          <p:grpSpPr>
            <a:xfrm>
              <a:off x="8132332" y="4472927"/>
              <a:ext cx="551591" cy="228624"/>
              <a:chOff x="7660968" y="1751777"/>
              <a:chExt cx="1040580" cy="450645"/>
            </a:xfrm>
          </p:grpSpPr>
          <p:sp>
            <p:nvSpPr>
              <p:cNvPr id="353" name="Freeform 352"/>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cxnSp>
            <p:nvCxnSpPr>
              <p:cNvPr id="354" name="Straight Connector 353"/>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360" name="Group 359"/>
          <p:cNvGrpSpPr/>
          <p:nvPr/>
        </p:nvGrpSpPr>
        <p:grpSpPr>
          <a:xfrm>
            <a:off x="10749279" y="2920143"/>
            <a:ext cx="683647" cy="1589294"/>
            <a:chOff x="2488822" y="2403406"/>
            <a:chExt cx="529093" cy="1589294"/>
          </a:xfrm>
        </p:grpSpPr>
        <p:cxnSp>
          <p:nvCxnSpPr>
            <p:cNvPr id="361" name="Straight Arrow Connector 360"/>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2" name="Straight Arrow Connector 361"/>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3" name="Straight Arrow Connector 362"/>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4" name="Straight Arrow Connector 363"/>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5" name="Straight Arrow Connector 364"/>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6" name="Straight Arrow Connector 365"/>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7" name="Straight Arrow Connector 366"/>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8" name="Straight Arrow Connector 367"/>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9" name="Straight Arrow Connector 368"/>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0" name="Straight Arrow Connector 369"/>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1" name="Straight Arrow Connector 370"/>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72" name="Group 371"/>
          <p:cNvGrpSpPr/>
          <p:nvPr/>
        </p:nvGrpSpPr>
        <p:grpSpPr>
          <a:xfrm>
            <a:off x="695558" y="2863149"/>
            <a:ext cx="508144" cy="1589294"/>
            <a:chOff x="2488822" y="2403406"/>
            <a:chExt cx="529093" cy="1589294"/>
          </a:xfrm>
        </p:grpSpPr>
        <p:cxnSp>
          <p:nvCxnSpPr>
            <p:cNvPr id="373" name="Straight Arrow Connector 372"/>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4" name="Straight Arrow Connector 373"/>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5" name="Straight Arrow Connector 374"/>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6" name="Straight Arrow Connector 375"/>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7" name="Straight Arrow Connector 376"/>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8" name="Straight Arrow Connector 377"/>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9" name="Straight Arrow Connector 378"/>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0" name="Straight Arrow Connector 379"/>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1" name="Straight Arrow Connector 380"/>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2" name="Straight Arrow Connector 381"/>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3" name="Straight Arrow Connector 382"/>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84" name="Group 383"/>
          <p:cNvGrpSpPr/>
          <p:nvPr/>
        </p:nvGrpSpPr>
        <p:grpSpPr>
          <a:xfrm>
            <a:off x="2447879" y="2696190"/>
            <a:ext cx="1212484" cy="1973109"/>
            <a:chOff x="2449931" y="225721"/>
            <a:chExt cx="909363" cy="1973109"/>
          </a:xfrm>
        </p:grpSpPr>
        <p:sp>
          <p:nvSpPr>
            <p:cNvPr id="385" name="Rectangle 384"/>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86" name="Rectangle 385"/>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7" name="Rectangle 386"/>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8" name="Rectangle 387"/>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9" name="Rectangle 388"/>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0" name="Rectangle 389"/>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1" name="Trapezoid 390"/>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392" name="Trapezoid 391"/>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3" name="Trapezoid 392"/>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4" name="Trapezoid 393"/>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5" name="Trapezoid 394"/>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396" name="Trapezoid 395"/>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397" name="Group 396"/>
          <p:cNvGrpSpPr/>
          <p:nvPr/>
        </p:nvGrpSpPr>
        <p:grpSpPr>
          <a:xfrm>
            <a:off x="4313746" y="2718416"/>
            <a:ext cx="1212484" cy="1973109"/>
            <a:chOff x="2449931" y="225721"/>
            <a:chExt cx="909363" cy="1973109"/>
          </a:xfrm>
        </p:grpSpPr>
        <p:sp>
          <p:nvSpPr>
            <p:cNvPr id="398" name="Rectangle 397"/>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9" name="Rectangle 398"/>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0" name="Rectangle 399"/>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1" name="Rectangle 400"/>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2" name="Rectangle 401"/>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3" name="Rectangle 402"/>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4" name="Trapezoid 403"/>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05" name="Trapezoid 404"/>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06" name="Trapezoid 405"/>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07" name="Trapezoid 406"/>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08" name="Trapezoid 407"/>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09" name="Trapezoid 408"/>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410" name="Group 409"/>
          <p:cNvGrpSpPr/>
          <p:nvPr/>
        </p:nvGrpSpPr>
        <p:grpSpPr>
          <a:xfrm>
            <a:off x="6199825" y="2721426"/>
            <a:ext cx="1212484" cy="1973109"/>
            <a:chOff x="2449931" y="225721"/>
            <a:chExt cx="909363" cy="1973109"/>
          </a:xfrm>
        </p:grpSpPr>
        <p:sp>
          <p:nvSpPr>
            <p:cNvPr id="411" name="Rectangle 410"/>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2" name="Rectangle 411"/>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3" name="Rectangle 412"/>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4" name="Rectangle 413"/>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5" name="Rectangle 414"/>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6" name="Rectangle 415"/>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7" name="Trapezoid 416"/>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18" name="Trapezoid 417"/>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19" name="Trapezoid 418"/>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20" name="Trapezoid 419"/>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21" name="Trapezoid 420"/>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22" name="Trapezoid 421"/>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grpSp>
        <p:nvGrpSpPr>
          <p:cNvPr id="423" name="Group 422"/>
          <p:cNvGrpSpPr/>
          <p:nvPr/>
        </p:nvGrpSpPr>
        <p:grpSpPr>
          <a:xfrm>
            <a:off x="8075765" y="2749779"/>
            <a:ext cx="1212484" cy="1973109"/>
            <a:chOff x="2449931" y="225721"/>
            <a:chExt cx="909363" cy="1973109"/>
          </a:xfrm>
        </p:grpSpPr>
        <p:sp>
          <p:nvSpPr>
            <p:cNvPr id="424" name="Rectangle 423"/>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5" name="Rectangle 424"/>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6" name="Rectangle 425"/>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7" name="Rectangle 426"/>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8" name="Rectangle 427"/>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9" name="Rectangle 428"/>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0" name="Trapezoid 429"/>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31" name="Trapezoid 430"/>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32" name="Trapezoid 431"/>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33" name="Trapezoid 432"/>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34" name="Trapezoid 433"/>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435" name="Trapezoid 434"/>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grpSp>
      <p:cxnSp>
        <p:nvCxnSpPr>
          <p:cNvPr id="446" name="Straight Arrow Connector 445"/>
          <p:cNvCxnSpPr/>
          <p:nvPr/>
        </p:nvCxnSpPr>
        <p:spPr>
          <a:xfrm>
            <a:off x="1757917" y="3667344"/>
            <a:ext cx="542826" cy="56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47" name="Straight Arrow Connector 446"/>
          <p:cNvCxnSpPr/>
          <p:nvPr/>
        </p:nvCxnSpPr>
        <p:spPr>
          <a:xfrm flipV="1">
            <a:off x="5687999" y="3688304"/>
            <a:ext cx="367482" cy="3224"/>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48" name="Straight Arrow Connector 447"/>
          <p:cNvCxnSpPr/>
          <p:nvPr/>
        </p:nvCxnSpPr>
        <p:spPr>
          <a:xfrm>
            <a:off x="7554602" y="3699793"/>
            <a:ext cx="374185" cy="458"/>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49" name="Straight Arrow Connector 448"/>
          <p:cNvCxnSpPr/>
          <p:nvPr/>
        </p:nvCxnSpPr>
        <p:spPr>
          <a:xfrm>
            <a:off x="9427909" y="3700251"/>
            <a:ext cx="545729" cy="635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450" name="Straight Arrow Connector 449"/>
          <p:cNvCxnSpPr/>
          <p:nvPr/>
        </p:nvCxnSpPr>
        <p:spPr>
          <a:xfrm>
            <a:off x="3799865" y="3660243"/>
            <a:ext cx="389013" cy="704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82" name="Rectangle 281"/>
          <p:cNvSpPr/>
          <p:nvPr/>
        </p:nvSpPr>
        <p:spPr>
          <a:xfrm>
            <a:off x="769182" y="2667808"/>
            <a:ext cx="741975" cy="1036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283" name="Rectangle 282"/>
          <p:cNvSpPr/>
          <p:nvPr/>
        </p:nvSpPr>
        <p:spPr>
          <a:xfrm>
            <a:off x="1421858" y="2667808"/>
            <a:ext cx="89297" cy="103624"/>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284" name="Rectangle 283"/>
          <p:cNvSpPr/>
          <p:nvPr/>
        </p:nvSpPr>
        <p:spPr>
          <a:xfrm>
            <a:off x="1332561" y="2667808"/>
            <a:ext cx="89297" cy="103624"/>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285" name="Rectangle 284"/>
          <p:cNvSpPr/>
          <p:nvPr/>
        </p:nvSpPr>
        <p:spPr>
          <a:xfrm>
            <a:off x="1243265" y="2667808"/>
            <a:ext cx="89297" cy="10362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286" name="Rectangle 285"/>
          <p:cNvSpPr/>
          <p:nvPr/>
        </p:nvSpPr>
        <p:spPr>
          <a:xfrm>
            <a:off x="1153968" y="2667808"/>
            <a:ext cx="89297" cy="103624"/>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nvGrpSpPr>
          <p:cNvPr id="331" name="Group 330"/>
          <p:cNvGrpSpPr/>
          <p:nvPr/>
        </p:nvGrpSpPr>
        <p:grpSpPr>
          <a:xfrm>
            <a:off x="110438" y="2667808"/>
            <a:ext cx="741975" cy="103624"/>
            <a:chOff x="503996" y="2137991"/>
            <a:chExt cx="1266304" cy="176851"/>
          </a:xfrm>
        </p:grpSpPr>
        <p:sp>
          <p:nvSpPr>
            <p:cNvPr id="332" name="Rectangle 331"/>
            <p:cNvSpPr/>
            <p:nvPr/>
          </p:nvSpPr>
          <p:spPr>
            <a:xfrm>
              <a:off x="503996" y="2137991"/>
              <a:ext cx="1266304" cy="1768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33" name="Rectangle 332"/>
            <p:cNvSpPr/>
            <p:nvPr/>
          </p:nvSpPr>
          <p:spPr>
            <a:xfrm>
              <a:off x="1617899" y="2137991"/>
              <a:ext cx="152400" cy="176851"/>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34" name="Rectangle 333"/>
            <p:cNvSpPr/>
            <p:nvPr/>
          </p:nvSpPr>
          <p:spPr>
            <a:xfrm>
              <a:off x="1465499" y="2137991"/>
              <a:ext cx="152400" cy="17685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35" name="Rectangle 334"/>
            <p:cNvSpPr/>
            <p:nvPr/>
          </p:nvSpPr>
          <p:spPr>
            <a:xfrm>
              <a:off x="1313099" y="2137991"/>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36" name="Rectangle 335"/>
            <p:cNvSpPr/>
            <p:nvPr/>
          </p:nvSpPr>
          <p:spPr>
            <a:xfrm>
              <a:off x="1160699" y="2137991"/>
              <a:ext cx="152400" cy="176851"/>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grpSp>
        <p:nvGrpSpPr>
          <p:cNvPr id="287" name="Group 286"/>
          <p:cNvGrpSpPr/>
          <p:nvPr/>
        </p:nvGrpSpPr>
        <p:grpSpPr>
          <a:xfrm>
            <a:off x="2284205" y="2836020"/>
            <a:ext cx="89297" cy="1080537"/>
            <a:chOff x="2682199" y="3319032"/>
            <a:chExt cx="152400" cy="1844119"/>
          </a:xfrm>
        </p:grpSpPr>
        <p:sp>
          <p:nvSpPr>
            <p:cNvPr id="288" name="Rectangle 287"/>
            <p:cNvSpPr/>
            <p:nvPr/>
          </p:nvSpPr>
          <p:spPr>
            <a:xfrm>
              <a:off x="2682199" y="3319032"/>
              <a:ext cx="152400" cy="176851"/>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289" name="Rectangle 288"/>
            <p:cNvSpPr/>
            <p:nvPr/>
          </p:nvSpPr>
          <p:spPr>
            <a:xfrm>
              <a:off x="2682199" y="3861354"/>
              <a:ext cx="152400" cy="176852"/>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290" name="Rectangle 289"/>
            <p:cNvSpPr/>
            <p:nvPr/>
          </p:nvSpPr>
          <p:spPr>
            <a:xfrm>
              <a:off x="2682199" y="4433320"/>
              <a:ext cx="152400" cy="17685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291" name="Rectangle 290"/>
            <p:cNvSpPr/>
            <p:nvPr/>
          </p:nvSpPr>
          <p:spPr>
            <a:xfrm>
              <a:off x="2682199" y="4986299"/>
              <a:ext cx="152400" cy="17685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grpSp>
        <p:nvGrpSpPr>
          <p:cNvPr id="293" name="Group 292"/>
          <p:cNvGrpSpPr/>
          <p:nvPr/>
        </p:nvGrpSpPr>
        <p:grpSpPr>
          <a:xfrm>
            <a:off x="3916587" y="2771615"/>
            <a:ext cx="89297" cy="1305983"/>
            <a:chOff x="4743832" y="3340154"/>
            <a:chExt cx="152400" cy="2228879"/>
          </a:xfrm>
        </p:grpSpPr>
        <p:grpSp>
          <p:nvGrpSpPr>
            <p:cNvPr id="294" name="Group 293"/>
            <p:cNvGrpSpPr/>
            <p:nvPr/>
          </p:nvGrpSpPr>
          <p:grpSpPr>
            <a:xfrm>
              <a:off x="4743832" y="3340154"/>
              <a:ext cx="152400" cy="1396159"/>
              <a:chOff x="2682199" y="3319032"/>
              <a:chExt cx="152400" cy="1396159"/>
            </a:xfrm>
          </p:grpSpPr>
          <p:sp>
            <p:nvSpPr>
              <p:cNvPr id="297" name="Rectangle 296"/>
              <p:cNvSpPr/>
              <p:nvPr/>
            </p:nvSpPr>
            <p:spPr>
              <a:xfrm>
                <a:off x="2682199" y="3319032"/>
                <a:ext cx="152400" cy="17685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298" name="Rectangle 297"/>
              <p:cNvSpPr/>
              <p:nvPr/>
            </p:nvSpPr>
            <p:spPr>
              <a:xfrm>
                <a:off x="2682199" y="3716850"/>
                <a:ext cx="152400" cy="176851"/>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299" name="Rectangle 298"/>
              <p:cNvSpPr/>
              <p:nvPr/>
            </p:nvSpPr>
            <p:spPr>
              <a:xfrm>
                <a:off x="2682199" y="4129864"/>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00" name="Rectangle 299"/>
              <p:cNvSpPr/>
              <p:nvPr/>
            </p:nvSpPr>
            <p:spPr>
              <a:xfrm>
                <a:off x="2682199" y="4538340"/>
                <a:ext cx="152400" cy="176851"/>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sp>
          <p:nvSpPr>
            <p:cNvPr id="295" name="Rectangle 294"/>
            <p:cNvSpPr/>
            <p:nvPr/>
          </p:nvSpPr>
          <p:spPr>
            <a:xfrm>
              <a:off x="4743832" y="4994364"/>
              <a:ext cx="152400" cy="176851"/>
            </a:xfrm>
            <a:prstGeom prst="rect">
              <a:avLst/>
            </a:prstGeom>
            <a:solidFill>
              <a:schemeClr val="bg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296" name="Rectangle 295"/>
            <p:cNvSpPr/>
            <p:nvPr/>
          </p:nvSpPr>
          <p:spPr>
            <a:xfrm>
              <a:off x="4743832" y="5392182"/>
              <a:ext cx="152400" cy="17685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sp>
        <p:nvSpPr>
          <p:cNvPr id="315" name="Rectangle 314"/>
          <p:cNvSpPr/>
          <p:nvPr/>
        </p:nvSpPr>
        <p:spPr>
          <a:xfrm>
            <a:off x="4186207" y="2591512"/>
            <a:ext cx="1511097" cy="2160325"/>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01" name="Rectangle 300"/>
          <p:cNvSpPr/>
          <p:nvPr/>
        </p:nvSpPr>
        <p:spPr>
          <a:xfrm>
            <a:off x="2297554" y="2600774"/>
            <a:ext cx="1502309" cy="2142883"/>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16" name="Rectangle 315"/>
          <p:cNvSpPr/>
          <p:nvPr/>
        </p:nvSpPr>
        <p:spPr>
          <a:xfrm>
            <a:off x="6050163" y="2613509"/>
            <a:ext cx="1495132" cy="2153635"/>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17" name="Rectangle 316"/>
          <p:cNvSpPr/>
          <p:nvPr/>
        </p:nvSpPr>
        <p:spPr>
          <a:xfrm>
            <a:off x="7926889" y="2619907"/>
            <a:ext cx="1501020" cy="2138972"/>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nvGrpSpPr>
          <p:cNvPr id="326" name="Group 325"/>
          <p:cNvGrpSpPr/>
          <p:nvPr/>
        </p:nvGrpSpPr>
        <p:grpSpPr>
          <a:xfrm>
            <a:off x="10044389" y="3889357"/>
            <a:ext cx="593951" cy="106565"/>
            <a:chOff x="11652632" y="5034593"/>
            <a:chExt cx="1013676" cy="181871"/>
          </a:xfrm>
        </p:grpSpPr>
        <p:sp>
          <p:nvSpPr>
            <p:cNvPr id="327" name="Rectangle 326"/>
            <p:cNvSpPr/>
            <p:nvPr/>
          </p:nvSpPr>
          <p:spPr>
            <a:xfrm>
              <a:off x="11652632" y="5034593"/>
              <a:ext cx="1013676" cy="1818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28" name="Rectangle 327"/>
            <p:cNvSpPr/>
            <p:nvPr/>
          </p:nvSpPr>
          <p:spPr>
            <a:xfrm>
              <a:off x="12513908" y="5037046"/>
              <a:ext cx="152400" cy="176851"/>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29" name="Rectangle 328"/>
            <p:cNvSpPr/>
            <p:nvPr/>
          </p:nvSpPr>
          <p:spPr>
            <a:xfrm>
              <a:off x="12361508" y="5039613"/>
              <a:ext cx="152400" cy="176851"/>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30" name="Rectangle 329"/>
            <p:cNvSpPr/>
            <p:nvPr/>
          </p:nvSpPr>
          <p:spPr>
            <a:xfrm>
              <a:off x="12209108" y="5037046"/>
              <a:ext cx="152400" cy="17685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grpSp>
        <p:nvGrpSpPr>
          <p:cNvPr id="302" name="Group 301"/>
          <p:cNvGrpSpPr/>
          <p:nvPr/>
        </p:nvGrpSpPr>
        <p:grpSpPr>
          <a:xfrm>
            <a:off x="5881862" y="2890473"/>
            <a:ext cx="89297" cy="1072887"/>
            <a:chOff x="4743832" y="3737972"/>
            <a:chExt cx="152400" cy="1831061"/>
          </a:xfrm>
        </p:grpSpPr>
        <p:grpSp>
          <p:nvGrpSpPr>
            <p:cNvPr id="303" name="Group 302"/>
            <p:cNvGrpSpPr/>
            <p:nvPr/>
          </p:nvGrpSpPr>
          <p:grpSpPr>
            <a:xfrm>
              <a:off x="4743832" y="3737972"/>
              <a:ext cx="152400" cy="589865"/>
              <a:chOff x="2682199" y="3716850"/>
              <a:chExt cx="152400" cy="589865"/>
            </a:xfrm>
          </p:grpSpPr>
          <p:sp>
            <p:nvSpPr>
              <p:cNvPr id="306" name="Rectangle 305"/>
              <p:cNvSpPr/>
              <p:nvPr/>
            </p:nvSpPr>
            <p:spPr>
              <a:xfrm>
                <a:off x="2682199" y="3716850"/>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07" name="Rectangle 306"/>
              <p:cNvSpPr/>
              <p:nvPr/>
            </p:nvSpPr>
            <p:spPr>
              <a:xfrm>
                <a:off x="2682199" y="4129864"/>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sp>
          <p:nvSpPr>
            <p:cNvPr id="304" name="Rectangle 303"/>
            <p:cNvSpPr/>
            <p:nvPr/>
          </p:nvSpPr>
          <p:spPr>
            <a:xfrm>
              <a:off x="4743832" y="4994364"/>
              <a:ext cx="152400" cy="17685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05" name="Rectangle 304"/>
            <p:cNvSpPr/>
            <p:nvPr/>
          </p:nvSpPr>
          <p:spPr>
            <a:xfrm>
              <a:off x="4743832" y="5392182"/>
              <a:ext cx="152400" cy="176851"/>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grpSp>
        <p:nvGrpSpPr>
          <p:cNvPr id="308" name="Group 307"/>
          <p:cNvGrpSpPr/>
          <p:nvPr/>
        </p:nvGrpSpPr>
        <p:grpSpPr>
          <a:xfrm>
            <a:off x="7699561" y="2860179"/>
            <a:ext cx="89297" cy="1305983"/>
            <a:chOff x="4743832" y="3340154"/>
            <a:chExt cx="152400" cy="2228879"/>
          </a:xfrm>
        </p:grpSpPr>
        <p:grpSp>
          <p:nvGrpSpPr>
            <p:cNvPr id="309" name="Group 308"/>
            <p:cNvGrpSpPr/>
            <p:nvPr/>
          </p:nvGrpSpPr>
          <p:grpSpPr>
            <a:xfrm>
              <a:off x="4743832" y="3340154"/>
              <a:ext cx="152400" cy="987683"/>
              <a:chOff x="2682199" y="3319032"/>
              <a:chExt cx="152400" cy="987683"/>
            </a:xfrm>
          </p:grpSpPr>
          <p:sp>
            <p:nvSpPr>
              <p:cNvPr id="312" name="Rectangle 311"/>
              <p:cNvSpPr/>
              <p:nvPr/>
            </p:nvSpPr>
            <p:spPr>
              <a:xfrm>
                <a:off x="2682199" y="3319032"/>
                <a:ext cx="152400" cy="17685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13" name="Rectangle 312"/>
              <p:cNvSpPr/>
              <p:nvPr/>
            </p:nvSpPr>
            <p:spPr>
              <a:xfrm>
                <a:off x="2682199" y="3716850"/>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14" name="Rectangle 313"/>
              <p:cNvSpPr/>
              <p:nvPr/>
            </p:nvSpPr>
            <p:spPr>
              <a:xfrm>
                <a:off x="2682199" y="4129864"/>
                <a:ext cx="152400" cy="176851"/>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sp>
          <p:nvSpPr>
            <p:cNvPr id="310" name="Rectangle 309"/>
            <p:cNvSpPr/>
            <p:nvPr/>
          </p:nvSpPr>
          <p:spPr>
            <a:xfrm>
              <a:off x="4743832" y="4994364"/>
              <a:ext cx="152400" cy="176851"/>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sp>
          <p:nvSpPr>
            <p:cNvPr id="311" name="Rectangle 310"/>
            <p:cNvSpPr/>
            <p:nvPr/>
          </p:nvSpPr>
          <p:spPr>
            <a:xfrm>
              <a:off x="4743832" y="5392182"/>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97"/>
            </a:p>
          </p:txBody>
        </p:sp>
      </p:grpSp>
    </p:spTree>
    <p:extLst>
      <p:ext uri="{BB962C8B-B14F-4D97-AF65-F5344CB8AC3E}">
        <p14:creationId xmlns:p14="http://schemas.microsoft.com/office/powerpoint/2010/main" val="197815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078 -0.00047 L 0.05365 -0.00047 " pathEditMode="relative" rAng="0" ptsTypes="AA">
                                      <p:cBhvr>
                                        <p:cTn id="8" dur="2000" fill="hold"/>
                                        <p:tgtEl>
                                          <p:spTgt spid="331"/>
                                        </p:tgtEl>
                                        <p:attrNameLst>
                                          <p:attrName>ppt_x</p:attrName>
                                          <p:attrName>ppt_y</p:attrName>
                                        </p:attrNameLst>
                                      </p:cBhvr>
                                      <p:rCtr x="2721" y="0"/>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282"/>
                                        </p:tgtEl>
                                        <p:attrNameLst>
                                          <p:attrName>style.visibility</p:attrName>
                                        </p:attrNameLst>
                                      </p:cBhvr>
                                      <p:to>
                                        <p:strVal val="visible"/>
                                      </p:to>
                                    </p:set>
                                  </p:childTnLst>
                                </p:cTn>
                              </p:par>
                              <p:par>
                                <p:cTn id="12" presetID="1" presetClass="entr" presetSubtype="0" fill="hold" grpId="1" nodeType="withEffect">
                                  <p:stCondLst>
                                    <p:cond delay="0"/>
                                  </p:stCondLst>
                                  <p:childTnLst>
                                    <p:set>
                                      <p:cBhvr>
                                        <p:cTn id="13" dur="1" fill="hold">
                                          <p:stCondLst>
                                            <p:cond delay="0"/>
                                          </p:stCondLst>
                                        </p:cTn>
                                        <p:tgtEl>
                                          <p:spTgt spid="283"/>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284"/>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285"/>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28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2.5E-6 2.22222E-6 C 0.00456 0.00741 0.00925 0.01504 0.02123 0.01852 C 0.03295 0.02222 0.05183 0.02153 0.07123 0.02083 " pathEditMode="relative" rAng="0" ptsTypes="AAA">
                                      <p:cBhvr>
                                        <p:cTn id="23" dur="1000" fill="hold"/>
                                        <p:tgtEl>
                                          <p:spTgt spid="283"/>
                                        </p:tgtEl>
                                        <p:attrNameLst>
                                          <p:attrName>ppt_x</p:attrName>
                                          <p:attrName>ppt_y</p:attrName>
                                        </p:attrNameLst>
                                      </p:cBhvr>
                                      <p:rCtr x="3555" y="1065"/>
                                    </p:animMotion>
                                  </p:childTnLst>
                                  <p:subTnLst>
                                    <p:set>
                                      <p:cBhvr override="childStyle">
                                        <p:cTn dur="1" fill="hold" display="0" masterRel="nextClick" afterEffect="1"/>
                                        <p:tgtEl>
                                          <p:spTgt spid="283"/>
                                        </p:tgtEl>
                                        <p:attrNameLst>
                                          <p:attrName>style.visibility</p:attrName>
                                        </p:attrNameLst>
                                      </p:cBhvr>
                                      <p:to>
                                        <p:strVal val="hidden"/>
                                      </p:to>
                                    </p:set>
                                  </p:subTnLst>
                                </p:cTn>
                              </p:par>
                              <p:par>
                                <p:cTn id="24" presetID="0" presetClass="path" presetSubtype="0" accel="50000" decel="50000" fill="hold" grpId="0" nodeType="withEffect">
                                  <p:stCondLst>
                                    <p:cond delay="0"/>
                                  </p:stCondLst>
                                  <p:childTnLst>
                                    <p:animMotion origin="layout" path="M -6.25E-7 2.22222E-6 C 0.00404 0.02338 0.00846 0.04722 0.02162 0.05879 C 0.03451 0.07083 0.05612 0.07037 0.07826 0.07037 " pathEditMode="relative" rAng="0" ptsTypes="AAA">
                                      <p:cBhvr>
                                        <p:cTn id="25" dur="1000" fill="hold"/>
                                        <p:tgtEl>
                                          <p:spTgt spid="284"/>
                                        </p:tgtEl>
                                        <p:attrNameLst>
                                          <p:attrName>ppt_x</p:attrName>
                                          <p:attrName>ppt_y</p:attrName>
                                        </p:attrNameLst>
                                      </p:cBhvr>
                                      <p:rCtr x="3906" y="3519"/>
                                    </p:animMotion>
                                  </p:childTnLst>
                                  <p:subTnLst>
                                    <p:set>
                                      <p:cBhvr override="childStyle">
                                        <p:cTn dur="1" fill="hold" display="0" masterRel="nextClick" afterEffect="1"/>
                                        <p:tgtEl>
                                          <p:spTgt spid="284"/>
                                        </p:tgtEl>
                                        <p:attrNameLst>
                                          <p:attrName>style.visibility</p:attrName>
                                        </p:attrNameLst>
                                      </p:cBhvr>
                                      <p:to>
                                        <p:strVal val="hidden"/>
                                      </p:to>
                                    </p:set>
                                  </p:subTnLst>
                                </p:cTn>
                              </p:par>
                              <p:par>
                                <p:cTn id="26" presetID="0" presetClass="path" presetSubtype="0" accel="50000" decel="50000" fill="hold" grpId="0" nodeType="withEffect">
                                  <p:stCondLst>
                                    <p:cond delay="0"/>
                                  </p:stCondLst>
                                  <p:childTnLst>
                                    <p:animMotion origin="layout" path="M 0.00364 -0.00023 C 0.00521 0.03889 0.00703 0.07801 0.0207 0.09791 C 0.0345 0.11782 0.06029 0.11805 0.08633 0.11852 " pathEditMode="relative" rAng="0" ptsTypes="AAA">
                                      <p:cBhvr>
                                        <p:cTn id="27" dur="1000" fill="hold"/>
                                        <p:tgtEl>
                                          <p:spTgt spid="285"/>
                                        </p:tgtEl>
                                        <p:attrNameLst>
                                          <p:attrName>ppt_x</p:attrName>
                                          <p:attrName>ppt_y</p:attrName>
                                        </p:attrNameLst>
                                      </p:cBhvr>
                                      <p:rCtr x="4128" y="5926"/>
                                    </p:animMotion>
                                  </p:childTnLst>
                                  <p:subTnLst>
                                    <p:set>
                                      <p:cBhvr override="childStyle">
                                        <p:cTn dur="1" fill="hold" display="0" masterRel="nextClick" afterEffect="1"/>
                                        <p:tgtEl>
                                          <p:spTgt spid="285"/>
                                        </p:tgtEl>
                                        <p:attrNameLst>
                                          <p:attrName>style.visibility</p:attrName>
                                        </p:attrNameLst>
                                      </p:cBhvr>
                                      <p:to>
                                        <p:strVal val="hidden"/>
                                      </p:to>
                                    </p:set>
                                  </p:subTnLst>
                                </p:cTn>
                              </p:par>
                              <p:par>
                                <p:cTn id="28" presetID="0" presetClass="path" presetSubtype="0" accel="50000" decel="50000" fill="hold" grpId="0" nodeType="withEffect">
                                  <p:stCondLst>
                                    <p:cond delay="0"/>
                                  </p:stCondLst>
                                  <p:childTnLst>
                                    <p:animMotion origin="layout" path="M 0.0108 -0.00023 C 0.00976 0.05903 0.00911 0.11875 0.02265 0.14676 C 0.03607 0.17523 0.06419 0.17176 0.09258 0.16852 " pathEditMode="relative" rAng="0" ptsTypes="AAA">
                                      <p:cBhvr>
                                        <p:cTn id="29" dur="1000" fill="hold"/>
                                        <p:tgtEl>
                                          <p:spTgt spid="286"/>
                                        </p:tgtEl>
                                        <p:attrNameLst>
                                          <p:attrName>ppt_x</p:attrName>
                                          <p:attrName>ppt_y</p:attrName>
                                        </p:attrNameLst>
                                      </p:cBhvr>
                                      <p:rCtr x="4062" y="8542"/>
                                    </p:animMotion>
                                  </p:childTnLst>
                                  <p:subTnLst>
                                    <p:set>
                                      <p:cBhvr override="childStyle">
                                        <p:cTn dur="1" fill="hold" display="0" masterRel="nextClick" afterEffect="1"/>
                                        <p:tgtEl>
                                          <p:spTgt spid="286"/>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0013 -0.00046 L 0.13307 0.00069 " pathEditMode="relative" rAng="0" ptsTypes="AA">
                                      <p:cBhvr>
                                        <p:cTn id="37" dur="1000" fill="hold"/>
                                        <p:tgtEl>
                                          <p:spTgt spid="287"/>
                                        </p:tgtEl>
                                        <p:attrNameLst>
                                          <p:attrName>ppt_x</p:attrName>
                                          <p:attrName>ppt_y</p:attrName>
                                        </p:attrNameLst>
                                      </p:cBhvr>
                                      <p:rCtr x="6654" y="46"/>
                                    </p:animMotion>
                                  </p:childTnLst>
                                  <p:subTnLst>
                                    <p:set>
                                      <p:cBhvr override="childStyle">
                                        <p:cTn dur="1" fill="hold" display="0" masterRel="nextClick" afterEffect="1"/>
                                        <p:tgtEl>
                                          <p:spTgt spid="287"/>
                                        </p:tgtEl>
                                        <p:attrNameLst>
                                          <p:attrName>style.visibility</p:attrName>
                                        </p:attrNameLst>
                                      </p:cBhvr>
                                      <p:to>
                                        <p:strVal val="hidden"/>
                                      </p:to>
                                    </p:set>
                                  </p:subTnLst>
                                </p:cTn>
                              </p:par>
                              <p:par>
                                <p:cTn id="38" presetID="10" presetClass="entr" presetSubtype="0" fill="hold" grpId="0" nodeType="withEffect">
                                  <p:stCondLst>
                                    <p:cond delay="0"/>
                                  </p:stCondLst>
                                  <p:childTnLst>
                                    <p:set>
                                      <p:cBhvr>
                                        <p:cTn id="39" dur="1" fill="hold">
                                          <p:stCondLst>
                                            <p:cond delay="0"/>
                                          </p:stCondLst>
                                        </p:cTn>
                                        <p:tgtEl>
                                          <p:spTgt spid="301"/>
                                        </p:tgtEl>
                                        <p:attrNameLst>
                                          <p:attrName>style.visibility</p:attrName>
                                        </p:attrNameLst>
                                      </p:cBhvr>
                                      <p:to>
                                        <p:strVal val="visible"/>
                                      </p:to>
                                    </p:set>
                                    <p:animEffect transition="in" filter="fade">
                                      <p:cBhvr>
                                        <p:cTn id="40" dur="500"/>
                                        <p:tgtEl>
                                          <p:spTgt spid="301"/>
                                        </p:tgtEl>
                                      </p:cBhvr>
                                    </p:animEffect>
                                  </p:childTnLst>
                                </p:cTn>
                              </p:par>
                            </p:childTnLst>
                          </p:cTn>
                        </p:par>
                        <p:par>
                          <p:cTn id="41" fill="hold">
                            <p:stCondLst>
                              <p:cond delay="1000"/>
                            </p:stCondLst>
                            <p:childTnLst>
                              <p:par>
                                <p:cTn id="42" presetID="10" presetClass="exit" presetSubtype="0" fill="hold" grpId="1" nodeType="afterEffect">
                                  <p:stCondLst>
                                    <p:cond delay="0"/>
                                  </p:stCondLst>
                                  <p:childTnLst>
                                    <p:animEffect transition="out" filter="fade">
                                      <p:cBhvr>
                                        <p:cTn id="43" dur="500"/>
                                        <p:tgtEl>
                                          <p:spTgt spid="301"/>
                                        </p:tgtEl>
                                      </p:cBhvr>
                                    </p:animEffect>
                                    <p:set>
                                      <p:cBhvr>
                                        <p:cTn id="44" dur="1" fill="hold">
                                          <p:stCondLst>
                                            <p:cond delay="499"/>
                                          </p:stCondLst>
                                        </p:cTn>
                                        <p:tgtEl>
                                          <p:spTgt spid="30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8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9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5"/>
                                        </p:tgtEl>
                                        <p:attrNameLst>
                                          <p:attrName>style.visibility</p:attrName>
                                        </p:attrNameLst>
                                      </p:cBhvr>
                                      <p:to>
                                        <p:strVal val="visible"/>
                                      </p:to>
                                    </p:set>
                                    <p:animEffect transition="in" filter="fade">
                                      <p:cBhvr>
                                        <p:cTn id="53" dur="500"/>
                                        <p:tgtEl>
                                          <p:spTgt spid="315"/>
                                        </p:tgtEl>
                                      </p:cBhvr>
                                    </p:animEffect>
                                  </p:childTnLst>
                                </p:cTn>
                              </p:par>
                              <p:par>
                                <p:cTn id="54" presetID="0" presetClass="path" presetSubtype="0" accel="50000" decel="50000" fill="hold" nodeType="withEffect">
                                  <p:stCondLst>
                                    <p:cond delay="0"/>
                                  </p:stCondLst>
                                  <p:childTnLst>
                                    <p:animMotion origin="layout" path="M 2.08333E-7 4.44444E-6 L 0.16315 0.00046 " pathEditMode="relative" rAng="0" ptsTypes="AA">
                                      <p:cBhvr>
                                        <p:cTn id="55" dur="1000" fill="hold"/>
                                        <p:tgtEl>
                                          <p:spTgt spid="293"/>
                                        </p:tgtEl>
                                        <p:attrNameLst>
                                          <p:attrName>ppt_x</p:attrName>
                                          <p:attrName>ppt_y</p:attrName>
                                        </p:attrNameLst>
                                      </p:cBhvr>
                                      <p:rCtr x="8151" y="23"/>
                                    </p:animMotion>
                                  </p:childTnLst>
                                </p:cTn>
                              </p:par>
                            </p:childTnLst>
                          </p:cTn>
                        </p:par>
                        <p:par>
                          <p:cTn id="56" fill="hold">
                            <p:stCondLst>
                              <p:cond delay="1000"/>
                            </p:stCondLst>
                            <p:childTnLst>
                              <p:par>
                                <p:cTn id="57" presetID="10" presetClass="exit" presetSubtype="0" fill="hold" grpId="1" nodeType="afterEffect">
                                  <p:stCondLst>
                                    <p:cond delay="0"/>
                                  </p:stCondLst>
                                  <p:childTnLst>
                                    <p:animEffect transition="out" filter="fade">
                                      <p:cBhvr>
                                        <p:cTn id="58" dur="500"/>
                                        <p:tgtEl>
                                          <p:spTgt spid="315"/>
                                        </p:tgtEl>
                                      </p:cBhvr>
                                    </p:animEffect>
                                    <p:set>
                                      <p:cBhvr>
                                        <p:cTn id="59" dur="1" fill="hold">
                                          <p:stCondLst>
                                            <p:cond delay="499"/>
                                          </p:stCondLst>
                                        </p:cTn>
                                        <p:tgtEl>
                                          <p:spTgt spid="315"/>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93"/>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30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16"/>
                                        </p:tgtEl>
                                        <p:attrNameLst>
                                          <p:attrName>style.visibility</p:attrName>
                                        </p:attrNameLst>
                                      </p:cBhvr>
                                      <p:to>
                                        <p:strVal val="visible"/>
                                      </p:to>
                                    </p:set>
                                    <p:animEffect transition="in" filter="fade">
                                      <p:cBhvr>
                                        <p:cTn id="68" dur="500"/>
                                        <p:tgtEl>
                                          <p:spTgt spid="316"/>
                                        </p:tgtEl>
                                      </p:cBhvr>
                                    </p:animEffect>
                                  </p:childTnLst>
                                </p:cTn>
                              </p:par>
                              <p:par>
                                <p:cTn id="69" presetID="0" presetClass="path" presetSubtype="0" accel="50000" decel="50000" fill="hold" nodeType="withEffect">
                                  <p:stCondLst>
                                    <p:cond delay="0"/>
                                  </p:stCondLst>
                                  <p:childTnLst>
                                    <p:animMotion origin="layout" path="M 0.00195 1.48148E-6 L 0.15065 -0.00787 " pathEditMode="relative" rAng="0" ptsTypes="AA">
                                      <p:cBhvr>
                                        <p:cTn id="70" dur="1000" fill="hold"/>
                                        <p:tgtEl>
                                          <p:spTgt spid="302"/>
                                        </p:tgtEl>
                                        <p:attrNameLst>
                                          <p:attrName>ppt_x</p:attrName>
                                          <p:attrName>ppt_y</p:attrName>
                                        </p:attrNameLst>
                                      </p:cBhvr>
                                      <p:rCtr x="7435" y="-394"/>
                                    </p:animMotion>
                                  </p:childTnLst>
                                </p:cTn>
                              </p:par>
                            </p:childTnLst>
                          </p:cTn>
                        </p:par>
                        <p:par>
                          <p:cTn id="71" fill="hold">
                            <p:stCondLst>
                              <p:cond delay="1000"/>
                            </p:stCondLst>
                            <p:childTnLst>
                              <p:par>
                                <p:cTn id="72" presetID="10" presetClass="exit" presetSubtype="0" fill="hold" grpId="1" nodeType="afterEffect">
                                  <p:stCondLst>
                                    <p:cond delay="0"/>
                                  </p:stCondLst>
                                  <p:childTnLst>
                                    <p:animEffect transition="out" filter="fade">
                                      <p:cBhvr>
                                        <p:cTn id="73" dur="500"/>
                                        <p:tgtEl>
                                          <p:spTgt spid="316"/>
                                        </p:tgtEl>
                                      </p:cBhvr>
                                    </p:animEffect>
                                    <p:set>
                                      <p:cBhvr>
                                        <p:cTn id="74" dur="1" fill="hold">
                                          <p:stCondLst>
                                            <p:cond delay="499"/>
                                          </p:stCondLst>
                                        </p:cTn>
                                        <p:tgtEl>
                                          <p:spTgt spid="316"/>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308"/>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30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17"/>
                                        </p:tgtEl>
                                        <p:attrNameLst>
                                          <p:attrName>style.visibility</p:attrName>
                                        </p:attrNameLst>
                                      </p:cBhvr>
                                      <p:to>
                                        <p:strVal val="visible"/>
                                      </p:to>
                                    </p:set>
                                    <p:animEffect transition="in" filter="fade">
                                      <p:cBhvr>
                                        <p:cTn id="83" dur="500"/>
                                        <p:tgtEl>
                                          <p:spTgt spid="317"/>
                                        </p:tgtEl>
                                      </p:cBhvr>
                                    </p:animEffect>
                                  </p:childTnLst>
                                </p:cTn>
                              </p:par>
                              <p:par>
                                <p:cTn id="84" presetID="0" presetClass="path" presetSubtype="0" accel="50000" decel="50000" fill="hold" nodeType="withEffect">
                                  <p:stCondLst>
                                    <p:cond delay="0"/>
                                  </p:stCondLst>
                                  <p:childTnLst>
                                    <p:animMotion origin="layout" path="M 3.75E-6 1.48148E-6 L 0.1582 0.00301 " pathEditMode="relative" rAng="0" ptsTypes="AA">
                                      <p:cBhvr>
                                        <p:cTn id="85" dur="1000" fill="hold"/>
                                        <p:tgtEl>
                                          <p:spTgt spid="308"/>
                                        </p:tgtEl>
                                        <p:attrNameLst>
                                          <p:attrName>ppt_x</p:attrName>
                                          <p:attrName>ppt_y</p:attrName>
                                        </p:attrNameLst>
                                      </p:cBhvr>
                                      <p:rCtr x="7904" y="139"/>
                                    </p:animMotion>
                                  </p:childTnLst>
                                </p:cTn>
                              </p:par>
                            </p:childTnLst>
                          </p:cTn>
                        </p:par>
                        <p:par>
                          <p:cTn id="86" fill="hold">
                            <p:stCondLst>
                              <p:cond delay="1000"/>
                            </p:stCondLst>
                            <p:childTnLst>
                              <p:par>
                                <p:cTn id="87" presetID="10" presetClass="exit" presetSubtype="0" fill="hold" grpId="1" nodeType="afterEffect">
                                  <p:stCondLst>
                                    <p:cond delay="0"/>
                                  </p:stCondLst>
                                  <p:childTnLst>
                                    <p:animEffect transition="out" filter="fade">
                                      <p:cBhvr>
                                        <p:cTn id="88" dur="500"/>
                                        <p:tgtEl>
                                          <p:spTgt spid="317"/>
                                        </p:tgtEl>
                                      </p:cBhvr>
                                    </p:animEffect>
                                    <p:set>
                                      <p:cBhvr>
                                        <p:cTn id="89" dur="1" fill="hold">
                                          <p:stCondLst>
                                            <p:cond delay="499"/>
                                          </p:stCondLst>
                                        </p:cTn>
                                        <p:tgtEl>
                                          <p:spTgt spid="317"/>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08"/>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31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22"/>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323"/>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324"/>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325"/>
                                        </p:tgtEl>
                                        <p:attrNameLst>
                                          <p:attrName>style.visibility</p:attrName>
                                        </p:attrNameLst>
                                      </p:cBhvr>
                                      <p:to>
                                        <p:strVal val="visible"/>
                                      </p:to>
                                    </p:set>
                                  </p:childTnLst>
                                </p:cTn>
                              </p:par>
                              <p:par>
                                <p:cTn id="104" presetID="0" presetClass="path" presetSubtype="0" accel="50000" decel="50000" fill="hold" grpId="0" nodeType="withEffect">
                                  <p:stCondLst>
                                    <p:cond delay="0"/>
                                  </p:stCondLst>
                                  <p:childTnLst>
                                    <p:animMotion origin="layout" path="M -0.00065 0.00069 C 0.00377 0.02963 0.00833 0.05926 0.02148 0.07708 C 0.03489 0.09537 0.05664 0.10162 0.07864 0.10833 " pathEditMode="relative" rAng="0" ptsTypes="AAA">
                                      <p:cBhvr>
                                        <p:cTn id="105" dur="2000" fill="hold"/>
                                        <p:tgtEl>
                                          <p:spTgt spid="323"/>
                                        </p:tgtEl>
                                        <p:attrNameLst>
                                          <p:attrName>ppt_x</p:attrName>
                                          <p:attrName>ppt_y</p:attrName>
                                        </p:attrNameLst>
                                      </p:cBhvr>
                                      <p:rCtr x="3958" y="5370"/>
                                    </p:animMotion>
                                  </p:childTnLst>
                                </p:cTn>
                              </p:par>
                              <p:par>
                                <p:cTn id="106" presetID="0" presetClass="path" presetSubtype="0" accel="50000" decel="50000" fill="hold" grpId="0" nodeType="withEffect">
                                  <p:stCondLst>
                                    <p:cond delay="0"/>
                                  </p:stCondLst>
                                  <p:childTnLst>
                                    <p:animMotion origin="layout" path="M -0.00039 -0.0007 C 0.00169 0.02338 0.00403 0.04791 0.01549 0.06041 C 0.02708 0.07291 0.04791 0.07361 0.06875 0.07453 " pathEditMode="relative" rAng="0" ptsTypes="AAA">
                                      <p:cBhvr>
                                        <p:cTn id="107" dur="2000" fill="hold"/>
                                        <p:tgtEl>
                                          <p:spTgt spid="324"/>
                                        </p:tgtEl>
                                        <p:attrNameLst>
                                          <p:attrName>ppt_x</p:attrName>
                                          <p:attrName>ppt_y</p:attrName>
                                        </p:attrNameLst>
                                      </p:cBhvr>
                                      <p:rCtr x="3451" y="3750"/>
                                    </p:animMotion>
                                  </p:childTnLst>
                                </p:cTn>
                              </p:par>
                              <p:par>
                                <p:cTn id="108" presetID="0" presetClass="path" presetSubtype="0" accel="50000" decel="50000" fill="hold" grpId="0" nodeType="withEffect">
                                  <p:stCondLst>
                                    <p:cond delay="0"/>
                                  </p:stCondLst>
                                  <p:childTnLst>
                                    <p:animMotion origin="layout" path="M -0.00013 0.00278 C 0.00065 0.01713 0.00169 0.03148 0.01106 0.03889 C 0.0207 0.04607 0.03841 0.0456 0.05625 0.0456 " pathEditMode="relative" rAng="0" ptsTypes="AAA">
                                      <p:cBhvr>
                                        <p:cTn id="109" dur="2000" fill="hold"/>
                                        <p:tgtEl>
                                          <p:spTgt spid="325"/>
                                        </p:tgtEl>
                                        <p:attrNameLst>
                                          <p:attrName>ppt_x</p:attrName>
                                          <p:attrName>ppt_y</p:attrName>
                                        </p:attrNameLst>
                                      </p:cBhvr>
                                      <p:rCtr x="2812" y="2130"/>
                                    </p:animMotion>
                                  </p:childTnLst>
                                </p:cTn>
                              </p:par>
                            </p:childTnLst>
                          </p:cTn>
                        </p:par>
                        <p:par>
                          <p:cTn id="110" fill="hold">
                            <p:stCondLst>
                              <p:cond delay="2000"/>
                            </p:stCondLst>
                            <p:childTnLst>
                              <p:par>
                                <p:cTn id="111" presetID="1" presetClass="exit" presetSubtype="0" fill="hold" grpId="2" nodeType="afterEffect">
                                  <p:stCondLst>
                                    <p:cond delay="0"/>
                                  </p:stCondLst>
                                  <p:childTnLst>
                                    <p:set>
                                      <p:cBhvr>
                                        <p:cTn id="112" dur="1" fill="hold">
                                          <p:stCondLst>
                                            <p:cond delay="0"/>
                                          </p:stCondLst>
                                        </p:cTn>
                                        <p:tgtEl>
                                          <p:spTgt spid="323"/>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324"/>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325"/>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322"/>
                                        </p:tgtEl>
                                        <p:attrNameLst>
                                          <p:attrName>style.visibility</p:attrName>
                                        </p:attrNameLst>
                                      </p:cBhvr>
                                      <p:to>
                                        <p:strVal val="hidden"/>
                                      </p:to>
                                    </p:set>
                                  </p:childTnLst>
                                </p:cTn>
                              </p:par>
                              <p:par>
                                <p:cTn id="119" presetID="1" presetClass="entr" presetSubtype="0" fill="hold" nodeType="withEffect">
                                  <p:stCondLst>
                                    <p:cond delay="0"/>
                                  </p:stCondLst>
                                  <p:childTnLst>
                                    <p:set>
                                      <p:cBhvr>
                                        <p:cTn id="120" dur="1" fill="hold">
                                          <p:stCondLst>
                                            <p:cond delay="0"/>
                                          </p:stCondLst>
                                        </p:cTn>
                                        <p:tgtEl>
                                          <p:spTgt spid="326"/>
                                        </p:tgtEl>
                                        <p:attrNameLst>
                                          <p:attrName>style.visibility</p:attrName>
                                        </p:attrNameLst>
                                      </p:cBhvr>
                                      <p:to>
                                        <p:strVal val="visible"/>
                                      </p:to>
                                    </p:set>
                                  </p:childTnLst>
                                </p:cTn>
                              </p:par>
                              <p:par>
                                <p:cTn id="121" presetID="0" presetClass="path" presetSubtype="0" accel="50000" decel="50000" fill="hold" nodeType="withEffect">
                                  <p:stCondLst>
                                    <p:cond delay="0"/>
                                  </p:stCondLst>
                                  <p:childTnLst>
                                    <p:animMotion origin="layout" path="M -0.00013 -0.00046 L 0.14661 0.00208 " pathEditMode="relative" rAng="0" ptsTypes="AA">
                                      <p:cBhvr>
                                        <p:cTn id="122" dur="2000" fill="hold"/>
                                        <p:tgtEl>
                                          <p:spTgt spid="326"/>
                                        </p:tgtEl>
                                        <p:attrNameLst>
                                          <p:attrName>ppt_x</p:attrName>
                                          <p:attrName>ppt_y</p:attrName>
                                        </p:attrNameLst>
                                      </p:cBhvr>
                                      <p:rCtr x="733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p:bldP spid="322" grpId="1" animBg="1"/>
      <p:bldP spid="323" grpId="0" animBg="1"/>
      <p:bldP spid="323" grpId="1" animBg="1"/>
      <p:bldP spid="323" grpId="2" animBg="1"/>
      <p:bldP spid="324" grpId="0" animBg="1"/>
      <p:bldP spid="324" grpId="1" animBg="1"/>
      <p:bldP spid="324" grpId="2" animBg="1"/>
      <p:bldP spid="325" grpId="0" animBg="1"/>
      <p:bldP spid="325" grpId="1" animBg="1"/>
      <p:bldP spid="325" grpId="2" animBg="1"/>
      <p:bldP spid="282" grpId="0" animBg="1"/>
      <p:bldP spid="283" grpId="0" animBg="1"/>
      <p:bldP spid="283" grpId="1" animBg="1"/>
      <p:bldP spid="284" grpId="0" animBg="1"/>
      <p:bldP spid="284" grpId="1" animBg="1"/>
      <p:bldP spid="285" grpId="0" animBg="1"/>
      <p:bldP spid="285" grpId="1" animBg="1"/>
      <p:bldP spid="286" grpId="0" animBg="1"/>
      <p:bldP spid="286" grpId="1" animBg="1"/>
      <p:bldP spid="315" grpId="0" animBg="1"/>
      <p:bldP spid="315" grpId="1" animBg="1"/>
      <p:bldP spid="301" grpId="0" animBg="1"/>
      <p:bldP spid="301" grpId="1" animBg="1"/>
      <p:bldP spid="316" grpId="0" animBg="1"/>
      <p:bldP spid="316" grpId="1" animBg="1"/>
      <p:bldP spid="317" grpId="0" animBg="1"/>
      <p:bldP spid="3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62" y="25758"/>
            <a:ext cx="10515600" cy="1325563"/>
          </a:xfrm>
        </p:spPr>
        <p:txBody>
          <a:bodyPr>
            <a:noAutofit/>
          </a:bodyPr>
          <a:lstStyle/>
          <a:p>
            <a:r>
              <a:rPr lang="en-US" sz="5400" b="1" dirty="0" smtClean="0"/>
              <a:t>Tofino 6.5Tb/s Switch  </a:t>
            </a:r>
            <a:r>
              <a:rPr lang="en-US" sz="5400" b="1" dirty="0" smtClean="0"/>
              <a:t/>
            </a:r>
            <a:br>
              <a:rPr lang="en-US" sz="5400" b="1" dirty="0" smtClean="0"/>
            </a:br>
            <a:r>
              <a:rPr lang="en-US" sz="2800" dirty="0" smtClean="0"/>
              <a:t>December </a:t>
            </a:r>
            <a:r>
              <a:rPr lang="en-US" sz="2800" dirty="0"/>
              <a:t>2016</a:t>
            </a:r>
            <a:endParaRPr lang="en-US" sz="4000" dirty="0"/>
          </a:p>
        </p:txBody>
      </p:sp>
      <p:sp>
        <p:nvSpPr>
          <p:cNvPr id="4" name="Slide Number Placeholder 3"/>
          <p:cNvSpPr>
            <a:spLocks noGrp="1"/>
          </p:cNvSpPr>
          <p:nvPr>
            <p:ph type="sldNum" sz="quarter" idx="12"/>
          </p:nvPr>
        </p:nvSpPr>
        <p:spPr/>
        <p:txBody>
          <a:bodyPr/>
          <a:lstStyle/>
          <a:p>
            <a:fld id="{7D98702C-BA5F-8D4B-B23D-DEB8E47CE420}" type="slidenum">
              <a:rPr lang="en-US" smtClean="0"/>
              <a:pPr/>
              <a:t>13</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6532" t="2499" r="15011" b="12501"/>
          <a:stretch/>
        </p:blipFill>
        <p:spPr>
          <a:xfrm>
            <a:off x="3759200" y="1709696"/>
            <a:ext cx="4572000" cy="3454400"/>
          </a:xfrm>
          <a:prstGeom prst="rect">
            <a:avLst/>
          </a:prstGeom>
        </p:spPr>
      </p:pic>
      <p:sp>
        <p:nvSpPr>
          <p:cNvPr id="3" name="TextBox 2"/>
          <p:cNvSpPr txBox="1"/>
          <p:nvPr/>
        </p:nvSpPr>
        <p:spPr>
          <a:xfrm>
            <a:off x="2597076" y="5609036"/>
            <a:ext cx="6896248" cy="995209"/>
          </a:xfrm>
          <a:prstGeom prst="rect">
            <a:avLst/>
          </a:prstGeom>
          <a:noFill/>
        </p:spPr>
        <p:txBody>
          <a:bodyPr wrap="none" rtlCol="0">
            <a:spAutoFit/>
          </a:bodyPr>
          <a:lstStyle/>
          <a:p>
            <a:pPr algn="ctr"/>
            <a:r>
              <a:rPr lang="en-US" sz="3200" dirty="0" smtClean="0"/>
              <a:t>65 x 100GE (or 260 x 25GE)</a:t>
            </a:r>
            <a:endParaRPr lang="en-US" sz="3200" dirty="0"/>
          </a:p>
          <a:p>
            <a:pPr algn="ctr"/>
            <a:r>
              <a:rPr lang="en-US" sz="2667" dirty="0" smtClean="0"/>
              <a:t>Same power and </a:t>
            </a:r>
            <a:r>
              <a:rPr lang="en-US" sz="2667" dirty="0"/>
              <a:t>cost </a:t>
            </a:r>
            <a:r>
              <a:rPr lang="en-US" sz="2667" dirty="0" smtClean="0"/>
              <a:t>as fixed-function </a:t>
            </a:r>
            <a:r>
              <a:rPr lang="en-US" sz="2667" dirty="0"/>
              <a:t>switches.</a:t>
            </a:r>
          </a:p>
        </p:txBody>
      </p:sp>
    </p:spTree>
    <p:extLst>
      <p:ext uri="{BB962C8B-B14F-4D97-AF65-F5344CB8AC3E}">
        <p14:creationId xmlns:p14="http://schemas.microsoft.com/office/powerpoint/2010/main" val="874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251" y="2374710"/>
            <a:ext cx="9894627" cy="859809"/>
          </a:xfrm>
          <a:prstGeom prst="rect">
            <a:avLst/>
          </a:prstGeom>
          <a:solidFill>
            <a:schemeClr val="bg1"/>
          </a:solidFill>
          <a:ln>
            <a:solidFill>
              <a:schemeClr val="tx1"/>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2440" y="225519"/>
            <a:ext cx="10515600" cy="1325563"/>
          </a:xfrm>
        </p:spPr>
        <p:txBody>
          <a:bodyPr>
            <a:normAutofit/>
          </a:bodyPr>
          <a:lstStyle/>
          <a:p>
            <a:r>
              <a:rPr lang="en-US" sz="6000" b="1" dirty="0" smtClean="0"/>
              <a:t>Outline</a:t>
            </a:r>
            <a:endParaRPr lang="en-US" sz="6000" b="1"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4000" dirty="0" smtClean="0"/>
              <a:t>Why </a:t>
            </a:r>
            <a:r>
              <a:rPr lang="en-US" sz="4000" dirty="0"/>
              <a:t>programmability is happening </a:t>
            </a:r>
            <a:r>
              <a:rPr lang="en-US" sz="4000" dirty="0" smtClean="0"/>
              <a:t>now</a:t>
            </a:r>
          </a:p>
          <a:p>
            <a:pPr marL="514350" indent="-514350">
              <a:buFont typeface="+mj-lt"/>
              <a:buAutoNum type="arabicPeriod"/>
            </a:pPr>
            <a:r>
              <a:rPr lang="en-US" sz="4000" dirty="0" smtClean="0"/>
              <a:t>How programmability is being used</a:t>
            </a:r>
          </a:p>
          <a:p>
            <a:pPr lvl="1"/>
            <a:r>
              <a:rPr lang="en-US" sz="3200" dirty="0" smtClean="0">
                <a:solidFill>
                  <a:schemeClr val="accent5"/>
                </a:solidFill>
              </a:rPr>
              <a:t>Subtract features: Reducing complexity </a:t>
            </a:r>
          </a:p>
          <a:p>
            <a:pPr lvl="1"/>
            <a:r>
              <a:rPr lang="en-US" sz="3200" dirty="0" smtClean="0">
                <a:solidFill>
                  <a:schemeClr val="accent5"/>
                </a:solidFill>
              </a:rPr>
              <a:t>Add proprietary features: Invent, differentiate, own</a:t>
            </a:r>
          </a:p>
          <a:p>
            <a:pPr lvl="1"/>
            <a:r>
              <a:rPr lang="en-US" sz="3200" dirty="0" smtClean="0">
                <a:solidFill>
                  <a:schemeClr val="accent5"/>
                </a:solidFill>
              </a:rPr>
              <a:t>Silicon independence: Breaking a lock-in</a:t>
            </a:r>
          </a:p>
          <a:p>
            <a:pPr lvl="1"/>
            <a:r>
              <a:rPr lang="en-US" sz="3200" dirty="0" smtClean="0">
                <a:solidFill>
                  <a:schemeClr val="accent5"/>
                </a:solidFill>
              </a:rPr>
              <a:t>Telemetry and measurement</a:t>
            </a:r>
          </a:p>
          <a:p>
            <a:pPr marL="514350" indent="-514350">
              <a:buFont typeface="+mj-lt"/>
              <a:buAutoNum type="arabicPeriod"/>
            </a:pPr>
            <a:r>
              <a:rPr lang="en-US" sz="4000" dirty="0" smtClean="0"/>
              <a:t>Why programmability now from an ASIC technology viewpoint</a:t>
            </a:r>
          </a:p>
          <a:p>
            <a:pPr marL="971550" lvl="1" indent="-514350">
              <a:buFont typeface="+mj-lt"/>
              <a:buAutoNum type="arabicPeriod"/>
            </a:pPr>
            <a:endParaRPr lang="en-US" sz="3600" dirty="0" smtClean="0"/>
          </a:p>
          <a:p>
            <a:pPr marL="971550" lvl="1" indent="-514350">
              <a:buFont typeface="+mj-lt"/>
              <a:buAutoNum type="arabicPeriod"/>
            </a:pPr>
            <a:endParaRPr lang="en-US" sz="3600" dirty="0"/>
          </a:p>
        </p:txBody>
      </p:sp>
    </p:spTree>
    <p:extLst>
      <p:ext uri="{BB962C8B-B14F-4D97-AF65-F5344CB8AC3E}">
        <p14:creationId xmlns:p14="http://schemas.microsoft.com/office/powerpoint/2010/main" val="1696921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22363"/>
            <a:ext cx="10965366" cy="2387600"/>
          </a:xfrm>
        </p:spPr>
        <p:txBody>
          <a:bodyPr>
            <a:normAutofit/>
          </a:bodyPr>
          <a:lstStyle/>
          <a:p>
            <a:r>
              <a:rPr lang="en-US" dirty="0" smtClean="0"/>
              <a:t>How </a:t>
            </a:r>
            <a:r>
              <a:rPr lang="en-US" dirty="0" smtClean="0"/>
              <a:t>programmability is being used </a:t>
            </a:r>
            <a:endParaRPr lang="en-US" dirty="0"/>
          </a:p>
        </p:txBody>
      </p:sp>
      <p:sp>
        <p:nvSpPr>
          <p:cNvPr id="3" name="Title 1"/>
          <p:cNvSpPr txBox="1">
            <a:spLocks/>
          </p:cNvSpPr>
          <p:nvPr/>
        </p:nvSpPr>
        <p:spPr>
          <a:xfrm>
            <a:off x="1070517" y="2482811"/>
            <a:ext cx="10043531"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t>     </a:t>
            </a:r>
            <a:r>
              <a:rPr lang="en-US" sz="5400" b="1" dirty="0" smtClean="0"/>
              <a:t>Reducing complexity</a:t>
            </a:r>
            <a:endParaRPr lang="en-US" b="1" dirty="0"/>
          </a:p>
        </p:txBody>
      </p:sp>
      <p:sp>
        <p:nvSpPr>
          <p:cNvPr id="4" name="Oval 3"/>
          <p:cNvSpPr/>
          <p:nvPr/>
        </p:nvSpPr>
        <p:spPr>
          <a:xfrm>
            <a:off x="2687506" y="3993044"/>
            <a:ext cx="784242" cy="7658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a:solidFill>
                  <a:schemeClr val="bg1"/>
                </a:solidFill>
              </a:rPr>
              <a:t>1</a:t>
            </a:r>
          </a:p>
        </p:txBody>
      </p:sp>
    </p:spTree>
    <p:extLst>
      <p:ext uri="{BB962C8B-B14F-4D97-AF65-F5344CB8AC3E}">
        <p14:creationId xmlns:p14="http://schemas.microsoft.com/office/powerpoint/2010/main" val="340823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645377" y="3069968"/>
            <a:ext cx="2085768" cy="1003011"/>
          </a:xfrm>
          <a:prstGeom prst="round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Compiler</a:t>
            </a:r>
            <a:endParaRPr lang="en-US" sz="3200" dirty="0">
              <a:solidFill>
                <a:schemeClr val="tx1"/>
              </a:solidFill>
            </a:endParaRPr>
          </a:p>
        </p:txBody>
      </p:sp>
      <p:grpSp>
        <p:nvGrpSpPr>
          <p:cNvPr id="12" name="Group 11"/>
          <p:cNvGrpSpPr/>
          <p:nvPr/>
        </p:nvGrpSpPr>
        <p:grpSpPr>
          <a:xfrm>
            <a:off x="7521841" y="4765357"/>
            <a:ext cx="2876588" cy="1484555"/>
            <a:chOff x="7644389" y="2334410"/>
            <a:chExt cx="2876588" cy="2302139"/>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9172" r="7159"/>
            <a:stretch/>
          </p:blipFill>
          <p:spPr>
            <a:xfrm rot="5400000">
              <a:off x="7858562" y="2120237"/>
              <a:ext cx="2194542" cy="2622888"/>
            </a:xfrm>
            <a:prstGeom prst="rect">
              <a:avLst/>
            </a:prstGeom>
            <a:effectLst>
              <a:softEdge rad="0"/>
            </a:effectLst>
          </p:spPr>
        </p:pic>
        <p:sp>
          <p:nvSpPr>
            <p:cNvPr id="16" name="Triangle 15"/>
            <p:cNvSpPr/>
            <p:nvPr/>
          </p:nvSpPr>
          <p:spPr>
            <a:xfrm>
              <a:off x="9004149" y="2840019"/>
              <a:ext cx="1516828" cy="179653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264160" y="-64136"/>
            <a:ext cx="10515600" cy="1325563"/>
          </a:xfrm>
        </p:spPr>
        <p:txBody>
          <a:bodyPr>
            <a:noAutofit/>
          </a:bodyPr>
          <a:lstStyle/>
          <a:p>
            <a:r>
              <a:rPr lang="en-US" sz="4800" b="1" dirty="0" smtClean="0"/>
              <a:t>Reducing complexity</a:t>
            </a:r>
            <a:endParaRPr lang="en-US" sz="4800" b="1" dirty="0"/>
          </a:p>
        </p:txBody>
      </p:sp>
      <p:sp>
        <p:nvSpPr>
          <p:cNvPr id="13" name="TextBox 12"/>
          <p:cNvSpPr txBox="1"/>
          <p:nvPr/>
        </p:nvSpPr>
        <p:spPr>
          <a:xfrm>
            <a:off x="7292360" y="6173356"/>
            <a:ext cx="3820266" cy="578618"/>
          </a:xfrm>
          <a:prstGeom prst="rect">
            <a:avLst/>
          </a:prstGeom>
          <a:noFill/>
        </p:spPr>
        <p:txBody>
          <a:bodyPr wrap="none" lIns="85339" tIns="42671" rIns="85339" bIns="42671" rtlCol="0">
            <a:spAutoFit/>
          </a:bodyPr>
          <a:lstStyle/>
          <a:p>
            <a:r>
              <a:rPr lang="en-US" sz="3200" smtClean="0"/>
              <a:t>Programmable Switch</a:t>
            </a:r>
            <a:endParaRPr lang="en-US" sz="3200" dirty="0"/>
          </a:p>
        </p:txBody>
      </p:sp>
      <p:cxnSp>
        <p:nvCxnSpPr>
          <p:cNvPr id="19" name="Straight Arrow Connector 18"/>
          <p:cNvCxnSpPr>
            <a:stCxn id="20" idx="2"/>
            <a:endCxn id="14" idx="1"/>
          </p:cNvCxnSpPr>
          <p:nvPr/>
        </p:nvCxnSpPr>
        <p:spPr>
          <a:xfrm>
            <a:off x="8797023" y="2759334"/>
            <a:ext cx="36262" cy="2006023"/>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8174362" y="2277815"/>
            <a:ext cx="1245321"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2400" dirty="0" smtClean="0">
                <a:solidFill>
                  <a:srgbClr val="2B69B7"/>
                </a:solidFill>
              </a:rPr>
              <a:t>Driver</a:t>
            </a:r>
            <a:endParaRPr lang="en-US" sz="2400" dirty="0">
              <a:solidFill>
                <a:srgbClr val="2B69B7"/>
              </a:solidFill>
            </a:endParaRPr>
          </a:p>
        </p:txBody>
      </p:sp>
      <p:sp>
        <p:nvSpPr>
          <p:cNvPr id="5" name="Rectangle 4"/>
          <p:cNvSpPr/>
          <p:nvPr/>
        </p:nvSpPr>
        <p:spPr>
          <a:xfrm>
            <a:off x="7189919" y="1291454"/>
            <a:ext cx="3083723" cy="987555"/>
          </a:xfrm>
          <a:prstGeom prst="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3733" dirty="0">
                <a:solidFill>
                  <a:schemeClr val="tx1"/>
                </a:solidFill>
              </a:rPr>
              <a:t>Switch OS</a:t>
            </a:r>
          </a:p>
        </p:txBody>
      </p:sp>
      <p:sp>
        <p:nvSpPr>
          <p:cNvPr id="25" name="TextBox 24"/>
          <p:cNvSpPr txBox="1"/>
          <p:nvPr/>
        </p:nvSpPr>
        <p:spPr>
          <a:xfrm>
            <a:off x="1240889" y="1321459"/>
            <a:ext cx="184731" cy="369332"/>
          </a:xfrm>
          <a:prstGeom prst="rect">
            <a:avLst/>
          </a:prstGeom>
          <a:noFill/>
        </p:spPr>
        <p:txBody>
          <a:bodyPr wrap="none" rtlCol="0">
            <a:spAutoFit/>
          </a:bodyPr>
          <a:lstStyle/>
          <a:p>
            <a:endParaRPr lang="en-US" b="1" dirty="0" smtClean="0"/>
          </a:p>
        </p:txBody>
      </p:sp>
      <p:sp>
        <p:nvSpPr>
          <p:cNvPr id="27" name="Snip Single Corner Rectangle 26"/>
          <p:cNvSpPr/>
          <p:nvPr/>
        </p:nvSpPr>
        <p:spPr>
          <a:xfrm>
            <a:off x="3017024" y="1364801"/>
            <a:ext cx="1422400" cy="702926"/>
          </a:xfrm>
          <a:prstGeom prst="snip1Rect">
            <a:avLst/>
          </a:prstGeom>
          <a:solidFill>
            <a:schemeClr val="accent1">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solidFill>
                  <a:schemeClr val="tx1"/>
                </a:solidFill>
              </a:rPr>
              <a:t>s</a:t>
            </a:r>
            <a:r>
              <a:rPr lang="en-US" sz="2000" dirty="0" smtClean="0">
                <a:solidFill>
                  <a:schemeClr val="tx1"/>
                </a:solidFill>
              </a:rPr>
              <a:t>witch.p4</a:t>
            </a:r>
            <a:endParaRPr lang="en-US" sz="2000" dirty="0">
              <a:solidFill>
                <a:schemeClr val="tx1"/>
              </a:solidFill>
            </a:endParaRPr>
          </a:p>
        </p:txBody>
      </p:sp>
      <p:cxnSp>
        <p:nvCxnSpPr>
          <p:cNvPr id="10" name="Straight Arrow Connector 9"/>
          <p:cNvCxnSpPr>
            <a:endCxn id="7" idx="0"/>
          </p:cNvCxnSpPr>
          <p:nvPr/>
        </p:nvCxnSpPr>
        <p:spPr>
          <a:xfrm flipH="1">
            <a:off x="3688261" y="2066956"/>
            <a:ext cx="13634" cy="1003012"/>
          </a:xfrm>
          <a:prstGeom prst="straightConnector1">
            <a:avLst/>
          </a:prstGeom>
          <a:ln w="38100">
            <a:solidFill>
              <a:srgbClr val="ED7D3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7" idx="2"/>
          </p:cNvCxnSpPr>
          <p:nvPr/>
        </p:nvCxnSpPr>
        <p:spPr>
          <a:xfrm rot="16200000" flipH="1">
            <a:off x="5000839" y="2760401"/>
            <a:ext cx="1263766" cy="3888922"/>
          </a:xfrm>
          <a:prstGeom prst="bentConnector2">
            <a:avLst/>
          </a:prstGeom>
          <a:ln w="38100">
            <a:solidFill>
              <a:srgbClr val="ED7D3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Rectangle 22"/>
          <p:cNvSpPr/>
          <p:nvPr/>
        </p:nvSpPr>
        <p:spPr>
          <a:xfrm>
            <a:off x="386577" y="2342875"/>
            <a:ext cx="10726049" cy="4444414"/>
          </a:xfrm>
          <a:custGeom>
            <a:avLst/>
            <a:gdLst>
              <a:gd name="connsiteX0" fmla="*/ 0 w 7620000"/>
              <a:gd name="connsiteY0" fmla="*/ 0 h 2819400"/>
              <a:gd name="connsiteX1" fmla="*/ 7620000 w 7620000"/>
              <a:gd name="connsiteY1" fmla="*/ 0 h 2819400"/>
              <a:gd name="connsiteX2" fmla="*/ 7620000 w 7620000"/>
              <a:gd name="connsiteY2" fmla="*/ 2819400 h 2819400"/>
              <a:gd name="connsiteX3" fmla="*/ 0 w 7620000"/>
              <a:gd name="connsiteY3" fmla="*/ 2819400 h 2819400"/>
              <a:gd name="connsiteX4" fmla="*/ 0 w 7620000"/>
              <a:gd name="connsiteY4" fmla="*/ 0 h 2819400"/>
              <a:gd name="connsiteX0" fmla="*/ 0 w 7620000"/>
              <a:gd name="connsiteY0" fmla="*/ 10802 h 2830202"/>
              <a:gd name="connsiteX1" fmla="*/ 7574010 w 7620000"/>
              <a:gd name="connsiteY1" fmla="*/ 0 h 2830202"/>
              <a:gd name="connsiteX2" fmla="*/ 7620000 w 7620000"/>
              <a:gd name="connsiteY2" fmla="*/ 10802 h 2830202"/>
              <a:gd name="connsiteX3" fmla="*/ 7620000 w 7620000"/>
              <a:gd name="connsiteY3" fmla="*/ 2830202 h 2830202"/>
              <a:gd name="connsiteX4" fmla="*/ 0 w 7620000"/>
              <a:gd name="connsiteY4" fmla="*/ 2830202 h 2830202"/>
              <a:gd name="connsiteX5" fmla="*/ 0 w 7620000"/>
              <a:gd name="connsiteY5" fmla="*/ 10802 h 2830202"/>
              <a:gd name="connsiteX0" fmla="*/ 0 w 7620000"/>
              <a:gd name="connsiteY0" fmla="*/ 10802 h 2830202"/>
              <a:gd name="connsiteX1" fmla="*/ 35445 w 7620000"/>
              <a:gd name="connsiteY1" fmla="*/ 0 h 2830202"/>
              <a:gd name="connsiteX2" fmla="*/ 7574010 w 7620000"/>
              <a:gd name="connsiteY2" fmla="*/ 0 h 2830202"/>
              <a:gd name="connsiteX3" fmla="*/ 7620000 w 7620000"/>
              <a:gd name="connsiteY3" fmla="*/ 10802 h 2830202"/>
              <a:gd name="connsiteX4" fmla="*/ 7620000 w 7620000"/>
              <a:gd name="connsiteY4" fmla="*/ 2830202 h 2830202"/>
              <a:gd name="connsiteX5" fmla="*/ 0 w 7620000"/>
              <a:gd name="connsiteY5" fmla="*/ 2830202 h 2830202"/>
              <a:gd name="connsiteX6" fmla="*/ 0 w 7620000"/>
              <a:gd name="connsiteY6" fmla="*/ 10802 h 283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0" h="2830202">
                <a:moveTo>
                  <a:pt x="0" y="10802"/>
                </a:moveTo>
                <a:lnTo>
                  <a:pt x="35445" y="0"/>
                </a:lnTo>
                <a:lnTo>
                  <a:pt x="7574010" y="0"/>
                </a:lnTo>
                <a:lnTo>
                  <a:pt x="7620000" y="10802"/>
                </a:lnTo>
                <a:lnTo>
                  <a:pt x="7620000" y="2830202"/>
                </a:lnTo>
                <a:lnTo>
                  <a:pt x="0" y="2830202"/>
                </a:lnTo>
                <a:lnTo>
                  <a:pt x="0" y="10802"/>
                </a:lnTo>
                <a:close/>
              </a:path>
            </a:pathLst>
          </a:custGeom>
          <a:solidFill>
            <a:schemeClr val="accent1">
              <a:lumMod val="20000"/>
              <a:lumOff val="80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numCol="3" spcCol="182880" rtlCol="0" anchor="ctr">
            <a:noAutofit/>
          </a:bodyPr>
          <a:lstStyle/>
          <a:p>
            <a:endParaRPr lang="en-US" sz="1200" b="1" dirty="0">
              <a:solidFill>
                <a:schemeClr val="tx1"/>
              </a:solidFill>
            </a:endParaRPr>
          </a:p>
          <a:p>
            <a:r>
              <a:rPr lang="en-US" sz="1200" b="1" dirty="0">
                <a:solidFill>
                  <a:schemeClr val="tx1"/>
                </a:solidFill>
              </a:rPr>
              <a:t>IPv4 and IPv6 routing</a:t>
            </a:r>
          </a:p>
          <a:p>
            <a:r>
              <a:rPr lang="en-US" sz="1200" dirty="0">
                <a:solidFill>
                  <a:schemeClr val="tx1"/>
                </a:solidFill>
              </a:rPr>
              <a:t>   - Unicast Routing</a:t>
            </a:r>
          </a:p>
          <a:p>
            <a:r>
              <a:rPr lang="en-US" sz="1200" dirty="0">
                <a:solidFill>
                  <a:schemeClr val="tx1"/>
                </a:solidFill>
              </a:rPr>
              <a:t>       - Routed Ports &amp; SVI</a:t>
            </a:r>
          </a:p>
          <a:p>
            <a:r>
              <a:rPr lang="en-US" sz="1200" dirty="0">
                <a:solidFill>
                  <a:schemeClr val="tx1"/>
                </a:solidFill>
              </a:rPr>
              <a:t>       - VRF</a:t>
            </a:r>
          </a:p>
          <a:p>
            <a:r>
              <a:rPr lang="en-US" sz="1200" dirty="0">
                <a:solidFill>
                  <a:schemeClr val="tx1"/>
                </a:solidFill>
              </a:rPr>
              <a:t>   - Unicast RPF</a:t>
            </a:r>
            <a:br>
              <a:rPr lang="en-US" sz="1200" dirty="0">
                <a:solidFill>
                  <a:schemeClr val="tx1"/>
                </a:solidFill>
              </a:rPr>
            </a:br>
            <a:r>
              <a:rPr lang="en-US" sz="1200" dirty="0">
                <a:solidFill>
                  <a:schemeClr val="tx1"/>
                </a:solidFill>
              </a:rPr>
              <a:t>      - Strict and Loose</a:t>
            </a:r>
          </a:p>
          <a:p>
            <a:r>
              <a:rPr lang="en-US" sz="1200" dirty="0">
                <a:solidFill>
                  <a:schemeClr val="tx1"/>
                </a:solidFill>
              </a:rPr>
              <a:t>   - Multicast</a:t>
            </a:r>
          </a:p>
          <a:p>
            <a:r>
              <a:rPr lang="en-US" sz="1200" dirty="0">
                <a:solidFill>
                  <a:schemeClr val="tx1"/>
                </a:solidFill>
              </a:rPr>
              <a:t>      - PIM-SM/DM &amp; PIM-</a:t>
            </a:r>
            <a:r>
              <a:rPr lang="en-US" sz="1200" dirty="0" err="1">
                <a:solidFill>
                  <a:schemeClr val="tx1"/>
                </a:solidFill>
              </a:rPr>
              <a:t>Bidir</a:t>
            </a:r>
            <a:endParaRPr lang="en-US" sz="1200" dirty="0">
              <a:solidFill>
                <a:schemeClr val="tx1"/>
              </a:solidFill>
            </a:endParaRPr>
          </a:p>
          <a:p>
            <a:endParaRPr lang="en-US" sz="1200" dirty="0">
              <a:solidFill>
                <a:schemeClr val="tx1"/>
              </a:solidFill>
            </a:endParaRPr>
          </a:p>
          <a:p>
            <a:r>
              <a:rPr lang="en-US" sz="1200" b="1" dirty="0">
                <a:solidFill>
                  <a:schemeClr val="tx1"/>
                </a:solidFill>
              </a:rPr>
              <a:t>Ethernet switching </a:t>
            </a:r>
          </a:p>
          <a:p>
            <a:r>
              <a:rPr lang="en-US" sz="1200" b="1" dirty="0">
                <a:solidFill>
                  <a:schemeClr val="tx1"/>
                </a:solidFill>
              </a:rPr>
              <a:t>   </a:t>
            </a:r>
            <a:r>
              <a:rPr lang="en-US" sz="1200" dirty="0">
                <a:solidFill>
                  <a:schemeClr val="tx1"/>
                </a:solidFill>
              </a:rPr>
              <a:t>- VLAN Flooding</a:t>
            </a:r>
          </a:p>
          <a:p>
            <a:r>
              <a:rPr lang="en-US" sz="1200" dirty="0">
                <a:solidFill>
                  <a:schemeClr val="tx1"/>
                </a:solidFill>
              </a:rPr>
              <a:t>   - MAC Learning &amp; Aging</a:t>
            </a:r>
          </a:p>
          <a:p>
            <a:r>
              <a:rPr lang="en-US" sz="1200" dirty="0">
                <a:solidFill>
                  <a:schemeClr val="tx1"/>
                </a:solidFill>
              </a:rPr>
              <a:t>   - STP state </a:t>
            </a:r>
          </a:p>
          <a:p>
            <a:r>
              <a:rPr lang="en-US" sz="1200" dirty="0">
                <a:solidFill>
                  <a:schemeClr val="tx1"/>
                </a:solidFill>
              </a:rPr>
              <a:t>   - VLAN Translation</a:t>
            </a:r>
          </a:p>
          <a:p>
            <a:endParaRPr lang="en-US" sz="1200" dirty="0">
              <a:solidFill>
                <a:schemeClr val="tx1"/>
              </a:solidFill>
            </a:endParaRPr>
          </a:p>
          <a:p>
            <a:r>
              <a:rPr lang="en-US" sz="1200" b="1" dirty="0">
                <a:solidFill>
                  <a:schemeClr val="tx1"/>
                </a:solidFill>
              </a:rPr>
              <a:t>Load balancing</a:t>
            </a:r>
          </a:p>
          <a:p>
            <a:r>
              <a:rPr lang="en-US" sz="1200" dirty="0">
                <a:solidFill>
                  <a:schemeClr val="tx1"/>
                </a:solidFill>
              </a:rPr>
              <a:t>   - LAG</a:t>
            </a:r>
          </a:p>
          <a:p>
            <a:r>
              <a:rPr lang="en-US" sz="1200" dirty="0">
                <a:solidFill>
                  <a:schemeClr val="tx1"/>
                </a:solidFill>
              </a:rPr>
              <a:t>   - ECMP &amp; WCMP</a:t>
            </a:r>
          </a:p>
          <a:p>
            <a:r>
              <a:rPr lang="en-US" sz="1200" dirty="0">
                <a:solidFill>
                  <a:schemeClr val="tx1"/>
                </a:solidFill>
              </a:rPr>
              <a:t>   - Resilient Hashing </a:t>
            </a:r>
          </a:p>
          <a:p>
            <a:r>
              <a:rPr lang="en-US" sz="1200" dirty="0">
                <a:solidFill>
                  <a:schemeClr val="tx1"/>
                </a:solidFill>
              </a:rPr>
              <a:t>   - </a:t>
            </a:r>
            <a:r>
              <a:rPr lang="en-US" sz="1200" dirty="0" err="1">
                <a:solidFill>
                  <a:schemeClr val="tx1"/>
                </a:solidFill>
              </a:rPr>
              <a:t>Flowlet</a:t>
            </a:r>
            <a:r>
              <a:rPr lang="en-US" sz="1200" dirty="0">
                <a:solidFill>
                  <a:schemeClr val="tx1"/>
                </a:solidFill>
              </a:rPr>
              <a:t> Switching</a:t>
            </a:r>
          </a:p>
          <a:p>
            <a:endParaRPr lang="en-US" sz="1200" dirty="0">
              <a:solidFill>
                <a:schemeClr val="tx1"/>
              </a:solidFill>
            </a:endParaRPr>
          </a:p>
          <a:p>
            <a:r>
              <a:rPr lang="en-US" sz="1200" b="1" dirty="0">
                <a:solidFill>
                  <a:schemeClr val="tx1"/>
                </a:solidFill>
              </a:rPr>
              <a:t>Fast Failover</a:t>
            </a:r>
          </a:p>
          <a:p>
            <a:r>
              <a:rPr lang="mr-IN" sz="1200" dirty="0">
                <a:solidFill>
                  <a:schemeClr val="tx1"/>
                </a:solidFill>
              </a:rPr>
              <a:t>–</a:t>
            </a:r>
            <a:r>
              <a:rPr lang="en-US" sz="1200" dirty="0">
                <a:solidFill>
                  <a:schemeClr val="tx1"/>
                </a:solidFill>
              </a:rPr>
              <a:t>  LAG &amp; ECMP</a:t>
            </a:r>
          </a:p>
          <a:p>
            <a:endParaRPr lang="en-US" sz="1200" b="1" dirty="0">
              <a:solidFill>
                <a:schemeClr val="tx1"/>
              </a:solidFill>
            </a:endParaRPr>
          </a:p>
          <a:p>
            <a:r>
              <a:rPr lang="en-US" sz="1200" b="1" dirty="0">
                <a:solidFill>
                  <a:schemeClr val="tx1"/>
                </a:solidFill>
              </a:rPr>
              <a:t>Tunneling</a:t>
            </a:r>
          </a:p>
          <a:p>
            <a:r>
              <a:rPr lang="en-US" sz="1200" dirty="0">
                <a:solidFill>
                  <a:schemeClr val="tx1"/>
                </a:solidFill>
              </a:rPr>
              <a:t>   - IPv4 and IPv6 Routing &amp; Switching</a:t>
            </a:r>
          </a:p>
          <a:p>
            <a:r>
              <a:rPr lang="en-US" sz="1200" dirty="0">
                <a:solidFill>
                  <a:schemeClr val="tx1"/>
                </a:solidFill>
              </a:rPr>
              <a:t>         - IP-in-IP (6in4, 4in4)</a:t>
            </a:r>
          </a:p>
          <a:p>
            <a:r>
              <a:rPr lang="en-US" sz="1200" dirty="0">
                <a:solidFill>
                  <a:schemeClr val="tx1"/>
                </a:solidFill>
              </a:rPr>
              <a:t>         - VXLAN, NVGRE, GENEVE &amp; GRE</a:t>
            </a:r>
          </a:p>
          <a:p>
            <a:r>
              <a:rPr lang="en-US" sz="1200" dirty="0">
                <a:solidFill>
                  <a:schemeClr val="tx1"/>
                </a:solidFill>
              </a:rPr>
              <a:t>         - Segment Routing, IL</a:t>
            </a:r>
            <a:r>
              <a:rPr lang="en-US" sz="1200" dirty="0">
                <a:solidFill>
                  <a:srgbClr val="008000"/>
                </a:solidFill>
              </a:rPr>
              <a:t>A</a:t>
            </a:r>
          </a:p>
          <a:p>
            <a:endParaRPr lang="en-US" sz="1200" b="1" dirty="0">
              <a:solidFill>
                <a:schemeClr val="tx1"/>
              </a:solidFill>
            </a:endParaRPr>
          </a:p>
          <a:p>
            <a:r>
              <a:rPr lang="en-US" sz="1200" b="1" dirty="0">
                <a:solidFill>
                  <a:schemeClr val="tx1"/>
                </a:solidFill>
              </a:rPr>
              <a:t>      MPLS</a:t>
            </a:r>
          </a:p>
          <a:p>
            <a:r>
              <a:rPr lang="en-US" sz="1200" dirty="0">
                <a:solidFill>
                  <a:schemeClr val="tx1"/>
                </a:solidFill>
              </a:rPr>
              <a:t>        - LER and LSR</a:t>
            </a:r>
          </a:p>
          <a:p>
            <a:r>
              <a:rPr lang="en-US" sz="1200" dirty="0">
                <a:solidFill>
                  <a:schemeClr val="tx1"/>
                </a:solidFill>
              </a:rPr>
              <a:t>        - IPv4/v6 routing (L3VPN)</a:t>
            </a:r>
          </a:p>
          <a:p>
            <a:r>
              <a:rPr lang="en-US" sz="1200" dirty="0">
                <a:solidFill>
                  <a:schemeClr val="tx1"/>
                </a:solidFill>
              </a:rPr>
              <a:t>        - L2 switching (</a:t>
            </a:r>
            <a:r>
              <a:rPr lang="en-US" sz="1200" dirty="0" err="1">
                <a:solidFill>
                  <a:schemeClr val="tx1"/>
                </a:solidFill>
              </a:rPr>
              <a:t>EoMPLS</a:t>
            </a:r>
            <a:r>
              <a:rPr lang="en-US" sz="1200" dirty="0">
                <a:solidFill>
                  <a:schemeClr val="tx1"/>
                </a:solidFill>
              </a:rPr>
              <a:t>, VPLS)</a:t>
            </a:r>
          </a:p>
          <a:p>
            <a:r>
              <a:rPr lang="en-US" sz="1200" dirty="0">
                <a:solidFill>
                  <a:schemeClr val="tx1"/>
                </a:solidFill>
              </a:rPr>
              <a:t>        - MPLS over UDP/GRE</a:t>
            </a:r>
          </a:p>
          <a:p>
            <a:endParaRPr lang="en-US" sz="1200" dirty="0">
              <a:solidFill>
                <a:schemeClr val="tx1"/>
              </a:solidFill>
            </a:endParaRPr>
          </a:p>
          <a:p>
            <a:r>
              <a:rPr lang="en-US" sz="1200" b="1" dirty="0">
                <a:solidFill>
                  <a:schemeClr val="tx1"/>
                </a:solidFill>
              </a:rPr>
              <a:t>      ACL</a:t>
            </a:r>
          </a:p>
          <a:p>
            <a:r>
              <a:rPr lang="en-US" sz="1200" dirty="0">
                <a:solidFill>
                  <a:schemeClr val="tx1"/>
                </a:solidFill>
              </a:rPr>
              <a:t>        - MAC ACL, IPv4/v6 ACL, RACL </a:t>
            </a:r>
          </a:p>
          <a:p>
            <a:r>
              <a:rPr lang="en-US" sz="1200" dirty="0">
                <a:solidFill>
                  <a:schemeClr val="tx1"/>
                </a:solidFill>
              </a:rPr>
              <a:t>        - </a:t>
            </a:r>
            <a:r>
              <a:rPr lang="en-US" sz="1200" dirty="0" err="1">
                <a:solidFill>
                  <a:schemeClr val="tx1"/>
                </a:solidFill>
              </a:rPr>
              <a:t>QoS</a:t>
            </a:r>
            <a:r>
              <a:rPr lang="en-US" sz="1200" dirty="0">
                <a:solidFill>
                  <a:schemeClr val="tx1"/>
                </a:solidFill>
              </a:rPr>
              <a:t> ACL, System ACL, PBR</a:t>
            </a:r>
          </a:p>
          <a:p>
            <a:r>
              <a:rPr lang="en-US" sz="1200" dirty="0">
                <a:solidFill>
                  <a:schemeClr val="tx1"/>
                </a:solidFill>
              </a:rPr>
              <a:t>        - Port Range lookups in ACLs </a:t>
            </a:r>
          </a:p>
          <a:p>
            <a:r>
              <a:rPr lang="en-US" sz="1200" dirty="0">
                <a:solidFill>
                  <a:schemeClr val="tx1"/>
                </a:solidFill>
              </a:rPr>
              <a:t>   </a:t>
            </a:r>
          </a:p>
          <a:p>
            <a:r>
              <a:rPr lang="en-US" sz="1200" b="1" dirty="0">
                <a:solidFill>
                  <a:schemeClr val="tx1"/>
                </a:solidFill>
              </a:rPr>
              <a:t>     QOS</a:t>
            </a:r>
          </a:p>
          <a:p>
            <a:r>
              <a:rPr lang="en-US" sz="1200" dirty="0">
                <a:solidFill>
                  <a:schemeClr val="tx1"/>
                </a:solidFill>
              </a:rPr>
              <a:t>         - </a:t>
            </a:r>
            <a:r>
              <a:rPr lang="en-US" sz="1200" dirty="0" err="1">
                <a:solidFill>
                  <a:schemeClr val="tx1"/>
                </a:solidFill>
              </a:rPr>
              <a:t>QoS</a:t>
            </a:r>
            <a:r>
              <a:rPr lang="en-US" sz="1200" dirty="0">
                <a:solidFill>
                  <a:schemeClr val="tx1"/>
                </a:solidFill>
              </a:rPr>
              <a:t> Classification &amp; marking</a:t>
            </a:r>
          </a:p>
          <a:p>
            <a:r>
              <a:rPr lang="en-US" sz="1200" dirty="0">
                <a:solidFill>
                  <a:schemeClr val="tx1"/>
                </a:solidFill>
              </a:rPr>
              <a:t>         - Drop profiles/WRED</a:t>
            </a:r>
          </a:p>
          <a:p>
            <a:r>
              <a:rPr lang="en-US" sz="1200" dirty="0">
                <a:solidFill>
                  <a:schemeClr val="tx1"/>
                </a:solidFill>
              </a:rPr>
              <a:t>         - </a:t>
            </a:r>
            <a:r>
              <a:rPr lang="en-US" sz="1200" dirty="0" err="1">
                <a:solidFill>
                  <a:schemeClr val="tx1"/>
                </a:solidFill>
              </a:rPr>
              <a:t>RoCE</a:t>
            </a:r>
            <a:r>
              <a:rPr lang="en-US" sz="1200" dirty="0">
                <a:solidFill>
                  <a:schemeClr val="tx1"/>
                </a:solidFill>
              </a:rPr>
              <a:t> v2 &amp; </a:t>
            </a:r>
            <a:r>
              <a:rPr lang="en-US" sz="1200" dirty="0" err="1">
                <a:solidFill>
                  <a:schemeClr val="tx1"/>
                </a:solidFill>
              </a:rPr>
              <a:t>FCoE</a:t>
            </a:r>
            <a:endParaRPr lang="en-US" sz="1200" dirty="0">
              <a:solidFill>
                <a:schemeClr val="tx1"/>
              </a:solidFill>
            </a:endParaRPr>
          </a:p>
          <a:p>
            <a:r>
              <a:rPr lang="en-US" sz="1200" dirty="0">
                <a:solidFill>
                  <a:schemeClr val="tx1"/>
                </a:solidFill>
              </a:rPr>
              <a:t>         - </a:t>
            </a:r>
            <a:r>
              <a:rPr lang="en-US" sz="1200" dirty="0" err="1">
                <a:solidFill>
                  <a:schemeClr val="tx1"/>
                </a:solidFill>
              </a:rPr>
              <a:t>CoPP</a:t>
            </a:r>
            <a:r>
              <a:rPr lang="en-US" sz="1200" dirty="0">
                <a:solidFill>
                  <a:schemeClr val="tx1"/>
                </a:solidFill>
              </a:rPr>
              <a:t> (Control plane policing)</a:t>
            </a:r>
          </a:p>
          <a:p>
            <a:endParaRPr lang="en-US" sz="1200" dirty="0">
              <a:solidFill>
                <a:schemeClr val="tx1"/>
              </a:solidFill>
            </a:endParaRPr>
          </a:p>
          <a:p>
            <a:endParaRPr lang="en-US" sz="1200" b="1" dirty="0">
              <a:solidFill>
                <a:schemeClr val="tx1"/>
              </a:solidFill>
            </a:endParaRPr>
          </a:p>
          <a:p>
            <a:r>
              <a:rPr lang="en-US" sz="1200" b="1" dirty="0">
                <a:solidFill>
                  <a:schemeClr val="tx1"/>
                </a:solidFill>
              </a:rPr>
              <a:t>NAT and L4 Load Balancing</a:t>
            </a:r>
          </a:p>
          <a:p>
            <a:endParaRPr lang="en-US" sz="1200" b="1" dirty="0">
              <a:solidFill>
                <a:schemeClr val="tx1"/>
              </a:solidFill>
            </a:endParaRPr>
          </a:p>
          <a:p>
            <a:r>
              <a:rPr lang="en-US" sz="1200" b="1" dirty="0">
                <a:solidFill>
                  <a:schemeClr val="tx1"/>
                </a:solidFill>
              </a:rPr>
              <a:t>Security Features</a:t>
            </a:r>
            <a:endParaRPr lang="en-US" sz="1200" dirty="0">
              <a:solidFill>
                <a:schemeClr val="tx1"/>
              </a:solidFill>
            </a:endParaRPr>
          </a:p>
          <a:p>
            <a:r>
              <a:rPr lang="en-US" sz="1200" dirty="0">
                <a:solidFill>
                  <a:schemeClr val="tx1"/>
                </a:solidFill>
              </a:rPr>
              <a:t>- Storm Control, IP Source Guard</a:t>
            </a:r>
          </a:p>
          <a:p>
            <a:endParaRPr lang="en-US" sz="1200" dirty="0">
              <a:solidFill>
                <a:schemeClr val="tx1"/>
              </a:solidFill>
            </a:endParaRPr>
          </a:p>
          <a:p>
            <a:r>
              <a:rPr lang="en-US" sz="1200" b="1" dirty="0">
                <a:solidFill>
                  <a:schemeClr val="tx1"/>
                </a:solidFill>
              </a:rPr>
              <a:t>Monitoring &amp; Telemetry</a:t>
            </a:r>
            <a:endParaRPr lang="en-US" sz="1200" dirty="0">
              <a:solidFill>
                <a:schemeClr val="tx1"/>
              </a:solidFill>
            </a:endParaRPr>
          </a:p>
          <a:p>
            <a:pPr marL="78315" indent="-78315">
              <a:buFontTx/>
              <a:buChar char="-"/>
            </a:pPr>
            <a:r>
              <a:rPr lang="en-US" sz="1200" dirty="0">
                <a:solidFill>
                  <a:schemeClr val="tx1"/>
                </a:solidFill>
              </a:rPr>
              <a:t>Ingress Mirroring and Egress Mirroring</a:t>
            </a:r>
          </a:p>
          <a:p>
            <a:pPr marL="78315" indent="-78315">
              <a:buFontTx/>
              <a:buChar char="-"/>
            </a:pPr>
            <a:r>
              <a:rPr lang="en-US" sz="1200" dirty="0">
                <a:solidFill>
                  <a:schemeClr val="tx1"/>
                </a:solidFill>
              </a:rPr>
              <a:t>Negative Mirroring</a:t>
            </a:r>
          </a:p>
          <a:p>
            <a:pPr marL="78315" indent="-78315">
              <a:buFontTx/>
              <a:buChar char="-"/>
            </a:pPr>
            <a:r>
              <a:rPr lang="en-US" sz="1200" dirty="0" err="1">
                <a:solidFill>
                  <a:schemeClr val="tx1"/>
                </a:solidFill>
              </a:rPr>
              <a:t>Sflow</a:t>
            </a:r>
            <a:endParaRPr lang="en-US" sz="1200" dirty="0">
              <a:solidFill>
                <a:schemeClr val="tx1"/>
              </a:solidFill>
            </a:endParaRPr>
          </a:p>
          <a:p>
            <a:pPr marL="78315" indent="-78315">
              <a:buFontTx/>
              <a:buChar char="-"/>
            </a:pPr>
            <a:r>
              <a:rPr lang="en-US" sz="1200" dirty="0">
                <a:solidFill>
                  <a:schemeClr val="tx1"/>
                </a:solidFill>
              </a:rPr>
              <a:t>INT</a:t>
            </a:r>
          </a:p>
          <a:p>
            <a:endParaRPr lang="en-US" sz="1200" dirty="0">
              <a:solidFill>
                <a:schemeClr val="tx1"/>
              </a:solidFill>
            </a:endParaRPr>
          </a:p>
          <a:p>
            <a:r>
              <a:rPr lang="en-US" sz="1200" b="1" dirty="0">
                <a:solidFill>
                  <a:schemeClr val="tx1"/>
                </a:solidFill>
              </a:rPr>
              <a:t>Counters</a:t>
            </a:r>
            <a:endParaRPr lang="en-US" sz="1200" dirty="0">
              <a:solidFill>
                <a:schemeClr val="tx1"/>
              </a:solidFill>
            </a:endParaRPr>
          </a:p>
          <a:p>
            <a:pPr marL="78315" indent="-78315">
              <a:buFontTx/>
              <a:buChar char="-"/>
            </a:pPr>
            <a:r>
              <a:rPr lang="en-US" sz="1200" dirty="0">
                <a:solidFill>
                  <a:schemeClr val="tx1"/>
                </a:solidFill>
              </a:rPr>
              <a:t>Route Table Entry Counters</a:t>
            </a:r>
          </a:p>
          <a:p>
            <a:pPr marL="78315" indent="-78315">
              <a:buFontTx/>
              <a:buChar char="-"/>
            </a:pPr>
            <a:r>
              <a:rPr lang="en-US" sz="1200" dirty="0">
                <a:solidFill>
                  <a:schemeClr val="tx1"/>
                </a:solidFill>
              </a:rPr>
              <a:t>VLAN/Bridge Domain Counters</a:t>
            </a:r>
          </a:p>
          <a:p>
            <a:pPr marL="78315" indent="-78315">
              <a:buFontTx/>
              <a:buChar char="-"/>
            </a:pPr>
            <a:r>
              <a:rPr lang="en-US" sz="1200" dirty="0">
                <a:solidFill>
                  <a:schemeClr val="tx1"/>
                </a:solidFill>
              </a:rPr>
              <a:t>Port/Interface Counters</a:t>
            </a:r>
          </a:p>
          <a:p>
            <a:pPr marL="78315" indent="-78315">
              <a:buFontTx/>
              <a:buChar char="-"/>
            </a:pPr>
            <a:endParaRPr lang="en-US" sz="1200" dirty="0">
              <a:solidFill>
                <a:schemeClr val="tx1"/>
              </a:solidFill>
            </a:endParaRPr>
          </a:p>
          <a:p>
            <a:r>
              <a:rPr lang="en-US" sz="1200" b="1" dirty="0">
                <a:solidFill>
                  <a:schemeClr val="tx1"/>
                </a:solidFill>
              </a:rPr>
              <a:t>Protocol Offload</a:t>
            </a:r>
            <a:endParaRPr lang="en-US" sz="1200" dirty="0">
              <a:solidFill>
                <a:schemeClr val="tx1"/>
              </a:solidFill>
            </a:endParaRPr>
          </a:p>
          <a:p>
            <a:r>
              <a:rPr lang="en-US" sz="1200" dirty="0">
                <a:solidFill>
                  <a:schemeClr val="tx1"/>
                </a:solidFill>
              </a:rPr>
              <a:t>- BFD, OAM</a:t>
            </a:r>
          </a:p>
          <a:p>
            <a:endParaRPr lang="en-US" sz="1200" dirty="0">
              <a:solidFill>
                <a:schemeClr val="tx1"/>
              </a:solidFill>
            </a:endParaRPr>
          </a:p>
          <a:p>
            <a:r>
              <a:rPr lang="en-US" sz="1200" b="1" dirty="0">
                <a:solidFill>
                  <a:schemeClr val="tx1"/>
                </a:solidFill>
              </a:rPr>
              <a:t>Multi-chip Fabric Support</a:t>
            </a:r>
            <a:endParaRPr lang="en-US" sz="1200" dirty="0">
              <a:solidFill>
                <a:schemeClr val="tx1"/>
              </a:solidFill>
            </a:endParaRPr>
          </a:p>
          <a:p>
            <a:r>
              <a:rPr lang="en-US" sz="1200" dirty="0">
                <a:solidFill>
                  <a:schemeClr val="tx1"/>
                </a:solidFill>
              </a:rPr>
              <a:t>- Forwarding, QOS</a:t>
            </a:r>
          </a:p>
          <a:p>
            <a:endParaRPr lang="en-US" sz="1200" dirty="0">
              <a:solidFill>
                <a:schemeClr val="tx1"/>
              </a:solidFill>
            </a:endParaRPr>
          </a:p>
          <a:p>
            <a:endParaRPr lang="en-US" sz="1200" dirty="0">
              <a:solidFill>
                <a:schemeClr val="tx1"/>
              </a:solidFill>
            </a:endParaRPr>
          </a:p>
        </p:txBody>
      </p:sp>
      <p:grpSp>
        <p:nvGrpSpPr>
          <p:cNvPr id="26" name="Group 25"/>
          <p:cNvGrpSpPr/>
          <p:nvPr/>
        </p:nvGrpSpPr>
        <p:grpSpPr>
          <a:xfrm>
            <a:off x="436470" y="1182446"/>
            <a:ext cx="10611420" cy="1160429"/>
            <a:chOff x="436470" y="1182446"/>
            <a:chExt cx="10611420" cy="1160429"/>
          </a:xfrm>
        </p:grpSpPr>
        <p:cxnSp>
          <p:nvCxnSpPr>
            <p:cNvPr id="28" name="Straight Connector 27"/>
            <p:cNvCxnSpPr/>
            <p:nvPr/>
          </p:nvCxnSpPr>
          <p:spPr>
            <a:xfrm flipH="1">
              <a:off x="436470" y="1697711"/>
              <a:ext cx="2452344" cy="6451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67633" y="1697711"/>
              <a:ext cx="6480257" cy="645164"/>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2888814" y="1182446"/>
              <a:ext cx="1678819" cy="1030529"/>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31" name="Straight Connector 30"/>
          <p:cNvCxnSpPr/>
          <p:nvPr/>
        </p:nvCxnSpPr>
        <p:spPr>
          <a:xfrm flipV="1">
            <a:off x="553758" y="3739376"/>
            <a:ext cx="862361" cy="74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53757" y="3914766"/>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53757" y="4469297"/>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53757" y="5023828"/>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53757" y="5578359"/>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53757" y="6132890"/>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242218" y="3011812"/>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241523" y="3380980"/>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241523" y="3920685"/>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241523" y="4460390"/>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241523" y="4093223"/>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241523" y="3726056"/>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241523" y="4287005"/>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241523" y="5215289"/>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241523" y="6288073"/>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241523" y="6121051"/>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476642" y="2634598"/>
            <a:ext cx="1901702" cy="11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7476642" y="3198043"/>
            <a:ext cx="2268998" cy="4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7476642" y="3754086"/>
            <a:ext cx="2668087" cy="118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7487276" y="4116653"/>
            <a:ext cx="801797" cy="34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521841" y="5034229"/>
            <a:ext cx="2118174" cy="34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529557" y="6316156"/>
            <a:ext cx="2118174" cy="34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05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par>
                                <p:cTn id="16" presetID="22" presetClass="entr" presetSubtype="8"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par>
                                <p:cTn id="19" presetID="22" presetClass="entr" presetSubtype="8"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22" presetID="22" presetClass="entr" presetSubtype="8"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par>
                                <p:cTn id="25" presetID="22" presetClass="entr" presetSubtype="8"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par>
                                <p:cTn id="28" presetID="22" presetClass="entr" presetSubtype="8"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par>
                                <p:cTn id="31" presetID="22" presetClass="entr" presetSubtype="8"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sub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par>
                                <p:cTn id="37" presetID="22" presetClass="entr" presetSubtype="8"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par>
                                <p:cTn id="40" presetID="22" presetClass="entr" presetSubtype="8"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par>
                                <p:cTn id="43" presetID="22" presetClass="entr" presetSubtype="8"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left)">
                                      <p:cBhvr>
                                        <p:cTn id="45"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par>
                                <p:cTn id="46" presetID="22" presetClass="entr" presetSubtype="8"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subTnLst>
                                </p:cTn>
                              </p:par>
                              <p:par>
                                <p:cTn id="49" presetID="22" presetClass="entr" presetSubtype="8"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par>
                                <p:cTn id="52" presetID="22" presetClass="entr" presetSubtype="8"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5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par>
                                <p:cTn id="55" presetID="22" presetClass="entr" presetSubtype="8"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subTnLst>
                                </p:cTn>
                              </p:par>
                              <p:par>
                                <p:cTn id="58" presetID="22" presetClass="entr" presetSubtype="8"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left)">
                                      <p:cBhvr>
                                        <p:cTn id="60" dur="500"/>
                                        <p:tgtEl>
                                          <p:spTgt spid="46"/>
                                        </p:tgtEl>
                                      </p:cBhvr>
                                    </p:animEffect>
                                  </p:childTnLst>
                                  <p:subTnLst>
                                    <p:set>
                                      <p:cBhvr override="childStyle">
                                        <p:cTn dur="1" fill="hold" display="0" masterRel="nextClick" afterEffect="1"/>
                                        <p:tgtEl>
                                          <p:spTgt spid="46"/>
                                        </p:tgtEl>
                                        <p:attrNameLst>
                                          <p:attrName>style.visibility</p:attrName>
                                        </p:attrNameLst>
                                      </p:cBhvr>
                                      <p:to>
                                        <p:strVal val="hidden"/>
                                      </p:to>
                                    </p:set>
                                  </p:subTnLst>
                                </p:cTn>
                              </p:par>
                              <p:par>
                                <p:cTn id="61" presetID="22" presetClass="entr" presetSubtype="8"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left)">
                                      <p:cBhvr>
                                        <p:cTn id="63"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par>
                                <p:cTn id="64" presetID="22" presetClass="entr" presetSubtype="8"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left)">
                                      <p:cBhvr>
                                        <p:cTn id="66" dur="500"/>
                                        <p:tgtEl>
                                          <p:spTgt spid="49"/>
                                        </p:tgtEl>
                                      </p:cBhvr>
                                    </p:animEffect>
                                  </p:childTnLst>
                                  <p:subTnLst>
                                    <p:set>
                                      <p:cBhvr override="childStyle">
                                        <p:cTn dur="1" fill="hold" display="0" masterRel="nextClick" afterEffect="1"/>
                                        <p:tgtEl>
                                          <p:spTgt spid="49"/>
                                        </p:tgtEl>
                                        <p:attrNameLst>
                                          <p:attrName>style.visibility</p:attrName>
                                        </p:attrNameLst>
                                      </p:cBhvr>
                                      <p:to>
                                        <p:strVal val="hidden"/>
                                      </p:to>
                                    </p:set>
                                  </p:subTnLst>
                                </p:cTn>
                              </p:par>
                              <p:par>
                                <p:cTn id="67" presetID="22" presetClass="entr" presetSubtype="8"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subTnLst>
                                    <p:set>
                                      <p:cBhvr override="childStyle">
                                        <p:cTn dur="1" fill="hold" display="0" masterRel="nextClick" afterEffect="1"/>
                                        <p:tgtEl>
                                          <p:spTgt spid="50"/>
                                        </p:tgtEl>
                                        <p:attrNameLst>
                                          <p:attrName>style.visibility</p:attrName>
                                        </p:attrNameLst>
                                      </p:cBhvr>
                                      <p:to>
                                        <p:strVal val="hidden"/>
                                      </p:to>
                                    </p:set>
                                  </p:subTnLst>
                                </p:cTn>
                              </p:par>
                              <p:par>
                                <p:cTn id="70" presetID="22" presetClass="entr" presetSubtype="8"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left)">
                                      <p:cBhvr>
                                        <p:cTn id="72" dur="5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subTnLst>
                                </p:cTn>
                              </p:par>
                              <p:par>
                                <p:cTn id="73" presetID="22" presetClass="entr" presetSubtype="8"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left)">
                                      <p:cBhvr>
                                        <p:cTn id="75" dur="500"/>
                                        <p:tgtEl>
                                          <p:spTgt spid="52"/>
                                        </p:tgtEl>
                                      </p:cBhvr>
                                    </p:animEffect>
                                  </p:childTnLst>
                                  <p:subTnLst>
                                    <p:set>
                                      <p:cBhvr override="childStyle">
                                        <p:cTn dur="1" fill="hold" display="0" masterRel="nextClick" afterEffect="1"/>
                                        <p:tgtEl>
                                          <p:spTgt spid="52"/>
                                        </p:tgtEl>
                                        <p:attrNameLst>
                                          <p:attrName>style.visibility</p:attrName>
                                        </p:attrNameLst>
                                      </p:cBhvr>
                                      <p:to>
                                        <p:strVal val="hidden"/>
                                      </p:to>
                                    </p:set>
                                  </p:subTnLst>
                                </p:cTn>
                              </p:par>
                              <p:par>
                                <p:cTn id="76" presetID="22" presetClass="entr" presetSubtype="8" fill="hold"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wipe(left)">
                                      <p:cBhvr>
                                        <p:cTn id="78"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79" fill="hold">
                      <p:stCondLst>
                        <p:cond delay="indefinite"/>
                      </p:stCondLst>
                      <p:childTnLst>
                        <p:par>
                          <p:cTn id="80" fill="hold">
                            <p:stCondLst>
                              <p:cond delay="0"/>
                            </p:stCondLst>
                            <p:childTnLst>
                              <p:par>
                                <p:cTn id="81" presetID="22" presetClass="exit" presetSubtype="4" fill="hold" grpId="1" nodeType="clickEffect">
                                  <p:stCondLst>
                                    <p:cond delay="0"/>
                                  </p:stCondLst>
                                  <p:childTnLst>
                                    <p:animEffect transition="out" filter="wipe(down)">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childTnLst>
                          </p:cTn>
                        </p:par>
                        <p:par>
                          <p:cTn id="84" fill="hold">
                            <p:stCondLst>
                              <p:cond delay="500"/>
                            </p:stCondLst>
                            <p:childTnLst>
                              <p:par>
                                <p:cTn id="85" presetID="1" presetClass="exit" presetSubtype="0" fill="hold" nodeType="afterEffect">
                                  <p:stCondLst>
                                    <p:cond delay="0"/>
                                  </p:stCondLst>
                                  <p:childTnLst>
                                    <p:set>
                                      <p:cBhvr>
                                        <p:cTn id="8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671706" y="3070739"/>
            <a:ext cx="2085768" cy="1003011"/>
          </a:xfrm>
          <a:prstGeom prst="round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Compiler</a:t>
            </a:r>
            <a:endParaRPr lang="en-US" sz="3200" dirty="0">
              <a:solidFill>
                <a:schemeClr val="tx1"/>
              </a:solidFill>
            </a:endParaRPr>
          </a:p>
        </p:txBody>
      </p:sp>
      <p:grpSp>
        <p:nvGrpSpPr>
          <p:cNvPr id="12" name="Group 11"/>
          <p:cNvGrpSpPr/>
          <p:nvPr/>
        </p:nvGrpSpPr>
        <p:grpSpPr>
          <a:xfrm>
            <a:off x="7521841" y="4765357"/>
            <a:ext cx="2876588" cy="1484555"/>
            <a:chOff x="7644389" y="2334410"/>
            <a:chExt cx="2876588" cy="2302139"/>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9172" r="7159"/>
            <a:stretch/>
          </p:blipFill>
          <p:spPr>
            <a:xfrm rot="5400000">
              <a:off x="7858562" y="2120237"/>
              <a:ext cx="2194542" cy="2622888"/>
            </a:xfrm>
            <a:prstGeom prst="rect">
              <a:avLst/>
            </a:prstGeom>
            <a:effectLst>
              <a:softEdge rad="0"/>
            </a:effectLst>
          </p:spPr>
        </p:pic>
        <p:sp>
          <p:nvSpPr>
            <p:cNvPr id="16" name="Triangle 15"/>
            <p:cNvSpPr/>
            <p:nvPr/>
          </p:nvSpPr>
          <p:spPr>
            <a:xfrm>
              <a:off x="9004149" y="2840019"/>
              <a:ext cx="1516828" cy="179653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Arrow Connector 18"/>
          <p:cNvCxnSpPr>
            <a:stCxn id="20" idx="2"/>
            <a:endCxn id="14" idx="1"/>
          </p:cNvCxnSpPr>
          <p:nvPr/>
        </p:nvCxnSpPr>
        <p:spPr>
          <a:xfrm>
            <a:off x="8797023" y="2759334"/>
            <a:ext cx="36262" cy="2006023"/>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8174362" y="2277815"/>
            <a:ext cx="1245321"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2400" dirty="0" smtClean="0">
                <a:solidFill>
                  <a:srgbClr val="2B69B7"/>
                </a:solidFill>
              </a:rPr>
              <a:t>Driver</a:t>
            </a:r>
            <a:endParaRPr lang="en-US" sz="2400" dirty="0">
              <a:solidFill>
                <a:srgbClr val="2B69B7"/>
              </a:solidFill>
            </a:endParaRPr>
          </a:p>
        </p:txBody>
      </p:sp>
      <p:sp>
        <p:nvSpPr>
          <p:cNvPr id="21" name="Freeform 20"/>
          <p:cNvSpPr/>
          <p:nvPr/>
        </p:nvSpPr>
        <p:spPr>
          <a:xfrm>
            <a:off x="7897001" y="4953499"/>
            <a:ext cx="1848639" cy="903268"/>
          </a:xfrm>
          <a:custGeom>
            <a:avLst/>
            <a:gdLst>
              <a:gd name="connsiteX0" fmla="*/ 0 w 1803400"/>
              <a:gd name="connsiteY0" fmla="*/ 336550 h 806450"/>
              <a:gd name="connsiteX1" fmla="*/ 781050 w 1803400"/>
              <a:gd name="connsiteY1" fmla="*/ 0 h 806450"/>
              <a:gd name="connsiteX2" fmla="*/ 1803400 w 1803400"/>
              <a:gd name="connsiteY2" fmla="*/ 225425 h 806450"/>
              <a:gd name="connsiteX3" fmla="*/ 1158875 w 1803400"/>
              <a:gd name="connsiteY3" fmla="*/ 806450 h 806450"/>
              <a:gd name="connsiteX4" fmla="*/ 0 w 1803400"/>
              <a:gd name="connsiteY4" fmla="*/ 336550 h 806450"/>
              <a:gd name="connsiteX0" fmla="*/ 0 w 2087801"/>
              <a:gd name="connsiteY0" fmla="*/ 336550 h 806450"/>
              <a:gd name="connsiteX1" fmla="*/ 781050 w 2087801"/>
              <a:gd name="connsiteY1" fmla="*/ 0 h 806450"/>
              <a:gd name="connsiteX2" fmla="*/ 2087801 w 2087801"/>
              <a:gd name="connsiteY2" fmla="*/ 289971 h 806450"/>
              <a:gd name="connsiteX3" fmla="*/ 1158875 w 2087801"/>
              <a:gd name="connsiteY3" fmla="*/ 806450 h 806450"/>
              <a:gd name="connsiteX4" fmla="*/ 0 w 2087801"/>
              <a:gd name="connsiteY4" fmla="*/ 336550 h 806450"/>
              <a:gd name="connsiteX0" fmla="*/ 0 w 2087801"/>
              <a:gd name="connsiteY0" fmla="*/ 336550 h 838723"/>
              <a:gd name="connsiteX1" fmla="*/ 781050 w 2087801"/>
              <a:gd name="connsiteY1" fmla="*/ 0 h 838723"/>
              <a:gd name="connsiteX2" fmla="*/ 2087801 w 2087801"/>
              <a:gd name="connsiteY2" fmla="*/ 289971 h 838723"/>
              <a:gd name="connsiteX3" fmla="*/ 1121779 w 2087801"/>
              <a:gd name="connsiteY3" fmla="*/ 838723 h 838723"/>
              <a:gd name="connsiteX4" fmla="*/ 0 w 2087801"/>
              <a:gd name="connsiteY4" fmla="*/ 336550 h 838723"/>
              <a:gd name="connsiteX0" fmla="*/ 0 w 2087801"/>
              <a:gd name="connsiteY0" fmla="*/ 336550 h 838723"/>
              <a:gd name="connsiteX1" fmla="*/ 879972 w 2087801"/>
              <a:gd name="connsiteY1" fmla="*/ 0 h 838723"/>
              <a:gd name="connsiteX2" fmla="*/ 2087801 w 2087801"/>
              <a:gd name="connsiteY2" fmla="*/ 289971 h 838723"/>
              <a:gd name="connsiteX3" fmla="*/ 1121779 w 2087801"/>
              <a:gd name="connsiteY3" fmla="*/ 838723 h 838723"/>
              <a:gd name="connsiteX4" fmla="*/ 0 w 2087801"/>
              <a:gd name="connsiteY4" fmla="*/ 336550 h 838723"/>
              <a:gd name="connsiteX0" fmla="*/ 0 w 2087801"/>
              <a:gd name="connsiteY0" fmla="*/ 336550 h 860238"/>
              <a:gd name="connsiteX1" fmla="*/ 879972 w 2087801"/>
              <a:gd name="connsiteY1" fmla="*/ 0 h 860238"/>
              <a:gd name="connsiteX2" fmla="*/ 2087801 w 2087801"/>
              <a:gd name="connsiteY2" fmla="*/ 289971 h 860238"/>
              <a:gd name="connsiteX3" fmla="*/ 1084683 w 2087801"/>
              <a:gd name="connsiteY3" fmla="*/ 860238 h 860238"/>
              <a:gd name="connsiteX4" fmla="*/ 0 w 2087801"/>
              <a:gd name="connsiteY4" fmla="*/ 336550 h 860238"/>
              <a:gd name="connsiteX0" fmla="*/ 0 w 2063070"/>
              <a:gd name="connsiteY0" fmla="*/ 336550 h 860238"/>
              <a:gd name="connsiteX1" fmla="*/ 879972 w 2063070"/>
              <a:gd name="connsiteY1" fmla="*/ 0 h 860238"/>
              <a:gd name="connsiteX2" fmla="*/ 2063070 w 2063070"/>
              <a:gd name="connsiteY2" fmla="*/ 333001 h 860238"/>
              <a:gd name="connsiteX3" fmla="*/ 1084683 w 2063070"/>
              <a:gd name="connsiteY3" fmla="*/ 860238 h 860238"/>
              <a:gd name="connsiteX4" fmla="*/ 0 w 2063070"/>
              <a:gd name="connsiteY4" fmla="*/ 336550 h 860238"/>
              <a:gd name="connsiteX0" fmla="*/ 0 w 2063070"/>
              <a:gd name="connsiteY0" fmla="*/ 368823 h 892511"/>
              <a:gd name="connsiteX1" fmla="*/ 966528 w 2063070"/>
              <a:gd name="connsiteY1" fmla="*/ 0 h 892511"/>
              <a:gd name="connsiteX2" fmla="*/ 2063070 w 2063070"/>
              <a:gd name="connsiteY2" fmla="*/ 365274 h 892511"/>
              <a:gd name="connsiteX3" fmla="*/ 1084683 w 2063070"/>
              <a:gd name="connsiteY3" fmla="*/ 892511 h 892511"/>
              <a:gd name="connsiteX4" fmla="*/ 0 w 2063070"/>
              <a:gd name="connsiteY4" fmla="*/ 368823 h 892511"/>
              <a:gd name="connsiteX0" fmla="*/ 0 w 2063070"/>
              <a:gd name="connsiteY0" fmla="*/ 368823 h 892511"/>
              <a:gd name="connsiteX1" fmla="*/ 966528 w 2063070"/>
              <a:gd name="connsiteY1" fmla="*/ 0 h 892511"/>
              <a:gd name="connsiteX2" fmla="*/ 2063070 w 2063070"/>
              <a:gd name="connsiteY2" fmla="*/ 365274 h 892511"/>
              <a:gd name="connsiteX3" fmla="*/ 1146509 w 2063070"/>
              <a:gd name="connsiteY3" fmla="*/ 892511 h 892511"/>
              <a:gd name="connsiteX4" fmla="*/ 0 w 2063070"/>
              <a:gd name="connsiteY4" fmla="*/ 368823 h 892511"/>
              <a:gd name="connsiteX0" fmla="*/ 0 w 2124896"/>
              <a:gd name="connsiteY0" fmla="*/ 368823 h 892511"/>
              <a:gd name="connsiteX1" fmla="*/ 966528 w 2124896"/>
              <a:gd name="connsiteY1" fmla="*/ 0 h 892511"/>
              <a:gd name="connsiteX2" fmla="*/ 2124896 w 2124896"/>
              <a:gd name="connsiteY2" fmla="*/ 322244 h 892511"/>
              <a:gd name="connsiteX3" fmla="*/ 1146509 w 2124896"/>
              <a:gd name="connsiteY3" fmla="*/ 892511 h 892511"/>
              <a:gd name="connsiteX4" fmla="*/ 0 w 2124896"/>
              <a:gd name="connsiteY4" fmla="*/ 368823 h 892511"/>
              <a:gd name="connsiteX0" fmla="*/ 0 w 2124896"/>
              <a:gd name="connsiteY0" fmla="*/ 379580 h 903268"/>
              <a:gd name="connsiteX1" fmla="*/ 1028355 w 2124896"/>
              <a:gd name="connsiteY1" fmla="*/ 0 h 903268"/>
              <a:gd name="connsiteX2" fmla="*/ 2124896 w 2124896"/>
              <a:gd name="connsiteY2" fmla="*/ 333001 h 903268"/>
              <a:gd name="connsiteX3" fmla="*/ 1146509 w 2124896"/>
              <a:gd name="connsiteY3" fmla="*/ 903268 h 903268"/>
              <a:gd name="connsiteX4" fmla="*/ 0 w 2124896"/>
              <a:gd name="connsiteY4" fmla="*/ 379580 h 90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896" h="903268">
                <a:moveTo>
                  <a:pt x="0" y="379580"/>
                </a:moveTo>
                <a:lnTo>
                  <a:pt x="1028355" y="0"/>
                </a:lnTo>
                <a:lnTo>
                  <a:pt x="2124896" y="333001"/>
                </a:lnTo>
                <a:lnTo>
                  <a:pt x="1146509" y="903268"/>
                </a:lnTo>
                <a:lnTo>
                  <a:pt x="0" y="37958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189919" y="1291454"/>
            <a:ext cx="3083723" cy="987555"/>
          </a:xfrm>
          <a:prstGeom prst="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3733" dirty="0">
                <a:solidFill>
                  <a:schemeClr val="tx1"/>
                </a:solidFill>
              </a:rPr>
              <a:t>Switch OS</a:t>
            </a:r>
          </a:p>
        </p:txBody>
      </p:sp>
      <p:cxnSp>
        <p:nvCxnSpPr>
          <p:cNvPr id="10" name="Straight Arrow Connector 9"/>
          <p:cNvCxnSpPr>
            <a:stCxn id="27" idx="1"/>
            <a:endCxn id="7" idx="0"/>
          </p:cNvCxnSpPr>
          <p:nvPr/>
        </p:nvCxnSpPr>
        <p:spPr>
          <a:xfrm flipH="1">
            <a:off x="3714590" y="2067727"/>
            <a:ext cx="13634" cy="1003012"/>
          </a:xfrm>
          <a:prstGeom prst="straightConnector1">
            <a:avLst/>
          </a:prstGeom>
          <a:ln w="38100">
            <a:solidFill>
              <a:srgbClr val="ED7D3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7" idx="2"/>
          </p:cNvCxnSpPr>
          <p:nvPr/>
        </p:nvCxnSpPr>
        <p:spPr>
          <a:xfrm rot="16200000" flipH="1">
            <a:off x="5027168" y="2761172"/>
            <a:ext cx="1263766" cy="3888922"/>
          </a:xfrm>
          <a:prstGeom prst="bentConnector2">
            <a:avLst/>
          </a:prstGeom>
          <a:ln w="38100">
            <a:solidFill>
              <a:srgbClr val="ED7D3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97026" y="-23714"/>
            <a:ext cx="10515600" cy="1325563"/>
          </a:xfrm>
        </p:spPr>
        <p:txBody>
          <a:bodyPr>
            <a:noAutofit/>
          </a:bodyPr>
          <a:lstStyle/>
          <a:p>
            <a:r>
              <a:rPr lang="en-US" sz="4800" b="1" dirty="0"/>
              <a:t>Reducing complexity</a:t>
            </a:r>
          </a:p>
        </p:txBody>
      </p:sp>
      <p:sp>
        <p:nvSpPr>
          <p:cNvPr id="2" name="Oval 1"/>
          <p:cNvSpPr/>
          <p:nvPr/>
        </p:nvSpPr>
        <p:spPr>
          <a:xfrm>
            <a:off x="3644231" y="1754728"/>
            <a:ext cx="167985" cy="32004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3770122" y="5178867"/>
            <a:ext cx="167985" cy="32004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nip Single Corner Rectangle 26"/>
          <p:cNvSpPr/>
          <p:nvPr/>
        </p:nvSpPr>
        <p:spPr>
          <a:xfrm>
            <a:off x="3017024" y="1364801"/>
            <a:ext cx="1422400" cy="702926"/>
          </a:xfrm>
          <a:prstGeom prst="snip1Rect">
            <a:avLst/>
          </a:prstGeom>
          <a:solidFill>
            <a:srgbClr val="ED7D31"/>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smtClean="0">
                <a:solidFill>
                  <a:schemeClr val="tx1"/>
                </a:solidFill>
              </a:rPr>
              <a:t>My switch.p4</a:t>
            </a:r>
            <a:endParaRPr lang="en-US" sz="2000" dirty="0">
              <a:solidFill>
                <a:schemeClr val="tx1"/>
              </a:solidFill>
            </a:endParaRPr>
          </a:p>
        </p:txBody>
      </p:sp>
      <p:sp>
        <p:nvSpPr>
          <p:cNvPr id="28" name="TextBox 27"/>
          <p:cNvSpPr txBox="1"/>
          <p:nvPr/>
        </p:nvSpPr>
        <p:spPr>
          <a:xfrm>
            <a:off x="7292360" y="6173356"/>
            <a:ext cx="3820266" cy="578618"/>
          </a:xfrm>
          <a:prstGeom prst="rect">
            <a:avLst/>
          </a:prstGeom>
          <a:noFill/>
        </p:spPr>
        <p:txBody>
          <a:bodyPr wrap="none" lIns="85339" tIns="42671" rIns="85339" bIns="42671" rtlCol="0">
            <a:spAutoFit/>
          </a:bodyPr>
          <a:lstStyle/>
          <a:p>
            <a:r>
              <a:rPr lang="en-US" sz="3200" dirty="0" smtClean="0"/>
              <a:t>Programmable Switch</a:t>
            </a:r>
            <a:endParaRPr lang="en-US" sz="3200" dirty="0"/>
          </a:p>
        </p:txBody>
      </p:sp>
    </p:spTree>
    <p:extLst>
      <p:ext uri="{BB962C8B-B14F-4D97-AF65-F5344CB8AC3E}">
        <p14:creationId xmlns:p14="http://schemas.microsoft.com/office/powerpoint/2010/main" val="180626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fill="hold" grpId="0" nodeType="afterEffect">
                                  <p:stCondLst>
                                    <p:cond delay="0"/>
                                  </p:stCondLst>
                                  <p:childTnLst>
                                    <p:animMotion origin="layout" path="M 8.33333E-7 3.33333E-6 L -0.00104 0.47893 " pathEditMode="relative" rAng="0" ptsTypes="AA">
                                      <p:cBhvr>
                                        <p:cTn id="9" dur="500" fill="hold"/>
                                        <p:tgtEl>
                                          <p:spTgt spid="2"/>
                                        </p:tgtEl>
                                        <p:attrNameLst>
                                          <p:attrName>ppt_x</p:attrName>
                                          <p:attrName>ppt_y</p:attrName>
                                        </p:attrNameLst>
                                      </p:cBhvr>
                                      <p:rCtr x="-52" y="23935"/>
                                    </p:animMotion>
                                  </p:childTnLst>
                                </p:cTn>
                              </p:par>
                            </p:childTnLst>
                          </p:cTn>
                        </p:par>
                        <p:par>
                          <p:cTn id="10" fill="hold">
                            <p:stCondLst>
                              <p:cond delay="500"/>
                            </p:stCondLst>
                            <p:childTnLst>
                              <p:par>
                                <p:cTn id="11" presetID="1" presetClass="exit" presetSubtype="0" fill="hold" grpId="1" nodeType="after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grpId="2"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500"/>
                            </p:stCondLst>
                            <p:childTnLst>
                              <p:par>
                                <p:cTn id="17" presetID="0" presetClass="path" presetSubtype="0" fill="hold" grpId="0" nodeType="afterEffect">
                                  <p:stCondLst>
                                    <p:cond delay="0"/>
                                  </p:stCondLst>
                                  <p:childTnLst>
                                    <p:animMotion origin="layout" path="M 4.16667E-6 -2.22222E-6 L 0.29075 -0.00092 " pathEditMode="relative" rAng="0" ptsTypes="AA">
                                      <p:cBhvr>
                                        <p:cTn id="18" dur="500" fill="hold"/>
                                        <p:tgtEl>
                                          <p:spTgt spid="26"/>
                                        </p:tgtEl>
                                        <p:attrNameLst>
                                          <p:attrName>ppt_x</p:attrName>
                                          <p:attrName>ppt_y</p:attrName>
                                        </p:attrNameLst>
                                      </p:cBhvr>
                                      <p:rCtr x="14531" y="-46"/>
                                    </p:animMotion>
                                  </p:childTnLst>
                                </p:cTn>
                              </p:par>
                            </p:childTnLst>
                          </p:cTn>
                        </p:par>
                        <p:par>
                          <p:cTn id="19" fill="hold">
                            <p:stCondLst>
                              <p:cond delay="1000"/>
                            </p:stCondLst>
                            <p:childTnLst>
                              <p:par>
                                <p:cTn id="20" presetID="1" presetClass="exit" presetSubtype="0" fill="hold" grpId="1" nodeType="afterEffect">
                                  <p:stCondLst>
                                    <p:cond delay="0"/>
                                  </p:stCondLst>
                                  <p:childTnLst>
                                    <p:set>
                                      <p:cBhvr>
                                        <p:cTn id="21" dur="1" fill="hold">
                                          <p:stCondLst>
                                            <p:cond delay="0"/>
                                          </p:stCondLst>
                                        </p:cTn>
                                        <p:tgtEl>
                                          <p:spTgt spid="26"/>
                                        </p:tgtEl>
                                        <p:attrNameLst>
                                          <p:attrName>style.visibility</p:attrName>
                                        </p:attrNameLst>
                                      </p:cBhvr>
                                      <p:to>
                                        <p:strVal val="hidden"/>
                                      </p:to>
                                    </p:se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2" grpId="1" animBg="1"/>
      <p:bldP spid="2" grpId="2" animBg="1"/>
      <p:bldP spid="26" grpId="0" animBg="1"/>
      <p:bldP spid="26" grpId="1" animBg="1"/>
      <p:bldP spid="26"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22363"/>
            <a:ext cx="10965366" cy="2387600"/>
          </a:xfrm>
        </p:spPr>
        <p:txBody>
          <a:bodyPr>
            <a:normAutofit/>
          </a:bodyPr>
          <a:lstStyle/>
          <a:p>
            <a:r>
              <a:rPr lang="en-US" dirty="0" smtClean="0"/>
              <a:t>How </a:t>
            </a:r>
            <a:r>
              <a:rPr lang="en-US" dirty="0" smtClean="0"/>
              <a:t>programmability is being used </a:t>
            </a:r>
            <a:endParaRPr lang="en-US" dirty="0"/>
          </a:p>
        </p:txBody>
      </p:sp>
      <p:sp>
        <p:nvSpPr>
          <p:cNvPr id="3" name="Title 1"/>
          <p:cNvSpPr txBox="1">
            <a:spLocks/>
          </p:cNvSpPr>
          <p:nvPr/>
        </p:nvSpPr>
        <p:spPr>
          <a:xfrm>
            <a:off x="1070517" y="2482811"/>
            <a:ext cx="10043531"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smtClean="0"/>
              <a:t>         </a:t>
            </a:r>
            <a:r>
              <a:rPr lang="en-US" sz="5400" b="1" dirty="0" smtClean="0"/>
              <a:t>Adding proprietary features</a:t>
            </a:r>
            <a:endParaRPr lang="en-US" b="1" dirty="0"/>
          </a:p>
        </p:txBody>
      </p:sp>
      <p:sp>
        <p:nvSpPr>
          <p:cNvPr id="4" name="Oval 3"/>
          <p:cNvSpPr/>
          <p:nvPr/>
        </p:nvSpPr>
        <p:spPr>
          <a:xfrm>
            <a:off x="2107646" y="3993044"/>
            <a:ext cx="784242" cy="7658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rPr>
              <a:t>2</a:t>
            </a:r>
          </a:p>
        </p:txBody>
      </p:sp>
    </p:spTree>
    <p:extLst>
      <p:ext uri="{BB962C8B-B14F-4D97-AF65-F5344CB8AC3E}">
        <p14:creationId xmlns:p14="http://schemas.microsoft.com/office/powerpoint/2010/main" val="1481654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1" y="274644"/>
            <a:ext cx="11785599" cy="639763"/>
          </a:xfrm>
        </p:spPr>
        <p:txBody>
          <a:bodyPr>
            <a:noAutofit/>
          </a:bodyPr>
          <a:lstStyle/>
          <a:p>
            <a:r>
              <a:rPr lang="en-US" sz="4800" b="1" dirty="0" smtClean="0"/>
              <a:t>Protocol complexity 20 years ago</a:t>
            </a:r>
            <a:endParaRPr lang="en-US" sz="4800" b="1" dirty="0"/>
          </a:p>
        </p:txBody>
      </p:sp>
      <p:sp>
        <p:nvSpPr>
          <p:cNvPr id="4" name="Oval 3"/>
          <p:cNvSpPr/>
          <p:nvPr/>
        </p:nvSpPr>
        <p:spPr>
          <a:xfrm>
            <a:off x="4591251" y="2656575"/>
            <a:ext cx="1588168" cy="79889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chemeClr val="tx1"/>
                </a:solidFill>
              </a:rPr>
              <a:t>Ethernet</a:t>
            </a:r>
            <a:endParaRPr lang="en-US" sz="1700" dirty="0">
              <a:solidFill>
                <a:schemeClr val="tx1"/>
              </a:solidFill>
            </a:endParaRPr>
          </a:p>
        </p:txBody>
      </p:sp>
      <p:sp>
        <p:nvSpPr>
          <p:cNvPr id="5" name="Oval 4"/>
          <p:cNvSpPr/>
          <p:nvPr/>
        </p:nvSpPr>
        <p:spPr>
          <a:xfrm>
            <a:off x="3617496" y="4185387"/>
            <a:ext cx="1588168" cy="79889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tx1"/>
                </a:solidFill>
              </a:rPr>
              <a:t>IPv4</a:t>
            </a:r>
          </a:p>
        </p:txBody>
      </p:sp>
      <p:sp>
        <p:nvSpPr>
          <p:cNvPr id="6" name="Oval 5"/>
          <p:cNvSpPr/>
          <p:nvPr/>
        </p:nvSpPr>
        <p:spPr>
          <a:xfrm>
            <a:off x="5733451" y="4185387"/>
            <a:ext cx="1588168" cy="79889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chemeClr val="tx1"/>
                </a:solidFill>
              </a:rPr>
              <a:t>IPX</a:t>
            </a:r>
            <a:endParaRPr lang="en-US" sz="1700" dirty="0">
              <a:solidFill>
                <a:schemeClr val="tx1"/>
              </a:solidFill>
            </a:endParaRPr>
          </a:p>
        </p:txBody>
      </p:sp>
      <p:cxnSp>
        <p:nvCxnSpPr>
          <p:cNvPr id="8" name="Straight Arrow Connector 7"/>
          <p:cNvCxnSpPr>
            <a:stCxn id="4" idx="3"/>
            <a:endCxn id="5" idx="0"/>
          </p:cNvCxnSpPr>
          <p:nvPr/>
        </p:nvCxnSpPr>
        <p:spPr>
          <a:xfrm flipH="1">
            <a:off x="4411580" y="3338476"/>
            <a:ext cx="412253" cy="846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5"/>
            <a:endCxn id="6" idx="0"/>
          </p:cNvCxnSpPr>
          <p:nvPr/>
        </p:nvCxnSpPr>
        <p:spPr>
          <a:xfrm>
            <a:off x="5946838" y="3338476"/>
            <a:ext cx="580697" cy="846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86119" y="3451097"/>
            <a:ext cx="874085" cy="353943"/>
          </a:xfrm>
          <a:prstGeom prst="rect">
            <a:avLst/>
          </a:prstGeom>
          <a:noFill/>
        </p:spPr>
        <p:txBody>
          <a:bodyPr wrap="none" rtlCol="0">
            <a:spAutoFit/>
          </a:bodyPr>
          <a:lstStyle/>
          <a:p>
            <a:r>
              <a:rPr lang="en-US" sz="1700"/>
              <a:t>ethtype</a:t>
            </a:r>
            <a:endParaRPr lang="en-US" sz="1700" dirty="0"/>
          </a:p>
        </p:txBody>
      </p:sp>
      <p:sp>
        <p:nvSpPr>
          <p:cNvPr id="15" name="TextBox 14"/>
          <p:cNvSpPr txBox="1"/>
          <p:nvPr/>
        </p:nvSpPr>
        <p:spPr>
          <a:xfrm>
            <a:off x="6119446" y="3392599"/>
            <a:ext cx="874085" cy="353943"/>
          </a:xfrm>
          <a:prstGeom prst="rect">
            <a:avLst/>
          </a:prstGeom>
          <a:noFill/>
        </p:spPr>
        <p:txBody>
          <a:bodyPr wrap="none" rtlCol="0">
            <a:spAutoFit/>
          </a:bodyPr>
          <a:lstStyle/>
          <a:p>
            <a:r>
              <a:rPr lang="en-US" sz="1700"/>
              <a:t>ethtype</a:t>
            </a:r>
            <a:endParaRPr lang="en-US" sz="1700" dirty="0"/>
          </a:p>
        </p:txBody>
      </p:sp>
    </p:spTree>
    <p:extLst>
      <p:ext uri="{BB962C8B-B14F-4D97-AF65-F5344CB8AC3E}">
        <p14:creationId xmlns:p14="http://schemas.microsoft.com/office/powerpoint/2010/main" val="1276071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866093" y="3105699"/>
            <a:ext cx="3113680" cy="1846087"/>
          </a:xfrm>
          <a:prstGeom prst="rect">
            <a:avLst/>
          </a:prstGeom>
        </p:spPr>
      </p:pic>
      <p:grpSp>
        <p:nvGrpSpPr>
          <p:cNvPr id="60" name="Group 59"/>
          <p:cNvGrpSpPr/>
          <p:nvPr/>
        </p:nvGrpSpPr>
        <p:grpSpPr>
          <a:xfrm>
            <a:off x="4644571" y="1828800"/>
            <a:ext cx="5500914" cy="4397829"/>
            <a:chOff x="4644571" y="1828800"/>
            <a:chExt cx="5500914" cy="4397829"/>
          </a:xfrm>
        </p:grpSpPr>
        <p:grpSp>
          <p:nvGrpSpPr>
            <p:cNvPr id="35" name="Group 34"/>
            <p:cNvGrpSpPr/>
            <p:nvPr/>
          </p:nvGrpSpPr>
          <p:grpSpPr>
            <a:xfrm>
              <a:off x="6547367" y="2039972"/>
              <a:ext cx="3083723" cy="4027200"/>
              <a:chOff x="6547367" y="2039972"/>
              <a:chExt cx="3083723" cy="4027200"/>
            </a:xfrm>
          </p:grpSpPr>
          <p:sp>
            <p:nvSpPr>
              <p:cNvPr id="5" name="Rectangle 4"/>
              <p:cNvSpPr/>
              <p:nvPr/>
            </p:nvSpPr>
            <p:spPr>
              <a:xfrm>
                <a:off x="6547367" y="2611922"/>
                <a:ext cx="3083723" cy="987555"/>
              </a:xfrm>
              <a:prstGeom prst="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3733" dirty="0" smtClean="0">
                    <a:solidFill>
                      <a:schemeClr val="tx1"/>
                    </a:solidFill>
                  </a:rPr>
                  <a:t> Switch </a:t>
                </a:r>
                <a:r>
                  <a:rPr lang="en-US" sz="3733" dirty="0">
                    <a:solidFill>
                      <a:schemeClr val="tx1"/>
                    </a:solidFill>
                  </a:rPr>
                  <a:t>OS</a:t>
                </a:r>
              </a:p>
            </p:txBody>
          </p:sp>
          <p:pic>
            <p:nvPicPr>
              <p:cNvPr id="10" name="Picture 9"/>
              <p:cNvPicPr>
                <a:picLocks noChangeAspect="1"/>
              </p:cNvPicPr>
              <p:nvPr/>
            </p:nvPicPr>
            <p:blipFill>
              <a:blip r:embed="rId4"/>
              <a:stretch>
                <a:fillRect/>
              </a:stretch>
            </p:blipFill>
            <p:spPr>
              <a:xfrm>
                <a:off x="7315198" y="5114904"/>
                <a:ext cx="1802173" cy="952268"/>
              </a:xfrm>
              <a:prstGeom prst="rect">
                <a:avLst/>
              </a:prstGeom>
            </p:spPr>
          </p:pic>
          <p:cxnSp>
            <p:nvCxnSpPr>
              <p:cNvPr id="4" name="Straight Arrow Connector 3"/>
              <p:cNvCxnSpPr>
                <a:stCxn id="5" idx="2"/>
              </p:cNvCxnSpPr>
              <p:nvPr/>
            </p:nvCxnSpPr>
            <p:spPr>
              <a:xfrm>
                <a:off x="8089229" y="3599477"/>
                <a:ext cx="20371" cy="15895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a:spLocks/>
              </p:cNvSpPr>
              <p:nvPr/>
            </p:nvSpPr>
            <p:spPr>
              <a:xfrm>
                <a:off x="7486940" y="3701075"/>
                <a:ext cx="1245321"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2400" smtClean="0">
                    <a:solidFill>
                      <a:srgbClr val="2B69B7"/>
                    </a:solidFill>
                  </a:rPr>
                  <a:t>Driver</a:t>
                </a:r>
                <a:endParaRPr lang="en-US" sz="2400" dirty="0">
                  <a:solidFill>
                    <a:srgbClr val="2B69B7"/>
                  </a:solidFill>
                </a:endParaRPr>
              </a:p>
            </p:txBody>
          </p:sp>
          <p:sp>
            <p:nvSpPr>
              <p:cNvPr id="17" name="Rounded Rectangle 16"/>
              <p:cNvSpPr/>
              <p:nvPr/>
            </p:nvSpPr>
            <p:spPr>
              <a:xfrm>
                <a:off x="6547367" y="2045597"/>
                <a:ext cx="767831"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dirty="0" smtClean="0">
                    <a:solidFill>
                      <a:srgbClr val="2B69B7"/>
                    </a:solidFill>
                  </a:rPr>
                  <a:t>OSPF</a:t>
                </a:r>
                <a:endParaRPr lang="en-US" dirty="0">
                  <a:solidFill>
                    <a:srgbClr val="2B69B7"/>
                  </a:solidFill>
                </a:endParaRPr>
              </a:p>
            </p:txBody>
          </p:sp>
          <p:sp>
            <p:nvSpPr>
              <p:cNvPr id="19" name="Rounded Rectangle 18"/>
              <p:cNvSpPr/>
              <p:nvPr/>
            </p:nvSpPr>
            <p:spPr>
              <a:xfrm>
                <a:off x="7368651" y="2045597"/>
                <a:ext cx="666397"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dirty="0" smtClean="0">
                    <a:solidFill>
                      <a:srgbClr val="2B69B7"/>
                    </a:solidFill>
                  </a:rPr>
                  <a:t>BGP</a:t>
                </a:r>
                <a:endParaRPr lang="en-US" dirty="0">
                  <a:solidFill>
                    <a:srgbClr val="2B69B7"/>
                  </a:solidFill>
                </a:endParaRPr>
              </a:p>
            </p:txBody>
          </p:sp>
          <p:sp>
            <p:nvSpPr>
              <p:cNvPr id="20" name="Rounded Rectangle 19"/>
              <p:cNvSpPr/>
              <p:nvPr/>
            </p:nvSpPr>
            <p:spPr>
              <a:xfrm>
                <a:off x="8996589" y="2039972"/>
                <a:ext cx="634501"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2000" i="1" dirty="0">
                    <a:solidFill>
                      <a:srgbClr val="2B69B7"/>
                    </a:solidFill>
                  </a:rPr>
                  <a:t>e</a:t>
                </a:r>
                <a:r>
                  <a:rPr lang="en-US" sz="2000" i="1" dirty="0" smtClean="0">
                    <a:solidFill>
                      <a:srgbClr val="2B69B7"/>
                    </a:solidFill>
                  </a:rPr>
                  <a:t>tc</a:t>
                </a:r>
                <a:r>
                  <a:rPr lang="en-US" sz="2000" dirty="0" smtClean="0">
                    <a:solidFill>
                      <a:srgbClr val="2B69B7"/>
                    </a:solidFill>
                  </a:rPr>
                  <a:t>.</a:t>
                </a:r>
                <a:endParaRPr lang="en-US" sz="2000" dirty="0">
                  <a:solidFill>
                    <a:srgbClr val="2B69B7"/>
                  </a:solidFill>
                </a:endParaRPr>
              </a:p>
            </p:txBody>
          </p:sp>
          <p:cxnSp>
            <p:nvCxnSpPr>
              <p:cNvPr id="8" name="Straight Connector 7"/>
              <p:cNvCxnSpPr/>
              <p:nvPr/>
            </p:nvCxnSpPr>
            <p:spPr>
              <a:xfrm>
                <a:off x="8353168" y="2280731"/>
                <a:ext cx="271848"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4644571" y="1828800"/>
              <a:ext cx="5500914" cy="4397829"/>
              <a:chOff x="4644571" y="1828800"/>
              <a:chExt cx="5500914" cy="4397829"/>
            </a:xfrm>
          </p:grpSpPr>
          <p:cxnSp>
            <p:nvCxnSpPr>
              <p:cNvPr id="47" name="Straight Connector 46"/>
              <p:cNvCxnSpPr>
                <a:endCxn id="55" idx="0"/>
              </p:cNvCxnSpPr>
              <p:nvPr/>
            </p:nvCxnSpPr>
            <p:spPr>
              <a:xfrm flipV="1">
                <a:off x="4644571" y="1828800"/>
                <a:ext cx="1524000" cy="1770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55" idx="3"/>
              </p:cNvCxnSpPr>
              <p:nvPr/>
            </p:nvCxnSpPr>
            <p:spPr>
              <a:xfrm flipH="1" flipV="1">
                <a:off x="4644571" y="4219010"/>
                <a:ext cx="1538514" cy="1993104"/>
              </a:xfrm>
              <a:prstGeom prst="line">
                <a:avLst/>
              </a:prstGeom>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6168571" y="1828800"/>
                <a:ext cx="3976914" cy="4397829"/>
              </a:xfrm>
              <a:custGeom>
                <a:avLst/>
                <a:gdLst>
                  <a:gd name="connsiteX0" fmla="*/ 0 w 3976914"/>
                  <a:gd name="connsiteY0" fmla="*/ 0 h 4397829"/>
                  <a:gd name="connsiteX1" fmla="*/ 3976914 w 3976914"/>
                  <a:gd name="connsiteY1" fmla="*/ 0 h 4397829"/>
                  <a:gd name="connsiteX2" fmla="*/ 3962400 w 3976914"/>
                  <a:gd name="connsiteY2" fmla="*/ 4397829 h 4397829"/>
                  <a:gd name="connsiteX3" fmla="*/ 14514 w 3976914"/>
                  <a:gd name="connsiteY3" fmla="*/ 4383314 h 4397829"/>
                </a:gdLst>
                <a:ahLst/>
                <a:cxnLst>
                  <a:cxn ang="0">
                    <a:pos x="connsiteX0" y="connsiteY0"/>
                  </a:cxn>
                  <a:cxn ang="0">
                    <a:pos x="connsiteX1" y="connsiteY1"/>
                  </a:cxn>
                  <a:cxn ang="0">
                    <a:pos x="connsiteX2" y="connsiteY2"/>
                  </a:cxn>
                  <a:cxn ang="0">
                    <a:pos x="connsiteX3" y="connsiteY3"/>
                  </a:cxn>
                </a:cxnLst>
                <a:rect l="l" t="t" r="r" b="b"/>
                <a:pathLst>
                  <a:path w="3976914" h="4397829">
                    <a:moveTo>
                      <a:pt x="0" y="0"/>
                    </a:moveTo>
                    <a:lnTo>
                      <a:pt x="3976914" y="0"/>
                    </a:lnTo>
                    <a:lnTo>
                      <a:pt x="3962400" y="4397829"/>
                    </a:lnTo>
                    <a:lnTo>
                      <a:pt x="14514" y="43833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6493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86" y="0"/>
            <a:ext cx="6385217" cy="6858000"/>
          </a:xfrm>
          <a:prstGeom prst="rect">
            <a:avLst/>
          </a:prstGeom>
        </p:spPr>
      </p:pic>
      <p:sp>
        <p:nvSpPr>
          <p:cNvPr id="6" name="Rectangle 5"/>
          <p:cNvSpPr/>
          <p:nvPr/>
        </p:nvSpPr>
        <p:spPr>
          <a:xfrm>
            <a:off x="3041583" y="2165685"/>
            <a:ext cx="1338811" cy="1039529"/>
          </a:xfrm>
          <a:prstGeom prst="rect">
            <a:avLst/>
          </a:prstGeom>
          <a:no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grpSp>
        <p:nvGrpSpPr>
          <p:cNvPr id="13" name="Group 12"/>
          <p:cNvGrpSpPr/>
          <p:nvPr/>
        </p:nvGrpSpPr>
        <p:grpSpPr>
          <a:xfrm>
            <a:off x="4380394" y="332326"/>
            <a:ext cx="6580319" cy="4107183"/>
            <a:chOff x="4380393" y="332324"/>
            <a:chExt cx="6580318" cy="4107183"/>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518" y="332324"/>
              <a:ext cx="5734193" cy="4107183"/>
            </a:xfrm>
            <a:prstGeom prst="rect">
              <a:avLst/>
            </a:prstGeom>
            <a:ln w="19050">
              <a:solidFill>
                <a:schemeClr val="accent5"/>
              </a:solidFill>
              <a:prstDash val="sysDot"/>
            </a:ln>
          </p:spPr>
        </p:pic>
        <p:cxnSp>
          <p:nvCxnSpPr>
            <p:cNvPr id="8" name="Straight Connector 7"/>
            <p:cNvCxnSpPr/>
            <p:nvPr/>
          </p:nvCxnSpPr>
          <p:spPr>
            <a:xfrm flipV="1">
              <a:off x="4380393" y="332324"/>
              <a:ext cx="846125" cy="1833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80393" y="3205213"/>
              <a:ext cx="846125" cy="123429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81538" y="0"/>
            <a:ext cx="4228530" cy="1015663"/>
          </a:xfrm>
          <a:prstGeom prst="rect">
            <a:avLst/>
          </a:prstGeom>
          <a:noFill/>
        </p:spPr>
        <p:txBody>
          <a:bodyPr wrap="none" rtlCol="0">
            <a:spAutoFit/>
          </a:bodyPr>
          <a:lstStyle/>
          <a:p>
            <a:r>
              <a:rPr lang="en-US" sz="3200"/>
              <a:t>Datacenter </a:t>
            </a:r>
            <a:r>
              <a:rPr lang="en-US" sz="3200" smtClean="0"/>
              <a:t>switch </a:t>
            </a:r>
            <a:r>
              <a:rPr lang="en-US" sz="3200" dirty="0"/>
              <a:t>today</a:t>
            </a:r>
          </a:p>
          <a:p>
            <a:r>
              <a:rPr lang="en-US" sz="2800" dirty="0" smtClean="0">
                <a:solidFill>
                  <a:schemeClr val="accent5"/>
                </a:solidFill>
              </a:rPr>
              <a:t>switch.p4</a:t>
            </a:r>
            <a:endParaRPr lang="en-US" sz="2800" dirty="0"/>
          </a:p>
        </p:txBody>
      </p:sp>
    </p:spTree>
    <p:extLst>
      <p:ext uri="{BB962C8B-B14F-4D97-AF65-F5344CB8AC3E}">
        <p14:creationId xmlns:p14="http://schemas.microsoft.com/office/powerpoint/2010/main" val="124881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50" y="107547"/>
            <a:ext cx="10515600" cy="1325563"/>
          </a:xfrm>
        </p:spPr>
        <p:txBody>
          <a:bodyPr>
            <a:normAutofit/>
          </a:bodyPr>
          <a:lstStyle/>
          <a:p>
            <a:r>
              <a:rPr lang="en-US" sz="4800" b="1" dirty="0" smtClean="0"/>
              <a:t>Adding features: </a:t>
            </a:r>
            <a:r>
              <a:rPr lang="en-US" sz="4800" b="1" dirty="0" smtClean="0"/>
              <a:t>Some examples so </a:t>
            </a:r>
            <a:r>
              <a:rPr lang="en-US" sz="4800" b="1" dirty="0" smtClean="0"/>
              <a:t>far</a:t>
            </a:r>
            <a:endParaRPr lang="en-US" sz="4800" b="1" dirty="0"/>
          </a:p>
        </p:txBody>
      </p:sp>
      <p:sp>
        <p:nvSpPr>
          <p:cNvPr id="3" name="Content Placeholder 2"/>
          <p:cNvSpPr>
            <a:spLocks noGrp="1"/>
          </p:cNvSpPr>
          <p:nvPr>
            <p:ph sz="half" idx="4294967295"/>
          </p:nvPr>
        </p:nvSpPr>
        <p:spPr>
          <a:xfrm>
            <a:off x="609600" y="1547813"/>
            <a:ext cx="11582400" cy="5486400"/>
          </a:xfrm>
        </p:spPr>
        <p:txBody>
          <a:bodyPr/>
          <a:lstStyle/>
          <a:p>
            <a:pPr marL="514350" indent="-514350">
              <a:lnSpc>
                <a:spcPct val="150000"/>
              </a:lnSpc>
              <a:buFont typeface="+mj-lt"/>
              <a:buAutoNum type="arabicPeriod"/>
            </a:pPr>
            <a:r>
              <a:rPr lang="en-US" sz="3200" dirty="0" smtClean="0"/>
              <a:t>New encapsulations and tunnels</a:t>
            </a:r>
          </a:p>
          <a:p>
            <a:pPr marL="514350" indent="-514350">
              <a:lnSpc>
                <a:spcPct val="150000"/>
              </a:lnSpc>
              <a:buFont typeface="+mj-lt"/>
              <a:buAutoNum type="arabicPeriod"/>
            </a:pPr>
            <a:r>
              <a:rPr lang="en-US" sz="3200" dirty="0" smtClean="0"/>
              <a:t>New ways to tag packets for special treatment</a:t>
            </a:r>
          </a:p>
          <a:p>
            <a:pPr marL="514350" indent="-514350">
              <a:lnSpc>
                <a:spcPct val="150000"/>
              </a:lnSpc>
              <a:buFont typeface="+mj-lt"/>
              <a:buAutoNum type="arabicPeriod"/>
            </a:pPr>
            <a:r>
              <a:rPr lang="en-US" sz="3200" dirty="0" smtClean="0"/>
              <a:t>New approaches to routing: e.g. source routing in MSDCs</a:t>
            </a:r>
          </a:p>
          <a:p>
            <a:pPr marL="514350" indent="-514350">
              <a:lnSpc>
                <a:spcPct val="150000"/>
              </a:lnSpc>
              <a:buFont typeface="+mj-lt"/>
              <a:buAutoNum type="arabicPeriod"/>
            </a:pPr>
            <a:r>
              <a:rPr lang="en-US" sz="3200" dirty="0" smtClean="0"/>
              <a:t>New approaches to congestion control</a:t>
            </a:r>
          </a:p>
          <a:p>
            <a:pPr marL="514350" indent="-514350">
              <a:lnSpc>
                <a:spcPct val="150000"/>
              </a:lnSpc>
              <a:buFont typeface="+mj-lt"/>
              <a:buAutoNum type="arabicPeriod"/>
            </a:pPr>
            <a:r>
              <a:rPr lang="en-US" sz="3200" dirty="0" smtClean="0"/>
              <a:t>New ways to process packets: e.g. </a:t>
            </a:r>
            <a:r>
              <a:rPr lang="en-US" sz="3200" dirty="0" smtClean="0"/>
              <a:t>processing ticker-symbols</a:t>
            </a:r>
            <a:endParaRPr lang="en-US" sz="3200" dirty="0"/>
          </a:p>
        </p:txBody>
      </p:sp>
    </p:spTree>
    <p:extLst>
      <p:ext uri="{BB962C8B-B14F-4D97-AF65-F5344CB8AC3E}">
        <p14:creationId xmlns:p14="http://schemas.microsoft.com/office/powerpoint/2010/main" val="301599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25" y="25142"/>
            <a:ext cx="10515600" cy="1325563"/>
          </a:xfrm>
        </p:spPr>
        <p:txBody>
          <a:bodyPr>
            <a:normAutofit/>
          </a:bodyPr>
          <a:lstStyle/>
          <a:p>
            <a:r>
              <a:rPr lang="en-US" sz="4800" b="1" dirty="0" smtClean="0"/>
              <a:t>New applications: </a:t>
            </a:r>
            <a:r>
              <a:rPr lang="en-US" sz="4800" b="1" dirty="0" smtClean="0"/>
              <a:t>Some examples so </a:t>
            </a:r>
            <a:r>
              <a:rPr lang="en-US" sz="4800" b="1" dirty="0" smtClean="0"/>
              <a:t>far</a:t>
            </a:r>
            <a:endParaRPr lang="en-US" sz="4800" b="1" dirty="0"/>
          </a:p>
        </p:txBody>
      </p:sp>
      <p:sp>
        <p:nvSpPr>
          <p:cNvPr id="3" name="Content Placeholder 2"/>
          <p:cNvSpPr>
            <a:spLocks noGrp="1"/>
          </p:cNvSpPr>
          <p:nvPr>
            <p:ph sz="half" idx="4294967295"/>
          </p:nvPr>
        </p:nvSpPr>
        <p:spPr>
          <a:xfrm>
            <a:off x="609600" y="1281113"/>
            <a:ext cx="11582400" cy="4662487"/>
          </a:xfrm>
        </p:spPr>
        <p:txBody>
          <a:bodyPr>
            <a:normAutofit lnSpcReduction="10000"/>
          </a:bodyPr>
          <a:lstStyle/>
          <a:p>
            <a:pPr marL="514350" indent="-514350">
              <a:lnSpc>
                <a:spcPct val="150000"/>
              </a:lnSpc>
              <a:buFont typeface="+mj-lt"/>
              <a:buAutoNum type="arabicPeriod"/>
            </a:pPr>
            <a:r>
              <a:rPr lang="en-US" sz="3200" dirty="0" smtClean="0"/>
              <a:t>Layer-4 </a:t>
            </a:r>
            <a:r>
              <a:rPr lang="en-US" sz="3200" dirty="0" smtClean="0"/>
              <a:t>Load </a:t>
            </a:r>
            <a:r>
              <a:rPr lang="en-US" sz="3200" dirty="0" smtClean="0"/>
              <a:t>Balancer</a:t>
            </a:r>
            <a:r>
              <a:rPr lang="en-US" sz="3200" baseline="30000" dirty="0" smtClean="0"/>
              <a:t>1</a:t>
            </a:r>
            <a:endParaRPr lang="en-US" sz="3200" baseline="30000" dirty="0" smtClean="0"/>
          </a:p>
          <a:p>
            <a:pPr marL="787400" lvl="1" indent="-268288">
              <a:lnSpc>
                <a:spcPct val="100000"/>
              </a:lnSpc>
              <a:buFont typeface="Wingdings" charset="2"/>
              <a:buChar char="§"/>
            </a:pPr>
            <a:r>
              <a:rPr lang="en-US" dirty="0" smtClean="0"/>
              <a:t>Replace 100 servers or 10 dedicated boxes with one </a:t>
            </a:r>
            <a:r>
              <a:rPr lang="en-US" dirty="0" smtClean="0"/>
              <a:t>programmable switch</a:t>
            </a:r>
            <a:endParaRPr lang="en-US" dirty="0" smtClean="0"/>
          </a:p>
          <a:p>
            <a:pPr marL="787400" lvl="1" indent="-268288">
              <a:lnSpc>
                <a:spcPct val="100000"/>
              </a:lnSpc>
              <a:buFont typeface="Wingdings" charset="2"/>
              <a:buChar char="§"/>
            </a:pPr>
            <a:r>
              <a:rPr lang="en-US" dirty="0" smtClean="0"/>
              <a:t>Track and maintain mapping for 5-10 million http flows</a:t>
            </a:r>
          </a:p>
          <a:p>
            <a:pPr marL="514350" indent="-514350">
              <a:lnSpc>
                <a:spcPct val="150000"/>
              </a:lnSpc>
              <a:buFont typeface="+mj-lt"/>
              <a:buAutoNum type="arabicPeriod"/>
            </a:pPr>
            <a:r>
              <a:rPr lang="en-US" sz="3200" dirty="0" smtClean="0"/>
              <a:t>Fast stateless firewall</a:t>
            </a:r>
          </a:p>
          <a:p>
            <a:pPr marL="808038" lvl="1" indent="-282575">
              <a:lnSpc>
                <a:spcPct val="150000"/>
              </a:lnSpc>
              <a:buFont typeface="Wingdings" charset="2"/>
              <a:buChar char="§"/>
            </a:pPr>
            <a:r>
              <a:rPr lang="en-US" dirty="0"/>
              <a:t>Add/delete and track 100s of thousands of new connections per </a:t>
            </a:r>
            <a:r>
              <a:rPr lang="en-US" dirty="0" smtClean="0"/>
              <a:t>second</a:t>
            </a:r>
            <a:endParaRPr lang="en-US" dirty="0" smtClean="0"/>
          </a:p>
          <a:p>
            <a:pPr marL="514350" indent="-514350">
              <a:lnSpc>
                <a:spcPct val="150000"/>
              </a:lnSpc>
              <a:buFont typeface="+mj-lt"/>
              <a:buAutoNum type="arabicPeriod"/>
            </a:pPr>
            <a:r>
              <a:rPr lang="en-US" sz="3200" dirty="0"/>
              <a:t>Cache for Key-value </a:t>
            </a:r>
            <a:r>
              <a:rPr lang="en-US" sz="3200" dirty="0" smtClean="0"/>
              <a:t>store</a:t>
            </a:r>
            <a:r>
              <a:rPr lang="en-US" sz="3200" baseline="30000" dirty="0" smtClean="0"/>
              <a:t>2</a:t>
            </a:r>
          </a:p>
          <a:p>
            <a:pPr marL="808038" lvl="1" indent="-231775">
              <a:lnSpc>
                <a:spcPct val="100000"/>
              </a:lnSpc>
              <a:buFont typeface="Wingdings" charset="2"/>
              <a:buChar char="§"/>
            </a:pPr>
            <a:r>
              <a:rPr lang="en-US" dirty="0" err="1" smtClean="0"/>
              <a:t>Memcache</a:t>
            </a:r>
            <a:r>
              <a:rPr lang="en-US" dirty="0" smtClean="0"/>
              <a:t> in-network cache for 100 servers</a:t>
            </a:r>
          </a:p>
          <a:p>
            <a:pPr marL="808038" lvl="1" indent="-231775">
              <a:lnSpc>
                <a:spcPct val="100000"/>
              </a:lnSpc>
              <a:buFont typeface="Wingdings" charset="2"/>
              <a:buChar char="§"/>
            </a:pPr>
            <a:r>
              <a:rPr lang="en-US" dirty="0" smtClean="0"/>
              <a:t>1-2 billion operations per second</a:t>
            </a:r>
            <a:endParaRPr lang="en-US" dirty="0"/>
          </a:p>
          <a:p>
            <a:pPr marL="514350" indent="-514350">
              <a:lnSpc>
                <a:spcPct val="150000"/>
              </a:lnSpc>
              <a:buFont typeface="+mj-lt"/>
              <a:buAutoNum type="arabicPeriod"/>
            </a:pPr>
            <a:endParaRPr lang="en-US" sz="3200" dirty="0" smtClean="0"/>
          </a:p>
          <a:p>
            <a:pPr marL="513260" indent="-268288">
              <a:lnSpc>
                <a:spcPct val="150000"/>
              </a:lnSpc>
              <a:buFont typeface="Wingdings" charset="2"/>
              <a:buChar char="§"/>
            </a:pPr>
            <a:endParaRPr lang="en-US" dirty="0" smtClean="0"/>
          </a:p>
        </p:txBody>
      </p:sp>
      <p:sp>
        <p:nvSpPr>
          <p:cNvPr id="4" name="TextBox 3"/>
          <p:cNvSpPr txBox="1"/>
          <p:nvPr/>
        </p:nvSpPr>
        <p:spPr>
          <a:xfrm>
            <a:off x="164805" y="6211669"/>
            <a:ext cx="11744697" cy="646331"/>
          </a:xfrm>
          <a:prstGeom prst="rect">
            <a:avLst/>
          </a:prstGeom>
          <a:noFill/>
        </p:spPr>
        <p:txBody>
          <a:bodyPr wrap="square" rtlCol="0">
            <a:spAutoFit/>
          </a:bodyPr>
          <a:lstStyle/>
          <a:p>
            <a:r>
              <a:rPr lang="en-US" dirty="0"/>
              <a:t>[1] </a:t>
            </a:r>
            <a:r>
              <a:rPr lang="en-US" dirty="0" smtClean="0"/>
              <a:t>“</a:t>
            </a:r>
            <a:r>
              <a:rPr lang="en-US" dirty="0" err="1" smtClean="0"/>
              <a:t>SilkRoad</a:t>
            </a:r>
            <a:r>
              <a:rPr lang="en-US" dirty="0"/>
              <a:t>: Making </a:t>
            </a:r>
            <a:r>
              <a:rPr lang="en-US" dirty="0" err="1"/>
              <a:t>Stateful</a:t>
            </a:r>
            <a:r>
              <a:rPr lang="en-US" dirty="0"/>
              <a:t> Layer-4 Load Balancing Fast and Cheap Using Switching ASICs</a:t>
            </a:r>
            <a:r>
              <a:rPr lang="en-US" dirty="0" smtClean="0"/>
              <a:t>.” </a:t>
            </a:r>
            <a:r>
              <a:rPr lang="en-US" dirty="0" err="1" smtClean="0"/>
              <a:t>Rui</a:t>
            </a:r>
            <a:r>
              <a:rPr lang="en-US" dirty="0" smtClean="0"/>
              <a:t> Miao et al. </a:t>
            </a:r>
            <a:r>
              <a:rPr lang="en-US" dirty="0" err="1" smtClean="0"/>
              <a:t>Sigcomm</a:t>
            </a:r>
            <a:r>
              <a:rPr lang="en-US" dirty="0" smtClean="0"/>
              <a:t> 2017.  </a:t>
            </a:r>
          </a:p>
          <a:p>
            <a:r>
              <a:rPr lang="en-US" dirty="0" smtClean="0"/>
              <a:t>[2] “</a:t>
            </a:r>
            <a:r>
              <a:rPr lang="en-US" dirty="0" err="1"/>
              <a:t>NetCache</a:t>
            </a:r>
            <a:r>
              <a:rPr lang="en-US" dirty="0"/>
              <a:t>: Balancing Key-Value Stores with Fast In-Network </a:t>
            </a:r>
            <a:r>
              <a:rPr lang="en-US" dirty="0" smtClean="0"/>
              <a:t>Caching”, Xin </a:t>
            </a:r>
            <a:r>
              <a:rPr lang="en-US" dirty="0" err="1" smtClean="0"/>
              <a:t>Jin</a:t>
            </a:r>
            <a:r>
              <a:rPr lang="en-US" dirty="0" smtClean="0"/>
              <a:t> et al. To appear at SOSP 2017</a:t>
            </a:r>
            <a:endParaRPr lang="en-US" dirty="0"/>
          </a:p>
        </p:txBody>
      </p:sp>
    </p:spTree>
    <p:extLst>
      <p:ext uri="{BB962C8B-B14F-4D97-AF65-F5344CB8AC3E}">
        <p14:creationId xmlns:p14="http://schemas.microsoft.com/office/powerpoint/2010/main" val="501576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22363"/>
            <a:ext cx="10965366" cy="2387600"/>
          </a:xfrm>
        </p:spPr>
        <p:txBody>
          <a:bodyPr>
            <a:normAutofit/>
          </a:bodyPr>
          <a:lstStyle/>
          <a:p>
            <a:r>
              <a:rPr lang="en-US" dirty="0" smtClean="0"/>
              <a:t>How </a:t>
            </a:r>
            <a:r>
              <a:rPr lang="en-US" dirty="0" smtClean="0"/>
              <a:t>programmability is being used </a:t>
            </a:r>
            <a:endParaRPr lang="en-US" dirty="0"/>
          </a:p>
        </p:txBody>
      </p:sp>
      <p:sp>
        <p:nvSpPr>
          <p:cNvPr id="3" name="Title 1"/>
          <p:cNvSpPr txBox="1">
            <a:spLocks/>
          </p:cNvSpPr>
          <p:nvPr/>
        </p:nvSpPr>
        <p:spPr>
          <a:xfrm>
            <a:off x="1070517" y="2482811"/>
            <a:ext cx="10043531"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t>Silicon independence</a:t>
            </a:r>
            <a:endParaRPr lang="en-US" b="1" dirty="0"/>
          </a:p>
        </p:txBody>
      </p:sp>
      <p:sp>
        <p:nvSpPr>
          <p:cNvPr id="4" name="Oval 3"/>
          <p:cNvSpPr/>
          <p:nvPr/>
        </p:nvSpPr>
        <p:spPr>
          <a:xfrm>
            <a:off x="2107646" y="3993044"/>
            <a:ext cx="784242" cy="7658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rPr>
              <a:t>3</a:t>
            </a:r>
          </a:p>
        </p:txBody>
      </p:sp>
    </p:spTree>
    <p:extLst>
      <p:ext uri="{BB962C8B-B14F-4D97-AF65-F5344CB8AC3E}">
        <p14:creationId xmlns:p14="http://schemas.microsoft.com/office/powerpoint/2010/main" val="1265947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P4 Runtime  </a:t>
            </a:r>
            <a:r>
              <a:rPr lang="en-US" sz="2700" dirty="0"/>
              <a:t>O</a:t>
            </a:r>
            <a:r>
              <a:rPr lang="en-US" sz="2700" dirty="0" smtClean="0"/>
              <a:t>pen-source project </a:t>
            </a:r>
            <a:r>
              <a:rPr lang="en-US" sz="2700" dirty="0" smtClean="0"/>
              <a:t>to remotely control P4 switches</a:t>
            </a:r>
            <a:r>
              <a:rPr lang="en-US" sz="2700" baseline="30000" dirty="0" smtClean="0"/>
              <a:t>1</a:t>
            </a:r>
            <a:endParaRPr lang="en-US" baseline="300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9886" b="59559" l="31" r="100000"/>
                    </a14:imgEffect>
                  </a14:imgLayer>
                </a14:imgProps>
              </a:ext>
              <a:ext uri="{28A0092B-C50C-407E-A947-70E740481C1C}">
                <a14:useLocalDpi xmlns:a14="http://schemas.microsoft.com/office/drawing/2010/main" val="0"/>
              </a:ext>
            </a:extLst>
          </a:blip>
          <a:stretch>
            <a:fillRect/>
          </a:stretch>
        </p:blipFill>
        <p:spPr>
          <a:xfrm rot="10800000">
            <a:off x="1735458" y="3314699"/>
            <a:ext cx="2037230" cy="1473639"/>
          </a:xfrm>
          <a:prstGeom prst="rect">
            <a:avLst/>
          </a:prstGeom>
          <a:scene3d>
            <a:camera prst="orthographicFront"/>
            <a:lightRig rig="chilly" dir="t"/>
          </a:scene3d>
        </p:spPr>
      </p:pic>
      <p:grpSp>
        <p:nvGrpSpPr>
          <p:cNvPr id="22" name="Group 21"/>
          <p:cNvGrpSpPr/>
          <p:nvPr/>
        </p:nvGrpSpPr>
        <p:grpSpPr>
          <a:xfrm>
            <a:off x="1784766" y="4565276"/>
            <a:ext cx="1893005" cy="1494987"/>
            <a:chOff x="2053707" y="4390464"/>
            <a:chExt cx="1893005" cy="1494987"/>
          </a:xfrm>
          <a:solidFill>
            <a:schemeClr val="accent1">
              <a:lumMod val="60000"/>
              <a:lumOff val="40000"/>
            </a:schemeClr>
          </a:solidFill>
        </p:grpSpPr>
        <p:sp>
          <p:nvSpPr>
            <p:cNvPr id="6" name="Rectangle 5"/>
            <p:cNvSpPr/>
            <p:nvPr/>
          </p:nvSpPr>
          <p:spPr>
            <a:xfrm>
              <a:off x="3030859" y="4390464"/>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53707" y="4390464"/>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30859" y="4583863"/>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53707" y="4583863"/>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30859" y="4777262"/>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53707" y="4777262"/>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030859" y="4970661"/>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53707" y="4970661"/>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30859" y="5164060"/>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53707" y="5164060"/>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30859" y="5357459"/>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3707" y="5357459"/>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030859" y="5550858"/>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53707" y="5550858"/>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030859" y="5744257"/>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053707" y="5744257"/>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a:blip r:embed="rId2">
            <a:extLst>
              <a:ext uri="{BEBA8EAE-BF5A-486C-A8C5-ECC9F3942E4B}">
                <a14:imgProps xmlns:a14="http://schemas.microsoft.com/office/drawing/2010/main">
                  <a14:imgLayer r:embed="rId3">
                    <a14:imgEffect>
                      <a14:backgroundRemoval t="9886" b="59559" l="31" r="100000"/>
                    </a14:imgEffect>
                  </a14:imgLayer>
                </a14:imgProps>
              </a:ext>
              <a:ext uri="{28A0092B-C50C-407E-A947-70E740481C1C}">
                <a14:useLocalDpi xmlns:a14="http://schemas.microsoft.com/office/drawing/2010/main" val="0"/>
              </a:ext>
            </a:extLst>
          </a:blip>
          <a:stretch>
            <a:fillRect/>
          </a:stretch>
        </p:blipFill>
        <p:spPr>
          <a:xfrm rot="10800000">
            <a:off x="3965428" y="3314699"/>
            <a:ext cx="2037230" cy="1473639"/>
          </a:xfrm>
          <a:prstGeom prst="rect">
            <a:avLst/>
          </a:prstGeom>
          <a:scene3d>
            <a:camera prst="orthographicFront"/>
            <a:lightRig rig="chilly" dir="t"/>
          </a:scene3d>
        </p:spPr>
      </p:pic>
      <p:grpSp>
        <p:nvGrpSpPr>
          <p:cNvPr id="24" name="Group 23"/>
          <p:cNvGrpSpPr/>
          <p:nvPr/>
        </p:nvGrpSpPr>
        <p:grpSpPr>
          <a:xfrm>
            <a:off x="4014736" y="4565276"/>
            <a:ext cx="1893005" cy="1494987"/>
            <a:chOff x="2053707" y="4390464"/>
            <a:chExt cx="1893005" cy="1494987"/>
          </a:xfrm>
          <a:solidFill>
            <a:schemeClr val="accent1">
              <a:lumMod val="60000"/>
              <a:lumOff val="40000"/>
            </a:schemeClr>
          </a:solidFill>
        </p:grpSpPr>
        <p:sp>
          <p:nvSpPr>
            <p:cNvPr id="25" name="Rectangle 24"/>
            <p:cNvSpPr/>
            <p:nvPr/>
          </p:nvSpPr>
          <p:spPr>
            <a:xfrm>
              <a:off x="3030859" y="4390464"/>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053707" y="4390464"/>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30859" y="4583863"/>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053707" y="4583863"/>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30859" y="4777262"/>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053707" y="4777262"/>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030859" y="4970661"/>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053707" y="4970661"/>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030859" y="5164060"/>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053707" y="5164060"/>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030859" y="5357459"/>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053707" y="5357459"/>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030859" y="5550858"/>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053707" y="5550858"/>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030859" y="5744257"/>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053707" y="5744257"/>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p:cNvPicPr>
            <a:picLocks noChangeAspect="1"/>
          </p:cNvPicPr>
          <p:nvPr/>
        </p:nvPicPr>
        <p:blipFill>
          <a:blip r:embed="rId2">
            <a:extLst>
              <a:ext uri="{BEBA8EAE-BF5A-486C-A8C5-ECC9F3942E4B}">
                <a14:imgProps xmlns:a14="http://schemas.microsoft.com/office/drawing/2010/main">
                  <a14:imgLayer r:embed="rId3">
                    <a14:imgEffect>
                      <a14:backgroundRemoval t="9886" b="59559" l="31" r="100000"/>
                    </a14:imgEffect>
                  </a14:imgLayer>
                </a14:imgProps>
              </a:ext>
              <a:ext uri="{28A0092B-C50C-407E-A947-70E740481C1C}">
                <a14:useLocalDpi xmlns:a14="http://schemas.microsoft.com/office/drawing/2010/main" val="0"/>
              </a:ext>
            </a:extLst>
          </a:blip>
          <a:stretch>
            <a:fillRect/>
          </a:stretch>
        </p:blipFill>
        <p:spPr>
          <a:xfrm rot="10800000">
            <a:off x="6195398" y="3314699"/>
            <a:ext cx="2037230" cy="1473639"/>
          </a:xfrm>
          <a:prstGeom prst="rect">
            <a:avLst/>
          </a:prstGeom>
          <a:scene3d>
            <a:camera prst="orthographicFront"/>
            <a:lightRig rig="chilly" dir="t"/>
          </a:scene3d>
        </p:spPr>
      </p:pic>
      <p:grpSp>
        <p:nvGrpSpPr>
          <p:cNvPr id="42" name="Group 41"/>
          <p:cNvGrpSpPr/>
          <p:nvPr/>
        </p:nvGrpSpPr>
        <p:grpSpPr>
          <a:xfrm>
            <a:off x="6244706" y="4565276"/>
            <a:ext cx="1893005" cy="1494987"/>
            <a:chOff x="2053707" y="4390464"/>
            <a:chExt cx="1893005" cy="1494987"/>
          </a:xfrm>
          <a:solidFill>
            <a:schemeClr val="accent1">
              <a:lumMod val="60000"/>
              <a:lumOff val="40000"/>
            </a:schemeClr>
          </a:solidFill>
        </p:grpSpPr>
        <p:sp>
          <p:nvSpPr>
            <p:cNvPr id="43" name="Rectangle 42"/>
            <p:cNvSpPr/>
            <p:nvPr/>
          </p:nvSpPr>
          <p:spPr>
            <a:xfrm>
              <a:off x="3030859" y="4390464"/>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053707" y="4390464"/>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030859" y="4583863"/>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053707" y="4583863"/>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030859" y="4777262"/>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053707" y="4777262"/>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030859" y="4970661"/>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053707" y="4970661"/>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030859" y="5164060"/>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053707" y="5164060"/>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030859" y="5357459"/>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053707" y="5357459"/>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030859" y="5550858"/>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053707" y="5550858"/>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030859" y="5744257"/>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053707" y="5744257"/>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9" name="Picture 58"/>
          <p:cNvPicPr>
            <a:picLocks noChangeAspect="1"/>
          </p:cNvPicPr>
          <p:nvPr/>
        </p:nvPicPr>
        <p:blipFill>
          <a:blip r:embed="rId2">
            <a:extLst>
              <a:ext uri="{BEBA8EAE-BF5A-486C-A8C5-ECC9F3942E4B}">
                <a14:imgProps xmlns:a14="http://schemas.microsoft.com/office/drawing/2010/main">
                  <a14:imgLayer r:embed="rId3">
                    <a14:imgEffect>
                      <a14:backgroundRemoval t="9886" b="59559" l="31" r="100000"/>
                    </a14:imgEffect>
                  </a14:imgLayer>
                </a14:imgProps>
              </a:ext>
              <a:ext uri="{28A0092B-C50C-407E-A947-70E740481C1C}">
                <a14:useLocalDpi xmlns:a14="http://schemas.microsoft.com/office/drawing/2010/main" val="0"/>
              </a:ext>
            </a:extLst>
          </a:blip>
          <a:stretch>
            <a:fillRect/>
          </a:stretch>
        </p:blipFill>
        <p:spPr>
          <a:xfrm rot="10800000">
            <a:off x="8425368" y="3314699"/>
            <a:ext cx="2037230" cy="1473639"/>
          </a:xfrm>
          <a:prstGeom prst="rect">
            <a:avLst/>
          </a:prstGeom>
          <a:scene3d>
            <a:camera prst="orthographicFront"/>
            <a:lightRig rig="chilly" dir="t"/>
          </a:scene3d>
        </p:spPr>
      </p:pic>
      <p:grpSp>
        <p:nvGrpSpPr>
          <p:cNvPr id="60" name="Group 59"/>
          <p:cNvGrpSpPr/>
          <p:nvPr/>
        </p:nvGrpSpPr>
        <p:grpSpPr>
          <a:xfrm>
            <a:off x="8474676" y="4565276"/>
            <a:ext cx="1893005" cy="1494987"/>
            <a:chOff x="2053707" y="4390464"/>
            <a:chExt cx="1893005" cy="1494987"/>
          </a:xfrm>
          <a:solidFill>
            <a:schemeClr val="accent1">
              <a:lumMod val="60000"/>
              <a:lumOff val="40000"/>
            </a:schemeClr>
          </a:solidFill>
        </p:grpSpPr>
        <p:sp>
          <p:nvSpPr>
            <p:cNvPr id="61" name="Rectangle 60"/>
            <p:cNvSpPr/>
            <p:nvPr/>
          </p:nvSpPr>
          <p:spPr>
            <a:xfrm>
              <a:off x="3030859" y="4390464"/>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053707" y="4390464"/>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030859" y="4583863"/>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053707" y="4583863"/>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030859" y="4777262"/>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2053707" y="4777262"/>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030859" y="4970661"/>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053707" y="4970661"/>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030859" y="5164060"/>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053707" y="5164060"/>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030859" y="5357459"/>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053707" y="5357459"/>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030859" y="5550858"/>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053707" y="5550858"/>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030859" y="5744257"/>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053707" y="5744257"/>
              <a:ext cx="915853" cy="14119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ounded Rectangle 76"/>
          <p:cNvSpPr/>
          <p:nvPr/>
        </p:nvSpPr>
        <p:spPr>
          <a:xfrm>
            <a:off x="1784765" y="1104077"/>
            <a:ext cx="8582915" cy="720660"/>
          </a:xfrm>
          <a:prstGeom prst="roundRect">
            <a:avLst/>
          </a:prstGeom>
          <a:solidFill>
            <a:schemeClr val="accent1">
              <a:lumMod val="60000"/>
              <a:lumOff val="40000"/>
            </a:schemeClr>
          </a:solidFill>
          <a:ln>
            <a:noFill/>
          </a:ln>
          <a:effectLst>
            <a:outerShdw blurRad="50800" dist="38100" dir="8100000" algn="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defTabSz="380972"/>
            <a:r>
              <a:rPr lang="en-US" sz="2400" b="1" dirty="0" smtClean="0">
                <a:solidFill>
                  <a:schemeClr val="bg1"/>
                </a:solidFill>
              </a:rPr>
              <a:t>Remote Control Plane</a:t>
            </a:r>
            <a:endParaRPr lang="en-US" sz="1600" dirty="0">
              <a:solidFill>
                <a:schemeClr val="bg1"/>
              </a:solidFill>
            </a:endParaRPr>
          </a:p>
        </p:txBody>
      </p:sp>
      <p:grpSp>
        <p:nvGrpSpPr>
          <p:cNvPr id="121" name="Group 120"/>
          <p:cNvGrpSpPr/>
          <p:nvPr/>
        </p:nvGrpSpPr>
        <p:grpSpPr>
          <a:xfrm>
            <a:off x="2378676" y="3922476"/>
            <a:ext cx="7456393" cy="359234"/>
            <a:chOff x="2378676" y="3922476"/>
            <a:chExt cx="7456393" cy="359234"/>
          </a:xfrm>
        </p:grpSpPr>
        <p:sp>
          <p:nvSpPr>
            <p:cNvPr id="79" name="Rounded Rectangle 78"/>
            <p:cNvSpPr/>
            <p:nvPr/>
          </p:nvSpPr>
          <p:spPr>
            <a:xfrm>
              <a:off x="2378676" y="3922479"/>
              <a:ext cx="766483" cy="3592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smtClean="0">
                  <a:solidFill>
                    <a:schemeClr val="tx1"/>
                  </a:solidFill>
                </a:rPr>
                <a:t>Switch OS</a:t>
              </a:r>
              <a:endParaRPr lang="en-US" sz="1050">
                <a:solidFill>
                  <a:schemeClr val="tx1"/>
                </a:solidFill>
              </a:endParaRPr>
            </a:p>
          </p:txBody>
        </p:sp>
        <p:sp>
          <p:nvSpPr>
            <p:cNvPr id="80" name="Rounded Rectangle 79"/>
            <p:cNvSpPr/>
            <p:nvPr/>
          </p:nvSpPr>
          <p:spPr>
            <a:xfrm>
              <a:off x="4608646" y="3922478"/>
              <a:ext cx="766483" cy="3592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smtClean="0">
                  <a:solidFill>
                    <a:schemeClr val="tx1"/>
                  </a:solidFill>
                </a:rPr>
                <a:t>Switch OS</a:t>
              </a:r>
              <a:endParaRPr lang="en-US" sz="1050">
                <a:solidFill>
                  <a:schemeClr val="tx1"/>
                </a:solidFill>
              </a:endParaRPr>
            </a:p>
          </p:txBody>
        </p:sp>
        <p:sp>
          <p:nvSpPr>
            <p:cNvPr id="81" name="Rounded Rectangle 80"/>
            <p:cNvSpPr/>
            <p:nvPr/>
          </p:nvSpPr>
          <p:spPr>
            <a:xfrm>
              <a:off x="6838616" y="3922477"/>
              <a:ext cx="766483" cy="3592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smtClean="0">
                  <a:solidFill>
                    <a:schemeClr val="tx1"/>
                  </a:solidFill>
                </a:rPr>
                <a:t>Switch OS</a:t>
              </a:r>
              <a:endParaRPr lang="en-US" sz="1050">
                <a:solidFill>
                  <a:schemeClr val="tx1"/>
                </a:solidFill>
              </a:endParaRPr>
            </a:p>
          </p:txBody>
        </p:sp>
        <p:sp>
          <p:nvSpPr>
            <p:cNvPr id="82" name="Rounded Rectangle 81"/>
            <p:cNvSpPr/>
            <p:nvPr/>
          </p:nvSpPr>
          <p:spPr>
            <a:xfrm>
              <a:off x="9068586" y="3922476"/>
              <a:ext cx="766483" cy="3592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smtClean="0">
                  <a:solidFill>
                    <a:schemeClr val="tx1"/>
                  </a:solidFill>
                </a:rPr>
                <a:t>Switch OS</a:t>
              </a:r>
              <a:endParaRPr lang="en-US" sz="1050">
                <a:solidFill>
                  <a:schemeClr val="tx1"/>
                </a:solidFill>
              </a:endParaRPr>
            </a:p>
          </p:txBody>
        </p:sp>
      </p:grpSp>
      <p:sp>
        <p:nvSpPr>
          <p:cNvPr id="83" name="TextBox 82"/>
          <p:cNvSpPr txBox="1"/>
          <p:nvPr/>
        </p:nvSpPr>
        <p:spPr>
          <a:xfrm>
            <a:off x="426776" y="3861158"/>
            <a:ext cx="1294137" cy="646331"/>
          </a:xfrm>
          <a:prstGeom prst="rect">
            <a:avLst/>
          </a:prstGeom>
          <a:noFill/>
        </p:spPr>
        <p:txBody>
          <a:bodyPr wrap="none" rtlCol="0">
            <a:spAutoFit/>
          </a:bodyPr>
          <a:lstStyle/>
          <a:p>
            <a:pPr algn="ctr"/>
            <a:r>
              <a:rPr lang="en-US" dirty="0" smtClean="0"/>
              <a:t>Top of Rack</a:t>
            </a:r>
          </a:p>
          <a:p>
            <a:pPr algn="ctr"/>
            <a:r>
              <a:rPr lang="en-US" dirty="0" smtClean="0"/>
              <a:t>P4 Switches</a:t>
            </a:r>
            <a:endParaRPr lang="en-US" dirty="0"/>
          </a:p>
        </p:txBody>
      </p:sp>
      <p:grpSp>
        <p:nvGrpSpPr>
          <p:cNvPr id="99" name="Group 98"/>
          <p:cNvGrpSpPr/>
          <p:nvPr/>
        </p:nvGrpSpPr>
        <p:grpSpPr>
          <a:xfrm>
            <a:off x="2370830" y="1824922"/>
            <a:ext cx="774329" cy="2096752"/>
            <a:chOff x="2370830" y="1824922"/>
            <a:chExt cx="774329" cy="2096752"/>
          </a:xfrm>
        </p:grpSpPr>
        <p:sp>
          <p:nvSpPr>
            <p:cNvPr id="84" name="Rounded Rectangle 83"/>
            <p:cNvSpPr/>
            <p:nvPr/>
          </p:nvSpPr>
          <p:spPr>
            <a:xfrm>
              <a:off x="2378676" y="3738286"/>
              <a:ext cx="766483" cy="1833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t>P4 Runtime</a:t>
              </a:r>
              <a:endParaRPr lang="en-US" sz="900"/>
            </a:p>
          </p:txBody>
        </p:sp>
        <p:sp>
          <p:nvSpPr>
            <p:cNvPr id="85" name="Rounded Rectangle 84"/>
            <p:cNvSpPr/>
            <p:nvPr/>
          </p:nvSpPr>
          <p:spPr>
            <a:xfrm>
              <a:off x="2370830" y="1824922"/>
              <a:ext cx="774329" cy="1833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t>P4 Runtime</a:t>
              </a:r>
              <a:endParaRPr lang="en-US" sz="900"/>
            </a:p>
          </p:txBody>
        </p:sp>
        <p:sp>
          <p:nvSpPr>
            <p:cNvPr id="92" name="Can 91"/>
            <p:cNvSpPr/>
            <p:nvPr/>
          </p:nvSpPr>
          <p:spPr>
            <a:xfrm>
              <a:off x="2507872" y="2008310"/>
              <a:ext cx="192743" cy="1750432"/>
            </a:xfrm>
            <a:prstGeom prst="can">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Can 96"/>
            <p:cNvSpPr/>
            <p:nvPr/>
          </p:nvSpPr>
          <p:spPr>
            <a:xfrm>
              <a:off x="2796981" y="2008310"/>
              <a:ext cx="192743" cy="1749255"/>
            </a:xfrm>
            <a:prstGeom prst="can">
              <a:avLst/>
            </a:prstGeom>
            <a:solidFill>
              <a:schemeClr val="accent4">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TextBox 94"/>
            <p:cNvSpPr txBox="1"/>
            <p:nvPr/>
          </p:nvSpPr>
          <p:spPr>
            <a:xfrm rot="16200000">
              <a:off x="2369460" y="2726706"/>
              <a:ext cx="1047787" cy="307777"/>
            </a:xfrm>
            <a:prstGeom prst="rect">
              <a:avLst/>
            </a:prstGeom>
            <a:noFill/>
          </p:spPr>
          <p:txBody>
            <a:bodyPr wrap="none" rtlCol="0">
              <a:spAutoFit/>
            </a:bodyPr>
            <a:lstStyle/>
            <a:p>
              <a:r>
                <a:rPr lang="en-US" sz="1400" dirty="0" err="1" smtClean="0"/>
                <a:t>OpenConfig</a:t>
              </a:r>
              <a:endParaRPr lang="en-US" sz="1400" dirty="0"/>
            </a:p>
          </p:txBody>
        </p:sp>
        <p:sp>
          <p:nvSpPr>
            <p:cNvPr id="96" name="TextBox 95"/>
            <p:cNvSpPr txBox="1"/>
            <p:nvPr/>
          </p:nvSpPr>
          <p:spPr>
            <a:xfrm rot="16200000">
              <a:off x="2310673" y="2738069"/>
              <a:ext cx="556563" cy="307777"/>
            </a:xfrm>
            <a:prstGeom prst="rect">
              <a:avLst/>
            </a:prstGeom>
            <a:noFill/>
          </p:spPr>
          <p:txBody>
            <a:bodyPr wrap="none" rtlCol="0">
              <a:spAutoFit/>
            </a:bodyPr>
            <a:lstStyle/>
            <a:p>
              <a:r>
                <a:rPr lang="en-US" sz="1400" dirty="0" err="1" smtClean="0"/>
                <a:t>gRPC</a:t>
              </a:r>
              <a:endParaRPr lang="en-US" sz="1400" dirty="0"/>
            </a:p>
          </p:txBody>
        </p:sp>
      </p:grpSp>
      <p:grpSp>
        <p:nvGrpSpPr>
          <p:cNvPr id="100" name="Group 99"/>
          <p:cNvGrpSpPr/>
          <p:nvPr/>
        </p:nvGrpSpPr>
        <p:grpSpPr>
          <a:xfrm>
            <a:off x="4596877" y="1832218"/>
            <a:ext cx="774329" cy="2096752"/>
            <a:chOff x="2370830" y="1824922"/>
            <a:chExt cx="774329" cy="2096752"/>
          </a:xfrm>
        </p:grpSpPr>
        <p:sp>
          <p:nvSpPr>
            <p:cNvPr id="101" name="Rounded Rectangle 100"/>
            <p:cNvSpPr/>
            <p:nvPr/>
          </p:nvSpPr>
          <p:spPr>
            <a:xfrm>
              <a:off x="2378676" y="3738286"/>
              <a:ext cx="766483" cy="1833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t>P4 Runtime</a:t>
              </a:r>
              <a:endParaRPr lang="en-US" sz="900"/>
            </a:p>
          </p:txBody>
        </p:sp>
        <p:sp>
          <p:nvSpPr>
            <p:cNvPr id="102" name="Rounded Rectangle 101"/>
            <p:cNvSpPr/>
            <p:nvPr/>
          </p:nvSpPr>
          <p:spPr>
            <a:xfrm>
              <a:off x="2370830" y="1824922"/>
              <a:ext cx="774329" cy="1833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t>P4 Runtime</a:t>
              </a:r>
              <a:endParaRPr lang="en-US" sz="900"/>
            </a:p>
          </p:txBody>
        </p:sp>
        <p:sp>
          <p:nvSpPr>
            <p:cNvPr id="103" name="Can 102"/>
            <p:cNvSpPr/>
            <p:nvPr/>
          </p:nvSpPr>
          <p:spPr>
            <a:xfrm>
              <a:off x="2507872" y="2008310"/>
              <a:ext cx="192743" cy="1750432"/>
            </a:xfrm>
            <a:prstGeom prst="can">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Can 103"/>
            <p:cNvSpPr/>
            <p:nvPr/>
          </p:nvSpPr>
          <p:spPr>
            <a:xfrm>
              <a:off x="2796981" y="2008310"/>
              <a:ext cx="192743" cy="1749255"/>
            </a:xfrm>
            <a:prstGeom prst="can">
              <a:avLst/>
            </a:prstGeom>
            <a:solidFill>
              <a:schemeClr val="accent4">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TextBox 104"/>
            <p:cNvSpPr txBox="1"/>
            <p:nvPr/>
          </p:nvSpPr>
          <p:spPr>
            <a:xfrm rot="16200000">
              <a:off x="2369460" y="2726706"/>
              <a:ext cx="1047787" cy="307777"/>
            </a:xfrm>
            <a:prstGeom prst="rect">
              <a:avLst/>
            </a:prstGeom>
            <a:noFill/>
          </p:spPr>
          <p:txBody>
            <a:bodyPr wrap="none" rtlCol="0">
              <a:spAutoFit/>
            </a:bodyPr>
            <a:lstStyle/>
            <a:p>
              <a:r>
                <a:rPr lang="en-US" sz="1400" dirty="0" err="1" smtClean="0"/>
                <a:t>OpenConfig</a:t>
              </a:r>
              <a:endParaRPr lang="en-US" sz="1400" dirty="0"/>
            </a:p>
          </p:txBody>
        </p:sp>
        <p:sp>
          <p:nvSpPr>
            <p:cNvPr id="106" name="TextBox 105"/>
            <p:cNvSpPr txBox="1"/>
            <p:nvPr/>
          </p:nvSpPr>
          <p:spPr>
            <a:xfrm rot="16200000">
              <a:off x="2310673" y="2738069"/>
              <a:ext cx="556563" cy="307777"/>
            </a:xfrm>
            <a:prstGeom prst="rect">
              <a:avLst/>
            </a:prstGeom>
            <a:noFill/>
          </p:spPr>
          <p:txBody>
            <a:bodyPr wrap="none" rtlCol="0">
              <a:spAutoFit/>
            </a:bodyPr>
            <a:lstStyle/>
            <a:p>
              <a:r>
                <a:rPr lang="en-US" sz="1400" dirty="0" err="1" smtClean="0"/>
                <a:t>gRPC</a:t>
              </a:r>
              <a:endParaRPr lang="en-US" sz="1400" dirty="0"/>
            </a:p>
          </p:txBody>
        </p:sp>
      </p:grpSp>
      <p:grpSp>
        <p:nvGrpSpPr>
          <p:cNvPr id="107" name="Group 106"/>
          <p:cNvGrpSpPr/>
          <p:nvPr/>
        </p:nvGrpSpPr>
        <p:grpSpPr>
          <a:xfrm>
            <a:off x="6829648" y="1832790"/>
            <a:ext cx="774329" cy="2096752"/>
            <a:chOff x="2370830" y="1824922"/>
            <a:chExt cx="774329" cy="2096752"/>
          </a:xfrm>
        </p:grpSpPr>
        <p:sp>
          <p:nvSpPr>
            <p:cNvPr id="108" name="Rounded Rectangle 107"/>
            <p:cNvSpPr/>
            <p:nvPr/>
          </p:nvSpPr>
          <p:spPr>
            <a:xfrm>
              <a:off x="2378676" y="3738286"/>
              <a:ext cx="766483" cy="1833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t>P4 Runtime</a:t>
              </a:r>
              <a:endParaRPr lang="en-US" sz="900"/>
            </a:p>
          </p:txBody>
        </p:sp>
        <p:sp>
          <p:nvSpPr>
            <p:cNvPr id="109" name="Rounded Rectangle 108"/>
            <p:cNvSpPr/>
            <p:nvPr/>
          </p:nvSpPr>
          <p:spPr>
            <a:xfrm>
              <a:off x="2370830" y="1824922"/>
              <a:ext cx="774329" cy="1833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t>P4 Runtime</a:t>
              </a:r>
              <a:endParaRPr lang="en-US" sz="900"/>
            </a:p>
          </p:txBody>
        </p:sp>
        <p:sp>
          <p:nvSpPr>
            <p:cNvPr id="110" name="Can 109"/>
            <p:cNvSpPr/>
            <p:nvPr/>
          </p:nvSpPr>
          <p:spPr>
            <a:xfrm>
              <a:off x="2507872" y="2008310"/>
              <a:ext cx="192743" cy="1750432"/>
            </a:xfrm>
            <a:prstGeom prst="can">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Can 110"/>
            <p:cNvSpPr/>
            <p:nvPr/>
          </p:nvSpPr>
          <p:spPr>
            <a:xfrm>
              <a:off x="2796981" y="2008310"/>
              <a:ext cx="192743" cy="1749255"/>
            </a:xfrm>
            <a:prstGeom prst="can">
              <a:avLst/>
            </a:prstGeom>
            <a:solidFill>
              <a:schemeClr val="accent4">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TextBox 111"/>
            <p:cNvSpPr txBox="1"/>
            <p:nvPr/>
          </p:nvSpPr>
          <p:spPr>
            <a:xfrm rot="16200000">
              <a:off x="2369460" y="2726706"/>
              <a:ext cx="1047787" cy="307777"/>
            </a:xfrm>
            <a:prstGeom prst="rect">
              <a:avLst/>
            </a:prstGeom>
            <a:noFill/>
          </p:spPr>
          <p:txBody>
            <a:bodyPr wrap="none" rtlCol="0">
              <a:spAutoFit/>
            </a:bodyPr>
            <a:lstStyle/>
            <a:p>
              <a:r>
                <a:rPr lang="en-US" sz="1400" dirty="0" err="1" smtClean="0"/>
                <a:t>OpenConfig</a:t>
              </a:r>
              <a:endParaRPr lang="en-US" sz="1400" dirty="0"/>
            </a:p>
          </p:txBody>
        </p:sp>
        <p:sp>
          <p:nvSpPr>
            <p:cNvPr id="113" name="TextBox 112"/>
            <p:cNvSpPr txBox="1"/>
            <p:nvPr/>
          </p:nvSpPr>
          <p:spPr>
            <a:xfrm rot="16200000">
              <a:off x="2310673" y="2738069"/>
              <a:ext cx="556563" cy="307777"/>
            </a:xfrm>
            <a:prstGeom prst="rect">
              <a:avLst/>
            </a:prstGeom>
            <a:noFill/>
          </p:spPr>
          <p:txBody>
            <a:bodyPr wrap="none" rtlCol="0">
              <a:spAutoFit/>
            </a:bodyPr>
            <a:lstStyle/>
            <a:p>
              <a:r>
                <a:rPr lang="en-US" sz="1400" dirty="0" err="1" smtClean="0"/>
                <a:t>gRPC</a:t>
              </a:r>
              <a:endParaRPr lang="en-US" sz="1400" dirty="0"/>
            </a:p>
          </p:txBody>
        </p:sp>
      </p:grpSp>
      <p:grpSp>
        <p:nvGrpSpPr>
          <p:cNvPr id="114" name="Group 113"/>
          <p:cNvGrpSpPr/>
          <p:nvPr/>
        </p:nvGrpSpPr>
        <p:grpSpPr>
          <a:xfrm>
            <a:off x="9062419" y="1833362"/>
            <a:ext cx="774329" cy="2096752"/>
            <a:chOff x="2370830" y="1824922"/>
            <a:chExt cx="774329" cy="2096752"/>
          </a:xfrm>
        </p:grpSpPr>
        <p:sp>
          <p:nvSpPr>
            <p:cNvPr id="115" name="Rounded Rectangle 114"/>
            <p:cNvSpPr/>
            <p:nvPr/>
          </p:nvSpPr>
          <p:spPr>
            <a:xfrm>
              <a:off x="2378676" y="3738286"/>
              <a:ext cx="766483" cy="1833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t>P4 Runtime</a:t>
              </a:r>
              <a:endParaRPr lang="en-US" sz="900"/>
            </a:p>
          </p:txBody>
        </p:sp>
        <p:sp>
          <p:nvSpPr>
            <p:cNvPr id="116" name="Rounded Rectangle 115"/>
            <p:cNvSpPr/>
            <p:nvPr/>
          </p:nvSpPr>
          <p:spPr>
            <a:xfrm>
              <a:off x="2370830" y="1824922"/>
              <a:ext cx="774329" cy="18338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smtClean="0"/>
                <a:t>P4 Runtime</a:t>
              </a:r>
              <a:endParaRPr lang="en-US" sz="900"/>
            </a:p>
          </p:txBody>
        </p:sp>
        <p:sp>
          <p:nvSpPr>
            <p:cNvPr id="117" name="Can 116"/>
            <p:cNvSpPr/>
            <p:nvPr/>
          </p:nvSpPr>
          <p:spPr>
            <a:xfrm>
              <a:off x="2507872" y="2008310"/>
              <a:ext cx="192743" cy="1750432"/>
            </a:xfrm>
            <a:prstGeom prst="can">
              <a:avLst/>
            </a:prstGeom>
            <a:solidFill>
              <a:srgbClr val="C0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Can 117"/>
            <p:cNvSpPr/>
            <p:nvPr/>
          </p:nvSpPr>
          <p:spPr>
            <a:xfrm>
              <a:off x="2796981" y="2008310"/>
              <a:ext cx="192743" cy="1749255"/>
            </a:xfrm>
            <a:prstGeom prst="can">
              <a:avLst/>
            </a:prstGeom>
            <a:solidFill>
              <a:schemeClr val="accent4">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TextBox 118"/>
            <p:cNvSpPr txBox="1"/>
            <p:nvPr/>
          </p:nvSpPr>
          <p:spPr>
            <a:xfrm rot="16200000">
              <a:off x="2369460" y="2726706"/>
              <a:ext cx="1047787" cy="307777"/>
            </a:xfrm>
            <a:prstGeom prst="rect">
              <a:avLst/>
            </a:prstGeom>
            <a:noFill/>
          </p:spPr>
          <p:txBody>
            <a:bodyPr wrap="none" rtlCol="0">
              <a:spAutoFit/>
            </a:bodyPr>
            <a:lstStyle/>
            <a:p>
              <a:r>
                <a:rPr lang="en-US" sz="1400" dirty="0" err="1" smtClean="0"/>
                <a:t>OpenConfig</a:t>
              </a:r>
              <a:endParaRPr lang="en-US" sz="1400" dirty="0"/>
            </a:p>
          </p:txBody>
        </p:sp>
        <p:sp>
          <p:nvSpPr>
            <p:cNvPr id="120" name="TextBox 119"/>
            <p:cNvSpPr txBox="1"/>
            <p:nvPr/>
          </p:nvSpPr>
          <p:spPr>
            <a:xfrm rot="16200000">
              <a:off x="2310673" y="2738069"/>
              <a:ext cx="556563" cy="307777"/>
            </a:xfrm>
            <a:prstGeom prst="rect">
              <a:avLst/>
            </a:prstGeom>
            <a:noFill/>
          </p:spPr>
          <p:txBody>
            <a:bodyPr wrap="none" rtlCol="0">
              <a:spAutoFit/>
            </a:bodyPr>
            <a:lstStyle/>
            <a:p>
              <a:r>
                <a:rPr lang="en-US" sz="1400" dirty="0" err="1" smtClean="0"/>
                <a:t>gRPC</a:t>
              </a:r>
              <a:endParaRPr lang="en-US" sz="1400" dirty="0"/>
            </a:p>
          </p:txBody>
        </p:sp>
      </p:grpSp>
      <p:grpSp>
        <p:nvGrpSpPr>
          <p:cNvPr id="122" name="Group 121"/>
          <p:cNvGrpSpPr/>
          <p:nvPr/>
        </p:nvGrpSpPr>
        <p:grpSpPr>
          <a:xfrm>
            <a:off x="3181091" y="1824737"/>
            <a:ext cx="2345628" cy="2096937"/>
            <a:chOff x="3181091" y="1824737"/>
            <a:chExt cx="2345628" cy="2096937"/>
          </a:xfrm>
        </p:grpSpPr>
        <p:sp>
          <p:nvSpPr>
            <p:cNvPr id="93" name="TextBox 92"/>
            <p:cNvSpPr txBox="1"/>
            <p:nvPr/>
          </p:nvSpPr>
          <p:spPr>
            <a:xfrm>
              <a:off x="3339517" y="2462455"/>
              <a:ext cx="2187202" cy="830997"/>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r>
                <a:rPr lang="en-US" sz="1600" b="1" dirty="0" smtClean="0"/>
                <a:t>P4 Runtime API </a:t>
              </a:r>
              <a:r>
                <a:rPr lang="en-US" sz="1600" dirty="0" smtClean="0"/>
                <a:t>is:</a:t>
              </a:r>
            </a:p>
            <a:p>
              <a:pPr marL="174625" indent="-174625">
                <a:buFont typeface="Arial" charset="0"/>
                <a:buChar char="•"/>
              </a:pPr>
              <a:r>
                <a:rPr lang="en-US" sz="1600" dirty="0" smtClean="0"/>
                <a:t>Silicon Independent</a:t>
              </a:r>
            </a:p>
            <a:p>
              <a:pPr marL="174625" indent="-174625">
                <a:buFont typeface="Arial" charset="0"/>
                <a:buChar char="•"/>
              </a:pPr>
              <a:r>
                <a:rPr lang="en-US" sz="1600" dirty="0" smtClean="0"/>
                <a:t>Program Independent</a:t>
              </a:r>
              <a:endParaRPr lang="en-US" sz="1200" dirty="0" smtClean="0"/>
            </a:p>
          </p:txBody>
        </p:sp>
        <p:sp>
          <p:nvSpPr>
            <p:cNvPr id="98" name="Right Brace 97"/>
            <p:cNvSpPr/>
            <p:nvPr/>
          </p:nvSpPr>
          <p:spPr>
            <a:xfrm>
              <a:off x="3181091" y="1824737"/>
              <a:ext cx="162742" cy="2096937"/>
            </a:xfrm>
            <a:prstGeom prst="rightBrace">
              <a:avLst>
                <a:gd name="adj1" fmla="val 47967"/>
                <a:gd name="adj2" fmla="val 38492"/>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TextBox 2"/>
          <p:cNvSpPr txBox="1"/>
          <p:nvPr/>
        </p:nvSpPr>
        <p:spPr>
          <a:xfrm>
            <a:off x="527747" y="6488668"/>
            <a:ext cx="11096949" cy="369332"/>
          </a:xfrm>
          <a:prstGeom prst="rect">
            <a:avLst/>
          </a:prstGeom>
          <a:noFill/>
        </p:spPr>
        <p:txBody>
          <a:bodyPr wrap="none" rtlCol="0">
            <a:spAutoFit/>
          </a:bodyPr>
          <a:lstStyle/>
          <a:p>
            <a:r>
              <a:rPr lang="en-US" dirty="0" smtClean="0"/>
              <a:t>[1] “P4 </a:t>
            </a:r>
            <a:r>
              <a:rPr lang="en-US" dirty="0"/>
              <a:t>Program-dependent Controller Interface for SDN </a:t>
            </a:r>
            <a:r>
              <a:rPr lang="en-US" dirty="0" smtClean="0"/>
              <a:t>Applications”, Samar Abdi </a:t>
            </a:r>
            <a:r>
              <a:rPr lang="en-US" smtClean="0"/>
              <a:t>et al (Google</a:t>
            </a:r>
            <a:r>
              <a:rPr lang="en-US" dirty="0" smtClean="0"/>
              <a:t>), P4 Workshop 2017</a:t>
            </a:r>
            <a:endParaRPr lang="en-US" dirty="0"/>
          </a:p>
        </p:txBody>
      </p:sp>
    </p:spTree>
    <p:extLst>
      <p:ext uri="{BB962C8B-B14F-4D97-AF65-F5344CB8AC3E}">
        <p14:creationId xmlns:p14="http://schemas.microsoft.com/office/powerpoint/2010/main" val="18301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200"/>
                                        <p:tgtEl>
                                          <p:spTgt spid="99"/>
                                        </p:tgtEl>
                                      </p:cBhvr>
                                    </p:animEffect>
                                  </p:childTnLst>
                                </p:cTn>
                              </p:par>
                              <p:par>
                                <p:cTn id="16" presetID="10" presetClass="entr" presetSubtype="0" fill="hold" nodeType="with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fade">
                                      <p:cBhvr>
                                        <p:cTn id="18" dur="200"/>
                                        <p:tgtEl>
                                          <p:spTgt spid="100"/>
                                        </p:tgtEl>
                                      </p:cBhvr>
                                    </p:animEffect>
                                  </p:childTnLst>
                                </p:cTn>
                              </p:par>
                              <p:par>
                                <p:cTn id="19" presetID="10" presetClass="entr" presetSubtype="0" fill="hold" nodeType="with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fade">
                                      <p:cBhvr>
                                        <p:cTn id="21" dur="200"/>
                                        <p:tgtEl>
                                          <p:spTgt spid="107"/>
                                        </p:tgtEl>
                                      </p:cBhvr>
                                    </p:animEffect>
                                  </p:childTnLst>
                                </p:cTn>
                              </p:par>
                              <p:par>
                                <p:cTn id="22" presetID="10" presetClass="entr" presetSubtype="0" fill="hold" nodeType="with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fade">
                                      <p:cBhvr>
                                        <p:cTn id="24" dur="200"/>
                                        <p:tgtEl>
                                          <p:spTgt spid="1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22363"/>
            <a:ext cx="10965366" cy="2387600"/>
          </a:xfrm>
        </p:spPr>
        <p:txBody>
          <a:bodyPr>
            <a:normAutofit/>
          </a:bodyPr>
          <a:lstStyle/>
          <a:p>
            <a:r>
              <a:rPr lang="en-US" dirty="0" smtClean="0"/>
              <a:t>How </a:t>
            </a:r>
            <a:r>
              <a:rPr lang="en-US" dirty="0" smtClean="0"/>
              <a:t>programmability is being used </a:t>
            </a:r>
            <a:endParaRPr lang="en-US" dirty="0"/>
          </a:p>
        </p:txBody>
      </p:sp>
      <p:sp>
        <p:nvSpPr>
          <p:cNvPr id="3" name="Title 1"/>
          <p:cNvSpPr txBox="1">
            <a:spLocks/>
          </p:cNvSpPr>
          <p:nvPr/>
        </p:nvSpPr>
        <p:spPr>
          <a:xfrm>
            <a:off x="1070517" y="2482811"/>
            <a:ext cx="10043531"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smtClean="0"/>
              <a:t>Network telemetry</a:t>
            </a:r>
            <a:endParaRPr lang="en-US" b="1" dirty="0"/>
          </a:p>
        </p:txBody>
      </p:sp>
      <p:sp>
        <p:nvSpPr>
          <p:cNvPr id="4" name="Oval 3"/>
          <p:cNvSpPr/>
          <p:nvPr/>
        </p:nvSpPr>
        <p:spPr>
          <a:xfrm>
            <a:off x="2375274" y="3993044"/>
            <a:ext cx="784242" cy="76585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rPr>
              <a:t>4</a:t>
            </a:r>
          </a:p>
        </p:txBody>
      </p:sp>
    </p:spTree>
    <p:extLst>
      <p:ext uri="{BB962C8B-B14F-4D97-AF65-F5344CB8AC3E}">
        <p14:creationId xmlns:p14="http://schemas.microsoft.com/office/powerpoint/2010/main" val="90468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 name="Picture 152"/>
          <p:cNvPicPr>
            <a:picLocks noChangeAspect="1"/>
          </p:cNvPicPr>
          <p:nvPr/>
        </p:nvPicPr>
        <p:blipFill>
          <a:blip r:embed="rId3"/>
          <a:stretch>
            <a:fillRect/>
          </a:stretch>
        </p:blipFill>
        <p:spPr>
          <a:xfrm>
            <a:off x="5952263" y="3320944"/>
            <a:ext cx="652908" cy="434184"/>
          </a:xfrm>
          <a:prstGeom prst="rect">
            <a:avLst/>
          </a:prstGeom>
        </p:spPr>
      </p:pic>
      <p:pic>
        <p:nvPicPr>
          <p:cNvPr id="154" name="Picture 153"/>
          <p:cNvPicPr>
            <a:picLocks noChangeAspect="1"/>
          </p:cNvPicPr>
          <p:nvPr/>
        </p:nvPicPr>
        <p:blipFill>
          <a:blip r:embed="rId3"/>
          <a:stretch>
            <a:fillRect/>
          </a:stretch>
        </p:blipFill>
        <p:spPr>
          <a:xfrm>
            <a:off x="5952263" y="4078151"/>
            <a:ext cx="652908" cy="434184"/>
          </a:xfrm>
          <a:prstGeom prst="rect">
            <a:avLst/>
          </a:prstGeom>
        </p:spPr>
      </p:pic>
      <p:pic>
        <p:nvPicPr>
          <p:cNvPr id="155" name="Picture 154"/>
          <p:cNvPicPr>
            <a:picLocks noChangeAspect="1"/>
          </p:cNvPicPr>
          <p:nvPr/>
        </p:nvPicPr>
        <p:blipFill>
          <a:blip r:embed="rId3"/>
          <a:stretch>
            <a:fillRect/>
          </a:stretch>
        </p:blipFill>
        <p:spPr>
          <a:xfrm>
            <a:off x="5952263" y="4835356"/>
            <a:ext cx="652908" cy="434184"/>
          </a:xfrm>
          <a:prstGeom prst="rect">
            <a:avLst/>
          </a:prstGeom>
        </p:spPr>
      </p:pic>
      <p:cxnSp>
        <p:nvCxnSpPr>
          <p:cNvPr id="231" name="Straight Connector 230"/>
          <p:cNvCxnSpPr>
            <a:stCxn id="151" idx="3"/>
            <a:endCxn id="152" idx="1"/>
          </p:cNvCxnSpPr>
          <p:nvPr/>
        </p:nvCxnSpPr>
        <p:spPr>
          <a:xfrm flipV="1">
            <a:off x="4117420" y="2780831"/>
            <a:ext cx="1834843" cy="10551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151" idx="3"/>
            <a:endCxn id="153" idx="1"/>
          </p:cNvCxnSpPr>
          <p:nvPr/>
        </p:nvCxnSpPr>
        <p:spPr>
          <a:xfrm flipV="1">
            <a:off x="4117420" y="3538038"/>
            <a:ext cx="1834843" cy="2978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151" idx="3"/>
            <a:endCxn id="154" idx="1"/>
          </p:cNvCxnSpPr>
          <p:nvPr/>
        </p:nvCxnSpPr>
        <p:spPr>
          <a:xfrm>
            <a:off x="4117420" y="3835933"/>
            <a:ext cx="1834843" cy="459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151" idx="3"/>
            <a:endCxn id="155" idx="1"/>
          </p:cNvCxnSpPr>
          <p:nvPr/>
        </p:nvCxnSpPr>
        <p:spPr>
          <a:xfrm>
            <a:off x="4117420" y="3835932"/>
            <a:ext cx="1834843" cy="12165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6583581" y="2780831"/>
            <a:ext cx="1834843" cy="10551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6583581" y="3538038"/>
            <a:ext cx="1834843" cy="2978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6583581" y="3835933"/>
            <a:ext cx="1834843" cy="459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6583581" y="3835932"/>
            <a:ext cx="1834843" cy="12165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46" idx="3"/>
            <a:endCxn id="151" idx="1"/>
          </p:cNvCxnSpPr>
          <p:nvPr/>
        </p:nvCxnSpPr>
        <p:spPr>
          <a:xfrm>
            <a:off x="2740906" y="3832203"/>
            <a:ext cx="723607" cy="37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164" idx="2"/>
            <a:endCxn id="229" idx="3"/>
          </p:cNvCxnSpPr>
          <p:nvPr/>
        </p:nvCxnSpPr>
        <p:spPr>
          <a:xfrm flipH="1">
            <a:off x="9104438" y="3835805"/>
            <a:ext cx="685503" cy="160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56" name="Group 155"/>
          <p:cNvGrpSpPr>
            <a:grpSpLocks noChangeAspect="1"/>
          </p:cNvGrpSpPr>
          <p:nvPr/>
        </p:nvGrpSpPr>
        <p:grpSpPr>
          <a:xfrm>
            <a:off x="9702653" y="3657457"/>
            <a:ext cx="710289" cy="255788"/>
            <a:chOff x="12523788" y="-511175"/>
            <a:chExt cx="13454062" cy="4845051"/>
          </a:xfrm>
        </p:grpSpPr>
        <p:sp>
          <p:nvSpPr>
            <p:cNvPr id="157" name="Freeform 156"/>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8" name="Freeform 157"/>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9" name="Freeform 158"/>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0" name="Freeform 159"/>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1" name="Freeform 160"/>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2" name="Rectangle 161"/>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3" name="Rectangle 162"/>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4" name="Rectangle 163"/>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165" name="Group 164"/>
          <p:cNvGrpSpPr/>
          <p:nvPr/>
        </p:nvGrpSpPr>
        <p:grpSpPr>
          <a:xfrm>
            <a:off x="9702653" y="2896126"/>
            <a:ext cx="710289" cy="2032228"/>
            <a:chOff x="2133452" y="2908825"/>
            <a:chExt cx="710289" cy="2032228"/>
          </a:xfrm>
        </p:grpSpPr>
        <p:grpSp>
          <p:nvGrpSpPr>
            <p:cNvPr id="166" name="Group 165"/>
            <p:cNvGrpSpPr>
              <a:grpSpLocks noChangeAspect="1"/>
            </p:cNvGrpSpPr>
            <p:nvPr/>
          </p:nvGrpSpPr>
          <p:grpSpPr>
            <a:xfrm>
              <a:off x="2133452" y="4685265"/>
              <a:ext cx="710289" cy="255788"/>
              <a:chOff x="12523788" y="-511175"/>
              <a:chExt cx="13454062" cy="4845051"/>
            </a:xfrm>
          </p:grpSpPr>
          <p:sp>
            <p:nvSpPr>
              <p:cNvPr id="221" name="Freeform 220"/>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22" name="Freeform 221"/>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23" name="Freeform 222"/>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24" name="Freeform 223"/>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25" name="Freeform 224"/>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26" name="Rectangle 225"/>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27" name="Rectangle 226"/>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28" name="Rectangle 227"/>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167" name="Group 166"/>
            <p:cNvGrpSpPr>
              <a:grpSpLocks noChangeAspect="1"/>
            </p:cNvGrpSpPr>
            <p:nvPr/>
          </p:nvGrpSpPr>
          <p:grpSpPr>
            <a:xfrm>
              <a:off x="2133452" y="4431487"/>
              <a:ext cx="710289" cy="255788"/>
              <a:chOff x="12523788" y="-511175"/>
              <a:chExt cx="13454062" cy="4845051"/>
            </a:xfrm>
          </p:grpSpPr>
          <p:sp>
            <p:nvSpPr>
              <p:cNvPr id="213" name="Freeform 212"/>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14" name="Freeform 213"/>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15" name="Freeform 214"/>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16" name="Freeform 215"/>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17" name="Freeform 216"/>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18" name="Rectangle 217"/>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19" name="Rectangle 218"/>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20" name="Rectangle 219"/>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168" name="Group 167"/>
            <p:cNvGrpSpPr>
              <a:grpSpLocks noChangeAspect="1"/>
            </p:cNvGrpSpPr>
            <p:nvPr/>
          </p:nvGrpSpPr>
          <p:grpSpPr>
            <a:xfrm>
              <a:off x="2133452" y="4177710"/>
              <a:ext cx="710289" cy="255788"/>
              <a:chOff x="12523788" y="-511175"/>
              <a:chExt cx="13454062" cy="4845051"/>
            </a:xfrm>
          </p:grpSpPr>
          <p:sp>
            <p:nvSpPr>
              <p:cNvPr id="205" name="Freeform 204"/>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06" name="Freeform 205"/>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07" name="Freeform 206"/>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08" name="Freeform 207"/>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09" name="Freeform 208"/>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10" name="Rectangle 209"/>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11" name="Rectangle 210"/>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12" name="Rectangle 211"/>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169" name="Group 168"/>
            <p:cNvGrpSpPr>
              <a:grpSpLocks noChangeAspect="1"/>
            </p:cNvGrpSpPr>
            <p:nvPr/>
          </p:nvGrpSpPr>
          <p:grpSpPr>
            <a:xfrm>
              <a:off x="2133452" y="3923933"/>
              <a:ext cx="710289" cy="255788"/>
              <a:chOff x="12523788" y="-511175"/>
              <a:chExt cx="13454062" cy="4845051"/>
            </a:xfrm>
          </p:grpSpPr>
          <p:sp>
            <p:nvSpPr>
              <p:cNvPr id="197" name="Freeform 196"/>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98" name="Freeform 197"/>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99" name="Freeform 198"/>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00" name="Freeform 199"/>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01" name="Freeform 200"/>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02" name="Rectangle 201"/>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03" name="Rectangle 202"/>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04" name="Rectangle 203"/>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170" name="Group 169"/>
            <p:cNvGrpSpPr>
              <a:grpSpLocks noChangeAspect="1"/>
            </p:cNvGrpSpPr>
            <p:nvPr/>
          </p:nvGrpSpPr>
          <p:grpSpPr>
            <a:xfrm>
              <a:off x="2133452" y="3416379"/>
              <a:ext cx="710289" cy="255788"/>
              <a:chOff x="12523788" y="-511175"/>
              <a:chExt cx="13454062" cy="4845051"/>
            </a:xfrm>
          </p:grpSpPr>
          <p:sp>
            <p:nvSpPr>
              <p:cNvPr id="189" name="Freeform 188"/>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90" name="Freeform 189"/>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91" name="Freeform 190"/>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92" name="Freeform 191"/>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93" name="Freeform 192"/>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94" name="Rectangle 193"/>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95" name="Rectangle 194"/>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96" name="Rectangle 195"/>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171" name="Group 170"/>
            <p:cNvGrpSpPr>
              <a:grpSpLocks noChangeAspect="1"/>
            </p:cNvGrpSpPr>
            <p:nvPr/>
          </p:nvGrpSpPr>
          <p:grpSpPr>
            <a:xfrm>
              <a:off x="2133452" y="3162602"/>
              <a:ext cx="710289" cy="255788"/>
              <a:chOff x="12523788" y="-511175"/>
              <a:chExt cx="13454062" cy="4845051"/>
            </a:xfrm>
          </p:grpSpPr>
          <p:sp>
            <p:nvSpPr>
              <p:cNvPr id="181" name="Freeform 180"/>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82" name="Freeform 181"/>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83" name="Freeform 182"/>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84" name="Freeform 183"/>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85" name="Freeform 184"/>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86" name="Rectangle 185"/>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87" name="Rectangle 186"/>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88" name="Rectangle 187"/>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172" name="Group 171"/>
            <p:cNvGrpSpPr>
              <a:grpSpLocks noChangeAspect="1"/>
            </p:cNvGrpSpPr>
            <p:nvPr/>
          </p:nvGrpSpPr>
          <p:grpSpPr>
            <a:xfrm>
              <a:off x="2133452" y="2908825"/>
              <a:ext cx="710289" cy="255788"/>
              <a:chOff x="12523788" y="-511175"/>
              <a:chExt cx="13454062" cy="4845051"/>
            </a:xfrm>
          </p:grpSpPr>
          <p:sp>
            <p:nvSpPr>
              <p:cNvPr id="173" name="Freeform 172"/>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74" name="Freeform 173"/>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75" name="Freeform 174"/>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76" name="Freeform 175"/>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77" name="Freeform 176"/>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78" name="Rectangle 177"/>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79" name="Rectangle 178"/>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80" name="Rectangle 179"/>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grpSp>
        <p:nvGrpSpPr>
          <p:cNvPr id="40" name="Group 39"/>
          <p:cNvGrpSpPr>
            <a:grpSpLocks noChangeAspect="1"/>
          </p:cNvGrpSpPr>
          <p:nvPr/>
        </p:nvGrpSpPr>
        <p:grpSpPr>
          <a:xfrm>
            <a:off x="2133453" y="3670157"/>
            <a:ext cx="710289" cy="255788"/>
            <a:chOff x="12523788" y="-511175"/>
            <a:chExt cx="13454062" cy="4845051"/>
          </a:xfrm>
        </p:grpSpPr>
        <p:sp>
          <p:nvSpPr>
            <p:cNvPr id="41" name="Freeform 40"/>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2" name="Freeform 41"/>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3" name="Freeform 42"/>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4" name="Freeform 43"/>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5" name="Freeform 44"/>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6" name="Rectangle 45"/>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7" name="Rectangle 46"/>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8" name="Rectangle 47"/>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148" name="Group 147"/>
          <p:cNvGrpSpPr/>
          <p:nvPr/>
        </p:nvGrpSpPr>
        <p:grpSpPr>
          <a:xfrm>
            <a:off x="2133453" y="2908826"/>
            <a:ext cx="710289" cy="2032228"/>
            <a:chOff x="2133452" y="2908825"/>
            <a:chExt cx="710289" cy="2032228"/>
          </a:xfrm>
        </p:grpSpPr>
        <p:grpSp>
          <p:nvGrpSpPr>
            <p:cNvPr id="4" name="Group 3"/>
            <p:cNvGrpSpPr>
              <a:grpSpLocks noChangeAspect="1"/>
            </p:cNvGrpSpPr>
            <p:nvPr/>
          </p:nvGrpSpPr>
          <p:grpSpPr>
            <a:xfrm>
              <a:off x="2133452" y="4685265"/>
              <a:ext cx="710289" cy="255788"/>
              <a:chOff x="12523788" y="-511175"/>
              <a:chExt cx="13454062" cy="4845051"/>
            </a:xfrm>
          </p:grpSpPr>
          <p:sp>
            <p:nvSpPr>
              <p:cNvPr id="5" name="Freeform 4"/>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 name="Freeform 5"/>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7" name="Freeform 6"/>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8" name="Freeform 7"/>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9" name="Freeform 8"/>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0" name="Rectangle 9"/>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1" name="Rectangle 10"/>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2" name="Rectangle 11"/>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13" name="Group 12"/>
            <p:cNvGrpSpPr>
              <a:grpSpLocks noChangeAspect="1"/>
            </p:cNvGrpSpPr>
            <p:nvPr/>
          </p:nvGrpSpPr>
          <p:grpSpPr>
            <a:xfrm>
              <a:off x="2133452" y="4431487"/>
              <a:ext cx="710289" cy="255788"/>
              <a:chOff x="12523788" y="-511175"/>
              <a:chExt cx="13454062" cy="4845051"/>
            </a:xfrm>
          </p:grpSpPr>
          <p:sp>
            <p:nvSpPr>
              <p:cNvPr id="14" name="Freeform 13"/>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 name="Freeform 14"/>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 name="Freeform 15"/>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7" name="Freeform 16"/>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8" name="Freeform 17"/>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9" name="Rectangle 18"/>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0" name="Rectangle 19"/>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1" name="Rectangle 20"/>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22" name="Group 21"/>
            <p:cNvGrpSpPr>
              <a:grpSpLocks noChangeAspect="1"/>
            </p:cNvGrpSpPr>
            <p:nvPr/>
          </p:nvGrpSpPr>
          <p:grpSpPr>
            <a:xfrm>
              <a:off x="2133452" y="4177710"/>
              <a:ext cx="710289" cy="255788"/>
              <a:chOff x="12523788" y="-511175"/>
              <a:chExt cx="13454062" cy="4845051"/>
            </a:xfrm>
          </p:grpSpPr>
          <p:sp>
            <p:nvSpPr>
              <p:cNvPr id="23" name="Freeform 22"/>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4" name="Freeform 23"/>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5" name="Freeform 24"/>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6" name="Freeform 25"/>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7" name="Freeform 26"/>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8" name="Rectangle 27"/>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29" name="Rectangle 28"/>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30" name="Rectangle 29"/>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31" name="Group 30"/>
            <p:cNvGrpSpPr>
              <a:grpSpLocks noChangeAspect="1"/>
            </p:cNvGrpSpPr>
            <p:nvPr/>
          </p:nvGrpSpPr>
          <p:grpSpPr>
            <a:xfrm>
              <a:off x="2133452" y="3923933"/>
              <a:ext cx="710289" cy="255788"/>
              <a:chOff x="12523788" y="-511175"/>
              <a:chExt cx="13454062" cy="4845051"/>
            </a:xfrm>
          </p:grpSpPr>
          <p:sp>
            <p:nvSpPr>
              <p:cNvPr id="32" name="Freeform 31"/>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33" name="Freeform 32"/>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34" name="Freeform 33"/>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35" name="Freeform 34"/>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36" name="Freeform 35"/>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37" name="Rectangle 36"/>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38" name="Rectangle 37"/>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39" name="Rectangle 38"/>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49" name="Group 48"/>
            <p:cNvGrpSpPr>
              <a:grpSpLocks noChangeAspect="1"/>
            </p:cNvGrpSpPr>
            <p:nvPr/>
          </p:nvGrpSpPr>
          <p:grpSpPr>
            <a:xfrm>
              <a:off x="2133452" y="3416379"/>
              <a:ext cx="710289" cy="255788"/>
              <a:chOff x="12523788" y="-511175"/>
              <a:chExt cx="13454062" cy="4845051"/>
            </a:xfrm>
          </p:grpSpPr>
          <p:sp>
            <p:nvSpPr>
              <p:cNvPr id="50" name="Freeform 49"/>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51" name="Freeform 50"/>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52" name="Freeform 51"/>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53" name="Freeform 52"/>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54" name="Freeform 53"/>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55" name="Rectangle 54"/>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56" name="Rectangle 55"/>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57" name="Rectangle 56"/>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58" name="Group 57"/>
            <p:cNvGrpSpPr>
              <a:grpSpLocks noChangeAspect="1"/>
            </p:cNvGrpSpPr>
            <p:nvPr/>
          </p:nvGrpSpPr>
          <p:grpSpPr>
            <a:xfrm>
              <a:off x="2133452" y="3162602"/>
              <a:ext cx="710289" cy="255788"/>
              <a:chOff x="12523788" y="-511175"/>
              <a:chExt cx="13454062" cy="4845051"/>
            </a:xfrm>
          </p:grpSpPr>
          <p:sp>
            <p:nvSpPr>
              <p:cNvPr id="59" name="Freeform 58"/>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0" name="Freeform 59"/>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1" name="Freeform 60"/>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2" name="Freeform 61"/>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3" name="Freeform 62"/>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4" name="Rectangle 63"/>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5" name="Rectangle 64"/>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6" name="Rectangle 65"/>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67" name="Group 66"/>
            <p:cNvGrpSpPr>
              <a:grpSpLocks noChangeAspect="1"/>
            </p:cNvGrpSpPr>
            <p:nvPr/>
          </p:nvGrpSpPr>
          <p:grpSpPr>
            <a:xfrm>
              <a:off x="2133452" y="2908825"/>
              <a:ext cx="710289" cy="255788"/>
              <a:chOff x="12523788" y="-511175"/>
              <a:chExt cx="13454062" cy="4845051"/>
            </a:xfrm>
          </p:grpSpPr>
          <p:sp>
            <p:nvSpPr>
              <p:cNvPr id="68" name="Freeform 67"/>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9" name="Freeform 68"/>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70" name="Freeform 69"/>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71" name="Freeform 70"/>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72" name="Freeform 71"/>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73" name="Rectangle 72"/>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74" name="Rectangle 73"/>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75" name="Rectangle 74"/>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sp>
        <p:nvSpPr>
          <p:cNvPr id="252" name="Freeform 251"/>
          <p:cNvSpPr/>
          <p:nvPr/>
        </p:nvSpPr>
        <p:spPr>
          <a:xfrm>
            <a:off x="2819401" y="2730501"/>
            <a:ext cx="6870700" cy="1130300"/>
          </a:xfrm>
          <a:custGeom>
            <a:avLst/>
            <a:gdLst>
              <a:gd name="connsiteX0" fmla="*/ 0 w 6870700"/>
              <a:gd name="connsiteY0" fmla="*/ 1130300 h 1130300"/>
              <a:gd name="connsiteX1" fmla="*/ 939800 w 6870700"/>
              <a:gd name="connsiteY1" fmla="*/ 1130300 h 1130300"/>
              <a:gd name="connsiteX2" fmla="*/ 1282700 w 6870700"/>
              <a:gd name="connsiteY2" fmla="*/ 1117600 h 1130300"/>
              <a:gd name="connsiteX3" fmla="*/ 3213100 w 6870700"/>
              <a:gd name="connsiteY3" fmla="*/ 0 h 1130300"/>
              <a:gd name="connsiteX4" fmla="*/ 3771900 w 6870700"/>
              <a:gd name="connsiteY4" fmla="*/ 25400 h 1130300"/>
              <a:gd name="connsiteX5" fmla="*/ 5588000 w 6870700"/>
              <a:gd name="connsiteY5" fmla="*/ 1117600 h 1130300"/>
              <a:gd name="connsiteX6" fmla="*/ 6870700 w 6870700"/>
              <a:gd name="connsiteY6" fmla="*/ 1104900 h 1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0700" h="1130300">
                <a:moveTo>
                  <a:pt x="0" y="1130300"/>
                </a:moveTo>
                <a:lnTo>
                  <a:pt x="939800" y="1130300"/>
                </a:lnTo>
                <a:lnTo>
                  <a:pt x="1282700" y="1117600"/>
                </a:lnTo>
                <a:lnTo>
                  <a:pt x="3213100" y="0"/>
                </a:lnTo>
                <a:lnTo>
                  <a:pt x="3771900" y="25400"/>
                </a:lnTo>
                <a:lnTo>
                  <a:pt x="5588000" y="1117600"/>
                </a:lnTo>
                <a:lnTo>
                  <a:pt x="6870700" y="1104900"/>
                </a:lnTo>
              </a:path>
            </a:pathLst>
          </a:custGeom>
          <a:noFill/>
          <a:ln w="57150">
            <a:solidFill>
              <a:srgbClr val="92D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pic>
        <p:nvPicPr>
          <p:cNvPr id="151" name="Picture 150"/>
          <p:cNvPicPr>
            <a:picLocks noChangeAspect="1"/>
          </p:cNvPicPr>
          <p:nvPr/>
        </p:nvPicPr>
        <p:blipFill>
          <a:blip r:embed="rId3"/>
          <a:stretch>
            <a:fillRect/>
          </a:stretch>
        </p:blipFill>
        <p:spPr>
          <a:xfrm>
            <a:off x="3464513" y="3618839"/>
            <a:ext cx="652908" cy="434184"/>
          </a:xfrm>
          <a:prstGeom prst="rect">
            <a:avLst/>
          </a:prstGeom>
        </p:spPr>
      </p:pic>
      <p:pic>
        <p:nvPicPr>
          <p:cNvPr id="152" name="Picture 151"/>
          <p:cNvPicPr>
            <a:picLocks noChangeAspect="1"/>
          </p:cNvPicPr>
          <p:nvPr/>
        </p:nvPicPr>
        <p:blipFill>
          <a:blip r:embed="rId3"/>
          <a:stretch>
            <a:fillRect/>
          </a:stretch>
        </p:blipFill>
        <p:spPr>
          <a:xfrm>
            <a:off x="5952263" y="2563739"/>
            <a:ext cx="652908" cy="434184"/>
          </a:xfrm>
          <a:prstGeom prst="rect">
            <a:avLst/>
          </a:prstGeom>
        </p:spPr>
      </p:pic>
      <p:pic>
        <p:nvPicPr>
          <p:cNvPr id="229" name="Picture 228"/>
          <p:cNvPicPr>
            <a:picLocks noChangeAspect="1"/>
          </p:cNvPicPr>
          <p:nvPr/>
        </p:nvPicPr>
        <p:blipFill>
          <a:blip r:embed="rId3"/>
          <a:stretch>
            <a:fillRect/>
          </a:stretch>
        </p:blipFill>
        <p:spPr>
          <a:xfrm>
            <a:off x="8451530" y="3620315"/>
            <a:ext cx="652908" cy="434184"/>
          </a:xfrm>
          <a:prstGeom prst="rect">
            <a:avLst/>
          </a:prstGeom>
        </p:spPr>
      </p:pic>
      <p:grpSp>
        <p:nvGrpSpPr>
          <p:cNvPr id="271" name="Group 270"/>
          <p:cNvGrpSpPr/>
          <p:nvPr/>
        </p:nvGrpSpPr>
        <p:grpSpPr>
          <a:xfrm>
            <a:off x="4435076" y="2006815"/>
            <a:ext cx="3585828" cy="367073"/>
            <a:chOff x="4435075" y="2006815"/>
            <a:chExt cx="3585827" cy="367073"/>
          </a:xfrm>
        </p:grpSpPr>
        <p:sp>
          <p:nvSpPr>
            <p:cNvPr id="253" name="TextBox 252"/>
            <p:cNvSpPr txBox="1"/>
            <p:nvPr/>
          </p:nvSpPr>
          <p:spPr>
            <a:xfrm>
              <a:off x="4825028" y="2006815"/>
              <a:ext cx="3195874" cy="353943"/>
            </a:xfrm>
            <a:prstGeom prst="rect">
              <a:avLst/>
            </a:prstGeom>
            <a:noFill/>
          </p:spPr>
          <p:txBody>
            <a:bodyPr wrap="none" rtlCol="0">
              <a:spAutoFit/>
            </a:bodyPr>
            <a:lstStyle/>
            <a:p>
              <a:r>
                <a:rPr lang="en-US" sz="1700" dirty="0"/>
                <a:t>“</a:t>
              </a:r>
              <a:r>
                <a:rPr lang="en-US" sz="1700" i="1" dirty="0"/>
                <a:t>Which path did my packet take</a:t>
              </a:r>
              <a:r>
                <a:rPr lang="en-US" sz="1700" dirty="0"/>
                <a:t>?”</a:t>
              </a:r>
            </a:p>
          </p:txBody>
        </p:sp>
        <p:sp>
          <p:nvSpPr>
            <p:cNvPr id="254" name="Oval 253"/>
            <p:cNvSpPr/>
            <p:nvPr/>
          </p:nvSpPr>
          <p:spPr>
            <a:xfrm>
              <a:off x="4435075" y="2006883"/>
              <a:ext cx="389953" cy="36700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bg1"/>
                  </a:solidFill>
                </a:rPr>
                <a:t>1</a:t>
              </a:r>
            </a:p>
          </p:txBody>
        </p:sp>
      </p:grpSp>
      <p:sp>
        <p:nvSpPr>
          <p:cNvPr id="255" name="Rounded Rectangle 254"/>
          <p:cNvSpPr/>
          <p:nvPr/>
        </p:nvSpPr>
        <p:spPr>
          <a:xfrm>
            <a:off x="2924106" y="3606618"/>
            <a:ext cx="241300" cy="190500"/>
          </a:xfrm>
          <a:prstGeom prst="round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257" name="Rounded Rectangle 256"/>
          <p:cNvSpPr/>
          <p:nvPr/>
        </p:nvSpPr>
        <p:spPr>
          <a:xfrm>
            <a:off x="2924106" y="3593918"/>
            <a:ext cx="241300" cy="190500"/>
          </a:xfrm>
          <a:prstGeom prst="round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258" name="Rounded Rectangle 257"/>
          <p:cNvSpPr/>
          <p:nvPr/>
        </p:nvSpPr>
        <p:spPr>
          <a:xfrm>
            <a:off x="2924106" y="3593918"/>
            <a:ext cx="241300" cy="190500"/>
          </a:xfrm>
          <a:prstGeom prst="round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259" name="Rounded Rectangle 258"/>
          <p:cNvSpPr/>
          <p:nvPr/>
        </p:nvSpPr>
        <p:spPr>
          <a:xfrm>
            <a:off x="2911406" y="3593918"/>
            <a:ext cx="241300" cy="190500"/>
          </a:xfrm>
          <a:prstGeom prst="round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260" name="Rounded Rectangle 259"/>
          <p:cNvSpPr/>
          <p:nvPr/>
        </p:nvSpPr>
        <p:spPr>
          <a:xfrm>
            <a:off x="9071641" y="3644757"/>
            <a:ext cx="241300" cy="190500"/>
          </a:xfrm>
          <a:prstGeom prst="roundRect">
            <a:avLst/>
          </a:prstGeom>
          <a:solidFill>
            <a:schemeClr val="accent6"/>
          </a:solidFill>
          <a:ln>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261" name="Rounded Rectangle 260"/>
          <p:cNvSpPr/>
          <p:nvPr/>
        </p:nvSpPr>
        <p:spPr>
          <a:xfrm>
            <a:off x="8068689" y="1697158"/>
            <a:ext cx="3678659" cy="70295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i="1" dirty="0">
                <a:solidFill>
                  <a:schemeClr val="tx2"/>
                </a:solidFill>
              </a:rPr>
              <a:t>“I visited </a:t>
            </a:r>
            <a:r>
              <a:rPr lang="en-US" sz="1700" i="1" dirty="0" smtClean="0">
                <a:solidFill>
                  <a:schemeClr val="tx2"/>
                </a:solidFill>
              </a:rPr>
              <a:t>Switch </a:t>
            </a:r>
            <a:r>
              <a:rPr lang="en-US" sz="1700" i="1" dirty="0">
                <a:solidFill>
                  <a:schemeClr val="tx2"/>
                </a:solidFill>
              </a:rPr>
              <a:t>1 @780ns, </a:t>
            </a:r>
            <a:br>
              <a:rPr lang="en-US" sz="1700" i="1" dirty="0">
                <a:solidFill>
                  <a:schemeClr val="tx2"/>
                </a:solidFill>
              </a:rPr>
            </a:br>
            <a:r>
              <a:rPr lang="en-US" sz="1700" i="1" dirty="0" smtClean="0">
                <a:solidFill>
                  <a:schemeClr val="tx2"/>
                </a:solidFill>
              </a:rPr>
              <a:t>Switch </a:t>
            </a:r>
            <a:r>
              <a:rPr lang="en-US" sz="1700" i="1" dirty="0">
                <a:solidFill>
                  <a:schemeClr val="tx2"/>
                </a:solidFill>
              </a:rPr>
              <a:t>9 @</a:t>
            </a:r>
            <a:r>
              <a:rPr lang="en-US" sz="1700" i="1" dirty="0" smtClean="0">
                <a:solidFill>
                  <a:schemeClr val="tx2"/>
                </a:solidFill>
              </a:rPr>
              <a:t>1.3µs</a:t>
            </a:r>
            <a:r>
              <a:rPr lang="en-US" sz="1700" i="1" dirty="0">
                <a:solidFill>
                  <a:schemeClr val="tx2"/>
                </a:solidFill>
              </a:rPr>
              <a:t>, </a:t>
            </a:r>
            <a:r>
              <a:rPr lang="en-US" sz="1700" i="1" dirty="0" smtClean="0">
                <a:solidFill>
                  <a:schemeClr val="tx2"/>
                </a:solidFill>
              </a:rPr>
              <a:t>Switch </a:t>
            </a:r>
            <a:r>
              <a:rPr lang="en-US" sz="1700" i="1" dirty="0">
                <a:solidFill>
                  <a:schemeClr val="tx2"/>
                </a:solidFill>
              </a:rPr>
              <a:t>12 @</a:t>
            </a:r>
            <a:r>
              <a:rPr lang="en-US" sz="1700" i="1" dirty="0" smtClean="0">
                <a:solidFill>
                  <a:schemeClr val="tx2"/>
                </a:solidFill>
              </a:rPr>
              <a:t>2.4µs</a:t>
            </a:r>
            <a:r>
              <a:rPr lang="en-US" sz="1700" i="1" dirty="0">
                <a:solidFill>
                  <a:schemeClr val="tx2"/>
                </a:solidFill>
              </a:rPr>
              <a:t>”</a:t>
            </a:r>
          </a:p>
        </p:txBody>
      </p:sp>
      <p:grpSp>
        <p:nvGrpSpPr>
          <p:cNvPr id="3" name="Group 2"/>
          <p:cNvGrpSpPr/>
          <p:nvPr/>
        </p:nvGrpSpPr>
        <p:grpSpPr>
          <a:xfrm>
            <a:off x="8219682" y="2400113"/>
            <a:ext cx="3305261" cy="1244643"/>
            <a:chOff x="8219681" y="2400113"/>
            <a:chExt cx="3305261" cy="1244643"/>
          </a:xfrm>
        </p:grpSpPr>
        <p:cxnSp>
          <p:nvCxnSpPr>
            <p:cNvPr id="263" name="Straight Connector 262"/>
            <p:cNvCxnSpPr>
              <a:stCxn id="260" idx="0"/>
            </p:cNvCxnSpPr>
            <p:nvPr/>
          </p:nvCxnSpPr>
          <p:spPr>
            <a:xfrm flipH="1" flipV="1">
              <a:off x="8219681" y="2400113"/>
              <a:ext cx="972609" cy="124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a:stCxn id="260" idx="0"/>
            </p:cNvCxnSpPr>
            <p:nvPr/>
          </p:nvCxnSpPr>
          <p:spPr>
            <a:xfrm flipV="1">
              <a:off x="9192290" y="2400113"/>
              <a:ext cx="2332652" cy="124464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0" name="Group 229"/>
          <p:cNvGrpSpPr/>
          <p:nvPr/>
        </p:nvGrpSpPr>
        <p:grpSpPr>
          <a:xfrm>
            <a:off x="4435077" y="5827573"/>
            <a:ext cx="3765429" cy="367073"/>
            <a:chOff x="4435075" y="2006815"/>
            <a:chExt cx="3765428" cy="367073"/>
          </a:xfrm>
        </p:grpSpPr>
        <p:sp>
          <p:nvSpPr>
            <p:cNvPr id="232" name="TextBox 231"/>
            <p:cNvSpPr txBox="1"/>
            <p:nvPr/>
          </p:nvSpPr>
          <p:spPr>
            <a:xfrm>
              <a:off x="4825028" y="2006815"/>
              <a:ext cx="3375475" cy="353943"/>
            </a:xfrm>
            <a:prstGeom prst="rect">
              <a:avLst/>
            </a:prstGeom>
            <a:noFill/>
          </p:spPr>
          <p:txBody>
            <a:bodyPr wrap="none" rtlCol="0">
              <a:spAutoFit/>
            </a:bodyPr>
            <a:lstStyle/>
            <a:p>
              <a:r>
                <a:rPr lang="en-US" sz="1700" dirty="0"/>
                <a:t>“</a:t>
              </a:r>
              <a:r>
                <a:rPr lang="en-US" sz="1700" i="1" dirty="0"/>
                <a:t>Which rules did my packet follow</a:t>
              </a:r>
              <a:r>
                <a:rPr lang="en-US" sz="1700" dirty="0"/>
                <a:t>?”</a:t>
              </a:r>
            </a:p>
          </p:txBody>
        </p:sp>
        <p:sp>
          <p:nvSpPr>
            <p:cNvPr id="234" name="Oval 233"/>
            <p:cNvSpPr/>
            <p:nvPr/>
          </p:nvSpPr>
          <p:spPr>
            <a:xfrm>
              <a:off x="4435075" y="2006883"/>
              <a:ext cx="389953" cy="36700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2</a:t>
              </a:r>
            </a:p>
          </p:txBody>
        </p:sp>
      </p:grpSp>
      <p:grpSp>
        <p:nvGrpSpPr>
          <p:cNvPr id="241" name="Group 240"/>
          <p:cNvGrpSpPr/>
          <p:nvPr/>
        </p:nvGrpSpPr>
        <p:grpSpPr>
          <a:xfrm flipV="1">
            <a:off x="8230506" y="3841725"/>
            <a:ext cx="3305261" cy="1244643"/>
            <a:chOff x="8219681" y="2400113"/>
            <a:chExt cx="3305261" cy="1244643"/>
          </a:xfrm>
        </p:grpSpPr>
        <p:cxnSp>
          <p:nvCxnSpPr>
            <p:cNvPr id="247" name="Straight Connector 246"/>
            <p:cNvCxnSpPr/>
            <p:nvPr/>
          </p:nvCxnSpPr>
          <p:spPr>
            <a:xfrm flipH="1" flipV="1">
              <a:off x="8219681" y="2400113"/>
              <a:ext cx="972609" cy="124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9192290" y="2400113"/>
              <a:ext cx="2332652" cy="1244643"/>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0" name="Rounded Rectangle 249"/>
          <p:cNvSpPr/>
          <p:nvPr/>
        </p:nvSpPr>
        <p:spPr>
          <a:xfrm>
            <a:off x="8026400" y="5098569"/>
            <a:ext cx="3808839" cy="69508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i="1" dirty="0">
                <a:solidFill>
                  <a:schemeClr val="tx2"/>
                </a:solidFill>
              </a:rPr>
              <a:t>“In </a:t>
            </a:r>
            <a:r>
              <a:rPr lang="en-US" sz="1700" i="1" dirty="0" smtClean="0">
                <a:solidFill>
                  <a:schemeClr val="tx2"/>
                </a:solidFill>
              </a:rPr>
              <a:t>Switch </a:t>
            </a:r>
            <a:r>
              <a:rPr lang="en-US" sz="1700" i="1" dirty="0">
                <a:solidFill>
                  <a:schemeClr val="tx2"/>
                </a:solidFill>
              </a:rPr>
              <a:t>1, I followed rules 75 and 250. In </a:t>
            </a:r>
            <a:r>
              <a:rPr lang="en-US" sz="1700" i="1" dirty="0" smtClean="0">
                <a:solidFill>
                  <a:schemeClr val="tx2"/>
                </a:solidFill>
              </a:rPr>
              <a:t>Switch </a:t>
            </a:r>
            <a:r>
              <a:rPr lang="en-US" sz="1700" i="1" dirty="0">
                <a:solidFill>
                  <a:schemeClr val="tx2"/>
                </a:solidFill>
              </a:rPr>
              <a:t>9, </a:t>
            </a:r>
            <a:r>
              <a:rPr lang="en-US" sz="1700" i="1" dirty="0" smtClean="0">
                <a:solidFill>
                  <a:schemeClr val="tx2"/>
                </a:solidFill>
              </a:rPr>
              <a:t>I followed rules </a:t>
            </a:r>
            <a:r>
              <a:rPr lang="en-US" sz="1700" i="1" dirty="0">
                <a:solidFill>
                  <a:schemeClr val="tx2"/>
                </a:solidFill>
              </a:rPr>
              <a:t>3 and 80. ”</a:t>
            </a:r>
          </a:p>
        </p:txBody>
      </p:sp>
      <p:graphicFrame>
        <p:nvGraphicFramePr>
          <p:cNvPr id="256" name="Table 255"/>
          <p:cNvGraphicFramePr>
            <a:graphicFrameLocks noGrp="1"/>
          </p:cNvGraphicFramePr>
          <p:nvPr>
            <p:extLst>
              <p:ext uri="{D42A27DB-BD31-4B8C-83A1-F6EECF244321}">
                <p14:modId xmlns:p14="http://schemas.microsoft.com/office/powerpoint/2010/main" val="1199316101"/>
              </p:ext>
            </p:extLst>
          </p:nvPr>
        </p:nvGraphicFramePr>
        <p:xfrm>
          <a:off x="2786657" y="4499111"/>
          <a:ext cx="1588136" cy="2103120"/>
        </p:xfrm>
        <a:graphic>
          <a:graphicData uri="http://schemas.openxmlformats.org/drawingml/2006/table">
            <a:tbl>
              <a:tblPr firstRow="1" bandRow="1">
                <a:tableStyleId>{5C22544A-7EE6-4342-B048-85BDC9FD1C3A}</a:tableStyleId>
              </a:tblPr>
              <a:tblGrid>
                <a:gridCol w="515343"/>
                <a:gridCol w="1072793"/>
              </a:tblGrid>
              <a:tr h="274320">
                <a:tc>
                  <a:txBody>
                    <a:bodyPr/>
                    <a:lstStyle/>
                    <a:p>
                      <a:pPr algn="ctr"/>
                      <a:r>
                        <a:rPr lang="en-US" sz="1200" dirty="0" smtClean="0"/>
                        <a:t>#</a:t>
                      </a:r>
                      <a:endParaRPr lang="en-US" sz="1200" dirty="0"/>
                    </a:p>
                  </a:txBody>
                  <a:tcPr/>
                </a:tc>
                <a:tc>
                  <a:txBody>
                    <a:bodyPr/>
                    <a:lstStyle/>
                    <a:p>
                      <a:pPr algn="ctr"/>
                      <a:r>
                        <a:rPr lang="en-US" sz="1200" dirty="0" smtClean="0"/>
                        <a:t>Rule</a:t>
                      </a:r>
                      <a:endParaRPr lang="en-US" sz="1200" dirty="0"/>
                    </a:p>
                  </a:txBody>
                  <a:tcPr/>
                </a:tc>
              </a:tr>
              <a:tr h="274320">
                <a:tc>
                  <a:txBody>
                    <a:bodyPr/>
                    <a:lstStyle/>
                    <a:p>
                      <a:pPr algn="ctr"/>
                      <a:r>
                        <a:rPr lang="en-US" sz="1200" dirty="0" smtClean="0"/>
                        <a:t>1</a:t>
                      </a:r>
                      <a:endParaRPr lang="en-US" sz="1200" dirty="0"/>
                    </a:p>
                  </a:txBody>
                  <a:tcPr/>
                </a:tc>
                <a:tc>
                  <a:txBody>
                    <a:bodyPr/>
                    <a:lstStyle/>
                    <a:p>
                      <a:pPr algn="ctr"/>
                      <a:endParaRPr lang="en-US" sz="1200" dirty="0"/>
                    </a:p>
                  </a:txBody>
                  <a:tcPr/>
                </a:tc>
              </a:tr>
              <a:tr h="274320">
                <a:tc>
                  <a:txBody>
                    <a:bodyPr/>
                    <a:lstStyle/>
                    <a:p>
                      <a:pPr algn="ctr"/>
                      <a:r>
                        <a:rPr lang="en-US" sz="1200" dirty="0" smtClean="0"/>
                        <a:t>2</a:t>
                      </a:r>
                      <a:endParaRPr lang="en-US" sz="1200" dirty="0"/>
                    </a:p>
                  </a:txBody>
                  <a:tcPr/>
                </a:tc>
                <a:tc>
                  <a:txBody>
                    <a:bodyPr/>
                    <a:lstStyle/>
                    <a:p>
                      <a:pPr algn="ctr"/>
                      <a:endParaRPr lang="en-US" sz="1200"/>
                    </a:p>
                  </a:txBody>
                  <a:tcPr/>
                </a:tc>
              </a:tr>
              <a:tr h="274320">
                <a:tc>
                  <a:txBody>
                    <a:bodyPr/>
                    <a:lstStyle/>
                    <a:p>
                      <a:pPr algn="ctr"/>
                      <a:r>
                        <a:rPr lang="en-US" sz="1200" dirty="0" smtClean="0"/>
                        <a:t>3</a:t>
                      </a:r>
                      <a:endParaRPr lang="en-US" sz="1200" dirty="0"/>
                    </a:p>
                  </a:txBody>
                  <a:tcPr/>
                </a:tc>
                <a:tc>
                  <a:txBody>
                    <a:bodyPr/>
                    <a:lstStyle/>
                    <a:p>
                      <a:pPr algn="ctr"/>
                      <a:endParaRPr lang="en-US" sz="1200"/>
                    </a:p>
                  </a:txBody>
                  <a:tcPr/>
                </a:tc>
              </a:tr>
              <a:tr h="274320">
                <a:tc>
                  <a:txBody>
                    <a:bodyPr/>
                    <a:lstStyle/>
                    <a:p>
                      <a:pPr algn="ctr"/>
                      <a:r>
                        <a:rPr lang="is-IS" sz="1200" dirty="0" smtClean="0"/>
                        <a:t>…</a:t>
                      </a:r>
                      <a:endParaRPr lang="en-US" sz="1200" dirty="0"/>
                    </a:p>
                  </a:txBody>
                  <a:tcPr/>
                </a:tc>
                <a:tc>
                  <a:txBody>
                    <a:bodyPr/>
                    <a:lstStyle/>
                    <a:p>
                      <a:pPr algn="ctr"/>
                      <a:endParaRPr lang="en-US" sz="1200"/>
                    </a:p>
                  </a:txBody>
                  <a:tcPr/>
                </a:tc>
              </a:tr>
              <a:tr h="457200">
                <a:tc>
                  <a:txBody>
                    <a:bodyPr/>
                    <a:lstStyle/>
                    <a:p>
                      <a:pPr algn="ctr"/>
                      <a:r>
                        <a:rPr lang="en-US" sz="1200" dirty="0" smtClean="0"/>
                        <a:t>75</a:t>
                      </a:r>
                      <a:endParaRPr lang="en-US" sz="1200" dirty="0"/>
                    </a:p>
                  </a:txBody>
                  <a:tcPr/>
                </a:tc>
                <a:tc>
                  <a:txBody>
                    <a:bodyPr/>
                    <a:lstStyle/>
                    <a:p>
                      <a:pPr algn="ctr"/>
                      <a:r>
                        <a:rPr lang="en-US" sz="1200" dirty="0" smtClean="0"/>
                        <a:t>192.168.0/24</a:t>
                      </a:r>
                      <a:endParaRPr lang="en-US" sz="1200" dirty="0"/>
                    </a:p>
                  </a:txBody>
                  <a:tcPr/>
                </a:tc>
              </a:tr>
              <a:tr h="274320">
                <a:tc>
                  <a:txBody>
                    <a:bodyPr/>
                    <a:lstStyle/>
                    <a:p>
                      <a:pPr algn="ctr"/>
                      <a:r>
                        <a:rPr lang="is-IS" sz="1200" dirty="0" smtClean="0"/>
                        <a:t>…</a:t>
                      </a:r>
                      <a:endParaRPr lang="en-US" sz="1200" dirty="0"/>
                    </a:p>
                  </a:txBody>
                  <a:tcPr/>
                </a:tc>
                <a:tc>
                  <a:txBody>
                    <a:bodyPr/>
                    <a:lstStyle/>
                    <a:p>
                      <a:pPr algn="ctr"/>
                      <a:endParaRPr lang="en-US" sz="1200" dirty="0"/>
                    </a:p>
                  </a:txBody>
                  <a:tcPr/>
                </a:tc>
              </a:tr>
            </a:tbl>
          </a:graphicData>
        </a:graphic>
      </p:graphicFrame>
      <p:grpSp>
        <p:nvGrpSpPr>
          <p:cNvPr id="262" name="Group 261"/>
          <p:cNvGrpSpPr/>
          <p:nvPr/>
        </p:nvGrpSpPr>
        <p:grpSpPr>
          <a:xfrm flipV="1">
            <a:off x="2786657" y="4002801"/>
            <a:ext cx="1570021" cy="461247"/>
            <a:chOff x="6388391" y="2189073"/>
            <a:chExt cx="4400817" cy="1455683"/>
          </a:xfrm>
        </p:grpSpPr>
        <p:cxnSp>
          <p:nvCxnSpPr>
            <p:cNvPr id="264" name="Straight Connector 263"/>
            <p:cNvCxnSpPr/>
            <p:nvPr/>
          </p:nvCxnSpPr>
          <p:spPr>
            <a:xfrm flipH="1" flipV="1">
              <a:off x="6388391" y="2189073"/>
              <a:ext cx="2803905" cy="14556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9192291" y="2189073"/>
              <a:ext cx="1596917" cy="145568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09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wipe(left)">
                                      <p:cBhvr>
                                        <p:cTn id="7" dur="1000"/>
                                        <p:tgtEl>
                                          <p:spTgt spid="252"/>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148"/>
                                        </p:tgtEl>
                                      </p:cBhvr>
                                    </p:animEffect>
                                    <p:set>
                                      <p:cBhvr>
                                        <p:cTn id="11" dur="1" fill="hold">
                                          <p:stCondLst>
                                            <p:cond delay="999"/>
                                          </p:stCondLst>
                                        </p:cTn>
                                        <p:tgtEl>
                                          <p:spTgt spid="148"/>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1000"/>
                                        <p:tgtEl>
                                          <p:spTgt spid="165"/>
                                        </p:tgtEl>
                                      </p:cBhvr>
                                    </p:animEffect>
                                    <p:set>
                                      <p:cBhvr>
                                        <p:cTn id="14" dur="1" fill="hold">
                                          <p:stCondLst>
                                            <p:cond delay="999"/>
                                          </p:stCondLst>
                                        </p:cTn>
                                        <p:tgtEl>
                                          <p:spTgt spid="1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55"/>
                                        </p:tgtEl>
                                        <p:attrNameLst>
                                          <p:attrName>style.visibility</p:attrName>
                                        </p:attrNameLst>
                                      </p:cBhvr>
                                      <p:to>
                                        <p:strVal val="visible"/>
                                      </p:to>
                                    </p:set>
                                  </p:childTnLst>
                                </p:cTn>
                              </p:par>
                              <p:par>
                                <p:cTn id="19" presetID="0" presetClass="path" presetSubtype="0" repeatCount="indefinite" fill="hold" grpId="0" nodeType="withEffect">
                                  <p:stCondLst>
                                    <p:cond delay="0"/>
                                  </p:stCondLst>
                                  <p:endCondLst>
                                    <p:cond evt="onNext" delay="0">
                                      <p:tgtEl>
                                        <p:sldTgt/>
                                      </p:tgtEl>
                                    </p:cond>
                                  </p:endCondLst>
                                  <p:childTnLst>
                                    <p:animMotion origin="layout" path="M -0.00078 -0.00092 L -0.00078 -0.00092 C 0.0543 -0.003 0.03385 -0.00277 0.06068 -0.00277 L 0.08568 -0.00277 L 0.22943 -0.14722 L 0.30755 -0.14722 L 0.45026 0.00834 L 0.54714 0.00649 " pathEditMode="relative" ptsTypes="AAAAAAAA">
                                      <p:cBhvr>
                                        <p:cTn id="20" dur="2000" fill="hold"/>
                                        <p:tgtEl>
                                          <p:spTgt spid="255"/>
                                        </p:tgtEl>
                                        <p:attrNameLst>
                                          <p:attrName>ppt_x</p:attrName>
                                          <p:attrName>ppt_y</p:attrName>
                                        </p:attrNameLst>
                                      </p:cBhvr>
                                    </p:animMotion>
                                  </p:childTnLst>
                                  <p:subTnLst>
                                    <p:set>
                                      <p:cBhvr override="childStyle">
                                        <p:cTn dur="1" fill="hold" display="0" masterRel="sameClick" afterEffect="1">
                                          <p:stCondLst>
                                            <p:cond evt="end" delay="0">
                                              <p:tn val="19"/>
                                            </p:cond>
                                          </p:stCondLst>
                                        </p:cTn>
                                        <p:tgtEl>
                                          <p:spTgt spid="255"/>
                                        </p:tgtEl>
                                        <p:attrNameLst>
                                          <p:attrName>style.visibility</p:attrName>
                                        </p:attrNameLst>
                                      </p:cBhvr>
                                      <p:to>
                                        <p:strVal val="hidden"/>
                                      </p:to>
                                    </p:set>
                                  </p:subTnLst>
                                </p:cTn>
                              </p:par>
                              <p:par>
                                <p:cTn id="21" presetID="1" presetClass="entr" presetSubtype="0" fill="hold" grpId="1" nodeType="withEffect">
                                  <p:stCondLst>
                                    <p:cond delay="200"/>
                                  </p:stCondLst>
                                  <p:childTnLst>
                                    <p:set>
                                      <p:cBhvr>
                                        <p:cTn id="22" dur="1" fill="hold">
                                          <p:stCondLst>
                                            <p:cond delay="0"/>
                                          </p:stCondLst>
                                        </p:cTn>
                                        <p:tgtEl>
                                          <p:spTgt spid="257"/>
                                        </p:tgtEl>
                                        <p:attrNameLst>
                                          <p:attrName>style.visibility</p:attrName>
                                        </p:attrNameLst>
                                      </p:cBhvr>
                                      <p:to>
                                        <p:strVal val="visible"/>
                                      </p:to>
                                    </p:set>
                                  </p:childTnLst>
                                </p:cTn>
                              </p:par>
                              <p:par>
                                <p:cTn id="23" presetID="0" presetClass="path" presetSubtype="0" repeatCount="indefinite" fill="hold" grpId="0" nodeType="withEffect">
                                  <p:stCondLst>
                                    <p:cond delay="200"/>
                                  </p:stCondLst>
                                  <p:endCondLst>
                                    <p:cond evt="onNext" delay="0">
                                      <p:tgtEl>
                                        <p:sldTgt/>
                                      </p:tgtEl>
                                    </p:cond>
                                  </p:endCondLst>
                                  <p:childTnLst>
                                    <p:animMotion origin="layout" path="M -0.00078 -0.00092 L -0.00078 -0.00069 C 0.0543 -0.00301 0.03385 -0.00277 0.06068 -0.00277 L 0.08568 -0.00277 L 0.22943 -0.14722 L 0.30755 -0.14722 L 0.45026 0.00834 L 0.54714 0.00648 " pathEditMode="relative" rAng="0" ptsTypes="AAAAAAAA">
                                      <p:cBhvr>
                                        <p:cTn id="24" dur="2000" fill="hold"/>
                                        <p:tgtEl>
                                          <p:spTgt spid="257"/>
                                        </p:tgtEl>
                                        <p:attrNameLst>
                                          <p:attrName>ppt_x</p:attrName>
                                          <p:attrName>ppt_y</p:attrName>
                                        </p:attrNameLst>
                                      </p:cBhvr>
                                      <p:rCtr x="27396" y="-6852"/>
                                    </p:animMotion>
                                  </p:childTnLst>
                                  <p:subTnLst>
                                    <p:set>
                                      <p:cBhvr override="childStyle">
                                        <p:cTn dur="1" fill="hold" display="0" masterRel="sameClick" afterEffect="1">
                                          <p:stCondLst>
                                            <p:cond evt="end" delay="0">
                                              <p:tn val="23"/>
                                            </p:cond>
                                          </p:stCondLst>
                                        </p:cTn>
                                        <p:tgtEl>
                                          <p:spTgt spid="257"/>
                                        </p:tgtEl>
                                        <p:attrNameLst>
                                          <p:attrName>style.visibility</p:attrName>
                                        </p:attrNameLst>
                                      </p:cBhvr>
                                      <p:to>
                                        <p:strVal val="hidden"/>
                                      </p:to>
                                    </p:set>
                                  </p:subTnLst>
                                </p:cTn>
                              </p:par>
                              <p:par>
                                <p:cTn id="25" presetID="1" presetClass="entr" presetSubtype="0" fill="hold" grpId="1" nodeType="withEffect">
                                  <p:stCondLst>
                                    <p:cond delay="400"/>
                                  </p:stCondLst>
                                  <p:childTnLst>
                                    <p:set>
                                      <p:cBhvr>
                                        <p:cTn id="26" dur="1" fill="hold">
                                          <p:stCondLst>
                                            <p:cond delay="0"/>
                                          </p:stCondLst>
                                        </p:cTn>
                                        <p:tgtEl>
                                          <p:spTgt spid="258"/>
                                        </p:tgtEl>
                                        <p:attrNameLst>
                                          <p:attrName>style.visibility</p:attrName>
                                        </p:attrNameLst>
                                      </p:cBhvr>
                                      <p:to>
                                        <p:strVal val="visible"/>
                                      </p:to>
                                    </p:set>
                                  </p:childTnLst>
                                </p:cTn>
                              </p:par>
                              <p:par>
                                <p:cTn id="27" presetID="0" presetClass="path" presetSubtype="0" repeatCount="indefinite" fill="hold" grpId="0" nodeType="withEffect">
                                  <p:stCondLst>
                                    <p:cond delay="400"/>
                                  </p:stCondLst>
                                  <p:endCondLst>
                                    <p:cond evt="onNext" delay="0">
                                      <p:tgtEl>
                                        <p:sldTgt/>
                                      </p:tgtEl>
                                    </p:cond>
                                  </p:endCondLst>
                                  <p:childTnLst>
                                    <p:animMotion origin="layout" path="M -0.00078 -0.00092 L -0.00078 -0.00069 C 0.0543 -0.00301 0.03385 -0.00277 0.06068 -0.00277 L 0.08568 -0.00277 L 0.22943 -0.14722 L 0.30755 -0.14722 L 0.45026 0.00834 L 0.54714 0.00648 " pathEditMode="relative" rAng="0" ptsTypes="AAAAAAAA">
                                      <p:cBhvr>
                                        <p:cTn id="28" dur="2000" fill="hold"/>
                                        <p:tgtEl>
                                          <p:spTgt spid="258"/>
                                        </p:tgtEl>
                                        <p:attrNameLst>
                                          <p:attrName>ppt_x</p:attrName>
                                          <p:attrName>ppt_y</p:attrName>
                                        </p:attrNameLst>
                                      </p:cBhvr>
                                      <p:rCtr x="27396" y="-6852"/>
                                    </p:animMotion>
                                  </p:childTnLst>
                                  <p:subTnLst>
                                    <p:set>
                                      <p:cBhvr override="childStyle">
                                        <p:cTn dur="1" fill="hold" display="0" masterRel="sameClick" afterEffect="1">
                                          <p:stCondLst>
                                            <p:cond evt="end" delay="0">
                                              <p:tn val="27"/>
                                            </p:cond>
                                          </p:stCondLst>
                                        </p:cTn>
                                        <p:tgtEl>
                                          <p:spTgt spid="258"/>
                                        </p:tgtEl>
                                        <p:attrNameLst>
                                          <p:attrName>style.visibility</p:attrName>
                                        </p:attrNameLst>
                                      </p:cBhvr>
                                      <p:to>
                                        <p:strVal val="hidden"/>
                                      </p:to>
                                    </p:set>
                                  </p:subTnLst>
                                </p:cTn>
                              </p:par>
                              <p:par>
                                <p:cTn id="29" presetID="1" presetClass="entr" presetSubtype="0" fill="hold" grpId="1" nodeType="withEffect">
                                  <p:stCondLst>
                                    <p:cond delay="600"/>
                                  </p:stCondLst>
                                  <p:childTnLst>
                                    <p:set>
                                      <p:cBhvr>
                                        <p:cTn id="30" dur="1" fill="hold">
                                          <p:stCondLst>
                                            <p:cond delay="0"/>
                                          </p:stCondLst>
                                        </p:cTn>
                                        <p:tgtEl>
                                          <p:spTgt spid="259"/>
                                        </p:tgtEl>
                                        <p:attrNameLst>
                                          <p:attrName>style.visibility</p:attrName>
                                        </p:attrNameLst>
                                      </p:cBhvr>
                                      <p:to>
                                        <p:strVal val="visible"/>
                                      </p:to>
                                    </p:set>
                                  </p:childTnLst>
                                </p:cTn>
                              </p:par>
                              <p:par>
                                <p:cTn id="31" presetID="0" presetClass="path" presetSubtype="0" repeatCount="indefinite" fill="hold" grpId="0" nodeType="withEffect">
                                  <p:stCondLst>
                                    <p:cond delay="600"/>
                                  </p:stCondLst>
                                  <p:endCondLst>
                                    <p:cond evt="onNext" delay="0">
                                      <p:tgtEl>
                                        <p:sldTgt/>
                                      </p:tgtEl>
                                    </p:cond>
                                  </p:endCondLst>
                                  <p:childTnLst>
                                    <p:animMotion origin="layout" path="M -0.00078 -0.00092 L -0.00078 -0.00069 C 0.05429 -0.00301 0.03385 -0.00277 0.06068 -0.00277 L 0.08568 -0.00277 L 0.22943 -0.14722 L 0.30755 -0.14722 L 0.45026 0.00834 L 0.54713 0.00648 " pathEditMode="relative" rAng="0" ptsTypes="AAAAAAAA">
                                      <p:cBhvr>
                                        <p:cTn id="32" dur="2000" fill="hold"/>
                                        <p:tgtEl>
                                          <p:spTgt spid="259"/>
                                        </p:tgtEl>
                                        <p:attrNameLst>
                                          <p:attrName>ppt_x</p:attrName>
                                          <p:attrName>ppt_y</p:attrName>
                                        </p:attrNameLst>
                                      </p:cBhvr>
                                      <p:rCtr x="27396" y="-6852"/>
                                    </p:animMotion>
                                  </p:childTnLst>
                                  <p:subTnLst>
                                    <p:set>
                                      <p:cBhvr override="childStyle">
                                        <p:cTn dur="1" fill="hold" display="0" masterRel="sameClick" afterEffect="1">
                                          <p:stCondLst>
                                            <p:cond evt="end" delay="0">
                                              <p:tn val="31"/>
                                            </p:cond>
                                          </p:stCondLst>
                                        </p:cTn>
                                        <p:tgtEl>
                                          <p:spTgt spid="259"/>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62"/>
                                        </p:tgtEl>
                                        <p:attrNameLst>
                                          <p:attrName>style.visibility</p:attrName>
                                        </p:attrNameLst>
                                      </p:cBhvr>
                                      <p:to>
                                        <p:strVal val="visible"/>
                                      </p:to>
                                    </p:set>
                                    <p:animEffect transition="in" filter="wipe(up)">
                                      <p:cBhvr>
                                        <p:cTn id="57" dur="500"/>
                                        <p:tgtEl>
                                          <p:spTgt spid="262"/>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25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41"/>
                                        </p:tgtEl>
                                        <p:attrNameLst>
                                          <p:attrName>style.visibility</p:attrName>
                                        </p:attrNameLst>
                                      </p:cBhvr>
                                      <p:to>
                                        <p:strVal val="visible"/>
                                      </p:to>
                                    </p:set>
                                    <p:animEffect transition="in" filter="wipe(up)">
                                      <p:cBhvr>
                                        <p:cTn id="65" dur="500"/>
                                        <p:tgtEl>
                                          <p:spTgt spid="241"/>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P spid="255" grpId="0" animBg="1"/>
      <p:bldP spid="255" grpId="1" animBg="1"/>
      <p:bldP spid="257" grpId="0" animBg="1"/>
      <p:bldP spid="257" grpId="1" animBg="1"/>
      <p:bldP spid="258" grpId="0" animBg="1"/>
      <p:bldP spid="258" grpId="1" animBg="1"/>
      <p:bldP spid="259" grpId="0" animBg="1"/>
      <p:bldP spid="259" grpId="1" animBg="1"/>
      <p:bldP spid="260" grpId="0" animBg="1"/>
      <p:bldP spid="261" grpId="0" animBg="1"/>
      <p:bldP spid="2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 name="Picture 152"/>
          <p:cNvPicPr>
            <a:picLocks noChangeAspect="1"/>
          </p:cNvPicPr>
          <p:nvPr/>
        </p:nvPicPr>
        <p:blipFill>
          <a:blip r:embed="rId3"/>
          <a:stretch>
            <a:fillRect/>
          </a:stretch>
        </p:blipFill>
        <p:spPr>
          <a:xfrm>
            <a:off x="5952263" y="3320944"/>
            <a:ext cx="652908" cy="434184"/>
          </a:xfrm>
          <a:prstGeom prst="rect">
            <a:avLst/>
          </a:prstGeom>
        </p:spPr>
      </p:pic>
      <p:pic>
        <p:nvPicPr>
          <p:cNvPr id="154" name="Picture 153"/>
          <p:cNvPicPr>
            <a:picLocks noChangeAspect="1"/>
          </p:cNvPicPr>
          <p:nvPr/>
        </p:nvPicPr>
        <p:blipFill>
          <a:blip r:embed="rId3"/>
          <a:stretch>
            <a:fillRect/>
          </a:stretch>
        </p:blipFill>
        <p:spPr>
          <a:xfrm>
            <a:off x="5952263" y="4078151"/>
            <a:ext cx="652908" cy="434184"/>
          </a:xfrm>
          <a:prstGeom prst="rect">
            <a:avLst/>
          </a:prstGeom>
        </p:spPr>
      </p:pic>
      <p:pic>
        <p:nvPicPr>
          <p:cNvPr id="155" name="Picture 154"/>
          <p:cNvPicPr>
            <a:picLocks noChangeAspect="1"/>
          </p:cNvPicPr>
          <p:nvPr/>
        </p:nvPicPr>
        <p:blipFill>
          <a:blip r:embed="rId3"/>
          <a:stretch>
            <a:fillRect/>
          </a:stretch>
        </p:blipFill>
        <p:spPr>
          <a:xfrm>
            <a:off x="5952263" y="4835356"/>
            <a:ext cx="652908" cy="434184"/>
          </a:xfrm>
          <a:prstGeom prst="rect">
            <a:avLst/>
          </a:prstGeom>
        </p:spPr>
      </p:pic>
      <p:cxnSp>
        <p:nvCxnSpPr>
          <p:cNvPr id="231" name="Straight Connector 230"/>
          <p:cNvCxnSpPr>
            <a:stCxn id="151" idx="3"/>
            <a:endCxn id="152" idx="1"/>
          </p:cNvCxnSpPr>
          <p:nvPr/>
        </p:nvCxnSpPr>
        <p:spPr>
          <a:xfrm flipV="1">
            <a:off x="4117420" y="2780831"/>
            <a:ext cx="1834843" cy="10551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151" idx="3"/>
            <a:endCxn id="153" idx="1"/>
          </p:cNvCxnSpPr>
          <p:nvPr/>
        </p:nvCxnSpPr>
        <p:spPr>
          <a:xfrm flipV="1">
            <a:off x="4117420" y="3538038"/>
            <a:ext cx="1834843" cy="2978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151" idx="3"/>
            <a:endCxn id="154" idx="1"/>
          </p:cNvCxnSpPr>
          <p:nvPr/>
        </p:nvCxnSpPr>
        <p:spPr>
          <a:xfrm>
            <a:off x="4117420" y="3835933"/>
            <a:ext cx="1834843" cy="459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151" idx="3"/>
            <a:endCxn id="155" idx="1"/>
          </p:cNvCxnSpPr>
          <p:nvPr/>
        </p:nvCxnSpPr>
        <p:spPr>
          <a:xfrm>
            <a:off x="4117420" y="3835932"/>
            <a:ext cx="1834843" cy="12165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6583581" y="2780831"/>
            <a:ext cx="1834843" cy="10551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6583581" y="3538038"/>
            <a:ext cx="1834843" cy="2978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6583581" y="3835933"/>
            <a:ext cx="1834843" cy="459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6583581" y="3835932"/>
            <a:ext cx="1834843" cy="12165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46" idx="3"/>
            <a:endCxn id="151" idx="1"/>
          </p:cNvCxnSpPr>
          <p:nvPr/>
        </p:nvCxnSpPr>
        <p:spPr>
          <a:xfrm>
            <a:off x="2740906" y="3832203"/>
            <a:ext cx="723607" cy="37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164" idx="2"/>
            <a:endCxn id="229" idx="3"/>
          </p:cNvCxnSpPr>
          <p:nvPr/>
        </p:nvCxnSpPr>
        <p:spPr>
          <a:xfrm flipH="1">
            <a:off x="9104438" y="3835805"/>
            <a:ext cx="685503" cy="160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56" name="Group 155"/>
          <p:cNvGrpSpPr>
            <a:grpSpLocks noChangeAspect="1"/>
          </p:cNvGrpSpPr>
          <p:nvPr/>
        </p:nvGrpSpPr>
        <p:grpSpPr>
          <a:xfrm>
            <a:off x="9702653" y="3657457"/>
            <a:ext cx="710289" cy="255788"/>
            <a:chOff x="12523788" y="-511175"/>
            <a:chExt cx="13454062" cy="4845051"/>
          </a:xfrm>
        </p:grpSpPr>
        <p:sp>
          <p:nvSpPr>
            <p:cNvPr id="157" name="Freeform 156"/>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8" name="Freeform 157"/>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9" name="Freeform 158"/>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0" name="Freeform 159"/>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1" name="Freeform 160"/>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2" name="Rectangle 161"/>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3" name="Rectangle 162"/>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4" name="Rectangle 163"/>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40" name="Group 39"/>
          <p:cNvGrpSpPr>
            <a:grpSpLocks noChangeAspect="1"/>
          </p:cNvGrpSpPr>
          <p:nvPr/>
        </p:nvGrpSpPr>
        <p:grpSpPr>
          <a:xfrm>
            <a:off x="2133453" y="3670157"/>
            <a:ext cx="710289" cy="255788"/>
            <a:chOff x="12523788" y="-511175"/>
            <a:chExt cx="13454062" cy="4845051"/>
          </a:xfrm>
        </p:grpSpPr>
        <p:sp>
          <p:nvSpPr>
            <p:cNvPr id="41" name="Freeform 40"/>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2" name="Freeform 41"/>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3" name="Freeform 42"/>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4" name="Freeform 43"/>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5" name="Freeform 44"/>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6" name="Rectangle 45"/>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7" name="Rectangle 46"/>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8" name="Rectangle 47"/>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sp>
        <p:nvSpPr>
          <p:cNvPr id="252" name="Freeform 251"/>
          <p:cNvSpPr/>
          <p:nvPr/>
        </p:nvSpPr>
        <p:spPr>
          <a:xfrm>
            <a:off x="2819401" y="2730501"/>
            <a:ext cx="6870700" cy="1130300"/>
          </a:xfrm>
          <a:custGeom>
            <a:avLst/>
            <a:gdLst>
              <a:gd name="connsiteX0" fmla="*/ 0 w 6870700"/>
              <a:gd name="connsiteY0" fmla="*/ 1130300 h 1130300"/>
              <a:gd name="connsiteX1" fmla="*/ 939800 w 6870700"/>
              <a:gd name="connsiteY1" fmla="*/ 1130300 h 1130300"/>
              <a:gd name="connsiteX2" fmla="*/ 1282700 w 6870700"/>
              <a:gd name="connsiteY2" fmla="*/ 1117600 h 1130300"/>
              <a:gd name="connsiteX3" fmla="*/ 3213100 w 6870700"/>
              <a:gd name="connsiteY3" fmla="*/ 0 h 1130300"/>
              <a:gd name="connsiteX4" fmla="*/ 3771900 w 6870700"/>
              <a:gd name="connsiteY4" fmla="*/ 25400 h 1130300"/>
              <a:gd name="connsiteX5" fmla="*/ 5588000 w 6870700"/>
              <a:gd name="connsiteY5" fmla="*/ 1117600 h 1130300"/>
              <a:gd name="connsiteX6" fmla="*/ 6870700 w 6870700"/>
              <a:gd name="connsiteY6" fmla="*/ 1104900 h 1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0700" h="1130300">
                <a:moveTo>
                  <a:pt x="0" y="1130300"/>
                </a:moveTo>
                <a:lnTo>
                  <a:pt x="939800" y="1130300"/>
                </a:lnTo>
                <a:lnTo>
                  <a:pt x="1282700" y="1117600"/>
                </a:lnTo>
                <a:lnTo>
                  <a:pt x="3213100" y="0"/>
                </a:lnTo>
                <a:lnTo>
                  <a:pt x="3771900" y="25400"/>
                </a:lnTo>
                <a:lnTo>
                  <a:pt x="5588000" y="1117600"/>
                </a:lnTo>
                <a:lnTo>
                  <a:pt x="6870700" y="1104900"/>
                </a:lnTo>
              </a:path>
            </a:pathLst>
          </a:custGeom>
          <a:noFill/>
          <a:ln w="57150">
            <a:solidFill>
              <a:srgbClr val="92D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pic>
        <p:nvPicPr>
          <p:cNvPr id="151" name="Picture 150"/>
          <p:cNvPicPr>
            <a:picLocks noChangeAspect="1"/>
          </p:cNvPicPr>
          <p:nvPr/>
        </p:nvPicPr>
        <p:blipFill>
          <a:blip r:embed="rId3"/>
          <a:stretch>
            <a:fillRect/>
          </a:stretch>
        </p:blipFill>
        <p:spPr>
          <a:xfrm>
            <a:off x="3464513" y="3618839"/>
            <a:ext cx="652908" cy="434184"/>
          </a:xfrm>
          <a:prstGeom prst="rect">
            <a:avLst/>
          </a:prstGeom>
        </p:spPr>
      </p:pic>
      <p:pic>
        <p:nvPicPr>
          <p:cNvPr id="152" name="Picture 151"/>
          <p:cNvPicPr>
            <a:picLocks noChangeAspect="1"/>
          </p:cNvPicPr>
          <p:nvPr/>
        </p:nvPicPr>
        <p:blipFill>
          <a:blip r:embed="rId3"/>
          <a:stretch>
            <a:fillRect/>
          </a:stretch>
        </p:blipFill>
        <p:spPr>
          <a:xfrm>
            <a:off x="5952263" y="2563739"/>
            <a:ext cx="652908" cy="434184"/>
          </a:xfrm>
          <a:prstGeom prst="rect">
            <a:avLst/>
          </a:prstGeom>
        </p:spPr>
      </p:pic>
      <p:pic>
        <p:nvPicPr>
          <p:cNvPr id="229" name="Picture 228"/>
          <p:cNvPicPr>
            <a:picLocks noChangeAspect="1"/>
          </p:cNvPicPr>
          <p:nvPr/>
        </p:nvPicPr>
        <p:blipFill>
          <a:blip r:embed="rId3"/>
          <a:stretch>
            <a:fillRect/>
          </a:stretch>
        </p:blipFill>
        <p:spPr>
          <a:xfrm>
            <a:off x="8451530" y="3620315"/>
            <a:ext cx="652908" cy="434184"/>
          </a:xfrm>
          <a:prstGeom prst="rect">
            <a:avLst/>
          </a:prstGeom>
        </p:spPr>
      </p:pic>
      <p:grpSp>
        <p:nvGrpSpPr>
          <p:cNvPr id="271" name="Group 270"/>
          <p:cNvGrpSpPr/>
          <p:nvPr/>
        </p:nvGrpSpPr>
        <p:grpSpPr>
          <a:xfrm>
            <a:off x="3117255" y="2006815"/>
            <a:ext cx="4889902" cy="367073"/>
            <a:chOff x="4435075" y="2006815"/>
            <a:chExt cx="4889904" cy="367073"/>
          </a:xfrm>
        </p:grpSpPr>
        <p:sp>
          <p:nvSpPr>
            <p:cNvPr id="253" name="TextBox 252"/>
            <p:cNvSpPr txBox="1"/>
            <p:nvPr/>
          </p:nvSpPr>
          <p:spPr>
            <a:xfrm>
              <a:off x="4825028" y="2006815"/>
              <a:ext cx="4499951" cy="353943"/>
            </a:xfrm>
            <a:prstGeom prst="rect">
              <a:avLst/>
            </a:prstGeom>
            <a:noFill/>
          </p:spPr>
          <p:txBody>
            <a:bodyPr wrap="none" rtlCol="0">
              <a:spAutoFit/>
            </a:bodyPr>
            <a:lstStyle/>
            <a:p>
              <a:r>
                <a:rPr lang="en-US" sz="1700" dirty="0"/>
                <a:t>“</a:t>
              </a:r>
              <a:r>
                <a:rPr lang="en-US" sz="1700" i="1" dirty="0"/>
                <a:t>How long did </a:t>
              </a:r>
              <a:r>
                <a:rPr lang="en-US" sz="1700" i="1"/>
                <a:t>my packet queue </a:t>
              </a:r>
              <a:r>
                <a:rPr lang="en-US" sz="1700" i="1" dirty="0"/>
                <a:t>at each switch</a:t>
              </a:r>
              <a:r>
                <a:rPr lang="en-US" sz="1700" dirty="0"/>
                <a:t>?”</a:t>
              </a:r>
            </a:p>
          </p:txBody>
        </p:sp>
        <p:sp>
          <p:nvSpPr>
            <p:cNvPr id="254" name="Oval 253"/>
            <p:cNvSpPr/>
            <p:nvPr/>
          </p:nvSpPr>
          <p:spPr>
            <a:xfrm>
              <a:off x="4435075" y="2006883"/>
              <a:ext cx="389953" cy="36700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3</a:t>
              </a:r>
            </a:p>
          </p:txBody>
        </p:sp>
      </p:grpSp>
      <p:sp>
        <p:nvSpPr>
          <p:cNvPr id="260" name="Rounded Rectangle 259"/>
          <p:cNvSpPr/>
          <p:nvPr/>
        </p:nvSpPr>
        <p:spPr>
          <a:xfrm>
            <a:off x="9071641" y="3644757"/>
            <a:ext cx="241300" cy="190500"/>
          </a:xfrm>
          <a:prstGeom prst="roundRect">
            <a:avLst/>
          </a:prstGeom>
          <a:solidFill>
            <a:schemeClr val="accent6"/>
          </a:solidFill>
          <a:ln>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261" name="Rounded Rectangle 260"/>
          <p:cNvSpPr/>
          <p:nvPr/>
        </p:nvSpPr>
        <p:spPr>
          <a:xfrm>
            <a:off x="8133237" y="1931502"/>
            <a:ext cx="3576163" cy="4686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i="1" dirty="0">
                <a:solidFill>
                  <a:schemeClr val="tx2"/>
                </a:solidFill>
              </a:rPr>
              <a:t>“Delay: 100ns, 200ns, </a:t>
            </a:r>
            <a:r>
              <a:rPr lang="en-US" sz="1700" i="1" dirty="0" smtClean="0">
                <a:solidFill>
                  <a:srgbClr val="FF0000"/>
                </a:solidFill>
              </a:rPr>
              <a:t>19740ns</a:t>
            </a:r>
            <a:r>
              <a:rPr lang="en-US" sz="1700" i="1" dirty="0">
                <a:solidFill>
                  <a:schemeClr val="tx2"/>
                </a:solidFill>
              </a:rPr>
              <a:t>”</a:t>
            </a:r>
          </a:p>
        </p:txBody>
      </p:sp>
      <p:grpSp>
        <p:nvGrpSpPr>
          <p:cNvPr id="4" name="Group 3"/>
          <p:cNvGrpSpPr/>
          <p:nvPr/>
        </p:nvGrpSpPr>
        <p:grpSpPr>
          <a:xfrm>
            <a:off x="8219682" y="2400113"/>
            <a:ext cx="3305261" cy="1244643"/>
            <a:chOff x="8219681" y="2400113"/>
            <a:chExt cx="3305261" cy="1244643"/>
          </a:xfrm>
        </p:grpSpPr>
        <p:cxnSp>
          <p:nvCxnSpPr>
            <p:cNvPr id="263" name="Straight Connector 262"/>
            <p:cNvCxnSpPr>
              <a:stCxn id="260" idx="0"/>
            </p:cNvCxnSpPr>
            <p:nvPr/>
          </p:nvCxnSpPr>
          <p:spPr>
            <a:xfrm flipH="1" flipV="1">
              <a:off x="8219681" y="2400113"/>
              <a:ext cx="972609" cy="124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a:stCxn id="260" idx="0"/>
            </p:cNvCxnSpPr>
            <p:nvPr/>
          </p:nvCxnSpPr>
          <p:spPr>
            <a:xfrm flipV="1">
              <a:off x="9192290" y="2400113"/>
              <a:ext cx="2332652" cy="1244643"/>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6" name="Freeform 275"/>
          <p:cNvSpPr/>
          <p:nvPr/>
        </p:nvSpPr>
        <p:spPr>
          <a:xfrm>
            <a:off x="7791818" y="4893257"/>
            <a:ext cx="2796489" cy="1460544"/>
          </a:xfrm>
          <a:custGeom>
            <a:avLst/>
            <a:gdLst>
              <a:gd name="connsiteX0" fmla="*/ 7061 w 2800371"/>
              <a:gd name="connsiteY0" fmla="*/ 1331013 h 1456023"/>
              <a:gd name="connsiteX1" fmla="*/ 7061 w 2800371"/>
              <a:gd name="connsiteY1" fmla="*/ 1331013 h 1456023"/>
              <a:gd name="connsiteX2" fmla="*/ 52957 w 2800371"/>
              <a:gd name="connsiteY2" fmla="*/ 1309830 h 1456023"/>
              <a:gd name="connsiteX3" fmla="*/ 67079 w 2800371"/>
              <a:gd name="connsiteY3" fmla="*/ 1306299 h 1456023"/>
              <a:gd name="connsiteX4" fmla="*/ 102384 w 2800371"/>
              <a:gd name="connsiteY4" fmla="*/ 1320421 h 1456023"/>
              <a:gd name="connsiteX5" fmla="*/ 123567 w 2800371"/>
              <a:gd name="connsiteY5" fmla="*/ 1334543 h 1456023"/>
              <a:gd name="connsiteX6" fmla="*/ 165933 w 2800371"/>
              <a:gd name="connsiteY6" fmla="*/ 1331013 h 1456023"/>
              <a:gd name="connsiteX7" fmla="*/ 194177 w 2800371"/>
              <a:gd name="connsiteY7" fmla="*/ 1316891 h 1456023"/>
              <a:gd name="connsiteX8" fmla="*/ 208299 w 2800371"/>
              <a:gd name="connsiteY8" fmla="*/ 1313360 h 1456023"/>
              <a:gd name="connsiteX9" fmla="*/ 240074 w 2800371"/>
              <a:gd name="connsiteY9" fmla="*/ 1306299 h 1456023"/>
              <a:gd name="connsiteX10" fmla="*/ 275379 w 2800371"/>
              <a:gd name="connsiteY10" fmla="*/ 1309830 h 1456023"/>
              <a:gd name="connsiteX11" fmla="*/ 293031 w 2800371"/>
              <a:gd name="connsiteY11" fmla="*/ 1316891 h 1456023"/>
              <a:gd name="connsiteX12" fmla="*/ 310684 w 2800371"/>
              <a:gd name="connsiteY12" fmla="*/ 1309830 h 1456023"/>
              <a:gd name="connsiteX13" fmla="*/ 353050 w 2800371"/>
              <a:gd name="connsiteY13" fmla="*/ 1302769 h 1456023"/>
              <a:gd name="connsiteX14" fmla="*/ 427190 w 2800371"/>
              <a:gd name="connsiteY14" fmla="*/ 1313360 h 1456023"/>
              <a:gd name="connsiteX15" fmla="*/ 451904 w 2800371"/>
              <a:gd name="connsiteY15" fmla="*/ 1320421 h 1456023"/>
              <a:gd name="connsiteX16" fmla="*/ 554289 w 2800371"/>
              <a:gd name="connsiteY16" fmla="*/ 1309830 h 1456023"/>
              <a:gd name="connsiteX17" fmla="*/ 586063 w 2800371"/>
              <a:gd name="connsiteY17" fmla="*/ 1285116 h 1456023"/>
              <a:gd name="connsiteX18" fmla="*/ 617838 w 2800371"/>
              <a:gd name="connsiteY18" fmla="*/ 1260403 h 1456023"/>
              <a:gd name="connsiteX19" fmla="*/ 631960 w 2800371"/>
              <a:gd name="connsiteY19" fmla="*/ 1235689 h 1456023"/>
              <a:gd name="connsiteX20" fmla="*/ 649612 w 2800371"/>
              <a:gd name="connsiteY20" fmla="*/ 1214506 h 1456023"/>
              <a:gd name="connsiteX21" fmla="*/ 670795 w 2800371"/>
              <a:gd name="connsiteY21" fmla="*/ 1207445 h 1456023"/>
              <a:gd name="connsiteX22" fmla="*/ 720222 w 2800371"/>
              <a:gd name="connsiteY22" fmla="*/ 1218037 h 1456023"/>
              <a:gd name="connsiteX23" fmla="*/ 741405 w 2800371"/>
              <a:gd name="connsiteY23" fmla="*/ 1242750 h 1456023"/>
              <a:gd name="connsiteX24" fmla="*/ 751997 w 2800371"/>
              <a:gd name="connsiteY24" fmla="*/ 1249811 h 1456023"/>
              <a:gd name="connsiteX25" fmla="*/ 882625 w 2800371"/>
              <a:gd name="connsiteY25" fmla="*/ 1260403 h 1456023"/>
              <a:gd name="connsiteX26" fmla="*/ 914400 w 2800371"/>
              <a:gd name="connsiteY26" fmla="*/ 1295708 h 1456023"/>
              <a:gd name="connsiteX27" fmla="*/ 935583 w 2800371"/>
              <a:gd name="connsiteY27" fmla="*/ 1306299 h 1456023"/>
              <a:gd name="connsiteX28" fmla="*/ 963827 w 2800371"/>
              <a:gd name="connsiteY28" fmla="*/ 1313360 h 1456023"/>
              <a:gd name="connsiteX29" fmla="*/ 1016784 w 2800371"/>
              <a:gd name="connsiteY29" fmla="*/ 1239220 h 1456023"/>
              <a:gd name="connsiteX30" fmla="*/ 1073272 w 2800371"/>
              <a:gd name="connsiteY30" fmla="*/ 1182732 h 1456023"/>
              <a:gd name="connsiteX31" fmla="*/ 1105047 w 2800371"/>
              <a:gd name="connsiteY31" fmla="*/ 1172140 h 1456023"/>
              <a:gd name="connsiteX32" fmla="*/ 1154474 w 2800371"/>
              <a:gd name="connsiteY32" fmla="*/ 1175671 h 1456023"/>
              <a:gd name="connsiteX33" fmla="*/ 1179187 w 2800371"/>
              <a:gd name="connsiteY33" fmla="*/ 1196854 h 1456023"/>
              <a:gd name="connsiteX34" fmla="*/ 1193309 w 2800371"/>
              <a:gd name="connsiteY34" fmla="*/ 1207445 h 1456023"/>
              <a:gd name="connsiteX35" fmla="*/ 1218023 w 2800371"/>
              <a:gd name="connsiteY35" fmla="*/ 1225098 h 1456023"/>
              <a:gd name="connsiteX36" fmla="*/ 1228614 w 2800371"/>
              <a:gd name="connsiteY36" fmla="*/ 1242750 h 1456023"/>
              <a:gd name="connsiteX37" fmla="*/ 1232145 w 2800371"/>
              <a:gd name="connsiteY37" fmla="*/ 1253342 h 1456023"/>
              <a:gd name="connsiteX38" fmla="*/ 1253328 w 2800371"/>
              <a:gd name="connsiteY38" fmla="*/ 1274525 h 1456023"/>
              <a:gd name="connsiteX39" fmla="*/ 1299224 w 2800371"/>
              <a:gd name="connsiteY39" fmla="*/ 1263933 h 1456023"/>
              <a:gd name="connsiteX40" fmla="*/ 1313346 w 2800371"/>
              <a:gd name="connsiteY40" fmla="*/ 1239220 h 1456023"/>
              <a:gd name="connsiteX41" fmla="*/ 1327468 w 2800371"/>
              <a:gd name="connsiteY41" fmla="*/ 1218037 h 1456023"/>
              <a:gd name="connsiteX42" fmla="*/ 1338060 w 2800371"/>
              <a:gd name="connsiteY42" fmla="*/ 1200384 h 1456023"/>
              <a:gd name="connsiteX43" fmla="*/ 1348651 w 2800371"/>
              <a:gd name="connsiteY43" fmla="*/ 1165079 h 1456023"/>
              <a:gd name="connsiteX44" fmla="*/ 1355713 w 2800371"/>
              <a:gd name="connsiteY44" fmla="*/ 1150957 h 1456023"/>
              <a:gd name="connsiteX45" fmla="*/ 1398079 w 2800371"/>
              <a:gd name="connsiteY45" fmla="*/ 1052103 h 1456023"/>
              <a:gd name="connsiteX46" fmla="*/ 1419262 w 2800371"/>
              <a:gd name="connsiteY46" fmla="*/ 1030920 h 1456023"/>
              <a:gd name="connsiteX47" fmla="*/ 1443975 w 2800371"/>
              <a:gd name="connsiteY47" fmla="*/ 935597 h 1456023"/>
              <a:gd name="connsiteX48" fmla="*/ 1454567 w 2800371"/>
              <a:gd name="connsiteY48" fmla="*/ 907353 h 1456023"/>
              <a:gd name="connsiteX49" fmla="*/ 1461628 w 2800371"/>
              <a:gd name="connsiteY49" fmla="*/ 886170 h 1456023"/>
              <a:gd name="connsiteX50" fmla="*/ 1475750 w 2800371"/>
              <a:gd name="connsiteY50" fmla="*/ 850865 h 1456023"/>
              <a:gd name="connsiteX51" fmla="*/ 1500463 w 2800371"/>
              <a:gd name="connsiteY51" fmla="*/ 801438 h 1456023"/>
              <a:gd name="connsiteX52" fmla="*/ 1571073 w 2800371"/>
              <a:gd name="connsiteY52" fmla="*/ 610791 h 1456023"/>
              <a:gd name="connsiteX53" fmla="*/ 1613439 w 2800371"/>
              <a:gd name="connsiteY53" fmla="*/ 300106 h 1456023"/>
              <a:gd name="connsiteX54" fmla="*/ 1627561 w 2800371"/>
              <a:gd name="connsiteY54" fmla="*/ 225966 h 1456023"/>
              <a:gd name="connsiteX55" fmla="*/ 1631092 w 2800371"/>
              <a:gd name="connsiteY55" fmla="*/ 151825 h 1456023"/>
              <a:gd name="connsiteX56" fmla="*/ 1666397 w 2800371"/>
              <a:gd name="connsiteY56" fmla="*/ 84746 h 1456023"/>
              <a:gd name="connsiteX57" fmla="*/ 1673458 w 2800371"/>
              <a:gd name="connsiteY57" fmla="*/ 63563 h 1456023"/>
              <a:gd name="connsiteX58" fmla="*/ 1676988 w 2800371"/>
              <a:gd name="connsiteY58" fmla="*/ 52971 h 1456023"/>
              <a:gd name="connsiteX59" fmla="*/ 1691110 w 2800371"/>
              <a:gd name="connsiteY59" fmla="*/ 24727 h 1456023"/>
              <a:gd name="connsiteX60" fmla="*/ 1698171 w 2800371"/>
              <a:gd name="connsiteY60" fmla="*/ 14136 h 1456023"/>
              <a:gd name="connsiteX61" fmla="*/ 1729946 w 2800371"/>
              <a:gd name="connsiteY61" fmla="*/ 17666 h 1456023"/>
              <a:gd name="connsiteX62" fmla="*/ 1765251 w 2800371"/>
              <a:gd name="connsiteY62" fmla="*/ 24727 h 1456023"/>
              <a:gd name="connsiteX63" fmla="*/ 1821739 w 2800371"/>
              <a:gd name="connsiteY63" fmla="*/ 28258 h 1456023"/>
              <a:gd name="connsiteX64" fmla="*/ 1864105 w 2800371"/>
              <a:gd name="connsiteY64" fmla="*/ 24727 h 1456023"/>
              <a:gd name="connsiteX65" fmla="*/ 1874696 w 2800371"/>
              <a:gd name="connsiteY65" fmla="*/ 21197 h 1456023"/>
              <a:gd name="connsiteX66" fmla="*/ 1966489 w 2800371"/>
              <a:gd name="connsiteY66" fmla="*/ 17666 h 1456023"/>
              <a:gd name="connsiteX67" fmla="*/ 2308948 w 2800371"/>
              <a:gd name="connsiteY67" fmla="*/ 7075 h 1456023"/>
              <a:gd name="connsiteX68" fmla="*/ 2372497 w 2800371"/>
              <a:gd name="connsiteY68" fmla="*/ 7075 h 1456023"/>
              <a:gd name="connsiteX69" fmla="*/ 2393680 w 2800371"/>
              <a:gd name="connsiteY69" fmla="*/ 14136 h 1456023"/>
              <a:gd name="connsiteX70" fmla="*/ 2404272 w 2800371"/>
              <a:gd name="connsiteY70" fmla="*/ 77685 h 1456023"/>
              <a:gd name="connsiteX71" fmla="*/ 2464290 w 2800371"/>
              <a:gd name="connsiteY71" fmla="*/ 296576 h 1456023"/>
              <a:gd name="connsiteX72" fmla="*/ 2489004 w 2800371"/>
              <a:gd name="connsiteY72" fmla="*/ 533119 h 1456023"/>
              <a:gd name="connsiteX73" fmla="*/ 2517248 w 2800371"/>
              <a:gd name="connsiteY73" fmla="*/ 593138 h 1456023"/>
              <a:gd name="connsiteX74" fmla="*/ 2559614 w 2800371"/>
              <a:gd name="connsiteY74" fmla="*/ 716706 h 1456023"/>
              <a:gd name="connsiteX75" fmla="*/ 2626693 w 2800371"/>
              <a:gd name="connsiteY75" fmla="*/ 836743 h 1456023"/>
              <a:gd name="connsiteX76" fmla="*/ 2686712 w 2800371"/>
              <a:gd name="connsiteY76" fmla="*/ 967371 h 1456023"/>
              <a:gd name="connsiteX77" fmla="*/ 2697303 w 2800371"/>
              <a:gd name="connsiteY77" fmla="*/ 977963 h 1456023"/>
              <a:gd name="connsiteX78" fmla="*/ 2704364 w 2800371"/>
              <a:gd name="connsiteY78" fmla="*/ 988554 h 1456023"/>
              <a:gd name="connsiteX79" fmla="*/ 2729078 w 2800371"/>
              <a:gd name="connsiteY79" fmla="*/ 1002676 h 1456023"/>
              <a:gd name="connsiteX80" fmla="*/ 2743200 w 2800371"/>
              <a:gd name="connsiteY80" fmla="*/ 1016798 h 1456023"/>
              <a:gd name="connsiteX81" fmla="*/ 2789096 w 2800371"/>
              <a:gd name="connsiteY81" fmla="*/ 1027390 h 1456023"/>
              <a:gd name="connsiteX82" fmla="*/ 2792627 w 2800371"/>
              <a:gd name="connsiteY82" fmla="*/ 1327482 h 1456023"/>
              <a:gd name="connsiteX83" fmla="*/ 2760852 w 2800371"/>
              <a:gd name="connsiteY83" fmla="*/ 1454580 h 1456023"/>
              <a:gd name="connsiteX84" fmla="*/ 2058282 w 2800371"/>
              <a:gd name="connsiteY84" fmla="*/ 1387501 h 1456023"/>
              <a:gd name="connsiteX85" fmla="*/ 529575 w 2800371"/>
              <a:gd name="connsiteY85" fmla="*/ 1147427 h 1456023"/>
              <a:gd name="connsiteX86" fmla="*/ 335397 w 2800371"/>
              <a:gd name="connsiteY86" fmla="*/ 1203915 h 1456023"/>
              <a:gd name="connsiteX87" fmla="*/ 172994 w 2800371"/>
              <a:gd name="connsiteY87" fmla="*/ 1313360 h 1456023"/>
              <a:gd name="connsiteX88" fmla="*/ 141220 w 2800371"/>
              <a:gd name="connsiteY88" fmla="*/ 1341604 h 1456023"/>
              <a:gd name="connsiteX89" fmla="*/ 95323 w 2800371"/>
              <a:gd name="connsiteY89" fmla="*/ 1359257 h 1456023"/>
              <a:gd name="connsiteX90" fmla="*/ 45896 w 2800371"/>
              <a:gd name="connsiteY90" fmla="*/ 1405153 h 1456023"/>
              <a:gd name="connsiteX91" fmla="*/ 31774 w 2800371"/>
              <a:gd name="connsiteY91" fmla="*/ 1408684 h 1456023"/>
              <a:gd name="connsiteX92" fmla="*/ 10591 w 2800371"/>
              <a:gd name="connsiteY92" fmla="*/ 1415745 h 1456023"/>
              <a:gd name="connsiteX93" fmla="*/ 3530 w 2800371"/>
              <a:gd name="connsiteY93" fmla="*/ 1433397 h 1456023"/>
              <a:gd name="connsiteX94" fmla="*/ 0 w 2800371"/>
              <a:gd name="connsiteY94" fmla="*/ 1454580 h 1456023"/>
              <a:gd name="connsiteX95" fmla="*/ 7061 w 2800371"/>
              <a:gd name="connsiteY95" fmla="*/ 1359257 h 1456023"/>
              <a:gd name="connsiteX96" fmla="*/ 7061 w 2800371"/>
              <a:gd name="connsiteY96" fmla="*/ 1331013 h 1456023"/>
              <a:gd name="connsiteX0" fmla="*/ 7061 w 2800371"/>
              <a:gd name="connsiteY0" fmla="*/ 1331013 h 1456023"/>
              <a:gd name="connsiteX1" fmla="*/ 7061 w 2800371"/>
              <a:gd name="connsiteY1" fmla="*/ 1331013 h 1456023"/>
              <a:gd name="connsiteX2" fmla="*/ 52957 w 2800371"/>
              <a:gd name="connsiteY2" fmla="*/ 1309830 h 1456023"/>
              <a:gd name="connsiteX3" fmla="*/ 67079 w 2800371"/>
              <a:gd name="connsiteY3" fmla="*/ 1306299 h 1456023"/>
              <a:gd name="connsiteX4" fmla="*/ 102384 w 2800371"/>
              <a:gd name="connsiteY4" fmla="*/ 1320421 h 1456023"/>
              <a:gd name="connsiteX5" fmla="*/ 123567 w 2800371"/>
              <a:gd name="connsiteY5" fmla="*/ 1334543 h 1456023"/>
              <a:gd name="connsiteX6" fmla="*/ 165933 w 2800371"/>
              <a:gd name="connsiteY6" fmla="*/ 1331013 h 1456023"/>
              <a:gd name="connsiteX7" fmla="*/ 194177 w 2800371"/>
              <a:gd name="connsiteY7" fmla="*/ 1316891 h 1456023"/>
              <a:gd name="connsiteX8" fmla="*/ 208299 w 2800371"/>
              <a:gd name="connsiteY8" fmla="*/ 1313360 h 1456023"/>
              <a:gd name="connsiteX9" fmla="*/ 240074 w 2800371"/>
              <a:gd name="connsiteY9" fmla="*/ 1306299 h 1456023"/>
              <a:gd name="connsiteX10" fmla="*/ 275379 w 2800371"/>
              <a:gd name="connsiteY10" fmla="*/ 1309830 h 1456023"/>
              <a:gd name="connsiteX11" fmla="*/ 293031 w 2800371"/>
              <a:gd name="connsiteY11" fmla="*/ 1316891 h 1456023"/>
              <a:gd name="connsiteX12" fmla="*/ 310684 w 2800371"/>
              <a:gd name="connsiteY12" fmla="*/ 1309830 h 1456023"/>
              <a:gd name="connsiteX13" fmla="*/ 353050 w 2800371"/>
              <a:gd name="connsiteY13" fmla="*/ 1302769 h 1456023"/>
              <a:gd name="connsiteX14" fmla="*/ 427190 w 2800371"/>
              <a:gd name="connsiteY14" fmla="*/ 1313360 h 1456023"/>
              <a:gd name="connsiteX15" fmla="*/ 451904 w 2800371"/>
              <a:gd name="connsiteY15" fmla="*/ 1320421 h 1456023"/>
              <a:gd name="connsiteX16" fmla="*/ 554289 w 2800371"/>
              <a:gd name="connsiteY16" fmla="*/ 1309830 h 1456023"/>
              <a:gd name="connsiteX17" fmla="*/ 586063 w 2800371"/>
              <a:gd name="connsiteY17" fmla="*/ 1285116 h 1456023"/>
              <a:gd name="connsiteX18" fmla="*/ 617838 w 2800371"/>
              <a:gd name="connsiteY18" fmla="*/ 1260403 h 1456023"/>
              <a:gd name="connsiteX19" fmla="*/ 631960 w 2800371"/>
              <a:gd name="connsiteY19" fmla="*/ 1235689 h 1456023"/>
              <a:gd name="connsiteX20" fmla="*/ 649612 w 2800371"/>
              <a:gd name="connsiteY20" fmla="*/ 1214506 h 1456023"/>
              <a:gd name="connsiteX21" fmla="*/ 670795 w 2800371"/>
              <a:gd name="connsiteY21" fmla="*/ 1207445 h 1456023"/>
              <a:gd name="connsiteX22" fmla="*/ 720222 w 2800371"/>
              <a:gd name="connsiteY22" fmla="*/ 1218037 h 1456023"/>
              <a:gd name="connsiteX23" fmla="*/ 741405 w 2800371"/>
              <a:gd name="connsiteY23" fmla="*/ 1242750 h 1456023"/>
              <a:gd name="connsiteX24" fmla="*/ 751997 w 2800371"/>
              <a:gd name="connsiteY24" fmla="*/ 1249811 h 1456023"/>
              <a:gd name="connsiteX25" fmla="*/ 882625 w 2800371"/>
              <a:gd name="connsiteY25" fmla="*/ 1260403 h 1456023"/>
              <a:gd name="connsiteX26" fmla="*/ 914400 w 2800371"/>
              <a:gd name="connsiteY26" fmla="*/ 1295708 h 1456023"/>
              <a:gd name="connsiteX27" fmla="*/ 935583 w 2800371"/>
              <a:gd name="connsiteY27" fmla="*/ 1306299 h 1456023"/>
              <a:gd name="connsiteX28" fmla="*/ 963827 w 2800371"/>
              <a:gd name="connsiteY28" fmla="*/ 1313360 h 1456023"/>
              <a:gd name="connsiteX29" fmla="*/ 1016784 w 2800371"/>
              <a:gd name="connsiteY29" fmla="*/ 1239220 h 1456023"/>
              <a:gd name="connsiteX30" fmla="*/ 1073272 w 2800371"/>
              <a:gd name="connsiteY30" fmla="*/ 1182732 h 1456023"/>
              <a:gd name="connsiteX31" fmla="*/ 1105047 w 2800371"/>
              <a:gd name="connsiteY31" fmla="*/ 1172140 h 1456023"/>
              <a:gd name="connsiteX32" fmla="*/ 1154474 w 2800371"/>
              <a:gd name="connsiteY32" fmla="*/ 1175671 h 1456023"/>
              <a:gd name="connsiteX33" fmla="*/ 1179187 w 2800371"/>
              <a:gd name="connsiteY33" fmla="*/ 1196854 h 1456023"/>
              <a:gd name="connsiteX34" fmla="*/ 1193309 w 2800371"/>
              <a:gd name="connsiteY34" fmla="*/ 1207445 h 1456023"/>
              <a:gd name="connsiteX35" fmla="*/ 1218023 w 2800371"/>
              <a:gd name="connsiteY35" fmla="*/ 1225098 h 1456023"/>
              <a:gd name="connsiteX36" fmla="*/ 1228614 w 2800371"/>
              <a:gd name="connsiteY36" fmla="*/ 1242750 h 1456023"/>
              <a:gd name="connsiteX37" fmla="*/ 1232145 w 2800371"/>
              <a:gd name="connsiteY37" fmla="*/ 1253342 h 1456023"/>
              <a:gd name="connsiteX38" fmla="*/ 1253328 w 2800371"/>
              <a:gd name="connsiteY38" fmla="*/ 1274525 h 1456023"/>
              <a:gd name="connsiteX39" fmla="*/ 1299224 w 2800371"/>
              <a:gd name="connsiteY39" fmla="*/ 1263933 h 1456023"/>
              <a:gd name="connsiteX40" fmla="*/ 1313346 w 2800371"/>
              <a:gd name="connsiteY40" fmla="*/ 1239220 h 1456023"/>
              <a:gd name="connsiteX41" fmla="*/ 1327468 w 2800371"/>
              <a:gd name="connsiteY41" fmla="*/ 1218037 h 1456023"/>
              <a:gd name="connsiteX42" fmla="*/ 1338060 w 2800371"/>
              <a:gd name="connsiteY42" fmla="*/ 1200384 h 1456023"/>
              <a:gd name="connsiteX43" fmla="*/ 1348651 w 2800371"/>
              <a:gd name="connsiteY43" fmla="*/ 1165079 h 1456023"/>
              <a:gd name="connsiteX44" fmla="*/ 1355713 w 2800371"/>
              <a:gd name="connsiteY44" fmla="*/ 1150957 h 1456023"/>
              <a:gd name="connsiteX45" fmla="*/ 1398079 w 2800371"/>
              <a:gd name="connsiteY45" fmla="*/ 1052103 h 1456023"/>
              <a:gd name="connsiteX46" fmla="*/ 1419262 w 2800371"/>
              <a:gd name="connsiteY46" fmla="*/ 1030920 h 1456023"/>
              <a:gd name="connsiteX47" fmla="*/ 1443975 w 2800371"/>
              <a:gd name="connsiteY47" fmla="*/ 935597 h 1456023"/>
              <a:gd name="connsiteX48" fmla="*/ 1454567 w 2800371"/>
              <a:gd name="connsiteY48" fmla="*/ 907353 h 1456023"/>
              <a:gd name="connsiteX49" fmla="*/ 1461628 w 2800371"/>
              <a:gd name="connsiteY49" fmla="*/ 886170 h 1456023"/>
              <a:gd name="connsiteX50" fmla="*/ 1475750 w 2800371"/>
              <a:gd name="connsiteY50" fmla="*/ 850865 h 1456023"/>
              <a:gd name="connsiteX51" fmla="*/ 1500463 w 2800371"/>
              <a:gd name="connsiteY51" fmla="*/ 801438 h 1456023"/>
              <a:gd name="connsiteX52" fmla="*/ 1571073 w 2800371"/>
              <a:gd name="connsiteY52" fmla="*/ 610791 h 1456023"/>
              <a:gd name="connsiteX53" fmla="*/ 1613439 w 2800371"/>
              <a:gd name="connsiteY53" fmla="*/ 300106 h 1456023"/>
              <a:gd name="connsiteX54" fmla="*/ 1627561 w 2800371"/>
              <a:gd name="connsiteY54" fmla="*/ 225966 h 1456023"/>
              <a:gd name="connsiteX55" fmla="*/ 1631092 w 2800371"/>
              <a:gd name="connsiteY55" fmla="*/ 151825 h 1456023"/>
              <a:gd name="connsiteX56" fmla="*/ 1666397 w 2800371"/>
              <a:gd name="connsiteY56" fmla="*/ 84746 h 1456023"/>
              <a:gd name="connsiteX57" fmla="*/ 1673458 w 2800371"/>
              <a:gd name="connsiteY57" fmla="*/ 63563 h 1456023"/>
              <a:gd name="connsiteX58" fmla="*/ 1676988 w 2800371"/>
              <a:gd name="connsiteY58" fmla="*/ 52971 h 1456023"/>
              <a:gd name="connsiteX59" fmla="*/ 1691110 w 2800371"/>
              <a:gd name="connsiteY59" fmla="*/ 24727 h 1456023"/>
              <a:gd name="connsiteX60" fmla="*/ 1698171 w 2800371"/>
              <a:gd name="connsiteY60" fmla="*/ 14136 h 1456023"/>
              <a:gd name="connsiteX61" fmla="*/ 1729946 w 2800371"/>
              <a:gd name="connsiteY61" fmla="*/ 17666 h 1456023"/>
              <a:gd name="connsiteX62" fmla="*/ 1765251 w 2800371"/>
              <a:gd name="connsiteY62" fmla="*/ 24727 h 1456023"/>
              <a:gd name="connsiteX63" fmla="*/ 1821739 w 2800371"/>
              <a:gd name="connsiteY63" fmla="*/ 28258 h 1456023"/>
              <a:gd name="connsiteX64" fmla="*/ 1864105 w 2800371"/>
              <a:gd name="connsiteY64" fmla="*/ 24727 h 1456023"/>
              <a:gd name="connsiteX65" fmla="*/ 1874696 w 2800371"/>
              <a:gd name="connsiteY65" fmla="*/ 21197 h 1456023"/>
              <a:gd name="connsiteX66" fmla="*/ 1966489 w 2800371"/>
              <a:gd name="connsiteY66" fmla="*/ 17666 h 1456023"/>
              <a:gd name="connsiteX67" fmla="*/ 2308948 w 2800371"/>
              <a:gd name="connsiteY67" fmla="*/ 7075 h 1456023"/>
              <a:gd name="connsiteX68" fmla="*/ 2372497 w 2800371"/>
              <a:gd name="connsiteY68" fmla="*/ 7075 h 1456023"/>
              <a:gd name="connsiteX69" fmla="*/ 2393680 w 2800371"/>
              <a:gd name="connsiteY69" fmla="*/ 14136 h 1456023"/>
              <a:gd name="connsiteX70" fmla="*/ 2404272 w 2800371"/>
              <a:gd name="connsiteY70" fmla="*/ 77685 h 1456023"/>
              <a:gd name="connsiteX71" fmla="*/ 2464290 w 2800371"/>
              <a:gd name="connsiteY71" fmla="*/ 296576 h 1456023"/>
              <a:gd name="connsiteX72" fmla="*/ 2489004 w 2800371"/>
              <a:gd name="connsiteY72" fmla="*/ 533119 h 1456023"/>
              <a:gd name="connsiteX73" fmla="*/ 2517248 w 2800371"/>
              <a:gd name="connsiteY73" fmla="*/ 593138 h 1456023"/>
              <a:gd name="connsiteX74" fmla="*/ 2559614 w 2800371"/>
              <a:gd name="connsiteY74" fmla="*/ 716706 h 1456023"/>
              <a:gd name="connsiteX75" fmla="*/ 2626693 w 2800371"/>
              <a:gd name="connsiteY75" fmla="*/ 836743 h 1456023"/>
              <a:gd name="connsiteX76" fmla="*/ 2686712 w 2800371"/>
              <a:gd name="connsiteY76" fmla="*/ 967371 h 1456023"/>
              <a:gd name="connsiteX77" fmla="*/ 2697303 w 2800371"/>
              <a:gd name="connsiteY77" fmla="*/ 977963 h 1456023"/>
              <a:gd name="connsiteX78" fmla="*/ 2704364 w 2800371"/>
              <a:gd name="connsiteY78" fmla="*/ 988554 h 1456023"/>
              <a:gd name="connsiteX79" fmla="*/ 2729078 w 2800371"/>
              <a:gd name="connsiteY79" fmla="*/ 1002676 h 1456023"/>
              <a:gd name="connsiteX80" fmla="*/ 2743200 w 2800371"/>
              <a:gd name="connsiteY80" fmla="*/ 1016798 h 1456023"/>
              <a:gd name="connsiteX81" fmla="*/ 2789096 w 2800371"/>
              <a:gd name="connsiteY81" fmla="*/ 1027390 h 1456023"/>
              <a:gd name="connsiteX82" fmla="*/ 2792627 w 2800371"/>
              <a:gd name="connsiteY82" fmla="*/ 1327482 h 1456023"/>
              <a:gd name="connsiteX83" fmla="*/ 2760852 w 2800371"/>
              <a:gd name="connsiteY83" fmla="*/ 1454580 h 1456023"/>
              <a:gd name="connsiteX84" fmla="*/ 2058282 w 2800371"/>
              <a:gd name="connsiteY84" fmla="*/ 1387501 h 1456023"/>
              <a:gd name="connsiteX85" fmla="*/ 529575 w 2800371"/>
              <a:gd name="connsiteY85" fmla="*/ 1147427 h 1456023"/>
              <a:gd name="connsiteX86" fmla="*/ 342458 w 2800371"/>
              <a:gd name="connsiteY86" fmla="*/ 1415745 h 1456023"/>
              <a:gd name="connsiteX87" fmla="*/ 172994 w 2800371"/>
              <a:gd name="connsiteY87" fmla="*/ 1313360 h 1456023"/>
              <a:gd name="connsiteX88" fmla="*/ 141220 w 2800371"/>
              <a:gd name="connsiteY88" fmla="*/ 1341604 h 1456023"/>
              <a:gd name="connsiteX89" fmla="*/ 95323 w 2800371"/>
              <a:gd name="connsiteY89" fmla="*/ 1359257 h 1456023"/>
              <a:gd name="connsiteX90" fmla="*/ 45896 w 2800371"/>
              <a:gd name="connsiteY90" fmla="*/ 1405153 h 1456023"/>
              <a:gd name="connsiteX91" fmla="*/ 31774 w 2800371"/>
              <a:gd name="connsiteY91" fmla="*/ 1408684 h 1456023"/>
              <a:gd name="connsiteX92" fmla="*/ 10591 w 2800371"/>
              <a:gd name="connsiteY92" fmla="*/ 1415745 h 1456023"/>
              <a:gd name="connsiteX93" fmla="*/ 3530 w 2800371"/>
              <a:gd name="connsiteY93" fmla="*/ 1433397 h 1456023"/>
              <a:gd name="connsiteX94" fmla="*/ 0 w 2800371"/>
              <a:gd name="connsiteY94" fmla="*/ 1454580 h 1456023"/>
              <a:gd name="connsiteX95" fmla="*/ 7061 w 2800371"/>
              <a:gd name="connsiteY95" fmla="*/ 1359257 h 1456023"/>
              <a:gd name="connsiteX96" fmla="*/ 7061 w 2800371"/>
              <a:gd name="connsiteY96" fmla="*/ 1331013 h 1456023"/>
              <a:gd name="connsiteX0" fmla="*/ 7061 w 2800371"/>
              <a:gd name="connsiteY0" fmla="*/ 1331013 h 1456023"/>
              <a:gd name="connsiteX1" fmla="*/ 7061 w 2800371"/>
              <a:gd name="connsiteY1" fmla="*/ 1331013 h 1456023"/>
              <a:gd name="connsiteX2" fmla="*/ 52957 w 2800371"/>
              <a:gd name="connsiteY2" fmla="*/ 1309830 h 1456023"/>
              <a:gd name="connsiteX3" fmla="*/ 67079 w 2800371"/>
              <a:gd name="connsiteY3" fmla="*/ 1306299 h 1456023"/>
              <a:gd name="connsiteX4" fmla="*/ 102384 w 2800371"/>
              <a:gd name="connsiteY4" fmla="*/ 1320421 h 1456023"/>
              <a:gd name="connsiteX5" fmla="*/ 123567 w 2800371"/>
              <a:gd name="connsiteY5" fmla="*/ 1334543 h 1456023"/>
              <a:gd name="connsiteX6" fmla="*/ 165933 w 2800371"/>
              <a:gd name="connsiteY6" fmla="*/ 1331013 h 1456023"/>
              <a:gd name="connsiteX7" fmla="*/ 194177 w 2800371"/>
              <a:gd name="connsiteY7" fmla="*/ 1316891 h 1456023"/>
              <a:gd name="connsiteX8" fmla="*/ 208299 w 2800371"/>
              <a:gd name="connsiteY8" fmla="*/ 1313360 h 1456023"/>
              <a:gd name="connsiteX9" fmla="*/ 240074 w 2800371"/>
              <a:gd name="connsiteY9" fmla="*/ 1306299 h 1456023"/>
              <a:gd name="connsiteX10" fmla="*/ 275379 w 2800371"/>
              <a:gd name="connsiteY10" fmla="*/ 1309830 h 1456023"/>
              <a:gd name="connsiteX11" fmla="*/ 293031 w 2800371"/>
              <a:gd name="connsiteY11" fmla="*/ 1316891 h 1456023"/>
              <a:gd name="connsiteX12" fmla="*/ 310684 w 2800371"/>
              <a:gd name="connsiteY12" fmla="*/ 1309830 h 1456023"/>
              <a:gd name="connsiteX13" fmla="*/ 353050 w 2800371"/>
              <a:gd name="connsiteY13" fmla="*/ 1302769 h 1456023"/>
              <a:gd name="connsiteX14" fmla="*/ 427190 w 2800371"/>
              <a:gd name="connsiteY14" fmla="*/ 1313360 h 1456023"/>
              <a:gd name="connsiteX15" fmla="*/ 451904 w 2800371"/>
              <a:gd name="connsiteY15" fmla="*/ 1320421 h 1456023"/>
              <a:gd name="connsiteX16" fmla="*/ 554289 w 2800371"/>
              <a:gd name="connsiteY16" fmla="*/ 1309830 h 1456023"/>
              <a:gd name="connsiteX17" fmla="*/ 586063 w 2800371"/>
              <a:gd name="connsiteY17" fmla="*/ 1285116 h 1456023"/>
              <a:gd name="connsiteX18" fmla="*/ 617838 w 2800371"/>
              <a:gd name="connsiteY18" fmla="*/ 1260403 h 1456023"/>
              <a:gd name="connsiteX19" fmla="*/ 631960 w 2800371"/>
              <a:gd name="connsiteY19" fmla="*/ 1235689 h 1456023"/>
              <a:gd name="connsiteX20" fmla="*/ 649612 w 2800371"/>
              <a:gd name="connsiteY20" fmla="*/ 1214506 h 1456023"/>
              <a:gd name="connsiteX21" fmla="*/ 670795 w 2800371"/>
              <a:gd name="connsiteY21" fmla="*/ 1207445 h 1456023"/>
              <a:gd name="connsiteX22" fmla="*/ 720222 w 2800371"/>
              <a:gd name="connsiteY22" fmla="*/ 1218037 h 1456023"/>
              <a:gd name="connsiteX23" fmla="*/ 741405 w 2800371"/>
              <a:gd name="connsiteY23" fmla="*/ 1242750 h 1456023"/>
              <a:gd name="connsiteX24" fmla="*/ 751997 w 2800371"/>
              <a:gd name="connsiteY24" fmla="*/ 1249811 h 1456023"/>
              <a:gd name="connsiteX25" fmla="*/ 882625 w 2800371"/>
              <a:gd name="connsiteY25" fmla="*/ 1260403 h 1456023"/>
              <a:gd name="connsiteX26" fmla="*/ 914400 w 2800371"/>
              <a:gd name="connsiteY26" fmla="*/ 1295708 h 1456023"/>
              <a:gd name="connsiteX27" fmla="*/ 935583 w 2800371"/>
              <a:gd name="connsiteY27" fmla="*/ 1306299 h 1456023"/>
              <a:gd name="connsiteX28" fmla="*/ 963827 w 2800371"/>
              <a:gd name="connsiteY28" fmla="*/ 1313360 h 1456023"/>
              <a:gd name="connsiteX29" fmla="*/ 1016784 w 2800371"/>
              <a:gd name="connsiteY29" fmla="*/ 1239220 h 1456023"/>
              <a:gd name="connsiteX30" fmla="*/ 1073272 w 2800371"/>
              <a:gd name="connsiteY30" fmla="*/ 1182732 h 1456023"/>
              <a:gd name="connsiteX31" fmla="*/ 1105047 w 2800371"/>
              <a:gd name="connsiteY31" fmla="*/ 1172140 h 1456023"/>
              <a:gd name="connsiteX32" fmla="*/ 1154474 w 2800371"/>
              <a:gd name="connsiteY32" fmla="*/ 1175671 h 1456023"/>
              <a:gd name="connsiteX33" fmla="*/ 1179187 w 2800371"/>
              <a:gd name="connsiteY33" fmla="*/ 1196854 h 1456023"/>
              <a:gd name="connsiteX34" fmla="*/ 1193309 w 2800371"/>
              <a:gd name="connsiteY34" fmla="*/ 1207445 h 1456023"/>
              <a:gd name="connsiteX35" fmla="*/ 1218023 w 2800371"/>
              <a:gd name="connsiteY35" fmla="*/ 1225098 h 1456023"/>
              <a:gd name="connsiteX36" fmla="*/ 1228614 w 2800371"/>
              <a:gd name="connsiteY36" fmla="*/ 1242750 h 1456023"/>
              <a:gd name="connsiteX37" fmla="*/ 1232145 w 2800371"/>
              <a:gd name="connsiteY37" fmla="*/ 1253342 h 1456023"/>
              <a:gd name="connsiteX38" fmla="*/ 1253328 w 2800371"/>
              <a:gd name="connsiteY38" fmla="*/ 1274525 h 1456023"/>
              <a:gd name="connsiteX39" fmla="*/ 1299224 w 2800371"/>
              <a:gd name="connsiteY39" fmla="*/ 1263933 h 1456023"/>
              <a:gd name="connsiteX40" fmla="*/ 1313346 w 2800371"/>
              <a:gd name="connsiteY40" fmla="*/ 1239220 h 1456023"/>
              <a:gd name="connsiteX41" fmla="*/ 1327468 w 2800371"/>
              <a:gd name="connsiteY41" fmla="*/ 1218037 h 1456023"/>
              <a:gd name="connsiteX42" fmla="*/ 1338060 w 2800371"/>
              <a:gd name="connsiteY42" fmla="*/ 1200384 h 1456023"/>
              <a:gd name="connsiteX43" fmla="*/ 1348651 w 2800371"/>
              <a:gd name="connsiteY43" fmla="*/ 1165079 h 1456023"/>
              <a:gd name="connsiteX44" fmla="*/ 1355713 w 2800371"/>
              <a:gd name="connsiteY44" fmla="*/ 1150957 h 1456023"/>
              <a:gd name="connsiteX45" fmla="*/ 1398079 w 2800371"/>
              <a:gd name="connsiteY45" fmla="*/ 1052103 h 1456023"/>
              <a:gd name="connsiteX46" fmla="*/ 1419262 w 2800371"/>
              <a:gd name="connsiteY46" fmla="*/ 1030920 h 1456023"/>
              <a:gd name="connsiteX47" fmla="*/ 1443975 w 2800371"/>
              <a:gd name="connsiteY47" fmla="*/ 935597 h 1456023"/>
              <a:gd name="connsiteX48" fmla="*/ 1454567 w 2800371"/>
              <a:gd name="connsiteY48" fmla="*/ 907353 h 1456023"/>
              <a:gd name="connsiteX49" fmla="*/ 1461628 w 2800371"/>
              <a:gd name="connsiteY49" fmla="*/ 886170 h 1456023"/>
              <a:gd name="connsiteX50" fmla="*/ 1475750 w 2800371"/>
              <a:gd name="connsiteY50" fmla="*/ 850865 h 1456023"/>
              <a:gd name="connsiteX51" fmla="*/ 1500463 w 2800371"/>
              <a:gd name="connsiteY51" fmla="*/ 801438 h 1456023"/>
              <a:gd name="connsiteX52" fmla="*/ 1571073 w 2800371"/>
              <a:gd name="connsiteY52" fmla="*/ 610791 h 1456023"/>
              <a:gd name="connsiteX53" fmla="*/ 1613439 w 2800371"/>
              <a:gd name="connsiteY53" fmla="*/ 300106 h 1456023"/>
              <a:gd name="connsiteX54" fmla="*/ 1627561 w 2800371"/>
              <a:gd name="connsiteY54" fmla="*/ 225966 h 1456023"/>
              <a:gd name="connsiteX55" fmla="*/ 1631092 w 2800371"/>
              <a:gd name="connsiteY55" fmla="*/ 151825 h 1456023"/>
              <a:gd name="connsiteX56" fmla="*/ 1666397 w 2800371"/>
              <a:gd name="connsiteY56" fmla="*/ 84746 h 1456023"/>
              <a:gd name="connsiteX57" fmla="*/ 1673458 w 2800371"/>
              <a:gd name="connsiteY57" fmla="*/ 63563 h 1456023"/>
              <a:gd name="connsiteX58" fmla="*/ 1676988 w 2800371"/>
              <a:gd name="connsiteY58" fmla="*/ 52971 h 1456023"/>
              <a:gd name="connsiteX59" fmla="*/ 1691110 w 2800371"/>
              <a:gd name="connsiteY59" fmla="*/ 24727 h 1456023"/>
              <a:gd name="connsiteX60" fmla="*/ 1698171 w 2800371"/>
              <a:gd name="connsiteY60" fmla="*/ 14136 h 1456023"/>
              <a:gd name="connsiteX61" fmla="*/ 1729946 w 2800371"/>
              <a:gd name="connsiteY61" fmla="*/ 17666 h 1456023"/>
              <a:gd name="connsiteX62" fmla="*/ 1765251 w 2800371"/>
              <a:gd name="connsiteY62" fmla="*/ 24727 h 1456023"/>
              <a:gd name="connsiteX63" fmla="*/ 1821739 w 2800371"/>
              <a:gd name="connsiteY63" fmla="*/ 28258 h 1456023"/>
              <a:gd name="connsiteX64" fmla="*/ 1864105 w 2800371"/>
              <a:gd name="connsiteY64" fmla="*/ 24727 h 1456023"/>
              <a:gd name="connsiteX65" fmla="*/ 1874696 w 2800371"/>
              <a:gd name="connsiteY65" fmla="*/ 21197 h 1456023"/>
              <a:gd name="connsiteX66" fmla="*/ 1966489 w 2800371"/>
              <a:gd name="connsiteY66" fmla="*/ 17666 h 1456023"/>
              <a:gd name="connsiteX67" fmla="*/ 2308948 w 2800371"/>
              <a:gd name="connsiteY67" fmla="*/ 7075 h 1456023"/>
              <a:gd name="connsiteX68" fmla="*/ 2372497 w 2800371"/>
              <a:gd name="connsiteY68" fmla="*/ 7075 h 1456023"/>
              <a:gd name="connsiteX69" fmla="*/ 2393680 w 2800371"/>
              <a:gd name="connsiteY69" fmla="*/ 14136 h 1456023"/>
              <a:gd name="connsiteX70" fmla="*/ 2404272 w 2800371"/>
              <a:gd name="connsiteY70" fmla="*/ 77685 h 1456023"/>
              <a:gd name="connsiteX71" fmla="*/ 2464290 w 2800371"/>
              <a:gd name="connsiteY71" fmla="*/ 296576 h 1456023"/>
              <a:gd name="connsiteX72" fmla="*/ 2489004 w 2800371"/>
              <a:gd name="connsiteY72" fmla="*/ 533119 h 1456023"/>
              <a:gd name="connsiteX73" fmla="*/ 2517248 w 2800371"/>
              <a:gd name="connsiteY73" fmla="*/ 593138 h 1456023"/>
              <a:gd name="connsiteX74" fmla="*/ 2559614 w 2800371"/>
              <a:gd name="connsiteY74" fmla="*/ 716706 h 1456023"/>
              <a:gd name="connsiteX75" fmla="*/ 2626693 w 2800371"/>
              <a:gd name="connsiteY75" fmla="*/ 836743 h 1456023"/>
              <a:gd name="connsiteX76" fmla="*/ 2686712 w 2800371"/>
              <a:gd name="connsiteY76" fmla="*/ 967371 h 1456023"/>
              <a:gd name="connsiteX77" fmla="*/ 2697303 w 2800371"/>
              <a:gd name="connsiteY77" fmla="*/ 977963 h 1456023"/>
              <a:gd name="connsiteX78" fmla="*/ 2704364 w 2800371"/>
              <a:gd name="connsiteY78" fmla="*/ 988554 h 1456023"/>
              <a:gd name="connsiteX79" fmla="*/ 2729078 w 2800371"/>
              <a:gd name="connsiteY79" fmla="*/ 1002676 h 1456023"/>
              <a:gd name="connsiteX80" fmla="*/ 2743200 w 2800371"/>
              <a:gd name="connsiteY80" fmla="*/ 1016798 h 1456023"/>
              <a:gd name="connsiteX81" fmla="*/ 2789096 w 2800371"/>
              <a:gd name="connsiteY81" fmla="*/ 1027390 h 1456023"/>
              <a:gd name="connsiteX82" fmla="*/ 2792627 w 2800371"/>
              <a:gd name="connsiteY82" fmla="*/ 1327482 h 1456023"/>
              <a:gd name="connsiteX83" fmla="*/ 2760852 w 2800371"/>
              <a:gd name="connsiteY83" fmla="*/ 1454580 h 1456023"/>
              <a:gd name="connsiteX84" fmla="*/ 2058282 w 2800371"/>
              <a:gd name="connsiteY84" fmla="*/ 1387501 h 1456023"/>
              <a:gd name="connsiteX85" fmla="*/ 571941 w 2800371"/>
              <a:gd name="connsiteY85" fmla="*/ 1454581 h 1456023"/>
              <a:gd name="connsiteX86" fmla="*/ 342458 w 2800371"/>
              <a:gd name="connsiteY86" fmla="*/ 1415745 h 1456023"/>
              <a:gd name="connsiteX87" fmla="*/ 172994 w 2800371"/>
              <a:gd name="connsiteY87" fmla="*/ 1313360 h 1456023"/>
              <a:gd name="connsiteX88" fmla="*/ 141220 w 2800371"/>
              <a:gd name="connsiteY88" fmla="*/ 1341604 h 1456023"/>
              <a:gd name="connsiteX89" fmla="*/ 95323 w 2800371"/>
              <a:gd name="connsiteY89" fmla="*/ 1359257 h 1456023"/>
              <a:gd name="connsiteX90" fmla="*/ 45896 w 2800371"/>
              <a:gd name="connsiteY90" fmla="*/ 1405153 h 1456023"/>
              <a:gd name="connsiteX91" fmla="*/ 31774 w 2800371"/>
              <a:gd name="connsiteY91" fmla="*/ 1408684 h 1456023"/>
              <a:gd name="connsiteX92" fmla="*/ 10591 w 2800371"/>
              <a:gd name="connsiteY92" fmla="*/ 1415745 h 1456023"/>
              <a:gd name="connsiteX93" fmla="*/ 3530 w 2800371"/>
              <a:gd name="connsiteY93" fmla="*/ 1433397 h 1456023"/>
              <a:gd name="connsiteX94" fmla="*/ 0 w 2800371"/>
              <a:gd name="connsiteY94" fmla="*/ 1454580 h 1456023"/>
              <a:gd name="connsiteX95" fmla="*/ 7061 w 2800371"/>
              <a:gd name="connsiteY95" fmla="*/ 1359257 h 1456023"/>
              <a:gd name="connsiteX96" fmla="*/ 7061 w 2800371"/>
              <a:gd name="connsiteY96" fmla="*/ 1331013 h 1456023"/>
              <a:gd name="connsiteX0" fmla="*/ 7061 w 2800371"/>
              <a:gd name="connsiteY0" fmla="*/ 1331013 h 1458111"/>
              <a:gd name="connsiteX1" fmla="*/ 7061 w 2800371"/>
              <a:gd name="connsiteY1" fmla="*/ 1331013 h 1458111"/>
              <a:gd name="connsiteX2" fmla="*/ 52957 w 2800371"/>
              <a:gd name="connsiteY2" fmla="*/ 1309830 h 1458111"/>
              <a:gd name="connsiteX3" fmla="*/ 67079 w 2800371"/>
              <a:gd name="connsiteY3" fmla="*/ 1306299 h 1458111"/>
              <a:gd name="connsiteX4" fmla="*/ 102384 w 2800371"/>
              <a:gd name="connsiteY4" fmla="*/ 1320421 h 1458111"/>
              <a:gd name="connsiteX5" fmla="*/ 123567 w 2800371"/>
              <a:gd name="connsiteY5" fmla="*/ 1334543 h 1458111"/>
              <a:gd name="connsiteX6" fmla="*/ 165933 w 2800371"/>
              <a:gd name="connsiteY6" fmla="*/ 1331013 h 1458111"/>
              <a:gd name="connsiteX7" fmla="*/ 194177 w 2800371"/>
              <a:gd name="connsiteY7" fmla="*/ 1316891 h 1458111"/>
              <a:gd name="connsiteX8" fmla="*/ 208299 w 2800371"/>
              <a:gd name="connsiteY8" fmla="*/ 1313360 h 1458111"/>
              <a:gd name="connsiteX9" fmla="*/ 240074 w 2800371"/>
              <a:gd name="connsiteY9" fmla="*/ 1306299 h 1458111"/>
              <a:gd name="connsiteX10" fmla="*/ 275379 w 2800371"/>
              <a:gd name="connsiteY10" fmla="*/ 1309830 h 1458111"/>
              <a:gd name="connsiteX11" fmla="*/ 293031 w 2800371"/>
              <a:gd name="connsiteY11" fmla="*/ 1316891 h 1458111"/>
              <a:gd name="connsiteX12" fmla="*/ 310684 w 2800371"/>
              <a:gd name="connsiteY12" fmla="*/ 1309830 h 1458111"/>
              <a:gd name="connsiteX13" fmla="*/ 353050 w 2800371"/>
              <a:gd name="connsiteY13" fmla="*/ 1302769 h 1458111"/>
              <a:gd name="connsiteX14" fmla="*/ 427190 w 2800371"/>
              <a:gd name="connsiteY14" fmla="*/ 1313360 h 1458111"/>
              <a:gd name="connsiteX15" fmla="*/ 451904 w 2800371"/>
              <a:gd name="connsiteY15" fmla="*/ 1320421 h 1458111"/>
              <a:gd name="connsiteX16" fmla="*/ 554289 w 2800371"/>
              <a:gd name="connsiteY16" fmla="*/ 1309830 h 1458111"/>
              <a:gd name="connsiteX17" fmla="*/ 586063 w 2800371"/>
              <a:gd name="connsiteY17" fmla="*/ 1285116 h 1458111"/>
              <a:gd name="connsiteX18" fmla="*/ 617838 w 2800371"/>
              <a:gd name="connsiteY18" fmla="*/ 1260403 h 1458111"/>
              <a:gd name="connsiteX19" fmla="*/ 631960 w 2800371"/>
              <a:gd name="connsiteY19" fmla="*/ 1235689 h 1458111"/>
              <a:gd name="connsiteX20" fmla="*/ 649612 w 2800371"/>
              <a:gd name="connsiteY20" fmla="*/ 1214506 h 1458111"/>
              <a:gd name="connsiteX21" fmla="*/ 670795 w 2800371"/>
              <a:gd name="connsiteY21" fmla="*/ 1207445 h 1458111"/>
              <a:gd name="connsiteX22" fmla="*/ 720222 w 2800371"/>
              <a:gd name="connsiteY22" fmla="*/ 1218037 h 1458111"/>
              <a:gd name="connsiteX23" fmla="*/ 741405 w 2800371"/>
              <a:gd name="connsiteY23" fmla="*/ 1242750 h 1458111"/>
              <a:gd name="connsiteX24" fmla="*/ 751997 w 2800371"/>
              <a:gd name="connsiteY24" fmla="*/ 1249811 h 1458111"/>
              <a:gd name="connsiteX25" fmla="*/ 882625 w 2800371"/>
              <a:gd name="connsiteY25" fmla="*/ 1260403 h 1458111"/>
              <a:gd name="connsiteX26" fmla="*/ 914400 w 2800371"/>
              <a:gd name="connsiteY26" fmla="*/ 1295708 h 1458111"/>
              <a:gd name="connsiteX27" fmla="*/ 935583 w 2800371"/>
              <a:gd name="connsiteY27" fmla="*/ 1306299 h 1458111"/>
              <a:gd name="connsiteX28" fmla="*/ 963827 w 2800371"/>
              <a:gd name="connsiteY28" fmla="*/ 1313360 h 1458111"/>
              <a:gd name="connsiteX29" fmla="*/ 1016784 w 2800371"/>
              <a:gd name="connsiteY29" fmla="*/ 1239220 h 1458111"/>
              <a:gd name="connsiteX30" fmla="*/ 1073272 w 2800371"/>
              <a:gd name="connsiteY30" fmla="*/ 1182732 h 1458111"/>
              <a:gd name="connsiteX31" fmla="*/ 1105047 w 2800371"/>
              <a:gd name="connsiteY31" fmla="*/ 1172140 h 1458111"/>
              <a:gd name="connsiteX32" fmla="*/ 1154474 w 2800371"/>
              <a:gd name="connsiteY32" fmla="*/ 1175671 h 1458111"/>
              <a:gd name="connsiteX33" fmla="*/ 1179187 w 2800371"/>
              <a:gd name="connsiteY33" fmla="*/ 1196854 h 1458111"/>
              <a:gd name="connsiteX34" fmla="*/ 1193309 w 2800371"/>
              <a:gd name="connsiteY34" fmla="*/ 1207445 h 1458111"/>
              <a:gd name="connsiteX35" fmla="*/ 1218023 w 2800371"/>
              <a:gd name="connsiteY35" fmla="*/ 1225098 h 1458111"/>
              <a:gd name="connsiteX36" fmla="*/ 1228614 w 2800371"/>
              <a:gd name="connsiteY36" fmla="*/ 1242750 h 1458111"/>
              <a:gd name="connsiteX37" fmla="*/ 1232145 w 2800371"/>
              <a:gd name="connsiteY37" fmla="*/ 1253342 h 1458111"/>
              <a:gd name="connsiteX38" fmla="*/ 1253328 w 2800371"/>
              <a:gd name="connsiteY38" fmla="*/ 1274525 h 1458111"/>
              <a:gd name="connsiteX39" fmla="*/ 1299224 w 2800371"/>
              <a:gd name="connsiteY39" fmla="*/ 1263933 h 1458111"/>
              <a:gd name="connsiteX40" fmla="*/ 1313346 w 2800371"/>
              <a:gd name="connsiteY40" fmla="*/ 1239220 h 1458111"/>
              <a:gd name="connsiteX41" fmla="*/ 1327468 w 2800371"/>
              <a:gd name="connsiteY41" fmla="*/ 1218037 h 1458111"/>
              <a:gd name="connsiteX42" fmla="*/ 1338060 w 2800371"/>
              <a:gd name="connsiteY42" fmla="*/ 1200384 h 1458111"/>
              <a:gd name="connsiteX43" fmla="*/ 1348651 w 2800371"/>
              <a:gd name="connsiteY43" fmla="*/ 1165079 h 1458111"/>
              <a:gd name="connsiteX44" fmla="*/ 1355713 w 2800371"/>
              <a:gd name="connsiteY44" fmla="*/ 1150957 h 1458111"/>
              <a:gd name="connsiteX45" fmla="*/ 1398079 w 2800371"/>
              <a:gd name="connsiteY45" fmla="*/ 1052103 h 1458111"/>
              <a:gd name="connsiteX46" fmla="*/ 1419262 w 2800371"/>
              <a:gd name="connsiteY46" fmla="*/ 1030920 h 1458111"/>
              <a:gd name="connsiteX47" fmla="*/ 1443975 w 2800371"/>
              <a:gd name="connsiteY47" fmla="*/ 935597 h 1458111"/>
              <a:gd name="connsiteX48" fmla="*/ 1454567 w 2800371"/>
              <a:gd name="connsiteY48" fmla="*/ 907353 h 1458111"/>
              <a:gd name="connsiteX49" fmla="*/ 1461628 w 2800371"/>
              <a:gd name="connsiteY49" fmla="*/ 886170 h 1458111"/>
              <a:gd name="connsiteX50" fmla="*/ 1475750 w 2800371"/>
              <a:gd name="connsiteY50" fmla="*/ 850865 h 1458111"/>
              <a:gd name="connsiteX51" fmla="*/ 1500463 w 2800371"/>
              <a:gd name="connsiteY51" fmla="*/ 801438 h 1458111"/>
              <a:gd name="connsiteX52" fmla="*/ 1571073 w 2800371"/>
              <a:gd name="connsiteY52" fmla="*/ 610791 h 1458111"/>
              <a:gd name="connsiteX53" fmla="*/ 1613439 w 2800371"/>
              <a:gd name="connsiteY53" fmla="*/ 300106 h 1458111"/>
              <a:gd name="connsiteX54" fmla="*/ 1627561 w 2800371"/>
              <a:gd name="connsiteY54" fmla="*/ 225966 h 1458111"/>
              <a:gd name="connsiteX55" fmla="*/ 1631092 w 2800371"/>
              <a:gd name="connsiteY55" fmla="*/ 151825 h 1458111"/>
              <a:gd name="connsiteX56" fmla="*/ 1666397 w 2800371"/>
              <a:gd name="connsiteY56" fmla="*/ 84746 h 1458111"/>
              <a:gd name="connsiteX57" fmla="*/ 1673458 w 2800371"/>
              <a:gd name="connsiteY57" fmla="*/ 63563 h 1458111"/>
              <a:gd name="connsiteX58" fmla="*/ 1676988 w 2800371"/>
              <a:gd name="connsiteY58" fmla="*/ 52971 h 1458111"/>
              <a:gd name="connsiteX59" fmla="*/ 1691110 w 2800371"/>
              <a:gd name="connsiteY59" fmla="*/ 24727 h 1458111"/>
              <a:gd name="connsiteX60" fmla="*/ 1698171 w 2800371"/>
              <a:gd name="connsiteY60" fmla="*/ 14136 h 1458111"/>
              <a:gd name="connsiteX61" fmla="*/ 1729946 w 2800371"/>
              <a:gd name="connsiteY61" fmla="*/ 17666 h 1458111"/>
              <a:gd name="connsiteX62" fmla="*/ 1765251 w 2800371"/>
              <a:gd name="connsiteY62" fmla="*/ 24727 h 1458111"/>
              <a:gd name="connsiteX63" fmla="*/ 1821739 w 2800371"/>
              <a:gd name="connsiteY63" fmla="*/ 28258 h 1458111"/>
              <a:gd name="connsiteX64" fmla="*/ 1864105 w 2800371"/>
              <a:gd name="connsiteY64" fmla="*/ 24727 h 1458111"/>
              <a:gd name="connsiteX65" fmla="*/ 1874696 w 2800371"/>
              <a:gd name="connsiteY65" fmla="*/ 21197 h 1458111"/>
              <a:gd name="connsiteX66" fmla="*/ 1966489 w 2800371"/>
              <a:gd name="connsiteY66" fmla="*/ 17666 h 1458111"/>
              <a:gd name="connsiteX67" fmla="*/ 2308948 w 2800371"/>
              <a:gd name="connsiteY67" fmla="*/ 7075 h 1458111"/>
              <a:gd name="connsiteX68" fmla="*/ 2372497 w 2800371"/>
              <a:gd name="connsiteY68" fmla="*/ 7075 h 1458111"/>
              <a:gd name="connsiteX69" fmla="*/ 2393680 w 2800371"/>
              <a:gd name="connsiteY69" fmla="*/ 14136 h 1458111"/>
              <a:gd name="connsiteX70" fmla="*/ 2404272 w 2800371"/>
              <a:gd name="connsiteY70" fmla="*/ 77685 h 1458111"/>
              <a:gd name="connsiteX71" fmla="*/ 2464290 w 2800371"/>
              <a:gd name="connsiteY71" fmla="*/ 296576 h 1458111"/>
              <a:gd name="connsiteX72" fmla="*/ 2489004 w 2800371"/>
              <a:gd name="connsiteY72" fmla="*/ 533119 h 1458111"/>
              <a:gd name="connsiteX73" fmla="*/ 2517248 w 2800371"/>
              <a:gd name="connsiteY73" fmla="*/ 593138 h 1458111"/>
              <a:gd name="connsiteX74" fmla="*/ 2559614 w 2800371"/>
              <a:gd name="connsiteY74" fmla="*/ 716706 h 1458111"/>
              <a:gd name="connsiteX75" fmla="*/ 2626693 w 2800371"/>
              <a:gd name="connsiteY75" fmla="*/ 836743 h 1458111"/>
              <a:gd name="connsiteX76" fmla="*/ 2686712 w 2800371"/>
              <a:gd name="connsiteY76" fmla="*/ 967371 h 1458111"/>
              <a:gd name="connsiteX77" fmla="*/ 2697303 w 2800371"/>
              <a:gd name="connsiteY77" fmla="*/ 977963 h 1458111"/>
              <a:gd name="connsiteX78" fmla="*/ 2704364 w 2800371"/>
              <a:gd name="connsiteY78" fmla="*/ 988554 h 1458111"/>
              <a:gd name="connsiteX79" fmla="*/ 2729078 w 2800371"/>
              <a:gd name="connsiteY79" fmla="*/ 1002676 h 1458111"/>
              <a:gd name="connsiteX80" fmla="*/ 2743200 w 2800371"/>
              <a:gd name="connsiteY80" fmla="*/ 1016798 h 1458111"/>
              <a:gd name="connsiteX81" fmla="*/ 2789096 w 2800371"/>
              <a:gd name="connsiteY81" fmla="*/ 1027390 h 1458111"/>
              <a:gd name="connsiteX82" fmla="*/ 2792627 w 2800371"/>
              <a:gd name="connsiteY82" fmla="*/ 1327482 h 1458111"/>
              <a:gd name="connsiteX83" fmla="*/ 2760852 w 2800371"/>
              <a:gd name="connsiteY83" fmla="*/ 1454580 h 1458111"/>
              <a:gd name="connsiteX84" fmla="*/ 2068874 w 2800371"/>
              <a:gd name="connsiteY84" fmla="*/ 1458111 h 1458111"/>
              <a:gd name="connsiteX85" fmla="*/ 571941 w 2800371"/>
              <a:gd name="connsiteY85" fmla="*/ 1454581 h 1458111"/>
              <a:gd name="connsiteX86" fmla="*/ 342458 w 2800371"/>
              <a:gd name="connsiteY86" fmla="*/ 1415745 h 1458111"/>
              <a:gd name="connsiteX87" fmla="*/ 172994 w 2800371"/>
              <a:gd name="connsiteY87" fmla="*/ 1313360 h 1458111"/>
              <a:gd name="connsiteX88" fmla="*/ 141220 w 2800371"/>
              <a:gd name="connsiteY88" fmla="*/ 1341604 h 1458111"/>
              <a:gd name="connsiteX89" fmla="*/ 95323 w 2800371"/>
              <a:gd name="connsiteY89" fmla="*/ 1359257 h 1458111"/>
              <a:gd name="connsiteX90" fmla="*/ 45896 w 2800371"/>
              <a:gd name="connsiteY90" fmla="*/ 1405153 h 1458111"/>
              <a:gd name="connsiteX91" fmla="*/ 31774 w 2800371"/>
              <a:gd name="connsiteY91" fmla="*/ 1408684 h 1458111"/>
              <a:gd name="connsiteX92" fmla="*/ 10591 w 2800371"/>
              <a:gd name="connsiteY92" fmla="*/ 1415745 h 1458111"/>
              <a:gd name="connsiteX93" fmla="*/ 3530 w 2800371"/>
              <a:gd name="connsiteY93" fmla="*/ 1433397 h 1458111"/>
              <a:gd name="connsiteX94" fmla="*/ 0 w 2800371"/>
              <a:gd name="connsiteY94" fmla="*/ 1454580 h 1458111"/>
              <a:gd name="connsiteX95" fmla="*/ 7061 w 2800371"/>
              <a:gd name="connsiteY95" fmla="*/ 1359257 h 1458111"/>
              <a:gd name="connsiteX96" fmla="*/ 7061 w 2800371"/>
              <a:gd name="connsiteY96" fmla="*/ 1331013 h 1458111"/>
              <a:gd name="connsiteX0" fmla="*/ 7061 w 2800371"/>
              <a:gd name="connsiteY0" fmla="*/ 1331013 h 1467729"/>
              <a:gd name="connsiteX1" fmla="*/ 7061 w 2800371"/>
              <a:gd name="connsiteY1" fmla="*/ 1331013 h 1467729"/>
              <a:gd name="connsiteX2" fmla="*/ 52957 w 2800371"/>
              <a:gd name="connsiteY2" fmla="*/ 1309830 h 1467729"/>
              <a:gd name="connsiteX3" fmla="*/ 67079 w 2800371"/>
              <a:gd name="connsiteY3" fmla="*/ 1306299 h 1467729"/>
              <a:gd name="connsiteX4" fmla="*/ 102384 w 2800371"/>
              <a:gd name="connsiteY4" fmla="*/ 1320421 h 1467729"/>
              <a:gd name="connsiteX5" fmla="*/ 123567 w 2800371"/>
              <a:gd name="connsiteY5" fmla="*/ 1334543 h 1467729"/>
              <a:gd name="connsiteX6" fmla="*/ 165933 w 2800371"/>
              <a:gd name="connsiteY6" fmla="*/ 1331013 h 1467729"/>
              <a:gd name="connsiteX7" fmla="*/ 194177 w 2800371"/>
              <a:gd name="connsiteY7" fmla="*/ 1316891 h 1467729"/>
              <a:gd name="connsiteX8" fmla="*/ 208299 w 2800371"/>
              <a:gd name="connsiteY8" fmla="*/ 1313360 h 1467729"/>
              <a:gd name="connsiteX9" fmla="*/ 240074 w 2800371"/>
              <a:gd name="connsiteY9" fmla="*/ 1306299 h 1467729"/>
              <a:gd name="connsiteX10" fmla="*/ 275379 w 2800371"/>
              <a:gd name="connsiteY10" fmla="*/ 1309830 h 1467729"/>
              <a:gd name="connsiteX11" fmla="*/ 293031 w 2800371"/>
              <a:gd name="connsiteY11" fmla="*/ 1316891 h 1467729"/>
              <a:gd name="connsiteX12" fmla="*/ 310684 w 2800371"/>
              <a:gd name="connsiteY12" fmla="*/ 1309830 h 1467729"/>
              <a:gd name="connsiteX13" fmla="*/ 353050 w 2800371"/>
              <a:gd name="connsiteY13" fmla="*/ 1302769 h 1467729"/>
              <a:gd name="connsiteX14" fmla="*/ 427190 w 2800371"/>
              <a:gd name="connsiteY14" fmla="*/ 1313360 h 1467729"/>
              <a:gd name="connsiteX15" fmla="*/ 451904 w 2800371"/>
              <a:gd name="connsiteY15" fmla="*/ 1320421 h 1467729"/>
              <a:gd name="connsiteX16" fmla="*/ 554289 w 2800371"/>
              <a:gd name="connsiteY16" fmla="*/ 1309830 h 1467729"/>
              <a:gd name="connsiteX17" fmla="*/ 586063 w 2800371"/>
              <a:gd name="connsiteY17" fmla="*/ 1285116 h 1467729"/>
              <a:gd name="connsiteX18" fmla="*/ 617838 w 2800371"/>
              <a:gd name="connsiteY18" fmla="*/ 1260403 h 1467729"/>
              <a:gd name="connsiteX19" fmla="*/ 631960 w 2800371"/>
              <a:gd name="connsiteY19" fmla="*/ 1235689 h 1467729"/>
              <a:gd name="connsiteX20" fmla="*/ 649612 w 2800371"/>
              <a:gd name="connsiteY20" fmla="*/ 1214506 h 1467729"/>
              <a:gd name="connsiteX21" fmla="*/ 670795 w 2800371"/>
              <a:gd name="connsiteY21" fmla="*/ 1207445 h 1467729"/>
              <a:gd name="connsiteX22" fmla="*/ 720222 w 2800371"/>
              <a:gd name="connsiteY22" fmla="*/ 1218037 h 1467729"/>
              <a:gd name="connsiteX23" fmla="*/ 741405 w 2800371"/>
              <a:gd name="connsiteY23" fmla="*/ 1242750 h 1467729"/>
              <a:gd name="connsiteX24" fmla="*/ 751997 w 2800371"/>
              <a:gd name="connsiteY24" fmla="*/ 1249811 h 1467729"/>
              <a:gd name="connsiteX25" fmla="*/ 882625 w 2800371"/>
              <a:gd name="connsiteY25" fmla="*/ 1260403 h 1467729"/>
              <a:gd name="connsiteX26" fmla="*/ 914400 w 2800371"/>
              <a:gd name="connsiteY26" fmla="*/ 1295708 h 1467729"/>
              <a:gd name="connsiteX27" fmla="*/ 935583 w 2800371"/>
              <a:gd name="connsiteY27" fmla="*/ 1306299 h 1467729"/>
              <a:gd name="connsiteX28" fmla="*/ 963827 w 2800371"/>
              <a:gd name="connsiteY28" fmla="*/ 1313360 h 1467729"/>
              <a:gd name="connsiteX29" fmla="*/ 1016784 w 2800371"/>
              <a:gd name="connsiteY29" fmla="*/ 1239220 h 1467729"/>
              <a:gd name="connsiteX30" fmla="*/ 1073272 w 2800371"/>
              <a:gd name="connsiteY30" fmla="*/ 1182732 h 1467729"/>
              <a:gd name="connsiteX31" fmla="*/ 1105047 w 2800371"/>
              <a:gd name="connsiteY31" fmla="*/ 1172140 h 1467729"/>
              <a:gd name="connsiteX32" fmla="*/ 1154474 w 2800371"/>
              <a:gd name="connsiteY32" fmla="*/ 1175671 h 1467729"/>
              <a:gd name="connsiteX33" fmla="*/ 1179187 w 2800371"/>
              <a:gd name="connsiteY33" fmla="*/ 1196854 h 1467729"/>
              <a:gd name="connsiteX34" fmla="*/ 1193309 w 2800371"/>
              <a:gd name="connsiteY34" fmla="*/ 1207445 h 1467729"/>
              <a:gd name="connsiteX35" fmla="*/ 1218023 w 2800371"/>
              <a:gd name="connsiteY35" fmla="*/ 1225098 h 1467729"/>
              <a:gd name="connsiteX36" fmla="*/ 1228614 w 2800371"/>
              <a:gd name="connsiteY36" fmla="*/ 1242750 h 1467729"/>
              <a:gd name="connsiteX37" fmla="*/ 1232145 w 2800371"/>
              <a:gd name="connsiteY37" fmla="*/ 1253342 h 1467729"/>
              <a:gd name="connsiteX38" fmla="*/ 1253328 w 2800371"/>
              <a:gd name="connsiteY38" fmla="*/ 1274525 h 1467729"/>
              <a:gd name="connsiteX39" fmla="*/ 1299224 w 2800371"/>
              <a:gd name="connsiteY39" fmla="*/ 1263933 h 1467729"/>
              <a:gd name="connsiteX40" fmla="*/ 1313346 w 2800371"/>
              <a:gd name="connsiteY40" fmla="*/ 1239220 h 1467729"/>
              <a:gd name="connsiteX41" fmla="*/ 1327468 w 2800371"/>
              <a:gd name="connsiteY41" fmla="*/ 1218037 h 1467729"/>
              <a:gd name="connsiteX42" fmla="*/ 1338060 w 2800371"/>
              <a:gd name="connsiteY42" fmla="*/ 1200384 h 1467729"/>
              <a:gd name="connsiteX43" fmla="*/ 1348651 w 2800371"/>
              <a:gd name="connsiteY43" fmla="*/ 1165079 h 1467729"/>
              <a:gd name="connsiteX44" fmla="*/ 1355713 w 2800371"/>
              <a:gd name="connsiteY44" fmla="*/ 1150957 h 1467729"/>
              <a:gd name="connsiteX45" fmla="*/ 1398079 w 2800371"/>
              <a:gd name="connsiteY45" fmla="*/ 1052103 h 1467729"/>
              <a:gd name="connsiteX46" fmla="*/ 1419262 w 2800371"/>
              <a:gd name="connsiteY46" fmla="*/ 1030920 h 1467729"/>
              <a:gd name="connsiteX47" fmla="*/ 1443975 w 2800371"/>
              <a:gd name="connsiteY47" fmla="*/ 935597 h 1467729"/>
              <a:gd name="connsiteX48" fmla="*/ 1454567 w 2800371"/>
              <a:gd name="connsiteY48" fmla="*/ 907353 h 1467729"/>
              <a:gd name="connsiteX49" fmla="*/ 1461628 w 2800371"/>
              <a:gd name="connsiteY49" fmla="*/ 886170 h 1467729"/>
              <a:gd name="connsiteX50" fmla="*/ 1475750 w 2800371"/>
              <a:gd name="connsiteY50" fmla="*/ 850865 h 1467729"/>
              <a:gd name="connsiteX51" fmla="*/ 1500463 w 2800371"/>
              <a:gd name="connsiteY51" fmla="*/ 801438 h 1467729"/>
              <a:gd name="connsiteX52" fmla="*/ 1571073 w 2800371"/>
              <a:gd name="connsiteY52" fmla="*/ 610791 h 1467729"/>
              <a:gd name="connsiteX53" fmla="*/ 1613439 w 2800371"/>
              <a:gd name="connsiteY53" fmla="*/ 300106 h 1467729"/>
              <a:gd name="connsiteX54" fmla="*/ 1627561 w 2800371"/>
              <a:gd name="connsiteY54" fmla="*/ 225966 h 1467729"/>
              <a:gd name="connsiteX55" fmla="*/ 1631092 w 2800371"/>
              <a:gd name="connsiteY55" fmla="*/ 151825 h 1467729"/>
              <a:gd name="connsiteX56" fmla="*/ 1666397 w 2800371"/>
              <a:gd name="connsiteY56" fmla="*/ 84746 h 1467729"/>
              <a:gd name="connsiteX57" fmla="*/ 1673458 w 2800371"/>
              <a:gd name="connsiteY57" fmla="*/ 63563 h 1467729"/>
              <a:gd name="connsiteX58" fmla="*/ 1676988 w 2800371"/>
              <a:gd name="connsiteY58" fmla="*/ 52971 h 1467729"/>
              <a:gd name="connsiteX59" fmla="*/ 1691110 w 2800371"/>
              <a:gd name="connsiteY59" fmla="*/ 24727 h 1467729"/>
              <a:gd name="connsiteX60" fmla="*/ 1698171 w 2800371"/>
              <a:gd name="connsiteY60" fmla="*/ 14136 h 1467729"/>
              <a:gd name="connsiteX61" fmla="*/ 1729946 w 2800371"/>
              <a:gd name="connsiteY61" fmla="*/ 17666 h 1467729"/>
              <a:gd name="connsiteX62" fmla="*/ 1765251 w 2800371"/>
              <a:gd name="connsiteY62" fmla="*/ 24727 h 1467729"/>
              <a:gd name="connsiteX63" fmla="*/ 1821739 w 2800371"/>
              <a:gd name="connsiteY63" fmla="*/ 28258 h 1467729"/>
              <a:gd name="connsiteX64" fmla="*/ 1864105 w 2800371"/>
              <a:gd name="connsiteY64" fmla="*/ 24727 h 1467729"/>
              <a:gd name="connsiteX65" fmla="*/ 1874696 w 2800371"/>
              <a:gd name="connsiteY65" fmla="*/ 21197 h 1467729"/>
              <a:gd name="connsiteX66" fmla="*/ 1966489 w 2800371"/>
              <a:gd name="connsiteY66" fmla="*/ 17666 h 1467729"/>
              <a:gd name="connsiteX67" fmla="*/ 2308948 w 2800371"/>
              <a:gd name="connsiteY67" fmla="*/ 7075 h 1467729"/>
              <a:gd name="connsiteX68" fmla="*/ 2372497 w 2800371"/>
              <a:gd name="connsiteY68" fmla="*/ 7075 h 1467729"/>
              <a:gd name="connsiteX69" fmla="*/ 2393680 w 2800371"/>
              <a:gd name="connsiteY69" fmla="*/ 14136 h 1467729"/>
              <a:gd name="connsiteX70" fmla="*/ 2404272 w 2800371"/>
              <a:gd name="connsiteY70" fmla="*/ 77685 h 1467729"/>
              <a:gd name="connsiteX71" fmla="*/ 2464290 w 2800371"/>
              <a:gd name="connsiteY71" fmla="*/ 296576 h 1467729"/>
              <a:gd name="connsiteX72" fmla="*/ 2489004 w 2800371"/>
              <a:gd name="connsiteY72" fmla="*/ 533119 h 1467729"/>
              <a:gd name="connsiteX73" fmla="*/ 2517248 w 2800371"/>
              <a:gd name="connsiteY73" fmla="*/ 593138 h 1467729"/>
              <a:gd name="connsiteX74" fmla="*/ 2559614 w 2800371"/>
              <a:gd name="connsiteY74" fmla="*/ 716706 h 1467729"/>
              <a:gd name="connsiteX75" fmla="*/ 2626693 w 2800371"/>
              <a:gd name="connsiteY75" fmla="*/ 836743 h 1467729"/>
              <a:gd name="connsiteX76" fmla="*/ 2686712 w 2800371"/>
              <a:gd name="connsiteY76" fmla="*/ 967371 h 1467729"/>
              <a:gd name="connsiteX77" fmla="*/ 2697303 w 2800371"/>
              <a:gd name="connsiteY77" fmla="*/ 977963 h 1467729"/>
              <a:gd name="connsiteX78" fmla="*/ 2704364 w 2800371"/>
              <a:gd name="connsiteY78" fmla="*/ 988554 h 1467729"/>
              <a:gd name="connsiteX79" fmla="*/ 2729078 w 2800371"/>
              <a:gd name="connsiteY79" fmla="*/ 1002676 h 1467729"/>
              <a:gd name="connsiteX80" fmla="*/ 2743200 w 2800371"/>
              <a:gd name="connsiteY80" fmla="*/ 1016798 h 1467729"/>
              <a:gd name="connsiteX81" fmla="*/ 2789096 w 2800371"/>
              <a:gd name="connsiteY81" fmla="*/ 1027390 h 1467729"/>
              <a:gd name="connsiteX82" fmla="*/ 2792627 w 2800371"/>
              <a:gd name="connsiteY82" fmla="*/ 1327482 h 1467729"/>
              <a:gd name="connsiteX83" fmla="*/ 2760852 w 2800371"/>
              <a:gd name="connsiteY83" fmla="*/ 1454580 h 1467729"/>
              <a:gd name="connsiteX84" fmla="*/ 2068874 w 2800371"/>
              <a:gd name="connsiteY84" fmla="*/ 1458111 h 1467729"/>
              <a:gd name="connsiteX85" fmla="*/ 571941 w 2800371"/>
              <a:gd name="connsiteY85" fmla="*/ 1454581 h 1467729"/>
              <a:gd name="connsiteX86" fmla="*/ 289501 w 2800371"/>
              <a:gd name="connsiteY86" fmla="*/ 1458111 h 1467729"/>
              <a:gd name="connsiteX87" fmla="*/ 172994 w 2800371"/>
              <a:gd name="connsiteY87" fmla="*/ 1313360 h 1467729"/>
              <a:gd name="connsiteX88" fmla="*/ 141220 w 2800371"/>
              <a:gd name="connsiteY88" fmla="*/ 1341604 h 1467729"/>
              <a:gd name="connsiteX89" fmla="*/ 95323 w 2800371"/>
              <a:gd name="connsiteY89" fmla="*/ 1359257 h 1467729"/>
              <a:gd name="connsiteX90" fmla="*/ 45896 w 2800371"/>
              <a:gd name="connsiteY90" fmla="*/ 1405153 h 1467729"/>
              <a:gd name="connsiteX91" fmla="*/ 31774 w 2800371"/>
              <a:gd name="connsiteY91" fmla="*/ 1408684 h 1467729"/>
              <a:gd name="connsiteX92" fmla="*/ 10591 w 2800371"/>
              <a:gd name="connsiteY92" fmla="*/ 1415745 h 1467729"/>
              <a:gd name="connsiteX93" fmla="*/ 3530 w 2800371"/>
              <a:gd name="connsiteY93" fmla="*/ 1433397 h 1467729"/>
              <a:gd name="connsiteX94" fmla="*/ 0 w 2800371"/>
              <a:gd name="connsiteY94" fmla="*/ 1454580 h 1467729"/>
              <a:gd name="connsiteX95" fmla="*/ 7061 w 2800371"/>
              <a:gd name="connsiteY95" fmla="*/ 1359257 h 1467729"/>
              <a:gd name="connsiteX96" fmla="*/ 7061 w 2800371"/>
              <a:gd name="connsiteY96" fmla="*/ 1331013 h 1467729"/>
              <a:gd name="connsiteX0" fmla="*/ 7061 w 2800371"/>
              <a:gd name="connsiteY0" fmla="*/ 1331013 h 1464231"/>
              <a:gd name="connsiteX1" fmla="*/ 7061 w 2800371"/>
              <a:gd name="connsiteY1" fmla="*/ 1331013 h 1464231"/>
              <a:gd name="connsiteX2" fmla="*/ 52957 w 2800371"/>
              <a:gd name="connsiteY2" fmla="*/ 1309830 h 1464231"/>
              <a:gd name="connsiteX3" fmla="*/ 67079 w 2800371"/>
              <a:gd name="connsiteY3" fmla="*/ 1306299 h 1464231"/>
              <a:gd name="connsiteX4" fmla="*/ 102384 w 2800371"/>
              <a:gd name="connsiteY4" fmla="*/ 1320421 h 1464231"/>
              <a:gd name="connsiteX5" fmla="*/ 123567 w 2800371"/>
              <a:gd name="connsiteY5" fmla="*/ 1334543 h 1464231"/>
              <a:gd name="connsiteX6" fmla="*/ 165933 w 2800371"/>
              <a:gd name="connsiteY6" fmla="*/ 1331013 h 1464231"/>
              <a:gd name="connsiteX7" fmla="*/ 194177 w 2800371"/>
              <a:gd name="connsiteY7" fmla="*/ 1316891 h 1464231"/>
              <a:gd name="connsiteX8" fmla="*/ 208299 w 2800371"/>
              <a:gd name="connsiteY8" fmla="*/ 1313360 h 1464231"/>
              <a:gd name="connsiteX9" fmla="*/ 240074 w 2800371"/>
              <a:gd name="connsiteY9" fmla="*/ 1306299 h 1464231"/>
              <a:gd name="connsiteX10" fmla="*/ 275379 w 2800371"/>
              <a:gd name="connsiteY10" fmla="*/ 1309830 h 1464231"/>
              <a:gd name="connsiteX11" fmla="*/ 293031 w 2800371"/>
              <a:gd name="connsiteY11" fmla="*/ 1316891 h 1464231"/>
              <a:gd name="connsiteX12" fmla="*/ 310684 w 2800371"/>
              <a:gd name="connsiteY12" fmla="*/ 1309830 h 1464231"/>
              <a:gd name="connsiteX13" fmla="*/ 353050 w 2800371"/>
              <a:gd name="connsiteY13" fmla="*/ 1302769 h 1464231"/>
              <a:gd name="connsiteX14" fmla="*/ 427190 w 2800371"/>
              <a:gd name="connsiteY14" fmla="*/ 1313360 h 1464231"/>
              <a:gd name="connsiteX15" fmla="*/ 451904 w 2800371"/>
              <a:gd name="connsiteY15" fmla="*/ 1320421 h 1464231"/>
              <a:gd name="connsiteX16" fmla="*/ 554289 w 2800371"/>
              <a:gd name="connsiteY16" fmla="*/ 1309830 h 1464231"/>
              <a:gd name="connsiteX17" fmla="*/ 586063 w 2800371"/>
              <a:gd name="connsiteY17" fmla="*/ 1285116 h 1464231"/>
              <a:gd name="connsiteX18" fmla="*/ 617838 w 2800371"/>
              <a:gd name="connsiteY18" fmla="*/ 1260403 h 1464231"/>
              <a:gd name="connsiteX19" fmla="*/ 631960 w 2800371"/>
              <a:gd name="connsiteY19" fmla="*/ 1235689 h 1464231"/>
              <a:gd name="connsiteX20" fmla="*/ 649612 w 2800371"/>
              <a:gd name="connsiteY20" fmla="*/ 1214506 h 1464231"/>
              <a:gd name="connsiteX21" fmla="*/ 670795 w 2800371"/>
              <a:gd name="connsiteY21" fmla="*/ 1207445 h 1464231"/>
              <a:gd name="connsiteX22" fmla="*/ 720222 w 2800371"/>
              <a:gd name="connsiteY22" fmla="*/ 1218037 h 1464231"/>
              <a:gd name="connsiteX23" fmla="*/ 741405 w 2800371"/>
              <a:gd name="connsiteY23" fmla="*/ 1242750 h 1464231"/>
              <a:gd name="connsiteX24" fmla="*/ 751997 w 2800371"/>
              <a:gd name="connsiteY24" fmla="*/ 1249811 h 1464231"/>
              <a:gd name="connsiteX25" fmla="*/ 882625 w 2800371"/>
              <a:gd name="connsiteY25" fmla="*/ 1260403 h 1464231"/>
              <a:gd name="connsiteX26" fmla="*/ 914400 w 2800371"/>
              <a:gd name="connsiteY26" fmla="*/ 1295708 h 1464231"/>
              <a:gd name="connsiteX27" fmla="*/ 935583 w 2800371"/>
              <a:gd name="connsiteY27" fmla="*/ 1306299 h 1464231"/>
              <a:gd name="connsiteX28" fmla="*/ 963827 w 2800371"/>
              <a:gd name="connsiteY28" fmla="*/ 1313360 h 1464231"/>
              <a:gd name="connsiteX29" fmla="*/ 1016784 w 2800371"/>
              <a:gd name="connsiteY29" fmla="*/ 1239220 h 1464231"/>
              <a:gd name="connsiteX30" fmla="*/ 1073272 w 2800371"/>
              <a:gd name="connsiteY30" fmla="*/ 1182732 h 1464231"/>
              <a:gd name="connsiteX31" fmla="*/ 1105047 w 2800371"/>
              <a:gd name="connsiteY31" fmla="*/ 1172140 h 1464231"/>
              <a:gd name="connsiteX32" fmla="*/ 1154474 w 2800371"/>
              <a:gd name="connsiteY32" fmla="*/ 1175671 h 1464231"/>
              <a:gd name="connsiteX33" fmla="*/ 1179187 w 2800371"/>
              <a:gd name="connsiteY33" fmla="*/ 1196854 h 1464231"/>
              <a:gd name="connsiteX34" fmla="*/ 1193309 w 2800371"/>
              <a:gd name="connsiteY34" fmla="*/ 1207445 h 1464231"/>
              <a:gd name="connsiteX35" fmla="*/ 1218023 w 2800371"/>
              <a:gd name="connsiteY35" fmla="*/ 1225098 h 1464231"/>
              <a:gd name="connsiteX36" fmla="*/ 1228614 w 2800371"/>
              <a:gd name="connsiteY36" fmla="*/ 1242750 h 1464231"/>
              <a:gd name="connsiteX37" fmla="*/ 1232145 w 2800371"/>
              <a:gd name="connsiteY37" fmla="*/ 1253342 h 1464231"/>
              <a:gd name="connsiteX38" fmla="*/ 1253328 w 2800371"/>
              <a:gd name="connsiteY38" fmla="*/ 1274525 h 1464231"/>
              <a:gd name="connsiteX39" fmla="*/ 1299224 w 2800371"/>
              <a:gd name="connsiteY39" fmla="*/ 1263933 h 1464231"/>
              <a:gd name="connsiteX40" fmla="*/ 1313346 w 2800371"/>
              <a:gd name="connsiteY40" fmla="*/ 1239220 h 1464231"/>
              <a:gd name="connsiteX41" fmla="*/ 1327468 w 2800371"/>
              <a:gd name="connsiteY41" fmla="*/ 1218037 h 1464231"/>
              <a:gd name="connsiteX42" fmla="*/ 1338060 w 2800371"/>
              <a:gd name="connsiteY42" fmla="*/ 1200384 h 1464231"/>
              <a:gd name="connsiteX43" fmla="*/ 1348651 w 2800371"/>
              <a:gd name="connsiteY43" fmla="*/ 1165079 h 1464231"/>
              <a:gd name="connsiteX44" fmla="*/ 1355713 w 2800371"/>
              <a:gd name="connsiteY44" fmla="*/ 1150957 h 1464231"/>
              <a:gd name="connsiteX45" fmla="*/ 1398079 w 2800371"/>
              <a:gd name="connsiteY45" fmla="*/ 1052103 h 1464231"/>
              <a:gd name="connsiteX46" fmla="*/ 1419262 w 2800371"/>
              <a:gd name="connsiteY46" fmla="*/ 1030920 h 1464231"/>
              <a:gd name="connsiteX47" fmla="*/ 1443975 w 2800371"/>
              <a:gd name="connsiteY47" fmla="*/ 935597 h 1464231"/>
              <a:gd name="connsiteX48" fmla="*/ 1454567 w 2800371"/>
              <a:gd name="connsiteY48" fmla="*/ 907353 h 1464231"/>
              <a:gd name="connsiteX49" fmla="*/ 1461628 w 2800371"/>
              <a:gd name="connsiteY49" fmla="*/ 886170 h 1464231"/>
              <a:gd name="connsiteX50" fmla="*/ 1475750 w 2800371"/>
              <a:gd name="connsiteY50" fmla="*/ 850865 h 1464231"/>
              <a:gd name="connsiteX51" fmla="*/ 1500463 w 2800371"/>
              <a:gd name="connsiteY51" fmla="*/ 801438 h 1464231"/>
              <a:gd name="connsiteX52" fmla="*/ 1571073 w 2800371"/>
              <a:gd name="connsiteY52" fmla="*/ 610791 h 1464231"/>
              <a:gd name="connsiteX53" fmla="*/ 1613439 w 2800371"/>
              <a:gd name="connsiteY53" fmla="*/ 300106 h 1464231"/>
              <a:gd name="connsiteX54" fmla="*/ 1627561 w 2800371"/>
              <a:gd name="connsiteY54" fmla="*/ 225966 h 1464231"/>
              <a:gd name="connsiteX55" fmla="*/ 1631092 w 2800371"/>
              <a:gd name="connsiteY55" fmla="*/ 151825 h 1464231"/>
              <a:gd name="connsiteX56" fmla="*/ 1666397 w 2800371"/>
              <a:gd name="connsiteY56" fmla="*/ 84746 h 1464231"/>
              <a:gd name="connsiteX57" fmla="*/ 1673458 w 2800371"/>
              <a:gd name="connsiteY57" fmla="*/ 63563 h 1464231"/>
              <a:gd name="connsiteX58" fmla="*/ 1676988 w 2800371"/>
              <a:gd name="connsiteY58" fmla="*/ 52971 h 1464231"/>
              <a:gd name="connsiteX59" fmla="*/ 1691110 w 2800371"/>
              <a:gd name="connsiteY59" fmla="*/ 24727 h 1464231"/>
              <a:gd name="connsiteX60" fmla="*/ 1698171 w 2800371"/>
              <a:gd name="connsiteY60" fmla="*/ 14136 h 1464231"/>
              <a:gd name="connsiteX61" fmla="*/ 1729946 w 2800371"/>
              <a:gd name="connsiteY61" fmla="*/ 17666 h 1464231"/>
              <a:gd name="connsiteX62" fmla="*/ 1765251 w 2800371"/>
              <a:gd name="connsiteY62" fmla="*/ 24727 h 1464231"/>
              <a:gd name="connsiteX63" fmla="*/ 1821739 w 2800371"/>
              <a:gd name="connsiteY63" fmla="*/ 28258 h 1464231"/>
              <a:gd name="connsiteX64" fmla="*/ 1864105 w 2800371"/>
              <a:gd name="connsiteY64" fmla="*/ 24727 h 1464231"/>
              <a:gd name="connsiteX65" fmla="*/ 1874696 w 2800371"/>
              <a:gd name="connsiteY65" fmla="*/ 21197 h 1464231"/>
              <a:gd name="connsiteX66" fmla="*/ 1966489 w 2800371"/>
              <a:gd name="connsiteY66" fmla="*/ 17666 h 1464231"/>
              <a:gd name="connsiteX67" fmla="*/ 2308948 w 2800371"/>
              <a:gd name="connsiteY67" fmla="*/ 7075 h 1464231"/>
              <a:gd name="connsiteX68" fmla="*/ 2372497 w 2800371"/>
              <a:gd name="connsiteY68" fmla="*/ 7075 h 1464231"/>
              <a:gd name="connsiteX69" fmla="*/ 2393680 w 2800371"/>
              <a:gd name="connsiteY69" fmla="*/ 14136 h 1464231"/>
              <a:gd name="connsiteX70" fmla="*/ 2404272 w 2800371"/>
              <a:gd name="connsiteY70" fmla="*/ 77685 h 1464231"/>
              <a:gd name="connsiteX71" fmla="*/ 2464290 w 2800371"/>
              <a:gd name="connsiteY71" fmla="*/ 296576 h 1464231"/>
              <a:gd name="connsiteX72" fmla="*/ 2489004 w 2800371"/>
              <a:gd name="connsiteY72" fmla="*/ 533119 h 1464231"/>
              <a:gd name="connsiteX73" fmla="*/ 2517248 w 2800371"/>
              <a:gd name="connsiteY73" fmla="*/ 593138 h 1464231"/>
              <a:gd name="connsiteX74" fmla="*/ 2559614 w 2800371"/>
              <a:gd name="connsiteY74" fmla="*/ 716706 h 1464231"/>
              <a:gd name="connsiteX75" fmla="*/ 2626693 w 2800371"/>
              <a:gd name="connsiteY75" fmla="*/ 836743 h 1464231"/>
              <a:gd name="connsiteX76" fmla="*/ 2686712 w 2800371"/>
              <a:gd name="connsiteY76" fmla="*/ 967371 h 1464231"/>
              <a:gd name="connsiteX77" fmla="*/ 2697303 w 2800371"/>
              <a:gd name="connsiteY77" fmla="*/ 977963 h 1464231"/>
              <a:gd name="connsiteX78" fmla="*/ 2704364 w 2800371"/>
              <a:gd name="connsiteY78" fmla="*/ 988554 h 1464231"/>
              <a:gd name="connsiteX79" fmla="*/ 2729078 w 2800371"/>
              <a:gd name="connsiteY79" fmla="*/ 1002676 h 1464231"/>
              <a:gd name="connsiteX80" fmla="*/ 2743200 w 2800371"/>
              <a:gd name="connsiteY80" fmla="*/ 1016798 h 1464231"/>
              <a:gd name="connsiteX81" fmla="*/ 2789096 w 2800371"/>
              <a:gd name="connsiteY81" fmla="*/ 1027390 h 1464231"/>
              <a:gd name="connsiteX82" fmla="*/ 2792627 w 2800371"/>
              <a:gd name="connsiteY82" fmla="*/ 1327482 h 1464231"/>
              <a:gd name="connsiteX83" fmla="*/ 2760852 w 2800371"/>
              <a:gd name="connsiteY83" fmla="*/ 1454580 h 1464231"/>
              <a:gd name="connsiteX84" fmla="*/ 2068874 w 2800371"/>
              <a:gd name="connsiteY84" fmla="*/ 1458111 h 1464231"/>
              <a:gd name="connsiteX85" fmla="*/ 571941 w 2800371"/>
              <a:gd name="connsiteY85" fmla="*/ 1454581 h 1464231"/>
              <a:gd name="connsiteX86" fmla="*/ 289501 w 2800371"/>
              <a:gd name="connsiteY86" fmla="*/ 1458111 h 1464231"/>
              <a:gd name="connsiteX87" fmla="*/ 151811 w 2800371"/>
              <a:gd name="connsiteY87" fmla="*/ 1454580 h 1464231"/>
              <a:gd name="connsiteX88" fmla="*/ 141220 w 2800371"/>
              <a:gd name="connsiteY88" fmla="*/ 1341604 h 1464231"/>
              <a:gd name="connsiteX89" fmla="*/ 95323 w 2800371"/>
              <a:gd name="connsiteY89" fmla="*/ 1359257 h 1464231"/>
              <a:gd name="connsiteX90" fmla="*/ 45896 w 2800371"/>
              <a:gd name="connsiteY90" fmla="*/ 1405153 h 1464231"/>
              <a:gd name="connsiteX91" fmla="*/ 31774 w 2800371"/>
              <a:gd name="connsiteY91" fmla="*/ 1408684 h 1464231"/>
              <a:gd name="connsiteX92" fmla="*/ 10591 w 2800371"/>
              <a:gd name="connsiteY92" fmla="*/ 1415745 h 1464231"/>
              <a:gd name="connsiteX93" fmla="*/ 3530 w 2800371"/>
              <a:gd name="connsiteY93" fmla="*/ 1433397 h 1464231"/>
              <a:gd name="connsiteX94" fmla="*/ 0 w 2800371"/>
              <a:gd name="connsiteY94" fmla="*/ 1454580 h 1464231"/>
              <a:gd name="connsiteX95" fmla="*/ 7061 w 2800371"/>
              <a:gd name="connsiteY95" fmla="*/ 1359257 h 1464231"/>
              <a:gd name="connsiteX96" fmla="*/ 7061 w 2800371"/>
              <a:gd name="connsiteY96" fmla="*/ 1331013 h 1464231"/>
              <a:gd name="connsiteX0" fmla="*/ 7061 w 2800371"/>
              <a:gd name="connsiteY0" fmla="*/ 1331013 h 1464231"/>
              <a:gd name="connsiteX1" fmla="*/ 7061 w 2800371"/>
              <a:gd name="connsiteY1" fmla="*/ 1331013 h 1464231"/>
              <a:gd name="connsiteX2" fmla="*/ 52957 w 2800371"/>
              <a:gd name="connsiteY2" fmla="*/ 1309830 h 1464231"/>
              <a:gd name="connsiteX3" fmla="*/ 67079 w 2800371"/>
              <a:gd name="connsiteY3" fmla="*/ 1306299 h 1464231"/>
              <a:gd name="connsiteX4" fmla="*/ 102384 w 2800371"/>
              <a:gd name="connsiteY4" fmla="*/ 1320421 h 1464231"/>
              <a:gd name="connsiteX5" fmla="*/ 123567 w 2800371"/>
              <a:gd name="connsiteY5" fmla="*/ 1334543 h 1464231"/>
              <a:gd name="connsiteX6" fmla="*/ 165933 w 2800371"/>
              <a:gd name="connsiteY6" fmla="*/ 1331013 h 1464231"/>
              <a:gd name="connsiteX7" fmla="*/ 194177 w 2800371"/>
              <a:gd name="connsiteY7" fmla="*/ 1316891 h 1464231"/>
              <a:gd name="connsiteX8" fmla="*/ 208299 w 2800371"/>
              <a:gd name="connsiteY8" fmla="*/ 1313360 h 1464231"/>
              <a:gd name="connsiteX9" fmla="*/ 240074 w 2800371"/>
              <a:gd name="connsiteY9" fmla="*/ 1306299 h 1464231"/>
              <a:gd name="connsiteX10" fmla="*/ 275379 w 2800371"/>
              <a:gd name="connsiteY10" fmla="*/ 1309830 h 1464231"/>
              <a:gd name="connsiteX11" fmla="*/ 293031 w 2800371"/>
              <a:gd name="connsiteY11" fmla="*/ 1316891 h 1464231"/>
              <a:gd name="connsiteX12" fmla="*/ 310684 w 2800371"/>
              <a:gd name="connsiteY12" fmla="*/ 1309830 h 1464231"/>
              <a:gd name="connsiteX13" fmla="*/ 353050 w 2800371"/>
              <a:gd name="connsiteY13" fmla="*/ 1302769 h 1464231"/>
              <a:gd name="connsiteX14" fmla="*/ 427190 w 2800371"/>
              <a:gd name="connsiteY14" fmla="*/ 1313360 h 1464231"/>
              <a:gd name="connsiteX15" fmla="*/ 451904 w 2800371"/>
              <a:gd name="connsiteY15" fmla="*/ 1320421 h 1464231"/>
              <a:gd name="connsiteX16" fmla="*/ 554289 w 2800371"/>
              <a:gd name="connsiteY16" fmla="*/ 1309830 h 1464231"/>
              <a:gd name="connsiteX17" fmla="*/ 586063 w 2800371"/>
              <a:gd name="connsiteY17" fmla="*/ 1285116 h 1464231"/>
              <a:gd name="connsiteX18" fmla="*/ 617838 w 2800371"/>
              <a:gd name="connsiteY18" fmla="*/ 1260403 h 1464231"/>
              <a:gd name="connsiteX19" fmla="*/ 631960 w 2800371"/>
              <a:gd name="connsiteY19" fmla="*/ 1235689 h 1464231"/>
              <a:gd name="connsiteX20" fmla="*/ 649612 w 2800371"/>
              <a:gd name="connsiteY20" fmla="*/ 1214506 h 1464231"/>
              <a:gd name="connsiteX21" fmla="*/ 670795 w 2800371"/>
              <a:gd name="connsiteY21" fmla="*/ 1207445 h 1464231"/>
              <a:gd name="connsiteX22" fmla="*/ 720222 w 2800371"/>
              <a:gd name="connsiteY22" fmla="*/ 1218037 h 1464231"/>
              <a:gd name="connsiteX23" fmla="*/ 741405 w 2800371"/>
              <a:gd name="connsiteY23" fmla="*/ 1242750 h 1464231"/>
              <a:gd name="connsiteX24" fmla="*/ 751997 w 2800371"/>
              <a:gd name="connsiteY24" fmla="*/ 1249811 h 1464231"/>
              <a:gd name="connsiteX25" fmla="*/ 882625 w 2800371"/>
              <a:gd name="connsiteY25" fmla="*/ 1260403 h 1464231"/>
              <a:gd name="connsiteX26" fmla="*/ 914400 w 2800371"/>
              <a:gd name="connsiteY26" fmla="*/ 1295708 h 1464231"/>
              <a:gd name="connsiteX27" fmla="*/ 935583 w 2800371"/>
              <a:gd name="connsiteY27" fmla="*/ 1306299 h 1464231"/>
              <a:gd name="connsiteX28" fmla="*/ 963827 w 2800371"/>
              <a:gd name="connsiteY28" fmla="*/ 1313360 h 1464231"/>
              <a:gd name="connsiteX29" fmla="*/ 1016784 w 2800371"/>
              <a:gd name="connsiteY29" fmla="*/ 1239220 h 1464231"/>
              <a:gd name="connsiteX30" fmla="*/ 1073272 w 2800371"/>
              <a:gd name="connsiteY30" fmla="*/ 1182732 h 1464231"/>
              <a:gd name="connsiteX31" fmla="*/ 1105047 w 2800371"/>
              <a:gd name="connsiteY31" fmla="*/ 1172140 h 1464231"/>
              <a:gd name="connsiteX32" fmla="*/ 1154474 w 2800371"/>
              <a:gd name="connsiteY32" fmla="*/ 1175671 h 1464231"/>
              <a:gd name="connsiteX33" fmla="*/ 1179187 w 2800371"/>
              <a:gd name="connsiteY33" fmla="*/ 1196854 h 1464231"/>
              <a:gd name="connsiteX34" fmla="*/ 1193309 w 2800371"/>
              <a:gd name="connsiteY34" fmla="*/ 1207445 h 1464231"/>
              <a:gd name="connsiteX35" fmla="*/ 1218023 w 2800371"/>
              <a:gd name="connsiteY35" fmla="*/ 1225098 h 1464231"/>
              <a:gd name="connsiteX36" fmla="*/ 1228614 w 2800371"/>
              <a:gd name="connsiteY36" fmla="*/ 1242750 h 1464231"/>
              <a:gd name="connsiteX37" fmla="*/ 1232145 w 2800371"/>
              <a:gd name="connsiteY37" fmla="*/ 1253342 h 1464231"/>
              <a:gd name="connsiteX38" fmla="*/ 1253328 w 2800371"/>
              <a:gd name="connsiteY38" fmla="*/ 1274525 h 1464231"/>
              <a:gd name="connsiteX39" fmla="*/ 1299224 w 2800371"/>
              <a:gd name="connsiteY39" fmla="*/ 1263933 h 1464231"/>
              <a:gd name="connsiteX40" fmla="*/ 1313346 w 2800371"/>
              <a:gd name="connsiteY40" fmla="*/ 1239220 h 1464231"/>
              <a:gd name="connsiteX41" fmla="*/ 1327468 w 2800371"/>
              <a:gd name="connsiteY41" fmla="*/ 1218037 h 1464231"/>
              <a:gd name="connsiteX42" fmla="*/ 1338060 w 2800371"/>
              <a:gd name="connsiteY42" fmla="*/ 1200384 h 1464231"/>
              <a:gd name="connsiteX43" fmla="*/ 1348651 w 2800371"/>
              <a:gd name="connsiteY43" fmla="*/ 1165079 h 1464231"/>
              <a:gd name="connsiteX44" fmla="*/ 1355713 w 2800371"/>
              <a:gd name="connsiteY44" fmla="*/ 1150957 h 1464231"/>
              <a:gd name="connsiteX45" fmla="*/ 1398079 w 2800371"/>
              <a:gd name="connsiteY45" fmla="*/ 1052103 h 1464231"/>
              <a:gd name="connsiteX46" fmla="*/ 1419262 w 2800371"/>
              <a:gd name="connsiteY46" fmla="*/ 1030920 h 1464231"/>
              <a:gd name="connsiteX47" fmla="*/ 1443975 w 2800371"/>
              <a:gd name="connsiteY47" fmla="*/ 935597 h 1464231"/>
              <a:gd name="connsiteX48" fmla="*/ 1454567 w 2800371"/>
              <a:gd name="connsiteY48" fmla="*/ 907353 h 1464231"/>
              <a:gd name="connsiteX49" fmla="*/ 1461628 w 2800371"/>
              <a:gd name="connsiteY49" fmla="*/ 886170 h 1464231"/>
              <a:gd name="connsiteX50" fmla="*/ 1475750 w 2800371"/>
              <a:gd name="connsiteY50" fmla="*/ 850865 h 1464231"/>
              <a:gd name="connsiteX51" fmla="*/ 1500463 w 2800371"/>
              <a:gd name="connsiteY51" fmla="*/ 801438 h 1464231"/>
              <a:gd name="connsiteX52" fmla="*/ 1571073 w 2800371"/>
              <a:gd name="connsiteY52" fmla="*/ 610791 h 1464231"/>
              <a:gd name="connsiteX53" fmla="*/ 1613439 w 2800371"/>
              <a:gd name="connsiteY53" fmla="*/ 300106 h 1464231"/>
              <a:gd name="connsiteX54" fmla="*/ 1627561 w 2800371"/>
              <a:gd name="connsiteY54" fmla="*/ 225966 h 1464231"/>
              <a:gd name="connsiteX55" fmla="*/ 1631092 w 2800371"/>
              <a:gd name="connsiteY55" fmla="*/ 151825 h 1464231"/>
              <a:gd name="connsiteX56" fmla="*/ 1666397 w 2800371"/>
              <a:gd name="connsiteY56" fmla="*/ 84746 h 1464231"/>
              <a:gd name="connsiteX57" fmla="*/ 1673458 w 2800371"/>
              <a:gd name="connsiteY57" fmla="*/ 63563 h 1464231"/>
              <a:gd name="connsiteX58" fmla="*/ 1676988 w 2800371"/>
              <a:gd name="connsiteY58" fmla="*/ 52971 h 1464231"/>
              <a:gd name="connsiteX59" fmla="*/ 1691110 w 2800371"/>
              <a:gd name="connsiteY59" fmla="*/ 24727 h 1464231"/>
              <a:gd name="connsiteX60" fmla="*/ 1698171 w 2800371"/>
              <a:gd name="connsiteY60" fmla="*/ 14136 h 1464231"/>
              <a:gd name="connsiteX61" fmla="*/ 1729946 w 2800371"/>
              <a:gd name="connsiteY61" fmla="*/ 17666 h 1464231"/>
              <a:gd name="connsiteX62" fmla="*/ 1765251 w 2800371"/>
              <a:gd name="connsiteY62" fmla="*/ 24727 h 1464231"/>
              <a:gd name="connsiteX63" fmla="*/ 1821739 w 2800371"/>
              <a:gd name="connsiteY63" fmla="*/ 28258 h 1464231"/>
              <a:gd name="connsiteX64" fmla="*/ 1864105 w 2800371"/>
              <a:gd name="connsiteY64" fmla="*/ 24727 h 1464231"/>
              <a:gd name="connsiteX65" fmla="*/ 1874696 w 2800371"/>
              <a:gd name="connsiteY65" fmla="*/ 21197 h 1464231"/>
              <a:gd name="connsiteX66" fmla="*/ 1966489 w 2800371"/>
              <a:gd name="connsiteY66" fmla="*/ 17666 h 1464231"/>
              <a:gd name="connsiteX67" fmla="*/ 2308948 w 2800371"/>
              <a:gd name="connsiteY67" fmla="*/ 7075 h 1464231"/>
              <a:gd name="connsiteX68" fmla="*/ 2372497 w 2800371"/>
              <a:gd name="connsiteY68" fmla="*/ 7075 h 1464231"/>
              <a:gd name="connsiteX69" fmla="*/ 2393680 w 2800371"/>
              <a:gd name="connsiteY69" fmla="*/ 14136 h 1464231"/>
              <a:gd name="connsiteX70" fmla="*/ 2404272 w 2800371"/>
              <a:gd name="connsiteY70" fmla="*/ 77685 h 1464231"/>
              <a:gd name="connsiteX71" fmla="*/ 2464290 w 2800371"/>
              <a:gd name="connsiteY71" fmla="*/ 296576 h 1464231"/>
              <a:gd name="connsiteX72" fmla="*/ 2489004 w 2800371"/>
              <a:gd name="connsiteY72" fmla="*/ 533119 h 1464231"/>
              <a:gd name="connsiteX73" fmla="*/ 2517248 w 2800371"/>
              <a:gd name="connsiteY73" fmla="*/ 593138 h 1464231"/>
              <a:gd name="connsiteX74" fmla="*/ 2559614 w 2800371"/>
              <a:gd name="connsiteY74" fmla="*/ 716706 h 1464231"/>
              <a:gd name="connsiteX75" fmla="*/ 2626693 w 2800371"/>
              <a:gd name="connsiteY75" fmla="*/ 836743 h 1464231"/>
              <a:gd name="connsiteX76" fmla="*/ 2686712 w 2800371"/>
              <a:gd name="connsiteY76" fmla="*/ 967371 h 1464231"/>
              <a:gd name="connsiteX77" fmla="*/ 2697303 w 2800371"/>
              <a:gd name="connsiteY77" fmla="*/ 977963 h 1464231"/>
              <a:gd name="connsiteX78" fmla="*/ 2704364 w 2800371"/>
              <a:gd name="connsiteY78" fmla="*/ 988554 h 1464231"/>
              <a:gd name="connsiteX79" fmla="*/ 2729078 w 2800371"/>
              <a:gd name="connsiteY79" fmla="*/ 1002676 h 1464231"/>
              <a:gd name="connsiteX80" fmla="*/ 2743200 w 2800371"/>
              <a:gd name="connsiteY80" fmla="*/ 1016798 h 1464231"/>
              <a:gd name="connsiteX81" fmla="*/ 2789096 w 2800371"/>
              <a:gd name="connsiteY81" fmla="*/ 1027390 h 1464231"/>
              <a:gd name="connsiteX82" fmla="*/ 2792627 w 2800371"/>
              <a:gd name="connsiteY82" fmla="*/ 1327482 h 1464231"/>
              <a:gd name="connsiteX83" fmla="*/ 2760852 w 2800371"/>
              <a:gd name="connsiteY83" fmla="*/ 1454580 h 1464231"/>
              <a:gd name="connsiteX84" fmla="*/ 2068874 w 2800371"/>
              <a:gd name="connsiteY84" fmla="*/ 1458111 h 1464231"/>
              <a:gd name="connsiteX85" fmla="*/ 571941 w 2800371"/>
              <a:gd name="connsiteY85" fmla="*/ 1454581 h 1464231"/>
              <a:gd name="connsiteX86" fmla="*/ 289501 w 2800371"/>
              <a:gd name="connsiteY86" fmla="*/ 1458111 h 1464231"/>
              <a:gd name="connsiteX87" fmla="*/ 151811 w 2800371"/>
              <a:gd name="connsiteY87" fmla="*/ 1454580 h 1464231"/>
              <a:gd name="connsiteX88" fmla="*/ 141220 w 2800371"/>
              <a:gd name="connsiteY88" fmla="*/ 1341604 h 1464231"/>
              <a:gd name="connsiteX89" fmla="*/ 95323 w 2800371"/>
              <a:gd name="connsiteY89" fmla="*/ 1454580 h 1464231"/>
              <a:gd name="connsiteX90" fmla="*/ 45896 w 2800371"/>
              <a:gd name="connsiteY90" fmla="*/ 1405153 h 1464231"/>
              <a:gd name="connsiteX91" fmla="*/ 31774 w 2800371"/>
              <a:gd name="connsiteY91" fmla="*/ 1408684 h 1464231"/>
              <a:gd name="connsiteX92" fmla="*/ 10591 w 2800371"/>
              <a:gd name="connsiteY92" fmla="*/ 1415745 h 1464231"/>
              <a:gd name="connsiteX93" fmla="*/ 3530 w 2800371"/>
              <a:gd name="connsiteY93" fmla="*/ 1433397 h 1464231"/>
              <a:gd name="connsiteX94" fmla="*/ 0 w 2800371"/>
              <a:gd name="connsiteY94" fmla="*/ 1454580 h 1464231"/>
              <a:gd name="connsiteX95" fmla="*/ 7061 w 2800371"/>
              <a:gd name="connsiteY95" fmla="*/ 1359257 h 1464231"/>
              <a:gd name="connsiteX96" fmla="*/ 7061 w 2800371"/>
              <a:gd name="connsiteY96" fmla="*/ 1331013 h 1464231"/>
              <a:gd name="connsiteX0" fmla="*/ 7061 w 2800371"/>
              <a:gd name="connsiteY0" fmla="*/ 1331013 h 1458111"/>
              <a:gd name="connsiteX1" fmla="*/ 7061 w 2800371"/>
              <a:gd name="connsiteY1" fmla="*/ 1331013 h 1458111"/>
              <a:gd name="connsiteX2" fmla="*/ 52957 w 2800371"/>
              <a:gd name="connsiteY2" fmla="*/ 1309830 h 1458111"/>
              <a:gd name="connsiteX3" fmla="*/ 67079 w 2800371"/>
              <a:gd name="connsiteY3" fmla="*/ 1306299 h 1458111"/>
              <a:gd name="connsiteX4" fmla="*/ 102384 w 2800371"/>
              <a:gd name="connsiteY4" fmla="*/ 1320421 h 1458111"/>
              <a:gd name="connsiteX5" fmla="*/ 123567 w 2800371"/>
              <a:gd name="connsiteY5" fmla="*/ 1334543 h 1458111"/>
              <a:gd name="connsiteX6" fmla="*/ 165933 w 2800371"/>
              <a:gd name="connsiteY6" fmla="*/ 1331013 h 1458111"/>
              <a:gd name="connsiteX7" fmla="*/ 194177 w 2800371"/>
              <a:gd name="connsiteY7" fmla="*/ 1316891 h 1458111"/>
              <a:gd name="connsiteX8" fmla="*/ 208299 w 2800371"/>
              <a:gd name="connsiteY8" fmla="*/ 1313360 h 1458111"/>
              <a:gd name="connsiteX9" fmla="*/ 240074 w 2800371"/>
              <a:gd name="connsiteY9" fmla="*/ 1306299 h 1458111"/>
              <a:gd name="connsiteX10" fmla="*/ 275379 w 2800371"/>
              <a:gd name="connsiteY10" fmla="*/ 1309830 h 1458111"/>
              <a:gd name="connsiteX11" fmla="*/ 293031 w 2800371"/>
              <a:gd name="connsiteY11" fmla="*/ 1316891 h 1458111"/>
              <a:gd name="connsiteX12" fmla="*/ 310684 w 2800371"/>
              <a:gd name="connsiteY12" fmla="*/ 1309830 h 1458111"/>
              <a:gd name="connsiteX13" fmla="*/ 353050 w 2800371"/>
              <a:gd name="connsiteY13" fmla="*/ 1302769 h 1458111"/>
              <a:gd name="connsiteX14" fmla="*/ 427190 w 2800371"/>
              <a:gd name="connsiteY14" fmla="*/ 1313360 h 1458111"/>
              <a:gd name="connsiteX15" fmla="*/ 451904 w 2800371"/>
              <a:gd name="connsiteY15" fmla="*/ 1320421 h 1458111"/>
              <a:gd name="connsiteX16" fmla="*/ 554289 w 2800371"/>
              <a:gd name="connsiteY16" fmla="*/ 1309830 h 1458111"/>
              <a:gd name="connsiteX17" fmla="*/ 586063 w 2800371"/>
              <a:gd name="connsiteY17" fmla="*/ 1285116 h 1458111"/>
              <a:gd name="connsiteX18" fmla="*/ 617838 w 2800371"/>
              <a:gd name="connsiteY18" fmla="*/ 1260403 h 1458111"/>
              <a:gd name="connsiteX19" fmla="*/ 631960 w 2800371"/>
              <a:gd name="connsiteY19" fmla="*/ 1235689 h 1458111"/>
              <a:gd name="connsiteX20" fmla="*/ 649612 w 2800371"/>
              <a:gd name="connsiteY20" fmla="*/ 1214506 h 1458111"/>
              <a:gd name="connsiteX21" fmla="*/ 670795 w 2800371"/>
              <a:gd name="connsiteY21" fmla="*/ 1207445 h 1458111"/>
              <a:gd name="connsiteX22" fmla="*/ 720222 w 2800371"/>
              <a:gd name="connsiteY22" fmla="*/ 1218037 h 1458111"/>
              <a:gd name="connsiteX23" fmla="*/ 741405 w 2800371"/>
              <a:gd name="connsiteY23" fmla="*/ 1242750 h 1458111"/>
              <a:gd name="connsiteX24" fmla="*/ 751997 w 2800371"/>
              <a:gd name="connsiteY24" fmla="*/ 1249811 h 1458111"/>
              <a:gd name="connsiteX25" fmla="*/ 882625 w 2800371"/>
              <a:gd name="connsiteY25" fmla="*/ 1260403 h 1458111"/>
              <a:gd name="connsiteX26" fmla="*/ 914400 w 2800371"/>
              <a:gd name="connsiteY26" fmla="*/ 1295708 h 1458111"/>
              <a:gd name="connsiteX27" fmla="*/ 935583 w 2800371"/>
              <a:gd name="connsiteY27" fmla="*/ 1306299 h 1458111"/>
              <a:gd name="connsiteX28" fmla="*/ 963827 w 2800371"/>
              <a:gd name="connsiteY28" fmla="*/ 1313360 h 1458111"/>
              <a:gd name="connsiteX29" fmla="*/ 1016784 w 2800371"/>
              <a:gd name="connsiteY29" fmla="*/ 1239220 h 1458111"/>
              <a:gd name="connsiteX30" fmla="*/ 1073272 w 2800371"/>
              <a:gd name="connsiteY30" fmla="*/ 1182732 h 1458111"/>
              <a:gd name="connsiteX31" fmla="*/ 1105047 w 2800371"/>
              <a:gd name="connsiteY31" fmla="*/ 1172140 h 1458111"/>
              <a:gd name="connsiteX32" fmla="*/ 1154474 w 2800371"/>
              <a:gd name="connsiteY32" fmla="*/ 1175671 h 1458111"/>
              <a:gd name="connsiteX33" fmla="*/ 1179187 w 2800371"/>
              <a:gd name="connsiteY33" fmla="*/ 1196854 h 1458111"/>
              <a:gd name="connsiteX34" fmla="*/ 1193309 w 2800371"/>
              <a:gd name="connsiteY34" fmla="*/ 1207445 h 1458111"/>
              <a:gd name="connsiteX35" fmla="*/ 1218023 w 2800371"/>
              <a:gd name="connsiteY35" fmla="*/ 1225098 h 1458111"/>
              <a:gd name="connsiteX36" fmla="*/ 1228614 w 2800371"/>
              <a:gd name="connsiteY36" fmla="*/ 1242750 h 1458111"/>
              <a:gd name="connsiteX37" fmla="*/ 1232145 w 2800371"/>
              <a:gd name="connsiteY37" fmla="*/ 1253342 h 1458111"/>
              <a:gd name="connsiteX38" fmla="*/ 1253328 w 2800371"/>
              <a:gd name="connsiteY38" fmla="*/ 1274525 h 1458111"/>
              <a:gd name="connsiteX39" fmla="*/ 1299224 w 2800371"/>
              <a:gd name="connsiteY39" fmla="*/ 1263933 h 1458111"/>
              <a:gd name="connsiteX40" fmla="*/ 1313346 w 2800371"/>
              <a:gd name="connsiteY40" fmla="*/ 1239220 h 1458111"/>
              <a:gd name="connsiteX41" fmla="*/ 1327468 w 2800371"/>
              <a:gd name="connsiteY41" fmla="*/ 1218037 h 1458111"/>
              <a:gd name="connsiteX42" fmla="*/ 1338060 w 2800371"/>
              <a:gd name="connsiteY42" fmla="*/ 1200384 h 1458111"/>
              <a:gd name="connsiteX43" fmla="*/ 1348651 w 2800371"/>
              <a:gd name="connsiteY43" fmla="*/ 1165079 h 1458111"/>
              <a:gd name="connsiteX44" fmla="*/ 1355713 w 2800371"/>
              <a:gd name="connsiteY44" fmla="*/ 1150957 h 1458111"/>
              <a:gd name="connsiteX45" fmla="*/ 1398079 w 2800371"/>
              <a:gd name="connsiteY45" fmla="*/ 1052103 h 1458111"/>
              <a:gd name="connsiteX46" fmla="*/ 1419262 w 2800371"/>
              <a:gd name="connsiteY46" fmla="*/ 1030920 h 1458111"/>
              <a:gd name="connsiteX47" fmla="*/ 1443975 w 2800371"/>
              <a:gd name="connsiteY47" fmla="*/ 935597 h 1458111"/>
              <a:gd name="connsiteX48" fmla="*/ 1454567 w 2800371"/>
              <a:gd name="connsiteY48" fmla="*/ 907353 h 1458111"/>
              <a:gd name="connsiteX49" fmla="*/ 1461628 w 2800371"/>
              <a:gd name="connsiteY49" fmla="*/ 886170 h 1458111"/>
              <a:gd name="connsiteX50" fmla="*/ 1475750 w 2800371"/>
              <a:gd name="connsiteY50" fmla="*/ 850865 h 1458111"/>
              <a:gd name="connsiteX51" fmla="*/ 1500463 w 2800371"/>
              <a:gd name="connsiteY51" fmla="*/ 801438 h 1458111"/>
              <a:gd name="connsiteX52" fmla="*/ 1571073 w 2800371"/>
              <a:gd name="connsiteY52" fmla="*/ 610791 h 1458111"/>
              <a:gd name="connsiteX53" fmla="*/ 1613439 w 2800371"/>
              <a:gd name="connsiteY53" fmla="*/ 300106 h 1458111"/>
              <a:gd name="connsiteX54" fmla="*/ 1627561 w 2800371"/>
              <a:gd name="connsiteY54" fmla="*/ 225966 h 1458111"/>
              <a:gd name="connsiteX55" fmla="*/ 1631092 w 2800371"/>
              <a:gd name="connsiteY55" fmla="*/ 151825 h 1458111"/>
              <a:gd name="connsiteX56" fmla="*/ 1666397 w 2800371"/>
              <a:gd name="connsiteY56" fmla="*/ 84746 h 1458111"/>
              <a:gd name="connsiteX57" fmla="*/ 1673458 w 2800371"/>
              <a:gd name="connsiteY57" fmla="*/ 63563 h 1458111"/>
              <a:gd name="connsiteX58" fmla="*/ 1676988 w 2800371"/>
              <a:gd name="connsiteY58" fmla="*/ 52971 h 1458111"/>
              <a:gd name="connsiteX59" fmla="*/ 1691110 w 2800371"/>
              <a:gd name="connsiteY59" fmla="*/ 24727 h 1458111"/>
              <a:gd name="connsiteX60" fmla="*/ 1698171 w 2800371"/>
              <a:gd name="connsiteY60" fmla="*/ 14136 h 1458111"/>
              <a:gd name="connsiteX61" fmla="*/ 1729946 w 2800371"/>
              <a:gd name="connsiteY61" fmla="*/ 17666 h 1458111"/>
              <a:gd name="connsiteX62" fmla="*/ 1765251 w 2800371"/>
              <a:gd name="connsiteY62" fmla="*/ 24727 h 1458111"/>
              <a:gd name="connsiteX63" fmla="*/ 1821739 w 2800371"/>
              <a:gd name="connsiteY63" fmla="*/ 28258 h 1458111"/>
              <a:gd name="connsiteX64" fmla="*/ 1864105 w 2800371"/>
              <a:gd name="connsiteY64" fmla="*/ 24727 h 1458111"/>
              <a:gd name="connsiteX65" fmla="*/ 1874696 w 2800371"/>
              <a:gd name="connsiteY65" fmla="*/ 21197 h 1458111"/>
              <a:gd name="connsiteX66" fmla="*/ 1966489 w 2800371"/>
              <a:gd name="connsiteY66" fmla="*/ 17666 h 1458111"/>
              <a:gd name="connsiteX67" fmla="*/ 2308948 w 2800371"/>
              <a:gd name="connsiteY67" fmla="*/ 7075 h 1458111"/>
              <a:gd name="connsiteX68" fmla="*/ 2372497 w 2800371"/>
              <a:gd name="connsiteY68" fmla="*/ 7075 h 1458111"/>
              <a:gd name="connsiteX69" fmla="*/ 2393680 w 2800371"/>
              <a:gd name="connsiteY69" fmla="*/ 14136 h 1458111"/>
              <a:gd name="connsiteX70" fmla="*/ 2404272 w 2800371"/>
              <a:gd name="connsiteY70" fmla="*/ 77685 h 1458111"/>
              <a:gd name="connsiteX71" fmla="*/ 2464290 w 2800371"/>
              <a:gd name="connsiteY71" fmla="*/ 296576 h 1458111"/>
              <a:gd name="connsiteX72" fmla="*/ 2489004 w 2800371"/>
              <a:gd name="connsiteY72" fmla="*/ 533119 h 1458111"/>
              <a:gd name="connsiteX73" fmla="*/ 2517248 w 2800371"/>
              <a:gd name="connsiteY73" fmla="*/ 593138 h 1458111"/>
              <a:gd name="connsiteX74" fmla="*/ 2559614 w 2800371"/>
              <a:gd name="connsiteY74" fmla="*/ 716706 h 1458111"/>
              <a:gd name="connsiteX75" fmla="*/ 2626693 w 2800371"/>
              <a:gd name="connsiteY75" fmla="*/ 836743 h 1458111"/>
              <a:gd name="connsiteX76" fmla="*/ 2686712 w 2800371"/>
              <a:gd name="connsiteY76" fmla="*/ 967371 h 1458111"/>
              <a:gd name="connsiteX77" fmla="*/ 2697303 w 2800371"/>
              <a:gd name="connsiteY77" fmla="*/ 977963 h 1458111"/>
              <a:gd name="connsiteX78" fmla="*/ 2704364 w 2800371"/>
              <a:gd name="connsiteY78" fmla="*/ 988554 h 1458111"/>
              <a:gd name="connsiteX79" fmla="*/ 2729078 w 2800371"/>
              <a:gd name="connsiteY79" fmla="*/ 1002676 h 1458111"/>
              <a:gd name="connsiteX80" fmla="*/ 2743200 w 2800371"/>
              <a:gd name="connsiteY80" fmla="*/ 1016798 h 1458111"/>
              <a:gd name="connsiteX81" fmla="*/ 2789096 w 2800371"/>
              <a:gd name="connsiteY81" fmla="*/ 1027390 h 1458111"/>
              <a:gd name="connsiteX82" fmla="*/ 2792627 w 2800371"/>
              <a:gd name="connsiteY82" fmla="*/ 1327482 h 1458111"/>
              <a:gd name="connsiteX83" fmla="*/ 2760852 w 2800371"/>
              <a:gd name="connsiteY83" fmla="*/ 1454580 h 1458111"/>
              <a:gd name="connsiteX84" fmla="*/ 2068874 w 2800371"/>
              <a:gd name="connsiteY84" fmla="*/ 1458111 h 1458111"/>
              <a:gd name="connsiteX85" fmla="*/ 571941 w 2800371"/>
              <a:gd name="connsiteY85" fmla="*/ 1454581 h 1458111"/>
              <a:gd name="connsiteX86" fmla="*/ 289501 w 2800371"/>
              <a:gd name="connsiteY86" fmla="*/ 1458111 h 1458111"/>
              <a:gd name="connsiteX87" fmla="*/ 151811 w 2800371"/>
              <a:gd name="connsiteY87" fmla="*/ 1454580 h 1458111"/>
              <a:gd name="connsiteX88" fmla="*/ 130628 w 2800371"/>
              <a:gd name="connsiteY88" fmla="*/ 1454580 h 1458111"/>
              <a:gd name="connsiteX89" fmla="*/ 95323 w 2800371"/>
              <a:gd name="connsiteY89" fmla="*/ 1454580 h 1458111"/>
              <a:gd name="connsiteX90" fmla="*/ 45896 w 2800371"/>
              <a:gd name="connsiteY90" fmla="*/ 1405153 h 1458111"/>
              <a:gd name="connsiteX91" fmla="*/ 31774 w 2800371"/>
              <a:gd name="connsiteY91" fmla="*/ 1408684 h 1458111"/>
              <a:gd name="connsiteX92" fmla="*/ 10591 w 2800371"/>
              <a:gd name="connsiteY92" fmla="*/ 1415745 h 1458111"/>
              <a:gd name="connsiteX93" fmla="*/ 3530 w 2800371"/>
              <a:gd name="connsiteY93" fmla="*/ 1433397 h 1458111"/>
              <a:gd name="connsiteX94" fmla="*/ 0 w 2800371"/>
              <a:gd name="connsiteY94" fmla="*/ 1454580 h 1458111"/>
              <a:gd name="connsiteX95" fmla="*/ 7061 w 2800371"/>
              <a:gd name="connsiteY95" fmla="*/ 1359257 h 1458111"/>
              <a:gd name="connsiteX96" fmla="*/ 7061 w 2800371"/>
              <a:gd name="connsiteY96" fmla="*/ 1331013 h 1458111"/>
              <a:gd name="connsiteX0" fmla="*/ 7061 w 2800371"/>
              <a:gd name="connsiteY0" fmla="*/ 1331013 h 1458111"/>
              <a:gd name="connsiteX1" fmla="*/ 7061 w 2800371"/>
              <a:gd name="connsiteY1" fmla="*/ 1331013 h 1458111"/>
              <a:gd name="connsiteX2" fmla="*/ 52957 w 2800371"/>
              <a:gd name="connsiteY2" fmla="*/ 1309830 h 1458111"/>
              <a:gd name="connsiteX3" fmla="*/ 67079 w 2800371"/>
              <a:gd name="connsiteY3" fmla="*/ 1306299 h 1458111"/>
              <a:gd name="connsiteX4" fmla="*/ 102384 w 2800371"/>
              <a:gd name="connsiteY4" fmla="*/ 1320421 h 1458111"/>
              <a:gd name="connsiteX5" fmla="*/ 123567 w 2800371"/>
              <a:gd name="connsiteY5" fmla="*/ 1334543 h 1458111"/>
              <a:gd name="connsiteX6" fmla="*/ 165933 w 2800371"/>
              <a:gd name="connsiteY6" fmla="*/ 1331013 h 1458111"/>
              <a:gd name="connsiteX7" fmla="*/ 194177 w 2800371"/>
              <a:gd name="connsiteY7" fmla="*/ 1316891 h 1458111"/>
              <a:gd name="connsiteX8" fmla="*/ 208299 w 2800371"/>
              <a:gd name="connsiteY8" fmla="*/ 1313360 h 1458111"/>
              <a:gd name="connsiteX9" fmla="*/ 240074 w 2800371"/>
              <a:gd name="connsiteY9" fmla="*/ 1306299 h 1458111"/>
              <a:gd name="connsiteX10" fmla="*/ 275379 w 2800371"/>
              <a:gd name="connsiteY10" fmla="*/ 1309830 h 1458111"/>
              <a:gd name="connsiteX11" fmla="*/ 293031 w 2800371"/>
              <a:gd name="connsiteY11" fmla="*/ 1316891 h 1458111"/>
              <a:gd name="connsiteX12" fmla="*/ 310684 w 2800371"/>
              <a:gd name="connsiteY12" fmla="*/ 1309830 h 1458111"/>
              <a:gd name="connsiteX13" fmla="*/ 353050 w 2800371"/>
              <a:gd name="connsiteY13" fmla="*/ 1302769 h 1458111"/>
              <a:gd name="connsiteX14" fmla="*/ 427190 w 2800371"/>
              <a:gd name="connsiteY14" fmla="*/ 1313360 h 1458111"/>
              <a:gd name="connsiteX15" fmla="*/ 451904 w 2800371"/>
              <a:gd name="connsiteY15" fmla="*/ 1320421 h 1458111"/>
              <a:gd name="connsiteX16" fmla="*/ 554289 w 2800371"/>
              <a:gd name="connsiteY16" fmla="*/ 1309830 h 1458111"/>
              <a:gd name="connsiteX17" fmla="*/ 586063 w 2800371"/>
              <a:gd name="connsiteY17" fmla="*/ 1285116 h 1458111"/>
              <a:gd name="connsiteX18" fmla="*/ 617838 w 2800371"/>
              <a:gd name="connsiteY18" fmla="*/ 1260403 h 1458111"/>
              <a:gd name="connsiteX19" fmla="*/ 631960 w 2800371"/>
              <a:gd name="connsiteY19" fmla="*/ 1235689 h 1458111"/>
              <a:gd name="connsiteX20" fmla="*/ 649612 w 2800371"/>
              <a:gd name="connsiteY20" fmla="*/ 1214506 h 1458111"/>
              <a:gd name="connsiteX21" fmla="*/ 670795 w 2800371"/>
              <a:gd name="connsiteY21" fmla="*/ 1207445 h 1458111"/>
              <a:gd name="connsiteX22" fmla="*/ 720222 w 2800371"/>
              <a:gd name="connsiteY22" fmla="*/ 1218037 h 1458111"/>
              <a:gd name="connsiteX23" fmla="*/ 741405 w 2800371"/>
              <a:gd name="connsiteY23" fmla="*/ 1242750 h 1458111"/>
              <a:gd name="connsiteX24" fmla="*/ 751997 w 2800371"/>
              <a:gd name="connsiteY24" fmla="*/ 1249811 h 1458111"/>
              <a:gd name="connsiteX25" fmla="*/ 882625 w 2800371"/>
              <a:gd name="connsiteY25" fmla="*/ 1260403 h 1458111"/>
              <a:gd name="connsiteX26" fmla="*/ 914400 w 2800371"/>
              <a:gd name="connsiteY26" fmla="*/ 1295708 h 1458111"/>
              <a:gd name="connsiteX27" fmla="*/ 935583 w 2800371"/>
              <a:gd name="connsiteY27" fmla="*/ 1306299 h 1458111"/>
              <a:gd name="connsiteX28" fmla="*/ 963827 w 2800371"/>
              <a:gd name="connsiteY28" fmla="*/ 1313360 h 1458111"/>
              <a:gd name="connsiteX29" fmla="*/ 1016784 w 2800371"/>
              <a:gd name="connsiteY29" fmla="*/ 1239220 h 1458111"/>
              <a:gd name="connsiteX30" fmla="*/ 1073272 w 2800371"/>
              <a:gd name="connsiteY30" fmla="*/ 1182732 h 1458111"/>
              <a:gd name="connsiteX31" fmla="*/ 1105047 w 2800371"/>
              <a:gd name="connsiteY31" fmla="*/ 1172140 h 1458111"/>
              <a:gd name="connsiteX32" fmla="*/ 1154474 w 2800371"/>
              <a:gd name="connsiteY32" fmla="*/ 1175671 h 1458111"/>
              <a:gd name="connsiteX33" fmla="*/ 1179187 w 2800371"/>
              <a:gd name="connsiteY33" fmla="*/ 1196854 h 1458111"/>
              <a:gd name="connsiteX34" fmla="*/ 1193309 w 2800371"/>
              <a:gd name="connsiteY34" fmla="*/ 1207445 h 1458111"/>
              <a:gd name="connsiteX35" fmla="*/ 1218023 w 2800371"/>
              <a:gd name="connsiteY35" fmla="*/ 1225098 h 1458111"/>
              <a:gd name="connsiteX36" fmla="*/ 1228614 w 2800371"/>
              <a:gd name="connsiteY36" fmla="*/ 1242750 h 1458111"/>
              <a:gd name="connsiteX37" fmla="*/ 1232145 w 2800371"/>
              <a:gd name="connsiteY37" fmla="*/ 1253342 h 1458111"/>
              <a:gd name="connsiteX38" fmla="*/ 1253328 w 2800371"/>
              <a:gd name="connsiteY38" fmla="*/ 1274525 h 1458111"/>
              <a:gd name="connsiteX39" fmla="*/ 1299224 w 2800371"/>
              <a:gd name="connsiteY39" fmla="*/ 1263933 h 1458111"/>
              <a:gd name="connsiteX40" fmla="*/ 1313346 w 2800371"/>
              <a:gd name="connsiteY40" fmla="*/ 1239220 h 1458111"/>
              <a:gd name="connsiteX41" fmla="*/ 1327468 w 2800371"/>
              <a:gd name="connsiteY41" fmla="*/ 1218037 h 1458111"/>
              <a:gd name="connsiteX42" fmla="*/ 1338060 w 2800371"/>
              <a:gd name="connsiteY42" fmla="*/ 1200384 h 1458111"/>
              <a:gd name="connsiteX43" fmla="*/ 1348651 w 2800371"/>
              <a:gd name="connsiteY43" fmla="*/ 1165079 h 1458111"/>
              <a:gd name="connsiteX44" fmla="*/ 1355713 w 2800371"/>
              <a:gd name="connsiteY44" fmla="*/ 1150957 h 1458111"/>
              <a:gd name="connsiteX45" fmla="*/ 1398079 w 2800371"/>
              <a:gd name="connsiteY45" fmla="*/ 1052103 h 1458111"/>
              <a:gd name="connsiteX46" fmla="*/ 1419262 w 2800371"/>
              <a:gd name="connsiteY46" fmla="*/ 1030920 h 1458111"/>
              <a:gd name="connsiteX47" fmla="*/ 1443975 w 2800371"/>
              <a:gd name="connsiteY47" fmla="*/ 935597 h 1458111"/>
              <a:gd name="connsiteX48" fmla="*/ 1454567 w 2800371"/>
              <a:gd name="connsiteY48" fmla="*/ 907353 h 1458111"/>
              <a:gd name="connsiteX49" fmla="*/ 1461628 w 2800371"/>
              <a:gd name="connsiteY49" fmla="*/ 886170 h 1458111"/>
              <a:gd name="connsiteX50" fmla="*/ 1475750 w 2800371"/>
              <a:gd name="connsiteY50" fmla="*/ 850865 h 1458111"/>
              <a:gd name="connsiteX51" fmla="*/ 1500463 w 2800371"/>
              <a:gd name="connsiteY51" fmla="*/ 801438 h 1458111"/>
              <a:gd name="connsiteX52" fmla="*/ 1571073 w 2800371"/>
              <a:gd name="connsiteY52" fmla="*/ 610791 h 1458111"/>
              <a:gd name="connsiteX53" fmla="*/ 1613439 w 2800371"/>
              <a:gd name="connsiteY53" fmla="*/ 300106 h 1458111"/>
              <a:gd name="connsiteX54" fmla="*/ 1627561 w 2800371"/>
              <a:gd name="connsiteY54" fmla="*/ 225966 h 1458111"/>
              <a:gd name="connsiteX55" fmla="*/ 1631092 w 2800371"/>
              <a:gd name="connsiteY55" fmla="*/ 151825 h 1458111"/>
              <a:gd name="connsiteX56" fmla="*/ 1666397 w 2800371"/>
              <a:gd name="connsiteY56" fmla="*/ 84746 h 1458111"/>
              <a:gd name="connsiteX57" fmla="*/ 1673458 w 2800371"/>
              <a:gd name="connsiteY57" fmla="*/ 63563 h 1458111"/>
              <a:gd name="connsiteX58" fmla="*/ 1676988 w 2800371"/>
              <a:gd name="connsiteY58" fmla="*/ 52971 h 1458111"/>
              <a:gd name="connsiteX59" fmla="*/ 1691110 w 2800371"/>
              <a:gd name="connsiteY59" fmla="*/ 24727 h 1458111"/>
              <a:gd name="connsiteX60" fmla="*/ 1698171 w 2800371"/>
              <a:gd name="connsiteY60" fmla="*/ 14136 h 1458111"/>
              <a:gd name="connsiteX61" fmla="*/ 1729946 w 2800371"/>
              <a:gd name="connsiteY61" fmla="*/ 17666 h 1458111"/>
              <a:gd name="connsiteX62" fmla="*/ 1765251 w 2800371"/>
              <a:gd name="connsiteY62" fmla="*/ 24727 h 1458111"/>
              <a:gd name="connsiteX63" fmla="*/ 1821739 w 2800371"/>
              <a:gd name="connsiteY63" fmla="*/ 28258 h 1458111"/>
              <a:gd name="connsiteX64" fmla="*/ 1864105 w 2800371"/>
              <a:gd name="connsiteY64" fmla="*/ 24727 h 1458111"/>
              <a:gd name="connsiteX65" fmla="*/ 1874696 w 2800371"/>
              <a:gd name="connsiteY65" fmla="*/ 21197 h 1458111"/>
              <a:gd name="connsiteX66" fmla="*/ 1966489 w 2800371"/>
              <a:gd name="connsiteY66" fmla="*/ 17666 h 1458111"/>
              <a:gd name="connsiteX67" fmla="*/ 2308948 w 2800371"/>
              <a:gd name="connsiteY67" fmla="*/ 7075 h 1458111"/>
              <a:gd name="connsiteX68" fmla="*/ 2372497 w 2800371"/>
              <a:gd name="connsiteY68" fmla="*/ 7075 h 1458111"/>
              <a:gd name="connsiteX69" fmla="*/ 2393680 w 2800371"/>
              <a:gd name="connsiteY69" fmla="*/ 14136 h 1458111"/>
              <a:gd name="connsiteX70" fmla="*/ 2404272 w 2800371"/>
              <a:gd name="connsiteY70" fmla="*/ 77685 h 1458111"/>
              <a:gd name="connsiteX71" fmla="*/ 2464290 w 2800371"/>
              <a:gd name="connsiteY71" fmla="*/ 296576 h 1458111"/>
              <a:gd name="connsiteX72" fmla="*/ 2489004 w 2800371"/>
              <a:gd name="connsiteY72" fmla="*/ 533119 h 1458111"/>
              <a:gd name="connsiteX73" fmla="*/ 2517248 w 2800371"/>
              <a:gd name="connsiteY73" fmla="*/ 593138 h 1458111"/>
              <a:gd name="connsiteX74" fmla="*/ 2559614 w 2800371"/>
              <a:gd name="connsiteY74" fmla="*/ 716706 h 1458111"/>
              <a:gd name="connsiteX75" fmla="*/ 2626693 w 2800371"/>
              <a:gd name="connsiteY75" fmla="*/ 836743 h 1458111"/>
              <a:gd name="connsiteX76" fmla="*/ 2686712 w 2800371"/>
              <a:gd name="connsiteY76" fmla="*/ 967371 h 1458111"/>
              <a:gd name="connsiteX77" fmla="*/ 2697303 w 2800371"/>
              <a:gd name="connsiteY77" fmla="*/ 977963 h 1458111"/>
              <a:gd name="connsiteX78" fmla="*/ 2704364 w 2800371"/>
              <a:gd name="connsiteY78" fmla="*/ 988554 h 1458111"/>
              <a:gd name="connsiteX79" fmla="*/ 2729078 w 2800371"/>
              <a:gd name="connsiteY79" fmla="*/ 1002676 h 1458111"/>
              <a:gd name="connsiteX80" fmla="*/ 2743200 w 2800371"/>
              <a:gd name="connsiteY80" fmla="*/ 1016798 h 1458111"/>
              <a:gd name="connsiteX81" fmla="*/ 2789096 w 2800371"/>
              <a:gd name="connsiteY81" fmla="*/ 1027390 h 1458111"/>
              <a:gd name="connsiteX82" fmla="*/ 2792627 w 2800371"/>
              <a:gd name="connsiteY82" fmla="*/ 1327482 h 1458111"/>
              <a:gd name="connsiteX83" fmla="*/ 2760852 w 2800371"/>
              <a:gd name="connsiteY83" fmla="*/ 1454580 h 1458111"/>
              <a:gd name="connsiteX84" fmla="*/ 2068874 w 2800371"/>
              <a:gd name="connsiteY84" fmla="*/ 1458111 h 1458111"/>
              <a:gd name="connsiteX85" fmla="*/ 571941 w 2800371"/>
              <a:gd name="connsiteY85" fmla="*/ 1454581 h 1458111"/>
              <a:gd name="connsiteX86" fmla="*/ 289501 w 2800371"/>
              <a:gd name="connsiteY86" fmla="*/ 1458111 h 1458111"/>
              <a:gd name="connsiteX87" fmla="*/ 151811 w 2800371"/>
              <a:gd name="connsiteY87" fmla="*/ 1454580 h 1458111"/>
              <a:gd name="connsiteX88" fmla="*/ 130628 w 2800371"/>
              <a:gd name="connsiteY88" fmla="*/ 1454580 h 1458111"/>
              <a:gd name="connsiteX89" fmla="*/ 95323 w 2800371"/>
              <a:gd name="connsiteY89" fmla="*/ 1454580 h 1458111"/>
              <a:gd name="connsiteX90" fmla="*/ 45896 w 2800371"/>
              <a:gd name="connsiteY90" fmla="*/ 1405153 h 1458111"/>
              <a:gd name="connsiteX91" fmla="*/ 35305 w 2800371"/>
              <a:gd name="connsiteY91" fmla="*/ 1454580 h 1458111"/>
              <a:gd name="connsiteX92" fmla="*/ 10591 w 2800371"/>
              <a:gd name="connsiteY92" fmla="*/ 1415745 h 1458111"/>
              <a:gd name="connsiteX93" fmla="*/ 3530 w 2800371"/>
              <a:gd name="connsiteY93" fmla="*/ 1433397 h 1458111"/>
              <a:gd name="connsiteX94" fmla="*/ 0 w 2800371"/>
              <a:gd name="connsiteY94" fmla="*/ 1454580 h 1458111"/>
              <a:gd name="connsiteX95" fmla="*/ 7061 w 2800371"/>
              <a:gd name="connsiteY95" fmla="*/ 1359257 h 1458111"/>
              <a:gd name="connsiteX96" fmla="*/ 7061 w 2800371"/>
              <a:gd name="connsiteY96" fmla="*/ 1331013 h 1458111"/>
              <a:gd name="connsiteX0" fmla="*/ 7061 w 2800371"/>
              <a:gd name="connsiteY0" fmla="*/ 1331013 h 1460544"/>
              <a:gd name="connsiteX1" fmla="*/ 7061 w 2800371"/>
              <a:gd name="connsiteY1" fmla="*/ 1331013 h 1460544"/>
              <a:gd name="connsiteX2" fmla="*/ 52957 w 2800371"/>
              <a:gd name="connsiteY2" fmla="*/ 1309830 h 1460544"/>
              <a:gd name="connsiteX3" fmla="*/ 67079 w 2800371"/>
              <a:gd name="connsiteY3" fmla="*/ 1306299 h 1460544"/>
              <a:gd name="connsiteX4" fmla="*/ 102384 w 2800371"/>
              <a:gd name="connsiteY4" fmla="*/ 1320421 h 1460544"/>
              <a:gd name="connsiteX5" fmla="*/ 123567 w 2800371"/>
              <a:gd name="connsiteY5" fmla="*/ 1334543 h 1460544"/>
              <a:gd name="connsiteX6" fmla="*/ 165933 w 2800371"/>
              <a:gd name="connsiteY6" fmla="*/ 1331013 h 1460544"/>
              <a:gd name="connsiteX7" fmla="*/ 194177 w 2800371"/>
              <a:gd name="connsiteY7" fmla="*/ 1316891 h 1460544"/>
              <a:gd name="connsiteX8" fmla="*/ 208299 w 2800371"/>
              <a:gd name="connsiteY8" fmla="*/ 1313360 h 1460544"/>
              <a:gd name="connsiteX9" fmla="*/ 240074 w 2800371"/>
              <a:gd name="connsiteY9" fmla="*/ 1306299 h 1460544"/>
              <a:gd name="connsiteX10" fmla="*/ 275379 w 2800371"/>
              <a:gd name="connsiteY10" fmla="*/ 1309830 h 1460544"/>
              <a:gd name="connsiteX11" fmla="*/ 293031 w 2800371"/>
              <a:gd name="connsiteY11" fmla="*/ 1316891 h 1460544"/>
              <a:gd name="connsiteX12" fmla="*/ 310684 w 2800371"/>
              <a:gd name="connsiteY12" fmla="*/ 1309830 h 1460544"/>
              <a:gd name="connsiteX13" fmla="*/ 353050 w 2800371"/>
              <a:gd name="connsiteY13" fmla="*/ 1302769 h 1460544"/>
              <a:gd name="connsiteX14" fmla="*/ 427190 w 2800371"/>
              <a:gd name="connsiteY14" fmla="*/ 1313360 h 1460544"/>
              <a:gd name="connsiteX15" fmla="*/ 451904 w 2800371"/>
              <a:gd name="connsiteY15" fmla="*/ 1320421 h 1460544"/>
              <a:gd name="connsiteX16" fmla="*/ 554289 w 2800371"/>
              <a:gd name="connsiteY16" fmla="*/ 1309830 h 1460544"/>
              <a:gd name="connsiteX17" fmla="*/ 586063 w 2800371"/>
              <a:gd name="connsiteY17" fmla="*/ 1285116 h 1460544"/>
              <a:gd name="connsiteX18" fmla="*/ 617838 w 2800371"/>
              <a:gd name="connsiteY18" fmla="*/ 1260403 h 1460544"/>
              <a:gd name="connsiteX19" fmla="*/ 631960 w 2800371"/>
              <a:gd name="connsiteY19" fmla="*/ 1235689 h 1460544"/>
              <a:gd name="connsiteX20" fmla="*/ 649612 w 2800371"/>
              <a:gd name="connsiteY20" fmla="*/ 1214506 h 1460544"/>
              <a:gd name="connsiteX21" fmla="*/ 670795 w 2800371"/>
              <a:gd name="connsiteY21" fmla="*/ 1207445 h 1460544"/>
              <a:gd name="connsiteX22" fmla="*/ 720222 w 2800371"/>
              <a:gd name="connsiteY22" fmla="*/ 1218037 h 1460544"/>
              <a:gd name="connsiteX23" fmla="*/ 741405 w 2800371"/>
              <a:gd name="connsiteY23" fmla="*/ 1242750 h 1460544"/>
              <a:gd name="connsiteX24" fmla="*/ 751997 w 2800371"/>
              <a:gd name="connsiteY24" fmla="*/ 1249811 h 1460544"/>
              <a:gd name="connsiteX25" fmla="*/ 882625 w 2800371"/>
              <a:gd name="connsiteY25" fmla="*/ 1260403 h 1460544"/>
              <a:gd name="connsiteX26" fmla="*/ 914400 w 2800371"/>
              <a:gd name="connsiteY26" fmla="*/ 1295708 h 1460544"/>
              <a:gd name="connsiteX27" fmla="*/ 935583 w 2800371"/>
              <a:gd name="connsiteY27" fmla="*/ 1306299 h 1460544"/>
              <a:gd name="connsiteX28" fmla="*/ 963827 w 2800371"/>
              <a:gd name="connsiteY28" fmla="*/ 1313360 h 1460544"/>
              <a:gd name="connsiteX29" fmla="*/ 1016784 w 2800371"/>
              <a:gd name="connsiteY29" fmla="*/ 1239220 h 1460544"/>
              <a:gd name="connsiteX30" fmla="*/ 1073272 w 2800371"/>
              <a:gd name="connsiteY30" fmla="*/ 1182732 h 1460544"/>
              <a:gd name="connsiteX31" fmla="*/ 1105047 w 2800371"/>
              <a:gd name="connsiteY31" fmla="*/ 1172140 h 1460544"/>
              <a:gd name="connsiteX32" fmla="*/ 1154474 w 2800371"/>
              <a:gd name="connsiteY32" fmla="*/ 1175671 h 1460544"/>
              <a:gd name="connsiteX33" fmla="*/ 1179187 w 2800371"/>
              <a:gd name="connsiteY33" fmla="*/ 1196854 h 1460544"/>
              <a:gd name="connsiteX34" fmla="*/ 1193309 w 2800371"/>
              <a:gd name="connsiteY34" fmla="*/ 1207445 h 1460544"/>
              <a:gd name="connsiteX35" fmla="*/ 1218023 w 2800371"/>
              <a:gd name="connsiteY35" fmla="*/ 1225098 h 1460544"/>
              <a:gd name="connsiteX36" fmla="*/ 1228614 w 2800371"/>
              <a:gd name="connsiteY36" fmla="*/ 1242750 h 1460544"/>
              <a:gd name="connsiteX37" fmla="*/ 1232145 w 2800371"/>
              <a:gd name="connsiteY37" fmla="*/ 1253342 h 1460544"/>
              <a:gd name="connsiteX38" fmla="*/ 1253328 w 2800371"/>
              <a:gd name="connsiteY38" fmla="*/ 1274525 h 1460544"/>
              <a:gd name="connsiteX39" fmla="*/ 1299224 w 2800371"/>
              <a:gd name="connsiteY39" fmla="*/ 1263933 h 1460544"/>
              <a:gd name="connsiteX40" fmla="*/ 1313346 w 2800371"/>
              <a:gd name="connsiteY40" fmla="*/ 1239220 h 1460544"/>
              <a:gd name="connsiteX41" fmla="*/ 1327468 w 2800371"/>
              <a:gd name="connsiteY41" fmla="*/ 1218037 h 1460544"/>
              <a:gd name="connsiteX42" fmla="*/ 1338060 w 2800371"/>
              <a:gd name="connsiteY42" fmla="*/ 1200384 h 1460544"/>
              <a:gd name="connsiteX43" fmla="*/ 1348651 w 2800371"/>
              <a:gd name="connsiteY43" fmla="*/ 1165079 h 1460544"/>
              <a:gd name="connsiteX44" fmla="*/ 1355713 w 2800371"/>
              <a:gd name="connsiteY44" fmla="*/ 1150957 h 1460544"/>
              <a:gd name="connsiteX45" fmla="*/ 1398079 w 2800371"/>
              <a:gd name="connsiteY45" fmla="*/ 1052103 h 1460544"/>
              <a:gd name="connsiteX46" fmla="*/ 1419262 w 2800371"/>
              <a:gd name="connsiteY46" fmla="*/ 1030920 h 1460544"/>
              <a:gd name="connsiteX47" fmla="*/ 1443975 w 2800371"/>
              <a:gd name="connsiteY47" fmla="*/ 935597 h 1460544"/>
              <a:gd name="connsiteX48" fmla="*/ 1454567 w 2800371"/>
              <a:gd name="connsiteY48" fmla="*/ 907353 h 1460544"/>
              <a:gd name="connsiteX49" fmla="*/ 1461628 w 2800371"/>
              <a:gd name="connsiteY49" fmla="*/ 886170 h 1460544"/>
              <a:gd name="connsiteX50" fmla="*/ 1475750 w 2800371"/>
              <a:gd name="connsiteY50" fmla="*/ 850865 h 1460544"/>
              <a:gd name="connsiteX51" fmla="*/ 1500463 w 2800371"/>
              <a:gd name="connsiteY51" fmla="*/ 801438 h 1460544"/>
              <a:gd name="connsiteX52" fmla="*/ 1571073 w 2800371"/>
              <a:gd name="connsiteY52" fmla="*/ 610791 h 1460544"/>
              <a:gd name="connsiteX53" fmla="*/ 1613439 w 2800371"/>
              <a:gd name="connsiteY53" fmla="*/ 300106 h 1460544"/>
              <a:gd name="connsiteX54" fmla="*/ 1627561 w 2800371"/>
              <a:gd name="connsiteY54" fmla="*/ 225966 h 1460544"/>
              <a:gd name="connsiteX55" fmla="*/ 1631092 w 2800371"/>
              <a:gd name="connsiteY55" fmla="*/ 151825 h 1460544"/>
              <a:gd name="connsiteX56" fmla="*/ 1666397 w 2800371"/>
              <a:gd name="connsiteY56" fmla="*/ 84746 h 1460544"/>
              <a:gd name="connsiteX57" fmla="*/ 1673458 w 2800371"/>
              <a:gd name="connsiteY57" fmla="*/ 63563 h 1460544"/>
              <a:gd name="connsiteX58" fmla="*/ 1676988 w 2800371"/>
              <a:gd name="connsiteY58" fmla="*/ 52971 h 1460544"/>
              <a:gd name="connsiteX59" fmla="*/ 1691110 w 2800371"/>
              <a:gd name="connsiteY59" fmla="*/ 24727 h 1460544"/>
              <a:gd name="connsiteX60" fmla="*/ 1698171 w 2800371"/>
              <a:gd name="connsiteY60" fmla="*/ 14136 h 1460544"/>
              <a:gd name="connsiteX61" fmla="*/ 1729946 w 2800371"/>
              <a:gd name="connsiteY61" fmla="*/ 17666 h 1460544"/>
              <a:gd name="connsiteX62" fmla="*/ 1765251 w 2800371"/>
              <a:gd name="connsiteY62" fmla="*/ 24727 h 1460544"/>
              <a:gd name="connsiteX63" fmla="*/ 1821739 w 2800371"/>
              <a:gd name="connsiteY63" fmla="*/ 28258 h 1460544"/>
              <a:gd name="connsiteX64" fmla="*/ 1864105 w 2800371"/>
              <a:gd name="connsiteY64" fmla="*/ 24727 h 1460544"/>
              <a:gd name="connsiteX65" fmla="*/ 1874696 w 2800371"/>
              <a:gd name="connsiteY65" fmla="*/ 21197 h 1460544"/>
              <a:gd name="connsiteX66" fmla="*/ 1966489 w 2800371"/>
              <a:gd name="connsiteY66" fmla="*/ 17666 h 1460544"/>
              <a:gd name="connsiteX67" fmla="*/ 2308948 w 2800371"/>
              <a:gd name="connsiteY67" fmla="*/ 7075 h 1460544"/>
              <a:gd name="connsiteX68" fmla="*/ 2372497 w 2800371"/>
              <a:gd name="connsiteY68" fmla="*/ 7075 h 1460544"/>
              <a:gd name="connsiteX69" fmla="*/ 2393680 w 2800371"/>
              <a:gd name="connsiteY69" fmla="*/ 14136 h 1460544"/>
              <a:gd name="connsiteX70" fmla="*/ 2404272 w 2800371"/>
              <a:gd name="connsiteY70" fmla="*/ 77685 h 1460544"/>
              <a:gd name="connsiteX71" fmla="*/ 2464290 w 2800371"/>
              <a:gd name="connsiteY71" fmla="*/ 296576 h 1460544"/>
              <a:gd name="connsiteX72" fmla="*/ 2489004 w 2800371"/>
              <a:gd name="connsiteY72" fmla="*/ 533119 h 1460544"/>
              <a:gd name="connsiteX73" fmla="*/ 2517248 w 2800371"/>
              <a:gd name="connsiteY73" fmla="*/ 593138 h 1460544"/>
              <a:gd name="connsiteX74" fmla="*/ 2559614 w 2800371"/>
              <a:gd name="connsiteY74" fmla="*/ 716706 h 1460544"/>
              <a:gd name="connsiteX75" fmla="*/ 2626693 w 2800371"/>
              <a:gd name="connsiteY75" fmla="*/ 836743 h 1460544"/>
              <a:gd name="connsiteX76" fmla="*/ 2686712 w 2800371"/>
              <a:gd name="connsiteY76" fmla="*/ 967371 h 1460544"/>
              <a:gd name="connsiteX77" fmla="*/ 2697303 w 2800371"/>
              <a:gd name="connsiteY77" fmla="*/ 977963 h 1460544"/>
              <a:gd name="connsiteX78" fmla="*/ 2704364 w 2800371"/>
              <a:gd name="connsiteY78" fmla="*/ 988554 h 1460544"/>
              <a:gd name="connsiteX79" fmla="*/ 2729078 w 2800371"/>
              <a:gd name="connsiteY79" fmla="*/ 1002676 h 1460544"/>
              <a:gd name="connsiteX80" fmla="*/ 2743200 w 2800371"/>
              <a:gd name="connsiteY80" fmla="*/ 1016798 h 1460544"/>
              <a:gd name="connsiteX81" fmla="*/ 2789096 w 2800371"/>
              <a:gd name="connsiteY81" fmla="*/ 1027390 h 1460544"/>
              <a:gd name="connsiteX82" fmla="*/ 2792627 w 2800371"/>
              <a:gd name="connsiteY82" fmla="*/ 1327482 h 1460544"/>
              <a:gd name="connsiteX83" fmla="*/ 2760852 w 2800371"/>
              <a:gd name="connsiteY83" fmla="*/ 1454580 h 1460544"/>
              <a:gd name="connsiteX84" fmla="*/ 2068874 w 2800371"/>
              <a:gd name="connsiteY84" fmla="*/ 1458111 h 1460544"/>
              <a:gd name="connsiteX85" fmla="*/ 571941 w 2800371"/>
              <a:gd name="connsiteY85" fmla="*/ 1454581 h 1460544"/>
              <a:gd name="connsiteX86" fmla="*/ 289501 w 2800371"/>
              <a:gd name="connsiteY86" fmla="*/ 1458111 h 1460544"/>
              <a:gd name="connsiteX87" fmla="*/ 151811 w 2800371"/>
              <a:gd name="connsiteY87" fmla="*/ 1454580 h 1460544"/>
              <a:gd name="connsiteX88" fmla="*/ 130628 w 2800371"/>
              <a:gd name="connsiteY88" fmla="*/ 1454580 h 1460544"/>
              <a:gd name="connsiteX89" fmla="*/ 95323 w 2800371"/>
              <a:gd name="connsiteY89" fmla="*/ 1454580 h 1460544"/>
              <a:gd name="connsiteX90" fmla="*/ 70609 w 2800371"/>
              <a:gd name="connsiteY90" fmla="*/ 1454580 h 1460544"/>
              <a:gd name="connsiteX91" fmla="*/ 35305 w 2800371"/>
              <a:gd name="connsiteY91" fmla="*/ 1454580 h 1460544"/>
              <a:gd name="connsiteX92" fmla="*/ 10591 w 2800371"/>
              <a:gd name="connsiteY92" fmla="*/ 1415745 h 1460544"/>
              <a:gd name="connsiteX93" fmla="*/ 3530 w 2800371"/>
              <a:gd name="connsiteY93" fmla="*/ 1433397 h 1460544"/>
              <a:gd name="connsiteX94" fmla="*/ 0 w 2800371"/>
              <a:gd name="connsiteY94" fmla="*/ 1454580 h 1460544"/>
              <a:gd name="connsiteX95" fmla="*/ 7061 w 2800371"/>
              <a:gd name="connsiteY95" fmla="*/ 1359257 h 1460544"/>
              <a:gd name="connsiteX96" fmla="*/ 7061 w 2800371"/>
              <a:gd name="connsiteY96" fmla="*/ 1331013 h 1460544"/>
              <a:gd name="connsiteX0" fmla="*/ 7061 w 2800371"/>
              <a:gd name="connsiteY0" fmla="*/ 1331013 h 1460544"/>
              <a:gd name="connsiteX1" fmla="*/ 7061 w 2800371"/>
              <a:gd name="connsiteY1" fmla="*/ 1331013 h 1460544"/>
              <a:gd name="connsiteX2" fmla="*/ 52957 w 2800371"/>
              <a:gd name="connsiteY2" fmla="*/ 1309830 h 1460544"/>
              <a:gd name="connsiteX3" fmla="*/ 67079 w 2800371"/>
              <a:gd name="connsiteY3" fmla="*/ 1306299 h 1460544"/>
              <a:gd name="connsiteX4" fmla="*/ 102384 w 2800371"/>
              <a:gd name="connsiteY4" fmla="*/ 1320421 h 1460544"/>
              <a:gd name="connsiteX5" fmla="*/ 123567 w 2800371"/>
              <a:gd name="connsiteY5" fmla="*/ 1334543 h 1460544"/>
              <a:gd name="connsiteX6" fmla="*/ 165933 w 2800371"/>
              <a:gd name="connsiteY6" fmla="*/ 1331013 h 1460544"/>
              <a:gd name="connsiteX7" fmla="*/ 194177 w 2800371"/>
              <a:gd name="connsiteY7" fmla="*/ 1316891 h 1460544"/>
              <a:gd name="connsiteX8" fmla="*/ 208299 w 2800371"/>
              <a:gd name="connsiteY8" fmla="*/ 1313360 h 1460544"/>
              <a:gd name="connsiteX9" fmla="*/ 240074 w 2800371"/>
              <a:gd name="connsiteY9" fmla="*/ 1306299 h 1460544"/>
              <a:gd name="connsiteX10" fmla="*/ 275379 w 2800371"/>
              <a:gd name="connsiteY10" fmla="*/ 1309830 h 1460544"/>
              <a:gd name="connsiteX11" fmla="*/ 293031 w 2800371"/>
              <a:gd name="connsiteY11" fmla="*/ 1316891 h 1460544"/>
              <a:gd name="connsiteX12" fmla="*/ 310684 w 2800371"/>
              <a:gd name="connsiteY12" fmla="*/ 1309830 h 1460544"/>
              <a:gd name="connsiteX13" fmla="*/ 353050 w 2800371"/>
              <a:gd name="connsiteY13" fmla="*/ 1302769 h 1460544"/>
              <a:gd name="connsiteX14" fmla="*/ 427190 w 2800371"/>
              <a:gd name="connsiteY14" fmla="*/ 1313360 h 1460544"/>
              <a:gd name="connsiteX15" fmla="*/ 451904 w 2800371"/>
              <a:gd name="connsiteY15" fmla="*/ 1320421 h 1460544"/>
              <a:gd name="connsiteX16" fmla="*/ 554289 w 2800371"/>
              <a:gd name="connsiteY16" fmla="*/ 1309830 h 1460544"/>
              <a:gd name="connsiteX17" fmla="*/ 586063 w 2800371"/>
              <a:gd name="connsiteY17" fmla="*/ 1285116 h 1460544"/>
              <a:gd name="connsiteX18" fmla="*/ 617838 w 2800371"/>
              <a:gd name="connsiteY18" fmla="*/ 1260403 h 1460544"/>
              <a:gd name="connsiteX19" fmla="*/ 631960 w 2800371"/>
              <a:gd name="connsiteY19" fmla="*/ 1235689 h 1460544"/>
              <a:gd name="connsiteX20" fmla="*/ 649612 w 2800371"/>
              <a:gd name="connsiteY20" fmla="*/ 1214506 h 1460544"/>
              <a:gd name="connsiteX21" fmla="*/ 670795 w 2800371"/>
              <a:gd name="connsiteY21" fmla="*/ 1207445 h 1460544"/>
              <a:gd name="connsiteX22" fmla="*/ 720222 w 2800371"/>
              <a:gd name="connsiteY22" fmla="*/ 1218037 h 1460544"/>
              <a:gd name="connsiteX23" fmla="*/ 741405 w 2800371"/>
              <a:gd name="connsiteY23" fmla="*/ 1242750 h 1460544"/>
              <a:gd name="connsiteX24" fmla="*/ 751997 w 2800371"/>
              <a:gd name="connsiteY24" fmla="*/ 1249811 h 1460544"/>
              <a:gd name="connsiteX25" fmla="*/ 882625 w 2800371"/>
              <a:gd name="connsiteY25" fmla="*/ 1260403 h 1460544"/>
              <a:gd name="connsiteX26" fmla="*/ 914400 w 2800371"/>
              <a:gd name="connsiteY26" fmla="*/ 1295708 h 1460544"/>
              <a:gd name="connsiteX27" fmla="*/ 935583 w 2800371"/>
              <a:gd name="connsiteY27" fmla="*/ 1306299 h 1460544"/>
              <a:gd name="connsiteX28" fmla="*/ 963827 w 2800371"/>
              <a:gd name="connsiteY28" fmla="*/ 1313360 h 1460544"/>
              <a:gd name="connsiteX29" fmla="*/ 1016784 w 2800371"/>
              <a:gd name="connsiteY29" fmla="*/ 1239220 h 1460544"/>
              <a:gd name="connsiteX30" fmla="*/ 1073272 w 2800371"/>
              <a:gd name="connsiteY30" fmla="*/ 1182732 h 1460544"/>
              <a:gd name="connsiteX31" fmla="*/ 1105047 w 2800371"/>
              <a:gd name="connsiteY31" fmla="*/ 1172140 h 1460544"/>
              <a:gd name="connsiteX32" fmla="*/ 1154474 w 2800371"/>
              <a:gd name="connsiteY32" fmla="*/ 1175671 h 1460544"/>
              <a:gd name="connsiteX33" fmla="*/ 1179187 w 2800371"/>
              <a:gd name="connsiteY33" fmla="*/ 1196854 h 1460544"/>
              <a:gd name="connsiteX34" fmla="*/ 1193309 w 2800371"/>
              <a:gd name="connsiteY34" fmla="*/ 1207445 h 1460544"/>
              <a:gd name="connsiteX35" fmla="*/ 1218023 w 2800371"/>
              <a:gd name="connsiteY35" fmla="*/ 1225098 h 1460544"/>
              <a:gd name="connsiteX36" fmla="*/ 1228614 w 2800371"/>
              <a:gd name="connsiteY36" fmla="*/ 1242750 h 1460544"/>
              <a:gd name="connsiteX37" fmla="*/ 1232145 w 2800371"/>
              <a:gd name="connsiteY37" fmla="*/ 1253342 h 1460544"/>
              <a:gd name="connsiteX38" fmla="*/ 1253328 w 2800371"/>
              <a:gd name="connsiteY38" fmla="*/ 1274525 h 1460544"/>
              <a:gd name="connsiteX39" fmla="*/ 1299224 w 2800371"/>
              <a:gd name="connsiteY39" fmla="*/ 1263933 h 1460544"/>
              <a:gd name="connsiteX40" fmla="*/ 1313346 w 2800371"/>
              <a:gd name="connsiteY40" fmla="*/ 1239220 h 1460544"/>
              <a:gd name="connsiteX41" fmla="*/ 1327468 w 2800371"/>
              <a:gd name="connsiteY41" fmla="*/ 1218037 h 1460544"/>
              <a:gd name="connsiteX42" fmla="*/ 1338060 w 2800371"/>
              <a:gd name="connsiteY42" fmla="*/ 1200384 h 1460544"/>
              <a:gd name="connsiteX43" fmla="*/ 1348651 w 2800371"/>
              <a:gd name="connsiteY43" fmla="*/ 1165079 h 1460544"/>
              <a:gd name="connsiteX44" fmla="*/ 1355713 w 2800371"/>
              <a:gd name="connsiteY44" fmla="*/ 1150957 h 1460544"/>
              <a:gd name="connsiteX45" fmla="*/ 1398079 w 2800371"/>
              <a:gd name="connsiteY45" fmla="*/ 1052103 h 1460544"/>
              <a:gd name="connsiteX46" fmla="*/ 1419262 w 2800371"/>
              <a:gd name="connsiteY46" fmla="*/ 1030920 h 1460544"/>
              <a:gd name="connsiteX47" fmla="*/ 1443975 w 2800371"/>
              <a:gd name="connsiteY47" fmla="*/ 935597 h 1460544"/>
              <a:gd name="connsiteX48" fmla="*/ 1454567 w 2800371"/>
              <a:gd name="connsiteY48" fmla="*/ 907353 h 1460544"/>
              <a:gd name="connsiteX49" fmla="*/ 1461628 w 2800371"/>
              <a:gd name="connsiteY49" fmla="*/ 886170 h 1460544"/>
              <a:gd name="connsiteX50" fmla="*/ 1475750 w 2800371"/>
              <a:gd name="connsiteY50" fmla="*/ 850865 h 1460544"/>
              <a:gd name="connsiteX51" fmla="*/ 1500463 w 2800371"/>
              <a:gd name="connsiteY51" fmla="*/ 801438 h 1460544"/>
              <a:gd name="connsiteX52" fmla="*/ 1571073 w 2800371"/>
              <a:gd name="connsiteY52" fmla="*/ 610791 h 1460544"/>
              <a:gd name="connsiteX53" fmla="*/ 1613439 w 2800371"/>
              <a:gd name="connsiteY53" fmla="*/ 300106 h 1460544"/>
              <a:gd name="connsiteX54" fmla="*/ 1627561 w 2800371"/>
              <a:gd name="connsiteY54" fmla="*/ 225966 h 1460544"/>
              <a:gd name="connsiteX55" fmla="*/ 1631092 w 2800371"/>
              <a:gd name="connsiteY55" fmla="*/ 151825 h 1460544"/>
              <a:gd name="connsiteX56" fmla="*/ 1666397 w 2800371"/>
              <a:gd name="connsiteY56" fmla="*/ 84746 h 1460544"/>
              <a:gd name="connsiteX57" fmla="*/ 1673458 w 2800371"/>
              <a:gd name="connsiteY57" fmla="*/ 63563 h 1460544"/>
              <a:gd name="connsiteX58" fmla="*/ 1676988 w 2800371"/>
              <a:gd name="connsiteY58" fmla="*/ 52971 h 1460544"/>
              <a:gd name="connsiteX59" fmla="*/ 1691110 w 2800371"/>
              <a:gd name="connsiteY59" fmla="*/ 24727 h 1460544"/>
              <a:gd name="connsiteX60" fmla="*/ 1698171 w 2800371"/>
              <a:gd name="connsiteY60" fmla="*/ 14136 h 1460544"/>
              <a:gd name="connsiteX61" fmla="*/ 1729946 w 2800371"/>
              <a:gd name="connsiteY61" fmla="*/ 17666 h 1460544"/>
              <a:gd name="connsiteX62" fmla="*/ 1765251 w 2800371"/>
              <a:gd name="connsiteY62" fmla="*/ 24727 h 1460544"/>
              <a:gd name="connsiteX63" fmla="*/ 1821739 w 2800371"/>
              <a:gd name="connsiteY63" fmla="*/ 28258 h 1460544"/>
              <a:gd name="connsiteX64" fmla="*/ 1864105 w 2800371"/>
              <a:gd name="connsiteY64" fmla="*/ 24727 h 1460544"/>
              <a:gd name="connsiteX65" fmla="*/ 1874696 w 2800371"/>
              <a:gd name="connsiteY65" fmla="*/ 21197 h 1460544"/>
              <a:gd name="connsiteX66" fmla="*/ 1966489 w 2800371"/>
              <a:gd name="connsiteY66" fmla="*/ 17666 h 1460544"/>
              <a:gd name="connsiteX67" fmla="*/ 2308948 w 2800371"/>
              <a:gd name="connsiteY67" fmla="*/ 7075 h 1460544"/>
              <a:gd name="connsiteX68" fmla="*/ 2372497 w 2800371"/>
              <a:gd name="connsiteY68" fmla="*/ 7075 h 1460544"/>
              <a:gd name="connsiteX69" fmla="*/ 2393680 w 2800371"/>
              <a:gd name="connsiteY69" fmla="*/ 14136 h 1460544"/>
              <a:gd name="connsiteX70" fmla="*/ 2404272 w 2800371"/>
              <a:gd name="connsiteY70" fmla="*/ 77685 h 1460544"/>
              <a:gd name="connsiteX71" fmla="*/ 2464290 w 2800371"/>
              <a:gd name="connsiteY71" fmla="*/ 296576 h 1460544"/>
              <a:gd name="connsiteX72" fmla="*/ 2489004 w 2800371"/>
              <a:gd name="connsiteY72" fmla="*/ 533119 h 1460544"/>
              <a:gd name="connsiteX73" fmla="*/ 2517248 w 2800371"/>
              <a:gd name="connsiteY73" fmla="*/ 593138 h 1460544"/>
              <a:gd name="connsiteX74" fmla="*/ 2559614 w 2800371"/>
              <a:gd name="connsiteY74" fmla="*/ 716706 h 1460544"/>
              <a:gd name="connsiteX75" fmla="*/ 2626693 w 2800371"/>
              <a:gd name="connsiteY75" fmla="*/ 836743 h 1460544"/>
              <a:gd name="connsiteX76" fmla="*/ 2686712 w 2800371"/>
              <a:gd name="connsiteY76" fmla="*/ 967371 h 1460544"/>
              <a:gd name="connsiteX77" fmla="*/ 2697303 w 2800371"/>
              <a:gd name="connsiteY77" fmla="*/ 977963 h 1460544"/>
              <a:gd name="connsiteX78" fmla="*/ 2704364 w 2800371"/>
              <a:gd name="connsiteY78" fmla="*/ 988554 h 1460544"/>
              <a:gd name="connsiteX79" fmla="*/ 2729078 w 2800371"/>
              <a:gd name="connsiteY79" fmla="*/ 1002676 h 1460544"/>
              <a:gd name="connsiteX80" fmla="*/ 2743200 w 2800371"/>
              <a:gd name="connsiteY80" fmla="*/ 1016798 h 1460544"/>
              <a:gd name="connsiteX81" fmla="*/ 2789096 w 2800371"/>
              <a:gd name="connsiteY81" fmla="*/ 1027390 h 1460544"/>
              <a:gd name="connsiteX82" fmla="*/ 2792627 w 2800371"/>
              <a:gd name="connsiteY82" fmla="*/ 1327482 h 1460544"/>
              <a:gd name="connsiteX83" fmla="*/ 2760852 w 2800371"/>
              <a:gd name="connsiteY83" fmla="*/ 1454580 h 1460544"/>
              <a:gd name="connsiteX84" fmla="*/ 2068874 w 2800371"/>
              <a:gd name="connsiteY84" fmla="*/ 1458111 h 1460544"/>
              <a:gd name="connsiteX85" fmla="*/ 571941 w 2800371"/>
              <a:gd name="connsiteY85" fmla="*/ 1454581 h 1460544"/>
              <a:gd name="connsiteX86" fmla="*/ 289501 w 2800371"/>
              <a:gd name="connsiteY86" fmla="*/ 1458111 h 1460544"/>
              <a:gd name="connsiteX87" fmla="*/ 151811 w 2800371"/>
              <a:gd name="connsiteY87" fmla="*/ 1454580 h 1460544"/>
              <a:gd name="connsiteX88" fmla="*/ 130628 w 2800371"/>
              <a:gd name="connsiteY88" fmla="*/ 1454580 h 1460544"/>
              <a:gd name="connsiteX89" fmla="*/ 95323 w 2800371"/>
              <a:gd name="connsiteY89" fmla="*/ 1454580 h 1460544"/>
              <a:gd name="connsiteX90" fmla="*/ 70609 w 2800371"/>
              <a:gd name="connsiteY90" fmla="*/ 1454580 h 1460544"/>
              <a:gd name="connsiteX91" fmla="*/ 35305 w 2800371"/>
              <a:gd name="connsiteY91" fmla="*/ 1454580 h 1460544"/>
              <a:gd name="connsiteX92" fmla="*/ 10591 w 2800371"/>
              <a:gd name="connsiteY92" fmla="*/ 1415745 h 1460544"/>
              <a:gd name="connsiteX93" fmla="*/ 24713 w 2800371"/>
              <a:gd name="connsiteY93" fmla="*/ 1451050 h 1460544"/>
              <a:gd name="connsiteX94" fmla="*/ 0 w 2800371"/>
              <a:gd name="connsiteY94" fmla="*/ 1454580 h 1460544"/>
              <a:gd name="connsiteX95" fmla="*/ 7061 w 2800371"/>
              <a:gd name="connsiteY95" fmla="*/ 1359257 h 1460544"/>
              <a:gd name="connsiteX96" fmla="*/ 7061 w 2800371"/>
              <a:gd name="connsiteY96" fmla="*/ 1331013 h 1460544"/>
              <a:gd name="connsiteX0" fmla="*/ 7061 w 2796489"/>
              <a:gd name="connsiteY0" fmla="*/ 1331013 h 1460544"/>
              <a:gd name="connsiteX1" fmla="*/ 7061 w 2796489"/>
              <a:gd name="connsiteY1" fmla="*/ 1331013 h 1460544"/>
              <a:gd name="connsiteX2" fmla="*/ 52957 w 2796489"/>
              <a:gd name="connsiteY2" fmla="*/ 1309830 h 1460544"/>
              <a:gd name="connsiteX3" fmla="*/ 67079 w 2796489"/>
              <a:gd name="connsiteY3" fmla="*/ 1306299 h 1460544"/>
              <a:gd name="connsiteX4" fmla="*/ 102384 w 2796489"/>
              <a:gd name="connsiteY4" fmla="*/ 1320421 h 1460544"/>
              <a:gd name="connsiteX5" fmla="*/ 123567 w 2796489"/>
              <a:gd name="connsiteY5" fmla="*/ 1334543 h 1460544"/>
              <a:gd name="connsiteX6" fmla="*/ 165933 w 2796489"/>
              <a:gd name="connsiteY6" fmla="*/ 1331013 h 1460544"/>
              <a:gd name="connsiteX7" fmla="*/ 194177 w 2796489"/>
              <a:gd name="connsiteY7" fmla="*/ 1316891 h 1460544"/>
              <a:gd name="connsiteX8" fmla="*/ 208299 w 2796489"/>
              <a:gd name="connsiteY8" fmla="*/ 1313360 h 1460544"/>
              <a:gd name="connsiteX9" fmla="*/ 240074 w 2796489"/>
              <a:gd name="connsiteY9" fmla="*/ 1306299 h 1460544"/>
              <a:gd name="connsiteX10" fmla="*/ 275379 w 2796489"/>
              <a:gd name="connsiteY10" fmla="*/ 1309830 h 1460544"/>
              <a:gd name="connsiteX11" fmla="*/ 293031 w 2796489"/>
              <a:gd name="connsiteY11" fmla="*/ 1316891 h 1460544"/>
              <a:gd name="connsiteX12" fmla="*/ 310684 w 2796489"/>
              <a:gd name="connsiteY12" fmla="*/ 1309830 h 1460544"/>
              <a:gd name="connsiteX13" fmla="*/ 353050 w 2796489"/>
              <a:gd name="connsiteY13" fmla="*/ 1302769 h 1460544"/>
              <a:gd name="connsiteX14" fmla="*/ 427190 w 2796489"/>
              <a:gd name="connsiteY14" fmla="*/ 1313360 h 1460544"/>
              <a:gd name="connsiteX15" fmla="*/ 451904 w 2796489"/>
              <a:gd name="connsiteY15" fmla="*/ 1320421 h 1460544"/>
              <a:gd name="connsiteX16" fmla="*/ 554289 w 2796489"/>
              <a:gd name="connsiteY16" fmla="*/ 1309830 h 1460544"/>
              <a:gd name="connsiteX17" fmla="*/ 586063 w 2796489"/>
              <a:gd name="connsiteY17" fmla="*/ 1285116 h 1460544"/>
              <a:gd name="connsiteX18" fmla="*/ 617838 w 2796489"/>
              <a:gd name="connsiteY18" fmla="*/ 1260403 h 1460544"/>
              <a:gd name="connsiteX19" fmla="*/ 631960 w 2796489"/>
              <a:gd name="connsiteY19" fmla="*/ 1235689 h 1460544"/>
              <a:gd name="connsiteX20" fmla="*/ 649612 w 2796489"/>
              <a:gd name="connsiteY20" fmla="*/ 1214506 h 1460544"/>
              <a:gd name="connsiteX21" fmla="*/ 670795 w 2796489"/>
              <a:gd name="connsiteY21" fmla="*/ 1207445 h 1460544"/>
              <a:gd name="connsiteX22" fmla="*/ 720222 w 2796489"/>
              <a:gd name="connsiteY22" fmla="*/ 1218037 h 1460544"/>
              <a:gd name="connsiteX23" fmla="*/ 741405 w 2796489"/>
              <a:gd name="connsiteY23" fmla="*/ 1242750 h 1460544"/>
              <a:gd name="connsiteX24" fmla="*/ 751997 w 2796489"/>
              <a:gd name="connsiteY24" fmla="*/ 1249811 h 1460544"/>
              <a:gd name="connsiteX25" fmla="*/ 882625 w 2796489"/>
              <a:gd name="connsiteY25" fmla="*/ 1260403 h 1460544"/>
              <a:gd name="connsiteX26" fmla="*/ 914400 w 2796489"/>
              <a:gd name="connsiteY26" fmla="*/ 1295708 h 1460544"/>
              <a:gd name="connsiteX27" fmla="*/ 935583 w 2796489"/>
              <a:gd name="connsiteY27" fmla="*/ 1306299 h 1460544"/>
              <a:gd name="connsiteX28" fmla="*/ 963827 w 2796489"/>
              <a:gd name="connsiteY28" fmla="*/ 1313360 h 1460544"/>
              <a:gd name="connsiteX29" fmla="*/ 1016784 w 2796489"/>
              <a:gd name="connsiteY29" fmla="*/ 1239220 h 1460544"/>
              <a:gd name="connsiteX30" fmla="*/ 1073272 w 2796489"/>
              <a:gd name="connsiteY30" fmla="*/ 1182732 h 1460544"/>
              <a:gd name="connsiteX31" fmla="*/ 1105047 w 2796489"/>
              <a:gd name="connsiteY31" fmla="*/ 1172140 h 1460544"/>
              <a:gd name="connsiteX32" fmla="*/ 1154474 w 2796489"/>
              <a:gd name="connsiteY32" fmla="*/ 1175671 h 1460544"/>
              <a:gd name="connsiteX33" fmla="*/ 1179187 w 2796489"/>
              <a:gd name="connsiteY33" fmla="*/ 1196854 h 1460544"/>
              <a:gd name="connsiteX34" fmla="*/ 1193309 w 2796489"/>
              <a:gd name="connsiteY34" fmla="*/ 1207445 h 1460544"/>
              <a:gd name="connsiteX35" fmla="*/ 1218023 w 2796489"/>
              <a:gd name="connsiteY35" fmla="*/ 1225098 h 1460544"/>
              <a:gd name="connsiteX36" fmla="*/ 1228614 w 2796489"/>
              <a:gd name="connsiteY36" fmla="*/ 1242750 h 1460544"/>
              <a:gd name="connsiteX37" fmla="*/ 1232145 w 2796489"/>
              <a:gd name="connsiteY37" fmla="*/ 1253342 h 1460544"/>
              <a:gd name="connsiteX38" fmla="*/ 1253328 w 2796489"/>
              <a:gd name="connsiteY38" fmla="*/ 1274525 h 1460544"/>
              <a:gd name="connsiteX39" fmla="*/ 1299224 w 2796489"/>
              <a:gd name="connsiteY39" fmla="*/ 1263933 h 1460544"/>
              <a:gd name="connsiteX40" fmla="*/ 1313346 w 2796489"/>
              <a:gd name="connsiteY40" fmla="*/ 1239220 h 1460544"/>
              <a:gd name="connsiteX41" fmla="*/ 1327468 w 2796489"/>
              <a:gd name="connsiteY41" fmla="*/ 1218037 h 1460544"/>
              <a:gd name="connsiteX42" fmla="*/ 1338060 w 2796489"/>
              <a:gd name="connsiteY42" fmla="*/ 1200384 h 1460544"/>
              <a:gd name="connsiteX43" fmla="*/ 1348651 w 2796489"/>
              <a:gd name="connsiteY43" fmla="*/ 1165079 h 1460544"/>
              <a:gd name="connsiteX44" fmla="*/ 1355713 w 2796489"/>
              <a:gd name="connsiteY44" fmla="*/ 1150957 h 1460544"/>
              <a:gd name="connsiteX45" fmla="*/ 1398079 w 2796489"/>
              <a:gd name="connsiteY45" fmla="*/ 1052103 h 1460544"/>
              <a:gd name="connsiteX46" fmla="*/ 1419262 w 2796489"/>
              <a:gd name="connsiteY46" fmla="*/ 1030920 h 1460544"/>
              <a:gd name="connsiteX47" fmla="*/ 1443975 w 2796489"/>
              <a:gd name="connsiteY47" fmla="*/ 935597 h 1460544"/>
              <a:gd name="connsiteX48" fmla="*/ 1454567 w 2796489"/>
              <a:gd name="connsiteY48" fmla="*/ 907353 h 1460544"/>
              <a:gd name="connsiteX49" fmla="*/ 1461628 w 2796489"/>
              <a:gd name="connsiteY49" fmla="*/ 886170 h 1460544"/>
              <a:gd name="connsiteX50" fmla="*/ 1475750 w 2796489"/>
              <a:gd name="connsiteY50" fmla="*/ 850865 h 1460544"/>
              <a:gd name="connsiteX51" fmla="*/ 1500463 w 2796489"/>
              <a:gd name="connsiteY51" fmla="*/ 801438 h 1460544"/>
              <a:gd name="connsiteX52" fmla="*/ 1571073 w 2796489"/>
              <a:gd name="connsiteY52" fmla="*/ 610791 h 1460544"/>
              <a:gd name="connsiteX53" fmla="*/ 1613439 w 2796489"/>
              <a:gd name="connsiteY53" fmla="*/ 300106 h 1460544"/>
              <a:gd name="connsiteX54" fmla="*/ 1627561 w 2796489"/>
              <a:gd name="connsiteY54" fmla="*/ 225966 h 1460544"/>
              <a:gd name="connsiteX55" fmla="*/ 1631092 w 2796489"/>
              <a:gd name="connsiteY55" fmla="*/ 151825 h 1460544"/>
              <a:gd name="connsiteX56" fmla="*/ 1666397 w 2796489"/>
              <a:gd name="connsiteY56" fmla="*/ 84746 h 1460544"/>
              <a:gd name="connsiteX57" fmla="*/ 1673458 w 2796489"/>
              <a:gd name="connsiteY57" fmla="*/ 63563 h 1460544"/>
              <a:gd name="connsiteX58" fmla="*/ 1676988 w 2796489"/>
              <a:gd name="connsiteY58" fmla="*/ 52971 h 1460544"/>
              <a:gd name="connsiteX59" fmla="*/ 1691110 w 2796489"/>
              <a:gd name="connsiteY59" fmla="*/ 24727 h 1460544"/>
              <a:gd name="connsiteX60" fmla="*/ 1698171 w 2796489"/>
              <a:gd name="connsiteY60" fmla="*/ 14136 h 1460544"/>
              <a:gd name="connsiteX61" fmla="*/ 1729946 w 2796489"/>
              <a:gd name="connsiteY61" fmla="*/ 17666 h 1460544"/>
              <a:gd name="connsiteX62" fmla="*/ 1765251 w 2796489"/>
              <a:gd name="connsiteY62" fmla="*/ 24727 h 1460544"/>
              <a:gd name="connsiteX63" fmla="*/ 1821739 w 2796489"/>
              <a:gd name="connsiteY63" fmla="*/ 28258 h 1460544"/>
              <a:gd name="connsiteX64" fmla="*/ 1864105 w 2796489"/>
              <a:gd name="connsiteY64" fmla="*/ 24727 h 1460544"/>
              <a:gd name="connsiteX65" fmla="*/ 1874696 w 2796489"/>
              <a:gd name="connsiteY65" fmla="*/ 21197 h 1460544"/>
              <a:gd name="connsiteX66" fmla="*/ 1966489 w 2796489"/>
              <a:gd name="connsiteY66" fmla="*/ 17666 h 1460544"/>
              <a:gd name="connsiteX67" fmla="*/ 2308948 w 2796489"/>
              <a:gd name="connsiteY67" fmla="*/ 7075 h 1460544"/>
              <a:gd name="connsiteX68" fmla="*/ 2372497 w 2796489"/>
              <a:gd name="connsiteY68" fmla="*/ 7075 h 1460544"/>
              <a:gd name="connsiteX69" fmla="*/ 2393680 w 2796489"/>
              <a:gd name="connsiteY69" fmla="*/ 14136 h 1460544"/>
              <a:gd name="connsiteX70" fmla="*/ 2404272 w 2796489"/>
              <a:gd name="connsiteY70" fmla="*/ 77685 h 1460544"/>
              <a:gd name="connsiteX71" fmla="*/ 2464290 w 2796489"/>
              <a:gd name="connsiteY71" fmla="*/ 296576 h 1460544"/>
              <a:gd name="connsiteX72" fmla="*/ 2489004 w 2796489"/>
              <a:gd name="connsiteY72" fmla="*/ 533119 h 1460544"/>
              <a:gd name="connsiteX73" fmla="*/ 2517248 w 2796489"/>
              <a:gd name="connsiteY73" fmla="*/ 593138 h 1460544"/>
              <a:gd name="connsiteX74" fmla="*/ 2559614 w 2796489"/>
              <a:gd name="connsiteY74" fmla="*/ 716706 h 1460544"/>
              <a:gd name="connsiteX75" fmla="*/ 2626693 w 2796489"/>
              <a:gd name="connsiteY75" fmla="*/ 836743 h 1460544"/>
              <a:gd name="connsiteX76" fmla="*/ 2686712 w 2796489"/>
              <a:gd name="connsiteY76" fmla="*/ 967371 h 1460544"/>
              <a:gd name="connsiteX77" fmla="*/ 2697303 w 2796489"/>
              <a:gd name="connsiteY77" fmla="*/ 977963 h 1460544"/>
              <a:gd name="connsiteX78" fmla="*/ 2704364 w 2796489"/>
              <a:gd name="connsiteY78" fmla="*/ 988554 h 1460544"/>
              <a:gd name="connsiteX79" fmla="*/ 2729078 w 2796489"/>
              <a:gd name="connsiteY79" fmla="*/ 1002676 h 1460544"/>
              <a:gd name="connsiteX80" fmla="*/ 2743200 w 2796489"/>
              <a:gd name="connsiteY80" fmla="*/ 1016798 h 1460544"/>
              <a:gd name="connsiteX81" fmla="*/ 2789096 w 2796489"/>
              <a:gd name="connsiteY81" fmla="*/ 1027390 h 1460544"/>
              <a:gd name="connsiteX82" fmla="*/ 2792627 w 2796489"/>
              <a:gd name="connsiteY82" fmla="*/ 1327482 h 1460544"/>
              <a:gd name="connsiteX83" fmla="*/ 2760852 w 2796489"/>
              <a:gd name="connsiteY83" fmla="*/ 1458111 h 1460544"/>
              <a:gd name="connsiteX84" fmla="*/ 2068874 w 2796489"/>
              <a:gd name="connsiteY84" fmla="*/ 1458111 h 1460544"/>
              <a:gd name="connsiteX85" fmla="*/ 571941 w 2796489"/>
              <a:gd name="connsiteY85" fmla="*/ 1454581 h 1460544"/>
              <a:gd name="connsiteX86" fmla="*/ 289501 w 2796489"/>
              <a:gd name="connsiteY86" fmla="*/ 1458111 h 1460544"/>
              <a:gd name="connsiteX87" fmla="*/ 151811 w 2796489"/>
              <a:gd name="connsiteY87" fmla="*/ 1454580 h 1460544"/>
              <a:gd name="connsiteX88" fmla="*/ 130628 w 2796489"/>
              <a:gd name="connsiteY88" fmla="*/ 1454580 h 1460544"/>
              <a:gd name="connsiteX89" fmla="*/ 95323 w 2796489"/>
              <a:gd name="connsiteY89" fmla="*/ 1454580 h 1460544"/>
              <a:gd name="connsiteX90" fmla="*/ 70609 w 2796489"/>
              <a:gd name="connsiteY90" fmla="*/ 1454580 h 1460544"/>
              <a:gd name="connsiteX91" fmla="*/ 35305 w 2796489"/>
              <a:gd name="connsiteY91" fmla="*/ 1454580 h 1460544"/>
              <a:gd name="connsiteX92" fmla="*/ 10591 w 2796489"/>
              <a:gd name="connsiteY92" fmla="*/ 1415745 h 1460544"/>
              <a:gd name="connsiteX93" fmla="*/ 24713 w 2796489"/>
              <a:gd name="connsiteY93" fmla="*/ 1451050 h 1460544"/>
              <a:gd name="connsiteX94" fmla="*/ 0 w 2796489"/>
              <a:gd name="connsiteY94" fmla="*/ 1454580 h 1460544"/>
              <a:gd name="connsiteX95" fmla="*/ 7061 w 2796489"/>
              <a:gd name="connsiteY95" fmla="*/ 1359257 h 1460544"/>
              <a:gd name="connsiteX96" fmla="*/ 7061 w 2796489"/>
              <a:gd name="connsiteY96" fmla="*/ 1331013 h 1460544"/>
              <a:gd name="connsiteX0" fmla="*/ 7061 w 2796489"/>
              <a:gd name="connsiteY0" fmla="*/ 1331013 h 1460544"/>
              <a:gd name="connsiteX1" fmla="*/ 7061 w 2796489"/>
              <a:gd name="connsiteY1" fmla="*/ 1331013 h 1460544"/>
              <a:gd name="connsiteX2" fmla="*/ 52957 w 2796489"/>
              <a:gd name="connsiteY2" fmla="*/ 1309830 h 1460544"/>
              <a:gd name="connsiteX3" fmla="*/ 67079 w 2796489"/>
              <a:gd name="connsiteY3" fmla="*/ 1306299 h 1460544"/>
              <a:gd name="connsiteX4" fmla="*/ 102384 w 2796489"/>
              <a:gd name="connsiteY4" fmla="*/ 1320421 h 1460544"/>
              <a:gd name="connsiteX5" fmla="*/ 123567 w 2796489"/>
              <a:gd name="connsiteY5" fmla="*/ 1334543 h 1460544"/>
              <a:gd name="connsiteX6" fmla="*/ 165933 w 2796489"/>
              <a:gd name="connsiteY6" fmla="*/ 1331013 h 1460544"/>
              <a:gd name="connsiteX7" fmla="*/ 194177 w 2796489"/>
              <a:gd name="connsiteY7" fmla="*/ 1316891 h 1460544"/>
              <a:gd name="connsiteX8" fmla="*/ 208299 w 2796489"/>
              <a:gd name="connsiteY8" fmla="*/ 1313360 h 1460544"/>
              <a:gd name="connsiteX9" fmla="*/ 240074 w 2796489"/>
              <a:gd name="connsiteY9" fmla="*/ 1306299 h 1460544"/>
              <a:gd name="connsiteX10" fmla="*/ 275379 w 2796489"/>
              <a:gd name="connsiteY10" fmla="*/ 1309830 h 1460544"/>
              <a:gd name="connsiteX11" fmla="*/ 293031 w 2796489"/>
              <a:gd name="connsiteY11" fmla="*/ 1316891 h 1460544"/>
              <a:gd name="connsiteX12" fmla="*/ 310684 w 2796489"/>
              <a:gd name="connsiteY12" fmla="*/ 1309830 h 1460544"/>
              <a:gd name="connsiteX13" fmla="*/ 353050 w 2796489"/>
              <a:gd name="connsiteY13" fmla="*/ 1302769 h 1460544"/>
              <a:gd name="connsiteX14" fmla="*/ 427190 w 2796489"/>
              <a:gd name="connsiteY14" fmla="*/ 1313360 h 1460544"/>
              <a:gd name="connsiteX15" fmla="*/ 451904 w 2796489"/>
              <a:gd name="connsiteY15" fmla="*/ 1320421 h 1460544"/>
              <a:gd name="connsiteX16" fmla="*/ 554289 w 2796489"/>
              <a:gd name="connsiteY16" fmla="*/ 1309830 h 1460544"/>
              <a:gd name="connsiteX17" fmla="*/ 586063 w 2796489"/>
              <a:gd name="connsiteY17" fmla="*/ 1285116 h 1460544"/>
              <a:gd name="connsiteX18" fmla="*/ 617838 w 2796489"/>
              <a:gd name="connsiteY18" fmla="*/ 1260403 h 1460544"/>
              <a:gd name="connsiteX19" fmla="*/ 631960 w 2796489"/>
              <a:gd name="connsiteY19" fmla="*/ 1235689 h 1460544"/>
              <a:gd name="connsiteX20" fmla="*/ 649612 w 2796489"/>
              <a:gd name="connsiteY20" fmla="*/ 1214506 h 1460544"/>
              <a:gd name="connsiteX21" fmla="*/ 670795 w 2796489"/>
              <a:gd name="connsiteY21" fmla="*/ 1207445 h 1460544"/>
              <a:gd name="connsiteX22" fmla="*/ 720222 w 2796489"/>
              <a:gd name="connsiteY22" fmla="*/ 1218037 h 1460544"/>
              <a:gd name="connsiteX23" fmla="*/ 741405 w 2796489"/>
              <a:gd name="connsiteY23" fmla="*/ 1242750 h 1460544"/>
              <a:gd name="connsiteX24" fmla="*/ 751997 w 2796489"/>
              <a:gd name="connsiteY24" fmla="*/ 1249811 h 1460544"/>
              <a:gd name="connsiteX25" fmla="*/ 882625 w 2796489"/>
              <a:gd name="connsiteY25" fmla="*/ 1260403 h 1460544"/>
              <a:gd name="connsiteX26" fmla="*/ 914400 w 2796489"/>
              <a:gd name="connsiteY26" fmla="*/ 1295708 h 1460544"/>
              <a:gd name="connsiteX27" fmla="*/ 935583 w 2796489"/>
              <a:gd name="connsiteY27" fmla="*/ 1306299 h 1460544"/>
              <a:gd name="connsiteX28" fmla="*/ 963827 w 2796489"/>
              <a:gd name="connsiteY28" fmla="*/ 1313360 h 1460544"/>
              <a:gd name="connsiteX29" fmla="*/ 1016784 w 2796489"/>
              <a:gd name="connsiteY29" fmla="*/ 1239220 h 1460544"/>
              <a:gd name="connsiteX30" fmla="*/ 1073272 w 2796489"/>
              <a:gd name="connsiteY30" fmla="*/ 1182732 h 1460544"/>
              <a:gd name="connsiteX31" fmla="*/ 1105047 w 2796489"/>
              <a:gd name="connsiteY31" fmla="*/ 1172140 h 1460544"/>
              <a:gd name="connsiteX32" fmla="*/ 1154474 w 2796489"/>
              <a:gd name="connsiteY32" fmla="*/ 1175671 h 1460544"/>
              <a:gd name="connsiteX33" fmla="*/ 1179187 w 2796489"/>
              <a:gd name="connsiteY33" fmla="*/ 1196854 h 1460544"/>
              <a:gd name="connsiteX34" fmla="*/ 1193309 w 2796489"/>
              <a:gd name="connsiteY34" fmla="*/ 1207445 h 1460544"/>
              <a:gd name="connsiteX35" fmla="*/ 1218023 w 2796489"/>
              <a:gd name="connsiteY35" fmla="*/ 1225098 h 1460544"/>
              <a:gd name="connsiteX36" fmla="*/ 1228614 w 2796489"/>
              <a:gd name="connsiteY36" fmla="*/ 1242750 h 1460544"/>
              <a:gd name="connsiteX37" fmla="*/ 1232145 w 2796489"/>
              <a:gd name="connsiteY37" fmla="*/ 1253342 h 1460544"/>
              <a:gd name="connsiteX38" fmla="*/ 1253328 w 2796489"/>
              <a:gd name="connsiteY38" fmla="*/ 1274525 h 1460544"/>
              <a:gd name="connsiteX39" fmla="*/ 1299224 w 2796489"/>
              <a:gd name="connsiteY39" fmla="*/ 1263933 h 1460544"/>
              <a:gd name="connsiteX40" fmla="*/ 1313346 w 2796489"/>
              <a:gd name="connsiteY40" fmla="*/ 1239220 h 1460544"/>
              <a:gd name="connsiteX41" fmla="*/ 1327468 w 2796489"/>
              <a:gd name="connsiteY41" fmla="*/ 1218037 h 1460544"/>
              <a:gd name="connsiteX42" fmla="*/ 1338060 w 2796489"/>
              <a:gd name="connsiteY42" fmla="*/ 1200384 h 1460544"/>
              <a:gd name="connsiteX43" fmla="*/ 1348651 w 2796489"/>
              <a:gd name="connsiteY43" fmla="*/ 1165079 h 1460544"/>
              <a:gd name="connsiteX44" fmla="*/ 1355713 w 2796489"/>
              <a:gd name="connsiteY44" fmla="*/ 1150957 h 1460544"/>
              <a:gd name="connsiteX45" fmla="*/ 1398079 w 2796489"/>
              <a:gd name="connsiteY45" fmla="*/ 1052103 h 1460544"/>
              <a:gd name="connsiteX46" fmla="*/ 1419262 w 2796489"/>
              <a:gd name="connsiteY46" fmla="*/ 1030920 h 1460544"/>
              <a:gd name="connsiteX47" fmla="*/ 1443975 w 2796489"/>
              <a:gd name="connsiteY47" fmla="*/ 935597 h 1460544"/>
              <a:gd name="connsiteX48" fmla="*/ 1454567 w 2796489"/>
              <a:gd name="connsiteY48" fmla="*/ 907353 h 1460544"/>
              <a:gd name="connsiteX49" fmla="*/ 1461628 w 2796489"/>
              <a:gd name="connsiteY49" fmla="*/ 886170 h 1460544"/>
              <a:gd name="connsiteX50" fmla="*/ 1475750 w 2796489"/>
              <a:gd name="connsiteY50" fmla="*/ 850865 h 1460544"/>
              <a:gd name="connsiteX51" fmla="*/ 1500463 w 2796489"/>
              <a:gd name="connsiteY51" fmla="*/ 801438 h 1460544"/>
              <a:gd name="connsiteX52" fmla="*/ 1571073 w 2796489"/>
              <a:gd name="connsiteY52" fmla="*/ 610791 h 1460544"/>
              <a:gd name="connsiteX53" fmla="*/ 1613439 w 2796489"/>
              <a:gd name="connsiteY53" fmla="*/ 300106 h 1460544"/>
              <a:gd name="connsiteX54" fmla="*/ 1627561 w 2796489"/>
              <a:gd name="connsiteY54" fmla="*/ 225966 h 1460544"/>
              <a:gd name="connsiteX55" fmla="*/ 1631092 w 2796489"/>
              <a:gd name="connsiteY55" fmla="*/ 151825 h 1460544"/>
              <a:gd name="connsiteX56" fmla="*/ 1666397 w 2796489"/>
              <a:gd name="connsiteY56" fmla="*/ 84746 h 1460544"/>
              <a:gd name="connsiteX57" fmla="*/ 1673458 w 2796489"/>
              <a:gd name="connsiteY57" fmla="*/ 63563 h 1460544"/>
              <a:gd name="connsiteX58" fmla="*/ 1676988 w 2796489"/>
              <a:gd name="connsiteY58" fmla="*/ 52971 h 1460544"/>
              <a:gd name="connsiteX59" fmla="*/ 1691110 w 2796489"/>
              <a:gd name="connsiteY59" fmla="*/ 24727 h 1460544"/>
              <a:gd name="connsiteX60" fmla="*/ 1698171 w 2796489"/>
              <a:gd name="connsiteY60" fmla="*/ 14136 h 1460544"/>
              <a:gd name="connsiteX61" fmla="*/ 1729946 w 2796489"/>
              <a:gd name="connsiteY61" fmla="*/ 17666 h 1460544"/>
              <a:gd name="connsiteX62" fmla="*/ 1765251 w 2796489"/>
              <a:gd name="connsiteY62" fmla="*/ 24727 h 1460544"/>
              <a:gd name="connsiteX63" fmla="*/ 1821739 w 2796489"/>
              <a:gd name="connsiteY63" fmla="*/ 28258 h 1460544"/>
              <a:gd name="connsiteX64" fmla="*/ 1864105 w 2796489"/>
              <a:gd name="connsiteY64" fmla="*/ 24727 h 1460544"/>
              <a:gd name="connsiteX65" fmla="*/ 1874696 w 2796489"/>
              <a:gd name="connsiteY65" fmla="*/ 21197 h 1460544"/>
              <a:gd name="connsiteX66" fmla="*/ 1966489 w 2796489"/>
              <a:gd name="connsiteY66" fmla="*/ 17666 h 1460544"/>
              <a:gd name="connsiteX67" fmla="*/ 2308948 w 2796489"/>
              <a:gd name="connsiteY67" fmla="*/ 7075 h 1460544"/>
              <a:gd name="connsiteX68" fmla="*/ 2372497 w 2796489"/>
              <a:gd name="connsiteY68" fmla="*/ 7075 h 1460544"/>
              <a:gd name="connsiteX69" fmla="*/ 2393680 w 2796489"/>
              <a:gd name="connsiteY69" fmla="*/ 14136 h 1460544"/>
              <a:gd name="connsiteX70" fmla="*/ 2404272 w 2796489"/>
              <a:gd name="connsiteY70" fmla="*/ 77685 h 1460544"/>
              <a:gd name="connsiteX71" fmla="*/ 2464290 w 2796489"/>
              <a:gd name="connsiteY71" fmla="*/ 296576 h 1460544"/>
              <a:gd name="connsiteX72" fmla="*/ 2489004 w 2796489"/>
              <a:gd name="connsiteY72" fmla="*/ 533119 h 1460544"/>
              <a:gd name="connsiteX73" fmla="*/ 2517248 w 2796489"/>
              <a:gd name="connsiteY73" fmla="*/ 593138 h 1460544"/>
              <a:gd name="connsiteX74" fmla="*/ 2559614 w 2796489"/>
              <a:gd name="connsiteY74" fmla="*/ 716706 h 1460544"/>
              <a:gd name="connsiteX75" fmla="*/ 2626693 w 2796489"/>
              <a:gd name="connsiteY75" fmla="*/ 836743 h 1460544"/>
              <a:gd name="connsiteX76" fmla="*/ 2686712 w 2796489"/>
              <a:gd name="connsiteY76" fmla="*/ 967371 h 1460544"/>
              <a:gd name="connsiteX77" fmla="*/ 2697303 w 2796489"/>
              <a:gd name="connsiteY77" fmla="*/ 977963 h 1460544"/>
              <a:gd name="connsiteX78" fmla="*/ 2704364 w 2796489"/>
              <a:gd name="connsiteY78" fmla="*/ 988554 h 1460544"/>
              <a:gd name="connsiteX79" fmla="*/ 2729078 w 2796489"/>
              <a:gd name="connsiteY79" fmla="*/ 1002676 h 1460544"/>
              <a:gd name="connsiteX80" fmla="*/ 2743200 w 2796489"/>
              <a:gd name="connsiteY80" fmla="*/ 1016798 h 1460544"/>
              <a:gd name="connsiteX81" fmla="*/ 2789096 w 2796489"/>
              <a:gd name="connsiteY81" fmla="*/ 1027390 h 1460544"/>
              <a:gd name="connsiteX82" fmla="*/ 2792627 w 2796489"/>
              <a:gd name="connsiteY82" fmla="*/ 1327482 h 1460544"/>
              <a:gd name="connsiteX83" fmla="*/ 2760852 w 2796489"/>
              <a:gd name="connsiteY83" fmla="*/ 1458111 h 1460544"/>
              <a:gd name="connsiteX84" fmla="*/ 2068874 w 2796489"/>
              <a:gd name="connsiteY84" fmla="*/ 1458111 h 1460544"/>
              <a:gd name="connsiteX85" fmla="*/ 571941 w 2796489"/>
              <a:gd name="connsiteY85" fmla="*/ 1454581 h 1460544"/>
              <a:gd name="connsiteX86" fmla="*/ 289501 w 2796489"/>
              <a:gd name="connsiteY86" fmla="*/ 1458111 h 1460544"/>
              <a:gd name="connsiteX87" fmla="*/ 151811 w 2796489"/>
              <a:gd name="connsiteY87" fmla="*/ 1454580 h 1460544"/>
              <a:gd name="connsiteX88" fmla="*/ 130628 w 2796489"/>
              <a:gd name="connsiteY88" fmla="*/ 1454580 h 1460544"/>
              <a:gd name="connsiteX89" fmla="*/ 95323 w 2796489"/>
              <a:gd name="connsiteY89" fmla="*/ 1454580 h 1460544"/>
              <a:gd name="connsiteX90" fmla="*/ 70609 w 2796489"/>
              <a:gd name="connsiteY90" fmla="*/ 1454580 h 1460544"/>
              <a:gd name="connsiteX91" fmla="*/ 35305 w 2796489"/>
              <a:gd name="connsiteY91" fmla="*/ 1454580 h 1460544"/>
              <a:gd name="connsiteX92" fmla="*/ 10591 w 2796489"/>
              <a:gd name="connsiteY92" fmla="*/ 1415745 h 1460544"/>
              <a:gd name="connsiteX93" fmla="*/ 24713 w 2796489"/>
              <a:gd name="connsiteY93" fmla="*/ 1451050 h 1460544"/>
              <a:gd name="connsiteX94" fmla="*/ 0 w 2796489"/>
              <a:gd name="connsiteY94" fmla="*/ 1454580 h 1460544"/>
              <a:gd name="connsiteX95" fmla="*/ 7061 w 2796489"/>
              <a:gd name="connsiteY95" fmla="*/ 1359257 h 1460544"/>
              <a:gd name="connsiteX96" fmla="*/ 7061 w 2796489"/>
              <a:gd name="connsiteY96" fmla="*/ 1331013 h 1460544"/>
              <a:gd name="connsiteX0" fmla="*/ 7061 w 2796489"/>
              <a:gd name="connsiteY0" fmla="*/ 1331013 h 1460544"/>
              <a:gd name="connsiteX1" fmla="*/ 7061 w 2796489"/>
              <a:gd name="connsiteY1" fmla="*/ 1331013 h 1460544"/>
              <a:gd name="connsiteX2" fmla="*/ 52957 w 2796489"/>
              <a:gd name="connsiteY2" fmla="*/ 1309830 h 1460544"/>
              <a:gd name="connsiteX3" fmla="*/ 67079 w 2796489"/>
              <a:gd name="connsiteY3" fmla="*/ 1306299 h 1460544"/>
              <a:gd name="connsiteX4" fmla="*/ 102384 w 2796489"/>
              <a:gd name="connsiteY4" fmla="*/ 1320421 h 1460544"/>
              <a:gd name="connsiteX5" fmla="*/ 123567 w 2796489"/>
              <a:gd name="connsiteY5" fmla="*/ 1334543 h 1460544"/>
              <a:gd name="connsiteX6" fmla="*/ 165933 w 2796489"/>
              <a:gd name="connsiteY6" fmla="*/ 1331013 h 1460544"/>
              <a:gd name="connsiteX7" fmla="*/ 194177 w 2796489"/>
              <a:gd name="connsiteY7" fmla="*/ 1316891 h 1460544"/>
              <a:gd name="connsiteX8" fmla="*/ 208299 w 2796489"/>
              <a:gd name="connsiteY8" fmla="*/ 1313360 h 1460544"/>
              <a:gd name="connsiteX9" fmla="*/ 240074 w 2796489"/>
              <a:gd name="connsiteY9" fmla="*/ 1306299 h 1460544"/>
              <a:gd name="connsiteX10" fmla="*/ 275379 w 2796489"/>
              <a:gd name="connsiteY10" fmla="*/ 1309830 h 1460544"/>
              <a:gd name="connsiteX11" fmla="*/ 293031 w 2796489"/>
              <a:gd name="connsiteY11" fmla="*/ 1316891 h 1460544"/>
              <a:gd name="connsiteX12" fmla="*/ 310684 w 2796489"/>
              <a:gd name="connsiteY12" fmla="*/ 1309830 h 1460544"/>
              <a:gd name="connsiteX13" fmla="*/ 353050 w 2796489"/>
              <a:gd name="connsiteY13" fmla="*/ 1302769 h 1460544"/>
              <a:gd name="connsiteX14" fmla="*/ 427190 w 2796489"/>
              <a:gd name="connsiteY14" fmla="*/ 1313360 h 1460544"/>
              <a:gd name="connsiteX15" fmla="*/ 451904 w 2796489"/>
              <a:gd name="connsiteY15" fmla="*/ 1320421 h 1460544"/>
              <a:gd name="connsiteX16" fmla="*/ 554289 w 2796489"/>
              <a:gd name="connsiteY16" fmla="*/ 1309830 h 1460544"/>
              <a:gd name="connsiteX17" fmla="*/ 586063 w 2796489"/>
              <a:gd name="connsiteY17" fmla="*/ 1285116 h 1460544"/>
              <a:gd name="connsiteX18" fmla="*/ 617838 w 2796489"/>
              <a:gd name="connsiteY18" fmla="*/ 1260403 h 1460544"/>
              <a:gd name="connsiteX19" fmla="*/ 631960 w 2796489"/>
              <a:gd name="connsiteY19" fmla="*/ 1235689 h 1460544"/>
              <a:gd name="connsiteX20" fmla="*/ 649612 w 2796489"/>
              <a:gd name="connsiteY20" fmla="*/ 1214506 h 1460544"/>
              <a:gd name="connsiteX21" fmla="*/ 670795 w 2796489"/>
              <a:gd name="connsiteY21" fmla="*/ 1207445 h 1460544"/>
              <a:gd name="connsiteX22" fmla="*/ 720222 w 2796489"/>
              <a:gd name="connsiteY22" fmla="*/ 1218037 h 1460544"/>
              <a:gd name="connsiteX23" fmla="*/ 741405 w 2796489"/>
              <a:gd name="connsiteY23" fmla="*/ 1242750 h 1460544"/>
              <a:gd name="connsiteX24" fmla="*/ 751997 w 2796489"/>
              <a:gd name="connsiteY24" fmla="*/ 1249811 h 1460544"/>
              <a:gd name="connsiteX25" fmla="*/ 882625 w 2796489"/>
              <a:gd name="connsiteY25" fmla="*/ 1260403 h 1460544"/>
              <a:gd name="connsiteX26" fmla="*/ 914400 w 2796489"/>
              <a:gd name="connsiteY26" fmla="*/ 1295708 h 1460544"/>
              <a:gd name="connsiteX27" fmla="*/ 935583 w 2796489"/>
              <a:gd name="connsiteY27" fmla="*/ 1306299 h 1460544"/>
              <a:gd name="connsiteX28" fmla="*/ 963827 w 2796489"/>
              <a:gd name="connsiteY28" fmla="*/ 1313360 h 1460544"/>
              <a:gd name="connsiteX29" fmla="*/ 1016784 w 2796489"/>
              <a:gd name="connsiteY29" fmla="*/ 1239220 h 1460544"/>
              <a:gd name="connsiteX30" fmla="*/ 1073272 w 2796489"/>
              <a:gd name="connsiteY30" fmla="*/ 1182732 h 1460544"/>
              <a:gd name="connsiteX31" fmla="*/ 1105047 w 2796489"/>
              <a:gd name="connsiteY31" fmla="*/ 1172140 h 1460544"/>
              <a:gd name="connsiteX32" fmla="*/ 1154474 w 2796489"/>
              <a:gd name="connsiteY32" fmla="*/ 1175671 h 1460544"/>
              <a:gd name="connsiteX33" fmla="*/ 1179187 w 2796489"/>
              <a:gd name="connsiteY33" fmla="*/ 1196854 h 1460544"/>
              <a:gd name="connsiteX34" fmla="*/ 1193309 w 2796489"/>
              <a:gd name="connsiteY34" fmla="*/ 1207445 h 1460544"/>
              <a:gd name="connsiteX35" fmla="*/ 1218023 w 2796489"/>
              <a:gd name="connsiteY35" fmla="*/ 1225098 h 1460544"/>
              <a:gd name="connsiteX36" fmla="*/ 1228614 w 2796489"/>
              <a:gd name="connsiteY36" fmla="*/ 1242750 h 1460544"/>
              <a:gd name="connsiteX37" fmla="*/ 1232145 w 2796489"/>
              <a:gd name="connsiteY37" fmla="*/ 1253342 h 1460544"/>
              <a:gd name="connsiteX38" fmla="*/ 1253328 w 2796489"/>
              <a:gd name="connsiteY38" fmla="*/ 1274525 h 1460544"/>
              <a:gd name="connsiteX39" fmla="*/ 1299224 w 2796489"/>
              <a:gd name="connsiteY39" fmla="*/ 1263933 h 1460544"/>
              <a:gd name="connsiteX40" fmla="*/ 1313346 w 2796489"/>
              <a:gd name="connsiteY40" fmla="*/ 1239220 h 1460544"/>
              <a:gd name="connsiteX41" fmla="*/ 1327468 w 2796489"/>
              <a:gd name="connsiteY41" fmla="*/ 1218037 h 1460544"/>
              <a:gd name="connsiteX42" fmla="*/ 1338060 w 2796489"/>
              <a:gd name="connsiteY42" fmla="*/ 1200384 h 1460544"/>
              <a:gd name="connsiteX43" fmla="*/ 1348651 w 2796489"/>
              <a:gd name="connsiteY43" fmla="*/ 1165079 h 1460544"/>
              <a:gd name="connsiteX44" fmla="*/ 1355713 w 2796489"/>
              <a:gd name="connsiteY44" fmla="*/ 1150957 h 1460544"/>
              <a:gd name="connsiteX45" fmla="*/ 1398079 w 2796489"/>
              <a:gd name="connsiteY45" fmla="*/ 1052103 h 1460544"/>
              <a:gd name="connsiteX46" fmla="*/ 1419262 w 2796489"/>
              <a:gd name="connsiteY46" fmla="*/ 1030920 h 1460544"/>
              <a:gd name="connsiteX47" fmla="*/ 1443975 w 2796489"/>
              <a:gd name="connsiteY47" fmla="*/ 935597 h 1460544"/>
              <a:gd name="connsiteX48" fmla="*/ 1454567 w 2796489"/>
              <a:gd name="connsiteY48" fmla="*/ 907353 h 1460544"/>
              <a:gd name="connsiteX49" fmla="*/ 1461628 w 2796489"/>
              <a:gd name="connsiteY49" fmla="*/ 886170 h 1460544"/>
              <a:gd name="connsiteX50" fmla="*/ 1475750 w 2796489"/>
              <a:gd name="connsiteY50" fmla="*/ 850865 h 1460544"/>
              <a:gd name="connsiteX51" fmla="*/ 1500463 w 2796489"/>
              <a:gd name="connsiteY51" fmla="*/ 801438 h 1460544"/>
              <a:gd name="connsiteX52" fmla="*/ 1571073 w 2796489"/>
              <a:gd name="connsiteY52" fmla="*/ 610791 h 1460544"/>
              <a:gd name="connsiteX53" fmla="*/ 1613439 w 2796489"/>
              <a:gd name="connsiteY53" fmla="*/ 300106 h 1460544"/>
              <a:gd name="connsiteX54" fmla="*/ 1627561 w 2796489"/>
              <a:gd name="connsiteY54" fmla="*/ 225966 h 1460544"/>
              <a:gd name="connsiteX55" fmla="*/ 1631092 w 2796489"/>
              <a:gd name="connsiteY55" fmla="*/ 151825 h 1460544"/>
              <a:gd name="connsiteX56" fmla="*/ 1666397 w 2796489"/>
              <a:gd name="connsiteY56" fmla="*/ 84746 h 1460544"/>
              <a:gd name="connsiteX57" fmla="*/ 1673458 w 2796489"/>
              <a:gd name="connsiteY57" fmla="*/ 63563 h 1460544"/>
              <a:gd name="connsiteX58" fmla="*/ 1676988 w 2796489"/>
              <a:gd name="connsiteY58" fmla="*/ 52971 h 1460544"/>
              <a:gd name="connsiteX59" fmla="*/ 1691110 w 2796489"/>
              <a:gd name="connsiteY59" fmla="*/ 24727 h 1460544"/>
              <a:gd name="connsiteX60" fmla="*/ 1698171 w 2796489"/>
              <a:gd name="connsiteY60" fmla="*/ 14136 h 1460544"/>
              <a:gd name="connsiteX61" fmla="*/ 1729946 w 2796489"/>
              <a:gd name="connsiteY61" fmla="*/ 17666 h 1460544"/>
              <a:gd name="connsiteX62" fmla="*/ 1765251 w 2796489"/>
              <a:gd name="connsiteY62" fmla="*/ 24727 h 1460544"/>
              <a:gd name="connsiteX63" fmla="*/ 1821739 w 2796489"/>
              <a:gd name="connsiteY63" fmla="*/ 28258 h 1460544"/>
              <a:gd name="connsiteX64" fmla="*/ 1864105 w 2796489"/>
              <a:gd name="connsiteY64" fmla="*/ 24727 h 1460544"/>
              <a:gd name="connsiteX65" fmla="*/ 1874696 w 2796489"/>
              <a:gd name="connsiteY65" fmla="*/ 21197 h 1460544"/>
              <a:gd name="connsiteX66" fmla="*/ 1966489 w 2796489"/>
              <a:gd name="connsiteY66" fmla="*/ 17666 h 1460544"/>
              <a:gd name="connsiteX67" fmla="*/ 2308948 w 2796489"/>
              <a:gd name="connsiteY67" fmla="*/ 7075 h 1460544"/>
              <a:gd name="connsiteX68" fmla="*/ 2372497 w 2796489"/>
              <a:gd name="connsiteY68" fmla="*/ 7075 h 1460544"/>
              <a:gd name="connsiteX69" fmla="*/ 2393680 w 2796489"/>
              <a:gd name="connsiteY69" fmla="*/ 14136 h 1460544"/>
              <a:gd name="connsiteX70" fmla="*/ 2404272 w 2796489"/>
              <a:gd name="connsiteY70" fmla="*/ 77685 h 1460544"/>
              <a:gd name="connsiteX71" fmla="*/ 2464290 w 2796489"/>
              <a:gd name="connsiteY71" fmla="*/ 296576 h 1460544"/>
              <a:gd name="connsiteX72" fmla="*/ 2489004 w 2796489"/>
              <a:gd name="connsiteY72" fmla="*/ 533119 h 1460544"/>
              <a:gd name="connsiteX73" fmla="*/ 2517248 w 2796489"/>
              <a:gd name="connsiteY73" fmla="*/ 593138 h 1460544"/>
              <a:gd name="connsiteX74" fmla="*/ 2559614 w 2796489"/>
              <a:gd name="connsiteY74" fmla="*/ 716706 h 1460544"/>
              <a:gd name="connsiteX75" fmla="*/ 2626693 w 2796489"/>
              <a:gd name="connsiteY75" fmla="*/ 836743 h 1460544"/>
              <a:gd name="connsiteX76" fmla="*/ 2686712 w 2796489"/>
              <a:gd name="connsiteY76" fmla="*/ 967371 h 1460544"/>
              <a:gd name="connsiteX77" fmla="*/ 2697303 w 2796489"/>
              <a:gd name="connsiteY77" fmla="*/ 977963 h 1460544"/>
              <a:gd name="connsiteX78" fmla="*/ 2704364 w 2796489"/>
              <a:gd name="connsiteY78" fmla="*/ 988554 h 1460544"/>
              <a:gd name="connsiteX79" fmla="*/ 2729078 w 2796489"/>
              <a:gd name="connsiteY79" fmla="*/ 1002676 h 1460544"/>
              <a:gd name="connsiteX80" fmla="*/ 2743200 w 2796489"/>
              <a:gd name="connsiteY80" fmla="*/ 1016798 h 1460544"/>
              <a:gd name="connsiteX81" fmla="*/ 2789096 w 2796489"/>
              <a:gd name="connsiteY81" fmla="*/ 1027390 h 1460544"/>
              <a:gd name="connsiteX82" fmla="*/ 2792627 w 2796489"/>
              <a:gd name="connsiteY82" fmla="*/ 1327482 h 1460544"/>
              <a:gd name="connsiteX83" fmla="*/ 2760852 w 2796489"/>
              <a:gd name="connsiteY83" fmla="*/ 1458111 h 1460544"/>
              <a:gd name="connsiteX84" fmla="*/ 2068874 w 2796489"/>
              <a:gd name="connsiteY84" fmla="*/ 1458111 h 1460544"/>
              <a:gd name="connsiteX85" fmla="*/ 571941 w 2796489"/>
              <a:gd name="connsiteY85" fmla="*/ 1454581 h 1460544"/>
              <a:gd name="connsiteX86" fmla="*/ 289501 w 2796489"/>
              <a:gd name="connsiteY86" fmla="*/ 1458111 h 1460544"/>
              <a:gd name="connsiteX87" fmla="*/ 151811 w 2796489"/>
              <a:gd name="connsiteY87" fmla="*/ 1454580 h 1460544"/>
              <a:gd name="connsiteX88" fmla="*/ 130628 w 2796489"/>
              <a:gd name="connsiteY88" fmla="*/ 1454580 h 1460544"/>
              <a:gd name="connsiteX89" fmla="*/ 95323 w 2796489"/>
              <a:gd name="connsiteY89" fmla="*/ 1454580 h 1460544"/>
              <a:gd name="connsiteX90" fmla="*/ 70609 w 2796489"/>
              <a:gd name="connsiteY90" fmla="*/ 1454580 h 1460544"/>
              <a:gd name="connsiteX91" fmla="*/ 35305 w 2796489"/>
              <a:gd name="connsiteY91" fmla="*/ 1454580 h 1460544"/>
              <a:gd name="connsiteX92" fmla="*/ 10591 w 2796489"/>
              <a:gd name="connsiteY92" fmla="*/ 1415745 h 1460544"/>
              <a:gd name="connsiteX93" fmla="*/ 24713 w 2796489"/>
              <a:gd name="connsiteY93" fmla="*/ 1451050 h 1460544"/>
              <a:gd name="connsiteX94" fmla="*/ 0 w 2796489"/>
              <a:gd name="connsiteY94" fmla="*/ 1454580 h 1460544"/>
              <a:gd name="connsiteX95" fmla="*/ 7061 w 2796489"/>
              <a:gd name="connsiteY95" fmla="*/ 1359257 h 1460544"/>
              <a:gd name="connsiteX96" fmla="*/ 7061 w 2796489"/>
              <a:gd name="connsiteY96" fmla="*/ 1331013 h 146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796489" h="1460544">
                <a:moveTo>
                  <a:pt x="7061" y="1331013"/>
                </a:moveTo>
                <a:lnTo>
                  <a:pt x="7061" y="1331013"/>
                </a:lnTo>
                <a:cubicBezTo>
                  <a:pt x="22360" y="1323952"/>
                  <a:pt x="37377" y="1316246"/>
                  <a:pt x="52957" y="1309830"/>
                </a:cubicBezTo>
                <a:cubicBezTo>
                  <a:pt x="57444" y="1307982"/>
                  <a:pt x="62334" y="1305282"/>
                  <a:pt x="67079" y="1306299"/>
                </a:cubicBezTo>
                <a:cubicBezTo>
                  <a:pt x="79473" y="1308955"/>
                  <a:pt x="91047" y="1314753"/>
                  <a:pt x="102384" y="1320421"/>
                </a:cubicBezTo>
                <a:cubicBezTo>
                  <a:pt x="109974" y="1324216"/>
                  <a:pt x="123567" y="1334543"/>
                  <a:pt x="123567" y="1334543"/>
                </a:cubicBezTo>
                <a:cubicBezTo>
                  <a:pt x="137689" y="1333366"/>
                  <a:pt x="151886" y="1332886"/>
                  <a:pt x="165933" y="1331013"/>
                </a:cubicBezTo>
                <a:cubicBezTo>
                  <a:pt x="177691" y="1329445"/>
                  <a:pt x="183186" y="1321776"/>
                  <a:pt x="194177" y="1316891"/>
                </a:cubicBezTo>
                <a:cubicBezTo>
                  <a:pt x="198611" y="1314920"/>
                  <a:pt x="203562" y="1314413"/>
                  <a:pt x="208299" y="1313360"/>
                </a:cubicBezTo>
                <a:cubicBezTo>
                  <a:pt x="248638" y="1304396"/>
                  <a:pt x="205634" y="1314910"/>
                  <a:pt x="240074" y="1306299"/>
                </a:cubicBezTo>
                <a:cubicBezTo>
                  <a:pt x="251842" y="1307476"/>
                  <a:pt x="263782" y="1307510"/>
                  <a:pt x="275379" y="1309830"/>
                </a:cubicBezTo>
                <a:cubicBezTo>
                  <a:pt x="281593" y="1311073"/>
                  <a:pt x="286694" y="1316891"/>
                  <a:pt x="293031" y="1316891"/>
                </a:cubicBezTo>
                <a:cubicBezTo>
                  <a:pt x="299369" y="1316891"/>
                  <a:pt x="304672" y="1311834"/>
                  <a:pt x="310684" y="1309830"/>
                </a:cubicBezTo>
                <a:cubicBezTo>
                  <a:pt x="324684" y="1305163"/>
                  <a:pt x="338228" y="1304621"/>
                  <a:pt x="353050" y="1302769"/>
                </a:cubicBezTo>
                <a:cubicBezTo>
                  <a:pt x="364871" y="1304345"/>
                  <a:pt x="407828" y="1309488"/>
                  <a:pt x="427190" y="1313360"/>
                </a:cubicBezTo>
                <a:cubicBezTo>
                  <a:pt x="438269" y="1315576"/>
                  <a:pt x="441812" y="1317057"/>
                  <a:pt x="451904" y="1320421"/>
                </a:cubicBezTo>
                <a:cubicBezTo>
                  <a:pt x="486431" y="1318983"/>
                  <a:pt x="523064" y="1326861"/>
                  <a:pt x="554289" y="1309830"/>
                </a:cubicBezTo>
                <a:cubicBezTo>
                  <a:pt x="585293" y="1292919"/>
                  <a:pt x="566138" y="1301720"/>
                  <a:pt x="586063" y="1285116"/>
                </a:cubicBezTo>
                <a:cubicBezTo>
                  <a:pt x="596371" y="1276526"/>
                  <a:pt x="617838" y="1260403"/>
                  <a:pt x="617838" y="1260403"/>
                </a:cubicBezTo>
                <a:cubicBezTo>
                  <a:pt x="622545" y="1252165"/>
                  <a:pt x="627417" y="1244019"/>
                  <a:pt x="631960" y="1235689"/>
                </a:cubicBezTo>
                <a:cubicBezTo>
                  <a:pt x="639022" y="1222742"/>
                  <a:pt x="636171" y="1220480"/>
                  <a:pt x="649612" y="1214506"/>
                </a:cubicBezTo>
                <a:cubicBezTo>
                  <a:pt x="656413" y="1211483"/>
                  <a:pt x="663734" y="1209799"/>
                  <a:pt x="670795" y="1207445"/>
                </a:cubicBezTo>
                <a:cubicBezTo>
                  <a:pt x="687271" y="1210976"/>
                  <a:pt x="704518" y="1211930"/>
                  <a:pt x="720222" y="1218037"/>
                </a:cubicBezTo>
                <a:cubicBezTo>
                  <a:pt x="734026" y="1223405"/>
                  <a:pt x="732766" y="1234111"/>
                  <a:pt x="741405" y="1242750"/>
                </a:cubicBezTo>
                <a:cubicBezTo>
                  <a:pt x="744406" y="1245750"/>
                  <a:pt x="747786" y="1249285"/>
                  <a:pt x="751997" y="1249811"/>
                </a:cubicBezTo>
                <a:cubicBezTo>
                  <a:pt x="795345" y="1255230"/>
                  <a:pt x="839082" y="1256872"/>
                  <a:pt x="882625" y="1260403"/>
                </a:cubicBezTo>
                <a:cubicBezTo>
                  <a:pt x="890247" y="1270566"/>
                  <a:pt x="904264" y="1290640"/>
                  <a:pt x="914400" y="1295708"/>
                </a:cubicBezTo>
                <a:cubicBezTo>
                  <a:pt x="921461" y="1299238"/>
                  <a:pt x="928149" y="1303644"/>
                  <a:pt x="935583" y="1306299"/>
                </a:cubicBezTo>
                <a:cubicBezTo>
                  <a:pt x="944722" y="1309563"/>
                  <a:pt x="954412" y="1311006"/>
                  <a:pt x="963827" y="1313360"/>
                </a:cubicBezTo>
                <a:cubicBezTo>
                  <a:pt x="1018271" y="1272527"/>
                  <a:pt x="969522" y="1316020"/>
                  <a:pt x="1016784" y="1239220"/>
                </a:cubicBezTo>
                <a:cubicBezTo>
                  <a:pt x="1029237" y="1218983"/>
                  <a:pt x="1050522" y="1194107"/>
                  <a:pt x="1073272" y="1182732"/>
                </a:cubicBezTo>
                <a:cubicBezTo>
                  <a:pt x="1083258" y="1177739"/>
                  <a:pt x="1094455" y="1175671"/>
                  <a:pt x="1105047" y="1172140"/>
                </a:cubicBezTo>
                <a:cubicBezTo>
                  <a:pt x="1121523" y="1173317"/>
                  <a:pt x="1138208" y="1172800"/>
                  <a:pt x="1154474" y="1175671"/>
                </a:cubicBezTo>
                <a:cubicBezTo>
                  <a:pt x="1161237" y="1176865"/>
                  <a:pt x="1176761" y="1194732"/>
                  <a:pt x="1179187" y="1196854"/>
                </a:cubicBezTo>
                <a:cubicBezTo>
                  <a:pt x="1183615" y="1200729"/>
                  <a:pt x="1188319" y="1204327"/>
                  <a:pt x="1193309" y="1207445"/>
                </a:cubicBezTo>
                <a:cubicBezTo>
                  <a:pt x="1208077" y="1216675"/>
                  <a:pt x="1207334" y="1210845"/>
                  <a:pt x="1218023" y="1225098"/>
                </a:cubicBezTo>
                <a:cubicBezTo>
                  <a:pt x="1222140" y="1230587"/>
                  <a:pt x="1225545" y="1236613"/>
                  <a:pt x="1228614" y="1242750"/>
                </a:cubicBezTo>
                <a:cubicBezTo>
                  <a:pt x="1230278" y="1246079"/>
                  <a:pt x="1229860" y="1250404"/>
                  <a:pt x="1232145" y="1253342"/>
                </a:cubicBezTo>
                <a:cubicBezTo>
                  <a:pt x="1238276" y="1261224"/>
                  <a:pt x="1253328" y="1274525"/>
                  <a:pt x="1253328" y="1274525"/>
                </a:cubicBezTo>
                <a:cubicBezTo>
                  <a:pt x="1268627" y="1270994"/>
                  <a:pt x="1285691" y="1271894"/>
                  <a:pt x="1299224" y="1263933"/>
                </a:cubicBezTo>
                <a:cubicBezTo>
                  <a:pt x="1307402" y="1259122"/>
                  <a:pt x="1308373" y="1247300"/>
                  <a:pt x="1313346" y="1239220"/>
                </a:cubicBezTo>
                <a:cubicBezTo>
                  <a:pt x="1317794" y="1231993"/>
                  <a:pt x="1322912" y="1225197"/>
                  <a:pt x="1327468" y="1218037"/>
                </a:cubicBezTo>
                <a:cubicBezTo>
                  <a:pt x="1331152" y="1212248"/>
                  <a:pt x="1334529" y="1206268"/>
                  <a:pt x="1338060" y="1200384"/>
                </a:cubicBezTo>
                <a:cubicBezTo>
                  <a:pt x="1341590" y="1188616"/>
                  <a:pt x="1344519" y="1176650"/>
                  <a:pt x="1348651" y="1165079"/>
                </a:cubicBezTo>
                <a:cubicBezTo>
                  <a:pt x="1350421" y="1160123"/>
                  <a:pt x="1353893" y="1155896"/>
                  <a:pt x="1355713" y="1150957"/>
                </a:cubicBezTo>
                <a:cubicBezTo>
                  <a:pt x="1372801" y="1104578"/>
                  <a:pt x="1370201" y="1092847"/>
                  <a:pt x="1398079" y="1052103"/>
                </a:cubicBezTo>
                <a:cubicBezTo>
                  <a:pt x="1403718" y="1043862"/>
                  <a:pt x="1412201" y="1037981"/>
                  <a:pt x="1419262" y="1030920"/>
                </a:cubicBezTo>
                <a:cubicBezTo>
                  <a:pt x="1427500" y="999146"/>
                  <a:pt x="1432449" y="966332"/>
                  <a:pt x="1443975" y="935597"/>
                </a:cubicBezTo>
                <a:cubicBezTo>
                  <a:pt x="1447506" y="926182"/>
                  <a:pt x="1451185" y="916822"/>
                  <a:pt x="1454567" y="907353"/>
                </a:cubicBezTo>
                <a:cubicBezTo>
                  <a:pt x="1457070" y="900344"/>
                  <a:pt x="1459015" y="893139"/>
                  <a:pt x="1461628" y="886170"/>
                </a:cubicBezTo>
                <a:cubicBezTo>
                  <a:pt x="1466078" y="874302"/>
                  <a:pt x="1470469" y="862387"/>
                  <a:pt x="1475750" y="850865"/>
                </a:cubicBezTo>
                <a:cubicBezTo>
                  <a:pt x="1483425" y="834120"/>
                  <a:pt x="1494425" y="818841"/>
                  <a:pt x="1500463" y="801438"/>
                </a:cubicBezTo>
                <a:cubicBezTo>
                  <a:pt x="1569270" y="603111"/>
                  <a:pt x="1500150" y="745544"/>
                  <a:pt x="1571073" y="610791"/>
                </a:cubicBezTo>
                <a:cubicBezTo>
                  <a:pt x="1581457" y="413502"/>
                  <a:pt x="1569125" y="524838"/>
                  <a:pt x="1613439" y="300106"/>
                </a:cubicBezTo>
                <a:cubicBezTo>
                  <a:pt x="1618306" y="275424"/>
                  <a:pt x="1627561" y="225966"/>
                  <a:pt x="1627561" y="225966"/>
                </a:cubicBezTo>
                <a:cubicBezTo>
                  <a:pt x="1628738" y="201252"/>
                  <a:pt x="1625958" y="176028"/>
                  <a:pt x="1631092" y="151825"/>
                </a:cubicBezTo>
                <a:cubicBezTo>
                  <a:pt x="1635405" y="131494"/>
                  <a:pt x="1657129" y="104827"/>
                  <a:pt x="1666397" y="84746"/>
                </a:cubicBezTo>
                <a:cubicBezTo>
                  <a:pt x="1669516" y="77988"/>
                  <a:pt x="1671104" y="70624"/>
                  <a:pt x="1673458" y="63563"/>
                </a:cubicBezTo>
                <a:cubicBezTo>
                  <a:pt x="1674635" y="60032"/>
                  <a:pt x="1674924" y="56067"/>
                  <a:pt x="1676988" y="52971"/>
                </a:cubicBezTo>
                <a:cubicBezTo>
                  <a:pt x="1693347" y="28434"/>
                  <a:pt x="1673836" y="59274"/>
                  <a:pt x="1691110" y="24727"/>
                </a:cubicBezTo>
                <a:cubicBezTo>
                  <a:pt x="1693008" y="20932"/>
                  <a:pt x="1695817" y="17666"/>
                  <a:pt x="1698171" y="14136"/>
                </a:cubicBezTo>
                <a:cubicBezTo>
                  <a:pt x="1708763" y="15313"/>
                  <a:pt x="1719420" y="16004"/>
                  <a:pt x="1729946" y="17666"/>
                </a:cubicBezTo>
                <a:cubicBezTo>
                  <a:pt x="1741801" y="19538"/>
                  <a:pt x="1753273" y="23978"/>
                  <a:pt x="1765251" y="24727"/>
                </a:cubicBezTo>
                <a:lnTo>
                  <a:pt x="1821739" y="28258"/>
                </a:lnTo>
                <a:cubicBezTo>
                  <a:pt x="1835861" y="27081"/>
                  <a:pt x="1850058" y="26600"/>
                  <a:pt x="1864105" y="24727"/>
                </a:cubicBezTo>
                <a:cubicBezTo>
                  <a:pt x="1867794" y="24235"/>
                  <a:pt x="1870984" y="21453"/>
                  <a:pt x="1874696" y="21197"/>
                </a:cubicBezTo>
                <a:cubicBezTo>
                  <a:pt x="1905244" y="19090"/>
                  <a:pt x="1935885" y="18661"/>
                  <a:pt x="1966489" y="17666"/>
                </a:cubicBezTo>
                <a:lnTo>
                  <a:pt x="2308948" y="7075"/>
                </a:lnTo>
                <a:cubicBezTo>
                  <a:pt x="2347463" y="-1484"/>
                  <a:pt x="2333983" y="-3196"/>
                  <a:pt x="2372497" y="7075"/>
                </a:cubicBezTo>
                <a:cubicBezTo>
                  <a:pt x="2379689" y="8993"/>
                  <a:pt x="2393680" y="14136"/>
                  <a:pt x="2393680" y="14136"/>
                </a:cubicBezTo>
                <a:cubicBezTo>
                  <a:pt x="2397211" y="35319"/>
                  <a:pt x="2399710" y="56700"/>
                  <a:pt x="2404272" y="77685"/>
                </a:cubicBezTo>
                <a:cubicBezTo>
                  <a:pt x="2421688" y="157801"/>
                  <a:pt x="2440782" y="216647"/>
                  <a:pt x="2464290" y="296576"/>
                </a:cubicBezTo>
                <a:cubicBezTo>
                  <a:pt x="2467293" y="331606"/>
                  <a:pt x="2479697" y="495116"/>
                  <a:pt x="2489004" y="533119"/>
                </a:cubicBezTo>
                <a:cubicBezTo>
                  <a:pt x="2494263" y="554595"/>
                  <a:pt x="2509311" y="572501"/>
                  <a:pt x="2517248" y="593138"/>
                </a:cubicBezTo>
                <a:cubicBezTo>
                  <a:pt x="2532879" y="633779"/>
                  <a:pt x="2542965" y="676472"/>
                  <a:pt x="2559614" y="716706"/>
                </a:cubicBezTo>
                <a:cubicBezTo>
                  <a:pt x="2602135" y="819466"/>
                  <a:pt x="2589079" y="768152"/>
                  <a:pt x="2626693" y="836743"/>
                </a:cubicBezTo>
                <a:cubicBezTo>
                  <a:pt x="2729286" y="1023826"/>
                  <a:pt x="2604610" y="803168"/>
                  <a:pt x="2686712" y="967371"/>
                </a:cubicBezTo>
                <a:cubicBezTo>
                  <a:pt x="2688945" y="971837"/>
                  <a:pt x="2694107" y="974127"/>
                  <a:pt x="2697303" y="977963"/>
                </a:cubicBezTo>
                <a:cubicBezTo>
                  <a:pt x="2700019" y="981223"/>
                  <a:pt x="2701364" y="985554"/>
                  <a:pt x="2704364" y="988554"/>
                </a:cubicBezTo>
                <a:cubicBezTo>
                  <a:pt x="2713820" y="998009"/>
                  <a:pt x="2718001" y="994369"/>
                  <a:pt x="2729078" y="1002676"/>
                </a:cubicBezTo>
                <a:cubicBezTo>
                  <a:pt x="2734404" y="1006670"/>
                  <a:pt x="2737661" y="1013105"/>
                  <a:pt x="2743200" y="1016798"/>
                </a:cubicBezTo>
                <a:cubicBezTo>
                  <a:pt x="2756634" y="1025754"/>
                  <a:pt x="2774068" y="1025511"/>
                  <a:pt x="2789096" y="1027390"/>
                </a:cubicBezTo>
                <a:cubicBezTo>
                  <a:pt x="2799358" y="1140269"/>
                  <a:pt x="2797334" y="1255695"/>
                  <a:pt x="2792627" y="1327482"/>
                </a:cubicBezTo>
                <a:cubicBezTo>
                  <a:pt x="2787920" y="1399269"/>
                  <a:pt x="2785566" y="1387501"/>
                  <a:pt x="2760852" y="1458111"/>
                </a:cubicBezTo>
                <a:cubicBezTo>
                  <a:pt x="2526662" y="1453404"/>
                  <a:pt x="2433693" y="1458699"/>
                  <a:pt x="2068874" y="1458111"/>
                </a:cubicBezTo>
                <a:lnTo>
                  <a:pt x="571941" y="1454581"/>
                </a:lnTo>
                <a:cubicBezTo>
                  <a:pt x="275379" y="1454581"/>
                  <a:pt x="359523" y="1458111"/>
                  <a:pt x="289501" y="1458111"/>
                </a:cubicBezTo>
                <a:cubicBezTo>
                  <a:pt x="219479" y="1458111"/>
                  <a:pt x="178290" y="1455168"/>
                  <a:pt x="151811" y="1454580"/>
                </a:cubicBezTo>
                <a:cubicBezTo>
                  <a:pt x="125332" y="1453992"/>
                  <a:pt x="140043" y="1454580"/>
                  <a:pt x="130628" y="1454580"/>
                </a:cubicBezTo>
                <a:cubicBezTo>
                  <a:pt x="121213" y="1454580"/>
                  <a:pt x="110622" y="1448696"/>
                  <a:pt x="95323" y="1454580"/>
                </a:cubicBezTo>
                <a:cubicBezTo>
                  <a:pt x="81903" y="1468000"/>
                  <a:pt x="80612" y="1454580"/>
                  <a:pt x="70609" y="1454580"/>
                </a:cubicBezTo>
                <a:cubicBezTo>
                  <a:pt x="60606" y="1454580"/>
                  <a:pt x="45308" y="1461052"/>
                  <a:pt x="35305" y="1454580"/>
                </a:cubicBezTo>
                <a:cubicBezTo>
                  <a:pt x="25302" y="1448108"/>
                  <a:pt x="12356" y="1416333"/>
                  <a:pt x="10591" y="1415745"/>
                </a:cubicBezTo>
                <a:cubicBezTo>
                  <a:pt x="8826" y="1415157"/>
                  <a:pt x="26380" y="1444936"/>
                  <a:pt x="24713" y="1451050"/>
                </a:cubicBezTo>
                <a:cubicBezTo>
                  <a:pt x="22830" y="1457956"/>
                  <a:pt x="0" y="1461738"/>
                  <a:pt x="0" y="1454580"/>
                </a:cubicBezTo>
                <a:cubicBezTo>
                  <a:pt x="0" y="1440185"/>
                  <a:pt x="3257" y="1382083"/>
                  <a:pt x="7061" y="1359257"/>
                </a:cubicBezTo>
                <a:cubicBezTo>
                  <a:pt x="10963" y="1335845"/>
                  <a:pt x="7061" y="1335720"/>
                  <a:pt x="7061" y="1331013"/>
                </a:cubicBezTo>
                <a:close/>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grpSp>
        <p:nvGrpSpPr>
          <p:cNvPr id="77" name="Group 76"/>
          <p:cNvGrpSpPr/>
          <p:nvPr/>
        </p:nvGrpSpPr>
        <p:grpSpPr>
          <a:xfrm>
            <a:off x="6974053" y="4631328"/>
            <a:ext cx="3614254" cy="2039894"/>
            <a:chOff x="6974051" y="4631329"/>
            <a:chExt cx="3614255" cy="2039894"/>
          </a:xfrm>
        </p:grpSpPr>
        <p:sp>
          <p:nvSpPr>
            <p:cNvPr id="237" name="TextBox 236"/>
            <p:cNvSpPr txBox="1"/>
            <p:nvPr/>
          </p:nvSpPr>
          <p:spPr>
            <a:xfrm>
              <a:off x="9907089" y="6317280"/>
              <a:ext cx="623889" cy="353943"/>
            </a:xfrm>
            <a:prstGeom prst="rect">
              <a:avLst/>
            </a:prstGeom>
            <a:noFill/>
          </p:spPr>
          <p:txBody>
            <a:bodyPr wrap="none" rtlCol="0">
              <a:spAutoFit/>
            </a:bodyPr>
            <a:lstStyle/>
            <a:p>
              <a:r>
                <a:rPr lang="en-US" sz="1700"/>
                <a:t>Time</a:t>
              </a:r>
            </a:p>
          </p:txBody>
        </p:sp>
        <p:sp>
          <p:nvSpPr>
            <p:cNvPr id="238" name="TextBox 237"/>
            <p:cNvSpPr txBox="1"/>
            <p:nvPr/>
          </p:nvSpPr>
          <p:spPr>
            <a:xfrm>
              <a:off x="6974051" y="5276900"/>
              <a:ext cx="777777" cy="353943"/>
            </a:xfrm>
            <a:prstGeom prst="rect">
              <a:avLst/>
            </a:prstGeom>
            <a:noFill/>
          </p:spPr>
          <p:txBody>
            <a:bodyPr wrap="none" rtlCol="0">
              <a:spAutoFit/>
            </a:bodyPr>
            <a:lstStyle/>
            <a:p>
              <a:r>
                <a:rPr lang="en-US" sz="1700"/>
                <a:t>Queue</a:t>
              </a:r>
            </a:p>
          </p:txBody>
        </p:sp>
        <p:cxnSp>
          <p:nvCxnSpPr>
            <p:cNvPr id="241" name="Straight Connector 240"/>
            <p:cNvCxnSpPr/>
            <p:nvPr/>
          </p:nvCxnSpPr>
          <p:spPr>
            <a:xfrm>
              <a:off x="7788698" y="4898862"/>
              <a:ext cx="2752302" cy="664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7" name="Rectangle 276"/>
            <p:cNvSpPr/>
            <p:nvPr/>
          </p:nvSpPr>
          <p:spPr>
            <a:xfrm>
              <a:off x="7788698" y="6234866"/>
              <a:ext cx="2799608" cy="16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cxnSp>
          <p:nvCxnSpPr>
            <p:cNvPr id="230" name="Straight Arrow Connector 229"/>
            <p:cNvCxnSpPr/>
            <p:nvPr/>
          </p:nvCxnSpPr>
          <p:spPr>
            <a:xfrm flipV="1">
              <a:off x="7788698" y="4631329"/>
              <a:ext cx="0" cy="1764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a:off x="7788698" y="6395426"/>
              <a:ext cx="27523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7787106" y="3860800"/>
            <a:ext cx="2753895" cy="696371"/>
            <a:chOff x="7787105" y="3860800"/>
            <a:chExt cx="2753895" cy="696370"/>
          </a:xfrm>
        </p:grpSpPr>
        <p:cxnSp>
          <p:nvCxnSpPr>
            <p:cNvPr id="282" name="Straight Connector 281"/>
            <p:cNvCxnSpPr/>
            <p:nvPr/>
          </p:nvCxnSpPr>
          <p:spPr>
            <a:xfrm flipH="1">
              <a:off x="7787105" y="3860800"/>
              <a:ext cx="990878" cy="696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8777983" y="3866302"/>
              <a:ext cx="1763017" cy="69086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88" name="Group 287"/>
          <p:cNvGrpSpPr/>
          <p:nvPr/>
        </p:nvGrpSpPr>
        <p:grpSpPr>
          <a:xfrm>
            <a:off x="3124005" y="5688510"/>
            <a:ext cx="4469467" cy="367073"/>
            <a:chOff x="4435075" y="2006815"/>
            <a:chExt cx="4469469" cy="367073"/>
          </a:xfrm>
        </p:grpSpPr>
        <p:sp>
          <p:nvSpPr>
            <p:cNvPr id="289" name="TextBox 288"/>
            <p:cNvSpPr txBox="1"/>
            <p:nvPr/>
          </p:nvSpPr>
          <p:spPr>
            <a:xfrm>
              <a:off x="4825028" y="2006815"/>
              <a:ext cx="4079516" cy="353943"/>
            </a:xfrm>
            <a:prstGeom prst="rect">
              <a:avLst/>
            </a:prstGeom>
            <a:noFill/>
          </p:spPr>
          <p:txBody>
            <a:bodyPr wrap="none" rtlCol="0">
              <a:spAutoFit/>
            </a:bodyPr>
            <a:lstStyle/>
            <a:p>
              <a:r>
                <a:rPr lang="en-US" sz="1700" dirty="0"/>
                <a:t>“</a:t>
              </a:r>
              <a:r>
                <a:rPr lang="en-US" sz="1700" i="1" dirty="0"/>
                <a:t>Who did my packet share the queue with</a:t>
              </a:r>
              <a:r>
                <a:rPr lang="en-US" sz="1700" dirty="0"/>
                <a:t>?”</a:t>
              </a:r>
            </a:p>
          </p:txBody>
        </p:sp>
        <p:sp>
          <p:nvSpPr>
            <p:cNvPr id="290" name="Oval 289"/>
            <p:cNvSpPr/>
            <p:nvPr/>
          </p:nvSpPr>
          <p:spPr>
            <a:xfrm>
              <a:off x="4435075" y="2006883"/>
              <a:ext cx="389953" cy="36700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4</a:t>
              </a:r>
            </a:p>
          </p:txBody>
        </p:sp>
      </p:grpSp>
    </p:spTree>
    <p:extLst>
      <p:ext uri="{BB962C8B-B14F-4D97-AF65-F5344CB8AC3E}">
        <p14:creationId xmlns:p14="http://schemas.microsoft.com/office/powerpoint/2010/main" val="67915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76"/>
                                        </p:tgtEl>
                                        <p:attrNameLst>
                                          <p:attrName>style.visibility</p:attrName>
                                        </p:attrNameLst>
                                      </p:cBhvr>
                                      <p:to>
                                        <p:strVal val="visible"/>
                                      </p:to>
                                    </p:set>
                                    <p:animEffect transition="in" filter="wipe(left)">
                                      <p:cBhvr>
                                        <p:cTn id="26" dur="2000"/>
                                        <p:tgtEl>
                                          <p:spTgt spid="276"/>
                                        </p:tgtEl>
                                      </p:cBhvr>
                                    </p:animEffect>
                                  </p:childTnLst>
                                </p:cTn>
                              </p:par>
                            </p:childTnLst>
                          </p:cTn>
                        </p:par>
                        <p:par>
                          <p:cTn id="27" fill="hold">
                            <p:stCondLst>
                              <p:cond delay="2500"/>
                            </p:stCondLst>
                            <p:childTnLst>
                              <p:par>
                                <p:cTn id="28" presetID="10" presetClass="exit" presetSubtype="0" fill="hold" nodeType="afterEffect">
                                  <p:stCondLst>
                                    <p:cond delay="0"/>
                                  </p:stCondLst>
                                  <p:childTnLst>
                                    <p:animEffect transition="out" filter="fade">
                                      <p:cBhvr>
                                        <p:cTn id="29" dur="1000"/>
                                        <p:tgtEl>
                                          <p:spTgt spid="3"/>
                                        </p:tgtEl>
                                      </p:cBhvr>
                                    </p:animEffect>
                                    <p:set>
                                      <p:cBhvr>
                                        <p:cTn id="30" dur="1" fill="hold">
                                          <p:stCondLst>
                                            <p:cond delay="9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animBg="1"/>
      <p:bldP spid="27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 name="Picture 152"/>
          <p:cNvPicPr>
            <a:picLocks noChangeAspect="1"/>
          </p:cNvPicPr>
          <p:nvPr/>
        </p:nvPicPr>
        <p:blipFill>
          <a:blip r:embed="rId3"/>
          <a:stretch>
            <a:fillRect/>
          </a:stretch>
        </p:blipFill>
        <p:spPr>
          <a:xfrm>
            <a:off x="5952263" y="3320944"/>
            <a:ext cx="652908" cy="434184"/>
          </a:xfrm>
          <a:prstGeom prst="rect">
            <a:avLst/>
          </a:prstGeom>
        </p:spPr>
      </p:pic>
      <p:pic>
        <p:nvPicPr>
          <p:cNvPr id="155" name="Picture 154"/>
          <p:cNvPicPr>
            <a:picLocks noChangeAspect="1"/>
          </p:cNvPicPr>
          <p:nvPr/>
        </p:nvPicPr>
        <p:blipFill>
          <a:blip r:embed="rId3"/>
          <a:stretch>
            <a:fillRect/>
          </a:stretch>
        </p:blipFill>
        <p:spPr>
          <a:xfrm>
            <a:off x="5952263" y="4835356"/>
            <a:ext cx="652908" cy="434184"/>
          </a:xfrm>
          <a:prstGeom prst="rect">
            <a:avLst/>
          </a:prstGeom>
        </p:spPr>
      </p:pic>
      <p:cxnSp>
        <p:nvCxnSpPr>
          <p:cNvPr id="231" name="Straight Connector 230"/>
          <p:cNvCxnSpPr>
            <a:stCxn id="151" idx="3"/>
            <a:endCxn id="152" idx="1"/>
          </p:cNvCxnSpPr>
          <p:nvPr/>
        </p:nvCxnSpPr>
        <p:spPr>
          <a:xfrm flipV="1">
            <a:off x="4117420" y="2780831"/>
            <a:ext cx="1834843" cy="10551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151" idx="3"/>
            <a:endCxn id="153" idx="1"/>
          </p:cNvCxnSpPr>
          <p:nvPr/>
        </p:nvCxnSpPr>
        <p:spPr>
          <a:xfrm flipV="1">
            <a:off x="4117420" y="3538038"/>
            <a:ext cx="1834843" cy="2978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151" idx="3"/>
            <a:endCxn id="154" idx="1"/>
          </p:cNvCxnSpPr>
          <p:nvPr/>
        </p:nvCxnSpPr>
        <p:spPr>
          <a:xfrm>
            <a:off x="4117420" y="3835933"/>
            <a:ext cx="1834843" cy="459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151" idx="3"/>
            <a:endCxn id="155" idx="1"/>
          </p:cNvCxnSpPr>
          <p:nvPr/>
        </p:nvCxnSpPr>
        <p:spPr>
          <a:xfrm>
            <a:off x="4117420" y="3835932"/>
            <a:ext cx="1834843" cy="12165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6583581" y="2780831"/>
            <a:ext cx="1834843" cy="10551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6583581" y="3538038"/>
            <a:ext cx="1834843" cy="2978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6583581" y="3835933"/>
            <a:ext cx="1834843" cy="459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6583581" y="3835932"/>
            <a:ext cx="1834843" cy="12165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46" idx="3"/>
            <a:endCxn id="151" idx="1"/>
          </p:cNvCxnSpPr>
          <p:nvPr/>
        </p:nvCxnSpPr>
        <p:spPr>
          <a:xfrm>
            <a:off x="2740906" y="3832203"/>
            <a:ext cx="723607" cy="37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164" idx="2"/>
            <a:endCxn id="229" idx="3"/>
          </p:cNvCxnSpPr>
          <p:nvPr/>
        </p:nvCxnSpPr>
        <p:spPr>
          <a:xfrm flipH="1">
            <a:off x="9104438" y="3835805"/>
            <a:ext cx="685503" cy="160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56" name="Group 155"/>
          <p:cNvGrpSpPr>
            <a:grpSpLocks noChangeAspect="1"/>
          </p:cNvGrpSpPr>
          <p:nvPr/>
        </p:nvGrpSpPr>
        <p:grpSpPr>
          <a:xfrm>
            <a:off x="9702653" y="3657457"/>
            <a:ext cx="710289" cy="255788"/>
            <a:chOff x="12523788" y="-511175"/>
            <a:chExt cx="13454062" cy="4845051"/>
          </a:xfrm>
        </p:grpSpPr>
        <p:sp>
          <p:nvSpPr>
            <p:cNvPr id="157" name="Freeform 156"/>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8" name="Freeform 157"/>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9" name="Freeform 158"/>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0" name="Freeform 159"/>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1" name="Freeform 160"/>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2" name="Rectangle 161"/>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3" name="Rectangle 162"/>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4" name="Rectangle 163"/>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40" name="Group 39"/>
          <p:cNvGrpSpPr>
            <a:grpSpLocks noChangeAspect="1"/>
          </p:cNvGrpSpPr>
          <p:nvPr/>
        </p:nvGrpSpPr>
        <p:grpSpPr>
          <a:xfrm>
            <a:off x="2133453" y="3670157"/>
            <a:ext cx="710289" cy="255788"/>
            <a:chOff x="12523788" y="-511175"/>
            <a:chExt cx="13454062" cy="4845051"/>
          </a:xfrm>
        </p:grpSpPr>
        <p:sp>
          <p:nvSpPr>
            <p:cNvPr id="41" name="Freeform 40"/>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2" name="Freeform 41"/>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3" name="Freeform 42"/>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4" name="Freeform 43"/>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5" name="Freeform 44"/>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6" name="Rectangle 45"/>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7" name="Rectangle 46"/>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8" name="Rectangle 47"/>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sp>
        <p:nvSpPr>
          <p:cNvPr id="252" name="Freeform 251"/>
          <p:cNvSpPr/>
          <p:nvPr/>
        </p:nvSpPr>
        <p:spPr>
          <a:xfrm>
            <a:off x="2819401" y="2730501"/>
            <a:ext cx="6870700" cy="1130300"/>
          </a:xfrm>
          <a:custGeom>
            <a:avLst/>
            <a:gdLst>
              <a:gd name="connsiteX0" fmla="*/ 0 w 6870700"/>
              <a:gd name="connsiteY0" fmla="*/ 1130300 h 1130300"/>
              <a:gd name="connsiteX1" fmla="*/ 939800 w 6870700"/>
              <a:gd name="connsiteY1" fmla="*/ 1130300 h 1130300"/>
              <a:gd name="connsiteX2" fmla="*/ 1282700 w 6870700"/>
              <a:gd name="connsiteY2" fmla="*/ 1117600 h 1130300"/>
              <a:gd name="connsiteX3" fmla="*/ 3213100 w 6870700"/>
              <a:gd name="connsiteY3" fmla="*/ 0 h 1130300"/>
              <a:gd name="connsiteX4" fmla="*/ 3771900 w 6870700"/>
              <a:gd name="connsiteY4" fmla="*/ 25400 h 1130300"/>
              <a:gd name="connsiteX5" fmla="*/ 5588000 w 6870700"/>
              <a:gd name="connsiteY5" fmla="*/ 1117600 h 1130300"/>
              <a:gd name="connsiteX6" fmla="*/ 6870700 w 6870700"/>
              <a:gd name="connsiteY6" fmla="*/ 1104900 h 1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0700" h="1130300">
                <a:moveTo>
                  <a:pt x="0" y="1130300"/>
                </a:moveTo>
                <a:lnTo>
                  <a:pt x="939800" y="1130300"/>
                </a:lnTo>
                <a:lnTo>
                  <a:pt x="1282700" y="1117600"/>
                </a:lnTo>
                <a:lnTo>
                  <a:pt x="3213100" y="0"/>
                </a:lnTo>
                <a:lnTo>
                  <a:pt x="3771900" y="25400"/>
                </a:lnTo>
                <a:lnTo>
                  <a:pt x="5588000" y="1117600"/>
                </a:lnTo>
                <a:lnTo>
                  <a:pt x="6870700" y="1104900"/>
                </a:lnTo>
              </a:path>
            </a:pathLst>
          </a:custGeom>
          <a:noFill/>
          <a:ln w="57150">
            <a:solidFill>
              <a:srgbClr val="92D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pic>
        <p:nvPicPr>
          <p:cNvPr id="152" name="Picture 151"/>
          <p:cNvPicPr>
            <a:picLocks noChangeAspect="1"/>
          </p:cNvPicPr>
          <p:nvPr/>
        </p:nvPicPr>
        <p:blipFill>
          <a:blip r:embed="rId3"/>
          <a:stretch>
            <a:fillRect/>
          </a:stretch>
        </p:blipFill>
        <p:spPr>
          <a:xfrm>
            <a:off x="5952263" y="2563739"/>
            <a:ext cx="652908" cy="434184"/>
          </a:xfrm>
          <a:prstGeom prst="rect">
            <a:avLst/>
          </a:prstGeom>
        </p:spPr>
      </p:pic>
      <p:grpSp>
        <p:nvGrpSpPr>
          <p:cNvPr id="271" name="Group 270"/>
          <p:cNvGrpSpPr/>
          <p:nvPr/>
        </p:nvGrpSpPr>
        <p:grpSpPr>
          <a:xfrm>
            <a:off x="3103663" y="1997911"/>
            <a:ext cx="4889902" cy="367073"/>
            <a:chOff x="4435075" y="2006815"/>
            <a:chExt cx="4889904" cy="367073"/>
          </a:xfrm>
        </p:grpSpPr>
        <p:sp>
          <p:nvSpPr>
            <p:cNvPr id="253" name="TextBox 252"/>
            <p:cNvSpPr txBox="1"/>
            <p:nvPr/>
          </p:nvSpPr>
          <p:spPr>
            <a:xfrm>
              <a:off x="4825028" y="2006815"/>
              <a:ext cx="4499951" cy="353943"/>
            </a:xfrm>
            <a:prstGeom prst="rect">
              <a:avLst/>
            </a:prstGeom>
            <a:noFill/>
          </p:spPr>
          <p:txBody>
            <a:bodyPr wrap="none" rtlCol="0">
              <a:spAutoFit/>
            </a:bodyPr>
            <a:lstStyle/>
            <a:p>
              <a:r>
                <a:rPr lang="en-US" sz="1700" dirty="0"/>
                <a:t>“</a:t>
              </a:r>
              <a:r>
                <a:rPr lang="en-US" sz="1700" i="1" dirty="0"/>
                <a:t>How long did my packet queue at each switch</a:t>
              </a:r>
              <a:r>
                <a:rPr lang="en-US" sz="1700" dirty="0"/>
                <a:t>?”</a:t>
              </a:r>
            </a:p>
          </p:txBody>
        </p:sp>
        <p:sp>
          <p:nvSpPr>
            <p:cNvPr id="254" name="Oval 253"/>
            <p:cNvSpPr/>
            <p:nvPr/>
          </p:nvSpPr>
          <p:spPr>
            <a:xfrm>
              <a:off x="4435075" y="2006883"/>
              <a:ext cx="389953" cy="36700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3</a:t>
              </a:r>
            </a:p>
          </p:txBody>
        </p:sp>
      </p:grpSp>
      <p:sp>
        <p:nvSpPr>
          <p:cNvPr id="260" name="Rounded Rectangle 259"/>
          <p:cNvSpPr/>
          <p:nvPr/>
        </p:nvSpPr>
        <p:spPr>
          <a:xfrm>
            <a:off x="9071641" y="3644757"/>
            <a:ext cx="241300" cy="190500"/>
          </a:xfrm>
          <a:prstGeom prst="roundRect">
            <a:avLst/>
          </a:prstGeom>
          <a:solidFill>
            <a:schemeClr val="accent6"/>
          </a:solidFill>
          <a:ln>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grpSp>
        <p:nvGrpSpPr>
          <p:cNvPr id="268" name="Group 267"/>
          <p:cNvGrpSpPr/>
          <p:nvPr/>
        </p:nvGrpSpPr>
        <p:grpSpPr>
          <a:xfrm>
            <a:off x="8133237" y="1931502"/>
            <a:ext cx="3576163" cy="1713255"/>
            <a:chOff x="8133238" y="1931501"/>
            <a:chExt cx="3576162" cy="1713255"/>
          </a:xfrm>
        </p:grpSpPr>
        <p:sp>
          <p:nvSpPr>
            <p:cNvPr id="261" name="Rounded Rectangle 260"/>
            <p:cNvSpPr/>
            <p:nvPr/>
          </p:nvSpPr>
          <p:spPr>
            <a:xfrm>
              <a:off x="8133238" y="1931501"/>
              <a:ext cx="3576162" cy="4686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i="1" dirty="0">
                  <a:solidFill>
                    <a:schemeClr val="tx2"/>
                  </a:solidFill>
                </a:rPr>
                <a:t>“Delay: 100ns, 200ns, </a:t>
              </a:r>
              <a:r>
                <a:rPr lang="en-US" sz="1700" i="1" dirty="0">
                  <a:solidFill>
                    <a:srgbClr val="FF0000"/>
                  </a:solidFill>
                </a:rPr>
                <a:t>19740ns</a:t>
              </a:r>
              <a:r>
                <a:rPr lang="en-US" sz="1700" i="1" dirty="0">
                  <a:solidFill>
                    <a:schemeClr val="tx2"/>
                  </a:solidFill>
                </a:rPr>
                <a:t>”</a:t>
              </a:r>
            </a:p>
          </p:txBody>
        </p:sp>
        <p:cxnSp>
          <p:nvCxnSpPr>
            <p:cNvPr id="263" name="Straight Connector 262"/>
            <p:cNvCxnSpPr>
              <a:stCxn id="260" idx="0"/>
            </p:cNvCxnSpPr>
            <p:nvPr/>
          </p:nvCxnSpPr>
          <p:spPr>
            <a:xfrm flipH="1" flipV="1">
              <a:off x="8219681" y="2400113"/>
              <a:ext cx="972609" cy="124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a:stCxn id="260" idx="0"/>
            </p:cNvCxnSpPr>
            <p:nvPr/>
          </p:nvCxnSpPr>
          <p:spPr>
            <a:xfrm flipV="1">
              <a:off x="9192290" y="2400113"/>
              <a:ext cx="2332652" cy="1244643"/>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30" name="Straight Arrow Connector 229"/>
          <p:cNvCxnSpPr/>
          <p:nvPr/>
        </p:nvCxnSpPr>
        <p:spPr>
          <a:xfrm flipV="1">
            <a:off x="7788699" y="4631330"/>
            <a:ext cx="0" cy="1764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7" name="TextBox 236"/>
          <p:cNvSpPr txBox="1"/>
          <p:nvPr/>
        </p:nvSpPr>
        <p:spPr>
          <a:xfrm>
            <a:off x="9907089" y="6317281"/>
            <a:ext cx="623889" cy="353943"/>
          </a:xfrm>
          <a:prstGeom prst="rect">
            <a:avLst/>
          </a:prstGeom>
          <a:noFill/>
        </p:spPr>
        <p:txBody>
          <a:bodyPr wrap="none" rtlCol="0">
            <a:spAutoFit/>
          </a:bodyPr>
          <a:lstStyle/>
          <a:p>
            <a:r>
              <a:rPr lang="en-US" sz="1700"/>
              <a:t>Time</a:t>
            </a:r>
          </a:p>
        </p:txBody>
      </p:sp>
      <p:sp>
        <p:nvSpPr>
          <p:cNvPr id="238" name="TextBox 237"/>
          <p:cNvSpPr txBox="1"/>
          <p:nvPr/>
        </p:nvSpPr>
        <p:spPr>
          <a:xfrm>
            <a:off x="6974051" y="5276901"/>
            <a:ext cx="777777" cy="353943"/>
          </a:xfrm>
          <a:prstGeom prst="rect">
            <a:avLst/>
          </a:prstGeom>
          <a:noFill/>
        </p:spPr>
        <p:txBody>
          <a:bodyPr wrap="none" rtlCol="0">
            <a:spAutoFit/>
          </a:bodyPr>
          <a:lstStyle/>
          <a:p>
            <a:r>
              <a:rPr lang="en-US" sz="1700"/>
              <a:t>Queue</a:t>
            </a:r>
          </a:p>
        </p:txBody>
      </p:sp>
      <p:cxnSp>
        <p:nvCxnSpPr>
          <p:cNvPr id="241" name="Straight Connector 240"/>
          <p:cNvCxnSpPr/>
          <p:nvPr/>
        </p:nvCxnSpPr>
        <p:spPr>
          <a:xfrm>
            <a:off x="7788698" y="4898863"/>
            <a:ext cx="2752303" cy="664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4" name="Freeform 273"/>
          <p:cNvSpPr/>
          <p:nvPr/>
        </p:nvSpPr>
        <p:spPr>
          <a:xfrm>
            <a:off x="7791820" y="4893257"/>
            <a:ext cx="2796489" cy="1460544"/>
          </a:xfrm>
          <a:custGeom>
            <a:avLst/>
            <a:gdLst>
              <a:gd name="connsiteX0" fmla="*/ 7061 w 2800371"/>
              <a:gd name="connsiteY0" fmla="*/ 1331013 h 1456023"/>
              <a:gd name="connsiteX1" fmla="*/ 7061 w 2800371"/>
              <a:gd name="connsiteY1" fmla="*/ 1331013 h 1456023"/>
              <a:gd name="connsiteX2" fmla="*/ 52957 w 2800371"/>
              <a:gd name="connsiteY2" fmla="*/ 1309830 h 1456023"/>
              <a:gd name="connsiteX3" fmla="*/ 67079 w 2800371"/>
              <a:gd name="connsiteY3" fmla="*/ 1306299 h 1456023"/>
              <a:gd name="connsiteX4" fmla="*/ 102384 w 2800371"/>
              <a:gd name="connsiteY4" fmla="*/ 1320421 h 1456023"/>
              <a:gd name="connsiteX5" fmla="*/ 123567 w 2800371"/>
              <a:gd name="connsiteY5" fmla="*/ 1334543 h 1456023"/>
              <a:gd name="connsiteX6" fmla="*/ 165933 w 2800371"/>
              <a:gd name="connsiteY6" fmla="*/ 1331013 h 1456023"/>
              <a:gd name="connsiteX7" fmla="*/ 194177 w 2800371"/>
              <a:gd name="connsiteY7" fmla="*/ 1316891 h 1456023"/>
              <a:gd name="connsiteX8" fmla="*/ 208299 w 2800371"/>
              <a:gd name="connsiteY8" fmla="*/ 1313360 h 1456023"/>
              <a:gd name="connsiteX9" fmla="*/ 240074 w 2800371"/>
              <a:gd name="connsiteY9" fmla="*/ 1306299 h 1456023"/>
              <a:gd name="connsiteX10" fmla="*/ 275379 w 2800371"/>
              <a:gd name="connsiteY10" fmla="*/ 1309830 h 1456023"/>
              <a:gd name="connsiteX11" fmla="*/ 293031 w 2800371"/>
              <a:gd name="connsiteY11" fmla="*/ 1316891 h 1456023"/>
              <a:gd name="connsiteX12" fmla="*/ 310684 w 2800371"/>
              <a:gd name="connsiteY12" fmla="*/ 1309830 h 1456023"/>
              <a:gd name="connsiteX13" fmla="*/ 353050 w 2800371"/>
              <a:gd name="connsiteY13" fmla="*/ 1302769 h 1456023"/>
              <a:gd name="connsiteX14" fmla="*/ 427190 w 2800371"/>
              <a:gd name="connsiteY14" fmla="*/ 1313360 h 1456023"/>
              <a:gd name="connsiteX15" fmla="*/ 451904 w 2800371"/>
              <a:gd name="connsiteY15" fmla="*/ 1320421 h 1456023"/>
              <a:gd name="connsiteX16" fmla="*/ 554289 w 2800371"/>
              <a:gd name="connsiteY16" fmla="*/ 1309830 h 1456023"/>
              <a:gd name="connsiteX17" fmla="*/ 586063 w 2800371"/>
              <a:gd name="connsiteY17" fmla="*/ 1285116 h 1456023"/>
              <a:gd name="connsiteX18" fmla="*/ 617838 w 2800371"/>
              <a:gd name="connsiteY18" fmla="*/ 1260403 h 1456023"/>
              <a:gd name="connsiteX19" fmla="*/ 631960 w 2800371"/>
              <a:gd name="connsiteY19" fmla="*/ 1235689 h 1456023"/>
              <a:gd name="connsiteX20" fmla="*/ 649612 w 2800371"/>
              <a:gd name="connsiteY20" fmla="*/ 1214506 h 1456023"/>
              <a:gd name="connsiteX21" fmla="*/ 670795 w 2800371"/>
              <a:gd name="connsiteY21" fmla="*/ 1207445 h 1456023"/>
              <a:gd name="connsiteX22" fmla="*/ 720222 w 2800371"/>
              <a:gd name="connsiteY22" fmla="*/ 1218037 h 1456023"/>
              <a:gd name="connsiteX23" fmla="*/ 741405 w 2800371"/>
              <a:gd name="connsiteY23" fmla="*/ 1242750 h 1456023"/>
              <a:gd name="connsiteX24" fmla="*/ 751997 w 2800371"/>
              <a:gd name="connsiteY24" fmla="*/ 1249811 h 1456023"/>
              <a:gd name="connsiteX25" fmla="*/ 882625 w 2800371"/>
              <a:gd name="connsiteY25" fmla="*/ 1260403 h 1456023"/>
              <a:gd name="connsiteX26" fmla="*/ 914400 w 2800371"/>
              <a:gd name="connsiteY26" fmla="*/ 1295708 h 1456023"/>
              <a:gd name="connsiteX27" fmla="*/ 935583 w 2800371"/>
              <a:gd name="connsiteY27" fmla="*/ 1306299 h 1456023"/>
              <a:gd name="connsiteX28" fmla="*/ 963827 w 2800371"/>
              <a:gd name="connsiteY28" fmla="*/ 1313360 h 1456023"/>
              <a:gd name="connsiteX29" fmla="*/ 1016784 w 2800371"/>
              <a:gd name="connsiteY29" fmla="*/ 1239220 h 1456023"/>
              <a:gd name="connsiteX30" fmla="*/ 1073272 w 2800371"/>
              <a:gd name="connsiteY30" fmla="*/ 1182732 h 1456023"/>
              <a:gd name="connsiteX31" fmla="*/ 1105047 w 2800371"/>
              <a:gd name="connsiteY31" fmla="*/ 1172140 h 1456023"/>
              <a:gd name="connsiteX32" fmla="*/ 1154474 w 2800371"/>
              <a:gd name="connsiteY32" fmla="*/ 1175671 h 1456023"/>
              <a:gd name="connsiteX33" fmla="*/ 1179187 w 2800371"/>
              <a:gd name="connsiteY33" fmla="*/ 1196854 h 1456023"/>
              <a:gd name="connsiteX34" fmla="*/ 1193309 w 2800371"/>
              <a:gd name="connsiteY34" fmla="*/ 1207445 h 1456023"/>
              <a:gd name="connsiteX35" fmla="*/ 1218023 w 2800371"/>
              <a:gd name="connsiteY35" fmla="*/ 1225098 h 1456023"/>
              <a:gd name="connsiteX36" fmla="*/ 1228614 w 2800371"/>
              <a:gd name="connsiteY36" fmla="*/ 1242750 h 1456023"/>
              <a:gd name="connsiteX37" fmla="*/ 1232145 w 2800371"/>
              <a:gd name="connsiteY37" fmla="*/ 1253342 h 1456023"/>
              <a:gd name="connsiteX38" fmla="*/ 1253328 w 2800371"/>
              <a:gd name="connsiteY38" fmla="*/ 1274525 h 1456023"/>
              <a:gd name="connsiteX39" fmla="*/ 1299224 w 2800371"/>
              <a:gd name="connsiteY39" fmla="*/ 1263933 h 1456023"/>
              <a:gd name="connsiteX40" fmla="*/ 1313346 w 2800371"/>
              <a:gd name="connsiteY40" fmla="*/ 1239220 h 1456023"/>
              <a:gd name="connsiteX41" fmla="*/ 1327468 w 2800371"/>
              <a:gd name="connsiteY41" fmla="*/ 1218037 h 1456023"/>
              <a:gd name="connsiteX42" fmla="*/ 1338060 w 2800371"/>
              <a:gd name="connsiteY42" fmla="*/ 1200384 h 1456023"/>
              <a:gd name="connsiteX43" fmla="*/ 1348651 w 2800371"/>
              <a:gd name="connsiteY43" fmla="*/ 1165079 h 1456023"/>
              <a:gd name="connsiteX44" fmla="*/ 1355713 w 2800371"/>
              <a:gd name="connsiteY44" fmla="*/ 1150957 h 1456023"/>
              <a:gd name="connsiteX45" fmla="*/ 1398079 w 2800371"/>
              <a:gd name="connsiteY45" fmla="*/ 1052103 h 1456023"/>
              <a:gd name="connsiteX46" fmla="*/ 1419262 w 2800371"/>
              <a:gd name="connsiteY46" fmla="*/ 1030920 h 1456023"/>
              <a:gd name="connsiteX47" fmla="*/ 1443975 w 2800371"/>
              <a:gd name="connsiteY47" fmla="*/ 935597 h 1456023"/>
              <a:gd name="connsiteX48" fmla="*/ 1454567 w 2800371"/>
              <a:gd name="connsiteY48" fmla="*/ 907353 h 1456023"/>
              <a:gd name="connsiteX49" fmla="*/ 1461628 w 2800371"/>
              <a:gd name="connsiteY49" fmla="*/ 886170 h 1456023"/>
              <a:gd name="connsiteX50" fmla="*/ 1475750 w 2800371"/>
              <a:gd name="connsiteY50" fmla="*/ 850865 h 1456023"/>
              <a:gd name="connsiteX51" fmla="*/ 1500463 w 2800371"/>
              <a:gd name="connsiteY51" fmla="*/ 801438 h 1456023"/>
              <a:gd name="connsiteX52" fmla="*/ 1571073 w 2800371"/>
              <a:gd name="connsiteY52" fmla="*/ 610791 h 1456023"/>
              <a:gd name="connsiteX53" fmla="*/ 1613439 w 2800371"/>
              <a:gd name="connsiteY53" fmla="*/ 300106 h 1456023"/>
              <a:gd name="connsiteX54" fmla="*/ 1627561 w 2800371"/>
              <a:gd name="connsiteY54" fmla="*/ 225966 h 1456023"/>
              <a:gd name="connsiteX55" fmla="*/ 1631092 w 2800371"/>
              <a:gd name="connsiteY55" fmla="*/ 151825 h 1456023"/>
              <a:gd name="connsiteX56" fmla="*/ 1666397 w 2800371"/>
              <a:gd name="connsiteY56" fmla="*/ 84746 h 1456023"/>
              <a:gd name="connsiteX57" fmla="*/ 1673458 w 2800371"/>
              <a:gd name="connsiteY57" fmla="*/ 63563 h 1456023"/>
              <a:gd name="connsiteX58" fmla="*/ 1676988 w 2800371"/>
              <a:gd name="connsiteY58" fmla="*/ 52971 h 1456023"/>
              <a:gd name="connsiteX59" fmla="*/ 1691110 w 2800371"/>
              <a:gd name="connsiteY59" fmla="*/ 24727 h 1456023"/>
              <a:gd name="connsiteX60" fmla="*/ 1698171 w 2800371"/>
              <a:gd name="connsiteY60" fmla="*/ 14136 h 1456023"/>
              <a:gd name="connsiteX61" fmla="*/ 1729946 w 2800371"/>
              <a:gd name="connsiteY61" fmla="*/ 17666 h 1456023"/>
              <a:gd name="connsiteX62" fmla="*/ 1765251 w 2800371"/>
              <a:gd name="connsiteY62" fmla="*/ 24727 h 1456023"/>
              <a:gd name="connsiteX63" fmla="*/ 1821739 w 2800371"/>
              <a:gd name="connsiteY63" fmla="*/ 28258 h 1456023"/>
              <a:gd name="connsiteX64" fmla="*/ 1864105 w 2800371"/>
              <a:gd name="connsiteY64" fmla="*/ 24727 h 1456023"/>
              <a:gd name="connsiteX65" fmla="*/ 1874696 w 2800371"/>
              <a:gd name="connsiteY65" fmla="*/ 21197 h 1456023"/>
              <a:gd name="connsiteX66" fmla="*/ 1966489 w 2800371"/>
              <a:gd name="connsiteY66" fmla="*/ 17666 h 1456023"/>
              <a:gd name="connsiteX67" fmla="*/ 2308948 w 2800371"/>
              <a:gd name="connsiteY67" fmla="*/ 7075 h 1456023"/>
              <a:gd name="connsiteX68" fmla="*/ 2372497 w 2800371"/>
              <a:gd name="connsiteY68" fmla="*/ 7075 h 1456023"/>
              <a:gd name="connsiteX69" fmla="*/ 2393680 w 2800371"/>
              <a:gd name="connsiteY69" fmla="*/ 14136 h 1456023"/>
              <a:gd name="connsiteX70" fmla="*/ 2404272 w 2800371"/>
              <a:gd name="connsiteY70" fmla="*/ 77685 h 1456023"/>
              <a:gd name="connsiteX71" fmla="*/ 2464290 w 2800371"/>
              <a:gd name="connsiteY71" fmla="*/ 296576 h 1456023"/>
              <a:gd name="connsiteX72" fmla="*/ 2489004 w 2800371"/>
              <a:gd name="connsiteY72" fmla="*/ 533119 h 1456023"/>
              <a:gd name="connsiteX73" fmla="*/ 2517248 w 2800371"/>
              <a:gd name="connsiteY73" fmla="*/ 593138 h 1456023"/>
              <a:gd name="connsiteX74" fmla="*/ 2559614 w 2800371"/>
              <a:gd name="connsiteY74" fmla="*/ 716706 h 1456023"/>
              <a:gd name="connsiteX75" fmla="*/ 2626693 w 2800371"/>
              <a:gd name="connsiteY75" fmla="*/ 836743 h 1456023"/>
              <a:gd name="connsiteX76" fmla="*/ 2686712 w 2800371"/>
              <a:gd name="connsiteY76" fmla="*/ 967371 h 1456023"/>
              <a:gd name="connsiteX77" fmla="*/ 2697303 w 2800371"/>
              <a:gd name="connsiteY77" fmla="*/ 977963 h 1456023"/>
              <a:gd name="connsiteX78" fmla="*/ 2704364 w 2800371"/>
              <a:gd name="connsiteY78" fmla="*/ 988554 h 1456023"/>
              <a:gd name="connsiteX79" fmla="*/ 2729078 w 2800371"/>
              <a:gd name="connsiteY79" fmla="*/ 1002676 h 1456023"/>
              <a:gd name="connsiteX80" fmla="*/ 2743200 w 2800371"/>
              <a:gd name="connsiteY80" fmla="*/ 1016798 h 1456023"/>
              <a:gd name="connsiteX81" fmla="*/ 2789096 w 2800371"/>
              <a:gd name="connsiteY81" fmla="*/ 1027390 h 1456023"/>
              <a:gd name="connsiteX82" fmla="*/ 2792627 w 2800371"/>
              <a:gd name="connsiteY82" fmla="*/ 1327482 h 1456023"/>
              <a:gd name="connsiteX83" fmla="*/ 2760852 w 2800371"/>
              <a:gd name="connsiteY83" fmla="*/ 1454580 h 1456023"/>
              <a:gd name="connsiteX84" fmla="*/ 2058282 w 2800371"/>
              <a:gd name="connsiteY84" fmla="*/ 1387501 h 1456023"/>
              <a:gd name="connsiteX85" fmla="*/ 529575 w 2800371"/>
              <a:gd name="connsiteY85" fmla="*/ 1147427 h 1456023"/>
              <a:gd name="connsiteX86" fmla="*/ 335397 w 2800371"/>
              <a:gd name="connsiteY86" fmla="*/ 1203915 h 1456023"/>
              <a:gd name="connsiteX87" fmla="*/ 172994 w 2800371"/>
              <a:gd name="connsiteY87" fmla="*/ 1313360 h 1456023"/>
              <a:gd name="connsiteX88" fmla="*/ 141220 w 2800371"/>
              <a:gd name="connsiteY88" fmla="*/ 1341604 h 1456023"/>
              <a:gd name="connsiteX89" fmla="*/ 95323 w 2800371"/>
              <a:gd name="connsiteY89" fmla="*/ 1359257 h 1456023"/>
              <a:gd name="connsiteX90" fmla="*/ 45896 w 2800371"/>
              <a:gd name="connsiteY90" fmla="*/ 1405153 h 1456023"/>
              <a:gd name="connsiteX91" fmla="*/ 31774 w 2800371"/>
              <a:gd name="connsiteY91" fmla="*/ 1408684 h 1456023"/>
              <a:gd name="connsiteX92" fmla="*/ 10591 w 2800371"/>
              <a:gd name="connsiteY92" fmla="*/ 1415745 h 1456023"/>
              <a:gd name="connsiteX93" fmla="*/ 3530 w 2800371"/>
              <a:gd name="connsiteY93" fmla="*/ 1433397 h 1456023"/>
              <a:gd name="connsiteX94" fmla="*/ 0 w 2800371"/>
              <a:gd name="connsiteY94" fmla="*/ 1454580 h 1456023"/>
              <a:gd name="connsiteX95" fmla="*/ 7061 w 2800371"/>
              <a:gd name="connsiteY95" fmla="*/ 1359257 h 1456023"/>
              <a:gd name="connsiteX96" fmla="*/ 7061 w 2800371"/>
              <a:gd name="connsiteY96" fmla="*/ 1331013 h 1456023"/>
              <a:gd name="connsiteX0" fmla="*/ 7061 w 2800371"/>
              <a:gd name="connsiteY0" fmla="*/ 1331013 h 1456023"/>
              <a:gd name="connsiteX1" fmla="*/ 7061 w 2800371"/>
              <a:gd name="connsiteY1" fmla="*/ 1331013 h 1456023"/>
              <a:gd name="connsiteX2" fmla="*/ 52957 w 2800371"/>
              <a:gd name="connsiteY2" fmla="*/ 1309830 h 1456023"/>
              <a:gd name="connsiteX3" fmla="*/ 67079 w 2800371"/>
              <a:gd name="connsiteY3" fmla="*/ 1306299 h 1456023"/>
              <a:gd name="connsiteX4" fmla="*/ 102384 w 2800371"/>
              <a:gd name="connsiteY4" fmla="*/ 1320421 h 1456023"/>
              <a:gd name="connsiteX5" fmla="*/ 123567 w 2800371"/>
              <a:gd name="connsiteY5" fmla="*/ 1334543 h 1456023"/>
              <a:gd name="connsiteX6" fmla="*/ 165933 w 2800371"/>
              <a:gd name="connsiteY6" fmla="*/ 1331013 h 1456023"/>
              <a:gd name="connsiteX7" fmla="*/ 194177 w 2800371"/>
              <a:gd name="connsiteY7" fmla="*/ 1316891 h 1456023"/>
              <a:gd name="connsiteX8" fmla="*/ 208299 w 2800371"/>
              <a:gd name="connsiteY8" fmla="*/ 1313360 h 1456023"/>
              <a:gd name="connsiteX9" fmla="*/ 240074 w 2800371"/>
              <a:gd name="connsiteY9" fmla="*/ 1306299 h 1456023"/>
              <a:gd name="connsiteX10" fmla="*/ 275379 w 2800371"/>
              <a:gd name="connsiteY10" fmla="*/ 1309830 h 1456023"/>
              <a:gd name="connsiteX11" fmla="*/ 293031 w 2800371"/>
              <a:gd name="connsiteY11" fmla="*/ 1316891 h 1456023"/>
              <a:gd name="connsiteX12" fmla="*/ 310684 w 2800371"/>
              <a:gd name="connsiteY12" fmla="*/ 1309830 h 1456023"/>
              <a:gd name="connsiteX13" fmla="*/ 353050 w 2800371"/>
              <a:gd name="connsiteY13" fmla="*/ 1302769 h 1456023"/>
              <a:gd name="connsiteX14" fmla="*/ 427190 w 2800371"/>
              <a:gd name="connsiteY14" fmla="*/ 1313360 h 1456023"/>
              <a:gd name="connsiteX15" fmla="*/ 451904 w 2800371"/>
              <a:gd name="connsiteY15" fmla="*/ 1320421 h 1456023"/>
              <a:gd name="connsiteX16" fmla="*/ 554289 w 2800371"/>
              <a:gd name="connsiteY16" fmla="*/ 1309830 h 1456023"/>
              <a:gd name="connsiteX17" fmla="*/ 586063 w 2800371"/>
              <a:gd name="connsiteY17" fmla="*/ 1285116 h 1456023"/>
              <a:gd name="connsiteX18" fmla="*/ 617838 w 2800371"/>
              <a:gd name="connsiteY18" fmla="*/ 1260403 h 1456023"/>
              <a:gd name="connsiteX19" fmla="*/ 631960 w 2800371"/>
              <a:gd name="connsiteY19" fmla="*/ 1235689 h 1456023"/>
              <a:gd name="connsiteX20" fmla="*/ 649612 w 2800371"/>
              <a:gd name="connsiteY20" fmla="*/ 1214506 h 1456023"/>
              <a:gd name="connsiteX21" fmla="*/ 670795 w 2800371"/>
              <a:gd name="connsiteY21" fmla="*/ 1207445 h 1456023"/>
              <a:gd name="connsiteX22" fmla="*/ 720222 w 2800371"/>
              <a:gd name="connsiteY22" fmla="*/ 1218037 h 1456023"/>
              <a:gd name="connsiteX23" fmla="*/ 741405 w 2800371"/>
              <a:gd name="connsiteY23" fmla="*/ 1242750 h 1456023"/>
              <a:gd name="connsiteX24" fmla="*/ 751997 w 2800371"/>
              <a:gd name="connsiteY24" fmla="*/ 1249811 h 1456023"/>
              <a:gd name="connsiteX25" fmla="*/ 882625 w 2800371"/>
              <a:gd name="connsiteY25" fmla="*/ 1260403 h 1456023"/>
              <a:gd name="connsiteX26" fmla="*/ 914400 w 2800371"/>
              <a:gd name="connsiteY26" fmla="*/ 1295708 h 1456023"/>
              <a:gd name="connsiteX27" fmla="*/ 935583 w 2800371"/>
              <a:gd name="connsiteY27" fmla="*/ 1306299 h 1456023"/>
              <a:gd name="connsiteX28" fmla="*/ 963827 w 2800371"/>
              <a:gd name="connsiteY28" fmla="*/ 1313360 h 1456023"/>
              <a:gd name="connsiteX29" fmla="*/ 1016784 w 2800371"/>
              <a:gd name="connsiteY29" fmla="*/ 1239220 h 1456023"/>
              <a:gd name="connsiteX30" fmla="*/ 1073272 w 2800371"/>
              <a:gd name="connsiteY30" fmla="*/ 1182732 h 1456023"/>
              <a:gd name="connsiteX31" fmla="*/ 1105047 w 2800371"/>
              <a:gd name="connsiteY31" fmla="*/ 1172140 h 1456023"/>
              <a:gd name="connsiteX32" fmla="*/ 1154474 w 2800371"/>
              <a:gd name="connsiteY32" fmla="*/ 1175671 h 1456023"/>
              <a:gd name="connsiteX33" fmla="*/ 1179187 w 2800371"/>
              <a:gd name="connsiteY33" fmla="*/ 1196854 h 1456023"/>
              <a:gd name="connsiteX34" fmla="*/ 1193309 w 2800371"/>
              <a:gd name="connsiteY34" fmla="*/ 1207445 h 1456023"/>
              <a:gd name="connsiteX35" fmla="*/ 1218023 w 2800371"/>
              <a:gd name="connsiteY35" fmla="*/ 1225098 h 1456023"/>
              <a:gd name="connsiteX36" fmla="*/ 1228614 w 2800371"/>
              <a:gd name="connsiteY36" fmla="*/ 1242750 h 1456023"/>
              <a:gd name="connsiteX37" fmla="*/ 1232145 w 2800371"/>
              <a:gd name="connsiteY37" fmla="*/ 1253342 h 1456023"/>
              <a:gd name="connsiteX38" fmla="*/ 1253328 w 2800371"/>
              <a:gd name="connsiteY38" fmla="*/ 1274525 h 1456023"/>
              <a:gd name="connsiteX39" fmla="*/ 1299224 w 2800371"/>
              <a:gd name="connsiteY39" fmla="*/ 1263933 h 1456023"/>
              <a:gd name="connsiteX40" fmla="*/ 1313346 w 2800371"/>
              <a:gd name="connsiteY40" fmla="*/ 1239220 h 1456023"/>
              <a:gd name="connsiteX41" fmla="*/ 1327468 w 2800371"/>
              <a:gd name="connsiteY41" fmla="*/ 1218037 h 1456023"/>
              <a:gd name="connsiteX42" fmla="*/ 1338060 w 2800371"/>
              <a:gd name="connsiteY42" fmla="*/ 1200384 h 1456023"/>
              <a:gd name="connsiteX43" fmla="*/ 1348651 w 2800371"/>
              <a:gd name="connsiteY43" fmla="*/ 1165079 h 1456023"/>
              <a:gd name="connsiteX44" fmla="*/ 1355713 w 2800371"/>
              <a:gd name="connsiteY44" fmla="*/ 1150957 h 1456023"/>
              <a:gd name="connsiteX45" fmla="*/ 1398079 w 2800371"/>
              <a:gd name="connsiteY45" fmla="*/ 1052103 h 1456023"/>
              <a:gd name="connsiteX46" fmla="*/ 1419262 w 2800371"/>
              <a:gd name="connsiteY46" fmla="*/ 1030920 h 1456023"/>
              <a:gd name="connsiteX47" fmla="*/ 1443975 w 2800371"/>
              <a:gd name="connsiteY47" fmla="*/ 935597 h 1456023"/>
              <a:gd name="connsiteX48" fmla="*/ 1454567 w 2800371"/>
              <a:gd name="connsiteY48" fmla="*/ 907353 h 1456023"/>
              <a:gd name="connsiteX49" fmla="*/ 1461628 w 2800371"/>
              <a:gd name="connsiteY49" fmla="*/ 886170 h 1456023"/>
              <a:gd name="connsiteX50" fmla="*/ 1475750 w 2800371"/>
              <a:gd name="connsiteY50" fmla="*/ 850865 h 1456023"/>
              <a:gd name="connsiteX51" fmla="*/ 1500463 w 2800371"/>
              <a:gd name="connsiteY51" fmla="*/ 801438 h 1456023"/>
              <a:gd name="connsiteX52" fmla="*/ 1571073 w 2800371"/>
              <a:gd name="connsiteY52" fmla="*/ 610791 h 1456023"/>
              <a:gd name="connsiteX53" fmla="*/ 1613439 w 2800371"/>
              <a:gd name="connsiteY53" fmla="*/ 300106 h 1456023"/>
              <a:gd name="connsiteX54" fmla="*/ 1627561 w 2800371"/>
              <a:gd name="connsiteY54" fmla="*/ 225966 h 1456023"/>
              <a:gd name="connsiteX55" fmla="*/ 1631092 w 2800371"/>
              <a:gd name="connsiteY55" fmla="*/ 151825 h 1456023"/>
              <a:gd name="connsiteX56" fmla="*/ 1666397 w 2800371"/>
              <a:gd name="connsiteY56" fmla="*/ 84746 h 1456023"/>
              <a:gd name="connsiteX57" fmla="*/ 1673458 w 2800371"/>
              <a:gd name="connsiteY57" fmla="*/ 63563 h 1456023"/>
              <a:gd name="connsiteX58" fmla="*/ 1676988 w 2800371"/>
              <a:gd name="connsiteY58" fmla="*/ 52971 h 1456023"/>
              <a:gd name="connsiteX59" fmla="*/ 1691110 w 2800371"/>
              <a:gd name="connsiteY59" fmla="*/ 24727 h 1456023"/>
              <a:gd name="connsiteX60" fmla="*/ 1698171 w 2800371"/>
              <a:gd name="connsiteY60" fmla="*/ 14136 h 1456023"/>
              <a:gd name="connsiteX61" fmla="*/ 1729946 w 2800371"/>
              <a:gd name="connsiteY61" fmla="*/ 17666 h 1456023"/>
              <a:gd name="connsiteX62" fmla="*/ 1765251 w 2800371"/>
              <a:gd name="connsiteY62" fmla="*/ 24727 h 1456023"/>
              <a:gd name="connsiteX63" fmla="*/ 1821739 w 2800371"/>
              <a:gd name="connsiteY63" fmla="*/ 28258 h 1456023"/>
              <a:gd name="connsiteX64" fmla="*/ 1864105 w 2800371"/>
              <a:gd name="connsiteY64" fmla="*/ 24727 h 1456023"/>
              <a:gd name="connsiteX65" fmla="*/ 1874696 w 2800371"/>
              <a:gd name="connsiteY65" fmla="*/ 21197 h 1456023"/>
              <a:gd name="connsiteX66" fmla="*/ 1966489 w 2800371"/>
              <a:gd name="connsiteY66" fmla="*/ 17666 h 1456023"/>
              <a:gd name="connsiteX67" fmla="*/ 2308948 w 2800371"/>
              <a:gd name="connsiteY67" fmla="*/ 7075 h 1456023"/>
              <a:gd name="connsiteX68" fmla="*/ 2372497 w 2800371"/>
              <a:gd name="connsiteY68" fmla="*/ 7075 h 1456023"/>
              <a:gd name="connsiteX69" fmla="*/ 2393680 w 2800371"/>
              <a:gd name="connsiteY69" fmla="*/ 14136 h 1456023"/>
              <a:gd name="connsiteX70" fmla="*/ 2404272 w 2800371"/>
              <a:gd name="connsiteY70" fmla="*/ 77685 h 1456023"/>
              <a:gd name="connsiteX71" fmla="*/ 2464290 w 2800371"/>
              <a:gd name="connsiteY71" fmla="*/ 296576 h 1456023"/>
              <a:gd name="connsiteX72" fmla="*/ 2489004 w 2800371"/>
              <a:gd name="connsiteY72" fmla="*/ 533119 h 1456023"/>
              <a:gd name="connsiteX73" fmla="*/ 2517248 w 2800371"/>
              <a:gd name="connsiteY73" fmla="*/ 593138 h 1456023"/>
              <a:gd name="connsiteX74" fmla="*/ 2559614 w 2800371"/>
              <a:gd name="connsiteY74" fmla="*/ 716706 h 1456023"/>
              <a:gd name="connsiteX75" fmla="*/ 2626693 w 2800371"/>
              <a:gd name="connsiteY75" fmla="*/ 836743 h 1456023"/>
              <a:gd name="connsiteX76" fmla="*/ 2686712 w 2800371"/>
              <a:gd name="connsiteY76" fmla="*/ 967371 h 1456023"/>
              <a:gd name="connsiteX77" fmla="*/ 2697303 w 2800371"/>
              <a:gd name="connsiteY77" fmla="*/ 977963 h 1456023"/>
              <a:gd name="connsiteX78" fmla="*/ 2704364 w 2800371"/>
              <a:gd name="connsiteY78" fmla="*/ 988554 h 1456023"/>
              <a:gd name="connsiteX79" fmla="*/ 2729078 w 2800371"/>
              <a:gd name="connsiteY79" fmla="*/ 1002676 h 1456023"/>
              <a:gd name="connsiteX80" fmla="*/ 2743200 w 2800371"/>
              <a:gd name="connsiteY80" fmla="*/ 1016798 h 1456023"/>
              <a:gd name="connsiteX81" fmla="*/ 2789096 w 2800371"/>
              <a:gd name="connsiteY81" fmla="*/ 1027390 h 1456023"/>
              <a:gd name="connsiteX82" fmla="*/ 2792627 w 2800371"/>
              <a:gd name="connsiteY82" fmla="*/ 1327482 h 1456023"/>
              <a:gd name="connsiteX83" fmla="*/ 2760852 w 2800371"/>
              <a:gd name="connsiteY83" fmla="*/ 1454580 h 1456023"/>
              <a:gd name="connsiteX84" fmla="*/ 2058282 w 2800371"/>
              <a:gd name="connsiteY84" fmla="*/ 1387501 h 1456023"/>
              <a:gd name="connsiteX85" fmla="*/ 529575 w 2800371"/>
              <a:gd name="connsiteY85" fmla="*/ 1147427 h 1456023"/>
              <a:gd name="connsiteX86" fmla="*/ 342458 w 2800371"/>
              <a:gd name="connsiteY86" fmla="*/ 1415745 h 1456023"/>
              <a:gd name="connsiteX87" fmla="*/ 172994 w 2800371"/>
              <a:gd name="connsiteY87" fmla="*/ 1313360 h 1456023"/>
              <a:gd name="connsiteX88" fmla="*/ 141220 w 2800371"/>
              <a:gd name="connsiteY88" fmla="*/ 1341604 h 1456023"/>
              <a:gd name="connsiteX89" fmla="*/ 95323 w 2800371"/>
              <a:gd name="connsiteY89" fmla="*/ 1359257 h 1456023"/>
              <a:gd name="connsiteX90" fmla="*/ 45896 w 2800371"/>
              <a:gd name="connsiteY90" fmla="*/ 1405153 h 1456023"/>
              <a:gd name="connsiteX91" fmla="*/ 31774 w 2800371"/>
              <a:gd name="connsiteY91" fmla="*/ 1408684 h 1456023"/>
              <a:gd name="connsiteX92" fmla="*/ 10591 w 2800371"/>
              <a:gd name="connsiteY92" fmla="*/ 1415745 h 1456023"/>
              <a:gd name="connsiteX93" fmla="*/ 3530 w 2800371"/>
              <a:gd name="connsiteY93" fmla="*/ 1433397 h 1456023"/>
              <a:gd name="connsiteX94" fmla="*/ 0 w 2800371"/>
              <a:gd name="connsiteY94" fmla="*/ 1454580 h 1456023"/>
              <a:gd name="connsiteX95" fmla="*/ 7061 w 2800371"/>
              <a:gd name="connsiteY95" fmla="*/ 1359257 h 1456023"/>
              <a:gd name="connsiteX96" fmla="*/ 7061 w 2800371"/>
              <a:gd name="connsiteY96" fmla="*/ 1331013 h 1456023"/>
              <a:gd name="connsiteX0" fmla="*/ 7061 w 2800371"/>
              <a:gd name="connsiteY0" fmla="*/ 1331013 h 1456023"/>
              <a:gd name="connsiteX1" fmla="*/ 7061 w 2800371"/>
              <a:gd name="connsiteY1" fmla="*/ 1331013 h 1456023"/>
              <a:gd name="connsiteX2" fmla="*/ 52957 w 2800371"/>
              <a:gd name="connsiteY2" fmla="*/ 1309830 h 1456023"/>
              <a:gd name="connsiteX3" fmla="*/ 67079 w 2800371"/>
              <a:gd name="connsiteY3" fmla="*/ 1306299 h 1456023"/>
              <a:gd name="connsiteX4" fmla="*/ 102384 w 2800371"/>
              <a:gd name="connsiteY4" fmla="*/ 1320421 h 1456023"/>
              <a:gd name="connsiteX5" fmla="*/ 123567 w 2800371"/>
              <a:gd name="connsiteY5" fmla="*/ 1334543 h 1456023"/>
              <a:gd name="connsiteX6" fmla="*/ 165933 w 2800371"/>
              <a:gd name="connsiteY6" fmla="*/ 1331013 h 1456023"/>
              <a:gd name="connsiteX7" fmla="*/ 194177 w 2800371"/>
              <a:gd name="connsiteY7" fmla="*/ 1316891 h 1456023"/>
              <a:gd name="connsiteX8" fmla="*/ 208299 w 2800371"/>
              <a:gd name="connsiteY8" fmla="*/ 1313360 h 1456023"/>
              <a:gd name="connsiteX9" fmla="*/ 240074 w 2800371"/>
              <a:gd name="connsiteY9" fmla="*/ 1306299 h 1456023"/>
              <a:gd name="connsiteX10" fmla="*/ 275379 w 2800371"/>
              <a:gd name="connsiteY10" fmla="*/ 1309830 h 1456023"/>
              <a:gd name="connsiteX11" fmla="*/ 293031 w 2800371"/>
              <a:gd name="connsiteY11" fmla="*/ 1316891 h 1456023"/>
              <a:gd name="connsiteX12" fmla="*/ 310684 w 2800371"/>
              <a:gd name="connsiteY12" fmla="*/ 1309830 h 1456023"/>
              <a:gd name="connsiteX13" fmla="*/ 353050 w 2800371"/>
              <a:gd name="connsiteY13" fmla="*/ 1302769 h 1456023"/>
              <a:gd name="connsiteX14" fmla="*/ 427190 w 2800371"/>
              <a:gd name="connsiteY14" fmla="*/ 1313360 h 1456023"/>
              <a:gd name="connsiteX15" fmla="*/ 451904 w 2800371"/>
              <a:gd name="connsiteY15" fmla="*/ 1320421 h 1456023"/>
              <a:gd name="connsiteX16" fmla="*/ 554289 w 2800371"/>
              <a:gd name="connsiteY16" fmla="*/ 1309830 h 1456023"/>
              <a:gd name="connsiteX17" fmla="*/ 586063 w 2800371"/>
              <a:gd name="connsiteY17" fmla="*/ 1285116 h 1456023"/>
              <a:gd name="connsiteX18" fmla="*/ 617838 w 2800371"/>
              <a:gd name="connsiteY18" fmla="*/ 1260403 h 1456023"/>
              <a:gd name="connsiteX19" fmla="*/ 631960 w 2800371"/>
              <a:gd name="connsiteY19" fmla="*/ 1235689 h 1456023"/>
              <a:gd name="connsiteX20" fmla="*/ 649612 w 2800371"/>
              <a:gd name="connsiteY20" fmla="*/ 1214506 h 1456023"/>
              <a:gd name="connsiteX21" fmla="*/ 670795 w 2800371"/>
              <a:gd name="connsiteY21" fmla="*/ 1207445 h 1456023"/>
              <a:gd name="connsiteX22" fmla="*/ 720222 w 2800371"/>
              <a:gd name="connsiteY22" fmla="*/ 1218037 h 1456023"/>
              <a:gd name="connsiteX23" fmla="*/ 741405 w 2800371"/>
              <a:gd name="connsiteY23" fmla="*/ 1242750 h 1456023"/>
              <a:gd name="connsiteX24" fmla="*/ 751997 w 2800371"/>
              <a:gd name="connsiteY24" fmla="*/ 1249811 h 1456023"/>
              <a:gd name="connsiteX25" fmla="*/ 882625 w 2800371"/>
              <a:gd name="connsiteY25" fmla="*/ 1260403 h 1456023"/>
              <a:gd name="connsiteX26" fmla="*/ 914400 w 2800371"/>
              <a:gd name="connsiteY26" fmla="*/ 1295708 h 1456023"/>
              <a:gd name="connsiteX27" fmla="*/ 935583 w 2800371"/>
              <a:gd name="connsiteY27" fmla="*/ 1306299 h 1456023"/>
              <a:gd name="connsiteX28" fmla="*/ 963827 w 2800371"/>
              <a:gd name="connsiteY28" fmla="*/ 1313360 h 1456023"/>
              <a:gd name="connsiteX29" fmla="*/ 1016784 w 2800371"/>
              <a:gd name="connsiteY29" fmla="*/ 1239220 h 1456023"/>
              <a:gd name="connsiteX30" fmla="*/ 1073272 w 2800371"/>
              <a:gd name="connsiteY30" fmla="*/ 1182732 h 1456023"/>
              <a:gd name="connsiteX31" fmla="*/ 1105047 w 2800371"/>
              <a:gd name="connsiteY31" fmla="*/ 1172140 h 1456023"/>
              <a:gd name="connsiteX32" fmla="*/ 1154474 w 2800371"/>
              <a:gd name="connsiteY32" fmla="*/ 1175671 h 1456023"/>
              <a:gd name="connsiteX33" fmla="*/ 1179187 w 2800371"/>
              <a:gd name="connsiteY33" fmla="*/ 1196854 h 1456023"/>
              <a:gd name="connsiteX34" fmla="*/ 1193309 w 2800371"/>
              <a:gd name="connsiteY34" fmla="*/ 1207445 h 1456023"/>
              <a:gd name="connsiteX35" fmla="*/ 1218023 w 2800371"/>
              <a:gd name="connsiteY35" fmla="*/ 1225098 h 1456023"/>
              <a:gd name="connsiteX36" fmla="*/ 1228614 w 2800371"/>
              <a:gd name="connsiteY36" fmla="*/ 1242750 h 1456023"/>
              <a:gd name="connsiteX37" fmla="*/ 1232145 w 2800371"/>
              <a:gd name="connsiteY37" fmla="*/ 1253342 h 1456023"/>
              <a:gd name="connsiteX38" fmla="*/ 1253328 w 2800371"/>
              <a:gd name="connsiteY38" fmla="*/ 1274525 h 1456023"/>
              <a:gd name="connsiteX39" fmla="*/ 1299224 w 2800371"/>
              <a:gd name="connsiteY39" fmla="*/ 1263933 h 1456023"/>
              <a:gd name="connsiteX40" fmla="*/ 1313346 w 2800371"/>
              <a:gd name="connsiteY40" fmla="*/ 1239220 h 1456023"/>
              <a:gd name="connsiteX41" fmla="*/ 1327468 w 2800371"/>
              <a:gd name="connsiteY41" fmla="*/ 1218037 h 1456023"/>
              <a:gd name="connsiteX42" fmla="*/ 1338060 w 2800371"/>
              <a:gd name="connsiteY42" fmla="*/ 1200384 h 1456023"/>
              <a:gd name="connsiteX43" fmla="*/ 1348651 w 2800371"/>
              <a:gd name="connsiteY43" fmla="*/ 1165079 h 1456023"/>
              <a:gd name="connsiteX44" fmla="*/ 1355713 w 2800371"/>
              <a:gd name="connsiteY44" fmla="*/ 1150957 h 1456023"/>
              <a:gd name="connsiteX45" fmla="*/ 1398079 w 2800371"/>
              <a:gd name="connsiteY45" fmla="*/ 1052103 h 1456023"/>
              <a:gd name="connsiteX46" fmla="*/ 1419262 w 2800371"/>
              <a:gd name="connsiteY46" fmla="*/ 1030920 h 1456023"/>
              <a:gd name="connsiteX47" fmla="*/ 1443975 w 2800371"/>
              <a:gd name="connsiteY47" fmla="*/ 935597 h 1456023"/>
              <a:gd name="connsiteX48" fmla="*/ 1454567 w 2800371"/>
              <a:gd name="connsiteY48" fmla="*/ 907353 h 1456023"/>
              <a:gd name="connsiteX49" fmla="*/ 1461628 w 2800371"/>
              <a:gd name="connsiteY49" fmla="*/ 886170 h 1456023"/>
              <a:gd name="connsiteX50" fmla="*/ 1475750 w 2800371"/>
              <a:gd name="connsiteY50" fmla="*/ 850865 h 1456023"/>
              <a:gd name="connsiteX51" fmla="*/ 1500463 w 2800371"/>
              <a:gd name="connsiteY51" fmla="*/ 801438 h 1456023"/>
              <a:gd name="connsiteX52" fmla="*/ 1571073 w 2800371"/>
              <a:gd name="connsiteY52" fmla="*/ 610791 h 1456023"/>
              <a:gd name="connsiteX53" fmla="*/ 1613439 w 2800371"/>
              <a:gd name="connsiteY53" fmla="*/ 300106 h 1456023"/>
              <a:gd name="connsiteX54" fmla="*/ 1627561 w 2800371"/>
              <a:gd name="connsiteY54" fmla="*/ 225966 h 1456023"/>
              <a:gd name="connsiteX55" fmla="*/ 1631092 w 2800371"/>
              <a:gd name="connsiteY55" fmla="*/ 151825 h 1456023"/>
              <a:gd name="connsiteX56" fmla="*/ 1666397 w 2800371"/>
              <a:gd name="connsiteY56" fmla="*/ 84746 h 1456023"/>
              <a:gd name="connsiteX57" fmla="*/ 1673458 w 2800371"/>
              <a:gd name="connsiteY57" fmla="*/ 63563 h 1456023"/>
              <a:gd name="connsiteX58" fmla="*/ 1676988 w 2800371"/>
              <a:gd name="connsiteY58" fmla="*/ 52971 h 1456023"/>
              <a:gd name="connsiteX59" fmla="*/ 1691110 w 2800371"/>
              <a:gd name="connsiteY59" fmla="*/ 24727 h 1456023"/>
              <a:gd name="connsiteX60" fmla="*/ 1698171 w 2800371"/>
              <a:gd name="connsiteY60" fmla="*/ 14136 h 1456023"/>
              <a:gd name="connsiteX61" fmla="*/ 1729946 w 2800371"/>
              <a:gd name="connsiteY61" fmla="*/ 17666 h 1456023"/>
              <a:gd name="connsiteX62" fmla="*/ 1765251 w 2800371"/>
              <a:gd name="connsiteY62" fmla="*/ 24727 h 1456023"/>
              <a:gd name="connsiteX63" fmla="*/ 1821739 w 2800371"/>
              <a:gd name="connsiteY63" fmla="*/ 28258 h 1456023"/>
              <a:gd name="connsiteX64" fmla="*/ 1864105 w 2800371"/>
              <a:gd name="connsiteY64" fmla="*/ 24727 h 1456023"/>
              <a:gd name="connsiteX65" fmla="*/ 1874696 w 2800371"/>
              <a:gd name="connsiteY65" fmla="*/ 21197 h 1456023"/>
              <a:gd name="connsiteX66" fmla="*/ 1966489 w 2800371"/>
              <a:gd name="connsiteY66" fmla="*/ 17666 h 1456023"/>
              <a:gd name="connsiteX67" fmla="*/ 2308948 w 2800371"/>
              <a:gd name="connsiteY67" fmla="*/ 7075 h 1456023"/>
              <a:gd name="connsiteX68" fmla="*/ 2372497 w 2800371"/>
              <a:gd name="connsiteY68" fmla="*/ 7075 h 1456023"/>
              <a:gd name="connsiteX69" fmla="*/ 2393680 w 2800371"/>
              <a:gd name="connsiteY69" fmla="*/ 14136 h 1456023"/>
              <a:gd name="connsiteX70" fmla="*/ 2404272 w 2800371"/>
              <a:gd name="connsiteY70" fmla="*/ 77685 h 1456023"/>
              <a:gd name="connsiteX71" fmla="*/ 2464290 w 2800371"/>
              <a:gd name="connsiteY71" fmla="*/ 296576 h 1456023"/>
              <a:gd name="connsiteX72" fmla="*/ 2489004 w 2800371"/>
              <a:gd name="connsiteY72" fmla="*/ 533119 h 1456023"/>
              <a:gd name="connsiteX73" fmla="*/ 2517248 w 2800371"/>
              <a:gd name="connsiteY73" fmla="*/ 593138 h 1456023"/>
              <a:gd name="connsiteX74" fmla="*/ 2559614 w 2800371"/>
              <a:gd name="connsiteY74" fmla="*/ 716706 h 1456023"/>
              <a:gd name="connsiteX75" fmla="*/ 2626693 w 2800371"/>
              <a:gd name="connsiteY75" fmla="*/ 836743 h 1456023"/>
              <a:gd name="connsiteX76" fmla="*/ 2686712 w 2800371"/>
              <a:gd name="connsiteY76" fmla="*/ 967371 h 1456023"/>
              <a:gd name="connsiteX77" fmla="*/ 2697303 w 2800371"/>
              <a:gd name="connsiteY77" fmla="*/ 977963 h 1456023"/>
              <a:gd name="connsiteX78" fmla="*/ 2704364 w 2800371"/>
              <a:gd name="connsiteY78" fmla="*/ 988554 h 1456023"/>
              <a:gd name="connsiteX79" fmla="*/ 2729078 w 2800371"/>
              <a:gd name="connsiteY79" fmla="*/ 1002676 h 1456023"/>
              <a:gd name="connsiteX80" fmla="*/ 2743200 w 2800371"/>
              <a:gd name="connsiteY80" fmla="*/ 1016798 h 1456023"/>
              <a:gd name="connsiteX81" fmla="*/ 2789096 w 2800371"/>
              <a:gd name="connsiteY81" fmla="*/ 1027390 h 1456023"/>
              <a:gd name="connsiteX82" fmla="*/ 2792627 w 2800371"/>
              <a:gd name="connsiteY82" fmla="*/ 1327482 h 1456023"/>
              <a:gd name="connsiteX83" fmla="*/ 2760852 w 2800371"/>
              <a:gd name="connsiteY83" fmla="*/ 1454580 h 1456023"/>
              <a:gd name="connsiteX84" fmla="*/ 2058282 w 2800371"/>
              <a:gd name="connsiteY84" fmla="*/ 1387501 h 1456023"/>
              <a:gd name="connsiteX85" fmla="*/ 571941 w 2800371"/>
              <a:gd name="connsiteY85" fmla="*/ 1454581 h 1456023"/>
              <a:gd name="connsiteX86" fmla="*/ 342458 w 2800371"/>
              <a:gd name="connsiteY86" fmla="*/ 1415745 h 1456023"/>
              <a:gd name="connsiteX87" fmla="*/ 172994 w 2800371"/>
              <a:gd name="connsiteY87" fmla="*/ 1313360 h 1456023"/>
              <a:gd name="connsiteX88" fmla="*/ 141220 w 2800371"/>
              <a:gd name="connsiteY88" fmla="*/ 1341604 h 1456023"/>
              <a:gd name="connsiteX89" fmla="*/ 95323 w 2800371"/>
              <a:gd name="connsiteY89" fmla="*/ 1359257 h 1456023"/>
              <a:gd name="connsiteX90" fmla="*/ 45896 w 2800371"/>
              <a:gd name="connsiteY90" fmla="*/ 1405153 h 1456023"/>
              <a:gd name="connsiteX91" fmla="*/ 31774 w 2800371"/>
              <a:gd name="connsiteY91" fmla="*/ 1408684 h 1456023"/>
              <a:gd name="connsiteX92" fmla="*/ 10591 w 2800371"/>
              <a:gd name="connsiteY92" fmla="*/ 1415745 h 1456023"/>
              <a:gd name="connsiteX93" fmla="*/ 3530 w 2800371"/>
              <a:gd name="connsiteY93" fmla="*/ 1433397 h 1456023"/>
              <a:gd name="connsiteX94" fmla="*/ 0 w 2800371"/>
              <a:gd name="connsiteY94" fmla="*/ 1454580 h 1456023"/>
              <a:gd name="connsiteX95" fmla="*/ 7061 w 2800371"/>
              <a:gd name="connsiteY95" fmla="*/ 1359257 h 1456023"/>
              <a:gd name="connsiteX96" fmla="*/ 7061 w 2800371"/>
              <a:gd name="connsiteY96" fmla="*/ 1331013 h 1456023"/>
              <a:gd name="connsiteX0" fmla="*/ 7061 w 2800371"/>
              <a:gd name="connsiteY0" fmla="*/ 1331013 h 1458111"/>
              <a:gd name="connsiteX1" fmla="*/ 7061 w 2800371"/>
              <a:gd name="connsiteY1" fmla="*/ 1331013 h 1458111"/>
              <a:gd name="connsiteX2" fmla="*/ 52957 w 2800371"/>
              <a:gd name="connsiteY2" fmla="*/ 1309830 h 1458111"/>
              <a:gd name="connsiteX3" fmla="*/ 67079 w 2800371"/>
              <a:gd name="connsiteY3" fmla="*/ 1306299 h 1458111"/>
              <a:gd name="connsiteX4" fmla="*/ 102384 w 2800371"/>
              <a:gd name="connsiteY4" fmla="*/ 1320421 h 1458111"/>
              <a:gd name="connsiteX5" fmla="*/ 123567 w 2800371"/>
              <a:gd name="connsiteY5" fmla="*/ 1334543 h 1458111"/>
              <a:gd name="connsiteX6" fmla="*/ 165933 w 2800371"/>
              <a:gd name="connsiteY6" fmla="*/ 1331013 h 1458111"/>
              <a:gd name="connsiteX7" fmla="*/ 194177 w 2800371"/>
              <a:gd name="connsiteY7" fmla="*/ 1316891 h 1458111"/>
              <a:gd name="connsiteX8" fmla="*/ 208299 w 2800371"/>
              <a:gd name="connsiteY8" fmla="*/ 1313360 h 1458111"/>
              <a:gd name="connsiteX9" fmla="*/ 240074 w 2800371"/>
              <a:gd name="connsiteY9" fmla="*/ 1306299 h 1458111"/>
              <a:gd name="connsiteX10" fmla="*/ 275379 w 2800371"/>
              <a:gd name="connsiteY10" fmla="*/ 1309830 h 1458111"/>
              <a:gd name="connsiteX11" fmla="*/ 293031 w 2800371"/>
              <a:gd name="connsiteY11" fmla="*/ 1316891 h 1458111"/>
              <a:gd name="connsiteX12" fmla="*/ 310684 w 2800371"/>
              <a:gd name="connsiteY12" fmla="*/ 1309830 h 1458111"/>
              <a:gd name="connsiteX13" fmla="*/ 353050 w 2800371"/>
              <a:gd name="connsiteY13" fmla="*/ 1302769 h 1458111"/>
              <a:gd name="connsiteX14" fmla="*/ 427190 w 2800371"/>
              <a:gd name="connsiteY14" fmla="*/ 1313360 h 1458111"/>
              <a:gd name="connsiteX15" fmla="*/ 451904 w 2800371"/>
              <a:gd name="connsiteY15" fmla="*/ 1320421 h 1458111"/>
              <a:gd name="connsiteX16" fmla="*/ 554289 w 2800371"/>
              <a:gd name="connsiteY16" fmla="*/ 1309830 h 1458111"/>
              <a:gd name="connsiteX17" fmla="*/ 586063 w 2800371"/>
              <a:gd name="connsiteY17" fmla="*/ 1285116 h 1458111"/>
              <a:gd name="connsiteX18" fmla="*/ 617838 w 2800371"/>
              <a:gd name="connsiteY18" fmla="*/ 1260403 h 1458111"/>
              <a:gd name="connsiteX19" fmla="*/ 631960 w 2800371"/>
              <a:gd name="connsiteY19" fmla="*/ 1235689 h 1458111"/>
              <a:gd name="connsiteX20" fmla="*/ 649612 w 2800371"/>
              <a:gd name="connsiteY20" fmla="*/ 1214506 h 1458111"/>
              <a:gd name="connsiteX21" fmla="*/ 670795 w 2800371"/>
              <a:gd name="connsiteY21" fmla="*/ 1207445 h 1458111"/>
              <a:gd name="connsiteX22" fmla="*/ 720222 w 2800371"/>
              <a:gd name="connsiteY22" fmla="*/ 1218037 h 1458111"/>
              <a:gd name="connsiteX23" fmla="*/ 741405 w 2800371"/>
              <a:gd name="connsiteY23" fmla="*/ 1242750 h 1458111"/>
              <a:gd name="connsiteX24" fmla="*/ 751997 w 2800371"/>
              <a:gd name="connsiteY24" fmla="*/ 1249811 h 1458111"/>
              <a:gd name="connsiteX25" fmla="*/ 882625 w 2800371"/>
              <a:gd name="connsiteY25" fmla="*/ 1260403 h 1458111"/>
              <a:gd name="connsiteX26" fmla="*/ 914400 w 2800371"/>
              <a:gd name="connsiteY26" fmla="*/ 1295708 h 1458111"/>
              <a:gd name="connsiteX27" fmla="*/ 935583 w 2800371"/>
              <a:gd name="connsiteY27" fmla="*/ 1306299 h 1458111"/>
              <a:gd name="connsiteX28" fmla="*/ 963827 w 2800371"/>
              <a:gd name="connsiteY28" fmla="*/ 1313360 h 1458111"/>
              <a:gd name="connsiteX29" fmla="*/ 1016784 w 2800371"/>
              <a:gd name="connsiteY29" fmla="*/ 1239220 h 1458111"/>
              <a:gd name="connsiteX30" fmla="*/ 1073272 w 2800371"/>
              <a:gd name="connsiteY30" fmla="*/ 1182732 h 1458111"/>
              <a:gd name="connsiteX31" fmla="*/ 1105047 w 2800371"/>
              <a:gd name="connsiteY31" fmla="*/ 1172140 h 1458111"/>
              <a:gd name="connsiteX32" fmla="*/ 1154474 w 2800371"/>
              <a:gd name="connsiteY32" fmla="*/ 1175671 h 1458111"/>
              <a:gd name="connsiteX33" fmla="*/ 1179187 w 2800371"/>
              <a:gd name="connsiteY33" fmla="*/ 1196854 h 1458111"/>
              <a:gd name="connsiteX34" fmla="*/ 1193309 w 2800371"/>
              <a:gd name="connsiteY34" fmla="*/ 1207445 h 1458111"/>
              <a:gd name="connsiteX35" fmla="*/ 1218023 w 2800371"/>
              <a:gd name="connsiteY35" fmla="*/ 1225098 h 1458111"/>
              <a:gd name="connsiteX36" fmla="*/ 1228614 w 2800371"/>
              <a:gd name="connsiteY36" fmla="*/ 1242750 h 1458111"/>
              <a:gd name="connsiteX37" fmla="*/ 1232145 w 2800371"/>
              <a:gd name="connsiteY37" fmla="*/ 1253342 h 1458111"/>
              <a:gd name="connsiteX38" fmla="*/ 1253328 w 2800371"/>
              <a:gd name="connsiteY38" fmla="*/ 1274525 h 1458111"/>
              <a:gd name="connsiteX39" fmla="*/ 1299224 w 2800371"/>
              <a:gd name="connsiteY39" fmla="*/ 1263933 h 1458111"/>
              <a:gd name="connsiteX40" fmla="*/ 1313346 w 2800371"/>
              <a:gd name="connsiteY40" fmla="*/ 1239220 h 1458111"/>
              <a:gd name="connsiteX41" fmla="*/ 1327468 w 2800371"/>
              <a:gd name="connsiteY41" fmla="*/ 1218037 h 1458111"/>
              <a:gd name="connsiteX42" fmla="*/ 1338060 w 2800371"/>
              <a:gd name="connsiteY42" fmla="*/ 1200384 h 1458111"/>
              <a:gd name="connsiteX43" fmla="*/ 1348651 w 2800371"/>
              <a:gd name="connsiteY43" fmla="*/ 1165079 h 1458111"/>
              <a:gd name="connsiteX44" fmla="*/ 1355713 w 2800371"/>
              <a:gd name="connsiteY44" fmla="*/ 1150957 h 1458111"/>
              <a:gd name="connsiteX45" fmla="*/ 1398079 w 2800371"/>
              <a:gd name="connsiteY45" fmla="*/ 1052103 h 1458111"/>
              <a:gd name="connsiteX46" fmla="*/ 1419262 w 2800371"/>
              <a:gd name="connsiteY46" fmla="*/ 1030920 h 1458111"/>
              <a:gd name="connsiteX47" fmla="*/ 1443975 w 2800371"/>
              <a:gd name="connsiteY47" fmla="*/ 935597 h 1458111"/>
              <a:gd name="connsiteX48" fmla="*/ 1454567 w 2800371"/>
              <a:gd name="connsiteY48" fmla="*/ 907353 h 1458111"/>
              <a:gd name="connsiteX49" fmla="*/ 1461628 w 2800371"/>
              <a:gd name="connsiteY49" fmla="*/ 886170 h 1458111"/>
              <a:gd name="connsiteX50" fmla="*/ 1475750 w 2800371"/>
              <a:gd name="connsiteY50" fmla="*/ 850865 h 1458111"/>
              <a:gd name="connsiteX51" fmla="*/ 1500463 w 2800371"/>
              <a:gd name="connsiteY51" fmla="*/ 801438 h 1458111"/>
              <a:gd name="connsiteX52" fmla="*/ 1571073 w 2800371"/>
              <a:gd name="connsiteY52" fmla="*/ 610791 h 1458111"/>
              <a:gd name="connsiteX53" fmla="*/ 1613439 w 2800371"/>
              <a:gd name="connsiteY53" fmla="*/ 300106 h 1458111"/>
              <a:gd name="connsiteX54" fmla="*/ 1627561 w 2800371"/>
              <a:gd name="connsiteY54" fmla="*/ 225966 h 1458111"/>
              <a:gd name="connsiteX55" fmla="*/ 1631092 w 2800371"/>
              <a:gd name="connsiteY55" fmla="*/ 151825 h 1458111"/>
              <a:gd name="connsiteX56" fmla="*/ 1666397 w 2800371"/>
              <a:gd name="connsiteY56" fmla="*/ 84746 h 1458111"/>
              <a:gd name="connsiteX57" fmla="*/ 1673458 w 2800371"/>
              <a:gd name="connsiteY57" fmla="*/ 63563 h 1458111"/>
              <a:gd name="connsiteX58" fmla="*/ 1676988 w 2800371"/>
              <a:gd name="connsiteY58" fmla="*/ 52971 h 1458111"/>
              <a:gd name="connsiteX59" fmla="*/ 1691110 w 2800371"/>
              <a:gd name="connsiteY59" fmla="*/ 24727 h 1458111"/>
              <a:gd name="connsiteX60" fmla="*/ 1698171 w 2800371"/>
              <a:gd name="connsiteY60" fmla="*/ 14136 h 1458111"/>
              <a:gd name="connsiteX61" fmla="*/ 1729946 w 2800371"/>
              <a:gd name="connsiteY61" fmla="*/ 17666 h 1458111"/>
              <a:gd name="connsiteX62" fmla="*/ 1765251 w 2800371"/>
              <a:gd name="connsiteY62" fmla="*/ 24727 h 1458111"/>
              <a:gd name="connsiteX63" fmla="*/ 1821739 w 2800371"/>
              <a:gd name="connsiteY63" fmla="*/ 28258 h 1458111"/>
              <a:gd name="connsiteX64" fmla="*/ 1864105 w 2800371"/>
              <a:gd name="connsiteY64" fmla="*/ 24727 h 1458111"/>
              <a:gd name="connsiteX65" fmla="*/ 1874696 w 2800371"/>
              <a:gd name="connsiteY65" fmla="*/ 21197 h 1458111"/>
              <a:gd name="connsiteX66" fmla="*/ 1966489 w 2800371"/>
              <a:gd name="connsiteY66" fmla="*/ 17666 h 1458111"/>
              <a:gd name="connsiteX67" fmla="*/ 2308948 w 2800371"/>
              <a:gd name="connsiteY67" fmla="*/ 7075 h 1458111"/>
              <a:gd name="connsiteX68" fmla="*/ 2372497 w 2800371"/>
              <a:gd name="connsiteY68" fmla="*/ 7075 h 1458111"/>
              <a:gd name="connsiteX69" fmla="*/ 2393680 w 2800371"/>
              <a:gd name="connsiteY69" fmla="*/ 14136 h 1458111"/>
              <a:gd name="connsiteX70" fmla="*/ 2404272 w 2800371"/>
              <a:gd name="connsiteY70" fmla="*/ 77685 h 1458111"/>
              <a:gd name="connsiteX71" fmla="*/ 2464290 w 2800371"/>
              <a:gd name="connsiteY71" fmla="*/ 296576 h 1458111"/>
              <a:gd name="connsiteX72" fmla="*/ 2489004 w 2800371"/>
              <a:gd name="connsiteY72" fmla="*/ 533119 h 1458111"/>
              <a:gd name="connsiteX73" fmla="*/ 2517248 w 2800371"/>
              <a:gd name="connsiteY73" fmla="*/ 593138 h 1458111"/>
              <a:gd name="connsiteX74" fmla="*/ 2559614 w 2800371"/>
              <a:gd name="connsiteY74" fmla="*/ 716706 h 1458111"/>
              <a:gd name="connsiteX75" fmla="*/ 2626693 w 2800371"/>
              <a:gd name="connsiteY75" fmla="*/ 836743 h 1458111"/>
              <a:gd name="connsiteX76" fmla="*/ 2686712 w 2800371"/>
              <a:gd name="connsiteY76" fmla="*/ 967371 h 1458111"/>
              <a:gd name="connsiteX77" fmla="*/ 2697303 w 2800371"/>
              <a:gd name="connsiteY77" fmla="*/ 977963 h 1458111"/>
              <a:gd name="connsiteX78" fmla="*/ 2704364 w 2800371"/>
              <a:gd name="connsiteY78" fmla="*/ 988554 h 1458111"/>
              <a:gd name="connsiteX79" fmla="*/ 2729078 w 2800371"/>
              <a:gd name="connsiteY79" fmla="*/ 1002676 h 1458111"/>
              <a:gd name="connsiteX80" fmla="*/ 2743200 w 2800371"/>
              <a:gd name="connsiteY80" fmla="*/ 1016798 h 1458111"/>
              <a:gd name="connsiteX81" fmla="*/ 2789096 w 2800371"/>
              <a:gd name="connsiteY81" fmla="*/ 1027390 h 1458111"/>
              <a:gd name="connsiteX82" fmla="*/ 2792627 w 2800371"/>
              <a:gd name="connsiteY82" fmla="*/ 1327482 h 1458111"/>
              <a:gd name="connsiteX83" fmla="*/ 2760852 w 2800371"/>
              <a:gd name="connsiteY83" fmla="*/ 1454580 h 1458111"/>
              <a:gd name="connsiteX84" fmla="*/ 2068874 w 2800371"/>
              <a:gd name="connsiteY84" fmla="*/ 1458111 h 1458111"/>
              <a:gd name="connsiteX85" fmla="*/ 571941 w 2800371"/>
              <a:gd name="connsiteY85" fmla="*/ 1454581 h 1458111"/>
              <a:gd name="connsiteX86" fmla="*/ 342458 w 2800371"/>
              <a:gd name="connsiteY86" fmla="*/ 1415745 h 1458111"/>
              <a:gd name="connsiteX87" fmla="*/ 172994 w 2800371"/>
              <a:gd name="connsiteY87" fmla="*/ 1313360 h 1458111"/>
              <a:gd name="connsiteX88" fmla="*/ 141220 w 2800371"/>
              <a:gd name="connsiteY88" fmla="*/ 1341604 h 1458111"/>
              <a:gd name="connsiteX89" fmla="*/ 95323 w 2800371"/>
              <a:gd name="connsiteY89" fmla="*/ 1359257 h 1458111"/>
              <a:gd name="connsiteX90" fmla="*/ 45896 w 2800371"/>
              <a:gd name="connsiteY90" fmla="*/ 1405153 h 1458111"/>
              <a:gd name="connsiteX91" fmla="*/ 31774 w 2800371"/>
              <a:gd name="connsiteY91" fmla="*/ 1408684 h 1458111"/>
              <a:gd name="connsiteX92" fmla="*/ 10591 w 2800371"/>
              <a:gd name="connsiteY92" fmla="*/ 1415745 h 1458111"/>
              <a:gd name="connsiteX93" fmla="*/ 3530 w 2800371"/>
              <a:gd name="connsiteY93" fmla="*/ 1433397 h 1458111"/>
              <a:gd name="connsiteX94" fmla="*/ 0 w 2800371"/>
              <a:gd name="connsiteY94" fmla="*/ 1454580 h 1458111"/>
              <a:gd name="connsiteX95" fmla="*/ 7061 w 2800371"/>
              <a:gd name="connsiteY95" fmla="*/ 1359257 h 1458111"/>
              <a:gd name="connsiteX96" fmla="*/ 7061 w 2800371"/>
              <a:gd name="connsiteY96" fmla="*/ 1331013 h 1458111"/>
              <a:gd name="connsiteX0" fmla="*/ 7061 w 2800371"/>
              <a:gd name="connsiteY0" fmla="*/ 1331013 h 1467729"/>
              <a:gd name="connsiteX1" fmla="*/ 7061 w 2800371"/>
              <a:gd name="connsiteY1" fmla="*/ 1331013 h 1467729"/>
              <a:gd name="connsiteX2" fmla="*/ 52957 w 2800371"/>
              <a:gd name="connsiteY2" fmla="*/ 1309830 h 1467729"/>
              <a:gd name="connsiteX3" fmla="*/ 67079 w 2800371"/>
              <a:gd name="connsiteY3" fmla="*/ 1306299 h 1467729"/>
              <a:gd name="connsiteX4" fmla="*/ 102384 w 2800371"/>
              <a:gd name="connsiteY4" fmla="*/ 1320421 h 1467729"/>
              <a:gd name="connsiteX5" fmla="*/ 123567 w 2800371"/>
              <a:gd name="connsiteY5" fmla="*/ 1334543 h 1467729"/>
              <a:gd name="connsiteX6" fmla="*/ 165933 w 2800371"/>
              <a:gd name="connsiteY6" fmla="*/ 1331013 h 1467729"/>
              <a:gd name="connsiteX7" fmla="*/ 194177 w 2800371"/>
              <a:gd name="connsiteY7" fmla="*/ 1316891 h 1467729"/>
              <a:gd name="connsiteX8" fmla="*/ 208299 w 2800371"/>
              <a:gd name="connsiteY8" fmla="*/ 1313360 h 1467729"/>
              <a:gd name="connsiteX9" fmla="*/ 240074 w 2800371"/>
              <a:gd name="connsiteY9" fmla="*/ 1306299 h 1467729"/>
              <a:gd name="connsiteX10" fmla="*/ 275379 w 2800371"/>
              <a:gd name="connsiteY10" fmla="*/ 1309830 h 1467729"/>
              <a:gd name="connsiteX11" fmla="*/ 293031 w 2800371"/>
              <a:gd name="connsiteY11" fmla="*/ 1316891 h 1467729"/>
              <a:gd name="connsiteX12" fmla="*/ 310684 w 2800371"/>
              <a:gd name="connsiteY12" fmla="*/ 1309830 h 1467729"/>
              <a:gd name="connsiteX13" fmla="*/ 353050 w 2800371"/>
              <a:gd name="connsiteY13" fmla="*/ 1302769 h 1467729"/>
              <a:gd name="connsiteX14" fmla="*/ 427190 w 2800371"/>
              <a:gd name="connsiteY14" fmla="*/ 1313360 h 1467729"/>
              <a:gd name="connsiteX15" fmla="*/ 451904 w 2800371"/>
              <a:gd name="connsiteY15" fmla="*/ 1320421 h 1467729"/>
              <a:gd name="connsiteX16" fmla="*/ 554289 w 2800371"/>
              <a:gd name="connsiteY16" fmla="*/ 1309830 h 1467729"/>
              <a:gd name="connsiteX17" fmla="*/ 586063 w 2800371"/>
              <a:gd name="connsiteY17" fmla="*/ 1285116 h 1467729"/>
              <a:gd name="connsiteX18" fmla="*/ 617838 w 2800371"/>
              <a:gd name="connsiteY18" fmla="*/ 1260403 h 1467729"/>
              <a:gd name="connsiteX19" fmla="*/ 631960 w 2800371"/>
              <a:gd name="connsiteY19" fmla="*/ 1235689 h 1467729"/>
              <a:gd name="connsiteX20" fmla="*/ 649612 w 2800371"/>
              <a:gd name="connsiteY20" fmla="*/ 1214506 h 1467729"/>
              <a:gd name="connsiteX21" fmla="*/ 670795 w 2800371"/>
              <a:gd name="connsiteY21" fmla="*/ 1207445 h 1467729"/>
              <a:gd name="connsiteX22" fmla="*/ 720222 w 2800371"/>
              <a:gd name="connsiteY22" fmla="*/ 1218037 h 1467729"/>
              <a:gd name="connsiteX23" fmla="*/ 741405 w 2800371"/>
              <a:gd name="connsiteY23" fmla="*/ 1242750 h 1467729"/>
              <a:gd name="connsiteX24" fmla="*/ 751997 w 2800371"/>
              <a:gd name="connsiteY24" fmla="*/ 1249811 h 1467729"/>
              <a:gd name="connsiteX25" fmla="*/ 882625 w 2800371"/>
              <a:gd name="connsiteY25" fmla="*/ 1260403 h 1467729"/>
              <a:gd name="connsiteX26" fmla="*/ 914400 w 2800371"/>
              <a:gd name="connsiteY26" fmla="*/ 1295708 h 1467729"/>
              <a:gd name="connsiteX27" fmla="*/ 935583 w 2800371"/>
              <a:gd name="connsiteY27" fmla="*/ 1306299 h 1467729"/>
              <a:gd name="connsiteX28" fmla="*/ 963827 w 2800371"/>
              <a:gd name="connsiteY28" fmla="*/ 1313360 h 1467729"/>
              <a:gd name="connsiteX29" fmla="*/ 1016784 w 2800371"/>
              <a:gd name="connsiteY29" fmla="*/ 1239220 h 1467729"/>
              <a:gd name="connsiteX30" fmla="*/ 1073272 w 2800371"/>
              <a:gd name="connsiteY30" fmla="*/ 1182732 h 1467729"/>
              <a:gd name="connsiteX31" fmla="*/ 1105047 w 2800371"/>
              <a:gd name="connsiteY31" fmla="*/ 1172140 h 1467729"/>
              <a:gd name="connsiteX32" fmla="*/ 1154474 w 2800371"/>
              <a:gd name="connsiteY32" fmla="*/ 1175671 h 1467729"/>
              <a:gd name="connsiteX33" fmla="*/ 1179187 w 2800371"/>
              <a:gd name="connsiteY33" fmla="*/ 1196854 h 1467729"/>
              <a:gd name="connsiteX34" fmla="*/ 1193309 w 2800371"/>
              <a:gd name="connsiteY34" fmla="*/ 1207445 h 1467729"/>
              <a:gd name="connsiteX35" fmla="*/ 1218023 w 2800371"/>
              <a:gd name="connsiteY35" fmla="*/ 1225098 h 1467729"/>
              <a:gd name="connsiteX36" fmla="*/ 1228614 w 2800371"/>
              <a:gd name="connsiteY36" fmla="*/ 1242750 h 1467729"/>
              <a:gd name="connsiteX37" fmla="*/ 1232145 w 2800371"/>
              <a:gd name="connsiteY37" fmla="*/ 1253342 h 1467729"/>
              <a:gd name="connsiteX38" fmla="*/ 1253328 w 2800371"/>
              <a:gd name="connsiteY38" fmla="*/ 1274525 h 1467729"/>
              <a:gd name="connsiteX39" fmla="*/ 1299224 w 2800371"/>
              <a:gd name="connsiteY39" fmla="*/ 1263933 h 1467729"/>
              <a:gd name="connsiteX40" fmla="*/ 1313346 w 2800371"/>
              <a:gd name="connsiteY40" fmla="*/ 1239220 h 1467729"/>
              <a:gd name="connsiteX41" fmla="*/ 1327468 w 2800371"/>
              <a:gd name="connsiteY41" fmla="*/ 1218037 h 1467729"/>
              <a:gd name="connsiteX42" fmla="*/ 1338060 w 2800371"/>
              <a:gd name="connsiteY42" fmla="*/ 1200384 h 1467729"/>
              <a:gd name="connsiteX43" fmla="*/ 1348651 w 2800371"/>
              <a:gd name="connsiteY43" fmla="*/ 1165079 h 1467729"/>
              <a:gd name="connsiteX44" fmla="*/ 1355713 w 2800371"/>
              <a:gd name="connsiteY44" fmla="*/ 1150957 h 1467729"/>
              <a:gd name="connsiteX45" fmla="*/ 1398079 w 2800371"/>
              <a:gd name="connsiteY45" fmla="*/ 1052103 h 1467729"/>
              <a:gd name="connsiteX46" fmla="*/ 1419262 w 2800371"/>
              <a:gd name="connsiteY46" fmla="*/ 1030920 h 1467729"/>
              <a:gd name="connsiteX47" fmla="*/ 1443975 w 2800371"/>
              <a:gd name="connsiteY47" fmla="*/ 935597 h 1467729"/>
              <a:gd name="connsiteX48" fmla="*/ 1454567 w 2800371"/>
              <a:gd name="connsiteY48" fmla="*/ 907353 h 1467729"/>
              <a:gd name="connsiteX49" fmla="*/ 1461628 w 2800371"/>
              <a:gd name="connsiteY49" fmla="*/ 886170 h 1467729"/>
              <a:gd name="connsiteX50" fmla="*/ 1475750 w 2800371"/>
              <a:gd name="connsiteY50" fmla="*/ 850865 h 1467729"/>
              <a:gd name="connsiteX51" fmla="*/ 1500463 w 2800371"/>
              <a:gd name="connsiteY51" fmla="*/ 801438 h 1467729"/>
              <a:gd name="connsiteX52" fmla="*/ 1571073 w 2800371"/>
              <a:gd name="connsiteY52" fmla="*/ 610791 h 1467729"/>
              <a:gd name="connsiteX53" fmla="*/ 1613439 w 2800371"/>
              <a:gd name="connsiteY53" fmla="*/ 300106 h 1467729"/>
              <a:gd name="connsiteX54" fmla="*/ 1627561 w 2800371"/>
              <a:gd name="connsiteY54" fmla="*/ 225966 h 1467729"/>
              <a:gd name="connsiteX55" fmla="*/ 1631092 w 2800371"/>
              <a:gd name="connsiteY55" fmla="*/ 151825 h 1467729"/>
              <a:gd name="connsiteX56" fmla="*/ 1666397 w 2800371"/>
              <a:gd name="connsiteY56" fmla="*/ 84746 h 1467729"/>
              <a:gd name="connsiteX57" fmla="*/ 1673458 w 2800371"/>
              <a:gd name="connsiteY57" fmla="*/ 63563 h 1467729"/>
              <a:gd name="connsiteX58" fmla="*/ 1676988 w 2800371"/>
              <a:gd name="connsiteY58" fmla="*/ 52971 h 1467729"/>
              <a:gd name="connsiteX59" fmla="*/ 1691110 w 2800371"/>
              <a:gd name="connsiteY59" fmla="*/ 24727 h 1467729"/>
              <a:gd name="connsiteX60" fmla="*/ 1698171 w 2800371"/>
              <a:gd name="connsiteY60" fmla="*/ 14136 h 1467729"/>
              <a:gd name="connsiteX61" fmla="*/ 1729946 w 2800371"/>
              <a:gd name="connsiteY61" fmla="*/ 17666 h 1467729"/>
              <a:gd name="connsiteX62" fmla="*/ 1765251 w 2800371"/>
              <a:gd name="connsiteY62" fmla="*/ 24727 h 1467729"/>
              <a:gd name="connsiteX63" fmla="*/ 1821739 w 2800371"/>
              <a:gd name="connsiteY63" fmla="*/ 28258 h 1467729"/>
              <a:gd name="connsiteX64" fmla="*/ 1864105 w 2800371"/>
              <a:gd name="connsiteY64" fmla="*/ 24727 h 1467729"/>
              <a:gd name="connsiteX65" fmla="*/ 1874696 w 2800371"/>
              <a:gd name="connsiteY65" fmla="*/ 21197 h 1467729"/>
              <a:gd name="connsiteX66" fmla="*/ 1966489 w 2800371"/>
              <a:gd name="connsiteY66" fmla="*/ 17666 h 1467729"/>
              <a:gd name="connsiteX67" fmla="*/ 2308948 w 2800371"/>
              <a:gd name="connsiteY67" fmla="*/ 7075 h 1467729"/>
              <a:gd name="connsiteX68" fmla="*/ 2372497 w 2800371"/>
              <a:gd name="connsiteY68" fmla="*/ 7075 h 1467729"/>
              <a:gd name="connsiteX69" fmla="*/ 2393680 w 2800371"/>
              <a:gd name="connsiteY69" fmla="*/ 14136 h 1467729"/>
              <a:gd name="connsiteX70" fmla="*/ 2404272 w 2800371"/>
              <a:gd name="connsiteY70" fmla="*/ 77685 h 1467729"/>
              <a:gd name="connsiteX71" fmla="*/ 2464290 w 2800371"/>
              <a:gd name="connsiteY71" fmla="*/ 296576 h 1467729"/>
              <a:gd name="connsiteX72" fmla="*/ 2489004 w 2800371"/>
              <a:gd name="connsiteY72" fmla="*/ 533119 h 1467729"/>
              <a:gd name="connsiteX73" fmla="*/ 2517248 w 2800371"/>
              <a:gd name="connsiteY73" fmla="*/ 593138 h 1467729"/>
              <a:gd name="connsiteX74" fmla="*/ 2559614 w 2800371"/>
              <a:gd name="connsiteY74" fmla="*/ 716706 h 1467729"/>
              <a:gd name="connsiteX75" fmla="*/ 2626693 w 2800371"/>
              <a:gd name="connsiteY75" fmla="*/ 836743 h 1467729"/>
              <a:gd name="connsiteX76" fmla="*/ 2686712 w 2800371"/>
              <a:gd name="connsiteY76" fmla="*/ 967371 h 1467729"/>
              <a:gd name="connsiteX77" fmla="*/ 2697303 w 2800371"/>
              <a:gd name="connsiteY77" fmla="*/ 977963 h 1467729"/>
              <a:gd name="connsiteX78" fmla="*/ 2704364 w 2800371"/>
              <a:gd name="connsiteY78" fmla="*/ 988554 h 1467729"/>
              <a:gd name="connsiteX79" fmla="*/ 2729078 w 2800371"/>
              <a:gd name="connsiteY79" fmla="*/ 1002676 h 1467729"/>
              <a:gd name="connsiteX80" fmla="*/ 2743200 w 2800371"/>
              <a:gd name="connsiteY80" fmla="*/ 1016798 h 1467729"/>
              <a:gd name="connsiteX81" fmla="*/ 2789096 w 2800371"/>
              <a:gd name="connsiteY81" fmla="*/ 1027390 h 1467729"/>
              <a:gd name="connsiteX82" fmla="*/ 2792627 w 2800371"/>
              <a:gd name="connsiteY82" fmla="*/ 1327482 h 1467729"/>
              <a:gd name="connsiteX83" fmla="*/ 2760852 w 2800371"/>
              <a:gd name="connsiteY83" fmla="*/ 1454580 h 1467729"/>
              <a:gd name="connsiteX84" fmla="*/ 2068874 w 2800371"/>
              <a:gd name="connsiteY84" fmla="*/ 1458111 h 1467729"/>
              <a:gd name="connsiteX85" fmla="*/ 571941 w 2800371"/>
              <a:gd name="connsiteY85" fmla="*/ 1454581 h 1467729"/>
              <a:gd name="connsiteX86" fmla="*/ 289501 w 2800371"/>
              <a:gd name="connsiteY86" fmla="*/ 1458111 h 1467729"/>
              <a:gd name="connsiteX87" fmla="*/ 172994 w 2800371"/>
              <a:gd name="connsiteY87" fmla="*/ 1313360 h 1467729"/>
              <a:gd name="connsiteX88" fmla="*/ 141220 w 2800371"/>
              <a:gd name="connsiteY88" fmla="*/ 1341604 h 1467729"/>
              <a:gd name="connsiteX89" fmla="*/ 95323 w 2800371"/>
              <a:gd name="connsiteY89" fmla="*/ 1359257 h 1467729"/>
              <a:gd name="connsiteX90" fmla="*/ 45896 w 2800371"/>
              <a:gd name="connsiteY90" fmla="*/ 1405153 h 1467729"/>
              <a:gd name="connsiteX91" fmla="*/ 31774 w 2800371"/>
              <a:gd name="connsiteY91" fmla="*/ 1408684 h 1467729"/>
              <a:gd name="connsiteX92" fmla="*/ 10591 w 2800371"/>
              <a:gd name="connsiteY92" fmla="*/ 1415745 h 1467729"/>
              <a:gd name="connsiteX93" fmla="*/ 3530 w 2800371"/>
              <a:gd name="connsiteY93" fmla="*/ 1433397 h 1467729"/>
              <a:gd name="connsiteX94" fmla="*/ 0 w 2800371"/>
              <a:gd name="connsiteY94" fmla="*/ 1454580 h 1467729"/>
              <a:gd name="connsiteX95" fmla="*/ 7061 w 2800371"/>
              <a:gd name="connsiteY95" fmla="*/ 1359257 h 1467729"/>
              <a:gd name="connsiteX96" fmla="*/ 7061 w 2800371"/>
              <a:gd name="connsiteY96" fmla="*/ 1331013 h 1467729"/>
              <a:gd name="connsiteX0" fmla="*/ 7061 w 2800371"/>
              <a:gd name="connsiteY0" fmla="*/ 1331013 h 1464231"/>
              <a:gd name="connsiteX1" fmla="*/ 7061 w 2800371"/>
              <a:gd name="connsiteY1" fmla="*/ 1331013 h 1464231"/>
              <a:gd name="connsiteX2" fmla="*/ 52957 w 2800371"/>
              <a:gd name="connsiteY2" fmla="*/ 1309830 h 1464231"/>
              <a:gd name="connsiteX3" fmla="*/ 67079 w 2800371"/>
              <a:gd name="connsiteY3" fmla="*/ 1306299 h 1464231"/>
              <a:gd name="connsiteX4" fmla="*/ 102384 w 2800371"/>
              <a:gd name="connsiteY4" fmla="*/ 1320421 h 1464231"/>
              <a:gd name="connsiteX5" fmla="*/ 123567 w 2800371"/>
              <a:gd name="connsiteY5" fmla="*/ 1334543 h 1464231"/>
              <a:gd name="connsiteX6" fmla="*/ 165933 w 2800371"/>
              <a:gd name="connsiteY6" fmla="*/ 1331013 h 1464231"/>
              <a:gd name="connsiteX7" fmla="*/ 194177 w 2800371"/>
              <a:gd name="connsiteY7" fmla="*/ 1316891 h 1464231"/>
              <a:gd name="connsiteX8" fmla="*/ 208299 w 2800371"/>
              <a:gd name="connsiteY8" fmla="*/ 1313360 h 1464231"/>
              <a:gd name="connsiteX9" fmla="*/ 240074 w 2800371"/>
              <a:gd name="connsiteY9" fmla="*/ 1306299 h 1464231"/>
              <a:gd name="connsiteX10" fmla="*/ 275379 w 2800371"/>
              <a:gd name="connsiteY10" fmla="*/ 1309830 h 1464231"/>
              <a:gd name="connsiteX11" fmla="*/ 293031 w 2800371"/>
              <a:gd name="connsiteY11" fmla="*/ 1316891 h 1464231"/>
              <a:gd name="connsiteX12" fmla="*/ 310684 w 2800371"/>
              <a:gd name="connsiteY12" fmla="*/ 1309830 h 1464231"/>
              <a:gd name="connsiteX13" fmla="*/ 353050 w 2800371"/>
              <a:gd name="connsiteY13" fmla="*/ 1302769 h 1464231"/>
              <a:gd name="connsiteX14" fmla="*/ 427190 w 2800371"/>
              <a:gd name="connsiteY14" fmla="*/ 1313360 h 1464231"/>
              <a:gd name="connsiteX15" fmla="*/ 451904 w 2800371"/>
              <a:gd name="connsiteY15" fmla="*/ 1320421 h 1464231"/>
              <a:gd name="connsiteX16" fmla="*/ 554289 w 2800371"/>
              <a:gd name="connsiteY16" fmla="*/ 1309830 h 1464231"/>
              <a:gd name="connsiteX17" fmla="*/ 586063 w 2800371"/>
              <a:gd name="connsiteY17" fmla="*/ 1285116 h 1464231"/>
              <a:gd name="connsiteX18" fmla="*/ 617838 w 2800371"/>
              <a:gd name="connsiteY18" fmla="*/ 1260403 h 1464231"/>
              <a:gd name="connsiteX19" fmla="*/ 631960 w 2800371"/>
              <a:gd name="connsiteY19" fmla="*/ 1235689 h 1464231"/>
              <a:gd name="connsiteX20" fmla="*/ 649612 w 2800371"/>
              <a:gd name="connsiteY20" fmla="*/ 1214506 h 1464231"/>
              <a:gd name="connsiteX21" fmla="*/ 670795 w 2800371"/>
              <a:gd name="connsiteY21" fmla="*/ 1207445 h 1464231"/>
              <a:gd name="connsiteX22" fmla="*/ 720222 w 2800371"/>
              <a:gd name="connsiteY22" fmla="*/ 1218037 h 1464231"/>
              <a:gd name="connsiteX23" fmla="*/ 741405 w 2800371"/>
              <a:gd name="connsiteY23" fmla="*/ 1242750 h 1464231"/>
              <a:gd name="connsiteX24" fmla="*/ 751997 w 2800371"/>
              <a:gd name="connsiteY24" fmla="*/ 1249811 h 1464231"/>
              <a:gd name="connsiteX25" fmla="*/ 882625 w 2800371"/>
              <a:gd name="connsiteY25" fmla="*/ 1260403 h 1464231"/>
              <a:gd name="connsiteX26" fmla="*/ 914400 w 2800371"/>
              <a:gd name="connsiteY26" fmla="*/ 1295708 h 1464231"/>
              <a:gd name="connsiteX27" fmla="*/ 935583 w 2800371"/>
              <a:gd name="connsiteY27" fmla="*/ 1306299 h 1464231"/>
              <a:gd name="connsiteX28" fmla="*/ 963827 w 2800371"/>
              <a:gd name="connsiteY28" fmla="*/ 1313360 h 1464231"/>
              <a:gd name="connsiteX29" fmla="*/ 1016784 w 2800371"/>
              <a:gd name="connsiteY29" fmla="*/ 1239220 h 1464231"/>
              <a:gd name="connsiteX30" fmla="*/ 1073272 w 2800371"/>
              <a:gd name="connsiteY30" fmla="*/ 1182732 h 1464231"/>
              <a:gd name="connsiteX31" fmla="*/ 1105047 w 2800371"/>
              <a:gd name="connsiteY31" fmla="*/ 1172140 h 1464231"/>
              <a:gd name="connsiteX32" fmla="*/ 1154474 w 2800371"/>
              <a:gd name="connsiteY32" fmla="*/ 1175671 h 1464231"/>
              <a:gd name="connsiteX33" fmla="*/ 1179187 w 2800371"/>
              <a:gd name="connsiteY33" fmla="*/ 1196854 h 1464231"/>
              <a:gd name="connsiteX34" fmla="*/ 1193309 w 2800371"/>
              <a:gd name="connsiteY34" fmla="*/ 1207445 h 1464231"/>
              <a:gd name="connsiteX35" fmla="*/ 1218023 w 2800371"/>
              <a:gd name="connsiteY35" fmla="*/ 1225098 h 1464231"/>
              <a:gd name="connsiteX36" fmla="*/ 1228614 w 2800371"/>
              <a:gd name="connsiteY36" fmla="*/ 1242750 h 1464231"/>
              <a:gd name="connsiteX37" fmla="*/ 1232145 w 2800371"/>
              <a:gd name="connsiteY37" fmla="*/ 1253342 h 1464231"/>
              <a:gd name="connsiteX38" fmla="*/ 1253328 w 2800371"/>
              <a:gd name="connsiteY38" fmla="*/ 1274525 h 1464231"/>
              <a:gd name="connsiteX39" fmla="*/ 1299224 w 2800371"/>
              <a:gd name="connsiteY39" fmla="*/ 1263933 h 1464231"/>
              <a:gd name="connsiteX40" fmla="*/ 1313346 w 2800371"/>
              <a:gd name="connsiteY40" fmla="*/ 1239220 h 1464231"/>
              <a:gd name="connsiteX41" fmla="*/ 1327468 w 2800371"/>
              <a:gd name="connsiteY41" fmla="*/ 1218037 h 1464231"/>
              <a:gd name="connsiteX42" fmla="*/ 1338060 w 2800371"/>
              <a:gd name="connsiteY42" fmla="*/ 1200384 h 1464231"/>
              <a:gd name="connsiteX43" fmla="*/ 1348651 w 2800371"/>
              <a:gd name="connsiteY43" fmla="*/ 1165079 h 1464231"/>
              <a:gd name="connsiteX44" fmla="*/ 1355713 w 2800371"/>
              <a:gd name="connsiteY44" fmla="*/ 1150957 h 1464231"/>
              <a:gd name="connsiteX45" fmla="*/ 1398079 w 2800371"/>
              <a:gd name="connsiteY45" fmla="*/ 1052103 h 1464231"/>
              <a:gd name="connsiteX46" fmla="*/ 1419262 w 2800371"/>
              <a:gd name="connsiteY46" fmla="*/ 1030920 h 1464231"/>
              <a:gd name="connsiteX47" fmla="*/ 1443975 w 2800371"/>
              <a:gd name="connsiteY47" fmla="*/ 935597 h 1464231"/>
              <a:gd name="connsiteX48" fmla="*/ 1454567 w 2800371"/>
              <a:gd name="connsiteY48" fmla="*/ 907353 h 1464231"/>
              <a:gd name="connsiteX49" fmla="*/ 1461628 w 2800371"/>
              <a:gd name="connsiteY49" fmla="*/ 886170 h 1464231"/>
              <a:gd name="connsiteX50" fmla="*/ 1475750 w 2800371"/>
              <a:gd name="connsiteY50" fmla="*/ 850865 h 1464231"/>
              <a:gd name="connsiteX51" fmla="*/ 1500463 w 2800371"/>
              <a:gd name="connsiteY51" fmla="*/ 801438 h 1464231"/>
              <a:gd name="connsiteX52" fmla="*/ 1571073 w 2800371"/>
              <a:gd name="connsiteY52" fmla="*/ 610791 h 1464231"/>
              <a:gd name="connsiteX53" fmla="*/ 1613439 w 2800371"/>
              <a:gd name="connsiteY53" fmla="*/ 300106 h 1464231"/>
              <a:gd name="connsiteX54" fmla="*/ 1627561 w 2800371"/>
              <a:gd name="connsiteY54" fmla="*/ 225966 h 1464231"/>
              <a:gd name="connsiteX55" fmla="*/ 1631092 w 2800371"/>
              <a:gd name="connsiteY55" fmla="*/ 151825 h 1464231"/>
              <a:gd name="connsiteX56" fmla="*/ 1666397 w 2800371"/>
              <a:gd name="connsiteY56" fmla="*/ 84746 h 1464231"/>
              <a:gd name="connsiteX57" fmla="*/ 1673458 w 2800371"/>
              <a:gd name="connsiteY57" fmla="*/ 63563 h 1464231"/>
              <a:gd name="connsiteX58" fmla="*/ 1676988 w 2800371"/>
              <a:gd name="connsiteY58" fmla="*/ 52971 h 1464231"/>
              <a:gd name="connsiteX59" fmla="*/ 1691110 w 2800371"/>
              <a:gd name="connsiteY59" fmla="*/ 24727 h 1464231"/>
              <a:gd name="connsiteX60" fmla="*/ 1698171 w 2800371"/>
              <a:gd name="connsiteY60" fmla="*/ 14136 h 1464231"/>
              <a:gd name="connsiteX61" fmla="*/ 1729946 w 2800371"/>
              <a:gd name="connsiteY61" fmla="*/ 17666 h 1464231"/>
              <a:gd name="connsiteX62" fmla="*/ 1765251 w 2800371"/>
              <a:gd name="connsiteY62" fmla="*/ 24727 h 1464231"/>
              <a:gd name="connsiteX63" fmla="*/ 1821739 w 2800371"/>
              <a:gd name="connsiteY63" fmla="*/ 28258 h 1464231"/>
              <a:gd name="connsiteX64" fmla="*/ 1864105 w 2800371"/>
              <a:gd name="connsiteY64" fmla="*/ 24727 h 1464231"/>
              <a:gd name="connsiteX65" fmla="*/ 1874696 w 2800371"/>
              <a:gd name="connsiteY65" fmla="*/ 21197 h 1464231"/>
              <a:gd name="connsiteX66" fmla="*/ 1966489 w 2800371"/>
              <a:gd name="connsiteY66" fmla="*/ 17666 h 1464231"/>
              <a:gd name="connsiteX67" fmla="*/ 2308948 w 2800371"/>
              <a:gd name="connsiteY67" fmla="*/ 7075 h 1464231"/>
              <a:gd name="connsiteX68" fmla="*/ 2372497 w 2800371"/>
              <a:gd name="connsiteY68" fmla="*/ 7075 h 1464231"/>
              <a:gd name="connsiteX69" fmla="*/ 2393680 w 2800371"/>
              <a:gd name="connsiteY69" fmla="*/ 14136 h 1464231"/>
              <a:gd name="connsiteX70" fmla="*/ 2404272 w 2800371"/>
              <a:gd name="connsiteY70" fmla="*/ 77685 h 1464231"/>
              <a:gd name="connsiteX71" fmla="*/ 2464290 w 2800371"/>
              <a:gd name="connsiteY71" fmla="*/ 296576 h 1464231"/>
              <a:gd name="connsiteX72" fmla="*/ 2489004 w 2800371"/>
              <a:gd name="connsiteY72" fmla="*/ 533119 h 1464231"/>
              <a:gd name="connsiteX73" fmla="*/ 2517248 w 2800371"/>
              <a:gd name="connsiteY73" fmla="*/ 593138 h 1464231"/>
              <a:gd name="connsiteX74" fmla="*/ 2559614 w 2800371"/>
              <a:gd name="connsiteY74" fmla="*/ 716706 h 1464231"/>
              <a:gd name="connsiteX75" fmla="*/ 2626693 w 2800371"/>
              <a:gd name="connsiteY75" fmla="*/ 836743 h 1464231"/>
              <a:gd name="connsiteX76" fmla="*/ 2686712 w 2800371"/>
              <a:gd name="connsiteY76" fmla="*/ 967371 h 1464231"/>
              <a:gd name="connsiteX77" fmla="*/ 2697303 w 2800371"/>
              <a:gd name="connsiteY77" fmla="*/ 977963 h 1464231"/>
              <a:gd name="connsiteX78" fmla="*/ 2704364 w 2800371"/>
              <a:gd name="connsiteY78" fmla="*/ 988554 h 1464231"/>
              <a:gd name="connsiteX79" fmla="*/ 2729078 w 2800371"/>
              <a:gd name="connsiteY79" fmla="*/ 1002676 h 1464231"/>
              <a:gd name="connsiteX80" fmla="*/ 2743200 w 2800371"/>
              <a:gd name="connsiteY80" fmla="*/ 1016798 h 1464231"/>
              <a:gd name="connsiteX81" fmla="*/ 2789096 w 2800371"/>
              <a:gd name="connsiteY81" fmla="*/ 1027390 h 1464231"/>
              <a:gd name="connsiteX82" fmla="*/ 2792627 w 2800371"/>
              <a:gd name="connsiteY82" fmla="*/ 1327482 h 1464231"/>
              <a:gd name="connsiteX83" fmla="*/ 2760852 w 2800371"/>
              <a:gd name="connsiteY83" fmla="*/ 1454580 h 1464231"/>
              <a:gd name="connsiteX84" fmla="*/ 2068874 w 2800371"/>
              <a:gd name="connsiteY84" fmla="*/ 1458111 h 1464231"/>
              <a:gd name="connsiteX85" fmla="*/ 571941 w 2800371"/>
              <a:gd name="connsiteY85" fmla="*/ 1454581 h 1464231"/>
              <a:gd name="connsiteX86" fmla="*/ 289501 w 2800371"/>
              <a:gd name="connsiteY86" fmla="*/ 1458111 h 1464231"/>
              <a:gd name="connsiteX87" fmla="*/ 151811 w 2800371"/>
              <a:gd name="connsiteY87" fmla="*/ 1454580 h 1464231"/>
              <a:gd name="connsiteX88" fmla="*/ 141220 w 2800371"/>
              <a:gd name="connsiteY88" fmla="*/ 1341604 h 1464231"/>
              <a:gd name="connsiteX89" fmla="*/ 95323 w 2800371"/>
              <a:gd name="connsiteY89" fmla="*/ 1359257 h 1464231"/>
              <a:gd name="connsiteX90" fmla="*/ 45896 w 2800371"/>
              <a:gd name="connsiteY90" fmla="*/ 1405153 h 1464231"/>
              <a:gd name="connsiteX91" fmla="*/ 31774 w 2800371"/>
              <a:gd name="connsiteY91" fmla="*/ 1408684 h 1464231"/>
              <a:gd name="connsiteX92" fmla="*/ 10591 w 2800371"/>
              <a:gd name="connsiteY92" fmla="*/ 1415745 h 1464231"/>
              <a:gd name="connsiteX93" fmla="*/ 3530 w 2800371"/>
              <a:gd name="connsiteY93" fmla="*/ 1433397 h 1464231"/>
              <a:gd name="connsiteX94" fmla="*/ 0 w 2800371"/>
              <a:gd name="connsiteY94" fmla="*/ 1454580 h 1464231"/>
              <a:gd name="connsiteX95" fmla="*/ 7061 w 2800371"/>
              <a:gd name="connsiteY95" fmla="*/ 1359257 h 1464231"/>
              <a:gd name="connsiteX96" fmla="*/ 7061 w 2800371"/>
              <a:gd name="connsiteY96" fmla="*/ 1331013 h 1464231"/>
              <a:gd name="connsiteX0" fmla="*/ 7061 w 2800371"/>
              <a:gd name="connsiteY0" fmla="*/ 1331013 h 1464231"/>
              <a:gd name="connsiteX1" fmla="*/ 7061 w 2800371"/>
              <a:gd name="connsiteY1" fmla="*/ 1331013 h 1464231"/>
              <a:gd name="connsiteX2" fmla="*/ 52957 w 2800371"/>
              <a:gd name="connsiteY2" fmla="*/ 1309830 h 1464231"/>
              <a:gd name="connsiteX3" fmla="*/ 67079 w 2800371"/>
              <a:gd name="connsiteY3" fmla="*/ 1306299 h 1464231"/>
              <a:gd name="connsiteX4" fmla="*/ 102384 w 2800371"/>
              <a:gd name="connsiteY4" fmla="*/ 1320421 h 1464231"/>
              <a:gd name="connsiteX5" fmla="*/ 123567 w 2800371"/>
              <a:gd name="connsiteY5" fmla="*/ 1334543 h 1464231"/>
              <a:gd name="connsiteX6" fmla="*/ 165933 w 2800371"/>
              <a:gd name="connsiteY6" fmla="*/ 1331013 h 1464231"/>
              <a:gd name="connsiteX7" fmla="*/ 194177 w 2800371"/>
              <a:gd name="connsiteY7" fmla="*/ 1316891 h 1464231"/>
              <a:gd name="connsiteX8" fmla="*/ 208299 w 2800371"/>
              <a:gd name="connsiteY8" fmla="*/ 1313360 h 1464231"/>
              <a:gd name="connsiteX9" fmla="*/ 240074 w 2800371"/>
              <a:gd name="connsiteY9" fmla="*/ 1306299 h 1464231"/>
              <a:gd name="connsiteX10" fmla="*/ 275379 w 2800371"/>
              <a:gd name="connsiteY10" fmla="*/ 1309830 h 1464231"/>
              <a:gd name="connsiteX11" fmla="*/ 293031 w 2800371"/>
              <a:gd name="connsiteY11" fmla="*/ 1316891 h 1464231"/>
              <a:gd name="connsiteX12" fmla="*/ 310684 w 2800371"/>
              <a:gd name="connsiteY12" fmla="*/ 1309830 h 1464231"/>
              <a:gd name="connsiteX13" fmla="*/ 353050 w 2800371"/>
              <a:gd name="connsiteY13" fmla="*/ 1302769 h 1464231"/>
              <a:gd name="connsiteX14" fmla="*/ 427190 w 2800371"/>
              <a:gd name="connsiteY14" fmla="*/ 1313360 h 1464231"/>
              <a:gd name="connsiteX15" fmla="*/ 451904 w 2800371"/>
              <a:gd name="connsiteY15" fmla="*/ 1320421 h 1464231"/>
              <a:gd name="connsiteX16" fmla="*/ 554289 w 2800371"/>
              <a:gd name="connsiteY16" fmla="*/ 1309830 h 1464231"/>
              <a:gd name="connsiteX17" fmla="*/ 586063 w 2800371"/>
              <a:gd name="connsiteY17" fmla="*/ 1285116 h 1464231"/>
              <a:gd name="connsiteX18" fmla="*/ 617838 w 2800371"/>
              <a:gd name="connsiteY18" fmla="*/ 1260403 h 1464231"/>
              <a:gd name="connsiteX19" fmla="*/ 631960 w 2800371"/>
              <a:gd name="connsiteY19" fmla="*/ 1235689 h 1464231"/>
              <a:gd name="connsiteX20" fmla="*/ 649612 w 2800371"/>
              <a:gd name="connsiteY20" fmla="*/ 1214506 h 1464231"/>
              <a:gd name="connsiteX21" fmla="*/ 670795 w 2800371"/>
              <a:gd name="connsiteY21" fmla="*/ 1207445 h 1464231"/>
              <a:gd name="connsiteX22" fmla="*/ 720222 w 2800371"/>
              <a:gd name="connsiteY22" fmla="*/ 1218037 h 1464231"/>
              <a:gd name="connsiteX23" fmla="*/ 741405 w 2800371"/>
              <a:gd name="connsiteY23" fmla="*/ 1242750 h 1464231"/>
              <a:gd name="connsiteX24" fmla="*/ 751997 w 2800371"/>
              <a:gd name="connsiteY24" fmla="*/ 1249811 h 1464231"/>
              <a:gd name="connsiteX25" fmla="*/ 882625 w 2800371"/>
              <a:gd name="connsiteY25" fmla="*/ 1260403 h 1464231"/>
              <a:gd name="connsiteX26" fmla="*/ 914400 w 2800371"/>
              <a:gd name="connsiteY26" fmla="*/ 1295708 h 1464231"/>
              <a:gd name="connsiteX27" fmla="*/ 935583 w 2800371"/>
              <a:gd name="connsiteY27" fmla="*/ 1306299 h 1464231"/>
              <a:gd name="connsiteX28" fmla="*/ 963827 w 2800371"/>
              <a:gd name="connsiteY28" fmla="*/ 1313360 h 1464231"/>
              <a:gd name="connsiteX29" fmla="*/ 1016784 w 2800371"/>
              <a:gd name="connsiteY29" fmla="*/ 1239220 h 1464231"/>
              <a:gd name="connsiteX30" fmla="*/ 1073272 w 2800371"/>
              <a:gd name="connsiteY30" fmla="*/ 1182732 h 1464231"/>
              <a:gd name="connsiteX31" fmla="*/ 1105047 w 2800371"/>
              <a:gd name="connsiteY31" fmla="*/ 1172140 h 1464231"/>
              <a:gd name="connsiteX32" fmla="*/ 1154474 w 2800371"/>
              <a:gd name="connsiteY32" fmla="*/ 1175671 h 1464231"/>
              <a:gd name="connsiteX33" fmla="*/ 1179187 w 2800371"/>
              <a:gd name="connsiteY33" fmla="*/ 1196854 h 1464231"/>
              <a:gd name="connsiteX34" fmla="*/ 1193309 w 2800371"/>
              <a:gd name="connsiteY34" fmla="*/ 1207445 h 1464231"/>
              <a:gd name="connsiteX35" fmla="*/ 1218023 w 2800371"/>
              <a:gd name="connsiteY35" fmla="*/ 1225098 h 1464231"/>
              <a:gd name="connsiteX36" fmla="*/ 1228614 w 2800371"/>
              <a:gd name="connsiteY36" fmla="*/ 1242750 h 1464231"/>
              <a:gd name="connsiteX37" fmla="*/ 1232145 w 2800371"/>
              <a:gd name="connsiteY37" fmla="*/ 1253342 h 1464231"/>
              <a:gd name="connsiteX38" fmla="*/ 1253328 w 2800371"/>
              <a:gd name="connsiteY38" fmla="*/ 1274525 h 1464231"/>
              <a:gd name="connsiteX39" fmla="*/ 1299224 w 2800371"/>
              <a:gd name="connsiteY39" fmla="*/ 1263933 h 1464231"/>
              <a:gd name="connsiteX40" fmla="*/ 1313346 w 2800371"/>
              <a:gd name="connsiteY40" fmla="*/ 1239220 h 1464231"/>
              <a:gd name="connsiteX41" fmla="*/ 1327468 w 2800371"/>
              <a:gd name="connsiteY41" fmla="*/ 1218037 h 1464231"/>
              <a:gd name="connsiteX42" fmla="*/ 1338060 w 2800371"/>
              <a:gd name="connsiteY42" fmla="*/ 1200384 h 1464231"/>
              <a:gd name="connsiteX43" fmla="*/ 1348651 w 2800371"/>
              <a:gd name="connsiteY43" fmla="*/ 1165079 h 1464231"/>
              <a:gd name="connsiteX44" fmla="*/ 1355713 w 2800371"/>
              <a:gd name="connsiteY44" fmla="*/ 1150957 h 1464231"/>
              <a:gd name="connsiteX45" fmla="*/ 1398079 w 2800371"/>
              <a:gd name="connsiteY45" fmla="*/ 1052103 h 1464231"/>
              <a:gd name="connsiteX46" fmla="*/ 1419262 w 2800371"/>
              <a:gd name="connsiteY46" fmla="*/ 1030920 h 1464231"/>
              <a:gd name="connsiteX47" fmla="*/ 1443975 w 2800371"/>
              <a:gd name="connsiteY47" fmla="*/ 935597 h 1464231"/>
              <a:gd name="connsiteX48" fmla="*/ 1454567 w 2800371"/>
              <a:gd name="connsiteY48" fmla="*/ 907353 h 1464231"/>
              <a:gd name="connsiteX49" fmla="*/ 1461628 w 2800371"/>
              <a:gd name="connsiteY49" fmla="*/ 886170 h 1464231"/>
              <a:gd name="connsiteX50" fmla="*/ 1475750 w 2800371"/>
              <a:gd name="connsiteY50" fmla="*/ 850865 h 1464231"/>
              <a:gd name="connsiteX51" fmla="*/ 1500463 w 2800371"/>
              <a:gd name="connsiteY51" fmla="*/ 801438 h 1464231"/>
              <a:gd name="connsiteX52" fmla="*/ 1571073 w 2800371"/>
              <a:gd name="connsiteY52" fmla="*/ 610791 h 1464231"/>
              <a:gd name="connsiteX53" fmla="*/ 1613439 w 2800371"/>
              <a:gd name="connsiteY53" fmla="*/ 300106 h 1464231"/>
              <a:gd name="connsiteX54" fmla="*/ 1627561 w 2800371"/>
              <a:gd name="connsiteY54" fmla="*/ 225966 h 1464231"/>
              <a:gd name="connsiteX55" fmla="*/ 1631092 w 2800371"/>
              <a:gd name="connsiteY55" fmla="*/ 151825 h 1464231"/>
              <a:gd name="connsiteX56" fmla="*/ 1666397 w 2800371"/>
              <a:gd name="connsiteY56" fmla="*/ 84746 h 1464231"/>
              <a:gd name="connsiteX57" fmla="*/ 1673458 w 2800371"/>
              <a:gd name="connsiteY57" fmla="*/ 63563 h 1464231"/>
              <a:gd name="connsiteX58" fmla="*/ 1676988 w 2800371"/>
              <a:gd name="connsiteY58" fmla="*/ 52971 h 1464231"/>
              <a:gd name="connsiteX59" fmla="*/ 1691110 w 2800371"/>
              <a:gd name="connsiteY59" fmla="*/ 24727 h 1464231"/>
              <a:gd name="connsiteX60" fmla="*/ 1698171 w 2800371"/>
              <a:gd name="connsiteY60" fmla="*/ 14136 h 1464231"/>
              <a:gd name="connsiteX61" fmla="*/ 1729946 w 2800371"/>
              <a:gd name="connsiteY61" fmla="*/ 17666 h 1464231"/>
              <a:gd name="connsiteX62" fmla="*/ 1765251 w 2800371"/>
              <a:gd name="connsiteY62" fmla="*/ 24727 h 1464231"/>
              <a:gd name="connsiteX63" fmla="*/ 1821739 w 2800371"/>
              <a:gd name="connsiteY63" fmla="*/ 28258 h 1464231"/>
              <a:gd name="connsiteX64" fmla="*/ 1864105 w 2800371"/>
              <a:gd name="connsiteY64" fmla="*/ 24727 h 1464231"/>
              <a:gd name="connsiteX65" fmla="*/ 1874696 w 2800371"/>
              <a:gd name="connsiteY65" fmla="*/ 21197 h 1464231"/>
              <a:gd name="connsiteX66" fmla="*/ 1966489 w 2800371"/>
              <a:gd name="connsiteY66" fmla="*/ 17666 h 1464231"/>
              <a:gd name="connsiteX67" fmla="*/ 2308948 w 2800371"/>
              <a:gd name="connsiteY67" fmla="*/ 7075 h 1464231"/>
              <a:gd name="connsiteX68" fmla="*/ 2372497 w 2800371"/>
              <a:gd name="connsiteY68" fmla="*/ 7075 h 1464231"/>
              <a:gd name="connsiteX69" fmla="*/ 2393680 w 2800371"/>
              <a:gd name="connsiteY69" fmla="*/ 14136 h 1464231"/>
              <a:gd name="connsiteX70" fmla="*/ 2404272 w 2800371"/>
              <a:gd name="connsiteY70" fmla="*/ 77685 h 1464231"/>
              <a:gd name="connsiteX71" fmla="*/ 2464290 w 2800371"/>
              <a:gd name="connsiteY71" fmla="*/ 296576 h 1464231"/>
              <a:gd name="connsiteX72" fmla="*/ 2489004 w 2800371"/>
              <a:gd name="connsiteY72" fmla="*/ 533119 h 1464231"/>
              <a:gd name="connsiteX73" fmla="*/ 2517248 w 2800371"/>
              <a:gd name="connsiteY73" fmla="*/ 593138 h 1464231"/>
              <a:gd name="connsiteX74" fmla="*/ 2559614 w 2800371"/>
              <a:gd name="connsiteY74" fmla="*/ 716706 h 1464231"/>
              <a:gd name="connsiteX75" fmla="*/ 2626693 w 2800371"/>
              <a:gd name="connsiteY75" fmla="*/ 836743 h 1464231"/>
              <a:gd name="connsiteX76" fmla="*/ 2686712 w 2800371"/>
              <a:gd name="connsiteY76" fmla="*/ 967371 h 1464231"/>
              <a:gd name="connsiteX77" fmla="*/ 2697303 w 2800371"/>
              <a:gd name="connsiteY77" fmla="*/ 977963 h 1464231"/>
              <a:gd name="connsiteX78" fmla="*/ 2704364 w 2800371"/>
              <a:gd name="connsiteY78" fmla="*/ 988554 h 1464231"/>
              <a:gd name="connsiteX79" fmla="*/ 2729078 w 2800371"/>
              <a:gd name="connsiteY79" fmla="*/ 1002676 h 1464231"/>
              <a:gd name="connsiteX80" fmla="*/ 2743200 w 2800371"/>
              <a:gd name="connsiteY80" fmla="*/ 1016798 h 1464231"/>
              <a:gd name="connsiteX81" fmla="*/ 2789096 w 2800371"/>
              <a:gd name="connsiteY81" fmla="*/ 1027390 h 1464231"/>
              <a:gd name="connsiteX82" fmla="*/ 2792627 w 2800371"/>
              <a:gd name="connsiteY82" fmla="*/ 1327482 h 1464231"/>
              <a:gd name="connsiteX83" fmla="*/ 2760852 w 2800371"/>
              <a:gd name="connsiteY83" fmla="*/ 1454580 h 1464231"/>
              <a:gd name="connsiteX84" fmla="*/ 2068874 w 2800371"/>
              <a:gd name="connsiteY84" fmla="*/ 1458111 h 1464231"/>
              <a:gd name="connsiteX85" fmla="*/ 571941 w 2800371"/>
              <a:gd name="connsiteY85" fmla="*/ 1454581 h 1464231"/>
              <a:gd name="connsiteX86" fmla="*/ 289501 w 2800371"/>
              <a:gd name="connsiteY86" fmla="*/ 1458111 h 1464231"/>
              <a:gd name="connsiteX87" fmla="*/ 151811 w 2800371"/>
              <a:gd name="connsiteY87" fmla="*/ 1454580 h 1464231"/>
              <a:gd name="connsiteX88" fmla="*/ 141220 w 2800371"/>
              <a:gd name="connsiteY88" fmla="*/ 1341604 h 1464231"/>
              <a:gd name="connsiteX89" fmla="*/ 95323 w 2800371"/>
              <a:gd name="connsiteY89" fmla="*/ 1454580 h 1464231"/>
              <a:gd name="connsiteX90" fmla="*/ 45896 w 2800371"/>
              <a:gd name="connsiteY90" fmla="*/ 1405153 h 1464231"/>
              <a:gd name="connsiteX91" fmla="*/ 31774 w 2800371"/>
              <a:gd name="connsiteY91" fmla="*/ 1408684 h 1464231"/>
              <a:gd name="connsiteX92" fmla="*/ 10591 w 2800371"/>
              <a:gd name="connsiteY92" fmla="*/ 1415745 h 1464231"/>
              <a:gd name="connsiteX93" fmla="*/ 3530 w 2800371"/>
              <a:gd name="connsiteY93" fmla="*/ 1433397 h 1464231"/>
              <a:gd name="connsiteX94" fmla="*/ 0 w 2800371"/>
              <a:gd name="connsiteY94" fmla="*/ 1454580 h 1464231"/>
              <a:gd name="connsiteX95" fmla="*/ 7061 w 2800371"/>
              <a:gd name="connsiteY95" fmla="*/ 1359257 h 1464231"/>
              <a:gd name="connsiteX96" fmla="*/ 7061 w 2800371"/>
              <a:gd name="connsiteY96" fmla="*/ 1331013 h 1464231"/>
              <a:gd name="connsiteX0" fmla="*/ 7061 w 2800371"/>
              <a:gd name="connsiteY0" fmla="*/ 1331013 h 1458111"/>
              <a:gd name="connsiteX1" fmla="*/ 7061 w 2800371"/>
              <a:gd name="connsiteY1" fmla="*/ 1331013 h 1458111"/>
              <a:gd name="connsiteX2" fmla="*/ 52957 w 2800371"/>
              <a:gd name="connsiteY2" fmla="*/ 1309830 h 1458111"/>
              <a:gd name="connsiteX3" fmla="*/ 67079 w 2800371"/>
              <a:gd name="connsiteY3" fmla="*/ 1306299 h 1458111"/>
              <a:gd name="connsiteX4" fmla="*/ 102384 w 2800371"/>
              <a:gd name="connsiteY4" fmla="*/ 1320421 h 1458111"/>
              <a:gd name="connsiteX5" fmla="*/ 123567 w 2800371"/>
              <a:gd name="connsiteY5" fmla="*/ 1334543 h 1458111"/>
              <a:gd name="connsiteX6" fmla="*/ 165933 w 2800371"/>
              <a:gd name="connsiteY6" fmla="*/ 1331013 h 1458111"/>
              <a:gd name="connsiteX7" fmla="*/ 194177 w 2800371"/>
              <a:gd name="connsiteY7" fmla="*/ 1316891 h 1458111"/>
              <a:gd name="connsiteX8" fmla="*/ 208299 w 2800371"/>
              <a:gd name="connsiteY8" fmla="*/ 1313360 h 1458111"/>
              <a:gd name="connsiteX9" fmla="*/ 240074 w 2800371"/>
              <a:gd name="connsiteY9" fmla="*/ 1306299 h 1458111"/>
              <a:gd name="connsiteX10" fmla="*/ 275379 w 2800371"/>
              <a:gd name="connsiteY10" fmla="*/ 1309830 h 1458111"/>
              <a:gd name="connsiteX11" fmla="*/ 293031 w 2800371"/>
              <a:gd name="connsiteY11" fmla="*/ 1316891 h 1458111"/>
              <a:gd name="connsiteX12" fmla="*/ 310684 w 2800371"/>
              <a:gd name="connsiteY12" fmla="*/ 1309830 h 1458111"/>
              <a:gd name="connsiteX13" fmla="*/ 353050 w 2800371"/>
              <a:gd name="connsiteY13" fmla="*/ 1302769 h 1458111"/>
              <a:gd name="connsiteX14" fmla="*/ 427190 w 2800371"/>
              <a:gd name="connsiteY14" fmla="*/ 1313360 h 1458111"/>
              <a:gd name="connsiteX15" fmla="*/ 451904 w 2800371"/>
              <a:gd name="connsiteY15" fmla="*/ 1320421 h 1458111"/>
              <a:gd name="connsiteX16" fmla="*/ 554289 w 2800371"/>
              <a:gd name="connsiteY16" fmla="*/ 1309830 h 1458111"/>
              <a:gd name="connsiteX17" fmla="*/ 586063 w 2800371"/>
              <a:gd name="connsiteY17" fmla="*/ 1285116 h 1458111"/>
              <a:gd name="connsiteX18" fmla="*/ 617838 w 2800371"/>
              <a:gd name="connsiteY18" fmla="*/ 1260403 h 1458111"/>
              <a:gd name="connsiteX19" fmla="*/ 631960 w 2800371"/>
              <a:gd name="connsiteY19" fmla="*/ 1235689 h 1458111"/>
              <a:gd name="connsiteX20" fmla="*/ 649612 w 2800371"/>
              <a:gd name="connsiteY20" fmla="*/ 1214506 h 1458111"/>
              <a:gd name="connsiteX21" fmla="*/ 670795 w 2800371"/>
              <a:gd name="connsiteY21" fmla="*/ 1207445 h 1458111"/>
              <a:gd name="connsiteX22" fmla="*/ 720222 w 2800371"/>
              <a:gd name="connsiteY22" fmla="*/ 1218037 h 1458111"/>
              <a:gd name="connsiteX23" fmla="*/ 741405 w 2800371"/>
              <a:gd name="connsiteY23" fmla="*/ 1242750 h 1458111"/>
              <a:gd name="connsiteX24" fmla="*/ 751997 w 2800371"/>
              <a:gd name="connsiteY24" fmla="*/ 1249811 h 1458111"/>
              <a:gd name="connsiteX25" fmla="*/ 882625 w 2800371"/>
              <a:gd name="connsiteY25" fmla="*/ 1260403 h 1458111"/>
              <a:gd name="connsiteX26" fmla="*/ 914400 w 2800371"/>
              <a:gd name="connsiteY26" fmla="*/ 1295708 h 1458111"/>
              <a:gd name="connsiteX27" fmla="*/ 935583 w 2800371"/>
              <a:gd name="connsiteY27" fmla="*/ 1306299 h 1458111"/>
              <a:gd name="connsiteX28" fmla="*/ 963827 w 2800371"/>
              <a:gd name="connsiteY28" fmla="*/ 1313360 h 1458111"/>
              <a:gd name="connsiteX29" fmla="*/ 1016784 w 2800371"/>
              <a:gd name="connsiteY29" fmla="*/ 1239220 h 1458111"/>
              <a:gd name="connsiteX30" fmla="*/ 1073272 w 2800371"/>
              <a:gd name="connsiteY30" fmla="*/ 1182732 h 1458111"/>
              <a:gd name="connsiteX31" fmla="*/ 1105047 w 2800371"/>
              <a:gd name="connsiteY31" fmla="*/ 1172140 h 1458111"/>
              <a:gd name="connsiteX32" fmla="*/ 1154474 w 2800371"/>
              <a:gd name="connsiteY32" fmla="*/ 1175671 h 1458111"/>
              <a:gd name="connsiteX33" fmla="*/ 1179187 w 2800371"/>
              <a:gd name="connsiteY33" fmla="*/ 1196854 h 1458111"/>
              <a:gd name="connsiteX34" fmla="*/ 1193309 w 2800371"/>
              <a:gd name="connsiteY34" fmla="*/ 1207445 h 1458111"/>
              <a:gd name="connsiteX35" fmla="*/ 1218023 w 2800371"/>
              <a:gd name="connsiteY35" fmla="*/ 1225098 h 1458111"/>
              <a:gd name="connsiteX36" fmla="*/ 1228614 w 2800371"/>
              <a:gd name="connsiteY36" fmla="*/ 1242750 h 1458111"/>
              <a:gd name="connsiteX37" fmla="*/ 1232145 w 2800371"/>
              <a:gd name="connsiteY37" fmla="*/ 1253342 h 1458111"/>
              <a:gd name="connsiteX38" fmla="*/ 1253328 w 2800371"/>
              <a:gd name="connsiteY38" fmla="*/ 1274525 h 1458111"/>
              <a:gd name="connsiteX39" fmla="*/ 1299224 w 2800371"/>
              <a:gd name="connsiteY39" fmla="*/ 1263933 h 1458111"/>
              <a:gd name="connsiteX40" fmla="*/ 1313346 w 2800371"/>
              <a:gd name="connsiteY40" fmla="*/ 1239220 h 1458111"/>
              <a:gd name="connsiteX41" fmla="*/ 1327468 w 2800371"/>
              <a:gd name="connsiteY41" fmla="*/ 1218037 h 1458111"/>
              <a:gd name="connsiteX42" fmla="*/ 1338060 w 2800371"/>
              <a:gd name="connsiteY42" fmla="*/ 1200384 h 1458111"/>
              <a:gd name="connsiteX43" fmla="*/ 1348651 w 2800371"/>
              <a:gd name="connsiteY43" fmla="*/ 1165079 h 1458111"/>
              <a:gd name="connsiteX44" fmla="*/ 1355713 w 2800371"/>
              <a:gd name="connsiteY44" fmla="*/ 1150957 h 1458111"/>
              <a:gd name="connsiteX45" fmla="*/ 1398079 w 2800371"/>
              <a:gd name="connsiteY45" fmla="*/ 1052103 h 1458111"/>
              <a:gd name="connsiteX46" fmla="*/ 1419262 w 2800371"/>
              <a:gd name="connsiteY46" fmla="*/ 1030920 h 1458111"/>
              <a:gd name="connsiteX47" fmla="*/ 1443975 w 2800371"/>
              <a:gd name="connsiteY47" fmla="*/ 935597 h 1458111"/>
              <a:gd name="connsiteX48" fmla="*/ 1454567 w 2800371"/>
              <a:gd name="connsiteY48" fmla="*/ 907353 h 1458111"/>
              <a:gd name="connsiteX49" fmla="*/ 1461628 w 2800371"/>
              <a:gd name="connsiteY49" fmla="*/ 886170 h 1458111"/>
              <a:gd name="connsiteX50" fmla="*/ 1475750 w 2800371"/>
              <a:gd name="connsiteY50" fmla="*/ 850865 h 1458111"/>
              <a:gd name="connsiteX51" fmla="*/ 1500463 w 2800371"/>
              <a:gd name="connsiteY51" fmla="*/ 801438 h 1458111"/>
              <a:gd name="connsiteX52" fmla="*/ 1571073 w 2800371"/>
              <a:gd name="connsiteY52" fmla="*/ 610791 h 1458111"/>
              <a:gd name="connsiteX53" fmla="*/ 1613439 w 2800371"/>
              <a:gd name="connsiteY53" fmla="*/ 300106 h 1458111"/>
              <a:gd name="connsiteX54" fmla="*/ 1627561 w 2800371"/>
              <a:gd name="connsiteY54" fmla="*/ 225966 h 1458111"/>
              <a:gd name="connsiteX55" fmla="*/ 1631092 w 2800371"/>
              <a:gd name="connsiteY55" fmla="*/ 151825 h 1458111"/>
              <a:gd name="connsiteX56" fmla="*/ 1666397 w 2800371"/>
              <a:gd name="connsiteY56" fmla="*/ 84746 h 1458111"/>
              <a:gd name="connsiteX57" fmla="*/ 1673458 w 2800371"/>
              <a:gd name="connsiteY57" fmla="*/ 63563 h 1458111"/>
              <a:gd name="connsiteX58" fmla="*/ 1676988 w 2800371"/>
              <a:gd name="connsiteY58" fmla="*/ 52971 h 1458111"/>
              <a:gd name="connsiteX59" fmla="*/ 1691110 w 2800371"/>
              <a:gd name="connsiteY59" fmla="*/ 24727 h 1458111"/>
              <a:gd name="connsiteX60" fmla="*/ 1698171 w 2800371"/>
              <a:gd name="connsiteY60" fmla="*/ 14136 h 1458111"/>
              <a:gd name="connsiteX61" fmla="*/ 1729946 w 2800371"/>
              <a:gd name="connsiteY61" fmla="*/ 17666 h 1458111"/>
              <a:gd name="connsiteX62" fmla="*/ 1765251 w 2800371"/>
              <a:gd name="connsiteY62" fmla="*/ 24727 h 1458111"/>
              <a:gd name="connsiteX63" fmla="*/ 1821739 w 2800371"/>
              <a:gd name="connsiteY63" fmla="*/ 28258 h 1458111"/>
              <a:gd name="connsiteX64" fmla="*/ 1864105 w 2800371"/>
              <a:gd name="connsiteY64" fmla="*/ 24727 h 1458111"/>
              <a:gd name="connsiteX65" fmla="*/ 1874696 w 2800371"/>
              <a:gd name="connsiteY65" fmla="*/ 21197 h 1458111"/>
              <a:gd name="connsiteX66" fmla="*/ 1966489 w 2800371"/>
              <a:gd name="connsiteY66" fmla="*/ 17666 h 1458111"/>
              <a:gd name="connsiteX67" fmla="*/ 2308948 w 2800371"/>
              <a:gd name="connsiteY67" fmla="*/ 7075 h 1458111"/>
              <a:gd name="connsiteX68" fmla="*/ 2372497 w 2800371"/>
              <a:gd name="connsiteY68" fmla="*/ 7075 h 1458111"/>
              <a:gd name="connsiteX69" fmla="*/ 2393680 w 2800371"/>
              <a:gd name="connsiteY69" fmla="*/ 14136 h 1458111"/>
              <a:gd name="connsiteX70" fmla="*/ 2404272 w 2800371"/>
              <a:gd name="connsiteY70" fmla="*/ 77685 h 1458111"/>
              <a:gd name="connsiteX71" fmla="*/ 2464290 w 2800371"/>
              <a:gd name="connsiteY71" fmla="*/ 296576 h 1458111"/>
              <a:gd name="connsiteX72" fmla="*/ 2489004 w 2800371"/>
              <a:gd name="connsiteY72" fmla="*/ 533119 h 1458111"/>
              <a:gd name="connsiteX73" fmla="*/ 2517248 w 2800371"/>
              <a:gd name="connsiteY73" fmla="*/ 593138 h 1458111"/>
              <a:gd name="connsiteX74" fmla="*/ 2559614 w 2800371"/>
              <a:gd name="connsiteY74" fmla="*/ 716706 h 1458111"/>
              <a:gd name="connsiteX75" fmla="*/ 2626693 w 2800371"/>
              <a:gd name="connsiteY75" fmla="*/ 836743 h 1458111"/>
              <a:gd name="connsiteX76" fmla="*/ 2686712 w 2800371"/>
              <a:gd name="connsiteY76" fmla="*/ 967371 h 1458111"/>
              <a:gd name="connsiteX77" fmla="*/ 2697303 w 2800371"/>
              <a:gd name="connsiteY77" fmla="*/ 977963 h 1458111"/>
              <a:gd name="connsiteX78" fmla="*/ 2704364 w 2800371"/>
              <a:gd name="connsiteY78" fmla="*/ 988554 h 1458111"/>
              <a:gd name="connsiteX79" fmla="*/ 2729078 w 2800371"/>
              <a:gd name="connsiteY79" fmla="*/ 1002676 h 1458111"/>
              <a:gd name="connsiteX80" fmla="*/ 2743200 w 2800371"/>
              <a:gd name="connsiteY80" fmla="*/ 1016798 h 1458111"/>
              <a:gd name="connsiteX81" fmla="*/ 2789096 w 2800371"/>
              <a:gd name="connsiteY81" fmla="*/ 1027390 h 1458111"/>
              <a:gd name="connsiteX82" fmla="*/ 2792627 w 2800371"/>
              <a:gd name="connsiteY82" fmla="*/ 1327482 h 1458111"/>
              <a:gd name="connsiteX83" fmla="*/ 2760852 w 2800371"/>
              <a:gd name="connsiteY83" fmla="*/ 1454580 h 1458111"/>
              <a:gd name="connsiteX84" fmla="*/ 2068874 w 2800371"/>
              <a:gd name="connsiteY84" fmla="*/ 1458111 h 1458111"/>
              <a:gd name="connsiteX85" fmla="*/ 571941 w 2800371"/>
              <a:gd name="connsiteY85" fmla="*/ 1454581 h 1458111"/>
              <a:gd name="connsiteX86" fmla="*/ 289501 w 2800371"/>
              <a:gd name="connsiteY86" fmla="*/ 1458111 h 1458111"/>
              <a:gd name="connsiteX87" fmla="*/ 151811 w 2800371"/>
              <a:gd name="connsiteY87" fmla="*/ 1454580 h 1458111"/>
              <a:gd name="connsiteX88" fmla="*/ 130628 w 2800371"/>
              <a:gd name="connsiteY88" fmla="*/ 1454580 h 1458111"/>
              <a:gd name="connsiteX89" fmla="*/ 95323 w 2800371"/>
              <a:gd name="connsiteY89" fmla="*/ 1454580 h 1458111"/>
              <a:gd name="connsiteX90" fmla="*/ 45896 w 2800371"/>
              <a:gd name="connsiteY90" fmla="*/ 1405153 h 1458111"/>
              <a:gd name="connsiteX91" fmla="*/ 31774 w 2800371"/>
              <a:gd name="connsiteY91" fmla="*/ 1408684 h 1458111"/>
              <a:gd name="connsiteX92" fmla="*/ 10591 w 2800371"/>
              <a:gd name="connsiteY92" fmla="*/ 1415745 h 1458111"/>
              <a:gd name="connsiteX93" fmla="*/ 3530 w 2800371"/>
              <a:gd name="connsiteY93" fmla="*/ 1433397 h 1458111"/>
              <a:gd name="connsiteX94" fmla="*/ 0 w 2800371"/>
              <a:gd name="connsiteY94" fmla="*/ 1454580 h 1458111"/>
              <a:gd name="connsiteX95" fmla="*/ 7061 w 2800371"/>
              <a:gd name="connsiteY95" fmla="*/ 1359257 h 1458111"/>
              <a:gd name="connsiteX96" fmla="*/ 7061 w 2800371"/>
              <a:gd name="connsiteY96" fmla="*/ 1331013 h 1458111"/>
              <a:gd name="connsiteX0" fmla="*/ 7061 w 2800371"/>
              <a:gd name="connsiteY0" fmla="*/ 1331013 h 1458111"/>
              <a:gd name="connsiteX1" fmla="*/ 7061 w 2800371"/>
              <a:gd name="connsiteY1" fmla="*/ 1331013 h 1458111"/>
              <a:gd name="connsiteX2" fmla="*/ 52957 w 2800371"/>
              <a:gd name="connsiteY2" fmla="*/ 1309830 h 1458111"/>
              <a:gd name="connsiteX3" fmla="*/ 67079 w 2800371"/>
              <a:gd name="connsiteY3" fmla="*/ 1306299 h 1458111"/>
              <a:gd name="connsiteX4" fmla="*/ 102384 w 2800371"/>
              <a:gd name="connsiteY4" fmla="*/ 1320421 h 1458111"/>
              <a:gd name="connsiteX5" fmla="*/ 123567 w 2800371"/>
              <a:gd name="connsiteY5" fmla="*/ 1334543 h 1458111"/>
              <a:gd name="connsiteX6" fmla="*/ 165933 w 2800371"/>
              <a:gd name="connsiteY6" fmla="*/ 1331013 h 1458111"/>
              <a:gd name="connsiteX7" fmla="*/ 194177 w 2800371"/>
              <a:gd name="connsiteY7" fmla="*/ 1316891 h 1458111"/>
              <a:gd name="connsiteX8" fmla="*/ 208299 w 2800371"/>
              <a:gd name="connsiteY8" fmla="*/ 1313360 h 1458111"/>
              <a:gd name="connsiteX9" fmla="*/ 240074 w 2800371"/>
              <a:gd name="connsiteY9" fmla="*/ 1306299 h 1458111"/>
              <a:gd name="connsiteX10" fmla="*/ 275379 w 2800371"/>
              <a:gd name="connsiteY10" fmla="*/ 1309830 h 1458111"/>
              <a:gd name="connsiteX11" fmla="*/ 293031 w 2800371"/>
              <a:gd name="connsiteY11" fmla="*/ 1316891 h 1458111"/>
              <a:gd name="connsiteX12" fmla="*/ 310684 w 2800371"/>
              <a:gd name="connsiteY12" fmla="*/ 1309830 h 1458111"/>
              <a:gd name="connsiteX13" fmla="*/ 353050 w 2800371"/>
              <a:gd name="connsiteY13" fmla="*/ 1302769 h 1458111"/>
              <a:gd name="connsiteX14" fmla="*/ 427190 w 2800371"/>
              <a:gd name="connsiteY14" fmla="*/ 1313360 h 1458111"/>
              <a:gd name="connsiteX15" fmla="*/ 451904 w 2800371"/>
              <a:gd name="connsiteY15" fmla="*/ 1320421 h 1458111"/>
              <a:gd name="connsiteX16" fmla="*/ 554289 w 2800371"/>
              <a:gd name="connsiteY16" fmla="*/ 1309830 h 1458111"/>
              <a:gd name="connsiteX17" fmla="*/ 586063 w 2800371"/>
              <a:gd name="connsiteY17" fmla="*/ 1285116 h 1458111"/>
              <a:gd name="connsiteX18" fmla="*/ 617838 w 2800371"/>
              <a:gd name="connsiteY18" fmla="*/ 1260403 h 1458111"/>
              <a:gd name="connsiteX19" fmla="*/ 631960 w 2800371"/>
              <a:gd name="connsiteY19" fmla="*/ 1235689 h 1458111"/>
              <a:gd name="connsiteX20" fmla="*/ 649612 w 2800371"/>
              <a:gd name="connsiteY20" fmla="*/ 1214506 h 1458111"/>
              <a:gd name="connsiteX21" fmla="*/ 670795 w 2800371"/>
              <a:gd name="connsiteY21" fmla="*/ 1207445 h 1458111"/>
              <a:gd name="connsiteX22" fmla="*/ 720222 w 2800371"/>
              <a:gd name="connsiteY22" fmla="*/ 1218037 h 1458111"/>
              <a:gd name="connsiteX23" fmla="*/ 741405 w 2800371"/>
              <a:gd name="connsiteY23" fmla="*/ 1242750 h 1458111"/>
              <a:gd name="connsiteX24" fmla="*/ 751997 w 2800371"/>
              <a:gd name="connsiteY24" fmla="*/ 1249811 h 1458111"/>
              <a:gd name="connsiteX25" fmla="*/ 882625 w 2800371"/>
              <a:gd name="connsiteY25" fmla="*/ 1260403 h 1458111"/>
              <a:gd name="connsiteX26" fmla="*/ 914400 w 2800371"/>
              <a:gd name="connsiteY26" fmla="*/ 1295708 h 1458111"/>
              <a:gd name="connsiteX27" fmla="*/ 935583 w 2800371"/>
              <a:gd name="connsiteY27" fmla="*/ 1306299 h 1458111"/>
              <a:gd name="connsiteX28" fmla="*/ 963827 w 2800371"/>
              <a:gd name="connsiteY28" fmla="*/ 1313360 h 1458111"/>
              <a:gd name="connsiteX29" fmla="*/ 1016784 w 2800371"/>
              <a:gd name="connsiteY29" fmla="*/ 1239220 h 1458111"/>
              <a:gd name="connsiteX30" fmla="*/ 1073272 w 2800371"/>
              <a:gd name="connsiteY30" fmla="*/ 1182732 h 1458111"/>
              <a:gd name="connsiteX31" fmla="*/ 1105047 w 2800371"/>
              <a:gd name="connsiteY31" fmla="*/ 1172140 h 1458111"/>
              <a:gd name="connsiteX32" fmla="*/ 1154474 w 2800371"/>
              <a:gd name="connsiteY32" fmla="*/ 1175671 h 1458111"/>
              <a:gd name="connsiteX33" fmla="*/ 1179187 w 2800371"/>
              <a:gd name="connsiteY33" fmla="*/ 1196854 h 1458111"/>
              <a:gd name="connsiteX34" fmla="*/ 1193309 w 2800371"/>
              <a:gd name="connsiteY34" fmla="*/ 1207445 h 1458111"/>
              <a:gd name="connsiteX35" fmla="*/ 1218023 w 2800371"/>
              <a:gd name="connsiteY35" fmla="*/ 1225098 h 1458111"/>
              <a:gd name="connsiteX36" fmla="*/ 1228614 w 2800371"/>
              <a:gd name="connsiteY36" fmla="*/ 1242750 h 1458111"/>
              <a:gd name="connsiteX37" fmla="*/ 1232145 w 2800371"/>
              <a:gd name="connsiteY37" fmla="*/ 1253342 h 1458111"/>
              <a:gd name="connsiteX38" fmla="*/ 1253328 w 2800371"/>
              <a:gd name="connsiteY38" fmla="*/ 1274525 h 1458111"/>
              <a:gd name="connsiteX39" fmla="*/ 1299224 w 2800371"/>
              <a:gd name="connsiteY39" fmla="*/ 1263933 h 1458111"/>
              <a:gd name="connsiteX40" fmla="*/ 1313346 w 2800371"/>
              <a:gd name="connsiteY40" fmla="*/ 1239220 h 1458111"/>
              <a:gd name="connsiteX41" fmla="*/ 1327468 w 2800371"/>
              <a:gd name="connsiteY41" fmla="*/ 1218037 h 1458111"/>
              <a:gd name="connsiteX42" fmla="*/ 1338060 w 2800371"/>
              <a:gd name="connsiteY42" fmla="*/ 1200384 h 1458111"/>
              <a:gd name="connsiteX43" fmla="*/ 1348651 w 2800371"/>
              <a:gd name="connsiteY43" fmla="*/ 1165079 h 1458111"/>
              <a:gd name="connsiteX44" fmla="*/ 1355713 w 2800371"/>
              <a:gd name="connsiteY44" fmla="*/ 1150957 h 1458111"/>
              <a:gd name="connsiteX45" fmla="*/ 1398079 w 2800371"/>
              <a:gd name="connsiteY45" fmla="*/ 1052103 h 1458111"/>
              <a:gd name="connsiteX46" fmla="*/ 1419262 w 2800371"/>
              <a:gd name="connsiteY46" fmla="*/ 1030920 h 1458111"/>
              <a:gd name="connsiteX47" fmla="*/ 1443975 w 2800371"/>
              <a:gd name="connsiteY47" fmla="*/ 935597 h 1458111"/>
              <a:gd name="connsiteX48" fmla="*/ 1454567 w 2800371"/>
              <a:gd name="connsiteY48" fmla="*/ 907353 h 1458111"/>
              <a:gd name="connsiteX49" fmla="*/ 1461628 w 2800371"/>
              <a:gd name="connsiteY49" fmla="*/ 886170 h 1458111"/>
              <a:gd name="connsiteX50" fmla="*/ 1475750 w 2800371"/>
              <a:gd name="connsiteY50" fmla="*/ 850865 h 1458111"/>
              <a:gd name="connsiteX51" fmla="*/ 1500463 w 2800371"/>
              <a:gd name="connsiteY51" fmla="*/ 801438 h 1458111"/>
              <a:gd name="connsiteX52" fmla="*/ 1571073 w 2800371"/>
              <a:gd name="connsiteY52" fmla="*/ 610791 h 1458111"/>
              <a:gd name="connsiteX53" fmla="*/ 1613439 w 2800371"/>
              <a:gd name="connsiteY53" fmla="*/ 300106 h 1458111"/>
              <a:gd name="connsiteX54" fmla="*/ 1627561 w 2800371"/>
              <a:gd name="connsiteY54" fmla="*/ 225966 h 1458111"/>
              <a:gd name="connsiteX55" fmla="*/ 1631092 w 2800371"/>
              <a:gd name="connsiteY55" fmla="*/ 151825 h 1458111"/>
              <a:gd name="connsiteX56" fmla="*/ 1666397 w 2800371"/>
              <a:gd name="connsiteY56" fmla="*/ 84746 h 1458111"/>
              <a:gd name="connsiteX57" fmla="*/ 1673458 w 2800371"/>
              <a:gd name="connsiteY57" fmla="*/ 63563 h 1458111"/>
              <a:gd name="connsiteX58" fmla="*/ 1676988 w 2800371"/>
              <a:gd name="connsiteY58" fmla="*/ 52971 h 1458111"/>
              <a:gd name="connsiteX59" fmla="*/ 1691110 w 2800371"/>
              <a:gd name="connsiteY59" fmla="*/ 24727 h 1458111"/>
              <a:gd name="connsiteX60" fmla="*/ 1698171 w 2800371"/>
              <a:gd name="connsiteY60" fmla="*/ 14136 h 1458111"/>
              <a:gd name="connsiteX61" fmla="*/ 1729946 w 2800371"/>
              <a:gd name="connsiteY61" fmla="*/ 17666 h 1458111"/>
              <a:gd name="connsiteX62" fmla="*/ 1765251 w 2800371"/>
              <a:gd name="connsiteY62" fmla="*/ 24727 h 1458111"/>
              <a:gd name="connsiteX63" fmla="*/ 1821739 w 2800371"/>
              <a:gd name="connsiteY63" fmla="*/ 28258 h 1458111"/>
              <a:gd name="connsiteX64" fmla="*/ 1864105 w 2800371"/>
              <a:gd name="connsiteY64" fmla="*/ 24727 h 1458111"/>
              <a:gd name="connsiteX65" fmla="*/ 1874696 w 2800371"/>
              <a:gd name="connsiteY65" fmla="*/ 21197 h 1458111"/>
              <a:gd name="connsiteX66" fmla="*/ 1966489 w 2800371"/>
              <a:gd name="connsiteY66" fmla="*/ 17666 h 1458111"/>
              <a:gd name="connsiteX67" fmla="*/ 2308948 w 2800371"/>
              <a:gd name="connsiteY67" fmla="*/ 7075 h 1458111"/>
              <a:gd name="connsiteX68" fmla="*/ 2372497 w 2800371"/>
              <a:gd name="connsiteY68" fmla="*/ 7075 h 1458111"/>
              <a:gd name="connsiteX69" fmla="*/ 2393680 w 2800371"/>
              <a:gd name="connsiteY69" fmla="*/ 14136 h 1458111"/>
              <a:gd name="connsiteX70" fmla="*/ 2404272 w 2800371"/>
              <a:gd name="connsiteY70" fmla="*/ 77685 h 1458111"/>
              <a:gd name="connsiteX71" fmla="*/ 2464290 w 2800371"/>
              <a:gd name="connsiteY71" fmla="*/ 296576 h 1458111"/>
              <a:gd name="connsiteX72" fmla="*/ 2489004 w 2800371"/>
              <a:gd name="connsiteY72" fmla="*/ 533119 h 1458111"/>
              <a:gd name="connsiteX73" fmla="*/ 2517248 w 2800371"/>
              <a:gd name="connsiteY73" fmla="*/ 593138 h 1458111"/>
              <a:gd name="connsiteX74" fmla="*/ 2559614 w 2800371"/>
              <a:gd name="connsiteY74" fmla="*/ 716706 h 1458111"/>
              <a:gd name="connsiteX75" fmla="*/ 2626693 w 2800371"/>
              <a:gd name="connsiteY75" fmla="*/ 836743 h 1458111"/>
              <a:gd name="connsiteX76" fmla="*/ 2686712 w 2800371"/>
              <a:gd name="connsiteY76" fmla="*/ 967371 h 1458111"/>
              <a:gd name="connsiteX77" fmla="*/ 2697303 w 2800371"/>
              <a:gd name="connsiteY77" fmla="*/ 977963 h 1458111"/>
              <a:gd name="connsiteX78" fmla="*/ 2704364 w 2800371"/>
              <a:gd name="connsiteY78" fmla="*/ 988554 h 1458111"/>
              <a:gd name="connsiteX79" fmla="*/ 2729078 w 2800371"/>
              <a:gd name="connsiteY79" fmla="*/ 1002676 h 1458111"/>
              <a:gd name="connsiteX80" fmla="*/ 2743200 w 2800371"/>
              <a:gd name="connsiteY80" fmla="*/ 1016798 h 1458111"/>
              <a:gd name="connsiteX81" fmla="*/ 2789096 w 2800371"/>
              <a:gd name="connsiteY81" fmla="*/ 1027390 h 1458111"/>
              <a:gd name="connsiteX82" fmla="*/ 2792627 w 2800371"/>
              <a:gd name="connsiteY82" fmla="*/ 1327482 h 1458111"/>
              <a:gd name="connsiteX83" fmla="*/ 2760852 w 2800371"/>
              <a:gd name="connsiteY83" fmla="*/ 1454580 h 1458111"/>
              <a:gd name="connsiteX84" fmla="*/ 2068874 w 2800371"/>
              <a:gd name="connsiteY84" fmla="*/ 1458111 h 1458111"/>
              <a:gd name="connsiteX85" fmla="*/ 571941 w 2800371"/>
              <a:gd name="connsiteY85" fmla="*/ 1454581 h 1458111"/>
              <a:gd name="connsiteX86" fmla="*/ 289501 w 2800371"/>
              <a:gd name="connsiteY86" fmla="*/ 1458111 h 1458111"/>
              <a:gd name="connsiteX87" fmla="*/ 151811 w 2800371"/>
              <a:gd name="connsiteY87" fmla="*/ 1454580 h 1458111"/>
              <a:gd name="connsiteX88" fmla="*/ 130628 w 2800371"/>
              <a:gd name="connsiteY88" fmla="*/ 1454580 h 1458111"/>
              <a:gd name="connsiteX89" fmla="*/ 95323 w 2800371"/>
              <a:gd name="connsiteY89" fmla="*/ 1454580 h 1458111"/>
              <a:gd name="connsiteX90" fmla="*/ 45896 w 2800371"/>
              <a:gd name="connsiteY90" fmla="*/ 1405153 h 1458111"/>
              <a:gd name="connsiteX91" fmla="*/ 35305 w 2800371"/>
              <a:gd name="connsiteY91" fmla="*/ 1454580 h 1458111"/>
              <a:gd name="connsiteX92" fmla="*/ 10591 w 2800371"/>
              <a:gd name="connsiteY92" fmla="*/ 1415745 h 1458111"/>
              <a:gd name="connsiteX93" fmla="*/ 3530 w 2800371"/>
              <a:gd name="connsiteY93" fmla="*/ 1433397 h 1458111"/>
              <a:gd name="connsiteX94" fmla="*/ 0 w 2800371"/>
              <a:gd name="connsiteY94" fmla="*/ 1454580 h 1458111"/>
              <a:gd name="connsiteX95" fmla="*/ 7061 w 2800371"/>
              <a:gd name="connsiteY95" fmla="*/ 1359257 h 1458111"/>
              <a:gd name="connsiteX96" fmla="*/ 7061 w 2800371"/>
              <a:gd name="connsiteY96" fmla="*/ 1331013 h 1458111"/>
              <a:gd name="connsiteX0" fmla="*/ 7061 w 2800371"/>
              <a:gd name="connsiteY0" fmla="*/ 1331013 h 1460544"/>
              <a:gd name="connsiteX1" fmla="*/ 7061 w 2800371"/>
              <a:gd name="connsiteY1" fmla="*/ 1331013 h 1460544"/>
              <a:gd name="connsiteX2" fmla="*/ 52957 w 2800371"/>
              <a:gd name="connsiteY2" fmla="*/ 1309830 h 1460544"/>
              <a:gd name="connsiteX3" fmla="*/ 67079 w 2800371"/>
              <a:gd name="connsiteY3" fmla="*/ 1306299 h 1460544"/>
              <a:gd name="connsiteX4" fmla="*/ 102384 w 2800371"/>
              <a:gd name="connsiteY4" fmla="*/ 1320421 h 1460544"/>
              <a:gd name="connsiteX5" fmla="*/ 123567 w 2800371"/>
              <a:gd name="connsiteY5" fmla="*/ 1334543 h 1460544"/>
              <a:gd name="connsiteX6" fmla="*/ 165933 w 2800371"/>
              <a:gd name="connsiteY6" fmla="*/ 1331013 h 1460544"/>
              <a:gd name="connsiteX7" fmla="*/ 194177 w 2800371"/>
              <a:gd name="connsiteY7" fmla="*/ 1316891 h 1460544"/>
              <a:gd name="connsiteX8" fmla="*/ 208299 w 2800371"/>
              <a:gd name="connsiteY8" fmla="*/ 1313360 h 1460544"/>
              <a:gd name="connsiteX9" fmla="*/ 240074 w 2800371"/>
              <a:gd name="connsiteY9" fmla="*/ 1306299 h 1460544"/>
              <a:gd name="connsiteX10" fmla="*/ 275379 w 2800371"/>
              <a:gd name="connsiteY10" fmla="*/ 1309830 h 1460544"/>
              <a:gd name="connsiteX11" fmla="*/ 293031 w 2800371"/>
              <a:gd name="connsiteY11" fmla="*/ 1316891 h 1460544"/>
              <a:gd name="connsiteX12" fmla="*/ 310684 w 2800371"/>
              <a:gd name="connsiteY12" fmla="*/ 1309830 h 1460544"/>
              <a:gd name="connsiteX13" fmla="*/ 353050 w 2800371"/>
              <a:gd name="connsiteY13" fmla="*/ 1302769 h 1460544"/>
              <a:gd name="connsiteX14" fmla="*/ 427190 w 2800371"/>
              <a:gd name="connsiteY14" fmla="*/ 1313360 h 1460544"/>
              <a:gd name="connsiteX15" fmla="*/ 451904 w 2800371"/>
              <a:gd name="connsiteY15" fmla="*/ 1320421 h 1460544"/>
              <a:gd name="connsiteX16" fmla="*/ 554289 w 2800371"/>
              <a:gd name="connsiteY16" fmla="*/ 1309830 h 1460544"/>
              <a:gd name="connsiteX17" fmla="*/ 586063 w 2800371"/>
              <a:gd name="connsiteY17" fmla="*/ 1285116 h 1460544"/>
              <a:gd name="connsiteX18" fmla="*/ 617838 w 2800371"/>
              <a:gd name="connsiteY18" fmla="*/ 1260403 h 1460544"/>
              <a:gd name="connsiteX19" fmla="*/ 631960 w 2800371"/>
              <a:gd name="connsiteY19" fmla="*/ 1235689 h 1460544"/>
              <a:gd name="connsiteX20" fmla="*/ 649612 w 2800371"/>
              <a:gd name="connsiteY20" fmla="*/ 1214506 h 1460544"/>
              <a:gd name="connsiteX21" fmla="*/ 670795 w 2800371"/>
              <a:gd name="connsiteY21" fmla="*/ 1207445 h 1460544"/>
              <a:gd name="connsiteX22" fmla="*/ 720222 w 2800371"/>
              <a:gd name="connsiteY22" fmla="*/ 1218037 h 1460544"/>
              <a:gd name="connsiteX23" fmla="*/ 741405 w 2800371"/>
              <a:gd name="connsiteY23" fmla="*/ 1242750 h 1460544"/>
              <a:gd name="connsiteX24" fmla="*/ 751997 w 2800371"/>
              <a:gd name="connsiteY24" fmla="*/ 1249811 h 1460544"/>
              <a:gd name="connsiteX25" fmla="*/ 882625 w 2800371"/>
              <a:gd name="connsiteY25" fmla="*/ 1260403 h 1460544"/>
              <a:gd name="connsiteX26" fmla="*/ 914400 w 2800371"/>
              <a:gd name="connsiteY26" fmla="*/ 1295708 h 1460544"/>
              <a:gd name="connsiteX27" fmla="*/ 935583 w 2800371"/>
              <a:gd name="connsiteY27" fmla="*/ 1306299 h 1460544"/>
              <a:gd name="connsiteX28" fmla="*/ 963827 w 2800371"/>
              <a:gd name="connsiteY28" fmla="*/ 1313360 h 1460544"/>
              <a:gd name="connsiteX29" fmla="*/ 1016784 w 2800371"/>
              <a:gd name="connsiteY29" fmla="*/ 1239220 h 1460544"/>
              <a:gd name="connsiteX30" fmla="*/ 1073272 w 2800371"/>
              <a:gd name="connsiteY30" fmla="*/ 1182732 h 1460544"/>
              <a:gd name="connsiteX31" fmla="*/ 1105047 w 2800371"/>
              <a:gd name="connsiteY31" fmla="*/ 1172140 h 1460544"/>
              <a:gd name="connsiteX32" fmla="*/ 1154474 w 2800371"/>
              <a:gd name="connsiteY32" fmla="*/ 1175671 h 1460544"/>
              <a:gd name="connsiteX33" fmla="*/ 1179187 w 2800371"/>
              <a:gd name="connsiteY33" fmla="*/ 1196854 h 1460544"/>
              <a:gd name="connsiteX34" fmla="*/ 1193309 w 2800371"/>
              <a:gd name="connsiteY34" fmla="*/ 1207445 h 1460544"/>
              <a:gd name="connsiteX35" fmla="*/ 1218023 w 2800371"/>
              <a:gd name="connsiteY35" fmla="*/ 1225098 h 1460544"/>
              <a:gd name="connsiteX36" fmla="*/ 1228614 w 2800371"/>
              <a:gd name="connsiteY36" fmla="*/ 1242750 h 1460544"/>
              <a:gd name="connsiteX37" fmla="*/ 1232145 w 2800371"/>
              <a:gd name="connsiteY37" fmla="*/ 1253342 h 1460544"/>
              <a:gd name="connsiteX38" fmla="*/ 1253328 w 2800371"/>
              <a:gd name="connsiteY38" fmla="*/ 1274525 h 1460544"/>
              <a:gd name="connsiteX39" fmla="*/ 1299224 w 2800371"/>
              <a:gd name="connsiteY39" fmla="*/ 1263933 h 1460544"/>
              <a:gd name="connsiteX40" fmla="*/ 1313346 w 2800371"/>
              <a:gd name="connsiteY40" fmla="*/ 1239220 h 1460544"/>
              <a:gd name="connsiteX41" fmla="*/ 1327468 w 2800371"/>
              <a:gd name="connsiteY41" fmla="*/ 1218037 h 1460544"/>
              <a:gd name="connsiteX42" fmla="*/ 1338060 w 2800371"/>
              <a:gd name="connsiteY42" fmla="*/ 1200384 h 1460544"/>
              <a:gd name="connsiteX43" fmla="*/ 1348651 w 2800371"/>
              <a:gd name="connsiteY43" fmla="*/ 1165079 h 1460544"/>
              <a:gd name="connsiteX44" fmla="*/ 1355713 w 2800371"/>
              <a:gd name="connsiteY44" fmla="*/ 1150957 h 1460544"/>
              <a:gd name="connsiteX45" fmla="*/ 1398079 w 2800371"/>
              <a:gd name="connsiteY45" fmla="*/ 1052103 h 1460544"/>
              <a:gd name="connsiteX46" fmla="*/ 1419262 w 2800371"/>
              <a:gd name="connsiteY46" fmla="*/ 1030920 h 1460544"/>
              <a:gd name="connsiteX47" fmla="*/ 1443975 w 2800371"/>
              <a:gd name="connsiteY47" fmla="*/ 935597 h 1460544"/>
              <a:gd name="connsiteX48" fmla="*/ 1454567 w 2800371"/>
              <a:gd name="connsiteY48" fmla="*/ 907353 h 1460544"/>
              <a:gd name="connsiteX49" fmla="*/ 1461628 w 2800371"/>
              <a:gd name="connsiteY49" fmla="*/ 886170 h 1460544"/>
              <a:gd name="connsiteX50" fmla="*/ 1475750 w 2800371"/>
              <a:gd name="connsiteY50" fmla="*/ 850865 h 1460544"/>
              <a:gd name="connsiteX51" fmla="*/ 1500463 w 2800371"/>
              <a:gd name="connsiteY51" fmla="*/ 801438 h 1460544"/>
              <a:gd name="connsiteX52" fmla="*/ 1571073 w 2800371"/>
              <a:gd name="connsiteY52" fmla="*/ 610791 h 1460544"/>
              <a:gd name="connsiteX53" fmla="*/ 1613439 w 2800371"/>
              <a:gd name="connsiteY53" fmla="*/ 300106 h 1460544"/>
              <a:gd name="connsiteX54" fmla="*/ 1627561 w 2800371"/>
              <a:gd name="connsiteY54" fmla="*/ 225966 h 1460544"/>
              <a:gd name="connsiteX55" fmla="*/ 1631092 w 2800371"/>
              <a:gd name="connsiteY55" fmla="*/ 151825 h 1460544"/>
              <a:gd name="connsiteX56" fmla="*/ 1666397 w 2800371"/>
              <a:gd name="connsiteY56" fmla="*/ 84746 h 1460544"/>
              <a:gd name="connsiteX57" fmla="*/ 1673458 w 2800371"/>
              <a:gd name="connsiteY57" fmla="*/ 63563 h 1460544"/>
              <a:gd name="connsiteX58" fmla="*/ 1676988 w 2800371"/>
              <a:gd name="connsiteY58" fmla="*/ 52971 h 1460544"/>
              <a:gd name="connsiteX59" fmla="*/ 1691110 w 2800371"/>
              <a:gd name="connsiteY59" fmla="*/ 24727 h 1460544"/>
              <a:gd name="connsiteX60" fmla="*/ 1698171 w 2800371"/>
              <a:gd name="connsiteY60" fmla="*/ 14136 h 1460544"/>
              <a:gd name="connsiteX61" fmla="*/ 1729946 w 2800371"/>
              <a:gd name="connsiteY61" fmla="*/ 17666 h 1460544"/>
              <a:gd name="connsiteX62" fmla="*/ 1765251 w 2800371"/>
              <a:gd name="connsiteY62" fmla="*/ 24727 h 1460544"/>
              <a:gd name="connsiteX63" fmla="*/ 1821739 w 2800371"/>
              <a:gd name="connsiteY63" fmla="*/ 28258 h 1460544"/>
              <a:gd name="connsiteX64" fmla="*/ 1864105 w 2800371"/>
              <a:gd name="connsiteY64" fmla="*/ 24727 h 1460544"/>
              <a:gd name="connsiteX65" fmla="*/ 1874696 w 2800371"/>
              <a:gd name="connsiteY65" fmla="*/ 21197 h 1460544"/>
              <a:gd name="connsiteX66" fmla="*/ 1966489 w 2800371"/>
              <a:gd name="connsiteY66" fmla="*/ 17666 h 1460544"/>
              <a:gd name="connsiteX67" fmla="*/ 2308948 w 2800371"/>
              <a:gd name="connsiteY67" fmla="*/ 7075 h 1460544"/>
              <a:gd name="connsiteX68" fmla="*/ 2372497 w 2800371"/>
              <a:gd name="connsiteY68" fmla="*/ 7075 h 1460544"/>
              <a:gd name="connsiteX69" fmla="*/ 2393680 w 2800371"/>
              <a:gd name="connsiteY69" fmla="*/ 14136 h 1460544"/>
              <a:gd name="connsiteX70" fmla="*/ 2404272 w 2800371"/>
              <a:gd name="connsiteY70" fmla="*/ 77685 h 1460544"/>
              <a:gd name="connsiteX71" fmla="*/ 2464290 w 2800371"/>
              <a:gd name="connsiteY71" fmla="*/ 296576 h 1460544"/>
              <a:gd name="connsiteX72" fmla="*/ 2489004 w 2800371"/>
              <a:gd name="connsiteY72" fmla="*/ 533119 h 1460544"/>
              <a:gd name="connsiteX73" fmla="*/ 2517248 w 2800371"/>
              <a:gd name="connsiteY73" fmla="*/ 593138 h 1460544"/>
              <a:gd name="connsiteX74" fmla="*/ 2559614 w 2800371"/>
              <a:gd name="connsiteY74" fmla="*/ 716706 h 1460544"/>
              <a:gd name="connsiteX75" fmla="*/ 2626693 w 2800371"/>
              <a:gd name="connsiteY75" fmla="*/ 836743 h 1460544"/>
              <a:gd name="connsiteX76" fmla="*/ 2686712 w 2800371"/>
              <a:gd name="connsiteY76" fmla="*/ 967371 h 1460544"/>
              <a:gd name="connsiteX77" fmla="*/ 2697303 w 2800371"/>
              <a:gd name="connsiteY77" fmla="*/ 977963 h 1460544"/>
              <a:gd name="connsiteX78" fmla="*/ 2704364 w 2800371"/>
              <a:gd name="connsiteY78" fmla="*/ 988554 h 1460544"/>
              <a:gd name="connsiteX79" fmla="*/ 2729078 w 2800371"/>
              <a:gd name="connsiteY79" fmla="*/ 1002676 h 1460544"/>
              <a:gd name="connsiteX80" fmla="*/ 2743200 w 2800371"/>
              <a:gd name="connsiteY80" fmla="*/ 1016798 h 1460544"/>
              <a:gd name="connsiteX81" fmla="*/ 2789096 w 2800371"/>
              <a:gd name="connsiteY81" fmla="*/ 1027390 h 1460544"/>
              <a:gd name="connsiteX82" fmla="*/ 2792627 w 2800371"/>
              <a:gd name="connsiteY82" fmla="*/ 1327482 h 1460544"/>
              <a:gd name="connsiteX83" fmla="*/ 2760852 w 2800371"/>
              <a:gd name="connsiteY83" fmla="*/ 1454580 h 1460544"/>
              <a:gd name="connsiteX84" fmla="*/ 2068874 w 2800371"/>
              <a:gd name="connsiteY84" fmla="*/ 1458111 h 1460544"/>
              <a:gd name="connsiteX85" fmla="*/ 571941 w 2800371"/>
              <a:gd name="connsiteY85" fmla="*/ 1454581 h 1460544"/>
              <a:gd name="connsiteX86" fmla="*/ 289501 w 2800371"/>
              <a:gd name="connsiteY86" fmla="*/ 1458111 h 1460544"/>
              <a:gd name="connsiteX87" fmla="*/ 151811 w 2800371"/>
              <a:gd name="connsiteY87" fmla="*/ 1454580 h 1460544"/>
              <a:gd name="connsiteX88" fmla="*/ 130628 w 2800371"/>
              <a:gd name="connsiteY88" fmla="*/ 1454580 h 1460544"/>
              <a:gd name="connsiteX89" fmla="*/ 95323 w 2800371"/>
              <a:gd name="connsiteY89" fmla="*/ 1454580 h 1460544"/>
              <a:gd name="connsiteX90" fmla="*/ 70609 w 2800371"/>
              <a:gd name="connsiteY90" fmla="*/ 1454580 h 1460544"/>
              <a:gd name="connsiteX91" fmla="*/ 35305 w 2800371"/>
              <a:gd name="connsiteY91" fmla="*/ 1454580 h 1460544"/>
              <a:gd name="connsiteX92" fmla="*/ 10591 w 2800371"/>
              <a:gd name="connsiteY92" fmla="*/ 1415745 h 1460544"/>
              <a:gd name="connsiteX93" fmla="*/ 3530 w 2800371"/>
              <a:gd name="connsiteY93" fmla="*/ 1433397 h 1460544"/>
              <a:gd name="connsiteX94" fmla="*/ 0 w 2800371"/>
              <a:gd name="connsiteY94" fmla="*/ 1454580 h 1460544"/>
              <a:gd name="connsiteX95" fmla="*/ 7061 w 2800371"/>
              <a:gd name="connsiteY95" fmla="*/ 1359257 h 1460544"/>
              <a:gd name="connsiteX96" fmla="*/ 7061 w 2800371"/>
              <a:gd name="connsiteY96" fmla="*/ 1331013 h 1460544"/>
              <a:gd name="connsiteX0" fmla="*/ 7061 w 2800371"/>
              <a:gd name="connsiteY0" fmla="*/ 1331013 h 1460544"/>
              <a:gd name="connsiteX1" fmla="*/ 7061 w 2800371"/>
              <a:gd name="connsiteY1" fmla="*/ 1331013 h 1460544"/>
              <a:gd name="connsiteX2" fmla="*/ 52957 w 2800371"/>
              <a:gd name="connsiteY2" fmla="*/ 1309830 h 1460544"/>
              <a:gd name="connsiteX3" fmla="*/ 67079 w 2800371"/>
              <a:gd name="connsiteY3" fmla="*/ 1306299 h 1460544"/>
              <a:gd name="connsiteX4" fmla="*/ 102384 w 2800371"/>
              <a:gd name="connsiteY4" fmla="*/ 1320421 h 1460544"/>
              <a:gd name="connsiteX5" fmla="*/ 123567 w 2800371"/>
              <a:gd name="connsiteY5" fmla="*/ 1334543 h 1460544"/>
              <a:gd name="connsiteX6" fmla="*/ 165933 w 2800371"/>
              <a:gd name="connsiteY6" fmla="*/ 1331013 h 1460544"/>
              <a:gd name="connsiteX7" fmla="*/ 194177 w 2800371"/>
              <a:gd name="connsiteY7" fmla="*/ 1316891 h 1460544"/>
              <a:gd name="connsiteX8" fmla="*/ 208299 w 2800371"/>
              <a:gd name="connsiteY8" fmla="*/ 1313360 h 1460544"/>
              <a:gd name="connsiteX9" fmla="*/ 240074 w 2800371"/>
              <a:gd name="connsiteY9" fmla="*/ 1306299 h 1460544"/>
              <a:gd name="connsiteX10" fmla="*/ 275379 w 2800371"/>
              <a:gd name="connsiteY10" fmla="*/ 1309830 h 1460544"/>
              <a:gd name="connsiteX11" fmla="*/ 293031 w 2800371"/>
              <a:gd name="connsiteY11" fmla="*/ 1316891 h 1460544"/>
              <a:gd name="connsiteX12" fmla="*/ 310684 w 2800371"/>
              <a:gd name="connsiteY12" fmla="*/ 1309830 h 1460544"/>
              <a:gd name="connsiteX13" fmla="*/ 353050 w 2800371"/>
              <a:gd name="connsiteY13" fmla="*/ 1302769 h 1460544"/>
              <a:gd name="connsiteX14" fmla="*/ 427190 w 2800371"/>
              <a:gd name="connsiteY14" fmla="*/ 1313360 h 1460544"/>
              <a:gd name="connsiteX15" fmla="*/ 451904 w 2800371"/>
              <a:gd name="connsiteY15" fmla="*/ 1320421 h 1460544"/>
              <a:gd name="connsiteX16" fmla="*/ 554289 w 2800371"/>
              <a:gd name="connsiteY16" fmla="*/ 1309830 h 1460544"/>
              <a:gd name="connsiteX17" fmla="*/ 586063 w 2800371"/>
              <a:gd name="connsiteY17" fmla="*/ 1285116 h 1460544"/>
              <a:gd name="connsiteX18" fmla="*/ 617838 w 2800371"/>
              <a:gd name="connsiteY18" fmla="*/ 1260403 h 1460544"/>
              <a:gd name="connsiteX19" fmla="*/ 631960 w 2800371"/>
              <a:gd name="connsiteY19" fmla="*/ 1235689 h 1460544"/>
              <a:gd name="connsiteX20" fmla="*/ 649612 w 2800371"/>
              <a:gd name="connsiteY20" fmla="*/ 1214506 h 1460544"/>
              <a:gd name="connsiteX21" fmla="*/ 670795 w 2800371"/>
              <a:gd name="connsiteY21" fmla="*/ 1207445 h 1460544"/>
              <a:gd name="connsiteX22" fmla="*/ 720222 w 2800371"/>
              <a:gd name="connsiteY22" fmla="*/ 1218037 h 1460544"/>
              <a:gd name="connsiteX23" fmla="*/ 741405 w 2800371"/>
              <a:gd name="connsiteY23" fmla="*/ 1242750 h 1460544"/>
              <a:gd name="connsiteX24" fmla="*/ 751997 w 2800371"/>
              <a:gd name="connsiteY24" fmla="*/ 1249811 h 1460544"/>
              <a:gd name="connsiteX25" fmla="*/ 882625 w 2800371"/>
              <a:gd name="connsiteY25" fmla="*/ 1260403 h 1460544"/>
              <a:gd name="connsiteX26" fmla="*/ 914400 w 2800371"/>
              <a:gd name="connsiteY26" fmla="*/ 1295708 h 1460544"/>
              <a:gd name="connsiteX27" fmla="*/ 935583 w 2800371"/>
              <a:gd name="connsiteY27" fmla="*/ 1306299 h 1460544"/>
              <a:gd name="connsiteX28" fmla="*/ 963827 w 2800371"/>
              <a:gd name="connsiteY28" fmla="*/ 1313360 h 1460544"/>
              <a:gd name="connsiteX29" fmla="*/ 1016784 w 2800371"/>
              <a:gd name="connsiteY29" fmla="*/ 1239220 h 1460544"/>
              <a:gd name="connsiteX30" fmla="*/ 1073272 w 2800371"/>
              <a:gd name="connsiteY30" fmla="*/ 1182732 h 1460544"/>
              <a:gd name="connsiteX31" fmla="*/ 1105047 w 2800371"/>
              <a:gd name="connsiteY31" fmla="*/ 1172140 h 1460544"/>
              <a:gd name="connsiteX32" fmla="*/ 1154474 w 2800371"/>
              <a:gd name="connsiteY32" fmla="*/ 1175671 h 1460544"/>
              <a:gd name="connsiteX33" fmla="*/ 1179187 w 2800371"/>
              <a:gd name="connsiteY33" fmla="*/ 1196854 h 1460544"/>
              <a:gd name="connsiteX34" fmla="*/ 1193309 w 2800371"/>
              <a:gd name="connsiteY34" fmla="*/ 1207445 h 1460544"/>
              <a:gd name="connsiteX35" fmla="*/ 1218023 w 2800371"/>
              <a:gd name="connsiteY35" fmla="*/ 1225098 h 1460544"/>
              <a:gd name="connsiteX36" fmla="*/ 1228614 w 2800371"/>
              <a:gd name="connsiteY36" fmla="*/ 1242750 h 1460544"/>
              <a:gd name="connsiteX37" fmla="*/ 1232145 w 2800371"/>
              <a:gd name="connsiteY37" fmla="*/ 1253342 h 1460544"/>
              <a:gd name="connsiteX38" fmla="*/ 1253328 w 2800371"/>
              <a:gd name="connsiteY38" fmla="*/ 1274525 h 1460544"/>
              <a:gd name="connsiteX39" fmla="*/ 1299224 w 2800371"/>
              <a:gd name="connsiteY39" fmla="*/ 1263933 h 1460544"/>
              <a:gd name="connsiteX40" fmla="*/ 1313346 w 2800371"/>
              <a:gd name="connsiteY40" fmla="*/ 1239220 h 1460544"/>
              <a:gd name="connsiteX41" fmla="*/ 1327468 w 2800371"/>
              <a:gd name="connsiteY41" fmla="*/ 1218037 h 1460544"/>
              <a:gd name="connsiteX42" fmla="*/ 1338060 w 2800371"/>
              <a:gd name="connsiteY42" fmla="*/ 1200384 h 1460544"/>
              <a:gd name="connsiteX43" fmla="*/ 1348651 w 2800371"/>
              <a:gd name="connsiteY43" fmla="*/ 1165079 h 1460544"/>
              <a:gd name="connsiteX44" fmla="*/ 1355713 w 2800371"/>
              <a:gd name="connsiteY44" fmla="*/ 1150957 h 1460544"/>
              <a:gd name="connsiteX45" fmla="*/ 1398079 w 2800371"/>
              <a:gd name="connsiteY45" fmla="*/ 1052103 h 1460544"/>
              <a:gd name="connsiteX46" fmla="*/ 1419262 w 2800371"/>
              <a:gd name="connsiteY46" fmla="*/ 1030920 h 1460544"/>
              <a:gd name="connsiteX47" fmla="*/ 1443975 w 2800371"/>
              <a:gd name="connsiteY47" fmla="*/ 935597 h 1460544"/>
              <a:gd name="connsiteX48" fmla="*/ 1454567 w 2800371"/>
              <a:gd name="connsiteY48" fmla="*/ 907353 h 1460544"/>
              <a:gd name="connsiteX49" fmla="*/ 1461628 w 2800371"/>
              <a:gd name="connsiteY49" fmla="*/ 886170 h 1460544"/>
              <a:gd name="connsiteX50" fmla="*/ 1475750 w 2800371"/>
              <a:gd name="connsiteY50" fmla="*/ 850865 h 1460544"/>
              <a:gd name="connsiteX51" fmla="*/ 1500463 w 2800371"/>
              <a:gd name="connsiteY51" fmla="*/ 801438 h 1460544"/>
              <a:gd name="connsiteX52" fmla="*/ 1571073 w 2800371"/>
              <a:gd name="connsiteY52" fmla="*/ 610791 h 1460544"/>
              <a:gd name="connsiteX53" fmla="*/ 1613439 w 2800371"/>
              <a:gd name="connsiteY53" fmla="*/ 300106 h 1460544"/>
              <a:gd name="connsiteX54" fmla="*/ 1627561 w 2800371"/>
              <a:gd name="connsiteY54" fmla="*/ 225966 h 1460544"/>
              <a:gd name="connsiteX55" fmla="*/ 1631092 w 2800371"/>
              <a:gd name="connsiteY55" fmla="*/ 151825 h 1460544"/>
              <a:gd name="connsiteX56" fmla="*/ 1666397 w 2800371"/>
              <a:gd name="connsiteY56" fmla="*/ 84746 h 1460544"/>
              <a:gd name="connsiteX57" fmla="*/ 1673458 w 2800371"/>
              <a:gd name="connsiteY57" fmla="*/ 63563 h 1460544"/>
              <a:gd name="connsiteX58" fmla="*/ 1676988 w 2800371"/>
              <a:gd name="connsiteY58" fmla="*/ 52971 h 1460544"/>
              <a:gd name="connsiteX59" fmla="*/ 1691110 w 2800371"/>
              <a:gd name="connsiteY59" fmla="*/ 24727 h 1460544"/>
              <a:gd name="connsiteX60" fmla="*/ 1698171 w 2800371"/>
              <a:gd name="connsiteY60" fmla="*/ 14136 h 1460544"/>
              <a:gd name="connsiteX61" fmla="*/ 1729946 w 2800371"/>
              <a:gd name="connsiteY61" fmla="*/ 17666 h 1460544"/>
              <a:gd name="connsiteX62" fmla="*/ 1765251 w 2800371"/>
              <a:gd name="connsiteY62" fmla="*/ 24727 h 1460544"/>
              <a:gd name="connsiteX63" fmla="*/ 1821739 w 2800371"/>
              <a:gd name="connsiteY63" fmla="*/ 28258 h 1460544"/>
              <a:gd name="connsiteX64" fmla="*/ 1864105 w 2800371"/>
              <a:gd name="connsiteY64" fmla="*/ 24727 h 1460544"/>
              <a:gd name="connsiteX65" fmla="*/ 1874696 w 2800371"/>
              <a:gd name="connsiteY65" fmla="*/ 21197 h 1460544"/>
              <a:gd name="connsiteX66" fmla="*/ 1966489 w 2800371"/>
              <a:gd name="connsiteY66" fmla="*/ 17666 h 1460544"/>
              <a:gd name="connsiteX67" fmla="*/ 2308948 w 2800371"/>
              <a:gd name="connsiteY67" fmla="*/ 7075 h 1460544"/>
              <a:gd name="connsiteX68" fmla="*/ 2372497 w 2800371"/>
              <a:gd name="connsiteY68" fmla="*/ 7075 h 1460544"/>
              <a:gd name="connsiteX69" fmla="*/ 2393680 w 2800371"/>
              <a:gd name="connsiteY69" fmla="*/ 14136 h 1460544"/>
              <a:gd name="connsiteX70" fmla="*/ 2404272 w 2800371"/>
              <a:gd name="connsiteY70" fmla="*/ 77685 h 1460544"/>
              <a:gd name="connsiteX71" fmla="*/ 2464290 w 2800371"/>
              <a:gd name="connsiteY71" fmla="*/ 296576 h 1460544"/>
              <a:gd name="connsiteX72" fmla="*/ 2489004 w 2800371"/>
              <a:gd name="connsiteY72" fmla="*/ 533119 h 1460544"/>
              <a:gd name="connsiteX73" fmla="*/ 2517248 w 2800371"/>
              <a:gd name="connsiteY73" fmla="*/ 593138 h 1460544"/>
              <a:gd name="connsiteX74" fmla="*/ 2559614 w 2800371"/>
              <a:gd name="connsiteY74" fmla="*/ 716706 h 1460544"/>
              <a:gd name="connsiteX75" fmla="*/ 2626693 w 2800371"/>
              <a:gd name="connsiteY75" fmla="*/ 836743 h 1460544"/>
              <a:gd name="connsiteX76" fmla="*/ 2686712 w 2800371"/>
              <a:gd name="connsiteY76" fmla="*/ 967371 h 1460544"/>
              <a:gd name="connsiteX77" fmla="*/ 2697303 w 2800371"/>
              <a:gd name="connsiteY77" fmla="*/ 977963 h 1460544"/>
              <a:gd name="connsiteX78" fmla="*/ 2704364 w 2800371"/>
              <a:gd name="connsiteY78" fmla="*/ 988554 h 1460544"/>
              <a:gd name="connsiteX79" fmla="*/ 2729078 w 2800371"/>
              <a:gd name="connsiteY79" fmla="*/ 1002676 h 1460544"/>
              <a:gd name="connsiteX80" fmla="*/ 2743200 w 2800371"/>
              <a:gd name="connsiteY80" fmla="*/ 1016798 h 1460544"/>
              <a:gd name="connsiteX81" fmla="*/ 2789096 w 2800371"/>
              <a:gd name="connsiteY81" fmla="*/ 1027390 h 1460544"/>
              <a:gd name="connsiteX82" fmla="*/ 2792627 w 2800371"/>
              <a:gd name="connsiteY82" fmla="*/ 1327482 h 1460544"/>
              <a:gd name="connsiteX83" fmla="*/ 2760852 w 2800371"/>
              <a:gd name="connsiteY83" fmla="*/ 1454580 h 1460544"/>
              <a:gd name="connsiteX84" fmla="*/ 2068874 w 2800371"/>
              <a:gd name="connsiteY84" fmla="*/ 1458111 h 1460544"/>
              <a:gd name="connsiteX85" fmla="*/ 571941 w 2800371"/>
              <a:gd name="connsiteY85" fmla="*/ 1454581 h 1460544"/>
              <a:gd name="connsiteX86" fmla="*/ 289501 w 2800371"/>
              <a:gd name="connsiteY86" fmla="*/ 1458111 h 1460544"/>
              <a:gd name="connsiteX87" fmla="*/ 151811 w 2800371"/>
              <a:gd name="connsiteY87" fmla="*/ 1454580 h 1460544"/>
              <a:gd name="connsiteX88" fmla="*/ 130628 w 2800371"/>
              <a:gd name="connsiteY88" fmla="*/ 1454580 h 1460544"/>
              <a:gd name="connsiteX89" fmla="*/ 95323 w 2800371"/>
              <a:gd name="connsiteY89" fmla="*/ 1454580 h 1460544"/>
              <a:gd name="connsiteX90" fmla="*/ 70609 w 2800371"/>
              <a:gd name="connsiteY90" fmla="*/ 1454580 h 1460544"/>
              <a:gd name="connsiteX91" fmla="*/ 35305 w 2800371"/>
              <a:gd name="connsiteY91" fmla="*/ 1454580 h 1460544"/>
              <a:gd name="connsiteX92" fmla="*/ 10591 w 2800371"/>
              <a:gd name="connsiteY92" fmla="*/ 1415745 h 1460544"/>
              <a:gd name="connsiteX93" fmla="*/ 24713 w 2800371"/>
              <a:gd name="connsiteY93" fmla="*/ 1451050 h 1460544"/>
              <a:gd name="connsiteX94" fmla="*/ 0 w 2800371"/>
              <a:gd name="connsiteY94" fmla="*/ 1454580 h 1460544"/>
              <a:gd name="connsiteX95" fmla="*/ 7061 w 2800371"/>
              <a:gd name="connsiteY95" fmla="*/ 1359257 h 1460544"/>
              <a:gd name="connsiteX96" fmla="*/ 7061 w 2800371"/>
              <a:gd name="connsiteY96" fmla="*/ 1331013 h 1460544"/>
              <a:gd name="connsiteX0" fmla="*/ 7061 w 2796489"/>
              <a:gd name="connsiteY0" fmla="*/ 1331013 h 1460544"/>
              <a:gd name="connsiteX1" fmla="*/ 7061 w 2796489"/>
              <a:gd name="connsiteY1" fmla="*/ 1331013 h 1460544"/>
              <a:gd name="connsiteX2" fmla="*/ 52957 w 2796489"/>
              <a:gd name="connsiteY2" fmla="*/ 1309830 h 1460544"/>
              <a:gd name="connsiteX3" fmla="*/ 67079 w 2796489"/>
              <a:gd name="connsiteY3" fmla="*/ 1306299 h 1460544"/>
              <a:gd name="connsiteX4" fmla="*/ 102384 w 2796489"/>
              <a:gd name="connsiteY4" fmla="*/ 1320421 h 1460544"/>
              <a:gd name="connsiteX5" fmla="*/ 123567 w 2796489"/>
              <a:gd name="connsiteY5" fmla="*/ 1334543 h 1460544"/>
              <a:gd name="connsiteX6" fmla="*/ 165933 w 2796489"/>
              <a:gd name="connsiteY6" fmla="*/ 1331013 h 1460544"/>
              <a:gd name="connsiteX7" fmla="*/ 194177 w 2796489"/>
              <a:gd name="connsiteY7" fmla="*/ 1316891 h 1460544"/>
              <a:gd name="connsiteX8" fmla="*/ 208299 w 2796489"/>
              <a:gd name="connsiteY8" fmla="*/ 1313360 h 1460544"/>
              <a:gd name="connsiteX9" fmla="*/ 240074 w 2796489"/>
              <a:gd name="connsiteY9" fmla="*/ 1306299 h 1460544"/>
              <a:gd name="connsiteX10" fmla="*/ 275379 w 2796489"/>
              <a:gd name="connsiteY10" fmla="*/ 1309830 h 1460544"/>
              <a:gd name="connsiteX11" fmla="*/ 293031 w 2796489"/>
              <a:gd name="connsiteY11" fmla="*/ 1316891 h 1460544"/>
              <a:gd name="connsiteX12" fmla="*/ 310684 w 2796489"/>
              <a:gd name="connsiteY12" fmla="*/ 1309830 h 1460544"/>
              <a:gd name="connsiteX13" fmla="*/ 353050 w 2796489"/>
              <a:gd name="connsiteY13" fmla="*/ 1302769 h 1460544"/>
              <a:gd name="connsiteX14" fmla="*/ 427190 w 2796489"/>
              <a:gd name="connsiteY14" fmla="*/ 1313360 h 1460544"/>
              <a:gd name="connsiteX15" fmla="*/ 451904 w 2796489"/>
              <a:gd name="connsiteY15" fmla="*/ 1320421 h 1460544"/>
              <a:gd name="connsiteX16" fmla="*/ 554289 w 2796489"/>
              <a:gd name="connsiteY16" fmla="*/ 1309830 h 1460544"/>
              <a:gd name="connsiteX17" fmla="*/ 586063 w 2796489"/>
              <a:gd name="connsiteY17" fmla="*/ 1285116 h 1460544"/>
              <a:gd name="connsiteX18" fmla="*/ 617838 w 2796489"/>
              <a:gd name="connsiteY18" fmla="*/ 1260403 h 1460544"/>
              <a:gd name="connsiteX19" fmla="*/ 631960 w 2796489"/>
              <a:gd name="connsiteY19" fmla="*/ 1235689 h 1460544"/>
              <a:gd name="connsiteX20" fmla="*/ 649612 w 2796489"/>
              <a:gd name="connsiteY20" fmla="*/ 1214506 h 1460544"/>
              <a:gd name="connsiteX21" fmla="*/ 670795 w 2796489"/>
              <a:gd name="connsiteY21" fmla="*/ 1207445 h 1460544"/>
              <a:gd name="connsiteX22" fmla="*/ 720222 w 2796489"/>
              <a:gd name="connsiteY22" fmla="*/ 1218037 h 1460544"/>
              <a:gd name="connsiteX23" fmla="*/ 741405 w 2796489"/>
              <a:gd name="connsiteY23" fmla="*/ 1242750 h 1460544"/>
              <a:gd name="connsiteX24" fmla="*/ 751997 w 2796489"/>
              <a:gd name="connsiteY24" fmla="*/ 1249811 h 1460544"/>
              <a:gd name="connsiteX25" fmla="*/ 882625 w 2796489"/>
              <a:gd name="connsiteY25" fmla="*/ 1260403 h 1460544"/>
              <a:gd name="connsiteX26" fmla="*/ 914400 w 2796489"/>
              <a:gd name="connsiteY26" fmla="*/ 1295708 h 1460544"/>
              <a:gd name="connsiteX27" fmla="*/ 935583 w 2796489"/>
              <a:gd name="connsiteY27" fmla="*/ 1306299 h 1460544"/>
              <a:gd name="connsiteX28" fmla="*/ 963827 w 2796489"/>
              <a:gd name="connsiteY28" fmla="*/ 1313360 h 1460544"/>
              <a:gd name="connsiteX29" fmla="*/ 1016784 w 2796489"/>
              <a:gd name="connsiteY29" fmla="*/ 1239220 h 1460544"/>
              <a:gd name="connsiteX30" fmla="*/ 1073272 w 2796489"/>
              <a:gd name="connsiteY30" fmla="*/ 1182732 h 1460544"/>
              <a:gd name="connsiteX31" fmla="*/ 1105047 w 2796489"/>
              <a:gd name="connsiteY31" fmla="*/ 1172140 h 1460544"/>
              <a:gd name="connsiteX32" fmla="*/ 1154474 w 2796489"/>
              <a:gd name="connsiteY32" fmla="*/ 1175671 h 1460544"/>
              <a:gd name="connsiteX33" fmla="*/ 1179187 w 2796489"/>
              <a:gd name="connsiteY33" fmla="*/ 1196854 h 1460544"/>
              <a:gd name="connsiteX34" fmla="*/ 1193309 w 2796489"/>
              <a:gd name="connsiteY34" fmla="*/ 1207445 h 1460544"/>
              <a:gd name="connsiteX35" fmla="*/ 1218023 w 2796489"/>
              <a:gd name="connsiteY35" fmla="*/ 1225098 h 1460544"/>
              <a:gd name="connsiteX36" fmla="*/ 1228614 w 2796489"/>
              <a:gd name="connsiteY36" fmla="*/ 1242750 h 1460544"/>
              <a:gd name="connsiteX37" fmla="*/ 1232145 w 2796489"/>
              <a:gd name="connsiteY37" fmla="*/ 1253342 h 1460544"/>
              <a:gd name="connsiteX38" fmla="*/ 1253328 w 2796489"/>
              <a:gd name="connsiteY38" fmla="*/ 1274525 h 1460544"/>
              <a:gd name="connsiteX39" fmla="*/ 1299224 w 2796489"/>
              <a:gd name="connsiteY39" fmla="*/ 1263933 h 1460544"/>
              <a:gd name="connsiteX40" fmla="*/ 1313346 w 2796489"/>
              <a:gd name="connsiteY40" fmla="*/ 1239220 h 1460544"/>
              <a:gd name="connsiteX41" fmla="*/ 1327468 w 2796489"/>
              <a:gd name="connsiteY41" fmla="*/ 1218037 h 1460544"/>
              <a:gd name="connsiteX42" fmla="*/ 1338060 w 2796489"/>
              <a:gd name="connsiteY42" fmla="*/ 1200384 h 1460544"/>
              <a:gd name="connsiteX43" fmla="*/ 1348651 w 2796489"/>
              <a:gd name="connsiteY43" fmla="*/ 1165079 h 1460544"/>
              <a:gd name="connsiteX44" fmla="*/ 1355713 w 2796489"/>
              <a:gd name="connsiteY44" fmla="*/ 1150957 h 1460544"/>
              <a:gd name="connsiteX45" fmla="*/ 1398079 w 2796489"/>
              <a:gd name="connsiteY45" fmla="*/ 1052103 h 1460544"/>
              <a:gd name="connsiteX46" fmla="*/ 1419262 w 2796489"/>
              <a:gd name="connsiteY46" fmla="*/ 1030920 h 1460544"/>
              <a:gd name="connsiteX47" fmla="*/ 1443975 w 2796489"/>
              <a:gd name="connsiteY47" fmla="*/ 935597 h 1460544"/>
              <a:gd name="connsiteX48" fmla="*/ 1454567 w 2796489"/>
              <a:gd name="connsiteY48" fmla="*/ 907353 h 1460544"/>
              <a:gd name="connsiteX49" fmla="*/ 1461628 w 2796489"/>
              <a:gd name="connsiteY49" fmla="*/ 886170 h 1460544"/>
              <a:gd name="connsiteX50" fmla="*/ 1475750 w 2796489"/>
              <a:gd name="connsiteY50" fmla="*/ 850865 h 1460544"/>
              <a:gd name="connsiteX51" fmla="*/ 1500463 w 2796489"/>
              <a:gd name="connsiteY51" fmla="*/ 801438 h 1460544"/>
              <a:gd name="connsiteX52" fmla="*/ 1571073 w 2796489"/>
              <a:gd name="connsiteY52" fmla="*/ 610791 h 1460544"/>
              <a:gd name="connsiteX53" fmla="*/ 1613439 w 2796489"/>
              <a:gd name="connsiteY53" fmla="*/ 300106 h 1460544"/>
              <a:gd name="connsiteX54" fmla="*/ 1627561 w 2796489"/>
              <a:gd name="connsiteY54" fmla="*/ 225966 h 1460544"/>
              <a:gd name="connsiteX55" fmla="*/ 1631092 w 2796489"/>
              <a:gd name="connsiteY55" fmla="*/ 151825 h 1460544"/>
              <a:gd name="connsiteX56" fmla="*/ 1666397 w 2796489"/>
              <a:gd name="connsiteY56" fmla="*/ 84746 h 1460544"/>
              <a:gd name="connsiteX57" fmla="*/ 1673458 w 2796489"/>
              <a:gd name="connsiteY57" fmla="*/ 63563 h 1460544"/>
              <a:gd name="connsiteX58" fmla="*/ 1676988 w 2796489"/>
              <a:gd name="connsiteY58" fmla="*/ 52971 h 1460544"/>
              <a:gd name="connsiteX59" fmla="*/ 1691110 w 2796489"/>
              <a:gd name="connsiteY59" fmla="*/ 24727 h 1460544"/>
              <a:gd name="connsiteX60" fmla="*/ 1698171 w 2796489"/>
              <a:gd name="connsiteY60" fmla="*/ 14136 h 1460544"/>
              <a:gd name="connsiteX61" fmla="*/ 1729946 w 2796489"/>
              <a:gd name="connsiteY61" fmla="*/ 17666 h 1460544"/>
              <a:gd name="connsiteX62" fmla="*/ 1765251 w 2796489"/>
              <a:gd name="connsiteY62" fmla="*/ 24727 h 1460544"/>
              <a:gd name="connsiteX63" fmla="*/ 1821739 w 2796489"/>
              <a:gd name="connsiteY63" fmla="*/ 28258 h 1460544"/>
              <a:gd name="connsiteX64" fmla="*/ 1864105 w 2796489"/>
              <a:gd name="connsiteY64" fmla="*/ 24727 h 1460544"/>
              <a:gd name="connsiteX65" fmla="*/ 1874696 w 2796489"/>
              <a:gd name="connsiteY65" fmla="*/ 21197 h 1460544"/>
              <a:gd name="connsiteX66" fmla="*/ 1966489 w 2796489"/>
              <a:gd name="connsiteY66" fmla="*/ 17666 h 1460544"/>
              <a:gd name="connsiteX67" fmla="*/ 2308948 w 2796489"/>
              <a:gd name="connsiteY67" fmla="*/ 7075 h 1460544"/>
              <a:gd name="connsiteX68" fmla="*/ 2372497 w 2796489"/>
              <a:gd name="connsiteY68" fmla="*/ 7075 h 1460544"/>
              <a:gd name="connsiteX69" fmla="*/ 2393680 w 2796489"/>
              <a:gd name="connsiteY69" fmla="*/ 14136 h 1460544"/>
              <a:gd name="connsiteX70" fmla="*/ 2404272 w 2796489"/>
              <a:gd name="connsiteY70" fmla="*/ 77685 h 1460544"/>
              <a:gd name="connsiteX71" fmla="*/ 2464290 w 2796489"/>
              <a:gd name="connsiteY71" fmla="*/ 296576 h 1460544"/>
              <a:gd name="connsiteX72" fmla="*/ 2489004 w 2796489"/>
              <a:gd name="connsiteY72" fmla="*/ 533119 h 1460544"/>
              <a:gd name="connsiteX73" fmla="*/ 2517248 w 2796489"/>
              <a:gd name="connsiteY73" fmla="*/ 593138 h 1460544"/>
              <a:gd name="connsiteX74" fmla="*/ 2559614 w 2796489"/>
              <a:gd name="connsiteY74" fmla="*/ 716706 h 1460544"/>
              <a:gd name="connsiteX75" fmla="*/ 2626693 w 2796489"/>
              <a:gd name="connsiteY75" fmla="*/ 836743 h 1460544"/>
              <a:gd name="connsiteX76" fmla="*/ 2686712 w 2796489"/>
              <a:gd name="connsiteY76" fmla="*/ 967371 h 1460544"/>
              <a:gd name="connsiteX77" fmla="*/ 2697303 w 2796489"/>
              <a:gd name="connsiteY77" fmla="*/ 977963 h 1460544"/>
              <a:gd name="connsiteX78" fmla="*/ 2704364 w 2796489"/>
              <a:gd name="connsiteY78" fmla="*/ 988554 h 1460544"/>
              <a:gd name="connsiteX79" fmla="*/ 2729078 w 2796489"/>
              <a:gd name="connsiteY79" fmla="*/ 1002676 h 1460544"/>
              <a:gd name="connsiteX80" fmla="*/ 2743200 w 2796489"/>
              <a:gd name="connsiteY80" fmla="*/ 1016798 h 1460544"/>
              <a:gd name="connsiteX81" fmla="*/ 2789096 w 2796489"/>
              <a:gd name="connsiteY81" fmla="*/ 1027390 h 1460544"/>
              <a:gd name="connsiteX82" fmla="*/ 2792627 w 2796489"/>
              <a:gd name="connsiteY82" fmla="*/ 1327482 h 1460544"/>
              <a:gd name="connsiteX83" fmla="*/ 2760852 w 2796489"/>
              <a:gd name="connsiteY83" fmla="*/ 1458111 h 1460544"/>
              <a:gd name="connsiteX84" fmla="*/ 2068874 w 2796489"/>
              <a:gd name="connsiteY84" fmla="*/ 1458111 h 1460544"/>
              <a:gd name="connsiteX85" fmla="*/ 571941 w 2796489"/>
              <a:gd name="connsiteY85" fmla="*/ 1454581 h 1460544"/>
              <a:gd name="connsiteX86" fmla="*/ 289501 w 2796489"/>
              <a:gd name="connsiteY86" fmla="*/ 1458111 h 1460544"/>
              <a:gd name="connsiteX87" fmla="*/ 151811 w 2796489"/>
              <a:gd name="connsiteY87" fmla="*/ 1454580 h 1460544"/>
              <a:gd name="connsiteX88" fmla="*/ 130628 w 2796489"/>
              <a:gd name="connsiteY88" fmla="*/ 1454580 h 1460544"/>
              <a:gd name="connsiteX89" fmla="*/ 95323 w 2796489"/>
              <a:gd name="connsiteY89" fmla="*/ 1454580 h 1460544"/>
              <a:gd name="connsiteX90" fmla="*/ 70609 w 2796489"/>
              <a:gd name="connsiteY90" fmla="*/ 1454580 h 1460544"/>
              <a:gd name="connsiteX91" fmla="*/ 35305 w 2796489"/>
              <a:gd name="connsiteY91" fmla="*/ 1454580 h 1460544"/>
              <a:gd name="connsiteX92" fmla="*/ 10591 w 2796489"/>
              <a:gd name="connsiteY92" fmla="*/ 1415745 h 1460544"/>
              <a:gd name="connsiteX93" fmla="*/ 24713 w 2796489"/>
              <a:gd name="connsiteY93" fmla="*/ 1451050 h 1460544"/>
              <a:gd name="connsiteX94" fmla="*/ 0 w 2796489"/>
              <a:gd name="connsiteY94" fmla="*/ 1454580 h 1460544"/>
              <a:gd name="connsiteX95" fmla="*/ 7061 w 2796489"/>
              <a:gd name="connsiteY95" fmla="*/ 1359257 h 1460544"/>
              <a:gd name="connsiteX96" fmla="*/ 7061 w 2796489"/>
              <a:gd name="connsiteY96" fmla="*/ 1331013 h 1460544"/>
              <a:gd name="connsiteX0" fmla="*/ 7061 w 2796489"/>
              <a:gd name="connsiteY0" fmla="*/ 1331013 h 1460544"/>
              <a:gd name="connsiteX1" fmla="*/ 7061 w 2796489"/>
              <a:gd name="connsiteY1" fmla="*/ 1331013 h 1460544"/>
              <a:gd name="connsiteX2" fmla="*/ 52957 w 2796489"/>
              <a:gd name="connsiteY2" fmla="*/ 1309830 h 1460544"/>
              <a:gd name="connsiteX3" fmla="*/ 67079 w 2796489"/>
              <a:gd name="connsiteY3" fmla="*/ 1306299 h 1460544"/>
              <a:gd name="connsiteX4" fmla="*/ 102384 w 2796489"/>
              <a:gd name="connsiteY4" fmla="*/ 1320421 h 1460544"/>
              <a:gd name="connsiteX5" fmla="*/ 123567 w 2796489"/>
              <a:gd name="connsiteY5" fmla="*/ 1334543 h 1460544"/>
              <a:gd name="connsiteX6" fmla="*/ 165933 w 2796489"/>
              <a:gd name="connsiteY6" fmla="*/ 1331013 h 1460544"/>
              <a:gd name="connsiteX7" fmla="*/ 194177 w 2796489"/>
              <a:gd name="connsiteY7" fmla="*/ 1316891 h 1460544"/>
              <a:gd name="connsiteX8" fmla="*/ 208299 w 2796489"/>
              <a:gd name="connsiteY8" fmla="*/ 1313360 h 1460544"/>
              <a:gd name="connsiteX9" fmla="*/ 240074 w 2796489"/>
              <a:gd name="connsiteY9" fmla="*/ 1306299 h 1460544"/>
              <a:gd name="connsiteX10" fmla="*/ 275379 w 2796489"/>
              <a:gd name="connsiteY10" fmla="*/ 1309830 h 1460544"/>
              <a:gd name="connsiteX11" fmla="*/ 293031 w 2796489"/>
              <a:gd name="connsiteY11" fmla="*/ 1316891 h 1460544"/>
              <a:gd name="connsiteX12" fmla="*/ 310684 w 2796489"/>
              <a:gd name="connsiteY12" fmla="*/ 1309830 h 1460544"/>
              <a:gd name="connsiteX13" fmla="*/ 353050 w 2796489"/>
              <a:gd name="connsiteY13" fmla="*/ 1302769 h 1460544"/>
              <a:gd name="connsiteX14" fmla="*/ 427190 w 2796489"/>
              <a:gd name="connsiteY14" fmla="*/ 1313360 h 1460544"/>
              <a:gd name="connsiteX15" fmla="*/ 451904 w 2796489"/>
              <a:gd name="connsiteY15" fmla="*/ 1320421 h 1460544"/>
              <a:gd name="connsiteX16" fmla="*/ 554289 w 2796489"/>
              <a:gd name="connsiteY16" fmla="*/ 1309830 h 1460544"/>
              <a:gd name="connsiteX17" fmla="*/ 586063 w 2796489"/>
              <a:gd name="connsiteY17" fmla="*/ 1285116 h 1460544"/>
              <a:gd name="connsiteX18" fmla="*/ 617838 w 2796489"/>
              <a:gd name="connsiteY18" fmla="*/ 1260403 h 1460544"/>
              <a:gd name="connsiteX19" fmla="*/ 631960 w 2796489"/>
              <a:gd name="connsiteY19" fmla="*/ 1235689 h 1460544"/>
              <a:gd name="connsiteX20" fmla="*/ 649612 w 2796489"/>
              <a:gd name="connsiteY20" fmla="*/ 1214506 h 1460544"/>
              <a:gd name="connsiteX21" fmla="*/ 670795 w 2796489"/>
              <a:gd name="connsiteY21" fmla="*/ 1207445 h 1460544"/>
              <a:gd name="connsiteX22" fmla="*/ 720222 w 2796489"/>
              <a:gd name="connsiteY22" fmla="*/ 1218037 h 1460544"/>
              <a:gd name="connsiteX23" fmla="*/ 741405 w 2796489"/>
              <a:gd name="connsiteY23" fmla="*/ 1242750 h 1460544"/>
              <a:gd name="connsiteX24" fmla="*/ 751997 w 2796489"/>
              <a:gd name="connsiteY24" fmla="*/ 1249811 h 1460544"/>
              <a:gd name="connsiteX25" fmla="*/ 882625 w 2796489"/>
              <a:gd name="connsiteY25" fmla="*/ 1260403 h 1460544"/>
              <a:gd name="connsiteX26" fmla="*/ 914400 w 2796489"/>
              <a:gd name="connsiteY26" fmla="*/ 1295708 h 1460544"/>
              <a:gd name="connsiteX27" fmla="*/ 935583 w 2796489"/>
              <a:gd name="connsiteY27" fmla="*/ 1306299 h 1460544"/>
              <a:gd name="connsiteX28" fmla="*/ 963827 w 2796489"/>
              <a:gd name="connsiteY28" fmla="*/ 1313360 h 1460544"/>
              <a:gd name="connsiteX29" fmla="*/ 1016784 w 2796489"/>
              <a:gd name="connsiteY29" fmla="*/ 1239220 h 1460544"/>
              <a:gd name="connsiteX30" fmla="*/ 1073272 w 2796489"/>
              <a:gd name="connsiteY30" fmla="*/ 1182732 h 1460544"/>
              <a:gd name="connsiteX31" fmla="*/ 1105047 w 2796489"/>
              <a:gd name="connsiteY31" fmla="*/ 1172140 h 1460544"/>
              <a:gd name="connsiteX32" fmla="*/ 1154474 w 2796489"/>
              <a:gd name="connsiteY32" fmla="*/ 1175671 h 1460544"/>
              <a:gd name="connsiteX33" fmla="*/ 1179187 w 2796489"/>
              <a:gd name="connsiteY33" fmla="*/ 1196854 h 1460544"/>
              <a:gd name="connsiteX34" fmla="*/ 1193309 w 2796489"/>
              <a:gd name="connsiteY34" fmla="*/ 1207445 h 1460544"/>
              <a:gd name="connsiteX35" fmla="*/ 1218023 w 2796489"/>
              <a:gd name="connsiteY35" fmla="*/ 1225098 h 1460544"/>
              <a:gd name="connsiteX36" fmla="*/ 1228614 w 2796489"/>
              <a:gd name="connsiteY36" fmla="*/ 1242750 h 1460544"/>
              <a:gd name="connsiteX37" fmla="*/ 1232145 w 2796489"/>
              <a:gd name="connsiteY37" fmla="*/ 1253342 h 1460544"/>
              <a:gd name="connsiteX38" fmla="*/ 1253328 w 2796489"/>
              <a:gd name="connsiteY38" fmla="*/ 1274525 h 1460544"/>
              <a:gd name="connsiteX39" fmla="*/ 1299224 w 2796489"/>
              <a:gd name="connsiteY39" fmla="*/ 1263933 h 1460544"/>
              <a:gd name="connsiteX40" fmla="*/ 1313346 w 2796489"/>
              <a:gd name="connsiteY40" fmla="*/ 1239220 h 1460544"/>
              <a:gd name="connsiteX41" fmla="*/ 1327468 w 2796489"/>
              <a:gd name="connsiteY41" fmla="*/ 1218037 h 1460544"/>
              <a:gd name="connsiteX42" fmla="*/ 1338060 w 2796489"/>
              <a:gd name="connsiteY42" fmla="*/ 1200384 h 1460544"/>
              <a:gd name="connsiteX43" fmla="*/ 1348651 w 2796489"/>
              <a:gd name="connsiteY43" fmla="*/ 1165079 h 1460544"/>
              <a:gd name="connsiteX44" fmla="*/ 1355713 w 2796489"/>
              <a:gd name="connsiteY44" fmla="*/ 1150957 h 1460544"/>
              <a:gd name="connsiteX45" fmla="*/ 1398079 w 2796489"/>
              <a:gd name="connsiteY45" fmla="*/ 1052103 h 1460544"/>
              <a:gd name="connsiteX46" fmla="*/ 1419262 w 2796489"/>
              <a:gd name="connsiteY46" fmla="*/ 1030920 h 1460544"/>
              <a:gd name="connsiteX47" fmla="*/ 1443975 w 2796489"/>
              <a:gd name="connsiteY47" fmla="*/ 935597 h 1460544"/>
              <a:gd name="connsiteX48" fmla="*/ 1454567 w 2796489"/>
              <a:gd name="connsiteY48" fmla="*/ 907353 h 1460544"/>
              <a:gd name="connsiteX49" fmla="*/ 1461628 w 2796489"/>
              <a:gd name="connsiteY49" fmla="*/ 886170 h 1460544"/>
              <a:gd name="connsiteX50" fmla="*/ 1475750 w 2796489"/>
              <a:gd name="connsiteY50" fmla="*/ 850865 h 1460544"/>
              <a:gd name="connsiteX51" fmla="*/ 1500463 w 2796489"/>
              <a:gd name="connsiteY51" fmla="*/ 801438 h 1460544"/>
              <a:gd name="connsiteX52" fmla="*/ 1571073 w 2796489"/>
              <a:gd name="connsiteY52" fmla="*/ 610791 h 1460544"/>
              <a:gd name="connsiteX53" fmla="*/ 1613439 w 2796489"/>
              <a:gd name="connsiteY53" fmla="*/ 300106 h 1460544"/>
              <a:gd name="connsiteX54" fmla="*/ 1627561 w 2796489"/>
              <a:gd name="connsiteY54" fmla="*/ 225966 h 1460544"/>
              <a:gd name="connsiteX55" fmla="*/ 1631092 w 2796489"/>
              <a:gd name="connsiteY55" fmla="*/ 151825 h 1460544"/>
              <a:gd name="connsiteX56" fmla="*/ 1666397 w 2796489"/>
              <a:gd name="connsiteY56" fmla="*/ 84746 h 1460544"/>
              <a:gd name="connsiteX57" fmla="*/ 1673458 w 2796489"/>
              <a:gd name="connsiteY57" fmla="*/ 63563 h 1460544"/>
              <a:gd name="connsiteX58" fmla="*/ 1676988 w 2796489"/>
              <a:gd name="connsiteY58" fmla="*/ 52971 h 1460544"/>
              <a:gd name="connsiteX59" fmla="*/ 1691110 w 2796489"/>
              <a:gd name="connsiteY59" fmla="*/ 24727 h 1460544"/>
              <a:gd name="connsiteX60" fmla="*/ 1698171 w 2796489"/>
              <a:gd name="connsiteY60" fmla="*/ 14136 h 1460544"/>
              <a:gd name="connsiteX61" fmla="*/ 1729946 w 2796489"/>
              <a:gd name="connsiteY61" fmla="*/ 17666 h 1460544"/>
              <a:gd name="connsiteX62" fmla="*/ 1765251 w 2796489"/>
              <a:gd name="connsiteY62" fmla="*/ 24727 h 1460544"/>
              <a:gd name="connsiteX63" fmla="*/ 1821739 w 2796489"/>
              <a:gd name="connsiteY63" fmla="*/ 28258 h 1460544"/>
              <a:gd name="connsiteX64" fmla="*/ 1864105 w 2796489"/>
              <a:gd name="connsiteY64" fmla="*/ 24727 h 1460544"/>
              <a:gd name="connsiteX65" fmla="*/ 1874696 w 2796489"/>
              <a:gd name="connsiteY65" fmla="*/ 21197 h 1460544"/>
              <a:gd name="connsiteX66" fmla="*/ 1966489 w 2796489"/>
              <a:gd name="connsiteY66" fmla="*/ 17666 h 1460544"/>
              <a:gd name="connsiteX67" fmla="*/ 2308948 w 2796489"/>
              <a:gd name="connsiteY67" fmla="*/ 7075 h 1460544"/>
              <a:gd name="connsiteX68" fmla="*/ 2372497 w 2796489"/>
              <a:gd name="connsiteY68" fmla="*/ 7075 h 1460544"/>
              <a:gd name="connsiteX69" fmla="*/ 2393680 w 2796489"/>
              <a:gd name="connsiteY69" fmla="*/ 14136 h 1460544"/>
              <a:gd name="connsiteX70" fmla="*/ 2404272 w 2796489"/>
              <a:gd name="connsiteY70" fmla="*/ 77685 h 1460544"/>
              <a:gd name="connsiteX71" fmla="*/ 2464290 w 2796489"/>
              <a:gd name="connsiteY71" fmla="*/ 296576 h 1460544"/>
              <a:gd name="connsiteX72" fmla="*/ 2489004 w 2796489"/>
              <a:gd name="connsiteY72" fmla="*/ 533119 h 1460544"/>
              <a:gd name="connsiteX73" fmla="*/ 2517248 w 2796489"/>
              <a:gd name="connsiteY73" fmla="*/ 593138 h 1460544"/>
              <a:gd name="connsiteX74" fmla="*/ 2559614 w 2796489"/>
              <a:gd name="connsiteY74" fmla="*/ 716706 h 1460544"/>
              <a:gd name="connsiteX75" fmla="*/ 2626693 w 2796489"/>
              <a:gd name="connsiteY75" fmla="*/ 836743 h 1460544"/>
              <a:gd name="connsiteX76" fmla="*/ 2686712 w 2796489"/>
              <a:gd name="connsiteY76" fmla="*/ 967371 h 1460544"/>
              <a:gd name="connsiteX77" fmla="*/ 2697303 w 2796489"/>
              <a:gd name="connsiteY77" fmla="*/ 977963 h 1460544"/>
              <a:gd name="connsiteX78" fmla="*/ 2704364 w 2796489"/>
              <a:gd name="connsiteY78" fmla="*/ 988554 h 1460544"/>
              <a:gd name="connsiteX79" fmla="*/ 2729078 w 2796489"/>
              <a:gd name="connsiteY79" fmla="*/ 1002676 h 1460544"/>
              <a:gd name="connsiteX80" fmla="*/ 2743200 w 2796489"/>
              <a:gd name="connsiteY80" fmla="*/ 1016798 h 1460544"/>
              <a:gd name="connsiteX81" fmla="*/ 2789096 w 2796489"/>
              <a:gd name="connsiteY81" fmla="*/ 1027390 h 1460544"/>
              <a:gd name="connsiteX82" fmla="*/ 2792627 w 2796489"/>
              <a:gd name="connsiteY82" fmla="*/ 1327482 h 1460544"/>
              <a:gd name="connsiteX83" fmla="*/ 2760852 w 2796489"/>
              <a:gd name="connsiteY83" fmla="*/ 1458111 h 1460544"/>
              <a:gd name="connsiteX84" fmla="*/ 2068874 w 2796489"/>
              <a:gd name="connsiteY84" fmla="*/ 1458111 h 1460544"/>
              <a:gd name="connsiteX85" fmla="*/ 571941 w 2796489"/>
              <a:gd name="connsiteY85" fmla="*/ 1454581 h 1460544"/>
              <a:gd name="connsiteX86" fmla="*/ 289501 w 2796489"/>
              <a:gd name="connsiteY86" fmla="*/ 1458111 h 1460544"/>
              <a:gd name="connsiteX87" fmla="*/ 151811 w 2796489"/>
              <a:gd name="connsiteY87" fmla="*/ 1454580 h 1460544"/>
              <a:gd name="connsiteX88" fmla="*/ 130628 w 2796489"/>
              <a:gd name="connsiteY88" fmla="*/ 1454580 h 1460544"/>
              <a:gd name="connsiteX89" fmla="*/ 95323 w 2796489"/>
              <a:gd name="connsiteY89" fmla="*/ 1454580 h 1460544"/>
              <a:gd name="connsiteX90" fmla="*/ 70609 w 2796489"/>
              <a:gd name="connsiteY90" fmla="*/ 1454580 h 1460544"/>
              <a:gd name="connsiteX91" fmla="*/ 35305 w 2796489"/>
              <a:gd name="connsiteY91" fmla="*/ 1454580 h 1460544"/>
              <a:gd name="connsiteX92" fmla="*/ 10591 w 2796489"/>
              <a:gd name="connsiteY92" fmla="*/ 1415745 h 1460544"/>
              <a:gd name="connsiteX93" fmla="*/ 24713 w 2796489"/>
              <a:gd name="connsiteY93" fmla="*/ 1451050 h 1460544"/>
              <a:gd name="connsiteX94" fmla="*/ 0 w 2796489"/>
              <a:gd name="connsiteY94" fmla="*/ 1454580 h 1460544"/>
              <a:gd name="connsiteX95" fmla="*/ 7061 w 2796489"/>
              <a:gd name="connsiteY95" fmla="*/ 1359257 h 1460544"/>
              <a:gd name="connsiteX96" fmla="*/ 7061 w 2796489"/>
              <a:gd name="connsiteY96" fmla="*/ 1331013 h 1460544"/>
              <a:gd name="connsiteX0" fmla="*/ 7061 w 2796489"/>
              <a:gd name="connsiteY0" fmla="*/ 1331013 h 1460544"/>
              <a:gd name="connsiteX1" fmla="*/ 7061 w 2796489"/>
              <a:gd name="connsiteY1" fmla="*/ 1331013 h 1460544"/>
              <a:gd name="connsiteX2" fmla="*/ 52957 w 2796489"/>
              <a:gd name="connsiteY2" fmla="*/ 1309830 h 1460544"/>
              <a:gd name="connsiteX3" fmla="*/ 67079 w 2796489"/>
              <a:gd name="connsiteY3" fmla="*/ 1306299 h 1460544"/>
              <a:gd name="connsiteX4" fmla="*/ 102384 w 2796489"/>
              <a:gd name="connsiteY4" fmla="*/ 1320421 h 1460544"/>
              <a:gd name="connsiteX5" fmla="*/ 123567 w 2796489"/>
              <a:gd name="connsiteY5" fmla="*/ 1334543 h 1460544"/>
              <a:gd name="connsiteX6" fmla="*/ 165933 w 2796489"/>
              <a:gd name="connsiteY6" fmla="*/ 1331013 h 1460544"/>
              <a:gd name="connsiteX7" fmla="*/ 194177 w 2796489"/>
              <a:gd name="connsiteY7" fmla="*/ 1316891 h 1460544"/>
              <a:gd name="connsiteX8" fmla="*/ 208299 w 2796489"/>
              <a:gd name="connsiteY8" fmla="*/ 1313360 h 1460544"/>
              <a:gd name="connsiteX9" fmla="*/ 240074 w 2796489"/>
              <a:gd name="connsiteY9" fmla="*/ 1306299 h 1460544"/>
              <a:gd name="connsiteX10" fmla="*/ 275379 w 2796489"/>
              <a:gd name="connsiteY10" fmla="*/ 1309830 h 1460544"/>
              <a:gd name="connsiteX11" fmla="*/ 293031 w 2796489"/>
              <a:gd name="connsiteY11" fmla="*/ 1316891 h 1460544"/>
              <a:gd name="connsiteX12" fmla="*/ 310684 w 2796489"/>
              <a:gd name="connsiteY12" fmla="*/ 1309830 h 1460544"/>
              <a:gd name="connsiteX13" fmla="*/ 353050 w 2796489"/>
              <a:gd name="connsiteY13" fmla="*/ 1302769 h 1460544"/>
              <a:gd name="connsiteX14" fmla="*/ 427190 w 2796489"/>
              <a:gd name="connsiteY14" fmla="*/ 1313360 h 1460544"/>
              <a:gd name="connsiteX15" fmla="*/ 451904 w 2796489"/>
              <a:gd name="connsiteY15" fmla="*/ 1320421 h 1460544"/>
              <a:gd name="connsiteX16" fmla="*/ 554289 w 2796489"/>
              <a:gd name="connsiteY16" fmla="*/ 1309830 h 1460544"/>
              <a:gd name="connsiteX17" fmla="*/ 586063 w 2796489"/>
              <a:gd name="connsiteY17" fmla="*/ 1285116 h 1460544"/>
              <a:gd name="connsiteX18" fmla="*/ 617838 w 2796489"/>
              <a:gd name="connsiteY18" fmla="*/ 1260403 h 1460544"/>
              <a:gd name="connsiteX19" fmla="*/ 631960 w 2796489"/>
              <a:gd name="connsiteY19" fmla="*/ 1235689 h 1460544"/>
              <a:gd name="connsiteX20" fmla="*/ 649612 w 2796489"/>
              <a:gd name="connsiteY20" fmla="*/ 1214506 h 1460544"/>
              <a:gd name="connsiteX21" fmla="*/ 670795 w 2796489"/>
              <a:gd name="connsiteY21" fmla="*/ 1207445 h 1460544"/>
              <a:gd name="connsiteX22" fmla="*/ 720222 w 2796489"/>
              <a:gd name="connsiteY22" fmla="*/ 1218037 h 1460544"/>
              <a:gd name="connsiteX23" fmla="*/ 741405 w 2796489"/>
              <a:gd name="connsiteY23" fmla="*/ 1242750 h 1460544"/>
              <a:gd name="connsiteX24" fmla="*/ 751997 w 2796489"/>
              <a:gd name="connsiteY24" fmla="*/ 1249811 h 1460544"/>
              <a:gd name="connsiteX25" fmla="*/ 882625 w 2796489"/>
              <a:gd name="connsiteY25" fmla="*/ 1260403 h 1460544"/>
              <a:gd name="connsiteX26" fmla="*/ 914400 w 2796489"/>
              <a:gd name="connsiteY26" fmla="*/ 1295708 h 1460544"/>
              <a:gd name="connsiteX27" fmla="*/ 935583 w 2796489"/>
              <a:gd name="connsiteY27" fmla="*/ 1306299 h 1460544"/>
              <a:gd name="connsiteX28" fmla="*/ 963827 w 2796489"/>
              <a:gd name="connsiteY28" fmla="*/ 1313360 h 1460544"/>
              <a:gd name="connsiteX29" fmla="*/ 1016784 w 2796489"/>
              <a:gd name="connsiteY29" fmla="*/ 1239220 h 1460544"/>
              <a:gd name="connsiteX30" fmla="*/ 1073272 w 2796489"/>
              <a:gd name="connsiteY30" fmla="*/ 1182732 h 1460544"/>
              <a:gd name="connsiteX31" fmla="*/ 1105047 w 2796489"/>
              <a:gd name="connsiteY31" fmla="*/ 1172140 h 1460544"/>
              <a:gd name="connsiteX32" fmla="*/ 1154474 w 2796489"/>
              <a:gd name="connsiteY32" fmla="*/ 1175671 h 1460544"/>
              <a:gd name="connsiteX33" fmla="*/ 1179187 w 2796489"/>
              <a:gd name="connsiteY33" fmla="*/ 1196854 h 1460544"/>
              <a:gd name="connsiteX34" fmla="*/ 1193309 w 2796489"/>
              <a:gd name="connsiteY34" fmla="*/ 1207445 h 1460544"/>
              <a:gd name="connsiteX35" fmla="*/ 1218023 w 2796489"/>
              <a:gd name="connsiteY35" fmla="*/ 1225098 h 1460544"/>
              <a:gd name="connsiteX36" fmla="*/ 1228614 w 2796489"/>
              <a:gd name="connsiteY36" fmla="*/ 1242750 h 1460544"/>
              <a:gd name="connsiteX37" fmla="*/ 1232145 w 2796489"/>
              <a:gd name="connsiteY37" fmla="*/ 1253342 h 1460544"/>
              <a:gd name="connsiteX38" fmla="*/ 1253328 w 2796489"/>
              <a:gd name="connsiteY38" fmla="*/ 1274525 h 1460544"/>
              <a:gd name="connsiteX39" fmla="*/ 1299224 w 2796489"/>
              <a:gd name="connsiteY39" fmla="*/ 1263933 h 1460544"/>
              <a:gd name="connsiteX40" fmla="*/ 1313346 w 2796489"/>
              <a:gd name="connsiteY40" fmla="*/ 1239220 h 1460544"/>
              <a:gd name="connsiteX41" fmla="*/ 1327468 w 2796489"/>
              <a:gd name="connsiteY41" fmla="*/ 1218037 h 1460544"/>
              <a:gd name="connsiteX42" fmla="*/ 1338060 w 2796489"/>
              <a:gd name="connsiteY42" fmla="*/ 1200384 h 1460544"/>
              <a:gd name="connsiteX43" fmla="*/ 1348651 w 2796489"/>
              <a:gd name="connsiteY43" fmla="*/ 1165079 h 1460544"/>
              <a:gd name="connsiteX44" fmla="*/ 1355713 w 2796489"/>
              <a:gd name="connsiteY44" fmla="*/ 1150957 h 1460544"/>
              <a:gd name="connsiteX45" fmla="*/ 1398079 w 2796489"/>
              <a:gd name="connsiteY45" fmla="*/ 1052103 h 1460544"/>
              <a:gd name="connsiteX46" fmla="*/ 1419262 w 2796489"/>
              <a:gd name="connsiteY46" fmla="*/ 1030920 h 1460544"/>
              <a:gd name="connsiteX47" fmla="*/ 1443975 w 2796489"/>
              <a:gd name="connsiteY47" fmla="*/ 935597 h 1460544"/>
              <a:gd name="connsiteX48" fmla="*/ 1454567 w 2796489"/>
              <a:gd name="connsiteY48" fmla="*/ 907353 h 1460544"/>
              <a:gd name="connsiteX49" fmla="*/ 1461628 w 2796489"/>
              <a:gd name="connsiteY49" fmla="*/ 886170 h 1460544"/>
              <a:gd name="connsiteX50" fmla="*/ 1475750 w 2796489"/>
              <a:gd name="connsiteY50" fmla="*/ 850865 h 1460544"/>
              <a:gd name="connsiteX51" fmla="*/ 1500463 w 2796489"/>
              <a:gd name="connsiteY51" fmla="*/ 801438 h 1460544"/>
              <a:gd name="connsiteX52" fmla="*/ 1571073 w 2796489"/>
              <a:gd name="connsiteY52" fmla="*/ 610791 h 1460544"/>
              <a:gd name="connsiteX53" fmla="*/ 1613439 w 2796489"/>
              <a:gd name="connsiteY53" fmla="*/ 300106 h 1460544"/>
              <a:gd name="connsiteX54" fmla="*/ 1627561 w 2796489"/>
              <a:gd name="connsiteY54" fmla="*/ 225966 h 1460544"/>
              <a:gd name="connsiteX55" fmla="*/ 1631092 w 2796489"/>
              <a:gd name="connsiteY55" fmla="*/ 151825 h 1460544"/>
              <a:gd name="connsiteX56" fmla="*/ 1666397 w 2796489"/>
              <a:gd name="connsiteY56" fmla="*/ 84746 h 1460544"/>
              <a:gd name="connsiteX57" fmla="*/ 1673458 w 2796489"/>
              <a:gd name="connsiteY57" fmla="*/ 63563 h 1460544"/>
              <a:gd name="connsiteX58" fmla="*/ 1676988 w 2796489"/>
              <a:gd name="connsiteY58" fmla="*/ 52971 h 1460544"/>
              <a:gd name="connsiteX59" fmla="*/ 1691110 w 2796489"/>
              <a:gd name="connsiteY59" fmla="*/ 24727 h 1460544"/>
              <a:gd name="connsiteX60" fmla="*/ 1698171 w 2796489"/>
              <a:gd name="connsiteY60" fmla="*/ 14136 h 1460544"/>
              <a:gd name="connsiteX61" fmla="*/ 1729946 w 2796489"/>
              <a:gd name="connsiteY61" fmla="*/ 17666 h 1460544"/>
              <a:gd name="connsiteX62" fmla="*/ 1765251 w 2796489"/>
              <a:gd name="connsiteY62" fmla="*/ 24727 h 1460544"/>
              <a:gd name="connsiteX63" fmla="*/ 1821739 w 2796489"/>
              <a:gd name="connsiteY63" fmla="*/ 28258 h 1460544"/>
              <a:gd name="connsiteX64" fmla="*/ 1864105 w 2796489"/>
              <a:gd name="connsiteY64" fmla="*/ 24727 h 1460544"/>
              <a:gd name="connsiteX65" fmla="*/ 1874696 w 2796489"/>
              <a:gd name="connsiteY65" fmla="*/ 21197 h 1460544"/>
              <a:gd name="connsiteX66" fmla="*/ 1966489 w 2796489"/>
              <a:gd name="connsiteY66" fmla="*/ 17666 h 1460544"/>
              <a:gd name="connsiteX67" fmla="*/ 2308948 w 2796489"/>
              <a:gd name="connsiteY67" fmla="*/ 7075 h 1460544"/>
              <a:gd name="connsiteX68" fmla="*/ 2372497 w 2796489"/>
              <a:gd name="connsiteY68" fmla="*/ 7075 h 1460544"/>
              <a:gd name="connsiteX69" fmla="*/ 2393680 w 2796489"/>
              <a:gd name="connsiteY69" fmla="*/ 14136 h 1460544"/>
              <a:gd name="connsiteX70" fmla="*/ 2404272 w 2796489"/>
              <a:gd name="connsiteY70" fmla="*/ 77685 h 1460544"/>
              <a:gd name="connsiteX71" fmla="*/ 2464290 w 2796489"/>
              <a:gd name="connsiteY71" fmla="*/ 296576 h 1460544"/>
              <a:gd name="connsiteX72" fmla="*/ 2489004 w 2796489"/>
              <a:gd name="connsiteY72" fmla="*/ 533119 h 1460544"/>
              <a:gd name="connsiteX73" fmla="*/ 2517248 w 2796489"/>
              <a:gd name="connsiteY73" fmla="*/ 593138 h 1460544"/>
              <a:gd name="connsiteX74" fmla="*/ 2559614 w 2796489"/>
              <a:gd name="connsiteY74" fmla="*/ 716706 h 1460544"/>
              <a:gd name="connsiteX75" fmla="*/ 2626693 w 2796489"/>
              <a:gd name="connsiteY75" fmla="*/ 836743 h 1460544"/>
              <a:gd name="connsiteX76" fmla="*/ 2686712 w 2796489"/>
              <a:gd name="connsiteY76" fmla="*/ 967371 h 1460544"/>
              <a:gd name="connsiteX77" fmla="*/ 2697303 w 2796489"/>
              <a:gd name="connsiteY77" fmla="*/ 977963 h 1460544"/>
              <a:gd name="connsiteX78" fmla="*/ 2704364 w 2796489"/>
              <a:gd name="connsiteY78" fmla="*/ 988554 h 1460544"/>
              <a:gd name="connsiteX79" fmla="*/ 2729078 w 2796489"/>
              <a:gd name="connsiteY79" fmla="*/ 1002676 h 1460544"/>
              <a:gd name="connsiteX80" fmla="*/ 2743200 w 2796489"/>
              <a:gd name="connsiteY80" fmla="*/ 1016798 h 1460544"/>
              <a:gd name="connsiteX81" fmla="*/ 2789096 w 2796489"/>
              <a:gd name="connsiteY81" fmla="*/ 1027390 h 1460544"/>
              <a:gd name="connsiteX82" fmla="*/ 2792627 w 2796489"/>
              <a:gd name="connsiteY82" fmla="*/ 1327482 h 1460544"/>
              <a:gd name="connsiteX83" fmla="*/ 2760852 w 2796489"/>
              <a:gd name="connsiteY83" fmla="*/ 1458111 h 1460544"/>
              <a:gd name="connsiteX84" fmla="*/ 2068874 w 2796489"/>
              <a:gd name="connsiteY84" fmla="*/ 1458111 h 1460544"/>
              <a:gd name="connsiteX85" fmla="*/ 571941 w 2796489"/>
              <a:gd name="connsiteY85" fmla="*/ 1454581 h 1460544"/>
              <a:gd name="connsiteX86" fmla="*/ 289501 w 2796489"/>
              <a:gd name="connsiteY86" fmla="*/ 1458111 h 1460544"/>
              <a:gd name="connsiteX87" fmla="*/ 151811 w 2796489"/>
              <a:gd name="connsiteY87" fmla="*/ 1454580 h 1460544"/>
              <a:gd name="connsiteX88" fmla="*/ 130628 w 2796489"/>
              <a:gd name="connsiteY88" fmla="*/ 1454580 h 1460544"/>
              <a:gd name="connsiteX89" fmla="*/ 95323 w 2796489"/>
              <a:gd name="connsiteY89" fmla="*/ 1454580 h 1460544"/>
              <a:gd name="connsiteX90" fmla="*/ 70609 w 2796489"/>
              <a:gd name="connsiteY90" fmla="*/ 1454580 h 1460544"/>
              <a:gd name="connsiteX91" fmla="*/ 35305 w 2796489"/>
              <a:gd name="connsiteY91" fmla="*/ 1454580 h 1460544"/>
              <a:gd name="connsiteX92" fmla="*/ 10591 w 2796489"/>
              <a:gd name="connsiteY92" fmla="*/ 1415745 h 1460544"/>
              <a:gd name="connsiteX93" fmla="*/ 24713 w 2796489"/>
              <a:gd name="connsiteY93" fmla="*/ 1451050 h 1460544"/>
              <a:gd name="connsiteX94" fmla="*/ 0 w 2796489"/>
              <a:gd name="connsiteY94" fmla="*/ 1454580 h 1460544"/>
              <a:gd name="connsiteX95" fmla="*/ 7061 w 2796489"/>
              <a:gd name="connsiteY95" fmla="*/ 1359257 h 1460544"/>
              <a:gd name="connsiteX96" fmla="*/ 7061 w 2796489"/>
              <a:gd name="connsiteY96" fmla="*/ 1331013 h 146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796489" h="1460544">
                <a:moveTo>
                  <a:pt x="7061" y="1331013"/>
                </a:moveTo>
                <a:lnTo>
                  <a:pt x="7061" y="1331013"/>
                </a:lnTo>
                <a:cubicBezTo>
                  <a:pt x="22360" y="1323952"/>
                  <a:pt x="37377" y="1316246"/>
                  <a:pt x="52957" y="1309830"/>
                </a:cubicBezTo>
                <a:cubicBezTo>
                  <a:pt x="57444" y="1307982"/>
                  <a:pt x="62334" y="1305282"/>
                  <a:pt x="67079" y="1306299"/>
                </a:cubicBezTo>
                <a:cubicBezTo>
                  <a:pt x="79473" y="1308955"/>
                  <a:pt x="91047" y="1314753"/>
                  <a:pt x="102384" y="1320421"/>
                </a:cubicBezTo>
                <a:cubicBezTo>
                  <a:pt x="109974" y="1324216"/>
                  <a:pt x="123567" y="1334543"/>
                  <a:pt x="123567" y="1334543"/>
                </a:cubicBezTo>
                <a:cubicBezTo>
                  <a:pt x="137689" y="1333366"/>
                  <a:pt x="151886" y="1332886"/>
                  <a:pt x="165933" y="1331013"/>
                </a:cubicBezTo>
                <a:cubicBezTo>
                  <a:pt x="177691" y="1329445"/>
                  <a:pt x="183186" y="1321776"/>
                  <a:pt x="194177" y="1316891"/>
                </a:cubicBezTo>
                <a:cubicBezTo>
                  <a:pt x="198611" y="1314920"/>
                  <a:pt x="203562" y="1314413"/>
                  <a:pt x="208299" y="1313360"/>
                </a:cubicBezTo>
                <a:cubicBezTo>
                  <a:pt x="248638" y="1304396"/>
                  <a:pt x="205634" y="1314910"/>
                  <a:pt x="240074" y="1306299"/>
                </a:cubicBezTo>
                <a:cubicBezTo>
                  <a:pt x="251842" y="1307476"/>
                  <a:pt x="263782" y="1307510"/>
                  <a:pt x="275379" y="1309830"/>
                </a:cubicBezTo>
                <a:cubicBezTo>
                  <a:pt x="281593" y="1311073"/>
                  <a:pt x="286694" y="1316891"/>
                  <a:pt x="293031" y="1316891"/>
                </a:cubicBezTo>
                <a:cubicBezTo>
                  <a:pt x="299369" y="1316891"/>
                  <a:pt x="304672" y="1311834"/>
                  <a:pt x="310684" y="1309830"/>
                </a:cubicBezTo>
                <a:cubicBezTo>
                  <a:pt x="324684" y="1305163"/>
                  <a:pt x="338228" y="1304621"/>
                  <a:pt x="353050" y="1302769"/>
                </a:cubicBezTo>
                <a:cubicBezTo>
                  <a:pt x="364871" y="1304345"/>
                  <a:pt x="407828" y="1309488"/>
                  <a:pt x="427190" y="1313360"/>
                </a:cubicBezTo>
                <a:cubicBezTo>
                  <a:pt x="438269" y="1315576"/>
                  <a:pt x="441812" y="1317057"/>
                  <a:pt x="451904" y="1320421"/>
                </a:cubicBezTo>
                <a:cubicBezTo>
                  <a:pt x="486431" y="1318983"/>
                  <a:pt x="523064" y="1326861"/>
                  <a:pt x="554289" y="1309830"/>
                </a:cubicBezTo>
                <a:cubicBezTo>
                  <a:pt x="585293" y="1292919"/>
                  <a:pt x="566138" y="1301720"/>
                  <a:pt x="586063" y="1285116"/>
                </a:cubicBezTo>
                <a:cubicBezTo>
                  <a:pt x="596371" y="1276526"/>
                  <a:pt x="617838" y="1260403"/>
                  <a:pt x="617838" y="1260403"/>
                </a:cubicBezTo>
                <a:cubicBezTo>
                  <a:pt x="622545" y="1252165"/>
                  <a:pt x="627417" y="1244019"/>
                  <a:pt x="631960" y="1235689"/>
                </a:cubicBezTo>
                <a:cubicBezTo>
                  <a:pt x="639022" y="1222742"/>
                  <a:pt x="636171" y="1220480"/>
                  <a:pt x="649612" y="1214506"/>
                </a:cubicBezTo>
                <a:cubicBezTo>
                  <a:pt x="656413" y="1211483"/>
                  <a:pt x="663734" y="1209799"/>
                  <a:pt x="670795" y="1207445"/>
                </a:cubicBezTo>
                <a:cubicBezTo>
                  <a:pt x="687271" y="1210976"/>
                  <a:pt x="704518" y="1211930"/>
                  <a:pt x="720222" y="1218037"/>
                </a:cubicBezTo>
                <a:cubicBezTo>
                  <a:pt x="734026" y="1223405"/>
                  <a:pt x="732766" y="1234111"/>
                  <a:pt x="741405" y="1242750"/>
                </a:cubicBezTo>
                <a:cubicBezTo>
                  <a:pt x="744406" y="1245750"/>
                  <a:pt x="747786" y="1249285"/>
                  <a:pt x="751997" y="1249811"/>
                </a:cubicBezTo>
                <a:cubicBezTo>
                  <a:pt x="795345" y="1255230"/>
                  <a:pt x="839082" y="1256872"/>
                  <a:pt x="882625" y="1260403"/>
                </a:cubicBezTo>
                <a:cubicBezTo>
                  <a:pt x="890247" y="1270566"/>
                  <a:pt x="904264" y="1290640"/>
                  <a:pt x="914400" y="1295708"/>
                </a:cubicBezTo>
                <a:cubicBezTo>
                  <a:pt x="921461" y="1299238"/>
                  <a:pt x="928149" y="1303644"/>
                  <a:pt x="935583" y="1306299"/>
                </a:cubicBezTo>
                <a:cubicBezTo>
                  <a:pt x="944722" y="1309563"/>
                  <a:pt x="954412" y="1311006"/>
                  <a:pt x="963827" y="1313360"/>
                </a:cubicBezTo>
                <a:cubicBezTo>
                  <a:pt x="1018271" y="1272527"/>
                  <a:pt x="969522" y="1316020"/>
                  <a:pt x="1016784" y="1239220"/>
                </a:cubicBezTo>
                <a:cubicBezTo>
                  <a:pt x="1029237" y="1218983"/>
                  <a:pt x="1050522" y="1194107"/>
                  <a:pt x="1073272" y="1182732"/>
                </a:cubicBezTo>
                <a:cubicBezTo>
                  <a:pt x="1083258" y="1177739"/>
                  <a:pt x="1094455" y="1175671"/>
                  <a:pt x="1105047" y="1172140"/>
                </a:cubicBezTo>
                <a:cubicBezTo>
                  <a:pt x="1121523" y="1173317"/>
                  <a:pt x="1138208" y="1172800"/>
                  <a:pt x="1154474" y="1175671"/>
                </a:cubicBezTo>
                <a:cubicBezTo>
                  <a:pt x="1161237" y="1176865"/>
                  <a:pt x="1176761" y="1194732"/>
                  <a:pt x="1179187" y="1196854"/>
                </a:cubicBezTo>
                <a:cubicBezTo>
                  <a:pt x="1183615" y="1200729"/>
                  <a:pt x="1188319" y="1204327"/>
                  <a:pt x="1193309" y="1207445"/>
                </a:cubicBezTo>
                <a:cubicBezTo>
                  <a:pt x="1208077" y="1216675"/>
                  <a:pt x="1207334" y="1210845"/>
                  <a:pt x="1218023" y="1225098"/>
                </a:cubicBezTo>
                <a:cubicBezTo>
                  <a:pt x="1222140" y="1230587"/>
                  <a:pt x="1225545" y="1236613"/>
                  <a:pt x="1228614" y="1242750"/>
                </a:cubicBezTo>
                <a:cubicBezTo>
                  <a:pt x="1230278" y="1246079"/>
                  <a:pt x="1229860" y="1250404"/>
                  <a:pt x="1232145" y="1253342"/>
                </a:cubicBezTo>
                <a:cubicBezTo>
                  <a:pt x="1238276" y="1261224"/>
                  <a:pt x="1253328" y="1274525"/>
                  <a:pt x="1253328" y="1274525"/>
                </a:cubicBezTo>
                <a:cubicBezTo>
                  <a:pt x="1268627" y="1270994"/>
                  <a:pt x="1285691" y="1271894"/>
                  <a:pt x="1299224" y="1263933"/>
                </a:cubicBezTo>
                <a:cubicBezTo>
                  <a:pt x="1307402" y="1259122"/>
                  <a:pt x="1308373" y="1247300"/>
                  <a:pt x="1313346" y="1239220"/>
                </a:cubicBezTo>
                <a:cubicBezTo>
                  <a:pt x="1317794" y="1231993"/>
                  <a:pt x="1322912" y="1225197"/>
                  <a:pt x="1327468" y="1218037"/>
                </a:cubicBezTo>
                <a:cubicBezTo>
                  <a:pt x="1331152" y="1212248"/>
                  <a:pt x="1334529" y="1206268"/>
                  <a:pt x="1338060" y="1200384"/>
                </a:cubicBezTo>
                <a:cubicBezTo>
                  <a:pt x="1341590" y="1188616"/>
                  <a:pt x="1344519" y="1176650"/>
                  <a:pt x="1348651" y="1165079"/>
                </a:cubicBezTo>
                <a:cubicBezTo>
                  <a:pt x="1350421" y="1160123"/>
                  <a:pt x="1353893" y="1155896"/>
                  <a:pt x="1355713" y="1150957"/>
                </a:cubicBezTo>
                <a:cubicBezTo>
                  <a:pt x="1372801" y="1104578"/>
                  <a:pt x="1370201" y="1092847"/>
                  <a:pt x="1398079" y="1052103"/>
                </a:cubicBezTo>
                <a:cubicBezTo>
                  <a:pt x="1403718" y="1043862"/>
                  <a:pt x="1412201" y="1037981"/>
                  <a:pt x="1419262" y="1030920"/>
                </a:cubicBezTo>
                <a:cubicBezTo>
                  <a:pt x="1427500" y="999146"/>
                  <a:pt x="1432449" y="966332"/>
                  <a:pt x="1443975" y="935597"/>
                </a:cubicBezTo>
                <a:cubicBezTo>
                  <a:pt x="1447506" y="926182"/>
                  <a:pt x="1451185" y="916822"/>
                  <a:pt x="1454567" y="907353"/>
                </a:cubicBezTo>
                <a:cubicBezTo>
                  <a:pt x="1457070" y="900344"/>
                  <a:pt x="1459015" y="893139"/>
                  <a:pt x="1461628" y="886170"/>
                </a:cubicBezTo>
                <a:cubicBezTo>
                  <a:pt x="1466078" y="874302"/>
                  <a:pt x="1470469" y="862387"/>
                  <a:pt x="1475750" y="850865"/>
                </a:cubicBezTo>
                <a:cubicBezTo>
                  <a:pt x="1483425" y="834120"/>
                  <a:pt x="1494425" y="818841"/>
                  <a:pt x="1500463" y="801438"/>
                </a:cubicBezTo>
                <a:cubicBezTo>
                  <a:pt x="1569270" y="603111"/>
                  <a:pt x="1500150" y="745544"/>
                  <a:pt x="1571073" y="610791"/>
                </a:cubicBezTo>
                <a:cubicBezTo>
                  <a:pt x="1581457" y="413502"/>
                  <a:pt x="1569125" y="524838"/>
                  <a:pt x="1613439" y="300106"/>
                </a:cubicBezTo>
                <a:cubicBezTo>
                  <a:pt x="1618306" y="275424"/>
                  <a:pt x="1627561" y="225966"/>
                  <a:pt x="1627561" y="225966"/>
                </a:cubicBezTo>
                <a:cubicBezTo>
                  <a:pt x="1628738" y="201252"/>
                  <a:pt x="1625958" y="176028"/>
                  <a:pt x="1631092" y="151825"/>
                </a:cubicBezTo>
                <a:cubicBezTo>
                  <a:pt x="1635405" y="131494"/>
                  <a:pt x="1657129" y="104827"/>
                  <a:pt x="1666397" y="84746"/>
                </a:cubicBezTo>
                <a:cubicBezTo>
                  <a:pt x="1669516" y="77988"/>
                  <a:pt x="1671104" y="70624"/>
                  <a:pt x="1673458" y="63563"/>
                </a:cubicBezTo>
                <a:cubicBezTo>
                  <a:pt x="1674635" y="60032"/>
                  <a:pt x="1674924" y="56067"/>
                  <a:pt x="1676988" y="52971"/>
                </a:cubicBezTo>
                <a:cubicBezTo>
                  <a:pt x="1693347" y="28434"/>
                  <a:pt x="1673836" y="59274"/>
                  <a:pt x="1691110" y="24727"/>
                </a:cubicBezTo>
                <a:cubicBezTo>
                  <a:pt x="1693008" y="20932"/>
                  <a:pt x="1695817" y="17666"/>
                  <a:pt x="1698171" y="14136"/>
                </a:cubicBezTo>
                <a:cubicBezTo>
                  <a:pt x="1708763" y="15313"/>
                  <a:pt x="1719420" y="16004"/>
                  <a:pt x="1729946" y="17666"/>
                </a:cubicBezTo>
                <a:cubicBezTo>
                  <a:pt x="1741801" y="19538"/>
                  <a:pt x="1753273" y="23978"/>
                  <a:pt x="1765251" y="24727"/>
                </a:cubicBezTo>
                <a:lnTo>
                  <a:pt x="1821739" y="28258"/>
                </a:lnTo>
                <a:cubicBezTo>
                  <a:pt x="1835861" y="27081"/>
                  <a:pt x="1850058" y="26600"/>
                  <a:pt x="1864105" y="24727"/>
                </a:cubicBezTo>
                <a:cubicBezTo>
                  <a:pt x="1867794" y="24235"/>
                  <a:pt x="1870984" y="21453"/>
                  <a:pt x="1874696" y="21197"/>
                </a:cubicBezTo>
                <a:cubicBezTo>
                  <a:pt x="1905244" y="19090"/>
                  <a:pt x="1935885" y="18661"/>
                  <a:pt x="1966489" y="17666"/>
                </a:cubicBezTo>
                <a:lnTo>
                  <a:pt x="2308948" y="7075"/>
                </a:lnTo>
                <a:cubicBezTo>
                  <a:pt x="2347463" y="-1484"/>
                  <a:pt x="2333983" y="-3196"/>
                  <a:pt x="2372497" y="7075"/>
                </a:cubicBezTo>
                <a:cubicBezTo>
                  <a:pt x="2379689" y="8993"/>
                  <a:pt x="2393680" y="14136"/>
                  <a:pt x="2393680" y="14136"/>
                </a:cubicBezTo>
                <a:cubicBezTo>
                  <a:pt x="2397211" y="35319"/>
                  <a:pt x="2399710" y="56700"/>
                  <a:pt x="2404272" y="77685"/>
                </a:cubicBezTo>
                <a:cubicBezTo>
                  <a:pt x="2421688" y="157801"/>
                  <a:pt x="2440782" y="216647"/>
                  <a:pt x="2464290" y="296576"/>
                </a:cubicBezTo>
                <a:cubicBezTo>
                  <a:pt x="2467293" y="331606"/>
                  <a:pt x="2479697" y="495116"/>
                  <a:pt x="2489004" y="533119"/>
                </a:cubicBezTo>
                <a:cubicBezTo>
                  <a:pt x="2494263" y="554595"/>
                  <a:pt x="2509311" y="572501"/>
                  <a:pt x="2517248" y="593138"/>
                </a:cubicBezTo>
                <a:cubicBezTo>
                  <a:pt x="2532879" y="633779"/>
                  <a:pt x="2542965" y="676472"/>
                  <a:pt x="2559614" y="716706"/>
                </a:cubicBezTo>
                <a:cubicBezTo>
                  <a:pt x="2602135" y="819466"/>
                  <a:pt x="2589079" y="768152"/>
                  <a:pt x="2626693" y="836743"/>
                </a:cubicBezTo>
                <a:cubicBezTo>
                  <a:pt x="2729286" y="1023826"/>
                  <a:pt x="2604610" y="803168"/>
                  <a:pt x="2686712" y="967371"/>
                </a:cubicBezTo>
                <a:cubicBezTo>
                  <a:pt x="2688945" y="971837"/>
                  <a:pt x="2694107" y="974127"/>
                  <a:pt x="2697303" y="977963"/>
                </a:cubicBezTo>
                <a:cubicBezTo>
                  <a:pt x="2700019" y="981223"/>
                  <a:pt x="2701364" y="985554"/>
                  <a:pt x="2704364" y="988554"/>
                </a:cubicBezTo>
                <a:cubicBezTo>
                  <a:pt x="2713820" y="998009"/>
                  <a:pt x="2718001" y="994369"/>
                  <a:pt x="2729078" y="1002676"/>
                </a:cubicBezTo>
                <a:cubicBezTo>
                  <a:pt x="2734404" y="1006670"/>
                  <a:pt x="2737661" y="1013105"/>
                  <a:pt x="2743200" y="1016798"/>
                </a:cubicBezTo>
                <a:cubicBezTo>
                  <a:pt x="2756634" y="1025754"/>
                  <a:pt x="2774068" y="1025511"/>
                  <a:pt x="2789096" y="1027390"/>
                </a:cubicBezTo>
                <a:cubicBezTo>
                  <a:pt x="2799358" y="1140269"/>
                  <a:pt x="2797334" y="1255695"/>
                  <a:pt x="2792627" y="1327482"/>
                </a:cubicBezTo>
                <a:cubicBezTo>
                  <a:pt x="2787920" y="1399269"/>
                  <a:pt x="2785566" y="1387501"/>
                  <a:pt x="2760852" y="1458111"/>
                </a:cubicBezTo>
                <a:cubicBezTo>
                  <a:pt x="2526662" y="1453404"/>
                  <a:pt x="2433693" y="1458699"/>
                  <a:pt x="2068874" y="1458111"/>
                </a:cubicBezTo>
                <a:lnTo>
                  <a:pt x="571941" y="1454581"/>
                </a:lnTo>
                <a:cubicBezTo>
                  <a:pt x="275379" y="1454581"/>
                  <a:pt x="359523" y="1458111"/>
                  <a:pt x="289501" y="1458111"/>
                </a:cubicBezTo>
                <a:cubicBezTo>
                  <a:pt x="219479" y="1458111"/>
                  <a:pt x="178290" y="1455168"/>
                  <a:pt x="151811" y="1454580"/>
                </a:cubicBezTo>
                <a:cubicBezTo>
                  <a:pt x="125332" y="1453992"/>
                  <a:pt x="140043" y="1454580"/>
                  <a:pt x="130628" y="1454580"/>
                </a:cubicBezTo>
                <a:cubicBezTo>
                  <a:pt x="121213" y="1454580"/>
                  <a:pt x="110622" y="1448696"/>
                  <a:pt x="95323" y="1454580"/>
                </a:cubicBezTo>
                <a:cubicBezTo>
                  <a:pt x="81903" y="1468000"/>
                  <a:pt x="80612" y="1454580"/>
                  <a:pt x="70609" y="1454580"/>
                </a:cubicBezTo>
                <a:cubicBezTo>
                  <a:pt x="60606" y="1454580"/>
                  <a:pt x="45308" y="1461052"/>
                  <a:pt x="35305" y="1454580"/>
                </a:cubicBezTo>
                <a:cubicBezTo>
                  <a:pt x="25302" y="1448108"/>
                  <a:pt x="12356" y="1416333"/>
                  <a:pt x="10591" y="1415745"/>
                </a:cubicBezTo>
                <a:cubicBezTo>
                  <a:pt x="8826" y="1415157"/>
                  <a:pt x="26380" y="1444936"/>
                  <a:pt x="24713" y="1451050"/>
                </a:cubicBezTo>
                <a:cubicBezTo>
                  <a:pt x="22830" y="1457956"/>
                  <a:pt x="0" y="1461738"/>
                  <a:pt x="0" y="1454580"/>
                </a:cubicBezTo>
                <a:cubicBezTo>
                  <a:pt x="0" y="1440185"/>
                  <a:pt x="3257" y="1382083"/>
                  <a:pt x="7061" y="1359257"/>
                </a:cubicBezTo>
                <a:cubicBezTo>
                  <a:pt x="10963" y="1335845"/>
                  <a:pt x="7061" y="1335720"/>
                  <a:pt x="7061" y="1331013"/>
                </a:cubicBezTo>
                <a:close/>
              </a:path>
            </a:pathLst>
          </a:cu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276" name="Freeform 275"/>
          <p:cNvSpPr/>
          <p:nvPr/>
        </p:nvSpPr>
        <p:spPr>
          <a:xfrm>
            <a:off x="7791818" y="4893257"/>
            <a:ext cx="2796489" cy="1460544"/>
          </a:xfrm>
          <a:custGeom>
            <a:avLst/>
            <a:gdLst>
              <a:gd name="connsiteX0" fmla="*/ 7061 w 2800371"/>
              <a:gd name="connsiteY0" fmla="*/ 1331013 h 1456023"/>
              <a:gd name="connsiteX1" fmla="*/ 7061 w 2800371"/>
              <a:gd name="connsiteY1" fmla="*/ 1331013 h 1456023"/>
              <a:gd name="connsiteX2" fmla="*/ 52957 w 2800371"/>
              <a:gd name="connsiteY2" fmla="*/ 1309830 h 1456023"/>
              <a:gd name="connsiteX3" fmla="*/ 67079 w 2800371"/>
              <a:gd name="connsiteY3" fmla="*/ 1306299 h 1456023"/>
              <a:gd name="connsiteX4" fmla="*/ 102384 w 2800371"/>
              <a:gd name="connsiteY4" fmla="*/ 1320421 h 1456023"/>
              <a:gd name="connsiteX5" fmla="*/ 123567 w 2800371"/>
              <a:gd name="connsiteY5" fmla="*/ 1334543 h 1456023"/>
              <a:gd name="connsiteX6" fmla="*/ 165933 w 2800371"/>
              <a:gd name="connsiteY6" fmla="*/ 1331013 h 1456023"/>
              <a:gd name="connsiteX7" fmla="*/ 194177 w 2800371"/>
              <a:gd name="connsiteY7" fmla="*/ 1316891 h 1456023"/>
              <a:gd name="connsiteX8" fmla="*/ 208299 w 2800371"/>
              <a:gd name="connsiteY8" fmla="*/ 1313360 h 1456023"/>
              <a:gd name="connsiteX9" fmla="*/ 240074 w 2800371"/>
              <a:gd name="connsiteY9" fmla="*/ 1306299 h 1456023"/>
              <a:gd name="connsiteX10" fmla="*/ 275379 w 2800371"/>
              <a:gd name="connsiteY10" fmla="*/ 1309830 h 1456023"/>
              <a:gd name="connsiteX11" fmla="*/ 293031 w 2800371"/>
              <a:gd name="connsiteY11" fmla="*/ 1316891 h 1456023"/>
              <a:gd name="connsiteX12" fmla="*/ 310684 w 2800371"/>
              <a:gd name="connsiteY12" fmla="*/ 1309830 h 1456023"/>
              <a:gd name="connsiteX13" fmla="*/ 353050 w 2800371"/>
              <a:gd name="connsiteY13" fmla="*/ 1302769 h 1456023"/>
              <a:gd name="connsiteX14" fmla="*/ 427190 w 2800371"/>
              <a:gd name="connsiteY14" fmla="*/ 1313360 h 1456023"/>
              <a:gd name="connsiteX15" fmla="*/ 451904 w 2800371"/>
              <a:gd name="connsiteY15" fmla="*/ 1320421 h 1456023"/>
              <a:gd name="connsiteX16" fmla="*/ 554289 w 2800371"/>
              <a:gd name="connsiteY16" fmla="*/ 1309830 h 1456023"/>
              <a:gd name="connsiteX17" fmla="*/ 586063 w 2800371"/>
              <a:gd name="connsiteY17" fmla="*/ 1285116 h 1456023"/>
              <a:gd name="connsiteX18" fmla="*/ 617838 w 2800371"/>
              <a:gd name="connsiteY18" fmla="*/ 1260403 h 1456023"/>
              <a:gd name="connsiteX19" fmla="*/ 631960 w 2800371"/>
              <a:gd name="connsiteY19" fmla="*/ 1235689 h 1456023"/>
              <a:gd name="connsiteX20" fmla="*/ 649612 w 2800371"/>
              <a:gd name="connsiteY20" fmla="*/ 1214506 h 1456023"/>
              <a:gd name="connsiteX21" fmla="*/ 670795 w 2800371"/>
              <a:gd name="connsiteY21" fmla="*/ 1207445 h 1456023"/>
              <a:gd name="connsiteX22" fmla="*/ 720222 w 2800371"/>
              <a:gd name="connsiteY22" fmla="*/ 1218037 h 1456023"/>
              <a:gd name="connsiteX23" fmla="*/ 741405 w 2800371"/>
              <a:gd name="connsiteY23" fmla="*/ 1242750 h 1456023"/>
              <a:gd name="connsiteX24" fmla="*/ 751997 w 2800371"/>
              <a:gd name="connsiteY24" fmla="*/ 1249811 h 1456023"/>
              <a:gd name="connsiteX25" fmla="*/ 882625 w 2800371"/>
              <a:gd name="connsiteY25" fmla="*/ 1260403 h 1456023"/>
              <a:gd name="connsiteX26" fmla="*/ 914400 w 2800371"/>
              <a:gd name="connsiteY26" fmla="*/ 1295708 h 1456023"/>
              <a:gd name="connsiteX27" fmla="*/ 935583 w 2800371"/>
              <a:gd name="connsiteY27" fmla="*/ 1306299 h 1456023"/>
              <a:gd name="connsiteX28" fmla="*/ 963827 w 2800371"/>
              <a:gd name="connsiteY28" fmla="*/ 1313360 h 1456023"/>
              <a:gd name="connsiteX29" fmla="*/ 1016784 w 2800371"/>
              <a:gd name="connsiteY29" fmla="*/ 1239220 h 1456023"/>
              <a:gd name="connsiteX30" fmla="*/ 1073272 w 2800371"/>
              <a:gd name="connsiteY30" fmla="*/ 1182732 h 1456023"/>
              <a:gd name="connsiteX31" fmla="*/ 1105047 w 2800371"/>
              <a:gd name="connsiteY31" fmla="*/ 1172140 h 1456023"/>
              <a:gd name="connsiteX32" fmla="*/ 1154474 w 2800371"/>
              <a:gd name="connsiteY32" fmla="*/ 1175671 h 1456023"/>
              <a:gd name="connsiteX33" fmla="*/ 1179187 w 2800371"/>
              <a:gd name="connsiteY33" fmla="*/ 1196854 h 1456023"/>
              <a:gd name="connsiteX34" fmla="*/ 1193309 w 2800371"/>
              <a:gd name="connsiteY34" fmla="*/ 1207445 h 1456023"/>
              <a:gd name="connsiteX35" fmla="*/ 1218023 w 2800371"/>
              <a:gd name="connsiteY35" fmla="*/ 1225098 h 1456023"/>
              <a:gd name="connsiteX36" fmla="*/ 1228614 w 2800371"/>
              <a:gd name="connsiteY36" fmla="*/ 1242750 h 1456023"/>
              <a:gd name="connsiteX37" fmla="*/ 1232145 w 2800371"/>
              <a:gd name="connsiteY37" fmla="*/ 1253342 h 1456023"/>
              <a:gd name="connsiteX38" fmla="*/ 1253328 w 2800371"/>
              <a:gd name="connsiteY38" fmla="*/ 1274525 h 1456023"/>
              <a:gd name="connsiteX39" fmla="*/ 1299224 w 2800371"/>
              <a:gd name="connsiteY39" fmla="*/ 1263933 h 1456023"/>
              <a:gd name="connsiteX40" fmla="*/ 1313346 w 2800371"/>
              <a:gd name="connsiteY40" fmla="*/ 1239220 h 1456023"/>
              <a:gd name="connsiteX41" fmla="*/ 1327468 w 2800371"/>
              <a:gd name="connsiteY41" fmla="*/ 1218037 h 1456023"/>
              <a:gd name="connsiteX42" fmla="*/ 1338060 w 2800371"/>
              <a:gd name="connsiteY42" fmla="*/ 1200384 h 1456023"/>
              <a:gd name="connsiteX43" fmla="*/ 1348651 w 2800371"/>
              <a:gd name="connsiteY43" fmla="*/ 1165079 h 1456023"/>
              <a:gd name="connsiteX44" fmla="*/ 1355713 w 2800371"/>
              <a:gd name="connsiteY44" fmla="*/ 1150957 h 1456023"/>
              <a:gd name="connsiteX45" fmla="*/ 1398079 w 2800371"/>
              <a:gd name="connsiteY45" fmla="*/ 1052103 h 1456023"/>
              <a:gd name="connsiteX46" fmla="*/ 1419262 w 2800371"/>
              <a:gd name="connsiteY46" fmla="*/ 1030920 h 1456023"/>
              <a:gd name="connsiteX47" fmla="*/ 1443975 w 2800371"/>
              <a:gd name="connsiteY47" fmla="*/ 935597 h 1456023"/>
              <a:gd name="connsiteX48" fmla="*/ 1454567 w 2800371"/>
              <a:gd name="connsiteY48" fmla="*/ 907353 h 1456023"/>
              <a:gd name="connsiteX49" fmla="*/ 1461628 w 2800371"/>
              <a:gd name="connsiteY49" fmla="*/ 886170 h 1456023"/>
              <a:gd name="connsiteX50" fmla="*/ 1475750 w 2800371"/>
              <a:gd name="connsiteY50" fmla="*/ 850865 h 1456023"/>
              <a:gd name="connsiteX51" fmla="*/ 1500463 w 2800371"/>
              <a:gd name="connsiteY51" fmla="*/ 801438 h 1456023"/>
              <a:gd name="connsiteX52" fmla="*/ 1571073 w 2800371"/>
              <a:gd name="connsiteY52" fmla="*/ 610791 h 1456023"/>
              <a:gd name="connsiteX53" fmla="*/ 1613439 w 2800371"/>
              <a:gd name="connsiteY53" fmla="*/ 300106 h 1456023"/>
              <a:gd name="connsiteX54" fmla="*/ 1627561 w 2800371"/>
              <a:gd name="connsiteY54" fmla="*/ 225966 h 1456023"/>
              <a:gd name="connsiteX55" fmla="*/ 1631092 w 2800371"/>
              <a:gd name="connsiteY55" fmla="*/ 151825 h 1456023"/>
              <a:gd name="connsiteX56" fmla="*/ 1666397 w 2800371"/>
              <a:gd name="connsiteY56" fmla="*/ 84746 h 1456023"/>
              <a:gd name="connsiteX57" fmla="*/ 1673458 w 2800371"/>
              <a:gd name="connsiteY57" fmla="*/ 63563 h 1456023"/>
              <a:gd name="connsiteX58" fmla="*/ 1676988 w 2800371"/>
              <a:gd name="connsiteY58" fmla="*/ 52971 h 1456023"/>
              <a:gd name="connsiteX59" fmla="*/ 1691110 w 2800371"/>
              <a:gd name="connsiteY59" fmla="*/ 24727 h 1456023"/>
              <a:gd name="connsiteX60" fmla="*/ 1698171 w 2800371"/>
              <a:gd name="connsiteY60" fmla="*/ 14136 h 1456023"/>
              <a:gd name="connsiteX61" fmla="*/ 1729946 w 2800371"/>
              <a:gd name="connsiteY61" fmla="*/ 17666 h 1456023"/>
              <a:gd name="connsiteX62" fmla="*/ 1765251 w 2800371"/>
              <a:gd name="connsiteY62" fmla="*/ 24727 h 1456023"/>
              <a:gd name="connsiteX63" fmla="*/ 1821739 w 2800371"/>
              <a:gd name="connsiteY63" fmla="*/ 28258 h 1456023"/>
              <a:gd name="connsiteX64" fmla="*/ 1864105 w 2800371"/>
              <a:gd name="connsiteY64" fmla="*/ 24727 h 1456023"/>
              <a:gd name="connsiteX65" fmla="*/ 1874696 w 2800371"/>
              <a:gd name="connsiteY65" fmla="*/ 21197 h 1456023"/>
              <a:gd name="connsiteX66" fmla="*/ 1966489 w 2800371"/>
              <a:gd name="connsiteY66" fmla="*/ 17666 h 1456023"/>
              <a:gd name="connsiteX67" fmla="*/ 2308948 w 2800371"/>
              <a:gd name="connsiteY67" fmla="*/ 7075 h 1456023"/>
              <a:gd name="connsiteX68" fmla="*/ 2372497 w 2800371"/>
              <a:gd name="connsiteY68" fmla="*/ 7075 h 1456023"/>
              <a:gd name="connsiteX69" fmla="*/ 2393680 w 2800371"/>
              <a:gd name="connsiteY69" fmla="*/ 14136 h 1456023"/>
              <a:gd name="connsiteX70" fmla="*/ 2404272 w 2800371"/>
              <a:gd name="connsiteY70" fmla="*/ 77685 h 1456023"/>
              <a:gd name="connsiteX71" fmla="*/ 2464290 w 2800371"/>
              <a:gd name="connsiteY71" fmla="*/ 296576 h 1456023"/>
              <a:gd name="connsiteX72" fmla="*/ 2489004 w 2800371"/>
              <a:gd name="connsiteY72" fmla="*/ 533119 h 1456023"/>
              <a:gd name="connsiteX73" fmla="*/ 2517248 w 2800371"/>
              <a:gd name="connsiteY73" fmla="*/ 593138 h 1456023"/>
              <a:gd name="connsiteX74" fmla="*/ 2559614 w 2800371"/>
              <a:gd name="connsiteY74" fmla="*/ 716706 h 1456023"/>
              <a:gd name="connsiteX75" fmla="*/ 2626693 w 2800371"/>
              <a:gd name="connsiteY75" fmla="*/ 836743 h 1456023"/>
              <a:gd name="connsiteX76" fmla="*/ 2686712 w 2800371"/>
              <a:gd name="connsiteY76" fmla="*/ 967371 h 1456023"/>
              <a:gd name="connsiteX77" fmla="*/ 2697303 w 2800371"/>
              <a:gd name="connsiteY77" fmla="*/ 977963 h 1456023"/>
              <a:gd name="connsiteX78" fmla="*/ 2704364 w 2800371"/>
              <a:gd name="connsiteY78" fmla="*/ 988554 h 1456023"/>
              <a:gd name="connsiteX79" fmla="*/ 2729078 w 2800371"/>
              <a:gd name="connsiteY79" fmla="*/ 1002676 h 1456023"/>
              <a:gd name="connsiteX80" fmla="*/ 2743200 w 2800371"/>
              <a:gd name="connsiteY80" fmla="*/ 1016798 h 1456023"/>
              <a:gd name="connsiteX81" fmla="*/ 2789096 w 2800371"/>
              <a:gd name="connsiteY81" fmla="*/ 1027390 h 1456023"/>
              <a:gd name="connsiteX82" fmla="*/ 2792627 w 2800371"/>
              <a:gd name="connsiteY82" fmla="*/ 1327482 h 1456023"/>
              <a:gd name="connsiteX83" fmla="*/ 2760852 w 2800371"/>
              <a:gd name="connsiteY83" fmla="*/ 1454580 h 1456023"/>
              <a:gd name="connsiteX84" fmla="*/ 2058282 w 2800371"/>
              <a:gd name="connsiteY84" fmla="*/ 1387501 h 1456023"/>
              <a:gd name="connsiteX85" fmla="*/ 529575 w 2800371"/>
              <a:gd name="connsiteY85" fmla="*/ 1147427 h 1456023"/>
              <a:gd name="connsiteX86" fmla="*/ 335397 w 2800371"/>
              <a:gd name="connsiteY86" fmla="*/ 1203915 h 1456023"/>
              <a:gd name="connsiteX87" fmla="*/ 172994 w 2800371"/>
              <a:gd name="connsiteY87" fmla="*/ 1313360 h 1456023"/>
              <a:gd name="connsiteX88" fmla="*/ 141220 w 2800371"/>
              <a:gd name="connsiteY88" fmla="*/ 1341604 h 1456023"/>
              <a:gd name="connsiteX89" fmla="*/ 95323 w 2800371"/>
              <a:gd name="connsiteY89" fmla="*/ 1359257 h 1456023"/>
              <a:gd name="connsiteX90" fmla="*/ 45896 w 2800371"/>
              <a:gd name="connsiteY90" fmla="*/ 1405153 h 1456023"/>
              <a:gd name="connsiteX91" fmla="*/ 31774 w 2800371"/>
              <a:gd name="connsiteY91" fmla="*/ 1408684 h 1456023"/>
              <a:gd name="connsiteX92" fmla="*/ 10591 w 2800371"/>
              <a:gd name="connsiteY92" fmla="*/ 1415745 h 1456023"/>
              <a:gd name="connsiteX93" fmla="*/ 3530 w 2800371"/>
              <a:gd name="connsiteY93" fmla="*/ 1433397 h 1456023"/>
              <a:gd name="connsiteX94" fmla="*/ 0 w 2800371"/>
              <a:gd name="connsiteY94" fmla="*/ 1454580 h 1456023"/>
              <a:gd name="connsiteX95" fmla="*/ 7061 w 2800371"/>
              <a:gd name="connsiteY95" fmla="*/ 1359257 h 1456023"/>
              <a:gd name="connsiteX96" fmla="*/ 7061 w 2800371"/>
              <a:gd name="connsiteY96" fmla="*/ 1331013 h 1456023"/>
              <a:gd name="connsiteX0" fmla="*/ 7061 w 2800371"/>
              <a:gd name="connsiteY0" fmla="*/ 1331013 h 1456023"/>
              <a:gd name="connsiteX1" fmla="*/ 7061 w 2800371"/>
              <a:gd name="connsiteY1" fmla="*/ 1331013 h 1456023"/>
              <a:gd name="connsiteX2" fmla="*/ 52957 w 2800371"/>
              <a:gd name="connsiteY2" fmla="*/ 1309830 h 1456023"/>
              <a:gd name="connsiteX3" fmla="*/ 67079 w 2800371"/>
              <a:gd name="connsiteY3" fmla="*/ 1306299 h 1456023"/>
              <a:gd name="connsiteX4" fmla="*/ 102384 w 2800371"/>
              <a:gd name="connsiteY4" fmla="*/ 1320421 h 1456023"/>
              <a:gd name="connsiteX5" fmla="*/ 123567 w 2800371"/>
              <a:gd name="connsiteY5" fmla="*/ 1334543 h 1456023"/>
              <a:gd name="connsiteX6" fmla="*/ 165933 w 2800371"/>
              <a:gd name="connsiteY6" fmla="*/ 1331013 h 1456023"/>
              <a:gd name="connsiteX7" fmla="*/ 194177 w 2800371"/>
              <a:gd name="connsiteY7" fmla="*/ 1316891 h 1456023"/>
              <a:gd name="connsiteX8" fmla="*/ 208299 w 2800371"/>
              <a:gd name="connsiteY8" fmla="*/ 1313360 h 1456023"/>
              <a:gd name="connsiteX9" fmla="*/ 240074 w 2800371"/>
              <a:gd name="connsiteY9" fmla="*/ 1306299 h 1456023"/>
              <a:gd name="connsiteX10" fmla="*/ 275379 w 2800371"/>
              <a:gd name="connsiteY10" fmla="*/ 1309830 h 1456023"/>
              <a:gd name="connsiteX11" fmla="*/ 293031 w 2800371"/>
              <a:gd name="connsiteY11" fmla="*/ 1316891 h 1456023"/>
              <a:gd name="connsiteX12" fmla="*/ 310684 w 2800371"/>
              <a:gd name="connsiteY12" fmla="*/ 1309830 h 1456023"/>
              <a:gd name="connsiteX13" fmla="*/ 353050 w 2800371"/>
              <a:gd name="connsiteY13" fmla="*/ 1302769 h 1456023"/>
              <a:gd name="connsiteX14" fmla="*/ 427190 w 2800371"/>
              <a:gd name="connsiteY14" fmla="*/ 1313360 h 1456023"/>
              <a:gd name="connsiteX15" fmla="*/ 451904 w 2800371"/>
              <a:gd name="connsiteY15" fmla="*/ 1320421 h 1456023"/>
              <a:gd name="connsiteX16" fmla="*/ 554289 w 2800371"/>
              <a:gd name="connsiteY16" fmla="*/ 1309830 h 1456023"/>
              <a:gd name="connsiteX17" fmla="*/ 586063 w 2800371"/>
              <a:gd name="connsiteY17" fmla="*/ 1285116 h 1456023"/>
              <a:gd name="connsiteX18" fmla="*/ 617838 w 2800371"/>
              <a:gd name="connsiteY18" fmla="*/ 1260403 h 1456023"/>
              <a:gd name="connsiteX19" fmla="*/ 631960 w 2800371"/>
              <a:gd name="connsiteY19" fmla="*/ 1235689 h 1456023"/>
              <a:gd name="connsiteX20" fmla="*/ 649612 w 2800371"/>
              <a:gd name="connsiteY20" fmla="*/ 1214506 h 1456023"/>
              <a:gd name="connsiteX21" fmla="*/ 670795 w 2800371"/>
              <a:gd name="connsiteY21" fmla="*/ 1207445 h 1456023"/>
              <a:gd name="connsiteX22" fmla="*/ 720222 w 2800371"/>
              <a:gd name="connsiteY22" fmla="*/ 1218037 h 1456023"/>
              <a:gd name="connsiteX23" fmla="*/ 741405 w 2800371"/>
              <a:gd name="connsiteY23" fmla="*/ 1242750 h 1456023"/>
              <a:gd name="connsiteX24" fmla="*/ 751997 w 2800371"/>
              <a:gd name="connsiteY24" fmla="*/ 1249811 h 1456023"/>
              <a:gd name="connsiteX25" fmla="*/ 882625 w 2800371"/>
              <a:gd name="connsiteY25" fmla="*/ 1260403 h 1456023"/>
              <a:gd name="connsiteX26" fmla="*/ 914400 w 2800371"/>
              <a:gd name="connsiteY26" fmla="*/ 1295708 h 1456023"/>
              <a:gd name="connsiteX27" fmla="*/ 935583 w 2800371"/>
              <a:gd name="connsiteY27" fmla="*/ 1306299 h 1456023"/>
              <a:gd name="connsiteX28" fmla="*/ 963827 w 2800371"/>
              <a:gd name="connsiteY28" fmla="*/ 1313360 h 1456023"/>
              <a:gd name="connsiteX29" fmla="*/ 1016784 w 2800371"/>
              <a:gd name="connsiteY29" fmla="*/ 1239220 h 1456023"/>
              <a:gd name="connsiteX30" fmla="*/ 1073272 w 2800371"/>
              <a:gd name="connsiteY30" fmla="*/ 1182732 h 1456023"/>
              <a:gd name="connsiteX31" fmla="*/ 1105047 w 2800371"/>
              <a:gd name="connsiteY31" fmla="*/ 1172140 h 1456023"/>
              <a:gd name="connsiteX32" fmla="*/ 1154474 w 2800371"/>
              <a:gd name="connsiteY32" fmla="*/ 1175671 h 1456023"/>
              <a:gd name="connsiteX33" fmla="*/ 1179187 w 2800371"/>
              <a:gd name="connsiteY33" fmla="*/ 1196854 h 1456023"/>
              <a:gd name="connsiteX34" fmla="*/ 1193309 w 2800371"/>
              <a:gd name="connsiteY34" fmla="*/ 1207445 h 1456023"/>
              <a:gd name="connsiteX35" fmla="*/ 1218023 w 2800371"/>
              <a:gd name="connsiteY35" fmla="*/ 1225098 h 1456023"/>
              <a:gd name="connsiteX36" fmla="*/ 1228614 w 2800371"/>
              <a:gd name="connsiteY36" fmla="*/ 1242750 h 1456023"/>
              <a:gd name="connsiteX37" fmla="*/ 1232145 w 2800371"/>
              <a:gd name="connsiteY37" fmla="*/ 1253342 h 1456023"/>
              <a:gd name="connsiteX38" fmla="*/ 1253328 w 2800371"/>
              <a:gd name="connsiteY38" fmla="*/ 1274525 h 1456023"/>
              <a:gd name="connsiteX39" fmla="*/ 1299224 w 2800371"/>
              <a:gd name="connsiteY39" fmla="*/ 1263933 h 1456023"/>
              <a:gd name="connsiteX40" fmla="*/ 1313346 w 2800371"/>
              <a:gd name="connsiteY40" fmla="*/ 1239220 h 1456023"/>
              <a:gd name="connsiteX41" fmla="*/ 1327468 w 2800371"/>
              <a:gd name="connsiteY41" fmla="*/ 1218037 h 1456023"/>
              <a:gd name="connsiteX42" fmla="*/ 1338060 w 2800371"/>
              <a:gd name="connsiteY42" fmla="*/ 1200384 h 1456023"/>
              <a:gd name="connsiteX43" fmla="*/ 1348651 w 2800371"/>
              <a:gd name="connsiteY43" fmla="*/ 1165079 h 1456023"/>
              <a:gd name="connsiteX44" fmla="*/ 1355713 w 2800371"/>
              <a:gd name="connsiteY44" fmla="*/ 1150957 h 1456023"/>
              <a:gd name="connsiteX45" fmla="*/ 1398079 w 2800371"/>
              <a:gd name="connsiteY45" fmla="*/ 1052103 h 1456023"/>
              <a:gd name="connsiteX46" fmla="*/ 1419262 w 2800371"/>
              <a:gd name="connsiteY46" fmla="*/ 1030920 h 1456023"/>
              <a:gd name="connsiteX47" fmla="*/ 1443975 w 2800371"/>
              <a:gd name="connsiteY47" fmla="*/ 935597 h 1456023"/>
              <a:gd name="connsiteX48" fmla="*/ 1454567 w 2800371"/>
              <a:gd name="connsiteY48" fmla="*/ 907353 h 1456023"/>
              <a:gd name="connsiteX49" fmla="*/ 1461628 w 2800371"/>
              <a:gd name="connsiteY49" fmla="*/ 886170 h 1456023"/>
              <a:gd name="connsiteX50" fmla="*/ 1475750 w 2800371"/>
              <a:gd name="connsiteY50" fmla="*/ 850865 h 1456023"/>
              <a:gd name="connsiteX51" fmla="*/ 1500463 w 2800371"/>
              <a:gd name="connsiteY51" fmla="*/ 801438 h 1456023"/>
              <a:gd name="connsiteX52" fmla="*/ 1571073 w 2800371"/>
              <a:gd name="connsiteY52" fmla="*/ 610791 h 1456023"/>
              <a:gd name="connsiteX53" fmla="*/ 1613439 w 2800371"/>
              <a:gd name="connsiteY53" fmla="*/ 300106 h 1456023"/>
              <a:gd name="connsiteX54" fmla="*/ 1627561 w 2800371"/>
              <a:gd name="connsiteY54" fmla="*/ 225966 h 1456023"/>
              <a:gd name="connsiteX55" fmla="*/ 1631092 w 2800371"/>
              <a:gd name="connsiteY55" fmla="*/ 151825 h 1456023"/>
              <a:gd name="connsiteX56" fmla="*/ 1666397 w 2800371"/>
              <a:gd name="connsiteY56" fmla="*/ 84746 h 1456023"/>
              <a:gd name="connsiteX57" fmla="*/ 1673458 w 2800371"/>
              <a:gd name="connsiteY57" fmla="*/ 63563 h 1456023"/>
              <a:gd name="connsiteX58" fmla="*/ 1676988 w 2800371"/>
              <a:gd name="connsiteY58" fmla="*/ 52971 h 1456023"/>
              <a:gd name="connsiteX59" fmla="*/ 1691110 w 2800371"/>
              <a:gd name="connsiteY59" fmla="*/ 24727 h 1456023"/>
              <a:gd name="connsiteX60" fmla="*/ 1698171 w 2800371"/>
              <a:gd name="connsiteY60" fmla="*/ 14136 h 1456023"/>
              <a:gd name="connsiteX61" fmla="*/ 1729946 w 2800371"/>
              <a:gd name="connsiteY61" fmla="*/ 17666 h 1456023"/>
              <a:gd name="connsiteX62" fmla="*/ 1765251 w 2800371"/>
              <a:gd name="connsiteY62" fmla="*/ 24727 h 1456023"/>
              <a:gd name="connsiteX63" fmla="*/ 1821739 w 2800371"/>
              <a:gd name="connsiteY63" fmla="*/ 28258 h 1456023"/>
              <a:gd name="connsiteX64" fmla="*/ 1864105 w 2800371"/>
              <a:gd name="connsiteY64" fmla="*/ 24727 h 1456023"/>
              <a:gd name="connsiteX65" fmla="*/ 1874696 w 2800371"/>
              <a:gd name="connsiteY65" fmla="*/ 21197 h 1456023"/>
              <a:gd name="connsiteX66" fmla="*/ 1966489 w 2800371"/>
              <a:gd name="connsiteY66" fmla="*/ 17666 h 1456023"/>
              <a:gd name="connsiteX67" fmla="*/ 2308948 w 2800371"/>
              <a:gd name="connsiteY67" fmla="*/ 7075 h 1456023"/>
              <a:gd name="connsiteX68" fmla="*/ 2372497 w 2800371"/>
              <a:gd name="connsiteY68" fmla="*/ 7075 h 1456023"/>
              <a:gd name="connsiteX69" fmla="*/ 2393680 w 2800371"/>
              <a:gd name="connsiteY69" fmla="*/ 14136 h 1456023"/>
              <a:gd name="connsiteX70" fmla="*/ 2404272 w 2800371"/>
              <a:gd name="connsiteY70" fmla="*/ 77685 h 1456023"/>
              <a:gd name="connsiteX71" fmla="*/ 2464290 w 2800371"/>
              <a:gd name="connsiteY71" fmla="*/ 296576 h 1456023"/>
              <a:gd name="connsiteX72" fmla="*/ 2489004 w 2800371"/>
              <a:gd name="connsiteY72" fmla="*/ 533119 h 1456023"/>
              <a:gd name="connsiteX73" fmla="*/ 2517248 w 2800371"/>
              <a:gd name="connsiteY73" fmla="*/ 593138 h 1456023"/>
              <a:gd name="connsiteX74" fmla="*/ 2559614 w 2800371"/>
              <a:gd name="connsiteY74" fmla="*/ 716706 h 1456023"/>
              <a:gd name="connsiteX75" fmla="*/ 2626693 w 2800371"/>
              <a:gd name="connsiteY75" fmla="*/ 836743 h 1456023"/>
              <a:gd name="connsiteX76" fmla="*/ 2686712 w 2800371"/>
              <a:gd name="connsiteY76" fmla="*/ 967371 h 1456023"/>
              <a:gd name="connsiteX77" fmla="*/ 2697303 w 2800371"/>
              <a:gd name="connsiteY77" fmla="*/ 977963 h 1456023"/>
              <a:gd name="connsiteX78" fmla="*/ 2704364 w 2800371"/>
              <a:gd name="connsiteY78" fmla="*/ 988554 h 1456023"/>
              <a:gd name="connsiteX79" fmla="*/ 2729078 w 2800371"/>
              <a:gd name="connsiteY79" fmla="*/ 1002676 h 1456023"/>
              <a:gd name="connsiteX80" fmla="*/ 2743200 w 2800371"/>
              <a:gd name="connsiteY80" fmla="*/ 1016798 h 1456023"/>
              <a:gd name="connsiteX81" fmla="*/ 2789096 w 2800371"/>
              <a:gd name="connsiteY81" fmla="*/ 1027390 h 1456023"/>
              <a:gd name="connsiteX82" fmla="*/ 2792627 w 2800371"/>
              <a:gd name="connsiteY82" fmla="*/ 1327482 h 1456023"/>
              <a:gd name="connsiteX83" fmla="*/ 2760852 w 2800371"/>
              <a:gd name="connsiteY83" fmla="*/ 1454580 h 1456023"/>
              <a:gd name="connsiteX84" fmla="*/ 2058282 w 2800371"/>
              <a:gd name="connsiteY84" fmla="*/ 1387501 h 1456023"/>
              <a:gd name="connsiteX85" fmla="*/ 529575 w 2800371"/>
              <a:gd name="connsiteY85" fmla="*/ 1147427 h 1456023"/>
              <a:gd name="connsiteX86" fmla="*/ 342458 w 2800371"/>
              <a:gd name="connsiteY86" fmla="*/ 1415745 h 1456023"/>
              <a:gd name="connsiteX87" fmla="*/ 172994 w 2800371"/>
              <a:gd name="connsiteY87" fmla="*/ 1313360 h 1456023"/>
              <a:gd name="connsiteX88" fmla="*/ 141220 w 2800371"/>
              <a:gd name="connsiteY88" fmla="*/ 1341604 h 1456023"/>
              <a:gd name="connsiteX89" fmla="*/ 95323 w 2800371"/>
              <a:gd name="connsiteY89" fmla="*/ 1359257 h 1456023"/>
              <a:gd name="connsiteX90" fmla="*/ 45896 w 2800371"/>
              <a:gd name="connsiteY90" fmla="*/ 1405153 h 1456023"/>
              <a:gd name="connsiteX91" fmla="*/ 31774 w 2800371"/>
              <a:gd name="connsiteY91" fmla="*/ 1408684 h 1456023"/>
              <a:gd name="connsiteX92" fmla="*/ 10591 w 2800371"/>
              <a:gd name="connsiteY92" fmla="*/ 1415745 h 1456023"/>
              <a:gd name="connsiteX93" fmla="*/ 3530 w 2800371"/>
              <a:gd name="connsiteY93" fmla="*/ 1433397 h 1456023"/>
              <a:gd name="connsiteX94" fmla="*/ 0 w 2800371"/>
              <a:gd name="connsiteY94" fmla="*/ 1454580 h 1456023"/>
              <a:gd name="connsiteX95" fmla="*/ 7061 w 2800371"/>
              <a:gd name="connsiteY95" fmla="*/ 1359257 h 1456023"/>
              <a:gd name="connsiteX96" fmla="*/ 7061 w 2800371"/>
              <a:gd name="connsiteY96" fmla="*/ 1331013 h 1456023"/>
              <a:gd name="connsiteX0" fmla="*/ 7061 w 2800371"/>
              <a:gd name="connsiteY0" fmla="*/ 1331013 h 1456023"/>
              <a:gd name="connsiteX1" fmla="*/ 7061 w 2800371"/>
              <a:gd name="connsiteY1" fmla="*/ 1331013 h 1456023"/>
              <a:gd name="connsiteX2" fmla="*/ 52957 w 2800371"/>
              <a:gd name="connsiteY2" fmla="*/ 1309830 h 1456023"/>
              <a:gd name="connsiteX3" fmla="*/ 67079 w 2800371"/>
              <a:gd name="connsiteY3" fmla="*/ 1306299 h 1456023"/>
              <a:gd name="connsiteX4" fmla="*/ 102384 w 2800371"/>
              <a:gd name="connsiteY4" fmla="*/ 1320421 h 1456023"/>
              <a:gd name="connsiteX5" fmla="*/ 123567 w 2800371"/>
              <a:gd name="connsiteY5" fmla="*/ 1334543 h 1456023"/>
              <a:gd name="connsiteX6" fmla="*/ 165933 w 2800371"/>
              <a:gd name="connsiteY6" fmla="*/ 1331013 h 1456023"/>
              <a:gd name="connsiteX7" fmla="*/ 194177 w 2800371"/>
              <a:gd name="connsiteY7" fmla="*/ 1316891 h 1456023"/>
              <a:gd name="connsiteX8" fmla="*/ 208299 w 2800371"/>
              <a:gd name="connsiteY8" fmla="*/ 1313360 h 1456023"/>
              <a:gd name="connsiteX9" fmla="*/ 240074 w 2800371"/>
              <a:gd name="connsiteY9" fmla="*/ 1306299 h 1456023"/>
              <a:gd name="connsiteX10" fmla="*/ 275379 w 2800371"/>
              <a:gd name="connsiteY10" fmla="*/ 1309830 h 1456023"/>
              <a:gd name="connsiteX11" fmla="*/ 293031 w 2800371"/>
              <a:gd name="connsiteY11" fmla="*/ 1316891 h 1456023"/>
              <a:gd name="connsiteX12" fmla="*/ 310684 w 2800371"/>
              <a:gd name="connsiteY12" fmla="*/ 1309830 h 1456023"/>
              <a:gd name="connsiteX13" fmla="*/ 353050 w 2800371"/>
              <a:gd name="connsiteY13" fmla="*/ 1302769 h 1456023"/>
              <a:gd name="connsiteX14" fmla="*/ 427190 w 2800371"/>
              <a:gd name="connsiteY14" fmla="*/ 1313360 h 1456023"/>
              <a:gd name="connsiteX15" fmla="*/ 451904 w 2800371"/>
              <a:gd name="connsiteY15" fmla="*/ 1320421 h 1456023"/>
              <a:gd name="connsiteX16" fmla="*/ 554289 w 2800371"/>
              <a:gd name="connsiteY16" fmla="*/ 1309830 h 1456023"/>
              <a:gd name="connsiteX17" fmla="*/ 586063 w 2800371"/>
              <a:gd name="connsiteY17" fmla="*/ 1285116 h 1456023"/>
              <a:gd name="connsiteX18" fmla="*/ 617838 w 2800371"/>
              <a:gd name="connsiteY18" fmla="*/ 1260403 h 1456023"/>
              <a:gd name="connsiteX19" fmla="*/ 631960 w 2800371"/>
              <a:gd name="connsiteY19" fmla="*/ 1235689 h 1456023"/>
              <a:gd name="connsiteX20" fmla="*/ 649612 w 2800371"/>
              <a:gd name="connsiteY20" fmla="*/ 1214506 h 1456023"/>
              <a:gd name="connsiteX21" fmla="*/ 670795 w 2800371"/>
              <a:gd name="connsiteY21" fmla="*/ 1207445 h 1456023"/>
              <a:gd name="connsiteX22" fmla="*/ 720222 w 2800371"/>
              <a:gd name="connsiteY22" fmla="*/ 1218037 h 1456023"/>
              <a:gd name="connsiteX23" fmla="*/ 741405 w 2800371"/>
              <a:gd name="connsiteY23" fmla="*/ 1242750 h 1456023"/>
              <a:gd name="connsiteX24" fmla="*/ 751997 w 2800371"/>
              <a:gd name="connsiteY24" fmla="*/ 1249811 h 1456023"/>
              <a:gd name="connsiteX25" fmla="*/ 882625 w 2800371"/>
              <a:gd name="connsiteY25" fmla="*/ 1260403 h 1456023"/>
              <a:gd name="connsiteX26" fmla="*/ 914400 w 2800371"/>
              <a:gd name="connsiteY26" fmla="*/ 1295708 h 1456023"/>
              <a:gd name="connsiteX27" fmla="*/ 935583 w 2800371"/>
              <a:gd name="connsiteY27" fmla="*/ 1306299 h 1456023"/>
              <a:gd name="connsiteX28" fmla="*/ 963827 w 2800371"/>
              <a:gd name="connsiteY28" fmla="*/ 1313360 h 1456023"/>
              <a:gd name="connsiteX29" fmla="*/ 1016784 w 2800371"/>
              <a:gd name="connsiteY29" fmla="*/ 1239220 h 1456023"/>
              <a:gd name="connsiteX30" fmla="*/ 1073272 w 2800371"/>
              <a:gd name="connsiteY30" fmla="*/ 1182732 h 1456023"/>
              <a:gd name="connsiteX31" fmla="*/ 1105047 w 2800371"/>
              <a:gd name="connsiteY31" fmla="*/ 1172140 h 1456023"/>
              <a:gd name="connsiteX32" fmla="*/ 1154474 w 2800371"/>
              <a:gd name="connsiteY32" fmla="*/ 1175671 h 1456023"/>
              <a:gd name="connsiteX33" fmla="*/ 1179187 w 2800371"/>
              <a:gd name="connsiteY33" fmla="*/ 1196854 h 1456023"/>
              <a:gd name="connsiteX34" fmla="*/ 1193309 w 2800371"/>
              <a:gd name="connsiteY34" fmla="*/ 1207445 h 1456023"/>
              <a:gd name="connsiteX35" fmla="*/ 1218023 w 2800371"/>
              <a:gd name="connsiteY35" fmla="*/ 1225098 h 1456023"/>
              <a:gd name="connsiteX36" fmla="*/ 1228614 w 2800371"/>
              <a:gd name="connsiteY36" fmla="*/ 1242750 h 1456023"/>
              <a:gd name="connsiteX37" fmla="*/ 1232145 w 2800371"/>
              <a:gd name="connsiteY37" fmla="*/ 1253342 h 1456023"/>
              <a:gd name="connsiteX38" fmla="*/ 1253328 w 2800371"/>
              <a:gd name="connsiteY38" fmla="*/ 1274525 h 1456023"/>
              <a:gd name="connsiteX39" fmla="*/ 1299224 w 2800371"/>
              <a:gd name="connsiteY39" fmla="*/ 1263933 h 1456023"/>
              <a:gd name="connsiteX40" fmla="*/ 1313346 w 2800371"/>
              <a:gd name="connsiteY40" fmla="*/ 1239220 h 1456023"/>
              <a:gd name="connsiteX41" fmla="*/ 1327468 w 2800371"/>
              <a:gd name="connsiteY41" fmla="*/ 1218037 h 1456023"/>
              <a:gd name="connsiteX42" fmla="*/ 1338060 w 2800371"/>
              <a:gd name="connsiteY42" fmla="*/ 1200384 h 1456023"/>
              <a:gd name="connsiteX43" fmla="*/ 1348651 w 2800371"/>
              <a:gd name="connsiteY43" fmla="*/ 1165079 h 1456023"/>
              <a:gd name="connsiteX44" fmla="*/ 1355713 w 2800371"/>
              <a:gd name="connsiteY44" fmla="*/ 1150957 h 1456023"/>
              <a:gd name="connsiteX45" fmla="*/ 1398079 w 2800371"/>
              <a:gd name="connsiteY45" fmla="*/ 1052103 h 1456023"/>
              <a:gd name="connsiteX46" fmla="*/ 1419262 w 2800371"/>
              <a:gd name="connsiteY46" fmla="*/ 1030920 h 1456023"/>
              <a:gd name="connsiteX47" fmla="*/ 1443975 w 2800371"/>
              <a:gd name="connsiteY47" fmla="*/ 935597 h 1456023"/>
              <a:gd name="connsiteX48" fmla="*/ 1454567 w 2800371"/>
              <a:gd name="connsiteY48" fmla="*/ 907353 h 1456023"/>
              <a:gd name="connsiteX49" fmla="*/ 1461628 w 2800371"/>
              <a:gd name="connsiteY49" fmla="*/ 886170 h 1456023"/>
              <a:gd name="connsiteX50" fmla="*/ 1475750 w 2800371"/>
              <a:gd name="connsiteY50" fmla="*/ 850865 h 1456023"/>
              <a:gd name="connsiteX51" fmla="*/ 1500463 w 2800371"/>
              <a:gd name="connsiteY51" fmla="*/ 801438 h 1456023"/>
              <a:gd name="connsiteX52" fmla="*/ 1571073 w 2800371"/>
              <a:gd name="connsiteY52" fmla="*/ 610791 h 1456023"/>
              <a:gd name="connsiteX53" fmla="*/ 1613439 w 2800371"/>
              <a:gd name="connsiteY53" fmla="*/ 300106 h 1456023"/>
              <a:gd name="connsiteX54" fmla="*/ 1627561 w 2800371"/>
              <a:gd name="connsiteY54" fmla="*/ 225966 h 1456023"/>
              <a:gd name="connsiteX55" fmla="*/ 1631092 w 2800371"/>
              <a:gd name="connsiteY55" fmla="*/ 151825 h 1456023"/>
              <a:gd name="connsiteX56" fmla="*/ 1666397 w 2800371"/>
              <a:gd name="connsiteY56" fmla="*/ 84746 h 1456023"/>
              <a:gd name="connsiteX57" fmla="*/ 1673458 w 2800371"/>
              <a:gd name="connsiteY57" fmla="*/ 63563 h 1456023"/>
              <a:gd name="connsiteX58" fmla="*/ 1676988 w 2800371"/>
              <a:gd name="connsiteY58" fmla="*/ 52971 h 1456023"/>
              <a:gd name="connsiteX59" fmla="*/ 1691110 w 2800371"/>
              <a:gd name="connsiteY59" fmla="*/ 24727 h 1456023"/>
              <a:gd name="connsiteX60" fmla="*/ 1698171 w 2800371"/>
              <a:gd name="connsiteY60" fmla="*/ 14136 h 1456023"/>
              <a:gd name="connsiteX61" fmla="*/ 1729946 w 2800371"/>
              <a:gd name="connsiteY61" fmla="*/ 17666 h 1456023"/>
              <a:gd name="connsiteX62" fmla="*/ 1765251 w 2800371"/>
              <a:gd name="connsiteY62" fmla="*/ 24727 h 1456023"/>
              <a:gd name="connsiteX63" fmla="*/ 1821739 w 2800371"/>
              <a:gd name="connsiteY63" fmla="*/ 28258 h 1456023"/>
              <a:gd name="connsiteX64" fmla="*/ 1864105 w 2800371"/>
              <a:gd name="connsiteY64" fmla="*/ 24727 h 1456023"/>
              <a:gd name="connsiteX65" fmla="*/ 1874696 w 2800371"/>
              <a:gd name="connsiteY65" fmla="*/ 21197 h 1456023"/>
              <a:gd name="connsiteX66" fmla="*/ 1966489 w 2800371"/>
              <a:gd name="connsiteY66" fmla="*/ 17666 h 1456023"/>
              <a:gd name="connsiteX67" fmla="*/ 2308948 w 2800371"/>
              <a:gd name="connsiteY67" fmla="*/ 7075 h 1456023"/>
              <a:gd name="connsiteX68" fmla="*/ 2372497 w 2800371"/>
              <a:gd name="connsiteY68" fmla="*/ 7075 h 1456023"/>
              <a:gd name="connsiteX69" fmla="*/ 2393680 w 2800371"/>
              <a:gd name="connsiteY69" fmla="*/ 14136 h 1456023"/>
              <a:gd name="connsiteX70" fmla="*/ 2404272 w 2800371"/>
              <a:gd name="connsiteY70" fmla="*/ 77685 h 1456023"/>
              <a:gd name="connsiteX71" fmla="*/ 2464290 w 2800371"/>
              <a:gd name="connsiteY71" fmla="*/ 296576 h 1456023"/>
              <a:gd name="connsiteX72" fmla="*/ 2489004 w 2800371"/>
              <a:gd name="connsiteY72" fmla="*/ 533119 h 1456023"/>
              <a:gd name="connsiteX73" fmla="*/ 2517248 w 2800371"/>
              <a:gd name="connsiteY73" fmla="*/ 593138 h 1456023"/>
              <a:gd name="connsiteX74" fmla="*/ 2559614 w 2800371"/>
              <a:gd name="connsiteY74" fmla="*/ 716706 h 1456023"/>
              <a:gd name="connsiteX75" fmla="*/ 2626693 w 2800371"/>
              <a:gd name="connsiteY75" fmla="*/ 836743 h 1456023"/>
              <a:gd name="connsiteX76" fmla="*/ 2686712 w 2800371"/>
              <a:gd name="connsiteY76" fmla="*/ 967371 h 1456023"/>
              <a:gd name="connsiteX77" fmla="*/ 2697303 w 2800371"/>
              <a:gd name="connsiteY77" fmla="*/ 977963 h 1456023"/>
              <a:gd name="connsiteX78" fmla="*/ 2704364 w 2800371"/>
              <a:gd name="connsiteY78" fmla="*/ 988554 h 1456023"/>
              <a:gd name="connsiteX79" fmla="*/ 2729078 w 2800371"/>
              <a:gd name="connsiteY79" fmla="*/ 1002676 h 1456023"/>
              <a:gd name="connsiteX80" fmla="*/ 2743200 w 2800371"/>
              <a:gd name="connsiteY80" fmla="*/ 1016798 h 1456023"/>
              <a:gd name="connsiteX81" fmla="*/ 2789096 w 2800371"/>
              <a:gd name="connsiteY81" fmla="*/ 1027390 h 1456023"/>
              <a:gd name="connsiteX82" fmla="*/ 2792627 w 2800371"/>
              <a:gd name="connsiteY82" fmla="*/ 1327482 h 1456023"/>
              <a:gd name="connsiteX83" fmla="*/ 2760852 w 2800371"/>
              <a:gd name="connsiteY83" fmla="*/ 1454580 h 1456023"/>
              <a:gd name="connsiteX84" fmla="*/ 2058282 w 2800371"/>
              <a:gd name="connsiteY84" fmla="*/ 1387501 h 1456023"/>
              <a:gd name="connsiteX85" fmla="*/ 571941 w 2800371"/>
              <a:gd name="connsiteY85" fmla="*/ 1454581 h 1456023"/>
              <a:gd name="connsiteX86" fmla="*/ 342458 w 2800371"/>
              <a:gd name="connsiteY86" fmla="*/ 1415745 h 1456023"/>
              <a:gd name="connsiteX87" fmla="*/ 172994 w 2800371"/>
              <a:gd name="connsiteY87" fmla="*/ 1313360 h 1456023"/>
              <a:gd name="connsiteX88" fmla="*/ 141220 w 2800371"/>
              <a:gd name="connsiteY88" fmla="*/ 1341604 h 1456023"/>
              <a:gd name="connsiteX89" fmla="*/ 95323 w 2800371"/>
              <a:gd name="connsiteY89" fmla="*/ 1359257 h 1456023"/>
              <a:gd name="connsiteX90" fmla="*/ 45896 w 2800371"/>
              <a:gd name="connsiteY90" fmla="*/ 1405153 h 1456023"/>
              <a:gd name="connsiteX91" fmla="*/ 31774 w 2800371"/>
              <a:gd name="connsiteY91" fmla="*/ 1408684 h 1456023"/>
              <a:gd name="connsiteX92" fmla="*/ 10591 w 2800371"/>
              <a:gd name="connsiteY92" fmla="*/ 1415745 h 1456023"/>
              <a:gd name="connsiteX93" fmla="*/ 3530 w 2800371"/>
              <a:gd name="connsiteY93" fmla="*/ 1433397 h 1456023"/>
              <a:gd name="connsiteX94" fmla="*/ 0 w 2800371"/>
              <a:gd name="connsiteY94" fmla="*/ 1454580 h 1456023"/>
              <a:gd name="connsiteX95" fmla="*/ 7061 w 2800371"/>
              <a:gd name="connsiteY95" fmla="*/ 1359257 h 1456023"/>
              <a:gd name="connsiteX96" fmla="*/ 7061 w 2800371"/>
              <a:gd name="connsiteY96" fmla="*/ 1331013 h 1456023"/>
              <a:gd name="connsiteX0" fmla="*/ 7061 w 2800371"/>
              <a:gd name="connsiteY0" fmla="*/ 1331013 h 1458111"/>
              <a:gd name="connsiteX1" fmla="*/ 7061 w 2800371"/>
              <a:gd name="connsiteY1" fmla="*/ 1331013 h 1458111"/>
              <a:gd name="connsiteX2" fmla="*/ 52957 w 2800371"/>
              <a:gd name="connsiteY2" fmla="*/ 1309830 h 1458111"/>
              <a:gd name="connsiteX3" fmla="*/ 67079 w 2800371"/>
              <a:gd name="connsiteY3" fmla="*/ 1306299 h 1458111"/>
              <a:gd name="connsiteX4" fmla="*/ 102384 w 2800371"/>
              <a:gd name="connsiteY4" fmla="*/ 1320421 h 1458111"/>
              <a:gd name="connsiteX5" fmla="*/ 123567 w 2800371"/>
              <a:gd name="connsiteY5" fmla="*/ 1334543 h 1458111"/>
              <a:gd name="connsiteX6" fmla="*/ 165933 w 2800371"/>
              <a:gd name="connsiteY6" fmla="*/ 1331013 h 1458111"/>
              <a:gd name="connsiteX7" fmla="*/ 194177 w 2800371"/>
              <a:gd name="connsiteY7" fmla="*/ 1316891 h 1458111"/>
              <a:gd name="connsiteX8" fmla="*/ 208299 w 2800371"/>
              <a:gd name="connsiteY8" fmla="*/ 1313360 h 1458111"/>
              <a:gd name="connsiteX9" fmla="*/ 240074 w 2800371"/>
              <a:gd name="connsiteY9" fmla="*/ 1306299 h 1458111"/>
              <a:gd name="connsiteX10" fmla="*/ 275379 w 2800371"/>
              <a:gd name="connsiteY10" fmla="*/ 1309830 h 1458111"/>
              <a:gd name="connsiteX11" fmla="*/ 293031 w 2800371"/>
              <a:gd name="connsiteY11" fmla="*/ 1316891 h 1458111"/>
              <a:gd name="connsiteX12" fmla="*/ 310684 w 2800371"/>
              <a:gd name="connsiteY12" fmla="*/ 1309830 h 1458111"/>
              <a:gd name="connsiteX13" fmla="*/ 353050 w 2800371"/>
              <a:gd name="connsiteY13" fmla="*/ 1302769 h 1458111"/>
              <a:gd name="connsiteX14" fmla="*/ 427190 w 2800371"/>
              <a:gd name="connsiteY14" fmla="*/ 1313360 h 1458111"/>
              <a:gd name="connsiteX15" fmla="*/ 451904 w 2800371"/>
              <a:gd name="connsiteY15" fmla="*/ 1320421 h 1458111"/>
              <a:gd name="connsiteX16" fmla="*/ 554289 w 2800371"/>
              <a:gd name="connsiteY16" fmla="*/ 1309830 h 1458111"/>
              <a:gd name="connsiteX17" fmla="*/ 586063 w 2800371"/>
              <a:gd name="connsiteY17" fmla="*/ 1285116 h 1458111"/>
              <a:gd name="connsiteX18" fmla="*/ 617838 w 2800371"/>
              <a:gd name="connsiteY18" fmla="*/ 1260403 h 1458111"/>
              <a:gd name="connsiteX19" fmla="*/ 631960 w 2800371"/>
              <a:gd name="connsiteY19" fmla="*/ 1235689 h 1458111"/>
              <a:gd name="connsiteX20" fmla="*/ 649612 w 2800371"/>
              <a:gd name="connsiteY20" fmla="*/ 1214506 h 1458111"/>
              <a:gd name="connsiteX21" fmla="*/ 670795 w 2800371"/>
              <a:gd name="connsiteY21" fmla="*/ 1207445 h 1458111"/>
              <a:gd name="connsiteX22" fmla="*/ 720222 w 2800371"/>
              <a:gd name="connsiteY22" fmla="*/ 1218037 h 1458111"/>
              <a:gd name="connsiteX23" fmla="*/ 741405 w 2800371"/>
              <a:gd name="connsiteY23" fmla="*/ 1242750 h 1458111"/>
              <a:gd name="connsiteX24" fmla="*/ 751997 w 2800371"/>
              <a:gd name="connsiteY24" fmla="*/ 1249811 h 1458111"/>
              <a:gd name="connsiteX25" fmla="*/ 882625 w 2800371"/>
              <a:gd name="connsiteY25" fmla="*/ 1260403 h 1458111"/>
              <a:gd name="connsiteX26" fmla="*/ 914400 w 2800371"/>
              <a:gd name="connsiteY26" fmla="*/ 1295708 h 1458111"/>
              <a:gd name="connsiteX27" fmla="*/ 935583 w 2800371"/>
              <a:gd name="connsiteY27" fmla="*/ 1306299 h 1458111"/>
              <a:gd name="connsiteX28" fmla="*/ 963827 w 2800371"/>
              <a:gd name="connsiteY28" fmla="*/ 1313360 h 1458111"/>
              <a:gd name="connsiteX29" fmla="*/ 1016784 w 2800371"/>
              <a:gd name="connsiteY29" fmla="*/ 1239220 h 1458111"/>
              <a:gd name="connsiteX30" fmla="*/ 1073272 w 2800371"/>
              <a:gd name="connsiteY30" fmla="*/ 1182732 h 1458111"/>
              <a:gd name="connsiteX31" fmla="*/ 1105047 w 2800371"/>
              <a:gd name="connsiteY31" fmla="*/ 1172140 h 1458111"/>
              <a:gd name="connsiteX32" fmla="*/ 1154474 w 2800371"/>
              <a:gd name="connsiteY32" fmla="*/ 1175671 h 1458111"/>
              <a:gd name="connsiteX33" fmla="*/ 1179187 w 2800371"/>
              <a:gd name="connsiteY33" fmla="*/ 1196854 h 1458111"/>
              <a:gd name="connsiteX34" fmla="*/ 1193309 w 2800371"/>
              <a:gd name="connsiteY34" fmla="*/ 1207445 h 1458111"/>
              <a:gd name="connsiteX35" fmla="*/ 1218023 w 2800371"/>
              <a:gd name="connsiteY35" fmla="*/ 1225098 h 1458111"/>
              <a:gd name="connsiteX36" fmla="*/ 1228614 w 2800371"/>
              <a:gd name="connsiteY36" fmla="*/ 1242750 h 1458111"/>
              <a:gd name="connsiteX37" fmla="*/ 1232145 w 2800371"/>
              <a:gd name="connsiteY37" fmla="*/ 1253342 h 1458111"/>
              <a:gd name="connsiteX38" fmla="*/ 1253328 w 2800371"/>
              <a:gd name="connsiteY38" fmla="*/ 1274525 h 1458111"/>
              <a:gd name="connsiteX39" fmla="*/ 1299224 w 2800371"/>
              <a:gd name="connsiteY39" fmla="*/ 1263933 h 1458111"/>
              <a:gd name="connsiteX40" fmla="*/ 1313346 w 2800371"/>
              <a:gd name="connsiteY40" fmla="*/ 1239220 h 1458111"/>
              <a:gd name="connsiteX41" fmla="*/ 1327468 w 2800371"/>
              <a:gd name="connsiteY41" fmla="*/ 1218037 h 1458111"/>
              <a:gd name="connsiteX42" fmla="*/ 1338060 w 2800371"/>
              <a:gd name="connsiteY42" fmla="*/ 1200384 h 1458111"/>
              <a:gd name="connsiteX43" fmla="*/ 1348651 w 2800371"/>
              <a:gd name="connsiteY43" fmla="*/ 1165079 h 1458111"/>
              <a:gd name="connsiteX44" fmla="*/ 1355713 w 2800371"/>
              <a:gd name="connsiteY44" fmla="*/ 1150957 h 1458111"/>
              <a:gd name="connsiteX45" fmla="*/ 1398079 w 2800371"/>
              <a:gd name="connsiteY45" fmla="*/ 1052103 h 1458111"/>
              <a:gd name="connsiteX46" fmla="*/ 1419262 w 2800371"/>
              <a:gd name="connsiteY46" fmla="*/ 1030920 h 1458111"/>
              <a:gd name="connsiteX47" fmla="*/ 1443975 w 2800371"/>
              <a:gd name="connsiteY47" fmla="*/ 935597 h 1458111"/>
              <a:gd name="connsiteX48" fmla="*/ 1454567 w 2800371"/>
              <a:gd name="connsiteY48" fmla="*/ 907353 h 1458111"/>
              <a:gd name="connsiteX49" fmla="*/ 1461628 w 2800371"/>
              <a:gd name="connsiteY49" fmla="*/ 886170 h 1458111"/>
              <a:gd name="connsiteX50" fmla="*/ 1475750 w 2800371"/>
              <a:gd name="connsiteY50" fmla="*/ 850865 h 1458111"/>
              <a:gd name="connsiteX51" fmla="*/ 1500463 w 2800371"/>
              <a:gd name="connsiteY51" fmla="*/ 801438 h 1458111"/>
              <a:gd name="connsiteX52" fmla="*/ 1571073 w 2800371"/>
              <a:gd name="connsiteY52" fmla="*/ 610791 h 1458111"/>
              <a:gd name="connsiteX53" fmla="*/ 1613439 w 2800371"/>
              <a:gd name="connsiteY53" fmla="*/ 300106 h 1458111"/>
              <a:gd name="connsiteX54" fmla="*/ 1627561 w 2800371"/>
              <a:gd name="connsiteY54" fmla="*/ 225966 h 1458111"/>
              <a:gd name="connsiteX55" fmla="*/ 1631092 w 2800371"/>
              <a:gd name="connsiteY55" fmla="*/ 151825 h 1458111"/>
              <a:gd name="connsiteX56" fmla="*/ 1666397 w 2800371"/>
              <a:gd name="connsiteY56" fmla="*/ 84746 h 1458111"/>
              <a:gd name="connsiteX57" fmla="*/ 1673458 w 2800371"/>
              <a:gd name="connsiteY57" fmla="*/ 63563 h 1458111"/>
              <a:gd name="connsiteX58" fmla="*/ 1676988 w 2800371"/>
              <a:gd name="connsiteY58" fmla="*/ 52971 h 1458111"/>
              <a:gd name="connsiteX59" fmla="*/ 1691110 w 2800371"/>
              <a:gd name="connsiteY59" fmla="*/ 24727 h 1458111"/>
              <a:gd name="connsiteX60" fmla="*/ 1698171 w 2800371"/>
              <a:gd name="connsiteY60" fmla="*/ 14136 h 1458111"/>
              <a:gd name="connsiteX61" fmla="*/ 1729946 w 2800371"/>
              <a:gd name="connsiteY61" fmla="*/ 17666 h 1458111"/>
              <a:gd name="connsiteX62" fmla="*/ 1765251 w 2800371"/>
              <a:gd name="connsiteY62" fmla="*/ 24727 h 1458111"/>
              <a:gd name="connsiteX63" fmla="*/ 1821739 w 2800371"/>
              <a:gd name="connsiteY63" fmla="*/ 28258 h 1458111"/>
              <a:gd name="connsiteX64" fmla="*/ 1864105 w 2800371"/>
              <a:gd name="connsiteY64" fmla="*/ 24727 h 1458111"/>
              <a:gd name="connsiteX65" fmla="*/ 1874696 w 2800371"/>
              <a:gd name="connsiteY65" fmla="*/ 21197 h 1458111"/>
              <a:gd name="connsiteX66" fmla="*/ 1966489 w 2800371"/>
              <a:gd name="connsiteY66" fmla="*/ 17666 h 1458111"/>
              <a:gd name="connsiteX67" fmla="*/ 2308948 w 2800371"/>
              <a:gd name="connsiteY67" fmla="*/ 7075 h 1458111"/>
              <a:gd name="connsiteX68" fmla="*/ 2372497 w 2800371"/>
              <a:gd name="connsiteY68" fmla="*/ 7075 h 1458111"/>
              <a:gd name="connsiteX69" fmla="*/ 2393680 w 2800371"/>
              <a:gd name="connsiteY69" fmla="*/ 14136 h 1458111"/>
              <a:gd name="connsiteX70" fmla="*/ 2404272 w 2800371"/>
              <a:gd name="connsiteY70" fmla="*/ 77685 h 1458111"/>
              <a:gd name="connsiteX71" fmla="*/ 2464290 w 2800371"/>
              <a:gd name="connsiteY71" fmla="*/ 296576 h 1458111"/>
              <a:gd name="connsiteX72" fmla="*/ 2489004 w 2800371"/>
              <a:gd name="connsiteY72" fmla="*/ 533119 h 1458111"/>
              <a:gd name="connsiteX73" fmla="*/ 2517248 w 2800371"/>
              <a:gd name="connsiteY73" fmla="*/ 593138 h 1458111"/>
              <a:gd name="connsiteX74" fmla="*/ 2559614 w 2800371"/>
              <a:gd name="connsiteY74" fmla="*/ 716706 h 1458111"/>
              <a:gd name="connsiteX75" fmla="*/ 2626693 w 2800371"/>
              <a:gd name="connsiteY75" fmla="*/ 836743 h 1458111"/>
              <a:gd name="connsiteX76" fmla="*/ 2686712 w 2800371"/>
              <a:gd name="connsiteY76" fmla="*/ 967371 h 1458111"/>
              <a:gd name="connsiteX77" fmla="*/ 2697303 w 2800371"/>
              <a:gd name="connsiteY77" fmla="*/ 977963 h 1458111"/>
              <a:gd name="connsiteX78" fmla="*/ 2704364 w 2800371"/>
              <a:gd name="connsiteY78" fmla="*/ 988554 h 1458111"/>
              <a:gd name="connsiteX79" fmla="*/ 2729078 w 2800371"/>
              <a:gd name="connsiteY79" fmla="*/ 1002676 h 1458111"/>
              <a:gd name="connsiteX80" fmla="*/ 2743200 w 2800371"/>
              <a:gd name="connsiteY80" fmla="*/ 1016798 h 1458111"/>
              <a:gd name="connsiteX81" fmla="*/ 2789096 w 2800371"/>
              <a:gd name="connsiteY81" fmla="*/ 1027390 h 1458111"/>
              <a:gd name="connsiteX82" fmla="*/ 2792627 w 2800371"/>
              <a:gd name="connsiteY82" fmla="*/ 1327482 h 1458111"/>
              <a:gd name="connsiteX83" fmla="*/ 2760852 w 2800371"/>
              <a:gd name="connsiteY83" fmla="*/ 1454580 h 1458111"/>
              <a:gd name="connsiteX84" fmla="*/ 2068874 w 2800371"/>
              <a:gd name="connsiteY84" fmla="*/ 1458111 h 1458111"/>
              <a:gd name="connsiteX85" fmla="*/ 571941 w 2800371"/>
              <a:gd name="connsiteY85" fmla="*/ 1454581 h 1458111"/>
              <a:gd name="connsiteX86" fmla="*/ 342458 w 2800371"/>
              <a:gd name="connsiteY86" fmla="*/ 1415745 h 1458111"/>
              <a:gd name="connsiteX87" fmla="*/ 172994 w 2800371"/>
              <a:gd name="connsiteY87" fmla="*/ 1313360 h 1458111"/>
              <a:gd name="connsiteX88" fmla="*/ 141220 w 2800371"/>
              <a:gd name="connsiteY88" fmla="*/ 1341604 h 1458111"/>
              <a:gd name="connsiteX89" fmla="*/ 95323 w 2800371"/>
              <a:gd name="connsiteY89" fmla="*/ 1359257 h 1458111"/>
              <a:gd name="connsiteX90" fmla="*/ 45896 w 2800371"/>
              <a:gd name="connsiteY90" fmla="*/ 1405153 h 1458111"/>
              <a:gd name="connsiteX91" fmla="*/ 31774 w 2800371"/>
              <a:gd name="connsiteY91" fmla="*/ 1408684 h 1458111"/>
              <a:gd name="connsiteX92" fmla="*/ 10591 w 2800371"/>
              <a:gd name="connsiteY92" fmla="*/ 1415745 h 1458111"/>
              <a:gd name="connsiteX93" fmla="*/ 3530 w 2800371"/>
              <a:gd name="connsiteY93" fmla="*/ 1433397 h 1458111"/>
              <a:gd name="connsiteX94" fmla="*/ 0 w 2800371"/>
              <a:gd name="connsiteY94" fmla="*/ 1454580 h 1458111"/>
              <a:gd name="connsiteX95" fmla="*/ 7061 w 2800371"/>
              <a:gd name="connsiteY95" fmla="*/ 1359257 h 1458111"/>
              <a:gd name="connsiteX96" fmla="*/ 7061 w 2800371"/>
              <a:gd name="connsiteY96" fmla="*/ 1331013 h 1458111"/>
              <a:gd name="connsiteX0" fmla="*/ 7061 w 2800371"/>
              <a:gd name="connsiteY0" fmla="*/ 1331013 h 1467729"/>
              <a:gd name="connsiteX1" fmla="*/ 7061 w 2800371"/>
              <a:gd name="connsiteY1" fmla="*/ 1331013 h 1467729"/>
              <a:gd name="connsiteX2" fmla="*/ 52957 w 2800371"/>
              <a:gd name="connsiteY2" fmla="*/ 1309830 h 1467729"/>
              <a:gd name="connsiteX3" fmla="*/ 67079 w 2800371"/>
              <a:gd name="connsiteY3" fmla="*/ 1306299 h 1467729"/>
              <a:gd name="connsiteX4" fmla="*/ 102384 w 2800371"/>
              <a:gd name="connsiteY4" fmla="*/ 1320421 h 1467729"/>
              <a:gd name="connsiteX5" fmla="*/ 123567 w 2800371"/>
              <a:gd name="connsiteY5" fmla="*/ 1334543 h 1467729"/>
              <a:gd name="connsiteX6" fmla="*/ 165933 w 2800371"/>
              <a:gd name="connsiteY6" fmla="*/ 1331013 h 1467729"/>
              <a:gd name="connsiteX7" fmla="*/ 194177 w 2800371"/>
              <a:gd name="connsiteY7" fmla="*/ 1316891 h 1467729"/>
              <a:gd name="connsiteX8" fmla="*/ 208299 w 2800371"/>
              <a:gd name="connsiteY8" fmla="*/ 1313360 h 1467729"/>
              <a:gd name="connsiteX9" fmla="*/ 240074 w 2800371"/>
              <a:gd name="connsiteY9" fmla="*/ 1306299 h 1467729"/>
              <a:gd name="connsiteX10" fmla="*/ 275379 w 2800371"/>
              <a:gd name="connsiteY10" fmla="*/ 1309830 h 1467729"/>
              <a:gd name="connsiteX11" fmla="*/ 293031 w 2800371"/>
              <a:gd name="connsiteY11" fmla="*/ 1316891 h 1467729"/>
              <a:gd name="connsiteX12" fmla="*/ 310684 w 2800371"/>
              <a:gd name="connsiteY12" fmla="*/ 1309830 h 1467729"/>
              <a:gd name="connsiteX13" fmla="*/ 353050 w 2800371"/>
              <a:gd name="connsiteY13" fmla="*/ 1302769 h 1467729"/>
              <a:gd name="connsiteX14" fmla="*/ 427190 w 2800371"/>
              <a:gd name="connsiteY14" fmla="*/ 1313360 h 1467729"/>
              <a:gd name="connsiteX15" fmla="*/ 451904 w 2800371"/>
              <a:gd name="connsiteY15" fmla="*/ 1320421 h 1467729"/>
              <a:gd name="connsiteX16" fmla="*/ 554289 w 2800371"/>
              <a:gd name="connsiteY16" fmla="*/ 1309830 h 1467729"/>
              <a:gd name="connsiteX17" fmla="*/ 586063 w 2800371"/>
              <a:gd name="connsiteY17" fmla="*/ 1285116 h 1467729"/>
              <a:gd name="connsiteX18" fmla="*/ 617838 w 2800371"/>
              <a:gd name="connsiteY18" fmla="*/ 1260403 h 1467729"/>
              <a:gd name="connsiteX19" fmla="*/ 631960 w 2800371"/>
              <a:gd name="connsiteY19" fmla="*/ 1235689 h 1467729"/>
              <a:gd name="connsiteX20" fmla="*/ 649612 w 2800371"/>
              <a:gd name="connsiteY20" fmla="*/ 1214506 h 1467729"/>
              <a:gd name="connsiteX21" fmla="*/ 670795 w 2800371"/>
              <a:gd name="connsiteY21" fmla="*/ 1207445 h 1467729"/>
              <a:gd name="connsiteX22" fmla="*/ 720222 w 2800371"/>
              <a:gd name="connsiteY22" fmla="*/ 1218037 h 1467729"/>
              <a:gd name="connsiteX23" fmla="*/ 741405 w 2800371"/>
              <a:gd name="connsiteY23" fmla="*/ 1242750 h 1467729"/>
              <a:gd name="connsiteX24" fmla="*/ 751997 w 2800371"/>
              <a:gd name="connsiteY24" fmla="*/ 1249811 h 1467729"/>
              <a:gd name="connsiteX25" fmla="*/ 882625 w 2800371"/>
              <a:gd name="connsiteY25" fmla="*/ 1260403 h 1467729"/>
              <a:gd name="connsiteX26" fmla="*/ 914400 w 2800371"/>
              <a:gd name="connsiteY26" fmla="*/ 1295708 h 1467729"/>
              <a:gd name="connsiteX27" fmla="*/ 935583 w 2800371"/>
              <a:gd name="connsiteY27" fmla="*/ 1306299 h 1467729"/>
              <a:gd name="connsiteX28" fmla="*/ 963827 w 2800371"/>
              <a:gd name="connsiteY28" fmla="*/ 1313360 h 1467729"/>
              <a:gd name="connsiteX29" fmla="*/ 1016784 w 2800371"/>
              <a:gd name="connsiteY29" fmla="*/ 1239220 h 1467729"/>
              <a:gd name="connsiteX30" fmla="*/ 1073272 w 2800371"/>
              <a:gd name="connsiteY30" fmla="*/ 1182732 h 1467729"/>
              <a:gd name="connsiteX31" fmla="*/ 1105047 w 2800371"/>
              <a:gd name="connsiteY31" fmla="*/ 1172140 h 1467729"/>
              <a:gd name="connsiteX32" fmla="*/ 1154474 w 2800371"/>
              <a:gd name="connsiteY32" fmla="*/ 1175671 h 1467729"/>
              <a:gd name="connsiteX33" fmla="*/ 1179187 w 2800371"/>
              <a:gd name="connsiteY33" fmla="*/ 1196854 h 1467729"/>
              <a:gd name="connsiteX34" fmla="*/ 1193309 w 2800371"/>
              <a:gd name="connsiteY34" fmla="*/ 1207445 h 1467729"/>
              <a:gd name="connsiteX35" fmla="*/ 1218023 w 2800371"/>
              <a:gd name="connsiteY35" fmla="*/ 1225098 h 1467729"/>
              <a:gd name="connsiteX36" fmla="*/ 1228614 w 2800371"/>
              <a:gd name="connsiteY36" fmla="*/ 1242750 h 1467729"/>
              <a:gd name="connsiteX37" fmla="*/ 1232145 w 2800371"/>
              <a:gd name="connsiteY37" fmla="*/ 1253342 h 1467729"/>
              <a:gd name="connsiteX38" fmla="*/ 1253328 w 2800371"/>
              <a:gd name="connsiteY38" fmla="*/ 1274525 h 1467729"/>
              <a:gd name="connsiteX39" fmla="*/ 1299224 w 2800371"/>
              <a:gd name="connsiteY39" fmla="*/ 1263933 h 1467729"/>
              <a:gd name="connsiteX40" fmla="*/ 1313346 w 2800371"/>
              <a:gd name="connsiteY40" fmla="*/ 1239220 h 1467729"/>
              <a:gd name="connsiteX41" fmla="*/ 1327468 w 2800371"/>
              <a:gd name="connsiteY41" fmla="*/ 1218037 h 1467729"/>
              <a:gd name="connsiteX42" fmla="*/ 1338060 w 2800371"/>
              <a:gd name="connsiteY42" fmla="*/ 1200384 h 1467729"/>
              <a:gd name="connsiteX43" fmla="*/ 1348651 w 2800371"/>
              <a:gd name="connsiteY43" fmla="*/ 1165079 h 1467729"/>
              <a:gd name="connsiteX44" fmla="*/ 1355713 w 2800371"/>
              <a:gd name="connsiteY44" fmla="*/ 1150957 h 1467729"/>
              <a:gd name="connsiteX45" fmla="*/ 1398079 w 2800371"/>
              <a:gd name="connsiteY45" fmla="*/ 1052103 h 1467729"/>
              <a:gd name="connsiteX46" fmla="*/ 1419262 w 2800371"/>
              <a:gd name="connsiteY46" fmla="*/ 1030920 h 1467729"/>
              <a:gd name="connsiteX47" fmla="*/ 1443975 w 2800371"/>
              <a:gd name="connsiteY47" fmla="*/ 935597 h 1467729"/>
              <a:gd name="connsiteX48" fmla="*/ 1454567 w 2800371"/>
              <a:gd name="connsiteY48" fmla="*/ 907353 h 1467729"/>
              <a:gd name="connsiteX49" fmla="*/ 1461628 w 2800371"/>
              <a:gd name="connsiteY49" fmla="*/ 886170 h 1467729"/>
              <a:gd name="connsiteX50" fmla="*/ 1475750 w 2800371"/>
              <a:gd name="connsiteY50" fmla="*/ 850865 h 1467729"/>
              <a:gd name="connsiteX51" fmla="*/ 1500463 w 2800371"/>
              <a:gd name="connsiteY51" fmla="*/ 801438 h 1467729"/>
              <a:gd name="connsiteX52" fmla="*/ 1571073 w 2800371"/>
              <a:gd name="connsiteY52" fmla="*/ 610791 h 1467729"/>
              <a:gd name="connsiteX53" fmla="*/ 1613439 w 2800371"/>
              <a:gd name="connsiteY53" fmla="*/ 300106 h 1467729"/>
              <a:gd name="connsiteX54" fmla="*/ 1627561 w 2800371"/>
              <a:gd name="connsiteY54" fmla="*/ 225966 h 1467729"/>
              <a:gd name="connsiteX55" fmla="*/ 1631092 w 2800371"/>
              <a:gd name="connsiteY55" fmla="*/ 151825 h 1467729"/>
              <a:gd name="connsiteX56" fmla="*/ 1666397 w 2800371"/>
              <a:gd name="connsiteY56" fmla="*/ 84746 h 1467729"/>
              <a:gd name="connsiteX57" fmla="*/ 1673458 w 2800371"/>
              <a:gd name="connsiteY57" fmla="*/ 63563 h 1467729"/>
              <a:gd name="connsiteX58" fmla="*/ 1676988 w 2800371"/>
              <a:gd name="connsiteY58" fmla="*/ 52971 h 1467729"/>
              <a:gd name="connsiteX59" fmla="*/ 1691110 w 2800371"/>
              <a:gd name="connsiteY59" fmla="*/ 24727 h 1467729"/>
              <a:gd name="connsiteX60" fmla="*/ 1698171 w 2800371"/>
              <a:gd name="connsiteY60" fmla="*/ 14136 h 1467729"/>
              <a:gd name="connsiteX61" fmla="*/ 1729946 w 2800371"/>
              <a:gd name="connsiteY61" fmla="*/ 17666 h 1467729"/>
              <a:gd name="connsiteX62" fmla="*/ 1765251 w 2800371"/>
              <a:gd name="connsiteY62" fmla="*/ 24727 h 1467729"/>
              <a:gd name="connsiteX63" fmla="*/ 1821739 w 2800371"/>
              <a:gd name="connsiteY63" fmla="*/ 28258 h 1467729"/>
              <a:gd name="connsiteX64" fmla="*/ 1864105 w 2800371"/>
              <a:gd name="connsiteY64" fmla="*/ 24727 h 1467729"/>
              <a:gd name="connsiteX65" fmla="*/ 1874696 w 2800371"/>
              <a:gd name="connsiteY65" fmla="*/ 21197 h 1467729"/>
              <a:gd name="connsiteX66" fmla="*/ 1966489 w 2800371"/>
              <a:gd name="connsiteY66" fmla="*/ 17666 h 1467729"/>
              <a:gd name="connsiteX67" fmla="*/ 2308948 w 2800371"/>
              <a:gd name="connsiteY67" fmla="*/ 7075 h 1467729"/>
              <a:gd name="connsiteX68" fmla="*/ 2372497 w 2800371"/>
              <a:gd name="connsiteY68" fmla="*/ 7075 h 1467729"/>
              <a:gd name="connsiteX69" fmla="*/ 2393680 w 2800371"/>
              <a:gd name="connsiteY69" fmla="*/ 14136 h 1467729"/>
              <a:gd name="connsiteX70" fmla="*/ 2404272 w 2800371"/>
              <a:gd name="connsiteY70" fmla="*/ 77685 h 1467729"/>
              <a:gd name="connsiteX71" fmla="*/ 2464290 w 2800371"/>
              <a:gd name="connsiteY71" fmla="*/ 296576 h 1467729"/>
              <a:gd name="connsiteX72" fmla="*/ 2489004 w 2800371"/>
              <a:gd name="connsiteY72" fmla="*/ 533119 h 1467729"/>
              <a:gd name="connsiteX73" fmla="*/ 2517248 w 2800371"/>
              <a:gd name="connsiteY73" fmla="*/ 593138 h 1467729"/>
              <a:gd name="connsiteX74" fmla="*/ 2559614 w 2800371"/>
              <a:gd name="connsiteY74" fmla="*/ 716706 h 1467729"/>
              <a:gd name="connsiteX75" fmla="*/ 2626693 w 2800371"/>
              <a:gd name="connsiteY75" fmla="*/ 836743 h 1467729"/>
              <a:gd name="connsiteX76" fmla="*/ 2686712 w 2800371"/>
              <a:gd name="connsiteY76" fmla="*/ 967371 h 1467729"/>
              <a:gd name="connsiteX77" fmla="*/ 2697303 w 2800371"/>
              <a:gd name="connsiteY77" fmla="*/ 977963 h 1467729"/>
              <a:gd name="connsiteX78" fmla="*/ 2704364 w 2800371"/>
              <a:gd name="connsiteY78" fmla="*/ 988554 h 1467729"/>
              <a:gd name="connsiteX79" fmla="*/ 2729078 w 2800371"/>
              <a:gd name="connsiteY79" fmla="*/ 1002676 h 1467729"/>
              <a:gd name="connsiteX80" fmla="*/ 2743200 w 2800371"/>
              <a:gd name="connsiteY80" fmla="*/ 1016798 h 1467729"/>
              <a:gd name="connsiteX81" fmla="*/ 2789096 w 2800371"/>
              <a:gd name="connsiteY81" fmla="*/ 1027390 h 1467729"/>
              <a:gd name="connsiteX82" fmla="*/ 2792627 w 2800371"/>
              <a:gd name="connsiteY82" fmla="*/ 1327482 h 1467729"/>
              <a:gd name="connsiteX83" fmla="*/ 2760852 w 2800371"/>
              <a:gd name="connsiteY83" fmla="*/ 1454580 h 1467729"/>
              <a:gd name="connsiteX84" fmla="*/ 2068874 w 2800371"/>
              <a:gd name="connsiteY84" fmla="*/ 1458111 h 1467729"/>
              <a:gd name="connsiteX85" fmla="*/ 571941 w 2800371"/>
              <a:gd name="connsiteY85" fmla="*/ 1454581 h 1467729"/>
              <a:gd name="connsiteX86" fmla="*/ 289501 w 2800371"/>
              <a:gd name="connsiteY86" fmla="*/ 1458111 h 1467729"/>
              <a:gd name="connsiteX87" fmla="*/ 172994 w 2800371"/>
              <a:gd name="connsiteY87" fmla="*/ 1313360 h 1467729"/>
              <a:gd name="connsiteX88" fmla="*/ 141220 w 2800371"/>
              <a:gd name="connsiteY88" fmla="*/ 1341604 h 1467729"/>
              <a:gd name="connsiteX89" fmla="*/ 95323 w 2800371"/>
              <a:gd name="connsiteY89" fmla="*/ 1359257 h 1467729"/>
              <a:gd name="connsiteX90" fmla="*/ 45896 w 2800371"/>
              <a:gd name="connsiteY90" fmla="*/ 1405153 h 1467729"/>
              <a:gd name="connsiteX91" fmla="*/ 31774 w 2800371"/>
              <a:gd name="connsiteY91" fmla="*/ 1408684 h 1467729"/>
              <a:gd name="connsiteX92" fmla="*/ 10591 w 2800371"/>
              <a:gd name="connsiteY92" fmla="*/ 1415745 h 1467729"/>
              <a:gd name="connsiteX93" fmla="*/ 3530 w 2800371"/>
              <a:gd name="connsiteY93" fmla="*/ 1433397 h 1467729"/>
              <a:gd name="connsiteX94" fmla="*/ 0 w 2800371"/>
              <a:gd name="connsiteY94" fmla="*/ 1454580 h 1467729"/>
              <a:gd name="connsiteX95" fmla="*/ 7061 w 2800371"/>
              <a:gd name="connsiteY95" fmla="*/ 1359257 h 1467729"/>
              <a:gd name="connsiteX96" fmla="*/ 7061 w 2800371"/>
              <a:gd name="connsiteY96" fmla="*/ 1331013 h 1467729"/>
              <a:gd name="connsiteX0" fmla="*/ 7061 w 2800371"/>
              <a:gd name="connsiteY0" fmla="*/ 1331013 h 1464231"/>
              <a:gd name="connsiteX1" fmla="*/ 7061 w 2800371"/>
              <a:gd name="connsiteY1" fmla="*/ 1331013 h 1464231"/>
              <a:gd name="connsiteX2" fmla="*/ 52957 w 2800371"/>
              <a:gd name="connsiteY2" fmla="*/ 1309830 h 1464231"/>
              <a:gd name="connsiteX3" fmla="*/ 67079 w 2800371"/>
              <a:gd name="connsiteY3" fmla="*/ 1306299 h 1464231"/>
              <a:gd name="connsiteX4" fmla="*/ 102384 w 2800371"/>
              <a:gd name="connsiteY4" fmla="*/ 1320421 h 1464231"/>
              <a:gd name="connsiteX5" fmla="*/ 123567 w 2800371"/>
              <a:gd name="connsiteY5" fmla="*/ 1334543 h 1464231"/>
              <a:gd name="connsiteX6" fmla="*/ 165933 w 2800371"/>
              <a:gd name="connsiteY6" fmla="*/ 1331013 h 1464231"/>
              <a:gd name="connsiteX7" fmla="*/ 194177 w 2800371"/>
              <a:gd name="connsiteY7" fmla="*/ 1316891 h 1464231"/>
              <a:gd name="connsiteX8" fmla="*/ 208299 w 2800371"/>
              <a:gd name="connsiteY8" fmla="*/ 1313360 h 1464231"/>
              <a:gd name="connsiteX9" fmla="*/ 240074 w 2800371"/>
              <a:gd name="connsiteY9" fmla="*/ 1306299 h 1464231"/>
              <a:gd name="connsiteX10" fmla="*/ 275379 w 2800371"/>
              <a:gd name="connsiteY10" fmla="*/ 1309830 h 1464231"/>
              <a:gd name="connsiteX11" fmla="*/ 293031 w 2800371"/>
              <a:gd name="connsiteY11" fmla="*/ 1316891 h 1464231"/>
              <a:gd name="connsiteX12" fmla="*/ 310684 w 2800371"/>
              <a:gd name="connsiteY12" fmla="*/ 1309830 h 1464231"/>
              <a:gd name="connsiteX13" fmla="*/ 353050 w 2800371"/>
              <a:gd name="connsiteY13" fmla="*/ 1302769 h 1464231"/>
              <a:gd name="connsiteX14" fmla="*/ 427190 w 2800371"/>
              <a:gd name="connsiteY14" fmla="*/ 1313360 h 1464231"/>
              <a:gd name="connsiteX15" fmla="*/ 451904 w 2800371"/>
              <a:gd name="connsiteY15" fmla="*/ 1320421 h 1464231"/>
              <a:gd name="connsiteX16" fmla="*/ 554289 w 2800371"/>
              <a:gd name="connsiteY16" fmla="*/ 1309830 h 1464231"/>
              <a:gd name="connsiteX17" fmla="*/ 586063 w 2800371"/>
              <a:gd name="connsiteY17" fmla="*/ 1285116 h 1464231"/>
              <a:gd name="connsiteX18" fmla="*/ 617838 w 2800371"/>
              <a:gd name="connsiteY18" fmla="*/ 1260403 h 1464231"/>
              <a:gd name="connsiteX19" fmla="*/ 631960 w 2800371"/>
              <a:gd name="connsiteY19" fmla="*/ 1235689 h 1464231"/>
              <a:gd name="connsiteX20" fmla="*/ 649612 w 2800371"/>
              <a:gd name="connsiteY20" fmla="*/ 1214506 h 1464231"/>
              <a:gd name="connsiteX21" fmla="*/ 670795 w 2800371"/>
              <a:gd name="connsiteY21" fmla="*/ 1207445 h 1464231"/>
              <a:gd name="connsiteX22" fmla="*/ 720222 w 2800371"/>
              <a:gd name="connsiteY22" fmla="*/ 1218037 h 1464231"/>
              <a:gd name="connsiteX23" fmla="*/ 741405 w 2800371"/>
              <a:gd name="connsiteY23" fmla="*/ 1242750 h 1464231"/>
              <a:gd name="connsiteX24" fmla="*/ 751997 w 2800371"/>
              <a:gd name="connsiteY24" fmla="*/ 1249811 h 1464231"/>
              <a:gd name="connsiteX25" fmla="*/ 882625 w 2800371"/>
              <a:gd name="connsiteY25" fmla="*/ 1260403 h 1464231"/>
              <a:gd name="connsiteX26" fmla="*/ 914400 w 2800371"/>
              <a:gd name="connsiteY26" fmla="*/ 1295708 h 1464231"/>
              <a:gd name="connsiteX27" fmla="*/ 935583 w 2800371"/>
              <a:gd name="connsiteY27" fmla="*/ 1306299 h 1464231"/>
              <a:gd name="connsiteX28" fmla="*/ 963827 w 2800371"/>
              <a:gd name="connsiteY28" fmla="*/ 1313360 h 1464231"/>
              <a:gd name="connsiteX29" fmla="*/ 1016784 w 2800371"/>
              <a:gd name="connsiteY29" fmla="*/ 1239220 h 1464231"/>
              <a:gd name="connsiteX30" fmla="*/ 1073272 w 2800371"/>
              <a:gd name="connsiteY30" fmla="*/ 1182732 h 1464231"/>
              <a:gd name="connsiteX31" fmla="*/ 1105047 w 2800371"/>
              <a:gd name="connsiteY31" fmla="*/ 1172140 h 1464231"/>
              <a:gd name="connsiteX32" fmla="*/ 1154474 w 2800371"/>
              <a:gd name="connsiteY32" fmla="*/ 1175671 h 1464231"/>
              <a:gd name="connsiteX33" fmla="*/ 1179187 w 2800371"/>
              <a:gd name="connsiteY33" fmla="*/ 1196854 h 1464231"/>
              <a:gd name="connsiteX34" fmla="*/ 1193309 w 2800371"/>
              <a:gd name="connsiteY34" fmla="*/ 1207445 h 1464231"/>
              <a:gd name="connsiteX35" fmla="*/ 1218023 w 2800371"/>
              <a:gd name="connsiteY35" fmla="*/ 1225098 h 1464231"/>
              <a:gd name="connsiteX36" fmla="*/ 1228614 w 2800371"/>
              <a:gd name="connsiteY36" fmla="*/ 1242750 h 1464231"/>
              <a:gd name="connsiteX37" fmla="*/ 1232145 w 2800371"/>
              <a:gd name="connsiteY37" fmla="*/ 1253342 h 1464231"/>
              <a:gd name="connsiteX38" fmla="*/ 1253328 w 2800371"/>
              <a:gd name="connsiteY38" fmla="*/ 1274525 h 1464231"/>
              <a:gd name="connsiteX39" fmla="*/ 1299224 w 2800371"/>
              <a:gd name="connsiteY39" fmla="*/ 1263933 h 1464231"/>
              <a:gd name="connsiteX40" fmla="*/ 1313346 w 2800371"/>
              <a:gd name="connsiteY40" fmla="*/ 1239220 h 1464231"/>
              <a:gd name="connsiteX41" fmla="*/ 1327468 w 2800371"/>
              <a:gd name="connsiteY41" fmla="*/ 1218037 h 1464231"/>
              <a:gd name="connsiteX42" fmla="*/ 1338060 w 2800371"/>
              <a:gd name="connsiteY42" fmla="*/ 1200384 h 1464231"/>
              <a:gd name="connsiteX43" fmla="*/ 1348651 w 2800371"/>
              <a:gd name="connsiteY43" fmla="*/ 1165079 h 1464231"/>
              <a:gd name="connsiteX44" fmla="*/ 1355713 w 2800371"/>
              <a:gd name="connsiteY44" fmla="*/ 1150957 h 1464231"/>
              <a:gd name="connsiteX45" fmla="*/ 1398079 w 2800371"/>
              <a:gd name="connsiteY45" fmla="*/ 1052103 h 1464231"/>
              <a:gd name="connsiteX46" fmla="*/ 1419262 w 2800371"/>
              <a:gd name="connsiteY46" fmla="*/ 1030920 h 1464231"/>
              <a:gd name="connsiteX47" fmla="*/ 1443975 w 2800371"/>
              <a:gd name="connsiteY47" fmla="*/ 935597 h 1464231"/>
              <a:gd name="connsiteX48" fmla="*/ 1454567 w 2800371"/>
              <a:gd name="connsiteY48" fmla="*/ 907353 h 1464231"/>
              <a:gd name="connsiteX49" fmla="*/ 1461628 w 2800371"/>
              <a:gd name="connsiteY49" fmla="*/ 886170 h 1464231"/>
              <a:gd name="connsiteX50" fmla="*/ 1475750 w 2800371"/>
              <a:gd name="connsiteY50" fmla="*/ 850865 h 1464231"/>
              <a:gd name="connsiteX51" fmla="*/ 1500463 w 2800371"/>
              <a:gd name="connsiteY51" fmla="*/ 801438 h 1464231"/>
              <a:gd name="connsiteX52" fmla="*/ 1571073 w 2800371"/>
              <a:gd name="connsiteY52" fmla="*/ 610791 h 1464231"/>
              <a:gd name="connsiteX53" fmla="*/ 1613439 w 2800371"/>
              <a:gd name="connsiteY53" fmla="*/ 300106 h 1464231"/>
              <a:gd name="connsiteX54" fmla="*/ 1627561 w 2800371"/>
              <a:gd name="connsiteY54" fmla="*/ 225966 h 1464231"/>
              <a:gd name="connsiteX55" fmla="*/ 1631092 w 2800371"/>
              <a:gd name="connsiteY55" fmla="*/ 151825 h 1464231"/>
              <a:gd name="connsiteX56" fmla="*/ 1666397 w 2800371"/>
              <a:gd name="connsiteY56" fmla="*/ 84746 h 1464231"/>
              <a:gd name="connsiteX57" fmla="*/ 1673458 w 2800371"/>
              <a:gd name="connsiteY57" fmla="*/ 63563 h 1464231"/>
              <a:gd name="connsiteX58" fmla="*/ 1676988 w 2800371"/>
              <a:gd name="connsiteY58" fmla="*/ 52971 h 1464231"/>
              <a:gd name="connsiteX59" fmla="*/ 1691110 w 2800371"/>
              <a:gd name="connsiteY59" fmla="*/ 24727 h 1464231"/>
              <a:gd name="connsiteX60" fmla="*/ 1698171 w 2800371"/>
              <a:gd name="connsiteY60" fmla="*/ 14136 h 1464231"/>
              <a:gd name="connsiteX61" fmla="*/ 1729946 w 2800371"/>
              <a:gd name="connsiteY61" fmla="*/ 17666 h 1464231"/>
              <a:gd name="connsiteX62" fmla="*/ 1765251 w 2800371"/>
              <a:gd name="connsiteY62" fmla="*/ 24727 h 1464231"/>
              <a:gd name="connsiteX63" fmla="*/ 1821739 w 2800371"/>
              <a:gd name="connsiteY63" fmla="*/ 28258 h 1464231"/>
              <a:gd name="connsiteX64" fmla="*/ 1864105 w 2800371"/>
              <a:gd name="connsiteY64" fmla="*/ 24727 h 1464231"/>
              <a:gd name="connsiteX65" fmla="*/ 1874696 w 2800371"/>
              <a:gd name="connsiteY65" fmla="*/ 21197 h 1464231"/>
              <a:gd name="connsiteX66" fmla="*/ 1966489 w 2800371"/>
              <a:gd name="connsiteY66" fmla="*/ 17666 h 1464231"/>
              <a:gd name="connsiteX67" fmla="*/ 2308948 w 2800371"/>
              <a:gd name="connsiteY67" fmla="*/ 7075 h 1464231"/>
              <a:gd name="connsiteX68" fmla="*/ 2372497 w 2800371"/>
              <a:gd name="connsiteY68" fmla="*/ 7075 h 1464231"/>
              <a:gd name="connsiteX69" fmla="*/ 2393680 w 2800371"/>
              <a:gd name="connsiteY69" fmla="*/ 14136 h 1464231"/>
              <a:gd name="connsiteX70" fmla="*/ 2404272 w 2800371"/>
              <a:gd name="connsiteY70" fmla="*/ 77685 h 1464231"/>
              <a:gd name="connsiteX71" fmla="*/ 2464290 w 2800371"/>
              <a:gd name="connsiteY71" fmla="*/ 296576 h 1464231"/>
              <a:gd name="connsiteX72" fmla="*/ 2489004 w 2800371"/>
              <a:gd name="connsiteY72" fmla="*/ 533119 h 1464231"/>
              <a:gd name="connsiteX73" fmla="*/ 2517248 w 2800371"/>
              <a:gd name="connsiteY73" fmla="*/ 593138 h 1464231"/>
              <a:gd name="connsiteX74" fmla="*/ 2559614 w 2800371"/>
              <a:gd name="connsiteY74" fmla="*/ 716706 h 1464231"/>
              <a:gd name="connsiteX75" fmla="*/ 2626693 w 2800371"/>
              <a:gd name="connsiteY75" fmla="*/ 836743 h 1464231"/>
              <a:gd name="connsiteX76" fmla="*/ 2686712 w 2800371"/>
              <a:gd name="connsiteY76" fmla="*/ 967371 h 1464231"/>
              <a:gd name="connsiteX77" fmla="*/ 2697303 w 2800371"/>
              <a:gd name="connsiteY77" fmla="*/ 977963 h 1464231"/>
              <a:gd name="connsiteX78" fmla="*/ 2704364 w 2800371"/>
              <a:gd name="connsiteY78" fmla="*/ 988554 h 1464231"/>
              <a:gd name="connsiteX79" fmla="*/ 2729078 w 2800371"/>
              <a:gd name="connsiteY79" fmla="*/ 1002676 h 1464231"/>
              <a:gd name="connsiteX80" fmla="*/ 2743200 w 2800371"/>
              <a:gd name="connsiteY80" fmla="*/ 1016798 h 1464231"/>
              <a:gd name="connsiteX81" fmla="*/ 2789096 w 2800371"/>
              <a:gd name="connsiteY81" fmla="*/ 1027390 h 1464231"/>
              <a:gd name="connsiteX82" fmla="*/ 2792627 w 2800371"/>
              <a:gd name="connsiteY82" fmla="*/ 1327482 h 1464231"/>
              <a:gd name="connsiteX83" fmla="*/ 2760852 w 2800371"/>
              <a:gd name="connsiteY83" fmla="*/ 1454580 h 1464231"/>
              <a:gd name="connsiteX84" fmla="*/ 2068874 w 2800371"/>
              <a:gd name="connsiteY84" fmla="*/ 1458111 h 1464231"/>
              <a:gd name="connsiteX85" fmla="*/ 571941 w 2800371"/>
              <a:gd name="connsiteY85" fmla="*/ 1454581 h 1464231"/>
              <a:gd name="connsiteX86" fmla="*/ 289501 w 2800371"/>
              <a:gd name="connsiteY86" fmla="*/ 1458111 h 1464231"/>
              <a:gd name="connsiteX87" fmla="*/ 151811 w 2800371"/>
              <a:gd name="connsiteY87" fmla="*/ 1454580 h 1464231"/>
              <a:gd name="connsiteX88" fmla="*/ 141220 w 2800371"/>
              <a:gd name="connsiteY88" fmla="*/ 1341604 h 1464231"/>
              <a:gd name="connsiteX89" fmla="*/ 95323 w 2800371"/>
              <a:gd name="connsiteY89" fmla="*/ 1359257 h 1464231"/>
              <a:gd name="connsiteX90" fmla="*/ 45896 w 2800371"/>
              <a:gd name="connsiteY90" fmla="*/ 1405153 h 1464231"/>
              <a:gd name="connsiteX91" fmla="*/ 31774 w 2800371"/>
              <a:gd name="connsiteY91" fmla="*/ 1408684 h 1464231"/>
              <a:gd name="connsiteX92" fmla="*/ 10591 w 2800371"/>
              <a:gd name="connsiteY92" fmla="*/ 1415745 h 1464231"/>
              <a:gd name="connsiteX93" fmla="*/ 3530 w 2800371"/>
              <a:gd name="connsiteY93" fmla="*/ 1433397 h 1464231"/>
              <a:gd name="connsiteX94" fmla="*/ 0 w 2800371"/>
              <a:gd name="connsiteY94" fmla="*/ 1454580 h 1464231"/>
              <a:gd name="connsiteX95" fmla="*/ 7061 w 2800371"/>
              <a:gd name="connsiteY95" fmla="*/ 1359257 h 1464231"/>
              <a:gd name="connsiteX96" fmla="*/ 7061 w 2800371"/>
              <a:gd name="connsiteY96" fmla="*/ 1331013 h 1464231"/>
              <a:gd name="connsiteX0" fmla="*/ 7061 w 2800371"/>
              <a:gd name="connsiteY0" fmla="*/ 1331013 h 1464231"/>
              <a:gd name="connsiteX1" fmla="*/ 7061 w 2800371"/>
              <a:gd name="connsiteY1" fmla="*/ 1331013 h 1464231"/>
              <a:gd name="connsiteX2" fmla="*/ 52957 w 2800371"/>
              <a:gd name="connsiteY2" fmla="*/ 1309830 h 1464231"/>
              <a:gd name="connsiteX3" fmla="*/ 67079 w 2800371"/>
              <a:gd name="connsiteY3" fmla="*/ 1306299 h 1464231"/>
              <a:gd name="connsiteX4" fmla="*/ 102384 w 2800371"/>
              <a:gd name="connsiteY4" fmla="*/ 1320421 h 1464231"/>
              <a:gd name="connsiteX5" fmla="*/ 123567 w 2800371"/>
              <a:gd name="connsiteY5" fmla="*/ 1334543 h 1464231"/>
              <a:gd name="connsiteX6" fmla="*/ 165933 w 2800371"/>
              <a:gd name="connsiteY6" fmla="*/ 1331013 h 1464231"/>
              <a:gd name="connsiteX7" fmla="*/ 194177 w 2800371"/>
              <a:gd name="connsiteY7" fmla="*/ 1316891 h 1464231"/>
              <a:gd name="connsiteX8" fmla="*/ 208299 w 2800371"/>
              <a:gd name="connsiteY8" fmla="*/ 1313360 h 1464231"/>
              <a:gd name="connsiteX9" fmla="*/ 240074 w 2800371"/>
              <a:gd name="connsiteY9" fmla="*/ 1306299 h 1464231"/>
              <a:gd name="connsiteX10" fmla="*/ 275379 w 2800371"/>
              <a:gd name="connsiteY10" fmla="*/ 1309830 h 1464231"/>
              <a:gd name="connsiteX11" fmla="*/ 293031 w 2800371"/>
              <a:gd name="connsiteY11" fmla="*/ 1316891 h 1464231"/>
              <a:gd name="connsiteX12" fmla="*/ 310684 w 2800371"/>
              <a:gd name="connsiteY12" fmla="*/ 1309830 h 1464231"/>
              <a:gd name="connsiteX13" fmla="*/ 353050 w 2800371"/>
              <a:gd name="connsiteY13" fmla="*/ 1302769 h 1464231"/>
              <a:gd name="connsiteX14" fmla="*/ 427190 w 2800371"/>
              <a:gd name="connsiteY14" fmla="*/ 1313360 h 1464231"/>
              <a:gd name="connsiteX15" fmla="*/ 451904 w 2800371"/>
              <a:gd name="connsiteY15" fmla="*/ 1320421 h 1464231"/>
              <a:gd name="connsiteX16" fmla="*/ 554289 w 2800371"/>
              <a:gd name="connsiteY16" fmla="*/ 1309830 h 1464231"/>
              <a:gd name="connsiteX17" fmla="*/ 586063 w 2800371"/>
              <a:gd name="connsiteY17" fmla="*/ 1285116 h 1464231"/>
              <a:gd name="connsiteX18" fmla="*/ 617838 w 2800371"/>
              <a:gd name="connsiteY18" fmla="*/ 1260403 h 1464231"/>
              <a:gd name="connsiteX19" fmla="*/ 631960 w 2800371"/>
              <a:gd name="connsiteY19" fmla="*/ 1235689 h 1464231"/>
              <a:gd name="connsiteX20" fmla="*/ 649612 w 2800371"/>
              <a:gd name="connsiteY20" fmla="*/ 1214506 h 1464231"/>
              <a:gd name="connsiteX21" fmla="*/ 670795 w 2800371"/>
              <a:gd name="connsiteY21" fmla="*/ 1207445 h 1464231"/>
              <a:gd name="connsiteX22" fmla="*/ 720222 w 2800371"/>
              <a:gd name="connsiteY22" fmla="*/ 1218037 h 1464231"/>
              <a:gd name="connsiteX23" fmla="*/ 741405 w 2800371"/>
              <a:gd name="connsiteY23" fmla="*/ 1242750 h 1464231"/>
              <a:gd name="connsiteX24" fmla="*/ 751997 w 2800371"/>
              <a:gd name="connsiteY24" fmla="*/ 1249811 h 1464231"/>
              <a:gd name="connsiteX25" fmla="*/ 882625 w 2800371"/>
              <a:gd name="connsiteY25" fmla="*/ 1260403 h 1464231"/>
              <a:gd name="connsiteX26" fmla="*/ 914400 w 2800371"/>
              <a:gd name="connsiteY26" fmla="*/ 1295708 h 1464231"/>
              <a:gd name="connsiteX27" fmla="*/ 935583 w 2800371"/>
              <a:gd name="connsiteY27" fmla="*/ 1306299 h 1464231"/>
              <a:gd name="connsiteX28" fmla="*/ 963827 w 2800371"/>
              <a:gd name="connsiteY28" fmla="*/ 1313360 h 1464231"/>
              <a:gd name="connsiteX29" fmla="*/ 1016784 w 2800371"/>
              <a:gd name="connsiteY29" fmla="*/ 1239220 h 1464231"/>
              <a:gd name="connsiteX30" fmla="*/ 1073272 w 2800371"/>
              <a:gd name="connsiteY30" fmla="*/ 1182732 h 1464231"/>
              <a:gd name="connsiteX31" fmla="*/ 1105047 w 2800371"/>
              <a:gd name="connsiteY31" fmla="*/ 1172140 h 1464231"/>
              <a:gd name="connsiteX32" fmla="*/ 1154474 w 2800371"/>
              <a:gd name="connsiteY32" fmla="*/ 1175671 h 1464231"/>
              <a:gd name="connsiteX33" fmla="*/ 1179187 w 2800371"/>
              <a:gd name="connsiteY33" fmla="*/ 1196854 h 1464231"/>
              <a:gd name="connsiteX34" fmla="*/ 1193309 w 2800371"/>
              <a:gd name="connsiteY34" fmla="*/ 1207445 h 1464231"/>
              <a:gd name="connsiteX35" fmla="*/ 1218023 w 2800371"/>
              <a:gd name="connsiteY35" fmla="*/ 1225098 h 1464231"/>
              <a:gd name="connsiteX36" fmla="*/ 1228614 w 2800371"/>
              <a:gd name="connsiteY36" fmla="*/ 1242750 h 1464231"/>
              <a:gd name="connsiteX37" fmla="*/ 1232145 w 2800371"/>
              <a:gd name="connsiteY37" fmla="*/ 1253342 h 1464231"/>
              <a:gd name="connsiteX38" fmla="*/ 1253328 w 2800371"/>
              <a:gd name="connsiteY38" fmla="*/ 1274525 h 1464231"/>
              <a:gd name="connsiteX39" fmla="*/ 1299224 w 2800371"/>
              <a:gd name="connsiteY39" fmla="*/ 1263933 h 1464231"/>
              <a:gd name="connsiteX40" fmla="*/ 1313346 w 2800371"/>
              <a:gd name="connsiteY40" fmla="*/ 1239220 h 1464231"/>
              <a:gd name="connsiteX41" fmla="*/ 1327468 w 2800371"/>
              <a:gd name="connsiteY41" fmla="*/ 1218037 h 1464231"/>
              <a:gd name="connsiteX42" fmla="*/ 1338060 w 2800371"/>
              <a:gd name="connsiteY42" fmla="*/ 1200384 h 1464231"/>
              <a:gd name="connsiteX43" fmla="*/ 1348651 w 2800371"/>
              <a:gd name="connsiteY43" fmla="*/ 1165079 h 1464231"/>
              <a:gd name="connsiteX44" fmla="*/ 1355713 w 2800371"/>
              <a:gd name="connsiteY44" fmla="*/ 1150957 h 1464231"/>
              <a:gd name="connsiteX45" fmla="*/ 1398079 w 2800371"/>
              <a:gd name="connsiteY45" fmla="*/ 1052103 h 1464231"/>
              <a:gd name="connsiteX46" fmla="*/ 1419262 w 2800371"/>
              <a:gd name="connsiteY46" fmla="*/ 1030920 h 1464231"/>
              <a:gd name="connsiteX47" fmla="*/ 1443975 w 2800371"/>
              <a:gd name="connsiteY47" fmla="*/ 935597 h 1464231"/>
              <a:gd name="connsiteX48" fmla="*/ 1454567 w 2800371"/>
              <a:gd name="connsiteY48" fmla="*/ 907353 h 1464231"/>
              <a:gd name="connsiteX49" fmla="*/ 1461628 w 2800371"/>
              <a:gd name="connsiteY49" fmla="*/ 886170 h 1464231"/>
              <a:gd name="connsiteX50" fmla="*/ 1475750 w 2800371"/>
              <a:gd name="connsiteY50" fmla="*/ 850865 h 1464231"/>
              <a:gd name="connsiteX51" fmla="*/ 1500463 w 2800371"/>
              <a:gd name="connsiteY51" fmla="*/ 801438 h 1464231"/>
              <a:gd name="connsiteX52" fmla="*/ 1571073 w 2800371"/>
              <a:gd name="connsiteY52" fmla="*/ 610791 h 1464231"/>
              <a:gd name="connsiteX53" fmla="*/ 1613439 w 2800371"/>
              <a:gd name="connsiteY53" fmla="*/ 300106 h 1464231"/>
              <a:gd name="connsiteX54" fmla="*/ 1627561 w 2800371"/>
              <a:gd name="connsiteY54" fmla="*/ 225966 h 1464231"/>
              <a:gd name="connsiteX55" fmla="*/ 1631092 w 2800371"/>
              <a:gd name="connsiteY55" fmla="*/ 151825 h 1464231"/>
              <a:gd name="connsiteX56" fmla="*/ 1666397 w 2800371"/>
              <a:gd name="connsiteY56" fmla="*/ 84746 h 1464231"/>
              <a:gd name="connsiteX57" fmla="*/ 1673458 w 2800371"/>
              <a:gd name="connsiteY57" fmla="*/ 63563 h 1464231"/>
              <a:gd name="connsiteX58" fmla="*/ 1676988 w 2800371"/>
              <a:gd name="connsiteY58" fmla="*/ 52971 h 1464231"/>
              <a:gd name="connsiteX59" fmla="*/ 1691110 w 2800371"/>
              <a:gd name="connsiteY59" fmla="*/ 24727 h 1464231"/>
              <a:gd name="connsiteX60" fmla="*/ 1698171 w 2800371"/>
              <a:gd name="connsiteY60" fmla="*/ 14136 h 1464231"/>
              <a:gd name="connsiteX61" fmla="*/ 1729946 w 2800371"/>
              <a:gd name="connsiteY61" fmla="*/ 17666 h 1464231"/>
              <a:gd name="connsiteX62" fmla="*/ 1765251 w 2800371"/>
              <a:gd name="connsiteY62" fmla="*/ 24727 h 1464231"/>
              <a:gd name="connsiteX63" fmla="*/ 1821739 w 2800371"/>
              <a:gd name="connsiteY63" fmla="*/ 28258 h 1464231"/>
              <a:gd name="connsiteX64" fmla="*/ 1864105 w 2800371"/>
              <a:gd name="connsiteY64" fmla="*/ 24727 h 1464231"/>
              <a:gd name="connsiteX65" fmla="*/ 1874696 w 2800371"/>
              <a:gd name="connsiteY65" fmla="*/ 21197 h 1464231"/>
              <a:gd name="connsiteX66" fmla="*/ 1966489 w 2800371"/>
              <a:gd name="connsiteY66" fmla="*/ 17666 h 1464231"/>
              <a:gd name="connsiteX67" fmla="*/ 2308948 w 2800371"/>
              <a:gd name="connsiteY67" fmla="*/ 7075 h 1464231"/>
              <a:gd name="connsiteX68" fmla="*/ 2372497 w 2800371"/>
              <a:gd name="connsiteY68" fmla="*/ 7075 h 1464231"/>
              <a:gd name="connsiteX69" fmla="*/ 2393680 w 2800371"/>
              <a:gd name="connsiteY69" fmla="*/ 14136 h 1464231"/>
              <a:gd name="connsiteX70" fmla="*/ 2404272 w 2800371"/>
              <a:gd name="connsiteY70" fmla="*/ 77685 h 1464231"/>
              <a:gd name="connsiteX71" fmla="*/ 2464290 w 2800371"/>
              <a:gd name="connsiteY71" fmla="*/ 296576 h 1464231"/>
              <a:gd name="connsiteX72" fmla="*/ 2489004 w 2800371"/>
              <a:gd name="connsiteY72" fmla="*/ 533119 h 1464231"/>
              <a:gd name="connsiteX73" fmla="*/ 2517248 w 2800371"/>
              <a:gd name="connsiteY73" fmla="*/ 593138 h 1464231"/>
              <a:gd name="connsiteX74" fmla="*/ 2559614 w 2800371"/>
              <a:gd name="connsiteY74" fmla="*/ 716706 h 1464231"/>
              <a:gd name="connsiteX75" fmla="*/ 2626693 w 2800371"/>
              <a:gd name="connsiteY75" fmla="*/ 836743 h 1464231"/>
              <a:gd name="connsiteX76" fmla="*/ 2686712 w 2800371"/>
              <a:gd name="connsiteY76" fmla="*/ 967371 h 1464231"/>
              <a:gd name="connsiteX77" fmla="*/ 2697303 w 2800371"/>
              <a:gd name="connsiteY77" fmla="*/ 977963 h 1464231"/>
              <a:gd name="connsiteX78" fmla="*/ 2704364 w 2800371"/>
              <a:gd name="connsiteY78" fmla="*/ 988554 h 1464231"/>
              <a:gd name="connsiteX79" fmla="*/ 2729078 w 2800371"/>
              <a:gd name="connsiteY79" fmla="*/ 1002676 h 1464231"/>
              <a:gd name="connsiteX80" fmla="*/ 2743200 w 2800371"/>
              <a:gd name="connsiteY80" fmla="*/ 1016798 h 1464231"/>
              <a:gd name="connsiteX81" fmla="*/ 2789096 w 2800371"/>
              <a:gd name="connsiteY81" fmla="*/ 1027390 h 1464231"/>
              <a:gd name="connsiteX82" fmla="*/ 2792627 w 2800371"/>
              <a:gd name="connsiteY82" fmla="*/ 1327482 h 1464231"/>
              <a:gd name="connsiteX83" fmla="*/ 2760852 w 2800371"/>
              <a:gd name="connsiteY83" fmla="*/ 1454580 h 1464231"/>
              <a:gd name="connsiteX84" fmla="*/ 2068874 w 2800371"/>
              <a:gd name="connsiteY84" fmla="*/ 1458111 h 1464231"/>
              <a:gd name="connsiteX85" fmla="*/ 571941 w 2800371"/>
              <a:gd name="connsiteY85" fmla="*/ 1454581 h 1464231"/>
              <a:gd name="connsiteX86" fmla="*/ 289501 w 2800371"/>
              <a:gd name="connsiteY86" fmla="*/ 1458111 h 1464231"/>
              <a:gd name="connsiteX87" fmla="*/ 151811 w 2800371"/>
              <a:gd name="connsiteY87" fmla="*/ 1454580 h 1464231"/>
              <a:gd name="connsiteX88" fmla="*/ 141220 w 2800371"/>
              <a:gd name="connsiteY88" fmla="*/ 1341604 h 1464231"/>
              <a:gd name="connsiteX89" fmla="*/ 95323 w 2800371"/>
              <a:gd name="connsiteY89" fmla="*/ 1454580 h 1464231"/>
              <a:gd name="connsiteX90" fmla="*/ 45896 w 2800371"/>
              <a:gd name="connsiteY90" fmla="*/ 1405153 h 1464231"/>
              <a:gd name="connsiteX91" fmla="*/ 31774 w 2800371"/>
              <a:gd name="connsiteY91" fmla="*/ 1408684 h 1464231"/>
              <a:gd name="connsiteX92" fmla="*/ 10591 w 2800371"/>
              <a:gd name="connsiteY92" fmla="*/ 1415745 h 1464231"/>
              <a:gd name="connsiteX93" fmla="*/ 3530 w 2800371"/>
              <a:gd name="connsiteY93" fmla="*/ 1433397 h 1464231"/>
              <a:gd name="connsiteX94" fmla="*/ 0 w 2800371"/>
              <a:gd name="connsiteY94" fmla="*/ 1454580 h 1464231"/>
              <a:gd name="connsiteX95" fmla="*/ 7061 w 2800371"/>
              <a:gd name="connsiteY95" fmla="*/ 1359257 h 1464231"/>
              <a:gd name="connsiteX96" fmla="*/ 7061 w 2800371"/>
              <a:gd name="connsiteY96" fmla="*/ 1331013 h 1464231"/>
              <a:gd name="connsiteX0" fmla="*/ 7061 w 2800371"/>
              <a:gd name="connsiteY0" fmla="*/ 1331013 h 1458111"/>
              <a:gd name="connsiteX1" fmla="*/ 7061 w 2800371"/>
              <a:gd name="connsiteY1" fmla="*/ 1331013 h 1458111"/>
              <a:gd name="connsiteX2" fmla="*/ 52957 w 2800371"/>
              <a:gd name="connsiteY2" fmla="*/ 1309830 h 1458111"/>
              <a:gd name="connsiteX3" fmla="*/ 67079 w 2800371"/>
              <a:gd name="connsiteY3" fmla="*/ 1306299 h 1458111"/>
              <a:gd name="connsiteX4" fmla="*/ 102384 w 2800371"/>
              <a:gd name="connsiteY4" fmla="*/ 1320421 h 1458111"/>
              <a:gd name="connsiteX5" fmla="*/ 123567 w 2800371"/>
              <a:gd name="connsiteY5" fmla="*/ 1334543 h 1458111"/>
              <a:gd name="connsiteX6" fmla="*/ 165933 w 2800371"/>
              <a:gd name="connsiteY6" fmla="*/ 1331013 h 1458111"/>
              <a:gd name="connsiteX7" fmla="*/ 194177 w 2800371"/>
              <a:gd name="connsiteY7" fmla="*/ 1316891 h 1458111"/>
              <a:gd name="connsiteX8" fmla="*/ 208299 w 2800371"/>
              <a:gd name="connsiteY8" fmla="*/ 1313360 h 1458111"/>
              <a:gd name="connsiteX9" fmla="*/ 240074 w 2800371"/>
              <a:gd name="connsiteY9" fmla="*/ 1306299 h 1458111"/>
              <a:gd name="connsiteX10" fmla="*/ 275379 w 2800371"/>
              <a:gd name="connsiteY10" fmla="*/ 1309830 h 1458111"/>
              <a:gd name="connsiteX11" fmla="*/ 293031 w 2800371"/>
              <a:gd name="connsiteY11" fmla="*/ 1316891 h 1458111"/>
              <a:gd name="connsiteX12" fmla="*/ 310684 w 2800371"/>
              <a:gd name="connsiteY12" fmla="*/ 1309830 h 1458111"/>
              <a:gd name="connsiteX13" fmla="*/ 353050 w 2800371"/>
              <a:gd name="connsiteY13" fmla="*/ 1302769 h 1458111"/>
              <a:gd name="connsiteX14" fmla="*/ 427190 w 2800371"/>
              <a:gd name="connsiteY14" fmla="*/ 1313360 h 1458111"/>
              <a:gd name="connsiteX15" fmla="*/ 451904 w 2800371"/>
              <a:gd name="connsiteY15" fmla="*/ 1320421 h 1458111"/>
              <a:gd name="connsiteX16" fmla="*/ 554289 w 2800371"/>
              <a:gd name="connsiteY16" fmla="*/ 1309830 h 1458111"/>
              <a:gd name="connsiteX17" fmla="*/ 586063 w 2800371"/>
              <a:gd name="connsiteY17" fmla="*/ 1285116 h 1458111"/>
              <a:gd name="connsiteX18" fmla="*/ 617838 w 2800371"/>
              <a:gd name="connsiteY18" fmla="*/ 1260403 h 1458111"/>
              <a:gd name="connsiteX19" fmla="*/ 631960 w 2800371"/>
              <a:gd name="connsiteY19" fmla="*/ 1235689 h 1458111"/>
              <a:gd name="connsiteX20" fmla="*/ 649612 w 2800371"/>
              <a:gd name="connsiteY20" fmla="*/ 1214506 h 1458111"/>
              <a:gd name="connsiteX21" fmla="*/ 670795 w 2800371"/>
              <a:gd name="connsiteY21" fmla="*/ 1207445 h 1458111"/>
              <a:gd name="connsiteX22" fmla="*/ 720222 w 2800371"/>
              <a:gd name="connsiteY22" fmla="*/ 1218037 h 1458111"/>
              <a:gd name="connsiteX23" fmla="*/ 741405 w 2800371"/>
              <a:gd name="connsiteY23" fmla="*/ 1242750 h 1458111"/>
              <a:gd name="connsiteX24" fmla="*/ 751997 w 2800371"/>
              <a:gd name="connsiteY24" fmla="*/ 1249811 h 1458111"/>
              <a:gd name="connsiteX25" fmla="*/ 882625 w 2800371"/>
              <a:gd name="connsiteY25" fmla="*/ 1260403 h 1458111"/>
              <a:gd name="connsiteX26" fmla="*/ 914400 w 2800371"/>
              <a:gd name="connsiteY26" fmla="*/ 1295708 h 1458111"/>
              <a:gd name="connsiteX27" fmla="*/ 935583 w 2800371"/>
              <a:gd name="connsiteY27" fmla="*/ 1306299 h 1458111"/>
              <a:gd name="connsiteX28" fmla="*/ 963827 w 2800371"/>
              <a:gd name="connsiteY28" fmla="*/ 1313360 h 1458111"/>
              <a:gd name="connsiteX29" fmla="*/ 1016784 w 2800371"/>
              <a:gd name="connsiteY29" fmla="*/ 1239220 h 1458111"/>
              <a:gd name="connsiteX30" fmla="*/ 1073272 w 2800371"/>
              <a:gd name="connsiteY30" fmla="*/ 1182732 h 1458111"/>
              <a:gd name="connsiteX31" fmla="*/ 1105047 w 2800371"/>
              <a:gd name="connsiteY31" fmla="*/ 1172140 h 1458111"/>
              <a:gd name="connsiteX32" fmla="*/ 1154474 w 2800371"/>
              <a:gd name="connsiteY32" fmla="*/ 1175671 h 1458111"/>
              <a:gd name="connsiteX33" fmla="*/ 1179187 w 2800371"/>
              <a:gd name="connsiteY33" fmla="*/ 1196854 h 1458111"/>
              <a:gd name="connsiteX34" fmla="*/ 1193309 w 2800371"/>
              <a:gd name="connsiteY34" fmla="*/ 1207445 h 1458111"/>
              <a:gd name="connsiteX35" fmla="*/ 1218023 w 2800371"/>
              <a:gd name="connsiteY35" fmla="*/ 1225098 h 1458111"/>
              <a:gd name="connsiteX36" fmla="*/ 1228614 w 2800371"/>
              <a:gd name="connsiteY36" fmla="*/ 1242750 h 1458111"/>
              <a:gd name="connsiteX37" fmla="*/ 1232145 w 2800371"/>
              <a:gd name="connsiteY37" fmla="*/ 1253342 h 1458111"/>
              <a:gd name="connsiteX38" fmla="*/ 1253328 w 2800371"/>
              <a:gd name="connsiteY38" fmla="*/ 1274525 h 1458111"/>
              <a:gd name="connsiteX39" fmla="*/ 1299224 w 2800371"/>
              <a:gd name="connsiteY39" fmla="*/ 1263933 h 1458111"/>
              <a:gd name="connsiteX40" fmla="*/ 1313346 w 2800371"/>
              <a:gd name="connsiteY40" fmla="*/ 1239220 h 1458111"/>
              <a:gd name="connsiteX41" fmla="*/ 1327468 w 2800371"/>
              <a:gd name="connsiteY41" fmla="*/ 1218037 h 1458111"/>
              <a:gd name="connsiteX42" fmla="*/ 1338060 w 2800371"/>
              <a:gd name="connsiteY42" fmla="*/ 1200384 h 1458111"/>
              <a:gd name="connsiteX43" fmla="*/ 1348651 w 2800371"/>
              <a:gd name="connsiteY43" fmla="*/ 1165079 h 1458111"/>
              <a:gd name="connsiteX44" fmla="*/ 1355713 w 2800371"/>
              <a:gd name="connsiteY44" fmla="*/ 1150957 h 1458111"/>
              <a:gd name="connsiteX45" fmla="*/ 1398079 w 2800371"/>
              <a:gd name="connsiteY45" fmla="*/ 1052103 h 1458111"/>
              <a:gd name="connsiteX46" fmla="*/ 1419262 w 2800371"/>
              <a:gd name="connsiteY46" fmla="*/ 1030920 h 1458111"/>
              <a:gd name="connsiteX47" fmla="*/ 1443975 w 2800371"/>
              <a:gd name="connsiteY47" fmla="*/ 935597 h 1458111"/>
              <a:gd name="connsiteX48" fmla="*/ 1454567 w 2800371"/>
              <a:gd name="connsiteY48" fmla="*/ 907353 h 1458111"/>
              <a:gd name="connsiteX49" fmla="*/ 1461628 w 2800371"/>
              <a:gd name="connsiteY49" fmla="*/ 886170 h 1458111"/>
              <a:gd name="connsiteX50" fmla="*/ 1475750 w 2800371"/>
              <a:gd name="connsiteY50" fmla="*/ 850865 h 1458111"/>
              <a:gd name="connsiteX51" fmla="*/ 1500463 w 2800371"/>
              <a:gd name="connsiteY51" fmla="*/ 801438 h 1458111"/>
              <a:gd name="connsiteX52" fmla="*/ 1571073 w 2800371"/>
              <a:gd name="connsiteY52" fmla="*/ 610791 h 1458111"/>
              <a:gd name="connsiteX53" fmla="*/ 1613439 w 2800371"/>
              <a:gd name="connsiteY53" fmla="*/ 300106 h 1458111"/>
              <a:gd name="connsiteX54" fmla="*/ 1627561 w 2800371"/>
              <a:gd name="connsiteY54" fmla="*/ 225966 h 1458111"/>
              <a:gd name="connsiteX55" fmla="*/ 1631092 w 2800371"/>
              <a:gd name="connsiteY55" fmla="*/ 151825 h 1458111"/>
              <a:gd name="connsiteX56" fmla="*/ 1666397 w 2800371"/>
              <a:gd name="connsiteY56" fmla="*/ 84746 h 1458111"/>
              <a:gd name="connsiteX57" fmla="*/ 1673458 w 2800371"/>
              <a:gd name="connsiteY57" fmla="*/ 63563 h 1458111"/>
              <a:gd name="connsiteX58" fmla="*/ 1676988 w 2800371"/>
              <a:gd name="connsiteY58" fmla="*/ 52971 h 1458111"/>
              <a:gd name="connsiteX59" fmla="*/ 1691110 w 2800371"/>
              <a:gd name="connsiteY59" fmla="*/ 24727 h 1458111"/>
              <a:gd name="connsiteX60" fmla="*/ 1698171 w 2800371"/>
              <a:gd name="connsiteY60" fmla="*/ 14136 h 1458111"/>
              <a:gd name="connsiteX61" fmla="*/ 1729946 w 2800371"/>
              <a:gd name="connsiteY61" fmla="*/ 17666 h 1458111"/>
              <a:gd name="connsiteX62" fmla="*/ 1765251 w 2800371"/>
              <a:gd name="connsiteY62" fmla="*/ 24727 h 1458111"/>
              <a:gd name="connsiteX63" fmla="*/ 1821739 w 2800371"/>
              <a:gd name="connsiteY63" fmla="*/ 28258 h 1458111"/>
              <a:gd name="connsiteX64" fmla="*/ 1864105 w 2800371"/>
              <a:gd name="connsiteY64" fmla="*/ 24727 h 1458111"/>
              <a:gd name="connsiteX65" fmla="*/ 1874696 w 2800371"/>
              <a:gd name="connsiteY65" fmla="*/ 21197 h 1458111"/>
              <a:gd name="connsiteX66" fmla="*/ 1966489 w 2800371"/>
              <a:gd name="connsiteY66" fmla="*/ 17666 h 1458111"/>
              <a:gd name="connsiteX67" fmla="*/ 2308948 w 2800371"/>
              <a:gd name="connsiteY67" fmla="*/ 7075 h 1458111"/>
              <a:gd name="connsiteX68" fmla="*/ 2372497 w 2800371"/>
              <a:gd name="connsiteY68" fmla="*/ 7075 h 1458111"/>
              <a:gd name="connsiteX69" fmla="*/ 2393680 w 2800371"/>
              <a:gd name="connsiteY69" fmla="*/ 14136 h 1458111"/>
              <a:gd name="connsiteX70" fmla="*/ 2404272 w 2800371"/>
              <a:gd name="connsiteY70" fmla="*/ 77685 h 1458111"/>
              <a:gd name="connsiteX71" fmla="*/ 2464290 w 2800371"/>
              <a:gd name="connsiteY71" fmla="*/ 296576 h 1458111"/>
              <a:gd name="connsiteX72" fmla="*/ 2489004 w 2800371"/>
              <a:gd name="connsiteY72" fmla="*/ 533119 h 1458111"/>
              <a:gd name="connsiteX73" fmla="*/ 2517248 w 2800371"/>
              <a:gd name="connsiteY73" fmla="*/ 593138 h 1458111"/>
              <a:gd name="connsiteX74" fmla="*/ 2559614 w 2800371"/>
              <a:gd name="connsiteY74" fmla="*/ 716706 h 1458111"/>
              <a:gd name="connsiteX75" fmla="*/ 2626693 w 2800371"/>
              <a:gd name="connsiteY75" fmla="*/ 836743 h 1458111"/>
              <a:gd name="connsiteX76" fmla="*/ 2686712 w 2800371"/>
              <a:gd name="connsiteY76" fmla="*/ 967371 h 1458111"/>
              <a:gd name="connsiteX77" fmla="*/ 2697303 w 2800371"/>
              <a:gd name="connsiteY77" fmla="*/ 977963 h 1458111"/>
              <a:gd name="connsiteX78" fmla="*/ 2704364 w 2800371"/>
              <a:gd name="connsiteY78" fmla="*/ 988554 h 1458111"/>
              <a:gd name="connsiteX79" fmla="*/ 2729078 w 2800371"/>
              <a:gd name="connsiteY79" fmla="*/ 1002676 h 1458111"/>
              <a:gd name="connsiteX80" fmla="*/ 2743200 w 2800371"/>
              <a:gd name="connsiteY80" fmla="*/ 1016798 h 1458111"/>
              <a:gd name="connsiteX81" fmla="*/ 2789096 w 2800371"/>
              <a:gd name="connsiteY81" fmla="*/ 1027390 h 1458111"/>
              <a:gd name="connsiteX82" fmla="*/ 2792627 w 2800371"/>
              <a:gd name="connsiteY82" fmla="*/ 1327482 h 1458111"/>
              <a:gd name="connsiteX83" fmla="*/ 2760852 w 2800371"/>
              <a:gd name="connsiteY83" fmla="*/ 1454580 h 1458111"/>
              <a:gd name="connsiteX84" fmla="*/ 2068874 w 2800371"/>
              <a:gd name="connsiteY84" fmla="*/ 1458111 h 1458111"/>
              <a:gd name="connsiteX85" fmla="*/ 571941 w 2800371"/>
              <a:gd name="connsiteY85" fmla="*/ 1454581 h 1458111"/>
              <a:gd name="connsiteX86" fmla="*/ 289501 w 2800371"/>
              <a:gd name="connsiteY86" fmla="*/ 1458111 h 1458111"/>
              <a:gd name="connsiteX87" fmla="*/ 151811 w 2800371"/>
              <a:gd name="connsiteY87" fmla="*/ 1454580 h 1458111"/>
              <a:gd name="connsiteX88" fmla="*/ 130628 w 2800371"/>
              <a:gd name="connsiteY88" fmla="*/ 1454580 h 1458111"/>
              <a:gd name="connsiteX89" fmla="*/ 95323 w 2800371"/>
              <a:gd name="connsiteY89" fmla="*/ 1454580 h 1458111"/>
              <a:gd name="connsiteX90" fmla="*/ 45896 w 2800371"/>
              <a:gd name="connsiteY90" fmla="*/ 1405153 h 1458111"/>
              <a:gd name="connsiteX91" fmla="*/ 31774 w 2800371"/>
              <a:gd name="connsiteY91" fmla="*/ 1408684 h 1458111"/>
              <a:gd name="connsiteX92" fmla="*/ 10591 w 2800371"/>
              <a:gd name="connsiteY92" fmla="*/ 1415745 h 1458111"/>
              <a:gd name="connsiteX93" fmla="*/ 3530 w 2800371"/>
              <a:gd name="connsiteY93" fmla="*/ 1433397 h 1458111"/>
              <a:gd name="connsiteX94" fmla="*/ 0 w 2800371"/>
              <a:gd name="connsiteY94" fmla="*/ 1454580 h 1458111"/>
              <a:gd name="connsiteX95" fmla="*/ 7061 w 2800371"/>
              <a:gd name="connsiteY95" fmla="*/ 1359257 h 1458111"/>
              <a:gd name="connsiteX96" fmla="*/ 7061 w 2800371"/>
              <a:gd name="connsiteY96" fmla="*/ 1331013 h 1458111"/>
              <a:gd name="connsiteX0" fmla="*/ 7061 w 2800371"/>
              <a:gd name="connsiteY0" fmla="*/ 1331013 h 1458111"/>
              <a:gd name="connsiteX1" fmla="*/ 7061 w 2800371"/>
              <a:gd name="connsiteY1" fmla="*/ 1331013 h 1458111"/>
              <a:gd name="connsiteX2" fmla="*/ 52957 w 2800371"/>
              <a:gd name="connsiteY2" fmla="*/ 1309830 h 1458111"/>
              <a:gd name="connsiteX3" fmla="*/ 67079 w 2800371"/>
              <a:gd name="connsiteY3" fmla="*/ 1306299 h 1458111"/>
              <a:gd name="connsiteX4" fmla="*/ 102384 w 2800371"/>
              <a:gd name="connsiteY4" fmla="*/ 1320421 h 1458111"/>
              <a:gd name="connsiteX5" fmla="*/ 123567 w 2800371"/>
              <a:gd name="connsiteY5" fmla="*/ 1334543 h 1458111"/>
              <a:gd name="connsiteX6" fmla="*/ 165933 w 2800371"/>
              <a:gd name="connsiteY6" fmla="*/ 1331013 h 1458111"/>
              <a:gd name="connsiteX7" fmla="*/ 194177 w 2800371"/>
              <a:gd name="connsiteY7" fmla="*/ 1316891 h 1458111"/>
              <a:gd name="connsiteX8" fmla="*/ 208299 w 2800371"/>
              <a:gd name="connsiteY8" fmla="*/ 1313360 h 1458111"/>
              <a:gd name="connsiteX9" fmla="*/ 240074 w 2800371"/>
              <a:gd name="connsiteY9" fmla="*/ 1306299 h 1458111"/>
              <a:gd name="connsiteX10" fmla="*/ 275379 w 2800371"/>
              <a:gd name="connsiteY10" fmla="*/ 1309830 h 1458111"/>
              <a:gd name="connsiteX11" fmla="*/ 293031 w 2800371"/>
              <a:gd name="connsiteY11" fmla="*/ 1316891 h 1458111"/>
              <a:gd name="connsiteX12" fmla="*/ 310684 w 2800371"/>
              <a:gd name="connsiteY12" fmla="*/ 1309830 h 1458111"/>
              <a:gd name="connsiteX13" fmla="*/ 353050 w 2800371"/>
              <a:gd name="connsiteY13" fmla="*/ 1302769 h 1458111"/>
              <a:gd name="connsiteX14" fmla="*/ 427190 w 2800371"/>
              <a:gd name="connsiteY14" fmla="*/ 1313360 h 1458111"/>
              <a:gd name="connsiteX15" fmla="*/ 451904 w 2800371"/>
              <a:gd name="connsiteY15" fmla="*/ 1320421 h 1458111"/>
              <a:gd name="connsiteX16" fmla="*/ 554289 w 2800371"/>
              <a:gd name="connsiteY16" fmla="*/ 1309830 h 1458111"/>
              <a:gd name="connsiteX17" fmla="*/ 586063 w 2800371"/>
              <a:gd name="connsiteY17" fmla="*/ 1285116 h 1458111"/>
              <a:gd name="connsiteX18" fmla="*/ 617838 w 2800371"/>
              <a:gd name="connsiteY18" fmla="*/ 1260403 h 1458111"/>
              <a:gd name="connsiteX19" fmla="*/ 631960 w 2800371"/>
              <a:gd name="connsiteY19" fmla="*/ 1235689 h 1458111"/>
              <a:gd name="connsiteX20" fmla="*/ 649612 w 2800371"/>
              <a:gd name="connsiteY20" fmla="*/ 1214506 h 1458111"/>
              <a:gd name="connsiteX21" fmla="*/ 670795 w 2800371"/>
              <a:gd name="connsiteY21" fmla="*/ 1207445 h 1458111"/>
              <a:gd name="connsiteX22" fmla="*/ 720222 w 2800371"/>
              <a:gd name="connsiteY22" fmla="*/ 1218037 h 1458111"/>
              <a:gd name="connsiteX23" fmla="*/ 741405 w 2800371"/>
              <a:gd name="connsiteY23" fmla="*/ 1242750 h 1458111"/>
              <a:gd name="connsiteX24" fmla="*/ 751997 w 2800371"/>
              <a:gd name="connsiteY24" fmla="*/ 1249811 h 1458111"/>
              <a:gd name="connsiteX25" fmla="*/ 882625 w 2800371"/>
              <a:gd name="connsiteY25" fmla="*/ 1260403 h 1458111"/>
              <a:gd name="connsiteX26" fmla="*/ 914400 w 2800371"/>
              <a:gd name="connsiteY26" fmla="*/ 1295708 h 1458111"/>
              <a:gd name="connsiteX27" fmla="*/ 935583 w 2800371"/>
              <a:gd name="connsiteY27" fmla="*/ 1306299 h 1458111"/>
              <a:gd name="connsiteX28" fmla="*/ 963827 w 2800371"/>
              <a:gd name="connsiteY28" fmla="*/ 1313360 h 1458111"/>
              <a:gd name="connsiteX29" fmla="*/ 1016784 w 2800371"/>
              <a:gd name="connsiteY29" fmla="*/ 1239220 h 1458111"/>
              <a:gd name="connsiteX30" fmla="*/ 1073272 w 2800371"/>
              <a:gd name="connsiteY30" fmla="*/ 1182732 h 1458111"/>
              <a:gd name="connsiteX31" fmla="*/ 1105047 w 2800371"/>
              <a:gd name="connsiteY31" fmla="*/ 1172140 h 1458111"/>
              <a:gd name="connsiteX32" fmla="*/ 1154474 w 2800371"/>
              <a:gd name="connsiteY32" fmla="*/ 1175671 h 1458111"/>
              <a:gd name="connsiteX33" fmla="*/ 1179187 w 2800371"/>
              <a:gd name="connsiteY33" fmla="*/ 1196854 h 1458111"/>
              <a:gd name="connsiteX34" fmla="*/ 1193309 w 2800371"/>
              <a:gd name="connsiteY34" fmla="*/ 1207445 h 1458111"/>
              <a:gd name="connsiteX35" fmla="*/ 1218023 w 2800371"/>
              <a:gd name="connsiteY35" fmla="*/ 1225098 h 1458111"/>
              <a:gd name="connsiteX36" fmla="*/ 1228614 w 2800371"/>
              <a:gd name="connsiteY36" fmla="*/ 1242750 h 1458111"/>
              <a:gd name="connsiteX37" fmla="*/ 1232145 w 2800371"/>
              <a:gd name="connsiteY37" fmla="*/ 1253342 h 1458111"/>
              <a:gd name="connsiteX38" fmla="*/ 1253328 w 2800371"/>
              <a:gd name="connsiteY38" fmla="*/ 1274525 h 1458111"/>
              <a:gd name="connsiteX39" fmla="*/ 1299224 w 2800371"/>
              <a:gd name="connsiteY39" fmla="*/ 1263933 h 1458111"/>
              <a:gd name="connsiteX40" fmla="*/ 1313346 w 2800371"/>
              <a:gd name="connsiteY40" fmla="*/ 1239220 h 1458111"/>
              <a:gd name="connsiteX41" fmla="*/ 1327468 w 2800371"/>
              <a:gd name="connsiteY41" fmla="*/ 1218037 h 1458111"/>
              <a:gd name="connsiteX42" fmla="*/ 1338060 w 2800371"/>
              <a:gd name="connsiteY42" fmla="*/ 1200384 h 1458111"/>
              <a:gd name="connsiteX43" fmla="*/ 1348651 w 2800371"/>
              <a:gd name="connsiteY43" fmla="*/ 1165079 h 1458111"/>
              <a:gd name="connsiteX44" fmla="*/ 1355713 w 2800371"/>
              <a:gd name="connsiteY44" fmla="*/ 1150957 h 1458111"/>
              <a:gd name="connsiteX45" fmla="*/ 1398079 w 2800371"/>
              <a:gd name="connsiteY45" fmla="*/ 1052103 h 1458111"/>
              <a:gd name="connsiteX46" fmla="*/ 1419262 w 2800371"/>
              <a:gd name="connsiteY46" fmla="*/ 1030920 h 1458111"/>
              <a:gd name="connsiteX47" fmla="*/ 1443975 w 2800371"/>
              <a:gd name="connsiteY47" fmla="*/ 935597 h 1458111"/>
              <a:gd name="connsiteX48" fmla="*/ 1454567 w 2800371"/>
              <a:gd name="connsiteY48" fmla="*/ 907353 h 1458111"/>
              <a:gd name="connsiteX49" fmla="*/ 1461628 w 2800371"/>
              <a:gd name="connsiteY49" fmla="*/ 886170 h 1458111"/>
              <a:gd name="connsiteX50" fmla="*/ 1475750 w 2800371"/>
              <a:gd name="connsiteY50" fmla="*/ 850865 h 1458111"/>
              <a:gd name="connsiteX51" fmla="*/ 1500463 w 2800371"/>
              <a:gd name="connsiteY51" fmla="*/ 801438 h 1458111"/>
              <a:gd name="connsiteX52" fmla="*/ 1571073 w 2800371"/>
              <a:gd name="connsiteY52" fmla="*/ 610791 h 1458111"/>
              <a:gd name="connsiteX53" fmla="*/ 1613439 w 2800371"/>
              <a:gd name="connsiteY53" fmla="*/ 300106 h 1458111"/>
              <a:gd name="connsiteX54" fmla="*/ 1627561 w 2800371"/>
              <a:gd name="connsiteY54" fmla="*/ 225966 h 1458111"/>
              <a:gd name="connsiteX55" fmla="*/ 1631092 w 2800371"/>
              <a:gd name="connsiteY55" fmla="*/ 151825 h 1458111"/>
              <a:gd name="connsiteX56" fmla="*/ 1666397 w 2800371"/>
              <a:gd name="connsiteY56" fmla="*/ 84746 h 1458111"/>
              <a:gd name="connsiteX57" fmla="*/ 1673458 w 2800371"/>
              <a:gd name="connsiteY57" fmla="*/ 63563 h 1458111"/>
              <a:gd name="connsiteX58" fmla="*/ 1676988 w 2800371"/>
              <a:gd name="connsiteY58" fmla="*/ 52971 h 1458111"/>
              <a:gd name="connsiteX59" fmla="*/ 1691110 w 2800371"/>
              <a:gd name="connsiteY59" fmla="*/ 24727 h 1458111"/>
              <a:gd name="connsiteX60" fmla="*/ 1698171 w 2800371"/>
              <a:gd name="connsiteY60" fmla="*/ 14136 h 1458111"/>
              <a:gd name="connsiteX61" fmla="*/ 1729946 w 2800371"/>
              <a:gd name="connsiteY61" fmla="*/ 17666 h 1458111"/>
              <a:gd name="connsiteX62" fmla="*/ 1765251 w 2800371"/>
              <a:gd name="connsiteY62" fmla="*/ 24727 h 1458111"/>
              <a:gd name="connsiteX63" fmla="*/ 1821739 w 2800371"/>
              <a:gd name="connsiteY63" fmla="*/ 28258 h 1458111"/>
              <a:gd name="connsiteX64" fmla="*/ 1864105 w 2800371"/>
              <a:gd name="connsiteY64" fmla="*/ 24727 h 1458111"/>
              <a:gd name="connsiteX65" fmla="*/ 1874696 w 2800371"/>
              <a:gd name="connsiteY65" fmla="*/ 21197 h 1458111"/>
              <a:gd name="connsiteX66" fmla="*/ 1966489 w 2800371"/>
              <a:gd name="connsiteY66" fmla="*/ 17666 h 1458111"/>
              <a:gd name="connsiteX67" fmla="*/ 2308948 w 2800371"/>
              <a:gd name="connsiteY67" fmla="*/ 7075 h 1458111"/>
              <a:gd name="connsiteX68" fmla="*/ 2372497 w 2800371"/>
              <a:gd name="connsiteY68" fmla="*/ 7075 h 1458111"/>
              <a:gd name="connsiteX69" fmla="*/ 2393680 w 2800371"/>
              <a:gd name="connsiteY69" fmla="*/ 14136 h 1458111"/>
              <a:gd name="connsiteX70" fmla="*/ 2404272 w 2800371"/>
              <a:gd name="connsiteY70" fmla="*/ 77685 h 1458111"/>
              <a:gd name="connsiteX71" fmla="*/ 2464290 w 2800371"/>
              <a:gd name="connsiteY71" fmla="*/ 296576 h 1458111"/>
              <a:gd name="connsiteX72" fmla="*/ 2489004 w 2800371"/>
              <a:gd name="connsiteY72" fmla="*/ 533119 h 1458111"/>
              <a:gd name="connsiteX73" fmla="*/ 2517248 w 2800371"/>
              <a:gd name="connsiteY73" fmla="*/ 593138 h 1458111"/>
              <a:gd name="connsiteX74" fmla="*/ 2559614 w 2800371"/>
              <a:gd name="connsiteY74" fmla="*/ 716706 h 1458111"/>
              <a:gd name="connsiteX75" fmla="*/ 2626693 w 2800371"/>
              <a:gd name="connsiteY75" fmla="*/ 836743 h 1458111"/>
              <a:gd name="connsiteX76" fmla="*/ 2686712 w 2800371"/>
              <a:gd name="connsiteY76" fmla="*/ 967371 h 1458111"/>
              <a:gd name="connsiteX77" fmla="*/ 2697303 w 2800371"/>
              <a:gd name="connsiteY77" fmla="*/ 977963 h 1458111"/>
              <a:gd name="connsiteX78" fmla="*/ 2704364 w 2800371"/>
              <a:gd name="connsiteY78" fmla="*/ 988554 h 1458111"/>
              <a:gd name="connsiteX79" fmla="*/ 2729078 w 2800371"/>
              <a:gd name="connsiteY79" fmla="*/ 1002676 h 1458111"/>
              <a:gd name="connsiteX80" fmla="*/ 2743200 w 2800371"/>
              <a:gd name="connsiteY80" fmla="*/ 1016798 h 1458111"/>
              <a:gd name="connsiteX81" fmla="*/ 2789096 w 2800371"/>
              <a:gd name="connsiteY81" fmla="*/ 1027390 h 1458111"/>
              <a:gd name="connsiteX82" fmla="*/ 2792627 w 2800371"/>
              <a:gd name="connsiteY82" fmla="*/ 1327482 h 1458111"/>
              <a:gd name="connsiteX83" fmla="*/ 2760852 w 2800371"/>
              <a:gd name="connsiteY83" fmla="*/ 1454580 h 1458111"/>
              <a:gd name="connsiteX84" fmla="*/ 2068874 w 2800371"/>
              <a:gd name="connsiteY84" fmla="*/ 1458111 h 1458111"/>
              <a:gd name="connsiteX85" fmla="*/ 571941 w 2800371"/>
              <a:gd name="connsiteY85" fmla="*/ 1454581 h 1458111"/>
              <a:gd name="connsiteX86" fmla="*/ 289501 w 2800371"/>
              <a:gd name="connsiteY86" fmla="*/ 1458111 h 1458111"/>
              <a:gd name="connsiteX87" fmla="*/ 151811 w 2800371"/>
              <a:gd name="connsiteY87" fmla="*/ 1454580 h 1458111"/>
              <a:gd name="connsiteX88" fmla="*/ 130628 w 2800371"/>
              <a:gd name="connsiteY88" fmla="*/ 1454580 h 1458111"/>
              <a:gd name="connsiteX89" fmla="*/ 95323 w 2800371"/>
              <a:gd name="connsiteY89" fmla="*/ 1454580 h 1458111"/>
              <a:gd name="connsiteX90" fmla="*/ 45896 w 2800371"/>
              <a:gd name="connsiteY90" fmla="*/ 1405153 h 1458111"/>
              <a:gd name="connsiteX91" fmla="*/ 35305 w 2800371"/>
              <a:gd name="connsiteY91" fmla="*/ 1454580 h 1458111"/>
              <a:gd name="connsiteX92" fmla="*/ 10591 w 2800371"/>
              <a:gd name="connsiteY92" fmla="*/ 1415745 h 1458111"/>
              <a:gd name="connsiteX93" fmla="*/ 3530 w 2800371"/>
              <a:gd name="connsiteY93" fmla="*/ 1433397 h 1458111"/>
              <a:gd name="connsiteX94" fmla="*/ 0 w 2800371"/>
              <a:gd name="connsiteY94" fmla="*/ 1454580 h 1458111"/>
              <a:gd name="connsiteX95" fmla="*/ 7061 w 2800371"/>
              <a:gd name="connsiteY95" fmla="*/ 1359257 h 1458111"/>
              <a:gd name="connsiteX96" fmla="*/ 7061 w 2800371"/>
              <a:gd name="connsiteY96" fmla="*/ 1331013 h 1458111"/>
              <a:gd name="connsiteX0" fmla="*/ 7061 w 2800371"/>
              <a:gd name="connsiteY0" fmla="*/ 1331013 h 1460544"/>
              <a:gd name="connsiteX1" fmla="*/ 7061 w 2800371"/>
              <a:gd name="connsiteY1" fmla="*/ 1331013 h 1460544"/>
              <a:gd name="connsiteX2" fmla="*/ 52957 w 2800371"/>
              <a:gd name="connsiteY2" fmla="*/ 1309830 h 1460544"/>
              <a:gd name="connsiteX3" fmla="*/ 67079 w 2800371"/>
              <a:gd name="connsiteY3" fmla="*/ 1306299 h 1460544"/>
              <a:gd name="connsiteX4" fmla="*/ 102384 w 2800371"/>
              <a:gd name="connsiteY4" fmla="*/ 1320421 h 1460544"/>
              <a:gd name="connsiteX5" fmla="*/ 123567 w 2800371"/>
              <a:gd name="connsiteY5" fmla="*/ 1334543 h 1460544"/>
              <a:gd name="connsiteX6" fmla="*/ 165933 w 2800371"/>
              <a:gd name="connsiteY6" fmla="*/ 1331013 h 1460544"/>
              <a:gd name="connsiteX7" fmla="*/ 194177 w 2800371"/>
              <a:gd name="connsiteY7" fmla="*/ 1316891 h 1460544"/>
              <a:gd name="connsiteX8" fmla="*/ 208299 w 2800371"/>
              <a:gd name="connsiteY8" fmla="*/ 1313360 h 1460544"/>
              <a:gd name="connsiteX9" fmla="*/ 240074 w 2800371"/>
              <a:gd name="connsiteY9" fmla="*/ 1306299 h 1460544"/>
              <a:gd name="connsiteX10" fmla="*/ 275379 w 2800371"/>
              <a:gd name="connsiteY10" fmla="*/ 1309830 h 1460544"/>
              <a:gd name="connsiteX11" fmla="*/ 293031 w 2800371"/>
              <a:gd name="connsiteY11" fmla="*/ 1316891 h 1460544"/>
              <a:gd name="connsiteX12" fmla="*/ 310684 w 2800371"/>
              <a:gd name="connsiteY12" fmla="*/ 1309830 h 1460544"/>
              <a:gd name="connsiteX13" fmla="*/ 353050 w 2800371"/>
              <a:gd name="connsiteY13" fmla="*/ 1302769 h 1460544"/>
              <a:gd name="connsiteX14" fmla="*/ 427190 w 2800371"/>
              <a:gd name="connsiteY14" fmla="*/ 1313360 h 1460544"/>
              <a:gd name="connsiteX15" fmla="*/ 451904 w 2800371"/>
              <a:gd name="connsiteY15" fmla="*/ 1320421 h 1460544"/>
              <a:gd name="connsiteX16" fmla="*/ 554289 w 2800371"/>
              <a:gd name="connsiteY16" fmla="*/ 1309830 h 1460544"/>
              <a:gd name="connsiteX17" fmla="*/ 586063 w 2800371"/>
              <a:gd name="connsiteY17" fmla="*/ 1285116 h 1460544"/>
              <a:gd name="connsiteX18" fmla="*/ 617838 w 2800371"/>
              <a:gd name="connsiteY18" fmla="*/ 1260403 h 1460544"/>
              <a:gd name="connsiteX19" fmla="*/ 631960 w 2800371"/>
              <a:gd name="connsiteY19" fmla="*/ 1235689 h 1460544"/>
              <a:gd name="connsiteX20" fmla="*/ 649612 w 2800371"/>
              <a:gd name="connsiteY20" fmla="*/ 1214506 h 1460544"/>
              <a:gd name="connsiteX21" fmla="*/ 670795 w 2800371"/>
              <a:gd name="connsiteY21" fmla="*/ 1207445 h 1460544"/>
              <a:gd name="connsiteX22" fmla="*/ 720222 w 2800371"/>
              <a:gd name="connsiteY22" fmla="*/ 1218037 h 1460544"/>
              <a:gd name="connsiteX23" fmla="*/ 741405 w 2800371"/>
              <a:gd name="connsiteY23" fmla="*/ 1242750 h 1460544"/>
              <a:gd name="connsiteX24" fmla="*/ 751997 w 2800371"/>
              <a:gd name="connsiteY24" fmla="*/ 1249811 h 1460544"/>
              <a:gd name="connsiteX25" fmla="*/ 882625 w 2800371"/>
              <a:gd name="connsiteY25" fmla="*/ 1260403 h 1460544"/>
              <a:gd name="connsiteX26" fmla="*/ 914400 w 2800371"/>
              <a:gd name="connsiteY26" fmla="*/ 1295708 h 1460544"/>
              <a:gd name="connsiteX27" fmla="*/ 935583 w 2800371"/>
              <a:gd name="connsiteY27" fmla="*/ 1306299 h 1460544"/>
              <a:gd name="connsiteX28" fmla="*/ 963827 w 2800371"/>
              <a:gd name="connsiteY28" fmla="*/ 1313360 h 1460544"/>
              <a:gd name="connsiteX29" fmla="*/ 1016784 w 2800371"/>
              <a:gd name="connsiteY29" fmla="*/ 1239220 h 1460544"/>
              <a:gd name="connsiteX30" fmla="*/ 1073272 w 2800371"/>
              <a:gd name="connsiteY30" fmla="*/ 1182732 h 1460544"/>
              <a:gd name="connsiteX31" fmla="*/ 1105047 w 2800371"/>
              <a:gd name="connsiteY31" fmla="*/ 1172140 h 1460544"/>
              <a:gd name="connsiteX32" fmla="*/ 1154474 w 2800371"/>
              <a:gd name="connsiteY32" fmla="*/ 1175671 h 1460544"/>
              <a:gd name="connsiteX33" fmla="*/ 1179187 w 2800371"/>
              <a:gd name="connsiteY33" fmla="*/ 1196854 h 1460544"/>
              <a:gd name="connsiteX34" fmla="*/ 1193309 w 2800371"/>
              <a:gd name="connsiteY34" fmla="*/ 1207445 h 1460544"/>
              <a:gd name="connsiteX35" fmla="*/ 1218023 w 2800371"/>
              <a:gd name="connsiteY35" fmla="*/ 1225098 h 1460544"/>
              <a:gd name="connsiteX36" fmla="*/ 1228614 w 2800371"/>
              <a:gd name="connsiteY36" fmla="*/ 1242750 h 1460544"/>
              <a:gd name="connsiteX37" fmla="*/ 1232145 w 2800371"/>
              <a:gd name="connsiteY37" fmla="*/ 1253342 h 1460544"/>
              <a:gd name="connsiteX38" fmla="*/ 1253328 w 2800371"/>
              <a:gd name="connsiteY38" fmla="*/ 1274525 h 1460544"/>
              <a:gd name="connsiteX39" fmla="*/ 1299224 w 2800371"/>
              <a:gd name="connsiteY39" fmla="*/ 1263933 h 1460544"/>
              <a:gd name="connsiteX40" fmla="*/ 1313346 w 2800371"/>
              <a:gd name="connsiteY40" fmla="*/ 1239220 h 1460544"/>
              <a:gd name="connsiteX41" fmla="*/ 1327468 w 2800371"/>
              <a:gd name="connsiteY41" fmla="*/ 1218037 h 1460544"/>
              <a:gd name="connsiteX42" fmla="*/ 1338060 w 2800371"/>
              <a:gd name="connsiteY42" fmla="*/ 1200384 h 1460544"/>
              <a:gd name="connsiteX43" fmla="*/ 1348651 w 2800371"/>
              <a:gd name="connsiteY43" fmla="*/ 1165079 h 1460544"/>
              <a:gd name="connsiteX44" fmla="*/ 1355713 w 2800371"/>
              <a:gd name="connsiteY44" fmla="*/ 1150957 h 1460544"/>
              <a:gd name="connsiteX45" fmla="*/ 1398079 w 2800371"/>
              <a:gd name="connsiteY45" fmla="*/ 1052103 h 1460544"/>
              <a:gd name="connsiteX46" fmla="*/ 1419262 w 2800371"/>
              <a:gd name="connsiteY46" fmla="*/ 1030920 h 1460544"/>
              <a:gd name="connsiteX47" fmla="*/ 1443975 w 2800371"/>
              <a:gd name="connsiteY47" fmla="*/ 935597 h 1460544"/>
              <a:gd name="connsiteX48" fmla="*/ 1454567 w 2800371"/>
              <a:gd name="connsiteY48" fmla="*/ 907353 h 1460544"/>
              <a:gd name="connsiteX49" fmla="*/ 1461628 w 2800371"/>
              <a:gd name="connsiteY49" fmla="*/ 886170 h 1460544"/>
              <a:gd name="connsiteX50" fmla="*/ 1475750 w 2800371"/>
              <a:gd name="connsiteY50" fmla="*/ 850865 h 1460544"/>
              <a:gd name="connsiteX51" fmla="*/ 1500463 w 2800371"/>
              <a:gd name="connsiteY51" fmla="*/ 801438 h 1460544"/>
              <a:gd name="connsiteX52" fmla="*/ 1571073 w 2800371"/>
              <a:gd name="connsiteY52" fmla="*/ 610791 h 1460544"/>
              <a:gd name="connsiteX53" fmla="*/ 1613439 w 2800371"/>
              <a:gd name="connsiteY53" fmla="*/ 300106 h 1460544"/>
              <a:gd name="connsiteX54" fmla="*/ 1627561 w 2800371"/>
              <a:gd name="connsiteY54" fmla="*/ 225966 h 1460544"/>
              <a:gd name="connsiteX55" fmla="*/ 1631092 w 2800371"/>
              <a:gd name="connsiteY55" fmla="*/ 151825 h 1460544"/>
              <a:gd name="connsiteX56" fmla="*/ 1666397 w 2800371"/>
              <a:gd name="connsiteY56" fmla="*/ 84746 h 1460544"/>
              <a:gd name="connsiteX57" fmla="*/ 1673458 w 2800371"/>
              <a:gd name="connsiteY57" fmla="*/ 63563 h 1460544"/>
              <a:gd name="connsiteX58" fmla="*/ 1676988 w 2800371"/>
              <a:gd name="connsiteY58" fmla="*/ 52971 h 1460544"/>
              <a:gd name="connsiteX59" fmla="*/ 1691110 w 2800371"/>
              <a:gd name="connsiteY59" fmla="*/ 24727 h 1460544"/>
              <a:gd name="connsiteX60" fmla="*/ 1698171 w 2800371"/>
              <a:gd name="connsiteY60" fmla="*/ 14136 h 1460544"/>
              <a:gd name="connsiteX61" fmla="*/ 1729946 w 2800371"/>
              <a:gd name="connsiteY61" fmla="*/ 17666 h 1460544"/>
              <a:gd name="connsiteX62" fmla="*/ 1765251 w 2800371"/>
              <a:gd name="connsiteY62" fmla="*/ 24727 h 1460544"/>
              <a:gd name="connsiteX63" fmla="*/ 1821739 w 2800371"/>
              <a:gd name="connsiteY63" fmla="*/ 28258 h 1460544"/>
              <a:gd name="connsiteX64" fmla="*/ 1864105 w 2800371"/>
              <a:gd name="connsiteY64" fmla="*/ 24727 h 1460544"/>
              <a:gd name="connsiteX65" fmla="*/ 1874696 w 2800371"/>
              <a:gd name="connsiteY65" fmla="*/ 21197 h 1460544"/>
              <a:gd name="connsiteX66" fmla="*/ 1966489 w 2800371"/>
              <a:gd name="connsiteY66" fmla="*/ 17666 h 1460544"/>
              <a:gd name="connsiteX67" fmla="*/ 2308948 w 2800371"/>
              <a:gd name="connsiteY67" fmla="*/ 7075 h 1460544"/>
              <a:gd name="connsiteX68" fmla="*/ 2372497 w 2800371"/>
              <a:gd name="connsiteY68" fmla="*/ 7075 h 1460544"/>
              <a:gd name="connsiteX69" fmla="*/ 2393680 w 2800371"/>
              <a:gd name="connsiteY69" fmla="*/ 14136 h 1460544"/>
              <a:gd name="connsiteX70" fmla="*/ 2404272 w 2800371"/>
              <a:gd name="connsiteY70" fmla="*/ 77685 h 1460544"/>
              <a:gd name="connsiteX71" fmla="*/ 2464290 w 2800371"/>
              <a:gd name="connsiteY71" fmla="*/ 296576 h 1460544"/>
              <a:gd name="connsiteX72" fmla="*/ 2489004 w 2800371"/>
              <a:gd name="connsiteY72" fmla="*/ 533119 h 1460544"/>
              <a:gd name="connsiteX73" fmla="*/ 2517248 w 2800371"/>
              <a:gd name="connsiteY73" fmla="*/ 593138 h 1460544"/>
              <a:gd name="connsiteX74" fmla="*/ 2559614 w 2800371"/>
              <a:gd name="connsiteY74" fmla="*/ 716706 h 1460544"/>
              <a:gd name="connsiteX75" fmla="*/ 2626693 w 2800371"/>
              <a:gd name="connsiteY75" fmla="*/ 836743 h 1460544"/>
              <a:gd name="connsiteX76" fmla="*/ 2686712 w 2800371"/>
              <a:gd name="connsiteY76" fmla="*/ 967371 h 1460544"/>
              <a:gd name="connsiteX77" fmla="*/ 2697303 w 2800371"/>
              <a:gd name="connsiteY77" fmla="*/ 977963 h 1460544"/>
              <a:gd name="connsiteX78" fmla="*/ 2704364 w 2800371"/>
              <a:gd name="connsiteY78" fmla="*/ 988554 h 1460544"/>
              <a:gd name="connsiteX79" fmla="*/ 2729078 w 2800371"/>
              <a:gd name="connsiteY79" fmla="*/ 1002676 h 1460544"/>
              <a:gd name="connsiteX80" fmla="*/ 2743200 w 2800371"/>
              <a:gd name="connsiteY80" fmla="*/ 1016798 h 1460544"/>
              <a:gd name="connsiteX81" fmla="*/ 2789096 w 2800371"/>
              <a:gd name="connsiteY81" fmla="*/ 1027390 h 1460544"/>
              <a:gd name="connsiteX82" fmla="*/ 2792627 w 2800371"/>
              <a:gd name="connsiteY82" fmla="*/ 1327482 h 1460544"/>
              <a:gd name="connsiteX83" fmla="*/ 2760852 w 2800371"/>
              <a:gd name="connsiteY83" fmla="*/ 1454580 h 1460544"/>
              <a:gd name="connsiteX84" fmla="*/ 2068874 w 2800371"/>
              <a:gd name="connsiteY84" fmla="*/ 1458111 h 1460544"/>
              <a:gd name="connsiteX85" fmla="*/ 571941 w 2800371"/>
              <a:gd name="connsiteY85" fmla="*/ 1454581 h 1460544"/>
              <a:gd name="connsiteX86" fmla="*/ 289501 w 2800371"/>
              <a:gd name="connsiteY86" fmla="*/ 1458111 h 1460544"/>
              <a:gd name="connsiteX87" fmla="*/ 151811 w 2800371"/>
              <a:gd name="connsiteY87" fmla="*/ 1454580 h 1460544"/>
              <a:gd name="connsiteX88" fmla="*/ 130628 w 2800371"/>
              <a:gd name="connsiteY88" fmla="*/ 1454580 h 1460544"/>
              <a:gd name="connsiteX89" fmla="*/ 95323 w 2800371"/>
              <a:gd name="connsiteY89" fmla="*/ 1454580 h 1460544"/>
              <a:gd name="connsiteX90" fmla="*/ 70609 w 2800371"/>
              <a:gd name="connsiteY90" fmla="*/ 1454580 h 1460544"/>
              <a:gd name="connsiteX91" fmla="*/ 35305 w 2800371"/>
              <a:gd name="connsiteY91" fmla="*/ 1454580 h 1460544"/>
              <a:gd name="connsiteX92" fmla="*/ 10591 w 2800371"/>
              <a:gd name="connsiteY92" fmla="*/ 1415745 h 1460544"/>
              <a:gd name="connsiteX93" fmla="*/ 3530 w 2800371"/>
              <a:gd name="connsiteY93" fmla="*/ 1433397 h 1460544"/>
              <a:gd name="connsiteX94" fmla="*/ 0 w 2800371"/>
              <a:gd name="connsiteY94" fmla="*/ 1454580 h 1460544"/>
              <a:gd name="connsiteX95" fmla="*/ 7061 w 2800371"/>
              <a:gd name="connsiteY95" fmla="*/ 1359257 h 1460544"/>
              <a:gd name="connsiteX96" fmla="*/ 7061 w 2800371"/>
              <a:gd name="connsiteY96" fmla="*/ 1331013 h 1460544"/>
              <a:gd name="connsiteX0" fmla="*/ 7061 w 2800371"/>
              <a:gd name="connsiteY0" fmla="*/ 1331013 h 1460544"/>
              <a:gd name="connsiteX1" fmla="*/ 7061 w 2800371"/>
              <a:gd name="connsiteY1" fmla="*/ 1331013 h 1460544"/>
              <a:gd name="connsiteX2" fmla="*/ 52957 w 2800371"/>
              <a:gd name="connsiteY2" fmla="*/ 1309830 h 1460544"/>
              <a:gd name="connsiteX3" fmla="*/ 67079 w 2800371"/>
              <a:gd name="connsiteY3" fmla="*/ 1306299 h 1460544"/>
              <a:gd name="connsiteX4" fmla="*/ 102384 w 2800371"/>
              <a:gd name="connsiteY4" fmla="*/ 1320421 h 1460544"/>
              <a:gd name="connsiteX5" fmla="*/ 123567 w 2800371"/>
              <a:gd name="connsiteY5" fmla="*/ 1334543 h 1460544"/>
              <a:gd name="connsiteX6" fmla="*/ 165933 w 2800371"/>
              <a:gd name="connsiteY6" fmla="*/ 1331013 h 1460544"/>
              <a:gd name="connsiteX7" fmla="*/ 194177 w 2800371"/>
              <a:gd name="connsiteY7" fmla="*/ 1316891 h 1460544"/>
              <a:gd name="connsiteX8" fmla="*/ 208299 w 2800371"/>
              <a:gd name="connsiteY8" fmla="*/ 1313360 h 1460544"/>
              <a:gd name="connsiteX9" fmla="*/ 240074 w 2800371"/>
              <a:gd name="connsiteY9" fmla="*/ 1306299 h 1460544"/>
              <a:gd name="connsiteX10" fmla="*/ 275379 w 2800371"/>
              <a:gd name="connsiteY10" fmla="*/ 1309830 h 1460544"/>
              <a:gd name="connsiteX11" fmla="*/ 293031 w 2800371"/>
              <a:gd name="connsiteY11" fmla="*/ 1316891 h 1460544"/>
              <a:gd name="connsiteX12" fmla="*/ 310684 w 2800371"/>
              <a:gd name="connsiteY12" fmla="*/ 1309830 h 1460544"/>
              <a:gd name="connsiteX13" fmla="*/ 353050 w 2800371"/>
              <a:gd name="connsiteY13" fmla="*/ 1302769 h 1460544"/>
              <a:gd name="connsiteX14" fmla="*/ 427190 w 2800371"/>
              <a:gd name="connsiteY14" fmla="*/ 1313360 h 1460544"/>
              <a:gd name="connsiteX15" fmla="*/ 451904 w 2800371"/>
              <a:gd name="connsiteY15" fmla="*/ 1320421 h 1460544"/>
              <a:gd name="connsiteX16" fmla="*/ 554289 w 2800371"/>
              <a:gd name="connsiteY16" fmla="*/ 1309830 h 1460544"/>
              <a:gd name="connsiteX17" fmla="*/ 586063 w 2800371"/>
              <a:gd name="connsiteY17" fmla="*/ 1285116 h 1460544"/>
              <a:gd name="connsiteX18" fmla="*/ 617838 w 2800371"/>
              <a:gd name="connsiteY18" fmla="*/ 1260403 h 1460544"/>
              <a:gd name="connsiteX19" fmla="*/ 631960 w 2800371"/>
              <a:gd name="connsiteY19" fmla="*/ 1235689 h 1460544"/>
              <a:gd name="connsiteX20" fmla="*/ 649612 w 2800371"/>
              <a:gd name="connsiteY20" fmla="*/ 1214506 h 1460544"/>
              <a:gd name="connsiteX21" fmla="*/ 670795 w 2800371"/>
              <a:gd name="connsiteY21" fmla="*/ 1207445 h 1460544"/>
              <a:gd name="connsiteX22" fmla="*/ 720222 w 2800371"/>
              <a:gd name="connsiteY22" fmla="*/ 1218037 h 1460544"/>
              <a:gd name="connsiteX23" fmla="*/ 741405 w 2800371"/>
              <a:gd name="connsiteY23" fmla="*/ 1242750 h 1460544"/>
              <a:gd name="connsiteX24" fmla="*/ 751997 w 2800371"/>
              <a:gd name="connsiteY24" fmla="*/ 1249811 h 1460544"/>
              <a:gd name="connsiteX25" fmla="*/ 882625 w 2800371"/>
              <a:gd name="connsiteY25" fmla="*/ 1260403 h 1460544"/>
              <a:gd name="connsiteX26" fmla="*/ 914400 w 2800371"/>
              <a:gd name="connsiteY26" fmla="*/ 1295708 h 1460544"/>
              <a:gd name="connsiteX27" fmla="*/ 935583 w 2800371"/>
              <a:gd name="connsiteY27" fmla="*/ 1306299 h 1460544"/>
              <a:gd name="connsiteX28" fmla="*/ 963827 w 2800371"/>
              <a:gd name="connsiteY28" fmla="*/ 1313360 h 1460544"/>
              <a:gd name="connsiteX29" fmla="*/ 1016784 w 2800371"/>
              <a:gd name="connsiteY29" fmla="*/ 1239220 h 1460544"/>
              <a:gd name="connsiteX30" fmla="*/ 1073272 w 2800371"/>
              <a:gd name="connsiteY30" fmla="*/ 1182732 h 1460544"/>
              <a:gd name="connsiteX31" fmla="*/ 1105047 w 2800371"/>
              <a:gd name="connsiteY31" fmla="*/ 1172140 h 1460544"/>
              <a:gd name="connsiteX32" fmla="*/ 1154474 w 2800371"/>
              <a:gd name="connsiteY32" fmla="*/ 1175671 h 1460544"/>
              <a:gd name="connsiteX33" fmla="*/ 1179187 w 2800371"/>
              <a:gd name="connsiteY33" fmla="*/ 1196854 h 1460544"/>
              <a:gd name="connsiteX34" fmla="*/ 1193309 w 2800371"/>
              <a:gd name="connsiteY34" fmla="*/ 1207445 h 1460544"/>
              <a:gd name="connsiteX35" fmla="*/ 1218023 w 2800371"/>
              <a:gd name="connsiteY35" fmla="*/ 1225098 h 1460544"/>
              <a:gd name="connsiteX36" fmla="*/ 1228614 w 2800371"/>
              <a:gd name="connsiteY36" fmla="*/ 1242750 h 1460544"/>
              <a:gd name="connsiteX37" fmla="*/ 1232145 w 2800371"/>
              <a:gd name="connsiteY37" fmla="*/ 1253342 h 1460544"/>
              <a:gd name="connsiteX38" fmla="*/ 1253328 w 2800371"/>
              <a:gd name="connsiteY38" fmla="*/ 1274525 h 1460544"/>
              <a:gd name="connsiteX39" fmla="*/ 1299224 w 2800371"/>
              <a:gd name="connsiteY39" fmla="*/ 1263933 h 1460544"/>
              <a:gd name="connsiteX40" fmla="*/ 1313346 w 2800371"/>
              <a:gd name="connsiteY40" fmla="*/ 1239220 h 1460544"/>
              <a:gd name="connsiteX41" fmla="*/ 1327468 w 2800371"/>
              <a:gd name="connsiteY41" fmla="*/ 1218037 h 1460544"/>
              <a:gd name="connsiteX42" fmla="*/ 1338060 w 2800371"/>
              <a:gd name="connsiteY42" fmla="*/ 1200384 h 1460544"/>
              <a:gd name="connsiteX43" fmla="*/ 1348651 w 2800371"/>
              <a:gd name="connsiteY43" fmla="*/ 1165079 h 1460544"/>
              <a:gd name="connsiteX44" fmla="*/ 1355713 w 2800371"/>
              <a:gd name="connsiteY44" fmla="*/ 1150957 h 1460544"/>
              <a:gd name="connsiteX45" fmla="*/ 1398079 w 2800371"/>
              <a:gd name="connsiteY45" fmla="*/ 1052103 h 1460544"/>
              <a:gd name="connsiteX46" fmla="*/ 1419262 w 2800371"/>
              <a:gd name="connsiteY46" fmla="*/ 1030920 h 1460544"/>
              <a:gd name="connsiteX47" fmla="*/ 1443975 w 2800371"/>
              <a:gd name="connsiteY47" fmla="*/ 935597 h 1460544"/>
              <a:gd name="connsiteX48" fmla="*/ 1454567 w 2800371"/>
              <a:gd name="connsiteY48" fmla="*/ 907353 h 1460544"/>
              <a:gd name="connsiteX49" fmla="*/ 1461628 w 2800371"/>
              <a:gd name="connsiteY49" fmla="*/ 886170 h 1460544"/>
              <a:gd name="connsiteX50" fmla="*/ 1475750 w 2800371"/>
              <a:gd name="connsiteY50" fmla="*/ 850865 h 1460544"/>
              <a:gd name="connsiteX51" fmla="*/ 1500463 w 2800371"/>
              <a:gd name="connsiteY51" fmla="*/ 801438 h 1460544"/>
              <a:gd name="connsiteX52" fmla="*/ 1571073 w 2800371"/>
              <a:gd name="connsiteY52" fmla="*/ 610791 h 1460544"/>
              <a:gd name="connsiteX53" fmla="*/ 1613439 w 2800371"/>
              <a:gd name="connsiteY53" fmla="*/ 300106 h 1460544"/>
              <a:gd name="connsiteX54" fmla="*/ 1627561 w 2800371"/>
              <a:gd name="connsiteY54" fmla="*/ 225966 h 1460544"/>
              <a:gd name="connsiteX55" fmla="*/ 1631092 w 2800371"/>
              <a:gd name="connsiteY55" fmla="*/ 151825 h 1460544"/>
              <a:gd name="connsiteX56" fmla="*/ 1666397 w 2800371"/>
              <a:gd name="connsiteY56" fmla="*/ 84746 h 1460544"/>
              <a:gd name="connsiteX57" fmla="*/ 1673458 w 2800371"/>
              <a:gd name="connsiteY57" fmla="*/ 63563 h 1460544"/>
              <a:gd name="connsiteX58" fmla="*/ 1676988 w 2800371"/>
              <a:gd name="connsiteY58" fmla="*/ 52971 h 1460544"/>
              <a:gd name="connsiteX59" fmla="*/ 1691110 w 2800371"/>
              <a:gd name="connsiteY59" fmla="*/ 24727 h 1460544"/>
              <a:gd name="connsiteX60" fmla="*/ 1698171 w 2800371"/>
              <a:gd name="connsiteY60" fmla="*/ 14136 h 1460544"/>
              <a:gd name="connsiteX61" fmla="*/ 1729946 w 2800371"/>
              <a:gd name="connsiteY61" fmla="*/ 17666 h 1460544"/>
              <a:gd name="connsiteX62" fmla="*/ 1765251 w 2800371"/>
              <a:gd name="connsiteY62" fmla="*/ 24727 h 1460544"/>
              <a:gd name="connsiteX63" fmla="*/ 1821739 w 2800371"/>
              <a:gd name="connsiteY63" fmla="*/ 28258 h 1460544"/>
              <a:gd name="connsiteX64" fmla="*/ 1864105 w 2800371"/>
              <a:gd name="connsiteY64" fmla="*/ 24727 h 1460544"/>
              <a:gd name="connsiteX65" fmla="*/ 1874696 w 2800371"/>
              <a:gd name="connsiteY65" fmla="*/ 21197 h 1460544"/>
              <a:gd name="connsiteX66" fmla="*/ 1966489 w 2800371"/>
              <a:gd name="connsiteY66" fmla="*/ 17666 h 1460544"/>
              <a:gd name="connsiteX67" fmla="*/ 2308948 w 2800371"/>
              <a:gd name="connsiteY67" fmla="*/ 7075 h 1460544"/>
              <a:gd name="connsiteX68" fmla="*/ 2372497 w 2800371"/>
              <a:gd name="connsiteY68" fmla="*/ 7075 h 1460544"/>
              <a:gd name="connsiteX69" fmla="*/ 2393680 w 2800371"/>
              <a:gd name="connsiteY69" fmla="*/ 14136 h 1460544"/>
              <a:gd name="connsiteX70" fmla="*/ 2404272 w 2800371"/>
              <a:gd name="connsiteY70" fmla="*/ 77685 h 1460544"/>
              <a:gd name="connsiteX71" fmla="*/ 2464290 w 2800371"/>
              <a:gd name="connsiteY71" fmla="*/ 296576 h 1460544"/>
              <a:gd name="connsiteX72" fmla="*/ 2489004 w 2800371"/>
              <a:gd name="connsiteY72" fmla="*/ 533119 h 1460544"/>
              <a:gd name="connsiteX73" fmla="*/ 2517248 w 2800371"/>
              <a:gd name="connsiteY73" fmla="*/ 593138 h 1460544"/>
              <a:gd name="connsiteX74" fmla="*/ 2559614 w 2800371"/>
              <a:gd name="connsiteY74" fmla="*/ 716706 h 1460544"/>
              <a:gd name="connsiteX75" fmla="*/ 2626693 w 2800371"/>
              <a:gd name="connsiteY75" fmla="*/ 836743 h 1460544"/>
              <a:gd name="connsiteX76" fmla="*/ 2686712 w 2800371"/>
              <a:gd name="connsiteY76" fmla="*/ 967371 h 1460544"/>
              <a:gd name="connsiteX77" fmla="*/ 2697303 w 2800371"/>
              <a:gd name="connsiteY77" fmla="*/ 977963 h 1460544"/>
              <a:gd name="connsiteX78" fmla="*/ 2704364 w 2800371"/>
              <a:gd name="connsiteY78" fmla="*/ 988554 h 1460544"/>
              <a:gd name="connsiteX79" fmla="*/ 2729078 w 2800371"/>
              <a:gd name="connsiteY79" fmla="*/ 1002676 h 1460544"/>
              <a:gd name="connsiteX80" fmla="*/ 2743200 w 2800371"/>
              <a:gd name="connsiteY80" fmla="*/ 1016798 h 1460544"/>
              <a:gd name="connsiteX81" fmla="*/ 2789096 w 2800371"/>
              <a:gd name="connsiteY81" fmla="*/ 1027390 h 1460544"/>
              <a:gd name="connsiteX82" fmla="*/ 2792627 w 2800371"/>
              <a:gd name="connsiteY82" fmla="*/ 1327482 h 1460544"/>
              <a:gd name="connsiteX83" fmla="*/ 2760852 w 2800371"/>
              <a:gd name="connsiteY83" fmla="*/ 1454580 h 1460544"/>
              <a:gd name="connsiteX84" fmla="*/ 2068874 w 2800371"/>
              <a:gd name="connsiteY84" fmla="*/ 1458111 h 1460544"/>
              <a:gd name="connsiteX85" fmla="*/ 571941 w 2800371"/>
              <a:gd name="connsiteY85" fmla="*/ 1454581 h 1460544"/>
              <a:gd name="connsiteX86" fmla="*/ 289501 w 2800371"/>
              <a:gd name="connsiteY86" fmla="*/ 1458111 h 1460544"/>
              <a:gd name="connsiteX87" fmla="*/ 151811 w 2800371"/>
              <a:gd name="connsiteY87" fmla="*/ 1454580 h 1460544"/>
              <a:gd name="connsiteX88" fmla="*/ 130628 w 2800371"/>
              <a:gd name="connsiteY88" fmla="*/ 1454580 h 1460544"/>
              <a:gd name="connsiteX89" fmla="*/ 95323 w 2800371"/>
              <a:gd name="connsiteY89" fmla="*/ 1454580 h 1460544"/>
              <a:gd name="connsiteX90" fmla="*/ 70609 w 2800371"/>
              <a:gd name="connsiteY90" fmla="*/ 1454580 h 1460544"/>
              <a:gd name="connsiteX91" fmla="*/ 35305 w 2800371"/>
              <a:gd name="connsiteY91" fmla="*/ 1454580 h 1460544"/>
              <a:gd name="connsiteX92" fmla="*/ 10591 w 2800371"/>
              <a:gd name="connsiteY92" fmla="*/ 1415745 h 1460544"/>
              <a:gd name="connsiteX93" fmla="*/ 24713 w 2800371"/>
              <a:gd name="connsiteY93" fmla="*/ 1451050 h 1460544"/>
              <a:gd name="connsiteX94" fmla="*/ 0 w 2800371"/>
              <a:gd name="connsiteY94" fmla="*/ 1454580 h 1460544"/>
              <a:gd name="connsiteX95" fmla="*/ 7061 w 2800371"/>
              <a:gd name="connsiteY95" fmla="*/ 1359257 h 1460544"/>
              <a:gd name="connsiteX96" fmla="*/ 7061 w 2800371"/>
              <a:gd name="connsiteY96" fmla="*/ 1331013 h 1460544"/>
              <a:gd name="connsiteX0" fmla="*/ 7061 w 2796489"/>
              <a:gd name="connsiteY0" fmla="*/ 1331013 h 1460544"/>
              <a:gd name="connsiteX1" fmla="*/ 7061 w 2796489"/>
              <a:gd name="connsiteY1" fmla="*/ 1331013 h 1460544"/>
              <a:gd name="connsiteX2" fmla="*/ 52957 w 2796489"/>
              <a:gd name="connsiteY2" fmla="*/ 1309830 h 1460544"/>
              <a:gd name="connsiteX3" fmla="*/ 67079 w 2796489"/>
              <a:gd name="connsiteY3" fmla="*/ 1306299 h 1460544"/>
              <a:gd name="connsiteX4" fmla="*/ 102384 w 2796489"/>
              <a:gd name="connsiteY4" fmla="*/ 1320421 h 1460544"/>
              <a:gd name="connsiteX5" fmla="*/ 123567 w 2796489"/>
              <a:gd name="connsiteY5" fmla="*/ 1334543 h 1460544"/>
              <a:gd name="connsiteX6" fmla="*/ 165933 w 2796489"/>
              <a:gd name="connsiteY6" fmla="*/ 1331013 h 1460544"/>
              <a:gd name="connsiteX7" fmla="*/ 194177 w 2796489"/>
              <a:gd name="connsiteY7" fmla="*/ 1316891 h 1460544"/>
              <a:gd name="connsiteX8" fmla="*/ 208299 w 2796489"/>
              <a:gd name="connsiteY8" fmla="*/ 1313360 h 1460544"/>
              <a:gd name="connsiteX9" fmla="*/ 240074 w 2796489"/>
              <a:gd name="connsiteY9" fmla="*/ 1306299 h 1460544"/>
              <a:gd name="connsiteX10" fmla="*/ 275379 w 2796489"/>
              <a:gd name="connsiteY10" fmla="*/ 1309830 h 1460544"/>
              <a:gd name="connsiteX11" fmla="*/ 293031 w 2796489"/>
              <a:gd name="connsiteY11" fmla="*/ 1316891 h 1460544"/>
              <a:gd name="connsiteX12" fmla="*/ 310684 w 2796489"/>
              <a:gd name="connsiteY12" fmla="*/ 1309830 h 1460544"/>
              <a:gd name="connsiteX13" fmla="*/ 353050 w 2796489"/>
              <a:gd name="connsiteY13" fmla="*/ 1302769 h 1460544"/>
              <a:gd name="connsiteX14" fmla="*/ 427190 w 2796489"/>
              <a:gd name="connsiteY14" fmla="*/ 1313360 h 1460544"/>
              <a:gd name="connsiteX15" fmla="*/ 451904 w 2796489"/>
              <a:gd name="connsiteY15" fmla="*/ 1320421 h 1460544"/>
              <a:gd name="connsiteX16" fmla="*/ 554289 w 2796489"/>
              <a:gd name="connsiteY16" fmla="*/ 1309830 h 1460544"/>
              <a:gd name="connsiteX17" fmla="*/ 586063 w 2796489"/>
              <a:gd name="connsiteY17" fmla="*/ 1285116 h 1460544"/>
              <a:gd name="connsiteX18" fmla="*/ 617838 w 2796489"/>
              <a:gd name="connsiteY18" fmla="*/ 1260403 h 1460544"/>
              <a:gd name="connsiteX19" fmla="*/ 631960 w 2796489"/>
              <a:gd name="connsiteY19" fmla="*/ 1235689 h 1460544"/>
              <a:gd name="connsiteX20" fmla="*/ 649612 w 2796489"/>
              <a:gd name="connsiteY20" fmla="*/ 1214506 h 1460544"/>
              <a:gd name="connsiteX21" fmla="*/ 670795 w 2796489"/>
              <a:gd name="connsiteY21" fmla="*/ 1207445 h 1460544"/>
              <a:gd name="connsiteX22" fmla="*/ 720222 w 2796489"/>
              <a:gd name="connsiteY22" fmla="*/ 1218037 h 1460544"/>
              <a:gd name="connsiteX23" fmla="*/ 741405 w 2796489"/>
              <a:gd name="connsiteY23" fmla="*/ 1242750 h 1460544"/>
              <a:gd name="connsiteX24" fmla="*/ 751997 w 2796489"/>
              <a:gd name="connsiteY24" fmla="*/ 1249811 h 1460544"/>
              <a:gd name="connsiteX25" fmla="*/ 882625 w 2796489"/>
              <a:gd name="connsiteY25" fmla="*/ 1260403 h 1460544"/>
              <a:gd name="connsiteX26" fmla="*/ 914400 w 2796489"/>
              <a:gd name="connsiteY26" fmla="*/ 1295708 h 1460544"/>
              <a:gd name="connsiteX27" fmla="*/ 935583 w 2796489"/>
              <a:gd name="connsiteY27" fmla="*/ 1306299 h 1460544"/>
              <a:gd name="connsiteX28" fmla="*/ 963827 w 2796489"/>
              <a:gd name="connsiteY28" fmla="*/ 1313360 h 1460544"/>
              <a:gd name="connsiteX29" fmla="*/ 1016784 w 2796489"/>
              <a:gd name="connsiteY29" fmla="*/ 1239220 h 1460544"/>
              <a:gd name="connsiteX30" fmla="*/ 1073272 w 2796489"/>
              <a:gd name="connsiteY30" fmla="*/ 1182732 h 1460544"/>
              <a:gd name="connsiteX31" fmla="*/ 1105047 w 2796489"/>
              <a:gd name="connsiteY31" fmla="*/ 1172140 h 1460544"/>
              <a:gd name="connsiteX32" fmla="*/ 1154474 w 2796489"/>
              <a:gd name="connsiteY32" fmla="*/ 1175671 h 1460544"/>
              <a:gd name="connsiteX33" fmla="*/ 1179187 w 2796489"/>
              <a:gd name="connsiteY33" fmla="*/ 1196854 h 1460544"/>
              <a:gd name="connsiteX34" fmla="*/ 1193309 w 2796489"/>
              <a:gd name="connsiteY34" fmla="*/ 1207445 h 1460544"/>
              <a:gd name="connsiteX35" fmla="*/ 1218023 w 2796489"/>
              <a:gd name="connsiteY35" fmla="*/ 1225098 h 1460544"/>
              <a:gd name="connsiteX36" fmla="*/ 1228614 w 2796489"/>
              <a:gd name="connsiteY36" fmla="*/ 1242750 h 1460544"/>
              <a:gd name="connsiteX37" fmla="*/ 1232145 w 2796489"/>
              <a:gd name="connsiteY37" fmla="*/ 1253342 h 1460544"/>
              <a:gd name="connsiteX38" fmla="*/ 1253328 w 2796489"/>
              <a:gd name="connsiteY38" fmla="*/ 1274525 h 1460544"/>
              <a:gd name="connsiteX39" fmla="*/ 1299224 w 2796489"/>
              <a:gd name="connsiteY39" fmla="*/ 1263933 h 1460544"/>
              <a:gd name="connsiteX40" fmla="*/ 1313346 w 2796489"/>
              <a:gd name="connsiteY40" fmla="*/ 1239220 h 1460544"/>
              <a:gd name="connsiteX41" fmla="*/ 1327468 w 2796489"/>
              <a:gd name="connsiteY41" fmla="*/ 1218037 h 1460544"/>
              <a:gd name="connsiteX42" fmla="*/ 1338060 w 2796489"/>
              <a:gd name="connsiteY42" fmla="*/ 1200384 h 1460544"/>
              <a:gd name="connsiteX43" fmla="*/ 1348651 w 2796489"/>
              <a:gd name="connsiteY43" fmla="*/ 1165079 h 1460544"/>
              <a:gd name="connsiteX44" fmla="*/ 1355713 w 2796489"/>
              <a:gd name="connsiteY44" fmla="*/ 1150957 h 1460544"/>
              <a:gd name="connsiteX45" fmla="*/ 1398079 w 2796489"/>
              <a:gd name="connsiteY45" fmla="*/ 1052103 h 1460544"/>
              <a:gd name="connsiteX46" fmla="*/ 1419262 w 2796489"/>
              <a:gd name="connsiteY46" fmla="*/ 1030920 h 1460544"/>
              <a:gd name="connsiteX47" fmla="*/ 1443975 w 2796489"/>
              <a:gd name="connsiteY47" fmla="*/ 935597 h 1460544"/>
              <a:gd name="connsiteX48" fmla="*/ 1454567 w 2796489"/>
              <a:gd name="connsiteY48" fmla="*/ 907353 h 1460544"/>
              <a:gd name="connsiteX49" fmla="*/ 1461628 w 2796489"/>
              <a:gd name="connsiteY49" fmla="*/ 886170 h 1460544"/>
              <a:gd name="connsiteX50" fmla="*/ 1475750 w 2796489"/>
              <a:gd name="connsiteY50" fmla="*/ 850865 h 1460544"/>
              <a:gd name="connsiteX51" fmla="*/ 1500463 w 2796489"/>
              <a:gd name="connsiteY51" fmla="*/ 801438 h 1460544"/>
              <a:gd name="connsiteX52" fmla="*/ 1571073 w 2796489"/>
              <a:gd name="connsiteY52" fmla="*/ 610791 h 1460544"/>
              <a:gd name="connsiteX53" fmla="*/ 1613439 w 2796489"/>
              <a:gd name="connsiteY53" fmla="*/ 300106 h 1460544"/>
              <a:gd name="connsiteX54" fmla="*/ 1627561 w 2796489"/>
              <a:gd name="connsiteY54" fmla="*/ 225966 h 1460544"/>
              <a:gd name="connsiteX55" fmla="*/ 1631092 w 2796489"/>
              <a:gd name="connsiteY55" fmla="*/ 151825 h 1460544"/>
              <a:gd name="connsiteX56" fmla="*/ 1666397 w 2796489"/>
              <a:gd name="connsiteY56" fmla="*/ 84746 h 1460544"/>
              <a:gd name="connsiteX57" fmla="*/ 1673458 w 2796489"/>
              <a:gd name="connsiteY57" fmla="*/ 63563 h 1460544"/>
              <a:gd name="connsiteX58" fmla="*/ 1676988 w 2796489"/>
              <a:gd name="connsiteY58" fmla="*/ 52971 h 1460544"/>
              <a:gd name="connsiteX59" fmla="*/ 1691110 w 2796489"/>
              <a:gd name="connsiteY59" fmla="*/ 24727 h 1460544"/>
              <a:gd name="connsiteX60" fmla="*/ 1698171 w 2796489"/>
              <a:gd name="connsiteY60" fmla="*/ 14136 h 1460544"/>
              <a:gd name="connsiteX61" fmla="*/ 1729946 w 2796489"/>
              <a:gd name="connsiteY61" fmla="*/ 17666 h 1460544"/>
              <a:gd name="connsiteX62" fmla="*/ 1765251 w 2796489"/>
              <a:gd name="connsiteY62" fmla="*/ 24727 h 1460544"/>
              <a:gd name="connsiteX63" fmla="*/ 1821739 w 2796489"/>
              <a:gd name="connsiteY63" fmla="*/ 28258 h 1460544"/>
              <a:gd name="connsiteX64" fmla="*/ 1864105 w 2796489"/>
              <a:gd name="connsiteY64" fmla="*/ 24727 h 1460544"/>
              <a:gd name="connsiteX65" fmla="*/ 1874696 w 2796489"/>
              <a:gd name="connsiteY65" fmla="*/ 21197 h 1460544"/>
              <a:gd name="connsiteX66" fmla="*/ 1966489 w 2796489"/>
              <a:gd name="connsiteY66" fmla="*/ 17666 h 1460544"/>
              <a:gd name="connsiteX67" fmla="*/ 2308948 w 2796489"/>
              <a:gd name="connsiteY67" fmla="*/ 7075 h 1460544"/>
              <a:gd name="connsiteX68" fmla="*/ 2372497 w 2796489"/>
              <a:gd name="connsiteY68" fmla="*/ 7075 h 1460544"/>
              <a:gd name="connsiteX69" fmla="*/ 2393680 w 2796489"/>
              <a:gd name="connsiteY69" fmla="*/ 14136 h 1460544"/>
              <a:gd name="connsiteX70" fmla="*/ 2404272 w 2796489"/>
              <a:gd name="connsiteY70" fmla="*/ 77685 h 1460544"/>
              <a:gd name="connsiteX71" fmla="*/ 2464290 w 2796489"/>
              <a:gd name="connsiteY71" fmla="*/ 296576 h 1460544"/>
              <a:gd name="connsiteX72" fmla="*/ 2489004 w 2796489"/>
              <a:gd name="connsiteY72" fmla="*/ 533119 h 1460544"/>
              <a:gd name="connsiteX73" fmla="*/ 2517248 w 2796489"/>
              <a:gd name="connsiteY73" fmla="*/ 593138 h 1460544"/>
              <a:gd name="connsiteX74" fmla="*/ 2559614 w 2796489"/>
              <a:gd name="connsiteY74" fmla="*/ 716706 h 1460544"/>
              <a:gd name="connsiteX75" fmla="*/ 2626693 w 2796489"/>
              <a:gd name="connsiteY75" fmla="*/ 836743 h 1460544"/>
              <a:gd name="connsiteX76" fmla="*/ 2686712 w 2796489"/>
              <a:gd name="connsiteY76" fmla="*/ 967371 h 1460544"/>
              <a:gd name="connsiteX77" fmla="*/ 2697303 w 2796489"/>
              <a:gd name="connsiteY77" fmla="*/ 977963 h 1460544"/>
              <a:gd name="connsiteX78" fmla="*/ 2704364 w 2796489"/>
              <a:gd name="connsiteY78" fmla="*/ 988554 h 1460544"/>
              <a:gd name="connsiteX79" fmla="*/ 2729078 w 2796489"/>
              <a:gd name="connsiteY79" fmla="*/ 1002676 h 1460544"/>
              <a:gd name="connsiteX80" fmla="*/ 2743200 w 2796489"/>
              <a:gd name="connsiteY80" fmla="*/ 1016798 h 1460544"/>
              <a:gd name="connsiteX81" fmla="*/ 2789096 w 2796489"/>
              <a:gd name="connsiteY81" fmla="*/ 1027390 h 1460544"/>
              <a:gd name="connsiteX82" fmla="*/ 2792627 w 2796489"/>
              <a:gd name="connsiteY82" fmla="*/ 1327482 h 1460544"/>
              <a:gd name="connsiteX83" fmla="*/ 2760852 w 2796489"/>
              <a:gd name="connsiteY83" fmla="*/ 1458111 h 1460544"/>
              <a:gd name="connsiteX84" fmla="*/ 2068874 w 2796489"/>
              <a:gd name="connsiteY84" fmla="*/ 1458111 h 1460544"/>
              <a:gd name="connsiteX85" fmla="*/ 571941 w 2796489"/>
              <a:gd name="connsiteY85" fmla="*/ 1454581 h 1460544"/>
              <a:gd name="connsiteX86" fmla="*/ 289501 w 2796489"/>
              <a:gd name="connsiteY86" fmla="*/ 1458111 h 1460544"/>
              <a:gd name="connsiteX87" fmla="*/ 151811 w 2796489"/>
              <a:gd name="connsiteY87" fmla="*/ 1454580 h 1460544"/>
              <a:gd name="connsiteX88" fmla="*/ 130628 w 2796489"/>
              <a:gd name="connsiteY88" fmla="*/ 1454580 h 1460544"/>
              <a:gd name="connsiteX89" fmla="*/ 95323 w 2796489"/>
              <a:gd name="connsiteY89" fmla="*/ 1454580 h 1460544"/>
              <a:gd name="connsiteX90" fmla="*/ 70609 w 2796489"/>
              <a:gd name="connsiteY90" fmla="*/ 1454580 h 1460544"/>
              <a:gd name="connsiteX91" fmla="*/ 35305 w 2796489"/>
              <a:gd name="connsiteY91" fmla="*/ 1454580 h 1460544"/>
              <a:gd name="connsiteX92" fmla="*/ 10591 w 2796489"/>
              <a:gd name="connsiteY92" fmla="*/ 1415745 h 1460544"/>
              <a:gd name="connsiteX93" fmla="*/ 24713 w 2796489"/>
              <a:gd name="connsiteY93" fmla="*/ 1451050 h 1460544"/>
              <a:gd name="connsiteX94" fmla="*/ 0 w 2796489"/>
              <a:gd name="connsiteY94" fmla="*/ 1454580 h 1460544"/>
              <a:gd name="connsiteX95" fmla="*/ 7061 w 2796489"/>
              <a:gd name="connsiteY95" fmla="*/ 1359257 h 1460544"/>
              <a:gd name="connsiteX96" fmla="*/ 7061 w 2796489"/>
              <a:gd name="connsiteY96" fmla="*/ 1331013 h 1460544"/>
              <a:gd name="connsiteX0" fmla="*/ 7061 w 2796489"/>
              <a:gd name="connsiteY0" fmla="*/ 1331013 h 1460544"/>
              <a:gd name="connsiteX1" fmla="*/ 7061 w 2796489"/>
              <a:gd name="connsiteY1" fmla="*/ 1331013 h 1460544"/>
              <a:gd name="connsiteX2" fmla="*/ 52957 w 2796489"/>
              <a:gd name="connsiteY2" fmla="*/ 1309830 h 1460544"/>
              <a:gd name="connsiteX3" fmla="*/ 67079 w 2796489"/>
              <a:gd name="connsiteY3" fmla="*/ 1306299 h 1460544"/>
              <a:gd name="connsiteX4" fmla="*/ 102384 w 2796489"/>
              <a:gd name="connsiteY4" fmla="*/ 1320421 h 1460544"/>
              <a:gd name="connsiteX5" fmla="*/ 123567 w 2796489"/>
              <a:gd name="connsiteY5" fmla="*/ 1334543 h 1460544"/>
              <a:gd name="connsiteX6" fmla="*/ 165933 w 2796489"/>
              <a:gd name="connsiteY6" fmla="*/ 1331013 h 1460544"/>
              <a:gd name="connsiteX7" fmla="*/ 194177 w 2796489"/>
              <a:gd name="connsiteY7" fmla="*/ 1316891 h 1460544"/>
              <a:gd name="connsiteX8" fmla="*/ 208299 w 2796489"/>
              <a:gd name="connsiteY8" fmla="*/ 1313360 h 1460544"/>
              <a:gd name="connsiteX9" fmla="*/ 240074 w 2796489"/>
              <a:gd name="connsiteY9" fmla="*/ 1306299 h 1460544"/>
              <a:gd name="connsiteX10" fmla="*/ 275379 w 2796489"/>
              <a:gd name="connsiteY10" fmla="*/ 1309830 h 1460544"/>
              <a:gd name="connsiteX11" fmla="*/ 293031 w 2796489"/>
              <a:gd name="connsiteY11" fmla="*/ 1316891 h 1460544"/>
              <a:gd name="connsiteX12" fmla="*/ 310684 w 2796489"/>
              <a:gd name="connsiteY12" fmla="*/ 1309830 h 1460544"/>
              <a:gd name="connsiteX13" fmla="*/ 353050 w 2796489"/>
              <a:gd name="connsiteY13" fmla="*/ 1302769 h 1460544"/>
              <a:gd name="connsiteX14" fmla="*/ 427190 w 2796489"/>
              <a:gd name="connsiteY14" fmla="*/ 1313360 h 1460544"/>
              <a:gd name="connsiteX15" fmla="*/ 451904 w 2796489"/>
              <a:gd name="connsiteY15" fmla="*/ 1320421 h 1460544"/>
              <a:gd name="connsiteX16" fmla="*/ 554289 w 2796489"/>
              <a:gd name="connsiteY16" fmla="*/ 1309830 h 1460544"/>
              <a:gd name="connsiteX17" fmla="*/ 586063 w 2796489"/>
              <a:gd name="connsiteY17" fmla="*/ 1285116 h 1460544"/>
              <a:gd name="connsiteX18" fmla="*/ 617838 w 2796489"/>
              <a:gd name="connsiteY18" fmla="*/ 1260403 h 1460544"/>
              <a:gd name="connsiteX19" fmla="*/ 631960 w 2796489"/>
              <a:gd name="connsiteY19" fmla="*/ 1235689 h 1460544"/>
              <a:gd name="connsiteX20" fmla="*/ 649612 w 2796489"/>
              <a:gd name="connsiteY20" fmla="*/ 1214506 h 1460544"/>
              <a:gd name="connsiteX21" fmla="*/ 670795 w 2796489"/>
              <a:gd name="connsiteY21" fmla="*/ 1207445 h 1460544"/>
              <a:gd name="connsiteX22" fmla="*/ 720222 w 2796489"/>
              <a:gd name="connsiteY22" fmla="*/ 1218037 h 1460544"/>
              <a:gd name="connsiteX23" fmla="*/ 741405 w 2796489"/>
              <a:gd name="connsiteY23" fmla="*/ 1242750 h 1460544"/>
              <a:gd name="connsiteX24" fmla="*/ 751997 w 2796489"/>
              <a:gd name="connsiteY24" fmla="*/ 1249811 h 1460544"/>
              <a:gd name="connsiteX25" fmla="*/ 882625 w 2796489"/>
              <a:gd name="connsiteY25" fmla="*/ 1260403 h 1460544"/>
              <a:gd name="connsiteX26" fmla="*/ 914400 w 2796489"/>
              <a:gd name="connsiteY26" fmla="*/ 1295708 h 1460544"/>
              <a:gd name="connsiteX27" fmla="*/ 935583 w 2796489"/>
              <a:gd name="connsiteY27" fmla="*/ 1306299 h 1460544"/>
              <a:gd name="connsiteX28" fmla="*/ 963827 w 2796489"/>
              <a:gd name="connsiteY28" fmla="*/ 1313360 h 1460544"/>
              <a:gd name="connsiteX29" fmla="*/ 1016784 w 2796489"/>
              <a:gd name="connsiteY29" fmla="*/ 1239220 h 1460544"/>
              <a:gd name="connsiteX30" fmla="*/ 1073272 w 2796489"/>
              <a:gd name="connsiteY30" fmla="*/ 1182732 h 1460544"/>
              <a:gd name="connsiteX31" fmla="*/ 1105047 w 2796489"/>
              <a:gd name="connsiteY31" fmla="*/ 1172140 h 1460544"/>
              <a:gd name="connsiteX32" fmla="*/ 1154474 w 2796489"/>
              <a:gd name="connsiteY32" fmla="*/ 1175671 h 1460544"/>
              <a:gd name="connsiteX33" fmla="*/ 1179187 w 2796489"/>
              <a:gd name="connsiteY33" fmla="*/ 1196854 h 1460544"/>
              <a:gd name="connsiteX34" fmla="*/ 1193309 w 2796489"/>
              <a:gd name="connsiteY34" fmla="*/ 1207445 h 1460544"/>
              <a:gd name="connsiteX35" fmla="*/ 1218023 w 2796489"/>
              <a:gd name="connsiteY35" fmla="*/ 1225098 h 1460544"/>
              <a:gd name="connsiteX36" fmla="*/ 1228614 w 2796489"/>
              <a:gd name="connsiteY36" fmla="*/ 1242750 h 1460544"/>
              <a:gd name="connsiteX37" fmla="*/ 1232145 w 2796489"/>
              <a:gd name="connsiteY37" fmla="*/ 1253342 h 1460544"/>
              <a:gd name="connsiteX38" fmla="*/ 1253328 w 2796489"/>
              <a:gd name="connsiteY38" fmla="*/ 1274525 h 1460544"/>
              <a:gd name="connsiteX39" fmla="*/ 1299224 w 2796489"/>
              <a:gd name="connsiteY39" fmla="*/ 1263933 h 1460544"/>
              <a:gd name="connsiteX40" fmla="*/ 1313346 w 2796489"/>
              <a:gd name="connsiteY40" fmla="*/ 1239220 h 1460544"/>
              <a:gd name="connsiteX41" fmla="*/ 1327468 w 2796489"/>
              <a:gd name="connsiteY41" fmla="*/ 1218037 h 1460544"/>
              <a:gd name="connsiteX42" fmla="*/ 1338060 w 2796489"/>
              <a:gd name="connsiteY42" fmla="*/ 1200384 h 1460544"/>
              <a:gd name="connsiteX43" fmla="*/ 1348651 w 2796489"/>
              <a:gd name="connsiteY43" fmla="*/ 1165079 h 1460544"/>
              <a:gd name="connsiteX44" fmla="*/ 1355713 w 2796489"/>
              <a:gd name="connsiteY44" fmla="*/ 1150957 h 1460544"/>
              <a:gd name="connsiteX45" fmla="*/ 1398079 w 2796489"/>
              <a:gd name="connsiteY45" fmla="*/ 1052103 h 1460544"/>
              <a:gd name="connsiteX46" fmla="*/ 1419262 w 2796489"/>
              <a:gd name="connsiteY46" fmla="*/ 1030920 h 1460544"/>
              <a:gd name="connsiteX47" fmla="*/ 1443975 w 2796489"/>
              <a:gd name="connsiteY47" fmla="*/ 935597 h 1460544"/>
              <a:gd name="connsiteX48" fmla="*/ 1454567 w 2796489"/>
              <a:gd name="connsiteY48" fmla="*/ 907353 h 1460544"/>
              <a:gd name="connsiteX49" fmla="*/ 1461628 w 2796489"/>
              <a:gd name="connsiteY49" fmla="*/ 886170 h 1460544"/>
              <a:gd name="connsiteX50" fmla="*/ 1475750 w 2796489"/>
              <a:gd name="connsiteY50" fmla="*/ 850865 h 1460544"/>
              <a:gd name="connsiteX51" fmla="*/ 1500463 w 2796489"/>
              <a:gd name="connsiteY51" fmla="*/ 801438 h 1460544"/>
              <a:gd name="connsiteX52" fmla="*/ 1571073 w 2796489"/>
              <a:gd name="connsiteY52" fmla="*/ 610791 h 1460544"/>
              <a:gd name="connsiteX53" fmla="*/ 1613439 w 2796489"/>
              <a:gd name="connsiteY53" fmla="*/ 300106 h 1460544"/>
              <a:gd name="connsiteX54" fmla="*/ 1627561 w 2796489"/>
              <a:gd name="connsiteY54" fmla="*/ 225966 h 1460544"/>
              <a:gd name="connsiteX55" fmla="*/ 1631092 w 2796489"/>
              <a:gd name="connsiteY55" fmla="*/ 151825 h 1460544"/>
              <a:gd name="connsiteX56" fmla="*/ 1666397 w 2796489"/>
              <a:gd name="connsiteY56" fmla="*/ 84746 h 1460544"/>
              <a:gd name="connsiteX57" fmla="*/ 1673458 w 2796489"/>
              <a:gd name="connsiteY57" fmla="*/ 63563 h 1460544"/>
              <a:gd name="connsiteX58" fmla="*/ 1676988 w 2796489"/>
              <a:gd name="connsiteY58" fmla="*/ 52971 h 1460544"/>
              <a:gd name="connsiteX59" fmla="*/ 1691110 w 2796489"/>
              <a:gd name="connsiteY59" fmla="*/ 24727 h 1460544"/>
              <a:gd name="connsiteX60" fmla="*/ 1698171 w 2796489"/>
              <a:gd name="connsiteY60" fmla="*/ 14136 h 1460544"/>
              <a:gd name="connsiteX61" fmla="*/ 1729946 w 2796489"/>
              <a:gd name="connsiteY61" fmla="*/ 17666 h 1460544"/>
              <a:gd name="connsiteX62" fmla="*/ 1765251 w 2796489"/>
              <a:gd name="connsiteY62" fmla="*/ 24727 h 1460544"/>
              <a:gd name="connsiteX63" fmla="*/ 1821739 w 2796489"/>
              <a:gd name="connsiteY63" fmla="*/ 28258 h 1460544"/>
              <a:gd name="connsiteX64" fmla="*/ 1864105 w 2796489"/>
              <a:gd name="connsiteY64" fmla="*/ 24727 h 1460544"/>
              <a:gd name="connsiteX65" fmla="*/ 1874696 w 2796489"/>
              <a:gd name="connsiteY65" fmla="*/ 21197 h 1460544"/>
              <a:gd name="connsiteX66" fmla="*/ 1966489 w 2796489"/>
              <a:gd name="connsiteY66" fmla="*/ 17666 h 1460544"/>
              <a:gd name="connsiteX67" fmla="*/ 2308948 w 2796489"/>
              <a:gd name="connsiteY67" fmla="*/ 7075 h 1460544"/>
              <a:gd name="connsiteX68" fmla="*/ 2372497 w 2796489"/>
              <a:gd name="connsiteY68" fmla="*/ 7075 h 1460544"/>
              <a:gd name="connsiteX69" fmla="*/ 2393680 w 2796489"/>
              <a:gd name="connsiteY69" fmla="*/ 14136 h 1460544"/>
              <a:gd name="connsiteX70" fmla="*/ 2404272 w 2796489"/>
              <a:gd name="connsiteY70" fmla="*/ 77685 h 1460544"/>
              <a:gd name="connsiteX71" fmla="*/ 2464290 w 2796489"/>
              <a:gd name="connsiteY71" fmla="*/ 296576 h 1460544"/>
              <a:gd name="connsiteX72" fmla="*/ 2489004 w 2796489"/>
              <a:gd name="connsiteY72" fmla="*/ 533119 h 1460544"/>
              <a:gd name="connsiteX73" fmla="*/ 2517248 w 2796489"/>
              <a:gd name="connsiteY73" fmla="*/ 593138 h 1460544"/>
              <a:gd name="connsiteX74" fmla="*/ 2559614 w 2796489"/>
              <a:gd name="connsiteY74" fmla="*/ 716706 h 1460544"/>
              <a:gd name="connsiteX75" fmla="*/ 2626693 w 2796489"/>
              <a:gd name="connsiteY75" fmla="*/ 836743 h 1460544"/>
              <a:gd name="connsiteX76" fmla="*/ 2686712 w 2796489"/>
              <a:gd name="connsiteY76" fmla="*/ 967371 h 1460544"/>
              <a:gd name="connsiteX77" fmla="*/ 2697303 w 2796489"/>
              <a:gd name="connsiteY77" fmla="*/ 977963 h 1460544"/>
              <a:gd name="connsiteX78" fmla="*/ 2704364 w 2796489"/>
              <a:gd name="connsiteY78" fmla="*/ 988554 h 1460544"/>
              <a:gd name="connsiteX79" fmla="*/ 2729078 w 2796489"/>
              <a:gd name="connsiteY79" fmla="*/ 1002676 h 1460544"/>
              <a:gd name="connsiteX80" fmla="*/ 2743200 w 2796489"/>
              <a:gd name="connsiteY80" fmla="*/ 1016798 h 1460544"/>
              <a:gd name="connsiteX81" fmla="*/ 2789096 w 2796489"/>
              <a:gd name="connsiteY81" fmla="*/ 1027390 h 1460544"/>
              <a:gd name="connsiteX82" fmla="*/ 2792627 w 2796489"/>
              <a:gd name="connsiteY82" fmla="*/ 1327482 h 1460544"/>
              <a:gd name="connsiteX83" fmla="*/ 2760852 w 2796489"/>
              <a:gd name="connsiteY83" fmla="*/ 1458111 h 1460544"/>
              <a:gd name="connsiteX84" fmla="*/ 2068874 w 2796489"/>
              <a:gd name="connsiteY84" fmla="*/ 1458111 h 1460544"/>
              <a:gd name="connsiteX85" fmla="*/ 571941 w 2796489"/>
              <a:gd name="connsiteY85" fmla="*/ 1454581 h 1460544"/>
              <a:gd name="connsiteX86" fmla="*/ 289501 w 2796489"/>
              <a:gd name="connsiteY86" fmla="*/ 1458111 h 1460544"/>
              <a:gd name="connsiteX87" fmla="*/ 151811 w 2796489"/>
              <a:gd name="connsiteY87" fmla="*/ 1454580 h 1460544"/>
              <a:gd name="connsiteX88" fmla="*/ 130628 w 2796489"/>
              <a:gd name="connsiteY88" fmla="*/ 1454580 h 1460544"/>
              <a:gd name="connsiteX89" fmla="*/ 95323 w 2796489"/>
              <a:gd name="connsiteY89" fmla="*/ 1454580 h 1460544"/>
              <a:gd name="connsiteX90" fmla="*/ 70609 w 2796489"/>
              <a:gd name="connsiteY90" fmla="*/ 1454580 h 1460544"/>
              <a:gd name="connsiteX91" fmla="*/ 35305 w 2796489"/>
              <a:gd name="connsiteY91" fmla="*/ 1454580 h 1460544"/>
              <a:gd name="connsiteX92" fmla="*/ 10591 w 2796489"/>
              <a:gd name="connsiteY92" fmla="*/ 1415745 h 1460544"/>
              <a:gd name="connsiteX93" fmla="*/ 24713 w 2796489"/>
              <a:gd name="connsiteY93" fmla="*/ 1451050 h 1460544"/>
              <a:gd name="connsiteX94" fmla="*/ 0 w 2796489"/>
              <a:gd name="connsiteY94" fmla="*/ 1454580 h 1460544"/>
              <a:gd name="connsiteX95" fmla="*/ 7061 w 2796489"/>
              <a:gd name="connsiteY95" fmla="*/ 1359257 h 1460544"/>
              <a:gd name="connsiteX96" fmla="*/ 7061 w 2796489"/>
              <a:gd name="connsiteY96" fmla="*/ 1331013 h 1460544"/>
              <a:gd name="connsiteX0" fmla="*/ 7061 w 2796489"/>
              <a:gd name="connsiteY0" fmla="*/ 1331013 h 1460544"/>
              <a:gd name="connsiteX1" fmla="*/ 7061 w 2796489"/>
              <a:gd name="connsiteY1" fmla="*/ 1331013 h 1460544"/>
              <a:gd name="connsiteX2" fmla="*/ 52957 w 2796489"/>
              <a:gd name="connsiteY2" fmla="*/ 1309830 h 1460544"/>
              <a:gd name="connsiteX3" fmla="*/ 67079 w 2796489"/>
              <a:gd name="connsiteY3" fmla="*/ 1306299 h 1460544"/>
              <a:gd name="connsiteX4" fmla="*/ 102384 w 2796489"/>
              <a:gd name="connsiteY4" fmla="*/ 1320421 h 1460544"/>
              <a:gd name="connsiteX5" fmla="*/ 123567 w 2796489"/>
              <a:gd name="connsiteY5" fmla="*/ 1334543 h 1460544"/>
              <a:gd name="connsiteX6" fmla="*/ 165933 w 2796489"/>
              <a:gd name="connsiteY6" fmla="*/ 1331013 h 1460544"/>
              <a:gd name="connsiteX7" fmla="*/ 194177 w 2796489"/>
              <a:gd name="connsiteY7" fmla="*/ 1316891 h 1460544"/>
              <a:gd name="connsiteX8" fmla="*/ 208299 w 2796489"/>
              <a:gd name="connsiteY8" fmla="*/ 1313360 h 1460544"/>
              <a:gd name="connsiteX9" fmla="*/ 240074 w 2796489"/>
              <a:gd name="connsiteY9" fmla="*/ 1306299 h 1460544"/>
              <a:gd name="connsiteX10" fmla="*/ 275379 w 2796489"/>
              <a:gd name="connsiteY10" fmla="*/ 1309830 h 1460544"/>
              <a:gd name="connsiteX11" fmla="*/ 293031 w 2796489"/>
              <a:gd name="connsiteY11" fmla="*/ 1316891 h 1460544"/>
              <a:gd name="connsiteX12" fmla="*/ 310684 w 2796489"/>
              <a:gd name="connsiteY12" fmla="*/ 1309830 h 1460544"/>
              <a:gd name="connsiteX13" fmla="*/ 353050 w 2796489"/>
              <a:gd name="connsiteY13" fmla="*/ 1302769 h 1460544"/>
              <a:gd name="connsiteX14" fmla="*/ 427190 w 2796489"/>
              <a:gd name="connsiteY14" fmla="*/ 1313360 h 1460544"/>
              <a:gd name="connsiteX15" fmla="*/ 451904 w 2796489"/>
              <a:gd name="connsiteY15" fmla="*/ 1320421 h 1460544"/>
              <a:gd name="connsiteX16" fmla="*/ 554289 w 2796489"/>
              <a:gd name="connsiteY16" fmla="*/ 1309830 h 1460544"/>
              <a:gd name="connsiteX17" fmla="*/ 586063 w 2796489"/>
              <a:gd name="connsiteY17" fmla="*/ 1285116 h 1460544"/>
              <a:gd name="connsiteX18" fmla="*/ 617838 w 2796489"/>
              <a:gd name="connsiteY18" fmla="*/ 1260403 h 1460544"/>
              <a:gd name="connsiteX19" fmla="*/ 631960 w 2796489"/>
              <a:gd name="connsiteY19" fmla="*/ 1235689 h 1460544"/>
              <a:gd name="connsiteX20" fmla="*/ 649612 w 2796489"/>
              <a:gd name="connsiteY20" fmla="*/ 1214506 h 1460544"/>
              <a:gd name="connsiteX21" fmla="*/ 670795 w 2796489"/>
              <a:gd name="connsiteY21" fmla="*/ 1207445 h 1460544"/>
              <a:gd name="connsiteX22" fmla="*/ 720222 w 2796489"/>
              <a:gd name="connsiteY22" fmla="*/ 1218037 h 1460544"/>
              <a:gd name="connsiteX23" fmla="*/ 741405 w 2796489"/>
              <a:gd name="connsiteY23" fmla="*/ 1242750 h 1460544"/>
              <a:gd name="connsiteX24" fmla="*/ 751997 w 2796489"/>
              <a:gd name="connsiteY24" fmla="*/ 1249811 h 1460544"/>
              <a:gd name="connsiteX25" fmla="*/ 882625 w 2796489"/>
              <a:gd name="connsiteY25" fmla="*/ 1260403 h 1460544"/>
              <a:gd name="connsiteX26" fmla="*/ 914400 w 2796489"/>
              <a:gd name="connsiteY26" fmla="*/ 1295708 h 1460544"/>
              <a:gd name="connsiteX27" fmla="*/ 935583 w 2796489"/>
              <a:gd name="connsiteY27" fmla="*/ 1306299 h 1460544"/>
              <a:gd name="connsiteX28" fmla="*/ 963827 w 2796489"/>
              <a:gd name="connsiteY28" fmla="*/ 1313360 h 1460544"/>
              <a:gd name="connsiteX29" fmla="*/ 1016784 w 2796489"/>
              <a:gd name="connsiteY29" fmla="*/ 1239220 h 1460544"/>
              <a:gd name="connsiteX30" fmla="*/ 1073272 w 2796489"/>
              <a:gd name="connsiteY30" fmla="*/ 1182732 h 1460544"/>
              <a:gd name="connsiteX31" fmla="*/ 1105047 w 2796489"/>
              <a:gd name="connsiteY31" fmla="*/ 1172140 h 1460544"/>
              <a:gd name="connsiteX32" fmla="*/ 1154474 w 2796489"/>
              <a:gd name="connsiteY32" fmla="*/ 1175671 h 1460544"/>
              <a:gd name="connsiteX33" fmla="*/ 1179187 w 2796489"/>
              <a:gd name="connsiteY33" fmla="*/ 1196854 h 1460544"/>
              <a:gd name="connsiteX34" fmla="*/ 1193309 w 2796489"/>
              <a:gd name="connsiteY34" fmla="*/ 1207445 h 1460544"/>
              <a:gd name="connsiteX35" fmla="*/ 1218023 w 2796489"/>
              <a:gd name="connsiteY35" fmla="*/ 1225098 h 1460544"/>
              <a:gd name="connsiteX36" fmla="*/ 1228614 w 2796489"/>
              <a:gd name="connsiteY36" fmla="*/ 1242750 h 1460544"/>
              <a:gd name="connsiteX37" fmla="*/ 1232145 w 2796489"/>
              <a:gd name="connsiteY37" fmla="*/ 1253342 h 1460544"/>
              <a:gd name="connsiteX38" fmla="*/ 1253328 w 2796489"/>
              <a:gd name="connsiteY38" fmla="*/ 1274525 h 1460544"/>
              <a:gd name="connsiteX39" fmla="*/ 1299224 w 2796489"/>
              <a:gd name="connsiteY39" fmla="*/ 1263933 h 1460544"/>
              <a:gd name="connsiteX40" fmla="*/ 1313346 w 2796489"/>
              <a:gd name="connsiteY40" fmla="*/ 1239220 h 1460544"/>
              <a:gd name="connsiteX41" fmla="*/ 1327468 w 2796489"/>
              <a:gd name="connsiteY41" fmla="*/ 1218037 h 1460544"/>
              <a:gd name="connsiteX42" fmla="*/ 1338060 w 2796489"/>
              <a:gd name="connsiteY42" fmla="*/ 1200384 h 1460544"/>
              <a:gd name="connsiteX43" fmla="*/ 1348651 w 2796489"/>
              <a:gd name="connsiteY43" fmla="*/ 1165079 h 1460544"/>
              <a:gd name="connsiteX44" fmla="*/ 1355713 w 2796489"/>
              <a:gd name="connsiteY44" fmla="*/ 1150957 h 1460544"/>
              <a:gd name="connsiteX45" fmla="*/ 1398079 w 2796489"/>
              <a:gd name="connsiteY45" fmla="*/ 1052103 h 1460544"/>
              <a:gd name="connsiteX46" fmla="*/ 1419262 w 2796489"/>
              <a:gd name="connsiteY46" fmla="*/ 1030920 h 1460544"/>
              <a:gd name="connsiteX47" fmla="*/ 1443975 w 2796489"/>
              <a:gd name="connsiteY47" fmla="*/ 935597 h 1460544"/>
              <a:gd name="connsiteX48" fmla="*/ 1454567 w 2796489"/>
              <a:gd name="connsiteY48" fmla="*/ 907353 h 1460544"/>
              <a:gd name="connsiteX49" fmla="*/ 1461628 w 2796489"/>
              <a:gd name="connsiteY49" fmla="*/ 886170 h 1460544"/>
              <a:gd name="connsiteX50" fmla="*/ 1475750 w 2796489"/>
              <a:gd name="connsiteY50" fmla="*/ 850865 h 1460544"/>
              <a:gd name="connsiteX51" fmla="*/ 1500463 w 2796489"/>
              <a:gd name="connsiteY51" fmla="*/ 801438 h 1460544"/>
              <a:gd name="connsiteX52" fmla="*/ 1571073 w 2796489"/>
              <a:gd name="connsiteY52" fmla="*/ 610791 h 1460544"/>
              <a:gd name="connsiteX53" fmla="*/ 1613439 w 2796489"/>
              <a:gd name="connsiteY53" fmla="*/ 300106 h 1460544"/>
              <a:gd name="connsiteX54" fmla="*/ 1627561 w 2796489"/>
              <a:gd name="connsiteY54" fmla="*/ 225966 h 1460544"/>
              <a:gd name="connsiteX55" fmla="*/ 1631092 w 2796489"/>
              <a:gd name="connsiteY55" fmla="*/ 151825 h 1460544"/>
              <a:gd name="connsiteX56" fmla="*/ 1666397 w 2796489"/>
              <a:gd name="connsiteY56" fmla="*/ 84746 h 1460544"/>
              <a:gd name="connsiteX57" fmla="*/ 1673458 w 2796489"/>
              <a:gd name="connsiteY57" fmla="*/ 63563 h 1460544"/>
              <a:gd name="connsiteX58" fmla="*/ 1676988 w 2796489"/>
              <a:gd name="connsiteY58" fmla="*/ 52971 h 1460544"/>
              <a:gd name="connsiteX59" fmla="*/ 1691110 w 2796489"/>
              <a:gd name="connsiteY59" fmla="*/ 24727 h 1460544"/>
              <a:gd name="connsiteX60" fmla="*/ 1698171 w 2796489"/>
              <a:gd name="connsiteY60" fmla="*/ 14136 h 1460544"/>
              <a:gd name="connsiteX61" fmla="*/ 1729946 w 2796489"/>
              <a:gd name="connsiteY61" fmla="*/ 17666 h 1460544"/>
              <a:gd name="connsiteX62" fmla="*/ 1765251 w 2796489"/>
              <a:gd name="connsiteY62" fmla="*/ 24727 h 1460544"/>
              <a:gd name="connsiteX63" fmla="*/ 1821739 w 2796489"/>
              <a:gd name="connsiteY63" fmla="*/ 28258 h 1460544"/>
              <a:gd name="connsiteX64" fmla="*/ 1864105 w 2796489"/>
              <a:gd name="connsiteY64" fmla="*/ 24727 h 1460544"/>
              <a:gd name="connsiteX65" fmla="*/ 1874696 w 2796489"/>
              <a:gd name="connsiteY65" fmla="*/ 21197 h 1460544"/>
              <a:gd name="connsiteX66" fmla="*/ 1966489 w 2796489"/>
              <a:gd name="connsiteY66" fmla="*/ 17666 h 1460544"/>
              <a:gd name="connsiteX67" fmla="*/ 2308948 w 2796489"/>
              <a:gd name="connsiteY67" fmla="*/ 7075 h 1460544"/>
              <a:gd name="connsiteX68" fmla="*/ 2372497 w 2796489"/>
              <a:gd name="connsiteY68" fmla="*/ 7075 h 1460544"/>
              <a:gd name="connsiteX69" fmla="*/ 2393680 w 2796489"/>
              <a:gd name="connsiteY69" fmla="*/ 14136 h 1460544"/>
              <a:gd name="connsiteX70" fmla="*/ 2404272 w 2796489"/>
              <a:gd name="connsiteY70" fmla="*/ 77685 h 1460544"/>
              <a:gd name="connsiteX71" fmla="*/ 2464290 w 2796489"/>
              <a:gd name="connsiteY71" fmla="*/ 296576 h 1460544"/>
              <a:gd name="connsiteX72" fmla="*/ 2489004 w 2796489"/>
              <a:gd name="connsiteY72" fmla="*/ 533119 h 1460544"/>
              <a:gd name="connsiteX73" fmla="*/ 2517248 w 2796489"/>
              <a:gd name="connsiteY73" fmla="*/ 593138 h 1460544"/>
              <a:gd name="connsiteX74" fmla="*/ 2559614 w 2796489"/>
              <a:gd name="connsiteY74" fmla="*/ 716706 h 1460544"/>
              <a:gd name="connsiteX75" fmla="*/ 2626693 w 2796489"/>
              <a:gd name="connsiteY75" fmla="*/ 836743 h 1460544"/>
              <a:gd name="connsiteX76" fmla="*/ 2686712 w 2796489"/>
              <a:gd name="connsiteY76" fmla="*/ 967371 h 1460544"/>
              <a:gd name="connsiteX77" fmla="*/ 2697303 w 2796489"/>
              <a:gd name="connsiteY77" fmla="*/ 977963 h 1460544"/>
              <a:gd name="connsiteX78" fmla="*/ 2704364 w 2796489"/>
              <a:gd name="connsiteY78" fmla="*/ 988554 h 1460544"/>
              <a:gd name="connsiteX79" fmla="*/ 2729078 w 2796489"/>
              <a:gd name="connsiteY79" fmla="*/ 1002676 h 1460544"/>
              <a:gd name="connsiteX80" fmla="*/ 2743200 w 2796489"/>
              <a:gd name="connsiteY80" fmla="*/ 1016798 h 1460544"/>
              <a:gd name="connsiteX81" fmla="*/ 2789096 w 2796489"/>
              <a:gd name="connsiteY81" fmla="*/ 1027390 h 1460544"/>
              <a:gd name="connsiteX82" fmla="*/ 2792627 w 2796489"/>
              <a:gd name="connsiteY82" fmla="*/ 1327482 h 1460544"/>
              <a:gd name="connsiteX83" fmla="*/ 2760852 w 2796489"/>
              <a:gd name="connsiteY83" fmla="*/ 1458111 h 1460544"/>
              <a:gd name="connsiteX84" fmla="*/ 2068874 w 2796489"/>
              <a:gd name="connsiteY84" fmla="*/ 1458111 h 1460544"/>
              <a:gd name="connsiteX85" fmla="*/ 571941 w 2796489"/>
              <a:gd name="connsiteY85" fmla="*/ 1454581 h 1460544"/>
              <a:gd name="connsiteX86" fmla="*/ 289501 w 2796489"/>
              <a:gd name="connsiteY86" fmla="*/ 1458111 h 1460544"/>
              <a:gd name="connsiteX87" fmla="*/ 151811 w 2796489"/>
              <a:gd name="connsiteY87" fmla="*/ 1454580 h 1460544"/>
              <a:gd name="connsiteX88" fmla="*/ 130628 w 2796489"/>
              <a:gd name="connsiteY88" fmla="*/ 1454580 h 1460544"/>
              <a:gd name="connsiteX89" fmla="*/ 95323 w 2796489"/>
              <a:gd name="connsiteY89" fmla="*/ 1454580 h 1460544"/>
              <a:gd name="connsiteX90" fmla="*/ 70609 w 2796489"/>
              <a:gd name="connsiteY90" fmla="*/ 1454580 h 1460544"/>
              <a:gd name="connsiteX91" fmla="*/ 35305 w 2796489"/>
              <a:gd name="connsiteY91" fmla="*/ 1454580 h 1460544"/>
              <a:gd name="connsiteX92" fmla="*/ 10591 w 2796489"/>
              <a:gd name="connsiteY92" fmla="*/ 1415745 h 1460544"/>
              <a:gd name="connsiteX93" fmla="*/ 24713 w 2796489"/>
              <a:gd name="connsiteY93" fmla="*/ 1451050 h 1460544"/>
              <a:gd name="connsiteX94" fmla="*/ 0 w 2796489"/>
              <a:gd name="connsiteY94" fmla="*/ 1454580 h 1460544"/>
              <a:gd name="connsiteX95" fmla="*/ 7061 w 2796489"/>
              <a:gd name="connsiteY95" fmla="*/ 1359257 h 1460544"/>
              <a:gd name="connsiteX96" fmla="*/ 7061 w 2796489"/>
              <a:gd name="connsiteY96" fmla="*/ 1331013 h 146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796489" h="1460544">
                <a:moveTo>
                  <a:pt x="7061" y="1331013"/>
                </a:moveTo>
                <a:lnTo>
                  <a:pt x="7061" y="1331013"/>
                </a:lnTo>
                <a:cubicBezTo>
                  <a:pt x="22360" y="1323952"/>
                  <a:pt x="37377" y="1316246"/>
                  <a:pt x="52957" y="1309830"/>
                </a:cubicBezTo>
                <a:cubicBezTo>
                  <a:pt x="57444" y="1307982"/>
                  <a:pt x="62334" y="1305282"/>
                  <a:pt x="67079" y="1306299"/>
                </a:cubicBezTo>
                <a:cubicBezTo>
                  <a:pt x="79473" y="1308955"/>
                  <a:pt x="91047" y="1314753"/>
                  <a:pt x="102384" y="1320421"/>
                </a:cubicBezTo>
                <a:cubicBezTo>
                  <a:pt x="109974" y="1324216"/>
                  <a:pt x="123567" y="1334543"/>
                  <a:pt x="123567" y="1334543"/>
                </a:cubicBezTo>
                <a:cubicBezTo>
                  <a:pt x="137689" y="1333366"/>
                  <a:pt x="151886" y="1332886"/>
                  <a:pt x="165933" y="1331013"/>
                </a:cubicBezTo>
                <a:cubicBezTo>
                  <a:pt x="177691" y="1329445"/>
                  <a:pt x="183186" y="1321776"/>
                  <a:pt x="194177" y="1316891"/>
                </a:cubicBezTo>
                <a:cubicBezTo>
                  <a:pt x="198611" y="1314920"/>
                  <a:pt x="203562" y="1314413"/>
                  <a:pt x="208299" y="1313360"/>
                </a:cubicBezTo>
                <a:cubicBezTo>
                  <a:pt x="248638" y="1304396"/>
                  <a:pt x="205634" y="1314910"/>
                  <a:pt x="240074" y="1306299"/>
                </a:cubicBezTo>
                <a:cubicBezTo>
                  <a:pt x="251842" y="1307476"/>
                  <a:pt x="263782" y="1307510"/>
                  <a:pt x="275379" y="1309830"/>
                </a:cubicBezTo>
                <a:cubicBezTo>
                  <a:pt x="281593" y="1311073"/>
                  <a:pt x="286694" y="1316891"/>
                  <a:pt x="293031" y="1316891"/>
                </a:cubicBezTo>
                <a:cubicBezTo>
                  <a:pt x="299369" y="1316891"/>
                  <a:pt x="304672" y="1311834"/>
                  <a:pt x="310684" y="1309830"/>
                </a:cubicBezTo>
                <a:cubicBezTo>
                  <a:pt x="324684" y="1305163"/>
                  <a:pt x="338228" y="1304621"/>
                  <a:pt x="353050" y="1302769"/>
                </a:cubicBezTo>
                <a:cubicBezTo>
                  <a:pt x="364871" y="1304345"/>
                  <a:pt x="407828" y="1309488"/>
                  <a:pt x="427190" y="1313360"/>
                </a:cubicBezTo>
                <a:cubicBezTo>
                  <a:pt x="438269" y="1315576"/>
                  <a:pt x="441812" y="1317057"/>
                  <a:pt x="451904" y="1320421"/>
                </a:cubicBezTo>
                <a:cubicBezTo>
                  <a:pt x="486431" y="1318983"/>
                  <a:pt x="523064" y="1326861"/>
                  <a:pt x="554289" y="1309830"/>
                </a:cubicBezTo>
                <a:cubicBezTo>
                  <a:pt x="585293" y="1292919"/>
                  <a:pt x="566138" y="1301720"/>
                  <a:pt x="586063" y="1285116"/>
                </a:cubicBezTo>
                <a:cubicBezTo>
                  <a:pt x="596371" y="1276526"/>
                  <a:pt x="617838" y="1260403"/>
                  <a:pt x="617838" y="1260403"/>
                </a:cubicBezTo>
                <a:cubicBezTo>
                  <a:pt x="622545" y="1252165"/>
                  <a:pt x="627417" y="1244019"/>
                  <a:pt x="631960" y="1235689"/>
                </a:cubicBezTo>
                <a:cubicBezTo>
                  <a:pt x="639022" y="1222742"/>
                  <a:pt x="636171" y="1220480"/>
                  <a:pt x="649612" y="1214506"/>
                </a:cubicBezTo>
                <a:cubicBezTo>
                  <a:pt x="656413" y="1211483"/>
                  <a:pt x="663734" y="1209799"/>
                  <a:pt x="670795" y="1207445"/>
                </a:cubicBezTo>
                <a:cubicBezTo>
                  <a:pt x="687271" y="1210976"/>
                  <a:pt x="704518" y="1211930"/>
                  <a:pt x="720222" y="1218037"/>
                </a:cubicBezTo>
                <a:cubicBezTo>
                  <a:pt x="734026" y="1223405"/>
                  <a:pt x="732766" y="1234111"/>
                  <a:pt x="741405" y="1242750"/>
                </a:cubicBezTo>
                <a:cubicBezTo>
                  <a:pt x="744406" y="1245750"/>
                  <a:pt x="747786" y="1249285"/>
                  <a:pt x="751997" y="1249811"/>
                </a:cubicBezTo>
                <a:cubicBezTo>
                  <a:pt x="795345" y="1255230"/>
                  <a:pt x="839082" y="1256872"/>
                  <a:pt x="882625" y="1260403"/>
                </a:cubicBezTo>
                <a:cubicBezTo>
                  <a:pt x="890247" y="1270566"/>
                  <a:pt x="904264" y="1290640"/>
                  <a:pt x="914400" y="1295708"/>
                </a:cubicBezTo>
                <a:cubicBezTo>
                  <a:pt x="921461" y="1299238"/>
                  <a:pt x="928149" y="1303644"/>
                  <a:pt x="935583" y="1306299"/>
                </a:cubicBezTo>
                <a:cubicBezTo>
                  <a:pt x="944722" y="1309563"/>
                  <a:pt x="954412" y="1311006"/>
                  <a:pt x="963827" y="1313360"/>
                </a:cubicBezTo>
                <a:cubicBezTo>
                  <a:pt x="1018271" y="1272527"/>
                  <a:pt x="969522" y="1316020"/>
                  <a:pt x="1016784" y="1239220"/>
                </a:cubicBezTo>
                <a:cubicBezTo>
                  <a:pt x="1029237" y="1218983"/>
                  <a:pt x="1050522" y="1194107"/>
                  <a:pt x="1073272" y="1182732"/>
                </a:cubicBezTo>
                <a:cubicBezTo>
                  <a:pt x="1083258" y="1177739"/>
                  <a:pt x="1094455" y="1175671"/>
                  <a:pt x="1105047" y="1172140"/>
                </a:cubicBezTo>
                <a:cubicBezTo>
                  <a:pt x="1121523" y="1173317"/>
                  <a:pt x="1138208" y="1172800"/>
                  <a:pt x="1154474" y="1175671"/>
                </a:cubicBezTo>
                <a:cubicBezTo>
                  <a:pt x="1161237" y="1176865"/>
                  <a:pt x="1176761" y="1194732"/>
                  <a:pt x="1179187" y="1196854"/>
                </a:cubicBezTo>
                <a:cubicBezTo>
                  <a:pt x="1183615" y="1200729"/>
                  <a:pt x="1188319" y="1204327"/>
                  <a:pt x="1193309" y="1207445"/>
                </a:cubicBezTo>
                <a:cubicBezTo>
                  <a:pt x="1208077" y="1216675"/>
                  <a:pt x="1207334" y="1210845"/>
                  <a:pt x="1218023" y="1225098"/>
                </a:cubicBezTo>
                <a:cubicBezTo>
                  <a:pt x="1222140" y="1230587"/>
                  <a:pt x="1225545" y="1236613"/>
                  <a:pt x="1228614" y="1242750"/>
                </a:cubicBezTo>
                <a:cubicBezTo>
                  <a:pt x="1230278" y="1246079"/>
                  <a:pt x="1229860" y="1250404"/>
                  <a:pt x="1232145" y="1253342"/>
                </a:cubicBezTo>
                <a:cubicBezTo>
                  <a:pt x="1238276" y="1261224"/>
                  <a:pt x="1253328" y="1274525"/>
                  <a:pt x="1253328" y="1274525"/>
                </a:cubicBezTo>
                <a:cubicBezTo>
                  <a:pt x="1268627" y="1270994"/>
                  <a:pt x="1285691" y="1271894"/>
                  <a:pt x="1299224" y="1263933"/>
                </a:cubicBezTo>
                <a:cubicBezTo>
                  <a:pt x="1307402" y="1259122"/>
                  <a:pt x="1308373" y="1247300"/>
                  <a:pt x="1313346" y="1239220"/>
                </a:cubicBezTo>
                <a:cubicBezTo>
                  <a:pt x="1317794" y="1231993"/>
                  <a:pt x="1322912" y="1225197"/>
                  <a:pt x="1327468" y="1218037"/>
                </a:cubicBezTo>
                <a:cubicBezTo>
                  <a:pt x="1331152" y="1212248"/>
                  <a:pt x="1334529" y="1206268"/>
                  <a:pt x="1338060" y="1200384"/>
                </a:cubicBezTo>
                <a:cubicBezTo>
                  <a:pt x="1341590" y="1188616"/>
                  <a:pt x="1344519" y="1176650"/>
                  <a:pt x="1348651" y="1165079"/>
                </a:cubicBezTo>
                <a:cubicBezTo>
                  <a:pt x="1350421" y="1160123"/>
                  <a:pt x="1353893" y="1155896"/>
                  <a:pt x="1355713" y="1150957"/>
                </a:cubicBezTo>
                <a:cubicBezTo>
                  <a:pt x="1372801" y="1104578"/>
                  <a:pt x="1370201" y="1092847"/>
                  <a:pt x="1398079" y="1052103"/>
                </a:cubicBezTo>
                <a:cubicBezTo>
                  <a:pt x="1403718" y="1043862"/>
                  <a:pt x="1412201" y="1037981"/>
                  <a:pt x="1419262" y="1030920"/>
                </a:cubicBezTo>
                <a:cubicBezTo>
                  <a:pt x="1427500" y="999146"/>
                  <a:pt x="1432449" y="966332"/>
                  <a:pt x="1443975" y="935597"/>
                </a:cubicBezTo>
                <a:cubicBezTo>
                  <a:pt x="1447506" y="926182"/>
                  <a:pt x="1451185" y="916822"/>
                  <a:pt x="1454567" y="907353"/>
                </a:cubicBezTo>
                <a:cubicBezTo>
                  <a:pt x="1457070" y="900344"/>
                  <a:pt x="1459015" y="893139"/>
                  <a:pt x="1461628" y="886170"/>
                </a:cubicBezTo>
                <a:cubicBezTo>
                  <a:pt x="1466078" y="874302"/>
                  <a:pt x="1470469" y="862387"/>
                  <a:pt x="1475750" y="850865"/>
                </a:cubicBezTo>
                <a:cubicBezTo>
                  <a:pt x="1483425" y="834120"/>
                  <a:pt x="1494425" y="818841"/>
                  <a:pt x="1500463" y="801438"/>
                </a:cubicBezTo>
                <a:cubicBezTo>
                  <a:pt x="1569270" y="603111"/>
                  <a:pt x="1500150" y="745544"/>
                  <a:pt x="1571073" y="610791"/>
                </a:cubicBezTo>
                <a:cubicBezTo>
                  <a:pt x="1581457" y="413502"/>
                  <a:pt x="1569125" y="524838"/>
                  <a:pt x="1613439" y="300106"/>
                </a:cubicBezTo>
                <a:cubicBezTo>
                  <a:pt x="1618306" y="275424"/>
                  <a:pt x="1627561" y="225966"/>
                  <a:pt x="1627561" y="225966"/>
                </a:cubicBezTo>
                <a:cubicBezTo>
                  <a:pt x="1628738" y="201252"/>
                  <a:pt x="1625958" y="176028"/>
                  <a:pt x="1631092" y="151825"/>
                </a:cubicBezTo>
                <a:cubicBezTo>
                  <a:pt x="1635405" y="131494"/>
                  <a:pt x="1657129" y="104827"/>
                  <a:pt x="1666397" y="84746"/>
                </a:cubicBezTo>
                <a:cubicBezTo>
                  <a:pt x="1669516" y="77988"/>
                  <a:pt x="1671104" y="70624"/>
                  <a:pt x="1673458" y="63563"/>
                </a:cubicBezTo>
                <a:cubicBezTo>
                  <a:pt x="1674635" y="60032"/>
                  <a:pt x="1674924" y="56067"/>
                  <a:pt x="1676988" y="52971"/>
                </a:cubicBezTo>
                <a:cubicBezTo>
                  <a:pt x="1693347" y="28434"/>
                  <a:pt x="1673836" y="59274"/>
                  <a:pt x="1691110" y="24727"/>
                </a:cubicBezTo>
                <a:cubicBezTo>
                  <a:pt x="1693008" y="20932"/>
                  <a:pt x="1695817" y="17666"/>
                  <a:pt x="1698171" y="14136"/>
                </a:cubicBezTo>
                <a:cubicBezTo>
                  <a:pt x="1708763" y="15313"/>
                  <a:pt x="1719420" y="16004"/>
                  <a:pt x="1729946" y="17666"/>
                </a:cubicBezTo>
                <a:cubicBezTo>
                  <a:pt x="1741801" y="19538"/>
                  <a:pt x="1753273" y="23978"/>
                  <a:pt x="1765251" y="24727"/>
                </a:cubicBezTo>
                <a:lnTo>
                  <a:pt x="1821739" y="28258"/>
                </a:lnTo>
                <a:cubicBezTo>
                  <a:pt x="1835861" y="27081"/>
                  <a:pt x="1850058" y="26600"/>
                  <a:pt x="1864105" y="24727"/>
                </a:cubicBezTo>
                <a:cubicBezTo>
                  <a:pt x="1867794" y="24235"/>
                  <a:pt x="1870984" y="21453"/>
                  <a:pt x="1874696" y="21197"/>
                </a:cubicBezTo>
                <a:cubicBezTo>
                  <a:pt x="1905244" y="19090"/>
                  <a:pt x="1935885" y="18661"/>
                  <a:pt x="1966489" y="17666"/>
                </a:cubicBezTo>
                <a:lnTo>
                  <a:pt x="2308948" y="7075"/>
                </a:lnTo>
                <a:cubicBezTo>
                  <a:pt x="2347463" y="-1484"/>
                  <a:pt x="2333983" y="-3196"/>
                  <a:pt x="2372497" y="7075"/>
                </a:cubicBezTo>
                <a:cubicBezTo>
                  <a:pt x="2379689" y="8993"/>
                  <a:pt x="2393680" y="14136"/>
                  <a:pt x="2393680" y="14136"/>
                </a:cubicBezTo>
                <a:cubicBezTo>
                  <a:pt x="2397211" y="35319"/>
                  <a:pt x="2399710" y="56700"/>
                  <a:pt x="2404272" y="77685"/>
                </a:cubicBezTo>
                <a:cubicBezTo>
                  <a:pt x="2421688" y="157801"/>
                  <a:pt x="2440782" y="216647"/>
                  <a:pt x="2464290" y="296576"/>
                </a:cubicBezTo>
                <a:cubicBezTo>
                  <a:pt x="2467293" y="331606"/>
                  <a:pt x="2479697" y="495116"/>
                  <a:pt x="2489004" y="533119"/>
                </a:cubicBezTo>
                <a:cubicBezTo>
                  <a:pt x="2494263" y="554595"/>
                  <a:pt x="2509311" y="572501"/>
                  <a:pt x="2517248" y="593138"/>
                </a:cubicBezTo>
                <a:cubicBezTo>
                  <a:pt x="2532879" y="633779"/>
                  <a:pt x="2542965" y="676472"/>
                  <a:pt x="2559614" y="716706"/>
                </a:cubicBezTo>
                <a:cubicBezTo>
                  <a:pt x="2602135" y="819466"/>
                  <a:pt x="2589079" y="768152"/>
                  <a:pt x="2626693" y="836743"/>
                </a:cubicBezTo>
                <a:cubicBezTo>
                  <a:pt x="2729286" y="1023826"/>
                  <a:pt x="2604610" y="803168"/>
                  <a:pt x="2686712" y="967371"/>
                </a:cubicBezTo>
                <a:cubicBezTo>
                  <a:pt x="2688945" y="971837"/>
                  <a:pt x="2694107" y="974127"/>
                  <a:pt x="2697303" y="977963"/>
                </a:cubicBezTo>
                <a:cubicBezTo>
                  <a:pt x="2700019" y="981223"/>
                  <a:pt x="2701364" y="985554"/>
                  <a:pt x="2704364" y="988554"/>
                </a:cubicBezTo>
                <a:cubicBezTo>
                  <a:pt x="2713820" y="998009"/>
                  <a:pt x="2718001" y="994369"/>
                  <a:pt x="2729078" y="1002676"/>
                </a:cubicBezTo>
                <a:cubicBezTo>
                  <a:pt x="2734404" y="1006670"/>
                  <a:pt x="2737661" y="1013105"/>
                  <a:pt x="2743200" y="1016798"/>
                </a:cubicBezTo>
                <a:cubicBezTo>
                  <a:pt x="2756634" y="1025754"/>
                  <a:pt x="2774068" y="1025511"/>
                  <a:pt x="2789096" y="1027390"/>
                </a:cubicBezTo>
                <a:cubicBezTo>
                  <a:pt x="2799358" y="1140269"/>
                  <a:pt x="2797334" y="1255695"/>
                  <a:pt x="2792627" y="1327482"/>
                </a:cubicBezTo>
                <a:cubicBezTo>
                  <a:pt x="2787920" y="1399269"/>
                  <a:pt x="2785566" y="1387501"/>
                  <a:pt x="2760852" y="1458111"/>
                </a:cubicBezTo>
                <a:cubicBezTo>
                  <a:pt x="2526662" y="1453404"/>
                  <a:pt x="2433693" y="1458699"/>
                  <a:pt x="2068874" y="1458111"/>
                </a:cubicBezTo>
                <a:lnTo>
                  <a:pt x="571941" y="1454581"/>
                </a:lnTo>
                <a:cubicBezTo>
                  <a:pt x="275379" y="1454581"/>
                  <a:pt x="359523" y="1458111"/>
                  <a:pt x="289501" y="1458111"/>
                </a:cubicBezTo>
                <a:cubicBezTo>
                  <a:pt x="219479" y="1458111"/>
                  <a:pt x="178290" y="1455168"/>
                  <a:pt x="151811" y="1454580"/>
                </a:cubicBezTo>
                <a:cubicBezTo>
                  <a:pt x="125332" y="1453992"/>
                  <a:pt x="140043" y="1454580"/>
                  <a:pt x="130628" y="1454580"/>
                </a:cubicBezTo>
                <a:cubicBezTo>
                  <a:pt x="121213" y="1454580"/>
                  <a:pt x="110622" y="1448696"/>
                  <a:pt x="95323" y="1454580"/>
                </a:cubicBezTo>
                <a:cubicBezTo>
                  <a:pt x="81903" y="1468000"/>
                  <a:pt x="80612" y="1454580"/>
                  <a:pt x="70609" y="1454580"/>
                </a:cubicBezTo>
                <a:cubicBezTo>
                  <a:pt x="60606" y="1454580"/>
                  <a:pt x="45308" y="1461052"/>
                  <a:pt x="35305" y="1454580"/>
                </a:cubicBezTo>
                <a:cubicBezTo>
                  <a:pt x="25302" y="1448108"/>
                  <a:pt x="12356" y="1416333"/>
                  <a:pt x="10591" y="1415745"/>
                </a:cubicBezTo>
                <a:cubicBezTo>
                  <a:pt x="8826" y="1415157"/>
                  <a:pt x="26380" y="1444936"/>
                  <a:pt x="24713" y="1451050"/>
                </a:cubicBezTo>
                <a:cubicBezTo>
                  <a:pt x="22830" y="1457956"/>
                  <a:pt x="0" y="1461738"/>
                  <a:pt x="0" y="1454580"/>
                </a:cubicBezTo>
                <a:cubicBezTo>
                  <a:pt x="0" y="1440185"/>
                  <a:pt x="3257" y="1382083"/>
                  <a:pt x="7061" y="1359257"/>
                </a:cubicBezTo>
                <a:cubicBezTo>
                  <a:pt x="10963" y="1335845"/>
                  <a:pt x="7061" y="1335720"/>
                  <a:pt x="7061" y="1331013"/>
                </a:cubicBezTo>
                <a:close/>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grpSp>
        <p:nvGrpSpPr>
          <p:cNvPr id="54" name="Group 53"/>
          <p:cNvGrpSpPr/>
          <p:nvPr/>
        </p:nvGrpSpPr>
        <p:grpSpPr>
          <a:xfrm>
            <a:off x="3131200" y="5687855"/>
            <a:ext cx="4469467" cy="367073"/>
            <a:chOff x="4435075" y="2006815"/>
            <a:chExt cx="4469469" cy="367073"/>
          </a:xfrm>
        </p:grpSpPr>
        <p:sp>
          <p:nvSpPr>
            <p:cNvPr id="55" name="TextBox 54"/>
            <p:cNvSpPr txBox="1"/>
            <p:nvPr/>
          </p:nvSpPr>
          <p:spPr>
            <a:xfrm>
              <a:off x="4825028" y="2006815"/>
              <a:ext cx="4079516" cy="353943"/>
            </a:xfrm>
            <a:prstGeom prst="rect">
              <a:avLst/>
            </a:prstGeom>
            <a:noFill/>
          </p:spPr>
          <p:txBody>
            <a:bodyPr wrap="none" rtlCol="0">
              <a:spAutoFit/>
            </a:bodyPr>
            <a:lstStyle/>
            <a:p>
              <a:r>
                <a:rPr lang="en-US" sz="1700" dirty="0"/>
                <a:t>“</a:t>
              </a:r>
              <a:r>
                <a:rPr lang="en-US" sz="1700" i="1" dirty="0"/>
                <a:t>Who did my packet share the queue with</a:t>
              </a:r>
              <a:r>
                <a:rPr lang="en-US" sz="1700" dirty="0"/>
                <a:t>?”</a:t>
              </a:r>
            </a:p>
          </p:txBody>
        </p:sp>
        <p:sp>
          <p:nvSpPr>
            <p:cNvPr id="56" name="Oval 55"/>
            <p:cNvSpPr/>
            <p:nvPr/>
          </p:nvSpPr>
          <p:spPr>
            <a:xfrm>
              <a:off x="4435075" y="2006883"/>
              <a:ext cx="389953" cy="36700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4</a:t>
              </a:r>
            </a:p>
          </p:txBody>
        </p:sp>
      </p:grpSp>
      <p:sp>
        <p:nvSpPr>
          <p:cNvPr id="275" name="Freeform 274"/>
          <p:cNvSpPr/>
          <p:nvPr/>
        </p:nvSpPr>
        <p:spPr>
          <a:xfrm>
            <a:off x="7788287" y="6291355"/>
            <a:ext cx="2767915" cy="105915"/>
          </a:xfrm>
          <a:custGeom>
            <a:avLst/>
            <a:gdLst>
              <a:gd name="connsiteX0" fmla="*/ 3531 w 2767914"/>
              <a:gd name="connsiteY0" fmla="*/ 105915 h 105915"/>
              <a:gd name="connsiteX1" fmla="*/ 0 w 2767914"/>
              <a:gd name="connsiteY1" fmla="*/ 17653 h 105915"/>
              <a:gd name="connsiteX2" fmla="*/ 91793 w 2767914"/>
              <a:gd name="connsiteY2" fmla="*/ 21183 h 105915"/>
              <a:gd name="connsiteX3" fmla="*/ 197708 w 2767914"/>
              <a:gd name="connsiteY3" fmla="*/ 38836 h 105915"/>
              <a:gd name="connsiteX4" fmla="*/ 349520 w 2767914"/>
              <a:gd name="connsiteY4" fmla="*/ 24714 h 105915"/>
              <a:gd name="connsiteX5" fmla="*/ 448374 w 2767914"/>
              <a:gd name="connsiteY5" fmla="*/ 35305 h 105915"/>
              <a:gd name="connsiteX6" fmla="*/ 596655 w 2767914"/>
              <a:gd name="connsiteY6" fmla="*/ 0 h 105915"/>
              <a:gd name="connsiteX7" fmla="*/ 780241 w 2767914"/>
              <a:gd name="connsiteY7" fmla="*/ 38836 h 105915"/>
              <a:gd name="connsiteX8" fmla="*/ 988541 w 2767914"/>
              <a:gd name="connsiteY8" fmla="*/ 21183 h 105915"/>
              <a:gd name="connsiteX9" fmla="*/ 1175657 w 2767914"/>
              <a:gd name="connsiteY9" fmla="*/ 38836 h 105915"/>
              <a:gd name="connsiteX10" fmla="*/ 1292164 w 2767914"/>
              <a:gd name="connsiteY10" fmla="*/ 24714 h 105915"/>
              <a:gd name="connsiteX11" fmla="*/ 1405140 w 2767914"/>
              <a:gd name="connsiteY11" fmla="*/ 35305 h 105915"/>
              <a:gd name="connsiteX12" fmla="*/ 1542830 w 2767914"/>
              <a:gd name="connsiteY12" fmla="*/ 35305 h 105915"/>
              <a:gd name="connsiteX13" fmla="*/ 1595787 w 2767914"/>
              <a:gd name="connsiteY13" fmla="*/ 10592 h 105915"/>
              <a:gd name="connsiteX14" fmla="*/ 1691111 w 2767914"/>
              <a:gd name="connsiteY14" fmla="*/ 35305 h 105915"/>
              <a:gd name="connsiteX15" fmla="*/ 1800556 w 2767914"/>
              <a:gd name="connsiteY15" fmla="*/ 17653 h 105915"/>
              <a:gd name="connsiteX16" fmla="*/ 1962959 w 2767914"/>
              <a:gd name="connsiteY16" fmla="*/ 42366 h 105915"/>
              <a:gd name="connsiteX17" fmla="*/ 2234808 w 2767914"/>
              <a:gd name="connsiteY17" fmla="*/ 21183 h 105915"/>
              <a:gd name="connsiteX18" fmla="*/ 2358376 w 2767914"/>
              <a:gd name="connsiteY18" fmla="*/ 38836 h 105915"/>
              <a:gd name="connsiteX19" fmla="*/ 2549023 w 2767914"/>
              <a:gd name="connsiteY19" fmla="*/ 28244 h 105915"/>
              <a:gd name="connsiteX20" fmla="*/ 2679651 w 2767914"/>
              <a:gd name="connsiteY20" fmla="*/ 35305 h 105915"/>
              <a:gd name="connsiteX21" fmla="*/ 2767914 w 2767914"/>
              <a:gd name="connsiteY21" fmla="*/ 56488 h 105915"/>
              <a:gd name="connsiteX22" fmla="*/ 2767914 w 2767914"/>
              <a:gd name="connsiteY22" fmla="*/ 105915 h 105915"/>
              <a:gd name="connsiteX23" fmla="*/ 3531 w 2767914"/>
              <a:gd name="connsiteY23" fmla="*/ 105915 h 1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67914" h="105915">
                <a:moveTo>
                  <a:pt x="3531" y="105915"/>
                </a:moveTo>
                <a:lnTo>
                  <a:pt x="0" y="17653"/>
                </a:lnTo>
                <a:lnTo>
                  <a:pt x="91793" y="21183"/>
                </a:lnTo>
                <a:lnTo>
                  <a:pt x="197708" y="38836"/>
                </a:lnTo>
                <a:lnTo>
                  <a:pt x="349520" y="24714"/>
                </a:lnTo>
                <a:lnTo>
                  <a:pt x="448374" y="35305"/>
                </a:lnTo>
                <a:lnTo>
                  <a:pt x="596655" y="0"/>
                </a:lnTo>
                <a:lnTo>
                  <a:pt x="780241" y="38836"/>
                </a:lnTo>
                <a:lnTo>
                  <a:pt x="988541" y="21183"/>
                </a:lnTo>
                <a:lnTo>
                  <a:pt x="1175657" y="38836"/>
                </a:lnTo>
                <a:lnTo>
                  <a:pt x="1292164" y="24714"/>
                </a:lnTo>
                <a:lnTo>
                  <a:pt x="1405140" y="35305"/>
                </a:lnTo>
                <a:lnTo>
                  <a:pt x="1542830" y="35305"/>
                </a:lnTo>
                <a:lnTo>
                  <a:pt x="1595787" y="10592"/>
                </a:lnTo>
                <a:lnTo>
                  <a:pt x="1691111" y="35305"/>
                </a:lnTo>
                <a:lnTo>
                  <a:pt x="1800556" y="17653"/>
                </a:lnTo>
                <a:lnTo>
                  <a:pt x="1962959" y="42366"/>
                </a:lnTo>
                <a:lnTo>
                  <a:pt x="2234808" y="21183"/>
                </a:lnTo>
                <a:lnTo>
                  <a:pt x="2358376" y="38836"/>
                </a:lnTo>
                <a:lnTo>
                  <a:pt x="2549023" y="28244"/>
                </a:lnTo>
                <a:lnTo>
                  <a:pt x="2679651" y="35305"/>
                </a:lnTo>
                <a:lnTo>
                  <a:pt x="2767914" y="56488"/>
                </a:lnTo>
                <a:lnTo>
                  <a:pt x="2767914" y="105915"/>
                </a:lnTo>
                <a:lnTo>
                  <a:pt x="3531" y="105915"/>
                </a:lnTo>
                <a:close/>
              </a:path>
            </a:pathLst>
          </a:cu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cxnSp>
        <p:nvCxnSpPr>
          <p:cNvPr id="235" name="Straight Arrow Connector 234"/>
          <p:cNvCxnSpPr/>
          <p:nvPr/>
        </p:nvCxnSpPr>
        <p:spPr>
          <a:xfrm>
            <a:off x="7788698" y="6395427"/>
            <a:ext cx="27523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2796989" y="3851237"/>
            <a:ext cx="6895652" cy="978947"/>
          </a:xfrm>
          <a:custGeom>
            <a:avLst/>
            <a:gdLst>
              <a:gd name="connsiteX0" fmla="*/ 0 w 6895652"/>
              <a:gd name="connsiteY0" fmla="*/ 978946 h 978946"/>
              <a:gd name="connsiteX1" fmla="*/ 656217 w 6895652"/>
              <a:gd name="connsiteY1" fmla="*/ 0 h 978946"/>
              <a:gd name="connsiteX2" fmla="*/ 1344706 w 6895652"/>
              <a:gd name="connsiteY2" fmla="*/ 0 h 978946"/>
              <a:gd name="connsiteX3" fmla="*/ 3248810 w 6895652"/>
              <a:gd name="connsiteY3" fmla="*/ 473336 h 978946"/>
              <a:gd name="connsiteX4" fmla="*/ 3732904 w 6895652"/>
              <a:gd name="connsiteY4" fmla="*/ 473336 h 978946"/>
              <a:gd name="connsiteX5" fmla="*/ 5593977 w 6895652"/>
              <a:gd name="connsiteY5" fmla="*/ 43030 h 978946"/>
              <a:gd name="connsiteX6" fmla="*/ 6895652 w 6895652"/>
              <a:gd name="connsiteY6" fmla="*/ 32273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5652" h="978946">
                <a:moveTo>
                  <a:pt x="0" y="978946"/>
                </a:moveTo>
                <a:lnTo>
                  <a:pt x="656217" y="0"/>
                </a:lnTo>
                <a:lnTo>
                  <a:pt x="1344706" y="0"/>
                </a:lnTo>
                <a:lnTo>
                  <a:pt x="3248810" y="473336"/>
                </a:lnTo>
                <a:lnTo>
                  <a:pt x="3732904" y="473336"/>
                </a:lnTo>
                <a:lnTo>
                  <a:pt x="5593977" y="43030"/>
                </a:lnTo>
                <a:lnTo>
                  <a:pt x="6895652" y="32273"/>
                </a:lnTo>
              </a:path>
            </a:pathLst>
          </a:custGeom>
          <a:noFill/>
          <a:ln w="57150">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pic>
        <p:nvPicPr>
          <p:cNvPr id="154" name="Picture 153"/>
          <p:cNvPicPr>
            <a:picLocks noChangeAspect="1"/>
          </p:cNvPicPr>
          <p:nvPr/>
        </p:nvPicPr>
        <p:blipFill>
          <a:blip r:embed="rId3"/>
          <a:stretch>
            <a:fillRect/>
          </a:stretch>
        </p:blipFill>
        <p:spPr>
          <a:xfrm>
            <a:off x="5952263" y="4078151"/>
            <a:ext cx="652908" cy="434184"/>
          </a:xfrm>
          <a:prstGeom prst="rect">
            <a:avLst/>
          </a:prstGeom>
        </p:spPr>
      </p:pic>
      <p:pic>
        <p:nvPicPr>
          <p:cNvPr id="151" name="Picture 150"/>
          <p:cNvPicPr>
            <a:picLocks noChangeAspect="1"/>
          </p:cNvPicPr>
          <p:nvPr/>
        </p:nvPicPr>
        <p:blipFill>
          <a:blip r:embed="rId3"/>
          <a:stretch>
            <a:fillRect/>
          </a:stretch>
        </p:blipFill>
        <p:spPr>
          <a:xfrm>
            <a:off x="3464513" y="3618839"/>
            <a:ext cx="652908" cy="434184"/>
          </a:xfrm>
          <a:prstGeom prst="rect">
            <a:avLst/>
          </a:prstGeom>
        </p:spPr>
      </p:pic>
      <p:pic>
        <p:nvPicPr>
          <p:cNvPr id="229" name="Picture 228"/>
          <p:cNvPicPr>
            <a:picLocks noChangeAspect="1"/>
          </p:cNvPicPr>
          <p:nvPr/>
        </p:nvPicPr>
        <p:blipFill>
          <a:blip r:embed="rId3"/>
          <a:stretch>
            <a:fillRect/>
          </a:stretch>
        </p:blipFill>
        <p:spPr>
          <a:xfrm>
            <a:off x="8451530" y="3620315"/>
            <a:ext cx="652908" cy="434184"/>
          </a:xfrm>
          <a:prstGeom prst="rect">
            <a:avLst/>
          </a:prstGeom>
        </p:spPr>
      </p:pic>
      <p:grpSp>
        <p:nvGrpSpPr>
          <p:cNvPr id="7" name="Group 6"/>
          <p:cNvGrpSpPr/>
          <p:nvPr/>
        </p:nvGrpSpPr>
        <p:grpSpPr>
          <a:xfrm>
            <a:off x="1631329" y="3835930"/>
            <a:ext cx="1833183" cy="1410914"/>
            <a:chOff x="1631330" y="3835931"/>
            <a:chExt cx="1833182" cy="1410914"/>
          </a:xfrm>
        </p:grpSpPr>
        <p:grpSp>
          <p:nvGrpSpPr>
            <p:cNvPr id="57" name="Group 56"/>
            <p:cNvGrpSpPr>
              <a:grpSpLocks noChangeAspect="1"/>
            </p:cNvGrpSpPr>
            <p:nvPr/>
          </p:nvGrpSpPr>
          <p:grpSpPr>
            <a:xfrm>
              <a:off x="2109111" y="4637469"/>
              <a:ext cx="710289" cy="255788"/>
              <a:chOff x="12523788" y="-511175"/>
              <a:chExt cx="13454062" cy="4845051"/>
            </a:xfrm>
          </p:grpSpPr>
          <p:sp>
            <p:nvSpPr>
              <p:cNvPr id="58" name="Freeform 57"/>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59" name="Freeform 58"/>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0" name="Freeform 59"/>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1" name="Freeform 60"/>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2" name="Freeform 61"/>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3" name="Rectangle 62"/>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4" name="Rectangle 63"/>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65" name="Rectangle 64"/>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cxnSp>
          <p:nvCxnSpPr>
            <p:cNvPr id="66" name="Straight Connector 65"/>
            <p:cNvCxnSpPr>
              <a:stCxn id="61" idx="2"/>
              <a:endCxn id="151" idx="1"/>
            </p:cNvCxnSpPr>
            <p:nvPr/>
          </p:nvCxnSpPr>
          <p:spPr>
            <a:xfrm flipV="1">
              <a:off x="2819400" y="3835931"/>
              <a:ext cx="645112" cy="96086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31330" y="4892902"/>
              <a:ext cx="1568185" cy="353943"/>
            </a:xfrm>
            <a:prstGeom prst="rect">
              <a:avLst/>
            </a:prstGeom>
            <a:noFill/>
          </p:spPr>
          <p:txBody>
            <a:bodyPr wrap="none" rtlCol="0">
              <a:spAutoFit/>
            </a:bodyPr>
            <a:lstStyle/>
            <a:p>
              <a:r>
                <a:rPr lang="en-US" sz="1700"/>
                <a:t>Aggressor flow!</a:t>
              </a:r>
            </a:p>
          </p:txBody>
        </p:sp>
      </p:grpSp>
      <p:sp>
        <p:nvSpPr>
          <p:cNvPr id="72" name="Rounded Rectangle 71"/>
          <p:cNvSpPr/>
          <p:nvPr/>
        </p:nvSpPr>
        <p:spPr>
          <a:xfrm>
            <a:off x="2879131" y="4454531"/>
            <a:ext cx="241300" cy="1905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73" name="Rounded Rectangle 72"/>
          <p:cNvSpPr/>
          <p:nvPr/>
        </p:nvSpPr>
        <p:spPr>
          <a:xfrm>
            <a:off x="2880925" y="4467081"/>
            <a:ext cx="241300" cy="1905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74" name="Rounded Rectangle 73"/>
          <p:cNvSpPr/>
          <p:nvPr/>
        </p:nvSpPr>
        <p:spPr>
          <a:xfrm>
            <a:off x="2882715" y="4468873"/>
            <a:ext cx="241300" cy="1905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75" name="Rounded Rectangle 74"/>
          <p:cNvSpPr/>
          <p:nvPr/>
        </p:nvSpPr>
        <p:spPr>
          <a:xfrm>
            <a:off x="2884503" y="4459909"/>
            <a:ext cx="241300" cy="1905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76" name="Rounded Rectangle 75"/>
          <p:cNvSpPr/>
          <p:nvPr/>
        </p:nvSpPr>
        <p:spPr>
          <a:xfrm>
            <a:off x="2884507" y="4459909"/>
            <a:ext cx="241300" cy="1905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Tree>
    <p:extLst>
      <p:ext uri="{BB962C8B-B14F-4D97-AF65-F5344CB8AC3E}">
        <p14:creationId xmlns:p14="http://schemas.microsoft.com/office/powerpoint/2010/main" val="195318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0" presetClass="path" presetSubtype="0" repeatCount="indefinite" fill="hold" grpId="1" nodeType="withEffect">
                                  <p:stCondLst>
                                    <p:cond delay="0"/>
                                  </p:stCondLst>
                                  <p:endCondLst>
                                    <p:cond evt="onNext" delay="0">
                                      <p:tgtEl>
                                        <p:sldTgt/>
                                      </p:tgtEl>
                                    </p:cond>
                                  </p:endCondLst>
                                  <p:childTnLst>
                                    <p:animMotion origin="layout" path="M 0 0 L 0.03698 -0.10047 L 0.09349 -0.10047 L 0.25143 -0.03148 L 0.29024 -0.03148 L 0.44375 -0.09422 L 0.55143 -0.09746 " pathEditMode="relative" ptsTypes="AAAAAAA">
                                      <p:cBhvr>
                                        <p:cTn id="16" dur="1000" fill="hold"/>
                                        <p:tgtEl>
                                          <p:spTgt spid="72"/>
                                        </p:tgtEl>
                                        <p:attrNameLst>
                                          <p:attrName>ppt_x</p:attrName>
                                          <p:attrName>ppt_y</p:attrName>
                                        </p:attrNameLst>
                                      </p:cBhvr>
                                    </p:animMotion>
                                  </p:childTnLst>
                                  <p:subTnLst>
                                    <p:set>
                                      <p:cBhvr override="childStyle">
                                        <p:cTn dur="1" fill="hold" display="0" masterRel="sameClick" afterEffect="1">
                                          <p:stCondLst>
                                            <p:cond evt="end" delay="0">
                                              <p:tn val="15"/>
                                            </p:cond>
                                          </p:stCondLst>
                                        </p:cTn>
                                        <p:tgtEl>
                                          <p:spTgt spid="72"/>
                                        </p:tgtEl>
                                        <p:attrNameLst>
                                          <p:attrName>style.visibility</p:attrName>
                                        </p:attrNameLst>
                                      </p:cBhvr>
                                      <p:to>
                                        <p:strVal val="hidden"/>
                                      </p:to>
                                    </p:set>
                                  </p:subTnLst>
                                </p:cTn>
                              </p:par>
                              <p:par>
                                <p:cTn id="17" presetID="1" presetClass="entr" presetSubtype="0" fill="hold" grpId="0" nodeType="withEffect">
                                  <p:stCondLst>
                                    <p:cond delay="100"/>
                                  </p:stCondLst>
                                  <p:childTnLst>
                                    <p:set>
                                      <p:cBhvr>
                                        <p:cTn id="18" dur="1" fill="hold">
                                          <p:stCondLst>
                                            <p:cond delay="0"/>
                                          </p:stCondLst>
                                        </p:cTn>
                                        <p:tgtEl>
                                          <p:spTgt spid="73"/>
                                        </p:tgtEl>
                                        <p:attrNameLst>
                                          <p:attrName>style.visibility</p:attrName>
                                        </p:attrNameLst>
                                      </p:cBhvr>
                                      <p:to>
                                        <p:strVal val="visible"/>
                                      </p:to>
                                    </p:set>
                                  </p:childTnLst>
                                </p:cTn>
                              </p:par>
                              <p:par>
                                <p:cTn id="19" presetID="0" presetClass="path" presetSubtype="0" repeatCount="indefinite" fill="hold" grpId="1" nodeType="withEffect">
                                  <p:stCondLst>
                                    <p:cond delay="100"/>
                                  </p:stCondLst>
                                  <p:endCondLst>
                                    <p:cond evt="onNext" delay="0">
                                      <p:tgtEl>
                                        <p:sldTgt/>
                                      </p:tgtEl>
                                    </p:cond>
                                  </p:endCondLst>
                                  <p:childTnLst>
                                    <p:animMotion origin="layout" path="M -3.95833E-6 2.22222E-6 L 0.03698 -0.10047 L 0.09349 -0.10047 L 0.25144 -0.03148 L 0.29024 -0.03148 L 0.44375 -0.09422 L 0.55144 -0.09746 " pathEditMode="relative" rAng="0" ptsTypes="AAAAAAA">
                                      <p:cBhvr>
                                        <p:cTn id="20" dur="1000" fill="hold"/>
                                        <p:tgtEl>
                                          <p:spTgt spid="73"/>
                                        </p:tgtEl>
                                        <p:attrNameLst>
                                          <p:attrName>ppt_x</p:attrName>
                                          <p:attrName>ppt_y</p:attrName>
                                        </p:attrNameLst>
                                      </p:cBhvr>
                                      <p:rCtr x="27565" y="-5023"/>
                                    </p:animMotion>
                                  </p:childTnLst>
                                  <p:subTnLst>
                                    <p:set>
                                      <p:cBhvr override="childStyle">
                                        <p:cTn dur="1" fill="hold" display="0" masterRel="sameClick" afterEffect="1">
                                          <p:stCondLst>
                                            <p:cond evt="end" delay="0">
                                              <p:tn val="19"/>
                                            </p:cond>
                                          </p:stCondLst>
                                        </p:cTn>
                                        <p:tgtEl>
                                          <p:spTgt spid="73"/>
                                        </p:tgtEl>
                                        <p:attrNameLst>
                                          <p:attrName>style.visibility</p:attrName>
                                        </p:attrNameLst>
                                      </p:cBhvr>
                                      <p:to>
                                        <p:strVal val="hidden"/>
                                      </p:to>
                                    </p:set>
                                  </p:subTnLst>
                                </p:cTn>
                              </p:par>
                              <p:par>
                                <p:cTn id="21" presetID="1" presetClass="entr" presetSubtype="0" fill="hold" grpId="0" nodeType="withEffect">
                                  <p:stCondLst>
                                    <p:cond delay="200"/>
                                  </p:stCondLst>
                                  <p:childTnLst>
                                    <p:set>
                                      <p:cBhvr>
                                        <p:cTn id="22" dur="1" fill="hold">
                                          <p:stCondLst>
                                            <p:cond delay="0"/>
                                          </p:stCondLst>
                                        </p:cTn>
                                        <p:tgtEl>
                                          <p:spTgt spid="74"/>
                                        </p:tgtEl>
                                        <p:attrNameLst>
                                          <p:attrName>style.visibility</p:attrName>
                                        </p:attrNameLst>
                                      </p:cBhvr>
                                      <p:to>
                                        <p:strVal val="visible"/>
                                      </p:to>
                                    </p:set>
                                  </p:childTnLst>
                                </p:cTn>
                              </p:par>
                              <p:par>
                                <p:cTn id="23" presetID="0" presetClass="path" presetSubtype="0" repeatCount="indefinite" fill="hold" grpId="1" nodeType="withEffect">
                                  <p:stCondLst>
                                    <p:cond delay="200"/>
                                  </p:stCondLst>
                                  <p:endCondLst>
                                    <p:cond evt="onNext" delay="0">
                                      <p:tgtEl>
                                        <p:sldTgt/>
                                      </p:tgtEl>
                                    </p:cond>
                                  </p:endCondLst>
                                  <p:childTnLst>
                                    <p:animMotion origin="layout" path="M -4.16667E-6 7.40741E-7 L 0.03698 -0.10046 L 0.09349 -0.10046 L 0.25144 -0.03148 L 0.29024 -0.03148 L 0.44375 -0.09421 L 0.55144 -0.09745 " pathEditMode="relative" rAng="0" ptsTypes="AAAAAAA">
                                      <p:cBhvr>
                                        <p:cTn id="24" dur="1000" fill="hold"/>
                                        <p:tgtEl>
                                          <p:spTgt spid="74"/>
                                        </p:tgtEl>
                                        <p:attrNameLst>
                                          <p:attrName>ppt_x</p:attrName>
                                          <p:attrName>ppt_y</p:attrName>
                                        </p:attrNameLst>
                                      </p:cBhvr>
                                      <p:rCtr x="27565" y="-5023"/>
                                    </p:animMotion>
                                  </p:childTnLst>
                                  <p:subTnLst>
                                    <p:set>
                                      <p:cBhvr override="childStyle">
                                        <p:cTn dur="1" fill="hold" display="0" masterRel="sameClick" afterEffect="1">
                                          <p:stCondLst>
                                            <p:cond evt="end" delay="0">
                                              <p:tn val="23"/>
                                            </p:cond>
                                          </p:stCondLst>
                                        </p:cTn>
                                        <p:tgtEl>
                                          <p:spTgt spid="74"/>
                                        </p:tgtEl>
                                        <p:attrNameLst>
                                          <p:attrName>style.visibility</p:attrName>
                                        </p:attrNameLst>
                                      </p:cBhvr>
                                      <p:to>
                                        <p:strVal val="hidden"/>
                                      </p:to>
                                    </p:set>
                                  </p:subTnLst>
                                </p:cTn>
                              </p:par>
                              <p:par>
                                <p:cTn id="25" presetID="1" presetClass="entr" presetSubtype="0" fill="hold" grpId="0" nodeType="withEffect">
                                  <p:stCondLst>
                                    <p:cond delay="300"/>
                                  </p:stCondLst>
                                  <p:childTnLst>
                                    <p:set>
                                      <p:cBhvr>
                                        <p:cTn id="26" dur="1" fill="hold">
                                          <p:stCondLst>
                                            <p:cond delay="0"/>
                                          </p:stCondLst>
                                        </p:cTn>
                                        <p:tgtEl>
                                          <p:spTgt spid="75"/>
                                        </p:tgtEl>
                                        <p:attrNameLst>
                                          <p:attrName>style.visibility</p:attrName>
                                        </p:attrNameLst>
                                      </p:cBhvr>
                                      <p:to>
                                        <p:strVal val="visible"/>
                                      </p:to>
                                    </p:set>
                                  </p:childTnLst>
                                </p:cTn>
                              </p:par>
                              <p:par>
                                <p:cTn id="27" presetID="0" presetClass="path" presetSubtype="0" repeatCount="indefinite" fill="hold" grpId="1" nodeType="withEffect">
                                  <p:stCondLst>
                                    <p:cond delay="300"/>
                                  </p:stCondLst>
                                  <p:endCondLst>
                                    <p:cond evt="onNext" delay="0">
                                      <p:tgtEl>
                                        <p:sldTgt/>
                                      </p:tgtEl>
                                    </p:cond>
                                  </p:endCondLst>
                                  <p:childTnLst>
                                    <p:animMotion origin="layout" path="M -4.375E-6 -3.7037E-7 L 0.03698 -0.10046 L 0.09349 -0.10046 L 0.25144 -0.03148 L 0.29024 -0.03148 L 0.44375 -0.09421 L 0.55144 -0.09745 " pathEditMode="relative" rAng="0" ptsTypes="AAAAAAA">
                                      <p:cBhvr>
                                        <p:cTn id="28" dur="1000" fill="hold"/>
                                        <p:tgtEl>
                                          <p:spTgt spid="75"/>
                                        </p:tgtEl>
                                        <p:attrNameLst>
                                          <p:attrName>ppt_x</p:attrName>
                                          <p:attrName>ppt_y</p:attrName>
                                        </p:attrNameLst>
                                      </p:cBhvr>
                                      <p:rCtr x="27565" y="-5023"/>
                                    </p:animMotion>
                                  </p:childTnLst>
                                  <p:subTnLst>
                                    <p:set>
                                      <p:cBhvr override="childStyle">
                                        <p:cTn dur="1" fill="hold" display="0" masterRel="sameClick" afterEffect="1">
                                          <p:stCondLst>
                                            <p:cond evt="end" delay="0">
                                              <p:tn val="27"/>
                                            </p:cond>
                                          </p:stCondLst>
                                        </p:cTn>
                                        <p:tgtEl>
                                          <p:spTgt spid="75"/>
                                        </p:tgtEl>
                                        <p:attrNameLst>
                                          <p:attrName>style.visibility</p:attrName>
                                        </p:attrNameLst>
                                      </p:cBhvr>
                                      <p:to>
                                        <p:strVal val="hidden"/>
                                      </p:to>
                                    </p:set>
                                  </p:subTnLst>
                                </p:cTn>
                              </p:par>
                              <p:par>
                                <p:cTn id="29" presetID="1" presetClass="entr" presetSubtype="0" fill="hold" grpId="0" nodeType="withEffect">
                                  <p:stCondLst>
                                    <p:cond delay="400"/>
                                  </p:stCondLst>
                                  <p:childTnLst>
                                    <p:set>
                                      <p:cBhvr>
                                        <p:cTn id="30" dur="1" fill="hold">
                                          <p:stCondLst>
                                            <p:cond delay="0"/>
                                          </p:stCondLst>
                                        </p:cTn>
                                        <p:tgtEl>
                                          <p:spTgt spid="76"/>
                                        </p:tgtEl>
                                        <p:attrNameLst>
                                          <p:attrName>style.visibility</p:attrName>
                                        </p:attrNameLst>
                                      </p:cBhvr>
                                      <p:to>
                                        <p:strVal val="visible"/>
                                      </p:to>
                                    </p:set>
                                  </p:childTnLst>
                                </p:cTn>
                              </p:par>
                              <p:par>
                                <p:cTn id="31" presetID="0" presetClass="path" presetSubtype="0" repeatCount="indefinite" fill="hold" grpId="1" nodeType="withEffect">
                                  <p:stCondLst>
                                    <p:cond delay="400"/>
                                  </p:stCondLst>
                                  <p:endCondLst>
                                    <p:cond evt="onNext" delay="0">
                                      <p:tgtEl>
                                        <p:sldTgt/>
                                      </p:tgtEl>
                                    </p:cond>
                                  </p:endCondLst>
                                  <p:childTnLst>
                                    <p:animMotion origin="layout" path="M -4.375E-6 -3.7037E-7 L 0.03698 -0.10046 L 0.09349 -0.10046 L 0.25144 -0.03148 L 0.29024 -0.03148 L 0.44375 -0.09421 L 0.55144 -0.09745 " pathEditMode="relative" rAng="0" ptsTypes="AAAAAAA">
                                      <p:cBhvr>
                                        <p:cTn id="32" dur="1000" fill="hold"/>
                                        <p:tgtEl>
                                          <p:spTgt spid="76"/>
                                        </p:tgtEl>
                                        <p:attrNameLst>
                                          <p:attrName>ppt_x</p:attrName>
                                          <p:attrName>ppt_y</p:attrName>
                                        </p:attrNameLst>
                                      </p:cBhvr>
                                      <p:rCtr x="27565" y="-5023"/>
                                    </p:animMotion>
                                  </p:childTnLst>
                                  <p:subTnLst>
                                    <p:set>
                                      <p:cBhvr override="childStyle">
                                        <p:cTn dur="1" fill="hold" display="0" masterRel="sameClick" afterEffect="1">
                                          <p:stCondLst>
                                            <p:cond evt="end" delay="0">
                                              <p:tn val="31"/>
                                            </p:cond>
                                          </p:stCondLst>
                                        </p:cTn>
                                        <p:tgtEl>
                                          <p:spTgt spid="7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74644"/>
            <a:ext cx="11785599" cy="639763"/>
          </a:xfrm>
        </p:spPr>
        <p:txBody>
          <a:bodyPr>
            <a:normAutofit fontScale="90000"/>
          </a:bodyPr>
          <a:lstStyle/>
          <a:p>
            <a:r>
              <a:rPr lang="en-US" b="1" dirty="0" smtClean="0"/>
              <a:t>We’d like the </a:t>
            </a:r>
            <a:r>
              <a:rPr lang="en-US" b="1" dirty="0" smtClean="0"/>
              <a:t>network </a:t>
            </a:r>
            <a:r>
              <a:rPr lang="en-US" b="1" dirty="0" smtClean="0"/>
              <a:t>to answer these </a:t>
            </a:r>
            <a:r>
              <a:rPr lang="en-US" b="1" dirty="0" smtClean="0"/>
              <a:t>questions</a:t>
            </a:r>
            <a:endParaRPr lang="en-US" b="1" dirty="0"/>
          </a:p>
        </p:txBody>
      </p:sp>
      <p:sp>
        <p:nvSpPr>
          <p:cNvPr id="3" name="Content Placeholder 2"/>
          <p:cNvSpPr>
            <a:spLocks noGrp="1"/>
          </p:cNvSpPr>
          <p:nvPr>
            <p:ph idx="1"/>
          </p:nvPr>
        </p:nvSpPr>
        <p:spPr>
          <a:xfrm>
            <a:off x="914400" y="2002536"/>
            <a:ext cx="10972800" cy="5449825"/>
          </a:xfrm>
        </p:spPr>
        <p:txBody>
          <a:bodyPr>
            <a:normAutofit/>
          </a:bodyPr>
          <a:lstStyle/>
          <a:p>
            <a:pPr marL="514338" indent="-514338">
              <a:buFont typeface="+mj-lt"/>
              <a:buAutoNum type="arabicPeriod"/>
            </a:pPr>
            <a:r>
              <a:rPr lang="en-US" sz="3600" dirty="0"/>
              <a:t>“</a:t>
            </a:r>
            <a:r>
              <a:rPr lang="en-US" sz="3600" i="1" dirty="0"/>
              <a:t>Which path did my packet take</a:t>
            </a:r>
            <a:r>
              <a:rPr lang="en-US" sz="3600" dirty="0"/>
              <a:t>?”</a:t>
            </a:r>
          </a:p>
          <a:p>
            <a:pPr marL="514338" indent="-514338">
              <a:buFont typeface="+mj-lt"/>
              <a:buAutoNum type="arabicPeriod"/>
            </a:pPr>
            <a:r>
              <a:rPr lang="en-US" sz="3600" dirty="0"/>
              <a:t>“</a:t>
            </a:r>
            <a:r>
              <a:rPr lang="en-US" sz="3600" i="1" dirty="0"/>
              <a:t>Which rules did my packet follow</a:t>
            </a:r>
            <a:r>
              <a:rPr lang="en-US" sz="3600" dirty="0"/>
              <a:t>?”</a:t>
            </a:r>
          </a:p>
          <a:p>
            <a:pPr marL="514338" indent="-514338">
              <a:buFont typeface="+mj-lt"/>
              <a:buAutoNum type="arabicPeriod"/>
            </a:pPr>
            <a:r>
              <a:rPr lang="en-US" sz="3600" dirty="0"/>
              <a:t>“</a:t>
            </a:r>
            <a:r>
              <a:rPr lang="en-US" sz="3600" i="1" dirty="0"/>
              <a:t>How long did it queue at each switch</a:t>
            </a:r>
            <a:r>
              <a:rPr lang="en-US" sz="3600" dirty="0"/>
              <a:t>?”</a:t>
            </a:r>
          </a:p>
          <a:p>
            <a:pPr marL="514338" indent="-514338">
              <a:buFont typeface="+mj-lt"/>
              <a:buAutoNum type="arabicPeriod"/>
            </a:pPr>
            <a:r>
              <a:rPr lang="en-US" sz="3600" dirty="0"/>
              <a:t>“</a:t>
            </a:r>
            <a:r>
              <a:rPr lang="en-US" sz="3600" i="1" dirty="0"/>
              <a:t>Who did it share the queues with</a:t>
            </a:r>
            <a:r>
              <a:rPr lang="en-US" sz="3600" dirty="0"/>
              <a:t>?”</a:t>
            </a:r>
          </a:p>
          <a:p>
            <a:pPr marL="514338" indent="-514338">
              <a:buFont typeface="+mj-lt"/>
              <a:buAutoNum type="arabicPeriod"/>
            </a:pPr>
            <a:endParaRPr lang="en-US" sz="3600" dirty="0"/>
          </a:p>
        </p:txBody>
      </p:sp>
      <p:sp>
        <p:nvSpPr>
          <p:cNvPr id="5" name="TextBox 4"/>
          <p:cNvSpPr txBox="1"/>
          <p:nvPr/>
        </p:nvSpPr>
        <p:spPr>
          <a:xfrm>
            <a:off x="528321" y="5581674"/>
            <a:ext cx="11358879" cy="523220"/>
          </a:xfrm>
          <a:prstGeom prst="rect">
            <a:avLst/>
          </a:prstGeom>
          <a:noFill/>
        </p:spPr>
        <p:txBody>
          <a:bodyPr wrap="square" rtlCol="0">
            <a:spAutoFit/>
          </a:bodyPr>
          <a:lstStyle/>
          <a:p>
            <a:r>
              <a:rPr lang="en-US" sz="2800" smtClean="0"/>
              <a:t>A programmable </a:t>
            </a:r>
            <a:r>
              <a:rPr lang="en-US" sz="2800" dirty="0" smtClean="0"/>
              <a:t>device can potentially answer </a:t>
            </a:r>
            <a:r>
              <a:rPr lang="en-US" sz="2800" dirty="0"/>
              <a:t>all four </a:t>
            </a:r>
            <a:r>
              <a:rPr lang="en-US" sz="2800"/>
              <a:t>questions </a:t>
            </a:r>
            <a:r>
              <a:rPr lang="en-US" sz="2800" smtClean="0"/>
              <a:t>at </a:t>
            </a:r>
            <a:r>
              <a:rPr lang="en-US" sz="2800" dirty="0" smtClean="0"/>
              <a:t>line rate.</a:t>
            </a:r>
            <a:endParaRPr lang="en-US" sz="2800" dirty="0"/>
          </a:p>
        </p:txBody>
      </p:sp>
      <p:sp>
        <p:nvSpPr>
          <p:cNvPr id="9" name="Oval 8"/>
          <p:cNvSpPr/>
          <p:nvPr/>
        </p:nvSpPr>
        <p:spPr>
          <a:xfrm>
            <a:off x="790701" y="2089786"/>
            <a:ext cx="527463" cy="50178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bg1"/>
                </a:solidFill>
              </a:rPr>
              <a:t>1</a:t>
            </a:r>
          </a:p>
        </p:txBody>
      </p:sp>
      <p:sp>
        <p:nvSpPr>
          <p:cNvPr id="10" name="Oval 9"/>
          <p:cNvSpPr/>
          <p:nvPr/>
        </p:nvSpPr>
        <p:spPr>
          <a:xfrm>
            <a:off x="788721" y="2752825"/>
            <a:ext cx="527463" cy="50178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2</a:t>
            </a:r>
          </a:p>
        </p:txBody>
      </p:sp>
      <p:sp>
        <p:nvSpPr>
          <p:cNvPr id="11" name="Oval 10"/>
          <p:cNvSpPr/>
          <p:nvPr/>
        </p:nvSpPr>
        <p:spPr>
          <a:xfrm>
            <a:off x="786741" y="3392113"/>
            <a:ext cx="527463" cy="50178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3</a:t>
            </a:r>
          </a:p>
        </p:txBody>
      </p:sp>
      <p:sp>
        <p:nvSpPr>
          <p:cNvPr id="12" name="Oval 11"/>
          <p:cNvSpPr/>
          <p:nvPr/>
        </p:nvSpPr>
        <p:spPr>
          <a:xfrm>
            <a:off x="784761" y="4055150"/>
            <a:ext cx="527463" cy="50178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4</a:t>
            </a:r>
          </a:p>
        </p:txBody>
      </p:sp>
    </p:spTree>
    <p:extLst>
      <p:ext uri="{BB962C8B-B14F-4D97-AF65-F5344CB8AC3E}">
        <p14:creationId xmlns:p14="http://schemas.microsoft.com/office/powerpoint/2010/main" val="1855109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47367" y="2611922"/>
            <a:ext cx="3083723" cy="987555"/>
          </a:xfrm>
          <a:prstGeom prst="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3733" dirty="0" smtClean="0">
                <a:solidFill>
                  <a:schemeClr val="tx1"/>
                </a:solidFill>
              </a:rPr>
              <a:t> Switch </a:t>
            </a:r>
            <a:r>
              <a:rPr lang="en-US" sz="3733" dirty="0">
                <a:solidFill>
                  <a:schemeClr val="tx1"/>
                </a:solidFill>
              </a:rPr>
              <a:t>OS</a:t>
            </a:r>
          </a:p>
        </p:txBody>
      </p:sp>
      <p:pic>
        <p:nvPicPr>
          <p:cNvPr id="10" name="Picture 9"/>
          <p:cNvPicPr>
            <a:picLocks noChangeAspect="1"/>
          </p:cNvPicPr>
          <p:nvPr/>
        </p:nvPicPr>
        <p:blipFill>
          <a:blip r:embed="rId3"/>
          <a:stretch>
            <a:fillRect/>
          </a:stretch>
        </p:blipFill>
        <p:spPr>
          <a:xfrm>
            <a:off x="7315198" y="5114904"/>
            <a:ext cx="1802173" cy="952268"/>
          </a:xfrm>
          <a:prstGeom prst="rect">
            <a:avLst/>
          </a:prstGeom>
        </p:spPr>
      </p:pic>
      <p:cxnSp>
        <p:nvCxnSpPr>
          <p:cNvPr id="4" name="Straight Arrow Connector 3"/>
          <p:cNvCxnSpPr>
            <a:stCxn id="5" idx="2"/>
          </p:cNvCxnSpPr>
          <p:nvPr/>
        </p:nvCxnSpPr>
        <p:spPr>
          <a:xfrm>
            <a:off x="8089229" y="3599477"/>
            <a:ext cx="20371" cy="15895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a:spLocks/>
          </p:cNvSpPr>
          <p:nvPr/>
        </p:nvSpPr>
        <p:spPr>
          <a:xfrm>
            <a:off x="7486940" y="3701075"/>
            <a:ext cx="1245321"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2400" smtClean="0">
                <a:solidFill>
                  <a:srgbClr val="2B69B7"/>
                </a:solidFill>
              </a:rPr>
              <a:t>Driver</a:t>
            </a:r>
            <a:endParaRPr lang="en-US" sz="2400" dirty="0">
              <a:solidFill>
                <a:srgbClr val="2B69B7"/>
              </a:solidFill>
            </a:endParaRPr>
          </a:p>
        </p:txBody>
      </p:sp>
      <p:pic>
        <p:nvPicPr>
          <p:cNvPr id="16" name="Picture 15"/>
          <p:cNvPicPr>
            <a:picLocks noChangeAspect="1"/>
          </p:cNvPicPr>
          <p:nvPr/>
        </p:nvPicPr>
        <p:blipFill>
          <a:blip r:embed="rId4"/>
          <a:stretch>
            <a:fillRect/>
          </a:stretch>
        </p:blipFill>
        <p:spPr>
          <a:xfrm>
            <a:off x="1866093" y="3105699"/>
            <a:ext cx="3113680" cy="1846087"/>
          </a:xfrm>
          <a:prstGeom prst="rect">
            <a:avLst/>
          </a:prstGeom>
        </p:spPr>
      </p:pic>
      <p:sp>
        <p:nvSpPr>
          <p:cNvPr id="17" name="Rounded Rectangle 16"/>
          <p:cNvSpPr/>
          <p:nvPr/>
        </p:nvSpPr>
        <p:spPr>
          <a:xfrm>
            <a:off x="6547367" y="2045597"/>
            <a:ext cx="767831"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dirty="0" smtClean="0">
                <a:solidFill>
                  <a:srgbClr val="2B69B7"/>
                </a:solidFill>
              </a:rPr>
              <a:t>OSPF</a:t>
            </a:r>
            <a:endParaRPr lang="en-US" dirty="0">
              <a:solidFill>
                <a:srgbClr val="2B69B7"/>
              </a:solidFill>
            </a:endParaRPr>
          </a:p>
        </p:txBody>
      </p:sp>
      <p:sp>
        <p:nvSpPr>
          <p:cNvPr id="19" name="Rounded Rectangle 18"/>
          <p:cNvSpPr/>
          <p:nvPr/>
        </p:nvSpPr>
        <p:spPr>
          <a:xfrm>
            <a:off x="7368651" y="2045597"/>
            <a:ext cx="666397"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dirty="0" smtClean="0">
                <a:solidFill>
                  <a:srgbClr val="2B69B7"/>
                </a:solidFill>
              </a:rPr>
              <a:t>BGP</a:t>
            </a:r>
            <a:endParaRPr lang="en-US" dirty="0">
              <a:solidFill>
                <a:srgbClr val="2B69B7"/>
              </a:solidFill>
            </a:endParaRPr>
          </a:p>
        </p:txBody>
      </p:sp>
      <p:sp>
        <p:nvSpPr>
          <p:cNvPr id="20" name="Rounded Rectangle 19"/>
          <p:cNvSpPr/>
          <p:nvPr/>
        </p:nvSpPr>
        <p:spPr>
          <a:xfrm>
            <a:off x="8996589" y="2039972"/>
            <a:ext cx="634501"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2000" i="1" dirty="0">
                <a:solidFill>
                  <a:srgbClr val="2B69B7"/>
                </a:solidFill>
              </a:rPr>
              <a:t>e</a:t>
            </a:r>
            <a:r>
              <a:rPr lang="en-US" sz="2000" i="1" dirty="0" smtClean="0">
                <a:solidFill>
                  <a:srgbClr val="2B69B7"/>
                </a:solidFill>
              </a:rPr>
              <a:t>tc</a:t>
            </a:r>
            <a:r>
              <a:rPr lang="en-US" sz="2000" dirty="0" smtClean="0">
                <a:solidFill>
                  <a:srgbClr val="2B69B7"/>
                </a:solidFill>
              </a:rPr>
              <a:t>.</a:t>
            </a:r>
            <a:endParaRPr lang="en-US" sz="2000" dirty="0">
              <a:solidFill>
                <a:srgbClr val="2B69B7"/>
              </a:solidFill>
            </a:endParaRPr>
          </a:p>
        </p:txBody>
      </p:sp>
      <p:cxnSp>
        <p:nvCxnSpPr>
          <p:cNvPr id="8" name="Straight Connector 7"/>
          <p:cNvCxnSpPr/>
          <p:nvPr/>
        </p:nvCxnSpPr>
        <p:spPr>
          <a:xfrm>
            <a:off x="8353168" y="2280731"/>
            <a:ext cx="271848"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088501" y="2039972"/>
            <a:ext cx="854635" cy="481519"/>
          </a:xfrm>
          <a:prstGeom prst="roundRect">
            <a:avLst/>
          </a:prstGeom>
          <a:solidFill>
            <a:schemeClr val="accent2">
              <a:lumMod val="60000"/>
              <a:lumOff val="4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dirty="0" smtClean="0">
                <a:solidFill>
                  <a:schemeClr val="tx2"/>
                </a:solidFill>
              </a:rPr>
              <a:t>VXLAN</a:t>
            </a:r>
            <a:endParaRPr lang="en-US" dirty="0">
              <a:solidFill>
                <a:schemeClr val="tx2"/>
              </a:solidFill>
            </a:endParaRPr>
          </a:p>
        </p:txBody>
      </p:sp>
      <p:cxnSp>
        <p:nvCxnSpPr>
          <p:cNvPr id="25" name="Straight Arrow Connector 24"/>
          <p:cNvCxnSpPr>
            <a:stCxn id="23" idx="2"/>
            <a:endCxn id="26" idx="0"/>
          </p:cNvCxnSpPr>
          <p:nvPr/>
        </p:nvCxnSpPr>
        <p:spPr>
          <a:xfrm>
            <a:off x="8515819" y="2521491"/>
            <a:ext cx="21137" cy="1179584"/>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8428735" y="3701075"/>
            <a:ext cx="216442" cy="481519"/>
          </a:xfrm>
          <a:prstGeom prst="roundRect">
            <a:avLst/>
          </a:prstGeom>
          <a:solidFill>
            <a:schemeClr val="accent2">
              <a:lumMod val="60000"/>
              <a:lumOff val="4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endParaRPr lang="en-US" dirty="0">
              <a:solidFill>
                <a:schemeClr val="tx2"/>
              </a:solidFill>
            </a:endParaRPr>
          </a:p>
        </p:txBody>
      </p:sp>
      <p:sp>
        <p:nvSpPr>
          <p:cNvPr id="27" name="Rounded Rectangle 26"/>
          <p:cNvSpPr/>
          <p:nvPr/>
        </p:nvSpPr>
        <p:spPr>
          <a:xfrm>
            <a:off x="8389706" y="5303817"/>
            <a:ext cx="301565" cy="301735"/>
          </a:xfrm>
          <a:prstGeom prst="roundRect">
            <a:avLst/>
          </a:prstGeom>
          <a:solidFill>
            <a:schemeClr val="accent2">
              <a:lumMod val="60000"/>
              <a:lumOff val="4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endParaRPr lang="en-US" dirty="0">
              <a:solidFill>
                <a:schemeClr val="tx2"/>
              </a:solidFill>
            </a:endParaRPr>
          </a:p>
        </p:txBody>
      </p:sp>
      <p:cxnSp>
        <p:nvCxnSpPr>
          <p:cNvPr id="29" name="Straight Arrow Connector 28"/>
          <p:cNvCxnSpPr/>
          <p:nvPr/>
        </p:nvCxnSpPr>
        <p:spPr>
          <a:xfrm>
            <a:off x="8536956" y="4080996"/>
            <a:ext cx="0" cy="122363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45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232981" y="4966636"/>
            <a:ext cx="1090170" cy="1285704"/>
            <a:chOff x="8232981" y="4966636"/>
            <a:chExt cx="1090170" cy="1285704"/>
          </a:xfrm>
        </p:grpSpPr>
        <p:pic>
          <p:nvPicPr>
            <p:cNvPr id="7" name="Picture 6"/>
            <p:cNvPicPr>
              <a:picLocks noChangeAspect="1"/>
            </p:cNvPicPr>
            <p:nvPr/>
          </p:nvPicPr>
          <p:blipFill>
            <a:blip r:embed="rId3"/>
            <a:stretch>
              <a:fillRect/>
            </a:stretch>
          </p:blipFill>
          <p:spPr>
            <a:xfrm>
              <a:off x="8368409" y="4966636"/>
              <a:ext cx="819150" cy="819150"/>
            </a:xfrm>
            <a:prstGeom prst="rect">
              <a:avLst/>
            </a:prstGeom>
          </p:spPr>
        </p:pic>
        <p:sp>
          <p:nvSpPr>
            <p:cNvPr id="17" name="TextBox 16"/>
            <p:cNvSpPr txBox="1"/>
            <p:nvPr/>
          </p:nvSpPr>
          <p:spPr>
            <a:xfrm>
              <a:off x="8232981" y="5729120"/>
              <a:ext cx="1090170" cy="523220"/>
            </a:xfrm>
            <a:prstGeom prst="rect">
              <a:avLst/>
            </a:prstGeom>
            <a:noFill/>
          </p:spPr>
          <p:txBody>
            <a:bodyPr wrap="none" rtlCol="0">
              <a:spAutoFit/>
            </a:bodyPr>
            <a:lstStyle/>
            <a:p>
              <a:pPr algn="ctr"/>
              <a:r>
                <a:rPr lang="en-US" sz="1400" dirty="0" smtClean="0"/>
                <a:t>Log, Analyze</a:t>
              </a:r>
            </a:p>
            <a:p>
              <a:pPr algn="ctr"/>
              <a:r>
                <a:rPr lang="en-US" sz="1400" dirty="0" smtClean="0"/>
                <a:t>Replay</a:t>
              </a:r>
              <a:endParaRPr lang="en-US" sz="1400" dirty="0"/>
            </a:p>
          </p:txBody>
        </p:sp>
      </p:grpSp>
      <p:sp>
        <p:nvSpPr>
          <p:cNvPr id="2" name="Title 1"/>
          <p:cNvSpPr>
            <a:spLocks noGrp="1"/>
          </p:cNvSpPr>
          <p:nvPr>
            <p:ph type="title"/>
          </p:nvPr>
        </p:nvSpPr>
        <p:spPr>
          <a:xfrm>
            <a:off x="378507" y="222691"/>
            <a:ext cx="10515600" cy="1325563"/>
          </a:xfrm>
        </p:spPr>
        <p:txBody>
          <a:bodyPr/>
          <a:lstStyle/>
          <a:p>
            <a:r>
              <a:rPr lang="en-US" b="1" dirty="0" smtClean="0"/>
              <a:t>INT: </a:t>
            </a:r>
            <a:r>
              <a:rPr lang="en-US" b="1" dirty="0" err="1" smtClean="0"/>
              <a:t>Inband</a:t>
            </a:r>
            <a:r>
              <a:rPr lang="en-US" b="1" dirty="0" smtClean="0"/>
              <a:t> Network Telemetry</a:t>
            </a:r>
            <a:endParaRPr lang="en-US" b="1" dirty="0"/>
          </a:p>
        </p:txBody>
      </p:sp>
      <p:pic>
        <p:nvPicPr>
          <p:cNvPr id="153" name="Picture 152"/>
          <p:cNvPicPr>
            <a:picLocks noChangeAspect="1"/>
          </p:cNvPicPr>
          <p:nvPr/>
        </p:nvPicPr>
        <p:blipFill>
          <a:blip r:embed="rId4"/>
          <a:stretch>
            <a:fillRect/>
          </a:stretch>
        </p:blipFill>
        <p:spPr>
          <a:xfrm>
            <a:off x="5952263" y="3320944"/>
            <a:ext cx="652908" cy="434184"/>
          </a:xfrm>
          <a:prstGeom prst="rect">
            <a:avLst/>
          </a:prstGeom>
        </p:spPr>
      </p:pic>
      <p:pic>
        <p:nvPicPr>
          <p:cNvPr id="154" name="Picture 153"/>
          <p:cNvPicPr>
            <a:picLocks noChangeAspect="1"/>
          </p:cNvPicPr>
          <p:nvPr/>
        </p:nvPicPr>
        <p:blipFill>
          <a:blip r:embed="rId4"/>
          <a:stretch>
            <a:fillRect/>
          </a:stretch>
        </p:blipFill>
        <p:spPr>
          <a:xfrm>
            <a:off x="5952263" y="4078151"/>
            <a:ext cx="652908" cy="434184"/>
          </a:xfrm>
          <a:prstGeom prst="rect">
            <a:avLst/>
          </a:prstGeom>
        </p:spPr>
      </p:pic>
      <p:pic>
        <p:nvPicPr>
          <p:cNvPr id="155" name="Picture 154"/>
          <p:cNvPicPr>
            <a:picLocks noChangeAspect="1"/>
          </p:cNvPicPr>
          <p:nvPr/>
        </p:nvPicPr>
        <p:blipFill>
          <a:blip r:embed="rId4"/>
          <a:stretch>
            <a:fillRect/>
          </a:stretch>
        </p:blipFill>
        <p:spPr>
          <a:xfrm>
            <a:off x="5952263" y="4835356"/>
            <a:ext cx="652908" cy="434184"/>
          </a:xfrm>
          <a:prstGeom prst="rect">
            <a:avLst/>
          </a:prstGeom>
        </p:spPr>
      </p:pic>
      <p:cxnSp>
        <p:nvCxnSpPr>
          <p:cNvPr id="231" name="Straight Connector 230"/>
          <p:cNvCxnSpPr>
            <a:stCxn id="151" idx="3"/>
            <a:endCxn id="152" idx="1"/>
          </p:cNvCxnSpPr>
          <p:nvPr/>
        </p:nvCxnSpPr>
        <p:spPr>
          <a:xfrm flipV="1">
            <a:off x="4117420" y="2780831"/>
            <a:ext cx="1834843" cy="10551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151" idx="3"/>
            <a:endCxn id="153" idx="1"/>
          </p:cNvCxnSpPr>
          <p:nvPr/>
        </p:nvCxnSpPr>
        <p:spPr>
          <a:xfrm flipV="1">
            <a:off x="4117420" y="3538038"/>
            <a:ext cx="1834843" cy="2978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151" idx="3"/>
            <a:endCxn id="154" idx="1"/>
          </p:cNvCxnSpPr>
          <p:nvPr/>
        </p:nvCxnSpPr>
        <p:spPr>
          <a:xfrm>
            <a:off x="4117420" y="3835933"/>
            <a:ext cx="1834843" cy="459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151" idx="3"/>
            <a:endCxn id="155" idx="1"/>
          </p:cNvCxnSpPr>
          <p:nvPr/>
        </p:nvCxnSpPr>
        <p:spPr>
          <a:xfrm>
            <a:off x="4117420" y="3835932"/>
            <a:ext cx="1834843" cy="12165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6583581" y="2780831"/>
            <a:ext cx="1834843" cy="10551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6583581" y="3538038"/>
            <a:ext cx="1834843" cy="2978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6583581" y="3835933"/>
            <a:ext cx="1834843" cy="459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6583581" y="3835932"/>
            <a:ext cx="1834843" cy="12165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46" idx="3"/>
            <a:endCxn id="151" idx="1"/>
          </p:cNvCxnSpPr>
          <p:nvPr/>
        </p:nvCxnSpPr>
        <p:spPr>
          <a:xfrm>
            <a:off x="2740906" y="3832203"/>
            <a:ext cx="723607" cy="37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164" idx="2"/>
            <a:endCxn id="229" idx="3"/>
          </p:cNvCxnSpPr>
          <p:nvPr/>
        </p:nvCxnSpPr>
        <p:spPr>
          <a:xfrm flipH="1">
            <a:off x="9104438" y="3835805"/>
            <a:ext cx="685503" cy="160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56" name="Group 155"/>
          <p:cNvGrpSpPr>
            <a:grpSpLocks noChangeAspect="1"/>
          </p:cNvGrpSpPr>
          <p:nvPr/>
        </p:nvGrpSpPr>
        <p:grpSpPr>
          <a:xfrm>
            <a:off x="9702653" y="3657457"/>
            <a:ext cx="710289" cy="255788"/>
            <a:chOff x="12523788" y="-511175"/>
            <a:chExt cx="13454062" cy="4845051"/>
          </a:xfrm>
        </p:grpSpPr>
        <p:sp>
          <p:nvSpPr>
            <p:cNvPr id="157" name="Freeform 156"/>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8" name="Freeform 157"/>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9" name="Freeform 158"/>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0" name="Freeform 159"/>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1" name="Freeform 160"/>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2" name="Rectangle 161"/>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3" name="Rectangle 162"/>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4" name="Rectangle 163"/>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40" name="Group 39"/>
          <p:cNvGrpSpPr>
            <a:grpSpLocks noChangeAspect="1"/>
          </p:cNvGrpSpPr>
          <p:nvPr/>
        </p:nvGrpSpPr>
        <p:grpSpPr>
          <a:xfrm>
            <a:off x="2133453" y="3670157"/>
            <a:ext cx="710289" cy="255788"/>
            <a:chOff x="12523788" y="-511175"/>
            <a:chExt cx="13454062" cy="4845051"/>
          </a:xfrm>
        </p:grpSpPr>
        <p:sp>
          <p:nvSpPr>
            <p:cNvPr id="41" name="Freeform 40"/>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2" name="Freeform 41"/>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3" name="Freeform 42"/>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4" name="Freeform 43"/>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5" name="Freeform 44"/>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6" name="Rectangle 45"/>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7" name="Rectangle 46"/>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8" name="Rectangle 47"/>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sp>
        <p:nvSpPr>
          <p:cNvPr id="252" name="Freeform 251"/>
          <p:cNvSpPr/>
          <p:nvPr/>
        </p:nvSpPr>
        <p:spPr>
          <a:xfrm>
            <a:off x="2819401" y="2730501"/>
            <a:ext cx="6870700" cy="1130300"/>
          </a:xfrm>
          <a:custGeom>
            <a:avLst/>
            <a:gdLst>
              <a:gd name="connsiteX0" fmla="*/ 0 w 6870700"/>
              <a:gd name="connsiteY0" fmla="*/ 1130300 h 1130300"/>
              <a:gd name="connsiteX1" fmla="*/ 939800 w 6870700"/>
              <a:gd name="connsiteY1" fmla="*/ 1130300 h 1130300"/>
              <a:gd name="connsiteX2" fmla="*/ 1282700 w 6870700"/>
              <a:gd name="connsiteY2" fmla="*/ 1117600 h 1130300"/>
              <a:gd name="connsiteX3" fmla="*/ 3213100 w 6870700"/>
              <a:gd name="connsiteY3" fmla="*/ 0 h 1130300"/>
              <a:gd name="connsiteX4" fmla="*/ 3771900 w 6870700"/>
              <a:gd name="connsiteY4" fmla="*/ 25400 h 1130300"/>
              <a:gd name="connsiteX5" fmla="*/ 5588000 w 6870700"/>
              <a:gd name="connsiteY5" fmla="*/ 1117600 h 1130300"/>
              <a:gd name="connsiteX6" fmla="*/ 6870700 w 6870700"/>
              <a:gd name="connsiteY6" fmla="*/ 1104900 h 1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0700" h="1130300">
                <a:moveTo>
                  <a:pt x="0" y="1130300"/>
                </a:moveTo>
                <a:lnTo>
                  <a:pt x="939800" y="1130300"/>
                </a:lnTo>
                <a:lnTo>
                  <a:pt x="1282700" y="1117600"/>
                </a:lnTo>
                <a:lnTo>
                  <a:pt x="3213100" y="0"/>
                </a:lnTo>
                <a:lnTo>
                  <a:pt x="3771900" y="25400"/>
                </a:lnTo>
                <a:lnTo>
                  <a:pt x="5588000" y="1117600"/>
                </a:lnTo>
                <a:lnTo>
                  <a:pt x="6870700" y="1104900"/>
                </a:lnTo>
              </a:path>
            </a:pathLst>
          </a:custGeom>
          <a:noFill/>
          <a:ln w="57150">
            <a:solidFill>
              <a:srgbClr val="92D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pic>
        <p:nvPicPr>
          <p:cNvPr id="151" name="Picture 150"/>
          <p:cNvPicPr>
            <a:picLocks noChangeAspect="1"/>
          </p:cNvPicPr>
          <p:nvPr/>
        </p:nvPicPr>
        <p:blipFill>
          <a:blip r:embed="rId4"/>
          <a:stretch>
            <a:fillRect/>
          </a:stretch>
        </p:blipFill>
        <p:spPr>
          <a:xfrm>
            <a:off x="3464513" y="3618839"/>
            <a:ext cx="652908" cy="434184"/>
          </a:xfrm>
          <a:prstGeom prst="rect">
            <a:avLst/>
          </a:prstGeom>
        </p:spPr>
      </p:pic>
      <p:pic>
        <p:nvPicPr>
          <p:cNvPr id="152" name="Picture 151"/>
          <p:cNvPicPr>
            <a:picLocks noChangeAspect="1"/>
          </p:cNvPicPr>
          <p:nvPr/>
        </p:nvPicPr>
        <p:blipFill>
          <a:blip r:embed="rId4"/>
          <a:stretch>
            <a:fillRect/>
          </a:stretch>
        </p:blipFill>
        <p:spPr>
          <a:xfrm>
            <a:off x="5952263" y="2563739"/>
            <a:ext cx="652908" cy="434184"/>
          </a:xfrm>
          <a:prstGeom prst="rect">
            <a:avLst/>
          </a:prstGeom>
        </p:spPr>
      </p:pic>
      <p:pic>
        <p:nvPicPr>
          <p:cNvPr id="229" name="Picture 228"/>
          <p:cNvPicPr>
            <a:picLocks noChangeAspect="1"/>
          </p:cNvPicPr>
          <p:nvPr/>
        </p:nvPicPr>
        <p:blipFill>
          <a:blip r:embed="rId4"/>
          <a:stretch>
            <a:fillRect/>
          </a:stretch>
        </p:blipFill>
        <p:spPr>
          <a:xfrm>
            <a:off x="8451530" y="3620315"/>
            <a:ext cx="652908" cy="434184"/>
          </a:xfrm>
          <a:prstGeom prst="rect">
            <a:avLst/>
          </a:prstGeom>
        </p:spPr>
      </p:pic>
      <p:sp>
        <p:nvSpPr>
          <p:cNvPr id="261" name="Rounded Rectangle 260"/>
          <p:cNvSpPr/>
          <p:nvPr/>
        </p:nvSpPr>
        <p:spPr>
          <a:xfrm>
            <a:off x="2060144" y="1877776"/>
            <a:ext cx="3576163" cy="46861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solidFill>
                  <a:schemeClr val="tx2"/>
                </a:solidFill>
              </a:rPr>
              <a:t>Add</a:t>
            </a:r>
            <a:r>
              <a:rPr lang="en-US" sz="1700" i="1" dirty="0" smtClean="0">
                <a:solidFill>
                  <a:schemeClr val="tx2"/>
                </a:solidFill>
              </a:rPr>
              <a:t>: </a:t>
            </a:r>
            <a:r>
              <a:rPr lang="en-US" sz="1700" i="1" dirty="0" err="1" smtClean="0">
                <a:solidFill>
                  <a:schemeClr val="tx2"/>
                </a:solidFill>
              </a:rPr>
              <a:t>SwitchID</a:t>
            </a:r>
            <a:r>
              <a:rPr lang="en-US" sz="1700" i="1" dirty="0" smtClean="0">
                <a:solidFill>
                  <a:schemeClr val="tx2"/>
                </a:solidFill>
              </a:rPr>
              <a:t>, Arrival Time, </a:t>
            </a:r>
            <a:br>
              <a:rPr lang="en-US" sz="1700" i="1" dirty="0" smtClean="0">
                <a:solidFill>
                  <a:schemeClr val="tx2"/>
                </a:solidFill>
              </a:rPr>
            </a:br>
            <a:r>
              <a:rPr lang="en-US" sz="1700" i="1" dirty="0" smtClean="0">
                <a:solidFill>
                  <a:schemeClr val="tx2"/>
                </a:solidFill>
              </a:rPr>
              <a:t>Queue Delay, Matched Rules, </a:t>
            </a:r>
            <a:r>
              <a:rPr lang="is-IS" sz="1700" i="1" dirty="0" smtClean="0">
                <a:solidFill>
                  <a:schemeClr val="tx2"/>
                </a:solidFill>
              </a:rPr>
              <a:t>…</a:t>
            </a:r>
            <a:endParaRPr lang="en-US" sz="1700" i="1" dirty="0">
              <a:solidFill>
                <a:schemeClr val="tx2"/>
              </a:solidFill>
            </a:endParaRPr>
          </a:p>
        </p:txBody>
      </p:sp>
      <p:grpSp>
        <p:nvGrpSpPr>
          <p:cNvPr id="4" name="Group 3"/>
          <p:cNvGrpSpPr/>
          <p:nvPr/>
        </p:nvGrpSpPr>
        <p:grpSpPr>
          <a:xfrm>
            <a:off x="2146590" y="2346388"/>
            <a:ext cx="3305260" cy="1232647"/>
            <a:chOff x="8219682" y="2400114"/>
            <a:chExt cx="3305260" cy="1232647"/>
          </a:xfrm>
        </p:grpSpPr>
        <p:cxnSp>
          <p:nvCxnSpPr>
            <p:cNvPr id="263" name="Straight Connector 262"/>
            <p:cNvCxnSpPr>
              <a:stCxn id="61" idx="0"/>
            </p:cNvCxnSpPr>
            <p:nvPr/>
          </p:nvCxnSpPr>
          <p:spPr>
            <a:xfrm flipH="1" flipV="1">
              <a:off x="8219682" y="2400114"/>
              <a:ext cx="1752322" cy="12326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a:stCxn id="61" idx="0"/>
            </p:cNvCxnSpPr>
            <p:nvPr/>
          </p:nvCxnSpPr>
          <p:spPr>
            <a:xfrm flipV="1">
              <a:off x="9972004" y="2400114"/>
              <a:ext cx="1552938" cy="1232647"/>
            </a:xfrm>
            <a:prstGeom prst="line">
              <a:avLst/>
            </a:prstGeom>
          </p:spPr>
          <p:style>
            <a:lnRef idx="1">
              <a:schemeClr val="accent1"/>
            </a:lnRef>
            <a:fillRef idx="0">
              <a:schemeClr val="accent1"/>
            </a:fillRef>
            <a:effectRef idx="0">
              <a:schemeClr val="accent1"/>
            </a:effectRef>
            <a:fontRef idx="minor">
              <a:schemeClr val="tx1"/>
            </a:fontRef>
          </p:style>
        </p:cxnSp>
      </p:grpSp>
      <p:sp>
        <p:nvSpPr>
          <p:cNvPr id="60" name="Rounded Rectangle 59"/>
          <p:cNvSpPr/>
          <p:nvPr/>
        </p:nvSpPr>
        <p:spPr>
          <a:xfrm>
            <a:off x="2433274" y="3599847"/>
            <a:ext cx="404101" cy="190500"/>
          </a:xfrm>
          <a:prstGeom prst="roundRect">
            <a:avLst/>
          </a:prstGeom>
          <a:solidFill>
            <a:schemeClr val="accent6"/>
          </a:solidFill>
          <a:ln>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grpSp>
        <p:nvGrpSpPr>
          <p:cNvPr id="6" name="Group 5"/>
          <p:cNvGrpSpPr/>
          <p:nvPr/>
        </p:nvGrpSpPr>
        <p:grpSpPr>
          <a:xfrm>
            <a:off x="3696861" y="3579035"/>
            <a:ext cx="404101" cy="190500"/>
            <a:chOff x="3709917" y="3569367"/>
            <a:chExt cx="404101" cy="190500"/>
          </a:xfrm>
        </p:grpSpPr>
        <p:sp>
          <p:nvSpPr>
            <p:cNvPr id="61" name="Rounded Rectangle 60"/>
            <p:cNvSpPr/>
            <p:nvPr/>
          </p:nvSpPr>
          <p:spPr>
            <a:xfrm>
              <a:off x="3709917" y="3569367"/>
              <a:ext cx="404101" cy="190500"/>
            </a:xfrm>
            <a:prstGeom prst="roundRect">
              <a:avLst/>
            </a:prstGeom>
            <a:solidFill>
              <a:schemeClr val="accent6"/>
            </a:solidFill>
            <a:ln>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5" name="Rounded Rectangle 4"/>
            <p:cNvSpPr/>
            <p:nvPr/>
          </p:nvSpPr>
          <p:spPr>
            <a:xfrm>
              <a:off x="4020952" y="3583914"/>
              <a:ext cx="49398" cy="16893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6063966" y="2467467"/>
            <a:ext cx="404101" cy="190500"/>
            <a:chOff x="3709917" y="3569367"/>
            <a:chExt cx="404101" cy="190500"/>
          </a:xfrm>
        </p:grpSpPr>
        <p:sp>
          <p:nvSpPr>
            <p:cNvPr id="65" name="Rounded Rectangle 64"/>
            <p:cNvSpPr/>
            <p:nvPr/>
          </p:nvSpPr>
          <p:spPr>
            <a:xfrm>
              <a:off x="3709917" y="3569367"/>
              <a:ext cx="404101" cy="190500"/>
            </a:xfrm>
            <a:prstGeom prst="roundRect">
              <a:avLst/>
            </a:prstGeom>
            <a:solidFill>
              <a:schemeClr val="accent6"/>
            </a:solidFill>
            <a:ln>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66" name="Rounded Rectangle 65"/>
            <p:cNvSpPr/>
            <p:nvPr/>
          </p:nvSpPr>
          <p:spPr>
            <a:xfrm>
              <a:off x="4020952" y="3583914"/>
              <a:ext cx="49398" cy="16893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3957452" y="3583914"/>
              <a:ext cx="49398" cy="1689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ounded Rectangle 70"/>
          <p:cNvSpPr/>
          <p:nvPr/>
        </p:nvSpPr>
        <p:spPr>
          <a:xfrm>
            <a:off x="8547306" y="3596378"/>
            <a:ext cx="404101" cy="190500"/>
          </a:xfrm>
          <a:prstGeom prst="roundRect">
            <a:avLst/>
          </a:prstGeom>
          <a:solidFill>
            <a:schemeClr val="accent6"/>
          </a:solidFill>
          <a:ln>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grpSp>
        <p:nvGrpSpPr>
          <p:cNvPr id="9" name="Group 8"/>
          <p:cNvGrpSpPr/>
          <p:nvPr/>
        </p:nvGrpSpPr>
        <p:grpSpPr>
          <a:xfrm>
            <a:off x="8737373" y="3610925"/>
            <a:ext cx="170366" cy="168936"/>
            <a:chOff x="8737373" y="3610925"/>
            <a:chExt cx="170366" cy="168936"/>
          </a:xfrm>
        </p:grpSpPr>
        <p:sp>
          <p:nvSpPr>
            <p:cNvPr id="72" name="Rounded Rectangle 71"/>
            <p:cNvSpPr/>
            <p:nvPr/>
          </p:nvSpPr>
          <p:spPr>
            <a:xfrm>
              <a:off x="8858341" y="3610925"/>
              <a:ext cx="49398" cy="16893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8794841" y="3610925"/>
              <a:ext cx="49398" cy="1689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8737373" y="3610925"/>
              <a:ext cx="49398" cy="16893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6" name="Straight Connector 75"/>
          <p:cNvCxnSpPr>
            <a:stCxn id="7" idx="0"/>
            <a:endCxn id="229" idx="2"/>
          </p:cNvCxnSpPr>
          <p:nvPr/>
        </p:nvCxnSpPr>
        <p:spPr>
          <a:xfrm flipV="1">
            <a:off x="8777984" y="4054499"/>
            <a:ext cx="0" cy="91213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22576" y="3175262"/>
            <a:ext cx="1580304" cy="369332"/>
          </a:xfrm>
          <a:prstGeom prst="rect">
            <a:avLst/>
          </a:prstGeom>
          <a:noFill/>
        </p:spPr>
        <p:txBody>
          <a:bodyPr wrap="none" rtlCol="0">
            <a:spAutoFit/>
          </a:bodyPr>
          <a:lstStyle/>
          <a:p>
            <a:r>
              <a:rPr lang="en-US" smtClean="0"/>
              <a:t>Original Packet</a:t>
            </a:r>
            <a:endParaRPr lang="en-US"/>
          </a:p>
        </p:txBody>
      </p:sp>
      <p:grpSp>
        <p:nvGrpSpPr>
          <p:cNvPr id="18" name="Group 17"/>
          <p:cNvGrpSpPr/>
          <p:nvPr/>
        </p:nvGrpSpPr>
        <p:grpSpPr>
          <a:xfrm>
            <a:off x="9080735" y="4413103"/>
            <a:ext cx="1509715" cy="1623794"/>
            <a:chOff x="9080735" y="4413103"/>
            <a:chExt cx="1509715" cy="1623794"/>
          </a:xfrm>
        </p:grpSpPr>
        <p:pic>
          <p:nvPicPr>
            <p:cNvPr id="8" name="Picture 7"/>
            <p:cNvPicPr>
              <a:picLocks noChangeAspect="1"/>
            </p:cNvPicPr>
            <p:nvPr/>
          </p:nvPicPr>
          <p:blipFill>
            <a:blip r:embed="rId5"/>
            <a:stretch>
              <a:fillRect/>
            </a:stretch>
          </p:blipFill>
          <p:spPr>
            <a:xfrm>
              <a:off x="9080735" y="4413103"/>
              <a:ext cx="1509715" cy="1509715"/>
            </a:xfrm>
            <a:prstGeom prst="rect">
              <a:avLst/>
            </a:prstGeom>
          </p:spPr>
        </p:pic>
        <p:sp>
          <p:nvSpPr>
            <p:cNvPr id="85" name="TextBox 84"/>
            <p:cNvSpPr txBox="1"/>
            <p:nvPr/>
          </p:nvSpPr>
          <p:spPr>
            <a:xfrm>
              <a:off x="9425449" y="5729120"/>
              <a:ext cx="820289" cy="307777"/>
            </a:xfrm>
            <a:prstGeom prst="rect">
              <a:avLst/>
            </a:prstGeom>
            <a:noFill/>
          </p:spPr>
          <p:txBody>
            <a:bodyPr wrap="none" rtlCol="0">
              <a:spAutoFit/>
            </a:bodyPr>
            <a:lstStyle/>
            <a:p>
              <a:pPr algn="ctr"/>
              <a:r>
                <a:rPr lang="en-US" sz="1400" dirty="0" smtClean="0"/>
                <a:t>Visualize</a:t>
              </a:r>
              <a:endParaRPr lang="en-US" sz="1400" dirty="0"/>
            </a:p>
          </p:txBody>
        </p:sp>
      </p:grpSp>
    </p:spTree>
    <p:extLst>
      <p:ext uri="{BB962C8B-B14F-4D97-AF65-F5344CB8AC3E}">
        <p14:creationId xmlns:p14="http://schemas.microsoft.com/office/powerpoint/2010/main" val="21190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052 -0.00116 L 0.10351 -0.00278 " pathEditMode="relative" rAng="0" ptsTypes="AA">
                                      <p:cBhvr>
                                        <p:cTn id="10" dur="500" fill="hold"/>
                                        <p:tgtEl>
                                          <p:spTgt spid="60"/>
                                        </p:tgtEl>
                                        <p:attrNameLst>
                                          <p:attrName>ppt_x</p:attrName>
                                          <p:attrName>ppt_y</p:attrName>
                                        </p:attrNameLst>
                                      </p:cBhvr>
                                      <p:rCtr x="5195" y="-93"/>
                                    </p:animMotion>
                                  </p:childTnLst>
                                  <p:subTnLst>
                                    <p:set>
                                      <p:cBhvr override="childStyle">
                                        <p:cTn dur="1" fill="hold" display="0" masterRel="sameClick" afterEffect="1">
                                          <p:stCondLst>
                                            <p:cond evt="end" delay="0">
                                              <p:tn val="9"/>
                                            </p:cond>
                                          </p:stCondLst>
                                        </p:cTn>
                                        <p:tgtEl>
                                          <p:spTgt spid="60"/>
                                        </p:tgtEl>
                                        <p:attrNameLst>
                                          <p:attrName>style.visibility</p:attrName>
                                        </p:attrNameLst>
                                      </p:cBhvr>
                                      <p:to>
                                        <p:strVal val="hidden"/>
                                      </p:to>
                                    </p:set>
                                  </p:sub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6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1.66667E-6 3.7037E-7 L 0.19258 -0.16366 " pathEditMode="relative" rAng="0" ptsTypes="AA">
                                      <p:cBhvr>
                                        <p:cTn id="25" dur="500" fill="hold"/>
                                        <p:tgtEl>
                                          <p:spTgt spid="6"/>
                                        </p:tgtEl>
                                        <p:attrNameLst>
                                          <p:attrName>ppt_x</p:attrName>
                                          <p:attrName>ppt_y</p:attrName>
                                        </p:attrNameLst>
                                      </p:cBhvr>
                                      <p:rCtr x="9622" y="-8194"/>
                                    </p:animMotion>
                                  </p:childTnLst>
                                  <p:subTnLst>
                                    <p:set>
                                      <p:cBhvr override="childStyle">
                                        <p:cTn dur="1" fill="hold" display="0" masterRel="sameClick" afterEffect="1">
                                          <p:stCondLst>
                                            <p:cond evt="end" delay="0">
                                              <p:tn val="24"/>
                                            </p:cond>
                                          </p:stCondLst>
                                        </p:cTn>
                                        <p:tgtEl>
                                          <p:spTgt spid="6"/>
                                        </p:tgtEl>
                                        <p:attrNameLst>
                                          <p:attrName>style.visibility</p:attrName>
                                        </p:attrNameLst>
                                      </p:cBhvr>
                                      <p:to>
                                        <p:strVal val="hidden"/>
                                      </p:to>
                                    </p:set>
                                  </p:sub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2.29167E-6 -1.11111E-6 L 0.20534 0.16551 " pathEditMode="relative" rAng="0" ptsTypes="AA">
                                      <p:cBhvr>
                                        <p:cTn id="32" dur="500" fill="hold"/>
                                        <p:tgtEl>
                                          <p:spTgt spid="64"/>
                                        </p:tgtEl>
                                        <p:attrNameLst>
                                          <p:attrName>ppt_x</p:attrName>
                                          <p:attrName>ppt_y</p:attrName>
                                        </p:attrNameLst>
                                      </p:cBhvr>
                                      <p:rCtr x="10260" y="8264"/>
                                    </p:animMotion>
                                  </p:childTnLst>
                                  <p:subTnLst>
                                    <p:set>
                                      <p:cBhvr override="childStyle">
                                        <p:cTn dur="1" fill="hold" display="0" masterRel="sameClick" afterEffect="1">
                                          <p:stCondLst>
                                            <p:cond evt="end" delay="0">
                                              <p:tn val="31"/>
                                            </p:cond>
                                          </p:stCondLst>
                                        </p:cTn>
                                        <p:tgtEl>
                                          <p:spTgt spid="64"/>
                                        </p:tgtEl>
                                        <p:attrNameLst>
                                          <p:attrName>style.visibility</p:attrName>
                                        </p:attrNameLst>
                                      </p:cBhvr>
                                      <p:to>
                                        <p:strVal val="hidden"/>
                                      </p:to>
                                    </p:set>
                                  </p:subTnLst>
                                </p:cTn>
                              </p:par>
                            </p:childTnLst>
                          </p:cTn>
                        </p:par>
                        <p:par>
                          <p:cTn id="33" fill="hold">
                            <p:stCondLst>
                              <p:cond delay="500"/>
                            </p:stCondLst>
                            <p:childTnLst>
                              <p:par>
                                <p:cTn id="34" presetID="1" presetClass="entr" presetSubtype="0" fill="hold" grpId="1" nodeType="afterEffect">
                                  <p:stCondLst>
                                    <p:cond delay="0"/>
                                  </p:stCondLst>
                                  <p:childTnLst>
                                    <p:set>
                                      <p:cBhvr>
                                        <p:cTn id="35" dur="1" fill="hold">
                                          <p:stCondLst>
                                            <p:cond delay="0"/>
                                          </p:stCondLst>
                                        </p:cTn>
                                        <p:tgtEl>
                                          <p:spTgt spid="7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up)">
                                      <p:cBhvr>
                                        <p:cTn id="42" dur="500"/>
                                        <p:tgtEl>
                                          <p:spTgt spid="76"/>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0" nodeType="clickEffect">
                                  <p:stCondLst>
                                    <p:cond delay="0"/>
                                  </p:stCondLst>
                                  <p:childTnLst>
                                    <p:animMotion origin="layout" path="M -0.00065 -0.00046 L 0.10469 -0.00046 " pathEditMode="relative" ptsTypes="AA">
                                      <p:cBhvr>
                                        <p:cTn id="50" dur="500" fill="hold"/>
                                        <p:tgtEl>
                                          <p:spTgt spid="71"/>
                                        </p:tgtEl>
                                        <p:attrNameLst>
                                          <p:attrName>ppt_x</p:attrName>
                                          <p:attrName>ppt_y</p:attrName>
                                        </p:attrNameLst>
                                      </p:cBhvr>
                                    </p:animMotion>
                                  </p:childTnLst>
                                </p:cTn>
                              </p:par>
                              <p:par>
                                <p:cTn id="51" presetID="0" presetClass="path" presetSubtype="0" accel="50000" decel="50000" fill="hold" nodeType="withEffect">
                                  <p:stCondLst>
                                    <p:cond delay="0"/>
                                  </p:stCondLst>
                                  <p:childTnLst>
                                    <p:animMotion origin="layout" path="M 2.08333E-6 1.11111E-6 L -0.00013 0.19514 " pathEditMode="relative" rAng="0" ptsTypes="AA">
                                      <p:cBhvr>
                                        <p:cTn id="52" dur="500" fill="hold"/>
                                        <p:tgtEl>
                                          <p:spTgt spid="9"/>
                                        </p:tgtEl>
                                        <p:attrNameLst>
                                          <p:attrName>ppt_x</p:attrName>
                                          <p:attrName>ppt_y</p:attrName>
                                        </p:attrNameLst>
                                      </p:cBhvr>
                                      <p:rCtr x="-13" y="9745"/>
                                    </p:animMotion>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animBg="1"/>
      <p:bldP spid="60" grpId="0" animBg="1"/>
      <p:bldP spid="60" grpId="1" animBg="1"/>
      <p:bldP spid="71" grpId="0" animBg="1"/>
      <p:bldP spid="71" grpId="1"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38000"/>
          </a:schemeClr>
        </a:solidFill>
        <a:effectLst/>
      </p:bgPr>
    </p:bg>
    <p:spTree>
      <p:nvGrpSpPr>
        <p:cNvPr id="1" name=""/>
        <p:cNvGrpSpPr/>
        <p:nvPr/>
      </p:nvGrpSpPr>
      <p:grpSpPr>
        <a:xfrm>
          <a:off x="0" y="0"/>
          <a:ext cx="0" cy="0"/>
          <a:chOff x="0" y="0"/>
          <a:chExt cx="0" cy="0"/>
        </a:xfrm>
      </p:grpSpPr>
      <p:grpSp>
        <p:nvGrpSpPr>
          <p:cNvPr id="19" name="Group 18"/>
          <p:cNvGrpSpPr/>
          <p:nvPr/>
        </p:nvGrpSpPr>
        <p:grpSpPr>
          <a:xfrm>
            <a:off x="8232981" y="4966636"/>
            <a:ext cx="1090170" cy="1285704"/>
            <a:chOff x="8232981" y="4966636"/>
            <a:chExt cx="1090170" cy="1285704"/>
          </a:xfrm>
        </p:grpSpPr>
        <p:pic>
          <p:nvPicPr>
            <p:cNvPr id="7" name="Picture 6"/>
            <p:cNvPicPr>
              <a:picLocks noChangeAspect="1"/>
            </p:cNvPicPr>
            <p:nvPr/>
          </p:nvPicPr>
          <p:blipFill>
            <a:blip r:embed="rId3"/>
            <a:stretch>
              <a:fillRect/>
            </a:stretch>
          </p:blipFill>
          <p:spPr>
            <a:xfrm>
              <a:off x="8368409" y="4966636"/>
              <a:ext cx="819150" cy="819150"/>
            </a:xfrm>
            <a:prstGeom prst="rect">
              <a:avLst/>
            </a:prstGeom>
          </p:spPr>
        </p:pic>
        <p:sp>
          <p:nvSpPr>
            <p:cNvPr id="17" name="TextBox 16"/>
            <p:cNvSpPr txBox="1"/>
            <p:nvPr/>
          </p:nvSpPr>
          <p:spPr>
            <a:xfrm>
              <a:off x="8232981" y="5729120"/>
              <a:ext cx="1090170" cy="523220"/>
            </a:xfrm>
            <a:prstGeom prst="rect">
              <a:avLst/>
            </a:prstGeom>
            <a:noFill/>
          </p:spPr>
          <p:txBody>
            <a:bodyPr wrap="none" rtlCol="0">
              <a:spAutoFit/>
            </a:bodyPr>
            <a:lstStyle/>
            <a:p>
              <a:pPr algn="ctr"/>
              <a:r>
                <a:rPr lang="en-US" sz="1400" dirty="0" smtClean="0"/>
                <a:t>Log, Analyze</a:t>
              </a:r>
            </a:p>
            <a:p>
              <a:pPr algn="ctr"/>
              <a:r>
                <a:rPr lang="en-US" sz="1400" dirty="0" smtClean="0"/>
                <a:t>Replay</a:t>
              </a:r>
              <a:endParaRPr lang="en-US" sz="1400" dirty="0"/>
            </a:p>
          </p:txBody>
        </p:sp>
      </p:grpSp>
      <p:pic>
        <p:nvPicPr>
          <p:cNvPr id="153" name="Picture 152"/>
          <p:cNvPicPr>
            <a:picLocks noChangeAspect="1"/>
          </p:cNvPicPr>
          <p:nvPr/>
        </p:nvPicPr>
        <p:blipFill>
          <a:blip r:embed="rId4"/>
          <a:stretch>
            <a:fillRect/>
          </a:stretch>
        </p:blipFill>
        <p:spPr>
          <a:xfrm>
            <a:off x="5952263" y="3320944"/>
            <a:ext cx="652908" cy="434184"/>
          </a:xfrm>
          <a:prstGeom prst="rect">
            <a:avLst/>
          </a:prstGeom>
        </p:spPr>
      </p:pic>
      <p:pic>
        <p:nvPicPr>
          <p:cNvPr id="154" name="Picture 153"/>
          <p:cNvPicPr>
            <a:picLocks noChangeAspect="1"/>
          </p:cNvPicPr>
          <p:nvPr/>
        </p:nvPicPr>
        <p:blipFill>
          <a:blip r:embed="rId4"/>
          <a:stretch>
            <a:fillRect/>
          </a:stretch>
        </p:blipFill>
        <p:spPr>
          <a:xfrm>
            <a:off x="5952263" y="4078151"/>
            <a:ext cx="652908" cy="434184"/>
          </a:xfrm>
          <a:prstGeom prst="rect">
            <a:avLst/>
          </a:prstGeom>
        </p:spPr>
      </p:pic>
      <p:pic>
        <p:nvPicPr>
          <p:cNvPr id="155" name="Picture 154"/>
          <p:cNvPicPr>
            <a:picLocks noChangeAspect="1"/>
          </p:cNvPicPr>
          <p:nvPr/>
        </p:nvPicPr>
        <p:blipFill>
          <a:blip r:embed="rId4"/>
          <a:stretch>
            <a:fillRect/>
          </a:stretch>
        </p:blipFill>
        <p:spPr>
          <a:xfrm>
            <a:off x="5952263" y="4835356"/>
            <a:ext cx="652908" cy="434184"/>
          </a:xfrm>
          <a:prstGeom prst="rect">
            <a:avLst/>
          </a:prstGeom>
        </p:spPr>
      </p:pic>
      <p:cxnSp>
        <p:nvCxnSpPr>
          <p:cNvPr id="231" name="Straight Connector 230"/>
          <p:cNvCxnSpPr>
            <a:stCxn id="151" idx="3"/>
            <a:endCxn id="152" idx="1"/>
          </p:cNvCxnSpPr>
          <p:nvPr/>
        </p:nvCxnSpPr>
        <p:spPr>
          <a:xfrm flipV="1">
            <a:off x="4117420" y="2780831"/>
            <a:ext cx="1834843" cy="10551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151" idx="3"/>
            <a:endCxn id="153" idx="1"/>
          </p:cNvCxnSpPr>
          <p:nvPr/>
        </p:nvCxnSpPr>
        <p:spPr>
          <a:xfrm flipV="1">
            <a:off x="4117420" y="3538038"/>
            <a:ext cx="1834843" cy="2978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151" idx="3"/>
            <a:endCxn id="154" idx="1"/>
          </p:cNvCxnSpPr>
          <p:nvPr/>
        </p:nvCxnSpPr>
        <p:spPr>
          <a:xfrm>
            <a:off x="4117420" y="3835933"/>
            <a:ext cx="1834843" cy="459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151" idx="3"/>
            <a:endCxn id="155" idx="1"/>
          </p:cNvCxnSpPr>
          <p:nvPr/>
        </p:nvCxnSpPr>
        <p:spPr>
          <a:xfrm>
            <a:off x="4117420" y="3835932"/>
            <a:ext cx="1834843" cy="12165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6583581" y="2780831"/>
            <a:ext cx="1834843" cy="105510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6583581" y="3538038"/>
            <a:ext cx="1834843" cy="2978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6583581" y="3835933"/>
            <a:ext cx="1834843" cy="4593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6583581" y="3835932"/>
            <a:ext cx="1834843" cy="121651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46" idx="3"/>
            <a:endCxn id="151" idx="1"/>
          </p:cNvCxnSpPr>
          <p:nvPr/>
        </p:nvCxnSpPr>
        <p:spPr>
          <a:xfrm>
            <a:off x="2740906" y="3832203"/>
            <a:ext cx="723607" cy="37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164" idx="2"/>
            <a:endCxn id="229" idx="3"/>
          </p:cNvCxnSpPr>
          <p:nvPr/>
        </p:nvCxnSpPr>
        <p:spPr>
          <a:xfrm flipH="1">
            <a:off x="9104438" y="3835805"/>
            <a:ext cx="685503" cy="160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56" name="Group 155"/>
          <p:cNvGrpSpPr>
            <a:grpSpLocks noChangeAspect="1"/>
          </p:cNvGrpSpPr>
          <p:nvPr/>
        </p:nvGrpSpPr>
        <p:grpSpPr>
          <a:xfrm>
            <a:off x="9702653" y="3657457"/>
            <a:ext cx="710289" cy="255788"/>
            <a:chOff x="12523788" y="-511175"/>
            <a:chExt cx="13454062" cy="4845051"/>
          </a:xfrm>
        </p:grpSpPr>
        <p:sp>
          <p:nvSpPr>
            <p:cNvPr id="157" name="Freeform 156"/>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8" name="Freeform 157"/>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59" name="Freeform 158"/>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0" name="Freeform 159"/>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1" name="Freeform 160"/>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2" name="Rectangle 161"/>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3" name="Rectangle 162"/>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164" name="Rectangle 163"/>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grpSp>
        <p:nvGrpSpPr>
          <p:cNvPr id="40" name="Group 39"/>
          <p:cNvGrpSpPr>
            <a:grpSpLocks noChangeAspect="1"/>
          </p:cNvGrpSpPr>
          <p:nvPr/>
        </p:nvGrpSpPr>
        <p:grpSpPr>
          <a:xfrm>
            <a:off x="2133453" y="3670157"/>
            <a:ext cx="710289" cy="255788"/>
            <a:chOff x="12523788" y="-511175"/>
            <a:chExt cx="13454062" cy="4845051"/>
          </a:xfrm>
        </p:grpSpPr>
        <p:sp>
          <p:nvSpPr>
            <p:cNvPr id="41" name="Freeform 40"/>
            <p:cNvSpPr>
              <a:spLocks/>
            </p:cNvSpPr>
            <p:nvPr/>
          </p:nvSpPr>
          <p:spPr bwMode="auto">
            <a:xfrm>
              <a:off x="12523788" y="-511175"/>
              <a:ext cx="13454062" cy="4845050"/>
            </a:xfrm>
            <a:custGeom>
              <a:avLst/>
              <a:gdLst>
                <a:gd name="T0" fmla="*/ 778 w 8475"/>
                <a:gd name="T1" fmla="*/ 0 h 3052"/>
                <a:gd name="T2" fmla="*/ 0 w 8475"/>
                <a:gd name="T3" fmla="*/ 777 h 3052"/>
                <a:gd name="T4" fmla="*/ 0 w 8475"/>
                <a:gd name="T5" fmla="*/ 777 h 3052"/>
                <a:gd name="T6" fmla="*/ 0 w 8475"/>
                <a:gd name="T7" fmla="*/ 3052 h 3052"/>
                <a:gd name="T8" fmla="*/ 3851 w 8475"/>
                <a:gd name="T9" fmla="*/ 3052 h 3052"/>
                <a:gd name="T10" fmla="*/ 7705 w 8475"/>
                <a:gd name="T11" fmla="*/ 3052 h 3052"/>
                <a:gd name="T12" fmla="*/ 7705 w 8475"/>
                <a:gd name="T13" fmla="*/ 3052 h 3052"/>
                <a:gd name="T14" fmla="*/ 8475 w 8475"/>
                <a:gd name="T15" fmla="*/ 2273 h 3052"/>
                <a:gd name="T16" fmla="*/ 8475 w 8475"/>
                <a:gd name="T17" fmla="*/ 0 h 3052"/>
                <a:gd name="T18" fmla="*/ 778 w 8475"/>
                <a:gd name="T19" fmla="*/ 0 h 3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75" h="3052">
                  <a:moveTo>
                    <a:pt x="778" y="0"/>
                  </a:moveTo>
                  <a:lnTo>
                    <a:pt x="0" y="777"/>
                  </a:lnTo>
                  <a:lnTo>
                    <a:pt x="0" y="777"/>
                  </a:lnTo>
                  <a:lnTo>
                    <a:pt x="0" y="3052"/>
                  </a:lnTo>
                  <a:lnTo>
                    <a:pt x="3851" y="3052"/>
                  </a:lnTo>
                  <a:lnTo>
                    <a:pt x="7705" y="3052"/>
                  </a:lnTo>
                  <a:lnTo>
                    <a:pt x="7705" y="3052"/>
                  </a:lnTo>
                  <a:lnTo>
                    <a:pt x="8475" y="2273"/>
                  </a:lnTo>
                  <a:lnTo>
                    <a:pt x="8475" y="0"/>
                  </a:lnTo>
                  <a:lnTo>
                    <a:pt x="778" y="0"/>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2" name="Freeform 41"/>
            <p:cNvSpPr>
              <a:spLocks/>
            </p:cNvSpPr>
            <p:nvPr/>
          </p:nvSpPr>
          <p:spPr bwMode="auto">
            <a:xfrm>
              <a:off x="12523788" y="722313"/>
              <a:ext cx="12231687" cy="3611563"/>
            </a:xfrm>
            <a:custGeom>
              <a:avLst/>
              <a:gdLst>
                <a:gd name="T0" fmla="*/ 7705 w 7705"/>
                <a:gd name="T1" fmla="*/ 2275 h 2275"/>
                <a:gd name="T2" fmla="*/ 0 w 7705"/>
                <a:gd name="T3" fmla="*/ 2275 h 2275"/>
                <a:gd name="T4" fmla="*/ 0 w 7705"/>
                <a:gd name="T5" fmla="*/ 1127 h 2275"/>
                <a:gd name="T6" fmla="*/ 0 w 7705"/>
                <a:gd name="T7" fmla="*/ 0 h 2275"/>
                <a:gd name="T8" fmla="*/ 7705 w 7705"/>
                <a:gd name="T9" fmla="*/ 0 h 2275"/>
                <a:gd name="T10" fmla="*/ 7705 w 7705"/>
                <a:gd name="T11" fmla="*/ 2275 h 2275"/>
              </a:gdLst>
              <a:ahLst/>
              <a:cxnLst>
                <a:cxn ang="0">
                  <a:pos x="T0" y="T1"/>
                </a:cxn>
                <a:cxn ang="0">
                  <a:pos x="T2" y="T3"/>
                </a:cxn>
                <a:cxn ang="0">
                  <a:pos x="T4" y="T5"/>
                </a:cxn>
                <a:cxn ang="0">
                  <a:pos x="T6" y="T7"/>
                </a:cxn>
                <a:cxn ang="0">
                  <a:pos x="T8" y="T9"/>
                </a:cxn>
                <a:cxn ang="0">
                  <a:pos x="T10" y="T11"/>
                </a:cxn>
              </a:cxnLst>
              <a:rect l="0" t="0" r="r" b="b"/>
              <a:pathLst>
                <a:path w="7705" h="2275">
                  <a:moveTo>
                    <a:pt x="7705" y="2275"/>
                  </a:moveTo>
                  <a:lnTo>
                    <a:pt x="0" y="2275"/>
                  </a:lnTo>
                  <a:lnTo>
                    <a:pt x="0" y="1127"/>
                  </a:lnTo>
                  <a:lnTo>
                    <a:pt x="0" y="0"/>
                  </a:lnTo>
                  <a:lnTo>
                    <a:pt x="7705" y="0"/>
                  </a:lnTo>
                  <a:lnTo>
                    <a:pt x="7705" y="2275"/>
                  </a:lnTo>
                  <a:close/>
                </a:path>
              </a:pathLst>
            </a:custGeom>
            <a:solidFill>
              <a:srgbClr val="636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3" name="Freeform 42"/>
            <p:cNvSpPr>
              <a:spLocks/>
            </p:cNvSpPr>
            <p:nvPr/>
          </p:nvSpPr>
          <p:spPr bwMode="auto">
            <a:xfrm>
              <a:off x="18637250" y="722313"/>
              <a:ext cx="6118225" cy="3611563"/>
            </a:xfrm>
            <a:custGeom>
              <a:avLst/>
              <a:gdLst>
                <a:gd name="T0" fmla="*/ 3854 w 3854"/>
                <a:gd name="T1" fmla="*/ 2275 h 2275"/>
                <a:gd name="T2" fmla="*/ 383 w 3854"/>
                <a:gd name="T3" fmla="*/ 2275 h 2275"/>
                <a:gd name="T4" fmla="*/ 0 w 3854"/>
                <a:gd name="T5" fmla="*/ 2275 h 2275"/>
                <a:gd name="T6" fmla="*/ 0 w 3854"/>
                <a:gd name="T7" fmla="*/ 0 h 2275"/>
                <a:gd name="T8" fmla="*/ 3854 w 3854"/>
                <a:gd name="T9" fmla="*/ 0 h 2275"/>
                <a:gd name="T10" fmla="*/ 3854 w 3854"/>
                <a:gd name="T11" fmla="*/ 2275 h 2275"/>
              </a:gdLst>
              <a:ahLst/>
              <a:cxnLst>
                <a:cxn ang="0">
                  <a:pos x="T0" y="T1"/>
                </a:cxn>
                <a:cxn ang="0">
                  <a:pos x="T2" y="T3"/>
                </a:cxn>
                <a:cxn ang="0">
                  <a:pos x="T4" y="T5"/>
                </a:cxn>
                <a:cxn ang="0">
                  <a:pos x="T6" y="T7"/>
                </a:cxn>
                <a:cxn ang="0">
                  <a:pos x="T8" y="T9"/>
                </a:cxn>
                <a:cxn ang="0">
                  <a:pos x="T10" y="T11"/>
                </a:cxn>
              </a:cxnLst>
              <a:rect l="0" t="0" r="r" b="b"/>
              <a:pathLst>
                <a:path w="3854" h="2275">
                  <a:moveTo>
                    <a:pt x="3854" y="2275"/>
                  </a:moveTo>
                  <a:lnTo>
                    <a:pt x="383" y="2275"/>
                  </a:lnTo>
                  <a:lnTo>
                    <a:pt x="0" y="2275"/>
                  </a:lnTo>
                  <a:lnTo>
                    <a:pt x="0" y="0"/>
                  </a:lnTo>
                  <a:lnTo>
                    <a:pt x="3854" y="0"/>
                  </a:lnTo>
                  <a:lnTo>
                    <a:pt x="3854" y="2275"/>
                  </a:lnTo>
                  <a:close/>
                </a:path>
              </a:pathLst>
            </a:custGeom>
            <a:solidFill>
              <a:srgbClr val="5C5D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4" name="Freeform 43"/>
            <p:cNvSpPr>
              <a:spLocks/>
            </p:cNvSpPr>
            <p:nvPr/>
          </p:nvSpPr>
          <p:spPr bwMode="auto">
            <a:xfrm>
              <a:off x="24755475" y="-511175"/>
              <a:ext cx="1222375" cy="4845050"/>
            </a:xfrm>
            <a:custGeom>
              <a:avLst/>
              <a:gdLst>
                <a:gd name="T0" fmla="*/ 0 w 770"/>
                <a:gd name="T1" fmla="*/ 3052 h 3052"/>
                <a:gd name="T2" fmla="*/ 770 w 770"/>
                <a:gd name="T3" fmla="*/ 2273 h 3052"/>
                <a:gd name="T4" fmla="*/ 770 w 770"/>
                <a:gd name="T5" fmla="*/ 1901 h 3052"/>
                <a:gd name="T6" fmla="*/ 770 w 770"/>
                <a:gd name="T7" fmla="*/ 0 h 3052"/>
                <a:gd name="T8" fmla="*/ 0 w 770"/>
                <a:gd name="T9" fmla="*/ 777 h 3052"/>
                <a:gd name="T10" fmla="*/ 0 w 770"/>
                <a:gd name="T11" fmla="*/ 3052 h 3052"/>
              </a:gdLst>
              <a:ahLst/>
              <a:cxnLst>
                <a:cxn ang="0">
                  <a:pos x="T0" y="T1"/>
                </a:cxn>
                <a:cxn ang="0">
                  <a:pos x="T2" y="T3"/>
                </a:cxn>
                <a:cxn ang="0">
                  <a:pos x="T4" y="T5"/>
                </a:cxn>
                <a:cxn ang="0">
                  <a:pos x="T6" y="T7"/>
                </a:cxn>
                <a:cxn ang="0">
                  <a:pos x="T8" y="T9"/>
                </a:cxn>
                <a:cxn ang="0">
                  <a:pos x="T10" y="T11"/>
                </a:cxn>
              </a:cxnLst>
              <a:rect l="0" t="0" r="r" b="b"/>
              <a:pathLst>
                <a:path w="770" h="3052">
                  <a:moveTo>
                    <a:pt x="0" y="3052"/>
                  </a:moveTo>
                  <a:lnTo>
                    <a:pt x="770" y="2273"/>
                  </a:lnTo>
                  <a:lnTo>
                    <a:pt x="770" y="1901"/>
                  </a:lnTo>
                  <a:lnTo>
                    <a:pt x="770" y="0"/>
                  </a:lnTo>
                  <a:lnTo>
                    <a:pt x="0" y="777"/>
                  </a:lnTo>
                  <a:lnTo>
                    <a:pt x="0" y="3052"/>
                  </a:lnTo>
                  <a:close/>
                </a:path>
              </a:pathLst>
            </a:custGeom>
            <a:solidFill>
              <a:srgbClr val="3D3D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5" name="Freeform 44"/>
            <p:cNvSpPr>
              <a:spLocks/>
            </p:cNvSpPr>
            <p:nvPr/>
          </p:nvSpPr>
          <p:spPr bwMode="auto">
            <a:xfrm>
              <a:off x="12523788" y="-511175"/>
              <a:ext cx="13454062" cy="1233488"/>
            </a:xfrm>
            <a:custGeom>
              <a:avLst/>
              <a:gdLst>
                <a:gd name="T0" fmla="*/ 8475 w 8475"/>
                <a:gd name="T1" fmla="*/ 0 h 777"/>
                <a:gd name="T2" fmla="*/ 7705 w 8475"/>
                <a:gd name="T3" fmla="*/ 777 h 777"/>
                <a:gd name="T4" fmla="*/ 0 w 8475"/>
                <a:gd name="T5" fmla="*/ 777 h 777"/>
                <a:gd name="T6" fmla="*/ 778 w 8475"/>
                <a:gd name="T7" fmla="*/ 0 h 777"/>
                <a:gd name="T8" fmla="*/ 4237 w 8475"/>
                <a:gd name="T9" fmla="*/ 0 h 777"/>
                <a:gd name="T10" fmla="*/ 8475 w 8475"/>
                <a:gd name="T11" fmla="*/ 0 h 777"/>
              </a:gdLst>
              <a:ahLst/>
              <a:cxnLst>
                <a:cxn ang="0">
                  <a:pos x="T0" y="T1"/>
                </a:cxn>
                <a:cxn ang="0">
                  <a:pos x="T2" y="T3"/>
                </a:cxn>
                <a:cxn ang="0">
                  <a:pos x="T4" y="T5"/>
                </a:cxn>
                <a:cxn ang="0">
                  <a:pos x="T6" y="T7"/>
                </a:cxn>
                <a:cxn ang="0">
                  <a:pos x="T8" y="T9"/>
                </a:cxn>
                <a:cxn ang="0">
                  <a:pos x="T10" y="T11"/>
                </a:cxn>
              </a:cxnLst>
              <a:rect l="0" t="0" r="r" b="b"/>
              <a:pathLst>
                <a:path w="8475" h="777">
                  <a:moveTo>
                    <a:pt x="8475" y="0"/>
                  </a:moveTo>
                  <a:lnTo>
                    <a:pt x="7705" y="777"/>
                  </a:lnTo>
                  <a:lnTo>
                    <a:pt x="0" y="777"/>
                  </a:lnTo>
                  <a:lnTo>
                    <a:pt x="778" y="0"/>
                  </a:lnTo>
                  <a:lnTo>
                    <a:pt x="4237" y="0"/>
                  </a:lnTo>
                  <a:lnTo>
                    <a:pt x="8475"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6" name="Rectangle 45"/>
            <p:cNvSpPr>
              <a:spLocks noChangeArrowheads="1"/>
            </p:cNvSpPr>
            <p:nvPr/>
          </p:nvSpPr>
          <p:spPr bwMode="auto">
            <a:xfrm>
              <a:off x="13247688" y="1601788"/>
              <a:ext cx="10782300" cy="1912938"/>
            </a:xfrm>
            <a:prstGeom prst="rect">
              <a:avLst/>
            </a:prstGeom>
            <a:solidFill>
              <a:srgbClr val="3D3D3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7" name="Rectangle 46"/>
            <p:cNvSpPr>
              <a:spLocks noChangeArrowheads="1"/>
            </p:cNvSpPr>
            <p:nvPr/>
          </p:nvSpPr>
          <p:spPr bwMode="auto">
            <a:xfrm>
              <a:off x="13247688" y="1601788"/>
              <a:ext cx="5389562" cy="1912938"/>
            </a:xfrm>
            <a:prstGeom prst="rect">
              <a:avLst/>
            </a:prstGeom>
            <a:solidFill>
              <a:srgbClr val="4B4A4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sp>
          <p:nvSpPr>
            <p:cNvPr id="48" name="Rectangle 47"/>
            <p:cNvSpPr>
              <a:spLocks noChangeArrowheads="1"/>
            </p:cNvSpPr>
            <p:nvPr/>
          </p:nvSpPr>
          <p:spPr bwMode="auto">
            <a:xfrm>
              <a:off x="13874750" y="2247900"/>
              <a:ext cx="604837" cy="619125"/>
            </a:xfrm>
            <a:prstGeom prst="rect">
              <a:avLst/>
            </a:prstGeom>
            <a:solidFill>
              <a:srgbClr val="60BA5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00"/>
            </a:p>
          </p:txBody>
        </p:sp>
      </p:grpSp>
      <p:sp>
        <p:nvSpPr>
          <p:cNvPr id="252" name="Freeform 251"/>
          <p:cNvSpPr/>
          <p:nvPr/>
        </p:nvSpPr>
        <p:spPr>
          <a:xfrm>
            <a:off x="2819401" y="2730501"/>
            <a:ext cx="6870700" cy="1130300"/>
          </a:xfrm>
          <a:custGeom>
            <a:avLst/>
            <a:gdLst>
              <a:gd name="connsiteX0" fmla="*/ 0 w 6870700"/>
              <a:gd name="connsiteY0" fmla="*/ 1130300 h 1130300"/>
              <a:gd name="connsiteX1" fmla="*/ 939800 w 6870700"/>
              <a:gd name="connsiteY1" fmla="*/ 1130300 h 1130300"/>
              <a:gd name="connsiteX2" fmla="*/ 1282700 w 6870700"/>
              <a:gd name="connsiteY2" fmla="*/ 1117600 h 1130300"/>
              <a:gd name="connsiteX3" fmla="*/ 3213100 w 6870700"/>
              <a:gd name="connsiteY3" fmla="*/ 0 h 1130300"/>
              <a:gd name="connsiteX4" fmla="*/ 3771900 w 6870700"/>
              <a:gd name="connsiteY4" fmla="*/ 25400 h 1130300"/>
              <a:gd name="connsiteX5" fmla="*/ 5588000 w 6870700"/>
              <a:gd name="connsiteY5" fmla="*/ 1117600 h 1130300"/>
              <a:gd name="connsiteX6" fmla="*/ 6870700 w 6870700"/>
              <a:gd name="connsiteY6" fmla="*/ 1104900 h 1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0700" h="1130300">
                <a:moveTo>
                  <a:pt x="0" y="1130300"/>
                </a:moveTo>
                <a:lnTo>
                  <a:pt x="939800" y="1130300"/>
                </a:lnTo>
                <a:lnTo>
                  <a:pt x="1282700" y="1117600"/>
                </a:lnTo>
                <a:lnTo>
                  <a:pt x="3213100" y="0"/>
                </a:lnTo>
                <a:lnTo>
                  <a:pt x="3771900" y="25400"/>
                </a:lnTo>
                <a:lnTo>
                  <a:pt x="5588000" y="1117600"/>
                </a:lnTo>
                <a:lnTo>
                  <a:pt x="6870700" y="1104900"/>
                </a:lnTo>
              </a:path>
            </a:pathLst>
          </a:custGeom>
          <a:noFill/>
          <a:ln w="57150">
            <a:solidFill>
              <a:srgbClr val="92D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pic>
        <p:nvPicPr>
          <p:cNvPr id="151" name="Picture 150"/>
          <p:cNvPicPr>
            <a:picLocks noChangeAspect="1"/>
          </p:cNvPicPr>
          <p:nvPr/>
        </p:nvPicPr>
        <p:blipFill>
          <a:blip r:embed="rId4"/>
          <a:stretch>
            <a:fillRect/>
          </a:stretch>
        </p:blipFill>
        <p:spPr>
          <a:xfrm>
            <a:off x="3464513" y="3618839"/>
            <a:ext cx="652908" cy="434184"/>
          </a:xfrm>
          <a:prstGeom prst="rect">
            <a:avLst/>
          </a:prstGeom>
        </p:spPr>
      </p:pic>
      <p:pic>
        <p:nvPicPr>
          <p:cNvPr id="152" name="Picture 151"/>
          <p:cNvPicPr>
            <a:picLocks noChangeAspect="1"/>
          </p:cNvPicPr>
          <p:nvPr/>
        </p:nvPicPr>
        <p:blipFill>
          <a:blip r:embed="rId4"/>
          <a:stretch>
            <a:fillRect/>
          </a:stretch>
        </p:blipFill>
        <p:spPr>
          <a:xfrm>
            <a:off x="5952263" y="2563739"/>
            <a:ext cx="652908" cy="434184"/>
          </a:xfrm>
          <a:prstGeom prst="rect">
            <a:avLst/>
          </a:prstGeom>
        </p:spPr>
      </p:pic>
      <p:pic>
        <p:nvPicPr>
          <p:cNvPr id="229" name="Picture 228"/>
          <p:cNvPicPr>
            <a:picLocks noChangeAspect="1"/>
          </p:cNvPicPr>
          <p:nvPr/>
        </p:nvPicPr>
        <p:blipFill>
          <a:blip r:embed="rId4"/>
          <a:stretch>
            <a:fillRect/>
          </a:stretch>
        </p:blipFill>
        <p:spPr>
          <a:xfrm>
            <a:off x="8451530" y="3620315"/>
            <a:ext cx="652908" cy="434184"/>
          </a:xfrm>
          <a:prstGeom prst="rect">
            <a:avLst/>
          </a:prstGeom>
        </p:spPr>
      </p:pic>
      <p:cxnSp>
        <p:nvCxnSpPr>
          <p:cNvPr id="76" name="Straight Connector 75"/>
          <p:cNvCxnSpPr>
            <a:stCxn id="7" idx="0"/>
            <a:endCxn id="229" idx="2"/>
          </p:cNvCxnSpPr>
          <p:nvPr/>
        </p:nvCxnSpPr>
        <p:spPr>
          <a:xfrm flipV="1">
            <a:off x="8777984" y="4054499"/>
            <a:ext cx="0" cy="91213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9080735" y="4413103"/>
            <a:ext cx="1509715" cy="1623794"/>
            <a:chOff x="9080735" y="4413103"/>
            <a:chExt cx="1509715" cy="1623794"/>
          </a:xfrm>
        </p:grpSpPr>
        <p:pic>
          <p:nvPicPr>
            <p:cNvPr id="8" name="Picture 7"/>
            <p:cNvPicPr>
              <a:picLocks noChangeAspect="1"/>
            </p:cNvPicPr>
            <p:nvPr/>
          </p:nvPicPr>
          <p:blipFill>
            <a:blip r:embed="rId5"/>
            <a:stretch>
              <a:fillRect/>
            </a:stretch>
          </p:blipFill>
          <p:spPr>
            <a:xfrm>
              <a:off x="9080735" y="4413103"/>
              <a:ext cx="1509715" cy="1509715"/>
            </a:xfrm>
            <a:prstGeom prst="rect">
              <a:avLst/>
            </a:prstGeom>
          </p:spPr>
        </p:pic>
        <p:sp>
          <p:nvSpPr>
            <p:cNvPr id="85" name="TextBox 84"/>
            <p:cNvSpPr txBox="1"/>
            <p:nvPr/>
          </p:nvSpPr>
          <p:spPr>
            <a:xfrm>
              <a:off x="9425449" y="5729120"/>
              <a:ext cx="820289" cy="307777"/>
            </a:xfrm>
            <a:prstGeom prst="rect">
              <a:avLst/>
            </a:prstGeom>
            <a:noFill/>
          </p:spPr>
          <p:txBody>
            <a:bodyPr wrap="none" rtlCol="0">
              <a:spAutoFit/>
            </a:bodyPr>
            <a:lstStyle/>
            <a:p>
              <a:pPr algn="ctr"/>
              <a:r>
                <a:rPr lang="en-US" sz="1400" dirty="0" smtClean="0"/>
                <a:t>Visualize</a:t>
              </a:r>
              <a:endParaRPr lang="en-US" sz="1400" dirty="0"/>
            </a:p>
          </p:txBody>
        </p:sp>
      </p:grpSp>
      <p:grpSp>
        <p:nvGrpSpPr>
          <p:cNvPr id="49" name="Group 48"/>
          <p:cNvGrpSpPr/>
          <p:nvPr/>
        </p:nvGrpSpPr>
        <p:grpSpPr>
          <a:xfrm>
            <a:off x="3734811" y="2799584"/>
            <a:ext cx="5084849" cy="2368308"/>
            <a:chOff x="3734811" y="2799584"/>
            <a:chExt cx="5084849" cy="2368308"/>
          </a:xfrm>
        </p:grpSpPr>
        <p:sp>
          <p:nvSpPr>
            <p:cNvPr id="12" name="Oval 11"/>
            <p:cNvSpPr/>
            <p:nvPr/>
          </p:nvSpPr>
          <p:spPr>
            <a:xfrm>
              <a:off x="3734811" y="3869999"/>
              <a:ext cx="88900" cy="9154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9" name="Oval 68"/>
            <p:cNvSpPr/>
            <p:nvPr/>
          </p:nvSpPr>
          <p:spPr>
            <a:xfrm>
              <a:off x="6237019" y="2799584"/>
              <a:ext cx="88900" cy="9154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0" name="Oval 69"/>
            <p:cNvSpPr/>
            <p:nvPr/>
          </p:nvSpPr>
          <p:spPr>
            <a:xfrm>
              <a:off x="8730760" y="3872233"/>
              <a:ext cx="88900" cy="9154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5" name="Oval 74"/>
            <p:cNvSpPr/>
            <p:nvPr/>
          </p:nvSpPr>
          <p:spPr>
            <a:xfrm>
              <a:off x="6230816" y="3565914"/>
              <a:ext cx="88900" cy="9154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7" name="Oval 76"/>
            <p:cNvSpPr/>
            <p:nvPr/>
          </p:nvSpPr>
          <p:spPr>
            <a:xfrm>
              <a:off x="6224613" y="4322719"/>
              <a:ext cx="88900" cy="9154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8" name="Oval 77"/>
            <p:cNvSpPr/>
            <p:nvPr/>
          </p:nvSpPr>
          <p:spPr>
            <a:xfrm>
              <a:off x="6218410" y="5076349"/>
              <a:ext cx="88900" cy="9154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39" name="Group 38"/>
          <p:cNvGrpSpPr/>
          <p:nvPr/>
        </p:nvGrpSpPr>
        <p:grpSpPr>
          <a:xfrm>
            <a:off x="-21266" y="307265"/>
            <a:ext cx="5632053" cy="2847774"/>
            <a:chOff x="-21266" y="307265"/>
            <a:chExt cx="5632053" cy="2847774"/>
          </a:xfrm>
        </p:grpSpPr>
        <p:sp>
          <p:nvSpPr>
            <p:cNvPr id="100" name="TextBox 99"/>
            <p:cNvSpPr txBox="1"/>
            <p:nvPr/>
          </p:nvSpPr>
          <p:spPr>
            <a:xfrm>
              <a:off x="115391" y="307265"/>
              <a:ext cx="5495396" cy="2462134"/>
            </a:xfrm>
            <a:prstGeom prst="rect">
              <a:avLst/>
            </a:prstGeom>
            <a:solidFill>
              <a:schemeClr val="accent2">
                <a:alpha val="45000"/>
              </a:schemeClr>
            </a:solidFill>
          </p:spPr>
          <p:txBody>
            <a:bodyPr wrap="square" lIns="121843" tIns="60921" rIns="121843" bIns="60921" rtlCol="0">
              <a:spAutoFit/>
            </a:bodyPr>
            <a:lstStyle/>
            <a:p>
              <a:pPr defTabSz="914354"/>
              <a:r>
                <a:rPr lang="en-US" sz="800" dirty="0">
                  <a:solidFill>
                    <a:prstClr val="black"/>
                  </a:solidFill>
                  <a:latin typeface="Courier New"/>
                  <a:cs typeface="Courier New"/>
                </a:rPr>
                <a:t>/* </a:t>
              </a:r>
              <a:r>
                <a:rPr lang="en-US" sz="800" dirty="0" smtClean="0">
                  <a:solidFill>
                    <a:prstClr val="black"/>
                  </a:solidFill>
                  <a:latin typeface="Courier New"/>
                  <a:cs typeface="Courier New"/>
                </a:rPr>
                <a:t>INT: add switch </a:t>
              </a:r>
              <a:r>
                <a:rPr lang="en-US" sz="800" dirty="0">
                  <a:solidFill>
                    <a:prstClr val="black"/>
                  </a:solidFill>
                  <a:latin typeface="Courier New"/>
                  <a:cs typeface="Courier New"/>
                </a:rPr>
                <a:t>id */</a:t>
              </a:r>
            </a:p>
            <a:p>
              <a:pPr defTabSz="914354"/>
              <a:r>
                <a:rPr lang="en-US" sz="800" dirty="0">
                  <a:solidFill>
                    <a:prstClr val="black"/>
                  </a:solidFill>
                  <a:latin typeface="Courier New"/>
                  <a:cs typeface="Courier New"/>
                </a:rPr>
                <a:t>action int_set_header_0() {    </a:t>
              </a:r>
            </a:p>
            <a:p>
              <a:pPr defTabSz="914354"/>
              <a:r>
                <a:rPr lang="en-US" sz="800" b="1" dirty="0">
                  <a:solidFill>
                    <a:prstClr val="black"/>
                  </a:solidFill>
                  <a:latin typeface="Courier New"/>
                  <a:cs typeface="Courier New"/>
                </a:rPr>
                <a:t>  </a:t>
              </a:r>
              <a:r>
                <a:rPr lang="en-US" sz="800" b="1" dirty="0" err="1">
                  <a:solidFill>
                    <a:prstClr val="black"/>
                  </a:solidFill>
                  <a:latin typeface="Courier New"/>
                  <a:cs typeface="Courier New"/>
                </a:rPr>
                <a:t>add_header</a:t>
              </a:r>
              <a:r>
                <a:rPr lang="en-US" sz="800" b="1" dirty="0">
                  <a:solidFill>
                    <a:prstClr val="black"/>
                  </a:solidFill>
                  <a:latin typeface="Courier New"/>
                  <a:cs typeface="Courier New"/>
                </a:rPr>
                <a:t>(</a:t>
              </a:r>
              <a:r>
                <a:rPr lang="en-US" sz="800" b="1" dirty="0" err="1">
                  <a:solidFill>
                    <a:prstClr val="black"/>
                  </a:solidFill>
                  <a:latin typeface="Courier New"/>
                  <a:cs typeface="Courier New"/>
                </a:rPr>
                <a:t>int_switch_id_header</a:t>
              </a:r>
              <a:r>
                <a:rPr lang="en-US" sz="800" b="1" dirty="0">
                  <a:solidFill>
                    <a:prstClr val="black"/>
                  </a:solidFill>
                  <a:latin typeface="Courier New"/>
                  <a:cs typeface="Courier New"/>
                </a:rPr>
                <a:t>);    </a:t>
              </a:r>
            </a:p>
            <a:p>
              <a:pPr defTabSz="914354"/>
              <a:r>
                <a:rPr lang="en-US" sz="800" b="1" dirty="0">
                  <a:solidFill>
                    <a:prstClr val="black"/>
                  </a:solidFill>
                  <a:latin typeface="Courier New"/>
                  <a:cs typeface="Courier New"/>
                </a:rPr>
                <a:t>  </a:t>
              </a:r>
              <a:r>
                <a:rPr lang="en-US" sz="800" b="1" dirty="0" err="1">
                  <a:solidFill>
                    <a:prstClr val="black"/>
                  </a:solidFill>
                  <a:latin typeface="Courier New"/>
                  <a:cs typeface="Courier New"/>
                </a:rPr>
                <a:t>modify_field</a:t>
              </a:r>
              <a:r>
                <a:rPr lang="en-US" sz="800" b="1" dirty="0">
                  <a:solidFill>
                    <a:prstClr val="black"/>
                  </a:solidFill>
                  <a:latin typeface="Courier New"/>
                  <a:cs typeface="Courier New"/>
                </a:rPr>
                <a:t>(</a:t>
              </a:r>
              <a:r>
                <a:rPr lang="en-US" sz="800" b="1" dirty="0" err="1">
                  <a:solidFill>
                    <a:prstClr val="black"/>
                  </a:solidFill>
                  <a:latin typeface="Courier New"/>
                  <a:cs typeface="Courier New"/>
                </a:rPr>
                <a:t>int_switch_id_header.switch_id</a:t>
              </a:r>
              <a:r>
                <a:rPr lang="en-US" sz="800" b="1" dirty="0">
                  <a:solidFill>
                    <a:prstClr val="black"/>
                  </a:solidFill>
                  <a:latin typeface="Courier New"/>
                  <a:cs typeface="Courier New"/>
                </a:rPr>
                <a:t>, </a:t>
              </a:r>
            </a:p>
            <a:p>
              <a:pPr defTabSz="914354"/>
              <a:r>
                <a:rPr lang="en-US" sz="800" b="1" dirty="0">
                  <a:solidFill>
                    <a:prstClr val="black"/>
                  </a:solidFill>
                  <a:latin typeface="Courier New"/>
                  <a:cs typeface="Courier New"/>
                </a:rPr>
                <a:t>              </a:t>
              </a:r>
              <a:r>
                <a:rPr lang="en-US" sz="800" b="1" dirty="0" err="1">
                  <a:solidFill>
                    <a:prstClr val="black"/>
                  </a:solidFill>
                  <a:latin typeface="Courier New"/>
                  <a:cs typeface="Courier New"/>
                </a:rPr>
                <a:t>global_config_metadata.switch_id</a:t>
              </a:r>
              <a:r>
                <a:rPr lang="en-US" sz="800" b="1" dirty="0">
                  <a:solidFill>
                    <a:prstClr val="black"/>
                  </a:solidFill>
                  <a:latin typeface="Courier New"/>
                  <a:cs typeface="Courier New"/>
                </a:rPr>
                <a:t>);</a:t>
              </a:r>
            </a:p>
            <a:p>
              <a:pPr defTabSz="914354"/>
              <a:r>
                <a:rPr lang="en-US" sz="800" dirty="0">
                  <a:solidFill>
                    <a:prstClr val="black"/>
                  </a:solidFill>
                  <a:latin typeface="Courier New"/>
                  <a:cs typeface="Courier New"/>
                </a:rPr>
                <a:t>}</a:t>
              </a:r>
            </a:p>
            <a:p>
              <a:pPr defTabSz="914354"/>
              <a:endParaRPr lang="en-US" sz="800" b="1" dirty="0">
                <a:solidFill>
                  <a:prstClr val="black"/>
                </a:solidFill>
                <a:latin typeface="Courier New"/>
                <a:cs typeface="Courier New"/>
              </a:endParaRPr>
            </a:p>
            <a:p>
              <a:pPr defTabSz="914354"/>
              <a:r>
                <a:rPr lang="en-US" sz="800" dirty="0">
                  <a:solidFill>
                    <a:prstClr val="black"/>
                  </a:solidFill>
                  <a:latin typeface="Courier New"/>
                  <a:cs typeface="Courier New"/>
                </a:rPr>
                <a:t>/* </a:t>
              </a:r>
              <a:r>
                <a:rPr lang="en-US" sz="800" dirty="0" smtClean="0">
                  <a:solidFill>
                    <a:prstClr val="black"/>
                  </a:solidFill>
                  <a:latin typeface="Courier New"/>
                  <a:cs typeface="Courier New"/>
                </a:rPr>
                <a:t>INT: add ingress timestamp */</a:t>
              </a:r>
              <a:endParaRPr lang="en-US" sz="800" dirty="0">
                <a:solidFill>
                  <a:prstClr val="black"/>
                </a:solidFill>
                <a:latin typeface="Courier New"/>
                <a:cs typeface="Courier New"/>
              </a:endParaRPr>
            </a:p>
            <a:p>
              <a:pPr defTabSz="914354"/>
              <a:r>
                <a:rPr lang="en-US" sz="800" dirty="0">
                  <a:solidFill>
                    <a:prstClr val="black"/>
                  </a:solidFill>
                  <a:latin typeface="Courier New"/>
                  <a:cs typeface="Courier New"/>
                </a:rPr>
                <a:t>action int_set_header_1() {   </a:t>
              </a:r>
            </a:p>
            <a:p>
              <a:pPr defTabSz="914354"/>
              <a:r>
                <a:rPr lang="en-US" sz="800" b="1" dirty="0">
                  <a:solidFill>
                    <a:prstClr val="black"/>
                  </a:solidFill>
                  <a:latin typeface="Courier New"/>
                  <a:cs typeface="Courier New"/>
                </a:rPr>
                <a:t>  </a:t>
              </a:r>
              <a:r>
                <a:rPr lang="en-US" sz="800" b="1" dirty="0" err="1">
                  <a:solidFill>
                    <a:prstClr val="black"/>
                  </a:solidFill>
                  <a:latin typeface="Courier New"/>
                  <a:cs typeface="Courier New"/>
                </a:rPr>
                <a:t>add_header</a:t>
              </a:r>
              <a:r>
                <a:rPr lang="en-US" sz="800" b="1" dirty="0">
                  <a:solidFill>
                    <a:prstClr val="black"/>
                  </a:solidFill>
                  <a:latin typeface="Courier New"/>
                  <a:cs typeface="Courier New"/>
                </a:rPr>
                <a:t>(</a:t>
              </a:r>
              <a:r>
                <a:rPr lang="en-US" sz="800" b="1" dirty="0" err="1">
                  <a:solidFill>
                    <a:prstClr val="black"/>
                  </a:solidFill>
                  <a:latin typeface="Courier New"/>
                  <a:cs typeface="Courier New"/>
                </a:rPr>
                <a:t>int_ingress_tstamp_header</a:t>
              </a:r>
              <a:r>
                <a:rPr lang="en-US" sz="800" b="1" dirty="0">
                  <a:solidFill>
                    <a:prstClr val="black"/>
                  </a:solidFill>
                  <a:latin typeface="Courier New"/>
                  <a:cs typeface="Courier New"/>
                </a:rPr>
                <a:t>);</a:t>
              </a:r>
            </a:p>
            <a:p>
              <a:pPr defTabSz="914354"/>
              <a:r>
                <a:rPr lang="en-US" sz="800" b="1" dirty="0">
                  <a:solidFill>
                    <a:prstClr val="black"/>
                  </a:solidFill>
                  <a:latin typeface="Courier New"/>
                  <a:cs typeface="Courier New"/>
                </a:rPr>
                <a:t>  </a:t>
              </a:r>
              <a:r>
                <a:rPr lang="en-US" sz="800" b="1" dirty="0" err="1">
                  <a:solidFill>
                    <a:prstClr val="black"/>
                  </a:solidFill>
                  <a:latin typeface="Courier New"/>
                  <a:cs typeface="Courier New"/>
                </a:rPr>
                <a:t>modify_field</a:t>
              </a:r>
              <a:r>
                <a:rPr lang="en-US" sz="800" b="1" dirty="0">
                  <a:solidFill>
                    <a:prstClr val="black"/>
                  </a:solidFill>
                  <a:latin typeface="Courier New"/>
                  <a:cs typeface="Courier New"/>
                </a:rPr>
                <a:t>(</a:t>
              </a:r>
              <a:r>
                <a:rPr lang="en-US" sz="800" b="1" dirty="0" err="1">
                  <a:solidFill>
                    <a:prstClr val="black"/>
                  </a:solidFill>
                  <a:latin typeface="Courier New"/>
                  <a:cs typeface="Courier New"/>
                </a:rPr>
                <a:t>int_ingress_tstamp_header.ingress_tstamp</a:t>
              </a:r>
              <a:r>
                <a:rPr lang="en-US" sz="800" b="1" dirty="0">
                  <a:solidFill>
                    <a:prstClr val="black"/>
                  </a:solidFill>
                  <a:latin typeface="Courier New"/>
                  <a:cs typeface="Courier New"/>
                </a:rPr>
                <a:t>, i2e_metadata.ingress_tstamp);</a:t>
              </a:r>
            </a:p>
            <a:p>
              <a:pPr defTabSz="914354"/>
              <a:r>
                <a:rPr lang="en-US" sz="800" dirty="0">
                  <a:solidFill>
                    <a:prstClr val="black"/>
                  </a:solidFill>
                  <a:latin typeface="Courier New"/>
                  <a:cs typeface="Courier New"/>
                </a:rPr>
                <a:t>}</a:t>
              </a:r>
            </a:p>
            <a:p>
              <a:pPr defTabSz="914354"/>
              <a:endParaRPr lang="en-US" sz="800" b="1" dirty="0">
                <a:solidFill>
                  <a:prstClr val="black"/>
                </a:solidFill>
                <a:latin typeface="Courier New"/>
                <a:cs typeface="Courier New"/>
              </a:endParaRPr>
            </a:p>
            <a:p>
              <a:pPr defTabSz="914354"/>
              <a:r>
                <a:rPr lang="en-US" sz="800" dirty="0">
                  <a:solidFill>
                    <a:prstClr val="black"/>
                  </a:solidFill>
                  <a:latin typeface="Courier New"/>
                  <a:cs typeface="Courier New"/>
                </a:rPr>
                <a:t>/* </a:t>
              </a:r>
              <a:r>
                <a:rPr lang="en-US" sz="800" dirty="0" smtClean="0">
                  <a:solidFill>
                    <a:prstClr val="black"/>
                  </a:solidFill>
                  <a:latin typeface="Courier New"/>
                  <a:cs typeface="Courier New"/>
                </a:rPr>
                <a:t>INT: add egress timestamp */</a:t>
              </a:r>
              <a:endParaRPr lang="en-US" sz="800" dirty="0">
                <a:solidFill>
                  <a:prstClr val="black"/>
                </a:solidFill>
                <a:latin typeface="Courier New"/>
                <a:cs typeface="Courier New"/>
              </a:endParaRPr>
            </a:p>
            <a:p>
              <a:pPr defTabSz="914354"/>
              <a:r>
                <a:rPr lang="en-US" sz="800" dirty="0">
                  <a:solidFill>
                    <a:prstClr val="black"/>
                  </a:solidFill>
                  <a:latin typeface="Courier New"/>
                  <a:cs typeface="Courier New"/>
                </a:rPr>
                <a:t>action int_set_header_2() {    </a:t>
              </a:r>
            </a:p>
            <a:p>
              <a:pPr defTabSz="914354"/>
              <a:r>
                <a:rPr lang="en-US" sz="800" b="1" dirty="0">
                  <a:solidFill>
                    <a:prstClr val="black"/>
                  </a:solidFill>
                  <a:latin typeface="Courier New"/>
                  <a:cs typeface="Courier New"/>
                </a:rPr>
                <a:t>  </a:t>
              </a:r>
              <a:r>
                <a:rPr lang="en-US" sz="800" b="1" dirty="0" err="1">
                  <a:solidFill>
                    <a:prstClr val="black"/>
                  </a:solidFill>
                  <a:latin typeface="Courier New"/>
                  <a:cs typeface="Courier New"/>
                </a:rPr>
                <a:t>add_header</a:t>
              </a:r>
              <a:r>
                <a:rPr lang="en-US" sz="800" b="1" dirty="0">
                  <a:solidFill>
                    <a:prstClr val="black"/>
                  </a:solidFill>
                  <a:latin typeface="Courier New"/>
                  <a:cs typeface="Courier New"/>
                </a:rPr>
                <a:t>(</a:t>
              </a:r>
              <a:r>
                <a:rPr lang="en-US" sz="800" b="1" dirty="0" err="1">
                  <a:solidFill>
                    <a:prstClr val="black"/>
                  </a:solidFill>
                  <a:latin typeface="Courier New"/>
                  <a:cs typeface="Courier New"/>
                </a:rPr>
                <a:t>int_egress_tstamp_header</a:t>
              </a:r>
              <a:r>
                <a:rPr lang="en-US" sz="800" b="1" dirty="0">
                  <a:solidFill>
                    <a:prstClr val="black"/>
                  </a:solidFill>
                  <a:latin typeface="Courier New"/>
                  <a:cs typeface="Courier New"/>
                </a:rPr>
                <a:t>);    </a:t>
              </a:r>
            </a:p>
            <a:p>
              <a:pPr defTabSz="914354"/>
              <a:r>
                <a:rPr lang="en-US" sz="800" b="1" dirty="0">
                  <a:solidFill>
                    <a:prstClr val="black"/>
                  </a:solidFill>
                  <a:latin typeface="Courier New"/>
                  <a:cs typeface="Courier New"/>
                </a:rPr>
                <a:t>  </a:t>
              </a:r>
              <a:r>
                <a:rPr lang="en-US" sz="800" b="1" dirty="0" err="1">
                  <a:solidFill>
                    <a:prstClr val="black"/>
                  </a:solidFill>
                  <a:latin typeface="Courier New"/>
                  <a:cs typeface="Courier New"/>
                </a:rPr>
                <a:t>modify_field</a:t>
              </a:r>
              <a:r>
                <a:rPr lang="en-US" sz="800" b="1" dirty="0">
                  <a:solidFill>
                    <a:prstClr val="black"/>
                  </a:solidFill>
                  <a:latin typeface="Courier New"/>
                  <a:cs typeface="Courier New"/>
                </a:rPr>
                <a:t>(</a:t>
              </a:r>
              <a:r>
                <a:rPr lang="en-US" sz="800" b="1" dirty="0" err="1">
                  <a:solidFill>
                    <a:prstClr val="black"/>
                  </a:solidFill>
                  <a:latin typeface="Courier New"/>
                  <a:cs typeface="Courier New"/>
                </a:rPr>
                <a:t>int_egress_tstamp_header.egress_tstamp</a:t>
              </a:r>
              <a:r>
                <a:rPr lang="en-US" sz="800" b="1" dirty="0">
                  <a:solidFill>
                    <a:prstClr val="black"/>
                  </a:solidFill>
                  <a:latin typeface="Courier New"/>
                  <a:cs typeface="Courier New"/>
                </a:rPr>
                <a:t>,      </a:t>
              </a:r>
            </a:p>
            <a:p>
              <a:pPr defTabSz="914354"/>
              <a:r>
                <a:rPr lang="en-US" sz="800" b="1" dirty="0">
                  <a:solidFill>
                    <a:prstClr val="black"/>
                  </a:solidFill>
                  <a:latin typeface="Courier New"/>
                  <a:cs typeface="Courier New"/>
                </a:rPr>
                <a:t>               </a:t>
              </a:r>
              <a:r>
                <a:rPr lang="en-US" sz="800" b="1" dirty="0" err="1">
                  <a:solidFill>
                    <a:prstClr val="black"/>
                  </a:solidFill>
                  <a:latin typeface="Courier New"/>
                  <a:cs typeface="Courier New"/>
                </a:rPr>
                <a:t>eg_intr_md_from_parser_aux.egress_global_tstamp</a:t>
              </a:r>
              <a:r>
                <a:rPr lang="en-US" sz="800" b="1" dirty="0">
                  <a:solidFill>
                    <a:prstClr val="black"/>
                  </a:solidFill>
                  <a:latin typeface="Courier New"/>
                  <a:cs typeface="Courier New"/>
                </a:rPr>
                <a:t>);</a:t>
              </a:r>
            </a:p>
            <a:p>
              <a:pPr defTabSz="914354"/>
              <a:r>
                <a:rPr lang="en-US" sz="800" dirty="0">
                  <a:solidFill>
                    <a:prstClr val="black"/>
                  </a:solidFill>
                  <a:latin typeface="Courier New"/>
                  <a:cs typeface="Courier New"/>
                </a:rPr>
                <a:t>}</a:t>
              </a:r>
            </a:p>
          </p:txBody>
        </p:sp>
        <p:sp>
          <p:nvSpPr>
            <p:cNvPr id="101" name="Rectangle 100"/>
            <p:cNvSpPr/>
            <p:nvPr/>
          </p:nvSpPr>
          <p:spPr>
            <a:xfrm>
              <a:off x="-21266" y="2600851"/>
              <a:ext cx="5277944" cy="554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21843" tIns="60921" rIns="121843" bIns="60921" rtlCol="0" anchor="ctr"/>
            <a:lstStyle/>
            <a:p>
              <a:pPr defTabSz="914354"/>
              <a:r>
                <a:rPr lang="en-US" sz="1200" dirty="0">
                  <a:solidFill>
                    <a:prstClr val="black"/>
                  </a:solidFill>
                  <a:latin typeface="Arial"/>
                </a:rPr>
                <a:t>P4 code snippet: Insert switch ID, ingress and </a:t>
              </a:r>
              <a:r>
                <a:rPr lang="en-US" sz="1200">
                  <a:solidFill>
                    <a:prstClr val="black"/>
                  </a:solidFill>
                  <a:latin typeface="Arial"/>
                </a:rPr>
                <a:t>egress </a:t>
              </a:r>
              <a:r>
                <a:rPr lang="en-US" sz="1200" smtClean="0">
                  <a:solidFill>
                    <a:prstClr val="black"/>
                  </a:solidFill>
                  <a:latin typeface="Arial"/>
                </a:rPr>
                <a:t>timestamp</a:t>
              </a:r>
              <a:endParaRPr lang="en-US" sz="1200" dirty="0">
                <a:solidFill>
                  <a:prstClr val="black"/>
                </a:solidFill>
                <a:latin typeface="Arial"/>
              </a:endParaRPr>
            </a:p>
          </p:txBody>
        </p:sp>
      </p:grpSp>
    </p:spTree>
    <p:extLst>
      <p:ext uri="{BB962C8B-B14F-4D97-AF65-F5344CB8AC3E}">
        <p14:creationId xmlns:p14="http://schemas.microsoft.com/office/powerpoint/2010/main" val="16806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842" y="5145206"/>
            <a:ext cx="9894627" cy="1337481"/>
          </a:xfrm>
          <a:prstGeom prst="rect">
            <a:avLst/>
          </a:prstGeom>
          <a:solidFill>
            <a:schemeClr val="bg1"/>
          </a:solidFill>
          <a:ln>
            <a:solidFill>
              <a:schemeClr val="tx1"/>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6000" dirty="0" smtClean="0"/>
              <a:t>Outline</a:t>
            </a:r>
            <a:endParaRPr lang="en-US" sz="6000"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4000" dirty="0" smtClean="0"/>
              <a:t>Why </a:t>
            </a:r>
            <a:r>
              <a:rPr lang="en-US" sz="4000" dirty="0"/>
              <a:t>programmability is happening </a:t>
            </a:r>
            <a:r>
              <a:rPr lang="en-US" sz="4000" dirty="0" smtClean="0"/>
              <a:t>now</a:t>
            </a:r>
          </a:p>
          <a:p>
            <a:pPr marL="514350" indent="-514350">
              <a:buFont typeface="+mj-lt"/>
              <a:buAutoNum type="arabicPeriod"/>
            </a:pPr>
            <a:r>
              <a:rPr lang="en-US" sz="4000" dirty="0" smtClean="0"/>
              <a:t>How programmability is being used</a:t>
            </a:r>
          </a:p>
          <a:p>
            <a:pPr lvl="1"/>
            <a:r>
              <a:rPr lang="en-US" sz="3200" dirty="0" smtClean="0">
                <a:solidFill>
                  <a:schemeClr val="accent5"/>
                </a:solidFill>
              </a:rPr>
              <a:t>Subtract features: Reducing complexity </a:t>
            </a:r>
          </a:p>
          <a:p>
            <a:pPr lvl="1"/>
            <a:r>
              <a:rPr lang="en-US" sz="3200" dirty="0" smtClean="0">
                <a:solidFill>
                  <a:schemeClr val="accent5"/>
                </a:solidFill>
              </a:rPr>
              <a:t>Add proprietary features: Invent, differentiate, own</a:t>
            </a:r>
          </a:p>
          <a:p>
            <a:pPr lvl="1"/>
            <a:r>
              <a:rPr lang="en-US" sz="3200" dirty="0" smtClean="0">
                <a:solidFill>
                  <a:schemeClr val="accent5"/>
                </a:solidFill>
              </a:rPr>
              <a:t>Silicon independence: Breaking a lock-in</a:t>
            </a:r>
          </a:p>
          <a:p>
            <a:pPr lvl="1"/>
            <a:r>
              <a:rPr lang="en-US" sz="3200" dirty="0" smtClean="0">
                <a:solidFill>
                  <a:schemeClr val="accent5"/>
                </a:solidFill>
              </a:rPr>
              <a:t>Telemetry and measurement</a:t>
            </a:r>
          </a:p>
          <a:p>
            <a:pPr marL="514350" indent="-514350">
              <a:buFont typeface="+mj-lt"/>
              <a:buAutoNum type="arabicPeriod"/>
            </a:pPr>
            <a:r>
              <a:rPr lang="en-US" sz="4000" dirty="0" smtClean="0"/>
              <a:t>Why programmability now from an ASIC technology viewpoint</a:t>
            </a:r>
          </a:p>
          <a:p>
            <a:pPr marL="971550" lvl="1" indent="-514350">
              <a:buFont typeface="+mj-lt"/>
              <a:buAutoNum type="arabicPeriod"/>
            </a:pPr>
            <a:endParaRPr lang="en-US" sz="3600" dirty="0" smtClean="0"/>
          </a:p>
          <a:p>
            <a:pPr marL="971550" lvl="1" indent="-514350">
              <a:buFont typeface="+mj-lt"/>
              <a:buAutoNum type="arabicPeriod"/>
            </a:pPr>
            <a:endParaRPr lang="en-US" sz="3600" dirty="0"/>
          </a:p>
        </p:txBody>
      </p:sp>
    </p:spTree>
    <p:extLst>
      <p:ext uri="{BB962C8B-B14F-4D97-AF65-F5344CB8AC3E}">
        <p14:creationId xmlns:p14="http://schemas.microsoft.com/office/powerpoint/2010/main" val="9796809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762" r="35936" b="2844"/>
          <a:stretch/>
        </p:blipFill>
        <p:spPr>
          <a:xfrm>
            <a:off x="1215423" y="1120961"/>
            <a:ext cx="2471057" cy="2409372"/>
          </a:xfrm>
          <a:prstGeom prst="rect">
            <a:avLst/>
          </a:prstGeom>
        </p:spPr>
      </p:pic>
      <p:sp>
        <p:nvSpPr>
          <p:cNvPr id="7" name="Rectangle 6"/>
          <p:cNvSpPr/>
          <p:nvPr/>
        </p:nvSpPr>
        <p:spPr>
          <a:xfrm>
            <a:off x="1276089" y="1120961"/>
            <a:ext cx="2410391" cy="23793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72665" y="1270535"/>
            <a:ext cx="2024148" cy="2050181"/>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a:xfrm>
            <a:off x="838200" y="16782"/>
            <a:ext cx="10515600" cy="1325563"/>
          </a:xfrm>
        </p:spPr>
        <p:txBody>
          <a:bodyPr/>
          <a:lstStyle/>
          <a:p>
            <a:r>
              <a:rPr lang="en-US" dirty="0" smtClean="0"/>
              <a:t>Serial I/O: About 30% of switch chip area</a:t>
            </a:r>
            <a:endParaRPr lang="en-US" dirty="0"/>
          </a:p>
        </p:txBody>
      </p:sp>
      <p:pic>
        <p:nvPicPr>
          <p:cNvPr id="1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13341" y="1102601"/>
            <a:ext cx="2581836" cy="2403738"/>
          </a:xfrm>
        </p:spPr>
      </p:pic>
      <p:sp>
        <p:nvSpPr>
          <p:cNvPr id="21" name="Freeform 20"/>
          <p:cNvSpPr/>
          <p:nvPr/>
        </p:nvSpPr>
        <p:spPr>
          <a:xfrm>
            <a:off x="4513342" y="1088852"/>
            <a:ext cx="2581835" cy="2411506"/>
          </a:xfrm>
          <a:custGeom>
            <a:avLst/>
            <a:gdLst>
              <a:gd name="connsiteX0" fmla="*/ 0 w 2581835"/>
              <a:gd name="connsiteY0" fmla="*/ 1748118 h 2411506"/>
              <a:gd name="connsiteX1" fmla="*/ 215153 w 2581835"/>
              <a:gd name="connsiteY1" fmla="*/ 1748118 h 2411506"/>
              <a:gd name="connsiteX2" fmla="*/ 224117 w 2581835"/>
              <a:gd name="connsiteY2" fmla="*/ 0 h 2411506"/>
              <a:gd name="connsiteX3" fmla="*/ 1389529 w 2581835"/>
              <a:gd name="connsiteY3" fmla="*/ 0 h 2411506"/>
              <a:gd name="connsiteX4" fmla="*/ 1389529 w 2581835"/>
              <a:gd name="connsiteY4" fmla="*/ 313765 h 2411506"/>
              <a:gd name="connsiteX5" fmla="*/ 1927412 w 2581835"/>
              <a:gd name="connsiteY5" fmla="*/ 322730 h 2411506"/>
              <a:gd name="connsiteX6" fmla="*/ 1936376 w 2581835"/>
              <a:gd name="connsiteY6" fmla="*/ 0 h 2411506"/>
              <a:gd name="connsiteX7" fmla="*/ 2581835 w 2581835"/>
              <a:gd name="connsiteY7" fmla="*/ 0 h 2411506"/>
              <a:gd name="connsiteX8" fmla="*/ 2581835 w 2581835"/>
              <a:gd name="connsiteY8" fmla="*/ 735106 h 2411506"/>
              <a:gd name="connsiteX9" fmla="*/ 2384612 w 2581835"/>
              <a:gd name="connsiteY9" fmla="*/ 735106 h 2411506"/>
              <a:gd name="connsiteX10" fmla="*/ 2402541 w 2581835"/>
              <a:gd name="connsiteY10" fmla="*/ 1748118 h 2411506"/>
              <a:gd name="connsiteX11" fmla="*/ 2581835 w 2581835"/>
              <a:gd name="connsiteY11" fmla="*/ 1757083 h 2411506"/>
              <a:gd name="connsiteX12" fmla="*/ 2554941 w 2581835"/>
              <a:gd name="connsiteY12" fmla="*/ 2411506 h 2411506"/>
              <a:gd name="connsiteX13" fmla="*/ 1837764 w 2581835"/>
              <a:gd name="connsiteY13" fmla="*/ 2411506 h 2411506"/>
              <a:gd name="connsiteX14" fmla="*/ 1837764 w 2581835"/>
              <a:gd name="connsiteY14" fmla="*/ 2115671 h 2411506"/>
              <a:gd name="connsiteX15" fmla="*/ 779929 w 2581835"/>
              <a:gd name="connsiteY15" fmla="*/ 2124636 h 2411506"/>
              <a:gd name="connsiteX16" fmla="*/ 797859 w 2581835"/>
              <a:gd name="connsiteY16" fmla="*/ 2411506 h 2411506"/>
              <a:gd name="connsiteX17" fmla="*/ 0 w 2581835"/>
              <a:gd name="connsiteY17" fmla="*/ 2402542 h 2411506"/>
              <a:gd name="connsiteX18" fmla="*/ 0 w 2581835"/>
              <a:gd name="connsiteY18" fmla="*/ 1748118 h 24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81835" h="2411506">
                <a:moveTo>
                  <a:pt x="0" y="1748118"/>
                </a:moveTo>
                <a:lnTo>
                  <a:pt x="215153" y="1748118"/>
                </a:lnTo>
                <a:lnTo>
                  <a:pt x="224117" y="0"/>
                </a:lnTo>
                <a:lnTo>
                  <a:pt x="1389529" y="0"/>
                </a:lnTo>
                <a:lnTo>
                  <a:pt x="1389529" y="313765"/>
                </a:lnTo>
                <a:lnTo>
                  <a:pt x="1927412" y="322730"/>
                </a:lnTo>
                <a:lnTo>
                  <a:pt x="1936376" y="0"/>
                </a:lnTo>
                <a:lnTo>
                  <a:pt x="2581835" y="0"/>
                </a:lnTo>
                <a:lnTo>
                  <a:pt x="2581835" y="735106"/>
                </a:lnTo>
                <a:lnTo>
                  <a:pt x="2384612" y="735106"/>
                </a:lnTo>
                <a:lnTo>
                  <a:pt x="2402541" y="1748118"/>
                </a:lnTo>
                <a:lnTo>
                  <a:pt x="2581835" y="1757083"/>
                </a:lnTo>
                <a:lnTo>
                  <a:pt x="2554941" y="2411506"/>
                </a:lnTo>
                <a:lnTo>
                  <a:pt x="1837764" y="2411506"/>
                </a:lnTo>
                <a:lnTo>
                  <a:pt x="1837764" y="2115671"/>
                </a:lnTo>
                <a:lnTo>
                  <a:pt x="779929" y="2124636"/>
                </a:lnTo>
                <a:lnTo>
                  <a:pt x="797859" y="2411506"/>
                </a:lnTo>
                <a:lnTo>
                  <a:pt x="0" y="2402542"/>
                </a:lnTo>
                <a:lnTo>
                  <a:pt x="0" y="1748118"/>
                </a:lnTo>
                <a:close/>
              </a:path>
            </a:pathLst>
          </a:cu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5923" y="1083822"/>
            <a:ext cx="2527069" cy="243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22"/>
          <p:cNvSpPr/>
          <p:nvPr/>
        </p:nvSpPr>
        <p:spPr>
          <a:xfrm>
            <a:off x="7928015" y="1097817"/>
            <a:ext cx="2519083" cy="2417296"/>
          </a:xfrm>
          <a:custGeom>
            <a:avLst/>
            <a:gdLst>
              <a:gd name="connsiteX0" fmla="*/ 170330 w 2519083"/>
              <a:gd name="connsiteY0" fmla="*/ 161365 h 2420471"/>
              <a:gd name="connsiteX1" fmla="*/ 0 w 2519083"/>
              <a:gd name="connsiteY1" fmla="*/ 152400 h 2420471"/>
              <a:gd name="connsiteX2" fmla="*/ 0 w 2519083"/>
              <a:gd name="connsiteY2" fmla="*/ 0 h 2420471"/>
              <a:gd name="connsiteX3" fmla="*/ 224118 w 2519083"/>
              <a:gd name="connsiteY3" fmla="*/ 0 h 2420471"/>
              <a:gd name="connsiteX4" fmla="*/ 224118 w 2519083"/>
              <a:gd name="connsiteY4" fmla="*/ 170330 h 2420471"/>
              <a:gd name="connsiteX5" fmla="*/ 1775012 w 2519083"/>
              <a:gd name="connsiteY5" fmla="*/ 188259 h 2420471"/>
              <a:gd name="connsiteX6" fmla="*/ 1775012 w 2519083"/>
              <a:gd name="connsiteY6" fmla="*/ 0 h 2420471"/>
              <a:gd name="connsiteX7" fmla="*/ 1999130 w 2519083"/>
              <a:gd name="connsiteY7" fmla="*/ 0 h 2420471"/>
              <a:gd name="connsiteX8" fmla="*/ 2008094 w 2519083"/>
              <a:gd name="connsiteY8" fmla="*/ 152400 h 2420471"/>
              <a:gd name="connsiteX9" fmla="*/ 2312894 w 2519083"/>
              <a:gd name="connsiteY9" fmla="*/ 152400 h 2420471"/>
              <a:gd name="connsiteX10" fmla="*/ 2312894 w 2519083"/>
              <a:gd name="connsiteY10" fmla="*/ 2268071 h 2420471"/>
              <a:gd name="connsiteX11" fmla="*/ 2519083 w 2519083"/>
              <a:gd name="connsiteY11" fmla="*/ 2268071 h 2420471"/>
              <a:gd name="connsiteX12" fmla="*/ 2519083 w 2519083"/>
              <a:gd name="connsiteY12" fmla="*/ 2411506 h 2420471"/>
              <a:gd name="connsiteX13" fmla="*/ 2268071 w 2519083"/>
              <a:gd name="connsiteY13" fmla="*/ 2411506 h 2420471"/>
              <a:gd name="connsiteX14" fmla="*/ 2268071 w 2519083"/>
              <a:gd name="connsiteY14" fmla="*/ 2277035 h 2420471"/>
              <a:gd name="connsiteX15" fmla="*/ 1846730 w 2519083"/>
              <a:gd name="connsiteY15" fmla="*/ 2268071 h 2420471"/>
              <a:gd name="connsiteX16" fmla="*/ 1855694 w 2519083"/>
              <a:gd name="connsiteY16" fmla="*/ 2411506 h 2420471"/>
              <a:gd name="connsiteX17" fmla="*/ 797859 w 2519083"/>
              <a:gd name="connsiteY17" fmla="*/ 2393577 h 2420471"/>
              <a:gd name="connsiteX18" fmla="*/ 788894 w 2519083"/>
              <a:gd name="connsiteY18" fmla="*/ 2205318 h 2420471"/>
              <a:gd name="connsiteX19" fmla="*/ 242047 w 2519083"/>
              <a:gd name="connsiteY19" fmla="*/ 2196353 h 2420471"/>
              <a:gd name="connsiteX20" fmla="*/ 233083 w 2519083"/>
              <a:gd name="connsiteY20" fmla="*/ 2420471 h 2420471"/>
              <a:gd name="connsiteX21" fmla="*/ 0 w 2519083"/>
              <a:gd name="connsiteY21" fmla="*/ 2411506 h 2420471"/>
              <a:gd name="connsiteX22" fmla="*/ 0 w 2519083"/>
              <a:gd name="connsiteY22" fmla="*/ 2277035 h 2420471"/>
              <a:gd name="connsiteX23" fmla="*/ 206189 w 2519083"/>
              <a:gd name="connsiteY23" fmla="*/ 2277035 h 2420471"/>
              <a:gd name="connsiteX24" fmla="*/ 170330 w 2519083"/>
              <a:gd name="connsiteY24" fmla="*/ 161365 h 2420471"/>
              <a:gd name="connsiteX0" fmla="*/ 170330 w 2519083"/>
              <a:gd name="connsiteY0" fmla="*/ 161365 h 2420471"/>
              <a:gd name="connsiteX1" fmla="*/ 0 w 2519083"/>
              <a:gd name="connsiteY1" fmla="*/ 152400 h 2420471"/>
              <a:gd name="connsiteX2" fmla="*/ 0 w 2519083"/>
              <a:gd name="connsiteY2" fmla="*/ 0 h 2420471"/>
              <a:gd name="connsiteX3" fmla="*/ 224118 w 2519083"/>
              <a:gd name="connsiteY3" fmla="*/ 0 h 2420471"/>
              <a:gd name="connsiteX4" fmla="*/ 224118 w 2519083"/>
              <a:gd name="connsiteY4" fmla="*/ 192555 h 2420471"/>
              <a:gd name="connsiteX5" fmla="*/ 1775012 w 2519083"/>
              <a:gd name="connsiteY5" fmla="*/ 188259 h 2420471"/>
              <a:gd name="connsiteX6" fmla="*/ 1775012 w 2519083"/>
              <a:gd name="connsiteY6" fmla="*/ 0 h 2420471"/>
              <a:gd name="connsiteX7" fmla="*/ 1999130 w 2519083"/>
              <a:gd name="connsiteY7" fmla="*/ 0 h 2420471"/>
              <a:gd name="connsiteX8" fmla="*/ 2008094 w 2519083"/>
              <a:gd name="connsiteY8" fmla="*/ 152400 h 2420471"/>
              <a:gd name="connsiteX9" fmla="*/ 2312894 w 2519083"/>
              <a:gd name="connsiteY9" fmla="*/ 152400 h 2420471"/>
              <a:gd name="connsiteX10" fmla="*/ 2312894 w 2519083"/>
              <a:gd name="connsiteY10" fmla="*/ 2268071 h 2420471"/>
              <a:gd name="connsiteX11" fmla="*/ 2519083 w 2519083"/>
              <a:gd name="connsiteY11" fmla="*/ 2268071 h 2420471"/>
              <a:gd name="connsiteX12" fmla="*/ 2519083 w 2519083"/>
              <a:gd name="connsiteY12" fmla="*/ 2411506 h 2420471"/>
              <a:gd name="connsiteX13" fmla="*/ 2268071 w 2519083"/>
              <a:gd name="connsiteY13" fmla="*/ 2411506 h 2420471"/>
              <a:gd name="connsiteX14" fmla="*/ 2268071 w 2519083"/>
              <a:gd name="connsiteY14" fmla="*/ 2277035 h 2420471"/>
              <a:gd name="connsiteX15" fmla="*/ 1846730 w 2519083"/>
              <a:gd name="connsiteY15" fmla="*/ 2268071 h 2420471"/>
              <a:gd name="connsiteX16" fmla="*/ 1855694 w 2519083"/>
              <a:gd name="connsiteY16" fmla="*/ 2411506 h 2420471"/>
              <a:gd name="connsiteX17" fmla="*/ 797859 w 2519083"/>
              <a:gd name="connsiteY17" fmla="*/ 2393577 h 2420471"/>
              <a:gd name="connsiteX18" fmla="*/ 788894 w 2519083"/>
              <a:gd name="connsiteY18" fmla="*/ 2205318 h 2420471"/>
              <a:gd name="connsiteX19" fmla="*/ 242047 w 2519083"/>
              <a:gd name="connsiteY19" fmla="*/ 2196353 h 2420471"/>
              <a:gd name="connsiteX20" fmla="*/ 233083 w 2519083"/>
              <a:gd name="connsiteY20" fmla="*/ 2420471 h 2420471"/>
              <a:gd name="connsiteX21" fmla="*/ 0 w 2519083"/>
              <a:gd name="connsiteY21" fmla="*/ 2411506 h 2420471"/>
              <a:gd name="connsiteX22" fmla="*/ 0 w 2519083"/>
              <a:gd name="connsiteY22" fmla="*/ 2277035 h 2420471"/>
              <a:gd name="connsiteX23" fmla="*/ 206189 w 2519083"/>
              <a:gd name="connsiteY23" fmla="*/ 2277035 h 2420471"/>
              <a:gd name="connsiteX24" fmla="*/ 170330 w 2519083"/>
              <a:gd name="connsiteY24" fmla="*/ 161365 h 2420471"/>
              <a:gd name="connsiteX0" fmla="*/ 170330 w 2519083"/>
              <a:gd name="connsiteY0" fmla="*/ 161365 h 2420471"/>
              <a:gd name="connsiteX1" fmla="*/ 0 w 2519083"/>
              <a:gd name="connsiteY1" fmla="*/ 152400 h 2420471"/>
              <a:gd name="connsiteX2" fmla="*/ 0 w 2519083"/>
              <a:gd name="connsiteY2" fmla="*/ 0 h 2420471"/>
              <a:gd name="connsiteX3" fmla="*/ 224118 w 2519083"/>
              <a:gd name="connsiteY3" fmla="*/ 0 h 2420471"/>
              <a:gd name="connsiteX4" fmla="*/ 224118 w 2519083"/>
              <a:gd name="connsiteY4" fmla="*/ 192555 h 2420471"/>
              <a:gd name="connsiteX5" fmla="*/ 1775012 w 2519083"/>
              <a:gd name="connsiteY5" fmla="*/ 188259 h 2420471"/>
              <a:gd name="connsiteX6" fmla="*/ 1775012 w 2519083"/>
              <a:gd name="connsiteY6" fmla="*/ 0 h 2420471"/>
              <a:gd name="connsiteX7" fmla="*/ 1999130 w 2519083"/>
              <a:gd name="connsiteY7" fmla="*/ 0 h 2420471"/>
              <a:gd name="connsiteX8" fmla="*/ 2008094 w 2519083"/>
              <a:gd name="connsiteY8" fmla="*/ 152400 h 2420471"/>
              <a:gd name="connsiteX9" fmla="*/ 2312894 w 2519083"/>
              <a:gd name="connsiteY9" fmla="*/ 152400 h 2420471"/>
              <a:gd name="connsiteX10" fmla="*/ 2312894 w 2519083"/>
              <a:gd name="connsiteY10" fmla="*/ 2268071 h 2420471"/>
              <a:gd name="connsiteX11" fmla="*/ 2519083 w 2519083"/>
              <a:gd name="connsiteY11" fmla="*/ 2268071 h 2420471"/>
              <a:gd name="connsiteX12" fmla="*/ 2519083 w 2519083"/>
              <a:gd name="connsiteY12" fmla="*/ 2411506 h 2420471"/>
              <a:gd name="connsiteX13" fmla="*/ 2268071 w 2519083"/>
              <a:gd name="connsiteY13" fmla="*/ 2411506 h 2420471"/>
              <a:gd name="connsiteX14" fmla="*/ 2268071 w 2519083"/>
              <a:gd name="connsiteY14" fmla="*/ 2277035 h 2420471"/>
              <a:gd name="connsiteX15" fmla="*/ 1846730 w 2519083"/>
              <a:gd name="connsiteY15" fmla="*/ 2268071 h 2420471"/>
              <a:gd name="connsiteX16" fmla="*/ 1846169 w 2519083"/>
              <a:gd name="connsiteY16" fmla="*/ 2411506 h 2420471"/>
              <a:gd name="connsiteX17" fmla="*/ 797859 w 2519083"/>
              <a:gd name="connsiteY17" fmla="*/ 2393577 h 2420471"/>
              <a:gd name="connsiteX18" fmla="*/ 788894 w 2519083"/>
              <a:gd name="connsiteY18" fmla="*/ 2205318 h 2420471"/>
              <a:gd name="connsiteX19" fmla="*/ 242047 w 2519083"/>
              <a:gd name="connsiteY19" fmla="*/ 2196353 h 2420471"/>
              <a:gd name="connsiteX20" fmla="*/ 233083 w 2519083"/>
              <a:gd name="connsiteY20" fmla="*/ 2420471 h 2420471"/>
              <a:gd name="connsiteX21" fmla="*/ 0 w 2519083"/>
              <a:gd name="connsiteY21" fmla="*/ 2411506 h 2420471"/>
              <a:gd name="connsiteX22" fmla="*/ 0 w 2519083"/>
              <a:gd name="connsiteY22" fmla="*/ 2277035 h 2420471"/>
              <a:gd name="connsiteX23" fmla="*/ 206189 w 2519083"/>
              <a:gd name="connsiteY23" fmla="*/ 2277035 h 2420471"/>
              <a:gd name="connsiteX24" fmla="*/ 170330 w 2519083"/>
              <a:gd name="connsiteY24" fmla="*/ 161365 h 2420471"/>
              <a:gd name="connsiteX0" fmla="*/ 170330 w 2519083"/>
              <a:gd name="connsiteY0" fmla="*/ 161365 h 2420471"/>
              <a:gd name="connsiteX1" fmla="*/ 0 w 2519083"/>
              <a:gd name="connsiteY1" fmla="*/ 152400 h 2420471"/>
              <a:gd name="connsiteX2" fmla="*/ 0 w 2519083"/>
              <a:gd name="connsiteY2" fmla="*/ 0 h 2420471"/>
              <a:gd name="connsiteX3" fmla="*/ 224118 w 2519083"/>
              <a:gd name="connsiteY3" fmla="*/ 0 h 2420471"/>
              <a:gd name="connsiteX4" fmla="*/ 224118 w 2519083"/>
              <a:gd name="connsiteY4" fmla="*/ 192555 h 2420471"/>
              <a:gd name="connsiteX5" fmla="*/ 1775012 w 2519083"/>
              <a:gd name="connsiteY5" fmla="*/ 188259 h 2420471"/>
              <a:gd name="connsiteX6" fmla="*/ 1775012 w 2519083"/>
              <a:gd name="connsiteY6" fmla="*/ 0 h 2420471"/>
              <a:gd name="connsiteX7" fmla="*/ 1999130 w 2519083"/>
              <a:gd name="connsiteY7" fmla="*/ 0 h 2420471"/>
              <a:gd name="connsiteX8" fmla="*/ 2008094 w 2519083"/>
              <a:gd name="connsiteY8" fmla="*/ 152400 h 2420471"/>
              <a:gd name="connsiteX9" fmla="*/ 2312894 w 2519083"/>
              <a:gd name="connsiteY9" fmla="*/ 152400 h 2420471"/>
              <a:gd name="connsiteX10" fmla="*/ 2312894 w 2519083"/>
              <a:gd name="connsiteY10" fmla="*/ 2268071 h 2420471"/>
              <a:gd name="connsiteX11" fmla="*/ 2519083 w 2519083"/>
              <a:gd name="connsiteY11" fmla="*/ 2268071 h 2420471"/>
              <a:gd name="connsiteX12" fmla="*/ 2519083 w 2519083"/>
              <a:gd name="connsiteY12" fmla="*/ 2411506 h 2420471"/>
              <a:gd name="connsiteX13" fmla="*/ 2268071 w 2519083"/>
              <a:gd name="connsiteY13" fmla="*/ 2411506 h 2420471"/>
              <a:gd name="connsiteX14" fmla="*/ 2268071 w 2519083"/>
              <a:gd name="connsiteY14" fmla="*/ 2277035 h 2420471"/>
              <a:gd name="connsiteX15" fmla="*/ 1846730 w 2519083"/>
              <a:gd name="connsiteY15" fmla="*/ 2268071 h 2420471"/>
              <a:gd name="connsiteX16" fmla="*/ 1846169 w 2519083"/>
              <a:gd name="connsiteY16" fmla="*/ 2411506 h 2420471"/>
              <a:gd name="connsiteX17" fmla="*/ 794684 w 2519083"/>
              <a:gd name="connsiteY17" fmla="*/ 2409452 h 2420471"/>
              <a:gd name="connsiteX18" fmla="*/ 788894 w 2519083"/>
              <a:gd name="connsiteY18" fmla="*/ 2205318 h 2420471"/>
              <a:gd name="connsiteX19" fmla="*/ 242047 w 2519083"/>
              <a:gd name="connsiteY19" fmla="*/ 2196353 h 2420471"/>
              <a:gd name="connsiteX20" fmla="*/ 233083 w 2519083"/>
              <a:gd name="connsiteY20" fmla="*/ 2420471 h 2420471"/>
              <a:gd name="connsiteX21" fmla="*/ 0 w 2519083"/>
              <a:gd name="connsiteY21" fmla="*/ 2411506 h 2420471"/>
              <a:gd name="connsiteX22" fmla="*/ 0 w 2519083"/>
              <a:gd name="connsiteY22" fmla="*/ 2277035 h 2420471"/>
              <a:gd name="connsiteX23" fmla="*/ 206189 w 2519083"/>
              <a:gd name="connsiteY23" fmla="*/ 2277035 h 2420471"/>
              <a:gd name="connsiteX24" fmla="*/ 170330 w 2519083"/>
              <a:gd name="connsiteY24" fmla="*/ 161365 h 2420471"/>
              <a:gd name="connsiteX0" fmla="*/ 170330 w 2519083"/>
              <a:gd name="connsiteY0" fmla="*/ 161365 h 2417296"/>
              <a:gd name="connsiteX1" fmla="*/ 0 w 2519083"/>
              <a:gd name="connsiteY1" fmla="*/ 152400 h 2417296"/>
              <a:gd name="connsiteX2" fmla="*/ 0 w 2519083"/>
              <a:gd name="connsiteY2" fmla="*/ 0 h 2417296"/>
              <a:gd name="connsiteX3" fmla="*/ 224118 w 2519083"/>
              <a:gd name="connsiteY3" fmla="*/ 0 h 2417296"/>
              <a:gd name="connsiteX4" fmla="*/ 224118 w 2519083"/>
              <a:gd name="connsiteY4" fmla="*/ 192555 h 2417296"/>
              <a:gd name="connsiteX5" fmla="*/ 1775012 w 2519083"/>
              <a:gd name="connsiteY5" fmla="*/ 188259 h 2417296"/>
              <a:gd name="connsiteX6" fmla="*/ 1775012 w 2519083"/>
              <a:gd name="connsiteY6" fmla="*/ 0 h 2417296"/>
              <a:gd name="connsiteX7" fmla="*/ 1999130 w 2519083"/>
              <a:gd name="connsiteY7" fmla="*/ 0 h 2417296"/>
              <a:gd name="connsiteX8" fmla="*/ 2008094 w 2519083"/>
              <a:gd name="connsiteY8" fmla="*/ 152400 h 2417296"/>
              <a:gd name="connsiteX9" fmla="*/ 2312894 w 2519083"/>
              <a:gd name="connsiteY9" fmla="*/ 152400 h 2417296"/>
              <a:gd name="connsiteX10" fmla="*/ 2312894 w 2519083"/>
              <a:gd name="connsiteY10" fmla="*/ 2268071 h 2417296"/>
              <a:gd name="connsiteX11" fmla="*/ 2519083 w 2519083"/>
              <a:gd name="connsiteY11" fmla="*/ 2268071 h 2417296"/>
              <a:gd name="connsiteX12" fmla="*/ 2519083 w 2519083"/>
              <a:gd name="connsiteY12" fmla="*/ 2411506 h 2417296"/>
              <a:gd name="connsiteX13" fmla="*/ 2268071 w 2519083"/>
              <a:gd name="connsiteY13" fmla="*/ 2411506 h 2417296"/>
              <a:gd name="connsiteX14" fmla="*/ 2268071 w 2519083"/>
              <a:gd name="connsiteY14" fmla="*/ 2277035 h 2417296"/>
              <a:gd name="connsiteX15" fmla="*/ 1846730 w 2519083"/>
              <a:gd name="connsiteY15" fmla="*/ 2268071 h 2417296"/>
              <a:gd name="connsiteX16" fmla="*/ 1846169 w 2519083"/>
              <a:gd name="connsiteY16" fmla="*/ 2411506 h 2417296"/>
              <a:gd name="connsiteX17" fmla="*/ 794684 w 2519083"/>
              <a:gd name="connsiteY17" fmla="*/ 2409452 h 2417296"/>
              <a:gd name="connsiteX18" fmla="*/ 788894 w 2519083"/>
              <a:gd name="connsiteY18" fmla="*/ 2205318 h 2417296"/>
              <a:gd name="connsiteX19" fmla="*/ 242047 w 2519083"/>
              <a:gd name="connsiteY19" fmla="*/ 2196353 h 2417296"/>
              <a:gd name="connsiteX20" fmla="*/ 252133 w 2519083"/>
              <a:gd name="connsiteY20" fmla="*/ 2417296 h 2417296"/>
              <a:gd name="connsiteX21" fmla="*/ 0 w 2519083"/>
              <a:gd name="connsiteY21" fmla="*/ 2411506 h 2417296"/>
              <a:gd name="connsiteX22" fmla="*/ 0 w 2519083"/>
              <a:gd name="connsiteY22" fmla="*/ 2277035 h 2417296"/>
              <a:gd name="connsiteX23" fmla="*/ 206189 w 2519083"/>
              <a:gd name="connsiteY23" fmla="*/ 2277035 h 2417296"/>
              <a:gd name="connsiteX24" fmla="*/ 170330 w 2519083"/>
              <a:gd name="connsiteY24" fmla="*/ 161365 h 2417296"/>
              <a:gd name="connsiteX0" fmla="*/ 170330 w 2519083"/>
              <a:gd name="connsiteY0" fmla="*/ 161365 h 2417296"/>
              <a:gd name="connsiteX1" fmla="*/ 0 w 2519083"/>
              <a:gd name="connsiteY1" fmla="*/ 152400 h 2417296"/>
              <a:gd name="connsiteX2" fmla="*/ 0 w 2519083"/>
              <a:gd name="connsiteY2" fmla="*/ 0 h 2417296"/>
              <a:gd name="connsiteX3" fmla="*/ 224118 w 2519083"/>
              <a:gd name="connsiteY3" fmla="*/ 0 h 2417296"/>
              <a:gd name="connsiteX4" fmla="*/ 224118 w 2519083"/>
              <a:gd name="connsiteY4" fmla="*/ 192555 h 2417296"/>
              <a:gd name="connsiteX5" fmla="*/ 1775012 w 2519083"/>
              <a:gd name="connsiteY5" fmla="*/ 188259 h 2417296"/>
              <a:gd name="connsiteX6" fmla="*/ 1775012 w 2519083"/>
              <a:gd name="connsiteY6" fmla="*/ 0 h 2417296"/>
              <a:gd name="connsiteX7" fmla="*/ 1999130 w 2519083"/>
              <a:gd name="connsiteY7" fmla="*/ 0 h 2417296"/>
              <a:gd name="connsiteX8" fmla="*/ 2008094 w 2519083"/>
              <a:gd name="connsiteY8" fmla="*/ 152400 h 2417296"/>
              <a:gd name="connsiteX9" fmla="*/ 2312894 w 2519083"/>
              <a:gd name="connsiteY9" fmla="*/ 152400 h 2417296"/>
              <a:gd name="connsiteX10" fmla="*/ 2312894 w 2519083"/>
              <a:gd name="connsiteY10" fmla="*/ 2268071 h 2417296"/>
              <a:gd name="connsiteX11" fmla="*/ 2519083 w 2519083"/>
              <a:gd name="connsiteY11" fmla="*/ 2268071 h 2417296"/>
              <a:gd name="connsiteX12" fmla="*/ 2519083 w 2519083"/>
              <a:gd name="connsiteY12" fmla="*/ 2411506 h 2417296"/>
              <a:gd name="connsiteX13" fmla="*/ 2268071 w 2519083"/>
              <a:gd name="connsiteY13" fmla="*/ 2411506 h 2417296"/>
              <a:gd name="connsiteX14" fmla="*/ 2268071 w 2519083"/>
              <a:gd name="connsiteY14" fmla="*/ 2277035 h 2417296"/>
              <a:gd name="connsiteX15" fmla="*/ 1846730 w 2519083"/>
              <a:gd name="connsiteY15" fmla="*/ 2268071 h 2417296"/>
              <a:gd name="connsiteX16" fmla="*/ 1846169 w 2519083"/>
              <a:gd name="connsiteY16" fmla="*/ 2411506 h 2417296"/>
              <a:gd name="connsiteX17" fmla="*/ 794684 w 2519083"/>
              <a:gd name="connsiteY17" fmla="*/ 2409452 h 2417296"/>
              <a:gd name="connsiteX18" fmla="*/ 788894 w 2519083"/>
              <a:gd name="connsiteY18" fmla="*/ 2205318 h 2417296"/>
              <a:gd name="connsiteX19" fmla="*/ 242047 w 2519083"/>
              <a:gd name="connsiteY19" fmla="*/ 2196353 h 2417296"/>
              <a:gd name="connsiteX20" fmla="*/ 236258 w 2519083"/>
              <a:gd name="connsiteY20" fmla="*/ 2417296 h 2417296"/>
              <a:gd name="connsiteX21" fmla="*/ 0 w 2519083"/>
              <a:gd name="connsiteY21" fmla="*/ 2411506 h 2417296"/>
              <a:gd name="connsiteX22" fmla="*/ 0 w 2519083"/>
              <a:gd name="connsiteY22" fmla="*/ 2277035 h 2417296"/>
              <a:gd name="connsiteX23" fmla="*/ 206189 w 2519083"/>
              <a:gd name="connsiteY23" fmla="*/ 2277035 h 2417296"/>
              <a:gd name="connsiteX24" fmla="*/ 170330 w 2519083"/>
              <a:gd name="connsiteY24" fmla="*/ 161365 h 2417296"/>
              <a:gd name="connsiteX0" fmla="*/ 173505 w 2519083"/>
              <a:gd name="connsiteY0" fmla="*/ 155015 h 2417296"/>
              <a:gd name="connsiteX1" fmla="*/ 0 w 2519083"/>
              <a:gd name="connsiteY1" fmla="*/ 152400 h 2417296"/>
              <a:gd name="connsiteX2" fmla="*/ 0 w 2519083"/>
              <a:gd name="connsiteY2" fmla="*/ 0 h 2417296"/>
              <a:gd name="connsiteX3" fmla="*/ 224118 w 2519083"/>
              <a:gd name="connsiteY3" fmla="*/ 0 h 2417296"/>
              <a:gd name="connsiteX4" fmla="*/ 224118 w 2519083"/>
              <a:gd name="connsiteY4" fmla="*/ 192555 h 2417296"/>
              <a:gd name="connsiteX5" fmla="*/ 1775012 w 2519083"/>
              <a:gd name="connsiteY5" fmla="*/ 188259 h 2417296"/>
              <a:gd name="connsiteX6" fmla="*/ 1775012 w 2519083"/>
              <a:gd name="connsiteY6" fmla="*/ 0 h 2417296"/>
              <a:gd name="connsiteX7" fmla="*/ 1999130 w 2519083"/>
              <a:gd name="connsiteY7" fmla="*/ 0 h 2417296"/>
              <a:gd name="connsiteX8" fmla="*/ 2008094 w 2519083"/>
              <a:gd name="connsiteY8" fmla="*/ 152400 h 2417296"/>
              <a:gd name="connsiteX9" fmla="*/ 2312894 w 2519083"/>
              <a:gd name="connsiteY9" fmla="*/ 152400 h 2417296"/>
              <a:gd name="connsiteX10" fmla="*/ 2312894 w 2519083"/>
              <a:gd name="connsiteY10" fmla="*/ 2268071 h 2417296"/>
              <a:gd name="connsiteX11" fmla="*/ 2519083 w 2519083"/>
              <a:gd name="connsiteY11" fmla="*/ 2268071 h 2417296"/>
              <a:gd name="connsiteX12" fmla="*/ 2519083 w 2519083"/>
              <a:gd name="connsiteY12" fmla="*/ 2411506 h 2417296"/>
              <a:gd name="connsiteX13" fmla="*/ 2268071 w 2519083"/>
              <a:gd name="connsiteY13" fmla="*/ 2411506 h 2417296"/>
              <a:gd name="connsiteX14" fmla="*/ 2268071 w 2519083"/>
              <a:gd name="connsiteY14" fmla="*/ 2277035 h 2417296"/>
              <a:gd name="connsiteX15" fmla="*/ 1846730 w 2519083"/>
              <a:gd name="connsiteY15" fmla="*/ 2268071 h 2417296"/>
              <a:gd name="connsiteX16" fmla="*/ 1846169 w 2519083"/>
              <a:gd name="connsiteY16" fmla="*/ 2411506 h 2417296"/>
              <a:gd name="connsiteX17" fmla="*/ 794684 w 2519083"/>
              <a:gd name="connsiteY17" fmla="*/ 2409452 h 2417296"/>
              <a:gd name="connsiteX18" fmla="*/ 788894 w 2519083"/>
              <a:gd name="connsiteY18" fmla="*/ 2205318 h 2417296"/>
              <a:gd name="connsiteX19" fmla="*/ 242047 w 2519083"/>
              <a:gd name="connsiteY19" fmla="*/ 2196353 h 2417296"/>
              <a:gd name="connsiteX20" fmla="*/ 236258 w 2519083"/>
              <a:gd name="connsiteY20" fmla="*/ 2417296 h 2417296"/>
              <a:gd name="connsiteX21" fmla="*/ 0 w 2519083"/>
              <a:gd name="connsiteY21" fmla="*/ 2411506 h 2417296"/>
              <a:gd name="connsiteX22" fmla="*/ 0 w 2519083"/>
              <a:gd name="connsiteY22" fmla="*/ 2277035 h 2417296"/>
              <a:gd name="connsiteX23" fmla="*/ 206189 w 2519083"/>
              <a:gd name="connsiteY23" fmla="*/ 2277035 h 2417296"/>
              <a:gd name="connsiteX24" fmla="*/ 173505 w 2519083"/>
              <a:gd name="connsiteY24" fmla="*/ 155015 h 2417296"/>
              <a:gd name="connsiteX0" fmla="*/ 173505 w 2519083"/>
              <a:gd name="connsiteY0" fmla="*/ 155015 h 2417296"/>
              <a:gd name="connsiteX1" fmla="*/ 0 w 2519083"/>
              <a:gd name="connsiteY1" fmla="*/ 152400 h 2417296"/>
              <a:gd name="connsiteX2" fmla="*/ 0 w 2519083"/>
              <a:gd name="connsiteY2" fmla="*/ 0 h 2417296"/>
              <a:gd name="connsiteX3" fmla="*/ 224118 w 2519083"/>
              <a:gd name="connsiteY3" fmla="*/ 0 h 2417296"/>
              <a:gd name="connsiteX4" fmla="*/ 224118 w 2519083"/>
              <a:gd name="connsiteY4" fmla="*/ 192555 h 2417296"/>
              <a:gd name="connsiteX5" fmla="*/ 1775012 w 2519083"/>
              <a:gd name="connsiteY5" fmla="*/ 188259 h 2417296"/>
              <a:gd name="connsiteX6" fmla="*/ 1775012 w 2519083"/>
              <a:gd name="connsiteY6" fmla="*/ 0 h 2417296"/>
              <a:gd name="connsiteX7" fmla="*/ 1999130 w 2519083"/>
              <a:gd name="connsiteY7" fmla="*/ 0 h 2417296"/>
              <a:gd name="connsiteX8" fmla="*/ 2008094 w 2519083"/>
              <a:gd name="connsiteY8" fmla="*/ 152400 h 2417296"/>
              <a:gd name="connsiteX9" fmla="*/ 2312894 w 2519083"/>
              <a:gd name="connsiteY9" fmla="*/ 152400 h 2417296"/>
              <a:gd name="connsiteX10" fmla="*/ 2312894 w 2519083"/>
              <a:gd name="connsiteY10" fmla="*/ 2268071 h 2417296"/>
              <a:gd name="connsiteX11" fmla="*/ 2519083 w 2519083"/>
              <a:gd name="connsiteY11" fmla="*/ 2268071 h 2417296"/>
              <a:gd name="connsiteX12" fmla="*/ 2519083 w 2519083"/>
              <a:gd name="connsiteY12" fmla="*/ 2411506 h 2417296"/>
              <a:gd name="connsiteX13" fmla="*/ 2268071 w 2519083"/>
              <a:gd name="connsiteY13" fmla="*/ 2411506 h 2417296"/>
              <a:gd name="connsiteX14" fmla="*/ 2268071 w 2519083"/>
              <a:gd name="connsiteY14" fmla="*/ 2277035 h 2417296"/>
              <a:gd name="connsiteX15" fmla="*/ 1846730 w 2519083"/>
              <a:gd name="connsiteY15" fmla="*/ 2268071 h 2417296"/>
              <a:gd name="connsiteX16" fmla="*/ 1846169 w 2519083"/>
              <a:gd name="connsiteY16" fmla="*/ 2411506 h 2417296"/>
              <a:gd name="connsiteX17" fmla="*/ 794684 w 2519083"/>
              <a:gd name="connsiteY17" fmla="*/ 2409452 h 2417296"/>
              <a:gd name="connsiteX18" fmla="*/ 788894 w 2519083"/>
              <a:gd name="connsiteY18" fmla="*/ 2205318 h 2417296"/>
              <a:gd name="connsiteX19" fmla="*/ 242047 w 2519083"/>
              <a:gd name="connsiteY19" fmla="*/ 2196353 h 2417296"/>
              <a:gd name="connsiteX20" fmla="*/ 236258 w 2519083"/>
              <a:gd name="connsiteY20" fmla="*/ 2417296 h 2417296"/>
              <a:gd name="connsiteX21" fmla="*/ 0 w 2519083"/>
              <a:gd name="connsiteY21" fmla="*/ 2411506 h 2417296"/>
              <a:gd name="connsiteX22" fmla="*/ 0 w 2519083"/>
              <a:gd name="connsiteY22" fmla="*/ 2277035 h 2417296"/>
              <a:gd name="connsiteX23" fmla="*/ 183964 w 2519083"/>
              <a:gd name="connsiteY23" fmla="*/ 2277035 h 2417296"/>
              <a:gd name="connsiteX24" fmla="*/ 173505 w 2519083"/>
              <a:gd name="connsiteY24" fmla="*/ 155015 h 2417296"/>
              <a:gd name="connsiteX0" fmla="*/ 173505 w 2519083"/>
              <a:gd name="connsiteY0" fmla="*/ 155015 h 2417296"/>
              <a:gd name="connsiteX1" fmla="*/ 0 w 2519083"/>
              <a:gd name="connsiteY1" fmla="*/ 152400 h 2417296"/>
              <a:gd name="connsiteX2" fmla="*/ 0 w 2519083"/>
              <a:gd name="connsiteY2" fmla="*/ 0 h 2417296"/>
              <a:gd name="connsiteX3" fmla="*/ 224118 w 2519083"/>
              <a:gd name="connsiteY3" fmla="*/ 0 h 2417296"/>
              <a:gd name="connsiteX4" fmla="*/ 224118 w 2519083"/>
              <a:gd name="connsiteY4" fmla="*/ 192555 h 2417296"/>
              <a:gd name="connsiteX5" fmla="*/ 1775012 w 2519083"/>
              <a:gd name="connsiteY5" fmla="*/ 188259 h 2417296"/>
              <a:gd name="connsiteX6" fmla="*/ 1775012 w 2519083"/>
              <a:gd name="connsiteY6" fmla="*/ 0 h 2417296"/>
              <a:gd name="connsiteX7" fmla="*/ 1999130 w 2519083"/>
              <a:gd name="connsiteY7" fmla="*/ 0 h 2417296"/>
              <a:gd name="connsiteX8" fmla="*/ 1995394 w 2519083"/>
              <a:gd name="connsiteY8" fmla="*/ 155575 h 2417296"/>
              <a:gd name="connsiteX9" fmla="*/ 2312894 w 2519083"/>
              <a:gd name="connsiteY9" fmla="*/ 152400 h 2417296"/>
              <a:gd name="connsiteX10" fmla="*/ 2312894 w 2519083"/>
              <a:gd name="connsiteY10" fmla="*/ 2268071 h 2417296"/>
              <a:gd name="connsiteX11" fmla="*/ 2519083 w 2519083"/>
              <a:gd name="connsiteY11" fmla="*/ 2268071 h 2417296"/>
              <a:gd name="connsiteX12" fmla="*/ 2519083 w 2519083"/>
              <a:gd name="connsiteY12" fmla="*/ 2411506 h 2417296"/>
              <a:gd name="connsiteX13" fmla="*/ 2268071 w 2519083"/>
              <a:gd name="connsiteY13" fmla="*/ 2411506 h 2417296"/>
              <a:gd name="connsiteX14" fmla="*/ 2268071 w 2519083"/>
              <a:gd name="connsiteY14" fmla="*/ 2277035 h 2417296"/>
              <a:gd name="connsiteX15" fmla="*/ 1846730 w 2519083"/>
              <a:gd name="connsiteY15" fmla="*/ 2268071 h 2417296"/>
              <a:gd name="connsiteX16" fmla="*/ 1846169 w 2519083"/>
              <a:gd name="connsiteY16" fmla="*/ 2411506 h 2417296"/>
              <a:gd name="connsiteX17" fmla="*/ 794684 w 2519083"/>
              <a:gd name="connsiteY17" fmla="*/ 2409452 h 2417296"/>
              <a:gd name="connsiteX18" fmla="*/ 788894 w 2519083"/>
              <a:gd name="connsiteY18" fmla="*/ 2205318 h 2417296"/>
              <a:gd name="connsiteX19" fmla="*/ 242047 w 2519083"/>
              <a:gd name="connsiteY19" fmla="*/ 2196353 h 2417296"/>
              <a:gd name="connsiteX20" fmla="*/ 236258 w 2519083"/>
              <a:gd name="connsiteY20" fmla="*/ 2417296 h 2417296"/>
              <a:gd name="connsiteX21" fmla="*/ 0 w 2519083"/>
              <a:gd name="connsiteY21" fmla="*/ 2411506 h 2417296"/>
              <a:gd name="connsiteX22" fmla="*/ 0 w 2519083"/>
              <a:gd name="connsiteY22" fmla="*/ 2277035 h 2417296"/>
              <a:gd name="connsiteX23" fmla="*/ 183964 w 2519083"/>
              <a:gd name="connsiteY23" fmla="*/ 2277035 h 2417296"/>
              <a:gd name="connsiteX24" fmla="*/ 173505 w 2519083"/>
              <a:gd name="connsiteY24" fmla="*/ 155015 h 241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9083" h="2417296">
                <a:moveTo>
                  <a:pt x="173505" y="155015"/>
                </a:moveTo>
                <a:lnTo>
                  <a:pt x="0" y="152400"/>
                </a:lnTo>
                <a:lnTo>
                  <a:pt x="0" y="0"/>
                </a:lnTo>
                <a:lnTo>
                  <a:pt x="224118" y="0"/>
                </a:lnTo>
                <a:lnTo>
                  <a:pt x="224118" y="192555"/>
                </a:lnTo>
                <a:lnTo>
                  <a:pt x="1775012" y="188259"/>
                </a:lnTo>
                <a:lnTo>
                  <a:pt x="1775012" y="0"/>
                </a:lnTo>
                <a:lnTo>
                  <a:pt x="1999130" y="0"/>
                </a:lnTo>
                <a:cubicBezTo>
                  <a:pt x="1997885" y="51858"/>
                  <a:pt x="1996639" y="103717"/>
                  <a:pt x="1995394" y="155575"/>
                </a:cubicBezTo>
                <a:lnTo>
                  <a:pt x="2312894" y="152400"/>
                </a:lnTo>
                <a:lnTo>
                  <a:pt x="2312894" y="2268071"/>
                </a:lnTo>
                <a:lnTo>
                  <a:pt x="2519083" y="2268071"/>
                </a:lnTo>
                <a:lnTo>
                  <a:pt x="2519083" y="2411506"/>
                </a:lnTo>
                <a:lnTo>
                  <a:pt x="2268071" y="2411506"/>
                </a:lnTo>
                <a:lnTo>
                  <a:pt x="2268071" y="2277035"/>
                </a:lnTo>
                <a:lnTo>
                  <a:pt x="1846730" y="2268071"/>
                </a:lnTo>
                <a:lnTo>
                  <a:pt x="1846169" y="2411506"/>
                </a:lnTo>
                <a:lnTo>
                  <a:pt x="794684" y="2409452"/>
                </a:lnTo>
                <a:lnTo>
                  <a:pt x="788894" y="2205318"/>
                </a:lnTo>
                <a:lnTo>
                  <a:pt x="242047" y="2196353"/>
                </a:lnTo>
                <a:lnTo>
                  <a:pt x="236258" y="2417296"/>
                </a:lnTo>
                <a:lnTo>
                  <a:pt x="0" y="2411506"/>
                </a:lnTo>
                <a:lnTo>
                  <a:pt x="0" y="2277035"/>
                </a:lnTo>
                <a:lnTo>
                  <a:pt x="183964" y="2277035"/>
                </a:lnTo>
                <a:cubicBezTo>
                  <a:pt x="180478" y="1569695"/>
                  <a:pt x="176991" y="862355"/>
                  <a:pt x="173505" y="155015"/>
                </a:cubicBezTo>
                <a:close/>
              </a:path>
            </a:pathLst>
          </a:cu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07226" y="1083822"/>
            <a:ext cx="2587951" cy="24165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26561" y="1092786"/>
            <a:ext cx="2516432" cy="2421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637403" y="3631616"/>
            <a:ext cx="1690784" cy="369332"/>
          </a:xfrm>
          <a:prstGeom prst="rect">
            <a:avLst/>
          </a:prstGeom>
          <a:noFill/>
        </p:spPr>
        <p:txBody>
          <a:bodyPr wrap="none" rtlCol="0">
            <a:spAutoFit/>
          </a:bodyPr>
          <a:lstStyle/>
          <a:p>
            <a:r>
              <a:rPr lang="en-US" smtClean="0"/>
              <a:t>Intel Alta (2011)</a:t>
            </a:r>
            <a:endParaRPr lang="en-US"/>
          </a:p>
        </p:txBody>
      </p:sp>
      <p:sp>
        <p:nvSpPr>
          <p:cNvPr id="28" name="TextBox 27"/>
          <p:cNvSpPr txBox="1"/>
          <p:nvPr/>
        </p:nvSpPr>
        <p:spPr>
          <a:xfrm>
            <a:off x="5135922" y="3564502"/>
            <a:ext cx="1330557" cy="369332"/>
          </a:xfrm>
          <a:prstGeom prst="rect">
            <a:avLst/>
          </a:prstGeom>
          <a:noFill/>
        </p:spPr>
        <p:txBody>
          <a:bodyPr wrap="none" rtlCol="0">
            <a:spAutoFit/>
          </a:bodyPr>
          <a:lstStyle/>
          <a:p>
            <a:r>
              <a:rPr lang="en-US" smtClean="0"/>
              <a:t>Cisco (2011)</a:t>
            </a:r>
            <a:endParaRPr lang="en-US" dirty="0"/>
          </a:p>
        </p:txBody>
      </p:sp>
      <p:sp>
        <p:nvSpPr>
          <p:cNvPr id="29" name="TextBox 28"/>
          <p:cNvSpPr txBox="1"/>
          <p:nvPr/>
        </p:nvSpPr>
        <p:spPr>
          <a:xfrm>
            <a:off x="8083368" y="3564502"/>
            <a:ext cx="2263761" cy="369332"/>
          </a:xfrm>
          <a:prstGeom prst="rect">
            <a:avLst/>
          </a:prstGeom>
          <a:noFill/>
        </p:spPr>
        <p:txBody>
          <a:bodyPr wrap="none" rtlCol="0">
            <a:spAutoFit/>
          </a:bodyPr>
          <a:lstStyle/>
          <a:p>
            <a:r>
              <a:rPr lang="en-US" smtClean="0"/>
              <a:t>Ericsson Spider (2011)</a:t>
            </a:r>
            <a:endParaRPr lang="en-US" dirty="0"/>
          </a:p>
        </p:txBody>
      </p:sp>
      <p:grpSp>
        <p:nvGrpSpPr>
          <p:cNvPr id="19" name="Group 18"/>
          <p:cNvGrpSpPr/>
          <p:nvPr/>
        </p:nvGrpSpPr>
        <p:grpSpPr>
          <a:xfrm>
            <a:off x="3121377" y="4102231"/>
            <a:ext cx="5918065" cy="2767399"/>
            <a:chOff x="3121377" y="4102231"/>
            <a:chExt cx="5918065" cy="2767399"/>
          </a:xfrm>
        </p:grpSpPr>
        <p:pic>
          <p:nvPicPr>
            <p:cNvPr id="10" name="Picture 9"/>
            <p:cNvPicPr>
              <a:picLocks noChangeAspect="1"/>
            </p:cNvPicPr>
            <p:nvPr/>
          </p:nvPicPr>
          <p:blipFill>
            <a:blip r:embed="rId6"/>
            <a:stretch>
              <a:fillRect/>
            </a:stretch>
          </p:blipFill>
          <p:spPr>
            <a:xfrm>
              <a:off x="3261719" y="4102231"/>
              <a:ext cx="2491013" cy="2379396"/>
            </a:xfrm>
            <a:prstGeom prst="rect">
              <a:avLst/>
            </a:prstGeom>
          </p:spPr>
        </p:pic>
        <p:sp>
          <p:nvSpPr>
            <p:cNvPr id="12" name="Rectangle 11"/>
            <p:cNvSpPr/>
            <p:nvPr/>
          </p:nvSpPr>
          <p:spPr>
            <a:xfrm>
              <a:off x="3496813" y="4377342"/>
              <a:ext cx="2054001" cy="1867454"/>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61719" y="4132205"/>
              <a:ext cx="2491013" cy="23494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121377" y="6500298"/>
              <a:ext cx="2866426" cy="369332"/>
            </a:xfrm>
            <a:prstGeom prst="rect">
              <a:avLst/>
            </a:prstGeom>
            <a:noFill/>
          </p:spPr>
          <p:txBody>
            <a:bodyPr wrap="none" rtlCol="0">
              <a:spAutoFit/>
            </a:bodyPr>
            <a:lstStyle/>
            <a:p>
              <a:r>
                <a:rPr lang="en-US" smtClean="0"/>
                <a:t>Broadcom Tomahawk (2014)</a:t>
              </a:r>
              <a:endParaRPr lang="en-US" dirty="0"/>
            </a:p>
          </p:txBody>
        </p:sp>
        <p:grpSp>
          <p:nvGrpSpPr>
            <p:cNvPr id="18" name="Group 17"/>
            <p:cNvGrpSpPr/>
            <p:nvPr/>
          </p:nvGrpSpPr>
          <p:grpSpPr>
            <a:xfrm>
              <a:off x="6574136" y="4126225"/>
              <a:ext cx="2465305" cy="2355402"/>
              <a:chOff x="2660725" y="748318"/>
              <a:chExt cx="6858000" cy="6058050"/>
            </a:xfrm>
          </p:grpSpPr>
          <p:pic>
            <p:nvPicPr>
              <p:cNvPr id="30" name="Picture 29"/>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060700" y="348343"/>
                <a:ext cx="6058050" cy="6858000"/>
              </a:xfrm>
              <a:prstGeom prst="rect">
                <a:avLst/>
              </a:prstGeom>
            </p:spPr>
          </p:pic>
          <p:sp>
            <p:nvSpPr>
              <p:cNvPr id="32" name="Rectangle 31"/>
              <p:cNvSpPr/>
              <p:nvPr/>
            </p:nvSpPr>
            <p:spPr>
              <a:xfrm>
                <a:off x="3164113" y="1422400"/>
                <a:ext cx="5849258" cy="4702630"/>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pSp>
        <p:sp>
          <p:nvSpPr>
            <p:cNvPr id="34" name="Rectangle 33"/>
            <p:cNvSpPr/>
            <p:nvPr/>
          </p:nvSpPr>
          <p:spPr>
            <a:xfrm>
              <a:off x="6574135" y="4111470"/>
              <a:ext cx="2465307" cy="23701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698560" y="6474597"/>
              <a:ext cx="2293256" cy="369332"/>
            </a:xfrm>
            <a:prstGeom prst="rect">
              <a:avLst/>
            </a:prstGeom>
            <a:noFill/>
          </p:spPr>
          <p:txBody>
            <a:bodyPr wrap="none" rtlCol="0">
              <a:spAutoFit/>
            </a:bodyPr>
            <a:lstStyle/>
            <a:p>
              <a:r>
                <a:rPr lang="en-US" dirty="0" smtClean="0"/>
                <a:t>Barefoot </a:t>
              </a:r>
              <a:r>
                <a:rPr lang="en-US" dirty="0" err="1" smtClean="0"/>
                <a:t>Tofino</a:t>
              </a:r>
              <a:r>
                <a:rPr lang="en-US" dirty="0" smtClean="0"/>
                <a:t> (2016)</a:t>
              </a:r>
              <a:endParaRPr lang="en-US" dirty="0"/>
            </a:p>
          </p:txBody>
        </p:sp>
      </p:grpSp>
    </p:spTree>
    <p:extLst>
      <p:ext uri="{BB962C8B-B14F-4D97-AF65-F5344CB8AC3E}">
        <p14:creationId xmlns:p14="http://schemas.microsoft.com/office/powerpoint/2010/main" val="129951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p:cNvCxnSpPr/>
          <p:nvPr/>
        </p:nvCxnSpPr>
        <p:spPr>
          <a:xfrm flipV="1">
            <a:off x="2671482" y="1237527"/>
            <a:ext cx="6714565" cy="10747"/>
          </a:xfrm>
          <a:prstGeom prst="straightConnector1">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907742" y="977153"/>
            <a:ext cx="0" cy="48947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144001" y="977152"/>
            <a:ext cx="0" cy="48947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671484" y="3572434"/>
            <a:ext cx="6660775" cy="5374"/>
          </a:xfrm>
          <a:prstGeom prst="straightConnector1">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905773" y="6231957"/>
            <a:ext cx="4044569" cy="523220"/>
          </a:xfrm>
          <a:prstGeom prst="rect">
            <a:avLst/>
          </a:prstGeom>
          <a:noFill/>
        </p:spPr>
        <p:txBody>
          <a:bodyPr wrap="none" rtlCol="0">
            <a:spAutoFit/>
          </a:bodyPr>
          <a:lstStyle/>
          <a:p>
            <a:r>
              <a:rPr lang="en-US" sz="2800" dirty="0" smtClean="0"/>
              <a:t>Semiconductor generation</a:t>
            </a:r>
            <a:endParaRPr lang="en-US" sz="2800" dirty="0"/>
          </a:p>
        </p:txBody>
      </p:sp>
      <p:sp>
        <p:nvSpPr>
          <p:cNvPr id="56" name="TextBox 55"/>
          <p:cNvSpPr txBox="1"/>
          <p:nvPr/>
        </p:nvSpPr>
        <p:spPr>
          <a:xfrm>
            <a:off x="2532999" y="5918857"/>
            <a:ext cx="288862" cy="369332"/>
          </a:xfrm>
          <a:prstGeom prst="rect">
            <a:avLst/>
          </a:prstGeom>
          <a:noFill/>
        </p:spPr>
        <p:txBody>
          <a:bodyPr wrap="none" rtlCol="0">
            <a:spAutoFit/>
          </a:bodyPr>
          <a:lstStyle/>
          <a:p>
            <a:r>
              <a:rPr lang="en-US" smtClean="0"/>
              <a:t>k</a:t>
            </a:r>
            <a:endParaRPr lang="en-US" dirty="0"/>
          </a:p>
        </p:txBody>
      </p:sp>
      <p:sp>
        <p:nvSpPr>
          <p:cNvPr id="57" name="TextBox 56"/>
          <p:cNvSpPr txBox="1"/>
          <p:nvPr/>
        </p:nvSpPr>
        <p:spPr>
          <a:xfrm>
            <a:off x="8886687" y="5918857"/>
            <a:ext cx="521297" cy="369332"/>
          </a:xfrm>
          <a:prstGeom prst="rect">
            <a:avLst/>
          </a:prstGeom>
          <a:noFill/>
        </p:spPr>
        <p:txBody>
          <a:bodyPr wrap="none" rtlCol="0">
            <a:spAutoFit/>
          </a:bodyPr>
          <a:lstStyle/>
          <a:p>
            <a:r>
              <a:rPr lang="en-US"/>
              <a:t>k</a:t>
            </a:r>
            <a:r>
              <a:rPr lang="en-US" smtClean="0"/>
              <a:t>+2</a:t>
            </a:r>
            <a:endParaRPr lang="en-US" dirty="0"/>
          </a:p>
        </p:txBody>
      </p:sp>
      <p:sp>
        <p:nvSpPr>
          <p:cNvPr id="58" name="TextBox 57"/>
          <p:cNvSpPr txBox="1"/>
          <p:nvPr/>
        </p:nvSpPr>
        <p:spPr>
          <a:xfrm>
            <a:off x="5653301" y="5918857"/>
            <a:ext cx="521297" cy="369332"/>
          </a:xfrm>
          <a:prstGeom prst="rect">
            <a:avLst/>
          </a:prstGeom>
          <a:noFill/>
        </p:spPr>
        <p:txBody>
          <a:bodyPr wrap="none" rtlCol="0">
            <a:spAutoFit/>
          </a:bodyPr>
          <a:lstStyle/>
          <a:p>
            <a:r>
              <a:rPr lang="en-US"/>
              <a:t>k</a:t>
            </a:r>
            <a:r>
              <a:rPr lang="en-US" smtClean="0"/>
              <a:t>+1</a:t>
            </a:r>
            <a:endParaRPr lang="en-US" dirty="0"/>
          </a:p>
        </p:txBody>
      </p:sp>
      <p:sp>
        <p:nvSpPr>
          <p:cNvPr id="59" name="TextBox 58"/>
          <p:cNvSpPr txBox="1"/>
          <p:nvPr/>
        </p:nvSpPr>
        <p:spPr>
          <a:xfrm>
            <a:off x="337555" y="2324568"/>
            <a:ext cx="1260217" cy="1354217"/>
          </a:xfrm>
          <a:prstGeom prst="rect">
            <a:avLst/>
          </a:prstGeom>
          <a:noFill/>
        </p:spPr>
        <p:txBody>
          <a:bodyPr wrap="none" rtlCol="0">
            <a:spAutoFit/>
          </a:bodyPr>
          <a:lstStyle/>
          <a:p>
            <a:pPr algn="ctr"/>
            <a:r>
              <a:rPr lang="en-US" sz="3200" dirty="0" smtClean="0"/>
              <a:t>Silicon</a:t>
            </a:r>
          </a:p>
          <a:p>
            <a:pPr algn="ctr"/>
            <a:r>
              <a:rPr lang="en-US" sz="3200" dirty="0" smtClean="0"/>
              <a:t>Area</a:t>
            </a:r>
          </a:p>
          <a:p>
            <a:pPr algn="ctr"/>
            <a:r>
              <a:rPr lang="en-US" dirty="0">
                <a:solidFill>
                  <a:srgbClr val="0070C0"/>
                </a:solidFill>
              </a:rPr>
              <a:t>N</a:t>
            </a:r>
            <a:r>
              <a:rPr lang="en-US" dirty="0" smtClean="0">
                <a:solidFill>
                  <a:srgbClr val="0070C0"/>
                </a:solidFill>
              </a:rPr>
              <a:t>ormalized</a:t>
            </a:r>
            <a:endParaRPr lang="en-US" dirty="0">
              <a:solidFill>
                <a:srgbClr val="0070C0"/>
              </a:solidFill>
            </a:endParaRPr>
          </a:p>
        </p:txBody>
      </p:sp>
      <p:sp>
        <p:nvSpPr>
          <p:cNvPr id="2" name="TextBox 1"/>
          <p:cNvSpPr txBox="1"/>
          <p:nvPr/>
        </p:nvSpPr>
        <p:spPr>
          <a:xfrm>
            <a:off x="2139386" y="1077575"/>
            <a:ext cx="476412" cy="369332"/>
          </a:xfrm>
          <a:prstGeom prst="rect">
            <a:avLst/>
          </a:prstGeom>
          <a:noFill/>
        </p:spPr>
        <p:txBody>
          <a:bodyPr wrap="none" rtlCol="0">
            <a:spAutoFit/>
          </a:bodyPr>
          <a:lstStyle/>
          <a:p>
            <a:r>
              <a:rPr lang="en-US" smtClean="0"/>
              <a:t>1.0</a:t>
            </a:r>
            <a:endParaRPr lang="en-US"/>
          </a:p>
        </p:txBody>
      </p:sp>
      <p:sp>
        <p:nvSpPr>
          <p:cNvPr id="28" name="TextBox 27"/>
          <p:cNvSpPr txBox="1"/>
          <p:nvPr/>
        </p:nvSpPr>
        <p:spPr>
          <a:xfrm>
            <a:off x="2180689" y="3358193"/>
            <a:ext cx="476412" cy="369332"/>
          </a:xfrm>
          <a:prstGeom prst="rect">
            <a:avLst/>
          </a:prstGeom>
          <a:noFill/>
        </p:spPr>
        <p:txBody>
          <a:bodyPr wrap="none" rtlCol="0">
            <a:spAutoFit/>
          </a:bodyPr>
          <a:lstStyle/>
          <a:p>
            <a:r>
              <a:rPr lang="en-US" dirty="0" smtClean="0"/>
              <a:t>0.5</a:t>
            </a:r>
            <a:endParaRPr lang="en-US" dirty="0"/>
          </a:p>
        </p:txBody>
      </p:sp>
      <p:sp>
        <p:nvSpPr>
          <p:cNvPr id="10" name="Title 9"/>
          <p:cNvSpPr>
            <a:spLocks noGrp="1"/>
          </p:cNvSpPr>
          <p:nvPr>
            <p:ph type="title"/>
          </p:nvPr>
        </p:nvSpPr>
        <p:spPr>
          <a:xfrm>
            <a:off x="838200" y="-289790"/>
            <a:ext cx="10515600" cy="1325563"/>
          </a:xfrm>
        </p:spPr>
        <p:txBody>
          <a:bodyPr/>
          <a:lstStyle/>
          <a:p>
            <a:pPr algn="ctr"/>
            <a:r>
              <a:rPr lang="en-US" dirty="0" smtClean="0"/>
              <a:t>Switch chip area: Serial I/O</a:t>
            </a:r>
            <a:endParaRPr lang="en-US" dirty="0"/>
          </a:p>
        </p:txBody>
      </p:sp>
      <p:grpSp>
        <p:nvGrpSpPr>
          <p:cNvPr id="53" name="Group 52"/>
          <p:cNvGrpSpPr/>
          <p:nvPr/>
        </p:nvGrpSpPr>
        <p:grpSpPr>
          <a:xfrm>
            <a:off x="5518040" y="1107966"/>
            <a:ext cx="3994720" cy="1542658"/>
            <a:chOff x="2293816" y="1115012"/>
            <a:chExt cx="3994720" cy="1542658"/>
          </a:xfrm>
        </p:grpSpPr>
        <p:sp>
          <p:nvSpPr>
            <p:cNvPr id="54" name="Right Arrow 53"/>
            <p:cNvSpPr/>
            <p:nvPr/>
          </p:nvSpPr>
          <p:spPr>
            <a:xfrm rot="2162403">
              <a:off x="2293816" y="2138178"/>
              <a:ext cx="3994720" cy="519492"/>
            </a:xfrm>
            <a:prstGeom prst="rightArrow">
              <a:avLst>
                <a:gd name="adj1" fmla="val 50000"/>
                <a:gd name="adj2" fmla="val 981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Moore’s Law</a:t>
              </a:r>
              <a:endParaRPr lang="en-US">
                <a:solidFill>
                  <a:schemeClr val="tx1"/>
                </a:solidFill>
              </a:endParaRPr>
            </a:p>
          </p:txBody>
        </p:sp>
        <p:sp>
          <p:nvSpPr>
            <p:cNvPr id="60" name="Rectangle 59"/>
            <p:cNvSpPr/>
            <p:nvPr/>
          </p:nvSpPr>
          <p:spPr>
            <a:xfrm rot="45311" flipV="1">
              <a:off x="2630868" y="1115012"/>
              <a:ext cx="317851" cy="106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45311" flipV="1">
              <a:off x="2535781" y="1167146"/>
              <a:ext cx="115936" cy="21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5523519" y="2139737"/>
            <a:ext cx="3994720" cy="1580358"/>
            <a:chOff x="2299295" y="2146783"/>
            <a:chExt cx="3994720" cy="1580358"/>
          </a:xfrm>
        </p:grpSpPr>
        <p:sp>
          <p:nvSpPr>
            <p:cNvPr id="63" name="Right Arrow 62"/>
            <p:cNvSpPr/>
            <p:nvPr/>
          </p:nvSpPr>
          <p:spPr>
            <a:xfrm rot="19501552">
              <a:off x="2299295" y="2146783"/>
              <a:ext cx="3994720" cy="519492"/>
            </a:xfrm>
            <a:prstGeom prst="rightArrow">
              <a:avLst>
                <a:gd name="adj1" fmla="val 50000"/>
                <a:gd name="adj2" fmla="val 98184"/>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Double Speed</a:t>
              </a:r>
              <a:endParaRPr lang="en-US" dirty="0">
                <a:solidFill>
                  <a:schemeClr val="tx1"/>
                </a:solidFill>
              </a:endParaRPr>
            </a:p>
          </p:txBody>
        </p:sp>
        <p:sp>
          <p:nvSpPr>
            <p:cNvPr id="64" name="Rectangle 63"/>
            <p:cNvSpPr/>
            <p:nvPr/>
          </p:nvSpPr>
          <p:spPr>
            <a:xfrm rot="45311" flipV="1">
              <a:off x="2667785" y="3583821"/>
              <a:ext cx="317851" cy="13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45311" flipV="1">
              <a:off x="2568525" y="3361602"/>
              <a:ext cx="115530" cy="36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ight Arrow 65"/>
          <p:cNvSpPr/>
          <p:nvPr/>
        </p:nvSpPr>
        <p:spPr>
          <a:xfrm>
            <a:off x="5912840" y="995702"/>
            <a:ext cx="3248023" cy="523734"/>
          </a:xfrm>
          <a:prstGeom prst="rightArrow">
            <a:avLst>
              <a:gd name="adj1" fmla="val 50000"/>
              <a:gd name="adj2" fmla="val 12657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Area stays same</a:t>
            </a:r>
            <a:endParaRPr lang="en-US"/>
          </a:p>
        </p:txBody>
      </p:sp>
      <p:grpSp>
        <p:nvGrpSpPr>
          <p:cNvPr id="14" name="Group 13"/>
          <p:cNvGrpSpPr/>
          <p:nvPr/>
        </p:nvGrpSpPr>
        <p:grpSpPr>
          <a:xfrm>
            <a:off x="2293816" y="1115012"/>
            <a:ext cx="3994720" cy="1542658"/>
            <a:chOff x="2293816" y="1115012"/>
            <a:chExt cx="3994720" cy="1542658"/>
          </a:xfrm>
        </p:grpSpPr>
        <p:sp>
          <p:nvSpPr>
            <p:cNvPr id="3" name="Right Arrow 2"/>
            <p:cNvSpPr/>
            <p:nvPr/>
          </p:nvSpPr>
          <p:spPr>
            <a:xfrm rot="2162403">
              <a:off x="2293816" y="2138178"/>
              <a:ext cx="3994720" cy="519492"/>
            </a:xfrm>
            <a:prstGeom prst="rightArrow">
              <a:avLst>
                <a:gd name="adj1" fmla="val 50000"/>
                <a:gd name="adj2" fmla="val 981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Moore’s Law</a:t>
              </a:r>
              <a:endParaRPr lang="en-US">
                <a:solidFill>
                  <a:schemeClr val="tx1"/>
                </a:solidFill>
              </a:endParaRPr>
            </a:p>
          </p:txBody>
        </p:sp>
        <p:sp>
          <p:nvSpPr>
            <p:cNvPr id="4" name="Rectangle 3"/>
            <p:cNvSpPr/>
            <p:nvPr/>
          </p:nvSpPr>
          <p:spPr>
            <a:xfrm rot="45311" flipV="1">
              <a:off x="2630868" y="1115012"/>
              <a:ext cx="317851" cy="106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45311" flipV="1">
              <a:off x="2535781" y="1167146"/>
              <a:ext cx="115936" cy="21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2299295" y="2146783"/>
            <a:ext cx="3994720" cy="1580358"/>
            <a:chOff x="2299295" y="2146783"/>
            <a:chExt cx="3994720" cy="1580358"/>
          </a:xfrm>
        </p:grpSpPr>
        <p:sp>
          <p:nvSpPr>
            <p:cNvPr id="50" name="Right Arrow 49"/>
            <p:cNvSpPr/>
            <p:nvPr/>
          </p:nvSpPr>
          <p:spPr>
            <a:xfrm rot="19501552">
              <a:off x="2299295" y="2146783"/>
              <a:ext cx="3994720" cy="519492"/>
            </a:xfrm>
            <a:prstGeom prst="rightArrow">
              <a:avLst>
                <a:gd name="adj1" fmla="val 50000"/>
                <a:gd name="adj2" fmla="val 98184"/>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Double Speed</a:t>
              </a:r>
              <a:endParaRPr lang="en-US" dirty="0">
                <a:solidFill>
                  <a:schemeClr val="tx1"/>
                </a:solidFill>
              </a:endParaRPr>
            </a:p>
          </p:txBody>
        </p:sp>
        <p:sp>
          <p:nvSpPr>
            <p:cNvPr id="51" name="Rectangle 50"/>
            <p:cNvSpPr/>
            <p:nvPr/>
          </p:nvSpPr>
          <p:spPr>
            <a:xfrm rot="45311" flipV="1">
              <a:off x="2667785" y="3583821"/>
              <a:ext cx="317851" cy="13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45311" flipV="1">
              <a:off x="2568525" y="3361602"/>
              <a:ext cx="115530" cy="36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ight Arrow 8"/>
          <p:cNvSpPr/>
          <p:nvPr/>
        </p:nvSpPr>
        <p:spPr>
          <a:xfrm>
            <a:off x="2688616" y="1002748"/>
            <a:ext cx="3248023" cy="523734"/>
          </a:xfrm>
          <a:prstGeom prst="rightArrow">
            <a:avLst>
              <a:gd name="adj1" fmla="val 50000"/>
              <a:gd name="adj2" fmla="val 12657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Area stays same</a:t>
            </a:r>
            <a:endParaRPr lang="en-US"/>
          </a:p>
        </p:txBody>
      </p:sp>
      <p:cxnSp>
        <p:nvCxnSpPr>
          <p:cNvPr id="7" name="Elbow Connector 6"/>
          <p:cNvCxnSpPr/>
          <p:nvPr/>
        </p:nvCxnSpPr>
        <p:spPr>
          <a:xfrm>
            <a:off x="2671484" y="977153"/>
            <a:ext cx="7091081" cy="4894728"/>
          </a:xfrm>
          <a:prstGeom prst="bentConnector3">
            <a:avLst>
              <a:gd name="adj1" fmla="val 63"/>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9323030" y="645159"/>
            <a:ext cx="2519147" cy="1401355"/>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Serial I/O</a:t>
            </a:r>
          </a:p>
          <a:p>
            <a:pPr algn="ctr"/>
            <a:r>
              <a:rPr lang="en-US" sz="2400" dirty="0" smtClean="0">
                <a:solidFill>
                  <a:schemeClr val="tx1"/>
                </a:solidFill>
              </a:rPr>
              <a:t>Same area for </a:t>
            </a:r>
            <a:br>
              <a:rPr lang="en-US" sz="2400" dirty="0" smtClean="0">
                <a:solidFill>
                  <a:schemeClr val="tx1"/>
                </a:solidFill>
              </a:rPr>
            </a:br>
            <a:r>
              <a:rPr lang="en-US" sz="2400" dirty="0" smtClean="0">
                <a:solidFill>
                  <a:schemeClr val="tx1"/>
                </a:solidFill>
              </a:rPr>
              <a:t>each generation</a:t>
            </a:r>
            <a:endParaRPr lang="en-US" sz="2400" dirty="0">
              <a:solidFill>
                <a:schemeClr val="tx1"/>
              </a:solidFill>
            </a:endParaRPr>
          </a:p>
        </p:txBody>
      </p:sp>
    </p:spTree>
    <p:extLst>
      <p:ext uri="{BB962C8B-B14F-4D97-AF65-F5344CB8AC3E}">
        <p14:creationId xmlns:p14="http://schemas.microsoft.com/office/powerpoint/2010/main" val="71169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left)">
                                      <p:cBhvr>
                                        <p:cTn id="24" dur="500"/>
                                        <p:tgtEl>
                                          <p:spTgt spid="6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left)">
                                      <p:cBhvr>
                                        <p:cTn id="28" dur="500"/>
                                        <p:tgtEl>
                                          <p:spTgt spid="6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90801" y="1"/>
            <a:ext cx="7351050" cy="685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126514" y="753034"/>
            <a:ext cx="2076338" cy="533400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20% </a:t>
            </a:r>
          </a:p>
          <a:p>
            <a:pPr algn="ctr"/>
            <a:r>
              <a:rPr lang="en-US" sz="2400" dirty="0" smtClean="0">
                <a:solidFill>
                  <a:schemeClr val="tx1"/>
                </a:solidFill>
              </a:rPr>
              <a:t>Packet Buffer</a:t>
            </a:r>
          </a:p>
          <a:p>
            <a:pPr algn="ctr"/>
            <a:r>
              <a:rPr lang="en-US" sz="2400" dirty="0" smtClean="0">
                <a:solidFill>
                  <a:schemeClr val="tx1"/>
                </a:solidFill>
              </a:rPr>
              <a:t>&amp; TM</a:t>
            </a:r>
          </a:p>
        </p:txBody>
      </p:sp>
      <p:sp>
        <p:nvSpPr>
          <p:cNvPr id="50" name="TextBox 49"/>
          <p:cNvSpPr txBox="1"/>
          <p:nvPr/>
        </p:nvSpPr>
        <p:spPr>
          <a:xfrm>
            <a:off x="4987531" y="96832"/>
            <a:ext cx="2012089" cy="461665"/>
          </a:xfrm>
          <a:prstGeom prst="rect">
            <a:avLst/>
          </a:prstGeom>
          <a:noFill/>
        </p:spPr>
        <p:txBody>
          <a:bodyPr wrap="none" rtlCol="0">
            <a:spAutoFit/>
          </a:bodyPr>
          <a:lstStyle/>
          <a:p>
            <a:r>
              <a:rPr lang="en-US" sz="2400" dirty="0" smtClean="0"/>
              <a:t>30% Serial I/O </a:t>
            </a:r>
            <a:endParaRPr lang="en-US" sz="2400" dirty="0"/>
          </a:p>
        </p:txBody>
      </p:sp>
      <p:sp>
        <p:nvSpPr>
          <p:cNvPr id="54" name="Rectangle 53"/>
          <p:cNvSpPr/>
          <p:nvPr/>
        </p:nvSpPr>
        <p:spPr>
          <a:xfrm>
            <a:off x="3325903" y="753034"/>
            <a:ext cx="3796719" cy="533400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50%</a:t>
            </a:r>
          </a:p>
          <a:p>
            <a:pPr algn="ctr"/>
            <a:r>
              <a:rPr lang="en-US" sz="2400" dirty="0" smtClean="0">
                <a:solidFill>
                  <a:schemeClr val="tx1"/>
                </a:solidFill>
              </a:rPr>
              <a:t>Packet Processing</a:t>
            </a:r>
          </a:p>
        </p:txBody>
      </p:sp>
    </p:spTree>
    <p:extLst>
      <p:ext uri="{BB962C8B-B14F-4D97-AF65-F5344CB8AC3E}">
        <p14:creationId xmlns:p14="http://schemas.microsoft.com/office/powerpoint/2010/main" val="17466688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90801" y="1"/>
            <a:ext cx="7351050" cy="6858000"/>
            <a:chOff x="4157811" y="1734123"/>
            <a:chExt cx="2509371" cy="2349422"/>
          </a:xfrm>
        </p:grpSpPr>
        <p:sp>
          <p:nvSpPr>
            <p:cNvPr id="5" name="Rectangle 4"/>
            <p:cNvSpPr/>
            <p:nvPr/>
          </p:nvSpPr>
          <p:spPr>
            <a:xfrm>
              <a:off x="4408747" y="1992098"/>
              <a:ext cx="2007497" cy="1827331"/>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57811" y="1734123"/>
              <a:ext cx="2509371" cy="23494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7126514" y="753034"/>
            <a:ext cx="2076338" cy="533400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20% </a:t>
            </a:r>
          </a:p>
          <a:p>
            <a:pPr algn="ctr"/>
            <a:r>
              <a:rPr lang="en-US" sz="2400" dirty="0" smtClean="0">
                <a:solidFill>
                  <a:schemeClr val="tx1"/>
                </a:solidFill>
              </a:rPr>
              <a:t>Packet Buffer</a:t>
            </a:r>
          </a:p>
          <a:p>
            <a:pPr algn="ctr"/>
            <a:r>
              <a:rPr lang="en-US" sz="2400" dirty="0" smtClean="0">
                <a:solidFill>
                  <a:schemeClr val="tx1"/>
                </a:solidFill>
              </a:rPr>
              <a:t>&amp; TM</a:t>
            </a:r>
          </a:p>
        </p:txBody>
      </p:sp>
      <p:sp>
        <p:nvSpPr>
          <p:cNvPr id="48" name="Rectangle 47"/>
          <p:cNvSpPr/>
          <p:nvPr/>
        </p:nvSpPr>
        <p:spPr>
          <a:xfrm>
            <a:off x="3316775" y="753034"/>
            <a:ext cx="2927733" cy="5334008"/>
          </a:xfrm>
          <a:prstGeom prst="rect">
            <a:avLst/>
          </a:prstGeom>
          <a:solidFill>
            <a:schemeClr val="accent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Packet </a:t>
            </a:r>
            <a:r>
              <a:rPr lang="en-US" dirty="0" smtClean="0"/>
              <a:t>Processing</a:t>
            </a:r>
            <a:endParaRPr lang="en-US" dirty="0"/>
          </a:p>
        </p:txBody>
      </p:sp>
      <p:sp>
        <p:nvSpPr>
          <p:cNvPr id="50" name="TextBox 49"/>
          <p:cNvSpPr txBox="1"/>
          <p:nvPr/>
        </p:nvSpPr>
        <p:spPr>
          <a:xfrm>
            <a:off x="4987531" y="96832"/>
            <a:ext cx="2012089" cy="461665"/>
          </a:xfrm>
          <a:prstGeom prst="rect">
            <a:avLst/>
          </a:prstGeom>
          <a:noFill/>
        </p:spPr>
        <p:txBody>
          <a:bodyPr wrap="none" rtlCol="0">
            <a:spAutoFit/>
          </a:bodyPr>
          <a:lstStyle/>
          <a:p>
            <a:r>
              <a:rPr lang="en-US" sz="2400" dirty="0" smtClean="0"/>
              <a:t>30% Serial I/O </a:t>
            </a:r>
            <a:endParaRPr lang="en-US" sz="2400" dirty="0"/>
          </a:p>
        </p:txBody>
      </p:sp>
      <p:sp>
        <p:nvSpPr>
          <p:cNvPr id="53" name="Rectangle 52"/>
          <p:cNvSpPr/>
          <p:nvPr/>
        </p:nvSpPr>
        <p:spPr>
          <a:xfrm>
            <a:off x="3316775" y="3512676"/>
            <a:ext cx="3805847" cy="2574366"/>
          </a:xfrm>
          <a:prstGeom prst="rect">
            <a:avLst/>
          </a:prstGeom>
          <a:solidFill>
            <a:srgbClr val="C0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25% Logic</a:t>
            </a:r>
          </a:p>
          <a:p>
            <a:pPr algn="ctr"/>
            <a:r>
              <a:rPr lang="en-US" sz="2400" dirty="0" smtClean="0">
                <a:solidFill>
                  <a:schemeClr val="bg1"/>
                </a:solidFill>
              </a:rPr>
              <a:t>(</a:t>
            </a:r>
            <a:r>
              <a:rPr lang="en-US" sz="2400" dirty="0">
                <a:solidFill>
                  <a:schemeClr val="bg1"/>
                </a:solidFill>
              </a:rPr>
              <a:t>P</a:t>
            </a:r>
            <a:r>
              <a:rPr lang="en-US" sz="2400" dirty="0" smtClean="0">
                <a:solidFill>
                  <a:schemeClr val="bg1"/>
                </a:solidFill>
              </a:rPr>
              <a:t>acket Processing)</a:t>
            </a:r>
            <a:endParaRPr lang="en-US" sz="2400" dirty="0">
              <a:solidFill>
                <a:schemeClr val="bg1"/>
              </a:solidFill>
            </a:endParaRPr>
          </a:p>
        </p:txBody>
      </p:sp>
      <p:sp>
        <p:nvSpPr>
          <p:cNvPr id="54" name="Rectangle 53"/>
          <p:cNvSpPr/>
          <p:nvPr/>
        </p:nvSpPr>
        <p:spPr>
          <a:xfrm>
            <a:off x="3325903" y="753034"/>
            <a:ext cx="3796719" cy="275964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25% Memory</a:t>
            </a:r>
          </a:p>
          <a:p>
            <a:pPr algn="ctr"/>
            <a:r>
              <a:rPr lang="en-US" sz="2400" dirty="0" smtClean="0">
                <a:solidFill>
                  <a:schemeClr val="tx1"/>
                </a:solidFill>
              </a:rPr>
              <a:t>(Lookup tables)</a:t>
            </a:r>
            <a:endParaRPr lang="en-US" sz="2400" dirty="0">
              <a:solidFill>
                <a:schemeClr val="tx1"/>
              </a:solidFill>
            </a:endParaRPr>
          </a:p>
        </p:txBody>
      </p:sp>
    </p:spTree>
    <p:extLst>
      <p:ext uri="{BB962C8B-B14F-4D97-AF65-F5344CB8AC3E}">
        <p14:creationId xmlns:p14="http://schemas.microsoft.com/office/powerpoint/2010/main" val="2012223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p:cNvCxnSpPr/>
          <p:nvPr/>
        </p:nvCxnSpPr>
        <p:spPr>
          <a:xfrm flipV="1">
            <a:off x="2671482" y="1237527"/>
            <a:ext cx="6714565" cy="10747"/>
          </a:xfrm>
          <a:prstGeom prst="straightConnector1">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907742" y="977153"/>
            <a:ext cx="0" cy="48947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144001" y="977152"/>
            <a:ext cx="0" cy="48947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671484" y="3572434"/>
            <a:ext cx="6660775" cy="5374"/>
          </a:xfrm>
          <a:prstGeom prst="straightConnector1">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905773" y="6231957"/>
            <a:ext cx="4044569" cy="523220"/>
          </a:xfrm>
          <a:prstGeom prst="rect">
            <a:avLst/>
          </a:prstGeom>
          <a:noFill/>
        </p:spPr>
        <p:txBody>
          <a:bodyPr wrap="none" rtlCol="0">
            <a:spAutoFit/>
          </a:bodyPr>
          <a:lstStyle/>
          <a:p>
            <a:r>
              <a:rPr lang="en-US" sz="2800" dirty="0" smtClean="0"/>
              <a:t>Semiconductor generation</a:t>
            </a:r>
            <a:endParaRPr lang="en-US" sz="2800" dirty="0"/>
          </a:p>
        </p:txBody>
      </p:sp>
      <p:sp>
        <p:nvSpPr>
          <p:cNvPr id="56" name="TextBox 55"/>
          <p:cNvSpPr txBox="1"/>
          <p:nvPr/>
        </p:nvSpPr>
        <p:spPr>
          <a:xfrm>
            <a:off x="2532999" y="5918857"/>
            <a:ext cx="288862" cy="369332"/>
          </a:xfrm>
          <a:prstGeom prst="rect">
            <a:avLst/>
          </a:prstGeom>
          <a:noFill/>
        </p:spPr>
        <p:txBody>
          <a:bodyPr wrap="none" rtlCol="0">
            <a:spAutoFit/>
          </a:bodyPr>
          <a:lstStyle/>
          <a:p>
            <a:r>
              <a:rPr lang="en-US" smtClean="0"/>
              <a:t>k</a:t>
            </a:r>
            <a:endParaRPr lang="en-US" dirty="0"/>
          </a:p>
        </p:txBody>
      </p:sp>
      <p:sp>
        <p:nvSpPr>
          <p:cNvPr id="57" name="TextBox 56"/>
          <p:cNvSpPr txBox="1"/>
          <p:nvPr/>
        </p:nvSpPr>
        <p:spPr>
          <a:xfrm>
            <a:off x="8886687" y="5918857"/>
            <a:ext cx="521297" cy="369332"/>
          </a:xfrm>
          <a:prstGeom prst="rect">
            <a:avLst/>
          </a:prstGeom>
          <a:noFill/>
        </p:spPr>
        <p:txBody>
          <a:bodyPr wrap="none" rtlCol="0">
            <a:spAutoFit/>
          </a:bodyPr>
          <a:lstStyle/>
          <a:p>
            <a:r>
              <a:rPr lang="en-US"/>
              <a:t>k</a:t>
            </a:r>
            <a:r>
              <a:rPr lang="en-US" smtClean="0"/>
              <a:t>+2</a:t>
            </a:r>
            <a:endParaRPr lang="en-US" dirty="0"/>
          </a:p>
        </p:txBody>
      </p:sp>
      <p:sp>
        <p:nvSpPr>
          <p:cNvPr id="58" name="TextBox 57"/>
          <p:cNvSpPr txBox="1"/>
          <p:nvPr/>
        </p:nvSpPr>
        <p:spPr>
          <a:xfrm>
            <a:off x="5653301" y="5918857"/>
            <a:ext cx="521297" cy="369332"/>
          </a:xfrm>
          <a:prstGeom prst="rect">
            <a:avLst/>
          </a:prstGeom>
          <a:noFill/>
        </p:spPr>
        <p:txBody>
          <a:bodyPr wrap="none" rtlCol="0">
            <a:spAutoFit/>
          </a:bodyPr>
          <a:lstStyle/>
          <a:p>
            <a:r>
              <a:rPr lang="en-US"/>
              <a:t>k</a:t>
            </a:r>
            <a:r>
              <a:rPr lang="en-US" smtClean="0"/>
              <a:t>+1</a:t>
            </a:r>
            <a:endParaRPr lang="en-US" dirty="0"/>
          </a:p>
        </p:txBody>
      </p:sp>
      <p:sp>
        <p:nvSpPr>
          <p:cNvPr id="59" name="TextBox 58"/>
          <p:cNvSpPr txBox="1"/>
          <p:nvPr/>
        </p:nvSpPr>
        <p:spPr>
          <a:xfrm>
            <a:off x="337555" y="2324568"/>
            <a:ext cx="1260217" cy="1354217"/>
          </a:xfrm>
          <a:prstGeom prst="rect">
            <a:avLst/>
          </a:prstGeom>
          <a:noFill/>
        </p:spPr>
        <p:txBody>
          <a:bodyPr wrap="none" rtlCol="0">
            <a:spAutoFit/>
          </a:bodyPr>
          <a:lstStyle/>
          <a:p>
            <a:pPr algn="ctr"/>
            <a:r>
              <a:rPr lang="en-US" sz="3200" dirty="0" smtClean="0"/>
              <a:t>Silicon</a:t>
            </a:r>
          </a:p>
          <a:p>
            <a:pPr algn="ctr"/>
            <a:r>
              <a:rPr lang="en-US" sz="3200" dirty="0" smtClean="0"/>
              <a:t>Area</a:t>
            </a:r>
          </a:p>
          <a:p>
            <a:pPr algn="ctr"/>
            <a:r>
              <a:rPr lang="en-US" dirty="0">
                <a:solidFill>
                  <a:srgbClr val="0070C0"/>
                </a:solidFill>
              </a:rPr>
              <a:t>N</a:t>
            </a:r>
            <a:r>
              <a:rPr lang="en-US" dirty="0" smtClean="0">
                <a:solidFill>
                  <a:srgbClr val="0070C0"/>
                </a:solidFill>
              </a:rPr>
              <a:t>ormalized</a:t>
            </a:r>
            <a:endParaRPr lang="en-US" dirty="0">
              <a:solidFill>
                <a:srgbClr val="0070C0"/>
              </a:solidFill>
            </a:endParaRPr>
          </a:p>
        </p:txBody>
      </p:sp>
      <p:sp>
        <p:nvSpPr>
          <p:cNvPr id="2" name="TextBox 1"/>
          <p:cNvSpPr txBox="1"/>
          <p:nvPr/>
        </p:nvSpPr>
        <p:spPr>
          <a:xfrm>
            <a:off x="2139386" y="1077575"/>
            <a:ext cx="476412" cy="369332"/>
          </a:xfrm>
          <a:prstGeom prst="rect">
            <a:avLst/>
          </a:prstGeom>
          <a:noFill/>
        </p:spPr>
        <p:txBody>
          <a:bodyPr wrap="none" rtlCol="0">
            <a:spAutoFit/>
          </a:bodyPr>
          <a:lstStyle/>
          <a:p>
            <a:r>
              <a:rPr lang="en-US" smtClean="0"/>
              <a:t>1.0</a:t>
            </a:r>
            <a:endParaRPr lang="en-US"/>
          </a:p>
        </p:txBody>
      </p:sp>
      <p:sp>
        <p:nvSpPr>
          <p:cNvPr id="28" name="TextBox 27"/>
          <p:cNvSpPr txBox="1"/>
          <p:nvPr/>
        </p:nvSpPr>
        <p:spPr>
          <a:xfrm>
            <a:off x="2180689" y="3358193"/>
            <a:ext cx="476412" cy="369332"/>
          </a:xfrm>
          <a:prstGeom prst="rect">
            <a:avLst/>
          </a:prstGeom>
          <a:noFill/>
        </p:spPr>
        <p:txBody>
          <a:bodyPr wrap="none" rtlCol="0">
            <a:spAutoFit/>
          </a:bodyPr>
          <a:lstStyle/>
          <a:p>
            <a:r>
              <a:rPr lang="en-US" dirty="0" smtClean="0"/>
              <a:t>0.5</a:t>
            </a:r>
            <a:endParaRPr lang="en-US" dirty="0"/>
          </a:p>
        </p:txBody>
      </p:sp>
      <p:sp>
        <p:nvSpPr>
          <p:cNvPr id="10" name="Title 9"/>
          <p:cNvSpPr>
            <a:spLocks noGrp="1"/>
          </p:cNvSpPr>
          <p:nvPr>
            <p:ph type="title"/>
          </p:nvPr>
        </p:nvSpPr>
        <p:spPr>
          <a:xfrm>
            <a:off x="838200" y="-289790"/>
            <a:ext cx="10515600" cy="1325563"/>
          </a:xfrm>
        </p:spPr>
        <p:txBody>
          <a:bodyPr/>
          <a:lstStyle/>
          <a:p>
            <a:pPr algn="ctr"/>
            <a:r>
              <a:rPr lang="en-US" dirty="0" smtClean="0"/>
              <a:t>Switch chip area: Memory (Tables and Buffer)</a:t>
            </a:r>
            <a:endParaRPr lang="en-US" dirty="0"/>
          </a:p>
        </p:txBody>
      </p:sp>
      <p:grpSp>
        <p:nvGrpSpPr>
          <p:cNvPr id="53" name="Group 52"/>
          <p:cNvGrpSpPr/>
          <p:nvPr/>
        </p:nvGrpSpPr>
        <p:grpSpPr>
          <a:xfrm>
            <a:off x="5518040" y="1107966"/>
            <a:ext cx="3994720" cy="1542658"/>
            <a:chOff x="2293816" y="1115012"/>
            <a:chExt cx="3994720" cy="1542658"/>
          </a:xfrm>
        </p:grpSpPr>
        <p:sp>
          <p:nvSpPr>
            <p:cNvPr id="54" name="Right Arrow 53"/>
            <p:cNvSpPr/>
            <p:nvPr/>
          </p:nvSpPr>
          <p:spPr>
            <a:xfrm rot="2162403">
              <a:off x="2293816" y="2138178"/>
              <a:ext cx="3994720" cy="519492"/>
            </a:xfrm>
            <a:prstGeom prst="rightArrow">
              <a:avLst>
                <a:gd name="adj1" fmla="val 50000"/>
                <a:gd name="adj2" fmla="val 981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Moore’s Law</a:t>
              </a:r>
              <a:endParaRPr lang="en-US">
                <a:solidFill>
                  <a:schemeClr val="tx1"/>
                </a:solidFill>
              </a:endParaRPr>
            </a:p>
          </p:txBody>
        </p:sp>
        <p:sp>
          <p:nvSpPr>
            <p:cNvPr id="60" name="Rectangle 59"/>
            <p:cNvSpPr/>
            <p:nvPr/>
          </p:nvSpPr>
          <p:spPr>
            <a:xfrm rot="45311" flipV="1">
              <a:off x="2630868" y="1115012"/>
              <a:ext cx="317851" cy="106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45311" flipV="1">
              <a:off x="2535781" y="1167146"/>
              <a:ext cx="115936" cy="21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5523519" y="2139737"/>
            <a:ext cx="3994720" cy="1580358"/>
            <a:chOff x="2299295" y="2146783"/>
            <a:chExt cx="3994720" cy="1580358"/>
          </a:xfrm>
        </p:grpSpPr>
        <p:sp>
          <p:nvSpPr>
            <p:cNvPr id="63" name="Right Arrow 62"/>
            <p:cNvSpPr/>
            <p:nvPr/>
          </p:nvSpPr>
          <p:spPr>
            <a:xfrm rot="19501552">
              <a:off x="2299295" y="2146783"/>
              <a:ext cx="3994720" cy="519492"/>
            </a:xfrm>
            <a:prstGeom prst="rightArrow">
              <a:avLst>
                <a:gd name="adj1" fmla="val 50000"/>
                <a:gd name="adj2" fmla="val 98184"/>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Double Storage</a:t>
              </a:r>
              <a:endParaRPr lang="en-US" dirty="0">
                <a:solidFill>
                  <a:schemeClr val="tx1"/>
                </a:solidFill>
              </a:endParaRPr>
            </a:p>
          </p:txBody>
        </p:sp>
        <p:sp>
          <p:nvSpPr>
            <p:cNvPr id="64" name="Rectangle 63"/>
            <p:cNvSpPr/>
            <p:nvPr/>
          </p:nvSpPr>
          <p:spPr>
            <a:xfrm rot="45311" flipV="1">
              <a:off x="2667785" y="3583821"/>
              <a:ext cx="317851" cy="13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rot="45311" flipV="1">
              <a:off x="2568525" y="3361602"/>
              <a:ext cx="115530" cy="36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ight Arrow 65"/>
          <p:cNvSpPr/>
          <p:nvPr/>
        </p:nvSpPr>
        <p:spPr>
          <a:xfrm>
            <a:off x="5912840" y="995702"/>
            <a:ext cx="3248023" cy="523734"/>
          </a:xfrm>
          <a:prstGeom prst="rightArrow">
            <a:avLst>
              <a:gd name="adj1" fmla="val 50000"/>
              <a:gd name="adj2" fmla="val 12657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Area stays same</a:t>
            </a:r>
            <a:endParaRPr lang="en-US"/>
          </a:p>
        </p:txBody>
      </p:sp>
      <p:grpSp>
        <p:nvGrpSpPr>
          <p:cNvPr id="14" name="Group 13"/>
          <p:cNvGrpSpPr/>
          <p:nvPr/>
        </p:nvGrpSpPr>
        <p:grpSpPr>
          <a:xfrm>
            <a:off x="2293816" y="1115012"/>
            <a:ext cx="3994720" cy="1542658"/>
            <a:chOff x="2293816" y="1115012"/>
            <a:chExt cx="3994720" cy="1542658"/>
          </a:xfrm>
        </p:grpSpPr>
        <p:sp>
          <p:nvSpPr>
            <p:cNvPr id="3" name="Right Arrow 2"/>
            <p:cNvSpPr/>
            <p:nvPr/>
          </p:nvSpPr>
          <p:spPr>
            <a:xfrm rot="2162403">
              <a:off x="2293816" y="2138178"/>
              <a:ext cx="3994720" cy="519492"/>
            </a:xfrm>
            <a:prstGeom prst="rightArrow">
              <a:avLst>
                <a:gd name="adj1" fmla="val 50000"/>
                <a:gd name="adj2" fmla="val 981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Moore’s Law</a:t>
              </a:r>
              <a:endParaRPr lang="en-US">
                <a:solidFill>
                  <a:schemeClr val="tx1"/>
                </a:solidFill>
              </a:endParaRPr>
            </a:p>
          </p:txBody>
        </p:sp>
        <p:sp>
          <p:nvSpPr>
            <p:cNvPr id="4" name="Rectangle 3"/>
            <p:cNvSpPr/>
            <p:nvPr/>
          </p:nvSpPr>
          <p:spPr>
            <a:xfrm rot="45311" flipV="1">
              <a:off x="2630868" y="1115012"/>
              <a:ext cx="317851" cy="106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45311" flipV="1">
              <a:off x="2535781" y="1167146"/>
              <a:ext cx="115936" cy="21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2299295" y="2146783"/>
            <a:ext cx="3994720" cy="1580358"/>
            <a:chOff x="2299295" y="2146783"/>
            <a:chExt cx="3994720" cy="1580358"/>
          </a:xfrm>
        </p:grpSpPr>
        <p:sp>
          <p:nvSpPr>
            <p:cNvPr id="50" name="Right Arrow 49"/>
            <p:cNvSpPr/>
            <p:nvPr/>
          </p:nvSpPr>
          <p:spPr>
            <a:xfrm rot="19501552">
              <a:off x="2299295" y="2146783"/>
              <a:ext cx="3994720" cy="519492"/>
            </a:xfrm>
            <a:prstGeom prst="rightArrow">
              <a:avLst>
                <a:gd name="adj1" fmla="val 50000"/>
                <a:gd name="adj2" fmla="val 98184"/>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Double Storage</a:t>
              </a:r>
              <a:endParaRPr lang="en-US" dirty="0">
                <a:solidFill>
                  <a:schemeClr val="tx1"/>
                </a:solidFill>
              </a:endParaRPr>
            </a:p>
          </p:txBody>
        </p:sp>
        <p:sp>
          <p:nvSpPr>
            <p:cNvPr id="51" name="Rectangle 50"/>
            <p:cNvSpPr/>
            <p:nvPr/>
          </p:nvSpPr>
          <p:spPr>
            <a:xfrm rot="45311" flipV="1">
              <a:off x="2667785" y="3583821"/>
              <a:ext cx="317851" cy="13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45311" flipV="1">
              <a:off x="2568525" y="3361602"/>
              <a:ext cx="115530" cy="36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ight Arrow 8"/>
          <p:cNvSpPr/>
          <p:nvPr/>
        </p:nvSpPr>
        <p:spPr>
          <a:xfrm>
            <a:off x="2688616" y="1002748"/>
            <a:ext cx="3248023" cy="523734"/>
          </a:xfrm>
          <a:prstGeom prst="rightArrow">
            <a:avLst>
              <a:gd name="adj1" fmla="val 50000"/>
              <a:gd name="adj2" fmla="val 12657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Area stays same</a:t>
            </a:r>
            <a:endParaRPr lang="en-US"/>
          </a:p>
        </p:txBody>
      </p:sp>
      <p:cxnSp>
        <p:nvCxnSpPr>
          <p:cNvPr id="7" name="Elbow Connector 6"/>
          <p:cNvCxnSpPr/>
          <p:nvPr/>
        </p:nvCxnSpPr>
        <p:spPr>
          <a:xfrm>
            <a:off x="2671484" y="977153"/>
            <a:ext cx="7091081" cy="4894728"/>
          </a:xfrm>
          <a:prstGeom prst="bentConnector3">
            <a:avLst>
              <a:gd name="adj1" fmla="val 63"/>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9323030" y="645159"/>
            <a:ext cx="2519147" cy="1415870"/>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Memory</a:t>
            </a:r>
          </a:p>
          <a:p>
            <a:pPr algn="ctr"/>
            <a:r>
              <a:rPr lang="en-US" sz="2400" dirty="0" smtClean="0">
                <a:solidFill>
                  <a:schemeClr val="tx1"/>
                </a:solidFill>
              </a:rPr>
              <a:t>Same area for </a:t>
            </a:r>
            <a:br>
              <a:rPr lang="en-US" sz="2400" dirty="0" smtClean="0">
                <a:solidFill>
                  <a:schemeClr val="tx1"/>
                </a:solidFill>
              </a:rPr>
            </a:br>
            <a:r>
              <a:rPr lang="en-US" sz="2400" dirty="0" smtClean="0">
                <a:solidFill>
                  <a:schemeClr val="tx1"/>
                </a:solidFill>
              </a:rPr>
              <a:t>each generation</a:t>
            </a:r>
            <a:endParaRPr lang="en-US" sz="2400" dirty="0">
              <a:solidFill>
                <a:schemeClr val="tx1"/>
              </a:solidFill>
            </a:endParaRPr>
          </a:p>
        </p:txBody>
      </p:sp>
    </p:spTree>
    <p:extLst>
      <p:ext uri="{BB962C8B-B14F-4D97-AF65-F5344CB8AC3E}">
        <p14:creationId xmlns:p14="http://schemas.microsoft.com/office/powerpoint/2010/main" val="51235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left)">
                                      <p:cBhvr>
                                        <p:cTn id="24" dur="500"/>
                                        <p:tgtEl>
                                          <p:spTgt spid="6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wipe(left)">
                                      <p:cBhvr>
                                        <p:cTn id="28" dur="500"/>
                                        <p:tgtEl>
                                          <p:spTgt spid="6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90801" y="1"/>
            <a:ext cx="7351050" cy="6858000"/>
            <a:chOff x="4157811" y="1734123"/>
            <a:chExt cx="2509371" cy="2349422"/>
          </a:xfrm>
        </p:grpSpPr>
        <p:sp>
          <p:nvSpPr>
            <p:cNvPr id="5" name="Rectangle 4"/>
            <p:cNvSpPr/>
            <p:nvPr/>
          </p:nvSpPr>
          <p:spPr>
            <a:xfrm>
              <a:off x="4408747" y="1992098"/>
              <a:ext cx="2007497" cy="1827331"/>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57811" y="1734123"/>
              <a:ext cx="2509371" cy="23494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7126514" y="753034"/>
            <a:ext cx="2076338" cy="533400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20% </a:t>
            </a:r>
          </a:p>
          <a:p>
            <a:pPr algn="ctr"/>
            <a:r>
              <a:rPr lang="en-US" sz="2400" dirty="0" smtClean="0">
                <a:solidFill>
                  <a:schemeClr val="tx1"/>
                </a:solidFill>
              </a:rPr>
              <a:t>Packet Buffer</a:t>
            </a:r>
          </a:p>
          <a:p>
            <a:pPr algn="ctr"/>
            <a:r>
              <a:rPr lang="en-US" sz="2400" dirty="0" smtClean="0">
                <a:solidFill>
                  <a:schemeClr val="tx1"/>
                </a:solidFill>
              </a:rPr>
              <a:t>&amp; TM</a:t>
            </a:r>
          </a:p>
        </p:txBody>
      </p:sp>
      <p:sp>
        <p:nvSpPr>
          <p:cNvPr id="48" name="Rectangle 47"/>
          <p:cNvSpPr/>
          <p:nvPr/>
        </p:nvSpPr>
        <p:spPr>
          <a:xfrm>
            <a:off x="3316775" y="753034"/>
            <a:ext cx="2927733" cy="5334008"/>
          </a:xfrm>
          <a:prstGeom prst="rect">
            <a:avLst/>
          </a:prstGeom>
          <a:solidFill>
            <a:schemeClr val="accent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Packet </a:t>
            </a:r>
            <a:r>
              <a:rPr lang="en-US" dirty="0" smtClean="0"/>
              <a:t>Processing</a:t>
            </a:r>
            <a:endParaRPr lang="en-US" dirty="0"/>
          </a:p>
        </p:txBody>
      </p:sp>
      <p:sp>
        <p:nvSpPr>
          <p:cNvPr id="50" name="TextBox 49"/>
          <p:cNvSpPr txBox="1"/>
          <p:nvPr/>
        </p:nvSpPr>
        <p:spPr>
          <a:xfrm>
            <a:off x="4987531" y="96832"/>
            <a:ext cx="2012089" cy="461665"/>
          </a:xfrm>
          <a:prstGeom prst="rect">
            <a:avLst/>
          </a:prstGeom>
          <a:noFill/>
        </p:spPr>
        <p:txBody>
          <a:bodyPr wrap="none" rtlCol="0">
            <a:spAutoFit/>
          </a:bodyPr>
          <a:lstStyle/>
          <a:p>
            <a:r>
              <a:rPr lang="en-US" sz="2400" dirty="0" smtClean="0"/>
              <a:t>30% Serial I/O </a:t>
            </a:r>
            <a:endParaRPr lang="en-US" sz="2400" dirty="0"/>
          </a:p>
        </p:txBody>
      </p:sp>
      <p:sp>
        <p:nvSpPr>
          <p:cNvPr id="53" name="Rectangle 52"/>
          <p:cNvSpPr/>
          <p:nvPr/>
        </p:nvSpPr>
        <p:spPr>
          <a:xfrm>
            <a:off x="3316775" y="3512676"/>
            <a:ext cx="3805847" cy="2574366"/>
          </a:xfrm>
          <a:prstGeom prst="rect">
            <a:avLst/>
          </a:prstGeom>
          <a:solidFill>
            <a:srgbClr val="C0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25% Logic</a:t>
            </a:r>
          </a:p>
          <a:p>
            <a:pPr algn="ctr"/>
            <a:r>
              <a:rPr lang="en-US" sz="2400" dirty="0" smtClean="0">
                <a:solidFill>
                  <a:schemeClr val="bg1"/>
                </a:solidFill>
              </a:rPr>
              <a:t>(</a:t>
            </a:r>
            <a:r>
              <a:rPr lang="en-US" sz="2400" dirty="0">
                <a:solidFill>
                  <a:schemeClr val="bg1"/>
                </a:solidFill>
              </a:rPr>
              <a:t>P</a:t>
            </a:r>
            <a:r>
              <a:rPr lang="en-US" sz="2400" dirty="0" smtClean="0">
                <a:solidFill>
                  <a:schemeClr val="bg1"/>
                </a:solidFill>
              </a:rPr>
              <a:t>acket Processing)</a:t>
            </a:r>
            <a:endParaRPr lang="en-US" sz="2400" dirty="0">
              <a:solidFill>
                <a:schemeClr val="bg1"/>
              </a:solidFill>
            </a:endParaRPr>
          </a:p>
        </p:txBody>
      </p:sp>
      <p:sp>
        <p:nvSpPr>
          <p:cNvPr id="54" name="Rectangle 53"/>
          <p:cNvSpPr/>
          <p:nvPr/>
        </p:nvSpPr>
        <p:spPr>
          <a:xfrm>
            <a:off x="3325903" y="753034"/>
            <a:ext cx="3796719" cy="275964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25% Memory</a:t>
            </a:r>
          </a:p>
          <a:p>
            <a:pPr algn="ctr"/>
            <a:r>
              <a:rPr lang="en-US" sz="2400" dirty="0" smtClean="0">
                <a:solidFill>
                  <a:schemeClr val="tx1"/>
                </a:solidFill>
              </a:rPr>
              <a:t>(Lookup tables)</a:t>
            </a:r>
            <a:endParaRPr lang="en-US" sz="2400" dirty="0">
              <a:solidFill>
                <a:schemeClr val="tx1"/>
              </a:solidFill>
            </a:endParaRPr>
          </a:p>
        </p:txBody>
      </p:sp>
      <p:grpSp>
        <p:nvGrpSpPr>
          <p:cNvPr id="10" name="Group 9"/>
          <p:cNvGrpSpPr/>
          <p:nvPr/>
        </p:nvGrpSpPr>
        <p:grpSpPr>
          <a:xfrm>
            <a:off x="364142" y="2403334"/>
            <a:ext cx="3309642" cy="1577947"/>
            <a:chOff x="364142" y="2403334"/>
            <a:chExt cx="3309642" cy="1577947"/>
          </a:xfrm>
        </p:grpSpPr>
        <p:sp>
          <p:nvSpPr>
            <p:cNvPr id="11" name="Rounded Rectangle 10"/>
            <p:cNvSpPr/>
            <p:nvPr/>
          </p:nvSpPr>
          <p:spPr>
            <a:xfrm>
              <a:off x="364142" y="2403334"/>
              <a:ext cx="2654187" cy="110934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Logic dictates whether “fixed function” or </a:t>
              </a:r>
              <a:r>
                <a:rPr lang="en-US" smtClean="0">
                  <a:solidFill>
                    <a:schemeClr val="tx1"/>
                  </a:solidFill>
                </a:rPr>
                <a:t>“programmable”</a:t>
              </a:r>
              <a:endParaRPr lang="en-US">
                <a:solidFill>
                  <a:schemeClr val="tx1"/>
                </a:solidFill>
              </a:endParaRPr>
            </a:p>
          </p:txBody>
        </p:sp>
        <p:cxnSp>
          <p:nvCxnSpPr>
            <p:cNvPr id="12" name="Straight Arrow Connector 11"/>
            <p:cNvCxnSpPr/>
            <p:nvPr/>
          </p:nvCxnSpPr>
          <p:spPr>
            <a:xfrm>
              <a:off x="2249586" y="2977869"/>
              <a:ext cx="1424198" cy="1003412"/>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9317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p:cNvCxnSpPr/>
          <p:nvPr/>
        </p:nvCxnSpPr>
        <p:spPr>
          <a:xfrm flipV="1">
            <a:off x="2671482" y="1237527"/>
            <a:ext cx="6714565" cy="10747"/>
          </a:xfrm>
          <a:prstGeom prst="straightConnector1">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907742" y="977153"/>
            <a:ext cx="0" cy="48947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144001" y="977152"/>
            <a:ext cx="0" cy="4894729"/>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671484" y="3572434"/>
            <a:ext cx="6660775" cy="5374"/>
          </a:xfrm>
          <a:prstGeom prst="straightConnector1">
            <a:avLst/>
          </a:prstGeom>
          <a:ln>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905773" y="6231957"/>
            <a:ext cx="4044569" cy="523220"/>
          </a:xfrm>
          <a:prstGeom prst="rect">
            <a:avLst/>
          </a:prstGeom>
          <a:noFill/>
        </p:spPr>
        <p:txBody>
          <a:bodyPr wrap="none" rtlCol="0">
            <a:spAutoFit/>
          </a:bodyPr>
          <a:lstStyle/>
          <a:p>
            <a:r>
              <a:rPr lang="en-US" sz="2800" dirty="0" smtClean="0"/>
              <a:t>Semiconductor generation</a:t>
            </a:r>
            <a:endParaRPr lang="en-US" sz="2800" dirty="0"/>
          </a:p>
        </p:txBody>
      </p:sp>
      <p:sp>
        <p:nvSpPr>
          <p:cNvPr id="56" name="TextBox 55"/>
          <p:cNvSpPr txBox="1"/>
          <p:nvPr/>
        </p:nvSpPr>
        <p:spPr>
          <a:xfrm>
            <a:off x="2532999" y="5918857"/>
            <a:ext cx="288862" cy="369332"/>
          </a:xfrm>
          <a:prstGeom prst="rect">
            <a:avLst/>
          </a:prstGeom>
          <a:noFill/>
        </p:spPr>
        <p:txBody>
          <a:bodyPr wrap="none" rtlCol="0">
            <a:spAutoFit/>
          </a:bodyPr>
          <a:lstStyle/>
          <a:p>
            <a:r>
              <a:rPr lang="en-US" smtClean="0"/>
              <a:t>k</a:t>
            </a:r>
            <a:endParaRPr lang="en-US" dirty="0"/>
          </a:p>
        </p:txBody>
      </p:sp>
      <p:sp>
        <p:nvSpPr>
          <p:cNvPr id="57" name="TextBox 56"/>
          <p:cNvSpPr txBox="1"/>
          <p:nvPr/>
        </p:nvSpPr>
        <p:spPr>
          <a:xfrm>
            <a:off x="8886687" y="5918857"/>
            <a:ext cx="521297" cy="369332"/>
          </a:xfrm>
          <a:prstGeom prst="rect">
            <a:avLst/>
          </a:prstGeom>
          <a:noFill/>
        </p:spPr>
        <p:txBody>
          <a:bodyPr wrap="none" rtlCol="0">
            <a:spAutoFit/>
          </a:bodyPr>
          <a:lstStyle/>
          <a:p>
            <a:r>
              <a:rPr lang="en-US"/>
              <a:t>k</a:t>
            </a:r>
            <a:r>
              <a:rPr lang="en-US" smtClean="0"/>
              <a:t>+2</a:t>
            </a:r>
            <a:endParaRPr lang="en-US" dirty="0"/>
          </a:p>
        </p:txBody>
      </p:sp>
      <p:sp>
        <p:nvSpPr>
          <p:cNvPr id="58" name="TextBox 57"/>
          <p:cNvSpPr txBox="1"/>
          <p:nvPr/>
        </p:nvSpPr>
        <p:spPr>
          <a:xfrm>
            <a:off x="5653301" y="5918857"/>
            <a:ext cx="521297" cy="369332"/>
          </a:xfrm>
          <a:prstGeom prst="rect">
            <a:avLst/>
          </a:prstGeom>
          <a:noFill/>
        </p:spPr>
        <p:txBody>
          <a:bodyPr wrap="none" rtlCol="0">
            <a:spAutoFit/>
          </a:bodyPr>
          <a:lstStyle/>
          <a:p>
            <a:r>
              <a:rPr lang="en-US"/>
              <a:t>k</a:t>
            </a:r>
            <a:r>
              <a:rPr lang="en-US" smtClean="0"/>
              <a:t>+1</a:t>
            </a:r>
            <a:endParaRPr lang="en-US" dirty="0"/>
          </a:p>
        </p:txBody>
      </p:sp>
      <p:sp>
        <p:nvSpPr>
          <p:cNvPr id="59" name="TextBox 58"/>
          <p:cNvSpPr txBox="1"/>
          <p:nvPr/>
        </p:nvSpPr>
        <p:spPr>
          <a:xfrm>
            <a:off x="337555" y="2324568"/>
            <a:ext cx="1260217" cy="1354217"/>
          </a:xfrm>
          <a:prstGeom prst="rect">
            <a:avLst/>
          </a:prstGeom>
          <a:noFill/>
        </p:spPr>
        <p:txBody>
          <a:bodyPr wrap="none" rtlCol="0">
            <a:spAutoFit/>
          </a:bodyPr>
          <a:lstStyle/>
          <a:p>
            <a:pPr algn="ctr"/>
            <a:r>
              <a:rPr lang="en-US" sz="3200" dirty="0" smtClean="0"/>
              <a:t>Silicon</a:t>
            </a:r>
          </a:p>
          <a:p>
            <a:pPr algn="ctr"/>
            <a:r>
              <a:rPr lang="en-US" sz="3200" dirty="0" smtClean="0"/>
              <a:t>Area</a:t>
            </a:r>
          </a:p>
          <a:p>
            <a:pPr algn="ctr"/>
            <a:r>
              <a:rPr lang="en-US" dirty="0">
                <a:solidFill>
                  <a:srgbClr val="0070C0"/>
                </a:solidFill>
              </a:rPr>
              <a:t>N</a:t>
            </a:r>
            <a:r>
              <a:rPr lang="en-US" dirty="0" smtClean="0">
                <a:solidFill>
                  <a:srgbClr val="0070C0"/>
                </a:solidFill>
              </a:rPr>
              <a:t>ormalized</a:t>
            </a:r>
            <a:endParaRPr lang="en-US" dirty="0">
              <a:solidFill>
                <a:srgbClr val="0070C0"/>
              </a:solidFill>
            </a:endParaRPr>
          </a:p>
        </p:txBody>
      </p:sp>
      <p:sp>
        <p:nvSpPr>
          <p:cNvPr id="2" name="TextBox 1"/>
          <p:cNvSpPr txBox="1"/>
          <p:nvPr/>
        </p:nvSpPr>
        <p:spPr>
          <a:xfrm>
            <a:off x="2139386" y="1077575"/>
            <a:ext cx="476412" cy="369332"/>
          </a:xfrm>
          <a:prstGeom prst="rect">
            <a:avLst/>
          </a:prstGeom>
          <a:noFill/>
        </p:spPr>
        <p:txBody>
          <a:bodyPr wrap="none" rtlCol="0">
            <a:spAutoFit/>
          </a:bodyPr>
          <a:lstStyle/>
          <a:p>
            <a:r>
              <a:rPr lang="en-US" smtClean="0"/>
              <a:t>1.0</a:t>
            </a:r>
            <a:endParaRPr lang="en-US"/>
          </a:p>
        </p:txBody>
      </p:sp>
      <p:sp>
        <p:nvSpPr>
          <p:cNvPr id="28" name="TextBox 27"/>
          <p:cNvSpPr txBox="1"/>
          <p:nvPr/>
        </p:nvSpPr>
        <p:spPr>
          <a:xfrm>
            <a:off x="2180689" y="3358193"/>
            <a:ext cx="476412" cy="369332"/>
          </a:xfrm>
          <a:prstGeom prst="rect">
            <a:avLst/>
          </a:prstGeom>
          <a:noFill/>
        </p:spPr>
        <p:txBody>
          <a:bodyPr wrap="none" rtlCol="0">
            <a:spAutoFit/>
          </a:bodyPr>
          <a:lstStyle/>
          <a:p>
            <a:r>
              <a:rPr lang="en-US" dirty="0" smtClean="0"/>
              <a:t>0.5</a:t>
            </a:r>
            <a:endParaRPr lang="en-US" dirty="0"/>
          </a:p>
        </p:txBody>
      </p:sp>
      <p:sp>
        <p:nvSpPr>
          <p:cNvPr id="10" name="Title 9"/>
          <p:cNvSpPr>
            <a:spLocks noGrp="1"/>
          </p:cNvSpPr>
          <p:nvPr>
            <p:ph type="title"/>
          </p:nvPr>
        </p:nvSpPr>
        <p:spPr>
          <a:xfrm>
            <a:off x="838200" y="-289790"/>
            <a:ext cx="10515600" cy="1325563"/>
          </a:xfrm>
        </p:spPr>
        <p:txBody>
          <a:bodyPr/>
          <a:lstStyle/>
          <a:p>
            <a:pPr algn="ctr"/>
            <a:r>
              <a:rPr lang="en-US" dirty="0" smtClean="0"/>
              <a:t>Switch chip area: Packet Processing Logic</a:t>
            </a:r>
            <a:endParaRPr lang="en-US" dirty="0"/>
          </a:p>
        </p:txBody>
      </p:sp>
      <p:sp>
        <p:nvSpPr>
          <p:cNvPr id="51" name="Rectangle 50"/>
          <p:cNvSpPr/>
          <p:nvPr/>
        </p:nvSpPr>
        <p:spPr>
          <a:xfrm rot="1714632" flipV="1">
            <a:off x="3031190" y="4371208"/>
            <a:ext cx="261988" cy="134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1714632" flipV="1">
            <a:off x="2929764" y="4157493"/>
            <a:ext cx="95225" cy="36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5502638" y="2660283"/>
            <a:ext cx="3994720" cy="1542658"/>
            <a:chOff x="2293816" y="1115012"/>
            <a:chExt cx="3994720" cy="1542658"/>
          </a:xfrm>
        </p:grpSpPr>
        <p:sp>
          <p:nvSpPr>
            <p:cNvPr id="34" name="Right Arrow 33"/>
            <p:cNvSpPr/>
            <p:nvPr/>
          </p:nvSpPr>
          <p:spPr>
            <a:xfrm rot="2162403">
              <a:off x="2293816" y="2138178"/>
              <a:ext cx="3994720" cy="519492"/>
            </a:xfrm>
            <a:prstGeom prst="rightArrow">
              <a:avLst>
                <a:gd name="adj1" fmla="val 50000"/>
                <a:gd name="adj2" fmla="val 981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Moore’s Law</a:t>
              </a:r>
              <a:endParaRPr lang="en-US">
                <a:solidFill>
                  <a:schemeClr val="tx1"/>
                </a:solidFill>
              </a:endParaRPr>
            </a:p>
          </p:txBody>
        </p:sp>
        <p:sp>
          <p:nvSpPr>
            <p:cNvPr id="35" name="Rectangle 34"/>
            <p:cNvSpPr/>
            <p:nvPr/>
          </p:nvSpPr>
          <p:spPr>
            <a:xfrm rot="45311" flipV="1">
              <a:off x="2630868" y="1115012"/>
              <a:ext cx="317851" cy="106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45311" flipV="1">
              <a:off x="2535781" y="1167146"/>
              <a:ext cx="115936" cy="21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ight Arrow 36"/>
          <p:cNvSpPr/>
          <p:nvPr/>
        </p:nvSpPr>
        <p:spPr>
          <a:xfrm rot="20925208">
            <a:off x="5827047" y="4432248"/>
            <a:ext cx="3319940" cy="519492"/>
          </a:xfrm>
          <a:prstGeom prst="rightArrow">
            <a:avLst>
              <a:gd name="adj1" fmla="val 50000"/>
              <a:gd name="adj2" fmla="val 98184"/>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10% new features</a:t>
            </a:r>
            <a:endParaRPr lang="en-US" dirty="0">
              <a:solidFill>
                <a:schemeClr val="tx1"/>
              </a:solidFill>
            </a:endParaRPr>
          </a:p>
        </p:txBody>
      </p:sp>
      <p:sp>
        <p:nvSpPr>
          <p:cNvPr id="38" name="Right Arrow 37"/>
          <p:cNvSpPr/>
          <p:nvPr/>
        </p:nvSpPr>
        <p:spPr>
          <a:xfrm rot="1583631">
            <a:off x="5702296" y="3311936"/>
            <a:ext cx="3609978" cy="523734"/>
          </a:xfrm>
          <a:prstGeom prst="rightArrow">
            <a:avLst>
              <a:gd name="adj1" fmla="val 50000"/>
              <a:gd name="adj2" fmla="val 12657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Area goes down</a:t>
            </a:r>
            <a:endParaRPr lang="en-US" dirty="0"/>
          </a:p>
        </p:txBody>
      </p:sp>
      <p:grpSp>
        <p:nvGrpSpPr>
          <p:cNvPr id="14" name="Group 13"/>
          <p:cNvGrpSpPr/>
          <p:nvPr/>
        </p:nvGrpSpPr>
        <p:grpSpPr>
          <a:xfrm>
            <a:off x="2293816" y="1115012"/>
            <a:ext cx="3994720" cy="1542658"/>
            <a:chOff x="2293816" y="1115012"/>
            <a:chExt cx="3994720" cy="1542658"/>
          </a:xfrm>
        </p:grpSpPr>
        <p:sp>
          <p:nvSpPr>
            <p:cNvPr id="3" name="Right Arrow 2"/>
            <p:cNvSpPr/>
            <p:nvPr/>
          </p:nvSpPr>
          <p:spPr>
            <a:xfrm rot="2162403">
              <a:off x="2293816" y="2138178"/>
              <a:ext cx="3994720" cy="519492"/>
            </a:xfrm>
            <a:prstGeom prst="rightArrow">
              <a:avLst>
                <a:gd name="adj1" fmla="val 50000"/>
                <a:gd name="adj2" fmla="val 981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Moore’s Law</a:t>
              </a:r>
              <a:endParaRPr lang="en-US">
                <a:solidFill>
                  <a:schemeClr val="tx1"/>
                </a:solidFill>
              </a:endParaRPr>
            </a:p>
          </p:txBody>
        </p:sp>
        <p:sp>
          <p:nvSpPr>
            <p:cNvPr id="4" name="Rectangle 3"/>
            <p:cNvSpPr/>
            <p:nvPr/>
          </p:nvSpPr>
          <p:spPr>
            <a:xfrm rot="45311" flipV="1">
              <a:off x="2630868" y="1115012"/>
              <a:ext cx="317851" cy="106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45311" flipV="1">
              <a:off x="2535781" y="1167146"/>
              <a:ext cx="115936" cy="21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ight Arrow 49"/>
          <p:cNvSpPr/>
          <p:nvPr/>
        </p:nvSpPr>
        <p:spPr>
          <a:xfrm rot="20925208">
            <a:off x="2618225" y="2886977"/>
            <a:ext cx="3319940" cy="519492"/>
          </a:xfrm>
          <a:prstGeom prst="rightArrow">
            <a:avLst>
              <a:gd name="adj1" fmla="val 50000"/>
              <a:gd name="adj2" fmla="val 98184"/>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10% new features</a:t>
            </a:r>
            <a:endParaRPr lang="en-US" dirty="0">
              <a:solidFill>
                <a:schemeClr val="tx1"/>
              </a:solidFill>
            </a:endParaRPr>
          </a:p>
        </p:txBody>
      </p:sp>
      <p:sp>
        <p:nvSpPr>
          <p:cNvPr id="9" name="Right Arrow 8"/>
          <p:cNvSpPr/>
          <p:nvPr/>
        </p:nvSpPr>
        <p:spPr>
          <a:xfrm rot="1583631">
            <a:off x="2493474" y="1766665"/>
            <a:ext cx="3609978" cy="523734"/>
          </a:xfrm>
          <a:prstGeom prst="rightArrow">
            <a:avLst>
              <a:gd name="adj1" fmla="val 50000"/>
              <a:gd name="adj2" fmla="val 12657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Area goes down</a:t>
            </a:r>
            <a:endParaRPr lang="en-US" dirty="0"/>
          </a:p>
        </p:txBody>
      </p:sp>
      <p:cxnSp>
        <p:nvCxnSpPr>
          <p:cNvPr id="7" name="Elbow Connector 6"/>
          <p:cNvCxnSpPr/>
          <p:nvPr/>
        </p:nvCxnSpPr>
        <p:spPr>
          <a:xfrm>
            <a:off x="2671484" y="977153"/>
            <a:ext cx="7091081" cy="4894728"/>
          </a:xfrm>
          <a:prstGeom prst="bentConnector3">
            <a:avLst>
              <a:gd name="adj1" fmla="val 63"/>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9309272" y="3424516"/>
            <a:ext cx="2519147" cy="1415870"/>
          </a:xfrm>
          <a:prstGeom prst="round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Logic</a:t>
            </a:r>
          </a:p>
          <a:p>
            <a:pPr algn="ctr"/>
            <a:r>
              <a:rPr lang="en-US" sz="2400" dirty="0" smtClean="0">
                <a:solidFill>
                  <a:schemeClr val="tx1"/>
                </a:solidFill>
              </a:rPr>
              <a:t>Area goes down</a:t>
            </a:r>
            <a:br>
              <a:rPr lang="en-US" sz="2400" dirty="0" smtClean="0">
                <a:solidFill>
                  <a:schemeClr val="tx1"/>
                </a:solidFill>
              </a:rPr>
            </a:br>
            <a:r>
              <a:rPr lang="en-US" sz="2400" dirty="0" smtClean="0">
                <a:solidFill>
                  <a:schemeClr val="tx1"/>
                </a:solidFill>
              </a:rPr>
              <a:t>each generation</a:t>
            </a:r>
            <a:endParaRPr lang="en-US" sz="2400" dirty="0">
              <a:solidFill>
                <a:schemeClr val="tx1"/>
              </a:solidFill>
            </a:endParaRPr>
          </a:p>
        </p:txBody>
      </p:sp>
    </p:spTree>
    <p:extLst>
      <p:ext uri="{BB962C8B-B14F-4D97-AF65-F5344CB8AC3E}">
        <p14:creationId xmlns:p14="http://schemas.microsoft.com/office/powerpoint/2010/main" val="146867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50"/>
                                        </p:tgtEl>
                                        <p:attrNameLst>
                                          <p:attrName>style.visibility</p:attrName>
                                        </p:attrNameLst>
                                      </p:cBhvr>
                                      <p:to>
                                        <p:strVal val="hidden"/>
                                      </p:to>
                                    </p:set>
                                  </p:childTnLst>
                                </p:cTn>
                              </p:par>
                            </p:childTnLst>
                          </p:cTn>
                        </p:par>
                        <p:par>
                          <p:cTn id="22" fill="hold">
                            <p:stCondLst>
                              <p:cond delay="0"/>
                            </p:stCondLst>
                            <p:childTnLst>
                              <p:par>
                                <p:cTn id="23" presetID="22" presetClass="entr" presetSubtype="8"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33"/>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37"/>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50" grpId="0" animBg="1"/>
      <p:bldP spid="50" grpId="1" animBg="1"/>
      <p:bldP spid="9"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5399313" y="3142665"/>
            <a:ext cx="1886857" cy="1248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2"/>
                </a:solidFill>
              </a:rPr>
              <a:t>Network Equipment Vendor</a:t>
            </a:r>
            <a:endParaRPr lang="en-US" sz="2400">
              <a:solidFill>
                <a:schemeClr val="tx2"/>
              </a:solidFill>
            </a:endParaRPr>
          </a:p>
        </p:txBody>
      </p:sp>
      <p:sp>
        <p:nvSpPr>
          <p:cNvPr id="8" name="Rectangle 7"/>
          <p:cNvSpPr/>
          <p:nvPr/>
        </p:nvSpPr>
        <p:spPr>
          <a:xfrm>
            <a:off x="2039882" y="3142665"/>
            <a:ext cx="1886857" cy="12482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2"/>
                </a:solidFill>
              </a:rPr>
              <a:t>Network Owner</a:t>
            </a:r>
            <a:endParaRPr lang="en-US" sz="2800" dirty="0">
              <a:solidFill>
                <a:schemeClr val="tx2"/>
              </a:solidFill>
            </a:endParaRPr>
          </a:p>
        </p:txBody>
      </p:sp>
      <p:pic>
        <p:nvPicPr>
          <p:cNvPr id="4" name="Content Placeholder 3"/>
          <p:cNvPicPr>
            <a:picLocks noGrp="1" noChangeAspect="1"/>
          </p:cNvPicPr>
          <p:nvPr>
            <p:ph idx="1"/>
          </p:nvPr>
        </p:nvPicPr>
        <p:blipFill>
          <a:blip r:embed="rId3"/>
          <a:stretch>
            <a:fillRect/>
          </a:stretch>
        </p:blipFill>
        <p:spPr>
          <a:xfrm>
            <a:off x="6007420" y="2870244"/>
            <a:ext cx="670642" cy="445977"/>
          </a:xfrm>
          <a:prstGeom prst="rect">
            <a:avLst/>
          </a:prstGeom>
        </p:spPr>
      </p:pic>
      <p:grpSp>
        <p:nvGrpSpPr>
          <p:cNvPr id="41" name="Group 40"/>
          <p:cNvGrpSpPr/>
          <p:nvPr/>
        </p:nvGrpSpPr>
        <p:grpSpPr>
          <a:xfrm>
            <a:off x="2342157" y="2772043"/>
            <a:ext cx="1282305" cy="526649"/>
            <a:chOff x="1595345" y="5137552"/>
            <a:chExt cx="1282305" cy="526649"/>
          </a:xfrm>
        </p:grpSpPr>
        <p:pic>
          <p:nvPicPr>
            <p:cNvPr id="11" name="Content Placeholder 3"/>
            <p:cNvPicPr>
              <a:picLocks noChangeAspect="1"/>
            </p:cNvPicPr>
            <p:nvPr/>
          </p:nvPicPr>
          <p:blipFill>
            <a:blip r:embed="rId3"/>
            <a:stretch>
              <a:fillRect/>
            </a:stretch>
          </p:blipFill>
          <p:spPr>
            <a:xfrm>
              <a:off x="1595345" y="5448701"/>
              <a:ext cx="324060" cy="215500"/>
            </a:xfrm>
            <a:prstGeom prst="rect">
              <a:avLst/>
            </a:prstGeom>
          </p:spPr>
        </p:pic>
        <p:pic>
          <p:nvPicPr>
            <p:cNvPr id="12" name="Content Placeholder 3"/>
            <p:cNvPicPr>
              <a:picLocks noChangeAspect="1"/>
            </p:cNvPicPr>
            <p:nvPr/>
          </p:nvPicPr>
          <p:blipFill>
            <a:blip r:embed="rId3"/>
            <a:stretch>
              <a:fillRect/>
            </a:stretch>
          </p:blipFill>
          <p:spPr>
            <a:xfrm>
              <a:off x="1914760" y="5448701"/>
              <a:ext cx="324060" cy="215500"/>
            </a:xfrm>
            <a:prstGeom prst="rect">
              <a:avLst/>
            </a:prstGeom>
          </p:spPr>
        </p:pic>
        <p:pic>
          <p:nvPicPr>
            <p:cNvPr id="13" name="Content Placeholder 3"/>
            <p:cNvPicPr>
              <a:picLocks noChangeAspect="1"/>
            </p:cNvPicPr>
            <p:nvPr/>
          </p:nvPicPr>
          <p:blipFill>
            <a:blip r:embed="rId3"/>
            <a:stretch>
              <a:fillRect/>
            </a:stretch>
          </p:blipFill>
          <p:spPr>
            <a:xfrm>
              <a:off x="2234175" y="5448701"/>
              <a:ext cx="324060" cy="215500"/>
            </a:xfrm>
            <a:prstGeom prst="rect">
              <a:avLst/>
            </a:prstGeom>
          </p:spPr>
        </p:pic>
        <p:pic>
          <p:nvPicPr>
            <p:cNvPr id="14" name="Content Placeholder 3"/>
            <p:cNvPicPr>
              <a:picLocks noChangeAspect="1"/>
            </p:cNvPicPr>
            <p:nvPr/>
          </p:nvPicPr>
          <p:blipFill>
            <a:blip r:embed="rId3"/>
            <a:stretch>
              <a:fillRect/>
            </a:stretch>
          </p:blipFill>
          <p:spPr>
            <a:xfrm>
              <a:off x="2553590" y="5448701"/>
              <a:ext cx="324060" cy="215500"/>
            </a:xfrm>
            <a:prstGeom prst="rect">
              <a:avLst/>
            </a:prstGeom>
          </p:spPr>
        </p:pic>
        <p:cxnSp>
          <p:nvCxnSpPr>
            <p:cNvPr id="17" name="Straight Connector 16"/>
            <p:cNvCxnSpPr>
              <a:stCxn id="11" idx="0"/>
              <a:endCxn id="9" idx="0"/>
            </p:cNvCxnSpPr>
            <p:nvPr/>
          </p:nvCxnSpPr>
          <p:spPr>
            <a:xfrm flipV="1">
              <a:off x="1757375" y="5137552"/>
              <a:ext cx="266910" cy="311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0"/>
              <a:endCxn id="9" idx="0"/>
            </p:cNvCxnSpPr>
            <p:nvPr/>
          </p:nvCxnSpPr>
          <p:spPr>
            <a:xfrm flipH="1" flipV="1">
              <a:off x="2024285" y="5137552"/>
              <a:ext cx="52505" cy="311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0"/>
              <a:endCxn id="9" idx="0"/>
            </p:cNvCxnSpPr>
            <p:nvPr/>
          </p:nvCxnSpPr>
          <p:spPr>
            <a:xfrm flipH="1" flipV="1">
              <a:off x="2024285" y="5137552"/>
              <a:ext cx="371920" cy="311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4" idx="0"/>
              <a:endCxn id="9" idx="0"/>
            </p:cNvCxnSpPr>
            <p:nvPr/>
          </p:nvCxnSpPr>
          <p:spPr>
            <a:xfrm flipH="1" flipV="1">
              <a:off x="2024285" y="5137552"/>
              <a:ext cx="691335" cy="311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1" idx="0"/>
              <a:endCxn id="15" idx="0"/>
            </p:cNvCxnSpPr>
            <p:nvPr/>
          </p:nvCxnSpPr>
          <p:spPr>
            <a:xfrm flipV="1">
              <a:off x="1757375" y="5137552"/>
              <a:ext cx="746334" cy="311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2" idx="0"/>
              <a:endCxn id="15" idx="0"/>
            </p:cNvCxnSpPr>
            <p:nvPr/>
          </p:nvCxnSpPr>
          <p:spPr>
            <a:xfrm flipV="1">
              <a:off x="2076790" y="5137552"/>
              <a:ext cx="426919" cy="311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3" idx="0"/>
              <a:endCxn id="15" idx="0"/>
            </p:cNvCxnSpPr>
            <p:nvPr/>
          </p:nvCxnSpPr>
          <p:spPr>
            <a:xfrm flipV="1">
              <a:off x="2396205" y="5137552"/>
              <a:ext cx="107504" cy="311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4" idx="0"/>
              <a:endCxn id="15" idx="0"/>
            </p:cNvCxnSpPr>
            <p:nvPr/>
          </p:nvCxnSpPr>
          <p:spPr>
            <a:xfrm flipH="1" flipV="1">
              <a:off x="2503709" y="5137552"/>
              <a:ext cx="211911" cy="311149"/>
            </a:xfrm>
            <a:prstGeom prst="line">
              <a:avLst/>
            </a:prstGeom>
          </p:spPr>
          <p:style>
            <a:lnRef idx="1">
              <a:schemeClr val="accent1"/>
            </a:lnRef>
            <a:fillRef idx="0">
              <a:schemeClr val="accent1"/>
            </a:fillRef>
            <a:effectRef idx="0">
              <a:schemeClr val="accent1"/>
            </a:effectRef>
            <a:fontRef idx="minor">
              <a:schemeClr val="tx1"/>
            </a:fontRef>
          </p:style>
        </p:cxnSp>
        <p:pic>
          <p:nvPicPr>
            <p:cNvPr id="9" name="Content Placeholder 3"/>
            <p:cNvPicPr>
              <a:picLocks noChangeAspect="1"/>
            </p:cNvPicPr>
            <p:nvPr/>
          </p:nvPicPr>
          <p:blipFill>
            <a:blip r:embed="rId3"/>
            <a:stretch>
              <a:fillRect/>
            </a:stretch>
          </p:blipFill>
          <p:spPr>
            <a:xfrm>
              <a:off x="1862255" y="5137552"/>
              <a:ext cx="324060" cy="215500"/>
            </a:xfrm>
            <a:prstGeom prst="rect">
              <a:avLst/>
            </a:prstGeom>
          </p:spPr>
        </p:pic>
        <p:pic>
          <p:nvPicPr>
            <p:cNvPr id="15" name="Content Placeholder 3"/>
            <p:cNvPicPr>
              <a:picLocks noChangeAspect="1"/>
            </p:cNvPicPr>
            <p:nvPr/>
          </p:nvPicPr>
          <p:blipFill>
            <a:blip r:embed="rId3"/>
            <a:stretch>
              <a:fillRect/>
            </a:stretch>
          </p:blipFill>
          <p:spPr>
            <a:xfrm>
              <a:off x="2341679" y="5137552"/>
              <a:ext cx="324060" cy="215500"/>
            </a:xfrm>
            <a:prstGeom prst="rect">
              <a:avLst/>
            </a:prstGeom>
          </p:spPr>
        </p:pic>
      </p:grpSp>
      <p:grpSp>
        <p:nvGrpSpPr>
          <p:cNvPr id="59" name="Group 58"/>
          <p:cNvGrpSpPr/>
          <p:nvPr/>
        </p:nvGrpSpPr>
        <p:grpSpPr>
          <a:xfrm>
            <a:off x="8403455" y="4233387"/>
            <a:ext cx="1444172" cy="1072535"/>
            <a:chOff x="8403455" y="4233387"/>
            <a:chExt cx="1444172" cy="1072535"/>
          </a:xfrm>
        </p:grpSpPr>
        <p:sp>
          <p:nvSpPr>
            <p:cNvPr id="6" name="Rectangle 5"/>
            <p:cNvSpPr/>
            <p:nvPr/>
          </p:nvSpPr>
          <p:spPr>
            <a:xfrm>
              <a:off x="8403455" y="4443455"/>
              <a:ext cx="1444172" cy="8624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ASIC</a:t>
              </a:r>
            </a:p>
            <a:p>
              <a:pPr algn="ctr"/>
              <a:r>
                <a:rPr lang="en-US" sz="2400" dirty="0" smtClean="0">
                  <a:solidFill>
                    <a:schemeClr val="tx2"/>
                  </a:solidFill>
                </a:rPr>
                <a:t>Team</a:t>
              </a:r>
              <a:endParaRPr lang="en-US" sz="2400" dirty="0">
                <a:solidFill>
                  <a:schemeClr val="tx2"/>
                </a:solidFill>
              </a:endParaRPr>
            </a:p>
          </p:txBody>
        </p:sp>
        <p:pic>
          <p:nvPicPr>
            <p:cNvPr id="42" name="Picture 41"/>
            <p:cNvPicPr>
              <a:picLocks noChangeAspect="1"/>
            </p:cNvPicPr>
            <p:nvPr/>
          </p:nvPicPr>
          <p:blipFill>
            <a:blip r:embed="rId4"/>
            <a:stretch>
              <a:fillRect/>
            </a:stretch>
          </p:blipFill>
          <p:spPr>
            <a:xfrm>
              <a:off x="8821529" y="4233387"/>
              <a:ext cx="608024" cy="321280"/>
            </a:xfrm>
            <a:prstGeom prst="rect">
              <a:avLst/>
            </a:prstGeom>
          </p:spPr>
        </p:pic>
      </p:grpSp>
      <p:grpSp>
        <p:nvGrpSpPr>
          <p:cNvPr id="57" name="Group 56"/>
          <p:cNvGrpSpPr/>
          <p:nvPr/>
        </p:nvGrpSpPr>
        <p:grpSpPr>
          <a:xfrm>
            <a:off x="8403455" y="1798038"/>
            <a:ext cx="1444172" cy="1338535"/>
            <a:chOff x="8403455" y="1798038"/>
            <a:chExt cx="1444172" cy="1338535"/>
          </a:xfrm>
        </p:grpSpPr>
        <p:sp>
          <p:nvSpPr>
            <p:cNvPr id="7" name="Rectangle 6"/>
            <p:cNvSpPr/>
            <p:nvPr/>
          </p:nvSpPr>
          <p:spPr>
            <a:xfrm>
              <a:off x="8403455" y="2274106"/>
              <a:ext cx="1444172" cy="8624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Software</a:t>
              </a:r>
            </a:p>
            <a:p>
              <a:pPr algn="ctr"/>
              <a:r>
                <a:rPr lang="en-US" sz="2400" dirty="0" smtClean="0">
                  <a:solidFill>
                    <a:schemeClr val="tx2"/>
                  </a:solidFill>
                </a:rPr>
                <a:t>Team</a:t>
              </a:r>
              <a:endParaRPr lang="en-US" sz="2400" dirty="0">
                <a:solidFill>
                  <a:schemeClr val="tx2"/>
                </a:solidFill>
              </a:endParaRPr>
            </a:p>
          </p:txBody>
        </p:sp>
        <p:pic>
          <p:nvPicPr>
            <p:cNvPr id="43" name="Picture 42"/>
            <p:cNvPicPr>
              <a:picLocks noChangeAspect="1"/>
            </p:cNvPicPr>
            <p:nvPr/>
          </p:nvPicPr>
          <p:blipFill>
            <a:blip r:embed="rId5"/>
            <a:stretch>
              <a:fillRect/>
            </a:stretch>
          </p:blipFill>
          <p:spPr>
            <a:xfrm>
              <a:off x="8829550" y="1798038"/>
              <a:ext cx="598468" cy="598468"/>
            </a:xfrm>
            <a:prstGeom prst="rect">
              <a:avLst/>
            </a:prstGeom>
          </p:spPr>
        </p:pic>
      </p:grpSp>
      <p:grpSp>
        <p:nvGrpSpPr>
          <p:cNvPr id="56" name="Group 55"/>
          <p:cNvGrpSpPr/>
          <p:nvPr/>
        </p:nvGrpSpPr>
        <p:grpSpPr>
          <a:xfrm>
            <a:off x="3790869" y="2373528"/>
            <a:ext cx="1735106" cy="1548990"/>
            <a:chOff x="3790869" y="2373528"/>
            <a:chExt cx="1735106" cy="1548990"/>
          </a:xfrm>
        </p:grpSpPr>
        <p:sp>
          <p:nvSpPr>
            <p:cNvPr id="44" name="Arc 43"/>
            <p:cNvSpPr/>
            <p:nvPr/>
          </p:nvSpPr>
          <p:spPr>
            <a:xfrm>
              <a:off x="3790869" y="2906297"/>
              <a:ext cx="1735106" cy="1016221"/>
            </a:xfrm>
            <a:prstGeom prst="arc">
              <a:avLst>
                <a:gd name="adj1" fmla="val 12040470"/>
                <a:gd name="adj2" fmla="val 20462614"/>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4137794" y="2373528"/>
              <a:ext cx="1141851" cy="461665"/>
            </a:xfrm>
            <a:prstGeom prst="rect">
              <a:avLst/>
            </a:prstGeom>
            <a:noFill/>
          </p:spPr>
          <p:txBody>
            <a:bodyPr wrap="none" rtlCol="0">
              <a:spAutoFit/>
            </a:bodyPr>
            <a:lstStyle/>
            <a:p>
              <a:r>
                <a:rPr lang="en-US" sz="2400" dirty="0" smtClean="0"/>
                <a:t>Feature</a:t>
              </a:r>
              <a:endParaRPr lang="en-US" sz="2800" dirty="0"/>
            </a:p>
          </p:txBody>
        </p:sp>
      </p:grpSp>
      <p:grpSp>
        <p:nvGrpSpPr>
          <p:cNvPr id="64" name="Group 63"/>
          <p:cNvGrpSpPr/>
          <p:nvPr/>
        </p:nvGrpSpPr>
        <p:grpSpPr>
          <a:xfrm>
            <a:off x="6806080" y="2162072"/>
            <a:ext cx="1706897" cy="1324697"/>
            <a:chOff x="6806080" y="2162072"/>
            <a:chExt cx="1706897" cy="1324697"/>
          </a:xfrm>
        </p:grpSpPr>
        <p:sp>
          <p:nvSpPr>
            <p:cNvPr id="47" name="Arc 46"/>
            <p:cNvSpPr/>
            <p:nvPr/>
          </p:nvSpPr>
          <p:spPr>
            <a:xfrm rot="19849303" flipH="1" flipV="1">
              <a:off x="6806080" y="2162072"/>
              <a:ext cx="1706897" cy="1324697"/>
            </a:xfrm>
            <a:prstGeom prst="arc">
              <a:avLst>
                <a:gd name="adj1" fmla="val 12040470"/>
                <a:gd name="adj2" fmla="val 20462614"/>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rot="19402923">
              <a:off x="7531825" y="3005896"/>
              <a:ext cx="804259" cy="369332"/>
            </a:xfrm>
            <a:prstGeom prst="rect">
              <a:avLst/>
            </a:prstGeom>
            <a:noFill/>
          </p:spPr>
          <p:txBody>
            <a:bodyPr wrap="none" rtlCol="0">
              <a:spAutoFit/>
            </a:bodyPr>
            <a:lstStyle/>
            <a:p>
              <a:r>
                <a:rPr lang="en-US" dirty="0" smtClean="0"/>
                <a:t>Weeks</a:t>
              </a:r>
              <a:endParaRPr lang="en-US" dirty="0"/>
            </a:p>
          </p:txBody>
        </p:sp>
      </p:grpSp>
      <p:grpSp>
        <p:nvGrpSpPr>
          <p:cNvPr id="67" name="Group 66"/>
          <p:cNvGrpSpPr/>
          <p:nvPr/>
        </p:nvGrpSpPr>
        <p:grpSpPr>
          <a:xfrm>
            <a:off x="7064348" y="3744396"/>
            <a:ext cx="1706897" cy="1324697"/>
            <a:chOff x="7064348" y="3744396"/>
            <a:chExt cx="1706897" cy="1324697"/>
          </a:xfrm>
        </p:grpSpPr>
        <p:sp>
          <p:nvSpPr>
            <p:cNvPr id="50" name="Arc 49"/>
            <p:cNvSpPr/>
            <p:nvPr/>
          </p:nvSpPr>
          <p:spPr>
            <a:xfrm rot="1546502" flipH="1" flipV="1">
              <a:off x="7064348" y="3744396"/>
              <a:ext cx="1706897" cy="1324697"/>
            </a:xfrm>
            <a:prstGeom prst="arc">
              <a:avLst>
                <a:gd name="adj1" fmla="val 12040470"/>
                <a:gd name="adj2" fmla="val 20462614"/>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p:cNvSpPr txBox="1"/>
            <p:nvPr/>
          </p:nvSpPr>
          <p:spPr>
            <a:xfrm rot="1921114">
              <a:off x="7297391" y="4586856"/>
              <a:ext cx="729559" cy="400110"/>
            </a:xfrm>
            <a:prstGeom prst="rect">
              <a:avLst/>
            </a:prstGeom>
            <a:noFill/>
          </p:spPr>
          <p:txBody>
            <a:bodyPr wrap="none" rtlCol="0">
              <a:spAutoFit/>
            </a:bodyPr>
            <a:lstStyle/>
            <a:p>
              <a:r>
                <a:rPr lang="en-US" sz="2000" dirty="0" smtClean="0"/>
                <a:t>Years</a:t>
              </a:r>
              <a:endParaRPr lang="en-US" sz="2000" dirty="0"/>
            </a:p>
          </p:txBody>
        </p:sp>
      </p:grpSp>
      <p:grpSp>
        <p:nvGrpSpPr>
          <p:cNvPr id="61" name="Group 60"/>
          <p:cNvGrpSpPr/>
          <p:nvPr/>
        </p:nvGrpSpPr>
        <p:grpSpPr>
          <a:xfrm>
            <a:off x="3812165" y="3611041"/>
            <a:ext cx="1735106" cy="1516536"/>
            <a:chOff x="3812165" y="3611041"/>
            <a:chExt cx="1735106" cy="1516536"/>
          </a:xfrm>
        </p:grpSpPr>
        <p:sp>
          <p:nvSpPr>
            <p:cNvPr id="51" name="Arc 50"/>
            <p:cNvSpPr/>
            <p:nvPr/>
          </p:nvSpPr>
          <p:spPr>
            <a:xfrm rot="10800000">
              <a:off x="3812165" y="3611041"/>
              <a:ext cx="1735106" cy="1016221"/>
            </a:xfrm>
            <a:prstGeom prst="arc">
              <a:avLst>
                <a:gd name="adj1" fmla="val 12040470"/>
                <a:gd name="adj2" fmla="val 20462614"/>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4239953" y="4665912"/>
              <a:ext cx="837217" cy="461665"/>
            </a:xfrm>
            <a:prstGeom prst="rect">
              <a:avLst/>
            </a:prstGeom>
            <a:noFill/>
          </p:spPr>
          <p:txBody>
            <a:bodyPr wrap="none" rtlCol="0">
              <a:spAutoFit/>
            </a:bodyPr>
            <a:lstStyle/>
            <a:p>
              <a:r>
                <a:rPr lang="en-US" sz="2400" smtClean="0"/>
                <a:t>Years</a:t>
              </a:r>
              <a:endParaRPr lang="en-US" sz="2400"/>
            </a:p>
          </p:txBody>
        </p:sp>
      </p:grpSp>
      <p:grpSp>
        <p:nvGrpSpPr>
          <p:cNvPr id="63" name="Group 62"/>
          <p:cNvGrpSpPr/>
          <p:nvPr/>
        </p:nvGrpSpPr>
        <p:grpSpPr>
          <a:xfrm>
            <a:off x="7052866" y="2229495"/>
            <a:ext cx="1758286" cy="1555448"/>
            <a:chOff x="7052866" y="2229495"/>
            <a:chExt cx="1758286" cy="1555448"/>
          </a:xfrm>
        </p:grpSpPr>
        <p:sp>
          <p:nvSpPr>
            <p:cNvPr id="45" name="Arc 44"/>
            <p:cNvSpPr/>
            <p:nvPr/>
          </p:nvSpPr>
          <p:spPr>
            <a:xfrm rot="19844001">
              <a:off x="7104255" y="2460246"/>
              <a:ext cx="1706897" cy="1324697"/>
            </a:xfrm>
            <a:prstGeom prst="arc">
              <a:avLst>
                <a:gd name="adj1" fmla="val 12040470"/>
                <a:gd name="adj2" fmla="val 20462614"/>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p:cNvSpPr txBox="1"/>
            <p:nvPr/>
          </p:nvSpPr>
          <p:spPr>
            <a:xfrm rot="19598848">
              <a:off x="7052866" y="2229495"/>
              <a:ext cx="902555" cy="369332"/>
            </a:xfrm>
            <a:prstGeom prst="rect">
              <a:avLst/>
            </a:prstGeom>
            <a:noFill/>
          </p:spPr>
          <p:txBody>
            <a:bodyPr wrap="none" rtlCol="0">
              <a:spAutoFit/>
            </a:bodyPr>
            <a:lstStyle/>
            <a:p>
              <a:r>
                <a:rPr lang="en-US" smtClean="0"/>
                <a:t>Feature</a:t>
              </a:r>
              <a:endParaRPr lang="en-US"/>
            </a:p>
          </p:txBody>
        </p:sp>
      </p:grpSp>
      <p:grpSp>
        <p:nvGrpSpPr>
          <p:cNvPr id="66" name="Group 65"/>
          <p:cNvGrpSpPr/>
          <p:nvPr/>
        </p:nvGrpSpPr>
        <p:grpSpPr>
          <a:xfrm>
            <a:off x="6832016" y="3878234"/>
            <a:ext cx="1715503" cy="1571413"/>
            <a:chOff x="6832016" y="3878234"/>
            <a:chExt cx="1715503" cy="1571413"/>
          </a:xfrm>
        </p:grpSpPr>
        <p:sp>
          <p:nvSpPr>
            <p:cNvPr id="48" name="Arc 47"/>
            <p:cNvSpPr/>
            <p:nvPr/>
          </p:nvSpPr>
          <p:spPr>
            <a:xfrm rot="1546502">
              <a:off x="6832016" y="4124950"/>
              <a:ext cx="1706897" cy="1324697"/>
            </a:xfrm>
            <a:prstGeom prst="arc">
              <a:avLst>
                <a:gd name="adj1" fmla="val 12040470"/>
                <a:gd name="adj2" fmla="val 20462614"/>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p:cNvSpPr txBox="1"/>
            <p:nvPr/>
          </p:nvSpPr>
          <p:spPr>
            <a:xfrm rot="1800574">
              <a:off x="7644964" y="3878234"/>
              <a:ext cx="902555" cy="369332"/>
            </a:xfrm>
            <a:prstGeom prst="rect">
              <a:avLst/>
            </a:prstGeom>
            <a:noFill/>
          </p:spPr>
          <p:txBody>
            <a:bodyPr wrap="none" rtlCol="0">
              <a:spAutoFit/>
            </a:bodyPr>
            <a:lstStyle/>
            <a:p>
              <a:r>
                <a:rPr lang="en-US" smtClean="0"/>
                <a:t>Feature</a:t>
              </a:r>
              <a:endParaRPr lang="en-US"/>
            </a:p>
          </p:txBody>
        </p:sp>
      </p:grpSp>
    </p:spTree>
    <p:extLst>
      <p:ext uri="{BB962C8B-B14F-4D97-AF65-F5344CB8AC3E}">
        <p14:creationId xmlns:p14="http://schemas.microsoft.com/office/powerpoint/2010/main" val="89940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left)">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right)">
                                      <p:cBhvr>
                                        <p:cTn id="21" dur="500"/>
                                        <p:tgtEl>
                                          <p:spTgt spid="6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left)">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right)">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right)">
                                      <p:cBhvr>
                                        <p:cTn id="4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90801" y="1"/>
            <a:ext cx="7351050" cy="6858000"/>
            <a:chOff x="4157811" y="1734123"/>
            <a:chExt cx="2509371" cy="2349422"/>
          </a:xfrm>
        </p:grpSpPr>
        <p:sp>
          <p:nvSpPr>
            <p:cNvPr id="5" name="Rectangle 4"/>
            <p:cNvSpPr/>
            <p:nvPr/>
          </p:nvSpPr>
          <p:spPr>
            <a:xfrm>
              <a:off x="4408747" y="1992098"/>
              <a:ext cx="2007497" cy="1827331"/>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57811" y="1734123"/>
              <a:ext cx="2509371" cy="23494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7126514" y="753034"/>
            <a:ext cx="2076338" cy="533400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20% </a:t>
            </a:r>
          </a:p>
          <a:p>
            <a:pPr algn="ctr"/>
            <a:r>
              <a:rPr lang="en-US" sz="2400" dirty="0" smtClean="0">
                <a:solidFill>
                  <a:schemeClr val="tx1"/>
                </a:solidFill>
              </a:rPr>
              <a:t>Packet Buffer</a:t>
            </a:r>
          </a:p>
          <a:p>
            <a:pPr algn="ctr"/>
            <a:r>
              <a:rPr lang="en-US" sz="2400" dirty="0" smtClean="0">
                <a:solidFill>
                  <a:schemeClr val="tx1"/>
                </a:solidFill>
              </a:rPr>
              <a:t>&amp; TM</a:t>
            </a:r>
          </a:p>
        </p:txBody>
      </p:sp>
      <p:sp>
        <p:nvSpPr>
          <p:cNvPr id="48" name="Rectangle 47"/>
          <p:cNvSpPr/>
          <p:nvPr/>
        </p:nvSpPr>
        <p:spPr>
          <a:xfrm>
            <a:off x="3316775" y="753034"/>
            <a:ext cx="2927733" cy="5334008"/>
          </a:xfrm>
          <a:prstGeom prst="rect">
            <a:avLst/>
          </a:prstGeom>
          <a:solidFill>
            <a:schemeClr val="accent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Packet </a:t>
            </a:r>
            <a:r>
              <a:rPr lang="en-US" dirty="0" smtClean="0"/>
              <a:t>Processing</a:t>
            </a:r>
            <a:endParaRPr lang="en-US" dirty="0"/>
          </a:p>
        </p:txBody>
      </p:sp>
      <p:sp>
        <p:nvSpPr>
          <p:cNvPr id="50" name="TextBox 49"/>
          <p:cNvSpPr txBox="1"/>
          <p:nvPr/>
        </p:nvSpPr>
        <p:spPr>
          <a:xfrm>
            <a:off x="4987531" y="96832"/>
            <a:ext cx="2012089" cy="461665"/>
          </a:xfrm>
          <a:prstGeom prst="rect">
            <a:avLst/>
          </a:prstGeom>
          <a:noFill/>
        </p:spPr>
        <p:txBody>
          <a:bodyPr wrap="none" rtlCol="0">
            <a:spAutoFit/>
          </a:bodyPr>
          <a:lstStyle/>
          <a:p>
            <a:r>
              <a:rPr lang="en-US" sz="2400" dirty="0" smtClean="0"/>
              <a:t>30% Serial I/O </a:t>
            </a:r>
            <a:endParaRPr lang="en-US" sz="2400" dirty="0"/>
          </a:p>
        </p:txBody>
      </p:sp>
      <p:sp>
        <p:nvSpPr>
          <p:cNvPr id="53" name="Rectangle 52"/>
          <p:cNvSpPr/>
          <p:nvPr/>
        </p:nvSpPr>
        <p:spPr>
          <a:xfrm>
            <a:off x="3316775" y="3512676"/>
            <a:ext cx="3805847" cy="2574366"/>
          </a:xfrm>
          <a:prstGeom prst="rect">
            <a:avLst/>
          </a:prstGeom>
          <a:solidFill>
            <a:srgbClr val="C0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25% Logic</a:t>
            </a:r>
          </a:p>
          <a:p>
            <a:pPr algn="ctr"/>
            <a:r>
              <a:rPr lang="en-US" sz="2400" dirty="0" smtClean="0">
                <a:solidFill>
                  <a:schemeClr val="bg1"/>
                </a:solidFill>
              </a:rPr>
              <a:t>(</a:t>
            </a:r>
            <a:r>
              <a:rPr lang="en-US" sz="2400" dirty="0">
                <a:solidFill>
                  <a:schemeClr val="bg1"/>
                </a:solidFill>
              </a:rPr>
              <a:t>P</a:t>
            </a:r>
            <a:r>
              <a:rPr lang="en-US" sz="2400" dirty="0" smtClean="0">
                <a:solidFill>
                  <a:schemeClr val="bg1"/>
                </a:solidFill>
              </a:rPr>
              <a:t>acket Processing)</a:t>
            </a:r>
            <a:endParaRPr lang="en-US" sz="2400" dirty="0">
              <a:solidFill>
                <a:schemeClr val="bg1"/>
              </a:solidFill>
            </a:endParaRPr>
          </a:p>
        </p:txBody>
      </p:sp>
      <p:sp>
        <p:nvSpPr>
          <p:cNvPr id="54" name="Rectangle 53"/>
          <p:cNvSpPr/>
          <p:nvPr/>
        </p:nvSpPr>
        <p:spPr>
          <a:xfrm>
            <a:off x="3325903" y="753034"/>
            <a:ext cx="3796719" cy="2759642"/>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25% Memory</a:t>
            </a:r>
          </a:p>
          <a:p>
            <a:pPr algn="ctr"/>
            <a:r>
              <a:rPr lang="en-US" sz="2400" dirty="0" smtClean="0">
                <a:solidFill>
                  <a:schemeClr val="tx1"/>
                </a:solidFill>
              </a:rPr>
              <a:t>(Lookup tables)</a:t>
            </a:r>
            <a:endParaRPr lang="en-US" sz="2400" dirty="0">
              <a:solidFill>
                <a:schemeClr val="tx1"/>
              </a:solidFill>
            </a:endParaRPr>
          </a:p>
        </p:txBody>
      </p:sp>
      <p:grpSp>
        <p:nvGrpSpPr>
          <p:cNvPr id="8" name="Group 7"/>
          <p:cNvGrpSpPr/>
          <p:nvPr/>
        </p:nvGrpSpPr>
        <p:grpSpPr>
          <a:xfrm>
            <a:off x="364142" y="2403334"/>
            <a:ext cx="3309642" cy="1577947"/>
            <a:chOff x="364142" y="2403334"/>
            <a:chExt cx="3309642" cy="1577947"/>
          </a:xfrm>
        </p:grpSpPr>
        <p:sp>
          <p:nvSpPr>
            <p:cNvPr id="2" name="Rounded Rectangle 1"/>
            <p:cNvSpPr/>
            <p:nvPr/>
          </p:nvSpPr>
          <p:spPr>
            <a:xfrm>
              <a:off x="364142" y="2403334"/>
              <a:ext cx="2654187" cy="110934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Logic dictates whether “fixed function” or </a:t>
              </a:r>
              <a:r>
                <a:rPr lang="en-US" smtClean="0">
                  <a:solidFill>
                    <a:schemeClr val="tx1"/>
                  </a:solidFill>
                </a:rPr>
                <a:t>“programmable”</a:t>
              </a:r>
              <a:endParaRPr lang="en-US">
                <a:solidFill>
                  <a:schemeClr val="tx1"/>
                </a:solidFill>
              </a:endParaRPr>
            </a:p>
          </p:txBody>
        </p:sp>
        <p:cxnSp>
          <p:nvCxnSpPr>
            <p:cNvPr id="7" name="Straight Arrow Connector 6"/>
            <p:cNvCxnSpPr/>
            <p:nvPr/>
          </p:nvCxnSpPr>
          <p:spPr>
            <a:xfrm>
              <a:off x="2249586" y="2977869"/>
              <a:ext cx="1424198" cy="1003412"/>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66284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90801" y="1"/>
            <a:ext cx="7351050" cy="6858000"/>
            <a:chOff x="4157811" y="1734123"/>
            <a:chExt cx="2509371" cy="2349422"/>
          </a:xfrm>
        </p:grpSpPr>
        <p:sp>
          <p:nvSpPr>
            <p:cNvPr id="5" name="Rectangle 4"/>
            <p:cNvSpPr/>
            <p:nvPr/>
          </p:nvSpPr>
          <p:spPr>
            <a:xfrm>
              <a:off x="4408747" y="1992098"/>
              <a:ext cx="2007497" cy="1827331"/>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57811" y="1734123"/>
              <a:ext cx="2509371" cy="23494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p:cNvSpPr/>
          <p:nvPr/>
        </p:nvSpPr>
        <p:spPr>
          <a:xfrm>
            <a:off x="3316775" y="753034"/>
            <a:ext cx="2927733" cy="5334008"/>
          </a:xfrm>
          <a:prstGeom prst="rect">
            <a:avLst/>
          </a:prstGeom>
          <a:solidFill>
            <a:schemeClr val="accent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Packet </a:t>
            </a:r>
            <a:r>
              <a:rPr lang="en-US" dirty="0" smtClean="0"/>
              <a:t>Processing</a:t>
            </a:r>
            <a:endParaRPr lang="en-US" dirty="0"/>
          </a:p>
        </p:txBody>
      </p:sp>
      <p:sp>
        <p:nvSpPr>
          <p:cNvPr id="50" name="TextBox 49"/>
          <p:cNvSpPr txBox="1"/>
          <p:nvPr/>
        </p:nvSpPr>
        <p:spPr>
          <a:xfrm>
            <a:off x="4987531" y="96832"/>
            <a:ext cx="2012089" cy="461665"/>
          </a:xfrm>
          <a:prstGeom prst="rect">
            <a:avLst/>
          </a:prstGeom>
          <a:noFill/>
        </p:spPr>
        <p:txBody>
          <a:bodyPr wrap="none" rtlCol="0">
            <a:spAutoFit/>
          </a:bodyPr>
          <a:lstStyle/>
          <a:p>
            <a:r>
              <a:rPr lang="en-US" sz="2400" dirty="0" smtClean="0"/>
              <a:t>30% Serial I/O </a:t>
            </a:r>
            <a:endParaRPr lang="en-US" sz="2400" dirty="0"/>
          </a:p>
        </p:txBody>
      </p:sp>
      <p:sp>
        <p:nvSpPr>
          <p:cNvPr id="53" name="Rectangle 52"/>
          <p:cNvSpPr/>
          <p:nvPr/>
        </p:nvSpPr>
        <p:spPr>
          <a:xfrm>
            <a:off x="3316775" y="4265708"/>
            <a:ext cx="3311139" cy="1821333"/>
          </a:xfrm>
          <a:prstGeom prst="rect">
            <a:avLst/>
          </a:prstGeom>
          <a:solidFill>
            <a:srgbClr val="C0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Logic</a:t>
            </a:r>
          </a:p>
          <a:p>
            <a:pPr algn="ctr"/>
            <a:r>
              <a:rPr lang="en-US" sz="2400" dirty="0" smtClean="0">
                <a:solidFill>
                  <a:schemeClr val="bg1"/>
                </a:solidFill>
              </a:rPr>
              <a:t>(</a:t>
            </a:r>
            <a:r>
              <a:rPr lang="en-US" sz="2400" dirty="0">
                <a:solidFill>
                  <a:schemeClr val="bg1"/>
                </a:solidFill>
              </a:rPr>
              <a:t>P</a:t>
            </a:r>
            <a:r>
              <a:rPr lang="en-US" sz="2400" dirty="0" smtClean="0">
                <a:solidFill>
                  <a:schemeClr val="bg1"/>
                </a:solidFill>
              </a:rPr>
              <a:t>acket Processing)</a:t>
            </a:r>
            <a:endParaRPr lang="en-US" sz="2400" dirty="0">
              <a:solidFill>
                <a:schemeClr val="bg1"/>
              </a:solidFill>
            </a:endParaRPr>
          </a:p>
        </p:txBody>
      </p:sp>
      <p:sp>
        <p:nvSpPr>
          <p:cNvPr id="54" name="Rectangle 53"/>
          <p:cNvSpPr/>
          <p:nvPr/>
        </p:nvSpPr>
        <p:spPr>
          <a:xfrm>
            <a:off x="3325903" y="753033"/>
            <a:ext cx="3302011" cy="3886344"/>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Memory</a:t>
            </a:r>
          </a:p>
          <a:p>
            <a:pPr algn="ctr"/>
            <a:r>
              <a:rPr lang="en-US" sz="2400" dirty="0" smtClean="0">
                <a:solidFill>
                  <a:schemeClr val="tx1"/>
                </a:solidFill>
              </a:rPr>
              <a:t>(Lookup tables)</a:t>
            </a:r>
            <a:endParaRPr lang="en-US" sz="2400" dirty="0">
              <a:solidFill>
                <a:schemeClr val="tx1"/>
              </a:solidFill>
            </a:endParaRPr>
          </a:p>
        </p:txBody>
      </p:sp>
      <p:sp>
        <p:nvSpPr>
          <p:cNvPr id="41" name="Rectangle 40"/>
          <p:cNvSpPr/>
          <p:nvPr/>
        </p:nvSpPr>
        <p:spPr>
          <a:xfrm>
            <a:off x="6631806" y="753034"/>
            <a:ext cx="2571046" cy="533400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rPr>
              <a:t> Packet </a:t>
            </a:r>
            <a:r>
              <a:rPr lang="en-US" sz="2400" dirty="0" smtClean="0">
                <a:solidFill>
                  <a:schemeClr val="tx1"/>
                </a:solidFill>
              </a:rPr>
              <a:t>Buffer</a:t>
            </a:r>
          </a:p>
          <a:p>
            <a:pPr algn="ctr"/>
            <a:r>
              <a:rPr lang="en-US" sz="2400" dirty="0" smtClean="0">
                <a:solidFill>
                  <a:schemeClr val="tx1"/>
                </a:solidFill>
              </a:rPr>
              <a:t>&amp; TM</a:t>
            </a:r>
          </a:p>
        </p:txBody>
      </p:sp>
      <p:grpSp>
        <p:nvGrpSpPr>
          <p:cNvPr id="10" name="Group 9"/>
          <p:cNvGrpSpPr/>
          <p:nvPr/>
        </p:nvGrpSpPr>
        <p:grpSpPr>
          <a:xfrm>
            <a:off x="364142" y="2403334"/>
            <a:ext cx="3487667" cy="2430580"/>
            <a:chOff x="364142" y="2403334"/>
            <a:chExt cx="3487667" cy="2430580"/>
          </a:xfrm>
        </p:grpSpPr>
        <p:sp>
          <p:nvSpPr>
            <p:cNvPr id="11" name="Rounded Rectangle 10"/>
            <p:cNvSpPr/>
            <p:nvPr/>
          </p:nvSpPr>
          <p:spPr>
            <a:xfrm>
              <a:off x="364142" y="2403334"/>
              <a:ext cx="2654187" cy="110934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Logic dictates whether “fixed function” or </a:t>
              </a:r>
              <a:r>
                <a:rPr lang="en-US" smtClean="0">
                  <a:solidFill>
                    <a:schemeClr val="tx1"/>
                  </a:solidFill>
                </a:rPr>
                <a:t>“programmable”</a:t>
              </a:r>
              <a:endParaRPr lang="en-US">
                <a:solidFill>
                  <a:schemeClr val="tx1"/>
                </a:solidFill>
              </a:endParaRPr>
            </a:p>
          </p:txBody>
        </p:sp>
        <p:cxnSp>
          <p:nvCxnSpPr>
            <p:cNvPr id="12" name="Straight Arrow Connector 11"/>
            <p:cNvCxnSpPr/>
            <p:nvPr/>
          </p:nvCxnSpPr>
          <p:spPr>
            <a:xfrm>
              <a:off x="2249586" y="2977869"/>
              <a:ext cx="1602223" cy="1856045"/>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30866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90801" y="1"/>
            <a:ext cx="7351050" cy="6858000"/>
            <a:chOff x="4157811" y="1734123"/>
            <a:chExt cx="2509371" cy="2349422"/>
          </a:xfrm>
        </p:grpSpPr>
        <p:sp>
          <p:nvSpPr>
            <p:cNvPr id="5" name="Rectangle 4"/>
            <p:cNvSpPr/>
            <p:nvPr/>
          </p:nvSpPr>
          <p:spPr>
            <a:xfrm>
              <a:off x="4408747" y="1992098"/>
              <a:ext cx="2007497" cy="1827331"/>
            </a:xfrm>
            <a:prstGeom prst="rect">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57811" y="1734123"/>
              <a:ext cx="2509371" cy="23494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p:cNvSpPr/>
          <p:nvPr/>
        </p:nvSpPr>
        <p:spPr>
          <a:xfrm>
            <a:off x="3316775" y="753034"/>
            <a:ext cx="2927733" cy="5334008"/>
          </a:xfrm>
          <a:prstGeom prst="rect">
            <a:avLst/>
          </a:prstGeom>
          <a:solidFill>
            <a:schemeClr val="accent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Packet </a:t>
            </a:r>
            <a:r>
              <a:rPr lang="en-US" dirty="0" smtClean="0"/>
              <a:t>Processing</a:t>
            </a:r>
            <a:endParaRPr lang="en-US" dirty="0"/>
          </a:p>
        </p:txBody>
      </p:sp>
      <p:sp>
        <p:nvSpPr>
          <p:cNvPr id="50" name="TextBox 49"/>
          <p:cNvSpPr txBox="1"/>
          <p:nvPr/>
        </p:nvSpPr>
        <p:spPr>
          <a:xfrm>
            <a:off x="4987531" y="96832"/>
            <a:ext cx="2012089" cy="461665"/>
          </a:xfrm>
          <a:prstGeom prst="rect">
            <a:avLst/>
          </a:prstGeom>
          <a:noFill/>
        </p:spPr>
        <p:txBody>
          <a:bodyPr wrap="none" rtlCol="0">
            <a:spAutoFit/>
          </a:bodyPr>
          <a:lstStyle/>
          <a:p>
            <a:r>
              <a:rPr lang="en-US" sz="2400" dirty="0" smtClean="0"/>
              <a:t>30% Serial I/O </a:t>
            </a:r>
            <a:endParaRPr lang="en-US" sz="2400" dirty="0"/>
          </a:p>
        </p:txBody>
      </p:sp>
      <p:sp>
        <p:nvSpPr>
          <p:cNvPr id="53" name="Rectangle 52"/>
          <p:cNvSpPr/>
          <p:nvPr/>
        </p:nvSpPr>
        <p:spPr>
          <a:xfrm>
            <a:off x="3316775" y="4978292"/>
            <a:ext cx="3099382" cy="1108749"/>
          </a:xfrm>
          <a:prstGeom prst="rect">
            <a:avLst/>
          </a:prstGeom>
          <a:solidFill>
            <a:srgbClr val="C0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Logic</a:t>
            </a:r>
          </a:p>
          <a:p>
            <a:pPr algn="ctr"/>
            <a:r>
              <a:rPr lang="en-US" sz="2400" dirty="0" smtClean="0">
                <a:solidFill>
                  <a:schemeClr val="bg1"/>
                </a:solidFill>
              </a:rPr>
              <a:t>(</a:t>
            </a:r>
            <a:r>
              <a:rPr lang="en-US" sz="2400" dirty="0">
                <a:solidFill>
                  <a:schemeClr val="bg1"/>
                </a:solidFill>
              </a:rPr>
              <a:t>P</a:t>
            </a:r>
            <a:r>
              <a:rPr lang="en-US" sz="2400" dirty="0" smtClean="0">
                <a:solidFill>
                  <a:schemeClr val="bg1"/>
                </a:solidFill>
              </a:rPr>
              <a:t>acket Processing)</a:t>
            </a:r>
            <a:endParaRPr lang="en-US" sz="2400" dirty="0">
              <a:solidFill>
                <a:schemeClr val="bg1"/>
              </a:solidFill>
            </a:endParaRPr>
          </a:p>
        </p:txBody>
      </p:sp>
      <p:sp>
        <p:nvSpPr>
          <p:cNvPr id="54" name="Rectangle 53"/>
          <p:cNvSpPr/>
          <p:nvPr/>
        </p:nvSpPr>
        <p:spPr>
          <a:xfrm>
            <a:off x="3325903" y="753033"/>
            <a:ext cx="3090254" cy="422525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Memory</a:t>
            </a:r>
          </a:p>
          <a:p>
            <a:pPr algn="ctr"/>
            <a:r>
              <a:rPr lang="en-US" sz="2400" dirty="0" smtClean="0">
                <a:solidFill>
                  <a:schemeClr val="tx1"/>
                </a:solidFill>
              </a:rPr>
              <a:t>(Lookup tables)</a:t>
            </a:r>
            <a:endParaRPr lang="en-US" sz="2400" dirty="0">
              <a:solidFill>
                <a:schemeClr val="tx1"/>
              </a:solidFill>
            </a:endParaRPr>
          </a:p>
        </p:txBody>
      </p:sp>
      <p:sp>
        <p:nvSpPr>
          <p:cNvPr id="41" name="Rectangle 40"/>
          <p:cNvSpPr/>
          <p:nvPr/>
        </p:nvSpPr>
        <p:spPr>
          <a:xfrm>
            <a:off x="6420050" y="753034"/>
            <a:ext cx="2782801" cy="533400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rPr>
              <a:t> Packet </a:t>
            </a:r>
            <a:r>
              <a:rPr lang="en-US" sz="2400" dirty="0" smtClean="0">
                <a:solidFill>
                  <a:schemeClr val="tx1"/>
                </a:solidFill>
              </a:rPr>
              <a:t>Buffer</a:t>
            </a:r>
          </a:p>
          <a:p>
            <a:pPr algn="ctr"/>
            <a:r>
              <a:rPr lang="en-US" sz="2400" dirty="0" smtClean="0">
                <a:solidFill>
                  <a:schemeClr val="tx1"/>
                </a:solidFill>
              </a:rPr>
              <a:t>&amp; TM</a:t>
            </a:r>
          </a:p>
        </p:txBody>
      </p:sp>
      <p:grpSp>
        <p:nvGrpSpPr>
          <p:cNvPr id="14" name="Group 13"/>
          <p:cNvGrpSpPr/>
          <p:nvPr/>
        </p:nvGrpSpPr>
        <p:grpSpPr>
          <a:xfrm>
            <a:off x="364142" y="2403334"/>
            <a:ext cx="3309642" cy="2937409"/>
            <a:chOff x="364142" y="2403334"/>
            <a:chExt cx="3309642" cy="2937409"/>
          </a:xfrm>
        </p:grpSpPr>
        <p:sp>
          <p:nvSpPr>
            <p:cNvPr id="15" name="Rounded Rectangle 14"/>
            <p:cNvSpPr/>
            <p:nvPr/>
          </p:nvSpPr>
          <p:spPr>
            <a:xfrm>
              <a:off x="364142" y="2403334"/>
              <a:ext cx="2654187" cy="110934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Logic dictates whether “fixed function” or </a:t>
              </a:r>
              <a:r>
                <a:rPr lang="en-US" smtClean="0">
                  <a:solidFill>
                    <a:schemeClr val="tx1"/>
                  </a:solidFill>
                </a:rPr>
                <a:t>“programmable”</a:t>
              </a:r>
              <a:endParaRPr lang="en-US">
                <a:solidFill>
                  <a:schemeClr val="tx1"/>
                </a:solidFill>
              </a:endParaRPr>
            </a:p>
          </p:txBody>
        </p:sp>
        <p:cxnSp>
          <p:nvCxnSpPr>
            <p:cNvPr id="16" name="Straight Arrow Connector 15"/>
            <p:cNvCxnSpPr/>
            <p:nvPr/>
          </p:nvCxnSpPr>
          <p:spPr>
            <a:xfrm>
              <a:off x="2581668" y="3172078"/>
              <a:ext cx="1092116" cy="2168665"/>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31651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838200" y="16782"/>
            <a:ext cx="10515600" cy="1325563"/>
          </a:xfrm>
        </p:spPr>
        <p:txBody>
          <a:bodyPr/>
          <a:lstStyle/>
          <a:p>
            <a:r>
              <a:rPr lang="en-US" dirty="0" smtClean="0"/>
              <a:t>Programmable switch chips are more uniform</a:t>
            </a:r>
            <a:endParaRPr lang="en-US" dirty="0"/>
          </a:p>
        </p:txBody>
      </p:sp>
      <p:pic>
        <p:nvPicPr>
          <p:cNvPr id="1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7629" y="2224573"/>
            <a:ext cx="2581836" cy="2403738"/>
          </a:xfrm>
        </p:spPr>
      </p:pic>
      <p:grpSp>
        <p:nvGrpSpPr>
          <p:cNvPr id="2" name="Group 1"/>
          <p:cNvGrpSpPr/>
          <p:nvPr/>
        </p:nvGrpSpPr>
        <p:grpSpPr>
          <a:xfrm>
            <a:off x="3483685" y="2224573"/>
            <a:ext cx="2471057" cy="2791079"/>
            <a:chOff x="3227483" y="1262047"/>
            <a:chExt cx="2471057" cy="2791079"/>
          </a:xfrm>
        </p:grpSpPr>
        <p:pic>
          <p:nvPicPr>
            <p:cNvPr id="5" name="Picture 4"/>
            <p:cNvPicPr>
              <a:picLocks noChangeAspect="1"/>
            </p:cNvPicPr>
            <p:nvPr/>
          </p:nvPicPr>
          <p:blipFill rotWithShape="1">
            <a:blip r:embed="rId4"/>
            <a:srcRect t="13762" r="35936" b="2844"/>
            <a:stretch/>
          </p:blipFill>
          <p:spPr>
            <a:xfrm>
              <a:off x="3227483" y="1262047"/>
              <a:ext cx="2471057" cy="2446704"/>
            </a:xfrm>
            <a:prstGeom prst="rect">
              <a:avLst/>
            </a:prstGeom>
          </p:spPr>
        </p:pic>
        <p:sp>
          <p:nvSpPr>
            <p:cNvPr id="26" name="TextBox 25"/>
            <p:cNvSpPr txBox="1"/>
            <p:nvPr/>
          </p:nvSpPr>
          <p:spPr>
            <a:xfrm>
              <a:off x="3919358" y="3683794"/>
              <a:ext cx="1028743" cy="369332"/>
            </a:xfrm>
            <a:prstGeom prst="rect">
              <a:avLst/>
            </a:prstGeom>
            <a:noFill/>
          </p:spPr>
          <p:txBody>
            <a:bodyPr wrap="none" rtlCol="0">
              <a:spAutoFit/>
            </a:bodyPr>
            <a:lstStyle/>
            <a:p>
              <a:r>
                <a:rPr lang="en-US" dirty="0" smtClean="0"/>
                <a:t>Intel Alta</a:t>
              </a:r>
              <a:endParaRPr lang="en-US" dirty="0"/>
            </a:p>
          </p:txBody>
        </p:sp>
      </p:grpSp>
      <p:sp>
        <p:nvSpPr>
          <p:cNvPr id="28" name="TextBox 27"/>
          <p:cNvSpPr txBox="1"/>
          <p:nvPr/>
        </p:nvSpPr>
        <p:spPr>
          <a:xfrm>
            <a:off x="1671322" y="4646320"/>
            <a:ext cx="668516" cy="369332"/>
          </a:xfrm>
          <a:prstGeom prst="rect">
            <a:avLst/>
          </a:prstGeom>
          <a:noFill/>
        </p:spPr>
        <p:txBody>
          <a:bodyPr wrap="none" rtlCol="0">
            <a:spAutoFit/>
          </a:bodyPr>
          <a:lstStyle/>
          <a:p>
            <a:r>
              <a:rPr lang="en-US" dirty="0" smtClean="0"/>
              <a:t>Cisco</a:t>
            </a:r>
            <a:endParaRPr lang="en-US" dirty="0"/>
          </a:p>
        </p:txBody>
      </p:sp>
      <p:grpSp>
        <p:nvGrpSpPr>
          <p:cNvPr id="4" name="Group 3"/>
          <p:cNvGrpSpPr/>
          <p:nvPr/>
        </p:nvGrpSpPr>
        <p:grpSpPr>
          <a:xfrm>
            <a:off x="6128962" y="2224573"/>
            <a:ext cx="2527069" cy="2791079"/>
            <a:chOff x="5872760" y="1262047"/>
            <a:chExt cx="2527069" cy="2791079"/>
          </a:xfrm>
        </p:grpSpPr>
        <p:pic>
          <p:nvPicPr>
            <p:cNvPr id="22" name="Picture 2" descr="c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760" y="1262047"/>
              <a:ext cx="2527069" cy="24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6323083" y="3683794"/>
              <a:ext cx="1601721" cy="369332"/>
            </a:xfrm>
            <a:prstGeom prst="rect">
              <a:avLst/>
            </a:prstGeom>
            <a:noFill/>
          </p:spPr>
          <p:txBody>
            <a:bodyPr wrap="none" rtlCol="0">
              <a:spAutoFit/>
            </a:bodyPr>
            <a:lstStyle/>
            <a:p>
              <a:r>
                <a:rPr lang="en-US" smtClean="0"/>
                <a:t>Ericsson Spider</a:t>
              </a:r>
              <a:endParaRPr lang="en-US" dirty="0"/>
            </a:p>
          </p:txBody>
        </p:sp>
      </p:grpSp>
      <p:grpSp>
        <p:nvGrpSpPr>
          <p:cNvPr id="16" name="Group 15"/>
          <p:cNvGrpSpPr/>
          <p:nvPr/>
        </p:nvGrpSpPr>
        <p:grpSpPr>
          <a:xfrm>
            <a:off x="2185988" y="5359850"/>
            <a:ext cx="7635962" cy="483738"/>
            <a:chOff x="2185988" y="5359850"/>
            <a:chExt cx="7635962" cy="483738"/>
          </a:xfrm>
        </p:grpSpPr>
        <p:cxnSp>
          <p:nvCxnSpPr>
            <p:cNvPr id="11" name="Straight Arrow Connector 10"/>
            <p:cNvCxnSpPr/>
            <p:nvPr/>
          </p:nvCxnSpPr>
          <p:spPr>
            <a:xfrm flipV="1">
              <a:off x="2185988" y="5829300"/>
              <a:ext cx="7635962" cy="142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3341" y="5359850"/>
              <a:ext cx="2779287" cy="461665"/>
            </a:xfrm>
            <a:prstGeom prst="rect">
              <a:avLst/>
            </a:prstGeom>
            <a:noFill/>
          </p:spPr>
          <p:txBody>
            <a:bodyPr wrap="none" rtlCol="0">
              <a:spAutoFit/>
            </a:bodyPr>
            <a:lstStyle/>
            <a:p>
              <a:r>
                <a:rPr lang="en-US" sz="2400" dirty="0" smtClean="0"/>
                <a:t>More programmable</a:t>
              </a:r>
              <a:endParaRPr lang="en-US" sz="2400" dirty="0"/>
            </a:p>
          </p:txBody>
        </p:sp>
      </p:grpSp>
      <p:grpSp>
        <p:nvGrpSpPr>
          <p:cNvPr id="23" name="Group 22"/>
          <p:cNvGrpSpPr/>
          <p:nvPr/>
        </p:nvGrpSpPr>
        <p:grpSpPr>
          <a:xfrm>
            <a:off x="8829453" y="2256104"/>
            <a:ext cx="2759046" cy="2759548"/>
            <a:chOff x="8829453" y="2256104"/>
            <a:chExt cx="2759046" cy="2759548"/>
          </a:xfrm>
        </p:grpSpPr>
        <p:sp>
          <p:nvSpPr>
            <p:cNvPr id="24" name="TextBox 23"/>
            <p:cNvSpPr txBox="1"/>
            <p:nvPr/>
          </p:nvSpPr>
          <p:spPr>
            <a:xfrm>
              <a:off x="9279837" y="4646320"/>
              <a:ext cx="2308662" cy="369332"/>
            </a:xfrm>
            <a:prstGeom prst="rect">
              <a:avLst/>
            </a:prstGeom>
            <a:noFill/>
          </p:spPr>
          <p:txBody>
            <a:bodyPr wrap="square" rtlCol="0">
              <a:spAutoFit/>
            </a:bodyPr>
            <a:lstStyle/>
            <a:p>
              <a:r>
                <a:rPr lang="en-US" dirty="0" smtClean="0"/>
                <a:t>Barefoot </a:t>
              </a:r>
              <a:r>
                <a:rPr lang="en-US" dirty="0" err="1" smtClean="0"/>
                <a:t>Tofino</a:t>
              </a:r>
              <a:r>
                <a:rPr lang="en-US" dirty="0" smtClean="0"/>
                <a:t> </a:t>
              </a:r>
              <a:endParaRPr lang="en-US" dirty="0"/>
            </a:p>
          </p:txBody>
        </p:sp>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r="39655"/>
            <a:stretch/>
          </p:blipFill>
          <p:spPr>
            <a:xfrm>
              <a:off x="8829453" y="2256104"/>
              <a:ext cx="2505955" cy="2335907"/>
            </a:xfrm>
            <a:prstGeom prst="rect">
              <a:avLst/>
            </a:prstGeom>
          </p:spPr>
        </p:pic>
      </p:grpSp>
    </p:spTree>
    <p:extLst>
      <p:ext uri="{BB962C8B-B14F-4D97-AF65-F5344CB8AC3E}">
        <p14:creationId xmlns:p14="http://schemas.microsoft.com/office/powerpoint/2010/main" val="92022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635"/>
            <a:ext cx="12158882" cy="1325563"/>
          </a:xfrm>
        </p:spPr>
        <p:txBody>
          <a:bodyPr>
            <a:normAutofit/>
          </a:bodyPr>
          <a:lstStyle/>
          <a:p>
            <a:r>
              <a:rPr lang="en-US" b="1" dirty="0" smtClean="0"/>
              <a:t>In summary</a:t>
            </a:r>
            <a:endParaRPr lang="en-US" b="1" dirty="0"/>
          </a:p>
        </p:txBody>
      </p:sp>
      <p:sp>
        <p:nvSpPr>
          <p:cNvPr id="3" name="Content Placeholder 2"/>
          <p:cNvSpPr>
            <a:spLocks noGrp="1"/>
          </p:cNvSpPr>
          <p:nvPr>
            <p:ph idx="1"/>
          </p:nvPr>
        </p:nvSpPr>
        <p:spPr>
          <a:xfrm>
            <a:off x="574040" y="1263968"/>
            <a:ext cx="10866120" cy="4568652"/>
          </a:xfrm>
        </p:spPr>
        <p:txBody>
          <a:bodyPr>
            <a:noAutofit/>
          </a:bodyPr>
          <a:lstStyle/>
          <a:p>
            <a:pPr marL="514350" indent="-514350">
              <a:buFont typeface="+mj-lt"/>
              <a:buAutoNum type="arabicPeriod"/>
            </a:pPr>
            <a:r>
              <a:rPr lang="en-US" sz="3200" b="1" dirty="0"/>
              <a:t>Chip speed</a:t>
            </a:r>
            <a:r>
              <a:rPr lang="en-US" sz="3200" dirty="0"/>
              <a:t>: We can now make programmable switch chips as fast as fixed ones</a:t>
            </a:r>
            <a:r>
              <a:rPr lang="en-US" sz="3200" dirty="0" smtClean="0"/>
              <a:t>.</a:t>
            </a:r>
            <a:endParaRPr lang="en-US" sz="3200" b="1" dirty="0" smtClean="0"/>
          </a:p>
          <a:p>
            <a:pPr marL="514350" indent="-514350">
              <a:buFont typeface="+mj-lt"/>
              <a:buAutoNum type="arabicPeriod"/>
            </a:pPr>
            <a:r>
              <a:rPr lang="en-US" sz="3200" b="1" dirty="0" smtClean="0"/>
              <a:t>Chip </a:t>
            </a:r>
            <a:r>
              <a:rPr lang="en-US" sz="3200" b="1" dirty="0" smtClean="0"/>
              <a:t>technology</a:t>
            </a:r>
            <a:r>
              <a:rPr lang="en-US" sz="3200" dirty="0" smtClean="0"/>
              <a:t>: The difference in chip area and power between “programmable” and “fixed function” is going away.</a:t>
            </a:r>
          </a:p>
          <a:p>
            <a:pPr marL="514350" indent="-514350">
              <a:buFont typeface="+mj-lt"/>
              <a:buAutoNum type="arabicPeriod"/>
            </a:pPr>
            <a:r>
              <a:rPr lang="en-US" sz="3200" b="1" dirty="0" smtClean="0"/>
              <a:t>Chip complexity</a:t>
            </a:r>
            <a:r>
              <a:rPr lang="en-US" sz="3200" dirty="0" smtClean="0"/>
              <a:t>: There are now too many protocols to correctly hard-code in silicon.</a:t>
            </a:r>
          </a:p>
          <a:p>
            <a:pPr marL="514350" indent="-514350">
              <a:buFont typeface="+mj-lt"/>
              <a:buAutoNum type="arabicPeriod"/>
            </a:pPr>
            <a:r>
              <a:rPr lang="en-US" sz="3200" b="1" dirty="0" smtClean="0"/>
              <a:t>New </a:t>
            </a:r>
            <a:r>
              <a:rPr lang="en-US" sz="3200" b="1" dirty="0" smtClean="0"/>
              <a:t>ideas</a:t>
            </a:r>
            <a:r>
              <a:rPr lang="en-US" sz="3200" dirty="0" smtClean="0"/>
              <a:t>: Beautiful new ideas are owned by the programmer, not the chip designer. </a:t>
            </a:r>
            <a:endParaRPr lang="en-US" sz="3200" dirty="0" smtClean="0"/>
          </a:p>
          <a:p>
            <a:pPr marL="514350" indent="-514350">
              <a:buFont typeface="+mj-lt"/>
              <a:buAutoNum type="arabicPeriod"/>
            </a:pPr>
            <a:r>
              <a:rPr lang="en-US" sz="3200" b="1" dirty="0" smtClean="0"/>
              <a:t>Level playing field</a:t>
            </a:r>
            <a:r>
              <a:rPr lang="en-US" sz="3200" dirty="0" smtClean="0"/>
              <a:t>: Lets </a:t>
            </a:r>
            <a:r>
              <a:rPr lang="en-US" sz="3200" dirty="0"/>
              <a:t>us create a solid platform, an abstraction layer, upon which more will be built</a:t>
            </a:r>
          </a:p>
          <a:p>
            <a:pPr marL="514350" indent="-514350">
              <a:buFont typeface="+mj-lt"/>
              <a:buAutoNum type="arabicPeriod"/>
            </a:pPr>
            <a:endParaRPr lang="en-US" sz="3200" dirty="0" smtClean="0"/>
          </a:p>
          <a:p>
            <a:pPr marL="0" indent="0">
              <a:buNone/>
            </a:pPr>
            <a:endParaRPr lang="en-US" sz="3200" dirty="0"/>
          </a:p>
        </p:txBody>
      </p:sp>
      <p:sp>
        <p:nvSpPr>
          <p:cNvPr id="5" name="TextBox 4"/>
          <p:cNvSpPr txBox="1"/>
          <p:nvPr/>
        </p:nvSpPr>
        <p:spPr>
          <a:xfrm>
            <a:off x="4018061" y="6334780"/>
            <a:ext cx="3978077" cy="523220"/>
          </a:xfrm>
          <a:prstGeom prst="rect">
            <a:avLst/>
          </a:prstGeom>
          <a:noFill/>
        </p:spPr>
        <p:txBody>
          <a:bodyPr wrap="none" rtlCol="0">
            <a:spAutoFit/>
          </a:bodyPr>
          <a:lstStyle/>
          <a:p>
            <a:r>
              <a:rPr lang="en-US" sz="2800"/>
              <a:t>To learn more, </a:t>
            </a:r>
            <a:r>
              <a:rPr lang="en-US" sz="2800"/>
              <a:t>visit </a:t>
            </a:r>
            <a:r>
              <a:rPr lang="en-US" sz="2800" smtClean="0"/>
              <a:t>P4.org</a:t>
            </a:r>
            <a:endParaRPr lang="en-US" sz="2400"/>
          </a:p>
        </p:txBody>
      </p:sp>
    </p:spTree>
    <p:extLst>
      <p:ext uri="{BB962C8B-B14F-4D97-AF65-F5344CB8AC3E}">
        <p14:creationId xmlns:p14="http://schemas.microsoft.com/office/powerpoint/2010/main" val="61730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9600" smtClean="0"/>
              <a:t>Thank you!</a:t>
            </a:r>
            <a:endParaRPr lang="en-US" sz="9600"/>
          </a:p>
        </p:txBody>
      </p:sp>
    </p:spTree>
    <p:extLst>
      <p:ext uri="{BB962C8B-B14F-4D97-AF65-F5344CB8AC3E}">
        <p14:creationId xmlns:p14="http://schemas.microsoft.com/office/powerpoint/2010/main" val="1783128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0"/>
            <a:ext cx="10515600" cy="1325563"/>
          </a:xfrm>
        </p:spPr>
        <p:txBody>
          <a:bodyPr>
            <a:normAutofit/>
          </a:bodyPr>
          <a:lstStyle/>
          <a:p>
            <a:r>
              <a:rPr lang="en-US" sz="5400" b="1" dirty="0" smtClean="0"/>
              <a:t>When you need a new feature</a:t>
            </a:r>
            <a:r>
              <a:rPr lang="is-IS" sz="5400" b="1" dirty="0" smtClean="0"/>
              <a:t>…</a:t>
            </a:r>
            <a:endParaRPr lang="en-US" sz="5400" b="1" dirty="0"/>
          </a:p>
        </p:txBody>
      </p:sp>
      <p:sp>
        <p:nvSpPr>
          <p:cNvPr id="3" name="Content Placeholder 2"/>
          <p:cNvSpPr>
            <a:spLocks noGrp="1"/>
          </p:cNvSpPr>
          <p:nvPr>
            <p:ph sz="half" idx="4294967295"/>
          </p:nvPr>
        </p:nvSpPr>
        <p:spPr>
          <a:xfrm>
            <a:off x="609600" y="1592317"/>
            <a:ext cx="11582400" cy="5486400"/>
          </a:xfrm>
        </p:spPr>
        <p:txBody>
          <a:bodyPr>
            <a:normAutofit/>
          </a:bodyPr>
          <a:lstStyle/>
          <a:p>
            <a:pPr marL="514350" indent="-514350" fontAlgn="base">
              <a:lnSpc>
                <a:spcPct val="110000"/>
              </a:lnSpc>
              <a:buFont typeface="+mj-lt"/>
              <a:buAutoNum type="arabicPeriod"/>
            </a:pPr>
            <a:r>
              <a:rPr lang="en-US" sz="3600" dirty="0" smtClean="0"/>
              <a:t>Equipment vendor can’t just send you a software </a:t>
            </a:r>
            <a:r>
              <a:rPr lang="en-US" sz="3600" dirty="0"/>
              <a:t>upgrade </a:t>
            </a:r>
          </a:p>
          <a:p>
            <a:pPr marL="514350" indent="-514350" fontAlgn="base">
              <a:lnSpc>
                <a:spcPct val="110000"/>
              </a:lnSpc>
              <a:buFont typeface="+mj-lt"/>
              <a:buAutoNum type="arabicPeriod"/>
            </a:pPr>
            <a:r>
              <a:rPr lang="en-US" sz="3600" dirty="0" smtClean="0"/>
              <a:t>New forwarding features take years to develop </a:t>
            </a:r>
          </a:p>
          <a:p>
            <a:pPr marL="514350" indent="-514350" fontAlgn="base">
              <a:lnSpc>
                <a:spcPct val="110000"/>
              </a:lnSpc>
              <a:buFont typeface="+mj-lt"/>
              <a:buAutoNum type="arabicPeriod"/>
            </a:pPr>
            <a:r>
              <a:rPr lang="en-US" sz="3600" dirty="0" smtClean="0"/>
              <a:t>By </a:t>
            </a:r>
            <a:r>
              <a:rPr lang="en-US" sz="3600" dirty="0"/>
              <a:t>then, you’ve figured out </a:t>
            </a:r>
            <a:r>
              <a:rPr lang="en-US" sz="3600" dirty="0" smtClean="0"/>
              <a:t>a kludge </a:t>
            </a:r>
            <a:r>
              <a:rPr lang="en-US" sz="3600" dirty="0"/>
              <a:t>to work around it</a:t>
            </a:r>
          </a:p>
          <a:p>
            <a:pPr marL="514350" indent="-514350" fontAlgn="base">
              <a:lnSpc>
                <a:spcPct val="110000"/>
              </a:lnSpc>
              <a:buFont typeface="+mj-lt"/>
              <a:buAutoNum type="arabicPeriod"/>
            </a:pPr>
            <a:r>
              <a:rPr lang="en-US" sz="3600" dirty="0"/>
              <a:t>Your network gets more complicated, more </a:t>
            </a:r>
            <a:r>
              <a:rPr lang="en-US" sz="3600" dirty="0" smtClean="0"/>
              <a:t>brittle</a:t>
            </a:r>
            <a:endParaRPr lang="en-US" sz="3600" dirty="0"/>
          </a:p>
          <a:p>
            <a:pPr marL="514350" indent="-514350" fontAlgn="base">
              <a:lnSpc>
                <a:spcPct val="110000"/>
              </a:lnSpc>
              <a:buFont typeface="+mj-lt"/>
              <a:buAutoNum type="arabicPeriod"/>
            </a:pPr>
            <a:r>
              <a:rPr lang="en-US" sz="3600" dirty="0"/>
              <a:t>Eventually, when the </a:t>
            </a:r>
            <a:r>
              <a:rPr lang="en-US" sz="3600" dirty="0" smtClean="0"/>
              <a:t>upgrade is </a:t>
            </a:r>
            <a:r>
              <a:rPr lang="en-US" sz="3600" dirty="0"/>
              <a:t>available, it either </a:t>
            </a:r>
            <a:endParaRPr lang="en-US" sz="3600" dirty="0" smtClean="0"/>
          </a:p>
          <a:p>
            <a:pPr lvl="1" fontAlgn="base">
              <a:lnSpc>
                <a:spcPct val="110000"/>
              </a:lnSpc>
            </a:pPr>
            <a:r>
              <a:rPr lang="en-US" sz="3200" dirty="0"/>
              <a:t>N</a:t>
            </a:r>
            <a:r>
              <a:rPr lang="en-US" sz="3200" dirty="0" smtClean="0"/>
              <a:t>o </a:t>
            </a:r>
            <a:r>
              <a:rPr lang="en-US" sz="3200" dirty="0"/>
              <a:t>longer solves your problem, or </a:t>
            </a:r>
            <a:endParaRPr lang="en-US" sz="3200" dirty="0" smtClean="0"/>
          </a:p>
          <a:p>
            <a:pPr lvl="1" fontAlgn="base">
              <a:lnSpc>
                <a:spcPct val="110000"/>
              </a:lnSpc>
            </a:pPr>
            <a:r>
              <a:rPr lang="en-US" sz="3200" dirty="0"/>
              <a:t>Y</a:t>
            </a:r>
            <a:r>
              <a:rPr lang="en-US" sz="3200" dirty="0" smtClean="0"/>
              <a:t>ou </a:t>
            </a:r>
            <a:r>
              <a:rPr lang="en-US" sz="3200" dirty="0"/>
              <a:t>need </a:t>
            </a:r>
            <a:r>
              <a:rPr lang="en-US" sz="3200" dirty="0" smtClean="0"/>
              <a:t>a fork-lift upgrade, at </a:t>
            </a:r>
            <a:r>
              <a:rPr lang="en-US" sz="3200" dirty="0"/>
              <a:t>huge expense.</a:t>
            </a:r>
          </a:p>
          <a:p>
            <a:pPr marL="0" indent="0">
              <a:lnSpc>
                <a:spcPct val="110000"/>
              </a:lnSpc>
              <a:spcBef>
                <a:spcPts val="0"/>
              </a:spcBef>
              <a:buNone/>
              <a:defRPr/>
            </a:pPr>
            <a:endParaRPr lang="en-US" sz="5400" dirty="0"/>
          </a:p>
          <a:p>
            <a:pPr>
              <a:lnSpc>
                <a:spcPct val="110000"/>
              </a:lnSpc>
            </a:pPr>
            <a:endParaRPr lang="en-US" sz="5400" dirty="0"/>
          </a:p>
        </p:txBody>
      </p:sp>
    </p:spTree>
    <p:extLst>
      <p:ext uri="{BB962C8B-B14F-4D97-AF65-F5344CB8AC3E}">
        <p14:creationId xmlns:p14="http://schemas.microsoft.com/office/powerpoint/2010/main" val="219068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761"/>
            <a:ext cx="10515600" cy="1325563"/>
          </a:xfrm>
        </p:spPr>
        <p:txBody>
          <a:bodyPr/>
          <a:lstStyle/>
          <a:p>
            <a:pPr algn="ctr"/>
            <a:r>
              <a:rPr lang="en-US" sz="4800" b="1" dirty="0"/>
              <a:t>N</a:t>
            </a:r>
            <a:r>
              <a:rPr lang="en-US" sz="4800" b="1" dirty="0" smtClean="0"/>
              <a:t>etwork systems are built “bottoms-up”</a:t>
            </a:r>
            <a:endParaRPr lang="en-US" sz="4800" b="1" dirty="0"/>
          </a:p>
        </p:txBody>
      </p:sp>
      <p:sp>
        <p:nvSpPr>
          <p:cNvPr id="5" name="Rectangle 4"/>
          <p:cNvSpPr/>
          <p:nvPr/>
        </p:nvSpPr>
        <p:spPr>
          <a:xfrm>
            <a:off x="7189919" y="1573950"/>
            <a:ext cx="3083723" cy="987555"/>
          </a:xfrm>
          <a:prstGeom prst="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3733" dirty="0">
                <a:solidFill>
                  <a:schemeClr val="tx1"/>
                </a:solidFill>
              </a:rPr>
              <a:t>Switch OS</a:t>
            </a:r>
          </a:p>
        </p:txBody>
      </p:sp>
      <p:pic>
        <p:nvPicPr>
          <p:cNvPr id="10" name="Picture 9"/>
          <p:cNvPicPr>
            <a:picLocks noChangeAspect="1"/>
          </p:cNvPicPr>
          <p:nvPr/>
        </p:nvPicPr>
        <p:blipFill>
          <a:blip r:embed="rId3"/>
          <a:stretch>
            <a:fillRect/>
          </a:stretch>
        </p:blipFill>
        <p:spPr>
          <a:xfrm>
            <a:off x="7686278" y="4964790"/>
            <a:ext cx="2506133" cy="1193800"/>
          </a:xfrm>
          <a:prstGeom prst="rect">
            <a:avLst/>
          </a:prstGeom>
        </p:spPr>
      </p:pic>
      <p:cxnSp>
        <p:nvCxnSpPr>
          <p:cNvPr id="12" name="Straight Arrow Connector 11"/>
          <p:cNvCxnSpPr/>
          <p:nvPr/>
        </p:nvCxnSpPr>
        <p:spPr>
          <a:xfrm flipH="1" flipV="1">
            <a:off x="7844734" y="2422647"/>
            <a:ext cx="27679" cy="3035178"/>
          </a:xfrm>
          <a:prstGeom prst="straightConnector1">
            <a:avLst/>
          </a:prstGeom>
          <a:ln w="76200" cmpd="sng">
            <a:solidFill>
              <a:schemeClr val="accent2"/>
            </a:solidFill>
            <a:prstDash val="solid"/>
            <a:tailEnd type="arrow"/>
          </a:ln>
          <a:effectLst>
            <a:glow rad="1016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06047" y="6227791"/>
            <a:ext cx="3723317" cy="578618"/>
          </a:xfrm>
          <a:prstGeom prst="rect">
            <a:avLst/>
          </a:prstGeom>
          <a:noFill/>
        </p:spPr>
        <p:txBody>
          <a:bodyPr wrap="none" lIns="85339" tIns="42671" rIns="85339" bIns="42671" rtlCol="0">
            <a:spAutoFit/>
          </a:bodyPr>
          <a:lstStyle/>
          <a:p>
            <a:r>
              <a:rPr lang="en-US" sz="3200" dirty="0"/>
              <a:t>Fixed-function </a:t>
            </a:r>
            <a:r>
              <a:rPr lang="en-US" sz="3200" dirty="0" smtClean="0"/>
              <a:t>switch</a:t>
            </a:r>
            <a:endParaRPr lang="en-US" sz="3200" dirty="0"/>
          </a:p>
        </p:txBody>
      </p:sp>
      <p:cxnSp>
        <p:nvCxnSpPr>
          <p:cNvPr id="4" name="Straight Arrow Connector 3"/>
          <p:cNvCxnSpPr>
            <a:stCxn id="5" idx="2"/>
          </p:cNvCxnSpPr>
          <p:nvPr/>
        </p:nvCxnSpPr>
        <p:spPr>
          <a:xfrm>
            <a:off x="8731781" y="2561505"/>
            <a:ext cx="40744" cy="24032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8141688" y="2558880"/>
            <a:ext cx="1245321"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2400" dirty="0" smtClean="0">
                <a:solidFill>
                  <a:srgbClr val="2B69B7"/>
                </a:solidFill>
              </a:rPr>
              <a:t>Driver</a:t>
            </a:r>
            <a:endParaRPr lang="en-US" sz="2400" dirty="0">
              <a:solidFill>
                <a:srgbClr val="2B69B7"/>
              </a:solidFill>
            </a:endParaRPr>
          </a:p>
        </p:txBody>
      </p:sp>
      <p:grpSp>
        <p:nvGrpSpPr>
          <p:cNvPr id="7" name="Group 6"/>
          <p:cNvGrpSpPr/>
          <p:nvPr/>
        </p:nvGrpSpPr>
        <p:grpSpPr>
          <a:xfrm>
            <a:off x="1467560" y="3567273"/>
            <a:ext cx="5945445" cy="2157844"/>
            <a:chOff x="1467560" y="3567273"/>
            <a:chExt cx="5945445" cy="2157844"/>
          </a:xfrm>
        </p:grpSpPr>
        <p:sp>
          <p:nvSpPr>
            <p:cNvPr id="9" name="TextBox 8"/>
            <p:cNvSpPr txBox="1"/>
            <p:nvPr/>
          </p:nvSpPr>
          <p:spPr>
            <a:xfrm>
              <a:off x="1467560" y="3567273"/>
              <a:ext cx="5945445" cy="578618"/>
            </a:xfrm>
            <a:prstGeom prst="rect">
              <a:avLst/>
            </a:prstGeom>
            <a:noFill/>
          </p:spPr>
          <p:txBody>
            <a:bodyPr wrap="square" lIns="85339" tIns="42671" rIns="85339" bIns="42671" rtlCol="0">
              <a:spAutoFit/>
            </a:bodyPr>
            <a:lstStyle/>
            <a:p>
              <a:pPr algn="ctr"/>
              <a:r>
                <a:rPr lang="en-US" sz="3200" i="1" dirty="0"/>
                <a:t>“This is </a:t>
              </a:r>
              <a:r>
                <a:rPr lang="en-US" sz="3200" i="1" dirty="0" smtClean="0"/>
                <a:t>how </a:t>
              </a:r>
              <a:r>
                <a:rPr lang="en-US" sz="3200" i="1" dirty="0"/>
                <a:t>I process packets …” </a:t>
              </a:r>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4671" y="4204462"/>
              <a:ext cx="2050378" cy="1520655"/>
            </a:xfrm>
            <a:prstGeom prst="rect">
              <a:avLst/>
            </a:prstGeom>
          </p:spPr>
        </p:pic>
      </p:grpSp>
    </p:spTree>
    <p:extLst>
      <p:ext uri="{BB962C8B-B14F-4D97-AF65-F5344CB8AC3E}">
        <p14:creationId xmlns:p14="http://schemas.microsoft.com/office/powerpoint/2010/main" val="12780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44143" y="5047853"/>
            <a:ext cx="2876588" cy="1484555"/>
            <a:chOff x="7644389" y="2334410"/>
            <a:chExt cx="2876588" cy="2302139"/>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9172" r="7159"/>
            <a:stretch/>
          </p:blipFill>
          <p:spPr>
            <a:xfrm rot="5400000">
              <a:off x="7858562" y="2120237"/>
              <a:ext cx="2194542" cy="2622888"/>
            </a:xfrm>
            <a:prstGeom prst="rect">
              <a:avLst/>
            </a:prstGeom>
            <a:effectLst>
              <a:softEdge rad="0"/>
            </a:effectLst>
          </p:spPr>
        </p:pic>
        <p:sp>
          <p:nvSpPr>
            <p:cNvPr id="16" name="Triangle 15"/>
            <p:cNvSpPr/>
            <p:nvPr/>
          </p:nvSpPr>
          <p:spPr>
            <a:xfrm>
              <a:off x="9004149" y="2840019"/>
              <a:ext cx="1516828" cy="1796530"/>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26761"/>
            <a:ext cx="12192000" cy="1325563"/>
          </a:xfrm>
        </p:spPr>
        <p:txBody>
          <a:bodyPr>
            <a:noAutofit/>
          </a:bodyPr>
          <a:lstStyle/>
          <a:p>
            <a:pPr algn="ctr"/>
            <a:r>
              <a:rPr lang="en-US" b="1" dirty="0" smtClean="0"/>
              <a:t>Network systems </a:t>
            </a:r>
            <a:r>
              <a:rPr lang="en-US" b="1" dirty="0" smtClean="0"/>
              <a:t>are starting to be </a:t>
            </a:r>
            <a:br>
              <a:rPr lang="en-US" b="1" dirty="0" smtClean="0"/>
            </a:br>
            <a:r>
              <a:rPr lang="en-US" b="1" dirty="0" smtClean="0"/>
              <a:t>programmed </a:t>
            </a:r>
            <a:r>
              <a:rPr lang="en-US" b="1" dirty="0" smtClean="0"/>
              <a:t>“top-down”</a:t>
            </a:r>
            <a:endParaRPr lang="en-US" b="1" dirty="0"/>
          </a:p>
        </p:txBody>
      </p:sp>
      <p:sp>
        <p:nvSpPr>
          <p:cNvPr id="13" name="TextBox 12"/>
          <p:cNvSpPr txBox="1"/>
          <p:nvPr/>
        </p:nvSpPr>
        <p:spPr>
          <a:xfrm>
            <a:off x="7036594" y="6288073"/>
            <a:ext cx="3820266" cy="578618"/>
          </a:xfrm>
          <a:prstGeom prst="rect">
            <a:avLst/>
          </a:prstGeom>
          <a:noFill/>
        </p:spPr>
        <p:txBody>
          <a:bodyPr wrap="none" lIns="85339" tIns="42671" rIns="85339" bIns="42671" rtlCol="0">
            <a:spAutoFit/>
          </a:bodyPr>
          <a:lstStyle/>
          <a:p>
            <a:r>
              <a:rPr lang="en-US" sz="3200" smtClean="0"/>
              <a:t>Programmable Switch</a:t>
            </a:r>
            <a:endParaRPr lang="en-US" sz="3200" dirty="0"/>
          </a:p>
        </p:txBody>
      </p:sp>
      <p:cxnSp>
        <p:nvCxnSpPr>
          <p:cNvPr id="19" name="Straight Arrow Connector 18"/>
          <p:cNvCxnSpPr/>
          <p:nvPr/>
        </p:nvCxnSpPr>
        <p:spPr>
          <a:xfrm>
            <a:off x="8764455" y="2550578"/>
            <a:ext cx="32567" cy="25347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8174362" y="2560311"/>
            <a:ext cx="1245321" cy="481519"/>
          </a:xfrm>
          <a:prstGeom prst="round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2400" dirty="0" smtClean="0">
                <a:solidFill>
                  <a:srgbClr val="2B69B7"/>
                </a:solidFill>
              </a:rPr>
              <a:t>Driver</a:t>
            </a:r>
            <a:endParaRPr lang="en-US" sz="2400" dirty="0">
              <a:solidFill>
                <a:srgbClr val="2B69B7"/>
              </a:solidFill>
            </a:endParaRPr>
          </a:p>
        </p:txBody>
      </p:sp>
      <p:sp>
        <p:nvSpPr>
          <p:cNvPr id="21" name="Freeform 20"/>
          <p:cNvSpPr/>
          <p:nvPr/>
        </p:nvSpPr>
        <p:spPr>
          <a:xfrm>
            <a:off x="7919303" y="5235995"/>
            <a:ext cx="1848639" cy="903268"/>
          </a:xfrm>
          <a:custGeom>
            <a:avLst/>
            <a:gdLst>
              <a:gd name="connsiteX0" fmla="*/ 0 w 1803400"/>
              <a:gd name="connsiteY0" fmla="*/ 336550 h 806450"/>
              <a:gd name="connsiteX1" fmla="*/ 781050 w 1803400"/>
              <a:gd name="connsiteY1" fmla="*/ 0 h 806450"/>
              <a:gd name="connsiteX2" fmla="*/ 1803400 w 1803400"/>
              <a:gd name="connsiteY2" fmla="*/ 225425 h 806450"/>
              <a:gd name="connsiteX3" fmla="*/ 1158875 w 1803400"/>
              <a:gd name="connsiteY3" fmla="*/ 806450 h 806450"/>
              <a:gd name="connsiteX4" fmla="*/ 0 w 1803400"/>
              <a:gd name="connsiteY4" fmla="*/ 336550 h 806450"/>
              <a:gd name="connsiteX0" fmla="*/ 0 w 2087801"/>
              <a:gd name="connsiteY0" fmla="*/ 336550 h 806450"/>
              <a:gd name="connsiteX1" fmla="*/ 781050 w 2087801"/>
              <a:gd name="connsiteY1" fmla="*/ 0 h 806450"/>
              <a:gd name="connsiteX2" fmla="*/ 2087801 w 2087801"/>
              <a:gd name="connsiteY2" fmla="*/ 289971 h 806450"/>
              <a:gd name="connsiteX3" fmla="*/ 1158875 w 2087801"/>
              <a:gd name="connsiteY3" fmla="*/ 806450 h 806450"/>
              <a:gd name="connsiteX4" fmla="*/ 0 w 2087801"/>
              <a:gd name="connsiteY4" fmla="*/ 336550 h 806450"/>
              <a:gd name="connsiteX0" fmla="*/ 0 w 2087801"/>
              <a:gd name="connsiteY0" fmla="*/ 336550 h 838723"/>
              <a:gd name="connsiteX1" fmla="*/ 781050 w 2087801"/>
              <a:gd name="connsiteY1" fmla="*/ 0 h 838723"/>
              <a:gd name="connsiteX2" fmla="*/ 2087801 w 2087801"/>
              <a:gd name="connsiteY2" fmla="*/ 289971 h 838723"/>
              <a:gd name="connsiteX3" fmla="*/ 1121779 w 2087801"/>
              <a:gd name="connsiteY3" fmla="*/ 838723 h 838723"/>
              <a:gd name="connsiteX4" fmla="*/ 0 w 2087801"/>
              <a:gd name="connsiteY4" fmla="*/ 336550 h 838723"/>
              <a:gd name="connsiteX0" fmla="*/ 0 w 2087801"/>
              <a:gd name="connsiteY0" fmla="*/ 336550 h 838723"/>
              <a:gd name="connsiteX1" fmla="*/ 879972 w 2087801"/>
              <a:gd name="connsiteY1" fmla="*/ 0 h 838723"/>
              <a:gd name="connsiteX2" fmla="*/ 2087801 w 2087801"/>
              <a:gd name="connsiteY2" fmla="*/ 289971 h 838723"/>
              <a:gd name="connsiteX3" fmla="*/ 1121779 w 2087801"/>
              <a:gd name="connsiteY3" fmla="*/ 838723 h 838723"/>
              <a:gd name="connsiteX4" fmla="*/ 0 w 2087801"/>
              <a:gd name="connsiteY4" fmla="*/ 336550 h 838723"/>
              <a:gd name="connsiteX0" fmla="*/ 0 w 2087801"/>
              <a:gd name="connsiteY0" fmla="*/ 336550 h 860238"/>
              <a:gd name="connsiteX1" fmla="*/ 879972 w 2087801"/>
              <a:gd name="connsiteY1" fmla="*/ 0 h 860238"/>
              <a:gd name="connsiteX2" fmla="*/ 2087801 w 2087801"/>
              <a:gd name="connsiteY2" fmla="*/ 289971 h 860238"/>
              <a:gd name="connsiteX3" fmla="*/ 1084683 w 2087801"/>
              <a:gd name="connsiteY3" fmla="*/ 860238 h 860238"/>
              <a:gd name="connsiteX4" fmla="*/ 0 w 2087801"/>
              <a:gd name="connsiteY4" fmla="*/ 336550 h 860238"/>
              <a:gd name="connsiteX0" fmla="*/ 0 w 2063070"/>
              <a:gd name="connsiteY0" fmla="*/ 336550 h 860238"/>
              <a:gd name="connsiteX1" fmla="*/ 879972 w 2063070"/>
              <a:gd name="connsiteY1" fmla="*/ 0 h 860238"/>
              <a:gd name="connsiteX2" fmla="*/ 2063070 w 2063070"/>
              <a:gd name="connsiteY2" fmla="*/ 333001 h 860238"/>
              <a:gd name="connsiteX3" fmla="*/ 1084683 w 2063070"/>
              <a:gd name="connsiteY3" fmla="*/ 860238 h 860238"/>
              <a:gd name="connsiteX4" fmla="*/ 0 w 2063070"/>
              <a:gd name="connsiteY4" fmla="*/ 336550 h 860238"/>
              <a:gd name="connsiteX0" fmla="*/ 0 w 2063070"/>
              <a:gd name="connsiteY0" fmla="*/ 368823 h 892511"/>
              <a:gd name="connsiteX1" fmla="*/ 966528 w 2063070"/>
              <a:gd name="connsiteY1" fmla="*/ 0 h 892511"/>
              <a:gd name="connsiteX2" fmla="*/ 2063070 w 2063070"/>
              <a:gd name="connsiteY2" fmla="*/ 365274 h 892511"/>
              <a:gd name="connsiteX3" fmla="*/ 1084683 w 2063070"/>
              <a:gd name="connsiteY3" fmla="*/ 892511 h 892511"/>
              <a:gd name="connsiteX4" fmla="*/ 0 w 2063070"/>
              <a:gd name="connsiteY4" fmla="*/ 368823 h 892511"/>
              <a:gd name="connsiteX0" fmla="*/ 0 w 2063070"/>
              <a:gd name="connsiteY0" fmla="*/ 368823 h 892511"/>
              <a:gd name="connsiteX1" fmla="*/ 966528 w 2063070"/>
              <a:gd name="connsiteY1" fmla="*/ 0 h 892511"/>
              <a:gd name="connsiteX2" fmla="*/ 2063070 w 2063070"/>
              <a:gd name="connsiteY2" fmla="*/ 365274 h 892511"/>
              <a:gd name="connsiteX3" fmla="*/ 1146509 w 2063070"/>
              <a:gd name="connsiteY3" fmla="*/ 892511 h 892511"/>
              <a:gd name="connsiteX4" fmla="*/ 0 w 2063070"/>
              <a:gd name="connsiteY4" fmla="*/ 368823 h 892511"/>
              <a:gd name="connsiteX0" fmla="*/ 0 w 2124896"/>
              <a:gd name="connsiteY0" fmla="*/ 368823 h 892511"/>
              <a:gd name="connsiteX1" fmla="*/ 966528 w 2124896"/>
              <a:gd name="connsiteY1" fmla="*/ 0 h 892511"/>
              <a:gd name="connsiteX2" fmla="*/ 2124896 w 2124896"/>
              <a:gd name="connsiteY2" fmla="*/ 322244 h 892511"/>
              <a:gd name="connsiteX3" fmla="*/ 1146509 w 2124896"/>
              <a:gd name="connsiteY3" fmla="*/ 892511 h 892511"/>
              <a:gd name="connsiteX4" fmla="*/ 0 w 2124896"/>
              <a:gd name="connsiteY4" fmla="*/ 368823 h 892511"/>
              <a:gd name="connsiteX0" fmla="*/ 0 w 2124896"/>
              <a:gd name="connsiteY0" fmla="*/ 379580 h 903268"/>
              <a:gd name="connsiteX1" fmla="*/ 1028355 w 2124896"/>
              <a:gd name="connsiteY1" fmla="*/ 0 h 903268"/>
              <a:gd name="connsiteX2" fmla="*/ 2124896 w 2124896"/>
              <a:gd name="connsiteY2" fmla="*/ 333001 h 903268"/>
              <a:gd name="connsiteX3" fmla="*/ 1146509 w 2124896"/>
              <a:gd name="connsiteY3" fmla="*/ 903268 h 903268"/>
              <a:gd name="connsiteX4" fmla="*/ 0 w 2124896"/>
              <a:gd name="connsiteY4" fmla="*/ 379580 h 90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896" h="903268">
                <a:moveTo>
                  <a:pt x="0" y="379580"/>
                </a:moveTo>
                <a:lnTo>
                  <a:pt x="1028355" y="0"/>
                </a:lnTo>
                <a:lnTo>
                  <a:pt x="2124896" y="333001"/>
                </a:lnTo>
                <a:lnTo>
                  <a:pt x="1146509" y="903268"/>
                </a:lnTo>
                <a:lnTo>
                  <a:pt x="0" y="37958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189919" y="1573950"/>
            <a:ext cx="3083723" cy="987555"/>
          </a:xfrm>
          <a:prstGeom prst="rect">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lIns="85335" tIns="42671" rIns="85335" bIns="42671" rtlCol="0" anchor="ctr"/>
          <a:lstStyle/>
          <a:p>
            <a:pPr algn="ctr"/>
            <a:r>
              <a:rPr lang="en-US" sz="3733" dirty="0">
                <a:solidFill>
                  <a:schemeClr val="tx1"/>
                </a:solidFill>
              </a:rPr>
              <a:t>Switch OS</a:t>
            </a:r>
          </a:p>
        </p:txBody>
      </p:sp>
      <p:cxnSp>
        <p:nvCxnSpPr>
          <p:cNvPr id="18" name="Straight Arrow Connector 17"/>
          <p:cNvCxnSpPr>
            <a:stCxn id="21" idx="0"/>
          </p:cNvCxnSpPr>
          <p:nvPr/>
        </p:nvCxnSpPr>
        <p:spPr>
          <a:xfrm flipH="1" flipV="1">
            <a:off x="7859165" y="2439305"/>
            <a:ext cx="60138" cy="3176270"/>
          </a:xfrm>
          <a:prstGeom prst="straightConnector1">
            <a:avLst/>
          </a:prstGeom>
          <a:ln w="76200" cmpd="sng">
            <a:solidFill>
              <a:schemeClr val="accent2"/>
            </a:solidFill>
            <a:prstDash val="solid"/>
            <a:headEnd type="arrow" w="med" len="med"/>
            <a:tailEnd type="none" w="med" len="med"/>
          </a:ln>
          <a:effectLst>
            <a:glow rad="1016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449001" y="1573950"/>
            <a:ext cx="5945445" cy="1071060"/>
          </a:xfrm>
          <a:prstGeom prst="rect">
            <a:avLst/>
          </a:prstGeom>
          <a:noFill/>
        </p:spPr>
        <p:txBody>
          <a:bodyPr wrap="square" lIns="85339" tIns="42671" rIns="85339" bIns="42671" rtlCol="0">
            <a:spAutoFit/>
          </a:bodyPr>
          <a:lstStyle/>
          <a:p>
            <a:pPr algn="ctr"/>
            <a:r>
              <a:rPr lang="en-US" sz="3200" i="1" dirty="0"/>
              <a:t>“This is </a:t>
            </a:r>
            <a:r>
              <a:rPr lang="en-US" sz="3200" i="1" dirty="0" smtClean="0"/>
              <a:t>precisely how you must </a:t>
            </a:r>
            <a:r>
              <a:rPr lang="en-US" sz="3200" i="1" dirty="0"/>
              <a:t>process </a:t>
            </a:r>
            <a:r>
              <a:rPr lang="en-US" sz="3200" i="1" dirty="0" smtClean="0"/>
              <a:t>packets” </a:t>
            </a:r>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615" y="2645010"/>
            <a:ext cx="4049651" cy="1418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825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842" y="1608802"/>
            <a:ext cx="9894627" cy="984273"/>
          </a:xfrm>
          <a:prstGeom prst="rect">
            <a:avLst/>
          </a:prstGeom>
          <a:solidFill>
            <a:schemeClr val="bg1"/>
          </a:solidFill>
          <a:ln>
            <a:solidFill>
              <a:schemeClr val="tx1"/>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4842" y="0"/>
            <a:ext cx="10515600" cy="1325563"/>
          </a:xfrm>
        </p:spPr>
        <p:txBody>
          <a:bodyPr>
            <a:normAutofit/>
          </a:bodyPr>
          <a:lstStyle/>
          <a:p>
            <a:r>
              <a:rPr lang="en-US" sz="6000" b="1" dirty="0" smtClean="0"/>
              <a:t>Outline</a:t>
            </a:r>
            <a:endParaRPr lang="en-US" sz="6000" b="1"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4000" dirty="0" smtClean="0"/>
              <a:t>Why </a:t>
            </a:r>
            <a:r>
              <a:rPr lang="en-US" sz="4000" dirty="0"/>
              <a:t>programmability is happening </a:t>
            </a:r>
            <a:r>
              <a:rPr lang="en-US" sz="4000" dirty="0" smtClean="0"/>
              <a:t>now</a:t>
            </a:r>
          </a:p>
          <a:p>
            <a:pPr marL="514350" indent="-514350">
              <a:buFont typeface="+mj-lt"/>
              <a:buAutoNum type="arabicPeriod"/>
            </a:pPr>
            <a:r>
              <a:rPr lang="en-US" sz="4000" dirty="0" smtClean="0"/>
              <a:t>How programmability is being used</a:t>
            </a:r>
          </a:p>
          <a:p>
            <a:pPr lvl="1"/>
            <a:r>
              <a:rPr lang="en-US" sz="3200" dirty="0" smtClean="0">
                <a:solidFill>
                  <a:schemeClr val="accent5"/>
                </a:solidFill>
              </a:rPr>
              <a:t>Subtract features: Reducing complexity </a:t>
            </a:r>
          </a:p>
          <a:p>
            <a:pPr lvl="1"/>
            <a:r>
              <a:rPr lang="en-US" sz="3200" dirty="0" smtClean="0">
                <a:solidFill>
                  <a:schemeClr val="accent5"/>
                </a:solidFill>
              </a:rPr>
              <a:t>Add proprietary features: Invent, differentiate, own</a:t>
            </a:r>
          </a:p>
          <a:p>
            <a:pPr lvl="1"/>
            <a:r>
              <a:rPr lang="en-US" sz="3200" dirty="0" smtClean="0">
                <a:solidFill>
                  <a:schemeClr val="accent5"/>
                </a:solidFill>
              </a:rPr>
              <a:t>Silicon independence: Breaking a lock-in</a:t>
            </a:r>
          </a:p>
          <a:p>
            <a:pPr lvl="1"/>
            <a:r>
              <a:rPr lang="en-US" sz="3200" dirty="0" smtClean="0">
                <a:solidFill>
                  <a:schemeClr val="accent5"/>
                </a:solidFill>
              </a:rPr>
              <a:t>Telemetry and measurement</a:t>
            </a:r>
          </a:p>
          <a:p>
            <a:pPr marL="514350" indent="-514350">
              <a:buFont typeface="+mj-lt"/>
              <a:buAutoNum type="arabicPeriod"/>
            </a:pPr>
            <a:r>
              <a:rPr lang="en-US" sz="4000" dirty="0" smtClean="0"/>
              <a:t>Why programmability now from an ASIC technology viewpoint</a:t>
            </a:r>
          </a:p>
          <a:p>
            <a:pPr marL="971550" lvl="1" indent="-514350">
              <a:buFont typeface="+mj-lt"/>
              <a:buAutoNum type="arabicPeriod"/>
            </a:pPr>
            <a:endParaRPr lang="en-US" sz="3600" dirty="0" smtClean="0"/>
          </a:p>
          <a:p>
            <a:pPr marL="971550" lvl="1" indent="-514350">
              <a:buFont typeface="+mj-lt"/>
              <a:buAutoNum type="arabicPeriod"/>
            </a:pPr>
            <a:endParaRPr lang="en-US" sz="3600" dirty="0"/>
          </a:p>
        </p:txBody>
      </p:sp>
    </p:spTree>
    <p:extLst>
      <p:ext uri="{BB962C8B-B14F-4D97-AF65-F5344CB8AC3E}">
        <p14:creationId xmlns:p14="http://schemas.microsoft.com/office/powerpoint/2010/main" val="849280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Domain Specific Processors</a:t>
            </a:r>
            <a:endParaRPr lang="en-US" b="1" dirty="0"/>
          </a:p>
        </p:txBody>
      </p:sp>
      <p:grpSp>
        <p:nvGrpSpPr>
          <p:cNvPr id="37" name="Group 36"/>
          <p:cNvGrpSpPr/>
          <p:nvPr/>
        </p:nvGrpSpPr>
        <p:grpSpPr>
          <a:xfrm>
            <a:off x="555952" y="1934664"/>
            <a:ext cx="1706301" cy="3783938"/>
            <a:chOff x="555952" y="1934664"/>
            <a:chExt cx="1706301" cy="3783938"/>
          </a:xfrm>
        </p:grpSpPr>
        <p:cxnSp>
          <p:nvCxnSpPr>
            <p:cNvPr id="7" name="Straight Arrow Connector 6"/>
            <p:cNvCxnSpPr>
              <a:stCxn id="6" idx="2"/>
            </p:cNvCxnSpPr>
            <p:nvPr/>
          </p:nvCxnSpPr>
          <p:spPr>
            <a:xfrm flipH="1">
              <a:off x="1399333" y="3190486"/>
              <a:ext cx="9770" cy="958462"/>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908" b="96623" l="4000" r="97969"/>
                      </a14:imgEffect>
                    </a14:imgLayer>
                  </a14:imgProps>
                </a:ext>
              </a:extLst>
            </a:blip>
            <a:stretch>
              <a:fillRect/>
            </a:stretch>
          </p:blipFill>
          <p:spPr>
            <a:xfrm>
              <a:off x="894278" y="4232169"/>
              <a:ext cx="1010108" cy="869324"/>
            </a:xfrm>
            <a:prstGeom prst="rect">
              <a:avLst/>
            </a:prstGeom>
          </p:spPr>
        </p:pic>
        <p:sp>
          <p:nvSpPr>
            <p:cNvPr id="15" name="TextBox 14"/>
            <p:cNvSpPr txBox="1"/>
            <p:nvPr/>
          </p:nvSpPr>
          <p:spPr>
            <a:xfrm>
              <a:off x="1105481" y="5318492"/>
              <a:ext cx="619080" cy="400110"/>
            </a:xfrm>
            <a:prstGeom prst="rect">
              <a:avLst/>
            </a:prstGeom>
            <a:noFill/>
          </p:spPr>
          <p:txBody>
            <a:bodyPr wrap="none" rtlCol="0">
              <a:spAutoFit/>
            </a:bodyPr>
            <a:lstStyle/>
            <a:p>
              <a:r>
                <a:rPr lang="en-US" sz="2000" dirty="0"/>
                <a:t>CPU</a:t>
              </a:r>
            </a:p>
          </p:txBody>
        </p:sp>
        <p:sp>
          <p:nvSpPr>
            <p:cNvPr id="19" name="TextBox 18"/>
            <p:cNvSpPr txBox="1"/>
            <p:nvPr/>
          </p:nvSpPr>
          <p:spPr>
            <a:xfrm>
              <a:off x="555952" y="1934664"/>
              <a:ext cx="1706301" cy="502766"/>
            </a:xfrm>
            <a:prstGeom prst="rect">
              <a:avLst/>
            </a:prstGeom>
            <a:noFill/>
          </p:spPr>
          <p:txBody>
            <a:bodyPr wrap="none" rtlCol="0">
              <a:spAutoFit/>
            </a:bodyPr>
            <a:lstStyle/>
            <a:p>
              <a:r>
                <a:rPr lang="en-US" sz="2667" dirty="0"/>
                <a:t>Computers</a:t>
              </a:r>
            </a:p>
          </p:txBody>
        </p:sp>
        <p:grpSp>
          <p:nvGrpSpPr>
            <p:cNvPr id="35" name="Group 34"/>
            <p:cNvGrpSpPr/>
            <p:nvPr/>
          </p:nvGrpSpPr>
          <p:grpSpPr>
            <a:xfrm>
              <a:off x="555952" y="2646297"/>
              <a:ext cx="1706301" cy="1057534"/>
              <a:chOff x="1136522" y="2646297"/>
              <a:chExt cx="1706301" cy="1057534"/>
            </a:xfrm>
          </p:grpSpPr>
          <p:sp>
            <p:nvSpPr>
              <p:cNvPr id="6" name="Rounded Rectangle 5"/>
              <p:cNvSpPr/>
              <p:nvPr/>
            </p:nvSpPr>
            <p:spPr>
              <a:xfrm>
                <a:off x="1136522" y="2646297"/>
                <a:ext cx="1706301" cy="544189"/>
              </a:xfrm>
              <a:prstGeom prst="roundRect">
                <a:avLst/>
              </a:prstGeom>
              <a:solidFill>
                <a:schemeClr val="accent2">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smtClean="0">
                    <a:solidFill>
                      <a:schemeClr val="tx1"/>
                    </a:solidFill>
                  </a:rPr>
                  <a:t>Java</a:t>
                </a:r>
                <a:endParaRPr lang="en-US" sz="2667" dirty="0">
                  <a:solidFill>
                    <a:schemeClr val="tx1"/>
                  </a:solidFill>
                </a:endParaRPr>
              </a:p>
            </p:txBody>
          </p:sp>
          <p:sp>
            <p:nvSpPr>
              <p:cNvPr id="28" name="Rounded Rectangle 27"/>
              <p:cNvSpPr/>
              <p:nvPr/>
            </p:nvSpPr>
            <p:spPr>
              <a:xfrm>
                <a:off x="1136522" y="3192111"/>
                <a:ext cx="1706301" cy="511720"/>
              </a:xfrm>
              <a:prstGeom prst="round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solidFill>
                  </a:rPr>
                  <a:t>Compiler</a:t>
                </a:r>
              </a:p>
            </p:txBody>
          </p:sp>
        </p:grpSp>
      </p:grpSp>
      <p:grpSp>
        <p:nvGrpSpPr>
          <p:cNvPr id="68" name="Group 67"/>
          <p:cNvGrpSpPr/>
          <p:nvPr/>
        </p:nvGrpSpPr>
        <p:grpSpPr>
          <a:xfrm>
            <a:off x="2641828" y="1934664"/>
            <a:ext cx="1746604" cy="3781768"/>
            <a:chOff x="2641828" y="1934664"/>
            <a:chExt cx="1746604" cy="3781768"/>
          </a:xfrm>
        </p:grpSpPr>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3208" b="96415" l="1000" r="96778">
                          <a14:foregroundMark x1="29778" y1="34340" x2="29778" y2="34340"/>
                          <a14:foregroundMark x1="25111" y1="49623" x2="25111" y2="49623"/>
                        </a14:backgroundRemoval>
                      </a14:imgEffect>
                    </a14:imgLayer>
                  </a14:imgProps>
                </a:ext>
              </a:extLst>
            </a:blip>
            <a:stretch>
              <a:fillRect/>
            </a:stretch>
          </p:blipFill>
          <p:spPr>
            <a:xfrm>
              <a:off x="2780165" y="4144015"/>
              <a:ext cx="1608267" cy="947091"/>
            </a:xfrm>
            <a:prstGeom prst="rect">
              <a:avLst/>
            </a:prstGeom>
          </p:spPr>
        </p:pic>
        <p:sp>
          <p:nvSpPr>
            <p:cNvPr id="16" name="TextBox 15"/>
            <p:cNvSpPr txBox="1"/>
            <p:nvPr/>
          </p:nvSpPr>
          <p:spPr>
            <a:xfrm>
              <a:off x="3185217" y="5316322"/>
              <a:ext cx="644728" cy="400110"/>
            </a:xfrm>
            <a:prstGeom prst="rect">
              <a:avLst/>
            </a:prstGeom>
            <a:noFill/>
          </p:spPr>
          <p:txBody>
            <a:bodyPr wrap="none" rtlCol="0">
              <a:spAutoFit/>
            </a:bodyPr>
            <a:lstStyle/>
            <a:p>
              <a:r>
                <a:rPr lang="en-US" sz="2000" dirty="0"/>
                <a:t>GPU</a:t>
              </a:r>
            </a:p>
          </p:txBody>
        </p:sp>
        <p:sp>
          <p:nvSpPr>
            <p:cNvPr id="20" name="TextBox 19"/>
            <p:cNvSpPr txBox="1"/>
            <p:nvPr/>
          </p:nvSpPr>
          <p:spPr>
            <a:xfrm>
              <a:off x="2804434" y="1934664"/>
              <a:ext cx="1391278" cy="502766"/>
            </a:xfrm>
            <a:prstGeom prst="rect">
              <a:avLst/>
            </a:prstGeom>
            <a:noFill/>
          </p:spPr>
          <p:txBody>
            <a:bodyPr wrap="none" rtlCol="0">
              <a:spAutoFit/>
            </a:bodyPr>
            <a:lstStyle/>
            <a:p>
              <a:r>
                <a:rPr lang="en-US" sz="2667" dirty="0"/>
                <a:t>Graphics</a:t>
              </a:r>
            </a:p>
          </p:txBody>
        </p:sp>
        <p:cxnSp>
          <p:nvCxnSpPr>
            <p:cNvPr id="52" name="Straight Arrow Connector 51"/>
            <p:cNvCxnSpPr>
              <a:stCxn id="54" idx="2"/>
            </p:cNvCxnSpPr>
            <p:nvPr/>
          </p:nvCxnSpPr>
          <p:spPr>
            <a:xfrm flipH="1">
              <a:off x="3485209" y="3190486"/>
              <a:ext cx="9770" cy="958462"/>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2641828" y="2646297"/>
              <a:ext cx="1706301" cy="1057534"/>
              <a:chOff x="1136522" y="2646297"/>
              <a:chExt cx="1706301" cy="1057534"/>
            </a:xfrm>
          </p:grpSpPr>
          <p:sp>
            <p:nvSpPr>
              <p:cNvPr id="54" name="Rounded Rectangle 53"/>
              <p:cNvSpPr/>
              <p:nvPr/>
            </p:nvSpPr>
            <p:spPr>
              <a:xfrm>
                <a:off x="1136522" y="2646297"/>
                <a:ext cx="1706301" cy="544189"/>
              </a:xfrm>
              <a:prstGeom prst="roundRect">
                <a:avLst/>
              </a:prstGeom>
              <a:solidFill>
                <a:schemeClr val="accent2">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err="1" smtClean="0">
                    <a:solidFill>
                      <a:schemeClr val="tx1"/>
                    </a:solidFill>
                  </a:rPr>
                  <a:t>OpenCL</a:t>
                </a:r>
                <a:endParaRPr lang="en-US" sz="2667" dirty="0">
                  <a:solidFill>
                    <a:schemeClr val="tx1"/>
                  </a:solidFill>
                </a:endParaRPr>
              </a:p>
            </p:txBody>
          </p:sp>
          <p:sp>
            <p:nvSpPr>
              <p:cNvPr id="55" name="Rounded Rectangle 54"/>
              <p:cNvSpPr/>
              <p:nvPr/>
            </p:nvSpPr>
            <p:spPr>
              <a:xfrm>
                <a:off x="1136522" y="3192111"/>
                <a:ext cx="1706301" cy="511720"/>
              </a:xfrm>
              <a:prstGeom prst="round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solidFill>
                  </a:rPr>
                  <a:t>Compiler</a:t>
                </a:r>
              </a:p>
            </p:txBody>
          </p:sp>
        </p:grpSp>
      </p:grpSp>
      <p:grpSp>
        <p:nvGrpSpPr>
          <p:cNvPr id="69" name="Group 68"/>
          <p:cNvGrpSpPr/>
          <p:nvPr/>
        </p:nvGrpSpPr>
        <p:grpSpPr>
          <a:xfrm>
            <a:off x="4665943" y="1683953"/>
            <a:ext cx="1768062" cy="4030816"/>
            <a:chOff x="4665943" y="1683953"/>
            <a:chExt cx="1768062" cy="4030816"/>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99482" l="0" r="100000">
                          <a14:foregroundMark x1="13534" y1="46114" x2="13534" y2="46114"/>
                        </a14:backgroundRemoval>
                      </a14:imgEffect>
                    </a14:imgLayer>
                  </a14:imgProps>
                </a:ext>
              </a:extLst>
            </a:blip>
            <a:stretch>
              <a:fillRect/>
            </a:stretch>
          </p:blipFill>
          <p:spPr>
            <a:xfrm>
              <a:off x="4992131" y="4294089"/>
              <a:ext cx="995630" cy="722393"/>
            </a:xfrm>
            <a:prstGeom prst="rect">
              <a:avLst/>
            </a:prstGeom>
          </p:spPr>
        </p:pic>
        <p:sp>
          <p:nvSpPr>
            <p:cNvPr id="18" name="TextBox 17"/>
            <p:cNvSpPr txBox="1"/>
            <p:nvPr/>
          </p:nvSpPr>
          <p:spPr>
            <a:xfrm>
              <a:off x="5208932" y="5314659"/>
              <a:ext cx="593432" cy="400110"/>
            </a:xfrm>
            <a:prstGeom prst="rect">
              <a:avLst/>
            </a:prstGeom>
            <a:noFill/>
          </p:spPr>
          <p:txBody>
            <a:bodyPr wrap="none" rtlCol="0">
              <a:spAutoFit/>
            </a:bodyPr>
            <a:lstStyle/>
            <a:p>
              <a:r>
                <a:rPr lang="en-US" sz="2000" dirty="0"/>
                <a:t>DSP</a:t>
              </a:r>
            </a:p>
          </p:txBody>
        </p:sp>
        <p:sp>
          <p:nvSpPr>
            <p:cNvPr id="21" name="TextBox 20"/>
            <p:cNvSpPr txBox="1"/>
            <p:nvPr/>
          </p:nvSpPr>
          <p:spPr>
            <a:xfrm>
              <a:off x="4665943" y="1683953"/>
              <a:ext cx="1653978" cy="913199"/>
            </a:xfrm>
            <a:prstGeom prst="rect">
              <a:avLst/>
            </a:prstGeom>
            <a:noFill/>
          </p:spPr>
          <p:txBody>
            <a:bodyPr wrap="none" rtlCol="0">
              <a:spAutoFit/>
            </a:bodyPr>
            <a:lstStyle/>
            <a:p>
              <a:pPr algn="ctr"/>
              <a:r>
                <a:rPr lang="en-US" sz="2667" smtClean="0"/>
                <a:t>Signal </a:t>
              </a:r>
            </a:p>
            <a:p>
              <a:pPr algn="ctr"/>
              <a:r>
                <a:rPr lang="en-US" sz="2667" dirty="0" smtClean="0"/>
                <a:t>Processing</a:t>
              </a:r>
              <a:endParaRPr lang="en-US" sz="2667" dirty="0"/>
            </a:p>
          </p:txBody>
        </p:sp>
        <p:cxnSp>
          <p:nvCxnSpPr>
            <p:cNvPr id="56" name="Straight Arrow Connector 55"/>
            <p:cNvCxnSpPr>
              <a:stCxn id="58" idx="2"/>
            </p:cNvCxnSpPr>
            <p:nvPr/>
          </p:nvCxnSpPr>
          <p:spPr>
            <a:xfrm flipH="1">
              <a:off x="5571085" y="3190486"/>
              <a:ext cx="9770" cy="958462"/>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4727704" y="2646297"/>
              <a:ext cx="1706301" cy="1057534"/>
              <a:chOff x="1136522" y="2646297"/>
              <a:chExt cx="1706301" cy="1057534"/>
            </a:xfrm>
          </p:grpSpPr>
          <p:sp>
            <p:nvSpPr>
              <p:cNvPr id="58" name="Rounded Rectangle 57"/>
              <p:cNvSpPr/>
              <p:nvPr/>
            </p:nvSpPr>
            <p:spPr>
              <a:xfrm>
                <a:off x="1136522" y="2646297"/>
                <a:ext cx="1706301" cy="544189"/>
              </a:xfrm>
              <a:prstGeom prst="roundRect">
                <a:avLst/>
              </a:prstGeom>
              <a:solidFill>
                <a:schemeClr val="accent2">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err="1" smtClean="0">
                    <a:solidFill>
                      <a:schemeClr val="tx1"/>
                    </a:solidFill>
                  </a:rPr>
                  <a:t>Matlab</a:t>
                </a:r>
                <a:endParaRPr lang="en-US" sz="2667" dirty="0">
                  <a:solidFill>
                    <a:schemeClr val="tx1"/>
                  </a:solidFill>
                </a:endParaRPr>
              </a:p>
            </p:txBody>
          </p:sp>
          <p:sp>
            <p:nvSpPr>
              <p:cNvPr id="59" name="Rounded Rectangle 58"/>
              <p:cNvSpPr/>
              <p:nvPr/>
            </p:nvSpPr>
            <p:spPr>
              <a:xfrm>
                <a:off x="1136522" y="3192111"/>
                <a:ext cx="1706301" cy="511720"/>
              </a:xfrm>
              <a:prstGeom prst="round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solidFill>
                  </a:rPr>
                  <a:t>Compiler</a:t>
                </a:r>
              </a:p>
            </p:txBody>
          </p:sp>
        </p:grpSp>
      </p:grpSp>
      <p:grpSp>
        <p:nvGrpSpPr>
          <p:cNvPr id="70" name="Group 69"/>
          <p:cNvGrpSpPr/>
          <p:nvPr/>
        </p:nvGrpSpPr>
        <p:grpSpPr>
          <a:xfrm>
            <a:off x="6813580" y="1641714"/>
            <a:ext cx="1706301" cy="4022899"/>
            <a:chOff x="6813580" y="1641714"/>
            <a:chExt cx="1706301" cy="4022899"/>
          </a:xfrm>
        </p:grpSpPr>
        <p:sp>
          <p:nvSpPr>
            <p:cNvPr id="30" name="TextBox 29"/>
            <p:cNvSpPr txBox="1"/>
            <p:nvPr/>
          </p:nvSpPr>
          <p:spPr>
            <a:xfrm>
              <a:off x="6966335" y="1641714"/>
              <a:ext cx="1391728" cy="913199"/>
            </a:xfrm>
            <a:prstGeom prst="rect">
              <a:avLst/>
            </a:prstGeom>
            <a:noFill/>
          </p:spPr>
          <p:txBody>
            <a:bodyPr wrap="none" rtlCol="0">
              <a:spAutoFit/>
            </a:bodyPr>
            <a:lstStyle/>
            <a:p>
              <a:pPr algn="ctr"/>
              <a:r>
                <a:rPr lang="en-US" sz="2667" dirty="0" smtClean="0"/>
                <a:t>Machine</a:t>
              </a:r>
            </a:p>
            <a:p>
              <a:pPr algn="ctr"/>
              <a:r>
                <a:rPr lang="en-US" sz="2667" dirty="0" smtClean="0"/>
                <a:t>Learning</a:t>
              </a:r>
              <a:endParaRPr lang="en-US" sz="2667" dirty="0"/>
            </a:p>
          </p:txBody>
        </p:sp>
        <p:sp>
          <p:nvSpPr>
            <p:cNvPr id="31" name="TextBox 30"/>
            <p:cNvSpPr txBox="1"/>
            <p:nvPr/>
          </p:nvSpPr>
          <p:spPr>
            <a:xfrm>
              <a:off x="7562929" y="4112835"/>
              <a:ext cx="362600" cy="553998"/>
            </a:xfrm>
            <a:prstGeom prst="rect">
              <a:avLst/>
            </a:prstGeom>
            <a:noFill/>
          </p:spPr>
          <p:txBody>
            <a:bodyPr wrap="none" rtlCol="0">
              <a:spAutoFit/>
            </a:bodyPr>
            <a:lstStyle/>
            <a:p>
              <a:r>
                <a:rPr lang="en-US" sz="3000" dirty="0"/>
                <a:t>?</a:t>
              </a:r>
            </a:p>
          </p:txBody>
        </p:sp>
        <p:pic>
          <p:nvPicPr>
            <p:cNvPr id="42" name="Picture 41"/>
            <p:cNvPicPr>
              <a:picLocks noChangeAspect="1"/>
            </p:cNvPicPr>
            <p:nvPr/>
          </p:nvPicPr>
          <p:blipFill rotWithShape="1">
            <a:blip r:embed="rId9"/>
            <a:srcRect l="12285" t="5098" r="13886" b="32726"/>
            <a:stretch/>
          </p:blipFill>
          <p:spPr>
            <a:xfrm>
              <a:off x="7188764" y="4256356"/>
              <a:ext cx="1027977" cy="668344"/>
            </a:xfrm>
            <a:prstGeom prst="rect">
              <a:avLst/>
            </a:prstGeom>
          </p:spPr>
        </p:pic>
        <p:sp>
          <p:nvSpPr>
            <p:cNvPr id="34" name="TextBox 33"/>
            <p:cNvSpPr txBox="1"/>
            <p:nvPr/>
          </p:nvSpPr>
          <p:spPr>
            <a:xfrm>
              <a:off x="7421264" y="5295281"/>
              <a:ext cx="562975" cy="369332"/>
            </a:xfrm>
            <a:prstGeom prst="rect">
              <a:avLst/>
            </a:prstGeom>
            <a:noFill/>
          </p:spPr>
          <p:txBody>
            <a:bodyPr wrap="none" rtlCol="0">
              <a:spAutoFit/>
            </a:bodyPr>
            <a:lstStyle/>
            <a:p>
              <a:r>
                <a:rPr lang="en-US" smtClean="0"/>
                <a:t>TPU</a:t>
              </a:r>
              <a:endParaRPr lang="en-US"/>
            </a:p>
          </p:txBody>
        </p:sp>
        <p:cxnSp>
          <p:nvCxnSpPr>
            <p:cNvPr id="60" name="Straight Arrow Connector 59"/>
            <p:cNvCxnSpPr>
              <a:stCxn id="62" idx="2"/>
            </p:cNvCxnSpPr>
            <p:nvPr/>
          </p:nvCxnSpPr>
          <p:spPr>
            <a:xfrm flipH="1">
              <a:off x="7656961" y="3190486"/>
              <a:ext cx="9770" cy="958462"/>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a:off x="6813580" y="2646297"/>
              <a:ext cx="1706301" cy="1057534"/>
              <a:chOff x="1136522" y="2646297"/>
              <a:chExt cx="1706301" cy="1057534"/>
            </a:xfrm>
          </p:grpSpPr>
          <p:sp>
            <p:nvSpPr>
              <p:cNvPr id="62" name="Rounded Rectangle 61"/>
              <p:cNvSpPr/>
              <p:nvPr/>
            </p:nvSpPr>
            <p:spPr>
              <a:xfrm>
                <a:off x="1136522" y="2646297"/>
                <a:ext cx="1706301" cy="544189"/>
              </a:xfrm>
              <a:prstGeom prst="roundRect">
                <a:avLst/>
              </a:prstGeom>
              <a:solidFill>
                <a:schemeClr val="accent2">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solidFill>
                      <a:schemeClr val="tx1"/>
                    </a:solidFill>
                  </a:rPr>
                  <a:t>TensorFlow</a:t>
                </a:r>
                <a:endParaRPr lang="en-US" sz="2400" dirty="0">
                  <a:solidFill>
                    <a:schemeClr val="tx1"/>
                  </a:solidFill>
                </a:endParaRPr>
              </a:p>
            </p:txBody>
          </p:sp>
          <p:sp>
            <p:nvSpPr>
              <p:cNvPr id="63" name="Rounded Rectangle 62"/>
              <p:cNvSpPr/>
              <p:nvPr/>
            </p:nvSpPr>
            <p:spPr>
              <a:xfrm>
                <a:off x="1136522" y="3192111"/>
                <a:ext cx="1706301" cy="511720"/>
              </a:xfrm>
              <a:prstGeom prst="round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solidFill>
                  </a:rPr>
                  <a:t>Compiler</a:t>
                </a:r>
              </a:p>
            </p:txBody>
          </p:sp>
        </p:grpSp>
      </p:grpSp>
      <p:grpSp>
        <p:nvGrpSpPr>
          <p:cNvPr id="71" name="Group 70"/>
          <p:cNvGrpSpPr/>
          <p:nvPr/>
        </p:nvGrpSpPr>
        <p:grpSpPr>
          <a:xfrm>
            <a:off x="8718018" y="1924673"/>
            <a:ext cx="2758596" cy="2778375"/>
            <a:chOff x="8718018" y="1924673"/>
            <a:chExt cx="2758596" cy="2778375"/>
          </a:xfrm>
        </p:grpSpPr>
        <p:sp>
          <p:nvSpPr>
            <p:cNvPr id="44" name="TextBox 43"/>
            <p:cNvSpPr txBox="1"/>
            <p:nvPr/>
          </p:nvSpPr>
          <p:spPr>
            <a:xfrm>
              <a:off x="9663348" y="1924673"/>
              <a:ext cx="1803700" cy="502766"/>
            </a:xfrm>
            <a:prstGeom prst="rect">
              <a:avLst/>
            </a:prstGeom>
            <a:noFill/>
          </p:spPr>
          <p:txBody>
            <a:bodyPr wrap="none" rtlCol="0">
              <a:spAutoFit/>
            </a:bodyPr>
            <a:lstStyle/>
            <a:p>
              <a:pPr algn="ctr"/>
              <a:r>
                <a:rPr lang="en-US" sz="2667" smtClean="0"/>
                <a:t>Networking</a:t>
              </a:r>
              <a:endParaRPr lang="en-US" sz="2667" dirty="0"/>
            </a:p>
          </p:txBody>
        </p:sp>
        <p:sp>
          <p:nvSpPr>
            <p:cNvPr id="47" name="TextBox 46"/>
            <p:cNvSpPr txBox="1"/>
            <p:nvPr/>
          </p:nvSpPr>
          <p:spPr>
            <a:xfrm>
              <a:off x="10436899" y="4149049"/>
              <a:ext cx="362600" cy="553999"/>
            </a:xfrm>
            <a:prstGeom prst="rect">
              <a:avLst/>
            </a:prstGeom>
            <a:noFill/>
          </p:spPr>
          <p:txBody>
            <a:bodyPr wrap="none" rtlCol="0">
              <a:spAutoFit/>
            </a:bodyPr>
            <a:lstStyle/>
            <a:p>
              <a:r>
                <a:rPr lang="en-US" sz="3000" dirty="0"/>
                <a:t>?</a:t>
              </a:r>
            </a:p>
          </p:txBody>
        </p:sp>
        <p:cxnSp>
          <p:nvCxnSpPr>
            <p:cNvPr id="64" name="Straight Arrow Connector 63"/>
            <p:cNvCxnSpPr>
              <a:stCxn id="66" idx="2"/>
            </p:cNvCxnSpPr>
            <p:nvPr/>
          </p:nvCxnSpPr>
          <p:spPr>
            <a:xfrm flipH="1">
              <a:off x="10613694" y="3190486"/>
              <a:ext cx="9770" cy="958462"/>
            </a:xfrm>
            <a:prstGeom prst="straightConnector1">
              <a:avLst/>
            </a:prstGeom>
            <a:ln w="381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9770313" y="2646297"/>
              <a:ext cx="1706301" cy="1057534"/>
              <a:chOff x="1136522" y="2646297"/>
              <a:chExt cx="1706301" cy="1057534"/>
            </a:xfrm>
          </p:grpSpPr>
          <p:sp>
            <p:nvSpPr>
              <p:cNvPr id="66" name="Rounded Rectangle 65"/>
              <p:cNvSpPr/>
              <p:nvPr/>
            </p:nvSpPr>
            <p:spPr>
              <a:xfrm>
                <a:off x="1136522" y="2646297"/>
                <a:ext cx="1706301" cy="544189"/>
              </a:xfrm>
              <a:prstGeom prst="roundRect">
                <a:avLst/>
              </a:prstGeom>
              <a:solidFill>
                <a:schemeClr val="accent2">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smtClean="0">
                    <a:solidFill>
                      <a:schemeClr val="tx1"/>
                    </a:solidFill>
                  </a:rPr>
                  <a:t>Language</a:t>
                </a:r>
                <a:endParaRPr lang="en-US" sz="2667" dirty="0">
                  <a:solidFill>
                    <a:schemeClr val="tx1"/>
                  </a:solidFill>
                </a:endParaRPr>
              </a:p>
            </p:txBody>
          </p:sp>
          <p:sp>
            <p:nvSpPr>
              <p:cNvPr id="67" name="Rounded Rectangle 66"/>
              <p:cNvSpPr/>
              <p:nvPr/>
            </p:nvSpPr>
            <p:spPr>
              <a:xfrm>
                <a:off x="1136522" y="3192111"/>
                <a:ext cx="1706301" cy="511720"/>
              </a:xfrm>
              <a:prstGeom prst="roundRect">
                <a:avLst/>
              </a:prstGeom>
              <a:solidFill>
                <a:schemeClr val="accent1">
                  <a:lumMod val="60000"/>
                  <a:lumOff val="40000"/>
                </a:scheme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67" dirty="0">
                    <a:solidFill>
                      <a:schemeClr val="tx1"/>
                    </a:solidFill>
                  </a:rPr>
                  <a:t>Compiler</a:t>
                </a:r>
              </a:p>
            </p:txBody>
          </p:sp>
        </p:grpSp>
        <p:sp>
          <p:nvSpPr>
            <p:cNvPr id="36" name="TextBox 35"/>
            <p:cNvSpPr txBox="1"/>
            <p:nvPr/>
          </p:nvSpPr>
          <p:spPr>
            <a:xfrm>
              <a:off x="8718018" y="2746893"/>
              <a:ext cx="1103187" cy="830997"/>
            </a:xfrm>
            <a:prstGeom prst="rect">
              <a:avLst/>
            </a:prstGeom>
            <a:noFill/>
          </p:spPr>
          <p:txBody>
            <a:bodyPr wrap="none" rtlCol="0">
              <a:spAutoFit/>
            </a:bodyPr>
            <a:lstStyle/>
            <a:p>
              <a:r>
                <a:rPr lang="en-US" sz="4800" smtClean="0">
                  <a:solidFill>
                    <a:schemeClr val="accent1">
                      <a:lumMod val="60000"/>
                      <a:lumOff val="40000"/>
                    </a:schemeClr>
                  </a:solidFill>
                </a:rPr>
                <a:t>&gt;&gt;&gt;</a:t>
              </a:r>
              <a:endParaRPr lang="en-US" sz="4800">
                <a:solidFill>
                  <a:schemeClr val="accent1">
                    <a:lumMod val="60000"/>
                    <a:lumOff val="40000"/>
                  </a:schemeClr>
                </a:solidFill>
              </a:endParaRPr>
            </a:p>
          </p:txBody>
        </p:sp>
      </p:grpSp>
    </p:spTree>
    <p:extLst>
      <p:ext uri="{BB962C8B-B14F-4D97-AF65-F5344CB8AC3E}">
        <p14:creationId xmlns:p14="http://schemas.microsoft.com/office/powerpoint/2010/main" val="171993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2.8|2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15012</TotalTime>
  <Words>3197</Words>
  <Application>Microsoft Macintosh PowerPoint</Application>
  <PresentationFormat>Widescreen</PresentationFormat>
  <Paragraphs>596</Paragraphs>
  <Slides>45</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Calibri</vt:lpstr>
      <vt:lpstr>Calibri Light</vt:lpstr>
      <vt:lpstr>Courier New</vt:lpstr>
      <vt:lpstr>LucidaGrande</vt:lpstr>
      <vt:lpstr>Mangal</vt:lpstr>
      <vt:lpstr>Wingdings</vt:lpstr>
      <vt:lpstr>Arial</vt:lpstr>
      <vt:lpstr>Office Theme</vt:lpstr>
      <vt:lpstr>Programmable forwarding planes are here to stay</vt:lpstr>
      <vt:lpstr>PowerPoint Presentation</vt:lpstr>
      <vt:lpstr>PowerPoint Presentation</vt:lpstr>
      <vt:lpstr>PowerPoint Presentation</vt:lpstr>
      <vt:lpstr>When you need a new feature…</vt:lpstr>
      <vt:lpstr>Network systems are built “bottoms-up”</vt:lpstr>
      <vt:lpstr>Network systems are starting to be  programmed “top-down”</vt:lpstr>
      <vt:lpstr>Outline</vt:lpstr>
      <vt:lpstr>Domain Specific Processors</vt:lpstr>
      <vt:lpstr>Domain Specific Processors</vt:lpstr>
      <vt:lpstr>PISA: Protocol Independent Switch Architecture</vt:lpstr>
      <vt:lpstr>PowerPoint Presentation</vt:lpstr>
      <vt:lpstr>Tofino 6.5Tb/s Switch   December 2016</vt:lpstr>
      <vt:lpstr>Outline</vt:lpstr>
      <vt:lpstr>How programmability is being used </vt:lpstr>
      <vt:lpstr>Reducing complexity</vt:lpstr>
      <vt:lpstr>Reducing complexity</vt:lpstr>
      <vt:lpstr>How programmability is being used </vt:lpstr>
      <vt:lpstr>Protocol complexity 20 years ago</vt:lpstr>
      <vt:lpstr>PowerPoint Presentation</vt:lpstr>
      <vt:lpstr>Adding features: Some examples so far</vt:lpstr>
      <vt:lpstr>New applications: Some examples so far</vt:lpstr>
      <vt:lpstr>How programmability is being used </vt:lpstr>
      <vt:lpstr>P4 Runtime  Open-source project to remotely control P4 switches1</vt:lpstr>
      <vt:lpstr>How programmability is being used </vt:lpstr>
      <vt:lpstr>PowerPoint Presentation</vt:lpstr>
      <vt:lpstr>PowerPoint Presentation</vt:lpstr>
      <vt:lpstr>PowerPoint Presentation</vt:lpstr>
      <vt:lpstr>We’d like the network to answer these questions</vt:lpstr>
      <vt:lpstr>INT: Inband Network Telemetry</vt:lpstr>
      <vt:lpstr>PowerPoint Presentation</vt:lpstr>
      <vt:lpstr>Outline</vt:lpstr>
      <vt:lpstr>Serial I/O: About 30% of switch chip area</vt:lpstr>
      <vt:lpstr>Switch chip area: Serial I/O</vt:lpstr>
      <vt:lpstr>PowerPoint Presentation</vt:lpstr>
      <vt:lpstr>PowerPoint Presentation</vt:lpstr>
      <vt:lpstr>Switch chip area: Memory (Tables and Buffer)</vt:lpstr>
      <vt:lpstr>PowerPoint Presentation</vt:lpstr>
      <vt:lpstr>Switch chip area: Packet Processing Logic</vt:lpstr>
      <vt:lpstr>PowerPoint Presentation</vt:lpstr>
      <vt:lpstr>PowerPoint Presentation</vt:lpstr>
      <vt:lpstr>PowerPoint Presentation</vt:lpstr>
      <vt:lpstr>Programmable switch chips are more uniform</vt:lpstr>
      <vt:lpstr>In summary</vt:lpstr>
      <vt:lpstr>Thank you!</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W McKeown</dc:creator>
  <cp:lastModifiedBy>Microsoft Office User</cp:lastModifiedBy>
  <cp:revision>155</cp:revision>
  <dcterms:created xsi:type="dcterms:W3CDTF">2017-01-09T23:24:22Z</dcterms:created>
  <dcterms:modified xsi:type="dcterms:W3CDTF">2017-08-21T17:59:04Z</dcterms:modified>
</cp:coreProperties>
</file>