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1" r:id="rId3"/>
    <p:sldId id="314" r:id="rId4"/>
    <p:sldId id="315" r:id="rId5"/>
    <p:sldId id="317" r:id="rId6"/>
    <p:sldId id="318" r:id="rId7"/>
    <p:sldId id="319" r:id="rId8"/>
    <p:sldId id="320" r:id="rId9"/>
    <p:sldId id="321" r:id="rId10"/>
    <p:sldId id="322" r:id="rId11"/>
    <p:sldId id="323" r:id="rId12"/>
    <p:sldId id="324" r:id="rId13"/>
    <p:sldId id="325" r:id="rId14"/>
    <p:sldId id="31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5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10" autoAdjust="0"/>
    <p:restoredTop sz="94660"/>
  </p:normalViewPr>
  <p:slideViewPr>
    <p:cSldViewPr snapToGrid="0">
      <p:cViewPr>
        <p:scale>
          <a:sx n="120" d="100"/>
          <a:sy n="120" d="100"/>
        </p:scale>
        <p:origin x="398" y="8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B9954-3148-47D0-B6D3-658F6E3CC936}"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150885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B9954-3148-47D0-B6D3-658F6E3CC936}"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46463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B9954-3148-47D0-B6D3-658F6E3CC936}"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33618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97056"/>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302327"/>
            <a:ext cx="7886700" cy="5190546"/>
          </a:xfrm>
        </p:spPr>
        <p:txBody>
          <a:bodyPr/>
          <a:lstStyle>
            <a:lvl2pPr>
              <a:defRPr>
                <a:solidFill>
                  <a:srgbClr val="0070C0"/>
                </a:solidFill>
              </a:defRPr>
            </a:lvl2pPr>
            <a:lvl3pPr>
              <a:defRPr>
                <a:solidFill>
                  <a:schemeClr val="accent6">
                    <a:lumMod val="75000"/>
                  </a:schemeClr>
                </a:solidFill>
              </a:defRPr>
            </a:lvl3pPr>
            <a:lvl4pPr>
              <a:defRPr>
                <a:solidFill>
                  <a:srgbClr val="C00000"/>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01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DB9954-3148-47D0-B6D3-658F6E3CC936}"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29521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B9954-3148-47D0-B6D3-658F6E3CC936}"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192036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B9954-3148-47D0-B6D3-658F6E3CC936}"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29519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B9954-3148-47D0-B6D3-658F6E3CC936}"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421357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B9954-3148-47D0-B6D3-658F6E3CC936}"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209749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B9954-3148-47D0-B6D3-658F6E3CC936}"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03602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B9954-3148-47D0-B6D3-658F6E3CC936}"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286191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B9954-3148-47D0-B6D3-658F6E3CC936}" type="datetimeFigureOut">
              <a:rPr lang="en-US" smtClean="0"/>
              <a:t>8/14/2019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BC7B7-79D6-4352-95F5-F9C8F637B0D9}" type="slidenum">
              <a:rPr lang="en-US" smtClean="0"/>
              <a:t>‹#›</a:t>
            </a:fld>
            <a:endParaRPr lang="en-US"/>
          </a:p>
        </p:txBody>
      </p:sp>
    </p:spTree>
    <p:extLst>
      <p:ext uri="{BB962C8B-B14F-4D97-AF65-F5344CB8AC3E}">
        <p14:creationId xmlns:p14="http://schemas.microsoft.com/office/powerpoint/2010/main" val="589037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0EB1-1D2B-419C-B2A4-5D1F9ED91FBD}"/>
              </a:ext>
            </a:extLst>
          </p:cNvPr>
          <p:cNvSpPr>
            <a:spLocks noGrp="1"/>
          </p:cNvSpPr>
          <p:nvPr>
            <p:ph type="ctrTitle"/>
          </p:nvPr>
        </p:nvSpPr>
        <p:spPr/>
        <p:txBody>
          <a:bodyPr/>
          <a:lstStyle/>
          <a:p>
            <a:r>
              <a:rPr lang="en-US" dirty="0"/>
              <a:t>Formal specification and testing of QUIC</a:t>
            </a:r>
          </a:p>
        </p:txBody>
      </p:sp>
      <p:sp>
        <p:nvSpPr>
          <p:cNvPr id="3" name="Subtitle 2">
            <a:extLst>
              <a:ext uri="{FF2B5EF4-FFF2-40B4-BE49-F238E27FC236}">
                <a16:creationId xmlns:a16="http://schemas.microsoft.com/office/drawing/2014/main" id="{F7BA5F84-7252-4E23-80FD-6444BB8E3FCC}"/>
              </a:ext>
            </a:extLst>
          </p:cNvPr>
          <p:cNvSpPr>
            <a:spLocks noGrp="1"/>
          </p:cNvSpPr>
          <p:nvPr>
            <p:ph type="subTitle" idx="1"/>
          </p:nvPr>
        </p:nvSpPr>
        <p:spPr/>
        <p:txBody>
          <a:bodyPr>
            <a:normAutofit lnSpcReduction="10000"/>
          </a:bodyPr>
          <a:lstStyle/>
          <a:p>
            <a:r>
              <a:rPr lang="en-US" dirty="0"/>
              <a:t>Ken McMillan</a:t>
            </a:r>
          </a:p>
          <a:p>
            <a:r>
              <a:rPr lang="en-US" dirty="0"/>
              <a:t>Microsoft Research</a:t>
            </a:r>
          </a:p>
          <a:p>
            <a:r>
              <a:rPr lang="en-US" dirty="0"/>
              <a:t>Lenore </a:t>
            </a:r>
            <a:r>
              <a:rPr lang="en-US" dirty="0" err="1"/>
              <a:t>Zuck</a:t>
            </a:r>
            <a:endParaRPr lang="en-US" dirty="0"/>
          </a:p>
          <a:p>
            <a:r>
              <a:rPr lang="en-US" dirty="0"/>
              <a:t>University of Illinois at Chicago</a:t>
            </a:r>
          </a:p>
        </p:txBody>
      </p:sp>
    </p:spTree>
    <p:extLst>
      <p:ext uri="{BB962C8B-B14F-4D97-AF65-F5344CB8AC3E}">
        <p14:creationId xmlns:p14="http://schemas.microsoft.com/office/powerpoint/2010/main" val="285334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B0ACD-F4ED-48C6-A5EF-F5F546CE06E0}"/>
              </a:ext>
            </a:extLst>
          </p:cNvPr>
          <p:cNvSpPr>
            <a:spLocks noGrp="1"/>
          </p:cNvSpPr>
          <p:nvPr>
            <p:ph type="title"/>
          </p:nvPr>
        </p:nvSpPr>
        <p:spPr/>
        <p:txBody>
          <a:bodyPr>
            <a:normAutofit fontScale="90000"/>
          </a:bodyPr>
          <a:lstStyle/>
          <a:p>
            <a:r>
              <a:rPr lang="en-US" dirty="0"/>
              <a:t>Capturing the specification by testing</a:t>
            </a:r>
          </a:p>
        </p:txBody>
      </p:sp>
      <p:sp>
        <p:nvSpPr>
          <p:cNvPr id="4" name="Rectangle 3">
            <a:extLst>
              <a:ext uri="{FF2B5EF4-FFF2-40B4-BE49-F238E27FC236}">
                <a16:creationId xmlns:a16="http://schemas.microsoft.com/office/drawing/2014/main" id="{1A847DCE-7B65-4D59-8097-79CEEFC15D01}"/>
              </a:ext>
            </a:extLst>
          </p:cNvPr>
          <p:cNvSpPr/>
          <p:nvPr/>
        </p:nvSpPr>
        <p:spPr>
          <a:xfrm>
            <a:off x="1405322" y="2157047"/>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a:t>
            </a:r>
          </a:p>
        </p:txBody>
      </p:sp>
      <p:sp>
        <p:nvSpPr>
          <p:cNvPr id="5" name="Rectangle 4">
            <a:extLst>
              <a:ext uri="{FF2B5EF4-FFF2-40B4-BE49-F238E27FC236}">
                <a16:creationId xmlns:a16="http://schemas.microsoft.com/office/drawing/2014/main" id="{52BCB2B6-A1E6-4C99-8463-C4F943B729B2}"/>
              </a:ext>
            </a:extLst>
          </p:cNvPr>
          <p:cNvSpPr/>
          <p:nvPr/>
        </p:nvSpPr>
        <p:spPr>
          <a:xfrm>
            <a:off x="4126230" y="2157047"/>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6" name="Straight Arrow Connector 5">
            <a:extLst>
              <a:ext uri="{FF2B5EF4-FFF2-40B4-BE49-F238E27FC236}">
                <a16:creationId xmlns:a16="http://schemas.microsoft.com/office/drawing/2014/main" id="{BBE8D050-56FB-4978-8307-EA6085A87B4A}"/>
              </a:ext>
            </a:extLst>
          </p:cNvPr>
          <p:cNvCxnSpPr>
            <a:stCxn id="4" idx="3"/>
            <a:endCxn id="5" idx="1"/>
          </p:cNvCxnSpPr>
          <p:nvPr/>
        </p:nvCxnSpPr>
        <p:spPr>
          <a:xfrm>
            <a:off x="2296862" y="2576147"/>
            <a:ext cx="1829368" cy="0"/>
          </a:xfrm>
          <a:prstGeom prst="straightConnector1">
            <a:avLst/>
          </a:prstGeom>
          <a:ln>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47D65F8B-B690-429A-AF81-8080DFC80C05}"/>
              </a:ext>
            </a:extLst>
          </p:cNvPr>
          <p:cNvGrpSpPr/>
          <p:nvPr/>
        </p:nvGrpSpPr>
        <p:grpSpPr>
          <a:xfrm>
            <a:off x="2970327" y="1244492"/>
            <a:ext cx="470193" cy="2007797"/>
            <a:chOff x="2970327" y="1244492"/>
            <a:chExt cx="470193" cy="2007797"/>
          </a:xfrm>
        </p:grpSpPr>
        <p:cxnSp>
          <p:nvCxnSpPr>
            <p:cNvPr id="8" name="Straight Connector 7">
              <a:extLst>
                <a:ext uri="{FF2B5EF4-FFF2-40B4-BE49-F238E27FC236}">
                  <a16:creationId xmlns:a16="http://schemas.microsoft.com/office/drawing/2014/main" id="{B4CC4074-8D2B-444F-A3D7-E0389800B88B}"/>
                </a:ext>
              </a:extLst>
            </p:cNvPr>
            <p:cNvCxnSpPr>
              <a:cxnSpLocks/>
            </p:cNvCxnSpPr>
            <p:nvPr/>
          </p:nvCxnSpPr>
          <p:spPr>
            <a:xfrm flipH="1">
              <a:off x="3188402" y="1899139"/>
              <a:ext cx="23144" cy="1353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E23ABB2-A4FF-4D4F-8DF4-19117449ACA5}"/>
                    </a:ext>
                  </a:extLst>
                </p:cNvPr>
                <p:cNvSpPr txBox="1"/>
                <p:nvPr/>
              </p:nvSpPr>
              <p:spPr>
                <a:xfrm>
                  <a:off x="2970327" y="1244492"/>
                  <a:ext cx="47019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𝜙</m:t>
                        </m:r>
                      </m:oMath>
                    </m:oMathPara>
                  </a14:m>
                  <a:endParaRPr lang="en-US" dirty="0"/>
                </a:p>
              </p:txBody>
            </p:sp>
          </mc:Choice>
          <mc:Fallback xmlns="">
            <p:sp>
              <p:nvSpPr>
                <p:cNvPr id="18" name="TextBox 17">
                  <a:extLst>
                    <a:ext uri="{FF2B5EF4-FFF2-40B4-BE49-F238E27FC236}">
                      <a16:creationId xmlns:a16="http://schemas.microsoft.com/office/drawing/2014/main" id="{3AD15AC4-D287-40BE-BE8B-695280DC3DC5}"/>
                    </a:ext>
                  </a:extLst>
                </p:cNvPr>
                <p:cNvSpPr txBox="1">
                  <a:spLocks noRot="1" noChangeAspect="1" noMove="1" noResize="1" noEditPoints="1" noAdjustHandles="1" noChangeArrowheads="1" noChangeShapeType="1" noTextEdit="1"/>
                </p:cNvSpPr>
                <p:nvPr/>
              </p:nvSpPr>
              <p:spPr>
                <a:xfrm>
                  <a:off x="2970327" y="1244492"/>
                  <a:ext cx="470193" cy="461665"/>
                </a:xfrm>
                <a:prstGeom prst="rect">
                  <a:avLst/>
                </a:prstGeom>
                <a:blipFill>
                  <a:blip r:embed="rId2"/>
                  <a:stretch>
                    <a:fillRect l="-2597" r="-1299" b="-17105"/>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FA030BB3-1D37-4E73-9DE2-F4E1FF5AC05D}"/>
                  </a:ext>
                </a:extLst>
              </p:cNvPr>
              <p:cNvSpPr txBox="1"/>
              <p:nvPr/>
            </p:nvSpPr>
            <p:spPr>
              <a:xfrm>
                <a:off x="1405322" y="3647552"/>
                <a:ext cx="5735801" cy="400110"/>
              </a:xfrm>
              <a:prstGeom prst="rect">
                <a:avLst/>
              </a:prstGeom>
              <a:noFill/>
            </p:spPr>
            <p:txBody>
              <a:bodyPr wrap="none" rtlCol="0">
                <a:spAutoFit/>
              </a:bodyPr>
              <a:lstStyle/>
              <a:p>
                <a:r>
                  <a:rPr lang="en-US" sz="2000" dirty="0">
                    <a:solidFill>
                      <a:schemeClr val="tx1"/>
                    </a:solidFill>
                  </a:rPr>
                  <a:t>Suppose </a:t>
                </a:r>
                <a14:m>
                  <m:oMath xmlns:m="http://schemas.openxmlformats.org/officeDocument/2006/math">
                    <m:r>
                      <a:rPr lang="en-US" sz="2000" b="0" i="1" smtClean="0">
                        <a:solidFill>
                          <a:schemeClr val="tx1"/>
                        </a:solidFill>
                        <a:latin typeface="Cambria Math" panose="02040503050406030204" pitchFamily="18" charset="0"/>
                      </a:rPr>
                      <m:t>𝜙</m:t>
                    </m:r>
                  </m:oMath>
                </a14:m>
                <a:r>
                  <a:rPr lang="en-US" sz="2000" dirty="0">
                    <a:solidFill>
                      <a:schemeClr val="tx1"/>
                    </a:solidFill>
                  </a:rPr>
                  <a:t> is</a:t>
                </a:r>
                <a:r>
                  <a:rPr lang="en-US" sz="2000" dirty="0">
                    <a:solidFill>
                      <a:srgbClr val="C00000"/>
                    </a:solidFill>
                  </a:rPr>
                  <a:t> too </a:t>
                </a:r>
                <a:r>
                  <a:rPr lang="en-US" sz="2000" i="1" dirty="0">
                    <a:solidFill>
                      <a:srgbClr val="C00000"/>
                    </a:solidFill>
                  </a:rPr>
                  <a:t>strong</a:t>
                </a:r>
                <a:r>
                  <a:rPr lang="en-US" sz="2000" dirty="0">
                    <a:solidFill>
                      <a:srgbClr val="C00000"/>
                    </a:solidFill>
                  </a:rPr>
                  <a:t>: </a:t>
                </a:r>
                <a:r>
                  <a:rPr lang="en-US" sz="2000" dirty="0">
                    <a:solidFill>
                      <a:schemeClr val="tx1"/>
                    </a:solidFill>
                  </a:rPr>
                  <a:t>client message will violate </a:t>
                </a:r>
                <a14:m>
                  <m:oMath xmlns:m="http://schemas.openxmlformats.org/officeDocument/2006/math">
                    <m:r>
                      <a:rPr lang="en-US" sz="2000" b="0" i="1" smtClean="0">
                        <a:solidFill>
                          <a:schemeClr val="tx1"/>
                        </a:solidFill>
                        <a:latin typeface="Cambria Math" panose="02040503050406030204" pitchFamily="18" charset="0"/>
                      </a:rPr>
                      <m:t>𝜙</m:t>
                    </m:r>
                  </m:oMath>
                </a14:m>
                <a:endParaRPr lang="en-US" sz="2000" dirty="0">
                  <a:solidFill>
                    <a:srgbClr val="C00000"/>
                  </a:solidFill>
                </a:endParaRPr>
              </a:p>
            </p:txBody>
          </p:sp>
        </mc:Choice>
        <mc:Fallback>
          <p:sp>
            <p:nvSpPr>
              <p:cNvPr id="10" name="TextBox 9">
                <a:extLst>
                  <a:ext uri="{FF2B5EF4-FFF2-40B4-BE49-F238E27FC236}">
                    <a16:creationId xmlns:a16="http://schemas.microsoft.com/office/drawing/2014/main" id="{FA030BB3-1D37-4E73-9DE2-F4E1FF5AC05D}"/>
                  </a:ext>
                </a:extLst>
              </p:cNvPr>
              <p:cNvSpPr txBox="1">
                <a:spLocks noRot="1" noChangeAspect="1" noMove="1" noResize="1" noEditPoints="1" noAdjustHandles="1" noChangeArrowheads="1" noChangeShapeType="1" noTextEdit="1"/>
              </p:cNvSpPr>
              <p:nvPr/>
            </p:nvSpPr>
            <p:spPr>
              <a:xfrm>
                <a:off x="1405322" y="3647552"/>
                <a:ext cx="5735801" cy="400110"/>
              </a:xfrm>
              <a:prstGeom prst="rect">
                <a:avLst/>
              </a:prstGeom>
              <a:blipFill>
                <a:blip r:embed="rId3"/>
                <a:stretch>
                  <a:fillRect l="-1170" t="-7576" b="-2575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0BA9AD2D-0C4B-48F7-A02A-02314B843B5F}"/>
                  </a:ext>
                </a:extLst>
              </p:cNvPr>
              <p:cNvSpPr txBox="1"/>
              <p:nvPr/>
            </p:nvSpPr>
            <p:spPr>
              <a:xfrm>
                <a:off x="1405322" y="4018904"/>
                <a:ext cx="6836978" cy="400110"/>
              </a:xfrm>
              <a:prstGeom prst="rect">
                <a:avLst/>
              </a:prstGeom>
              <a:noFill/>
            </p:spPr>
            <p:txBody>
              <a:bodyPr wrap="square" rtlCol="0">
                <a:spAutoFit/>
              </a:bodyPr>
              <a:lstStyle/>
              <a:p>
                <a:r>
                  <a:rPr lang="en-US" sz="2000" dirty="0">
                    <a:solidFill>
                      <a:schemeClr val="tx1"/>
                    </a:solidFill>
                  </a:rPr>
                  <a:t>Suppose </a:t>
                </a:r>
                <a14:m>
                  <m:oMath xmlns:m="http://schemas.openxmlformats.org/officeDocument/2006/math">
                    <m:r>
                      <a:rPr lang="en-US" sz="2000" b="0" i="1" smtClean="0">
                        <a:solidFill>
                          <a:schemeClr val="tx1"/>
                        </a:solidFill>
                        <a:latin typeface="Cambria Math" panose="02040503050406030204" pitchFamily="18" charset="0"/>
                      </a:rPr>
                      <m:t>𝜙</m:t>
                    </m:r>
                  </m:oMath>
                </a14:m>
                <a:r>
                  <a:rPr lang="en-US" sz="2000" dirty="0">
                    <a:solidFill>
                      <a:schemeClr val="tx1"/>
                    </a:solidFill>
                  </a:rPr>
                  <a:t> is </a:t>
                </a:r>
                <a:r>
                  <a:rPr lang="en-US" sz="2000" dirty="0">
                    <a:solidFill>
                      <a:schemeClr val="accent6">
                        <a:lumMod val="75000"/>
                      </a:schemeClr>
                    </a:solidFill>
                  </a:rPr>
                  <a:t>too </a:t>
                </a:r>
                <a:r>
                  <a:rPr lang="en-US" sz="2000" i="1" dirty="0">
                    <a:solidFill>
                      <a:schemeClr val="accent6">
                        <a:lumMod val="75000"/>
                      </a:schemeClr>
                    </a:solidFill>
                  </a:rPr>
                  <a:t>weak</a:t>
                </a:r>
                <a:r>
                  <a:rPr lang="en-US" sz="2000" dirty="0">
                    <a:solidFill>
                      <a:schemeClr val="accent6">
                        <a:lumMod val="75000"/>
                      </a:schemeClr>
                    </a:solidFill>
                  </a:rPr>
                  <a:t>: </a:t>
                </a:r>
                <a:r>
                  <a:rPr lang="en-US" sz="2000" dirty="0"/>
                  <a:t>server will fail on generated message</a:t>
                </a:r>
              </a:p>
            </p:txBody>
          </p:sp>
        </mc:Choice>
        <mc:Fallback>
          <p:sp>
            <p:nvSpPr>
              <p:cNvPr id="11" name="TextBox 10">
                <a:extLst>
                  <a:ext uri="{FF2B5EF4-FFF2-40B4-BE49-F238E27FC236}">
                    <a16:creationId xmlns:a16="http://schemas.microsoft.com/office/drawing/2014/main" id="{0BA9AD2D-0C4B-48F7-A02A-02314B843B5F}"/>
                  </a:ext>
                </a:extLst>
              </p:cNvPr>
              <p:cNvSpPr txBox="1">
                <a:spLocks noRot="1" noChangeAspect="1" noMove="1" noResize="1" noEditPoints="1" noAdjustHandles="1" noChangeArrowheads="1" noChangeShapeType="1" noTextEdit="1"/>
              </p:cNvSpPr>
              <p:nvPr/>
            </p:nvSpPr>
            <p:spPr>
              <a:xfrm>
                <a:off x="1405322" y="4018904"/>
                <a:ext cx="6836978" cy="400110"/>
              </a:xfrm>
              <a:prstGeom prst="rect">
                <a:avLst/>
              </a:prstGeom>
              <a:blipFill>
                <a:blip r:embed="rId4"/>
                <a:stretch>
                  <a:fillRect l="-981" t="-7576" b="-25758"/>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80B609FA-C821-444C-9469-43FD7966C404}"/>
              </a:ext>
            </a:extLst>
          </p:cNvPr>
          <p:cNvSpPr txBox="1"/>
          <p:nvPr/>
        </p:nvSpPr>
        <p:spPr>
          <a:xfrm>
            <a:off x="1055370" y="4651641"/>
            <a:ext cx="7033260" cy="923330"/>
          </a:xfrm>
          <a:prstGeom prst="rect">
            <a:avLst/>
          </a:prstGeom>
          <a:noFill/>
        </p:spPr>
        <p:txBody>
          <a:bodyPr wrap="square" rtlCol="0">
            <a:spAutoFit/>
          </a:bodyPr>
          <a:lstStyle/>
          <a:p>
            <a:r>
              <a:rPr lang="en-US" dirty="0"/>
              <a:t>An implementation pushes on an A/G specification from both sides. This means we can use A/G testing to </a:t>
            </a:r>
            <a:r>
              <a:rPr lang="en-US" i="1" dirty="0"/>
              <a:t>capture</a:t>
            </a:r>
            <a:r>
              <a:rPr lang="en-US" dirty="0"/>
              <a:t> specification knowledge from implementations. </a:t>
            </a:r>
          </a:p>
        </p:txBody>
      </p:sp>
      <p:sp>
        <p:nvSpPr>
          <p:cNvPr id="13" name="TextBox 12">
            <a:extLst>
              <a:ext uri="{FF2B5EF4-FFF2-40B4-BE49-F238E27FC236}">
                <a16:creationId xmlns:a16="http://schemas.microsoft.com/office/drawing/2014/main" id="{CDA163C1-E489-418B-8628-B5A73CF42F67}"/>
              </a:ext>
            </a:extLst>
          </p:cNvPr>
          <p:cNvSpPr txBox="1"/>
          <p:nvPr/>
        </p:nvSpPr>
        <p:spPr>
          <a:xfrm>
            <a:off x="1055370" y="4651641"/>
            <a:ext cx="7743823" cy="1631216"/>
          </a:xfrm>
          <a:prstGeom prst="rect">
            <a:avLst/>
          </a:prstGeom>
          <a:noFill/>
        </p:spPr>
        <p:txBody>
          <a:bodyPr wrap="square" rtlCol="0">
            <a:spAutoFit/>
          </a:bodyPr>
          <a:lstStyle/>
          <a:p>
            <a:r>
              <a:rPr lang="en-US" sz="2000" dirty="0"/>
              <a:t>Resulting specification in about 3KLOC of Ivy is highly incomplete. However, it can interact with real servers and clients to transfer web pages, without the servers and clients detecting protocol errors. This process revealed many errors in implementations and some problems in the draft standard.</a:t>
            </a:r>
          </a:p>
        </p:txBody>
      </p:sp>
    </p:spTree>
    <p:extLst>
      <p:ext uri="{BB962C8B-B14F-4D97-AF65-F5344CB8AC3E}">
        <p14:creationId xmlns:p14="http://schemas.microsoft.com/office/powerpoint/2010/main" val="116234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0" presetClass="emph" presetSubtype="0" fill="hold" grpId="1" nodeType="clickEffect">
                                  <p:stCondLst>
                                    <p:cond delay="0"/>
                                  </p:stCondLst>
                                  <p:childTnLst>
                                    <p:animClr clrSpc="hsl" dir="cw">
                                      <p:cBhvr override="childStyle">
                                        <p:cTn id="22" dur="500" fill="hold"/>
                                        <p:tgtEl>
                                          <p:spTgt spid="5"/>
                                        </p:tgtEl>
                                        <p:attrNameLst>
                                          <p:attrName>style.color</p:attrName>
                                        </p:attrNameLst>
                                      </p:cBhvr>
                                      <p:by>
                                        <p:hsl h="0" s="12549" l="25098"/>
                                      </p:by>
                                    </p:animClr>
                                    <p:animClr clrSpc="hsl" dir="cw">
                                      <p:cBhvr>
                                        <p:cTn id="23" dur="500" fill="hold"/>
                                        <p:tgtEl>
                                          <p:spTgt spid="5"/>
                                        </p:tgtEl>
                                        <p:attrNameLst>
                                          <p:attrName>fillcolor</p:attrName>
                                        </p:attrNameLst>
                                      </p:cBhvr>
                                      <p:by>
                                        <p:hsl h="0" s="12549" l="25098"/>
                                      </p:by>
                                    </p:animClr>
                                    <p:animClr clrSpc="hsl" dir="cw">
                                      <p:cBhvr>
                                        <p:cTn id="24" dur="500" fill="hold"/>
                                        <p:tgtEl>
                                          <p:spTgt spid="5"/>
                                        </p:tgtEl>
                                        <p:attrNameLst>
                                          <p:attrName>stroke.color</p:attrName>
                                        </p:attrNameLst>
                                      </p:cBhvr>
                                      <p:by>
                                        <p:hsl h="0" s="12549" l="25098"/>
                                      </p:by>
                                    </p:animClr>
                                    <p:set>
                                      <p:cBhvr>
                                        <p:cTn id="25" dur="500" fill="hold"/>
                                        <p:tgtEl>
                                          <p:spTgt spid="5"/>
                                        </p:tgtEl>
                                        <p:attrNameLst>
                                          <p:attrName>fill.type</p:attrName>
                                        </p:attrNameLst>
                                      </p:cBhvr>
                                      <p:to>
                                        <p:strVal val="solid"/>
                                      </p:to>
                                    </p:se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30" presetClass="emph" presetSubtype="0" fill="hold" grpId="1" nodeType="clickEffect">
                                  <p:stCondLst>
                                    <p:cond delay="0"/>
                                  </p:stCondLst>
                                  <p:childTnLst>
                                    <p:animClr clrSpc="hsl" dir="cw">
                                      <p:cBhvr override="childStyle">
                                        <p:cTn id="32" dur="500" fill="hold"/>
                                        <p:tgtEl>
                                          <p:spTgt spid="4"/>
                                        </p:tgtEl>
                                        <p:attrNameLst>
                                          <p:attrName>style.color</p:attrName>
                                        </p:attrNameLst>
                                      </p:cBhvr>
                                      <p:by>
                                        <p:hsl h="0" s="12549" l="25098"/>
                                      </p:by>
                                    </p:animClr>
                                    <p:animClr clrSpc="hsl" dir="cw">
                                      <p:cBhvr>
                                        <p:cTn id="33" dur="500" fill="hold"/>
                                        <p:tgtEl>
                                          <p:spTgt spid="4"/>
                                        </p:tgtEl>
                                        <p:attrNameLst>
                                          <p:attrName>fillcolor</p:attrName>
                                        </p:attrNameLst>
                                      </p:cBhvr>
                                      <p:by>
                                        <p:hsl h="0" s="12549" l="25098"/>
                                      </p:by>
                                    </p:animClr>
                                    <p:animClr clrSpc="hsl" dir="cw">
                                      <p:cBhvr>
                                        <p:cTn id="34" dur="500" fill="hold"/>
                                        <p:tgtEl>
                                          <p:spTgt spid="4"/>
                                        </p:tgtEl>
                                        <p:attrNameLst>
                                          <p:attrName>stroke.color</p:attrName>
                                        </p:attrNameLst>
                                      </p:cBhvr>
                                      <p:by>
                                        <p:hsl h="0" s="12549" l="25098"/>
                                      </p:by>
                                    </p:animClr>
                                    <p:set>
                                      <p:cBhvr>
                                        <p:cTn id="35" dur="500" fill="hold"/>
                                        <p:tgtEl>
                                          <p:spTgt spid="4"/>
                                        </p:tgtEl>
                                        <p:attrNameLst>
                                          <p:attrName>fill.type</p:attrName>
                                        </p:attrNameLst>
                                      </p:cBhvr>
                                      <p:to>
                                        <p:strVal val="solid"/>
                                      </p:to>
                                    </p:set>
                                  </p:childTnLst>
                                </p:cTn>
                              </p:par>
                              <p:par>
                                <p:cTn id="36" presetID="24" presetClass="emph" presetSubtype="0" fill="hold" grpId="2" nodeType="withEffect">
                                  <p:stCondLst>
                                    <p:cond delay="0"/>
                                  </p:stCondLst>
                                  <p:childTnLst>
                                    <p:animClr clrSpc="hsl" dir="cw">
                                      <p:cBhvr override="childStyle">
                                        <p:cTn id="37" dur="500" fill="hold"/>
                                        <p:tgtEl>
                                          <p:spTgt spid="5"/>
                                        </p:tgtEl>
                                        <p:attrNameLst>
                                          <p:attrName>style.color</p:attrName>
                                        </p:attrNameLst>
                                      </p:cBhvr>
                                      <p:by>
                                        <p:hsl h="0" s="-12549" l="-25098"/>
                                      </p:by>
                                    </p:animClr>
                                    <p:animClr clrSpc="hsl" dir="cw">
                                      <p:cBhvr>
                                        <p:cTn id="38" dur="500" fill="hold"/>
                                        <p:tgtEl>
                                          <p:spTgt spid="5"/>
                                        </p:tgtEl>
                                        <p:attrNameLst>
                                          <p:attrName>fillcolor</p:attrName>
                                        </p:attrNameLst>
                                      </p:cBhvr>
                                      <p:by>
                                        <p:hsl h="0" s="-12549" l="-25098"/>
                                      </p:by>
                                    </p:animClr>
                                    <p:animClr clrSpc="hsl" dir="cw">
                                      <p:cBhvr>
                                        <p:cTn id="39" dur="500" fill="hold"/>
                                        <p:tgtEl>
                                          <p:spTgt spid="5"/>
                                        </p:tgtEl>
                                        <p:attrNameLst>
                                          <p:attrName>stroke.color</p:attrName>
                                        </p:attrNameLst>
                                      </p:cBhvr>
                                      <p:by>
                                        <p:hsl h="0" s="-12549" l="-25098"/>
                                      </p:by>
                                    </p:animClr>
                                    <p:set>
                                      <p:cBhvr>
                                        <p:cTn id="40" dur="500" fill="hold"/>
                                        <p:tgtEl>
                                          <p:spTgt spid="5"/>
                                        </p:tgtEl>
                                        <p:attrNameLst>
                                          <p:attrName>fill.type</p:attrName>
                                        </p:attrNameLst>
                                      </p:cBhvr>
                                      <p:to>
                                        <p:strVal val="solid"/>
                                      </p:to>
                                    </p:se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par>
                                <p:cTn id="54" presetID="10" presetClass="entr" presetSubtype="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5" grpId="2" animBg="1"/>
      <p:bldP spid="10" grpId="0"/>
      <p:bldP spid="11" grpId="0"/>
      <p:bldP spid="12" grpId="0"/>
      <p:bldP spid="12" grpId="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917AF-9C16-4C91-A157-8795E1EFB4CF}"/>
              </a:ext>
            </a:extLst>
          </p:cNvPr>
          <p:cNvSpPr>
            <a:spLocks noGrp="1"/>
          </p:cNvSpPr>
          <p:nvPr>
            <p:ph type="title"/>
          </p:nvPr>
        </p:nvSpPr>
        <p:spPr/>
        <p:txBody>
          <a:bodyPr>
            <a:normAutofit/>
          </a:bodyPr>
          <a:lstStyle/>
          <a:p>
            <a:r>
              <a:rPr lang="en-US" dirty="0"/>
              <a:t>Some numbers</a:t>
            </a:r>
          </a:p>
        </p:txBody>
      </p:sp>
      <p:sp>
        <p:nvSpPr>
          <p:cNvPr id="4" name="TextBox 3">
            <a:extLst>
              <a:ext uri="{FF2B5EF4-FFF2-40B4-BE49-F238E27FC236}">
                <a16:creationId xmlns:a16="http://schemas.microsoft.com/office/drawing/2014/main" id="{1976F7F8-9A6D-49FF-B76B-2E3B1559D347}"/>
              </a:ext>
            </a:extLst>
          </p:cNvPr>
          <p:cNvSpPr txBox="1"/>
          <p:nvPr/>
        </p:nvSpPr>
        <p:spPr>
          <a:xfrm>
            <a:off x="628651" y="2938063"/>
            <a:ext cx="7743823" cy="400110"/>
          </a:xfrm>
          <a:prstGeom prst="rect">
            <a:avLst/>
          </a:prstGeom>
          <a:noFill/>
        </p:spPr>
        <p:txBody>
          <a:bodyPr wrap="square" rtlCol="0">
            <a:spAutoFit/>
          </a:bodyPr>
          <a:lstStyle/>
          <a:p>
            <a:r>
              <a:rPr lang="en-US" sz="2000" dirty="0"/>
              <a:t>Considered to be exploitable: </a:t>
            </a:r>
            <a:r>
              <a:rPr lang="en-US" sz="2000" dirty="0">
                <a:solidFill>
                  <a:srgbClr val="C00000"/>
                </a:solidFill>
              </a:rPr>
              <a:t>4 </a:t>
            </a:r>
            <a:r>
              <a:rPr lang="en-US" sz="2000" dirty="0"/>
              <a:t>(apart from crashes) </a:t>
            </a:r>
            <a:endParaRPr lang="en-US" sz="2000" dirty="0">
              <a:solidFill>
                <a:srgbClr val="C00000"/>
              </a:solidFill>
            </a:endParaRPr>
          </a:p>
        </p:txBody>
      </p:sp>
      <p:sp>
        <p:nvSpPr>
          <p:cNvPr id="5" name="TextBox 4">
            <a:extLst>
              <a:ext uri="{FF2B5EF4-FFF2-40B4-BE49-F238E27FC236}">
                <a16:creationId xmlns:a16="http://schemas.microsoft.com/office/drawing/2014/main" id="{598A3F88-C439-43B3-B8B1-813DABFE75FF}"/>
              </a:ext>
            </a:extLst>
          </p:cNvPr>
          <p:cNvSpPr txBox="1"/>
          <p:nvPr/>
        </p:nvSpPr>
        <p:spPr>
          <a:xfrm>
            <a:off x="628652" y="1370031"/>
            <a:ext cx="7743823" cy="1323439"/>
          </a:xfrm>
          <a:prstGeom prst="rect">
            <a:avLst/>
          </a:prstGeom>
          <a:noFill/>
        </p:spPr>
        <p:txBody>
          <a:bodyPr wrap="square" rtlCol="0">
            <a:spAutoFit/>
          </a:bodyPr>
          <a:lstStyle/>
          <a:p>
            <a:r>
              <a:rPr lang="en-US" sz="2000" dirty="0"/>
              <a:t>Errors detected: </a:t>
            </a:r>
            <a:r>
              <a:rPr lang="en-US" sz="2000" dirty="0">
                <a:solidFill>
                  <a:srgbClr val="C00000"/>
                </a:solidFill>
              </a:rPr>
              <a:t>27</a:t>
            </a:r>
            <a:r>
              <a:rPr lang="en-US" sz="2000" dirty="0"/>
              <a:t> </a:t>
            </a:r>
          </a:p>
          <a:p>
            <a:pPr marL="342900" indent="-342900">
              <a:buFont typeface="Arial" panose="020B0604020202020204" pitchFamily="34" charset="0"/>
              <a:buChar char="•"/>
            </a:pPr>
            <a:r>
              <a:rPr lang="en-US" sz="2000" dirty="0">
                <a:solidFill>
                  <a:srgbClr val="0070C0"/>
                </a:solidFill>
              </a:rPr>
              <a:t>crashes: </a:t>
            </a:r>
            <a:r>
              <a:rPr lang="en-US" sz="2000" dirty="0"/>
              <a:t>13</a:t>
            </a:r>
          </a:p>
          <a:p>
            <a:pPr marL="342900" indent="-342900">
              <a:buFont typeface="Arial" panose="020B0604020202020204" pitchFamily="34" charset="0"/>
              <a:buChar char="•"/>
            </a:pPr>
            <a:r>
              <a:rPr lang="en-US" sz="2000" dirty="0">
                <a:solidFill>
                  <a:srgbClr val="0070C0"/>
                </a:solidFill>
              </a:rPr>
              <a:t>compliance violations: </a:t>
            </a:r>
            <a:r>
              <a:rPr lang="en-US" sz="2000" dirty="0"/>
              <a:t>12 </a:t>
            </a:r>
          </a:p>
          <a:p>
            <a:pPr marL="342900" indent="-342900">
              <a:buFont typeface="Arial" panose="020B0604020202020204" pitchFamily="34" charset="0"/>
              <a:buChar char="•"/>
            </a:pPr>
            <a:r>
              <a:rPr lang="en-US" sz="2000" dirty="0">
                <a:solidFill>
                  <a:srgbClr val="0070C0"/>
                </a:solidFill>
              </a:rPr>
              <a:t>progress failures: </a:t>
            </a:r>
            <a:r>
              <a:rPr lang="en-US" sz="2000" dirty="0"/>
              <a:t>2</a:t>
            </a:r>
            <a:r>
              <a:rPr lang="en-US" sz="2000" dirty="0">
                <a:solidFill>
                  <a:srgbClr val="0070C0"/>
                </a:solidFill>
              </a:rPr>
              <a:t> (no data transferred). </a:t>
            </a:r>
          </a:p>
        </p:txBody>
      </p:sp>
      <p:sp>
        <p:nvSpPr>
          <p:cNvPr id="6" name="TextBox 5">
            <a:extLst>
              <a:ext uri="{FF2B5EF4-FFF2-40B4-BE49-F238E27FC236}">
                <a16:creationId xmlns:a16="http://schemas.microsoft.com/office/drawing/2014/main" id="{4A1C2CEB-224D-4F15-8272-6820143BBE02}"/>
              </a:ext>
            </a:extLst>
          </p:cNvPr>
          <p:cNvSpPr txBox="1"/>
          <p:nvPr/>
        </p:nvSpPr>
        <p:spPr>
          <a:xfrm>
            <a:off x="628653" y="3262126"/>
            <a:ext cx="7743823" cy="400110"/>
          </a:xfrm>
          <a:prstGeom prst="rect">
            <a:avLst/>
          </a:prstGeom>
          <a:noFill/>
        </p:spPr>
        <p:txBody>
          <a:bodyPr wrap="square" rtlCol="0">
            <a:spAutoFit/>
          </a:bodyPr>
          <a:lstStyle/>
          <a:p>
            <a:r>
              <a:rPr lang="en-US" sz="2000" dirty="0"/>
              <a:t>Resulting from ambiguities in the standard: </a:t>
            </a:r>
            <a:r>
              <a:rPr lang="en-US" sz="2000" dirty="0">
                <a:solidFill>
                  <a:srgbClr val="C00000"/>
                </a:solidFill>
              </a:rPr>
              <a:t>4</a:t>
            </a:r>
          </a:p>
        </p:txBody>
      </p:sp>
      <p:sp>
        <p:nvSpPr>
          <p:cNvPr id="7" name="TextBox 6">
            <a:extLst>
              <a:ext uri="{FF2B5EF4-FFF2-40B4-BE49-F238E27FC236}">
                <a16:creationId xmlns:a16="http://schemas.microsoft.com/office/drawing/2014/main" id="{815C8A8B-ACB6-45E8-81AB-861A78F5AE59}"/>
              </a:ext>
            </a:extLst>
          </p:cNvPr>
          <p:cNvSpPr txBox="1"/>
          <p:nvPr/>
        </p:nvSpPr>
        <p:spPr>
          <a:xfrm>
            <a:off x="628650" y="3599173"/>
            <a:ext cx="7743823" cy="400110"/>
          </a:xfrm>
          <a:prstGeom prst="rect">
            <a:avLst/>
          </a:prstGeom>
          <a:noFill/>
        </p:spPr>
        <p:txBody>
          <a:bodyPr wrap="square" rtlCol="0">
            <a:spAutoFit/>
          </a:bodyPr>
          <a:lstStyle/>
          <a:p>
            <a:r>
              <a:rPr lang="en-US" sz="2000" dirty="0"/>
              <a:t>Resulting from adversarial stimulus: </a:t>
            </a:r>
            <a:r>
              <a:rPr lang="en-US" sz="2000" dirty="0">
                <a:solidFill>
                  <a:srgbClr val="C00000"/>
                </a:solidFill>
              </a:rPr>
              <a:t>18-22</a:t>
            </a:r>
            <a:r>
              <a:rPr lang="en-US" sz="2000" dirty="0"/>
              <a:t> (e.g., unusual message order)</a:t>
            </a:r>
          </a:p>
        </p:txBody>
      </p:sp>
      <p:sp>
        <p:nvSpPr>
          <p:cNvPr id="8" name="TextBox 7">
            <a:extLst>
              <a:ext uri="{FF2B5EF4-FFF2-40B4-BE49-F238E27FC236}">
                <a16:creationId xmlns:a16="http://schemas.microsoft.com/office/drawing/2014/main" id="{099F58D2-9DFF-4675-93C2-19D697AE3B83}"/>
              </a:ext>
            </a:extLst>
          </p:cNvPr>
          <p:cNvSpPr txBox="1"/>
          <p:nvPr/>
        </p:nvSpPr>
        <p:spPr>
          <a:xfrm>
            <a:off x="628650" y="4674834"/>
            <a:ext cx="7743823" cy="1200329"/>
          </a:xfrm>
          <a:prstGeom prst="rect">
            <a:avLst/>
          </a:prstGeom>
          <a:noFill/>
        </p:spPr>
        <p:txBody>
          <a:bodyPr wrap="square" rtlCol="0">
            <a:spAutoFit/>
          </a:bodyPr>
          <a:lstStyle/>
          <a:p>
            <a:r>
              <a:rPr lang="en-US" dirty="0"/>
              <a:t>In every case where we could assign a root cause to the error, we found that detection was due to either adversarial stimulus or compliance checking. This validates our intuition that these elements were missing from prior testing efforts.</a:t>
            </a:r>
          </a:p>
        </p:txBody>
      </p:sp>
    </p:spTree>
    <p:extLst>
      <p:ext uri="{BB962C8B-B14F-4D97-AF65-F5344CB8AC3E}">
        <p14:creationId xmlns:p14="http://schemas.microsoft.com/office/powerpoint/2010/main" val="163972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56600-5944-427C-9CC3-48CE03ADAD91}"/>
              </a:ext>
            </a:extLst>
          </p:cNvPr>
          <p:cNvSpPr>
            <a:spLocks noGrp="1"/>
          </p:cNvSpPr>
          <p:nvPr>
            <p:ph type="title"/>
          </p:nvPr>
        </p:nvSpPr>
        <p:spPr/>
        <p:txBody>
          <a:bodyPr>
            <a:normAutofit/>
          </a:bodyPr>
          <a:lstStyle/>
          <a:p>
            <a:r>
              <a:rPr lang="en-US" dirty="0"/>
              <a:t>A generated DoS scenario</a:t>
            </a:r>
          </a:p>
        </p:txBody>
      </p:sp>
      <p:sp>
        <p:nvSpPr>
          <p:cNvPr id="4" name="Oval 3">
            <a:extLst>
              <a:ext uri="{FF2B5EF4-FFF2-40B4-BE49-F238E27FC236}">
                <a16:creationId xmlns:a16="http://schemas.microsoft.com/office/drawing/2014/main" id="{2220CBFE-8EC6-4FC1-A181-E57681F77862}"/>
              </a:ext>
            </a:extLst>
          </p:cNvPr>
          <p:cNvSpPr/>
          <p:nvPr/>
        </p:nvSpPr>
        <p:spPr>
          <a:xfrm>
            <a:off x="1694988" y="1672314"/>
            <a:ext cx="1373885" cy="72420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a:t>
            </a:r>
          </a:p>
          <a:p>
            <a:pPr algn="ctr"/>
            <a:r>
              <a:rPr lang="en-US" dirty="0" err="1">
                <a:solidFill>
                  <a:schemeClr val="tx1"/>
                </a:solidFill>
              </a:rPr>
              <a:t>addr</a:t>
            </a:r>
            <a:r>
              <a:rPr lang="en-US" dirty="0">
                <a:solidFill>
                  <a:schemeClr val="tx1"/>
                </a:solidFill>
              </a:rPr>
              <a:t>: </a:t>
            </a:r>
            <a:r>
              <a:rPr lang="en-US" i="1" dirty="0">
                <a:solidFill>
                  <a:schemeClr val="tx1"/>
                </a:solidFill>
              </a:rPr>
              <a:t>A</a:t>
            </a:r>
          </a:p>
        </p:txBody>
      </p:sp>
      <p:sp>
        <p:nvSpPr>
          <p:cNvPr id="5" name="Oval 4">
            <a:extLst>
              <a:ext uri="{FF2B5EF4-FFF2-40B4-BE49-F238E27FC236}">
                <a16:creationId xmlns:a16="http://schemas.microsoft.com/office/drawing/2014/main" id="{772A50C9-94F1-4E33-9782-0B7038307DDD}"/>
              </a:ext>
            </a:extLst>
          </p:cNvPr>
          <p:cNvSpPr/>
          <p:nvPr/>
        </p:nvSpPr>
        <p:spPr>
          <a:xfrm>
            <a:off x="5838292" y="2623658"/>
            <a:ext cx="1266749" cy="351130"/>
          </a:xfrm>
          <a:prstGeom prst="ellipse">
            <a:avLst/>
          </a:prstGeom>
          <a:solidFill>
            <a:srgbClr val="FFB5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sp>
        <p:nvSpPr>
          <p:cNvPr id="6" name="Oval 5">
            <a:extLst>
              <a:ext uri="{FF2B5EF4-FFF2-40B4-BE49-F238E27FC236}">
                <a16:creationId xmlns:a16="http://schemas.microsoft.com/office/drawing/2014/main" id="{96984373-D51B-43A3-8D7B-42563539CCE7}"/>
              </a:ext>
            </a:extLst>
          </p:cNvPr>
          <p:cNvSpPr/>
          <p:nvPr/>
        </p:nvSpPr>
        <p:spPr>
          <a:xfrm>
            <a:off x="1694988" y="3130805"/>
            <a:ext cx="1373885" cy="72420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a:t>
            </a:r>
          </a:p>
          <a:p>
            <a:pPr algn="ctr"/>
            <a:r>
              <a:rPr lang="en-US" dirty="0" err="1">
                <a:solidFill>
                  <a:schemeClr val="tx1"/>
                </a:solidFill>
              </a:rPr>
              <a:t>addr</a:t>
            </a:r>
            <a:r>
              <a:rPr lang="en-US" dirty="0">
                <a:solidFill>
                  <a:schemeClr val="tx1"/>
                </a:solidFill>
              </a:rPr>
              <a:t>: </a:t>
            </a:r>
            <a:r>
              <a:rPr lang="en-US" i="1" dirty="0">
                <a:solidFill>
                  <a:schemeClr val="tx1"/>
                </a:solidFill>
              </a:rPr>
              <a:t>B</a:t>
            </a:r>
          </a:p>
        </p:txBody>
      </p:sp>
      <p:cxnSp>
        <p:nvCxnSpPr>
          <p:cNvPr id="7" name="Straight Arrow Connector 6">
            <a:extLst>
              <a:ext uri="{FF2B5EF4-FFF2-40B4-BE49-F238E27FC236}">
                <a16:creationId xmlns:a16="http://schemas.microsoft.com/office/drawing/2014/main" id="{1B59B6A1-1599-4500-9034-34B490594824}"/>
              </a:ext>
            </a:extLst>
          </p:cNvPr>
          <p:cNvCxnSpPr>
            <a:cxnSpLocks/>
            <a:endCxn id="5" idx="2"/>
          </p:cNvCxnSpPr>
          <p:nvPr/>
        </p:nvCxnSpPr>
        <p:spPr>
          <a:xfrm>
            <a:off x="3060700" y="1998207"/>
            <a:ext cx="2777592" cy="801016"/>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EB33D62-6404-4924-B092-9A2004C85E01}"/>
              </a:ext>
            </a:extLst>
          </p:cNvPr>
          <p:cNvSpPr txBox="1"/>
          <p:nvPr/>
        </p:nvSpPr>
        <p:spPr>
          <a:xfrm>
            <a:off x="3805566" y="1873518"/>
            <a:ext cx="1051250" cy="369332"/>
          </a:xfrm>
          <a:prstGeom prst="rect">
            <a:avLst/>
          </a:prstGeom>
          <a:noFill/>
        </p:spPr>
        <p:txBody>
          <a:bodyPr wrap="none" rtlCol="0">
            <a:spAutoFit/>
          </a:bodyPr>
          <a:lstStyle/>
          <a:p>
            <a:r>
              <a:rPr lang="en-US" dirty="0"/>
              <a:t>packets…</a:t>
            </a:r>
          </a:p>
        </p:txBody>
      </p:sp>
      <p:cxnSp>
        <p:nvCxnSpPr>
          <p:cNvPr id="9" name="Straight Arrow Connector 8">
            <a:extLst>
              <a:ext uri="{FF2B5EF4-FFF2-40B4-BE49-F238E27FC236}">
                <a16:creationId xmlns:a16="http://schemas.microsoft.com/office/drawing/2014/main" id="{9243CDD4-6457-4AAA-B6C8-1CBA8B6F905C}"/>
              </a:ext>
            </a:extLst>
          </p:cNvPr>
          <p:cNvCxnSpPr>
            <a:cxnSpLocks/>
            <a:endCxn id="5" idx="2"/>
          </p:cNvCxnSpPr>
          <p:nvPr/>
        </p:nvCxnSpPr>
        <p:spPr>
          <a:xfrm flipV="1">
            <a:off x="3068873" y="2799223"/>
            <a:ext cx="2769419" cy="677631"/>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EBD7E69-4D8C-4F84-B1DE-65613DD33521}"/>
              </a:ext>
            </a:extLst>
          </p:cNvPr>
          <p:cNvSpPr txBox="1"/>
          <p:nvPr/>
        </p:nvSpPr>
        <p:spPr>
          <a:xfrm>
            <a:off x="3805566" y="3167385"/>
            <a:ext cx="802784" cy="369332"/>
          </a:xfrm>
          <a:prstGeom prst="rect">
            <a:avLst/>
          </a:prstGeom>
          <a:noFill/>
        </p:spPr>
        <p:txBody>
          <a:bodyPr wrap="none" rtlCol="0">
            <a:spAutoFit/>
          </a:bodyPr>
          <a:lstStyle/>
          <a:p>
            <a:r>
              <a:rPr lang="en-US" dirty="0"/>
              <a:t>packet</a:t>
            </a:r>
          </a:p>
        </p:txBody>
      </p:sp>
      <p:cxnSp>
        <p:nvCxnSpPr>
          <p:cNvPr id="11" name="Straight Arrow Connector 10">
            <a:extLst>
              <a:ext uri="{FF2B5EF4-FFF2-40B4-BE49-F238E27FC236}">
                <a16:creationId xmlns:a16="http://schemas.microsoft.com/office/drawing/2014/main" id="{EF6F57FE-6EE3-43FE-B48D-3B6BF47DB447}"/>
              </a:ext>
            </a:extLst>
          </p:cNvPr>
          <p:cNvCxnSpPr>
            <a:cxnSpLocks/>
          </p:cNvCxnSpPr>
          <p:nvPr/>
        </p:nvCxnSpPr>
        <p:spPr>
          <a:xfrm flipH="1">
            <a:off x="3068873" y="2808300"/>
            <a:ext cx="2769419" cy="668554"/>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2906030-829C-4595-9CC6-1F0973F0BAC9}"/>
              </a:ext>
            </a:extLst>
          </p:cNvPr>
          <p:cNvSpPr txBox="1"/>
          <p:nvPr/>
        </p:nvSpPr>
        <p:spPr>
          <a:xfrm>
            <a:off x="4620686" y="2943761"/>
            <a:ext cx="741998" cy="369332"/>
          </a:xfrm>
          <a:prstGeom prst="rect">
            <a:avLst/>
          </a:prstGeom>
          <a:noFill/>
        </p:spPr>
        <p:txBody>
          <a:bodyPr wrap="none" rtlCol="0">
            <a:spAutoFit/>
          </a:bodyPr>
          <a:lstStyle/>
          <a:p>
            <a:r>
              <a:rPr lang="en-US" dirty="0"/>
              <a:t>probe</a:t>
            </a:r>
          </a:p>
        </p:txBody>
      </p:sp>
      <p:grpSp>
        <p:nvGrpSpPr>
          <p:cNvPr id="13" name="Group 12">
            <a:extLst>
              <a:ext uri="{FF2B5EF4-FFF2-40B4-BE49-F238E27FC236}">
                <a16:creationId xmlns:a16="http://schemas.microsoft.com/office/drawing/2014/main" id="{7529E22B-69B2-460C-935F-6A29868B74CB}"/>
              </a:ext>
            </a:extLst>
          </p:cNvPr>
          <p:cNvGrpSpPr/>
          <p:nvPr/>
        </p:nvGrpSpPr>
        <p:grpSpPr>
          <a:xfrm>
            <a:off x="3060700" y="1998208"/>
            <a:ext cx="2777592" cy="801016"/>
            <a:chOff x="3744384" y="1666388"/>
            <a:chExt cx="2777592" cy="801016"/>
          </a:xfrm>
        </p:grpSpPr>
        <p:cxnSp>
          <p:nvCxnSpPr>
            <p:cNvPr id="14" name="Straight Arrow Connector 13">
              <a:extLst>
                <a:ext uri="{FF2B5EF4-FFF2-40B4-BE49-F238E27FC236}">
                  <a16:creationId xmlns:a16="http://schemas.microsoft.com/office/drawing/2014/main" id="{6F152BAC-298F-45A0-BF94-883A46F17082}"/>
                </a:ext>
              </a:extLst>
            </p:cNvPr>
            <p:cNvCxnSpPr>
              <a:cxnSpLocks/>
            </p:cNvCxnSpPr>
            <p:nvPr/>
          </p:nvCxnSpPr>
          <p:spPr>
            <a:xfrm flipH="1" flipV="1">
              <a:off x="3744384" y="1666388"/>
              <a:ext cx="2777592" cy="801016"/>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9E82631-1E21-4C7A-A1AD-60111CAE4C5E}"/>
                </a:ext>
              </a:extLst>
            </p:cNvPr>
            <p:cNvSpPr txBox="1"/>
            <p:nvPr/>
          </p:nvSpPr>
          <p:spPr>
            <a:xfrm>
              <a:off x="5304370" y="1761080"/>
              <a:ext cx="741998" cy="369332"/>
            </a:xfrm>
            <a:prstGeom prst="rect">
              <a:avLst/>
            </a:prstGeom>
            <a:noFill/>
          </p:spPr>
          <p:txBody>
            <a:bodyPr wrap="none" rtlCol="0">
              <a:spAutoFit/>
            </a:bodyPr>
            <a:lstStyle/>
            <a:p>
              <a:r>
                <a:rPr lang="en-US" dirty="0"/>
                <a:t>probe</a:t>
              </a:r>
            </a:p>
          </p:txBody>
        </p:sp>
      </p:grpSp>
      <p:cxnSp>
        <p:nvCxnSpPr>
          <p:cNvPr id="16" name="Straight Arrow Connector 15">
            <a:extLst>
              <a:ext uri="{FF2B5EF4-FFF2-40B4-BE49-F238E27FC236}">
                <a16:creationId xmlns:a16="http://schemas.microsoft.com/office/drawing/2014/main" id="{10EC70C9-3BED-45DE-A8F6-6DD313FCA963}"/>
              </a:ext>
            </a:extLst>
          </p:cNvPr>
          <p:cNvCxnSpPr>
            <a:cxnSpLocks/>
            <a:endCxn id="5" idx="2"/>
          </p:cNvCxnSpPr>
          <p:nvPr/>
        </p:nvCxnSpPr>
        <p:spPr>
          <a:xfrm>
            <a:off x="3060700" y="1998208"/>
            <a:ext cx="2777592" cy="801015"/>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7B69D82-4FCF-442D-BC68-551D3920B9A9}"/>
              </a:ext>
            </a:extLst>
          </p:cNvPr>
          <p:cNvSpPr txBox="1"/>
          <p:nvPr/>
        </p:nvSpPr>
        <p:spPr>
          <a:xfrm>
            <a:off x="4311434" y="1942949"/>
            <a:ext cx="802784" cy="369332"/>
          </a:xfrm>
          <a:prstGeom prst="rect">
            <a:avLst/>
          </a:prstGeom>
          <a:noFill/>
        </p:spPr>
        <p:txBody>
          <a:bodyPr wrap="none" rtlCol="0">
            <a:spAutoFit/>
          </a:bodyPr>
          <a:lstStyle/>
          <a:p>
            <a:r>
              <a:rPr lang="en-US" dirty="0"/>
              <a:t>packet</a:t>
            </a:r>
          </a:p>
        </p:txBody>
      </p:sp>
      <p:sp>
        <p:nvSpPr>
          <p:cNvPr id="18" name="TextBox 17">
            <a:extLst>
              <a:ext uri="{FF2B5EF4-FFF2-40B4-BE49-F238E27FC236}">
                <a16:creationId xmlns:a16="http://schemas.microsoft.com/office/drawing/2014/main" id="{59951D28-A630-4948-BD5D-8C268E4C1E19}"/>
              </a:ext>
            </a:extLst>
          </p:cNvPr>
          <p:cNvSpPr txBox="1"/>
          <p:nvPr/>
        </p:nvSpPr>
        <p:spPr>
          <a:xfrm>
            <a:off x="5671356" y="3224498"/>
            <a:ext cx="2086918" cy="369332"/>
          </a:xfrm>
          <a:prstGeom prst="rect">
            <a:avLst/>
          </a:prstGeom>
          <a:noFill/>
        </p:spPr>
        <p:txBody>
          <a:bodyPr wrap="none" rtlCol="0">
            <a:spAutoFit/>
          </a:bodyPr>
          <a:lstStyle/>
          <a:p>
            <a:r>
              <a:rPr lang="en-US" dirty="0"/>
              <a:t>Abandons old probe</a:t>
            </a:r>
          </a:p>
        </p:txBody>
      </p:sp>
      <p:sp>
        <p:nvSpPr>
          <p:cNvPr id="19" name="Content Placeholder 2">
            <a:extLst>
              <a:ext uri="{FF2B5EF4-FFF2-40B4-BE49-F238E27FC236}">
                <a16:creationId xmlns:a16="http://schemas.microsoft.com/office/drawing/2014/main" id="{2745E099-CE0C-4298-A3E7-1D44A69CEC52}"/>
              </a:ext>
            </a:extLst>
          </p:cNvPr>
          <p:cNvSpPr txBox="1">
            <a:spLocks/>
          </p:cNvSpPr>
          <p:nvPr/>
        </p:nvSpPr>
        <p:spPr>
          <a:xfrm>
            <a:off x="792821" y="4477351"/>
            <a:ext cx="7886700" cy="12398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Packets alternate from different address</a:t>
            </a:r>
          </a:p>
          <a:p>
            <a:pPr lvl="1"/>
            <a:r>
              <a:rPr lang="en-US" dirty="0"/>
              <a:t>Probe never finishes</a:t>
            </a:r>
          </a:p>
          <a:p>
            <a:pPr lvl="1"/>
            <a:r>
              <a:rPr lang="en-US" dirty="0"/>
              <a:t>Data stream is blocked indefinitely</a:t>
            </a:r>
          </a:p>
          <a:p>
            <a:r>
              <a:rPr lang="en-US" dirty="0"/>
              <a:t>Attacker replaying packets from </a:t>
            </a:r>
            <a:r>
              <a:rPr lang="en-US" dirty="0" err="1"/>
              <a:t>addr</a:t>
            </a:r>
            <a:r>
              <a:rPr lang="en-US" dirty="0"/>
              <a:t> </a:t>
            </a:r>
            <a:r>
              <a:rPr lang="en-US" i="1" dirty="0"/>
              <a:t>B</a:t>
            </a:r>
            <a:r>
              <a:rPr lang="en-US" dirty="0"/>
              <a:t> can effect DoS</a:t>
            </a:r>
          </a:p>
        </p:txBody>
      </p:sp>
      <p:sp>
        <p:nvSpPr>
          <p:cNvPr id="36" name="TextBox 35">
            <a:extLst>
              <a:ext uri="{FF2B5EF4-FFF2-40B4-BE49-F238E27FC236}">
                <a16:creationId xmlns:a16="http://schemas.microsoft.com/office/drawing/2014/main" id="{60D2DF0C-8B06-48B5-8ED2-CB65AF9A8596}"/>
              </a:ext>
            </a:extLst>
          </p:cNvPr>
          <p:cNvSpPr txBox="1"/>
          <p:nvPr/>
        </p:nvSpPr>
        <p:spPr>
          <a:xfrm>
            <a:off x="1219200" y="2584218"/>
            <a:ext cx="2481064" cy="369332"/>
          </a:xfrm>
          <a:prstGeom prst="rect">
            <a:avLst/>
          </a:prstGeom>
          <a:noFill/>
        </p:spPr>
        <p:txBody>
          <a:bodyPr wrap="none" rtlCol="0">
            <a:spAutoFit/>
          </a:bodyPr>
          <a:lstStyle/>
          <a:p>
            <a:r>
              <a:rPr lang="en-US" dirty="0">
                <a:solidFill>
                  <a:srgbClr val="0070C0"/>
                </a:solidFill>
              </a:rPr>
              <a:t>Role generated by tester</a:t>
            </a:r>
          </a:p>
        </p:txBody>
      </p:sp>
    </p:spTree>
    <p:extLst>
      <p:ext uri="{BB962C8B-B14F-4D97-AF65-F5344CB8AC3E}">
        <p14:creationId xmlns:p14="http://schemas.microsoft.com/office/powerpoint/2010/main" val="412050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16"/>
                                        </p:tgtEl>
                                      </p:cBhvr>
                                    </p:animEffect>
                                    <p:set>
                                      <p:cBhvr>
                                        <p:cTn id="57" dur="1" fill="hold">
                                          <p:stCondLst>
                                            <p:cond delay="499"/>
                                          </p:stCondLst>
                                        </p:cTn>
                                        <p:tgtEl>
                                          <p:spTgt spid="16"/>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7"/>
                                        </p:tgtEl>
                                      </p:cBhvr>
                                    </p:animEffect>
                                    <p:set>
                                      <p:cBhvr>
                                        <p:cTn id="60" dur="1" fill="hold">
                                          <p:stCondLst>
                                            <p:cond delay="499"/>
                                          </p:stCondLst>
                                        </p:cTn>
                                        <p:tgtEl>
                                          <p:spTgt spid="17"/>
                                        </p:tgtEl>
                                        <p:attrNameLst>
                                          <p:attrName>style.visibility</p:attrName>
                                        </p:attrNameLst>
                                      </p:cBhvr>
                                      <p:to>
                                        <p:strVal val="hidden"/>
                                      </p:to>
                                    </p:set>
                                  </p:childTnLst>
                                </p:cTn>
                              </p:par>
                              <p:par>
                                <p:cTn id="61" presetID="10" presetClass="entr" presetSubtype="0" fill="hold"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9">
                                            <p:txEl>
                                              <p:pRg st="1" end="1"/>
                                            </p:txEl>
                                          </p:spTgt>
                                        </p:tgtEl>
                                        <p:attrNameLst>
                                          <p:attrName>style.visibility</p:attrName>
                                        </p:attrNameLst>
                                      </p:cBhvr>
                                      <p:to>
                                        <p:strVal val="visible"/>
                                      </p:to>
                                    </p:set>
                                    <p:animEffect transition="in" filter="fade">
                                      <p:cBhvr>
                                        <p:cTn id="76" dur="500"/>
                                        <p:tgtEl>
                                          <p:spTgt spid="19">
                                            <p:txEl>
                                              <p:pRg st="1" end="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9">
                                            <p:txEl>
                                              <p:pRg st="2" end="2"/>
                                            </p:txEl>
                                          </p:spTgt>
                                        </p:tgtEl>
                                        <p:attrNameLst>
                                          <p:attrName>style.visibility</p:attrName>
                                        </p:attrNameLst>
                                      </p:cBhvr>
                                      <p:to>
                                        <p:strVal val="visible"/>
                                      </p:to>
                                    </p:set>
                                    <p:animEffect transition="in" filter="fade">
                                      <p:cBhvr>
                                        <p:cTn id="81" dur="500"/>
                                        <p:tgtEl>
                                          <p:spTgt spid="19">
                                            <p:txEl>
                                              <p:pRg st="2" end="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9">
                                            <p:txEl>
                                              <p:pRg st="3" end="3"/>
                                            </p:txEl>
                                          </p:spTgt>
                                        </p:tgtEl>
                                        <p:attrNameLst>
                                          <p:attrName>style.visibility</p:attrName>
                                        </p:attrNameLst>
                                      </p:cBhvr>
                                      <p:to>
                                        <p:strVal val="visible"/>
                                      </p:to>
                                    </p:set>
                                    <p:animEffect transition="in" filter="fade">
                                      <p:cBhvr>
                                        <p:cTn id="86"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0" grpId="1"/>
      <p:bldP spid="12" grpId="0"/>
      <p:bldP spid="12" grpId="1"/>
      <p:bldP spid="17" grpId="0"/>
      <p:bldP spid="17" grpId="1"/>
      <p:bldP spid="18" grpId="0"/>
      <p:bldP spid="19"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9960-B3C1-4E57-94C5-CE4C679F4A94}"/>
              </a:ext>
            </a:extLst>
          </p:cNvPr>
          <p:cNvSpPr>
            <a:spLocks noGrp="1"/>
          </p:cNvSpPr>
          <p:nvPr>
            <p:ph type="title"/>
          </p:nvPr>
        </p:nvSpPr>
        <p:spPr/>
        <p:txBody>
          <a:bodyPr>
            <a:normAutofit/>
          </a:bodyPr>
          <a:lstStyle/>
          <a:p>
            <a:r>
              <a:rPr lang="en-US" dirty="0"/>
              <a:t>A </a:t>
            </a:r>
            <a:r>
              <a:rPr lang="en-US" dirty="0" err="1"/>
              <a:t>heartbleed</a:t>
            </a:r>
            <a:r>
              <a:rPr lang="en-US" dirty="0"/>
              <a:t>-style data leak</a:t>
            </a:r>
          </a:p>
        </p:txBody>
      </p:sp>
      <p:sp>
        <p:nvSpPr>
          <p:cNvPr id="4" name="TextBox 3">
            <a:extLst>
              <a:ext uri="{FF2B5EF4-FFF2-40B4-BE49-F238E27FC236}">
                <a16:creationId xmlns:a16="http://schemas.microsoft.com/office/drawing/2014/main" id="{6CBAC3B1-F9D3-4860-875B-B15E565B4809}"/>
              </a:ext>
            </a:extLst>
          </p:cNvPr>
          <p:cNvSpPr txBox="1"/>
          <p:nvPr/>
        </p:nvSpPr>
        <p:spPr>
          <a:xfrm>
            <a:off x="628650" y="1375837"/>
            <a:ext cx="7743823" cy="707886"/>
          </a:xfrm>
          <a:prstGeom prst="rect">
            <a:avLst/>
          </a:prstGeom>
          <a:noFill/>
        </p:spPr>
        <p:txBody>
          <a:bodyPr wrap="square" rtlCol="0">
            <a:spAutoFit/>
          </a:bodyPr>
          <a:lstStyle/>
          <a:p>
            <a:r>
              <a:rPr lang="en-US" sz="2000" dirty="0"/>
              <a:t>A server sent a STREAM data frame containing bytes read beyond the end of a buffer. </a:t>
            </a:r>
          </a:p>
        </p:txBody>
      </p:sp>
      <p:sp>
        <p:nvSpPr>
          <p:cNvPr id="5" name="TextBox 4">
            <a:extLst>
              <a:ext uri="{FF2B5EF4-FFF2-40B4-BE49-F238E27FC236}">
                <a16:creationId xmlns:a16="http://schemas.microsoft.com/office/drawing/2014/main" id="{21C83E29-F7D3-47F0-AF0A-8B85195D79B4}"/>
              </a:ext>
            </a:extLst>
          </p:cNvPr>
          <p:cNvSpPr txBox="1"/>
          <p:nvPr/>
        </p:nvSpPr>
        <p:spPr>
          <a:xfrm>
            <a:off x="978036" y="2237755"/>
            <a:ext cx="6616427" cy="3108543"/>
          </a:xfrm>
          <a:prstGeom prst="rect">
            <a:avLst/>
          </a:prstGeom>
          <a:noFill/>
        </p:spPr>
        <p:txBody>
          <a:bodyPr wrap="none" rtlCol="0">
            <a:spAutoFit/>
          </a:bodyPr>
          <a:lstStyle/>
          <a:p>
            <a:r>
              <a:rPr lang="en-US" sz="1400" dirty="0">
                <a:solidFill>
                  <a:srgbClr val="0070C0"/>
                </a:solidFill>
              </a:rPr>
              <a:t>&lt;!DOCTYPE HTML PUBLIC "-//IETF//DTD HTML 2.0//EN"&gt;</a:t>
            </a:r>
          </a:p>
          <a:p>
            <a:r>
              <a:rPr lang="en-US" sz="1400" dirty="0">
                <a:solidFill>
                  <a:srgbClr val="0070C0"/>
                </a:solidFill>
              </a:rPr>
              <a:t>&lt;HTML&gt;</a:t>
            </a:r>
          </a:p>
          <a:p>
            <a:r>
              <a:rPr lang="en-US" sz="1400" dirty="0">
                <a:solidFill>
                  <a:srgbClr val="0070C0"/>
                </a:solidFill>
              </a:rPr>
              <a:t>&lt;HEAD&gt;</a:t>
            </a:r>
          </a:p>
          <a:p>
            <a:r>
              <a:rPr lang="en-US" sz="1400" dirty="0">
                <a:solidFill>
                  <a:srgbClr val="0070C0"/>
                </a:solidFill>
              </a:rPr>
              <a:t>&lt;TITLE&gt;</a:t>
            </a:r>
            <a:r>
              <a:rPr lang="en-US" sz="1400" dirty="0" err="1">
                <a:solidFill>
                  <a:srgbClr val="0070C0"/>
                </a:solidFill>
              </a:rPr>
              <a:t>PicoQuic</a:t>
            </a:r>
            <a:r>
              <a:rPr lang="en-US" sz="1400" dirty="0">
                <a:solidFill>
                  <a:srgbClr val="0070C0"/>
                </a:solidFill>
              </a:rPr>
              <a:t> HTTP 0.9 service&lt;/TITLE&gt;</a:t>
            </a:r>
          </a:p>
          <a:p>
            <a:r>
              <a:rPr lang="en-US" sz="1400" dirty="0">
                <a:solidFill>
                  <a:srgbClr val="0070C0"/>
                </a:solidFill>
              </a:rPr>
              <a:t>&lt;/HEAD&gt;&lt;BODY&gt;</a:t>
            </a:r>
          </a:p>
          <a:p>
            <a:r>
              <a:rPr lang="en-US" sz="1400" dirty="0">
                <a:solidFill>
                  <a:srgbClr val="0070C0"/>
                </a:solidFill>
              </a:rPr>
              <a:t>&lt;h1&gt;Simple HTTP 0.9 Responder&lt;/h1&gt;</a:t>
            </a:r>
          </a:p>
          <a:p>
            <a:r>
              <a:rPr lang="en-US" sz="1400" dirty="0">
                <a:solidFill>
                  <a:srgbClr val="0070C0"/>
                </a:solidFill>
              </a:rPr>
              <a:t>&lt;p&gt;GET /, and GET index.html returns this text&lt;/p&gt;</a:t>
            </a:r>
          </a:p>
          <a:p>
            <a:r>
              <a:rPr lang="en-US" sz="1400" dirty="0">
                <a:solidFill>
                  <a:srgbClr val="0070C0"/>
                </a:solidFill>
              </a:rPr>
              <a:t>&lt;p&gt;Get /doc-NNNNN.html returns html document of length NNNNN bytes(decimal)&lt;/p&gt;</a:t>
            </a:r>
          </a:p>
          <a:p>
            <a:r>
              <a:rPr lang="en-US" sz="1400" dirty="0">
                <a:solidFill>
                  <a:srgbClr val="0070C0"/>
                </a:solidFill>
              </a:rPr>
              <a:t>&lt;p&gt;Get /doc-NNNNN also returns html document of length NNNNN bytes(decimal)&lt;/p&gt;</a:t>
            </a:r>
          </a:p>
          <a:p>
            <a:r>
              <a:rPr lang="en-US" sz="1400" dirty="0">
                <a:solidFill>
                  <a:srgbClr val="0070C0"/>
                </a:solidFill>
              </a:rPr>
              <a:t>&lt;p&gt;Get /doc-NNNNN.txt returns txt document of length NNNNN bytes(decimal)&lt;/p&gt;</a:t>
            </a:r>
          </a:p>
          <a:p>
            <a:r>
              <a:rPr lang="en-US" sz="1400" dirty="0">
                <a:solidFill>
                  <a:srgbClr val="0070C0"/>
                </a:solidFill>
              </a:rPr>
              <a:t>&lt;p&gt;Get /NNNNN returns html document of length NNNNN bytes(decimal)&lt;/p&gt;</a:t>
            </a:r>
          </a:p>
          <a:p>
            <a:r>
              <a:rPr lang="en-US" sz="1400" dirty="0">
                <a:solidFill>
                  <a:srgbClr val="0070C0"/>
                </a:solidFill>
              </a:rPr>
              <a:t>&lt;p&gt;Any other command will result in an error, and an empty response.&lt;/p&gt;</a:t>
            </a:r>
          </a:p>
          <a:p>
            <a:r>
              <a:rPr lang="en-US" sz="1400" dirty="0">
                <a:solidFill>
                  <a:srgbClr val="0070C0"/>
                </a:solidFill>
              </a:rPr>
              <a:t>&lt;h1&gt;Enjoy!&lt;/h1&gt;</a:t>
            </a:r>
          </a:p>
          <a:p>
            <a:r>
              <a:rPr lang="en-US" sz="1400" dirty="0">
                <a:solidFill>
                  <a:srgbClr val="0070C0"/>
                </a:solidFill>
              </a:rPr>
              <a:t>&lt;/BODY&gt;&lt;/HTML&gt;</a:t>
            </a:r>
          </a:p>
        </p:txBody>
      </p:sp>
      <p:sp>
        <p:nvSpPr>
          <p:cNvPr id="6" name="TextBox 5">
            <a:extLst>
              <a:ext uri="{FF2B5EF4-FFF2-40B4-BE49-F238E27FC236}">
                <a16:creationId xmlns:a16="http://schemas.microsoft.com/office/drawing/2014/main" id="{BA95541A-68D6-4671-A949-3C56FAC569C3}"/>
              </a:ext>
            </a:extLst>
          </p:cNvPr>
          <p:cNvSpPr txBox="1"/>
          <p:nvPr/>
        </p:nvSpPr>
        <p:spPr>
          <a:xfrm>
            <a:off x="978036" y="2237754"/>
            <a:ext cx="6616427" cy="2462213"/>
          </a:xfrm>
          <a:prstGeom prst="rect">
            <a:avLst/>
          </a:prstGeom>
          <a:noFill/>
        </p:spPr>
        <p:txBody>
          <a:bodyPr wrap="none" rtlCol="0">
            <a:spAutoFit/>
          </a:bodyPr>
          <a:lstStyle/>
          <a:p>
            <a:r>
              <a:rPr lang="en-US" sz="1400" dirty="0">
                <a:solidFill>
                  <a:srgbClr val="0070C0"/>
                </a:solidFill>
              </a:rPr>
              <a:t>&lt;!DOCTYPE HTML PUBLIC "-//IETF//DTD HTML 2.0//EN"&gt;</a:t>
            </a:r>
          </a:p>
          <a:p>
            <a:r>
              <a:rPr lang="en-US" sz="1400" dirty="0">
                <a:solidFill>
                  <a:srgbClr val="0070C0"/>
                </a:solidFill>
              </a:rPr>
              <a:t>&lt;HTML&gt;</a:t>
            </a:r>
          </a:p>
          <a:p>
            <a:r>
              <a:rPr lang="en-US" sz="1400" dirty="0">
                <a:solidFill>
                  <a:srgbClr val="0070C0"/>
                </a:solidFill>
              </a:rPr>
              <a:t>&lt;HEAD&gt;</a:t>
            </a:r>
          </a:p>
          <a:p>
            <a:r>
              <a:rPr lang="en-US" sz="1400" dirty="0">
                <a:solidFill>
                  <a:srgbClr val="0070C0"/>
                </a:solidFill>
              </a:rPr>
              <a:t>&lt;TITLE&gt;</a:t>
            </a:r>
            <a:r>
              <a:rPr lang="en-US" sz="1400" dirty="0" err="1">
                <a:solidFill>
                  <a:srgbClr val="0070C0"/>
                </a:solidFill>
              </a:rPr>
              <a:t>PicoQuic</a:t>
            </a:r>
            <a:r>
              <a:rPr lang="en-US" sz="1400" dirty="0">
                <a:solidFill>
                  <a:srgbClr val="0070C0"/>
                </a:solidFill>
              </a:rPr>
              <a:t> HTTP 0.9 service&lt;/TITLE&gt;</a:t>
            </a:r>
          </a:p>
          <a:p>
            <a:r>
              <a:rPr lang="en-US" sz="1400" dirty="0">
                <a:solidFill>
                  <a:srgbClr val="0070C0"/>
                </a:solidFill>
              </a:rPr>
              <a:t>&lt;/HEAD&gt;&lt;BODY&gt;</a:t>
            </a:r>
          </a:p>
          <a:p>
            <a:r>
              <a:rPr lang="en-US" sz="1400" dirty="0">
                <a:solidFill>
                  <a:srgbClr val="0070C0"/>
                </a:solidFill>
              </a:rPr>
              <a:t>&lt;h1&gt;Simple HTTP 0.9 Responder&lt;/h1&gt;</a:t>
            </a:r>
          </a:p>
          <a:p>
            <a:r>
              <a:rPr lang="en-US" sz="1400" dirty="0">
                <a:solidFill>
                  <a:srgbClr val="0070C0"/>
                </a:solidFill>
              </a:rPr>
              <a:t>&lt;p&gt;GET /, and GET index.html returns this text&lt;/p&gt;</a:t>
            </a:r>
          </a:p>
          <a:p>
            <a:r>
              <a:rPr lang="en-US" sz="1400" dirty="0">
                <a:solidFill>
                  <a:srgbClr val="0070C0"/>
                </a:solidFill>
              </a:rPr>
              <a:t>&lt;p&gt;Get /doc-NNNNN.html returns html document of length NNNNN bytes(decimal)&lt;/p&gt;</a:t>
            </a:r>
          </a:p>
          <a:p>
            <a:r>
              <a:rPr lang="en-US" sz="1400" dirty="0">
                <a:solidFill>
                  <a:srgbClr val="0070C0"/>
                </a:solidFill>
              </a:rPr>
              <a:t>&lt;p&gt;Get /doc-NNNNN also returns html document of length NNNNN bytes(decimal)&lt;/p&gt;</a:t>
            </a:r>
          </a:p>
          <a:p>
            <a:r>
              <a:rPr lang="en-US" sz="1400" dirty="0">
                <a:solidFill>
                  <a:srgbClr val="0070C0"/>
                </a:solidFill>
              </a:rPr>
              <a:t>&lt;p&gt;Get /doc-NNNNN.txt returns txt document of length NNNNN bytes(decimal)&lt;/p&gt;</a:t>
            </a:r>
          </a:p>
          <a:p>
            <a:r>
              <a:rPr lang="en-US" sz="1400" dirty="0">
                <a:solidFill>
                  <a:srgbClr val="0070C0"/>
                </a:solidFill>
              </a:rPr>
              <a:t>&lt;p&gt;Get /NNNNN returns html document of length NNN</a:t>
            </a:r>
            <a:r>
              <a:rPr lang="en-US" sz="1400" dirty="0">
                <a:solidFill>
                  <a:srgbClr val="C00000"/>
                </a:solidFill>
              </a:rPr>
              <a:t>^Z^X\200^Cl\357^@^D^@</a:t>
            </a:r>
          </a:p>
        </p:txBody>
      </p:sp>
      <p:sp>
        <p:nvSpPr>
          <p:cNvPr id="7" name="TextBox 6">
            <a:extLst>
              <a:ext uri="{FF2B5EF4-FFF2-40B4-BE49-F238E27FC236}">
                <a16:creationId xmlns:a16="http://schemas.microsoft.com/office/drawing/2014/main" id="{CE90EDED-02E5-46ED-9CA7-B2586BABBA41}"/>
              </a:ext>
            </a:extLst>
          </p:cNvPr>
          <p:cNvSpPr txBox="1"/>
          <p:nvPr/>
        </p:nvSpPr>
        <p:spPr>
          <a:xfrm>
            <a:off x="628650" y="5436829"/>
            <a:ext cx="7231380" cy="646331"/>
          </a:xfrm>
          <a:prstGeom prst="rect">
            <a:avLst/>
          </a:prstGeom>
          <a:noFill/>
        </p:spPr>
        <p:txBody>
          <a:bodyPr wrap="square" rtlCol="0">
            <a:spAutoFit/>
          </a:bodyPr>
          <a:lstStyle/>
          <a:p>
            <a:r>
              <a:rPr lang="en-US" dirty="0"/>
              <a:t>Adversarial stimulus (in flow control) resulted in finding a security flaw, even though security properties not specified.</a:t>
            </a:r>
          </a:p>
        </p:txBody>
      </p:sp>
      <p:sp>
        <p:nvSpPr>
          <p:cNvPr id="8" name="Rectangle 7">
            <a:extLst>
              <a:ext uri="{FF2B5EF4-FFF2-40B4-BE49-F238E27FC236}">
                <a16:creationId xmlns:a16="http://schemas.microsoft.com/office/drawing/2014/main" id="{7B99B248-27AF-4C6C-B62C-182672BA9C59}"/>
              </a:ext>
            </a:extLst>
          </p:cNvPr>
          <p:cNvSpPr/>
          <p:nvPr/>
        </p:nvSpPr>
        <p:spPr>
          <a:xfrm>
            <a:off x="978036" y="2237753"/>
            <a:ext cx="6680064" cy="31085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28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7"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57B3-A4EF-43A2-92DF-FC342632894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ECB6A7-F256-482A-BBFA-FA6F0FA00EAB}"/>
              </a:ext>
            </a:extLst>
          </p:cNvPr>
          <p:cNvSpPr>
            <a:spLocks noGrp="1"/>
          </p:cNvSpPr>
          <p:nvPr>
            <p:ph idx="1"/>
          </p:nvPr>
        </p:nvSpPr>
        <p:spPr>
          <a:xfrm>
            <a:off x="628650" y="1295977"/>
            <a:ext cx="7886700" cy="5190546"/>
          </a:xfrm>
        </p:spPr>
        <p:txBody>
          <a:bodyPr/>
          <a:lstStyle/>
          <a:p>
            <a:r>
              <a:rPr lang="en-US" dirty="0"/>
              <a:t>A formal specification is a tool with a use</a:t>
            </a:r>
          </a:p>
          <a:p>
            <a:pPr lvl="1"/>
            <a:r>
              <a:rPr lang="en-US" dirty="0"/>
              <a:t>Generation of adverse stimulus</a:t>
            </a:r>
          </a:p>
          <a:p>
            <a:pPr lvl="1"/>
            <a:r>
              <a:rPr lang="en-US" dirty="0"/>
              <a:t>Checking of protocol compliance</a:t>
            </a:r>
          </a:p>
          <a:p>
            <a:r>
              <a:rPr lang="en-US" dirty="0"/>
              <a:t>A specification need not be complete or perfect to serve its function well</a:t>
            </a:r>
          </a:p>
          <a:p>
            <a:pPr lvl="1"/>
            <a:r>
              <a:rPr lang="en-US" dirty="0"/>
              <a:t>A modest specification effort pays significant dividends</a:t>
            </a:r>
          </a:p>
          <a:p>
            <a:r>
              <a:rPr lang="en-US" dirty="0"/>
              <a:t>Specifications can address significant pain points in protocol development</a:t>
            </a:r>
          </a:p>
          <a:p>
            <a:pPr lvl="1"/>
            <a:r>
              <a:rPr lang="en-US" dirty="0"/>
              <a:t>Faster approach to unit test development</a:t>
            </a:r>
          </a:p>
          <a:p>
            <a:pPr lvl="1"/>
            <a:r>
              <a:rPr lang="en-US" dirty="0"/>
              <a:t>Help to avoid release of non-compliant implementations in the wild. </a:t>
            </a:r>
          </a:p>
        </p:txBody>
      </p:sp>
    </p:spTree>
    <p:extLst>
      <p:ext uri="{BB962C8B-B14F-4D97-AF65-F5344CB8AC3E}">
        <p14:creationId xmlns:p14="http://schemas.microsoft.com/office/powerpoint/2010/main" val="91575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7BDFD-602A-4F16-9B85-888A52F39FCC}"/>
              </a:ext>
            </a:extLst>
          </p:cNvPr>
          <p:cNvSpPr>
            <a:spLocks noGrp="1"/>
          </p:cNvSpPr>
          <p:nvPr>
            <p:ph type="title"/>
          </p:nvPr>
        </p:nvSpPr>
        <p:spPr/>
        <p:txBody>
          <a:bodyPr/>
          <a:lstStyle/>
          <a:p>
            <a:r>
              <a:rPr lang="en-US" dirty="0"/>
              <a:t>Internet protocol development</a:t>
            </a:r>
          </a:p>
        </p:txBody>
      </p:sp>
      <p:sp>
        <p:nvSpPr>
          <p:cNvPr id="3" name="Content Placeholder 2">
            <a:extLst>
              <a:ext uri="{FF2B5EF4-FFF2-40B4-BE49-F238E27FC236}">
                <a16:creationId xmlns:a16="http://schemas.microsoft.com/office/drawing/2014/main" id="{EC8D2E15-D58B-4F82-835E-F3FBBFA77798}"/>
              </a:ext>
            </a:extLst>
          </p:cNvPr>
          <p:cNvSpPr>
            <a:spLocks noGrp="1"/>
          </p:cNvSpPr>
          <p:nvPr>
            <p:ph idx="1"/>
          </p:nvPr>
        </p:nvSpPr>
        <p:spPr>
          <a:xfrm>
            <a:off x="628650" y="1312837"/>
            <a:ext cx="7886700" cy="3311715"/>
          </a:xfrm>
        </p:spPr>
        <p:txBody>
          <a:bodyPr/>
          <a:lstStyle/>
          <a:p>
            <a:r>
              <a:rPr lang="en-US" dirty="0"/>
              <a:t>Develop a standard document (RFC)</a:t>
            </a:r>
          </a:p>
          <a:p>
            <a:pPr lvl="1"/>
            <a:r>
              <a:rPr lang="en-US" dirty="0"/>
              <a:t>Detailed advice for implementers in English</a:t>
            </a:r>
          </a:p>
          <a:p>
            <a:r>
              <a:rPr lang="en-US" dirty="0"/>
              <a:t>Develop implementations</a:t>
            </a:r>
          </a:p>
          <a:p>
            <a:pPr lvl="1"/>
            <a:r>
              <a:rPr lang="en-US" dirty="0"/>
              <a:t>Test for interoperability, performance, validating the RFC</a:t>
            </a:r>
          </a:p>
          <a:p>
            <a:r>
              <a:rPr lang="en-US" dirty="0"/>
              <a:t>Two-fold problem: </a:t>
            </a:r>
          </a:p>
          <a:p>
            <a:pPr lvl="1"/>
            <a:r>
              <a:rPr lang="en-US" dirty="0"/>
              <a:t>Implementations testing each other are too benign.</a:t>
            </a:r>
          </a:p>
          <a:p>
            <a:pPr lvl="1"/>
            <a:r>
              <a:rPr lang="en-US" dirty="0"/>
              <a:t>There is no check for compliance to the standard.</a:t>
            </a:r>
          </a:p>
          <a:p>
            <a:pPr lvl="1"/>
            <a:endParaRPr lang="en-US" dirty="0"/>
          </a:p>
          <a:p>
            <a:pPr marL="457200" lvl="1" indent="0">
              <a:buNone/>
            </a:pPr>
            <a:endParaRPr lang="en-US" dirty="0"/>
          </a:p>
        </p:txBody>
      </p:sp>
      <p:sp>
        <p:nvSpPr>
          <p:cNvPr id="5" name="TextBox 4">
            <a:extLst>
              <a:ext uri="{FF2B5EF4-FFF2-40B4-BE49-F238E27FC236}">
                <a16:creationId xmlns:a16="http://schemas.microsoft.com/office/drawing/2014/main" id="{E8ED6F08-2EF6-4D5B-8F02-A7CC03D55DC8}"/>
              </a:ext>
            </a:extLst>
          </p:cNvPr>
          <p:cNvSpPr txBox="1"/>
          <p:nvPr/>
        </p:nvSpPr>
        <p:spPr>
          <a:xfrm>
            <a:off x="1003738" y="4875206"/>
            <a:ext cx="7136524" cy="1200329"/>
          </a:xfrm>
          <a:prstGeom prst="rect">
            <a:avLst/>
          </a:prstGeom>
          <a:noFill/>
        </p:spPr>
        <p:txBody>
          <a:bodyPr wrap="square" rtlCol="0">
            <a:spAutoFit/>
          </a:bodyPr>
          <a:lstStyle/>
          <a:p>
            <a:r>
              <a:rPr lang="en-US" dirty="0"/>
              <a:t>Result: non-compliant implementations escape to the wild, becoming a de facto standard. This has security consequences, as in SSL/TLS. Non-compliance led to vulnerable workarounds which led to attacks such as POODLE.</a:t>
            </a:r>
          </a:p>
        </p:txBody>
      </p:sp>
    </p:spTree>
    <p:extLst>
      <p:ext uri="{BB962C8B-B14F-4D97-AF65-F5344CB8AC3E}">
        <p14:creationId xmlns:p14="http://schemas.microsoft.com/office/powerpoint/2010/main" val="355901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BA2F-43D3-47A4-9D77-8780A7BF0E75}"/>
              </a:ext>
            </a:extLst>
          </p:cNvPr>
          <p:cNvSpPr>
            <a:spLocks noGrp="1"/>
          </p:cNvSpPr>
          <p:nvPr>
            <p:ph type="title"/>
          </p:nvPr>
        </p:nvSpPr>
        <p:spPr/>
        <p:txBody>
          <a:bodyPr>
            <a:normAutofit/>
          </a:bodyPr>
          <a:lstStyle/>
          <a:p>
            <a:r>
              <a:rPr lang="en-US" dirty="0"/>
              <a:t>Proposal: use formal specification</a:t>
            </a:r>
          </a:p>
        </p:txBody>
      </p:sp>
      <p:sp>
        <p:nvSpPr>
          <p:cNvPr id="4" name="TextBox 3">
            <a:extLst>
              <a:ext uri="{FF2B5EF4-FFF2-40B4-BE49-F238E27FC236}">
                <a16:creationId xmlns:a16="http://schemas.microsoft.com/office/drawing/2014/main" id="{554FF2FF-FE16-408E-B38E-F8FB3F43B62C}"/>
              </a:ext>
            </a:extLst>
          </p:cNvPr>
          <p:cNvSpPr txBox="1"/>
          <p:nvPr/>
        </p:nvSpPr>
        <p:spPr>
          <a:xfrm>
            <a:off x="659767" y="1329735"/>
            <a:ext cx="7131018" cy="523220"/>
          </a:xfrm>
          <a:prstGeom prst="rect">
            <a:avLst/>
          </a:prstGeom>
          <a:noFill/>
        </p:spPr>
        <p:txBody>
          <a:bodyPr wrap="square" rtlCol="0">
            <a:spAutoFit/>
          </a:bodyPr>
          <a:lstStyle/>
          <a:p>
            <a:r>
              <a:rPr lang="en-US" sz="2800" dirty="0"/>
              <a:t>Specification serves a </a:t>
            </a:r>
            <a:r>
              <a:rPr lang="en-US" sz="2800" i="1" dirty="0"/>
              <a:t>testing</a:t>
            </a:r>
            <a:r>
              <a:rPr lang="en-US" sz="2800" dirty="0"/>
              <a:t> function</a:t>
            </a:r>
          </a:p>
        </p:txBody>
      </p:sp>
      <p:sp>
        <p:nvSpPr>
          <p:cNvPr id="6" name="TextBox 5">
            <a:extLst>
              <a:ext uri="{FF2B5EF4-FFF2-40B4-BE49-F238E27FC236}">
                <a16:creationId xmlns:a16="http://schemas.microsoft.com/office/drawing/2014/main" id="{845EA479-1FF8-4120-8440-3AC3DD005E0C}"/>
              </a:ext>
            </a:extLst>
          </p:cNvPr>
          <p:cNvSpPr txBox="1"/>
          <p:nvPr/>
        </p:nvSpPr>
        <p:spPr>
          <a:xfrm>
            <a:off x="1253377" y="1882055"/>
            <a:ext cx="3752502" cy="707886"/>
          </a:xfrm>
          <a:prstGeom prst="rect">
            <a:avLst/>
          </a:prstGeom>
          <a:noFill/>
        </p:spPr>
        <p:txBody>
          <a:bodyPr wrap="none" rtlCol="0">
            <a:spAutoFit/>
          </a:bodyPr>
          <a:lstStyle/>
          <a:p>
            <a:pPr marL="342900" indent="-342900">
              <a:buAutoNum type="arabicParenR"/>
            </a:pPr>
            <a:r>
              <a:rPr lang="en-US" sz="2000" dirty="0">
                <a:solidFill>
                  <a:srgbClr val="0070C0"/>
                </a:solidFill>
              </a:rPr>
              <a:t>Generates </a:t>
            </a:r>
            <a:r>
              <a:rPr lang="en-US" sz="2000" i="1" dirty="0">
                <a:solidFill>
                  <a:srgbClr val="0070C0"/>
                </a:solidFill>
              </a:rPr>
              <a:t>adversarial</a:t>
            </a:r>
            <a:r>
              <a:rPr lang="en-US" sz="2000" dirty="0">
                <a:solidFill>
                  <a:srgbClr val="0070C0"/>
                </a:solidFill>
              </a:rPr>
              <a:t> </a:t>
            </a:r>
            <a:r>
              <a:rPr lang="en-US" sz="2000" i="1" dirty="0">
                <a:solidFill>
                  <a:srgbClr val="0070C0"/>
                </a:solidFill>
              </a:rPr>
              <a:t>stimulus</a:t>
            </a:r>
          </a:p>
          <a:p>
            <a:pPr marL="342900" indent="-342900">
              <a:buAutoNum type="arabicParenR"/>
            </a:pPr>
            <a:r>
              <a:rPr lang="en-US" sz="2000" dirty="0">
                <a:solidFill>
                  <a:srgbClr val="0070C0"/>
                </a:solidFill>
              </a:rPr>
              <a:t>Checks protocol </a:t>
            </a:r>
            <a:r>
              <a:rPr lang="en-US" sz="2000" i="1" dirty="0">
                <a:solidFill>
                  <a:srgbClr val="0070C0"/>
                </a:solidFill>
              </a:rPr>
              <a:t>compliance</a:t>
            </a:r>
          </a:p>
        </p:txBody>
      </p:sp>
      <p:sp>
        <p:nvSpPr>
          <p:cNvPr id="8" name="TextBox 7">
            <a:extLst>
              <a:ext uri="{FF2B5EF4-FFF2-40B4-BE49-F238E27FC236}">
                <a16:creationId xmlns:a16="http://schemas.microsoft.com/office/drawing/2014/main" id="{57844013-BDB9-434D-B01C-F815441ECD45}"/>
              </a:ext>
            </a:extLst>
          </p:cNvPr>
          <p:cNvSpPr txBox="1"/>
          <p:nvPr/>
        </p:nvSpPr>
        <p:spPr>
          <a:xfrm>
            <a:off x="659767" y="3573955"/>
            <a:ext cx="7472855" cy="646331"/>
          </a:xfrm>
          <a:prstGeom prst="rect">
            <a:avLst/>
          </a:prstGeom>
          <a:noFill/>
        </p:spPr>
        <p:txBody>
          <a:bodyPr wrap="square" rtlCol="0">
            <a:spAutoFit/>
          </a:bodyPr>
          <a:lstStyle/>
          <a:p>
            <a:r>
              <a:rPr lang="en-US" dirty="0"/>
              <a:t>This approach is called </a:t>
            </a:r>
            <a:r>
              <a:rPr lang="en-US" i="1" dirty="0">
                <a:solidFill>
                  <a:srgbClr val="C00000"/>
                </a:solidFill>
              </a:rPr>
              <a:t>compositional specification-based testing.</a:t>
            </a:r>
            <a:r>
              <a:rPr lang="en-US" dirty="0"/>
              <a:t> We will apply it to the emerging QUIC secure transport protocol.</a:t>
            </a:r>
          </a:p>
        </p:txBody>
      </p:sp>
    </p:spTree>
    <p:extLst>
      <p:ext uri="{BB962C8B-B14F-4D97-AF65-F5344CB8AC3E}">
        <p14:creationId xmlns:p14="http://schemas.microsoft.com/office/powerpoint/2010/main" val="57455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623E-8CED-4A6D-B3B2-C191DAECF35D}"/>
              </a:ext>
            </a:extLst>
          </p:cNvPr>
          <p:cNvSpPr>
            <a:spLocks noGrp="1"/>
          </p:cNvSpPr>
          <p:nvPr>
            <p:ph type="title"/>
          </p:nvPr>
        </p:nvSpPr>
        <p:spPr/>
        <p:txBody>
          <a:bodyPr/>
          <a:lstStyle/>
          <a:p>
            <a:r>
              <a:rPr lang="en-US" dirty="0"/>
              <a:t>What is QUIC?</a:t>
            </a:r>
          </a:p>
        </p:txBody>
      </p:sp>
      <p:sp>
        <p:nvSpPr>
          <p:cNvPr id="4" name="Content Placeholder 2">
            <a:extLst>
              <a:ext uri="{FF2B5EF4-FFF2-40B4-BE49-F238E27FC236}">
                <a16:creationId xmlns:a16="http://schemas.microsoft.com/office/drawing/2014/main" id="{50A3A03B-8280-4307-82A3-F62C19897E89}"/>
              </a:ext>
            </a:extLst>
          </p:cNvPr>
          <p:cNvSpPr>
            <a:spLocks noGrp="1"/>
          </p:cNvSpPr>
          <p:nvPr>
            <p:ph idx="1"/>
          </p:nvPr>
        </p:nvSpPr>
        <p:spPr>
          <a:xfrm>
            <a:off x="628650" y="1302327"/>
            <a:ext cx="7886700" cy="4560252"/>
          </a:xfrm>
        </p:spPr>
        <p:txBody>
          <a:bodyPr/>
          <a:lstStyle/>
          <a:p>
            <a:r>
              <a:rPr lang="en-US" dirty="0"/>
              <a:t>Replacement for TLS/TCP stack</a:t>
            </a:r>
          </a:p>
          <a:p>
            <a:pPr lvl="1"/>
            <a:r>
              <a:rPr lang="en-US" dirty="0"/>
              <a:t>Introduce by Google in 2013</a:t>
            </a:r>
          </a:p>
          <a:p>
            <a:r>
              <a:rPr lang="en-US" dirty="0"/>
              <a:t>Goal</a:t>
            </a:r>
          </a:p>
          <a:p>
            <a:pPr lvl="1"/>
            <a:r>
              <a:rPr lang="en-US" dirty="0"/>
              <a:t>More responsive web applications</a:t>
            </a:r>
          </a:p>
          <a:p>
            <a:r>
              <a:rPr lang="en-US" dirty="0"/>
              <a:t>Standardization process</a:t>
            </a:r>
          </a:p>
          <a:p>
            <a:pPr lvl="1"/>
            <a:r>
              <a:rPr lang="en-US" dirty="0"/>
              <a:t>IETF working group, current draft = 22</a:t>
            </a:r>
          </a:p>
          <a:p>
            <a:pPr lvl="1"/>
            <a:r>
              <a:rPr lang="en-US" dirty="0"/>
              <a:t>Transport for HTTP/3</a:t>
            </a:r>
          </a:p>
          <a:p>
            <a:endParaRPr lang="en-US" dirty="0"/>
          </a:p>
        </p:txBody>
      </p:sp>
      <p:sp>
        <p:nvSpPr>
          <p:cNvPr id="5" name="TextBox 4">
            <a:extLst>
              <a:ext uri="{FF2B5EF4-FFF2-40B4-BE49-F238E27FC236}">
                <a16:creationId xmlns:a16="http://schemas.microsoft.com/office/drawing/2014/main" id="{A2B8A659-EAA5-46AF-8A16-4A0F33DFE04A}"/>
              </a:ext>
            </a:extLst>
          </p:cNvPr>
          <p:cNvSpPr txBox="1"/>
          <p:nvPr/>
        </p:nvSpPr>
        <p:spPr>
          <a:xfrm>
            <a:off x="846949" y="5862579"/>
            <a:ext cx="5922712" cy="369332"/>
          </a:xfrm>
          <a:prstGeom prst="rect">
            <a:avLst/>
          </a:prstGeom>
          <a:noFill/>
        </p:spPr>
        <p:txBody>
          <a:bodyPr wrap="none" rtlCol="0">
            <a:spAutoFit/>
          </a:bodyPr>
          <a:lstStyle/>
          <a:p>
            <a:r>
              <a:rPr lang="en-US" dirty="0"/>
              <a:t>QUIC will soon carry a large fraction of traffic on the Internet.</a:t>
            </a:r>
          </a:p>
        </p:txBody>
      </p:sp>
    </p:spTree>
    <p:extLst>
      <p:ext uri="{BB962C8B-B14F-4D97-AF65-F5344CB8AC3E}">
        <p14:creationId xmlns:p14="http://schemas.microsoft.com/office/powerpoint/2010/main" val="363458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42ECD-D587-4FE6-80E9-7FAC4D1E5C81}"/>
              </a:ext>
            </a:extLst>
          </p:cNvPr>
          <p:cNvSpPr>
            <a:spLocks noGrp="1"/>
          </p:cNvSpPr>
          <p:nvPr>
            <p:ph type="title"/>
          </p:nvPr>
        </p:nvSpPr>
        <p:spPr/>
        <p:txBody>
          <a:bodyPr>
            <a:normAutofit/>
          </a:bodyPr>
          <a:lstStyle/>
          <a:p>
            <a:r>
              <a:rPr lang="en-US" dirty="0"/>
              <a:t>How does it work?</a:t>
            </a:r>
          </a:p>
        </p:txBody>
      </p:sp>
      <p:grpSp>
        <p:nvGrpSpPr>
          <p:cNvPr id="4" name="Group 3">
            <a:extLst>
              <a:ext uri="{FF2B5EF4-FFF2-40B4-BE49-F238E27FC236}">
                <a16:creationId xmlns:a16="http://schemas.microsoft.com/office/drawing/2014/main" id="{634F1F14-2E2E-4111-9379-03E154F43814}"/>
              </a:ext>
            </a:extLst>
          </p:cNvPr>
          <p:cNvGrpSpPr/>
          <p:nvPr/>
        </p:nvGrpSpPr>
        <p:grpSpPr>
          <a:xfrm>
            <a:off x="1714500" y="1501140"/>
            <a:ext cx="871072" cy="3462746"/>
            <a:chOff x="1714500" y="1501140"/>
            <a:chExt cx="871072" cy="3462746"/>
          </a:xfrm>
        </p:grpSpPr>
        <p:sp>
          <p:nvSpPr>
            <p:cNvPr id="5" name="TextBox 4">
              <a:extLst>
                <a:ext uri="{FF2B5EF4-FFF2-40B4-BE49-F238E27FC236}">
                  <a16:creationId xmlns:a16="http://schemas.microsoft.com/office/drawing/2014/main" id="{B8F316A4-1825-490D-A60C-D12687507F1F}"/>
                </a:ext>
              </a:extLst>
            </p:cNvPr>
            <p:cNvSpPr txBox="1"/>
            <p:nvPr/>
          </p:nvSpPr>
          <p:spPr>
            <a:xfrm>
              <a:off x="1714500" y="1501140"/>
              <a:ext cx="871072" cy="461665"/>
            </a:xfrm>
            <a:prstGeom prst="rect">
              <a:avLst/>
            </a:prstGeom>
            <a:noFill/>
          </p:spPr>
          <p:txBody>
            <a:bodyPr wrap="none" rtlCol="0">
              <a:spAutoFit/>
            </a:bodyPr>
            <a:lstStyle/>
            <a:p>
              <a:r>
                <a:rPr lang="en-US" sz="2400" dirty="0"/>
                <a:t>client</a:t>
              </a:r>
            </a:p>
          </p:txBody>
        </p:sp>
        <p:cxnSp>
          <p:nvCxnSpPr>
            <p:cNvPr id="6" name="Straight Connector 5">
              <a:extLst>
                <a:ext uri="{FF2B5EF4-FFF2-40B4-BE49-F238E27FC236}">
                  <a16:creationId xmlns:a16="http://schemas.microsoft.com/office/drawing/2014/main" id="{78980E84-CB29-45E2-BBE3-F7AF5355B6BD}"/>
                </a:ext>
              </a:extLst>
            </p:cNvPr>
            <p:cNvCxnSpPr>
              <a:cxnSpLocks/>
              <a:stCxn id="5" idx="2"/>
            </p:cNvCxnSpPr>
            <p:nvPr/>
          </p:nvCxnSpPr>
          <p:spPr>
            <a:xfrm flipH="1">
              <a:off x="2148664" y="1962805"/>
              <a:ext cx="1372" cy="300108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E041DB82-4CD7-440B-B7C9-92EF12D0279E}"/>
              </a:ext>
            </a:extLst>
          </p:cNvPr>
          <p:cNvGrpSpPr/>
          <p:nvPr/>
        </p:nvGrpSpPr>
        <p:grpSpPr>
          <a:xfrm>
            <a:off x="5591627" y="1501140"/>
            <a:ext cx="966803" cy="3462746"/>
            <a:chOff x="5591627" y="1501140"/>
            <a:chExt cx="966803" cy="3462746"/>
          </a:xfrm>
        </p:grpSpPr>
        <p:sp>
          <p:nvSpPr>
            <p:cNvPr id="8" name="TextBox 7">
              <a:extLst>
                <a:ext uri="{FF2B5EF4-FFF2-40B4-BE49-F238E27FC236}">
                  <a16:creationId xmlns:a16="http://schemas.microsoft.com/office/drawing/2014/main" id="{474A76C2-35FE-44F0-8E0E-1C0D18223A0F}"/>
                </a:ext>
              </a:extLst>
            </p:cNvPr>
            <p:cNvSpPr txBox="1"/>
            <p:nvPr/>
          </p:nvSpPr>
          <p:spPr>
            <a:xfrm>
              <a:off x="5591627" y="1501140"/>
              <a:ext cx="966803" cy="461665"/>
            </a:xfrm>
            <a:prstGeom prst="rect">
              <a:avLst/>
            </a:prstGeom>
            <a:noFill/>
          </p:spPr>
          <p:txBody>
            <a:bodyPr wrap="none" rtlCol="0">
              <a:spAutoFit/>
            </a:bodyPr>
            <a:lstStyle/>
            <a:p>
              <a:r>
                <a:rPr lang="en-US" sz="2400" dirty="0"/>
                <a:t>server</a:t>
              </a:r>
            </a:p>
          </p:txBody>
        </p:sp>
        <p:cxnSp>
          <p:nvCxnSpPr>
            <p:cNvPr id="9" name="Straight Connector 8">
              <a:extLst>
                <a:ext uri="{FF2B5EF4-FFF2-40B4-BE49-F238E27FC236}">
                  <a16:creationId xmlns:a16="http://schemas.microsoft.com/office/drawing/2014/main" id="{9A5E98DF-2DC5-4F1A-83B8-38511527309B}"/>
                </a:ext>
              </a:extLst>
            </p:cNvPr>
            <p:cNvCxnSpPr>
              <a:cxnSpLocks/>
            </p:cNvCxnSpPr>
            <p:nvPr/>
          </p:nvCxnSpPr>
          <p:spPr>
            <a:xfrm flipH="1">
              <a:off x="6059612" y="1962805"/>
              <a:ext cx="1372" cy="300108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E547AA7A-13F9-4010-B895-7DB00F5B7503}"/>
              </a:ext>
            </a:extLst>
          </p:cNvPr>
          <p:cNvGrpSpPr/>
          <p:nvPr/>
        </p:nvGrpSpPr>
        <p:grpSpPr>
          <a:xfrm>
            <a:off x="2150036" y="1840468"/>
            <a:ext cx="3910948" cy="369332"/>
            <a:chOff x="2150036" y="1840468"/>
            <a:chExt cx="3910948" cy="369332"/>
          </a:xfrm>
        </p:grpSpPr>
        <p:cxnSp>
          <p:nvCxnSpPr>
            <p:cNvPr id="11" name="Straight Arrow Connector 10">
              <a:extLst>
                <a:ext uri="{FF2B5EF4-FFF2-40B4-BE49-F238E27FC236}">
                  <a16:creationId xmlns:a16="http://schemas.microsoft.com/office/drawing/2014/main" id="{F6D90144-E545-4812-99D2-4B7C57293EC1}"/>
                </a:ext>
              </a:extLst>
            </p:cNvPr>
            <p:cNvCxnSpPr/>
            <p:nvPr/>
          </p:nvCxnSpPr>
          <p:spPr>
            <a:xfrm>
              <a:off x="2150036" y="2209800"/>
              <a:ext cx="3910948"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9700762-EE81-4FAA-B603-90560539D360}"/>
                </a:ext>
              </a:extLst>
            </p:cNvPr>
            <p:cNvSpPr txBox="1"/>
            <p:nvPr/>
          </p:nvSpPr>
          <p:spPr>
            <a:xfrm>
              <a:off x="3128993" y="1840468"/>
              <a:ext cx="2298771" cy="369332"/>
            </a:xfrm>
            <a:prstGeom prst="rect">
              <a:avLst/>
            </a:prstGeom>
            <a:noFill/>
          </p:spPr>
          <p:txBody>
            <a:bodyPr wrap="none" rtlCol="0">
              <a:spAutoFit/>
            </a:bodyPr>
            <a:lstStyle/>
            <a:p>
              <a:r>
                <a:rPr lang="en-US" dirty="0"/>
                <a:t>0: CRYPTO: client hello</a:t>
              </a:r>
            </a:p>
          </p:txBody>
        </p:sp>
      </p:grpSp>
      <p:grpSp>
        <p:nvGrpSpPr>
          <p:cNvPr id="13" name="Group 12">
            <a:extLst>
              <a:ext uri="{FF2B5EF4-FFF2-40B4-BE49-F238E27FC236}">
                <a16:creationId xmlns:a16="http://schemas.microsoft.com/office/drawing/2014/main" id="{05C85CD5-C7D2-4E5B-9F16-0143FBAB0FF2}"/>
              </a:ext>
            </a:extLst>
          </p:cNvPr>
          <p:cNvGrpSpPr/>
          <p:nvPr/>
        </p:nvGrpSpPr>
        <p:grpSpPr>
          <a:xfrm>
            <a:off x="2164080" y="2318545"/>
            <a:ext cx="3910948" cy="369332"/>
            <a:chOff x="2150036" y="1840468"/>
            <a:chExt cx="3910948" cy="369332"/>
          </a:xfrm>
        </p:grpSpPr>
        <p:cxnSp>
          <p:nvCxnSpPr>
            <p:cNvPr id="14" name="Straight Arrow Connector 13">
              <a:extLst>
                <a:ext uri="{FF2B5EF4-FFF2-40B4-BE49-F238E27FC236}">
                  <a16:creationId xmlns:a16="http://schemas.microsoft.com/office/drawing/2014/main" id="{4E20C62A-379C-42CF-BD5F-6BA064A488C8}"/>
                </a:ext>
              </a:extLst>
            </p:cNvPr>
            <p:cNvCxnSpPr/>
            <p:nvPr/>
          </p:nvCxnSpPr>
          <p:spPr>
            <a:xfrm>
              <a:off x="2150036" y="2209800"/>
              <a:ext cx="3910948" cy="0"/>
            </a:xfrm>
            <a:prstGeom prst="straightConnector1">
              <a:avLst/>
            </a:prstGeom>
            <a:ln>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44747DE-570A-4EA4-8074-860831D80987}"/>
                </a:ext>
              </a:extLst>
            </p:cNvPr>
            <p:cNvSpPr txBox="1"/>
            <p:nvPr/>
          </p:nvSpPr>
          <p:spPr>
            <a:xfrm>
              <a:off x="2769213" y="1840468"/>
              <a:ext cx="3019481" cy="369332"/>
            </a:xfrm>
            <a:prstGeom prst="rect">
              <a:avLst/>
            </a:prstGeom>
            <a:noFill/>
          </p:spPr>
          <p:txBody>
            <a:bodyPr wrap="none" rtlCol="0">
              <a:spAutoFit/>
            </a:bodyPr>
            <a:lstStyle/>
            <a:p>
              <a:r>
                <a:rPr lang="en-US" dirty="0"/>
                <a:t>0: CRYPTO: server hello, ACK 0</a:t>
              </a:r>
            </a:p>
          </p:txBody>
        </p:sp>
      </p:grpSp>
      <p:grpSp>
        <p:nvGrpSpPr>
          <p:cNvPr id="16" name="Group 15">
            <a:extLst>
              <a:ext uri="{FF2B5EF4-FFF2-40B4-BE49-F238E27FC236}">
                <a16:creationId xmlns:a16="http://schemas.microsoft.com/office/drawing/2014/main" id="{BCDDFDE4-AC2D-4363-AABE-3490DC2C151B}"/>
              </a:ext>
            </a:extLst>
          </p:cNvPr>
          <p:cNvGrpSpPr/>
          <p:nvPr/>
        </p:nvGrpSpPr>
        <p:grpSpPr>
          <a:xfrm>
            <a:off x="2164080" y="2715999"/>
            <a:ext cx="3910948" cy="369332"/>
            <a:chOff x="2150036" y="1840468"/>
            <a:chExt cx="3910948" cy="369332"/>
          </a:xfrm>
        </p:grpSpPr>
        <p:cxnSp>
          <p:nvCxnSpPr>
            <p:cNvPr id="17" name="Straight Arrow Connector 16">
              <a:extLst>
                <a:ext uri="{FF2B5EF4-FFF2-40B4-BE49-F238E27FC236}">
                  <a16:creationId xmlns:a16="http://schemas.microsoft.com/office/drawing/2014/main" id="{6656C51B-4008-4DDA-A3AA-DB575963F45E}"/>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AAE5624-CE2E-4909-B894-0F658D67C9AE}"/>
                </a:ext>
              </a:extLst>
            </p:cNvPr>
            <p:cNvSpPr txBox="1"/>
            <p:nvPr/>
          </p:nvSpPr>
          <p:spPr>
            <a:xfrm>
              <a:off x="2769213" y="1840468"/>
              <a:ext cx="2430665" cy="369332"/>
            </a:xfrm>
            <a:prstGeom prst="rect">
              <a:avLst/>
            </a:prstGeom>
            <a:noFill/>
          </p:spPr>
          <p:txBody>
            <a:bodyPr wrap="none" rtlCol="0">
              <a:spAutoFit/>
            </a:bodyPr>
            <a:lstStyle/>
            <a:p>
              <a:r>
                <a:rPr lang="en-US" dirty="0"/>
                <a:t>1: CRYPTO: finish, ACK 0</a:t>
              </a:r>
            </a:p>
          </p:txBody>
        </p:sp>
      </p:grpSp>
      <p:sp>
        <p:nvSpPr>
          <p:cNvPr id="19" name="TextBox 18">
            <a:extLst>
              <a:ext uri="{FF2B5EF4-FFF2-40B4-BE49-F238E27FC236}">
                <a16:creationId xmlns:a16="http://schemas.microsoft.com/office/drawing/2014/main" id="{02484F02-6780-4EF8-AA97-DFFC973DDDED}"/>
              </a:ext>
            </a:extLst>
          </p:cNvPr>
          <p:cNvSpPr txBox="1"/>
          <p:nvPr/>
        </p:nvSpPr>
        <p:spPr>
          <a:xfrm>
            <a:off x="6189785" y="2941345"/>
            <a:ext cx="2744213" cy="369332"/>
          </a:xfrm>
          <a:prstGeom prst="rect">
            <a:avLst/>
          </a:prstGeom>
          <a:noFill/>
        </p:spPr>
        <p:txBody>
          <a:bodyPr wrap="none" rtlCol="0">
            <a:spAutoFit/>
          </a:bodyPr>
          <a:lstStyle/>
          <a:p>
            <a:r>
              <a:rPr lang="en-US" dirty="0">
                <a:solidFill>
                  <a:schemeClr val="accent6">
                    <a:lumMod val="75000"/>
                  </a:schemeClr>
                </a:solidFill>
              </a:rPr>
              <a:t>authenticated, session keys</a:t>
            </a:r>
          </a:p>
        </p:txBody>
      </p:sp>
      <p:grpSp>
        <p:nvGrpSpPr>
          <p:cNvPr id="20" name="Group 19">
            <a:extLst>
              <a:ext uri="{FF2B5EF4-FFF2-40B4-BE49-F238E27FC236}">
                <a16:creationId xmlns:a16="http://schemas.microsoft.com/office/drawing/2014/main" id="{BF471865-AAD8-438F-A2B6-B53B895743C1}"/>
              </a:ext>
            </a:extLst>
          </p:cNvPr>
          <p:cNvGrpSpPr/>
          <p:nvPr/>
        </p:nvGrpSpPr>
        <p:grpSpPr>
          <a:xfrm>
            <a:off x="2148664" y="3165953"/>
            <a:ext cx="3910948" cy="369332"/>
            <a:chOff x="2150036" y="1840468"/>
            <a:chExt cx="3910948" cy="369332"/>
          </a:xfrm>
        </p:grpSpPr>
        <p:cxnSp>
          <p:nvCxnSpPr>
            <p:cNvPr id="21" name="Straight Arrow Connector 20">
              <a:extLst>
                <a:ext uri="{FF2B5EF4-FFF2-40B4-BE49-F238E27FC236}">
                  <a16:creationId xmlns:a16="http://schemas.microsoft.com/office/drawing/2014/main" id="{1D57378B-E2B2-47E5-A9FE-4043B3F813B6}"/>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0DEDFBA-2A05-4B9C-988B-A3F79479A3F1}"/>
                </a:ext>
              </a:extLst>
            </p:cNvPr>
            <p:cNvSpPr txBox="1"/>
            <p:nvPr/>
          </p:nvSpPr>
          <p:spPr>
            <a:xfrm>
              <a:off x="2769213" y="1840468"/>
              <a:ext cx="3014671" cy="369332"/>
            </a:xfrm>
            <a:prstGeom prst="rect">
              <a:avLst/>
            </a:prstGeom>
            <a:noFill/>
          </p:spPr>
          <p:txBody>
            <a:bodyPr wrap="none" rtlCol="0">
              <a:spAutoFit/>
            </a:bodyPr>
            <a:lstStyle/>
            <a:p>
              <a:r>
                <a:rPr lang="en-US" dirty="0"/>
                <a:t>2: STREAM: “GET /index.html”</a:t>
              </a:r>
            </a:p>
          </p:txBody>
        </p:sp>
      </p:grpSp>
      <p:grpSp>
        <p:nvGrpSpPr>
          <p:cNvPr id="23" name="Group 22">
            <a:extLst>
              <a:ext uri="{FF2B5EF4-FFF2-40B4-BE49-F238E27FC236}">
                <a16:creationId xmlns:a16="http://schemas.microsoft.com/office/drawing/2014/main" id="{1814A9A7-42AA-4CE5-9DCB-A5CB64970843}"/>
              </a:ext>
            </a:extLst>
          </p:cNvPr>
          <p:cNvGrpSpPr/>
          <p:nvPr/>
        </p:nvGrpSpPr>
        <p:grpSpPr>
          <a:xfrm>
            <a:off x="2148664" y="3631355"/>
            <a:ext cx="3910948" cy="369332"/>
            <a:chOff x="2150036" y="1840468"/>
            <a:chExt cx="3910948" cy="369332"/>
          </a:xfrm>
        </p:grpSpPr>
        <p:cxnSp>
          <p:nvCxnSpPr>
            <p:cNvPr id="24" name="Straight Arrow Connector 23">
              <a:extLst>
                <a:ext uri="{FF2B5EF4-FFF2-40B4-BE49-F238E27FC236}">
                  <a16:creationId xmlns:a16="http://schemas.microsoft.com/office/drawing/2014/main" id="{8AF5A406-A5D8-4FED-8840-69279D256472}"/>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D388BED-02EC-4054-AED4-097B6884756B}"/>
                </a:ext>
              </a:extLst>
            </p:cNvPr>
            <p:cNvSpPr txBox="1"/>
            <p:nvPr/>
          </p:nvSpPr>
          <p:spPr>
            <a:xfrm>
              <a:off x="2769213" y="1840468"/>
              <a:ext cx="3014671" cy="369332"/>
            </a:xfrm>
            <a:prstGeom prst="rect">
              <a:avLst/>
            </a:prstGeom>
            <a:noFill/>
          </p:spPr>
          <p:txBody>
            <a:bodyPr wrap="none" rtlCol="0">
              <a:spAutoFit/>
            </a:bodyPr>
            <a:lstStyle/>
            <a:p>
              <a:r>
                <a:rPr lang="en-US" dirty="0"/>
                <a:t>3: STREAM: “GET /index.html”</a:t>
              </a:r>
            </a:p>
          </p:txBody>
        </p:sp>
      </p:grpSp>
      <p:sp>
        <p:nvSpPr>
          <p:cNvPr id="26" name="TextBox 25">
            <a:extLst>
              <a:ext uri="{FF2B5EF4-FFF2-40B4-BE49-F238E27FC236}">
                <a16:creationId xmlns:a16="http://schemas.microsoft.com/office/drawing/2014/main" id="{6F1317EF-28CE-4439-98CB-3A4C0536D3D4}"/>
              </a:ext>
            </a:extLst>
          </p:cNvPr>
          <p:cNvSpPr txBox="1"/>
          <p:nvPr/>
        </p:nvSpPr>
        <p:spPr>
          <a:xfrm>
            <a:off x="6138036" y="3778340"/>
            <a:ext cx="1563890" cy="369332"/>
          </a:xfrm>
          <a:prstGeom prst="rect">
            <a:avLst/>
          </a:prstGeom>
          <a:noFill/>
        </p:spPr>
        <p:txBody>
          <a:bodyPr wrap="none" rtlCol="0">
            <a:spAutoFit/>
          </a:bodyPr>
          <a:lstStyle/>
          <a:p>
            <a:r>
              <a:rPr lang="en-US" dirty="0">
                <a:solidFill>
                  <a:schemeClr val="accent6">
                    <a:lumMod val="75000"/>
                  </a:schemeClr>
                </a:solidFill>
              </a:rPr>
              <a:t>retransmission</a:t>
            </a:r>
          </a:p>
        </p:txBody>
      </p:sp>
      <p:grpSp>
        <p:nvGrpSpPr>
          <p:cNvPr id="27" name="Group 26">
            <a:extLst>
              <a:ext uri="{FF2B5EF4-FFF2-40B4-BE49-F238E27FC236}">
                <a16:creationId xmlns:a16="http://schemas.microsoft.com/office/drawing/2014/main" id="{637F9148-BA79-4C32-9DFD-2456FA332951}"/>
              </a:ext>
            </a:extLst>
          </p:cNvPr>
          <p:cNvGrpSpPr/>
          <p:nvPr/>
        </p:nvGrpSpPr>
        <p:grpSpPr>
          <a:xfrm>
            <a:off x="2154624" y="4044329"/>
            <a:ext cx="3910948" cy="369332"/>
            <a:chOff x="2150036" y="1840468"/>
            <a:chExt cx="3910948" cy="369332"/>
          </a:xfrm>
        </p:grpSpPr>
        <p:cxnSp>
          <p:nvCxnSpPr>
            <p:cNvPr id="28" name="Straight Arrow Connector 27">
              <a:extLst>
                <a:ext uri="{FF2B5EF4-FFF2-40B4-BE49-F238E27FC236}">
                  <a16:creationId xmlns:a16="http://schemas.microsoft.com/office/drawing/2014/main" id="{26968659-D784-4872-8277-53F45DBF1AA7}"/>
                </a:ext>
              </a:extLst>
            </p:cNvPr>
            <p:cNvCxnSpPr/>
            <p:nvPr/>
          </p:nvCxnSpPr>
          <p:spPr>
            <a:xfrm>
              <a:off x="2150036" y="2209800"/>
              <a:ext cx="3910948" cy="0"/>
            </a:xfrm>
            <a:prstGeom prst="straightConnector1">
              <a:avLst/>
            </a:prstGeom>
            <a:ln>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4987470-2CAE-4145-B6F9-8775A6168A4C}"/>
                </a:ext>
              </a:extLst>
            </p:cNvPr>
            <p:cNvSpPr txBox="1"/>
            <p:nvPr/>
          </p:nvSpPr>
          <p:spPr>
            <a:xfrm>
              <a:off x="2769213" y="1840468"/>
              <a:ext cx="2962927" cy="369332"/>
            </a:xfrm>
            <a:prstGeom prst="rect">
              <a:avLst/>
            </a:prstGeom>
            <a:noFill/>
          </p:spPr>
          <p:txBody>
            <a:bodyPr wrap="none" rtlCol="0">
              <a:spAutoFit/>
            </a:bodyPr>
            <a:lstStyle/>
            <a:p>
              <a:r>
                <a:rPr lang="en-US" dirty="0"/>
                <a:t>2: STREAM: “&lt;html&gt;…”, ACK 3</a:t>
              </a:r>
            </a:p>
          </p:txBody>
        </p:sp>
      </p:grpSp>
      <p:grpSp>
        <p:nvGrpSpPr>
          <p:cNvPr id="30" name="Group 29">
            <a:extLst>
              <a:ext uri="{FF2B5EF4-FFF2-40B4-BE49-F238E27FC236}">
                <a16:creationId xmlns:a16="http://schemas.microsoft.com/office/drawing/2014/main" id="{A4D406AC-8BD6-47BF-826B-A1582A8CAF88}"/>
              </a:ext>
            </a:extLst>
          </p:cNvPr>
          <p:cNvGrpSpPr/>
          <p:nvPr/>
        </p:nvGrpSpPr>
        <p:grpSpPr>
          <a:xfrm>
            <a:off x="2149739" y="4420018"/>
            <a:ext cx="3910948" cy="369332"/>
            <a:chOff x="2150036" y="1840468"/>
            <a:chExt cx="3910948" cy="369332"/>
          </a:xfrm>
        </p:grpSpPr>
        <p:cxnSp>
          <p:nvCxnSpPr>
            <p:cNvPr id="31" name="Straight Arrow Connector 30">
              <a:extLst>
                <a:ext uri="{FF2B5EF4-FFF2-40B4-BE49-F238E27FC236}">
                  <a16:creationId xmlns:a16="http://schemas.microsoft.com/office/drawing/2014/main" id="{81710CD9-BAFC-4B67-875B-4AE9CBE1AAA5}"/>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E755A338-7B8C-41B4-AD91-BB5BB215C090}"/>
                </a:ext>
              </a:extLst>
            </p:cNvPr>
            <p:cNvSpPr txBox="1"/>
            <p:nvPr/>
          </p:nvSpPr>
          <p:spPr>
            <a:xfrm>
              <a:off x="2769213" y="1840468"/>
              <a:ext cx="2396169" cy="369332"/>
            </a:xfrm>
            <a:prstGeom prst="rect">
              <a:avLst/>
            </a:prstGeom>
            <a:noFill/>
          </p:spPr>
          <p:txBody>
            <a:bodyPr wrap="none" rtlCol="0">
              <a:spAutoFit/>
            </a:bodyPr>
            <a:lstStyle/>
            <a:p>
              <a:r>
                <a:rPr lang="en-US" dirty="0"/>
                <a:t>4: CONNECTION_CLOSE</a:t>
              </a:r>
            </a:p>
          </p:txBody>
        </p:sp>
      </p:grpSp>
      <p:sp>
        <p:nvSpPr>
          <p:cNvPr id="33" name="TextBox 32">
            <a:extLst>
              <a:ext uri="{FF2B5EF4-FFF2-40B4-BE49-F238E27FC236}">
                <a16:creationId xmlns:a16="http://schemas.microsoft.com/office/drawing/2014/main" id="{C9A0BBC6-164B-43A0-96BF-03D4B12B8B56}"/>
              </a:ext>
            </a:extLst>
          </p:cNvPr>
          <p:cNvSpPr txBox="1"/>
          <p:nvPr/>
        </p:nvSpPr>
        <p:spPr>
          <a:xfrm>
            <a:off x="805817" y="5356860"/>
            <a:ext cx="7652151" cy="923330"/>
          </a:xfrm>
          <a:prstGeom prst="rect">
            <a:avLst/>
          </a:prstGeom>
          <a:noFill/>
        </p:spPr>
        <p:txBody>
          <a:bodyPr wrap="square" rtlCol="0">
            <a:spAutoFit/>
          </a:bodyPr>
          <a:lstStyle/>
          <a:p>
            <a:r>
              <a:rPr lang="en-US" dirty="0"/>
              <a:t>Functions: Multiple streams, retransmission, flow and congestion control, version negotiation, migration, path validation, connection ID management, pre-shared keys, etc. Describes in 224 pages of RFC.</a:t>
            </a:r>
          </a:p>
        </p:txBody>
      </p:sp>
    </p:spTree>
    <p:extLst>
      <p:ext uri="{BB962C8B-B14F-4D97-AF65-F5344CB8AC3E}">
        <p14:creationId xmlns:p14="http://schemas.microsoft.com/office/powerpoint/2010/main" val="12999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6"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CD058-552E-479B-9161-65868EF12D31}"/>
              </a:ext>
            </a:extLst>
          </p:cNvPr>
          <p:cNvSpPr>
            <a:spLocks noGrp="1"/>
          </p:cNvSpPr>
          <p:nvPr>
            <p:ph type="title"/>
          </p:nvPr>
        </p:nvSpPr>
        <p:spPr/>
        <p:txBody>
          <a:bodyPr>
            <a:normAutofit/>
          </a:bodyPr>
          <a:lstStyle/>
          <a:p>
            <a:r>
              <a:rPr lang="en-US" dirty="0"/>
              <a:t>Compositional testing</a:t>
            </a:r>
          </a:p>
        </p:txBody>
      </p:sp>
      <p:grpSp>
        <p:nvGrpSpPr>
          <p:cNvPr id="4" name="Group 3">
            <a:extLst>
              <a:ext uri="{FF2B5EF4-FFF2-40B4-BE49-F238E27FC236}">
                <a16:creationId xmlns:a16="http://schemas.microsoft.com/office/drawing/2014/main" id="{38973212-93C3-4EBD-B17C-5D391063FBFC}"/>
              </a:ext>
            </a:extLst>
          </p:cNvPr>
          <p:cNvGrpSpPr/>
          <p:nvPr/>
        </p:nvGrpSpPr>
        <p:grpSpPr>
          <a:xfrm>
            <a:off x="4308143" y="1967571"/>
            <a:ext cx="4725204" cy="1241729"/>
            <a:chOff x="4308143" y="1967571"/>
            <a:chExt cx="4725204" cy="1241729"/>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3C1AF3B-0979-438D-94DC-01CD9ECF4867}"/>
                    </a:ext>
                  </a:extLst>
                </p:cNvPr>
                <p:cNvSpPr txBox="1"/>
                <p:nvPr/>
              </p:nvSpPr>
              <p:spPr>
                <a:xfrm>
                  <a:off x="4308143" y="1967571"/>
                  <a:ext cx="47019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𝜙</m:t>
                        </m:r>
                      </m:oMath>
                    </m:oMathPara>
                  </a14:m>
                  <a:endParaRPr lang="en-US" sz="2400" dirty="0"/>
                </a:p>
              </p:txBody>
            </p:sp>
          </mc:Choice>
          <mc:Fallback xmlns="">
            <p:sp>
              <p:nvSpPr>
                <p:cNvPr id="15" name="TextBox 14">
                  <a:extLst>
                    <a:ext uri="{FF2B5EF4-FFF2-40B4-BE49-F238E27FC236}">
                      <a16:creationId xmlns:a16="http://schemas.microsoft.com/office/drawing/2014/main" id="{6D303728-8768-4904-8CA1-6168079ACC34}"/>
                    </a:ext>
                  </a:extLst>
                </p:cNvPr>
                <p:cNvSpPr txBox="1">
                  <a:spLocks noRot="1" noChangeAspect="1" noMove="1" noResize="1" noEditPoints="1" noAdjustHandles="1" noChangeArrowheads="1" noChangeShapeType="1" noTextEdit="1"/>
                </p:cNvSpPr>
                <p:nvPr/>
              </p:nvSpPr>
              <p:spPr>
                <a:xfrm>
                  <a:off x="4308143" y="1967571"/>
                  <a:ext cx="470193" cy="461665"/>
                </a:xfrm>
                <a:prstGeom prst="rect">
                  <a:avLst/>
                </a:prstGeom>
                <a:blipFill>
                  <a:blip r:embed="rId2"/>
                  <a:stretch>
                    <a:fillRect l="-2597" r="-1299" b="-17333"/>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DAFF2DB-FCD2-442F-AA5C-7D543DD3EF61}"/>
                </a:ext>
              </a:extLst>
            </p:cNvPr>
            <p:cNvSpPr txBox="1"/>
            <p:nvPr/>
          </p:nvSpPr>
          <p:spPr>
            <a:xfrm>
              <a:off x="4308143" y="2501414"/>
              <a:ext cx="4725204" cy="707886"/>
            </a:xfrm>
            <a:prstGeom prst="rect">
              <a:avLst/>
            </a:prstGeom>
            <a:noFill/>
          </p:spPr>
          <p:txBody>
            <a:bodyPr wrap="none" rtlCol="0">
              <a:spAutoFit/>
            </a:bodyPr>
            <a:lstStyle/>
            <a:p>
              <a:r>
                <a:rPr lang="en-US" sz="2000" dirty="0">
                  <a:solidFill>
                    <a:srgbClr val="C00000"/>
                  </a:solidFill>
                </a:rPr>
                <a:t>Global specification: defines legal messages</a:t>
              </a:r>
            </a:p>
            <a:p>
              <a:r>
                <a:rPr lang="en-US" sz="2000" dirty="0">
                  <a:solidFill>
                    <a:srgbClr val="C00000"/>
                  </a:solidFill>
                </a:rPr>
                <a:t>given message history</a:t>
              </a:r>
            </a:p>
          </p:txBody>
        </p:sp>
      </p:grpSp>
      <p:sp>
        <p:nvSpPr>
          <p:cNvPr id="7" name="Oval 6">
            <a:extLst>
              <a:ext uri="{FF2B5EF4-FFF2-40B4-BE49-F238E27FC236}">
                <a16:creationId xmlns:a16="http://schemas.microsoft.com/office/drawing/2014/main" id="{355B1833-A4D8-4C2E-8B3C-B504C53F7583}"/>
              </a:ext>
            </a:extLst>
          </p:cNvPr>
          <p:cNvSpPr/>
          <p:nvPr/>
        </p:nvSpPr>
        <p:spPr>
          <a:xfrm>
            <a:off x="1098403" y="1767517"/>
            <a:ext cx="2934823" cy="7520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Network</a:t>
            </a:r>
          </a:p>
        </p:txBody>
      </p:sp>
      <p:grpSp>
        <p:nvGrpSpPr>
          <p:cNvPr id="8" name="Group 7">
            <a:extLst>
              <a:ext uri="{FF2B5EF4-FFF2-40B4-BE49-F238E27FC236}">
                <a16:creationId xmlns:a16="http://schemas.microsoft.com/office/drawing/2014/main" id="{5310CC49-1EE8-4832-8A08-B67E6021C1EE}"/>
              </a:ext>
            </a:extLst>
          </p:cNvPr>
          <p:cNvGrpSpPr/>
          <p:nvPr/>
        </p:nvGrpSpPr>
        <p:grpSpPr>
          <a:xfrm>
            <a:off x="1234500" y="2400298"/>
            <a:ext cx="2662629" cy="1522162"/>
            <a:chOff x="1234500" y="2400298"/>
            <a:chExt cx="2662629" cy="1522162"/>
          </a:xfrm>
        </p:grpSpPr>
        <p:sp>
          <p:nvSpPr>
            <p:cNvPr id="9" name="Rectangle 8">
              <a:extLst>
                <a:ext uri="{FF2B5EF4-FFF2-40B4-BE49-F238E27FC236}">
                  <a16:creationId xmlns:a16="http://schemas.microsoft.com/office/drawing/2014/main" id="{3F88BC29-398F-4576-9A71-9CA1A9DA9665}"/>
                </a:ext>
              </a:extLst>
            </p:cNvPr>
            <p:cNvSpPr/>
            <p:nvPr/>
          </p:nvSpPr>
          <p:spPr>
            <a:xfrm>
              <a:off x="1234500" y="3084260"/>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a:t>
              </a:r>
            </a:p>
          </p:txBody>
        </p:sp>
        <p:sp>
          <p:nvSpPr>
            <p:cNvPr id="10" name="Rectangle 9">
              <a:extLst>
                <a:ext uri="{FF2B5EF4-FFF2-40B4-BE49-F238E27FC236}">
                  <a16:creationId xmlns:a16="http://schemas.microsoft.com/office/drawing/2014/main" id="{ED965DEA-AF5F-49E6-BD39-EFCAB539C38B}"/>
                </a:ext>
              </a:extLst>
            </p:cNvPr>
            <p:cNvSpPr/>
            <p:nvPr/>
          </p:nvSpPr>
          <p:spPr>
            <a:xfrm>
              <a:off x="3005589" y="3084260"/>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11" name="Straight Arrow Connector 10">
              <a:extLst>
                <a:ext uri="{FF2B5EF4-FFF2-40B4-BE49-F238E27FC236}">
                  <a16:creationId xmlns:a16="http://schemas.microsoft.com/office/drawing/2014/main" id="{FB4CF453-67B4-46F5-9E85-A1CE0947D7E7}"/>
                </a:ext>
              </a:extLst>
            </p:cNvPr>
            <p:cNvCxnSpPr>
              <a:cxnSpLocks/>
            </p:cNvCxnSpPr>
            <p:nvPr/>
          </p:nvCxnSpPr>
          <p:spPr>
            <a:xfrm flipV="1">
              <a:off x="1501140" y="2400299"/>
              <a:ext cx="0" cy="68396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B4A19C9-801B-41B8-B50F-19EEF6F3C737}"/>
                </a:ext>
              </a:extLst>
            </p:cNvPr>
            <p:cNvCxnSpPr/>
            <p:nvPr/>
          </p:nvCxnSpPr>
          <p:spPr>
            <a:xfrm>
              <a:off x="1905000" y="2501415"/>
              <a:ext cx="0" cy="58284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9988D67-F4E9-47E3-B2FC-05E18A22D056}"/>
                </a:ext>
              </a:extLst>
            </p:cNvPr>
            <p:cNvCxnSpPr>
              <a:cxnSpLocks/>
            </p:cNvCxnSpPr>
            <p:nvPr/>
          </p:nvCxnSpPr>
          <p:spPr>
            <a:xfrm flipV="1">
              <a:off x="3663210" y="2400298"/>
              <a:ext cx="0" cy="68396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B13AE41-0C7E-4E85-BCC1-51BBD02C1688}"/>
                </a:ext>
              </a:extLst>
            </p:cNvPr>
            <p:cNvCxnSpPr/>
            <p:nvPr/>
          </p:nvCxnSpPr>
          <p:spPr>
            <a:xfrm>
              <a:off x="3202912" y="2501414"/>
              <a:ext cx="0" cy="58284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9B3D22C0-FD1D-4EBC-8223-1D724B5F92C4}"/>
              </a:ext>
            </a:extLst>
          </p:cNvPr>
          <p:cNvSpPr txBox="1"/>
          <p:nvPr/>
        </p:nvSpPr>
        <p:spPr>
          <a:xfrm>
            <a:off x="479726" y="4228710"/>
            <a:ext cx="4092274" cy="400110"/>
          </a:xfrm>
          <a:prstGeom prst="rect">
            <a:avLst/>
          </a:prstGeom>
          <a:noFill/>
        </p:spPr>
        <p:txBody>
          <a:bodyPr wrap="none" rtlCol="0">
            <a:spAutoFit/>
          </a:bodyPr>
          <a:lstStyle/>
          <a:p>
            <a:r>
              <a:rPr lang="en-US" sz="2000" dirty="0"/>
              <a:t>Local assume/guarantee specification</a:t>
            </a: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5A50F19F-F070-4E11-AA5F-8718963B4ABE}"/>
                  </a:ext>
                </a:extLst>
              </p:cNvPr>
              <p:cNvSpPr txBox="1"/>
              <p:nvPr/>
            </p:nvSpPr>
            <p:spPr>
              <a:xfrm>
                <a:off x="805817" y="4794734"/>
                <a:ext cx="3514680" cy="369332"/>
              </a:xfrm>
              <a:prstGeom prst="rect">
                <a:avLst/>
              </a:prstGeom>
              <a:noFill/>
            </p:spPr>
            <p:txBody>
              <a:bodyPr wrap="none" rtlCol="0">
                <a:spAutoFit/>
              </a:bodyPr>
              <a:lstStyle/>
              <a:p>
                <a:r>
                  <a:rPr lang="en-US" dirty="0">
                    <a:solidFill>
                      <a:schemeClr val="accent6">
                        <a:lumMod val="75000"/>
                      </a:schemeClr>
                    </a:solidFill>
                  </a:rPr>
                  <a:t>Assume: all past messages satisfy </a:t>
                </a:r>
                <a14:m>
                  <m:oMath xmlns:m="http://schemas.openxmlformats.org/officeDocument/2006/math">
                    <m:r>
                      <a:rPr lang="en-US" b="0" i="1" smtClean="0">
                        <a:solidFill>
                          <a:schemeClr val="accent6">
                            <a:lumMod val="75000"/>
                          </a:schemeClr>
                        </a:solidFill>
                        <a:latin typeface="Cambria Math" panose="02040503050406030204" pitchFamily="18" charset="0"/>
                      </a:rPr>
                      <m:t>𝜙</m:t>
                    </m:r>
                  </m:oMath>
                </a14:m>
                <a:endParaRPr lang="en-US" dirty="0">
                  <a:solidFill>
                    <a:schemeClr val="accent6">
                      <a:lumMod val="75000"/>
                    </a:schemeClr>
                  </a:solidFill>
                </a:endParaRPr>
              </a:p>
            </p:txBody>
          </p:sp>
        </mc:Choice>
        <mc:Fallback>
          <p:sp>
            <p:nvSpPr>
              <p:cNvPr id="16" name="TextBox 15">
                <a:extLst>
                  <a:ext uri="{FF2B5EF4-FFF2-40B4-BE49-F238E27FC236}">
                    <a16:creationId xmlns:a16="http://schemas.microsoft.com/office/drawing/2014/main" id="{5A50F19F-F070-4E11-AA5F-8718963B4ABE}"/>
                  </a:ext>
                </a:extLst>
              </p:cNvPr>
              <p:cNvSpPr txBox="1">
                <a:spLocks noRot="1" noChangeAspect="1" noMove="1" noResize="1" noEditPoints="1" noAdjustHandles="1" noChangeArrowheads="1" noChangeShapeType="1" noTextEdit="1"/>
              </p:cNvSpPr>
              <p:nvPr/>
            </p:nvSpPr>
            <p:spPr>
              <a:xfrm>
                <a:off x="805817" y="4794734"/>
                <a:ext cx="3514680" cy="369332"/>
              </a:xfrm>
              <a:prstGeom prst="rect">
                <a:avLst/>
              </a:prstGeom>
              <a:blipFill>
                <a:blip r:embed="rId3"/>
                <a:stretch>
                  <a:fillRect l="-1386" t="-10000"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631061A6-70CD-4C38-8DDF-8A1D48EA6718}"/>
                  </a:ext>
                </a:extLst>
              </p:cNvPr>
              <p:cNvSpPr txBox="1"/>
              <p:nvPr/>
            </p:nvSpPr>
            <p:spPr>
              <a:xfrm>
                <a:off x="793463" y="5145830"/>
                <a:ext cx="4310604" cy="369332"/>
              </a:xfrm>
              <a:prstGeom prst="rect">
                <a:avLst/>
              </a:prstGeom>
              <a:noFill/>
            </p:spPr>
            <p:txBody>
              <a:bodyPr wrap="none" rtlCol="0">
                <a:spAutoFit/>
              </a:bodyPr>
              <a:lstStyle/>
              <a:p>
                <a:r>
                  <a:rPr lang="en-US" dirty="0">
                    <a:solidFill>
                      <a:srgbClr val="C00000"/>
                    </a:solidFill>
                  </a:rPr>
                  <a:t>Guarantee: current sent message satisfies </a:t>
                </a:r>
                <a14:m>
                  <m:oMath xmlns:m="http://schemas.openxmlformats.org/officeDocument/2006/math">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p:sp>
            <p:nvSpPr>
              <p:cNvPr id="17" name="TextBox 16">
                <a:extLst>
                  <a:ext uri="{FF2B5EF4-FFF2-40B4-BE49-F238E27FC236}">
                    <a16:creationId xmlns:a16="http://schemas.microsoft.com/office/drawing/2014/main" id="{631061A6-70CD-4C38-8DDF-8A1D48EA6718}"/>
                  </a:ext>
                </a:extLst>
              </p:cNvPr>
              <p:cNvSpPr txBox="1">
                <a:spLocks noRot="1" noChangeAspect="1" noMove="1" noResize="1" noEditPoints="1" noAdjustHandles="1" noChangeArrowheads="1" noChangeShapeType="1" noTextEdit="1"/>
              </p:cNvSpPr>
              <p:nvPr/>
            </p:nvSpPr>
            <p:spPr>
              <a:xfrm>
                <a:off x="793463" y="5145830"/>
                <a:ext cx="4310604" cy="369332"/>
              </a:xfrm>
              <a:prstGeom prst="rect">
                <a:avLst/>
              </a:prstGeom>
              <a:blipFill>
                <a:blip r:embed="rId4"/>
                <a:stretch>
                  <a:fillRect l="-1132" t="-8197" b="-24590"/>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7D7B84AC-D0E7-47B5-A8BE-FD31EE6C05C8}"/>
              </a:ext>
            </a:extLst>
          </p:cNvPr>
          <p:cNvSpPr txBox="1"/>
          <p:nvPr/>
        </p:nvSpPr>
        <p:spPr>
          <a:xfrm>
            <a:off x="1392155" y="5903861"/>
            <a:ext cx="5653920" cy="369332"/>
          </a:xfrm>
          <a:prstGeom prst="rect">
            <a:avLst/>
          </a:prstGeom>
          <a:noFill/>
        </p:spPr>
        <p:txBody>
          <a:bodyPr wrap="none" rtlCol="0">
            <a:spAutoFit/>
          </a:bodyPr>
          <a:lstStyle/>
          <a:p>
            <a:r>
              <a:rPr lang="en-US" dirty="0"/>
              <a:t>Intuition: no process can be the first to violate the protocol</a:t>
            </a:r>
          </a:p>
        </p:txBody>
      </p:sp>
    </p:spTree>
    <p:extLst>
      <p:ext uri="{BB962C8B-B14F-4D97-AF65-F5344CB8AC3E}">
        <p14:creationId xmlns:p14="http://schemas.microsoft.com/office/powerpoint/2010/main" val="275948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6DEA-8AD9-426C-97A5-EC2B6B978055}"/>
              </a:ext>
            </a:extLst>
          </p:cNvPr>
          <p:cNvSpPr>
            <a:spLocks noGrp="1"/>
          </p:cNvSpPr>
          <p:nvPr>
            <p:ph type="title"/>
          </p:nvPr>
        </p:nvSpPr>
        <p:spPr/>
        <p:txBody>
          <a:bodyPr>
            <a:normAutofit/>
          </a:bodyPr>
          <a:lstStyle/>
          <a:p>
            <a:r>
              <a:rPr lang="en-US" dirty="0"/>
              <a:t>Isolating a process with A/G</a:t>
            </a:r>
          </a:p>
        </p:txBody>
      </p:sp>
      <p:sp>
        <p:nvSpPr>
          <p:cNvPr id="4" name="Oval 3">
            <a:extLst>
              <a:ext uri="{FF2B5EF4-FFF2-40B4-BE49-F238E27FC236}">
                <a16:creationId xmlns:a16="http://schemas.microsoft.com/office/drawing/2014/main" id="{D83892DD-4CCA-4CBD-A0D4-9327F23FBD5D}"/>
              </a:ext>
            </a:extLst>
          </p:cNvPr>
          <p:cNvSpPr/>
          <p:nvPr/>
        </p:nvSpPr>
        <p:spPr>
          <a:xfrm>
            <a:off x="1098403" y="1767517"/>
            <a:ext cx="2934823" cy="7520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Network</a:t>
            </a:r>
          </a:p>
        </p:txBody>
      </p:sp>
      <p:sp>
        <p:nvSpPr>
          <p:cNvPr id="5" name="Rectangle 4">
            <a:extLst>
              <a:ext uri="{FF2B5EF4-FFF2-40B4-BE49-F238E27FC236}">
                <a16:creationId xmlns:a16="http://schemas.microsoft.com/office/drawing/2014/main" id="{E5ADC604-AB8D-4C6F-B2B3-04A85749528F}"/>
              </a:ext>
            </a:extLst>
          </p:cNvPr>
          <p:cNvSpPr/>
          <p:nvPr/>
        </p:nvSpPr>
        <p:spPr>
          <a:xfrm>
            <a:off x="2218615" y="3220724"/>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6" name="Straight Arrow Connector 5">
            <a:extLst>
              <a:ext uri="{FF2B5EF4-FFF2-40B4-BE49-F238E27FC236}">
                <a16:creationId xmlns:a16="http://schemas.microsoft.com/office/drawing/2014/main" id="{908DE0A7-6BC2-462F-ACEC-3C9A13E7B01D}"/>
              </a:ext>
            </a:extLst>
          </p:cNvPr>
          <p:cNvCxnSpPr>
            <a:cxnSpLocks/>
          </p:cNvCxnSpPr>
          <p:nvPr/>
        </p:nvCxnSpPr>
        <p:spPr>
          <a:xfrm flipV="1">
            <a:off x="2899536" y="2519088"/>
            <a:ext cx="0" cy="68396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2F84FE17-3EEF-4454-A1D8-906195FC34BF}"/>
              </a:ext>
            </a:extLst>
          </p:cNvPr>
          <p:cNvCxnSpPr>
            <a:cxnSpLocks/>
          </p:cNvCxnSpPr>
          <p:nvPr/>
        </p:nvCxnSpPr>
        <p:spPr>
          <a:xfrm>
            <a:off x="2429189" y="2501414"/>
            <a:ext cx="0" cy="71931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FE9DB9A-1957-4260-8665-4860A467E759}"/>
              </a:ext>
            </a:extLst>
          </p:cNvPr>
          <p:cNvSpPr txBox="1"/>
          <p:nvPr/>
        </p:nvSpPr>
        <p:spPr>
          <a:xfrm>
            <a:off x="479726" y="4228710"/>
            <a:ext cx="4092274" cy="400110"/>
          </a:xfrm>
          <a:prstGeom prst="rect">
            <a:avLst/>
          </a:prstGeom>
          <a:noFill/>
        </p:spPr>
        <p:txBody>
          <a:bodyPr wrap="none" rtlCol="0">
            <a:spAutoFit/>
          </a:bodyPr>
          <a:lstStyle/>
          <a:p>
            <a:r>
              <a:rPr lang="en-US" sz="2000" dirty="0"/>
              <a:t>Local assume/guarantee specification</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832F6395-A4BB-4CF9-A02B-13FF0F7FA3EF}"/>
                  </a:ext>
                </a:extLst>
              </p:cNvPr>
              <p:cNvSpPr txBox="1"/>
              <p:nvPr/>
            </p:nvSpPr>
            <p:spPr>
              <a:xfrm>
                <a:off x="805817" y="4794734"/>
                <a:ext cx="5054910" cy="369332"/>
              </a:xfrm>
              <a:prstGeom prst="rect">
                <a:avLst/>
              </a:prstGeom>
              <a:noFill/>
            </p:spPr>
            <p:txBody>
              <a:bodyPr wrap="none" rtlCol="0">
                <a:spAutoFit/>
              </a:bodyPr>
              <a:lstStyle/>
              <a:p>
                <a:r>
                  <a:rPr lang="en-US" i="1" dirty="0">
                    <a:solidFill>
                      <a:schemeClr val="accent6">
                        <a:lumMod val="75000"/>
                      </a:schemeClr>
                    </a:solidFill>
                  </a:rPr>
                  <a:t>Randomly Generate</a:t>
                </a:r>
                <a:r>
                  <a:rPr lang="en-US" dirty="0">
                    <a:solidFill>
                      <a:schemeClr val="accent6">
                        <a:lumMod val="75000"/>
                      </a:schemeClr>
                    </a:solidFill>
                  </a:rPr>
                  <a:t> incoming messages satisfying </a:t>
                </a:r>
                <a14:m>
                  <m:oMath xmlns:m="http://schemas.openxmlformats.org/officeDocument/2006/math">
                    <m:r>
                      <a:rPr lang="en-US" b="0" i="1" smtClean="0">
                        <a:solidFill>
                          <a:schemeClr val="accent6">
                            <a:lumMod val="75000"/>
                          </a:schemeClr>
                        </a:solidFill>
                        <a:latin typeface="Cambria Math" panose="02040503050406030204" pitchFamily="18" charset="0"/>
                      </a:rPr>
                      <m:t>𝜙</m:t>
                    </m:r>
                  </m:oMath>
                </a14:m>
                <a:endParaRPr lang="en-US" dirty="0">
                  <a:solidFill>
                    <a:schemeClr val="accent6">
                      <a:lumMod val="75000"/>
                    </a:schemeClr>
                  </a:solidFill>
                </a:endParaRPr>
              </a:p>
            </p:txBody>
          </p:sp>
        </mc:Choice>
        <mc:Fallback>
          <p:sp>
            <p:nvSpPr>
              <p:cNvPr id="9" name="TextBox 8">
                <a:extLst>
                  <a:ext uri="{FF2B5EF4-FFF2-40B4-BE49-F238E27FC236}">
                    <a16:creationId xmlns:a16="http://schemas.microsoft.com/office/drawing/2014/main" id="{832F6395-A4BB-4CF9-A02B-13FF0F7FA3EF}"/>
                  </a:ext>
                </a:extLst>
              </p:cNvPr>
              <p:cNvSpPr txBox="1">
                <a:spLocks noRot="1" noChangeAspect="1" noMove="1" noResize="1" noEditPoints="1" noAdjustHandles="1" noChangeArrowheads="1" noChangeShapeType="1" noTextEdit="1"/>
              </p:cNvSpPr>
              <p:nvPr/>
            </p:nvSpPr>
            <p:spPr>
              <a:xfrm>
                <a:off x="805817" y="4794734"/>
                <a:ext cx="5054910" cy="369332"/>
              </a:xfrm>
              <a:prstGeom prst="rect">
                <a:avLst/>
              </a:prstGeom>
              <a:blipFill>
                <a:blip r:embed="rId2"/>
                <a:stretch>
                  <a:fillRect l="-965" t="-10000"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9C7208B4-4A94-4E8A-A257-1BAF66F6705D}"/>
                  </a:ext>
                </a:extLst>
              </p:cNvPr>
              <p:cNvSpPr txBox="1"/>
              <p:nvPr/>
            </p:nvSpPr>
            <p:spPr>
              <a:xfrm>
                <a:off x="793463" y="5329980"/>
                <a:ext cx="3872599" cy="369332"/>
              </a:xfrm>
              <a:prstGeom prst="rect">
                <a:avLst/>
              </a:prstGeom>
              <a:noFill/>
            </p:spPr>
            <p:txBody>
              <a:bodyPr wrap="none" rtlCol="0">
                <a:spAutoFit/>
              </a:bodyPr>
              <a:lstStyle/>
              <a:p>
                <a:r>
                  <a:rPr lang="en-US" i="1" dirty="0">
                    <a:solidFill>
                      <a:srgbClr val="C00000"/>
                    </a:solidFill>
                  </a:rPr>
                  <a:t>Check</a:t>
                </a:r>
                <a:r>
                  <a:rPr lang="en-US" dirty="0">
                    <a:solidFill>
                      <a:srgbClr val="C00000"/>
                    </a:solidFill>
                  </a:rPr>
                  <a:t> that outgoing messages satisfy </a:t>
                </a:r>
                <a14:m>
                  <m:oMath xmlns:m="http://schemas.openxmlformats.org/officeDocument/2006/math">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p:sp>
            <p:nvSpPr>
              <p:cNvPr id="10" name="TextBox 9">
                <a:extLst>
                  <a:ext uri="{FF2B5EF4-FFF2-40B4-BE49-F238E27FC236}">
                    <a16:creationId xmlns:a16="http://schemas.microsoft.com/office/drawing/2014/main" id="{9C7208B4-4A94-4E8A-A257-1BAF66F6705D}"/>
                  </a:ext>
                </a:extLst>
              </p:cNvPr>
              <p:cNvSpPr txBox="1">
                <a:spLocks noRot="1" noChangeAspect="1" noMove="1" noResize="1" noEditPoints="1" noAdjustHandles="1" noChangeArrowheads="1" noChangeShapeType="1" noTextEdit="1"/>
              </p:cNvSpPr>
              <p:nvPr/>
            </p:nvSpPr>
            <p:spPr>
              <a:xfrm>
                <a:off x="793463" y="5329980"/>
                <a:ext cx="3872599" cy="369332"/>
              </a:xfrm>
              <a:prstGeom prst="rect">
                <a:avLst/>
              </a:prstGeom>
              <a:blipFill>
                <a:blip r:embed="rId3"/>
                <a:stretch>
                  <a:fillRect l="-1260" t="-8197" b="-24590"/>
                </a:stretch>
              </a:blipFill>
            </p:spPr>
            <p:txBody>
              <a:bodyPr/>
              <a:lstStyle/>
              <a:p>
                <a:r>
                  <a:rPr lang="en-US">
                    <a:noFill/>
                  </a:rPr>
                  <a:t> </a:t>
                </a:r>
              </a:p>
            </p:txBody>
          </p:sp>
        </mc:Fallback>
      </mc:AlternateContent>
      <p:grpSp>
        <p:nvGrpSpPr>
          <p:cNvPr id="11" name="Group 10">
            <a:extLst>
              <a:ext uri="{FF2B5EF4-FFF2-40B4-BE49-F238E27FC236}">
                <a16:creationId xmlns:a16="http://schemas.microsoft.com/office/drawing/2014/main" id="{B1595E42-2295-4187-848C-4C649B5D8C53}"/>
              </a:ext>
            </a:extLst>
          </p:cNvPr>
          <p:cNvGrpSpPr/>
          <p:nvPr/>
        </p:nvGrpSpPr>
        <p:grpSpPr>
          <a:xfrm>
            <a:off x="1939332" y="2605790"/>
            <a:ext cx="1436914" cy="461665"/>
            <a:chOff x="1939332" y="2605790"/>
            <a:chExt cx="1436914" cy="461665"/>
          </a:xfrm>
        </p:grpSpPr>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C822C65-DC85-44F6-8BAA-6B3FB1874CEE}"/>
                    </a:ext>
                  </a:extLst>
                </p:cNvPr>
                <p:cNvSpPr txBox="1"/>
                <p:nvPr/>
              </p:nvSpPr>
              <p:spPr>
                <a:xfrm>
                  <a:off x="2422827" y="2605790"/>
                  <a:ext cx="47019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𝜙</m:t>
                        </m:r>
                      </m:oMath>
                    </m:oMathPara>
                  </a14:m>
                  <a:endParaRPr lang="en-US" sz="2400" dirty="0"/>
                </a:p>
              </p:txBody>
            </p:sp>
          </mc:Choice>
          <mc:Fallback xmlns="">
            <p:sp>
              <p:nvSpPr>
                <p:cNvPr id="15" name="TextBox 14">
                  <a:extLst>
                    <a:ext uri="{FF2B5EF4-FFF2-40B4-BE49-F238E27FC236}">
                      <a16:creationId xmlns:a16="http://schemas.microsoft.com/office/drawing/2014/main" id="{6D303728-8768-4904-8CA1-6168079ACC34}"/>
                    </a:ext>
                  </a:extLst>
                </p:cNvPr>
                <p:cNvSpPr txBox="1">
                  <a:spLocks noRot="1" noChangeAspect="1" noMove="1" noResize="1" noEditPoints="1" noAdjustHandles="1" noChangeArrowheads="1" noChangeShapeType="1" noTextEdit="1"/>
                </p:cNvSpPr>
                <p:nvPr/>
              </p:nvSpPr>
              <p:spPr>
                <a:xfrm>
                  <a:off x="2422827" y="2605790"/>
                  <a:ext cx="470193" cy="461665"/>
                </a:xfrm>
                <a:prstGeom prst="rect">
                  <a:avLst/>
                </a:prstGeom>
                <a:blipFill>
                  <a:blip r:embed="rId4"/>
                  <a:stretch>
                    <a:fillRect l="-2564" b="-17105"/>
                  </a:stretch>
                </a:blipFill>
              </p:spPr>
              <p:txBody>
                <a:bodyPr/>
                <a:lstStyle/>
                <a:p>
                  <a:r>
                    <a:rPr lang="en-US">
                      <a:noFill/>
                    </a:rPr>
                    <a:t> </a:t>
                  </a:r>
                </a:p>
              </p:txBody>
            </p:sp>
          </mc:Fallback>
        </mc:AlternateContent>
        <p:cxnSp>
          <p:nvCxnSpPr>
            <p:cNvPr id="13" name="Straight Connector 12">
              <a:extLst>
                <a:ext uri="{FF2B5EF4-FFF2-40B4-BE49-F238E27FC236}">
                  <a16:creationId xmlns:a16="http://schemas.microsoft.com/office/drawing/2014/main" id="{6224FE7A-D6C3-495E-9F8C-7A065376A4F5}"/>
                </a:ext>
              </a:extLst>
            </p:cNvPr>
            <p:cNvCxnSpPr>
              <a:cxnSpLocks/>
            </p:cNvCxnSpPr>
            <p:nvPr/>
          </p:nvCxnSpPr>
          <p:spPr>
            <a:xfrm>
              <a:off x="1939332" y="2861068"/>
              <a:ext cx="143691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DA080518-7E21-409B-8123-B1C8D3E72B94}"/>
              </a:ext>
            </a:extLst>
          </p:cNvPr>
          <p:cNvSpPr txBox="1"/>
          <p:nvPr/>
        </p:nvSpPr>
        <p:spPr>
          <a:xfrm>
            <a:off x="880220" y="2676402"/>
            <a:ext cx="1052596" cy="369332"/>
          </a:xfrm>
          <a:prstGeom prst="rect">
            <a:avLst/>
          </a:prstGeom>
          <a:noFill/>
        </p:spPr>
        <p:txBody>
          <a:bodyPr wrap="none" rtlCol="0">
            <a:spAutoFit/>
          </a:bodyPr>
          <a:lstStyle/>
          <a:p>
            <a:r>
              <a:rPr lang="en-US" i="1" dirty="0">
                <a:solidFill>
                  <a:schemeClr val="accent6">
                    <a:lumMod val="75000"/>
                  </a:schemeClr>
                </a:solidFill>
              </a:rPr>
              <a:t>Generate</a:t>
            </a:r>
            <a:endParaRPr lang="en-US" dirty="0">
              <a:solidFill>
                <a:schemeClr val="accent6">
                  <a:lumMod val="75000"/>
                </a:schemeClr>
              </a:solidFill>
            </a:endParaRPr>
          </a:p>
        </p:txBody>
      </p:sp>
      <p:sp>
        <p:nvSpPr>
          <p:cNvPr id="15" name="TextBox 14">
            <a:extLst>
              <a:ext uri="{FF2B5EF4-FFF2-40B4-BE49-F238E27FC236}">
                <a16:creationId xmlns:a16="http://schemas.microsoft.com/office/drawing/2014/main" id="{618DA791-5FC0-46C6-BC86-F4A5B2B58EF0}"/>
              </a:ext>
            </a:extLst>
          </p:cNvPr>
          <p:cNvSpPr txBox="1"/>
          <p:nvPr/>
        </p:nvSpPr>
        <p:spPr>
          <a:xfrm>
            <a:off x="3382608" y="2677449"/>
            <a:ext cx="734496" cy="369332"/>
          </a:xfrm>
          <a:prstGeom prst="rect">
            <a:avLst/>
          </a:prstGeom>
          <a:noFill/>
        </p:spPr>
        <p:txBody>
          <a:bodyPr wrap="none" rtlCol="0">
            <a:spAutoFit/>
          </a:bodyPr>
          <a:lstStyle/>
          <a:p>
            <a:r>
              <a:rPr lang="en-US" i="1" dirty="0">
                <a:solidFill>
                  <a:srgbClr val="C00000"/>
                </a:solidFill>
              </a:rPr>
              <a:t>Check</a:t>
            </a:r>
            <a:endParaRPr lang="en-US" dirty="0">
              <a:solidFill>
                <a:srgbClr val="C00000"/>
              </a:solidFill>
            </a:endParaRPr>
          </a:p>
        </p:txBody>
      </p:sp>
      <p:sp>
        <p:nvSpPr>
          <p:cNvPr id="16" name="TextBox 15">
            <a:extLst>
              <a:ext uri="{FF2B5EF4-FFF2-40B4-BE49-F238E27FC236}">
                <a16:creationId xmlns:a16="http://schemas.microsoft.com/office/drawing/2014/main" id="{7F124465-FDAA-438A-A5B5-99FDD55625DE}"/>
              </a:ext>
            </a:extLst>
          </p:cNvPr>
          <p:cNvSpPr txBox="1"/>
          <p:nvPr/>
        </p:nvSpPr>
        <p:spPr>
          <a:xfrm>
            <a:off x="5938576" y="2934119"/>
            <a:ext cx="2309415" cy="1200329"/>
          </a:xfrm>
          <a:prstGeom prst="rect">
            <a:avLst/>
          </a:prstGeom>
          <a:noFill/>
        </p:spPr>
        <p:txBody>
          <a:bodyPr wrap="none" rtlCol="0">
            <a:spAutoFit/>
          </a:bodyPr>
          <a:lstStyle/>
          <a:p>
            <a:r>
              <a:rPr lang="en-US" dirty="0"/>
              <a:t>Key properties:</a:t>
            </a:r>
          </a:p>
          <a:p>
            <a:endParaRPr lang="en-US" dirty="0"/>
          </a:p>
          <a:p>
            <a:pPr marL="342900" indent="-342900">
              <a:buAutoNum type="arabicParenR"/>
            </a:pPr>
            <a:r>
              <a:rPr lang="en-US" dirty="0">
                <a:solidFill>
                  <a:schemeClr val="accent6">
                    <a:lumMod val="75000"/>
                  </a:schemeClr>
                </a:solidFill>
              </a:rPr>
              <a:t>Adverse stimulus</a:t>
            </a:r>
          </a:p>
          <a:p>
            <a:pPr marL="342900" indent="-342900">
              <a:buAutoNum type="arabicParenR"/>
            </a:pPr>
            <a:r>
              <a:rPr lang="en-US" dirty="0">
                <a:solidFill>
                  <a:srgbClr val="C00000"/>
                </a:solidFill>
              </a:rPr>
              <a:t>Checks compliance</a:t>
            </a:r>
          </a:p>
        </p:txBody>
      </p:sp>
    </p:spTree>
    <p:extLst>
      <p:ext uri="{BB962C8B-B14F-4D97-AF65-F5344CB8AC3E}">
        <p14:creationId xmlns:p14="http://schemas.microsoft.com/office/powerpoint/2010/main" val="176862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E47D24-6DC0-44A9-A0A5-593B92A886E2}"/>
              </a:ext>
            </a:extLst>
          </p:cNvPr>
          <p:cNvSpPr>
            <a:spLocks noGrp="1"/>
          </p:cNvSpPr>
          <p:nvPr>
            <p:ph type="title"/>
          </p:nvPr>
        </p:nvSpPr>
        <p:spPr/>
        <p:txBody>
          <a:bodyPr/>
          <a:lstStyle/>
          <a:p>
            <a:r>
              <a:rPr lang="en-US" dirty="0"/>
              <a:t>Form of the specification</a:t>
            </a:r>
          </a:p>
        </p:txBody>
      </p:sp>
      <p:sp>
        <p:nvSpPr>
          <p:cNvPr id="6" name="TextBox 5">
            <a:extLst>
              <a:ext uri="{FF2B5EF4-FFF2-40B4-BE49-F238E27FC236}">
                <a16:creationId xmlns:a16="http://schemas.microsoft.com/office/drawing/2014/main" id="{0984294A-6084-4757-AE2A-FBA5B2649CF8}"/>
              </a:ext>
            </a:extLst>
          </p:cNvPr>
          <p:cNvSpPr txBox="1"/>
          <p:nvPr/>
        </p:nvSpPr>
        <p:spPr>
          <a:xfrm>
            <a:off x="958217" y="2651370"/>
            <a:ext cx="7743823" cy="400110"/>
          </a:xfrm>
          <a:prstGeom prst="rect">
            <a:avLst/>
          </a:prstGeom>
          <a:noFill/>
        </p:spPr>
        <p:txBody>
          <a:bodyPr wrap="square" rtlCol="0">
            <a:spAutoFit/>
          </a:bodyPr>
          <a:lstStyle/>
          <a:p>
            <a:r>
              <a:rPr lang="en-US" sz="2000" dirty="0"/>
              <a:t>Guarded command form:</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D8B31657-8290-456E-91CC-AD5651B9D204}"/>
                  </a:ext>
                </a:extLst>
              </p:cNvPr>
              <p:cNvSpPr txBox="1"/>
              <p:nvPr/>
            </p:nvSpPr>
            <p:spPr>
              <a:xfrm>
                <a:off x="958217" y="1744590"/>
                <a:ext cx="7743823" cy="707886"/>
              </a:xfrm>
              <a:prstGeom prst="rect">
                <a:avLst/>
              </a:prstGeom>
              <a:noFill/>
            </p:spPr>
            <p:txBody>
              <a:bodyPr wrap="square" rtlCol="0">
                <a:spAutoFit/>
              </a:bodyPr>
              <a:lstStyle/>
              <a:p>
                <a:r>
                  <a:rPr lang="en-US" sz="2000" dirty="0"/>
                  <a:t>Specification </a:t>
                </a:r>
                <a14:m>
                  <m:oMath xmlns:m="http://schemas.openxmlformats.org/officeDocument/2006/math">
                    <m:r>
                      <a:rPr lang="en-US" sz="2000" b="0" i="1" smtClean="0">
                        <a:latin typeface="Cambria Math" panose="02040503050406030204" pitchFamily="18" charset="0"/>
                      </a:rPr>
                      <m:t>𝜙</m:t>
                    </m:r>
                  </m:oMath>
                </a14:m>
                <a:r>
                  <a:rPr lang="en-US" sz="2000" dirty="0"/>
                  <a:t> must be written only in terms of observables and must be effectively usable as </a:t>
                </a:r>
                <a:r>
                  <a:rPr lang="en-US" sz="2000" i="1" dirty="0">
                    <a:solidFill>
                      <a:srgbClr val="C00000"/>
                    </a:solidFill>
                  </a:rPr>
                  <a:t>both a generator and a checker</a:t>
                </a:r>
                <a:r>
                  <a:rPr lang="en-US" sz="2000" dirty="0"/>
                  <a:t>.</a:t>
                </a:r>
              </a:p>
            </p:txBody>
          </p:sp>
        </mc:Choice>
        <mc:Fallback>
          <p:sp>
            <p:nvSpPr>
              <p:cNvPr id="7" name="TextBox 6">
                <a:extLst>
                  <a:ext uri="{FF2B5EF4-FFF2-40B4-BE49-F238E27FC236}">
                    <a16:creationId xmlns:a16="http://schemas.microsoft.com/office/drawing/2014/main" id="{D8B31657-8290-456E-91CC-AD5651B9D204}"/>
                  </a:ext>
                </a:extLst>
              </p:cNvPr>
              <p:cNvSpPr txBox="1">
                <a:spLocks noRot="1" noChangeAspect="1" noMove="1" noResize="1" noEditPoints="1" noAdjustHandles="1" noChangeArrowheads="1" noChangeShapeType="1" noTextEdit="1"/>
              </p:cNvSpPr>
              <p:nvPr/>
            </p:nvSpPr>
            <p:spPr>
              <a:xfrm>
                <a:off x="958217" y="1744590"/>
                <a:ext cx="7743823" cy="707886"/>
              </a:xfrm>
              <a:prstGeom prst="rect">
                <a:avLst/>
              </a:prstGeom>
              <a:blipFill>
                <a:blip r:embed="rId2"/>
                <a:stretch>
                  <a:fillRect l="-787" t="-4310" b="-1465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4B52ABBC-4EA9-4F5B-8722-B6B848CF40A9}"/>
                  </a:ext>
                </a:extLst>
              </p:cNvPr>
              <p:cNvSpPr txBox="1"/>
              <p:nvPr/>
            </p:nvSpPr>
            <p:spPr>
              <a:xfrm>
                <a:off x="1943100" y="3291840"/>
                <a:ext cx="4705134"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6">
                              <a:lumMod val="75000"/>
                            </a:schemeClr>
                          </a:solidFill>
                          <a:latin typeface="Cambria Math" panose="02040503050406030204" pitchFamily="18" charset="0"/>
                        </a:rPr>
                        <m:t>𝑒</m:t>
                      </m:r>
                      <m:d>
                        <m:dPr>
                          <m:ctrlPr>
                            <a:rPr lang="en-US" sz="2400" b="0" i="1" smtClean="0">
                              <a:solidFill>
                                <a:schemeClr val="accent6">
                                  <a:lumMod val="75000"/>
                                </a:schemeClr>
                              </a:solidFill>
                              <a:latin typeface="Cambria Math" panose="02040503050406030204" pitchFamily="18" charset="0"/>
                            </a:rPr>
                          </m:ctrlPr>
                        </m:dPr>
                        <m:e>
                          <m:r>
                            <a:rPr lang="en-US" sz="2400" b="0" i="1" smtClean="0">
                              <a:solidFill>
                                <a:schemeClr val="accent6">
                                  <a:lumMod val="75000"/>
                                </a:schemeClr>
                              </a:solidFill>
                              <a:latin typeface="Cambria Math" panose="02040503050406030204" pitchFamily="18" charset="0"/>
                            </a:rPr>
                            <m:t>𝑉</m:t>
                          </m:r>
                        </m:e>
                      </m:d>
                      <m:r>
                        <a:rPr lang="en-US" sz="2400" b="0" i="1" smtClean="0">
                          <a:solidFill>
                            <a:schemeClr val="accent6">
                              <a:lumMod val="75000"/>
                            </a:schemeClr>
                          </a:solidFill>
                          <a:latin typeface="Cambria Math" panose="02040503050406030204" pitchFamily="18" charset="0"/>
                        </a:rPr>
                        <m:t>:   </m:t>
                      </m:r>
                      <m:r>
                        <a:rPr lang="en-US" sz="2400" b="0" i="1" smtClean="0">
                          <a:solidFill>
                            <a:schemeClr val="accent6">
                              <a:lumMod val="75000"/>
                            </a:schemeClr>
                          </a:solidFill>
                          <a:latin typeface="Cambria Math" panose="02040503050406030204" pitchFamily="18" charset="0"/>
                        </a:rPr>
                        <m:t>𝛾</m:t>
                      </m:r>
                      <m:r>
                        <a:rPr lang="en-US" sz="2400" b="0" i="1" smtClean="0">
                          <a:solidFill>
                            <a:schemeClr val="accent6">
                              <a:lumMod val="75000"/>
                            </a:schemeClr>
                          </a:solidFill>
                          <a:latin typeface="Cambria Math" panose="02040503050406030204" pitchFamily="18" charset="0"/>
                        </a:rPr>
                        <m:t>(</m:t>
                      </m:r>
                      <m:r>
                        <a:rPr lang="en-US" sz="2400" b="0" i="1" smtClean="0">
                          <a:solidFill>
                            <a:schemeClr val="accent6">
                              <a:lumMod val="75000"/>
                            </a:schemeClr>
                          </a:solidFill>
                          <a:latin typeface="Cambria Math" panose="02040503050406030204" pitchFamily="18" charset="0"/>
                        </a:rPr>
                        <m:t>𝑆</m:t>
                      </m:r>
                      <m:r>
                        <a:rPr lang="en-US" sz="2400" b="0" i="1" smtClean="0">
                          <a:solidFill>
                            <a:schemeClr val="accent6">
                              <a:lumMod val="75000"/>
                            </a:schemeClr>
                          </a:solidFill>
                          <a:latin typeface="Cambria Math" panose="02040503050406030204" pitchFamily="18" charset="0"/>
                        </a:rPr>
                        <m:t>,</m:t>
                      </m:r>
                      <m:r>
                        <a:rPr lang="en-US" sz="2400" b="0" i="1" smtClean="0">
                          <a:solidFill>
                            <a:schemeClr val="accent6">
                              <a:lumMod val="75000"/>
                            </a:schemeClr>
                          </a:solidFill>
                          <a:latin typeface="Cambria Math" panose="02040503050406030204" pitchFamily="18" charset="0"/>
                        </a:rPr>
                        <m:t>𝑉</m:t>
                      </m:r>
                      <m:r>
                        <a:rPr lang="en-US" sz="2400" b="0" i="1" smtClean="0">
                          <a:solidFill>
                            <a:schemeClr val="accent6">
                              <a:lumMod val="75000"/>
                            </a:schemeClr>
                          </a:solidFill>
                          <a:latin typeface="Cambria Math" panose="02040503050406030204" pitchFamily="18" charset="0"/>
                        </a:rPr>
                        <m:t>) →  {</m:t>
                      </m:r>
                      <m:r>
                        <a:rPr lang="en-US" sz="2400" b="0" i="1" smtClean="0">
                          <a:solidFill>
                            <a:schemeClr val="accent6">
                              <a:lumMod val="75000"/>
                            </a:schemeClr>
                          </a:solidFill>
                          <a:latin typeface="Cambria Math" panose="02040503050406030204" pitchFamily="18" charset="0"/>
                        </a:rPr>
                        <m:t>𝑆</m:t>
                      </m:r>
                      <m:r>
                        <a:rPr lang="en-US" sz="2400" b="0" i="1" smtClean="0">
                          <a:solidFill>
                            <a:schemeClr val="accent6">
                              <a:lumMod val="75000"/>
                            </a:schemeClr>
                          </a:solidFill>
                          <a:latin typeface="Cambria Math" panose="02040503050406030204" pitchFamily="18" charset="0"/>
                        </a:rPr>
                        <m:t> ≔  </m:t>
                      </m:r>
                      <m:r>
                        <a:rPr lang="en-US" sz="2400" b="0" i="1" smtClean="0">
                          <a:solidFill>
                            <a:schemeClr val="accent6">
                              <a:lumMod val="75000"/>
                            </a:schemeClr>
                          </a:solidFill>
                          <a:latin typeface="Cambria Math" panose="02040503050406030204" pitchFamily="18" charset="0"/>
                        </a:rPr>
                        <m:t>𝜏</m:t>
                      </m:r>
                      <m:d>
                        <m:dPr>
                          <m:ctrlPr>
                            <a:rPr lang="en-US" sz="2400" b="0" i="1" smtClean="0">
                              <a:solidFill>
                                <a:schemeClr val="accent6">
                                  <a:lumMod val="75000"/>
                                </a:schemeClr>
                              </a:solidFill>
                              <a:latin typeface="Cambria Math" panose="02040503050406030204" pitchFamily="18" charset="0"/>
                            </a:rPr>
                          </m:ctrlPr>
                        </m:dPr>
                        <m:e>
                          <m:r>
                            <a:rPr lang="en-US" sz="2400" b="0" i="1" smtClean="0">
                              <a:solidFill>
                                <a:schemeClr val="accent6">
                                  <a:lumMod val="75000"/>
                                </a:schemeClr>
                              </a:solidFill>
                              <a:latin typeface="Cambria Math" panose="02040503050406030204" pitchFamily="18" charset="0"/>
                            </a:rPr>
                            <m:t>𝑆</m:t>
                          </m:r>
                          <m:r>
                            <a:rPr lang="en-US" sz="2400" b="0" i="1" smtClean="0">
                              <a:solidFill>
                                <a:schemeClr val="accent6">
                                  <a:lumMod val="75000"/>
                                </a:schemeClr>
                              </a:solidFill>
                              <a:latin typeface="Cambria Math" panose="02040503050406030204" pitchFamily="18" charset="0"/>
                            </a:rPr>
                            <m:t>,</m:t>
                          </m:r>
                          <m:r>
                            <a:rPr lang="en-US" sz="2400" b="0" i="1" smtClean="0">
                              <a:solidFill>
                                <a:schemeClr val="accent6">
                                  <a:lumMod val="75000"/>
                                </a:schemeClr>
                              </a:solidFill>
                              <a:latin typeface="Cambria Math" panose="02040503050406030204" pitchFamily="18" charset="0"/>
                            </a:rPr>
                            <m:t>𝑉</m:t>
                          </m:r>
                        </m:e>
                      </m:d>
                      <m:r>
                        <a:rPr lang="en-US" sz="2400" b="0" i="1" smtClean="0">
                          <a:solidFill>
                            <a:schemeClr val="accent6">
                              <a:lumMod val="75000"/>
                            </a:schemeClr>
                          </a:solidFill>
                          <a:latin typeface="Cambria Math" panose="02040503050406030204" pitchFamily="18" charset="0"/>
                        </a:rPr>
                        <m:t>}</m:t>
                      </m:r>
                    </m:oMath>
                  </m:oMathPara>
                </a14:m>
                <a:endParaRPr lang="en-US" sz="2400" dirty="0">
                  <a:solidFill>
                    <a:schemeClr val="accent6">
                      <a:lumMod val="75000"/>
                    </a:schemeClr>
                  </a:solidFill>
                </a:endParaRPr>
              </a:p>
            </p:txBody>
          </p:sp>
        </mc:Choice>
        <mc:Fallback>
          <p:sp>
            <p:nvSpPr>
              <p:cNvPr id="8" name="TextBox 7">
                <a:extLst>
                  <a:ext uri="{FF2B5EF4-FFF2-40B4-BE49-F238E27FC236}">
                    <a16:creationId xmlns:a16="http://schemas.microsoft.com/office/drawing/2014/main" id="{4B52ABBC-4EA9-4F5B-8722-B6B848CF40A9}"/>
                  </a:ext>
                </a:extLst>
              </p:cNvPr>
              <p:cNvSpPr txBox="1">
                <a:spLocks noRot="1" noChangeAspect="1" noMove="1" noResize="1" noEditPoints="1" noAdjustHandles="1" noChangeArrowheads="1" noChangeShapeType="1" noTextEdit="1"/>
              </p:cNvSpPr>
              <p:nvPr/>
            </p:nvSpPr>
            <p:spPr>
              <a:xfrm>
                <a:off x="1943100" y="3291840"/>
                <a:ext cx="4705134" cy="461665"/>
              </a:xfrm>
              <a:prstGeom prst="rect">
                <a:avLst/>
              </a:prstGeom>
              <a:blipFill>
                <a:blip r:embed="rId3"/>
                <a:stretch>
                  <a:fillRect b="-17105"/>
                </a:stretch>
              </a:blipFill>
            </p:spPr>
            <p:txBody>
              <a:bodyPr/>
              <a:lstStyle/>
              <a:p>
                <a:r>
                  <a:rPr lang="en-US">
                    <a:noFill/>
                  </a:rPr>
                  <a:t> </a:t>
                </a:r>
              </a:p>
            </p:txBody>
          </p:sp>
        </mc:Fallback>
      </mc:AlternateContent>
      <p:grpSp>
        <p:nvGrpSpPr>
          <p:cNvPr id="9" name="Group 8">
            <a:extLst>
              <a:ext uri="{FF2B5EF4-FFF2-40B4-BE49-F238E27FC236}">
                <a16:creationId xmlns:a16="http://schemas.microsoft.com/office/drawing/2014/main" id="{59D5FBEB-162E-49CA-BF61-87334B91C9B7}"/>
              </a:ext>
            </a:extLst>
          </p:cNvPr>
          <p:cNvGrpSpPr/>
          <p:nvPr/>
        </p:nvGrpSpPr>
        <p:grpSpPr>
          <a:xfrm>
            <a:off x="2034540" y="3753505"/>
            <a:ext cx="712952" cy="730627"/>
            <a:chOff x="2034540" y="3890665"/>
            <a:chExt cx="712952" cy="730627"/>
          </a:xfrm>
        </p:grpSpPr>
        <p:sp>
          <p:nvSpPr>
            <p:cNvPr id="10" name="TextBox 9">
              <a:extLst>
                <a:ext uri="{FF2B5EF4-FFF2-40B4-BE49-F238E27FC236}">
                  <a16:creationId xmlns:a16="http://schemas.microsoft.com/office/drawing/2014/main" id="{6D788D4F-4B09-437A-90FB-935DF4187121}"/>
                </a:ext>
              </a:extLst>
            </p:cNvPr>
            <p:cNvSpPr txBox="1"/>
            <p:nvPr/>
          </p:nvSpPr>
          <p:spPr>
            <a:xfrm>
              <a:off x="2034540" y="4251960"/>
              <a:ext cx="712952" cy="369332"/>
            </a:xfrm>
            <a:prstGeom prst="rect">
              <a:avLst/>
            </a:prstGeom>
            <a:noFill/>
          </p:spPr>
          <p:txBody>
            <a:bodyPr wrap="none" rtlCol="0">
              <a:spAutoFit/>
            </a:bodyPr>
            <a:lstStyle/>
            <a:p>
              <a:r>
                <a:rPr lang="en-US" dirty="0"/>
                <a:t>event</a:t>
              </a:r>
            </a:p>
          </p:txBody>
        </p:sp>
        <p:cxnSp>
          <p:nvCxnSpPr>
            <p:cNvPr id="11" name="Straight Connector 10">
              <a:extLst>
                <a:ext uri="{FF2B5EF4-FFF2-40B4-BE49-F238E27FC236}">
                  <a16:creationId xmlns:a16="http://schemas.microsoft.com/office/drawing/2014/main" id="{B4E66685-7532-4198-B34D-05E29F1F1FF0}"/>
                </a:ext>
              </a:extLst>
            </p:cNvPr>
            <p:cNvCxnSpPr>
              <a:stCxn id="10" idx="0"/>
            </p:cNvCxnSpPr>
            <p:nvPr/>
          </p:nvCxnSpPr>
          <p:spPr>
            <a:xfrm flipV="1">
              <a:off x="2391016" y="3890665"/>
              <a:ext cx="9284" cy="36129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9D5CCBAC-8FD0-41CE-9ED3-4145A05395DD}"/>
              </a:ext>
            </a:extLst>
          </p:cNvPr>
          <p:cNvGrpSpPr/>
          <p:nvPr/>
        </p:nvGrpSpPr>
        <p:grpSpPr>
          <a:xfrm>
            <a:off x="3120972" y="3753506"/>
            <a:ext cx="724942" cy="730626"/>
            <a:chOff x="2051544" y="3890666"/>
            <a:chExt cx="724942" cy="730626"/>
          </a:xfrm>
        </p:grpSpPr>
        <p:sp>
          <p:nvSpPr>
            <p:cNvPr id="13" name="TextBox 12">
              <a:extLst>
                <a:ext uri="{FF2B5EF4-FFF2-40B4-BE49-F238E27FC236}">
                  <a16:creationId xmlns:a16="http://schemas.microsoft.com/office/drawing/2014/main" id="{AA3EA3A4-6A08-4757-B0E4-055E99CD7ACD}"/>
                </a:ext>
              </a:extLst>
            </p:cNvPr>
            <p:cNvSpPr txBox="1"/>
            <p:nvPr/>
          </p:nvSpPr>
          <p:spPr>
            <a:xfrm>
              <a:off x="2051544" y="4251960"/>
              <a:ext cx="724942" cy="369332"/>
            </a:xfrm>
            <a:prstGeom prst="rect">
              <a:avLst/>
            </a:prstGeom>
            <a:noFill/>
          </p:spPr>
          <p:txBody>
            <a:bodyPr wrap="none" rtlCol="0">
              <a:spAutoFit/>
            </a:bodyPr>
            <a:lstStyle/>
            <a:p>
              <a:r>
                <a:rPr lang="en-US" dirty="0"/>
                <a:t>guard</a:t>
              </a:r>
            </a:p>
          </p:txBody>
        </p:sp>
        <p:cxnSp>
          <p:nvCxnSpPr>
            <p:cNvPr id="14" name="Straight Connector 13">
              <a:extLst>
                <a:ext uri="{FF2B5EF4-FFF2-40B4-BE49-F238E27FC236}">
                  <a16:creationId xmlns:a16="http://schemas.microsoft.com/office/drawing/2014/main" id="{AA199C40-F3EB-48EE-BF6A-FB05B1635782}"/>
                </a:ext>
              </a:extLst>
            </p:cNvPr>
            <p:cNvCxnSpPr>
              <a:stCxn id="13" idx="0"/>
            </p:cNvCxnSpPr>
            <p:nvPr/>
          </p:nvCxnSpPr>
          <p:spPr>
            <a:xfrm flipV="1">
              <a:off x="2414015" y="3890666"/>
              <a:ext cx="3289" cy="36129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2F523C89-C3A8-4861-AE9D-14C9637B0129}"/>
              </a:ext>
            </a:extLst>
          </p:cNvPr>
          <p:cNvGrpSpPr/>
          <p:nvPr/>
        </p:nvGrpSpPr>
        <p:grpSpPr>
          <a:xfrm>
            <a:off x="4351043" y="3755515"/>
            <a:ext cx="2134239" cy="728617"/>
            <a:chOff x="2034540" y="3892675"/>
            <a:chExt cx="2134239" cy="728617"/>
          </a:xfrm>
        </p:grpSpPr>
        <p:sp>
          <p:nvSpPr>
            <p:cNvPr id="16" name="TextBox 15">
              <a:extLst>
                <a:ext uri="{FF2B5EF4-FFF2-40B4-BE49-F238E27FC236}">
                  <a16:creationId xmlns:a16="http://schemas.microsoft.com/office/drawing/2014/main" id="{345366F0-01C8-475D-9565-117C3884DCE9}"/>
                </a:ext>
              </a:extLst>
            </p:cNvPr>
            <p:cNvSpPr txBox="1"/>
            <p:nvPr/>
          </p:nvSpPr>
          <p:spPr>
            <a:xfrm>
              <a:off x="2034540" y="4251960"/>
              <a:ext cx="2134239" cy="369332"/>
            </a:xfrm>
            <a:prstGeom prst="rect">
              <a:avLst/>
            </a:prstGeom>
            <a:noFill/>
          </p:spPr>
          <p:txBody>
            <a:bodyPr wrap="none" rtlCol="0">
              <a:spAutoFit/>
            </a:bodyPr>
            <a:lstStyle/>
            <a:p>
              <a:r>
                <a:rPr lang="en-US" dirty="0"/>
                <a:t>deterministic update</a:t>
              </a:r>
            </a:p>
          </p:txBody>
        </p:sp>
        <p:cxnSp>
          <p:nvCxnSpPr>
            <p:cNvPr id="17" name="Straight Connector 16">
              <a:extLst>
                <a:ext uri="{FF2B5EF4-FFF2-40B4-BE49-F238E27FC236}">
                  <a16:creationId xmlns:a16="http://schemas.microsoft.com/office/drawing/2014/main" id="{0AF2BF8E-3D4B-4894-9ED0-573B27FC04EE}"/>
                </a:ext>
              </a:extLst>
            </p:cNvPr>
            <p:cNvCxnSpPr>
              <a:cxnSpLocks/>
              <a:stCxn id="16" idx="0"/>
            </p:cNvCxnSpPr>
            <p:nvPr/>
          </p:nvCxnSpPr>
          <p:spPr>
            <a:xfrm flipH="1" flipV="1">
              <a:off x="3101659" y="3892675"/>
              <a:ext cx="1" cy="35928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7F8657BB-76E3-45AE-97E9-F8F43E5C7C64}"/>
              </a:ext>
            </a:extLst>
          </p:cNvPr>
          <p:cNvGrpSpPr/>
          <p:nvPr/>
        </p:nvGrpSpPr>
        <p:grpSpPr>
          <a:xfrm>
            <a:off x="3103968" y="4484132"/>
            <a:ext cx="3826047" cy="738664"/>
            <a:chOff x="3103968" y="4484132"/>
            <a:chExt cx="3826047" cy="738664"/>
          </a:xfrm>
        </p:grpSpPr>
        <p:sp>
          <p:nvSpPr>
            <p:cNvPr id="19" name="TextBox 18">
              <a:extLst>
                <a:ext uri="{FF2B5EF4-FFF2-40B4-BE49-F238E27FC236}">
                  <a16:creationId xmlns:a16="http://schemas.microsoft.com/office/drawing/2014/main" id="{1462EFB7-4817-4D40-B383-958F7259D575}"/>
                </a:ext>
              </a:extLst>
            </p:cNvPr>
            <p:cNvSpPr txBox="1"/>
            <p:nvPr/>
          </p:nvSpPr>
          <p:spPr>
            <a:xfrm>
              <a:off x="3103968" y="4853464"/>
              <a:ext cx="3826047" cy="369332"/>
            </a:xfrm>
            <a:prstGeom prst="rect">
              <a:avLst/>
            </a:prstGeom>
            <a:noFill/>
          </p:spPr>
          <p:txBody>
            <a:bodyPr wrap="none" rtlCol="0">
              <a:spAutoFit/>
            </a:bodyPr>
            <a:lstStyle/>
            <a:p>
              <a:r>
                <a:rPr lang="en-US" dirty="0"/>
                <a:t>verify and sample randomly using SMT</a:t>
              </a:r>
            </a:p>
          </p:txBody>
        </p:sp>
        <p:cxnSp>
          <p:nvCxnSpPr>
            <p:cNvPr id="20" name="Straight Connector 19">
              <a:extLst>
                <a:ext uri="{FF2B5EF4-FFF2-40B4-BE49-F238E27FC236}">
                  <a16:creationId xmlns:a16="http://schemas.microsoft.com/office/drawing/2014/main" id="{309FA404-7910-4E2F-A979-B42DF65FA20C}"/>
                </a:ext>
              </a:extLst>
            </p:cNvPr>
            <p:cNvCxnSpPr>
              <a:endCxn id="13" idx="2"/>
            </p:cNvCxnSpPr>
            <p:nvPr/>
          </p:nvCxnSpPr>
          <p:spPr>
            <a:xfrm flipV="1">
              <a:off x="3483443" y="4484132"/>
              <a:ext cx="0" cy="35928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2956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4D22-F6A5-41D1-8BF5-E0A6AC059F3D}"/>
              </a:ext>
            </a:extLst>
          </p:cNvPr>
          <p:cNvSpPr>
            <a:spLocks noGrp="1"/>
          </p:cNvSpPr>
          <p:nvPr>
            <p:ph type="title"/>
          </p:nvPr>
        </p:nvSpPr>
        <p:spPr/>
        <p:txBody>
          <a:bodyPr>
            <a:normAutofit fontScale="90000"/>
          </a:bodyPr>
          <a:lstStyle/>
          <a:p>
            <a:r>
              <a:rPr lang="en-US" dirty="0"/>
              <a:t>Example: sequence numbers (in Ivy)</a:t>
            </a:r>
          </a:p>
        </p:txBody>
      </p:sp>
      <p:sp>
        <p:nvSpPr>
          <p:cNvPr id="4" name="TextBox 3">
            <a:extLst>
              <a:ext uri="{FF2B5EF4-FFF2-40B4-BE49-F238E27FC236}">
                <a16:creationId xmlns:a16="http://schemas.microsoft.com/office/drawing/2014/main" id="{AA544DA0-6A34-41CE-82DF-91BB343947C4}"/>
              </a:ext>
            </a:extLst>
          </p:cNvPr>
          <p:cNvSpPr txBox="1"/>
          <p:nvPr/>
        </p:nvSpPr>
        <p:spPr>
          <a:xfrm>
            <a:off x="805815" y="5580182"/>
            <a:ext cx="7743823" cy="461665"/>
          </a:xfrm>
          <a:prstGeom prst="rect">
            <a:avLst/>
          </a:prstGeom>
          <a:noFill/>
        </p:spPr>
        <p:txBody>
          <a:bodyPr wrap="square" rtlCol="0">
            <a:spAutoFit/>
          </a:bodyPr>
          <a:lstStyle/>
          <a:p>
            <a:r>
              <a:rPr lang="en-US" sz="2400" dirty="0"/>
              <a:t>A class of events corresponding to packet transmission</a:t>
            </a:r>
          </a:p>
        </p:txBody>
      </p:sp>
      <p:sp>
        <p:nvSpPr>
          <p:cNvPr id="5" name="TextBox 4">
            <a:extLst>
              <a:ext uri="{FF2B5EF4-FFF2-40B4-BE49-F238E27FC236}">
                <a16:creationId xmlns:a16="http://schemas.microsoft.com/office/drawing/2014/main" id="{95C42D75-F555-4D72-B21C-D4A5900F1189}"/>
              </a:ext>
            </a:extLst>
          </p:cNvPr>
          <p:cNvSpPr txBox="1"/>
          <p:nvPr/>
        </p:nvSpPr>
        <p:spPr>
          <a:xfrm>
            <a:off x="850807" y="1506925"/>
            <a:ext cx="6798721" cy="400110"/>
          </a:xfrm>
          <a:prstGeom prst="rect">
            <a:avLst/>
          </a:prstGeom>
          <a:noFill/>
        </p:spPr>
        <p:txBody>
          <a:bodyPr wrap="none" rtlCol="0">
            <a:spAutoFit/>
          </a:bodyPr>
          <a:lstStyle/>
          <a:p>
            <a:r>
              <a:rPr lang="en-US" sz="2000" b="1" dirty="0"/>
              <a:t>action</a:t>
            </a:r>
            <a:r>
              <a:rPr lang="en-US" sz="2000" dirty="0"/>
              <a:t> </a:t>
            </a:r>
            <a:r>
              <a:rPr lang="en-US" sz="2000" dirty="0" err="1">
                <a:solidFill>
                  <a:schemeClr val="accent6">
                    <a:lumMod val="75000"/>
                  </a:schemeClr>
                </a:solidFill>
              </a:rPr>
              <a:t>packet_event</a:t>
            </a:r>
            <a:r>
              <a:rPr lang="en-US" sz="2000" dirty="0"/>
              <a:t>(</a:t>
            </a:r>
            <a:r>
              <a:rPr lang="en-US" sz="2000" dirty="0" err="1">
                <a:solidFill>
                  <a:srgbClr val="C00000"/>
                </a:solidFill>
              </a:rPr>
              <a:t>src</a:t>
            </a:r>
            <a:r>
              <a:rPr lang="en-US" sz="2000" dirty="0" err="1"/>
              <a:t>:endpoint,</a:t>
            </a:r>
            <a:r>
              <a:rPr lang="en-US" sz="2000" dirty="0" err="1">
                <a:solidFill>
                  <a:srgbClr val="C00000"/>
                </a:solidFill>
              </a:rPr>
              <a:t>dst</a:t>
            </a:r>
            <a:r>
              <a:rPr lang="en-US" sz="2000" dirty="0" err="1"/>
              <a:t>:endpoint,</a:t>
            </a:r>
            <a:r>
              <a:rPr lang="en-US" sz="2000" dirty="0" err="1">
                <a:solidFill>
                  <a:srgbClr val="C00000"/>
                </a:solidFill>
              </a:rPr>
              <a:t>content</a:t>
            </a:r>
            <a:r>
              <a:rPr lang="en-US" sz="2000" dirty="0" err="1"/>
              <a:t>:packet</a:t>
            </a:r>
            <a:r>
              <a:rPr lang="en-US" sz="2000" dirty="0"/>
              <a:t>)</a:t>
            </a:r>
          </a:p>
        </p:txBody>
      </p:sp>
      <p:sp>
        <p:nvSpPr>
          <p:cNvPr id="6" name="TextBox 5">
            <a:extLst>
              <a:ext uri="{FF2B5EF4-FFF2-40B4-BE49-F238E27FC236}">
                <a16:creationId xmlns:a16="http://schemas.microsoft.com/office/drawing/2014/main" id="{8EB6AAD4-BB08-4FEC-B5CB-FDF1ABC815D1}"/>
              </a:ext>
            </a:extLst>
          </p:cNvPr>
          <p:cNvSpPr txBox="1"/>
          <p:nvPr/>
        </p:nvSpPr>
        <p:spPr>
          <a:xfrm>
            <a:off x="805813" y="5563068"/>
            <a:ext cx="7743823" cy="461665"/>
          </a:xfrm>
          <a:prstGeom prst="rect">
            <a:avLst/>
          </a:prstGeom>
          <a:noFill/>
        </p:spPr>
        <p:txBody>
          <a:bodyPr wrap="square" rtlCol="0">
            <a:spAutoFit/>
          </a:bodyPr>
          <a:lstStyle/>
          <a:p>
            <a:r>
              <a:rPr lang="en-US" sz="2400" dirty="0"/>
              <a:t>A relation storing sequence numbers </a:t>
            </a:r>
            <a:r>
              <a:rPr lang="en-US" sz="2400" dirty="0">
                <a:solidFill>
                  <a:schemeClr val="accent6">
                    <a:lumMod val="75000"/>
                  </a:schemeClr>
                </a:solidFill>
              </a:rPr>
              <a:t>N</a:t>
            </a:r>
            <a:r>
              <a:rPr lang="en-US" sz="2400" dirty="0"/>
              <a:t> used by endpoint </a:t>
            </a:r>
            <a:r>
              <a:rPr lang="en-US" sz="2400" dirty="0">
                <a:solidFill>
                  <a:schemeClr val="accent6">
                    <a:lumMod val="75000"/>
                  </a:schemeClr>
                </a:solidFill>
              </a:rPr>
              <a:t>S</a:t>
            </a:r>
            <a:r>
              <a:rPr lang="en-US" sz="2400" dirty="0"/>
              <a:t>.</a:t>
            </a:r>
          </a:p>
        </p:txBody>
      </p:sp>
      <p:sp>
        <p:nvSpPr>
          <p:cNvPr id="7" name="TextBox 6">
            <a:extLst>
              <a:ext uri="{FF2B5EF4-FFF2-40B4-BE49-F238E27FC236}">
                <a16:creationId xmlns:a16="http://schemas.microsoft.com/office/drawing/2014/main" id="{1FED4998-8D76-4E1A-BFAF-83F84E9052F1}"/>
              </a:ext>
            </a:extLst>
          </p:cNvPr>
          <p:cNvSpPr txBox="1"/>
          <p:nvPr/>
        </p:nvSpPr>
        <p:spPr>
          <a:xfrm>
            <a:off x="850807" y="2307145"/>
            <a:ext cx="2951257" cy="1015663"/>
          </a:xfrm>
          <a:prstGeom prst="rect">
            <a:avLst/>
          </a:prstGeom>
          <a:noFill/>
        </p:spPr>
        <p:txBody>
          <a:bodyPr wrap="none" rtlCol="0">
            <a:spAutoFit/>
          </a:bodyPr>
          <a:lstStyle/>
          <a:p>
            <a:r>
              <a:rPr lang="en-US" sz="2000" b="1" dirty="0"/>
              <a:t>after </a:t>
            </a:r>
            <a:r>
              <a:rPr lang="en-US" sz="2000" b="1" dirty="0" err="1"/>
              <a:t>init</a:t>
            </a:r>
            <a:r>
              <a:rPr lang="en-US" sz="2000" b="1" dirty="0"/>
              <a:t> </a:t>
            </a:r>
            <a:r>
              <a:rPr lang="en-US" sz="2000" dirty="0"/>
              <a:t>{</a:t>
            </a:r>
          </a:p>
          <a:p>
            <a:r>
              <a:rPr lang="en-US" sz="2000" dirty="0"/>
              <a:t>      </a:t>
            </a:r>
            <a:r>
              <a:rPr lang="en-US" sz="2000" dirty="0" err="1">
                <a:solidFill>
                  <a:schemeClr val="accent6">
                    <a:lumMod val="75000"/>
                  </a:schemeClr>
                </a:solidFill>
              </a:rPr>
              <a:t>seq_used</a:t>
            </a:r>
            <a:r>
              <a:rPr lang="en-US" sz="2000" dirty="0"/>
              <a:t>(</a:t>
            </a:r>
            <a:r>
              <a:rPr lang="en-US" sz="2000" dirty="0">
                <a:solidFill>
                  <a:srgbClr val="C00000"/>
                </a:solidFill>
              </a:rPr>
              <a:t>S</a:t>
            </a:r>
            <a:r>
              <a:rPr lang="en-US" sz="2000" dirty="0"/>
              <a:t> ,</a:t>
            </a:r>
            <a:r>
              <a:rPr lang="en-US" sz="2000" dirty="0">
                <a:solidFill>
                  <a:srgbClr val="C00000"/>
                </a:solidFill>
              </a:rPr>
              <a:t>N</a:t>
            </a:r>
            <a:r>
              <a:rPr lang="en-US" sz="2000" dirty="0"/>
              <a:t>) := false;</a:t>
            </a:r>
          </a:p>
          <a:p>
            <a:r>
              <a:rPr lang="en-US" sz="2000" dirty="0"/>
              <a:t>}</a:t>
            </a:r>
          </a:p>
        </p:txBody>
      </p:sp>
      <p:sp>
        <p:nvSpPr>
          <p:cNvPr id="8" name="TextBox 7">
            <a:extLst>
              <a:ext uri="{FF2B5EF4-FFF2-40B4-BE49-F238E27FC236}">
                <a16:creationId xmlns:a16="http://schemas.microsoft.com/office/drawing/2014/main" id="{B72C571E-9F30-4B9A-944E-9E25C7941AC0}"/>
              </a:ext>
            </a:extLst>
          </p:cNvPr>
          <p:cNvSpPr txBox="1"/>
          <p:nvPr/>
        </p:nvSpPr>
        <p:spPr>
          <a:xfrm>
            <a:off x="850807" y="1907035"/>
            <a:ext cx="4907497" cy="400110"/>
          </a:xfrm>
          <a:prstGeom prst="rect">
            <a:avLst/>
          </a:prstGeom>
          <a:noFill/>
        </p:spPr>
        <p:txBody>
          <a:bodyPr wrap="none" rtlCol="0">
            <a:spAutoFit/>
          </a:bodyPr>
          <a:lstStyle/>
          <a:p>
            <a:r>
              <a:rPr lang="en-US" sz="2000" b="1" dirty="0"/>
              <a:t>relation </a:t>
            </a:r>
            <a:r>
              <a:rPr lang="en-US" sz="2000" dirty="0" err="1">
                <a:solidFill>
                  <a:schemeClr val="accent6">
                    <a:lumMod val="75000"/>
                  </a:schemeClr>
                </a:solidFill>
              </a:rPr>
              <a:t>seq_used</a:t>
            </a:r>
            <a:r>
              <a:rPr lang="en-US" sz="2000" dirty="0"/>
              <a:t>(</a:t>
            </a:r>
            <a:r>
              <a:rPr lang="en-US" sz="2000" dirty="0">
                <a:solidFill>
                  <a:srgbClr val="C00000"/>
                </a:solidFill>
              </a:rPr>
              <a:t>S</a:t>
            </a:r>
            <a:r>
              <a:rPr lang="en-US" sz="2000" dirty="0"/>
              <a:t> : endpoint, </a:t>
            </a:r>
            <a:r>
              <a:rPr lang="en-US" sz="2000" dirty="0">
                <a:solidFill>
                  <a:srgbClr val="C00000"/>
                </a:solidFill>
              </a:rPr>
              <a:t>N</a:t>
            </a:r>
            <a:r>
              <a:rPr lang="en-US" sz="2000" dirty="0"/>
              <a:t> : </a:t>
            </a:r>
            <a:r>
              <a:rPr lang="en-US" sz="2000" dirty="0" err="1"/>
              <a:t>seq_num</a:t>
            </a:r>
            <a:r>
              <a:rPr lang="en-US" sz="2000" dirty="0"/>
              <a:t>)</a:t>
            </a:r>
          </a:p>
        </p:txBody>
      </p:sp>
      <p:sp>
        <p:nvSpPr>
          <p:cNvPr id="9" name="TextBox 8">
            <a:extLst>
              <a:ext uri="{FF2B5EF4-FFF2-40B4-BE49-F238E27FC236}">
                <a16:creationId xmlns:a16="http://schemas.microsoft.com/office/drawing/2014/main" id="{07A9E67C-13E8-430C-8EB0-CE4509FB63FD}"/>
              </a:ext>
            </a:extLst>
          </p:cNvPr>
          <p:cNvSpPr txBox="1"/>
          <p:nvPr/>
        </p:nvSpPr>
        <p:spPr>
          <a:xfrm>
            <a:off x="850806" y="3276641"/>
            <a:ext cx="4358950" cy="1015663"/>
          </a:xfrm>
          <a:prstGeom prst="rect">
            <a:avLst/>
          </a:prstGeom>
          <a:noFill/>
        </p:spPr>
        <p:txBody>
          <a:bodyPr wrap="none" rtlCol="0">
            <a:spAutoFit/>
          </a:bodyPr>
          <a:lstStyle/>
          <a:p>
            <a:r>
              <a:rPr lang="en-US" sz="2000" b="1" dirty="0"/>
              <a:t>before </a:t>
            </a:r>
            <a:r>
              <a:rPr lang="en-US" sz="2000" dirty="0" err="1">
                <a:solidFill>
                  <a:schemeClr val="accent6">
                    <a:lumMod val="75000"/>
                  </a:schemeClr>
                </a:solidFill>
              </a:rPr>
              <a:t>packet_event</a:t>
            </a:r>
            <a:r>
              <a:rPr lang="en-US" sz="2000" dirty="0">
                <a:solidFill>
                  <a:schemeClr val="accent6">
                    <a:lumMod val="75000"/>
                  </a:schemeClr>
                </a:solidFill>
              </a:rPr>
              <a:t> </a:t>
            </a:r>
            <a:r>
              <a:rPr lang="en-US" sz="2000" dirty="0"/>
              <a:t>{</a:t>
            </a:r>
          </a:p>
          <a:p>
            <a:r>
              <a:rPr lang="en-US" sz="2000" dirty="0"/>
              <a:t>      </a:t>
            </a:r>
            <a:r>
              <a:rPr lang="en-US" sz="2000" b="1" dirty="0"/>
              <a:t>require</a:t>
            </a:r>
            <a:r>
              <a:rPr lang="en-US" sz="2000" dirty="0"/>
              <a:t> ¬</a:t>
            </a:r>
            <a:r>
              <a:rPr lang="en-US" sz="2000" dirty="0" err="1">
                <a:solidFill>
                  <a:schemeClr val="accent6">
                    <a:lumMod val="75000"/>
                  </a:schemeClr>
                </a:solidFill>
              </a:rPr>
              <a:t>seq_used</a:t>
            </a:r>
            <a:r>
              <a:rPr lang="en-US" sz="2000" dirty="0"/>
              <a:t>(</a:t>
            </a:r>
            <a:r>
              <a:rPr lang="en-US" sz="2000" dirty="0" err="1">
                <a:solidFill>
                  <a:srgbClr val="C00000"/>
                </a:solidFill>
              </a:rPr>
              <a:t>src</a:t>
            </a:r>
            <a:r>
              <a:rPr lang="en-US" sz="2000" dirty="0"/>
              <a:t>, </a:t>
            </a:r>
            <a:r>
              <a:rPr lang="en-US" sz="2000" dirty="0" err="1">
                <a:solidFill>
                  <a:srgbClr val="C00000"/>
                </a:solidFill>
              </a:rPr>
              <a:t>content</a:t>
            </a:r>
            <a:r>
              <a:rPr lang="en-US" sz="2000" dirty="0" err="1"/>
              <a:t>.seq</a:t>
            </a:r>
            <a:r>
              <a:rPr lang="en-US" sz="2000" dirty="0"/>
              <a:t>);</a:t>
            </a:r>
          </a:p>
          <a:p>
            <a:r>
              <a:rPr lang="en-US" sz="2000" dirty="0"/>
              <a:t>}</a:t>
            </a:r>
          </a:p>
        </p:txBody>
      </p:sp>
      <p:sp>
        <p:nvSpPr>
          <p:cNvPr id="10" name="TextBox 9">
            <a:extLst>
              <a:ext uri="{FF2B5EF4-FFF2-40B4-BE49-F238E27FC236}">
                <a16:creationId xmlns:a16="http://schemas.microsoft.com/office/drawing/2014/main" id="{12B38DE5-9609-4F61-8390-22B1E5A15618}"/>
              </a:ext>
            </a:extLst>
          </p:cNvPr>
          <p:cNvSpPr txBox="1"/>
          <p:nvPr/>
        </p:nvSpPr>
        <p:spPr>
          <a:xfrm>
            <a:off x="850805" y="4292304"/>
            <a:ext cx="4149919" cy="1015663"/>
          </a:xfrm>
          <a:prstGeom prst="rect">
            <a:avLst/>
          </a:prstGeom>
          <a:noFill/>
        </p:spPr>
        <p:txBody>
          <a:bodyPr wrap="none" rtlCol="0">
            <a:spAutoFit/>
          </a:bodyPr>
          <a:lstStyle/>
          <a:p>
            <a:r>
              <a:rPr lang="en-US" sz="2000" b="1" dirty="0"/>
              <a:t>after </a:t>
            </a:r>
            <a:r>
              <a:rPr lang="en-US" sz="2000" dirty="0" err="1">
                <a:solidFill>
                  <a:schemeClr val="accent6">
                    <a:lumMod val="75000"/>
                  </a:schemeClr>
                </a:solidFill>
              </a:rPr>
              <a:t>packet_event</a:t>
            </a:r>
            <a:r>
              <a:rPr lang="en-US" sz="2000" dirty="0">
                <a:solidFill>
                  <a:schemeClr val="accent6">
                    <a:lumMod val="75000"/>
                  </a:schemeClr>
                </a:solidFill>
              </a:rPr>
              <a:t> </a:t>
            </a:r>
            <a:r>
              <a:rPr lang="en-US" sz="2000" dirty="0"/>
              <a:t>{</a:t>
            </a:r>
          </a:p>
          <a:p>
            <a:r>
              <a:rPr lang="en-US" sz="2000" dirty="0">
                <a:solidFill>
                  <a:schemeClr val="accent6">
                    <a:lumMod val="75000"/>
                  </a:schemeClr>
                </a:solidFill>
              </a:rPr>
              <a:t>      </a:t>
            </a:r>
            <a:r>
              <a:rPr lang="en-US" sz="2000" dirty="0" err="1">
                <a:solidFill>
                  <a:schemeClr val="accent6">
                    <a:lumMod val="75000"/>
                  </a:schemeClr>
                </a:solidFill>
              </a:rPr>
              <a:t>seq_used</a:t>
            </a:r>
            <a:r>
              <a:rPr lang="en-US" sz="2000" dirty="0"/>
              <a:t>(</a:t>
            </a:r>
            <a:r>
              <a:rPr lang="en-US" sz="2000" dirty="0" err="1">
                <a:solidFill>
                  <a:srgbClr val="C00000"/>
                </a:solidFill>
              </a:rPr>
              <a:t>src</a:t>
            </a:r>
            <a:r>
              <a:rPr lang="en-US" sz="2000" dirty="0"/>
              <a:t>, </a:t>
            </a:r>
            <a:r>
              <a:rPr lang="en-US" sz="2000" dirty="0" err="1">
                <a:solidFill>
                  <a:srgbClr val="C00000"/>
                </a:solidFill>
              </a:rPr>
              <a:t>content</a:t>
            </a:r>
            <a:r>
              <a:rPr lang="en-US" sz="2000" dirty="0" err="1"/>
              <a:t>.seq</a:t>
            </a:r>
            <a:r>
              <a:rPr lang="en-US" sz="2000" dirty="0"/>
              <a:t>) := true;</a:t>
            </a:r>
          </a:p>
          <a:p>
            <a:r>
              <a:rPr lang="en-US" sz="2000" dirty="0"/>
              <a:t>}</a:t>
            </a:r>
          </a:p>
        </p:txBody>
      </p:sp>
      <p:sp>
        <p:nvSpPr>
          <p:cNvPr id="11" name="TextBox 10">
            <a:extLst>
              <a:ext uri="{FF2B5EF4-FFF2-40B4-BE49-F238E27FC236}">
                <a16:creationId xmlns:a16="http://schemas.microsoft.com/office/drawing/2014/main" id="{9E5605FA-18EF-4075-863E-A58A82843CC8}"/>
              </a:ext>
            </a:extLst>
          </p:cNvPr>
          <p:cNvSpPr txBox="1"/>
          <p:nvPr/>
        </p:nvSpPr>
        <p:spPr>
          <a:xfrm>
            <a:off x="805813" y="5583973"/>
            <a:ext cx="7743823" cy="461665"/>
          </a:xfrm>
          <a:prstGeom prst="rect">
            <a:avLst/>
          </a:prstGeom>
          <a:noFill/>
        </p:spPr>
        <p:txBody>
          <a:bodyPr wrap="square" rtlCol="0">
            <a:spAutoFit/>
          </a:bodyPr>
          <a:lstStyle/>
          <a:p>
            <a:r>
              <a:rPr lang="en-US" sz="2400" dirty="0"/>
              <a:t>Initial state of specification</a:t>
            </a:r>
          </a:p>
        </p:txBody>
      </p:sp>
      <p:sp>
        <p:nvSpPr>
          <p:cNvPr id="12" name="TextBox 11">
            <a:extLst>
              <a:ext uri="{FF2B5EF4-FFF2-40B4-BE49-F238E27FC236}">
                <a16:creationId xmlns:a16="http://schemas.microsoft.com/office/drawing/2014/main" id="{455D6E32-F7DA-4F3B-AEF1-085440C9253C}"/>
              </a:ext>
            </a:extLst>
          </p:cNvPr>
          <p:cNvSpPr txBox="1"/>
          <p:nvPr/>
        </p:nvSpPr>
        <p:spPr>
          <a:xfrm>
            <a:off x="805814" y="5590593"/>
            <a:ext cx="7743823" cy="461665"/>
          </a:xfrm>
          <a:prstGeom prst="rect">
            <a:avLst/>
          </a:prstGeom>
          <a:noFill/>
        </p:spPr>
        <p:txBody>
          <a:bodyPr wrap="square" rtlCol="0">
            <a:spAutoFit/>
          </a:bodyPr>
          <a:lstStyle/>
          <a:p>
            <a:r>
              <a:rPr lang="en-US" sz="2400" dirty="0"/>
              <a:t>Packet event guard</a:t>
            </a:r>
          </a:p>
        </p:txBody>
      </p:sp>
      <p:sp>
        <p:nvSpPr>
          <p:cNvPr id="13" name="TextBox 12">
            <a:extLst>
              <a:ext uri="{FF2B5EF4-FFF2-40B4-BE49-F238E27FC236}">
                <a16:creationId xmlns:a16="http://schemas.microsoft.com/office/drawing/2014/main" id="{6848AAD6-3CC8-4657-82E0-F1A78BCA27DE}"/>
              </a:ext>
            </a:extLst>
          </p:cNvPr>
          <p:cNvSpPr txBox="1"/>
          <p:nvPr/>
        </p:nvSpPr>
        <p:spPr>
          <a:xfrm>
            <a:off x="805815" y="5580182"/>
            <a:ext cx="7743823" cy="461665"/>
          </a:xfrm>
          <a:prstGeom prst="rect">
            <a:avLst/>
          </a:prstGeom>
          <a:noFill/>
        </p:spPr>
        <p:txBody>
          <a:bodyPr wrap="square" rtlCol="0">
            <a:spAutoFit/>
          </a:bodyPr>
          <a:lstStyle/>
          <a:p>
            <a:r>
              <a:rPr lang="en-US" sz="2400" dirty="0"/>
              <a:t>Packet event update</a:t>
            </a:r>
          </a:p>
        </p:txBody>
      </p:sp>
    </p:spTree>
    <p:extLst>
      <p:ext uri="{BB962C8B-B14F-4D97-AF65-F5344CB8AC3E}">
        <p14:creationId xmlns:p14="http://schemas.microsoft.com/office/powerpoint/2010/main" val="193465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xit" presetSubtype="0" fill="hold" grpId="1"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xit" presetSubtype="0" fill="hold" grpId="1"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xit" presetSubtype="0" fill="hold" grpId="1" nodeType="with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10" presetClass="exit" presetSubtype="0" fill="hold" grpId="1" nodeType="withEffect">
                                  <p:stCondLst>
                                    <p:cond delay="0"/>
                                  </p:stCondLst>
                                  <p:childTnLst>
                                    <p:animEffect transition="out" filter="fade">
                                      <p:cBhvr>
                                        <p:cTn id="50" dur="500"/>
                                        <p:tgtEl>
                                          <p:spTgt spid="12"/>
                                        </p:tgtEl>
                                      </p:cBhvr>
                                    </p:animEffect>
                                    <p:set>
                                      <p:cBhvr>
                                        <p:cTn id="51" dur="1" fill="hold">
                                          <p:stCondLst>
                                            <p:cond delay="499"/>
                                          </p:stCondLst>
                                        </p:cTn>
                                        <p:tgtEl>
                                          <p:spTgt spid="12"/>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6" grpId="0"/>
      <p:bldP spid="6" grpId="1"/>
      <p:bldP spid="7" grpId="0"/>
      <p:bldP spid="9" grpId="0"/>
      <p:bldP spid="10" grpId="0"/>
      <p:bldP spid="11" grpId="0"/>
      <p:bldP spid="11" grpId="1"/>
      <p:bldP spid="12" grpId="0"/>
      <p:bldP spid="12" grpId="1"/>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22488</TotalTime>
  <Words>1232</Words>
  <Application>Microsoft Office PowerPoint</Application>
  <PresentationFormat>On-screen Show (4:3)</PresentationFormat>
  <Paragraphs>161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Cambria Math</vt:lpstr>
      <vt:lpstr>Office Theme</vt:lpstr>
      <vt:lpstr>Formal specification and testing of QUIC</vt:lpstr>
      <vt:lpstr>Internet protocol development</vt:lpstr>
      <vt:lpstr>Proposal: use formal specification</vt:lpstr>
      <vt:lpstr>What is QUIC?</vt:lpstr>
      <vt:lpstr>How does it work?</vt:lpstr>
      <vt:lpstr>Compositional testing</vt:lpstr>
      <vt:lpstr>Isolating a process with A/G</vt:lpstr>
      <vt:lpstr>Form of the specification</vt:lpstr>
      <vt:lpstr>Example: sequence numbers (in Ivy)</vt:lpstr>
      <vt:lpstr>Capturing the specification by testing</vt:lpstr>
      <vt:lpstr>Some numbers</vt:lpstr>
      <vt:lpstr>A generated DoS scenario</vt:lpstr>
      <vt:lpstr>A heartbleed-style data leak</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hard is compositional proof?</dc:title>
  <dc:creator>Kenneth McMillan</dc:creator>
  <cp:lastModifiedBy>Kenneth McMillan</cp:lastModifiedBy>
  <cp:revision>150</cp:revision>
  <dcterms:created xsi:type="dcterms:W3CDTF">2019-06-30T20:40:00Z</dcterms:created>
  <dcterms:modified xsi:type="dcterms:W3CDTF">2019-08-18T18:00:05Z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kenmcmil@microsoft.com</vt:lpwstr>
  </property>
  <property fmtid="{D5CDD505-2E9C-101B-9397-08002B2CF9AE}" pid="5" name="MSIP_Label_f42aa342-8706-4288-bd11-ebb85995028c_SetDate">
    <vt:lpwstr>2019-06-30T20:58:44.5598392Z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a48e64b5-543c-42cc-95c5-f0a38b5b803d</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