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sldIdLst>
    <p:sldId id="256" r:id="rId2"/>
    <p:sldId id="296" r:id="rId3"/>
    <p:sldId id="271" r:id="rId4"/>
    <p:sldId id="297" r:id="rId5"/>
    <p:sldId id="295" r:id="rId6"/>
    <p:sldId id="279" r:id="rId7"/>
    <p:sldId id="282" r:id="rId8"/>
    <p:sldId id="284" r:id="rId9"/>
    <p:sldId id="285" r:id="rId10"/>
    <p:sldId id="298" r:id="rId11"/>
    <p:sldId id="294" r:id="rId12"/>
    <p:sldId id="291" r:id="rId13"/>
    <p:sldId id="29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37" autoAdjust="0"/>
    <p:restoredTop sz="78683" autoAdjust="0"/>
  </p:normalViewPr>
  <p:slideViewPr>
    <p:cSldViewPr snapToGrid="0">
      <p:cViewPr varScale="1">
        <p:scale>
          <a:sx n="78" d="100"/>
          <a:sy n="78" d="100"/>
        </p:scale>
        <p:origin x="102"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6A34D0-6B7E-4B5B-9060-2B4C265D3D90}" type="datetimeFigureOut">
              <a:rPr lang="zh-CN" altLang="en-US" smtClean="0"/>
              <a:t>2020/04/27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003912-A326-42AA-9E83-51370377460A}" type="slidenum">
              <a:rPr lang="zh-CN" altLang="en-US" smtClean="0"/>
              <a:t>‹#›</a:t>
            </a:fld>
            <a:endParaRPr lang="zh-CN" altLang="en-US"/>
          </a:p>
        </p:txBody>
      </p:sp>
    </p:spTree>
    <p:extLst>
      <p:ext uri="{BB962C8B-B14F-4D97-AF65-F5344CB8AC3E}">
        <p14:creationId xmlns:p14="http://schemas.microsoft.com/office/powerpoint/2010/main" val="765247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Hi,</a:t>
            </a:r>
            <a:r>
              <a:rPr lang="en-US" altLang="zh-CN" baseline="0" dirty="0" smtClean="0"/>
              <a:t> I am </a:t>
            </a:r>
            <a:r>
              <a:rPr lang="en-US" altLang="zh-CN" baseline="0" dirty="0" err="1" smtClean="0"/>
              <a:t>Weitao</a:t>
            </a:r>
            <a:r>
              <a:rPr lang="en-US" altLang="zh-CN" baseline="0" dirty="0" smtClean="0"/>
              <a:t>, a second-year PhD student from Rice, working with Professor Eugene Ng. </a:t>
            </a:r>
          </a:p>
          <a:p>
            <a:r>
              <a:rPr lang="en-US" altLang="zh-CN" baseline="0" dirty="0" smtClean="0"/>
              <a:t>And today I will introduce SpiderMon, a data plane diagnostic system. </a:t>
            </a:r>
          </a:p>
          <a:p>
            <a:r>
              <a:rPr lang="en-US" altLang="zh-CN" baseline="0" dirty="0" smtClean="0"/>
              <a:t>This is a joint work with Dr. Praveen </a:t>
            </a:r>
            <a:r>
              <a:rPr lang="en-US" altLang="zh-CN" baseline="0" dirty="0" err="1" smtClean="0"/>
              <a:t>Tammana</a:t>
            </a:r>
            <a:r>
              <a:rPr lang="en-US" altLang="zh-CN" baseline="0" dirty="0" smtClean="0"/>
              <a:t> from Princeton and Professor </a:t>
            </a:r>
            <a:r>
              <a:rPr lang="en-US" altLang="zh-CN" baseline="0" dirty="0" err="1" smtClean="0"/>
              <a:t>Ang</a:t>
            </a:r>
            <a:r>
              <a:rPr lang="en-US" altLang="zh-CN" baseline="0" dirty="0" smtClean="0"/>
              <a:t> Chen from Rice. </a:t>
            </a:r>
          </a:p>
        </p:txBody>
      </p:sp>
      <p:sp>
        <p:nvSpPr>
          <p:cNvPr id="4" name="灯片编号占位符 3"/>
          <p:cNvSpPr>
            <a:spLocks noGrp="1"/>
          </p:cNvSpPr>
          <p:nvPr>
            <p:ph type="sldNum" sz="quarter" idx="10"/>
          </p:nvPr>
        </p:nvSpPr>
        <p:spPr/>
        <p:txBody>
          <a:bodyPr/>
          <a:lstStyle/>
          <a:p>
            <a:fld id="{40003912-A326-42AA-9E83-51370377460A}" type="slidenum">
              <a:rPr lang="zh-CN" altLang="en-US" smtClean="0"/>
              <a:t>1</a:t>
            </a:fld>
            <a:endParaRPr lang="zh-CN" altLang="en-US"/>
          </a:p>
        </p:txBody>
      </p:sp>
    </p:spTree>
    <p:extLst>
      <p:ext uri="{BB962C8B-B14F-4D97-AF65-F5344CB8AC3E}">
        <p14:creationId xmlns:p14="http://schemas.microsoft.com/office/powerpoint/2010/main" val="808353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0003912-A326-42AA-9E83-51370377460A}" type="slidenum">
              <a:rPr lang="zh-CN" altLang="en-US" smtClean="0"/>
              <a:t>10</a:t>
            </a:fld>
            <a:endParaRPr lang="zh-CN" altLang="en-US"/>
          </a:p>
        </p:txBody>
      </p:sp>
    </p:spTree>
    <p:extLst>
      <p:ext uri="{BB962C8B-B14F-4D97-AF65-F5344CB8AC3E}">
        <p14:creationId xmlns:p14="http://schemas.microsoft.com/office/powerpoint/2010/main" val="608394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0003912-A326-42AA-9E83-51370377460A}" type="slidenum">
              <a:rPr lang="zh-CN" altLang="en-US" smtClean="0"/>
              <a:t>11</a:t>
            </a:fld>
            <a:endParaRPr lang="zh-CN" altLang="en-US"/>
          </a:p>
        </p:txBody>
      </p:sp>
    </p:spTree>
    <p:extLst>
      <p:ext uri="{BB962C8B-B14F-4D97-AF65-F5344CB8AC3E}">
        <p14:creationId xmlns:p14="http://schemas.microsoft.com/office/powerpoint/2010/main" val="1484080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0003912-A326-42AA-9E83-51370377460A}" type="slidenum">
              <a:rPr lang="zh-CN" altLang="en-US" smtClean="0"/>
              <a:t>12</a:t>
            </a:fld>
            <a:endParaRPr lang="zh-CN" altLang="en-US"/>
          </a:p>
        </p:txBody>
      </p:sp>
    </p:spTree>
    <p:extLst>
      <p:ext uri="{BB962C8B-B14F-4D97-AF65-F5344CB8AC3E}">
        <p14:creationId xmlns:p14="http://schemas.microsoft.com/office/powerpoint/2010/main" val="3518097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That’s all for my</a:t>
            </a:r>
            <a:r>
              <a:rPr lang="en-US" altLang="zh-CN" baseline="0" dirty="0" smtClean="0"/>
              <a:t> presentation and t</a:t>
            </a:r>
            <a:r>
              <a:rPr lang="en-US" altLang="zh-CN" dirty="0" smtClean="0"/>
              <a:t>hank you all for listening</a:t>
            </a:r>
            <a:r>
              <a:rPr lang="en-US" altLang="zh-CN" baseline="0" dirty="0" smtClean="0"/>
              <a:t>. </a:t>
            </a:r>
            <a:endParaRPr lang="zh-CN" altLang="en-US" dirty="0"/>
          </a:p>
        </p:txBody>
      </p:sp>
      <p:sp>
        <p:nvSpPr>
          <p:cNvPr id="4" name="灯片编号占位符 3"/>
          <p:cNvSpPr>
            <a:spLocks noGrp="1"/>
          </p:cNvSpPr>
          <p:nvPr>
            <p:ph type="sldNum" sz="quarter" idx="10"/>
          </p:nvPr>
        </p:nvSpPr>
        <p:spPr/>
        <p:txBody>
          <a:bodyPr/>
          <a:lstStyle/>
          <a:p>
            <a:fld id="{40003912-A326-42AA-9E83-51370377460A}" type="slidenum">
              <a:rPr lang="zh-CN" altLang="en-US" smtClean="0"/>
              <a:t>13</a:t>
            </a:fld>
            <a:endParaRPr lang="zh-CN" altLang="en-US"/>
          </a:p>
        </p:txBody>
      </p:sp>
    </p:spTree>
    <p:extLst>
      <p:ext uri="{BB962C8B-B14F-4D97-AF65-F5344CB8AC3E}">
        <p14:creationId xmlns:p14="http://schemas.microsoft.com/office/powerpoint/2010/main" val="235723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performance degradation problem</a:t>
            </a:r>
            <a:r>
              <a:rPr lang="en-US" altLang="zh-CN" baseline="0" dirty="0" smtClean="0"/>
              <a:t> is sometimes hard to debug in today’s data center network. </a:t>
            </a:r>
          </a:p>
          <a:p>
            <a:r>
              <a:rPr lang="en-US" altLang="zh-CN" baseline="0" dirty="0" smtClean="0"/>
              <a:t>Take the following network for example, this is a part of a fat-tree network.</a:t>
            </a:r>
          </a:p>
          <a:p>
            <a:r>
              <a:rPr lang="en-US" altLang="zh-CN" baseline="0" dirty="0" smtClean="0"/>
              <a:t>(click)</a:t>
            </a:r>
          </a:p>
          <a:p>
            <a:r>
              <a:rPr lang="en-US" altLang="zh-CN" baseline="0" dirty="0" smtClean="0"/>
              <a:t>Consider a green latency-sensitive flow sending from server 0 to server 7 though the green path.</a:t>
            </a:r>
          </a:p>
          <a:p>
            <a:r>
              <a:rPr lang="en-US" altLang="zh-CN" baseline="0" dirty="0" smtClean="0"/>
              <a:t>(click)</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And there is a latency-insensitive flow starting from server 3 and head to server 4, generate contention at switch 0 with green flow.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(click)</a:t>
            </a:r>
          </a:p>
          <a:p>
            <a:r>
              <a:rPr lang="en-US" altLang="zh-CN" baseline="0" dirty="0" smtClean="0"/>
              <a:t>The other brown flow also content with green flow at switch 4.</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(click)</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And there is also a red control flow with a small throughput, which send from server 1 to server 2,</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In this case, the green flow is the victim flow who experience high latency due to multiple contentions along its path.</a:t>
            </a:r>
          </a:p>
          <a:p>
            <a:r>
              <a:rPr lang="en-US" altLang="zh-CN" baseline="0" dirty="0" smtClean="0"/>
              <a:t>The problem is hard to debug because the root causes is located at different places across the whole network.</a:t>
            </a:r>
          </a:p>
        </p:txBody>
      </p:sp>
      <p:sp>
        <p:nvSpPr>
          <p:cNvPr id="4" name="灯片编号占位符 3"/>
          <p:cNvSpPr>
            <a:spLocks noGrp="1"/>
          </p:cNvSpPr>
          <p:nvPr>
            <p:ph type="sldNum" sz="quarter" idx="10"/>
          </p:nvPr>
        </p:nvSpPr>
        <p:spPr/>
        <p:txBody>
          <a:bodyPr/>
          <a:lstStyle/>
          <a:p>
            <a:fld id="{40003912-A326-42AA-9E83-51370377460A}" type="slidenum">
              <a:rPr lang="zh-CN" altLang="en-US" smtClean="0"/>
              <a:t>2</a:t>
            </a:fld>
            <a:endParaRPr lang="zh-CN" altLang="en-US"/>
          </a:p>
        </p:txBody>
      </p:sp>
    </p:spTree>
    <p:extLst>
      <p:ext uri="{BB962C8B-B14F-4D97-AF65-F5344CB8AC3E}">
        <p14:creationId xmlns:p14="http://schemas.microsoft.com/office/powerpoint/2010/main" val="4268194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first reason is that the latency</a:t>
            </a:r>
            <a:r>
              <a:rPr lang="en-US" altLang="zh-CN" baseline="0" dirty="0" smtClean="0"/>
              <a:t> problem happens sporadically in the network, meaning the problem may happens on any flow with any path at any time.</a:t>
            </a:r>
          </a:p>
          <a:p>
            <a:r>
              <a:rPr lang="en-US" altLang="zh-CN" baseline="0" dirty="0" smtClean="0"/>
              <a:t>(click)</a:t>
            </a:r>
          </a:p>
          <a:p>
            <a:r>
              <a:rPr lang="en-US" altLang="zh-CN" baseline="0" dirty="0" smtClean="0"/>
              <a:t>The second reason is that one specific problem may involves multiple switches across the network.</a:t>
            </a:r>
          </a:p>
          <a:p>
            <a:r>
              <a:rPr lang="en-US" altLang="zh-CN" baseline="0" dirty="0" smtClean="0"/>
              <a:t>(click)</a:t>
            </a:r>
          </a:p>
          <a:p>
            <a:r>
              <a:rPr lang="en-US" altLang="zh-CN" baseline="0" dirty="0" smtClean="0"/>
              <a:t>The last reason is that the problem may last only for a short time and die away quickly. If we want to catch the root causes for those transient problem, the debugging system need to retrieve the information very quickly.</a:t>
            </a:r>
            <a:endParaRPr lang="zh-CN" altLang="en-US" dirty="0"/>
          </a:p>
        </p:txBody>
      </p:sp>
      <p:sp>
        <p:nvSpPr>
          <p:cNvPr id="4" name="灯片编号占位符 3"/>
          <p:cNvSpPr>
            <a:spLocks noGrp="1"/>
          </p:cNvSpPr>
          <p:nvPr>
            <p:ph type="sldNum" sz="quarter" idx="10"/>
          </p:nvPr>
        </p:nvSpPr>
        <p:spPr/>
        <p:txBody>
          <a:bodyPr/>
          <a:lstStyle/>
          <a:p>
            <a:fld id="{40003912-A326-42AA-9E83-51370377460A}" type="slidenum">
              <a:rPr lang="zh-CN" altLang="en-US" smtClean="0"/>
              <a:t>3</a:t>
            </a:fld>
            <a:endParaRPr lang="zh-CN" altLang="en-US"/>
          </a:p>
        </p:txBody>
      </p:sp>
    </p:spTree>
    <p:extLst>
      <p:ext uri="{BB962C8B-B14F-4D97-AF65-F5344CB8AC3E}">
        <p14:creationId xmlns:p14="http://schemas.microsoft.com/office/powerpoint/2010/main" val="722396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There are many</a:t>
            </a:r>
            <a:r>
              <a:rPr lang="en-US" altLang="zh-CN" baseline="0" dirty="0" smtClean="0"/>
              <a:t> performance oriented diagnostic systems. We can group them into three different kinds. </a:t>
            </a:r>
          </a:p>
          <a:p>
            <a:r>
              <a:rPr lang="en-US" altLang="zh-CN" baseline="0" dirty="0" smtClean="0"/>
              <a:t>The first one is always-on system, those systems collect information all the time from all the nodes, and use those information later on for debugging, which will introduce high storage overhead and make the system hard to scale.</a:t>
            </a:r>
          </a:p>
          <a:p>
            <a:r>
              <a:rPr lang="en-US" altLang="zh-CN" baseline="0" dirty="0" smtClean="0"/>
              <a:t>Another kind of solutions detect problem on the switches, and relying on the control plane to retriever the information across the network and do the debugging. Those system maintain a low storage overhead, but the control loop latency is high because they need to send the information to control plane and let control plane make the decision. The data already expired</a:t>
            </a:r>
          </a:p>
          <a:p>
            <a:r>
              <a:rPr lang="en-US" altLang="zh-CN" baseline="0" dirty="0" smtClean="0"/>
              <a:t>. The last group is even more problem-specific, the query-based solution generate queries to collect network information and rely on the pre-defined queries to cover all the nodes that related to the problem. They can only debug pre-defined problem, cannot cover all the problems in the network.</a:t>
            </a:r>
            <a:endParaRPr lang="zh-CN" altLang="en-US" dirty="0"/>
          </a:p>
        </p:txBody>
      </p:sp>
      <p:sp>
        <p:nvSpPr>
          <p:cNvPr id="4" name="灯片编号占位符 3"/>
          <p:cNvSpPr>
            <a:spLocks noGrp="1"/>
          </p:cNvSpPr>
          <p:nvPr>
            <p:ph type="sldNum" sz="quarter" idx="10"/>
          </p:nvPr>
        </p:nvSpPr>
        <p:spPr/>
        <p:txBody>
          <a:bodyPr/>
          <a:lstStyle/>
          <a:p>
            <a:fld id="{40003912-A326-42AA-9E83-51370377460A}" type="slidenum">
              <a:rPr lang="zh-CN" altLang="en-US" smtClean="0"/>
              <a:t>4</a:t>
            </a:fld>
            <a:endParaRPr lang="zh-CN" altLang="en-US"/>
          </a:p>
        </p:txBody>
      </p:sp>
    </p:spTree>
    <p:extLst>
      <p:ext uri="{BB962C8B-B14F-4D97-AF65-F5344CB8AC3E}">
        <p14:creationId xmlns:p14="http://schemas.microsoft.com/office/powerpoint/2010/main" val="1626444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While</a:t>
            </a:r>
            <a:r>
              <a:rPr lang="en-US" altLang="zh-CN" baseline="0" dirty="0" smtClean="0"/>
              <a:t> our system SpiderMon debug the problems in a reactive manner.</a:t>
            </a:r>
          </a:p>
          <a:p>
            <a:endParaRPr lang="en-US" altLang="zh-CN" baseline="0" dirty="0" smtClean="0"/>
          </a:p>
          <a:p>
            <a:r>
              <a:rPr lang="en-US" altLang="zh-CN" baseline="0" dirty="0" smtClean="0"/>
              <a:t>At the very beginning, all the switches will only execute the monitoring task, which will monitor the accumulated latency for every flow and also maintain the causality information and telemetry information in the switch data plane. Until the problems are found on one of the switch, that switch will generate the audit request and start the broadcast and start the debugging task. (small amount of data is maintained)</a:t>
            </a:r>
          </a:p>
          <a:p>
            <a:r>
              <a:rPr lang="en-US" altLang="zh-CN" dirty="0" smtClean="0"/>
              <a:t>(click)</a:t>
            </a:r>
          </a:p>
          <a:p>
            <a:r>
              <a:rPr lang="en-US" altLang="zh-CN" dirty="0" smtClean="0"/>
              <a:t>Note that both</a:t>
            </a:r>
            <a:r>
              <a:rPr lang="en-US" altLang="zh-CN" baseline="0" dirty="0" smtClean="0"/>
              <a:t> detecting problem and receiving audit request will let the switch start executing the debugging task.</a:t>
            </a:r>
          </a:p>
          <a:p>
            <a:r>
              <a:rPr lang="en-US" altLang="zh-CN" baseline="0" dirty="0" smtClean="0"/>
              <a:t>In the debugging task, switch will do two things: 1. is to multicast the audit requests to other nodes that related to the problem; 2. is to report the telemetry information to the diagnose agent for further analysis</a:t>
            </a:r>
          </a:p>
          <a:p>
            <a:r>
              <a:rPr lang="en-US" altLang="zh-CN" baseline="0" dirty="0" smtClean="0"/>
              <a:t>(click)</a:t>
            </a:r>
          </a:p>
          <a:p>
            <a:r>
              <a:rPr lang="en-US" altLang="zh-CN" baseline="0" dirty="0" smtClean="0"/>
              <a:t>After all the tasks have been done, switch will end the debugging task and only execute monitoring task.</a:t>
            </a:r>
          </a:p>
        </p:txBody>
      </p:sp>
      <p:sp>
        <p:nvSpPr>
          <p:cNvPr id="4" name="灯片编号占位符 3"/>
          <p:cNvSpPr>
            <a:spLocks noGrp="1"/>
          </p:cNvSpPr>
          <p:nvPr>
            <p:ph type="sldNum" sz="quarter" idx="10"/>
          </p:nvPr>
        </p:nvSpPr>
        <p:spPr/>
        <p:txBody>
          <a:bodyPr/>
          <a:lstStyle/>
          <a:p>
            <a:fld id="{40003912-A326-42AA-9E83-51370377460A}" type="slidenum">
              <a:rPr lang="zh-CN" altLang="en-US" smtClean="0"/>
              <a:t>5</a:t>
            </a:fld>
            <a:endParaRPr lang="zh-CN" altLang="en-US"/>
          </a:p>
        </p:txBody>
      </p:sp>
    </p:spTree>
    <p:extLst>
      <p:ext uri="{BB962C8B-B14F-4D97-AF65-F5344CB8AC3E}">
        <p14:creationId xmlns:p14="http://schemas.microsoft.com/office/powerpoint/2010/main" val="3341099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a:t>
            </a:r>
            <a:r>
              <a:rPr lang="en-US" altLang="zh-CN" baseline="0" dirty="0" smtClean="0"/>
              <a:t> slides shows the problem is found on switch 4, and </a:t>
            </a:r>
            <a:r>
              <a:rPr lang="en-US" altLang="zh-CN" baseline="0" dirty="0" err="1" smtClean="0"/>
              <a:t>spidermon</a:t>
            </a:r>
            <a:r>
              <a:rPr lang="en-US" altLang="zh-CN" baseline="0" dirty="0" smtClean="0"/>
              <a:t> will help to find out all the related nodes.</a:t>
            </a:r>
            <a:endParaRPr lang="zh-CN" altLang="en-US" dirty="0"/>
          </a:p>
        </p:txBody>
      </p:sp>
      <p:sp>
        <p:nvSpPr>
          <p:cNvPr id="4" name="灯片编号占位符 3"/>
          <p:cNvSpPr>
            <a:spLocks noGrp="1"/>
          </p:cNvSpPr>
          <p:nvPr>
            <p:ph type="sldNum" sz="quarter" idx="10"/>
          </p:nvPr>
        </p:nvSpPr>
        <p:spPr/>
        <p:txBody>
          <a:bodyPr/>
          <a:lstStyle/>
          <a:p>
            <a:fld id="{40003912-A326-42AA-9E83-51370377460A}" type="slidenum">
              <a:rPr lang="zh-CN" altLang="en-US" smtClean="0"/>
              <a:t>6</a:t>
            </a:fld>
            <a:endParaRPr lang="zh-CN" altLang="en-US"/>
          </a:p>
        </p:txBody>
      </p:sp>
    </p:spTree>
    <p:extLst>
      <p:ext uri="{BB962C8B-B14F-4D97-AF65-F5344CB8AC3E}">
        <p14:creationId xmlns:p14="http://schemas.microsoft.com/office/powerpoint/2010/main" val="3011006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a:t>
            </a:r>
            <a:r>
              <a:rPr lang="en-US" altLang="zh-CN" baseline="0" dirty="0" smtClean="0"/>
              <a:t> slides shows the problem is found on switch 4, and </a:t>
            </a:r>
            <a:r>
              <a:rPr lang="en-US" altLang="zh-CN" baseline="0" dirty="0" err="1" smtClean="0"/>
              <a:t>spidermon</a:t>
            </a:r>
            <a:r>
              <a:rPr lang="en-US" altLang="zh-CN" baseline="0" dirty="0" smtClean="0"/>
              <a:t> will help to find out all the related nodes.</a:t>
            </a:r>
            <a:endParaRPr lang="zh-CN" altLang="en-US" dirty="0"/>
          </a:p>
        </p:txBody>
      </p:sp>
      <p:sp>
        <p:nvSpPr>
          <p:cNvPr id="4" name="灯片编号占位符 3"/>
          <p:cNvSpPr>
            <a:spLocks noGrp="1"/>
          </p:cNvSpPr>
          <p:nvPr>
            <p:ph type="sldNum" sz="quarter" idx="10"/>
          </p:nvPr>
        </p:nvSpPr>
        <p:spPr/>
        <p:txBody>
          <a:bodyPr/>
          <a:lstStyle/>
          <a:p>
            <a:fld id="{40003912-A326-42AA-9E83-51370377460A}" type="slidenum">
              <a:rPr lang="zh-CN" altLang="en-US" smtClean="0"/>
              <a:t>7</a:t>
            </a:fld>
            <a:endParaRPr lang="zh-CN" altLang="en-US"/>
          </a:p>
        </p:txBody>
      </p:sp>
    </p:spTree>
    <p:extLst>
      <p:ext uri="{BB962C8B-B14F-4D97-AF65-F5344CB8AC3E}">
        <p14:creationId xmlns:p14="http://schemas.microsoft.com/office/powerpoint/2010/main" val="2465585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How</a:t>
            </a:r>
            <a:r>
              <a:rPr lang="en-US" altLang="zh-CN" baseline="0" dirty="0" smtClean="0"/>
              <a:t> can we cover all the related nodes? We choose to use the provenance model to find out the relations.</a:t>
            </a:r>
          </a:p>
          <a:p>
            <a:endParaRPr lang="zh-CN" altLang="en-US" dirty="0"/>
          </a:p>
        </p:txBody>
      </p:sp>
      <p:sp>
        <p:nvSpPr>
          <p:cNvPr id="4" name="灯片编号占位符 3"/>
          <p:cNvSpPr>
            <a:spLocks noGrp="1"/>
          </p:cNvSpPr>
          <p:nvPr>
            <p:ph type="sldNum" sz="quarter" idx="10"/>
          </p:nvPr>
        </p:nvSpPr>
        <p:spPr/>
        <p:txBody>
          <a:bodyPr/>
          <a:lstStyle/>
          <a:p>
            <a:fld id="{40003912-A326-42AA-9E83-51370377460A}" type="slidenum">
              <a:rPr lang="zh-CN" altLang="en-US" smtClean="0"/>
              <a:t>8</a:t>
            </a:fld>
            <a:endParaRPr lang="zh-CN" altLang="en-US"/>
          </a:p>
        </p:txBody>
      </p:sp>
    </p:spTree>
    <p:extLst>
      <p:ext uri="{BB962C8B-B14F-4D97-AF65-F5344CB8AC3E}">
        <p14:creationId xmlns:p14="http://schemas.microsoft.com/office/powerpoint/2010/main" val="1665254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So we choose to approximate</a:t>
            </a:r>
            <a:r>
              <a:rPr lang="en-US" altLang="zh-CN" baseline="0" dirty="0" smtClean="0"/>
              <a:t> the provenance graph in the data plane with two strategies: </a:t>
            </a:r>
          </a:p>
          <a:p>
            <a:r>
              <a:rPr lang="en-US" altLang="zh-CN" baseline="0" dirty="0" smtClean="0"/>
              <a:t>(click)</a:t>
            </a:r>
          </a:p>
          <a:p>
            <a:r>
              <a:rPr lang="en-US" altLang="zh-CN" baseline="0" dirty="0" smtClean="0"/>
              <a:t>We can see that the accumulated latency is introduced on switch 0 and switch 4, and exceed the threshold on switch 4. So the switch 4 start the debugging task first.</a:t>
            </a:r>
          </a:p>
          <a:p>
            <a:r>
              <a:rPr lang="en-US" altLang="zh-CN" baseline="0" dirty="0" smtClean="0"/>
              <a:t>(click) </a:t>
            </a:r>
          </a:p>
          <a:p>
            <a:r>
              <a:rPr lang="en-US" altLang="zh-CN" baseline="0" dirty="0" smtClean="0"/>
              <a:t>The first strategy is to trace back the victim flow because the accumulated latency may introduce at the previous hops. So the audit request will be sent back with the historical path, as switch 0, 1, and 5</a:t>
            </a:r>
          </a:p>
          <a:p>
            <a:r>
              <a:rPr lang="en-US" altLang="zh-CN" baseline="0" dirty="0" smtClean="0"/>
              <a:t>(click)</a:t>
            </a:r>
          </a:p>
          <a:p>
            <a:r>
              <a:rPr lang="en-US" altLang="zh-CN" baseline="0" dirty="0" smtClean="0"/>
              <a:t>Besides that, all the contention branch that content with victim flow is also include in the provenance graph, so we will also trace back the contention branches with the audit requests. As you can see, is switch 7, 2, and 6.</a:t>
            </a:r>
            <a:endParaRPr lang="zh-CN" altLang="en-US" dirty="0"/>
          </a:p>
        </p:txBody>
      </p:sp>
      <p:sp>
        <p:nvSpPr>
          <p:cNvPr id="4" name="灯片编号占位符 3"/>
          <p:cNvSpPr>
            <a:spLocks noGrp="1"/>
          </p:cNvSpPr>
          <p:nvPr>
            <p:ph type="sldNum" sz="quarter" idx="10"/>
          </p:nvPr>
        </p:nvSpPr>
        <p:spPr/>
        <p:txBody>
          <a:bodyPr/>
          <a:lstStyle/>
          <a:p>
            <a:fld id="{40003912-A326-42AA-9E83-51370377460A}" type="slidenum">
              <a:rPr lang="zh-CN" altLang="en-US" smtClean="0"/>
              <a:t>9</a:t>
            </a:fld>
            <a:endParaRPr lang="zh-CN" altLang="en-US"/>
          </a:p>
        </p:txBody>
      </p:sp>
    </p:spTree>
    <p:extLst>
      <p:ext uri="{BB962C8B-B14F-4D97-AF65-F5344CB8AC3E}">
        <p14:creationId xmlns:p14="http://schemas.microsoft.com/office/powerpoint/2010/main" val="277550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79E8F0D-914F-4A8A-899F-228ECFAD25E7}" type="datetime1">
              <a:rPr lang="zh-CN" altLang="en-US" smtClean="0"/>
              <a:t>2020/04/27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CA4675-75A6-43A3-9F34-BE478B9EA1CC}" type="slidenum">
              <a:rPr lang="zh-CN" altLang="en-US" smtClean="0"/>
              <a:t>‹#›</a:t>
            </a:fld>
            <a:endParaRPr lang="zh-CN" altLang="en-US"/>
          </a:p>
        </p:txBody>
      </p:sp>
    </p:spTree>
    <p:extLst>
      <p:ext uri="{BB962C8B-B14F-4D97-AF65-F5344CB8AC3E}">
        <p14:creationId xmlns:p14="http://schemas.microsoft.com/office/powerpoint/2010/main" val="234579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937CF6BA-2219-4EF7-829C-BFA3A22B8D0D}" type="datetime1">
              <a:rPr lang="zh-CN" altLang="en-US" smtClean="0"/>
              <a:t>2020/04/27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CA4675-75A6-43A3-9F34-BE478B9EA1CC}" type="slidenum">
              <a:rPr lang="zh-CN" altLang="en-US" smtClean="0"/>
              <a:t>‹#›</a:t>
            </a:fld>
            <a:endParaRPr lang="zh-CN" altLang="en-US"/>
          </a:p>
        </p:txBody>
      </p:sp>
    </p:spTree>
    <p:extLst>
      <p:ext uri="{BB962C8B-B14F-4D97-AF65-F5344CB8AC3E}">
        <p14:creationId xmlns:p14="http://schemas.microsoft.com/office/powerpoint/2010/main" val="3878392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23E554B-D8B3-443E-95CC-30D66E675B59}" type="datetime1">
              <a:rPr lang="zh-CN" altLang="en-US" smtClean="0"/>
              <a:t>2020/04/27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CA4675-75A6-43A3-9F34-BE478B9EA1CC}" type="slidenum">
              <a:rPr lang="zh-CN" altLang="en-US" smtClean="0"/>
              <a:t>‹#›</a:t>
            </a:fld>
            <a:endParaRPr lang="zh-CN" altLang="en-US"/>
          </a:p>
        </p:txBody>
      </p:sp>
    </p:spTree>
    <p:extLst>
      <p:ext uri="{BB962C8B-B14F-4D97-AF65-F5344CB8AC3E}">
        <p14:creationId xmlns:p14="http://schemas.microsoft.com/office/powerpoint/2010/main" val="3014318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49740465-D1A8-41ED-ACCE-0E43FA8BF78F}" type="datetime1">
              <a:rPr lang="zh-CN" altLang="en-US" smtClean="0"/>
              <a:t>2020/04/27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CA4675-75A6-43A3-9F34-BE478B9EA1CC}" type="slidenum">
              <a:rPr lang="zh-CN" altLang="en-US" smtClean="0"/>
              <a:t>‹#›</a:t>
            </a:fld>
            <a:endParaRPr lang="zh-CN" altLang="en-US"/>
          </a:p>
        </p:txBody>
      </p:sp>
    </p:spTree>
    <p:extLst>
      <p:ext uri="{BB962C8B-B14F-4D97-AF65-F5344CB8AC3E}">
        <p14:creationId xmlns:p14="http://schemas.microsoft.com/office/powerpoint/2010/main" val="2171623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DBE26E10-FBFA-4CD2-8CD9-55AE6599DE4B}" type="datetime1">
              <a:rPr lang="zh-CN" altLang="en-US" smtClean="0"/>
              <a:t>2020/04/27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CA4675-75A6-43A3-9F34-BE478B9EA1CC}" type="slidenum">
              <a:rPr lang="zh-CN" altLang="en-US" smtClean="0"/>
              <a:t>‹#›</a:t>
            </a:fld>
            <a:endParaRPr lang="zh-CN" altLang="en-US"/>
          </a:p>
        </p:txBody>
      </p:sp>
    </p:spTree>
    <p:extLst>
      <p:ext uri="{BB962C8B-B14F-4D97-AF65-F5344CB8AC3E}">
        <p14:creationId xmlns:p14="http://schemas.microsoft.com/office/powerpoint/2010/main" val="268869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8703005C-39D8-4743-8CD0-BD994E3D00D7}" type="datetime1">
              <a:rPr lang="zh-CN" altLang="en-US" smtClean="0"/>
              <a:t>2020/04/27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9CA4675-75A6-43A3-9F34-BE478B9EA1CC}" type="slidenum">
              <a:rPr lang="zh-CN" altLang="en-US" smtClean="0"/>
              <a:t>‹#›</a:t>
            </a:fld>
            <a:endParaRPr lang="zh-CN" altLang="en-US"/>
          </a:p>
        </p:txBody>
      </p:sp>
    </p:spTree>
    <p:extLst>
      <p:ext uri="{BB962C8B-B14F-4D97-AF65-F5344CB8AC3E}">
        <p14:creationId xmlns:p14="http://schemas.microsoft.com/office/powerpoint/2010/main" val="2651025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B7B3F07D-6BA8-4EA7-AC37-94479879A435}" type="datetime1">
              <a:rPr lang="zh-CN" altLang="en-US" smtClean="0"/>
              <a:t>2020/04/27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9CA4675-75A6-43A3-9F34-BE478B9EA1CC}" type="slidenum">
              <a:rPr lang="zh-CN" altLang="en-US" smtClean="0"/>
              <a:t>‹#›</a:t>
            </a:fld>
            <a:endParaRPr lang="zh-CN" altLang="en-US"/>
          </a:p>
        </p:txBody>
      </p:sp>
    </p:spTree>
    <p:extLst>
      <p:ext uri="{BB962C8B-B14F-4D97-AF65-F5344CB8AC3E}">
        <p14:creationId xmlns:p14="http://schemas.microsoft.com/office/powerpoint/2010/main" val="257895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F8248D08-34C1-4C02-8278-14A2DD101B37}" type="datetime1">
              <a:rPr lang="zh-CN" altLang="en-US" smtClean="0"/>
              <a:t>2020/04/27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9CA4675-75A6-43A3-9F34-BE478B9EA1CC}" type="slidenum">
              <a:rPr lang="zh-CN" altLang="en-US" smtClean="0"/>
              <a:t>‹#›</a:t>
            </a:fld>
            <a:endParaRPr lang="zh-CN" altLang="en-US"/>
          </a:p>
        </p:txBody>
      </p:sp>
    </p:spTree>
    <p:extLst>
      <p:ext uri="{BB962C8B-B14F-4D97-AF65-F5344CB8AC3E}">
        <p14:creationId xmlns:p14="http://schemas.microsoft.com/office/powerpoint/2010/main" val="3735901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8E936-5842-4049-96D2-A1ECB2768BEF}" type="datetime1">
              <a:rPr lang="zh-CN" altLang="en-US" smtClean="0"/>
              <a:t>2020/04/27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9CA4675-75A6-43A3-9F34-BE478B9EA1CC}" type="slidenum">
              <a:rPr lang="zh-CN" altLang="en-US" smtClean="0"/>
              <a:t>‹#›</a:t>
            </a:fld>
            <a:endParaRPr lang="zh-CN" altLang="en-US"/>
          </a:p>
        </p:txBody>
      </p:sp>
    </p:spTree>
    <p:extLst>
      <p:ext uri="{BB962C8B-B14F-4D97-AF65-F5344CB8AC3E}">
        <p14:creationId xmlns:p14="http://schemas.microsoft.com/office/powerpoint/2010/main" val="234996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C948F580-287A-4A72-9134-40714C54DCC0}" type="datetime1">
              <a:rPr lang="zh-CN" altLang="en-US" smtClean="0"/>
              <a:t>2020/04/27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9CA4675-75A6-43A3-9F34-BE478B9EA1CC}" type="slidenum">
              <a:rPr lang="zh-CN" altLang="en-US" smtClean="0"/>
              <a:t>‹#›</a:t>
            </a:fld>
            <a:endParaRPr lang="zh-CN" altLang="en-US"/>
          </a:p>
        </p:txBody>
      </p:sp>
    </p:spTree>
    <p:extLst>
      <p:ext uri="{BB962C8B-B14F-4D97-AF65-F5344CB8AC3E}">
        <p14:creationId xmlns:p14="http://schemas.microsoft.com/office/powerpoint/2010/main" val="1550723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60E84D67-C4A9-4C21-B569-58F9CA851EF7}" type="datetime1">
              <a:rPr lang="zh-CN" altLang="en-US" smtClean="0"/>
              <a:t>2020/04/27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9CA4675-75A6-43A3-9F34-BE478B9EA1CC}" type="slidenum">
              <a:rPr lang="zh-CN" altLang="en-US" smtClean="0"/>
              <a:t>‹#›</a:t>
            </a:fld>
            <a:endParaRPr lang="zh-CN" altLang="en-US"/>
          </a:p>
        </p:txBody>
      </p:sp>
    </p:spTree>
    <p:extLst>
      <p:ext uri="{BB962C8B-B14F-4D97-AF65-F5344CB8AC3E}">
        <p14:creationId xmlns:p14="http://schemas.microsoft.com/office/powerpoint/2010/main" val="3594922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91D15-D764-4827-9296-3406220D4445}" type="datetime1">
              <a:rPr lang="zh-CN" altLang="en-US" smtClean="0"/>
              <a:t>2020/04/27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A4675-75A6-43A3-9F34-BE478B9EA1CC}" type="slidenum">
              <a:rPr lang="zh-CN" altLang="en-US" smtClean="0"/>
              <a:t>‹#›</a:t>
            </a:fld>
            <a:endParaRPr lang="zh-CN" altLang="en-US"/>
          </a:p>
        </p:txBody>
      </p:sp>
    </p:spTree>
    <p:extLst>
      <p:ext uri="{BB962C8B-B14F-4D97-AF65-F5344CB8AC3E}">
        <p14:creationId xmlns:p14="http://schemas.microsoft.com/office/powerpoint/2010/main" val="506515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media/image2.png"/><Relationship Id="rId4" Type="http://schemas.openxmlformats.org/officeDocument/2006/relationships/image" Target="NUL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media/image2.png"/><Relationship Id="rId4" Type="http://schemas.openxmlformats.org/officeDocument/2006/relationships/image" Target="NUL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1.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6AE1EA-3E8B-4549-9AC9-E6806F69D445}"/>
              </a:ext>
            </a:extLst>
          </p:cNvPr>
          <p:cNvSpPr>
            <a:spLocks noGrp="1"/>
          </p:cNvSpPr>
          <p:nvPr>
            <p:ph type="ctrTitle"/>
          </p:nvPr>
        </p:nvSpPr>
        <p:spPr>
          <a:xfrm>
            <a:off x="735200" y="1359016"/>
            <a:ext cx="7673599" cy="2069983"/>
          </a:xfrm>
        </p:spPr>
        <p:txBody>
          <a:bodyPr>
            <a:normAutofit fontScale="90000"/>
          </a:bodyPr>
          <a:lstStyle/>
          <a:p>
            <a:r>
              <a:rPr lang="en-US" altLang="zh-CN" sz="4400" dirty="0" smtClean="0">
                <a:latin typeface="Arial" panose="020B0604020202020204" pitchFamily="34" charset="0"/>
                <a:cs typeface="Arial" panose="020B0604020202020204" pitchFamily="34" charset="0"/>
              </a:rPr>
              <a:t>Grasp the Root </a:t>
            </a:r>
            <a:r>
              <a:rPr lang="en-US" altLang="zh-CN" sz="4400" dirty="0">
                <a:latin typeface="Arial" panose="020B0604020202020204" pitchFamily="34" charset="0"/>
                <a:cs typeface="Arial" panose="020B0604020202020204" pitchFamily="34" charset="0"/>
              </a:rPr>
              <a:t>C</a:t>
            </a:r>
            <a:r>
              <a:rPr lang="en-US" altLang="zh-CN" sz="4400" dirty="0" smtClean="0">
                <a:latin typeface="Arial" panose="020B0604020202020204" pitchFamily="34" charset="0"/>
                <a:cs typeface="Arial" panose="020B0604020202020204" pitchFamily="34" charset="0"/>
              </a:rPr>
              <a:t>auses in the Data Plane: Diagnosing Latency Problem with SpiderMon</a:t>
            </a:r>
            <a:endParaRPr lang="zh-CN" altLang="en-US" sz="4400" dirty="0">
              <a:latin typeface="Arial" panose="020B0604020202020204" pitchFamily="34" charset="0"/>
              <a:cs typeface="Arial" panose="020B0604020202020204" pitchFamily="34" charset="0"/>
            </a:endParaRPr>
          </a:p>
        </p:txBody>
      </p:sp>
      <p:sp>
        <p:nvSpPr>
          <p:cNvPr id="3" name="副标题 2">
            <a:extLst>
              <a:ext uri="{FF2B5EF4-FFF2-40B4-BE49-F238E27FC236}">
                <a16:creationId xmlns:a16="http://schemas.microsoft.com/office/drawing/2014/main" id="{C90FFF3D-9593-4F62-BCBF-5B09452CB212}"/>
              </a:ext>
            </a:extLst>
          </p:cNvPr>
          <p:cNvSpPr>
            <a:spLocks noGrp="1"/>
          </p:cNvSpPr>
          <p:nvPr>
            <p:ph type="subTitle" idx="1"/>
          </p:nvPr>
        </p:nvSpPr>
        <p:spPr>
          <a:xfrm>
            <a:off x="633367" y="3839667"/>
            <a:ext cx="7877262" cy="443020"/>
          </a:xfrm>
        </p:spPr>
        <p:txBody>
          <a:bodyPr>
            <a:noAutofit/>
          </a:bodyPr>
          <a:lstStyle/>
          <a:p>
            <a:r>
              <a:rPr lang="en-US" altLang="zh-CN" sz="2000" dirty="0" err="1">
                <a:latin typeface="Arial" panose="020B0604020202020204" pitchFamily="34" charset="0"/>
                <a:cs typeface="Arial" panose="020B0604020202020204" pitchFamily="34" charset="0"/>
              </a:rPr>
              <a:t>Weitao</a:t>
            </a:r>
            <a:r>
              <a:rPr lang="en-US" altLang="zh-CN" sz="2000" dirty="0">
                <a:latin typeface="Arial" panose="020B0604020202020204" pitchFamily="34" charset="0"/>
                <a:cs typeface="Arial" panose="020B0604020202020204" pitchFamily="34" charset="0"/>
              </a:rPr>
              <a:t> </a:t>
            </a:r>
            <a:r>
              <a:rPr lang="en-US" altLang="zh-CN" sz="2000" dirty="0" smtClean="0">
                <a:latin typeface="Arial" panose="020B0604020202020204" pitchFamily="34" charset="0"/>
                <a:cs typeface="Arial" panose="020B0604020202020204" pitchFamily="34" charset="0"/>
              </a:rPr>
              <a:t>Wang</a:t>
            </a:r>
            <a:r>
              <a:rPr lang="en-US" altLang="zh-CN" sz="2000" baseline="30000" dirty="0" smtClean="0">
                <a:latin typeface="Arial" panose="020B0604020202020204" pitchFamily="34" charset="0"/>
                <a:cs typeface="Arial" panose="020B0604020202020204" pitchFamily="34" charset="0"/>
              </a:rPr>
              <a:t>1</a:t>
            </a:r>
            <a:r>
              <a:rPr lang="en-US" altLang="zh-CN" sz="2000" dirty="0">
                <a:latin typeface="Arial" panose="020B0604020202020204" pitchFamily="34" charset="0"/>
                <a:cs typeface="Arial" panose="020B0604020202020204" pitchFamily="34" charset="0"/>
              </a:rPr>
              <a:t> </a:t>
            </a:r>
            <a:r>
              <a:rPr lang="en-US" altLang="zh-CN" sz="2000" dirty="0" smtClean="0">
                <a:latin typeface="Arial" panose="020B0604020202020204" pitchFamily="34" charset="0"/>
                <a:cs typeface="Arial" panose="020B0604020202020204" pitchFamily="34" charset="0"/>
              </a:rPr>
              <a:t>  Praveen Tammana</a:t>
            </a:r>
            <a:r>
              <a:rPr lang="en-US" altLang="zh-CN" sz="2000" baseline="30000" dirty="0" smtClean="0">
                <a:latin typeface="Arial" panose="020B0604020202020204" pitchFamily="34" charset="0"/>
                <a:cs typeface="Arial" panose="020B0604020202020204" pitchFamily="34" charset="0"/>
              </a:rPr>
              <a:t>2</a:t>
            </a:r>
            <a:r>
              <a:rPr lang="en-US" altLang="zh-CN" sz="2000" dirty="0" smtClean="0">
                <a:latin typeface="Arial" panose="020B0604020202020204" pitchFamily="34" charset="0"/>
                <a:cs typeface="Arial" panose="020B0604020202020204" pitchFamily="34" charset="0"/>
              </a:rPr>
              <a:t>   </a:t>
            </a:r>
            <a:r>
              <a:rPr lang="en-US" altLang="zh-CN" sz="2000" dirty="0" err="1" smtClean="0">
                <a:latin typeface="Arial" panose="020B0604020202020204" pitchFamily="34" charset="0"/>
                <a:cs typeface="Arial" panose="020B0604020202020204" pitchFamily="34" charset="0"/>
              </a:rPr>
              <a:t>Ang</a:t>
            </a:r>
            <a:r>
              <a:rPr lang="en-US" altLang="zh-CN" sz="2000" dirty="0" smtClean="0">
                <a:latin typeface="Arial" panose="020B0604020202020204" pitchFamily="34" charset="0"/>
                <a:cs typeface="Arial" panose="020B0604020202020204" pitchFamily="34" charset="0"/>
              </a:rPr>
              <a:t> Chen</a:t>
            </a:r>
            <a:r>
              <a:rPr lang="en-US" altLang="zh-CN" sz="2000" baseline="30000" dirty="0" smtClean="0">
                <a:latin typeface="Arial" panose="020B0604020202020204" pitchFamily="34" charset="0"/>
                <a:cs typeface="Arial" panose="020B0604020202020204" pitchFamily="34" charset="0"/>
              </a:rPr>
              <a:t>1</a:t>
            </a:r>
            <a:r>
              <a:rPr lang="en-US" altLang="zh-CN" sz="2000" dirty="0" smtClean="0">
                <a:latin typeface="Arial" panose="020B0604020202020204" pitchFamily="34" charset="0"/>
                <a:cs typeface="Arial" panose="020B0604020202020204" pitchFamily="34" charset="0"/>
              </a:rPr>
              <a:t>   T. S. Eugene Ng</a:t>
            </a:r>
            <a:r>
              <a:rPr lang="en-US" altLang="zh-CN" sz="2000" baseline="30000" dirty="0" smtClean="0">
                <a:latin typeface="Arial" panose="020B0604020202020204" pitchFamily="34" charset="0"/>
                <a:cs typeface="Arial" panose="020B0604020202020204" pitchFamily="34" charset="0"/>
              </a:rPr>
              <a:t>1</a:t>
            </a:r>
            <a:endParaRPr lang="zh-CN" altLang="en-US" sz="2000" dirty="0">
              <a:latin typeface="Arial" panose="020B0604020202020204" pitchFamily="34" charset="0"/>
              <a:cs typeface="Arial" panose="020B0604020202020204" pitchFamily="34" charset="0"/>
            </a:endParaRPr>
          </a:p>
        </p:txBody>
      </p:sp>
      <p:sp>
        <p:nvSpPr>
          <p:cNvPr id="4" name="副标题 2">
            <a:extLst>
              <a:ext uri="{FF2B5EF4-FFF2-40B4-BE49-F238E27FC236}">
                <a16:creationId xmlns:a16="http://schemas.microsoft.com/office/drawing/2014/main" id="{C90FFF3D-9593-4F62-BCBF-5B09452CB212}"/>
              </a:ext>
            </a:extLst>
          </p:cNvPr>
          <p:cNvSpPr txBox="1">
            <a:spLocks/>
          </p:cNvSpPr>
          <p:nvPr/>
        </p:nvSpPr>
        <p:spPr>
          <a:xfrm>
            <a:off x="1015066" y="4282687"/>
            <a:ext cx="7113864" cy="443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zh-CN" sz="2000" dirty="0" smtClean="0">
                <a:latin typeface="Arial" panose="020B0604020202020204" pitchFamily="34" charset="0"/>
                <a:cs typeface="Arial" panose="020B0604020202020204" pitchFamily="34" charset="0"/>
              </a:rPr>
              <a:t> </a:t>
            </a:r>
            <a:r>
              <a:rPr lang="en-US" altLang="zh-CN" sz="2000" baseline="30000" dirty="0">
                <a:latin typeface="Arial" panose="020B0604020202020204" pitchFamily="34" charset="0"/>
                <a:cs typeface="Arial" panose="020B0604020202020204" pitchFamily="34" charset="0"/>
              </a:rPr>
              <a:t>1</a:t>
            </a:r>
            <a:r>
              <a:rPr lang="en-US" altLang="zh-CN" sz="2000" dirty="0" smtClean="0">
                <a:latin typeface="Arial" panose="020B0604020202020204" pitchFamily="34" charset="0"/>
                <a:cs typeface="Arial" panose="020B0604020202020204" pitchFamily="34" charset="0"/>
              </a:rPr>
              <a:t>Rice University   </a:t>
            </a:r>
            <a:r>
              <a:rPr lang="en-US" altLang="zh-CN" sz="2000" baseline="30000" dirty="0">
                <a:latin typeface="Arial" panose="020B0604020202020204" pitchFamily="34" charset="0"/>
                <a:cs typeface="Arial" panose="020B0604020202020204" pitchFamily="34" charset="0"/>
              </a:rPr>
              <a:t>2</a:t>
            </a:r>
            <a:r>
              <a:rPr lang="en-US" altLang="zh-CN" sz="2000" dirty="0" smtClean="0">
                <a:latin typeface="Arial" panose="020B0604020202020204" pitchFamily="34" charset="0"/>
                <a:cs typeface="Arial" panose="020B0604020202020204" pitchFamily="34" charset="0"/>
              </a:rPr>
              <a:t>Princeton University</a:t>
            </a:r>
            <a:endParaRPr lang="zh-CN"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1254651"/>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69CA4675-75A6-43A3-9F34-BE478B9EA1CC}" type="slidenum">
              <a:rPr lang="zh-CN" altLang="en-US" sz="1400" smtClean="0">
                <a:solidFill>
                  <a:schemeClr val="tx1"/>
                </a:solidFill>
              </a:rPr>
              <a:t>10</a:t>
            </a:fld>
            <a:endParaRPr lang="zh-CN" altLang="en-US" sz="1400" dirty="0">
              <a:solidFill>
                <a:schemeClr val="tx1"/>
              </a:solidFill>
            </a:endParaRPr>
          </a:p>
        </p:txBody>
      </p:sp>
      <p:grpSp>
        <p:nvGrpSpPr>
          <p:cNvPr id="108" name="组合 107"/>
          <p:cNvGrpSpPr/>
          <p:nvPr/>
        </p:nvGrpSpPr>
        <p:grpSpPr>
          <a:xfrm>
            <a:off x="892831" y="1716329"/>
            <a:ext cx="7349950" cy="5088880"/>
            <a:chOff x="833589" y="1552410"/>
            <a:chExt cx="7349950" cy="5088880"/>
          </a:xfrm>
        </p:grpSpPr>
        <p:cxnSp>
          <p:nvCxnSpPr>
            <p:cNvPr id="109" name="直接连接符 108"/>
            <p:cNvCxnSpPr/>
            <p:nvPr/>
          </p:nvCxnSpPr>
          <p:spPr>
            <a:xfrm>
              <a:off x="4787181" y="1799870"/>
              <a:ext cx="664354" cy="103795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a:off x="4929431" y="1697447"/>
              <a:ext cx="2419551" cy="1063006"/>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a:stCxn id="135" idx="0"/>
            </p:cNvCxnSpPr>
            <p:nvPr/>
          </p:nvCxnSpPr>
          <p:spPr>
            <a:xfrm flipV="1">
              <a:off x="1662699" y="3136647"/>
              <a:ext cx="0" cy="1073633"/>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H="1">
              <a:off x="1714973" y="1552410"/>
              <a:ext cx="2740862" cy="1208043"/>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H="1">
              <a:off x="3495357" y="1552410"/>
              <a:ext cx="1030921" cy="129508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a:off x="3547088" y="2966024"/>
              <a:ext cx="1" cy="140337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a:off x="5430933" y="3051699"/>
              <a:ext cx="9151" cy="142294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a:off x="7316469" y="3023439"/>
              <a:ext cx="9151" cy="142294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flipH="1" flipV="1">
              <a:off x="1701551" y="3048687"/>
              <a:ext cx="1845538" cy="1425957"/>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flipH="1">
              <a:off x="1714972" y="2977491"/>
              <a:ext cx="1706177" cy="146889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flipH="1">
              <a:off x="5547282" y="2933265"/>
              <a:ext cx="1706177" cy="146889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flipH="1" flipV="1">
              <a:off x="5451535" y="2952104"/>
              <a:ext cx="1845538" cy="1425957"/>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flipV="1">
              <a:off x="3102802" y="4827995"/>
              <a:ext cx="435061" cy="114333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flipH="1" flipV="1">
              <a:off x="3547910" y="4827995"/>
              <a:ext cx="416693" cy="1203256"/>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flipV="1">
              <a:off x="5035277" y="4828977"/>
              <a:ext cx="435061" cy="114333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flipH="1" flipV="1">
              <a:off x="5480385" y="4828977"/>
              <a:ext cx="416693" cy="1203256"/>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flipV="1">
              <a:off x="6896722" y="4801123"/>
              <a:ext cx="435061" cy="114333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flipH="1" flipV="1">
              <a:off x="7341830" y="4801123"/>
              <a:ext cx="416693" cy="1203256"/>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flipV="1">
              <a:off x="1227638" y="4817983"/>
              <a:ext cx="435061" cy="114333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flipH="1" flipV="1">
              <a:off x="1672746" y="4817983"/>
              <a:ext cx="416693" cy="1203256"/>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29" name="图形 8">
              <a:extLst>
                <a:ext uri="{FF2B5EF4-FFF2-40B4-BE49-F238E27FC236}">
                  <a16:creationId xmlns:a16="http://schemas.microsoft.com/office/drawing/2014/main" id="{5190DF4B-7B85-4645-A00B-F30BF859A2C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833589" y="5739473"/>
              <a:ext cx="734814" cy="901817"/>
            </a:xfrm>
            <a:prstGeom prst="rect">
              <a:avLst/>
            </a:prstGeom>
          </p:spPr>
        </p:pic>
        <p:pic>
          <p:nvPicPr>
            <p:cNvPr id="130" name="图形 13">
              <a:extLst>
                <a:ext uri="{FF2B5EF4-FFF2-40B4-BE49-F238E27FC236}">
                  <a16:creationId xmlns:a16="http://schemas.microsoft.com/office/drawing/2014/main" id="{BEBBAF3F-EF0B-4ECB-96FA-71499D0DE1D8}"/>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1338849" y="2582448"/>
              <a:ext cx="647700" cy="923925"/>
            </a:xfrm>
            <a:prstGeom prst="rect">
              <a:avLst/>
            </a:prstGeom>
          </p:spPr>
        </p:pic>
        <p:pic>
          <p:nvPicPr>
            <p:cNvPr id="131" name="图形 14">
              <a:extLst>
                <a:ext uri="{FF2B5EF4-FFF2-40B4-BE49-F238E27FC236}">
                  <a16:creationId xmlns:a16="http://schemas.microsoft.com/office/drawing/2014/main" id="{B1CDF9D3-9854-46BB-9966-83E0F4FD7A92}"/>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5111553" y="2589737"/>
              <a:ext cx="647700" cy="923925"/>
            </a:xfrm>
            <a:prstGeom prst="rect">
              <a:avLst/>
            </a:prstGeom>
          </p:spPr>
        </p:pic>
        <p:pic>
          <p:nvPicPr>
            <p:cNvPr id="133" name="图形 33">
              <a:extLst>
                <a:ext uri="{FF2B5EF4-FFF2-40B4-BE49-F238E27FC236}">
                  <a16:creationId xmlns:a16="http://schemas.microsoft.com/office/drawing/2014/main" id="{949BA394-20A5-42AD-B4AD-FA587C7C8E46}"/>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995564" y="2578674"/>
              <a:ext cx="647700" cy="923925"/>
            </a:xfrm>
            <a:prstGeom prst="rect">
              <a:avLst/>
            </a:prstGeom>
          </p:spPr>
        </p:pic>
        <p:pic>
          <p:nvPicPr>
            <p:cNvPr id="134" name="图形 13">
              <a:extLst>
                <a:ext uri="{FF2B5EF4-FFF2-40B4-BE49-F238E27FC236}">
                  <a16:creationId xmlns:a16="http://schemas.microsoft.com/office/drawing/2014/main" id="{BEBBAF3F-EF0B-4ECB-96FA-71499D0DE1D8}"/>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3227542" y="2589737"/>
              <a:ext cx="647700" cy="923925"/>
            </a:xfrm>
            <a:prstGeom prst="rect">
              <a:avLst/>
            </a:prstGeom>
          </p:spPr>
        </p:pic>
        <p:pic>
          <p:nvPicPr>
            <p:cNvPr id="135" name="图形 13">
              <a:extLst>
                <a:ext uri="{FF2B5EF4-FFF2-40B4-BE49-F238E27FC236}">
                  <a16:creationId xmlns:a16="http://schemas.microsoft.com/office/drawing/2014/main" id="{BEBBAF3F-EF0B-4ECB-96FA-71499D0DE1D8}"/>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1338849" y="4210280"/>
              <a:ext cx="647700" cy="923925"/>
            </a:xfrm>
            <a:prstGeom prst="rect">
              <a:avLst/>
            </a:prstGeom>
          </p:spPr>
        </p:pic>
        <p:pic>
          <p:nvPicPr>
            <p:cNvPr id="136" name="图形 14">
              <a:extLst>
                <a:ext uri="{FF2B5EF4-FFF2-40B4-BE49-F238E27FC236}">
                  <a16:creationId xmlns:a16="http://schemas.microsoft.com/office/drawing/2014/main" id="{B1CDF9D3-9854-46BB-9966-83E0F4FD7A92}"/>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5111553" y="4217569"/>
              <a:ext cx="647700" cy="923925"/>
            </a:xfrm>
            <a:prstGeom prst="rect">
              <a:avLst/>
            </a:prstGeom>
          </p:spPr>
        </p:pic>
        <p:pic>
          <p:nvPicPr>
            <p:cNvPr id="137" name="图形 33">
              <a:extLst>
                <a:ext uri="{FF2B5EF4-FFF2-40B4-BE49-F238E27FC236}">
                  <a16:creationId xmlns:a16="http://schemas.microsoft.com/office/drawing/2014/main" id="{949BA394-20A5-42AD-B4AD-FA587C7C8E46}"/>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995564" y="4206506"/>
              <a:ext cx="647700" cy="923925"/>
            </a:xfrm>
            <a:prstGeom prst="rect">
              <a:avLst/>
            </a:prstGeom>
          </p:spPr>
        </p:pic>
        <p:pic>
          <p:nvPicPr>
            <p:cNvPr id="138" name="图形 13">
              <a:extLst>
                <a:ext uri="{FF2B5EF4-FFF2-40B4-BE49-F238E27FC236}">
                  <a16:creationId xmlns:a16="http://schemas.microsoft.com/office/drawing/2014/main" id="{BEBBAF3F-EF0B-4ECB-96FA-71499D0DE1D8}"/>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3227542" y="4217569"/>
              <a:ext cx="647700" cy="923925"/>
            </a:xfrm>
            <a:prstGeom prst="rect">
              <a:avLst/>
            </a:prstGeom>
          </p:spPr>
        </p:pic>
        <p:pic>
          <p:nvPicPr>
            <p:cNvPr id="139" name="图形 8">
              <a:extLst>
                <a:ext uri="{FF2B5EF4-FFF2-40B4-BE49-F238E27FC236}">
                  <a16:creationId xmlns:a16="http://schemas.microsoft.com/office/drawing/2014/main" id="{5190DF4B-7B85-4645-A00B-F30BF859A2C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714972" y="5739473"/>
              <a:ext cx="734814" cy="901817"/>
            </a:xfrm>
            <a:prstGeom prst="rect">
              <a:avLst/>
            </a:prstGeom>
          </p:spPr>
        </p:pic>
        <p:pic>
          <p:nvPicPr>
            <p:cNvPr id="140" name="图形 8">
              <a:extLst>
                <a:ext uri="{FF2B5EF4-FFF2-40B4-BE49-F238E27FC236}">
                  <a16:creationId xmlns:a16="http://schemas.microsoft.com/office/drawing/2014/main" id="{5190DF4B-7B85-4645-A00B-F30BF859A2C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2741039" y="5739473"/>
              <a:ext cx="734814" cy="901817"/>
            </a:xfrm>
            <a:prstGeom prst="rect">
              <a:avLst/>
            </a:prstGeom>
          </p:spPr>
        </p:pic>
        <p:pic>
          <p:nvPicPr>
            <p:cNvPr id="141" name="图形 8">
              <a:extLst>
                <a:ext uri="{FF2B5EF4-FFF2-40B4-BE49-F238E27FC236}">
                  <a16:creationId xmlns:a16="http://schemas.microsoft.com/office/drawing/2014/main" id="{5190DF4B-7B85-4645-A00B-F30BF859A2C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3622422" y="5739473"/>
              <a:ext cx="734814" cy="901817"/>
            </a:xfrm>
            <a:prstGeom prst="rect">
              <a:avLst/>
            </a:prstGeom>
          </p:spPr>
        </p:pic>
        <p:pic>
          <p:nvPicPr>
            <p:cNvPr id="142" name="图形 8">
              <a:extLst>
                <a:ext uri="{FF2B5EF4-FFF2-40B4-BE49-F238E27FC236}">
                  <a16:creationId xmlns:a16="http://schemas.microsoft.com/office/drawing/2014/main" id="{5190DF4B-7B85-4645-A00B-F30BF859A2C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4656506" y="5739473"/>
              <a:ext cx="734814" cy="901817"/>
            </a:xfrm>
            <a:prstGeom prst="rect">
              <a:avLst/>
            </a:prstGeom>
          </p:spPr>
        </p:pic>
        <p:pic>
          <p:nvPicPr>
            <p:cNvPr id="143" name="图形 8">
              <a:extLst>
                <a:ext uri="{FF2B5EF4-FFF2-40B4-BE49-F238E27FC236}">
                  <a16:creationId xmlns:a16="http://schemas.microsoft.com/office/drawing/2014/main" id="{5190DF4B-7B85-4645-A00B-F30BF859A2C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537889" y="5739473"/>
              <a:ext cx="734814" cy="901817"/>
            </a:xfrm>
            <a:prstGeom prst="rect">
              <a:avLst/>
            </a:prstGeom>
          </p:spPr>
        </p:pic>
        <p:pic>
          <p:nvPicPr>
            <p:cNvPr id="144" name="图形 8">
              <a:extLst>
                <a:ext uri="{FF2B5EF4-FFF2-40B4-BE49-F238E27FC236}">
                  <a16:creationId xmlns:a16="http://schemas.microsoft.com/office/drawing/2014/main" id="{5190DF4B-7B85-4645-A00B-F30BF859A2C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6567342" y="5739473"/>
              <a:ext cx="734814" cy="901817"/>
            </a:xfrm>
            <a:prstGeom prst="rect">
              <a:avLst/>
            </a:prstGeom>
          </p:spPr>
        </p:pic>
        <p:pic>
          <p:nvPicPr>
            <p:cNvPr id="147" name="图形 8">
              <a:extLst>
                <a:ext uri="{FF2B5EF4-FFF2-40B4-BE49-F238E27FC236}">
                  <a16:creationId xmlns:a16="http://schemas.microsoft.com/office/drawing/2014/main" id="{5190DF4B-7B85-4645-A00B-F30BF859A2C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7448725" y="5739473"/>
              <a:ext cx="734814" cy="901817"/>
            </a:xfrm>
            <a:prstGeom prst="rect">
              <a:avLst/>
            </a:prstGeom>
          </p:spPr>
        </p:pic>
        <p:cxnSp>
          <p:nvCxnSpPr>
            <p:cNvPr id="148" name="直接连接符 147"/>
            <p:cNvCxnSpPr/>
            <p:nvPr/>
          </p:nvCxnSpPr>
          <p:spPr>
            <a:xfrm>
              <a:off x="7319414" y="4615036"/>
              <a:ext cx="0" cy="0"/>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8" name="组合 167"/>
          <p:cNvGrpSpPr/>
          <p:nvPr/>
        </p:nvGrpSpPr>
        <p:grpSpPr>
          <a:xfrm>
            <a:off x="1391865" y="2214218"/>
            <a:ext cx="6333857" cy="3980512"/>
            <a:chOff x="1391865" y="2214218"/>
            <a:chExt cx="6333857" cy="3980512"/>
          </a:xfrm>
        </p:grpSpPr>
        <p:sp>
          <p:nvSpPr>
            <p:cNvPr id="169" name="箭头: 右 52">
              <a:extLst>
                <a:ext uri="{FF2B5EF4-FFF2-40B4-BE49-F238E27FC236}">
                  <a16:creationId xmlns:a16="http://schemas.microsoft.com/office/drawing/2014/main" id="{E3E43687-8144-41CA-B66C-3A7ADFF36144}"/>
                </a:ext>
              </a:extLst>
            </p:cNvPr>
            <p:cNvSpPr/>
            <p:nvPr/>
          </p:nvSpPr>
          <p:spPr>
            <a:xfrm rot="17471443">
              <a:off x="826871" y="5397127"/>
              <a:ext cx="1362597"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0" name="箭头: 右 52">
              <a:extLst>
                <a:ext uri="{FF2B5EF4-FFF2-40B4-BE49-F238E27FC236}">
                  <a16:creationId xmlns:a16="http://schemas.microsoft.com/office/drawing/2014/main" id="{E3E43687-8144-41CA-B66C-3A7ADFF36144}"/>
                </a:ext>
              </a:extLst>
            </p:cNvPr>
            <p:cNvSpPr/>
            <p:nvPr/>
          </p:nvSpPr>
          <p:spPr>
            <a:xfrm rot="16200000">
              <a:off x="1120554" y="3726251"/>
              <a:ext cx="1181301"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1" name="箭头: 右 52">
              <a:extLst>
                <a:ext uri="{FF2B5EF4-FFF2-40B4-BE49-F238E27FC236}">
                  <a16:creationId xmlns:a16="http://schemas.microsoft.com/office/drawing/2014/main" id="{E3E43687-8144-41CA-B66C-3A7ADFF36144}"/>
                </a:ext>
              </a:extLst>
            </p:cNvPr>
            <p:cNvSpPr/>
            <p:nvPr/>
          </p:nvSpPr>
          <p:spPr>
            <a:xfrm rot="20180409">
              <a:off x="1833990" y="2214218"/>
              <a:ext cx="2629828"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2" name="箭头: 右 52">
              <a:extLst>
                <a:ext uri="{FF2B5EF4-FFF2-40B4-BE49-F238E27FC236}">
                  <a16:creationId xmlns:a16="http://schemas.microsoft.com/office/drawing/2014/main" id="{E3E43687-8144-41CA-B66C-3A7ADFF36144}"/>
                </a:ext>
              </a:extLst>
            </p:cNvPr>
            <p:cNvSpPr/>
            <p:nvPr/>
          </p:nvSpPr>
          <p:spPr>
            <a:xfrm rot="1431849">
              <a:off x="4825870" y="2221938"/>
              <a:ext cx="2537438"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3" name="箭头: 右 52">
              <a:extLst>
                <a:ext uri="{FF2B5EF4-FFF2-40B4-BE49-F238E27FC236}">
                  <a16:creationId xmlns:a16="http://schemas.microsoft.com/office/drawing/2014/main" id="{E3E43687-8144-41CA-B66C-3A7ADFF36144}"/>
                </a:ext>
              </a:extLst>
            </p:cNvPr>
            <p:cNvSpPr/>
            <p:nvPr/>
          </p:nvSpPr>
          <p:spPr>
            <a:xfrm rot="5400000">
              <a:off x="6836090" y="3779935"/>
              <a:ext cx="1109870"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4" name="箭头: 右 52">
              <a:extLst>
                <a:ext uri="{FF2B5EF4-FFF2-40B4-BE49-F238E27FC236}">
                  <a16:creationId xmlns:a16="http://schemas.microsoft.com/office/drawing/2014/main" id="{E3E43687-8144-41CA-B66C-3A7ADFF36144}"/>
                </a:ext>
              </a:extLst>
            </p:cNvPr>
            <p:cNvSpPr/>
            <p:nvPr/>
          </p:nvSpPr>
          <p:spPr>
            <a:xfrm rot="4250728">
              <a:off x="6986477" y="5452251"/>
              <a:ext cx="1245880"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5" name="组合 174"/>
          <p:cNvGrpSpPr/>
          <p:nvPr/>
        </p:nvGrpSpPr>
        <p:grpSpPr>
          <a:xfrm>
            <a:off x="1631461" y="3469148"/>
            <a:ext cx="2020533" cy="2702088"/>
            <a:chOff x="1631461" y="3469148"/>
            <a:chExt cx="2020533" cy="2702088"/>
          </a:xfrm>
        </p:grpSpPr>
        <p:sp>
          <p:nvSpPr>
            <p:cNvPr id="177" name="箭头: 右 51">
              <a:extLst>
                <a:ext uri="{FF2B5EF4-FFF2-40B4-BE49-F238E27FC236}">
                  <a16:creationId xmlns:a16="http://schemas.microsoft.com/office/drawing/2014/main" id="{9CAF1B49-6C4F-4820-B7D2-62E79F964133}"/>
                </a:ext>
              </a:extLst>
            </p:cNvPr>
            <p:cNvSpPr/>
            <p:nvPr/>
          </p:nvSpPr>
          <p:spPr>
            <a:xfrm rot="15043087">
              <a:off x="1376260" y="5477235"/>
              <a:ext cx="1155393" cy="232610"/>
            </a:xfrm>
            <a:prstGeom prst="rightArrow">
              <a:avLst>
                <a:gd name="adj1" fmla="val 17061"/>
                <a:gd name="adj2" fmla="val 7682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8" name="箭头: 右 51">
              <a:extLst>
                <a:ext uri="{FF2B5EF4-FFF2-40B4-BE49-F238E27FC236}">
                  <a16:creationId xmlns:a16="http://schemas.microsoft.com/office/drawing/2014/main" id="{9CAF1B49-6C4F-4820-B7D2-62E79F964133}"/>
                </a:ext>
              </a:extLst>
            </p:cNvPr>
            <p:cNvSpPr/>
            <p:nvPr/>
          </p:nvSpPr>
          <p:spPr>
            <a:xfrm rot="16200000">
              <a:off x="1470752" y="3779934"/>
              <a:ext cx="854181" cy="232610"/>
            </a:xfrm>
            <a:prstGeom prst="rightArrow">
              <a:avLst>
                <a:gd name="adj1" fmla="val 20609"/>
                <a:gd name="adj2" fmla="val 6436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9" name="箭头: 右 51">
              <a:extLst>
                <a:ext uri="{FF2B5EF4-FFF2-40B4-BE49-F238E27FC236}">
                  <a16:creationId xmlns:a16="http://schemas.microsoft.com/office/drawing/2014/main" id="{9CAF1B49-6C4F-4820-B7D2-62E79F964133}"/>
                </a:ext>
              </a:extLst>
            </p:cNvPr>
            <p:cNvSpPr/>
            <p:nvPr/>
          </p:nvSpPr>
          <p:spPr>
            <a:xfrm rot="2241823">
              <a:off x="1631461" y="3778314"/>
              <a:ext cx="2020533" cy="232610"/>
            </a:xfrm>
            <a:prstGeom prst="rightArrow">
              <a:avLst>
                <a:gd name="adj1" fmla="val 16024"/>
                <a:gd name="adj2" fmla="val 7105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0" name="箭头: 右 51">
              <a:extLst>
                <a:ext uri="{FF2B5EF4-FFF2-40B4-BE49-F238E27FC236}">
                  <a16:creationId xmlns:a16="http://schemas.microsoft.com/office/drawing/2014/main" id="{9CAF1B49-6C4F-4820-B7D2-62E79F964133}"/>
                </a:ext>
              </a:extLst>
            </p:cNvPr>
            <p:cNvSpPr/>
            <p:nvPr/>
          </p:nvSpPr>
          <p:spPr>
            <a:xfrm rot="6691305">
              <a:off x="2805368" y="5428842"/>
              <a:ext cx="1155393" cy="232610"/>
            </a:xfrm>
            <a:prstGeom prst="rightArrow">
              <a:avLst>
                <a:gd name="adj1" fmla="val 19962"/>
                <a:gd name="adj2" fmla="val 7727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1" name="组合 180"/>
          <p:cNvGrpSpPr/>
          <p:nvPr/>
        </p:nvGrpSpPr>
        <p:grpSpPr>
          <a:xfrm>
            <a:off x="3498335" y="1205012"/>
            <a:ext cx="3893296" cy="4909965"/>
            <a:chOff x="3498335" y="1205012"/>
            <a:chExt cx="3893296" cy="4909965"/>
          </a:xfrm>
        </p:grpSpPr>
        <p:sp>
          <p:nvSpPr>
            <p:cNvPr id="183" name="箭头: 右 51">
              <a:extLst>
                <a:ext uri="{FF2B5EF4-FFF2-40B4-BE49-F238E27FC236}">
                  <a16:creationId xmlns:a16="http://schemas.microsoft.com/office/drawing/2014/main" id="{9CAF1B49-6C4F-4820-B7D2-62E79F964133}"/>
                </a:ext>
              </a:extLst>
            </p:cNvPr>
            <p:cNvSpPr/>
            <p:nvPr/>
          </p:nvSpPr>
          <p:spPr>
            <a:xfrm rot="15043087">
              <a:off x="3236870" y="5406731"/>
              <a:ext cx="1155393"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4" name="箭头: 右 51">
              <a:extLst>
                <a:ext uri="{FF2B5EF4-FFF2-40B4-BE49-F238E27FC236}">
                  <a16:creationId xmlns:a16="http://schemas.microsoft.com/office/drawing/2014/main" id="{9CAF1B49-6C4F-4820-B7D2-62E79F964133}"/>
                </a:ext>
              </a:extLst>
            </p:cNvPr>
            <p:cNvSpPr/>
            <p:nvPr/>
          </p:nvSpPr>
          <p:spPr>
            <a:xfrm rot="16200000">
              <a:off x="3073729" y="3765910"/>
              <a:ext cx="1081821"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5" name="箭头: 右 51">
              <a:extLst>
                <a:ext uri="{FF2B5EF4-FFF2-40B4-BE49-F238E27FC236}">
                  <a16:creationId xmlns:a16="http://schemas.microsoft.com/office/drawing/2014/main" id="{9CAF1B49-6C4F-4820-B7D2-62E79F964133}"/>
                </a:ext>
              </a:extLst>
            </p:cNvPr>
            <p:cNvSpPr/>
            <p:nvPr/>
          </p:nvSpPr>
          <p:spPr>
            <a:xfrm rot="18428567">
              <a:off x="3517633" y="2204045"/>
              <a:ext cx="1155393"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箭头: 右 51">
              <a:extLst>
                <a:ext uri="{FF2B5EF4-FFF2-40B4-BE49-F238E27FC236}">
                  <a16:creationId xmlns:a16="http://schemas.microsoft.com/office/drawing/2014/main" id="{9CAF1B49-6C4F-4820-B7D2-62E79F964133}"/>
                </a:ext>
              </a:extLst>
            </p:cNvPr>
            <p:cNvSpPr/>
            <p:nvPr/>
          </p:nvSpPr>
          <p:spPr>
            <a:xfrm rot="1419642">
              <a:off x="4980894" y="2362769"/>
              <a:ext cx="2037060"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7" name="箭头: 右 51">
              <a:extLst>
                <a:ext uri="{FF2B5EF4-FFF2-40B4-BE49-F238E27FC236}">
                  <a16:creationId xmlns:a16="http://schemas.microsoft.com/office/drawing/2014/main" id="{9CAF1B49-6C4F-4820-B7D2-62E79F964133}"/>
                </a:ext>
              </a:extLst>
            </p:cNvPr>
            <p:cNvSpPr/>
            <p:nvPr/>
          </p:nvSpPr>
          <p:spPr>
            <a:xfrm rot="8330817">
              <a:off x="5444259" y="3735722"/>
              <a:ext cx="1947372"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8" name="箭头: 右 51">
              <a:extLst>
                <a:ext uri="{FF2B5EF4-FFF2-40B4-BE49-F238E27FC236}">
                  <a16:creationId xmlns:a16="http://schemas.microsoft.com/office/drawing/2014/main" id="{9CAF1B49-6C4F-4820-B7D2-62E79F964133}"/>
                </a:ext>
              </a:extLst>
            </p:cNvPr>
            <p:cNvSpPr/>
            <p:nvPr/>
          </p:nvSpPr>
          <p:spPr>
            <a:xfrm rot="6663272">
              <a:off x="4736795" y="5406731"/>
              <a:ext cx="1183882"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9" name="文本框 188">
              <a:extLst>
                <a:ext uri="{FF2B5EF4-FFF2-40B4-BE49-F238E27FC236}">
                  <a16:creationId xmlns:a16="http://schemas.microsoft.com/office/drawing/2014/main" id="{5604103D-7905-4A55-BB05-7D86BBD34B92}"/>
                </a:ext>
              </a:extLst>
            </p:cNvPr>
            <p:cNvSpPr txBox="1"/>
            <p:nvPr/>
          </p:nvSpPr>
          <p:spPr>
            <a:xfrm>
              <a:off x="4878547" y="1205012"/>
              <a:ext cx="629137" cy="517291"/>
            </a:xfrm>
            <a:prstGeom prst="irregularSeal1">
              <a:avLst/>
            </a:prstGeom>
            <a:solidFill>
              <a:srgbClr val="0070C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endParaRPr lang="zh-CN" altLang="en-US" sz="1400" b="1" dirty="0">
                <a:latin typeface="Arial" panose="020B0604020202020204" pitchFamily="34" charset="0"/>
                <a:cs typeface="Arial" panose="020B0604020202020204" pitchFamily="34" charset="0"/>
              </a:endParaRPr>
            </a:p>
          </p:txBody>
        </p:sp>
      </p:grpSp>
      <p:grpSp>
        <p:nvGrpSpPr>
          <p:cNvPr id="190" name="组合 189"/>
          <p:cNvGrpSpPr/>
          <p:nvPr/>
        </p:nvGrpSpPr>
        <p:grpSpPr>
          <a:xfrm>
            <a:off x="5630808" y="2396794"/>
            <a:ext cx="2362691" cy="3712384"/>
            <a:chOff x="5630808" y="2396794"/>
            <a:chExt cx="2362691" cy="3712384"/>
          </a:xfrm>
        </p:grpSpPr>
        <p:sp>
          <p:nvSpPr>
            <p:cNvPr id="195" name="箭头: 右 51">
              <a:extLst>
                <a:ext uri="{FF2B5EF4-FFF2-40B4-BE49-F238E27FC236}">
                  <a16:creationId xmlns:a16="http://schemas.microsoft.com/office/drawing/2014/main" id="{9CAF1B49-6C4F-4820-B7D2-62E79F964133}"/>
                </a:ext>
              </a:extLst>
            </p:cNvPr>
            <p:cNvSpPr/>
            <p:nvPr/>
          </p:nvSpPr>
          <p:spPr>
            <a:xfrm rot="14959345">
              <a:off x="5215443" y="5420403"/>
              <a:ext cx="1063339" cy="232610"/>
            </a:xfrm>
            <a:prstGeom prst="rightArrow">
              <a:avLst>
                <a:gd name="adj1" fmla="val 50000"/>
                <a:gd name="adj2" fmla="val 10110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0" name="箭头: 右 51">
              <a:extLst>
                <a:ext uri="{FF2B5EF4-FFF2-40B4-BE49-F238E27FC236}">
                  <a16:creationId xmlns:a16="http://schemas.microsoft.com/office/drawing/2014/main" id="{9CAF1B49-6C4F-4820-B7D2-62E79F964133}"/>
                </a:ext>
              </a:extLst>
            </p:cNvPr>
            <p:cNvSpPr/>
            <p:nvPr/>
          </p:nvSpPr>
          <p:spPr>
            <a:xfrm rot="19150130">
              <a:off x="5642038" y="3852455"/>
              <a:ext cx="1803232" cy="232610"/>
            </a:xfrm>
            <a:prstGeom prst="rightArrow">
              <a:avLst>
                <a:gd name="adj1" fmla="val 50000"/>
                <a:gd name="adj2" fmla="val 10110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2" name="箭头: 右 51">
              <a:extLst>
                <a:ext uri="{FF2B5EF4-FFF2-40B4-BE49-F238E27FC236}">
                  <a16:creationId xmlns:a16="http://schemas.microsoft.com/office/drawing/2014/main" id="{9CAF1B49-6C4F-4820-B7D2-62E79F964133}"/>
                </a:ext>
              </a:extLst>
            </p:cNvPr>
            <p:cNvSpPr/>
            <p:nvPr/>
          </p:nvSpPr>
          <p:spPr>
            <a:xfrm rot="5400000">
              <a:off x="6878297" y="3839816"/>
              <a:ext cx="681300" cy="232610"/>
            </a:xfrm>
            <a:prstGeom prst="rightArrow">
              <a:avLst>
                <a:gd name="adj1" fmla="val 50000"/>
                <a:gd name="adj2" fmla="val 10110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5" name="箭头: 右 51">
              <a:extLst>
                <a:ext uri="{FF2B5EF4-FFF2-40B4-BE49-F238E27FC236}">
                  <a16:creationId xmlns:a16="http://schemas.microsoft.com/office/drawing/2014/main" id="{9CAF1B49-6C4F-4820-B7D2-62E79F964133}"/>
                </a:ext>
              </a:extLst>
            </p:cNvPr>
            <p:cNvSpPr/>
            <p:nvPr/>
          </p:nvSpPr>
          <p:spPr>
            <a:xfrm rot="6651285">
              <a:off x="6609890" y="5437261"/>
              <a:ext cx="1111225" cy="232610"/>
            </a:xfrm>
            <a:prstGeom prst="rightArrow">
              <a:avLst>
                <a:gd name="adj1" fmla="val 50000"/>
                <a:gd name="adj2" fmla="val 10110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8" name="文本框 207">
              <a:extLst>
                <a:ext uri="{FF2B5EF4-FFF2-40B4-BE49-F238E27FC236}">
                  <a16:creationId xmlns:a16="http://schemas.microsoft.com/office/drawing/2014/main" id="{5604103D-7905-4A55-BB05-7D86BBD34B92}"/>
                </a:ext>
              </a:extLst>
            </p:cNvPr>
            <p:cNvSpPr txBox="1"/>
            <p:nvPr/>
          </p:nvSpPr>
          <p:spPr>
            <a:xfrm>
              <a:off x="7364362" y="2396794"/>
              <a:ext cx="629137" cy="517291"/>
            </a:xfrm>
            <a:prstGeom prst="irregularSeal1">
              <a:avLst/>
            </a:prstGeom>
            <a:solidFill>
              <a:schemeClr val="accent2">
                <a:lumMod val="75000"/>
              </a:schemeClr>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endParaRPr lang="zh-CN" altLang="en-US" sz="1400" b="1" dirty="0">
                <a:latin typeface="Arial" panose="020B0604020202020204" pitchFamily="34" charset="0"/>
                <a:cs typeface="Arial" panose="020B0604020202020204" pitchFamily="34" charset="0"/>
              </a:endParaRPr>
            </a:p>
          </p:txBody>
        </p:sp>
      </p:grpSp>
      <p:sp>
        <p:nvSpPr>
          <p:cNvPr id="227" name="文本框 226"/>
          <p:cNvSpPr txBox="1"/>
          <p:nvPr/>
        </p:nvSpPr>
        <p:spPr>
          <a:xfrm>
            <a:off x="7249938" y="4674729"/>
            <a:ext cx="295710" cy="369332"/>
          </a:xfrm>
          <a:prstGeom prst="rect">
            <a:avLst/>
          </a:prstGeom>
          <a:noFill/>
        </p:spPr>
        <p:txBody>
          <a:bodyPr wrap="square" rtlCol="0">
            <a:spAutoFit/>
          </a:bodyPr>
          <a:lstStyle/>
          <a:p>
            <a:r>
              <a:rPr lang="en-US" altLang="zh-CN" b="1" dirty="0" smtClean="0"/>
              <a:t>8</a:t>
            </a:r>
            <a:endParaRPr lang="zh-CN" altLang="en-US" b="1" dirty="0"/>
          </a:p>
        </p:txBody>
      </p:sp>
      <p:sp>
        <p:nvSpPr>
          <p:cNvPr id="232" name="文本框 231"/>
          <p:cNvSpPr txBox="1"/>
          <p:nvPr/>
        </p:nvSpPr>
        <p:spPr>
          <a:xfrm>
            <a:off x="5351251" y="3070553"/>
            <a:ext cx="295710" cy="369332"/>
          </a:xfrm>
          <a:prstGeom prst="rect">
            <a:avLst/>
          </a:prstGeom>
          <a:noFill/>
        </p:spPr>
        <p:txBody>
          <a:bodyPr wrap="square" rtlCol="0">
            <a:spAutoFit/>
          </a:bodyPr>
          <a:lstStyle/>
          <a:p>
            <a:r>
              <a:rPr lang="en-US" altLang="zh-CN" b="1" dirty="0" smtClean="0"/>
              <a:t>3</a:t>
            </a:r>
            <a:endParaRPr lang="zh-CN" altLang="en-US" b="1" dirty="0"/>
          </a:p>
        </p:txBody>
      </p:sp>
      <p:sp>
        <p:nvSpPr>
          <p:cNvPr id="235" name="文本框 234"/>
          <p:cNvSpPr txBox="1"/>
          <p:nvPr/>
        </p:nvSpPr>
        <p:spPr>
          <a:xfrm>
            <a:off x="1118772" y="6028523"/>
            <a:ext cx="295710" cy="369332"/>
          </a:xfrm>
          <a:prstGeom prst="rect">
            <a:avLst/>
          </a:prstGeom>
          <a:noFill/>
        </p:spPr>
        <p:txBody>
          <a:bodyPr wrap="square" rtlCol="0">
            <a:spAutoFit/>
          </a:bodyPr>
          <a:lstStyle/>
          <a:p>
            <a:r>
              <a:rPr lang="en-US" altLang="zh-CN" b="1" dirty="0" smtClean="0"/>
              <a:t>0</a:t>
            </a:r>
            <a:endParaRPr lang="zh-CN" altLang="en-US" b="1" dirty="0"/>
          </a:p>
        </p:txBody>
      </p:sp>
      <p:sp>
        <p:nvSpPr>
          <p:cNvPr id="236" name="文本框 235"/>
          <p:cNvSpPr txBox="1"/>
          <p:nvPr/>
        </p:nvSpPr>
        <p:spPr>
          <a:xfrm>
            <a:off x="2016297" y="6020512"/>
            <a:ext cx="295710" cy="369332"/>
          </a:xfrm>
          <a:prstGeom prst="rect">
            <a:avLst/>
          </a:prstGeom>
          <a:noFill/>
        </p:spPr>
        <p:txBody>
          <a:bodyPr wrap="square" rtlCol="0">
            <a:spAutoFit/>
          </a:bodyPr>
          <a:lstStyle/>
          <a:p>
            <a:r>
              <a:rPr lang="en-US" altLang="zh-CN" b="1" dirty="0"/>
              <a:t>1</a:t>
            </a:r>
            <a:endParaRPr lang="zh-CN" altLang="en-US" b="1" dirty="0"/>
          </a:p>
        </p:txBody>
      </p:sp>
      <p:sp>
        <p:nvSpPr>
          <p:cNvPr id="237" name="文本框 236"/>
          <p:cNvSpPr txBox="1"/>
          <p:nvPr/>
        </p:nvSpPr>
        <p:spPr>
          <a:xfrm>
            <a:off x="3025357" y="6010504"/>
            <a:ext cx="295710" cy="369332"/>
          </a:xfrm>
          <a:prstGeom prst="rect">
            <a:avLst/>
          </a:prstGeom>
          <a:noFill/>
        </p:spPr>
        <p:txBody>
          <a:bodyPr wrap="square" rtlCol="0">
            <a:spAutoFit/>
          </a:bodyPr>
          <a:lstStyle/>
          <a:p>
            <a:r>
              <a:rPr lang="en-US" altLang="zh-CN" b="1" dirty="0"/>
              <a:t>2</a:t>
            </a:r>
            <a:endParaRPr lang="zh-CN" altLang="en-US" b="1" dirty="0"/>
          </a:p>
        </p:txBody>
      </p:sp>
      <p:sp>
        <p:nvSpPr>
          <p:cNvPr id="238" name="文本框 237"/>
          <p:cNvSpPr txBox="1"/>
          <p:nvPr/>
        </p:nvSpPr>
        <p:spPr>
          <a:xfrm>
            <a:off x="3932603" y="6010504"/>
            <a:ext cx="295710" cy="369332"/>
          </a:xfrm>
          <a:prstGeom prst="rect">
            <a:avLst/>
          </a:prstGeom>
          <a:noFill/>
        </p:spPr>
        <p:txBody>
          <a:bodyPr wrap="square" rtlCol="0">
            <a:spAutoFit/>
          </a:bodyPr>
          <a:lstStyle/>
          <a:p>
            <a:r>
              <a:rPr lang="en-US" altLang="zh-CN" b="1" dirty="0"/>
              <a:t>3</a:t>
            </a:r>
            <a:endParaRPr lang="zh-CN" altLang="en-US" b="1" dirty="0"/>
          </a:p>
        </p:txBody>
      </p:sp>
      <p:sp>
        <p:nvSpPr>
          <p:cNvPr id="239" name="文本框 238"/>
          <p:cNvSpPr txBox="1"/>
          <p:nvPr/>
        </p:nvSpPr>
        <p:spPr>
          <a:xfrm>
            <a:off x="4967863" y="6010504"/>
            <a:ext cx="295710" cy="369332"/>
          </a:xfrm>
          <a:prstGeom prst="rect">
            <a:avLst/>
          </a:prstGeom>
          <a:noFill/>
        </p:spPr>
        <p:txBody>
          <a:bodyPr wrap="square" rtlCol="0">
            <a:spAutoFit/>
          </a:bodyPr>
          <a:lstStyle/>
          <a:p>
            <a:r>
              <a:rPr lang="en-US" altLang="zh-CN" b="1" dirty="0"/>
              <a:t>4</a:t>
            </a:r>
            <a:endParaRPr lang="zh-CN" altLang="en-US" b="1" dirty="0"/>
          </a:p>
        </p:txBody>
      </p:sp>
      <p:sp>
        <p:nvSpPr>
          <p:cNvPr id="240" name="文本框 239"/>
          <p:cNvSpPr txBox="1"/>
          <p:nvPr/>
        </p:nvSpPr>
        <p:spPr>
          <a:xfrm>
            <a:off x="5816683" y="5992571"/>
            <a:ext cx="295710" cy="369332"/>
          </a:xfrm>
          <a:prstGeom prst="rect">
            <a:avLst/>
          </a:prstGeom>
          <a:noFill/>
        </p:spPr>
        <p:txBody>
          <a:bodyPr wrap="square" rtlCol="0">
            <a:spAutoFit/>
          </a:bodyPr>
          <a:lstStyle/>
          <a:p>
            <a:r>
              <a:rPr lang="en-US" altLang="zh-CN" b="1" dirty="0" smtClean="0"/>
              <a:t>5</a:t>
            </a:r>
            <a:endParaRPr lang="zh-CN" altLang="en-US" b="1" dirty="0"/>
          </a:p>
        </p:txBody>
      </p:sp>
      <p:sp>
        <p:nvSpPr>
          <p:cNvPr id="241" name="文本框 240"/>
          <p:cNvSpPr txBox="1"/>
          <p:nvPr/>
        </p:nvSpPr>
        <p:spPr>
          <a:xfrm>
            <a:off x="6871693" y="5992571"/>
            <a:ext cx="295710" cy="369332"/>
          </a:xfrm>
          <a:prstGeom prst="rect">
            <a:avLst/>
          </a:prstGeom>
          <a:noFill/>
        </p:spPr>
        <p:txBody>
          <a:bodyPr wrap="square" rtlCol="0">
            <a:spAutoFit/>
          </a:bodyPr>
          <a:lstStyle/>
          <a:p>
            <a:r>
              <a:rPr lang="en-US" altLang="zh-CN" b="1" dirty="0"/>
              <a:t>6</a:t>
            </a:r>
            <a:endParaRPr lang="zh-CN" altLang="en-US" b="1" dirty="0"/>
          </a:p>
        </p:txBody>
      </p:sp>
      <p:sp>
        <p:nvSpPr>
          <p:cNvPr id="242" name="文本框 241"/>
          <p:cNvSpPr txBox="1"/>
          <p:nvPr/>
        </p:nvSpPr>
        <p:spPr>
          <a:xfrm>
            <a:off x="7740617" y="6000492"/>
            <a:ext cx="295710" cy="369332"/>
          </a:xfrm>
          <a:prstGeom prst="rect">
            <a:avLst/>
          </a:prstGeom>
          <a:noFill/>
        </p:spPr>
        <p:txBody>
          <a:bodyPr wrap="square" rtlCol="0">
            <a:spAutoFit/>
          </a:bodyPr>
          <a:lstStyle/>
          <a:p>
            <a:r>
              <a:rPr lang="en-US" altLang="zh-CN" b="1" dirty="0"/>
              <a:t>7</a:t>
            </a:r>
            <a:endParaRPr lang="zh-CN" altLang="en-US" b="1" dirty="0"/>
          </a:p>
        </p:txBody>
      </p:sp>
      <p:pic>
        <p:nvPicPr>
          <p:cNvPr id="243" name="图片 24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390943" y="2739678"/>
            <a:ext cx="648939" cy="648939"/>
          </a:xfrm>
          <a:prstGeom prst="rect">
            <a:avLst/>
          </a:prstGeom>
        </p:spPr>
      </p:pic>
      <p:sp>
        <p:nvSpPr>
          <p:cNvPr id="230" name="文本框 229"/>
          <p:cNvSpPr txBox="1"/>
          <p:nvPr/>
        </p:nvSpPr>
        <p:spPr>
          <a:xfrm>
            <a:off x="1586200" y="3050891"/>
            <a:ext cx="295710" cy="369332"/>
          </a:xfrm>
          <a:prstGeom prst="rect">
            <a:avLst/>
          </a:prstGeom>
          <a:noFill/>
        </p:spPr>
        <p:txBody>
          <a:bodyPr wrap="square" rtlCol="0">
            <a:spAutoFit/>
          </a:bodyPr>
          <a:lstStyle/>
          <a:p>
            <a:r>
              <a:rPr lang="en-US" altLang="zh-CN" b="1" dirty="0"/>
              <a:t>1</a:t>
            </a:r>
            <a:endParaRPr lang="zh-CN" altLang="en-US" b="1" dirty="0"/>
          </a:p>
        </p:txBody>
      </p:sp>
      <p:pic>
        <p:nvPicPr>
          <p:cNvPr id="244" name="图形 13">
            <a:extLst>
              <a:ext uri="{FF2B5EF4-FFF2-40B4-BE49-F238E27FC236}">
                <a16:creationId xmlns:a16="http://schemas.microsoft.com/office/drawing/2014/main" id="{BEBBAF3F-EF0B-4ECB-96FA-71499D0DE1D8}"/>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4302529" y="1366263"/>
            <a:ext cx="647700" cy="923925"/>
          </a:xfrm>
          <a:prstGeom prst="rect">
            <a:avLst/>
          </a:prstGeom>
        </p:spPr>
      </p:pic>
      <p:pic>
        <p:nvPicPr>
          <p:cNvPr id="245" name="图片 24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87264" y="2748391"/>
            <a:ext cx="648939" cy="648939"/>
          </a:xfrm>
          <a:prstGeom prst="rect">
            <a:avLst/>
          </a:prstGeom>
        </p:spPr>
      </p:pic>
      <p:sp>
        <p:nvSpPr>
          <p:cNvPr id="231" name="文本框 230"/>
          <p:cNvSpPr txBox="1"/>
          <p:nvPr/>
        </p:nvSpPr>
        <p:spPr>
          <a:xfrm>
            <a:off x="3472833" y="3063190"/>
            <a:ext cx="295710" cy="369332"/>
          </a:xfrm>
          <a:prstGeom prst="rect">
            <a:avLst/>
          </a:prstGeom>
          <a:noFill/>
        </p:spPr>
        <p:txBody>
          <a:bodyPr wrap="square" rtlCol="0">
            <a:spAutoFit/>
          </a:bodyPr>
          <a:lstStyle/>
          <a:p>
            <a:r>
              <a:rPr lang="en-US" altLang="zh-CN" b="1" dirty="0"/>
              <a:t>2</a:t>
            </a:r>
            <a:endParaRPr lang="zh-CN" altLang="en-US" b="1" dirty="0"/>
          </a:p>
        </p:txBody>
      </p:sp>
      <p:pic>
        <p:nvPicPr>
          <p:cNvPr id="246" name="图片 24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66911" y="4383839"/>
            <a:ext cx="648939" cy="648939"/>
          </a:xfrm>
          <a:prstGeom prst="rect">
            <a:avLst/>
          </a:prstGeom>
        </p:spPr>
      </p:pic>
      <p:pic>
        <p:nvPicPr>
          <p:cNvPr id="247" name="图片 24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93137" y="4388319"/>
            <a:ext cx="648939" cy="648939"/>
          </a:xfrm>
          <a:prstGeom prst="rect">
            <a:avLst/>
          </a:prstGeom>
        </p:spPr>
      </p:pic>
      <p:pic>
        <p:nvPicPr>
          <p:cNvPr id="248" name="图片 24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05499" y="4378036"/>
            <a:ext cx="648939" cy="648939"/>
          </a:xfrm>
          <a:prstGeom prst="rect">
            <a:avLst/>
          </a:prstGeom>
        </p:spPr>
      </p:pic>
      <p:sp>
        <p:nvSpPr>
          <p:cNvPr id="213" name="文本框 212"/>
          <p:cNvSpPr txBox="1"/>
          <p:nvPr/>
        </p:nvSpPr>
        <p:spPr>
          <a:xfrm>
            <a:off x="1591593" y="4679117"/>
            <a:ext cx="295710" cy="369332"/>
          </a:xfrm>
          <a:prstGeom prst="rect">
            <a:avLst/>
          </a:prstGeom>
          <a:noFill/>
        </p:spPr>
        <p:txBody>
          <a:bodyPr wrap="square" rtlCol="0">
            <a:spAutoFit/>
          </a:bodyPr>
          <a:lstStyle/>
          <a:p>
            <a:r>
              <a:rPr lang="en-US" altLang="zh-CN" b="1" dirty="0" smtClean="0"/>
              <a:t>5</a:t>
            </a:r>
            <a:endParaRPr lang="zh-CN" altLang="en-US" b="1" dirty="0"/>
          </a:p>
        </p:txBody>
      </p:sp>
      <p:pic>
        <p:nvPicPr>
          <p:cNvPr id="249" name="图片 24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01836" y="1360874"/>
            <a:ext cx="648939" cy="648939"/>
          </a:xfrm>
          <a:prstGeom prst="rect">
            <a:avLst/>
          </a:prstGeom>
        </p:spPr>
      </p:pic>
      <p:sp>
        <p:nvSpPr>
          <p:cNvPr id="234" name="文本框 233"/>
          <p:cNvSpPr txBox="1"/>
          <p:nvPr/>
        </p:nvSpPr>
        <p:spPr>
          <a:xfrm>
            <a:off x="4474917" y="1692174"/>
            <a:ext cx="295710" cy="369332"/>
          </a:xfrm>
          <a:prstGeom prst="rect">
            <a:avLst/>
          </a:prstGeom>
          <a:noFill/>
        </p:spPr>
        <p:txBody>
          <a:bodyPr wrap="square" rtlCol="0">
            <a:spAutoFit/>
          </a:bodyPr>
          <a:lstStyle/>
          <a:p>
            <a:r>
              <a:rPr lang="en-US" altLang="zh-CN" b="1" dirty="0" smtClean="0"/>
              <a:t>0</a:t>
            </a:r>
            <a:endParaRPr lang="zh-CN" altLang="en-US" b="1" dirty="0"/>
          </a:p>
        </p:txBody>
      </p:sp>
      <p:pic>
        <p:nvPicPr>
          <p:cNvPr id="250" name="图片 24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63194" y="2739196"/>
            <a:ext cx="648939" cy="648939"/>
          </a:xfrm>
          <a:prstGeom prst="rect">
            <a:avLst/>
          </a:prstGeom>
        </p:spPr>
      </p:pic>
      <p:sp>
        <p:nvSpPr>
          <p:cNvPr id="233" name="文本框 232"/>
          <p:cNvSpPr txBox="1"/>
          <p:nvPr/>
        </p:nvSpPr>
        <p:spPr>
          <a:xfrm>
            <a:off x="7239183" y="3054156"/>
            <a:ext cx="295710" cy="369332"/>
          </a:xfrm>
          <a:prstGeom prst="rect">
            <a:avLst/>
          </a:prstGeom>
          <a:noFill/>
        </p:spPr>
        <p:txBody>
          <a:bodyPr wrap="square" rtlCol="0">
            <a:spAutoFit/>
          </a:bodyPr>
          <a:lstStyle/>
          <a:p>
            <a:r>
              <a:rPr lang="en-US" altLang="zh-CN" b="1" dirty="0"/>
              <a:t>4</a:t>
            </a:r>
            <a:endParaRPr lang="zh-CN" altLang="en-US" b="1" dirty="0"/>
          </a:p>
        </p:txBody>
      </p:sp>
      <p:pic>
        <p:nvPicPr>
          <p:cNvPr id="107" name="图片 10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288913" y="4381441"/>
            <a:ext cx="647092" cy="647092"/>
          </a:xfrm>
          <a:prstGeom prst="rect">
            <a:avLst/>
          </a:prstGeom>
        </p:spPr>
      </p:pic>
      <p:sp>
        <p:nvSpPr>
          <p:cNvPr id="216" name="文本框 215"/>
          <p:cNvSpPr txBox="1"/>
          <p:nvPr/>
        </p:nvSpPr>
        <p:spPr>
          <a:xfrm>
            <a:off x="3475982" y="4690340"/>
            <a:ext cx="295710" cy="369332"/>
          </a:xfrm>
          <a:prstGeom prst="rect">
            <a:avLst/>
          </a:prstGeom>
          <a:noFill/>
        </p:spPr>
        <p:txBody>
          <a:bodyPr wrap="square" rtlCol="0">
            <a:spAutoFit/>
          </a:bodyPr>
          <a:lstStyle/>
          <a:p>
            <a:r>
              <a:rPr lang="en-US" altLang="zh-CN" b="1" dirty="0" smtClean="0"/>
              <a:t>6</a:t>
            </a:r>
            <a:endParaRPr lang="zh-CN" altLang="en-US" b="1" dirty="0"/>
          </a:p>
        </p:txBody>
      </p:sp>
      <p:pic>
        <p:nvPicPr>
          <p:cNvPr id="105" name="图片 10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75287" y="4376362"/>
            <a:ext cx="647092" cy="647092"/>
          </a:xfrm>
          <a:prstGeom prst="rect">
            <a:avLst/>
          </a:prstGeom>
        </p:spPr>
      </p:pic>
      <p:sp>
        <p:nvSpPr>
          <p:cNvPr id="219" name="文本框 218"/>
          <p:cNvSpPr txBox="1"/>
          <p:nvPr/>
        </p:nvSpPr>
        <p:spPr>
          <a:xfrm>
            <a:off x="5362922" y="4700311"/>
            <a:ext cx="295710" cy="369332"/>
          </a:xfrm>
          <a:prstGeom prst="rect">
            <a:avLst/>
          </a:prstGeom>
          <a:noFill/>
        </p:spPr>
        <p:txBody>
          <a:bodyPr wrap="square" rtlCol="0">
            <a:spAutoFit/>
          </a:bodyPr>
          <a:lstStyle/>
          <a:p>
            <a:r>
              <a:rPr lang="en-US" altLang="zh-CN" b="1" dirty="0" smtClean="0"/>
              <a:t>7</a:t>
            </a:r>
            <a:endParaRPr lang="zh-CN" altLang="en-US" b="1" dirty="0"/>
          </a:p>
        </p:txBody>
      </p:sp>
      <p:sp>
        <p:nvSpPr>
          <p:cNvPr id="7" name="椭圆 6"/>
          <p:cNvSpPr/>
          <p:nvPr/>
        </p:nvSpPr>
        <p:spPr>
          <a:xfrm>
            <a:off x="3597105" y="5819686"/>
            <a:ext cx="939751" cy="828942"/>
          </a:xfrm>
          <a:prstGeom prst="ellipse">
            <a:avLst/>
          </a:prstGeom>
          <a:solidFill>
            <a:srgbClr val="C00000">
              <a:alpha val="4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2" name="椭圆 251"/>
          <p:cNvSpPr/>
          <p:nvPr/>
        </p:nvSpPr>
        <p:spPr>
          <a:xfrm>
            <a:off x="5507684" y="5822226"/>
            <a:ext cx="939751" cy="828942"/>
          </a:xfrm>
          <a:prstGeom prst="ellipse">
            <a:avLst/>
          </a:prstGeom>
          <a:solidFill>
            <a:srgbClr val="C00000">
              <a:alpha val="4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标题 1">
            <a:extLst>
              <a:ext uri="{FF2B5EF4-FFF2-40B4-BE49-F238E27FC236}">
                <a16:creationId xmlns:a16="http://schemas.microsoft.com/office/drawing/2014/main" id="{02D5F3CC-738F-4D7A-898C-1771C54FB5A0}"/>
              </a:ext>
            </a:extLst>
          </p:cNvPr>
          <p:cNvSpPr>
            <a:spLocks noGrp="1"/>
          </p:cNvSpPr>
          <p:nvPr/>
        </p:nvSpPr>
        <p:spPr>
          <a:xfrm>
            <a:off x="422412" y="403989"/>
            <a:ext cx="8498048" cy="7749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800" dirty="0" smtClean="0">
                <a:latin typeface="Arial" panose="020B0604020202020204" pitchFamily="34" charset="0"/>
                <a:cs typeface="Arial" panose="020B0604020202020204" pitchFamily="34" charset="0"/>
              </a:rPr>
              <a:t>All the relevant switches are </a:t>
            </a:r>
            <a:r>
              <a:rPr lang="en-US" altLang="zh-CN" sz="2800" dirty="0" smtClean="0">
                <a:solidFill>
                  <a:srgbClr val="FF0000"/>
                </a:solidFill>
                <a:latin typeface="Arial" panose="020B0604020202020204" pitchFamily="34" charset="0"/>
                <a:cs typeface="Arial" panose="020B0604020202020204" pitchFamily="34" charset="0"/>
              </a:rPr>
              <a:t>covered</a:t>
            </a:r>
            <a:r>
              <a:rPr lang="en-US" altLang="zh-CN" sz="2800" dirty="0" smtClean="0">
                <a:latin typeface="Arial" panose="020B0604020202020204" pitchFamily="34" charset="0"/>
                <a:cs typeface="Arial" panose="020B0604020202020204" pitchFamily="34" charset="0"/>
              </a:rPr>
              <a:t> </a:t>
            </a:r>
            <a:endParaRPr lang="zh-CN" altLang="en-US" sz="2800" dirty="0">
              <a:solidFill>
                <a:srgbClr val="FF0000"/>
              </a:solidFill>
              <a:latin typeface="Arial" panose="020B0604020202020204" pitchFamily="34" charset="0"/>
              <a:cs typeface="Arial" panose="020B0604020202020204" pitchFamily="34" charset="0"/>
            </a:endParaRPr>
          </a:p>
        </p:txBody>
      </p:sp>
      <p:sp>
        <p:nvSpPr>
          <p:cNvPr id="100" name="标题 1">
            <a:extLst>
              <a:ext uri="{FF2B5EF4-FFF2-40B4-BE49-F238E27FC236}">
                <a16:creationId xmlns:a16="http://schemas.microsoft.com/office/drawing/2014/main" id="{02D5F3CC-738F-4D7A-898C-1771C54FB5A0}"/>
              </a:ext>
            </a:extLst>
          </p:cNvPr>
          <p:cNvSpPr txBox="1">
            <a:spLocks/>
          </p:cNvSpPr>
          <p:nvPr/>
        </p:nvSpPr>
        <p:spPr>
          <a:xfrm>
            <a:off x="373748" y="385940"/>
            <a:ext cx="8498048" cy="774915"/>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CN" sz="2800" dirty="0" smtClean="0">
                <a:solidFill>
                  <a:srgbClr val="FF0000"/>
                </a:solidFill>
                <a:latin typeface="Arial" panose="020B0604020202020204" pitchFamily="34" charset="0"/>
                <a:cs typeface="Arial" panose="020B0604020202020204" pitchFamily="34" charset="0"/>
              </a:rPr>
              <a:t>Identify </a:t>
            </a:r>
            <a:r>
              <a:rPr lang="en-US" altLang="zh-CN" sz="2800" dirty="0" smtClean="0">
                <a:latin typeface="Arial" panose="020B0604020202020204" pitchFamily="34" charset="0"/>
                <a:cs typeface="Arial" panose="020B0604020202020204" pitchFamily="34" charset="0"/>
              </a:rPr>
              <a:t>potential root causes with diagnostic agent</a:t>
            </a:r>
            <a:endParaRPr lang="zh-CN" altLang="en-US" sz="2800" dirty="0">
              <a:solidFill>
                <a:srgbClr val="FF0000"/>
              </a:solidFill>
              <a:latin typeface="Arial" panose="020B0604020202020204" pitchFamily="34" charset="0"/>
              <a:cs typeface="Arial" panose="020B0604020202020204" pitchFamily="34" charset="0"/>
            </a:endParaRPr>
          </a:p>
        </p:txBody>
      </p:sp>
      <p:sp>
        <p:nvSpPr>
          <p:cNvPr id="101" name="文本框 100">
            <a:extLst>
              <a:ext uri="{FF2B5EF4-FFF2-40B4-BE49-F238E27FC236}">
                <a16:creationId xmlns:a16="http://schemas.microsoft.com/office/drawing/2014/main" id="{5604103D-7905-4A55-BB05-7D86BBD34B92}"/>
              </a:ext>
            </a:extLst>
          </p:cNvPr>
          <p:cNvSpPr txBox="1"/>
          <p:nvPr/>
        </p:nvSpPr>
        <p:spPr>
          <a:xfrm>
            <a:off x="1558519" y="1539483"/>
            <a:ext cx="1929218" cy="715089"/>
          </a:xfrm>
          <a:prstGeom prst="roundRect">
            <a:avLst/>
          </a:prstGeom>
          <a:solidFill>
            <a:srgbClr val="00B05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latin typeface="Arial" panose="020B0604020202020204" pitchFamily="34" charset="0"/>
                <a:cs typeface="Arial" panose="020B0604020202020204" pitchFamily="34" charset="0"/>
              </a:rPr>
              <a:t>Latency-sensitive Flow</a:t>
            </a:r>
            <a:endParaRPr lang="zh-CN" altLang="en-US" b="1" dirty="0">
              <a:latin typeface="Arial" panose="020B0604020202020204" pitchFamily="34" charset="0"/>
              <a:cs typeface="Arial" panose="020B0604020202020204" pitchFamily="34" charset="0"/>
            </a:endParaRPr>
          </a:p>
        </p:txBody>
      </p:sp>
      <p:grpSp>
        <p:nvGrpSpPr>
          <p:cNvPr id="8" name="组合 7"/>
          <p:cNvGrpSpPr/>
          <p:nvPr/>
        </p:nvGrpSpPr>
        <p:grpSpPr>
          <a:xfrm>
            <a:off x="2030839" y="2072333"/>
            <a:ext cx="5026575" cy="2728016"/>
            <a:chOff x="2039591" y="2041644"/>
            <a:chExt cx="5026575" cy="2728016"/>
          </a:xfrm>
        </p:grpSpPr>
        <p:sp>
          <p:nvSpPr>
            <p:cNvPr id="146" name="椭圆 145"/>
            <p:cNvSpPr/>
            <p:nvPr/>
          </p:nvSpPr>
          <p:spPr>
            <a:xfrm>
              <a:off x="3750711" y="3016539"/>
              <a:ext cx="1705782" cy="1316640"/>
            </a:xfrm>
            <a:prstGeom prst="ellipse">
              <a:avLst/>
            </a:prstGeom>
            <a:solidFill>
              <a:srgbClr val="C00000">
                <a:alpha val="8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solidFill>
                    <a:schemeClr val="bg1"/>
                  </a:solidFill>
                </a:rPr>
                <a:t>Diagnose Agent</a:t>
              </a:r>
              <a:endParaRPr lang="zh-CN" altLang="en-US" sz="2000" b="1" dirty="0">
                <a:solidFill>
                  <a:schemeClr val="bg1"/>
                </a:solidFill>
              </a:endParaRPr>
            </a:p>
          </p:txBody>
        </p:sp>
        <p:sp>
          <p:nvSpPr>
            <p:cNvPr id="149" name="箭头: 右 51">
              <a:extLst>
                <a:ext uri="{FF2B5EF4-FFF2-40B4-BE49-F238E27FC236}">
                  <a16:creationId xmlns:a16="http://schemas.microsoft.com/office/drawing/2014/main" id="{9CAF1B49-6C4F-4820-B7D2-62E79F964133}"/>
                </a:ext>
              </a:extLst>
            </p:cNvPr>
            <p:cNvSpPr/>
            <p:nvPr/>
          </p:nvSpPr>
          <p:spPr>
            <a:xfrm rot="18666242">
              <a:off x="3872998" y="4315064"/>
              <a:ext cx="643440" cy="265752"/>
            </a:xfrm>
            <a:prstGeom prst="rightArrow">
              <a:avLst>
                <a:gd name="adj1" fmla="val 50000"/>
                <a:gd name="adj2" fmla="val 10110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2" name="箭头: 右 51">
              <a:extLst>
                <a:ext uri="{FF2B5EF4-FFF2-40B4-BE49-F238E27FC236}">
                  <a16:creationId xmlns:a16="http://schemas.microsoft.com/office/drawing/2014/main" id="{9CAF1B49-6C4F-4820-B7D2-62E79F964133}"/>
                </a:ext>
              </a:extLst>
            </p:cNvPr>
            <p:cNvSpPr/>
            <p:nvPr/>
          </p:nvSpPr>
          <p:spPr>
            <a:xfrm rot="13914506">
              <a:off x="4598922" y="4316027"/>
              <a:ext cx="643440" cy="239168"/>
            </a:xfrm>
            <a:prstGeom prst="rightArrow">
              <a:avLst>
                <a:gd name="adj1" fmla="val 50000"/>
                <a:gd name="adj2" fmla="val 10110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0" name="箭头: 右 51">
              <a:extLst>
                <a:ext uri="{FF2B5EF4-FFF2-40B4-BE49-F238E27FC236}">
                  <a16:creationId xmlns:a16="http://schemas.microsoft.com/office/drawing/2014/main" id="{9CAF1B49-6C4F-4820-B7D2-62E79F964133}"/>
                </a:ext>
              </a:extLst>
            </p:cNvPr>
            <p:cNvSpPr/>
            <p:nvPr/>
          </p:nvSpPr>
          <p:spPr>
            <a:xfrm rot="20458903">
              <a:off x="2039591" y="4057199"/>
              <a:ext cx="1846028" cy="269822"/>
            </a:xfrm>
            <a:prstGeom prst="rightArrow">
              <a:avLst>
                <a:gd name="adj1" fmla="val 50000"/>
                <a:gd name="adj2" fmla="val 10110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1" name="箭头: 右 51">
              <a:extLst>
                <a:ext uri="{FF2B5EF4-FFF2-40B4-BE49-F238E27FC236}">
                  <a16:creationId xmlns:a16="http://schemas.microsoft.com/office/drawing/2014/main" id="{9CAF1B49-6C4F-4820-B7D2-62E79F964133}"/>
                </a:ext>
              </a:extLst>
            </p:cNvPr>
            <p:cNvSpPr/>
            <p:nvPr/>
          </p:nvSpPr>
          <p:spPr>
            <a:xfrm rot="600631">
              <a:off x="2141187" y="3233394"/>
              <a:ext cx="1846028" cy="269822"/>
            </a:xfrm>
            <a:prstGeom prst="rightArrow">
              <a:avLst>
                <a:gd name="adj1" fmla="val 50000"/>
                <a:gd name="adj2" fmla="val 10110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4" name="箭头: 右 51">
              <a:extLst>
                <a:ext uri="{FF2B5EF4-FFF2-40B4-BE49-F238E27FC236}">
                  <a16:creationId xmlns:a16="http://schemas.microsoft.com/office/drawing/2014/main" id="{9CAF1B49-6C4F-4820-B7D2-62E79F964133}"/>
                </a:ext>
              </a:extLst>
            </p:cNvPr>
            <p:cNvSpPr/>
            <p:nvPr/>
          </p:nvSpPr>
          <p:spPr>
            <a:xfrm rot="1254584">
              <a:off x="3785991" y="3138157"/>
              <a:ext cx="643440" cy="265752"/>
            </a:xfrm>
            <a:prstGeom prst="rightArrow">
              <a:avLst>
                <a:gd name="adj1" fmla="val 50000"/>
                <a:gd name="adj2" fmla="val 10110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2" name="箭头: 右 51">
              <a:extLst>
                <a:ext uri="{FF2B5EF4-FFF2-40B4-BE49-F238E27FC236}">
                  <a16:creationId xmlns:a16="http://schemas.microsoft.com/office/drawing/2014/main" id="{9CAF1B49-6C4F-4820-B7D2-62E79F964133}"/>
                </a:ext>
              </a:extLst>
            </p:cNvPr>
            <p:cNvSpPr/>
            <p:nvPr/>
          </p:nvSpPr>
          <p:spPr>
            <a:xfrm rot="5400000">
              <a:off x="4133781" y="2470708"/>
              <a:ext cx="1082055" cy="223928"/>
            </a:xfrm>
            <a:prstGeom prst="rightArrow">
              <a:avLst>
                <a:gd name="adj1" fmla="val 50000"/>
                <a:gd name="adj2" fmla="val 10110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3" name="箭头: 右 51">
              <a:extLst>
                <a:ext uri="{FF2B5EF4-FFF2-40B4-BE49-F238E27FC236}">
                  <a16:creationId xmlns:a16="http://schemas.microsoft.com/office/drawing/2014/main" id="{9CAF1B49-6C4F-4820-B7D2-62E79F964133}"/>
                </a:ext>
              </a:extLst>
            </p:cNvPr>
            <p:cNvSpPr/>
            <p:nvPr/>
          </p:nvSpPr>
          <p:spPr>
            <a:xfrm rot="9727791">
              <a:off x="5220138" y="3187248"/>
              <a:ext cx="1846028" cy="269822"/>
            </a:xfrm>
            <a:prstGeom prst="rightArrow">
              <a:avLst>
                <a:gd name="adj1" fmla="val 50000"/>
                <a:gd name="adj2" fmla="val 10110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41519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repeatCount="2000" fill="hold" nodeType="clickEffect">
                                  <p:stCondLst>
                                    <p:cond delay="0"/>
                                  </p:stCondLst>
                                  <p:childTnLst>
                                    <p:set>
                                      <p:cBhvr>
                                        <p:cTn id="6" dur="1" fill="hold">
                                          <p:stCondLst>
                                            <p:cond delay="0"/>
                                          </p:stCondLst>
                                        </p:cTn>
                                        <p:tgtEl>
                                          <p:spTgt spid="250"/>
                                        </p:tgtEl>
                                        <p:attrNameLst>
                                          <p:attrName>style.visibility</p:attrName>
                                        </p:attrNameLst>
                                      </p:cBhvr>
                                      <p:to>
                                        <p:strVal val="visible"/>
                                      </p:to>
                                    </p:set>
                                    <p:animEffect transition="in" filter="fade">
                                      <p:cBhvr>
                                        <p:cTn id="7" dur="500"/>
                                        <p:tgtEl>
                                          <p:spTgt spid="250"/>
                                        </p:tgtEl>
                                      </p:cBhvr>
                                    </p:animEffect>
                                  </p:childTnLst>
                                </p:cTn>
                              </p:par>
                            </p:childTnLst>
                          </p:cTn>
                        </p:par>
                        <p:par>
                          <p:cTn id="8" fill="hold">
                            <p:stCondLst>
                              <p:cond delay="1000"/>
                            </p:stCondLst>
                            <p:childTnLst>
                              <p:par>
                                <p:cTn id="9" presetID="10" presetClass="entr" presetSubtype="0" repeatCount="2000" fill="hold" nodeType="afterEffect">
                                  <p:stCondLst>
                                    <p:cond delay="0"/>
                                  </p:stCondLst>
                                  <p:childTnLst>
                                    <p:set>
                                      <p:cBhvr>
                                        <p:cTn id="10" dur="1" fill="hold">
                                          <p:stCondLst>
                                            <p:cond delay="0"/>
                                          </p:stCondLst>
                                        </p:cTn>
                                        <p:tgtEl>
                                          <p:spTgt spid="249"/>
                                        </p:tgtEl>
                                        <p:attrNameLst>
                                          <p:attrName>style.visibility</p:attrName>
                                        </p:attrNameLst>
                                      </p:cBhvr>
                                      <p:to>
                                        <p:strVal val="visible"/>
                                      </p:to>
                                    </p:set>
                                    <p:animEffect transition="in" filter="fade">
                                      <p:cBhvr>
                                        <p:cTn id="11" dur="500"/>
                                        <p:tgtEl>
                                          <p:spTgt spid="249"/>
                                        </p:tgtEl>
                                      </p:cBhvr>
                                    </p:animEffect>
                                  </p:childTnLst>
                                </p:cTn>
                              </p:par>
                              <p:par>
                                <p:cTn id="12" presetID="10" presetClass="entr" presetSubtype="0" repeatCount="2000" fill="hold" nodeType="withEffect">
                                  <p:stCondLst>
                                    <p:cond delay="0"/>
                                  </p:stCondLst>
                                  <p:childTnLst>
                                    <p:set>
                                      <p:cBhvr>
                                        <p:cTn id="13" dur="1" fill="hold">
                                          <p:stCondLst>
                                            <p:cond delay="0"/>
                                          </p:stCondLst>
                                        </p:cTn>
                                        <p:tgtEl>
                                          <p:spTgt spid="246"/>
                                        </p:tgtEl>
                                        <p:attrNameLst>
                                          <p:attrName>style.visibility</p:attrName>
                                        </p:attrNameLst>
                                      </p:cBhvr>
                                      <p:to>
                                        <p:strVal val="visible"/>
                                      </p:to>
                                    </p:set>
                                    <p:animEffect transition="in" filter="fade">
                                      <p:cBhvr>
                                        <p:cTn id="14" dur="500"/>
                                        <p:tgtEl>
                                          <p:spTgt spid="246"/>
                                        </p:tgtEl>
                                      </p:cBhvr>
                                    </p:animEffect>
                                  </p:childTnLst>
                                </p:cTn>
                              </p:par>
                            </p:childTnLst>
                          </p:cTn>
                        </p:par>
                        <p:par>
                          <p:cTn id="15" fill="hold">
                            <p:stCondLst>
                              <p:cond delay="2000"/>
                            </p:stCondLst>
                            <p:childTnLst>
                              <p:par>
                                <p:cTn id="16" presetID="10" presetClass="entr" presetSubtype="0" repeatCount="2000" fill="hold" nodeType="afterEffect">
                                  <p:stCondLst>
                                    <p:cond delay="0"/>
                                  </p:stCondLst>
                                  <p:childTnLst>
                                    <p:set>
                                      <p:cBhvr>
                                        <p:cTn id="17" dur="1" fill="hold">
                                          <p:stCondLst>
                                            <p:cond delay="0"/>
                                          </p:stCondLst>
                                        </p:cTn>
                                        <p:tgtEl>
                                          <p:spTgt spid="245"/>
                                        </p:tgtEl>
                                        <p:attrNameLst>
                                          <p:attrName>style.visibility</p:attrName>
                                        </p:attrNameLst>
                                      </p:cBhvr>
                                      <p:to>
                                        <p:strVal val="visible"/>
                                      </p:to>
                                    </p:set>
                                    <p:animEffect transition="in" filter="fade">
                                      <p:cBhvr>
                                        <p:cTn id="18" dur="500"/>
                                        <p:tgtEl>
                                          <p:spTgt spid="245"/>
                                        </p:tgtEl>
                                      </p:cBhvr>
                                    </p:animEffect>
                                  </p:childTnLst>
                                </p:cTn>
                              </p:par>
                              <p:par>
                                <p:cTn id="19" presetID="10" presetClass="entr" presetSubtype="0" repeatCount="2000" fill="hold" nodeType="withEffect">
                                  <p:stCondLst>
                                    <p:cond delay="0"/>
                                  </p:stCondLst>
                                  <p:childTnLst>
                                    <p:set>
                                      <p:cBhvr>
                                        <p:cTn id="20" dur="1" fill="hold">
                                          <p:stCondLst>
                                            <p:cond delay="0"/>
                                          </p:stCondLst>
                                        </p:cTn>
                                        <p:tgtEl>
                                          <p:spTgt spid="243"/>
                                        </p:tgtEl>
                                        <p:attrNameLst>
                                          <p:attrName>style.visibility</p:attrName>
                                        </p:attrNameLst>
                                      </p:cBhvr>
                                      <p:to>
                                        <p:strVal val="visible"/>
                                      </p:to>
                                    </p:set>
                                    <p:animEffect transition="in" filter="fade">
                                      <p:cBhvr>
                                        <p:cTn id="21" dur="500"/>
                                        <p:tgtEl>
                                          <p:spTgt spid="243"/>
                                        </p:tgtEl>
                                      </p:cBhvr>
                                    </p:animEffect>
                                  </p:childTnLst>
                                </p:cTn>
                              </p:par>
                            </p:childTnLst>
                          </p:cTn>
                        </p:par>
                        <p:par>
                          <p:cTn id="22" fill="hold">
                            <p:stCondLst>
                              <p:cond delay="3000"/>
                            </p:stCondLst>
                            <p:childTnLst>
                              <p:par>
                                <p:cTn id="23" presetID="10" presetClass="entr" presetSubtype="0" repeatCount="2000" fill="hold" nodeType="afterEffect">
                                  <p:stCondLst>
                                    <p:cond delay="0"/>
                                  </p:stCondLst>
                                  <p:childTnLst>
                                    <p:set>
                                      <p:cBhvr>
                                        <p:cTn id="24" dur="1" fill="hold">
                                          <p:stCondLst>
                                            <p:cond delay="0"/>
                                          </p:stCondLst>
                                        </p:cTn>
                                        <p:tgtEl>
                                          <p:spTgt spid="247"/>
                                        </p:tgtEl>
                                        <p:attrNameLst>
                                          <p:attrName>style.visibility</p:attrName>
                                        </p:attrNameLst>
                                      </p:cBhvr>
                                      <p:to>
                                        <p:strVal val="visible"/>
                                      </p:to>
                                    </p:set>
                                    <p:animEffect transition="in" filter="fade">
                                      <p:cBhvr>
                                        <p:cTn id="25" dur="500"/>
                                        <p:tgtEl>
                                          <p:spTgt spid="247"/>
                                        </p:tgtEl>
                                      </p:cBhvr>
                                    </p:animEffect>
                                  </p:childTnLst>
                                </p:cTn>
                              </p:par>
                              <p:par>
                                <p:cTn id="26" presetID="10" presetClass="entr" presetSubtype="0" repeatCount="2000" fill="hold" nodeType="withEffect">
                                  <p:stCondLst>
                                    <p:cond delay="0"/>
                                  </p:stCondLst>
                                  <p:childTnLst>
                                    <p:set>
                                      <p:cBhvr>
                                        <p:cTn id="27" dur="1" fill="hold">
                                          <p:stCondLst>
                                            <p:cond delay="0"/>
                                          </p:stCondLst>
                                        </p:cTn>
                                        <p:tgtEl>
                                          <p:spTgt spid="248"/>
                                        </p:tgtEl>
                                        <p:attrNameLst>
                                          <p:attrName>style.visibility</p:attrName>
                                        </p:attrNameLst>
                                      </p:cBhvr>
                                      <p:to>
                                        <p:strVal val="visible"/>
                                      </p:to>
                                    </p:set>
                                    <p:animEffect transition="in" filter="fade">
                                      <p:cBhvr>
                                        <p:cTn id="28" dur="500"/>
                                        <p:tgtEl>
                                          <p:spTgt spid="248"/>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xit" presetSubtype="0" fill="hold" grpId="0" nodeType="clickEffect">
                                  <p:stCondLst>
                                    <p:cond delay="0"/>
                                  </p:stCondLst>
                                  <p:childTnLst>
                                    <p:animEffect transition="out" filter="fade">
                                      <p:cBhvr>
                                        <p:cTn id="32" dur="250"/>
                                        <p:tgtEl>
                                          <p:spTgt spid="99"/>
                                        </p:tgtEl>
                                      </p:cBhvr>
                                    </p:animEffect>
                                    <p:anim calcmode="lin" valueType="num">
                                      <p:cBhvr>
                                        <p:cTn id="33" dur="250"/>
                                        <p:tgtEl>
                                          <p:spTgt spid="99"/>
                                        </p:tgtEl>
                                        <p:attrNameLst>
                                          <p:attrName>ppt_x</p:attrName>
                                        </p:attrNameLst>
                                      </p:cBhvr>
                                      <p:tavLst>
                                        <p:tav tm="0">
                                          <p:val>
                                            <p:strVal val="ppt_x"/>
                                          </p:val>
                                        </p:tav>
                                        <p:tav tm="100000">
                                          <p:val>
                                            <p:strVal val="ppt_x"/>
                                          </p:val>
                                        </p:tav>
                                      </p:tavLst>
                                    </p:anim>
                                    <p:anim calcmode="lin" valueType="num">
                                      <p:cBhvr>
                                        <p:cTn id="34" dur="250"/>
                                        <p:tgtEl>
                                          <p:spTgt spid="99"/>
                                        </p:tgtEl>
                                        <p:attrNameLst>
                                          <p:attrName>ppt_y</p:attrName>
                                        </p:attrNameLst>
                                      </p:cBhvr>
                                      <p:tavLst>
                                        <p:tav tm="0">
                                          <p:val>
                                            <p:strVal val="ppt_y"/>
                                          </p:val>
                                        </p:tav>
                                        <p:tav tm="100000">
                                          <p:val>
                                            <p:strVal val="ppt_y+.1"/>
                                          </p:val>
                                        </p:tav>
                                      </p:tavLst>
                                    </p:anim>
                                    <p:set>
                                      <p:cBhvr>
                                        <p:cTn id="35" dur="1" fill="hold">
                                          <p:stCondLst>
                                            <p:cond delay="249"/>
                                          </p:stCondLst>
                                        </p:cTn>
                                        <p:tgtEl>
                                          <p:spTgt spid="99"/>
                                        </p:tgtEl>
                                        <p:attrNameLst>
                                          <p:attrName>style.visibility</p:attrName>
                                        </p:attrNameLst>
                                      </p:cBhvr>
                                      <p:to>
                                        <p:strVal val="hidden"/>
                                      </p:to>
                                    </p:set>
                                  </p:childTnLst>
                                </p:cTn>
                              </p:par>
                            </p:childTnLst>
                          </p:cTn>
                        </p:par>
                        <p:par>
                          <p:cTn id="36" fill="hold">
                            <p:stCondLst>
                              <p:cond delay="250"/>
                            </p:stCondLst>
                            <p:childTnLst>
                              <p:par>
                                <p:cTn id="37" presetID="42" presetClass="entr" presetSubtype="0" fill="hold" grpId="0" nodeType="afterEffect">
                                  <p:stCondLst>
                                    <p:cond delay="0"/>
                                  </p:stCondLst>
                                  <p:childTnLst>
                                    <p:set>
                                      <p:cBhvr>
                                        <p:cTn id="38" dur="1" fill="hold">
                                          <p:stCondLst>
                                            <p:cond delay="0"/>
                                          </p:stCondLst>
                                        </p:cTn>
                                        <p:tgtEl>
                                          <p:spTgt spid="100"/>
                                        </p:tgtEl>
                                        <p:attrNameLst>
                                          <p:attrName>style.visibility</p:attrName>
                                        </p:attrNameLst>
                                      </p:cBhvr>
                                      <p:to>
                                        <p:strVal val="visible"/>
                                      </p:to>
                                    </p:set>
                                    <p:animEffect transition="in" filter="fade">
                                      <p:cBhvr>
                                        <p:cTn id="39" dur="250"/>
                                        <p:tgtEl>
                                          <p:spTgt spid="100"/>
                                        </p:tgtEl>
                                      </p:cBhvr>
                                    </p:animEffect>
                                    <p:anim calcmode="lin" valueType="num">
                                      <p:cBhvr>
                                        <p:cTn id="40" dur="250" fill="hold"/>
                                        <p:tgtEl>
                                          <p:spTgt spid="100"/>
                                        </p:tgtEl>
                                        <p:attrNameLst>
                                          <p:attrName>ppt_x</p:attrName>
                                        </p:attrNameLst>
                                      </p:cBhvr>
                                      <p:tavLst>
                                        <p:tav tm="0">
                                          <p:val>
                                            <p:strVal val="#ppt_x"/>
                                          </p:val>
                                        </p:tav>
                                        <p:tav tm="100000">
                                          <p:val>
                                            <p:strVal val="#ppt_x"/>
                                          </p:val>
                                        </p:tav>
                                      </p:tavLst>
                                    </p:anim>
                                    <p:anim calcmode="lin" valueType="num">
                                      <p:cBhvr>
                                        <p:cTn id="41" dur="250" fill="hold"/>
                                        <p:tgtEl>
                                          <p:spTgt spid="100"/>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repeatCount="2000" fill="hold" nodeType="clickEffect">
                                  <p:stCondLst>
                                    <p:cond delay="0"/>
                                  </p:stCondLst>
                                  <p:childTnLst>
                                    <p:set>
                                      <p:cBhvr>
                                        <p:cTn id="50" dur="1" fill="hold">
                                          <p:stCondLst>
                                            <p:cond delay="0"/>
                                          </p:stCondLst>
                                        </p:cTn>
                                        <p:tgtEl>
                                          <p:spTgt spid="105"/>
                                        </p:tgtEl>
                                        <p:attrNameLst>
                                          <p:attrName>style.visibility</p:attrName>
                                        </p:attrNameLst>
                                      </p:cBhvr>
                                      <p:to>
                                        <p:strVal val="visible"/>
                                      </p:to>
                                    </p:set>
                                    <p:animEffect transition="in" filter="fade">
                                      <p:cBhvr>
                                        <p:cTn id="51" dur="500"/>
                                        <p:tgtEl>
                                          <p:spTgt spid="105"/>
                                        </p:tgtEl>
                                      </p:cBhvr>
                                    </p:animEffect>
                                  </p:childTnLst>
                                </p:cTn>
                              </p:par>
                              <p:par>
                                <p:cTn id="52" presetID="10" presetClass="entr" presetSubtype="0" repeatCount="2000" fill="hold" nodeType="withEffect">
                                  <p:stCondLst>
                                    <p:cond delay="0"/>
                                  </p:stCondLst>
                                  <p:childTnLst>
                                    <p:set>
                                      <p:cBhvr>
                                        <p:cTn id="53" dur="1" fill="hold">
                                          <p:stCondLst>
                                            <p:cond delay="0"/>
                                          </p:stCondLst>
                                        </p:cTn>
                                        <p:tgtEl>
                                          <p:spTgt spid="107"/>
                                        </p:tgtEl>
                                        <p:attrNameLst>
                                          <p:attrName>style.visibility</p:attrName>
                                        </p:attrNameLst>
                                      </p:cBhvr>
                                      <p:to>
                                        <p:strVal val="visible"/>
                                      </p:to>
                                    </p:set>
                                    <p:animEffect transition="in" filter="fade">
                                      <p:cBhvr>
                                        <p:cTn id="54" dur="500"/>
                                        <p:tgtEl>
                                          <p:spTgt spid="107"/>
                                        </p:tgtEl>
                                      </p:cBhvr>
                                    </p:animEffect>
                                  </p:childTnLst>
                                </p:cTn>
                              </p:par>
                            </p:childTnLst>
                          </p:cTn>
                        </p:par>
                        <p:par>
                          <p:cTn id="55" fill="hold">
                            <p:stCondLst>
                              <p:cond delay="1000"/>
                            </p:stCondLst>
                            <p:childTnLst>
                              <p:par>
                                <p:cTn id="56" presetID="10" presetClass="entr" presetSubtype="0" repeatCount="2000" fill="hold" grpId="0" nodeType="after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fade">
                                      <p:cBhvr>
                                        <p:cTn id="58" dur="500"/>
                                        <p:tgtEl>
                                          <p:spTgt spid="7"/>
                                        </p:tgtEl>
                                      </p:cBhvr>
                                    </p:animEffect>
                                  </p:childTnLst>
                                </p:cTn>
                              </p:par>
                              <p:par>
                                <p:cTn id="59" presetID="10" presetClass="entr" presetSubtype="0" repeatCount="2000" fill="hold" grpId="0" nodeType="withEffect">
                                  <p:stCondLst>
                                    <p:cond delay="0"/>
                                  </p:stCondLst>
                                  <p:childTnLst>
                                    <p:set>
                                      <p:cBhvr>
                                        <p:cTn id="60" dur="1" fill="hold">
                                          <p:stCondLst>
                                            <p:cond delay="0"/>
                                          </p:stCondLst>
                                        </p:cTn>
                                        <p:tgtEl>
                                          <p:spTgt spid="252"/>
                                        </p:tgtEl>
                                        <p:attrNameLst>
                                          <p:attrName>style.visibility</p:attrName>
                                        </p:attrNameLst>
                                      </p:cBhvr>
                                      <p:to>
                                        <p:strVal val="visible"/>
                                      </p:to>
                                    </p:set>
                                    <p:animEffect transition="in" filter="fade">
                                      <p:cBhvr>
                                        <p:cTn id="61" dur="500"/>
                                        <p:tgtEl>
                                          <p:spTgt spid="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52" grpId="0" animBg="1"/>
      <p:bldP spid="99" grpId="0"/>
      <p:bldP spid="100"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D5F3CC-738F-4D7A-898C-1771C54FB5A0}"/>
              </a:ext>
            </a:extLst>
          </p:cNvPr>
          <p:cNvSpPr>
            <a:spLocks noGrp="1"/>
          </p:cNvSpPr>
          <p:nvPr>
            <p:ph type="title"/>
          </p:nvPr>
        </p:nvSpPr>
        <p:spPr>
          <a:xfrm>
            <a:off x="318782" y="391487"/>
            <a:ext cx="8498048" cy="774915"/>
          </a:xfrm>
        </p:spPr>
        <p:txBody>
          <a:bodyPr>
            <a:noAutofit/>
          </a:bodyPr>
          <a:lstStyle/>
          <a:p>
            <a:r>
              <a:rPr lang="en-US" altLang="zh-CN" sz="2800" dirty="0" smtClean="0">
                <a:latin typeface="Arial" panose="020B0604020202020204" pitchFamily="34" charset="0"/>
                <a:cs typeface="Arial" panose="020B0604020202020204" pitchFamily="34" charset="0"/>
              </a:rPr>
              <a:t>Guide the broadcast with data structures maintained in the data plane</a:t>
            </a:r>
            <a:endParaRPr lang="zh-CN" altLang="en-US" sz="2800" dirty="0">
              <a:solidFill>
                <a:srgbClr val="FF0000"/>
              </a:solidFill>
              <a:latin typeface="Arial" panose="020B0604020202020204" pitchFamily="34" charset="0"/>
              <a:cs typeface="Arial" panose="020B0604020202020204" pitchFamily="34" charset="0"/>
            </a:endParaRPr>
          </a:p>
        </p:txBody>
      </p:sp>
      <p:sp>
        <p:nvSpPr>
          <p:cNvPr id="12" name="CustomShape 1"/>
          <p:cNvSpPr/>
          <p:nvPr/>
        </p:nvSpPr>
        <p:spPr>
          <a:xfrm>
            <a:off x="863660" y="1915341"/>
            <a:ext cx="6508092" cy="3476421"/>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342900" indent="-342900">
              <a:lnSpc>
                <a:spcPct val="100000"/>
              </a:lnSpc>
              <a:buFont typeface="Wingdings" panose="05000000000000000000" pitchFamily="2" charset="2"/>
              <a:buChar char="Ø"/>
            </a:pPr>
            <a:r>
              <a:rPr lang="en-US" sz="2200" spc="-1" dirty="0" smtClean="0">
                <a:latin typeface="Arial"/>
              </a:rPr>
              <a:t>Trace back the flow: </a:t>
            </a:r>
          </a:p>
          <a:p>
            <a:pPr marL="800100" lvl="1" indent="-342900">
              <a:buFont typeface="Wingdings" panose="05000000000000000000" pitchFamily="2" charset="2"/>
              <a:buChar char="Ø"/>
            </a:pPr>
            <a:r>
              <a:rPr lang="en-US" sz="2200" spc="-1" dirty="0" smtClean="0">
                <a:latin typeface="Arial"/>
              </a:rPr>
              <a:t>per-pipeline timeout bloom filter</a:t>
            </a:r>
          </a:p>
          <a:p>
            <a:pPr marL="342900" indent="-342900">
              <a:lnSpc>
                <a:spcPct val="100000"/>
              </a:lnSpc>
              <a:buFont typeface="Wingdings" panose="05000000000000000000" pitchFamily="2" charset="2"/>
              <a:buChar char="Ø"/>
            </a:pPr>
            <a:endParaRPr lang="en-US" sz="2200" spc="-1" dirty="0" smtClean="0">
              <a:latin typeface="Arial"/>
            </a:endParaRPr>
          </a:p>
          <a:p>
            <a:pPr marL="342900" indent="-342900">
              <a:lnSpc>
                <a:spcPct val="100000"/>
              </a:lnSpc>
              <a:buFont typeface="Wingdings" panose="05000000000000000000" pitchFamily="2" charset="2"/>
              <a:buChar char="Ø"/>
            </a:pPr>
            <a:r>
              <a:rPr lang="en-US" sz="2200" spc="-1" dirty="0" smtClean="0">
                <a:latin typeface="Arial"/>
              </a:rPr>
              <a:t>Search branches: </a:t>
            </a:r>
          </a:p>
          <a:p>
            <a:pPr marL="800100" lvl="1" indent="-342900">
              <a:buFont typeface="Wingdings" panose="05000000000000000000" pitchFamily="2" charset="2"/>
              <a:buChar char="Ø"/>
            </a:pPr>
            <a:r>
              <a:rPr lang="en-US" sz="2200" spc="-1" dirty="0" smtClean="0">
                <a:latin typeface="Arial"/>
              </a:rPr>
              <a:t>per-port per-epoch data structure</a:t>
            </a:r>
          </a:p>
          <a:p>
            <a:pPr marL="800100" lvl="1" indent="-342900">
              <a:buFont typeface="Wingdings" panose="05000000000000000000" pitchFamily="2" charset="2"/>
              <a:buChar char="Ø"/>
            </a:pPr>
            <a:endParaRPr lang="en-US" sz="2200" spc="-1" dirty="0">
              <a:latin typeface="Arial"/>
            </a:endParaRPr>
          </a:p>
          <a:p>
            <a:pPr marL="342900" indent="-342900">
              <a:buFont typeface="Wingdings" panose="05000000000000000000" pitchFamily="2" charset="2"/>
              <a:buChar char="Ø"/>
            </a:pPr>
            <a:r>
              <a:rPr lang="en-US" altLang="zh-CN" sz="2200" spc="-1" dirty="0">
                <a:latin typeface="Arial"/>
              </a:rPr>
              <a:t>Telemetry data structure </a:t>
            </a:r>
            <a:endParaRPr lang="en-US" sz="2200" spc="-1" dirty="0" smtClean="0">
              <a:latin typeface="Arial"/>
            </a:endParaRPr>
          </a:p>
          <a:p>
            <a:pPr marL="342900" indent="-342900">
              <a:lnSpc>
                <a:spcPct val="100000"/>
              </a:lnSpc>
              <a:buFont typeface="Wingdings" panose="05000000000000000000" pitchFamily="2" charset="2"/>
              <a:buChar char="Ø"/>
            </a:pPr>
            <a:endParaRPr lang="en-US" sz="2200" spc="-1" dirty="0" smtClean="0">
              <a:latin typeface="Arial"/>
            </a:endParaRPr>
          </a:p>
          <a:p>
            <a:pPr marL="342900" indent="-342900">
              <a:lnSpc>
                <a:spcPct val="100000"/>
              </a:lnSpc>
              <a:buFont typeface="Wingdings" panose="05000000000000000000" pitchFamily="2" charset="2"/>
              <a:buChar char="Ø"/>
            </a:pPr>
            <a:r>
              <a:rPr lang="en-US" sz="2200" spc="-1" dirty="0" smtClean="0">
                <a:latin typeface="Arial"/>
              </a:rPr>
              <a:t>More details in the paper…</a:t>
            </a:r>
          </a:p>
          <a:p>
            <a:pPr>
              <a:lnSpc>
                <a:spcPct val="100000"/>
              </a:lnSpc>
            </a:pPr>
            <a:endParaRPr lang="en-US" sz="2200" spc="-1" dirty="0" smtClean="0">
              <a:latin typeface="Arial"/>
            </a:endParaRPr>
          </a:p>
        </p:txBody>
      </p:sp>
      <p:sp>
        <p:nvSpPr>
          <p:cNvPr id="3" name="灯片编号占位符 2"/>
          <p:cNvSpPr>
            <a:spLocks noGrp="1"/>
          </p:cNvSpPr>
          <p:nvPr>
            <p:ph type="sldNum" sz="quarter" idx="12"/>
          </p:nvPr>
        </p:nvSpPr>
        <p:spPr>
          <a:xfrm>
            <a:off x="6979243" y="6381989"/>
            <a:ext cx="2057400" cy="365125"/>
          </a:xfrm>
        </p:spPr>
        <p:txBody>
          <a:bodyPr/>
          <a:lstStyle/>
          <a:p>
            <a:r>
              <a:rPr lang="en-US" altLang="zh-CN" sz="1400" dirty="0" smtClean="0">
                <a:solidFill>
                  <a:schemeClr val="tx1"/>
                </a:solidFill>
              </a:rPr>
              <a:t>10</a:t>
            </a:r>
            <a:endParaRPr lang="zh-CN" altLang="en-US" sz="1400" dirty="0">
              <a:solidFill>
                <a:schemeClr val="tx1"/>
              </a:solidFill>
            </a:endParaRPr>
          </a:p>
        </p:txBody>
      </p:sp>
    </p:spTree>
    <p:extLst>
      <p:ext uri="{BB962C8B-B14F-4D97-AF65-F5344CB8AC3E}">
        <p14:creationId xmlns:p14="http://schemas.microsoft.com/office/powerpoint/2010/main" val="1627957913"/>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D5F3CC-738F-4D7A-898C-1771C54FB5A0}"/>
              </a:ext>
            </a:extLst>
          </p:cNvPr>
          <p:cNvSpPr>
            <a:spLocks noGrp="1"/>
          </p:cNvSpPr>
          <p:nvPr>
            <p:ph type="title"/>
          </p:nvPr>
        </p:nvSpPr>
        <p:spPr>
          <a:xfrm>
            <a:off x="327171" y="364922"/>
            <a:ext cx="8498048" cy="1027651"/>
          </a:xfrm>
        </p:spPr>
        <p:txBody>
          <a:bodyPr>
            <a:noAutofit/>
          </a:bodyPr>
          <a:lstStyle/>
          <a:p>
            <a:r>
              <a:rPr lang="en-US" altLang="zh-CN" sz="2800" dirty="0" smtClean="0">
                <a:latin typeface="Arial" panose="020B0604020202020204" pitchFamily="34" charset="0"/>
                <a:cs typeface="Arial" panose="020B0604020202020204" pitchFamily="34" charset="0"/>
              </a:rPr>
              <a:t>The memory footprints are </a:t>
            </a:r>
            <a:r>
              <a:rPr lang="en-US" altLang="zh-CN" sz="2800" dirty="0" smtClean="0">
                <a:solidFill>
                  <a:srgbClr val="FF0000"/>
                </a:solidFill>
                <a:latin typeface="Arial" panose="020B0604020202020204" pitchFamily="34" charset="0"/>
                <a:cs typeface="Arial" panose="020B0604020202020204" pitchFamily="34" charset="0"/>
              </a:rPr>
              <a:t>MINIMAL</a:t>
            </a:r>
            <a:endParaRPr lang="zh-CN" altLang="en-US" sz="2800" dirty="0">
              <a:solidFill>
                <a:srgbClr val="FF0000"/>
              </a:solidFill>
              <a:latin typeface="Arial" panose="020B0604020202020204" pitchFamily="34" charset="0"/>
              <a:cs typeface="Arial" panose="020B0604020202020204" pitchFamily="34" charset="0"/>
            </a:endParaRPr>
          </a:p>
        </p:txBody>
      </p:sp>
      <p:sp>
        <p:nvSpPr>
          <p:cNvPr id="3" name="灯片编号占位符 2"/>
          <p:cNvSpPr>
            <a:spLocks noGrp="1"/>
          </p:cNvSpPr>
          <p:nvPr>
            <p:ph type="sldNum" sz="quarter" idx="12"/>
          </p:nvPr>
        </p:nvSpPr>
        <p:spPr/>
        <p:txBody>
          <a:bodyPr/>
          <a:lstStyle/>
          <a:p>
            <a:fld id="{69CA4675-75A6-43A3-9F34-BE478B9EA1CC}" type="slidenum">
              <a:rPr lang="zh-CN" altLang="en-US" sz="1400" smtClean="0">
                <a:solidFill>
                  <a:schemeClr val="tx1"/>
                </a:solidFill>
              </a:rPr>
              <a:t>12</a:t>
            </a:fld>
            <a:endParaRPr lang="zh-CN" altLang="en-US" dirty="0">
              <a:solidFill>
                <a:schemeClr val="tx1"/>
              </a:solidFill>
            </a:endParaRPr>
          </a:p>
        </p:txBody>
      </p:sp>
      <p:sp>
        <p:nvSpPr>
          <p:cNvPr id="4" name="CustomShape 1"/>
          <p:cNvSpPr/>
          <p:nvPr/>
        </p:nvSpPr>
        <p:spPr>
          <a:xfrm>
            <a:off x="471151" y="1661702"/>
            <a:ext cx="8193310" cy="3137867"/>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342900" indent="-342900">
              <a:lnSpc>
                <a:spcPct val="100000"/>
              </a:lnSpc>
              <a:buFont typeface="Arial" panose="020B0604020202020204" pitchFamily="34" charset="0"/>
              <a:buChar char="•"/>
            </a:pPr>
            <a:r>
              <a:rPr lang="en-US" sz="2200" spc="-1" dirty="0" smtClean="0">
                <a:latin typeface="Arial"/>
              </a:rPr>
              <a:t>For typical data center environment</a:t>
            </a:r>
          </a:p>
          <a:p>
            <a:pPr marL="800100" lvl="1" indent="-342900">
              <a:buFont typeface="Arial" panose="020B0604020202020204" pitchFamily="34" charset="0"/>
              <a:buChar char="•"/>
            </a:pPr>
            <a:r>
              <a:rPr lang="en-US" sz="2200" spc="-1" dirty="0" smtClean="0">
                <a:latin typeface="Arial"/>
              </a:rPr>
              <a:t>100000 flows per port per second</a:t>
            </a:r>
          </a:p>
          <a:p>
            <a:pPr marL="800100" lvl="1" indent="-342900">
              <a:buFont typeface="Arial" panose="020B0604020202020204" pitchFamily="34" charset="0"/>
              <a:buChar char="•"/>
            </a:pPr>
            <a:r>
              <a:rPr lang="en-US" sz="2200" spc="-1" dirty="0" smtClean="0">
                <a:latin typeface="Arial"/>
              </a:rPr>
              <a:t>16 ports per pipeline</a:t>
            </a:r>
          </a:p>
          <a:p>
            <a:pPr marL="342900" indent="-342900">
              <a:lnSpc>
                <a:spcPct val="100000"/>
              </a:lnSpc>
              <a:buFont typeface="Arial" panose="020B0604020202020204" pitchFamily="34" charset="0"/>
              <a:buChar char="•"/>
            </a:pPr>
            <a:endParaRPr lang="en-US" sz="2200" spc="-1" dirty="0" smtClean="0">
              <a:latin typeface="Arial"/>
            </a:endParaRPr>
          </a:p>
          <a:p>
            <a:pPr marL="342900" indent="-342900">
              <a:lnSpc>
                <a:spcPct val="100000"/>
              </a:lnSpc>
              <a:buFont typeface="Arial" panose="020B0604020202020204" pitchFamily="34" charset="0"/>
              <a:buChar char="•"/>
            </a:pPr>
            <a:r>
              <a:rPr lang="en-US" sz="2200" spc="-1" dirty="0" smtClean="0">
                <a:latin typeface="Arial"/>
              </a:rPr>
              <a:t>Per-pipeline memory occupation for SpiderMon </a:t>
            </a:r>
          </a:p>
          <a:p>
            <a:pPr marL="800100" lvl="1" indent="-342900">
              <a:buFont typeface="Arial" panose="020B0604020202020204" pitchFamily="34" charset="0"/>
              <a:buChar char="•"/>
            </a:pPr>
            <a:r>
              <a:rPr lang="en-US" sz="2200" spc="-1" dirty="0" smtClean="0">
                <a:latin typeface="Arial"/>
              </a:rPr>
              <a:t>Less than 1 MB with false positive rate less than 1%</a:t>
            </a:r>
          </a:p>
          <a:p>
            <a:pPr marL="342900" indent="-342900">
              <a:lnSpc>
                <a:spcPct val="100000"/>
              </a:lnSpc>
              <a:buFont typeface="Arial" panose="020B0604020202020204" pitchFamily="34" charset="0"/>
              <a:buChar char="•"/>
            </a:pPr>
            <a:endParaRPr lang="en-US" sz="2200" spc="-1" dirty="0" smtClean="0">
              <a:latin typeface="Arial"/>
            </a:endParaRPr>
          </a:p>
          <a:p>
            <a:pPr marL="342900" indent="-342900">
              <a:lnSpc>
                <a:spcPct val="100000"/>
              </a:lnSpc>
              <a:buFont typeface="Arial" panose="020B0604020202020204" pitchFamily="34" charset="0"/>
              <a:buChar char="•"/>
            </a:pPr>
            <a:r>
              <a:rPr lang="en-US" sz="2200" spc="-1" dirty="0" smtClean="0">
                <a:latin typeface="Arial"/>
              </a:rPr>
              <a:t>Trade off between precision and overhead</a:t>
            </a:r>
          </a:p>
          <a:p>
            <a:pPr marL="800100" lvl="1" indent="-342900">
              <a:buFont typeface="Arial" panose="020B0604020202020204" pitchFamily="34" charset="0"/>
              <a:buChar char="•"/>
            </a:pPr>
            <a:r>
              <a:rPr lang="en-US" sz="2200" spc="-1" dirty="0" smtClean="0">
                <a:latin typeface="Arial"/>
              </a:rPr>
              <a:t>Larger </a:t>
            </a:r>
            <a:r>
              <a:rPr lang="en-US" sz="2200" spc="-1" dirty="0" smtClean="0">
                <a:latin typeface="Arial"/>
              </a:rPr>
              <a:t>memory footprint -&gt; </a:t>
            </a:r>
            <a:r>
              <a:rPr lang="en-US" sz="2200" spc="-1" dirty="0" smtClean="0">
                <a:latin typeface="Arial"/>
              </a:rPr>
              <a:t>More</a:t>
            </a:r>
            <a:r>
              <a:rPr lang="en-US" sz="2200" spc="-1" dirty="0" smtClean="0">
                <a:latin typeface="Arial"/>
              </a:rPr>
              <a:t> </a:t>
            </a:r>
            <a:r>
              <a:rPr lang="en-US" sz="2200" spc="-1" dirty="0" smtClean="0">
                <a:latin typeface="Arial"/>
              </a:rPr>
              <a:t>accurate result</a:t>
            </a:r>
          </a:p>
        </p:txBody>
      </p:sp>
    </p:spTree>
    <p:extLst>
      <p:ext uri="{BB962C8B-B14F-4D97-AF65-F5344CB8AC3E}">
        <p14:creationId xmlns:p14="http://schemas.microsoft.com/office/powerpoint/2010/main" val="2862534678"/>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D5F3CC-738F-4D7A-898C-1771C54FB5A0}"/>
              </a:ext>
            </a:extLst>
          </p:cNvPr>
          <p:cNvSpPr>
            <a:spLocks noGrp="1"/>
          </p:cNvSpPr>
          <p:nvPr>
            <p:ph type="title"/>
          </p:nvPr>
        </p:nvSpPr>
        <p:spPr>
          <a:xfrm>
            <a:off x="318782" y="457200"/>
            <a:ext cx="8498048" cy="774915"/>
          </a:xfrm>
        </p:spPr>
        <p:txBody>
          <a:bodyPr>
            <a:noAutofit/>
          </a:bodyPr>
          <a:lstStyle/>
          <a:p>
            <a:r>
              <a:rPr lang="en-US" altLang="zh-CN" sz="2800" dirty="0" smtClean="0">
                <a:solidFill>
                  <a:schemeClr val="bg1"/>
                </a:solidFill>
                <a:latin typeface="Arial" panose="020B0604020202020204" pitchFamily="34" charset="0"/>
                <a:cs typeface="Arial" panose="020B0604020202020204" pitchFamily="34" charset="0"/>
              </a:rPr>
              <a:t>Conclusion</a:t>
            </a:r>
            <a:endParaRPr lang="zh-CN" altLang="en-US" sz="2800" dirty="0">
              <a:solidFill>
                <a:schemeClr val="bg1"/>
              </a:solidFill>
              <a:latin typeface="Arial" panose="020B0604020202020204" pitchFamily="34" charset="0"/>
              <a:cs typeface="Arial" panose="020B0604020202020204" pitchFamily="34" charset="0"/>
            </a:endParaRPr>
          </a:p>
        </p:txBody>
      </p:sp>
      <p:sp>
        <p:nvSpPr>
          <p:cNvPr id="71" name="CustomShape 1"/>
          <p:cNvSpPr/>
          <p:nvPr/>
        </p:nvSpPr>
        <p:spPr>
          <a:xfrm>
            <a:off x="583719" y="1727066"/>
            <a:ext cx="7968174" cy="2460758"/>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216000" indent="-216000">
              <a:lnSpc>
                <a:spcPct val="100000"/>
              </a:lnSpc>
              <a:buClr>
                <a:srgbClr val="FFFFFF"/>
              </a:buClr>
              <a:buSzPct val="45000"/>
              <a:buFont typeface="Wingdings" charset="2"/>
              <a:buChar char=""/>
            </a:pPr>
            <a:r>
              <a:rPr lang="en-US" sz="2200" spc="-1" dirty="0" smtClean="0">
                <a:solidFill>
                  <a:schemeClr val="bg1"/>
                </a:solidFill>
                <a:latin typeface="Arial"/>
              </a:rPr>
              <a:t>SpiderMon: A </a:t>
            </a:r>
            <a:r>
              <a:rPr lang="en-US" sz="2200" spc="-1" dirty="0" smtClean="0">
                <a:solidFill>
                  <a:srgbClr val="FFC000"/>
                </a:solidFill>
                <a:latin typeface="Arial"/>
              </a:rPr>
              <a:t>data plane </a:t>
            </a:r>
            <a:r>
              <a:rPr lang="en-US" sz="2200" spc="-1" dirty="0" smtClean="0">
                <a:solidFill>
                  <a:schemeClr val="bg1"/>
                </a:solidFill>
                <a:latin typeface="Arial"/>
              </a:rPr>
              <a:t>based system that diagnoses performance problems </a:t>
            </a:r>
            <a:r>
              <a:rPr lang="en-US" sz="2200" spc="-1" dirty="0" smtClean="0">
                <a:solidFill>
                  <a:srgbClr val="FFC000"/>
                </a:solidFill>
                <a:latin typeface="Arial"/>
              </a:rPr>
              <a:t>accurately</a:t>
            </a:r>
            <a:r>
              <a:rPr lang="en-US" sz="2200" spc="-1" dirty="0" smtClean="0">
                <a:solidFill>
                  <a:schemeClr val="bg1"/>
                </a:solidFill>
                <a:latin typeface="Arial"/>
              </a:rPr>
              <a:t> with </a:t>
            </a:r>
            <a:r>
              <a:rPr lang="en-US" sz="2200" spc="-1" dirty="0" smtClean="0">
                <a:solidFill>
                  <a:srgbClr val="FFC000"/>
                </a:solidFill>
                <a:latin typeface="Arial"/>
              </a:rPr>
              <a:t>low overhead</a:t>
            </a:r>
          </a:p>
          <a:p>
            <a:pPr marL="216000" indent="-216000">
              <a:lnSpc>
                <a:spcPct val="100000"/>
              </a:lnSpc>
              <a:buClr>
                <a:srgbClr val="FFFFFF"/>
              </a:buClr>
              <a:buSzPct val="45000"/>
              <a:buFont typeface="Wingdings" charset="2"/>
              <a:buChar char=""/>
            </a:pPr>
            <a:endParaRPr lang="en-US" sz="2200" spc="-1" dirty="0" smtClean="0">
              <a:solidFill>
                <a:schemeClr val="bg1"/>
              </a:solidFill>
              <a:latin typeface="Arial"/>
            </a:endParaRPr>
          </a:p>
          <a:p>
            <a:pPr marL="216000" indent="-216000">
              <a:lnSpc>
                <a:spcPct val="100000"/>
              </a:lnSpc>
              <a:buClr>
                <a:srgbClr val="FFFFFF"/>
              </a:buClr>
              <a:buSzPct val="45000"/>
              <a:buFont typeface="Wingdings" charset="2"/>
              <a:buChar char=""/>
            </a:pPr>
            <a:r>
              <a:rPr lang="en-US" sz="2200" b="0" strike="noStrike" spc="-1" dirty="0" smtClean="0">
                <a:solidFill>
                  <a:schemeClr val="bg1"/>
                </a:solidFill>
                <a:latin typeface="Arial"/>
              </a:rPr>
              <a:t>Implemented a prototype for SpiderMon with </a:t>
            </a:r>
            <a:r>
              <a:rPr lang="en-US" sz="2200" spc="-1" dirty="0" smtClean="0">
                <a:solidFill>
                  <a:schemeClr val="bg1"/>
                </a:solidFill>
                <a:latin typeface="Arial"/>
              </a:rPr>
              <a:t>BMv2</a:t>
            </a:r>
            <a:endParaRPr lang="en-US" sz="2200" b="0" strike="noStrike" spc="-1" dirty="0" smtClean="0">
              <a:solidFill>
                <a:schemeClr val="bg1"/>
              </a:solidFill>
              <a:latin typeface="Arial"/>
            </a:endParaRPr>
          </a:p>
          <a:p>
            <a:pPr marL="216000" indent="-216000">
              <a:lnSpc>
                <a:spcPct val="100000"/>
              </a:lnSpc>
              <a:buClr>
                <a:srgbClr val="FFFFFF"/>
              </a:buClr>
              <a:buSzPct val="45000"/>
              <a:buFont typeface="Wingdings" charset="2"/>
              <a:buChar char=""/>
            </a:pPr>
            <a:endParaRPr lang="en-US" sz="2200" b="0" strike="noStrike" spc="-1" dirty="0" smtClean="0">
              <a:solidFill>
                <a:schemeClr val="bg1"/>
              </a:solidFill>
              <a:latin typeface="Arial"/>
            </a:endParaRPr>
          </a:p>
          <a:p>
            <a:pPr marL="216000" indent="-216000">
              <a:lnSpc>
                <a:spcPct val="100000"/>
              </a:lnSpc>
              <a:buClr>
                <a:srgbClr val="FFFFFF"/>
              </a:buClr>
              <a:buSzPct val="45000"/>
              <a:buFont typeface="Wingdings" charset="2"/>
              <a:buChar char=""/>
            </a:pPr>
            <a:r>
              <a:rPr lang="en-US" sz="2200" spc="-1" dirty="0" smtClean="0">
                <a:solidFill>
                  <a:schemeClr val="bg1"/>
                </a:solidFill>
                <a:latin typeface="Arial"/>
              </a:rPr>
              <a:t>Validated that SpiderMon can achieve high accuracy with lower memory consumption and bandwidth occupation</a:t>
            </a:r>
            <a:endParaRPr lang="en-US" sz="2200" b="0" strike="noStrike" spc="-1" dirty="0" smtClean="0">
              <a:solidFill>
                <a:schemeClr val="bg1"/>
              </a:solidFill>
              <a:latin typeface="Arial"/>
            </a:endParaRPr>
          </a:p>
        </p:txBody>
      </p:sp>
      <p:sp>
        <p:nvSpPr>
          <p:cNvPr id="4" name="标题 1">
            <a:extLst>
              <a:ext uri="{FF2B5EF4-FFF2-40B4-BE49-F238E27FC236}">
                <a16:creationId xmlns:a16="http://schemas.microsoft.com/office/drawing/2014/main" id="{02D5F3CC-738F-4D7A-898C-1771C54FB5A0}"/>
              </a:ext>
            </a:extLst>
          </p:cNvPr>
          <p:cNvSpPr txBox="1">
            <a:spLocks/>
          </p:cNvSpPr>
          <p:nvPr/>
        </p:nvSpPr>
        <p:spPr>
          <a:xfrm>
            <a:off x="318782" y="4454790"/>
            <a:ext cx="8498048" cy="19588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CN" sz="2800" dirty="0" smtClean="0">
                <a:solidFill>
                  <a:schemeClr val="bg1"/>
                </a:solidFill>
                <a:latin typeface="Arial" panose="020B0604020202020204" pitchFamily="34" charset="0"/>
                <a:cs typeface="Arial" panose="020B0604020202020204" pitchFamily="34" charset="0"/>
              </a:rPr>
              <a:t>Thank you!</a:t>
            </a:r>
            <a:br>
              <a:rPr lang="en-US" altLang="zh-CN" sz="2800" dirty="0" smtClean="0">
                <a:solidFill>
                  <a:schemeClr val="bg1"/>
                </a:solidFill>
                <a:latin typeface="Arial" panose="020B0604020202020204" pitchFamily="34" charset="0"/>
                <a:cs typeface="Arial" panose="020B0604020202020204" pitchFamily="34" charset="0"/>
              </a:rPr>
            </a:br>
            <a:r>
              <a:rPr lang="en-US" altLang="zh-CN" sz="2800" dirty="0" smtClean="0">
                <a:solidFill>
                  <a:schemeClr val="bg1"/>
                </a:solidFill>
                <a:latin typeface="Arial" panose="020B0604020202020204" pitchFamily="34" charset="0"/>
                <a:cs typeface="Arial" panose="020B0604020202020204" pitchFamily="34" charset="0"/>
              </a:rPr>
              <a:t>Q &amp; A</a:t>
            </a:r>
            <a:endParaRPr lang="zh-CN" altLang="en-US" sz="2800" dirty="0">
              <a:solidFill>
                <a:schemeClr val="bg1"/>
              </a:solidFill>
              <a:latin typeface="Arial" panose="020B0604020202020204" pitchFamily="34" charset="0"/>
              <a:cs typeface="Arial" panose="020B0604020202020204" pitchFamily="34" charset="0"/>
            </a:endParaRPr>
          </a:p>
        </p:txBody>
      </p:sp>
      <p:sp>
        <p:nvSpPr>
          <p:cNvPr id="3" name="灯片编号占位符 2"/>
          <p:cNvSpPr>
            <a:spLocks noGrp="1"/>
          </p:cNvSpPr>
          <p:nvPr>
            <p:ph type="sldNum" sz="quarter" idx="12"/>
          </p:nvPr>
        </p:nvSpPr>
        <p:spPr/>
        <p:txBody>
          <a:bodyPr/>
          <a:lstStyle/>
          <a:p>
            <a:fld id="{69CA4675-75A6-43A3-9F34-BE478B9EA1CC}" type="slidenum">
              <a:rPr lang="zh-CN" altLang="en-US" sz="1400" smtClean="0">
                <a:solidFill>
                  <a:schemeClr val="bg1"/>
                </a:solidFill>
              </a:rPr>
              <a:t>13</a:t>
            </a:fld>
            <a:endParaRPr lang="zh-CN" altLang="en-US" sz="1400" dirty="0">
              <a:solidFill>
                <a:schemeClr val="bg1"/>
              </a:solidFill>
            </a:endParaRPr>
          </a:p>
        </p:txBody>
      </p:sp>
    </p:spTree>
    <p:extLst>
      <p:ext uri="{BB962C8B-B14F-4D97-AF65-F5344CB8AC3E}">
        <p14:creationId xmlns:p14="http://schemas.microsoft.com/office/powerpoint/2010/main" val="6548568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anim calcmode="lin" valueType="num">
                                      <p:cBhvr>
                                        <p:cTn id="8" dur="250" fill="hold"/>
                                        <p:tgtEl>
                                          <p:spTgt spid="4"/>
                                        </p:tgtEl>
                                        <p:attrNameLst>
                                          <p:attrName>ppt_x</p:attrName>
                                        </p:attrNameLst>
                                      </p:cBhvr>
                                      <p:tavLst>
                                        <p:tav tm="0">
                                          <p:val>
                                            <p:strVal val="#ppt_x"/>
                                          </p:val>
                                        </p:tav>
                                        <p:tav tm="100000">
                                          <p:val>
                                            <p:strVal val="#ppt_x"/>
                                          </p:val>
                                        </p:tav>
                                      </p:tavLst>
                                    </p:anim>
                                    <p:anim calcmode="lin" valueType="num">
                                      <p:cBhvr>
                                        <p:cTn id="9" dur="25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D5F3CC-738F-4D7A-898C-1771C54FB5A0}"/>
              </a:ext>
            </a:extLst>
          </p:cNvPr>
          <p:cNvSpPr>
            <a:spLocks noGrp="1"/>
          </p:cNvSpPr>
          <p:nvPr>
            <p:ph type="title"/>
          </p:nvPr>
        </p:nvSpPr>
        <p:spPr>
          <a:xfrm>
            <a:off x="318782" y="239087"/>
            <a:ext cx="8498048" cy="774915"/>
          </a:xfrm>
        </p:spPr>
        <p:txBody>
          <a:bodyPr>
            <a:noAutofit/>
          </a:bodyPr>
          <a:lstStyle/>
          <a:p>
            <a:r>
              <a:rPr lang="en-US" altLang="zh-CN" sz="2800" dirty="0" smtClean="0">
                <a:latin typeface="Arial" panose="020B0604020202020204" pitchFamily="34" charset="0"/>
                <a:cs typeface="Arial" panose="020B0604020202020204" pitchFamily="34" charset="0"/>
              </a:rPr>
              <a:t>Performance degradation is </a:t>
            </a:r>
            <a:r>
              <a:rPr lang="en-US" altLang="zh-CN" sz="2800" dirty="0" smtClean="0">
                <a:solidFill>
                  <a:srgbClr val="FF0000"/>
                </a:solidFill>
                <a:latin typeface="Arial" panose="020B0604020202020204" pitchFamily="34" charset="0"/>
                <a:cs typeface="Arial" panose="020B0604020202020204" pitchFamily="34" charset="0"/>
              </a:rPr>
              <a:t>HARD</a:t>
            </a:r>
            <a:r>
              <a:rPr lang="en-US" altLang="zh-CN" sz="2800" dirty="0" smtClean="0">
                <a:latin typeface="Arial" panose="020B0604020202020204" pitchFamily="34" charset="0"/>
                <a:cs typeface="Arial" panose="020B0604020202020204" pitchFamily="34" charset="0"/>
              </a:rPr>
              <a:t> to debug</a:t>
            </a:r>
            <a:endParaRPr lang="zh-CN" altLang="en-US" sz="2800" dirty="0">
              <a:latin typeface="Arial" panose="020B0604020202020204" pitchFamily="34" charset="0"/>
              <a:cs typeface="Arial" panose="020B0604020202020204" pitchFamily="34" charset="0"/>
            </a:endParaRPr>
          </a:p>
        </p:txBody>
      </p:sp>
      <p:grpSp>
        <p:nvGrpSpPr>
          <p:cNvPr id="140" name="组合 139"/>
          <p:cNvGrpSpPr/>
          <p:nvPr/>
        </p:nvGrpSpPr>
        <p:grpSpPr>
          <a:xfrm>
            <a:off x="892831" y="1152585"/>
            <a:ext cx="7349950" cy="5680056"/>
            <a:chOff x="833589" y="961234"/>
            <a:chExt cx="7349950" cy="5680056"/>
          </a:xfrm>
        </p:grpSpPr>
        <p:cxnSp>
          <p:nvCxnSpPr>
            <p:cNvPr id="104" name="直接连接符 103"/>
            <p:cNvCxnSpPr/>
            <p:nvPr/>
          </p:nvCxnSpPr>
          <p:spPr>
            <a:xfrm>
              <a:off x="4787181" y="1799870"/>
              <a:ext cx="664354" cy="103795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4929431" y="1697447"/>
              <a:ext cx="2419551" cy="1063006"/>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a:stCxn id="77" idx="0"/>
            </p:cNvCxnSpPr>
            <p:nvPr/>
          </p:nvCxnSpPr>
          <p:spPr>
            <a:xfrm flipV="1">
              <a:off x="1662699" y="3136647"/>
              <a:ext cx="0" cy="1073633"/>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H="1">
              <a:off x="1714973" y="1552410"/>
              <a:ext cx="2740862" cy="1208043"/>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H="1">
              <a:off x="3495357" y="1552410"/>
              <a:ext cx="1030921" cy="129508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a:off x="3547088" y="2966024"/>
              <a:ext cx="1" cy="140337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a:off x="5430933" y="3051699"/>
              <a:ext cx="9151" cy="142294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a:off x="7316469" y="3023439"/>
              <a:ext cx="9151" cy="142294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flipH="1" flipV="1">
              <a:off x="1701551" y="3048687"/>
              <a:ext cx="1845538" cy="1425957"/>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flipH="1">
              <a:off x="1714972" y="2977491"/>
              <a:ext cx="1706177" cy="146889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flipH="1">
              <a:off x="5547282" y="2933265"/>
              <a:ext cx="1706177" cy="146889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9" name="直接连接符 128"/>
            <p:cNvCxnSpPr/>
            <p:nvPr/>
          </p:nvCxnSpPr>
          <p:spPr>
            <a:xfrm flipH="1" flipV="1">
              <a:off x="5451535" y="2952104"/>
              <a:ext cx="1845538" cy="1425957"/>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flipV="1">
              <a:off x="3102802" y="4827995"/>
              <a:ext cx="435061" cy="114333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p:nvPr/>
          </p:nvCxnSpPr>
          <p:spPr>
            <a:xfrm flipH="1" flipV="1">
              <a:off x="3547910" y="4827995"/>
              <a:ext cx="416693" cy="1203256"/>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flipV="1">
              <a:off x="5035277" y="4828977"/>
              <a:ext cx="435061" cy="114333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5" name="直接连接符 134"/>
            <p:cNvCxnSpPr/>
            <p:nvPr/>
          </p:nvCxnSpPr>
          <p:spPr>
            <a:xfrm flipH="1" flipV="1">
              <a:off x="5480385" y="4828977"/>
              <a:ext cx="416693" cy="1203256"/>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6" name="直接连接符 135"/>
            <p:cNvCxnSpPr/>
            <p:nvPr/>
          </p:nvCxnSpPr>
          <p:spPr>
            <a:xfrm flipV="1">
              <a:off x="6896722" y="4801123"/>
              <a:ext cx="435061" cy="114333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flipH="1" flipV="1">
              <a:off x="7341830" y="4801123"/>
              <a:ext cx="416693" cy="1203256"/>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V="1">
              <a:off x="1227638" y="4817983"/>
              <a:ext cx="435061" cy="114333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flipH="1" flipV="1">
              <a:off x="1672746" y="4817983"/>
              <a:ext cx="416693" cy="1203256"/>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8" name="图形 8">
              <a:extLst>
                <a:ext uri="{FF2B5EF4-FFF2-40B4-BE49-F238E27FC236}">
                  <a16:creationId xmlns:a16="http://schemas.microsoft.com/office/drawing/2014/main" id="{5190DF4B-7B85-4645-A00B-F30BF859A2C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833589" y="5739473"/>
              <a:ext cx="734814" cy="901817"/>
            </a:xfrm>
            <a:prstGeom prst="rect">
              <a:avLst/>
            </a:prstGeom>
          </p:spPr>
        </p:pic>
        <p:pic>
          <p:nvPicPr>
            <p:cNvPr id="10" name="图形 13">
              <a:extLst>
                <a:ext uri="{FF2B5EF4-FFF2-40B4-BE49-F238E27FC236}">
                  <a16:creationId xmlns:a16="http://schemas.microsoft.com/office/drawing/2014/main" id="{BEBBAF3F-EF0B-4ECB-96FA-71499D0DE1D8}"/>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1338849" y="2582448"/>
              <a:ext cx="647700" cy="923925"/>
            </a:xfrm>
            <a:prstGeom prst="rect">
              <a:avLst/>
            </a:prstGeom>
          </p:spPr>
        </p:pic>
        <p:pic>
          <p:nvPicPr>
            <p:cNvPr id="11" name="图形 14">
              <a:extLst>
                <a:ext uri="{FF2B5EF4-FFF2-40B4-BE49-F238E27FC236}">
                  <a16:creationId xmlns:a16="http://schemas.microsoft.com/office/drawing/2014/main" id="{B1CDF9D3-9854-46BB-9966-83E0F4FD7A92}"/>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5111553" y="2589737"/>
              <a:ext cx="647700" cy="923925"/>
            </a:xfrm>
            <a:prstGeom prst="rect">
              <a:avLst/>
            </a:prstGeom>
          </p:spPr>
        </p:pic>
        <p:pic>
          <p:nvPicPr>
            <p:cNvPr id="21" name="图形 32">
              <a:extLst>
                <a:ext uri="{FF2B5EF4-FFF2-40B4-BE49-F238E27FC236}">
                  <a16:creationId xmlns:a16="http://schemas.microsoft.com/office/drawing/2014/main" id="{019D6F02-67E7-4C0A-A41F-15F648E7D940}"/>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4196209" y="961234"/>
              <a:ext cx="743193" cy="1182353"/>
            </a:xfrm>
            <a:prstGeom prst="rect">
              <a:avLst/>
            </a:prstGeom>
          </p:spPr>
        </p:pic>
        <p:pic>
          <p:nvPicPr>
            <p:cNvPr id="22" name="图形 33">
              <a:extLst>
                <a:ext uri="{FF2B5EF4-FFF2-40B4-BE49-F238E27FC236}">
                  <a16:creationId xmlns:a16="http://schemas.microsoft.com/office/drawing/2014/main" id="{949BA394-20A5-42AD-B4AD-FA587C7C8E46}"/>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995564" y="2578674"/>
              <a:ext cx="647700" cy="923925"/>
            </a:xfrm>
            <a:prstGeom prst="rect">
              <a:avLst/>
            </a:prstGeom>
          </p:spPr>
        </p:pic>
        <p:pic>
          <p:nvPicPr>
            <p:cNvPr id="76" name="图形 13">
              <a:extLst>
                <a:ext uri="{FF2B5EF4-FFF2-40B4-BE49-F238E27FC236}">
                  <a16:creationId xmlns:a16="http://schemas.microsoft.com/office/drawing/2014/main" id="{BEBBAF3F-EF0B-4ECB-96FA-71499D0DE1D8}"/>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3227542" y="2589737"/>
              <a:ext cx="647700" cy="923925"/>
            </a:xfrm>
            <a:prstGeom prst="rect">
              <a:avLst/>
            </a:prstGeom>
          </p:spPr>
        </p:pic>
        <p:pic>
          <p:nvPicPr>
            <p:cNvPr id="77" name="图形 13">
              <a:extLst>
                <a:ext uri="{FF2B5EF4-FFF2-40B4-BE49-F238E27FC236}">
                  <a16:creationId xmlns:a16="http://schemas.microsoft.com/office/drawing/2014/main" id="{BEBBAF3F-EF0B-4ECB-96FA-71499D0DE1D8}"/>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1338849" y="4210280"/>
              <a:ext cx="647700" cy="923925"/>
            </a:xfrm>
            <a:prstGeom prst="rect">
              <a:avLst/>
            </a:prstGeom>
          </p:spPr>
        </p:pic>
        <p:pic>
          <p:nvPicPr>
            <p:cNvPr id="78" name="图形 14">
              <a:extLst>
                <a:ext uri="{FF2B5EF4-FFF2-40B4-BE49-F238E27FC236}">
                  <a16:creationId xmlns:a16="http://schemas.microsoft.com/office/drawing/2014/main" id="{B1CDF9D3-9854-46BB-9966-83E0F4FD7A92}"/>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5111553" y="4217569"/>
              <a:ext cx="647700" cy="923925"/>
            </a:xfrm>
            <a:prstGeom prst="rect">
              <a:avLst/>
            </a:prstGeom>
          </p:spPr>
        </p:pic>
        <p:pic>
          <p:nvPicPr>
            <p:cNvPr id="79" name="图形 33">
              <a:extLst>
                <a:ext uri="{FF2B5EF4-FFF2-40B4-BE49-F238E27FC236}">
                  <a16:creationId xmlns:a16="http://schemas.microsoft.com/office/drawing/2014/main" id="{949BA394-20A5-42AD-B4AD-FA587C7C8E46}"/>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995564" y="4206506"/>
              <a:ext cx="647700" cy="923925"/>
            </a:xfrm>
            <a:prstGeom prst="rect">
              <a:avLst/>
            </a:prstGeom>
          </p:spPr>
        </p:pic>
        <p:pic>
          <p:nvPicPr>
            <p:cNvPr id="80" name="图形 13">
              <a:extLst>
                <a:ext uri="{FF2B5EF4-FFF2-40B4-BE49-F238E27FC236}">
                  <a16:creationId xmlns:a16="http://schemas.microsoft.com/office/drawing/2014/main" id="{BEBBAF3F-EF0B-4ECB-96FA-71499D0DE1D8}"/>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3227542" y="4217569"/>
              <a:ext cx="647700" cy="923925"/>
            </a:xfrm>
            <a:prstGeom prst="rect">
              <a:avLst/>
            </a:prstGeom>
          </p:spPr>
        </p:pic>
        <p:pic>
          <p:nvPicPr>
            <p:cNvPr id="81" name="图形 8">
              <a:extLst>
                <a:ext uri="{FF2B5EF4-FFF2-40B4-BE49-F238E27FC236}">
                  <a16:creationId xmlns:a16="http://schemas.microsoft.com/office/drawing/2014/main" id="{5190DF4B-7B85-4645-A00B-F30BF859A2C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714972" y="5739473"/>
              <a:ext cx="734814" cy="901817"/>
            </a:xfrm>
            <a:prstGeom prst="rect">
              <a:avLst/>
            </a:prstGeom>
          </p:spPr>
        </p:pic>
        <p:pic>
          <p:nvPicPr>
            <p:cNvPr id="82" name="图形 8">
              <a:extLst>
                <a:ext uri="{FF2B5EF4-FFF2-40B4-BE49-F238E27FC236}">
                  <a16:creationId xmlns:a16="http://schemas.microsoft.com/office/drawing/2014/main" id="{5190DF4B-7B85-4645-A00B-F30BF859A2C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2741039" y="5739473"/>
              <a:ext cx="734814" cy="901817"/>
            </a:xfrm>
            <a:prstGeom prst="rect">
              <a:avLst/>
            </a:prstGeom>
          </p:spPr>
        </p:pic>
        <p:pic>
          <p:nvPicPr>
            <p:cNvPr id="83" name="图形 8">
              <a:extLst>
                <a:ext uri="{FF2B5EF4-FFF2-40B4-BE49-F238E27FC236}">
                  <a16:creationId xmlns:a16="http://schemas.microsoft.com/office/drawing/2014/main" id="{5190DF4B-7B85-4645-A00B-F30BF859A2C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3622422" y="5739473"/>
              <a:ext cx="734814" cy="901817"/>
            </a:xfrm>
            <a:prstGeom prst="rect">
              <a:avLst/>
            </a:prstGeom>
          </p:spPr>
        </p:pic>
        <p:pic>
          <p:nvPicPr>
            <p:cNvPr id="84" name="图形 8">
              <a:extLst>
                <a:ext uri="{FF2B5EF4-FFF2-40B4-BE49-F238E27FC236}">
                  <a16:creationId xmlns:a16="http://schemas.microsoft.com/office/drawing/2014/main" id="{5190DF4B-7B85-4645-A00B-F30BF859A2C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4656506" y="5739473"/>
              <a:ext cx="734814" cy="901817"/>
            </a:xfrm>
            <a:prstGeom prst="rect">
              <a:avLst/>
            </a:prstGeom>
          </p:spPr>
        </p:pic>
        <p:pic>
          <p:nvPicPr>
            <p:cNvPr id="85" name="图形 8">
              <a:extLst>
                <a:ext uri="{FF2B5EF4-FFF2-40B4-BE49-F238E27FC236}">
                  <a16:creationId xmlns:a16="http://schemas.microsoft.com/office/drawing/2014/main" id="{5190DF4B-7B85-4645-A00B-F30BF859A2C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537889" y="5739473"/>
              <a:ext cx="734814" cy="901817"/>
            </a:xfrm>
            <a:prstGeom prst="rect">
              <a:avLst/>
            </a:prstGeom>
          </p:spPr>
        </p:pic>
        <p:pic>
          <p:nvPicPr>
            <p:cNvPr id="86" name="图形 8">
              <a:extLst>
                <a:ext uri="{FF2B5EF4-FFF2-40B4-BE49-F238E27FC236}">
                  <a16:creationId xmlns:a16="http://schemas.microsoft.com/office/drawing/2014/main" id="{5190DF4B-7B85-4645-A00B-F30BF859A2C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6567342" y="5739473"/>
              <a:ext cx="734814" cy="901817"/>
            </a:xfrm>
            <a:prstGeom prst="rect">
              <a:avLst/>
            </a:prstGeom>
          </p:spPr>
        </p:pic>
        <p:pic>
          <p:nvPicPr>
            <p:cNvPr id="87" name="图形 8">
              <a:extLst>
                <a:ext uri="{FF2B5EF4-FFF2-40B4-BE49-F238E27FC236}">
                  <a16:creationId xmlns:a16="http://schemas.microsoft.com/office/drawing/2014/main" id="{5190DF4B-7B85-4645-A00B-F30BF859A2C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7448725" y="5739473"/>
              <a:ext cx="734814" cy="901817"/>
            </a:xfrm>
            <a:prstGeom prst="rect">
              <a:avLst/>
            </a:prstGeom>
          </p:spPr>
        </p:pic>
        <p:cxnSp>
          <p:nvCxnSpPr>
            <p:cNvPr id="116" name="直接连接符 115"/>
            <p:cNvCxnSpPr/>
            <p:nvPr/>
          </p:nvCxnSpPr>
          <p:spPr>
            <a:xfrm>
              <a:off x="7319414" y="4615036"/>
              <a:ext cx="0" cy="0"/>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1" name="组合 160"/>
          <p:cNvGrpSpPr/>
          <p:nvPr/>
        </p:nvGrpSpPr>
        <p:grpSpPr>
          <a:xfrm>
            <a:off x="1391865" y="1360382"/>
            <a:ext cx="6333857" cy="4834348"/>
            <a:chOff x="1391865" y="1360382"/>
            <a:chExt cx="6333857" cy="4834348"/>
          </a:xfrm>
        </p:grpSpPr>
        <p:sp>
          <p:nvSpPr>
            <p:cNvPr id="40" name="文本框 39">
              <a:extLst>
                <a:ext uri="{FF2B5EF4-FFF2-40B4-BE49-F238E27FC236}">
                  <a16:creationId xmlns:a16="http://schemas.microsoft.com/office/drawing/2014/main" id="{5604103D-7905-4A55-BB05-7D86BBD34B92}"/>
                </a:ext>
              </a:extLst>
            </p:cNvPr>
            <p:cNvSpPr txBox="1"/>
            <p:nvPr/>
          </p:nvSpPr>
          <p:spPr>
            <a:xfrm>
              <a:off x="1902631" y="1360382"/>
              <a:ext cx="1557223" cy="1021556"/>
            </a:xfrm>
            <a:prstGeom prst="roundRect">
              <a:avLst/>
            </a:prstGeom>
            <a:solidFill>
              <a:srgbClr val="00B05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latin typeface="Arial" panose="020B0604020202020204" pitchFamily="34" charset="0"/>
                  <a:cs typeface="Arial" panose="020B0604020202020204" pitchFamily="34" charset="0"/>
                </a:rPr>
                <a:t>Latency-sensitive Flow</a:t>
              </a:r>
              <a:endParaRPr lang="zh-CN" altLang="en-US" b="1" dirty="0">
                <a:latin typeface="Arial" panose="020B0604020202020204" pitchFamily="34" charset="0"/>
                <a:cs typeface="Arial" panose="020B0604020202020204" pitchFamily="34" charset="0"/>
              </a:endParaRPr>
            </a:p>
          </p:txBody>
        </p:sp>
        <p:grpSp>
          <p:nvGrpSpPr>
            <p:cNvPr id="146" name="组合 145"/>
            <p:cNvGrpSpPr/>
            <p:nvPr/>
          </p:nvGrpSpPr>
          <p:grpSpPr>
            <a:xfrm>
              <a:off x="1391865" y="2214218"/>
              <a:ext cx="6333857" cy="3980512"/>
              <a:chOff x="1391865" y="2214218"/>
              <a:chExt cx="6333857" cy="3980512"/>
            </a:xfrm>
          </p:grpSpPr>
          <p:sp>
            <p:nvSpPr>
              <p:cNvPr id="39" name="箭头: 右 52">
                <a:extLst>
                  <a:ext uri="{FF2B5EF4-FFF2-40B4-BE49-F238E27FC236}">
                    <a16:creationId xmlns:a16="http://schemas.microsoft.com/office/drawing/2014/main" id="{E3E43687-8144-41CA-B66C-3A7ADFF36144}"/>
                  </a:ext>
                </a:extLst>
              </p:cNvPr>
              <p:cNvSpPr/>
              <p:nvPr/>
            </p:nvSpPr>
            <p:spPr>
              <a:xfrm rot="17471443">
                <a:off x="826871" y="5397127"/>
                <a:ext cx="1362597"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1" name="箭头: 右 52">
                <a:extLst>
                  <a:ext uri="{FF2B5EF4-FFF2-40B4-BE49-F238E27FC236}">
                    <a16:creationId xmlns:a16="http://schemas.microsoft.com/office/drawing/2014/main" id="{E3E43687-8144-41CA-B66C-3A7ADFF36144}"/>
                  </a:ext>
                </a:extLst>
              </p:cNvPr>
              <p:cNvSpPr/>
              <p:nvPr/>
            </p:nvSpPr>
            <p:spPr>
              <a:xfrm rot="16200000">
                <a:off x="1120554" y="3726251"/>
                <a:ext cx="1181301"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2" name="箭头: 右 52">
                <a:extLst>
                  <a:ext uri="{FF2B5EF4-FFF2-40B4-BE49-F238E27FC236}">
                    <a16:creationId xmlns:a16="http://schemas.microsoft.com/office/drawing/2014/main" id="{E3E43687-8144-41CA-B66C-3A7ADFF36144}"/>
                  </a:ext>
                </a:extLst>
              </p:cNvPr>
              <p:cNvSpPr/>
              <p:nvPr/>
            </p:nvSpPr>
            <p:spPr>
              <a:xfrm rot="20180409">
                <a:off x="1833990" y="2214218"/>
                <a:ext cx="2629828"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 name="箭头: 右 52">
                <a:extLst>
                  <a:ext uri="{FF2B5EF4-FFF2-40B4-BE49-F238E27FC236}">
                    <a16:creationId xmlns:a16="http://schemas.microsoft.com/office/drawing/2014/main" id="{E3E43687-8144-41CA-B66C-3A7ADFF36144}"/>
                  </a:ext>
                </a:extLst>
              </p:cNvPr>
              <p:cNvSpPr/>
              <p:nvPr/>
            </p:nvSpPr>
            <p:spPr>
              <a:xfrm rot="1431849">
                <a:off x="4825870" y="2221938"/>
                <a:ext cx="2537438"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4" name="箭头: 右 52">
                <a:extLst>
                  <a:ext uri="{FF2B5EF4-FFF2-40B4-BE49-F238E27FC236}">
                    <a16:creationId xmlns:a16="http://schemas.microsoft.com/office/drawing/2014/main" id="{E3E43687-8144-41CA-B66C-3A7ADFF36144}"/>
                  </a:ext>
                </a:extLst>
              </p:cNvPr>
              <p:cNvSpPr/>
              <p:nvPr/>
            </p:nvSpPr>
            <p:spPr>
              <a:xfrm rot="5400000">
                <a:off x="6836090" y="3779935"/>
                <a:ext cx="1109870"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5" name="箭头: 右 52">
                <a:extLst>
                  <a:ext uri="{FF2B5EF4-FFF2-40B4-BE49-F238E27FC236}">
                    <a16:creationId xmlns:a16="http://schemas.microsoft.com/office/drawing/2014/main" id="{E3E43687-8144-41CA-B66C-3A7ADFF36144}"/>
                  </a:ext>
                </a:extLst>
              </p:cNvPr>
              <p:cNvSpPr/>
              <p:nvPr/>
            </p:nvSpPr>
            <p:spPr>
              <a:xfrm rot="4250728">
                <a:off x="6986477" y="5452251"/>
                <a:ext cx="1245880"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66" name="组合 165"/>
          <p:cNvGrpSpPr/>
          <p:nvPr/>
        </p:nvGrpSpPr>
        <p:grpSpPr>
          <a:xfrm>
            <a:off x="1631461" y="3469148"/>
            <a:ext cx="2020533" cy="2702088"/>
            <a:chOff x="1631461" y="3469148"/>
            <a:chExt cx="2020533" cy="2702088"/>
          </a:xfrm>
        </p:grpSpPr>
        <p:sp>
          <p:nvSpPr>
            <p:cNvPr id="38" name="箭头: 右 51">
              <a:extLst>
                <a:ext uri="{FF2B5EF4-FFF2-40B4-BE49-F238E27FC236}">
                  <a16:creationId xmlns:a16="http://schemas.microsoft.com/office/drawing/2014/main" id="{9CAF1B49-6C4F-4820-B7D2-62E79F964133}"/>
                </a:ext>
              </a:extLst>
            </p:cNvPr>
            <p:cNvSpPr/>
            <p:nvPr/>
          </p:nvSpPr>
          <p:spPr>
            <a:xfrm rot="15043087">
              <a:off x="1376260" y="5477235"/>
              <a:ext cx="1155393" cy="232610"/>
            </a:xfrm>
            <a:prstGeom prst="rightArrow">
              <a:avLst>
                <a:gd name="adj1" fmla="val 17061"/>
                <a:gd name="adj2" fmla="val 7682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7" name="箭头: 右 51">
              <a:extLst>
                <a:ext uri="{FF2B5EF4-FFF2-40B4-BE49-F238E27FC236}">
                  <a16:creationId xmlns:a16="http://schemas.microsoft.com/office/drawing/2014/main" id="{9CAF1B49-6C4F-4820-B7D2-62E79F964133}"/>
                </a:ext>
              </a:extLst>
            </p:cNvPr>
            <p:cNvSpPr/>
            <p:nvPr/>
          </p:nvSpPr>
          <p:spPr>
            <a:xfrm rot="16200000">
              <a:off x="1470752" y="3779934"/>
              <a:ext cx="854181" cy="232610"/>
            </a:xfrm>
            <a:prstGeom prst="rightArrow">
              <a:avLst>
                <a:gd name="adj1" fmla="val 20609"/>
                <a:gd name="adj2" fmla="val 6436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8" name="箭头: 右 51">
              <a:extLst>
                <a:ext uri="{FF2B5EF4-FFF2-40B4-BE49-F238E27FC236}">
                  <a16:creationId xmlns:a16="http://schemas.microsoft.com/office/drawing/2014/main" id="{9CAF1B49-6C4F-4820-B7D2-62E79F964133}"/>
                </a:ext>
              </a:extLst>
            </p:cNvPr>
            <p:cNvSpPr/>
            <p:nvPr/>
          </p:nvSpPr>
          <p:spPr>
            <a:xfrm rot="2241823">
              <a:off x="1631461" y="3778314"/>
              <a:ext cx="2020533" cy="232610"/>
            </a:xfrm>
            <a:prstGeom prst="rightArrow">
              <a:avLst>
                <a:gd name="adj1" fmla="val 16024"/>
                <a:gd name="adj2" fmla="val 7105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9" name="箭头: 右 51">
              <a:extLst>
                <a:ext uri="{FF2B5EF4-FFF2-40B4-BE49-F238E27FC236}">
                  <a16:creationId xmlns:a16="http://schemas.microsoft.com/office/drawing/2014/main" id="{9CAF1B49-6C4F-4820-B7D2-62E79F964133}"/>
                </a:ext>
              </a:extLst>
            </p:cNvPr>
            <p:cNvSpPr/>
            <p:nvPr/>
          </p:nvSpPr>
          <p:spPr>
            <a:xfrm rot="6691305">
              <a:off x="2805368" y="5428842"/>
              <a:ext cx="1155393" cy="232610"/>
            </a:xfrm>
            <a:prstGeom prst="rightArrow">
              <a:avLst>
                <a:gd name="adj1" fmla="val 19962"/>
                <a:gd name="adj2" fmla="val 7727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7" name="组合 166"/>
          <p:cNvGrpSpPr/>
          <p:nvPr/>
        </p:nvGrpSpPr>
        <p:grpSpPr>
          <a:xfrm>
            <a:off x="3498335" y="1205012"/>
            <a:ext cx="3893296" cy="4909965"/>
            <a:chOff x="3498335" y="1205012"/>
            <a:chExt cx="3893296" cy="4909965"/>
          </a:xfrm>
        </p:grpSpPr>
        <p:sp>
          <p:nvSpPr>
            <p:cNvPr id="150" name="箭头: 右 51">
              <a:extLst>
                <a:ext uri="{FF2B5EF4-FFF2-40B4-BE49-F238E27FC236}">
                  <a16:creationId xmlns:a16="http://schemas.microsoft.com/office/drawing/2014/main" id="{9CAF1B49-6C4F-4820-B7D2-62E79F964133}"/>
                </a:ext>
              </a:extLst>
            </p:cNvPr>
            <p:cNvSpPr/>
            <p:nvPr/>
          </p:nvSpPr>
          <p:spPr>
            <a:xfrm rot="15043087">
              <a:off x="3236870" y="5406731"/>
              <a:ext cx="1155393"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1" name="箭头: 右 51">
              <a:extLst>
                <a:ext uri="{FF2B5EF4-FFF2-40B4-BE49-F238E27FC236}">
                  <a16:creationId xmlns:a16="http://schemas.microsoft.com/office/drawing/2014/main" id="{9CAF1B49-6C4F-4820-B7D2-62E79F964133}"/>
                </a:ext>
              </a:extLst>
            </p:cNvPr>
            <p:cNvSpPr/>
            <p:nvPr/>
          </p:nvSpPr>
          <p:spPr>
            <a:xfrm rot="16200000">
              <a:off x="3036943" y="3729124"/>
              <a:ext cx="1155393"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2" name="箭头: 右 51">
              <a:extLst>
                <a:ext uri="{FF2B5EF4-FFF2-40B4-BE49-F238E27FC236}">
                  <a16:creationId xmlns:a16="http://schemas.microsoft.com/office/drawing/2014/main" id="{9CAF1B49-6C4F-4820-B7D2-62E79F964133}"/>
                </a:ext>
              </a:extLst>
            </p:cNvPr>
            <p:cNvSpPr/>
            <p:nvPr/>
          </p:nvSpPr>
          <p:spPr>
            <a:xfrm rot="18428567">
              <a:off x="3517633" y="2204045"/>
              <a:ext cx="1155393"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3" name="箭头: 右 51">
              <a:extLst>
                <a:ext uri="{FF2B5EF4-FFF2-40B4-BE49-F238E27FC236}">
                  <a16:creationId xmlns:a16="http://schemas.microsoft.com/office/drawing/2014/main" id="{9CAF1B49-6C4F-4820-B7D2-62E79F964133}"/>
                </a:ext>
              </a:extLst>
            </p:cNvPr>
            <p:cNvSpPr/>
            <p:nvPr/>
          </p:nvSpPr>
          <p:spPr>
            <a:xfrm rot="1419642">
              <a:off x="4980894" y="2362769"/>
              <a:ext cx="2037060"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4" name="箭头: 右 51">
              <a:extLst>
                <a:ext uri="{FF2B5EF4-FFF2-40B4-BE49-F238E27FC236}">
                  <a16:creationId xmlns:a16="http://schemas.microsoft.com/office/drawing/2014/main" id="{9CAF1B49-6C4F-4820-B7D2-62E79F964133}"/>
                </a:ext>
              </a:extLst>
            </p:cNvPr>
            <p:cNvSpPr/>
            <p:nvPr/>
          </p:nvSpPr>
          <p:spPr>
            <a:xfrm rot="8330817">
              <a:off x="5444259" y="3735722"/>
              <a:ext cx="1947372"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5" name="箭头: 右 51">
              <a:extLst>
                <a:ext uri="{FF2B5EF4-FFF2-40B4-BE49-F238E27FC236}">
                  <a16:creationId xmlns:a16="http://schemas.microsoft.com/office/drawing/2014/main" id="{9CAF1B49-6C4F-4820-B7D2-62E79F964133}"/>
                </a:ext>
              </a:extLst>
            </p:cNvPr>
            <p:cNvSpPr/>
            <p:nvPr/>
          </p:nvSpPr>
          <p:spPr>
            <a:xfrm rot="6663272">
              <a:off x="4736795" y="5406731"/>
              <a:ext cx="1183882"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4" name="文本框 163">
              <a:extLst>
                <a:ext uri="{FF2B5EF4-FFF2-40B4-BE49-F238E27FC236}">
                  <a16:creationId xmlns:a16="http://schemas.microsoft.com/office/drawing/2014/main" id="{5604103D-7905-4A55-BB05-7D86BBD34B92}"/>
                </a:ext>
              </a:extLst>
            </p:cNvPr>
            <p:cNvSpPr txBox="1"/>
            <p:nvPr/>
          </p:nvSpPr>
          <p:spPr>
            <a:xfrm>
              <a:off x="4878547" y="1205012"/>
              <a:ext cx="629137" cy="517291"/>
            </a:xfrm>
            <a:prstGeom prst="irregularSeal1">
              <a:avLst/>
            </a:prstGeom>
            <a:solidFill>
              <a:srgbClr val="0070C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endParaRPr lang="zh-CN" altLang="en-US" sz="1400" b="1" dirty="0">
                <a:latin typeface="Arial" panose="020B0604020202020204" pitchFamily="34" charset="0"/>
                <a:cs typeface="Arial" panose="020B0604020202020204" pitchFamily="34" charset="0"/>
              </a:endParaRPr>
            </a:p>
          </p:txBody>
        </p:sp>
      </p:grpSp>
      <p:grpSp>
        <p:nvGrpSpPr>
          <p:cNvPr id="168" name="组合 167"/>
          <p:cNvGrpSpPr/>
          <p:nvPr/>
        </p:nvGrpSpPr>
        <p:grpSpPr>
          <a:xfrm>
            <a:off x="5630808" y="2396794"/>
            <a:ext cx="2362691" cy="3712384"/>
            <a:chOff x="5630808" y="2396794"/>
            <a:chExt cx="2362691" cy="3712384"/>
          </a:xfrm>
        </p:grpSpPr>
        <p:sp>
          <p:nvSpPr>
            <p:cNvPr id="156" name="箭头: 右 51">
              <a:extLst>
                <a:ext uri="{FF2B5EF4-FFF2-40B4-BE49-F238E27FC236}">
                  <a16:creationId xmlns:a16="http://schemas.microsoft.com/office/drawing/2014/main" id="{9CAF1B49-6C4F-4820-B7D2-62E79F964133}"/>
                </a:ext>
              </a:extLst>
            </p:cNvPr>
            <p:cNvSpPr/>
            <p:nvPr/>
          </p:nvSpPr>
          <p:spPr>
            <a:xfrm rot="14959345">
              <a:off x="5215443" y="5420403"/>
              <a:ext cx="1063339" cy="232610"/>
            </a:xfrm>
            <a:prstGeom prst="rightArrow">
              <a:avLst>
                <a:gd name="adj1" fmla="val 50000"/>
                <a:gd name="adj2" fmla="val 10110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8" name="箭头: 右 51">
              <a:extLst>
                <a:ext uri="{FF2B5EF4-FFF2-40B4-BE49-F238E27FC236}">
                  <a16:creationId xmlns:a16="http://schemas.microsoft.com/office/drawing/2014/main" id="{9CAF1B49-6C4F-4820-B7D2-62E79F964133}"/>
                </a:ext>
              </a:extLst>
            </p:cNvPr>
            <p:cNvSpPr/>
            <p:nvPr/>
          </p:nvSpPr>
          <p:spPr>
            <a:xfrm rot="19150130">
              <a:off x="5642038" y="3852455"/>
              <a:ext cx="1803232" cy="232610"/>
            </a:xfrm>
            <a:prstGeom prst="rightArrow">
              <a:avLst>
                <a:gd name="adj1" fmla="val 50000"/>
                <a:gd name="adj2" fmla="val 10110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9" name="箭头: 右 51">
              <a:extLst>
                <a:ext uri="{FF2B5EF4-FFF2-40B4-BE49-F238E27FC236}">
                  <a16:creationId xmlns:a16="http://schemas.microsoft.com/office/drawing/2014/main" id="{9CAF1B49-6C4F-4820-B7D2-62E79F964133}"/>
                </a:ext>
              </a:extLst>
            </p:cNvPr>
            <p:cNvSpPr/>
            <p:nvPr/>
          </p:nvSpPr>
          <p:spPr>
            <a:xfrm rot="5400000">
              <a:off x="6878297" y="3839816"/>
              <a:ext cx="681300" cy="232610"/>
            </a:xfrm>
            <a:prstGeom prst="rightArrow">
              <a:avLst>
                <a:gd name="adj1" fmla="val 50000"/>
                <a:gd name="adj2" fmla="val 10110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0" name="箭头: 右 51">
              <a:extLst>
                <a:ext uri="{FF2B5EF4-FFF2-40B4-BE49-F238E27FC236}">
                  <a16:creationId xmlns:a16="http://schemas.microsoft.com/office/drawing/2014/main" id="{9CAF1B49-6C4F-4820-B7D2-62E79F964133}"/>
                </a:ext>
              </a:extLst>
            </p:cNvPr>
            <p:cNvSpPr/>
            <p:nvPr/>
          </p:nvSpPr>
          <p:spPr>
            <a:xfrm rot="6651285">
              <a:off x="6609890" y="5437261"/>
              <a:ext cx="1111225" cy="232610"/>
            </a:xfrm>
            <a:prstGeom prst="rightArrow">
              <a:avLst>
                <a:gd name="adj1" fmla="val 50000"/>
                <a:gd name="adj2" fmla="val 10110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5" name="文本框 164">
              <a:extLst>
                <a:ext uri="{FF2B5EF4-FFF2-40B4-BE49-F238E27FC236}">
                  <a16:creationId xmlns:a16="http://schemas.microsoft.com/office/drawing/2014/main" id="{5604103D-7905-4A55-BB05-7D86BBD34B92}"/>
                </a:ext>
              </a:extLst>
            </p:cNvPr>
            <p:cNvSpPr txBox="1"/>
            <p:nvPr/>
          </p:nvSpPr>
          <p:spPr>
            <a:xfrm>
              <a:off x="7364362" y="2396794"/>
              <a:ext cx="629137" cy="517291"/>
            </a:xfrm>
            <a:prstGeom prst="irregularSeal1">
              <a:avLst/>
            </a:prstGeom>
            <a:solidFill>
              <a:schemeClr val="accent2">
                <a:lumMod val="75000"/>
              </a:schemeClr>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endParaRPr lang="zh-CN" altLang="en-US" sz="1400" b="1" dirty="0">
                <a:latin typeface="Arial" panose="020B0604020202020204" pitchFamily="34" charset="0"/>
                <a:cs typeface="Arial" panose="020B0604020202020204" pitchFamily="34" charset="0"/>
              </a:endParaRPr>
            </a:p>
          </p:txBody>
        </p:sp>
      </p:grpSp>
      <p:sp>
        <p:nvSpPr>
          <p:cNvPr id="71" name="文本框 70"/>
          <p:cNvSpPr txBox="1"/>
          <p:nvPr/>
        </p:nvSpPr>
        <p:spPr>
          <a:xfrm>
            <a:off x="1591593" y="4679117"/>
            <a:ext cx="295710" cy="369332"/>
          </a:xfrm>
          <a:prstGeom prst="rect">
            <a:avLst/>
          </a:prstGeom>
          <a:noFill/>
        </p:spPr>
        <p:txBody>
          <a:bodyPr wrap="square" rtlCol="0">
            <a:spAutoFit/>
          </a:bodyPr>
          <a:lstStyle/>
          <a:p>
            <a:r>
              <a:rPr lang="en-US" altLang="zh-CN" b="1" dirty="0" smtClean="0"/>
              <a:t>5</a:t>
            </a:r>
            <a:endParaRPr lang="zh-CN" altLang="en-US" b="1" dirty="0"/>
          </a:p>
        </p:txBody>
      </p:sp>
      <p:sp>
        <p:nvSpPr>
          <p:cNvPr id="72" name="文本框 71"/>
          <p:cNvSpPr txBox="1"/>
          <p:nvPr/>
        </p:nvSpPr>
        <p:spPr>
          <a:xfrm>
            <a:off x="3475982" y="4690340"/>
            <a:ext cx="295710" cy="369332"/>
          </a:xfrm>
          <a:prstGeom prst="rect">
            <a:avLst/>
          </a:prstGeom>
          <a:noFill/>
        </p:spPr>
        <p:txBody>
          <a:bodyPr wrap="square" rtlCol="0">
            <a:spAutoFit/>
          </a:bodyPr>
          <a:lstStyle/>
          <a:p>
            <a:r>
              <a:rPr lang="en-US" altLang="zh-CN" b="1" dirty="0" smtClean="0"/>
              <a:t>6</a:t>
            </a:r>
            <a:endParaRPr lang="zh-CN" altLang="en-US" b="1" dirty="0"/>
          </a:p>
        </p:txBody>
      </p:sp>
      <p:sp>
        <p:nvSpPr>
          <p:cNvPr id="73" name="文本框 72"/>
          <p:cNvSpPr txBox="1"/>
          <p:nvPr/>
        </p:nvSpPr>
        <p:spPr>
          <a:xfrm>
            <a:off x="5378678" y="4682578"/>
            <a:ext cx="295710" cy="369332"/>
          </a:xfrm>
          <a:prstGeom prst="rect">
            <a:avLst/>
          </a:prstGeom>
          <a:noFill/>
        </p:spPr>
        <p:txBody>
          <a:bodyPr wrap="square" rtlCol="0">
            <a:spAutoFit/>
          </a:bodyPr>
          <a:lstStyle/>
          <a:p>
            <a:r>
              <a:rPr lang="en-US" altLang="zh-CN" b="1" dirty="0" smtClean="0"/>
              <a:t>7</a:t>
            </a:r>
            <a:endParaRPr lang="zh-CN" altLang="en-US" b="1" dirty="0"/>
          </a:p>
        </p:txBody>
      </p:sp>
      <p:sp>
        <p:nvSpPr>
          <p:cNvPr id="74" name="文本框 73"/>
          <p:cNvSpPr txBox="1"/>
          <p:nvPr/>
        </p:nvSpPr>
        <p:spPr>
          <a:xfrm>
            <a:off x="7249938" y="4674729"/>
            <a:ext cx="295710" cy="369332"/>
          </a:xfrm>
          <a:prstGeom prst="rect">
            <a:avLst/>
          </a:prstGeom>
          <a:noFill/>
        </p:spPr>
        <p:txBody>
          <a:bodyPr wrap="square" rtlCol="0">
            <a:spAutoFit/>
          </a:bodyPr>
          <a:lstStyle/>
          <a:p>
            <a:r>
              <a:rPr lang="en-US" altLang="zh-CN" b="1" dirty="0" smtClean="0"/>
              <a:t>8</a:t>
            </a:r>
            <a:endParaRPr lang="zh-CN" altLang="en-US" b="1" dirty="0"/>
          </a:p>
        </p:txBody>
      </p:sp>
      <p:sp>
        <p:nvSpPr>
          <p:cNvPr id="75" name="文本框 74"/>
          <p:cNvSpPr txBox="1"/>
          <p:nvPr/>
        </p:nvSpPr>
        <p:spPr>
          <a:xfrm>
            <a:off x="1586200" y="3050891"/>
            <a:ext cx="295710" cy="369332"/>
          </a:xfrm>
          <a:prstGeom prst="rect">
            <a:avLst/>
          </a:prstGeom>
          <a:noFill/>
        </p:spPr>
        <p:txBody>
          <a:bodyPr wrap="square" rtlCol="0">
            <a:spAutoFit/>
          </a:bodyPr>
          <a:lstStyle/>
          <a:p>
            <a:r>
              <a:rPr lang="en-US" altLang="zh-CN" b="1" dirty="0"/>
              <a:t>1</a:t>
            </a:r>
            <a:endParaRPr lang="zh-CN" altLang="en-US" b="1" dirty="0"/>
          </a:p>
        </p:txBody>
      </p:sp>
      <p:sp>
        <p:nvSpPr>
          <p:cNvPr id="88" name="文本框 87"/>
          <p:cNvSpPr txBox="1"/>
          <p:nvPr/>
        </p:nvSpPr>
        <p:spPr>
          <a:xfrm>
            <a:off x="3472833" y="3063190"/>
            <a:ext cx="295710" cy="369332"/>
          </a:xfrm>
          <a:prstGeom prst="rect">
            <a:avLst/>
          </a:prstGeom>
          <a:noFill/>
        </p:spPr>
        <p:txBody>
          <a:bodyPr wrap="square" rtlCol="0">
            <a:spAutoFit/>
          </a:bodyPr>
          <a:lstStyle/>
          <a:p>
            <a:r>
              <a:rPr lang="en-US" altLang="zh-CN" b="1" dirty="0"/>
              <a:t>2</a:t>
            </a:r>
            <a:endParaRPr lang="zh-CN" altLang="en-US" b="1" dirty="0"/>
          </a:p>
        </p:txBody>
      </p:sp>
      <p:sp>
        <p:nvSpPr>
          <p:cNvPr id="90" name="文本框 89"/>
          <p:cNvSpPr txBox="1"/>
          <p:nvPr/>
        </p:nvSpPr>
        <p:spPr>
          <a:xfrm>
            <a:off x="5351251" y="3070553"/>
            <a:ext cx="295710" cy="369332"/>
          </a:xfrm>
          <a:prstGeom prst="rect">
            <a:avLst/>
          </a:prstGeom>
          <a:noFill/>
        </p:spPr>
        <p:txBody>
          <a:bodyPr wrap="square" rtlCol="0">
            <a:spAutoFit/>
          </a:bodyPr>
          <a:lstStyle/>
          <a:p>
            <a:r>
              <a:rPr lang="en-US" altLang="zh-CN" b="1" dirty="0" smtClean="0"/>
              <a:t>3</a:t>
            </a:r>
            <a:endParaRPr lang="zh-CN" altLang="en-US" b="1" dirty="0"/>
          </a:p>
        </p:txBody>
      </p:sp>
      <p:sp>
        <p:nvSpPr>
          <p:cNvPr id="91" name="文本框 90"/>
          <p:cNvSpPr txBox="1"/>
          <p:nvPr/>
        </p:nvSpPr>
        <p:spPr>
          <a:xfrm>
            <a:off x="7239492" y="3029076"/>
            <a:ext cx="295710" cy="369332"/>
          </a:xfrm>
          <a:prstGeom prst="rect">
            <a:avLst/>
          </a:prstGeom>
          <a:noFill/>
        </p:spPr>
        <p:txBody>
          <a:bodyPr wrap="square" rtlCol="0">
            <a:spAutoFit/>
          </a:bodyPr>
          <a:lstStyle/>
          <a:p>
            <a:r>
              <a:rPr lang="en-US" altLang="zh-CN" b="1" dirty="0"/>
              <a:t>4</a:t>
            </a:r>
            <a:endParaRPr lang="zh-CN" altLang="en-US" b="1" dirty="0"/>
          </a:p>
        </p:txBody>
      </p:sp>
      <p:sp>
        <p:nvSpPr>
          <p:cNvPr id="92" name="文本框 91"/>
          <p:cNvSpPr txBox="1"/>
          <p:nvPr/>
        </p:nvSpPr>
        <p:spPr>
          <a:xfrm>
            <a:off x="4492275" y="1170490"/>
            <a:ext cx="295710" cy="369332"/>
          </a:xfrm>
          <a:prstGeom prst="rect">
            <a:avLst/>
          </a:prstGeom>
          <a:noFill/>
        </p:spPr>
        <p:txBody>
          <a:bodyPr wrap="square" rtlCol="0">
            <a:spAutoFit/>
          </a:bodyPr>
          <a:lstStyle/>
          <a:p>
            <a:r>
              <a:rPr lang="en-US" altLang="zh-CN" b="1" dirty="0" smtClean="0"/>
              <a:t>0</a:t>
            </a:r>
            <a:endParaRPr lang="zh-CN" altLang="en-US" b="1" dirty="0"/>
          </a:p>
        </p:txBody>
      </p:sp>
      <p:sp>
        <p:nvSpPr>
          <p:cNvPr id="93" name="文本框 92"/>
          <p:cNvSpPr txBox="1"/>
          <p:nvPr/>
        </p:nvSpPr>
        <p:spPr>
          <a:xfrm>
            <a:off x="1118772" y="6028523"/>
            <a:ext cx="295710" cy="369332"/>
          </a:xfrm>
          <a:prstGeom prst="rect">
            <a:avLst/>
          </a:prstGeom>
          <a:noFill/>
        </p:spPr>
        <p:txBody>
          <a:bodyPr wrap="square" rtlCol="0">
            <a:spAutoFit/>
          </a:bodyPr>
          <a:lstStyle/>
          <a:p>
            <a:r>
              <a:rPr lang="en-US" altLang="zh-CN" b="1" dirty="0" smtClean="0"/>
              <a:t>0</a:t>
            </a:r>
            <a:endParaRPr lang="zh-CN" altLang="en-US" b="1" dirty="0"/>
          </a:p>
        </p:txBody>
      </p:sp>
      <p:sp>
        <p:nvSpPr>
          <p:cNvPr id="94" name="文本框 93"/>
          <p:cNvSpPr txBox="1"/>
          <p:nvPr/>
        </p:nvSpPr>
        <p:spPr>
          <a:xfrm>
            <a:off x="2016297" y="6020512"/>
            <a:ext cx="295710" cy="369332"/>
          </a:xfrm>
          <a:prstGeom prst="rect">
            <a:avLst/>
          </a:prstGeom>
          <a:noFill/>
        </p:spPr>
        <p:txBody>
          <a:bodyPr wrap="square" rtlCol="0">
            <a:spAutoFit/>
          </a:bodyPr>
          <a:lstStyle/>
          <a:p>
            <a:r>
              <a:rPr lang="en-US" altLang="zh-CN" b="1" dirty="0"/>
              <a:t>1</a:t>
            </a:r>
            <a:endParaRPr lang="zh-CN" altLang="en-US" b="1" dirty="0"/>
          </a:p>
        </p:txBody>
      </p:sp>
      <p:sp>
        <p:nvSpPr>
          <p:cNvPr id="96" name="文本框 95"/>
          <p:cNvSpPr txBox="1"/>
          <p:nvPr/>
        </p:nvSpPr>
        <p:spPr>
          <a:xfrm>
            <a:off x="3025357" y="6010504"/>
            <a:ext cx="295710" cy="369332"/>
          </a:xfrm>
          <a:prstGeom prst="rect">
            <a:avLst/>
          </a:prstGeom>
          <a:noFill/>
        </p:spPr>
        <p:txBody>
          <a:bodyPr wrap="square" rtlCol="0">
            <a:spAutoFit/>
          </a:bodyPr>
          <a:lstStyle/>
          <a:p>
            <a:r>
              <a:rPr lang="en-US" altLang="zh-CN" b="1" dirty="0"/>
              <a:t>2</a:t>
            </a:r>
            <a:endParaRPr lang="zh-CN" altLang="en-US" b="1" dirty="0"/>
          </a:p>
        </p:txBody>
      </p:sp>
      <p:sp>
        <p:nvSpPr>
          <p:cNvPr id="97" name="文本框 96"/>
          <p:cNvSpPr txBox="1"/>
          <p:nvPr/>
        </p:nvSpPr>
        <p:spPr>
          <a:xfrm>
            <a:off x="3932603" y="6010504"/>
            <a:ext cx="295710" cy="369332"/>
          </a:xfrm>
          <a:prstGeom prst="rect">
            <a:avLst/>
          </a:prstGeom>
          <a:noFill/>
        </p:spPr>
        <p:txBody>
          <a:bodyPr wrap="square" rtlCol="0">
            <a:spAutoFit/>
          </a:bodyPr>
          <a:lstStyle/>
          <a:p>
            <a:r>
              <a:rPr lang="en-US" altLang="zh-CN" b="1" dirty="0"/>
              <a:t>3</a:t>
            </a:r>
            <a:endParaRPr lang="zh-CN" altLang="en-US" b="1" dirty="0"/>
          </a:p>
        </p:txBody>
      </p:sp>
      <p:sp>
        <p:nvSpPr>
          <p:cNvPr id="99" name="文本框 98"/>
          <p:cNvSpPr txBox="1"/>
          <p:nvPr/>
        </p:nvSpPr>
        <p:spPr>
          <a:xfrm>
            <a:off x="4967863" y="6010504"/>
            <a:ext cx="295710" cy="369332"/>
          </a:xfrm>
          <a:prstGeom prst="rect">
            <a:avLst/>
          </a:prstGeom>
          <a:noFill/>
        </p:spPr>
        <p:txBody>
          <a:bodyPr wrap="square" rtlCol="0">
            <a:spAutoFit/>
          </a:bodyPr>
          <a:lstStyle/>
          <a:p>
            <a:r>
              <a:rPr lang="en-US" altLang="zh-CN" b="1" dirty="0"/>
              <a:t>4</a:t>
            </a:r>
            <a:endParaRPr lang="zh-CN" altLang="en-US" b="1" dirty="0"/>
          </a:p>
        </p:txBody>
      </p:sp>
      <p:sp>
        <p:nvSpPr>
          <p:cNvPr id="100" name="文本框 99"/>
          <p:cNvSpPr txBox="1"/>
          <p:nvPr/>
        </p:nvSpPr>
        <p:spPr>
          <a:xfrm>
            <a:off x="5816683" y="5992571"/>
            <a:ext cx="295710" cy="369332"/>
          </a:xfrm>
          <a:prstGeom prst="rect">
            <a:avLst/>
          </a:prstGeom>
          <a:noFill/>
        </p:spPr>
        <p:txBody>
          <a:bodyPr wrap="square" rtlCol="0">
            <a:spAutoFit/>
          </a:bodyPr>
          <a:lstStyle/>
          <a:p>
            <a:r>
              <a:rPr lang="en-US" altLang="zh-CN" b="1" dirty="0" smtClean="0"/>
              <a:t>5</a:t>
            </a:r>
            <a:endParaRPr lang="zh-CN" altLang="en-US" b="1" dirty="0"/>
          </a:p>
        </p:txBody>
      </p:sp>
      <p:sp>
        <p:nvSpPr>
          <p:cNvPr id="102" name="文本框 101"/>
          <p:cNvSpPr txBox="1"/>
          <p:nvPr/>
        </p:nvSpPr>
        <p:spPr>
          <a:xfrm>
            <a:off x="6871693" y="5992571"/>
            <a:ext cx="295710" cy="369332"/>
          </a:xfrm>
          <a:prstGeom prst="rect">
            <a:avLst/>
          </a:prstGeom>
          <a:noFill/>
        </p:spPr>
        <p:txBody>
          <a:bodyPr wrap="square" rtlCol="0">
            <a:spAutoFit/>
          </a:bodyPr>
          <a:lstStyle/>
          <a:p>
            <a:r>
              <a:rPr lang="en-US" altLang="zh-CN" b="1" dirty="0"/>
              <a:t>6</a:t>
            </a:r>
            <a:endParaRPr lang="zh-CN" altLang="en-US" b="1" dirty="0"/>
          </a:p>
        </p:txBody>
      </p:sp>
      <p:sp>
        <p:nvSpPr>
          <p:cNvPr id="103" name="文本框 102"/>
          <p:cNvSpPr txBox="1"/>
          <p:nvPr/>
        </p:nvSpPr>
        <p:spPr>
          <a:xfrm>
            <a:off x="7740617" y="6000492"/>
            <a:ext cx="295710" cy="369332"/>
          </a:xfrm>
          <a:prstGeom prst="rect">
            <a:avLst/>
          </a:prstGeom>
          <a:noFill/>
        </p:spPr>
        <p:txBody>
          <a:bodyPr wrap="square" rtlCol="0">
            <a:spAutoFit/>
          </a:bodyPr>
          <a:lstStyle/>
          <a:p>
            <a:r>
              <a:rPr lang="en-US" altLang="zh-CN" b="1" dirty="0"/>
              <a:t>7</a:t>
            </a:r>
            <a:endParaRPr lang="zh-CN" altLang="en-US" b="1" dirty="0"/>
          </a:p>
        </p:txBody>
      </p:sp>
      <p:sp>
        <p:nvSpPr>
          <p:cNvPr id="3" name="灯片编号占位符 2"/>
          <p:cNvSpPr>
            <a:spLocks noGrp="1"/>
          </p:cNvSpPr>
          <p:nvPr>
            <p:ph type="sldNum" sz="quarter" idx="12"/>
          </p:nvPr>
        </p:nvSpPr>
        <p:spPr/>
        <p:txBody>
          <a:bodyPr/>
          <a:lstStyle/>
          <a:p>
            <a:fld id="{69CA4675-75A6-43A3-9F34-BE478B9EA1CC}" type="slidenum">
              <a:rPr lang="zh-CN" altLang="en-US" sz="1400" smtClean="0">
                <a:solidFill>
                  <a:schemeClr val="tx1"/>
                </a:solidFill>
              </a:rPr>
              <a:t>2</a:t>
            </a:fld>
            <a:endParaRPr lang="zh-CN" altLang="en-US" sz="1400" dirty="0">
              <a:solidFill>
                <a:schemeClr val="tx1"/>
              </a:solidFill>
            </a:endParaRPr>
          </a:p>
        </p:txBody>
      </p:sp>
      <p:sp>
        <p:nvSpPr>
          <p:cNvPr id="106" name="椭圆 105"/>
          <p:cNvSpPr/>
          <p:nvPr/>
        </p:nvSpPr>
        <p:spPr>
          <a:xfrm>
            <a:off x="3261880" y="5380135"/>
            <a:ext cx="1551662" cy="1316640"/>
          </a:xfrm>
          <a:prstGeom prst="ellipse">
            <a:avLst/>
          </a:prstGeom>
          <a:solidFill>
            <a:srgbClr val="C00000">
              <a:alpha val="8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chemeClr val="bg1"/>
                </a:solidFill>
              </a:rPr>
              <a:t>Didn’t limit the sending rate</a:t>
            </a:r>
            <a:endParaRPr lang="zh-CN" altLang="en-US" b="1" dirty="0">
              <a:solidFill>
                <a:schemeClr val="bg1"/>
              </a:solidFill>
            </a:endParaRPr>
          </a:p>
        </p:txBody>
      </p:sp>
      <p:sp>
        <p:nvSpPr>
          <p:cNvPr id="108" name="椭圆 107"/>
          <p:cNvSpPr/>
          <p:nvPr/>
        </p:nvSpPr>
        <p:spPr>
          <a:xfrm>
            <a:off x="4685706" y="4001716"/>
            <a:ext cx="1551662" cy="1316640"/>
          </a:xfrm>
          <a:prstGeom prst="ellipse">
            <a:avLst/>
          </a:prstGeom>
          <a:solidFill>
            <a:srgbClr val="C00000">
              <a:alpha val="8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chemeClr val="bg1"/>
                </a:solidFill>
              </a:rPr>
              <a:t>Sent to the wrong path</a:t>
            </a:r>
            <a:endParaRPr lang="zh-CN" altLang="en-US" b="1" dirty="0">
              <a:solidFill>
                <a:schemeClr val="bg1"/>
              </a:solidFill>
            </a:endParaRPr>
          </a:p>
        </p:txBody>
      </p:sp>
      <p:grpSp>
        <p:nvGrpSpPr>
          <p:cNvPr id="6" name="组合 5"/>
          <p:cNvGrpSpPr/>
          <p:nvPr/>
        </p:nvGrpSpPr>
        <p:grpSpPr>
          <a:xfrm>
            <a:off x="5367358" y="3358276"/>
            <a:ext cx="2065200" cy="657876"/>
            <a:chOff x="5367358" y="3358276"/>
            <a:chExt cx="2065200" cy="657876"/>
          </a:xfrm>
        </p:grpSpPr>
        <p:sp>
          <p:nvSpPr>
            <p:cNvPr id="109" name="箭头: 右 51">
              <a:extLst>
                <a:ext uri="{FF2B5EF4-FFF2-40B4-BE49-F238E27FC236}">
                  <a16:creationId xmlns:a16="http://schemas.microsoft.com/office/drawing/2014/main" id="{9CAF1B49-6C4F-4820-B7D2-62E79F964133}"/>
                </a:ext>
              </a:extLst>
            </p:cNvPr>
            <p:cNvSpPr/>
            <p:nvPr/>
          </p:nvSpPr>
          <p:spPr>
            <a:xfrm rot="16200000">
              <a:off x="5165222" y="3560412"/>
              <a:ext cx="643440" cy="239168"/>
            </a:xfrm>
            <a:prstGeom prst="rightArrow">
              <a:avLst>
                <a:gd name="adj1" fmla="val 50000"/>
                <a:gd name="adj2" fmla="val 10110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箭头: 右 51">
              <a:extLst>
                <a:ext uri="{FF2B5EF4-FFF2-40B4-BE49-F238E27FC236}">
                  <a16:creationId xmlns:a16="http://schemas.microsoft.com/office/drawing/2014/main" id="{9CAF1B49-6C4F-4820-B7D2-62E79F964133}"/>
                </a:ext>
              </a:extLst>
            </p:cNvPr>
            <p:cNvSpPr/>
            <p:nvPr/>
          </p:nvSpPr>
          <p:spPr>
            <a:xfrm rot="2203240">
              <a:off x="5526490" y="3761818"/>
              <a:ext cx="1906068" cy="254334"/>
            </a:xfrm>
            <a:prstGeom prst="rightArrow">
              <a:avLst>
                <a:gd name="adj1" fmla="val 50000"/>
                <a:gd name="adj2" fmla="val 10110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5805270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1"/>
                                        </p:tgtEl>
                                        <p:attrNameLst>
                                          <p:attrName>style.visibility</p:attrName>
                                        </p:attrNameLst>
                                      </p:cBhvr>
                                      <p:to>
                                        <p:strVal val="visible"/>
                                      </p:to>
                                    </p:set>
                                    <p:animEffect transition="in" filter="wipe(left)">
                                      <p:cBhvr>
                                        <p:cTn id="7" dur="500"/>
                                        <p:tgtEl>
                                          <p:spTgt spid="16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6"/>
                                        </p:tgtEl>
                                        <p:attrNameLst>
                                          <p:attrName>style.visibility</p:attrName>
                                        </p:attrNameLst>
                                      </p:cBhvr>
                                      <p:to>
                                        <p:strVal val="visible"/>
                                      </p:to>
                                    </p:set>
                                    <p:animEffect transition="in" filter="wipe(left)">
                                      <p:cBhvr>
                                        <p:cTn id="12" dur="500"/>
                                        <p:tgtEl>
                                          <p:spTgt spid="16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7"/>
                                        </p:tgtEl>
                                        <p:attrNameLst>
                                          <p:attrName>style.visibility</p:attrName>
                                        </p:attrNameLst>
                                      </p:cBhvr>
                                      <p:to>
                                        <p:strVal val="visible"/>
                                      </p:to>
                                    </p:set>
                                    <p:animEffect transition="in" filter="wipe(left)">
                                      <p:cBhvr>
                                        <p:cTn id="17" dur="500"/>
                                        <p:tgtEl>
                                          <p:spTgt spid="16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fade">
                                      <p:cBhvr>
                                        <p:cTn id="22" dur="500"/>
                                        <p:tgtEl>
                                          <p:spTgt spid="10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8"/>
                                        </p:tgtEl>
                                        <p:attrNameLst>
                                          <p:attrName>style.visibility</p:attrName>
                                        </p:attrNameLst>
                                      </p:cBhvr>
                                      <p:to>
                                        <p:strVal val="visible"/>
                                      </p:to>
                                    </p:set>
                                    <p:animEffect transition="in" filter="wipe(left)">
                                      <p:cBhvr>
                                        <p:cTn id="27" dur="500"/>
                                        <p:tgtEl>
                                          <p:spTgt spid="16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8"/>
                                        </p:tgtEl>
                                        <p:attrNameLst>
                                          <p:attrName>style.visibility</p:attrName>
                                        </p:attrNameLst>
                                      </p:cBhvr>
                                      <p:to>
                                        <p:strVal val="visible"/>
                                      </p:to>
                                    </p:set>
                                    <p:animEffect transition="in" filter="fade">
                                      <p:cBhvr>
                                        <p:cTn id="32" dur="500"/>
                                        <p:tgtEl>
                                          <p:spTgt spid="10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0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D5F3CC-738F-4D7A-898C-1771C54FB5A0}"/>
              </a:ext>
            </a:extLst>
          </p:cNvPr>
          <p:cNvSpPr>
            <a:spLocks noGrp="1"/>
          </p:cNvSpPr>
          <p:nvPr>
            <p:ph type="title"/>
          </p:nvPr>
        </p:nvSpPr>
        <p:spPr>
          <a:xfrm>
            <a:off x="318782" y="286712"/>
            <a:ext cx="8498048" cy="774915"/>
          </a:xfrm>
        </p:spPr>
        <p:txBody>
          <a:bodyPr>
            <a:noAutofit/>
          </a:bodyPr>
          <a:lstStyle/>
          <a:p>
            <a:r>
              <a:rPr lang="en-US" altLang="zh-CN" sz="2800" dirty="0" smtClean="0">
                <a:solidFill>
                  <a:schemeClr val="bg1"/>
                </a:solidFill>
                <a:latin typeface="Arial" panose="020B0604020202020204" pitchFamily="34" charset="0"/>
                <a:cs typeface="Arial" panose="020B0604020202020204" pitchFamily="34" charset="0"/>
              </a:rPr>
              <a:t>Three reasons for the </a:t>
            </a:r>
            <a:r>
              <a:rPr lang="en-US" altLang="zh-CN" sz="2800" dirty="0" smtClean="0">
                <a:solidFill>
                  <a:srgbClr val="FF0000"/>
                </a:solidFill>
                <a:latin typeface="Arial" panose="020B0604020202020204" pitchFamily="34" charset="0"/>
                <a:cs typeface="Arial" panose="020B0604020202020204" pitchFamily="34" charset="0"/>
              </a:rPr>
              <a:t>difficulties</a:t>
            </a:r>
            <a:r>
              <a:rPr lang="en-US" altLang="zh-CN" sz="2800" dirty="0" smtClean="0">
                <a:solidFill>
                  <a:schemeClr val="bg1"/>
                </a:solidFill>
                <a:latin typeface="Arial" panose="020B0604020202020204" pitchFamily="34" charset="0"/>
                <a:cs typeface="Arial" panose="020B0604020202020204" pitchFamily="34" charset="0"/>
              </a:rPr>
              <a:t> of debugging</a:t>
            </a:r>
            <a:endParaRPr lang="zh-CN" altLang="en-US" sz="2800" dirty="0">
              <a:solidFill>
                <a:schemeClr val="bg1"/>
              </a:solidFill>
              <a:latin typeface="Arial" panose="020B0604020202020204" pitchFamily="34" charset="0"/>
              <a:cs typeface="Arial" panose="020B0604020202020204" pitchFamily="34" charset="0"/>
            </a:endParaRPr>
          </a:p>
        </p:txBody>
      </p:sp>
      <p:sp>
        <p:nvSpPr>
          <p:cNvPr id="71" name="CustomShape 1"/>
          <p:cNvSpPr/>
          <p:nvPr/>
        </p:nvSpPr>
        <p:spPr>
          <a:xfrm>
            <a:off x="870646" y="1843714"/>
            <a:ext cx="6409043" cy="2799313"/>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en-US" sz="2200" b="1" strike="noStrike" spc="-1" dirty="0" smtClean="0">
                <a:solidFill>
                  <a:srgbClr val="FFFFFF"/>
                </a:solidFill>
                <a:latin typeface="Arial"/>
                <a:ea typeface="DejaVu Sans"/>
              </a:rPr>
              <a:t>Sporadic </a:t>
            </a:r>
            <a:endParaRPr lang="en-US" sz="2200" b="0" strike="noStrike" spc="-1" dirty="0">
              <a:latin typeface="Arial"/>
            </a:endParaRPr>
          </a:p>
          <a:p>
            <a:pPr marL="216000" indent="-216000">
              <a:lnSpc>
                <a:spcPct val="100000"/>
              </a:lnSpc>
              <a:buClr>
                <a:srgbClr val="FFFFFF"/>
              </a:buClr>
              <a:buSzPct val="45000"/>
              <a:buFont typeface="Wingdings" charset="2"/>
              <a:buChar char=""/>
            </a:pPr>
            <a:r>
              <a:rPr lang="en-US" sz="2200" b="0" i="1" strike="noStrike" spc="-1" dirty="0" smtClean="0">
                <a:solidFill>
                  <a:schemeClr val="accent2">
                    <a:lumMod val="60000"/>
                    <a:lumOff val="40000"/>
                  </a:schemeClr>
                </a:solidFill>
                <a:latin typeface="Arial"/>
                <a:ea typeface="DejaVu Sans"/>
              </a:rPr>
              <a:t>Feature</a:t>
            </a:r>
            <a:r>
              <a:rPr lang="en-US" sz="2200" b="0" strike="noStrike" spc="-1" dirty="0" smtClean="0">
                <a:solidFill>
                  <a:srgbClr val="FFFFFF"/>
                </a:solidFill>
                <a:latin typeface="Arial"/>
                <a:ea typeface="DejaVu Sans"/>
              </a:rPr>
              <a:t>: </a:t>
            </a:r>
            <a:r>
              <a:rPr lang="en-US" sz="2200" spc="-1" dirty="0">
                <a:solidFill>
                  <a:srgbClr val="FFFFFF"/>
                </a:solidFill>
                <a:latin typeface="Arial"/>
                <a:ea typeface="DejaVu Sans"/>
              </a:rPr>
              <a:t>a</a:t>
            </a:r>
            <a:r>
              <a:rPr lang="en-US" sz="2200" b="0" strike="noStrike" spc="-1" dirty="0" smtClean="0">
                <a:solidFill>
                  <a:srgbClr val="FFFFFF"/>
                </a:solidFill>
                <a:latin typeface="Arial"/>
                <a:ea typeface="DejaVu Sans"/>
              </a:rPr>
              <a:t>ny flow, any path, any time</a:t>
            </a:r>
          </a:p>
          <a:p>
            <a:pPr>
              <a:lnSpc>
                <a:spcPct val="100000"/>
              </a:lnSpc>
            </a:pPr>
            <a:endParaRPr lang="en-US" sz="2200" b="0" strike="noStrike" spc="-1" dirty="0">
              <a:latin typeface="Arial"/>
            </a:endParaRPr>
          </a:p>
          <a:p>
            <a:pPr>
              <a:lnSpc>
                <a:spcPct val="100000"/>
              </a:lnSpc>
            </a:pPr>
            <a:r>
              <a:rPr lang="en-US" sz="2200" b="1" spc="-1" dirty="0" smtClean="0">
                <a:solidFill>
                  <a:srgbClr val="FFFFFF"/>
                </a:solidFill>
                <a:latin typeface="Arial"/>
              </a:rPr>
              <a:t>Network-Wide</a:t>
            </a:r>
            <a:endParaRPr lang="en-US" sz="2200" b="0" strike="noStrike" spc="-1" dirty="0">
              <a:latin typeface="Arial"/>
            </a:endParaRPr>
          </a:p>
          <a:p>
            <a:pPr marL="216000" indent="-216000">
              <a:lnSpc>
                <a:spcPct val="100000"/>
              </a:lnSpc>
              <a:buClr>
                <a:srgbClr val="FFFFFF"/>
              </a:buClr>
              <a:buSzPct val="45000"/>
              <a:buFont typeface="Wingdings" charset="2"/>
              <a:buChar char=""/>
            </a:pPr>
            <a:r>
              <a:rPr lang="en-US" altLang="zh-CN" sz="2200" i="1" spc="-1" dirty="0">
                <a:solidFill>
                  <a:schemeClr val="accent2">
                    <a:lumMod val="60000"/>
                    <a:lumOff val="40000"/>
                  </a:schemeClr>
                </a:solidFill>
                <a:latin typeface="Arial"/>
                <a:ea typeface="DejaVu Sans"/>
              </a:rPr>
              <a:t>Feature</a:t>
            </a:r>
            <a:r>
              <a:rPr lang="en-US" altLang="zh-CN" sz="2200" spc="-1" dirty="0">
                <a:solidFill>
                  <a:srgbClr val="FFFFFF"/>
                </a:solidFill>
                <a:latin typeface="Arial"/>
                <a:ea typeface="DejaVu Sans"/>
              </a:rPr>
              <a:t>: </a:t>
            </a:r>
            <a:r>
              <a:rPr lang="en-US" altLang="zh-CN" sz="2200" spc="-1" dirty="0" smtClean="0">
                <a:solidFill>
                  <a:srgbClr val="FFFFFF"/>
                </a:solidFill>
                <a:latin typeface="Arial"/>
                <a:ea typeface="DejaVu Sans"/>
              </a:rPr>
              <a:t>multiple switches are involved</a:t>
            </a:r>
            <a:endParaRPr lang="en-US" altLang="zh-CN" sz="2200" spc="-1" dirty="0">
              <a:solidFill>
                <a:srgbClr val="FFFFFF"/>
              </a:solidFill>
              <a:latin typeface="Arial"/>
              <a:ea typeface="DejaVu Sans"/>
            </a:endParaRPr>
          </a:p>
          <a:p>
            <a:pPr marL="216000" indent="-213840">
              <a:lnSpc>
                <a:spcPct val="100000"/>
              </a:lnSpc>
              <a:buClr>
                <a:srgbClr val="FFFFFF"/>
              </a:buClr>
              <a:buFont typeface="Symbol"/>
              <a:buChar char=""/>
            </a:pPr>
            <a:endParaRPr lang="en-US" sz="2200" spc="-1" dirty="0">
              <a:solidFill>
                <a:srgbClr val="FFFFFF"/>
              </a:solidFill>
              <a:latin typeface="Arial"/>
            </a:endParaRPr>
          </a:p>
          <a:p>
            <a:pPr>
              <a:lnSpc>
                <a:spcPct val="100000"/>
              </a:lnSpc>
            </a:pPr>
            <a:r>
              <a:rPr lang="en-US" altLang="zh-CN" sz="2200" b="1" spc="-1" dirty="0" smtClean="0">
                <a:solidFill>
                  <a:srgbClr val="FFFFFF"/>
                </a:solidFill>
                <a:latin typeface="Arial"/>
              </a:rPr>
              <a:t>Transient</a:t>
            </a:r>
            <a:endParaRPr lang="en-US" altLang="zh-CN" sz="2200" spc="-1" dirty="0">
              <a:latin typeface="Arial"/>
            </a:endParaRPr>
          </a:p>
          <a:p>
            <a:pPr marL="216000" indent="-216000">
              <a:lnSpc>
                <a:spcPct val="100000"/>
              </a:lnSpc>
              <a:buClr>
                <a:srgbClr val="FFFFFF"/>
              </a:buClr>
              <a:buSzPct val="45000"/>
              <a:buFont typeface="Wingdings" charset="2"/>
              <a:buChar char=""/>
            </a:pPr>
            <a:r>
              <a:rPr lang="en-US" altLang="zh-CN" sz="2200" i="1" spc="-1" dirty="0">
                <a:solidFill>
                  <a:schemeClr val="accent2">
                    <a:lumMod val="60000"/>
                    <a:lumOff val="40000"/>
                  </a:schemeClr>
                </a:solidFill>
                <a:latin typeface="Arial"/>
                <a:ea typeface="DejaVu Sans"/>
              </a:rPr>
              <a:t>Feature</a:t>
            </a:r>
            <a:r>
              <a:rPr lang="en-US" altLang="zh-CN" sz="2200" spc="-1" dirty="0">
                <a:solidFill>
                  <a:srgbClr val="FFFFFF"/>
                </a:solidFill>
                <a:latin typeface="Arial"/>
                <a:ea typeface="DejaVu Sans"/>
              </a:rPr>
              <a:t>: </a:t>
            </a:r>
            <a:r>
              <a:rPr lang="en-US" altLang="zh-CN" sz="2200" spc="-1" dirty="0" smtClean="0">
                <a:solidFill>
                  <a:srgbClr val="FFFFFF"/>
                </a:solidFill>
                <a:latin typeface="Arial"/>
                <a:ea typeface="DejaVu Sans"/>
              </a:rPr>
              <a:t>lasts for short time</a:t>
            </a:r>
            <a:endParaRPr lang="en-US" altLang="zh-CN" sz="2200" spc="-1" dirty="0">
              <a:solidFill>
                <a:srgbClr val="FFFFFF"/>
              </a:solidFill>
              <a:latin typeface="Arial"/>
              <a:ea typeface="DejaVu Sans"/>
            </a:endParaRPr>
          </a:p>
        </p:txBody>
      </p:sp>
      <p:sp>
        <p:nvSpPr>
          <p:cNvPr id="3" name="灯片编号占位符 2"/>
          <p:cNvSpPr>
            <a:spLocks noGrp="1"/>
          </p:cNvSpPr>
          <p:nvPr>
            <p:ph type="sldNum" sz="quarter" idx="12"/>
          </p:nvPr>
        </p:nvSpPr>
        <p:spPr/>
        <p:txBody>
          <a:bodyPr/>
          <a:lstStyle/>
          <a:p>
            <a:fld id="{69CA4675-75A6-43A3-9F34-BE478B9EA1CC}" type="slidenum">
              <a:rPr lang="zh-CN" altLang="en-US" sz="1400" smtClean="0">
                <a:solidFill>
                  <a:schemeClr val="bg1"/>
                </a:solidFill>
              </a:rPr>
              <a:t>3</a:t>
            </a:fld>
            <a:endParaRPr lang="zh-CN" altLang="en-US" sz="1400" dirty="0">
              <a:solidFill>
                <a:schemeClr val="bg1"/>
              </a:solidFill>
            </a:endParaRPr>
          </a:p>
        </p:txBody>
      </p:sp>
    </p:spTree>
    <p:extLst>
      <p:ext uri="{BB962C8B-B14F-4D97-AF65-F5344CB8AC3E}">
        <p14:creationId xmlns:p14="http://schemas.microsoft.com/office/powerpoint/2010/main" val="2770886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animEffect transition="in" filter="fade">
                                      <p:cBhvr>
                                        <p:cTn id="7" dur="250"/>
                                        <p:tgtEl>
                                          <p:spTgt spid="71">
                                            <p:txEl>
                                              <p:pRg st="0" end="0"/>
                                            </p:txEl>
                                          </p:spTgt>
                                        </p:tgtEl>
                                      </p:cBhvr>
                                    </p:animEffect>
                                    <p:anim calcmode="lin" valueType="num">
                                      <p:cBhvr>
                                        <p:cTn id="8" dur="25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9" dur="250" fill="hold"/>
                                        <p:tgtEl>
                                          <p:spTgt spid="7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1">
                                            <p:txEl>
                                              <p:pRg st="1" end="1"/>
                                            </p:txEl>
                                          </p:spTgt>
                                        </p:tgtEl>
                                        <p:attrNameLst>
                                          <p:attrName>style.visibility</p:attrName>
                                        </p:attrNameLst>
                                      </p:cBhvr>
                                      <p:to>
                                        <p:strVal val="visible"/>
                                      </p:to>
                                    </p:set>
                                    <p:animEffect transition="in" filter="fade">
                                      <p:cBhvr>
                                        <p:cTn id="12" dur="250"/>
                                        <p:tgtEl>
                                          <p:spTgt spid="71">
                                            <p:txEl>
                                              <p:pRg st="1" end="1"/>
                                            </p:txEl>
                                          </p:spTgt>
                                        </p:tgtEl>
                                      </p:cBhvr>
                                    </p:animEffect>
                                    <p:anim calcmode="lin" valueType="num">
                                      <p:cBhvr>
                                        <p:cTn id="13" dur="250" fill="hold"/>
                                        <p:tgtEl>
                                          <p:spTgt spid="71">
                                            <p:txEl>
                                              <p:pRg st="1" end="1"/>
                                            </p:txEl>
                                          </p:spTgt>
                                        </p:tgtEl>
                                        <p:attrNameLst>
                                          <p:attrName>ppt_x</p:attrName>
                                        </p:attrNameLst>
                                      </p:cBhvr>
                                      <p:tavLst>
                                        <p:tav tm="0">
                                          <p:val>
                                            <p:strVal val="#ppt_x"/>
                                          </p:val>
                                        </p:tav>
                                        <p:tav tm="100000">
                                          <p:val>
                                            <p:strVal val="#ppt_x"/>
                                          </p:val>
                                        </p:tav>
                                      </p:tavLst>
                                    </p:anim>
                                    <p:anim calcmode="lin" valueType="num">
                                      <p:cBhvr>
                                        <p:cTn id="14" dur="250" fill="hold"/>
                                        <p:tgtEl>
                                          <p:spTgt spid="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1">
                                            <p:txEl>
                                              <p:pRg st="3" end="3"/>
                                            </p:txEl>
                                          </p:spTgt>
                                        </p:tgtEl>
                                        <p:attrNameLst>
                                          <p:attrName>style.visibility</p:attrName>
                                        </p:attrNameLst>
                                      </p:cBhvr>
                                      <p:to>
                                        <p:strVal val="visible"/>
                                      </p:to>
                                    </p:set>
                                    <p:animEffect transition="in" filter="fade">
                                      <p:cBhvr>
                                        <p:cTn id="19" dur="250"/>
                                        <p:tgtEl>
                                          <p:spTgt spid="71">
                                            <p:txEl>
                                              <p:pRg st="3" end="3"/>
                                            </p:txEl>
                                          </p:spTgt>
                                        </p:tgtEl>
                                      </p:cBhvr>
                                    </p:animEffect>
                                    <p:anim calcmode="lin" valueType="num">
                                      <p:cBhvr>
                                        <p:cTn id="20" dur="250" fill="hold"/>
                                        <p:tgtEl>
                                          <p:spTgt spid="71">
                                            <p:txEl>
                                              <p:pRg st="3" end="3"/>
                                            </p:txEl>
                                          </p:spTgt>
                                        </p:tgtEl>
                                        <p:attrNameLst>
                                          <p:attrName>ppt_x</p:attrName>
                                        </p:attrNameLst>
                                      </p:cBhvr>
                                      <p:tavLst>
                                        <p:tav tm="0">
                                          <p:val>
                                            <p:strVal val="#ppt_x"/>
                                          </p:val>
                                        </p:tav>
                                        <p:tav tm="100000">
                                          <p:val>
                                            <p:strVal val="#ppt_x"/>
                                          </p:val>
                                        </p:tav>
                                      </p:tavLst>
                                    </p:anim>
                                    <p:anim calcmode="lin" valueType="num">
                                      <p:cBhvr>
                                        <p:cTn id="21" dur="250" fill="hold"/>
                                        <p:tgtEl>
                                          <p:spTgt spid="71">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1">
                                            <p:txEl>
                                              <p:pRg st="4" end="4"/>
                                            </p:txEl>
                                          </p:spTgt>
                                        </p:tgtEl>
                                        <p:attrNameLst>
                                          <p:attrName>style.visibility</p:attrName>
                                        </p:attrNameLst>
                                      </p:cBhvr>
                                      <p:to>
                                        <p:strVal val="visible"/>
                                      </p:to>
                                    </p:set>
                                    <p:animEffect transition="in" filter="fade">
                                      <p:cBhvr>
                                        <p:cTn id="24" dur="250"/>
                                        <p:tgtEl>
                                          <p:spTgt spid="71">
                                            <p:txEl>
                                              <p:pRg st="4" end="4"/>
                                            </p:txEl>
                                          </p:spTgt>
                                        </p:tgtEl>
                                      </p:cBhvr>
                                    </p:animEffect>
                                    <p:anim calcmode="lin" valueType="num">
                                      <p:cBhvr>
                                        <p:cTn id="25" dur="250" fill="hold"/>
                                        <p:tgtEl>
                                          <p:spTgt spid="71">
                                            <p:txEl>
                                              <p:pRg st="4" end="4"/>
                                            </p:txEl>
                                          </p:spTgt>
                                        </p:tgtEl>
                                        <p:attrNameLst>
                                          <p:attrName>ppt_x</p:attrName>
                                        </p:attrNameLst>
                                      </p:cBhvr>
                                      <p:tavLst>
                                        <p:tav tm="0">
                                          <p:val>
                                            <p:strVal val="#ppt_x"/>
                                          </p:val>
                                        </p:tav>
                                        <p:tav tm="100000">
                                          <p:val>
                                            <p:strVal val="#ppt_x"/>
                                          </p:val>
                                        </p:tav>
                                      </p:tavLst>
                                    </p:anim>
                                    <p:anim calcmode="lin" valueType="num">
                                      <p:cBhvr>
                                        <p:cTn id="26" dur="250" fill="hold"/>
                                        <p:tgtEl>
                                          <p:spTgt spid="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71">
                                            <p:txEl>
                                              <p:pRg st="6" end="6"/>
                                            </p:txEl>
                                          </p:spTgt>
                                        </p:tgtEl>
                                        <p:attrNameLst>
                                          <p:attrName>style.visibility</p:attrName>
                                        </p:attrNameLst>
                                      </p:cBhvr>
                                      <p:to>
                                        <p:strVal val="visible"/>
                                      </p:to>
                                    </p:set>
                                    <p:animEffect transition="in" filter="fade">
                                      <p:cBhvr>
                                        <p:cTn id="31" dur="250"/>
                                        <p:tgtEl>
                                          <p:spTgt spid="71">
                                            <p:txEl>
                                              <p:pRg st="6" end="6"/>
                                            </p:txEl>
                                          </p:spTgt>
                                        </p:tgtEl>
                                      </p:cBhvr>
                                    </p:animEffect>
                                    <p:anim calcmode="lin" valueType="num">
                                      <p:cBhvr>
                                        <p:cTn id="32" dur="250" fill="hold"/>
                                        <p:tgtEl>
                                          <p:spTgt spid="71">
                                            <p:txEl>
                                              <p:pRg st="6" end="6"/>
                                            </p:txEl>
                                          </p:spTgt>
                                        </p:tgtEl>
                                        <p:attrNameLst>
                                          <p:attrName>ppt_x</p:attrName>
                                        </p:attrNameLst>
                                      </p:cBhvr>
                                      <p:tavLst>
                                        <p:tav tm="0">
                                          <p:val>
                                            <p:strVal val="#ppt_x"/>
                                          </p:val>
                                        </p:tav>
                                        <p:tav tm="100000">
                                          <p:val>
                                            <p:strVal val="#ppt_x"/>
                                          </p:val>
                                        </p:tav>
                                      </p:tavLst>
                                    </p:anim>
                                    <p:anim calcmode="lin" valueType="num">
                                      <p:cBhvr>
                                        <p:cTn id="33" dur="250" fill="hold"/>
                                        <p:tgtEl>
                                          <p:spTgt spid="71">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71">
                                            <p:txEl>
                                              <p:pRg st="7" end="7"/>
                                            </p:txEl>
                                          </p:spTgt>
                                        </p:tgtEl>
                                        <p:attrNameLst>
                                          <p:attrName>style.visibility</p:attrName>
                                        </p:attrNameLst>
                                      </p:cBhvr>
                                      <p:to>
                                        <p:strVal val="visible"/>
                                      </p:to>
                                    </p:set>
                                    <p:animEffect transition="in" filter="fade">
                                      <p:cBhvr>
                                        <p:cTn id="36" dur="250"/>
                                        <p:tgtEl>
                                          <p:spTgt spid="71">
                                            <p:txEl>
                                              <p:pRg st="7" end="7"/>
                                            </p:txEl>
                                          </p:spTgt>
                                        </p:tgtEl>
                                      </p:cBhvr>
                                    </p:animEffect>
                                    <p:anim calcmode="lin" valueType="num">
                                      <p:cBhvr>
                                        <p:cTn id="37" dur="250" fill="hold"/>
                                        <p:tgtEl>
                                          <p:spTgt spid="71">
                                            <p:txEl>
                                              <p:pRg st="7" end="7"/>
                                            </p:txEl>
                                          </p:spTgt>
                                        </p:tgtEl>
                                        <p:attrNameLst>
                                          <p:attrName>ppt_x</p:attrName>
                                        </p:attrNameLst>
                                      </p:cBhvr>
                                      <p:tavLst>
                                        <p:tav tm="0">
                                          <p:val>
                                            <p:strVal val="#ppt_x"/>
                                          </p:val>
                                        </p:tav>
                                        <p:tav tm="100000">
                                          <p:val>
                                            <p:strVal val="#ppt_x"/>
                                          </p:val>
                                        </p:tav>
                                      </p:tavLst>
                                    </p:anim>
                                    <p:anim calcmode="lin" valueType="num">
                                      <p:cBhvr>
                                        <p:cTn id="38" dur="250" fill="hold"/>
                                        <p:tgtEl>
                                          <p:spTgt spid="7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D5F3CC-738F-4D7A-898C-1771C54FB5A0}"/>
              </a:ext>
            </a:extLst>
          </p:cNvPr>
          <p:cNvSpPr>
            <a:spLocks noGrp="1"/>
          </p:cNvSpPr>
          <p:nvPr>
            <p:ph type="title"/>
          </p:nvPr>
        </p:nvSpPr>
        <p:spPr>
          <a:xfrm>
            <a:off x="318782" y="466993"/>
            <a:ext cx="8498048" cy="774915"/>
          </a:xfrm>
        </p:spPr>
        <p:txBody>
          <a:bodyPr>
            <a:noAutofit/>
          </a:bodyPr>
          <a:lstStyle/>
          <a:p>
            <a:r>
              <a:rPr lang="en-US" altLang="zh-CN" sz="2800" dirty="0">
                <a:latin typeface="Arial" panose="020B0604020202020204" pitchFamily="34" charset="0"/>
                <a:cs typeface="Arial" panose="020B0604020202020204" pitchFamily="34" charset="0"/>
              </a:rPr>
              <a:t>E</a:t>
            </a:r>
            <a:r>
              <a:rPr lang="en-US" altLang="zh-CN" sz="2800" dirty="0" smtClean="0">
                <a:latin typeface="Arial" panose="020B0604020202020204" pitchFamily="34" charset="0"/>
                <a:cs typeface="Arial" panose="020B0604020202020204" pitchFamily="34" charset="0"/>
              </a:rPr>
              <a:t>xisting solutions fall short</a:t>
            </a:r>
            <a:endParaRPr lang="zh-CN" altLang="en-US" sz="2800" dirty="0">
              <a:latin typeface="Arial" panose="020B0604020202020204" pitchFamily="34" charset="0"/>
              <a:cs typeface="Arial" panose="020B0604020202020204" pitchFamily="34" charset="0"/>
            </a:endParaRPr>
          </a:p>
        </p:txBody>
      </p:sp>
      <p:sp>
        <p:nvSpPr>
          <p:cNvPr id="91" name="文本框 90">
            <a:extLst>
              <a:ext uri="{FF2B5EF4-FFF2-40B4-BE49-F238E27FC236}">
                <a16:creationId xmlns:a16="http://schemas.microsoft.com/office/drawing/2014/main" id="{5604103D-7905-4A55-BB05-7D86BBD34B92}"/>
              </a:ext>
            </a:extLst>
          </p:cNvPr>
          <p:cNvSpPr txBox="1"/>
          <p:nvPr/>
        </p:nvSpPr>
        <p:spPr>
          <a:xfrm>
            <a:off x="346862" y="1953108"/>
            <a:ext cx="2750230" cy="408623"/>
          </a:xfrm>
          <a:prstGeom prst="roundRect">
            <a:avLst/>
          </a:prstGeom>
          <a:solidFill>
            <a:srgbClr val="00B05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latin typeface="Arial" panose="020B0604020202020204" pitchFamily="34" charset="0"/>
                <a:cs typeface="Arial" panose="020B0604020202020204" pitchFamily="34" charset="0"/>
              </a:rPr>
              <a:t>Always-on</a:t>
            </a:r>
          </a:p>
        </p:txBody>
      </p:sp>
      <p:sp>
        <p:nvSpPr>
          <p:cNvPr id="92" name="文本框 91">
            <a:extLst>
              <a:ext uri="{FF2B5EF4-FFF2-40B4-BE49-F238E27FC236}">
                <a16:creationId xmlns:a16="http://schemas.microsoft.com/office/drawing/2014/main" id="{5604103D-7905-4A55-BB05-7D86BBD34B92}"/>
              </a:ext>
            </a:extLst>
          </p:cNvPr>
          <p:cNvSpPr txBox="1"/>
          <p:nvPr/>
        </p:nvSpPr>
        <p:spPr>
          <a:xfrm>
            <a:off x="346862" y="2451329"/>
            <a:ext cx="2750230" cy="715089"/>
          </a:xfrm>
          <a:prstGeom prst="roundRect">
            <a:avLst/>
          </a:prstGeom>
          <a:solidFill>
            <a:srgbClr val="00B05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latin typeface="Arial" panose="020B0604020202020204" pitchFamily="34" charset="0"/>
                <a:cs typeface="Arial" panose="020B0604020202020204" pitchFamily="34" charset="0"/>
              </a:rPr>
              <a:t>Collect information</a:t>
            </a:r>
            <a:endParaRPr lang="en-US" altLang="zh-CN" b="1" dirty="0">
              <a:latin typeface="Arial" panose="020B0604020202020204" pitchFamily="34" charset="0"/>
              <a:cs typeface="Arial" panose="020B0604020202020204" pitchFamily="34" charset="0"/>
            </a:endParaRPr>
          </a:p>
          <a:p>
            <a:pPr algn="ctr"/>
            <a:r>
              <a:rPr lang="en-US" altLang="zh-CN" b="1" dirty="0" smtClean="0">
                <a:latin typeface="Arial" panose="020B0604020202020204" pitchFamily="34" charset="0"/>
                <a:cs typeface="Arial" panose="020B0604020202020204" pitchFamily="34" charset="0"/>
              </a:rPr>
              <a:t>from all the nodes</a:t>
            </a:r>
            <a:endParaRPr lang="zh-CN" altLang="en-US" b="1" dirty="0">
              <a:latin typeface="Arial" panose="020B0604020202020204" pitchFamily="34" charset="0"/>
              <a:cs typeface="Arial" panose="020B0604020202020204" pitchFamily="34" charset="0"/>
            </a:endParaRPr>
          </a:p>
        </p:txBody>
      </p:sp>
      <p:sp>
        <p:nvSpPr>
          <p:cNvPr id="74" name="文本框 73">
            <a:extLst>
              <a:ext uri="{FF2B5EF4-FFF2-40B4-BE49-F238E27FC236}">
                <a16:creationId xmlns:a16="http://schemas.microsoft.com/office/drawing/2014/main" id="{5604103D-7905-4A55-BB05-7D86BBD34B92}"/>
              </a:ext>
            </a:extLst>
          </p:cNvPr>
          <p:cNvSpPr txBox="1"/>
          <p:nvPr/>
        </p:nvSpPr>
        <p:spPr>
          <a:xfrm>
            <a:off x="6066600" y="1953107"/>
            <a:ext cx="2750230" cy="408623"/>
          </a:xfrm>
          <a:prstGeom prst="roundRect">
            <a:avLst/>
          </a:prstGeom>
          <a:solidFill>
            <a:srgbClr val="0070C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latin typeface="Arial" panose="020B0604020202020204" pitchFamily="34" charset="0"/>
                <a:cs typeface="Arial" panose="020B0604020202020204" pitchFamily="34" charset="0"/>
              </a:rPr>
              <a:t>Query-based</a:t>
            </a:r>
            <a:endParaRPr lang="zh-CN" altLang="en-US" b="1" dirty="0">
              <a:latin typeface="Arial" panose="020B0604020202020204" pitchFamily="34" charset="0"/>
              <a:cs typeface="Arial" panose="020B0604020202020204" pitchFamily="34" charset="0"/>
            </a:endParaRPr>
          </a:p>
        </p:txBody>
      </p:sp>
      <p:sp>
        <p:nvSpPr>
          <p:cNvPr id="97" name="文本框 96">
            <a:extLst>
              <a:ext uri="{FF2B5EF4-FFF2-40B4-BE49-F238E27FC236}">
                <a16:creationId xmlns:a16="http://schemas.microsoft.com/office/drawing/2014/main" id="{5604103D-7905-4A55-BB05-7D86BBD34B92}"/>
              </a:ext>
            </a:extLst>
          </p:cNvPr>
          <p:cNvSpPr txBox="1"/>
          <p:nvPr/>
        </p:nvSpPr>
        <p:spPr>
          <a:xfrm>
            <a:off x="6066600" y="2451328"/>
            <a:ext cx="2750230" cy="715089"/>
          </a:xfrm>
          <a:prstGeom prst="roundRect">
            <a:avLst/>
          </a:prstGeom>
          <a:solidFill>
            <a:srgbClr val="0070C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latin typeface="Arial" panose="020B0604020202020204" pitchFamily="34" charset="0"/>
                <a:cs typeface="Arial" panose="020B0604020202020204" pitchFamily="34" charset="0"/>
              </a:rPr>
              <a:t>List nodes in the </a:t>
            </a:r>
          </a:p>
          <a:p>
            <a:pPr algn="ctr"/>
            <a:r>
              <a:rPr lang="en-US" altLang="zh-CN" b="1" dirty="0" smtClean="0">
                <a:latin typeface="Arial" panose="020B0604020202020204" pitchFamily="34" charset="0"/>
                <a:cs typeface="Arial" panose="020B0604020202020204" pitchFamily="34" charset="0"/>
              </a:rPr>
              <a:t>pre-defined queries</a:t>
            </a:r>
            <a:endParaRPr lang="zh-CN" altLang="en-US" b="1" dirty="0">
              <a:latin typeface="Arial" panose="020B0604020202020204" pitchFamily="34" charset="0"/>
              <a:cs typeface="Arial" panose="020B0604020202020204" pitchFamily="34" charset="0"/>
            </a:endParaRPr>
          </a:p>
        </p:txBody>
      </p:sp>
      <p:sp>
        <p:nvSpPr>
          <p:cNvPr id="94" name="文本框 93">
            <a:extLst>
              <a:ext uri="{FF2B5EF4-FFF2-40B4-BE49-F238E27FC236}">
                <a16:creationId xmlns:a16="http://schemas.microsoft.com/office/drawing/2014/main" id="{5604103D-7905-4A55-BB05-7D86BBD34B92}"/>
              </a:ext>
            </a:extLst>
          </p:cNvPr>
          <p:cNvSpPr txBox="1"/>
          <p:nvPr/>
        </p:nvSpPr>
        <p:spPr>
          <a:xfrm>
            <a:off x="3206731" y="1953108"/>
            <a:ext cx="2750230" cy="408623"/>
          </a:xfrm>
          <a:prstGeom prst="roundRect">
            <a:avLst/>
          </a:prstGeom>
          <a:solidFill>
            <a:srgbClr val="7030A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latin typeface="Arial" panose="020B0604020202020204" pitchFamily="34" charset="0"/>
                <a:cs typeface="Arial" panose="020B0604020202020204" pitchFamily="34" charset="0"/>
              </a:rPr>
              <a:t>Trigger-based</a:t>
            </a:r>
            <a:endParaRPr lang="zh-CN" altLang="en-US" b="1" dirty="0">
              <a:latin typeface="Arial" panose="020B0604020202020204" pitchFamily="34" charset="0"/>
              <a:cs typeface="Arial" panose="020B0604020202020204" pitchFamily="34" charset="0"/>
            </a:endParaRPr>
          </a:p>
        </p:txBody>
      </p:sp>
      <p:sp>
        <p:nvSpPr>
          <p:cNvPr id="99" name="文本框 98">
            <a:extLst>
              <a:ext uri="{FF2B5EF4-FFF2-40B4-BE49-F238E27FC236}">
                <a16:creationId xmlns:a16="http://schemas.microsoft.com/office/drawing/2014/main" id="{5604103D-7905-4A55-BB05-7D86BBD34B92}"/>
              </a:ext>
            </a:extLst>
          </p:cNvPr>
          <p:cNvSpPr txBox="1"/>
          <p:nvPr/>
        </p:nvSpPr>
        <p:spPr>
          <a:xfrm>
            <a:off x="3206731" y="2451329"/>
            <a:ext cx="2750230" cy="715089"/>
          </a:xfrm>
          <a:prstGeom prst="roundRect">
            <a:avLst/>
          </a:prstGeom>
          <a:solidFill>
            <a:srgbClr val="7030A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latin typeface="Arial" panose="020B0604020202020204" pitchFamily="34" charset="0"/>
                <a:cs typeface="Arial" panose="020B0604020202020204" pitchFamily="34" charset="0"/>
              </a:rPr>
              <a:t>Control plane decides the related nodes</a:t>
            </a:r>
            <a:endParaRPr lang="zh-CN" altLang="en-US" b="1" dirty="0">
              <a:latin typeface="Arial" panose="020B0604020202020204" pitchFamily="34" charset="0"/>
              <a:cs typeface="Arial" panose="020B0604020202020204" pitchFamily="34" charset="0"/>
            </a:endParaRPr>
          </a:p>
        </p:txBody>
      </p:sp>
      <p:sp>
        <p:nvSpPr>
          <p:cNvPr id="25" name="文本框 24">
            <a:extLst>
              <a:ext uri="{FF2B5EF4-FFF2-40B4-BE49-F238E27FC236}">
                <a16:creationId xmlns:a16="http://schemas.microsoft.com/office/drawing/2014/main" id="{5604103D-7905-4A55-BB05-7D86BBD34B92}"/>
              </a:ext>
            </a:extLst>
          </p:cNvPr>
          <p:cNvSpPr txBox="1"/>
          <p:nvPr/>
        </p:nvSpPr>
        <p:spPr>
          <a:xfrm>
            <a:off x="591484" y="4934271"/>
            <a:ext cx="7983565" cy="715089"/>
          </a:xfrm>
          <a:prstGeom prst="round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err="1" smtClean="0">
                <a:solidFill>
                  <a:schemeClr val="tx1"/>
                </a:solidFill>
                <a:latin typeface="Arial" panose="020B0604020202020204" pitchFamily="34" charset="0"/>
                <a:cs typeface="Arial" panose="020B0604020202020204" pitchFamily="34" charset="0"/>
              </a:rPr>
              <a:t>Netflow</a:t>
            </a:r>
            <a:r>
              <a:rPr lang="en-US" altLang="zh-CN" b="1" dirty="0" smtClean="0">
                <a:solidFill>
                  <a:schemeClr val="tx1"/>
                </a:solidFill>
                <a:latin typeface="Arial" panose="020B0604020202020204" pitchFamily="34" charset="0"/>
                <a:cs typeface="Arial" panose="020B0604020202020204" pitchFamily="34" charset="0"/>
              </a:rPr>
              <a:t>[1], </a:t>
            </a:r>
            <a:r>
              <a:rPr lang="en-US" altLang="zh-CN" b="1" dirty="0" err="1" smtClean="0">
                <a:solidFill>
                  <a:schemeClr val="tx1"/>
                </a:solidFill>
                <a:latin typeface="Arial" panose="020B0604020202020204" pitchFamily="34" charset="0"/>
                <a:cs typeface="Arial" panose="020B0604020202020204" pitchFamily="34" charset="0"/>
              </a:rPr>
              <a:t>Sflow</a:t>
            </a:r>
            <a:r>
              <a:rPr lang="en-US" altLang="zh-CN" b="1" dirty="0" smtClean="0">
                <a:solidFill>
                  <a:schemeClr val="tx1"/>
                </a:solidFill>
                <a:latin typeface="Arial" panose="020B0604020202020204" pitchFamily="34" charset="0"/>
                <a:cs typeface="Arial" panose="020B0604020202020204" pitchFamily="34" charset="0"/>
              </a:rPr>
              <a:t>[2], </a:t>
            </a:r>
            <a:r>
              <a:rPr lang="en-US" altLang="zh-CN" b="1" dirty="0" err="1" smtClean="0">
                <a:solidFill>
                  <a:schemeClr val="tx1"/>
                </a:solidFill>
                <a:latin typeface="Arial" panose="020B0604020202020204" pitchFamily="34" charset="0"/>
                <a:cs typeface="Arial" panose="020B0604020202020204" pitchFamily="34" charset="0"/>
              </a:rPr>
              <a:t>FlowRadar</a:t>
            </a:r>
            <a:r>
              <a:rPr lang="en-US" altLang="zh-CN" b="1" dirty="0" smtClean="0">
                <a:solidFill>
                  <a:schemeClr val="tx1"/>
                </a:solidFill>
                <a:latin typeface="Arial" panose="020B0604020202020204" pitchFamily="34" charset="0"/>
                <a:cs typeface="Arial" panose="020B0604020202020204" pitchFamily="34" charset="0"/>
              </a:rPr>
              <a:t>[3], LOCO[4], </a:t>
            </a:r>
            <a:r>
              <a:rPr lang="en-US" altLang="zh-CN" b="1" dirty="0" err="1" smtClean="0">
                <a:solidFill>
                  <a:schemeClr val="tx1"/>
                </a:solidFill>
                <a:latin typeface="Arial" panose="020B0604020202020204" pitchFamily="34" charset="0"/>
                <a:cs typeface="Arial" panose="020B0604020202020204" pitchFamily="34" charset="0"/>
              </a:rPr>
              <a:t>NetSight</a:t>
            </a:r>
            <a:r>
              <a:rPr lang="en-US" altLang="zh-CN" b="1" dirty="0" smtClean="0">
                <a:solidFill>
                  <a:schemeClr val="tx1"/>
                </a:solidFill>
                <a:latin typeface="Arial" panose="020B0604020202020204" pitchFamily="34" charset="0"/>
                <a:cs typeface="Arial" panose="020B0604020202020204" pitchFamily="34" charset="0"/>
              </a:rPr>
              <a:t>[5], </a:t>
            </a:r>
            <a:r>
              <a:rPr lang="en-US" altLang="zh-CN" b="1" dirty="0" err="1" smtClean="0">
                <a:solidFill>
                  <a:schemeClr val="tx1"/>
                </a:solidFill>
                <a:latin typeface="Arial" panose="020B0604020202020204" pitchFamily="34" charset="0"/>
                <a:cs typeface="Arial" panose="020B0604020202020204" pitchFamily="34" charset="0"/>
              </a:rPr>
              <a:t>PathDump</a:t>
            </a:r>
            <a:r>
              <a:rPr lang="en-US" altLang="zh-CN" b="1" dirty="0" smtClean="0">
                <a:solidFill>
                  <a:schemeClr val="tx1"/>
                </a:solidFill>
                <a:latin typeface="Arial" panose="020B0604020202020204" pitchFamily="34" charset="0"/>
                <a:cs typeface="Arial" panose="020B0604020202020204" pitchFamily="34" charset="0"/>
              </a:rPr>
              <a:t>[6], </a:t>
            </a:r>
          </a:p>
          <a:p>
            <a:pPr algn="ctr"/>
            <a:r>
              <a:rPr lang="en-US" altLang="zh-CN" b="1" dirty="0" err="1" smtClean="0">
                <a:solidFill>
                  <a:schemeClr val="tx1"/>
                </a:solidFill>
                <a:latin typeface="Arial" panose="020B0604020202020204" pitchFamily="34" charset="0"/>
                <a:cs typeface="Arial" panose="020B0604020202020204" pitchFamily="34" charset="0"/>
              </a:rPr>
              <a:t>SwitchPointer</a:t>
            </a:r>
            <a:r>
              <a:rPr lang="en-US" altLang="zh-CN" b="1" dirty="0" smtClean="0">
                <a:solidFill>
                  <a:schemeClr val="tx1"/>
                </a:solidFill>
                <a:latin typeface="Arial" panose="020B0604020202020204" pitchFamily="34" charset="0"/>
                <a:cs typeface="Arial" panose="020B0604020202020204" pitchFamily="34" charset="0"/>
              </a:rPr>
              <a:t>[7], Sonata[8], </a:t>
            </a:r>
            <a:r>
              <a:rPr lang="en-US" altLang="zh-CN" b="1" dirty="0" err="1" smtClean="0">
                <a:solidFill>
                  <a:schemeClr val="tx1"/>
                </a:solidFill>
                <a:latin typeface="Arial" panose="020B0604020202020204" pitchFamily="34" charset="0"/>
                <a:cs typeface="Arial" panose="020B0604020202020204" pitchFamily="34" charset="0"/>
              </a:rPr>
              <a:t>Marple</a:t>
            </a:r>
            <a:r>
              <a:rPr lang="en-US" altLang="zh-CN" b="1" dirty="0" smtClean="0">
                <a:solidFill>
                  <a:schemeClr val="tx1"/>
                </a:solidFill>
                <a:latin typeface="Arial" panose="020B0604020202020204" pitchFamily="34" charset="0"/>
                <a:cs typeface="Arial" panose="020B0604020202020204" pitchFamily="34" charset="0"/>
              </a:rPr>
              <a:t>[9], </a:t>
            </a:r>
            <a:r>
              <a:rPr lang="en-US" altLang="zh-CN" b="1" dirty="0" err="1" smtClean="0">
                <a:solidFill>
                  <a:schemeClr val="tx1"/>
                </a:solidFill>
                <a:latin typeface="Arial" panose="020B0604020202020204" pitchFamily="34" charset="0"/>
                <a:cs typeface="Arial" panose="020B0604020202020204" pitchFamily="34" charset="0"/>
              </a:rPr>
              <a:t>PingMesh</a:t>
            </a:r>
            <a:r>
              <a:rPr lang="en-US" altLang="zh-CN" b="1" dirty="0" smtClean="0">
                <a:solidFill>
                  <a:schemeClr val="tx1"/>
                </a:solidFill>
                <a:latin typeface="Arial" panose="020B0604020202020204" pitchFamily="34" charset="0"/>
                <a:cs typeface="Arial" panose="020B0604020202020204" pitchFamily="34" charset="0"/>
              </a:rPr>
              <a:t>[10], Trumpet[12]</a:t>
            </a:r>
          </a:p>
        </p:txBody>
      </p:sp>
      <p:grpSp>
        <p:nvGrpSpPr>
          <p:cNvPr id="7" name="组合 6"/>
          <p:cNvGrpSpPr/>
          <p:nvPr/>
        </p:nvGrpSpPr>
        <p:grpSpPr>
          <a:xfrm>
            <a:off x="346862" y="3511464"/>
            <a:ext cx="8469968" cy="466176"/>
            <a:chOff x="346862" y="3511464"/>
            <a:chExt cx="8469968" cy="466176"/>
          </a:xfrm>
        </p:grpSpPr>
        <p:sp>
          <p:nvSpPr>
            <p:cNvPr id="24" name="文本框 23">
              <a:extLst>
                <a:ext uri="{FF2B5EF4-FFF2-40B4-BE49-F238E27FC236}">
                  <a16:creationId xmlns:a16="http://schemas.microsoft.com/office/drawing/2014/main" id="{5604103D-7905-4A55-BB05-7D86BBD34B92}"/>
                </a:ext>
              </a:extLst>
            </p:cNvPr>
            <p:cNvSpPr txBox="1"/>
            <p:nvPr/>
          </p:nvSpPr>
          <p:spPr>
            <a:xfrm>
              <a:off x="3206731" y="3529727"/>
              <a:ext cx="2750230" cy="447913"/>
            </a:xfrm>
            <a:prstGeom prst="round2DiagRect">
              <a:avLst>
                <a:gd name="adj1" fmla="val 31307"/>
                <a:gd name="adj2" fmla="val 0"/>
              </a:avLst>
            </a:prstGeom>
            <a:solidFill>
              <a:srgbClr val="FF000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latin typeface="Arial" panose="020B0604020202020204" pitchFamily="34" charset="0"/>
                  <a:cs typeface="Arial" panose="020B0604020202020204" pitchFamily="34" charset="0"/>
                </a:rPr>
                <a:t>High control latency</a:t>
              </a:r>
              <a:endParaRPr lang="zh-CN" altLang="en-US" b="1" dirty="0">
                <a:latin typeface="Arial" panose="020B0604020202020204" pitchFamily="34" charset="0"/>
                <a:cs typeface="Arial" panose="020B0604020202020204" pitchFamily="34" charset="0"/>
              </a:endParaRPr>
            </a:p>
          </p:txBody>
        </p:sp>
        <p:sp>
          <p:nvSpPr>
            <p:cNvPr id="26" name="文本框 25">
              <a:extLst>
                <a:ext uri="{FF2B5EF4-FFF2-40B4-BE49-F238E27FC236}">
                  <a16:creationId xmlns:a16="http://schemas.microsoft.com/office/drawing/2014/main" id="{5604103D-7905-4A55-BB05-7D86BBD34B92}"/>
                </a:ext>
              </a:extLst>
            </p:cNvPr>
            <p:cNvSpPr txBox="1"/>
            <p:nvPr/>
          </p:nvSpPr>
          <p:spPr>
            <a:xfrm>
              <a:off x="6066600" y="3511464"/>
              <a:ext cx="2750230" cy="447913"/>
            </a:xfrm>
            <a:prstGeom prst="round2DiagRect">
              <a:avLst>
                <a:gd name="adj1" fmla="val 31307"/>
                <a:gd name="adj2" fmla="val 0"/>
              </a:avLst>
            </a:prstGeom>
            <a:solidFill>
              <a:srgbClr val="FF000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latin typeface="Arial" panose="020B0604020202020204" pitchFamily="34" charset="0"/>
                  <a:cs typeface="Arial" panose="020B0604020202020204" pitchFamily="34" charset="0"/>
                </a:rPr>
                <a:t>Problem coverage</a:t>
              </a:r>
              <a:endParaRPr lang="zh-CN" altLang="en-US" b="1" dirty="0">
                <a:latin typeface="Arial" panose="020B0604020202020204" pitchFamily="34" charset="0"/>
                <a:cs typeface="Arial" panose="020B0604020202020204" pitchFamily="34" charset="0"/>
              </a:endParaRPr>
            </a:p>
          </p:txBody>
        </p:sp>
        <p:sp>
          <p:nvSpPr>
            <p:cNvPr id="27" name="文本框 26">
              <a:extLst>
                <a:ext uri="{FF2B5EF4-FFF2-40B4-BE49-F238E27FC236}">
                  <a16:creationId xmlns:a16="http://schemas.microsoft.com/office/drawing/2014/main" id="{5604103D-7905-4A55-BB05-7D86BBD34B92}"/>
                </a:ext>
              </a:extLst>
            </p:cNvPr>
            <p:cNvSpPr txBox="1"/>
            <p:nvPr/>
          </p:nvSpPr>
          <p:spPr>
            <a:xfrm>
              <a:off x="346862" y="3529727"/>
              <a:ext cx="2750230" cy="447913"/>
            </a:xfrm>
            <a:prstGeom prst="round2DiagRect">
              <a:avLst>
                <a:gd name="adj1" fmla="val 31307"/>
                <a:gd name="adj2" fmla="val 0"/>
              </a:avLst>
            </a:prstGeom>
            <a:solidFill>
              <a:srgbClr val="FF000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latin typeface="Arial" panose="020B0604020202020204" pitchFamily="34" charset="0"/>
                  <a:cs typeface="Arial" panose="020B0604020202020204" pitchFamily="34" charset="0"/>
                </a:rPr>
                <a:t>High overhead</a:t>
              </a:r>
              <a:endParaRPr lang="zh-CN" altLang="en-US" b="1" dirty="0">
                <a:latin typeface="Arial" panose="020B0604020202020204" pitchFamily="34" charset="0"/>
                <a:cs typeface="Arial" panose="020B0604020202020204" pitchFamily="34" charset="0"/>
              </a:endParaRPr>
            </a:p>
          </p:txBody>
        </p:sp>
      </p:grpSp>
      <p:sp>
        <p:nvSpPr>
          <p:cNvPr id="8" name="灯片编号占位符 7"/>
          <p:cNvSpPr>
            <a:spLocks noGrp="1"/>
          </p:cNvSpPr>
          <p:nvPr>
            <p:ph type="sldNum" sz="quarter" idx="12"/>
          </p:nvPr>
        </p:nvSpPr>
        <p:spPr/>
        <p:txBody>
          <a:bodyPr/>
          <a:lstStyle/>
          <a:p>
            <a:fld id="{69CA4675-75A6-43A3-9F34-BE478B9EA1CC}" type="slidenum">
              <a:rPr lang="zh-CN" altLang="en-US" sz="1400" smtClean="0">
                <a:solidFill>
                  <a:schemeClr val="tx1"/>
                </a:solidFill>
              </a:rPr>
              <a:t>4</a:t>
            </a:fld>
            <a:endParaRPr lang="zh-CN" altLang="en-US" sz="1400" dirty="0">
              <a:solidFill>
                <a:schemeClr val="tx1"/>
              </a:solidFill>
            </a:endParaRPr>
          </a:p>
        </p:txBody>
      </p:sp>
    </p:spTree>
    <p:extLst>
      <p:ext uri="{BB962C8B-B14F-4D97-AF65-F5344CB8AC3E}">
        <p14:creationId xmlns:p14="http://schemas.microsoft.com/office/powerpoint/2010/main" val="665979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D5F3CC-738F-4D7A-898C-1771C54FB5A0}"/>
              </a:ext>
            </a:extLst>
          </p:cNvPr>
          <p:cNvSpPr>
            <a:spLocks noGrp="1"/>
          </p:cNvSpPr>
          <p:nvPr>
            <p:ph type="title"/>
          </p:nvPr>
        </p:nvSpPr>
        <p:spPr>
          <a:xfrm>
            <a:off x="318782" y="239087"/>
            <a:ext cx="8498048" cy="774915"/>
          </a:xfrm>
        </p:spPr>
        <p:txBody>
          <a:bodyPr>
            <a:noAutofit/>
          </a:bodyPr>
          <a:lstStyle/>
          <a:p>
            <a:r>
              <a:rPr lang="en-US" altLang="zh-CN" sz="2800" dirty="0" smtClean="0">
                <a:latin typeface="Arial" panose="020B0604020202020204" pitchFamily="34" charset="0"/>
                <a:cs typeface="Arial" panose="020B0604020202020204" pitchFamily="34" charset="0"/>
              </a:rPr>
              <a:t>SpiderMon diagnoses problems </a:t>
            </a:r>
            <a:r>
              <a:rPr lang="en-US" altLang="zh-CN" sz="2800" dirty="0" smtClean="0">
                <a:solidFill>
                  <a:srgbClr val="FF0000"/>
                </a:solidFill>
                <a:latin typeface="Arial" panose="020B0604020202020204" pitchFamily="34" charset="0"/>
                <a:cs typeface="Arial" panose="020B0604020202020204" pitchFamily="34" charset="0"/>
              </a:rPr>
              <a:t>reactively </a:t>
            </a:r>
            <a:endParaRPr lang="zh-CN" altLang="en-US" sz="2800" dirty="0">
              <a:solidFill>
                <a:srgbClr val="FF0000"/>
              </a:solidFill>
              <a:latin typeface="Arial" panose="020B0604020202020204" pitchFamily="34" charset="0"/>
              <a:cs typeface="Arial" panose="020B0604020202020204" pitchFamily="34" charset="0"/>
            </a:endParaRPr>
          </a:p>
        </p:txBody>
      </p:sp>
      <p:grpSp>
        <p:nvGrpSpPr>
          <p:cNvPr id="4" name="组合 3"/>
          <p:cNvGrpSpPr/>
          <p:nvPr/>
        </p:nvGrpSpPr>
        <p:grpSpPr>
          <a:xfrm>
            <a:off x="2708783" y="1251453"/>
            <a:ext cx="3854781" cy="1909739"/>
            <a:chOff x="2640415" y="1114717"/>
            <a:chExt cx="3854781" cy="1909739"/>
          </a:xfrm>
        </p:grpSpPr>
        <p:sp>
          <p:nvSpPr>
            <p:cNvPr id="63" name="文本框 62">
              <a:extLst>
                <a:ext uri="{FF2B5EF4-FFF2-40B4-BE49-F238E27FC236}">
                  <a16:creationId xmlns:a16="http://schemas.microsoft.com/office/drawing/2014/main" id="{5604103D-7905-4A55-BB05-7D86BBD34B92}"/>
                </a:ext>
              </a:extLst>
            </p:cNvPr>
            <p:cNvSpPr txBox="1"/>
            <p:nvPr/>
          </p:nvSpPr>
          <p:spPr>
            <a:xfrm>
              <a:off x="3364663" y="1114717"/>
              <a:ext cx="2406284" cy="510778"/>
            </a:xfrm>
            <a:prstGeom prst="roundRect">
              <a:avLst/>
            </a:prstGeom>
            <a:solidFill>
              <a:schemeClr val="tx1">
                <a:lumMod val="75000"/>
                <a:lumOff val="25000"/>
              </a:schemeClr>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sz="2400" b="1" dirty="0" smtClean="0">
                  <a:latin typeface="Arial" panose="020B0604020202020204" pitchFamily="34" charset="0"/>
                  <a:cs typeface="Arial" panose="020B0604020202020204" pitchFamily="34" charset="0"/>
                </a:rPr>
                <a:t>Monitoring</a:t>
              </a:r>
            </a:p>
          </p:txBody>
        </p:sp>
        <p:sp>
          <p:nvSpPr>
            <p:cNvPr id="68" name="文本框 67">
              <a:extLst>
                <a:ext uri="{FF2B5EF4-FFF2-40B4-BE49-F238E27FC236}">
                  <a16:creationId xmlns:a16="http://schemas.microsoft.com/office/drawing/2014/main" id="{5604103D-7905-4A55-BB05-7D86BBD34B92}"/>
                </a:ext>
              </a:extLst>
            </p:cNvPr>
            <p:cNvSpPr txBox="1"/>
            <p:nvPr/>
          </p:nvSpPr>
          <p:spPr>
            <a:xfrm>
              <a:off x="2640415" y="1696433"/>
              <a:ext cx="3854781" cy="1328023"/>
            </a:xfrm>
            <a:prstGeom prst="roundRect">
              <a:avLst/>
            </a:prstGeom>
            <a:solidFill>
              <a:schemeClr val="tx1">
                <a:lumMod val="75000"/>
                <a:lumOff val="25000"/>
              </a:schemeClr>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marL="342900" indent="-342900">
                <a:buAutoNum type="arabicPeriod"/>
              </a:pPr>
              <a:r>
                <a:rPr lang="en-US" altLang="zh-CN" b="1" dirty="0" smtClean="0">
                  <a:latin typeface="Arial" panose="020B0604020202020204" pitchFamily="34" charset="0"/>
                  <a:cs typeface="Arial" panose="020B0604020202020204" pitchFamily="34" charset="0"/>
                </a:rPr>
                <a:t>Monitor accumulated latency</a:t>
              </a:r>
            </a:p>
            <a:p>
              <a:pPr marL="342900" indent="-342900">
                <a:buAutoNum type="arabicPeriod"/>
              </a:pPr>
              <a:r>
                <a:rPr lang="en-US" altLang="zh-CN" b="1" dirty="0" smtClean="0">
                  <a:latin typeface="Arial" panose="020B0604020202020204" pitchFamily="34" charset="0"/>
                  <a:cs typeface="Arial" panose="020B0604020202020204" pitchFamily="34" charset="0"/>
                </a:rPr>
                <a:t>Maintain causality</a:t>
              </a:r>
            </a:p>
            <a:p>
              <a:pPr marL="342900" indent="-342900">
                <a:buAutoNum type="arabicPeriod"/>
              </a:pPr>
              <a:r>
                <a:rPr lang="en-US" altLang="zh-CN" b="1" dirty="0" smtClean="0">
                  <a:latin typeface="Arial" panose="020B0604020202020204" pitchFamily="34" charset="0"/>
                  <a:cs typeface="Arial" panose="020B0604020202020204" pitchFamily="34" charset="0"/>
                </a:rPr>
                <a:t>Maintain telemetry </a:t>
              </a:r>
            </a:p>
            <a:p>
              <a:pPr marL="342900" indent="-342900">
                <a:buAutoNum type="arabicPeriod"/>
              </a:pPr>
              <a:r>
                <a:rPr lang="en-US" altLang="zh-CN" b="1" dirty="0" smtClean="0">
                  <a:latin typeface="Arial" panose="020B0604020202020204" pitchFamily="34" charset="0"/>
                  <a:cs typeface="Arial" panose="020B0604020202020204" pitchFamily="34" charset="0"/>
                </a:rPr>
                <a:t>Generate audit request</a:t>
              </a:r>
            </a:p>
          </p:txBody>
        </p:sp>
      </p:grpSp>
      <p:grpSp>
        <p:nvGrpSpPr>
          <p:cNvPr id="6" name="组合 5"/>
          <p:cNvGrpSpPr/>
          <p:nvPr/>
        </p:nvGrpSpPr>
        <p:grpSpPr>
          <a:xfrm>
            <a:off x="2708783" y="4910799"/>
            <a:ext cx="3854781" cy="1292398"/>
            <a:chOff x="2640415" y="4774063"/>
            <a:chExt cx="3854781" cy="1292398"/>
          </a:xfrm>
        </p:grpSpPr>
        <p:sp>
          <p:nvSpPr>
            <p:cNvPr id="64" name="文本框 63">
              <a:extLst>
                <a:ext uri="{FF2B5EF4-FFF2-40B4-BE49-F238E27FC236}">
                  <a16:creationId xmlns:a16="http://schemas.microsoft.com/office/drawing/2014/main" id="{5604103D-7905-4A55-BB05-7D86BBD34B92}"/>
                </a:ext>
              </a:extLst>
            </p:cNvPr>
            <p:cNvSpPr txBox="1"/>
            <p:nvPr/>
          </p:nvSpPr>
          <p:spPr>
            <a:xfrm>
              <a:off x="3364663" y="4774063"/>
              <a:ext cx="2406284" cy="510778"/>
            </a:xfrm>
            <a:prstGeom prst="roundRect">
              <a:avLst/>
            </a:prstGeom>
            <a:solidFill>
              <a:srgbClr val="C0000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sz="2400" b="1" dirty="0" smtClean="0">
                  <a:latin typeface="Arial" panose="020B0604020202020204" pitchFamily="34" charset="0"/>
                  <a:cs typeface="Arial" panose="020B0604020202020204" pitchFamily="34" charset="0"/>
                </a:rPr>
                <a:t>Debugging</a:t>
              </a:r>
            </a:p>
          </p:txBody>
        </p:sp>
        <p:sp>
          <p:nvSpPr>
            <p:cNvPr id="69" name="文本框 68">
              <a:extLst>
                <a:ext uri="{FF2B5EF4-FFF2-40B4-BE49-F238E27FC236}">
                  <a16:creationId xmlns:a16="http://schemas.microsoft.com/office/drawing/2014/main" id="{5604103D-7905-4A55-BB05-7D86BBD34B92}"/>
                </a:ext>
              </a:extLst>
            </p:cNvPr>
            <p:cNvSpPr txBox="1"/>
            <p:nvPr/>
          </p:nvSpPr>
          <p:spPr>
            <a:xfrm>
              <a:off x="2640415" y="5351372"/>
              <a:ext cx="3854781" cy="715089"/>
            </a:xfrm>
            <a:prstGeom prst="roundRect">
              <a:avLst/>
            </a:prstGeom>
            <a:solidFill>
              <a:srgbClr val="C0000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marL="342900" indent="-342900">
                <a:buAutoNum type="arabicPeriod"/>
              </a:pPr>
              <a:r>
                <a:rPr lang="en-US" altLang="zh-CN" b="1" dirty="0" smtClean="0">
                  <a:latin typeface="Arial" panose="020B0604020202020204" pitchFamily="34" charset="0"/>
                  <a:cs typeface="Arial" panose="020B0604020202020204" pitchFamily="34" charset="0"/>
                </a:rPr>
                <a:t>Multicast audit requests </a:t>
              </a:r>
            </a:p>
            <a:p>
              <a:pPr marL="342900" indent="-342900">
                <a:buAutoNum type="arabicPeriod"/>
              </a:pPr>
              <a:r>
                <a:rPr lang="en-US" altLang="zh-CN" b="1" dirty="0" smtClean="0">
                  <a:latin typeface="Arial" panose="020B0604020202020204" pitchFamily="34" charset="0"/>
                  <a:cs typeface="Arial" panose="020B0604020202020204" pitchFamily="34" charset="0"/>
                </a:rPr>
                <a:t>Report telemetry</a:t>
              </a:r>
            </a:p>
          </p:txBody>
        </p:sp>
      </p:grpSp>
      <p:grpSp>
        <p:nvGrpSpPr>
          <p:cNvPr id="8" name="组合 7"/>
          <p:cNvGrpSpPr/>
          <p:nvPr/>
        </p:nvGrpSpPr>
        <p:grpSpPr>
          <a:xfrm>
            <a:off x="271037" y="2357056"/>
            <a:ext cx="3018574" cy="3778827"/>
            <a:chOff x="271037" y="2357056"/>
            <a:chExt cx="3018574" cy="3778827"/>
          </a:xfrm>
        </p:grpSpPr>
        <p:sp>
          <p:nvSpPr>
            <p:cNvPr id="3" name="左弧形箭头 2"/>
            <p:cNvSpPr/>
            <p:nvPr/>
          </p:nvSpPr>
          <p:spPr>
            <a:xfrm>
              <a:off x="1540412" y="2357056"/>
              <a:ext cx="1168371" cy="3778827"/>
            </a:xfrm>
            <a:prstGeom prst="curved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7" name="文本框 66">
              <a:extLst>
                <a:ext uri="{FF2B5EF4-FFF2-40B4-BE49-F238E27FC236}">
                  <a16:creationId xmlns:a16="http://schemas.microsoft.com/office/drawing/2014/main" id="{0A4FE50C-1959-4491-A388-5C4893F4CA76}"/>
                </a:ext>
              </a:extLst>
            </p:cNvPr>
            <p:cNvSpPr txBox="1"/>
            <p:nvPr/>
          </p:nvSpPr>
          <p:spPr>
            <a:xfrm>
              <a:off x="271037" y="3843623"/>
              <a:ext cx="3018574" cy="646331"/>
            </a:xfrm>
            <a:prstGeom prst="rect">
              <a:avLst/>
            </a:prstGeom>
            <a:solidFill>
              <a:srgbClr val="C0000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marL="342900" indent="-342900">
                <a:buAutoNum type="arabicPeriod"/>
              </a:pPr>
              <a:r>
                <a:rPr lang="en-US" altLang="zh-CN" b="1" dirty="0" smtClean="0">
                  <a:latin typeface="Arial" panose="020B0604020202020204" pitchFamily="34" charset="0"/>
                  <a:cs typeface="Arial" panose="020B0604020202020204" pitchFamily="34" charset="0"/>
                </a:rPr>
                <a:t>Problem detected or</a:t>
              </a:r>
            </a:p>
            <a:p>
              <a:pPr marL="342900" indent="-342900">
                <a:buAutoNum type="arabicPeriod"/>
              </a:pPr>
              <a:r>
                <a:rPr lang="en-US" altLang="zh-CN" b="1" dirty="0" smtClean="0">
                  <a:latin typeface="Arial" panose="020B0604020202020204" pitchFamily="34" charset="0"/>
                  <a:cs typeface="Arial" panose="020B0604020202020204" pitchFamily="34" charset="0"/>
                </a:rPr>
                <a:t>Audit request received</a:t>
              </a:r>
              <a:endParaRPr lang="zh-CN" altLang="en-US" b="1" dirty="0">
                <a:latin typeface="Arial" panose="020B0604020202020204" pitchFamily="34" charset="0"/>
                <a:cs typeface="Arial" panose="020B0604020202020204" pitchFamily="34" charset="0"/>
              </a:endParaRPr>
            </a:p>
          </p:txBody>
        </p:sp>
      </p:grpSp>
      <p:grpSp>
        <p:nvGrpSpPr>
          <p:cNvPr id="9" name="组合 8"/>
          <p:cNvGrpSpPr/>
          <p:nvPr/>
        </p:nvGrpSpPr>
        <p:grpSpPr>
          <a:xfrm>
            <a:off x="6411096" y="2227202"/>
            <a:ext cx="2474102" cy="3778827"/>
            <a:chOff x="6411096" y="2227202"/>
            <a:chExt cx="2474102" cy="3778827"/>
          </a:xfrm>
        </p:grpSpPr>
        <p:sp>
          <p:nvSpPr>
            <p:cNvPr id="16" name="左弧形箭头 15"/>
            <p:cNvSpPr/>
            <p:nvPr/>
          </p:nvSpPr>
          <p:spPr>
            <a:xfrm rot="10800000">
              <a:off x="6552587" y="2227202"/>
              <a:ext cx="1168371" cy="3778827"/>
            </a:xfrm>
            <a:prstGeom prst="curved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1" name="文本框 70">
              <a:extLst>
                <a:ext uri="{FF2B5EF4-FFF2-40B4-BE49-F238E27FC236}">
                  <a16:creationId xmlns:a16="http://schemas.microsoft.com/office/drawing/2014/main" id="{0A4FE50C-1959-4491-A388-5C4893F4CA76}"/>
                </a:ext>
              </a:extLst>
            </p:cNvPr>
            <p:cNvSpPr txBox="1"/>
            <p:nvPr/>
          </p:nvSpPr>
          <p:spPr>
            <a:xfrm>
              <a:off x="6411096" y="3931949"/>
              <a:ext cx="2474102" cy="369332"/>
            </a:xfrm>
            <a:prstGeom prst="rect">
              <a:avLst/>
            </a:prstGeom>
            <a:solidFill>
              <a:schemeClr val="tx1">
                <a:lumMod val="75000"/>
                <a:lumOff val="25000"/>
              </a:schemeClr>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marL="342900" indent="-342900">
                <a:buAutoNum type="arabicPeriod"/>
              </a:pPr>
              <a:r>
                <a:rPr lang="en-US" altLang="zh-CN" b="1" dirty="0" smtClean="0">
                  <a:latin typeface="Arial" panose="020B0604020202020204" pitchFamily="34" charset="0"/>
                  <a:cs typeface="Arial" panose="020B0604020202020204" pitchFamily="34" charset="0"/>
                </a:rPr>
                <a:t>All tasks finished</a:t>
              </a:r>
              <a:endParaRPr lang="zh-CN" altLang="en-US" b="1" dirty="0">
                <a:latin typeface="Arial" panose="020B0604020202020204" pitchFamily="34" charset="0"/>
                <a:cs typeface="Arial" panose="020B0604020202020204" pitchFamily="34" charset="0"/>
              </a:endParaRPr>
            </a:p>
          </p:txBody>
        </p:sp>
      </p:grpSp>
      <p:sp>
        <p:nvSpPr>
          <p:cNvPr id="7" name="灯片编号占位符 6"/>
          <p:cNvSpPr>
            <a:spLocks noGrp="1"/>
          </p:cNvSpPr>
          <p:nvPr>
            <p:ph type="sldNum" sz="quarter" idx="12"/>
          </p:nvPr>
        </p:nvSpPr>
        <p:spPr/>
        <p:txBody>
          <a:bodyPr/>
          <a:lstStyle/>
          <a:p>
            <a:fld id="{69CA4675-75A6-43A3-9F34-BE478B9EA1CC}" type="slidenum">
              <a:rPr lang="zh-CN" altLang="en-US" sz="1400" smtClean="0">
                <a:solidFill>
                  <a:schemeClr val="tx1"/>
                </a:solidFill>
              </a:rPr>
              <a:t>5</a:t>
            </a:fld>
            <a:endParaRPr lang="zh-CN" altLang="en-US" sz="1400" dirty="0">
              <a:solidFill>
                <a:schemeClr val="tx1"/>
              </a:solidFill>
            </a:endParaRPr>
          </a:p>
        </p:txBody>
      </p:sp>
    </p:spTree>
    <p:extLst>
      <p:ext uri="{BB962C8B-B14F-4D97-AF65-F5344CB8AC3E}">
        <p14:creationId xmlns:p14="http://schemas.microsoft.com/office/powerpoint/2010/main" val="219464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D5F3CC-738F-4D7A-898C-1771C54FB5A0}"/>
              </a:ext>
            </a:extLst>
          </p:cNvPr>
          <p:cNvSpPr>
            <a:spLocks noGrp="1"/>
          </p:cNvSpPr>
          <p:nvPr>
            <p:ph type="title"/>
          </p:nvPr>
        </p:nvSpPr>
        <p:spPr>
          <a:xfrm>
            <a:off x="318782" y="239087"/>
            <a:ext cx="8498048" cy="774915"/>
          </a:xfrm>
        </p:spPr>
        <p:txBody>
          <a:bodyPr>
            <a:noAutofit/>
          </a:bodyPr>
          <a:lstStyle/>
          <a:p>
            <a:r>
              <a:rPr lang="en-US" altLang="zh-CN" sz="2800" dirty="0" smtClean="0">
                <a:latin typeface="Arial" panose="020B0604020202020204" pitchFamily="34" charset="0"/>
                <a:cs typeface="Arial" panose="020B0604020202020204" pitchFamily="34" charset="0"/>
              </a:rPr>
              <a:t>Switch detects problem and triggers debugging </a:t>
            </a:r>
            <a:endParaRPr lang="zh-CN" altLang="en-US" sz="2800" dirty="0">
              <a:solidFill>
                <a:srgbClr val="FF0000"/>
              </a:solidFill>
              <a:latin typeface="Arial" panose="020B0604020202020204" pitchFamily="34" charset="0"/>
              <a:cs typeface="Arial" panose="020B0604020202020204" pitchFamily="34" charset="0"/>
            </a:endParaRPr>
          </a:p>
        </p:txBody>
      </p:sp>
      <p:grpSp>
        <p:nvGrpSpPr>
          <p:cNvPr id="18" name="组合 17"/>
          <p:cNvGrpSpPr/>
          <p:nvPr/>
        </p:nvGrpSpPr>
        <p:grpSpPr>
          <a:xfrm>
            <a:off x="1753634" y="5601747"/>
            <a:ext cx="2890920" cy="923925"/>
            <a:chOff x="503766" y="5601747"/>
            <a:chExt cx="2890920" cy="923925"/>
          </a:xfrm>
        </p:grpSpPr>
        <p:pic>
          <p:nvPicPr>
            <p:cNvPr id="145" name="图形 13">
              <a:extLst>
                <a:ext uri="{FF2B5EF4-FFF2-40B4-BE49-F238E27FC236}">
                  <a16:creationId xmlns:a16="http://schemas.microsoft.com/office/drawing/2014/main" id="{BEBBAF3F-EF0B-4ECB-96FA-71499D0DE1D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503766" y="5601747"/>
              <a:ext cx="647700" cy="923925"/>
            </a:xfrm>
            <a:prstGeom prst="rect">
              <a:avLst/>
            </a:prstGeom>
          </p:spPr>
        </p:pic>
        <p:sp>
          <p:nvSpPr>
            <p:cNvPr id="146" name="文本框 145">
              <a:extLst>
                <a:ext uri="{FF2B5EF4-FFF2-40B4-BE49-F238E27FC236}">
                  <a16:creationId xmlns:a16="http://schemas.microsoft.com/office/drawing/2014/main" id="{5604103D-7905-4A55-BB05-7D86BBD34B92}"/>
                </a:ext>
              </a:extLst>
            </p:cNvPr>
            <p:cNvSpPr txBox="1"/>
            <p:nvPr/>
          </p:nvSpPr>
          <p:spPr>
            <a:xfrm>
              <a:off x="1037342" y="5783398"/>
              <a:ext cx="2357344" cy="408623"/>
            </a:xfrm>
            <a:prstGeom prst="roundRect">
              <a:avLst/>
            </a:prstGeom>
            <a:no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solidFill>
                    <a:schemeClr val="tx1"/>
                  </a:solidFill>
                  <a:latin typeface="Arial" panose="020B0604020202020204" pitchFamily="34" charset="0"/>
                  <a:cs typeface="Arial" panose="020B0604020202020204" pitchFamily="34" charset="0"/>
                </a:rPr>
                <a:t>: Monitoring Mode</a:t>
              </a:r>
              <a:endParaRPr lang="zh-CN" altLang="en-US" b="1" dirty="0">
                <a:solidFill>
                  <a:schemeClr val="tx1"/>
                </a:solidFill>
                <a:latin typeface="Arial" panose="020B0604020202020204" pitchFamily="34" charset="0"/>
                <a:cs typeface="Arial" panose="020B0604020202020204" pitchFamily="34" charset="0"/>
              </a:endParaRPr>
            </a:p>
          </p:txBody>
        </p:sp>
      </p:grpSp>
      <p:sp>
        <p:nvSpPr>
          <p:cNvPr id="149" name="文本框 148">
            <a:extLst>
              <a:ext uri="{FF2B5EF4-FFF2-40B4-BE49-F238E27FC236}">
                <a16:creationId xmlns:a16="http://schemas.microsoft.com/office/drawing/2014/main" id="{5604103D-7905-4A55-BB05-7D86BBD34B92}"/>
              </a:ext>
            </a:extLst>
          </p:cNvPr>
          <p:cNvSpPr txBox="1"/>
          <p:nvPr/>
        </p:nvSpPr>
        <p:spPr>
          <a:xfrm>
            <a:off x="5483137" y="5783398"/>
            <a:ext cx="2357344" cy="408623"/>
          </a:xfrm>
          <a:prstGeom prst="roundRect">
            <a:avLst/>
          </a:prstGeom>
          <a:no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solidFill>
                  <a:schemeClr val="tx1"/>
                </a:solidFill>
                <a:latin typeface="Arial" panose="020B0604020202020204" pitchFamily="34" charset="0"/>
                <a:cs typeface="Arial" panose="020B0604020202020204" pitchFamily="34" charset="0"/>
              </a:rPr>
              <a:t>: Debugging Mode</a:t>
            </a:r>
            <a:endParaRPr lang="zh-CN" altLang="en-US" b="1" dirty="0">
              <a:solidFill>
                <a:schemeClr val="tx1"/>
              </a:solidFill>
              <a:latin typeface="Arial" panose="020B0604020202020204" pitchFamily="34" charset="0"/>
              <a:cs typeface="Arial" panose="020B0604020202020204" pitchFamily="34" charset="0"/>
            </a:endParaRPr>
          </a:p>
        </p:txBody>
      </p:sp>
      <p:pic>
        <p:nvPicPr>
          <p:cNvPr id="20" name="图片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56796" y="5543082"/>
            <a:ext cx="648939" cy="648939"/>
          </a:xfrm>
          <a:prstGeom prst="rect">
            <a:avLst/>
          </a:prstGeom>
        </p:spPr>
      </p:pic>
      <p:grpSp>
        <p:nvGrpSpPr>
          <p:cNvPr id="153" name="组合 152"/>
          <p:cNvGrpSpPr/>
          <p:nvPr/>
        </p:nvGrpSpPr>
        <p:grpSpPr>
          <a:xfrm>
            <a:off x="1415598" y="1715602"/>
            <a:ext cx="6304415" cy="3589084"/>
            <a:chOff x="1338849" y="1552410"/>
            <a:chExt cx="6304415" cy="3589084"/>
          </a:xfrm>
        </p:grpSpPr>
        <p:cxnSp>
          <p:nvCxnSpPr>
            <p:cNvPr id="154" name="直接连接符 153"/>
            <p:cNvCxnSpPr/>
            <p:nvPr/>
          </p:nvCxnSpPr>
          <p:spPr>
            <a:xfrm>
              <a:off x="4787181" y="1799870"/>
              <a:ext cx="664354" cy="103795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5" name="直接连接符 154"/>
            <p:cNvCxnSpPr/>
            <p:nvPr/>
          </p:nvCxnSpPr>
          <p:spPr>
            <a:xfrm>
              <a:off x="4929431" y="1697447"/>
              <a:ext cx="2419551" cy="1063006"/>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6" name="直接连接符 155"/>
            <p:cNvCxnSpPr>
              <a:stCxn id="180" idx="0"/>
            </p:cNvCxnSpPr>
            <p:nvPr/>
          </p:nvCxnSpPr>
          <p:spPr>
            <a:xfrm flipV="1">
              <a:off x="1662699" y="3136647"/>
              <a:ext cx="0" cy="1073633"/>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7" name="直接连接符 156"/>
            <p:cNvCxnSpPr/>
            <p:nvPr/>
          </p:nvCxnSpPr>
          <p:spPr>
            <a:xfrm flipH="1">
              <a:off x="1714973" y="1552410"/>
              <a:ext cx="2740862" cy="1208043"/>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8" name="直接连接符 157"/>
            <p:cNvCxnSpPr/>
            <p:nvPr/>
          </p:nvCxnSpPr>
          <p:spPr>
            <a:xfrm flipH="1">
              <a:off x="3495357" y="1552410"/>
              <a:ext cx="1030921" cy="129508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9" name="直接连接符 158"/>
            <p:cNvCxnSpPr/>
            <p:nvPr/>
          </p:nvCxnSpPr>
          <p:spPr>
            <a:xfrm>
              <a:off x="3547088" y="2966024"/>
              <a:ext cx="1" cy="140337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0" name="直接连接符 159"/>
            <p:cNvCxnSpPr/>
            <p:nvPr/>
          </p:nvCxnSpPr>
          <p:spPr>
            <a:xfrm>
              <a:off x="5430933" y="3051699"/>
              <a:ext cx="9151" cy="142294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1" name="直接连接符 160"/>
            <p:cNvCxnSpPr/>
            <p:nvPr/>
          </p:nvCxnSpPr>
          <p:spPr>
            <a:xfrm>
              <a:off x="7316469" y="3023439"/>
              <a:ext cx="9151" cy="142294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2" name="直接连接符 161"/>
            <p:cNvCxnSpPr/>
            <p:nvPr/>
          </p:nvCxnSpPr>
          <p:spPr>
            <a:xfrm flipH="1" flipV="1">
              <a:off x="1701551" y="3048687"/>
              <a:ext cx="1845538" cy="1425957"/>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3" name="直接连接符 162"/>
            <p:cNvCxnSpPr/>
            <p:nvPr/>
          </p:nvCxnSpPr>
          <p:spPr>
            <a:xfrm flipH="1">
              <a:off x="1714972" y="2977491"/>
              <a:ext cx="1706177" cy="146889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p:nvPr/>
          </p:nvCxnSpPr>
          <p:spPr>
            <a:xfrm flipH="1">
              <a:off x="5547282" y="2933265"/>
              <a:ext cx="1706177" cy="146889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a:xfrm flipH="1" flipV="1">
              <a:off x="5451535" y="2952104"/>
              <a:ext cx="1845538" cy="1425957"/>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75" name="图形 13">
              <a:extLst>
                <a:ext uri="{FF2B5EF4-FFF2-40B4-BE49-F238E27FC236}">
                  <a16:creationId xmlns:a16="http://schemas.microsoft.com/office/drawing/2014/main" id="{BEBBAF3F-EF0B-4ECB-96FA-71499D0DE1D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338849" y="2582448"/>
              <a:ext cx="647700" cy="923925"/>
            </a:xfrm>
            <a:prstGeom prst="rect">
              <a:avLst/>
            </a:prstGeom>
          </p:spPr>
        </p:pic>
        <p:pic>
          <p:nvPicPr>
            <p:cNvPr id="176" name="图形 14">
              <a:extLst>
                <a:ext uri="{FF2B5EF4-FFF2-40B4-BE49-F238E27FC236}">
                  <a16:creationId xmlns:a16="http://schemas.microsoft.com/office/drawing/2014/main" id="{B1CDF9D3-9854-46BB-9966-83E0F4FD7A9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5111553" y="2589737"/>
              <a:ext cx="647700" cy="923925"/>
            </a:xfrm>
            <a:prstGeom prst="rect">
              <a:avLst/>
            </a:prstGeom>
          </p:spPr>
        </p:pic>
        <p:pic>
          <p:nvPicPr>
            <p:cNvPr id="179" name="图形 13">
              <a:extLst>
                <a:ext uri="{FF2B5EF4-FFF2-40B4-BE49-F238E27FC236}">
                  <a16:creationId xmlns:a16="http://schemas.microsoft.com/office/drawing/2014/main" id="{BEBBAF3F-EF0B-4ECB-96FA-71499D0DE1D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227542" y="2589737"/>
              <a:ext cx="647700" cy="923925"/>
            </a:xfrm>
            <a:prstGeom prst="rect">
              <a:avLst/>
            </a:prstGeom>
          </p:spPr>
        </p:pic>
        <p:pic>
          <p:nvPicPr>
            <p:cNvPr id="180" name="图形 13">
              <a:extLst>
                <a:ext uri="{FF2B5EF4-FFF2-40B4-BE49-F238E27FC236}">
                  <a16:creationId xmlns:a16="http://schemas.microsoft.com/office/drawing/2014/main" id="{BEBBAF3F-EF0B-4ECB-96FA-71499D0DE1D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338849" y="4210280"/>
              <a:ext cx="647700" cy="923925"/>
            </a:xfrm>
            <a:prstGeom prst="rect">
              <a:avLst/>
            </a:prstGeom>
          </p:spPr>
        </p:pic>
        <p:pic>
          <p:nvPicPr>
            <p:cNvPr id="181" name="图形 14">
              <a:extLst>
                <a:ext uri="{FF2B5EF4-FFF2-40B4-BE49-F238E27FC236}">
                  <a16:creationId xmlns:a16="http://schemas.microsoft.com/office/drawing/2014/main" id="{B1CDF9D3-9854-46BB-9966-83E0F4FD7A9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5111553" y="4217569"/>
              <a:ext cx="647700" cy="923925"/>
            </a:xfrm>
            <a:prstGeom prst="rect">
              <a:avLst/>
            </a:prstGeom>
          </p:spPr>
        </p:pic>
        <p:pic>
          <p:nvPicPr>
            <p:cNvPr id="182" name="图形 33">
              <a:extLst>
                <a:ext uri="{FF2B5EF4-FFF2-40B4-BE49-F238E27FC236}">
                  <a16:creationId xmlns:a16="http://schemas.microsoft.com/office/drawing/2014/main" id="{949BA394-20A5-42AD-B4AD-FA587C7C8E46}"/>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995564" y="4206506"/>
              <a:ext cx="647700" cy="923925"/>
            </a:xfrm>
            <a:prstGeom prst="rect">
              <a:avLst/>
            </a:prstGeom>
          </p:spPr>
        </p:pic>
        <p:pic>
          <p:nvPicPr>
            <p:cNvPr id="183" name="图形 13">
              <a:extLst>
                <a:ext uri="{FF2B5EF4-FFF2-40B4-BE49-F238E27FC236}">
                  <a16:creationId xmlns:a16="http://schemas.microsoft.com/office/drawing/2014/main" id="{BEBBAF3F-EF0B-4ECB-96FA-71499D0DE1D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227542" y="4217569"/>
              <a:ext cx="647700" cy="923925"/>
            </a:xfrm>
            <a:prstGeom prst="rect">
              <a:avLst/>
            </a:prstGeom>
          </p:spPr>
        </p:pic>
        <p:cxnSp>
          <p:nvCxnSpPr>
            <p:cNvPr id="191" name="直接连接符 190"/>
            <p:cNvCxnSpPr/>
            <p:nvPr/>
          </p:nvCxnSpPr>
          <p:spPr>
            <a:xfrm>
              <a:off x="7319414" y="4615036"/>
              <a:ext cx="0" cy="0"/>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92" name="组合 191"/>
          <p:cNvGrpSpPr/>
          <p:nvPr/>
        </p:nvGrpSpPr>
        <p:grpSpPr>
          <a:xfrm>
            <a:off x="1594900" y="1759478"/>
            <a:ext cx="5912430" cy="2691697"/>
            <a:chOff x="1594900" y="1759478"/>
            <a:chExt cx="5912430" cy="2691697"/>
          </a:xfrm>
        </p:grpSpPr>
        <p:sp>
          <p:nvSpPr>
            <p:cNvPr id="193" name="文本框 192">
              <a:extLst>
                <a:ext uri="{FF2B5EF4-FFF2-40B4-BE49-F238E27FC236}">
                  <a16:creationId xmlns:a16="http://schemas.microsoft.com/office/drawing/2014/main" id="{5604103D-7905-4A55-BB05-7D86BBD34B92}"/>
                </a:ext>
              </a:extLst>
            </p:cNvPr>
            <p:cNvSpPr txBox="1"/>
            <p:nvPr/>
          </p:nvSpPr>
          <p:spPr>
            <a:xfrm>
              <a:off x="2039882" y="1759478"/>
              <a:ext cx="1557223" cy="408623"/>
            </a:xfrm>
            <a:prstGeom prst="roundRect">
              <a:avLst/>
            </a:prstGeom>
            <a:solidFill>
              <a:srgbClr val="00B05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latin typeface="Arial" panose="020B0604020202020204" pitchFamily="34" charset="0"/>
                  <a:cs typeface="Arial" panose="020B0604020202020204" pitchFamily="34" charset="0"/>
                </a:rPr>
                <a:t> Flow</a:t>
              </a:r>
              <a:endParaRPr lang="zh-CN" altLang="en-US" b="1" dirty="0">
                <a:latin typeface="Arial" panose="020B0604020202020204" pitchFamily="34" charset="0"/>
                <a:cs typeface="Arial" panose="020B0604020202020204" pitchFamily="34" charset="0"/>
              </a:endParaRPr>
            </a:p>
          </p:txBody>
        </p:sp>
        <p:grpSp>
          <p:nvGrpSpPr>
            <p:cNvPr id="194" name="组合 193"/>
            <p:cNvGrpSpPr/>
            <p:nvPr/>
          </p:nvGrpSpPr>
          <p:grpSpPr>
            <a:xfrm>
              <a:off x="1594900" y="2214218"/>
              <a:ext cx="5912430" cy="2236957"/>
              <a:chOff x="1594900" y="2214218"/>
              <a:chExt cx="5912430" cy="2236957"/>
            </a:xfrm>
          </p:grpSpPr>
          <p:sp>
            <p:nvSpPr>
              <p:cNvPr id="196" name="箭头: 右 52">
                <a:extLst>
                  <a:ext uri="{FF2B5EF4-FFF2-40B4-BE49-F238E27FC236}">
                    <a16:creationId xmlns:a16="http://schemas.microsoft.com/office/drawing/2014/main" id="{E3E43687-8144-41CA-B66C-3A7ADFF36144}"/>
                  </a:ext>
                </a:extLst>
              </p:cNvPr>
              <p:cNvSpPr/>
              <p:nvPr/>
            </p:nvSpPr>
            <p:spPr>
              <a:xfrm rot="16200000">
                <a:off x="1120554" y="3726251"/>
                <a:ext cx="1181301"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7" name="箭头: 右 52">
                <a:extLst>
                  <a:ext uri="{FF2B5EF4-FFF2-40B4-BE49-F238E27FC236}">
                    <a16:creationId xmlns:a16="http://schemas.microsoft.com/office/drawing/2014/main" id="{E3E43687-8144-41CA-B66C-3A7ADFF36144}"/>
                  </a:ext>
                </a:extLst>
              </p:cNvPr>
              <p:cNvSpPr/>
              <p:nvPr/>
            </p:nvSpPr>
            <p:spPr>
              <a:xfrm rot="20180409">
                <a:off x="1833990" y="2214218"/>
                <a:ext cx="2629828"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8" name="箭头: 右 52">
                <a:extLst>
                  <a:ext uri="{FF2B5EF4-FFF2-40B4-BE49-F238E27FC236}">
                    <a16:creationId xmlns:a16="http://schemas.microsoft.com/office/drawing/2014/main" id="{E3E43687-8144-41CA-B66C-3A7ADFF36144}"/>
                  </a:ext>
                </a:extLst>
              </p:cNvPr>
              <p:cNvSpPr/>
              <p:nvPr/>
            </p:nvSpPr>
            <p:spPr>
              <a:xfrm rot="1431849">
                <a:off x="4825870" y="2221938"/>
                <a:ext cx="2537438"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9" name="箭头: 右 52">
                <a:extLst>
                  <a:ext uri="{FF2B5EF4-FFF2-40B4-BE49-F238E27FC236}">
                    <a16:creationId xmlns:a16="http://schemas.microsoft.com/office/drawing/2014/main" id="{E3E43687-8144-41CA-B66C-3A7ADFF36144}"/>
                  </a:ext>
                </a:extLst>
              </p:cNvPr>
              <p:cNvSpPr/>
              <p:nvPr/>
            </p:nvSpPr>
            <p:spPr>
              <a:xfrm rot="5400000">
                <a:off x="6836090" y="3779935"/>
                <a:ext cx="1109870"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07" name="组合 206"/>
          <p:cNvGrpSpPr/>
          <p:nvPr/>
        </p:nvGrpSpPr>
        <p:grpSpPr>
          <a:xfrm>
            <a:off x="3498335" y="1205012"/>
            <a:ext cx="3893296" cy="3218113"/>
            <a:chOff x="3498335" y="1205012"/>
            <a:chExt cx="3893296" cy="3218113"/>
          </a:xfrm>
        </p:grpSpPr>
        <p:sp>
          <p:nvSpPr>
            <p:cNvPr id="209" name="箭头: 右 51">
              <a:extLst>
                <a:ext uri="{FF2B5EF4-FFF2-40B4-BE49-F238E27FC236}">
                  <a16:creationId xmlns:a16="http://schemas.microsoft.com/office/drawing/2014/main" id="{9CAF1B49-6C4F-4820-B7D2-62E79F964133}"/>
                </a:ext>
              </a:extLst>
            </p:cNvPr>
            <p:cNvSpPr/>
            <p:nvPr/>
          </p:nvSpPr>
          <p:spPr>
            <a:xfrm rot="16200000">
              <a:off x="3036943" y="3729124"/>
              <a:ext cx="1155393"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0" name="箭头: 右 51">
              <a:extLst>
                <a:ext uri="{FF2B5EF4-FFF2-40B4-BE49-F238E27FC236}">
                  <a16:creationId xmlns:a16="http://schemas.microsoft.com/office/drawing/2014/main" id="{9CAF1B49-6C4F-4820-B7D2-62E79F964133}"/>
                </a:ext>
              </a:extLst>
            </p:cNvPr>
            <p:cNvSpPr/>
            <p:nvPr/>
          </p:nvSpPr>
          <p:spPr>
            <a:xfrm rot="18428567">
              <a:off x="3517633" y="2204045"/>
              <a:ext cx="1155393"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1" name="箭头: 右 51">
              <a:extLst>
                <a:ext uri="{FF2B5EF4-FFF2-40B4-BE49-F238E27FC236}">
                  <a16:creationId xmlns:a16="http://schemas.microsoft.com/office/drawing/2014/main" id="{9CAF1B49-6C4F-4820-B7D2-62E79F964133}"/>
                </a:ext>
              </a:extLst>
            </p:cNvPr>
            <p:cNvSpPr/>
            <p:nvPr/>
          </p:nvSpPr>
          <p:spPr>
            <a:xfrm rot="1419642">
              <a:off x="4980894" y="2362769"/>
              <a:ext cx="2037060"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箭头: 右 51">
              <a:extLst>
                <a:ext uri="{FF2B5EF4-FFF2-40B4-BE49-F238E27FC236}">
                  <a16:creationId xmlns:a16="http://schemas.microsoft.com/office/drawing/2014/main" id="{9CAF1B49-6C4F-4820-B7D2-62E79F964133}"/>
                </a:ext>
              </a:extLst>
            </p:cNvPr>
            <p:cNvSpPr/>
            <p:nvPr/>
          </p:nvSpPr>
          <p:spPr>
            <a:xfrm rot="8330817">
              <a:off x="5444259" y="3735722"/>
              <a:ext cx="1947372"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文本框 213">
              <a:extLst>
                <a:ext uri="{FF2B5EF4-FFF2-40B4-BE49-F238E27FC236}">
                  <a16:creationId xmlns:a16="http://schemas.microsoft.com/office/drawing/2014/main" id="{5604103D-7905-4A55-BB05-7D86BBD34B92}"/>
                </a:ext>
              </a:extLst>
            </p:cNvPr>
            <p:cNvSpPr txBox="1"/>
            <p:nvPr/>
          </p:nvSpPr>
          <p:spPr>
            <a:xfrm>
              <a:off x="4878547" y="1205012"/>
              <a:ext cx="629137" cy="517291"/>
            </a:xfrm>
            <a:prstGeom prst="irregularSeal1">
              <a:avLst/>
            </a:prstGeom>
            <a:solidFill>
              <a:srgbClr val="0070C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endParaRPr lang="zh-CN" altLang="en-US" sz="1400" b="1" dirty="0">
                <a:latin typeface="Arial" panose="020B0604020202020204" pitchFamily="34" charset="0"/>
                <a:cs typeface="Arial" panose="020B0604020202020204" pitchFamily="34" charset="0"/>
              </a:endParaRPr>
            </a:p>
          </p:txBody>
        </p:sp>
      </p:grpSp>
      <p:grpSp>
        <p:nvGrpSpPr>
          <p:cNvPr id="215" name="组合 214"/>
          <p:cNvGrpSpPr/>
          <p:nvPr/>
        </p:nvGrpSpPr>
        <p:grpSpPr>
          <a:xfrm>
            <a:off x="5642038" y="2396794"/>
            <a:ext cx="2351461" cy="1899977"/>
            <a:chOff x="5642038" y="2396794"/>
            <a:chExt cx="2351461" cy="1899977"/>
          </a:xfrm>
        </p:grpSpPr>
        <p:sp>
          <p:nvSpPr>
            <p:cNvPr id="217" name="箭头: 右 51">
              <a:extLst>
                <a:ext uri="{FF2B5EF4-FFF2-40B4-BE49-F238E27FC236}">
                  <a16:creationId xmlns:a16="http://schemas.microsoft.com/office/drawing/2014/main" id="{9CAF1B49-6C4F-4820-B7D2-62E79F964133}"/>
                </a:ext>
              </a:extLst>
            </p:cNvPr>
            <p:cNvSpPr/>
            <p:nvPr/>
          </p:nvSpPr>
          <p:spPr>
            <a:xfrm rot="19150130">
              <a:off x="5642038" y="3852455"/>
              <a:ext cx="1803232" cy="232610"/>
            </a:xfrm>
            <a:prstGeom prst="rightArrow">
              <a:avLst>
                <a:gd name="adj1" fmla="val 50000"/>
                <a:gd name="adj2" fmla="val 10110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箭头: 右 51">
              <a:extLst>
                <a:ext uri="{FF2B5EF4-FFF2-40B4-BE49-F238E27FC236}">
                  <a16:creationId xmlns:a16="http://schemas.microsoft.com/office/drawing/2014/main" id="{9CAF1B49-6C4F-4820-B7D2-62E79F964133}"/>
                </a:ext>
              </a:extLst>
            </p:cNvPr>
            <p:cNvSpPr/>
            <p:nvPr/>
          </p:nvSpPr>
          <p:spPr>
            <a:xfrm rot="5400000">
              <a:off x="6878297" y="3839816"/>
              <a:ext cx="681300" cy="232610"/>
            </a:xfrm>
            <a:prstGeom prst="rightArrow">
              <a:avLst>
                <a:gd name="adj1" fmla="val 50000"/>
                <a:gd name="adj2" fmla="val 10110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文本框 219">
              <a:extLst>
                <a:ext uri="{FF2B5EF4-FFF2-40B4-BE49-F238E27FC236}">
                  <a16:creationId xmlns:a16="http://schemas.microsoft.com/office/drawing/2014/main" id="{5604103D-7905-4A55-BB05-7D86BBD34B92}"/>
                </a:ext>
              </a:extLst>
            </p:cNvPr>
            <p:cNvSpPr txBox="1"/>
            <p:nvPr/>
          </p:nvSpPr>
          <p:spPr>
            <a:xfrm>
              <a:off x="7364362" y="2396794"/>
              <a:ext cx="629137" cy="517291"/>
            </a:xfrm>
            <a:prstGeom prst="irregularSeal1">
              <a:avLst/>
            </a:prstGeom>
            <a:solidFill>
              <a:schemeClr val="accent2">
                <a:lumMod val="75000"/>
              </a:schemeClr>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endParaRPr lang="zh-CN" altLang="en-US" sz="1400" b="1" dirty="0">
                <a:latin typeface="Arial" panose="020B0604020202020204" pitchFamily="34" charset="0"/>
                <a:cs typeface="Arial" panose="020B0604020202020204" pitchFamily="34" charset="0"/>
              </a:endParaRPr>
            </a:p>
          </p:txBody>
        </p:sp>
      </p:grpSp>
      <p:pic>
        <p:nvPicPr>
          <p:cNvPr id="151" name="图片 15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45370" y="2727176"/>
            <a:ext cx="648939" cy="648939"/>
          </a:xfrm>
          <a:prstGeom prst="rect">
            <a:avLst/>
          </a:prstGeom>
        </p:spPr>
      </p:pic>
      <p:sp>
        <p:nvSpPr>
          <p:cNvPr id="221" name="文本框 220"/>
          <p:cNvSpPr txBox="1"/>
          <p:nvPr/>
        </p:nvSpPr>
        <p:spPr>
          <a:xfrm>
            <a:off x="1591593" y="4679117"/>
            <a:ext cx="295710" cy="369332"/>
          </a:xfrm>
          <a:prstGeom prst="rect">
            <a:avLst/>
          </a:prstGeom>
          <a:noFill/>
        </p:spPr>
        <p:txBody>
          <a:bodyPr wrap="square" rtlCol="0">
            <a:spAutoFit/>
          </a:bodyPr>
          <a:lstStyle/>
          <a:p>
            <a:r>
              <a:rPr lang="en-US" altLang="zh-CN" b="1" dirty="0" smtClean="0"/>
              <a:t>5</a:t>
            </a:r>
            <a:endParaRPr lang="zh-CN" altLang="en-US" b="1" dirty="0"/>
          </a:p>
        </p:txBody>
      </p:sp>
      <p:sp>
        <p:nvSpPr>
          <p:cNvPr id="222" name="文本框 221"/>
          <p:cNvSpPr txBox="1"/>
          <p:nvPr/>
        </p:nvSpPr>
        <p:spPr>
          <a:xfrm>
            <a:off x="3475982" y="4690340"/>
            <a:ext cx="295710" cy="369332"/>
          </a:xfrm>
          <a:prstGeom prst="rect">
            <a:avLst/>
          </a:prstGeom>
          <a:noFill/>
        </p:spPr>
        <p:txBody>
          <a:bodyPr wrap="square" rtlCol="0">
            <a:spAutoFit/>
          </a:bodyPr>
          <a:lstStyle/>
          <a:p>
            <a:r>
              <a:rPr lang="en-US" altLang="zh-CN" b="1" dirty="0" smtClean="0"/>
              <a:t>6</a:t>
            </a:r>
            <a:endParaRPr lang="zh-CN" altLang="en-US" b="1" dirty="0"/>
          </a:p>
        </p:txBody>
      </p:sp>
      <p:sp>
        <p:nvSpPr>
          <p:cNvPr id="223" name="文本框 222"/>
          <p:cNvSpPr txBox="1"/>
          <p:nvPr/>
        </p:nvSpPr>
        <p:spPr>
          <a:xfrm>
            <a:off x="5378678" y="4682578"/>
            <a:ext cx="295710" cy="369332"/>
          </a:xfrm>
          <a:prstGeom prst="rect">
            <a:avLst/>
          </a:prstGeom>
          <a:noFill/>
        </p:spPr>
        <p:txBody>
          <a:bodyPr wrap="square" rtlCol="0">
            <a:spAutoFit/>
          </a:bodyPr>
          <a:lstStyle/>
          <a:p>
            <a:r>
              <a:rPr lang="en-US" altLang="zh-CN" b="1" dirty="0" smtClean="0"/>
              <a:t>7</a:t>
            </a:r>
            <a:endParaRPr lang="zh-CN" altLang="en-US" b="1" dirty="0"/>
          </a:p>
        </p:txBody>
      </p:sp>
      <p:sp>
        <p:nvSpPr>
          <p:cNvPr id="224" name="文本框 223"/>
          <p:cNvSpPr txBox="1"/>
          <p:nvPr/>
        </p:nvSpPr>
        <p:spPr>
          <a:xfrm>
            <a:off x="7249938" y="4674729"/>
            <a:ext cx="295710" cy="369332"/>
          </a:xfrm>
          <a:prstGeom prst="rect">
            <a:avLst/>
          </a:prstGeom>
          <a:noFill/>
        </p:spPr>
        <p:txBody>
          <a:bodyPr wrap="square" rtlCol="0">
            <a:spAutoFit/>
          </a:bodyPr>
          <a:lstStyle/>
          <a:p>
            <a:r>
              <a:rPr lang="en-US" altLang="zh-CN" b="1" dirty="0" smtClean="0"/>
              <a:t>8</a:t>
            </a:r>
            <a:endParaRPr lang="zh-CN" altLang="en-US" b="1" dirty="0"/>
          </a:p>
        </p:txBody>
      </p:sp>
      <p:sp>
        <p:nvSpPr>
          <p:cNvPr id="225" name="文本框 224"/>
          <p:cNvSpPr txBox="1"/>
          <p:nvPr/>
        </p:nvSpPr>
        <p:spPr>
          <a:xfrm>
            <a:off x="1586200" y="3050891"/>
            <a:ext cx="295710" cy="369332"/>
          </a:xfrm>
          <a:prstGeom prst="rect">
            <a:avLst/>
          </a:prstGeom>
          <a:noFill/>
        </p:spPr>
        <p:txBody>
          <a:bodyPr wrap="square" rtlCol="0">
            <a:spAutoFit/>
          </a:bodyPr>
          <a:lstStyle/>
          <a:p>
            <a:r>
              <a:rPr lang="en-US" altLang="zh-CN" b="1" dirty="0"/>
              <a:t>1</a:t>
            </a:r>
            <a:endParaRPr lang="zh-CN" altLang="en-US" b="1" dirty="0"/>
          </a:p>
        </p:txBody>
      </p:sp>
      <p:sp>
        <p:nvSpPr>
          <p:cNvPr id="226" name="文本框 225"/>
          <p:cNvSpPr txBox="1"/>
          <p:nvPr/>
        </p:nvSpPr>
        <p:spPr>
          <a:xfrm>
            <a:off x="3472833" y="3063190"/>
            <a:ext cx="295710" cy="369332"/>
          </a:xfrm>
          <a:prstGeom prst="rect">
            <a:avLst/>
          </a:prstGeom>
          <a:noFill/>
        </p:spPr>
        <p:txBody>
          <a:bodyPr wrap="square" rtlCol="0">
            <a:spAutoFit/>
          </a:bodyPr>
          <a:lstStyle/>
          <a:p>
            <a:r>
              <a:rPr lang="en-US" altLang="zh-CN" b="1" dirty="0"/>
              <a:t>2</a:t>
            </a:r>
            <a:endParaRPr lang="zh-CN" altLang="en-US" b="1" dirty="0"/>
          </a:p>
        </p:txBody>
      </p:sp>
      <p:sp>
        <p:nvSpPr>
          <p:cNvPr id="228" name="文本框 227"/>
          <p:cNvSpPr txBox="1"/>
          <p:nvPr/>
        </p:nvSpPr>
        <p:spPr>
          <a:xfrm>
            <a:off x="5351251" y="3070553"/>
            <a:ext cx="295710" cy="369332"/>
          </a:xfrm>
          <a:prstGeom prst="rect">
            <a:avLst/>
          </a:prstGeom>
          <a:noFill/>
        </p:spPr>
        <p:txBody>
          <a:bodyPr wrap="square" rtlCol="0">
            <a:spAutoFit/>
          </a:bodyPr>
          <a:lstStyle/>
          <a:p>
            <a:r>
              <a:rPr lang="en-US" altLang="zh-CN" b="1" dirty="0" smtClean="0"/>
              <a:t>3</a:t>
            </a:r>
            <a:endParaRPr lang="zh-CN" altLang="en-US" b="1" dirty="0"/>
          </a:p>
        </p:txBody>
      </p:sp>
      <p:sp>
        <p:nvSpPr>
          <p:cNvPr id="229" name="文本框 228"/>
          <p:cNvSpPr txBox="1"/>
          <p:nvPr/>
        </p:nvSpPr>
        <p:spPr>
          <a:xfrm>
            <a:off x="7239492" y="3029076"/>
            <a:ext cx="295710" cy="369332"/>
          </a:xfrm>
          <a:prstGeom prst="rect">
            <a:avLst/>
          </a:prstGeom>
          <a:noFill/>
        </p:spPr>
        <p:txBody>
          <a:bodyPr wrap="square" rtlCol="0">
            <a:spAutoFit/>
          </a:bodyPr>
          <a:lstStyle/>
          <a:p>
            <a:r>
              <a:rPr lang="en-US" altLang="zh-CN" b="1" dirty="0"/>
              <a:t>4</a:t>
            </a:r>
            <a:endParaRPr lang="zh-CN" altLang="en-US" b="1" dirty="0"/>
          </a:p>
        </p:txBody>
      </p:sp>
      <p:pic>
        <p:nvPicPr>
          <p:cNvPr id="61" name="图形 13">
            <a:extLst>
              <a:ext uri="{FF2B5EF4-FFF2-40B4-BE49-F238E27FC236}">
                <a16:creationId xmlns:a16="http://schemas.microsoft.com/office/drawing/2014/main" id="{BEBBAF3F-EF0B-4ECB-96FA-71499D0DE1D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4312763" y="1404493"/>
            <a:ext cx="647700" cy="923925"/>
          </a:xfrm>
          <a:prstGeom prst="rect">
            <a:avLst/>
          </a:prstGeom>
        </p:spPr>
      </p:pic>
      <p:sp>
        <p:nvSpPr>
          <p:cNvPr id="21" name="文本框 20"/>
          <p:cNvSpPr txBox="1"/>
          <p:nvPr/>
        </p:nvSpPr>
        <p:spPr>
          <a:xfrm>
            <a:off x="4488758" y="1712732"/>
            <a:ext cx="295710" cy="369332"/>
          </a:xfrm>
          <a:prstGeom prst="rect">
            <a:avLst/>
          </a:prstGeom>
          <a:noFill/>
        </p:spPr>
        <p:txBody>
          <a:bodyPr wrap="square" rtlCol="0">
            <a:spAutoFit/>
          </a:bodyPr>
          <a:lstStyle/>
          <a:p>
            <a:r>
              <a:rPr lang="en-US" altLang="zh-CN" b="1" dirty="0" smtClean="0"/>
              <a:t>0</a:t>
            </a:r>
            <a:endParaRPr lang="zh-CN" altLang="en-US" b="1" dirty="0"/>
          </a:p>
        </p:txBody>
      </p:sp>
      <p:sp>
        <p:nvSpPr>
          <p:cNvPr id="3" name="灯片编号占位符 2"/>
          <p:cNvSpPr>
            <a:spLocks noGrp="1"/>
          </p:cNvSpPr>
          <p:nvPr>
            <p:ph type="sldNum" sz="quarter" idx="12"/>
          </p:nvPr>
        </p:nvSpPr>
        <p:spPr/>
        <p:txBody>
          <a:bodyPr/>
          <a:lstStyle/>
          <a:p>
            <a:fld id="{69CA4675-75A6-43A3-9F34-BE478B9EA1CC}" type="slidenum">
              <a:rPr lang="zh-CN" altLang="en-US" sz="1400" smtClean="0">
                <a:solidFill>
                  <a:schemeClr val="tx1"/>
                </a:solidFill>
              </a:rPr>
              <a:t>6</a:t>
            </a:fld>
            <a:endParaRPr lang="zh-CN" altLang="en-US" sz="1400" dirty="0">
              <a:solidFill>
                <a:schemeClr val="tx1"/>
              </a:solidFill>
            </a:endParaRPr>
          </a:p>
        </p:txBody>
      </p:sp>
      <p:grpSp>
        <p:nvGrpSpPr>
          <p:cNvPr id="62" name="组合 61"/>
          <p:cNvGrpSpPr/>
          <p:nvPr/>
        </p:nvGrpSpPr>
        <p:grpSpPr>
          <a:xfrm>
            <a:off x="1657828" y="3469148"/>
            <a:ext cx="1930142" cy="854181"/>
            <a:chOff x="1657828" y="3469148"/>
            <a:chExt cx="1930142" cy="854181"/>
          </a:xfrm>
        </p:grpSpPr>
        <p:sp>
          <p:nvSpPr>
            <p:cNvPr id="64" name="箭头: 右 51">
              <a:extLst>
                <a:ext uri="{FF2B5EF4-FFF2-40B4-BE49-F238E27FC236}">
                  <a16:creationId xmlns:a16="http://schemas.microsoft.com/office/drawing/2014/main" id="{9CAF1B49-6C4F-4820-B7D2-62E79F964133}"/>
                </a:ext>
              </a:extLst>
            </p:cNvPr>
            <p:cNvSpPr/>
            <p:nvPr/>
          </p:nvSpPr>
          <p:spPr>
            <a:xfrm rot="16200000">
              <a:off x="1470752" y="3779934"/>
              <a:ext cx="854181" cy="232610"/>
            </a:xfrm>
            <a:prstGeom prst="rightArrow">
              <a:avLst>
                <a:gd name="adj1" fmla="val 20609"/>
                <a:gd name="adj2" fmla="val 6436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箭头: 右 51">
              <a:extLst>
                <a:ext uri="{FF2B5EF4-FFF2-40B4-BE49-F238E27FC236}">
                  <a16:creationId xmlns:a16="http://schemas.microsoft.com/office/drawing/2014/main" id="{9CAF1B49-6C4F-4820-B7D2-62E79F964133}"/>
                </a:ext>
              </a:extLst>
            </p:cNvPr>
            <p:cNvSpPr/>
            <p:nvPr/>
          </p:nvSpPr>
          <p:spPr>
            <a:xfrm rot="2241823">
              <a:off x="1657828" y="3750886"/>
              <a:ext cx="1930142" cy="232610"/>
            </a:xfrm>
            <a:prstGeom prst="rightArrow">
              <a:avLst>
                <a:gd name="adj1" fmla="val 16024"/>
                <a:gd name="adj2" fmla="val 7105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857914601"/>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D5F3CC-738F-4D7A-898C-1771C54FB5A0}"/>
              </a:ext>
            </a:extLst>
          </p:cNvPr>
          <p:cNvSpPr>
            <a:spLocks noGrp="1"/>
          </p:cNvSpPr>
          <p:nvPr>
            <p:ph type="title"/>
          </p:nvPr>
        </p:nvSpPr>
        <p:spPr>
          <a:xfrm>
            <a:off x="318782" y="239087"/>
            <a:ext cx="8498048" cy="774915"/>
          </a:xfrm>
        </p:spPr>
        <p:txBody>
          <a:bodyPr>
            <a:noAutofit/>
          </a:bodyPr>
          <a:lstStyle/>
          <a:p>
            <a:r>
              <a:rPr lang="en-US" altLang="zh-CN" sz="2800" dirty="0" smtClean="0">
                <a:solidFill>
                  <a:srgbClr val="FF0000"/>
                </a:solidFill>
                <a:latin typeface="Arial" panose="020B0604020202020204" pitchFamily="34" charset="0"/>
                <a:cs typeface="Arial" panose="020B0604020202020204" pitchFamily="34" charset="0"/>
              </a:rPr>
              <a:t>ALL</a:t>
            </a:r>
            <a:r>
              <a:rPr lang="en-US" altLang="zh-CN" sz="2800" dirty="0" smtClean="0">
                <a:latin typeface="Arial" panose="020B0604020202020204" pitchFamily="34" charset="0"/>
                <a:cs typeface="Arial" panose="020B0604020202020204" pitchFamily="34" charset="0"/>
              </a:rPr>
              <a:t> relevant switches receive audit requests</a:t>
            </a:r>
            <a:endParaRPr lang="zh-CN" altLang="en-US" sz="2800" dirty="0">
              <a:solidFill>
                <a:srgbClr val="FF0000"/>
              </a:solidFill>
              <a:latin typeface="Arial" panose="020B0604020202020204" pitchFamily="34" charset="0"/>
              <a:cs typeface="Arial" panose="020B0604020202020204" pitchFamily="34" charset="0"/>
            </a:endParaRPr>
          </a:p>
        </p:txBody>
      </p:sp>
      <p:grpSp>
        <p:nvGrpSpPr>
          <p:cNvPr id="18" name="组合 17"/>
          <p:cNvGrpSpPr/>
          <p:nvPr/>
        </p:nvGrpSpPr>
        <p:grpSpPr>
          <a:xfrm>
            <a:off x="1753634" y="5601747"/>
            <a:ext cx="2890920" cy="923925"/>
            <a:chOff x="503766" y="5601747"/>
            <a:chExt cx="2890920" cy="923925"/>
          </a:xfrm>
        </p:grpSpPr>
        <p:pic>
          <p:nvPicPr>
            <p:cNvPr id="145" name="图形 13">
              <a:extLst>
                <a:ext uri="{FF2B5EF4-FFF2-40B4-BE49-F238E27FC236}">
                  <a16:creationId xmlns:a16="http://schemas.microsoft.com/office/drawing/2014/main" id="{BEBBAF3F-EF0B-4ECB-96FA-71499D0DE1D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503766" y="5601747"/>
              <a:ext cx="647700" cy="923925"/>
            </a:xfrm>
            <a:prstGeom prst="rect">
              <a:avLst/>
            </a:prstGeom>
          </p:spPr>
        </p:pic>
        <p:sp>
          <p:nvSpPr>
            <p:cNvPr id="146" name="文本框 145">
              <a:extLst>
                <a:ext uri="{FF2B5EF4-FFF2-40B4-BE49-F238E27FC236}">
                  <a16:creationId xmlns:a16="http://schemas.microsoft.com/office/drawing/2014/main" id="{5604103D-7905-4A55-BB05-7D86BBD34B92}"/>
                </a:ext>
              </a:extLst>
            </p:cNvPr>
            <p:cNvSpPr txBox="1"/>
            <p:nvPr/>
          </p:nvSpPr>
          <p:spPr>
            <a:xfrm>
              <a:off x="1037342" y="5783398"/>
              <a:ext cx="2357344" cy="408623"/>
            </a:xfrm>
            <a:prstGeom prst="roundRect">
              <a:avLst/>
            </a:prstGeom>
            <a:no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solidFill>
                    <a:schemeClr val="tx1"/>
                  </a:solidFill>
                  <a:latin typeface="Arial" panose="020B0604020202020204" pitchFamily="34" charset="0"/>
                  <a:cs typeface="Arial" panose="020B0604020202020204" pitchFamily="34" charset="0"/>
                </a:rPr>
                <a:t>: Monitoring Mode</a:t>
              </a:r>
              <a:endParaRPr lang="zh-CN" altLang="en-US" b="1" dirty="0">
                <a:solidFill>
                  <a:schemeClr val="tx1"/>
                </a:solidFill>
                <a:latin typeface="Arial" panose="020B0604020202020204" pitchFamily="34" charset="0"/>
                <a:cs typeface="Arial" panose="020B0604020202020204" pitchFamily="34" charset="0"/>
              </a:endParaRPr>
            </a:p>
          </p:txBody>
        </p:sp>
      </p:grpSp>
      <p:sp>
        <p:nvSpPr>
          <p:cNvPr id="149" name="文本框 148">
            <a:extLst>
              <a:ext uri="{FF2B5EF4-FFF2-40B4-BE49-F238E27FC236}">
                <a16:creationId xmlns:a16="http://schemas.microsoft.com/office/drawing/2014/main" id="{5604103D-7905-4A55-BB05-7D86BBD34B92}"/>
              </a:ext>
            </a:extLst>
          </p:cNvPr>
          <p:cNvSpPr txBox="1"/>
          <p:nvPr/>
        </p:nvSpPr>
        <p:spPr>
          <a:xfrm>
            <a:off x="5483137" y="5783398"/>
            <a:ext cx="2357344" cy="408623"/>
          </a:xfrm>
          <a:prstGeom prst="roundRect">
            <a:avLst/>
          </a:prstGeom>
          <a:no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solidFill>
                  <a:schemeClr val="tx1"/>
                </a:solidFill>
                <a:latin typeface="Arial" panose="020B0604020202020204" pitchFamily="34" charset="0"/>
                <a:cs typeface="Arial" panose="020B0604020202020204" pitchFamily="34" charset="0"/>
              </a:rPr>
              <a:t>: Debugging Mode</a:t>
            </a:r>
            <a:endParaRPr lang="zh-CN" altLang="en-US" b="1" dirty="0">
              <a:solidFill>
                <a:schemeClr val="tx1"/>
              </a:solidFill>
              <a:latin typeface="Arial" panose="020B0604020202020204" pitchFamily="34" charset="0"/>
              <a:cs typeface="Arial" panose="020B0604020202020204" pitchFamily="34" charset="0"/>
            </a:endParaRPr>
          </a:p>
        </p:txBody>
      </p:sp>
      <p:pic>
        <p:nvPicPr>
          <p:cNvPr id="20" name="图片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56796" y="5543082"/>
            <a:ext cx="648939" cy="648939"/>
          </a:xfrm>
          <a:prstGeom prst="rect">
            <a:avLst/>
          </a:prstGeom>
        </p:spPr>
      </p:pic>
      <p:grpSp>
        <p:nvGrpSpPr>
          <p:cNvPr id="153" name="组合 152"/>
          <p:cNvGrpSpPr/>
          <p:nvPr/>
        </p:nvGrpSpPr>
        <p:grpSpPr>
          <a:xfrm>
            <a:off x="1739448" y="1715602"/>
            <a:ext cx="5980565" cy="3578021"/>
            <a:chOff x="1662699" y="1552410"/>
            <a:chExt cx="5980565" cy="3578021"/>
          </a:xfrm>
        </p:grpSpPr>
        <p:cxnSp>
          <p:nvCxnSpPr>
            <p:cNvPr id="154" name="直接连接符 153"/>
            <p:cNvCxnSpPr/>
            <p:nvPr/>
          </p:nvCxnSpPr>
          <p:spPr>
            <a:xfrm>
              <a:off x="4787181" y="1799870"/>
              <a:ext cx="664354" cy="103795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5" name="直接连接符 154"/>
            <p:cNvCxnSpPr/>
            <p:nvPr/>
          </p:nvCxnSpPr>
          <p:spPr>
            <a:xfrm>
              <a:off x="4929431" y="1697447"/>
              <a:ext cx="2419551" cy="1063006"/>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6" name="直接连接符 155"/>
            <p:cNvCxnSpPr>
              <a:stCxn id="180" idx="0"/>
            </p:cNvCxnSpPr>
            <p:nvPr/>
          </p:nvCxnSpPr>
          <p:spPr>
            <a:xfrm flipV="1">
              <a:off x="1662699" y="3136647"/>
              <a:ext cx="0" cy="1073633"/>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7" name="直接连接符 156"/>
            <p:cNvCxnSpPr/>
            <p:nvPr/>
          </p:nvCxnSpPr>
          <p:spPr>
            <a:xfrm flipH="1">
              <a:off x="1714973" y="1552410"/>
              <a:ext cx="2740862" cy="1208043"/>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8" name="直接连接符 157"/>
            <p:cNvCxnSpPr/>
            <p:nvPr/>
          </p:nvCxnSpPr>
          <p:spPr>
            <a:xfrm flipH="1">
              <a:off x="3495357" y="1552410"/>
              <a:ext cx="1030921" cy="129508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9" name="直接连接符 158"/>
            <p:cNvCxnSpPr/>
            <p:nvPr/>
          </p:nvCxnSpPr>
          <p:spPr>
            <a:xfrm>
              <a:off x="3547088" y="2966024"/>
              <a:ext cx="1" cy="140337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0" name="直接连接符 159"/>
            <p:cNvCxnSpPr/>
            <p:nvPr/>
          </p:nvCxnSpPr>
          <p:spPr>
            <a:xfrm>
              <a:off x="5430933" y="3051699"/>
              <a:ext cx="9151" cy="142294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1" name="直接连接符 160"/>
            <p:cNvCxnSpPr/>
            <p:nvPr/>
          </p:nvCxnSpPr>
          <p:spPr>
            <a:xfrm>
              <a:off x="7316469" y="3023439"/>
              <a:ext cx="9151" cy="142294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2" name="直接连接符 161"/>
            <p:cNvCxnSpPr/>
            <p:nvPr/>
          </p:nvCxnSpPr>
          <p:spPr>
            <a:xfrm flipH="1" flipV="1">
              <a:off x="1701551" y="3048687"/>
              <a:ext cx="1845538" cy="1425957"/>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3" name="直接连接符 162"/>
            <p:cNvCxnSpPr/>
            <p:nvPr/>
          </p:nvCxnSpPr>
          <p:spPr>
            <a:xfrm flipH="1">
              <a:off x="1714972" y="2977491"/>
              <a:ext cx="1706177" cy="146889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p:nvPr/>
          </p:nvCxnSpPr>
          <p:spPr>
            <a:xfrm flipH="1">
              <a:off x="5547282" y="2933265"/>
              <a:ext cx="1706177" cy="146889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a:xfrm flipH="1" flipV="1">
              <a:off x="5451535" y="2952104"/>
              <a:ext cx="1845538" cy="1425957"/>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76" name="图形 14">
              <a:extLst>
                <a:ext uri="{FF2B5EF4-FFF2-40B4-BE49-F238E27FC236}">
                  <a16:creationId xmlns:a16="http://schemas.microsoft.com/office/drawing/2014/main" id="{B1CDF9D3-9854-46BB-9966-83E0F4FD7A9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5111553" y="2589737"/>
              <a:ext cx="647700" cy="923925"/>
            </a:xfrm>
            <a:prstGeom prst="rect">
              <a:avLst/>
            </a:prstGeom>
          </p:spPr>
        </p:pic>
        <p:pic>
          <p:nvPicPr>
            <p:cNvPr id="182" name="图形 33">
              <a:extLst>
                <a:ext uri="{FF2B5EF4-FFF2-40B4-BE49-F238E27FC236}">
                  <a16:creationId xmlns:a16="http://schemas.microsoft.com/office/drawing/2014/main" id="{949BA394-20A5-42AD-B4AD-FA587C7C8E46}"/>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995564" y="4206506"/>
              <a:ext cx="647700" cy="923925"/>
            </a:xfrm>
            <a:prstGeom prst="rect">
              <a:avLst/>
            </a:prstGeom>
          </p:spPr>
        </p:pic>
        <p:cxnSp>
          <p:nvCxnSpPr>
            <p:cNvPr id="191" name="直接连接符 190"/>
            <p:cNvCxnSpPr/>
            <p:nvPr/>
          </p:nvCxnSpPr>
          <p:spPr>
            <a:xfrm>
              <a:off x="7319414" y="4615036"/>
              <a:ext cx="0" cy="0"/>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92" name="组合 191"/>
          <p:cNvGrpSpPr/>
          <p:nvPr/>
        </p:nvGrpSpPr>
        <p:grpSpPr>
          <a:xfrm>
            <a:off x="1594900" y="1759478"/>
            <a:ext cx="5912430" cy="2691697"/>
            <a:chOff x="1594900" y="1759478"/>
            <a:chExt cx="5912430" cy="2691697"/>
          </a:xfrm>
        </p:grpSpPr>
        <p:sp>
          <p:nvSpPr>
            <p:cNvPr id="193" name="文本框 192">
              <a:extLst>
                <a:ext uri="{FF2B5EF4-FFF2-40B4-BE49-F238E27FC236}">
                  <a16:creationId xmlns:a16="http://schemas.microsoft.com/office/drawing/2014/main" id="{5604103D-7905-4A55-BB05-7D86BBD34B92}"/>
                </a:ext>
              </a:extLst>
            </p:cNvPr>
            <p:cNvSpPr txBox="1"/>
            <p:nvPr/>
          </p:nvSpPr>
          <p:spPr>
            <a:xfrm>
              <a:off x="2039882" y="1759478"/>
              <a:ext cx="1557223" cy="408623"/>
            </a:xfrm>
            <a:prstGeom prst="roundRect">
              <a:avLst/>
            </a:prstGeom>
            <a:solidFill>
              <a:srgbClr val="00B05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lang="en-US" altLang="zh-CN" b="1" dirty="0" smtClean="0">
                  <a:latin typeface="Arial" panose="020B0604020202020204" pitchFamily="34" charset="0"/>
                  <a:cs typeface="Arial" panose="020B0604020202020204" pitchFamily="34" charset="0"/>
                </a:rPr>
                <a:t>Vim Flow</a:t>
              </a:r>
              <a:endParaRPr lang="zh-CN" altLang="en-US" b="1" dirty="0">
                <a:latin typeface="Arial" panose="020B0604020202020204" pitchFamily="34" charset="0"/>
                <a:cs typeface="Arial" panose="020B0604020202020204" pitchFamily="34" charset="0"/>
              </a:endParaRPr>
            </a:p>
          </p:txBody>
        </p:sp>
        <p:grpSp>
          <p:nvGrpSpPr>
            <p:cNvPr id="194" name="组合 193"/>
            <p:cNvGrpSpPr/>
            <p:nvPr/>
          </p:nvGrpSpPr>
          <p:grpSpPr>
            <a:xfrm>
              <a:off x="1594900" y="2214218"/>
              <a:ext cx="5912430" cy="2236957"/>
              <a:chOff x="1594900" y="2214218"/>
              <a:chExt cx="5912430" cy="2236957"/>
            </a:xfrm>
          </p:grpSpPr>
          <p:sp>
            <p:nvSpPr>
              <p:cNvPr id="196" name="箭头: 右 52">
                <a:extLst>
                  <a:ext uri="{FF2B5EF4-FFF2-40B4-BE49-F238E27FC236}">
                    <a16:creationId xmlns:a16="http://schemas.microsoft.com/office/drawing/2014/main" id="{E3E43687-8144-41CA-B66C-3A7ADFF36144}"/>
                  </a:ext>
                </a:extLst>
              </p:cNvPr>
              <p:cNvSpPr/>
              <p:nvPr/>
            </p:nvSpPr>
            <p:spPr>
              <a:xfrm rot="16200000">
                <a:off x="1120554" y="3726251"/>
                <a:ext cx="1181301"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7" name="箭头: 右 52">
                <a:extLst>
                  <a:ext uri="{FF2B5EF4-FFF2-40B4-BE49-F238E27FC236}">
                    <a16:creationId xmlns:a16="http://schemas.microsoft.com/office/drawing/2014/main" id="{E3E43687-8144-41CA-B66C-3A7ADFF36144}"/>
                  </a:ext>
                </a:extLst>
              </p:cNvPr>
              <p:cNvSpPr/>
              <p:nvPr/>
            </p:nvSpPr>
            <p:spPr>
              <a:xfrm rot="20180409">
                <a:off x="1833990" y="2214218"/>
                <a:ext cx="2629828"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8" name="箭头: 右 52">
                <a:extLst>
                  <a:ext uri="{FF2B5EF4-FFF2-40B4-BE49-F238E27FC236}">
                    <a16:creationId xmlns:a16="http://schemas.microsoft.com/office/drawing/2014/main" id="{E3E43687-8144-41CA-B66C-3A7ADFF36144}"/>
                  </a:ext>
                </a:extLst>
              </p:cNvPr>
              <p:cNvSpPr/>
              <p:nvPr/>
            </p:nvSpPr>
            <p:spPr>
              <a:xfrm rot="1431849">
                <a:off x="4825870" y="2221938"/>
                <a:ext cx="2537438"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9" name="箭头: 右 52">
                <a:extLst>
                  <a:ext uri="{FF2B5EF4-FFF2-40B4-BE49-F238E27FC236}">
                    <a16:creationId xmlns:a16="http://schemas.microsoft.com/office/drawing/2014/main" id="{E3E43687-8144-41CA-B66C-3A7ADFF36144}"/>
                  </a:ext>
                </a:extLst>
              </p:cNvPr>
              <p:cNvSpPr/>
              <p:nvPr/>
            </p:nvSpPr>
            <p:spPr>
              <a:xfrm rot="5400000">
                <a:off x="6836090" y="3779935"/>
                <a:ext cx="1109870"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07" name="组合 206"/>
          <p:cNvGrpSpPr/>
          <p:nvPr/>
        </p:nvGrpSpPr>
        <p:grpSpPr>
          <a:xfrm>
            <a:off x="3498335" y="1205012"/>
            <a:ext cx="3893296" cy="3218113"/>
            <a:chOff x="3498335" y="1205012"/>
            <a:chExt cx="3893296" cy="3218113"/>
          </a:xfrm>
        </p:grpSpPr>
        <p:sp>
          <p:nvSpPr>
            <p:cNvPr id="209" name="箭头: 右 51">
              <a:extLst>
                <a:ext uri="{FF2B5EF4-FFF2-40B4-BE49-F238E27FC236}">
                  <a16:creationId xmlns:a16="http://schemas.microsoft.com/office/drawing/2014/main" id="{9CAF1B49-6C4F-4820-B7D2-62E79F964133}"/>
                </a:ext>
              </a:extLst>
            </p:cNvPr>
            <p:cNvSpPr/>
            <p:nvPr/>
          </p:nvSpPr>
          <p:spPr>
            <a:xfrm rot="16200000">
              <a:off x="3036943" y="3729124"/>
              <a:ext cx="1155393"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0" name="箭头: 右 51">
              <a:extLst>
                <a:ext uri="{FF2B5EF4-FFF2-40B4-BE49-F238E27FC236}">
                  <a16:creationId xmlns:a16="http://schemas.microsoft.com/office/drawing/2014/main" id="{9CAF1B49-6C4F-4820-B7D2-62E79F964133}"/>
                </a:ext>
              </a:extLst>
            </p:cNvPr>
            <p:cNvSpPr/>
            <p:nvPr/>
          </p:nvSpPr>
          <p:spPr>
            <a:xfrm rot="18428567">
              <a:off x="3517633" y="2204045"/>
              <a:ext cx="1155393"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1" name="箭头: 右 51">
              <a:extLst>
                <a:ext uri="{FF2B5EF4-FFF2-40B4-BE49-F238E27FC236}">
                  <a16:creationId xmlns:a16="http://schemas.microsoft.com/office/drawing/2014/main" id="{9CAF1B49-6C4F-4820-B7D2-62E79F964133}"/>
                </a:ext>
              </a:extLst>
            </p:cNvPr>
            <p:cNvSpPr/>
            <p:nvPr/>
          </p:nvSpPr>
          <p:spPr>
            <a:xfrm rot="1419642">
              <a:off x="4980894" y="2362769"/>
              <a:ext cx="2037060"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箭头: 右 51">
              <a:extLst>
                <a:ext uri="{FF2B5EF4-FFF2-40B4-BE49-F238E27FC236}">
                  <a16:creationId xmlns:a16="http://schemas.microsoft.com/office/drawing/2014/main" id="{9CAF1B49-6C4F-4820-B7D2-62E79F964133}"/>
                </a:ext>
              </a:extLst>
            </p:cNvPr>
            <p:cNvSpPr/>
            <p:nvPr/>
          </p:nvSpPr>
          <p:spPr>
            <a:xfrm rot="8330817">
              <a:off x="5444259" y="3735722"/>
              <a:ext cx="1947372"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文本框 213">
              <a:extLst>
                <a:ext uri="{FF2B5EF4-FFF2-40B4-BE49-F238E27FC236}">
                  <a16:creationId xmlns:a16="http://schemas.microsoft.com/office/drawing/2014/main" id="{5604103D-7905-4A55-BB05-7D86BBD34B92}"/>
                </a:ext>
              </a:extLst>
            </p:cNvPr>
            <p:cNvSpPr txBox="1"/>
            <p:nvPr/>
          </p:nvSpPr>
          <p:spPr>
            <a:xfrm>
              <a:off x="4878547" y="1205012"/>
              <a:ext cx="629137" cy="517291"/>
            </a:xfrm>
            <a:prstGeom prst="irregularSeal1">
              <a:avLst/>
            </a:prstGeom>
            <a:solidFill>
              <a:srgbClr val="0070C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endParaRPr lang="zh-CN" altLang="en-US" sz="1400" b="1" dirty="0">
                <a:latin typeface="Arial" panose="020B0604020202020204" pitchFamily="34" charset="0"/>
                <a:cs typeface="Arial" panose="020B0604020202020204" pitchFamily="34" charset="0"/>
              </a:endParaRPr>
            </a:p>
          </p:txBody>
        </p:sp>
      </p:grpSp>
      <p:grpSp>
        <p:nvGrpSpPr>
          <p:cNvPr id="215" name="组合 214"/>
          <p:cNvGrpSpPr/>
          <p:nvPr/>
        </p:nvGrpSpPr>
        <p:grpSpPr>
          <a:xfrm>
            <a:off x="5642038" y="2396794"/>
            <a:ext cx="2351461" cy="1899977"/>
            <a:chOff x="5642038" y="2396794"/>
            <a:chExt cx="2351461" cy="1899977"/>
          </a:xfrm>
        </p:grpSpPr>
        <p:sp>
          <p:nvSpPr>
            <p:cNvPr id="217" name="箭头: 右 51">
              <a:extLst>
                <a:ext uri="{FF2B5EF4-FFF2-40B4-BE49-F238E27FC236}">
                  <a16:creationId xmlns:a16="http://schemas.microsoft.com/office/drawing/2014/main" id="{9CAF1B49-6C4F-4820-B7D2-62E79F964133}"/>
                </a:ext>
              </a:extLst>
            </p:cNvPr>
            <p:cNvSpPr/>
            <p:nvPr/>
          </p:nvSpPr>
          <p:spPr>
            <a:xfrm rot="19150130">
              <a:off x="5642038" y="3852455"/>
              <a:ext cx="1803232" cy="232610"/>
            </a:xfrm>
            <a:prstGeom prst="rightArrow">
              <a:avLst>
                <a:gd name="adj1" fmla="val 50000"/>
                <a:gd name="adj2" fmla="val 10110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箭头: 右 51">
              <a:extLst>
                <a:ext uri="{FF2B5EF4-FFF2-40B4-BE49-F238E27FC236}">
                  <a16:creationId xmlns:a16="http://schemas.microsoft.com/office/drawing/2014/main" id="{9CAF1B49-6C4F-4820-B7D2-62E79F964133}"/>
                </a:ext>
              </a:extLst>
            </p:cNvPr>
            <p:cNvSpPr/>
            <p:nvPr/>
          </p:nvSpPr>
          <p:spPr>
            <a:xfrm rot="5400000">
              <a:off x="6878297" y="3839816"/>
              <a:ext cx="681300" cy="232610"/>
            </a:xfrm>
            <a:prstGeom prst="rightArrow">
              <a:avLst>
                <a:gd name="adj1" fmla="val 50000"/>
                <a:gd name="adj2" fmla="val 10110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文本框 219">
              <a:extLst>
                <a:ext uri="{FF2B5EF4-FFF2-40B4-BE49-F238E27FC236}">
                  <a16:creationId xmlns:a16="http://schemas.microsoft.com/office/drawing/2014/main" id="{5604103D-7905-4A55-BB05-7D86BBD34B92}"/>
                </a:ext>
              </a:extLst>
            </p:cNvPr>
            <p:cNvSpPr txBox="1"/>
            <p:nvPr/>
          </p:nvSpPr>
          <p:spPr>
            <a:xfrm>
              <a:off x="7364362" y="2396794"/>
              <a:ext cx="629137" cy="517291"/>
            </a:xfrm>
            <a:prstGeom prst="irregularSeal1">
              <a:avLst/>
            </a:prstGeom>
            <a:solidFill>
              <a:schemeClr val="accent2">
                <a:lumMod val="75000"/>
              </a:schemeClr>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endParaRPr lang="zh-CN" altLang="en-US" sz="1400" b="1" dirty="0">
                <a:latin typeface="Arial" panose="020B0604020202020204" pitchFamily="34" charset="0"/>
                <a:cs typeface="Arial" panose="020B0604020202020204" pitchFamily="34" charset="0"/>
              </a:endParaRPr>
            </a:p>
          </p:txBody>
        </p:sp>
      </p:grpSp>
      <p:pic>
        <p:nvPicPr>
          <p:cNvPr id="151" name="图片 15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45370" y="2727176"/>
            <a:ext cx="648939" cy="648939"/>
          </a:xfrm>
          <a:prstGeom prst="rect">
            <a:avLst/>
          </a:prstGeom>
        </p:spPr>
      </p:pic>
      <p:sp>
        <p:nvSpPr>
          <p:cNvPr id="224" name="文本框 223"/>
          <p:cNvSpPr txBox="1"/>
          <p:nvPr/>
        </p:nvSpPr>
        <p:spPr>
          <a:xfrm>
            <a:off x="7249938" y="4674729"/>
            <a:ext cx="295710" cy="369332"/>
          </a:xfrm>
          <a:prstGeom prst="rect">
            <a:avLst/>
          </a:prstGeom>
          <a:noFill/>
        </p:spPr>
        <p:txBody>
          <a:bodyPr wrap="square" rtlCol="0">
            <a:spAutoFit/>
          </a:bodyPr>
          <a:lstStyle/>
          <a:p>
            <a:r>
              <a:rPr lang="en-US" altLang="zh-CN" b="1" dirty="0" smtClean="0"/>
              <a:t>8</a:t>
            </a:r>
            <a:endParaRPr lang="zh-CN" altLang="en-US" b="1" dirty="0"/>
          </a:p>
        </p:txBody>
      </p:sp>
      <p:sp>
        <p:nvSpPr>
          <p:cNvPr id="228" name="文本框 227"/>
          <p:cNvSpPr txBox="1"/>
          <p:nvPr/>
        </p:nvSpPr>
        <p:spPr>
          <a:xfrm>
            <a:off x="5351251" y="3070553"/>
            <a:ext cx="295710" cy="369332"/>
          </a:xfrm>
          <a:prstGeom prst="rect">
            <a:avLst/>
          </a:prstGeom>
          <a:noFill/>
        </p:spPr>
        <p:txBody>
          <a:bodyPr wrap="square" rtlCol="0">
            <a:spAutoFit/>
          </a:bodyPr>
          <a:lstStyle/>
          <a:p>
            <a:r>
              <a:rPr lang="en-US" altLang="zh-CN" b="1" dirty="0" smtClean="0"/>
              <a:t>3</a:t>
            </a:r>
            <a:endParaRPr lang="zh-CN" altLang="en-US" b="1" dirty="0"/>
          </a:p>
        </p:txBody>
      </p:sp>
      <p:sp>
        <p:nvSpPr>
          <p:cNvPr id="229" name="文本框 228"/>
          <p:cNvSpPr txBox="1"/>
          <p:nvPr/>
        </p:nvSpPr>
        <p:spPr>
          <a:xfrm>
            <a:off x="7239492" y="3029076"/>
            <a:ext cx="295710" cy="369332"/>
          </a:xfrm>
          <a:prstGeom prst="rect">
            <a:avLst/>
          </a:prstGeom>
          <a:noFill/>
        </p:spPr>
        <p:txBody>
          <a:bodyPr wrap="square" rtlCol="0">
            <a:spAutoFit/>
          </a:bodyPr>
          <a:lstStyle/>
          <a:p>
            <a:r>
              <a:rPr lang="en-US" altLang="zh-CN" b="1" dirty="0"/>
              <a:t>4</a:t>
            </a:r>
            <a:endParaRPr lang="zh-CN" altLang="en-US" b="1" dirty="0"/>
          </a:p>
        </p:txBody>
      </p:sp>
      <p:pic>
        <p:nvPicPr>
          <p:cNvPr id="150" name="图片 14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38566" y="1406447"/>
            <a:ext cx="648939" cy="648939"/>
          </a:xfrm>
          <a:prstGeom prst="rect">
            <a:avLst/>
          </a:prstGeom>
        </p:spPr>
      </p:pic>
      <p:pic>
        <p:nvPicPr>
          <p:cNvPr id="152" name="图片 15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09523" y="4382089"/>
            <a:ext cx="648939" cy="648939"/>
          </a:xfrm>
          <a:prstGeom prst="rect">
            <a:avLst/>
          </a:prstGeom>
        </p:spPr>
      </p:pic>
      <p:sp>
        <p:nvSpPr>
          <p:cNvPr id="223" name="文本框 222"/>
          <p:cNvSpPr txBox="1"/>
          <p:nvPr/>
        </p:nvSpPr>
        <p:spPr>
          <a:xfrm>
            <a:off x="5380429" y="4688312"/>
            <a:ext cx="295710" cy="369332"/>
          </a:xfrm>
          <a:prstGeom prst="rect">
            <a:avLst/>
          </a:prstGeom>
          <a:noFill/>
        </p:spPr>
        <p:txBody>
          <a:bodyPr wrap="square" rtlCol="0">
            <a:spAutoFit/>
          </a:bodyPr>
          <a:lstStyle/>
          <a:p>
            <a:r>
              <a:rPr lang="en-US" altLang="zh-CN" b="1" dirty="0" smtClean="0"/>
              <a:t>7</a:t>
            </a:r>
            <a:endParaRPr lang="zh-CN" altLang="en-US" b="1" dirty="0"/>
          </a:p>
        </p:txBody>
      </p:sp>
      <p:pic>
        <p:nvPicPr>
          <p:cNvPr id="61" name="图片 6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390610" y="2683786"/>
            <a:ext cx="648939" cy="648939"/>
          </a:xfrm>
          <a:prstGeom prst="rect">
            <a:avLst/>
          </a:prstGeom>
        </p:spPr>
      </p:pic>
      <p:pic>
        <p:nvPicPr>
          <p:cNvPr id="62" name="图片 6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85803" y="2676546"/>
            <a:ext cx="648939" cy="648939"/>
          </a:xfrm>
          <a:prstGeom prst="rect">
            <a:avLst/>
          </a:prstGeom>
        </p:spPr>
      </p:pic>
      <p:sp>
        <p:nvSpPr>
          <p:cNvPr id="225" name="文本框 224"/>
          <p:cNvSpPr txBox="1"/>
          <p:nvPr/>
        </p:nvSpPr>
        <p:spPr>
          <a:xfrm>
            <a:off x="1552433" y="3000948"/>
            <a:ext cx="295710" cy="369332"/>
          </a:xfrm>
          <a:prstGeom prst="rect">
            <a:avLst/>
          </a:prstGeom>
          <a:noFill/>
        </p:spPr>
        <p:txBody>
          <a:bodyPr wrap="square" rtlCol="0">
            <a:spAutoFit/>
          </a:bodyPr>
          <a:lstStyle/>
          <a:p>
            <a:r>
              <a:rPr lang="en-US" altLang="zh-CN" b="1" dirty="0"/>
              <a:t>1</a:t>
            </a:r>
            <a:endParaRPr lang="zh-CN" altLang="en-US" b="1" dirty="0"/>
          </a:p>
        </p:txBody>
      </p:sp>
      <p:sp>
        <p:nvSpPr>
          <p:cNvPr id="226" name="文本框 225"/>
          <p:cNvSpPr txBox="1"/>
          <p:nvPr/>
        </p:nvSpPr>
        <p:spPr>
          <a:xfrm>
            <a:off x="3467735" y="2981206"/>
            <a:ext cx="295710" cy="369332"/>
          </a:xfrm>
          <a:prstGeom prst="rect">
            <a:avLst/>
          </a:prstGeom>
          <a:noFill/>
        </p:spPr>
        <p:txBody>
          <a:bodyPr wrap="square" rtlCol="0">
            <a:spAutoFit/>
          </a:bodyPr>
          <a:lstStyle/>
          <a:p>
            <a:r>
              <a:rPr lang="en-US" altLang="zh-CN" b="1" dirty="0"/>
              <a:t>2</a:t>
            </a:r>
            <a:endParaRPr lang="zh-CN" altLang="en-US" b="1" dirty="0"/>
          </a:p>
        </p:txBody>
      </p:sp>
      <p:pic>
        <p:nvPicPr>
          <p:cNvPr id="63" name="图片 6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94279" y="4396279"/>
            <a:ext cx="648939" cy="648939"/>
          </a:xfrm>
          <a:prstGeom prst="rect">
            <a:avLst/>
          </a:prstGeom>
        </p:spPr>
      </p:pic>
      <p:pic>
        <p:nvPicPr>
          <p:cNvPr id="64" name="图片 6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11647" y="4408705"/>
            <a:ext cx="648939" cy="648939"/>
          </a:xfrm>
          <a:prstGeom prst="rect">
            <a:avLst/>
          </a:prstGeom>
        </p:spPr>
      </p:pic>
      <p:sp>
        <p:nvSpPr>
          <p:cNvPr id="222" name="文本框 221"/>
          <p:cNvSpPr txBox="1"/>
          <p:nvPr/>
        </p:nvSpPr>
        <p:spPr>
          <a:xfrm>
            <a:off x="3470893" y="4688312"/>
            <a:ext cx="295710" cy="369332"/>
          </a:xfrm>
          <a:prstGeom prst="rect">
            <a:avLst/>
          </a:prstGeom>
          <a:noFill/>
        </p:spPr>
        <p:txBody>
          <a:bodyPr wrap="square" rtlCol="0">
            <a:spAutoFit/>
          </a:bodyPr>
          <a:lstStyle/>
          <a:p>
            <a:r>
              <a:rPr lang="en-US" altLang="zh-CN" b="1" dirty="0" smtClean="0"/>
              <a:t>6</a:t>
            </a:r>
            <a:endParaRPr lang="zh-CN" altLang="en-US" b="1" dirty="0"/>
          </a:p>
        </p:txBody>
      </p:sp>
      <p:sp>
        <p:nvSpPr>
          <p:cNvPr id="221" name="文本框 220"/>
          <p:cNvSpPr txBox="1"/>
          <p:nvPr/>
        </p:nvSpPr>
        <p:spPr>
          <a:xfrm>
            <a:off x="1588261" y="4712785"/>
            <a:ext cx="295710" cy="369332"/>
          </a:xfrm>
          <a:prstGeom prst="rect">
            <a:avLst/>
          </a:prstGeom>
          <a:noFill/>
        </p:spPr>
        <p:txBody>
          <a:bodyPr wrap="square" rtlCol="0">
            <a:spAutoFit/>
          </a:bodyPr>
          <a:lstStyle/>
          <a:p>
            <a:r>
              <a:rPr lang="en-US" altLang="zh-CN" b="1" dirty="0" smtClean="0"/>
              <a:t>5</a:t>
            </a:r>
            <a:endParaRPr lang="zh-CN" altLang="en-US" b="1" dirty="0"/>
          </a:p>
        </p:txBody>
      </p:sp>
      <p:sp>
        <p:nvSpPr>
          <p:cNvPr id="21" name="文本框 20"/>
          <p:cNvSpPr txBox="1"/>
          <p:nvPr/>
        </p:nvSpPr>
        <p:spPr>
          <a:xfrm>
            <a:off x="4523177" y="1720260"/>
            <a:ext cx="295710" cy="369332"/>
          </a:xfrm>
          <a:prstGeom prst="rect">
            <a:avLst/>
          </a:prstGeom>
          <a:noFill/>
        </p:spPr>
        <p:txBody>
          <a:bodyPr wrap="square" rtlCol="0">
            <a:spAutoFit/>
          </a:bodyPr>
          <a:lstStyle/>
          <a:p>
            <a:r>
              <a:rPr lang="en-US" altLang="zh-CN" b="1" dirty="0"/>
              <a:t>0</a:t>
            </a:r>
            <a:endParaRPr lang="zh-CN" altLang="en-US" b="1" dirty="0"/>
          </a:p>
        </p:txBody>
      </p:sp>
      <p:sp>
        <p:nvSpPr>
          <p:cNvPr id="3" name="灯片编号占位符 2"/>
          <p:cNvSpPr>
            <a:spLocks noGrp="1"/>
          </p:cNvSpPr>
          <p:nvPr>
            <p:ph type="sldNum" sz="quarter" idx="12"/>
          </p:nvPr>
        </p:nvSpPr>
        <p:spPr/>
        <p:txBody>
          <a:bodyPr/>
          <a:lstStyle/>
          <a:p>
            <a:fld id="{69CA4675-75A6-43A3-9F34-BE478B9EA1CC}" type="slidenum">
              <a:rPr lang="zh-CN" altLang="en-US" sz="1400" smtClean="0">
                <a:solidFill>
                  <a:schemeClr val="tx1"/>
                </a:solidFill>
              </a:rPr>
              <a:t>7</a:t>
            </a:fld>
            <a:endParaRPr lang="zh-CN" altLang="en-US" sz="1400" dirty="0">
              <a:solidFill>
                <a:schemeClr val="tx1"/>
              </a:solidFill>
            </a:endParaRPr>
          </a:p>
        </p:txBody>
      </p:sp>
      <p:grpSp>
        <p:nvGrpSpPr>
          <p:cNvPr id="68" name="组合 67"/>
          <p:cNvGrpSpPr/>
          <p:nvPr/>
        </p:nvGrpSpPr>
        <p:grpSpPr>
          <a:xfrm>
            <a:off x="1657828" y="3469148"/>
            <a:ext cx="1930142" cy="854181"/>
            <a:chOff x="1657828" y="3469148"/>
            <a:chExt cx="1930142" cy="854181"/>
          </a:xfrm>
        </p:grpSpPr>
        <p:sp>
          <p:nvSpPr>
            <p:cNvPr id="69" name="箭头: 右 51">
              <a:extLst>
                <a:ext uri="{FF2B5EF4-FFF2-40B4-BE49-F238E27FC236}">
                  <a16:creationId xmlns:a16="http://schemas.microsoft.com/office/drawing/2014/main" id="{9CAF1B49-6C4F-4820-B7D2-62E79F964133}"/>
                </a:ext>
              </a:extLst>
            </p:cNvPr>
            <p:cNvSpPr/>
            <p:nvPr/>
          </p:nvSpPr>
          <p:spPr>
            <a:xfrm rot="16200000">
              <a:off x="1470752" y="3779934"/>
              <a:ext cx="854181" cy="232610"/>
            </a:xfrm>
            <a:prstGeom prst="rightArrow">
              <a:avLst>
                <a:gd name="adj1" fmla="val 20609"/>
                <a:gd name="adj2" fmla="val 6436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箭头: 右 51">
              <a:extLst>
                <a:ext uri="{FF2B5EF4-FFF2-40B4-BE49-F238E27FC236}">
                  <a16:creationId xmlns:a16="http://schemas.microsoft.com/office/drawing/2014/main" id="{9CAF1B49-6C4F-4820-B7D2-62E79F964133}"/>
                </a:ext>
              </a:extLst>
            </p:cNvPr>
            <p:cNvSpPr/>
            <p:nvPr/>
          </p:nvSpPr>
          <p:spPr>
            <a:xfrm rot="2241823">
              <a:off x="1657828" y="3750886"/>
              <a:ext cx="1930142" cy="232610"/>
            </a:xfrm>
            <a:prstGeom prst="rightArrow">
              <a:avLst>
                <a:gd name="adj1" fmla="val 16024"/>
                <a:gd name="adj2" fmla="val 7105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036704199"/>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D5F3CC-738F-4D7A-898C-1771C54FB5A0}"/>
              </a:ext>
            </a:extLst>
          </p:cNvPr>
          <p:cNvSpPr>
            <a:spLocks noGrp="1"/>
          </p:cNvSpPr>
          <p:nvPr>
            <p:ph type="title"/>
          </p:nvPr>
        </p:nvSpPr>
        <p:spPr>
          <a:xfrm>
            <a:off x="318782" y="239087"/>
            <a:ext cx="8498048" cy="774915"/>
          </a:xfrm>
        </p:spPr>
        <p:txBody>
          <a:bodyPr>
            <a:noAutofit/>
          </a:bodyPr>
          <a:lstStyle/>
          <a:p>
            <a:r>
              <a:rPr lang="en-US" altLang="zh-CN" sz="2800" dirty="0" smtClean="0">
                <a:solidFill>
                  <a:schemeClr val="bg1"/>
                </a:solidFill>
                <a:latin typeface="Arial" panose="020B0604020202020204" pitchFamily="34" charset="0"/>
                <a:cs typeface="Arial" panose="020B0604020202020204" pitchFamily="34" charset="0"/>
              </a:rPr>
              <a:t>Guide the broadcast with Provenance Model</a:t>
            </a:r>
            <a:endParaRPr lang="zh-CN" altLang="en-US" sz="2800" dirty="0">
              <a:solidFill>
                <a:schemeClr val="bg1"/>
              </a:solidFill>
              <a:latin typeface="Arial" panose="020B0604020202020204" pitchFamily="34" charset="0"/>
              <a:cs typeface="Arial" panose="020B0604020202020204" pitchFamily="34" charset="0"/>
            </a:endParaRPr>
          </a:p>
        </p:txBody>
      </p:sp>
      <p:sp>
        <p:nvSpPr>
          <p:cNvPr id="71" name="CustomShape 1"/>
          <p:cNvSpPr/>
          <p:nvPr/>
        </p:nvSpPr>
        <p:spPr>
          <a:xfrm>
            <a:off x="544303" y="1700132"/>
            <a:ext cx="8193310" cy="2676202"/>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342900" indent="-342900">
              <a:lnSpc>
                <a:spcPct val="100000"/>
              </a:lnSpc>
              <a:buFont typeface="Wingdings" panose="05000000000000000000" pitchFamily="2" charset="2"/>
              <a:buChar char="Ø"/>
            </a:pPr>
            <a:r>
              <a:rPr lang="en-US" sz="2200" spc="-1" dirty="0" smtClean="0">
                <a:solidFill>
                  <a:schemeClr val="bg1"/>
                </a:solidFill>
                <a:latin typeface="Arial"/>
              </a:rPr>
              <a:t>For a specific latency problem, find out all the events that have </a:t>
            </a:r>
            <a:r>
              <a:rPr lang="en-US" sz="2200" spc="-1" dirty="0" smtClean="0">
                <a:solidFill>
                  <a:srgbClr val="FFC000"/>
                </a:solidFill>
                <a:latin typeface="Arial"/>
              </a:rPr>
              <a:t>causality relation</a:t>
            </a:r>
            <a:r>
              <a:rPr lang="en-US" sz="2200" spc="-1" dirty="0" smtClean="0">
                <a:solidFill>
                  <a:schemeClr val="bg1"/>
                </a:solidFill>
                <a:latin typeface="Arial"/>
              </a:rPr>
              <a:t> with that problem.</a:t>
            </a:r>
          </a:p>
          <a:p>
            <a:pPr marL="800100" lvl="1" indent="-342900">
              <a:buFont typeface="Wingdings" panose="05000000000000000000" pitchFamily="2" charset="2"/>
              <a:buChar char="Ø"/>
            </a:pPr>
            <a:r>
              <a:rPr lang="en-US" sz="2000" spc="-1" dirty="0" smtClean="0">
                <a:solidFill>
                  <a:schemeClr val="bg1"/>
                </a:solidFill>
                <a:latin typeface="Arial"/>
              </a:rPr>
              <a:t>Contentions at the previous hop</a:t>
            </a:r>
          </a:p>
          <a:p>
            <a:pPr marL="800100" lvl="1" indent="-342900">
              <a:buFont typeface="Wingdings" panose="05000000000000000000" pitchFamily="2" charset="2"/>
              <a:buChar char="Ø"/>
            </a:pPr>
            <a:r>
              <a:rPr lang="en-US" sz="2000" spc="-1" dirty="0" smtClean="0">
                <a:solidFill>
                  <a:schemeClr val="bg1"/>
                </a:solidFill>
                <a:latin typeface="Arial"/>
              </a:rPr>
              <a:t>Wrong routing decision</a:t>
            </a:r>
          </a:p>
          <a:p>
            <a:pPr marL="800100" lvl="1" indent="-342900">
              <a:buFont typeface="Wingdings" panose="05000000000000000000" pitchFamily="2" charset="2"/>
              <a:buChar char="Ø"/>
            </a:pPr>
            <a:r>
              <a:rPr lang="en-US" sz="2000" spc="-1" dirty="0" smtClean="0">
                <a:solidFill>
                  <a:schemeClr val="bg1"/>
                </a:solidFill>
                <a:latin typeface="Arial"/>
              </a:rPr>
              <a:t>…</a:t>
            </a:r>
            <a:endParaRPr lang="en-US" sz="2400" spc="-1" dirty="0" smtClean="0">
              <a:solidFill>
                <a:schemeClr val="bg1"/>
              </a:solidFill>
              <a:latin typeface="Arial"/>
            </a:endParaRPr>
          </a:p>
          <a:p>
            <a:pPr marL="342900" indent="-342900">
              <a:lnSpc>
                <a:spcPct val="100000"/>
              </a:lnSpc>
              <a:buFont typeface="Wingdings" panose="05000000000000000000" pitchFamily="2" charset="2"/>
              <a:buChar char="Ø"/>
            </a:pPr>
            <a:endParaRPr lang="en-US" sz="2200" spc="-1" dirty="0">
              <a:solidFill>
                <a:schemeClr val="bg1"/>
              </a:solidFill>
              <a:latin typeface="Arial"/>
            </a:endParaRPr>
          </a:p>
          <a:p>
            <a:endParaRPr lang="en-US" sz="2000" b="0" strike="noStrike" spc="-1" dirty="0">
              <a:solidFill>
                <a:schemeClr val="bg1"/>
              </a:solidFill>
              <a:latin typeface="Arial"/>
            </a:endParaRPr>
          </a:p>
          <a:p>
            <a:pPr marL="342900" indent="-342900">
              <a:buFont typeface="Wingdings" panose="05000000000000000000" pitchFamily="2" charset="2"/>
              <a:buChar char="Ø"/>
            </a:pPr>
            <a:r>
              <a:rPr lang="en-US" sz="2200" spc="-1" dirty="0" smtClean="0">
                <a:solidFill>
                  <a:schemeClr val="bg1"/>
                </a:solidFill>
                <a:latin typeface="Arial"/>
              </a:rPr>
              <a:t>Maintaining an </a:t>
            </a:r>
            <a:r>
              <a:rPr lang="en-US" sz="2200" spc="-1" dirty="0" smtClean="0">
                <a:solidFill>
                  <a:srgbClr val="FFC000"/>
                </a:solidFill>
                <a:latin typeface="Arial"/>
              </a:rPr>
              <a:t>accurate</a:t>
            </a:r>
            <a:r>
              <a:rPr lang="en-US" sz="2200" spc="-1" dirty="0" smtClean="0">
                <a:solidFill>
                  <a:schemeClr val="bg1"/>
                </a:solidFill>
                <a:latin typeface="Arial"/>
              </a:rPr>
              <a:t> provenance graph is difficult.</a:t>
            </a:r>
            <a:endParaRPr lang="en-US" sz="2200" b="0" strike="noStrike" spc="-1" dirty="0">
              <a:solidFill>
                <a:schemeClr val="bg1"/>
              </a:solidFill>
              <a:latin typeface="Arial"/>
            </a:endParaRPr>
          </a:p>
        </p:txBody>
      </p:sp>
      <p:sp>
        <p:nvSpPr>
          <p:cNvPr id="3" name="灯片编号占位符 2"/>
          <p:cNvSpPr>
            <a:spLocks noGrp="1"/>
          </p:cNvSpPr>
          <p:nvPr>
            <p:ph type="sldNum" sz="quarter" idx="12"/>
          </p:nvPr>
        </p:nvSpPr>
        <p:spPr/>
        <p:txBody>
          <a:bodyPr/>
          <a:lstStyle/>
          <a:p>
            <a:fld id="{69CA4675-75A6-43A3-9F34-BE478B9EA1CC}" type="slidenum">
              <a:rPr lang="zh-CN" altLang="en-US" sz="1400" smtClean="0">
                <a:solidFill>
                  <a:schemeClr val="bg1"/>
                </a:solidFill>
              </a:rPr>
              <a:t>8</a:t>
            </a:fld>
            <a:endParaRPr lang="zh-CN" altLang="en-US" sz="1400" dirty="0">
              <a:solidFill>
                <a:schemeClr val="bg1"/>
              </a:solidFill>
            </a:endParaRPr>
          </a:p>
        </p:txBody>
      </p:sp>
    </p:spTree>
    <p:extLst>
      <p:ext uri="{BB962C8B-B14F-4D97-AF65-F5344CB8AC3E}">
        <p14:creationId xmlns:p14="http://schemas.microsoft.com/office/powerpoint/2010/main" val="31332435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animEffect transition="in" filter="fade">
                                      <p:cBhvr>
                                        <p:cTn id="7" dur="250"/>
                                        <p:tgtEl>
                                          <p:spTgt spid="71">
                                            <p:txEl>
                                              <p:pRg st="0" end="0"/>
                                            </p:txEl>
                                          </p:spTgt>
                                        </p:tgtEl>
                                      </p:cBhvr>
                                    </p:animEffect>
                                    <p:anim calcmode="lin" valueType="num">
                                      <p:cBhvr>
                                        <p:cTn id="8" dur="25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9" dur="250" fill="hold"/>
                                        <p:tgtEl>
                                          <p:spTgt spid="7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1">
                                            <p:txEl>
                                              <p:pRg st="1" end="1"/>
                                            </p:txEl>
                                          </p:spTgt>
                                        </p:tgtEl>
                                        <p:attrNameLst>
                                          <p:attrName>style.visibility</p:attrName>
                                        </p:attrNameLst>
                                      </p:cBhvr>
                                      <p:to>
                                        <p:strVal val="visible"/>
                                      </p:to>
                                    </p:set>
                                    <p:animEffect transition="in" filter="fade">
                                      <p:cBhvr>
                                        <p:cTn id="12" dur="250"/>
                                        <p:tgtEl>
                                          <p:spTgt spid="71">
                                            <p:txEl>
                                              <p:pRg st="1" end="1"/>
                                            </p:txEl>
                                          </p:spTgt>
                                        </p:tgtEl>
                                      </p:cBhvr>
                                    </p:animEffect>
                                    <p:anim calcmode="lin" valueType="num">
                                      <p:cBhvr>
                                        <p:cTn id="13" dur="250" fill="hold"/>
                                        <p:tgtEl>
                                          <p:spTgt spid="71">
                                            <p:txEl>
                                              <p:pRg st="1" end="1"/>
                                            </p:txEl>
                                          </p:spTgt>
                                        </p:tgtEl>
                                        <p:attrNameLst>
                                          <p:attrName>ppt_x</p:attrName>
                                        </p:attrNameLst>
                                      </p:cBhvr>
                                      <p:tavLst>
                                        <p:tav tm="0">
                                          <p:val>
                                            <p:strVal val="#ppt_x"/>
                                          </p:val>
                                        </p:tav>
                                        <p:tav tm="100000">
                                          <p:val>
                                            <p:strVal val="#ppt_x"/>
                                          </p:val>
                                        </p:tav>
                                      </p:tavLst>
                                    </p:anim>
                                    <p:anim calcmode="lin" valueType="num">
                                      <p:cBhvr>
                                        <p:cTn id="14" dur="250" fill="hold"/>
                                        <p:tgtEl>
                                          <p:spTgt spid="7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1">
                                            <p:txEl>
                                              <p:pRg st="2" end="2"/>
                                            </p:txEl>
                                          </p:spTgt>
                                        </p:tgtEl>
                                        <p:attrNameLst>
                                          <p:attrName>style.visibility</p:attrName>
                                        </p:attrNameLst>
                                      </p:cBhvr>
                                      <p:to>
                                        <p:strVal val="visible"/>
                                      </p:to>
                                    </p:set>
                                    <p:animEffect transition="in" filter="fade">
                                      <p:cBhvr>
                                        <p:cTn id="17" dur="250"/>
                                        <p:tgtEl>
                                          <p:spTgt spid="71">
                                            <p:txEl>
                                              <p:pRg st="2" end="2"/>
                                            </p:txEl>
                                          </p:spTgt>
                                        </p:tgtEl>
                                      </p:cBhvr>
                                    </p:animEffect>
                                    <p:anim calcmode="lin" valueType="num">
                                      <p:cBhvr>
                                        <p:cTn id="18" dur="250" fill="hold"/>
                                        <p:tgtEl>
                                          <p:spTgt spid="71">
                                            <p:txEl>
                                              <p:pRg st="2" end="2"/>
                                            </p:txEl>
                                          </p:spTgt>
                                        </p:tgtEl>
                                        <p:attrNameLst>
                                          <p:attrName>ppt_x</p:attrName>
                                        </p:attrNameLst>
                                      </p:cBhvr>
                                      <p:tavLst>
                                        <p:tav tm="0">
                                          <p:val>
                                            <p:strVal val="#ppt_x"/>
                                          </p:val>
                                        </p:tav>
                                        <p:tav tm="100000">
                                          <p:val>
                                            <p:strVal val="#ppt_x"/>
                                          </p:val>
                                        </p:tav>
                                      </p:tavLst>
                                    </p:anim>
                                    <p:anim calcmode="lin" valueType="num">
                                      <p:cBhvr>
                                        <p:cTn id="19" dur="250" fill="hold"/>
                                        <p:tgtEl>
                                          <p:spTgt spid="71">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1">
                                            <p:txEl>
                                              <p:pRg st="3" end="3"/>
                                            </p:txEl>
                                          </p:spTgt>
                                        </p:tgtEl>
                                        <p:attrNameLst>
                                          <p:attrName>style.visibility</p:attrName>
                                        </p:attrNameLst>
                                      </p:cBhvr>
                                      <p:to>
                                        <p:strVal val="visible"/>
                                      </p:to>
                                    </p:set>
                                    <p:animEffect transition="in" filter="fade">
                                      <p:cBhvr>
                                        <p:cTn id="22" dur="250"/>
                                        <p:tgtEl>
                                          <p:spTgt spid="71">
                                            <p:txEl>
                                              <p:pRg st="3" end="3"/>
                                            </p:txEl>
                                          </p:spTgt>
                                        </p:tgtEl>
                                      </p:cBhvr>
                                    </p:animEffect>
                                    <p:anim calcmode="lin" valueType="num">
                                      <p:cBhvr>
                                        <p:cTn id="23" dur="250" fill="hold"/>
                                        <p:tgtEl>
                                          <p:spTgt spid="71">
                                            <p:txEl>
                                              <p:pRg st="3" end="3"/>
                                            </p:txEl>
                                          </p:spTgt>
                                        </p:tgtEl>
                                        <p:attrNameLst>
                                          <p:attrName>ppt_x</p:attrName>
                                        </p:attrNameLst>
                                      </p:cBhvr>
                                      <p:tavLst>
                                        <p:tav tm="0">
                                          <p:val>
                                            <p:strVal val="#ppt_x"/>
                                          </p:val>
                                        </p:tav>
                                        <p:tav tm="100000">
                                          <p:val>
                                            <p:strVal val="#ppt_x"/>
                                          </p:val>
                                        </p:tav>
                                      </p:tavLst>
                                    </p:anim>
                                    <p:anim calcmode="lin" valueType="num">
                                      <p:cBhvr>
                                        <p:cTn id="24" dur="250" fill="hold"/>
                                        <p:tgtEl>
                                          <p:spTgt spid="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1">
                                            <p:txEl>
                                              <p:pRg st="6" end="6"/>
                                            </p:txEl>
                                          </p:spTgt>
                                        </p:tgtEl>
                                        <p:attrNameLst>
                                          <p:attrName>style.visibility</p:attrName>
                                        </p:attrNameLst>
                                      </p:cBhvr>
                                      <p:to>
                                        <p:strVal val="visible"/>
                                      </p:to>
                                    </p:set>
                                    <p:animEffect transition="in" filter="fade">
                                      <p:cBhvr>
                                        <p:cTn id="29" dur="250"/>
                                        <p:tgtEl>
                                          <p:spTgt spid="71">
                                            <p:txEl>
                                              <p:pRg st="6" end="6"/>
                                            </p:txEl>
                                          </p:spTgt>
                                        </p:tgtEl>
                                      </p:cBhvr>
                                    </p:animEffect>
                                    <p:anim calcmode="lin" valueType="num">
                                      <p:cBhvr>
                                        <p:cTn id="30" dur="250" fill="hold"/>
                                        <p:tgtEl>
                                          <p:spTgt spid="71">
                                            <p:txEl>
                                              <p:pRg st="6" end="6"/>
                                            </p:txEl>
                                          </p:spTgt>
                                        </p:tgtEl>
                                        <p:attrNameLst>
                                          <p:attrName>ppt_x</p:attrName>
                                        </p:attrNameLst>
                                      </p:cBhvr>
                                      <p:tavLst>
                                        <p:tav tm="0">
                                          <p:val>
                                            <p:strVal val="#ppt_x"/>
                                          </p:val>
                                        </p:tav>
                                        <p:tav tm="100000">
                                          <p:val>
                                            <p:strVal val="#ppt_x"/>
                                          </p:val>
                                        </p:tav>
                                      </p:tavLst>
                                    </p:anim>
                                    <p:anim calcmode="lin" valueType="num">
                                      <p:cBhvr>
                                        <p:cTn id="31" dur="250" fill="hold"/>
                                        <p:tgtEl>
                                          <p:spTgt spid="7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D5F3CC-738F-4D7A-898C-1771C54FB5A0}"/>
              </a:ext>
            </a:extLst>
          </p:cNvPr>
          <p:cNvSpPr>
            <a:spLocks noGrp="1"/>
          </p:cNvSpPr>
          <p:nvPr>
            <p:ph type="title"/>
          </p:nvPr>
        </p:nvSpPr>
        <p:spPr>
          <a:xfrm>
            <a:off x="318782" y="239087"/>
            <a:ext cx="8498048" cy="774915"/>
          </a:xfrm>
        </p:spPr>
        <p:txBody>
          <a:bodyPr>
            <a:noAutofit/>
          </a:bodyPr>
          <a:lstStyle/>
          <a:p>
            <a:r>
              <a:rPr lang="en-US" altLang="zh-CN" sz="2800" dirty="0" smtClean="0">
                <a:latin typeface="Arial" panose="020B0604020202020204" pitchFamily="34" charset="0"/>
                <a:cs typeface="Arial" panose="020B0604020202020204" pitchFamily="34" charset="0"/>
              </a:rPr>
              <a:t>Approximate provenance graph for latency problem</a:t>
            </a:r>
            <a:r>
              <a:rPr lang="en-US" altLang="zh-CN" sz="2800" dirty="0" smtClean="0">
                <a:solidFill>
                  <a:srgbClr val="FF0000"/>
                </a:solidFill>
                <a:latin typeface="Arial" panose="020B0604020202020204" pitchFamily="34" charset="0"/>
                <a:cs typeface="Arial" panose="020B0604020202020204" pitchFamily="34" charset="0"/>
              </a:rPr>
              <a:t> </a:t>
            </a:r>
            <a:endParaRPr lang="zh-CN" altLang="en-US" sz="2800" dirty="0">
              <a:solidFill>
                <a:srgbClr val="FF0000"/>
              </a:solidFill>
              <a:latin typeface="Arial" panose="020B0604020202020204" pitchFamily="34" charset="0"/>
              <a:cs typeface="Arial" panose="020B0604020202020204" pitchFamily="34" charset="0"/>
            </a:endParaRPr>
          </a:p>
        </p:txBody>
      </p:sp>
      <p:sp>
        <p:nvSpPr>
          <p:cNvPr id="12" name="CustomShape 1"/>
          <p:cNvSpPr/>
          <p:nvPr/>
        </p:nvSpPr>
        <p:spPr>
          <a:xfrm>
            <a:off x="465868" y="1014002"/>
            <a:ext cx="8193310" cy="1321985"/>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342900" indent="-342900">
              <a:lnSpc>
                <a:spcPct val="100000"/>
              </a:lnSpc>
              <a:buFont typeface="Arial" panose="020B0604020202020204" pitchFamily="34" charset="0"/>
              <a:buChar char="•"/>
            </a:pPr>
            <a:r>
              <a:rPr lang="en-US" sz="2200" spc="-1" dirty="0" smtClean="0">
                <a:latin typeface="Arial"/>
              </a:rPr>
              <a:t>Trace back victim flow (entire path till the source)</a:t>
            </a:r>
          </a:p>
          <a:p>
            <a:pPr marL="800100" lvl="1" indent="-342900">
              <a:buFont typeface="Arial" panose="020B0604020202020204" pitchFamily="34" charset="0"/>
              <a:buChar char="•"/>
            </a:pPr>
            <a:r>
              <a:rPr lang="en-US" spc="-1" dirty="0" smtClean="0">
                <a:latin typeface="Arial"/>
              </a:rPr>
              <a:t>The accumulated latency may be introduced at previous hops</a:t>
            </a:r>
            <a:endParaRPr lang="en-US" spc="-1" dirty="0">
              <a:latin typeface="Arial"/>
            </a:endParaRPr>
          </a:p>
          <a:p>
            <a:pPr marL="342900" indent="-342900">
              <a:lnSpc>
                <a:spcPct val="100000"/>
              </a:lnSpc>
              <a:buFont typeface="Arial" panose="020B0604020202020204" pitchFamily="34" charset="0"/>
              <a:buChar char="•"/>
            </a:pPr>
            <a:r>
              <a:rPr lang="en-US" altLang="zh-CN" sz="2200" spc="-1" dirty="0" smtClean="0">
                <a:latin typeface="Arial"/>
              </a:rPr>
              <a:t>Search the contention branches </a:t>
            </a:r>
          </a:p>
          <a:p>
            <a:pPr marL="800100" lvl="1" indent="-342900">
              <a:buFont typeface="Arial" panose="020B0604020202020204" pitchFamily="34" charset="0"/>
              <a:buChar char="•"/>
            </a:pPr>
            <a:r>
              <a:rPr lang="en-US" b="0" strike="noStrike" spc="-1" dirty="0" smtClean="0">
                <a:latin typeface="Arial"/>
              </a:rPr>
              <a:t>The contention flows’ information is also need to find the root causes</a:t>
            </a:r>
            <a:endParaRPr lang="en-US" b="0" strike="noStrike" spc="-1" dirty="0">
              <a:latin typeface="Arial"/>
            </a:endParaRPr>
          </a:p>
        </p:txBody>
      </p:sp>
      <p:grpSp>
        <p:nvGrpSpPr>
          <p:cNvPr id="59" name="组合 58"/>
          <p:cNvGrpSpPr/>
          <p:nvPr/>
        </p:nvGrpSpPr>
        <p:grpSpPr>
          <a:xfrm>
            <a:off x="1431647" y="2999844"/>
            <a:ext cx="6304415" cy="3589084"/>
            <a:chOff x="1338849" y="1552410"/>
            <a:chExt cx="6304415" cy="3589084"/>
          </a:xfrm>
        </p:grpSpPr>
        <p:cxnSp>
          <p:nvCxnSpPr>
            <p:cNvPr id="60" name="直接连接符 59"/>
            <p:cNvCxnSpPr/>
            <p:nvPr/>
          </p:nvCxnSpPr>
          <p:spPr>
            <a:xfrm>
              <a:off x="4787181" y="1799870"/>
              <a:ext cx="664354" cy="103795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H="1">
              <a:off x="1714973" y="1552410"/>
              <a:ext cx="2740862" cy="1208043"/>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flipH="1">
              <a:off x="3495357" y="1552410"/>
              <a:ext cx="1030921" cy="129508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4929431" y="1697447"/>
              <a:ext cx="2419551" cy="1063006"/>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a:stCxn id="86" idx="0"/>
            </p:cNvCxnSpPr>
            <p:nvPr/>
          </p:nvCxnSpPr>
          <p:spPr>
            <a:xfrm flipV="1">
              <a:off x="1662699" y="3136647"/>
              <a:ext cx="0" cy="1073633"/>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3547088" y="2966024"/>
              <a:ext cx="1" cy="140337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5430933" y="3051699"/>
              <a:ext cx="9151" cy="142294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7316469" y="3023439"/>
              <a:ext cx="9151" cy="1422944"/>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H="1" flipV="1">
              <a:off x="1701551" y="3048687"/>
              <a:ext cx="1845538" cy="1425957"/>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H="1">
              <a:off x="1714972" y="2977491"/>
              <a:ext cx="1706177" cy="146889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H="1">
              <a:off x="5547282" y="2933265"/>
              <a:ext cx="1706177" cy="1468892"/>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H="1" flipV="1">
              <a:off x="5451535" y="2952104"/>
              <a:ext cx="1845538" cy="1425957"/>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81" name="图形 13">
              <a:extLst>
                <a:ext uri="{FF2B5EF4-FFF2-40B4-BE49-F238E27FC236}">
                  <a16:creationId xmlns:a16="http://schemas.microsoft.com/office/drawing/2014/main" id="{BEBBAF3F-EF0B-4ECB-96FA-71499D0DE1D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338849" y="2582448"/>
              <a:ext cx="647700" cy="923925"/>
            </a:xfrm>
            <a:prstGeom prst="rect">
              <a:avLst/>
            </a:prstGeom>
          </p:spPr>
        </p:pic>
        <p:pic>
          <p:nvPicPr>
            <p:cNvPr id="82" name="图形 14">
              <a:extLst>
                <a:ext uri="{FF2B5EF4-FFF2-40B4-BE49-F238E27FC236}">
                  <a16:creationId xmlns:a16="http://schemas.microsoft.com/office/drawing/2014/main" id="{B1CDF9D3-9854-46BB-9966-83E0F4FD7A9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5111553" y="2589737"/>
              <a:ext cx="647700" cy="923925"/>
            </a:xfrm>
            <a:prstGeom prst="rect">
              <a:avLst/>
            </a:prstGeom>
          </p:spPr>
        </p:pic>
        <p:pic>
          <p:nvPicPr>
            <p:cNvPr id="84" name="图形 33">
              <a:extLst>
                <a:ext uri="{FF2B5EF4-FFF2-40B4-BE49-F238E27FC236}">
                  <a16:creationId xmlns:a16="http://schemas.microsoft.com/office/drawing/2014/main" id="{949BA394-20A5-42AD-B4AD-FA587C7C8E46}"/>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995564" y="2578674"/>
              <a:ext cx="647700" cy="923925"/>
            </a:xfrm>
            <a:prstGeom prst="rect">
              <a:avLst/>
            </a:prstGeom>
          </p:spPr>
        </p:pic>
        <p:pic>
          <p:nvPicPr>
            <p:cNvPr id="85" name="图形 13">
              <a:extLst>
                <a:ext uri="{FF2B5EF4-FFF2-40B4-BE49-F238E27FC236}">
                  <a16:creationId xmlns:a16="http://schemas.microsoft.com/office/drawing/2014/main" id="{BEBBAF3F-EF0B-4ECB-96FA-71499D0DE1D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227542" y="2589737"/>
              <a:ext cx="647700" cy="923925"/>
            </a:xfrm>
            <a:prstGeom prst="rect">
              <a:avLst/>
            </a:prstGeom>
          </p:spPr>
        </p:pic>
        <p:pic>
          <p:nvPicPr>
            <p:cNvPr id="86" name="图形 13">
              <a:extLst>
                <a:ext uri="{FF2B5EF4-FFF2-40B4-BE49-F238E27FC236}">
                  <a16:creationId xmlns:a16="http://schemas.microsoft.com/office/drawing/2014/main" id="{BEBBAF3F-EF0B-4ECB-96FA-71499D0DE1D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338849" y="4210280"/>
              <a:ext cx="647700" cy="923925"/>
            </a:xfrm>
            <a:prstGeom prst="rect">
              <a:avLst/>
            </a:prstGeom>
          </p:spPr>
        </p:pic>
        <p:pic>
          <p:nvPicPr>
            <p:cNvPr id="87" name="图形 14">
              <a:extLst>
                <a:ext uri="{FF2B5EF4-FFF2-40B4-BE49-F238E27FC236}">
                  <a16:creationId xmlns:a16="http://schemas.microsoft.com/office/drawing/2014/main" id="{B1CDF9D3-9854-46BB-9966-83E0F4FD7A9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5111553" y="4217569"/>
              <a:ext cx="647700" cy="923925"/>
            </a:xfrm>
            <a:prstGeom prst="rect">
              <a:avLst/>
            </a:prstGeom>
          </p:spPr>
        </p:pic>
        <p:pic>
          <p:nvPicPr>
            <p:cNvPr id="88" name="图形 33">
              <a:extLst>
                <a:ext uri="{FF2B5EF4-FFF2-40B4-BE49-F238E27FC236}">
                  <a16:creationId xmlns:a16="http://schemas.microsoft.com/office/drawing/2014/main" id="{949BA394-20A5-42AD-B4AD-FA587C7C8E46}"/>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995564" y="4206506"/>
              <a:ext cx="647700" cy="923925"/>
            </a:xfrm>
            <a:prstGeom prst="rect">
              <a:avLst/>
            </a:prstGeom>
          </p:spPr>
        </p:pic>
        <p:pic>
          <p:nvPicPr>
            <p:cNvPr id="89" name="图形 13">
              <a:extLst>
                <a:ext uri="{FF2B5EF4-FFF2-40B4-BE49-F238E27FC236}">
                  <a16:creationId xmlns:a16="http://schemas.microsoft.com/office/drawing/2014/main" id="{BEBBAF3F-EF0B-4ECB-96FA-71499D0DE1D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227542" y="4217569"/>
              <a:ext cx="647700" cy="923925"/>
            </a:xfrm>
            <a:prstGeom prst="rect">
              <a:avLst/>
            </a:prstGeom>
          </p:spPr>
        </p:pic>
        <p:cxnSp>
          <p:nvCxnSpPr>
            <p:cNvPr id="97" name="直接连接符 96"/>
            <p:cNvCxnSpPr/>
            <p:nvPr/>
          </p:nvCxnSpPr>
          <p:spPr>
            <a:xfrm>
              <a:off x="7319414" y="4615036"/>
              <a:ext cx="0" cy="0"/>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00" name="组合 99"/>
          <p:cNvGrpSpPr/>
          <p:nvPr/>
        </p:nvGrpSpPr>
        <p:grpSpPr>
          <a:xfrm>
            <a:off x="1628456" y="3497733"/>
            <a:ext cx="5912430" cy="2236957"/>
            <a:chOff x="1594900" y="2214218"/>
            <a:chExt cx="5912430" cy="2236957"/>
          </a:xfrm>
        </p:grpSpPr>
        <p:sp>
          <p:nvSpPr>
            <p:cNvPr id="102" name="箭头: 右 52">
              <a:extLst>
                <a:ext uri="{FF2B5EF4-FFF2-40B4-BE49-F238E27FC236}">
                  <a16:creationId xmlns:a16="http://schemas.microsoft.com/office/drawing/2014/main" id="{E3E43687-8144-41CA-B66C-3A7ADFF36144}"/>
                </a:ext>
              </a:extLst>
            </p:cNvPr>
            <p:cNvSpPr/>
            <p:nvPr/>
          </p:nvSpPr>
          <p:spPr>
            <a:xfrm rot="16200000">
              <a:off x="1120554" y="3726251"/>
              <a:ext cx="1181301"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箭头: 右 52">
              <a:extLst>
                <a:ext uri="{FF2B5EF4-FFF2-40B4-BE49-F238E27FC236}">
                  <a16:creationId xmlns:a16="http://schemas.microsoft.com/office/drawing/2014/main" id="{E3E43687-8144-41CA-B66C-3A7ADFF36144}"/>
                </a:ext>
              </a:extLst>
            </p:cNvPr>
            <p:cNvSpPr/>
            <p:nvPr/>
          </p:nvSpPr>
          <p:spPr>
            <a:xfrm rot="20180409">
              <a:off x="1833990" y="2214218"/>
              <a:ext cx="2629828"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箭头: 右 52">
              <a:extLst>
                <a:ext uri="{FF2B5EF4-FFF2-40B4-BE49-F238E27FC236}">
                  <a16:creationId xmlns:a16="http://schemas.microsoft.com/office/drawing/2014/main" id="{E3E43687-8144-41CA-B66C-3A7ADFF36144}"/>
                </a:ext>
              </a:extLst>
            </p:cNvPr>
            <p:cNvSpPr/>
            <p:nvPr/>
          </p:nvSpPr>
          <p:spPr>
            <a:xfrm rot="1431849">
              <a:off x="4825870" y="2221938"/>
              <a:ext cx="2537438"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箭头: 右 52">
              <a:extLst>
                <a:ext uri="{FF2B5EF4-FFF2-40B4-BE49-F238E27FC236}">
                  <a16:creationId xmlns:a16="http://schemas.microsoft.com/office/drawing/2014/main" id="{E3E43687-8144-41CA-B66C-3A7ADFF36144}"/>
                </a:ext>
              </a:extLst>
            </p:cNvPr>
            <p:cNvSpPr/>
            <p:nvPr/>
          </p:nvSpPr>
          <p:spPr>
            <a:xfrm rot="5400000">
              <a:off x="6836090" y="3779935"/>
              <a:ext cx="1109870" cy="232610"/>
            </a:xfrm>
            <a:prstGeom prst="rightArrow">
              <a:avLst>
                <a:gd name="adj1" fmla="val 50000"/>
                <a:gd name="adj2" fmla="val 11329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27" name="图形 13">
            <a:extLst>
              <a:ext uri="{FF2B5EF4-FFF2-40B4-BE49-F238E27FC236}">
                <a16:creationId xmlns:a16="http://schemas.microsoft.com/office/drawing/2014/main" id="{BEBBAF3F-EF0B-4ECB-96FA-71499D0DE1D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4343773" y="2679872"/>
            <a:ext cx="647700" cy="923925"/>
          </a:xfrm>
          <a:prstGeom prst="rect">
            <a:avLst/>
          </a:prstGeom>
        </p:spPr>
      </p:pic>
      <p:grpSp>
        <p:nvGrpSpPr>
          <p:cNvPr id="113" name="组合 112"/>
          <p:cNvGrpSpPr/>
          <p:nvPr/>
        </p:nvGrpSpPr>
        <p:grpSpPr>
          <a:xfrm>
            <a:off x="3531891" y="2488527"/>
            <a:ext cx="3893296" cy="3218113"/>
            <a:chOff x="3498335" y="1205012"/>
            <a:chExt cx="3893296" cy="3218113"/>
          </a:xfrm>
        </p:grpSpPr>
        <p:sp>
          <p:nvSpPr>
            <p:cNvPr id="115" name="箭头: 右 51">
              <a:extLst>
                <a:ext uri="{FF2B5EF4-FFF2-40B4-BE49-F238E27FC236}">
                  <a16:creationId xmlns:a16="http://schemas.microsoft.com/office/drawing/2014/main" id="{9CAF1B49-6C4F-4820-B7D2-62E79F964133}"/>
                </a:ext>
              </a:extLst>
            </p:cNvPr>
            <p:cNvSpPr/>
            <p:nvPr/>
          </p:nvSpPr>
          <p:spPr>
            <a:xfrm rot="16200000">
              <a:off x="3036943" y="3729124"/>
              <a:ext cx="1155393"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箭头: 右 51">
              <a:extLst>
                <a:ext uri="{FF2B5EF4-FFF2-40B4-BE49-F238E27FC236}">
                  <a16:creationId xmlns:a16="http://schemas.microsoft.com/office/drawing/2014/main" id="{9CAF1B49-6C4F-4820-B7D2-62E79F964133}"/>
                </a:ext>
              </a:extLst>
            </p:cNvPr>
            <p:cNvSpPr/>
            <p:nvPr/>
          </p:nvSpPr>
          <p:spPr>
            <a:xfrm rot="1419642">
              <a:off x="4980894" y="2362769"/>
              <a:ext cx="2037060"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箭头: 右 51">
              <a:extLst>
                <a:ext uri="{FF2B5EF4-FFF2-40B4-BE49-F238E27FC236}">
                  <a16:creationId xmlns:a16="http://schemas.microsoft.com/office/drawing/2014/main" id="{9CAF1B49-6C4F-4820-B7D2-62E79F964133}"/>
                </a:ext>
              </a:extLst>
            </p:cNvPr>
            <p:cNvSpPr/>
            <p:nvPr/>
          </p:nvSpPr>
          <p:spPr>
            <a:xfrm rot="8330817">
              <a:off x="5444259" y="3735722"/>
              <a:ext cx="1947372"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文本框 119">
              <a:extLst>
                <a:ext uri="{FF2B5EF4-FFF2-40B4-BE49-F238E27FC236}">
                  <a16:creationId xmlns:a16="http://schemas.microsoft.com/office/drawing/2014/main" id="{5604103D-7905-4A55-BB05-7D86BBD34B92}"/>
                </a:ext>
              </a:extLst>
            </p:cNvPr>
            <p:cNvSpPr txBox="1"/>
            <p:nvPr/>
          </p:nvSpPr>
          <p:spPr>
            <a:xfrm>
              <a:off x="4881344" y="1205012"/>
              <a:ext cx="626340" cy="517291"/>
            </a:xfrm>
            <a:prstGeom prst="irregularSeal1">
              <a:avLst/>
            </a:prstGeom>
            <a:solidFill>
              <a:srgbClr val="0070C0"/>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endParaRPr lang="zh-CN" altLang="en-US" sz="1400" b="1" dirty="0">
                <a:latin typeface="Arial" panose="020B0604020202020204" pitchFamily="34" charset="0"/>
                <a:cs typeface="Arial" panose="020B0604020202020204" pitchFamily="34" charset="0"/>
              </a:endParaRPr>
            </a:p>
          </p:txBody>
        </p:sp>
        <p:sp>
          <p:nvSpPr>
            <p:cNvPr id="116" name="箭头: 右 51">
              <a:extLst>
                <a:ext uri="{FF2B5EF4-FFF2-40B4-BE49-F238E27FC236}">
                  <a16:creationId xmlns:a16="http://schemas.microsoft.com/office/drawing/2014/main" id="{9CAF1B49-6C4F-4820-B7D2-62E79F964133}"/>
                </a:ext>
              </a:extLst>
            </p:cNvPr>
            <p:cNvSpPr/>
            <p:nvPr/>
          </p:nvSpPr>
          <p:spPr>
            <a:xfrm rot="18428567">
              <a:off x="3517633" y="2204045"/>
              <a:ext cx="1155393" cy="232610"/>
            </a:xfrm>
            <a:prstGeom prst="rightArrow">
              <a:avLst>
                <a:gd name="adj1" fmla="val 50000"/>
                <a:gd name="adj2" fmla="val 10110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1" name="组合 120"/>
          <p:cNvGrpSpPr/>
          <p:nvPr/>
        </p:nvGrpSpPr>
        <p:grpSpPr>
          <a:xfrm>
            <a:off x="5675594" y="3680309"/>
            <a:ext cx="2351461" cy="1899977"/>
            <a:chOff x="5642038" y="2396794"/>
            <a:chExt cx="2351461" cy="1899977"/>
          </a:xfrm>
        </p:grpSpPr>
        <p:sp>
          <p:nvSpPr>
            <p:cNvPr id="123" name="箭头: 右 51">
              <a:extLst>
                <a:ext uri="{FF2B5EF4-FFF2-40B4-BE49-F238E27FC236}">
                  <a16:creationId xmlns:a16="http://schemas.microsoft.com/office/drawing/2014/main" id="{9CAF1B49-6C4F-4820-B7D2-62E79F964133}"/>
                </a:ext>
              </a:extLst>
            </p:cNvPr>
            <p:cNvSpPr/>
            <p:nvPr/>
          </p:nvSpPr>
          <p:spPr>
            <a:xfrm rot="19150130">
              <a:off x="5642038" y="3852455"/>
              <a:ext cx="1803232" cy="232610"/>
            </a:xfrm>
            <a:prstGeom prst="rightArrow">
              <a:avLst>
                <a:gd name="adj1" fmla="val 50000"/>
                <a:gd name="adj2" fmla="val 10110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箭头: 右 51">
              <a:extLst>
                <a:ext uri="{FF2B5EF4-FFF2-40B4-BE49-F238E27FC236}">
                  <a16:creationId xmlns:a16="http://schemas.microsoft.com/office/drawing/2014/main" id="{9CAF1B49-6C4F-4820-B7D2-62E79F964133}"/>
                </a:ext>
              </a:extLst>
            </p:cNvPr>
            <p:cNvSpPr/>
            <p:nvPr/>
          </p:nvSpPr>
          <p:spPr>
            <a:xfrm rot="5400000">
              <a:off x="6878297" y="3839816"/>
              <a:ext cx="681300" cy="232610"/>
            </a:xfrm>
            <a:prstGeom prst="rightArrow">
              <a:avLst>
                <a:gd name="adj1" fmla="val 50000"/>
                <a:gd name="adj2" fmla="val 10110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文本框 125">
              <a:extLst>
                <a:ext uri="{FF2B5EF4-FFF2-40B4-BE49-F238E27FC236}">
                  <a16:creationId xmlns:a16="http://schemas.microsoft.com/office/drawing/2014/main" id="{5604103D-7905-4A55-BB05-7D86BBD34B92}"/>
                </a:ext>
              </a:extLst>
            </p:cNvPr>
            <p:cNvSpPr txBox="1"/>
            <p:nvPr/>
          </p:nvSpPr>
          <p:spPr>
            <a:xfrm>
              <a:off x="7364362" y="2396794"/>
              <a:ext cx="629137" cy="517291"/>
            </a:xfrm>
            <a:prstGeom prst="irregularSeal1">
              <a:avLst/>
            </a:prstGeom>
            <a:solidFill>
              <a:schemeClr val="accent2">
                <a:lumMod val="75000"/>
              </a:schemeClr>
            </a:solidFill>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endParaRPr lang="zh-CN" altLang="en-US" sz="1400" b="1" dirty="0">
                <a:latin typeface="Arial" panose="020B0604020202020204" pitchFamily="34" charset="0"/>
                <a:cs typeface="Arial" panose="020B0604020202020204" pitchFamily="34" charset="0"/>
              </a:endParaRPr>
            </a:p>
          </p:txBody>
        </p:sp>
      </p:grpSp>
      <p:pic>
        <p:nvPicPr>
          <p:cNvPr id="50" name="图片 4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83931" y="4026187"/>
            <a:ext cx="648939" cy="648939"/>
          </a:xfrm>
          <a:prstGeom prst="rect">
            <a:avLst/>
          </a:prstGeom>
        </p:spPr>
      </p:pic>
      <p:pic>
        <p:nvPicPr>
          <p:cNvPr id="132" name="图片 1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41919" y="2679872"/>
            <a:ext cx="648939" cy="648939"/>
          </a:xfrm>
          <a:prstGeom prst="rect">
            <a:avLst/>
          </a:prstGeom>
        </p:spPr>
      </p:pic>
      <p:pic>
        <p:nvPicPr>
          <p:cNvPr id="133" name="图片 1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34197" y="4026186"/>
            <a:ext cx="648939" cy="648939"/>
          </a:xfrm>
          <a:prstGeom prst="rect">
            <a:avLst/>
          </a:prstGeom>
        </p:spPr>
      </p:pic>
      <p:pic>
        <p:nvPicPr>
          <p:cNvPr id="134" name="图片 13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34064" y="5659925"/>
            <a:ext cx="648939" cy="648939"/>
          </a:xfrm>
          <a:prstGeom prst="rect">
            <a:avLst/>
          </a:prstGeom>
        </p:spPr>
      </p:pic>
      <p:cxnSp>
        <p:nvCxnSpPr>
          <p:cNvPr id="137" name="直接箭头连接符 136"/>
          <p:cNvCxnSpPr/>
          <p:nvPr/>
        </p:nvCxnSpPr>
        <p:spPr>
          <a:xfrm flipH="1" flipV="1">
            <a:off x="5397008" y="2992098"/>
            <a:ext cx="1748114" cy="755969"/>
          </a:xfrm>
          <a:prstGeom prst="straightConnector1">
            <a:avLst/>
          </a:prstGeom>
          <a:ln w="88900">
            <a:solidFill>
              <a:srgbClr val="CC9900"/>
            </a:solidFill>
            <a:prstDash val="sysDot"/>
            <a:headEnd type="none"/>
            <a:tailEnd type="arrow" w="sm" len="sm"/>
          </a:ln>
        </p:spPr>
        <p:style>
          <a:lnRef idx="1">
            <a:schemeClr val="accent1"/>
          </a:lnRef>
          <a:fillRef idx="0">
            <a:schemeClr val="accent1"/>
          </a:fillRef>
          <a:effectRef idx="0">
            <a:schemeClr val="accent1"/>
          </a:effectRef>
          <a:fontRef idx="minor">
            <a:schemeClr val="tx1"/>
          </a:fontRef>
        </p:style>
      </p:cxnSp>
      <p:cxnSp>
        <p:nvCxnSpPr>
          <p:cNvPr id="142" name="直接箭头连接符 141"/>
          <p:cNvCxnSpPr/>
          <p:nvPr/>
        </p:nvCxnSpPr>
        <p:spPr>
          <a:xfrm flipH="1">
            <a:off x="1986268" y="2999843"/>
            <a:ext cx="2013156" cy="907060"/>
          </a:xfrm>
          <a:prstGeom prst="straightConnector1">
            <a:avLst/>
          </a:prstGeom>
          <a:ln w="88900">
            <a:solidFill>
              <a:srgbClr val="CC9900"/>
            </a:solidFill>
            <a:prstDash val="sysDot"/>
            <a:headEnd type="none"/>
            <a:tailEnd type="arrow" w="sm" len="sm"/>
          </a:ln>
        </p:spPr>
        <p:style>
          <a:lnRef idx="1">
            <a:schemeClr val="accent1"/>
          </a:lnRef>
          <a:fillRef idx="0">
            <a:schemeClr val="accent1"/>
          </a:fillRef>
          <a:effectRef idx="0">
            <a:schemeClr val="accent1"/>
          </a:effectRef>
          <a:fontRef idx="minor">
            <a:schemeClr val="tx1"/>
          </a:fontRef>
        </p:style>
      </p:cxnSp>
      <p:cxnSp>
        <p:nvCxnSpPr>
          <p:cNvPr id="147" name="直接箭头连接符 146"/>
          <p:cNvCxnSpPr/>
          <p:nvPr/>
        </p:nvCxnSpPr>
        <p:spPr>
          <a:xfrm flipH="1">
            <a:off x="1508221" y="4686268"/>
            <a:ext cx="5184" cy="821599"/>
          </a:xfrm>
          <a:prstGeom prst="straightConnector1">
            <a:avLst/>
          </a:prstGeom>
          <a:ln w="88900">
            <a:solidFill>
              <a:srgbClr val="CC9900"/>
            </a:solidFill>
            <a:prstDash val="sysDot"/>
            <a:headEnd type="none"/>
            <a:tailEnd type="arrow" w="sm" len="sm"/>
          </a:ln>
        </p:spPr>
        <p:style>
          <a:lnRef idx="1">
            <a:schemeClr val="accent1"/>
          </a:lnRef>
          <a:fillRef idx="0">
            <a:schemeClr val="accent1"/>
          </a:fillRef>
          <a:effectRef idx="0">
            <a:schemeClr val="accent1"/>
          </a:effectRef>
          <a:fontRef idx="minor">
            <a:schemeClr val="tx1"/>
          </a:fontRef>
        </p:style>
      </p:cxnSp>
      <p:cxnSp>
        <p:nvCxnSpPr>
          <p:cNvPr id="152" name="直接箭头连接符 151"/>
          <p:cNvCxnSpPr/>
          <p:nvPr/>
        </p:nvCxnSpPr>
        <p:spPr>
          <a:xfrm flipH="1">
            <a:off x="3968041" y="3390391"/>
            <a:ext cx="555379" cy="733636"/>
          </a:xfrm>
          <a:prstGeom prst="straightConnector1">
            <a:avLst/>
          </a:prstGeom>
          <a:ln w="88900">
            <a:solidFill>
              <a:srgbClr val="CC9900"/>
            </a:solidFill>
            <a:prstDash val="sysDot"/>
            <a:headEnd type="none"/>
            <a:tailEnd type="arrow" w="sm" len="sm"/>
          </a:ln>
        </p:spPr>
        <p:style>
          <a:lnRef idx="1">
            <a:schemeClr val="accent1"/>
          </a:lnRef>
          <a:fillRef idx="0">
            <a:schemeClr val="accent1"/>
          </a:fillRef>
          <a:effectRef idx="0">
            <a:schemeClr val="accent1"/>
          </a:effectRef>
          <a:fontRef idx="minor">
            <a:schemeClr val="tx1"/>
          </a:fontRef>
        </p:style>
      </p:cxnSp>
      <p:cxnSp>
        <p:nvCxnSpPr>
          <p:cNvPr id="155" name="直接箭头连接符 154"/>
          <p:cNvCxnSpPr/>
          <p:nvPr/>
        </p:nvCxnSpPr>
        <p:spPr>
          <a:xfrm>
            <a:off x="3866683" y="4752663"/>
            <a:ext cx="104" cy="901277"/>
          </a:xfrm>
          <a:prstGeom prst="straightConnector1">
            <a:avLst/>
          </a:prstGeom>
          <a:ln w="88900">
            <a:solidFill>
              <a:srgbClr val="CC9900"/>
            </a:solidFill>
            <a:prstDash val="sysDot"/>
            <a:headEnd type="none"/>
            <a:tailEnd type="arrow" w="sm" len="sm"/>
          </a:ln>
        </p:spPr>
        <p:style>
          <a:lnRef idx="1">
            <a:schemeClr val="accent1"/>
          </a:lnRef>
          <a:fillRef idx="0">
            <a:schemeClr val="accent1"/>
          </a:fillRef>
          <a:effectRef idx="0">
            <a:schemeClr val="accent1"/>
          </a:effectRef>
          <a:fontRef idx="minor">
            <a:schemeClr val="tx1"/>
          </a:fontRef>
        </p:style>
      </p:cxnSp>
      <p:pic>
        <p:nvPicPr>
          <p:cNvPr id="159" name="图片 15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22367" y="4039401"/>
            <a:ext cx="648939" cy="648939"/>
          </a:xfrm>
          <a:prstGeom prst="rect">
            <a:avLst/>
          </a:prstGeom>
        </p:spPr>
      </p:pic>
      <p:pic>
        <p:nvPicPr>
          <p:cNvPr id="160" name="图片 15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24159" y="5668804"/>
            <a:ext cx="648939" cy="648939"/>
          </a:xfrm>
          <a:prstGeom prst="rect">
            <a:avLst/>
          </a:prstGeom>
        </p:spPr>
      </p:pic>
      <p:cxnSp>
        <p:nvCxnSpPr>
          <p:cNvPr id="161" name="直接箭头连接符 160"/>
          <p:cNvCxnSpPr/>
          <p:nvPr/>
        </p:nvCxnSpPr>
        <p:spPr>
          <a:xfrm flipH="1">
            <a:off x="5696498" y="4442333"/>
            <a:ext cx="1225165" cy="1065534"/>
          </a:xfrm>
          <a:prstGeom prst="straightConnector1">
            <a:avLst/>
          </a:prstGeom>
          <a:ln w="88900">
            <a:solidFill>
              <a:srgbClr val="CC9900"/>
            </a:solidFill>
            <a:prstDash val="sysDot"/>
            <a:headEnd type="none"/>
            <a:tailEnd type="arrow" w="sm" len="sm"/>
          </a:ln>
        </p:spPr>
        <p:style>
          <a:lnRef idx="1">
            <a:schemeClr val="accent1"/>
          </a:lnRef>
          <a:fillRef idx="0">
            <a:schemeClr val="accent1"/>
          </a:fillRef>
          <a:effectRef idx="0">
            <a:schemeClr val="accent1"/>
          </a:effectRef>
          <a:fontRef idx="minor">
            <a:schemeClr val="tx1"/>
          </a:fontRef>
        </p:style>
      </p:cxnSp>
      <p:pic>
        <p:nvPicPr>
          <p:cNvPr id="166" name="图片 16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00467" y="5668804"/>
            <a:ext cx="648939" cy="648939"/>
          </a:xfrm>
          <a:prstGeom prst="rect">
            <a:avLst/>
          </a:prstGeom>
        </p:spPr>
      </p:pic>
      <p:sp>
        <p:nvSpPr>
          <p:cNvPr id="3" name="灯片编号占位符 2"/>
          <p:cNvSpPr>
            <a:spLocks noGrp="1"/>
          </p:cNvSpPr>
          <p:nvPr>
            <p:ph type="sldNum" sz="quarter" idx="12"/>
          </p:nvPr>
        </p:nvSpPr>
        <p:spPr/>
        <p:txBody>
          <a:bodyPr/>
          <a:lstStyle/>
          <a:p>
            <a:fld id="{69CA4675-75A6-43A3-9F34-BE478B9EA1CC}" type="slidenum">
              <a:rPr lang="zh-CN" altLang="en-US" sz="1400" smtClean="0">
                <a:solidFill>
                  <a:schemeClr val="tx1"/>
                </a:solidFill>
              </a:rPr>
              <a:t>9</a:t>
            </a:fld>
            <a:endParaRPr lang="zh-CN" altLang="en-US" sz="1400" dirty="0">
              <a:solidFill>
                <a:schemeClr val="tx1"/>
              </a:solidFill>
            </a:endParaRPr>
          </a:p>
        </p:txBody>
      </p:sp>
      <p:sp>
        <p:nvSpPr>
          <p:cNvPr id="72" name="文本框 71"/>
          <p:cNvSpPr txBox="1"/>
          <p:nvPr/>
        </p:nvSpPr>
        <p:spPr>
          <a:xfrm>
            <a:off x="7270563" y="5989888"/>
            <a:ext cx="295710" cy="369332"/>
          </a:xfrm>
          <a:prstGeom prst="rect">
            <a:avLst/>
          </a:prstGeom>
          <a:noFill/>
        </p:spPr>
        <p:txBody>
          <a:bodyPr wrap="square" rtlCol="0">
            <a:spAutoFit/>
          </a:bodyPr>
          <a:lstStyle/>
          <a:p>
            <a:r>
              <a:rPr lang="en-US" altLang="zh-CN" b="1" dirty="0" smtClean="0"/>
              <a:t>8</a:t>
            </a:r>
            <a:endParaRPr lang="zh-CN" altLang="en-US" b="1" dirty="0"/>
          </a:p>
        </p:txBody>
      </p:sp>
      <p:sp>
        <p:nvSpPr>
          <p:cNvPr id="73" name="文本框 72"/>
          <p:cNvSpPr txBox="1"/>
          <p:nvPr/>
        </p:nvSpPr>
        <p:spPr>
          <a:xfrm>
            <a:off x="5386457" y="4358133"/>
            <a:ext cx="295710" cy="369332"/>
          </a:xfrm>
          <a:prstGeom prst="rect">
            <a:avLst/>
          </a:prstGeom>
          <a:noFill/>
        </p:spPr>
        <p:txBody>
          <a:bodyPr wrap="square" rtlCol="0">
            <a:spAutoFit/>
          </a:bodyPr>
          <a:lstStyle/>
          <a:p>
            <a:r>
              <a:rPr lang="en-US" altLang="zh-CN" b="1" dirty="0" smtClean="0"/>
              <a:t>3</a:t>
            </a:r>
            <a:endParaRPr lang="zh-CN" altLang="en-US" b="1" dirty="0"/>
          </a:p>
        </p:txBody>
      </p:sp>
      <p:sp>
        <p:nvSpPr>
          <p:cNvPr id="74" name="文本框 73"/>
          <p:cNvSpPr txBox="1"/>
          <p:nvPr/>
        </p:nvSpPr>
        <p:spPr>
          <a:xfrm>
            <a:off x="7274198" y="4344083"/>
            <a:ext cx="295710" cy="369332"/>
          </a:xfrm>
          <a:prstGeom prst="rect">
            <a:avLst/>
          </a:prstGeom>
          <a:noFill/>
        </p:spPr>
        <p:txBody>
          <a:bodyPr wrap="square" rtlCol="0">
            <a:spAutoFit/>
          </a:bodyPr>
          <a:lstStyle/>
          <a:p>
            <a:r>
              <a:rPr lang="en-US" altLang="zh-CN" b="1" dirty="0"/>
              <a:t>4</a:t>
            </a:r>
            <a:endParaRPr lang="zh-CN" altLang="en-US" b="1" dirty="0"/>
          </a:p>
        </p:txBody>
      </p:sp>
      <p:sp>
        <p:nvSpPr>
          <p:cNvPr id="75" name="文本框 74"/>
          <p:cNvSpPr txBox="1"/>
          <p:nvPr/>
        </p:nvSpPr>
        <p:spPr>
          <a:xfrm>
            <a:off x="5386457" y="5976070"/>
            <a:ext cx="295710" cy="369332"/>
          </a:xfrm>
          <a:prstGeom prst="rect">
            <a:avLst/>
          </a:prstGeom>
          <a:noFill/>
        </p:spPr>
        <p:txBody>
          <a:bodyPr wrap="square" rtlCol="0">
            <a:spAutoFit/>
          </a:bodyPr>
          <a:lstStyle/>
          <a:p>
            <a:r>
              <a:rPr lang="en-US" altLang="zh-CN" b="1" dirty="0" smtClean="0"/>
              <a:t>7</a:t>
            </a:r>
            <a:endParaRPr lang="zh-CN" altLang="en-US" b="1" dirty="0"/>
          </a:p>
        </p:txBody>
      </p:sp>
      <p:sp>
        <p:nvSpPr>
          <p:cNvPr id="76" name="文本框 75"/>
          <p:cNvSpPr txBox="1"/>
          <p:nvPr/>
        </p:nvSpPr>
        <p:spPr>
          <a:xfrm>
            <a:off x="1587247" y="4341646"/>
            <a:ext cx="295710" cy="369332"/>
          </a:xfrm>
          <a:prstGeom prst="rect">
            <a:avLst/>
          </a:prstGeom>
          <a:noFill/>
        </p:spPr>
        <p:txBody>
          <a:bodyPr wrap="square" rtlCol="0">
            <a:spAutoFit/>
          </a:bodyPr>
          <a:lstStyle/>
          <a:p>
            <a:r>
              <a:rPr lang="en-US" altLang="zh-CN" b="1" dirty="0"/>
              <a:t>1</a:t>
            </a:r>
            <a:endParaRPr lang="zh-CN" altLang="en-US" b="1" dirty="0"/>
          </a:p>
        </p:txBody>
      </p:sp>
      <p:sp>
        <p:nvSpPr>
          <p:cNvPr id="77" name="文本框 76"/>
          <p:cNvSpPr txBox="1"/>
          <p:nvPr/>
        </p:nvSpPr>
        <p:spPr>
          <a:xfrm>
            <a:off x="3502445" y="4358133"/>
            <a:ext cx="295710" cy="369332"/>
          </a:xfrm>
          <a:prstGeom prst="rect">
            <a:avLst/>
          </a:prstGeom>
          <a:noFill/>
        </p:spPr>
        <p:txBody>
          <a:bodyPr wrap="square" rtlCol="0">
            <a:spAutoFit/>
          </a:bodyPr>
          <a:lstStyle/>
          <a:p>
            <a:r>
              <a:rPr lang="en-US" altLang="zh-CN" b="1" dirty="0"/>
              <a:t>2</a:t>
            </a:r>
            <a:endParaRPr lang="zh-CN" altLang="en-US" b="1" dirty="0"/>
          </a:p>
        </p:txBody>
      </p:sp>
      <p:sp>
        <p:nvSpPr>
          <p:cNvPr id="78" name="文本框 77"/>
          <p:cNvSpPr txBox="1"/>
          <p:nvPr/>
        </p:nvSpPr>
        <p:spPr>
          <a:xfrm>
            <a:off x="3502445" y="5987019"/>
            <a:ext cx="295710" cy="369332"/>
          </a:xfrm>
          <a:prstGeom prst="rect">
            <a:avLst/>
          </a:prstGeom>
          <a:noFill/>
        </p:spPr>
        <p:txBody>
          <a:bodyPr wrap="square" rtlCol="0">
            <a:spAutoFit/>
          </a:bodyPr>
          <a:lstStyle/>
          <a:p>
            <a:r>
              <a:rPr lang="en-US" altLang="zh-CN" b="1" dirty="0" smtClean="0"/>
              <a:t>6</a:t>
            </a:r>
            <a:endParaRPr lang="zh-CN" altLang="en-US" b="1" dirty="0"/>
          </a:p>
        </p:txBody>
      </p:sp>
      <p:sp>
        <p:nvSpPr>
          <p:cNvPr id="79" name="文本框 78"/>
          <p:cNvSpPr txBox="1"/>
          <p:nvPr/>
        </p:nvSpPr>
        <p:spPr>
          <a:xfrm>
            <a:off x="1607642" y="5976070"/>
            <a:ext cx="295710" cy="369332"/>
          </a:xfrm>
          <a:prstGeom prst="rect">
            <a:avLst/>
          </a:prstGeom>
          <a:noFill/>
        </p:spPr>
        <p:txBody>
          <a:bodyPr wrap="square" rtlCol="0">
            <a:spAutoFit/>
          </a:bodyPr>
          <a:lstStyle/>
          <a:p>
            <a:r>
              <a:rPr lang="en-US" altLang="zh-CN" b="1" dirty="0" smtClean="0"/>
              <a:t>5</a:t>
            </a:r>
            <a:endParaRPr lang="zh-CN" altLang="en-US" b="1" dirty="0"/>
          </a:p>
        </p:txBody>
      </p:sp>
      <p:sp>
        <p:nvSpPr>
          <p:cNvPr id="80" name="文本框 79"/>
          <p:cNvSpPr txBox="1"/>
          <p:nvPr/>
        </p:nvSpPr>
        <p:spPr>
          <a:xfrm>
            <a:off x="4532483" y="2992098"/>
            <a:ext cx="295710" cy="369332"/>
          </a:xfrm>
          <a:prstGeom prst="rect">
            <a:avLst/>
          </a:prstGeom>
          <a:noFill/>
        </p:spPr>
        <p:txBody>
          <a:bodyPr wrap="square" rtlCol="0">
            <a:spAutoFit/>
          </a:bodyPr>
          <a:lstStyle/>
          <a:p>
            <a:r>
              <a:rPr lang="en-US" altLang="zh-CN" b="1" dirty="0" smtClean="0"/>
              <a:t>0</a:t>
            </a:r>
            <a:endParaRPr lang="zh-CN" altLang="en-US" b="1" dirty="0"/>
          </a:p>
        </p:txBody>
      </p:sp>
      <p:grpSp>
        <p:nvGrpSpPr>
          <p:cNvPr id="83" name="组合 82"/>
          <p:cNvGrpSpPr/>
          <p:nvPr/>
        </p:nvGrpSpPr>
        <p:grpSpPr>
          <a:xfrm>
            <a:off x="1720485" y="4759059"/>
            <a:ext cx="1876749" cy="854181"/>
            <a:chOff x="1697757" y="3469148"/>
            <a:chExt cx="1876749" cy="854181"/>
          </a:xfrm>
        </p:grpSpPr>
        <p:sp>
          <p:nvSpPr>
            <p:cNvPr id="90" name="箭头: 右 51">
              <a:extLst>
                <a:ext uri="{FF2B5EF4-FFF2-40B4-BE49-F238E27FC236}">
                  <a16:creationId xmlns:a16="http://schemas.microsoft.com/office/drawing/2014/main" id="{9CAF1B49-6C4F-4820-B7D2-62E79F964133}"/>
                </a:ext>
              </a:extLst>
            </p:cNvPr>
            <p:cNvSpPr/>
            <p:nvPr/>
          </p:nvSpPr>
          <p:spPr>
            <a:xfrm rot="16200000">
              <a:off x="1470752" y="3779934"/>
              <a:ext cx="854181" cy="232610"/>
            </a:xfrm>
            <a:prstGeom prst="rightArrow">
              <a:avLst>
                <a:gd name="adj1" fmla="val 20609"/>
                <a:gd name="adj2" fmla="val 6436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箭头: 右 51">
              <a:extLst>
                <a:ext uri="{FF2B5EF4-FFF2-40B4-BE49-F238E27FC236}">
                  <a16:creationId xmlns:a16="http://schemas.microsoft.com/office/drawing/2014/main" id="{9CAF1B49-6C4F-4820-B7D2-62E79F964133}"/>
                </a:ext>
              </a:extLst>
            </p:cNvPr>
            <p:cNvSpPr/>
            <p:nvPr/>
          </p:nvSpPr>
          <p:spPr>
            <a:xfrm rot="2241823">
              <a:off x="1697757" y="3763525"/>
              <a:ext cx="1876749" cy="230365"/>
            </a:xfrm>
            <a:prstGeom prst="rightArrow">
              <a:avLst>
                <a:gd name="adj1" fmla="val 16024"/>
                <a:gd name="adj2" fmla="val 7105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373453436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250"/>
                                        <p:tgtEl>
                                          <p:spTgt spid="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37"/>
                                        </p:tgtEl>
                                        <p:attrNameLst>
                                          <p:attrName>style.visibility</p:attrName>
                                        </p:attrNameLst>
                                      </p:cBhvr>
                                      <p:to>
                                        <p:strVal val="visible"/>
                                      </p:to>
                                    </p:set>
                                    <p:animEffect transition="in" filter="wipe(right)">
                                      <p:cBhvr>
                                        <p:cTn id="12" dur="500"/>
                                        <p:tgtEl>
                                          <p:spTgt spid="137"/>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32"/>
                                        </p:tgtEl>
                                        <p:attrNameLst>
                                          <p:attrName>style.visibility</p:attrName>
                                        </p:attrNameLst>
                                      </p:cBhvr>
                                      <p:to>
                                        <p:strVal val="visible"/>
                                      </p:to>
                                    </p:set>
                                    <p:animEffect transition="in" filter="fade">
                                      <p:cBhvr>
                                        <p:cTn id="16" dur="250"/>
                                        <p:tgtEl>
                                          <p:spTgt spid="132"/>
                                        </p:tgtEl>
                                      </p:cBhvr>
                                    </p:animEffect>
                                  </p:childTnLst>
                                </p:cTn>
                              </p:par>
                            </p:childTnLst>
                          </p:cTn>
                        </p:par>
                        <p:par>
                          <p:cTn id="17" fill="hold">
                            <p:stCondLst>
                              <p:cond delay="750"/>
                            </p:stCondLst>
                            <p:childTnLst>
                              <p:par>
                                <p:cTn id="18" presetID="22" presetClass="entr" presetSubtype="2" fill="hold" nodeType="afterEffect">
                                  <p:stCondLst>
                                    <p:cond delay="0"/>
                                  </p:stCondLst>
                                  <p:childTnLst>
                                    <p:set>
                                      <p:cBhvr>
                                        <p:cTn id="19" dur="1" fill="hold">
                                          <p:stCondLst>
                                            <p:cond delay="0"/>
                                          </p:stCondLst>
                                        </p:cTn>
                                        <p:tgtEl>
                                          <p:spTgt spid="142"/>
                                        </p:tgtEl>
                                        <p:attrNameLst>
                                          <p:attrName>style.visibility</p:attrName>
                                        </p:attrNameLst>
                                      </p:cBhvr>
                                      <p:to>
                                        <p:strVal val="visible"/>
                                      </p:to>
                                    </p:set>
                                    <p:animEffect transition="in" filter="wipe(right)">
                                      <p:cBhvr>
                                        <p:cTn id="20" dur="500"/>
                                        <p:tgtEl>
                                          <p:spTgt spid="142"/>
                                        </p:tgtEl>
                                      </p:cBhvr>
                                    </p:animEffect>
                                  </p:childTnLst>
                                </p:cTn>
                              </p:par>
                            </p:childTnLst>
                          </p:cTn>
                        </p:par>
                        <p:par>
                          <p:cTn id="21" fill="hold">
                            <p:stCondLst>
                              <p:cond delay="1250"/>
                            </p:stCondLst>
                            <p:childTnLst>
                              <p:par>
                                <p:cTn id="22" presetID="10" presetClass="entr" presetSubtype="0" fill="hold" nodeType="afterEffect">
                                  <p:stCondLst>
                                    <p:cond delay="0"/>
                                  </p:stCondLst>
                                  <p:childTnLst>
                                    <p:set>
                                      <p:cBhvr>
                                        <p:cTn id="23" dur="1" fill="hold">
                                          <p:stCondLst>
                                            <p:cond delay="0"/>
                                          </p:stCondLst>
                                        </p:cTn>
                                        <p:tgtEl>
                                          <p:spTgt spid="133"/>
                                        </p:tgtEl>
                                        <p:attrNameLst>
                                          <p:attrName>style.visibility</p:attrName>
                                        </p:attrNameLst>
                                      </p:cBhvr>
                                      <p:to>
                                        <p:strVal val="visible"/>
                                      </p:to>
                                    </p:set>
                                    <p:animEffect transition="in" filter="fade">
                                      <p:cBhvr>
                                        <p:cTn id="24" dur="250"/>
                                        <p:tgtEl>
                                          <p:spTgt spid="133"/>
                                        </p:tgtEl>
                                      </p:cBhvr>
                                    </p:animEffect>
                                  </p:childTnLst>
                                </p:cTn>
                              </p:par>
                            </p:childTnLst>
                          </p:cTn>
                        </p:par>
                        <p:par>
                          <p:cTn id="25" fill="hold">
                            <p:stCondLst>
                              <p:cond delay="1500"/>
                            </p:stCondLst>
                            <p:childTnLst>
                              <p:par>
                                <p:cTn id="26" presetID="22" presetClass="entr" presetSubtype="1" fill="hold" nodeType="afterEffect">
                                  <p:stCondLst>
                                    <p:cond delay="0"/>
                                  </p:stCondLst>
                                  <p:childTnLst>
                                    <p:set>
                                      <p:cBhvr>
                                        <p:cTn id="27" dur="1" fill="hold">
                                          <p:stCondLst>
                                            <p:cond delay="0"/>
                                          </p:stCondLst>
                                        </p:cTn>
                                        <p:tgtEl>
                                          <p:spTgt spid="147"/>
                                        </p:tgtEl>
                                        <p:attrNameLst>
                                          <p:attrName>style.visibility</p:attrName>
                                        </p:attrNameLst>
                                      </p:cBhvr>
                                      <p:to>
                                        <p:strVal val="visible"/>
                                      </p:to>
                                    </p:set>
                                    <p:animEffect transition="in" filter="wipe(up)">
                                      <p:cBhvr>
                                        <p:cTn id="28" dur="500"/>
                                        <p:tgtEl>
                                          <p:spTgt spid="147"/>
                                        </p:tgtEl>
                                      </p:cBhvr>
                                    </p:animEffect>
                                  </p:childTnLst>
                                </p:cTn>
                              </p:par>
                            </p:childTnLst>
                          </p:cTn>
                        </p:par>
                        <p:par>
                          <p:cTn id="29" fill="hold">
                            <p:stCondLst>
                              <p:cond delay="2000"/>
                            </p:stCondLst>
                            <p:childTnLst>
                              <p:par>
                                <p:cTn id="30" presetID="10" presetClass="entr" presetSubtype="0" fill="hold" nodeType="afterEffect">
                                  <p:stCondLst>
                                    <p:cond delay="0"/>
                                  </p:stCondLst>
                                  <p:childTnLst>
                                    <p:set>
                                      <p:cBhvr>
                                        <p:cTn id="31" dur="1" fill="hold">
                                          <p:stCondLst>
                                            <p:cond delay="0"/>
                                          </p:stCondLst>
                                        </p:cTn>
                                        <p:tgtEl>
                                          <p:spTgt spid="134"/>
                                        </p:tgtEl>
                                        <p:attrNameLst>
                                          <p:attrName>style.visibility</p:attrName>
                                        </p:attrNameLst>
                                      </p:cBhvr>
                                      <p:to>
                                        <p:strVal val="visible"/>
                                      </p:to>
                                    </p:set>
                                    <p:animEffect transition="in" filter="fade">
                                      <p:cBhvr>
                                        <p:cTn id="32" dur="200"/>
                                        <p:tgtEl>
                                          <p:spTgt spid="13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161"/>
                                        </p:tgtEl>
                                        <p:attrNameLst>
                                          <p:attrName>style.visibility</p:attrName>
                                        </p:attrNameLst>
                                      </p:cBhvr>
                                      <p:to>
                                        <p:strVal val="visible"/>
                                      </p:to>
                                    </p:set>
                                    <p:animEffect transition="in" filter="wipe(right)">
                                      <p:cBhvr>
                                        <p:cTn id="37" dur="500"/>
                                        <p:tgtEl>
                                          <p:spTgt spid="161"/>
                                        </p:tgtEl>
                                      </p:cBhvr>
                                    </p:animEffec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166"/>
                                        </p:tgtEl>
                                        <p:attrNameLst>
                                          <p:attrName>style.visibility</p:attrName>
                                        </p:attrNameLst>
                                      </p:cBhvr>
                                      <p:to>
                                        <p:strVal val="visible"/>
                                      </p:to>
                                    </p:set>
                                    <p:animEffect transition="in" filter="fade">
                                      <p:cBhvr>
                                        <p:cTn id="41" dur="250"/>
                                        <p:tgtEl>
                                          <p:spTgt spid="16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152"/>
                                        </p:tgtEl>
                                        <p:attrNameLst>
                                          <p:attrName>style.visibility</p:attrName>
                                        </p:attrNameLst>
                                      </p:cBhvr>
                                      <p:to>
                                        <p:strVal val="visible"/>
                                      </p:to>
                                    </p:set>
                                    <p:animEffect transition="in" filter="wipe(up)">
                                      <p:cBhvr>
                                        <p:cTn id="46" dur="500"/>
                                        <p:tgtEl>
                                          <p:spTgt spid="152"/>
                                        </p:tgtEl>
                                      </p:cBhvr>
                                    </p:animEffect>
                                  </p:childTnLst>
                                </p:cTn>
                              </p:par>
                            </p:childTnLst>
                          </p:cTn>
                        </p:par>
                        <p:par>
                          <p:cTn id="47" fill="hold">
                            <p:stCondLst>
                              <p:cond delay="500"/>
                            </p:stCondLst>
                            <p:childTnLst>
                              <p:par>
                                <p:cTn id="48" presetID="10" presetClass="entr" presetSubtype="0" fill="hold" nodeType="afterEffect">
                                  <p:stCondLst>
                                    <p:cond delay="0"/>
                                  </p:stCondLst>
                                  <p:childTnLst>
                                    <p:set>
                                      <p:cBhvr>
                                        <p:cTn id="49" dur="1" fill="hold">
                                          <p:stCondLst>
                                            <p:cond delay="0"/>
                                          </p:stCondLst>
                                        </p:cTn>
                                        <p:tgtEl>
                                          <p:spTgt spid="159"/>
                                        </p:tgtEl>
                                        <p:attrNameLst>
                                          <p:attrName>style.visibility</p:attrName>
                                        </p:attrNameLst>
                                      </p:cBhvr>
                                      <p:to>
                                        <p:strVal val="visible"/>
                                      </p:to>
                                    </p:set>
                                    <p:animEffect transition="in" filter="fade">
                                      <p:cBhvr>
                                        <p:cTn id="50" dur="250"/>
                                        <p:tgtEl>
                                          <p:spTgt spid="159"/>
                                        </p:tgtEl>
                                      </p:cBhvr>
                                    </p:animEffect>
                                  </p:childTnLst>
                                </p:cTn>
                              </p:par>
                            </p:childTnLst>
                          </p:cTn>
                        </p:par>
                        <p:par>
                          <p:cTn id="51" fill="hold">
                            <p:stCondLst>
                              <p:cond delay="750"/>
                            </p:stCondLst>
                            <p:childTnLst>
                              <p:par>
                                <p:cTn id="52" presetID="22" presetClass="entr" presetSubtype="1" fill="hold" nodeType="afterEffect">
                                  <p:stCondLst>
                                    <p:cond delay="0"/>
                                  </p:stCondLst>
                                  <p:childTnLst>
                                    <p:set>
                                      <p:cBhvr>
                                        <p:cTn id="53" dur="1" fill="hold">
                                          <p:stCondLst>
                                            <p:cond delay="0"/>
                                          </p:stCondLst>
                                        </p:cTn>
                                        <p:tgtEl>
                                          <p:spTgt spid="155"/>
                                        </p:tgtEl>
                                        <p:attrNameLst>
                                          <p:attrName>style.visibility</p:attrName>
                                        </p:attrNameLst>
                                      </p:cBhvr>
                                      <p:to>
                                        <p:strVal val="visible"/>
                                      </p:to>
                                    </p:set>
                                    <p:animEffect transition="in" filter="wipe(up)">
                                      <p:cBhvr>
                                        <p:cTn id="54" dur="500"/>
                                        <p:tgtEl>
                                          <p:spTgt spid="155"/>
                                        </p:tgtEl>
                                      </p:cBhvr>
                                    </p:animEffect>
                                  </p:childTnLst>
                                </p:cTn>
                              </p:par>
                            </p:childTnLst>
                          </p:cTn>
                        </p:par>
                        <p:par>
                          <p:cTn id="55" fill="hold">
                            <p:stCondLst>
                              <p:cond delay="1250"/>
                            </p:stCondLst>
                            <p:childTnLst>
                              <p:par>
                                <p:cTn id="56" presetID="10" presetClass="entr" presetSubtype="0" fill="hold" nodeType="afterEffect">
                                  <p:stCondLst>
                                    <p:cond delay="0"/>
                                  </p:stCondLst>
                                  <p:childTnLst>
                                    <p:set>
                                      <p:cBhvr>
                                        <p:cTn id="57" dur="1" fill="hold">
                                          <p:stCondLst>
                                            <p:cond delay="0"/>
                                          </p:stCondLst>
                                        </p:cTn>
                                        <p:tgtEl>
                                          <p:spTgt spid="160"/>
                                        </p:tgtEl>
                                        <p:attrNameLst>
                                          <p:attrName>style.visibility</p:attrName>
                                        </p:attrNameLst>
                                      </p:cBhvr>
                                      <p:to>
                                        <p:strVal val="visible"/>
                                      </p:to>
                                    </p:set>
                                    <p:animEffect transition="in" filter="fade">
                                      <p:cBhvr>
                                        <p:cTn id="58" dur="25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3188</TotalTime>
  <Words>1394</Words>
  <Application>Microsoft Office PowerPoint</Application>
  <PresentationFormat>全屏显示(4:3)</PresentationFormat>
  <Paragraphs>224</Paragraphs>
  <Slides>13</Slides>
  <Notes>13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DejaVu Sans</vt:lpstr>
      <vt:lpstr>等线</vt:lpstr>
      <vt:lpstr>等线 Light</vt:lpstr>
      <vt:lpstr>Arial</vt:lpstr>
      <vt:lpstr>Calibri</vt:lpstr>
      <vt:lpstr>Calibri Light</vt:lpstr>
      <vt:lpstr>Symbol</vt:lpstr>
      <vt:lpstr>Wingdings</vt:lpstr>
      <vt:lpstr>Office 主题​​</vt:lpstr>
      <vt:lpstr>Grasp the Root Causes in the Data Plane: Diagnosing Latency Problem with SpiderMon</vt:lpstr>
      <vt:lpstr>Performance degradation is HARD to debug</vt:lpstr>
      <vt:lpstr>Three reasons for the difficulties of debugging</vt:lpstr>
      <vt:lpstr>Existing solutions fall short</vt:lpstr>
      <vt:lpstr>SpiderMon diagnoses problems reactively </vt:lpstr>
      <vt:lpstr>Switch detects problem and triggers debugging </vt:lpstr>
      <vt:lpstr>ALL relevant switches receive audit requests</vt:lpstr>
      <vt:lpstr>Guide the broadcast with Provenance Model</vt:lpstr>
      <vt:lpstr>Approximate provenance graph for latency problem </vt:lpstr>
      <vt:lpstr>PowerPoint 演示文稿</vt:lpstr>
      <vt:lpstr>Guide the broadcast with data structures maintained in the data plane</vt:lpstr>
      <vt:lpstr>The memory footprints are MINIMAL</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王伟涛</dc:creator>
  <cp:lastModifiedBy>王伟涛</cp:lastModifiedBy>
  <cp:revision>195</cp:revision>
  <dcterms:created xsi:type="dcterms:W3CDTF">2018-09-25T22:07:06Z</dcterms:created>
  <dcterms:modified xsi:type="dcterms:W3CDTF">2020-04-27T18:02:29Z</dcterms:modified>
</cp:coreProperties>
</file>